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bookmarkIdSeed="2">
  <p:sldMasterIdLst>
    <p:sldMasterId id="2147483712" r:id="rId1"/>
    <p:sldMasterId id="2147483763" r:id="rId2"/>
  </p:sldMasterIdLst>
  <p:notesMasterIdLst>
    <p:notesMasterId r:id="rId73"/>
  </p:notesMasterIdLst>
  <p:sldIdLst>
    <p:sldId id="804" r:id="rId3"/>
    <p:sldId id="860" r:id="rId4"/>
    <p:sldId id="872" r:id="rId5"/>
    <p:sldId id="868" r:id="rId6"/>
    <p:sldId id="882" r:id="rId7"/>
    <p:sldId id="883" r:id="rId8"/>
    <p:sldId id="949" r:id="rId9"/>
    <p:sldId id="884" r:id="rId10"/>
    <p:sldId id="885" r:id="rId11"/>
    <p:sldId id="875" r:id="rId12"/>
    <p:sldId id="867" r:id="rId13"/>
    <p:sldId id="869" r:id="rId14"/>
    <p:sldId id="870" r:id="rId15"/>
    <p:sldId id="873" r:id="rId16"/>
    <p:sldId id="886" r:id="rId17"/>
    <p:sldId id="871" r:id="rId18"/>
    <p:sldId id="874" r:id="rId19"/>
    <p:sldId id="879" r:id="rId20"/>
    <p:sldId id="880" r:id="rId21"/>
    <p:sldId id="881" r:id="rId22"/>
    <p:sldId id="937" r:id="rId23"/>
    <p:sldId id="847" r:id="rId24"/>
    <p:sldId id="853" r:id="rId25"/>
    <p:sldId id="915" r:id="rId26"/>
    <p:sldId id="916" r:id="rId27"/>
    <p:sldId id="917" r:id="rId28"/>
    <p:sldId id="918" r:id="rId29"/>
    <p:sldId id="938" r:id="rId30"/>
    <p:sldId id="859" r:id="rId31"/>
    <p:sldId id="939" r:id="rId32"/>
    <p:sldId id="861" r:id="rId33"/>
    <p:sldId id="862" r:id="rId34"/>
    <p:sldId id="863" r:id="rId35"/>
    <p:sldId id="864" r:id="rId36"/>
    <p:sldId id="956" r:id="rId37"/>
    <p:sldId id="940" r:id="rId38"/>
    <p:sldId id="903" r:id="rId39"/>
    <p:sldId id="922" r:id="rId40"/>
    <p:sldId id="904" r:id="rId41"/>
    <p:sldId id="905" r:id="rId42"/>
    <p:sldId id="906" r:id="rId43"/>
    <p:sldId id="907" r:id="rId44"/>
    <p:sldId id="911" r:id="rId45"/>
    <p:sldId id="912" r:id="rId46"/>
    <p:sldId id="951" r:id="rId47"/>
    <p:sldId id="943" r:id="rId48"/>
    <p:sldId id="944" r:id="rId49"/>
    <p:sldId id="946" r:id="rId50"/>
    <p:sldId id="928" r:id="rId51"/>
    <p:sldId id="942" r:id="rId52"/>
    <p:sldId id="929" r:id="rId53"/>
    <p:sldId id="947" r:id="rId54"/>
    <p:sldId id="950" r:id="rId55"/>
    <p:sldId id="948" r:id="rId56"/>
    <p:sldId id="930" r:id="rId57"/>
    <p:sldId id="913" r:id="rId58"/>
    <p:sldId id="914" r:id="rId59"/>
    <p:sldId id="923" r:id="rId60"/>
    <p:sldId id="924" r:id="rId61"/>
    <p:sldId id="925" r:id="rId62"/>
    <p:sldId id="957" r:id="rId63"/>
    <p:sldId id="926" r:id="rId64"/>
    <p:sldId id="927" r:id="rId65"/>
    <p:sldId id="952" r:id="rId66"/>
    <p:sldId id="953" r:id="rId67"/>
    <p:sldId id="958" r:id="rId68"/>
    <p:sldId id="936" r:id="rId69"/>
    <p:sldId id="843" r:id="rId70"/>
    <p:sldId id="959" r:id="rId71"/>
    <p:sldId id="955" r:id="rId72"/>
  </p:sldIdLst>
  <p:sldSz cx="12192000" cy="6858000"/>
  <p:notesSz cx="6858000" cy="9144000"/>
  <p:custDataLst>
    <p:tags r:id="rId7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05F"/>
    <a:srgbClr val="338135"/>
    <a:srgbClr val="006699"/>
    <a:srgbClr val="5B7783"/>
    <a:srgbClr val="2E6B8A"/>
    <a:srgbClr val="C2CDE0"/>
    <a:srgbClr val="AA8A02"/>
    <a:srgbClr val="8BAF7D"/>
    <a:srgbClr val="629753"/>
    <a:srgbClr val="56A8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F006C7-3A51-42AA-9CEC-473D3ADF37D8}" v="1" dt="2026-10-20T15:48:10.8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36" autoAdjust="0"/>
    <p:restoredTop sz="73609" autoAdjust="0"/>
  </p:normalViewPr>
  <p:slideViewPr>
    <p:cSldViewPr snapToGrid="0">
      <p:cViewPr varScale="1">
        <p:scale>
          <a:sx n="51" d="100"/>
          <a:sy n="51" d="100"/>
        </p:scale>
        <p:origin x="1116" y="44"/>
      </p:cViewPr>
      <p:guideLst/>
    </p:cSldViewPr>
  </p:slideViewPr>
  <p:notesTextViewPr>
    <p:cViewPr>
      <p:scale>
        <a:sx n="1" d="1"/>
        <a:sy n="1" d="1"/>
      </p:scale>
      <p:origin x="0" y="0"/>
    </p:cViewPr>
  </p:notesTextViewPr>
  <p:notesViewPr>
    <p:cSldViewPr snapToGrid="0">
      <p:cViewPr varScale="1">
        <p:scale>
          <a:sx n="75" d="100"/>
          <a:sy n="75" d="100"/>
        </p:scale>
        <p:origin x="2866" y="5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gs" Target="tags/tag1.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microsoft.com/office/2015/10/relationships/revisionInfo" Target="revisionInfo.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0T19:00:17.859"/>
    </inkml:context>
    <inkml:brush xml:id="br0">
      <inkml:brushProperty name="width" value="0.14993" units="cm"/>
      <inkml:brushProperty name="height" value="0.14993" units="cm"/>
      <inkml:brushProperty name="color" value="#521808"/>
    </inkml:brush>
  </inkml:definitions>
  <inkml:trace contextRef="#ctx0" brushRef="#br0">10078 2518 24463,'-4'99'0,"-8"0"0,-7-1 0,-8 0 0,-8-1 0,-7 0 0,-8-1 0,-8-2 0,-7 0 0,-7-2 0,-7-2 0,-7-1 0,-8-1 0,-6-3 0,-6-2 0,-8-2 0,-5-2 0,-6-2 0,-7-4 0,-5-1 0,-6-4 0,-5-2 0,-5-3 0,-4-4 0,-6-2 0,-3-4 0,-5-3 0,-3-3 0,-4-4 0,-4-3 0,-2-4 0,-3-4 0,-2-3 0,-3-4 0,-1-4 0,-2-4 0,-1-3 0,-1-5 0,0-3 0,-1-4 0,0-4 0,1-4 0,0-3 0,1-5 0,1-3 0,2-4 0,1-4 0,3-4 0,2-3 0,3-4 0,3-4 0,2-3 0,5-4 0,3-3 0,5-3 0,3-4 0,6-2 0,4-4 0,5-3 0,5-2 0,6-4 0,6-1 0,5-4 0,7-2 0,5-2 0,8-2 0,6-2 0,6-3 0,8-1 0,7-1 0,7-2 0,7-2 0,7 0 0,8-2 0,8-1 0,7 0 0,8-1 0,8 0 0,7-1 0,8 0 0,8 0 0,8 1 0,7-1 0,8 1 0,8 1 0,7 0 0,8 2 0,8 0 0,7 2 0,7 1 0,7 1 0,7 2 0,8 2 0,6 2 0,6 1 0,8 3 0,5 2 0,7 3 0,5 2 0,6 3 0,6 2 0,5 4 0,5 2 0,4 3 0,6 4 0,3 2 0,5 4 0,3 4 0,5 3 0,2 3 0,3 4 0,3 4 0,2 3 0,3 4 0,1 4 0,2 3 0,1 5 0,1 3 0,0 4 0,1 4 0,0 4 0,-1 4 0,0 4 0,-1 3 0,-1 5 0,-2 3 0,-1 4 0,-3 4 0,-2 3 0,-3 4 0,-2 4 0,-4 3 0,-4 3 0,-3 4 0,-5 4 0,-3 2 0,-6 4 0,-4 3 0,-5 2 0,-5 4 0,-6 2 0,-5 3 0,-7 2 0,-6 3 0,-5 2 0,-8 3 0,-6 1 0,-6 2 0,-8 2 0,-7 2 0,-7 1 0,-7 1 0,-7 2 0,-8 0 0,-8 2 0,-7 0 0,-8 1 0,-8 1 0,-7-1 0,-8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63415" y="187959"/>
            <a:ext cx="5181279" cy="2914469"/>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363415" y="3102428"/>
            <a:ext cx="6027225" cy="5604691"/>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0683775"/>
      </p:ext>
    </p:extLst>
  </p:cSld>
  <p:clrMap bg1="lt1" tx1="dk1" bg2="lt2" tx2="dk2" accent1="accent1" accent2="accent2" accent3="accent3" accent4="accent4" accent5="accent5" accent6="accent6" hlink="hlink" folHlink="folHlink"/>
  <p:notesStyle>
    <a:lvl1pPr marL="2857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1pPr>
    <a:lvl2pPr marL="7429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2pPr>
    <a:lvl3pPr marL="12001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3pPr>
    <a:lvl4pPr marL="16573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4pPr>
    <a:lvl5pPr marL="2114550" indent="-285750" algn="l" defTabSz="914400" rtl="0" eaLnBrk="1" latinLnBrk="0" hangingPunct="1">
      <a:spcAft>
        <a:spcPts val="1200"/>
      </a:spcAft>
      <a:buFont typeface="Arial" panose="020B0604020202020204" pitchFamily="34" charset="0"/>
      <a:buChar char="•"/>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750" y="34925"/>
            <a:ext cx="5297488" cy="2979738"/>
          </a:xfrm>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494C42-5034-4A46-9B78-EE3919A245F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196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428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pPr marL="0" indent="0">
              <a:buNone/>
            </a:pPr>
            <a:endParaRPr lang="en-US" dirty="0"/>
          </a:p>
        </p:txBody>
      </p:sp>
    </p:spTree>
    <p:extLst>
      <p:ext uri="{BB962C8B-B14F-4D97-AF65-F5344CB8AC3E}">
        <p14:creationId xmlns:p14="http://schemas.microsoft.com/office/powerpoint/2010/main" val="236239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2601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7664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3538" y="187325"/>
            <a:ext cx="5181600" cy="29146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53234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4428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BFA5C416-7602-4F6E-AF18-B06EB5E567FC}" type="datetime1">
              <a:rPr lang="en-US" smtClean="0"/>
              <a:t>10/19/2026</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29079"/>
          </a:xfrm>
        </p:spPr>
        <p:txBody>
          <a:bodyPr/>
          <a:lstStyle/>
          <a:p>
            <a:r>
              <a:rPr lang="en-US" dirty="0"/>
              <a:t>Click to edit Master title style</a:t>
            </a:r>
          </a:p>
        </p:txBody>
      </p:sp>
      <p:sp>
        <p:nvSpPr>
          <p:cNvPr id="3" name="Content Placeholder 2"/>
          <p:cNvSpPr>
            <a:spLocks noGrp="1"/>
          </p:cNvSpPr>
          <p:nvPr>
            <p:ph idx="1"/>
          </p:nvPr>
        </p:nvSpPr>
        <p:spPr>
          <a:xfrm>
            <a:off x="581192" y="1600200"/>
            <a:ext cx="11029616" cy="4750904"/>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AF2B4F3-55FC-4AE9-8861-9776836DA11F}" type="datetime1">
              <a:rPr lang="en-US" smtClean="0"/>
              <a:t>10/19/2026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3948A61B-7849-4E35-A7F5-A30700641529}" type="datetime1">
              <a:rPr lang="en-US" smtClean="0"/>
              <a:t>10/19/2026</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55249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1421297"/>
            <a:ext cx="5402164" cy="485029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41165" y="1434471"/>
            <a:ext cx="5491964" cy="4837120"/>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7133662A-E4A9-46DC-A512-ACCF7860B028}" type="datetime1">
              <a:rPr lang="en-US" smtClean="0"/>
              <a:t>10/19/2026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553373"/>
          </a:xfrm>
        </p:spPr>
        <p:txBody>
          <a:bodyPr/>
          <a:lstStyle/>
          <a:p>
            <a:r>
              <a:rPr lang="en-US" dirty="0"/>
              <a:t>Click to edit Master title style</a:t>
            </a:r>
          </a:p>
        </p:txBody>
      </p:sp>
      <p:sp>
        <p:nvSpPr>
          <p:cNvPr id="3" name="Text Placeholder 2"/>
          <p:cNvSpPr>
            <a:spLocks noGrp="1"/>
          </p:cNvSpPr>
          <p:nvPr>
            <p:ph type="body" idx="1"/>
          </p:nvPr>
        </p:nvSpPr>
        <p:spPr>
          <a:xfrm>
            <a:off x="581191" y="1439804"/>
            <a:ext cx="5194769" cy="557784"/>
          </a:xfrm>
        </p:spPr>
        <p:txBody>
          <a:bodyPr anchor="ctr">
            <a:noAutofit/>
          </a:bodyPr>
          <a:lstStyle>
            <a:lvl1pPr marL="0" indent="0" algn="ctr">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1997588"/>
            <a:ext cx="5194766" cy="4323699"/>
          </a:xfrm>
        </p:spPr>
        <p:txBody>
          <a:bodyPr anchor="t">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319383" y="1997587"/>
            <a:ext cx="5291426" cy="4323699"/>
          </a:xfrm>
        </p:spPr>
        <p:txBody>
          <a:bodyPr anchor="t">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DB1B839D-9003-41F0-B39B-2D574F1A5C80}" type="datetime1">
              <a:rPr lang="en-US" smtClean="0"/>
              <a:t>10/19/2026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
        <p:nvSpPr>
          <p:cNvPr id="2" name="Text Placeholder 2">
            <a:extLst>
              <a:ext uri="{FF2B5EF4-FFF2-40B4-BE49-F238E27FC236}">
                <a16:creationId xmlns:a16="http://schemas.microsoft.com/office/drawing/2014/main" id="{93ABAC26-480B-1CDD-3869-90BF04E9B87F}"/>
              </a:ext>
            </a:extLst>
          </p:cNvPr>
          <p:cNvSpPr>
            <a:spLocks noGrp="1"/>
          </p:cNvSpPr>
          <p:nvPr>
            <p:ph type="body" idx="13"/>
          </p:nvPr>
        </p:nvSpPr>
        <p:spPr>
          <a:xfrm>
            <a:off x="6319382" y="1439804"/>
            <a:ext cx="5291424" cy="557784"/>
          </a:xfrm>
        </p:spPr>
        <p:txBody>
          <a:bodyPr anchor="ctr">
            <a:noAutofit/>
          </a:bodyPr>
          <a:lstStyle>
            <a:lvl1pPr marL="0" indent="0" algn="ctr">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522672"/>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E34EED65-072C-4FDB-A3BF-BBE9404B99E2}" type="datetime1">
              <a:rPr lang="en-US" smtClean="0"/>
              <a:t>10/19/2026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10D1-D2A9-4D47-9FAB-787B9719296C}" type="datetime1">
              <a:rPr lang="en-US" smtClean="0"/>
              <a:t>10/19/2026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ctr">
              <a:defRPr sz="24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4322778" y="601201"/>
            <a:ext cx="7288032" cy="5743740"/>
          </a:xfrm>
        </p:spPr>
        <p:txBody>
          <a:bodyPr anchor="ctr">
            <a:normAutofit/>
          </a:bodyPr>
          <a:lstStyle>
            <a:lvl1pPr>
              <a:defRPr sz="2800">
                <a:solidFill>
                  <a:schemeClr val="tx2"/>
                </a:solidFill>
              </a:defRPr>
            </a:lvl1pPr>
            <a:lvl2pPr>
              <a:defRPr sz="2400">
                <a:solidFill>
                  <a:schemeClr val="tx2"/>
                </a:solidFill>
              </a:defRPr>
            </a:lvl2pPr>
            <a:lvl3pPr>
              <a:defRPr sz="2000">
                <a:solidFill>
                  <a:schemeClr val="tx2"/>
                </a:solidFill>
              </a:defRPr>
            </a:lvl3pPr>
            <a:lvl4pPr>
              <a:defRPr sz="1800">
                <a:solidFill>
                  <a:schemeClr val="tx2"/>
                </a:solidFill>
              </a:defRPr>
            </a:lvl4pPr>
            <a:lvl5pPr>
              <a:defRPr sz="18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EEC9C26E-3850-482C-A422-5FDFA76FC468}" type="datetime1">
              <a:rPr lang="en-US" smtClean="0"/>
              <a:t>10/19/2026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88BD17-423D-446F-99F2-14E1D80419C3}" type="datetime1">
              <a:rPr lang="en-US" smtClean="0"/>
              <a:t>10/19/2026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6D95D4-B1DC-4BD3-96F7-872A240A5AA8}" type="datetime1">
              <a:rPr lang="en-US" smtClean="0"/>
              <a:t>10/19/2026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41AC3A06-FFF2-4C8C-891C-D19B96FB8B5F}" type="datetime1">
              <a:rPr lang="en-US" smtClean="0"/>
              <a:t>10/19/2026</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BFA5C416-7602-4F6E-AF18-B06EB5E567FC}" type="datetime1">
              <a:rPr lang="en-US" smtClean="0"/>
              <a:t>10/19/2026</a:t>
            </a:fld>
            <a:endParaRPr lang="en-US"/>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943440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748957"/>
          </a:xfrm>
        </p:spPr>
        <p:txBody>
          <a:bodyPr anchor="ctr"/>
          <a:lstStyle/>
          <a:p>
            <a:r>
              <a:rPr lang="en-US" dirty="0"/>
              <a:t>Click to edit Master title style</a:t>
            </a:r>
          </a:p>
        </p:txBody>
      </p:sp>
      <p:sp>
        <p:nvSpPr>
          <p:cNvPr id="3" name="Content Placeholder 2"/>
          <p:cNvSpPr>
            <a:spLocks noGrp="1"/>
          </p:cNvSpPr>
          <p:nvPr>
            <p:ph idx="1"/>
          </p:nvPr>
        </p:nvSpPr>
        <p:spPr>
          <a:xfrm>
            <a:off x="581192" y="1699591"/>
            <a:ext cx="11029615" cy="4572000"/>
          </a:xfrm>
        </p:spPr>
        <p:txBody>
          <a:bodyPr/>
          <a:lstStyle>
            <a:lvl1pPr>
              <a:lnSpc>
                <a:spcPct val="90000"/>
              </a:lnSpc>
              <a:defRPr b="1">
                <a:solidFill>
                  <a:schemeClr val="tx1">
                    <a:lumMod val="85000"/>
                    <a:lumOff val="15000"/>
                  </a:schemeClr>
                </a:solidFill>
              </a:defRPr>
            </a:lvl1pPr>
            <a:lvl2pPr>
              <a:lnSpc>
                <a:spcPct val="90000"/>
              </a:lnSpc>
              <a:defRPr b="1">
                <a:solidFill>
                  <a:schemeClr val="tx1">
                    <a:lumMod val="85000"/>
                    <a:lumOff val="15000"/>
                  </a:schemeClr>
                </a:solidFill>
              </a:defRPr>
            </a:lvl2pPr>
            <a:lvl3pPr>
              <a:lnSpc>
                <a:spcPct val="90000"/>
              </a:lnSpc>
              <a:defRPr b="1">
                <a:solidFill>
                  <a:schemeClr val="tx1">
                    <a:lumMod val="85000"/>
                    <a:lumOff val="15000"/>
                  </a:schemeClr>
                </a:solidFill>
              </a:defRPr>
            </a:lvl3pPr>
            <a:lvl4pPr>
              <a:lnSpc>
                <a:spcPct val="90000"/>
              </a:lnSpc>
              <a:defRPr b="1">
                <a:solidFill>
                  <a:schemeClr val="tx1">
                    <a:lumMod val="85000"/>
                    <a:lumOff val="15000"/>
                  </a:schemeClr>
                </a:solidFill>
              </a:defRPr>
            </a:lvl4pPr>
            <a:lvl5pPr>
              <a:lnSpc>
                <a:spcPct val="90000"/>
              </a:lnSpc>
              <a:defRPr b="1">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AF2B4F3-55FC-4AE9-8861-9776836DA11F}" type="datetime1">
              <a:rPr lang="en-US" smtClean="0"/>
              <a:t>10/19/2026</a:t>
            </a:fld>
            <a:endParaRPr lang="en-US"/>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803757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3948A61B-7849-4E35-A7F5-A30700641529}" type="datetime1">
              <a:rPr lang="en-US" smtClean="0"/>
              <a:t>10/19/2026</a:t>
            </a:fld>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4128020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133662A-E4A9-46DC-A512-ACCF7860B028}"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375618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1B839D-9003-41F0-B39B-2D574F1A5C80}" type="datetime1">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49014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E34EED65-072C-4FDB-A3BF-BBE9404B99E2}" type="datetime1">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2883329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10D1-D2A9-4D47-9FAB-787B9719296C}" type="datetime1">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8014035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EEC9C26E-3850-482C-A422-5FDFA76FC468}" type="datetime1">
              <a:rPr lang="en-US" smtClean="0"/>
              <a:t>10/19/2026</a:t>
            </a:fld>
            <a:endParaRPr lang="en-US"/>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a:p>
        </p:txBody>
      </p:sp>
    </p:spTree>
    <p:extLst>
      <p:ext uri="{BB962C8B-B14F-4D97-AF65-F5344CB8AC3E}">
        <p14:creationId xmlns:p14="http://schemas.microsoft.com/office/powerpoint/2010/main" val="14203656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88BD17-423D-446F-99F2-14E1D80419C3}" type="datetime1">
              <a:rPr lang="en-US" smtClean="0"/>
              <a:t>10/19/2026</a:t>
            </a:fld>
            <a:endParaRPr lang="en-US"/>
          </a:p>
        </p:txBody>
      </p:sp>
      <p:sp>
        <p:nvSpPr>
          <p:cNvPr id="6" name="Footer Placeholder 5"/>
          <p:cNvSpPr>
            <a:spLocks noGrp="1"/>
          </p:cNvSpPr>
          <p:nvPr>
            <p:ph type="ftr" sz="quarter" idx="11"/>
          </p:nvPr>
        </p:nvSpPr>
        <p:spPr/>
        <p:txBody>
          <a:bodyPr/>
          <a:lstStyle/>
          <a:p>
            <a:pPr algn="l"/>
            <a:endParaRPr lang="en-US"/>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641070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6D95D4-B1DC-4BD3-96F7-872A240A5AA8}"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881473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41AC3A06-FFF2-4C8C-891C-D19B96FB8B5F}" type="datetime1">
              <a:rPr lang="en-US" smtClean="0"/>
              <a:t>10/19/2026</a:t>
            </a:fld>
            <a:endParaRPr lang="en-US"/>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3409402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61678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1474832"/>
            <a:ext cx="11029616" cy="467804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DE3A5D88-3F7B-4785-8E2A-6434E63AC270}" type="datetime1">
              <a:rPr lang="en-US" smtClean="0"/>
              <a:t>10/19/2026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hdr="0" ftr="0" dt="0"/>
  <p:txStyles>
    <p:titleStyle>
      <a:lvl1pPr algn="ctr"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75000"/>
              <a:lumOff val="2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75000"/>
              <a:lumOff val="2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75000"/>
              <a:lumOff val="2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7064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81192" y="1564477"/>
            <a:ext cx="11029616" cy="4747545"/>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DE3A5D88-3F7B-4785-8E2A-6434E63AC270}" type="datetime1">
              <a:rPr lang="en-US" smtClean="0"/>
              <a:t>10/19/2026</a:t>
            </a:fld>
            <a:endParaRPr lang="en-US"/>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6992379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hf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700" b="1" kern="1200">
          <a:solidFill>
            <a:schemeClr val="tx1">
              <a:lumMod val="75000"/>
              <a:lumOff val="25000"/>
            </a:schemeClr>
          </a:solidFill>
          <a:latin typeface="+mn-lt"/>
          <a:ea typeface="+mn-ea"/>
          <a:cs typeface="+mn-cs"/>
        </a:defRPr>
      </a:lvl1pPr>
      <a:lvl2pPr marL="630000" indent="-306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400" b="1" kern="1200">
          <a:solidFill>
            <a:schemeClr val="tx1">
              <a:lumMod val="75000"/>
              <a:lumOff val="25000"/>
            </a:schemeClr>
          </a:solidFill>
          <a:latin typeface="+mn-lt"/>
          <a:ea typeface="+mn-ea"/>
          <a:cs typeface="+mn-cs"/>
        </a:defRPr>
      </a:lvl2pPr>
      <a:lvl3pPr marL="900000" indent="-270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300" b="1" kern="1200">
          <a:solidFill>
            <a:schemeClr val="tx1">
              <a:lumMod val="75000"/>
              <a:lumOff val="25000"/>
            </a:schemeClr>
          </a:solidFill>
          <a:latin typeface="+mn-lt"/>
          <a:ea typeface="+mn-ea"/>
          <a:cs typeface="+mn-cs"/>
        </a:defRPr>
      </a:lvl3pPr>
      <a:lvl4pPr marL="1242000" indent="-234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100" b="1" kern="1200">
          <a:solidFill>
            <a:schemeClr val="tx1">
              <a:lumMod val="75000"/>
              <a:lumOff val="25000"/>
            </a:schemeClr>
          </a:solidFill>
          <a:latin typeface="+mn-lt"/>
          <a:ea typeface="+mn-ea"/>
          <a:cs typeface="+mn-cs"/>
        </a:defRPr>
      </a:lvl4pPr>
      <a:lvl5pPr marL="1602000" indent="-234000" algn="l" defTabSz="457200" rtl="0" eaLnBrk="1" latinLnBrk="0" hangingPunct="1">
        <a:lnSpc>
          <a:spcPct val="90000"/>
        </a:lnSpc>
        <a:spcBef>
          <a:spcPct val="20000"/>
        </a:spcBef>
        <a:spcAft>
          <a:spcPts val="600"/>
        </a:spcAft>
        <a:buClr>
          <a:schemeClr val="accent1"/>
        </a:buClr>
        <a:buSzPct val="92000"/>
        <a:buFont typeface="Wingdings 2" panose="05020102010507070707" pitchFamily="18" charset="2"/>
        <a:buChar char=""/>
        <a:defRPr sz="1100" b="1"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mtc.gov/wp-content/uploads/2024/12/Partnership-Outline-January-1-2025.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hyperlink" Target="https://www.mtc.gov/events-training/2026-fall-committee-meetings/"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52FF1B8-145F-47AA-9F6F-7DA3201AA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1C21E816-31F5-48BB-BD02-D15F2F18B48A}"/>
              </a:ext>
            </a:extLst>
          </p:cNvPr>
          <p:cNvSpPr>
            <a:spLocks noGrp="1"/>
          </p:cNvSpPr>
          <p:nvPr>
            <p:ph type="ctrTitle"/>
          </p:nvPr>
        </p:nvSpPr>
        <p:spPr>
          <a:xfrm>
            <a:off x="3744687" y="2080644"/>
            <a:ext cx="7933508" cy="1721187"/>
          </a:xfrm>
        </p:spPr>
        <p:txBody>
          <a:bodyPr>
            <a:normAutofit fontScale="90000"/>
          </a:bodyPr>
          <a:lstStyle/>
          <a:p>
            <a:br>
              <a:rPr lang="en-US" sz="4400" dirty="0"/>
            </a:br>
            <a:br>
              <a:rPr lang="en-US" sz="4400" dirty="0"/>
            </a:br>
            <a:br>
              <a:rPr lang="en-US" sz="4400" dirty="0"/>
            </a:br>
            <a:br>
              <a:rPr lang="en-US" sz="4400" dirty="0"/>
            </a:br>
            <a:br>
              <a:rPr lang="en-US" sz="4400" dirty="0"/>
            </a:br>
            <a:br>
              <a:rPr lang="en-US" sz="4400" dirty="0"/>
            </a:br>
            <a:r>
              <a:rPr lang="en-US" sz="4400" cap="none" dirty="0"/>
              <a:t>State Taxation of Partnerships – </a:t>
            </a:r>
            <a:br>
              <a:rPr lang="en-US" sz="4400" cap="none" dirty="0"/>
            </a:br>
            <a:r>
              <a:rPr lang="en-US" sz="4400" cap="none" dirty="0"/>
              <a:t>Status Report</a:t>
            </a:r>
            <a:endParaRPr lang="en-US" sz="4400" dirty="0"/>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6310907" y="3898382"/>
            <a:ext cx="3641684" cy="637565"/>
          </a:xfrm>
        </p:spPr>
        <p:txBody>
          <a:bodyPr>
            <a:noAutofit/>
          </a:bodyPr>
          <a:lstStyle/>
          <a:p>
            <a:r>
              <a:rPr lang="en-US" sz="2400" dirty="0"/>
              <a:t>October 21, 2026</a:t>
            </a:r>
          </a:p>
        </p:txBody>
      </p:sp>
      <p:sp>
        <p:nvSpPr>
          <p:cNvPr id="31" name="Rectangle 30">
            <a:extLst>
              <a:ext uri="{FF2B5EF4-FFF2-40B4-BE49-F238E27FC236}">
                <a16:creationId xmlns:a16="http://schemas.microsoft.com/office/drawing/2014/main" id="{6DFE8A8C-8C1F-40A1-8A45-9D05B0DD8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3" name="Rectangle 32">
            <a:extLst>
              <a:ext uri="{FF2B5EF4-FFF2-40B4-BE49-F238E27FC236}">
                <a16:creationId xmlns:a16="http://schemas.microsoft.com/office/drawing/2014/main" id="{EE1EF8C3-8F8A-447D-A5FF-C12426825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5" name="Rectangle 34">
            <a:extLst>
              <a:ext uri="{FF2B5EF4-FFF2-40B4-BE49-F238E27FC236}">
                <a16:creationId xmlns:a16="http://schemas.microsoft.com/office/drawing/2014/main" id="{1B511BAF-6DC3-420A-8603-96945C66A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pic>
        <p:nvPicPr>
          <p:cNvPr id="4" name="Picture 3">
            <a:extLst>
              <a:ext uri="{FF2B5EF4-FFF2-40B4-BE49-F238E27FC236}">
                <a16:creationId xmlns:a16="http://schemas.microsoft.com/office/drawing/2014/main" id="{49F09600-EAFC-4C54-94E9-659BE7BEF5B3}"/>
              </a:ext>
            </a:extLst>
          </p:cNvPr>
          <p:cNvPicPr>
            <a:picLocks noChangeAspect="1"/>
          </p:cNvPicPr>
          <p:nvPr/>
        </p:nvPicPr>
        <p:blipFill>
          <a:blip r:embed="rId4"/>
          <a:stretch>
            <a:fillRect/>
          </a:stretch>
        </p:blipFill>
        <p:spPr>
          <a:xfrm>
            <a:off x="898039" y="2490291"/>
            <a:ext cx="2846647" cy="1541978"/>
          </a:xfrm>
          <a:prstGeom prst="rect">
            <a:avLst/>
          </a:prstGeom>
        </p:spPr>
      </p:pic>
      <p:sp>
        <p:nvSpPr>
          <p:cNvPr id="5" name="Slide Number Placeholder 4">
            <a:extLst>
              <a:ext uri="{FF2B5EF4-FFF2-40B4-BE49-F238E27FC236}">
                <a16:creationId xmlns:a16="http://schemas.microsoft.com/office/drawing/2014/main" id="{29069105-5D7C-96CF-7BD9-C260AB9E37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custDataLst>
      <p:tags r:id="rId1"/>
    </p:custDataLst>
    <p:extLst>
      <p:ext uri="{BB962C8B-B14F-4D97-AF65-F5344CB8AC3E}">
        <p14:creationId xmlns:p14="http://schemas.microsoft.com/office/powerpoint/2010/main" val="3204764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361E-2E2B-2040-E514-A3F08EAB1DF2}"/>
              </a:ext>
            </a:extLst>
          </p:cNvPr>
          <p:cNvSpPr>
            <a:spLocks noGrp="1"/>
          </p:cNvSpPr>
          <p:nvPr>
            <p:ph type="title"/>
          </p:nvPr>
        </p:nvSpPr>
        <p:spPr/>
        <p:txBody>
          <a:bodyPr/>
          <a:lstStyle/>
          <a:p>
            <a:r>
              <a:rPr lang="en-US" dirty="0"/>
              <a:t>Background</a:t>
            </a:r>
          </a:p>
        </p:txBody>
      </p:sp>
      <p:sp>
        <p:nvSpPr>
          <p:cNvPr id="3" name="Text Placeholder 2">
            <a:extLst>
              <a:ext uri="{FF2B5EF4-FFF2-40B4-BE49-F238E27FC236}">
                <a16:creationId xmlns:a16="http://schemas.microsoft.com/office/drawing/2014/main" id="{7FFEC705-3FA4-F826-E59E-9A6CBBEE3F38}"/>
              </a:ext>
            </a:extLst>
          </p:cNvPr>
          <p:cNvSpPr>
            <a:spLocks noGrp="1"/>
          </p:cNvSpPr>
          <p:nvPr>
            <p:ph type="body" idx="1"/>
          </p:nvPr>
        </p:nvSpPr>
        <p:spPr/>
        <p:txBody>
          <a:bodyPr/>
          <a:lstStyle/>
          <a:p>
            <a:r>
              <a:rPr lang="en-US" dirty="0">
                <a:solidFill>
                  <a:schemeClr val="accent1">
                    <a:lumMod val="75000"/>
                  </a:schemeClr>
                </a:solidFill>
              </a:rPr>
              <a:t>Review of how we got here</a:t>
            </a:r>
          </a:p>
        </p:txBody>
      </p:sp>
      <p:sp>
        <p:nvSpPr>
          <p:cNvPr id="4" name="Slide Number Placeholder 3">
            <a:extLst>
              <a:ext uri="{FF2B5EF4-FFF2-40B4-BE49-F238E27FC236}">
                <a16:creationId xmlns:a16="http://schemas.microsoft.com/office/drawing/2014/main" id="{7DA31444-D559-D301-2EF6-1BD09947096F}"/>
              </a:ext>
            </a:extLst>
          </p:cNvPr>
          <p:cNvSpPr>
            <a:spLocks noGrp="1"/>
          </p:cNvSpPr>
          <p:nvPr>
            <p:ph type="sldNum" sz="quarter" idx="12"/>
          </p:nvPr>
        </p:nvSpPr>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24466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7C5EFC-DA93-0CEE-9443-E72188DC84A6}"/>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F4B0AB5-D75E-3633-D9D6-211AB2E564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BED64A9-32D7-4C13-20E0-CBDE285F8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F57B0E34-182D-15FF-DE86-85A750D740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F6B8EE6-9751-5822-B149-4668B6595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8B9438AC-617F-05C7-8952-D053283457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7784302F-D06B-5C1C-A547-15152CEFC86F}"/>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Important</a:t>
            </a:r>
            <a:br>
              <a:rPr lang="en-US" dirty="0">
                <a:solidFill>
                  <a:srgbClr val="FFFEFF"/>
                </a:solidFill>
              </a:rPr>
            </a:br>
            <a:r>
              <a:rPr lang="en-US" dirty="0">
                <a:solidFill>
                  <a:srgbClr val="FFFEFF"/>
                </a:solidFill>
              </a:rPr>
              <a:t>Context</a:t>
            </a:r>
          </a:p>
        </p:txBody>
      </p:sp>
      <p:sp>
        <p:nvSpPr>
          <p:cNvPr id="6" name="Content Placeholder 5">
            <a:extLst>
              <a:ext uri="{FF2B5EF4-FFF2-40B4-BE49-F238E27FC236}">
                <a16:creationId xmlns:a16="http://schemas.microsoft.com/office/drawing/2014/main" id="{CBB0D957-7112-16D3-02A5-FCFD2AF6E77C}"/>
              </a:ext>
            </a:extLst>
          </p:cNvPr>
          <p:cNvSpPr>
            <a:spLocks noGrp="1"/>
          </p:cNvSpPr>
          <p:nvPr>
            <p:ph idx="1"/>
          </p:nvPr>
        </p:nvSpPr>
        <p:spPr>
          <a:xfrm>
            <a:off x="4241830" y="597643"/>
            <a:ext cx="7832183" cy="5822714"/>
          </a:xfrm>
        </p:spPr>
        <p:txBody>
          <a:bodyPr>
            <a:normAutofit/>
          </a:bodyPr>
          <a:lstStyle/>
          <a:p>
            <a:pPr>
              <a:lnSpc>
                <a:spcPct val="100000"/>
              </a:lnSpc>
            </a:pPr>
            <a:r>
              <a:rPr lang="en-US" sz="2400" dirty="0"/>
              <a:t>States conform to Subchapter K’s pass-through system – </a:t>
            </a:r>
          </a:p>
          <a:p>
            <a:pPr lvl="1">
              <a:spcAft>
                <a:spcPts val="0"/>
              </a:spcAft>
            </a:pPr>
            <a:r>
              <a:rPr lang="en-US" sz="2200" dirty="0"/>
              <a:t>Partnerships –</a:t>
            </a:r>
          </a:p>
          <a:p>
            <a:pPr lvl="2">
              <a:spcAft>
                <a:spcPts val="0"/>
              </a:spcAft>
            </a:pPr>
            <a:r>
              <a:rPr lang="en-US" dirty="0"/>
              <a:t>Recognize and characterize items </a:t>
            </a:r>
          </a:p>
          <a:p>
            <a:pPr lvl="2"/>
            <a:r>
              <a:rPr lang="en-US" dirty="0"/>
              <a:t>Report to partners necessary tax information</a:t>
            </a:r>
          </a:p>
          <a:p>
            <a:pPr lvl="1">
              <a:spcAft>
                <a:spcPts val="0"/>
              </a:spcAft>
            </a:pPr>
            <a:r>
              <a:rPr lang="en-US" sz="2200" dirty="0"/>
              <a:t>Partners –</a:t>
            </a:r>
          </a:p>
          <a:p>
            <a:pPr lvl="2">
              <a:spcAft>
                <a:spcPts val="0"/>
              </a:spcAft>
            </a:pPr>
            <a:r>
              <a:rPr lang="en-US" dirty="0"/>
              <a:t>Recognize their distributive share of items</a:t>
            </a:r>
          </a:p>
          <a:p>
            <a:pPr lvl="2"/>
            <a:r>
              <a:rPr lang="en-US" dirty="0"/>
              <a:t>Correctly report and pay their tax</a:t>
            </a:r>
          </a:p>
          <a:p>
            <a:pPr>
              <a:lnSpc>
                <a:spcPct val="100000"/>
              </a:lnSpc>
            </a:pPr>
            <a:r>
              <a:rPr lang="en-US" sz="2400" dirty="0"/>
              <a:t>Attribution is the foundation of this system –</a:t>
            </a:r>
          </a:p>
          <a:p>
            <a:pPr lvl="1"/>
            <a:r>
              <a:rPr lang="en-US" sz="2200" dirty="0"/>
              <a:t>Partners are taxed as if they recognized the items of income directly from the source. IRC Sec. 702(b). </a:t>
            </a:r>
          </a:p>
        </p:txBody>
      </p:sp>
      <p:sp>
        <p:nvSpPr>
          <p:cNvPr id="4" name="Slide Number Placeholder 3">
            <a:extLst>
              <a:ext uri="{FF2B5EF4-FFF2-40B4-BE49-F238E27FC236}">
                <a16:creationId xmlns:a16="http://schemas.microsoft.com/office/drawing/2014/main" id="{F65A3E23-80A5-7AE3-1F7F-E77F299E5168}"/>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3</a:t>
            </a:fld>
            <a:endParaRPr lang="en-US"/>
          </a:p>
        </p:txBody>
      </p:sp>
    </p:spTree>
    <p:extLst>
      <p:ext uri="{BB962C8B-B14F-4D97-AF65-F5344CB8AC3E}">
        <p14:creationId xmlns:p14="http://schemas.microsoft.com/office/powerpoint/2010/main" val="3359093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4A1AC8-4A21-0011-EC53-083312BD2BE2}"/>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F91AD411-9BE2-D557-FF10-412CAD7D9DA0}"/>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Important</a:t>
            </a:r>
            <a:br>
              <a:rPr lang="en-US" dirty="0">
                <a:solidFill>
                  <a:srgbClr val="FFFEFF"/>
                </a:solidFill>
              </a:rPr>
            </a:br>
            <a:r>
              <a:rPr lang="en-US" dirty="0">
                <a:solidFill>
                  <a:srgbClr val="FFFEFF"/>
                </a:solidFill>
              </a:rPr>
              <a:t>History</a:t>
            </a:r>
          </a:p>
        </p:txBody>
      </p:sp>
      <p:sp>
        <p:nvSpPr>
          <p:cNvPr id="6" name="Content Placeholder 5">
            <a:extLst>
              <a:ext uri="{FF2B5EF4-FFF2-40B4-BE49-F238E27FC236}">
                <a16:creationId xmlns:a16="http://schemas.microsoft.com/office/drawing/2014/main" id="{F4460EE9-5FC8-9B3F-9572-AE23E8C4C640}"/>
              </a:ext>
            </a:extLst>
          </p:cNvPr>
          <p:cNvSpPr>
            <a:spLocks noGrp="1"/>
          </p:cNvSpPr>
          <p:nvPr>
            <p:ph idx="1"/>
          </p:nvPr>
        </p:nvSpPr>
        <p:spPr>
          <a:xfrm>
            <a:off x="4241830" y="597643"/>
            <a:ext cx="7674867" cy="5822714"/>
          </a:xfrm>
        </p:spPr>
        <p:txBody>
          <a:bodyPr>
            <a:normAutofit lnSpcReduction="10000"/>
          </a:bodyPr>
          <a:lstStyle/>
          <a:p>
            <a:pPr>
              <a:lnSpc>
                <a:spcPct val="100000"/>
              </a:lnSpc>
            </a:pPr>
            <a:r>
              <a:rPr lang="en-US" sz="3200" dirty="0"/>
              <a:t>Withholding –</a:t>
            </a:r>
          </a:p>
          <a:p>
            <a:pPr lvl="1">
              <a:spcAft>
                <a:spcPts val="0"/>
              </a:spcAft>
            </a:pPr>
            <a:r>
              <a:rPr lang="en-US" sz="2800" dirty="0"/>
              <a:t>1986 – </a:t>
            </a:r>
          </a:p>
          <a:p>
            <a:pPr lvl="2"/>
            <a:r>
              <a:rPr lang="en-US" sz="2400" dirty="0"/>
              <a:t>Congress proposed and enacted requirements for withholding on partnership income for foreign partners.</a:t>
            </a:r>
          </a:p>
          <a:p>
            <a:pPr lvl="1">
              <a:spcAft>
                <a:spcPts val="0"/>
              </a:spcAft>
            </a:pPr>
            <a:r>
              <a:rPr lang="en-US" sz="2800" dirty="0"/>
              <a:t>1990 to 2003 – </a:t>
            </a:r>
          </a:p>
          <a:p>
            <a:pPr lvl="2">
              <a:spcAft>
                <a:spcPts val="0"/>
              </a:spcAft>
            </a:pPr>
            <a:r>
              <a:rPr lang="en-US" sz="2400" dirty="0"/>
              <a:t>MTC worked to adopt uniform withholding for non-resident partners despite arguments that –</a:t>
            </a:r>
          </a:p>
          <a:p>
            <a:pPr lvl="3">
              <a:spcAft>
                <a:spcPts val="0"/>
              </a:spcAft>
            </a:pPr>
            <a:r>
              <a:rPr lang="en-US" sz="2400" dirty="0"/>
              <a:t>States lacked nexus over those partners or </a:t>
            </a:r>
          </a:p>
          <a:p>
            <a:pPr lvl="3"/>
            <a:r>
              <a:rPr lang="en-US" sz="2400" dirty="0"/>
              <a:t>Income of passive partners was only taxable in the state of residence. </a:t>
            </a:r>
          </a:p>
          <a:p>
            <a:pPr lvl="1"/>
            <a:r>
              <a:rPr lang="en-US" sz="3000" dirty="0"/>
              <a:t>Today – states have withholding</a:t>
            </a:r>
          </a:p>
        </p:txBody>
      </p:sp>
      <p:sp>
        <p:nvSpPr>
          <p:cNvPr id="4" name="Slide Number Placeholder 3">
            <a:extLst>
              <a:ext uri="{FF2B5EF4-FFF2-40B4-BE49-F238E27FC236}">
                <a16:creationId xmlns:a16="http://schemas.microsoft.com/office/drawing/2014/main" id="{C0BB66EB-D62D-A34C-8A9E-9D3F8E781904}"/>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4</a:t>
            </a:fld>
            <a:endParaRPr lang="en-US"/>
          </a:p>
        </p:txBody>
      </p:sp>
    </p:spTree>
    <p:extLst>
      <p:ext uri="{BB962C8B-B14F-4D97-AF65-F5344CB8AC3E}">
        <p14:creationId xmlns:p14="http://schemas.microsoft.com/office/powerpoint/2010/main" val="105757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1BC8EF-10DD-B8BB-1971-F7E35004281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2622C51-48B2-181E-D840-3E51DB0CD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E407A7F-0C71-A530-D232-A5AA63A3A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77217AD4-00E6-C95B-A7BA-3DE8DA292B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D874ABA0-A733-8696-D06B-E4A3C77E4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15F178AC-9481-0C4D-27A1-F51104953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10F79E67-D89D-30F0-1057-6EC7D9FAEF3D}"/>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Important</a:t>
            </a:r>
            <a:br>
              <a:rPr lang="en-US" dirty="0">
                <a:solidFill>
                  <a:srgbClr val="FFFEFF"/>
                </a:solidFill>
              </a:rPr>
            </a:br>
            <a:r>
              <a:rPr lang="en-US" dirty="0">
                <a:solidFill>
                  <a:srgbClr val="FFFEFF"/>
                </a:solidFill>
              </a:rPr>
              <a:t>History</a:t>
            </a:r>
          </a:p>
        </p:txBody>
      </p:sp>
      <p:sp>
        <p:nvSpPr>
          <p:cNvPr id="6" name="Content Placeholder 5">
            <a:extLst>
              <a:ext uri="{FF2B5EF4-FFF2-40B4-BE49-F238E27FC236}">
                <a16:creationId xmlns:a16="http://schemas.microsoft.com/office/drawing/2014/main" id="{FCC47350-DA0C-4960-BE79-1751C61038CF}"/>
              </a:ext>
            </a:extLst>
          </p:cNvPr>
          <p:cNvSpPr>
            <a:spLocks noGrp="1"/>
          </p:cNvSpPr>
          <p:nvPr>
            <p:ph idx="1"/>
          </p:nvPr>
        </p:nvSpPr>
        <p:spPr>
          <a:xfrm>
            <a:off x="4241830" y="597643"/>
            <a:ext cx="7503635" cy="5822714"/>
          </a:xfrm>
        </p:spPr>
        <p:txBody>
          <a:bodyPr>
            <a:normAutofit/>
          </a:bodyPr>
          <a:lstStyle/>
          <a:p>
            <a:pPr>
              <a:lnSpc>
                <a:spcPct val="100000"/>
              </a:lnSpc>
            </a:pPr>
            <a:r>
              <a:rPr lang="en-US" dirty="0"/>
              <a:t>Partnership-level treatment –</a:t>
            </a:r>
          </a:p>
          <a:p>
            <a:pPr lvl="1"/>
            <a:r>
              <a:rPr lang="en-US" dirty="0"/>
              <a:t>2015 – </a:t>
            </a:r>
          </a:p>
          <a:p>
            <a:pPr lvl="2"/>
            <a:r>
              <a:rPr lang="en-US" sz="2200" dirty="0"/>
              <a:t>Congress recognized the partnership tax gap was bigger than other tax gaps, and</a:t>
            </a:r>
          </a:p>
          <a:p>
            <a:pPr lvl="2"/>
            <a:r>
              <a:rPr lang="en-US" sz="2200" dirty="0"/>
              <a:t>Imposed partnership-level audits and tax adjustments under the Bipartisan Budget Act.</a:t>
            </a:r>
          </a:p>
          <a:p>
            <a:pPr lvl="1"/>
            <a:r>
              <a:rPr lang="en-US" dirty="0"/>
              <a:t>2017 – </a:t>
            </a:r>
          </a:p>
          <a:p>
            <a:pPr lvl="2"/>
            <a:r>
              <a:rPr lang="en-US" sz="2200" dirty="0"/>
              <a:t>Congress capped the SALT deduction, and </a:t>
            </a:r>
          </a:p>
          <a:p>
            <a:pPr lvl="2"/>
            <a:r>
              <a:rPr lang="en-US" sz="2200" dirty="0"/>
              <a:t>States adopted PTE taxes, which the IRS has informally blessed. </a:t>
            </a:r>
          </a:p>
        </p:txBody>
      </p:sp>
      <p:sp>
        <p:nvSpPr>
          <p:cNvPr id="4" name="Slide Number Placeholder 3">
            <a:extLst>
              <a:ext uri="{FF2B5EF4-FFF2-40B4-BE49-F238E27FC236}">
                <a16:creationId xmlns:a16="http://schemas.microsoft.com/office/drawing/2014/main" id="{074B941E-3CEA-E4FC-B6FB-38EF9F6B3053}"/>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5</a:t>
            </a:fld>
            <a:endParaRPr lang="en-US"/>
          </a:p>
        </p:txBody>
      </p:sp>
    </p:spTree>
    <p:extLst>
      <p:ext uri="{BB962C8B-B14F-4D97-AF65-F5344CB8AC3E}">
        <p14:creationId xmlns:p14="http://schemas.microsoft.com/office/powerpoint/2010/main" val="85988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D5B6EA-7ABC-F775-4A32-83B330ABF399}"/>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1F58B55-71C5-D7A8-9D31-D8D2811110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8BB3CF1-79AC-37DD-C94B-68B5166D8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7CF4C08B-EC82-2337-EADC-CBFED046DC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CFCFE787-B005-7287-C035-35B91D9BF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2B3E0C77-BA07-7713-9212-1CDF12226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740D90B2-2EBA-C184-34CD-98076510484F}"/>
              </a:ext>
            </a:extLst>
          </p:cNvPr>
          <p:cNvSpPr>
            <a:spLocks noGrp="1"/>
          </p:cNvSpPr>
          <p:nvPr>
            <p:ph type="title"/>
          </p:nvPr>
        </p:nvSpPr>
        <p:spPr>
          <a:xfrm>
            <a:off x="771148" y="1037967"/>
            <a:ext cx="3102762" cy="4709131"/>
          </a:xfrm>
        </p:spPr>
        <p:txBody>
          <a:bodyPr anchor="ctr">
            <a:normAutofit/>
          </a:bodyPr>
          <a:lstStyle/>
          <a:p>
            <a:r>
              <a:rPr lang="en-US" dirty="0">
                <a:solidFill>
                  <a:srgbClr val="FFFEFF"/>
                </a:solidFill>
              </a:rPr>
              <a:t>Persistent Mistakes</a:t>
            </a:r>
          </a:p>
        </p:txBody>
      </p:sp>
      <p:sp>
        <p:nvSpPr>
          <p:cNvPr id="6" name="Content Placeholder 5">
            <a:extLst>
              <a:ext uri="{FF2B5EF4-FFF2-40B4-BE49-F238E27FC236}">
                <a16:creationId xmlns:a16="http://schemas.microsoft.com/office/drawing/2014/main" id="{30B9676F-502D-40B2-F119-A1D078E2F0D1}"/>
              </a:ext>
            </a:extLst>
          </p:cNvPr>
          <p:cNvSpPr>
            <a:spLocks noGrp="1"/>
          </p:cNvSpPr>
          <p:nvPr>
            <p:ph idx="1"/>
          </p:nvPr>
        </p:nvSpPr>
        <p:spPr>
          <a:xfrm>
            <a:off x="4241830" y="597643"/>
            <a:ext cx="7665035" cy="5822714"/>
          </a:xfrm>
        </p:spPr>
        <p:txBody>
          <a:bodyPr>
            <a:normAutofit/>
          </a:bodyPr>
          <a:lstStyle/>
          <a:p>
            <a:pPr>
              <a:lnSpc>
                <a:spcPct val="100000"/>
              </a:lnSpc>
              <a:spcAft>
                <a:spcPts val="0"/>
              </a:spcAft>
            </a:pPr>
            <a:r>
              <a:rPr lang="en-US" sz="3200" dirty="0"/>
              <a:t>Mistake – Treating partnership distributive share like a dividend.</a:t>
            </a:r>
          </a:p>
          <a:p>
            <a:pPr lvl="1">
              <a:spcAft>
                <a:spcPts val="0"/>
              </a:spcAft>
            </a:pPr>
            <a:r>
              <a:rPr lang="en-US" sz="2800" dirty="0"/>
              <a:t>Distributions and distributive share are separate.</a:t>
            </a:r>
          </a:p>
          <a:p>
            <a:pPr lvl="1">
              <a:spcAft>
                <a:spcPts val="0"/>
              </a:spcAft>
            </a:pPr>
            <a:r>
              <a:rPr lang="en-US" sz="2800" dirty="0"/>
              <a:t>Distributions may or may not be made in any given year.</a:t>
            </a:r>
          </a:p>
          <a:p>
            <a:pPr lvl="1">
              <a:spcAft>
                <a:spcPts val="0"/>
              </a:spcAft>
            </a:pPr>
            <a:r>
              <a:rPr lang="en-US" sz="2800" dirty="0"/>
              <a:t>Distributive share is the share of partnership income recognized by partners each year. </a:t>
            </a:r>
          </a:p>
          <a:p>
            <a:pPr lvl="1"/>
            <a:r>
              <a:rPr lang="en-US" sz="2800" dirty="0"/>
              <a:t>Distributions are not taxable – distributive share is.</a:t>
            </a:r>
          </a:p>
        </p:txBody>
      </p:sp>
      <p:sp>
        <p:nvSpPr>
          <p:cNvPr id="4" name="Slide Number Placeholder 3">
            <a:extLst>
              <a:ext uri="{FF2B5EF4-FFF2-40B4-BE49-F238E27FC236}">
                <a16:creationId xmlns:a16="http://schemas.microsoft.com/office/drawing/2014/main" id="{053C5865-4843-9A86-68C6-B343C24EF5E7}"/>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6</a:t>
            </a:fld>
            <a:endParaRPr lang="en-US"/>
          </a:p>
        </p:txBody>
      </p:sp>
    </p:spTree>
    <p:extLst>
      <p:ext uri="{BB962C8B-B14F-4D97-AF65-F5344CB8AC3E}">
        <p14:creationId xmlns:p14="http://schemas.microsoft.com/office/powerpoint/2010/main" val="737151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D24646-3694-48FE-D931-E6E8ABF0209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27B5F97-8131-C779-8AA9-61637323A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96809B6-46E9-A35B-A3F7-5E67235B6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4684DA39-EC31-051D-43C6-9D9B4ACF72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9F8825C-5C21-E001-690C-3449D4BA4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4AC2ECBA-631F-6786-B349-3C07E9723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F243580C-62DA-4C01-A7FC-C8C233D2FA90}"/>
              </a:ext>
            </a:extLst>
          </p:cNvPr>
          <p:cNvSpPr>
            <a:spLocks noGrp="1"/>
          </p:cNvSpPr>
          <p:nvPr>
            <p:ph type="title"/>
          </p:nvPr>
        </p:nvSpPr>
        <p:spPr>
          <a:xfrm>
            <a:off x="771148" y="1037967"/>
            <a:ext cx="3102762" cy="4709131"/>
          </a:xfrm>
        </p:spPr>
        <p:txBody>
          <a:bodyPr anchor="ctr">
            <a:normAutofit/>
          </a:bodyPr>
          <a:lstStyle/>
          <a:p>
            <a:r>
              <a:rPr lang="en-US" dirty="0">
                <a:solidFill>
                  <a:srgbClr val="FFFEFF"/>
                </a:solidFill>
              </a:rPr>
              <a:t>Persistent Mistakes</a:t>
            </a:r>
          </a:p>
        </p:txBody>
      </p:sp>
      <p:sp>
        <p:nvSpPr>
          <p:cNvPr id="6" name="Content Placeholder 5">
            <a:extLst>
              <a:ext uri="{FF2B5EF4-FFF2-40B4-BE49-F238E27FC236}">
                <a16:creationId xmlns:a16="http://schemas.microsoft.com/office/drawing/2014/main" id="{9E4251A8-3547-0D9D-5AF2-D689AAD36EE8}"/>
              </a:ext>
            </a:extLst>
          </p:cNvPr>
          <p:cNvSpPr>
            <a:spLocks noGrp="1"/>
          </p:cNvSpPr>
          <p:nvPr>
            <p:ph idx="1"/>
          </p:nvPr>
        </p:nvSpPr>
        <p:spPr>
          <a:xfrm>
            <a:off x="4241830" y="597643"/>
            <a:ext cx="7665035" cy="5822714"/>
          </a:xfrm>
        </p:spPr>
        <p:txBody>
          <a:bodyPr>
            <a:normAutofit/>
          </a:bodyPr>
          <a:lstStyle/>
          <a:p>
            <a:pPr>
              <a:spcAft>
                <a:spcPts val="0"/>
              </a:spcAft>
            </a:pPr>
            <a:r>
              <a:rPr lang="en-US" sz="3200" dirty="0"/>
              <a:t>Mistake – Assuming that sourcing depends on the partner’s role.</a:t>
            </a:r>
          </a:p>
          <a:p>
            <a:pPr lvl="1">
              <a:spcAft>
                <a:spcPts val="0"/>
              </a:spcAft>
            </a:pPr>
            <a:r>
              <a:rPr lang="en-US" sz="2800" dirty="0"/>
              <a:t>Federal rules impute U.S.- sourced income to foreign partners regardless of their role.</a:t>
            </a:r>
          </a:p>
          <a:p>
            <a:pPr lvl="1"/>
            <a:r>
              <a:rPr lang="en-US" sz="2800" dirty="0"/>
              <a:t>State rules also source income based on that income’s character and the activities giving rise to it. </a:t>
            </a:r>
          </a:p>
          <a:p>
            <a:pPr lvl="1"/>
            <a:r>
              <a:rPr lang="en-US" sz="2800" dirty="0"/>
              <a:t>Example – there is no UDITPA rule for allocating partnership distributive share as a separate category. </a:t>
            </a:r>
          </a:p>
          <a:p>
            <a:endParaRPr lang="en-US" dirty="0"/>
          </a:p>
        </p:txBody>
      </p:sp>
      <p:sp>
        <p:nvSpPr>
          <p:cNvPr id="4" name="Slide Number Placeholder 3">
            <a:extLst>
              <a:ext uri="{FF2B5EF4-FFF2-40B4-BE49-F238E27FC236}">
                <a16:creationId xmlns:a16="http://schemas.microsoft.com/office/drawing/2014/main" id="{117EDBFB-DBB7-9595-3848-DE078B243E4B}"/>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7</a:t>
            </a:fld>
            <a:endParaRPr lang="en-US"/>
          </a:p>
        </p:txBody>
      </p:sp>
    </p:spTree>
    <p:extLst>
      <p:ext uri="{BB962C8B-B14F-4D97-AF65-F5344CB8AC3E}">
        <p14:creationId xmlns:p14="http://schemas.microsoft.com/office/powerpoint/2010/main" val="3542108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E36DED-6C96-F08F-E437-8B1F1E2F9D0D}"/>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EF1035-3F92-BA05-008D-55213DD347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ED1DBDB-DE24-3F4D-4F36-B8D22796C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7F0E439B-9DF0-89F5-00A3-A3DB688C4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26F6EDCC-7021-BD83-78E4-2486F2F50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31922955-1EAA-37EE-7FBA-AE05049D9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65C44214-0897-82FD-13D5-5A7836FEB8BA}"/>
              </a:ext>
            </a:extLst>
          </p:cNvPr>
          <p:cNvSpPr>
            <a:spLocks noGrp="1"/>
          </p:cNvSpPr>
          <p:nvPr>
            <p:ph type="title"/>
          </p:nvPr>
        </p:nvSpPr>
        <p:spPr>
          <a:xfrm>
            <a:off x="771148" y="1037967"/>
            <a:ext cx="3102762" cy="4709131"/>
          </a:xfrm>
        </p:spPr>
        <p:txBody>
          <a:bodyPr anchor="ctr">
            <a:normAutofit/>
          </a:bodyPr>
          <a:lstStyle/>
          <a:p>
            <a:r>
              <a:rPr lang="en-US" dirty="0">
                <a:solidFill>
                  <a:srgbClr val="FFFEFF"/>
                </a:solidFill>
              </a:rPr>
              <a:t>Role of Complexity</a:t>
            </a:r>
          </a:p>
        </p:txBody>
      </p:sp>
      <p:sp>
        <p:nvSpPr>
          <p:cNvPr id="6" name="Content Placeholder 5">
            <a:extLst>
              <a:ext uri="{FF2B5EF4-FFF2-40B4-BE49-F238E27FC236}">
                <a16:creationId xmlns:a16="http://schemas.microsoft.com/office/drawing/2014/main" id="{21D8C4CF-8512-3DB2-3509-D3570A91C3E3}"/>
              </a:ext>
            </a:extLst>
          </p:cNvPr>
          <p:cNvSpPr>
            <a:spLocks noGrp="1"/>
          </p:cNvSpPr>
          <p:nvPr>
            <p:ph idx="1"/>
          </p:nvPr>
        </p:nvSpPr>
        <p:spPr>
          <a:xfrm>
            <a:off x="4241830" y="597643"/>
            <a:ext cx="7665035" cy="5822714"/>
          </a:xfrm>
        </p:spPr>
        <p:txBody>
          <a:bodyPr>
            <a:normAutofit/>
          </a:bodyPr>
          <a:lstStyle/>
          <a:p>
            <a:pPr>
              <a:lnSpc>
                <a:spcPct val="100000"/>
              </a:lnSpc>
            </a:pPr>
            <a:r>
              <a:rPr lang="en-US" sz="2400" dirty="0"/>
              <a:t>Most partnerships are small, simple structures.</a:t>
            </a:r>
          </a:p>
          <a:p>
            <a:pPr>
              <a:lnSpc>
                <a:spcPct val="100000"/>
              </a:lnSpc>
            </a:pPr>
            <a:r>
              <a:rPr lang="en-US" sz="2400" dirty="0"/>
              <a:t>Most income is generated by large, complex partnerships.</a:t>
            </a:r>
          </a:p>
          <a:p>
            <a:pPr>
              <a:lnSpc>
                <a:spcPct val="100000"/>
              </a:lnSpc>
              <a:spcAft>
                <a:spcPts val="0"/>
              </a:spcAft>
            </a:pPr>
            <a:r>
              <a:rPr lang="en-US" sz="2400" dirty="0"/>
              <a:t>Larger partnership structures may be the result of –</a:t>
            </a:r>
          </a:p>
          <a:p>
            <a:pPr lvl="1">
              <a:spcAft>
                <a:spcPts val="0"/>
              </a:spcAft>
            </a:pPr>
            <a:r>
              <a:rPr lang="en-US" sz="2200" dirty="0"/>
              <a:t>Providing investment and funding, including private equity investments. </a:t>
            </a:r>
          </a:p>
          <a:p>
            <a:pPr lvl="1"/>
            <a:r>
              <a:rPr lang="en-US" sz="2200" dirty="0"/>
              <a:t>Deliberate complexity to obscure or shift income. </a:t>
            </a:r>
          </a:p>
          <a:p>
            <a:r>
              <a:rPr lang="en-US" sz="2400" dirty="0"/>
              <a:t>Large partnership structures are a choice made by the parties involved and that complexity comes with additional administrative cost – including administering the pass-through tax system. </a:t>
            </a:r>
          </a:p>
          <a:p>
            <a:endParaRPr lang="en-US" dirty="0"/>
          </a:p>
        </p:txBody>
      </p:sp>
      <p:sp>
        <p:nvSpPr>
          <p:cNvPr id="4" name="Slide Number Placeholder 3">
            <a:extLst>
              <a:ext uri="{FF2B5EF4-FFF2-40B4-BE49-F238E27FC236}">
                <a16:creationId xmlns:a16="http://schemas.microsoft.com/office/drawing/2014/main" id="{665A095A-6132-4585-4B95-BD574355FBC5}"/>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8</a:t>
            </a:fld>
            <a:endParaRPr lang="en-US"/>
          </a:p>
        </p:txBody>
      </p:sp>
    </p:spTree>
    <p:extLst>
      <p:ext uri="{BB962C8B-B14F-4D97-AF65-F5344CB8AC3E}">
        <p14:creationId xmlns:p14="http://schemas.microsoft.com/office/powerpoint/2010/main" val="1268352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4E385-4399-89E5-324E-2557A51C0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1E8E9-F1A4-4036-3084-C2F0F15D599B}"/>
              </a:ext>
            </a:extLst>
          </p:cNvPr>
          <p:cNvSpPr>
            <a:spLocks noGrp="1"/>
          </p:cNvSpPr>
          <p:nvPr>
            <p:ph type="title"/>
          </p:nvPr>
        </p:nvSpPr>
        <p:spPr/>
        <p:txBody>
          <a:bodyPr/>
          <a:lstStyle/>
          <a:p>
            <a:r>
              <a:rPr lang="en-US" dirty="0"/>
              <a:t>Process</a:t>
            </a:r>
          </a:p>
        </p:txBody>
      </p:sp>
      <p:sp>
        <p:nvSpPr>
          <p:cNvPr id="3" name="Text Placeholder 2">
            <a:extLst>
              <a:ext uri="{FF2B5EF4-FFF2-40B4-BE49-F238E27FC236}">
                <a16:creationId xmlns:a16="http://schemas.microsoft.com/office/drawing/2014/main" id="{6B6B1BC8-6105-17C1-FF60-A952F1FBF455}"/>
              </a:ext>
            </a:extLst>
          </p:cNvPr>
          <p:cNvSpPr>
            <a:spLocks noGrp="1"/>
          </p:cNvSpPr>
          <p:nvPr>
            <p:ph type="body" idx="1"/>
          </p:nvPr>
        </p:nvSpPr>
        <p:spPr/>
        <p:txBody>
          <a:bodyPr/>
          <a:lstStyle/>
          <a:p>
            <a:r>
              <a:rPr lang="en-US" dirty="0">
                <a:solidFill>
                  <a:schemeClr val="accent1">
                    <a:lumMod val="75000"/>
                  </a:schemeClr>
                </a:solidFill>
              </a:rPr>
              <a:t>How the Project has Progressed</a:t>
            </a:r>
          </a:p>
        </p:txBody>
      </p:sp>
      <p:sp>
        <p:nvSpPr>
          <p:cNvPr id="4" name="Slide Number Placeholder 3">
            <a:extLst>
              <a:ext uri="{FF2B5EF4-FFF2-40B4-BE49-F238E27FC236}">
                <a16:creationId xmlns:a16="http://schemas.microsoft.com/office/drawing/2014/main" id="{6B6B9C33-24E7-3F8D-AB44-879DB3B5CF75}"/>
              </a:ext>
            </a:extLst>
          </p:cNvPr>
          <p:cNvSpPr>
            <a:spLocks noGrp="1"/>
          </p:cNvSpPr>
          <p:nvPr>
            <p:ph type="sldNum" sz="quarter" idx="12"/>
          </p:nvPr>
        </p:nvSpPr>
        <p:spPr/>
        <p:txBody>
          <a:bodyPr/>
          <a:lstStyle/>
          <a:p>
            <a:fld id="{3A98EE3D-8CD1-4C3F-BD1C-C98C9596463C}" type="slidenum">
              <a:rPr lang="en-US" smtClean="0"/>
              <a:t>9</a:t>
            </a:fld>
            <a:endParaRPr lang="en-US" dirty="0"/>
          </a:p>
        </p:txBody>
      </p:sp>
    </p:spTree>
    <p:extLst>
      <p:ext uri="{BB962C8B-B14F-4D97-AF65-F5344CB8AC3E}">
        <p14:creationId xmlns:p14="http://schemas.microsoft.com/office/powerpoint/2010/main" val="4027028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C8E896-01D9-D91B-D211-0E0F940E7E4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1CD48E0-01AD-9CFB-91C4-98FC8FEBD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8380FF-E663-012C-78F2-CE6CDFD168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3449B116-91EF-F9A0-887D-CA81D9D05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08E0F7C8-6CAE-EF55-013E-D620642B7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CBEF426A-7195-B2A4-6ADA-943F1916F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ED1AA488-FCDF-A66D-394E-917333704CCA}"/>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Primary </a:t>
            </a:r>
            <a:br>
              <a:rPr lang="en-US" dirty="0">
                <a:solidFill>
                  <a:srgbClr val="FFFEFF"/>
                </a:solidFill>
              </a:rPr>
            </a:br>
            <a:r>
              <a:rPr lang="en-US" dirty="0">
                <a:solidFill>
                  <a:srgbClr val="FFFEFF"/>
                </a:solidFill>
              </a:rPr>
              <a:t>Goals</a:t>
            </a:r>
          </a:p>
        </p:txBody>
      </p:sp>
      <p:sp>
        <p:nvSpPr>
          <p:cNvPr id="6" name="Content Placeholder 5">
            <a:extLst>
              <a:ext uri="{FF2B5EF4-FFF2-40B4-BE49-F238E27FC236}">
                <a16:creationId xmlns:a16="http://schemas.microsoft.com/office/drawing/2014/main" id="{EA18079E-6FE7-A266-C097-F816E0324590}"/>
              </a:ext>
            </a:extLst>
          </p:cNvPr>
          <p:cNvSpPr>
            <a:spLocks noGrp="1"/>
          </p:cNvSpPr>
          <p:nvPr>
            <p:ph idx="1"/>
          </p:nvPr>
        </p:nvSpPr>
        <p:spPr>
          <a:xfrm>
            <a:off x="4241830" y="597643"/>
            <a:ext cx="7606041" cy="5822714"/>
          </a:xfrm>
        </p:spPr>
        <p:txBody>
          <a:bodyPr>
            <a:normAutofit/>
          </a:bodyPr>
          <a:lstStyle/>
          <a:p>
            <a:pPr>
              <a:lnSpc>
                <a:spcPct val="100000"/>
              </a:lnSpc>
              <a:spcAft>
                <a:spcPts val="0"/>
              </a:spcAft>
            </a:pPr>
            <a:r>
              <a:rPr lang="en-US" sz="3200" dirty="0"/>
              <a:t>Consistency with –</a:t>
            </a:r>
          </a:p>
          <a:p>
            <a:pPr lvl="1">
              <a:spcAft>
                <a:spcPts val="0"/>
              </a:spcAft>
            </a:pPr>
            <a:r>
              <a:rPr lang="en-US" sz="2800" dirty="0"/>
              <a:t>Subchapter K</a:t>
            </a:r>
          </a:p>
          <a:p>
            <a:pPr lvl="1">
              <a:spcAft>
                <a:spcPts val="0"/>
              </a:spcAft>
            </a:pPr>
            <a:r>
              <a:rPr lang="en-US" sz="2800" dirty="0"/>
              <a:t>Treatment of business income generally</a:t>
            </a:r>
          </a:p>
          <a:p>
            <a:pPr lvl="1"/>
            <a:r>
              <a:rPr lang="en-US" sz="2800" dirty="0"/>
              <a:t>Entity-level taxes (withholding, composite, PTE taxes)</a:t>
            </a:r>
          </a:p>
          <a:p>
            <a:pPr>
              <a:lnSpc>
                <a:spcPct val="100000"/>
              </a:lnSpc>
              <a:spcAft>
                <a:spcPts val="0"/>
              </a:spcAft>
            </a:pPr>
            <a:r>
              <a:rPr lang="en-US" sz="3200" dirty="0"/>
              <a:t>Uniformity in sourcing to avoid – </a:t>
            </a:r>
          </a:p>
          <a:p>
            <a:pPr lvl="1">
              <a:spcAft>
                <a:spcPts val="0"/>
              </a:spcAft>
            </a:pPr>
            <a:r>
              <a:rPr lang="en-US" sz="2800" dirty="0"/>
              <a:t>Multiple taxation</a:t>
            </a:r>
          </a:p>
          <a:p>
            <a:pPr lvl="1">
              <a:spcAft>
                <a:spcPts val="0"/>
              </a:spcAft>
            </a:pPr>
            <a:r>
              <a:rPr lang="en-US" sz="2800" dirty="0"/>
              <a:t>Nowhere taxation</a:t>
            </a:r>
          </a:p>
          <a:p>
            <a:pPr lvl="1"/>
            <a:r>
              <a:rPr lang="en-US" sz="2800" dirty="0"/>
              <a:t>Income shifting</a:t>
            </a:r>
            <a:endParaRPr lang="en-US" dirty="0"/>
          </a:p>
        </p:txBody>
      </p:sp>
      <p:sp>
        <p:nvSpPr>
          <p:cNvPr id="4" name="Slide Number Placeholder 3">
            <a:extLst>
              <a:ext uri="{FF2B5EF4-FFF2-40B4-BE49-F238E27FC236}">
                <a16:creationId xmlns:a16="http://schemas.microsoft.com/office/drawing/2014/main" id="{68327089-5631-9C75-27DB-44FFC8F8886E}"/>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10</a:t>
            </a:fld>
            <a:endParaRPr lang="en-US"/>
          </a:p>
        </p:txBody>
      </p:sp>
    </p:spTree>
    <p:extLst>
      <p:ext uri="{BB962C8B-B14F-4D97-AF65-F5344CB8AC3E}">
        <p14:creationId xmlns:p14="http://schemas.microsoft.com/office/powerpoint/2010/main" val="336744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5930D558-A8DA-B8DB-BE8B-6E309E2380A4}"/>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Issue </a:t>
            </a:r>
            <a:br>
              <a:rPr lang="en-US" dirty="0">
                <a:solidFill>
                  <a:srgbClr val="FFFEFF"/>
                </a:solidFill>
              </a:rPr>
            </a:br>
            <a:r>
              <a:rPr lang="en-US" dirty="0">
                <a:solidFill>
                  <a:srgbClr val="FFFEFF"/>
                </a:solidFill>
              </a:rPr>
              <a:t>outline</a:t>
            </a:r>
          </a:p>
        </p:txBody>
      </p:sp>
      <p:sp>
        <p:nvSpPr>
          <p:cNvPr id="6" name="Content Placeholder 5">
            <a:extLst>
              <a:ext uri="{FF2B5EF4-FFF2-40B4-BE49-F238E27FC236}">
                <a16:creationId xmlns:a16="http://schemas.microsoft.com/office/drawing/2014/main" id="{7CF325E6-729D-28DA-A3E3-F229EC589A69}"/>
              </a:ext>
            </a:extLst>
          </p:cNvPr>
          <p:cNvSpPr>
            <a:spLocks noGrp="1"/>
          </p:cNvSpPr>
          <p:nvPr>
            <p:ph idx="1"/>
          </p:nvPr>
        </p:nvSpPr>
        <p:spPr>
          <a:xfrm>
            <a:off x="4241830" y="597643"/>
            <a:ext cx="7503635" cy="5757309"/>
          </a:xfrm>
        </p:spPr>
        <p:txBody>
          <a:bodyPr>
            <a:normAutofit/>
          </a:bodyPr>
          <a:lstStyle/>
          <a:p>
            <a:pPr>
              <a:lnSpc>
                <a:spcPct val="100000"/>
              </a:lnSpc>
              <a:spcAft>
                <a:spcPts val="0"/>
              </a:spcAft>
            </a:pPr>
            <a:r>
              <a:rPr lang="en-US" sz="3200" dirty="0"/>
              <a:t>General categories – </a:t>
            </a:r>
          </a:p>
          <a:p>
            <a:pPr lvl="1">
              <a:spcAft>
                <a:spcPts val="0"/>
              </a:spcAft>
            </a:pPr>
            <a:r>
              <a:rPr lang="en-US" sz="2800" dirty="0"/>
              <a:t>Nexus</a:t>
            </a:r>
          </a:p>
          <a:p>
            <a:pPr lvl="1">
              <a:spcAft>
                <a:spcPts val="0"/>
              </a:spcAft>
            </a:pPr>
            <a:r>
              <a:rPr lang="en-US" sz="2800" dirty="0"/>
              <a:t>Tax base</a:t>
            </a:r>
          </a:p>
          <a:p>
            <a:pPr lvl="1">
              <a:spcAft>
                <a:spcPts val="0"/>
              </a:spcAft>
            </a:pPr>
            <a:r>
              <a:rPr lang="en-US" sz="2800" dirty="0"/>
              <a:t>Sourcing</a:t>
            </a:r>
          </a:p>
          <a:p>
            <a:pPr lvl="1">
              <a:spcAft>
                <a:spcPts val="0"/>
              </a:spcAft>
            </a:pPr>
            <a:r>
              <a:rPr lang="en-US" sz="2800" dirty="0"/>
              <a:t>Credits</a:t>
            </a:r>
          </a:p>
          <a:p>
            <a:pPr lvl="1">
              <a:spcAft>
                <a:spcPts val="0"/>
              </a:spcAft>
            </a:pPr>
            <a:r>
              <a:rPr lang="en-US" sz="2800" dirty="0"/>
              <a:t>Sale of a partnership interest</a:t>
            </a:r>
          </a:p>
          <a:p>
            <a:pPr lvl="1"/>
            <a:r>
              <a:rPr lang="en-US" sz="2800" dirty="0"/>
              <a:t>Administration and enforcement</a:t>
            </a:r>
            <a:endParaRPr lang="en-US" dirty="0"/>
          </a:p>
          <a:p>
            <a:pPr marL="324000" lvl="1" indent="0">
              <a:buNone/>
            </a:pPr>
            <a:r>
              <a:rPr lang="en-US" sz="1400" dirty="0"/>
              <a:t>See </a:t>
            </a:r>
            <a:r>
              <a:rPr lang="en-US" sz="1400" dirty="0">
                <a:hlinkClick r:id="rId2">
                  <a:extLst>
                    <a:ext uri="{A12FA001-AC4F-418D-AE19-62706E023703}">
                      <ahyp:hlinkClr xmlns:ahyp="http://schemas.microsoft.com/office/drawing/2018/hyperlinkcolor" val="tx"/>
                    </a:ext>
                  </a:extLst>
                </a:hlinkClick>
              </a:rPr>
              <a:t>https://mtc.gov/wp-content/uploads/2024/12/Partnership-Outline-January-1-2025.pdf</a:t>
            </a:r>
            <a:endParaRPr lang="en-US" sz="1400" dirty="0"/>
          </a:p>
          <a:p>
            <a:pPr>
              <a:lnSpc>
                <a:spcPct val="100000"/>
              </a:lnSpc>
            </a:pPr>
            <a:endParaRPr lang="en-US" dirty="0"/>
          </a:p>
        </p:txBody>
      </p:sp>
      <p:sp>
        <p:nvSpPr>
          <p:cNvPr id="4" name="Slide Number Placeholder 3">
            <a:extLst>
              <a:ext uri="{FF2B5EF4-FFF2-40B4-BE49-F238E27FC236}">
                <a16:creationId xmlns:a16="http://schemas.microsoft.com/office/drawing/2014/main" id="{0169C9AD-D680-D28B-91FD-84EFB66F9823}"/>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11</a:t>
            </a:fld>
            <a:endParaRPr lang="en-US"/>
          </a:p>
        </p:txBody>
      </p:sp>
    </p:spTree>
    <p:extLst>
      <p:ext uri="{BB962C8B-B14F-4D97-AF65-F5344CB8AC3E}">
        <p14:creationId xmlns:p14="http://schemas.microsoft.com/office/powerpoint/2010/main" val="477344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5FBC4A-65DB-AD69-78BC-CFF223D4250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1C56EC-F854-FF8B-FC95-EB5B87EFA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59BC6D-C380-4ECC-8CE7-C88552D40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E80B482-4666-E13D-659D-39F463B68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B3C9D36-A8AE-DA3C-D0E5-26B373E333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F6186A05-131B-A0AE-FBB1-7B66B45F7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A3017CE5-A0CB-4232-3768-B0E332DCC9D1}"/>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Issue </a:t>
            </a:r>
            <a:br>
              <a:rPr lang="en-US" dirty="0">
                <a:solidFill>
                  <a:srgbClr val="FFFEFF"/>
                </a:solidFill>
              </a:rPr>
            </a:br>
            <a:r>
              <a:rPr lang="en-US" dirty="0">
                <a:solidFill>
                  <a:srgbClr val="FFFEFF"/>
                </a:solidFill>
              </a:rPr>
              <a:t>focus</a:t>
            </a:r>
          </a:p>
        </p:txBody>
      </p:sp>
      <p:sp>
        <p:nvSpPr>
          <p:cNvPr id="6" name="Content Placeholder 5">
            <a:extLst>
              <a:ext uri="{FF2B5EF4-FFF2-40B4-BE49-F238E27FC236}">
                <a16:creationId xmlns:a16="http://schemas.microsoft.com/office/drawing/2014/main" id="{17A025AF-2394-E47F-EBFE-D2727BB58EFA}"/>
              </a:ext>
            </a:extLst>
          </p:cNvPr>
          <p:cNvSpPr>
            <a:spLocks noGrp="1"/>
          </p:cNvSpPr>
          <p:nvPr>
            <p:ph idx="1"/>
          </p:nvPr>
        </p:nvSpPr>
        <p:spPr>
          <a:xfrm>
            <a:off x="4241830" y="597643"/>
            <a:ext cx="7503635" cy="5757309"/>
          </a:xfrm>
        </p:spPr>
        <p:txBody>
          <a:bodyPr>
            <a:normAutofit/>
          </a:bodyPr>
          <a:lstStyle/>
          <a:p>
            <a:pPr>
              <a:lnSpc>
                <a:spcPct val="100000"/>
              </a:lnSpc>
            </a:pPr>
            <a:r>
              <a:rPr lang="en-US" sz="3200" dirty="0"/>
              <a:t>Work group decides which issues to focus on and has studied –</a:t>
            </a:r>
          </a:p>
          <a:p>
            <a:pPr lvl="1">
              <a:spcAft>
                <a:spcPts val="0"/>
              </a:spcAft>
            </a:pPr>
            <a:r>
              <a:rPr lang="en-US" sz="2800" dirty="0"/>
              <a:t>Investment partnerships</a:t>
            </a:r>
          </a:p>
          <a:p>
            <a:pPr lvl="1">
              <a:spcAft>
                <a:spcPts val="0"/>
              </a:spcAft>
            </a:pPr>
            <a:r>
              <a:rPr lang="en-US" sz="2800" dirty="0"/>
              <a:t>Guaranteed payments for services</a:t>
            </a:r>
          </a:p>
          <a:p>
            <a:pPr lvl="1"/>
            <a:r>
              <a:rPr lang="en-US" sz="2800" dirty="0"/>
              <a:t>Sourcing income in complex structures </a:t>
            </a:r>
          </a:p>
          <a:p>
            <a:pPr>
              <a:lnSpc>
                <a:spcPct val="100000"/>
              </a:lnSpc>
            </a:pPr>
            <a:endParaRPr lang="en-US" dirty="0"/>
          </a:p>
        </p:txBody>
      </p:sp>
      <p:sp>
        <p:nvSpPr>
          <p:cNvPr id="4" name="Slide Number Placeholder 3">
            <a:extLst>
              <a:ext uri="{FF2B5EF4-FFF2-40B4-BE49-F238E27FC236}">
                <a16:creationId xmlns:a16="http://schemas.microsoft.com/office/drawing/2014/main" id="{227EC84C-AEC9-A25C-27CF-BD67CEF8DF70}"/>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12</a:t>
            </a:fld>
            <a:endParaRPr lang="en-US"/>
          </a:p>
        </p:txBody>
      </p:sp>
    </p:spTree>
    <p:extLst>
      <p:ext uri="{BB962C8B-B14F-4D97-AF65-F5344CB8AC3E}">
        <p14:creationId xmlns:p14="http://schemas.microsoft.com/office/powerpoint/2010/main" val="1969145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9F8BAB-0001-4464-E7DA-C262EE3AC27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9F6130-C087-0C39-881C-A74368E65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462BB0B-B6FA-9F44-5880-C1EC65FED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48EDB720-12ED-F6F6-AA9C-94F9E827FC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E7801CC9-5D9A-F954-523A-0DF40BDCF9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FC2CAE27-3D9F-1355-3EBE-949762382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C4B7891-D7EE-3FC1-6F12-0E69C9DF9156}"/>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Addressing Issues</a:t>
            </a:r>
          </a:p>
        </p:txBody>
      </p:sp>
      <p:sp>
        <p:nvSpPr>
          <p:cNvPr id="3" name="Content Placeholder 2">
            <a:extLst>
              <a:ext uri="{FF2B5EF4-FFF2-40B4-BE49-F238E27FC236}">
                <a16:creationId xmlns:a16="http://schemas.microsoft.com/office/drawing/2014/main" id="{FBB39A4B-44AC-4E3C-E9CE-C0E83FDA9B02}"/>
              </a:ext>
            </a:extLst>
          </p:cNvPr>
          <p:cNvSpPr>
            <a:spLocks noGrp="1"/>
          </p:cNvSpPr>
          <p:nvPr>
            <p:ph idx="1"/>
          </p:nvPr>
        </p:nvSpPr>
        <p:spPr>
          <a:xfrm>
            <a:off x="4241830" y="597643"/>
            <a:ext cx="7503636" cy="5822714"/>
          </a:xfrm>
        </p:spPr>
        <p:txBody>
          <a:bodyPr>
            <a:normAutofit/>
          </a:bodyPr>
          <a:lstStyle/>
          <a:p>
            <a:pPr>
              <a:spcAft>
                <a:spcPts val="0"/>
              </a:spcAft>
            </a:pPr>
            <a:r>
              <a:rPr lang="en-US" dirty="0"/>
              <a:t>Steps –</a:t>
            </a:r>
          </a:p>
          <a:p>
            <a:pPr lvl="1">
              <a:spcAft>
                <a:spcPts val="0"/>
              </a:spcAft>
            </a:pPr>
            <a:r>
              <a:rPr lang="en-US" dirty="0"/>
              <a:t>Review existing state rules</a:t>
            </a:r>
          </a:p>
          <a:p>
            <a:pPr lvl="1">
              <a:spcAft>
                <a:spcPts val="0"/>
              </a:spcAft>
            </a:pPr>
            <a:r>
              <a:rPr lang="en-US" dirty="0"/>
              <a:t>Evaluate approaches for consistency and uniformity</a:t>
            </a:r>
          </a:p>
          <a:p>
            <a:pPr lvl="1">
              <a:spcAft>
                <a:spcPts val="0"/>
              </a:spcAft>
            </a:pPr>
            <a:r>
              <a:rPr lang="en-US" dirty="0"/>
              <a:t>Capture information, findings, and general recommendations in a white paper</a:t>
            </a:r>
          </a:p>
          <a:p>
            <a:pPr lvl="1">
              <a:spcAft>
                <a:spcPts val="1200"/>
              </a:spcAft>
            </a:pPr>
            <a:r>
              <a:rPr lang="en-US" dirty="0"/>
              <a:t>Draft model provisions</a:t>
            </a:r>
          </a:p>
          <a:p>
            <a:pPr marL="0" indent="0">
              <a:spcAft>
                <a:spcPts val="1200"/>
              </a:spcAft>
              <a:buNone/>
            </a:pPr>
            <a:r>
              <a:rPr lang="en-US" sz="2000" dirty="0"/>
              <a:t>Throughout this process the work group takes state and public input and reports status to the Uniformity Committee</a:t>
            </a:r>
          </a:p>
        </p:txBody>
      </p:sp>
      <p:sp>
        <p:nvSpPr>
          <p:cNvPr id="4" name="Slide Number Placeholder 3">
            <a:extLst>
              <a:ext uri="{FF2B5EF4-FFF2-40B4-BE49-F238E27FC236}">
                <a16:creationId xmlns:a16="http://schemas.microsoft.com/office/drawing/2014/main" id="{E34429C1-630A-3491-E95D-545A7DC30866}"/>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13</a:t>
            </a:fld>
            <a:endParaRPr lang="en-US"/>
          </a:p>
        </p:txBody>
      </p:sp>
    </p:spTree>
    <p:extLst>
      <p:ext uri="{BB962C8B-B14F-4D97-AF65-F5344CB8AC3E}">
        <p14:creationId xmlns:p14="http://schemas.microsoft.com/office/powerpoint/2010/main" val="3757044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FCFAB6-2E8C-276D-0888-C88DA894B7A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10A6A4-B7E6-E27A-4EE0-70A16C98C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67176A2-49C9-18B7-48B0-3D42BB7A3B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460F79D8-40EB-9027-527A-8FCDD17CF9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E6938426-3D92-F3D7-5639-230551680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6585E9E0-FF89-C5E8-F62B-D1819CCB2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D37EEFB-5EA5-94A2-99C7-BDEFE43997D2}"/>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Drafting Challenges</a:t>
            </a:r>
          </a:p>
        </p:txBody>
      </p:sp>
      <p:sp>
        <p:nvSpPr>
          <p:cNvPr id="3" name="Content Placeholder 2">
            <a:extLst>
              <a:ext uri="{FF2B5EF4-FFF2-40B4-BE49-F238E27FC236}">
                <a16:creationId xmlns:a16="http://schemas.microsoft.com/office/drawing/2014/main" id="{D1A93F99-95FF-16D7-7AA5-D263DCD1A9F4}"/>
              </a:ext>
            </a:extLst>
          </p:cNvPr>
          <p:cNvSpPr>
            <a:spLocks noGrp="1"/>
          </p:cNvSpPr>
          <p:nvPr>
            <p:ph idx="1"/>
          </p:nvPr>
        </p:nvSpPr>
        <p:spPr>
          <a:xfrm>
            <a:off x="4241830" y="597643"/>
            <a:ext cx="7655202" cy="5822714"/>
          </a:xfrm>
        </p:spPr>
        <p:txBody>
          <a:bodyPr>
            <a:normAutofit/>
          </a:bodyPr>
          <a:lstStyle/>
          <a:p>
            <a:r>
              <a:rPr lang="en-US" dirty="0"/>
              <a:t>States embed partnership rules into corporate and personal income tax sections.</a:t>
            </a:r>
          </a:p>
          <a:p>
            <a:r>
              <a:rPr lang="en-US" dirty="0"/>
              <a:t>States often use different terminology for similar concepts.</a:t>
            </a:r>
          </a:p>
          <a:p>
            <a:r>
              <a:rPr lang="en-US" dirty="0"/>
              <a:t>Current state rules may differ in their level of detail.</a:t>
            </a:r>
          </a:p>
        </p:txBody>
      </p:sp>
      <p:sp>
        <p:nvSpPr>
          <p:cNvPr id="4" name="Slide Number Placeholder 3">
            <a:extLst>
              <a:ext uri="{FF2B5EF4-FFF2-40B4-BE49-F238E27FC236}">
                <a16:creationId xmlns:a16="http://schemas.microsoft.com/office/drawing/2014/main" id="{598F4516-9587-78C7-DD5F-E7B5FDF4A142}"/>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14</a:t>
            </a:fld>
            <a:endParaRPr lang="en-US"/>
          </a:p>
        </p:txBody>
      </p:sp>
    </p:spTree>
    <p:extLst>
      <p:ext uri="{BB962C8B-B14F-4D97-AF65-F5344CB8AC3E}">
        <p14:creationId xmlns:p14="http://schemas.microsoft.com/office/powerpoint/2010/main" val="1464883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98A52E-F48F-116B-A06E-4710FBD36D9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5A6566-A3FE-66F9-3A8D-9C6094BA01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DCA5265-E454-86CA-65FA-B7311AB123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2F120449-6E5B-7C7D-EABF-B102602E00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767322C9-0D7C-D0BD-DDCC-A34868D99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E0EF4A30-D307-E2B9-AAE1-D6F3A6512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230C4D6-4775-0524-EB65-5ABA0084DBE3}"/>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Other Notes </a:t>
            </a:r>
            <a:br>
              <a:rPr lang="en-US" dirty="0">
                <a:solidFill>
                  <a:srgbClr val="FFFEFF"/>
                </a:solidFill>
              </a:rPr>
            </a:br>
            <a:r>
              <a:rPr lang="en-US" dirty="0">
                <a:solidFill>
                  <a:srgbClr val="FFFEFF"/>
                </a:solidFill>
              </a:rPr>
              <a:t>on the </a:t>
            </a:r>
            <a:br>
              <a:rPr lang="en-US" dirty="0">
                <a:solidFill>
                  <a:srgbClr val="FFFEFF"/>
                </a:solidFill>
              </a:rPr>
            </a:br>
            <a:r>
              <a:rPr lang="en-US" dirty="0">
                <a:solidFill>
                  <a:srgbClr val="FFFEFF"/>
                </a:solidFill>
              </a:rPr>
              <a:t>Model</a:t>
            </a:r>
          </a:p>
        </p:txBody>
      </p:sp>
      <p:sp>
        <p:nvSpPr>
          <p:cNvPr id="3" name="Content Placeholder 2">
            <a:extLst>
              <a:ext uri="{FF2B5EF4-FFF2-40B4-BE49-F238E27FC236}">
                <a16:creationId xmlns:a16="http://schemas.microsoft.com/office/drawing/2014/main" id="{3905E9E5-9545-C32C-A427-D05315664609}"/>
              </a:ext>
            </a:extLst>
          </p:cNvPr>
          <p:cNvSpPr>
            <a:spLocks noGrp="1"/>
          </p:cNvSpPr>
          <p:nvPr>
            <p:ph idx="1"/>
          </p:nvPr>
        </p:nvSpPr>
        <p:spPr>
          <a:xfrm>
            <a:off x="4241830" y="597643"/>
            <a:ext cx="7655202" cy="5822714"/>
          </a:xfrm>
        </p:spPr>
        <p:txBody>
          <a:bodyPr>
            <a:normAutofit/>
          </a:bodyPr>
          <a:lstStyle/>
          <a:p>
            <a:pPr>
              <a:lnSpc>
                <a:spcPct val="100000"/>
              </a:lnSpc>
              <a:spcAft>
                <a:spcPts val="0"/>
              </a:spcAft>
            </a:pPr>
            <a:r>
              <a:rPr lang="en-US" dirty="0"/>
              <a:t>Level of detail – </a:t>
            </a:r>
          </a:p>
          <a:p>
            <a:pPr lvl="1">
              <a:spcAft>
                <a:spcPts val="1200"/>
              </a:spcAft>
            </a:pPr>
            <a:r>
              <a:rPr lang="en-US" dirty="0"/>
              <a:t>Provisions are generally drafted at a high level (whether in statutory or regulatory form).</a:t>
            </a:r>
          </a:p>
          <a:p>
            <a:pPr>
              <a:lnSpc>
                <a:spcPct val="100000"/>
              </a:lnSpc>
              <a:spcAft>
                <a:spcPts val="0"/>
              </a:spcAft>
            </a:pPr>
            <a:r>
              <a:rPr lang="en-US" dirty="0"/>
              <a:t>Use of existing sourcing rules – </a:t>
            </a:r>
          </a:p>
          <a:p>
            <a:pPr lvl="1">
              <a:spcAft>
                <a:spcPts val="1200"/>
              </a:spcAft>
            </a:pPr>
            <a:r>
              <a:rPr lang="en-US" dirty="0"/>
              <a:t>Provisions refer to the state’s existing sourcing rules and provide how these rules will be applied to partnership income.</a:t>
            </a:r>
          </a:p>
          <a:p>
            <a:pPr>
              <a:lnSpc>
                <a:spcPct val="100000"/>
              </a:lnSpc>
              <a:spcAft>
                <a:spcPts val="0"/>
              </a:spcAft>
            </a:pPr>
            <a:r>
              <a:rPr lang="en-US" dirty="0"/>
              <a:t>Authority granted to revenue agencies – </a:t>
            </a:r>
          </a:p>
          <a:p>
            <a:pPr lvl="1">
              <a:spcAft>
                <a:spcPts val="1200"/>
              </a:spcAft>
            </a:pPr>
            <a:r>
              <a:rPr lang="en-US" dirty="0"/>
              <a:t>Provisions give agencies authority to issue guidance and require reporting – which is critical to the functioning of the system.</a:t>
            </a:r>
          </a:p>
        </p:txBody>
      </p:sp>
      <p:sp>
        <p:nvSpPr>
          <p:cNvPr id="4" name="Slide Number Placeholder 3">
            <a:extLst>
              <a:ext uri="{FF2B5EF4-FFF2-40B4-BE49-F238E27FC236}">
                <a16:creationId xmlns:a16="http://schemas.microsoft.com/office/drawing/2014/main" id="{9DE977FB-231F-9DC6-E854-05C140642B79}"/>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15</a:t>
            </a:fld>
            <a:endParaRPr lang="en-US"/>
          </a:p>
        </p:txBody>
      </p:sp>
    </p:spTree>
    <p:extLst>
      <p:ext uri="{BB962C8B-B14F-4D97-AF65-F5344CB8AC3E}">
        <p14:creationId xmlns:p14="http://schemas.microsoft.com/office/powerpoint/2010/main" val="549109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8650-6D5F-DAC2-D597-60C58840A6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1D0227-B518-9C08-AF56-E2E3C440F070}"/>
              </a:ext>
            </a:extLst>
          </p:cNvPr>
          <p:cNvSpPr>
            <a:spLocks noGrp="1"/>
          </p:cNvSpPr>
          <p:nvPr>
            <p:ph type="title"/>
          </p:nvPr>
        </p:nvSpPr>
        <p:spPr/>
        <p:txBody>
          <a:bodyPr/>
          <a:lstStyle/>
          <a:p>
            <a:r>
              <a:rPr lang="en-US" dirty="0"/>
              <a:t>General sourcing Framework</a:t>
            </a:r>
          </a:p>
        </p:txBody>
      </p:sp>
      <p:sp>
        <p:nvSpPr>
          <p:cNvPr id="3" name="Text Placeholder 2">
            <a:extLst>
              <a:ext uri="{FF2B5EF4-FFF2-40B4-BE49-F238E27FC236}">
                <a16:creationId xmlns:a16="http://schemas.microsoft.com/office/drawing/2014/main" id="{B3277C0E-712E-2651-E334-3B96DBA6CD2C}"/>
              </a:ext>
            </a:extLst>
          </p:cNvPr>
          <p:cNvSpPr>
            <a:spLocks noGrp="1"/>
          </p:cNvSpPr>
          <p:nvPr>
            <p:ph type="body" idx="1"/>
          </p:nvPr>
        </p:nvSpPr>
        <p:spPr/>
        <p:txBody>
          <a:bodyPr/>
          <a:lstStyle/>
          <a:p>
            <a:r>
              <a:rPr lang="en-US" dirty="0">
                <a:solidFill>
                  <a:schemeClr val="accent1">
                    <a:lumMod val="75000"/>
                  </a:schemeClr>
                </a:solidFill>
              </a:rPr>
              <a:t>As set out in white papers and draft models and discussed throughout the process</a:t>
            </a:r>
          </a:p>
        </p:txBody>
      </p:sp>
      <p:sp>
        <p:nvSpPr>
          <p:cNvPr id="4" name="Slide Number Placeholder 3">
            <a:extLst>
              <a:ext uri="{FF2B5EF4-FFF2-40B4-BE49-F238E27FC236}">
                <a16:creationId xmlns:a16="http://schemas.microsoft.com/office/drawing/2014/main" id="{89973ECF-49CB-D13E-B3A0-C93EBF01D0DE}"/>
              </a:ext>
            </a:extLst>
          </p:cNvPr>
          <p:cNvSpPr>
            <a:spLocks noGrp="1"/>
          </p:cNvSpPr>
          <p:nvPr>
            <p:ph type="sldNum" sz="quarter" idx="12"/>
          </p:nvPr>
        </p:nvSpPr>
        <p:spPr/>
        <p:txBody>
          <a:bodyPr/>
          <a:lstStyle/>
          <a:p>
            <a:fld id="{3A98EE3D-8CD1-4C3F-BD1C-C98C9596463C}" type="slidenum">
              <a:rPr lang="en-US" smtClean="0"/>
              <a:t>16</a:t>
            </a:fld>
            <a:endParaRPr lang="en-US" dirty="0"/>
          </a:p>
        </p:txBody>
      </p:sp>
    </p:spTree>
    <p:extLst>
      <p:ext uri="{BB962C8B-B14F-4D97-AF65-F5344CB8AC3E}">
        <p14:creationId xmlns:p14="http://schemas.microsoft.com/office/powerpoint/2010/main" val="1415515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A984E254-AAE9-79C6-D2F8-85BB322AB513}"/>
              </a:ext>
            </a:extLst>
          </p:cNvPr>
          <p:cNvSpPr>
            <a:spLocks noGrp="1"/>
          </p:cNvSpPr>
          <p:nvPr>
            <p:ph type="title"/>
          </p:nvPr>
        </p:nvSpPr>
        <p:spPr>
          <a:xfrm>
            <a:off x="422787" y="702156"/>
            <a:ext cx="11267768" cy="975176"/>
          </a:xfrm>
          <a:solidFill>
            <a:srgbClr val="3B505F"/>
          </a:solidFill>
        </p:spPr>
        <p:txBody>
          <a:bodyPr anchor="ctr">
            <a:normAutofit/>
          </a:bodyPr>
          <a:lstStyle/>
          <a:p>
            <a:pPr algn="l"/>
            <a:r>
              <a:rPr lang="en-US" dirty="0">
                <a:solidFill>
                  <a:schemeClr val="bg1"/>
                </a:solidFill>
              </a:rPr>
              <a:t>  General Sourcing Framework</a:t>
            </a:r>
          </a:p>
        </p:txBody>
      </p:sp>
      <p:sp>
        <p:nvSpPr>
          <p:cNvPr id="24" name="Content Placeholder 23">
            <a:extLst>
              <a:ext uri="{FF2B5EF4-FFF2-40B4-BE49-F238E27FC236}">
                <a16:creationId xmlns:a16="http://schemas.microsoft.com/office/drawing/2014/main" id="{449A7D85-BF85-A953-4A17-79209EF6B987}"/>
              </a:ext>
            </a:extLst>
          </p:cNvPr>
          <p:cNvSpPr>
            <a:spLocks noGrp="1"/>
          </p:cNvSpPr>
          <p:nvPr>
            <p:ph idx="1"/>
          </p:nvPr>
        </p:nvSpPr>
        <p:spPr>
          <a:xfrm>
            <a:off x="3006124" y="1727019"/>
            <a:ext cx="8943706" cy="4673772"/>
          </a:xfrm>
        </p:spPr>
        <p:txBody>
          <a:bodyPr>
            <a:normAutofit/>
          </a:bodyPr>
          <a:lstStyle/>
          <a:p>
            <a:pPr>
              <a:spcBef>
                <a:spcPts val="600"/>
              </a:spcBef>
            </a:pPr>
            <a:r>
              <a:rPr lang="en-US" sz="2400" dirty="0"/>
              <a:t>Partnership determines and conveys information to direct partners – </a:t>
            </a:r>
          </a:p>
          <a:p>
            <a:pPr lvl="1">
              <a:spcBef>
                <a:spcPts val="600"/>
              </a:spcBef>
            </a:pPr>
            <a:r>
              <a:rPr lang="en-US" dirty="0"/>
              <a:t>Tax character of items recognized under substantive tax rules</a:t>
            </a:r>
          </a:p>
          <a:p>
            <a:pPr lvl="1">
              <a:spcBef>
                <a:spcPts val="600"/>
              </a:spcBef>
              <a:spcAft>
                <a:spcPts val="0"/>
              </a:spcAft>
            </a:pPr>
            <a:r>
              <a:rPr lang="en-US" dirty="0"/>
              <a:t>Tax character of items recognized under state sourcing rules – </a:t>
            </a:r>
          </a:p>
          <a:p>
            <a:pPr lvl="2">
              <a:spcBef>
                <a:spcPts val="600"/>
              </a:spcBef>
              <a:spcAft>
                <a:spcPts val="0"/>
              </a:spcAft>
            </a:pPr>
            <a:r>
              <a:rPr lang="en-US" sz="2400" dirty="0"/>
              <a:t>Whether items are apportionable or non-apportionable</a:t>
            </a:r>
          </a:p>
          <a:p>
            <a:pPr lvl="2">
              <a:spcBef>
                <a:spcPts val="600"/>
              </a:spcBef>
              <a:spcAft>
                <a:spcPts val="0"/>
              </a:spcAft>
            </a:pPr>
            <a:r>
              <a:rPr lang="en-US" sz="2400" dirty="0"/>
              <a:t>If apportionable – the related state apportionment factors</a:t>
            </a:r>
          </a:p>
          <a:p>
            <a:pPr lvl="2">
              <a:spcBef>
                <a:spcPts val="600"/>
              </a:spcBef>
            </a:pPr>
            <a:r>
              <a:rPr lang="en-US" sz="2400" dirty="0"/>
              <a:t>If non-apportionable – what rules apply to specific items</a:t>
            </a:r>
          </a:p>
          <a:p>
            <a:pPr lvl="1">
              <a:spcBef>
                <a:spcPts val="600"/>
              </a:spcBef>
            </a:pPr>
            <a:r>
              <a:rPr lang="en-US" dirty="0"/>
              <a:t>Other information necessary for partners to comply with state tax laws</a:t>
            </a:r>
          </a:p>
        </p:txBody>
      </p:sp>
      <p:sp>
        <p:nvSpPr>
          <p:cNvPr id="4" name="Slide Number Placeholder 3">
            <a:extLst>
              <a:ext uri="{FF2B5EF4-FFF2-40B4-BE49-F238E27FC236}">
                <a16:creationId xmlns:a16="http://schemas.microsoft.com/office/drawing/2014/main" id="{7F4E9315-2BB6-DA44-DE96-0055AB3A1A88}"/>
              </a:ext>
            </a:extLst>
          </p:cNvPr>
          <p:cNvSpPr>
            <a:spLocks noGrp="1"/>
          </p:cNvSpPr>
          <p:nvPr>
            <p:ph type="sldNum" sz="quarter" idx="12"/>
          </p:nvPr>
        </p:nvSpPr>
        <p:spPr/>
        <p:txBody>
          <a:bodyPr/>
          <a:lstStyle/>
          <a:p>
            <a:fld id="{3A98EE3D-8CD1-4C3F-BD1C-C98C9596463C}" type="slidenum">
              <a:rPr lang="en-US" smtClean="0"/>
              <a:t>17</a:t>
            </a:fld>
            <a:endParaRPr lang="en-US" dirty="0"/>
          </a:p>
        </p:txBody>
      </p:sp>
      <p:sp>
        <p:nvSpPr>
          <p:cNvPr id="25" name="Title 19">
            <a:extLst>
              <a:ext uri="{FF2B5EF4-FFF2-40B4-BE49-F238E27FC236}">
                <a16:creationId xmlns:a16="http://schemas.microsoft.com/office/drawing/2014/main" id="{A5324598-0E12-D93A-644C-C916E508A43C}"/>
              </a:ext>
            </a:extLst>
          </p:cNvPr>
          <p:cNvSpPr txBox="1">
            <a:spLocks/>
          </p:cNvSpPr>
          <p:nvPr/>
        </p:nvSpPr>
        <p:spPr>
          <a:xfrm>
            <a:off x="422787" y="2093976"/>
            <a:ext cx="2635045" cy="4405147"/>
          </a:xfrm>
          <a:prstGeom prst="rect">
            <a:avLst/>
          </a:prstGeom>
        </p:spPr>
        <p:txBody>
          <a:bodyPr vert="horz" lIns="91440" tIns="45720" rIns="91440" bIns="45720" rtlCol="0" anchor="t">
            <a:normAutofit/>
          </a:bodyPr>
          <a:lstStyle>
            <a:lvl1pPr algn="ctr"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Starting </a:t>
            </a:r>
            <a:br>
              <a:rPr lang="en-US" dirty="0"/>
            </a:br>
            <a:r>
              <a:rPr lang="en-US" dirty="0"/>
              <a:t>with the Operating  Partnership</a:t>
            </a:r>
          </a:p>
        </p:txBody>
      </p:sp>
      <p:sp>
        <p:nvSpPr>
          <p:cNvPr id="26" name="Isosceles Triangle 25">
            <a:extLst>
              <a:ext uri="{FF2B5EF4-FFF2-40B4-BE49-F238E27FC236}">
                <a16:creationId xmlns:a16="http://schemas.microsoft.com/office/drawing/2014/main" id="{531BD76E-ADCE-C72F-D01A-702DDD01C63B}"/>
              </a:ext>
            </a:extLst>
          </p:cNvPr>
          <p:cNvSpPr/>
          <p:nvPr/>
        </p:nvSpPr>
        <p:spPr>
          <a:xfrm>
            <a:off x="581192" y="4692804"/>
            <a:ext cx="2203704" cy="1463040"/>
          </a:xfrm>
          <a:prstGeom prst="triangl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2215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FEF80-0F3E-B507-63C1-4291ED94471D}"/>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A1358705-AF7A-3765-D92F-9F64C4A62A24}"/>
              </a:ext>
            </a:extLst>
          </p:cNvPr>
          <p:cNvSpPr>
            <a:spLocks noGrp="1"/>
          </p:cNvSpPr>
          <p:nvPr>
            <p:ph type="title"/>
          </p:nvPr>
        </p:nvSpPr>
        <p:spPr>
          <a:xfrm>
            <a:off x="422787" y="702156"/>
            <a:ext cx="11267768" cy="975176"/>
          </a:xfrm>
          <a:solidFill>
            <a:srgbClr val="3B505F"/>
          </a:solidFill>
        </p:spPr>
        <p:txBody>
          <a:bodyPr anchor="ctr">
            <a:normAutofit/>
          </a:bodyPr>
          <a:lstStyle/>
          <a:p>
            <a:pPr algn="l"/>
            <a:r>
              <a:rPr lang="en-US" dirty="0">
                <a:solidFill>
                  <a:schemeClr val="bg1"/>
                </a:solidFill>
              </a:rPr>
              <a:t>  General Sourcing Framework</a:t>
            </a:r>
          </a:p>
        </p:txBody>
      </p:sp>
      <p:sp>
        <p:nvSpPr>
          <p:cNvPr id="24" name="Content Placeholder 23">
            <a:extLst>
              <a:ext uri="{FF2B5EF4-FFF2-40B4-BE49-F238E27FC236}">
                <a16:creationId xmlns:a16="http://schemas.microsoft.com/office/drawing/2014/main" id="{FA332F51-9FBC-8ABF-37A2-C0285D6B6529}"/>
              </a:ext>
            </a:extLst>
          </p:cNvPr>
          <p:cNvSpPr>
            <a:spLocks noGrp="1"/>
          </p:cNvSpPr>
          <p:nvPr>
            <p:ph idx="1"/>
          </p:nvPr>
        </p:nvSpPr>
        <p:spPr>
          <a:xfrm>
            <a:off x="3216237" y="1750142"/>
            <a:ext cx="8394572" cy="4600962"/>
          </a:xfrm>
        </p:spPr>
        <p:txBody>
          <a:bodyPr>
            <a:normAutofit/>
          </a:bodyPr>
          <a:lstStyle/>
          <a:p>
            <a:pPr>
              <a:spcBef>
                <a:spcPts val="600"/>
              </a:spcBef>
            </a:pPr>
            <a:r>
              <a:rPr lang="en-US" sz="2600" dirty="0"/>
              <a:t>Source distributive share of partnership items and guaranteed payments for services using partnership information.</a:t>
            </a:r>
          </a:p>
          <a:p>
            <a:pPr lvl="1">
              <a:spcBef>
                <a:spcPts val="600"/>
              </a:spcBef>
              <a:spcAft>
                <a:spcPts val="0"/>
              </a:spcAft>
            </a:pPr>
            <a:r>
              <a:rPr lang="en-US" dirty="0"/>
              <a:t>It does not matter whether the partner is –</a:t>
            </a:r>
          </a:p>
          <a:p>
            <a:pPr lvl="2">
              <a:spcBef>
                <a:spcPts val="600"/>
              </a:spcBef>
              <a:spcAft>
                <a:spcPts val="0"/>
              </a:spcAft>
            </a:pPr>
            <a:r>
              <a:rPr lang="en-US" sz="2400" dirty="0"/>
              <a:t>Active or passive</a:t>
            </a:r>
          </a:p>
          <a:p>
            <a:pPr lvl="2">
              <a:spcBef>
                <a:spcPts val="600"/>
              </a:spcBef>
            </a:pPr>
            <a:r>
              <a:rPr lang="en-US" sz="2400" dirty="0"/>
              <a:t>General or limited</a:t>
            </a:r>
          </a:p>
          <a:p>
            <a:pPr marL="36000" indent="0">
              <a:spcBef>
                <a:spcPts val="600"/>
              </a:spcBef>
              <a:buNone/>
            </a:pPr>
            <a:r>
              <a:rPr lang="en-US" sz="2200" dirty="0"/>
              <a:t>Note that because some states tax guaranteed payments based on where the services are performed, the rules would also have the state of residence provide a credit for taxes paid on that basis.</a:t>
            </a:r>
          </a:p>
        </p:txBody>
      </p:sp>
      <p:sp>
        <p:nvSpPr>
          <p:cNvPr id="4" name="Slide Number Placeholder 3">
            <a:extLst>
              <a:ext uri="{FF2B5EF4-FFF2-40B4-BE49-F238E27FC236}">
                <a16:creationId xmlns:a16="http://schemas.microsoft.com/office/drawing/2014/main" id="{CC10EDA0-8A0B-C59B-89FE-5DC8E05BD4F4}"/>
              </a:ext>
            </a:extLst>
          </p:cNvPr>
          <p:cNvSpPr>
            <a:spLocks noGrp="1"/>
          </p:cNvSpPr>
          <p:nvPr>
            <p:ph type="sldNum" sz="quarter" idx="12"/>
          </p:nvPr>
        </p:nvSpPr>
        <p:spPr/>
        <p:txBody>
          <a:bodyPr/>
          <a:lstStyle/>
          <a:p>
            <a:fld id="{3A98EE3D-8CD1-4C3F-BD1C-C98C9596463C}" type="slidenum">
              <a:rPr lang="en-US" smtClean="0"/>
              <a:t>18</a:t>
            </a:fld>
            <a:endParaRPr lang="en-US" dirty="0"/>
          </a:p>
        </p:txBody>
      </p:sp>
      <p:sp>
        <p:nvSpPr>
          <p:cNvPr id="25" name="Title 19">
            <a:extLst>
              <a:ext uri="{FF2B5EF4-FFF2-40B4-BE49-F238E27FC236}">
                <a16:creationId xmlns:a16="http://schemas.microsoft.com/office/drawing/2014/main" id="{FEED4679-63F8-E2A6-A860-74CBF6903591}"/>
              </a:ext>
            </a:extLst>
          </p:cNvPr>
          <p:cNvSpPr txBox="1">
            <a:spLocks/>
          </p:cNvSpPr>
          <p:nvPr/>
        </p:nvSpPr>
        <p:spPr>
          <a:xfrm>
            <a:off x="395453" y="2057990"/>
            <a:ext cx="2635045" cy="5053781"/>
          </a:xfrm>
          <a:prstGeom prst="rect">
            <a:avLst/>
          </a:prstGeom>
        </p:spPr>
        <p:txBody>
          <a:bodyPr vert="horz" lIns="91440" tIns="45720" rIns="91440" bIns="45720" rtlCol="0" anchor="t">
            <a:normAutofit/>
          </a:bodyPr>
          <a:lstStyle>
            <a:lvl1pPr algn="ctr"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Direct </a:t>
            </a:r>
            <a:br>
              <a:rPr lang="en-US" dirty="0"/>
            </a:br>
            <a:r>
              <a:rPr lang="en-US" dirty="0"/>
              <a:t>Non-Resident Partners</a:t>
            </a:r>
          </a:p>
        </p:txBody>
      </p:sp>
      <p:pic>
        <p:nvPicPr>
          <p:cNvPr id="3" name="Graphic 2" descr="Man with solid fill">
            <a:extLst>
              <a:ext uri="{FF2B5EF4-FFF2-40B4-BE49-F238E27FC236}">
                <a16:creationId xmlns:a16="http://schemas.microsoft.com/office/drawing/2014/main" id="{8650A32D-436C-4117-7342-25BC27AE323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1191" y="3513136"/>
            <a:ext cx="1991001" cy="1991001"/>
          </a:xfrm>
          <a:prstGeom prst="rect">
            <a:avLst/>
          </a:prstGeom>
        </p:spPr>
      </p:pic>
      <p:sp>
        <p:nvSpPr>
          <p:cNvPr id="6" name="Isosceles Triangle 5">
            <a:extLst>
              <a:ext uri="{FF2B5EF4-FFF2-40B4-BE49-F238E27FC236}">
                <a16:creationId xmlns:a16="http://schemas.microsoft.com/office/drawing/2014/main" id="{104EC146-35E0-ECD7-544D-AE1E0EABCF7F}"/>
              </a:ext>
            </a:extLst>
          </p:cNvPr>
          <p:cNvSpPr/>
          <p:nvPr/>
        </p:nvSpPr>
        <p:spPr>
          <a:xfrm>
            <a:off x="1933071" y="5614416"/>
            <a:ext cx="852162" cy="642012"/>
          </a:xfrm>
          <a:prstGeom prst="triangl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F2B767-F3F8-4D6B-6B20-541FE450FE89}"/>
              </a:ext>
            </a:extLst>
          </p:cNvPr>
          <p:cNvCxnSpPr/>
          <p:nvPr/>
        </p:nvCxnSpPr>
        <p:spPr>
          <a:xfrm flipH="1">
            <a:off x="1508760" y="4050623"/>
            <a:ext cx="1188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C1FCA8B-4674-1B58-0DAD-6E3EA769B39A}"/>
              </a:ext>
            </a:extLst>
          </p:cNvPr>
          <p:cNvCxnSpPr>
            <a:cxnSpLocks/>
            <a:stCxn id="3" idx="2"/>
            <a:endCxn id="6" idx="1"/>
          </p:cNvCxnSpPr>
          <p:nvPr/>
        </p:nvCxnSpPr>
        <p:spPr>
          <a:xfrm>
            <a:off x="1576692" y="5504137"/>
            <a:ext cx="569420" cy="431285"/>
          </a:xfrm>
          <a:prstGeom prst="line">
            <a:avLst/>
          </a:prstGeom>
          <a:ln w="444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88949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84652-AC2D-7565-821D-66C03D2CFB7F}"/>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E9916EE2-2C00-295C-783D-1FA5E79CD526}"/>
              </a:ext>
            </a:extLst>
          </p:cNvPr>
          <p:cNvSpPr>
            <a:spLocks noGrp="1"/>
          </p:cNvSpPr>
          <p:nvPr>
            <p:ph type="title"/>
          </p:nvPr>
        </p:nvSpPr>
        <p:spPr>
          <a:xfrm>
            <a:off x="422787" y="702156"/>
            <a:ext cx="11267768" cy="975176"/>
          </a:xfrm>
          <a:solidFill>
            <a:srgbClr val="3B505F"/>
          </a:solidFill>
        </p:spPr>
        <p:txBody>
          <a:bodyPr anchor="ctr">
            <a:normAutofit/>
          </a:bodyPr>
          <a:lstStyle/>
          <a:p>
            <a:pPr algn="l"/>
            <a:r>
              <a:rPr lang="en-US" dirty="0">
                <a:solidFill>
                  <a:schemeClr val="bg1"/>
                </a:solidFill>
              </a:rPr>
              <a:t>  General Sourcing Framework</a:t>
            </a:r>
          </a:p>
        </p:txBody>
      </p:sp>
      <p:sp>
        <p:nvSpPr>
          <p:cNvPr id="24" name="Content Placeholder 23">
            <a:extLst>
              <a:ext uri="{FF2B5EF4-FFF2-40B4-BE49-F238E27FC236}">
                <a16:creationId xmlns:a16="http://schemas.microsoft.com/office/drawing/2014/main" id="{ADEADD27-E0F6-FEE9-E611-5A52DF3CA694}"/>
              </a:ext>
            </a:extLst>
          </p:cNvPr>
          <p:cNvSpPr>
            <a:spLocks noGrp="1"/>
          </p:cNvSpPr>
          <p:nvPr>
            <p:ph idx="1"/>
          </p:nvPr>
        </p:nvSpPr>
        <p:spPr>
          <a:xfrm>
            <a:off x="3179507" y="1750142"/>
            <a:ext cx="8658532" cy="4600962"/>
          </a:xfrm>
        </p:spPr>
        <p:txBody>
          <a:bodyPr>
            <a:normAutofit/>
          </a:bodyPr>
          <a:lstStyle/>
          <a:p>
            <a:pPr>
              <a:spcBef>
                <a:spcPts val="600"/>
              </a:spcBef>
            </a:pPr>
            <a:r>
              <a:rPr lang="en-US" sz="3000" dirty="0"/>
              <a:t>Determine if there is a sufficient unitary relationship with partnership activities.</a:t>
            </a:r>
          </a:p>
          <a:p>
            <a:pPr lvl="1">
              <a:spcBef>
                <a:spcPts val="600"/>
              </a:spcBef>
            </a:pPr>
            <a:r>
              <a:rPr lang="en-US" sz="2600" dirty="0"/>
              <a:t>If not – source the same as direct nonresident partners. </a:t>
            </a:r>
          </a:p>
          <a:p>
            <a:pPr lvl="1">
              <a:spcBef>
                <a:spcPts val="600"/>
              </a:spcBef>
              <a:spcAft>
                <a:spcPts val="0"/>
              </a:spcAft>
            </a:pPr>
            <a:r>
              <a:rPr lang="en-US" sz="2600" dirty="0"/>
              <a:t>If so –</a:t>
            </a:r>
          </a:p>
          <a:p>
            <a:pPr lvl="2">
              <a:spcBef>
                <a:spcPts val="600"/>
              </a:spcBef>
              <a:spcAft>
                <a:spcPts val="0"/>
              </a:spcAft>
            </a:pPr>
            <a:r>
              <a:rPr lang="en-US" sz="2600" dirty="0"/>
              <a:t>Determine if any items treated as non-apportionable by the partnership are actually apportionable to the partner.</a:t>
            </a:r>
          </a:p>
          <a:p>
            <a:pPr lvl="2">
              <a:spcBef>
                <a:spcPts val="600"/>
              </a:spcBef>
            </a:pPr>
            <a:r>
              <a:rPr lang="en-US" sz="2600" dirty="0"/>
              <a:t>Use blended apportionment for apportionable items. </a:t>
            </a:r>
          </a:p>
        </p:txBody>
      </p:sp>
      <p:sp>
        <p:nvSpPr>
          <p:cNvPr id="4" name="Slide Number Placeholder 3">
            <a:extLst>
              <a:ext uri="{FF2B5EF4-FFF2-40B4-BE49-F238E27FC236}">
                <a16:creationId xmlns:a16="http://schemas.microsoft.com/office/drawing/2014/main" id="{522AF597-F49A-0C2C-DA3D-8ADF8F4AAEB4}"/>
              </a:ext>
            </a:extLst>
          </p:cNvPr>
          <p:cNvSpPr>
            <a:spLocks noGrp="1"/>
          </p:cNvSpPr>
          <p:nvPr>
            <p:ph type="sldNum" sz="quarter" idx="12"/>
          </p:nvPr>
        </p:nvSpPr>
        <p:spPr/>
        <p:txBody>
          <a:bodyPr/>
          <a:lstStyle/>
          <a:p>
            <a:fld id="{3A98EE3D-8CD1-4C3F-BD1C-C98C9596463C}" type="slidenum">
              <a:rPr lang="en-US" smtClean="0"/>
              <a:t>19</a:t>
            </a:fld>
            <a:endParaRPr lang="en-US" dirty="0"/>
          </a:p>
        </p:txBody>
      </p:sp>
      <p:sp>
        <p:nvSpPr>
          <p:cNvPr id="25" name="Title 19">
            <a:extLst>
              <a:ext uri="{FF2B5EF4-FFF2-40B4-BE49-F238E27FC236}">
                <a16:creationId xmlns:a16="http://schemas.microsoft.com/office/drawing/2014/main" id="{F2FFDB22-6465-C4BD-CC09-0780A81D348B}"/>
              </a:ext>
            </a:extLst>
          </p:cNvPr>
          <p:cNvSpPr txBox="1">
            <a:spLocks/>
          </p:cNvSpPr>
          <p:nvPr/>
        </p:nvSpPr>
        <p:spPr>
          <a:xfrm>
            <a:off x="422787" y="1898161"/>
            <a:ext cx="2635045" cy="4600962"/>
          </a:xfrm>
          <a:prstGeom prst="rect">
            <a:avLst/>
          </a:prstGeom>
        </p:spPr>
        <p:txBody>
          <a:bodyPr vert="horz" lIns="91440" tIns="45720" rIns="91440" bIns="45720" rtlCol="0" anchor="t">
            <a:normAutofit/>
          </a:bodyPr>
          <a:lstStyle>
            <a:lvl1pPr algn="ctr"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Direct corporate Partners</a:t>
            </a:r>
          </a:p>
        </p:txBody>
      </p:sp>
      <p:sp>
        <p:nvSpPr>
          <p:cNvPr id="2" name="Isosceles Triangle 1">
            <a:extLst>
              <a:ext uri="{FF2B5EF4-FFF2-40B4-BE49-F238E27FC236}">
                <a16:creationId xmlns:a16="http://schemas.microsoft.com/office/drawing/2014/main" id="{EE2E9F54-EA92-F8A8-AEB8-CD6E7212ED96}"/>
              </a:ext>
            </a:extLst>
          </p:cNvPr>
          <p:cNvSpPr/>
          <p:nvPr/>
        </p:nvSpPr>
        <p:spPr>
          <a:xfrm>
            <a:off x="1974662" y="5596128"/>
            <a:ext cx="989322" cy="660300"/>
          </a:xfrm>
          <a:prstGeom prst="triangl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6FEEB31D-176F-F184-644A-22758F885C28}"/>
              </a:ext>
            </a:extLst>
          </p:cNvPr>
          <p:cNvCxnSpPr/>
          <p:nvPr/>
        </p:nvCxnSpPr>
        <p:spPr>
          <a:xfrm flipH="1">
            <a:off x="1508760" y="4050623"/>
            <a:ext cx="1188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AE5AB24-8454-8630-4D32-F511FF80E243}"/>
              </a:ext>
            </a:extLst>
          </p:cNvPr>
          <p:cNvCxnSpPr>
            <a:cxnSpLocks/>
            <a:stCxn id="7" idx="2"/>
            <a:endCxn id="2" idx="1"/>
          </p:cNvCxnSpPr>
          <p:nvPr/>
        </p:nvCxnSpPr>
        <p:spPr>
          <a:xfrm>
            <a:off x="1641348" y="4718303"/>
            <a:ext cx="580645" cy="1207975"/>
          </a:xfrm>
          <a:prstGeom prst="line">
            <a:avLst/>
          </a:prstGeom>
          <a:ln w="44450"/>
        </p:spPr>
        <p:style>
          <a:lnRef idx="1">
            <a:schemeClr val="dk1"/>
          </a:lnRef>
          <a:fillRef idx="0">
            <a:schemeClr val="dk1"/>
          </a:fillRef>
          <a:effectRef idx="0">
            <a:schemeClr val="dk1"/>
          </a:effectRef>
          <a:fontRef idx="minor">
            <a:schemeClr val="tx1"/>
          </a:fontRef>
        </p:style>
      </p:cxnSp>
      <p:sp>
        <p:nvSpPr>
          <p:cNvPr id="7" name="Rectangle 6">
            <a:extLst>
              <a:ext uri="{FF2B5EF4-FFF2-40B4-BE49-F238E27FC236}">
                <a16:creationId xmlns:a16="http://schemas.microsoft.com/office/drawing/2014/main" id="{444208F8-DA87-D5D8-1D1A-D3A4E385EBDC}"/>
              </a:ext>
            </a:extLst>
          </p:cNvPr>
          <p:cNvSpPr/>
          <p:nvPr/>
        </p:nvSpPr>
        <p:spPr>
          <a:xfrm>
            <a:off x="749808" y="3696928"/>
            <a:ext cx="1783080" cy="1021375"/>
          </a:xfrm>
          <a:prstGeom prst="rect">
            <a:avLst/>
          </a:prstGeom>
          <a:solidFill>
            <a:srgbClr val="3381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2948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40009-17F8-5E62-AA6F-DA08942A795D}"/>
            </a:ext>
          </a:extLst>
        </p:cNvPr>
        <p:cNvGrpSpPr/>
        <p:nvPr/>
      </p:nvGrpSpPr>
      <p:grpSpPr>
        <a:xfrm>
          <a:off x="0" y="0"/>
          <a:ext cx="0" cy="0"/>
          <a:chOff x="0" y="0"/>
          <a:chExt cx="0" cy="0"/>
        </a:xfrm>
      </p:grpSpPr>
      <p:sp>
        <p:nvSpPr>
          <p:cNvPr id="20" name="Title 19">
            <a:extLst>
              <a:ext uri="{FF2B5EF4-FFF2-40B4-BE49-F238E27FC236}">
                <a16:creationId xmlns:a16="http://schemas.microsoft.com/office/drawing/2014/main" id="{D159FB93-8162-7638-F1BC-C3C42C543914}"/>
              </a:ext>
            </a:extLst>
          </p:cNvPr>
          <p:cNvSpPr>
            <a:spLocks noGrp="1"/>
          </p:cNvSpPr>
          <p:nvPr>
            <p:ph type="title"/>
          </p:nvPr>
        </p:nvSpPr>
        <p:spPr>
          <a:xfrm>
            <a:off x="422787" y="702156"/>
            <a:ext cx="11267768" cy="975176"/>
          </a:xfrm>
          <a:solidFill>
            <a:srgbClr val="3B505F"/>
          </a:solidFill>
        </p:spPr>
        <p:txBody>
          <a:bodyPr anchor="ctr">
            <a:normAutofit/>
          </a:bodyPr>
          <a:lstStyle/>
          <a:p>
            <a:pPr algn="l"/>
            <a:r>
              <a:rPr lang="en-US" dirty="0">
                <a:solidFill>
                  <a:schemeClr val="bg1"/>
                </a:solidFill>
              </a:rPr>
              <a:t>  General Sourcing Framework</a:t>
            </a:r>
          </a:p>
        </p:txBody>
      </p:sp>
      <p:sp>
        <p:nvSpPr>
          <p:cNvPr id="24" name="Content Placeholder 23">
            <a:extLst>
              <a:ext uri="{FF2B5EF4-FFF2-40B4-BE49-F238E27FC236}">
                <a16:creationId xmlns:a16="http://schemas.microsoft.com/office/drawing/2014/main" id="{4DD7F8CC-8F19-5125-2C39-6BE9CFC807B6}"/>
              </a:ext>
            </a:extLst>
          </p:cNvPr>
          <p:cNvSpPr>
            <a:spLocks noGrp="1"/>
          </p:cNvSpPr>
          <p:nvPr>
            <p:ph idx="1"/>
          </p:nvPr>
        </p:nvSpPr>
        <p:spPr>
          <a:xfrm>
            <a:off x="3114259" y="1750142"/>
            <a:ext cx="8763110" cy="4600962"/>
          </a:xfrm>
        </p:spPr>
        <p:txBody>
          <a:bodyPr>
            <a:normAutofit/>
          </a:bodyPr>
          <a:lstStyle/>
          <a:p>
            <a:pPr>
              <a:spcBef>
                <a:spcPts val="600"/>
              </a:spcBef>
            </a:pPr>
            <a:r>
              <a:rPr lang="en-US" sz="2600" dirty="0"/>
              <a:t>Partnership determines and conveys information to direct partners on – </a:t>
            </a:r>
          </a:p>
          <a:p>
            <a:pPr lvl="1">
              <a:spcBef>
                <a:spcPts val="600"/>
              </a:spcBef>
            </a:pPr>
            <a:r>
              <a:rPr lang="en-US" sz="2200" dirty="0"/>
              <a:t>Sourcing of partnership’s own income—using rules for operating partnerships.</a:t>
            </a:r>
          </a:p>
          <a:p>
            <a:pPr lvl="1">
              <a:spcBef>
                <a:spcPts val="600"/>
              </a:spcBef>
            </a:pPr>
            <a:r>
              <a:rPr lang="en-US" sz="2200" dirty="0"/>
              <a:t>Sourcing of partnership’s income from lower tiers—using rules for direct corporate partners, except if the tiered partner is a qualified investment partnership. </a:t>
            </a:r>
          </a:p>
          <a:p>
            <a:pPr lvl="2">
              <a:spcBef>
                <a:spcPts val="600"/>
              </a:spcBef>
            </a:pPr>
            <a:r>
              <a:rPr lang="en-US" dirty="0"/>
              <a:t>If so – non-resident investment partners source items flowing from assets and operating partnerships as if that partner held the asset or interest directly.</a:t>
            </a:r>
          </a:p>
        </p:txBody>
      </p:sp>
      <p:sp>
        <p:nvSpPr>
          <p:cNvPr id="4" name="Slide Number Placeholder 3">
            <a:extLst>
              <a:ext uri="{FF2B5EF4-FFF2-40B4-BE49-F238E27FC236}">
                <a16:creationId xmlns:a16="http://schemas.microsoft.com/office/drawing/2014/main" id="{865A9C9E-0A57-2627-E552-A57121A0D48B}"/>
              </a:ext>
            </a:extLst>
          </p:cNvPr>
          <p:cNvSpPr>
            <a:spLocks noGrp="1"/>
          </p:cNvSpPr>
          <p:nvPr>
            <p:ph type="sldNum" sz="quarter" idx="12"/>
          </p:nvPr>
        </p:nvSpPr>
        <p:spPr/>
        <p:txBody>
          <a:bodyPr/>
          <a:lstStyle/>
          <a:p>
            <a:fld id="{3A98EE3D-8CD1-4C3F-BD1C-C98C9596463C}" type="slidenum">
              <a:rPr lang="en-US" smtClean="0"/>
              <a:t>20</a:t>
            </a:fld>
            <a:endParaRPr lang="en-US" dirty="0"/>
          </a:p>
        </p:txBody>
      </p:sp>
      <p:sp>
        <p:nvSpPr>
          <p:cNvPr id="25" name="Title 19">
            <a:extLst>
              <a:ext uri="{FF2B5EF4-FFF2-40B4-BE49-F238E27FC236}">
                <a16:creationId xmlns:a16="http://schemas.microsoft.com/office/drawing/2014/main" id="{12CAB233-0910-721C-2D42-2A595958508F}"/>
              </a:ext>
            </a:extLst>
          </p:cNvPr>
          <p:cNvSpPr txBox="1">
            <a:spLocks/>
          </p:cNvSpPr>
          <p:nvPr/>
        </p:nvSpPr>
        <p:spPr>
          <a:xfrm>
            <a:off x="422787" y="2112264"/>
            <a:ext cx="2635045" cy="4386859"/>
          </a:xfrm>
          <a:prstGeom prst="rect">
            <a:avLst/>
          </a:prstGeom>
        </p:spPr>
        <p:txBody>
          <a:bodyPr vert="horz" lIns="91440" tIns="45720" rIns="91440" bIns="45720" rtlCol="0" anchor="t">
            <a:normAutofit/>
          </a:bodyPr>
          <a:lstStyle>
            <a:lvl1pPr algn="ctr"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Tiered Partners</a:t>
            </a:r>
          </a:p>
        </p:txBody>
      </p:sp>
      <p:sp>
        <p:nvSpPr>
          <p:cNvPr id="2" name="Isosceles Triangle 1">
            <a:extLst>
              <a:ext uri="{FF2B5EF4-FFF2-40B4-BE49-F238E27FC236}">
                <a16:creationId xmlns:a16="http://schemas.microsoft.com/office/drawing/2014/main" id="{8500D97F-33DC-3F87-56AD-A9FD75EFBEF4}"/>
              </a:ext>
            </a:extLst>
          </p:cNvPr>
          <p:cNvSpPr/>
          <p:nvPr/>
        </p:nvSpPr>
        <p:spPr>
          <a:xfrm>
            <a:off x="1956816" y="5458968"/>
            <a:ext cx="1101016" cy="797460"/>
          </a:xfrm>
          <a:prstGeom prst="triangl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8F22A78E-45A9-967B-E434-86D9D14427BF}"/>
              </a:ext>
            </a:extLst>
          </p:cNvPr>
          <p:cNvCxnSpPr/>
          <p:nvPr/>
        </p:nvCxnSpPr>
        <p:spPr>
          <a:xfrm flipH="1">
            <a:off x="1508760" y="4050623"/>
            <a:ext cx="1188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4F06C86-E632-90DE-608F-3138B16663B4}"/>
              </a:ext>
            </a:extLst>
          </p:cNvPr>
          <p:cNvCxnSpPr>
            <a:cxnSpLocks/>
            <a:stCxn id="8" idx="3"/>
            <a:endCxn id="2" idx="1"/>
          </p:cNvCxnSpPr>
          <p:nvPr/>
        </p:nvCxnSpPr>
        <p:spPr>
          <a:xfrm>
            <a:off x="1394469" y="4568980"/>
            <a:ext cx="837601" cy="1288718"/>
          </a:xfrm>
          <a:prstGeom prst="line">
            <a:avLst/>
          </a:prstGeom>
          <a:ln w="44450"/>
        </p:spPr>
        <p:style>
          <a:lnRef idx="1">
            <a:schemeClr val="dk1"/>
          </a:lnRef>
          <a:fillRef idx="0">
            <a:schemeClr val="dk1"/>
          </a:fillRef>
          <a:effectRef idx="0">
            <a:schemeClr val="dk1"/>
          </a:effectRef>
          <a:fontRef idx="minor">
            <a:schemeClr val="tx1"/>
          </a:fontRef>
        </p:style>
      </p:cxnSp>
      <p:sp>
        <p:nvSpPr>
          <p:cNvPr id="8" name="Isosceles Triangle 7">
            <a:extLst>
              <a:ext uri="{FF2B5EF4-FFF2-40B4-BE49-F238E27FC236}">
                <a16:creationId xmlns:a16="http://schemas.microsoft.com/office/drawing/2014/main" id="{601305DA-D5AF-6F67-13F7-8C5B7401B9FF}"/>
              </a:ext>
            </a:extLst>
          </p:cNvPr>
          <p:cNvSpPr/>
          <p:nvPr/>
        </p:nvSpPr>
        <p:spPr>
          <a:xfrm>
            <a:off x="479213" y="3322503"/>
            <a:ext cx="1830512" cy="1246477"/>
          </a:xfrm>
          <a:prstGeom prst="triangle">
            <a:avLst/>
          </a:prstGeom>
          <a:solidFill>
            <a:srgbClr val="3381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4693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ACC66-193E-382A-1CD1-ADD6FB5E8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4477A5-4DD3-988D-7F53-5F3B7A04505C}"/>
              </a:ext>
            </a:extLst>
          </p:cNvPr>
          <p:cNvSpPr>
            <a:spLocks noGrp="1"/>
          </p:cNvSpPr>
          <p:nvPr>
            <p:ph type="title"/>
          </p:nvPr>
        </p:nvSpPr>
        <p:spPr/>
        <p:txBody>
          <a:bodyPr/>
          <a:lstStyle/>
          <a:p>
            <a:r>
              <a:rPr lang="en-US" dirty="0"/>
              <a:t>Draft model provisions</a:t>
            </a:r>
          </a:p>
        </p:txBody>
      </p:sp>
      <p:sp>
        <p:nvSpPr>
          <p:cNvPr id="3" name="Text Placeholder 2">
            <a:extLst>
              <a:ext uri="{FF2B5EF4-FFF2-40B4-BE49-F238E27FC236}">
                <a16:creationId xmlns:a16="http://schemas.microsoft.com/office/drawing/2014/main" id="{B168A5EA-2AB3-A280-1790-3A49C9CEF8B9}"/>
              </a:ext>
            </a:extLst>
          </p:cNvPr>
          <p:cNvSpPr>
            <a:spLocks noGrp="1"/>
          </p:cNvSpPr>
          <p:nvPr>
            <p:ph type="body" idx="1"/>
          </p:nvPr>
        </p:nvSpPr>
        <p:spPr/>
        <p:txBody>
          <a:bodyPr/>
          <a:lstStyle/>
          <a:p>
            <a:r>
              <a:rPr lang="en-US" dirty="0"/>
              <a:t>Overview – Provisions as Set out in September 15, 2026 Revised Draft</a:t>
            </a:r>
          </a:p>
        </p:txBody>
      </p:sp>
      <p:sp>
        <p:nvSpPr>
          <p:cNvPr id="4" name="Slide Number Placeholder 3">
            <a:extLst>
              <a:ext uri="{FF2B5EF4-FFF2-40B4-BE49-F238E27FC236}">
                <a16:creationId xmlns:a16="http://schemas.microsoft.com/office/drawing/2014/main" id="{A85FFB71-C374-BEE1-457B-85F9016C6E96}"/>
              </a:ext>
            </a:extLst>
          </p:cNvPr>
          <p:cNvSpPr>
            <a:spLocks noGrp="1"/>
          </p:cNvSpPr>
          <p:nvPr>
            <p:ph type="sldNum" sz="quarter" idx="12"/>
          </p:nvPr>
        </p:nvSpPr>
        <p:spPr/>
        <p:txBody>
          <a:bodyPr/>
          <a:lstStyle/>
          <a:p>
            <a:fld id="{3A98EE3D-8CD1-4C3F-BD1C-C98C9596463C}" type="slidenum">
              <a:rPr lang="en-US" smtClean="0"/>
              <a:t>21</a:t>
            </a:fld>
            <a:endParaRPr lang="en-US" dirty="0"/>
          </a:p>
        </p:txBody>
      </p:sp>
    </p:spTree>
    <p:extLst>
      <p:ext uri="{BB962C8B-B14F-4D97-AF65-F5344CB8AC3E}">
        <p14:creationId xmlns:p14="http://schemas.microsoft.com/office/powerpoint/2010/main" val="3670116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E3292B-17C5-9A5E-F9A1-0A30D81B3BD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8FFF8BA-E008-4068-851C-2CED296AC5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C2C9BBBE-030A-60BB-C380-67B9B9F2BD6F}"/>
              </a:ext>
            </a:extLst>
          </p:cNvPr>
          <p:cNvSpPr>
            <a:spLocks noGrp="1"/>
          </p:cNvSpPr>
          <p:nvPr>
            <p:ph type="title"/>
          </p:nvPr>
        </p:nvSpPr>
        <p:spPr>
          <a:xfrm>
            <a:off x="432619" y="1009396"/>
            <a:ext cx="2968949" cy="3097161"/>
          </a:xfrm>
          <a:solidFill>
            <a:schemeClr val="accent1">
              <a:lumMod val="50000"/>
            </a:schemeClr>
          </a:solidFill>
        </p:spPr>
        <p:txBody>
          <a:bodyPr anchor="ctr">
            <a:normAutofit/>
          </a:bodyPr>
          <a:lstStyle/>
          <a:p>
            <a:r>
              <a:rPr lang="en-US" dirty="0">
                <a:solidFill>
                  <a:schemeClr val="bg1"/>
                </a:solidFill>
              </a:rPr>
              <a:t>Part I – </a:t>
            </a:r>
            <a:br>
              <a:rPr lang="en-US" dirty="0">
                <a:solidFill>
                  <a:schemeClr val="bg1"/>
                </a:solidFill>
              </a:rPr>
            </a:br>
            <a:r>
              <a:rPr lang="en-US" dirty="0">
                <a:solidFill>
                  <a:schemeClr val="bg1"/>
                </a:solidFill>
              </a:rPr>
              <a:t>Definitions</a:t>
            </a:r>
          </a:p>
        </p:txBody>
      </p:sp>
      <p:sp>
        <p:nvSpPr>
          <p:cNvPr id="11" name="Rectangle 10">
            <a:extLst>
              <a:ext uri="{FF2B5EF4-FFF2-40B4-BE49-F238E27FC236}">
                <a16:creationId xmlns:a16="http://schemas.microsoft.com/office/drawing/2014/main" id="{832B0DA7-13B0-4805-B9BD-9BFACCB23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D5D17921-1EF4-488E-A9AA-AC6B7F3CE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 name="Content Placeholder 2">
            <a:extLst>
              <a:ext uri="{FF2B5EF4-FFF2-40B4-BE49-F238E27FC236}">
                <a16:creationId xmlns:a16="http://schemas.microsoft.com/office/drawing/2014/main" id="{CB03AB91-B8DA-BDCF-7B3D-6D872E16C81B}"/>
              </a:ext>
            </a:extLst>
          </p:cNvPr>
          <p:cNvSpPr>
            <a:spLocks noGrp="1"/>
          </p:cNvSpPr>
          <p:nvPr>
            <p:ph idx="1"/>
          </p:nvPr>
        </p:nvSpPr>
        <p:spPr>
          <a:xfrm>
            <a:off x="3834187" y="1009396"/>
            <a:ext cx="7925194" cy="5116100"/>
          </a:xfrm>
        </p:spPr>
        <p:txBody>
          <a:bodyPr anchor="t">
            <a:normAutofit/>
          </a:bodyPr>
          <a:lstStyle/>
          <a:p>
            <a:pPr marL="0" lvl="2" indent="0">
              <a:spcAft>
                <a:spcPts val="0"/>
              </a:spcAft>
              <a:buNone/>
            </a:pPr>
            <a:r>
              <a:rPr lang="en-US" sz="2400" dirty="0"/>
              <a:t>Partnership terms may have multiple sources of “definition”</a:t>
            </a:r>
          </a:p>
          <a:p>
            <a:pPr marL="684900" lvl="3" indent="-342900">
              <a:spcAft>
                <a:spcPts val="0"/>
              </a:spcAft>
            </a:pPr>
            <a:r>
              <a:rPr lang="en-US" sz="2200" dirty="0"/>
              <a:t>General state law governing partnerships</a:t>
            </a:r>
          </a:p>
          <a:p>
            <a:pPr marL="684900" lvl="3" indent="-342900">
              <a:spcAft>
                <a:spcPts val="0"/>
              </a:spcAft>
            </a:pPr>
            <a:r>
              <a:rPr lang="en-US" sz="2200" dirty="0"/>
              <a:t>Federal tax law – including Subchapter K</a:t>
            </a:r>
          </a:p>
          <a:p>
            <a:pPr marL="684900" lvl="3" indent="-342900"/>
            <a:r>
              <a:rPr lang="en-US" sz="2200" dirty="0"/>
              <a:t>State tax law</a:t>
            </a:r>
          </a:p>
          <a:p>
            <a:pPr marL="0" lvl="2" indent="0">
              <a:buNone/>
            </a:pPr>
            <a:r>
              <a:rPr lang="en-US" sz="2400" dirty="0"/>
              <a:t>Terms that may be defined and used differently need explicit definitions to avoid ambiguity.</a:t>
            </a:r>
          </a:p>
          <a:p>
            <a:pPr marL="0" lvl="2" indent="0">
              <a:buNone/>
            </a:pPr>
            <a:r>
              <a:rPr lang="en-US" sz="2400" dirty="0"/>
              <a:t>Also – definitions can help make explicit how the general framework of Subchapter K and the state sourcing rules work together. </a:t>
            </a:r>
          </a:p>
          <a:p>
            <a:pPr marL="0" lvl="2" indent="0">
              <a:buNone/>
            </a:pPr>
            <a:endParaRPr lang="en-US" sz="2800" dirty="0"/>
          </a:p>
          <a:p>
            <a:pPr marL="0" indent="0">
              <a:buNone/>
            </a:pPr>
            <a:endParaRPr lang="en-US" dirty="0"/>
          </a:p>
        </p:txBody>
      </p:sp>
      <p:sp>
        <p:nvSpPr>
          <p:cNvPr id="4" name="Slide Number Placeholder 3">
            <a:extLst>
              <a:ext uri="{FF2B5EF4-FFF2-40B4-BE49-F238E27FC236}">
                <a16:creationId xmlns:a16="http://schemas.microsoft.com/office/drawing/2014/main" id="{C388BC8A-01DB-A3C8-5EF7-7906474EFA37}"/>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22</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695138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3AB7F-FA18-5B47-EEEF-C6A803DB9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6A6A5F-5DD5-A00A-4005-BB62559B31BC}"/>
              </a:ext>
            </a:extLst>
          </p:cNvPr>
          <p:cNvSpPr>
            <a:spLocks noGrp="1"/>
          </p:cNvSpPr>
          <p:nvPr>
            <p:ph type="title"/>
          </p:nvPr>
        </p:nvSpPr>
        <p:spPr>
          <a:xfrm>
            <a:off x="581192" y="702157"/>
            <a:ext cx="11029616" cy="526876"/>
          </a:xfrm>
        </p:spPr>
        <p:txBody>
          <a:bodyPr>
            <a:normAutofit/>
          </a:bodyPr>
          <a:lstStyle/>
          <a:p>
            <a:r>
              <a:rPr lang="en-US" dirty="0"/>
              <a:t>Definitions – Part I (</a:t>
            </a:r>
            <a:r>
              <a:rPr lang="en-US" dirty="0">
                <a:highlight>
                  <a:srgbClr val="FFFF00"/>
                </a:highlight>
              </a:rPr>
              <a:t>Important Examples</a:t>
            </a:r>
            <a:r>
              <a:rPr lang="en-US" dirty="0"/>
              <a:t>)</a:t>
            </a:r>
          </a:p>
        </p:txBody>
      </p:sp>
      <p:sp>
        <p:nvSpPr>
          <p:cNvPr id="3" name="Content Placeholder 2">
            <a:extLst>
              <a:ext uri="{FF2B5EF4-FFF2-40B4-BE49-F238E27FC236}">
                <a16:creationId xmlns:a16="http://schemas.microsoft.com/office/drawing/2014/main" id="{809CE8A1-D710-693F-7A97-B6B223EE365B}"/>
              </a:ext>
            </a:extLst>
          </p:cNvPr>
          <p:cNvSpPr>
            <a:spLocks noGrp="1"/>
          </p:cNvSpPr>
          <p:nvPr>
            <p:ph idx="1"/>
          </p:nvPr>
        </p:nvSpPr>
        <p:spPr>
          <a:xfrm>
            <a:off x="2091559" y="1682496"/>
            <a:ext cx="7655945" cy="2670048"/>
          </a:xfrm>
        </p:spPr>
        <p:txBody>
          <a:bodyPr anchor="t">
            <a:normAutofit fontScale="92500" lnSpcReduction="10000"/>
          </a:bodyPr>
          <a:lstStyle/>
          <a:p>
            <a:pPr marL="0" lvl="4" indent="0">
              <a:spcAft>
                <a:spcPts val="1800"/>
              </a:spcAft>
              <a:buNone/>
            </a:pPr>
            <a:r>
              <a:rPr lang="en-US" sz="3000" b="1" dirty="0">
                <a:latin typeface="Californian FB" panose="0207040306080B030204" pitchFamily="18" charset="0"/>
              </a:rPr>
              <a:t>(1) </a:t>
            </a:r>
            <a:r>
              <a:rPr lang="en-US" sz="3000" b="1" u="sng" dirty="0">
                <a:highlight>
                  <a:srgbClr val="FFFF00"/>
                </a:highlight>
                <a:latin typeface="Californian FB" panose="0207040306080B030204" pitchFamily="18" charset="0"/>
              </a:rPr>
              <a:t>Allocate</a:t>
            </a:r>
            <a:r>
              <a:rPr lang="en-US" sz="3000" b="1" u="sng" dirty="0">
                <a:latin typeface="Californian FB" panose="0207040306080B030204" pitchFamily="18" charset="0"/>
              </a:rPr>
              <a:t> or allocation of distributive share of income or items of income</a:t>
            </a:r>
            <a:r>
              <a:rPr lang="en-US" sz="3000" b="1" dirty="0">
                <a:latin typeface="Californian FB" panose="0207040306080B030204" pitchFamily="18" charset="0"/>
              </a:rPr>
              <a:t> – A partnership’s determination of a partner’s share of partnership income or items of income under the partnership agreement as well as under any applicable state or federal tax law. See IRC § 704.</a:t>
            </a:r>
            <a:endParaRPr lang="en-US" sz="2600" dirty="0"/>
          </a:p>
          <a:p>
            <a:pPr marL="0" indent="0">
              <a:buNone/>
            </a:pPr>
            <a:endParaRPr lang="en-US" dirty="0"/>
          </a:p>
        </p:txBody>
      </p:sp>
      <p:sp>
        <p:nvSpPr>
          <p:cNvPr id="4" name="Slide Number Placeholder 3">
            <a:extLst>
              <a:ext uri="{FF2B5EF4-FFF2-40B4-BE49-F238E27FC236}">
                <a16:creationId xmlns:a16="http://schemas.microsoft.com/office/drawing/2014/main" id="{9ED9B8E7-AEAB-2DA2-F8FC-5323659DE8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5" name="Content Placeholder 2">
            <a:extLst>
              <a:ext uri="{FF2B5EF4-FFF2-40B4-BE49-F238E27FC236}">
                <a16:creationId xmlns:a16="http://schemas.microsoft.com/office/drawing/2014/main" id="{0A972C4E-BC2B-5EB2-1F47-712CBF6F9266}"/>
              </a:ext>
            </a:extLst>
          </p:cNvPr>
          <p:cNvSpPr txBox="1">
            <a:spLocks/>
          </p:cNvSpPr>
          <p:nvPr/>
        </p:nvSpPr>
        <p:spPr>
          <a:xfrm>
            <a:off x="1179870" y="4483455"/>
            <a:ext cx="10287583" cy="794946"/>
          </a:xfrm>
          <a:prstGeom prst="rect">
            <a:avLst/>
          </a:prstGeom>
        </p:spPr>
        <p:txBody>
          <a:bodyPr vert="horz" lIns="91440" tIns="45720" rIns="91440" bIns="45720" rtlCol="0" anchor="ctr">
            <a:normAutofit fontScale="92500" lnSpcReduction="10000"/>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42000" marR="0" lvl="3" indent="0" algn="l" defTabSz="457200" rtl="0" eaLnBrk="1" fontAlgn="auto" latinLnBrk="0" hangingPunct="1">
              <a:lnSpc>
                <a:spcPct val="100000"/>
              </a:lnSpc>
              <a:spcBef>
                <a:spcPts val="1200"/>
              </a:spcBef>
              <a:spcAft>
                <a:spcPts val="1800"/>
              </a:spcAft>
              <a:buClr>
                <a:srgbClr val="A5300F"/>
              </a:buClr>
              <a:buSzPct val="92000"/>
              <a:buFont typeface="Wingdings 2" panose="05020102010507070707" pitchFamily="18" charset="2"/>
              <a:buNone/>
              <a:tabLst/>
              <a:defRPr/>
            </a:pPr>
            <a:r>
              <a:rPr kumimoji="0" lang="en-US" sz="2600" b="1" i="0" u="none" strike="noStrike" kern="1200" cap="none" spc="0" normalizeH="0" baseline="0" noProof="0" dirty="0">
                <a:ln>
                  <a:noFill/>
                </a:ln>
                <a:solidFill>
                  <a:prstClr val="black">
                    <a:lumMod val="85000"/>
                    <a:lumOff val="15000"/>
                  </a:prstClr>
                </a:solidFill>
                <a:effectLst/>
                <a:uLnTx/>
                <a:uFillTx/>
                <a:latin typeface="Franklin Gothic Book" panose="020B0502020104020203"/>
                <a:ea typeface="+mn-ea"/>
                <a:cs typeface="+mn-cs"/>
              </a:rPr>
              <a:t>This is to distinguish the term “allocate” when used for partnership distributive share versus when used for sourcing generally. </a:t>
            </a:r>
            <a:endParaRPr kumimoji="0" lang="en-US" sz="1800" b="1" i="0" u="none" strike="noStrike" kern="1200" cap="none" spc="0" normalizeH="0" baseline="0" noProof="0" dirty="0">
              <a:ln>
                <a:noFill/>
              </a:ln>
              <a:solidFill>
                <a:prstClr val="black">
                  <a:lumMod val="85000"/>
                  <a:lumOff val="1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295873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8AACF-805D-C644-7E8F-C4CE49D8C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C1066-F0CC-481F-FE26-C4225E54FCEA}"/>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198E0A97-16D7-DB49-188D-FB759BB0D0D1}"/>
              </a:ext>
            </a:extLst>
          </p:cNvPr>
          <p:cNvSpPr>
            <a:spLocks noGrp="1"/>
          </p:cNvSpPr>
          <p:nvPr>
            <p:ph idx="1"/>
          </p:nvPr>
        </p:nvSpPr>
        <p:spPr>
          <a:xfrm>
            <a:off x="1938529" y="1773936"/>
            <a:ext cx="8065008" cy="3053703"/>
          </a:xfrm>
        </p:spPr>
        <p:txBody>
          <a:bodyPr anchor="t">
            <a:normAutofit/>
          </a:bodyPr>
          <a:lstStyle/>
          <a:p>
            <a:pPr marL="0" lvl="1" indent="0">
              <a:lnSpc>
                <a:spcPct val="95000"/>
              </a:lnSpc>
              <a:spcBef>
                <a:spcPts val="1800"/>
              </a:spcBef>
              <a:buNone/>
            </a:pPr>
            <a:r>
              <a:rPr lang="en-US" sz="2800" dirty="0">
                <a:solidFill>
                  <a:schemeClr val="tx1">
                    <a:lumMod val="95000"/>
                    <a:lumOff val="5000"/>
                  </a:schemeClr>
                </a:solidFill>
                <a:latin typeface="Californian FB" panose="0207040306080B030204" pitchFamily="18" charset="0"/>
              </a:rPr>
              <a:t>(21) </a:t>
            </a:r>
            <a:r>
              <a:rPr lang="en-US" sz="2800" u="sng" kern="100" dirty="0">
                <a:solidFill>
                  <a:schemeClr val="tx1">
                    <a:lumMod val="95000"/>
                    <a:lumOff val="5000"/>
                  </a:schemeClr>
                </a:solidFill>
                <a:highlight>
                  <a:srgbClr val="FFFF00"/>
                </a:highlight>
                <a:latin typeface="Californian FB" panose="0207040306080B030204" pitchFamily="18" charset="0"/>
                <a:ea typeface="Aptos" panose="020B0004020202020204" pitchFamily="34" charset="0"/>
                <a:cs typeface="Times New Roman" panose="02020603050405020304" pitchFamily="18" charset="0"/>
              </a:rPr>
              <a:t>Specifically assign </a:t>
            </a:r>
            <a:r>
              <a:rPr lang="en-US" sz="2800" u="sng" kern="100" dirty="0">
                <a:solidFill>
                  <a:schemeClr val="tx1">
                    <a:lumMod val="95000"/>
                    <a:lumOff val="5000"/>
                  </a:schemeClr>
                </a:solidFill>
                <a:latin typeface="Californian FB" panose="0207040306080B030204" pitchFamily="18" charset="0"/>
                <a:ea typeface="Aptos" panose="020B0004020202020204" pitchFamily="34" charset="0"/>
                <a:cs typeface="Times New Roman" panose="02020603050405020304" pitchFamily="18" charset="0"/>
              </a:rPr>
              <a:t>and rules of assignment</a:t>
            </a:r>
            <a:r>
              <a:rPr lang="en-US" sz="2800" kern="100" dirty="0">
                <a:solidFill>
                  <a:schemeClr val="tx1">
                    <a:lumMod val="95000"/>
                    <a:lumOff val="5000"/>
                  </a:schemeClr>
                </a:solidFill>
                <a:latin typeface="Californian FB" panose="0207040306080B030204" pitchFamily="18" charset="0"/>
                <a:ea typeface="Aptos" panose="020B0004020202020204" pitchFamily="34" charset="0"/>
                <a:cs typeface="Times New Roman" panose="02020603050405020304" pitchFamily="18" charset="0"/>
              </a:rPr>
              <a:t> – The method used to source or allocate income or items of income under [REFERENCE(S) TO STATE STATUTORY PROVISIONS FOR SOURCING NON-APPORTIONABLE OR “NONBUSINESS”  ITEMS OF INCOME.]</a:t>
            </a:r>
            <a:endParaRPr lang="en-US"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D19AF63B-0F14-C1CF-7003-1178F39106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5" name="Content Placeholder 2">
            <a:extLst>
              <a:ext uri="{FF2B5EF4-FFF2-40B4-BE49-F238E27FC236}">
                <a16:creationId xmlns:a16="http://schemas.microsoft.com/office/drawing/2014/main" id="{158BD954-B488-95C4-7AB5-ACB4FA01EEBC}"/>
              </a:ext>
            </a:extLst>
          </p:cNvPr>
          <p:cNvSpPr txBox="1">
            <a:spLocks/>
          </p:cNvSpPr>
          <p:nvPr/>
        </p:nvSpPr>
        <p:spPr>
          <a:xfrm>
            <a:off x="1463040" y="4703735"/>
            <a:ext cx="9738360" cy="1346336"/>
          </a:xfrm>
          <a:prstGeom prst="rect">
            <a:avLst/>
          </a:prstGeom>
        </p:spPr>
        <p:txBody>
          <a:bodyPr vert="horz" lIns="91440" tIns="45720" rIns="91440" bIns="45720" rtlCol="0" anchor="ctr">
            <a:normAutofit lnSpcReduction="10000"/>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2" indent="0" algn="l" defTabSz="457200" rtl="0" eaLnBrk="1" fontAlgn="auto" latinLnBrk="0" hangingPunct="1">
              <a:lnSpc>
                <a:spcPct val="95000"/>
              </a:lnSpc>
              <a:spcBef>
                <a:spcPts val="1800"/>
              </a:spcBef>
              <a:spcAft>
                <a:spcPts val="600"/>
              </a:spcAft>
              <a:buClr>
                <a:srgbClr val="A5300F"/>
              </a:buClr>
              <a:buSzPct val="92000"/>
              <a:buFont typeface="Wingdings 2" panose="05020102010507070707" pitchFamily="18" charset="2"/>
              <a:buNone/>
              <a:tabLst/>
              <a:defRPr/>
            </a:pPr>
            <a:r>
              <a:rPr lang="en-US" sz="2400" dirty="0">
                <a:solidFill>
                  <a:prstClr val="black">
                    <a:lumMod val="85000"/>
                    <a:lumOff val="15000"/>
                  </a:prstClr>
                </a:solidFill>
                <a:latin typeface="Franklin Gothic Book" panose="020B0502020104020203"/>
              </a:rPr>
              <a:t>Adopting this term</a:t>
            </a:r>
            <a:r>
              <a:rPr kumimoji="0" lang="en-US" sz="2400" b="1" i="0" u="none" strike="noStrike" kern="1200" cap="none" spc="0" normalizeH="0" baseline="0" noProof="0" dirty="0">
                <a:ln>
                  <a:noFill/>
                </a:ln>
                <a:solidFill>
                  <a:prstClr val="black">
                    <a:lumMod val="85000"/>
                    <a:lumOff val="15000"/>
                  </a:prstClr>
                </a:solidFill>
                <a:effectLst/>
                <a:uLnTx/>
                <a:uFillTx/>
                <a:latin typeface="Franklin Gothic Book" panose="020B0502020104020203"/>
                <a:ea typeface="+mn-ea"/>
                <a:cs typeface="+mn-cs"/>
              </a:rPr>
              <a:t> to distinguish “allocating” partnership income from “allocating” income for state sourcing purposes may be a difficult thing for states to do. It may be sufficient to look to the context of the use of the term “allocate.”</a:t>
            </a:r>
            <a:endParaRPr kumimoji="0" lang="en-US" sz="2400" b="0" i="0" u="none" strike="noStrike" kern="100" cap="none" spc="0" normalizeH="0" baseline="0" noProof="0" dirty="0">
              <a:ln>
                <a:noFill/>
              </a:ln>
              <a:solidFill>
                <a:prstClr val="black">
                  <a:lumMod val="85000"/>
                  <a:lumOff val="15000"/>
                </a:prstClr>
              </a:solidFill>
              <a:effectLst/>
              <a:uLnTx/>
              <a:uFillTx/>
              <a:latin typeface="Californian FB" panose="0207040306080B0302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43945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DB7FE-CA77-8DA3-407B-68129BF7FF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41B57-0003-449D-3882-399BD099E764}"/>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A32415B2-9003-F25F-2825-F00AA5F65284}"/>
              </a:ext>
            </a:extLst>
          </p:cNvPr>
          <p:cNvSpPr>
            <a:spLocks noGrp="1"/>
          </p:cNvSpPr>
          <p:nvPr>
            <p:ph idx="1"/>
          </p:nvPr>
        </p:nvSpPr>
        <p:spPr>
          <a:xfrm>
            <a:off x="1440493" y="1415441"/>
            <a:ext cx="9626899" cy="4546948"/>
          </a:xfrm>
        </p:spPr>
        <p:txBody>
          <a:bodyPr anchor="t">
            <a:normAutofit fontScale="92500" lnSpcReduction="20000"/>
          </a:bodyPr>
          <a:lstStyle/>
          <a:p>
            <a:pPr marL="0" lvl="1" indent="0">
              <a:lnSpc>
                <a:spcPct val="95000"/>
              </a:lnSpc>
              <a:spcBef>
                <a:spcPts val="600"/>
              </a:spcBef>
              <a:buNone/>
            </a:pPr>
            <a:r>
              <a:rPr lang="en-US" sz="2800" dirty="0">
                <a:solidFill>
                  <a:schemeClr val="tx1"/>
                </a:solidFill>
                <a:latin typeface="Californian FB" panose="0207040306080B030204" pitchFamily="18" charset="0"/>
              </a:rPr>
              <a:t> </a:t>
            </a:r>
            <a:r>
              <a:rPr lang="en-US" sz="2600" u="sng" kern="100" dirty="0">
                <a:solidFill>
                  <a:schemeClr val="tx1"/>
                </a:solidFill>
                <a:latin typeface="Californian FB" panose="0207040306080B030204" pitchFamily="18" charset="0"/>
                <a:cs typeface="Times New Roman" panose="02020603050405020304" pitchFamily="18" charset="0"/>
              </a:rPr>
              <a:t>(23) </a:t>
            </a:r>
            <a:r>
              <a:rPr lang="en-US" sz="2600" u="sng" kern="100" dirty="0">
                <a:solidFill>
                  <a:schemeClr val="tx1"/>
                </a:solidFill>
                <a:highlight>
                  <a:srgbClr val="FFFF00"/>
                </a:highlight>
                <a:latin typeface="Californian FB" panose="0207040306080B030204" pitchFamily="18" charset="0"/>
                <a:cs typeface="Times New Roman" panose="02020603050405020304" pitchFamily="18" charset="0"/>
              </a:rPr>
              <a:t>Tax character of an item</a:t>
            </a:r>
            <a:r>
              <a:rPr lang="en-US" sz="2600" kern="100" dirty="0">
                <a:solidFill>
                  <a:schemeClr val="tx1"/>
                </a:solidFill>
                <a:highlight>
                  <a:srgbClr val="FFFF00"/>
                </a:highlight>
                <a:latin typeface="Californian FB" panose="0207040306080B030204" pitchFamily="18" charset="0"/>
                <a:cs typeface="Times New Roman" panose="02020603050405020304" pitchFamily="18" charset="0"/>
              </a:rPr>
              <a:t> </a:t>
            </a:r>
            <a:r>
              <a:rPr lang="en-US" sz="2600" kern="100" dirty="0">
                <a:solidFill>
                  <a:schemeClr val="tx1"/>
                </a:solidFill>
                <a:latin typeface="Californian FB" panose="0207040306080B030204" pitchFamily="18" charset="0"/>
                <a:cs typeface="Times New Roman" panose="02020603050405020304" pitchFamily="18" charset="0"/>
              </a:rPr>
              <a:t>– The nature and classification of items for tax purposes which may affect their income tax treatment as determined by a partnership applying general substantive federal or state tax law based on the activity giving rise to the item. See IRC §§ 702(b) and 703(a) . . . . The tax character of an item may include:</a:t>
            </a:r>
            <a:endPar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endParaRPr>
          </a:p>
          <a:p>
            <a:pPr marL="435600" indent="0">
              <a:lnSpc>
                <a:spcPct val="110000"/>
              </a:lnSpc>
              <a:spcBef>
                <a:spcPts val="600"/>
              </a:spcBef>
              <a:buNone/>
            </a:pP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a. The nature of receipts or expense – such as interest, royalties, dividends, gains (losses), etc.;</a:t>
            </a:r>
          </a:p>
          <a:p>
            <a:pPr marL="435600" indent="0">
              <a:lnSpc>
                <a:spcPct val="95000"/>
              </a:lnSpc>
              <a:spcBef>
                <a:spcPts val="600"/>
              </a:spcBef>
              <a:buNone/>
            </a:pP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b. The type of transaction or activity giving rise to the income or expense – such as sales or purchases of property, leases of property, sales or purchases of services, depreciation of assets, borrowing of funds, etc.; and</a:t>
            </a:r>
          </a:p>
          <a:p>
            <a:pPr marL="435600" indent="0">
              <a:lnSpc>
                <a:spcPct val="95000"/>
              </a:lnSpc>
              <a:spcBef>
                <a:spcPts val="600"/>
              </a:spcBef>
              <a:buNone/>
            </a:pPr>
            <a:r>
              <a:rPr lang="en-US" sz="2600" kern="100" dirty="0">
                <a:solidFill>
                  <a:schemeClr val="tx1"/>
                </a:solidFill>
                <a:latin typeface="Californian FB" panose="0207040306080B030204" pitchFamily="18" charset="0"/>
                <a:ea typeface="Aptos" panose="020B0004020202020204" pitchFamily="34" charset="0"/>
                <a:cs typeface="Times New Roman" panose="02020603050405020304" pitchFamily="18" charset="0"/>
              </a:rPr>
              <a:t>c. The assets affected by the transaction or activity – such as real property, tangible or intangible property, inventory, etc.</a:t>
            </a:r>
          </a:p>
        </p:txBody>
      </p:sp>
      <p:sp>
        <p:nvSpPr>
          <p:cNvPr id="4" name="Slide Number Placeholder 3">
            <a:extLst>
              <a:ext uri="{FF2B5EF4-FFF2-40B4-BE49-F238E27FC236}">
                <a16:creationId xmlns:a16="http://schemas.microsoft.com/office/drawing/2014/main" id="{4E67207E-F461-CABA-1909-5CBE64EC41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5" name="Content Placeholder 2">
            <a:extLst>
              <a:ext uri="{FF2B5EF4-FFF2-40B4-BE49-F238E27FC236}">
                <a16:creationId xmlns:a16="http://schemas.microsoft.com/office/drawing/2014/main" id="{4CE73248-4548-9598-FD7E-6B262555B62E}"/>
              </a:ext>
            </a:extLst>
          </p:cNvPr>
          <p:cNvSpPr txBox="1">
            <a:spLocks/>
          </p:cNvSpPr>
          <p:nvPr/>
        </p:nvSpPr>
        <p:spPr>
          <a:xfrm>
            <a:off x="1536192" y="5797612"/>
            <a:ext cx="10074616" cy="794946"/>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200" rtl="0" eaLnBrk="1" fontAlgn="auto" latinLnBrk="0" hangingPunct="1">
              <a:lnSpc>
                <a:spcPct val="95000"/>
              </a:lnSpc>
              <a:spcBef>
                <a:spcPts val="600"/>
              </a:spcBef>
              <a:spcAft>
                <a:spcPts val="600"/>
              </a:spcAft>
              <a:buClr>
                <a:srgbClr val="A5300F"/>
              </a:buClr>
              <a:buSzPct val="92000"/>
              <a:buFont typeface="Wingdings 2" panose="05020102010507070707" pitchFamily="18" charset="2"/>
              <a:buNone/>
              <a:tabLst/>
              <a:defRPr/>
            </a:pPr>
            <a:r>
              <a:rPr kumimoji="0" lang="en-US" sz="2400" b="1" i="0" u="none" strike="noStrike" kern="100" cap="none" spc="0" normalizeH="0" baseline="0" noProof="0" dirty="0">
                <a:ln>
                  <a:noFill/>
                </a:ln>
                <a:solidFill>
                  <a:prstClr val="black">
                    <a:lumMod val="85000"/>
                    <a:lumOff val="15000"/>
                  </a:prstClr>
                </a:solidFill>
                <a:effectLst/>
                <a:uLnTx/>
                <a:uFillTx/>
                <a:latin typeface="Franklin Gothic Book" panose="020B0502020104020203"/>
                <a:ea typeface="Aptos" panose="020B0004020202020204" pitchFamily="34" charset="0"/>
                <a:cs typeface="Times New Roman" panose="02020603050405020304" pitchFamily="18" charset="0"/>
              </a:rPr>
              <a:t>This makes clear what “character” is and how it is determined generally</a:t>
            </a:r>
            <a:r>
              <a:rPr kumimoji="0" lang="en-US" b="1" i="0" u="none" strike="noStrike" kern="100" cap="none" spc="0" normalizeH="0" baseline="0" noProof="0" dirty="0">
                <a:ln>
                  <a:noFill/>
                </a:ln>
                <a:solidFill>
                  <a:prstClr val="black">
                    <a:lumMod val="85000"/>
                    <a:lumOff val="15000"/>
                  </a:prstClr>
                </a:solidFill>
                <a:effectLst/>
                <a:uLnTx/>
                <a:uFillTx/>
                <a:latin typeface="Franklin Gothic Book" panose="020B0502020104020203"/>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878264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4A0B8-899C-1363-1B97-6BAE5AEA1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8443F8-1287-F338-78ED-6329EC04720B}"/>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380441DC-F16B-AD39-4F89-439ADD988DB4}"/>
              </a:ext>
            </a:extLst>
          </p:cNvPr>
          <p:cNvSpPr>
            <a:spLocks noGrp="1"/>
          </p:cNvSpPr>
          <p:nvPr>
            <p:ph idx="1"/>
          </p:nvPr>
        </p:nvSpPr>
        <p:spPr>
          <a:xfrm>
            <a:off x="1618487" y="1545336"/>
            <a:ext cx="8778241" cy="4005072"/>
          </a:xfrm>
        </p:spPr>
        <p:txBody>
          <a:bodyPr anchor="t">
            <a:normAutofit/>
          </a:bodyPr>
          <a:lstStyle/>
          <a:p>
            <a:pPr marL="702000" lvl="4" indent="0">
              <a:buNone/>
            </a:pPr>
            <a:r>
              <a:rPr lang="en-US" sz="2800" dirty="0">
                <a:solidFill>
                  <a:schemeClr val="tx1"/>
                </a:solidFill>
                <a:latin typeface="Californian FB" panose="0207040306080B030204" pitchFamily="18" charset="0"/>
              </a:rPr>
              <a:t> </a:t>
            </a:r>
            <a:r>
              <a:rPr lang="en-US" sz="2400" dirty="0">
                <a:latin typeface="Californian FB" panose="0207040306080B030204" pitchFamily="18" charset="0"/>
              </a:rPr>
              <a:t>(4</a:t>
            </a:r>
            <a:r>
              <a:rPr lang="en-US" sz="2400" dirty="0">
                <a:highlight>
                  <a:srgbClr val="FFFF00"/>
                </a:highlight>
                <a:latin typeface="Californian FB" panose="0207040306080B030204" pitchFamily="18" charset="0"/>
              </a:rPr>
              <a:t>) </a:t>
            </a:r>
            <a:r>
              <a:rPr lang="en-US" sz="2400" u="sng" dirty="0">
                <a:highlight>
                  <a:srgbClr val="FFFF00"/>
                </a:highlight>
                <a:latin typeface="Californian FB" panose="0207040306080B030204" pitchFamily="18" charset="0"/>
              </a:rPr>
              <a:t>Attribute (verb) or attribution of income or items</a:t>
            </a:r>
            <a:r>
              <a:rPr lang="en-US" sz="2400" dirty="0">
                <a:highlight>
                  <a:srgbClr val="FFFF00"/>
                </a:highlight>
                <a:latin typeface="Californian FB" panose="0207040306080B030204" pitchFamily="18" charset="0"/>
              </a:rPr>
              <a:t> </a:t>
            </a:r>
            <a:r>
              <a:rPr lang="en-US" sz="2400" dirty="0">
                <a:latin typeface="Californian FB" panose="0207040306080B030204" pitchFamily="18" charset="0"/>
              </a:rPr>
              <a:t>– The way in which IRC Subchapter K and the pass-through system for partnerships which it creates assigns partnership items, as determined by the partnership recognizing those items, to any direct or indirect partners who are allocated a share of those items, without altering their tax character. This includes the tax character of these items that may affect the sourcing of the items under [REFERENCE(S) TO THE STATE’S STATUTORY PROVISIONS . . . .</a:t>
            </a:r>
            <a:endParaRPr lang="en-US" sz="2800"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5C27CFB2-C75E-D89E-79E6-9197A185146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5" name="Content Placeholder 2">
            <a:extLst>
              <a:ext uri="{FF2B5EF4-FFF2-40B4-BE49-F238E27FC236}">
                <a16:creationId xmlns:a16="http://schemas.microsoft.com/office/drawing/2014/main" id="{8B9C7060-A089-2C38-7F96-60F296CEAD5E}"/>
              </a:ext>
            </a:extLst>
          </p:cNvPr>
          <p:cNvSpPr txBox="1">
            <a:spLocks/>
          </p:cNvSpPr>
          <p:nvPr/>
        </p:nvSpPr>
        <p:spPr>
          <a:xfrm>
            <a:off x="1618489" y="5560143"/>
            <a:ext cx="8778239" cy="968477"/>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200" rtl="0" eaLnBrk="1" fontAlgn="auto" latinLnBrk="0" hangingPunct="1">
              <a:lnSpc>
                <a:spcPct val="110000"/>
              </a:lnSpc>
              <a:spcBef>
                <a:spcPts val="1200"/>
              </a:spcBef>
              <a:spcAft>
                <a:spcPts val="600"/>
              </a:spcAft>
              <a:buClr>
                <a:srgbClr val="A5300F"/>
              </a:buClr>
              <a:buSzPct val="92000"/>
              <a:buFont typeface="Wingdings 2" panose="05020102010507070707" pitchFamily="18" charset="2"/>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Franklin Gothic Book" panose="020B0502020104020203"/>
                <a:ea typeface="+mn-ea"/>
                <a:cs typeface="+mn-cs"/>
              </a:rPr>
              <a:t>This makes explicit that the partnership determines the character of income that affects sourcing and attributes that to the partners.</a:t>
            </a:r>
          </a:p>
        </p:txBody>
      </p:sp>
    </p:spTree>
    <p:extLst>
      <p:ext uri="{BB962C8B-B14F-4D97-AF65-F5344CB8AC3E}">
        <p14:creationId xmlns:p14="http://schemas.microsoft.com/office/powerpoint/2010/main" val="183473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BE99-97FE-BC08-EA07-A996A5BA4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65DEC-D5F3-8DD9-2940-92AA74413A94}"/>
              </a:ext>
            </a:extLst>
          </p:cNvPr>
          <p:cNvSpPr>
            <a:spLocks noGrp="1"/>
          </p:cNvSpPr>
          <p:nvPr>
            <p:ph type="title"/>
          </p:nvPr>
        </p:nvSpPr>
        <p:spPr>
          <a:xfrm>
            <a:off x="581192" y="702157"/>
            <a:ext cx="11029616" cy="526876"/>
          </a:xfrm>
        </p:spPr>
        <p:txBody>
          <a:bodyPr>
            <a:normAutofit/>
          </a:bodyPr>
          <a:lstStyle/>
          <a:p>
            <a:r>
              <a:rPr lang="en-US" dirty="0"/>
              <a:t>Definitions – Part I (Important Examples)</a:t>
            </a:r>
          </a:p>
        </p:txBody>
      </p:sp>
      <p:sp>
        <p:nvSpPr>
          <p:cNvPr id="3" name="Content Placeholder 2">
            <a:extLst>
              <a:ext uri="{FF2B5EF4-FFF2-40B4-BE49-F238E27FC236}">
                <a16:creationId xmlns:a16="http://schemas.microsoft.com/office/drawing/2014/main" id="{C5146CF3-DAC6-9E4B-71EE-5AAAB1CB0520}"/>
              </a:ext>
            </a:extLst>
          </p:cNvPr>
          <p:cNvSpPr>
            <a:spLocks noGrp="1"/>
          </p:cNvSpPr>
          <p:nvPr>
            <p:ph idx="1"/>
          </p:nvPr>
        </p:nvSpPr>
        <p:spPr>
          <a:xfrm>
            <a:off x="1202499" y="1407645"/>
            <a:ext cx="9355801" cy="3953251"/>
          </a:xfrm>
        </p:spPr>
        <p:txBody>
          <a:bodyPr anchor="t">
            <a:normAutofit fontScale="92500"/>
          </a:bodyPr>
          <a:lstStyle/>
          <a:p>
            <a:pPr marL="914400" lvl="2" indent="0">
              <a:lnSpc>
                <a:spcPct val="95000"/>
              </a:lnSpc>
              <a:spcBef>
                <a:spcPts val="600"/>
              </a:spcBef>
              <a:buNone/>
            </a:pPr>
            <a:r>
              <a:rPr lang="en-US" sz="2800" dirty="0">
                <a:solidFill>
                  <a:schemeClr val="tx1"/>
                </a:solidFill>
                <a:latin typeface="Californian FB" panose="0207040306080B030204" pitchFamily="18" charset="0"/>
              </a:rPr>
              <a:t> </a:t>
            </a:r>
            <a:r>
              <a:rPr lang="en-US" sz="2400" u="sng" kern="100" dirty="0">
                <a:latin typeface="Californian FB" panose="0207040306080B030204" pitchFamily="18" charset="0"/>
                <a:ea typeface="Aptos" panose="020B0004020202020204" pitchFamily="34" charset="0"/>
                <a:cs typeface="Times New Roman" panose="02020603050405020304" pitchFamily="18" charset="0"/>
              </a:rPr>
              <a:t>(24) </a:t>
            </a:r>
            <a:r>
              <a:rPr lang="en-US" sz="2400" u="sng"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Taxpayer or partner attribute (noun)</a:t>
            </a:r>
            <a:r>
              <a:rPr lang="en-US" sz="2400" kern="100" dirty="0">
                <a:latin typeface="Californian FB" panose="0207040306080B030204" pitchFamily="18" charset="0"/>
                <a:ea typeface="Aptos" panose="020B0004020202020204" pitchFamily="34" charset="0"/>
                <a:cs typeface="Times New Roman" panose="02020603050405020304" pitchFamily="18" charset="0"/>
              </a:rPr>
              <a:t> – An aspect of, or circumstance relating to a particular taxpayer that may affect the ultimate tax result for items recognized by or attributed to that taxpayer, which may include:</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(a) Whether the taxpayer or partner is a resident or nonresident individual or a corporation or other type of entity; </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(b) Whether the taxpayer or partner files a separate, joint, or combined/consolidated return;</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(c) The taxpayer’s marginal effective tax rate; and </a:t>
            </a:r>
          </a:p>
          <a:p>
            <a:pPr marL="1371600" lvl="3" indent="0">
              <a:lnSpc>
                <a:spcPct val="95000"/>
              </a:lnSpc>
              <a:spcBef>
                <a:spcPts val="600"/>
              </a:spcBef>
              <a:buNone/>
            </a:pPr>
            <a:r>
              <a:rPr lang="en-US" sz="2400" kern="100" dirty="0">
                <a:latin typeface="Californian FB" panose="0207040306080B030204" pitchFamily="18" charset="0"/>
                <a:ea typeface="Aptos" panose="020B0004020202020204" pitchFamily="34" charset="0"/>
                <a:cs typeface="Times New Roman" panose="02020603050405020304" pitchFamily="18" charset="0"/>
              </a:rPr>
              <a:t>(d) The taxpayer’s participation or role in certain activities.</a:t>
            </a:r>
          </a:p>
        </p:txBody>
      </p:sp>
      <p:sp>
        <p:nvSpPr>
          <p:cNvPr id="4" name="Slide Number Placeholder 3">
            <a:extLst>
              <a:ext uri="{FF2B5EF4-FFF2-40B4-BE49-F238E27FC236}">
                <a16:creationId xmlns:a16="http://schemas.microsoft.com/office/drawing/2014/main" id="{6E9F91F8-35BA-64C1-739D-5A44810BCC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5" name="Content Placeholder 2">
            <a:extLst>
              <a:ext uri="{FF2B5EF4-FFF2-40B4-BE49-F238E27FC236}">
                <a16:creationId xmlns:a16="http://schemas.microsoft.com/office/drawing/2014/main" id="{43AA6897-ED86-FB01-9784-E4137940A700}"/>
              </a:ext>
            </a:extLst>
          </p:cNvPr>
          <p:cNvSpPr txBox="1">
            <a:spLocks/>
          </p:cNvSpPr>
          <p:nvPr/>
        </p:nvSpPr>
        <p:spPr>
          <a:xfrm>
            <a:off x="1837944" y="5450355"/>
            <a:ext cx="9772864" cy="794946"/>
          </a:xfrm>
          <a:prstGeom prst="rect">
            <a:avLst/>
          </a:prstGeom>
        </p:spPr>
        <p:txBody>
          <a:bodyPr vert="horz" lIns="91440" tIns="45720" rIns="91440" bIns="45720" rtlCol="0" anchor="ctr">
            <a:normAutofit/>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marR="0" lvl="0" indent="0" algn="l" defTabSz="457200" rtl="0" eaLnBrk="1" fontAlgn="auto" latinLnBrk="0" hangingPunct="1">
              <a:lnSpc>
                <a:spcPct val="95000"/>
              </a:lnSpc>
              <a:spcBef>
                <a:spcPts val="600"/>
              </a:spcBef>
              <a:spcAft>
                <a:spcPts val="600"/>
              </a:spcAft>
              <a:buClr>
                <a:srgbClr val="A5300F"/>
              </a:buClr>
              <a:buSzPct val="92000"/>
              <a:buFont typeface="Wingdings 2" panose="05020102010507070707" pitchFamily="18" charset="2"/>
              <a:buNone/>
              <a:tabLst/>
              <a:defRPr/>
            </a:pPr>
            <a:r>
              <a:rPr kumimoji="0" lang="en-US" sz="2400" b="1" i="0" u="none" strike="noStrike" kern="100" cap="none" spc="0" normalizeH="0" baseline="0" noProof="0" dirty="0">
                <a:ln>
                  <a:noFill/>
                </a:ln>
                <a:solidFill>
                  <a:prstClr val="black">
                    <a:lumMod val="85000"/>
                    <a:lumOff val="15000"/>
                  </a:prstClr>
                </a:solidFill>
                <a:effectLst/>
                <a:uLnTx/>
                <a:uFillTx/>
                <a:latin typeface="Franklin Gothic Book" panose="020B0502020104020203"/>
                <a:ea typeface="Aptos" panose="020B0004020202020204" pitchFamily="34" charset="0"/>
                <a:cs typeface="Times New Roman" panose="02020603050405020304" pitchFamily="18" charset="0"/>
              </a:rPr>
              <a:t>This distinguishes the use of “attribute” as a noun when applied to taxpayers. </a:t>
            </a:r>
          </a:p>
        </p:txBody>
      </p:sp>
    </p:spTree>
    <p:extLst>
      <p:ext uri="{BB962C8B-B14F-4D97-AF65-F5344CB8AC3E}">
        <p14:creationId xmlns:p14="http://schemas.microsoft.com/office/powerpoint/2010/main" val="2874214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9EDFB5-BE68-E186-E6F6-08142588F31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58CD30E-E8D6-3312-C1A6-C7A69F093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298A4F0D-FEC0-7598-600E-DB0F595627B1}"/>
              </a:ext>
            </a:extLst>
          </p:cNvPr>
          <p:cNvSpPr>
            <a:spLocks noGrp="1"/>
          </p:cNvSpPr>
          <p:nvPr>
            <p:ph type="title"/>
          </p:nvPr>
        </p:nvSpPr>
        <p:spPr>
          <a:xfrm>
            <a:off x="432619" y="1009396"/>
            <a:ext cx="2968949" cy="3097161"/>
          </a:xfrm>
          <a:solidFill>
            <a:schemeClr val="accent1">
              <a:lumMod val="50000"/>
            </a:schemeClr>
          </a:solidFill>
        </p:spPr>
        <p:txBody>
          <a:bodyPr anchor="ctr">
            <a:normAutofit/>
          </a:bodyPr>
          <a:lstStyle/>
          <a:p>
            <a:r>
              <a:rPr lang="en-US" dirty="0">
                <a:solidFill>
                  <a:schemeClr val="bg1"/>
                </a:solidFill>
              </a:rPr>
              <a:t>Part II</a:t>
            </a:r>
            <a:br>
              <a:rPr lang="en-US" dirty="0">
                <a:solidFill>
                  <a:schemeClr val="bg1"/>
                </a:solidFill>
              </a:rPr>
            </a:br>
            <a:r>
              <a:rPr lang="en-US" dirty="0">
                <a:solidFill>
                  <a:schemeClr val="bg1"/>
                </a:solidFill>
              </a:rPr>
              <a:t>Conformity</a:t>
            </a:r>
          </a:p>
        </p:txBody>
      </p:sp>
      <p:sp>
        <p:nvSpPr>
          <p:cNvPr id="11" name="Rectangle 10">
            <a:extLst>
              <a:ext uri="{FF2B5EF4-FFF2-40B4-BE49-F238E27FC236}">
                <a16:creationId xmlns:a16="http://schemas.microsoft.com/office/drawing/2014/main" id="{E2C5BFA8-CEDE-7586-40EF-79B25CEBB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40EA1C4A-8E24-0317-7F6F-B20FB8CFB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 name="Content Placeholder 2">
            <a:extLst>
              <a:ext uri="{FF2B5EF4-FFF2-40B4-BE49-F238E27FC236}">
                <a16:creationId xmlns:a16="http://schemas.microsoft.com/office/drawing/2014/main" id="{DF668E02-ED5B-30F7-4BD6-E47871839A1F}"/>
              </a:ext>
            </a:extLst>
          </p:cNvPr>
          <p:cNvSpPr>
            <a:spLocks noGrp="1"/>
          </p:cNvSpPr>
          <p:nvPr>
            <p:ph idx="1"/>
          </p:nvPr>
        </p:nvSpPr>
        <p:spPr>
          <a:xfrm>
            <a:off x="3834187" y="1009396"/>
            <a:ext cx="7925194" cy="5116100"/>
          </a:xfrm>
        </p:spPr>
        <p:txBody>
          <a:bodyPr anchor="t">
            <a:normAutofit/>
          </a:bodyPr>
          <a:lstStyle/>
          <a:p>
            <a:pPr marL="457200" lvl="2" indent="-457200"/>
            <a:r>
              <a:rPr lang="en-US" sz="2800" dirty="0"/>
              <a:t>As discussed, conformity to Subchapter K means conformity to the attribution principle. </a:t>
            </a:r>
          </a:p>
          <a:p>
            <a:pPr marL="457200" lvl="2" indent="-457200"/>
            <a:r>
              <a:rPr lang="en-US" sz="2800" dirty="0"/>
              <a:t>Tax character of items is determined at the partnership level based on the assets or activities generating those items.</a:t>
            </a:r>
          </a:p>
          <a:p>
            <a:pPr marL="457200" lvl="2" indent="-457200"/>
            <a:r>
              <a:rPr lang="en-US" sz="2800" dirty="0"/>
              <a:t>Tax character or attributes of income also determine sourcing. </a:t>
            </a:r>
          </a:p>
          <a:p>
            <a:pPr marL="457200" lvl="2" indent="-457200"/>
            <a:r>
              <a:rPr lang="en-US" sz="2800" dirty="0"/>
              <a:t>States can be explicit about what conformity means. </a:t>
            </a:r>
          </a:p>
          <a:p>
            <a:pPr marL="0" lvl="2" indent="0">
              <a:buNone/>
            </a:pPr>
            <a:endParaRPr lang="en-US" sz="2800" dirty="0"/>
          </a:p>
          <a:p>
            <a:pPr marL="0" indent="0">
              <a:buNone/>
            </a:pPr>
            <a:endParaRPr lang="en-US" dirty="0"/>
          </a:p>
        </p:txBody>
      </p:sp>
      <p:sp>
        <p:nvSpPr>
          <p:cNvPr id="4" name="Slide Number Placeholder 3">
            <a:extLst>
              <a:ext uri="{FF2B5EF4-FFF2-40B4-BE49-F238E27FC236}">
                <a16:creationId xmlns:a16="http://schemas.microsoft.com/office/drawing/2014/main" id="{6DDE347F-CE36-4CCC-5842-A3731602A6AB}"/>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28</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708488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0768-0615-0E86-AACF-B5A6AE2B016D}"/>
              </a:ext>
            </a:extLst>
          </p:cNvPr>
          <p:cNvSpPr>
            <a:spLocks noGrp="1"/>
          </p:cNvSpPr>
          <p:nvPr>
            <p:ph type="title"/>
          </p:nvPr>
        </p:nvSpPr>
        <p:spPr/>
        <p:txBody>
          <a:bodyPr/>
          <a:lstStyle/>
          <a:p>
            <a:r>
              <a:rPr lang="en-US" dirty="0"/>
              <a:t>Conformity – Part II</a:t>
            </a:r>
          </a:p>
        </p:txBody>
      </p:sp>
      <p:sp>
        <p:nvSpPr>
          <p:cNvPr id="3" name="Content Placeholder 2">
            <a:extLst>
              <a:ext uri="{FF2B5EF4-FFF2-40B4-BE49-F238E27FC236}">
                <a16:creationId xmlns:a16="http://schemas.microsoft.com/office/drawing/2014/main" id="{03964D53-5B5A-D5F9-3E55-BDC1D721B2C6}"/>
              </a:ext>
            </a:extLst>
          </p:cNvPr>
          <p:cNvSpPr>
            <a:spLocks noGrp="1"/>
          </p:cNvSpPr>
          <p:nvPr>
            <p:ph idx="1"/>
          </p:nvPr>
        </p:nvSpPr>
        <p:spPr>
          <a:xfrm>
            <a:off x="1271752" y="1431236"/>
            <a:ext cx="9589954" cy="4467162"/>
          </a:xfrm>
        </p:spPr>
        <p:txBody>
          <a:bodyPr>
            <a:normAutofit/>
          </a:bodyPr>
          <a:lstStyle/>
          <a:p>
            <a:pPr marL="324000" lvl="1" indent="0">
              <a:buNone/>
            </a:pPr>
            <a:r>
              <a:rPr lang="en-US" sz="2200" dirty="0">
                <a:latin typeface="Californian FB" panose="0207040306080B030204" pitchFamily="18" charset="0"/>
              </a:rPr>
              <a:t>(A) [STATE] conforms to the federal income tax law, including IRC Subchapter K, as provided in [REFERENCE(S) . . .. In conforming to Subchapter K, [STATE] also conforms to the principle that the tax character of items of income and loss is determined at the partnership level and then attributed to the partners who receive a distributive share of those items. </a:t>
            </a:r>
            <a:r>
              <a:rPr lang="en-US" sz="2200" dirty="0">
                <a:highlight>
                  <a:srgbClr val="FFFF00"/>
                </a:highlight>
                <a:latin typeface="Californian FB" panose="0207040306080B030204" pitchFamily="18" charset="0"/>
              </a:rPr>
              <a:t>This character as determined at the partnership level may affect the state income tax treatment of the items under the state income tax rules, including the sourcing of those items under </a:t>
            </a:r>
            <a:r>
              <a:rPr lang="en-US" sz="2200" dirty="0">
                <a:latin typeface="Californian FB" panose="0207040306080B030204" pitchFamily="18" charset="0"/>
              </a:rPr>
              <a:t>[REFERENCE(S) TO STATE LAW FOR SOURCING INCOME .  . ..</a:t>
            </a:r>
          </a:p>
          <a:p>
            <a:pPr marL="324000" lvl="1" indent="0">
              <a:buNone/>
            </a:pPr>
            <a:r>
              <a:rPr lang="en-US" sz="2200" dirty="0">
                <a:latin typeface="Californian FB" panose="0207040306080B030204" pitchFamily="18" charset="0"/>
              </a:rPr>
              <a:t>(B) In addition, [STATE] conforms to certain anti-abuse rules under IRC Subchapter K as described further in Part V of this Section.</a:t>
            </a:r>
          </a:p>
        </p:txBody>
      </p:sp>
      <p:sp>
        <p:nvSpPr>
          <p:cNvPr id="4" name="Slide Number Placeholder 3">
            <a:extLst>
              <a:ext uri="{FF2B5EF4-FFF2-40B4-BE49-F238E27FC236}">
                <a16:creationId xmlns:a16="http://schemas.microsoft.com/office/drawing/2014/main" id="{95CE6133-1CF6-3D55-90E6-D6BD030019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145348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44BA2B-7B7D-718A-2D6D-333F88131EB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2B4C27E-6558-89CF-96C8-4F12493B2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31129095-385B-CEFD-7560-6519191B877D}"/>
              </a:ext>
            </a:extLst>
          </p:cNvPr>
          <p:cNvSpPr>
            <a:spLocks noGrp="1"/>
          </p:cNvSpPr>
          <p:nvPr>
            <p:ph type="title"/>
          </p:nvPr>
        </p:nvSpPr>
        <p:spPr>
          <a:xfrm>
            <a:off x="432619" y="1009396"/>
            <a:ext cx="2968949" cy="3097161"/>
          </a:xfrm>
          <a:solidFill>
            <a:schemeClr val="accent1">
              <a:lumMod val="50000"/>
            </a:schemeClr>
          </a:solidFill>
        </p:spPr>
        <p:txBody>
          <a:bodyPr anchor="ctr">
            <a:normAutofit/>
          </a:bodyPr>
          <a:lstStyle/>
          <a:p>
            <a:r>
              <a:rPr lang="en-US" dirty="0">
                <a:solidFill>
                  <a:schemeClr val="bg1"/>
                </a:solidFill>
              </a:rPr>
              <a:t>Part III</a:t>
            </a:r>
            <a:br>
              <a:rPr lang="en-US" dirty="0">
                <a:solidFill>
                  <a:schemeClr val="bg1"/>
                </a:solidFill>
              </a:rPr>
            </a:br>
            <a:r>
              <a:rPr lang="en-US" dirty="0">
                <a:solidFill>
                  <a:schemeClr val="bg1"/>
                </a:solidFill>
              </a:rPr>
              <a:t>Information Reporting</a:t>
            </a:r>
          </a:p>
        </p:txBody>
      </p:sp>
      <p:sp>
        <p:nvSpPr>
          <p:cNvPr id="11" name="Rectangle 10">
            <a:extLst>
              <a:ext uri="{FF2B5EF4-FFF2-40B4-BE49-F238E27FC236}">
                <a16:creationId xmlns:a16="http://schemas.microsoft.com/office/drawing/2014/main" id="{D8609930-7B33-F053-AD99-EFA2D0B8B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07042F01-B445-0341-91C6-0318C9A8A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 name="Content Placeholder 2">
            <a:extLst>
              <a:ext uri="{FF2B5EF4-FFF2-40B4-BE49-F238E27FC236}">
                <a16:creationId xmlns:a16="http://schemas.microsoft.com/office/drawing/2014/main" id="{1779BDC1-C200-EFBE-5096-6C80CDD2F3F5}"/>
              </a:ext>
            </a:extLst>
          </p:cNvPr>
          <p:cNvSpPr>
            <a:spLocks noGrp="1"/>
          </p:cNvSpPr>
          <p:nvPr>
            <p:ph idx="1"/>
          </p:nvPr>
        </p:nvSpPr>
        <p:spPr>
          <a:xfrm>
            <a:off x="3834187" y="1009396"/>
            <a:ext cx="7925194" cy="5116100"/>
          </a:xfrm>
        </p:spPr>
        <p:txBody>
          <a:bodyPr anchor="t">
            <a:normAutofit/>
          </a:bodyPr>
          <a:lstStyle/>
          <a:p>
            <a:pPr>
              <a:spcAft>
                <a:spcPts val="1800"/>
              </a:spcAft>
            </a:pPr>
            <a:r>
              <a:rPr lang="en-US" dirty="0"/>
              <a:t>Without proper information reporting the pass-through system is entirely unworkable.</a:t>
            </a:r>
          </a:p>
          <a:p>
            <a:pPr>
              <a:spcAft>
                <a:spcPts val="1800"/>
              </a:spcAft>
            </a:pPr>
            <a:r>
              <a:rPr lang="en-US" dirty="0"/>
              <a:t>Federal tax rules require information reporting generally as well as consistency in reporting by partners and partnerships.</a:t>
            </a:r>
          </a:p>
          <a:p>
            <a:r>
              <a:rPr lang="en-US" dirty="0"/>
              <a:t>Federal statutes provide the IRS with authority to require necessary reporting which is done through regulations and instructions.</a:t>
            </a:r>
            <a:endParaRPr lang="en-US" sz="2800" dirty="0"/>
          </a:p>
          <a:p>
            <a:pPr marL="0" indent="0">
              <a:buNone/>
            </a:pPr>
            <a:endParaRPr lang="en-US" dirty="0"/>
          </a:p>
        </p:txBody>
      </p:sp>
      <p:sp>
        <p:nvSpPr>
          <p:cNvPr id="4" name="Slide Number Placeholder 3">
            <a:extLst>
              <a:ext uri="{FF2B5EF4-FFF2-40B4-BE49-F238E27FC236}">
                <a16:creationId xmlns:a16="http://schemas.microsoft.com/office/drawing/2014/main" id="{43E08D5B-4BE2-55E8-5317-0023A902F90E}"/>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6700962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ABA70-0AC3-E693-78E0-86A731FBE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BF1CE-C858-1D57-FED6-B7382311C6D4}"/>
              </a:ext>
            </a:extLst>
          </p:cNvPr>
          <p:cNvSpPr>
            <a:spLocks noGrp="1"/>
          </p:cNvSpPr>
          <p:nvPr>
            <p:ph type="title"/>
          </p:nvPr>
        </p:nvSpPr>
        <p:spPr>
          <a:xfrm>
            <a:off x="581192" y="639526"/>
            <a:ext cx="11029616" cy="1008657"/>
          </a:xfrm>
        </p:spPr>
        <p:txBody>
          <a:bodyPr>
            <a:normAutofit/>
          </a:bodyPr>
          <a:lstStyle/>
          <a:p>
            <a:r>
              <a:rPr lang="en-US" sz="2600" b="1" dirty="0"/>
              <a:t>Obligations of Partnerships to File Information Returns and Report Information – PART III</a:t>
            </a:r>
            <a:endParaRPr lang="en-US" sz="2600" dirty="0"/>
          </a:p>
        </p:txBody>
      </p:sp>
      <p:sp>
        <p:nvSpPr>
          <p:cNvPr id="3" name="Content Placeholder 2">
            <a:extLst>
              <a:ext uri="{FF2B5EF4-FFF2-40B4-BE49-F238E27FC236}">
                <a16:creationId xmlns:a16="http://schemas.microsoft.com/office/drawing/2014/main" id="{64C86EB5-53F3-09E6-5A7C-3481E6B67416}"/>
              </a:ext>
            </a:extLst>
          </p:cNvPr>
          <p:cNvSpPr>
            <a:spLocks noGrp="1"/>
          </p:cNvSpPr>
          <p:nvPr>
            <p:ph idx="1"/>
          </p:nvPr>
        </p:nvSpPr>
        <p:spPr>
          <a:xfrm>
            <a:off x="1553227" y="1648183"/>
            <a:ext cx="9227550" cy="4702921"/>
          </a:xfrm>
        </p:spPr>
        <p:txBody>
          <a:bodyPr>
            <a:normAutofit lnSpcReduction="10000"/>
          </a:bodyPr>
          <a:lstStyle/>
          <a:p>
            <a:pPr marL="0" indent="0">
              <a:buNone/>
            </a:pPr>
            <a:r>
              <a:rPr lang="en-US" sz="2300" dirty="0"/>
              <a:t>(</a:t>
            </a:r>
            <a:r>
              <a:rPr lang="en-US" sz="2300" dirty="0">
                <a:latin typeface="Californian FB" panose="0207040306080B030204" pitchFamily="18" charset="0"/>
              </a:rPr>
              <a:t>A)  A partnership shall provide to its direct partners </a:t>
            </a:r>
            <a:r>
              <a:rPr lang="en-US" sz="2300" dirty="0">
                <a:highlight>
                  <a:srgbClr val="FFFF00"/>
                </a:highlight>
                <a:latin typeface="Californian FB" panose="0207040306080B030204" pitchFamily="18" charset="0"/>
              </a:rPr>
              <a:t>or beneficial interest holders</a:t>
            </a:r>
            <a:r>
              <a:rPr lang="en-US" sz="2300" dirty="0">
                <a:latin typeface="Californian FB" panose="0207040306080B030204" pitchFamily="18" charset="0"/>
              </a:rPr>
              <a:t> the information necessary for its direct and indirect partners to properly compute and report their [STATE] tax. Necessary information includes any information as described or provided for in regulations, forms, and instructions issued by the [STATE TAX AGENCY]. This requirement to provide information applies to:  </a:t>
            </a:r>
          </a:p>
          <a:p>
            <a:pPr marL="324000" lvl="1" indent="0">
              <a:buNone/>
            </a:pPr>
            <a:r>
              <a:rPr lang="en-US" sz="2300" dirty="0">
                <a:latin typeface="Californian FB" panose="0207040306080B030204" pitchFamily="18" charset="0"/>
              </a:rPr>
              <a:t>(1) Any partnership doing business in [STATE];</a:t>
            </a:r>
          </a:p>
          <a:p>
            <a:pPr marL="324000" lvl="1" indent="0">
              <a:buNone/>
            </a:pPr>
            <a:r>
              <a:rPr lang="en-US" sz="2300" dirty="0">
                <a:latin typeface="Californian FB" panose="0207040306080B030204" pitchFamily="18" charset="0"/>
              </a:rPr>
              <a:t>(2) Any partnership that has a direct or indirect partner or </a:t>
            </a:r>
            <a:r>
              <a:rPr lang="en-US" sz="2300" dirty="0">
                <a:highlight>
                  <a:srgbClr val="FFFF00"/>
                </a:highlight>
                <a:latin typeface="Californian FB" panose="0207040306080B030204" pitchFamily="18" charset="0"/>
              </a:rPr>
              <a:t>beneficial interest holder</a:t>
            </a:r>
            <a:r>
              <a:rPr lang="en-US" sz="2300" dirty="0">
                <a:latin typeface="Californian FB" panose="0207040306080B030204" pitchFamily="18" charset="0"/>
              </a:rPr>
              <a:t> doing business in or resident in [STATE].</a:t>
            </a:r>
          </a:p>
          <a:p>
            <a:pPr marL="324000" lvl="1" indent="0">
              <a:buNone/>
            </a:pPr>
            <a:r>
              <a:rPr lang="en-US" sz="2300" dirty="0">
                <a:latin typeface="Californian FB" panose="0207040306080B030204" pitchFamily="18" charset="0"/>
              </a:rPr>
              <a:t>(3) Any partnership that has a direct or indirect interest in a partnership </a:t>
            </a:r>
            <a:r>
              <a:rPr lang="en-US" sz="2300" dirty="0">
                <a:highlight>
                  <a:srgbClr val="FFFF00"/>
                </a:highlight>
                <a:latin typeface="Californian FB" panose="0207040306080B030204" pitchFamily="18" charset="0"/>
              </a:rPr>
              <a:t>or other pass-through entity </a:t>
            </a:r>
            <a:r>
              <a:rPr lang="en-US" sz="2300" dirty="0">
                <a:latin typeface="Californian FB" panose="0207040306080B030204" pitchFamily="18" charset="0"/>
              </a:rPr>
              <a:t>doing business in [STATE].</a:t>
            </a:r>
          </a:p>
        </p:txBody>
      </p:sp>
      <p:sp>
        <p:nvSpPr>
          <p:cNvPr id="4" name="Slide Number Placeholder 3">
            <a:extLst>
              <a:ext uri="{FF2B5EF4-FFF2-40B4-BE49-F238E27FC236}">
                <a16:creationId xmlns:a16="http://schemas.microsoft.com/office/drawing/2014/main" id="{D8501D11-AC26-E1A6-F3B2-394473B807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306300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E07DB-7777-7EC1-38D4-E758F9703F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4CA099-BEF9-9039-1323-948DDF102D2D}"/>
              </a:ext>
            </a:extLst>
          </p:cNvPr>
          <p:cNvSpPr>
            <a:spLocks noGrp="1"/>
          </p:cNvSpPr>
          <p:nvPr>
            <p:ph idx="1"/>
          </p:nvPr>
        </p:nvSpPr>
        <p:spPr>
          <a:xfrm>
            <a:off x="1265129" y="1603332"/>
            <a:ext cx="9569885" cy="3804410"/>
          </a:xfrm>
        </p:spPr>
        <p:txBody>
          <a:bodyPr>
            <a:normAutofit/>
          </a:bodyPr>
          <a:lstStyle/>
          <a:p>
            <a:pPr marL="0" indent="0">
              <a:buNone/>
            </a:pPr>
            <a:r>
              <a:rPr lang="en-US" dirty="0"/>
              <a:t>(</a:t>
            </a:r>
            <a:r>
              <a:rPr lang="en-US" sz="2400" dirty="0">
                <a:latin typeface="Californian FB" panose="0207040306080B030204" pitchFamily="18" charset="0"/>
              </a:rPr>
              <a:t>B) A partnership shall </a:t>
            </a:r>
            <a:r>
              <a:rPr lang="en-US" sz="2400" dirty="0">
                <a:highlight>
                  <a:srgbClr val="FFFF00"/>
                </a:highlight>
                <a:latin typeface="Californian FB" panose="0207040306080B030204" pitchFamily="18" charset="0"/>
              </a:rPr>
              <a:t>provide to the [STATE TAX AGENCY] </a:t>
            </a:r>
            <a:r>
              <a:rPr lang="en-US" sz="2400" dirty="0">
                <a:latin typeface="Californian FB" panose="0207040306080B030204" pitchFamily="18" charset="0"/>
              </a:rPr>
              <a:t>certain information as directed by the [STATE TAX AGENCY] </a:t>
            </a:r>
            <a:r>
              <a:rPr lang="en-US" sz="2400" dirty="0">
                <a:highlight>
                  <a:srgbClr val="FFFF00"/>
                </a:highlight>
                <a:latin typeface="Californian FB" panose="0207040306080B030204" pitchFamily="18" charset="0"/>
              </a:rPr>
              <a:t>necessary to verify the information required to be reported to partners</a:t>
            </a:r>
            <a:r>
              <a:rPr lang="en-US" sz="2400" dirty="0">
                <a:latin typeface="Californian FB" panose="0207040306080B030204" pitchFamily="18" charset="0"/>
              </a:rPr>
              <a:t> under Subpart A, above and as provided in regulations, forms, and instructions issued by the [STATE TAX AGENCY].</a:t>
            </a:r>
            <a:endParaRPr lang="en-US" dirty="0">
              <a:latin typeface="Californian FB" panose="0207040306080B030204" pitchFamily="18" charset="0"/>
            </a:endParaRPr>
          </a:p>
        </p:txBody>
      </p:sp>
      <p:sp>
        <p:nvSpPr>
          <p:cNvPr id="4" name="Slide Number Placeholder 3">
            <a:extLst>
              <a:ext uri="{FF2B5EF4-FFF2-40B4-BE49-F238E27FC236}">
                <a16:creationId xmlns:a16="http://schemas.microsoft.com/office/drawing/2014/main" id="{E067B06C-25DA-FE33-8E18-39DCB8CF82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84FBAC1C-77CF-3104-7E55-07CDDA0F15A3}"/>
              </a:ext>
            </a:extLst>
          </p:cNvPr>
          <p:cNvSpPr>
            <a:spLocks noGrp="1"/>
          </p:cNvSpPr>
          <p:nvPr>
            <p:ph type="title"/>
          </p:nvPr>
        </p:nvSpPr>
        <p:spPr>
          <a:xfrm>
            <a:off x="581192" y="639527"/>
            <a:ext cx="11029616" cy="810732"/>
          </a:xfrm>
        </p:spPr>
        <p:txBody>
          <a:bodyPr>
            <a:normAutofit/>
          </a:bodyPr>
          <a:lstStyle/>
          <a:p>
            <a:r>
              <a:rPr lang="en-US" sz="2000" b="1" dirty="0"/>
              <a:t>Obligations of Partnerships to File Information Returns and Report Information – PART III (Cont’d)</a:t>
            </a:r>
            <a:endParaRPr lang="en-US" sz="2000" dirty="0"/>
          </a:p>
        </p:txBody>
      </p:sp>
    </p:spTree>
    <p:extLst>
      <p:ext uri="{BB962C8B-B14F-4D97-AF65-F5344CB8AC3E}">
        <p14:creationId xmlns:p14="http://schemas.microsoft.com/office/powerpoint/2010/main" val="534722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4FA29-091D-93F4-CF9E-1C275B19A8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468333-D10B-9F7E-07C9-AB92D7B06368}"/>
              </a:ext>
            </a:extLst>
          </p:cNvPr>
          <p:cNvSpPr>
            <a:spLocks noGrp="1"/>
          </p:cNvSpPr>
          <p:nvPr>
            <p:ph idx="1"/>
          </p:nvPr>
        </p:nvSpPr>
        <p:spPr>
          <a:xfrm>
            <a:off x="1240076" y="1277655"/>
            <a:ext cx="9619989" cy="5359119"/>
          </a:xfrm>
        </p:spPr>
        <p:txBody>
          <a:bodyPr>
            <a:normAutofit/>
          </a:bodyPr>
          <a:lstStyle/>
          <a:p>
            <a:pPr marL="0" indent="0">
              <a:buNone/>
            </a:pPr>
            <a:r>
              <a:rPr lang="en-US" sz="2200" dirty="0"/>
              <a:t>(</a:t>
            </a:r>
            <a:r>
              <a:rPr lang="en-US" sz="2200" dirty="0">
                <a:latin typeface="Californian FB" panose="0207040306080B030204" pitchFamily="18" charset="0"/>
              </a:rPr>
              <a:t>C)	The </a:t>
            </a:r>
            <a:r>
              <a:rPr lang="en-US" sz="2200" dirty="0">
                <a:highlight>
                  <a:srgbClr val="FFFF00"/>
                </a:highlight>
                <a:latin typeface="Californian FB" panose="0207040306080B030204" pitchFamily="18" charset="0"/>
              </a:rPr>
              <a:t>type of information </a:t>
            </a:r>
            <a:r>
              <a:rPr lang="en-US" sz="2200" dirty="0">
                <a:latin typeface="Californian FB" panose="0207040306080B030204" pitchFamily="18" charset="0"/>
              </a:rPr>
              <a:t>that may be required to be reported to partners or to </a:t>
            </a:r>
            <a:r>
              <a:rPr lang="en-US" sz="2000" dirty="0">
                <a:latin typeface="Californian FB" panose="0207040306080B030204" pitchFamily="18" charset="0"/>
              </a:rPr>
              <a:t>[STATE TAX AGENCY] </a:t>
            </a:r>
            <a:r>
              <a:rPr lang="en-US" sz="2200" dirty="0">
                <a:latin typeface="Californian FB" panose="0207040306080B030204" pitchFamily="18" charset="0"/>
              </a:rPr>
              <a:t>under this Part II includes:</a:t>
            </a:r>
          </a:p>
          <a:p>
            <a:pPr marL="0" indent="0">
              <a:buNone/>
            </a:pPr>
            <a:r>
              <a:rPr lang="en-US" sz="2200" dirty="0">
                <a:latin typeface="Californian FB" panose="0207040306080B030204" pitchFamily="18" charset="0"/>
              </a:rPr>
              <a:t>	1.  </a:t>
            </a:r>
            <a:r>
              <a:rPr lang="en-US" sz="2200" dirty="0">
                <a:highlight>
                  <a:srgbClr val="FFFF00"/>
                </a:highlight>
                <a:latin typeface="Californian FB" panose="0207040306080B030204" pitchFamily="18" charset="0"/>
              </a:rPr>
              <a:t>Federal tax-related information</a:t>
            </a:r>
            <a:r>
              <a:rPr lang="en-US" sz="2200" dirty="0">
                <a:latin typeface="Californian FB" panose="0207040306080B030204" pitchFamily="18" charset="0"/>
              </a:rPr>
              <a:t>, including the tax character of partnership income and items recognized by the partnership or allocated to the partnership from lower-tier partnerships;</a:t>
            </a:r>
          </a:p>
          <a:p>
            <a:pPr marL="0" indent="0">
              <a:buNone/>
            </a:pPr>
            <a:r>
              <a:rPr lang="en-US" sz="2200" dirty="0">
                <a:latin typeface="Californian FB" panose="0207040306080B030204" pitchFamily="18" charset="0"/>
              </a:rPr>
              <a:t>	2</a:t>
            </a:r>
            <a:r>
              <a:rPr lang="en-US" sz="2200" dirty="0">
                <a:highlight>
                  <a:srgbClr val="FFFF00"/>
                </a:highlight>
                <a:latin typeface="Californian FB" panose="0207040306080B030204" pitchFamily="18" charset="0"/>
              </a:rPr>
              <a:t>.  State tax-related information</a:t>
            </a:r>
            <a:r>
              <a:rPr lang="en-US" sz="2200" dirty="0">
                <a:latin typeface="Californian FB" panose="0207040306080B030204" pitchFamily="18" charset="0"/>
              </a:rPr>
              <a:t>, including the tax character of partnership income and items recognized by the partnership or allocated to the partnership from lower-tier partnerships</a:t>
            </a:r>
            <a:r>
              <a:rPr lang="en-US" sz="2200" dirty="0">
                <a:highlight>
                  <a:srgbClr val="FFFF00"/>
                </a:highlight>
                <a:latin typeface="Californian FB" panose="0207040306080B030204" pitchFamily="18" charset="0"/>
              </a:rPr>
              <a:t>, as relevant to compliance with </a:t>
            </a:r>
            <a:r>
              <a:rPr lang="en-US" sz="2000" dirty="0">
                <a:highlight>
                  <a:srgbClr val="FFFF00"/>
                </a:highlight>
                <a:latin typeface="Californian FB" panose="0207040306080B030204" pitchFamily="18" charset="0"/>
              </a:rPr>
              <a:t>[REFERENCE TO STATE INCOME TAX RULES FOR CORPORATIONS AND INDIVIDUALS]</a:t>
            </a:r>
            <a:r>
              <a:rPr lang="en-US" sz="2200" dirty="0">
                <a:highlight>
                  <a:srgbClr val="FFFF00"/>
                </a:highlight>
                <a:latin typeface="Californian FB" panose="0207040306080B030204" pitchFamily="18" charset="0"/>
              </a:rPr>
              <a:t>;</a:t>
            </a:r>
          </a:p>
        </p:txBody>
      </p:sp>
      <p:sp>
        <p:nvSpPr>
          <p:cNvPr id="4" name="Slide Number Placeholder 3">
            <a:extLst>
              <a:ext uri="{FF2B5EF4-FFF2-40B4-BE49-F238E27FC236}">
                <a16:creationId xmlns:a16="http://schemas.microsoft.com/office/drawing/2014/main" id="{1D3506E1-BBEB-E5F7-BCEC-1535F871A0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A146C0EE-D7D2-C40F-AD0F-A14A07CC14B6}"/>
              </a:ext>
            </a:extLst>
          </p:cNvPr>
          <p:cNvSpPr>
            <a:spLocks noGrp="1"/>
          </p:cNvSpPr>
          <p:nvPr>
            <p:ph type="title"/>
          </p:nvPr>
        </p:nvSpPr>
        <p:spPr>
          <a:xfrm>
            <a:off x="581192" y="639527"/>
            <a:ext cx="11029616" cy="810732"/>
          </a:xfrm>
        </p:spPr>
        <p:txBody>
          <a:bodyPr>
            <a:normAutofit/>
          </a:bodyPr>
          <a:lstStyle/>
          <a:p>
            <a:r>
              <a:rPr lang="en-US" sz="2000" b="1" dirty="0"/>
              <a:t>Obligations of Partnerships to File Information Returns and Report Information – PART III (Cont’d)</a:t>
            </a:r>
            <a:endParaRPr lang="en-US" sz="2000" dirty="0"/>
          </a:p>
        </p:txBody>
      </p:sp>
    </p:spTree>
    <p:extLst>
      <p:ext uri="{BB962C8B-B14F-4D97-AF65-F5344CB8AC3E}">
        <p14:creationId xmlns:p14="http://schemas.microsoft.com/office/powerpoint/2010/main" val="8755685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5FFA4-A1D7-69CB-0FC6-6867157E21D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A312D9-049A-A15A-F17C-5630FA9196A2}"/>
              </a:ext>
            </a:extLst>
          </p:cNvPr>
          <p:cNvSpPr>
            <a:spLocks noGrp="1"/>
          </p:cNvSpPr>
          <p:nvPr>
            <p:ph idx="1"/>
          </p:nvPr>
        </p:nvSpPr>
        <p:spPr>
          <a:xfrm>
            <a:off x="1202499" y="1340285"/>
            <a:ext cx="9594937" cy="5257160"/>
          </a:xfrm>
        </p:spPr>
        <p:txBody>
          <a:bodyPr>
            <a:normAutofit/>
          </a:bodyPr>
          <a:lstStyle/>
          <a:p>
            <a:pPr marL="320400" indent="0">
              <a:lnSpc>
                <a:spcPct val="95000"/>
              </a:lnSpc>
              <a:spcBef>
                <a:spcPts val="600"/>
              </a:spcBef>
              <a:buNone/>
            </a:pPr>
            <a:r>
              <a:rPr lang="en-US" sz="3200" kern="100" dirty="0">
                <a:effectLst/>
                <a:latin typeface="Californian FB" panose="0207040306080B030204" pitchFamily="18" charset="0"/>
                <a:ea typeface="Aptos" panose="020B0004020202020204" pitchFamily="34" charset="0"/>
                <a:cs typeface="Times New Roman" panose="02020603050405020304" pitchFamily="18" charset="0"/>
              </a:rPr>
              <a:t>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3. </a:t>
            </a:r>
            <a:r>
              <a:rPr lang="en-US" sz="24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Information necessary for direct or indirect partners to properly determine the source of partnership income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and items, as described further in this Section; </a:t>
            </a:r>
          </a:p>
          <a:p>
            <a:pPr marL="320400" indent="0">
              <a:lnSpc>
                <a:spcPct val="95000"/>
              </a:lnSpc>
              <a:spcBef>
                <a:spcPts val="600"/>
              </a:spcBef>
              <a:buNone/>
            </a:pP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		4. </a:t>
            </a:r>
            <a:r>
              <a:rPr lang="en-US" sz="24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Information from lower-tier partnerships or business entities in which the partnership holds an interest that is necessary for that partnership’s direct or indirect partners to properly determine the source of partnership income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and items as described further in this Section; and</a:t>
            </a:r>
          </a:p>
          <a:p>
            <a:pPr marL="320400" indent="0">
              <a:lnSpc>
                <a:spcPct val="95000"/>
              </a:lnSpc>
              <a:spcBef>
                <a:spcPts val="600"/>
              </a:spcBef>
              <a:buNone/>
            </a:pP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		5. Any other information the partnership may have or obtain that is necessary for direct or indirect partners to properly report their state tax on partnership income and items. </a:t>
            </a:r>
          </a:p>
        </p:txBody>
      </p:sp>
      <p:sp>
        <p:nvSpPr>
          <p:cNvPr id="4" name="Slide Number Placeholder 3">
            <a:extLst>
              <a:ext uri="{FF2B5EF4-FFF2-40B4-BE49-F238E27FC236}">
                <a16:creationId xmlns:a16="http://schemas.microsoft.com/office/drawing/2014/main" id="{DF4898FF-D161-60E9-1A4E-306C182A09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72FD1E29-3235-D5F5-53DE-2AD93776E5BD}"/>
              </a:ext>
            </a:extLst>
          </p:cNvPr>
          <p:cNvSpPr>
            <a:spLocks noGrp="1"/>
          </p:cNvSpPr>
          <p:nvPr>
            <p:ph type="title"/>
          </p:nvPr>
        </p:nvSpPr>
        <p:spPr>
          <a:xfrm>
            <a:off x="581192" y="639527"/>
            <a:ext cx="11029616" cy="810732"/>
          </a:xfrm>
        </p:spPr>
        <p:txBody>
          <a:bodyPr>
            <a:normAutofit/>
          </a:bodyPr>
          <a:lstStyle/>
          <a:p>
            <a:r>
              <a:rPr lang="en-US" sz="2000" b="1" dirty="0"/>
              <a:t>Obligations of Partnerships to File Information Returns and Report Information – PART III (Cont’d)</a:t>
            </a:r>
            <a:endParaRPr lang="en-US" sz="2000" dirty="0"/>
          </a:p>
        </p:txBody>
      </p:sp>
    </p:spTree>
    <p:extLst>
      <p:ext uri="{BB962C8B-B14F-4D97-AF65-F5344CB8AC3E}">
        <p14:creationId xmlns:p14="http://schemas.microsoft.com/office/powerpoint/2010/main" val="3642366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06ED1-6BB9-DF20-CA8E-C6B8C3C5F9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4EC5E8-DCB9-960A-FD96-F951FD48C670}"/>
              </a:ext>
            </a:extLst>
          </p:cNvPr>
          <p:cNvSpPr>
            <a:spLocks noGrp="1"/>
          </p:cNvSpPr>
          <p:nvPr>
            <p:ph idx="1"/>
          </p:nvPr>
        </p:nvSpPr>
        <p:spPr>
          <a:xfrm>
            <a:off x="363255" y="1565753"/>
            <a:ext cx="10847540" cy="5031692"/>
          </a:xfrm>
        </p:spPr>
        <p:txBody>
          <a:bodyPr>
            <a:normAutofit/>
          </a:bodyPr>
          <a:lstStyle/>
          <a:p>
            <a:pPr marL="914400" marR="0" lvl="2" indent="0">
              <a:lnSpc>
                <a:spcPct val="95000"/>
              </a:lnSpc>
              <a:spcBef>
                <a:spcPts val="600"/>
              </a:spcBef>
              <a:spcAft>
                <a:spcPts val="600"/>
              </a:spcAft>
              <a:buNone/>
            </a:pPr>
            <a:r>
              <a:rPr lang="en-US" sz="24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(D)</a:t>
            </a:r>
            <a:r>
              <a:rPr lang="en-US" sz="24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 To the beneficial interest holders </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of another pass-through entity </a:t>
            </a:r>
            <a:r>
              <a:rPr lang="en-US" sz="2400" u="sng" kern="100" dirty="0">
                <a:effectLst/>
                <a:latin typeface="Californian FB" panose="0207040306080B030204" pitchFamily="18" charset="0"/>
                <a:ea typeface="Aptos" panose="020B0004020202020204" pitchFamily="34" charset="0"/>
                <a:cs typeface="Times New Roman" panose="02020603050405020304" pitchFamily="18" charset="0"/>
              </a:rPr>
              <a:t>that</a:t>
            </a:r>
            <a:r>
              <a:rPr lang="en-US" sz="2400" kern="100" dirty="0">
                <a:effectLst/>
                <a:latin typeface="Californian FB" panose="0207040306080B030204" pitchFamily="18" charset="0"/>
                <a:ea typeface="Aptos" panose="020B0004020202020204" pitchFamily="34" charset="0"/>
                <a:cs typeface="Times New Roman" panose="02020603050405020304" pitchFamily="18" charset="0"/>
              </a:rPr>
              <a:t> are taxed on partnership income flowing through that entity, the entity may also be required to report information described in this Part III.</a:t>
            </a:r>
          </a:p>
          <a:p>
            <a:pPr marL="914400" marR="0" lvl="2" indent="0">
              <a:lnSpc>
                <a:spcPct val="95000"/>
              </a:lnSpc>
              <a:spcBef>
                <a:spcPts val="600"/>
              </a:spcBef>
              <a:spcAft>
                <a:spcPts val="600"/>
              </a:spcAft>
              <a:buNone/>
            </a:pPr>
            <a:r>
              <a:rPr lang="en-US" sz="24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(E) A partnership or other pass-through entity is presumed to have knowledge that an indirect partner or beneficial interest holder is doing business or resident in this state for purposes of this Part III if that information is otherwise known to that partnership or if the partnership has received a notification from a partner</a:t>
            </a:r>
            <a:r>
              <a:rPr lang="en-US" sz="2400" kern="100" dirty="0">
                <a:latin typeface="Californian FB" panose="0207040306080B030204" pitchFamily="18" charset="0"/>
                <a:ea typeface="Aptos" panose="020B0004020202020204" pitchFamily="34" charset="0"/>
                <a:cs typeface="Times New Roman" panose="02020603050405020304" pitchFamily="18" charset="0"/>
              </a:rPr>
              <a:t>, indirect partner, or beneficial interest holder. </a:t>
            </a:r>
            <a:r>
              <a:rPr lang="en-US" sz="24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If, under the circumstances, a partnership or other pass-through entity is not presumed to have this knowledge</a:t>
            </a:r>
            <a:r>
              <a:rPr lang="en-US" sz="2400" kern="100" dirty="0">
                <a:latin typeface="Californian FB" panose="0207040306080B030204" pitchFamily="18" charset="0"/>
                <a:ea typeface="Aptos" panose="020B0004020202020204" pitchFamily="34" charset="0"/>
                <a:cs typeface="Times New Roman" panose="02020603050405020304" pitchFamily="18" charset="0"/>
              </a:rPr>
              <a:t>, the failure to provide information to its partners that is necessary for indirect partners or beneficial interest holders to properly compute and report their [STATE] tax </a:t>
            </a:r>
            <a:r>
              <a:rPr lang="en-US" sz="24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will not be subject to any penalties</a:t>
            </a:r>
            <a:r>
              <a:rPr lang="en-US" sz="2400" kern="100" dirty="0">
                <a:latin typeface="Californian FB" panose="0207040306080B030204" pitchFamily="18" charset="0"/>
                <a:ea typeface="Aptos" panose="020B0004020202020204" pitchFamily="34" charset="0"/>
                <a:cs typeface="Times New Roman" panose="02020603050405020304" pitchFamily="18" charset="0"/>
              </a:rPr>
              <a:t>. </a:t>
            </a:r>
            <a:endParaRPr lang="en-US" sz="2400" kern="100" dirty="0">
              <a:effectLst/>
              <a:latin typeface="Californian FB" panose="0207040306080B030204" pitchFamily="18"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A8AFEA9-55B7-8838-FF8B-CC7D35937A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3C4F3838-FC2F-885C-B797-3680D189FA83}"/>
              </a:ext>
            </a:extLst>
          </p:cNvPr>
          <p:cNvSpPr>
            <a:spLocks noGrp="1"/>
          </p:cNvSpPr>
          <p:nvPr>
            <p:ph type="title"/>
          </p:nvPr>
        </p:nvSpPr>
        <p:spPr>
          <a:xfrm>
            <a:off x="581192" y="639527"/>
            <a:ext cx="11029616" cy="810732"/>
          </a:xfrm>
        </p:spPr>
        <p:txBody>
          <a:bodyPr>
            <a:normAutofit/>
          </a:bodyPr>
          <a:lstStyle/>
          <a:p>
            <a:r>
              <a:rPr lang="en-US" sz="2000" b="1" dirty="0"/>
              <a:t>Obligations of Partnerships to File Information Returns and Report Information – PART III (Cont’d) – NEW PROVISIONS</a:t>
            </a:r>
            <a:endParaRPr lang="en-US" sz="2000" dirty="0"/>
          </a:p>
        </p:txBody>
      </p:sp>
    </p:spTree>
    <p:extLst>
      <p:ext uri="{BB962C8B-B14F-4D97-AF65-F5344CB8AC3E}">
        <p14:creationId xmlns:p14="http://schemas.microsoft.com/office/powerpoint/2010/main" val="35198532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2E32E1-A535-1259-1290-93DAAB5B454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88307F-5A59-5A83-D52E-2A7DA32987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3FF5C597-0C6E-EBCB-EC0A-6139FDD2ED66}"/>
              </a:ext>
            </a:extLst>
          </p:cNvPr>
          <p:cNvSpPr>
            <a:spLocks noGrp="1"/>
          </p:cNvSpPr>
          <p:nvPr>
            <p:ph type="title"/>
          </p:nvPr>
        </p:nvSpPr>
        <p:spPr>
          <a:xfrm>
            <a:off x="432619" y="1009396"/>
            <a:ext cx="2968949" cy="3097161"/>
          </a:xfrm>
          <a:solidFill>
            <a:schemeClr val="accent1">
              <a:lumMod val="50000"/>
            </a:schemeClr>
          </a:solidFill>
        </p:spPr>
        <p:txBody>
          <a:bodyPr anchor="ctr">
            <a:normAutofit/>
          </a:bodyPr>
          <a:lstStyle/>
          <a:p>
            <a:r>
              <a:rPr lang="en-US" dirty="0">
                <a:solidFill>
                  <a:schemeClr val="bg1"/>
                </a:solidFill>
              </a:rPr>
              <a:t>Part IV</a:t>
            </a:r>
            <a:br>
              <a:rPr lang="en-US" dirty="0">
                <a:solidFill>
                  <a:schemeClr val="bg1"/>
                </a:solidFill>
              </a:rPr>
            </a:br>
            <a:r>
              <a:rPr lang="en-US" dirty="0">
                <a:solidFill>
                  <a:schemeClr val="bg1"/>
                </a:solidFill>
              </a:rPr>
              <a:t>Sourcing Rules</a:t>
            </a:r>
          </a:p>
        </p:txBody>
      </p:sp>
      <p:sp>
        <p:nvSpPr>
          <p:cNvPr id="11" name="Rectangle 10">
            <a:extLst>
              <a:ext uri="{FF2B5EF4-FFF2-40B4-BE49-F238E27FC236}">
                <a16:creationId xmlns:a16="http://schemas.microsoft.com/office/drawing/2014/main" id="{6931A317-7254-B723-55A3-218A4EC8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199"/>
            <a:ext cx="4210812" cy="949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F75E6EC9-35FC-A057-5755-AAFA5B81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6743" y="457201"/>
            <a:ext cx="6834067" cy="94996"/>
          </a:xfrm>
          <a:prstGeom prst="rect">
            <a:avLst/>
          </a:prstGeom>
          <a:solidFill>
            <a:srgbClr val="3C474C"/>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 name="Content Placeholder 2">
            <a:extLst>
              <a:ext uri="{FF2B5EF4-FFF2-40B4-BE49-F238E27FC236}">
                <a16:creationId xmlns:a16="http://schemas.microsoft.com/office/drawing/2014/main" id="{66A0F496-50F1-7C42-CE51-0BDCF9911548}"/>
              </a:ext>
            </a:extLst>
          </p:cNvPr>
          <p:cNvSpPr>
            <a:spLocks noGrp="1"/>
          </p:cNvSpPr>
          <p:nvPr>
            <p:ph idx="1"/>
          </p:nvPr>
        </p:nvSpPr>
        <p:spPr>
          <a:xfrm>
            <a:off x="3707704" y="1009396"/>
            <a:ext cx="8141918" cy="5116100"/>
          </a:xfrm>
        </p:spPr>
        <p:txBody>
          <a:bodyPr anchor="t">
            <a:normAutofit/>
          </a:bodyPr>
          <a:lstStyle/>
          <a:p>
            <a:pPr>
              <a:spcAft>
                <a:spcPts val="0"/>
              </a:spcAft>
            </a:pPr>
            <a:r>
              <a:rPr lang="en-US" dirty="0"/>
              <a:t>The model provisions now cover sourcing for non-resident partners as well as where there are tiered or corporate partners.</a:t>
            </a:r>
          </a:p>
          <a:p>
            <a:pPr>
              <a:spcAft>
                <a:spcPts val="0"/>
              </a:spcAft>
            </a:pPr>
            <a:r>
              <a:rPr lang="en-US" dirty="0"/>
              <a:t>The model provisions include two special rules for:</a:t>
            </a:r>
          </a:p>
          <a:p>
            <a:pPr lvl="1">
              <a:spcAft>
                <a:spcPts val="0"/>
              </a:spcAft>
            </a:pPr>
            <a:r>
              <a:rPr lang="en-US" dirty="0"/>
              <a:t>Income of investment partnerships and </a:t>
            </a:r>
          </a:p>
          <a:p>
            <a:pPr lvl="1">
              <a:spcAft>
                <a:spcPts val="1200"/>
              </a:spcAft>
            </a:pPr>
            <a:r>
              <a:rPr lang="en-US" dirty="0"/>
              <a:t>Guaranteed payments for services paid to individual partners.</a:t>
            </a:r>
          </a:p>
          <a:p>
            <a:r>
              <a:rPr lang="en-US" dirty="0"/>
              <a:t>Those provisions have been reviewed in the past and we have responded to various comments.</a:t>
            </a:r>
          </a:p>
        </p:txBody>
      </p:sp>
      <p:sp>
        <p:nvSpPr>
          <p:cNvPr id="4" name="Slide Number Placeholder 3">
            <a:extLst>
              <a:ext uri="{FF2B5EF4-FFF2-40B4-BE49-F238E27FC236}">
                <a16:creationId xmlns:a16="http://schemas.microsoft.com/office/drawing/2014/main" id="{E4D161E3-25A6-8E37-001B-0E8CA5368327}"/>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36</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707751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0C75E-0BC3-C534-034A-B845AE72907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E33F0EB-6656-3D90-FF42-3DDCE6D1D08E}"/>
              </a:ext>
            </a:extLst>
          </p:cNvPr>
          <p:cNvPicPr>
            <a:picLocks noChangeAspect="1"/>
          </p:cNvPicPr>
          <p:nvPr/>
        </p:nvPicPr>
        <p:blipFill>
          <a:blip r:embed="rId2"/>
          <a:stretch>
            <a:fillRect/>
          </a:stretch>
        </p:blipFill>
        <p:spPr>
          <a:xfrm>
            <a:off x="789140" y="600483"/>
            <a:ext cx="10822487" cy="6187976"/>
          </a:xfrm>
          <a:prstGeom prst="rect">
            <a:avLst/>
          </a:prstGeom>
        </p:spPr>
      </p:pic>
    </p:spTree>
    <p:extLst>
      <p:ext uri="{BB962C8B-B14F-4D97-AF65-F5344CB8AC3E}">
        <p14:creationId xmlns:p14="http://schemas.microsoft.com/office/powerpoint/2010/main" val="73184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2DD1-ACA3-1961-375C-832B90CF0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4D122-A769-646F-B38C-C4166CE578D3}"/>
              </a:ext>
            </a:extLst>
          </p:cNvPr>
          <p:cNvSpPr>
            <a:spLocks noGrp="1"/>
          </p:cNvSpPr>
          <p:nvPr>
            <p:ph type="title"/>
          </p:nvPr>
        </p:nvSpPr>
        <p:spPr/>
        <p:txBody>
          <a:bodyPr/>
          <a:lstStyle/>
          <a:p>
            <a:r>
              <a:rPr lang="en-US" dirty="0"/>
              <a:t>Sourcing Partnership Income and Items – Part IV</a:t>
            </a:r>
          </a:p>
        </p:txBody>
      </p:sp>
      <p:sp>
        <p:nvSpPr>
          <p:cNvPr id="4" name="Slide Number Placeholder 3">
            <a:extLst>
              <a:ext uri="{FF2B5EF4-FFF2-40B4-BE49-F238E27FC236}">
                <a16:creationId xmlns:a16="http://schemas.microsoft.com/office/drawing/2014/main" id="{A43264CD-605C-F467-AB28-D8A655D60E3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Content Placeholder 2">
            <a:extLst>
              <a:ext uri="{FF2B5EF4-FFF2-40B4-BE49-F238E27FC236}">
                <a16:creationId xmlns:a16="http://schemas.microsoft.com/office/drawing/2014/main" id="{78F065C8-6360-2D83-8B73-DFCF0246054E}"/>
              </a:ext>
            </a:extLst>
          </p:cNvPr>
          <p:cNvSpPr>
            <a:spLocks noGrp="1"/>
          </p:cNvSpPr>
          <p:nvPr>
            <p:ph idx="1"/>
          </p:nvPr>
        </p:nvSpPr>
        <p:spPr>
          <a:xfrm>
            <a:off x="914400" y="1552122"/>
            <a:ext cx="9936480" cy="4750904"/>
          </a:xfrm>
        </p:spPr>
        <p:txBody>
          <a:bodyPr>
            <a:normAutofit lnSpcReduction="10000"/>
          </a:bodyPr>
          <a:lstStyle/>
          <a:p>
            <a:pPr marL="324000" lvl="1" indent="0">
              <a:buNone/>
            </a:pPr>
            <a:r>
              <a:rPr lang="en-US" dirty="0">
                <a:latin typeface="Californian FB" panose="0207040306080B030204" pitchFamily="18" charset="0"/>
              </a:rPr>
              <a:t>(A) In applying the sourcing rules below, a partnership required to report information as described in Part III, must properly apply the applicable [STATE] and federal tax rules as required by Part II in determining that information.</a:t>
            </a:r>
          </a:p>
          <a:p>
            <a:pPr marL="324000" lvl="1" indent="0">
              <a:buNone/>
            </a:pPr>
            <a:r>
              <a:rPr lang="en-US" dirty="0">
                <a:latin typeface="Californian FB" panose="0207040306080B030204" pitchFamily="18" charset="0"/>
              </a:rPr>
              <a:t>(B) Items Recognized Directly by a Partnership:</a:t>
            </a:r>
          </a:p>
          <a:p>
            <a:pPr marL="324000" lvl="1" indent="0">
              <a:buNone/>
            </a:pPr>
            <a:r>
              <a:rPr lang="en-US" dirty="0">
                <a:latin typeface="Californian FB" panose="0207040306080B030204" pitchFamily="18" charset="0"/>
              </a:rPr>
              <a:t>Application of the rules for sourcing income under [REFERENCE TO STATE’S SOURCING RULES FOR INCOME OF BUSINESS ENTITIES, CORPORATIONS, OR NONRESIDENTS] to partnership income and items requires that a partnership determine the following with respect to the items of income, expense, gain, loss or other tax items that it recognizes directly from its activities </a:t>
            </a:r>
            <a:r>
              <a:rPr lang="en-US" dirty="0">
                <a:highlight>
                  <a:srgbClr val="FFFF00"/>
                </a:highlight>
                <a:latin typeface="Californian FB" panose="0207040306080B030204" pitchFamily="18" charset="0"/>
              </a:rPr>
              <a:t>and to guaranteed payments made to partners:</a:t>
            </a:r>
          </a:p>
        </p:txBody>
      </p:sp>
    </p:spTree>
    <p:extLst>
      <p:ext uri="{BB962C8B-B14F-4D97-AF65-F5344CB8AC3E}">
        <p14:creationId xmlns:p14="http://schemas.microsoft.com/office/powerpoint/2010/main" val="465486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F732F-36F7-7475-5418-101B4F94B7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2F8C18-FDD8-BC43-1D40-EBCE7EABE47F}"/>
              </a:ext>
            </a:extLst>
          </p:cNvPr>
          <p:cNvSpPr>
            <a:spLocks noGrp="1"/>
          </p:cNvSpPr>
          <p:nvPr>
            <p:ph type="title"/>
          </p:nvPr>
        </p:nvSpPr>
        <p:spPr>
          <a:xfrm>
            <a:off x="581192" y="702156"/>
            <a:ext cx="11029616" cy="462765"/>
          </a:xfrm>
        </p:spPr>
        <p:txBody>
          <a:bodyPr>
            <a:normAutofit/>
          </a:bodyPr>
          <a:lstStyle/>
          <a:p>
            <a:r>
              <a:rPr lang="en-US" sz="2400" dirty="0"/>
              <a:t>Sourcing Partnership Income and Items – Part IV – (Cont’d)</a:t>
            </a:r>
          </a:p>
        </p:txBody>
      </p:sp>
      <p:sp>
        <p:nvSpPr>
          <p:cNvPr id="4" name="Slide Number Placeholder 3">
            <a:extLst>
              <a:ext uri="{FF2B5EF4-FFF2-40B4-BE49-F238E27FC236}">
                <a16:creationId xmlns:a16="http://schemas.microsoft.com/office/drawing/2014/main" id="{3DEF3B41-80A4-7C0E-CDDC-3AB8199C54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Content Placeholder 2">
            <a:extLst>
              <a:ext uri="{FF2B5EF4-FFF2-40B4-BE49-F238E27FC236}">
                <a16:creationId xmlns:a16="http://schemas.microsoft.com/office/drawing/2014/main" id="{BF36B73E-A4F4-68A1-4FB4-8930A584B958}"/>
              </a:ext>
            </a:extLst>
          </p:cNvPr>
          <p:cNvSpPr>
            <a:spLocks noGrp="1"/>
          </p:cNvSpPr>
          <p:nvPr>
            <p:ph idx="1"/>
          </p:nvPr>
        </p:nvSpPr>
        <p:spPr>
          <a:xfrm>
            <a:off x="1444334" y="1808904"/>
            <a:ext cx="9303331" cy="4346940"/>
          </a:xfrm>
        </p:spPr>
        <p:txBody>
          <a:bodyPr>
            <a:normAutofit fontScale="92500" lnSpcReduction="10000"/>
          </a:bodyPr>
          <a:lstStyle/>
          <a:p>
            <a:pPr marL="324000" lvl="1" indent="0">
              <a:buNone/>
            </a:pPr>
            <a:r>
              <a:rPr lang="en-US" dirty="0">
                <a:latin typeface="Californian FB" panose="0207040306080B030204" pitchFamily="18" charset="0"/>
              </a:rPr>
              <a:t>		(1) Information as to the general tax character of those partnership items as it may be relevant to state tax treatment of the items, including:: </a:t>
            </a:r>
          </a:p>
          <a:p>
            <a:pPr marL="324000" lvl="1" indent="0">
              <a:buNone/>
            </a:pPr>
            <a:r>
              <a:rPr lang="en-US" dirty="0">
                <a:latin typeface="Californian FB" panose="0207040306080B030204" pitchFamily="18" charset="0"/>
              </a:rPr>
              <a:t>		a.  The tax character of the items for purposes of determining their federal tax treatment to which the state conforms;</a:t>
            </a:r>
          </a:p>
          <a:p>
            <a:pPr marL="324000" lvl="1" indent="0">
              <a:buNone/>
            </a:pPr>
            <a:r>
              <a:rPr lang="en-US" dirty="0">
                <a:latin typeface="Californian FB" panose="0207040306080B030204" pitchFamily="18" charset="0"/>
              </a:rPr>
              <a:t>		b. The tax character of the items for purposes of determining their state tax treatment, including any treatment that varies from the federal tax treatment; and</a:t>
            </a:r>
          </a:p>
          <a:p>
            <a:pPr marL="324000" lvl="1" indent="0">
              <a:buNone/>
            </a:pPr>
            <a:r>
              <a:rPr lang="en-US" dirty="0">
                <a:latin typeface="Californian FB" panose="0207040306080B030204" pitchFamily="18" charset="0"/>
              </a:rPr>
              <a:t>		c. The tax character of the items for purposes of applying the sourcing rules in [REFERENCE TO STATE’S SOURCING RULES FOR INCOME OF BUSINESS ENTITIES, CORPORATIONS, OR NONRESIDENTS].</a:t>
            </a:r>
          </a:p>
        </p:txBody>
      </p:sp>
    </p:spTree>
    <p:extLst>
      <p:ext uri="{BB962C8B-B14F-4D97-AF65-F5344CB8AC3E}">
        <p14:creationId xmlns:p14="http://schemas.microsoft.com/office/powerpoint/2010/main" val="382568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45149-A6FF-FC2E-3080-4D7E9B8429F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63C083-EBF8-7FB8-D029-F26EC1C4F1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Content Placeholder 2">
            <a:extLst>
              <a:ext uri="{FF2B5EF4-FFF2-40B4-BE49-F238E27FC236}">
                <a16:creationId xmlns:a16="http://schemas.microsoft.com/office/drawing/2014/main" id="{6AF178BB-2DCB-6131-8F73-0BD7A587FBF8}"/>
              </a:ext>
            </a:extLst>
          </p:cNvPr>
          <p:cNvSpPr>
            <a:spLocks noGrp="1"/>
          </p:cNvSpPr>
          <p:nvPr>
            <p:ph idx="1"/>
          </p:nvPr>
        </p:nvSpPr>
        <p:spPr>
          <a:xfrm>
            <a:off x="1315233" y="1402915"/>
            <a:ext cx="9755890" cy="5173249"/>
          </a:xfrm>
        </p:spPr>
        <p:txBody>
          <a:bodyPr>
            <a:normAutofit fontScale="92500" lnSpcReduction="10000"/>
          </a:bodyPr>
          <a:lstStyle/>
          <a:p>
            <a:pPr marL="324000" lvl="1" indent="0">
              <a:spcAft>
                <a:spcPts val="0"/>
              </a:spcAft>
              <a:buNone/>
            </a:pPr>
            <a:r>
              <a:rPr lang="en-US" dirty="0">
                <a:latin typeface="Californian FB" panose="0207040306080B030204" pitchFamily="18" charset="0"/>
              </a:rPr>
              <a:t>		(2) </a:t>
            </a:r>
            <a:r>
              <a:rPr lang="en-US" dirty="0">
                <a:highlight>
                  <a:srgbClr val="FFFF00"/>
                </a:highlight>
                <a:latin typeface="Californian FB" panose="0207040306080B030204" pitchFamily="18" charset="0"/>
              </a:rPr>
              <a:t>Information as to whether any partnerships items are non-apportionable </a:t>
            </a:r>
            <a:r>
              <a:rPr lang="en-US" dirty="0">
                <a:latin typeface="Californian FB" panose="0207040306080B030204" pitchFamily="18" charset="0"/>
              </a:rPr>
              <a:t>as that term is defined by this Section and the rules provided in [REFERENCES TO STATE’S SOURCING RULES—TREATMENT OF NON-APPORTIONABLE OR NONBUSINESS ITEMS FOR CORPORATIONS OR NONRESIDENTS] </a:t>
            </a:r>
            <a:r>
              <a:rPr lang="en-US" dirty="0">
                <a:highlight>
                  <a:srgbClr val="FFFF00"/>
                </a:highlight>
                <a:latin typeface="Californian FB" panose="0207040306080B030204" pitchFamily="18" charset="0"/>
              </a:rPr>
              <a:t>applying those rules based on</a:t>
            </a:r>
            <a:r>
              <a:rPr lang="en-US" dirty="0">
                <a:latin typeface="Californian FB" panose="0207040306080B030204" pitchFamily="18" charset="0"/>
              </a:rPr>
              <a:t>:</a:t>
            </a:r>
          </a:p>
          <a:p>
            <a:pPr marL="324000" lvl="1" indent="0">
              <a:spcAft>
                <a:spcPts val="0"/>
              </a:spcAft>
              <a:buNone/>
            </a:pPr>
            <a:r>
              <a:rPr lang="en-US" dirty="0">
                <a:latin typeface="Californian FB" panose="0207040306080B030204" pitchFamily="18" charset="0"/>
              </a:rPr>
              <a:t>		a. </a:t>
            </a:r>
            <a:r>
              <a:rPr lang="en-US" dirty="0">
                <a:highlight>
                  <a:srgbClr val="FFFF00"/>
                </a:highlight>
                <a:latin typeface="Californian FB" panose="0207040306080B030204" pitchFamily="18" charset="0"/>
              </a:rPr>
              <a:t>The item’s particular tax character</a:t>
            </a:r>
            <a:r>
              <a:rPr lang="en-US" dirty="0">
                <a:latin typeface="Californian FB" panose="0207040306080B030204" pitchFamily="18" charset="0"/>
              </a:rPr>
              <a:t> as determined by the partnership; and</a:t>
            </a:r>
          </a:p>
          <a:p>
            <a:pPr marL="324000" lvl="1" indent="0">
              <a:spcAft>
                <a:spcPts val="0"/>
              </a:spcAft>
              <a:buNone/>
            </a:pPr>
            <a:r>
              <a:rPr lang="en-US" dirty="0">
                <a:latin typeface="Californian FB" panose="0207040306080B030204" pitchFamily="18" charset="0"/>
              </a:rPr>
              <a:t>		b. </a:t>
            </a:r>
            <a:r>
              <a:rPr lang="en-US" dirty="0">
                <a:highlight>
                  <a:srgbClr val="FFFF00"/>
                </a:highlight>
                <a:latin typeface="Californian FB" panose="0207040306080B030204" pitchFamily="18" charset="0"/>
              </a:rPr>
              <a:t>The relationship of the item to the business activity conducted by the partnership, alone or in conjunction with the activity conducted by one or more entities in which the partnership holds a direct or indirect interest</a:t>
            </a:r>
            <a:r>
              <a:rPr lang="en-US" dirty="0">
                <a:latin typeface="Californian FB" panose="0207040306080B030204" pitchFamily="18" charset="0"/>
              </a:rPr>
              <a:t>. </a:t>
            </a:r>
          </a:p>
          <a:p>
            <a:pPr marL="324000" lvl="1" indent="0">
              <a:buNone/>
            </a:pPr>
            <a:r>
              <a:rPr lang="en-US" dirty="0">
                <a:latin typeface="Californian FB" panose="0207040306080B030204" pitchFamily="18" charset="0"/>
              </a:rPr>
              <a:t>In determining this information, the partnership </a:t>
            </a:r>
            <a:r>
              <a:rPr lang="en-US" dirty="0">
                <a:highlight>
                  <a:srgbClr val="FFFF00"/>
                </a:highlight>
                <a:latin typeface="Californian FB" panose="0207040306080B030204" pitchFamily="18" charset="0"/>
              </a:rPr>
              <a:t>must also determine whether its items of income have a sufficient unitary relationship to any business in which the partnership participates </a:t>
            </a:r>
            <a:r>
              <a:rPr lang="en-US" dirty="0">
                <a:latin typeface="Californian FB" panose="0207040306080B030204" pitchFamily="18" charset="0"/>
              </a:rPr>
              <a:t>that also generates apportionable income, with the understanding that a partnership may engage in more than one unitary business. </a:t>
            </a:r>
          </a:p>
        </p:txBody>
      </p:sp>
      <p:sp>
        <p:nvSpPr>
          <p:cNvPr id="6" name="Title 1">
            <a:extLst>
              <a:ext uri="{FF2B5EF4-FFF2-40B4-BE49-F238E27FC236}">
                <a16:creationId xmlns:a16="http://schemas.microsoft.com/office/drawing/2014/main" id="{19CA04BA-71BE-0550-7E7B-891FCF4A5F79}"/>
              </a:ext>
            </a:extLst>
          </p:cNvPr>
          <p:cNvSpPr>
            <a:spLocks noGrp="1"/>
          </p:cNvSpPr>
          <p:nvPr>
            <p:ph type="title"/>
          </p:nvPr>
        </p:nvSpPr>
        <p:spPr>
          <a:xfrm>
            <a:off x="581192" y="702156"/>
            <a:ext cx="11029616" cy="462765"/>
          </a:xfrm>
        </p:spPr>
        <p:txBody>
          <a:bodyPr>
            <a:normAutofit/>
          </a:bodyPr>
          <a:lstStyle/>
          <a:p>
            <a:r>
              <a:rPr lang="en-US" sz="2400" dirty="0"/>
              <a:t>Sourcing Partnership Income and Items – Part IV – (Cont’d)</a:t>
            </a:r>
          </a:p>
        </p:txBody>
      </p:sp>
    </p:spTree>
    <p:extLst>
      <p:ext uri="{BB962C8B-B14F-4D97-AF65-F5344CB8AC3E}">
        <p14:creationId xmlns:p14="http://schemas.microsoft.com/office/powerpoint/2010/main" val="158803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3315C-B9A2-82B7-4988-6F121A9B04C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32AB10-CE34-32AE-10FF-65B5B8BE5A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Content Placeholder 2">
            <a:extLst>
              <a:ext uri="{FF2B5EF4-FFF2-40B4-BE49-F238E27FC236}">
                <a16:creationId xmlns:a16="http://schemas.microsoft.com/office/drawing/2014/main" id="{E7B73B5D-4934-0B49-EED6-99CD75EB4999}"/>
              </a:ext>
            </a:extLst>
          </p:cNvPr>
          <p:cNvSpPr>
            <a:spLocks noGrp="1"/>
          </p:cNvSpPr>
          <p:nvPr>
            <p:ph idx="1"/>
          </p:nvPr>
        </p:nvSpPr>
        <p:spPr>
          <a:xfrm>
            <a:off x="1402915" y="1327759"/>
            <a:ext cx="9454272" cy="5198301"/>
          </a:xfrm>
        </p:spPr>
        <p:txBody>
          <a:bodyPr>
            <a:normAutofit fontScale="92500" lnSpcReduction="10000"/>
          </a:bodyPr>
          <a:lstStyle/>
          <a:p>
            <a:pPr marL="324000" lvl="1" indent="0">
              <a:buNone/>
            </a:pPr>
            <a:r>
              <a:rPr lang="en-US" dirty="0">
                <a:latin typeface="Californian FB" panose="0207040306080B030204" pitchFamily="18" charset="0"/>
              </a:rPr>
              <a:t>		(3) </a:t>
            </a:r>
            <a:r>
              <a:rPr lang="en-US" dirty="0">
                <a:highlight>
                  <a:srgbClr val="FFFF00"/>
                </a:highlight>
                <a:latin typeface="Californian FB" panose="0207040306080B030204" pitchFamily="18" charset="0"/>
              </a:rPr>
              <a:t>Information necessary for sourcing all non-apportionable items </a:t>
            </a:r>
            <a:r>
              <a:rPr lang="en-US" dirty="0">
                <a:latin typeface="Californian FB" panose="0207040306080B030204" pitchFamily="18" charset="0"/>
              </a:rPr>
              <a:t>determined under Paragraph 2 under [REFERENCE TO STATE’S SOURCING RULES—TREATMENT OF NON-APPORTIONABLE OR NONBUSINESS ITEMS FOR CORPORATIONS OR NONRESIDENTS].</a:t>
            </a:r>
          </a:p>
          <a:p>
            <a:pPr marL="324000" lvl="1" indent="0">
              <a:buNone/>
            </a:pPr>
            <a:r>
              <a:rPr lang="en-US" dirty="0">
                <a:latin typeface="Californian FB" panose="0207040306080B030204" pitchFamily="18" charset="0"/>
              </a:rPr>
              <a:t>		(4) </a:t>
            </a:r>
            <a:r>
              <a:rPr lang="en-US" dirty="0">
                <a:highlight>
                  <a:srgbClr val="FFFF00"/>
                </a:highlight>
                <a:latin typeface="Californian FB" panose="0207040306080B030204" pitchFamily="18" charset="0"/>
              </a:rPr>
              <a:t>Information on the apportionable income of the partnership </a:t>
            </a:r>
            <a:r>
              <a:rPr lang="en-US" dirty="0">
                <a:latin typeface="Californian FB" panose="0207040306080B030204" pitchFamily="18" charset="0"/>
              </a:rPr>
              <a:t>as determined under [REFERENCE TO STATE’S SOURCING RULES—TREATMENT OF APPORTIONABLE OR BUSINESS ITEMS FOR CORPORATIONS OR NONRESIDENTS] </a:t>
            </a:r>
            <a:r>
              <a:rPr lang="en-US" dirty="0">
                <a:highlight>
                  <a:srgbClr val="FFFF00"/>
                </a:highlight>
                <a:latin typeface="Californian FB" panose="0207040306080B030204" pitchFamily="18" charset="0"/>
              </a:rPr>
              <a:t>based on the particular business activities to which the items making up that net apportionable income have a sufficient unitary relationship</a:t>
            </a:r>
            <a:r>
              <a:rPr lang="en-US" dirty="0">
                <a:latin typeface="Californian FB" panose="0207040306080B030204" pitchFamily="18" charset="0"/>
              </a:rPr>
              <a:t>, including business activity conducted by one or more entities in which the partnership holds a direct or indirect interest, with the understanding that a partnership may engage in more than one unitary business. </a:t>
            </a:r>
            <a:r>
              <a:rPr lang="en-US" dirty="0">
                <a:highlight>
                  <a:srgbClr val="FFFF00"/>
                </a:highlight>
                <a:latin typeface="Californian FB" panose="0207040306080B030204" pitchFamily="18" charset="0"/>
              </a:rPr>
              <a:t>Guaranteed payments to partners for services are presumed to be part of the partnership’s apportionable income.</a:t>
            </a:r>
          </a:p>
        </p:txBody>
      </p:sp>
      <p:sp>
        <p:nvSpPr>
          <p:cNvPr id="6" name="Title 1">
            <a:extLst>
              <a:ext uri="{FF2B5EF4-FFF2-40B4-BE49-F238E27FC236}">
                <a16:creationId xmlns:a16="http://schemas.microsoft.com/office/drawing/2014/main" id="{0886C5B9-28F3-C0C4-2B3B-40A91F38D13C}"/>
              </a:ext>
            </a:extLst>
          </p:cNvPr>
          <p:cNvSpPr>
            <a:spLocks noGrp="1"/>
          </p:cNvSpPr>
          <p:nvPr>
            <p:ph type="title"/>
          </p:nvPr>
        </p:nvSpPr>
        <p:spPr>
          <a:xfrm>
            <a:off x="581192" y="702156"/>
            <a:ext cx="11029616" cy="462765"/>
          </a:xfrm>
        </p:spPr>
        <p:txBody>
          <a:bodyPr>
            <a:normAutofit/>
          </a:bodyPr>
          <a:lstStyle/>
          <a:p>
            <a:r>
              <a:rPr lang="en-US" sz="2400" dirty="0"/>
              <a:t>Sourcing Partnership Income and Items – Part IV – (Cont’d)</a:t>
            </a:r>
          </a:p>
        </p:txBody>
      </p:sp>
    </p:spTree>
    <p:extLst>
      <p:ext uri="{BB962C8B-B14F-4D97-AF65-F5344CB8AC3E}">
        <p14:creationId xmlns:p14="http://schemas.microsoft.com/office/powerpoint/2010/main" val="1906847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3D3A2-67AB-6EBB-3FAD-0F94C16D868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7C9609-02C3-39EE-5B67-A36D7AAAD8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Content Placeholder 2">
            <a:extLst>
              <a:ext uri="{FF2B5EF4-FFF2-40B4-BE49-F238E27FC236}">
                <a16:creationId xmlns:a16="http://schemas.microsoft.com/office/drawing/2014/main" id="{DE879A61-7B65-3ECC-4457-970C62C9EC7D}"/>
              </a:ext>
            </a:extLst>
          </p:cNvPr>
          <p:cNvSpPr>
            <a:spLocks noGrp="1"/>
          </p:cNvSpPr>
          <p:nvPr>
            <p:ph idx="1"/>
          </p:nvPr>
        </p:nvSpPr>
        <p:spPr>
          <a:xfrm>
            <a:off x="1387366" y="1552122"/>
            <a:ext cx="9411698" cy="2681675"/>
          </a:xfrm>
        </p:spPr>
        <p:txBody>
          <a:bodyPr>
            <a:normAutofit/>
          </a:bodyPr>
          <a:lstStyle/>
          <a:p>
            <a:pPr marL="324000" lvl="1" indent="0">
              <a:buNone/>
            </a:pPr>
            <a:r>
              <a:rPr lang="en-US" dirty="0">
                <a:latin typeface="Californian FB" panose="0207040306080B030204" pitchFamily="18" charset="0"/>
              </a:rPr>
              <a:t>		(5)	</a:t>
            </a:r>
            <a:r>
              <a:rPr lang="en-US" dirty="0">
                <a:highlight>
                  <a:srgbClr val="FFFF00"/>
                </a:highlight>
                <a:latin typeface="Californian FB" panose="0207040306080B030204" pitchFamily="18" charset="0"/>
              </a:rPr>
              <a:t>Information on the partnership’s apportionment factor attributes related to the items determined to be part of net apportionable income </a:t>
            </a:r>
            <a:r>
              <a:rPr lang="en-US" dirty="0">
                <a:latin typeface="Californian FB" panose="0207040306080B030204" pitchFamily="18" charset="0"/>
              </a:rPr>
              <a:t>under Paragraph 4, applying [REFERENCE TO STATE’S SOURCING RULES—APPORTIONMENT FACTORS] to enable determination of those apportionment factors.</a:t>
            </a:r>
          </a:p>
        </p:txBody>
      </p:sp>
      <p:sp>
        <p:nvSpPr>
          <p:cNvPr id="6" name="Title 1">
            <a:extLst>
              <a:ext uri="{FF2B5EF4-FFF2-40B4-BE49-F238E27FC236}">
                <a16:creationId xmlns:a16="http://schemas.microsoft.com/office/drawing/2014/main" id="{D9E78252-2747-CA56-AFF5-0957E301C856}"/>
              </a:ext>
            </a:extLst>
          </p:cNvPr>
          <p:cNvSpPr>
            <a:spLocks noGrp="1"/>
          </p:cNvSpPr>
          <p:nvPr>
            <p:ph type="title"/>
          </p:nvPr>
        </p:nvSpPr>
        <p:spPr>
          <a:xfrm>
            <a:off x="581192" y="702156"/>
            <a:ext cx="11029616" cy="462765"/>
          </a:xfrm>
        </p:spPr>
        <p:txBody>
          <a:bodyPr>
            <a:normAutofit/>
          </a:bodyPr>
          <a:lstStyle/>
          <a:p>
            <a:r>
              <a:rPr lang="en-US" sz="2400" dirty="0"/>
              <a:t>Sourcing Partnership Income and Items – Part IV – (Cont’d)</a:t>
            </a:r>
          </a:p>
        </p:txBody>
      </p:sp>
    </p:spTree>
    <p:extLst>
      <p:ext uri="{BB962C8B-B14F-4D97-AF65-F5344CB8AC3E}">
        <p14:creationId xmlns:p14="http://schemas.microsoft.com/office/powerpoint/2010/main" val="4105145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81336D6-E31C-7A3F-06BD-0A9FF59BCB5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8A87441-A176-692C-D5EF-5AD1DCB20FF0}"/>
              </a:ext>
            </a:extLst>
          </p:cNvPr>
          <p:cNvPicPr>
            <a:picLocks noChangeAspect="1"/>
          </p:cNvPicPr>
          <p:nvPr/>
        </p:nvPicPr>
        <p:blipFill>
          <a:blip r:embed="rId2"/>
          <a:stretch>
            <a:fillRect/>
          </a:stretch>
        </p:blipFill>
        <p:spPr>
          <a:xfrm>
            <a:off x="764088" y="182006"/>
            <a:ext cx="10936736" cy="6513156"/>
          </a:xfrm>
          <a:prstGeom prst="rect">
            <a:avLst/>
          </a:prstGeom>
        </p:spPr>
      </p:pic>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5233F716-F9B3-DC6C-3ED0-C009B6ADDB08}"/>
                  </a:ext>
                </a:extLst>
              </p14:cNvPr>
              <p14:cNvContentPartPr/>
              <p14:nvPr/>
            </p14:nvContentPartPr>
            <p14:xfrm>
              <a:off x="7303752" y="4919404"/>
              <a:ext cx="3628104" cy="1813336"/>
            </p14:xfrm>
          </p:contentPart>
        </mc:Choice>
        <mc:Fallback>
          <p:pic>
            <p:nvPicPr>
              <p:cNvPr id="3" name="Ink 2">
                <a:extLst>
                  <a:ext uri="{FF2B5EF4-FFF2-40B4-BE49-F238E27FC236}">
                    <a16:creationId xmlns:a16="http://schemas.microsoft.com/office/drawing/2014/main" id="{5233F716-F9B3-DC6C-3ED0-C009B6ADDB08}"/>
                  </a:ext>
                </a:extLst>
              </p:cNvPr>
              <p:cNvPicPr/>
              <p:nvPr/>
            </p:nvPicPr>
            <p:blipFill>
              <a:blip r:embed="rId4"/>
              <a:stretch>
                <a:fillRect/>
              </a:stretch>
            </p:blipFill>
            <p:spPr>
              <a:xfrm>
                <a:off x="7276755" y="4892404"/>
                <a:ext cx="3681739" cy="1866976"/>
              </a:xfrm>
              <a:prstGeom prst="rect">
                <a:avLst/>
              </a:prstGeom>
            </p:spPr>
          </p:pic>
        </mc:Fallback>
      </mc:AlternateContent>
    </p:spTree>
    <p:extLst>
      <p:ext uri="{BB962C8B-B14F-4D97-AF65-F5344CB8AC3E}">
        <p14:creationId xmlns:p14="http://schemas.microsoft.com/office/powerpoint/2010/main" val="512206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EA12B9D-CDB0-03AF-035B-BBA11F454CC6}"/>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57831D52-9C70-51E2-11E3-31A8111E24A3}"/>
              </a:ext>
            </a:extLst>
          </p:cNvPr>
          <p:cNvSpPr>
            <a:spLocks noGrp="1"/>
          </p:cNvSpPr>
          <p:nvPr>
            <p:ph type="title"/>
          </p:nvPr>
        </p:nvSpPr>
        <p:spPr>
          <a:xfrm>
            <a:off x="959157" y="1113764"/>
            <a:ext cx="3269749" cy="4624327"/>
          </a:xfrm>
        </p:spPr>
        <p:txBody>
          <a:bodyPr anchor="ctr">
            <a:normAutofit/>
          </a:bodyPr>
          <a:lstStyle/>
          <a:p>
            <a:r>
              <a:rPr lang="en-US">
                <a:solidFill>
                  <a:srgbClr val="FFFFFF"/>
                </a:solidFill>
              </a:rPr>
              <a:t>Tiered and Corporate partners &amp; Blending</a:t>
            </a:r>
          </a:p>
        </p:txBody>
      </p:sp>
      <p:sp>
        <p:nvSpPr>
          <p:cNvPr id="3" name="Content Placeholder 2">
            <a:extLst>
              <a:ext uri="{FF2B5EF4-FFF2-40B4-BE49-F238E27FC236}">
                <a16:creationId xmlns:a16="http://schemas.microsoft.com/office/drawing/2014/main" id="{6D82C476-E655-4A5B-880E-0B6809265142}"/>
              </a:ext>
            </a:extLst>
          </p:cNvPr>
          <p:cNvSpPr>
            <a:spLocks noGrp="1"/>
          </p:cNvSpPr>
          <p:nvPr>
            <p:ph idx="1"/>
          </p:nvPr>
        </p:nvSpPr>
        <p:spPr>
          <a:xfrm>
            <a:off x="4927600" y="485678"/>
            <a:ext cx="6773819" cy="5888772"/>
          </a:xfrm>
        </p:spPr>
        <p:txBody>
          <a:bodyPr anchor="ctr">
            <a:normAutofit lnSpcReduction="10000"/>
          </a:bodyPr>
          <a:lstStyle/>
          <a:p>
            <a:pPr>
              <a:lnSpc>
                <a:spcPct val="100000"/>
              </a:lnSpc>
              <a:spcAft>
                <a:spcPts val="1800"/>
              </a:spcAft>
            </a:pPr>
            <a:r>
              <a:rPr lang="en-US" dirty="0"/>
              <a:t>The majority of states have rules that would use blended apportionment in some cases. </a:t>
            </a:r>
          </a:p>
          <a:p>
            <a:pPr>
              <a:lnSpc>
                <a:spcPct val="100000"/>
              </a:lnSpc>
              <a:spcAft>
                <a:spcPts val="1800"/>
              </a:spcAft>
            </a:pPr>
            <a:r>
              <a:rPr lang="en-US" dirty="0"/>
              <a:t>Of the states that specify – most use distributive share as the basis for determining the partner’s share of partnership apportionment factors. </a:t>
            </a:r>
          </a:p>
          <a:p>
            <a:pPr>
              <a:lnSpc>
                <a:spcPct val="100000"/>
              </a:lnSpc>
              <a:spcAft>
                <a:spcPts val="1800"/>
              </a:spcAft>
            </a:pPr>
            <a:r>
              <a:rPr lang="en-US" dirty="0"/>
              <a:t>The MTC’s combined filing model statutes (Joyce and Finnigan) also use blended apportionment and base the share of factors on the partner’s distributive share.</a:t>
            </a:r>
          </a:p>
        </p:txBody>
      </p:sp>
      <p:sp>
        <p:nvSpPr>
          <p:cNvPr id="4" name="Slide Number Placeholder 3">
            <a:extLst>
              <a:ext uri="{FF2B5EF4-FFF2-40B4-BE49-F238E27FC236}">
                <a16:creationId xmlns:a16="http://schemas.microsoft.com/office/drawing/2014/main" id="{ADDBBD90-1759-016F-CBA4-8603379544A4}"/>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44</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1460527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0AB2D1-2EB8-B33E-7EC2-2F6F03744A5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5363EEE-3AD2-AF8A-9023-611F13D9C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CA9A5914-E4AC-8A04-21ED-8929E2E90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37824521-9D87-0C32-B112-C1CCD6C87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22EE4783-671F-8AC4-2186-8DEDF7AEA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17AEDB61-7B06-2850-E966-824AB2678B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63E59F43-FC2D-EC22-791D-3AAEBFABD4D7}"/>
              </a:ext>
            </a:extLst>
          </p:cNvPr>
          <p:cNvSpPr>
            <a:spLocks noGrp="1"/>
          </p:cNvSpPr>
          <p:nvPr>
            <p:ph type="title"/>
          </p:nvPr>
        </p:nvSpPr>
        <p:spPr>
          <a:xfrm>
            <a:off x="771148" y="1037967"/>
            <a:ext cx="3054091" cy="4709131"/>
          </a:xfrm>
        </p:spPr>
        <p:txBody>
          <a:bodyPr anchor="ctr">
            <a:normAutofit/>
          </a:bodyPr>
          <a:lstStyle/>
          <a:p>
            <a:r>
              <a:rPr lang="en-US" dirty="0">
                <a:solidFill>
                  <a:srgbClr val="FFFFFF"/>
                </a:solidFill>
              </a:rPr>
              <a:t>This has long been the Model MTC Rule</a:t>
            </a:r>
            <a:endParaRPr lang="en-US" dirty="0">
              <a:solidFill>
                <a:srgbClr val="FFFEFF"/>
              </a:solidFill>
            </a:endParaRPr>
          </a:p>
        </p:txBody>
      </p:sp>
      <p:sp>
        <p:nvSpPr>
          <p:cNvPr id="3" name="Content Placeholder 2">
            <a:extLst>
              <a:ext uri="{FF2B5EF4-FFF2-40B4-BE49-F238E27FC236}">
                <a16:creationId xmlns:a16="http://schemas.microsoft.com/office/drawing/2014/main" id="{E0732B46-AF75-367B-C040-D03807C54307}"/>
              </a:ext>
            </a:extLst>
          </p:cNvPr>
          <p:cNvSpPr>
            <a:spLocks noGrp="1"/>
          </p:cNvSpPr>
          <p:nvPr>
            <p:ph idx="1"/>
          </p:nvPr>
        </p:nvSpPr>
        <p:spPr>
          <a:xfrm>
            <a:off x="4334256" y="597643"/>
            <a:ext cx="7543800" cy="5665997"/>
          </a:xfrm>
        </p:spPr>
        <p:txBody>
          <a:bodyPr>
            <a:normAutofit/>
          </a:bodyPr>
          <a:lstStyle/>
          <a:p>
            <a:pPr marL="0" indent="0">
              <a:spcAft>
                <a:spcPts val="1800"/>
              </a:spcAft>
              <a:buNone/>
            </a:pPr>
            <a:r>
              <a:rPr lang="en-US" sz="2400" dirty="0"/>
              <a:t>MTC Joyce Model – adopted originally in 2006 – </a:t>
            </a:r>
          </a:p>
          <a:p>
            <a:pPr marL="324000" lvl="1" indent="0">
              <a:spcAft>
                <a:spcPts val="1800"/>
              </a:spcAft>
              <a:buNone/>
            </a:pPr>
            <a:r>
              <a:rPr lang="en-US" sz="2800" b="0" dirty="0">
                <a:latin typeface="Cambria" panose="02040503050406030204" pitchFamily="18" charset="0"/>
                <a:ea typeface="Cambria" panose="02040503050406030204" pitchFamily="18" charset="0"/>
              </a:rPr>
              <a:t>“The [property, payroll, and sales] of a partnership shall be included in the determination of the partner's apportionment percentage in proportion to a ratio the numerator of which is </a:t>
            </a:r>
            <a:r>
              <a:rPr lang="en-US" sz="2800" b="0" dirty="0">
                <a:highlight>
                  <a:srgbClr val="FFFF00"/>
                </a:highlight>
                <a:latin typeface="Cambria" panose="02040503050406030204" pitchFamily="18" charset="0"/>
                <a:ea typeface="Cambria" panose="02040503050406030204" pitchFamily="18" charset="0"/>
              </a:rPr>
              <a:t>the amount of the partner's distributive share of partnership’s unitary income included in the income of the combined group in accordance</a:t>
            </a:r>
            <a:r>
              <a:rPr lang="en-US" sz="2800" b="0" dirty="0">
                <a:latin typeface="Cambria" panose="02040503050406030204" pitchFamily="18" charset="0"/>
                <a:ea typeface="Cambria" panose="02040503050406030204" pitchFamily="18" charset="0"/>
              </a:rPr>
              <a:t> with Section 3.C.ii.(c). </a:t>
            </a:r>
            <a:r>
              <a:rPr lang="en-US" sz="2800" b="0" dirty="0">
                <a:highlight>
                  <a:srgbClr val="FFFF00"/>
                </a:highlight>
                <a:latin typeface="Cambria" panose="02040503050406030204" pitchFamily="18" charset="0"/>
                <a:ea typeface="Cambria" panose="02040503050406030204" pitchFamily="18" charset="0"/>
              </a:rPr>
              <a:t>and the denominator of which is the amount of the partnership’s total unitary income</a:t>
            </a:r>
            <a:r>
              <a:rPr lang="en-US" sz="2800" b="0" dirty="0">
                <a:latin typeface="Cambria" panose="02040503050406030204" pitchFamily="18" charset="0"/>
                <a:ea typeface="Cambria" panose="02040503050406030204" pitchFamily="18" charset="0"/>
              </a:rPr>
              <a:t>. </a:t>
            </a:r>
          </a:p>
        </p:txBody>
      </p:sp>
      <p:sp>
        <p:nvSpPr>
          <p:cNvPr id="4" name="Slide Number Placeholder 3">
            <a:extLst>
              <a:ext uri="{FF2B5EF4-FFF2-40B4-BE49-F238E27FC236}">
                <a16:creationId xmlns:a16="http://schemas.microsoft.com/office/drawing/2014/main" id="{BAA6C8CB-877D-145F-AA92-083BA95A70B6}"/>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45</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16885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631BB6-41DF-9D71-4585-D724782D5E2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F575994-5E54-0B2A-DEE6-FA9D71CB5F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FA9C0D33-7593-D802-9A70-4253057E99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EBEF9335-E2F8-0A59-50B0-5F6728FC4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D2ADC976-18A5-690C-BA39-488EF8732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AA3E524F-F906-1FDE-D1E0-27FE42E8D9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87D97A29-7D40-1ECA-1FD2-BC639EC6CB6A}"/>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Why use distributive share?</a:t>
            </a:r>
          </a:p>
        </p:txBody>
      </p:sp>
      <p:sp>
        <p:nvSpPr>
          <p:cNvPr id="3" name="Content Placeholder 2">
            <a:extLst>
              <a:ext uri="{FF2B5EF4-FFF2-40B4-BE49-F238E27FC236}">
                <a16:creationId xmlns:a16="http://schemas.microsoft.com/office/drawing/2014/main" id="{020A61D3-2171-AE19-85EA-8F2E20F26474}"/>
              </a:ext>
            </a:extLst>
          </p:cNvPr>
          <p:cNvSpPr>
            <a:spLocks noGrp="1"/>
          </p:cNvSpPr>
          <p:nvPr>
            <p:ph idx="1"/>
          </p:nvPr>
        </p:nvSpPr>
        <p:spPr>
          <a:xfrm>
            <a:off x="4334256" y="597643"/>
            <a:ext cx="7543800" cy="5665997"/>
          </a:xfrm>
        </p:spPr>
        <p:txBody>
          <a:bodyPr>
            <a:normAutofit/>
          </a:bodyPr>
          <a:lstStyle/>
          <a:p>
            <a:pPr>
              <a:lnSpc>
                <a:spcPct val="100000"/>
              </a:lnSpc>
            </a:pPr>
            <a:r>
              <a:rPr lang="en-US" sz="3200" dirty="0"/>
              <a:t>There are different possible methods for determining the share (or ratio) of factors when blending –</a:t>
            </a:r>
          </a:p>
          <a:p>
            <a:pPr lvl="1"/>
            <a:r>
              <a:rPr lang="en-US" sz="2800" dirty="0"/>
              <a:t>Specific assignment of factors based on items allocated to partners</a:t>
            </a:r>
          </a:p>
          <a:p>
            <a:pPr lvl="1"/>
            <a:r>
              <a:rPr lang="en-US" sz="2800" dirty="0"/>
              <a:t>Use of partner’s capital to determine share</a:t>
            </a:r>
          </a:p>
          <a:p>
            <a:pPr lvl="1"/>
            <a:r>
              <a:rPr lang="en-US" sz="2800" dirty="0"/>
              <a:t>Use of distributive share</a:t>
            </a:r>
          </a:p>
        </p:txBody>
      </p:sp>
      <p:sp>
        <p:nvSpPr>
          <p:cNvPr id="4" name="Slide Number Placeholder 3">
            <a:extLst>
              <a:ext uri="{FF2B5EF4-FFF2-40B4-BE49-F238E27FC236}">
                <a16:creationId xmlns:a16="http://schemas.microsoft.com/office/drawing/2014/main" id="{76A848E2-9704-AA2E-569D-8AF0CCD51843}"/>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46</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36222347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DAB342-0467-787F-FBF8-F5B0728B4BC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A861554-91DE-2DCA-B0FF-96C7D14F2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AA07967C-A8C4-2599-898A-94AC12489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030A63B3-36D6-84FE-7C9A-F63FBB43B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72BB9075-E032-DD26-3102-2C1A21BE78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FDC352D1-8862-354C-E347-E0DAAE504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E71D844E-2F7E-F695-13B5-28DD2ADA459F}"/>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Specific Assignment is not Possible</a:t>
            </a:r>
          </a:p>
        </p:txBody>
      </p:sp>
      <p:sp>
        <p:nvSpPr>
          <p:cNvPr id="3" name="Content Placeholder 2">
            <a:extLst>
              <a:ext uri="{FF2B5EF4-FFF2-40B4-BE49-F238E27FC236}">
                <a16:creationId xmlns:a16="http://schemas.microsoft.com/office/drawing/2014/main" id="{8EDF76D4-6E03-AEFB-8C84-4EC09BDB2B0F}"/>
              </a:ext>
            </a:extLst>
          </p:cNvPr>
          <p:cNvSpPr>
            <a:spLocks noGrp="1"/>
          </p:cNvSpPr>
          <p:nvPr>
            <p:ph idx="1"/>
          </p:nvPr>
        </p:nvSpPr>
        <p:spPr>
          <a:xfrm>
            <a:off x="4334256" y="597643"/>
            <a:ext cx="7543800" cy="5665997"/>
          </a:xfrm>
        </p:spPr>
        <p:txBody>
          <a:bodyPr>
            <a:normAutofit/>
          </a:bodyPr>
          <a:lstStyle/>
          <a:p>
            <a:pPr lvl="1"/>
            <a:r>
              <a:rPr lang="en-US" sz="2800" dirty="0"/>
              <a:t>Problem – Partners may receive special allocations of certain expenses which have no clear connection to any apportionment factors used by the state and do not have a clear location of assignment (e.g. certain overhead expenses, interest expense, etc.). </a:t>
            </a:r>
          </a:p>
        </p:txBody>
      </p:sp>
      <p:sp>
        <p:nvSpPr>
          <p:cNvPr id="4" name="Slide Number Placeholder 3">
            <a:extLst>
              <a:ext uri="{FF2B5EF4-FFF2-40B4-BE49-F238E27FC236}">
                <a16:creationId xmlns:a16="http://schemas.microsoft.com/office/drawing/2014/main" id="{3BA797CA-14A5-0733-EE6E-D880FDDFB175}"/>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47</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6928800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94863E-552C-E797-EAEE-D90AF8DC6F9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AC1F28F-58CD-E2F6-1D6F-B22D31613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217C1395-6A07-EA95-DC1E-200F1E1537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A3205CF6-C142-AC55-173C-B9188BAAE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43FD00A2-E2BB-28AD-5A96-A1BE873B2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6C77DA26-1927-E94E-57A4-E17EC3DB5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BDB5E903-366E-3C02-34EA-F85E8AE405EB}"/>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Use of Capital may Not reflect Income</a:t>
            </a:r>
          </a:p>
        </p:txBody>
      </p:sp>
      <p:sp>
        <p:nvSpPr>
          <p:cNvPr id="3" name="Content Placeholder 2">
            <a:extLst>
              <a:ext uri="{FF2B5EF4-FFF2-40B4-BE49-F238E27FC236}">
                <a16:creationId xmlns:a16="http://schemas.microsoft.com/office/drawing/2014/main" id="{2DE9CC98-C73D-A7A0-4FB2-A3D6A5FB87D3}"/>
              </a:ext>
            </a:extLst>
          </p:cNvPr>
          <p:cNvSpPr>
            <a:spLocks noGrp="1"/>
          </p:cNvSpPr>
          <p:nvPr>
            <p:ph idx="1"/>
          </p:nvPr>
        </p:nvSpPr>
        <p:spPr>
          <a:xfrm>
            <a:off x="4334256" y="597643"/>
            <a:ext cx="7543800" cy="5665997"/>
          </a:xfrm>
        </p:spPr>
        <p:txBody>
          <a:bodyPr>
            <a:normAutofit/>
          </a:bodyPr>
          <a:lstStyle/>
          <a:p>
            <a:pPr lvl="1"/>
            <a:r>
              <a:rPr lang="en-US" sz="2800" dirty="0"/>
              <a:t>Problem – A partner may have very little capital but be allocated most of the income or vice versa. So, capital will not necessarily reflect income.</a:t>
            </a:r>
          </a:p>
        </p:txBody>
      </p:sp>
      <p:sp>
        <p:nvSpPr>
          <p:cNvPr id="4" name="Slide Number Placeholder 3">
            <a:extLst>
              <a:ext uri="{FF2B5EF4-FFF2-40B4-BE49-F238E27FC236}">
                <a16:creationId xmlns:a16="http://schemas.microsoft.com/office/drawing/2014/main" id="{C0ACBAF2-551B-C0FB-F26C-91FB3FAC46AD}"/>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48</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3457831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2CBBAF8F-D3D0-E147-67DA-E06964B31062}"/>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Problem with Distributive Share </a:t>
            </a:r>
          </a:p>
        </p:txBody>
      </p:sp>
      <p:sp>
        <p:nvSpPr>
          <p:cNvPr id="3" name="Content Placeholder 2">
            <a:extLst>
              <a:ext uri="{FF2B5EF4-FFF2-40B4-BE49-F238E27FC236}">
                <a16:creationId xmlns:a16="http://schemas.microsoft.com/office/drawing/2014/main" id="{62A91874-FB37-C6E2-37ED-BEA25279B2E4}"/>
              </a:ext>
            </a:extLst>
          </p:cNvPr>
          <p:cNvSpPr>
            <a:spLocks noGrp="1"/>
          </p:cNvSpPr>
          <p:nvPr>
            <p:ph idx="1"/>
          </p:nvPr>
        </p:nvSpPr>
        <p:spPr>
          <a:xfrm>
            <a:off x="4334256" y="597643"/>
            <a:ext cx="7543800" cy="5665997"/>
          </a:xfrm>
        </p:spPr>
        <p:txBody>
          <a:bodyPr>
            <a:normAutofit/>
          </a:bodyPr>
          <a:lstStyle/>
          <a:p>
            <a:pPr>
              <a:lnSpc>
                <a:spcPct val="100000"/>
              </a:lnSpc>
            </a:pPr>
            <a:r>
              <a:rPr lang="en-US" sz="3200" dirty="0"/>
              <a:t>Partnerships do not necessarily allocate their items of income to partners using one proportionate ratio. </a:t>
            </a:r>
          </a:p>
          <a:p>
            <a:pPr>
              <a:lnSpc>
                <a:spcPct val="100000"/>
              </a:lnSpc>
            </a:pPr>
            <a:r>
              <a:rPr lang="en-US" sz="3200" dirty="0"/>
              <a:t>Rather, different items may be allocated differently for various reasons—including “special allocations,” mandatory or remedial allocations, and guaranteed payments (which have the same effect). </a:t>
            </a:r>
          </a:p>
        </p:txBody>
      </p:sp>
      <p:sp>
        <p:nvSpPr>
          <p:cNvPr id="4" name="Slide Number Placeholder 3">
            <a:extLst>
              <a:ext uri="{FF2B5EF4-FFF2-40B4-BE49-F238E27FC236}">
                <a16:creationId xmlns:a16="http://schemas.microsoft.com/office/drawing/2014/main" id="{F9A0ED43-4963-414D-B7B8-47E4DE3F1B08}"/>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49</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7338022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C94DD41-B50D-BF82-EA3A-65217D4ECA5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2C6E1E-F86D-027D-16D8-57CB00E972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AAE9CB81-6569-9943-8CE1-B38733D58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75D61743-B2C7-BA43-62BB-C5BDDC69C3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294EB7D5-A50C-01B8-335E-4D344D253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157D17F9-088C-91FC-D91B-8E6E26FF1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E7FBE1B2-FD3B-AE29-0A93-0F1B9ECBA181}"/>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Problem with Distributive share</a:t>
            </a:r>
          </a:p>
        </p:txBody>
      </p:sp>
      <p:sp>
        <p:nvSpPr>
          <p:cNvPr id="3" name="Content Placeholder 2">
            <a:extLst>
              <a:ext uri="{FF2B5EF4-FFF2-40B4-BE49-F238E27FC236}">
                <a16:creationId xmlns:a16="http://schemas.microsoft.com/office/drawing/2014/main" id="{0A361925-E60C-E94B-472E-3D51DACA323E}"/>
              </a:ext>
            </a:extLst>
          </p:cNvPr>
          <p:cNvSpPr>
            <a:spLocks noGrp="1"/>
          </p:cNvSpPr>
          <p:nvPr>
            <p:ph idx="1"/>
          </p:nvPr>
        </p:nvSpPr>
        <p:spPr>
          <a:xfrm>
            <a:off x="4149853" y="597643"/>
            <a:ext cx="7776676" cy="5665997"/>
          </a:xfrm>
        </p:spPr>
        <p:txBody>
          <a:bodyPr>
            <a:normAutofit/>
          </a:bodyPr>
          <a:lstStyle/>
          <a:p>
            <a:r>
              <a:rPr lang="en-US" dirty="0"/>
              <a:t>Simple example – </a:t>
            </a:r>
          </a:p>
          <a:p>
            <a:pPr lvl="1"/>
            <a:r>
              <a:rPr lang="en-US" dirty="0"/>
              <a:t>Partnership has $200 receipts and $160 expenses for a net of $40. </a:t>
            </a:r>
          </a:p>
          <a:p>
            <a:pPr lvl="1"/>
            <a:r>
              <a:rPr lang="en-US" dirty="0"/>
              <a:t>Partners A and B have equal capital</a:t>
            </a:r>
          </a:p>
          <a:p>
            <a:pPr lvl="1"/>
            <a:r>
              <a:rPr lang="en-US" dirty="0"/>
              <a:t>They agree to allocate to 80% of receipts to A and </a:t>
            </a:r>
            <a:br>
              <a:rPr lang="en-US" dirty="0"/>
            </a:br>
            <a:r>
              <a:rPr lang="en-US" dirty="0"/>
              <a:t>to 80% of expenses to B.</a:t>
            </a:r>
          </a:p>
          <a:p>
            <a:pPr lvl="1"/>
            <a:r>
              <a:rPr lang="en-US" dirty="0"/>
              <a:t>A’s distributive share ratio is net $128/$40 = 320%</a:t>
            </a:r>
          </a:p>
          <a:p>
            <a:pPr lvl="1"/>
            <a:r>
              <a:rPr lang="en-US" dirty="0"/>
              <a:t>B’s distributive share ratio is net ($88)/$40 = (220%)  </a:t>
            </a:r>
          </a:p>
        </p:txBody>
      </p:sp>
      <p:sp>
        <p:nvSpPr>
          <p:cNvPr id="4" name="Slide Number Placeholder 3">
            <a:extLst>
              <a:ext uri="{FF2B5EF4-FFF2-40B4-BE49-F238E27FC236}">
                <a16:creationId xmlns:a16="http://schemas.microsoft.com/office/drawing/2014/main" id="{227A7455-11A3-88CC-CF8E-7D3023F34174}"/>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50</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744850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FB8C00-0945-4692-908F-EB316060096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9525BCCA-8422-BC54-E5E9-D325DC04E5C9}"/>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Why use the Absolute Value Method?</a:t>
            </a:r>
          </a:p>
        </p:txBody>
      </p:sp>
      <p:sp>
        <p:nvSpPr>
          <p:cNvPr id="3" name="Content Placeholder 2">
            <a:extLst>
              <a:ext uri="{FF2B5EF4-FFF2-40B4-BE49-F238E27FC236}">
                <a16:creationId xmlns:a16="http://schemas.microsoft.com/office/drawing/2014/main" id="{E16F77E4-A944-D0E3-02AD-CC4FF29347FF}"/>
              </a:ext>
            </a:extLst>
          </p:cNvPr>
          <p:cNvSpPr>
            <a:spLocks noGrp="1"/>
          </p:cNvSpPr>
          <p:nvPr>
            <p:ph idx="1"/>
          </p:nvPr>
        </p:nvSpPr>
        <p:spPr>
          <a:xfrm>
            <a:off x="4334256" y="689083"/>
            <a:ext cx="7411209" cy="5665869"/>
          </a:xfrm>
        </p:spPr>
        <p:txBody>
          <a:bodyPr>
            <a:normAutofit/>
          </a:bodyPr>
          <a:lstStyle/>
          <a:p>
            <a:r>
              <a:rPr lang="en-US" dirty="0"/>
              <a:t>Apportionment is not just about sourcing “positive” inputs to income, it’s also about sourcing “negative” inputs. </a:t>
            </a:r>
          </a:p>
          <a:p>
            <a:r>
              <a:rPr lang="en-US" dirty="0"/>
              <a:t>Assume a simple (if extreme) example:</a:t>
            </a:r>
          </a:p>
          <a:p>
            <a:pPr lvl="1"/>
            <a:r>
              <a:rPr lang="en-US" dirty="0"/>
              <a:t>Corporation has a unitary business with $10,000 of receipts in State A and $100,000 of expenses related to services provided by an independent contractor in State B, for a net loss of $999,000. </a:t>
            </a:r>
          </a:p>
          <a:p>
            <a:pPr lvl="1"/>
            <a:r>
              <a:rPr lang="en-US" dirty="0"/>
              <a:t>That loss—including ALL of the EXPENSES—are apportioned using the same apportionment factors that would be used if there was net income. </a:t>
            </a:r>
          </a:p>
        </p:txBody>
      </p:sp>
      <p:sp>
        <p:nvSpPr>
          <p:cNvPr id="4" name="Slide Number Placeholder 3">
            <a:extLst>
              <a:ext uri="{FF2B5EF4-FFF2-40B4-BE49-F238E27FC236}">
                <a16:creationId xmlns:a16="http://schemas.microsoft.com/office/drawing/2014/main" id="{AD4E69FA-035D-A593-94DD-5EC08EBA79D8}"/>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51</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33691570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DEB813-4040-5610-3A57-5A7620F7C7B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D1A3699-F419-4196-3648-E02CB447B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65389EE5-A0D2-6912-638E-1206E56D5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3AF4B10A-C012-8E63-445B-90CF31778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155806C4-A1BD-8FD0-E904-8B14057EB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19F6C2AB-1FB7-9A42-F87D-C63E62871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08D7C901-A0D3-4679-D28C-0F58724DFC26}"/>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Why Use the Absolute Value Approach?</a:t>
            </a:r>
          </a:p>
        </p:txBody>
      </p:sp>
      <p:sp>
        <p:nvSpPr>
          <p:cNvPr id="3" name="Content Placeholder 2">
            <a:extLst>
              <a:ext uri="{FF2B5EF4-FFF2-40B4-BE49-F238E27FC236}">
                <a16:creationId xmlns:a16="http://schemas.microsoft.com/office/drawing/2014/main" id="{12EC147B-9325-D567-DBB5-810A3F87C152}"/>
              </a:ext>
            </a:extLst>
          </p:cNvPr>
          <p:cNvSpPr>
            <a:spLocks noGrp="1"/>
          </p:cNvSpPr>
          <p:nvPr>
            <p:ph idx="1"/>
          </p:nvPr>
        </p:nvSpPr>
        <p:spPr>
          <a:xfrm>
            <a:off x="4149853" y="597643"/>
            <a:ext cx="7595613" cy="5665997"/>
          </a:xfrm>
        </p:spPr>
        <p:txBody>
          <a:bodyPr>
            <a:normAutofit/>
          </a:bodyPr>
          <a:lstStyle/>
          <a:p>
            <a:r>
              <a:rPr lang="en-US" dirty="0"/>
              <a:t>Same simple example – with absolute value</a:t>
            </a:r>
          </a:p>
          <a:p>
            <a:pPr lvl="1"/>
            <a:r>
              <a:rPr lang="en-US" dirty="0"/>
              <a:t>Partnership has $200 receipts and $160 expenses for a net of $40. </a:t>
            </a:r>
          </a:p>
          <a:p>
            <a:pPr lvl="1"/>
            <a:r>
              <a:rPr lang="en-US" dirty="0"/>
              <a:t>Partners A and B have equal capital</a:t>
            </a:r>
          </a:p>
          <a:p>
            <a:pPr lvl="1"/>
            <a:r>
              <a:rPr lang="en-US" dirty="0"/>
              <a:t>They agree to allocate to 80% of receipts to A and </a:t>
            </a:r>
            <a:br>
              <a:rPr lang="en-US" dirty="0"/>
            </a:br>
            <a:r>
              <a:rPr lang="en-US" dirty="0"/>
              <a:t>to 80% of expenses to B.</a:t>
            </a:r>
          </a:p>
          <a:p>
            <a:pPr lvl="1"/>
            <a:r>
              <a:rPr lang="en-US" dirty="0"/>
              <a:t>A’s distributive share ratio is ABS $192/$360 = 53%</a:t>
            </a:r>
          </a:p>
          <a:p>
            <a:pPr lvl="1"/>
            <a:r>
              <a:rPr lang="en-US" dirty="0"/>
              <a:t>B’s distributive share ratio is ABS $168/$360 = 47%</a:t>
            </a:r>
          </a:p>
        </p:txBody>
      </p:sp>
      <p:sp>
        <p:nvSpPr>
          <p:cNvPr id="4" name="Slide Number Placeholder 3">
            <a:extLst>
              <a:ext uri="{FF2B5EF4-FFF2-40B4-BE49-F238E27FC236}">
                <a16:creationId xmlns:a16="http://schemas.microsoft.com/office/drawing/2014/main" id="{3EB5069E-7555-A83C-D79D-BD47E9DC7003}"/>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52</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4040934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6AADCF-7F72-654E-202B-0018A5199F1F}"/>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C9848F1-5B43-3A74-03A1-55F32F3C8A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1F934A93-59A3-E3F9-30C9-27F1D6B6F3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E1D2EB86-5BA1-F8A2-09FF-2A2A8B8CD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06AE21E6-AB0F-4D13-D08E-5185A9A9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4F673A8A-5860-46C0-B07B-CBD8CDC2D1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8B84E7FD-D094-6A53-F0CC-4C4266EE111A}"/>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Why the Absolute Value Approach?</a:t>
            </a:r>
          </a:p>
        </p:txBody>
      </p:sp>
      <p:sp>
        <p:nvSpPr>
          <p:cNvPr id="3" name="Content Placeholder 2">
            <a:extLst>
              <a:ext uri="{FF2B5EF4-FFF2-40B4-BE49-F238E27FC236}">
                <a16:creationId xmlns:a16="http://schemas.microsoft.com/office/drawing/2014/main" id="{05EE457E-5A33-051B-318C-E85306300A00}"/>
              </a:ext>
            </a:extLst>
          </p:cNvPr>
          <p:cNvSpPr>
            <a:spLocks noGrp="1"/>
          </p:cNvSpPr>
          <p:nvPr>
            <p:ph idx="1"/>
          </p:nvPr>
        </p:nvSpPr>
        <p:spPr>
          <a:xfrm>
            <a:off x="4149853" y="597643"/>
            <a:ext cx="7460957" cy="5665997"/>
          </a:xfrm>
        </p:spPr>
        <p:txBody>
          <a:bodyPr>
            <a:normAutofit/>
          </a:bodyPr>
          <a:lstStyle/>
          <a:p>
            <a:r>
              <a:rPr lang="en-US" dirty="0"/>
              <a:t>Computing absolute value is not hard. </a:t>
            </a:r>
          </a:p>
          <a:p>
            <a:pPr lvl="1"/>
            <a:r>
              <a:rPr lang="en-US" dirty="0"/>
              <a:t>Excel has always had this function as part of its spreadsheet – ABS (   )</a:t>
            </a:r>
          </a:p>
          <a:p>
            <a:pPr lvl="1"/>
            <a:r>
              <a:rPr lang="en-US" dirty="0"/>
              <a:t>It can be modified to fit the situation – so that the detail at which the method is applied fits the particular partnership’s allocations of items.</a:t>
            </a:r>
          </a:p>
          <a:p>
            <a:r>
              <a:rPr lang="en-US" dirty="0"/>
              <a:t>It’s only needed for “disproportional” allocations. (So, if two 50/50 partners agree to split all items 80/20—the result is the same whether or not the ABS approach is used.</a:t>
            </a:r>
          </a:p>
        </p:txBody>
      </p:sp>
      <p:sp>
        <p:nvSpPr>
          <p:cNvPr id="4" name="Slide Number Placeholder 3">
            <a:extLst>
              <a:ext uri="{FF2B5EF4-FFF2-40B4-BE49-F238E27FC236}">
                <a16:creationId xmlns:a16="http://schemas.microsoft.com/office/drawing/2014/main" id="{AEF0BBF2-0607-101A-6134-F37530AF1187}"/>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53</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5214278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31B143-6321-DEB8-C40F-508A093C59D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11B4AC-8B11-2EAD-1C53-4BC1EDCA7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15C2F382-66A0-CA3B-EE11-7C7F7E7FD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6C6885D0-6982-C7E3-8FDA-C61B977FC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9F29B392-F2D5-D1E0-D65B-89F587F8A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562D7E00-2F16-A9BD-0B41-D8D742D1D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3D27703E-CC01-AF81-C6A4-948A554038D4}"/>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One Last Alternative</a:t>
            </a:r>
          </a:p>
        </p:txBody>
      </p:sp>
      <p:sp>
        <p:nvSpPr>
          <p:cNvPr id="3" name="Content Placeholder 2">
            <a:extLst>
              <a:ext uri="{FF2B5EF4-FFF2-40B4-BE49-F238E27FC236}">
                <a16:creationId xmlns:a16="http://schemas.microsoft.com/office/drawing/2014/main" id="{9D0AB315-87F8-6FDF-0EAD-00C33BD46CBF}"/>
              </a:ext>
            </a:extLst>
          </p:cNvPr>
          <p:cNvSpPr>
            <a:spLocks noGrp="1"/>
          </p:cNvSpPr>
          <p:nvPr>
            <p:ph idx="1"/>
          </p:nvPr>
        </p:nvSpPr>
        <p:spPr>
          <a:xfrm>
            <a:off x="4149853" y="597643"/>
            <a:ext cx="7460957" cy="5665997"/>
          </a:xfrm>
        </p:spPr>
        <p:txBody>
          <a:bodyPr>
            <a:normAutofit/>
          </a:bodyPr>
          <a:lstStyle/>
          <a:p>
            <a:r>
              <a:rPr lang="en-US" dirty="0"/>
              <a:t>Allowing taxpayers to simply use any “other reasonable methods” as they see fit.</a:t>
            </a:r>
          </a:p>
          <a:p>
            <a:r>
              <a:rPr lang="en-US" dirty="0"/>
              <a:t>While writing that into a model statute is totally unworkable, there may be cases where the tax agency could approve the use of an alternative method and may want to explicitly reference that authority. </a:t>
            </a:r>
          </a:p>
        </p:txBody>
      </p:sp>
      <p:sp>
        <p:nvSpPr>
          <p:cNvPr id="4" name="Slide Number Placeholder 3">
            <a:extLst>
              <a:ext uri="{FF2B5EF4-FFF2-40B4-BE49-F238E27FC236}">
                <a16:creationId xmlns:a16="http://schemas.microsoft.com/office/drawing/2014/main" id="{E327714A-D021-6084-4A4C-A6D6BB22B54D}"/>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54</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7678712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2" name="Title 1">
            <a:extLst>
              <a:ext uri="{FF2B5EF4-FFF2-40B4-BE49-F238E27FC236}">
                <a16:creationId xmlns:a16="http://schemas.microsoft.com/office/drawing/2014/main" id="{42B87919-7588-40A9-B0D2-811B93479C42}"/>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rPr>
              <a:t>Remember</a:t>
            </a:r>
          </a:p>
        </p:txBody>
      </p:sp>
      <p:sp>
        <p:nvSpPr>
          <p:cNvPr id="3" name="Content Placeholder 2">
            <a:extLst>
              <a:ext uri="{FF2B5EF4-FFF2-40B4-BE49-F238E27FC236}">
                <a16:creationId xmlns:a16="http://schemas.microsoft.com/office/drawing/2014/main" id="{CD7212E9-2929-6D23-193F-B1C6838129A2}"/>
              </a:ext>
            </a:extLst>
          </p:cNvPr>
          <p:cNvSpPr>
            <a:spLocks noGrp="1"/>
          </p:cNvSpPr>
          <p:nvPr>
            <p:ph idx="1"/>
          </p:nvPr>
        </p:nvSpPr>
        <p:spPr>
          <a:xfrm>
            <a:off x="4395019" y="806245"/>
            <a:ext cx="7215791" cy="5548707"/>
          </a:xfrm>
        </p:spPr>
        <p:txBody>
          <a:bodyPr>
            <a:normAutofit/>
          </a:bodyPr>
          <a:lstStyle/>
          <a:p>
            <a:r>
              <a:rPr lang="en-US" dirty="0"/>
              <a:t>Blending is only used in when there is a “sufficient unitary relationship.” </a:t>
            </a:r>
          </a:p>
          <a:p>
            <a:r>
              <a:rPr lang="en-US" dirty="0"/>
              <a:t>Presumably, in those circumstances, the partner will have information about the partnership and will be able to obtain necessary information for applying the absolute value approach. </a:t>
            </a:r>
          </a:p>
        </p:txBody>
      </p:sp>
      <p:sp>
        <p:nvSpPr>
          <p:cNvPr id="4" name="Slide Number Placeholder 3">
            <a:extLst>
              <a:ext uri="{FF2B5EF4-FFF2-40B4-BE49-F238E27FC236}">
                <a16:creationId xmlns:a16="http://schemas.microsoft.com/office/drawing/2014/main" id="{2B069F64-B571-A11A-2E76-529001EF783C}"/>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55</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8516615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573801A-3F05-AFD0-5F71-08F9E8C90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5E71FB-F5DE-E539-303A-9ACB48F493A4}"/>
              </a:ext>
            </a:extLst>
          </p:cNvPr>
          <p:cNvSpPr>
            <a:spLocks noGrp="1"/>
          </p:cNvSpPr>
          <p:nvPr>
            <p:ph type="title"/>
          </p:nvPr>
        </p:nvSpPr>
        <p:spPr>
          <a:xfrm>
            <a:off x="581193" y="729658"/>
            <a:ext cx="2987917" cy="1954548"/>
          </a:xfrm>
        </p:spPr>
        <p:txBody>
          <a:bodyPr anchor="ctr">
            <a:normAutofit/>
          </a:bodyPr>
          <a:lstStyle/>
          <a:p>
            <a:r>
              <a:rPr lang="en-US" dirty="0"/>
              <a:t>What is Blended Apportionment</a:t>
            </a:r>
          </a:p>
        </p:txBody>
      </p:sp>
      <p:sp>
        <p:nvSpPr>
          <p:cNvPr id="5" name="Text Placeholder 4">
            <a:extLst>
              <a:ext uri="{FF2B5EF4-FFF2-40B4-BE49-F238E27FC236}">
                <a16:creationId xmlns:a16="http://schemas.microsoft.com/office/drawing/2014/main" id="{3645A130-6B85-8D65-6C63-4E05E9FBF375}"/>
              </a:ext>
            </a:extLst>
          </p:cNvPr>
          <p:cNvSpPr>
            <a:spLocks noGrp="1"/>
          </p:cNvSpPr>
          <p:nvPr>
            <p:ph type="body" idx="1"/>
          </p:nvPr>
        </p:nvSpPr>
        <p:spPr>
          <a:xfrm>
            <a:off x="677846" y="2966491"/>
            <a:ext cx="5194769" cy="478108"/>
          </a:xfrm>
          <a:solidFill>
            <a:srgbClr val="3B505F"/>
          </a:solidFill>
        </p:spPr>
        <p:txBody>
          <a:bodyPr/>
          <a:lstStyle/>
          <a:p>
            <a:r>
              <a:rPr lang="en-US" dirty="0">
                <a:solidFill>
                  <a:schemeClr val="bg1"/>
                </a:solidFill>
              </a:rPr>
              <a:t>No Blending </a:t>
            </a:r>
          </a:p>
        </p:txBody>
      </p:sp>
      <p:sp>
        <p:nvSpPr>
          <p:cNvPr id="7" name="Content Placeholder 6">
            <a:extLst>
              <a:ext uri="{FF2B5EF4-FFF2-40B4-BE49-F238E27FC236}">
                <a16:creationId xmlns:a16="http://schemas.microsoft.com/office/drawing/2014/main" id="{9E2FB92C-220F-36A9-284C-22181550D25A}"/>
              </a:ext>
            </a:extLst>
          </p:cNvPr>
          <p:cNvSpPr>
            <a:spLocks noGrp="1"/>
          </p:cNvSpPr>
          <p:nvPr>
            <p:ph sz="quarter" idx="4"/>
          </p:nvPr>
        </p:nvSpPr>
        <p:spPr>
          <a:xfrm>
            <a:off x="6319384" y="3559734"/>
            <a:ext cx="5291426" cy="2864180"/>
          </a:xfrm>
        </p:spPr>
        <p:txBody>
          <a:bodyPr>
            <a:normAutofit/>
          </a:bodyPr>
          <a:lstStyle/>
          <a:p>
            <a:pPr marL="0" indent="0">
              <a:spcAft>
                <a:spcPts val="0"/>
              </a:spcAft>
              <a:buNone/>
            </a:pPr>
            <a:r>
              <a:rPr lang="en-US" dirty="0"/>
              <a:t>Partner’s total income sourced to state A </a:t>
            </a:r>
          </a:p>
          <a:p>
            <a:pPr marL="0" indent="0">
              <a:buNone/>
            </a:pPr>
            <a:r>
              <a:rPr lang="en-US" dirty="0"/>
              <a:t>$100,000  +   $50,000   =    $150,000</a:t>
            </a:r>
          </a:p>
          <a:p>
            <a:pPr marL="0" indent="0">
              <a:buNone/>
            </a:pPr>
            <a:r>
              <a:rPr lang="en-US" dirty="0"/>
              <a:t>X    </a:t>
            </a:r>
            <a:r>
              <a:rPr lang="en-US" u="sng" dirty="0"/>
              <a:t>50%  of  $200,000  +  $200,000</a:t>
            </a:r>
            <a:r>
              <a:rPr lang="en-US" dirty="0"/>
              <a:t>   = 33.3%</a:t>
            </a:r>
            <a:br>
              <a:rPr lang="en-US" u="sng" dirty="0"/>
            </a:br>
            <a:r>
              <a:rPr lang="en-US" dirty="0"/>
              <a:t>      50% of $1,000,000 + $400,000</a:t>
            </a:r>
          </a:p>
          <a:p>
            <a:pPr marL="0" indent="0">
              <a:buNone/>
            </a:pPr>
            <a:br>
              <a:rPr lang="en-US" dirty="0"/>
            </a:br>
            <a:r>
              <a:rPr lang="en-US" sz="2600" dirty="0"/>
              <a:t>                    </a:t>
            </a:r>
            <a:r>
              <a:rPr lang="en-US" sz="2400" dirty="0"/>
              <a:t>Equals         $50,000</a:t>
            </a:r>
            <a:endParaRPr lang="en-US" dirty="0"/>
          </a:p>
        </p:txBody>
      </p:sp>
      <p:sp>
        <p:nvSpPr>
          <p:cNvPr id="4" name="Slide Number Placeholder 3">
            <a:extLst>
              <a:ext uri="{FF2B5EF4-FFF2-40B4-BE49-F238E27FC236}">
                <a16:creationId xmlns:a16="http://schemas.microsoft.com/office/drawing/2014/main" id="{DFD5B75E-9E47-734D-7791-CE14B7B7B8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8" name="Text Placeholder 7">
            <a:extLst>
              <a:ext uri="{FF2B5EF4-FFF2-40B4-BE49-F238E27FC236}">
                <a16:creationId xmlns:a16="http://schemas.microsoft.com/office/drawing/2014/main" id="{30C398C9-643F-2A09-7847-D2F35A9ACE6A}"/>
              </a:ext>
            </a:extLst>
          </p:cNvPr>
          <p:cNvSpPr>
            <a:spLocks noGrp="1"/>
          </p:cNvSpPr>
          <p:nvPr>
            <p:ph type="body" idx="13"/>
          </p:nvPr>
        </p:nvSpPr>
        <p:spPr>
          <a:xfrm>
            <a:off x="6222730" y="2977967"/>
            <a:ext cx="5291424" cy="455156"/>
          </a:xfrm>
          <a:solidFill>
            <a:srgbClr val="3B505F"/>
          </a:solidFill>
        </p:spPr>
        <p:txBody>
          <a:bodyPr/>
          <a:lstStyle/>
          <a:p>
            <a:r>
              <a:rPr lang="en-US" dirty="0">
                <a:solidFill>
                  <a:schemeClr val="bg1"/>
                </a:solidFill>
              </a:rPr>
              <a:t>Blending</a:t>
            </a:r>
          </a:p>
        </p:txBody>
      </p:sp>
      <p:graphicFrame>
        <p:nvGraphicFramePr>
          <p:cNvPr id="10" name="Table 9">
            <a:extLst>
              <a:ext uri="{FF2B5EF4-FFF2-40B4-BE49-F238E27FC236}">
                <a16:creationId xmlns:a16="http://schemas.microsoft.com/office/drawing/2014/main" id="{68ED00D5-9D17-4818-9A07-4168FFEEE7C1}"/>
              </a:ext>
            </a:extLst>
          </p:cNvPr>
          <p:cNvGraphicFramePr>
            <a:graphicFrameLocks noGrp="1"/>
          </p:cNvGraphicFramePr>
          <p:nvPr/>
        </p:nvGraphicFramePr>
        <p:xfrm>
          <a:off x="4090219" y="729657"/>
          <a:ext cx="7216877" cy="2121699"/>
        </p:xfrm>
        <a:graphic>
          <a:graphicData uri="http://schemas.openxmlformats.org/drawingml/2006/table">
            <a:tbl>
              <a:tblPr firstRow="1" bandRow="1">
                <a:tableStyleId>{5C22544A-7EE6-4342-B048-85BDC9FD1C3A}</a:tableStyleId>
              </a:tblPr>
              <a:tblGrid>
                <a:gridCol w="4166519">
                  <a:extLst>
                    <a:ext uri="{9D8B030D-6E8A-4147-A177-3AD203B41FA5}">
                      <a16:colId xmlns:a16="http://schemas.microsoft.com/office/drawing/2014/main" val="887407507"/>
                    </a:ext>
                  </a:extLst>
                </a:gridCol>
                <a:gridCol w="1603134">
                  <a:extLst>
                    <a:ext uri="{9D8B030D-6E8A-4147-A177-3AD203B41FA5}">
                      <a16:colId xmlns:a16="http://schemas.microsoft.com/office/drawing/2014/main" val="1169634226"/>
                    </a:ext>
                  </a:extLst>
                </a:gridCol>
                <a:gridCol w="1447224">
                  <a:extLst>
                    <a:ext uri="{9D8B030D-6E8A-4147-A177-3AD203B41FA5}">
                      <a16:colId xmlns:a16="http://schemas.microsoft.com/office/drawing/2014/main" val="4180742243"/>
                    </a:ext>
                  </a:extLst>
                </a:gridCol>
              </a:tblGrid>
              <a:tr h="432493">
                <a:tc>
                  <a:txBody>
                    <a:bodyPr/>
                    <a:lstStyle/>
                    <a:p>
                      <a:endParaRPr lang="en-US" sz="1800" b="1" dirty="0"/>
                    </a:p>
                  </a:txBody>
                  <a:tcPr/>
                </a:tc>
                <a:tc>
                  <a:txBody>
                    <a:bodyPr/>
                    <a:lstStyle/>
                    <a:p>
                      <a:pPr algn="ctr"/>
                      <a:r>
                        <a:rPr lang="en-US" sz="1800" b="1" dirty="0"/>
                        <a:t>Partnership</a:t>
                      </a:r>
                    </a:p>
                  </a:txBody>
                  <a:tcPr/>
                </a:tc>
                <a:tc>
                  <a:txBody>
                    <a:bodyPr/>
                    <a:lstStyle/>
                    <a:p>
                      <a:pPr algn="ctr"/>
                      <a:r>
                        <a:rPr lang="en-US" sz="1800" b="1" dirty="0"/>
                        <a:t>Partner</a:t>
                      </a:r>
                    </a:p>
                  </a:txBody>
                  <a:tcPr/>
                </a:tc>
                <a:extLst>
                  <a:ext uri="{0D108BD9-81ED-4DB2-BD59-A6C34878D82A}">
                    <a16:rowId xmlns:a16="http://schemas.microsoft.com/office/drawing/2014/main" val="3513614564"/>
                  </a:ext>
                </a:extLst>
              </a:tr>
              <a:tr h="423753">
                <a:tc>
                  <a:txBody>
                    <a:bodyPr/>
                    <a:lstStyle/>
                    <a:p>
                      <a:r>
                        <a:rPr lang="en-US" sz="1800" b="1" dirty="0"/>
                        <a:t>Net apportionable income</a:t>
                      </a:r>
                    </a:p>
                  </a:txBody>
                  <a:tcPr/>
                </a:tc>
                <a:tc>
                  <a:txBody>
                    <a:bodyPr/>
                    <a:lstStyle/>
                    <a:p>
                      <a:pPr algn="r"/>
                      <a:r>
                        <a:rPr lang="en-US" sz="1800" b="1" dirty="0"/>
                        <a:t>$100,000</a:t>
                      </a:r>
                    </a:p>
                  </a:txBody>
                  <a:tcPr/>
                </a:tc>
                <a:tc>
                  <a:txBody>
                    <a:bodyPr/>
                    <a:lstStyle/>
                    <a:p>
                      <a:pPr algn="r"/>
                      <a:r>
                        <a:rPr lang="en-US" sz="1800" b="1" dirty="0"/>
                        <a:t>$100,000</a:t>
                      </a:r>
                    </a:p>
                  </a:txBody>
                  <a:tcPr/>
                </a:tc>
                <a:extLst>
                  <a:ext uri="{0D108BD9-81ED-4DB2-BD59-A6C34878D82A}">
                    <a16:rowId xmlns:a16="http://schemas.microsoft.com/office/drawing/2014/main" val="112536501"/>
                  </a:ext>
                </a:extLst>
              </a:tr>
              <a:tr h="423753">
                <a:tc>
                  <a:txBody>
                    <a:bodyPr/>
                    <a:lstStyle/>
                    <a:p>
                      <a:r>
                        <a:rPr lang="en-US" sz="1800" b="1" dirty="0"/>
                        <a:t>Partner’s distributive share</a:t>
                      </a:r>
                    </a:p>
                  </a:txBody>
                  <a:tcPr/>
                </a:tc>
                <a:tc gridSpan="2">
                  <a:txBody>
                    <a:bodyPr/>
                    <a:lstStyle/>
                    <a:p>
                      <a:pPr algn="ctr"/>
                      <a:r>
                        <a:rPr lang="en-US" sz="1800" b="1" dirty="0"/>
                        <a:t>$50,000</a:t>
                      </a:r>
                    </a:p>
                  </a:txBody>
                  <a:tcPr/>
                </a:tc>
                <a:tc hMerge="1">
                  <a:txBody>
                    <a:bodyPr/>
                    <a:lstStyle/>
                    <a:p>
                      <a:pPr algn="ctr"/>
                      <a:endParaRPr lang="en-US" sz="1800" b="1" dirty="0"/>
                    </a:p>
                  </a:txBody>
                  <a:tcPr/>
                </a:tc>
                <a:extLst>
                  <a:ext uri="{0D108BD9-81ED-4DB2-BD59-A6C34878D82A}">
                    <a16:rowId xmlns:a16="http://schemas.microsoft.com/office/drawing/2014/main" val="4285596054"/>
                  </a:ext>
                </a:extLst>
              </a:tr>
              <a:tr h="423753">
                <a:tc>
                  <a:txBody>
                    <a:bodyPr/>
                    <a:lstStyle/>
                    <a:p>
                      <a:r>
                        <a:rPr lang="en-US" sz="1800" b="1" dirty="0"/>
                        <a:t>Receipts – State A</a:t>
                      </a:r>
                    </a:p>
                  </a:txBody>
                  <a:tcPr/>
                </a:tc>
                <a:tc>
                  <a:txBody>
                    <a:bodyPr/>
                    <a:lstStyle/>
                    <a:p>
                      <a:pPr algn="r"/>
                      <a:r>
                        <a:rPr lang="en-US" sz="1800" b="1" dirty="0"/>
                        <a:t>$200,000</a:t>
                      </a:r>
                    </a:p>
                  </a:txBody>
                  <a:tcPr/>
                </a:tc>
                <a:tc>
                  <a:txBody>
                    <a:bodyPr/>
                    <a:lstStyle/>
                    <a:p>
                      <a:pPr algn="r"/>
                      <a:r>
                        <a:rPr lang="en-US" sz="1800" b="1" dirty="0"/>
                        <a:t>$200,000</a:t>
                      </a:r>
                    </a:p>
                  </a:txBody>
                  <a:tcPr/>
                </a:tc>
                <a:extLst>
                  <a:ext uri="{0D108BD9-81ED-4DB2-BD59-A6C34878D82A}">
                    <a16:rowId xmlns:a16="http://schemas.microsoft.com/office/drawing/2014/main" val="2966077773"/>
                  </a:ext>
                </a:extLst>
              </a:tr>
              <a:tr h="417947">
                <a:tc>
                  <a:txBody>
                    <a:bodyPr/>
                    <a:lstStyle/>
                    <a:p>
                      <a:r>
                        <a:rPr lang="en-US" sz="1800" b="1" dirty="0"/>
                        <a:t>Receipts – Everywhere</a:t>
                      </a:r>
                    </a:p>
                  </a:txBody>
                  <a:tcPr/>
                </a:tc>
                <a:tc>
                  <a:txBody>
                    <a:bodyPr/>
                    <a:lstStyle/>
                    <a:p>
                      <a:pPr algn="r"/>
                      <a:r>
                        <a:rPr lang="en-US" sz="1800" b="1" dirty="0"/>
                        <a:t>$1,000,000</a:t>
                      </a:r>
                    </a:p>
                  </a:txBody>
                  <a:tcPr/>
                </a:tc>
                <a:tc>
                  <a:txBody>
                    <a:bodyPr/>
                    <a:lstStyle/>
                    <a:p>
                      <a:pPr algn="r"/>
                      <a:r>
                        <a:rPr lang="en-US" sz="1800" b="1" dirty="0"/>
                        <a:t>$400,000</a:t>
                      </a:r>
                    </a:p>
                  </a:txBody>
                  <a:tcPr/>
                </a:tc>
                <a:extLst>
                  <a:ext uri="{0D108BD9-81ED-4DB2-BD59-A6C34878D82A}">
                    <a16:rowId xmlns:a16="http://schemas.microsoft.com/office/drawing/2014/main" val="2903484442"/>
                  </a:ext>
                </a:extLst>
              </a:tr>
            </a:tbl>
          </a:graphicData>
        </a:graphic>
      </p:graphicFrame>
      <p:sp>
        <p:nvSpPr>
          <p:cNvPr id="12" name="Content Placeholder 11">
            <a:extLst>
              <a:ext uri="{FF2B5EF4-FFF2-40B4-BE49-F238E27FC236}">
                <a16:creationId xmlns:a16="http://schemas.microsoft.com/office/drawing/2014/main" id="{40BA0FDD-9BE3-F31D-9E0A-75E917DF2237}"/>
              </a:ext>
            </a:extLst>
          </p:cNvPr>
          <p:cNvSpPr>
            <a:spLocks noGrp="1"/>
          </p:cNvSpPr>
          <p:nvPr>
            <p:ph sz="half" idx="2"/>
          </p:nvPr>
        </p:nvSpPr>
        <p:spPr>
          <a:xfrm>
            <a:off x="581190" y="3559735"/>
            <a:ext cx="5194766" cy="2937194"/>
          </a:xfrm>
        </p:spPr>
        <p:txBody>
          <a:bodyPr>
            <a:normAutofit/>
          </a:bodyPr>
          <a:lstStyle/>
          <a:p>
            <a:pPr marL="0" indent="0">
              <a:spcAft>
                <a:spcPts val="0"/>
              </a:spcAft>
              <a:buNone/>
            </a:pPr>
            <a:r>
              <a:rPr lang="en-US" dirty="0"/>
              <a:t>Partner’s total income sourced to state A </a:t>
            </a:r>
          </a:p>
          <a:p>
            <a:pPr marL="0" indent="0">
              <a:buNone/>
            </a:pPr>
            <a:r>
              <a:rPr lang="en-US" dirty="0"/>
              <a:t>   </a:t>
            </a:r>
            <a:r>
              <a:rPr lang="en-US" u="sng" dirty="0"/>
              <a:t>$200,000</a:t>
            </a:r>
            <a:r>
              <a:rPr lang="en-US" dirty="0"/>
              <a:t>   X  $100,000  =   $50,000</a:t>
            </a:r>
            <a:br>
              <a:rPr lang="en-US" dirty="0"/>
            </a:br>
            <a:r>
              <a:rPr lang="en-US" dirty="0"/>
              <a:t>   $400,000 </a:t>
            </a:r>
          </a:p>
          <a:p>
            <a:pPr marL="0" indent="0">
              <a:buNone/>
            </a:pPr>
            <a:r>
              <a:rPr lang="en-US" dirty="0"/>
              <a:t>+ </a:t>
            </a:r>
            <a:r>
              <a:rPr lang="en-US" u="sng" dirty="0"/>
              <a:t>$200,000</a:t>
            </a:r>
            <a:r>
              <a:rPr lang="en-US" dirty="0"/>
              <a:t>   X  $50,000    =    $10,000</a:t>
            </a:r>
            <a:br>
              <a:rPr lang="en-US" dirty="0"/>
            </a:br>
            <a:r>
              <a:rPr lang="en-US" dirty="0"/>
              <a:t>  $1,000,000</a:t>
            </a:r>
            <a:br>
              <a:rPr lang="en-US" dirty="0"/>
            </a:br>
            <a:br>
              <a:rPr lang="en-US" dirty="0"/>
            </a:br>
            <a:r>
              <a:rPr lang="en-US" dirty="0"/>
              <a:t>                     </a:t>
            </a:r>
            <a:r>
              <a:rPr lang="en-US" sz="2400" dirty="0"/>
              <a:t>Equals             $60,000</a:t>
            </a:r>
            <a:endParaRPr lang="en-US" dirty="0"/>
          </a:p>
        </p:txBody>
      </p:sp>
    </p:spTree>
    <p:extLst>
      <p:ext uri="{BB962C8B-B14F-4D97-AF65-F5344CB8AC3E}">
        <p14:creationId xmlns:p14="http://schemas.microsoft.com/office/powerpoint/2010/main" val="31201191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FF40-42A4-3908-D552-82353CBC428D}"/>
              </a:ext>
            </a:extLst>
          </p:cNvPr>
          <p:cNvSpPr>
            <a:spLocks noGrp="1"/>
          </p:cNvSpPr>
          <p:nvPr>
            <p:ph type="title"/>
          </p:nvPr>
        </p:nvSpPr>
        <p:spPr/>
        <p:txBody>
          <a:bodyPr>
            <a:normAutofit fontScale="90000"/>
          </a:bodyPr>
          <a:lstStyle/>
          <a:p>
            <a:r>
              <a:rPr lang="en-US" dirty="0"/>
              <a:t>Sourcing – Part IV – Section C</a:t>
            </a:r>
            <a:br>
              <a:rPr lang="en-US" dirty="0"/>
            </a:br>
            <a:r>
              <a:rPr lang="en-US" dirty="0">
                <a:highlight>
                  <a:srgbClr val="FFFF00"/>
                </a:highlight>
              </a:rPr>
              <a:t>As revised</a:t>
            </a:r>
          </a:p>
        </p:txBody>
      </p:sp>
      <p:sp>
        <p:nvSpPr>
          <p:cNvPr id="3" name="Content Placeholder 2">
            <a:extLst>
              <a:ext uri="{FF2B5EF4-FFF2-40B4-BE49-F238E27FC236}">
                <a16:creationId xmlns:a16="http://schemas.microsoft.com/office/drawing/2014/main" id="{B757BB1D-CBAF-7670-79D2-0EC67EED8C52}"/>
              </a:ext>
            </a:extLst>
          </p:cNvPr>
          <p:cNvSpPr>
            <a:spLocks noGrp="1"/>
          </p:cNvSpPr>
          <p:nvPr>
            <p:ph idx="1"/>
          </p:nvPr>
        </p:nvSpPr>
        <p:spPr/>
        <p:txBody>
          <a:bodyPr>
            <a:normAutofit lnSpcReduction="10000"/>
          </a:bodyPr>
          <a:lstStyle/>
          <a:p>
            <a:pPr marL="457200" marR="0" lvl="1"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(C)</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Upper-Tier Partnership and Other Pass-Through Entity Treatment of Items Allocated from Lower-Tier Partnerships:</a:t>
            </a:r>
          </a:p>
          <a:p>
            <a:pPr marL="457200" marR="0" lvl="1" indent="0">
              <a:lnSpc>
                <a:spcPct val="95000"/>
              </a:lnSpc>
              <a:spcBef>
                <a:spcPts val="600"/>
              </a:spcBef>
              <a:spcAft>
                <a:spcPts val="600"/>
              </a:spcAft>
              <a:buNone/>
            </a:pP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Guaranteed payments and items of income</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expense, gain, loss or other tax items that are allocated to an upper-tier partnership or other pass-through entity by a lower-tier partnership</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 retain their tax character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as determined in Subpart B regardless of whether the allocations are made in accordance with the partner’s partnership interest, or are special, mandatory, or remedial allocations.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But the upper-tier partnership or other pass-through entity will also determine the following</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with respect to these guaranteed payments and allocated items when reporting information to that upper-tier partnership’s partners or the entity’s beneficial interest holders:</a:t>
            </a:r>
          </a:p>
        </p:txBody>
      </p:sp>
      <p:sp>
        <p:nvSpPr>
          <p:cNvPr id="4" name="Slide Number Placeholder 3">
            <a:extLst>
              <a:ext uri="{FF2B5EF4-FFF2-40B4-BE49-F238E27FC236}">
                <a16:creationId xmlns:a16="http://schemas.microsoft.com/office/drawing/2014/main" id="{52CA2013-8A8B-7848-032A-0992D61A64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11925411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38866-8948-6723-19F6-530F70B51D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A8F25-BD46-246C-16AE-297523B3B80C}"/>
              </a:ext>
            </a:extLst>
          </p:cNvPr>
          <p:cNvSpPr>
            <a:spLocks noGrp="1"/>
          </p:cNvSpPr>
          <p:nvPr>
            <p:ph type="title"/>
          </p:nvPr>
        </p:nvSpPr>
        <p:spPr>
          <a:xfrm>
            <a:off x="581192" y="702157"/>
            <a:ext cx="11029616" cy="425186"/>
          </a:xfrm>
        </p:spPr>
        <p:txBody>
          <a:bodyPr>
            <a:normAutofit fontScale="90000"/>
          </a:bodyPr>
          <a:lstStyle/>
          <a:p>
            <a:r>
              <a:rPr lang="en-US" sz="2400" dirty="0"/>
              <a:t>Sourcing – Part IV – Section C (Cont’d)</a:t>
            </a:r>
          </a:p>
        </p:txBody>
      </p:sp>
      <p:sp>
        <p:nvSpPr>
          <p:cNvPr id="3" name="Content Placeholder 2">
            <a:extLst>
              <a:ext uri="{FF2B5EF4-FFF2-40B4-BE49-F238E27FC236}">
                <a16:creationId xmlns:a16="http://schemas.microsoft.com/office/drawing/2014/main" id="{FAE72F48-7F47-1A2D-4BF0-0B10F5936D97}"/>
              </a:ext>
            </a:extLst>
          </p:cNvPr>
          <p:cNvSpPr>
            <a:spLocks noGrp="1"/>
          </p:cNvSpPr>
          <p:nvPr>
            <p:ph idx="1"/>
          </p:nvPr>
        </p:nvSpPr>
        <p:spPr>
          <a:xfrm>
            <a:off x="581192" y="1600200"/>
            <a:ext cx="11029616" cy="3685784"/>
          </a:xfrm>
        </p:spPr>
        <p:txBody>
          <a:bodyPr>
            <a:normAutofit/>
          </a:bodyPr>
          <a:lstStyle/>
          <a:p>
            <a:pPr marL="727200" lvl="2" indent="0">
              <a:lnSpc>
                <a:spcPct val="95000"/>
              </a:lnSpc>
              <a:spcBef>
                <a:spcPts val="600"/>
              </a:spcBef>
              <a:buNone/>
            </a:pP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		</a:t>
            </a:r>
            <a:r>
              <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1.  Whether guaranteed payments or items determined by the lower-tier partnership to be non-apportionable under Subpart B.2, or apportionable under Subpart B.4, have a sufficient unitary relationship to any business activity generating apportionable income in which the upper-tier partnership </a:t>
            </a:r>
            <a:r>
              <a:rPr lang="en-US" sz="2800" kern="100" dirty="0">
                <a:effectLst/>
                <a:latin typeface="Californian FB" panose="0207040306080B030204" pitchFamily="18" charset="0"/>
                <a:ea typeface="Aptos" panose="020B0004020202020204" pitchFamily="34" charset="0"/>
                <a:cs typeface="Times New Roman" panose="02020603050405020304" pitchFamily="18" charset="0"/>
              </a:rPr>
              <a:t>or other pass-through entity is engaged directly or in conjunction with any entity in which the partnership owns a direct or indirect interest.</a:t>
            </a:r>
            <a:endParaRPr lang="en-US" sz="2400" dirty="0"/>
          </a:p>
        </p:txBody>
      </p:sp>
      <p:sp>
        <p:nvSpPr>
          <p:cNvPr id="4" name="Slide Number Placeholder 3">
            <a:extLst>
              <a:ext uri="{FF2B5EF4-FFF2-40B4-BE49-F238E27FC236}">
                <a16:creationId xmlns:a16="http://schemas.microsoft.com/office/drawing/2014/main" id="{BD1FEA67-42BB-78CD-90AA-F8D4711FF7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3387931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9203C-CEC0-C28B-3E39-B027E6788D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8FF11D-F915-4368-F51C-0BB70534BE9A}"/>
              </a:ext>
            </a:extLst>
          </p:cNvPr>
          <p:cNvSpPr>
            <a:spLocks noGrp="1"/>
          </p:cNvSpPr>
          <p:nvPr>
            <p:ph idx="1"/>
          </p:nvPr>
        </p:nvSpPr>
        <p:spPr/>
        <p:txBody>
          <a:bodyPr>
            <a:normAutofit/>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	2. </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If any guaranteed payments or items determined to be non-apportionable by the lower-tier partnership are properly determined by the upper-tier partnership or other pass-through entity to have a sufficient unitary relationship </a:t>
            </a:r>
            <a:r>
              <a:rPr lang="en-US" sz="2800" kern="100" dirty="0">
                <a:latin typeface="Californian FB" panose="0207040306080B030204" pitchFamily="18" charset="0"/>
                <a:ea typeface="Aptos" panose="020B0004020202020204" pitchFamily="34" charset="0"/>
                <a:cs typeface="Times New Roman" panose="02020603050405020304" pitchFamily="18" charset="0"/>
              </a:rPr>
              <a:t>to that partnership’s or entity’s own business activity generating apportionable income, </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then the upper-tier partnership or other pass-through entity will include these guaranteed payments and items in the apportionable income from that partnership’s or entity’s related business activities to be apportioned using the upper-tier partnership’s or other pass-through entity’s apportionment factors.</a:t>
            </a:r>
            <a:endParaRPr lang="en-US" sz="2800" kern="1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894CCE9-B98D-722C-3CE1-B8BD2E4B7A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A9E46629-BBFD-5B6D-69F3-7383A0B4A50B}"/>
              </a:ext>
            </a:extLst>
          </p:cNvPr>
          <p:cNvSpPr>
            <a:spLocks noGrp="1"/>
          </p:cNvSpPr>
          <p:nvPr>
            <p:ph type="title"/>
          </p:nvPr>
        </p:nvSpPr>
        <p:spPr>
          <a:xfrm>
            <a:off x="581192" y="702157"/>
            <a:ext cx="11029616" cy="425186"/>
          </a:xfrm>
        </p:spPr>
        <p:txBody>
          <a:bodyPr>
            <a:normAutofit fontScale="90000"/>
          </a:bodyPr>
          <a:lstStyle/>
          <a:p>
            <a:r>
              <a:rPr lang="en-US" sz="2400" dirty="0"/>
              <a:t>Sourcing – Part IV – Section C (Cont’d)</a:t>
            </a:r>
          </a:p>
        </p:txBody>
      </p:sp>
    </p:spTree>
    <p:extLst>
      <p:ext uri="{BB962C8B-B14F-4D97-AF65-F5344CB8AC3E}">
        <p14:creationId xmlns:p14="http://schemas.microsoft.com/office/powerpoint/2010/main" val="5181768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5CB66-373F-BBBD-B40A-B0D6F7B64B4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976910-9761-903D-FFAD-49A41FDD20F7}"/>
              </a:ext>
            </a:extLst>
          </p:cNvPr>
          <p:cNvSpPr>
            <a:spLocks noGrp="1"/>
          </p:cNvSpPr>
          <p:nvPr>
            <p:ph idx="1"/>
          </p:nvPr>
        </p:nvSpPr>
        <p:spPr>
          <a:xfrm>
            <a:off x="581192" y="1600199"/>
            <a:ext cx="11029616" cy="4127939"/>
          </a:xfrm>
        </p:spPr>
        <p:txBody>
          <a:bodyPr>
            <a:normAutofit/>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	3. </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If any guaranteed payments or items determined to be apportionable by the lower-tier partnership are properly determined to have a sufficient unitary relationship to the upper-tie</a:t>
            </a:r>
            <a:r>
              <a:rPr lang="en-US" sz="2800" kern="100" dirty="0">
                <a:latin typeface="Californian FB" panose="0207040306080B030204" pitchFamily="18" charset="0"/>
                <a:ea typeface="Aptos" panose="020B0004020202020204" pitchFamily="34" charset="0"/>
                <a:cs typeface="Times New Roman" panose="02020603050405020304" pitchFamily="18" charset="0"/>
              </a:rPr>
              <a:t>r partnership’s or other pass-through entity’s business activity generating apportionable income, the upper-tier partnership or other pass-through entity </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will include these guaranteed payments and items in the apportionable income from that partnership’s or entity’s related business activity</a:t>
            </a:r>
            <a:r>
              <a:rPr lang="en-US" sz="2800" kern="100" dirty="0">
                <a:latin typeface="Californian FB" panose="0207040306080B030204" pitchFamily="18" charset="0"/>
                <a:ea typeface="Aptos" panose="020B0004020202020204" pitchFamily="34" charset="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F0F1693A-6982-72B0-18B5-D2D6E497FC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AB293E28-1604-EB9B-C8D0-88C67461C96A}"/>
              </a:ext>
            </a:extLst>
          </p:cNvPr>
          <p:cNvSpPr>
            <a:spLocks noGrp="1"/>
          </p:cNvSpPr>
          <p:nvPr>
            <p:ph type="title"/>
          </p:nvPr>
        </p:nvSpPr>
        <p:spPr>
          <a:xfrm>
            <a:off x="581192" y="702157"/>
            <a:ext cx="11029616" cy="425186"/>
          </a:xfrm>
        </p:spPr>
        <p:txBody>
          <a:bodyPr>
            <a:normAutofit fontScale="90000"/>
          </a:bodyPr>
          <a:lstStyle/>
          <a:p>
            <a:r>
              <a:rPr lang="en-US" sz="2400" dirty="0"/>
              <a:t>Sourcing – Part IV – Section C (Cont’d)</a:t>
            </a:r>
          </a:p>
        </p:txBody>
      </p:sp>
    </p:spTree>
    <p:extLst>
      <p:ext uri="{BB962C8B-B14F-4D97-AF65-F5344CB8AC3E}">
        <p14:creationId xmlns:p14="http://schemas.microsoft.com/office/powerpoint/2010/main" val="40141093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0C9EE-88F0-4F3A-C585-F1BBDFFC388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EDB031-AB37-BF7D-E220-55A82023AA57}"/>
              </a:ext>
            </a:extLst>
          </p:cNvPr>
          <p:cNvSpPr>
            <a:spLocks noGrp="1"/>
          </p:cNvSpPr>
          <p:nvPr>
            <p:ph idx="1"/>
          </p:nvPr>
        </p:nvSpPr>
        <p:spPr>
          <a:xfrm>
            <a:off x="581192" y="1600199"/>
            <a:ext cx="11029616" cy="4632435"/>
          </a:xfrm>
        </p:spPr>
        <p:txBody>
          <a:bodyPr>
            <a:normAutofit lnSpcReduction="10000"/>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	3. (cont’d) </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When sourcing this unitary apportionable income, the upper-tier partnership or other pass-through entity will include a share of the lower-tier partnership’s apportionment factors </a:t>
            </a:r>
            <a:r>
              <a:rPr lang="en-US" sz="2800" kern="100" dirty="0">
                <a:latin typeface="Californian FB" panose="0207040306080B030204" pitchFamily="18" charset="0"/>
                <a:ea typeface="Aptos" panose="020B0004020202020204" pitchFamily="34" charset="0"/>
                <a:cs typeface="Times New Roman" panose="02020603050405020304" pitchFamily="18" charset="0"/>
              </a:rPr>
              <a:t>from the related unitary business activity in the upper-tier partnership’s or other pass-through entity’s apportionment factors, </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aggregating the factor components</a:t>
            </a:r>
            <a:r>
              <a:rPr lang="en-US" sz="2800" kern="100" dirty="0">
                <a:latin typeface="Californian FB" panose="0207040306080B030204" pitchFamily="18" charset="0"/>
                <a:ea typeface="Aptos" panose="020B0004020202020204" pitchFamily="34" charset="0"/>
                <a:cs typeface="Times New Roman" panose="02020603050405020304" pitchFamily="18" charset="0"/>
              </a:rPr>
              <a:t>. This inclusion of a share of lower-tier partnership factors with the partner’s own factors will be referred to as the blending of apportionment factors. Under this calculation, the partner adds its share of the lower-tier partnership’s factor components to its own factor components, and the partner’s apportionment factors are recalculated based on the resulting aggregations.</a:t>
            </a:r>
            <a:endPar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691B2CF-97E1-B59C-3A51-DFB8B52298A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9D0B6E0C-3706-74F0-FA12-4A9C34A4FADE}"/>
              </a:ext>
            </a:extLst>
          </p:cNvPr>
          <p:cNvSpPr>
            <a:spLocks noGrp="1"/>
          </p:cNvSpPr>
          <p:nvPr>
            <p:ph type="title"/>
          </p:nvPr>
        </p:nvSpPr>
        <p:spPr>
          <a:xfrm>
            <a:off x="581192" y="702157"/>
            <a:ext cx="11029616" cy="425186"/>
          </a:xfrm>
        </p:spPr>
        <p:txBody>
          <a:bodyPr>
            <a:normAutofit fontScale="90000"/>
          </a:bodyPr>
          <a:lstStyle/>
          <a:p>
            <a:r>
              <a:rPr lang="en-US" sz="2400" dirty="0"/>
              <a:t>Sourcing – Part IV – Section C (Cont’d)</a:t>
            </a:r>
          </a:p>
        </p:txBody>
      </p:sp>
    </p:spTree>
    <p:extLst>
      <p:ext uri="{BB962C8B-B14F-4D97-AF65-F5344CB8AC3E}">
        <p14:creationId xmlns:p14="http://schemas.microsoft.com/office/powerpoint/2010/main" val="28034241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542E4-784D-8D5C-9868-6408B78122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0A0DA-F5B2-F1FB-5CA4-0D5C1A57F217}"/>
              </a:ext>
            </a:extLst>
          </p:cNvPr>
          <p:cNvSpPr>
            <a:spLocks noGrp="1"/>
          </p:cNvSpPr>
          <p:nvPr>
            <p:ph idx="1"/>
          </p:nvPr>
        </p:nvSpPr>
        <p:spPr>
          <a:xfrm>
            <a:off x="581192" y="1440493"/>
            <a:ext cx="11029616" cy="4983421"/>
          </a:xfrm>
        </p:spPr>
        <p:txBody>
          <a:bodyPr>
            <a:normAutofit fontScale="92500" lnSpcReduction="10000"/>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	4.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The share of the lower-tier partnership’s apportionment factors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to be included when blending apportionment factors under Paragraph 3 of this subpart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is determined using a ratio which is the partner’s total unitary guaranteed payments and distributive shares of items computed using the absolute value of those items, divided by the total of all the unitary guaranteed payments and distributive shares of items to all partners of the lower-tier partnership computed using the absolute value of those items. </a:t>
            </a:r>
          </a:p>
          <a:p>
            <a:pPr marL="914400" marR="0" lvl="2" indent="0">
              <a:lnSpc>
                <a:spcPct val="95000"/>
              </a:lnSpc>
              <a:spcBef>
                <a:spcPts val="600"/>
              </a:spcBef>
              <a:spcAft>
                <a:spcPts val="600"/>
              </a:spcAft>
              <a:buNone/>
            </a:pPr>
            <a:r>
              <a:rPr lang="en-US" sz="2800" dirty="0">
                <a:effectLst/>
                <a:latin typeface="Californian FB" panose="0207040306080B030204" pitchFamily="18" charset="0"/>
                <a:ea typeface="Aptos" panose="020B0004020202020204" pitchFamily="34" charset="0"/>
                <a:cs typeface="Times New Roman" panose="02020603050405020304" pitchFamily="18" charset="0"/>
              </a:rPr>
              <a:t>	In determining the blended receipts factor, any receipts representing transactions between the partner and partnership will be eliminated from that blended factor to the extent of the partner’s distributive share of the partnership items (receipts or expenses) associated with those transactions.</a:t>
            </a:r>
          </a:p>
        </p:txBody>
      </p:sp>
      <p:sp>
        <p:nvSpPr>
          <p:cNvPr id="4" name="Slide Number Placeholder 3">
            <a:extLst>
              <a:ext uri="{FF2B5EF4-FFF2-40B4-BE49-F238E27FC236}">
                <a16:creationId xmlns:a16="http://schemas.microsoft.com/office/drawing/2014/main" id="{04204920-C74B-15FE-E5BC-CDD118DDE75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9343181B-2768-31FE-6DF5-FA8C4EDEB25A}"/>
              </a:ext>
            </a:extLst>
          </p:cNvPr>
          <p:cNvSpPr>
            <a:spLocks noGrp="1"/>
          </p:cNvSpPr>
          <p:nvPr>
            <p:ph type="title"/>
          </p:nvPr>
        </p:nvSpPr>
        <p:spPr>
          <a:xfrm>
            <a:off x="581192" y="702157"/>
            <a:ext cx="11029616" cy="425186"/>
          </a:xfrm>
        </p:spPr>
        <p:txBody>
          <a:bodyPr>
            <a:normAutofit fontScale="90000"/>
          </a:bodyPr>
          <a:lstStyle/>
          <a:p>
            <a:r>
              <a:rPr lang="en-US" sz="2400" dirty="0"/>
              <a:t>Sourcing – Part IV – Section C (Cont’d)</a:t>
            </a:r>
          </a:p>
        </p:txBody>
      </p:sp>
    </p:spTree>
    <p:extLst>
      <p:ext uri="{BB962C8B-B14F-4D97-AF65-F5344CB8AC3E}">
        <p14:creationId xmlns:p14="http://schemas.microsoft.com/office/powerpoint/2010/main" val="15025601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2F669-CD79-6649-70FA-F0569462956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07D0C7-BF78-E1FB-AFD5-B1B928F2F21E}"/>
              </a:ext>
            </a:extLst>
          </p:cNvPr>
          <p:cNvSpPr>
            <a:spLocks noGrp="1"/>
          </p:cNvSpPr>
          <p:nvPr>
            <p:ph idx="1"/>
          </p:nvPr>
        </p:nvSpPr>
        <p:spPr>
          <a:xfrm>
            <a:off x="581192" y="1257863"/>
            <a:ext cx="11029616" cy="5296571"/>
          </a:xfrm>
        </p:spPr>
        <p:txBody>
          <a:bodyPr>
            <a:normAutofit fontScale="92500" lnSpcReduction="20000"/>
          </a:bodyPr>
          <a:lstStyle/>
          <a:p>
            <a:pPr marL="914400" marR="0" lvl="2" indent="0">
              <a:lnSpc>
                <a:spcPct val="95000"/>
              </a:lnSpc>
              <a:spcBef>
                <a:spcPts val="600"/>
              </a:spcBef>
              <a:spcAft>
                <a:spcPts val="600"/>
              </a:spcAft>
              <a:buNone/>
            </a:pPr>
            <a:r>
              <a:rPr lang="en-US" sz="2800" kern="100" dirty="0">
                <a:latin typeface="Californian FB" panose="0207040306080B030204" pitchFamily="18" charset="0"/>
                <a:ea typeface="Aptos" panose="020B0004020202020204" pitchFamily="34" charset="0"/>
                <a:cs typeface="Times New Roman" panose="02020603050405020304" pitchFamily="18" charset="0"/>
              </a:rPr>
              <a:t>	5</a:t>
            </a:r>
            <a:r>
              <a:rPr lang="en-US" sz="2800" kern="100" dirty="0">
                <a:highlight>
                  <a:srgbClr val="FFFF00"/>
                </a:highlight>
                <a:latin typeface="Californian FB" panose="0207040306080B030204" pitchFamily="18" charset="0"/>
                <a:ea typeface="Aptos" panose="020B0004020202020204" pitchFamily="34" charset="0"/>
                <a:cs typeface="Times New Roman" panose="02020603050405020304" pitchFamily="18" charset="0"/>
              </a:rPr>
              <a:t>.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If any guaranteed payments or items allocated to the upper-tier partnership or other pass-through entity by the lower-tier partnership are properly determined not to have a sufficient unitary relationship </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to the upper-tier partnership’s or other pass-through entity’s business activity generating apportionable income, the upper-tier partnership or other pass-through entity will source </a:t>
            </a:r>
            <a:r>
              <a:rPr lang="en-US" sz="2800" dirty="0">
                <a:effectLst/>
                <a:highlight>
                  <a:srgbClr val="FFFF00"/>
                </a:highlight>
                <a:latin typeface="Californian FB" panose="0207040306080B030204" pitchFamily="18" charset="0"/>
                <a:ea typeface="Aptos" panose="020B0004020202020204" pitchFamily="34" charset="0"/>
                <a:cs typeface="Times New Roman" panose="02020603050405020304" pitchFamily="18" charset="0"/>
              </a:rPr>
              <a:t>these guaranteed payments or items as stated in the information from the lower-tier partnership as provided by Subpart B</a:t>
            </a:r>
            <a:r>
              <a:rPr lang="en-US" sz="2800" dirty="0">
                <a:effectLst/>
                <a:latin typeface="Californian FB" panose="0207040306080B030204" pitchFamily="18" charset="0"/>
                <a:ea typeface="Aptos" panose="020B0004020202020204" pitchFamily="34" charset="0"/>
                <a:cs typeface="Times New Roman" panose="02020603050405020304" pitchFamily="18" charset="0"/>
              </a:rPr>
              <a:t>. </a:t>
            </a:r>
          </a:p>
          <a:p>
            <a:pPr marL="914400" marR="0" lvl="2" indent="0">
              <a:lnSpc>
                <a:spcPct val="100000"/>
              </a:lnSpc>
              <a:spcBef>
                <a:spcPts val="600"/>
              </a:spcBef>
              <a:spcAft>
                <a:spcPts val="600"/>
              </a:spcAft>
              <a:buNone/>
            </a:pPr>
            <a:r>
              <a:rPr lang="en-US" sz="2800" dirty="0">
                <a:latin typeface="Californian FB" panose="0207040306080B030204" pitchFamily="18" charset="0"/>
                <a:ea typeface="Aptos" panose="020B0004020202020204" pitchFamily="34" charset="0"/>
                <a:cs typeface="Times New Roman" panose="02020603050405020304" pitchFamily="18" charset="0"/>
              </a:rPr>
              <a:t>	6. Upper-tier partnerships and other pass-through entities must provide sufficient sourcing information for their partners or beneficial interest holders to properly source their guaranteed payments or distributive share income in accordance with these provisions.</a:t>
            </a:r>
          </a:p>
          <a:p>
            <a:pPr marL="914400" marR="0" lvl="2" indent="0">
              <a:lnSpc>
                <a:spcPct val="100000"/>
              </a:lnSpc>
              <a:spcBef>
                <a:spcPts val="600"/>
              </a:spcBef>
              <a:spcAft>
                <a:spcPts val="600"/>
              </a:spcAft>
              <a:buNone/>
            </a:pPr>
            <a:endParaRPr lang="en-US" sz="2800" dirty="0">
              <a:latin typeface="Californian FB" panose="0207040306080B030204" pitchFamily="18" charset="0"/>
              <a:ea typeface="Aptos" panose="020B0004020202020204" pitchFamily="34" charset="0"/>
              <a:cs typeface="Times New Roman" panose="02020603050405020304" pitchFamily="18" charset="0"/>
            </a:endParaRPr>
          </a:p>
          <a:p>
            <a:pPr marL="457200" marR="0" lvl="2" indent="0">
              <a:lnSpc>
                <a:spcPct val="95000"/>
              </a:lnSpc>
              <a:spcBef>
                <a:spcPts val="600"/>
              </a:spcBef>
              <a:spcAft>
                <a:spcPts val="600"/>
              </a:spcAft>
              <a:buNone/>
            </a:pPr>
            <a:r>
              <a:rPr lang="en-US" sz="2600" dirty="0">
                <a:effectLst/>
                <a:ea typeface="Aptos" panose="020B0004020202020204" pitchFamily="34" charset="0"/>
                <a:cs typeface="Times New Roman" panose="02020603050405020304" pitchFamily="18" charset="0"/>
              </a:rPr>
              <a:t>Note that the rules for corporate partners (in </a:t>
            </a:r>
            <a:r>
              <a:rPr lang="en-US" sz="2600" dirty="0">
                <a:ea typeface="Aptos" panose="020B0004020202020204" pitchFamily="34" charset="0"/>
                <a:cs typeface="Times New Roman" panose="02020603050405020304" pitchFamily="18" charset="0"/>
              </a:rPr>
              <a:t>Sec. D) </a:t>
            </a:r>
            <a:r>
              <a:rPr lang="en-US" sz="2600" dirty="0">
                <a:effectLst/>
                <a:ea typeface="Aptos" panose="020B0004020202020204" pitchFamily="34" charset="0"/>
                <a:cs typeface="Times New Roman" panose="02020603050405020304" pitchFamily="18" charset="0"/>
              </a:rPr>
              <a:t>are similar when describing the approach to blending. </a:t>
            </a:r>
          </a:p>
        </p:txBody>
      </p:sp>
      <p:sp>
        <p:nvSpPr>
          <p:cNvPr id="4" name="Slide Number Placeholder 3">
            <a:extLst>
              <a:ext uri="{FF2B5EF4-FFF2-40B4-BE49-F238E27FC236}">
                <a16:creationId xmlns:a16="http://schemas.microsoft.com/office/drawing/2014/main" id="{C024BC09-4A94-2A9C-5569-E4F5AB38DF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1">
            <a:extLst>
              <a:ext uri="{FF2B5EF4-FFF2-40B4-BE49-F238E27FC236}">
                <a16:creationId xmlns:a16="http://schemas.microsoft.com/office/drawing/2014/main" id="{6F2706B2-8622-1FC8-E5B4-75CA3DA3C3BB}"/>
              </a:ext>
            </a:extLst>
          </p:cNvPr>
          <p:cNvSpPr>
            <a:spLocks noGrp="1"/>
          </p:cNvSpPr>
          <p:nvPr>
            <p:ph type="title"/>
          </p:nvPr>
        </p:nvSpPr>
        <p:spPr>
          <a:xfrm>
            <a:off x="581192" y="702157"/>
            <a:ext cx="11029616" cy="425186"/>
          </a:xfrm>
        </p:spPr>
        <p:txBody>
          <a:bodyPr>
            <a:normAutofit fontScale="90000"/>
          </a:bodyPr>
          <a:lstStyle/>
          <a:p>
            <a:r>
              <a:rPr lang="en-US" sz="2400" dirty="0"/>
              <a:t>Sourcing – Part IV – Section C (Cont’d)</a:t>
            </a:r>
          </a:p>
        </p:txBody>
      </p:sp>
    </p:spTree>
    <p:extLst>
      <p:ext uri="{BB962C8B-B14F-4D97-AF65-F5344CB8AC3E}">
        <p14:creationId xmlns:p14="http://schemas.microsoft.com/office/powerpoint/2010/main" val="9488382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EF2FD-1D1E-2B5C-29C1-D58B7DCB9E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5B10C-2D7D-9525-045F-07E8931ADB01}"/>
              </a:ext>
            </a:extLst>
          </p:cNvPr>
          <p:cNvSpPr>
            <a:spLocks noGrp="1"/>
          </p:cNvSpPr>
          <p:nvPr>
            <p:ph type="title"/>
          </p:nvPr>
        </p:nvSpPr>
        <p:spPr>
          <a:xfrm>
            <a:off x="432619" y="1009396"/>
            <a:ext cx="2968949" cy="3097161"/>
          </a:xfrm>
          <a:solidFill>
            <a:schemeClr val="accent1">
              <a:lumMod val="50000"/>
            </a:schemeClr>
          </a:solidFill>
        </p:spPr>
        <p:txBody>
          <a:bodyPr anchor="ctr">
            <a:normAutofit/>
          </a:bodyPr>
          <a:lstStyle/>
          <a:p>
            <a:r>
              <a:rPr lang="en-US" sz="2700" dirty="0">
                <a:solidFill>
                  <a:schemeClr val="bg1"/>
                </a:solidFill>
              </a:rPr>
              <a:t>Part V</a:t>
            </a:r>
            <a:br>
              <a:rPr lang="en-US" sz="2700" dirty="0">
                <a:solidFill>
                  <a:schemeClr val="bg1"/>
                </a:solidFill>
              </a:rPr>
            </a:br>
            <a:r>
              <a:rPr lang="en-US" sz="2700" dirty="0">
                <a:solidFill>
                  <a:schemeClr val="bg1"/>
                </a:solidFill>
              </a:rPr>
              <a:t>Application of Federal Tax requirements, limitations, and Anti-Abuse Rules</a:t>
            </a:r>
          </a:p>
        </p:txBody>
      </p:sp>
      <p:sp>
        <p:nvSpPr>
          <p:cNvPr id="4" name="Slide Number Placeholder 3">
            <a:extLst>
              <a:ext uri="{FF2B5EF4-FFF2-40B4-BE49-F238E27FC236}">
                <a16:creationId xmlns:a16="http://schemas.microsoft.com/office/drawing/2014/main" id="{23090EEF-2B47-0285-A72F-8ACCBC38062E}"/>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64</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
        <p:nvSpPr>
          <p:cNvPr id="16" name="Content Placeholder 2">
            <a:extLst>
              <a:ext uri="{FF2B5EF4-FFF2-40B4-BE49-F238E27FC236}">
                <a16:creationId xmlns:a16="http://schemas.microsoft.com/office/drawing/2014/main" id="{2ACA2FD7-BAD3-BC07-BACE-E5BFF690B5F9}"/>
              </a:ext>
            </a:extLst>
          </p:cNvPr>
          <p:cNvSpPr>
            <a:spLocks noGrp="1"/>
          </p:cNvSpPr>
          <p:nvPr>
            <p:ph idx="1"/>
          </p:nvPr>
        </p:nvSpPr>
        <p:spPr>
          <a:xfrm>
            <a:off x="4078014" y="672663"/>
            <a:ext cx="7532797" cy="5682290"/>
          </a:xfrm>
        </p:spPr>
        <p:txBody>
          <a:bodyPr>
            <a:normAutofit/>
          </a:bodyPr>
          <a:lstStyle/>
          <a:p>
            <a:r>
              <a:rPr lang="en-US" dirty="0"/>
              <a:t>These provisions make clear how federal tax rules, including anti-abuse rules, apply in the state tax context. </a:t>
            </a:r>
          </a:p>
          <a:p>
            <a:r>
              <a:rPr lang="en-US" dirty="0"/>
              <a:t>This is especially important where there is an impact on the state tax result, including the sourcing result, where there would be no effect on federal tax.</a:t>
            </a:r>
          </a:p>
        </p:txBody>
      </p:sp>
    </p:spTree>
    <p:extLst>
      <p:ext uri="{BB962C8B-B14F-4D97-AF65-F5344CB8AC3E}">
        <p14:creationId xmlns:p14="http://schemas.microsoft.com/office/powerpoint/2010/main" val="36611844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05041-0ADB-C553-56C1-E5B1ED7736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EFB04-0795-91D3-099B-B92D8FE31844}"/>
              </a:ext>
            </a:extLst>
          </p:cNvPr>
          <p:cNvSpPr>
            <a:spLocks noGrp="1"/>
          </p:cNvSpPr>
          <p:nvPr>
            <p:ph type="title"/>
          </p:nvPr>
        </p:nvSpPr>
        <p:spPr>
          <a:xfrm>
            <a:off x="432619" y="1009396"/>
            <a:ext cx="2968949" cy="3097161"/>
          </a:xfrm>
          <a:solidFill>
            <a:schemeClr val="accent1">
              <a:lumMod val="50000"/>
            </a:schemeClr>
          </a:solidFill>
        </p:spPr>
        <p:txBody>
          <a:bodyPr anchor="ctr">
            <a:normAutofit/>
          </a:bodyPr>
          <a:lstStyle/>
          <a:p>
            <a:r>
              <a:rPr lang="en-US" dirty="0">
                <a:solidFill>
                  <a:schemeClr val="bg1"/>
                </a:solidFill>
              </a:rPr>
              <a:t>Part VI</a:t>
            </a:r>
            <a:br>
              <a:rPr lang="en-US" dirty="0">
                <a:solidFill>
                  <a:schemeClr val="bg1"/>
                </a:solidFill>
              </a:rPr>
            </a:br>
            <a:r>
              <a:rPr lang="en-US" dirty="0">
                <a:solidFill>
                  <a:schemeClr val="bg1"/>
                </a:solidFill>
              </a:rPr>
              <a:t>Sufficient Unitary Relationship</a:t>
            </a:r>
          </a:p>
        </p:txBody>
      </p:sp>
      <p:sp>
        <p:nvSpPr>
          <p:cNvPr id="4" name="Slide Number Placeholder 3">
            <a:extLst>
              <a:ext uri="{FF2B5EF4-FFF2-40B4-BE49-F238E27FC236}">
                <a16:creationId xmlns:a16="http://schemas.microsoft.com/office/drawing/2014/main" id="{BF43BEC9-EEE8-1931-41DC-CECA4E8A44C1}"/>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65</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
        <p:nvSpPr>
          <p:cNvPr id="6" name="Content Placeholder 2">
            <a:extLst>
              <a:ext uri="{FF2B5EF4-FFF2-40B4-BE49-F238E27FC236}">
                <a16:creationId xmlns:a16="http://schemas.microsoft.com/office/drawing/2014/main" id="{A8AC2523-0365-EF08-0858-77DF001FF9C7}"/>
              </a:ext>
            </a:extLst>
          </p:cNvPr>
          <p:cNvSpPr>
            <a:spLocks noGrp="1"/>
          </p:cNvSpPr>
          <p:nvPr>
            <p:ph idx="1"/>
          </p:nvPr>
        </p:nvSpPr>
        <p:spPr>
          <a:xfrm>
            <a:off x="4035972" y="672663"/>
            <a:ext cx="7574839" cy="5682290"/>
          </a:xfrm>
        </p:spPr>
        <p:txBody>
          <a:bodyPr>
            <a:normAutofit/>
          </a:bodyPr>
          <a:lstStyle/>
          <a:p>
            <a:r>
              <a:rPr lang="en-US" dirty="0"/>
              <a:t>The application of the unitary business principle to partnership distributive share has not been addressed by U.S. Supreme Court.</a:t>
            </a:r>
          </a:p>
          <a:p>
            <a:r>
              <a:rPr lang="en-US" dirty="0"/>
              <a:t>Partnerships serve different purposes – including conducting operations but also holding assets or serving as investments where the income would be part of the partner’s unitary business.</a:t>
            </a:r>
          </a:p>
        </p:txBody>
      </p:sp>
    </p:spTree>
    <p:extLst>
      <p:ext uri="{BB962C8B-B14F-4D97-AF65-F5344CB8AC3E}">
        <p14:creationId xmlns:p14="http://schemas.microsoft.com/office/powerpoint/2010/main" val="3671395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D464-9F3E-FCF4-39F2-51B3B92FA5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1198757-50FA-8F06-0493-2B0943666532}"/>
              </a:ext>
            </a:extLst>
          </p:cNvPr>
          <p:cNvSpPr>
            <a:spLocks noGrp="1"/>
          </p:cNvSpPr>
          <p:nvPr>
            <p:ph type="sldNum" sz="quarter" idx="12"/>
          </p:nvPr>
        </p:nvSpPr>
        <p:spPr>
          <a:xfrm>
            <a:off x="10558300" y="6423914"/>
            <a:ext cx="105251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66</a:t>
            </a:fld>
            <a:endParaRPr kumimoji="0" lang="en-US" sz="900" b="0" i="0" u="none" strike="noStrike" kern="1200" cap="none" spc="0" normalizeH="0" baseline="0" noProof="0">
              <a:ln>
                <a:noFill/>
              </a:ln>
              <a:solidFill>
                <a:prstClr val="black">
                  <a:lumMod val="75000"/>
                  <a:lumOff val="25000"/>
                </a:prstClr>
              </a:solidFill>
              <a:effectLst/>
              <a:uLnTx/>
              <a:uFillTx/>
              <a:latin typeface="Franklin Gothic Book" panose="020B0502020104020203"/>
              <a:ea typeface="+mn-ea"/>
              <a:cs typeface="+mn-cs"/>
            </a:endParaRPr>
          </a:p>
        </p:txBody>
      </p:sp>
      <p:sp>
        <p:nvSpPr>
          <p:cNvPr id="8" name="Content Placeholder 2">
            <a:extLst>
              <a:ext uri="{FF2B5EF4-FFF2-40B4-BE49-F238E27FC236}">
                <a16:creationId xmlns:a16="http://schemas.microsoft.com/office/drawing/2014/main" id="{E34C34ED-251D-C029-FE6A-514E1FADC073}"/>
              </a:ext>
            </a:extLst>
          </p:cNvPr>
          <p:cNvSpPr txBox="1">
            <a:spLocks/>
          </p:cNvSpPr>
          <p:nvPr/>
        </p:nvSpPr>
        <p:spPr>
          <a:xfrm>
            <a:off x="714703" y="1576552"/>
            <a:ext cx="10625959" cy="4960882"/>
          </a:xfrm>
          <a:prstGeom prst="rect">
            <a:avLst/>
          </a:prstGeom>
        </p:spPr>
        <p:txBody>
          <a:bodyPr vert="horz" lIns="91440" tIns="45720" rIns="91440" bIns="45720" rtlCol="0" anchor="ctr">
            <a:normAutofit fontScale="85000" lnSpcReduction="20000"/>
          </a:bodyPr>
          <a:lstStyle>
            <a:lvl1pPr marL="306000" indent="-306000" algn="l" defTabSz="457200" rtl="0" eaLnBrk="1" latinLnBrk="0" hangingPunct="1">
              <a:lnSpc>
                <a:spcPct val="110000"/>
              </a:lnSpc>
              <a:spcBef>
                <a:spcPts val="1200"/>
              </a:spcBef>
              <a:spcAft>
                <a:spcPts val="600"/>
              </a:spcAft>
              <a:buClr>
                <a:schemeClr val="accent1"/>
              </a:buClr>
              <a:buSzPct val="92000"/>
              <a:buFont typeface="Wingdings 2" panose="05020102010507070707" pitchFamily="18" charset="2"/>
              <a:buChar char=""/>
              <a:defRPr sz="2800" b="1" kern="1200">
                <a:solidFill>
                  <a:schemeClr val="tx1">
                    <a:lumMod val="85000"/>
                    <a:lumOff val="15000"/>
                  </a:schemeClr>
                </a:solidFill>
                <a:latin typeface="+mn-lt"/>
                <a:ea typeface="+mn-ea"/>
                <a:cs typeface="+mn-cs"/>
              </a:defRPr>
            </a:lvl1pPr>
            <a:lvl2pPr marL="630000" indent="-306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400" b="1" kern="1200">
                <a:solidFill>
                  <a:schemeClr val="tx1">
                    <a:lumMod val="85000"/>
                    <a:lumOff val="15000"/>
                  </a:schemeClr>
                </a:solidFill>
                <a:latin typeface="+mn-lt"/>
                <a:ea typeface="+mn-ea"/>
                <a:cs typeface="+mn-cs"/>
              </a:defRPr>
            </a:lvl2pPr>
            <a:lvl3pPr marL="900000" indent="-270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2000" b="1" kern="1200">
                <a:solidFill>
                  <a:schemeClr val="tx1">
                    <a:lumMod val="85000"/>
                    <a:lumOff val="15000"/>
                  </a:schemeClr>
                </a:solidFill>
                <a:latin typeface="+mn-lt"/>
                <a:ea typeface="+mn-ea"/>
                <a:cs typeface="+mn-cs"/>
              </a:defRPr>
            </a:lvl3pPr>
            <a:lvl4pPr marL="124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4pPr>
            <a:lvl5pPr marL="1602000" indent="-234000" algn="l" defTabSz="457200" rtl="0" eaLnBrk="1" latinLnBrk="0" hangingPunct="1">
              <a:spcBef>
                <a:spcPts val="1200"/>
              </a:spcBef>
              <a:spcAft>
                <a:spcPts val="600"/>
              </a:spcAft>
              <a:buClr>
                <a:schemeClr val="accent1"/>
              </a:buClr>
              <a:buSzPct val="92000"/>
              <a:buFont typeface="Wingdings 2" panose="05020102010507070707" pitchFamily="18" charset="2"/>
              <a:buChar char=""/>
              <a:defRPr sz="1800" b="1" kern="1200">
                <a:solidFill>
                  <a:schemeClr val="tx1">
                    <a:lumMod val="85000"/>
                    <a:lumOff val="1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7200" indent="0">
              <a:spcBef>
                <a:spcPts val="600"/>
              </a:spcBef>
              <a:buNone/>
            </a:pPr>
            <a:r>
              <a:rPr lang="en-US" dirty="0">
                <a:latin typeface="Californian FB" panose="0207040306080B030204" pitchFamily="18" charset="0"/>
                <a:ea typeface="Cambria" panose="02040503050406030204" pitchFamily="18" charset="0"/>
              </a:rPr>
              <a:t>A. The relationship between the partnership that recognizes the income or items and the partners . . . that are engaged in the related business activities generating other income or items, including: </a:t>
            </a:r>
          </a:p>
          <a:p>
            <a:pPr marL="457200" indent="0">
              <a:spcBef>
                <a:spcPts val="600"/>
              </a:spcBef>
              <a:buNone/>
            </a:pPr>
            <a:r>
              <a:rPr lang="en-US" dirty="0">
                <a:latin typeface="Californian FB" panose="0207040306080B030204" pitchFamily="18" charset="0"/>
                <a:ea typeface="Cambria" panose="02040503050406030204" pitchFamily="18" charset="0"/>
              </a:rPr>
              <a:t>	1. </a:t>
            </a:r>
            <a:r>
              <a:rPr lang="en-US" dirty="0">
                <a:highlight>
                  <a:srgbClr val="FFFF00"/>
                </a:highlight>
                <a:latin typeface="Californian FB" panose="0207040306080B030204" pitchFamily="18" charset="0"/>
                <a:ea typeface="Cambria" panose="02040503050406030204" pitchFamily="18" charset="0"/>
              </a:rPr>
              <a:t>The extent of actual common control, direct or indirect, held or exercised over the business activities</a:t>
            </a:r>
            <a:r>
              <a:rPr lang="en-US" dirty="0">
                <a:latin typeface="Californian FB" panose="0207040306080B030204" pitchFamily="18" charset="0"/>
                <a:ea typeface="Cambria" panose="02040503050406030204" pitchFamily="18" charset="0"/>
              </a:rPr>
              <a:t>, regardless of the share of partnership capital held; </a:t>
            </a:r>
          </a:p>
          <a:p>
            <a:pPr marL="457200" indent="0">
              <a:spcBef>
                <a:spcPts val="600"/>
              </a:spcBef>
              <a:buNone/>
            </a:pPr>
            <a:r>
              <a:rPr lang="en-US" dirty="0">
                <a:latin typeface="Californian FB" panose="0207040306080B030204" pitchFamily="18" charset="0"/>
                <a:ea typeface="Cambria" panose="02040503050406030204" pitchFamily="18" charset="0"/>
              </a:rPr>
              <a:t>	2. The extent to which related activities are integrated or coordinated; </a:t>
            </a:r>
          </a:p>
          <a:p>
            <a:pPr marL="457200" indent="0">
              <a:spcBef>
                <a:spcPts val="600"/>
              </a:spcBef>
              <a:buNone/>
            </a:pPr>
            <a:r>
              <a:rPr lang="en-US" dirty="0">
                <a:latin typeface="Californian FB" panose="0207040306080B030204" pitchFamily="18" charset="0"/>
                <a:ea typeface="Cambria" panose="02040503050406030204" pitchFamily="18" charset="0"/>
              </a:rPr>
              <a:t>	3. The extent to which resources and costs are shared; and </a:t>
            </a:r>
          </a:p>
          <a:p>
            <a:pPr marL="457200" indent="0">
              <a:spcBef>
                <a:spcPts val="600"/>
              </a:spcBef>
              <a:buNone/>
            </a:pPr>
            <a:r>
              <a:rPr lang="en-US" dirty="0">
                <a:latin typeface="Californian FB" panose="0207040306080B030204" pitchFamily="18" charset="0"/>
                <a:ea typeface="Cambria" panose="02040503050406030204" pitchFamily="18" charset="0"/>
              </a:rPr>
              <a:t>	4. The extent of transactions or flows of value between the entities.</a:t>
            </a:r>
          </a:p>
          <a:p>
            <a:pPr marL="457200" indent="0">
              <a:spcBef>
                <a:spcPts val="600"/>
              </a:spcBef>
              <a:buNone/>
            </a:pPr>
            <a:r>
              <a:rPr lang="en-US" kern="100" dirty="0">
                <a:latin typeface="Californian FB" panose="0207040306080B030204" pitchFamily="18" charset="0"/>
                <a:ea typeface="Cambria" panose="02040503050406030204" pitchFamily="18" charset="0"/>
                <a:cs typeface="Times New Roman" panose="02020603050405020304" pitchFamily="18" charset="0"/>
              </a:rPr>
              <a:t>B.  </a:t>
            </a:r>
            <a:r>
              <a:rPr lang="en-US" kern="100" dirty="0">
                <a:highlight>
                  <a:srgbClr val="FFFF00"/>
                </a:highlight>
                <a:latin typeface="Californian FB" panose="0207040306080B030204" pitchFamily="18" charset="0"/>
                <a:ea typeface="Cambria" panose="02040503050406030204" pitchFamily="18" charset="0"/>
                <a:cs typeface="Times New Roman" panose="02020603050405020304" pitchFamily="18" charset="0"/>
              </a:rPr>
              <a:t>The extent of common use . . . of assets held by the partnership </a:t>
            </a:r>
            <a:r>
              <a:rPr lang="en-US" kern="100" dirty="0">
                <a:latin typeface="Californian FB" panose="0207040306080B030204" pitchFamily="18" charset="0"/>
                <a:ea typeface="Cambria" panose="02040503050406030204" pitchFamily="18" charset="0"/>
                <a:cs typeface="Times New Roman" panose="02020603050405020304" pitchFamily="18" charset="0"/>
              </a:rPr>
              <a:t>or partners.</a:t>
            </a:r>
          </a:p>
          <a:p>
            <a:pPr marL="457200" indent="0">
              <a:lnSpc>
                <a:spcPct val="95000"/>
              </a:lnSpc>
              <a:spcBef>
                <a:spcPts val="600"/>
              </a:spcBef>
              <a:buFont typeface="Wingdings 2" panose="05020102010507070707" pitchFamily="18" charset="2"/>
              <a:buNone/>
            </a:pPr>
            <a:r>
              <a:rPr lang="en-US" kern="100" dirty="0">
                <a:latin typeface="Californian FB" panose="0207040306080B030204" pitchFamily="18" charset="0"/>
                <a:ea typeface="Cambria" panose="02040503050406030204" pitchFamily="18" charset="0"/>
                <a:cs typeface="Times New Roman" panose="02020603050405020304" pitchFamily="18" charset="0"/>
              </a:rPr>
              <a:t>C.  </a:t>
            </a:r>
            <a:r>
              <a:rPr lang="en-US" kern="100" dirty="0">
                <a:highlight>
                  <a:srgbClr val="FFFF00"/>
                </a:highlight>
                <a:latin typeface="Californian FB" panose="0207040306080B030204" pitchFamily="18" charset="0"/>
                <a:ea typeface="Cambria" panose="02040503050406030204" pitchFamily="18" charset="0"/>
                <a:cs typeface="Times New Roman" panose="02020603050405020304" pitchFamily="18" charset="0"/>
              </a:rPr>
              <a:t>The nature of common use </a:t>
            </a:r>
            <a:r>
              <a:rPr lang="en-US" kern="100" dirty="0">
                <a:latin typeface="Californian FB" panose="0207040306080B030204" pitchFamily="18" charset="0"/>
                <a:ea typeface="Cambria" panose="02040503050406030204" pitchFamily="18" charset="0"/>
                <a:cs typeface="Times New Roman" panose="02020603050405020304" pitchFamily="18" charset="0"/>
              </a:rPr>
              <a:t>. . ...</a:t>
            </a:r>
          </a:p>
        </p:txBody>
      </p:sp>
      <p:sp>
        <p:nvSpPr>
          <p:cNvPr id="5" name="Title 4">
            <a:extLst>
              <a:ext uri="{FF2B5EF4-FFF2-40B4-BE49-F238E27FC236}">
                <a16:creationId xmlns:a16="http://schemas.microsoft.com/office/drawing/2014/main" id="{78EAEAEE-C453-46D3-08A9-4E992EDF2492}"/>
              </a:ext>
            </a:extLst>
          </p:cNvPr>
          <p:cNvSpPr>
            <a:spLocks noGrp="1"/>
          </p:cNvSpPr>
          <p:nvPr>
            <p:ph type="title"/>
          </p:nvPr>
        </p:nvSpPr>
        <p:spPr/>
        <p:txBody>
          <a:bodyPr/>
          <a:lstStyle/>
          <a:p>
            <a:r>
              <a:rPr lang="en-US" dirty="0"/>
              <a:t>Sufficient Unitary Relationship – Part VI</a:t>
            </a:r>
          </a:p>
        </p:txBody>
      </p:sp>
    </p:spTree>
    <p:extLst>
      <p:ext uri="{BB962C8B-B14F-4D97-AF65-F5344CB8AC3E}">
        <p14:creationId xmlns:p14="http://schemas.microsoft.com/office/powerpoint/2010/main" val="3451132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0E6D-2533-7367-4915-620973120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EA286E-8E26-3081-F928-E632D3432F1D}"/>
              </a:ext>
            </a:extLst>
          </p:cNvPr>
          <p:cNvSpPr>
            <a:spLocks noGrp="1"/>
          </p:cNvSpPr>
          <p:nvPr>
            <p:ph type="title"/>
          </p:nvPr>
        </p:nvSpPr>
        <p:spPr/>
        <p:txBody>
          <a:bodyPr/>
          <a:lstStyle/>
          <a:p>
            <a:r>
              <a:rPr lang="en-US" dirty="0"/>
              <a:t>Discussion </a:t>
            </a:r>
          </a:p>
        </p:txBody>
      </p:sp>
      <p:sp>
        <p:nvSpPr>
          <p:cNvPr id="4" name="Slide Number Placeholder 3">
            <a:extLst>
              <a:ext uri="{FF2B5EF4-FFF2-40B4-BE49-F238E27FC236}">
                <a16:creationId xmlns:a16="http://schemas.microsoft.com/office/drawing/2014/main" id="{9E8D4032-9C48-1D22-8B2B-19A208C078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Tree>
    <p:extLst>
      <p:ext uri="{BB962C8B-B14F-4D97-AF65-F5344CB8AC3E}">
        <p14:creationId xmlns:p14="http://schemas.microsoft.com/office/powerpoint/2010/main" val="23665162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0E6D-2533-7367-4915-620973120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EA286E-8E26-3081-F928-E632D3432F1D}"/>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9E8D4032-9C48-1D22-8B2B-19A208C078AB}"/>
              </a:ext>
            </a:extLst>
          </p:cNvPr>
          <p:cNvSpPr>
            <a:spLocks noGrp="1"/>
          </p:cNvSpPr>
          <p:nvPr>
            <p:ph type="sldNum" sz="quarter" idx="12"/>
          </p:nvPr>
        </p:nvSpPr>
        <p:spPr/>
        <p:txBody>
          <a:bodyPr/>
          <a:lstStyle/>
          <a:p>
            <a:fld id="{3A98EE3D-8CD1-4C3F-BD1C-C98C9596463C}" type="slidenum">
              <a:rPr lang="en-US" smtClean="0"/>
              <a:t>68</a:t>
            </a:fld>
            <a:endParaRPr lang="en-US" dirty="0"/>
          </a:p>
        </p:txBody>
      </p:sp>
    </p:spTree>
    <p:extLst>
      <p:ext uri="{BB962C8B-B14F-4D97-AF65-F5344CB8AC3E}">
        <p14:creationId xmlns:p14="http://schemas.microsoft.com/office/powerpoint/2010/main" val="21043703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F238B-3E12-CAC7-BDCD-98CB63392175}"/>
              </a:ext>
            </a:extLst>
          </p:cNvPr>
          <p:cNvSpPr>
            <a:spLocks noGrp="1"/>
          </p:cNvSpPr>
          <p:nvPr>
            <p:ph type="title"/>
          </p:nvPr>
        </p:nvSpPr>
        <p:spPr/>
        <p:txBody>
          <a:bodyPr/>
          <a:lstStyle/>
          <a:p>
            <a:r>
              <a:rPr lang="en-US" dirty="0"/>
              <a:t>Report to the Uniformity Committee</a:t>
            </a:r>
          </a:p>
        </p:txBody>
      </p:sp>
      <p:sp>
        <p:nvSpPr>
          <p:cNvPr id="3" name="Content Placeholder 2">
            <a:extLst>
              <a:ext uri="{FF2B5EF4-FFF2-40B4-BE49-F238E27FC236}">
                <a16:creationId xmlns:a16="http://schemas.microsoft.com/office/drawing/2014/main" id="{05D53E75-ECA0-7C15-CA02-2D8E76666441}"/>
              </a:ext>
            </a:extLst>
          </p:cNvPr>
          <p:cNvSpPr>
            <a:spLocks noGrp="1"/>
          </p:cNvSpPr>
          <p:nvPr>
            <p:ph idx="1"/>
          </p:nvPr>
        </p:nvSpPr>
        <p:spPr/>
        <p:txBody>
          <a:bodyPr/>
          <a:lstStyle/>
          <a:p>
            <a:r>
              <a:rPr lang="en-US" dirty="0"/>
              <a:t>The Uniformity Committee meets on November 10, 2026. See the meeting information – here: </a:t>
            </a:r>
            <a:r>
              <a:rPr lang="en-US" dirty="0">
                <a:hlinkClick r:id="rId2"/>
              </a:rPr>
              <a:t>https://www.mtc.gov/events-training/2026-fall-committee-meetings/</a:t>
            </a:r>
            <a:endParaRPr lang="en-US" dirty="0"/>
          </a:p>
          <a:p>
            <a:r>
              <a:rPr lang="en-US" dirty="0"/>
              <a:t>The work group will give a status report to the committee and ask for the committee’s input. </a:t>
            </a:r>
          </a:p>
        </p:txBody>
      </p:sp>
      <p:sp>
        <p:nvSpPr>
          <p:cNvPr id="4" name="Slide Number Placeholder 3">
            <a:extLst>
              <a:ext uri="{FF2B5EF4-FFF2-40B4-BE49-F238E27FC236}">
                <a16:creationId xmlns:a16="http://schemas.microsoft.com/office/drawing/2014/main" id="{23B48DEE-F6DD-D829-CCBF-2CDFAD35A90D}"/>
              </a:ext>
            </a:extLst>
          </p:cNvPr>
          <p:cNvSpPr>
            <a:spLocks noGrp="1"/>
          </p:cNvSpPr>
          <p:nvPr>
            <p:ph type="sldNum" sz="quarter" idx="12"/>
          </p:nvPr>
        </p:nvSpPr>
        <p:spPr/>
        <p:txBody>
          <a:bodyPr/>
          <a:lstStyle/>
          <a:p>
            <a:fld id="{3A98EE3D-8CD1-4C3F-BD1C-C98C9596463C}" type="slidenum">
              <a:rPr lang="en-US" smtClean="0"/>
              <a:t>69</a:t>
            </a:fld>
            <a:endParaRPr lang="en-US" dirty="0"/>
          </a:p>
        </p:txBody>
      </p:sp>
    </p:spTree>
    <p:extLst>
      <p:ext uri="{BB962C8B-B14F-4D97-AF65-F5344CB8AC3E}">
        <p14:creationId xmlns:p14="http://schemas.microsoft.com/office/powerpoint/2010/main" val="23871116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E725C-883A-BEAF-AED5-C5637894DA50}"/>
              </a:ext>
            </a:extLst>
          </p:cNvPr>
          <p:cNvSpPr>
            <a:spLocks noGrp="1"/>
          </p:cNvSpPr>
          <p:nvPr>
            <p:ph type="title"/>
          </p:nvPr>
        </p:nvSpPr>
        <p:spPr/>
        <p:txBody>
          <a:bodyPr/>
          <a:lstStyle/>
          <a:p>
            <a:r>
              <a:rPr lang="en-US" dirty="0"/>
              <a:t>Process for Approving the Model</a:t>
            </a:r>
          </a:p>
        </p:txBody>
      </p:sp>
      <p:sp>
        <p:nvSpPr>
          <p:cNvPr id="3" name="Content Placeholder 2">
            <a:extLst>
              <a:ext uri="{FF2B5EF4-FFF2-40B4-BE49-F238E27FC236}">
                <a16:creationId xmlns:a16="http://schemas.microsoft.com/office/drawing/2014/main" id="{4DE205A0-9F32-B5E3-12DB-B6CF7E68A81F}"/>
              </a:ext>
            </a:extLst>
          </p:cNvPr>
          <p:cNvSpPr>
            <a:spLocks noGrp="1"/>
          </p:cNvSpPr>
          <p:nvPr>
            <p:ph idx="1"/>
          </p:nvPr>
        </p:nvSpPr>
        <p:spPr/>
        <p:txBody>
          <a:bodyPr>
            <a:normAutofit fontScale="77500" lnSpcReduction="20000"/>
          </a:bodyPr>
          <a:lstStyle/>
          <a:p>
            <a:r>
              <a:rPr lang="en-US" dirty="0"/>
              <a:t>Work group would present the model to the Uniformity Committee for its consideration. </a:t>
            </a:r>
          </a:p>
          <a:p>
            <a:r>
              <a:rPr lang="en-US" dirty="0"/>
              <a:t>The Uniformity Committee can take any action – approve the model with or without changes, send the model back to the work group, etc.</a:t>
            </a:r>
          </a:p>
          <a:p>
            <a:r>
              <a:rPr lang="en-US" dirty="0"/>
              <a:t>If the Uniformity Committee approves the model – it goes to the MTC Executive Committee which can take any action, including holding a public hearing on the model.</a:t>
            </a:r>
          </a:p>
          <a:p>
            <a:r>
              <a:rPr lang="en-US" dirty="0"/>
              <a:t>After the public hearing, the Executive Committee may review the hearing report and take any action. </a:t>
            </a:r>
          </a:p>
          <a:p>
            <a:r>
              <a:rPr lang="en-US" dirty="0"/>
              <a:t>If the Executive Committee approves the model for consideration by the Commission, it will first hold a Bylaw 7 Survey of Compact and Sovereignty states.</a:t>
            </a:r>
          </a:p>
          <a:p>
            <a:r>
              <a:rPr lang="en-US" dirty="0"/>
              <a:t>If the majority of states say they would consider the model, then it would be added to the agenda for the Commission’s consideration. </a:t>
            </a:r>
          </a:p>
        </p:txBody>
      </p:sp>
      <p:sp>
        <p:nvSpPr>
          <p:cNvPr id="4" name="Slide Number Placeholder 3">
            <a:extLst>
              <a:ext uri="{FF2B5EF4-FFF2-40B4-BE49-F238E27FC236}">
                <a16:creationId xmlns:a16="http://schemas.microsoft.com/office/drawing/2014/main" id="{B9F50710-0400-4102-A66E-F1A7BA460B83}"/>
              </a:ext>
            </a:extLst>
          </p:cNvPr>
          <p:cNvSpPr>
            <a:spLocks noGrp="1"/>
          </p:cNvSpPr>
          <p:nvPr>
            <p:ph type="sldNum" sz="quarter" idx="12"/>
          </p:nvPr>
        </p:nvSpPr>
        <p:spPr/>
        <p:txBody>
          <a:bodyPr/>
          <a:lstStyle/>
          <a:p>
            <a:fld id="{3A98EE3D-8CD1-4C3F-BD1C-C98C9596463C}" type="slidenum">
              <a:rPr lang="en-US" smtClean="0"/>
              <a:t>70</a:t>
            </a:fld>
            <a:endParaRPr lang="en-US" dirty="0"/>
          </a:p>
        </p:txBody>
      </p:sp>
    </p:spTree>
    <p:extLst>
      <p:ext uri="{BB962C8B-B14F-4D97-AF65-F5344CB8AC3E}">
        <p14:creationId xmlns:p14="http://schemas.microsoft.com/office/powerpoint/2010/main" val="37545299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7"/>
  <p:tag name="ARTICULATE_PROJECT_OPEN" val="0"/>
  <p:tag name="SLIDO_APP_VERSION" val="1.6.1.4122"/>
  <p:tag name="SLIDO_PRESENTATION_ID" val="00000000-0000-0000-0000-000000000000"/>
  <p:tag name="SLIDO_EVENT_UUID" val="c9e85ef8-db47-4d02-acd6-4cbb29329715"/>
  <p:tag name="SLIDO_EVENT_SECTION_UUID" val="b14ba6aa-754f-4ff1-a67f-91bb0f3146d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1_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5539</Words>
  <Application>Microsoft Office PowerPoint</Application>
  <PresentationFormat>Widescreen</PresentationFormat>
  <Paragraphs>395</Paragraphs>
  <Slides>70</Slides>
  <Notes>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70</vt:i4>
      </vt:variant>
    </vt:vector>
  </HeadingPairs>
  <TitlesOfParts>
    <vt:vector size="80" baseType="lpstr">
      <vt:lpstr>Aptos</vt:lpstr>
      <vt:lpstr>Arial</vt:lpstr>
      <vt:lpstr>Calibri</vt:lpstr>
      <vt:lpstr>Californian FB</vt:lpstr>
      <vt:lpstr>Cambria</vt:lpstr>
      <vt:lpstr>Franklin Gothic Book</vt:lpstr>
      <vt:lpstr>Franklin Gothic Demi</vt:lpstr>
      <vt:lpstr>Wingdings 2</vt:lpstr>
      <vt:lpstr>DividendVTI</vt:lpstr>
      <vt:lpstr>1_DividendVTI</vt:lpstr>
      <vt:lpstr>      State Taxation of Partnerships –  Status Report</vt:lpstr>
      <vt:lpstr>Background</vt:lpstr>
      <vt:lpstr>Important Context</vt:lpstr>
      <vt:lpstr>Important History</vt:lpstr>
      <vt:lpstr>Important History</vt:lpstr>
      <vt:lpstr>Persistent Mistakes</vt:lpstr>
      <vt:lpstr>Persistent Mistakes</vt:lpstr>
      <vt:lpstr>Role of Complexity</vt:lpstr>
      <vt:lpstr>Process</vt:lpstr>
      <vt:lpstr>Primary  Goals</vt:lpstr>
      <vt:lpstr>Issue  outline</vt:lpstr>
      <vt:lpstr>Issue  focus</vt:lpstr>
      <vt:lpstr>Addressing Issues</vt:lpstr>
      <vt:lpstr>Drafting Challenges</vt:lpstr>
      <vt:lpstr>Other Notes  on the  Model</vt:lpstr>
      <vt:lpstr>General sourcing Framework</vt:lpstr>
      <vt:lpstr>  General Sourcing Framework</vt:lpstr>
      <vt:lpstr>  General Sourcing Framework</vt:lpstr>
      <vt:lpstr>  General Sourcing Framework</vt:lpstr>
      <vt:lpstr>  General Sourcing Framework</vt:lpstr>
      <vt:lpstr>Draft model provisions</vt:lpstr>
      <vt:lpstr>Part I –  Definitions</vt:lpstr>
      <vt:lpstr>Definitions – Part I (Important Examples)</vt:lpstr>
      <vt:lpstr>Definitions – Part I (Important Examples)</vt:lpstr>
      <vt:lpstr>Definitions – Part I (Important Examples)</vt:lpstr>
      <vt:lpstr>Definitions – Part I (Important Examples)</vt:lpstr>
      <vt:lpstr>Definitions – Part I (Important Examples)</vt:lpstr>
      <vt:lpstr>Part II Conformity</vt:lpstr>
      <vt:lpstr>Conformity – Part II</vt:lpstr>
      <vt:lpstr>Part III Information Reporting</vt:lpstr>
      <vt:lpstr>Obligations of Partnerships to File Information Returns and Report Information – PART III</vt:lpstr>
      <vt:lpstr>Obligations of Partnerships to File Information Returns and Report Information – PART III (Cont’d)</vt:lpstr>
      <vt:lpstr>Obligations of Partnerships to File Information Returns and Report Information – PART III (Cont’d)</vt:lpstr>
      <vt:lpstr>Obligations of Partnerships to File Information Returns and Report Information – PART III (Cont’d)</vt:lpstr>
      <vt:lpstr>Obligations of Partnerships to File Information Returns and Report Information – PART III (Cont’d) – NEW PROVISIONS</vt:lpstr>
      <vt:lpstr>Part IV Sourcing Rules</vt:lpstr>
      <vt:lpstr>PowerPoint Presentation</vt:lpstr>
      <vt:lpstr>Sourcing Partnership Income and Items – Part IV</vt:lpstr>
      <vt:lpstr>Sourcing Partnership Income and Items – Part IV – (Cont’d)</vt:lpstr>
      <vt:lpstr>Sourcing Partnership Income and Items – Part IV – (Cont’d)</vt:lpstr>
      <vt:lpstr>Sourcing Partnership Income and Items – Part IV – (Cont’d)</vt:lpstr>
      <vt:lpstr>Sourcing Partnership Income and Items – Part IV – (Cont’d)</vt:lpstr>
      <vt:lpstr>PowerPoint Presentation</vt:lpstr>
      <vt:lpstr>Tiered and Corporate partners &amp; Blending</vt:lpstr>
      <vt:lpstr>This has long been the Model MTC Rule</vt:lpstr>
      <vt:lpstr>Why use distributive share?</vt:lpstr>
      <vt:lpstr>Specific Assignment is not Possible</vt:lpstr>
      <vt:lpstr>Use of Capital may Not reflect Income</vt:lpstr>
      <vt:lpstr>Problem with Distributive Share </vt:lpstr>
      <vt:lpstr>Problem with Distributive share</vt:lpstr>
      <vt:lpstr>Why use the Absolute Value Method?</vt:lpstr>
      <vt:lpstr>Why Use the Absolute Value Approach?</vt:lpstr>
      <vt:lpstr>Why the Absolute Value Approach?</vt:lpstr>
      <vt:lpstr>One Last Alternative</vt:lpstr>
      <vt:lpstr>Remember</vt:lpstr>
      <vt:lpstr>What is Blended Apportionment</vt:lpstr>
      <vt:lpstr>Sourcing – Part IV – Section C As revised</vt:lpstr>
      <vt:lpstr>Sourcing – Part IV – Section C (Cont’d)</vt:lpstr>
      <vt:lpstr>Sourcing – Part IV – Section C (Cont’d)</vt:lpstr>
      <vt:lpstr>Sourcing – Part IV – Section C (Cont’d)</vt:lpstr>
      <vt:lpstr>Sourcing – Part IV – Section C (Cont’d)</vt:lpstr>
      <vt:lpstr>Sourcing – Part IV – Section C (Cont’d)</vt:lpstr>
      <vt:lpstr>Sourcing – Part IV – Section C (Cont’d)</vt:lpstr>
      <vt:lpstr>Part V Application of Federal Tax requirements, limitations, and Anti-Abuse Rules</vt:lpstr>
      <vt:lpstr>Part VI Sufficient Unitary Relationship</vt:lpstr>
      <vt:lpstr>Sufficient Unitary Relationship – Part VI</vt:lpstr>
      <vt:lpstr>Discussion </vt:lpstr>
      <vt:lpstr>Next Steps</vt:lpstr>
      <vt:lpstr>Report to the Uniformity Committee</vt:lpstr>
      <vt:lpstr>Process for Approving the Model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2026-10-20T15:48:10Z</dcterms:created>
  <dcterms:modified xsi:type="dcterms:W3CDTF">2026-10-20T15:48:21Z</dcterms:modified>
</cp:coreProperties>
</file>