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10"/>
  </p:notesMasterIdLst>
  <p:sldIdLst>
    <p:sldId id="257" r:id="rId2"/>
    <p:sldId id="670" r:id="rId3"/>
    <p:sldId id="664" r:id="rId4"/>
    <p:sldId id="668" r:id="rId5"/>
    <p:sldId id="665" r:id="rId6"/>
    <p:sldId id="666" r:id="rId7"/>
    <p:sldId id="669" r:id="rId8"/>
    <p:sldId id="671" r:id="rId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DB9889-4A15-48F2-AD52-0F9B1FF10FB5}" v="2" dt="2026-07-24T15:34:46.1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56921" autoAdjust="0"/>
  </p:normalViewPr>
  <p:slideViewPr>
    <p:cSldViewPr snapToGrid="0">
      <p:cViewPr varScale="1">
        <p:scale>
          <a:sx n="39" d="100"/>
          <a:sy n="39" d="100"/>
        </p:scale>
        <p:origin x="1708"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582892-DBB7-4241-B7F3-CA450BBA84C3}" type="doc">
      <dgm:prSet loTypeId="urn:microsoft.com/office/officeart/2018/2/layout/IconVerticalSolidList" loCatId="icon" qsTypeId="urn:microsoft.com/office/officeart/2005/8/quickstyle/simple1" qsCatId="simple" csTypeId="urn:microsoft.com/office/officeart/2005/8/colors/colorful2" csCatId="colorful" phldr="1"/>
      <dgm:spPr/>
      <dgm:t>
        <a:bodyPr/>
        <a:lstStyle/>
        <a:p>
          <a:endParaRPr lang="en-US"/>
        </a:p>
      </dgm:t>
    </dgm:pt>
    <dgm:pt modelId="{B5EA9004-08CE-4AAE-B46A-9C61101355A2}">
      <dgm:prSet custT="1"/>
      <dgm:spPr>
        <a:solidFill>
          <a:schemeClr val="bg1">
            <a:lumMod val="85000"/>
            <a:alpha val="90000"/>
          </a:schemeClr>
        </a:solidFill>
      </dgm:spPr>
      <dgm:t>
        <a:bodyPr/>
        <a:lstStyle/>
        <a:p>
          <a:pPr>
            <a:lnSpc>
              <a:spcPct val="100000"/>
            </a:lnSpc>
          </a:pPr>
          <a:r>
            <a:rPr lang="en-US" sz="2400" b="1" dirty="0"/>
            <a:t>State participants and members of the public – provide suggestions for receipts sourcing issues to address.</a:t>
          </a:r>
          <a:endParaRPr lang="en-US" sz="2400" dirty="0"/>
        </a:p>
      </dgm:t>
    </dgm:pt>
    <dgm:pt modelId="{1F105E3E-2DBD-4ED3-A9D0-33207A00532D}" type="parTrans" cxnId="{03EFE900-6F69-4715-A846-FABDB857C5C4}">
      <dgm:prSet/>
      <dgm:spPr/>
      <dgm:t>
        <a:bodyPr/>
        <a:lstStyle/>
        <a:p>
          <a:endParaRPr lang="en-US"/>
        </a:p>
      </dgm:t>
    </dgm:pt>
    <dgm:pt modelId="{0801DA41-21F1-4846-BA03-B73D9111A9AD}" type="sibTrans" cxnId="{03EFE900-6F69-4715-A846-FABDB857C5C4}">
      <dgm:prSet phldrT="1" phldr="0"/>
      <dgm:spPr>
        <a:solidFill>
          <a:schemeClr val="accent1">
            <a:lumMod val="75000"/>
          </a:schemeClr>
        </a:solidFill>
      </dgm:spPr>
      <dgm:t>
        <a:bodyPr/>
        <a:lstStyle/>
        <a:p>
          <a:endParaRPr lang="en-US"/>
        </a:p>
      </dgm:t>
    </dgm:pt>
    <dgm:pt modelId="{4930E260-3A35-4AD2-AB5E-5F7BEB737A4F}">
      <dgm:prSet custT="1"/>
      <dgm:spPr>
        <a:solidFill>
          <a:schemeClr val="bg1">
            <a:lumMod val="85000"/>
            <a:alpha val="90000"/>
          </a:schemeClr>
        </a:solidFill>
      </dgm:spPr>
      <dgm:t>
        <a:bodyPr/>
        <a:lstStyle/>
        <a:p>
          <a:pPr>
            <a:lnSpc>
              <a:spcPct val="100000"/>
            </a:lnSpc>
          </a:pPr>
          <a:r>
            <a:rPr lang="en-US" sz="2400" b="1" dirty="0"/>
            <a:t>MTC staff and work group – put together short descriptions of the issues and their significance.</a:t>
          </a:r>
          <a:endParaRPr lang="en-US" sz="2400" dirty="0"/>
        </a:p>
      </dgm:t>
    </dgm:pt>
    <dgm:pt modelId="{F446DB20-5FEF-4B32-8458-1AE9B0D4E1D5}" type="parTrans" cxnId="{D6104162-ABE5-41AC-98EE-1DEA326D7557}">
      <dgm:prSet/>
      <dgm:spPr/>
      <dgm:t>
        <a:bodyPr/>
        <a:lstStyle/>
        <a:p>
          <a:endParaRPr lang="en-US"/>
        </a:p>
      </dgm:t>
    </dgm:pt>
    <dgm:pt modelId="{BC3A4B32-2F4B-454C-B632-410C36781E72}" type="sibTrans" cxnId="{D6104162-ABE5-41AC-98EE-1DEA326D7557}">
      <dgm:prSet phldrT="2" phldr="0"/>
      <dgm:spPr>
        <a:solidFill>
          <a:schemeClr val="accent1">
            <a:lumMod val="75000"/>
          </a:schemeClr>
        </a:solidFill>
      </dgm:spPr>
      <dgm:t>
        <a:bodyPr/>
        <a:lstStyle/>
        <a:p>
          <a:endParaRPr lang="en-US"/>
        </a:p>
      </dgm:t>
    </dgm:pt>
    <dgm:pt modelId="{00914E5F-CAE4-42EB-9320-9129B0BE57AA}">
      <dgm:prSet custT="1"/>
      <dgm:spPr>
        <a:solidFill>
          <a:schemeClr val="bg1">
            <a:lumMod val="85000"/>
            <a:alpha val="90000"/>
          </a:schemeClr>
        </a:solidFill>
      </dgm:spPr>
      <dgm:t>
        <a:bodyPr/>
        <a:lstStyle/>
        <a:p>
          <a:pPr>
            <a:lnSpc>
              <a:spcPct val="100000"/>
            </a:lnSpc>
          </a:pPr>
          <a:r>
            <a:rPr lang="en-US" sz="2400" b="1" dirty="0"/>
            <a:t>Work group – present the list of issues to the committee at the November meeting.</a:t>
          </a:r>
          <a:endParaRPr lang="en-US" sz="2400" dirty="0"/>
        </a:p>
      </dgm:t>
    </dgm:pt>
    <dgm:pt modelId="{7FF608B6-2D40-4CB9-8B90-63DD0C30788B}" type="parTrans" cxnId="{C95290D7-DE62-4792-B1AB-34CFAC9862B4}">
      <dgm:prSet/>
      <dgm:spPr/>
      <dgm:t>
        <a:bodyPr/>
        <a:lstStyle/>
        <a:p>
          <a:endParaRPr lang="en-US"/>
        </a:p>
      </dgm:t>
    </dgm:pt>
    <dgm:pt modelId="{F011B872-A99D-4CB3-B1DF-037AD03C70A6}" type="sibTrans" cxnId="{C95290D7-DE62-4792-B1AB-34CFAC9862B4}">
      <dgm:prSet phldrT="3" phldr="0"/>
      <dgm:spPr>
        <a:solidFill>
          <a:schemeClr val="accent1">
            <a:lumMod val="75000"/>
          </a:schemeClr>
        </a:solidFill>
      </dgm:spPr>
      <dgm:t>
        <a:bodyPr/>
        <a:lstStyle/>
        <a:p>
          <a:endParaRPr lang="en-US"/>
        </a:p>
      </dgm:t>
    </dgm:pt>
    <dgm:pt modelId="{44701AE3-14DE-4712-91CF-515333460461}">
      <dgm:prSet custT="1"/>
      <dgm:spPr>
        <a:solidFill>
          <a:schemeClr val="bg1">
            <a:lumMod val="85000"/>
            <a:alpha val="90000"/>
          </a:schemeClr>
        </a:solidFill>
      </dgm:spPr>
      <dgm:t>
        <a:bodyPr/>
        <a:lstStyle/>
        <a:p>
          <a:pPr>
            <a:lnSpc>
              <a:spcPct val="100000"/>
            </a:lnSpc>
          </a:pPr>
          <a:r>
            <a:rPr lang="en-US" sz="2400" b="1" dirty="0"/>
            <a:t>Committee – provide guidance as to the next issue(s) to address</a:t>
          </a:r>
          <a:endParaRPr lang="en-US" sz="2400" dirty="0"/>
        </a:p>
      </dgm:t>
    </dgm:pt>
    <dgm:pt modelId="{D5A5E379-9A80-4702-932F-0B0EC8262A6E}" type="parTrans" cxnId="{31F6980A-9DD7-44A9-816F-53A740FA85F2}">
      <dgm:prSet/>
      <dgm:spPr/>
      <dgm:t>
        <a:bodyPr/>
        <a:lstStyle/>
        <a:p>
          <a:endParaRPr lang="en-US"/>
        </a:p>
      </dgm:t>
    </dgm:pt>
    <dgm:pt modelId="{89710859-F4E1-4D96-A25D-F6E6BB35920F}" type="sibTrans" cxnId="{31F6980A-9DD7-44A9-816F-53A740FA85F2}">
      <dgm:prSet phldrT="4" phldr="0"/>
      <dgm:spPr>
        <a:solidFill>
          <a:schemeClr val="accent1">
            <a:lumMod val="75000"/>
          </a:schemeClr>
        </a:solidFill>
      </dgm:spPr>
      <dgm:t>
        <a:bodyPr/>
        <a:lstStyle/>
        <a:p>
          <a:endParaRPr lang="en-US"/>
        </a:p>
      </dgm:t>
    </dgm:pt>
    <dgm:pt modelId="{6B1B129E-2715-4E72-948F-A4EA7D53B7B0}" type="pres">
      <dgm:prSet presAssocID="{A1582892-DBB7-4241-B7F3-CA450BBA84C3}" presName="root" presStyleCnt="0">
        <dgm:presLayoutVars>
          <dgm:dir/>
          <dgm:resizeHandles val="exact"/>
        </dgm:presLayoutVars>
      </dgm:prSet>
      <dgm:spPr/>
    </dgm:pt>
    <dgm:pt modelId="{FB665AB1-D8E1-442C-8D6A-827D65AB988C}" type="pres">
      <dgm:prSet presAssocID="{B5EA9004-08CE-4AAE-B46A-9C61101355A2}" presName="compNode" presStyleCnt="0"/>
      <dgm:spPr/>
    </dgm:pt>
    <dgm:pt modelId="{DB8F0D64-1D34-4B6F-9766-DBE2F20DAD9B}" type="pres">
      <dgm:prSet presAssocID="{B5EA9004-08CE-4AAE-B46A-9C61101355A2}" presName="bgRect" presStyleLbl="bgShp" presStyleIdx="0" presStyleCnt="4"/>
      <dgm:spPr/>
    </dgm:pt>
    <dgm:pt modelId="{80B758C9-0DD6-4C1D-A13F-189A52153A85}" type="pres">
      <dgm:prSet presAssocID="{B5EA9004-08CE-4AAE-B46A-9C61101355A2}" presName="iconRect" presStyleLbl="node1" presStyleIdx="0" presStyleCnt="4"/>
      <dgm:spPr>
        <a:blipFill>
          <a:blip xmlns:r="http://schemas.openxmlformats.org/officeDocument/2006/relationships">
            <a:duotone>
              <a:prstClr val="black"/>
              <a:schemeClr val="accent1">
                <a:tint val="45000"/>
                <a:satMod val="400000"/>
              </a:schemeClr>
            </a:duotone>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at bubble with solid fill"/>
        </a:ext>
      </dgm:extLst>
    </dgm:pt>
    <dgm:pt modelId="{7ECBDA87-8130-4C95-9374-56CE0C2389A9}" type="pres">
      <dgm:prSet presAssocID="{B5EA9004-08CE-4AAE-B46A-9C61101355A2}" presName="spaceRect" presStyleCnt="0"/>
      <dgm:spPr/>
    </dgm:pt>
    <dgm:pt modelId="{2F718386-501A-428C-958F-020221909B54}" type="pres">
      <dgm:prSet presAssocID="{B5EA9004-08CE-4AAE-B46A-9C61101355A2}" presName="parTx" presStyleLbl="revTx" presStyleIdx="0" presStyleCnt="4">
        <dgm:presLayoutVars>
          <dgm:chMax val="0"/>
          <dgm:chPref val="0"/>
        </dgm:presLayoutVars>
      </dgm:prSet>
      <dgm:spPr/>
    </dgm:pt>
    <dgm:pt modelId="{CE0358F2-CE2F-4ABB-A79C-ED4E6FCC6FFE}" type="pres">
      <dgm:prSet presAssocID="{0801DA41-21F1-4846-BA03-B73D9111A9AD}" presName="sibTrans" presStyleCnt="0"/>
      <dgm:spPr/>
    </dgm:pt>
    <dgm:pt modelId="{0B34DE65-D17D-4A18-86BA-AF0CB914F621}" type="pres">
      <dgm:prSet presAssocID="{4930E260-3A35-4AD2-AB5E-5F7BEB737A4F}" presName="compNode" presStyleCnt="0"/>
      <dgm:spPr/>
    </dgm:pt>
    <dgm:pt modelId="{7F8EB377-3B9D-4193-B8C2-335C516827AF}" type="pres">
      <dgm:prSet presAssocID="{4930E260-3A35-4AD2-AB5E-5F7BEB737A4F}" presName="bgRect" presStyleLbl="bgShp" presStyleIdx="1" presStyleCnt="4"/>
      <dgm:spPr/>
    </dgm:pt>
    <dgm:pt modelId="{443829DF-BA03-4BB0-9F8F-DB3A5A15AB05}" type="pres">
      <dgm:prSet presAssocID="{4930E260-3A35-4AD2-AB5E-5F7BEB737A4F}" presName="iconRect" presStyleLbl="node1" presStyleIdx="1" presStyleCnt="4"/>
      <dgm:spPr>
        <a:blipFill>
          <a:blip xmlns:r="http://schemas.openxmlformats.org/officeDocument/2006/relationships">
            <a:biLevel thresh="75000"/>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Document with solid fill"/>
        </a:ext>
      </dgm:extLst>
    </dgm:pt>
    <dgm:pt modelId="{FD1E8809-EA7B-4E0B-92D2-EBA2DCECCA23}" type="pres">
      <dgm:prSet presAssocID="{4930E260-3A35-4AD2-AB5E-5F7BEB737A4F}" presName="spaceRect" presStyleCnt="0"/>
      <dgm:spPr/>
    </dgm:pt>
    <dgm:pt modelId="{53B8D31A-E98F-479A-944A-474D4A3C2BEE}" type="pres">
      <dgm:prSet presAssocID="{4930E260-3A35-4AD2-AB5E-5F7BEB737A4F}" presName="parTx" presStyleLbl="revTx" presStyleIdx="1" presStyleCnt="4" custLinFactNeighborX="310" custLinFactNeighborY="571">
        <dgm:presLayoutVars>
          <dgm:chMax val="0"/>
          <dgm:chPref val="0"/>
        </dgm:presLayoutVars>
      </dgm:prSet>
      <dgm:spPr/>
    </dgm:pt>
    <dgm:pt modelId="{BEF86B27-F116-4D32-A0AA-64CD7C2367DE}" type="pres">
      <dgm:prSet presAssocID="{BC3A4B32-2F4B-454C-B632-410C36781E72}" presName="sibTrans" presStyleCnt="0"/>
      <dgm:spPr/>
    </dgm:pt>
    <dgm:pt modelId="{29754470-1D47-454E-AC25-6BC4A01B1728}" type="pres">
      <dgm:prSet presAssocID="{00914E5F-CAE4-42EB-9320-9129B0BE57AA}" presName="compNode" presStyleCnt="0"/>
      <dgm:spPr/>
    </dgm:pt>
    <dgm:pt modelId="{EA13F3F6-D4F0-43B5-A926-2E9BED0AC3F0}" type="pres">
      <dgm:prSet presAssocID="{00914E5F-CAE4-42EB-9320-9129B0BE57AA}" presName="bgRect" presStyleLbl="bgShp" presStyleIdx="2" presStyleCnt="4"/>
      <dgm:spPr/>
    </dgm:pt>
    <dgm:pt modelId="{59A7BDE0-D43F-4B4E-8636-56EF5F08C235}" type="pres">
      <dgm:prSet presAssocID="{00914E5F-CAE4-42EB-9320-9129B0BE57AA}" presName="iconRect" presStyleLbl="node1" presStyleIdx="2" presStyleCnt="4"/>
      <dgm:spPr>
        <a:blipFill>
          <a:blip xmlns:r="http://schemas.openxmlformats.org/officeDocument/2006/relationships">
            <a:duotone>
              <a:prstClr val="black"/>
              <a:schemeClr val="accent1">
                <a:tint val="45000"/>
                <a:satMod val="400000"/>
              </a:schemeClr>
            </a:duotone>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Users with solid fill"/>
        </a:ext>
      </dgm:extLst>
    </dgm:pt>
    <dgm:pt modelId="{CF7940EF-A3EF-4E15-892C-049F1244B3AB}" type="pres">
      <dgm:prSet presAssocID="{00914E5F-CAE4-42EB-9320-9129B0BE57AA}" presName="spaceRect" presStyleCnt="0"/>
      <dgm:spPr/>
    </dgm:pt>
    <dgm:pt modelId="{2161BB76-ABB6-4B48-969D-75DA5014DDE1}" type="pres">
      <dgm:prSet presAssocID="{00914E5F-CAE4-42EB-9320-9129B0BE57AA}" presName="parTx" presStyleLbl="revTx" presStyleIdx="2" presStyleCnt="4">
        <dgm:presLayoutVars>
          <dgm:chMax val="0"/>
          <dgm:chPref val="0"/>
        </dgm:presLayoutVars>
      </dgm:prSet>
      <dgm:spPr/>
    </dgm:pt>
    <dgm:pt modelId="{EE84DAEA-ACD0-4143-8285-A8A49EC9B108}" type="pres">
      <dgm:prSet presAssocID="{F011B872-A99D-4CB3-B1DF-037AD03C70A6}" presName="sibTrans" presStyleCnt="0"/>
      <dgm:spPr/>
    </dgm:pt>
    <dgm:pt modelId="{B1B8B474-33E2-40FE-A7F1-21A7197BBAFC}" type="pres">
      <dgm:prSet presAssocID="{44701AE3-14DE-4712-91CF-515333460461}" presName="compNode" presStyleCnt="0"/>
      <dgm:spPr/>
    </dgm:pt>
    <dgm:pt modelId="{9262741A-1FEB-4B75-8041-E169F731D090}" type="pres">
      <dgm:prSet presAssocID="{44701AE3-14DE-4712-91CF-515333460461}" presName="bgRect" presStyleLbl="bgShp" presStyleIdx="3" presStyleCnt="4"/>
      <dgm:spPr/>
    </dgm:pt>
    <dgm:pt modelId="{53AAF4DB-B235-4F66-B04C-2349C6DA4D35}" type="pres">
      <dgm:prSet presAssocID="{44701AE3-14DE-4712-91CF-515333460461}" presName="iconRect" presStyleLbl="node1" presStyleIdx="3" presStyleCnt="4"/>
      <dgm:spPr>
        <a:blipFill>
          <a:blip xmlns:r="http://schemas.openxmlformats.org/officeDocument/2006/relationships">
            <a:biLevel thresh="75000"/>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hecklist with solid fill"/>
        </a:ext>
      </dgm:extLst>
    </dgm:pt>
    <dgm:pt modelId="{6CDBB13E-A038-422B-885A-FD4F32DBA702}" type="pres">
      <dgm:prSet presAssocID="{44701AE3-14DE-4712-91CF-515333460461}" presName="spaceRect" presStyleCnt="0"/>
      <dgm:spPr/>
    </dgm:pt>
    <dgm:pt modelId="{D1F87E41-108C-426F-B410-3CF1721EA41A}" type="pres">
      <dgm:prSet presAssocID="{44701AE3-14DE-4712-91CF-515333460461}" presName="parTx" presStyleLbl="revTx" presStyleIdx="3" presStyleCnt="4">
        <dgm:presLayoutVars>
          <dgm:chMax val="0"/>
          <dgm:chPref val="0"/>
        </dgm:presLayoutVars>
      </dgm:prSet>
      <dgm:spPr/>
    </dgm:pt>
  </dgm:ptLst>
  <dgm:cxnLst>
    <dgm:cxn modelId="{03EFE900-6F69-4715-A846-FABDB857C5C4}" srcId="{A1582892-DBB7-4241-B7F3-CA450BBA84C3}" destId="{B5EA9004-08CE-4AAE-B46A-9C61101355A2}" srcOrd="0" destOrd="0" parTransId="{1F105E3E-2DBD-4ED3-A9D0-33207A00532D}" sibTransId="{0801DA41-21F1-4846-BA03-B73D9111A9AD}"/>
    <dgm:cxn modelId="{31F6980A-9DD7-44A9-816F-53A740FA85F2}" srcId="{A1582892-DBB7-4241-B7F3-CA450BBA84C3}" destId="{44701AE3-14DE-4712-91CF-515333460461}" srcOrd="3" destOrd="0" parTransId="{D5A5E379-9A80-4702-932F-0B0EC8262A6E}" sibTransId="{89710859-F4E1-4D96-A25D-F6E6BB35920F}"/>
    <dgm:cxn modelId="{CF6D2719-8E1F-42F4-847E-AE04D5384BDB}" type="presOf" srcId="{B5EA9004-08CE-4AAE-B46A-9C61101355A2}" destId="{2F718386-501A-428C-958F-020221909B54}" srcOrd="0" destOrd="0" presId="urn:microsoft.com/office/officeart/2018/2/layout/IconVerticalSolidList"/>
    <dgm:cxn modelId="{D6104162-ABE5-41AC-98EE-1DEA326D7557}" srcId="{A1582892-DBB7-4241-B7F3-CA450BBA84C3}" destId="{4930E260-3A35-4AD2-AB5E-5F7BEB737A4F}" srcOrd="1" destOrd="0" parTransId="{F446DB20-5FEF-4B32-8458-1AE9B0D4E1D5}" sibTransId="{BC3A4B32-2F4B-454C-B632-410C36781E72}"/>
    <dgm:cxn modelId="{6FA26778-B83C-4ABA-B0B2-A38AA2521070}" type="presOf" srcId="{00914E5F-CAE4-42EB-9320-9129B0BE57AA}" destId="{2161BB76-ABB6-4B48-969D-75DA5014DDE1}" srcOrd="0" destOrd="0" presId="urn:microsoft.com/office/officeart/2018/2/layout/IconVerticalSolidList"/>
    <dgm:cxn modelId="{57877D8C-B2B2-4E7F-8D98-6EA6FDE6D535}" type="presOf" srcId="{A1582892-DBB7-4241-B7F3-CA450BBA84C3}" destId="{6B1B129E-2715-4E72-948F-A4EA7D53B7B0}" srcOrd="0" destOrd="0" presId="urn:microsoft.com/office/officeart/2018/2/layout/IconVerticalSolidList"/>
    <dgm:cxn modelId="{F9EF4B97-0531-45CF-A333-F396D90F1A2E}" type="presOf" srcId="{44701AE3-14DE-4712-91CF-515333460461}" destId="{D1F87E41-108C-426F-B410-3CF1721EA41A}" srcOrd="0" destOrd="0" presId="urn:microsoft.com/office/officeart/2018/2/layout/IconVerticalSolidList"/>
    <dgm:cxn modelId="{C95290D7-DE62-4792-B1AB-34CFAC9862B4}" srcId="{A1582892-DBB7-4241-B7F3-CA450BBA84C3}" destId="{00914E5F-CAE4-42EB-9320-9129B0BE57AA}" srcOrd="2" destOrd="0" parTransId="{7FF608B6-2D40-4CB9-8B90-63DD0C30788B}" sibTransId="{F011B872-A99D-4CB3-B1DF-037AD03C70A6}"/>
    <dgm:cxn modelId="{0C0B2BFE-68B4-4EBF-8E54-5E2DB9C4346B}" type="presOf" srcId="{4930E260-3A35-4AD2-AB5E-5F7BEB737A4F}" destId="{53B8D31A-E98F-479A-944A-474D4A3C2BEE}" srcOrd="0" destOrd="0" presId="urn:microsoft.com/office/officeart/2018/2/layout/IconVerticalSolidList"/>
    <dgm:cxn modelId="{786CFA42-3E6C-4E8E-80B8-E6902F0602D5}" type="presParOf" srcId="{6B1B129E-2715-4E72-948F-A4EA7D53B7B0}" destId="{FB665AB1-D8E1-442C-8D6A-827D65AB988C}" srcOrd="0" destOrd="0" presId="urn:microsoft.com/office/officeart/2018/2/layout/IconVerticalSolidList"/>
    <dgm:cxn modelId="{24A13FB8-D05B-4256-BFDB-B04507B63890}" type="presParOf" srcId="{FB665AB1-D8E1-442C-8D6A-827D65AB988C}" destId="{DB8F0D64-1D34-4B6F-9766-DBE2F20DAD9B}" srcOrd="0" destOrd="0" presId="urn:microsoft.com/office/officeart/2018/2/layout/IconVerticalSolidList"/>
    <dgm:cxn modelId="{9B329D6E-4C3A-4A46-BC01-DC69CB26126F}" type="presParOf" srcId="{FB665AB1-D8E1-442C-8D6A-827D65AB988C}" destId="{80B758C9-0DD6-4C1D-A13F-189A52153A85}" srcOrd="1" destOrd="0" presId="urn:microsoft.com/office/officeart/2018/2/layout/IconVerticalSolidList"/>
    <dgm:cxn modelId="{DD287FD6-F3BD-4ABA-929D-9FA3C9A1B742}" type="presParOf" srcId="{FB665AB1-D8E1-442C-8D6A-827D65AB988C}" destId="{7ECBDA87-8130-4C95-9374-56CE0C2389A9}" srcOrd="2" destOrd="0" presId="urn:microsoft.com/office/officeart/2018/2/layout/IconVerticalSolidList"/>
    <dgm:cxn modelId="{DC3FE827-FD4B-4630-8135-0C78B2ABC4DC}" type="presParOf" srcId="{FB665AB1-D8E1-442C-8D6A-827D65AB988C}" destId="{2F718386-501A-428C-958F-020221909B54}" srcOrd="3" destOrd="0" presId="urn:microsoft.com/office/officeart/2018/2/layout/IconVerticalSolidList"/>
    <dgm:cxn modelId="{C05398D9-9931-4A4A-95BB-05A1D1400F62}" type="presParOf" srcId="{6B1B129E-2715-4E72-948F-A4EA7D53B7B0}" destId="{CE0358F2-CE2F-4ABB-A79C-ED4E6FCC6FFE}" srcOrd="1" destOrd="0" presId="urn:microsoft.com/office/officeart/2018/2/layout/IconVerticalSolidList"/>
    <dgm:cxn modelId="{FF41F146-B1FD-48F8-9F6B-10C64D8F8471}" type="presParOf" srcId="{6B1B129E-2715-4E72-948F-A4EA7D53B7B0}" destId="{0B34DE65-D17D-4A18-86BA-AF0CB914F621}" srcOrd="2" destOrd="0" presId="urn:microsoft.com/office/officeart/2018/2/layout/IconVerticalSolidList"/>
    <dgm:cxn modelId="{47BC511E-E2EB-4C2B-B9F1-95758B219707}" type="presParOf" srcId="{0B34DE65-D17D-4A18-86BA-AF0CB914F621}" destId="{7F8EB377-3B9D-4193-B8C2-335C516827AF}" srcOrd="0" destOrd="0" presId="urn:microsoft.com/office/officeart/2018/2/layout/IconVerticalSolidList"/>
    <dgm:cxn modelId="{248E6FD4-B44D-4A2C-8866-8B927132062D}" type="presParOf" srcId="{0B34DE65-D17D-4A18-86BA-AF0CB914F621}" destId="{443829DF-BA03-4BB0-9F8F-DB3A5A15AB05}" srcOrd="1" destOrd="0" presId="urn:microsoft.com/office/officeart/2018/2/layout/IconVerticalSolidList"/>
    <dgm:cxn modelId="{4EBA5BE3-A597-4132-8E80-24BEB071F61F}" type="presParOf" srcId="{0B34DE65-D17D-4A18-86BA-AF0CB914F621}" destId="{FD1E8809-EA7B-4E0B-92D2-EBA2DCECCA23}" srcOrd="2" destOrd="0" presId="urn:microsoft.com/office/officeart/2018/2/layout/IconVerticalSolidList"/>
    <dgm:cxn modelId="{64F9E0DE-B140-474D-AC32-CA8C0A0DBAC6}" type="presParOf" srcId="{0B34DE65-D17D-4A18-86BA-AF0CB914F621}" destId="{53B8D31A-E98F-479A-944A-474D4A3C2BEE}" srcOrd="3" destOrd="0" presId="urn:microsoft.com/office/officeart/2018/2/layout/IconVerticalSolidList"/>
    <dgm:cxn modelId="{B5C7250A-16FC-4824-9EFC-E189DB684A53}" type="presParOf" srcId="{6B1B129E-2715-4E72-948F-A4EA7D53B7B0}" destId="{BEF86B27-F116-4D32-A0AA-64CD7C2367DE}" srcOrd="3" destOrd="0" presId="urn:microsoft.com/office/officeart/2018/2/layout/IconVerticalSolidList"/>
    <dgm:cxn modelId="{3A0D45FE-B601-415F-AD8B-0178EAFBE882}" type="presParOf" srcId="{6B1B129E-2715-4E72-948F-A4EA7D53B7B0}" destId="{29754470-1D47-454E-AC25-6BC4A01B1728}" srcOrd="4" destOrd="0" presId="urn:microsoft.com/office/officeart/2018/2/layout/IconVerticalSolidList"/>
    <dgm:cxn modelId="{2218EC6D-C57C-47E9-82B7-1DF74246F544}" type="presParOf" srcId="{29754470-1D47-454E-AC25-6BC4A01B1728}" destId="{EA13F3F6-D4F0-43B5-A926-2E9BED0AC3F0}" srcOrd="0" destOrd="0" presId="urn:microsoft.com/office/officeart/2018/2/layout/IconVerticalSolidList"/>
    <dgm:cxn modelId="{183D7C73-7106-4844-B20D-78A9F49E9526}" type="presParOf" srcId="{29754470-1D47-454E-AC25-6BC4A01B1728}" destId="{59A7BDE0-D43F-4B4E-8636-56EF5F08C235}" srcOrd="1" destOrd="0" presId="urn:microsoft.com/office/officeart/2018/2/layout/IconVerticalSolidList"/>
    <dgm:cxn modelId="{FB2EE19A-89BD-45E5-AEDA-A09BAF74AF01}" type="presParOf" srcId="{29754470-1D47-454E-AC25-6BC4A01B1728}" destId="{CF7940EF-A3EF-4E15-892C-049F1244B3AB}" srcOrd="2" destOrd="0" presId="urn:microsoft.com/office/officeart/2018/2/layout/IconVerticalSolidList"/>
    <dgm:cxn modelId="{D3373643-A402-4BDC-A317-778AE40026E9}" type="presParOf" srcId="{29754470-1D47-454E-AC25-6BC4A01B1728}" destId="{2161BB76-ABB6-4B48-969D-75DA5014DDE1}" srcOrd="3" destOrd="0" presId="urn:microsoft.com/office/officeart/2018/2/layout/IconVerticalSolidList"/>
    <dgm:cxn modelId="{A3E2C9B7-987F-4A8E-B8D5-8BAB7328E7D8}" type="presParOf" srcId="{6B1B129E-2715-4E72-948F-A4EA7D53B7B0}" destId="{EE84DAEA-ACD0-4143-8285-A8A49EC9B108}" srcOrd="5" destOrd="0" presId="urn:microsoft.com/office/officeart/2018/2/layout/IconVerticalSolidList"/>
    <dgm:cxn modelId="{88EF0F3A-39C5-4624-ADD6-E729A94B65A8}" type="presParOf" srcId="{6B1B129E-2715-4E72-948F-A4EA7D53B7B0}" destId="{B1B8B474-33E2-40FE-A7F1-21A7197BBAFC}" srcOrd="6" destOrd="0" presId="urn:microsoft.com/office/officeart/2018/2/layout/IconVerticalSolidList"/>
    <dgm:cxn modelId="{F88DB771-A50C-49E8-8008-E7077C692AD9}" type="presParOf" srcId="{B1B8B474-33E2-40FE-A7F1-21A7197BBAFC}" destId="{9262741A-1FEB-4B75-8041-E169F731D090}" srcOrd="0" destOrd="0" presId="urn:microsoft.com/office/officeart/2018/2/layout/IconVerticalSolidList"/>
    <dgm:cxn modelId="{DDFF6250-1CCC-4D40-BA62-B38B9425FE1E}" type="presParOf" srcId="{B1B8B474-33E2-40FE-A7F1-21A7197BBAFC}" destId="{53AAF4DB-B235-4F66-B04C-2349C6DA4D35}" srcOrd="1" destOrd="0" presId="urn:microsoft.com/office/officeart/2018/2/layout/IconVerticalSolidList"/>
    <dgm:cxn modelId="{69DA3B2E-B37A-4BE5-A2B3-5CEDC9F6D1BA}" type="presParOf" srcId="{B1B8B474-33E2-40FE-A7F1-21A7197BBAFC}" destId="{6CDBB13E-A038-422B-885A-FD4F32DBA702}" srcOrd="2" destOrd="0" presId="urn:microsoft.com/office/officeart/2018/2/layout/IconVerticalSolidList"/>
    <dgm:cxn modelId="{FCC65757-060D-4376-81BE-4E4BA71A6295}" type="presParOf" srcId="{B1B8B474-33E2-40FE-A7F1-21A7197BBAFC}" destId="{D1F87E41-108C-426F-B410-3CF1721EA41A}"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8F0D64-1D34-4B6F-9766-DBE2F20DAD9B}">
      <dsp:nvSpPr>
        <dsp:cNvPr id="0" name=""/>
        <dsp:cNvSpPr/>
      </dsp:nvSpPr>
      <dsp:spPr>
        <a:xfrm>
          <a:off x="0" y="1985"/>
          <a:ext cx="10489324" cy="10063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B758C9-0DD6-4C1D-A13F-189A52153A85}">
      <dsp:nvSpPr>
        <dsp:cNvPr id="0" name=""/>
        <dsp:cNvSpPr/>
      </dsp:nvSpPr>
      <dsp:spPr>
        <a:xfrm>
          <a:off x="304431" y="228422"/>
          <a:ext cx="553511" cy="553511"/>
        </a:xfrm>
        <a:prstGeom prst="rect">
          <a:avLst/>
        </a:prstGeom>
        <a:blipFill>
          <a:blip xmlns:r="http://schemas.openxmlformats.org/officeDocument/2006/relationships">
            <a:duotone>
              <a:prstClr val="black"/>
              <a:schemeClr val="accent1">
                <a:tint val="45000"/>
                <a:satMod val="400000"/>
              </a:schemeClr>
            </a:duotone>
            <a:extLst>
              <a:ext uri="{96DAC541-7B7A-43D3-8B79-37D633B846F1}">
                <asvg:svgBlip xmlns:asvg="http://schemas.microsoft.com/office/drawing/2016/SVG/main" r:embed="rId1"/>
              </a:ext>
            </a:extLst>
          </a:blip>
          <a:srcRect/>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718386-501A-428C-958F-020221909B54}">
      <dsp:nvSpPr>
        <dsp:cNvPr id="0" name=""/>
        <dsp:cNvSpPr/>
      </dsp:nvSpPr>
      <dsp:spPr>
        <a:xfrm>
          <a:off x="1162374" y="1985"/>
          <a:ext cx="9326949" cy="1006384"/>
        </a:xfrm>
        <a:prstGeom prst="rect">
          <a:avLst/>
        </a:prstGeom>
        <a:solidFill>
          <a:schemeClr val="bg1">
            <a:lumMod val="85000"/>
            <a:alpha val="9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6509" tIns="106509" rIns="106509" bIns="106509" numCol="1" spcCol="1270" anchor="ctr" anchorCtr="0">
          <a:noAutofit/>
        </a:bodyPr>
        <a:lstStyle/>
        <a:p>
          <a:pPr marL="0" lvl="0" indent="0" algn="l" defTabSz="1066800">
            <a:lnSpc>
              <a:spcPct val="100000"/>
            </a:lnSpc>
            <a:spcBef>
              <a:spcPct val="0"/>
            </a:spcBef>
            <a:spcAft>
              <a:spcPct val="35000"/>
            </a:spcAft>
            <a:buNone/>
          </a:pPr>
          <a:r>
            <a:rPr lang="en-US" sz="2400" b="1" kern="1200" dirty="0"/>
            <a:t>State participants and members of the public – provide suggestions for receipts sourcing issues to address.</a:t>
          </a:r>
          <a:endParaRPr lang="en-US" sz="2400" kern="1200" dirty="0"/>
        </a:p>
      </dsp:txBody>
      <dsp:txXfrm>
        <a:off x="1162374" y="1985"/>
        <a:ext cx="9326949" cy="1006384"/>
      </dsp:txXfrm>
    </dsp:sp>
    <dsp:sp modelId="{7F8EB377-3B9D-4193-B8C2-335C516827AF}">
      <dsp:nvSpPr>
        <dsp:cNvPr id="0" name=""/>
        <dsp:cNvSpPr/>
      </dsp:nvSpPr>
      <dsp:spPr>
        <a:xfrm>
          <a:off x="0" y="1259966"/>
          <a:ext cx="10489324" cy="10063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3829DF-BA03-4BB0-9F8F-DB3A5A15AB05}">
      <dsp:nvSpPr>
        <dsp:cNvPr id="0" name=""/>
        <dsp:cNvSpPr/>
      </dsp:nvSpPr>
      <dsp:spPr>
        <a:xfrm>
          <a:off x="304431" y="1486403"/>
          <a:ext cx="553511" cy="553511"/>
        </a:xfrm>
        <a:prstGeom prst="rect">
          <a:avLst/>
        </a:prstGeom>
        <a:blipFill>
          <a:blip xmlns:r="http://schemas.openxmlformats.org/officeDocument/2006/relationships">
            <a:biLevel thresh="75000"/>
            <a:extLst>
              <a:ext uri="{96DAC541-7B7A-43D3-8B79-37D633B846F1}">
                <asvg:svgBlip xmlns:asvg="http://schemas.microsoft.com/office/drawing/2016/SVG/main" r:embed="rId2"/>
              </a:ext>
            </a:extLst>
          </a:blip>
          <a:srcRect/>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3B8D31A-E98F-479A-944A-474D4A3C2BEE}">
      <dsp:nvSpPr>
        <dsp:cNvPr id="0" name=""/>
        <dsp:cNvSpPr/>
      </dsp:nvSpPr>
      <dsp:spPr>
        <a:xfrm>
          <a:off x="1162374" y="1265713"/>
          <a:ext cx="9326949" cy="1006384"/>
        </a:xfrm>
        <a:prstGeom prst="rect">
          <a:avLst/>
        </a:prstGeom>
        <a:solidFill>
          <a:schemeClr val="bg1">
            <a:lumMod val="85000"/>
            <a:alpha val="9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6509" tIns="106509" rIns="106509" bIns="106509" numCol="1" spcCol="1270" anchor="ctr" anchorCtr="0">
          <a:noAutofit/>
        </a:bodyPr>
        <a:lstStyle/>
        <a:p>
          <a:pPr marL="0" lvl="0" indent="0" algn="l" defTabSz="1066800">
            <a:lnSpc>
              <a:spcPct val="100000"/>
            </a:lnSpc>
            <a:spcBef>
              <a:spcPct val="0"/>
            </a:spcBef>
            <a:spcAft>
              <a:spcPct val="35000"/>
            </a:spcAft>
            <a:buNone/>
          </a:pPr>
          <a:r>
            <a:rPr lang="en-US" sz="2400" b="1" kern="1200" dirty="0"/>
            <a:t>MTC staff and work group – put together short descriptions of the issues and their significance.</a:t>
          </a:r>
          <a:endParaRPr lang="en-US" sz="2400" kern="1200" dirty="0"/>
        </a:p>
      </dsp:txBody>
      <dsp:txXfrm>
        <a:off x="1162374" y="1265713"/>
        <a:ext cx="9326949" cy="1006384"/>
      </dsp:txXfrm>
    </dsp:sp>
    <dsp:sp modelId="{EA13F3F6-D4F0-43B5-A926-2E9BED0AC3F0}">
      <dsp:nvSpPr>
        <dsp:cNvPr id="0" name=""/>
        <dsp:cNvSpPr/>
      </dsp:nvSpPr>
      <dsp:spPr>
        <a:xfrm>
          <a:off x="0" y="2517948"/>
          <a:ext cx="10489324" cy="10063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A7BDE0-D43F-4B4E-8636-56EF5F08C235}">
      <dsp:nvSpPr>
        <dsp:cNvPr id="0" name=""/>
        <dsp:cNvSpPr/>
      </dsp:nvSpPr>
      <dsp:spPr>
        <a:xfrm>
          <a:off x="304431" y="2744384"/>
          <a:ext cx="553511" cy="553511"/>
        </a:xfrm>
        <a:prstGeom prst="rect">
          <a:avLst/>
        </a:prstGeom>
        <a:blipFill>
          <a:blip xmlns:r="http://schemas.openxmlformats.org/officeDocument/2006/relationships">
            <a:duotone>
              <a:prstClr val="black"/>
              <a:schemeClr val="accent1">
                <a:tint val="45000"/>
                <a:satMod val="400000"/>
              </a:schemeClr>
            </a:duotone>
            <a:extLst>
              <a:ext uri="{96DAC541-7B7A-43D3-8B79-37D633B846F1}">
                <asvg:svgBlip xmlns:asvg="http://schemas.microsoft.com/office/drawing/2016/SVG/main" r:embed="rId3"/>
              </a:ext>
            </a:extLst>
          </a:blip>
          <a:srcRect/>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61BB76-ABB6-4B48-969D-75DA5014DDE1}">
      <dsp:nvSpPr>
        <dsp:cNvPr id="0" name=""/>
        <dsp:cNvSpPr/>
      </dsp:nvSpPr>
      <dsp:spPr>
        <a:xfrm>
          <a:off x="1162374" y="2517948"/>
          <a:ext cx="9326949" cy="1006384"/>
        </a:xfrm>
        <a:prstGeom prst="rect">
          <a:avLst/>
        </a:prstGeom>
        <a:solidFill>
          <a:schemeClr val="bg1">
            <a:lumMod val="85000"/>
            <a:alpha val="9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6509" tIns="106509" rIns="106509" bIns="106509" numCol="1" spcCol="1270" anchor="ctr" anchorCtr="0">
          <a:noAutofit/>
        </a:bodyPr>
        <a:lstStyle/>
        <a:p>
          <a:pPr marL="0" lvl="0" indent="0" algn="l" defTabSz="1066800">
            <a:lnSpc>
              <a:spcPct val="100000"/>
            </a:lnSpc>
            <a:spcBef>
              <a:spcPct val="0"/>
            </a:spcBef>
            <a:spcAft>
              <a:spcPct val="35000"/>
            </a:spcAft>
            <a:buNone/>
          </a:pPr>
          <a:r>
            <a:rPr lang="en-US" sz="2400" b="1" kern="1200" dirty="0"/>
            <a:t>Work group – present the list of issues to the committee at the November meeting.</a:t>
          </a:r>
          <a:endParaRPr lang="en-US" sz="2400" kern="1200" dirty="0"/>
        </a:p>
      </dsp:txBody>
      <dsp:txXfrm>
        <a:off x="1162374" y="2517948"/>
        <a:ext cx="9326949" cy="1006384"/>
      </dsp:txXfrm>
    </dsp:sp>
    <dsp:sp modelId="{9262741A-1FEB-4B75-8041-E169F731D090}">
      <dsp:nvSpPr>
        <dsp:cNvPr id="0" name=""/>
        <dsp:cNvSpPr/>
      </dsp:nvSpPr>
      <dsp:spPr>
        <a:xfrm>
          <a:off x="0" y="3775929"/>
          <a:ext cx="10489324" cy="100638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AAF4DB-B235-4F66-B04C-2349C6DA4D35}">
      <dsp:nvSpPr>
        <dsp:cNvPr id="0" name=""/>
        <dsp:cNvSpPr/>
      </dsp:nvSpPr>
      <dsp:spPr>
        <a:xfrm>
          <a:off x="304431" y="4002365"/>
          <a:ext cx="553511" cy="553511"/>
        </a:xfrm>
        <a:prstGeom prst="rect">
          <a:avLst/>
        </a:prstGeom>
        <a:blipFill>
          <a:blip xmlns:r="http://schemas.openxmlformats.org/officeDocument/2006/relationships">
            <a:biLevel thresh="75000"/>
            <a:extLst>
              <a:ext uri="{96DAC541-7B7A-43D3-8B79-37D633B846F1}">
                <asvg:svgBlip xmlns:asvg="http://schemas.microsoft.com/office/drawing/2016/SVG/main" r:embed="rId4"/>
              </a:ext>
            </a:extLst>
          </a:blip>
          <a:srcRect/>
          <a:stretch>
            <a:fillRect/>
          </a:stretch>
        </a:blip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F87E41-108C-426F-B410-3CF1721EA41A}">
      <dsp:nvSpPr>
        <dsp:cNvPr id="0" name=""/>
        <dsp:cNvSpPr/>
      </dsp:nvSpPr>
      <dsp:spPr>
        <a:xfrm>
          <a:off x="1162374" y="3775929"/>
          <a:ext cx="9326949" cy="1006384"/>
        </a:xfrm>
        <a:prstGeom prst="rect">
          <a:avLst/>
        </a:prstGeom>
        <a:solidFill>
          <a:schemeClr val="bg1">
            <a:lumMod val="85000"/>
            <a:alpha val="9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106509" tIns="106509" rIns="106509" bIns="106509" numCol="1" spcCol="1270" anchor="ctr" anchorCtr="0">
          <a:noAutofit/>
        </a:bodyPr>
        <a:lstStyle/>
        <a:p>
          <a:pPr marL="0" lvl="0" indent="0" algn="l" defTabSz="1066800">
            <a:lnSpc>
              <a:spcPct val="100000"/>
            </a:lnSpc>
            <a:spcBef>
              <a:spcPct val="0"/>
            </a:spcBef>
            <a:spcAft>
              <a:spcPct val="35000"/>
            </a:spcAft>
            <a:buNone/>
          </a:pPr>
          <a:r>
            <a:rPr lang="en-US" sz="2400" b="1" kern="1200" dirty="0"/>
            <a:t>Committee – provide guidance as to the next issue(s) to address</a:t>
          </a:r>
          <a:endParaRPr lang="en-US" sz="2400" kern="1200" dirty="0"/>
        </a:p>
      </dsp:txBody>
      <dsp:txXfrm>
        <a:off x="1162374" y="3775929"/>
        <a:ext cx="9326949" cy="100638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7C390C8-2173-4BD0-987A-3C356CC1FE64}" type="datetimeFigureOut">
              <a:rPr lang="en-US" smtClean="0"/>
              <a:t>7/24/2026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74A5CBE-5F3D-4029-8458-9DF60C657E41}" type="slidenum">
              <a:rPr lang="en-US" smtClean="0"/>
              <a:t>‹#›</a:t>
            </a:fld>
            <a:endParaRPr lang="en-US"/>
          </a:p>
        </p:txBody>
      </p:sp>
    </p:spTree>
    <p:extLst>
      <p:ext uri="{BB962C8B-B14F-4D97-AF65-F5344CB8AC3E}">
        <p14:creationId xmlns:p14="http://schemas.microsoft.com/office/powerpoint/2010/main" val="1685648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8750" y="34925"/>
            <a:ext cx="5297488" cy="2979738"/>
          </a:xfrm>
        </p:spPr>
        <p:txBody>
          <a:bodyPr/>
          <a:lstStyle/>
          <a:p>
            <a:endParaRPr lang="en-US"/>
          </a:p>
        </p:txBody>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a:xfrm>
            <a:off x="3884613" y="8685213"/>
            <a:ext cx="2971800" cy="45878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7494C42-5034-4A46-9B78-EE3919A245F5}"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196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6F9CF-6C31-4DA6-2EEE-77C89F8BAF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E1A355-7B4C-A1AA-B68E-253FE5AC55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3B202C-E010-A11A-6425-62C753846B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B94C271-F83D-F762-3845-0A9CDCF2C396}"/>
              </a:ext>
            </a:extLst>
          </p:cNvPr>
          <p:cNvSpPr>
            <a:spLocks noGrp="1"/>
          </p:cNvSpPr>
          <p:nvPr>
            <p:ph type="sldNum" sz="quarter" idx="5"/>
          </p:nvPr>
        </p:nvSpPr>
        <p:spPr/>
        <p:txBody>
          <a:bodyPr/>
          <a:lstStyle/>
          <a:p>
            <a:fld id="{C74A5CBE-5F3D-4029-8458-9DF60C657E41}" type="slidenum">
              <a:rPr lang="en-US" smtClean="0"/>
              <a:t>2</a:t>
            </a:fld>
            <a:endParaRPr lang="en-US"/>
          </a:p>
        </p:txBody>
      </p:sp>
    </p:spTree>
    <p:extLst>
      <p:ext uri="{BB962C8B-B14F-4D97-AF65-F5344CB8AC3E}">
        <p14:creationId xmlns:p14="http://schemas.microsoft.com/office/powerpoint/2010/main" val="2777391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A5CBE-5F3D-4029-8458-9DF60C657E41}" type="slidenum">
              <a:rPr lang="en-US" smtClean="0"/>
              <a:t>3</a:t>
            </a:fld>
            <a:endParaRPr lang="en-US"/>
          </a:p>
        </p:txBody>
      </p:sp>
    </p:spTree>
    <p:extLst>
      <p:ext uri="{BB962C8B-B14F-4D97-AF65-F5344CB8AC3E}">
        <p14:creationId xmlns:p14="http://schemas.microsoft.com/office/powerpoint/2010/main" val="361019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A5CBE-5F3D-4029-8458-9DF60C657E41}" type="slidenum">
              <a:rPr lang="en-US" smtClean="0"/>
              <a:t>4</a:t>
            </a:fld>
            <a:endParaRPr lang="en-US"/>
          </a:p>
        </p:txBody>
      </p:sp>
    </p:spTree>
    <p:extLst>
      <p:ext uri="{BB962C8B-B14F-4D97-AF65-F5344CB8AC3E}">
        <p14:creationId xmlns:p14="http://schemas.microsoft.com/office/powerpoint/2010/main" val="37183009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A5CBE-5F3D-4029-8458-9DF60C657E41}" type="slidenum">
              <a:rPr lang="en-US" smtClean="0"/>
              <a:t>5</a:t>
            </a:fld>
            <a:endParaRPr lang="en-US"/>
          </a:p>
        </p:txBody>
      </p:sp>
    </p:spTree>
    <p:extLst>
      <p:ext uri="{BB962C8B-B14F-4D97-AF65-F5344CB8AC3E}">
        <p14:creationId xmlns:p14="http://schemas.microsoft.com/office/powerpoint/2010/main" val="1963921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A5CBE-5F3D-4029-8458-9DF60C657E41}" type="slidenum">
              <a:rPr lang="en-US" smtClean="0"/>
              <a:t>6</a:t>
            </a:fld>
            <a:endParaRPr lang="en-US"/>
          </a:p>
        </p:txBody>
      </p:sp>
    </p:spTree>
    <p:extLst>
      <p:ext uri="{BB962C8B-B14F-4D97-AF65-F5344CB8AC3E}">
        <p14:creationId xmlns:p14="http://schemas.microsoft.com/office/powerpoint/2010/main" val="3723161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A5CBE-5F3D-4029-8458-9DF60C657E41}" type="slidenum">
              <a:rPr lang="en-US" smtClean="0"/>
              <a:t>7</a:t>
            </a:fld>
            <a:endParaRPr lang="en-US"/>
          </a:p>
        </p:txBody>
      </p:sp>
    </p:spTree>
    <p:extLst>
      <p:ext uri="{BB962C8B-B14F-4D97-AF65-F5344CB8AC3E}">
        <p14:creationId xmlns:p14="http://schemas.microsoft.com/office/powerpoint/2010/main" val="4270639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4A5CBE-5F3D-4029-8458-9DF60C657E41}" type="slidenum">
              <a:rPr lang="en-US" smtClean="0"/>
              <a:t>8</a:t>
            </a:fld>
            <a:endParaRPr lang="en-US"/>
          </a:p>
        </p:txBody>
      </p:sp>
    </p:spTree>
    <p:extLst>
      <p:ext uri="{BB962C8B-B14F-4D97-AF65-F5344CB8AC3E}">
        <p14:creationId xmlns:p14="http://schemas.microsoft.com/office/powerpoint/2010/main" val="3801347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tx1">
                    <a:lumMod val="75000"/>
                    <a:lumOff val="2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8" name="Date Placeholder 7">
            <a:extLst>
              <a:ext uri="{FF2B5EF4-FFF2-40B4-BE49-F238E27FC236}">
                <a16:creationId xmlns:a16="http://schemas.microsoft.com/office/drawing/2014/main" id="{7FA0ACE7-29A8-47D3-A7D9-257B711D8023}"/>
              </a:ext>
            </a:extLst>
          </p:cNvPr>
          <p:cNvSpPr>
            <a:spLocks noGrp="1"/>
          </p:cNvSpPr>
          <p:nvPr>
            <p:ph type="dt" sz="half" idx="10"/>
          </p:nvPr>
        </p:nvSpPr>
        <p:spPr/>
        <p:txBody>
          <a:bodyPr/>
          <a:lstStyle/>
          <a:p>
            <a:fld id="{BFA5C416-7602-4F6E-AF18-B06EB5E567FC}" type="datetime1">
              <a:rPr lang="en-US" smtClean="0"/>
              <a:t>7/24/2026</a:t>
            </a:fld>
            <a:endParaRPr lang="en-US" dirty="0"/>
          </a:p>
        </p:txBody>
      </p:sp>
      <p:sp>
        <p:nvSpPr>
          <p:cNvPr id="9" name="Footer Placeholder 8">
            <a:extLst>
              <a:ext uri="{FF2B5EF4-FFF2-40B4-BE49-F238E27FC236}">
                <a16:creationId xmlns:a16="http://schemas.microsoft.com/office/drawing/2014/main" id="{DEC604B9-52E9-4810-8359-47206518D03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63644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02157"/>
            <a:ext cx="11029616" cy="774103"/>
          </a:xfrm>
        </p:spPr>
        <p:txBody>
          <a:bodyPr/>
          <a:lstStyle/>
          <a:p>
            <a:r>
              <a:rPr lang="en-US" dirty="0"/>
              <a:t>Click to edit Master title style</a:t>
            </a:r>
          </a:p>
        </p:txBody>
      </p:sp>
      <p:sp>
        <p:nvSpPr>
          <p:cNvPr id="3" name="Content Placeholder 2"/>
          <p:cNvSpPr>
            <a:spLocks noGrp="1"/>
          </p:cNvSpPr>
          <p:nvPr>
            <p:ph idx="1"/>
          </p:nvPr>
        </p:nvSpPr>
        <p:spPr>
          <a:xfrm>
            <a:off x="581192" y="1663546"/>
            <a:ext cx="11029615" cy="4492297"/>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a:lstStyle/>
          <a:p>
            <a:fld id="{7AF2B4F3-55FC-4AE9-8861-9776836DA11F}" type="datetime1">
              <a:rPr lang="en-US" smtClean="0"/>
              <a:t>7/24/2026</a:t>
            </a:fld>
            <a:endParaRPr lang="en-US" dirty="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10483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anchor="b">
            <a:normAutofit/>
          </a:bodyPr>
          <a:lstStyle>
            <a:lvl1pPr algn="l">
              <a:defRPr sz="3600" b="0" cap="all">
                <a:solidFill>
                  <a:schemeClr val="tx1">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61582016-5696-4A93-887F-BBB3B9002FE5}"/>
              </a:ext>
            </a:extLst>
          </p:cNvPr>
          <p:cNvSpPr>
            <a:spLocks noGrp="1"/>
          </p:cNvSpPr>
          <p:nvPr>
            <p:ph type="dt" sz="half" idx="10"/>
          </p:nvPr>
        </p:nvSpPr>
        <p:spPr/>
        <p:txBody>
          <a:bodyPr/>
          <a:lstStyle/>
          <a:p>
            <a:fld id="{3948A61B-7849-4E35-A7F5-A30700641529}" type="datetime1">
              <a:rPr lang="en-US" smtClean="0"/>
              <a:t>7/24/2026</a:t>
            </a:fld>
            <a:endParaRPr lang="en-US" dirty="0"/>
          </a:p>
        </p:txBody>
      </p:sp>
      <p:sp>
        <p:nvSpPr>
          <p:cNvPr id="9" name="Footer Placeholder 8">
            <a:extLst>
              <a:ext uri="{FF2B5EF4-FFF2-40B4-BE49-F238E27FC236}">
                <a16:creationId xmlns:a16="http://schemas.microsoft.com/office/drawing/2014/main" id="{857CFCD5-1192-4E18-8A8F-29E153B44DA4}"/>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61267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194767"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6039" y="2228003"/>
            <a:ext cx="5194769"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33662A-E4A9-46DC-A512-ACCF7860B028}" type="datetime1">
              <a:rPr lang="en-US" smtClean="0"/>
              <a:t>7/24/2026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16682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581191" y="2250891"/>
            <a:ext cx="5194769" cy="557784"/>
          </a:xfrm>
        </p:spPr>
        <p:txBody>
          <a:bodyPr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194766"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6039" y="2250892"/>
            <a:ext cx="5194770" cy="553373"/>
          </a:xfrm>
        </p:spPr>
        <p:txBody>
          <a:bodyPr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a:t>Click to edit Master text styles</a:t>
            </a:r>
          </a:p>
        </p:txBody>
      </p:sp>
      <p:sp>
        <p:nvSpPr>
          <p:cNvPr id="6" name="Content Placeholder 5"/>
          <p:cNvSpPr>
            <a:spLocks noGrp="1"/>
          </p:cNvSpPr>
          <p:nvPr>
            <p:ph sz="quarter" idx="4"/>
          </p:nvPr>
        </p:nvSpPr>
        <p:spPr>
          <a:xfrm>
            <a:off x="6416037" y="2926052"/>
            <a:ext cx="5194771"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B1B839D-9003-41F0-B39B-2D574F1A5C80}" type="datetime1">
              <a:rPr lang="en-US" smtClean="0"/>
              <a:t>7/24/2026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1434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4EED65-072C-4FDB-A3BF-BBE9404B99E2}" type="datetime1">
              <a:rPr lang="en-US" smtClean="0"/>
              <a:t>7/24/2026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096689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710D1-D2A9-4D47-9FAB-787B9719296C}" type="datetime1">
              <a:rPr lang="en-US" smtClean="0"/>
              <a:t>7/24/2026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04652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anchor="b">
            <a:normAutofit/>
          </a:bodyPr>
          <a:lstStyle>
            <a:lvl1pPr algn="l">
              <a:defRPr sz="24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900928" y="1179829"/>
            <a:ext cx="6650991" cy="4658216"/>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7857" y="2836654"/>
            <a:ext cx="3031852" cy="3001392"/>
          </a:xfrm>
        </p:spPr>
        <p:txBody>
          <a:bodyPr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a:lstStyle/>
          <a:p>
            <a:fld id="{EEC9C26E-3850-482C-A422-5FDFA76FC468}" type="datetime1">
              <a:rPr lang="en-US" smtClean="0"/>
              <a:t>7/24/2026</a:t>
            </a:fld>
            <a:endParaRPr lang="en-US" dirty="0"/>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a:lstStyle/>
          <a:p>
            <a:endParaRPr lang="en-US" dirty="0"/>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288141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tx1">
                    <a:lumMod val="75000"/>
                    <a:lumOff val="25000"/>
                  </a:schemeClr>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641350"/>
            <a:ext cx="11290859" cy="3651249"/>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581192" y="5260127"/>
            <a:ext cx="11029617" cy="998148"/>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A88BD17-423D-446F-99F2-14E1D80419C3}" type="datetime1">
              <a:rPr lang="en-US" smtClean="0"/>
              <a:t>7/24/2026</a:t>
            </a:fld>
            <a:endParaRPr lang="en-US" dirty="0"/>
          </a:p>
        </p:txBody>
      </p:sp>
      <p:sp>
        <p:nvSpPr>
          <p:cNvPr id="6" name="Footer Placeholder 5"/>
          <p:cNvSpPr>
            <a:spLocks noGrp="1"/>
          </p:cNvSpPr>
          <p:nvPr>
            <p:ph type="ftr" sz="quarter" idx="11"/>
          </p:nvPr>
        </p:nvSpPr>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232965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6D95D4-B1DC-4BD3-96F7-872A240A5AA8}" type="datetime1">
              <a:rPr lang="en-US" smtClean="0"/>
              <a:t>7/24/2026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27497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204200" y="863600"/>
            <a:ext cx="3124200" cy="4807326"/>
          </a:xfrm>
        </p:spPr>
        <p:txBody>
          <a:bodyPr vert="eaVert" anchor="ctr"/>
          <a:lstStyle>
            <a:lvl1pPr>
              <a:defRPr>
                <a:solidFill>
                  <a:srgbClr val="FFFFFF"/>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774923" y="863600"/>
            <a:ext cx="7161625" cy="4807326"/>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Rectangle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Date Placeholder 10">
            <a:extLst>
              <a:ext uri="{FF2B5EF4-FFF2-40B4-BE49-F238E27FC236}">
                <a16:creationId xmlns:a16="http://schemas.microsoft.com/office/drawing/2014/main" id="{5C74A470-3BD3-4F33-80E5-67E6E87FCBE7}"/>
              </a:ext>
            </a:extLst>
          </p:cNvPr>
          <p:cNvSpPr>
            <a:spLocks noGrp="1"/>
          </p:cNvSpPr>
          <p:nvPr>
            <p:ph type="dt" sz="half" idx="10"/>
          </p:nvPr>
        </p:nvSpPr>
        <p:spPr/>
        <p:txBody>
          <a:bodyPr/>
          <a:lstStyle/>
          <a:p>
            <a:fld id="{41AC3A06-FFF2-4C8C-891C-D19B96FB8B5F}" type="datetime1">
              <a:rPr lang="en-US" smtClean="0"/>
              <a:t>7/24/2026</a:t>
            </a:fld>
            <a:endParaRPr lang="en-US" dirty="0"/>
          </a:p>
        </p:txBody>
      </p:sp>
      <p:sp>
        <p:nvSpPr>
          <p:cNvPr id="12" name="Footer Placeholder 11">
            <a:extLst>
              <a:ext uri="{FF2B5EF4-FFF2-40B4-BE49-F238E27FC236}">
                <a16:creationId xmlns:a16="http://schemas.microsoft.com/office/drawing/2014/main" id="{9A3A30BA-DB50-4D7D-BCDE-17D20FB354DF}"/>
              </a:ext>
            </a:extLst>
          </p:cNvPr>
          <p:cNvSpPr>
            <a:spLocks noGrp="1"/>
          </p:cNvSpPr>
          <p:nvPr>
            <p:ph type="ftr" sz="quarter" idx="11"/>
          </p:nvPr>
        </p:nvSpPr>
        <p:spPr/>
        <p:txBody>
          <a:bodyPr/>
          <a:lstStyle/>
          <a:p>
            <a:endParaRPr lang="en-US" dirty="0"/>
          </a:p>
        </p:txBody>
      </p:sp>
      <p:sp>
        <p:nvSpPr>
          <p:cNvPr id="13" name="Slide Number Placeholder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69948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771251"/>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581192" y="1724026"/>
            <a:ext cx="11029616" cy="4264024"/>
          </a:xfrm>
          <a:prstGeom prst="rect">
            <a:avLst/>
          </a:prstGeom>
        </p:spPr>
        <p:txBody>
          <a:bodyPr vert="horz" lIns="91440" tIns="45720" rIns="91440" bIns="45720" rtlCol="0"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DE3A5D88-3F7B-4785-8E2A-6434E63AC270}" type="datetime1">
              <a:rPr lang="en-US" smtClean="0"/>
              <a:t>7/24/2026</a:t>
            </a:fld>
            <a:endParaRPr lang="en-US" dirty="0"/>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fld id="{3A98EE3D-8CD1-4C3F-BD1C-C98C9596463C}" type="slidenum">
              <a:rPr lang="en-US" smtClean="0"/>
              <a:t>‹#›</a:t>
            </a:fld>
            <a:endParaRPr lang="en-US" dirty="0"/>
          </a:p>
        </p:txBody>
      </p:sp>
      <p:sp>
        <p:nvSpPr>
          <p:cNvPr id="9" name="Rectangle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 name="Rectangle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1" name="Rectangle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07804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457200" rtl="0" eaLnBrk="1" latinLnBrk="0" hangingPunct="1">
        <a:lnSpc>
          <a:spcPct val="100000"/>
        </a:lnSpc>
        <a:spcBef>
          <a:spcPct val="0"/>
        </a:spcBef>
        <a:buNone/>
        <a:defRPr sz="32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2800" b="1"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2400" b="1"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2000" b="1"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b="1"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b="1"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www.mtc.gov/the-commission/multistate-tax-compact/"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www.mtc.gov/uniformity/adopted-uniformity-recommendations/" TargetMode="External"/><Relationship Id="rId4" Type="http://schemas.openxmlformats.org/officeDocument/2006/relationships/hyperlink" Target="https://mtc.gov/wp-content/uploads/MTCImages&amp;Files/MTC/media/AUR/FINAL-APPROVED-2018-Proposed-Amendments-042020.pdf"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52FF1B8-145F-47AA-9F6F-7DA3201AA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Franklin Gothic Book" panose="020B0502020104020203"/>
              <a:ea typeface="+mn-ea"/>
              <a:cs typeface="+mn-cs"/>
            </a:endParaRPr>
          </a:p>
        </p:txBody>
      </p:sp>
      <p:sp>
        <p:nvSpPr>
          <p:cNvPr id="3" name="Subtitle 2">
            <a:extLst>
              <a:ext uri="{FF2B5EF4-FFF2-40B4-BE49-F238E27FC236}">
                <a16:creationId xmlns:a16="http://schemas.microsoft.com/office/drawing/2014/main" id="{835D6E6B-3353-491C-A3C6-F278D6CED8B3}"/>
              </a:ext>
            </a:extLst>
          </p:cNvPr>
          <p:cNvSpPr>
            <a:spLocks noGrp="1"/>
          </p:cNvSpPr>
          <p:nvPr>
            <p:ph type="subTitle" idx="1"/>
          </p:nvPr>
        </p:nvSpPr>
        <p:spPr>
          <a:xfrm>
            <a:off x="568067" y="4788188"/>
            <a:ext cx="2704008" cy="2000851"/>
          </a:xfrm>
        </p:spPr>
        <p:txBody>
          <a:bodyPr>
            <a:noAutofit/>
          </a:bodyPr>
          <a:lstStyle/>
          <a:p>
            <a:pPr algn="ctr">
              <a:lnSpc>
                <a:spcPct val="100000"/>
              </a:lnSpc>
            </a:pPr>
            <a:r>
              <a:rPr lang="en-US" sz="2400" dirty="0"/>
              <a:t> </a:t>
            </a:r>
            <a:endParaRPr lang="en-US" sz="2400" b="1" dirty="0"/>
          </a:p>
        </p:txBody>
      </p:sp>
      <p:sp>
        <p:nvSpPr>
          <p:cNvPr id="31" name="Rectangle 30">
            <a:extLst>
              <a:ext uri="{FF2B5EF4-FFF2-40B4-BE49-F238E27FC236}">
                <a16:creationId xmlns:a16="http://schemas.microsoft.com/office/drawing/2014/main" id="{6DFE8A8C-8C1F-40A1-8A45-9D05B0DD8E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33" name="Rectangle 32">
            <a:extLst>
              <a:ext uri="{FF2B5EF4-FFF2-40B4-BE49-F238E27FC236}">
                <a16:creationId xmlns:a16="http://schemas.microsoft.com/office/drawing/2014/main" id="{EE1EF8C3-8F8A-447D-A5FF-C124268254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sp>
        <p:nvSpPr>
          <p:cNvPr id="35" name="Rectangle 34">
            <a:extLst>
              <a:ext uri="{FF2B5EF4-FFF2-40B4-BE49-F238E27FC236}">
                <a16:creationId xmlns:a16="http://schemas.microsoft.com/office/drawing/2014/main" id="{1B511BAF-6DC3-420A-8603-96945C66AD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2020104020203"/>
              <a:ea typeface="+mn-ea"/>
              <a:cs typeface="+mn-cs"/>
            </a:endParaRPr>
          </a:p>
        </p:txBody>
      </p:sp>
      <p:pic>
        <p:nvPicPr>
          <p:cNvPr id="4" name="Picture 3">
            <a:extLst>
              <a:ext uri="{FF2B5EF4-FFF2-40B4-BE49-F238E27FC236}">
                <a16:creationId xmlns:a16="http://schemas.microsoft.com/office/drawing/2014/main" id="{49F09600-EAFC-4C54-94E9-659BE7BEF5B3}"/>
              </a:ext>
            </a:extLst>
          </p:cNvPr>
          <p:cNvPicPr>
            <a:picLocks noChangeAspect="1"/>
          </p:cNvPicPr>
          <p:nvPr/>
        </p:nvPicPr>
        <p:blipFill>
          <a:blip r:embed="rId4"/>
          <a:stretch>
            <a:fillRect/>
          </a:stretch>
        </p:blipFill>
        <p:spPr>
          <a:xfrm>
            <a:off x="913019" y="2719511"/>
            <a:ext cx="2619575" cy="1418977"/>
          </a:xfrm>
          <a:prstGeom prst="rect">
            <a:avLst/>
          </a:prstGeom>
        </p:spPr>
      </p:pic>
      <p:sp>
        <p:nvSpPr>
          <p:cNvPr id="5" name="Slide Number Placeholder 4">
            <a:extLst>
              <a:ext uri="{FF2B5EF4-FFF2-40B4-BE49-F238E27FC236}">
                <a16:creationId xmlns:a16="http://schemas.microsoft.com/office/drawing/2014/main" id="{29069105-5D7C-96CF-7BD9-C260AB9E37C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98EE3D-8CD1-4C3F-BD1C-C98C9596463C}" type="slidenum">
              <a:rPr kumimoji="0" lang="en-US" sz="900" b="0" i="0" u="none" strike="noStrike" kern="1200" cap="none" spc="0" normalizeH="0" baseline="0" noProof="0" smtClean="0">
                <a:ln>
                  <a:noFill/>
                </a:ln>
                <a:solidFill>
                  <a:prstClr val="black">
                    <a:lumMod val="75000"/>
                    <a:lumOff val="25000"/>
                  </a:prstClr>
                </a:solidFill>
                <a:effectLst/>
                <a:uLnTx/>
                <a:uFillTx/>
                <a:latin typeface="Franklin Gothic Book" panose="020B0502020104020203"/>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dirty="0">
              <a:ln>
                <a:noFill/>
              </a:ln>
              <a:solidFill>
                <a:prstClr val="black">
                  <a:lumMod val="75000"/>
                  <a:lumOff val="25000"/>
                </a:prstClr>
              </a:solidFill>
              <a:effectLst/>
              <a:uLnTx/>
              <a:uFillTx/>
              <a:latin typeface="Franklin Gothic Book" panose="020B0502020104020203"/>
              <a:ea typeface="+mn-ea"/>
              <a:cs typeface="+mn-cs"/>
            </a:endParaRPr>
          </a:p>
        </p:txBody>
      </p:sp>
      <p:sp>
        <p:nvSpPr>
          <p:cNvPr id="7" name="Title 6">
            <a:extLst>
              <a:ext uri="{FF2B5EF4-FFF2-40B4-BE49-F238E27FC236}">
                <a16:creationId xmlns:a16="http://schemas.microsoft.com/office/drawing/2014/main" id="{4A882F8A-9CAD-5307-1EB5-4A42746C5408}"/>
              </a:ext>
            </a:extLst>
          </p:cNvPr>
          <p:cNvSpPr>
            <a:spLocks noGrp="1"/>
          </p:cNvSpPr>
          <p:nvPr>
            <p:ph type="ctrTitle"/>
          </p:nvPr>
        </p:nvSpPr>
        <p:spPr>
          <a:xfrm>
            <a:off x="3699641" y="1996967"/>
            <a:ext cx="8045826" cy="2690648"/>
          </a:xfrm>
        </p:spPr>
        <p:txBody>
          <a:bodyPr anchor="ctr">
            <a:normAutofit/>
          </a:bodyPr>
          <a:lstStyle/>
          <a:p>
            <a:pPr algn="ctr"/>
            <a:r>
              <a:rPr lang="en-US" sz="3200" dirty="0"/>
              <a:t>STATUS REPORT</a:t>
            </a:r>
            <a:br>
              <a:rPr lang="en-US" sz="3200" dirty="0"/>
            </a:br>
            <a:r>
              <a:rPr lang="en-US" sz="3200" dirty="0"/>
              <a:t>RECEIPTS SOURCING REGULATION REVIEW WORK GROUP</a:t>
            </a:r>
            <a:br>
              <a:rPr lang="en-US" sz="3200" dirty="0"/>
            </a:br>
            <a:r>
              <a:rPr lang="en-US" sz="2400" dirty="0">
                <a:solidFill>
                  <a:schemeClr val="accent1">
                    <a:lumMod val="75000"/>
                  </a:schemeClr>
                </a:solidFill>
              </a:rPr>
              <a:t>April 28, 2026</a:t>
            </a:r>
            <a:endParaRPr lang="en-US" sz="3200" dirty="0"/>
          </a:p>
        </p:txBody>
      </p:sp>
    </p:spTree>
    <p:custDataLst>
      <p:tags r:id="rId1"/>
    </p:custDataLst>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2E996-971D-B27C-FD37-C2F1A290C8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8F43A9-28BB-153A-2993-E2B4BCA8850C}"/>
              </a:ext>
            </a:extLst>
          </p:cNvPr>
          <p:cNvSpPr>
            <a:spLocks noGrp="1"/>
          </p:cNvSpPr>
          <p:nvPr>
            <p:ph type="title"/>
          </p:nvPr>
        </p:nvSpPr>
        <p:spPr/>
        <p:txBody>
          <a:bodyPr/>
          <a:lstStyle/>
          <a:p>
            <a:r>
              <a:rPr lang="en-US" dirty="0">
                <a:solidFill>
                  <a:schemeClr val="accent1">
                    <a:lumMod val="75000"/>
                  </a:schemeClr>
                </a:solidFill>
              </a:rPr>
              <a:t>Fiscal year ended June 2026</a:t>
            </a:r>
          </a:p>
        </p:txBody>
      </p:sp>
      <p:sp>
        <p:nvSpPr>
          <p:cNvPr id="3" name="Content Placeholder 2">
            <a:extLst>
              <a:ext uri="{FF2B5EF4-FFF2-40B4-BE49-F238E27FC236}">
                <a16:creationId xmlns:a16="http://schemas.microsoft.com/office/drawing/2014/main" id="{1F23F46B-BA26-DA1B-26B9-A25A607DB22F}"/>
              </a:ext>
            </a:extLst>
          </p:cNvPr>
          <p:cNvSpPr>
            <a:spLocks noGrp="1"/>
          </p:cNvSpPr>
          <p:nvPr>
            <p:ph idx="1"/>
          </p:nvPr>
        </p:nvSpPr>
        <p:spPr>
          <a:xfrm>
            <a:off x="696946" y="1476260"/>
            <a:ext cx="11145369" cy="4679583"/>
          </a:xfrm>
        </p:spPr>
        <p:txBody>
          <a:bodyPr>
            <a:normAutofit/>
          </a:bodyPr>
          <a:lstStyle/>
          <a:p>
            <a:pPr>
              <a:spcBef>
                <a:spcPts val="2400"/>
              </a:spcBef>
            </a:pPr>
            <a:r>
              <a:rPr lang="en-US" dirty="0"/>
              <a:t>The work group proposed changes to two of the MTC special industry rules created prior to the adoption of MTC’s recommended market-based sourcing approach for receipts from services and intangibles. </a:t>
            </a:r>
          </a:p>
          <a:p>
            <a:pPr>
              <a:spcBef>
                <a:spcPts val="2400"/>
              </a:spcBef>
              <a:spcAft>
                <a:spcPts val="1800"/>
              </a:spcAft>
            </a:pPr>
            <a:r>
              <a:rPr lang="en-US" dirty="0"/>
              <a:t>In both cases, the proposed changes update the rules to address issues that are common today but not when the models were originally adopted, and the also make certain conforming and clarifying changes. </a:t>
            </a:r>
          </a:p>
        </p:txBody>
      </p:sp>
      <p:sp>
        <p:nvSpPr>
          <p:cNvPr id="4" name="Slide Number Placeholder 3">
            <a:extLst>
              <a:ext uri="{FF2B5EF4-FFF2-40B4-BE49-F238E27FC236}">
                <a16:creationId xmlns:a16="http://schemas.microsoft.com/office/drawing/2014/main" id="{D3227514-ADBD-0C42-F9B1-E9A2100191D0}"/>
              </a:ext>
            </a:extLst>
          </p:cNvPr>
          <p:cNvSpPr>
            <a:spLocks noGrp="1"/>
          </p:cNvSpPr>
          <p:nvPr>
            <p:ph type="sldNum" sz="quarter" idx="12"/>
          </p:nvPr>
        </p:nvSpPr>
        <p:spPr/>
        <p:txBody>
          <a:bodyPr/>
          <a:lstStyle/>
          <a:p>
            <a:fld id="{3A98EE3D-8CD1-4C3F-BD1C-C98C9596463C}" type="slidenum">
              <a:rPr lang="en-US" smtClean="0"/>
              <a:t>2</a:t>
            </a:fld>
            <a:endParaRPr lang="en-US" dirty="0"/>
          </a:p>
        </p:txBody>
      </p:sp>
    </p:spTree>
    <p:extLst>
      <p:ext uri="{BB962C8B-B14F-4D97-AF65-F5344CB8AC3E}">
        <p14:creationId xmlns:p14="http://schemas.microsoft.com/office/powerpoint/2010/main" val="1984564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367A3-FB9F-6EF6-7493-3C89FAD4ED83}"/>
              </a:ext>
            </a:extLst>
          </p:cNvPr>
          <p:cNvSpPr>
            <a:spLocks noGrp="1"/>
          </p:cNvSpPr>
          <p:nvPr>
            <p:ph type="title"/>
          </p:nvPr>
        </p:nvSpPr>
        <p:spPr/>
        <p:txBody>
          <a:bodyPr/>
          <a:lstStyle/>
          <a:p>
            <a:r>
              <a:rPr lang="en-US" dirty="0">
                <a:solidFill>
                  <a:schemeClr val="accent1">
                    <a:lumMod val="75000"/>
                  </a:schemeClr>
                </a:solidFill>
              </a:rPr>
              <a:t>Airlines Rule Revisions</a:t>
            </a:r>
          </a:p>
        </p:txBody>
      </p:sp>
      <p:sp>
        <p:nvSpPr>
          <p:cNvPr id="3" name="Content Placeholder 2">
            <a:extLst>
              <a:ext uri="{FF2B5EF4-FFF2-40B4-BE49-F238E27FC236}">
                <a16:creationId xmlns:a16="http://schemas.microsoft.com/office/drawing/2014/main" id="{0C1FA616-2838-3B11-4021-5C2EB4809946}"/>
              </a:ext>
            </a:extLst>
          </p:cNvPr>
          <p:cNvSpPr>
            <a:spLocks noGrp="1"/>
          </p:cNvSpPr>
          <p:nvPr>
            <p:ph idx="1"/>
          </p:nvPr>
        </p:nvSpPr>
        <p:spPr>
          <a:xfrm>
            <a:off x="696946" y="2039007"/>
            <a:ext cx="11145369" cy="4106326"/>
          </a:xfrm>
        </p:spPr>
        <p:txBody>
          <a:bodyPr>
            <a:normAutofit/>
          </a:bodyPr>
          <a:lstStyle/>
          <a:p>
            <a:pPr lvl="1">
              <a:spcBef>
                <a:spcPts val="2400"/>
              </a:spcBef>
            </a:pPr>
            <a:r>
              <a:rPr lang="en-US" sz="2800" dirty="0"/>
              <a:t>Have been recommended by the Executive Committee to the Commission and, having passed the Bylaw 7 Survey, will be considered at the Commission meeting on July 30, 2026.</a:t>
            </a:r>
          </a:p>
          <a:p>
            <a:pPr lvl="1">
              <a:spcBef>
                <a:spcPts val="2400"/>
              </a:spcBef>
            </a:pPr>
            <a:r>
              <a:rPr lang="en-US" sz="2800" dirty="0"/>
              <a:t>Revisions address how receipts from the following are sourced:</a:t>
            </a:r>
          </a:p>
          <a:p>
            <a:pPr lvl="2">
              <a:spcBef>
                <a:spcPts val="600"/>
              </a:spcBef>
            </a:pPr>
            <a:r>
              <a:rPr lang="en-US" sz="2400" dirty="0"/>
              <a:t>Points or miles sold by airlines for redemption for flights and other services</a:t>
            </a:r>
          </a:p>
          <a:p>
            <a:pPr lvl="2">
              <a:spcBef>
                <a:spcPts val="600"/>
              </a:spcBef>
            </a:pPr>
            <a:r>
              <a:rPr lang="en-US" sz="2400" dirty="0"/>
              <a:t>Code-sharing or related transportation provided to other airlines or their customers</a:t>
            </a:r>
          </a:p>
        </p:txBody>
      </p:sp>
      <p:sp>
        <p:nvSpPr>
          <p:cNvPr id="4" name="Slide Number Placeholder 3">
            <a:extLst>
              <a:ext uri="{FF2B5EF4-FFF2-40B4-BE49-F238E27FC236}">
                <a16:creationId xmlns:a16="http://schemas.microsoft.com/office/drawing/2014/main" id="{E04BC401-28A1-169F-558C-22BD0DF82F77}"/>
              </a:ext>
            </a:extLst>
          </p:cNvPr>
          <p:cNvSpPr>
            <a:spLocks noGrp="1"/>
          </p:cNvSpPr>
          <p:nvPr>
            <p:ph type="sldNum" sz="quarter" idx="12"/>
          </p:nvPr>
        </p:nvSpPr>
        <p:spPr/>
        <p:txBody>
          <a:bodyPr/>
          <a:lstStyle/>
          <a:p>
            <a:fld id="{3A98EE3D-8CD1-4C3F-BD1C-C98C9596463C}" type="slidenum">
              <a:rPr lang="en-US" smtClean="0"/>
              <a:t>3</a:t>
            </a:fld>
            <a:endParaRPr lang="en-US" dirty="0"/>
          </a:p>
        </p:txBody>
      </p:sp>
    </p:spTree>
    <p:extLst>
      <p:ext uri="{BB962C8B-B14F-4D97-AF65-F5344CB8AC3E}">
        <p14:creationId xmlns:p14="http://schemas.microsoft.com/office/powerpoint/2010/main" val="15969288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53F24-FCC1-BA4E-1CD5-324F496B76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D7FE30-3F0B-6F63-0FF0-69167FC3BBA4}"/>
              </a:ext>
            </a:extLst>
          </p:cNvPr>
          <p:cNvSpPr>
            <a:spLocks noGrp="1"/>
          </p:cNvSpPr>
          <p:nvPr>
            <p:ph type="title"/>
          </p:nvPr>
        </p:nvSpPr>
        <p:spPr/>
        <p:txBody>
          <a:bodyPr/>
          <a:lstStyle/>
          <a:p>
            <a:r>
              <a:rPr lang="en-US" dirty="0">
                <a:solidFill>
                  <a:schemeClr val="accent1">
                    <a:lumMod val="75000"/>
                  </a:schemeClr>
                </a:solidFill>
              </a:rPr>
              <a:t>Broadcasting Rule Revisions</a:t>
            </a:r>
          </a:p>
        </p:txBody>
      </p:sp>
      <p:sp>
        <p:nvSpPr>
          <p:cNvPr id="3" name="Content Placeholder 2">
            <a:extLst>
              <a:ext uri="{FF2B5EF4-FFF2-40B4-BE49-F238E27FC236}">
                <a16:creationId xmlns:a16="http://schemas.microsoft.com/office/drawing/2014/main" id="{98F95C84-4D0C-7493-8B92-EB1C59B1E0EB}"/>
              </a:ext>
            </a:extLst>
          </p:cNvPr>
          <p:cNvSpPr>
            <a:spLocks noGrp="1"/>
          </p:cNvSpPr>
          <p:nvPr>
            <p:ph idx="1"/>
          </p:nvPr>
        </p:nvSpPr>
        <p:spPr>
          <a:xfrm>
            <a:off x="696946" y="1660634"/>
            <a:ext cx="11145369" cy="4645573"/>
          </a:xfrm>
        </p:spPr>
        <p:txBody>
          <a:bodyPr>
            <a:normAutofit lnSpcReduction="10000"/>
          </a:bodyPr>
          <a:lstStyle/>
          <a:p>
            <a:pPr lvl="1">
              <a:spcBef>
                <a:spcPts val="2400"/>
              </a:spcBef>
            </a:pPr>
            <a:r>
              <a:rPr lang="en-US" dirty="0"/>
              <a:t>Have been recommended by the Uniformity Committee to the Executive Committee, which directed a public hearing which was held on June 25, 2026 at which there were no comments received. The hearing officer’s report and recommendation will be provided to the Executive Committee. </a:t>
            </a:r>
          </a:p>
          <a:p>
            <a:pPr lvl="1">
              <a:spcBef>
                <a:spcPts val="2400"/>
              </a:spcBef>
            </a:pPr>
            <a:r>
              <a:rPr lang="en-US" dirty="0"/>
              <a:t>Revisions make recommendations both for states that have adopted market-based sourcing and those that have note.</a:t>
            </a:r>
          </a:p>
          <a:p>
            <a:pPr lvl="2">
              <a:spcBef>
                <a:spcPts val="1200"/>
              </a:spcBef>
            </a:pPr>
            <a:r>
              <a:rPr lang="en-US" dirty="0"/>
              <a:t>States that have adopted market-based sourcing – adopt the provisions in the MTC’s general model regulations that address receipts from audio and video services and products.</a:t>
            </a:r>
          </a:p>
          <a:p>
            <a:pPr lvl="2">
              <a:spcBef>
                <a:spcPts val="1200"/>
              </a:spcBef>
            </a:pPr>
            <a:r>
              <a:rPr lang="en-US" dirty="0"/>
              <a:t>For states that have not adopted market-based sourcing – revisions expressly apply to all video and audio programming, including streaming. The revisions also update archaic language and clarify certain original provisions.</a:t>
            </a:r>
          </a:p>
        </p:txBody>
      </p:sp>
      <p:sp>
        <p:nvSpPr>
          <p:cNvPr id="4" name="Slide Number Placeholder 3">
            <a:extLst>
              <a:ext uri="{FF2B5EF4-FFF2-40B4-BE49-F238E27FC236}">
                <a16:creationId xmlns:a16="http://schemas.microsoft.com/office/drawing/2014/main" id="{B82DFAFB-A735-C539-C6EF-651DCB547E26}"/>
              </a:ext>
            </a:extLst>
          </p:cNvPr>
          <p:cNvSpPr>
            <a:spLocks noGrp="1"/>
          </p:cNvSpPr>
          <p:nvPr>
            <p:ph type="sldNum" sz="quarter" idx="12"/>
          </p:nvPr>
        </p:nvSpPr>
        <p:spPr/>
        <p:txBody>
          <a:bodyPr/>
          <a:lstStyle/>
          <a:p>
            <a:fld id="{3A98EE3D-8CD1-4C3F-BD1C-C98C9596463C}" type="slidenum">
              <a:rPr lang="en-US" smtClean="0"/>
              <a:t>4</a:t>
            </a:fld>
            <a:endParaRPr lang="en-US" dirty="0"/>
          </a:p>
        </p:txBody>
      </p:sp>
    </p:spTree>
    <p:extLst>
      <p:ext uri="{BB962C8B-B14F-4D97-AF65-F5344CB8AC3E}">
        <p14:creationId xmlns:p14="http://schemas.microsoft.com/office/powerpoint/2010/main" val="3133118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DE922-F348-B30D-CAA0-06094364EE54}"/>
              </a:ext>
            </a:extLst>
          </p:cNvPr>
          <p:cNvSpPr>
            <a:spLocks noGrp="1"/>
          </p:cNvSpPr>
          <p:nvPr>
            <p:ph type="title"/>
          </p:nvPr>
        </p:nvSpPr>
        <p:spPr>
          <a:xfrm>
            <a:off x="581194" y="588579"/>
            <a:ext cx="11029616" cy="883512"/>
          </a:xfrm>
        </p:spPr>
        <p:txBody>
          <a:bodyPr>
            <a:normAutofit/>
          </a:bodyPr>
          <a:lstStyle/>
          <a:p>
            <a:r>
              <a:rPr lang="en-US" dirty="0">
                <a:solidFill>
                  <a:schemeClr val="accent1">
                    <a:lumMod val="75000"/>
                  </a:schemeClr>
                </a:solidFill>
              </a:rPr>
              <a:t>Going forward – General proposal</a:t>
            </a:r>
          </a:p>
        </p:txBody>
      </p:sp>
      <p:sp>
        <p:nvSpPr>
          <p:cNvPr id="4" name="Slide Number Placeholder 3">
            <a:extLst>
              <a:ext uri="{FF2B5EF4-FFF2-40B4-BE49-F238E27FC236}">
                <a16:creationId xmlns:a16="http://schemas.microsoft.com/office/drawing/2014/main" id="{B0A723AA-421C-EDEB-5280-3658342A048A}"/>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5</a:t>
            </a:fld>
            <a:endParaRPr lang="en-US"/>
          </a:p>
        </p:txBody>
      </p:sp>
      <p:graphicFrame>
        <p:nvGraphicFramePr>
          <p:cNvPr id="6" name="Content Placeholder 2">
            <a:extLst>
              <a:ext uri="{FF2B5EF4-FFF2-40B4-BE49-F238E27FC236}">
                <a16:creationId xmlns:a16="http://schemas.microsoft.com/office/drawing/2014/main" id="{5E420AED-182C-762F-9E27-166302B3B55C}"/>
              </a:ext>
            </a:extLst>
          </p:cNvPr>
          <p:cNvGraphicFramePr>
            <a:graphicFrameLocks noGrp="1"/>
          </p:cNvGraphicFramePr>
          <p:nvPr>
            <p:ph idx="1"/>
            <p:extLst>
              <p:ext uri="{D42A27DB-BD31-4B8C-83A1-F6EECF244321}">
                <p14:modId xmlns:p14="http://schemas.microsoft.com/office/powerpoint/2010/main" val="3737781611"/>
              </p:ext>
            </p:extLst>
          </p:nvPr>
        </p:nvGraphicFramePr>
        <p:xfrm>
          <a:off x="788276" y="1639615"/>
          <a:ext cx="10489324" cy="4784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07168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858DF7D-C2D0-4B03-A7A0-2F06B789E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B26B711-3121-40B0-8377-A64F3DC00C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12">
            <a:extLst>
              <a:ext uri="{FF2B5EF4-FFF2-40B4-BE49-F238E27FC236}">
                <a16:creationId xmlns:a16="http://schemas.microsoft.com/office/drawing/2014/main" id="{645C4D3D-ABBA-4B4E-93E5-01E3437198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14">
            <a:extLst>
              <a:ext uri="{FF2B5EF4-FFF2-40B4-BE49-F238E27FC236}">
                <a16:creationId xmlns:a16="http://schemas.microsoft.com/office/drawing/2014/main" id="{98DDD5E5-0097-4C6C-B266-5732EDA96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16">
            <a:extLst>
              <a:ext uri="{FF2B5EF4-FFF2-40B4-BE49-F238E27FC236}">
                <a16:creationId xmlns:a16="http://schemas.microsoft.com/office/drawing/2014/main" id="{8952EF87-C74F-4D3F-9CAD-EEA1733C9B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597643"/>
            <a:ext cx="3703320" cy="5792922"/>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81A06D17-7D9E-DC83-CFDA-6989D969F6AF}"/>
              </a:ext>
            </a:extLst>
          </p:cNvPr>
          <p:cNvSpPr>
            <a:spLocks noGrp="1"/>
          </p:cNvSpPr>
          <p:nvPr>
            <p:ph type="title"/>
          </p:nvPr>
        </p:nvSpPr>
        <p:spPr>
          <a:xfrm>
            <a:off x="771148" y="1037967"/>
            <a:ext cx="3054091" cy="4709131"/>
          </a:xfrm>
        </p:spPr>
        <p:txBody>
          <a:bodyPr anchor="ctr">
            <a:normAutofit/>
          </a:bodyPr>
          <a:lstStyle/>
          <a:p>
            <a:pPr algn="ctr"/>
            <a:r>
              <a:rPr lang="en-US" dirty="0">
                <a:solidFill>
                  <a:srgbClr val="FFFEFF"/>
                </a:solidFill>
              </a:rPr>
              <a:t>General guidance</a:t>
            </a:r>
          </a:p>
        </p:txBody>
      </p:sp>
      <p:sp>
        <p:nvSpPr>
          <p:cNvPr id="3" name="Content Placeholder 2">
            <a:extLst>
              <a:ext uri="{FF2B5EF4-FFF2-40B4-BE49-F238E27FC236}">
                <a16:creationId xmlns:a16="http://schemas.microsoft.com/office/drawing/2014/main" id="{D4EBFBF9-64E2-6C87-A79D-00FB48F0287F}"/>
              </a:ext>
            </a:extLst>
          </p:cNvPr>
          <p:cNvSpPr>
            <a:spLocks noGrp="1"/>
          </p:cNvSpPr>
          <p:nvPr>
            <p:ph idx="1"/>
          </p:nvPr>
        </p:nvSpPr>
        <p:spPr>
          <a:xfrm>
            <a:off x="4241830" y="548639"/>
            <a:ext cx="7613839" cy="5871717"/>
          </a:xfrm>
        </p:spPr>
        <p:txBody>
          <a:bodyPr>
            <a:normAutofit/>
          </a:bodyPr>
          <a:lstStyle/>
          <a:p>
            <a:pPr>
              <a:lnSpc>
                <a:spcPct val="90000"/>
              </a:lnSpc>
              <a:spcAft>
                <a:spcPts val="1200"/>
              </a:spcAft>
            </a:pPr>
            <a:r>
              <a:rPr lang="en-US" sz="2600" dirty="0"/>
              <a:t>MTC adopted market-based sourcing for the receipts factor based on delivery – </a:t>
            </a:r>
          </a:p>
          <a:p>
            <a:pPr lvl="1">
              <a:lnSpc>
                <a:spcPct val="90000"/>
              </a:lnSpc>
              <a:spcAft>
                <a:spcPts val="1200"/>
              </a:spcAft>
            </a:pPr>
            <a:r>
              <a:rPr lang="en-US" dirty="0"/>
              <a:t>See recommended changes to the MTC Compact, Art. IV, UDITPA – </a:t>
            </a:r>
            <a:r>
              <a:rPr lang="en-US" dirty="0">
                <a:solidFill>
                  <a:srgbClr val="0070C0"/>
                </a:solidFill>
                <a:hlinkClick r:id="rId3">
                  <a:extLst>
                    <a:ext uri="{A12FA001-AC4F-418D-AE19-62706E023703}">
                      <ahyp:hlinkClr xmlns:ahyp="http://schemas.microsoft.com/office/drawing/2018/hyperlinkcolor" val="tx"/>
                    </a:ext>
                  </a:extLst>
                </a:hlinkClick>
              </a:rPr>
              <a:t>HERE</a:t>
            </a:r>
            <a:endParaRPr lang="en-US" dirty="0">
              <a:solidFill>
                <a:srgbClr val="0070C0"/>
              </a:solidFill>
            </a:endParaRPr>
          </a:p>
          <a:p>
            <a:pPr lvl="1">
              <a:lnSpc>
                <a:spcPct val="90000"/>
              </a:lnSpc>
              <a:spcAft>
                <a:spcPts val="1200"/>
              </a:spcAft>
            </a:pPr>
            <a:r>
              <a:rPr lang="en-US" dirty="0"/>
              <a:t>See the Model General Allocation and Apportionment Regulations – </a:t>
            </a:r>
            <a:r>
              <a:rPr lang="en-US" dirty="0">
                <a:solidFill>
                  <a:srgbClr val="0070C0"/>
                </a:solidFill>
                <a:hlinkClick r:id="rId4">
                  <a:extLst>
                    <a:ext uri="{A12FA001-AC4F-418D-AE19-62706E023703}">
                      <ahyp:hlinkClr xmlns:ahyp="http://schemas.microsoft.com/office/drawing/2018/hyperlinkcolor" val="tx"/>
                    </a:ext>
                  </a:extLst>
                </a:hlinkClick>
              </a:rPr>
              <a:t>HERE</a:t>
            </a:r>
            <a:endParaRPr lang="en-US" dirty="0">
              <a:solidFill>
                <a:srgbClr val="0070C0"/>
              </a:solidFill>
            </a:endParaRPr>
          </a:p>
          <a:p>
            <a:pPr>
              <a:lnSpc>
                <a:spcPct val="90000"/>
              </a:lnSpc>
              <a:spcBef>
                <a:spcPts val="1800"/>
              </a:spcBef>
              <a:spcAft>
                <a:spcPts val="1200"/>
              </a:spcAft>
            </a:pPr>
            <a:r>
              <a:rPr lang="en-US" sz="2600" dirty="0"/>
              <a:t>MTC adopted special industry rules under Section 18 of UDITPA where the circumstances require an alternative sourcing approach or specific rules. Most were adopted prior to the recommended changes to UDITPA. See </a:t>
            </a:r>
            <a:r>
              <a:rPr lang="en-US" sz="2600" dirty="0">
                <a:solidFill>
                  <a:srgbClr val="0070C0"/>
                </a:solidFill>
                <a:hlinkClick r:id="rId5">
                  <a:extLst>
                    <a:ext uri="{A12FA001-AC4F-418D-AE19-62706E023703}">
                      <ahyp:hlinkClr xmlns:ahyp="http://schemas.microsoft.com/office/drawing/2018/hyperlinkcolor" val="tx"/>
                    </a:ext>
                  </a:extLst>
                </a:hlinkClick>
              </a:rPr>
              <a:t>HERE</a:t>
            </a:r>
            <a:endParaRPr lang="en-US" sz="2600" dirty="0">
              <a:solidFill>
                <a:srgbClr val="0070C0"/>
              </a:solidFill>
            </a:endParaRPr>
          </a:p>
        </p:txBody>
      </p:sp>
      <p:sp>
        <p:nvSpPr>
          <p:cNvPr id="4" name="Slide Number Placeholder 3">
            <a:extLst>
              <a:ext uri="{FF2B5EF4-FFF2-40B4-BE49-F238E27FC236}">
                <a16:creationId xmlns:a16="http://schemas.microsoft.com/office/drawing/2014/main" id="{59837DB8-EE26-BB03-AE18-9DC41FE01843}"/>
              </a:ext>
            </a:extLst>
          </p:cNvPr>
          <p:cNvSpPr>
            <a:spLocks noGrp="1"/>
          </p:cNvSpPr>
          <p:nvPr>
            <p:ph type="sldNum" sz="quarter" idx="12"/>
          </p:nvPr>
        </p:nvSpPr>
        <p:spPr>
          <a:xfrm>
            <a:off x="10558300" y="6423914"/>
            <a:ext cx="1052510" cy="365125"/>
          </a:xfrm>
        </p:spPr>
        <p:txBody>
          <a:bodyPr>
            <a:normAutofit/>
          </a:bodyPr>
          <a:lstStyle/>
          <a:p>
            <a:pPr>
              <a:spcAft>
                <a:spcPts val="600"/>
              </a:spcAft>
            </a:pPr>
            <a:fld id="{3A98EE3D-8CD1-4C3F-BD1C-C98C9596463C}" type="slidenum">
              <a:rPr lang="en-US" smtClean="0"/>
              <a:pPr>
                <a:spcAft>
                  <a:spcPts val="600"/>
                </a:spcAft>
              </a:pPr>
              <a:t>6</a:t>
            </a:fld>
            <a:endParaRPr lang="en-US"/>
          </a:p>
        </p:txBody>
      </p:sp>
    </p:spTree>
    <p:extLst>
      <p:ext uri="{BB962C8B-B14F-4D97-AF65-F5344CB8AC3E}">
        <p14:creationId xmlns:p14="http://schemas.microsoft.com/office/powerpoint/2010/main" val="2081697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31224-695B-F17E-D355-3922F5BD7A3A}"/>
              </a:ext>
            </a:extLst>
          </p:cNvPr>
          <p:cNvSpPr>
            <a:spLocks noGrp="1"/>
          </p:cNvSpPr>
          <p:nvPr>
            <p:ph type="title"/>
          </p:nvPr>
        </p:nvSpPr>
        <p:spPr>
          <a:xfrm>
            <a:off x="581191" y="889443"/>
            <a:ext cx="11029616" cy="624047"/>
          </a:xfrm>
        </p:spPr>
        <p:txBody>
          <a:bodyPr>
            <a:noAutofit/>
          </a:bodyPr>
          <a:lstStyle/>
          <a:p>
            <a:r>
              <a:rPr lang="en-US" sz="3000" dirty="0">
                <a:solidFill>
                  <a:schemeClr val="accent1">
                    <a:lumMod val="75000"/>
                  </a:schemeClr>
                </a:solidFill>
              </a:rPr>
              <a:t>Possible Issues That have been suggested </a:t>
            </a:r>
          </a:p>
        </p:txBody>
      </p:sp>
      <p:sp>
        <p:nvSpPr>
          <p:cNvPr id="3" name="Content Placeholder 2">
            <a:extLst>
              <a:ext uri="{FF2B5EF4-FFF2-40B4-BE49-F238E27FC236}">
                <a16:creationId xmlns:a16="http://schemas.microsoft.com/office/drawing/2014/main" id="{F026BF08-A1DD-B7E8-6592-00EC57E4EE8A}"/>
              </a:ext>
            </a:extLst>
          </p:cNvPr>
          <p:cNvSpPr>
            <a:spLocks noGrp="1"/>
          </p:cNvSpPr>
          <p:nvPr>
            <p:ph idx="1"/>
          </p:nvPr>
        </p:nvSpPr>
        <p:spPr>
          <a:xfrm>
            <a:off x="581192" y="2020080"/>
            <a:ext cx="11029615" cy="4403834"/>
          </a:xfrm>
        </p:spPr>
        <p:txBody>
          <a:bodyPr>
            <a:normAutofit/>
          </a:bodyPr>
          <a:lstStyle/>
          <a:p>
            <a:r>
              <a:rPr lang="en-US" dirty="0"/>
              <a:t>Merchant discounts and receipts from other credit card processing services</a:t>
            </a:r>
          </a:p>
          <a:p>
            <a:r>
              <a:rPr lang="en-US" dirty="0"/>
              <a:t>Receipts of pharmacy benefit managers</a:t>
            </a:r>
          </a:p>
          <a:p>
            <a:r>
              <a:rPr lang="en-US" dirty="0"/>
              <a:t>Receipts from publishing (updating the MTC special industry rule)</a:t>
            </a:r>
          </a:p>
          <a:p>
            <a:r>
              <a:rPr lang="en-US" dirty="0"/>
              <a:t>Exploring when look-through sourcing for services should be used</a:t>
            </a:r>
          </a:p>
          <a:p>
            <a:r>
              <a:rPr lang="en-US" dirty="0"/>
              <a:t>Receipts of investment advisory firms</a:t>
            </a:r>
          </a:p>
          <a:p>
            <a:r>
              <a:rPr lang="en-US" dirty="0"/>
              <a:t>Further guidance regarding the use of Reasonable Approximation</a:t>
            </a:r>
          </a:p>
          <a:p>
            <a:pPr marL="0" indent="0">
              <a:buNone/>
            </a:pPr>
            <a:endParaRPr lang="en-US" dirty="0"/>
          </a:p>
        </p:txBody>
      </p:sp>
      <p:sp>
        <p:nvSpPr>
          <p:cNvPr id="4" name="Slide Number Placeholder 3">
            <a:extLst>
              <a:ext uri="{FF2B5EF4-FFF2-40B4-BE49-F238E27FC236}">
                <a16:creationId xmlns:a16="http://schemas.microsoft.com/office/drawing/2014/main" id="{9EE9C00F-1F95-ABA2-A01E-4A427C7DC85F}"/>
              </a:ext>
            </a:extLst>
          </p:cNvPr>
          <p:cNvSpPr>
            <a:spLocks noGrp="1"/>
          </p:cNvSpPr>
          <p:nvPr>
            <p:ph type="sldNum" sz="quarter" idx="12"/>
          </p:nvPr>
        </p:nvSpPr>
        <p:spPr/>
        <p:txBody>
          <a:bodyPr/>
          <a:lstStyle/>
          <a:p>
            <a:fld id="{3A98EE3D-8CD1-4C3F-BD1C-C98C9596463C}" type="slidenum">
              <a:rPr lang="en-US" smtClean="0"/>
              <a:t>7</a:t>
            </a:fld>
            <a:endParaRPr lang="en-US" dirty="0"/>
          </a:p>
        </p:txBody>
      </p:sp>
    </p:spTree>
    <p:extLst>
      <p:ext uri="{BB962C8B-B14F-4D97-AF65-F5344CB8AC3E}">
        <p14:creationId xmlns:p14="http://schemas.microsoft.com/office/powerpoint/2010/main" val="2515588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EDA57-E0EB-A317-BF95-ECCA6AF1C2C3}"/>
              </a:ext>
            </a:extLst>
          </p:cNvPr>
          <p:cNvSpPr>
            <a:spLocks noGrp="1"/>
          </p:cNvSpPr>
          <p:nvPr>
            <p:ph type="title"/>
          </p:nvPr>
        </p:nvSpPr>
        <p:spPr/>
        <p:txBody>
          <a:bodyPr/>
          <a:lstStyle/>
          <a:p>
            <a:r>
              <a:rPr lang="en-US" dirty="0"/>
              <a:t>Next . . . </a:t>
            </a:r>
          </a:p>
        </p:txBody>
      </p:sp>
      <p:sp>
        <p:nvSpPr>
          <p:cNvPr id="3" name="Content Placeholder 2">
            <a:extLst>
              <a:ext uri="{FF2B5EF4-FFF2-40B4-BE49-F238E27FC236}">
                <a16:creationId xmlns:a16="http://schemas.microsoft.com/office/drawing/2014/main" id="{4302652E-EB1D-CDFC-1379-A45EE853C48C}"/>
              </a:ext>
            </a:extLst>
          </p:cNvPr>
          <p:cNvSpPr>
            <a:spLocks noGrp="1"/>
          </p:cNvSpPr>
          <p:nvPr>
            <p:ph idx="1"/>
          </p:nvPr>
        </p:nvSpPr>
        <p:spPr/>
        <p:txBody>
          <a:bodyPr/>
          <a:lstStyle/>
          <a:p>
            <a:pPr marL="0" indent="0">
              <a:buNone/>
            </a:pPr>
            <a:r>
              <a:rPr lang="en-US" dirty="0"/>
              <a:t>Discuss amongst yourselves – and then share your ideas today or after you return home. </a:t>
            </a:r>
          </a:p>
        </p:txBody>
      </p:sp>
      <p:sp>
        <p:nvSpPr>
          <p:cNvPr id="4" name="Slide Number Placeholder 3">
            <a:extLst>
              <a:ext uri="{FF2B5EF4-FFF2-40B4-BE49-F238E27FC236}">
                <a16:creationId xmlns:a16="http://schemas.microsoft.com/office/drawing/2014/main" id="{C38FD1A3-8176-3026-FFAE-2D84B9839683}"/>
              </a:ext>
            </a:extLst>
          </p:cNvPr>
          <p:cNvSpPr>
            <a:spLocks noGrp="1"/>
          </p:cNvSpPr>
          <p:nvPr>
            <p:ph type="sldNum" sz="quarter" idx="12"/>
          </p:nvPr>
        </p:nvSpPr>
        <p:spPr/>
        <p:txBody>
          <a:bodyPr/>
          <a:lstStyle/>
          <a:p>
            <a:fld id="{3A98EE3D-8CD1-4C3F-BD1C-C98C9596463C}" type="slidenum">
              <a:rPr lang="en-US" smtClean="0"/>
              <a:t>8</a:t>
            </a:fld>
            <a:endParaRPr lang="en-US" dirty="0"/>
          </a:p>
        </p:txBody>
      </p:sp>
    </p:spTree>
    <p:extLst>
      <p:ext uri="{BB962C8B-B14F-4D97-AF65-F5344CB8AC3E}">
        <p14:creationId xmlns:p14="http://schemas.microsoft.com/office/powerpoint/2010/main" val="35765814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ividendVTI">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VTI" id="{97558BDE-0B66-457C-BB6F-7B1B22DAA9B8}" vid="{F53508A3-AC60-448A-AF37-934D5F1A0D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517</Words>
  <Application>Microsoft Office PowerPoint</Application>
  <PresentationFormat>Widescreen</PresentationFormat>
  <Paragraphs>50</Paragraphs>
  <Slides>8</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Aptos</vt:lpstr>
      <vt:lpstr>Arial</vt:lpstr>
      <vt:lpstr>Calibri</vt:lpstr>
      <vt:lpstr>Franklin Gothic Book</vt:lpstr>
      <vt:lpstr>Franklin Gothic Demi</vt:lpstr>
      <vt:lpstr>Wingdings 2</vt:lpstr>
      <vt:lpstr>DividendVTI</vt:lpstr>
      <vt:lpstr>STATUS REPORT RECEIPTS SOURCING REGULATION REVIEW WORK GROUP April 28, 2026</vt:lpstr>
      <vt:lpstr>Fiscal year ended June 2026</vt:lpstr>
      <vt:lpstr>Airlines Rule Revisions</vt:lpstr>
      <vt:lpstr>Broadcasting Rule Revisions</vt:lpstr>
      <vt:lpstr>Going forward – General proposal</vt:lpstr>
      <vt:lpstr>General guidance</vt:lpstr>
      <vt:lpstr>Possible Issues That have been suggested </vt:lpstr>
      <vt:lpstr>Next . .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2026-07-24T15:33:31Z</dcterms:created>
  <dcterms:modified xsi:type="dcterms:W3CDTF">2026-07-24T15:34:46Z</dcterms:modified>
</cp:coreProperties>
</file>