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30.xml" ContentType="application/vnd.openxmlformats-officedocument.presentationml.notesSlide+xml"/>
  <Override PartName="/ppt/ink/ink8.xml" ContentType="application/inkml+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2">
  <p:sldMasterIdLst>
    <p:sldMasterId id="2147483712" r:id="rId1"/>
    <p:sldMasterId id="2147483763" r:id="rId2"/>
  </p:sldMasterIdLst>
  <p:notesMasterIdLst>
    <p:notesMasterId r:id="rId50"/>
  </p:notesMasterIdLst>
  <p:sldIdLst>
    <p:sldId id="804" r:id="rId3"/>
    <p:sldId id="844" r:id="rId4"/>
    <p:sldId id="845" r:id="rId5"/>
    <p:sldId id="848" r:id="rId6"/>
    <p:sldId id="849" r:id="rId7"/>
    <p:sldId id="846" r:id="rId8"/>
    <p:sldId id="851" r:id="rId9"/>
    <p:sldId id="850" r:id="rId10"/>
    <p:sldId id="847" r:id="rId11"/>
    <p:sldId id="919" r:id="rId12"/>
    <p:sldId id="853" r:id="rId13"/>
    <p:sldId id="915" r:id="rId14"/>
    <p:sldId id="916" r:id="rId15"/>
    <p:sldId id="917" r:id="rId16"/>
    <p:sldId id="918" r:id="rId17"/>
    <p:sldId id="859" r:id="rId18"/>
    <p:sldId id="920" r:id="rId19"/>
    <p:sldId id="861" r:id="rId20"/>
    <p:sldId id="862" r:id="rId21"/>
    <p:sldId id="863" r:id="rId22"/>
    <p:sldId id="864" r:id="rId23"/>
    <p:sldId id="921" r:id="rId24"/>
    <p:sldId id="903" r:id="rId25"/>
    <p:sldId id="867" r:id="rId26"/>
    <p:sldId id="904" r:id="rId27"/>
    <p:sldId id="905" r:id="rId28"/>
    <p:sldId id="906" r:id="rId29"/>
    <p:sldId id="907" r:id="rId30"/>
    <p:sldId id="909" r:id="rId31"/>
    <p:sldId id="911" r:id="rId32"/>
    <p:sldId id="912" r:id="rId33"/>
    <p:sldId id="913" r:id="rId34"/>
    <p:sldId id="914" r:id="rId35"/>
    <p:sldId id="922" r:id="rId36"/>
    <p:sldId id="924" r:id="rId37"/>
    <p:sldId id="923" r:id="rId38"/>
    <p:sldId id="925" r:id="rId39"/>
    <p:sldId id="926" r:id="rId40"/>
    <p:sldId id="927" r:id="rId41"/>
    <p:sldId id="928" r:id="rId42"/>
    <p:sldId id="929" r:id="rId43"/>
    <p:sldId id="930" r:id="rId44"/>
    <p:sldId id="931" r:id="rId45"/>
    <p:sldId id="932" r:id="rId46"/>
    <p:sldId id="933" r:id="rId47"/>
    <p:sldId id="934" r:id="rId48"/>
    <p:sldId id="843" r:id="rId49"/>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9C72"/>
    <a:srgbClr val="A38A65"/>
    <a:srgbClr val="5B7783"/>
    <a:srgbClr val="3B505F"/>
    <a:srgbClr val="2E6B8A"/>
    <a:srgbClr val="006699"/>
    <a:srgbClr val="C2CDE0"/>
    <a:srgbClr val="AA8A02"/>
    <a:srgbClr val="8BAF7D"/>
    <a:srgbClr val="629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91F81-7F82-42ED-AB00-B10026E63A97}" v="5" dt="2026-07-23T13:35:43.2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58" autoAdjust="0"/>
    <p:restoredTop sz="71640" autoAdjust="0"/>
  </p:normalViewPr>
  <p:slideViewPr>
    <p:cSldViewPr snapToGrid="0">
      <p:cViewPr varScale="1">
        <p:scale>
          <a:sx n="50" d="100"/>
          <a:sy n="50" d="100"/>
        </p:scale>
        <p:origin x="1584" y="28"/>
      </p:cViewPr>
      <p:guideLst/>
    </p:cSldViewPr>
  </p:slideViewPr>
  <p:notesTextViewPr>
    <p:cViewPr>
      <p:scale>
        <a:sx n="1" d="1"/>
        <a:sy n="1" d="1"/>
      </p:scale>
      <p:origin x="0" y="0"/>
    </p:cViewPr>
  </p:notesTextViewPr>
  <p:notesViewPr>
    <p:cSldViewPr snapToGrid="0">
      <p:cViewPr varScale="1">
        <p:scale>
          <a:sx n="75" d="100"/>
          <a:sy n="75" d="100"/>
        </p:scale>
        <p:origin x="2866"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29:48.394"/>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29:48.9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29:49.618"/>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29:51.194"/>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30:01.420"/>
    </inkml:context>
    <inkml:brush xml:id="br0">
      <inkml:brushProperty name="width" value="0.035" units="cm"/>
      <inkml:brushProperty name="height" value="0.035" units="cm"/>
      <inkml:brushProperty name="color" value="#E71224"/>
    </inkml:brush>
  </inkml:definitions>
  <inkml:trace contextRef="#ctx0" brushRef="#br0">0 11 24575,'0'-4'0,"5"-2"0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30:02.948"/>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20:30:04.790"/>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19:00:17.859"/>
    </inkml:context>
    <inkml:brush xml:id="br0">
      <inkml:brushProperty name="width" value="0.14993" units="cm"/>
      <inkml:brushProperty name="height" value="0.14993" units="cm"/>
      <inkml:brushProperty name="color" value="#521808"/>
    </inkml:brush>
  </inkml:definitions>
  <inkml:trace contextRef="#ctx0" brushRef="#br0">10078 2518 24463,'-4'99'0,"-8"0"0,-7-1 0,-8 0 0,-8-1 0,-7 0 0,-8-1 0,-8-2 0,-7 0 0,-7-2 0,-7-2 0,-7-1 0,-8-1 0,-6-3 0,-6-2 0,-8-2 0,-5-2 0,-6-2 0,-7-4 0,-5-1 0,-6-4 0,-5-2 0,-5-3 0,-4-4 0,-6-2 0,-3-4 0,-5-3 0,-3-3 0,-4-4 0,-4-3 0,-2-4 0,-3-4 0,-2-3 0,-3-4 0,-1-4 0,-2-4 0,-1-3 0,-1-5 0,0-3 0,-1-4 0,0-4 0,1-4 0,0-3 0,1-5 0,1-3 0,2-4 0,1-4 0,3-4 0,2-3 0,3-4 0,3-4 0,2-3 0,5-4 0,3-3 0,5-3 0,3-4 0,6-2 0,4-4 0,5-3 0,5-2 0,6-4 0,6-1 0,5-4 0,7-2 0,5-2 0,8-2 0,6-2 0,6-3 0,8-1 0,7-1 0,7-2 0,7-2 0,7 0 0,8-2 0,8-1 0,7 0 0,8-1 0,8 0 0,7-1 0,8 0 0,8 0 0,8 1 0,7-1 0,8 1 0,8 1 0,7 0 0,8 2 0,8 0 0,7 2 0,7 1 0,7 1 0,7 2 0,8 2 0,6 2 0,6 1 0,8 3 0,5 2 0,7 3 0,5 2 0,6 3 0,6 2 0,5 4 0,5 2 0,4 3 0,6 4 0,3 2 0,5 4 0,3 4 0,5 3 0,2 3 0,3 4 0,3 4 0,2 3 0,3 4 0,1 4 0,2 3 0,1 5 0,1 3 0,0 4 0,1 4 0,0 4 0,-1 4 0,0 4 0,-1 3 0,-1 5 0,-2 3 0,-1 4 0,-3 4 0,-2 3 0,-3 4 0,-2 4 0,-4 3 0,-4 3 0,-3 4 0,-5 4 0,-3 2 0,-6 4 0,-4 3 0,-5 2 0,-5 4 0,-6 2 0,-5 3 0,-7 2 0,-6 3 0,-5 2 0,-8 3 0,-6 1 0,-6 2 0,-8 2 0,-7 2 0,-7 1 0,-7 1 0,-7 2 0,-8 0 0,-8 2 0,-7 0 0,-8 1 0,-8 1 0,-7-1 0,-8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63415" y="187959"/>
            <a:ext cx="5181279" cy="2914469"/>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363415" y="3102428"/>
            <a:ext cx="6027225" cy="560469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0683775"/>
      </p:ext>
    </p:extLst>
  </p:cSld>
  <p:clrMap bg1="lt1" tx1="dk1" bg2="lt2" tx2="dk2" accent1="accent1" accent2="accent2" accent3="accent3" accent4="accent4" accent5="accent5" accent6="accent6" hlink="hlink" folHlink="folHlink"/>
  <p:notesStyle>
    <a:lvl1pPr marL="2857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1pPr>
    <a:lvl2pPr marL="7429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2pPr>
    <a:lvl3pPr marL="12001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3pPr>
    <a:lvl4pPr marL="16573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4pPr>
    <a:lvl5pPr marL="21145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 y="34925"/>
            <a:ext cx="5297488" cy="2979738"/>
          </a:xfrm>
        </p:spPr>
        <p:txBody>
          <a:bodyPr/>
          <a:lstStyle/>
          <a:p>
            <a:endParaRPr lang="en-US"/>
          </a:p>
        </p:txBody>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494C42-5034-4A46-9B78-EE3919A245F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96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9753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772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0524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239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5601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6113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1020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25868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7028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969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1459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8879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5946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6641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4340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6125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1231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3123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3294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871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9444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3453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9729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9693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1801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054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0168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777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57622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87202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1344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48332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984040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22661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1524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52646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8482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46767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1638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07640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7365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125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40325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68113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7700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7/23/2026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29079"/>
          </a:xfrm>
        </p:spPr>
        <p:txBody>
          <a:bodyPr/>
          <a:lstStyle/>
          <a:p>
            <a:r>
              <a:rPr lang="en-US" dirty="0"/>
              <a:t>Click to edit Master title style</a:t>
            </a:r>
          </a:p>
        </p:txBody>
      </p:sp>
      <p:sp>
        <p:nvSpPr>
          <p:cNvPr id="3" name="Content Placeholder 2"/>
          <p:cNvSpPr>
            <a:spLocks noGrp="1"/>
          </p:cNvSpPr>
          <p:nvPr>
            <p:ph idx="1"/>
          </p:nvPr>
        </p:nvSpPr>
        <p:spPr>
          <a:xfrm>
            <a:off x="581192" y="1600200"/>
            <a:ext cx="11029616" cy="4750904"/>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7/23/2026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7/23/2026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55249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1421297"/>
            <a:ext cx="5402164" cy="485029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41165" y="1434471"/>
            <a:ext cx="5491964" cy="483712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133662A-E4A9-46DC-A512-ACCF7860B028}" type="datetime1">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553373"/>
          </a:xfrm>
        </p:spPr>
        <p:txBody>
          <a:bodyPr/>
          <a:lstStyle/>
          <a:p>
            <a:r>
              <a:rPr lang="en-US" dirty="0"/>
              <a:t>Click to edit Master title style</a:t>
            </a:r>
          </a:p>
        </p:txBody>
      </p:sp>
      <p:sp>
        <p:nvSpPr>
          <p:cNvPr id="3" name="Text Placeholder 2"/>
          <p:cNvSpPr>
            <a:spLocks noGrp="1"/>
          </p:cNvSpPr>
          <p:nvPr>
            <p:ph type="body" idx="1"/>
          </p:nvPr>
        </p:nvSpPr>
        <p:spPr>
          <a:xfrm>
            <a:off x="581191" y="1439804"/>
            <a:ext cx="5194769" cy="557784"/>
          </a:xfrm>
        </p:spPr>
        <p:txBody>
          <a:bodyPr anchor="ctr">
            <a:noAutofit/>
          </a:bodyPr>
          <a:lstStyle>
            <a:lvl1pPr marL="0" indent="0" algn="ctr">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1997588"/>
            <a:ext cx="5194766" cy="4323699"/>
          </a:xfrm>
        </p:spPr>
        <p:txBody>
          <a:bodyPr anchor="t">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319383" y="1997587"/>
            <a:ext cx="5291426" cy="4323699"/>
          </a:xfrm>
        </p:spPr>
        <p:txBody>
          <a:bodyPr anchor="t">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DB1B839D-9003-41F0-B39B-2D574F1A5C80}" type="datetime1">
              <a:rPr lang="en-US" smtClean="0"/>
              <a:t>7/23/2026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2" name="Text Placeholder 2">
            <a:extLst>
              <a:ext uri="{FF2B5EF4-FFF2-40B4-BE49-F238E27FC236}">
                <a16:creationId xmlns:a16="http://schemas.microsoft.com/office/drawing/2014/main" id="{93ABAC26-480B-1CDD-3869-90BF04E9B87F}"/>
              </a:ext>
            </a:extLst>
          </p:cNvPr>
          <p:cNvSpPr>
            <a:spLocks noGrp="1"/>
          </p:cNvSpPr>
          <p:nvPr>
            <p:ph type="body" idx="13"/>
          </p:nvPr>
        </p:nvSpPr>
        <p:spPr>
          <a:xfrm>
            <a:off x="6319382" y="1439804"/>
            <a:ext cx="5291424" cy="557784"/>
          </a:xfrm>
        </p:spPr>
        <p:txBody>
          <a:bodyPr anchor="ctr">
            <a:noAutofit/>
          </a:bodyPr>
          <a:lstStyle>
            <a:lvl1pPr marL="0" indent="0" algn="ctr">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522672"/>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E34EED65-072C-4FDB-A3BF-BBE9404B99E2}" type="datetime1">
              <a:rPr lang="en-US" smtClean="0"/>
              <a:t>7/23/2026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7/23/2026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767857" y="933450"/>
            <a:ext cx="3031852" cy="1722419"/>
          </a:xfrm>
        </p:spPr>
        <p:txBody>
          <a:bodyPr anchor="b">
            <a:normAutofit/>
          </a:bodyPr>
          <a:lstStyle>
            <a:lvl1pPr algn="ctr">
              <a:defRPr sz="24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322778" y="601201"/>
            <a:ext cx="7288032" cy="5743740"/>
          </a:xfrm>
        </p:spPr>
        <p:txBody>
          <a:bodyPr anchor="ctr">
            <a:normAutofit/>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7/23/2026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7/23/2026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D95D4-B1DC-4BD3-96F7-872A240A5AA8}" type="datetime1">
              <a:rPr lang="en-US" smtClean="0"/>
              <a:t>7/23/2026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7/23/2026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7/23/2026</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81384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8957"/>
          </a:xfrm>
        </p:spPr>
        <p:txBody>
          <a:bodyPr anchor="ctr"/>
          <a:lstStyle/>
          <a:p>
            <a:r>
              <a:rPr lang="en-US" dirty="0"/>
              <a:t>Click to edit Master title style</a:t>
            </a:r>
          </a:p>
        </p:txBody>
      </p:sp>
      <p:sp>
        <p:nvSpPr>
          <p:cNvPr id="3" name="Content Placeholder 2"/>
          <p:cNvSpPr>
            <a:spLocks noGrp="1"/>
          </p:cNvSpPr>
          <p:nvPr>
            <p:ph idx="1"/>
          </p:nvPr>
        </p:nvSpPr>
        <p:spPr>
          <a:xfrm>
            <a:off x="581192" y="1699591"/>
            <a:ext cx="11029615" cy="4572000"/>
          </a:xfrm>
        </p:spPr>
        <p:txBody>
          <a:bodyPr/>
          <a:lstStyle>
            <a:lvl1pPr>
              <a:lnSpc>
                <a:spcPct val="90000"/>
              </a:lnSpc>
              <a:defRPr b="1">
                <a:solidFill>
                  <a:schemeClr val="tx1">
                    <a:lumMod val="85000"/>
                    <a:lumOff val="15000"/>
                  </a:schemeClr>
                </a:solidFill>
              </a:defRPr>
            </a:lvl1pPr>
            <a:lvl2pPr>
              <a:lnSpc>
                <a:spcPct val="90000"/>
              </a:lnSpc>
              <a:defRPr b="1">
                <a:solidFill>
                  <a:schemeClr val="tx1">
                    <a:lumMod val="85000"/>
                    <a:lumOff val="15000"/>
                  </a:schemeClr>
                </a:solidFill>
              </a:defRPr>
            </a:lvl2pPr>
            <a:lvl3pPr>
              <a:lnSpc>
                <a:spcPct val="90000"/>
              </a:lnSpc>
              <a:defRPr b="1">
                <a:solidFill>
                  <a:schemeClr val="tx1">
                    <a:lumMod val="85000"/>
                    <a:lumOff val="15000"/>
                  </a:schemeClr>
                </a:solidFill>
              </a:defRPr>
            </a:lvl3pPr>
            <a:lvl4pPr>
              <a:lnSpc>
                <a:spcPct val="90000"/>
              </a:lnSpc>
              <a:defRPr b="1">
                <a:solidFill>
                  <a:schemeClr val="tx1">
                    <a:lumMod val="85000"/>
                    <a:lumOff val="15000"/>
                  </a:schemeClr>
                </a:solidFill>
              </a:defRPr>
            </a:lvl4pPr>
            <a:lvl5pPr>
              <a:lnSpc>
                <a:spcPct val="90000"/>
              </a:lnSpc>
              <a:defRPr b="1">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7/23/2026</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64432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7/23/2026</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89173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33662A-E4A9-46DC-A512-ACCF7860B028}" type="datetime1">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003149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1B839D-9003-41F0-B39B-2D574F1A5C80}" type="datetime1">
              <a:rPr lang="en-US" smtClean="0"/>
              <a:t>7/23/2026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349739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34EED65-072C-4FDB-A3BF-BBE9404B99E2}" type="datetime1">
              <a:rPr lang="en-US" smtClean="0"/>
              <a:t>7/23/2026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58091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900296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7/23/2026</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2721183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7/23/2026</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065892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6D95D4-B1DC-4BD3-96F7-872A240A5AA8}" type="datetime1">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34195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7/23/2026</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70400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6167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1474832"/>
            <a:ext cx="11029616" cy="467804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7/23/2026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hdr="0" ftr="0" dt="0"/>
  <p:txStyles>
    <p:title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75000"/>
              <a:lumOff val="2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75000"/>
              <a:lumOff val="2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75000"/>
              <a:lumOff val="2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7064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81192" y="1564477"/>
            <a:ext cx="11029616" cy="4747545"/>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7/23/2026</a:t>
            </a:fld>
            <a:endParaRPr lang="en-US"/>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8983523"/>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700" b="1" kern="1200">
          <a:solidFill>
            <a:schemeClr val="tx1">
              <a:lumMod val="75000"/>
              <a:lumOff val="25000"/>
            </a:schemeClr>
          </a:solidFill>
          <a:latin typeface="+mn-lt"/>
          <a:ea typeface="+mn-ea"/>
          <a:cs typeface="+mn-cs"/>
        </a:defRPr>
      </a:lvl1pPr>
      <a:lvl2pPr marL="630000" indent="-306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400" b="1" kern="1200">
          <a:solidFill>
            <a:schemeClr val="tx1">
              <a:lumMod val="75000"/>
              <a:lumOff val="25000"/>
            </a:schemeClr>
          </a:solidFill>
          <a:latin typeface="+mn-lt"/>
          <a:ea typeface="+mn-ea"/>
          <a:cs typeface="+mn-cs"/>
        </a:defRPr>
      </a:lvl2pPr>
      <a:lvl3pPr marL="900000" indent="-270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300" b="1" kern="1200">
          <a:solidFill>
            <a:schemeClr val="tx1">
              <a:lumMod val="75000"/>
              <a:lumOff val="25000"/>
            </a:schemeClr>
          </a:solidFill>
          <a:latin typeface="+mn-lt"/>
          <a:ea typeface="+mn-ea"/>
          <a:cs typeface="+mn-cs"/>
        </a:defRPr>
      </a:lvl3pPr>
      <a:lvl4pPr marL="1242000" indent="-234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100" b="1" kern="1200">
          <a:solidFill>
            <a:schemeClr val="tx1">
              <a:lumMod val="75000"/>
              <a:lumOff val="25000"/>
            </a:schemeClr>
          </a:solidFill>
          <a:latin typeface="+mn-lt"/>
          <a:ea typeface="+mn-ea"/>
          <a:cs typeface="+mn-cs"/>
        </a:defRPr>
      </a:lvl4pPr>
      <a:lvl5pPr marL="1602000" indent="-234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1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6.svg"/><Relationship Id="rId7" Type="http://schemas.openxmlformats.org/officeDocument/2006/relationships/customXml" Target="../ink/ink3.xml"/><Relationship Id="rId12" Type="http://schemas.openxmlformats.org/officeDocument/2006/relationships/customXml" Target="../ink/ink7.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6.xml"/><Relationship Id="rId5" Type="http://schemas.openxmlformats.org/officeDocument/2006/relationships/image" Target="../media/image7.png"/><Relationship Id="rId10" Type="http://schemas.openxmlformats.org/officeDocument/2006/relationships/image" Target="../media/image8.png"/><Relationship Id="rId4" Type="http://schemas.openxmlformats.org/officeDocument/2006/relationships/customXml" Target="../ink/ink1.xml"/><Relationship Id="rId9" Type="http://schemas.openxmlformats.org/officeDocument/2006/relationships/customXml" Target="../ink/ink5.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customXml" Target="../ink/ink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3744687" y="2080644"/>
            <a:ext cx="7933508" cy="1721187"/>
          </a:xfrm>
        </p:spPr>
        <p:txBody>
          <a:bodyPr>
            <a:normAutofit fontScale="90000"/>
          </a:bodyPr>
          <a:lstStyle/>
          <a:p>
            <a:br>
              <a:rPr lang="en-US" sz="4400" dirty="0"/>
            </a:br>
            <a:br>
              <a:rPr lang="en-US" sz="4400" dirty="0"/>
            </a:br>
            <a:br>
              <a:rPr lang="en-US" sz="4400" dirty="0"/>
            </a:br>
            <a:br>
              <a:rPr lang="en-US" sz="4400" dirty="0"/>
            </a:br>
            <a:br>
              <a:rPr lang="en-US" sz="4400" dirty="0"/>
            </a:br>
            <a:br>
              <a:rPr lang="en-US" sz="4400" dirty="0"/>
            </a:br>
            <a:r>
              <a:rPr lang="en-US" sz="4400" cap="none" dirty="0"/>
              <a:t>State Taxation of Partnerships – </a:t>
            </a:r>
            <a:br>
              <a:rPr lang="en-US" sz="4400" cap="none" dirty="0"/>
            </a:br>
            <a:r>
              <a:rPr lang="en-US" sz="4400" cap="none" dirty="0"/>
              <a:t>Status Report</a:t>
            </a:r>
            <a:endParaRPr lang="en-US" sz="4400" dirty="0"/>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90599" y="3908214"/>
            <a:ext cx="3641684" cy="637565"/>
          </a:xfrm>
        </p:spPr>
        <p:txBody>
          <a:bodyPr>
            <a:noAutofit/>
          </a:bodyPr>
          <a:lstStyle/>
          <a:p>
            <a:pPr algn="ctr"/>
            <a:r>
              <a:rPr lang="en-US" sz="2400" dirty="0"/>
              <a:t>July 28, 2026</a:t>
            </a:r>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4" name="Picture 3">
            <a:extLst>
              <a:ext uri="{FF2B5EF4-FFF2-40B4-BE49-F238E27FC236}">
                <a16:creationId xmlns:a16="http://schemas.microsoft.com/office/drawing/2014/main" id="{49F09600-EAFC-4C54-94E9-659BE7BEF5B3}"/>
              </a:ext>
            </a:extLst>
          </p:cNvPr>
          <p:cNvPicPr>
            <a:picLocks noChangeAspect="1"/>
          </p:cNvPicPr>
          <p:nvPr/>
        </p:nvPicPr>
        <p:blipFill>
          <a:blip r:embed="rId4"/>
          <a:stretch>
            <a:fillRect/>
          </a:stretch>
        </p:blipFill>
        <p:spPr>
          <a:xfrm>
            <a:off x="898039" y="2490291"/>
            <a:ext cx="2846647" cy="1541978"/>
          </a:xfrm>
          <a:prstGeom prst="rect">
            <a:avLst/>
          </a:prstGeom>
        </p:spPr>
      </p:pic>
      <p:sp>
        <p:nvSpPr>
          <p:cNvPr id="5" name="Slide Number Placeholder 4">
            <a:extLst>
              <a:ext uri="{FF2B5EF4-FFF2-40B4-BE49-F238E27FC236}">
                <a16:creationId xmlns:a16="http://schemas.microsoft.com/office/drawing/2014/main" id="{29069105-5D7C-96CF-7BD9-C260AB9E37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custDataLst>
      <p:tags r:id="rId1"/>
    </p:custDataLst>
    <p:extLst>
      <p:ext uri="{BB962C8B-B14F-4D97-AF65-F5344CB8AC3E}">
        <p14:creationId xmlns:p14="http://schemas.microsoft.com/office/powerpoint/2010/main" val="320476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5096-B365-2E14-56E5-1545124C53D4}"/>
              </a:ext>
            </a:extLst>
          </p:cNvPr>
          <p:cNvSpPr>
            <a:spLocks noGrp="1"/>
          </p:cNvSpPr>
          <p:nvPr>
            <p:ph type="title"/>
          </p:nvPr>
        </p:nvSpPr>
        <p:spPr>
          <a:xfrm>
            <a:off x="581194" y="515343"/>
            <a:ext cx="11029616" cy="1067649"/>
          </a:xfrm>
        </p:spPr>
        <p:txBody>
          <a:bodyPr>
            <a:normAutofit/>
          </a:bodyPr>
          <a:lstStyle/>
          <a:p>
            <a:r>
              <a:rPr lang="en-US" sz="3200" dirty="0"/>
              <a:t>Drafting Model State Tax Provisions is always hard</a:t>
            </a:r>
          </a:p>
        </p:txBody>
      </p:sp>
      <p:sp>
        <p:nvSpPr>
          <p:cNvPr id="3" name="Content Placeholder 2">
            <a:extLst>
              <a:ext uri="{FF2B5EF4-FFF2-40B4-BE49-F238E27FC236}">
                <a16:creationId xmlns:a16="http://schemas.microsoft.com/office/drawing/2014/main" id="{422F4562-5AE6-1B0D-04E2-EE844F0B151E}"/>
              </a:ext>
            </a:extLst>
          </p:cNvPr>
          <p:cNvSpPr>
            <a:spLocks noGrp="1"/>
          </p:cNvSpPr>
          <p:nvPr>
            <p:ph idx="1"/>
          </p:nvPr>
        </p:nvSpPr>
        <p:spPr>
          <a:xfrm>
            <a:off x="6096000" y="1767348"/>
            <a:ext cx="5750784" cy="4472210"/>
          </a:xfrm>
        </p:spPr>
        <p:txBody>
          <a:bodyPr>
            <a:normAutofit/>
          </a:bodyPr>
          <a:lstStyle/>
          <a:p>
            <a:r>
              <a:rPr lang="en-US" dirty="0"/>
              <a:t>Model state tax provisions are almost never “plug-and-play.” </a:t>
            </a:r>
          </a:p>
          <a:p>
            <a:r>
              <a:rPr lang="en-US" dirty="0"/>
              <a:t>States adopting the models must often modify them to fit within existing statutes and regulations. </a:t>
            </a:r>
          </a:p>
          <a:p>
            <a:r>
              <a:rPr lang="en-US" dirty="0"/>
              <a:t>But model partnership sourcing rules raise additional challenges. </a:t>
            </a:r>
          </a:p>
        </p:txBody>
      </p:sp>
      <p:sp>
        <p:nvSpPr>
          <p:cNvPr id="4" name="Slide Number Placeholder 3">
            <a:extLst>
              <a:ext uri="{FF2B5EF4-FFF2-40B4-BE49-F238E27FC236}">
                <a16:creationId xmlns:a16="http://schemas.microsoft.com/office/drawing/2014/main" id="{0C39A61F-F9F5-77CB-5ADF-EECCFCB69608}"/>
              </a:ext>
            </a:extLst>
          </p:cNvPr>
          <p:cNvSpPr>
            <a:spLocks noGrp="1"/>
          </p:cNvSpPr>
          <p:nvPr>
            <p:ph type="sldNum" sz="quarter" idx="12"/>
          </p:nvPr>
        </p:nvSpPr>
        <p:spPr/>
        <p:txBody>
          <a:bodyPr/>
          <a:lstStyle/>
          <a:p>
            <a:fld id="{3A98EE3D-8CD1-4C3F-BD1C-C98C9596463C}" type="slidenum">
              <a:rPr lang="en-US" smtClean="0"/>
              <a:t>2</a:t>
            </a:fld>
            <a:endParaRPr lang="en-US" dirty="0"/>
          </a:p>
        </p:txBody>
      </p:sp>
      <p:cxnSp>
        <p:nvCxnSpPr>
          <p:cNvPr id="6" name="Straight Connector 5">
            <a:extLst>
              <a:ext uri="{FF2B5EF4-FFF2-40B4-BE49-F238E27FC236}">
                <a16:creationId xmlns:a16="http://schemas.microsoft.com/office/drawing/2014/main" id="{4A31426D-8048-0452-0AA0-8A2DD82467BA}"/>
              </a:ext>
            </a:extLst>
          </p:cNvPr>
          <p:cNvCxnSpPr>
            <a:cxnSpLocks/>
          </p:cNvCxnSpPr>
          <p:nvPr/>
        </p:nvCxnSpPr>
        <p:spPr>
          <a:xfrm flipV="1">
            <a:off x="442452" y="3008671"/>
            <a:ext cx="5515896" cy="2930013"/>
          </a:xfrm>
          <a:prstGeom prst="line">
            <a:avLst/>
          </a:prstGeom>
          <a:ln w="66675"/>
        </p:spPr>
        <p:style>
          <a:lnRef idx="3">
            <a:schemeClr val="accent5"/>
          </a:lnRef>
          <a:fillRef idx="0">
            <a:schemeClr val="accent5"/>
          </a:fillRef>
          <a:effectRef idx="2">
            <a:schemeClr val="accent5"/>
          </a:effectRef>
          <a:fontRef idx="minor">
            <a:schemeClr val="tx1"/>
          </a:fontRef>
        </p:style>
      </p:cxnSp>
      <p:sp>
        <p:nvSpPr>
          <p:cNvPr id="10" name="Oval 9">
            <a:extLst>
              <a:ext uri="{FF2B5EF4-FFF2-40B4-BE49-F238E27FC236}">
                <a16:creationId xmlns:a16="http://schemas.microsoft.com/office/drawing/2014/main" id="{44563159-9C2F-85B5-9894-8DAF2411A350}"/>
              </a:ext>
            </a:extLst>
          </p:cNvPr>
          <p:cNvSpPr/>
          <p:nvPr/>
        </p:nvSpPr>
        <p:spPr>
          <a:xfrm>
            <a:off x="3470787" y="3146323"/>
            <a:ext cx="865239" cy="894735"/>
          </a:xfrm>
          <a:prstGeom prst="ellipse">
            <a:avLst/>
          </a:prstGeom>
          <a:solidFill>
            <a:srgbClr val="5B7783"/>
          </a:solidFill>
          <a:effectLst>
            <a:reflection blurRad="6350" stA="50000" endA="300" endPos="5550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Crawl with solid fill">
            <a:extLst>
              <a:ext uri="{FF2B5EF4-FFF2-40B4-BE49-F238E27FC236}">
                <a16:creationId xmlns:a16="http://schemas.microsoft.com/office/drawing/2014/main" id="{0AF1FBA3-6640-E27D-A86A-07F64A518C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529732">
            <a:off x="2458129" y="3061298"/>
            <a:ext cx="1571099" cy="1571099"/>
          </a:xfrm>
          <a:prstGeom prst="rect">
            <a:avLst/>
          </a:prstGeom>
        </p:spPr>
      </p:pic>
    </p:spTree>
    <p:extLst>
      <p:ext uri="{BB962C8B-B14F-4D97-AF65-F5344CB8AC3E}">
        <p14:creationId xmlns:p14="http://schemas.microsoft.com/office/powerpoint/2010/main" val="1062947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75C5D-E86C-6149-A7D4-805229FE2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ECC6E-DB19-B5FB-1E91-6B27741C9D79}"/>
              </a:ext>
            </a:extLst>
          </p:cNvPr>
          <p:cNvSpPr>
            <a:spLocks noGrp="1"/>
          </p:cNvSpPr>
          <p:nvPr>
            <p:ph type="title"/>
          </p:nvPr>
        </p:nvSpPr>
        <p:spPr>
          <a:xfrm>
            <a:off x="581192" y="702156"/>
            <a:ext cx="11029616" cy="654695"/>
          </a:xfrm>
        </p:spPr>
        <p:txBody>
          <a:bodyPr>
            <a:normAutofit/>
          </a:bodyPr>
          <a:lstStyle/>
          <a:p>
            <a:r>
              <a:rPr lang="en-US" sz="3200" dirty="0"/>
              <a:t>Partnerships pose even more challenges</a:t>
            </a:r>
          </a:p>
        </p:txBody>
      </p:sp>
      <p:sp>
        <p:nvSpPr>
          <p:cNvPr id="3" name="Content Placeholder 2">
            <a:extLst>
              <a:ext uri="{FF2B5EF4-FFF2-40B4-BE49-F238E27FC236}">
                <a16:creationId xmlns:a16="http://schemas.microsoft.com/office/drawing/2014/main" id="{B52CBB21-C28F-4691-51F6-9F3F3248DB22}"/>
              </a:ext>
            </a:extLst>
          </p:cNvPr>
          <p:cNvSpPr>
            <a:spLocks noGrp="1"/>
          </p:cNvSpPr>
          <p:nvPr>
            <p:ph idx="1"/>
          </p:nvPr>
        </p:nvSpPr>
        <p:spPr>
          <a:xfrm>
            <a:off x="3972232" y="1545111"/>
            <a:ext cx="7754193" cy="5061365"/>
          </a:xfrm>
        </p:spPr>
        <p:txBody>
          <a:bodyPr>
            <a:normAutofit/>
          </a:bodyPr>
          <a:lstStyle/>
          <a:p>
            <a:pPr lvl="0">
              <a:spcAft>
                <a:spcPts val="1200"/>
              </a:spcAft>
            </a:pPr>
            <a:r>
              <a:rPr lang="en-US" dirty="0"/>
              <a:t>The pass-through system is more complex than entity-level taxation.</a:t>
            </a:r>
          </a:p>
          <a:p>
            <a:pPr marL="1188720" lvl="2" indent="-365760">
              <a:spcAft>
                <a:spcPts val="1200"/>
              </a:spcAft>
            </a:pPr>
            <a:r>
              <a:rPr lang="en-US" sz="2800" dirty="0"/>
              <a:t>While states generally use similar sourcing approaches, the details vary. </a:t>
            </a:r>
          </a:p>
          <a:p>
            <a:pPr marL="1920240" lvl="3" indent="-457200">
              <a:spcAft>
                <a:spcPts val="1200"/>
              </a:spcAft>
            </a:pPr>
            <a:r>
              <a:rPr lang="en-US" sz="2800" dirty="0"/>
              <a:t>States may use different terminology for similar partnership or sourcing concepts. </a:t>
            </a:r>
          </a:p>
          <a:p>
            <a:pPr marL="0" indent="0">
              <a:buNone/>
            </a:pPr>
            <a:endParaRPr lang="en-US" dirty="0"/>
          </a:p>
        </p:txBody>
      </p:sp>
      <p:sp>
        <p:nvSpPr>
          <p:cNvPr id="4" name="Slide Number Placeholder 3">
            <a:extLst>
              <a:ext uri="{FF2B5EF4-FFF2-40B4-BE49-F238E27FC236}">
                <a16:creationId xmlns:a16="http://schemas.microsoft.com/office/drawing/2014/main" id="{F5FAB2E4-33A9-CBB4-A133-2352822D4A14}"/>
              </a:ext>
            </a:extLst>
          </p:cNvPr>
          <p:cNvSpPr>
            <a:spLocks noGrp="1"/>
          </p:cNvSpPr>
          <p:nvPr>
            <p:ph type="sldNum" sz="quarter" idx="12"/>
          </p:nvPr>
        </p:nvSpPr>
        <p:spPr/>
        <p:txBody>
          <a:bodyPr/>
          <a:lstStyle/>
          <a:p>
            <a:fld id="{3A98EE3D-8CD1-4C3F-BD1C-C98C9596463C}" type="slidenum">
              <a:rPr lang="en-US" smtClean="0"/>
              <a:t>3</a:t>
            </a:fld>
            <a:endParaRPr lang="en-US" dirty="0"/>
          </a:p>
        </p:txBody>
      </p:sp>
      <p:sp>
        <p:nvSpPr>
          <p:cNvPr id="6" name="Oval 5">
            <a:extLst>
              <a:ext uri="{FF2B5EF4-FFF2-40B4-BE49-F238E27FC236}">
                <a16:creationId xmlns:a16="http://schemas.microsoft.com/office/drawing/2014/main" id="{AF539BA7-6A67-2DFE-D692-2F928D2F55A4}"/>
              </a:ext>
            </a:extLst>
          </p:cNvPr>
          <p:cNvSpPr/>
          <p:nvPr/>
        </p:nvSpPr>
        <p:spPr>
          <a:xfrm rot="21289756">
            <a:off x="1081082" y="3379105"/>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Crawl with solid fill">
            <a:extLst>
              <a:ext uri="{FF2B5EF4-FFF2-40B4-BE49-F238E27FC236}">
                <a16:creationId xmlns:a16="http://schemas.microsoft.com/office/drawing/2014/main" id="{FF264AEA-AA70-7833-7861-90E5DE91C9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753988">
            <a:off x="384795" y="3621028"/>
            <a:ext cx="1571099" cy="1571099"/>
          </a:xfrm>
          <a:prstGeom prst="rect">
            <a:avLst/>
          </a:prstGeom>
        </p:spPr>
      </p:pic>
      <p:sp>
        <p:nvSpPr>
          <p:cNvPr id="8" name="Isosceles Triangle 7">
            <a:extLst>
              <a:ext uri="{FF2B5EF4-FFF2-40B4-BE49-F238E27FC236}">
                <a16:creationId xmlns:a16="http://schemas.microsoft.com/office/drawing/2014/main" id="{C6D9FD5B-EEBB-C7D2-FDD1-8F355EB1D2D4}"/>
              </a:ext>
            </a:extLst>
          </p:cNvPr>
          <p:cNvSpPr/>
          <p:nvPr/>
        </p:nvSpPr>
        <p:spPr>
          <a:xfrm>
            <a:off x="27566" y="1799949"/>
            <a:ext cx="6648537" cy="5061364"/>
          </a:xfrm>
          <a:prstGeom prst="triangl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021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A8BA4-AD3E-8E0E-9797-37C7D0FE2C57}"/>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0F4E7457-BF08-4928-8319-92F9A54448C2}"/>
              </a:ext>
            </a:extLst>
          </p:cNvPr>
          <p:cNvCxnSpPr>
            <a:cxnSpLocks/>
          </p:cNvCxnSpPr>
          <p:nvPr/>
        </p:nvCxnSpPr>
        <p:spPr>
          <a:xfrm>
            <a:off x="4252452" y="2383689"/>
            <a:ext cx="1498304" cy="2131217"/>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DD1869C6-BAC9-F4AA-1B81-65DCD74D68AB}"/>
              </a:ext>
            </a:extLst>
          </p:cNvPr>
          <p:cNvCxnSpPr>
            <a:cxnSpLocks/>
          </p:cNvCxnSpPr>
          <p:nvPr/>
        </p:nvCxnSpPr>
        <p:spPr>
          <a:xfrm>
            <a:off x="4214345" y="2536089"/>
            <a:ext cx="1571939" cy="2162612"/>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E3A9E0BE-EAB4-5C27-6755-12BF192AB266}"/>
              </a:ext>
            </a:extLst>
          </p:cNvPr>
          <p:cNvCxnSpPr/>
          <p:nvPr/>
        </p:nvCxnSpPr>
        <p:spPr>
          <a:xfrm>
            <a:off x="4100052" y="2536089"/>
            <a:ext cx="1229032" cy="1849098"/>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2397EF73-6768-F258-541B-F8DACAC6231B}"/>
              </a:ext>
            </a:extLst>
          </p:cNvPr>
          <p:cNvSpPr>
            <a:spLocks noGrp="1"/>
          </p:cNvSpPr>
          <p:nvPr>
            <p:ph idx="1"/>
          </p:nvPr>
        </p:nvSpPr>
        <p:spPr>
          <a:xfrm>
            <a:off x="5259327" y="2357222"/>
            <a:ext cx="6648537" cy="3946818"/>
          </a:xfrm>
        </p:spPr>
        <p:txBody>
          <a:bodyPr>
            <a:normAutofit/>
          </a:bodyPr>
          <a:lstStyle/>
          <a:p>
            <a:pPr lvl="0"/>
            <a:r>
              <a:rPr lang="en-US" sz="2600" dirty="0"/>
              <a:t>Existing partnership sourcing rules may: </a:t>
            </a:r>
          </a:p>
          <a:p>
            <a:pPr lvl="2"/>
            <a:r>
              <a:rPr lang="en-US" sz="2600" dirty="0"/>
              <a:t>Have developed over time and not reflect changing precedents.</a:t>
            </a:r>
          </a:p>
          <a:p>
            <a:pPr lvl="4"/>
            <a:r>
              <a:rPr lang="en-US" sz="2600" dirty="0"/>
              <a:t>Be generally worded or lack a detail or explicit basis. </a:t>
            </a:r>
          </a:p>
          <a:p>
            <a:pPr lvl="6"/>
            <a:r>
              <a:rPr lang="en-US" sz="2600" b="1" dirty="0"/>
              <a:t>Be embedded in individual and corporate tax sections. </a:t>
            </a:r>
          </a:p>
        </p:txBody>
      </p:sp>
      <p:sp>
        <p:nvSpPr>
          <p:cNvPr id="4" name="Slide Number Placeholder 3">
            <a:extLst>
              <a:ext uri="{FF2B5EF4-FFF2-40B4-BE49-F238E27FC236}">
                <a16:creationId xmlns:a16="http://schemas.microsoft.com/office/drawing/2014/main" id="{C2F1DE8B-3C62-536A-EB9C-1423D8A8C21B}"/>
              </a:ext>
            </a:extLst>
          </p:cNvPr>
          <p:cNvSpPr>
            <a:spLocks noGrp="1"/>
          </p:cNvSpPr>
          <p:nvPr>
            <p:ph type="sldNum" sz="quarter" idx="12"/>
          </p:nvPr>
        </p:nvSpPr>
        <p:spPr/>
        <p:txBody>
          <a:bodyPr/>
          <a:lstStyle/>
          <a:p>
            <a:fld id="{3A98EE3D-8CD1-4C3F-BD1C-C98C9596463C}" type="slidenum">
              <a:rPr lang="en-US" smtClean="0"/>
              <a:t>4</a:t>
            </a:fld>
            <a:endParaRPr lang="en-US" dirty="0"/>
          </a:p>
        </p:txBody>
      </p:sp>
      <p:sp>
        <p:nvSpPr>
          <p:cNvPr id="6" name="Oval 5">
            <a:extLst>
              <a:ext uri="{FF2B5EF4-FFF2-40B4-BE49-F238E27FC236}">
                <a16:creationId xmlns:a16="http://schemas.microsoft.com/office/drawing/2014/main" id="{93E09FC8-FCF7-BC42-2EDB-DA463B85D937}"/>
              </a:ext>
            </a:extLst>
          </p:cNvPr>
          <p:cNvSpPr/>
          <p:nvPr/>
        </p:nvSpPr>
        <p:spPr>
          <a:xfrm rot="21289756">
            <a:off x="4247070" y="2573258"/>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3699F002-D442-9A00-2D7C-D0C4F190A07C}"/>
              </a:ext>
            </a:extLst>
          </p:cNvPr>
          <p:cNvSpPr/>
          <p:nvPr/>
        </p:nvSpPr>
        <p:spPr>
          <a:xfrm>
            <a:off x="27566" y="1799949"/>
            <a:ext cx="6648537" cy="5061364"/>
          </a:xfrm>
          <a:prstGeom prst="triangl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Walk with solid fill">
            <a:extLst>
              <a:ext uri="{FF2B5EF4-FFF2-40B4-BE49-F238E27FC236}">
                <a16:creationId xmlns:a16="http://schemas.microsoft.com/office/drawing/2014/main" id="{C4AEC2E1-AE1E-3671-B8C9-3E121EA44A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3508983" y="1139821"/>
            <a:ext cx="1650704" cy="1650704"/>
          </a:xfrm>
          <a:prstGeom prst="rect">
            <a:avLst/>
          </a:prstGeom>
        </p:spPr>
      </p:pic>
      <p:sp>
        <p:nvSpPr>
          <p:cNvPr id="24" name="Title 1">
            <a:extLst>
              <a:ext uri="{FF2B5EF4-FFF2-40B4-BE49-F238E27FC236}">
                <a16:creationId xmlns:a16="http://schemas.microsoft.com/office/drawing/2014/main" id="{6F53BCA9-B948-06D5-870A-C032747039A8}"/>
              </a:ext>
            </a:extLst>
          </p:cNvPr>
          <p:cNvSpPr>
            <a:spLocks noGrp="1"/>
          </p:cNvSpPr>
          <p:nvPr>
            <p:ph type="title"/>
          </p:nvPr>
        </p:nvSpPr>
        <p:spPr>
          <a:xfrm>
            <a:off x="581192" y="702156"/>
            <a:ext cx="11029616" cy="654695"/>
          </a:xfrm>
        </p:spPr>
        <p:txBody>
          <a:bodyPr>
            <a:normAutofit/>
          </a:bodyPr>
          <a:lstStyle/>
          <a:p>
            <a:r>
              <a:rPr lang="en-US" sz="3200" dirty="0"/>
              <a:t>Partnerships pose even more challenges</a:t>
            </a:r>
          </a:p>
        </p:txBody>
      </p:sp>
    </p:spTree>
    <p:extLst>
      <p:ext uri="{BB962C8B-B14F-4D97-AF65-F5344CB8AC3E}">
        <p14:creationId xmlns:p14="http://schemas.microsoft.com/office/powerpoint/2010/main" val="1296368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4610D-B32B-C5BC-02FD-E89EEBBA6C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84C89-FE32-4E62-D544-A4B6F3A3B4AF}"/>
              </a:ext>
            </a:extLst>
          </p:cNvPr>
          <p:cNvSpPr>
            <a:spLocks noGrp="1"/>
          </p:cNvSpPr>
          <p:nvPr>
            <p:ph idx="1"/>
          </p:nvPr>
        </p:nvSpPr>
        <p:spPr>
          <a:xfrm>
            <a:off x="491615" y="2906097"/>
            <a:ext cx="11119195" cy="3700379"/>
          </a:xfrm>
        </p:spPr>
        <p:txBody>
          <a:bodyPr>
            <a:normAutofit/>
          </a:bodyPr>
          <a:lstStyle/>
          <a:p>
            <a:r>
              <a:rPr lang="en-US" dirty="0"/>
              <a:t>Despite the challenges, model provisions can still serve as a useful “proof of concept,” demonstrating recommendations are workable and highlighting important elements that states should consider. </a:t>
            </a:r>
          </a:p>
          <a:p>
            <a:r>
              <a:rPr lang="en-US" dirty="0"/>
              <a:t>They can also incorporate approaches that states are currently using effectively and can promote uniformity for specific issues. </a:t>
            </a:r>
          </a:p>
        </p:txBody>
      </p:sp>
      <p:sp>
        <p:nvSpPr>
          <p:cNvPr id="4" name="Slide Number Placeholder 3">
            <a:extLst>
              <a:ext uri="{FF2B5EF4-FFF2-40B4-BE49-F238E27FC236}">
                <a16:creationId xmlns:a16="http://schemas.microsoft.com/office/drawing/2014/main" id="{B029527D-0792-46CB-D74D-96CDB8556B83}"/>
              </a:ext>
            </a:extLst>
          </p:cNvPr>
          <p:cNvSpPr>
            <a:spLocks noGrp="1"/>
          </p:cNvSpPr>
          <p:nvPr>
            <p:ph type="sldNum" sz="quarter" idx="12"/>
          </p:nvPr>
        </p:nvSpPr>
        <p:spPr/>
        <p:txBody>
          <a:bodyPr/>
          <a:lstStyle/>
          <a:p>
            <a:fld id="{3A98EE3D-8CD1-4C3F-BD1C-C98C9596463C}" type="slidenum">
              <a:rPr lang="en-US" smtClean="0"/>
              <a:t>5</a:t>
            </a:fld>
            <a:endParaRPr lang="en-US" dirty="0"/>
          </a:p>
        </p:txBody>
      </p:sp>
      <p:sp>
        <p:nvSpPr>
          <p:cNvPr id="6" name="Oval 5">
            <a:extLst>
              <a:ext uri="{FF2B5EF4-FFF2-40B4-BE49-F238E27FC236}">
                <a16:creationId xmlns:a16="http://schemas.microsoft.com/office/drawing/2014/main" id="{94E8692B-FD87-283D-E55C-E1C9651AFEBF}"/>
              </a:ext>
            </a:extLst>
          </p:cNvPr>
          <p:cNvSpPr/>
          <p:nvPr/>
        </p:nvSpPr>
        <p:spPr>
          <a:xfrm rot="206657">
            <a:off x="6761386" y="1012723"/>
            <a:ext cx="676846" cy="741070"/>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Hero Male with solid fill">
            <a:extLst>
              <a:ext uri="{FF2B5EF4-FFF2-40B4-BE49-F238E27FC236}">
                <a16:creationId xmlns:a16="http://schemas.microsoft.com/office/drawing/2014/main" id="{A123195A-FA71-8011-E089-671A4137E9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13825" y="1371000"/>
            <a:ext cx="1352535" cy="1352535"/>
          </a:xfrm>
          <a:prstGeom prst="rect">
            <a:avLst/>
          </a:prstGeom>
        </p:spPr>
      </p:pic>
      <p:sp>
        <p:nvSpPr>
          <p:cNvPr id="12" name="Isosceles Triangle 11">
            <a:extLst>
              <a:ext uri="{FF2B5EF4-FFF2-40B4-BE49-F238E27FC236}">
                <a16:creationId xmlns:a16="http://schemas.microsoft.com/office/drawing/2014/main" id="{C0FD7587-985D-2738-C4A4-0CB24DC4E4C0}"/>
              </a:ext>
            </a:extLst>
          </p:cNvPr>
          <p:cNvSpPr/>
          <p:nvPr/>
        </p:nvSpPr>
        <p:spPr>
          <a:xfrm>
            <a:off x="6626942" y="681409"/>
            <a:ext cx="3283974" cy="2636377"/>
          </a:xfrm>
          <a:prstGeom prst="triangle">
            <a:avLst/>
          </a:prstGeom>
          <a:solidFill>
            <a:schemeClr val="accent6">
              <a:lumMod val="75000"/>
            </a:schemeClr>
          </a:solidFill>
          <a:effectLst>
            <a:outerShdw blurRad="50800" dist="38100" dir="2700000" sx="105000" sy="105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4E391FB-32A2-887D-A90A-C8BE0B42B3B7}"/>
              </a:ext>
            </a:extLst>
          </p:cNvPr>
          <p:cNvSpPr>
            <a:spLocks noGrp="1"/>
          </p:cNvSpPr>
          <p:nvPr>
            <p:ph type="title"/>
          </p:nvPr>
        </p:nvSpPr>
        <p:spPr>
          <a:xfrm>
            <a:off x="581192" y="702155"/>
            <a:ext cx="4531582" cy="2021379"/>
          </a:xfrm>
        </p:spPr>
        <p:txBody>
          <a:bodyPr anchor="ctr">
            <a:normAutofit/>
          </a:bodyPr>
          <a:lstStyle/>
          <a:p>
            <a:r>
              <a:rPr lang="en-US" sz="5400" dirty="0"/>
              <a:t>But . . . </a:t>
            </a:r>
          </a:p>
        </p:txBody>
      </p:sp>
    </p:spTree>
    <p:extLst>
      <p:ext uri="{BB962C8B-B14F-4D97-AF65-F5344CB8AC3E}">
        <p14:creationId xmlns:p14="http://schemas.microsoft.com/office/powerpoint/2010/main" val="1099629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FBE44AFB-32BB-C2CC-1AE3-01E31B2ABC8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15BF6-CAD0-CCE7-266D-15406CE03E5E}"/>
              </a:ext>
            </a:extLst>
          </p:cNvPr>
          <p:cNvSpPr>
            <a:spLocks noGrp="1"/>
          </p:cNvSpPr>
          <p:nvPr>
            <p:ph type="title"/>
          </p:nvPr>
        </p:nvSpPr>
        <p:spPr>
          <a:xfrm>
            <a:off x="959157" y="1113764"/>
            <a:ext cx="3269749" cy="4624327"/>
          </a:xfrm>
        </p:spPr>
        <p:txBody>
          <a:bodyPr anchor="ctr">
            <a:normAutofit/>
          </a:bodyPr>
          <a:lstStyle/>
          <a:p>
            <a:r>
              <a:rPr lang="en-US" dirty="0">
                <a:solidFill>
                  <a:srgbClr val="FFFFFF"/>
                </a:solidFill>
              </a:rPr>
              <a:t>So here we go . . . </a:t>
            </a:r>
            <a:br>
              <a:rPr lang="en-US" dirty="0">
                <a:solidFill>
                  <a:srgbClr val="FFFFFF"/>
                </a:solidFill>
              </a:rPr>
            </a:br>
            <a:br>
              <a:rPr lang="en-US" dirty="0">
                <a:solidFill>
                  <a:srgbClr val="FFFFFF"/>
                </a:solidFill>
              </a:rPr>
            </a:br>
            <a:r>
              <a:rPr lang="en-US" dirty="0">
                <a:solidFill>
                  <a:srgbClr val="FFFFFF"/>
                </a:solidFill>
              </a:rPr>
              <a:t>But before we start . . . </a:t>
            </a:r>
          </a:p>
        </p:txBody>
      </p:sp>
      <p:sp>
        <p:nvSpPr>
          <p:cNvPr id="3" name="Content Placeholder 2">
            <a:extLst>
              <a:ext uri="{FF2B5EF4-FFF2-40B4-BE49-F238E27FC236}">
                <a16:creationId xmlns:a16="http://schemas.microsoft.com/office/drawing/2014/main" id="{3309AFDB-FE47-DF5D-BBF5-8C26AB2E2965}"/>
              </a:ext>
            </a:extLst>
          </p:cNvPr>
          <p:cNvSpPr>
            <a:spLocks noGrp="1"/>
          </p:cNvSpPr>
          <p:nvPr>
            <p:ph idx="1"/>
          </p:nvPr>
        </p:nvSpPr>
        <p:spPr>
          <a:xfrm>
            <a:off x="4697482" y="485678"/>
            <a:ext cx="7199877" cy="5938236"/>
          </a:xfrm>
        </p:spPr>
        <p:txBody>
          <a:bodyPr anchor="ctr">
            <a:normAutofit/>
          </a:bodyPr>
          <a:lstStyle/>
          <a:p>
            <a:pPr>
              <a:lnSpc>
                <a:spcPct val="100000"/>
              </a:lnSpc>
            </a:pPr>
            <a:r>
              <a:rPr lang="en-US" sz="2400" dirty="0"/>
              <a:t>The model provisions address how state sourcing rules apply to partnership income.  </a:t>
            </a:r>
            <a:r>
              <a:rPr lang="en-US" sz="2400" dirty="0">
                <a:highlight>
                  <a:srgbClr val="FFFF00"/>
                </a:highlight>
              </a:rPr>
              <a:t>(That is – they apply existing general sourcing rules or principles.)</a:t>
            </a:r>
          </a:p>
          <a:p>
            <a:pPr>
              <a:lnSpc>
                <a:spcPct val="100000"/>
              </a:lnSpc>
            </a:pPr>
            <a:r>
              <a:rPr lang="en-US" sz="2400" dirty="0"/>
              <a:t>Some unique partnership issues may call for uniform sourcing rules. </a:t>
            </a:r>
            <a:r>
              <a:rPr lang="en-US" sz="2400" dirty="0">
                <a:highlight>
                  <a:srgbClr val="FFFF00"/>
                </a:highlight>
              </a:rPr>
              <a:t>(Necessary to avoid duplicative taxation.)</a:t>
            </a:r>
          </a:p>
          <a:p>
            <a:pPr>
              <a:lnSpc>
                <a:spcPct val="100000"/>
              </a:lnSpc>
            </a:pPr>
            <a:r>
              <a:rPr lang="en-US" sz="2400" dirty="0"/>
              <a:t>Consistency in sourcing with entity level taxes is also essential. </a:t>
            </a:r>
          </a:p>
          <a:p>
            <a:pPr>
              <a:lnSpc>
                <a:spcPct val="100000"/>
              </a:lnSpc>
            </a:pPr>
            <a:r>
              <a:rPr lang="en-US" sz="2400" dirty="0"/>
              <a:t>Tax treatment—including sourcing—depends on the tax character of items.  (</a:t>
            </a:r>
            <a:r>
              <a:rPr lang="en-US" sz="2400" dirty="0">
                <a:highlight>
                  <a:srgbClr val="FFFF00"/>
                </a:highlight>
              </a:rPr>
              <a:t>Take, for example, sourcing non-apportionable items.)</a:t>
            </a:r>
          </a:p>
        </p:txBody>
      </p:sp>
      <p:sp>
        <p:nvSpPr>
          <p:cNvPr id="4" name="Slide Number Placeholder 3">
            <a:extLst>
              <a:ext uri="{FF2B5EF4-FFF2-40B4-BE49-F238E27FC236}">
                <a16:creationId xmlns:a16="http://schemas.microsoft.com/office/drawing/2014/main" id="{B4BEF2D3-F904-1E30-EB57-FA015442780A}"/>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6</a:t>
            </a:fld>
            <a:endParaRPr lang="en-US"/>
          </a:p>
        </p:txBody>
      </p:sp>
    </p:spTree>
    <p:extLst>
      <p:ext uri="{BB962C8B-B14F-4D97-AF65-F5344CB8AC3E}">
        <p14:creationId xmlns:p14="http://schemas.microsoft.com/office/powerpoint/2010/main" val="133036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CC7BE549-5B0F-9FD9-3553-1ACFB68CC61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FB81D-ADBE-9113-AAE1-5AE4487C6531}"/>
              </a:ext>
            </a:extLst>
          </p:cNvPr>
          <p:cNvSpPr>
            <a:spLocks noGrp="1"/>
          </p:cNvSpPr>
          <p:nvPr>
            <p:ph type="title"/>
          </p:nvPr>
        </p:nvSpPr>
        <p:spPr>
          <a:xfrm>
            <a:off x="959157" y="1113764"/>
            <a:ext cx="3269749" cy="4624327"/>
          </a:xfrm>
        </p:spPr>
        <p:txBody>
          <a:bodyPr anchor="ctr">
            <a:normAutofit/>
          </a:bodyPr>
          <a:lstStyle/>
          <a:p>
            <a:r>
              <a:rPr lang="en-US" dirty="0">
                <a:solidFill>
                  <a:srgbClr val="FFFFFF"/>
                </a:solidFill>
              </a:rPr>
              <a:t>So here we go . . . </a:t>
            </a:r>
            <a:br>
              <a:rPr lang="en-US" dirty="0">
                <a:solidFill>
                  <a:srgbClr val="FFFFFF"/>
                </a:solidFill>
              </a:rPr>
            </a:br>
            <a:br>
              <a:rPr lang="en-US" dirty="0">
                <a:solidFill>
                  <a:srgbClr val="FFFFFF"/>
                </a:solidFill>
              </a:rPr>
            </a:br>
            <a:r>
              <a:rPr lang="en-US" dirty="0">
                <a:solidFill>
                  <a:srgbClr val="FFFFFF"/>
                </a:solidFill>
              </a:rPr>
              <a:t>But before we start . . . </a:t>
            </a:r>
          </a:p>
        </p:txBody>
      </p:sp>
      <p:sp>
        <p:nvSpPr>
          <p:cNvPr id="3" name="Content Placeholder 2">
            <a:extLst>
              <a:ext uri="{FF2B5EF4-FFF2-40B4-BE49-F238E27FC236}">
                <a16:creationId xmlns:a16="http://schemas.microsoft.com/office/drawing/2014/main" id="{A9F18575-9C3E-C766-3E59-8E6E7AFDB207}"/>
              </a:ext>
            </a:extLst>
          </p:cNvPr>
          <p:cNvSpPr>
            <a:spLocks noGrp="1"/>
          </p:cNvSpPr>
          <p:nvPr>
            <p:ph idx="1"/>
          </p:nvPr>
        </p:nvSpPr>
        <p:spPr>
          <a:xfrm>
            <a:off x="4815841" y="274320"/>
            <a:ext cx="6885578" cy="5684028"/>
          </a:xfrm>
        </p:spPr>
        <p:txBody>
          <a:bodyPr anchor="ctr">
            <a:normAutofit/>
          </a:bodyPr>
          <a:lstStyle/>
          <a:p>
            <a:pPr>
              <a:lnSpc>
                <a:spcPct val="100000"/>
              </a:lnSpc>
            </a:pPr>
            <a:r>
              <a:rPr lang="en-US" sz="2400" dirty="0"/>
              <a:t>Partnerships determine the tax character of partnership items. (</a:t>
            </a:r>
            <a:r>
              <a:rPr lang="en-US" sz="2400" dirty="0">
                <a:highlight>
                  <a:srgbClr val="FFFF00"/>
                </a:highlight>
              </a:rPr>
              <a:t>Not the partner.</a:t>
            </a:r>
            <a:r>
              <a:rPr lang="en-US" sz="2400" dirty="0"/>
              <a:t>)</a:t>
            </a:r>
          </a:p>
          <a:p>
            <a:pPr>
              <a:lnSpc>
                <a:spcPct val="100000"/>
              </a:lnSpc>
            </a:pPr>
            <a:r>
              <a:rPr lang="en-US" sz="2400" dirty="0"/>
              <a:t>The tax character of partnership items is attributed to the partners’ shares.</a:t>
            </a:r>
          </a:p>
          <a:p>
            <a:pPr>
              <a:lnSpc>
                <a:spcPct val="100000"/>
              </a:lnSpc>
            </a:pPr>
            <a:r>
              <a:rPr lang="en-US" sz="2400" dirty="0"/>
              <a:t>Attribution applies for state tax purposes, including when sourcing items. (</a:t>
            </a:r>
            <a:r>
              <a:rPr lang="en-US" sz="2400" dirty="0">
                <a:highlight>
                  <a:srgbClr val="FFFF00"/>
                </a:highlight>
              </a:rPr>
              <a:t>This is consistent with withholding and PTE taxes.</a:t>
            </a:r>
            <a:r>
              <a:rPr lang="en-US" sz="2400" dirty="0"/>
              <a:t>)</a:t>
            </a:r>
          </a:p>
          <a:p>
            <a:pPr>
              <a:lnSpc>
                <a:spcPct val="100000"/>
              </a:lnSpc>
            </a:pPr>
            <a:r>
              <a:rPr lang="en-US" sz="2400" dirty="0"/>
              <a:t>Tax attributes of the partner have a limited effect on sourcing. (</a:t>
            </a:r>
            <a:r>
              <a:rPr lang="en-US" sz="2400" dirty="0">
                <a:highlight>
                  <a:srgbClr val="FFFF00"/>
                </a:highlight>
              </a:rPr>
              <a:t>BLENDING</a:t>
            </a:r>
            <a:r>
              <a:rPr lang="en-US" sz="2400" dirty="0"/>
              <a:t>)</a:t>
            </a:r>
          </a:p>
        </p:txBody>
      </p:sp>
      <p:sp>
        <p:nvSpPr>
          <p:cNvPr id="4" name="Slide Number Placeholder 3">
            <a:extLst>
              <a:ext uri="{FF2B5EF4-FFF2-40B4-BE49-F238E27FC236}">
                <a16:creationId xmlns:a16="http://schemas.microsoft.com/office/drawing/2014/main" id="{AC0F2969-CC22-D397-FAE3-89C50E275D16}"/>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7</a:t>
            </a:fld>
            <a:endParaRPr lang="en-US"/>
          </a:p>
        </p:txBody>
      </p:sp>
    </p:spTree>
    <p:extLst>
      <p:ext uri="{BB962C8B-B14F-4D97-AF65-F5344CB8AC3E}">
        <p14:creationId xmlns:p14="http://schemas.microsoft.com/office/powerpoint/2010/main" val="5671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A9DFCF9E-4CE2-2A46-3CE7-0447D6F5C34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4AB95F-54B2-5485-888A-EDA5DA4FC815}"/>
              </a:ext>
            </a:extLst>
          </p:cNvPr>
          <p:cNvSpPr>
            <a:spLocks noGrp="1"/>
          </p:cNvSpPr>
          <p:nvPr>
            <p:ph type="title"/>
          </p:nvPr>
        </p:nvSpPr>
        <p:spPr>
          <a:xfrm>
            <a:off x="959157" y="1113764"/>
            <a:ext cx="3269749" cy="4624327"/>
          </a:xfrm>
        </p:spPr>
        <p:txBody>
          <a:bodyPr anchor="ctr">
            <a:normAutofit/>
          </a:bodyPr>
          <a:lstStyle/>
          <a:p>
            <a:r>
              <a:rPr lang="en-US" dirty="0">
                <a:solidFill>
                  <a:srgbClr val="FFFFFF"/>
                </a:solidFill>
              </a:rPr>
              <a:t>So here we go . . . </a:t>
            </a:r>
            <a:br>
              <a:rPr lang="en-US" dirty="0">
                <a:solidFill>
                  <a:srgbClr val="FFFFFF"/>
                </a:solidFill>
              </a:rPr>
            </a:br>
            <a:br>
              <a:rPr lang="en-US" dirty="0">
                <a:solidFill>
                  <a:srgbClr val="FFFFFF"/>
                </a:solidFill>
              </a:rPr>
            </a:br>
            <a:r>
              <a:rPr lang="en-US" dirty="0">
                <a:solidFill>
                  <a:srgbClr val="FFFFFF"/>
                </a:solidFill>
              </a:rPr>
              <a:t>But before we start . . . </a:t>
            </a:r>
          </a:p>
        </p:txBody>
      </p:sp>
      <p:sp>
        <p:nvSpPr>
          <p:cNvPr id="3" name="Content Placeholder 2">
            <a:extLst>
              <a:ext uri="{FF2B5EF4-FFF2-40B4-BE49-F238E27FC236}">
                <a16:creationId xmlns:a16="http://schemas.microsoft.com/office/drawing/2014/main" id="{E4CEE791-746A-D028-BCAE-7626EF3858AE}"/>
              </a:ext>
            </a:extLst>
          </p:cNvPr>
          <p:cNvSpPr>
            <a:spLocks noGrp="1"/>
          </p:cNvSpPr>
          <p:nvPr>
            <p:ph idx="1"/>
          </p:nvPr>
        </p:nvSpPr>
        <p:spPr>
          <a:xfrm>
            <a:off x="4826001" y="757084"/>
            <a:ext cx="6875418" cy="5666830"/>
          </a:xfrm>
        </p:spPr>
        <p:txBody>
          <a:bodyPr anchor="ctr">
            <a:normAutofit/>
          </a:bodyPr>
          <a:lstStyle/>
          <a:p>
            <a:pPr>
              <a:lnSpc>
                <a:spcPct val="100000"/>
              </a:lnSpc>
            </a:pPr>
            <a:r>
              <a:rPr lang="en-US" sz="2400" dirty="0"/>
              <a:t>Application of the unitary business principle to partnerships is unclear. (</a:t>
            </a:r>
            <a:r>
              <a:rPr lang="en-US" sz="2400" dirty="0">
                <a:highlight>
                  <a:srgbClr val="FFFF00"/>
                </a:highlight>
              </a:rPr>
              <a:t>Supreme Court has never opined on how it applies.</a:t>
            </a:r>
            <a:r>
              <a:rPr lang="en-US" sz="2400" dirty="0"/>
              <a:t>)</a:t>
            </a:r>
          </a:p>
          <a:p>
            <a:pPr>
              <a:lnSpc>
                <a:spcPct val="100000"/>
              </a:lnSpc>
            </a:pPr>
            <a:r>
              <a:rPr lang="en-US" sz="2400" dirty="0"/>
              <a:t>Anti-abuse rules and limits are essential. (</a:t>
            </a:r>
            <a:r>
              <a:rPr lang="en-US" sz="2400" dirty="0">
                <a:highlight>
                  <a:srgbClr val="FFFF00"/>
                </a:highlight>
              </a:rPr>
              <a:t>But it may be unclear how they apply for state purposes.</a:t>
            </a:r>
            <a:r>
              <a:rPr lang="en-US" sz="2400" dirty="0"/>
              <a:t>)</a:t>
            </a:r>
          </a:p>
          <a:p>
            <a:pPr>
              <a:lnSpc>
                <a:spcPct val="100000"/>
              </a:lnSpc>
            </a:pPr>
            <a:r>
              <a:rPr lang="en-US" sz="2400" dirty="0"/>
              <a:t>Additional regulations will be needed to implement the provisions here. (</a:t>
            </a:r>
            <a:r>
              <a:rPr lang="en-US" sz="2400" dirty="0">
                <a:highlight>
                  <a:srgbClr val="FFFF00"/>
                </a:highlight>
              </a:rPr>
              <a:t>These are drafted at the statutory level.</a:t>
            </a:r>
            <a:r>
              <a:rPr lang="en-US" sz="2400" dirty="0"/>
              <a:t>)</a:t>
            </a:r>
          </a:p>
          <a:p>
            <a:pPr>
              <a:lnSpc>
                <a:spcPct val="100000"/>
              </a:lnSpc>
            </a:pPr>
            <a:r>
              <a:rPr lang="en-US" sz="2400" dirty="0"/>
              <a:t>As with partnership taxation generally, information reporting is essential.</a:t>
            </a:r>
          </a:p>
          <a:p>
            <a:pPr marL="0" indent="0">
              <a:lnSpc>
                <a:spcPct val="100000"/>
              </a:lnSpc>
              <a:buNone/>
            </a:pPr>
            <a:endParaRPr lang="en-US" sz="2200" dirty="0"/>
          </a:p>
        </p:txBody>
      </p:sp>
      <p:sp>
        <p:nvSpPr>
          <p:cNvPr id="4" name="Slide Number Placeholder 3">
            <a:extLst>
              <a:ext uri="{FF2B5EF4-FFF2-40B4-BE49-F238E27FC236}">
                <a16:creationId xmlns:a16="http://schemas.microsoft.com/office/drawing/2014/main" id="{7A197E96-D83C-4377-28A4-838B6BB29F57}"/>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8</a:t>
            </a:fld>
            <a:endParaRPr lang="en-US"/>
          </a:p>
        </p:txBody>
      </p:sp>
    </p:spTree>
    <p:extLst>
      <p:ext uri="{BB962C8B-B14F-4D97-AF65-F5344CB8AC3E}">
        <p14:creationId xmlns:p14="http://schemas.microsoft.com/office/powerpoint/2010/main" val="136712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3292B-17C5-9A5E-F9A1-0A30D81B3BD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C9BBBE-030A-60BB-C380-67B9B9F2BD6F}"/>
              </a:ext>
            </a:extLst>
          </p:cNvPr>
          <p:cNvSpPr>
            <a:spLocks noGrp="1"/>
          </p:cNvSpPr>
          <p:nvPr>
            <p:ph type="title"/>
          </p:nvPr>
        </p:nvSpPr>
        <p:spPr>
          <a:xfrm>
            <a:off x="432619" y="1009396"/>
            <a:ext cx="3789086" cy="3097161"/>
          </a:xfrm>
        </p:spPr>
        <p:txBody>
          <a:bodyPr anchor="t">
            <a:normAutofit/>
          </a:bodyPr>
          <a:lstStyle/>
          <a:p>
            <a:r>
              <a:rPr lang="en-US" dirty="0">
                <a:solidFill>
                  <a:schemeClr val="tx2"/>
                </a:solidFill>
              </a:rPr>
              <a:t>Model Provisions begin with Definitions</a:t>
            </a:r>
          </a:p>
        </p:txBody>
      </p:sp>
      <p:sp>
        <p:nvSpPr>
          <p:cNvPr id="11" name="Rectangle 10">
            <a:extLst>
              <a:ext uri="{FF2B5EF4-FFF2-40B4-BE49-F238E27FC236}">
                <a16:creationId xmlns:a16="http://schemas.microsoft.com/office/drawing/2014/main" id="{832B0DA7-13B0-4805-B9BD-9BFACCB2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5D17921-1EF4-488E-A9AA-AC6B7F3CE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B03AB91-B8DA-BDCF-7B3D-6D872E16C81B}"/>
              </a:ext>
            </a:extLst>
          </p:cNvPr>
          <p:cNvSpPr>
            <a:spLocks noGrp="1"/>
          </p:cNvSpPr>
          <p:nvPr>
            <p:ph idx="1"/>
          </p:nvPr>
        </p:nvSpPr>
        <p:spPr>
          <a:xfrm>
            <a:off x="4776743" y="1009395"/>
            <a:ext cx="6982638" cy="5116101"/>
          </a:xfrm>
        </p:spPr>
        <p:txBody>
          <a:bodyPr anchor="t">
            <a:normAutofit/>
          </a:bodyPr>
          <a:lstStyle/>
          <a:p>
            <a:pPr marL="0" lvl="2" indent="0">
              <a:buNone/>
            </a:pPr>
            <a:r>
              <a:rPr lang="en-US" sz="2800" dirty="0"/>
              <a:t>Partnership-related terms may have multiple sources of “definition”</a:t>
            </a:r>
          </a:p>
          <a:p>
            <a:pPr marL="684900" lvl="3" indent="-342900"/>
            <a:r>
              <a:rPr lang="en-US" sz="2400" dirty="0"/>
              <a:t>General state law governing partnerships</a:t>
            </a:r>
          </a:p>
          <a:p>
            <a:pPr marL="684900" lvl="3" indent="-342900"/>
            <a:r>
              <a:rPr lang="en-US" sz="2400" dirty="0"/>
              <a:t>Federal tax law – including Subchapter K</a:t>
            </a:r>
          </a:p>
          <a:p>
            <a:pPr marL="684900" lvl="3" indent="-342900"/>
            <a:r>
              <a:rPr lang="en-US" sz="2400" dirty="0"/>
              <a:t>State tax law</a:t>
            </a:r>
          </a:p>
          <a:p>
            <a:pPr marL="0" lvl="2" indent="0">
              <a:buNone/>
            </a:pPr>
            <a:r>
              <a:rPr lang="en-US" sz="2800" dirty="0"/>
              <a:t>Since the same terms may be defined and used differently, certain terms may need explicit definitions to avoid ambiguity.</a:t>
            </a:r>
          </a:p>
          <a:p>
            <a:pPr marL="0" indent="0">
              <a:buNone/>
            </a:pPr>
            <a:endParaRPr lang="en-US" dirty="0"/>
          </a:p>
        </p:txBody>
      </p:sp>
      <p:sp>
        <p:nvSpPr>
          <p:cNvPr id="4" name="Slide Number Placeholder 3">
            <a:extLst>
              <a:ext uri="{FF2B5EF4-FFF2-40B4-BE49-F238E27FC236}">
                <a16:creationId xmlns:a16="http://schemas.microsoft.com/office/drawing/2014/main" id="{C388BC8A-01DB-A3C8-5EF7-7906474EFA37}"/>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9</a:t>
            </a:fld>
            <a:endParaRPr lang="en-US"/>
          </a:p>
        </p:txBody>
      </p:sp>
    </p:spTree>
    <p:extLst>
      <p:ext uri="{BB962C8B-B14F-4D97-AF65-F5344CB8AC3E}">
        <p14:creationId xmlns:p14="http://schemas.microsoft.com/office/powerpoint/2010/main" val="1695138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BA502E-F46B-777E-B6DA-021E1FE96DC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A7EB0F-F1C9-1D9C-8E4A-41B0332E8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8364F-467E-F3B3-5719-4BE06D327918}"/>
              </a:ext>
            </a:extLst>
          </p:cNvPr>
          <p:cNvSpPr>
            <a:spLocks noGrp="1"/>
          </p:cNvSpPr>
          <p:nvPr>
            <p:ph type="title"/>
          </p:nvPr>
        </p:nvSpPr>
        <p:spPr>
          <a:xfrm>
            <a:off x="432619" y="1009396"/>
            <a:ext cx="3789086" cy="3097161"/>
          </a:xfrm>
        </p:spPr>
        <p:txBody>
          <a:bodyPr anchor="t">
            <a:normAutofit/>
          </a:bodyPr>
          <a:lstStyle/>
          <a:p>
            <a:r>
              <a:rPr lang="en-US" dirty="0">
                <a:solidFill>
                  <a:schemeClr val="tx2"/>
                </a:solidFill>
              </a:rPr>
              <a:t>Model Provisions begin with Definitions</a:t>
            </a:r>
          </a:p>
        </p:txBody>
      </p:sp>
      <p:sp>
        <p:nvSpPr>
          <p:cNvPr id="11" name="Rectangle 10">
            <a:extLst>
              <a:ext uri="{FF2B5EF4-FFF2-40B4-BE49-F238E27FC236}">
                <a16:creationId xmlns:a16="http://schemas.microsoft.com/office/drawing/2014/main" id="{4577CCF8-81AB-05A0-EFFE-476DA75D9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C749C5AE-8B8E-F2CA-4E9B-CE647FFFC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51D51E21-7B76-5E10-0631-2059D6134872}"/>
              </a:ext>
            </a:extLst>
          </p:cNvPr>
          <p:cNvSpPr>
            <a:spLocks noGrp="1"/>
          </p:cNvSpPr>
          <p:nvPr>
            <p:ph idx="1"/>
          </p:nvPr>
        </p:nvSpPr>
        <p:spPr>
          <a:xfrm>
            <a:off x="4776743" y="1009395"/>
            <a:ext cx="6982638" cy="5116101"/>
          </a:xfrm>
        </p:spPr>
        <p:txBody>
          <a:bodyPr anchor="t">
            <a:normAutofit/>
          </a:bodyPr>
          <a:lstStyle/>
          <a:p>
            <a:pPr marL="0" lvl="2" indent="0">
              <a:buNone/>
            </a:pPr>
            <a:r>
              <a:rPr lang="en-US" sz="2800" dirty="0"/>
              <a:t>Also – definitions can help make explicit how the general framework of Subchapter K and the general state sourcing rules work together. </a:t>
            </a:r>
          </a:p>
        </p:txBody>
      </p:sp>
      <p:sp>
        <p:nvSpPr>
          <p:cNvPr id="4" name="Slide Number Placeholder 3">
            <a:extLst>
              <a:ext uri="{FF2B5EF4-FFF2-40B4-BE49-F238E27FC236}">
                <a16:creationId xmlns:a16="http://schemas.microsoft.com/office/drawing/2014/main" id="{524707DD-E9DC-A4CD-6A32-2E0C4F252A60}"/>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10</a:t>
            </a:fld>
            <a:endParaRPr lang="en-US"/>
          </a:p>
        </p:txBody>
      </p:sp>
    </p:spTree>
    <p:extLst>
      <p:ext uri="{BB962C8B-B14F-4D97-AF65-F5344CB8AC3E}">
        <p14:creationId xmlns:p14="http://schemas.microsoft.com/office/powerpoint/2010/main" val="303999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AB7F-FA18-5B47-EEEF-C6A803DB9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6A6A5F-5DD5-A00A-4005-BB62559B31BC}"/>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809CE8A1-D710-693F-7A97-B6B223EE365B}"/>
              </a:ext>
            </a:extLst>
          </p:cNvPr>
          <p:cNvSpPr>
            <a:spLocks noGrp="1"/>
          </p:cNvSpPr>
          <p:nvPr>
            <p:ph idx="1"/>
          </p:nvPr>
        </p:nvSpPr>
        <p:spPr>
          <a:xfrm>
            <a:off x="1789470" y="1497104"/>
            <a:ext cx="8357419" cy="3595722"/>
          </a:xfrm>
        </p:spPr>
        <p:txBody>
          <a:bodyPr anchor="t">
            <a:normAutofit/>
          </a:bodyPr>
          <a:lstStyle/>
          <a:p>
            <a:pPr marL="0" lvl="4" indent="0">
              <a:spcAft>
                <a:spcPts val="1800"/>
              </a:spcAft>
              <a:buNone/>
            </a:pPr>
            <a:r>
              <a:rPr lang="en-US" sz="3000" b="1" dirty="0">
                <a:latin typeface="Californian FB" panose="0207040306080B030204" pitchFamily="18" charset="0"/>
              </a:rPr>
              <a:t>(1) </a:t>
            </a:r>
            <a:r>
              <a:rPr lang="en-US" sz="3000" b="1" u="sng" dirty="0">
                <a:highlight>
                  <a:srgbClr val="FFFF00"/>
                </a:highlight>
                <a:latin typeface="Californian FB" panose="0207040306080B030204" pitchFamily="18" charset="0"/>
              </a:rPr>
              <a:t>Allocate or allocation of distributive share income or items of income</a:t>
            </a:r>
            <a:r>
              <a:rPr lang="en-US" sz="3000" b="1" dirty="0">
                <a:highlight>
                  <a:srgbClr val="FFFF00"/>
                </a:highlight>
                <a:latin typeface="Californian FB" panose="0207040306080B030204" pitchFamily="18" charset="0"/>
              </a:rPr>
              <a:t> </a:t>
            </a:r>
            <a:r>
              <a:rPr lang="en-US" sz="3000" b="1" dirty="0">
                <a:latin typeface="Californian FB" panose="0207040306080B030204" pitchFamily="18" charset="0"/>
              </a:rPr>
              <a:t>– A partnership’s determination of a partner’s share of partnership income or items of income under the partnership agreement as well as under any applicable state or federal tax law. See IRC § 704. </a:t>
            </a:r>
          </a:p>
          <a:p>
            <a:pPr marL="342000" lvl="3" indent="0">
              <a:spcAft>
                <a:spcPts val="1800"/>
              </a:spcAft>
              <a:buNone/>
            </a:pPr>
            <a:endParaRPr lang="en-US" sz="2600" dirty="0"/>
          </a:p>
          <a:p>
            <a:pPr marL="0" indent="0">
              <a:buNone/>
            </a:pPr>
            <a:endParaRPr lang="en-US" dirty="0"/>
          </a:p>
        </p:txBody>
      </p:sp>
      <p:sp>
        <p:nvSpPr>
          <p:cNvPr id="4" name="Slide Number Placeholder 3">
            <a:extLst>
              <a:ext uri="{FF2B5EF4-FFF2-40B4-BE49-F238E27FC236}">
                <a16:creationId xmlns:a16="http://schemas.microsoft.com/office/drawing/2014/main" id="{9ED9B8E7-AEAB-2DA2-F8FC-5323659DE82C}"/>
              </a:ext>
            </a:extLst>
          </p:cNvPr>
          <p:cNvSpPr>
            <a:spLocks noGrp="1"/>
          </p:cNvSpPr>
          <p:nvPr>
            <p:ph type="sldNum" sz="quarter" idx="12"/>
          </p:nvPr>
        </p:nvSpPr>
        <p:spPr/>
        <p:txBody>
          <a:bodyPr/>
          <a:lstStyle/>
          <a:p>
            <a:fld id="{3A98EE3D-8CD1-4C3F-BD1C-C98C9596463C}" type="slidenum">
              <a:rPr lang="en-US" smtClean="0"/>
              <a:t>11</a:t>
            </a:fld>
            <a:endParaRPr lang="en-US" dirty="0"/>
          </a:p>
        </p:txBody>
      </p:sp>
      <p:sp>
        <p:nvSpPr>
          <p:cNvPr id="5" name="Content Placeholder 2">
            <a:extLst>
              <a:ext uri="{FF2B5EF4-FFF2-40B4-BE49-F238E27FC236}">
                <a16:creationId xmlns:a16="http://schemas.microsoft.com/office/drawing/2014/main" id="{0A972C4E-BC2B-5EB2-1F47-712CBF6F9266}"/>
              </a:ext>
            </a:extLst>
          </p:cNvPr>
          <p:cNvSpPr txBox="1">
            <a:spLocks/>
          </p:cNvSpPr>
          <p:nvPr/>
        </p:nvSpPr>
        <p:spPr>
          <a:xfrm>
            <a:off x="492702" y="5360897"/>
            <a:ext cx="11029616" cy="794946"/>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2000" lvl="3" indent="0">
              <a:spcAft>
                <a:spcPts val="1800"/>
              </a:spcAft>
              <a:buFont typeface="Wingdings 2" panose="05020102010507070707" pitchFamily="18" charset="2"/>
              <a:buNone/>
            </a:pPr>
            <a:r>
              <a:rPr lang="en-US" sz="2600" dirty="0"/>
              <a:t>This is to distinguish the term “allocate” when used for partnership distributive share versus when used for sourcing generally. </a:t>
            </a:r>
            <a:endParaRPr lang="en-US" dirty="0"/>
          </a:p>
        </p:txBody>
      </p:sp>
    </p:spTree>
    <p:extLst>
      <p:ext uri="{BB962C8B-B14F-4D97-AF65-F5344CB8AC3E}">
        <p14:creationId xmlns:p14="http://schemas.microsoft.com/office/powerpoint/2010/main" val="1295873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8AACF-805D-C644-7E8F-C4CE49D8C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C1066-F0CC-481F-FE26-C4225E54FCEA}"/>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198E0A97-16D7-DB49-188D-FB759BB0D0D1}"/>
              </a:ext>
            </a:extLst>
          </p:cNvPr>
          <p:cNvSpPr>
            <a:spLocks noGrp="1"/>
          </p:cNvSpPr>
          <p:nvPr>
            <p:ph idx="1"/>
          </p:nvPr>
        </p:nvSpPr>
        <p:spPr>
          <a:xfrm>
            <a:off x="1789470" y="1497104"/>
            <a:ext cx="8357419" cy="3330535"/>
          </a:xfrm>
        </p:spPr>
        <p:txBody>
          <a:bodyPr anchor="t">
            <a:normAutofit/>
          </a:bodyPr>
          <a:lstStyle/>
          <a:p>
            <a:pPr marL="0" lvl="1" indent="0">
              <a:lnSpc>
                <a:spcPct val="95000"/>
              </a:lnSpc>
              <a:spcBef>
                <a:spcPts val="1800"/>
              </a:spcBef>
              <a:buNone/>
            </a:pPr>
            <a:r>
              <a:rPr lang="en-US" sz="2800" dirty="0">
                <a:solidFill>
                  <a:schemeClr val="tx1">
                    <a:lumMod val="95000"/>
                    <a:lumOff val="5000"/>
                  </a:schemeClr>
                </a:solidFill>
                <a:latin typeface="Californian FB" panose="0207040306080B030204" pitchFamily="18" charset="0"/>
              </a:rPr>
              <a:t>(19) </a:t>
            </a:r>
            <a:r>
              <a:rPr lang="en-US" sz="2800" u="sng" kern="100" dirty="0">
                <a:solidFill>
                  <a:schemeClr val="tx1">
                    <a:lumMod val="95000"/>
                    <a:lumOff val="5000"/>
                  </a:schemeClr>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Specifically assign </a:t>
            </a:r>
            <a:r>
              <a:rPr lang="en-US" sz="2800" u="sng" kern="100" dirty="0">
                <a:solidFill>
                  <a:schemeClr val="tx1">
                    <a:lumMod val="95000"/>
                    <a:lumOff val="5000"/>
                  </a:schemeClr>
                </a:solidFill>
                <a:latin typeface="Californian FB" panose="0207040306080B030204" pitchFamily="18" charset="0"/>
                <a:ea typeface="Aptos" panose="020B0004020202020204" pitchFamily="34" charset="0"/>
                <a:cs typeface="Times New Roman" panose="02020603050405020304" pitchFamily="18" charset="0"/>
              </a:rPr>
              <a:t>and rules of assignment</a:t>
            </a:r>
            <a:r>
              <a:rPr lang="en-US" sz="2800" kern="100" dirty="0">
                <a:solidFill>
                  <a:schemeClr val="tx1">
                    <a:lumMod val="95000"/>
                    <a:lumOff val="5000"/>
                  </a:schemeClr>
                </a:solidFill>
                <a:latin typeface="Californian FB" panose="0207040306080B030204" pitchFamily="18" charset="0"/>
                <a:ea typeface="Aptos" panose="020B0004020202020204" pitchFamily="34" charset="0"/>
                <a:cs typeface="Times New Roman" panose="02020603050405020304" pitchFamily="18" charset="0"/>
              </a:rPr>
              <a:t> – The method used to source or allocate corporate income to under </a:t>
            </a:r>
            <a:r>
              <a:rPr lang="en-US" kern="100" dirty="0">
                <a:solidFill>
                  <a:schemeClr val="tx1">
                    <a:lumMod val="95000"/>
                    <a:lumOff val="5000"/>
                  </a:schemeClr>
                </a:solidFill>
                <a:latin typeface="Californian FB" panose="0207040306080B030204" pitchFamily="18" charset="0"/>
                <a:ea typeface="Aptos" panose="020B0004020202020204" pitchFamily="34" charset="0"/>
                <a:cs typeface="Times New Roman" panose="02020603050405020304" pitchFamily="18" charset="0"/>
              </a:rPr>
              <a:t>[REFERENCE(S) TO STATE STATUTORY PROVISIONS FOR SOURCING NON-APPORTIONABLE OR “NONBUSINESS”  ITEMS OF INCOME.] </a:t>
            </a:r>
            <a:endParaRPr lang="en-US"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D19AF63B-0F14-C1CF-7003-1178F39106CA}"/>
              </a:ext>
            </a:extLst>
          </p:cNvPr>
          <p:cNvSpPr>
            <a:spLocks noGrp="1"/>
          </p:cNvSpPr>
          <p:nvPr>
            <p:ph type="sldNum" sz="quarter" idx="12"/>
          </p:nvPr>
        </p:nvSpPr>
        <p:spPr/>
        <p:txBody>
          <a:bodyPr/>
          <a:lstStyle/>
          <a:p>
            <a:fld id="{3A98EE3D-8CD1-4C3F-BD1C-C98C9596463C}" type="slidenum">
              <a:rPr lang="en-US" smtClean="0"/>
              <a:t>12</a:t>
            </a:fld>
            <a:endParaRPr lang="en-US" dirty="0"/>
          </a:p>
        </p:txBody>
      </p:sp>
      <p:sp>
        <p:nvSpPr>
          <p:cNvPr id="5" name="Content Placeholder 2">
            <a:extLst>
              <a:ext uri="{FF2B5EF4-FFF2-40B4-BE49-F238E27FC236}">
                <a16:creationId xmlns:a16="http://schemas.microsoft.com/office/drawing/2014/main" id="{158BD954-B488-95C4-7AB5-ACB4FA01EEBC}"/>
              </a:ext>
            </a:extLst>
          </p:cNvPr>
          <p:cNvSpPr txBox="1">
            <a:spLocks/>
          </p:cNvSpPr>
          <p:nvPr/>
        </p:nvSpPr>
        <p:spPr>
          <a:xfrm>
            <a:off x="492702" y="5360897"/>
            <a:ext cx="11029616" cy="794946"/>
          </a:xfrm>
          <a:prstGeom prst="rect">
            <a:avLst/>
          </a:prstGeom>
        </p:spPr>
        <p:txBody>
          <a:bodyPr vert="horz" lIns="91440" tIns="45720" rIns="91440" bIns="45720" rtlCol="0" anchor="ctr">
            <a:normAutofit fontScale="925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lvl="2" indent="0">
              <a:lnSpc>
                <a:spcPct val="95000"/>
              </a:lnSpc>
              <a:spcBef>
                <a:spcPts val="1800"/>
              </a:spcBef>
              <a:buNone/>
            </a:pPr>
            <a:r>
              <a:rPr lang="en-US" sz="2400" dirty="0"/>
              <a:t>This may be a difficult thing for states to do—adopting a different term in the partnership context. And it may be sufficient to look to the context of the use of the term “allocate.”</a:t>
            </a:r>
            <a:endParaRPr lang="en-US" sz="2400" b="0" kern="100" dirty="0">
              <a:latin typeface="Californian FB" panose="0207040306080B0302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4394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DB7FE-CA77-8DA3-407B-68129BF7F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41B57-0003-449D-3882-399BD099E764}"/>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A32415B2-9003-F25F-2825-F00AA5F65284}"/>
              </a:ext>
            </a:extLst>
          </p:cNvPr>
          <p:cNvSpPr>
            <a:spLocks noGrp="1"/>
          </p:cNvSpPr>
          <p:nvPr>
            <p:ph idx="1"/>
          </p:nvPr>
        </p:nvSpPr>
        <p:spPr>
          <a:xfrm>
            <a:off x="865239" y="1407646"/>
            <a:ext cx="10225548" cy="4521206"/>
          </a:xfrm>
        </p:spPr>
        <p:txBody>
          <a:bodyPr anchor="t">
            <a:normAutofit fontScale="92500" lnSpcReduction="10000"/>
          </a:bodyPr>
          <a:lstStyle/>
          <a:p>
            <a:pPr marL="0" lvl="1" indent="0">
              <a:lnSpc>
                <a:spcPct val="95000"/>
              </a:lnSpc>
              <a:spcBef>
                <a:spcPts val="600"/>
              </a:spcBef>
              <a:buNone/>
            </a:pPr>
            <a:r>
              <a:rPr lang="en-US" sz="2800" dirty="0">
                <a:solidFill>
                  <a:schemeClr val="tx1"/>
                </a:solidFill>
                <a:latin typeface="Californian FB" panose="0207040306080B030204" pitchFamily="18" charset="0"/>
              </a:rPr>
              <a:t> </a:t>
            </a:r>
            <a:r>
              <a:rPr lang="en-US" sz="2600" u="sng" kern="100" dirty="0">
                <a:solidFill>
                  <a:schemeClr val="tx1"/>
                </a:solidFill>
                <a:latin typeface="Californian FB" panose="0207040306080B030204" pitchFamily="18" charset="0"/>
                <a:cs typeface="Times New Roman" panose="02020603050405020304" pitchFamily="18" charset="0"/>
              </a:rPr>
              <a:t>(5) </a:t>
            </a:r>
            <a:r>
              <a:rPr lang="en-US" sz="2600" u="sng" kern="100" dirty="0">
                <a:solidFill>
                  <a:schemeClr val="tx1"/>
                </a:solidFill>
                <a:highlight>
                  <a:srgbClr val="FFFF00"/>
                </a:highlight>
                <a:latin typeface="Californian FB" panose="0207040306080B030204" pitchFamily="18" charset="0"/>
                <a:cs typeface="Times New Roman" panose="02020603050405020304" pitchFamily="18" charset="0"/>
              </a:rPr>
              <a:t>T</a:t>
            </a:r>
            <a:r>
              <a:rPr lang="en-US" sz="2600" u="sng"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ax character </a:t>
            </a:r>
            <a:r>
              <a:rPr lang="en-US" sz="2600" u="sng"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of an item</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 – The nature and </a:t>
            </a:r>
            <a:r>
              <a:rPr lang="en-US" sz="2600"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classification of items for tax purposes which may affect their tax treatment </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as determined by a partnership applying general substantive federal or state tax law </a:t>
            </a:r>
            <a:r>
              <a:rPr lang="en-US" sz="2600"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based on the activity giving rise to the item</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 . . .. The tax character of an item may include:</a:t>
            </a:r>
          </a:p>
          <a:p>
            <a:pPr marL="435600" indent="0">
              <a:lnSpc>
                <a:spcPct val="95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a. </a:t>
            </a:r>
            <a:r>
              <a:rPr lang="en-US" sz="2600"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Type of receipts or expense </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 such as interest, royalties, dividends, gains (losses), etc.;</a:t>
            </a:r>
          </a:p>
          <a:p>
            <a:pPr marL="435600" indent="0">
              <a:lnSpc>
                <a:spcPct val="95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b. </a:t>
            </a:r>
            <a:r>
              <a:rPr lang="en-US" sz="2600"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The type of transaction or activity giving rise </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to the income or expense – such as sales or purchases of property, leases of property, sales or purchases of services, depreciation of assets, borrowing of funds, etc.; and</a:t>
            </a:r>
          </a:p>
          <a:p>
            <a:pPr marL="435600" indent="0">
              <a:lnSpc>
                <a:spcPct val="95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c. </a:t>
            </a:r>
            <a:r>
              <a:rPr lang="en-US" sz="2600" kern="100" dirty="0">
                <a:solidFill>
                  <a:schemeClr val="tx1"/>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The assets affected </a:t>
            </a: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by the transaction or activity – such as real property, tangible or intangible property, inventory, etc.</a:t>
            </a:r>
          </a:p>
        </p:txBody>
      </p:sp>
      <p:sp>
        <p:nvSpPr>
          <p:cNvPr id="4" name="Slide Number Placeholder 3">
            <a:extLst>
              <a:ext uri="{FF2B5EF4-FFF2-40B4-BE49-F238E27FC236}">
                <a16:creationId xmlns:a16="http://schemas.microsoft.com/office/drawing/2014/main" id="{4E67207E-F461-CABA-1909-5CBE64EC4157}"/>
              </a:ext>
            </a:extLst>
          </p:cNvPr>
          <p:cNvSpPr>
            <a:spLocks noGrp="1"/>
          </p:cNvSpPr>
          <p:nvPr>
            <p:ph type="sldNum" sz="quarter" idx="12"/>
          </p:nvPr>
        </p:nvSpPr>
        <p:spPr/>
        <p:txBody>
          <a:bodyPr/>
          <a:lstStyle/>
          <a:p>
            <a:fld id="{3A98EE3D-8CD1-4C3F-BD1C-C98C9596463C}" type="slidenum">
              <a:rPr lang="en-US" smtClean="0"/>
              <a:t>13</a:t>
            </a:fld>
            <a:endParaRPr lang="en-US" dirty="0"/>
          </a:p>
        </p:txBody>
      </p:sp>
      <p:sp>
        <p:nvSpPr>
          <p:cNvPr id="5" name="Content Placeholder 2">
            <a:extLst>
              <a:ext uri="{FF2B5EF4-FFF2-40B4-BE49-F238E27FC236}">
                <a16:creationId xmlns:a16="http://schemas.microsoft.com/office/drawing/2014/main" id="{4CE73248-4548-9598-FD7E-6B262555B62E}"/>
              </a:ext>
            </a:extLst>
          </p:cNvPr>
          <p:cNvSpPr txBox="1">
            <a:spLocks/>
          </p:cNvSpPr>
          <p:nvPr/>
        </p:nvSpPr>
        <p:spPr>
          <a:xfrm>
            <a:off x="581190" y="5811530"/>
            <a:ext cx="11029616" cy="794946"/>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nSpc>
                <a:spcPct val="95000"/>
              </a:lnSpc>
              <a:spcBef>
                <a:spcPts val="600"/>
              </a:spcBef>
              <a:buNone/>
            </a:pPr>
            <a:r>
              <a:rPr lang="en-US" sz="2400" kern="100" dirty="0">
                <a:ea typeface="Aptos" panose="020B0004020202020204" pitchFamily="34" charset="0"/>
                <a:cs typeface="Times New Roman" panose="02020603050405020304" pitchFamily="18" charset="0"/>
              </a:rPr>
              <a:t>This makes clear what “character” is and how it is determined generally. </a:t>
            </a:r>
          </a:p>
        </p:txBody>
      </p:sp>
    </p:spTree>
    <p:extLst>
      <p:ext uri="{BB962C8B-B14F-4D97-AF65-F5344CB8AC3E}">
        <p14:creationId xmlns:p14="http://schemas.microsoft.com/office/powerpoint/2010/main" val="878264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4A0B8-899C-1363-1B97-6BAE5AEA1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443F8-1287-F338-78ED-6329EC04720B}"/>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380441DC-F16B-AD39-4F89-439ADD988DB4}"/>
              </a:ext>
            </a:extLst>
          </p:cNvPr>
          <p:cNvSpPr>
            <a:spLocks noGrp="1"/>
          </p:cNvSpPr>
          <p:nvPr>
            <p:ph idx="1"/>
          </p:nvPr>
        </p:nvSpPr>
        <p:spPr>
          <a:xfrm>
            <a:off x="865239" y="1407646"/>
            <a:ext cx="10225548" cy="3911606"/>
          </a:xfrm>
        </p:spPr>
        <p:txBody>
          <a:bodyPr anchor="t">
            <a:normAutofit/>
          </a:bodyPr>
          <a:lstStyle/>
          <a:p>
            <a:pPr marL="702000" lvl="4" indent="0">
              <a:buNone/>
            </a:pPr>
            <a:r>
              <a:rPr lang="en-US" sz="2800" dirty="0">
                <a:solidFill>
                  <a:schemeClr val="tx1"/>
                </a:solidFill>
                <a:latin typeface="Californian FB" panose="0207040306080B030204" pitchFamily="18" charset="0"/>
              </a:rPr>
              <a:t> </a:t>
            </a:r>
            <a:r>
              <a:rPr lang="en-US" sz="2400" dirty="0">
                <a:latin typeface="Californian FB" panose="0207040306080B030204" pitchFamily="18" charset="0"/>
              </a:rPr>
              <a:t>(3) </a:t>
            </a:r>
            <a:r>
              <a:rPr lang="en-US" sz="2400" u="sng" dirty="0">
                <a:highlight>
                  <a:srgbClr val="FFFF00"/>
                </a:highlight>
                <a:latin typeface="Californian FB" panose="0207040306080B030204" pitchFamily="18" charset="0"/>
              </a:rPr>
              <a:t>Attribute (verb) </a:t>
            </a:r>
            <a:r>
              <a:rPr lang="en-US" sz="2400" u="sng" dirty="0">
                <a:latin typeface="Californian FB" panose="0207040306080B030204" pitchFamily="18" charset="0"/>
              </a:rPr>
              <a:t>or attribution of income or items</a:t>
            </a:r>
            <a:r>
              <a:rPr lang="en-US" sz="2400" dirty="0">
                <a:latin typeface="Californian FB" panose="0207040306080B030204" pitchFamily="18" charset="0"/>
              </a:rPr>
              <a:t> – The way in which IRC Subchapter K and the pass-through system for partnerships which it creates assigns the tax character of partnership items, as determined by the partnership recognizing those items, to any direct or indirect partners who are allocated a share of those items. </a:t>
            </a:r>
            <a:r>
              <a:rPr lang="en-US" sz="2400" dirty="0">
                <a:highlight>
                  <a:srgbClr val="FFFF00"/>
                </a:highlight>
                <a:latin typeface="Californian FB" panose="0207040306080B030204" pitchFamily="18" charset="0"/>
              </a:rPr>
              <a:t>This includes the tax character of these items that may affect the sourcing of the items under </a:t>
            </a:r>
            <a:r>
              <a:rPr lang="en-US" sz="2000" dirty="0">
                <a:highlight>
                  <a:srgbClr val="FFFF00"/>
                </a:highlight>
                <a:latin typeface="Californian FB" panose="0207040306080B030204" pitchFamily="18" charset="0"/>
              </a:rPr>
              <a:t>[REFERENCE(S) TO THE STATE’S STATUTORY PROVISIONS FOR SOURCING INCOME OTHER THAN APPORTIONABLE INCOME]</a:t>
            </a:r>
            <a:r>
              <a:rPr lang="en-US" sz="2400" dirty="0">
                <a:highlight>
                  <a:srgbClr val="FFFF00"/>
                </a:highlight>
                <a:latin typeface="Californian FB" panose="0207040306080B030204" pitchFamily="18" charset="0"/>
              </a:rPr>
              <a:t>. </a:t>
            </a:r>
            <a:r>
              <a:rPr lang="en-US" sz="2400" dirty="0">
                <a:latin typeface="Californian FB" panose="0207040306080B030204" pitchFamily="18" charset="0"/>
              </a:rPr>
              <a:t>See IRC §§ 702(b), 875, 897(c)(4)(B), and 958(a)(2).</a:t>
            </a:r>
            <a:endParaRPr lang="en-US" sz="2800"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5C27CFB2-C75E-D89E-79E6-9197A1851463}"/>
              </a:ext>
            </a:extLst>
          </p:cNvPr>
          <p:cNvSpPr>
            <a:spLocks noGrp="1"/>
          </p:cNvSpPr>
          <p:nvPr>
            <p:ph type="sldNum" sz="quarter" idx="12"/>
          </p:nvPr>
        </p:nvSpPr>
        <p:spPr/>
        <p:txBody>
          <a:bodyPr/>
          <a:lstStyle/>
          <a:p>
            <a:fld id="{3A98EE3D-8CD1-4C3F-BD1C-C98C9596463C}" type="slidenum">
              <a:rPr lang="en-US" smtClean="0"/>
              <a:t>14</a:t>
            </a:fld>
            <a:endParaRPr lang="en-US" dirty="0"/>
          </a:p>
        </p:txBody>
      </p:sp>
      <p:sp>
        <p:nvSpPr>
          <p:cNvPr id="5" name="Content Placeholder 2">
            <a:extLst>
              <a:ext uri="{FF2B5EF4-FFF2-40B4-BE49-F238E27FC236}">
                <a16:creationId xmlns:a16="http://schemas.microsoft.com/office/drawing/2014/main" id="{8B9C7060-A089-2C38-7F96-60F296CEAD5E}"/>
              </a:ext>
            </a:extLst>
          </p:cNvPr>
          <p:cNvSpPr txBox="1">
            <a:spLocks/>
          </p:cNvSpPr>
          <p:nvPr/>
        </p:nvSpPr>
        <p:spPr>
          <a:xfrm>
            <a:off x="581190" y="5811530"/>
            <a:ext cx="11029616" cy="794946"/>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dirty="0"/>
              <a:t>This makes explicit that the partnership determines the character of income that affects sourcing and attributes that to the partners.</a:t>
            </a:r>
          </a:p>
        </p:txBody>
      </p:sp>
    </p:spTree>
    <p:extLst>
      <p:ext uri="{BB962C8B-B14F-4D97-AF65-F5344CB8AC3E}">
        <p14:creationId xmlns:p14="http://schemas.microsoft.com/office/powerpoint/2010/main" val="183473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BE99-97FE-BC08-EA07-A996A5BA4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65DEC-D5F3-8DD9-2940-92AA74413A94}"/>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C5146CF3-DAC6-9E4B-71EE-5AAAB1CB0520}"/>
              </a:ext>
            </a:extLst>
          </p:cNvPr>
          <p:cNvSpPr>
            <a:spLocks noGrp="1"/>
          </p:cNvSpPr>
          <p:nvPr>
            <p:ph idx="1"/>
          </p:nvPr>
        </p:nvSpPr>
        <p:spPr>
          <a:xfrm>
            <a:off x="865239" y="1407646"/>
            <a:ext cx="10225548" cy="3911606"/>
          </a:xfrm>
        </p:spPr>
        <p:txBody>
          <a:bodyPr anchor="t">
            <a:normAutofit lnSpcReduction="10000"/>
          </a:bodyPr>
          <a:lstStyle/>
          <a:p>
            <a:pPr marL="914400" lvl="2" indent="0">
              <a:lnSpc>
                <a:spcPct val="95000"/>
              </a:lnSpc>
              <a:spcBef>
                <a:spcPts val="600"/>
              </a:spcBef>
              <a:buNone/>
            </a:pPr>
            <a:r>
              <a:rPr lang="en-US" sz="2800" dirty="0">
                <a:solidFill>
                  <a:schemeClr val="tx1"/>
                </a:solidFill>
                <a:latin typeface="Californian FB" panose="0207040306080B030204" pitchFamily="18" charset="0"/>
              </a:rPr>
              <a:t> </a:t>
            </a:r>
            <a:r>
              <a:rPr lang="en-US" sz="2400" u="sng" kern="100" dirty="0">
                <a:latin typeface="Californian FB" panose="0207040306080B030204" pitchFamily="18" charset="0"/>
                <a:ea typeface="Aptos" panose="020B0004020202020204" pitchFamily="34" charset="0"/>
                <a:cs typeface="Times New Roman" panose="02020603050405020304" pitchFamily="18" charset="0"/>
              </a:rPr>
              <a:t>(21) </a:t>
            </a:r>
            <a:r>
              <a:rPr lang="en-US" sz="2400" u="sng"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Taxpayer or partner attribute (noun)</a:t>
            </a:r>
            <a:r>
              <a:rPr lang="en-US" sz="24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 </a:t>
            </a:r>
            <a:r>
              <a:rPr lang="en-US" sz="2400" kern="100" dirty="0">
                <a:latin typeface="Californian FB" panose="0207040306080B030204" pitchFamily="18" charset="0"/>
                <a:ea typeface="Aptos" panose="020B0004020202020204" pitchFamily="34" charset="0"/>
                <a:cs typeface="Times New Roman" panose="02020603050405020304" pitchFamily="18" charset="0"/>
              </a:rPr>
              <a:t>– An aspect of, or circumstance relating to a particular taxpayer that may affect the ultimate tax result for items recognized by or attributed to that taxpayer, which may include:</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(a) Whether the taxpayer or partner is a resident or nonresident individual or a corporation or other type of entity; </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(b) Whether the taxpayer or partner files a separate, joint, or combined/consolidated return;</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(c) The taxpayer’s marginal effective tax rate; and </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(d) The taxpayer’s participation or role in certain activities.</a:t>
            </a:r>
          </a:p>
        </p:txBody>
      </p:sp>
      <p:sp>
        <p:nvSpPr>
          <p:cNvPr id="4" name="Slide Number Placeholder 3">
            <a:extLst>
              <a:ext uri="{FF2B5EF4-FFF2-40B4-BE49-F238E27FC236}">
                <a16:creationId xmlns:a16="http://schemas.microsoft.com/office/drawing/2014/main" id="{6E9F91F8-35BA-64C1-739D-5A44810BCC19}"/>
              </a:ext>
            </a:extLst>
          </p:cNvPr>
          <p:cNvSpPr>
            <a:spLocks noGrp="1"/>
          </p:cNvSpPr>
          <p:nvPr>
            <p:ph type="sldNum" sz="quarter" idx="12"/>
          </p:nvPr>
        </p:nvSpPr>
        <p:spPr/>
        <p:txBody>
          <a:bodyPr/>
          <a:lstStyle/>
          <a:p>
            <a:fld id="{3A98EE3D-8CD1-4C3F-BD1C-C98C9596463C}" type="slidenum">
              <a:rPr lang="en-US" smtClean="0"/>
              <a:t>15</a:t>
            </a:fld>
            <a:endParaRPr lang="en-US" dirty="0"/>
          </a:p>
        </p:txBody>
      </p:sp>
      <p:sp>
        <p:nvSpPr>
          <p:cNvPr id="5" name="Content Placeholder 2">
            <a:extLst>
              <a:ext uri="{FF2B5EF4-FFF2-40B4-BE49-F238E27FC236}">
                <a16:creationId xmlns:a16="http://schemas.microsoft.com/office/drawing/2014/main" id="{43AA6897-ED86-FB01-9784-E4137940A700}"/>
              </a:ext>
            </a:extLst>
          </p:cNvPr>
          <p:cNvSpPr txBox="1">
            <a:spLocks/>
          </p:cNvSpPr>
          <p:nvPr/>
        </p:nvSpPr>
        <p:spPr>
          <a:xfrm>
            <a:off x="581190" y="5811530"/>
            <a:ext cx="11029616" cy="794946"/>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nSpc>
                <a:spcPct val="95000"/>
              </a:lnSpc>
              <a:spcBef>
                <a:spcPts val="600"/>
              </a:spcBef>
              <a:buNone/>
            </a:pPr>
            <a:r>
              <a:rPr lang="en-US" sz="2400" kern="100" dirty="0">
                <a:ea typeface="Aptos" panose="020B0004020202020204" pitchFamily="34" charset="0"/>
                <a:cs typeface="Times New Roman" panose="02020603050405020304" pitchFamily="18" charset="0"/>
              </a:rPr>
              <a:t>This distinguishes the use of “attribute” as a noun. </a:t>
            </a:r>
          </a:p>
        </p:txBody>
      </p:sp>
    </p:spTree>
    <p:extLst>
      <p:ext uri="{BB962C8B-B14F-4D97-AF65-F5344CB8AC3E}">
        <p14:creationId xmlns:p14="http://schemas.microsoft.com/office/powerpoint/2010/main" val="2874214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0768-0615-0E86-AACF-B5A6AE2B016D}"/>
              </a:ext>
            </a:extLst>
          </p:cNvPr>
          <p:cNvSpPr>
            <a:spLocks noGrp="1"/>
          </p:cNvSpPr>
          <p:nvPr>
            <p:ph type="title"/>
          </p:nvPr>
        </p:nvSpPr>
        <p:spPr/>
        <p:txBody>
          <a:bodyPr/>
          <a:lstStyle/>
          <a:p>
            <a:r>
              <a:rPr lang="en-US" dirty="0"/>
              <a:t>Conformity – Part II</a:t>
            </a:r>
          </a:p>
        </p:txBody>
      </p:sp>
      <p:sp>
        <p:nvSpPr>
          <p:cNvPr id="3" name="Content Placeholder 2">
            <a:extLst>
              <a:ext uri="{FF2B5EF4-FFF2-40B4-BE49-F238E27FC236}">
                <a16:creationId xmlns:a16="http://schemas.microsoft.com/office/drawing/2014/main" id="{03964D53-5B5A-D5F9-3E55-BDC1D721B2C6}"/>
              </a:ext>
            </a:extLst>
          </p:cNvPr>
          <p:cNvSpPr>
            <a:spLocks noGrp="1"/>
          </p:cNvSpPr>
          <p:nvPr>
            <p:ph idx="1"/>
          </p:nvPr>
        </p:nvSpPr>
        <p:spPr>
          <a:xfrm>
            <a:off x="1415845" y="1759974"/>
            <a:ext cx="9615950" cy="4778478"/>
          </a:xfrm>
        </p:spPr>
        <p:txBody>
          <a:bodyPr>
            <a:normAutofit/>
          </a:bodyPr>
          <a:lstStyle/>
          <a:p>
            <a:pPr marL="324000" lvl="1" indent="0">
              <a:buNone/>
            </a:pPr>
            <a:r>
              <a:rPr lang="en-US" dirty="0">
                <a:latin typeface="Californian FB" panose="0207040306080B030204" pitchFamily="18" charset="0"/>
              </a:rPr>
              <a:t>(A) </a:t>
            </a:r>
            <a:r>
              <a:rPr lang="en-US" sz="2000" dirty="0">
                <a:highlight>
                  <a:srgbClr val="FFFF00"/>
                </a:highlight>
                <a:latin typeface="Californian FB" panose="0207040306080B030204" pitchFamily="18" charset="0"/>
              </a:rPr>
              <a:t>[STATE] </a:t>
            </a:r>
            <a:r>
              <a:rPr lang="en-US" dirty="0">
                <a:highlight>
                  <a:srgbClr val="FFFF00"/>
                </a:highlight>
                <a:latin typeface="Californian FB" panose="0207040306080B030204" pitchFamily="18" charset="0"/>
              </a:rPr>
              <a:t>conforms to the federal tax law, including IRC Subchapter K, as provided in </a:t>
            </a:r>
            <a:r>
              <a:rPr lang="en-US" sz="2000" dirty="0">
                <a:highlight>
                  <a:srgbClr val="FFFF00"/>
                </a:highlight>
                <a:latin typeface="Californian FB" panose="0207040306080B030204" pitchFamily="18" charset="0"/>
              </a:rPr>
              <a:t>[REFERENCE(S) TO STATE LAW . . . </a:t>
            </a:r>
            <a:r>
              <a:rPr lang="en-US" sz="2000" dirty="0">
                <a:latin typeface="Californian FB" panose="0207040306080B030204" pitchFamily="18" charset="0"/>
              </a:rPr>
              <a:t>]</a:t>
            </a:r>
            <a:r>
              <a:rPr lang="en-US" dirty="0">
                <a:latin typeface="Californian FB" panose="0207040306080B030204" pitchFamily="18" charset="0"/>
              </a:rPr>
              <a:t>. In conforming to Subchapter K, </a:t>
            </a:r>
            <a:r>
              <a:rPr lang="en-US" sz="2000" dirty="0">
                <a:latin typeface="Californian FB" panose="0207040306080B030204" pitchFamily="18" charset="0"/>
              </a:rPr>
              <a:t>[STATE] </a:t>
            </a:r>
            <a:r>
              <a:rPr lang="en-US" dirty="0">
                <a:latin typeface="Californian FB" panose="0207040306080B030204" pitchFamily="18" charset="0"/>
              </a:rPr>
              <a:t>is also conforming to the principle that </a:t>
            </a:r>
            <a:r>
              <a:rPr lang="en-US" dirty="0">
                <a:highlight>
                  <a:srgbClr val="FFFF00"/>
                </a:highlight>
                <a:latin typeface="Californian FB" panose="0207040306080B030204" pitchFamily="18" charset="0"/>
              </a:rPr>
              <a:t>partnerships determine certain tax character of items of income and then attribute that character of the items to partners </a:t>
            </a:r>
            <a:r>
              <a:rPr lang="en-US" dirty="0">
                <a:latin typeface="Californian FB" panose="0207040306080B030204" pitchFamily="18" charset="0"/>
              </a:rPr>
              <a:t>who receive a distributive share of those items. This tax character as determined by the partnership may affect the state tax treatment of the items under the state tax rules, including the sourcing of those items under </a:t>
            </a:r>
            <a:r>
              <a:rPr lang="en-US" sz="2000" dirty="0">
                <a:latin typeface="Californian FB" panose="0207040306080B030204" pitchFamily="18" charset="0"/>
              </a:rPr>
              <a:t>[REFERENCE(S) TO STATE LAW . . . ]</a:t>
            </a:r>
            <a:r>
              <a:rPr lang="en-US" dirty="0">
                <a:latin typeface="Californian FB" panose="0207040306080B030204" pitchFamily="18" charset="0"/>
              </a:rPr>
              <a:t>. </a:t>
            </a:r>
          </a:p>
          <a:p>
            <a:pPr marL="324000" lvl="1" indent="0">
              <a:buNone/>
            </a:pPr>
            <a:r>
              <a:rPr lang="en-US" dirty="0">
                <a:latin typeface="Californian FB" panose="0207040306080B030204" pitchFamily="18" charset="0"/>
              </a:rPr>
              <a:t>(B) </a:t>
            </a:r>
            <a:r>
              <a:rPr lang="en-US" dirty="0">
                <a:highlight>
                  <a:srgbClr val="FFFF00"/>
                </a:highlight>
                <a:latin typeface="Californian FB" panose="0207040306080B030204" pitchFamily="18" charset="0"/>
              </a:rPr>
              <a:t>In addition, </a:t>
            </a:r>
            <a:r>
              <a:rPr lang="en-US" sz="2000" dirty="0">
                <a:highlight>
                  <a:srgbClr val="FFFF00"/>
                </a:highlight>
                <a:latin typeface="Californian FB" panose="0207040306080B030204" pitchFamily="18" charset="0"/>
              </a:rPr>
              <a:t>[STATE] </a:t>
            </a:r>
            <a:r>
              <a:rPr lang="en-US" dirty="0">
                <a:highlight>
                  <a:srgbClr val="FFFF00"/>
                </a:highlight>
                <a:latin typeface="Californian FB" panose="0207040306080B030204" pitchFamily="18" charset="0"/>
              </a:rPr>
              <a:t>conforms to certain anti-abuse rules under IRC Subchapter K as described further in Part V of this Section.</a:t>
            </a:r>
          </a:p>
          <a:p>
            <a:endParaRPr lang="en-US" dirty="0"/>
          </a:p>
        </p:txBody>
      </p:sp>
      <p:sp>
        <p:nvSpPr>
          <p:cNvPr id="4" name="Slide Number Placeholder 3">
            <a:extLst>
              <a:ext uri="{FF2B5EF4-FFF2-40B4-BE49-F238E27FC236}">
                <a16:creationId xmlns:a16="http://schemas.microsoft.com/office/drawing/2014/main" id="{95CE6133-1CF6-3D55-90E6-D6BD030019B3}"/>
              </a:ext>
            </a:extLst>
          </p:cNvPr>
          <p:cNvSpPr>
            <a:spLocks noGrp="1"/>
          </p:cNvSpPr>
          <p:nvPr>
            <p:ph type="sldNum" sz="quarter" idx="12"/>
          </p:nvPr>
        </p:nvSpPr>
        <p:spPr/>
        <p:txBody>
          <a:bodyPr/>
          <a:lstStyle/>
          <a:p>
            <a:fld id="{3A98EE3D-8CD1-4C3F-BD1C-C98C9596463C}" type="slidenum">
              <a:rPr lang="en-US" smtClean="0"/>
              <a:t>16</a:t>
            </a:fld>
            <a:endParaRPr lang="en-US" dirty="0"/>
          </a:p>
        </p:txBody>
      </p:sp>
    </p:spTree>
    <p:extLst>
      <p:ext uri="{BB962C8B-B14F-4D97-AF65-F5344CB8AC3E}">
        <p14:creationId xmlns:p14="http://schemas.microsoft.com/office/powerpoint/2010/main" val="2145348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9C89-A3EE-47B0-71BB-49FBB3D72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9BC72-2EAA-7B50-C5ED-AF5DC5476A32}"/>
              </a:ext>
            </a:extLst>
          </p:cNvPr>
          <p:cNvSpPr>
            <a:spLocks noGrp="1"/>
          </p:cNvSpPr>
          <p:nvPr>
            <p:ph type="title"/>
          </p:nvPr>
        </p:nvSpPr>
        <p:spPr>
          <a:xfrm>
            <a:off x="432619" y="1009396"/>
            <a:ext cx="3789086" cy="3097161"/>
          </a:xfrm>
        </p:spPr>
        <p:txBody>
          <a:bodyPr anchor="t">
            <a:normAutofit/>
          </a:bodyPr>
          <a:lstStyle/>
          <a:p>
            <a:r>
              <a:rPr lang="en-US" dirty="0"/>
              <a:t>Information Reporting is critical</a:t>
            </a:r>
            <a:endParaRPr lang="en-US" dirty="0">
              <a:solidFill>
                <a:schemeClr val="tx2"/>
              </a:solidFill>
            </a:endParaRPr>
          </a:p>
        </p:txBody>
      </p:sp>
      <p:sp>
        <p:nvSpPr>
          <p:cNvPr id="3" name="Content Placeholder 2">
            <a:extLst>
              <a:ext uri="{FF2B5EF4-FFF2-40B4-BE49-F238E27FC236}">
                <a16:creationId xmlns:a16="http://schemas.microsoft.com/office/drawing/2014/main" id="{1A049CD9-FA10-EF0F-2759-B4004A1A46DB}"/>
              </a:ext>
            </a:extLst>
          </p:cNvPr>
          <p:cNvSpPr>
            <a:spLocks noGrp="1"/>
          </p:cNvSpPr>
          <p:nvPr>
            <p:ph idx="1"/>
          </p:nvPr>
        </p:nvSpPr>
        <p:spPr>
          <a:xfrm>
            <a:off x="4316362" y="1009396"/>
            <a:ext cx="7443020" cy="5116100"/>
          </a:xfrm>
        </p:spPr>
        <p:txBody>
          <a:bodyPr anchor="t">
            <a:normAutofit fontScale="92500" lnSpcReduction="10000"/>
          </a:bodyPr>
          <a:lstStyle/>
          <a:p>
            <a:pPr>
              <a:spcAft>
                <a:spcPts val="1800"/>
              </a:spcAft>
            </a:pPr>
            <a:r>
              <a:rPr lang="en-US" dirty="0"/>
              <a:t>Partnership taxation depends entirely on proper reporting of information by the partnership to the partners (and up the chain by each tiered partnership partner).</a:t>
            </a:r>
          </a:p>
          <a:p>
            <a:pPr>
              <a:spcAft>
                <a:spcPts val="1800"/>
              </a:spcAft>
            </a:pPr>
            <a:r>
              <a:rPr lang="en-US" dirty="0"/>
              <a:t>Federal tax rules also depend upon, and require, information reporting and consistency in reporting by partners and partnerships.</a:t>
            </a:r>
          </a:p>
          <a:p>
            <a:r>
              <a:rPr lang="en-US" dirty="0"/>
              <a:t>Federal statutes provide that the IRS (Commissioner) has authority to require necessary reporting. </a:t>
            </a:r>
          </a:p>
          <a:p>
            <a:pPr marL="0" indent="0">
              <a:buNone/>
            </a:pPr>
            <a:endParaRPr lang="en-US" dirty="0"/>
          </a:p>
        </p:txBody>
      </p:sp>
      <p:sp>
        <p:nvSpPr>
          <p:cNvPr id="4" name="Slide Number Placeholder 3">
            <a:extLst>
              <a:ext uri="{FF2B5EF4-FFF2-40B4-BE49-F238E27FC236}">
                <a16:creationId xmlns:a16="http://schemas.microsoft.com/office/drawing/2014/main" id="{149DCB1A-ED84-2E88-B3FF-B00F3267A3B7}"/>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17</a:t>
            </a:fld>
            <a:endParaRPr lang="en-US"/>
          </a:p>
        </p:txBody>
      </p:sp>
    </p:spTree>
    <p:extLst>
      <p:ext uri="{BB962C8B-B14F-4D97-AF65-F5344CB8AC3E}">
        <p14:creationId xmlns:p14="http://schemas.microsoft.com/office/powerpoint/2010/main" val="285953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ABA70-0AC3-E693-78E0-86A731FBE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BF1CE-C858-1D57-FED6-B7382311C6D4}"/>
              </a:ext>
            </a:extLst>
          </p:cNvPr>
          <p:cNvSpPr>
            <a:spLocks noGrp="1"/>
          </p:cNvSpPr>
          <p:nvPr>
            <p:ph type="title"/>
          </p:nvPr>
        </p:nvSpPr>
        <p:spPr>
          <a:xfrm>
            <a:off x="581192" y="702156"/>
            <a:ext cx="11029616" cy="1008657"/>
          </a:xfrm>
        </p:spPr>
        <p:txBody>
          <a:bodyPr>
            <a:normAutofit/>
          </a:bodyPr>
          <a:lstStyle/>
          <a:p>
            <a:r>
              <a:rPr lang="en-US" b="1" dirty="0"/>
              <a:t>Obligations of Partnerships to File Information Returns and Report Information – PART III</a:t>
            </a:r>
            <a:endParaRPr lang="en-US" dirty="0"/>
          </a:p>
        </p:txBody>
      </p:sp>
      <p:sp>
        <p:nvSpPr>
          <p:cNvPr id="3" name="Content Placeholder 2">
            <a:extLst>
              <a:ext uri="{FF2B5EF4-FFF2-40B4-BE49-F238E27FC236}">
                <a16:creationId xmlns:a16="http://schemas.microsoft.com/office/drawing/2014/main" id="{64C86EB5-53F3-09E6-5A7C-3481E6B67416}"/>
              </a:ext>
            </a:extLst>
          </p:cNvPr>
          <p:cNvSpPr>
            <a:spLocks noGrp="1"/>
          </p:cNvSpPr>
          <p:nvPr>
            <p:ph idx="1"/>
          </p:nvPr>
        </p:nvSpPr>
        <p:spPr>
          <a:xfrm>
            <a:off x="1307690" y="1917290"/>
            <a:ext cx="9861755" cy="4433814"/>
          </a:xfrm>
        </p:spPr>
        <p:txBody>
          <a:bodyPr>
            <a:normAutofit fontScale="92500" lnSpcReduction="20000"/>
          </a:bodyPr>
          <a:lstStyle/>
          <a:p>
            <a:pPr marL="0" indent="0">
              <a:buNone/>
            </a:pPr>
            <a:r>
              <a:rPr lang="en-US" sz="2600" dirty="0"/>
              <a:t>(</a:t>
            </a:r>
            <a:r>
              <a:rPr lang="en-US" sz="2600" dirty="0">
                <a:latin typeface="Californian FB" panose="0207040306080B030204" pitchFamily="18" charset="0"/>
              </a:rPr>
              <a:t>A)  A partnership </a:t>
            </a:r>
            <a:r>
              <a:rPr lang="en-US" sz="2600" dirty="0">
                <a:highlight>
                  <a:srgbClr val="00FFFF"/>
                </a:highlight>
                <a:latin typeface="Californian FB" panose="0207040306080B030204" pitchFamily="18" charset="0"/>
              </a:rPr>
              <a:t>shall provide to its direct partners </a:t>
            </a:r>
            <a:r>
              <a:rPr lang="en-US" sz="2600" dirty="0">
                <a:latin typeface="Californian FB" panose="0207040306080B030204" pitchFamily="18" charset="0"/>
              </a:rPr>
              <a:t>the </a:t>
            </a:r>
            <a:r>
              <a:rPr lang="en-US" sz="2600" dirty="0">
                <a:highlight>
                  <a:srgbClr val="FFFF00"/>
                </a:highlight>
                <a:latin typeface="Californian FB" panose="0207040306080B030204" pitchFamily="18" charset="0"/>
              </a:rPr>
              <a:t>information necessary</a:t>
            </a:r>
            <a:r>
              <a:rPr lang="en-US" sz="2600" dirty="0">
                <a:latin typeface="Californian FB" panose="0207040306080B030204" pitchFamily="18" charset="0"/>
              </a:rPr>
              <a:t> for its </a:t>
            </a:r>
            <a:r>
              <a:rPr lang="en-US" sz="2600" dirty="0">
                <a:highlight>
                  <a:srgbClr val="FFFF00"/>
                </a:highlight>
                <a:latin typeface="Californian FB" panose="0207040306080B030204" pitchFamily="18" charset="0"/>
              </a:rPr>
              <a:t>direct and indirect partners to properly compute and report their </a:t>
            </a:r>
            <a:r>
              <a:rPr lang="en-US" sz="2200" dirty="0">
                <a:highlight>
                  <a:srgbClr val="FFFF00"/>
                </a:highlight>
                <a:latin typeface="Californian FB" panose="0207040306080B030204" pitchFamily="18" charset="0"/>
              </a:rPr>
              <a:t>[STATE] </a:t>
            </a:r>
            <a:r>
              <a:rPr lang="en-US" sz="2600" dirty="0">
                <a:highlight>
                  <a:srgbClr val="FFFF00"/>
                </a:highlight>
                <a:latin typeface="Californian FB" panose="0207040306080B030204" pitchFamily="18" charset="0"/>
              </a:rPr>
              <a:t>tax</a:t>
            </a:r>
            <a:r>
              <a:rPr lang="en-US" sz="2600" dirty="0">
                <a:latin typeface="Californian FB" panose="0207040306080B030204" pitchFamily="18" charset="0"/>
              </a:rPr>
              <a:t>. Necessary information includes any information as described or provided for in regulations, </a:t>
            </a:r>
            <a:r>
              <a:rPr lang="en-US" sz="2600" dirty="0">
                <a:highlight>
                  <a:srgbClr val="FFFF00"/>
                </a:highlight>
                <a:latin typeface="Californian FB" panose="0207040306080B030204" pitchFamily="18" charset="0"/>
              </a:rPr>
              <a:t>forms, and instructions issued by the </a:t>
            </a:r>
            <a:r>
              <a:rPr lang="en-US" sz="2200" dirty="0">
                <a:highlight>
                  <a:srgbClr val="FFFF00"/>
                </a:highlight>
                <a:latin typeface="Californian FB" panose="0207040306080B030204" pitchFamily="18" charset="0"/>
              </a:rPr>
              <a:t>[STATE TAX AGENCY]</a:t>
            </a:r>
            <a:r>
              <a:rPr lang="en-US" sz="2600" dirty="0">
                <a:highlight>
                  <a:srgbClr val="FFFF00"/>
                </a:highlight>
                <a:latin typeface="Californian FB" panose="0207040306080B030204" pitchFamily="18" charset="0"/>
              </a:rPr>
              <a:t>. </a:t>
            </a:r>
            <a:r>
              <a:rPr lang="en-US" sz="2600" dirty="0">
                <a:latin typeface="Californian FB" panose="0207040306080B030204" pitchFamily="18" charset="0"/>
              </a:rPr>
              <a:t>This requirement to provide information </a:t>
            </a:r>
            <a:r>
              <a:rPr lang="en-US" sz="2600" dirty="0">
                <a:highlight>
                  <a:srgbClr val="FFFF00"/>
                </a:highlight>
                <a:latin typeface="Californian FB" panose="0207040306080B030204" pitchFamily="18" charset="0"/>
              </a:rPr>
              <a:t>applies to</a:t>
            </a:r>
            <a:r>
              <a:rPr lang="en-US" sz="2600" dirty="0">
                <a:latin typeface="Californian FB" panose="0207040306080B030204" pitchFamily="18" charset="0"/>
              </a:rPr>
              <a:t>:  </a:t>
            </a:r>
          </a:p>
          <a:p>
            <a:pPr marL="324000" lvl="1" indent="0">
              <a:buNone/>
            </a:pPr>
            <a:r>
              <a:rPr lang="en-US" dirty="0">
                <a:latin typeface="Californian FB" panose="0207040306080B030204" pitchFamily="18" charset="0"/>
              </a:rPr>
              <a:t>(1) Any </a:t>
            </a:r>
            <a:r>
              <a:rPr lang="en-US" dirty="0">
                <a:highlight>
                  <a:srgbClr val="FFFF00"/>
                </a:highlight>
                <a:latin typeface="Californian FB" panose="0207040306080B030204" pitchFamily="18" charset="0"/>
              </a:rPr>
              <a:t>partnership doing business </a:t>
            </a:r>
            <a:r>
              <a:rPr lang="en-US" dirty="0">
                <a:latin typeface="Californian FB" panose="0207040306080B030204" pitchFamily="18" charset="0"/>
              </a:rPr>
              <a:t>in </a:t>
            </a:r>
            <a:r>
              <a:rPr lang="en-US" sz="2200" dirty="0">
                <a:latin typeface="Californian FB" panose="0207040306080B030204" pitchFamily="18" charset="0"/>
              </a:rPr>
              <a:t>[STATE]</a:t>
            </a:r>
            <a:r>
              <a:rPr lang="en-US" dirty="0">
                <a:latin typeface="Californian FB" panose="0207040306080B030204" pitchFamily="18" charset="0"/>
              </a:rPr>
              <a:t>;</a:t>
            </a:r>
          </a:p>
          <a:p>
            <a:pPr marL="324000" lvl="1" indent="0">
              <a:buNone/>
            </a:pPr>
            <a:r>
              <a:rPr lang="en-US" dirty="0">
                <a:latin typeface="Californian FB" panose="0207040306080B030204" pitchFamily="18" charset="0"/>
              </a:rPr>
              <a:t>(2) Any </a:t>
            </a:r>
            <a:r>
              <a:rPr lang="en-US" dirty="0">
                <a:highlight>
                  <a:srgbClr val="FFFF00"/>
                </a:highlight>
                <a:latin typeface="Californian FB" panose="0207040306080B030204" pitchFamily="18" charset="0"/>
              </a:rPr>
              <a:t>partnership that has a direct or indirect partner doing business in or resident in </a:t>
            </a:r>
            <a:r>
              <a:rPr lang="en-US" sz="2200" dirty="0">
                <a:latin typeface="Californian FB" panose="0207040306080B030204" pitchFamily="18" charset="0"/>
              </a:rPr>
              <a:t>[STATE]</a:t>
            </a:r>
            <a:r>
              <a:rPr lang="en-US" dirty="0">
                <a:latin typeface="Californian FB" panose="0207040306080B030204" pitchFamily="18" charset="0"/>
              </a:rPr>
              <a:t>.</a:t>
            </a:r>
          </a:p>
          <a:p>
            <a:pPr marL="324000" lvl="1" indent="0">
              <a:buNone/>
            </a:pPr>
            <a:r>
              <a:rPr lang="en-US" dirty="0">
                <a:latin typeface="Californian FB" panose="0207040306080B030204" pitchFamily="18" charset="0"/>
              </a:rPr>
              <a:t>(3) Any partnership that </a:t>
            </a:r>
            <a:r>
              <a:rPr lang="en-US" dirty="0">
                <a:highlight>
                  <a:srgbClr val="FFFF00"/>
                </a:highlight>
                <a:latin typeface="Californian FB" panose="0207040306080B030204" pitchFamily="18" charset="0"/>
              </a:rPr>
              <a:t>has a direct or indirect interest in a partnership doing business in </a:t>
            </a:r>
            <a:r>
              <a:rPr lang="en-US" sz="2200" dirty="0">
                <a:highlight>
                  <a:srgbClr val="FFFF00"/>
                </a:highlight>
                <a:latin typeface="Californian FB" panose="0207040306080B030204" pitchFamily="18" charset="0"/>
              </a:rPr>
              <a:t>[STATE]</a:t>
            </a:r>
            <a:r>
              <a:rPr lang="en-US" dirty="0">
                <a:latin typeface="Californian FB" panose="0207040306080B030204" pitchFamily="18" charset="0"/>
              </a:rPr>
              <a:t>.</a:t>
            </a:r>
          </a:p>
        </p:txBody>
      </p:sp>
      <p:sp>
        <p:nvSpPr>
          <p:cNvPr id="4" name="Slide Number Placeholder 3">
            <a:extLst>
              <a:ext uri="{FF2B5EF4-FFF2-40B4-BE49-F238E27FC236}">
                <a16:creationId xmlns:a16="http://schemas.microsoft.com/office/drawing/2014/main" id="{D8501D11-AC26-E1A6-F3B2-394473B807FA}"/>
              </a:ext>
            </a:extLst>
          </p:cNvPr>
          <p:cNvSpPr>
            <a:spLocks noGrp="1"/>
          </p:cNvSpPr>
          <p:nvPr>
            <p:ph type="sldNum" sz="quarter" idx="12"/>
          </p:nvPr>
        </p:nvSpPr>
        <p:spPr/>
        <p:txBody>
          <a:bodyPr/>
          <a:lstStyle/>
          <a:p>
            <a:fld id="{3A98EE3D-8CD1-4C3F-BD1C-C98C9596463C}" type="slidenum">
              <a:rPr lang="en-US" smtClean="0"/>
              <a:t>18</a:t>
            </a:fld>
            <a:endParaRPr lang="en-US" dirty="0"/>
          </a:p>
        </p:txBody>
      </p:sp>
    </p:spTree>
    <p:extLst>
      <p:ext uri="{BB962C8B-B14F-4D97-AF65-F5344CB8AC3E}">
        <p14:creationId xmlns:p14="http://schemas.microsoft.com/office/powerpoint/2010/main" val="1306300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E07DB-7777-7EC1-38D4-E758F9703F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AA80A-59B6-D03C-0E75-70E59A0E7904}"/>
              </a:ext>
            </a:extLst>
          </p:cNvPr>
          <p:cNvSpPr>
            <a:spLocks noGrp="1"/>
          </p:cNvSpPr>
          <p:nvPr>
            <p:ph type="title"/>
          </p:nvPr>
        </p:nvSpPr>
        <p:spPr>
          <a:xfrm>
            <a:off x="581192" y="702156"/>
            <a:ext cx="11029616" cy="1008657"/>
          </a:xfrm>
        </p:spPr>
        <p:txBody>
          <a:bodyPr>
            <a:normAutofit/>
          </a:bodyPr>
          <a:lstStyle/>
          <a:p>
            <a:r>
              <a:rPr lang="en-US" b="1" dirty="0"/>
              <a:t>Obligations of Partnerships to File Information Returns and Report Information – PART III</a:t>
            </a:r>
            <a:endParaRPr lang="en-US" dirty="0"/>
          </a:p>
        </p:txBody>
      </p:sp>
      <p:sp>
        <p:nvSpPr>
          <p:cNvPr id="3" name="Content Placeholder 2">
            <a:extLst>
              <a:ext uri="{FF2B5EF4-FFF2-40B4-BE49-F238E27FC236}">
                <a16:creationId xmlns:a16="http://schemas.microsoft.com/office/drawing/2014/main" id="{5F4CA099-BEF9-9039-1323-948DDF102D2D}"/>
              </a:ext>
            </a:extLst>
          </p:cNvPr>
          <p:cNvSpPr>
            <a:spLocks noGrp="1"/>
          </p:cNvSpPr>
          <p:nvPr>
            <p:ph idx="1"/>
          </p:nvPr>
        </p:nvSpPr>
        <p:spPr>
          <a:xfrm>
            <a:off x="1356852" y="1917290"/>
            <a:ext cx="9783096" cy="3490452"/>
          </a:xfrm>
        </p:spPr>
        <p:txBody>
          <a:bodyPr>
            <a:normAutofit/>
          </a:bodyPr>
          <a:lstStyle/>
          <a:p>
            <a:pPr marL="0" indent="0">
              <a:buNone/>
            </a:pPr>
            <a:r>
              <a:rPr lang="en-US" dirty="0"/>
              <a:t>(</a:t>
            </a:r>
            <a:r>
              <a:rPr lang="en-US" sz="2400" dirty="0">
                <a:latin typeface="Californian FB" panose="0207040306080B030204" pitchFamily="18" charset="0"/>
              </a:rPr>
              <a:t>B) A partnership </a:t>
            </a:r>
            <a:r>
              <a:rPr lang="en-US" sz="2400" dirty="0">
                <a:highlight>
                  <a:srgbClr val="00FFFF"/>
                </a:highlight>
                <a:latin typeface="Californian FB" panose="0207040306080B030204" pitchFamily="18" charset="0"/>
              </a:rPr>
              <a:t>shall provide to the </a:t>
            </a:r>
            <a:r>
              <a:rPr lang="en-US" sz="2000" dirty="0">
                <a:highlight>
                  <a:srgbClr val="00FFFF"/>
                </a:highlight>
                <a:latin typeface="Californian FB" panose="0207040306080B030204" pitchFamily="18" charset="0"/>
              </a:rPr>
              <a:t>[STATE TAX AGENCY]</a:t>
            </a:r>
            <a:r>
              <a:rPr lang="en-US" sz="2400" dirty="0">
                <a:highlight>
                  <a:srgbClr val="00FFFF"/>
                </a:highlight>
                <a:latin typeface="Californian FB" panose="0207040306080B030204" pitchFamily="18" charset="0"/>
              </a:rPr>
              <a:t> </a:t>
            </a:r>
            <a:r>
              <a:rPr lang="en-US" sz="2400" dirty="0">
                <a:latin typeface="Californian FB" panose="0207040306080B030204" pitchFamily="18" charset="0"/>
              </a:rPr>
              <a:t>certain information </a:t>
            </a:r>
            <a:r>
              <a:rPr lang="en-US" sz="2400" dirty="0">
                <a:highlight>
                  <a:srgbClr val="FFFF00"/>
                </a:highlight>
                <a:latin typeface="Californian FB" panose="0207040306080B030204" pitchFamily="18" charset="0"/>
              </a:rPr>
              <a:t>as directed by the </a:t>
            </a:r>
            <a:r>
              <a:rPr lang="en-US" sz="2000" dirty="0">
                <a:highlight>
                  <a:srgbClr val="FFFF00"/>
                </a:highlight>
                <a:latin typeface="Californian FB" panose="0207040306080B030204" pitchFamily="18" charset="0"/>
              </a:rPr>
              <a:t>[STATE TAX AGENCY] </a:t>
            </a:r>
            <a:r>
              <a:rPr lang="en-US" sz="2400" dirty="0">
                <a:highlight>
                  <a:srgbClr val="FFFF00"/>
                </a:highlight>
                <a:latin typeface="Californian FB" panose="0207040306080B030204" pitchFamily="18" charset="0"/>
              </a:rPr>
              <a:t>necessary to verify the information required to be reported to partners </a:t>
            </a:r>
            <a:r>
              <a:rPr lang="en-US" sz="2400" dirty="0">
                <a:latin typeface="Californian FB" panose="0207040306080B030204" pitchFamily="18" charset="0"/>
              </a:rPr>
              <a:t>under Subpart A, above and as provided in regulations, forms, and instructions issued by the </a:t>
            </a:r>
            <a:r>
              <a:rPr lang="en-US" sz="2000" dirty="0">
                <a:latin typeface="Californian FB" panose="0207040306080B030204" pitchFamily="18" charset="0"/>
              </a:rPr>
              <a:t>[STATE TAX AGENCY]</a:t>
            </a:r>
            <a:r>
              <a:rPr lang="en-US" sz="2400" dirty="0">
                <a:latin typeface="Californian FB" panose="0207040306080B030204" pitchFamily="18" charset="0"/>
              </a:rPr>
              <a:t>. </a:t>
            </a:r>
            <a:endParaRPr lang="en-US"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E067B06C-25DA-FE33-8E18-39DCB8CF8216}"/>
              </a:ext>
            </a:extLst>
          </p:cNvPr>
          <p:cNvSpPr>
            <a:spLocks noGrp="1"/>
          </p:cNvSpPr>
          <p:nvPr>
            <p:ph type="sldNum" sz="quarter" idx="12"/>
          </p:nvPr>
        </p:nvSpPr>
        <p:spPr/>
        <p:txBody>
          <a:bodyPr/>
          <a:lstStyle/>
          <a:p>
            <a:fld id="{3A98EE3D-8CD1-4C3F-BD1C-C98C9596463C}" type="slidenum">
              <a:rPr lang="en-US" smtClean="0"/>
              <a:t>19</a:t>
            </a:fld>
            <a:endParaRPr lang="en-US" dirty="0"/>
          </a:p>
        </p:txBody>
      </p:sp>
    </p:spTree>
    <p:extLst>
      <p:ext uri="{BB962C8B-B14F-4D97-AF65-F5344CB8AC3E}">
        <p14:creationId xmlns:p14="http://schemas.microsoft.com/office/powerpoint/2010/main" val="534722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FA29-091D-93F4-CF9E-1C275B19A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CEE09-762E-AB62-19D2-87D16393373D}"/>
              </a:ext>
            </a:extLst>
          </p:cNvPr>
          <p:cNvSpPr>
            <a:spLocks noGrp="1"/>
          </p:cNvSpPr>
          <p:nvPr>
            <p:ph type="title"/>
          </p:nvPr>
        </p:nvSpPr>
        <p:spPr>
          <a:xfrm>
            <a:off x="581192" y="702156"/>
            <a:ext cx="11029616" cy="1008657"/>
          </a:xfrm>
        </p:spPr>
        <p:txBody>
          <a:bodyPr>
            <a:normAutofit/>
          </a:bodyPr>
          <a:lstStyle/>
          <a:p>
            <a:r>
              <a:rPr lang="en-US" b="1" dirty="0"/>
              <a:t>Obligations of Partnerships to File Information Returns and Report Information – PART III</a:t>
            </a:r>
            <a:endParaRPr lang="en-US" dirty="0"/>
          </a:p>
        </p:txBody>
      </p:sp>
      <p:sp>
        <p:nvSpPr>
          <p:cNvPr id="3" name="Content Placeholder 2">
            <a:extLst>
              <a:ext uri="{FF2B5EF4-FFF2-40B4-BE49-F238E27FC236}">
                <a16:creationId xmlns:a16="http://schemas.microsoft.com/office/drawing/2014/main" id="{3F468333-D10B-9F7E-07C9-AB92D7B06368}"/>
              </a:ext>
            </a:extLst>
          </p:cNvPr>
          <p:cNvSpPr>
            <a:spLocks noGrp="1"/>
          </p:cNvSpPr>
          <p:nvPr>
            <p:ph idx="1"/>
          </p:nvPr>
        </p:nvSpPr>
        <p:spPr>
          <a:xfrm>
            <a:off x="1356852" y="1602658"/>
            <a:ext cx="9783096" cy="5034116"/>
          </a:xfrm>
        </p:spPr>
        <p:txBody>
          <a:bodyPr>
            <a:normAutofit/>
          </a:bodyPr>
          <a:lstStyle/>
          <a:p>
            <a:pPr marL="0" indent="0">
              <a:buNone/>
            </a:pPr>
            <a:r>
              <a:rPr lang="en-US" sz="2200" dirty="0"/>
              <a:t>(</a:t>
            </a:r>
            <a:r>
              <a:rPr lang="en-US" sz="2200" dirty="0">
                <a:latin typeface="Californian FB" panose="0207040306080B030204" pitchFamily="18" charset="0"/>
              </a:rPr>
              <a:t>C)	</a:t>
            </a:r>
            <a:r>
              <a:rPr lang="en-US" sz="2200" dirty="0">
                <a:highlight>
                  <a:srgbClr val="00FFFF"/>
                </a:highlight>
                <a:latin typeface="Californian FB" panose="0207040306080B030204" pitchFamily="18" charset="0"/>
              </a:rPr>
              <a:t>The type of information that may be required to be reported to partners or to </a:t>
            </a:r>
            <a:r>
              <a:rPr lang="en-US" sz="2000" dirty="0">
                <a:highlight>
                  <a:srgbClr val="00FFFF"/>
                </a:highlight>
                <a:latin typeface="Californian FB" panose="0207040306080B030204" pitchFamily="18" charset="0"/>
              </a:rPr>
              <a:t>[STATE TAX AGENCY]</a:t>
            </a:r>
            <a:r>
              <a:rPr lang="en-US" sz="2000" dirty="0">
                <a:latin typeface="Californian FB" panose="0207040306080B030204" pitchFamily="18" charset="0"/>
              </a:rPr>
              <a:t> </a:t>
            </a:r>
            <a:r>
              <a:rPr lang="en-US" sz="2200" dirty="0">
                <a:latin typeface="Californian FB" panose="0207040306080B030204" pitchFamily="18" charset="0"/>
              </a:rPr>
              <a:t>under this Part II includes:</a:t>
            </a:r>
          </a:p>
          <a:p>
            <a:pPr marL="0" indent="0">
              <a:buNone/>
            </a:pPr>
            <a:r>
              <a:rPr lang="en-US" sz="2200" dirty="0">
                <a:latin typeface="Californian FB" panose="0207040306080B030204" pitchFamily="18" charset="0"/>
              </a:rPr>
              <a:t>	1.	</a:t>
            </a:r>
            <a:r>
              <a:rPr lang="en-US" sz="2200" dirty="0">
                <a:highlight>
                  <a:srgbClr val="FFFF00"/>
                </a:highlight>
                <a:latin typeface="Californian FB" panose="0207040306080B030204" pitchFamily="18" charset="0"/>
              </a:rPr>
              <a:t>Federal tax-related information</a:t>
            </a:r>
            <a:r>
              <a:rPr lang="en-US" sz="2200" dirty="0">
                <a:latin typeface="Californian FB" panose="0207040306080B030204" pitchFamily="18" charset="0"/>
              </a:rPr>
              <a:t>, including the tax character of partnership income and items recognized by the partnership or allocated to the partnership from lower-tier partnerships;</a:t>
            </a:r>
          </a:p>
          <a:p>
            <a:pPr marL="0" indent="0">
              <a:buNone/>
            </a:pPr>
            <a:r>
              <a:rPr lang="en-US" sz="2200" dirty="0">
                <a:latin typeface="Californian FB" panose="0207040306080B030204" pitchFamily="18" charset="0"/>
              </a:rPr>
              <a:t>	2.	</a:t>
            </a:r>
            <a:r>
              <a:rPr lang="en-US" sz="2200" dirty="0">
                <a:highlight>
                  <a:srgbClr val="FFFF00"/>
                </a:highlight>
                <a:latin typeface="Californian FB" panose="0207040306080B030204" pitchFamily="18" charset="0"/>
              </a:rPr>
              <a:t>State tax-related information</a:t>
            </a:r>
            <a:r>
              <a:rPr lang="en-US" sz="2200" dirty="0">
                <a:latin typeface="Californian FB" panose="0207040306080B030204" pitchFamily="18" charset="0"/>
              </a:rPr>
              <a:t>, including the tax character of partnership income and items recognized by the partnership or allocated to the partnership from lower-tier partnerships, as relevant to compliance with </a:t>
            </a:r>
            <a:r>
              <a:rPr lang="en-US" sz="2000" dirty="0">
                <a:latin typeface="Californian FB" panose="0207040306080B030204" pitchFamily="18" charset="0"/>
              </a:rPr>
              <a:t>[REFERENCE TO STATE INCOME TAX RULES FOR CORPORATIONS AND INDIVIDUALS]</a:t>
            </a:r>
            <a:r>
              <a:rPr lang="en-US" sz="2200" dirty="0">
                <a:latin typeface="Californian FB" panose="0207040306080B030204" pitchFamily="18" charset="0"/>
              </a:rPr>
              <a:t>;</a:t>
            </a:r>
          </a:p>
        </p:txBody>
      </p:sp>
      <p:sp>
        <p:nvSpPr>
          <p:cNvPr id="4" name="Slide Number Placeholder 3">
            <a:extLst>
              <a:ext uri="{FF2B5EF4-FFF2-40B4-BE49-F238E27FC236}">
                <a16:creationId xmlns:a16="http://schemas.microsoft.com/office/drawing/2014/main" id="{1D3506E1-BBEB-E5F7-BCEC-1535F871A0E7}"/>
              </a:ext>
            </a:extLst>
          </p:cNvPr>
          <p:cNvSpPr>
            <a:spLocks noGrp="1"/>
          </p:cNvSpPr>
          <p:nvPr>
            <p:ph type="sldNum" sz="quarter" idx="12"/>
          </p:nvPr>
        </p:nvSpPr>
        <p:spPr/>
        <p:txBody>
          <a:bodyPr/>
          <a:lstStyle/>
          <a:p>
            <a:fld id="{3A98EE3D-8CD1-4C3F-BD1C-C98C9596463C}" type="slidenum">
              <a:rPr lang="en-US" smtClean="0"/>
              <a:t>20</a:t>
            </a:fld>
            <a:endParaRPr lang="en-US" dirty="0"/>
          </a:p>
        </p:txBody>
      </p:sp>
    </p:spTree>
    <p:extLst>
      <p:ext uri="{BB962C8B-B14F-4D97-AF65-F5344CB8AC3E}">
        <p14:creationId xmlns:p14="http://schemas.microsoft.com/office/powerpoint/2010/main" val="875568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5FFA4-A1D7-69CB-0FC6-6867157E2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18D2C9-0206-27E4-99A3-D66E126D16E4}"/>
              </a:ext>
            </a:extLst>
          </p:cNvPr>
          <p:cNvSpPr>
            <a:spLocks noGrp="1"/>
          </p:cNvSpPr>
          <p:nvPr>
            <p:ph type="title"/>
          </p:nvPr>
        </p:nvSpPr>
        <p:spPr>
          <a:xfrm>
            <a:off x="581192" y="702156"/>
            <a:ext cx="11029616" cy="1008657"/>
          </a:xfrm>
        </p:spPr>
        <p:txBody>
          <a:bodyPr>
            <a:normAutofit/>
          </a:bodyPr>
          <a:lstStyle/>
          <a:p>
            <a:r>
              <a:rPr lang="en-US" b="1" dirty="0"/>
              <a:t>Obligations of Partnerships to File Information Returns and Report Information – PART III</a:t>
            </a:r>
            <a:endParaRPr lang="en-US" dirty="0"/>
          </a:p>
        </p:txBody>
      </p:sp>
      <p:sp>
        <p:nvSpPr>
          <p:cNvPr id="3" name="Content Placeholder 2">
            <a:extLst>
              <a:ext uri="{FF2B5EF4-FFF2-40B4-BE49-F238E27FC236}">
                <a16:creationId xmlns:a16="http://schemas.microsoft.com/office/drawing/2014/main" id="{36A312D9-049A-A15A-F17C-5630FA9196A2}"/>
              </a:ext>
            </a:extLst>
          </p:cNvPr>
          <p:cNvSpPr>
            <a:spLocks noGrp="1"/>
          </p:cNvSpPr>
          <p:nvPr>
            <p:ph idx="1"/>
          </p:nvPr>
        </p:nvSpPr>
        <p:spPr>
          <a:xfrm>
            <a:off x="884903" y="1799303"/>
            <a:ext cx="10255045" cy="4798142"/>
          </a:xfrm>
        </p:spPr>
        <p:txBody>
          <a:bodyPr>
            <a:normAutofit/>
          </a:bodyPr>
          <a:lstStyle/>
          <a:p>
            <a:pPr marL="914400" marR="0" lvl="2" indent="0">
              <a:lnSpc>
                <a:spcPct val="95000"/>
              </a:lnSpc>
              <a:spcBef>
                <a:spcPts val="600"/>
              </a:spcBef>
              <a:spcAft>
                <a:spcPts val="600"/>
              </a:spcAft>
              <a:buNone/>
            </a:pP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3. </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Information necessary for direct or indirect partners to properly determine the source of partnership income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and items, as described further in this Section; </a:t>
            </a:r>
          </a:p>
          <a:p>
            <a:pPr marL="914400" marR="0" lvl="2" indent="0">
              <a:lnSpc>
                <a:spcPct val="95000"/>
              </a:lnSpc>
              <a:spcBef>
                <a:spcPts val="600"/>
              </a:spcBef>
              <a:spcAft>
                <a:spcPts val="600"/>
              </a:spcAft>
              <a:buNone/>
            </a:pP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4. </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Information from lower-tier partnerships or business entities in which the partnership holds an interest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that is necessary for that partnership’s direct or indirect partners to properly determine the source of partnership income and items as described further in this Section; and</a:t>
            </a:r>
          </a:p>
          <a:p>
            <a:pPr marL="914400" marR="0" lvl="2" indent="0">
              <a:lnSpc>
                <a:spcPct val="95000"/>
              </a:lnSpc>
              <a:spcBef>
                <a:spcPts val="600"/>
              </a:spcBef>
              <a:spcAft>
                <a:spcPts val="600"/>
              </a:spcAft>
              <a:buNone/>
            </a:pP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5. </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Any other information the partnership may have or obtain that is necessary for direct or indirect partners to properly report their state tax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on partnership income and items. </a:t>
            </a:r>
          </a:p>
        </p:txBody>
      </p:sp>
      <p:sp>
        <p:nvSpPr>
          <p:cNvPr id="4" name="Slide Number Placeholder 3">
            <a:extLst>
              <a:ext uri="{FF2B5EF4-FFF2-40B4-BE49-F238E27FC236}">
                <a16:creationId xmlns:a16="http://schemas.microsoft.com/office/drawing/2014/main" id="{DF4898FF-D161-60E9-1A4E-306C182A094E}"/>
              </a:ext>
            </a:extLst>
          </p:cNvPr>
          <p:cNvSpPr>
            <a:spLocks noGrp="1"/>
          </p:cNvSpPr>
          <p:nvPr>
            <p:ph type="sldNum" sz="quarter" idx="12"/>
          </p:nvPr>
        </p:nvSpPr>
        <p:spPr/>
        <p:txBody>
          <a:bodyPr/>
          <a:lstStyle/>
          <a:p>
            <a:fld id="{3A98EE3D-8CD1-4C3F-BD1C-C98C9596463C}" type="slidenum">
              <a:rPr lang="en-US" smtClean="0"/>
              <a:t>21</a:t>
            </a:fld>
            <a:endParaRPr lang="en-US" dirty="0"/>
          </a:p>
        </p:txBody>
      </p:sp>
    </p:spTree>
    <p:extLst>
      <p:ext uri="{BB962C8B-B14F-4D97-AF65-F5344CB8AC3E}">
        <p14:creationId xmlns:p14="http://schemas.microsoft.com/office/powerpoint/2010/main" val="3642366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F0B7D-A045-F9E1-BC23-FD076DE46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37732-BE20-D0F6-4DD9-0BDEE85FF76D}"/>
              </a:ext>
            </a:extLst>
          </p:cNvPr>
          <p:cNvSpPr>
            <a:spLocks noGrp="1"/>
          </p:cNvSpPr>
          <p:nvPr>
            <p:ph type="title"/>
          </p:nvPr>
        </p:nvSpPr>
        <p:spPr>
          <a:xfrm>
            <a:off x="432619" y="1009396"/>
            <a:ext cx="3789086" cy="3097161"/>
          </a:xfrm>
        </p:spPr>
        <p:txBody>
          <a:bodyPr anchor="t">
            <a:normAutofit/>
          </a:bodyPr>
          <a:lstStyle/>
          <a:p>
            <a:r>
              <a:rPr lang="en-US" dirty="0"/>
              <a:t>Applying state Sourcing rules to Partnership Income</a:t>
            </a:r>
            <a:endParaRPr lang="en-US" dirty="0">
              <a:solidFill>
                <a:schemeClr val="tx2"/>
              </a:solidFill>
            </a:endParaRPr>
          </a:p>
        </p:txBody>
      </p:sp>
      <p:sp>
        <p:nvSpPr>
          <p:cNvPr id="3" name="Content Placeholder 2">
            <a:extLst>
              <a:ext uri="{FF2B5EF4-FFF2-40B4-BE49-F238E27FC236}">
                <a16:creationId xmlns:a16="http://schemas.microsoft.com/office/drawing/2014/main" id="{B48DDAA0-8DD6-F474-6849-257D37AF874B}"/>
              </a:ext>
            </a:extLst>
          </p:cNvPr>
          <p:cNvSpPr>
            <a:spLocks noGrp="1"/>
          </p:cNvSpPr>
          <p:nvPr>
            <p:ph idx="1"/>
          </p:nvPr>
        </p:nvSpPr>
        <p:spPr>
          <a:xfrm>
            <a:off x="4316362" y="1009396"/>
            <a:ext cx="7443020" cy="5116100"/>
          </a:xfrm>
        </p:spPr>
        <p:txBody>
          <a:bodyPr anchor="t">
            <a:normAutofit/>
          </a:bodyPr>
          <a:lstStyle/>
          <a:p>
            <a:pPr>
              <a:spcAft>
                <a:spcPts val="1800"/>
              </a:spcAft>
            </a:pPr>
            <a:r>
              <a:rPr lang="en-US" dirty="0"/>
              <a:t>The model provisions include two special rules for income of investment partnerships and for guaranteed payments for services paid to individual partners.</a:t>
            </a:r>
          </a:p>
          <a:p>
            <a:r>
              <a:rPr lang="en-US" dirty="0"/>
              <a:t>Those provisions have been reviewed in the past and we have responded to various comments on those provisions—which are closer to their final form.</a:t>
            </a:r>
          </a:p>
        </p:txBody>
      </p:sp>
      <p:sp>
        <p:nvSpPr>
          <p:cNvPr id="4" name="Slide Number Placeholder 3">
            <a:extLst>
              <a:ext uri="{FF2B5EF4-FFF2-40B4-BE49-F238E27FC236}">
                <a16:creationId xmlns:a16="http://schemas.microsoft.com/office/drawing/2014/main" id="{B3FD8DCC-24EE-FE4D-7586-ECE4528D7303}"/>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22</a:t>
            </a:fld>
            <a:endParaRPr lang="en-US"/>
          </a:p>
        </p:txBody>
      </p:sp>
    </p:spTree>
    <p:extLst>
      <p:ext uri="{BB962C8B-B14F-4D97-AF65-F5344CB8AC3E}">
        <p14:creationId xmlns:p14="http://schemas.microsoft.com/office/powerpoint/2010/main" val="2478506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0C75E-0BC3-C534-034A-B845AE72907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E33F0EB-6656-3D90-FF42-3DDCE6D1D08E}"/>
              </a:ext>
            </a:extLst>
          </p:cNvPr>
          <p:cNvPicPr>
            <a:picLocks noChangeAspect="1"/>
          </p:cNvPicPr>
          <p:nvPr/>
        </p:nvPicPr>
        <p:blipFill>
          <a:blip r:embed="rId3"/>
          <a:stretch>
            <a:fillRect/>
          </a:stretch>
        </p:blipFill>
        <p:spPr>
          <a:xfrm>
            <a:off x="1581494" y="600483"/>
            <a:ext cx="9638611" cy="6187976"/>
          </a:xfrm>
          <a:prstGeom prst="rect">
            <a:avLst/>
          </a:prstGeom>
        </p:spPr>
      </p:pic>
    </p:spTree>
    <p:extLst>
      <p:ext uri="{BB962C8B-B14F-4D97-AF65-F5344CB8AC3E}">
        <p14:creationId xmlns:p14="http://schemas.microsoft.com/office/powerpoint/2010/main" val="73184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2DD1-ACA3-1961-375C-832B90CF0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4D122-A769-646F-B38C-C4166CE578D3}"/>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A43264CD-605C-F467-AB28-D8A655D60E3D}"/>
              </a:ext>
            </a:extLst>
          </p:cNvPr>
          <p:cNvSpPr>
            <a:spLocks noGrp="1"/>
          </p:cNvSpPr>
          <p:nvPr>
            <p:ph type="sldNum" sz="quarter" idx="12"/>
          </p:nvPr>
        </p:nvSpPr>
        <p:spPr/>
        <p:txBody>
          <a:bodyPr/>
          <a:lstStyle/>
          <a:p>
            <a:fld id="{3A98EE3D-8CD1-4C3F-BD1C-C98C9596463C}" type="slidenum">
              <a:rPr lang="en-US" smtClean="0"/>
              <a:t>24</a:t>
            </a:fld>
            <a:endParaRPr lang="en-US" dirty="0"/>
          </a:p>
        </p:txBody>
      </p:sp>
      <p:sp>
        <p:nvSpPr>
          <p:cNvPr id="7" name="Content Placeholder 2">
            <a:extLst>
              <a:ext uri="{FF2B5EF4-FFF2-40B4-BE49-F238E27FC236}">
                <a16:creationId xmlns:a16="http://schemas.microsoft.com/office/drawing/2014/main" id="{78F065C8-6360-2D83-8B73-DFCF0246054E}"/>
              </a:ext>
            </a:extLst>
          </p:cNvPr>
          <p:cNvSpPr>
            <a:spLocks noGrp="1"/>
          </p:cNvSpPr>
          <p:nvPr>
            <p:ph idx="1"/>
          </p:nvPr>
        </p:nvSpPr>
        <p:spPr>
          <a:xfrm>
            <a:off x="581192" y="1600200"/>
            <a:ext cx="11029616" cy="4750904"/>
          </a:xfrm>
        </p:spPr>
        <p:txBody>
          <a:bodyPr>
            <a:normAutofit/>
          </a:bodyPr>
          <a:lstStyle/>
          <a:p>
            <a:pPr marL="324000" lvl="1" indent="0">
              <a:buNone/>
            </a:pPr>
            <a:r>
              <a:rPr lang="en-US" dirty="0">
                <a:latin typeface="Californian FB" panose="0207040306080B030204" pitchFamily="18" charset="0"/>
              </a:rPr>
              <a:t>(A) A partnership required to report information as described in Part III, must apply the applicable [STATE] and federal tax rules as required by Part II in determining that information. </a:t>
            </a:r>
          </a:p>
          <a:p>
            <a:pPr marL="324000" lvl="1" indent="0">
              <a:buNone/>
            </a:pPr>
            <a:r>
              <a:rPr lang="en-US" dirty="0">
                <a:latin typeface="Californian FB" panose="0207040306080B030204" pitchFamily="18" charset="0"/>
              </a:rPr>
              <a:t>(B) Items Recognized Directly by a Partnership:</a:t>
            </a:r>
          </a:p>
          <a:p>
            <a:pPr marL="324000" lvl="1" indent="0">
              <a:buNone/>
            </a:pPr>
            <a:r>
              <a:rPr lang="en-US" dirty="0">
                <a:highlight>
                  <a:srgbClr val="FFFF00"/>
                </a:highlight>
                <a:latin typeface="Californian FB" panose="0207040306080B030204" pitchFamily="18" charset="0"/>
              </a:rPr>
              <a:t>Application of the rules for sourcing income under [REFERENCE TO STATE’S SOURCING RULES FOR INCOME OF BUSINESS ENTITIES, CORPORATIONS, OR NONRESIDENTS] to partnership income requires that a partnership determine the following</a:t>
            </a:r>
            <a:r>
              <a:rPr lang="en-US" dirty="0">
                <a:latin typeface="Californian FB" panose="0207040306080B030204" pitchFamily="18" charset="0"/>
              </a:rPr>
              <a:t> with respect to the items of income, expense, gain, loss or other tax items that it recognizes directly from its activities:</a:t>
            </a:r>
          </a:p>
        </p:txBody>
      </p:sp>
    </p:spTree>
    <p:extLst>
      <p:ext uri="{BB962C8B-B14F-4D97-AF65-F5344CB8AC3E}">
        <p14:creationId xmlns:p14="http://schemas.microsoft.com/office/powerpoint/2010/main" val="465486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F732F-36F7-7475-5418-101B4F94B7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F8C18-FDD8-BC43-1D40-EBCE7EABE47F}"/>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3DEF3B41-80A4-7C0E-CDDC-3AB8199C5479}"/>
              </a:ext>
            </a:extLst>
          </p:cNvPr>
          <p:cNvSpPr>
            <a:spLocks noGrp="1"/>
          </p:cNvSpPr>
          <p:nvPr>
            <p:ph type="sldNum" sz="quarter" idx="12"/>
          </p:nvPr>
        </p:nvSpPr>
        <p:spPr/>
        <p:txBody>
          <a:bodyPr/>
          <a:lstStyle/>
          <a:p>
            <a:fld id="{3A98EE3D-8CD1-4C3F-BD1C-C98C9596463C}" type="slidenum">
              <a:rPr lang="en-US" smtClean="0"/>
              <a:t>25</a:t>
            </a:fld>
            <a:endParaRPr lang="en-US" dirty="0"/>
          </a:p>
        </p:txBody>
      </p:sp>
      <p:sp>
        <p:nvSpPr>
          <p:cNvPr id="7" name="Content Placeholder 2">
            <a:extLst>
              <a:ext uri="{FF2B5EF4-FFF2-40B4-BE49-F238E27FC236}">
                <a16:creationId xmlns:a16="http://schemas.microsoft.com/office/drawing/2014/main" id="{BF36B73E-A4F4-68A1-4FB4-8930A584B958}"/>
              </a:ext>
            </a:extLst>
          </p:cNvPr>
          <p:cNvSpPr>
            <a:spLocks noGrp="1"/>
          </p:cNvSpPr>
          <p:nvPr>
            <p:ph idx="1"/>
          </p:nvPr>
        </p:nvSpPr>
        <p:spPr>
          <a:xfrm>
            <a:off x="581192" y="1600200"/>
            <a:ext cx="11029616" cy="4750904"/>
          </a:xfrm>
        </p:spPr>
        <p:txBody>
          <a:bodyPr>
            <a:normAutofit/>
          </a:bodyPr>
          <a:lstStyle/>
          <a:p>
            <a:pPr marL="324000" lvl="1" indent="0">
              <a:buNone/>
            </a:pPr>
            <a:r>
              <a:rPr lang="en-US" dirty="0">
                <a:latin typeface="Californian FB" panose="0207040306080B030204" pitchFamily="18" charset="0"/>
              </a:rPr>
              <a:t>(1)  Information as to the </a:t>
            </a:r>
            <a:r>
              <a:rPr lang="en-US" dirty="0">
                <a:highlight>
                  <a:srgbClr val="FFFF00"/>
                </a:highlight>
                <a:latin typeface="Californian FB" panose="0207040306080B030204" pitchFamily="18" charset="0"/>
              </a:rPr>
              <a:t>general tax character of those partnership items as it may be relevant to state tax treatment </a:t>
            </a:r>
            <a:r>
              <a:rPr lang="en-US" dirty="0">
                <a:latin typeface="Californian FB" panose="0207040306080B030204" pitchFamily="18" charset="0"/>
              </a:rPr>
              <a:t>of the items, including: </a:t>
            </a:r>
          </a:p>
          <a:p>
            <a:pPr marL="324000" lvl="1" indent="0">
              <a:buNone/>
            </a:pPr>
            <a:r>
              <a:rPr lang="en-US" dirty="0">
                <a:latin typeface="Californian FB" panose="0207040306080B030204" pitchFamily="18" charset="0"/>
              </a:rPr>
              <a:t>		a.  The tax character of the items for purposes of determining their federal tax treatment to which the state conforms; </a:t>
            </a:r>
          </a:p>
          <a:p>
            <a:pPr marL="324000" lvl="1" indent="0">
              <a:buNone/>
            </a:pPr>
            <a:r>
              <a:rPr lang="en-US" dirty="0">
                <a:latin typeface="Californian FB" panose="0207040306080B030204" pitchFamily="18" charset="0"/>
              </a:rPr>
              <a:t>		b.  The tax character of the items for purposes of determining their state tax treatment, </a:t>
            </a:r>
            <a:r>
              <a:rPr lang="en-US" dirty="0">
                <a:highlight>
                  <a:srgbClr val="FFFF00"/>
                </a:highlight>
                <a:latin typeface="Californian FB" panose="0207040306080B030204" pitchFamily="18" charset="0"/>
              </a:rPr>
              <a:t>including any treatment that varies from the federal tax treatment</a:t>
            </a:r>
            <a:r>
              <a:rPr lang="en-US" dirty="0">
                <a:latin typeface="Californian FB" panose="0207040306080B030204" pitchFamily="18" charset="0"/>
              </a:rPr>
              <a:t>; and</a:t>
            </a:r>
          </a:p>
          <a:p>
            <a:pPr marL="324000" lvl="1" indent="0">
              <a:buNone/>
            </a:pPr>
            <a:r>
              <a:rPr lang="en-US" dirty="0">
                <a:latin typeface="Californian FB" panose="0207040306080B030204" pitchFamily="18" charset="0"/>
              </a:rPr>
              <a:t>		c.  </a:t>
            </a:r>
            <a:r>
              <a:rPr lang="en-US" dirty="0">
                <a:highlight>
                  <a:srgbClr val="FFFF00"/>
                </a:highlight>
                <a:latin typeface="Californian FB" panose="0207040306080B030204" pitchFamily="18" charset="0"/>
              </a:rPr>
              <a:t>The tax character of the items for purposes of applying the sourcing rules </a:t>
            </a:r>
            <a:r>
              <a:rPr lang="en-US" dirty="0">
                <a:latin typeface="Californian FB" panose="0207040306080B030204" pitchFamily="18" charset="0"/>
              </a:rPr>
              <a:t>in [REFERENCE TO STATE’S SOURCING RULES . . . ]. </a:t>
            </a:r>
          </a:p>
        </p:txBody>
      </p:sp>
    </p:spTree>
    <p:extLst>
      <p:ext uri="{BB962C8B-B14F-4D97-AF65-F5344CB8AC3E}">
        <p14:creationId xmlns:p14="http://schemas.microsoft.com/office/powerpoint/2010/main" val="382568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5149-A6FF-FC2E-3080-4D7E9B842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1A134-B248-9AF6-37B8-9287782834FF}"/>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6D63C083-EBF8-7FB8-D029-F26EC1C4F1C4}"/>
              </a:ext>
            </a:extLst>
          </p:cNvPr>
          <p:cNvSpPr>
            <a:spLocks noGrp="1"/>
          </p:cNvSpPr>
          <p:nvPr>
            <p:ph type="sldNum" sz="quarter" idx="12"/>
          </p:nvPr>
        </p:nvSpPr>
        <p:spPr/>
        <p:txBody>
          <a:bodyPr/>
          <a:lstStyle/>
          <a:p>
            <a:fld id="{3A98EE3D-8CD1-4C3F-BD1C-C98C9596463C}" type="slidenum">
              <a:rPr lang="en-US" smtClean="0"/>
              <a:t>26</a:t>
            </a:fld>
            <a:endParaRPr lang="en-US" dirty="0"/>
          </a:p>
        </p:txBody>
      </p:sp>
      <p:sp>
        <p:nvSpPr>
          <p:cNvPr id="7" name="Content Placeholder 2">
            <a:extLst>
              <a:ext uri="{FF2B5EF4-FFF2-40B4-BE49-F238E27FC236}">
                <a16:creationId xmlns:a16="http://schemas.microsoft.com/office/drawing/2014/main" id="{6AF178BB-2DCB-6131-8F73-0BD7A587FBF8}"/>
              </a:ext>
            </a:extLst>
          </p:cNvPr>
          <p:cNvSpPr>
            <a:spLocks noGrp="1"/>
          </p:cNvSpPr>
          <p:nvPr>
            <p:ph idx="1"/>
          </p:nvPr>
        </p:nvSpPr>
        <p:spPr>
          <a:xfrm>
            <a:off x="581192" y="1600200"/>
            <a:ext cx="11029616" cy="4750904"/>
          </a:xfrm>
        </p:spPr>
        <p:txBody>
          <a:bodyPr>
            <a:normAutofit lnSpcReduction="10000"/>
          </a:bodyPr>
          <a:lstStyle/>
          <a:p>
            <a:pPr marL="324000" lvl="1" indent="0">
              <a:buNone/>
            </a:pPr>
            <a:r>
              <a:rPr lang="en-US" dirty="0">
                <a:latin typeface="Californian FB" panose="0207040306080B030204" pitchFamily="18" charset="0"/>
              </a:rPr>
              <a:t>(2) </a:t>
            </a:r>
            <a:r>
              <a:rPr lang="en-US" dirty="0">
                <a:highlight>
                  <a:srgbClr val="FFFF00"/>
                </a:highlight>
                <a:latin typeface="Californian FB" panose="0207040306080B030204" pitchFamily="18" charset="0"/>
              </a:rPr>
              <a:t>Information as to whether any partnerships items would be non-apportionable </a:t>
            </a:r>
            <a:r>
              <a:rPr lang="en-US" dirty="0">
                <a:latin typeface="Californian FB" panose="0207040306080B030204" pitchFamily="18" charset="0"/>
              </a:rPr>
              <a:t>as that term is defined by this Section and the rules provided in [REFERENCES TO STATE’S SOURCING RULES. . . ] if those rules were applied </a:t>
            </a:r>
            <a:r>
              <a:rPr lang="en-US" dirty="0">
                <a:highlight>
                  <a:srgbClr val="FFFF00"/>
                </a:highlight>
                <a:latin typeface="Californian FB" panose="0207040306080B030204" pitchFamily="18" charset="0"/>
              </a:rPr>
              <a:t>based on</a:t>
            </a:r>
            <a:r>
              <a:rPr lang="en-US" dirty="0">
                <a:latin typeface="Californian FB" panose="0207040306080B030204" pitchFamily="18" charset="0"/>
              </a:rPr>
              <a:t>:</a:t>
            </a:r>
          </a:p>
          <a:p>
            <a:pPr marL="324000" lvl="1" indent="0">
              <a:buNone/>
            </a:pPr>
            <a:r>
              <a:rPr lang="en-US" dirty="0">
                <a:latin typeface="Californian FB" panose="0207040306080B030204" pitchFamily="18" charset="0"/>
              </a:rPr>
              <a:t>		a.  The </a:t>
            </a:r>
            <a:r>
              <a:rPr lang="en-US" dirty="0">
                <a:highlight>
                  <a:srgbClr val="FFFF00"/>
                </a:highlight>
                <a:latin typeface="Californian FB" panose="0207040306080B030204" pitchFamily="18" charset="0"/>
              </a:rPr>
              <a:t>item’s particular tax character as determined by the partnership</a:t>
            </a:r>
            <a:r>
              <a:rPr lang="en-US" dirty="0">
                <a:latin typeface="Californian FB" panose="0207040306080B030204" pitchFamily="18" charset="0"/>
              </a:rPr>
              <a:t>; and</a:t>
            </a:r>
          </a:p>
          <a:p>
            <a:pPr marL="324000" lvl="1" indent="0">
              <a:buNone/>
            </a:pPr>
            <a:r>
              <a:rPr lang="en-US" dirty="0">
                <a:latin typeface="Californian FB" panose="0207040306080B030204" pitchFamily="18" charset="0"/>
              </a:rPr>
              <a:t>		b.  The </a:t>
            </a:r>
            <a:r>
              <a:rPr lang="en-US" dirty="0">
                <a:highlight>
                  <a:srgbClr val="FFFF00"/>
                </a:highlight>
                <a:latin typeface="Californian FB" panose="0207040306080B030204" pitchFamily="18" charset="0"/>
              </a:rPr>
              <a:t>relationship of the item to the business activity conducted by the partnership, alone or in conjunction with the activity conducted by one or more entities in which the partnership holds a direct or indirect interes</a:t>
            </a:r>
            <a:r>
              <a:rPr lang="en-US" dirty="0">
                <a:latin typeface="Californian FB" panose="0207040306080B030204" pitchFamily="18" charset="0"/>
              </a:rPr>
              <a:t>t. </a:t>
            </a:r>
          </a:p>
          <a:p>
            <a:pPr marL="324000" lvl="1" indent="0">
              <a:buNone/>
            </a:pPr>
            <a:r>
              <a:rPr lang="en-US" dirty="0">
                <a:latin typeface="Californian FB" panose="0207040306080B030204" pitchFamily="18" charset="0"/>
              </a:rPr>
              <a:t>In determining this information, </a:t>
            </a:r>
            <a:r>
              <a:rPr lang="en-US" dirty="0">
                <a:highlight>
                  <a:srgbClr val="FFFF00"/>
                </a:highlight>
                <a:latin typeface="Californian FB" panose="0207040306080B030204" pitchFamily="18" charset="0"/>
              </a:rPr>
              <a:t>the partnership must determine whether its items of income have a sufficient unitary relationship to any business </a:t>
            </a:r>
            <a:r>
              <a:rPr lang="en-US" dirty="0">
                <a:latin typeface="Californian FB" panose="0207040306080B030204" pitchFamily="18" charset="0"/>
              </a:rPr>
              <a:t>in which the partnership participates that also generates apportionable income, with the understanding that a partnership may engage in more than one unitary business. </a:t>
            </a:r>
          </a:p>
        </p:txBody>
      </p:sp>
    </p:spTree>
    <p:extLst>
      <p:ext uri="{BB962C8B-B14F-4D97-AF65-F5344CB8AC3E}">
        <p14:creationId xmlns:p14="http://schemas.microsoft.com/office/powerpoint/2010/main" val="158803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3315C-B9A2-82B7-4988-6F121A9B0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0D170-0648-45A8-46F9-286332BDBAFF}"/>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4932AB10-CE34-32AE-10FF-65B5B8BE5A90}"/>
              </a:ext>
            </a:extLst>
          </p:cNvPr>
          <p:cNvSpPr>
            <a:spLocks noGrp="1"/>
          </p:cNvSpPr>
          <p:nvPr>
            <p:ph type="sldNum" sz="quarter" idx="12"/>
          </p:nvPr>
        </p:nvSpPr>
        <p:spPr/>
        <p:txBody>
          <a:bodyPr/>
          <a:lstStyle/>
          <a:p>
            <a:fld id="{3A98EE3D-8CD1-4C3F-BD1C-C98C9596463C}" type="slidenum">
              <a:rPr lang="en-US" smtClean="0"/>
              <a:t>27</a:t>
            </a:fld>
            <a:endParaRPr lang="en-US" dirty="0"/>
          </a:p>
        </p:txBody>
      </p:sp>
      <p:sp>
        <p:nvSpPr>
          <p:cNvPr id="7" name="Content Placeholder 2">
            <a:extLst>
              <a:ext uri="{FF2B5EF4-FFF2-40B4-BE49-F238E27FC236}">
                <a16:creationId xmlns:a16="http://schemas.microsoft.com/office/drawing/2014/main" id="{E7B73B5D-4934-0B49-EED6-99CD75EB4999}"/>
              </a:ext>
            </a:extLst>
          </p:cNvPr>
          <p:cNvSpPr>
            <a:spLocks noGrp="1"/>
          </p:cNvSpPr>
          <p:nvPr>
            <p:ph idx="1"/>
          </p:nvPr>
        </p:nvSpPr>
        <p:spPr>
          <a:xfrm>
            <a:off x="581192" y="1600200"/>
            <a:ext cx="11029616" cy="4750904"/>
          </a:xfrm>
        </p:spPr>
        <p:txBody>
          <a:bodyPr>
            <a:normAutofit/>
          </a:bodyPr>
          <a:lstStyle/>
          <a:p>
            <a:pPr marL="324000" lvl="1" indent="0">
              <a:buNone/>
            </a:pPr>
            <a:r>
              <a:rPr lang="en-US" dirty="0">
                <a:latin typeface="Californian FB" panose="0207040306080B030204" pitchFamily="18" charset="0"/>
              </a:rPr>
              <a:t>		(3) </a:t>
            </a:r>
            <a:r>
              <a:rPr lang="en-US" dirty="0">
                <a:highlight>
                  <a:srgbClr val="FFFF00"/>
                </a:highlight>
                <a:latin typeface="Californian FB" panose="0207040306080B030204" pitchFamily="18" charset="0"/>
              </a:rPr>
              <a:t>Information necessary for sourcing all non-apportionable items </a:t>
            </a:r>
            <a:r>
              <a:rPr lang="en-US" dirty="0">
                <a:latin typeface="Californian FB" panose="0207040306080B030204" pitchFamily="18" charset="0"/>
              </a:rPr>
              <a:t>determined under Paragraph 2 under [REFERENCE TO STATE’S SOURCING RULES—. . . ].</a:t>
            </a:r>
          </a:p>
          <a:p>
            <a:pPr marL="324000" lvl="1" indent="0">
              <a:buNone/>
            </a:pPr>
            <a:r>
              <a:rPr lang="en-US" dirty="0">
                <a:latin typeface="Californian FB" panose="0207040306080B030204" pitchFamily="18" charset="0"/>
              </a:rPr>
              <a:t>		(4) </a:t>
            </a:r>
            <a:r>
              <a:rPr lang="en-US" dirty="0">
                <a:highlight>
                  <a:srgbClr val="FFFF00"/>
                </a:highlight>
                <a:latin typeface="Californian FB" panose="0207040306080B030204" pitchFamily="18" charset="0"/>
              </a:rPr>
              <a:t>Information on the net apportionable income of the partnership</a:t>
            </a:r>
            <a:r>
              <a:rPr lang="en-US" dirty="0">
                <a:latin typeface="Californian FB" panose="0207040306080B030204" pitchFamily="18" charset="0"/>
              </a:rPr>
              <a:t> as determined under [REFERENCE TO STATE’S SOURCING RULES— . . .] </a:t>
            </a:r>
            <a:r>
              <a:rPr lang="en-US" dirty="0">
                <a:highlight>
                  <a:srgbClr val="FFFF00"/>
                </a:highlight>
                <a:latin typeface="Californian FB" panose="0207040306080B030204" pitchFamily="18" charset="0"/>
              </a:rPr>
              <a:t>based on the particular business activities to which the items making up that net income have a sufficient unitary relationship, including business activity conducted by one or more entities in which the partnership holds a direct or indirect interest</a:t>
            </a:r>
            <a:r>
              <a:rPr lang="en-US" dirty="0">
                <a:latin typeface="Californian FB" panose="0207040306080B030204" pitchFamily="18" charset="0"/>
              </a:rPr>
              <a:t>, with the understanding that a partnership may engage in more than one unitary business.</a:t>
            </a:r>
          </a:p>
        </p:txBody>
      </p:sp>
    </p:spTree>
    <p:extLst>
      <p:ext uri="{BB962C8B-B14F-4D97-AF65-F5344CB8AC3E}">
        <p14:creationId xmlns:p14="http://schemas.microsoft.com/office/powerpoint/2010/main" val="1906847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D3A2-67AB-6EBB-3FAD-0F94C16D8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3C648-C776-D437-FA9F-7B0553A1FFB6}"/>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AA7C9609-02C3-39EE-5B67-A36D7AAAD8B1}"/>
              </a:ext>
            </a:extLst>
          </p:cNvPr>
          <p:cNvSpPr>
            <a:spLocks noGrp="1"/>
          </p:cNvSpPr>
          <p:nvPr>
            <p:ph type="sldNum" sz="quarter" idx="12"/>
          </p:nvPr>
        </p:nvSpPr>
        <p:spPr/>
        <p:txBody>
          <a:bodyPr/>
          <a:lstStyle/>
          <a:p>
            <a:fld id="{3A98EE3D-8CD1-4C3F-BD1C-C98C9596463C}" type="slidenum">
              <a:rPr lang="en-US" smtClean="0"/>
              <a:t>28</a:t>
            </a:fld>
            <a:endParaRPr lang="en-US" dirty="0"/>
          </a:p>
        </p:txBody>
      </p:sp>
      <p:sp>
        <p:nvSpPr>
          <p:cNvPr id="7" name="Content Placeholder 2">
            <a:extLst>
              <a:ext uri="{FF2B5EF4-FFF2-40B4-BE49-F238E27FC236}">
                <a16:creationId xmlns:a16="http://schemas.microsoft.com/office/drawing/2014/main" id="{DE879A61-7B65-3ECC-4457-970C62C9EC7D}"/>
              </a:ext>
            </a:extLst>
          </p:cNvPr>
          <p:cNvSpPr>
            <a:spLocks noGrp="1"/>
          </p:cNvSpPr>
          <p:nvPr>
            <p:ph idx="1"/>
          </p:nvPr>
        </p:nvSpPr>
        <p:spPr>
          <a:xfrm>
            <a:off x="581192" y="1552122"/>
            <a:ext cx="11029616" cy="3511491"/>
          </a:xfrm>
        </p:spPr>
        <p:txBody>
          <a:bodyPr>
            <a:normAutofit/>
          </a:bodyPr>
          <a:lstStyle/>
          <a:p>
            <a:pPr marL="324000" lvl="1" indent="0">
              <a:buNone/>
            </a:pPr>
            <a:r>
              <a:rPr lang="en-US" dirty="0">
                <a:latin typeface="Californian FB" panose="0207040306080B030204" pitchFamily="18" charset="0"/>
              </a:rPr>
              <a:t>		(5)</a:t>
            </a:r>
            <a:r>
              <a:rPr lang="en-US" dirty="0">
                <a:highlight>
                  <a:srgbClr val="FFFF00"/>
                </a:highlight>
                <a:latin typeface="Californian FB" panose="0207040306080B030204" pitchFamily="18" charset="0"/>
              </a:rPr>
              <a:t>	Information on the partnership’s apportionment factor attributes related to the items determined to be part of net apportionable income </a:t>
            </a:r>
            <a:r>
              <a:rPr lang="en-US" dirty="0">
                <a:latin typeface="Californian FB" panose="0207040306080B030204" pitchFamily="18" charset="0"/>
              </a:rPr>
              <a:t>under Paragraph 4, applying [REFERENCE TO STATE’S SOURCING RULES—APPORTIONMENT FACTORS] to enable determination of those apportionment factors.</a:t>
            </a:r>
          </a:p>
        </p:txBody>
      </p:sp>
    </p:spTree>
    <p:extLst>
      <p:ext uri="{BB962C8B-B14F-4D97-AF65-F5344CB8AC3E}">
        <p14:creationId xmlns:p14="http://schemas.microsoft.com/office/powerpoint/2010/main" val="4105145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5F5A-7714-69E1-600B-57FCFBC2D564}"/>
              </a:ext>
            </a:extLst>
          </p:cNvPr>
          <p:cNvSpPr>
            <a:spLocks noGrp="1"/>
          </p:cNvSpPr>
          <p:nvPr>
            <p:ph type="title"/>
          </p:nvPr>
        </p:nvSpPr>
        <p:spPr>
          <a:xfrm>
            <a:off x="581192" y="702157"/>
            <a:ext cx="11029616" cy="569510"/>
          </a:xfrm>
        </p:spPr>
        <p:txBody>
          <a:bodyPr>
            <a:normAutofit fontScale="90000"/>
          </a:bodyPr>
          <a:lstStyle/>
          <a:p>
            <a:r>
              <a:rPr lang="en-US" sz="3200" dirty="0"/>
              <a:t>Now it gets complicated</a:t>
            </a:r>
          </a:p>
        </p:txBody>
      </p:sp>
      <p:sp>
        <p:nvSpPr>
          <p:cNvPr id="4" name="Slide Number Placeholder 3">
            <a:extLst>
              <a:ext uri="{FF2B5EF4-FFF2-40B4-BE49-F238E27FC236}">
                <a16:creationId xmlns:a16="http://schemas.microsoft.com/office/drawing/2014/main" id="{9FB4B5FE-6E9E-B635-5B5D-37FDD35D3C86}"/>
              </a:ext>
            </a:extLst>
          </p:cNvPr>
          <p:cNvSpPr>
            <a:spLocks noGrp="1"/>
          </p:cNvSpPr>
          <p:nvPr>
            <p:ph type="sldNum" sz="quarter" idx="12"/>
          </p:nvPr>
        </p:nvSpPr>
        <p:spPr/>
        <p:txBody>
          <a:bodyPr/>
          <a:lstStyle/>
          <a:p>
            <a:fld id="{3A98EE3D-8CD1-4C3F-BD1C-C98C9596463C}" type="slidenum">
              <a:rPr lang="en-US" smtClean="0"/>
              <a:t>29</a:t>
            </a:fld>
            <a:endParaRPr lang="en-US" dirty="0"/>
          </a:p>
        </p:txBody>
      </p:sp>
      <p:cxnSp>
        <p:nvCxnSpPr>
          <p:cNvPr id="5" name="Straight Connector 4">
            <a:extLst>
              <a:ext uri="{FF2B5EF4-FFF2-40B4-BE49-F238E27FC236}">
                <a16:creationId xmlns:a16="http://schemas.microsoft.com/office/drawing/2014/main" id="{AC54D0DE-E147-F5F7-91E8-FB5E42DF9B8C}"/>
              </a:ext>
            </a:extLst>
          </p:cNvPr>
          <p:cNvCxnSpPr>
            <a:cxnSpLocks/>
          </p:cNvCxnSpPr>
          <p:nvPr/>
        </p:nvCxnSpPr>
        <p:spPr>
          <a:xfrm flipH="1">
            <a:off x="3610454" y="2104103"/>
            <a:ext cx="1629104" cy="2338243"/>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cxnSp>
        <p:nvCxnSpPr>
          <p:cNvPr id="6" name="Straight Connector 5">
            <a:extLst>
              <a:ext uri="{FF2B5EF4-FFF2-40B4-BE49-F238E27FC236}">
                <a16:creationId xmlns:a16="http://schemas.microsoft.com/office/drawing/2014/main" id="{0B513B5C-92D9-B4B5-DC45-3CC40E4121C9}"/>
              </a:ext>
            </a:extLst>
          </p:cNvPr>
          <p:cNvCxnSpPr>
            <a:cxnSpLocks/>
          </p:cNvCxnSpPr>
          <p:nvPr/>
        </p:nvCxnSpPr>
        <p:spPr>
          <a:xfrm flipH="1">
            <a:off x="3691014" y="2104103"/>
            <a:ext cx="1681796" cy="2481071"/>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cxnSp>
        <p:nvCxnSpPr>
          <p:cNvPr id="7" name="Straight Connector 6">
            <a:extLst>
              <a:ext uri="{FF2B5EF4-FFF2-40B4-BE49-F238E27FC236}">
                <a16:creationId xmlns:a16="http://schemas.microsoft.com/office/drawing/2014/main" id="{C04B9147-D443-4F6E-D022-89A2756C0AEB}"/>
              </a:ext>
            </a:extLst>
          </p:cNvPr>
          <p:cNvCxnSpPr>
            <a:cxnSpLocks/>
          </p:cNvCxnSpPr>
          <p:nvPr/>
        </p:nvCxnSpPr>
        <p:spPr>
          <a:xfrm flipH="1">
            <a:off x="3726389" y="2202426"/>
            <a:ext cx="1734677" cy="2514485"/>
          </a:xfrm>
          <a:prstGeom prst="line">
            <a:avLst/>
          </a:prstGeom>
          <a:ln>
            <a:solidFill>
              <a:schemeClr val="tx2">
                <a:lumMod val="25000"/>
                <a:lumOff val="75000"/>
              </a:schemeClr>
            </a:solidFill>
          </a:ln>
        </p:spPr>
        <p:style>
          <a:lnRef idx="2">
            <a:schemeClr val="dk1"/>
          </a:lnRef>
          <a:fillRef idx="0">
            <a:schemeClr val="dk1"/>
          </a:fillRef>
          <a:effectRef idx="1">
            <a:schemeClr val="dk1"/>
          </a:effectRef>
          <a:fontRef idx="minor">
            <a:schemeClr val="tx1"/>
          </a:fontRef>
        </p:style>
      </p:cxnSp>
      <p:sp>
        <p:nvSpPr>
          <p:cNvPr id="8" name="Oval 7">
            <a:extLst>
              <a:ext uri="{FF2B5EF4-FFF2-40B4-BE49-F238E27FC236}">
                <a16:creationId xmlns:a16="http://schemas.microsoft.com/office/drawing/2014/main" id="{11345B96-F4E6-0C22-8677-888603286091}"/>
              </a:ext>
            </a:extLst>
          </p:cNvPr>
          <p:cNvSpPr/>
          <p:nvPr/>
        </p:nvSpPr>
        <p:spPr>
          <a:xfrm rot="21289756">
            <a:off x="3673947" y="3480207"/>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500A6B83-16B0-98CB-3E2C-2215FB6D17C0}"/>
              </a:ext>
            </a:extLst>
          </p:cNvPr>
          <p:cNvSpPr/>
          <p:nvPr/>
        </p:nvSpPr>
        <p:spPr>
          <a:xfrm>
            <a:off x="2743913" y="1315974"/>
            <a:ext cx="6999756" cy="5542025"/>
          </a:xfrm>
          <a:prstGeom prst="triangl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Walk with solid fill">
            <a:extLst>
              <a:ext uri="{FF2B5EF4-FFF2-40B4-BE49-F238E27FC236}">
                <a16:creationId xmlns:a16="http://schemas.microsoft.com/office/drawing/2014/main" id="{0D37CA6D-D079-8EA7-B49B-DAA6A07C33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8684675" flipH="1">
            <a:off x="2183162" y="4078231"/>
            <a:ext cx="1883580" cy="1650704"/>
          </a:xfrm>
          <a:prstGeom prst="rect">
            <a:avLst/>
          </a:prstGeom>
        </p:spPr>
      </p:pic>
      <p:sp>
        <p:nvSpPr>
          <p:cNvPr id="12" name="Oval 11">
            <a:extLst>
              <a:ext uri="{FF2B5EF4-FFF2-40B4-BE49-F238E27FC236}">
                <a16:creationId xmlns:a16="http://schemas.microsoft.com/office/drawing/2014/main" id="{7EDEB714-8A5A-0396-589B-7DE08D588204}"/>
              </a:ext>
            </a:extLst>
          </p:cNvPr>
          <p:cNvSpPr/>
          <p:nvPr/>
        </p:nvSpPr>
        <p:spPr>
          <a:xfrm rot="21289756">
            <a:off x="3826347" y="3632607"/>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482B823-E385-07DC-22E0-5954AB929468}"/>
              </a:ext>
            </a:extLst>
          </p:cNvPr>
          <p:cNvSpPr/>
          <p:nvPr/>
        </p:nvSpPr>
        <p:spPr>
          <a:xfrm rot="21289756">
            <a:off x="3978747" y="3785007"/>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A3F835D-DB69-73D1-51A2-6F06488795BB}"/>
              </a:ext>
            </a:extLst>
          </p:cNvPr>
          <p:cNvSpPr/>
          <p:nvPr/>
        </p:nvSpPr>
        <p:spPr>
          <a:xfrm rot="21289756">
            <a:off x="4268008" y="3179819"/>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3443A41-ABC8-2EF4-9EF0-BFA81E6405D2}"/>
              </a:ext>
            </a:extLst>
          </p:cNvPr>
          <p:cNvSpPr/>
          <p:nvPr/>
        </p:nvSpPr>
        <p:spPr>
          <a:xfrm rot="21289756">
            <a:off x="4067003" y="2879430"/>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A09ED37-014C-C324-88D5-4B4B6CD6AD5C}"/>
              </a:ext>
            </a:extLst>
          </p:cNvPr>
          <p:cNvSpPr/>
          <p:nvPr/>
        </p:nvSpPr>
        <p:spPr>
          <a:xfrm rot="21289756">
            <a:off x="4777422" y="2571964"/>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3FC9029-C199-E5E8-7DDC-D2AE68BF7A66}"/>
              </a:ext>
            </a:extLst>
          </p:cNvPr>
          <p:cNvSpPr/>
          <p:nvPr/>
        </p:nvSpPr>
        <p:spPr>
          <a:xfrm rot="21289756">
            <a:off x="4332531" y="2422230"/>
            <a:ext cx="865239" cy="894735"/>
          </a:xfrm>
          <a:prstGeom prst="ellipse">
            <a:avLst/>
          </a:prstGeom>
          <a:solidFill>
            <a:srgbClr val="5B7783"/>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F88C2788-53C5-8890-AC3B-92205723C80C}"/>
                  </a:ext>
                </a:extLst>
              </p14:cNvPr>
              <p14:cNvContentPartPr/>
              <p14:nvPr/>
            </p14:nvContentPartPr>
            <p14:xfrm>
              <a:off x="3972205" y="4414436"/>
              <a:ext cx="360" cy="360"/>
            </p14:xfrm>
          </p:contentPart>
        </mc:Choice>
        <mc:Fallback xmlns="">
          <p:pic>
            <p:nvPicPr>
              <p:cNvPr id="30" name="Ink 29">
                <a:extLst>
                  <a:ext uri="{FF2B5EF4-FFF2-40B4-BE49-F238E27FC236}">
                    <a16:creationId xmlns:a16="http://schemas.microsoft.com/office/drawing/2014/main" id="{F88C2788-53C5-8890-AC3B-92205723C80C}"/>
                  </a:ext>
                </a:extLst>
              </p:cNvPr>
              <p:cNvPicPr/>
              <p:nvPr/>
            </p:nvPicPr>
            <p:blipFill>
              <a:blip r:embed="rId5"/>
              <a:stretch>
                <a:fillRect/>
              </a:stretch>
            </p:blipFill>
            <p:spPr>
              <a:xfrm>
                <a:off x="3966085" y="440831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id="{69D7D19F-7C0D-EAF6-03AF-C2FE9A9C2646}"/>
                  </a:ext>
                </a:extLst>
              </p14:cNvPr>
              <p14:cNvContentPartPr/>
              <p14:nvPr/>
            </p14:nvContentPartPr>
            <p14:xfrm>
              <a:off x="5614165" y="4532516"/>
              <a:ext cx="360" cy="360"/>
            </p14:xfrm>
          </p:contentPart>
        </mc:Choice>
        <mc:Fallback xmlns="">
          <p:pic>
            <p:nvPicPr>
              <p:cNvPr id="31" name="Ink 30">
                <a:extLst>
                  <a:ext uri="{FF2B5EF4-FFF2-40B4-BE49-F238E27FC236}">
                    <a16:creationId xmlns:a16="http://schemas.microsoft.com/office/drawing/2014/main" id="{69D7D19F-7C0D-EAF6-03AF-C2FE9A9C2646}"/>
                  </a:ext>
                </a:extLst>
              </p:cNvPr>
              <p:cNvPicPr/>
              <p:nvPr/>
            </p:nvPicPr>
            <p:blipFill>
              <a:blip r:embed="rId5"/>
              <a:stretch>
                <a:fillRect/>
              </a:stretch>
            </p:blipFill>
            <p:spPr>
              <a:xfrm>
                <a:off x="5608045" y="452639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2" name="Ink 31">
                <a:extLst>
                  <a:ext uri="{FF2B5EF4-FFF2-40B4-BE49-F238E27FC236}">
                    <a16:creationId xmlns:a16="http://schemas.microsoft.com/office/drawing/2014/main" id="{08AEBC3E-7BE5-A8F2-D6C1-320E93179B2C}"/>
                  </a:ext>
                </a:extLst>
              </p14:cNvPr>
              <p14:cNvContentPartPr/>
              <p14:nvPr/>
            </p14:nvContentPartPr>
            <p14:xfrm>
              <a:off x="4709485" y="4532516"/>
              <a:ext cx="360" cy="360"/>
            </p14:xfrm>
          </p:contentPart>
        </mc:Choice>
        <mc:Fallback xmlns="">
          <p:pic>
            <p:nvPicPr>
              <p:cNvPr id="32" name="Ink 31">
                <a:extLst>
                  <a:ext uri="{FF2B5EF4-FFF2-40B4-BE49-F238E27FC236}">
                    <a16:creationId xmlns:a16="http://schemas.microsoft.com/office/drawing/2014/main" id="{08AEBC3E-7BE5-A8F2-D6C1-320E93179B2C}"/>
                  </a:ext>
                </a:extLst>
              </p:cNvPr>
              <p:cNvPicPr/>
              <p:nvPr/>
            </p:nvPicPr>
            <p:blipFill>
              <a:blip r:embed="rId5"/>
              <a:stretch>
                <a:fillRect/>
              </a:stretch>
            </p:blipFill>
            <p:spPr>
              <a:xfrm>
                <a:off x="4703365" y="452639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Ink 32">
                <a:extLst>
                  <a:ext uri="{FF2B5EF4-FFF2-40B4-BE49-F238E27FC236}">
                    <a16:creationId xmlns:a16="http://schemas.microsoft.com/office/drawing/2014/main" id="{C550CD35-C2B0-C320-EF98-FA9EBE9F4D28}"/>
                  </a:ext>
                </a:extLst>
              </p14:cNvPr>
              <p14:cNvContentPartPr/>
              <p14:nvPr/>
            </p14:nvContentPartPr>
            <p14:xfrm>
              <a:off x="4198285" y="3972356"/>
              <a:ext cx="360" cy="360"/>
            </p14:xfrm>
          </p:contentPart>
        </mc:Choice>
        <mc:Fallback xmlns="">
          <p:pic>
            <p:nvPicPr>
              <p:cNvPr id="33" name="Ink 32">
                <a:extLst>
                  <a:ext uri="{FF2B5EF4-FFF2-40B4-BE49-F238E27FC236}">
                    <a16:creationId xmlns:a16="http://schemas.microsoft.com/office/drawing/2014/main" id="{C550CD35-C2B0-C320-EF98-FA9EBE9F4D28}"/>
                  </a:ext>
                </a:extLst>
              </p:cNvPr>
              <p:cNvPicPr/>
              <p:nvPr/>
            </p:nvPicPr>
            <p:blipFill>
              <a:blip r:embed="rId5"/>
              <a:stretch>
                <a:fillRect/>
              </a:stretch>
            </p:blipFill>
            <p:spPr>
              <a:xfrm>
                <a:off x="4192165" y="396623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4" name="Ink 33">
                <a:extLst>
                  <a:ext uri="{FF2B5EF4-FFF2-40B4-BE49-F238E27FC236}">
                    <a16:creationId xmlns:a16="http://schemas.microsoft.com/office/drawing/2014/main" id="{7965EB26-8697-F75D-2F82-36607EFAABC1}"/>
                  </a:ext>
                </a:extLst>
              </p14:cNvPr>
              <p14:cNvContentPartPr/>
              <p14:nvPr/>
            </p14:nvContentPartPr>
            <p14:xfrm>
              <a:off x="4119805" y="3810716"/>
              <a:ext cx="1800" cy="3960"/>
            </p14:xfrm>
          </p:contentPart>
        </mc:Choice>
        <mc:Fallback xmlns="">
          <p:pic>
            <p:nvPicPr>
              <p:cNvPr id="34" name="Ink 33">
                <a:extLst>
                  <a:ext uri="{FF2B5EF4-FFF2-40B4-BE49-F238E27FC236}">
                    <a16:creationId xmlns:a16="http://schemas.microsoft.com/office/drawing/2014/main" id="{7965EB26-8697-F75D-2F82-36607EFAABC1}"/>
                  </a:ext>
                </a:extLst>
              </p:cNvPr>
              <p:cNvPicPr/>
              <p:nvPr/>
            </p:nvPicPr>
            <p:blipFill>
              <a:blip r:embed="rId10"/>
              <a:stretch>
                <a:fillRect/>
              </a:stretch>
            </p:blipFill>
            <p:spPr>
              <a:xfrm>
                <a:off x="4113685" y="3804596"/>
                <a:ext cx="14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5" name="Ink 34">
                <a:extLst>
                  <a:ext uri="{FF2B5EF4-FFF2-40B4-BE49-F238E27FC236}">
                    <a16:creationId xmlns:a16="http://schemas.microsoft.com/office/drawing/2014/main" id="{DCD24ED7-332F-99CB-76FF-5A54F942A903}"/>
                  </a:ext>
                </a:extLst>
              </p14:cNvPr>
              <p14:cNvContentPartPr/>
              <p14:nvPr/>
            </p14:nvContentPartPr>
            <p14:xfrm>
              <a:off x="9556885" y="3343076"/>
              <a:ext cx="360" cy="360"/>
            </p14:xfrm>
          </p:contentPart>
        </mc:Choice>
        <mc:Fallback xmlns="">
          <p:pic>
            <p:nvPicPr>
              <p:cNvPr id="35" name="Ink 34">
                <a:extLst>
                  <a:ext uri="{FF2B5EF4-FFF2-40B4-BE49-F238E27FC236}">
                    <a16:creationId xmlns:a16="http://schemas.microsoft.com/office/drawing/2014/main" id="{DCD24ED7-332F-99CB-76FF-5A54F942A903}"/>
                  </a:ext>
                </a:extLst>
              </p:cNvPr>
              <p:cNvPicPr/>
              <p:nvPr/>
            </p:nvPicPr>
            <p:blipFill>
              <a:blip r:embed="rId5"/>
              <a:stretch>
                <a:fillRect/>
              </a:stretch>
            </p:blipFill>
            <p:spPr>
              <a:xfrm>
                <a:off x="9550765" y="333695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6" name="Ink 35">
                <a:extLst>
                  <a:ext uri="{FF2B5EF4-FFF2-40B4-BE49-F238E27FC236}">
                    <a16:creationId xmlns:a16="http://schemas.microsoft.com/office/drawing/2014/main" id="{E888B1C6-1B15-24FF-1C0D-10D29115B1BE}"/>
                  </a:ext>
                </a:extLst>
              </p14:cNvPr>
              <p14:cNvContentPartPr/>
              <p14:nvPr/>
            </p14:nvContentPartPr>
            <p14:xfrm>
              <a:off x="1267885" y="3480596"/>
              <a:ext cx="360" cy="360"/>
            </p14:xfrm>
          </p:contentPart>
        </mc:Choice>
        <mc:Fallback xmlns="">
          <p:pic>
            <p:nvPicPr>
              <p:cNvPr id="36" name="Ink 35">
                <a:extLst>
                  <a:ext uri="{FF2B5EF4-FFF2-40B4-BE49-F238E27FC236}">
                    <a16:creationId xmlns:a16="http://schemas.microsoft.com/office/drawing/2014/main" id="{E888B1C6-1B15-24FF-1C0D-10D29115B1BE}"/>
                  </a:ext>
                </a:extLst>
              </p:cNvPr>
              <p:cNvPicPr/>
              <p:nvPr/>
            </p:nvPicPr>
            <p:blipFill>
              <a:blip r:embed="rId5"/>
              <a:stretch>
                <a:fillRect/>
              </a:stretch>
            </p:blipFill>
            <p:spPr>
              <a:xfrm>
                <a:off x="1261765" y="3474476"/>
                <a:ext cx="12600" cy="12600"/>
              </a:xfrm>
              <a:prstGeom prst="rect">
                <a:avLst/>
              </a:prstGeom>
            </p:spPr>
          </p:pic>
        </mc:Fallback>
      </mc:AlternateContent>
    </p:spTree>
    <p:extLst>
      <p:ext uri="{BB962C8B-B14F-4D97-AF65-F5344CB8AC3E}">
        <p14:creationId xmlns:p14="http://schemas.microsoft.com/office/powerpoint/2010/main" val="2725261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81336D6-E31C-7A3F-06BD-0A9FF59BCB5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8A87441-A176-692C-D5EF-5AD1DCB20FF0}"/>
              </a:ext>
            </a:extLst>
          </p:cNvPr>
          <p:cNvPicPr>
            <a:picLocks noChangeAspect="1"/>
          </p:cNvPicPr>
          <p:nvPr/>
        </p:nvPicPr>
        <p:blipFill>
          <a:blip r:embed="rId3"/>
          <a:stretch>
            <a:fillRect/>
          </a:stretch>
        </p:blipFill>
        <p:spPr>
          <a:xfrm>
            <a:off x="691592" y="344844"/>
            <a:ext cx="10808815" cy="6513156"/>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233F716-F9B3-DC6C-3ED0-C009B6ADDB08}"/>
                  </a:ext>
                </a:extLst>
              </p14:cNvPr>
              <p14:cNvContentPartPr/>
              <p14:nvPr/>
            </p14:nvContentPartPr>
            <p14:xfrm>
              <a:off x="7128388" y="5044664"/>
              <a:ext cx="3628104" cy="1813336"/>
            </p14:xfrm>
          </p:contentPart>
        </mc:Choice>
        <mc:Fallback xmlns="">
          <p:pic>
            <p:nvPicPr>
              <p:cNvPr id="3" name="Ink 2">
                <a:extLst>
                  <a:ext uri="{FF2B5EF4-FFF2-40B4-BE49-F238E27FC236}">
                    <a16:creationId xmlns:a16="http://schemas.microsoft.com/office/drawing/2014/main" id="{5233F716-F9B3-DC6C-3ED0-C009B6ADDB08}"/>
                  </a:ext>
                </a:extLst>
              </p:cNvPr>
              <p:cNvPicPr/>
              <p:nvPr/>
            </p:nvPicPr>
            <p:blipFill>
              <a:blip r:embed="rId5"/>
              <a:stretch>
                <a:fillRect/>
              </a:stretch>
            </p:blipFill>
            <p:spPr>
              <a:xfrm>
                <a:off x="7101391" y="5017664"/>
                <a:ext cx="3681379" cy="1866976"/>
              </a:xfrm>
              <a:prstGeom prst="rect">
                <a:avLst/>
              </a:prstGeom>
            </p:spPr>
          </p:pic>
        </mc:Fallback>
      </mc:AlternateContent>
    </p:spTree>
    <p:extLst>
      <p:ext uri="{BB962C8B-B14F-4D97-AF65-F5344CB8AC3E}">
        <p14:creationId xmlns:p14="http://schemas.microsoft.com/office/powerpoint/2010/main" val="512206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A12B9D-CDB0-03AF-035B-BBA11F454CC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831D52-9C70-51E2-11E3-31A8111E24A3}"/>
              </a:ext>
            </a:extLst>
          </p:cNvPr>
          <p:cNvSpPr>
            <a:spLocks noGrp="1"/>
          </p:cNvSpPr>
          <p:nvPr>
            <p:ph type="title"/>
          </p:nvPr>
        </p:nvSpPr>
        <p:spPr>
          <a:xfrm>
            <a:off x="959157" y="1113764"/>
            <a:ext cx="3269749" cy="4624327"/>
          </a:xfrm>
        </p:spPr>
        <p:txBody>
          <a:bodyPr anchor="ctr">
            <a:normAutofit/>
          </a:bodyPr>
          <a:lstStyle/>
          <a:p>
            <a:r>
              <a:rPr lang="en-US">
                <a:solidFill>
                  <a:srgbClr val="FFFFFF"/>
                </a:solidFill>
              </a:rPr>
              <a:t>Tiered and Corporate partners &amp; Blending</a:t>
            </a:r>
          </a:p>
        </p:txBody>
      </p:sp>
      <p:sp>
        <p:nvSpPr>
          <p:cNvPr id="3" name="Content Placeholder 2">
            <a:extLst>
              <a:ext uri="{FF2B5EF4-FFF2-40B4-BE49-F238E27FC236}">
                <a16:creationId xmlns:a16="http://schemas.microsoft.com/office/drawing/2014/main" id="{6D82C476-E655-4A5B-880E-0B6809265142}"/>
              </a:ext>
            </a:extLst>
          </p:cNvPr>
          <p:cNvSpPr>
            <a:spLocks noGrp="1"/>
          </p:cNvSpPr>
          <p:nvPr>
            <p:ph idx="1"/>
          </p:nvPr>
        </p:nvSpPr>
        <p:spPr>
          <a:xfrm>
            <a:off x="4927600" y="485678"/>
            <a:ext cx="6683209" cy="5888772"/>
          </a:xfrm>
        </p:spPr>
        <p:txBody>
          <a:bodyPr anchor="ctr">
            <a:normAutofit/>
          </a:bodyPr>
          <a:lstStyle/>
          <a:p>
            <a:pPr>
              <a:lnSpc>
                <a:spcPct val="100000"/>
              </a:lnSpc>
              <a:spcAft>
                <a:spcPts val="1800"/>
              </a:spcAft>
            </a:pPr>
            <a:r>
              <a:rPr lang="en-US" dirty="0"/>
              <a:t>The majority of states have rules that would use blended apportionment in some cases. </a:t>
            </a:r>
          </a:p>
          <a:p>
            <a:pPr>
              <a:lnSpc>
                <a:spcPct val="100000"/>
              </a:lnSpc>
              <a:spcAft>
                <a:spcPts val="1800"/>
              </a:spcAft>
            </a:pPr>
            <a:r>
              <a:rPr lang="en-US" dirty="0"/>
              <a:t>The MTC’s combined filing model statutes (Joyce and Finnigan) also use blended apportionment. </a:t>
            </a:r>
          </a:p>
          <a:p>
            <a:pPr>
              <a:lnSpc>
                <a:spcPct val="100000"/>
              </a:lnSpc>
              <a:spcAft>
                <a:spcPts val="1800"/>
              </a:spcAft>
            </a:pPr>
            <a:r>
              <a:rPr lang="en-US" dirty="0"/>
              <a:t>Of the states that specify – most use distributive share as the basis for determining the partner’s share of partnership apportionment factors. </a:t>
            </a:r>
          </a:p>
        </p:txBody>
      </p:sp>
      <p:sp>
        <p:nvSpPr>
          <p:cNvPr id="4" name="Slide Number Placeholder 3">
            <a:extLst>
              <a:ext uri="{FF2B5EF4-FFF2-40B4-BE49-F238E27FC236}">
                <a16:creationId xmlns:a16="http://schemas.microsoft.com/office/drawing/2014/main" id="{ADDBBD90-1759-016F-CBA4-8603379544A4}"/>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31</a:t>
            </a:fld>
            <a:endParaRPr lang="en-US"/>
          </a:p>
        </p:txBody>
      </p:sp>
    </p:spTree>
    <p:extLst>
      <p:ext uri="{BB962C8B-B14F-4D97-AF65-F5344CB8AC3E}">
        <p14:creationId xmlns:p14="http://schemas.microsoft.com/office/powerpoint/2010/main" val="2146052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73801A-3F05-AFD0-5F71-08F9E8C90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E71FB-F5DE-E539-303A-9ACB48F493A4}"/>
              </a:ext>
            </a:extLst>
          </p:cNvPr>
          <p:cNvSpPr>
            <a:spLocks noGrp="1"/>
          </p:cNvSpPr>
          <p:nvPr>
            <p:ph type="title"/>
          </p:nvPr>
        </p:nvSpPr>
        <p:spPr>
          <a:xfrm>
            <a:off x="581193" y="729658"/>
            <a:ext cx="2987917" cy="1954548"/>
          </a:xfrm>
        </p:spPr>
        <p:txBody>
          <a:bodyPr anchor="ctr">
            <a:normAutofit/>
          </a:bodyPr>
          <a:lstStyle/>
          <a:p>
            <a:r>
              <a:rPr lang="en-US" dirty="0"/>
              <a:t>What is Blended Apportionment</a:t>
            </a:r>
          </a:p>
        </p:txBody>
      </p:sp>
      <p:sp>
        <p:nvSpPr>
          <p:cNvPr id="5" name="Text Placeholder 4">
            <a:extLst>
              <a:ext uri="{FF2B5EF4-FFF2-40B4-BE49-F238E27FC236}">
                <a16:creationId xmlns:a16="http://schemas.microsoft.com/office/drawing/2014/main" id="{3645A130-6B85-8D65-6C63-4E05E9FBF375}"/>
              </a:ext>
            </a:extLst>
          </p:cNvPr>
          <p:cNvSpPr>
            <a:spLocks noGrp="1"/>
          </p:cNvSpPr>
          <p:nvPr>
            <p:ph type="body" idx="1"/>
          </p:nvPr>
        </p:nvSpPr>
        <p:spPr>
          <a:xfrm>
            <a:off x="677846" y="2966491"/>
            <a:ext cx="5194769" cy="478108"/>
          </a:xfrm>
          <a:solidFill>
            <a:srgbClr val="3B505F"/>
          </a:solidFill>
        </p:spPr>
        <p:txBody>
          <a:bodyPr/>
          <a:lstStyle/>
          <a:p>
            <a:r>
              <a:rPr lang="en-US" dirty="0">
                <a:solidFill>
                  <a:schemeClr val="bg1"/>
                </a:solidFill>
              </a:rPr>
              <a:t>No Blending </a:t>
            </a:r>
          </a:p>
        </p:txBody>
      </p:sp>
      <p:sp>
        <p:nvSpPr>
          <p:cNvPr id="7" name="Content Placeholder 6">
            <a:extLst>
              <a:ext uri="{FF2B5EF4-FFF2-40B4-BE49-F238E27FC236}">
                <a16:creationId xmlns:a16="http://schemas.microsoft.com/office/drawing/2014/main" id="{9E2FB92C-220F-36A9-284C-22181550D25A}"/>
              </a:ext>
            </a:extLst>
          </p:cNvPr>
          <p:cNvSpPr>
            <a:spLocks noGrp="1"/>
          </p:cNvSpPr>
          <p:nvPr>
            <p:ph sz="quarter" idx="4"/>
          </p:nvPr>
        </p:nvSpPr>
        <p:spPr>
          <a:xfrm>
            <a:off x="6319384" y="3559734"/>
            <a:ext cx="5291426" cy="2864180"/>
          </a:xfrm>
        </p:spPr>
        <p:txBody>
          <a:bodyPr>
            <a:normAutofit fontScale="92500"/>
          </a:bodyPr>
          <a:lstStyle/>
          <a:p>
            <a:pPr marL="0" indent="0">
              <a:spcAft>
                <a:spcPts val="0"/>
              </a:spcAft>
              <a:buNone/>
            </a:pPr>
            <a:r>
              <a:rPr lang="en-US" dirty="0"/>
              <a:t>Partner’s total income sourced to state A </a:t>
            </a:r>
          </a:p>
          <a:p>
            <a:pPr marL="0" indent="0">
              <a:buNone/>
            </a:pPr>
            <a:r>
              <a:rPr lang="en-US" dirty="0"/>
              <a:t>$100,000  +   $50,000   =    $150,000</a:t>
            </a:r>
          </a:p>
          <a:p>
            <a:pPr marL="0" indent="0">
              <a:buNone/>
            </a:pPr>
            <a:r>
              <a:rPr lang="en-US" dirty="0"/>
              <a:t>X    (</a:t>
            </a:r>
            <a:r>
              <a:rPr lang="en-US" u="sng" dirty="0"/>
              <a:t>50%  of  $200,000) +  $200,000</a:t>
            </a:r>
            <a:r>
              <a:rPr lang="en-US" dirty="0"/>
              <a:t>   = 33.3%</a:t>
            </a:r>
            <a:br>
              <a:rPr lang="en-US" u="sng" dirty="0"/>
            </a:br>
            <a:r>
              <a:rPr lang="en-US" dirty="0"/>
              <a:t>      (50% of $1,000,000) + $400,000</a:t>
            </a:r>
          </a:p>
          <a:p>
            <a:pPr marL="0" indent="0">
              <a:buNone/>
            </a:pPr>
            <a:br>
              <a:rPr lang="en-US" dirty="0"/>
            </a:br>
            <a:r>
              <a:rPr lang="en-US" sz="2600" dirty="0"/>
              <a:t>                    </a:t>
            </a:r>
            <a:r>
              <a:rPr lang="en-US" sz="2400" dirty="0"/>
              <a:t>Equals         $50,000</a:t>
            </a:r>
            <a:endParaRPr lang="en-US" dirty="0"/>
          </a:p>
        </p:txBody>
      </p:sp>
      <p:sp>
        <p:nvSpPr>
          <p:cNvPr id="4" name="Slide Number Placeholder 3">
            <a:extLst>
              <a:ext uri="{FF2B5EF4-FFF2-40B4-BE49-F238E27FC236}">
                <a16:creationId xmlns:a16="http://schemas.microsoft.com/office/drawing/2014/main" id="{DFD5B75E-9E47-734D-7791-CE14B7B7B800}"/>
              </a:ext>
            </a:extLst>
          </p:cNvPr>
          <p:cNvSpPr>
            <a:spLocks noGrp="1"/>
          </p:cNvSpPr>
          <p:nvPr>
            <p:ph type="sldNum" sz="quarter" idx="12"/>
          </p:nvPr>
        </p:nvSpPr>
        <p:spPr/>
        <p:txBody>
          <a:bodyPr/>
          <a:lstStyle/>
          <a:p>
            <a:fld id="{3A98EE3D-8CD1-4C3F-BD1C-C98C9596463C}" type="slidenum">
              <a:rPr lang="en-US" smtClean="0"/>
              <a:t>32</a:t>
            </a:fld>
            <a:endParaRPr lang="en-US" dirty="0"/>
          </a:p>
        </p:txBody>
      </p:sp>
      <p:sp>
        <p:nvSpPr>
          <p:cNvPr id="8" name="Text Placeholder 7">
            <a:extLst>
              <a:ext uri="{FF2B5EF4-FFF2-40B4-BE49-F238E27FC236}">
                <a16:creationId xmlns:a16="http://schemas.microsoft.com/office/drawing/2014/main" id="{30C398C9-643F-2A09-7847-D2F35A9ACE6A}"/>
              </a:ext>
            </a:extLst>
          </p:cNvPr>
          <p:cNvSpPr>
            <a:spLocks noGrp="1"/>
          </p:cNvSpPr>
          <p:nvPr>
            <p:ph type="body" idx="13"/>
          </p:nvPr>
        </p:nvSpPr>
        <p:spPr>
          <a:xfrm>
            <a:off x="6222730" y="2977967"/>
            <a:ext cx="5291424" cy="455156"/>
          </a:xfrm>
          <a:solidFill>
            <a:srgbClr val="3B505F"/>
          </a:solidFill>
        </p:spPr>
        <p:txBody>
          <a:bodyPr/>
          <a:lstStyle/>
          <a:p>
            <a:r>
              <a:rPr lang="en-US" dirty="0">
                <a:solidFill>
                  <a:schemeClr val="bg1"/>
                </a:solidFill>
              </a:rPr>
              <a:t>Blending</a:t>
            </a:r>
          </a:p>
        </p:txBody>
      </p:sp>
      <p:graphicFrame>
        <p:nvGraphicFramePr>
          <p:cNvPr id="10" name="Table 9">
            <a:extLst>
              <a:ext uri="{FF2B5EF4-FFF2-40B4-BE49-F238E27FC236}">
                <a16:creationId xmlns:a16="http://schemas.microsoft.com/office/drawing/2014/main" id="{68ED00D5-9D17-4818-9A07-4168FFEEE7C1}"/>
              </a:ext>
            </a:extLst>
          </p:cNvPr>
          <p:cNvGraphicFramePr>
            <a:graphicFrameLocks noGrp="1"/>
          </p:cNvGraphicFramePr>
          <p:nvPr>
            <p:extLst>
              <p:ext uri="{D42A27DB-BD31-4B8C-83A1-F6EECF244321}">
                <p14:modId xmlns:p14="http://schemas.microsoft.com/office/powerpoint/2010/main" val="4288684055"/>
              </p:ext>
            </p:extLst>
          </p:nvPr>
        </p:nvGraphicFramePr>
        <p:xfrm>
          <a:off x="4090219" y="729657"/>
          <a:ext cx="7216877" cy="2121699"/>
        </p:xfrm>
        <a:graphic>
          <a:graphicData uri="http://schemas.openxmlformats.org/drawingml/2006/table">
            <a:tbl>
              <a:tblPr firstRow="1" bandRow="1">
                <a:tableStyleId>{5C22544A-7EE6-4342-B048-85BDC9FD1C3A}</a:tableStyleId>
              </a:tblPr>
              <a:tblGrid>
                <a:gridCol w="4166519">
                  <a:extLst>
                    <a:ext uri="{9D8B030D-6E8A-4147-A177-3AD203B41FA5}">
                      <a16:colId xmlns:a16="http://schemas.microsoft.com/office/drawing/2014/main" val="887407507"/>
                    </a:ext>
                  </a:extLst>
                </a:gridCol>
                <a:gridCol w="1603134">
                  <a:extLst>
                    <a:ext uri="{9D8B030D-6E8A-4147-A177-3AD203B41FA5}">
                      <a16:colId xmlns:a16="http://schemas.microsoft.com/office/drawing/2014/main" val="1169634226"/>
                    </a:ext>
                  </a:extLst>
                </a:gridCol>
                <a:gridCol w="1447224">
                  <a:extLst>
                    <a:ext uri="{9D8B030D-6E8A-4147-A177-3AD203B41FA5}">
                      <a16:colId xmlns:a16="http://schemas.microsoft.com/office/drawing/2014/main" val="4180742243"/>
                    </a:ext>
                  </a:extLst>
                </a:gridCol>
              </a:tblGrid>
              <a:tr h="432493">
                <a:tc>
                  <a:txBody>
                    <a:bodyPr/>
                    <a:lstStyle/>
                    <a:p>
                      <a:endParaRPr lang="en-US" sz="1800" b="1" dirty="0"/>
                    </a:p>
                  </a:txBody>
                  <a:tcPr/>
                </a:tc>
                <a:tc>
                  <a:txBody>
                    <a:bodyPr/>
                    <a:lstStyle/>
                    <a:p>
                      <a:pPr algn="ctr"/>
                      <a:r>
                        <a:rPr lang="en-US" sz="1800" b="1" dirty="0"/>
                        <a:t>Partnership</a:t>
                      </a:r>
                    </a:p>
                  </a:txBody>
                  <a:tcPr/>
                </a:tc>
                <a:tc>
                  <a:txBody>
                    <a:bodyPr/>
                    <a:lstStyle/>
                    <a:p>
                      <a:pPr algn="ctr"/>
                      <a:r>
                        <a:rPr lang="en-US" sz="1800" b="1" dirty="0"/>
                        <a:t>Partner</a:t>
                      </a:r>
                    </a:p>
                  </a:txBody>
                  <a:tcPr/>
                </a:tc>
                <a:extLst>
                  <a:ext uri="{0D108BD9-81ED-4DB2-BD59-A6C34878D82A}">
                    <a16:rowId xmlns:a16="http://schemas.microsoft.com/office/drawing/2014/main" val="3513614564"/>
                  </a:ext>
                </a:extLst>
              </a:tr>
              <a:tr h="423753">
                <a:tc>
                  <a:txBody>
                    <a:bodyPr/>
                    <a:lstStyle/>
                    <a:p>
                      <a:r>
                        <a:rPr lang="en-US" sz="1800" b="1" dirty="0"/>
                        <a:t>Net apportionable income</a:t>
                      </a:r>
                    </a:p>
                  </a:txBody>
                  <a:tcPr/>
                </a:tc>
                <a:tc>
                  <a:txBody>
                    <a:bodyPr/>
                    <a:lstStyle/>
                    <a:p>
                      <a:pPr algn="r"/>
                      <a:r>
                        <a:rPr lang="en-US" sz="1800" b="1" dirty="0"/>
                        <a:t>$100,000</a:t>
                      </a:r>
                    </a:p>
                  </a:txBody>
                  <a:tcPr/>
                </a:tc>
                <a:tc>
                  <a:txBody>
                    <a:bodyPr/>
                    <a:lstStyle/>
                    <a:p>
                      <a:pPr algn="r"/>
                      <a:r>
                        <a:rPr lang="en-US" sz="1800" b="1" dirty="0"/>
                        <a:t>$100,000</a:t>
                      </a:r>
                    </a:p>
                  </a:txBody>
                  <a:tcPr/>
                </a:tc>
                <a:extLst>
                  <a:ext uri="{0D108BD9-81ED-4DB2-BD59-A6C34878D82A}">
                    <a16:rowId xmlns:a16="http://schemas.microsoft.com/office/drawing/2014/main" val="112536501"/>
                  </a:ext>
                </a:extLst>
              </a:tr>
              <a:tr h="423753">
                <a:tc>
                  <a:txBody>
                    <a:bodyPr/>
                    <a:lstStyle/>
                    <a:p>
                      <a:r>
                        <a:rPr lang="en-US" sz="1800" b="1" dirty="0"/>
                        <a:t>Partner’s distributive share</a:t>
                      </a:r>
                    </a:p>
                  </a:txBody>
                  <a:tcPr/>
                </a:tc>
                <a:tc gridSpan="2">
                  <a:txBody>
                    <a:bodyPr/>
                    <a:lstStyle/>
                    <a:p>
                      <a:pPr algn="ctr"/>
                      <a:r>
                        <a:rPr lang="en-US" sz="1800" b="1" dirty="0"/>
                        <a:t>$50,000</a:t>
                      </a:r>
                    </a:p>
                  </a:txBody>
                  <a:tcPr/>
                </a:tc>
                <a:tc hMerge="1">
                  <a:txBody>
                    <a:bodyPr/>
                    <a:lstStyle/>
                    <a:p>
                      <a:pPr algn="ctr"/>
                      <a:endParaRPr lang="en-US" sz="1800" b="1" dirty="0"/>
                    </a:p>
                  </a:txBody>
                  <a:tcPr/>
                </a:tc>
                <a:extLst>
                  <a:ext uri="{0D108BD9-81ED-4DB2-BD59-A6C34878D82A}">
                    <a16:rowId xmlns:a16="http://schemas.microsoft.com/office/drawing/2014/main" val="4285596054"/>
                  </a:ext>
                </a:extLst>
              </a:tr>
              <a:tr h="423753">
                <a:tc>
                  <a:txBody>
                    <a:bodyPr/>
                    <a:lstStyle/>
                    <a:p>
                      <a:r>
                        <a:rPr lang="en-US" sz="1800" b="1" dirty="0"/>
                        <a:t>Receipts – State A</a:t>
                      </a:r>
                    </a:p>
                  </a:txBody>
                  <a:tcPr/>
                </a:tc>
                <a:tc>
                  <a:txBody>
                    <a:bodyPr/>
                    <a:lstStyle/>
                    <a:p>
                      <a:pPr algn="r"/>
                      <a:r>
                        <a:rPr lang="en-US" sz="1800" b="1" dirty="0"/>
                        <a:t>$200,000</a:t>
                      </a:r>
                    </a:p>
                  </a:txBody>
                  <a:tcPr/>
                </a:tc>
                <a:tc>
                  <a:txBody>
                    <a:bodyPr/>
                    <a:lstStyle/>
                    <a:p>
                      <a:pPr algn="r"/>
                      <a:r>
                        <a:rPr lang="en-US" sz="1800" b="1" dirty="0"/>
                        <a:t>$200,000</a:t>
                      </a:r>
                    </a:p>
                  </a:txBody>
                  <a:tcPr/>
                </a:tc>
                <a:extLst>
                  <a:ext uri="{0D108BD9-81ED-4DB2-BD59-A6C34878D82A}">
                    <a16:rowId xmlns:a16="http://schemas.microsoft.com/office/drawing/2014/main" val="2966077773"/>
                  </a:ext>
                </a:extLst>
              </a:tr>
              <a:tr h="417947">
                <a:tc>
                  <a:txBody>
                    <a:bodyPr/>
                    <a:lstStyle/>
                    <a:p>
                      <a:r>
                        <a:rPr lang="en-US" sz="1800" b="1" dirty="0"/>
                        <a:t>Receipts – Everywhere</a:t>
                      </a:r>
                    </a:p>
                  </a:txBody>
                  <a:tcPr/>
                </a:tc>
                <a:tc>
                  <a:txBody>
                    <a:bodyPr/>
                    <a:lstStyle/>
                    <a:p>
                      <a:pPr algn="r"/>
                      <a:r>
                        <a:rPr lang="en-US" sz="1800" b="1" dirty="0"/>
                        <a:t>$1,000,000</a:t>
                      </a:r>
                    </a:p>
                  </a:txBody>
                  <a:tcPr/>
                </a:tc>
                <a:tc>
                  <a:txBody>
                    <a:bodyPr/>
                    <a:lstStyle/>
                    <a:p>
                      <a:pPr algn="r"/>
                      <a:r>
                        <a:rPr lang="en-US" sz="1800" b="1" dirty="0"/>
                        <a:t>$400,000</a:t>
                      </a:r>
                    </a:p>
                  </a:txBody>
                  <a:tcPr/>
                </a:tc>
                <a:extLst>
                  <a:ext uri="{0D108BD9-81ED-4DB2-BD59-A6C34878D82A}">
                    <a16:rowId xmlns:a16="http://schemas.microsoft.com/office/drawing/2014/main" val="2903484442"/>
                  </a:ext>
                </a:extLst>
              </a:tr>
            </a:tbl>
          </a:graphicData>
        </a:graphic>
      </p:graphicFrame>
      <p:sp>
        <p:nvSpPr>
          <p:cNvPr id="12" name="Content Placeholder 11">
            <a:extLst>
              <a:ext uri="{FF2B5EF4-FFF2-40B4-BE49-F238E27FC236}">
                <a16:creationId xmlns:a16="http://schemas.microsoft.com/office/drawing/2014/main" id="{40BA0FDD-9BE3-F31D-9E0A-75E917DF2237}"/>
              </a:ext>
            </a:extLst>
          </p:cNvPr>
          <p:cNvSpPr>
            <a:spLocks noGrp="1"/>
          </p:cNvSpPr>
          <p:nvPr>
            <p:ph sz="half" idx="2"/>
          </p:nvPr>
        </p:nvSpPr>
        <p:spPr>
          <a:xfrm>
            <a:off x="581190" y="3559735"/>
            <a:ext cx="5194766" cy="2937194"/>
          </a:xfrm>
        </p:spPr>
        <p:txBody>
          <a:bodyPr>
            <a:normAutofit/>
          </a:bodyPr>
          <a:lstStyle/>
          <a:p>
            <a:pPr marL="0" indent="0">
              <a:spcAft>
                <a:spcPts val="0"/>
              </a:spcAft>
              <a:buNone/>
            </a:pPr>
            <a:r>
              <a:rPr lang="en-US" dirty="0"/>
              <a:t>Partner’s total income sourced to state A </a:t>
            </a:r>
          </a:p>
          <a:p>
            <a:pPr marL="0" indent="0">
              <a:buNone/>
            </a:pPr>
            <a:r>
              <a:rPr lang="en-US" dirty="0"/>
              <a:t>   </a:t>
            </a:r>
            <a:r>
              <a:rPr lang="en-US" u="sng" dirty="0"/>
              <a:t>$200,000</a:t>
            </a:r>
            <a:r>
              <a:rPr lang="en-US" dirty="0"/>
              <a:t>   X  $100,000  =   $50,000</a:t>
            </a:r>
            <a:br>
              <a:rPr lang="en-US" dirty="0"/>
            </a:br>
            <a:r>
              <a:rPr lang="en-US" dirty="0"/>
              <a:t>   $400,000 </a:t>
            </a:r>
          </a:p>
          <a:p>
            <a:pPr marL="0" indent="0">
              <a:buNone/>
            </a:pPr>
            <a:r>
              <a:rPr lang="en-US" dirty="0"/>
              <a:t>+ </a:t>
            </a:r>
            <a:r>
              <a:rPr lang="en-US" u="sng" dirty="0"/>
              <a:t>$200,000</a:t>
            </a:r>
            <a:r>
              <a:rPr lang="en-US" dirty="0"/>
              <a:t>   X  $50,000    =    $10,000</a:t>
            </a:r>
            <a:br>
              <a:rPr lang="en-US" dirty="0"/>
            </a:br>
            <a:r>
              <a:rPr lang="en-US" dirty="0"/>
              <a:t>  $1,000,000</a:t>
            </a:r>
            <a:br>
              <a:rPr lang="en-US" dirty="0"/>
            </a:br>
            <a:br>
              <a:rPr lang="en-US" dirty="0"/>
            </a:br>
            <a:r>
              <a:rPr lang="en-US" dirty="0"/>
              <a:t>                     </a:t>
            </a:r>
            <a:r>
              <a:rPr lang="en-US" sz="2400" dirty="0"/>
              <a:t>Equals             $60,000</a:t>
            </a:r>
            <a:endParaRPr lang="en-US" dirty="0"/>
          </a:p>
        </p:txBody>
      </p:sp>
    </p:spTree>
    <p:extLst>
      <p:ext uri="{BB962C8B-B14F-4D97-AF65-F5344CB8AC3E}">
        <p14:creationId xmlns:p14="http://schemas.microsoft.com/office/powerpoint/2010/main" val="3120119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FF40-42A4-3908-D552-82353CBC428D}"/>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B757BB1D-CBAF-7670-79D2-0EC67EED8C52}"/>
              </a:ext>
            </a:extLst>
          </p:cNvPr>
          <p:cNvSpPr>
            <a:spLocks noGrp="1"/>
          </p:cNvSpPr>
          <p:nvPr>
            <p:ph idx="1"/>
          </p:nvPr>
        </p:nvSpPr>
        <p:spPr/>
        <p:txBody>
          <a:bodyPr/>
          <a:lstStyle/>
          <a:p>
            <a:pPr marL="457200" marR="0" lvl="1" indent="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 Upper-Tier Partnership Treatment of Items Allocated from Lower-Tier Partnerships:</a:t>
            </a:r>
          </a:p>
          <a:p>
            <a:pPr marL="457200" marR="0" lvl="1" indent="0">
              <a:lnSpc>
                <a:spcPct val="95000"/>
              </a:lnSpc>
              <a:spcBef>
                <a:spcPts val="600"/>
              </a:spcBef>
              <a:spcAft>
                <a:spcPts val="600"/>
              </a:spcAft>
              <a:buNone/>
            </a:pP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Items of income</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expense, gain, loss or other tax items that are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allocated to an upper-tier partnership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by a lower-tier partnership generally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retain their tax character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as determined in Subpart B.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But the upper-tier partnership will also determine the following with respect to these items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a:t>
            </a:r>
          </a:p>
          <a:p>
            <a:endParaRPr lang="en-US" dirty="0"/>
          </a:p>
        </p:txBody>
      </p:sp>
      <p:sp>
        <p:nvSpPr>
          <p:cNvPr id="4" name="Slide Number Placeholder 3">
            <a:extLst>
              <a:ext uri="{FF2B5EF4-FFF2-40B4-BE49-F238E27FC236}">
                <a16:creationId xmlns:a16="http://schemas.microsoft.com/office/drawing/2014/main" id="{52CA2013-8A8B-7848-032A-0992D61A645E}"/>
              </a:ext>
            </a:extLst>
          </p:cNvPr>
          <p:cNvSpPr>
            <a:spLocks noGrp="1"/>
          </p:cNvSpPr>
          <p:nvPr>
            <p:ph type="sldNum" sz="quarter" idx="12"/>
          </p:nvPr>
        </p:nvSpPr>
        <p:spPr/>
        <p:txBody>
          <a:bodyPr/>
          <a:lstStyle/>
          <a:p>
            <a:fld id="{3A98EE3D-8CD1-4C3F-BD1C-C98C9596463C}" type="slidenum">
              <a:rPr lang="en-US" smtClean="0"/>
              <a:t>33</a:t>
            </a:fld>
            <a:endParaRPr lang="en-US" dirty="0"/>
          </a:p>
        </p:txBody>
      </p:sp>
    </p:spTree>
    <p:extLst>
      <p:ext uri="{BB962C8B-B14F-4D97-AF65-F5344CB8AC3E}">
        <p14:creationId xmlns:p14="http://schemas.microsoft.com/office/powerpoint/2010/main" val="1192541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38866-8948-6723-19F6-530F70B51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A8F25-BD46-246C-16AE-297523B3B80C}"/>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FAE72F48-7F47-1A2D-4BF0-0B10F5936D97}"/>
              </a:ext>
            </a:extLst>
          </p:cNvPr>
          <p:cNvSpPr>
            <a:spLocks noGrp="1"/>
          </p:cNvSpPr>
          <p:nvPr>
            <p:ph idx="1"/>
          </p:nvPr>
        </p:nvSpPr>
        <p:spPr/>
        <p:txBody>
          <a:bodyPr>
            <a:normAutofit/>
          </a:bodyPr>
          <a:lstStyle/>
          <a:p>
            <a:pPr marL="727200" lvl="2" indent="0">
              <a:lnSpc>
                <a:spcPct val="95000"/>
              </a:lnSpc>
              <a:spcBef>
                <a:spcPts val="600"/>
              </a:spcBef>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1.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Whether items determined by the lower-tier partnership to be non-apportionable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under Subpart B.2,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or apportionable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under Subpart B.4,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have a sufficient unitary relationship to any business activity generating apportionable income in which the upper-tier partnership is engaged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directly or in conjunction with any entity in which the partnership owns a direct or indirect interest. </a:t>
            </a:r>
            <a:endParaRPr lang="en-US" sz="2400" dirty="0"/>
          </a:p>
        </p:txBody>
      </p:sp>
      <p:sp>
        <p:nvSpPr>
          <p:cNvPr id="4" name="Slide Number Placeholder 3">
            <a:extLst>
              <a:ext uri="{FF2B5EF4-FFF2-40B4-BE49-F238E27FC236}">
                <a16:creationId xmlns:a16="http://schemas.microsoft.com/office/drawing/2014/main" id="{BD1FEA67-42BB-78CD-90AA-F8D4711FF70B}"/>
              </a:ext>
            </a:extLst>
          </p:cNvPr>
          <p:cNvSpPr>
            <a:spLocks noGrp="1"/>
          </p:cNvSpPr>
          <p:nvPr>
            <p:ph type="sldNum" sz="quarter" idx="12"/>
          </p:nvPr>
        </p:nvSpPr>
        <p:spPr/>
        <p:txBody>
          <a:bodyPr/>
          <a:lstStyle/>
          <a:p>
            <a:fld id="{3A98EE3D-8CD1-4C3F-BD1C-C98C9596463C}" type="slidenum">
              <a:rPr lang="en-US" smtClean="0"/>
              <a:t>34</a:t>
            </a:fld>
            <a:endParaRPr lang="en-US" dirty="0"/>
          </a:p>
        </p:txBody>
      </p:sp>
    </p:spTree>
    <p:extLst>
      <p:ext uri="{BB962C8B-B14F-4D97-AF65-F5344CB8AC3E}">
        <p14:creationId xmlns:p14="http://schemas.microsoft.com/office/powerpoint/2010/main" val="338793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9203C-CEC0-C28B-3E39-B027E6788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372C2-3338-BD31-53DF-FBCBAC9433D7}"/>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138FF11D-F915-4368-F51C-0BB70534BE9A}"/>
              </a:ext>
            </a:extLst>
          </p:cNvPr>
          <p:cNvSpPr>
            <a:spLocks noGrp="1"/>
          </p:cNvSpPr>
          <p:nvPr>
            <p:ph idx="1"/>
          </p:nvPr>
        </p:nvSpPr>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2.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If items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determined to be non-apportionable by the lower-tier partnership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are properly determined by the upper-tier partnership to have a sufficient unitary relationship to that partnership’s own business activity generating apportionable income</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then the upper-tier partnership would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include these items in the net apportionable income from that upper-tier partnership’s related business activities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to be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apportioned using the upper-tier partnership’s related factors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when reporting information to that upper-tier partnership’s own partners.</a:t>
            </a:r>
          </a:p>
          <a:p>
            <a:pPr marL="727200" lvl="2" indent="0">
              <a:lnSpc>
                <a:spcPct val="95000"/>
              </a:lnSpc>
              <a:spcBef>
                <a:spcPts val="600"/>
              </a:spcBef>
              <a:buNone/>
            </a:pPr>
            <a:endParaRPr lang="en-US" sz="2400" dirty="0"/>
          </a:p>
        </p:txBody>
      </p:sp>
      <p:sp>
        <p:nvSpPr>
          <p:cNvPr id="4" name="Slide Number Placeholder 3">
            <a:extLst>
              <a:ext uri="{FF2B5EF4-FFF2-40B4-BE49-F238E27FC236}">
                <a16:creationId xmlns:a16="http://schemas.microsoft.com/office/drawing/2014/main" id="{B894CCE9-B98D-722C-3CE1-B8BD2E4B7AB3}"/>
              </a:ext>
            </a:extLst>
          </p:cNvPr>
          <p:cNvSpPr>
            <a:spLocks noGrp="1"/>
          </p:cNvSpPr>
          <p:nvPr>
            <p:ph type="sldNum" sz="quarter" idx="12"/>
          </p:nvPr>
        </p:nvSpPr>
        <p:spPr/>
        <p:txBody>
          <a:bodyPr/>
          <a:lstStyle/>
          <a:p>
            <a:fld id="{3A98EE3D-8CD1-4C3F-BD1C-C98C9596463C}" type="slidenum">
              <a:rPr lang="en-US" smtClean="0"/>
              <a:t>35</a:t>
            </a:fld>
            <a:endParaRPr lang="en-US" dirty="0"/>
          </a:p>
        </p:txBody>
      </p:sp>
    </p:spTree>
    <p:extLst>
      <p:ext uri="{BB962C8B-B14F-4D97-AF65-F5344CB8AC3E}">
        <p14:creationId xmlns:p14="http://schemas.microsoft.com/office/powerpoint/2010/main" val="518176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5CB66-373F-BBBD-B40A-B0D6F7B64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383F2-D49F-5B50-44BF-C544DD18859D}"/>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DF976910-9761-903D-FFAD-49A41FDD20F7}"/>
              </a:ext>
            </a:extLst>
          </p:cNvPr>
          <p:cNvSpPr>
            <a:spLocks noGrp="1"/>
          </p:cNvSpPr>
          <p:nvPr>
            <p:ph idx="1"/>
          </p:nvPr>
        </p:nvSpPr>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3.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If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items determined to be apportionable by the lower-tier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partnership are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also determined to have sufficient unitary relationship to the upper-tier partnership’s business activity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generating apportionable income, the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upper-tier partnership would include these items in the net apportionable income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from that partnership’s related business activity and would also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include a share of the lower-tier partnership’s in the upper-tier partnership’s apportionment factors to create a “blended apportionment” approach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when reporting information on those items and related factors to the upper-tier partnership’s own partners.</a:t>
            </a:r>
            <a:endParaRPr lang="en-US" sz="2400"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F0F1693A-6982-72B0-18B5-D2D6E497FCF4}"/>
              </a:ext>
            </a:extLst>
          </p:cNvPr>
          <p:cNvSpPr>
            <a:spLocks noGrp="1"/>
          </p:cNvSpPr>
          <p:nvPr>
            <p:ph type="sldNum" sz="quarter" idx="12"/>
          </p:nvPr>
        </p:nvSpPr>
        <p:spPr/>
        <p:txBody>
          <a:bodyPr/>
          <a:lstStyle/>
          <a:p>
            <a:fld id="{3A98EE3D-8CD1-4C3F-BD1C-C98C9596463C}" type="slidenum">
              <a:rPr lang="en-US" smtClean="0"/>
              <a:t>36</a:t>
            </a:fld>
            <a:endParaRPr lang="en-US" dirty="0"/>
          </a:p>
        </p:txBody>
      </p:sp>
    </p:spTree>
    <p:extLst>
      <p:ext uri="{BB962C8B-B14F-4D97-AF65-F5344CB8AC3E}">
        <p14:creationId xmlns:p14="http://schemas.microsoft.com/office/powerpoint/2010/main" val="4014109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542E4-784D-8D5C-9868-6408B7812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F5A152-F046-6C51-DD08-480BA14FDB5D}"/>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F4D0A0DA-F5B2-F1FB-5CA4-0D5C1A57F217}"/>
              </a:ext>
            </a:extLst>
          </p:cNvPr>
          <p:cNvSpPr>
            <a:spLocks noGrp="1"/>
          </p:cNvSpPr>
          <p:nvPr>
            <p:ph idx="1"/>
          </p:nvPr>
        </p:nvSpPr>
        <p:spPr>
          <a:xfrm>
            <a:off x="581192" y="1600200"/>
            <a:ext cx="11029616" cy="4082845"/>
          </a:xfrm>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4.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The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share of the lower-tier partnership factors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to be included under Paragraph 3 is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determined using the upper-tier partnership’s total distributive share income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from the lower-tier partnership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as a percentage of that lower-tier partnership’s total income using the absolute value of the items making up that distributive share</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 </a:t>
            </a:r>
            <a:endParaRPr lang="en-US" sz="2400"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04204920-C74B-15FE-E5BC-CDD118DDE755}"/>
              </a:ext>
            </a:extLst>
          </p:cNvPr>
          <p:cNvSpPr>
            <a:spLocks noGrp="1"/>
          </p:cNvSpPr>
          <p:nvPr>
            <p:ph type="sldNum" sz="quarter" idx="12"/>
          </p:nvPr>
        </p:nvSpPr>
        <p:spPr/>
        <p:txBody>
          <a:bodyPr/>
          <a:lstStyle/>
          <a:p>
            <a:fld id="{3A98EE3D-8CD1-4C3F-BD1C-C98C9596463C}" type="slidenum">
              <a:rPr lang="en-US" smtClean="0"/>
              <a:t>37</a:t>
            </a:fld>
            <a:endParaRPr lang="en-US" dirty="0"/>
          </a:p>
        </p:txBody>
      </p:sp>
    </p:spTree>
    <p:extLst>
      <p:ext uri="{BB962C8B-B14F-4D97-AF65-F5344CB8AC3E}">
        <p14:creationId xmlns:p14="http://schemas.microsoft.com/office/powerpoint/2010/main" val="1502560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2F669-CD79-6649-70FA-F05694629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F4EC87-E359-2F7D-2F4D-2338EDFDCAB3}"/>
              </a:ext>
            </a:extLst>
          </p:cNvPr>
          <p:cNvSpPr>
            <a:spLocks noGrp="1"/>
          </p:cNvSpPr>
          <p:nvPr>
            <p:ph type="title"/>
          </p:nvPr>
        </p:nvSpPr>
        <p:spPr/>
        <p:txBody>
          <a:bodyPr/>
          <a:lstStyle/>
          <a:p>
            <a:r>
              <a:rPr lang="en-US" dirty="0"/>
              <a:t>Sourcing – Part IV – Sections C and D</a:t>
            </a:r>
          </a:p>
        </p:txBody>
      </p:sp>
      <p:sp>
        <p:nvSpPr>
          <p:cNvPr id="3" name="Content Placeholder 2">
            <a:extLst>
              <a:ext uri="{FF2B5EF4-FFF2-40B4-BE49-F238E27FC236}">
                <a16:creationId xmlns:a16="http://schemas.microsoft.com/office/drawing/2014/main" id="{2107D0C7-BF78-E1FB-AFD5-B1B928F2F21E}"/>
              </a:ext>
            </a:extLst>
          </p:cNvPr>
          <p:cNvSpPr>
            <a:spLocks noGrp="1"/>
          </p:cNvSpPr>
          <p:nvPr>
            <p:ph idx="1"/>
          </p:nvPr>
        </p:nvSpPr>
        <p:spPr>
          <a:xfrm>
            <a:off x="581192" y="1600200"/>
            <a:ext cx="11029616" cy="3896032"/>
          </a:xfrm>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5.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In determining the blended apportionment factors, any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factors included representing transactions between the partner and partnership would be eliminated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to the extent of the partner’s share determined in Paragraph 4.</a:t>
            </a:r>
          </a:p>
          <a:p>
            <a:pPr marL="914400" marR="0" lvl="2" indent="0">
              <a:lnSpc>
                <a:spcPct val="95000"/>
              </a:lnSpc>
              <a:spcBef>
                <a:spcPts val="600"/>
              </a:spcBef>
              <a:spcAft>
                <a:spcPts val="600"/>
              </a:spcAft>
              <a:buNone/>
            </a:pPr>
            <a:endParaRPr lang="en-US" sz="2800" dirty="0">
              <a:latin typeface="Californian FB" panose="0207040306080B030204" pitchFamily="18" charset="0"/>
              <a:ea typeface="Aptos" panose="020B0004020202020204" pitchFamily="34" charset="0"/>
              <a:cs typeface="Times New Roman" panose="02020603050405020304" pitchFamily="18" charset="0"/>
            </a:endParaRPr>
          </a:p>
          <a:p>
            <a:pPr marL="457200" marR="0" lvl="2" indent="0">
              <a:lnSpc>
                <a:spcPct val="95000"/>
              </a:lnSpc>
              <a:spcBef>
                <a:spcPts val="600"/>
              </a:spcBef>
              <a:spcAft>
                <a:spcPts val="600"/>
              </a:spcAft>
              <a:buNone/>
            </a:pPr>
            <a:r>
              <a:rPr lang="en-US" sz="2800" dirty="0">
                <a:effectLst/>
                <a:ea typeface="Aptos" panose="020B0004020202020204" pitchFamily="34" charset="0"/>
                <a:cs typeface="Times New Roman" panose="02020603050405020304" pitchFamily="18" charset="0"/>
              </a:rPr>
              <a:t>Note that the rules for corporate partners (in </a:t>
            </a:r>
            <a:r>
              <a:rPr lang="en-US" sz="2800" dirty="0">
                <a:ea typeface="Aptos" panose="020B0004020202020204" pitchFamily="34" charset="0"/>
                <a:cs typeface="Times New Roman" panose="02020603050405020304" pitchFamily="18" charset="0"/>
              </a:rPr>
              <a:t>Sec. D) </a:t>
            </a:r>
            <a:r>
              <a:rPr lang="en-US" sz="2800" dirty="0">
                <a:effectLst/>
                <a:ea typeface="Aptos" panose="020B0004020202020204" pitchFamily="34" charset="0"/>
                <a:cs typeface="Times New Roman" panose="02020603050405020304" pitchFamily="18" charset="0"/>
              </a:rPr>
              <a:t>are similar when describing the approach to blending. </a:t>
            </a:r>
          </a:p>
        </p:txBody>
      </p:sp>
      <p:sp>
        <p:nvSpPr>
          <p:cNvPr id="4" name="Slide Number Placeholder 3">
            <a:extLst>
              <a:ext uri="{FF2B5EF4-FFF2-40B4-BE49-F238E27FC236}">
                <a16:creationId xmlns:a16="http://schemas.microsoft.com/office/drawing/2014/main" id="{C024BC09-4A94-2A9C-5569-E4F5AB38DFBE}"/>
              </a:ext>
            </a:extLst>
          </p:cNvPr>
          <p:cNvSpPr>
            <a:spLocks noGrp="1"/>
          </p:cNvSpPr>
          <p:nvPr>
            <p:ph type="sldNum" sz="quarter" idx="12"/>
          </p:nvPr>
        </p:nvSpPr>
        <p:spPr/>
        <p:txBody>
          <a:bodyPr/>
          <a:lstStyle/>
          <a:p>
            <a:fld id="{3A98EE3D-8CD1-4C3F-BD1C-C98C9596463C}" type="slidenum">
              <a:rPr lang="en-US" smtClean="0"/>
              <a:t>38</a:t>
            </a:fld>
            <a:endParaRPr lang="en-US" dirty="0"/>
          </a:p>
        </p:txBody>
      </p:sp>
    </p:spTree>
    <p:extLst>
      <p:ext uri="{BB962C8B-B14F-4D97-AF65-F5344CB8AC3E}">
        <p14:creationId xmlns:p14="http://schemas.microsoft.com/office/powerpoint/2010/main" val="948838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CBBAF8F-D3D0-E147-67DA-E06964B31062}"/>
              </a:ext>
            </a:extLst>
          </p:cNvPr>
          <p:cNvSpPr>
            <a:spLocks noGrp="1"/>
          </p:cNvSpPr>
          <p:nvPr>
            <p:ph type="title"/>
          </p:nvPr>
        </p:nvSpPr>
        <p:spPr>
          <a:xfrm>
            <a:off x="771148" y="1037967"/>
            <a:ext cx="3054091" cy="4709131"/>
          </a:xfrm>
        </p:spPr>
        <p:txBody>
          <a:bodyPr anchor="ctr">
            <a:normAutofit/>
          </a:bodyPr>
          <a:lstStyle/>
          <a:p>
            <a:r>
              <a:rPr lang="en-US">
                <a:solidFill>
                  <a:srgbClr val="FFFEFF"/>
                </a:solidFill>
              </a:rPr>
              <a:t>Why the Absolute Value Method?</a:t>
            </a:r>
          </a:p>
        </p:txBody>
      </p:sp>
      <p:sp>
        <p:nvSpPr>
          <p:cNvPr id="3" name="Content Placeholder 2">
            <a:extLst>
              <a:ext uri="{FF2B5EF4-FFF2-40B4-BE49-F238E27FC236}">
                <a16:creationId xmlns:a16="http://schemas.microsoft.com/office/drawing/2014/main" id="{62A91874-FB37-C6E2-37ED-BEA25279B2E4}"/>
              </a:ext>
            </a:extLst>
          </p:cNvPr>
          <p:cNvSpPr>
            <a:spLocks noGrp="1"/>
          </p:cNvSpPr>
          <p:nvPr>
            <p:ph idx="1"/>
          </p:nvPr>
        </p:nvSpPr>
        <p:spPr>
          <a:xfrm>
            <a:off x="4534935" y="1037968"/>
            <a:ext cx="6725899" cy="4820832"/>
          </a:xfrm>
        </p:spPr>
        <p:txBody>
          <a:bodyPr>
            <a:normAutofit/>
          </a:bodyPr>
          <a:lstStyle/>
          <a:p>
            <a:pPr>
              <a:lnSpc>
                <a:spcPct val="100000"/>
              </a:lnSpc>
            </a:pPr>
            <a:r>
              <a:rPr lang="en-US" sz="2400"/>
              <a:t>As we’ve tried to demonstrate – apportionment is not just about apportioning income (or the positive contributions to profit), it’s also about apportioning expense and loss. </a:t>
            </a:r>
          </a:p>
          <a:p>
            <a:pPr>
              <a:lnSpc>
                <a:spcPct val="100000"/>
              </a:lnSpc>
            </a:pPr>
            <a:r>
              <a:rPr lang="en-US" sz="2400"/>
              <a:t>Because partnerships may use “special allocations” – giving partners different shares of income or gain and expense or loss, simply using distributive share will sometimes lead to anomalous results (i.e., where the partner’s share of partnership factors would be negative). </a:t>
            </a:r>
          </a:p>
        </p:txBody>
      </p:sp>
      <p:sp>
        <p:nvSpPr>
          <p:cNvPr id="4" name="Slide Number Placeholder 3">
            <a:extLst>
              <a:ext uri="{FF2B5EF4-FFF2-40B4-BE49-F238E27FC236}">
                <a16:creationId xmlns:a16="http://schemas.microsoft.com/office/drawing/2014/main" id="{F9A0ED43-4963-414D-B7B8-47E4DE3F1B0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39</a:t>
            </a:fld>
            <a:endParaRPr lang="en-US"/>
          </a:p>
        </p:txBody>
      </p:sp>
    </p:spTree>
    <p:extLst>
      <p:ext uri="{BB962C8B-B14F-4D97-AF65-F5344CB8AC3E}">
        <p14:creationId xmlns:p14="http://schemas.microsoft.com/office/powerpoint/2010/main" val="2999440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FB8C00-0945-4692-908F-EB316060096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525BCCA-8422-BC54-E5E9-D325DC04E5C9}"/>
              </a:ext>
            </a:extLst>
          </p:cNvPr>
          <p:cNvSpPr>
            <a:spLocks noGrp="1"/>
          </p:cNvSpPr>
          <p:nvPr>
            <p:ph type="title"/>
          </p:nvPr>
        </p:nvSpPr>
        <p:spPr>
          <a:xfrm>
            <a:off x="771148" y="1037967"/>
            <a:ext cx="3054091" cy="4709131"/>
          </a:xfrm>
        </p:spPr>
        <p:txBody>
          <a:bodyPr anchor="ctr">
            <a:normAutofit/>
          </a:bodyPr>
          <a:lstStyle/>
          <a:p>
            <a:r>
              <a:rPr lang="en-US">
                <a:solidFill>
                  <a:srgbClr val="FFFEFF"/>
                </a:solidFill>
              </a:rPr>
              <a:t>Why the Absolute Value Method?</a:t>
            </a:r>
          </a:p>
        </p:txBody>
      </p:sp>
      <p:sp>
        <p:nvSpPr>
          <p:cNvPr id="3" name="Content Placeholder 2">
            <a:extLst>
              <a:ext uri="{FF2B5EF4-FFF2-40B4-BE49-F238E27FC236}">
                <a16:creationId xmlns:a16="http://schemas.microsoft.com/office/drawing/2014/main" id="{E16F77E4-A944-D0E3-02AD-CC4FF29347FF}"/>
              </a:ext>
            </a:extLst>
          </p:cNvPr>
          <p:cNvSpPr>
            <a:spLocks noGrp="1"/>
          </p:cNvSpPr>
          <p:nvPr>
            <p:ph idx="1"/>
          </p:nvPr>
        </p:nvSpPr>
        <p:spPr>
          <a:xfrm>
            <a:off x="4534935" y="1037968"/>
            <a:ext cx="6725899" cy="4820832"/>
          </a:xfrm>
        </p:spPr>
        <p:txBody>
          <a:bodyPr>
            <a:normAutofit/>
          </a:bodyPr>
          <a:lstStyle/>
          <a:p>
            <a:r>
              <a:rPr lang="en-US" dirty="0"/>
              <a:t>By giving the same weight to allocations of both income/gains (positive contributions to profit) and expense/loss (negative contributions to profit), the absolute value method reflects the partner’s economic results from its relationship to the partnership.</a:t>
            </a:r>
          </a:p>
        </p:txBody>
      </p:sp>
      <p:sp>
        <p:nvSpPr>
          <p:cNvPr id="4" name="Slide Number Placeholder 3">
            <a:extLst>
              <a:ext uri="{FF2B5EF4-FFF2-40B4-BE49-F238E27FC236}">
                <a16:creationId xmlns:a16="http://schemas.microsoft.com/office/drawing/2014/main" id="{AD4E69FA-035D-A593-94DD-5EC08EBA79D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40</a:t>
            </a:fld>
            <a:endParaRPr lang="en-US"/>
          </a:p>
        </p:txBody>
      </p:sp>
    </p:spTree>
    <p:extLst>
      <p:ext uri="{BB962C8B-B14F-4D97-AF65-F5344CB8AC3E}">
        <p14:creationId xmlns:p14="http://schemas.microsoft.com/office/powerpoint/2010/main" val="3066724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2B87919-7588-40A9-B0D2-811B93479C42}"/>
              </a:ext>
            </a:extLst>
          </p:cNvPr>
          <p:cNvSpPr>
            <a:spLocks noGrp="1"/>
          </p:cNvSpPr>
          <p:nvPr>
            <p:ph type="title"/>
          </p:nvPr>
        </p:nvSpPr>
        <p:spPr>
          <a:xfrm>
            <a:off x="771148" y="1037967"/>
            <a:ext cx="3054091" cy="4709131"/>
          </a:xfrm>
        </p:spPr>
        <p:txBody>
          <a:bodyPr anchor="ctr">
            <a:normAutofit/>
          </a:bodyPr>
          <a:lstStyle/>
          <a:p>
            <a:r>
              <a:rPr lang="en-US">
                <a:solidFill>
                  <a:srgbClr val="FFFEFF"/>
                </a:solidFill>
              </a:rPr>
              <a:t>Speaking of that Relationship</a:t>
            </a:r>
          </a:p>
        </p:txBody>
      </p:sp>
      <p:sp>
        <p:nvSpPr>
          <p:cNvPr id="3" name="Content Placeholder 2">
            <a:extLst>
              <a:ext uri="{FF2B5EF4-FFF2-40B4-BE49-F238E27FC236}">
                <a16:creationId xmlns:a16="http://schemas.microsoft.com/office/drawing/2014/main" id="{CD7212E9-2929-6D23-193F-B1C6838129A2}"/>
              </a:ext>
            </a:extLst>
          </p:cNvPr>
          <p:cNvSpPr>
            <a:spLocks noGrp="1"/>
          </p:cNvSpPr>
          <p:nvPr>
            <p:ph idx="1"/>
          </p:nvPr>
        </p:nvSpPr>
        <p:spPr>
          <a:xfrm>
            <a:off x="4534935" y="1037968"/>
            <a:ext cx="6725899" cy="4820832"/>
          </a:xfrm>
        </p:spPr>
        <p:txBody>
          <a:bodyPr>
            <a:normAutofit/>
          </a:bodyPr>
          <a:lstStyle/>
          <a:p>
            <a:r>
              <a:rPr lang="en-US"/>
              <a:t>Remember – blending is only used in certain circumstances.</a:t>
            </a:r>
          </a:p>
          <a:p>
            <a:r>
              <a:rPr lang="en-US"/>
              <a:t>Under the model – this is referred to as a “sufficient unitary relationship.” </a:t>
            </a:r>
          </a:p>
          <a:p>
            <a:r>
              <a:rPr lang="en-US"/>
              <a:t>The application of the unitary business principle to partnerships raises unique issues and – again – has not been specifically addressed by the Supreme Court. </a:t>
            </a:r>
          </a:p>
        </p:txBody>
      </p:sp>
      <p:sp>
        <p:nvSpPr>
          <p:cNvPr id="4" name="Slide Number Placeholder 3">
            <a:extLst>
              <a:ext uri="{FF2B5EF4-FFF2-40B4-BE49-F238E27FC236}">
                <a16:creationId xmlns:a16="http://schemas.microsoft.com/office/drawing/2014/main" id="{2B069F64-B571-A11A-2E76-529001EF783C}"/>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41</a:t>
            </a:fld>
            <a:endParaRPr lang="en-US"/>
          </a:p>
        </p:txBody>
      </p:sp>
    </p:spTree>
    <p:extLst>
      <p:ext uri="{BB962C8B-B14F-4D97-AF65-F5344CB8AC3E}">
        <p14:creationId xmlns:p14="http://schemas.microsoft.com/office/powerpoint/2010/main" val="3145492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D191-52D8-1D0F-5DED-08C1BBF19292}"/>
              </a:ext>
            </a:extLst>
          </p:cNvPr>
          <p:cNvSpPr>
            <a:spLocks noGrp="1"/>
          </p:cNvSpPr>
          <p:nvPr>
            <p:ph type="title"/>
          </p:nvPr>
        </p:nvSpPr>
        <p:spPr/>
        <p:txBody>
          <a:bodyPr/>
          <a:lstStyle/>
          <a:p>
            <a:r>
              <a:rPr lang="en-US" dirty="0"/>
              <a:t>Sufficient Unitary Relationship – Part VI.</a:t>
            </a:r>
          </a:p>
        </p:txBody>
      </p:sp>
      <p:sp>
        <p:nvSpPr>
          <p:cNvPr id="3" name="Content Placeholder 2">
            <a:extLst>
              <a:ext uri="{FF2B5EF4-FFF2-40B4-BE49-F238E27FC236}">
                <a16:creationId xmlns:a16="http://schemas.microsoft.com/office/drawing/2014/main" id="{31FF8E33-2990-9BC0-9294-3B8630618D75}"/>
              </a:ext>
            </a:extLst>
          </p:cNvPr>
          <p:cNvSpPr>
            <a:spLocks noGrp="1"/>
          </p:cNvSpPr>
          <p:nvPr>
            <p:ph idx="1"/>
          </p:nvPr>
        </p:nvSpPr>
        <p:spPr/>
        <p:txBody>
          <a:bodyPr/>
          <a:lstStyle/>
          <a:p>
            <a:pPr marL="457200" marR="0">
              <a:lnSpc>
                <a:spcPct val="95000"/>
              </a:lnSpc>
              <a:spcBef>
                <a:spcPts val="600"/>
              </a:spcBef>
              <a:spcAft>
                <a:spcPts val="600"/>
              </a:spcAft>
              <a:buNone/>
            </a:pPr>
            <a:r>
              <a:rPr lang="en-US" sz="2800" kern="100" dirty="0">
                <a:effectLst/>
                <a:latin typeface="Perpetua" panose="02020502060401020303" pitchFamily="18" charset="0"/>
                <a:ea typeface="Aptos" panose="020B0004020202020204" pitchFamily="34" charset="0"/>
                <a:cs typeface="Times New Roman" panose="02020603050405020304" pitchFamily="18" charset="0"/>
              </a:rPr>
              <a:t>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The term “sufficient unitary relationship” as used in this section refers to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the necessary relationship between items of income and the apportionment factors used to source that income</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especially in the pass-through tax system used to impose tax on partners for their shares of partnership income. The term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takes into account all the facts and circumstances relevant to the sourcing treatment of particular items of income including</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t>
            </a:r>
          </a:p>
          <a:p>
            <a:pPr marL="0" indent="0">
              <a:buNone/>
            </a:pPr>
            <a:endParaRPr lang="en-US" dirty="0"/>
          </a:p>
        </p:txBody>
      </p:sp>
      <p:sp>
        <p:nvSpPr>
          <p:cNvPr id="4" name="Slide Number Placeholder 3">
            <a:extLst>
              <a:ext uri="{FF2B5EF4-FFF2-40B4-BE49-F238E27FC236}">
                <a16:creationId xmlns:a16="http://schemas.microsoft.com/office/drawing/2014/main" id="{6E4803E4-A8A8-CC81-1977-2692E6305A7B}"/>
              </a:ext>
            </a:extLst>
          </p:cNvPr>
          <p:cNvSpPr>
            <a:spLocks noGrp="1"/>
          </p:cNvSpPr>
          <p:nvPr>
            <p:ph type="sldNum" sz="quarter" idx="12"/>
          </p:nvPr>
        </p:nvSpPr>
        <p:spPr/>
        <p:txBody>
          <a:bodyPr/>
          <a:lstStyle/>
          <a:p>
            <a:fld id="{3A98EE3D-8CD1-4C3F-BD1C-C98C9596463C}" type="slidenum">
              <a:rPr lang="en-US" smtClean="0"/>
              <a:t>42</a:t>
            </a:fld>
            <a:endParaRPr lang="en-US" dirty="0"/>
          </a:p>
        </p:txBody>
      </p:sp>
    </p:spTree>
    <p:extLst>
      <p:ext uri="{BB962C8B-B14F-4D97-AF65-F5344CB8AC3E}">
        <p14:creationId xmlns:p14="http://schemas.microsoft.com/office/powerpoint/2010/main" val="72830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B2FAD-3ADB-BB6A-B78A-EAF890409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15C80-09A3-A130-4693-458129F162F0}"/>
              </a:ext>
            </a:extLst>
          </p:cNvPr>
          <p:cNvSpPr>
            <a:spLocks noGrp="1"/>
          </p:cNvSpPr>
          <p:nvPr>
            <p:ph type="title"/>
          </p:nvPr>
        </p:nvSpPr>
        <p:spPr/>
        <p:txBody>
          <a:bodyPr/>
          <a:lstStyle/>
          <a:p>
            <a:r>
              <a:rPr lang="en-US" dirty="0"/>
              <a:t>Sufficient Unitary Relationship – Part VI.</a:t>
            </a:r>
          </a:p>
        </p:txBody>
      </p:sp>
      <p:sp>
        <p:nvSpPr>
          <p:cNvPr id="3" name="Content Placeholder 2">
            <a:extLst>
              <a:ext uri="{FF2B5EF4-FFF2-40B4-BE49-F238E27FC236}">
                <a16:creationId xmlns:a16="http://schemas.microsoft.com/office/drawing/2014/main" id="{4DEA8BFD-457C-7CC2-6E0B-63314C2C7605}"/>
              </a:ext>
            </a:extLst>
          </p:cNvPr>
          <p:cNvSpPr>
            <a:spLocks noGrp="1"/>
          </p:cNvSpPr>
          <p:nvPr>
            <p:ph idx="1"/>
          </p:nvPr>
        </p:nvSpPr>
        <p:spPr/>
        <p:txBody>
          <a:bodyPr>
            <a:normAutofit lnSpcReduction="10000"/>
          </a:bodyPr>
          <a:lstStyle/>
          <a:p>
            <a:pPr marL="457200" marR="0">
              <a:lnSpc>
                <a:spcPct val="95000"/>
              </a:lnSpc>
              <a:spcBef>
                <a:spcPts val="600"/>
              </a:spcBef>
              <a:spcAft>
                <a:spcPts val="600"/>
              </a:spcAft>
              <a:buNone/>
            </a:pPr>
            <a:r>
              <a:rPr lang="en-US" sz="2800" kern="100" dirty="0">
                <a:effectLst/>
                <a:latin typeface="Perpetua" panose="02020502060401020303" pitchFamily="18" charset="0"/>
                <a:ea typeface="Aptos" panose="020B0004020202020204" pitchFamily="34" charset="0"/>
                <a:cs typeface="Times New Roman" panose="02020603050405020304" pitchFamily="18" charset="0"/>
              </a:rPr>
              <a:t>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The relationship between the partnership that recognizes the income or items and the partners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including tiered partners,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or other entities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that are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engaged in the related business activities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generating other income or items, including:</a:t>
            </a:r>
          </a:p>
          <a:p>
            <a:pPr marL="457200" marR="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1.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The extent of actual common control, direct or indirect</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held or exercised over the business activities, regardless of the share of partnership capital held;</a:t>
            </a:r>
          </a:p>
          <a:p>
            <a:pPr marL="457200" marR="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2.	The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extent to which related activities are integrated or coordinated</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t>
            </a:r>
          </a:p>
          <a:p>
            <a:pPr marL="457200" marR="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3.	The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extent to which resources and costs are shared</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and </a:t>
            </a:r>
          </a:p>
          <a:p>
            <a:pPr marL="457200" marR="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4.	The extent of transactions or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flows of value between the entities</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2B1FB621-EADA-03D4-11D1-993E4704510F}"/>
              </a:ext>
            </a:extLst>
          </p:cNvPr>
          <p:cNvSpPr>
            <a:spLocks noGrp="1"/>
          </p:cNvSpPr>
          <p:nvPr>
            <p:ph type="sldNum" sz="quarter" idx="12"/>
          </p:nvPr>
        </p:nvSpPr>
        <p:spPr/>
        <p:txBody>
          <a:bodyPr/>
          <a:lstStyle/>
          <a:p>
            <a:fld id="{3A98EE3D-8CD1-4C3F-BD1C-C98C9596463C}" type="slidenum">
              <a:rPr lang="en-US" smtClean="0"/>
              <a:t>43</a:t>
            </a:fld>
            <a:endParaRPr lang="en-US" dirty="0"/>
          </a:p>
        </p:txBody>
      </p:sp>
    </p:spTree>
    <p:extLst>
      <p:ext uri="{BB962C8B-B14F-4D97-AF65-F5344CB8AC3E}">
        <p14:creationId xmlns:p14="http://schemas.microsoft.com/office/powerpoint/2010/main" val="9561887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9BC28-241B-29FF-F520-1C6EDA2BB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26445-B59A-76D9-5B7A-58E710481F58}"/>
              </a:ext>
            </a:extLst>
          </p:cNvPr>
          <p:cNvSpPr>
            <a:spLocks noGrp="1"/>
          </p:cNvSpPr>
          <p:nvPr>
            <p:ph type="title"/>
          </p:nvPr>
        </p:nvSpPr>
        <p:spPr/>
        <p:txBody>
          <a:bodyPr/>
          <a:lstStyle/>
          <a:p>
            <a:r>
              <a:rPr lang="en-US" dirty="0"/>
              <a:t>Sufficient Unitary Relationship – Part VI.</a:t>
            </a:r>
          </a:p>
        </p:txBody>
      </p:sp>
      <p:sp>
        <p:nvSpPr>
          <p:cNvPr id="3" name="Content Placeholder 2">
            <a:extLst>
              <a:ext uri="{FF2B5EF4-FFF2-40B4-BE49-F238E27FC236}">
                <a16:creationId xmlns:a16="http://schemas.microsoft.com/office/drawing/2014/main" id="{1EE3C620-D338-2F31-9183-DAF8B84C3840}"/>
              </a:ext>
            </a:extLst>
          </p:cNvPr>
          <p:cNvSpPr>
            <a:spLocks noGrp="1"/>
          </p:cNvSpPr>
          <p:nvPr>
            <p:ph idx="1"/>
          </p:nvPr>
        </p:nvSpPr>
        <p:spPr/>
        <p:txBody>
          <a:bodyPr>
            <a:normAutofit/>
          </a:bodyPr>
          <a:lstStyle/>
          <a:p>
            <a:pPr marL="457200" marR="0" indent="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B.	The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extent of common use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by the partnership and partners, including tiered partners,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of assets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held by the partnership or partners.</a:t>
            </a:r>
          </a:p>
          <a:p>
            <a:pPr marL="457200" marR="0" indent="0">
              <a:lnSpc>
                <a:spcPct val="95000"/>
              </a:lnSpc>
              <a:spcBef>
                <a:spcPts val="600"/>
              </a:spcBef>
              <a:spcAft>
                <a:spcPts val="600"/>
              </a:spcAft>
              <a:buNone/>
            </a:pPr>
            <a:r>
              <a:rPr lang="en-US" kern="100" dirty="0">
                <a:latin typeface="Californian FB" panose="0207040306080B030204" pitchFamily="18" charset="0"/>
                <a:ea typeface="Aptos" panose="020B0004020202020204" pitchFamily="34" charset="0"/>
                <a:cs typeface="Times New Roman" panose="02020603050405020304" pitchFamily="18" charset="0"/>
              </a:rPr>
              <a:t>C.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The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nature of common use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by the partnership and partners, including tiered partners,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of assets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held by the partnership or partners.</a:t>
            </a:r>
          </a:p>
          <a:p>
            <a:pPr marL="457200" marR="0" indent="0">
              <a:lnSpc>
                <a:spcPct val="95000"/>
              </a:lnSpc>
              <a:spcBef>
                <a:spcPts val="600"/>
              </a:spcBef>
              <a:spcAft>
                <a:spcPts val="600"/>
              </a:spcAft>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DB7CE451-A0AD-F35F-E399-54FFD8E8A369}"/>
              </a:ext>
            </a:extLst>
          </p:cNvPr>
          <p:cNvSpPr>
            <a:spLocks noGrp="1"/>
          </p:cNvSpPr>
          <p:nvPr>
            <p:ph type="sldNum" sz="quarter" idx="12"/>
          </p:nvPr>
        </p:nvSpPr>
        <p:spPr/>
        <p:txBody>
          <a:bodyPr/>
          <a:lstStyle/>
          <a:p>
            <a:fld id="{3A98EE3D-8CD1-4C3F-BD1C-C98C9596463C}" type="slidenum">
              <a:rPr lang="en-US" smtClean="0"/>
              <a:t>44</a:t>
            </a:fld>
            <a:endParaRPr lang="en-US" dirty="0"/>
          </a:p>
        </p:txBody>
      </p:sp>
    </p:spTree>
    <p:extLst>
      <p:ext uri="{BB962C8B-B14F-4D97-AF65-F5344CB8AC3E}">
        <p14:creationId xmlns:p14="http://schemas.microsoft.com/office/powerpoint/2010/main" val="20479677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4AF60A8-4CDF-9998-C300-EE59C125AB75}"/>
              </a:ext>
            </a:extLst>
          </p:cNvPr>
          <p:cNvSpPr>
            <a:spLocks noGrp="1"/>
          </p:cNvSpPr>
          <p:nvPr>
            <p:ph type="title"/>
          </p:nvPr>
        </p:nvSpPr>
        <p:spPr>
          <a:xfrm>
            <a:off x="771148" y="1037967"/>
            <a:ext cx="3054091" cy="4709131"/>
          </a:xfrm>
        </p:spPr>
        <p:txBody>
          <a:bodyPr anchor="ctr">
            <a:normAutofit/>
          </a:bodyPr>
          <a:lstStyle/>
          <a:p>
            <a:r>
              <a:rPr lang="en-US">
                <a:solidFill>
                  <a:srgbClr val="FFFEFF"/>
                </a:solidFill>
              </a:rPr>
              <a:t>And Don’t Forget Anti-Abuse Rules</a:t>
            </a:r>
          </a:p>
        </p:txBody>
      </p:sp>
      <p:sp>
        <p:nvSpPr>
          <p:cNvPr id="3" name="Content Placeholder 2">
            <a:extLst>
              <a:ext uri="{FF2B5EF4-FFF2-40B4-BE49-F238E27FC236}">
                <a16:creationId xmlns:a16="http://schemas.microsoft.com/office/drawing/2014/main" id="{4DCEA047-17D9-9000-2A1E-590979F4E279}"/>
              </a:ext>
            </a:extLst>
          </p:cNvPr>
          <p:cNvSpPr>
            <a:spLocks noGrp="1"/>
          </p:cNvSpPr>
          <p:nvPr>
            <p:ph idx="1"/>
          </p:nvPr>
        </p:nvSpPr>
        <p:spPr>
          <a:xfrm>
            <a:off x="4241830" y="597643"/>
            <a:ext cx="7503635" cy="5822714"/>
          </a:xfrm>
        </p:spPr>
        <p:txBody>
          <a:bodyPr>
            <a:normAutofit/>
          </a:bodyPr>
          <a:lstStyle/>
          <a:p>
            <a:pPr>
              <a:lnSpc>
                <a:spcPct val="90000"/>
              </a:lnSpc>
            </a:pPr>
            <a:r>
              <a:rPr lang="en-US" dirty="0"/>
              <a:t>Subchapter K relies on anti-abuse rules.</a:t>
            </a:r>
          </a:p>
          <a:p>
            <a:pPr>
              <a:lnSpc>
                <a:spcPct val="90000"/>
              </a:lnSpc>
            </a:pPr>
            <a:r>
              <a:rPr lang="en-US" dirty="0"/>
              <a:t>There are generally two types –</a:t>
            </a:r>
          </a:p>
          <a:p>
            <a:pPr lvl="1">
              <a:lnSpc>
                <a:spcPct val="90000"/>
              </a:lnSpc>
            </a:pPr>
            <a:r>
              <a:rPr lang="en-US" sz="2800" dirty="0"/>
              <a:t>Explicit limitations or requirements that would affect both the federal and state tax result.</a:t>
            </a:r>
          </a:p>
          <a:p>
            <a:pPr lvl="1">
              <a:lnSpc>
                <a:spcPct val="90000"/>
              </a:lnSpc>
            </a:pPr>
            <a:r>
              <a:rPr lang="en-US" sz="2800" dirty="0"/>
              <a:t>Other rules that require the federal tax result to meet certain standards, including economic effect, but may not clearly apply to the state tax result if the federal result is not affected. </a:t>
            </a:r>
          </a:p>
          <a:p>
            <a:pPr>
              <a:lnSpc>
                <a:spcPct val="90000"/>
              </a:lnSpc>
            </a:pPr>
            <a:r>
              <a:rPr lang="en-US" dirty="0"/>
              <a:t>Part V. of the model addresses how these anti-abuse rules will apply to the state tax result. </a:t>
            </a:r>
          </a:p>
        </p:txBody>
      </p:sp>
      <p:sp>
        <p:nvSpPr>
          <p:cNvPr id="4" name="Slide Number Placeholder 3">
            <a:extLst>
              <a:ext uri="{FF2B5EF4-FFF2-40B4-BE49-F238E27FC236}">
                <a16:creationId xmlns:a16="http://schemas.microsoft.com/office/drawing/2014/main" id="{1F48FDDA-09FF-A4FD-D56B-B58615AE6D4B}"/>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45</a:t>
            </a:fld>
            <a:endParaRPr lang="en-US"/>
          </a:p>
        </p:txBody>
      </p:sp>
    </p:spTree>
    <p:extLst>
      <p:ext uri="{BB962C8B-B14F-4D97-AF65-F5344CB8AC3E}">
        <p14:creationId xmlns:p14="http://schemas.microsoft.com/office/powerpoint/2010/main" val="2468212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Trapezoid 22">
            <a:extLst>
              <a:ext uri="{FF2B5EF4-FFF2-40B4-BE49-F238E27FC236}">
                <a16:creationId xmlns:a16="http://schemas.microsoft.com/office/drawing/2014/main" id="{B36383A6-5AA6-2CEA-0C14-316615560D8D}"/>
              </a:ext>
            </a:extLst>
          </p:cNvPr>
          <p:cNvSpPr/>
          <p:nvPr/>
        </p:nvSpPr>
        <p:spPr>
          <a:xfrm>
            <a:off x="228570" y="10372"/>
            <a:ext cx="11610810" cy="6778667"/>
          </a:xfrm>
          <a:prstGeom prst="trapezoid">
            <a:avLst>
              <a:gd name="adj" fmla="val 65072"/>
            </a:avLst>
          </a:prstGeom>
          <a:solidFill>
            <a:srgbClr val="B69C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E95F10F-DF58-E062-15AA-54DABA26BC99}"/>
              </a:ext>
            </a:extLst>
          </p:cNvPr>
          <p:cNvSpPr/>
          <p:nvPr/>
        </p:nvSpPr>
        <p:spPr>
          <a:xfrm>
            <a:off x="4877197" y="495839"/>
            <a:ext cx="2313555" cy="2112779"/>
          </a:xfrm>
          <a:prstGeom prst="ellipse">
            <a:avLst/>
          </a:prstGeom>
          <a:solidFill>
            <a:srgbClr val="5B7783"/>
          </a:solidFill>
          <a:effectLst>
            <a:outerShdw blurRad="50800" dist="38100" dir="5400000" algn="t" rotWithShape="0">
              <a:prstClr val="black">
                <a:alpha val="40000"/>
              </a:prstClr>
            </a:outerShdw>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5B7783"/>
                </a:solidFill>
              </a:ln>
              <a:solidFill>
                <a:srgbClr val="5B7783"/>
              </a:solidFill>
            </a:endParaRPr>
          </a:p>
        </p:txBody>
      </p:sp>
      <p:sp>
        <p:nvSpPr>
          <p:cNvPr id="4" name="Slide Number Placeholder 3">
            <a:extLst>
              <a:ext uri="{FF2B5EF4-FFF2-40B4-BE49-F238E27FC236}">
                <a16:creationId xmlns:a16="http://schemas.microsoft.com/office/drawing/2014/main" id="{B377D475-B261-90C7-2AFD-8E537FF2AB19}"/>
              </a:ext>
            </a:extLst>
          </p:cNvPr>
          <p:cNvSpPr>
            <a:spLocks noGrp="1"/>
          </p:cNvSpPr>
          <p:nvPr>
            <p:ph type="sldNum" sz="quarter" idx="12"/>
          </p:nvPr>
        </p:nvSpPr>
        <p:spPr/>
        <p:txBody>
          <a:bodyPr/>
          <a:lstStyle/>
          <a:p>
            <a:fld id="{3A98EE3D-8CD1-4C3F-BD1C-C98C9596463C}" type="slidenum">
              <a:rPr lang="en-US" smtClean="0"/>
              <a:t>46</a:t>
            </a:fld>
            <a:endParaRPr lang="en-US" dirty="0"/>
          </a:p>
        </p:txBody>
      </p:sp>
      <p:pic>
        <p:nvPicPr>
          <p:cNvPr id="6" name="Graphic 5" descr="Group success with solid fill">
            <a:extLst>
              <a:ext uri="{FF2B5EF4-FFF2-40B4-BE49-F238E27FC236}">
                <a16:creationId xmlns:a16="http://schemas.microsoft.com/office/drawing/2014/main" id="{54339102-9989-F2C9-EC57-8286A14EA2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01973" y="3556396"/>
            <a:ext cx="1715385" cy="1715385"/>
          </a:xfrm>
          <a:prstGeom prst="rect">
            <a:avLst/>
          </a:prstGeom>
        </p:spPr>
      </p:pic>
      <p:pic>
        <p:nvPicPr>
          <p:cNvPr id="8" name="Graphic 7" descr="Group success with solid fill">
            <a:extLst>
              <a:ext uri="{FF2B5EF4-FFF2-40B4-BE49-F238E27FC236}">
                <a16:creationId xmlns:a16="http://schemas.microsoft.com/office/drawing/2014/main" id="{31C07853-BF73-1E30-D7CC-F99544AA0D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1077" y="2030817"/>
            <a:ext cx="825796" cy="825796"/>
          </a:xfrm>
          <a:prstGeom prst="rect">
            <a:avLst/>
          </a:prstGeom>
        </p:spPr>
      </p:pic>
      <p:pic>
        <p:nvPicPr>
          <p:cNvPr id="10" name="Graphic 9" descr="Group success with solid fill">
            <a:extLst>
              <a:ext uri="{FF2B5EF4-FFF2-40B4-BE49-F238E27FC236}">
                <a16:creationId xmlns:a16="http://schemas.microsoft.com/office/drawing/2014/main" id="{676645B7-C67C-9B77-8F82-58627C8E51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00057" y="2452576"/>
            <a:ext cx="825795" cy="825795"/>
          </a:xfrm>
          <a:prstGeom prst="rect">
            <a:avLst/>
          </a:prstGeom>
        </p:spPr>
      </p:pic>
      <p:pic>
        <p:nvPicPr>
          <p:cNvPr id="12" name="Graphic 11" descr="Group success with solid fill">
            <a:extLst>
              <a:ext uri="{FF2B5EF4-FFF2-40B4-BE49-F238E27FC236}">
                <a16:creationId xmlns:a16="http://schemas.microsoft.com/office/drawing/2014/main" id="{BF2B6F2A-A62E-D34E-4CFE-1447D128196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41229" y="3122233"/>
            <a:ext cx="1318437" cy="1318437"/>
          </a:xfrm>
          <a:prstGeom prst="rect">
            <a:avLst/>
          </a:prstGeom>
        </p:spPr>
      </p:pic>
      <p:pic>
        <p:nvPicPr>
          <p:cNvPr id="14" name="Graphic 13" descr="Group success with solid fill">
            <a:extLst>
              <a:ext uri="{FF2B5EF4-FFF2-40B4-BE49-F238E27FC236}">
                <a16:creationId xmlns:a16="http://schemas.microsoft.com/office/drawing/2014/main" id="{2DEF0447-6630-B91F-1B46-9C836315903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84898" y="2495105"/>
            <a:ext cx="914400" cy="914400"/>
          </a:xfrm>
          <a:prstGeom prst="rect">
            <a:avLst/>
          </a:prstGeom>
        </p:spPr>
      </p:pic>
      <p:pic>
        <p:nvPicPr>
          <p:cNvPr id="16" name="Graphic 15" descr="Group success with solid fill">
            <a:extLst>
              <a:ext uri="{FF2B5EF4-FFF2-40B4-BE49-F238E27FC236}">
                <a16:creationId xmlns:a16="http://schemas.microsoft.com/office/drawing/2014/main" id="{652FCCD9-C847-5C22-B951-BDC8AD350B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52705" y="3159835"/>
            <a:ext cx="1212113" cy="1212113"/>
          </a:xfrm>
          <a:prstGeom prst="rect">
            <a:avLst/>
          </a:prstGeom>
        </p:spPr>
      </p:pic>
      <p:pic>
        <p:nvPicPr>
          <p:cNvPr id="18" name="Graphic 17" descr="Group success with solid fill">
            <a:extLst>
              <a:ext uri="{FF2B5EF4-FFF2-40B4-BE49-F238E27FC236}">
                <a16:creationId xmlns:a16="http://schemas.microsoft.com/office/drawing/2014/main" id="{F9FB1D34-6EFC-1250-7BBE-955F01D911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10837" y="2844208"/>
            <a:ext cx="999461" cy="999461"/>
          </a:xfrm>
          <a:prstGeom prst="rect">
            <a:avLst/>
          </a:prstGeom>
        </p:spPr>
      </p:pic>
      <p:pic>
        <p:nvPicPr>
          <p:cNvPr id="20" name="Graphic 19" descr="Group success with solid fill">
            <a:extLst>
              <a:ext uri="{FF2B5EF4-FFF2-40B4-BE49-F238E27FC236}">
                <a16:creationId xmlns:a16="http://schemas.microsoft.com/office/drawing/2014/main" id="{ED607668-EA60-9762-1350-8D2FF74159E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96000" y="2741428"/>
            <a:ext cx="999460" cy="999460"/>
          </a:xfrm>
          <a:prstGeom prst="rect">
            <a:avLst/>
          </a:prstGeom>
        </p:spPr>
      </p:pic>
      <p:pic>
        <p:nvPicPr>
          <p:cNvPr id="27" name="Graphic 26" descr="Group success with solid fill">
            <a:extLst>
              <a:ext uri="{FF2B5EF4-FFF2-40B4-BE49-F238E27FC236}">
                <a16:creationId xmlns:a16="http://schemas.microsoft.com/office/drawing/2014/main" id="{BB3793F8-C87E-37AA-4D9E-76A714C15B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24516" y="4426841"/>
            <a:ext cx="2022357" cy="2022357"/>
          </a:xfrm>
          <a:prstGeom prst="rect">
            <a:avLst/>
          </a:prstGeom>
        </p:spPr>
      </p:pic>
      <p:pic>
        <p:nvPicPr>
          <p:cNvPr id="29" name="Graphic 28" descr="Group success with solid fill">
            <a:extLst>
              <a:ext uri="{FF2B5EF4-FFF2-40B4-BE49-F238E27FC236}">
                <a16:creationId xmlns:a16="http://schemas.microsoft.com/office/drawing/2014/main" id="{963F7288-BAD4-583D-5705-69D5E6EE7C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05104" y="3910816"/>
            <a:ext cx="2022357" cy="2022357"/>
          </a:xfrm>
          <a:prstGeom prst="rect">
            <a:avLst/>
          </a:prstGeom>
        </p:spPr>
      </p:pic>
    </p:spTree>
    <p:extLst>
      <p:ext uri="{BB962C8B-B14F-4D97-AF65-F5344CB8AC3E}">
        <p14:creationId xmlns:p14="http://schemas.microsoft.com/office/powerpoint/2010/main" val="2400378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0E6D-2533-7367-4915-620973120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EA286E-8E26-3081-F928-E632D3432F1D}"/>
              </a:ext>
            </a:extLst>
          </p:cNvPr>
          <p:cNvSpPr>
            <a:spLocks noGrp="1"/>
          </p:cNvSpPr>
          <p:nvPr>
            <p:ph type="title"/>
          </p:nvPr>
        </p:nvSpPr>
        <p:spPr/>
        <p:txBody>
          <a:bodyPr/>
          <a:lstStyle/>
          <a:p>
            <a:r>
              <a:rPr lang="en-US" dirty="0"/>
              <a:t>Questions</a:t>
            </a:r>
          </a:p>
        </p:txBody>
      </p:sp>
      <p:sp>
        <p:nvSpPr>
          <p:cNvPr id="4" name="Slide Number Placeholder 3">
            <a:extLst>
              <a:ext uri="{FF2B5EF4-FFF2-40B4-BE49-F238E27FC236}">
                <a16:creationId xmlns:a16="http://schemas.microsoft.com/office/drawing/2014/main" id="{9E8D4032-9C48-1D22-8B2B-19A208C078AB}"/>
              </a:ext>
            </a:extLst>
          </p:cNvPr>
          <p:cNvSpPr>
            <a:spLocks noGrp="1"/>
          </p:cNvSpPr>
          <p:nvPr>
            <p:ph type="sldNum" sz="quarter" idx="12"/>
          </p:nvPr>
        </p:nvSpPr>
        <p:spPr/>
        <p:txBody>
          <a:bodyPr/>
          <a:lstStyle/>
          <a:p>
            <a:fld id="{3A98EE3D-8CD1-4C3F-BD1C-C98C9596463C}" type="slidenum">
              <a:rPr lang="en-US" smtClean="0"/>
              <a:t>47</a:t>
            </a:fld>
            <a:endParaRPr lang="en-US" dirty="0"/>
          </a:p>
        </p:txBody>
      </p:sp>
    </p:spTree>
    <p:extLst>
      <p:ext uri="{BB962C8B-B14F-4D97-AF65-F5344CB8AC3E}">
        <p14:creationId xmlns:p14="http://schemas.microsoft.com/office/powerpoint/2010/main" val="21043703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7"/>
  <p:tag name="ARTICULATE_PROJECT_OPEN" val="0"/>
  <p:tag name="SLIDO_APP_VERSION" val="1.6.1.4122"/>
  <p:tag name="SLIDO_PRESENTATION_ID" val="00000000-0000-0000-0000-000000000000"/>
  <p:tag name="SLIDO_EVENT_UUID" val="c9e85ef8-db47-4d02-acd6-4cbb29329715"/>
  <p:tag name="SLIDO_EVENT_SECTION_UUID" val="b14ba6aa-754f-4ff1-a67f-91bb0f3146d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1_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3664</Words>
  <Application>Microsoft Office PowerPoint</Application>
  <PresentationFormat>Widescreen</PresentationFormat>
  <Paragraphs>224</Paragraphs>
  <Slides>47</Slides>
  <Notes>46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47</vt:i4>
      </vt:variant>
    </vt:vector>
  </HeadingPairs>
  <TitlesOfParts>
    <vt:vector size="57" baseType="lpstr">
      <vt:lpstr>Aptos</vt:lpstr>
      <vt:lpstr>Arial</vt:lpstr>
      <vt:lpstr>Calibri</vt:lpstr>
      <vt:lpstr>Californian FB</vt:lpstr>
      <vt:lpstr>Franklin Gothic Book</vt:lpstr>
      <vt:lpstr>Franklin Gothic Demi</vt:lpstr>
      <vt:lpstr>Perpetua</vt:lpstr>
      <vt:lpstr>Wingdings 2</vt:lpstr>
      <vt:lpstr>DividendVTI</vt:lpstr>
      <vt:lpstr>1_DividendVTI</vt:lpstr>
      <vt:lpstr>      State Taxation of Partnerships –  Status Report</vt:lpstr>
      <vt:lpstr>Drafting Model State Tax Provisions is always hard</vt:lpstr>
      <vt:lpstr>Partnerships pose even more challenges</vt:lpstr>
      <vt:lpstr>Partnerships pose even more challenges</vt:lpstr>
      <vt:lpstr>But . . . </vt:lpstr>
      <vt:lpstr>So here we go . . .   But before we start . . . </vt:lpstr>
      <vt:lpstr>So here we go . . .   But before we start . . . </vt:lpstr>
      <vt:lpstr>So here we go . . .   But before we start . . . </vt:lpstr>
      <vt:lpstr>Model Provisions begin with Definitions</vt:lpstr>
      <vt:lpstr>Model Provisions begin with Definitions</vt:lpstr>
      <vt:lpstr>Definitions – Part I (Important Examples)</vt:lpstr>
      <vt:lpstr>Definitions – Part I (Important Examples)</vt:lpstr>
      <vt:lpstr>Definitions – Part I (Important Examples)</vt:lpstr>
      <vt:lpstr>Definitions – Part I (Important Examples)</vt:lpstr>
      <vt:lpstr>Definitions – Part I (Important Examples)</vt:lpstr>
      <vt:lpstr>Conformity – Part II</vt:lpstr>
      <vt:lpstr>Information Reporting is critical</vt:lpstr>
      <vt:lpstr>Obligations of Partnerships to File Information Returns and Report Information – PART III</vt:lpstr>
      <vt:lpstr>Obligations of Partnerships to File Information Returns and Report Information – PART III</vt:lpstr>
      <vt:lpstr>Obligations of Partnerships to File Information Returns and Report Information – PART III</vt:lpstr>
      <vt:lpstr>Obligations of Partnerships to File Information Returns and Report Information – PART III</vt:lpstr>
      <vt:lpstr>Applying state Sourcing rules to Partnership Income</vt:lpstr>
      <vt:lpstr>PowerPoint Presentation</vt:lpstr>
      <vt:lpstr>Sourcing Partnership Income and Items – Part IV</vt:lpstr>
      <vt:lpstr>Sourcing Partnership Income and Items – Part IV</vt:lpstr>
      <vt:lpstr>Sourcing Partnership Income and Items – Part IV</vt:lpstr>
      <vt:lpstr>Sourcing Partnership Income and Items – Part IV</vt:lpstr>
      <vt:lpstr>Sourcing Partnership Income and Items – Part IV</vt:lpstr>
      <vt:lpstr>Now it gets complicated</vt:lpstr>
      <vt:lpstr>PowerPoint Presentation</vt:lpstr>
      <vt:lpstr>Tiered and Corporate partners &amp; Blending</vt:lpstr>
      <vt:lpstr>What is Blended Apportionment</vt:lpstr>
      <vt:lpstr>Sourcing – Part IV – Sections C and D</vt:lpstr>
      <vt:lpstr>Sourcing – Part IV – Sections C and D</vt:lpstr>
      <vt:lpstr>Sourcing – Part IV – Sections C and D</vt:lpstr>
      <vt:lpstr>Sourcing – Part IV – Sections C and D</vt:lpstr>
      <vt:lpstr>Sourcing – Part IV – Sections C and D</vt:lpstr>
      <vt:lpstr>Sourcing – Part IV – Sections C and D</vt:lpstr>
      <vt:lpstr>Why the Absolute Value Method?</vt:lpstr>
      <vt:lpstr>Why the Absolute Value Method?</vt:lpstr>
      <vt:lpstr>Speaking of that Relationship</vt:lpstr>
      <vt:lpstr>Sufficient Unitary Relationship – Part VI.</vt:lpstr>
      <vt:lpstr>Sufficient Unitary Relationship – Part VI.</vt:lpstr>
      <vt:lpstr>Sufficient Unitary Relationship – Part VI.</vt:lpstr>
      <vt:lpstr>And Don’t Forget Anti-Abuse Rules</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2026-07-23T13:34:46Z</dcterms:created>
  <dcterms:modified xsi:type="dcterms:W3CDTF">2026-07-23T13:35:43Z</dcterms:modified>
</cp:coreProperties>
</file>