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2" r:id="rId2"/>
  </p:sldMasterIdLst>
  <p:notesMasterIdLst>
    <p:notesMasterId r:id="rId25"/>
  </p:notesMasterIdLst>
  <p:sldIdLst>
    <p:sldId id="257" r:id="rId3"/>
    <p:sldId id="1015" r:id="rId4"/>
    <p:sldId id="973" r:id="rId5"/>
    <p:sldId id="1022" r:id="rId6"/>
    <p:sldId id="1023" r:id="rId7"/>
    <p:sldId id="792" r:id="rId8"/>
    <p:sldId id="773" r:id="rId9"/>
    <p:sldId id="774" r:id="rId10"/>
    <p:sldId id="790" r:id="rId11"/>
    <p:sldId id="784" r:id="rId12"/>
    <p:sldId id="785" r:id="rId13"/>
    <p:sldId id="786" r:id="rId14"/>
    <p:sldId id="787" r:id="rId15"/>
    <p:sldId id="775" r:id="rId16"/>
    <p:sldId id="776" r:id="rId17"/>
    <p:sldId id="782" r:id="rId18"/>
    <p:sldId id="783" r:id="rId19"/>
    <p:sldId id="777" r:id="rId20"/>
    <p:sldId id="1020" r:id="rId21"/>
    <p:sldId id="1018" r:id="rId22"/>
    <p:sldId id="1019" r:id="rId23"/>
    <p:sldId id="66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85F48E-4865-4611-8973-30E5DD1247D8}" v="2" dt="2026-07-15T14:05:32.0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233" autoAdjust="0"/>
    <p:restoredTop sz="81598" autoAdjust="0"/>
  </p:normalViewPr>
  <p:slideViewPr>
    <p:cSldViewPr snapToGrid="0">
      <p:cViewPr varScale="1">
        <p:scale>
          <a:sx n="57" d="100"/>
          <a:sy n="57" d="100"/>
        </p:scale>
        <p:origin x="32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784D66-F402-4FDA-9CE8-14D68DC324E5}" type="doc">
      <dgm:prSet loTypeId="urn:microsoft.com/office/officeart/2024/layout/HorizontalActionList" loCatId="list" qsTypeId="urn:microsoft.com/office/officeart/2005/8/quickstyle/simple1" qsCatId="simple" csTypeId="urn:microsoft.com/office/officeart/2005/8/colors/accent1_2" csCatId="accent1" phldr="1"/>
      <dgm:spPr/>
      <dgm:t>
        <a:bodyPr/>
        <a:lstStyle/>
        <a:p>
          <a:endParaRPr lang="en-US"/>
        </a:p>
      </dgm:t>
    </dgm:pt>
    <dgm:pt modelId="{5355F6C1-E57A-49F3-B440-25239BCDD540}">
      <dgm:prSet phldrT="[Text]" phldr="0" custT="1"/>
      <dgm:spPr>
        <a:solidFill>
          <a:schemeClr val="accent1">
            <a:lumMod val="50000"/>
          </a:schemeClr>
        </a:solidFill>
        <a:ln>
          <a:solidFill>
            <a:schemeClr val="tx1"/>
          </a:solidFill>
        </a:ln>
      </dgm:spPr>
      <dgm:t>
        <a:bodyPr/>
        <a:lstStyle/>
        <a:p>
          <a:pPr algn="ctr"/>
          <a:r>
            <a:rPr lang="en-US" sz="2200" b="1"/>
            <a:t>Information Reporting</a:t>
          </a:r>
        </a:p>
      </dgm:t>
    </dgm:pt>
    <dgm:pt modelId="{FF2A9840-362E-4962-996E-7B35629F8D6B}" type="parTrans" cxnId="{1CCF7C90-5E42-41DC-803B-3268D9857A83}">
      <dgm:prSet/>
      <dgm:spPr/>
      <dgm:t>
        <a:bodyPr/>
        <a:lstStyle/>
        <a:p>
          <a:endParaRPr lang="en-US"/>
        </a:p>
      </dgm:t>
    </dgm:pt>
    <dgm:pt modelId="{C84E9DA5-9453-4724-A4FA-94565B56B49F}" type="sibTrans" cxnId="{1CCF7C90-5E42-41DC-803B-3268D9857A83}">
      <dgm:prSet/>
      <dgm:spPr/>
      <dgm:t>
        <a:bodyPr/>
        <a:lstStyle/>
        <a:p>
          <a:endParaRPr lang="en-US"/>
        </a:p>
      </dgm:t>
    </dgm:pt>
    <dgm:pt modelId="{796C0DBE-8212-451F-80BA-D668EB497A33}">
      <dgm:prSet phldrT="[Text]" phldr="0" custT="1"/>
      <dgm:spPr/>
      <dgm:t>
        <a:bodyPr anchor="ctr"/>
        <a:lstStyle/>
        <a:p>
          <a:pPr algn="ctr">
            <a:buFont typeface="Arial" panose="020B0604020202020204" pitchFamily="34" charset="0"/>
            <a:buNone/>
          </a:pPr>
          <a:r>
            <a:rPr lang="en-US" sz="2000" b="1"/>
            <a:t>Are the draft requirements reasonable?</a:t>
          </a:r>
        </a:p>
      </dgm:t>
    </dgm:pt>
    <dgm:pt modelId="{52DF366E-048E-4F19-AAE3-1750C0D1D74B}" type="parTrans" cxnId="{77A1614B-F7EF-455C-A3D7-852B05C28B00}">
      <dgm:prSet/>
      <dgm:spPr/>
      <dgm:t>
        <a:bodyPr/>
        <a:lstStyle/>
        <a:p>
          <a:endParaRPr lang="en-US"/>
        </a:p>
      </dgm:t>
    </dgm:pt>
    <dgm:pt modelId="{F9B9A37D-63C1-4C19-92D4-CD0E520E38D6}" type="sibTrans" cxnId="{77A1614B-F7EF-455C-A3D7-852B05C28B00}">
      <dgm:prSet/>
      <dgm:spPr/>
      <dgm:t>
        <a:bodyPr/>
        <a:lstStyle/>
        <a:p>
          <a:endParaRPr lang="en-US"/>
        </a:p>
      </dgm:t>
    </dgm:pt>
    <dgm:pt modelId="{CCE31CD9-1E96-409D-9C7C-68A43D785539}">
      <dgm:prSet phldrT="[Text]" phldr="0" custT="1"/>
      <dgm:spPr>
        <a:solidFill>
          <a:srgbClr val="2C3C48"/>
        </a:solidFill>
        <a:ln>
          <a:solidFill>
            <a:schemeClr val="tx1"/>
          </a:solidFill>
        </a:ln>
      </dgm:spPr>
      <dgm:t>
        <a:bodyPr/>
        <a:lstStyle/>
        <a:p>
          <a:pPr algn="ctr"/>
          <a:r>
            <a:rPr lang="en-US" sz="2200" b="1"/>
            <a:t>When to Blend</a:t>
          </a:r>
        </a:p>
      </dgm:t>
    </dgm:pt>
    <dgm:pt modelId="{1DDD87A3-87D4-41CF-BF79-75E426B69EC3}" type="parTrans" cxnId="{3F226D7D-C0FA-4EB2-8A33-E8D7BEA6D1AA}">
      <dgm:prSet/>
      <dgm:spPr/>
      <dgm:t>
        <a:bodyPr/>
        <a:lstStyle/>
        <a:p>
          <a:endParaRPr lang="en-US"/>
        </a:p>
      </dgm:t>
    </dgm:pt>
    <dgm:pt modelId="{3BE5F555-F04E-4789-A002-D6F2111C4432}" type="sibTrans" cxnId="{3F226D7D-C0FA-4EB2-8A33-E8D7BEA6D1AA}">
      <dgm:prSet/>
      <dgm:spPr/>
      <dgm:t>
        <a:bodyPr/>
        <a:lstStyle/>
        <a:p>
          <a:endParaRPr lang="en-US"/>
        </a:p>
      </dgm:t>
    </dgm:pt>
    <dgm:pt modelId="{2EB051D1-C04B-4A76-9284-3141070EA325}">
      <dgm:prSet phldrT="[Text]" phldr="0" custT="1"/>
      <dgm:spPr/>
      <dgm:t>
        <a:bodyPr anchor="ctr"/>
        <a:lstStyle/>
        <a:p>
          <a:pPr algn="ctr"/>
          <a:r>
            <a:rPr lang="en-US" sz="2000" b="1">
              <a:solidFill>
                <a:schemeClr val="tx1"/>
              </a:solidFill>
            </a:rPr>
            <a:t>Is the UBP the right standard and how does it apply?</a:t>
          </a:r>
          <a:endParaRPr lang="en-US" sz="2000" b="1"/>
        </a:p>
      </dgm:t>
    </dgm:pt>
    <dgm:pt modelId="{E4E02A7B-2869-4784-8753-740B9B05BD5B}" type="parTrans" cxnId="{F44CA865-1547-4942-9063-A9F0A3DCACFF}">
      <dgm:prSet/>
      <dgm:spPr/>
      <dgm:t>
        <a:bodyPr/>
        <a:lstStyle/>
        <a:p>
          <a:endParaRPr lang="en-US"/>
        </a:p>
      </dgm:t>
    </dgm:pt>
    <dgm:pt modelId="{C5AE4877-159B-4974-B823-77CA99E8E85B}" type="sibTrans" cxnId="{F44CA865-1547-4942-9063-A9F0A3DCACFF}">
      <dgm:prSet/>
      <dgm:spPr/>
      <dgm:t>
        <a:bodyPr/>
        <a:lstStyle/>
        <a:p>
          <a:endParaRPr lang="en-US"/>
        </a:p>
      </dgm:t>
    </dgm:pt>
    <dgm:pt modelId="{9B8EC9A7-7DA2-46C4-A7DE-936981A20B37}">
      <dgm:prSet phldrT="[Text]" phldr="0" custT="1"/>
      <dgm:spPr>
        <a:solidFill>
          <a:schemeClr val="accent6">
            <a:lumMod val="50000"/>
          </a:schemeClr>
        </a:solidFill>
        <a:ln>
          <a:solidFill>
            <a:schemeClr val="tx1"/>
          </a:solidFill>
        </a:ln>
      </dgm:spPr>
      <dgm:t>
        <a:bodyPr/>
        <a:lstStyle/>
        <a:p>
          <a:pPr algn="ctr"/>
          <a:r>
            <a:rPr lang="en-US" sz="2200" b="1"/>
            <a:t>How to Blend</a:t>
          </a:r>
        </a:p>
      </dgm:t>
    </dgm:pt>
    <dgm:pt modelId="{1EB7A380-7483-484C-BF66-67AE8386845C}" type="parTrans" cxnId="{C8E14BE2-B56A-4C8F-95BD-16C18F3018A6}">
      <dgm:prSet/>
      <dgm:spPr/>
      <dgm:t>
        <a:bodyPr/>
        <a:lstStyle/>
        <a:p>
          <a:endParaRPr lang="en-US"/>
        </a:p>
      </dgm:t>
    </dgm:pt>
    <dgm:pt modelId="{D2E67D9B-7B6A-4571-AC91-8A04FA349E01}" type="sibTrans" cxnId="{C8E14BE2-B56A-4C8F-95BD-16C18F3018A6}">
      <dgm:prSet/>
      <dgm:spPr/>
      <dgm:t>
        <a:bodyPr/>
        <a:lstStyle/>
        <a:p>
          <a:endParaRPr lang="en-US"/>
        </a:p>
      </dgm:t>
    </dgm:pt>
    <dgm:pt modelId="{23724034-022C-4FC7-BDB4-53635539A82D}">
      <dgm:prSet phldrT="[Text]" phldr="0" custT="1"/>
      <dgm:spPr/>
      <dgm:t>
        <a:bodyPr anchor="ctr"/>
        <a:lstStyle/>
        <a:p>
          <a:pPr algn="ctr"/>
          <a:r>
            <a:rPr lang="en-US" sz="2000" b="1" dirty="0"/>
            <a:t>How is the partner’s share of </a:t>
          </a:r>
          <a:r>
            <a:rPr lang="en-US" sz="2000" b="1" dirty="0">
              <a:highlight>
                <a:srgbClr val="FFFF00"/>
              </a:highlight>
            </a:rPr>
            <a:t>partnership’s “factor components” </a:t>
          </a:r>
          <a:r>
            <a:rPr lang="en-US" sz="2000" b="1" dirty="0"/>
            <a:t>determined?</a:t>
          </a:r>
        </a:p>
      </dgm:t>
    </dgm:pt>
    <dgm:pt modelId="{3B81A208-9504-4739-9640-28BFF69D92EE}" type="parTrans" cxnId="{B293F97F-7362-4EF8-8395-BFBFA2884BDF}">
      <dgm:prSet/>
      <dgm:spPr/>
      <dgm:t>
        <a:bodyPr/>
        <a:lstStyle/>
        <a:p>
          <a:endParaRPr lang="en-US"/>
        </a:p>
      </dgm:t>
    </dgm:pt>
    <dgm:pt modelId="{E5A2A65A-C9FC-4050-88AF-FBC131E553D3}" type="sibTrans" cxnId="{B293F97F-7362-4EF8-8395-BFBFA2884BDF}">
      <dgm:prSet/>
      <dgm:spPr/>
      <dgm:t>
        <a:bodyPr/>
        <a:lstStyle/>
        <a:p>
          <a:endParaRPr lang="en-US"/>
        </a:p>
      </dgm:t>
    </dgm:pt>
    <dgm:pt modelId="{B7B29568-B72B-44DE-A9E9-17183FBE166E}" type="pres">
      <dgm:prSet presAssocID="{3D784D66-F402-4FDA-9CE8-14D68DC324E5}" presName="Name0" presStyleCnt="0">
        <dgm:presLayoutVars>
          <dgm:dir/>
          <dgm:animLvl val="lvl"/>
          <dgm:resizeHandles val="exact"/>
        </dgm:presLayoutVars>
      </dgm:prSet>
      <dgm:spPr/>
    </dgm:pt>
    <dgm:pt modelId="{0087373D-AC68-45ED-8D15-80DDB747120E}" type="pres">
      <dgm:prSet presAssocID="{5355F6C1-E57A-49F3-B440-25239BCDD540}" presName="composite" presStyleCnt="0"/>
      <dgm:spPr/>
    </dgm:pt>
    <dgm:pt modelId="{1CA898AF-76B6-416C-B30E-4D06D94EE2EE}" type="pres">
      <dgm:prSet presAssocID="{5355F6C1-E57A-49F3-B440-25239BCDD540}" presName="parTx" presStyleLbl="alignNode1" presStyleIdx="0" presStyleCnt="3">
        <dgm:presLayoutVars>
          <dgm:chMax val="0"/>
          <dgm:chPref val="0"/>
        </dgm:presLayoutVars>
      </dgm:prSet>
      <dgm:spPr/>
    </dgm:pt>
    <dgm:pt modelId="{610DC098-E048-44E6-A289-83FCCE8E1488}" type="pres">
      <dgm:prSet presAssocID="{5355F6C1-E57A-49F3-B440-25239BCDD540}" presName="bgOutline" presStyleLbl="fgAcc1" presStyleIdx="0" presStyleCnt="3">
        <dgm:presLayoutVars>
          <dgm:bulletEnabled/>
        </dgm:presLayoutVars>
      </dgm:prSet>
      <dgm:spPr/>
    </dgm:pt>
    <dgm:pt modelId="{2D96BB68-1ED1-4527-90E2-2D368D226E0E}" type="pres">
      <dgm:prSet presAssocID="{C84E9DA5-9453-4724-A4FA-94565B56B49F}" presName="space" presStyleCnt="0"/>
      <dgm:spPr/>
    </dgm:pt>
    <dgm:pt modelId="{95D752D6-C016-430D-829D-2647CE201CF0}" type="pres">
      <dgm:prSet presAssocID="{CCE31CD9-1E96-409D-9C7C-68A43D785539}" presName="composite" presStyleCnt="0"/>
      <dgm:spPr/>
    </dgm:pt>
    <dgm:pt modelId="{BB8355DA-7561-406B-9F8E-71CB58E31646}" type="pres">
      <dgm:prSet presAssocID="{CCE31CD9-1E96-409D-9C7C-68A43D785539}" presName="parTx" presStyleLbl="alignNode1" presStyleIdx="1" presStyleCnt="3" custLinFactNeighborX="0" custLinFactNeighborY="-1802">
        <dgm:presLayoutVars>
          <dgm:chMax val="0"/>
          <dgm:chPref val="0"/>
        </dgm:presLayoutVars>
      </dgm:prSet>
      <dgm:spPr/>
    </dgm:pt>
    <dgm:pt modelId="{355556CE-698D-460E-87BE-B8E8280FD03D}" type="pres">
      <dgm:prSet presAssocID="{CCE31CD9-1E96-409D-9C7C-68A43D785539}" presName="bgOutline" presStyleLbl="fgAcc1" presStyleIdx="1" presStyleCnt="3">
        <dgm:presLayoutVars>
          <dgm:bulletEnabled/>
        </dgm:presLayoutVars>
      </dgm:prSet>
      <dgm:spPr/>
    </dgm:pt>
    <dgm:pt modelId="{BE294314-B208-445E-B2E3-9DBD39DB365B}" type="pres">
      <dgm:prSet presAssocID="{3BE5F555-F04E-4789-A002-D6F2111C4432}" presName="space" presStyleCnt="0"/>
      <dgm:spPr/>
    </dgm:pt>
    <dgm:pt modelId="{1A931E4B-049A-4C58-A0BA-6BDF51E2DD16}" type="pres">
      <dgm:prSet presAssocID="{9B8EC9A7-7DA2-46C4-A7DE-936981A20B37}" presName="composite" presStyleCnt="0"/>
      <dgm:spPr/>
    </dgm:pt>
    <dgm:pt modelId="{12A459ED-C35E-4024-8D21-0CFF21F9E37B}" type="pres">
      <dgm:prSet presAssocID="{9B8EC9A7-7DA2-46C4-A7DE-936981A20B37}" presName="parTx" presStyleLbl="alignNode1" presStyleIdx="2" presStyleCnt="3">
        <dgm:presLayoutVars>
          <dgm:chMax val="0"/>
          <dgm:chPref val="0"/>
        </dgm:presLayoutVars>
      </dgm:prSet>
      <dgm:spPr/>
    </dgm:pt>
    <dgm:pt modelId="{6CD31670-A082-4B72-8507-D99276BC4F0D}" type="pres">
      <dgm:prSet presAssocID="{9B8EC9A7-7DA2-46C4-A7DE-936981A20B37}" presName="bgOutline" presStyleLbl="fgAcc1" presStyleIdx="2" presStyleCnt="3">
        <dgm:presLayoutVars>
          <dgm:bulletEnabled/>
        </dgm:presLayoutVars>
      </dgm:prSet>
      <dgm:spPr/>
    </dgm:pt>
  </dgm:ptLst>
  <dgm:cxnLst>
    <dgm:cxn modelId="{DCC93B01-CFDB-4848-9CCD-DC564BC0BC8D}" type="presOf" srcId="{9B8EC9A7-7DA2-46C4-A7DE-936981A20B37}" destId="{12A459ED-C35E-4024-8D21-0CFF21F9E37B}" srcOrd="0" destOrd="0" presId="urn:microsoft.com/office/officeart/2024/layout/HorizontalActionList"/>
    <dgm:cxn modelId="{8151BD2E-99F9-4549-8044-D5E98FB30724}" type="presOf" srcId="{CCE31CD9-1E96-409D-9C7C-68A43D785539}" destId="{BB8355DA-7561-406B-9F8E-71CB58E31646}" srcOrd="0" destOrd="0" presId="urn:microsoft.com/office/officeart/2024/layout/HorizontalActionList"/>
    <dgm:cxn modelId="{57127733-D943-41BB-8517-FE39D30DDC5D}" type="presOf" srcId="{3D784D66-F402-4FDA-9CE8-14D68DC324E5}" destId="{B7B29568-B72B-44DE-A9E9-17183FBE166E}" srcOrd="0" destOrd="0" presId="urn:microsoft.com/office/officeart/2024/layout/HorizontalActionList"/>
    <dgm:cxn modelId="{F44CA865-1547-4942-9063-A9F0A3DCACFF}" srcId="{CCE31CD9-1E96-409D-9C7C-68A43D785539}" destId="{2EB051D1-C04B-4A76-9284-3141070EA325}" srcOrd="0" destOrd="0" parTransId="{E4E02A7B-2869-4784-8753-740B9B05BD5B}" sibTransId="{C5AE4877-159B-4974-B823-77CA99E8E85B}"/>
    <dgm:cxn modelId="{77A1614B-F7EF-455C-A3D7-852B05C28B00}" srcId="{5355F6C1-E57A-49F3-B440-25239BCDD540}" destId="{796C0DBE-8212-451F-80BA-D668EB497A33}" srcOrd="0" destOrd="0" parTransId="{52DF366E-048E-4F19-AAE3-1750C0D1D74B}" sibTransId="{F9B9A37D-63C1-4C19-92D4-CD0E520E38D6}"/>
    <dgm:cxn modelId="{3EF0056F-A85C-4E99-9D49-42B055C65C1E}" type="presOf" srcId="{796C0DBE-8212-451F-80BA-D668EB497A33}" destId="{610DC098-E048-44E6-A289-83FCCE8E1488}" srcOrd="0" destOrd="0" presId="urn:microsoft.com/office/officeart/2024/layout/HorizontalActionList"/>
    <dgm:cxn modelId="{3F226D7D-C0FA-4EB2-8A33-E8D7BEA6D1AA}" srcId="{3D784D66-F402-4FDA-9CE8-14D68DC324E5}" destId="{CCE31CD9-1E96-409D-9C7C-68A43D785539}" srcOrd="1" destOrd="0" parTransId="{1DDD87A3-87D4-41CF-BF79-75E426B69EC3}" sibTransId="{3BE5F555-F04E-4789-A002-D6F2111C4432}"/>
    <dgm:cxn modelId="{B293F97F-7362-4EF8-8395-BFBFA2884BDF}" srcId="{9B8EC9A7-7DA2-46C4-A7DE-936981A20B37}" destId="{23724034-022C-4FC7-BDB4-53635539A82D}" srcOrd="0" destOrd="0" parTransId="{3B81A208-9504-4739-9640-28BFF69D92EE}" sibTransId="{E5A2A65A-C9FC-4050-88AF-FBC131E553D3}"/>
    <dgm:cxn modelId="{1CCF7C90-5E42-41DC-803B-3268D9857A83}" srcId="{3D784D66-F402-4FDA-9CE8-14D68DC324E5}" destId="{5355F6C1-E57A-49F3-B440-25239BCDD540}" srcOrd="0" destOrd="0" parTransId="{FF2A9840-362E-4962-996E-7B35629F8D6B}" sibTransId="{C84E9DA5-9453-4724-A4FA-94565B56B49F}"/>
    <dgm:cxn modelId="{30830BA2-59C1-4935-9FBF-233C15AD226B}" type="presOf" srcId="{23724034-022C-4FC7-BDB4-53635539A82D}" destId="{6CD31670-A082-4B72-8507-D99276BC4F0D}" srcOrd="0" destOrd="0" presId="urn:microsoft.com/office/officeart/2024/layout/HorizontalActionList"/>
    <dgm:cxn modelId="{22587AD4-8196-4B70-9A12-F598F9DE771A}" type="presOf" srcId="{2EB051D1-C04B-4A76-9284-3141070EA325}" destId="{355556CE-698D-460E-87BE-B8E8280FD03D}" srcOrd="0" destOrd="0" presId="urn:microsoft.com/office/officeart/2024/layout/HorizontalActionList"/>
    <dgm:cxn modelId="{0C0B3DDD-DDE0-4DC6-834D-370323AFE5C6}" type="presOf" srcId="{5355F6C1-E57A-49F3-B440-25239BCDD540}" destId="{1CA898AF-76B6-416C-B30E-4D06D94EE2EE}" srcOrd="0" destOrd="0" presId="urn:microsoft.com/office/officeart/2024/layout/HorizontalActionList"/>
    <dgm:cxn modelId="{C8E14BE2-B56A-4C8F-95BD-16C18F3018A6}" srcId="{3D784D66-F402-4FDA-9CE8-14D68DC324E5}" destId="{9B8EC9A7-7DA2-46C4-A7DE-936981A20B37}" srcOrd="2" destOrd="0" parTransId="{1EB7A380-7483-484C-BF66-67AE8386845C}" sibTransId="{D2E67D9B-7B6A-4571-AC91-8A04FA349E01}"/>
    <dgm:cxn modelId="{CA0AD951-E222-44FE-9AE6-E46BE2D89784}" type="presParOf" srcId="{B7B29568-B72B-44DE-A9E9-17183FBE166E}" destId="{0087373D-AC68-45ED-8D15-80DDB747120E}" srcOrd="0" destOrd="0" presId="urn:microsoft.com/office/officeart/2024/layout/HorizontalActionList"/>
    <dgm:cxn modelId="{2CB236EA-310A-4A3A-A125-501B93522CE0}" type="presParOf" srcId="{0087373D-AC68-45ED-8D15-80DDB747120E}" destId="{1CA898AF-76B6-416C-B30E-4D06D94EE2EE}" srcOrd="0" destOrd="0" presId="urn:microsoft.com/office/officeart/2024/layout/HorizontalActionList"/>
    <dgm:cxn modelId="{0676FEFF-7913-4783-A850-693873AD4D1C}" type="presParOf" srcId="{0087373D-AC68-45ED-8D15-80DDB747120E}" destId="{610DC098-E048-44E6-A289-83FCCE8E1488}" srcOrd="1" destOrd="0" presId="urn:microsoft.com/office/officeart/2024/layout/HorizontalActionList"/>
    <dgm:cxn modelId="{3228638F-CB2B-49F9-9FC8-16AC8354DC8C}" type="presParOf" srcId="{B7B29568-B72B-44DE-A9E9-17183FBE166E}" destId="{2D96BB68-1ED1-4527-90E2-2D368D226E0E}" srcOrd="1" destOrd="0" presId="urn:microsoft.com/office/officeart/2024/layout/HorizontalActionList"/>
    <dgm:cxn modelId="{7A725F15-3617-4DF4-8C15-BBE9611383BC}" type="presParOf" srcId="{B7B29568-B72B-44DE-A9E9-17183FBE166E}" destId="{95D752D6-C016-430D-829D-2647CE201CF0}" srcOrd="2" destOrd="0" presId="urn:microsoft.com/office/officeart/2024/layout/HorizontalActionList"/>
    <dgm:cxn modelId="{E409D9C4-98DA-4D89-85CE-83F903E1CAE6}" type="presParOf" srcId="{95D752D6-C016-430D-829D-2647CE201CF0}" destId="{BB8355DA-7561-406B-9F8E-71CB58E31646}" srcOrd="0" destOrd="0" presId="urn:microsoft.com/office/officeart/2024/layout/HorizontalActionList"/>
    <dgm:cxn modelId="{CA7D90C1-5C2C-4532-945A-5A050C1CFAF0}" type="presParOf" srcId="{95D752D6-C016-430D-829D-2647CE201CF0}" destId="{355556CE-698D-460E-87BE-B8E8280FD03D}" srcOrd="1" destOrd="0" presId="urn:microsoft.com/office/officeart/2024/layout/HorizontalActionList"/>
    <dgm:cxn modelId="{5B32C823-D7B3-4EEF-A8B6-DBF4F3C9887B}" type="presParOf" srcId="{B7B29568-B72B-44DE-A9E9-17183FBE166E}" destId="{BE294314-B208-445E-B2E3-9DBD39DB365B}" srcOrd="3" destOrd="0" presId="urn:microsoft.com/office/officeart/2024/layout/HorizontalActionList"/>
    <dgm:cxn modelId="{DBD46CA1-DFD0-430C-BE2F-5880253C005D}" type="presParOf" srcId="{B7B29568-B72B-44DE-A9E9-17183FBE166E}" destId="{1A931E4B-049A-4C58-A0BA-6BDF51E2DD16}" srcOrd="4" destOrd="0" presId="urn:microsoft.com/office/officeart/2024/layout/HorizontalActionList"/>
    <dgm:cxn modelId="{AC0BF661-1439-48A1-83C3-08B8DEA95FE7}" type="presParOf" srcId="{1A931E4B-049A-4C58-A0BA-6BDF51E2DD16}" destId="{12A459ED-C35E-4024-8D21-0CFF21F9E37B}" srcOrd="0" destOrd="0" presId="urn:microsoft.com/office/officeart/2024/layout/HorizontalActionList"/>
    <dgm:cxn modelId="{E7B288E0-57E7-43EF-94AD-FC5B2D94F6E6}" type="presParOf" srcId="{1A931E4B-049A-4C58-A0BA-6BDF51E2DD16}" destId="{6CD31670-A082-4B72-8507-D99276BC4F0D}" srcOrd="1" destOrd="0" presId="urn:microsoft.com/office/officeart/2024/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DC098-E048-44E6-A289-83FCCE8E1488}">
      <dsp:nvSpPr>
        <dsp:cNvPr id="0" name=""/>
        <dsp:cNvSpPr/>
      </dsp:nvSpPr>
      <dsp:spPr>
        <a:xfrm rot="10800000">
          <a:off x="7790" y="1412643"/>
          <a:ext cx="3599526" cy="1015904"/>
        </a:xfrm>
        <a:prstGeom prst="round2SameRect">
          <a:avLst>
            <a:gd name="adj1" fmla="val 15000"/>
            <a:gd name="adj2" fmla="val 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380" tIns="152380" rIns="152380" bIns="15238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b="1" kern="1200"/>
            <a:t>Are the draft requirements reasonable?</a:t>
          </a:r>
        </a:p>
      </dsp:txBody>
      <dsp:txXfrm rot="10800000">
        <a:off x="52422" y="1412643"/>
        <a:ext cx="3510262" cy="971272"/>
      </dsp:txXfrm>
    </dsp:sp>
    <dsp:sp modelId="{1CA898AF-76B6-416C-B30E-4D06D94EE2EE}">
      <dsp:nvSpPr>
        <dsp:cNvPr id="0" name=""/>
        <dsp:cNvSpPr/>
      </dsp:nvSpPr>
      <dsp:spPr>
        <a:xfrm>
          <a:off x="7790" y="365180"/>
          <a:ext cx="3599526" cy="1079857"/>
        </a:xfrm>
        <a:prstGeom prst="round2SameRect">
          <a:avLst>
            <a:gd name="adj1" fmla="val 45000"/>
            <a:gd name="adj2" fmla="val 0"/>
          </a:avLst>
        </a:prstGeom>
        <a:solidFill>
          <a:schemeClr val="accent1">
            <a:lumMod val="50000"/>
          </a:schemeClr>
        </a:solidFill>
        <a:ln w="2222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43" tIns="284443" rIns="284443" bIns="284443" numCol="1" spcCol="1270" anchor="ctr" anchorCtr="0">
          <a:noAutofit/>
        </a:bodyPr>
        <a:lstStyle/>
        <a:p>
          <a:pPr marL="0" lvl="0" indent="0" algn="ctr" defTabSz="977900">
            <a:lnSpc>
              <a:spcPct val="90000"/>
            </a:lnSpc>
            <a:spcBef>
              <a:spcPct val="0"/>
            </a:spcBef>
            <a:spcAft>
              <a:spcPct val="35000"/>
            </a:spcAft>
            <a:buNone/>
          </a:pPr>
          <a:r>
            <a:rPr lang="en-US" sz="2200" b="1" kern="1200"/>
            <a:t>Information Reporting</a:t>
          </a:r>
        </a:p>
      </dsp:txBody>
      <dsp:txXfrm>
        <a:off x="150116" y="507506"/>
        <a:ext cx="3314874" cy="937531"/>
      </dsp:txXfrm>
    </dsp:sp>
    <dsp:sp modelId="{355556CE-698D-460E-87BE-B8E8280FD03D}">
      <dsp:nvSpPr>
        <dsp:cNvPr id="0" name=""/>
        <dsp:cNvSpPr/>
      </dsp:nvSpPr>
      <dsp:spPr>
        <a:xfrm rot="10800000">
          <a:off x="3715211" y="1412643"/>
          <a:ext cx="3599526" cy="1015904"/>
        </a:xfrm>
        <a:prstGeom prst="round2SameRect">
          <a:avLst>
            <a:gd name="adj1" fmla="val 15000"/>
            <a:gd name="adj2" fmla="val 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380" tIns="152380" rIns="152380" bIns="15238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rPr>
            <a:t>Is the UBP the right standard and how does it apply?</a:t>
          </a:r>
          <a:endParaRPr lang="en-US" sz="2000" b="1" kern="1200"/>
        </a:p>
      </dsp:txBody>
      <dsp:txXfrm rot="10800000">
        <a:off x="3759843" y="1412643"/>
        <a:ext cx="3510262" cy="971272"/>
      </dsp:txXfrm>
    </dsp:sp>
    <dsp:sp modelId="{BB8355DA-7561-406B-9F8E-71CB58E31646}">
      <dsp:nvSpPr>
        <dsp:cNvPr id="0" name=""/>
        <dsp:cNvSpPr/>
      </dsp:nvSpPr>
      <dsp:spPr>
        <a:xfrm>
          <a:off x="3715211" y="345721"/>
          <a:ext cx="3599526" cy="1079857"/>
        </a:xfrm>
        <a:prstGeom prst="round2SameRect">
          <a:avLst>
            <a:gd name="adj1" fmla="val 45000"/>
            <a:gd name="adj2" fmla="val 0"/>
          </a:avLst>
        </a:prstGeom>
        <a:solidFill>
          <a:srgbClr val="2C3C48"/>
        </a:solidFill>
        <a:ln w="2222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43" tIns="284443" rIns="284443" bIns="284443" numCol="1" spcCol="1270" anchor="ctr" anchorCtr="0">
          <a:noAutofit/>
        </a:bodyPr>
        <a:lstStyle/>
        <a:p>
          <a:pPr marL="0" lvl="0" indent="0" algn="ctr" defTabSz="977900">
            <a:lnSpc>
              <a:spcPct val="90000"/>
            </a:lnSpc>
            <a:spcBef>
              <a:spcPct val="0"/>
            </a:spcBef>
            <a:spcAft>
              <a:spcPct val="35000"/>
            </a:spcAft>
            <a:buNone/>
          </a:pPr>
          <a:r>
            <a:rPr lang="en-US" sz="2200" b="1" kern="1200"/>
            <a:t>When to Blend</a:t>
          </a:r>
        </a:p>
      </dsp:txBody>
      <dsp:txXfrm>
        <a:off x="3857537" y="488047"/>
        <a:ext cx="3314874" cy="937531"/>
      </dsp:txXfrm>
    </dsp:sp>
    <dsp:sp modelId="{6CD31670-A082-4B72-8507-D99276BC4F0D}">
      <dsp:nvSpPr>
        <dsp:cNvPr id="0" name=""/>
        <dsp:cNvSpPr/>
      </dsp:nvSpPr>
      <dsp:spPr>
        <a:xfrm rot="10800000">
          <a:off x="7422632" y="1412643"/>
          <a:ext cx="3599526" cy="1015904"/>
        </a:xfrm>
        <a:prstGeom prst="round2SameRect">
          <a:avLst>
            <a:gd name="adj1" fmla="val 15000"/>
            <a:gd name="adj2" fmla="val 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380" tIns="152380" rIns="152380" bIns="152380" numCol="1" spcCol="1270" anchor="ctr" anchorCtr="0">
          <a:noAutofit/>
        </a:bodyPr>
        <a:lstStyle/>
        <a:p>
          <a:pPr marL="0" lvl="0" indent="0" algn="ctr" defTabSz="889000">
            <a:lnSpc>
              <a:spcPct val="90000"/>
            </a:lnSpc>
            <a:spcBef>
              <a:spcPct val="0"/>
            </a:spcBef>
            <a:spcAft>
              <a:spcPct val="35000"/>
            </a:spcAft>
            <a:buNone/>
          </a:pPr>
          <a:r>
            <a:rPr lang="en-US" sz="2000" b="1" kern="1200" dirty="0"/>
            <a:t>How is the partner’s share of </a:t>
          </a:r>
          <a:r>
            <a:rPr lang="en-US" sz="2000" b="1" kern="1200" dirty="0">
              <a:highlight>
                <a:srgbClr val="FFFF00"/>
              </a:highlight>
            </a:rPr>
            <a:t>partnership’s “factor components” </a:t>
          </a:r>
          <a:r>
            <a:rPr lang="en-US" sz="2000" b="1" kern="1200" dirty="0"/>
            <a:t>determined?</a:t>
          </a:r>
        </a:p>
      </dsp:txBody>
      <dsp:txXfrm rot="10800000">
        <a:off x="7467264" y="1412643"/>
        <a:ext cx="3510262" cy="971272"/>
      </dsp:txXfrm>
    </dsp:sp>
    <dsp:sp modelId="{12A459ED-C35E-4024-8D21-0CFF21F9E37B}">
      <dsp:nvSpPr>
        <dsp:cNvPr id="0" name=""/>
        <dsp:cNvSpPr/>
      </dsp:nvSpPr>
      <dsp:spPr>
        <a:xfrm>
          <a:off x="7422632" y="365180"/>
          <a:ext cx="3599526" cy="1079857"/>
        </a:xfrm>
        <a:prstGeom prst="round2SameRect">
          <a:avLst>
            <a:gd name="adj1" fmla="val 45000"/>
            <a:gd name="adj2" fmla="val 0"/>
          </a:avLst>
        </a:prstGeom>
        <a:solidFill>
          <a:schemeClr val="accent6">
            <a:lumMod val="50000"/>
          </a:schemeClr>
        </a:solidFill>
        <a:ln w="2222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43" tIns="284443" rIns="284443" bIns="284443" numCol="1" spcCol="1270" anchor="ctr" anchorCtr="0">
          <a:noAutofit/>
        </a:bodyPr>
        <a:lstStyle/>
        <a:p>
          <a:pPr marL="0" lvl="0" indent="0" algn="ctr" defTabSz="977900">
            <a:lnSpc>
              <a:spcPct val="90000"/>
            </a:lnSpc>
            <a:spcBef>
              <a:spcPct val="0"/>
            </a:spcBef>
            <a:spcAft>
              <a:spcPct val="35000"/>
            </a:spcAft>
            <a:buNone/>
          </a:pPr>
          <a:r>
            <a:rPr lang="en-US" sz="2200" b="1" kern="1200"/>
            <a:t>How to Blend</a:t>
          </a:r>
        </a:p>
      </dsp:txBody>
      <dsp:txXfrm>
        <a:off x="7564958" y="507506"/>
        <a:ext cx="3314874" cy="937531"/>
      </dsp:txXfrm>
    </dsp:sp>
  </dsp:spTree>
</dsp:drawing>
</file>

<file path=ppt/diagrams/layout1.xml><?xml version="1.0" encoding="utf-8"?>
<dgm:layoutDef xmlns:dgm="http://schemas.openxmlformats.org/drawingml/2006/diagram" xmlns:a="http://schemas.openxmlformats.org/drawingml/2006/main" uniqueId="urn:microsoft.com/office/officeart/2024/layout/HorizontalActionList">
  <dgm:title val=""/>
  <dgm:desc val=""/>
  <dgm:catLst>
    <dgm:cat type="textcard" pri="2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95"/>
      <dgm:constr type="h" for="des" forName="composite" op="equ"/>
      <dgm:constr type="w" for="ch" forName="composite" refType="w"/>
      <dgm:constr type="w" for="des" forName="parTx"/>
      <dgm:constr type="h" for="des" forName="parTx" op="equ"/>
      <dgm:constr type="w" for="des" forName="bgOutline"/>
      <dgm:constr type="primFontSz" for="des" forName="parTx" val="54"/>
      <dgm:constr type="primFontSz" for="des" forName="bgOutline" refType="primFontSz" refFor="des" refForName="parTx" op="lte" fact="0.75"/>
      <dgm:constr type="h" for="des" forName="bgOutline"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bgOutline"/>
          <dgm:constr type="t" for="ch" forName="bgOutline" refType="h" refFor="ch" refForName="parTx" fact="0.97"/>
          <dgm:constr type="w" for="ch" forName="bgOutline" refType="w"/>
          <dgm:constr type="h" for="ch" forName="bgOutline" refType="h" fact="0.75"/>
        </dgm:constrLst>
        <dgm:ruleLst/>
        <dgm:layoutNode name="parTx" styleLbl="alignNode1">
          <dgm:varLst>
            <dgm:chMax val="0"/>
            <dgm:chPref val="0"/>
          </dgm:varLst>
          <dgm:alg type="tx">
            <dgm:param type="parTxLTRAlign" val="l"/>
            <dgm:param type="parTxRTLAlign" val="r"/>
          </dgm:alg>
          <dgm:shape xmlns:r="http://schemas.openxmlformats.org/officeDocument/2006/relationships" type="round2SameRect" r:blip="" zOrderOff="3">
            <dgm:adjLst>
              <dgm:adj idx="1" val="0.45"/>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primFontSz" val="14" fact="NaN" max="NaN"/>
          </dgm:ruleLst>
        </dgm:layoutNode>
        <dgm:layoutNode name="bgOutline" styleLbl="fgAcc1">
          <dgm:varLst>
            <dgm:bulletEnabled/>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rot="180" type="round2SameRect" r:blip="">
            <dgm:adjLst>
              <dgm:adj idx="1" val="0.15"/>
              <dgm:adj idx="2" val="0"/>
            </dgm:adjLst>
          </dgm:shape>
          <dgm:presOf axis="des" ptType="node"/>
          <dgm:constrLst>
            <dgm:constr type="primFontSz" val="28"/>
            <dgm:constr type="tMarg" refType="w" fact="0.12"/>
            <dgm:constr type="bMarg" refType="w" fact="0.12"/>
            <dgm:constr type="lMarg" refType="w" fact="0.12"/>
            <dgm:constr type="rMarg" refType="w" fact="0.12"/>
          </dgm:constrLst>
          <dgm:ruleLst>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8C8F18-03D2-460F-914E-056AE19E9A02}" type="datetimeFigureOut">
              <a:rPr lang="en-US" smtClean="0"/>
              <a:t>7/15/2026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9D7F2B-9456-4F48-A016-EB27B5DD0433}" type="slidenum">
              <a:rPr lang="en-US" smtClean="0"/>
              <a:t>‹#›</a:t>
            </a:fld>
            <a:endParaRPr lang="en-US"/>
          </a:p>
        </p:txBody>
      </p:sp>
    </p:spTree>
    <p:extLst>
      <p:ext uri="{BB962C8B-B14F-4D97-AF65-F5344CB8AC3E}">
        <p14:creationId xmlns:p14="http://schemas.microsoft.com/office/powerpoint/2010/main" val="2929020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0" y="34925"/>
            <a:ext cx="5297488" cy="2979738"/>
          </a:xfrm>
        </p:spPr>
        <p:txBody>
          <a:bodyPr/>
          <a:lstStyle/>
          <a:p>
            <a:endParaRPr lang="en-US"/>
          </a:p>
        </p:txBody>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94C42-5034-4A46-9B78-EE3919A245F5}"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3196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54706-E920-A6AD-B149-39B86DF3B0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05035B-6C32-7FA3-29B2-8BA5A1A509C8}"/>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DBD3D49E-E768-7AF9-F7D9-C1EE4E664AF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2214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7F1A3-D038-F66A-F2EE-7EFB50F0A4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7F31EF-0F01-57F3-0961-8AC295DF37A4}"/>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8B63DCB9-B776-5A62-7978-16CE3629C83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2705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64403-3679-724A-45CC-47E6592C7C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6994D1-E428-A586-4E37-116F41835DBA}"/>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3725D180-D409-F673-FDD7-FC59731922F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16374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1D75-8D78-19A6-5134-A26EC17668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A62637-03B5-FD92-492A-23C685DF041C}"/>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1BAB1334-261B-A668-BA67-3C3FDD268C2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59942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07141-AD4D-3763-7A39-3240441D7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54320D-9663-6080-BD96-9DDE00CDD008}"/>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ABF1ACA8-9F27-92B0-5081-4F83B0E8B0F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42659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CDAF5-38A6-E6D1-B4DF-F6F96B2EC7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4F6360-9A9E-782D-152B-DC8FDF128107}"/>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4244C73B-1520-267A-6E2C-35BBFD6E250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38131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19931-EB9C-9D45-ECA7-0668BCBCA6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516B3-53CB-1F63-A181-655656C1FB97}"/>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0751D798-26DC-BA59-4E64-E16C9BF04F3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62129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759C2-7F38-7216-9C54-E13EE1935F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AEC2B7-B9BE-9A74-DA1B-94B448CC4191}"/>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B65E1985-9978-E1DF-05F6-303A430DBBE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92289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F8FBE-ED3F-7127-F3AF-B662C4CF6E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31C481-CA51-3306-888F-7FF49DDBCEF7}"/>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1AAA65E5-C638-21AC-1444-5EED9BCA093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Tree>
    <p:extLst>
      <p:ext uri="{BB962C8B-B14F-4D97-AF65-F5344CB8AC3E}">
        <p14:creationId xmlns:p14="http://schemas.microsoft.com/office/powerpoint/2010/main" val="2120960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4355E-6DAB-4BA4-EA4A-00B18F5281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668522-E6CC-0B97-FFF2-C781D3A1CE59}"/>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09E24C5F-138E-ECC0-2992-DCC91920441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89736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87128-A301-4D11-2C17-5ECAF1CCF8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A1E6F2-5B26-37F1-70E6-EE8322149FE2}"/>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5E5028DC-AAA1-6A8F-B4B6-68D060EE9F2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35897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DA5A0-7EE9-2973-4B35-DC7BF3BFE9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9AB155-6214-708C-24FE-39851CCB6536}"/>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7086370F-C20D-8F33-9F5C-DF180D7FE8C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55206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44947-A463-6697-C998-C750281BFB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7412A0-FF45-A707-40F3-D2D91C2434BE}"/>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97E083DC-338B-198C-21E3-1929E07C2C3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59976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A65E5-551E-8461-82E1-88EBC34A0C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0917D1-E6B5-A67E-2043-8B78DCBFF56E}"/>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B9E11F67-883C-73E6-79DD-D6C7EAB9B1B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80353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02FC7-E242-1FCC-C12E-F6C57E0B83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F6A975-D915-64E2-4840-D26771CE5B8E}"/>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656AF343-7359-2500-B5C1-5DB67DFA929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96840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F6376-6FD0-D424-21C6-F5F0A2B070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CEFEEE-EA33-4D91-249F-34B79382920A}"/>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BFED42BA-3B00-46D8-CAF4-ADA105EF162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Tree>
    <p:extLst>
      <p:ext uri="{BB962C8B-B14F-4D97-AF65-F5344CB8AC3E}">
        <p14:creationId xmlns:p14="http://schemas.microsoft.com/office/powerpoint/2010/main" val="3010760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FEC8C-C393-CDBA-66D4-8BFAD21BED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F237C3-AC2F-724B-15B7-639BDA49DEBC}"/>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D5D11AFF-92DA-DCD4-901A-22FE6D6B06C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26007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BFA5C416-7602-4F6E-AF18-B06EB5E567FC}" type="datetime1">
              <a:rPr lang="en-US" smtClean="0"/>
              <a:t>7/15/2026</a:t>
            </a:fld>
            <a:endParaRPr lang="en-US"/>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778812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6D95D4-B1DC-4BD3-96F7-872A240A5AA8}" type="datetime1">
              <a:rPr lang="en-US" smtClean="0"/>
              <a:t>7/15/2026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978372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41AC3A06-FFF2-4C8C-891C-D19B96FB8B5F}" type="datetime1">
              <a:rPr lang="en-US" smtClean="0"/>
              <a:t>7/15/2026</a:t>
            </a:fld>
            <a:endParaRPr lang="en-US"/>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697724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BFA5C416-7602-4F6E-AF18-B06EB5E567FC}" type="datetime1">
              <a:rPr lang="en-US" smtClean="0"/>
              <a:t>7/15/2026</a:t>
            </a:fld>
            <a:endParaRPr lang="en-US"/>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386139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748957"/>
          </a:xfrm>
        </p:spPr>
        <p:txBody>
          <a:bodyPr anchor="ctr"/>
          <a:lstStyle/>
          <a:p>
            <a:r>
              <a:rPr lang="en-US"/>
              <a:t>Click to edit Master title style</a:t>
            </a:r>
          </a:p>
        </p:txBody>
      </p:sp>
      <p:sp>
        <p:nvSpPr>
          <p:cNvPr id="3" name="Content Placeholder 2"/>
          <p:cNvSpPr>
            <a:spLocks noGrp="1"/>
          </p:cNvSpPr>
          <p:nvPr>
            <p:ph idx="1"/>
          </p:nvPr>
        </p:nvSpPr>
        <p:spPr>
          <a:xfrm>
            <a:off x="581192" y="1699591"/>
            <a:ext cx="11029615" cy="4572000"/>
          </a:xfrm>
        </p:spPr>
        <p:txBody>
          <a:bodyPr/>
          <a:lstStyle>
            <a:lvl1pPr>
              <a:lnSpc>
                <a:spcPct val="90000"/>
              </a:lnSpc>
              <a:defRPr b="1">
                <a:solidFill>
                  <a:schemeClr val="tx1">
                    <a:lumMod val="85000"/>
                    <a:lumOff val="15000"/>
                  </a:schemeClr>
                </a:solidFill>
              </a:defRPr>
            </a:lvl1pPr>
            <a:lvl2pPr>
              <a:lnSpc>
                <a:spcPct val="90000"/>
              </a:lnSpc>
              <a:defRPr b="1">
                <a:solidFill>
                  <a:schemeClr val="tx1">
                    <a:lumMod val="85000"/>
                    <a:lumOff val="15000"/>
                  </a:schemeClr>
                </a:solidFill>
              </a:defRPr>
            </a:lvl2pPr>
            <a:lvl3pPr>
              <a:lnSpc>
                <a:spcPct val="90000"/>
              </a:lnSpc>
              <a:defRPr b="1">
                <a:solidFill>
                  <a:schemeClr val="tx1">
                    <a:lumMod val="85000"/>
                    <a:lumOff val="15000"/>
                  </a:schemeClr>
                </a:solidFill>
              </a:defRPr>
            </a:lvl3pPr>
            <a:lvl4pPr>
              <a:lnSpc>
                <a:spcPct val="90000"/>
              </a:lnSpc>
              <a:defRPr b="1">
                <a:solidFill>
                  <a:schemeClr val="tx1">
                    <a:lumMod val="85000"/>
                    <a:lumOff val="15000"/>
                  </a:schemeClr>
                </a:solidFill>
              </a:defRPr>
            </a:lvl4pPr>
            <a:lvl5pPr>
              <a:lnSpc>
                <a:spcPct val="90000"/>
              </a:lnSpc>
              <a:defRPr b="1">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AF2B4F3-55FC-4AE9-8861-9776836DA11F}" type="datetime1">
              <a:rPr lang="en-US" smtClean="0"/>
              <a:t>7/15/2026</a:t>
            </a:fld>
            <a:endParaRPr lang="en-US"/>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296426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3948A61B-7849-4E35-A7F5-A30700641529}" type="datetime1">
              <a:rPr lang="en-US" smtClean="0"/>
              <a:t>7/15/2026</a:t>
            </a:fld>
            <a:endParaRPr lang="en-US"/>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82899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33662A-E4A9-46DC-A512-ACCF7860B028}" type="datetime1">
              <a:rPr lang="en-US" smtClean="0"/>
              <a:t>7/15/2026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004698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1B839D-9003-41F0-B39B-2D574F1A5C80}" type="datetime1">
              <a:rPr lang="en-US" smtClean="0"/>
              <a:t>7/15/2026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746479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E34EED65-072C-4FDB-A3BF-BBE9404B99E2}" type="datetime1">
              <a:rPr lang="en-US" smtClean="0"/>
              <a:t>7/15/2026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378451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10D1-D2A9-4D47-9FAB-787B9719296C}" type="datetime1">
              <a:rPr lang="en-US" smtClean="0"/>
              <a:t>7/15/2026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825706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EEC9C26E-3850-482C-A422-5FDFA76FC468}" type="datetime1">
              <a:rPr lang="en-US" smtClean="0"/>
              <a:t>7/15/2026</a:t>
            </a:fld>
            <a:endParaRPr lang="en-US"/>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1726550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p>
        </p:txBody>
      </p:sp>
      <p:sp>
        <p:nvSpPr>
          <p:cNvPr id="3" name="Content Placeholder 2"/>
          <p:cNvSpPr>
            <a:spLocks noGrp="1"/>
          </p:cNvSpPr>
          <p:nvPr>
            <p:ph idx="1"/>
          </p:nvPr>
        </p:nvSpPr>
        <p:spPr>
          <a:xfrm>
            <a:off x="581192" y="2340864"/>
            <a:ext cx="11029615" cy="3634486"/>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AF2B4F3-55FC-4AE9-8861-9776836DA11F}" type="datetime1">
              <a:rPr lang="en-US" smtClean="0"/>
              <a:t>7/15/2026</a:t>
            </a:fld>
            <a:endParaRPr lang="en-US"/>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767607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88BD17-423D-446F-99F2-14E1D80419C3}" type="datetime1">
              <a:rPr lang="en-US" smtClean="0"/>
              <a:t>7/15/2026</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4389313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6D95D4-B1DC-4BD3-96F7-872A240A5AA8}" type="datetime1">
              <a:rPr lang="en-US" smtClean="0"/>
              <a:t>7/15/2026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459133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41AC3A06-FFF2-4C8C-891C-D19B96FB8B5F}" type="datetime1">
              <a:rPr lang="en-US" smtClean="0"/>
              <a:t>7/15/2026</a:t>
            </a:fld>
            <a:endParaRPr lang="en-US"/>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790261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3948A61B-7849-4E35-A7F5-A30700641529}" type="datetime1">
              <a:rPr lang="en-US" smtClean="0"/>
              <a:t>7/15/2026</a:t>
            </a:fld>
            <a:endParaRPr lang="en-US"/>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115968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33662A-E4A9-46DC-A512-ACCF7860B028}" type="datetime1">
              <a:rPr lang="en-US" smtClean="0"/>
              <a:t>7/15/2026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547185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1B839D-9003-41F0-B39B-2D574F1A5C80}" type="datetime1">
              <a:rPr lang="en-US" smtClean="0"/>
              <a:t>7/15/2026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56212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E34EED65-072C-4FDB-A3BF-BBE9404B99E2}" type="datetime1">
              <a:rPr lang="en-US" smtClean="0"/>
              <a:t>7/15/2026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617326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10D1-D2A9-4D47-9FAB-787B9719296C}" type="datetime1">
              <a:rPr lang="en-US" smtClean="0"/>
              <a:t>7/15/2026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44490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EEC9C26E-3850-482C-A422-5FDFA76FC468}" type="datetime1">
              <a:rPr lang="en-US" smtClean="0"/>
              <a:t>7/15/2026</a:t>
            </a:fld>
            <a:endParaRPr lang="en-US"/>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328371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88BD17-423D-446F-99F2-14E1D80419C3}" type="datetime1">
              <a:rPr lang="en-US" smtClean="0"/>
              <a:t>7/15/2026</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179712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DE3A5D88-3F7B-4785-8E2A-6434E63AC270}" type="datetime1">
              <a:rPr lang="en-US" smtClean="0"/>
              <a:t>7/15/2026</a:t>
            </a:fld>
            <a:endParaRPr lang="en-US"/>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006056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7064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81192" y="1564477"/>
            <a:ext cx="11029616" cy="4747545"/>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DE3A5D88-3F7B-4785-8E2A-6434E63AC270}" type="datetime1">
              <a:rPr lang="en-US" smtClean="0"/>
              <a:t>7/15/2026</a:t>
            </a:fld>
            <a:endParaRPr lang="en-US"/>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9326887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90000"/>
        </a:lnSpc>
        <a:spcBef>
          <a:spcPct val="20000"/>
        </a:spcBef>
        <a:spcAft>
          <a:spcPts val="600"/>
        </a:spcAft>
        <a:buClr>
          <a:schemeClr val="accent1"/>
        </a:buClr>
        <a:buSzPct val="92000"/>
        <a:buFont typeface="Wingdings 2" panose="05020102010507070707" pitchFamily="18" charset="2"/>
        <a:buChar char=""/>
        <a:defRPr sz="1700" b="1" kern="1200">
          <a:solidFill>
            <a:schemeClr val="tx1">
              <a:lumMod val="75000"/>
              <a:lumOff val="25000"/>
            </a:schemeClr>
          </a:solidFill>
          <a:latin typeface="+mn-lt"/>
          <a:ea typeface="+mn-ea"/>
          <a:cs typeface="+mn-cs"/>
        </a:defRPr>
      </a:lvl1pPr>
      <a:lvl2pPr marL="630000" indent="-306000" algn="l" defTabSz="457200" rtl="0" eaLnBrk="1" latinLnBrk="0" hangingPunct="1">
        <a:lnSpc>
          <a:spcPct val="90000"/>
        </a:lnSpc>
        <a:spcBef>
          <a:spcPct val="20000"/>
        </a:spcBef>
        <a:spcAft>
          <a:spcPts val="600"/>
        </a:spcAft>
        <a:buClr>
          <a:schemeClr val="accent1"/>
        </a:buClr>
        <a:buSzPct val="92000"/>
        <a:buFont typeface="Wingdings 2" panose="05020102010507070707" pitchFamily="18" charset="2"/>
        <a:buChar char=""/>
        <a:defRPr sz="1400" b="1" kern="1200">
          <a:solidFill>
            <a:schemeClr val="tx1">
              <a:lumMod val="75000"/>
              <a:lumOff val="25000"/>
            </a:schemeClr>
          </a:solidFill>
          <a:latin typeface="+mn-lt"/>
          <a:ea typeface="+mn-ea"/>
          <a:cs typeface="+mn-cs"/>
        </a:defRPr>
      </a:lvl2pPr>
      <a:lvl3pPr marL="900000" indent="-270000" algn="l" defTabSz="457200" rtl="0" eaLnBrk="1" latinLnBrk="0" hangingPunct="1">
        <a:lnSpc>
          <a:spcPct val="90000"/>
        </a:lnSpc>
        <a:spcBef>
          <a:spcPct val="20000"/>
        </a:spcBef>
        <a:spcAft>
          <a:spcPts val="600"/>
        </a:spcAft>
        <a:buClr>
          <a:schemeClr val="accent1"/>
        </a:buClr>
        <a:buSzPct val="92000"/>
        <a:buFont typeface="Wingdings 2" panose="05020102010507070707" pitchFamily="18" charset="2"/>
        <a:buChar char=""/>
        <a:defRPr sz="1300" b="1" kern="1200">
          <a:solidFill>
            <a:schemeClr val="tx1">
              <a:lumMod val="75000"/>
              <a:lumOff val="25000"/>
            </a:schemeClr>
          </a:solidFill>
          <a:latin typeface="+mn-lt"/>
          <a:ea typeface="+mn-ea"/>
          <a:cs typeface="+mn-cs"/>
        </a:defRPr>
      </a:lvl3pPr>
      <a:lvl4pPr marL="1242000" indent="-234000" algn="l" defTabSz="457200" rtl="0" eaLnBrk="1" latinLnBrk="0" hangingPunct="1">
        <a:lnSpc>
          <a:spcPct val="90000"/>
        </a:lnSpc>
        <a:spcBef>
          <a:spcPct val="20000"/>
        </a:spcBef>
        <a:spcAft>
          <a:spcPts val="600"/>
        </a:spcAft>
        <a:buClr>
          <a:schemeClr val="accent1"/>
        </a:buClr>
        <a:buSzPct val="92000"/>
        <a:buFont typeface="Wingdings 2" panose="05020102010507070707" pitchFamily="18" charset="2"/>
        <a:buChar char=""/>
        <a:defRPr sz="1100" b="1" kern="1200">
          <a:solidFill>
            <a:schemeClr val="tx1">
              <a:lumMod val="75000"/>
              <a:lumOff val="25000"/>
            </a:schemeClr>
          </a:solidFill>
          <a:latin typeface="+mn-lt"/>
          <a:ea typeface="+mn-ea"/>
          <a:cs typeface="+mn-cs"/>
        </a:defRPr>
      </a:lvl4pPr>
      <a:lvl5pPr marL="1602000" indent="-234000" algn="l" defTabSz="457200" rtl="0" eaLnBrk="1" latinLnBrk="0" hangingPunct="1">
        <a:lnSpc>
          <a:spcPct val="90000"/>
        </a:lnSpc>
        <a:spcBef>
          <a:spcPct val="20000"/>
        </a:spcBef>
        <a:spcAft>
          <a:spcPts val="600"/>
        </a:spcAft>
        <a:buClr>
          <a:schemeClr val="accent1"/>
        </a:buClr>
        <a:buSzPct val="92000"/>
        <a:buFont typeface="Wingdings 2" panose="05020102010507070707" pitchFamily="18" charset="2"/>
        <a:buChar char=""/>
        <a:defRPr sz="1100" b="1"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3851473" y="2311083"/>
            <a:ext cx="7759337" cy="1392238"/>
          </a:xfrm>
        </p:spPr>
        <p:txBody>
          <a:bodyPr>
            <a:normAutofit fontScale="90000"/>
          </a:bodyPr>
          <a:lstStyle/>
          <a:p>
            <a:br>
              <a:rPr lang="en-US" sz="4400"/>
            </a:br>
            <a:br>
              <a:rPr lang="en-US" sz="4400"/>
            </a:br>
            <a:br>
              <a:rPr lang="en-US" sz="4400"/>
            </a:br>
            <a:br>
              <a:rPr lang="en-US" sz="4400"/>
            </a:br>
            <a:br>
              <a:rPr lang="en-US" sz="4400"/>
            </a:br>
            <a:br>
              <a:rPr lang="en-US" sz="4400"/>
            </a:br>
            <a:r>
              <a:rPr lang="en-US" sz="4000" cap="none"/>
              <a:t>State Taxation of Partnerships – </a:t>
            </a:r>
            <a:br>
              <a:rPr lang="en-US" sz="4000" cap="none"/>
            </a:br>
            <a:r>
              <a:rPr lang="en-US" sz="4000" cap="none"/>
              <a:t>Comments on Draft Model Provisions</a:t>
            </a:r>
            <a:br>
              <a:rPr lang="en-US" sz="4000" cap="none"/>
            </a:br>
            <a:r>
              <a:rPr lang="en-US" sz="3100" cap="none"/>
              <a:t>(Continued)</a:t>
            </a:r>
            <a:endParaRPr lang="en-US" sz="4400"/>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4014107" y="4334006"/>
            <a:ext cx="6218877" cy="596057"/>
          </a:xfrm>
        </p:spPr>
        <p:txBody>
          <a:bodyPr>
            <a:noAutofit/>
          </a:bodyPr>
          <a:lstStyle/>
          <a:p>
            <a:r>
              <a:rPr lang="en-US" sz="2400" dirty="0"/>
              <a:t>July 15, 2026</a:t>
            </a:r>
          </a:p>
        </p:txBody>
      </p:sp>
      <p:sp>
        <p:nvSpPr>
          <p:cNvPr id="31" name="Rectangle 30">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33" name="Rectangle 32">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35" name="Rectangle 34">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pic>
        <p:nvPicPr>
          <p:cNvPr id="4" name="Picture 3">
            <a:extLst>
              <a:ext uri="{FF2B5EF4-FFF2-40B4-BE49-F238E27FC236}">
                <a16:creationId xmlns:a16="http://schemas.microsoft.com/office/drawing/2014/main" id="{49F09600-EAFC-4C54-94E9-659BE7BEF5B3}"/>
              </a:ext>
            </a:extLst>
          </p:cNvPr>
          <p:cNvPicPr>
            <a:picLocks noChangeAspect="1"/>
          </p:cNvPicPr>
          <p:nvPr/>
        </p:nvPicPr>
        <p:blipFill>
          <a:blip r:embed="rId4"/>
          <a:stretch>
            <a:fillRect/>
          </a:stretch>
        </p:blipFill>
        <p:spPr>
          <a:xfrm>
            <a:off x="898039" y="2490291"/>
            <a:ext cx="2846647" cy="1541978"/>
          </a:xfrm>
          <a:prstGeom prst="rect">
            <a:avLst/>
          </a:prstGeom>
        </p:spPr>
      </p:pic>
      <p:sp>
        <p:nvSpPr>
          <p:cNvPr id="5" name="Slide Number Placeholder 4">
            <a:extLst>
              <a:ext uri="{FF2B5EF4-FFF2-40B4-BE49-F238E27FC236}">
                <a16:creationId xmlns:a16="http://schemas.microsoft.com/office/drawing/2014/main" id="{29069105-5D7C-96CF-7BD9-C260AB9E37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custDataLst>
      <p:tags r:id="rId1"/>
    </p:custDataLst>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B6950-AE00-CD70-7E77-BE42998549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F2D5F8-F012-C030-8377-74B8218AF6D1}"/>
              </a:ext>
            </a:extLst>
          </p:cNvPr>
          <p:cNvSpPr>
            <a:spLocks noGrp="1"/>
          </p:cNvSpPr>
          <p:nvPr>
            <p:ph type="title"/>
          </p:nvPr>
        </p:nvSpPr>
        <p:spPr>
          <a:xfrm>
            <a:off x="371810" y="618294"/>
            <a:ext cx="11029616" cy="528711"/>
          </a:xfrm>
        </p:spPr>
        <p:txBody>
          <a:bodyPr>
            <a:normAutofit/>
          </a:bodyPr>
          <a:lstStyle/>
          <a:p>
            <a:r>
              <a:rPr lang="en-US"/>
              <a:t>ABS Method: Gains </a:t>
            </a:r>
          </a:p>
        </p:txBody>
      </p:sp>
      <p:sp>
        <p:nvSpPr>
          <p:cNvPr id="3" name="Content Placeholder 2">
            <a:extLst>
              <a:ext uri="{FF2B5EF4-FFF2-40B4-BE49-F238E27FC236}">
                <a16:creationId xmlns:a16="http://schemas.microsoft.com/office/drawing/2014/main" id="{0889E827-21BA-DD02-A494-18BD5C9F5201}"/>
              </a:ext>
            </a:extLst>
          </p:cNvPr>
          <p:cNvSpPr>
            <a:spLocks noGrp="1"/>
          </p:cNvSpPr>
          <p:nvPr>
            <p:ph idx="1"/>
          </p:nvPr>
        </p:nvSpPr>
        <p:spPr>
          <a:xfrm>
            <a:off x="314325" y="1261596"/>
            <a:ext cx="5320931" cy="5310654"/>
          </a:xfrm>
          <a:ln w="57150">
            <a:solidFill>
              <a:schemeClr val="accent1"/>
            </a:solidFill>
          </a:ln>
        </p:spPr>
        <p:txBody>
          <a:bodyPr>
            <a:noAutofit/>
          </a:bodyPr>
          <a:lstStyle/>
          <a:p>
            <a:pPr lvl="1"/>
            <a:r>
              <a:rPr lang="en-US" sz="2000" dirty="0"/>
              <a:t>P records </a:t>
            </a:r>
            <a:r>
              <a:rPr lang="en-US" sz="2000" b="1" dirty="0"/>
              <a:t>$5 million of total receipts</a:t>
            </a:r>
            <a:r>
              <a:rPr lang="en-US" sz="2000" dirty="0"/>
              <a:t>, including </a:t>
            </a:r>
            <a:r>
              <a:rPr lang="en-US" sz="1900" b="1" dirty="0"/>
              <a:t>$2 million in State X</a:t>
            </a:r>
          </a:p>
          <a:p>
            <a:pPr lvl="1"/>
            <a:r>
              <a:rPr lang="en-US" sz="2000" dirty="0"/>
              <a:t>P has a net gain of $2 million, meaning that P has ($3 million) of deductions.</a:t>
            </a:r>
          </a:p>
          <a:p>
            <a:pPr lvl="1"/>
            <a:r>
              <a:rPr lang="en-US" sz="2000" dirty="0"/>
              <a:t>P’s income is allocated as follows:</a:t>
            </a:r>
          </a:p>
          <a:p>
            <a:pPr lvl="2"/>
            <a:r>
              <a:rPr lang="en-US" sz="1900" dirty="0"/>
              <a:t>Partner A is allocated:</a:t>
            </a:r>
          </a:p>
          <a:p>
            <a:pPr lvl="3"/>
            <a:r>
              <a:rPr lang="en-US" sz="1600" dirty="0"/>
              <a:t>($2 million) of depreciation deduction</a:t>
            </a:r>
          </a:p>
          <a:p>
            <a:pPr lvl="2"/>
            <a:r>
              <a:rPr lang="en-US" sz="2100" dirty="0"/>
              <a:t>Corp is allocated:</a:t>
            </a:r>
          </a:p>
          <a:p>
            <a:pPr lvl="3"/>
            <a:r>
              <a:rPr lang="en-US" sz="1700" dirty="0"/>
              <a:t>$3 million of ordinary business income made of:</a:t>
            </a:r>
          </a:p>
          <a:p>
            <a:pPr lvl="4"/>
            <a:r>
              <a:rPr lang="en-US" sz="1700" dirty="0"/>
              <a:t>$4 million of gross revenue</a:t>
            </a:r>
          </a:p>
          <a:p>
            <a:pPr lvl="4"/>
            <a:r>
              <a:rPr lang="en-US" sz="1700" dirty="0"/>
              <a:t>$1 million of business deductions</a:t>
            </a:r>
          </a:p>
          <a:p>
            <a:pPr lvl="3"/>
            <a:r>
              <a:rPr lang="en-US" sz="1700" dirty="0"/>
              <a:t>$1 million of Interest with which no associated  expense.</a:t>
            </a:r>
          </a:p>
        </p:txBody>
      </p:sp>
      <p:sp>
        <p:nvSpPr>
          <p:cNvPr id="4" name="Slide Number Placeholder 3">
            <a:extLst>
              <a:ext uri="{FF2B5EF4-FFF2-40B4-BE49-F238E27FC236}">
                <a16:creationId xmlns:a16="http://schemas.microsoft.com/office/drawing/2014/main" id="{C0ED8CA4-5C6B-10DF-C160-102F0720AE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470AE8C3-26E0-7424-DC1B-3467F12AD343}"/>
                  </a:ext>
                </a:extLst>
              </p:cNvPr>
              <p:cNvSpPr txBox="1">
                <a:spLocks/>
              </p:cNvSpPr>
              <p:nvPr/>
            </p:nvSpPr>
            <p:spPr>
              <a:xfrm>
                <a:off x="5932968" y="1261596"/>
                <a:ext cx="6097106" cy="5310653"/>
              </a:xfrm>
              <a:prstGeom prst="rect">
                <a:avLst/>
              </a:prstGeom>
              <a:ln w="57150">
                <a:solidFill>
                  <a:schemeClr val="accent1"/>
                </a:solidFill>
              </a:ln>
            </p:spPr>
            <p:txBody>
              <a:bodyPr vert="horz" lIns="91440" tIns="45720" rIns="91440" bIns="45720"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1"/>
                <a:r>
                  <a:rPr lang="en-US" sz="2000" dirty="0"/>
                  <a:t>Corp’s share of factor baseline would be:</a:t>
                </a:r>
              </a:p>
              <a:p>
                <a:pPr marL="324000" lvl="1" indent="0">
                  <a:buNone/>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𝑆𝐹𝐵</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$4</m:t>
                          </m:r>
                          <m:r>
                            <a:rPr lang="en-US" sz="2000" i="1">
                              <a:latin typeface="Cambria Math" panose="02040503050406030204" pitchFamily="18" charset="0"/>
                            </a:rPr>
                            <m:t> </m:t>
                          </m:r>
                          <m:r>
                            <a:rPr lang="en-US" sz="2000" i="1">
                              <a:latin typeface="Cambria Math" panose="02040503050406030204" pitchFamily="18" charset="0"/>
                            </a:rPr>
                            <m:t>𝑚𝑖𝑙𝑙𝑖𝑜𝑛</m:t>
                          </m:r>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−$1</m:t>
                          </m:r>
                          <m:r>
                            <a:rPr lang="en-US" sz="2000" i="1">
                              <a:latin typeface="Cambria Math" panose="02040503050406030204" pitchFamily="18" charset="0"/>
                            </a:rPr>
                            <m:t> </m:t>
                          </m:r>
                          <m:r>
                            <a:rPr lang="en-US" sz="2000" i="1">
                              <a:latin typeface="Cambria Math" panose="02040503050406030204" pitchFamily="18" charset="0"/>
                            </a:rPr>
                            <m:t>𝑚𝑖𝑙𝑙𝑖𝑜𝑛</m:t>
                          </m:r>
                        </m:e>
                      </m:d>
                      <m:r>
                        <a:rPr lang="en-US" sz="2000" b="0" i="1" smtClean="0">
                          <a:latin typeface="Cambria Math" panose="02040503050406030204" pitchFamily="18" charset="0"/>
                        </a:rPr>
                        <m:t>+|$1 </m:t>
                      </m:r>
                      <m:r>
                        <a:rPr lang="en-US" sz="2000" b="0" i="1" smtClean="0">
                          <a:latin typeface="Cambria Math" panose="02040503050406030204" pitchFamily="18" charset="0"/>
                        </a:rPr>
                        <m:t>𝑚𝑖𝑙𝑙𝑖𝑜𝑛</m:t>
                      </m:r>
                      <m:r>
                        <a:rPr lang="en-US" sz="2000" b="0" i="1" smtClean="0">
                          <a:latin typeface="Cambria Math" panose="02040503050406030204" pitchFamily="18" charset="0"/>
                        </a:rPr>
                        <m:t>|=$6 </m:t>
                      </m:r>
                      <m:r>
                        <a:rPr lang="en-US" sz="2000" i="1">
                          <a:latin typeface="Cambria Math" panose="02040503050406030204" pitchFamily="18" charset="0"/>
                        </a:rPr>
                        <m:t>𝑚𝑖𝑙𝑙𝑖𝑜𝑛</m:t>
                      </m:r>
                    </m:oMath>
                  </m:oMathPara>
                </a14:m>
                <a:endParaRPr lang="en-US" sz="2000" dirty="0"/>
              </a:p>
              <a:p>
                <a:pPr lvl="1"/>
                <a:r>
                  <a:rPr lang="en-US" sz="2000" dirty="0"/>
                  <a:t>The factor baseline would be:</a:t>
                </a:r>
              </a:p>
              <a:p>
                <a:pPr marL="324000" lvl="1"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𝐹𝐵</m:t>
                      </m:r>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−$2 </m:t>
                          </m:r>
                          <m:r>
                            <a:rPr lang="en-US" sz="2000" i="1">
                              <a:latin typeface="Cambria Math" panose="02040503050406030204" pitchFamily="18" charset="0"/>
                            </a:rPr>
                            <m:t>𝑚𝑖𝑙𝑙𝑖𝑜𝑛</m:t>
                          </m:r>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$4 </m:t>
                          </m:r>
                          <m:r>
                            <a:rPr lang="en-US" sz="2000" b="0" i="1" smtClean="0">
                              <a:latin typeface="Cambria Math" panose="02040503050406030204" pitchFamily="18" charset="0"/>
                            </a:rPr>
                            <m:t>𝑚𝑖𝑙𝑙𝑖𝑜𝑛</m:t>
                          </m:r>
                        </m:e>
                      </m:d>
                      <m:r>
                        <a:rPr lang="en-US" sz="2000" b="0" i="1" smtClean="0">
                          <a:latin typeface="Cambria Math" panose="02040503050406030204" pitchFamily="18" charset="0"/>
                        </a:rPr>
                        <m:t>+</m:t>
                      </m:r>
                    </m:oMath>
                  </m:oMathPara>
                </a14:m>
                <a:endParaRPr lang="en-US" sz="2000" b="0" i="1" dirty="0">
                  <a:latin typeface="Cambria Math" panose="02040503050406030204" pitchFamily="18" charset="0"/>
                </a:endParaRPr>
              </a:p>
              <a:p>
                <a:pPr marL="324000" lvl="1" indent="0">
                  <a:buNone/>
                </a:pPr>
                <a14:m>
                  <m:oMathPara xmlns:m="http://schemas.openxmlformats.org/officeDocument/2006/math">
                    <m:oMathParaPr>
                      <m:jc m:val="centerGroup"/>
                    </m:oMathParaPr>
                    <m:oMath xmlns:m="http://schemas.openxmlformats.org/officeDocument/2006/math">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−$1 </m:t>
                          </m:r>
                          <m:r>
                            <a:rPr lang="en-US" sz="2000" b="0" i="1" smtClean="0">
                              <a:latin typeface="Cambria Math" panose="02040503050406030204" pitchFamily="18" charset="0"/>
                            </a:rPr>
                            <m:t>𝑚𝑖𝑙𝑙𝑖𝑜𝑛</m:t>
                          </m:r>
                        </m:e>
                      </m:d>
                      <m:r>
                        <a:rPr lang="en-US" sz="2000" b="0" i="1" smtClean="0">
                          <a:latin typeface="Cambria Math" panose="02040503050406030204" pitchFamily="18" charset="0"/>
                        </a:rPr>
                        <m:t>+|$1 </m:t>
                      </m:r>
                      <m:r>
                        <a:rPr lang="en-US" sz="2000" b="0" i="1" smtClean="0">
                          <a:latin typeface="Cambria Math" panose="02040503050406030204" pitchFamily="18" charset="0"/>
                        </a:rPr>
                        <m:t>𝑚𝑖𝑙𝑙𝑖𝑜𝑛</m:t>
                      </m:r>
                      <m:r>
                        <a:rPr lang="en-US" sz="2000" b="0" i="1" smtClean="0">
                          <a:latin typeface="Cambria Math" panose="02040503050406030204" pitchFamily="18" charset="0"/>
                        </a:rPr>
                        <m:t>|=$8 </m:t>
                      </m:r>
                      <m:r>
                        <a:rPr lang="en-US" sz="2000" b="0" i="1" smtClean="0">
                          <a:latin typeface="Cambria Math" panose="02040503050406030204" pitchFamily="18" charset="0"/>
                        </a:rPr>
                        <m:t>𝑚𝑖𝑙𝑙𝑖𝑜𝑛</m:t>
                      </m:r>
                    </m:oMath>
                  </m:oMathPara>
                </a14:m>
                <a:endParaRPr lang="en-US" sz="2000" dirty="0"/>
              </a:p>
              <a:p>
                <a:pPr lvl="1"/>
                <a:r>
                  <a:rPr lang="en-US" sz="2000" dirty="0"/>
                  <a:t>Corp’s share of everywhere receipts would be:</a:t>
                </a:r>
              </a:p>
              <a:p>
                <a:pPr marL="324000" lvl="1"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$5 </m:t>
                      </m:r>
                      <m:r>
                        <a:rPr lang="en-US" sz="2000" b="0" i="1" smtClean="0">
                          <a:latin typeface="Cambria Math" panose="02040503050406030204" pitchFamily="18" charset="0"/>
                        </a:rPr>
                        <m:t>𝑚𝑖𝑙𝑙𝑖𝑜𝑛</m:t>
                      </m:r>
                      <m:r>
                        <a:rPr lang="en-US" sz="2000" b="0" i="1" smtClean="0">
                          <a:latin typeface="Cambria Math" panose="02040503050406030204" pitchFamily="18" charset="0"/>
                        </a:rPr>
                        <m:t> </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6</m:t>
                          </m:r>
                        </m:num>
                        <m:den>
                          <m:r>
                            <a:rPr lang="en-US" sz="2000" b="0" i="1" smtClean="0">
                              <a:latin typeface="Cambria Math" panose="02040503050406030204" pitchFamily="18" charset="0"/>
                            </a:rPr>
                            <m:t>8</m:t>
                          </m:r>
                        </m:den>
                      </m:f>
                      <m:r>
                        <a:rPr lang="en-US" sz="2000" b="0" i="1" smtClean="0">
                          <a:latin typeface="Cambria Math" panose="02040503050406030204" pitchFamily="18" charset="0"/>
                        </a:rPr>
                        <m:t>=$ 3,750,000</m:t>
                      </m:r>
                    </m:oMath>
                  </m:oMathPara>
                </a14:m>
                <a:endParaRPr lang="en-US" sz="2000" b="0" dirty="0"/>
              </a:p>
              <a:p>
                <a:pPr lvl="1"/>
                <a:r>
                  <a:rPr lang="en-US" sz="2000" dirty="0"/>
                  <a:t>Corps share of State X receipts would be:</a:t>
                </a:r>
              </a:p>
              <a:p>
                <a:pPr marL="324000" lvl="1"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$2 </m:t>
                      </m:r>
                      <m:r>
                        <a:rPr lang="en-US" sz="2000" i="1">
                          <a:latin typeface="Cambria Math" panose="02040503050406030204" pitchFamily="18" charset="0"/>
                        </a:rPr>
                        <m:t>𝑚𝑖𝑙𝑙𝑖𝑜𝑛</m:t>
                      </m:r>
                      <m:r>
                        <a:rPr lang="en-US" sz="2000" i="1">
                          <a:latin typeface="Cambria Math" panose="02040503050406030204" pitchFamily="18" charset="0"/>
                        </a:rPr>
                        <m:t> </m:t>
                      </m:r>
                      <m:f>
                        <m:fPr>
                          <m:ctrlPr>
                            <a:rPr lang="en-US" sz="2000" i="1">
                              <a:latin typeface="Cambria Math" panose="02040503050406030204" pitchFamily="18" charset="0"/>
                            </a:rPr>
                          </m:ctrlPr>
                        </m:fPr>
                        <m:num>
                          <m:r>
                            <a:rPr lang="en-US" sz="2000" b="0" i="1" smtClean="0">
                              <a:latin typeface="Cambria Math" panose="02040503050406030204" pitchFamily="18" charset="0"/>
                            </a:rPr>
                            <m:t>6</m:t>
                          </m:r>
                        </m:num>
                        <m:den>
                          <m:r>
                            <a:rPr lang="en-US" sz="2000" b="0" i="1" smtClean="0">
                              <a:latin typeface="Cambria Math" panose="02040503050406030204" pitchFamily="18" charset="0"/>
                            </a:rPr>
                            <m:t>8</m:t>
                          </m:r>
                        </m:den>
                      </m:f>
                      <m:r>
                        <a:rPr lang="en-US" sz="2000" i="0">
                          <a:latin typeface="Cambria Math" panose="02040503050406030204" pitchFamily="18" charset="0"/>
                        </a:rPr>
                        <m:t>=</m:t>
                      </m:r>
                      <m:r>
                        <m:rPr>
                          <m:nor/>
                        </m:rPr>
                        <a:rPr lang="en-US" sz="2000" dirty="0">
                          <a:latin typeface="Cambria Math" panose="02040503050406030204" pitchFamily="18" charset="0"/>
                        </a:rPr>
                        <m:t>$</m:t>
                      </m:r>
                      <m:r>
                        <m:rPr>
                          <m:nor/>
                        </m:rPr>
                        <a:rPr lang="en-US" sz="2000" b="0" i="0" dirty="0" smtClean="0">
                          <a:latin typeface="Cambria Math" panose="02040503050406030204" pitchFamily="18" charset="0"/>
                        </a:rPr>
                        <m:t> 1,500,000</m:t>
                      </m:r>
                    </m:oMath>
                  </m:oMathPara>
                </a14:m>
                <a:endParaRPr lang="en-US" sz="2000" dirty="0">
                  <a:latin typeface="Cambria Math" panose="02040503050406030204" pitchFamily="18" charset="0"/>
                </a:endParaRPr>
              </a:p>
            </p:txBody>
          </p:sp>
        </mc:Choice>
        <mc:Fallback xmlns="">
          <p:sp>
            <p:nvSpPr>
              <p:cNvPr id="8" name="Content Placeholder 2">
                <a:extLst>
                  <a:ext uri="{FF2B5EF4-FFF2-40B4-BE49-F238E27FC236}">
                    <a16:creationId xmlns:a16="http://schemas.microsoft.com/office/drawing/2014/main" id="{470AE8C3-26E0-7424-DC1B-3467F12AD343}"/>
                  </a:ext>
                </a:extLst>
              </p:cNvPr>
              <p:cNvSpPr txBox="1">
                <a:spLocks noRot="1" noChangeAspect="1" noMove="1" noResize="1" noEditPoints="1" noAdjustHandles="1" noChangeArrowheads="1" noChangeShapeType="1" noTextEdit="1"/>
              </p:cNvSpPr>
              <p:nvPr/>
            </p:nvSpPr>
            <p:spPr>
              <a:xfrm>
                <a:off x="5932968" y="1261596"/>
                <a:ext cx="6097106" cy="5310653"/>
              </a:xfrm>
              <a:prstGeom prst="rect">
                <a:avLst/>
              </a:prstGeom>
              <a:blipFill>
                <a:blip r:embed="rId3"/>
                <a:stretch>
                  <a:fillRect/>
                </a:stretch>
              </a:blipFill>
              <a:ln w="57150">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170171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51BB8-7C5D-6A39-CB7B-5A7161A764E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18DED1-8955-5641-8BB0-EF3F7D694F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graphicFrame>
        <p:nvGraphicFramePr>
          <p:cNvPr id="18" name="Object 17">
            <a:extLst>
              <a:ext uri="{FF2B5EF4-FFF2-40B4-BE49-F238E27FC236}">
                <a16:creationId xmlns:a16="http://schemas.microsoft.com/office/drawing/2014/main" id="{65F61BFF-9475-7F48-3E02-554584D8A1E0}"/>
              </a:ext>
            </a:extLst>
          </p:cNvPr>
          <p:cNvGraphicFramePr>
            <a:graphicFrameLocks noChangeAspect="1"/>
          </p:cNvGraphicFramePr>
          <p:nvPr>
            <p:extLst>
              <p:ext uri="{D42A27DB-BD31-4B8C-83A1-F6EECF244321}">
                <p14:modId xmlns:p14="http://schemas.microsoft.com/office/powerpoint/2010/main" val="1817987330"/>
              </p:ext>
            </p:extLst>
          </p:nvPr>
        </p:nvGraphicFramePr>
        <p:xfrm>
          <a:off x="538163" y="3317534"/>
          <a:ext cx="7327900" cy="3060700"/>
        </p:xfrm>
        <a:graphic>
          <a:graphicData uri="http://schemas.openxmlformats.org/presentationml/2006/ole">
            <mc:AlternateContent xmlns:mc="http://schemas.openxmlformats.org/markup-compatibility/2006">
              <mc:Choice xmlns:v="urn:schemas-microsoft-com:vml" Requires="v">
                <p:oleObj name="Worksheet" r:id="rId3" imgW="4152799" imgH="1733499" progId="Excel.Sheet.12">
                  <p:embed/>
                </p:oleObj>
              </mc:Choice>
              <mc:Fallback>
                <p:oleObj name="Worksheet" r:id="rId3" imgW="4152799" imgH="1733499" progId="Excel.Sheet.12">
                  <p:embed/>
                  <p:pic>
                    <p:nvPicPr>
                      <p:cNvPr id="18" name="Object 17">
                        <a:extLst>
                          <a:ext uri="{FF2B5EF4-FFF2-40B4-BE49-F238E27FC236}">
                            <a16:creationId xmlns:a16="http://schemas.microsoft.com/office/drawing/2014/main" id="{65F61BFF-9475-7F48-3E02-554584D8A1E0}"/>
                          </a:ext>
                        </a:extLst>
                      </p:cNvPr>
                      <p:cNvPicPr/>
                      <p:nvPr/>
                    </p:nvPicPr>
                    <p:blipFill>
                      <a:blip r:embed="rId4"/>
                      <a:stretch>
                        <a:fillRect/>
                      </a:stretch>
                    </p:blipFill>
                    <p:spPr>
                      <a:xfrm>
                        <a:off x="538163" y="3317534"/>
                        <a:ext cx="7327900" cy="3060700"/>
                      </a:xfrm>
                      <a:prstGeom prst="rect">
                        <a:avLst/>
                      </a:prstGeom>
                      <a:ln w="38100">
                        <a:solidFill>
                          <a:schemeClr val="accent1"/>
                        </a:solidFill>
                      </a:ln>
                    </p:spPr>
                  </p:pic>
                </p:oleObj>
              </mc:Fallback>
            </mc:AlternateContent>
          </a:graphicData>
        </a:graphic>
      </p:graphicFrame>
      <p:sp>
        <p:nvSpPr>
          <p:cNvPr id="3" name="Rectangle: Rounded Corners 2">
            <a:extLst>
              <a:ext uri="{FF2B5EF4-FFF2-40B4-BE49-F238E27FC236}">
                <a16:creationId xmlns:a16="http://schemas.microsoft.com/office/drawing/2014/main" id="{48F22D46-6AD1-0729-E488-1A558BBE5D9B}"/>
              </a:ext>
            </a:extLst>
          </p:cNvPr>
          <p:cNvSpPr/>
          <p:nvPr/>
        </p:nvSpPr>
        <p:spPr>
          <a:xfrm>
            <a:off x="8049492" y="3209360"/>
            <a:ext cx="3726872" cy="3168874"/>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t>The factor is slightly more than with the 50% allocation (24%) reflecting the 6/8 attribution of apportionment factors.</a:t>
            </a:r>
          </a:p>
          <a:p>
            <a:endParaRPr lang="en-US" b="1" dirty="0"/>
          </a:p>
          <a:p>
            <a:r>
              <a:rPr lang="en-US" b="1" dirty="0"/>
              <a:t>The measures of business activity in state X has not been distorted using absolute value. </a:t>
            </a:r>
          </a:p>
        </p:txBody>
      </p:sp>
      <p:sp>
        <p:nvSpPr>
          <p:cNvPr id="7" name="Content Placeholder 2">
            <a:extLst>
              <a:ext uri="{FF2B5EF4-FFF2-40B4-BE49-F238E27FC236}">
                <a16:creationId xmlns:a16="http://schemas.microsoft.com/office/drawing/2014/main" id="{FA5D1C8F-051D-053C-2E97-4B2CE26E6A39}"/>
              </a:ext>
            </a:extLst>
          </p:cNvPr>
          <p:cNvSpPr txBox="1">
            <a:spLocks/>
          </p:cNvSpPr>
          <p:nvPr/>
        </p:nvSpPr>
        <p:spPr>
          <a:xfrm>
            <a:off x="452772" y="1246386"/>
            <a:ext cx="10948654" cy="1628420"/>
          </a:xfrm>
          <a:prstGeom prst="rect">
            <a:avLst/>
          </a:prstGeom>
          <a:ln w="57150">
            <a:solidFill>
              <a:schemeClr val="accent1"/>
            </a:solidFill>
          </a:ln>
        </p:spPr>
        <p:txBody>
          <a:bodyPr vert="horz" lIns="91440" tIns="45720" rIns="91440" bIns="45720"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24000" lvl="1" indent="0">
              <a:buNone/>
            </a:pPr>
            <a:r>
              <a:rPr lang="en-US" sz="2000" b="1"/>
              <a:t>In addition to its share of P’s income and factors, Corp Group has: </a:t>
            </a:r>
          </a:p>
          <a:p>
            <a:pPr lvl="1"/>
            <a:r>
              <a:rPr lang="en-US" sz="2000" b="1"/>
              <a:t>$10 million of total other receipts</a:t>
            </a:r>
            <a:r>
              <a:rPr lang="en-US" sz="2000"/>
              <a:t>, including </a:t>
            </a:r>
            <a:r>
              <a:rPr lang="en-US" sz="2000" b="1"/>
              <a:t>$2 million in State X</a:t>
            </a:r>
          </a:p>
          <a:p>
            <a:pPr lvl="1"/>
            <a:r>
              <a:rPr lang="en-US" sz="2000"/>
              <a:t>Net income of $3 million</a:t>
            </a:r>
          </a:p>
        </p:txBody>
      </p:sp>
      <p:sp>
        <p:nvSpPr>
          <p:cNvPr id="10" name="Title 1">
            <a:extLst>
              <a:ext uri="{FF2B5EF4-FFF2-40B4-BE49-F238E27FC236}">
                <a16:creationId xmlns:a16="http://schemas.microsoft.com/office/drawing/2014/main" id="{8F4CEEC4-D2F4-0E85-E46F-F2B7FFF9557B}"/>
              </a:ext>
            </a:extLst>
          </p:cNvPr>
          <p:cNvSpPr txBox="1">
            <a:spLocks/>
          </p:cNvSpPr>
          <p:nvPr/>
        </p:nvSpPr>
        <p:spPr>
          <a:xfrm>
            <a:off x="371810" y="618294"/>
            <a:ext cx="11029616" cy="528711"/>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ABS Method: Gains </a:t>
            </a:r>
          </a:p>
        </p:txBody>
      </p:sp>
    </p:spTree>
    <p:extLst>
      <p:ext uri="{BB962C8B-B14F-4D97-AF65-F5344CB8AC3E}">
        <p14:creationId xmlns:p14="http://schemas.microsoft.com/office/powerpoint/2010/main" val="2150528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DF470-E60A-7BDC-6E2F-43591B387E5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1AF511-798E-E4C7-5263-806732C14DEC}"/>
              </a:ext>
            </a:extLst>
          </p:cNvPr>
          <p:cNvSpPr>
            <a:spLocks noGrp="1"/>
          </p:cNvSpPr>
          <p:nvPr>
            <p:ph idx="1"/>
          </p:nvPr>
        </p:nvSpPr>
        <p:spPr>
          <a:xfrm>
            <a:off x="314325" y="1261597"/>
            <a:ext cx="5298281" cy="5310653"/>
          </a:xfrm>
          <a:ln w="57150">
            <a:solidFill>
              <a:schemeClr val="accent1"/>
            </a:solidFill>
          </a:ln>
        </p:spPr>
        <p:txBody>
          <a:bodyPr>
            <a:noAutofit/>
          </a:bodyPr>
          <a:lstStyle/>
          <a:p>
            <a:pPr lvl="1"/>
            <a:r>
              <a:rPr lang="en-US" sz="2000" dirty="0"/>
              <a:t>P records </a:t>
            </a:r>
            <a:r>
              <a:rPr lang="en-US" sz="2000" b="1" dirty="0"/>
              <a:t>$5 million of total receipts</a:t>
            </a:r>
            <a:r>
              <a:rPr lang="en-US" sz="2000" dirty="0"/>
              <a:t>, including </a:t>
            </a:r>
            <a:r>
              <a:rPr lang="en-US" sz="1900" b="1" dirty="0"/>
              <a:t>$3 million in </a:t>
            </a:r>
            <a:r>
              <a:rPr lang="en-US" sz="1900" b="1" dirty="0">
                <a:highlight>
                  <a:srgbClr val="FFFF00"/>
                </a:highlight>
              </a:rPr>
              <a:t>State Y</a:t>
            </a:r>
          </a:p>
          <a:p>
            <a:pPr lvl="1"/>
            <a:r>
              <a:rPr lang="en-US" sz="2000" dirty="0"/>
              <a:t>P has a net gain of $2 million, meaning that P has ($3 million) of deductions.</a:t>
            </a:r>
          </a:p>
          <a:p>
            <a:pPr lvl="1"/>
            <a:r>
              <a:rPr lang="en-US" sz="2000" dirty="0"/>
              <a:t>P’s income is allocated as follows:</a:t>
            </a:r>
          </a:p>
          <a:p>
            <a:pPr lvl="2"/>
            <a:r>
              <a:rPr lang="en-US" sz="1900" dirty="0"/>
              <a:t>Partner A is allocated:</a:t>
            </a:r>
          </a:p>
          <a:p>
            <a:pPr lvl="3"/>
            <a:r>
              <a:rPr lang="en-US" sz="1600" dirty="0"/>
              <a:t>($2 million) of depreciation deduction</a:t>
            </a:r>
          </a:p>
          <a:p>
            <a:pPr lvl="2"/>
            <a:r>
              <a:rPr lang="en-US" sz="2100" dirty="0"/>
              <a:t>Corp is allocated:</a:t>
            </a:r>
          </a:p>
          <a:p>
            <a:pPr lvl="3"/>
            <a:r>
              <a:rPr lang="en-US" sz="1700" dirty="0"/>
              <a:t>$3 million of ordinary business income made of:</a:t>
            </a:r>
          </a:p>
          <a:p>
            <a:pPr lvl="4"/>
            <a:r>
              <a:rPr lang="en-US" sz="1700" dirty="0"/>
              <a:t>$4 million of gross revenue</a:t>
            </a:r>
          </a:p>
          <a:p>
            <a:pPr lvl="4"/>
            <a:r>
              <a:rPr lang="en-US" sz="1700" dirty="0"/>
              <a:t>$1 million of business deductions</a:t>
            </a:r>
          </a:p>
          <a:p>
            <a:pPr lvl="3"/>
            <a:r>
              <a:rPr lang="en-US" sz="1700" dirty="0"/>
              <a:t>$1 million of Interest with which no associated  expense.</a:t>
            </a:r>
          </a:p>
        </p:txBody>
      </p:sp>
      <p:sp>
        <p:nvSpPr>
          <p:cNvPr id="4" name="Slide Number Placeholder 3">
            <a:extLst>
              <a:ext uri="{FF2B5EF4-FFF2-40B4-BE49-F238E27FC236}">
                <a16:creationId xmlns:a16="http://schemas.microsoft.com/office/drawing/2014/main" id="{39AA55CD-D9AC-318F-BCBC-B0B99EC4C4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05CEFF5A-859F-3A20-790B-7FE5403A2BCA}"/>
                  </a:ext>
                </a:extLst>
              </p:cNvPr>
              <p:cNvSpPr txBox="1">
                <a:spLocks/>
              </p:cNvSpPr>
              <p:nvPr/>
            </p:nvSpPr>
            <p:spPr>
              <a:xfrm>
                <a:off x="5819775" y="1261596"/>
                <a:ext cx="6210299" cy="5310653"/>
              </a:xfrm>
              <a:prstGeom prst="rect">
                <a:avLst/>
              </a:prstGeom>
              <a:ln w="57150">
                <a:solidFill>
                  <a:schemeClr val="accent1"/>
                </a:solidFill>
              </a:ln>
            </p:spPr>
            <p:txBody>
              <a:bodyPr vert="horz" lIns="91440" tIns="45720" rIns="91440" bIns="45720"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1"/>
                <a:r>
                  <a:rPr lang="en-US" sz="2000" dirty="0"/>
                  <a:t>Corp’s share of factor baseline would be:</a:t>
                </a:r>
              </a:p>
              <a:p>
                <a:pPr marL="324000" lvl="1" indent="0">
                  <a:buNone/>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𝑆𝐹𝐵</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$4 </m:t>
                          </m:r>
                          <m:r>
                            <a:rPr lang="en-US" sz="2000" i="1">
                              <a:latin typeface="Cambria Math" panose="02040503050406030204" pitchFamily="18" charset="0"/>
                            </a:rPr>
                            <m:t>𝑚𝑖𝑙𝑙𝑖𝑜𝑛</m:t>
                          </m:r>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m:t>
                          </m:r>
                          <m:r>
                            <a:rPr lang="en-US" sz="2000" i="1">
                              <a:latin typeface="Cambria Math" panose="02040503050406030204" pitchFamily="18" charset="0"/>
                            </a:rPr>
                            <m:t>$1 </m:t>
                          </m:r>
                          <m:r>
                            <a:rPr lang="en-US" sz="2000" i="1">
                              <a:latin typeface="Cambria Math" panose="02040503050406030204" pitchFamily="18" charset="0"/>
                            </a:rPr>
                            <m:t>𝑚𝑖𝑙𝑙𝑖𝑜𝑛</m:t>
                          </m:r>
                        </m:e>
                      </m:d>
                      <m:r>
                        <a:rPr lang="en-US" sz="2000" i="1">
                          <a:latin typeface="Cambria Math" panose="02040503050406030204" pitchFamily="18" charset="0"/>
                        </a:rPr>
                        <m:t>+|$1 </m:t>
                      </m:r>
                      <m:r>
                        <a:rPr lang="en-US" sz="2000" i="1">
                          <a:latin typeface="Cambria Math" panose="02040503050406030204" pitchFamily="18" charset="0"/>
                        </a:rPr>
                        <m:t>𝑚𝑖𝑙𝑙𝑖𝑜𝑛</m:t>
                      </m:r>
                      <m:r>
                        <a:rPr lang="en-US" sz="2000" i="1">
                          <a:latin typeface="Cambria Math" panose="02040503050406030204" pitchFamily="18" charset="0"/>
                        </a:rPr>
                        <m:t>|=$6 </m:t>
                      </m:r>
                      <m:r>
                        <a:rPr lang="en-US" sz="2000" i="1">
                          <a:latin typeface="Cambria Math" panose="02040503050406030204" pitchFamily="18" charset="0"/>
                        </a:rPr>
                        <m:t>𝑚𝑖𝑙𝑙𝑖𝑜𝑛</m:t>
                      </m:r>
                    </m:oMath>
                  </m:oMathPara>
                </a14:m>
                <a:endParaRPr lang="en-US" sz="2000" dirty="0"/>
              </a:p>
              <a:p>
                <a:pPr lvl="1"/>
                <a:r>
                  <a:rPr lang="en-US" sz="2000" dirty="0"/>
                  <a:t>The factor baseline would be:</a:t>
                </a:r>
              </a:p>
              <a:p>
                <a:pPr marL="324000" lvl="1"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𝐹𝐵</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−$2 </m:t>
                          </m:r>
                          <m:r>
                            <a:rPr lang="en-US" sz="2000" i="1">
                              <a:latin typeface="Cambria Math" panose="02040503050406030204" pitchFamily="18" charset="0"/>
                            </a:rPr>
                            <m:t>𝑚𝑖𝑙𝑙𝑖𝑜𝑛</m:t>
                          </m:r>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$4 </m:t>
                          </m:r>
                          <m:r>
                            <a:rPr lang="en-US" sz="2000" i="1">
                              <a:latin typeface="Cambria Math" panose="02040503050406030204" pitchFamily="18" charset="0"/>
                            </a:rPr>
                            <m:t>𝑚𝑖𝑙𝑙𝑖𝑜𝑛</m:t>
                          </m:r>
                        </m:e>
                      </m:d>
                      <m:r>
                        <a:rPr lang="en-US" sz="2000" i="1">
                          <a:latin typeface="Cambria Math" panose="02040503050406030204" pitchFamily="18" charset="0"/>
                        </a:rPr>
                        <m:t>+</m:t>
                      </m:r>
                    </m:oMath>
                  </m:oMathPara>
                </a14:m>
                <a:endParaRPr lang="en-US" sz="2000" i="1" dirty="0">
                  <a:latin typeface="Cambria Math" panose="02040503050406030204" pitchFamily="18" charset="0"/>
                </a:endParaRPr>
              </a:p>
              <a:p>
                <a:pPr marL="324000" lvl="1" indent="0">
                  <a:buNone/>
                </a:pPr>
                <a14:m>
                  <m:oMathPara xmlns:m="http://schemas.openxmlformats.org/officeDocument/2006/math">
                    <m:oMathParaPr>
                      <m:jc m:val="centerGroup"/>
                    </m:oMathParaPr>
                    <m:oMath xmlns:m="http://schemas.openxmlformats.org/officeDocument/2006/math">
                      <m:d>
                        <m:dPr>
                          <m:begChr m:val="|"/>
                          <m:endChr m:val="|"/>
                          <m:ctrlPr>
                            <a:rPr lang="en-US" sz="2000" i="1">
                              <a:latin typeface="Cambria Math" panose="02040503050406030204" pitchFamily="18" charset="0"/>
                            </a:rPr>
                          </m:ctrlPr>
                        </m:dPr>
                        <m:e>
                          <m:r>
                            <a:rPr lang="en-US" sz="2000" i="1">
                              <a:latin typeface="Cambria Math" panose="02040503050406030204" pitchFamily="18" charset="0"/>
                            </a:rPr>
                            <m:t>−$1 </m:t>
                          </m:r>
                          <m:r>
                            <a:rPr lang="en-US" sz="2000" i="1">
                              <a:latin typeface="Cambria Math" panose="02040503050406030204" pitchFamily="18" charset="0"/>
                            </a:rPr>
                            <m:t>𝑚𝑖𝑙𝑙𝑖𝑜𝑛</m:t>
                          </m:r>
                        </m:e>
                      </m:d>
                      <m:r>
                        <a:rPr lang="en-US" sz="2000" i="1">
                          <a:latin typeface="Cambria Math" panose="02040503050406030204" pitchFamily="18" charset="0"/>
                        </a:rPr>
                        <m:t>+|$1 </m:t>
                      </m:r>
                      <m:r>
                        <a:rPr lang="en-US" sz="2000" i="1">
                          <a:latin typeface="Cambria Math" panose="02040503050406030204" pitchFamily="18" charset="0"/>
                        </a:rPr>
                        <m:t>𝑚𝑖𝑙𝑙𝑖𝑜𝑛</m:t>
                      </m:r>
                      <m:r>
                        <a:rPr lang="en-US" sz="2000" i="1">
                          <a:latin typeface="Cambria Math" panose="02040503050406030204" pitchFamily="18" charset="0"/>
                        </a:rPr>
                        <m:t>|=$8 </m:t>
                      </m:r>
                      <m:r>
                        <a:rPr lang="en-US" sz="2000" i="1">
                          <a:latin typeface="Cambria Math" panose="02040503050406030204" pitchFamily="18" charset="0"/>
                        </a:rPr>
                        <m:t>𝑚𝑖𝑙𝑙𝑖𝑜𝑛</m:t>
                      </m:r>
                    </m:oMath>
                  </m:oMathPara>
                </a14:m>
                <a:endParaRPr lang="en-US" sz="2000" dirty="0"/>
              </a:p>
              <a:p>
                <a:pPr lvl="1"/>
                <a:r>
                  <a:rPr lang="en-US" sz="2000" dirty="0"/>
                  <a:t>Corp’s share of everywhere receipts would be:</a:t>
                </a:r>
              </a:p>
              <a:p>
                <a:pPr marL="324000" lvl="1"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$5 </m:t>
                      </m:r>
                      <m:r>
                        <a:rPr lang="en-US" sz="2000" i="1">
                          <a:latin typeface="Cambria Math" panose="02040503050406030204" pitchFamily="18" charset="0"/>
                        </a:rPr>
                        <m:t>𝑚𝑖𝑙𝑙𝑖𝑜𝑛</m:t>
                      </m:r>
                      <m:r>
                        <a:rPr lang="en-US" sz="2000" i="1">
                          <a:latin typeface="Cambria Math" panose="02040503050406030204" pitchFamily="18" charset="0"/>
                        </a:rPr>
                        <m:t> </m:t>
                      </m:r>
                      <m:f>
                        <m:fPr>
                          <m:ctrlPr>
                            <a:rPr lang="en-US" sz="2000" i="1">
                              <a:latin typeface="Cambria Math" panose="02040503050406030204" pitchFamily="18" charset="0"/>
                            </a:rPr>
                          </m:ctrlPr>
                        </m:fPr>
                        <m:num>
                          <m:r>
                            <a:rPr lang="en-US" sz="2000" b="0" i="1" smtClean="0">
                              <a:latin typeface="Cambria Math" panose="02040503050406030204" pitchFamily="18" charset="0"/>
                            </a:rPr>
                            <m:t>6</m:t>
                          </m:r>
                        </m:num>
                        <m:den>
                          <m:r>
                            <a:rPr lang="en-US" sz="2000" b="0" i="1" smtClean="0">
                              <a:latin typeface="Cambria Math" panose="02040503050406030204" pitchFamily="18" charset="0"/>
                            </a:rPr>
                            <m:t>8</m:t>
                          </m:r>
                        </m:den>
                      </m:f>
                      <m:r>
                        <a:rPr lang="en-US" sz="2000" i="1">
                          <a:latin typeface="Cambria Math" panose="02040503050406030204" pitchFamily="18" charset="0"/>
                        </a:rPr>
                        <m:t>=$ </m:t>
                      </m:r>
                      <m:r>
                        <a:rPr lang="en-US" sz="2000" b="0" i="1" smtClean="0">
                          <a:latin typeface="Cambria Math" panose="02040503050406030204" pitchFamily="18" charset="0"/>
                        </a:rPr>
                        <m:t>3,750,000</m:t>
                      </m:r>
                    </m:oMath>
                  </m:oMathPara>
                </a14:m>
                <a:endParaRPr lang="en-US" sz="2000" b="0" dirty="0"/>
              </a:p>
              <a:p>
                <a:pPr lvl="1"/>
                <a:r>
                  <a:rPr lang="en-US" sz="2000" dirty="0"/>
                  <a:t>Corp share of </a:t>
                </a:r>
                <a:r>
                  <a:rPr lang="en-US" sz="2000" b="1" dirty="0">
                    <a:highlight>
                      <a:srgbClr val="FFFF00"/>
                    </a:highlight>
                  </a:rPr>
                  <a:t>State Y </a:t>
                </a:r>
                <a:r>
                  <a:rPr lang="en-US" sz="2000" dirty="0"/>
                  <a:t>receipts would be:</a:t>
                </a:r>
              </a:p>
              <a:p>
                <a:pPr marL="324000" lvl="1"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m:t>
                      </m:r>
                      <m:r>
                        <a:rPr lang="en-US" sz="2000" b="0" i="1" smtClean="0">
                          <a:latin typeface="Cambria Math" panose="02040503050406030204" pitchFamily="18" charset="0"/>
                        </a:rPr>
                        <m:t>3</m:t>
                      </m:r>
                      <m:r>
                        <a:rPr lang="en-US" sz="2000" i="1">
                          <a:latin typeface="Cambria Math" panose="02040503050406030204" pitchFamily="18" charset="0"/>
                        </a:rPr>
                        <m:t> </m:t>
                      </m:r>
                      <m:r>
                        <a:rPr lang="en-US" sz="2000" i="1">
                          <a:latin typeface="Cambria Math" panose="02040503050406030204" pitchFamily="18" charset="0"/>
                        </a:rPr>
                        <m:t>𝑚𝑖𝑙𝑙𝑖𝑜𝑛</m:t>
                      </m:r>
                      <m:r>
                        <a:rPr lang="en-US" sz="2000" i="1">
                          <a:latin typeface="Cambria Math" panose="02040503050406030204" pitchFamily="18" charset="0"/>
                        </a:rPr>
                        <m:t> </m:t>
                      </m:r>
                      <m:f>
                        <m:fPr>
                          <m:ctrlPr>
                            <a:rPr lang="en-US" sz="2000" i="1">
                              <a:latin typeface="Cambria Math" panose="02040503050406030204" pitchFamily="18" charset="0"/>
                            </a:rPr>
                          </m:ctrlPr>
                        </m:fPr>
                        <m:num>
                          <m:r>
                            <a:rPr lang="en-US" sz="2000" b="0" i="1" smtClean="0">
                              <a:latin typeface="Cambria Math" panose="02040503050406030204" pitchFamily="18" charset="0"/>
                            </a:rPr>
                            <m:t>6</m:t>
                          </m:r>
                        </m:num>
                        <m:den>
                          <m:r>
                            <a:rPr lang="en-US" sz="2000" b="0" i="1" smtClean="0">
                              <a:latin typeface="Cambria Math" panose="02040503050406030204" pitchFamily="18" charset="0"/>
                            </a:rPr>
                            <m:t>8</m:t>
                          </m:r>
                        </m:den>
                      </m:f>
                      <m:r>
                        <a:rPr lang="en-US" sz="2000" i="0">
                          <a:latin typeface="Cambria Math" panose="02040503050406030204" pitchFamily="18" charset="0"/>
                        </a:rPr>
                        <m:t>=</m:t>
                      </m:r>
                      <m:r>
                        <m:rPr>
                          <m:nor/>
                        </m:rPr>
                        <a:rPr lang="en-US" sz="2000" dirty="0">
                          <a:latin typeface="Cambria Math" panose="02040503050406030204" pitchFamily="18" charset="0"/>
                        </a:rPr>
                        <m:t>$</m:t>
                      </m:r>
                      <m:r>
                        <m:rPr>
                          <m:nor/>
                        </m:rPr>
                        <a:rPr lang="en-US" sz="2000" b="0" i="0" dirty="0" smtClean="0">
                          <a:latin typeface="Cambria Math" panose="02040503050406030204" pitchFamily="18" charset="0"/>
                        </a:rPr>
                        <m:t> 2,250,000</m:t>
                      </m:r>
                    </m:oMath>
                  </m:oMathPara>
                </a14:m>
                <a:endParaRPr lang="en-US" sz="2000" dirty="0">
                  <a:latin typeface="Cambria Math" panose="02040503050406030204" pitchFamily="18" charset="0"/>
                </a:endParaRPr>
              </a:p>
            </p:txBody>
          </p:sp>
        </mc:Choice>
        <mc:Fallback xmlns="">
          <p:sp>
            <p:nvSpPr>
              <p:cNvPr id="8" name="Content Placeholder 2">
                <a:extLst>
                  <a:ext uri="{FF2B5EF4-FFF2-40B4-BE49-F238E27FC236}">
                    <a16:creationId xmlns:a16="http://schemas.microsoft.com/office/drawing/2014/main" id="{05CEFF5A-859F-3A20-790B-7FE5403A2BCA}"/>
                  </a:ext>
                </a:extLst>
              </p:cNvPr>
              <p:cNvSpPr txBox="1">
                <a:spLocks noRot="1" noChangeAspect="1" noMove="1" noResize="1" noEditPoints="1" noAdjustHandles="1" noChangeArrowheads="1" noChangeShapeType="1" noTextEdit="1"/>
              </p:cNvSpPr>
              <p:nvPr/>
            </p:nvSpPr>
            <p:spPr>
              <a:xfrm>
                <a:off x="5819775" y="1261596"/>
                <a:ext cx="6210299" cy="5310653"/>
              </a:xfrm>
              <a:prstGeom prst="rect">
                <a:avLst/>
              </a:prstGeom>
              <a:blipFill>
                <a:blip r:embed="rId3"/>
                <a:stretch>
                  <a:fillRect/>
                </a:stretch>
              </a:blipFill>
              <a:ln w="57150">
                <a:solidFill>
                  <a:schemeClr val="accent1"/>
                </a:solidFill>
              </a:ln>
            </p:spPr>
            <p:txBody>
              <a:bodyPr/>
              <a:lstStyle/>
              <a:p>
                <a:r>
                  <a:rPr lang="en-US">
                    <a:noFill/>
                  </a:rPr>
                  <a:t> </a:t>
                </a:r>
              </a:p>
            </p:txBody>
          </p:sp>
        </mc:Fallback>
      </mc:AlternateContent>
      <p:sp>
        <p:nvSpPr>
          <p:cNvPr id="7" name="Title 1">
            <a:extLst>
              <a:ext uri="{FF2B5EF4-FFF2-40B4-BE49-F238E27FC236}">
                <a16:creationId xmlns:a16="http://schemas.microsoft.com/office/drawing/2014/main" id="{406AA037-5D06-7CF0-432D-9F540E56F724}"/>
              </a:ext>
            </a:extLst>
          </p:cNvPr>
          <p:cNvSpPr>
            <a:spLocks noGrp="1"/>
          </p:cNvSpPr>
          <p:nvPr>
            <p:ph type="title"/>
          </p:nvPr>
        </p:nvSpPr>
        <p:spPr>
          <a:xfrm>
            <a:off x="581025" y="701675"/>
            <a:ext cx="11029950" cy="467906"/>
          </a:xfrm>
        </p:spPr>
        <p:txBody>
          <a:bodyPr>
            <a:normAutofit fontScale="90000"/>
          </a:bodyPr>
          <a:lstStyle/>
          <a:p>
            <a:r>
              <a:rPr lang="en-US"/>
              <a:t>ABS Method: Gains </a:t>
            </a:r>
          </a:p>
        </p:txBody>
      </p:sp>
    </p:spTree>
    <p:extLst>
      <p:ext uri="{BB962C8B-B14F-4D97-AF65-F5344CB8AC3E}">
        <p14:creationId xmlns:p14="http://schemas.microsoft.com/office/powerpoint/2010/main" val="2415203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665F1-EF8E-0460-607E-4AEE255497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077FE4-7B80-0E65-98A0-E4B0BBA909E2}"/>
              </a:ext>
            </a:extLst>
          </p:cNvPr>
          <p:cNvSpPr>
            <a:spLocks noGrp="1"/>
          </p:cNvSpPr>
          <p:nvPr>
            <p:ph type="title"/>
          </p:nvPr>
        </p:nvSpPr>
        <p:spPr>
          <a:xfrm>
            <a:off x="457201" y="681358"/>
            <a:ext cx="11029616" cy="503878"/>
          </a:xfrm>
        </p:spPr>
        <p:txBody>
          <a:bodyPr>
            <a:normAutofit fontScale="90000"/>
          </a:bodyPr>
          <a:lstStyle/>
          <a:p>
            <a:r>
              <a:rPr lang="en-US"/>
              <a:t>ABS Method: Gains </a:t>
            </a:r>
          </a:p>
        </p:txBody>
      </p:sp>
      <p:sp>
        <p:nvSpPr>
          <p:cNvPr id="4" name="Slide Number Placeholder 3">
            <a:extLst>
              <a:ext uri="{FF2B5EF4-FFF2-40B4-BE49-F238E27FC236}">
                <a16:creationId xmlns:a16="http://schemas.microsoft.com/office/drawing/2014/main" id="{5744BCF6-54CA-B9B1-9291-66829BF77A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graphicFrame>
        <p:nvGraphicFramePr>
          <p:cNvPr id="18" name="Object 17">
            <a:extLst>
              <a:ext uri="{FF2B5EF4-FFF2-40B4-BE49-F238E27FC236}">
                <a16:creationId xmlns:a16="http://schemas.microsoft.com/office/drawing/2014/main" id="{DA9D702E-923E-CCEA-80A5-D733EEA07437}"/>
              </a:ext>
            </a:extLst>
          </p:cNvPr>
          <p:cNvGraphicFramePr>
            <a:graphicFrameLocks noChangeAspect="1"/>
          </p:cNvGraphicFramePr>
          <p:nvPr>
            <p:extLst>
              <p:ext uri="{D42A27DB-BD31-4B8C-83A1-F6EECF244321}">
                <p14:modId xmlns:p14="http://schemas.microsoft.com/office/powerpoint/2010/main" val="2237856571"/>
              </p:ext>
            </p:extLst>
          </p:nvPr>
        </p:nvGraphicFramePr>
        <p:xfrm>
          <a:off x="604838" y="3363913"/>
          <a:ext cx="7327900" cy="3060700"/>
        </p:xfrm>
        <a:graphic>
          <a:graphicData uri="http://schemas.openxmlformats.org/presentationml/2006/ole">
            <mc:AlternateContent xmlns:mc="http://schemas.openxmlformats.org/markup-compatibility/2006">
              <mc:Choice xmlns:v="urn:schemas-microsoft-com:vml" Requires="v">
                <p:oleObj name="Worksheet" r:id="rId3" imgW="4152799" imgH="1733499" progId="Excel.Sheet.12">
                  <p:embed/>
                </p:oleObj>
              </mc:Choice>
              <mc:Fallback>
                <p:oleObj name="Worksheet" r:id="rId3" imgW="4152799" imgH="1733499" progId="Excel.Sheet.12">
                  <p:embed/>
                  <p:pic>
                    <p:nvPicPr>
                      <p:cNvPr id="18" name="Object 17">
                        <a:extLst>
                          <a:ext uri="{FF2B5EF4-FFF2-40B4-BE49-F238E27FC236}">
                            <a16:creationId xmlns:a16="http://schemas.microsoft.com/office/drawing/2014/main" id="{DA9D702E-923E-CCEA-80A5-D733EEA07437}"/>
                          </a:ext>
                        </a:extLst>
                      </p:cNvPr>
                      <p:cNvPicPr/>
                      <p:nvPr/>
                    </p:nvPicPr>
                    <p:blipFill>
                      <a:blip r:embed="rId4"/>
                      <a:stretch>
                        <a:fillRect/>
                      </a:stretch>
                    </p:blipFill>
                    <p:spPr>
                      <a:xfrm>
                        <a:off x="604838" y="3363913"/>
                        <a:ext cx="7327900" cy="3060700"/>
                      </a:xfrm>
                      <a:prstGeom prst="rect">
                        <a:avLst/>
                      </a:prstGeom>
                      <a:ln w="38100">
                        <a:solidFill>
                          <a:schemeClr val="accent1"/>
                        </a:solidFill>
                      </a:ln>
                    </p:spPr>
                  </p:pic>
                </p:oleObj>
              </mc:Fallback>
            </mc:AlternateContent>
          </a:graphicData>
        </a:graphic>
      </p:graphicFrame>
      <p:sp>
        <p:nvSpPr>
          <p:cNvPr id="22" name="Content Placeholder 2">
            <a:extLst>
              <a:ext uri="{FF2B5EF4-FFF2-40B4-BE49-F238E27FC236}">
                <a16:creationId xmlns:a16="http://schemas.microsoft.com/office/drawing/2014/main" id="{3E44EC8D-A031-4320-30F0-259BF98EFE17}"/>
              </a:ext>
            </a:extLst>
          </p:cNvPr>
          <p:cNvSpPr>
            <a:spLocks noGrp="1"/>
          </p:cNvSpPr>
          <p:nvPr>
            <p:ph idx="1"/>
          </p:nvPr>
        </p:nvSpPr>
        <p:spPr>
          <a:xfrm>
            <a:off x="604838" y="1455503"/>
            <a:ext cx="7327900" cy="1758751"/>
          </a:xfrm>
          <a:ln w="57150">
            <a:solidFill>
              <a:schemeClr val="accent1"/>
            </a:solidFill>
          </a:ln>
        </p:spPr>
        <p:txBody>
          <a:bodyPr>
            <a:noAutofit/>
          </a:bodyPr>
          <a:lstStyle/>
          <a:p>
            <a:pPr marL="0" indent="0">
              <a:buNone/>
            </a:pPr>
            <a:r>
              <a:rPr lang="en-US" sz="2000" b="1"/>
              <a:t>In addition to its share of P’s income and factors, Corp Group has: </a:t>
            </a:r>
          </a:p>
          <a:p>
            <a:pPr lvl="1"/>
            <a:r>
              <a:rPr lang="en-US" sz="2000" b="1"/>
              <a:t>$10 million of total other receipts</a:t>
            </a:r>
            <a:r>
              <a:rPr lang="en-US" sz="2000"/>
              <a:t>, including </a:t>
            </a:r>
            <a:r>
              <a:rPr lang="en-US" sz="1900" b="1">
                <a:highlight>
                  <a:srgbClr val="FFFF00"/>
                </a:highlight>
              </a:rPr>
              <a:t>$0 million in State Y</a:t>
            </a:r>
          </a:p>
          <a:p>
            <a:pPr lvl="1"/>
            <a:r>
              <a:rPr lang="en-US" sz="2000"/>
              <a:t>Corp Group has a net income of $3 million</a:t>
            </a:r>
          </a:p>
        </p:txBody>
      </p:sp>
      <p:sp>
        <p:nvSpPr>
          <p:cNvPr id="3" name="Rectangle: Rounded Corners 2">
            <a:extLst>
              <a:ext uri="{FF2B5EF4-FFF2-40B4-BE49-F238E27FC236}">
                <a16:creationId xmlns:a16="http://schemas.microsoft.com/office/drawing/2014/main" id="{2BC59E11-F90C-C5D2-4C10-1B4CCC87C2E6}"/>
              </a:ext>
            </a:extLst>
          </p:cNvPr>
          <p:cNvSpPr/>
          <p:nvPr/>
        </p:nvSpPr>
        <p:spPr>
          <a:xfrm>
            <a:off x="8077201" y="928255"/>
            <a:ext cx="3942080" cy="5570403"/>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t>Corp. Group does not have receipts in State Y. Only P does. </a:t>
            </a:r>
          </a:p>
          <a:p>
            <a:endParaRPr lang="en-US" sz="2000" b="1" dirty="0"/>
          </a:p>
          <a:p>
            <a:r>
              <a:rPr lang="en-US" sz="2000" b="1" dirty="0"/>
              <a:t>Because State Y also uses the absolute value method to determine the share of factor components, some of Corp. income is sourced to State Y representing the business activities conducted by P and in proportion of Corp distributive share.</a:t>
            </a:r>
          </a:p>
        </p:txBody>
      </p:sp>
    </p:spTree>
    <p:extLst>
      <p:ext uri="{BB962C8B-B14F-4D97-AF65-F5344CB8AC3E}">
        <p14:creationId xmlns:p14="http://schemas.microsoft.com/office/powerpoint/2010/main" val="2913787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52966-769B-A91F-9C83-46114E38C3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6EFFEC-7AF3-B236-A754-8C209FBBF338}"/>
              </a:ext>
            </a:extLst>
          </p:cNvPr>
          <p:cNvSpPr>
            <a:spLocks noGrp="1"/>
          </p:cNvSpPr>
          <p:nvPr>
            <p:ph type="title"/>
          </p:nvPr>
        </p:nvSpPr>
        <p:spPr>
          <a:xfrm>
            <a:off x="371810" y="618294"/>
            <a:ext cx="11029616" cy="528711"/>
          </a:xfrm>
        </p:spPr>
        <p:txBody>
          <a:bodyPr>
            <a:normAutofit/>
          </a:bodyPr>
          <a:lstStyle/>
          <a:p>
            <a:r>
              <a:rPr lang="en-US"/>
              <a:t>ABS Method: Losses </a:t>
            </a:r>
          </a:p>
        </p:txBody>
      </p:sp>
      <p:sp>
        <p:nvSpPr>
          <p:cNvPr id="3" name="Content Placeholder 2">
            <a:extLst>
              <a:ext uri="{FF2B5EF4-FFF2-40B4-BE49-F238E27FC236}">
                <a16:creationId xmlns:a16="http://schemas.microsoft.com/office/drawing/2014/main" id="{1704A398-D483-0D79-C28B-4E831888D532}"/>
              </a:ext>
            </a:extLst>
          </p:cNvPr>
          <p:cNvSpPr>
            <a:spLocks noGrp="1"/>
          </p:cNvSpPr>
          <p:nvPr>
            <p:ph idx="1"/>
          </p:nvPr>
        </p:nvSpPr>
        <p:spPr>
          <a:xfrm>
            <a:off x="314326" y="1158536"/>
            <a:ext cx="5087992" cy="5310653"/>
          </a:xfrm>
          <a:ln w="57150">
            <a:solidFill>
              <a:schemeClr val="accent1"/>
            </a:solidFill>
          </a:ln>
        </p:spPr>
        <p:txBody>
          <a:bodyPr>
            <a:noAutofit/>
          </a:bodyPr>
          <a:lstStyle/>
          <a:p>
            <a:pPr lvl="1"/>
            <a:r>
              <a:rPr lang="en-US" sz="2000" dirty="0"/>
              <a:t>P records </a:t>
            </a:r>
            <a:r>
              <a:rPr lang="en-US" sz="2000" b="1" dirty="0"/>
              <a:t>$5 million of total receipts</a:t>
            </a:r>
            <a:r>
              <a:rPr lang="en-US" sz="2000" dirty="0"/>
              <a:t>, including </a:t>
            </a:r>
            <a:r>
              <a:rPr lang="en-US" sz="1900" b="1" dirty="0"/>
              <a:t>$2 million in State X</a:t>
            </a:r>
          </a:p>
          <a:p>
            <a:pPr lvl="1"/>
            <a:r>
              <a:rPr lang="en-US" sz="2000" dirty="0"/>
              <a:t>P has a net loss of ($3 million), meaning that P has ($8 million) of deductions.</a:t>
            </a:r>
          </a:p>
          <a:p>
            <a:pPr lvl="1"/>
            <a:r>
              <a:rPr lang="en-US" sz="2000" dirty="0"/>
              <a:t>P’s income is attributed as follows:</a:t>
            </a:r>
          </a:p>
          <a:p>
            <a:pPr lvl="2"/>
            <a:r>
              <a:rPr lang="en-US" sz="1900" dirty="0"/>
              <a:t>Partner A is allocated:</a:t>
            </a:r>
          </a:p>
          <a:p>
            <a:pPr lvl="3"/>
            <a:r>
              <a:rPr lang="en-US" sz="1700" dirty="0"/>
              <a:t>$1 million of interest</a:t>
            </a:r>
          </a:p>
          <a:p>
            <a:pPr lvl="2"/>
            <a:r>
              <a:rPr lang="en-US" sz="1900" b="1" dirty="0"/>
              <a:t>Corp is allocated:</a:t>
            </a:r>
          </a:p>
          <a:p>
            <a:pPr lvl="3"/>
            <a:r>
              <a:rPr lang="en-US" sz="1800" b="1" dirty="0"/>
              <a:t>($4 million) of ordinary business loss</a:t>
            </a:r>
          </a:p>
          <a:p>
            <a:pPr lvl="4"/>
            <a:r>
              <a:rPr lang="en-US" sz="1800" b="1" dirty="0"/>
              <a:t>$4 million of gross revenue</a:t>
            </a:r>
          </a:p>
          <a:p>
            <a:pPr lvl="4"/>
            <a:r>
              <a:rPr lang="en-US" sz="1800" b="1" dirty="0"/>
              <a:t>($3 million) of business expense</a:t>
            </a:r>
          </a:p>
          <a:p>
            <a:pPr lvl="4"/>
            <a:r>
              <a:rPr lang="en-US" sz="1800" b="1" dirty="0"/>
              <a:t>($5 million) of depreciation</a:t>
            </a:r>
          </a:p>
        </p:txBody>
      </p:sp>
      <p:sp>
        <p:nvSpPr>
          <p:cNvPr id="4" name="Slide Number Placeholder 3">
            <a:extLst>
              <a:ext uri="{FF2B5EF4-FFF2-40B4-BE49-F238E27FC236}">
                <a16:creationId xmlns:a16="http://schemas.microsoft.com/office/drawing/2014/main" id="{82F8DD19-EBAC-BEAE-7A76-6EBF620124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B18B161A-F988-132A-B56B-71193EC25CA9}"/>
                  </a:ext>
                </a:extLst>
              </p:cNvPr>
              <p:cNvSpPr txBox="1">
                <a:spLocks/>
              </p:cNvSpPr>
              <p:nvPr/>
            </p:nvSpPr>
            <p:spPr>
              <a:xfrm>
                <a:off x="5696607" y="1170066"/>
                <a:ext cx="6181067" cy="5310653"/>
              </a:xfrm>
              <a:prstGeom prst="rect">
                <a:avLst/>
              </a:prstGeom>
              <a:ln w="57150">
                <a:solidFill>
                  <a:schemeClr val="accent1"/>
                </a:solidFill>
              </a:ln>
            </p:spPr>
            <p:txBody>
              <a:bodyPr vert="horz" lIns="91440" tIns="45720" rIns="91440" bIns="45720"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1"/>
                <a:r>
                  <a:rPr lang="en-US" sz="2000" dirty="0"/>
                  <a:t>Corp’s share of factor baseline would be:</a:t>
                </a:r>
              </a:p>
              <a:p>
                <a:pPr marL="324000" lvl="1" indent="0">
                  <a:buNone/>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𝑆𝐹𝐵</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$4 </m:t>
                          </m:r>
                          <m:r>
                            <a:rPr lang="en-US" sz="2000" i="1">
                              <a:latin typeface="Cambria Math" panose="02040503050406030204" pitchFamily="18" charset="0"/>
                            </a:rPr>
                            <m:t>𝑚𝑖𝑙𝑙𝑖𝑜𝑛</m:t>
                          </m:r>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m:t>
                          </m:r>
                          <m:r>
                            <a:rPr lang="en-US" sz="2000" i="1">
                              <a:latin typeface="Cambria Math" panose="02040503050406030204" pitchFamily="18" charset="0"/>
                            </a:rPr>
                            <m:t>$</m:t>
                          </m:r>
                          <m:r>
                            <a:rPr lang="en-US" sz="2000" b="0" i="1" smtClean="0">
                              <a:latin typeface="Cambria Math" panose="02040503050406030204" pitchFamily="18" charset="0"/>
                            </a:rPr>
                            <m:t>3</m:t>
                          </m:r>
                          <m:r>
                            <a:rPr lang="en-US" sz="2000" i="1">
                              <a:latin typeface="Cambria Math" panose="02040503050406030204" pitchFamily="18" charset="0"/>
                            </a:rPr>
                            <m:t> </m:t>
                          </m:r>
                          <m:r>
                            <a:rPr lang="en-US" sz="2000" i="1">
                              <a:latin typeface="Cambria Math" panose="02040503050406030204" pitchFamily="18" charset="0"/>
                            </a:rPr>
                            <m:t>𝑚𝑖𝑙𝑙𝑖𝑜𝑛</m:t>
                          </m:r>
                        </m:e>
                      </m:d>
                      <m:r>
                        <a:rPr lang="en-US" sz="2000" i="1">
                          <a:latin typeface="Cambria Math" panose="02040503050406030204" pitchFamily="18" charset="0"/>
                        </a:rPr>
                        <m:t>+|</m:t>
                      </m:r>
                      <m:r>
                        <a:rPr lang="en-US" sz="2000" b="0" i="1" smtClean="0">
                          <a:latin typeface="Cambria Math" panose="02040503050406030204" pitchFamily="18" charset="0"/>
                        </a:rPr>
                        <m:t>−</m:t>
                      </m:r>
                      <m:r>
                        <a:rPr lang="en-US" sz="2000" i="1">
                          <a:latin typeface="Cambria Math" panose="02040503050406030204" pitchFamily="18" charset="0"/>
                        </a:rPr>
                        <m:t>$</m:t>
                      </m:r>
                      <m:r>
                        <a:rPr lang="en-US" sz="2000" b="0" i="1" smtClean="0">
                          <a:latin typeface="Cambria Math" panose="02040503050406030204" pitchFamily="18" charset="0"/>
                        </a:rPr>
                        <m:t>5</m:t>
                      </m:r>
                      <m:r>
                        <a:rPr lang="en-US" sz="2000" i="1">
                          <a:latin typeface="Cambria Math" panose="02040503050406030204" pitchFamily="18" charset="0"/>
                        </a:rPr>
                        <m:t> </m:t>
                      </m:r>
                      <m:r>
                        <a:rPr lang="en-US" sz="2000" i="1">
                          <a:latin typeface="Cambria Math" panose="02040503050406030204" pitchFamily="18" charset="0"/>
                        </a:rPr>
                        <m:t>𝑚𝑖𝑙𝑙𝑖𝑜𝑛</m:t>
                      </m:r>
                      <m:r>
                        <a:rPr lang="en-US" sz="2000" i="1">
                          <a:latin typeface="Cambria Math" panose="02040503050406030204" pitchFamily="18" charset="0"/>
                        </a:rPr>
                        <m:t>|=$12 </m:t>
                      </m:r>
                      <m:r>
                        <a:rPr lang="en-US" sz="2000" i="1">
                          <a:latin typeface="Cambria Math" panose="02040503050406030204" pitchFamily="18" charset="0"/>
                        </a:rPr>
                        <m:t>𝑚𝑖𝑙𝑙𝑖𝑜𝑛</m:t>
                      </m:r>
                    </m:oMath>
                  </m:oMathPara>
                </a14:m>
                <a:endParaRPr lang="en-US" sz="2000" dirty="0"/>
              </a:p>
              <a:p>
                <a:pPr lvl="1"/>
                <a:r>
                  <a:rPr lang="en-US" sz="2000" dirty="0"/>
                  <a:t>The factor baseline would be:</a:t>
                </a:r>
              </a:p>
              <a:p>
                <a:pPr marL="324000" lvl="1"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𝐹𝐵</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m:t>
                          </m:r>
                          <m:r>
                            <a:rPr lang="en-US" sz="2000" b="0" i="1" smtClean="0">
                              <a:latin typeface="Cambria Math" panose="02040503050406030204" pitchFamily="18" charset="0"/>
                            </a:rPr>
                            <m:t>1</m:t>
                          </m:r>
                          <m:r>
                            <a:rPr lang="en-US" sz="2000" i="1">
                              <a:latin typeface="Cambria Math" panose="02040503050406030204" pitchFamily="18" charset="0"/>
                            </a:rPr>
                            <m:t> </m:t>
                          </m:r>
                          <m:r>
                            <a:rPr lang="en-US" sz="2000" i="1">
                              <a:latin typeface="Cambria Math" panose="02040503050406030204" pitchFamily="18" charset="0"/>
                            </a:rPr>
                            <m:t>𝑚𝑖𝑙𝑙𝑖𝑜𝑛</m:t>
                          </m:r>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$4 </m:t>
                          </m:r>
                          <m:r>
                            <a:rPr lang="en-US" sz="2000" i="1">
                              <a:latin typeface="Cambria Math" panose="02040503050406030204" pitchFamily="18" charset="0"/>
                            </a:rPr>
                            <m:t>𝑚𝑖𝑙𝑙𝑖𝑜𝑛</m:t>
                          </m:r>
                        </m:e>
                      </m:d>
                      <m:r>
                        <a:rPr lang="en-US" sz="2000" i="1">
                          <a:latin typeface="Cambria Math" panose="02040503050406030204" pitchFamily="18" charset="0"/>
                        </a:rPr>
                        <m:t>+</m:t>
                      </m:r>
                    </m:oMath>
                  </m:oMathPara>
                </a14:m>
                <a:endParaRPr lang="en-US" sz="2000" i="1" dirty="0">
                  <a:latin typeface="Cambria Math" panose="02040503050406030204" pitchFamily="18" charset="0"/>
                </a:endParaRPr>
              </a:p>
              <a:p>
                <a:pPr marL="324000" lvl="1" indent="0">
                  <a:buNone/>
                </a:pPr>
                <a14:m>
                  <m:oMathPara xmlns:m="http://schemas.openxmlformats.org/officeDocument/2006/math">
                    <m:oMathParaPr>
                      <m:jc m:val="centerGroup"/>
                    </m:oMathParaPr>
                    <m:oMath xmlns:m="http://schemas.openxmlformats.org/officeDocument/2006/math">
                      <m:d>
                        <m:dPr>
                          <m:begChr m:val="|"/>
                          <m:endChr m:val="|"/>
                          <m:ctrlPr>
                            <a:rPr lang="en-US" sz="2000" i="1">
                              <a:latin typeface="Cambria Math" panose="02040503050406030204" pitchFamily="18" charset="0"/>
                            </a:rPr>
                          </m:ctrlPr>
                        </m:dPr>
                        <m:e>
                          <m:r>
                            <a:rPr lang="en-US" sz="2000" i="1">
                              <a:latin typeface="Cambria Math" panose="02040503050406030204" pitchFamily="18" charset="0"/>
                            </a:rPr>
                            <m:t>−$</m:t>
                          </m:r>
                          <m:r>
                            <a:rPr lang="en-US" sz="2000" b="0" i="1" smtClean="0">
                              <a:latin typeface="Cambria Math" panose="02040503050406030204" pitchFamily="18" charset="0"/>
                            </a:rPr>
                            <m:t>3</m:t>
                          </m:r>
                          <m:r>
                            <a:rPr lang="en-US" sz="2000" i="1">
                              <a:latin typeface="Cambria Math" panose="02040503050406030204" pitchFamily="18" charset="0"/>
                            </a:rPr>
                            <m:t> </m:t>
                          </m:r>
                          <m:r>
                            <a:rPr lang="en-US" sz="2000" i="1">
                              <a:latin typeface="Cambria Math" panose="02040503050406030204" pitchFamily="18" charset="0"/>
                            </a:rPr>
                            <m:t>𝑚𝑖𝑙𝑙𝑖𝑜𝑛</m:t>
                          </m:r>
                        </m:e>
                      </m:d>
                      <m:r>
                        <a:rPr lang="en-US" sz="2000" i="1">
                          <a:latin typeface="Cambria Math" panose="02040503050406030204" pitchFamily="18" charset="0"/>
                        </a:rPr>
                        <m:t>+|</m:t>
                      </m:r>
                      <m:r>
                        <a:rPr lang="en-US" sz="2000" b="0" i="1" smtClean="0">
                          <a:latin typeface="Cambria Math" panose="02040503050406030204" pitchFamily="18" charset="0"/>
                        </a:rPr>
                        <m:t>−</m:t>
                      </m:r>
                      <m:r>
                        <a:rPr lang="en-US" sz="2000" i="1">
                          <a:latin typeface="Cambria Math" panose="02040503050406030204" pitchFamily="18" charset="0"/>
                        </a:rPr>
                        <m:t>$</m:t>
                      </m:r>
                      <m:r>
                        <a:rPr lang="en-US" sz="2000" b="0" i="1" smtClean="0">
                          <a:latin typeface="Cambria Math" panose="02040503050406030204" pitchFamily="18" charset="0"/>
                        </a:rPr>
                        <m:t>5</m:t>
                      </m:r>
                      <m:r>
                        <a:rPr lang="en-US" sz="2000" i="1">
                          <a:latin typeface="Cambria Math" panose="02040503050406030204" pitchFamily="18" charset="0"/>
                        </a:rPr>
                        <m:t> </m:t>
                      </m:r>
                      <m:r>
                        <a:rPr lang="en-US" sz="2000" i="1">
                          <a:latin typeface="Cambria Math" panose="02040503050406030204" pitchFamily="18" charset="0"/>
                        </a:rPr>
                        <m:t>𝑚𝑖𝑙𝑙𝑖𝑜𝑛</m:t>
                      </m:r>
                      <m:r>
                        <a:rPr lang="en-US" sz="2000" i="1">
                          <a:latin typeface="Cambria Math" panose="02040503050406030204" pitchFamily="18" charset="0"/>
                        </a:rPr>
                        <m:t>|=$13 </m:t>
                      </m:r>
                      <m:r>
                        <a:rPr lang="en-US" sz="2000" i="1">
                          <a:latin typeface="Cambria Math" panose="02040503050406030204" pitchFamily="18" charset="0"/>
                        </a:rPr>
                        <m:t>𝑚𝑖𝑙𝑙𝑖𝑜𝑛</m:t>
                      </m:r>
                    </m:oMath>
                  </m:oMathPara>
                </a14:m>
                <a:endParaRPr lang="en-US" sz="2000" dirty="0"/>
              </a:p>
              <a:p>
                <a:pPr lvl="1"/>
                <a:r>
                  <a:rPr lang="en-US" sz="2000" dirty="0"/>
                  <a:t>Corp’s share of everywhere receipts would be:</a:t>
                </a:r>
              </a:p>
              <a:p>
                <a:pPr marL="324000" lvl="1" indent="0">
                  <a:buNone/>
                </a:pPr>
                <a14:m>
                  <m:oMath xmlns:m="http://schemas.openxmlformats.org/officeDocument/2006/math">
                    <m:r>
                      <a:rPr lang="en-US" sz="2000" i="1">
                        <a:latin typeface="Cambria Math" panose="02040503050406030204" pitchFamily="18" charset="0"/>
                      </a:rPr>
                      <m:t>$5 </m:t>
                    </m:r>
                    <m:r>
                      <a:rPr lang="en-US" sz="2000" i="1">
                        <a:latin typeface="Cambria Math" panose="02040503050406030204" pitchFamily="18" charset="0"/>
                      </a:rPr>
                      <m:t>𝑚𝑖𝑙𝑙𝑖𝑜𝑛</m:t>
                    </m:r>
                    <m:r>
                      <a:rPr lang="en-US" sz="2000" i="1">
                        <a:latin typeface="Cambria Math" panose="02040503050406030204" pitchFamily="18" charset="0"/>
                      </a:rPr>
                      <m:t> </m:t>
                    </m:r>
                    <m:f>
                      <m:fPr>
                        <m:ctrlPr>
                          <a:rPr lang="en-US" sz="2000" i="1">
                            <a:latin typeface="Cambria Math" panose="02040503050406030204" pitchFamily="18" charset="0"/>
                          </a:rPr>
                        </m:ctrlPr>
                      </m:fPr>
                      <m:num>
                        <m:r>
                          <a:rPr lang="en-US" sz="2000" b="0" i="1" smtClean="0">
                            <a:latin typeface="Cambria Math" panose="02040503050406030204" pitchFamily="18" charset="0"/>
                          </a:rPr>
                          <m:t>12</m:t>
                        </m:r>
                      </m:num>
                      <m:den>
                        <m:r>
                          <a:rPr lang="en-US" sz="2000" b="0" i="1" smtClean="0">
                            <a:latin typeface="Cambria Math" panose="02040503050406030204" pitchFamily="18" charset="0"/>
                          </a:rPr>
                          <m:t>13</m:t>
                        </m:r>
                      </m:den>
                    </m:f>
                    <m:r>
                      <a:rPr lang="en-US" sz="2000" i="1">
                        <a:latin typeface="Cambria Math" panose="02040503050406030204" pitchFamily="18" charset="0"/>
                      </a:rPr>
                      <m:t>=$ </m:t>
                    </m:r>
                  </m:oMath>
                </a14:m>
                <a:r>
                  <a:rPr lang="en-US" sz="2000" dirty="0"/>
                  <a:t>4,615,385</a:t>
                </a:r>
              </a:p>
              <a:p>
                <a:pPr lvl="1"/>
                <a:r>
                  <a:rPr lang="en-US" sz="2000" dirty="0"/>
                  <a:t>Corps share of State X receipts would be:</a:t>
                </a:r>
              </a:p>
              <a:p>
                <a:pPr marL="324000" lvl="1" indent="0">
                  <a:buNone/>
                </a:pPr>
                <a14:m>
                  <m:oMath xmlns:m="http://schemas.openxmlformats.org/officeDocument/2006/math">
                    <m:r>
                      <a:rPr lang="en-US" sz="2000" i="1">
                        <a:latin typeface="Cambria Math" panose="02040503050406030204" pitchFamily="18" charset="0"/>
                      </a:rPr>
                      <m:t>$2 </m:t>
                    </m:r>
                    <m:r>
                      <a:rPr lang="en-US" sz="2000" i="1">
                        <a:latin typeface="Cambria Math" panose="02040503050406030204" pitchFamily="18" charset="0"/>
                      </a:rPr>
                      <m:t>𝑚𝑖𝑙𝑙𝑖𝑜𝑛</m:t>
                    </m:r>
                    <m:r>
                      <a:rPr lang="en-US" sz="2000" i="1">
                        <a:latin typeface="Cambria Math" panose="02040503050406030204" pitchFamily="18" charset="0"/>
                      </a:rPr>
                      <m:t> </m:t>
                    </m:r>
                    <m:f>
                      <m:fPr>
                        <m:ctrlPr>
                          <a:rPr lang="en-US" sz="2000" i="1">
                            <a:latin typeface="Cambria Math" panose="02040503050406030204" pitchFamily="18" charset="0"/>
                          </a:rPr>
                        </m:ctrlPr>
                      </m:fPr>
                      <m:num>
                        <m:r>
                          <a:rPr lang="en-US" sz="2000" b="0" i="1" smtClean="0">
                            <a:latin typeface="Cambria Math" panose="02040503050406030204" pitchFamily="18" charset="0"/>
                          </a:rPr>
                          <m:t>12</m:t>
                        </m:r>
                      </m:num>
                      <m:den>
                        <m:r>
                          <a:rPr lang="en-US" sz="2000" b="0" i="1" smtClean="0">
                            <a:latin typeface="Cambria Math" panose="02040503050406030204" pitchFamily="18" charset="0"/>
                          </a:rPr>
                          <m:t>13</m:t>
                        </m:r>
                      </m:den>
                    </m:f>
                    <m:r>
                      <a:rPr lang="en-US" sz="2000">
                        <a:latin typeface="Cambria Math" panose="02040503050406030204" pitchFamily="18" charset="0"/>
                      </a:rPr>
                      <m:t>=</m:t>
                    </m:r>
                    <m:r>
                      <m:rPr>
                        <m:nor/>
                      </m:rPr>
                      <a:rPr lang="en-US" sz="2000" dirty="0">
                        <a:latin typeface="Cambria Math" panose="02040503050406030204" pitchFamily="18" charset="0"/>
                      </a:rPr>
                      <m:t>$ </m:t>
                    </m:r>
                  </m:oMath>
                </a14:m>
                <a:r>
                  <a:rPr lang="en-US" sz="2000" dirty="0">
                    <a:latin typeface="Cambria Math" panose="02040503050406030204" pitchFamily="18" charset="0"/>
                  </a:rPr>
                  <a:t>1,846,154</a:t>
                </a:r>
              </a:p>
            </p:txBody>
          </p:sp>
        </mc:Choice>
        <mc:Fallback xmlns="">
          <p:sp>
            <p:nvSpPr>
              <p:cNvPr id="8" name="Content Placeholder 2">
                <a:extLst>
                  <a:ext uri="{FF2B5EF4-FFF2-40B4-BE49-F238E27FC236}">
                    <a16:creationId xmlns:a16="http://schemas.microsoft.com/office/drawing/2014/main" id="{B18B161A-F988-132A-B56B-71193EC25CA9}"/>
                  </a:ext>
                </a:extLst>
              </p:cNvPr>
              <p:cNvSpPr txBox="1">
                <a:spLocks noRot="1" noChangeAspect="1" noMove="1" noResize="1" noEditPoints="1" noAdjustHandles="1" noChangeArrowheads="1" noChangeShapeType="1" noTextEdit="1"/>
              </p:cNvSpPr>
              <p:nvPr/>
            </p:nvSpPr>
            <p:spPr>
              <a:xfrm>
                <a:off x="5696607" y="1170066"/>
                <a:ext cx="6181067" cy="5310653"/>
              </a:xfrm>
              <a:prstGeom prst="rect">
                <a:avLst/>
              </a:prstGeom>
              <a:blipFill>
                <a:blip r:embed="rId3"/>
                <a:stretch>
                  <a:fillRect/>
                </a:stretch>
              </a:blipFill>
              <a:ln w="57150">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531996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E4834-2F03-8D02-E3FE-957B84D9D8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B86E27-645B-AD74-AD00-C97C2BF4158B}"/>
              </a:ext>
            </a:extLst>
          </p:cNvPr>
          <p:cNvSpPr>
            <a:spLocks noGrp="1"/>
          </p:cNvSpPr>
          <p:nvPr>
            <p:ph type="title"/>
          </p:nvPr>
        </p:nvSpPr>
        <p:spPr>
          <a:xfrm>
            <a:off x="457201" y="681358"/>
            <a:ext cx="11029616" cy="503878"/>
          </a:xfrm>
        </p:spPr>
        <p:txBody>
          <a:bodyPr>
            <a:normAutofit fontScale="90000"/>
          </a:bodyPr>
          <a:lstStyle/>
          <a:p>
            <a:r>
              <a:rPr lang="en-US"/>
              <a:t>Blending: Special allocation of Partnership Items</a:t>
            </a:r>
          </a:p>
        </p:txBody>
      </p:sp>
      <p:sp>
        <p:nvSpPr>
          <p:cNvPr id="4" name="Slide Number Placeholder 3">
            <a:extLst>
              <a:ext uri="{FF2B5EF4-FFF2-40B4-BE49-F238E27FC236}">
                <a16:creationId xmlns:a16="http://schemas.microsoft.com/office/drawing/2014/main" id="{5076C3C8-96E9-E590-3038-8BD3D9F96C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graphicFrame>
        <p:nvGraphicFramePr>
          <p:cNvPr id="18" name="Object 17">
            <a:extLst>
              <a:ext uri="{FF2B5EF4-FFF2-40B4-BE49-F238E27FC236}">
                <a16:creationId xmlns:a16="http://schemas.microsoft.com/office/drawing/2014/main" id="{7DDEDA6A-7D56-B61F-C9EC-ED27C7263049}"/>
              </a:ext>
            </a:extLst>
          </p:cNvPr>
          <p:cNvGraphicFramePr>
            <a:graphicFrameLocks noChangeAspect="1"/>
          </p:cNvGraphicFramePr>
          <p:nvPr>
            <p:extLst>
              <p:ext uri="{D42A27DB-BD31-4B8C-83A1-F6EECF244321}">
                <p14:modId xmlns:p14="http://schemas.microsoft.com/office/powerpoint/2010/main" val="1572452153"/>
              </p:ext>
            </p:extLst>
          </p:nvPr>
        </p:nvGraphicFramePr>
        <p:xfrm>
          <a:off x="604838" y="3363913"/>
          <a:ext cx="7327900" cy="3060700"/>
        </p:xfrm>
        <a:graphic>
          <a:graphicData uri="http://schemas.openxmlformats.org/presentationml/2006/ole">
            <mc:AlternateContent xmlns:mc="http://schemas.openxmlformats.org/markup-compatibility/2006">
              <mc:Choice xmlns:v="urn:schemas-microsoft-com:vml" Requires="v">
                <p:oleObj name="Worksheet" r:id="rId3" imgW="4152799" imgH="1733499" progId="Excel.Sheet.12">
                  <p:embed/>
                </p:oleObj>
              </mc:Choice>
              <mc:Fallback>
                <p:oleObj name="Worksheet" r:id="rId3" imgW="4152799" imgH="1733499" progId="Excel.Sheet.12">
                  <p:embed/>
                  <p:pic>
                    <p:nvPicPr>
                      <p:cNvPr id="18" name="Object 17">
                        <a:extLst>
                          <a:ext uri="{FF2B5EF4-FFF2-40B4-BE49-F238E27FC236}">
                            <a16:creationId xmlns:a16="http://schemas.microsoft.com/office/drawing/2014/main" id="{7DDEDA6A-7D56-B61F-C9EC-ED27C7263049}"/>
                          </a:ext>
                        </a:extLst>
                      </p:cNvPr>
                      <p:cNvPicPr/>
                      <p:nvPr/>
                    </p:nvPicPr>
                    <p:blipFill>
                      <a:blip r:embed="rId4"/>
                      <a:stretch>
                        <a:fillRect/>
                      </a:stretch>
                    </p:blipFill>
                    <p:spPr>
                      <a:xfrm>
                        <a:off x="604838" y="3363913"/>
                        <a:ext cx="7327900" cy="3060700"/>
                      </a:xfrm>
                      <a:prstGeom prst="rect">
                        <a:avLst/>
                      </a:prstGeom>
                      <a:ln w="38100">
                        <a:solidFill>
                          <a:schemeClr val="accent1"/>
                        </a:solidFill>
                      </a:ln>
                    </p:spPr>
                  </p:pic>
                </p:oleObj>
              </mc:Fallback>
            </mc:AlternateContent>
          </a:graphicData>
        </a:graphic>
      </p:graphicFrame>
      <p:sp>
        <p:nvSpPr>
          <p:cNvPr id="22" name="Content Placeholder 2">
            <a:extLst>
              <a:ext uri="{FF2B5EF4-FFF2-40B4-BE49-F238E27FC236}">
                <a16:creationId xmlns:a16="http://schemas.microsoft.com/office/drawing/2014/main" id="{303D0B35-E927-E979-76E8-D5FB8C8A0918}"/>
              </a:ext>
            </a:extLst>
          </p:cNvPr>
          <p:cNvSpPr>
            <a:spLocks noGrp="1"/>
          </p:cNvSpPr>
          <p:nvPr>
            <p:ph idx="1"/>
          </p:nvPr>
        </p:nvSpPr>
        <p:spPr>
          <a:xfrm>
            <a:off x="678824" y="1455504"/>
            <a:ext cx="7253914" cy="1703332"/>
          </a:xfrm>
          <a:ln w="57150">
            <a:solidFill>
              <a:schemeClr val="accent1"/>
            </a:solidFill>
          </a:ln>
        </p:spPr>
        <p:txBody>
          <a:bodyPr>
            <a:noAutofit/>
          </a:bodyPr>
          <a:lstStyle/>
          <a:p>
            <a:pPr marL="0" indent="0">
              <a:buNone/>
            </a:pPr>
            <a:r>
              <a:rPr lang="en-US" sz="2000" b="1"/>
              <a:t>In addition to its share of P’s income and factors, Corp Group has: </a:t>
            </a:r>
            <a:endParaRPr lang="en-US" sz="2000"/>
          </a:p>
          <a:p>
            <a:pPr lvl="1"/>
            <a:r>
              <a:rPr lang="en-US" sz="2000" b="1"/>
              <a:t>$10 million of total other receipts</a:t>
            </a:r>
            <a:r>
              <a:rPr lang="en-US" sz="2000"/>
              <a:t>, including </a:t>
            </a:r>
            <a:r>
              <a:rPr lang="en-US" sz="1900" b="1"/>
              <a:t>$2 million in State X</a:t>
            </a:r>
          </a:p>
          <a:p>
            <a:pPr lvl="1"/>
            <a:r>
              <a:rPr lang="en-US" sz="2000"/>
              <a:t>Net income of $3 million</a:t>
            </a:r>
          </a:p>
        </p:txBody>
      </p:sp>
      <p:sp>
        <p:nvSpPr>
          <p:cNvPr id="3" name="Rectangle: Rounded Corners 2">
            <a:extLst>
              <a:ext uri="{FF2B5EF4-FFF2-40B4-BE49-F238E27FC236}">
                <a16:creationId xmlns:a16="http://schemas.microsoft.com/office/drawing/2014/main" id="{27C7F2F1-5A14-B105-A1CD-CCA6BC2A5E7B}"/>
              </a:ext>
            </a:extLst>
          </p:cNvPr>
          <p:cNvSpPr/>
          <p:nvPr/>
        </p:nvSpPr>
        <p:spPr>
          <a:xfrm>
            <a:off x="8091055" y="1343891"/>
            <a:ext cx="3726872" cy="5154767"/>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t>The factor (27%) is slightly more than with the 50% allocation of deduction (24%) and the 80% allocation (25.71429%).</a:t>
            </a:r>
          </a:p>
          <a:p>
            <a:endParaRPr lang="en-US" sz="2400" b="1" dirty="0"/>
          </a:p>
          <a:p>
            <a:r>
              <a:rPr lang="en-US" sz="2400" b="1" dirty="0"/>
              <a:t>This higher loss is consistent with the fact that Corp is allocated 12/13, or 92.3%</a:t>
            </a:r>
            <a:r>
              <a:rPr lang="en-US" sz="2400" b="1" baseline="30000" dirty="0"/>
              <a:t> </a:t>
            </a:r>
            <a:r>
              <a:rPr lang="en-US" sz="2400" b="1" dirty="0"/>
              <a:t>of the partnership items.</a:t>
            </a:r>
          </a:p>
        </p:txBody>
      </p:sp>
    </p:spTree>
    <p:extLst>
      <p:ext uri="{BB962C8B-B14F-4D97-AF65-F5344CB8AC3E}">
        <p14:creationId xmlns:p14="http://schemas.microsoft.com/office/powerpoint/2010/main" val="2458429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4C09F-9FE3-402A-3F0A-0D022A0389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CD948D-D465-3FCF-B6C0-AD8C31FD2043}"/>
              </a:ext>
            </a:extLst>
          </p:cNvPr>
          <p:cNvSpPr>
            <a:spLocks noGrp="1"/>
          </p:cNvSpPr>
          <p:nvPr>
            <p:ph type="title"/>
          </p:nvPr>
        </p:nvSpPr>
        <p:spPr>
          <a:xfrm>
            <a:off x="371810" y="618294"/>
            <a:ext cx="11029616" cy="528711"/>
          </a:xfrm>
        </p:spPr>
        <p:txBody>
          <a:bodyPr>
            <a:normAutofit/>
          </a:bodyPr>
          <a:lstStyle/>
          <a:p>
            <a:r>
              <a:rPr lang="en-US"/>
              <a:t>ABS Method: Losses</a:t>
            </a:r>
          </a:p>
        </p:txBody>
      </p:sp>
      <p:sp>
        <p:nvSpPr>
          <p:cNvPr id="3" name="Content Placeholder 2">
            <a:extLst>
              <a:ext uri="{FF2B5EF4-FFF2-40B4-BE49-F238E27FC236}">
                <a16:creationId xmlns:a16="http://schemas.microsoft.com/office/drawing/2014/main" id="{DFD33AE9-4F1C-1B40-6B7F-A55FE5C15EC6}"/>
              </a:ext>
            </a:extLst>
          </p:cNvPr>
          <p:cNvSpPr>
            <a:spLocks noGrp="1"/>
          </p:cNvSpPr>
          <p:nvPr>
            <p:ph idx="1"/>
          </p:nvPr>
        </p:nvSpPr>
        <p:spPr>
          <a:xfrm>
            <a:off x="314326" y="1261597"/>
            <a:ext cx="5001954" cy="5310653"/>
          </a:xfrm>
          <a:ln w="57150">
            <a:solidFill>
              <a:schemeClr val="accent1"/>
            </a:solidFill>
          </a:ln>
        </p:spPr>
        <p:txBody>
          <a:bodyPr>
            <a:noAutofit/>
          </a:bodyPr>
          <a:lstStyle/>
          <a:p>
            <a:pPr lvl="1"/>
            <a:r>
              <a:rPr lang="en-US" sz="2000" dirty="0"/>
              <a:t>P records </a:t>
            </a:r>
            <a:r>
              <a:rPr lang="en-US" sz="2000" b="1" dirty="0"/>
              <a:t>$5 million of total receipts</a:t>
            </a:r>
            <a:r>
              <a:rPr lang="en-US" sz="2000" dirty="0"/>
              <a:t>, including </a:t>
            </a:r>
            <a:r>
              <a:rPr lang="en-US" sz="1900" b="1" dirty="0"/>
              <a:t>$3 million in </a:t>
            </a:r>
            <a:r>
              <a:rPr lang="en-US" sz="1900" b="1" dirty="0">
                <a:highlight>
                  <a:srgbClr val="FFFF00"/>
                </a:highlight>
              </a:rPr>
              <a:t>State Y</a:t>
            </a:r>
          </a:p>
          <a:p>
            <a:pPr lvl="1"/>
            <a:r>
              <a:rPr lang="en-US" sz="2000" dirty="0"/>
              <a:t>P has a net loss of ($3 million), meaning that P has ($8 million) of deductions.</a:t>
            </a:r>
          </a:p>
          <a:p>
            <a:pPr lvl="1"/>
            <a:r>
              <a:rPr lang="en-US" sz="2000" dirty="0"/>
              <a:t>P’s income is allocated as follows:</a:t>
            </a:r>
          </a:p>
          <a:p>
            <a:pPr lvl="2"/>
            <a:r>
              <a:rPr lang="en-US" sz="1900" dirty="0"/>
              <a:t>Partner A is allocated :</a:t>
            </a:r>
          </a:p>
          <a:p>
            <a:pPr lvl="3"/>
            <a:r>
              <a:rPr lang="en-US" sz="1700" dirty="0"/>
              <a:t>$1 million of interest</a:t>
            </a:r>
          </a:p>
          <a:p>
            <a:pPr lvl="2"/>
            <a:r>
              <a:rPr lang="en-US" sz="1900" b="1" dirty="0"/>
              <a:t>Corp is allocated :</a:t>
            </a:r>
          </a:p>
          <a:p>
            <a:pPr lvl="3"/>
            <a:r>
              <a:rPr lang="en-US" sz="1800" b="1" dirty="0"/>
              <a:t>($4 million) of ordinary business loss</a:t>
            </a:r>
          </a:p>
          <a:p>
            <a:pPr lvl="4"/>
            <a:r>
              <a:rPr lang="en-US" sz="1800" b="1" dirty="0"/>
              <a:t>$4 million of gross revenue</a:t>
            </a:r>
          </a:p>
          <a:p>
            <a:pPr lvl="4"/>
            <a:r>
              <a:rPr lang="en-US" sz="1800" b="1" dirty="0"/>
              <a:t>($3 million) of business expense</a:t>
            </a:r>
          </a:p>
          <a:p>
            <a:pPr lvl="4"/>
            <a:r>
              <a:rPr lang="en-US" sz="1800" b="1" dirty="0"/>
              <a:t>($5 million) of depreciation</a:t>
            </a:r>
          </a:p>
        </p:txBody>
      </p:sp>
      <p:sp>
        <p:nvSpPr>
          <p:cNvPr id="4" name="Slide Number Placeholder 3">
            <a:extLst>
              <a:ext uri="{FF2B5EF4-FFF2-40B4-BE49-F238E27FC236}">
                <a16:creationId xmlns:a16="http://schemas.microsoft.com/office/drawing/2014/main" id="{39D9885D-FF30-2E1B-0DB5-084D461E45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7496547D-7725-FB6D-9BA3-39394E720A8B}"/>
                  </a:ext>
                </a:extLst>
              </p:cNvPr>
              <p:cNvSpPr txBox="1">
                <a:spLocks/>
              </p:cNvSpPr>
              <p:nvPr/>
            </p:nvSpPr>
            <p:spPr>
              <a:xfrm>
                <a:off x="5539563" y="1261596"/>
                <a:ext cx="6338111" cy="5310653"/>
              </a:xfrm>
              <a:prstGeom prst="rect">
                <a:avLst/>
              </a:prstGeom>
              <a:ln w="57150">
                <a:solidFill>
                  <a:schemeClr val="accent1"/>
                </a:solidFill>
              </a:ln>
            </p:spPr>
            <p:txBody>
              <a:bodyPr vert="horz" lIns="91440" tIns="45720" rIns="91440" bIns="45720"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1"/>
                <a:r>
                  <a:rPr lang="en-US" sz="2000" dirty="0"/>
                  <a:t>Corp’s share of factor baseline would be:</a:t>
                </a:r>
              </a:p>
              <a:p>
                <a:pPr marL="324000" lvl="1" indent="0">
                  <a:buNone/>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𝑆𝐹𝐵</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$4 </m:t>
                          </m:r>
                          <m:r>
                            <a:rPr lang="en-US" sz="2000" i="1">
                              <a:latin typeface="Cambria Math" panose="02040503050406030204" pitchFamily="18" charset="0"/>
                            </a:rPr>
                            <m:t>𝑚𝑖𝑙𝑙𝑖𝑜𝑛</m:t>
                          </m:r>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−$3 </m:t>
                          </m:r>
                          <m:r>
                            <a:rPr lang="en-US" sz="2000" i="1">
                              <a:latin typeface="Cambria Math" panose="02040503050406030204" pitchFamily="18" charset="0"/>
                            </a:rPr>
                            <m:t>𝑚𝑖𝑙𝑙𝑖𝑜𝑛</m:t>
                          </m:r>
                        </m:e>
                      </m:d>
                      <m:r>
                        <a:rPr lang="en-US" sz="2000" i="1">
                          <a:latin typeface="Cambria Math" panose="02040503050406030204" pitchFamily="18" charset="0"/>
                        </a:rPr>
                        <m:t>+|−$5 </m:t>
                      </m:r>
                      <m:r>
                        <a:rPr lang="en-US" sz="2000" i="1">
                          <a:latin typeface="Cambria Math" panose="02040503050406030204" pitchFamily="18" charset="0"/>
                        </a:rPr>
                        <m:t>𝑚𝑖𝑙𝑙𝑖𝑜𝑛</m:t>
                      </m:r>
                      <m:r>
                        <a:rPr lang="en-US" sz="2000" i="1">
                          <a:latin typeface="Cambria Math" panose="02040503050406030204" pitchFamily="18" charset="0"/>
                        </a:rPr>
                        <m:t>|=$12 </m:t>
                      </m:r>
                      <m:r>
                        <a:rPr lang="en-US" sz="2000" i="1">
                          <a:latin typeface="Cambria Math" panose="02040503050406030204" pitchFamily="18" charset="0"/>
                        </a:rPr>
                        <m:t>𝑚𝑖𝑙𝑙𝑖𝑜𝑛</m:t>
                      </m:r>
                    </m:oMath>
                  </m:oMathPara>
                </a14:m>
                <a:endParaRPr lang="en-US" sz="2000" dirty="0"/>
              </a:p>
              <a:p>
                <a:pPr lvl="1"/>
                <a:r>
                  <a:rPr lang="en-US" sz="2000" dirty="0"/>
                  <a:t>The factor baseline would be:</a:t>
                </a:r>
              </a:p>
              <a:p>
                <a:pPr marL="324000" lvl="1"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𝐹𝐵</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$1 </m:t>
                          </m:r>
                          <m:r>
                            <a:rPr lang="en-US" sz="2000" i="1">
                              <a:latin typeface="Cambria Math" panose="02040503050406030204" pitchFamily="18" charset="0"/>
                            </a:rPr>
                            <m:t>𝑚𝑖𝑙𝑙𝑖𝑜𝑛</m:t>
                          </m:r>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$4 </m:t>
                          </m:r>
                          <m:r>
                            <a:rPr lang="en-US" sz="2000" i="1">
                              <a:latin typeface="Cambria Math" panose="02040503050406030204" pitchFamily="18" charset="0"/>
                            </a:rPr>
                            <m:t>𝑚𝑖𝑙𝑙𝑖𝑜𝑛</m:t>
                          </m:r>
                        </m:e>
                      </m:d>
                      <m:r>
                        <a:rPr lang="en-US" sz="2000" i="1">
                          <a:latin typeface="Cambria Math" panose="02040503050406030204" pitchFamily="18" charset="0"/>
                        </a:rPr>
                        <m:t>+</m:t>
                      </m:r>
                    </m:oMath>
                  </m:oMathPara>
                </a14:m>
                <a:endParaRPr lang="en-US" sz="2000" i="1" dirty="0">
                  <a:latin typeface="Cambria Math" panose="02040503050406030204" pitchFamily="18" charset="0"/>
                </a:endParaRPr>
              </a:p>
              <a:p>
                <a:pPr marL="324000" lvl="1" indent="0">
                  <a:buNone/>
                </a:pPr>
                <a14:m>
                  <m:oMathPara xmlns:m="http://schemas.openxmlformats.org/officeDocument/2006/math">
                    <m:oMathParaPr>
                      <m:jc m:val="centerGroup"/>
                    </m:oMathParaPr>
                    <m:oMath xmlns:m="http://schemas.openxmlformats.org/officeDocument/2006/math">
                      <m:d>
                        <m:dPr>
                          <m:begChr m:val="|"/>
                          <m:endChr m:val="|"/>
                          <m:ctrlPr>
                            <a:rPr lang="en-US" sz="2000" i="1">
                              <a:latin typeface="Cambria Math" panose="02040503050406030204" pitchFamily="18" charset="0"/>
                            </a:rPr>
                          </m:ctrlPr>
                        </m:dPr>
                        <m:e>
                          <m:r>
                            <a:rPr lang="en-US" sz="2000" i="1">
                              <a:latin typeface="Cambria Math" panose="02040503050406030204" pitchFamily="18" charset="0"/>
                            </a:rPr>
                            <m:t>−$3 </m:t>
                          </m:r>
                          <m:r>
                            <a:rPr lang="en-US" sz="2000" i="1">
                              <a:latin typeface="Cambria Math" panose="02040503050406030204" pitchFamily="18" charset="0"/>
                            </a:rPr>
                            <m:t>𝑚𝑖𝑙𝑙𝑖𝑜𝑛</m:t>
                          </m:r>
                        </m:e>
                      </m:d>
                      <m:r>
                        <a:rPr lang="en-US" sz="2000" i="1">
                          <a:latin typeface="Cambria Math" panose="02040503050406030204" pitchFamily="18" charset="0"/>
                        </a:rPr>
                        <m:t>+|</m:t>
                      </m:r>
                      <m:r>
                        <a:rPr lang="en-US" sz="2000" b="0" i="1" smtClean="0">
                          <a:latin typeface="Cambria Math" panose="02040503050406030204" pitchFamily="18" charset="0"/>
                        </a:rPr>
                        <m:t>−</m:t>
                      </m:r>
                      <m:r>
                        <a:rPr lang="en-US" sz="2000" i="1">
                          <a:latin typeface="Cambria Math" panose="02040503050406030204" pitchFamily="18" charset="0"/>
                        </a:rPr>
                        <m:t>$5 </m:t>
                      </m:r>
                      <m:r>
                        <a:rPr lang="en-US" sz="2000" i="1">
                          <a:latin typeface="Cambria Math" panose="02040503050406030204" pitchFamily="18" charset="0"/>
                        </a:rPr>
                        <m:t>𝑚𝑖𝑙𝑙𝑖𝑜𝑛</m:t>
                      </m:r>
                      <m:r>
                        <a:rPr lang="en-US" sz="2000" i="1">
                          <a:latin typeface="Cambria Math" panose="02040503050406030204" pitchFamily="18" charset="0"/>
                        </a:rPr>
                        <m:t>|=$13 </m:t>
                      </m:r>
                      <m:r>
                        <a:rPr lang="en-US" sz="2000" i="1">
                          <a:latin typeface="Cambria Math" panose="02040503050406030204" pitchFamily="18" charset="0"/>
                        </a:rPr>
                        <m:t>𝑚𝑖𝑙𝑙𝑖𝑜𝑛</m:t>
                      </m:r>
                    </m:oMath>
                  </m:oMathPara>
                </a14:m>
                <a:endParaRPr lang="en-US" sz="2000" dirty="0"/>
              </a:p>
              <a:p>
                <a:pPr lvl="1"/>
                <a:r>
                  <a:rPr lang="en-US" sz="2000" dirty="0"/>
                  <a:t>Corp’s share of everywhere receipts would be:</a:t>
                </a:r>
              </a:p>
              <a:p>
                <a:pPr marL="324000" lvl="1" indent="0">
                  <a:buNone/>
                </a:pPr>
                <a14:m>
                  <m:oMath xmlns:m="http://schemas.openxmlformats.org/officeDocument/2006/math">
                    <m:r>
                      <a:rPr lang="en-US" sz="2000" i="1">
                        <a:latin typeface="Cambria Math" panose="02040503050406030204" pitchFamily="18" charset="0"/>
                      </a:rPr>
                      <m:t>$5 </m:t>
                    </m:r>
                    <m:r>
                      <a:rPr lang="en-US" sz="2000" i="1">
                        <a:latin typeface="Cambria Math" panose="02040503050406030204" pitchFamily="18" charset="0"/>
                      </a:rPr>
                      <m:t>𝑚𝑖𝑙𝑙𝑖𝑜𝑛</m:t>
                    </m:r>
                    <m:r>
                      <a:rPr lang="en-US" sz="2000" i="1">
                        <a:latin typeface="Cambria Math" panose="02040503050406030204" pitchFamily="18" charset="0"/>
                      </a:rPr>
                      <m:t> </m:t>
                    </m:r>
                    <m:f>
                      <m:fPr>
                        <m:ctrlPr>
                          <a:rPr lang="en-US" sz="2000" i="1">
                            <a:latin typeface="Cambria Math" panose="02040503050406030204" pitchFamily="18" charset="0"/>
                          </a:rPr>
                        </m:ctrlPr>
                      </m:fPr>
                      <m:num>
                        <m:r>
                          <a:rPr lang="en-US" sz="2000" i="1">
                            <a:latin typeface="Cambria Math" panose="02040503050406030204" pitchFamily="18" charset="0"/>
                          </a:rPr>
                          <m:t>12</m:t>
                        </m:r>
                      </m:num>
                      <m:den>
                        <m:r>
                          <a:rPr lang="en-US" sz="2000" i="1">
                            <a:latin typeface="Cambria Math" panose="02040503050406030204" pitchFamily="18" charset="0"/>
                          </a:rPr>
                          <m:t>13</m:t>
                        </m:r>
                      </m:den>
                    </m:f>
                    <m:r>
                      <a:rPr lang="en-US" sz="2000" i="1">
                        <a:latin typeface="Cambria Math" panose="02040503050406030204" pitchFamily="18" charset="0"/>
                      </a:rPr>
                      <m:t>=$ </m:t>
                    </m:r>
                  </m:oMath>
                </a14:m>
                <a:r>
                  <a:rPr lang="en-US" sz="2000" dirty="0"/>
                  <a:t>4,615,385</a:t>
                </a:r>
              </a:p>
              <a:p>
                <a:pPr lvl="1"/>
                <a:r>
                  <a:rPr lang="en-US" sz="2000" dirty="0"/>
                  <a:t>Corps share of State X receipts would be:</a:t>
                </a:r>
              </a:p>
              <a:p>
                <a:pPr marL="324000" lvl="1" indent="0">
                  <a:buNone/>
                </a:pPr>
                <a14:m>
                  <m:oMath xmlns:m="http://schemas.openxmlformats.org/officeDocument/2006/math">
                    <m:r>
                      <a:rPr lang="en-US" sz="2000" i="1">
                        <a:latin typeface="Cambria Math" panose="02040503050406030204" pitchFamily="18" charset="0"/>
                      </a:rPr>
                      <m:t>$</m:t>
                    </m:r>
                    <m:r>
                      <a:rPr lang="en-US" sz="2000" b="0" i="1" smtClean="0">
                        <a:latin typeface="Cambria Math" panose="02040503050406030204" pitchFamily="18" charset="0"/>
                      </a:rPr>
                      <m:t>3</m:t>
                    </m:r>
                    <m:r>
                      <a:rPr lang="en-US" sz="2000" i="1">
                        <a:latin typeface="Cambria Math" panose="02040503050406030204" pitchFamily="18" charset="0"/>
                      </a:rPr>
                      <m:t> </m:t>
                    </m:r>
                    <m:r>
                      <a:rPr lang="en-US" sz="2000" i="1">
                        <a:latin typeface="Cambria Math" panose="02040503050406030204" pitchFamily="18" charset="0"/>
                      </a:rPr>
                      <m:t>𝑚𝑖𝑙𝑙𝑖𝑜𝑛</m:t>
                    </m:r>
                    <m:r>
                      <a:rPr lang="en-US" sz="2000" i="1">
                        <a:latin typeface="Cambria Math" panose="02040503050406030204" pitchFamily="18" charset="0"/>
                      </a:rPr>
                      <m:t> </m:t>
                    </m:r>
                    <m:f>
                      <m:fPr>
                        <m:ctrlPr>
                          <a:rPr lang="en-US" sz="2000" i="1">
                            <a:latin typeface="Cambria Math" panose="02040503050406030204" pitchFamily="18" charset="0"/>
                          </a:rPr>
                        </m:ctrlPr>
                      </m:fPr>
                      <m:num>
                        <m:r>
                          <a:rPr lang="en-US" sz="2000" i="1">
                            <a:latin typeface="Cambria Math" panose="02040503050406030204" pitchFamily="18" charset="0"/>
                          </a:rPr>
                          <m:t>12</m:t>
                        </m:r>
                      </m:num>
                      <m:den>
                        <m:r>
                          <a:rPr lang="en-US" sz="2000" i="1">
                            <a:latin typeface="Cambria Math" panose="02040503050406030204" pitchFamily="18" charset="0"/>
                          </a:rPr>
                          <m:t>13</m:t>
                        </m:r>
                      </m:den>
                    </m:f>
                    <m:r>
                      <a:rPr lang="en-US" sz="2000">
                        <a:latin typeface="Cambria Math" panose="02040503050406030204" pitchFamily="18" charset="0"/>
                      </a:rPr>
                      <m:t>=</m:t>
                    </m:r>
                    <m:r>
                      <m:rPr>
                        <m:nor/>
                      </m:rPr>
                      <a:rPr lang="en-US" sz="2000" dirty="0">
                        <a:latin typeface="Cambria Math" panose="02040503050406030204" pitchFamily="18" charset="0"/>
                      </a:rPr>
                      <m:t>$ </m:t>
                    </m:r>
                  </m:oMath>
                </a14:m>
                <a:r>
                  <a:rPr lang="en-US" sz="2000" dirty="0">
                    <a:latin typeface="Cambria Math" panose="02040503050406030204" pitchFamily="18" charset="0"/>
                  </a:rPr>
                  <a:t>2,769,231</a:t>
                </a:r>
              </a:p>
            </p:txBody>
          </p:sp>
        </mc:Choice>
        <mc:Fallback xmlns="">
          <p:sp>
            <p:nvSpPr>
              <p:cNvPr id="8" name="Content Placeholder 2">
                <a:extLst>
                  <a:ext uri="{FF2B5EF4-FFF2-40B4-BE49-F238E27FC236}">
                    <a16:creationId xmlns:a16="http://schemas.microsoft.com/office/drawing/2014/main" id="{7496547D-7725-FB6D-9BA3-39394E720A8B}"/>
                  </a:ext>
                </a:extLst>
              </p:cNvPr>
              <p:cNvSpPr txBox="1">
                <a:spLocks noRot="1" noChangeAspect="1" noMove="1" noResize="1" noEditPoints="1" noAdjustHandles="1" noChangeArrowheads="1" noChangeShapeType="1" noTextEdit="1"/>
              </p:cNvSpPr>
              <p:nvPr/>
            </p:nvSpPr>
            <p:spPr>
              <a:xfrm>
                <a:off x="5539563" y="1261596"/>
                <a:ext cx="6338111" cy="5310653"/>
              </a:xfrm>
              <a:prstGeom prst="rect">
                <a:avLst/>
              </a:prstGeom>
              <a:blipFill>
                <a:blip r:embed="rId3"/>
                <a:stretch>
                  <a:fillRect/>
                </a:stretch>
              </a:blipFill>
              <a:ln w="57150">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2553676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6546F-C3D0-3979-7A4F-136C6E428F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C35C56-19EE-CA8F-28FB-70597F96E7CB}"/>
              </a:ext>
            </a:extLst>
          </p:cNvPr>
          <p:cNvSpPr>
            <a:spLocks noGrp="1"/>
          </p:cNvSpPr>
          <p:nvPr>
            <p:ph type="title"/>
          </p:nvPr>
        </p:nvSpPr>
        <p:spPr>
          <a:xfrm>
            <a:off x="457201" y="681358"/>
            <a:ext cx="11029616" cy="503878"/>
          </a:xfrm>
        </p:spPr>
        <p:txBody>
          <a:bodyPr>
            <a:normAutofit fontScale="90000"/>
          </a:bodyPr>
          <a:lstStyle/>
          <a:p>
            <a:r>
              <a:rPr lang="en-US"/>
              <a:t>ABS Method: Losses</a:t>
            </a:r>
          </a:p>
        </p:txBody>
      </p:sp>
      <p:sp>
        <p:nvSpPr>
          <p:cNvPr id="4" name="Slide Number Placeholder 3">
            <a:extLst>
              <a:ext uri="{FF2B5EF4-FFF2-40B4-BE49-F238E27FC236}">
                <a16:creationId xmlns:a16="http://schemas.microsoft.com/office/drawing/2014/main" id="{5ECA209D-A102-8ABE-3997-4434364C2E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graphicFrame>
        <p:nvGraphicFramePr>
          <p:cNvPr id="18" name="Object 17">
            <a:extLst>
              <a:ext uri="{FF2B5EF4-FFF2-40B4-BE49-F238E27FC236}">
                <a16:creationId xmlns:a16="http://schemas.microsoft.com/office/drawing/2014/main" id="{684968B9-98BB-2285-4CE5-0DDA95C0B24C}"/>
              </a:ext>
            </a:extLst>
          </p:cNvPr>
          <p:cNvGraphicFramePr>
            <a:graphicFrameLocks noChangeAspect="1"/>
          </p:cNvGraphicFramePr>
          <p:nvPr>
            <p:extLst>
              <p:ext uri="{D42A27DB-BD31-4B8C-83A1-F6EECF244321}">
                <p14:modId xmlns:p14="http://schemas.microsoft.com/office/powerpoint/2010/main" val="2893302366"/>
              </p:ext>
            </p:extLst>
          </p:nvPr>
        </p:nvGraphicFramePr>
        <p:xfrm>
          <a:off x="604838" y="3363913"/>
          <a:ext cx="7327900" cy="3060700"/>
        </p:xfrm>
        <a:graphic>
          <a:graphicData uri="http://schemas.openxmlformats.org/presentationml/2006/ole">
            <mc:AlternateContent xmlns:mc="http://schemas.openxmlformats.org/markup-compatibility/2006">
              <mc:Choice xmlns:v="urn:schemas-microsoft-com:vml" Requires="v">
                <p:oleObj name="Worksheet" r:id="rId3" imgW="4152799" imgH="1733499" progId="Excel.Sheet.12">
                  <p:embed/>
                </p:oleObj>
              </mc:Choice>
              <mc:Fallback>
                <p:oleObj name="Worksheet" r:id="rId3" imgW="4152799" imgH="1733499" progId="Excel.Sheet.12">
                  <p:embed/>
                  <p:pic>
                    <p:nvPicPr>
                      <p:cNvPr id="18" name="Object 17">
                        <a:extLst>
                          <a:ext uri="{FF2B5EF4-FFF2-40B4-BE49-F238E27FC236}">
                            <a16:creationId xmlns:a16="http://schemas.microsoft.com/office/drawing/2014/main" id="{684968B9-98BB-2285-4CE5-0DDA95C0B24C}"/>
                          </a:ext>
                        </a:extLst>
                      </p:cNvPr>
                      <p:cNvPicPr/>
                      <p:nvPr/>
                    </p:nvPicPr>
                    <p:blipFill>
                      <a:blip r:embed="rId4"/>
                      <a:stretch>
                        <a:fillRect/>
                      </a:stretch>
                    </p:blipFill>
                    <p:spPr>
                      <a:xfrm>
                        <a:off x="604838" y="3363913"/>
                        <a:ext cx="7327900" cy="3060700"/>
                      </a:xfrm>
                      <a:prstGeom prst="rect">
                        <a:avLst/>
                      </a:prstGeom>
                      <a:ln w="38100">
                        <a:solidFill>
                          <a:schemeClr val="accent1"/>
                        </a:solidFill>
                      </a:ln>
                    </p:spPr>
                  </p:pic>
                </p:oleObj>
              </mc:Fallback>
            </mc:AlternateContent>
          </a:graphicData>
        </a:graphic>
      </p:graphicFrame>
      <p:sp>
        <p:nvSpPr>
          <p:cNvPr id="22" name="Content Placeholder 2">
            <a:extLst>
              <a:ext uri="{FF2B5EF4-FFF2-40B4-BE49-F238E27FC236}">
                <a16:creationId xmlns:a16="http://schemas.microsoft.com/office/drawing/2014/main" id="{2301AB05-C4AE-6944-A50E-DE34958AA3D4}"/>
              </a:ext>
            </a:extLst>
          </p:cNvPr>
          <p:cNvSpPr>
            <a:spLocks noGrp="1"/>
          </p:cNvSpPr>
          <p:nvPr>
            <p:ph idx="1"/>
          </p:nvPr>
        </p:nvSpPr>
        <p:spPr>
          <a:xfrm>
            <a:off x="678824" y="1455504"/>
            <a:ext cx="7253914" cy="1634060"/>
          </a:xfrm>
          <a:ln w="57150">
            <a:solidFill>
              <a:schemeClr val="accent1"/>
            </a:solidFill>
          </a:ln>
        </p:spPr>
        <p:txBody>
          <a:bodyPr>
            <a:noAutofit/>
          </a:bodyPr>
          <a:lstStyle/>
          <a:p>
            <a:pPr marL="0" indent="0">
              <a:buNone/>
            </a:pPr>
            <a:r>
              <a:rPr lang="en-US" sz="2000" b="1" dirty="0"/>
              <a:t>In addition to its share of P’s income and factors, Corp Group has: </a:t>
            </a:r>
            <a:endParaRPr lang="en-US" sz="1800" dirty="0"/>
          </a:p>
          <a:p>
            <a:pPr lvl="1"/>
            <a:r>
              <a:rPr lang="en-US" sz="2000" b="1" dirty="0"/>
              <a:t>$10 million of total other receipts</a:t>
            </a:r>
            <a:r>
              <a:rPr lang="en-US" sz="2000" dirty="0"/>
              <a:t>, including </a:t>
            </a:r>
            <a:r>
              <a:rPr lang="en-US" sz="1900" b="1" dirty="0"/>
              <a:t>$0 in State Y</a:t>
            </a:r>
          </a:p>
          <a:p>
            <a:pPr lvl="1"/>
            <a:r>
              <a:rPr lang="en-US" sz="2000" dirty="0"/>
              <a:t>Net income of $3 million</a:t>
            </a:r>
          </a:p>
        </p:txBody>
      </p:sp>
      <p:sp>
        <p:nvSpPr>
          <p:cNvPr id="3" name="Rectangle: Rounded Corners 2">
            <a:extLst>
              <a:ext uri="{FF2B5EF4-FFF2-40B4-BE49-F238E27FC236}">
                <a16:creationId xmlns:a16="http://schemas.microsoft.com/office/drawing/2014/main" id="{A9F070F7-1ED3-1EDA-96FF-69FC787141E9}"/>
              </a:ext>
            </a:extLst>
          </p:cNvPr>
          <p:cNvSpPr/>
          <p:nvPr/>
        </p:nvSpPr>
        <p:spPr>
          <a:xfrm>
            <a:off x="8271164" y="1185236"/>
            <a:ext cx="3666835" cy="5313423"/>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t>Corp. Group does not have receipts in State Y. Only P does. </a:t>
            </a:r>
          </a:p>
          <a:p>
            <a:endParaRPr lang="en-US" sz="2400" b="1" dirty="0"/>
          </a:p>
          <a:p>
            <a:r>
              <a:rPr lang="en-US" sz="2400" b="1" dirty="0"/>
              <a:t>Because State Y also uses the absolute value method to determine the share of  factor components, some of Corp. loss is sourced to State Y. due to activities conducted in State Y by P. </a:t>
            </a:r>
          </a:p>
        </p:txBody>
      </p:sp>
    </p:spTree>
    <p:extLst>
      <p:ext uri="{BB962C8B-B14F-4D97-AF65-F5344CB8AC3E}">
        <p14:creationId xmlns:p14="http://schemas.microsoft.com/office/powerpoint/2010/main" val="1362548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5B45C-C5A8-A4E4-1369-446A9AFD7D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9C65A3-C10F-6A48-1499-2C1521886BC6}"/>
              </a:ext>
            </a:extLst>
          </p:cNvPr>
          <p:cNvSpPr>
            <a:spLocks noGrp="1"/>
          </p:cNvSpPr>
          <p:nvPr>
            <p:ph type="title"/>
          </p:nvPr>
        </p:nvSpPr>
        <p:spPr>
          <a:xfrm>
            <a:off x="581192" y="519833"/>
            <a:ext cx="11029616" cy="612294"/>
          </a:xfrm>
        </p:spPr>
        <p:txBody>
          <a:bodyPr>
            <a:normAutofit/>
          </a:bodyPr>
          <a:lstStyle/>
          <a:p>
            <a:pPr marL="324000" lvl="1" indent="0">
              <a:buNone/>
            </a:pPr>
            <a:r>
              <a:rPr lang="en-US" sz="2800" b="1"/>
              <a:t>Absolute Value Method Conclusion</a:t>
            </a:r>
          </a:p>
        </p:txBody>
      </p:sp>
      <p:sp>
        <p:nvSpPr>
          <p:cNvPr id="3" name="Content Placeholder 2">
            <a:extLst>
              <a:ext uri="{FF2B5EF4-FFF2-40B4-BE49-F238E27FC236}">
                <a16:creationId xmlns:a16="http://schemas.microsoft.com/office/drawing/2014/main" id="{BE2328B6-1C57-8509-0AED-CCFE0F8CB695}"/>
              </a:ext>
            </a:extLst>
          </p:cNvPr>
          <p:cNvSpPr>
            <a:spLocks noGrp="1"/>
          </p:cNvSpPr>
          <p:nvPr>
            <p:ph idx="1"/>
          </p:nvPr>
        </p:nvSpPr>
        <p:spPr>
          <a:xfrm>
            <a:off x="581192" y="1213716"/>
            <a:ext cx="10925008" cy="5124451"/>
          </a:xfrm>
        </p:spPr>
        <p:txBody>
          <a:bodyPr>
            <a:noAutofit/>
          </a:bodyPr>
          <a:lstStyle/>
          <a:p>
            <a:pPr lvl="1"/>
            <a:r>
              <a:rPr lang="en-US" sz="2400"/>
              <a:t>The absolute value method resolves the mathematical impossibility of attributing negative receipts when one partner is allocated losses and another is allocated income.</a:t>
            </a:r>
          </a:p>
          <a:p>
            <a:pPr lvl="1"/>
            <a:r>
              <a:rPr lang="en-US" sz="2400"/>
              <a:t>It is a mathematical way to eliminate the distortions resulting from the use of a uniform distribution factor when special allocations attribute the yield of activities in ways that are not uniform. </a:t>
            </a:r>
          </a:p>
          <a:p>
            <a:pPr lvl="1"/>
            <a:r>
              <a:rPr lang="en-US" sz="2400"/>
              <a:t>No better system has been presented that would account for the weight of all partnership items allocated to partners. </a:t>
            </a:r>
          </a:p>
          <a:p>
            <a:pPr lvl="1"/>
            <a:r>
              <a:rPr lang="en-US" sz="2400"/>
              <a:t>In addition, and quite importantly, it is a formula that can also be used when the allocations are uniform because the ratio SFB/FB would then be the same as the ratio PDS/PNI. And that formula can be integrated into a computerized system.</a:t>
            </a:r>
          </a:p>
        </p:txBody>
      </p:sp>
      <p:sp>
        <p:nvSpPr>
          <p:cNvPr id="4" name="Slide Number Placeholder 3">
            <a:extLst>
              <a:ext uri="{FF2B5EF4-FFF2-40B4-BE49-F238E27FC236}">
                <a16:creationId xmlns:a16="http://schemas.microsoft.com/office/drawing/2014/main" id="{8D39978C-7FFE-0500-EED1-4FE8B16F7A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2181629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4536F-4ED7-5830-2CAF-5043D67947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6DC433-3A3A-DF52-0E52-C4D4DF2EDF6A}"/>
              </a:ext>
            </a:extLst>
          </p:cNvPr>
          <p:cNvSpPr>
            <a:spLocks noGrp="1"/>
          </p:cNvSpPr>
          <p:nvPr>
            <p:ph type="title"/>
          </p:nvPr>
        </p:nvSpPr>
        <p:spPr>
          <a:xfrm>
            <a:off x="371810" y="618294"/>
            <a:ext cx="11029616" cy="528711"/>
          </a:xfrm>
        </p:spPr>
        <p:txBody>
          <a:bodyPr>
            <a:normAutofit/>
          </a:bodyPr>
          <a:lstStyle/>
          <a:p>
            <a:r>
              <a:rPr lang="en-US" dirty="0"/>
              <a:t>Blending: ABS Method – Guaranteed Payments</a:t>
            </a:r>
          </a:p>
        </p:txBody>
      </p:sp>
      <p:sp>
        <p:nvSpPr>
          <p:cNvPr id="3" name="Content Placeholder 2">
            <a:extLst>
              <a:ext uri="{FF2B5EF4-FFF2-40B4-BE49-F238E27FC236}">
                <a16:creationId xmlns:a16="http://schemas.microsoft.com/office/drawing/2014/main" id="{1D8F83E4-2824-C995-33FE-CCC4A72C3DFE}"/>
              </a:ext>
            </a:extLst>
          </p:cNvPr>
          <p:cNvSpPr>
            <a:spLocks noGrp="1"/>
          </p:cNvSpPr>
          <p:nvPr>
            <p:ph idx="1"/>
          </p:nvPr>
        </p:nvSpPr>
        <p:spPr>
          <a:xfrm>
            <a:off x="5207620" y="1295822"/>
            <a:ext cx="6403190" cy="5310653"/>
          </a:xfrm>
          <a:ln w="57150">
            <a:solidFill>
              <a:schemeClr val="accent1"/>
            </a:solidFill>
          </a:ln>
        </p:spPr>
        <p:txBody>
          <a:bodyPr>
            <a:noAutofit/>
          </a:bodyPr>
          <a:lstStyle/>
          <a:p>
            <a:pPr lvl="1"/>
            <a:r>
              <a:rPr lang="en-US" sz="2000" dirty="0"/>
              <a:t>P records </a:t>
            </a:r>
            <a:r>
              <a:rPr lang="en-US" sz="2000" b="1" dirty="0"/>
              <a:t>$5 million of total receipts</a:t>
            </a:r>
            <a:r>
              <a:rPr lang="en-US" sz="2000" dirty="0"/>
              <a:t>, including </a:t>
            </a:r>
            <a:r>
              <a:rPr lang="en-US" sz="1900" b="1" dirty="0"/>
              <a:t>$2 million in State X</a:t>
            </a:r>
          </a:p>
          <a:p>
            <a:pPr lvl="1"/>
            <a:r>
              <a:rPr lang="en-US" sz="2000" dirty="0"/>
              <a:t>Corp is receiving a </a:t>
            </a:r>
            <a:r>
              <a:rPr lang="en-US" sz="2000" b="1" dirty="0"/>
              <a:t>GP of $6 million.</a:t>
            </a:r>
          </a:p>
          <a:p>
            <a:pPr lvl="1"/>
            <a:r>
              <a:rPr lang="en-US" sz="2000" dirty="0"/>
              <a:t>P has a loss of ($4 million), meaning that P has $9 million of deductions including GPs.</a:t>
            </a:r>
          </a:p>
          <a:p>
            <a:pPr lvl="1"/>
            <a:r>
              <a:rPr lang="en-US" sz="2000" dirty="0"/>
              <a:t>Corp is allocated $4 million of gain including the GP and 50% of the loss.</a:t>
            </a:r>
            <a:endParaRPr lang="en-US" sz="1900" dirty="0"/>
          </a:p>
          <a:p>
            <a:pPr lvl="1"/>
            <a:r>
              <a:rPr lang="en-US" sz="2000" dirty="0"/>
              <a:t>Comparing Corp allocations to the total weight of partnership items does not work because GPs are only recorded as deduction at the partnership level.</a:t>
            </a:r>
          </a:p>
          <a:p>
            <a:pPr lvl="1"/>
            <a:r>
              <a:rPr lang="en-US" sz="2000" b="1" dirty="0"/>
              <a:t>To include the GP as income, Corp allocation must be compared to the total of items allocated to the partners. </a:t>
            </a:r>
          </a:p>
          <a:p>
            <a:pPr lvl="1"/>
            <a:endParaRPr lang="en-US" sz="2000" b="1" dirty="0"/>
          </a:p>
        </p:txBody>
      </p:sp>
      <p:sp>
        <p:nvSpPr>
          <p:cNvPr id="4" name="Slide Number Placeholder 3">
            <a:extLst>
              <a:ext uri="{FF2B5EF4-FFF2-40B4-BE49-F238E27FC236}">
                <a16:creationId xmlns:a16="http://schemas.microsoft.com/office/drawing/2014/main" id="{439E3BC0-2C15-CC28-7DA2-2FBDE88BF4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
        <p:nvSpPr>
          <p:cNvPr id="8" name="Content Placeholder 2">
            <a:extLst>
              <a:ext uri="{FF2B5EF4-FFF2-40B4-BE49-F238E27FC236}">
                <a16:creationId xmlns:a16="http://schemas.microsoft.com/office/drawing/2014/main" id="{C1018118-EBA1-B365-E6AA-0760524FB647}"/>
              </a:ext>
            </a:extLst>
          </p:cNvPr>
          <p:cNvSpPr txBox="1">
            <a:spLocks/>
          </p:cNvSpPr>
          <p:nvPr/>
        </p:nvSpPr>
        <p:spPr>
          <a:xfrm>
            <a:off x="485554" y="1295823"/>
            <a:ext cx="4376377" cy="5310653"/>
          </a:xfrm>
          <a:prstGeom prst="rect">
            <a:avLst/>
          </a:prstGeom>
          <a:ln w="57150">
            <a:solidFill>
              <a:schemeClr val="tx2"/>
            </a:solidFill>
          </a:ln>
        </p:spPr>
        <p:txBody>
          <a:bodyPr vert="horz" lIns="91440" tIns="45720" rIns="91440" bIns="45720"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630000" marR="0" lvl="1" indent="-306000" algn="l" defTabSz="457200" rtl="0" eaLnBrk="1" fontAlgn="auto" latinLnBrk="0" hangingPunct="1">
              <a:lnSpc>
                <a:spcPct val="100000"/>
              </a:lnSpc>
              <a:spcBef>
                <a:spcPct val="20000"/>
              </a:spcBef>
              <a:spcAft>
                <a:spcPts val="600"/>
              </a:spcAft>
              <a:buClr>
                <a:srgbClr val="A5300F"/>
              </a:buClr>
              <a:buSzPct val="92000"/>
              <a:buFont typeface="Wingdings 2" panose="05020102010507070707" pitchFamily="18" charset="2"/>
              <a:buChar char=""/>
              <a:tabLst/>
              <a:defRPr/>
            </a:pPr>
            <a:r>
              <a:rPr lang="en-US" sz="2000" dirty="0">
                <a:solidFill>
                  <a:prstClr val="black">
                    <a:lumMod val="85000"/>
                    <a:lumOff val="15000"/>
                  </a:prstClr>
                </a:solidFill>
                <a:latin typeface="Franklin Gothic Book" panose="020B0502020104020203"/>
              </a:rPr>
              <a:t>Guaranteed payments (GP) are made without regard to the income of the partnership. </a:t>
            </a:r>
          </a:p>
          <a:p>
            <a:pPr marL="630000" marR="0" lvl="1" indent="-306000" algn="l" defTabSz="457200" rtl="0" eaLnBrk="1" fontAlgn="auto" latinLnBrk="0" hangingPunct="1">
              <a:lnSpc>
                <a:spcPct val="100000"/>
              </a:lnSpc>
              <a:spcBef>
                <a:spcPct val="20000"/>
              </a:spcBef>
              <a:spcAft>
                <a:spcPts val="600"/>
              </a:spcAft>
              <a:buClr>
                <a:srgbClr val="A5300F"/>
              </a:buClr>
              <a:buSzPct val="92000"/>
              <a:buFont typeface="Wingdings 2" panose="05020102010507070707" pitchFamily="18" charset="2"/>
              <a:buChar char=""/>
              <a:tabLst/>
              <a:defRPr/>
            </a:pPr>
            <a:r>
              <a:rPr lang="en-US" sz="2000" dirty="0">
                <a:solidFill>
                  <a:prstClr val="black">
                    <a:lumMod val="85000"/>
                    <a:lumOff val="15000"/>
                  </a:prstClr>
                </a:solidFill>
                <a:latin typeface="Franklin Gothic Book" panose="020B0502020104020203"/>
              </a:rPr>
              <a:t>GP are sourced like distributive shares under the draft model.</a:t>
            </a:r>
          </a:p>
          <a:p>
            <a:pPr marL="630000" marR="0" lvl="1" indent="-306000" algn="l" defTabSz="457200" rtl="0" eaLnBrk="1" fontAlgn="auto" latinLnBrk="0" hangingPunct="1">
              <a:lnSpc>
                <a:spcPct val="100000"/>
              </a:lnSpc>
              <a:spcBef>
                <a:spcPct val="20000"/>
              </a:spcBef>
              <a:spcAft>
                <a:spcPts val="600"/>
              </a:spcAft>
              <a:buClr>
                <a:srgbClr val="A5300F"/>
              </a:buClr>
              <a:buSzPct val="92000"/>
              <a:buFont typeface="Wingdings 2" panose="05020102010507070707" pitchFamily="18" charset="2"/>
              <a:buChar char=""/>
              <a:tabLst/>
              <a:defRPr/>
            </a:pPr>
            <a:r>
              <a:rPr lang="en-US" sz="2000" dirty="0">
                <a:solidFill>
                  <a:prstClr val="black">
                    <a:lumMod val="85000"/>
                    <a:lumOff val="15000"/>
                  </a:prstClr>
                </a:solidFill>
                <a:latin typeface="Franklin Gothic Book" panose="020B0502020104020203"/>
              </a:rPr>
              <a:t>GPs are generally only business deductions to  partnerships.</a:t>
            </a:r>
          </a:p>
          <a:p>
            <a:pPr marL="630000" marR="0" lvl="1" indent="-306000" algn="l" defTabSz="457200" rtl="0" eaLnBrk="1" fontAlgn="auto" latinLnBrk="0" hangingPunct="1">
              <a:lnSpc>
                <a:spcPct val="100000"/>
              </a:lnSpc>
              <a:spcBef>
                <a:spcPct val="20000"/>
              </a:spcBef>
              <a:spcAft>
                <a:spcPts val="600"/>
              </a:spcAft>
              <a:buClr>
                <a:srgbClr val="A5300F"/>
              </a:buClr>
              <a:buSzPct val="92000"/>
              <a:buFont typeface="Wingdings 2" panose="05020102010507070707" pitchFamily="18" charset="2"/>
              <a:buChar char=""/>
              <a:tabLst/>
              <a:defRPr/>
            </a:pPr>
            <a:r>
              <a:rPr kumimoji="0" lang="en-US" sz="2000" b="1" i="0" u="none" strike="noStrike" kern="1200" cap="none" spc="0" normalizeH="0" baseline="0" noProof="0" dirty="0">
                <a:ln>
                  <a:noFill/>
                </a:ln>
                <a:solidFill>
                  <a:prstClr val="black">
                    <a:lumMod val="85000"/>
                    <a:lumOff val="15000"/>
                  </a:prstClr>
                </a:solidFill>
                <a:effectLst/>
                <a:uLnTx/>
                <a:uFillTx/>
                <a:latin typeface="Franklin Gothic Book" panose="020B0502020104020203"/>
                <a:ea typeface="+mn-ea"/>
                <a:cs typeface="+mn-cs"/>
              </a:rPr>
              <a:t>Can GPs weight be captured in the ABS method</a:t>
            </a:r>
            <a:r>
              <a:rPr lang="en-US" sz="2000" b="1" dirty="0">
                <a:solidFill>
                  <a:prstClr val="black">
                    <a:lumMod val="85000"/>
                    <a:lumOff val="15000"/>
                  </a:prstClr>
                </a:solidFill>
                <a:latin typeface="Franklin Gothic Book" panose="020B0502020104020203"/>
              </a:rPr>
              <a:t>?</a:t>
            </a:r>
            <a:endParaRPr kumimoji="0" lang="en-US" sz="2000" b="1" i="0" u="none" strike="noStrike" kern="1200" cap="none" spc="0" normalizeH="0" baseline="0" noProof="0" dirty="0">
              <a:ln>
                <a:noFill/>
              </a:ln>
              <a:solidFill>
                <a:prstClr val="black">
                  <a:lumMod val="85000"/>
                  <a:lumOff val="15000"/>
                </a:prstClr>
              </a:solidFill>
              <a:effectLst/>
              <a:uLnTx/>
              <a:uFillTx/>
              <a:latin typeface="Franklin Gothic Book" panose="020B0502020104020203"/>
              <a:ea typeface="+mn-ea"/>
              <a:cs typeface="+mn-cs"/>
            </a:endParaRPr>
          </a:p>
        </p:txBody>
      </p:sp>
      <p:sp>
        <p:nvSpPr>
          <p:cNvPr id="5" name="Explosion: 8 Points 4">
            <a:extLst>
              <a:ext uri="{FF2B5EF4-FFF2-40B4-BE49-F238E27FC236}">
                <a16:creationId xmlns:a16="http://schemas.microsoft.com/office/drawing/2014/main" id="{185B6EEC-F86E-602E-3780-A20A388F2FC5}"/>
              </a:ext>
            </a:extLst>
          </p:cNvPr>
          <p:cNvSpPr/>
          <p:nvPr/>
        </p:nvSpPr>
        <p:spPr>
          <a:xfrm>
            <a:off x="10350722" y="68961"/>
            <a:ext cx="1260088" cy="1148576"/>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3451285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22618-66C5-A75D-5F7B-52409EB5887C}"/>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E97B460F-C870-069D-EAB1-CF5B89C10749}"/>
              </a:ext>
            </a:extLst>
          </p:cNvPr>
          <p:cNvSpPr>
            <a:spLocks noGrp="1"/>
          </p:cNvSpPr>
          <p:nvPr>
            <p:ph type="title"/>
          </p:nvPr>
        </p:nvSpPr>
        <p:spPr>
          <a:xfrm>
            <a:off x="581193" y="2393950"/>
            <a:ext cx="11207395" cy="2147467"/>
          </a:xfrm>
        </p:spPr>
        <p:txBody>
          <a:bodyPr/>
          <a:lstStyle/>
          <a:p>
            <a:r>
              <a:rPr lang="en-US" dirty="0"/>
              <a:t>How to Blend</a:t>
            </a:r>
            <a:br>
              <a:rPr lang="en-US" dirty="0"/>
            </a:br>
            <a:r>
              <a:rPr lang="en-US" sz="3200" dirty="0"/>
              <a:t>How is the Partner’s share of factors determined?</a:t>
            </a:r>
            <a:endParaRPr lang="en-US" dirty="0"/>
          </a:p>
        </p:txBody>
      </p:sp>
      <p:sp>
        <p:nvSpPr>
          <p:cNvPr id="9" name="Text Placeholder 8">
            <a:extLst>
              <a:ext uri="{FF2B5EF4-FFF2-40B4-BE49-F238E27FC236}">
                <a16:creationId xmlns:a16="http://schemas.microsoft.com/office/drawing/2014/main" id="{8453F52E-3F57-22B9-51DD-4D22B5C4D823}"/>
              </a:ext>
            </a:extLst>
          </p:cNvPr>
          <p:cNvSpPr>
            <a:spLocks noGrp="1"/>
          </p:cNvSpPr>
          <p:nvPr>
            <p:ph type="body" idx="1"/>
          </p:nvPr>
        </p:nvSpPr>
        <p:spPr/>
        <p:txBody>
          <a:bodyPr>
            <a:normAutofit/>
          </a:bodyPr>
          <a:lstStyle/>
          <a:p>
            <a:r>
              <a:rPr lang="en-US" sz="2400" dirty="0"/>
              <a:t>Episode 2: the Absolute Value Method</a:t>
            </a:r>
          </a:p>
        </p:txBody>
      </p:sp>
      <p:sp>
        <p:nvSpPr>
          <p:cNvPr id="4" name="Slide Number Placeholder 3">
            <a:extLst>
              <a:ext uri="{FF2B5EF4-FFF2-40B4-BE49-F238E27FC236}">
                <a16:creationId xmlns:a16="http://schemas.microsoft.com/office/drawing/2014/main" id="{13654362-1A49-26FD-A732-235905F043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
        <p:nvSpPr>
          <p:cNvPr id="3" name="Explosion: 8 Points 2">
            <a:extLst>
              <a:ext uri="{FF2B5EF4-FFF2-40B4-BE49-F238E27FC236}">
                <a16:creationId xmlns:a16="http://schemas.microsoft.com/office/drawing/2014/main" id="{18A1ABEE-7D14-481A-6FA7-12C60BCE1A92}"/>
              </a:ext>
            </a:extLst>
          </p:cNvPr>
          <p:cNvSpPr/>
          <p:nvPr/>
        </p:nvSpPr>
        <p:spPr>
          <a:xfrm>
            <a:off x="10350722" y="68961"/>
            <a:ext cx="1260088" cy="1148576"/>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2708548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C1912-4DB0-7710-7D89-AE4C62654E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C3E1CD-9F66-2AF2-71CE-7BE23D12DEC3}"/>
              </a:ext>
            </a:extLst>
          </p:cNvPr>
          <p:cNvSpPr>
            <a:spLocks noGrp="1"/>
          </p:cNvSpPr>
          <p:nvPr>
            <p:ph type="title"/>
          </p:nvPr>
        </p:nvSpPr>
        <p:spPr>
          <a:xfrm>
            <a:off x="371810" y="618294"/>
            <a:ext cx="11029616" cy="528711"/>
          </a:xfrm>
        </p:spPr>
        <p:txBody>
          <a:bodyPr>
            <a:normAutofit/>
          </a:bodyPr>
          <a:lstStyle/>
          <a:p>
            <a:r>
              <a:rPr lang="en-US" dirty="0"/>
              <a:t>ABS Method: </a:t>
            </a:r>
            <a:r>
              <a:rPr lang="en-US"/>
              <a:t>Guaranteed Payments</a:t>
            </a:r>
            <a:endParaRPr lang="en-US" dirty="0"/>
          </a:p>
        </p:txBody>
      </p:sp>
      <p:sp>
        <p:nvSpPr>
          <p:cNvPr id="4" name="Slide Number Placeholder 3">
            <a:extLst>
              <a:ext uri="{FF2B5EF4-FFF2-40B4-BE49-F238E27FC236}">
                <a16:creationId xmlns:a16="http://schemas.microsoft.com/office/drawing/2014/main" id="{D21959CC-211F-73A0-9885-09B1690E06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7BA18B8-A817-1A08-FE32-E00748520B25}"/>
                  </a:ext>
                </a:extLst>
              </p:cNvPr>
              <p:cNvSpPr txBox="1">
                <a:spLocks/>
              </p:cNvSpPr>
              <p:nvPr/>
            </p:nvSpPr>
            <p:spPr>
              <a:xfrm>
                <a:off x="5754028" y="1261596"/>
                <a:ext cx="5856781" cy="5310653"/>
              </a:xfrm>
              <a:prstGeom prst="rect">
                <a:avLst/>
              </a:prstGeom>
              <a:ln w="57150">
                <a:solidFill>
                  <a:schemeClr val="accent1"/>
                </a:solidFill>
              </a:ln>
            </p:spPr>
            <p:txBody>
              <a:bodyPr vert="horz" lIns="91440" tIns="45720" rIns="91440" bIns="45720"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1"/>
                <a:r>
                  <a:rPr lang="en-US" sz="2000" dirty="0"/>
                  <a:t>Corp’s share of factor baseline would be: </a:t>
                </a:r>
                <a14:m>
                  <m:oMath xmlns:m="http://schemas.openxmlformats.org/officeDocument/2006/math">
                    <m:r>
                      <a:rPr lang="en-US" sz="2000" i="1">
                        <a:latin typeface="Cambria Math" panose="02040503050406030204" pitchFamily="18" charset="0"/>
                      </a:rPr>
                      <m:t>𝑆𝐹𝐵</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$6</m:t>
                        </m:r>
                        <m:r>
                          <a:rPr lang="en-US" sz="2000" i="1">
                            <a:latin typeface="Cambria Math" panose="02040503050406030204" pitchFamily="18" charset="0"/>
                          </a:rPr>
                          <m:t> </m:t>
                        </m:r>
                        <m:r>
                          <a:rPr lang="en-US" sz="2000" i="1">
                            <a:latin typeface="Cambria Math" panose="02040503050406030204" pitchFamily="18" charset="0"/>
                          </a:rPr>
                          <m:t>𝑚𝑖𝑙𝑙𝑖𝑜𝑛</m:t>
                        </m:r>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$2.5</m:t>
                        </m:r>
                        <m:r>
                          <a:rPr lang="en-US" sz="2000" i="1">
                            <a:latin typeface="Cambria Math" panose="02040503050406030204" pitchFamily="18" charset="0"/>
                          </a:rPr>
                          <m:t> </m:t>
                        </m:r>
                        <m:r>
                          <a:rPr lang="en-US" sz="2000" i="1">
                            <a:latin typeface="Cambria Math" panose="02040503050406030204" pitchFamily="18" charset="0"/>
                          </a:rPr>
                          <m:t>𝑚𝑖𝑙𝑙𝑖𝑜𝑛</m:t>
                        </m:r>
                      </m:e>
                    </m:d>
                    <m:r>
                      <a:rPr lang="en-US" sz="2000" b="0" i="1" smtClean="0">
                        <a:latin typeface="Cambria Math" panose="02040503050406030204" pitchFamily="18" charset="0"/>
                      </a:rPr>
                      <m:t>+|−$4.5 </m:t>
                    </m:r>
                    <m:r>
                      <a:rPr lang="en-US" sz="2000" b="0" i="1" smtClean="0">
                        <a:latin typeface="Cambria Math" panose="02040503050406030204" pitchFamily="18" charset="0"/>
                      </a:rPr>
                      <m:t>𝑚𝑖𝑙𝑙𝑖𝑜𝑛</m:t>
                    </m:r>
                    <m:r>
                      <a:rPr lang="en-US" sz="2000" b="0" i="1" smtClean="0">
                        <a:latin typeface="Cambria Math" panose="02040503050406030204" pitchFamily="18" charset="0"/>
                      </a:rPr>
                      <m:t>|=</m:t>
                    </m:r>
                    <m:r>
                      <a:rPr lang="en-US" sz="2000" b="1" i="1" smtClean="0">
                        <a:latin typeface="Cambria Math" panose="02040503050406030204" pitchFamily="18" charset="0"/>
                      </a:rPr>
                      <m:t>$</m:t>
                    </m:r>
                    <m:r>
                      <a:rPr lang="en-US" sz="2000" b="1" i="1" smtClean="0">
                        <a:latin typeface="Cambria Math" panose="02040503050406030204" pitchFamily="18" charset="0"/>
                      </a:rPr>
                      <m:t>𝟏𝟑</m:t>
                    </m:r>
                    <m:r>
                      <a:rPr lang="en-US" sz="2000" b="1" i="1" smtClean="0">
                        <a:latin typeface="Cambria Math" panose="02040503050406030204" pitchFamily="18" charset="0"/>
                      </a:rPr>
                      <m:t> </m:t>
                    </m:r>
                    <m:r>
                      <a:rPr lang="en-US" sz="2000" b="1" i="1">
                        <a:latin typeface="Cambria Math" panose="02040503050406030204" pitchFamily="18" charset="0"/>
                      </a:rPr>
                      <m:t>𝒎𝒊𝒍𝒍𝒊𝒐𝒏</m:t>
                    </m:r>
                  </m:oMath>
                </a14:m>
                <a:endParaRPr lang="en-US" sz="2000" b="1" dirty="0"/>
              </a:p>
              <a:p>
                <a:pPr lvl="1"/>
                <a:r>
                  <a:rPr lang="en-US" sz="2000" dirty="0"/>
                  <a:t>The factor baseline would be: </a:t>
                </a:r>
                <a14:m>
                  <m:oMath xmlns:m="http://schemas.openxmlformats.org/officeDocument/2006/math">
                    <m:r>
                      <a:rPr lang="en-US" sz="2000" b="0" i="1" smtClean="0">
                        <a:latin typeface="Cambria Math" panose="02040503050406030204" pitchFamily="18" charset="0"/>
                      </a:rPr>
                      <m:t>𝐹𝐵</m:t>
                    </m:r>
                    <m:r>
                      <a:rPr lang="en-US" sz="2000" b="0" i="1" smtClean="0">
                        <a:latin typeface="Cambria Math" panose="02040503050406030204" pitchFamily="18" charset="0"/>
                      </a:rPr>
                      <m:t> =</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m:t>
                        </m:r>
                        <m:r>
                          <a:rPr lang="en-US" sz="2000" b="0" i="1" smtClean="0">
                            <a:latin typeface="Cambria Math" panose="02040503050406030204" pitchFamily="18" charset="0"/>
                          </a:rPr>
                          <m:t>6</m:t>
                        </m:r>
                        <m:r>
                          <a:rPr lang="en-US" sz="2000" i="1">
                            <a:latin typeface="Cambria Math" panose="02040503050406030204" pitchFamily="18" charset="0"/>
                          </a:rPr>
                          <m:t> </m:t>
                        </m:r>
                        <m:r>
                          <a:rPr lang="en-US" sz="2000" i="1">
                            <a:latin typeface="Cambria Math" panose="02040503050406030204" pitchFamily="18" charset="0"/>
                          </a:rPr>
                          <m:t>𝑚𝑖𝑙𝑙𝑖𝑜𝑛</m:t>
                        </m:r>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$2.5 </m:t>
                        </m:r>
                        <m:r>
                          <a:rPr lang="en-US" sz="2000" i="1">
                            <a:latin typeface="Cambria Math" panose="02040503050406030204" pitchFamily="18" charset="0"/>
                          </a:rPr>
                          <m:t>𝑚𝑖𝑙𝑙𝑖𝑜𝑛</m:t>
                        </m:r>
                      </m:e>
                    </m:d>
                    <m:r>
                      <a:rPr lang="en-US" sz="2000" i="1">
                        <a:latin typeface="Cambria Math" panose="02040503050406030204" pitchFamily="18" charset="0"/>
                      </a:rPr>
                      <m:t>+</m:t>
                    </m:r>
                    <m:d>
                      <m:dPr>
                        <m:begChr m:val="|"/>
                        <m:endChr m:val="|"/>
                        <m:ctrlPr>
                          <a:rPr lang="en-US" sz="2000" i="1" smtClean="0">
                            <a:latin typeface="Cambria Math" panose="02040503050406030204" pitchFamily="18" charset="0"/>
                          </a:rPr>
                        </m:ctrlPr>
                      </m:dPr>
                      <m:e>
                        <m:r>
                          <a:rPr lang="en-US" sz="2000" i="1">
                            <a:latin typeface="Cambria Math" panose="02040503050406030204" pitchFamily="18" charset="0"/>
                          </a:rPr>
                          <m:t>−$4.5 </m:t>
                        </m:r>
                        <m:r>
                          <a:rPr lang="en-US" sz="2000" i="1">
                            <a:latin typeface="Cambria Math" panose="02040503050406030204" pitchFamily="18" charset="0"/>
                          </a:rPr>
                          <m:t>𝑚𝑖𝑙𝑙𝑖𝑜𝑛</m:t>
                        </m:r>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$2.5 </m:t>
                        </m:r>
                        <m:r>
                          <a:rPr lang="en-US" sz="2000" i="1">
                            <a:latin typeface="Cambria Math" panose="02040503050406030204" pitchFamily="18" charset="0"/>
                          </a:rPr>
                          <m:t>𝑚𝑖𝑙𝑙𝑖𝑜𝑛</m:t>
                        </m:r>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−$4.5 </m:t>
                        </m:r>
                        <m:r>
                          <a:rPr lang="en-US" sz="2000" i="1">
                            <a:latin typeface="Cambria Math" panose="02040503050406030204" pitchFamily="18" charset="0"/>
                          </a:rPr>
                          <m:t>𝑚𝑖𝑙𝑙𝑖𝑜𝑛</m:t>
                        </m:r>
                      </m:e>
                    </m:d>
                    <m:r>
                      <a:rPr lang="en-US" sz="2000" b="0" i="1" smtClean="0">
                        <a:latin typeface="Cambria Math" panose="02040503050406030204" pitchFamily="18" charset="0"/>
                      </a:rPr>
                      <m:t>=</m:t>
                    </m:r>
                    <m:r>
                      <a:rPr lang="en-US" sz="2000" b="1" i="1" smtClean="0">
                        <a:latin typeface="Cambria Math" panose="02040503050406030204" pitchFamily="18" charset="0"/>
                      </a:rPr>
                      <m:t>$</m:t>
                    </m:r>
                    <m:r>
                      <a:rPr lang="en-US" sz="2000" b="1" i="1" smtClean="0">
                        <a:latin typeface="Cambria Math" panose="02040503050406030204" pitchFamily="18" charset="0"/>
                      </a:rPr>
                      <m:t>𝟐𝟎</m:t>
                    </m:r>
                    <m:r>
                      <a:rPr lang="en-US" sz="2000" b="1" i="1">
                        <a:latin typeface="Cambria Math" panose="02040503050406030204" pitchFamily="18" charset="0"/>
                      </a:rPr>
                      <m:t> </m:t>
                    </m:r>
                    <m:r>
                      <a:rPr lang="en-US" sz="2000" b="1" i="1">
                        <a:latin typeface="Cambria Math" panose="02040503050406030204" pitchFamily="18" charset="0"/>
                      </a:rPr>
                      <m:t>𝒎𝒊𝒍𝒍𝒊𝒐𝒏</m:t>
                    </m:r>
                  </m:oMath>
                </a14:m>
                <a:endParaRPr lang="en-US" sz="2000" b="1" dirty="0"/>
              </a:p>
              <a:p>
                <a:pPr lvl="1"/>
                <a:r>
                  <a:rPr lang="en-US" sz="2000" dirty="0"/>
                  <a:t>Corp’s share of everywhere receipts would be:</a:t>
                </a:r>
              </a:p>
              <a:p>
                <a:pPr marL="324000" lvl="1"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$5 </m:t>
                      </m:r>
                      <m:r>
                        <a:rPr lang="en-US" sz="2000" b="0" i="1" smtClean="0">
                          <a:latin typeface="Cambria Math" panose="02040503050406030204" pitchFamily="18" charset="0"/>
                        </a:rPr>
                        <m:t>𝑚𝑖𝑙𝑙𝑖𝑜𝑛</m:t>
                      </m:r>
                      <m:r>
                        <a:rPr lang="en-US" sz="2000" b="0" i="1" smtClean="0">
                          <a:latin typeface="Cambria Math" panose="02040503050406030204" pitchFamily="18" charset="0"/>
                        </a:rPr>
                        <m:t> </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13</m:t>
                          </m:r>
                        </m:num>
                        <m:den>
                          <m:r>
                            <a:rPr lang="en-US" sz="2000" b="0" i="1" smtClean="0">
                              <a:latin typeface="Cambria Math" panose="02040503050406030204" pitchFamily="18" charset="0"/>
                            </a:rPr>
                            <m:t>20</m:t>
                          </m:r>
                        </m:den>
                      </m:f>
                      <m:r>
                        <a:rPr lang="en-US" sz="2000" b="0" i="1" smtClean="0">
                          <a:latin typeface="Cambria Math" panose="02040503050406030204" pitchFamily="18" charset="0"/>
                        </a:rPr>
                        <m:t>=$ 3,250,000</m:t>
                      </m:r>
                    </m:oMath>
                  </m:oMathPara>
                </a14:m>
                <a:endParaRPr lang="en-US" sz="2000" b="0" dirty="0"/>
              </a:p>
              <a:p>
                <a:pPr lvl="1"/>
                <a:r>
                  <a:rPr lang="en-US" sz="2000" dirty="0"/>
                  <a:t>Corps share of State X receipts would be:</a:t>
                </a:r>
              </a:p>
              <a:p>
                <a:pPr marL="324000" lvl="1"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$2 </m:t>
                      </m:r>
                      <m:r>
                        <a:rPr lang="en-US" sz="2000" i="1">
                          <a:latin typeface="Cambria Math" panose="02040503050406030204" pitchFamily="18" charset="0"/>
                        </a:rPr>
                        <m:t>𝑚𝑖𝑙𝑙𝑖𝑜𝑛</m:t>
                      </m:r>
                      <m:r>
                        <a:rPr lang="en-US" sz="2000" i="1">
                          <a:latin typeface="Cambria Math" panose="02040503050406030204" pitchFamily="18" charset="0"/>
                        </a:rPr>
                        <m:t> </m:t>
                      </m:r>
                      <m:f>
                        <m:fPr>
                          <m:ctrlPr>
                            <a:rPr lang="en-US" sz="2000" i="1">
                              <a:latin typeface="Cambria Math" panose="02040503050406030204" pitchFamily="18" charset="0"/>
                            </a:rPr>
                          </m:ctrlPr>
                        </m:fPr>
                        <m:num>
                          <m:r>
                            <a:rPr lang="en-US" sz="2000" b="0" i="1" smtClean="0">
                              <a:latin typeface="Cambria Math" panose="02040503050406030204" pitchFamily="18" charset="0"/>
                            </a:rPr>
                            <m:t>13</m:t>
                          </m:r>
                        </m:num>
                        <m:den>
                          <m:r>
                            <a:rPr lang="en-US" sz="2000" b="0" i="1" smtClean="0">
                              <a:latin typeface="Cambria Math" panose="02040503050406030204" pitchFamily="18" charset="0"/>
                            </a:rPr>
                            <m:t>20</m:t>
                          </m:r>
                        </m:den>
                      </m:f>
                      <m:r>
                        <a:rPr lang="en-US" sz="2000" i="0">
                          <a:latin typeface="Cambria Math" panose="02040503050406030204" pitchFamily="18" charset="0"/>
                        </a:rPr>
                        <m:t>=</m:t>
                      </m:r>
                      <m:r>
                        <m:rPr>
                          <m:nor/>
                        </m:rPr>
                        <a:rPr lang="en-US" sz="2000" dirty="0">
                          <a:latin typeface="Cambria Math" panose="02040503050406030204" pitchFamily="18" charset="0"/>
                        </a:rPr>
                        <m:t>$</m:t>
                      </m:r>
                      <m:r>
                        <m:rPr>
                          <m:nor/>
                        </m:rPr>
                        <a:rPr lang="en-US" sz="2000" b="0" i="0" dirty="0" smtClean="0">
                          <a:latin typeface="Cambria Math" panose="02040503050406030204" pitchFamily="18" charset="0"/>
                        </a:rPr>
                        <m:t> 1,300,000</m:t>
                      </m:r>
                    </m:oMath>
                  </m:oMathPara>
                </a14:m>
                <a:endParaRPr lang="en-US" sz="2000" dirty="0">
                  <a:latin typeface="Cambria Math" panose="02040503050406030204" pitchFamily="18" charset="0"/>
                </a:endParaRPr>
              </a:p>
            </p:txBody>
          </p:sp>
        </mc:Choice>
        <mc:Fallback xmlns="">
          <p:sp>
            <p:nvSpPr>
              <p:cNvPr id="8" name="Content Placeholder 2">
                <a:extLst>
                  <a:ext uri="{FF2B5EF4-FFF2-40B4-BE49-F238E27FC236}">
                    <a16:creationId xmlns:a16="http://schemas.microsoft.com/office/drawing/2014/main" id="{A7BA18B8-A817-1A08-FE32-E00748520B25}"/>
                  </a:ext>
                </a:extLst>
              </p:cNvPr>
              <p:cNvSpPr txBox="1">
                <a:spLocks noRot="1" noChangeAspect="1" noMove="1" noResize="1" noEditPoints="1" noAdjustHandles="1" noChangeArrowheads="1" noChangeShapeType="1" noTextEdit="1"/>
              </p:cNvSpPr>
              <p:nvPr/>
            </p:nvSpPr>
            <p:spPr>
              <a:xfrm>
                <a:off x="5754028" y="1261596"/>
                <a:ext cx="5856781" cy="5310653"/>
              </a:xfrm>
              <a:prstGeom prst="rect">
                <a:avLst/>
              </a:prstGeom>
              <a:blipFill>
                <a:blip r:embed="rId3"/>
                <a:stretch>
                  <a:fillRect/>
                </a:stretch>
              </a:blipFill>
              <a:ln w="57150">
                <a:solidFill>
                  <a:schemeClr val="accent1"/>
                </a:solidFill>
              </a:ln>
            </p:spPr>
            <p:txBody>
              <a:bodyPr/>
              <a:lstStyle/>
              <a:p>
                <a:r>
                  <a:rPr lang="en-US">
                    <a:noFill/>
                  </a:rPr>
                  <a:t> </a:t>
                </a:r>
              </a:p>
            </p:txBody>
          </p:sp>
        </mc:Fallback>
      </mc:AlternateContent>
      <p:sp>
        <p:nvSpPr>
          <p:cNvPr id="5" name="Content Placeholder 2">
            <a:extLst>
              <a:ext uri="{FF2B5EF4-FFF2-40B4-BE49-F238E27FC236}">
                <a16:creationId xmlns:a16="http://schemas.microsoft.com/office/drawing/2014/main" id="{1FE5E506-26BA-B79F-D450-4F050958423D}"/>
              </a:ext>
            </a:extLst>
          </p:cNvPr>
          <p:cNvSpPr txBox="1">
            <a:spLocks/>
          </p:cNvSpPr>
          <p:nvPr/>
        </p:nvSpPr>
        <p:spPr>
          <a:xfrm>
            <a:off x="490653" y="1261595"/>
            <a:ext cx="5084957" cy="5310653"/>
          </a:xfrm>
          <a:prstGeom prst="rect">
            <a:avLst/>
          </a:prstGeom>
          <a:ln w="57150">
            <a:solidFill>
              <a:schemeClr val="accent1"/>
            </a:solidFill>
          </a:ln>
        </p:spPr>
        <p:txBody>
          <a:bodyPr vert="horz" lIns="91440" tIns="45720" rIns="91440" bIns="45720"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1"/>
            <a:r>
              <a:rPr lang="en-US" sz="2000" dirty="0"/>
              <a:t>P records </a:t>
            </a:r>
            <a:r>
              <a:rPr lang="en-US" sz="2000" b="1" dirty="0"/>
              <a:t>$5 million of total receipts</a:t>
            </a:r>
            <a:r>
              <a:rPr lang="en-US" sz="2000" dirty="0"/>
              <a:t>, including </a:t>
            </a:r>
            <a:r>
              <a:rPr lang="en-US" sz="1900" b="1" dirty="0"/>
              <a:t>$2 million in State X</a:t>
            </a:r>
          </a:p>
          <a:p>
            <a:pPr lvl="1"/>
            <a:r>
              <a:rPr lang="en-US" sz="2000" dirty="0"/>
              <a:t>P has a loss of ($4 million), meaning that P has $9 million of deductions.</a:t>
            </a:r>
          </a:p>
          <a:p>
            <a:pPr lvl="1"/>
            <a:r>
              <a:rPr lang="en-US" sz="2000" dirty="0"/>
              <a:t>P allocates the partnership net income 50/50 as follows:</a:t>
            </a:r>
          </a:p>
          <a:p>
            <a:pPr lvl="2"/>
            <a:r>
              <a:rPr lang="en-US" sz="1900" dirty="0"/>
              <a:t>Partner A is allocated:</a:t>
            </a:r>
          </a:p>
          <a:p>
            <a:pPr lvl="3"/>
            <a:r>
              <a:rPr lang="en-US" sz="1700" dirty="0"/>
              <a:t>$2.5 million of receipts.</a:t>
            </a:r>
          </a:p>
          <a:p>
            <a:pPr lvl="3"/>
            <a:r>
              <a:rPr lang="en-US" sz="1700" dirty="0"/>
              <a:t>($4.5 million of deductions)</a:t>
            </a:r>
          </a:p>
          <a:p>
            <a:pPr lvl="2"/>
            <a:r>
              <a:rPr lang="en-US" sz="1900" b="1" dirty="0"/>
              <a:t>Corp is allocated:</a:t>
            </a:r>
          </a:p>
          <a:p>
            <a:pPr lvl="3"/>
            <a:r>
              <a:rPr lang="en-US" sz="1700" b="1" dirty="0"/>
              <a:t>$6 million</a:t>
            </a:r>
            <a:r>
              <a:rPr lang="en-US" sz="1800" b="1" dirty="0"/>
              <a:t> of GP.</a:t>
            </a:r>
          </a:p>
          <a:p>
            <a:pPr lvl="3"/>
            <a:r>
              <a:rPr lang="en-US" sz="1700" dirty="0"/>
              <a:t>$2.5 million of receipts.</a:t>
            </a:r>
          </a:p>
          <a:p>
            <a:pPr lvl="3"/>
            <a:r>
              <a:rPr lang="en-US" sz="1700" dirty="0"/>
              <a:t>($4.5 million of deductions)</a:t>
            </a:r>
          </a:p>
        </p:txBody>
      </p:sp>
      <p:sp>
        <p:nvSpPr>
          <p:cNvPr id="6" name="Explosion: 8 Points 5">
            <a:extLst>
              <a:ext uri="{FF2B5EF4-FFF2-40B4-BE49-F238E27FC236}">
                <a16:creationId xmlns:a16="http://schemas.microsoft.com/office/drawing/2014/main" id="{FD568A19-1FFA-639D-3DEB-FCE974C9120C}"/>
              </a:ext>
            </a:extLst>
          </p:cNvPr>
          <p:cNvSpPr/>
          <p:nvPr/>
        </p:nvSpPr>
        <p:spPr>
          <a:xfrm>
            <a:off x="10350722" y="68961"/>
            <a:ext cx="1260088" cy="1148576"/>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284603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6268C-C401-CADE-9BB1-F7D6A755776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6766C0-BA3F-4FBD-1EA9-66AC1961CD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graphicFrame>
        <p:nvGraphicFramePr>
          <p:cNvPr id="18" name="Object 17">
            <a:extLst>
              <a:ext uri="{FF2B5EF4-FFF2-40B4-BE49-F238E27FC236}">
                <a16:creationId xmlns:a16="http://schemas.microsoft.com/office/drawing/2014/main" id="{F78D88D2-2431-17FF-2DE6-9B337C59C210}"/>
              </a:ext>
            </a:extLst>
          </p:cNvPr>
          <p:cNvGraphicFramePr>
            <a:graphicFrameLocks noChangeAspect="1"/>
          </p:cNvGraphicFramePr>
          <p:nvPr>
            <p:extLst>
              <p:ext uri="{D42A27DB-BD31-4B8C-83A1-F6EECF244321}">
                <p14:modId xmlns:p14="http://schemas.microsoft.com/office/powerpoint/2010/main" val="3996335458"/>
              </p:ext>
            </p:extLst>
          </p:nvPr>
        </p:nvGraphicFramePr>
        <p:xfrm>
          <a:off x="538163" y="3317534"/>
          <a:ext cx="7327900" cy="3060700"/>
        </p:xfrm>
        <a:graphic>
          <a:graphicData uri="http://schemas.openxmlformats.org/presentationml/2006/ole">
            <mc:AlternateContent xmlns:mc="http://schemas.openxmlformats.org/markup-compatibility/2006">
              <mc:Choice xmlns:v="urn:schemas-microsoft-com:vml" Requires="v">
                <p:oleObj name="Worksheet" r:id="rId3" imgW="4152799" imgH="1733499" progId="Excel.Sheet.12">
                  <p:embed/>
                </p:oleObj>
              </mc:Choice>
              <mc:Fallback>
                <p:oleObj name="Worksheet" r:id="rId3" imgW="4152799" imgH="1733499" progId="Excel.Sheet.12">
                  <p:embed/>
                  <p:pic>
                    <p:nvPicPr>
                      <p:cNvPr id="18" name="Object 17">
                        <a:extLst>
                          <a:ext uri="{FF2B5EF4-FFF2-40B4-BE49-F238E27FC236}">
                            <a16:creationId xmlns:a16="http://schemas.microsoft.com/office/drawing/2014/main" id="{F78D88D2-2431-17FF-2DE6-9B337C59C210}"/>
                          </a:ext>
                        </a:extLst>
                      </p:cNvPr>
                      <p:cNvPicPr/>
                      <p:nvPr/>
                    </p:nvPicPr>
                    <p:blipFill>
                      <a:blip r:embed="rId4"/>
                      <a:stretch>
                        <a:fillRect/>
                      </a:stretch>
                    </p:blipFill>
                    <p:spPr>
                      <a:xfrm>
                        <a:off x="538163" y="3317534"/>
                        <a:ext cx="7327900" cy="3060700"/>
                      </a:xfrm>
                      <a:prstGeom prst="rect">
                        <a:avLst/>
                      </a:prstGeom>
                      <a:ln w="38100">
                        <a:solidFill>
                          <a:schemeClr val="accent1"/>
                        </a:solidFill>
                      </a:ln>
                    </p:spPr>
                  </p:pic>
                </p:oleObj>
              </mc:Fallback>
            </mc:AlternateContent>
          </a:graphicData>
        </a:graphic>
      </p:graphicFrame>
      <p:sp>
        <p:nvSpPr>
          <p:cNvPr id="3" name="Rectangle: Rounded Corners 2">
            <a:extLst>
              <a:ext uri="{FF2B5EF4-FFF2-40B4-BE49-F238E27FC236}">
                <a16:creationId xmlns:a16="http://schemas.microsoft.com/office/drawing/2014/main" id="{CD4F8641-439A-2F23-F10D-C757C875D400}"/>
              </a:ext>
            </a:extLst>
          </p:cNvPr>
          <p:cNvSpPr/>
          <p:nvPr/>
        </p:nvSpPr>
        <p:spPr>
          <a:xfrm>
            <a:off x="8049492" y="3209360"/>
            <a:ext cx="3726872" cy="3168874"/>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t>The factor is reflecting the 13/20 attribution of factor components.</a:t>
            </a:r>
          </a:p>
          <a:p>
            <a:endParaRPr lang="en-US" b="1" dirty="0"/>
          </a:p>
          <a:p>
            <a:r>
              <a:rPr lang="en-US" b="1" dirty="0"/>
              <a:t>The absolute value method succeeds in treating GPs as distributive share for sourcing purposes.</a:t>
            </a:r>
          </a:p>
        </p:txBody>
      </p:sp>
      <p:sp>
        <p:nvSpPr>
          <p:cNvPr id="7" name="Content Placeholder 2">
            <a:extLst>
              <a:ext uri="{FF2B5EF4-FFF2-40B4-BE49-F238E27FC236}">
                <a16:creationId xmlns:a16="http://schemas.microsoft.com/office/drawing/2014/main" id="{C0CACD95-CBE3-000B-8DBE-A8BDE94ECD44}"/>
              </a:ext>
            </a:extLst>
          </p:cNvPr>
          <p:cNvSpPr txBox="1">
            <a:spLocks/>
          </p:cNvSpPr>
          <p:nvPr/>
        </p:nvSpPr>
        <p:spPr>
          <a:xfrm>
            <a:off x="452772" y="1246386"/>
            <a:ext cx="10948654" cy="1628420"/>
          </a:xfrm>
          <a:prstGeom prst="rect">
            <a:avLst/>
          </a:prstGeom>
          <a:ln w="57150">
            <a:solidFill>
              <a:schemeClr val="accent1"/>
            </a:solidFill>
          </a:ln>
        </p:spPr>
        <p:txBody>
          <a:bodyPr vert="horz" lIns="91440" tIns="45720" rIns="91440" bIns="45720"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24000" lvl="1" indent="0">
              <a:buNone/>
            </a:pPr>
            <a:r>
              <a:rPr lang="en-US" sz="2000" b="1" dirty="0"/>
              <a:t>In addition to its share of P’s income and factors, Corp Group has: </a:t>
            </a:r>
          </a:p>
          <a:p>
            <a:pPr lvl="1"/>
            <a:r>
              <a:rPr lang="en-US" sz="2000" b="1" dirty="0"/>
              <a:t>$10 million of total other receipts</a:t>
            </a:r>
            <a:r>
              <a:rPr lang="en-US" sz="2000" dirty="0"/>
              <a:t>, including </a:t>
            </a:r>
            <a:r>
              <a:rPr lang="en-US" sz="2000" b="1" dirty="0"/>
              <a:t>$2 million in State X</a:t>
            </a:r>
          </a:p>
          <a:p>
            <a:pPr lvl="1"/>
            <a:r>
              <a:rPr lang="en-US" sz="2000" dirty="0"/>
              <a:t>Net income of $3 million</a:t>
            </a:r>
          </a:p>
        </p:txBody>
      </p:sp>
      <p:sp>
        <p:nvSpPr>
          <p:cNvPr id="10" name="Title 1">
            <a:extLst>
              <a:ext uri="{FF2B5EF4-FFF2-40B4-BE49-F238E27FC236}">
                <a16:creationId xmlns:a16="http://schemas.microsoft.com/office/drawing/2014/main" id="{28F65ABC-5426-1A6C-7F78-D901E85B6DCA}"/>
              </a:ext>
            </a:extLst>
          </p:cNvPr>
          <p:cNvSpPr txBox="1">
            <a:spLocks/>
          </p:cNvSpPr>
          <p:nvPr/>
        </p:nvSpPr>
        <p:spPr>
          <a:xfrm>
            <a:off x="371810" y="618294"/>
            <a:ext cx="11029616" cy="528711"/>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ABS Method: Gains </a:t>
            </a:r>
          </a:p>
        </p:txBody>
      </p:sp>
      <p:sp>
        <p:nvSpPr>
          <p:cNvPr id="5" name="Explosion: 8 Points 4">
            <a:extLst>
              <a:ext uri="{FF2B5EF4-FFF2-40B4-BE49-F238E27FC236}">
                <a16:creationId xmlns:a16="http://schemas.microsoft.com/office/drawing/2014/main" id="{343E7F65-823B-A047-C060-ACB321F5DBEE}"/>
              </a:ext>
            </a:extLst>
          </p:cNvPr>
          <p:cNvSpPr/>
          <p:nvPr/>
        </p:nvSpPr>
        <p:spPr>
          <a:xfrm>
            <a:off x="10350722" y="68961"/>
            <a:ext cx="1260088" cy="1148576"/>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828473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B40AF-3029-8064-B7BA-79C2BFF2D907}"/>
              </a:ext>
            </a:extLst>
          </p:cNvPr>
          <p:cNvSpPr>
            <a:spLocks noGrp="1"/>
          </p:cNvSpPr>
          <p:nvPr>
            <p:ph type="title"/>
          </p:nvPr>
        </p:nvSpPr>
        <p:spPr>
          <a:xfrm>
            <a:off x="581192" y="702156"/>
            <a:ext cx="11029616" cy="870166"/>
          </a:xfrm>
        </p:spPr>
        <p:txBody>
          <a:bodyPr/>
          <a:lstStyle/>
          <a:p>
            <a:r>
              <a:rPr lang="en-US" dirty="0"/>
              <a:t>Possible edit to the model provisions</a:t>
            </a:r>
          </a:p>
        </p:txBody>
      </p:sp>
      <p:sp>
        <p:nvSpPr>
          <p:cNvPr id="3" name="Content Placeholder 2">
            <a:extLst>
              <a:ext uri="{FF2B5EF4-FFF2-40B4-BE49-F238E27FC236}">
                <a16:creationId xmlns:a16="http://schemas.microsoft.com/office/drawing/2014/main" id="{209E4D3C-2761-759D-6892-8EDA60C84A49}"/>
              </a:ext>
            </a:extLst>
          </p:cNvPr>
          <p:cNvSpPr>
            <a:spLocks noGrp="1"/>
          </p:cNvSpPr>
          <p:nvPr>
            <p:ph idx="1"/>
          </p:nvPr>
        </p:nvSpPr>
        <p:spPr>
          <a:xfrm>
            <a:off x="581192" y="1572322"/>
            <a:ext cx="11029615" cy="4583522"/>
          </a:xfrm>
        </p:spPr>
        <p:txBody>
          <a:bodyPr>
            <a:normAutofit/>
          </a:bodyPr>
          <a:lstStyle/>
          <a:p>
            <a:pPr marL="0" indent="0">
              <a:buNone/>
            </a:pPr>
            <a:r>
              <a:rPr lang="en-US" sz="2800" dirty="0"/>
              <a:t>Sections IV.C (4) and D (4) – </a:t>
            </a:r>
          </a:p>
          <a:p>
            <a:pPr marL="0" indent="0">
              <a:buNone/>
            </a:pPr>
            <a:r>
              <a:rPr lang="en-US" sz="2800" dirty="0"/>
              <a:t>(Illustrated using the language for corporate partners) –</a:t>
            </a:r>
          </a:p>
          <a:p>
            <a:pPr marL="324000" lvl="1" indent="0">
              <a:buNone/>
            </a:pPr>
            <a:r>
              <a:rPr lang="en-US" sz="2400" dirty="0"/>
              <a:t>The share of the partnership factors to be included under Paragraph 3 is determined using the corporate partner’s total distributive share income from the partnership</a:t>
            </a:r>
            <a:r>
              <a:rPr lang="en-US" sz="2400" u="sng" dirty="0">
                <a:highlight>
                  <a:srgbClr val="FFFF00"/>
                </a:highlight>
              </a:rPr>
              <a:t>, including guaranteed payments,</a:t>
            </a:r>
            <a:r>
              <a:rPr lang="en-US" sz="2400" dirty="0">
                <a:highlight>
                  <a:srgbClr val="FFFF00"/>
                </a:highlight>
              </a:rPr>
              <a:t> as a percentage of </a:t>
            </a:r>
            <a:r>
              <a:rPr lang="en-US" sz="2400" u="sng" dirty="0">
                <a:highlight>
                  <a:srgbClr val="FFFF00"/>
                </a:highlight>
              </a:rPr>
              <a:t>the total of all the partners’ distributive share income, including guaranteed payments, for </a:t>
            </a:r>
            <a:r>
              <a:rPr lang="en-US" sz="2400" dirty="0">
                <a:highlight>
                  <a:srgbClr val="FFFF00"/>
                </a:highlight>
              </a:rPr>
              <a:t>that partnership</a:t>
            </a:r>
            <a:r>
              <a:rPr lang="en-US" sz="2400" strike="sngStrike" dirty="0">
                <a:highlight>
                  <a:srgbClr val="FFFF00"/>
                </a:highlight>
              </a:rPr>
              <a:t>’s total income</a:t>
            </a:r>
            <a:r>
              <a:rPr lang="en-US" sz="2400" strike="sngStrike" dirty="0"/>
              <a:t> </a:t>
            </a:r>
            <a:r>
              <a:rPr lang="en-US" sz="2400" dirty="0"/>
              <a:t>using the absolute value of the items making up that distributive share. </a:t>
            </a:r>
          </a:p>
          <a:p>
            <a:endParaRPr lang="en-US" dirty="0"/>
          </a:p>
        </p:txBody>
      </p:sp>
      <p:sp>
        <p:nvSpPr>
          <p:cNvPr id="4" name="Slide Number Placeholder 3">
            <a:extLst>
              <a:ext uri="{FF2B5EF4-FFF2-40B4-BE49-F238E27FC236}">
                <a16:creationId xmlns:a16="http://schemas.microsoft.com/office/drawing/2014/main" id="{6A9C1D91-A44A-7261-0929-A5AAA6E9E4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
        <p:nvSpPr>
          <p:cNvPr id="6" name="Explosion: 8 Points 5">
            <a:extLst>
              <a:ext uri="{FF2B5EF4-FFF2-40B4-BE49-F238E27FC236}">
                <a16:creationId xmlns:a16="http://schemas.microsoft.com/office/drawing/2014/main" id="{043D8093-C1EF-7D48-A064-45289851DCC7}"/>
              </a:ext>
            </a:extLst>
          </p:cNvPr>
          <p:cNvSpPr/>
          <p:nvPr/>
        </p:nvSpPr>
        <p:spPr>
          <a:xfrm>
            <a:off x="10350722" y="68961"/>
            <a:ext cx="1260088" cy="1148576"/>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2610083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DCF0-9779-C707-EB4A-914A2A38CB12}"/>
              </a:ext>
            </a:extLst>
          </p:cNvPr>
          <p:cNvSpPr>
            <a:spLocks noGrp="1"/>
          </p:cNvSpPr>
          <p:nvPr>
            <p:ph type="title"/>
          </p:nvPr>
        </p:nvSpPr>
        <p:spPr>
          <a:xfrm>
            <a:off x="490285" y="914030"/>
            <a:ext cx="9365065" cy="748957"/>
          </a:xfrm>
        </p:spPr>
        <p:txBody>
          <a:bodyPr/>
          <a:lstStyle/>
          <a:p>
            <a:r>
              <a:rPr lang="en-US" dirty="0"/>
              <a:t>Recap of the last Episode!</a:t>
            </a:r>
          </a:p>
        </p:txBody>
      </p:sp>
      <p:sp>
        <p:nvSpPr>
          <p:cNvPr id="4" name="Slide Number Placeholder 3">
            <a:extLst>
              <a:ext uri="{FF2B5EF4-FFF2-40B4-BE49-F238E27FC236}">
                <a16:creationId xmlns:a16="http://schemas.microsoft.com/office/drawing/2014/main" id="{64FBD133-DF92-1985-F61E-F42AC5DE71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graphicFrame>
        <p:nvGraphicFramePr>
          <p:cNvPr id="7" name="Content Placeholder 5">
            <a:extLst>
              <a:ext uri="{FF2B5EF4-FFF2-40B4-BE49-F238E27FC236}">
                <a16:creationId xmlns:a16="http://schemas.microsoft.com/office/drawing/2014/main" id="{DFEDE996-0D56-EC14-8A4C-3FF5908836F7}"/>
              </a:ext>
            </a:extLst>
          </p:cNvPr>
          <p:cNvGraphicFramePr>
            <a:graphicFrameLocks noGrp="1"/>
          </p:cNvGraphicFramePr>
          <p:nvPr>
            <p:ph idx="1"/>
            <p:extLst>
              <p:ext uri="{D42A27DB-BD31-4B8C-83A1-F6EECF244321}">
                <p14:modId xmlns:p14="http://schemas.microsoft.com/office/powerpoint/2010/main" val="3034102722"/>
              </p:ext>
            </p:extLst>
          </p:nvPr>
        </p:nvGraphicFramePr>
        <p:xfrm>
          <a:off x="580860" y="2540649"/>
          <a:ext cx="11029950" cy="2793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xplosion: 8 Points 4">
            <a:extLst>
              <a:ext uri="{FF2B5EF4-FFF2-40B4-BE49-F238E27FC236}">
                <a16:creationId xmlns:a16="http://schemas.microsoft.com/office/drawing/2014/main" id="{0857B185-2625-C0FD-F79A-25DE6CAFA225}"/>
              </a:ext>
            </a:extLst>
          </p:cNvPr>
          <p:cNvSpPr/>
          <p:nvPr/>
        </p:nvSpPr>
        <p:spPr>
          <a:xfrm>
            <a:off x="10350722" y="68961"/>
            <a:ext cx="1260088" cy="1148576"/>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2436336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6D877-9E3F-FFF9-5FA6-752BD8AE99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51FB47-40C1-D8F5-45D3-0DA68E252D86}"/>
              </a:ext>
            </a:extLst>
          </p:cNvPr>
          <p:cNvSpPr>
            <a:spLocks noGrp="1"/>
          </p:cNvSpPr>
          <p:nvPr>
            <p:ph type="title"/>
          </p:nvPr>
        </p:nvSpPr>
        <p:spPr>
          <a:xfrm>
            <a:off x="434528" y="586409"/>
            <a:ext cx="9365065" cy="748957"/>
          </a:xfrm>
        </p:spPr>
        <p:txBody>
          <a:bodyPr/>
          <a:lstStyle/>
          <a:p>
            <a:r>
              <a:rPr lang="en-US" dirty="0"/>
              <a:t>Recap of the last Episode!</a:t>
            </a:r>
          </a:p>
        </p:txBody>
      </p:sp>
      <p:sp>
        <p:nvSpPr>
          <p:cNvPr id="4" name="Slide Number Placeholder 3">
            <a:extLst>
              <a:ext uri="{FF2B5EF4-FFF2-40B4-BE49-F238E27FC236}">
                <a16:creationId xmlns:a16="http://schemas.microsoft.com/office/drawing/2014/main" id="{8AA6070A-F9F8-23B6-BA90-A5EB38CFD3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
        <p:nvSpPr>
          <p:cNvPr id="5" name="Content Placeholder 4">
            <a:extLst>
              <a:ext uri="{FF2B5EF4-FFF2-40B4-BE49-F238E27FC236}">
                <a16:creationId xmlns:a16="http://schemas.microsoft.com/office/drawing/2014/main" id="{B4D2630E-2351-C8DE-AD7F-6C14248253E9}"/>
              </a:ext>
            </a:extLst>
          </p:cNvPr>
          <p:cNvSpPr>
            <a:spLocks noGrp="1"/>
          </p:cNvSpPr>
          <p:nvPr>
            <p:ph idx="1"/>
          </p:nvPr>
        </p:nvSpPr>
        <p:spPr>
          <a:xfrm>
            <a:off x="581192" y="1956069"/>
            <a:ext cx="11029618" cy="3797960"/>
          </a:xfrm>
        </p:spPr>
        <p:txBody>
          <a:bodyPr>
            <a:normAutofit/>
          </a:bodyPr>
          <a:lstStyle/>
          <a:p>
            <a:r>
              <a:rPr lang="en-US" sz="3200" dirty="0"/>
              <a:t>To answer the How? </a:t>
            </a:r>
          </a:p>
          <a:p>
            <a:pPr lvl="1"/>
            <a:r>
              <a:rPr lang="en-US" sz="2800" b="0" dirty="0"/>
              <a:t>We started with the </a:t>
            </a:r>
            <a:r>
              <a:rPr lang="en-US" sz="2800" dirty="0"/>
              <a:t>distributive share method </a:t>
            </a:r>
            <a:r>
              <a:rPr lang="en-US" sz="2800" b="0" dirty="0"/>
              <a:t>to allocate factor components.</a:t>
            </a:r>
          </a:p>
          <a:p>
            <a:pPr lvl="1"/>
            <a:r>
              <a:rPr lang="en-US" sz="2800" b="0" dirty="0"/>
              <a:t>The basic idea is to use the ratio of the partner’s distributive share of partnership net income over total partnership net income.</a:t>
            </a:r>
          </a:p>
          <a:p>
            <a:pPr lvl="1"/>
            <a:r>
              <a:rPr lang="en-US" sz="2800" b="0" dirty="0"/>
              <a:t>But we saw that partnerships can make special allocations of distributive share items.</a:t>
            </a:r>
            <a:endParaRPr lang="en-US" sz="1600" dirty="0"/>
          </a:p>
          <a:p>
            <a:pPr lvl="1"/>
            <a:endParaRPr lang="en-US" dirty="0"/>
          </a:p>
          <a:p>
            <a:pPr lvl="1"/>
            <a:endParaRPr lang="en-US" dirty="0"/>
          </a:p>
          <a:p>
            <a:pPr lvl="1"/>
            <a:endParaRPr lang="en-US" dirty="0"/>
          </a:p>
        </p:txBody>
      </p:sp>
      <p:sp>
        <p:nvSpPr>
          <p:cNvPr id="6" name="Explosion: 8 Points 5">
            <a:extLst>
              <a:ext uri="{FF2B5EF4-FFF2-40B4-BE49-F238E27FC236}">
                <a16:creationId xmlns:a16="http://schemas.microsoft.com/office/drawing/2014/main" id="{902DF812-8425-C4B5-C419-D6EDBFF7CECE}"/>
              </a:ext>
            </a:extLst>
          </p:cNvPr>
          <p:cNvSpPr/>
          <p:nvPr/>
        </p:nvSpPr>
        <p:spPr>
          <a:xfrm>
            <a:off x="10350722" y="68961"/>
            <a:ext cx="1260088" cy="1148576"/>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1894237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4273C-DD6E-5F9C-94F6-B7A4825E0D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05ABA8-E5C0-2CE1-4AF4-81C5957D75C4}"/>
              </a:ext>
            </a:extLst>
          </p:cNvPr>
          <p:cNvSpPr>
            <a:spLocks noGrp="1"/>
          </p:cNvSpPr>
          <p:nvPr>
            <p:ph type="title"/>
          </p:nvPr>
        </p:nvSpPr>
        <p:spPr>
          <a:xfrm>
            <a:off x="367621" y="798311"/>
            <a:ext cx="9365065" cy="748957"/>
          </a:xfrm>
        </p:spPr>
        <p:txBody>
          <a:bodyPr/>
          <a:lstStyle/>
          <a:p>
            <a:r>
              <a:rPr lang="en-US" dirty="0"/>
              <a:t>Recap of the last Episode!</a:t>
            </a:r>
          </a:p>
        </p:txBody>
      </p:sp>
      <p:sp>
        <p:nvSpPr>
          <p:cNvPr id="4" name="Slide Number Placeholder 3">
            <a:extLst>
              <a:ext uri="{FF2B5EF4-FFF2-40B4-BE49-F238E27FC236}">
                <a16:creationId xmlns:a16="http://schemas.microsoft.com/office/drawing/2014/main" id="{84DAA4B9-234E-F8FE-F343-3B71D0FDB2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
        <p:nvSpPr>
          <p:cNvPr id="5" name="Content Placeholder 4">
            <a:extLst>
              <a:ext uri="{FF2B5EF4-FFF2-40B4-BE49-F238E27FC236}">
                <a16:creationId xmlns:a16="http://schemas.microsoft.com/office/drawing/2014/main" id="{9AC9098F-96A0-9E0B-9922-4A3030288B7C}"/>
              </a:ext>
            </a:extLst>
          </p:cNvPr>
          <p:cNvSpPr>
            <a:spLocks noGrp="1"/>
          </p:cNvSpPr>
          <p:nvPr>
            <p:ph idx="1"/>
          </p:nvPr>
        </p:nvSpPr>
        <p:spPr>
          <a:xfrm>
            <a:off x="581192" y="1882587"/>
            <a:ext cx="11227949" cy="4177102"/>
          </a:xfrm>
        </p:spPr>
        <p:txBody>
          <a:bodyPr>
            <a:normAutofit/>
          </a:bodyPr>
          <a:lstStyle/>
          <a:p>
            <a:pPr lvl="1"/>
            <a:r>
              <a:rPr lang="en-US" sz="2800" b="0" dirty="0"/>
              <a:t>Special allocations of profit and loss lead to absurd results of negative amount of factor components.</a:t>
            </a:r>
          </a:p>
          <a:p>
            <a:pPr lvl="1"/>
            <a:r>
              <a:rPr lang="en-US" sz="2800" b="0" dirty="0"/>
              <a:t>With special allocations the equivalence </a:t>
            </a:r>
            <a:r>
              <a:rPr lang="en-US" sz="2800" b="0" i="1" dirty="0"/>
              <a:t>“% interest = % distributive share = % factor components</a:t>
            </a:r>
            <a:r>
              <a:rPr lang="en-US" sz="2800" b="0" dirty="0"/>
              <a:t>” no longer works.</a:t>
            </a:r>
          </a:p>
          <a:p>
            <a:pPr lvl="1"/>
            <a:r>
              <a:rPr lang="en-US" sz="2800" b="0" dirty="0"/>
              <a:t>Special allocations also “</a:t>
            </a:r>
            <a:r>
              <a:rPr lang="en-US" sz="2800" b="0" i="1" dirty="0"/>
              <a:t>break</a:t>
            </a:r>
            <a:r>
              <a:rPr lang="en-US" sz="2800" b="0" dirty="0"/>
              <a:t>” the netting of items of income by specially allocating deductions.</a:t>
            </a:r>
          </a:p>
          <a:p>
            <a:pPr lvl="1"/>
            <a:r>
              <a:rPr lang="en-US" sz="2800" b="0" dirty="0"/>
              <a:t>Losses are essentially excess deductions which means that deductions must have factor representation.</a:t>
            </a:r>
          </a:p>
          <a:p>
            <a:pPr lvl="1"/>
            <a:endParaRPr lang="en-US" dirty="0"/>
          </a:p>
          <a:p>
            <a:pPr lvl="1"/>
            <a:endParaRPr lang="en-US" dirty="0"/>
          </a:p>
          <a:p>
            <a:pPr lvl="1"/>
            <a:endParaRPr lang="en-US" dirty="0"/>
          </a:p>
          <a:p>
            <a:pPr lvl="1"/>
            <a:endParaRPr lang="en-US" dirty="0"/>
          </a:p>
        </p:txBody>
      </p:sp>
      <p:sp>
        <p:nvSpPr>
          <p:cNvPr id="6" name="Explosion: 8 Points 5">
            <a:extLst>
              <a:ext uri="{FF2B5EF4-FFF2-40B4-BE49-F238E27FC236}">
                <a16:creationId xmlns:a16="http://schemas.microsoft.com/office/drawing/2014/main" id="{BA517D47-B4DA-08AE-51D1-B850520143CB}"/>
              </a:ext>
            </a:extLst>
          </p:cNvPr>
          <p:cNvSpPr/>
          <p:nvPr/>
        </p:nvSpPr>
        <p:spPr>
          <a:xfrm>
            <a:off x="10350722" y="68961"/>
            <a:ext cx="1260088" cy="1148576"/>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389301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0D916-57B8-3AE7-F3B4-DFD4CF245B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66DFFC-432C-358B-2387-5942ED1DE8F5}"/>
              </a:ext>
            </a:extLst>
          </p:cNvPr>
          <p:cNvSpPr>
            <a:spLocks noGrp="1"/>
          </p:cNvSpPr>
          <p:nvPr>
            <p:ph type="title"/>
          </p:nvPr>
        </p:nvSpPr>
        <p:spPr>
          <a:xfrm>
            <a:off x="371810" y="618294"/>
            <a:ext cx="11029616" cy="528711"/>
          </a:xfrm>
        </p:spPr>
        <p:txBody>
          <a:bodyPr>
            <a:normAutofit fontScale="90000"/>
          </a:bodyPr>
          <a:lstStyle/>
          <a:p>
            <a:r>
              <a:rPr lang="en-US"/>
              <a:t>Blending: Special allocation of Partnership Items Demonstration</a:t>
            </a:r>
          </a:p>
        </p:txBody>
      </p:sp>
      <p:sp>
        <p:nvSpPr>
          <p:cNvPr id="3" name="Content Placeholder 2">
            <a:extLst>
              <a:ext uri="{FF2B5EF4-FFF2-40B4-BE49-F238E27FC236}">
                <a16:creationId xmlns:a16="http://schemas.microsoft.com/office/drawing/2014/main" id="{1BDB8721-5AFE-6C7A-3EB1-9BB4DECA8968}"/>
              </a:ext>
            </a:extLst>
          </p:cNvPr>
          <p:cNvSpPr>
            <a:spLocks noGrp="1"/>
          </p:cNvSpPr>
          <p:nvPr>
            <p:ph idx="1"/>
          </p:nvPr>
        </p:nvSpPr>
        <p:spPr>
          <a:xfrm>
            <a:off x="6804837" y="1295822"/>
            <a:ext cx="4888567" cy="5310653"/>
          </a:xfrm>
          <a:ln w="57150">
            <a:solidFill>
              <a:schemeClr val="accent1"/>
            </a:solidFill>
          </a:ln>
        </p:spPr>
        <p:txBody>
          <a:bodyPr>
            <a:noAutofit/>
          </a:bodyPr>
          <a:lstStyle/>
          <a:p>
            <a:pPr lvl="1"/>
            <a:r>
              <a:rPr lang="en-US" sz="2000"/>
              <a:t>Consider this example:</a:t>
            </a:r>
          </a:p>
          <a:p>
            <a:pPr lvl="1"/>
            <a:r>
              <a:rPr lang="en-US" sz="2000"/>
              <a:t>P records </a:t>
            </a:r>
            <a:r>
              <a:rPr lang="en-US" sz="2000" b="1"/>
              <a:t>$5 million of total receipts</a:t>
            </a:r>
            <a:r>
              <a:rPr lang="en-US" sz="2000"/>
              <a:t>, including </a:t>
            </a:r>
            <a:r>
              <a:rPr lang="en-US" sz="1900" b="1"/>
              <a:t>$2 million in State X</a:t>
            </a:r>
          </a:p>
          <a:p>
            <a:pPr lvl="1"/>
            <a:r>
              <a:rPr lang="en-US" sz="2000"/>
              <a:t>P has a net income of $200k including:</a:t>
            </a:r>
          </a:p>
          <a:p>
            <a:pPr lvl="2"/>
            <a:r>
              <a:rPr lang="en-US" sz="1900"/>
              <a:t>$100k of interest net of $3k of interest expense deduction, and </a:t>
            </a:r>
          </a:p>
          <a:p>
            <a:pPr lvl="2"/>
            <a:r>
              <a:rPr lang="en-US" sz="1900"/>
              <a:t>$100k of ordinary business expense.</a:t>
            </a:r>
          </a:p>
          <a:p>
            <a:pPr lvl="1"/>
            <a:r>
              <a:rPr lang="en-US" sz="2000"/>
              <a:t>P allocates $100k of ordinary business income to Partner A and $100k of interest to Corp.:</a:t>
            </a:r>
          </a:p>
          <a:p>
            <a:pPr lvl="1"/>
            <a:r>
              <a:rPr lang="en-US" sz="2100" b="1"/>
              <a:t>Should Corp be allocated $2.5 million of receipts as factor component?</a:t>
            </a:r>
          </a:p>
        </p:txBody>
      </p:sp>
      <p:sp>
        <p:nvSpPr>
          <p:cNvPr id="4" name="Slide Number Placeholder 3">
            <a:extLst>
              <a:ext uri="{FF2B5EF4-FFF2-40B4-BE49-F238E27FC236}">
                <a16:creationId xmlns:a16="http://schemas.microsoft.com/office/drawing/2014/main" id="{88B268D0-23D3-C44F-AC68-0AE7AC68D5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
        <p:nvSpPr>
          <p:cNvPr id="8" name="Content Placeholder 2">
            <a:extLst>
              <a:ext uri="{FF2B5EF4-FFF2-40B4-BE49-F238E27FC236}">
                <a16:creationId xmlns:a16="http://schemas.microsoft.com/office/drawing/2014/main" id="{7DB3D2EC-3DEF-C852-D2FB-13A26BBB424C}"/>
              </a:ext>
            </a:extLst>
          </p:cNvPr>
          <p:cNvSpPr txBox="1">
            <a:spLocks/>
          </p:cNvSpPr>
          <p:nvPr/>
        </p:nvSpPr>
        <p:spPr>
          <a:xfrm>
            <a:off x="401907" y="1295822"/>
            <a:ext cx="6083953" cy="5310653"/>
          </a:xfrm>
          <a:prstGeom prst="rect">
            <a:avLst/>
          </a:prstGeom>
          <a:ln w="57150">
            <a:solidFill>
              <a:schemeClr val="tx2"/>
            </a:solidFill>
          </a:ln>
        </p:spPr>
        <p:txBody>
          <a:bodyPr vert="horz" lIns="91440" tIns="45720" rIns="91440" bIns="45720"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1"/>
            <a:r>
              <a:rPr lang="en-US" sz="2000"/>
              <a:t>When allocations are </a:t>
            </a:r>
            <a:r>
              <a:rPr lang="en-US" sz="2000" b="1"/>
              <a:t>not uniform</a:t>
            </a:r>
            <a:r>
              <a:rPr lang="en-US" sz="2000"/>
              <a:t>, meaning when at least one partnership item is allocated using a distinct ratio, net income or loss can no longer be used to distribute factor components.</a:t>
            </a:r>
          </a:p>
          <a:p>
            <a:pPr marL="324000" lvl="1" indent="0">
              <a:buNone/>
            </a:pPr>
            <a:r>
              <a:rPr lang="en-US" sz="2000"/>
              <a:t>% net income (loss) ≠ % of factor component</a:t>
            </a:r>
          </a:p>
          <a:p>
            <a:pPr lvl="1"/>
            <a:r>
              <a:rPr lang="en-US" sz="2000" b="1"/>
              <a:t>Why? </a:t>
            </a:r>
            <a:r>
              <a:rPr lang="en-US" sz="2000"/>
              <a:t>Because net amounts derived from special allocations can represent a multitude of business realities, some representing very little business and others a large portion of activities. </a:t>
            </a:r>
          </a:p>
          <a:p>
            <a:pPr lvl="1"/>
            <a:r>
              <a:rPr lang="en-US" sz="2000"/>
              <a:t>Compare:</a:t>
            </a:r>
          </a:p>
          <a:p>
            <a:pPr lvl="2"/>
            <a:r>
              <a:rPr lang="en-US" sz="1800"/>
              <a:t>$200 – $100 = $100, with</a:t>
            </a:r>
          </a:p>
          <a:p>
            <a:pPr lvl="2"/>
            <a:r>
              <a:rPr lang="en-US" sz="1800"/>
              <a:t>$1,000,000,000 – $999,999,900 = $100</a:t>
            </a:r>
          </a:p>
          <a:p>
            <a:pPr lvl="1"/>
            <a:r>
              <a:rPr lang="en-US" sz="1900"/>
              <a:t>Could the same share of factor components be attributed to these two special allocations?</a:t>
            </a:r>
          </a:p>
        </p:txBody>
      </p:sp>
    </p:spTree>
    <p:extLst>
      <p:ext uri="{BB962C8B-B14F-4D97-AF65-F5344CB8AC3E}">
        <p14:creationId xmlns:p14="http://schemas.microsoft.com/office/powerpoint/2010/main" val="1044368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33463-2E3E-5F69-19E2-784099305E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965DEE-4BB7-0A27-498C-06A220284481}"/>
              </a:ext>
            </a:extLst>
          </p:cNvPr>
          <p:cNvSpPr>
            <a:spLocks noGrp="1"/>
          </p:cNvSpPr>
          <p:nvPr>
            <p:ph type="title"/>
          </p:nvPr>
        </p:nvSpPr>
        <p:spPr>
          <a:xfrm>
            <a:off x="371810" y="618294"/>
            <a:ext cx="11029616" cy="528711"/>
          </a:xfrm>
        </p:spPr>
        <p:txBody>
          <a:bodyPr>
            <a:normAutofit fontScale="90000"/>
          </a:bodyPr>
          <a:lstStyle/>
          <a:p>
            <a:r>
              <a:rPr lang="en-US"/>
              <a:t>Blending: Special allocation of Partnership Items – ABS Method</a:t>
            </a:r>
          </a:p>
        </p:txBody>
      </p:sp>
      <p:sp>
        <p:nvSpPr>
          <p:cNvPr id="3" name="Content Placeholder 2">
            <a:extLst>
              <a:ext uri="{FF2B5EF4-FFF2-40B4-BE49-F238E27FC236}">
                <a16:creationId xmlns:a16="http://schemas.microsoft.com/office/drawing/2014/main" id="{C87398D4-201F-B1A4-29FA-97349EB1D9F9}"/>
              </a:ext>
            </a:extLst>
          </p:cNvPr>
          <p:cNvSpPr>
            <a:spLocks noGrp="1"/>
          </p:cNvSpPr>
          <p:nvPr>
            <p:ph idx="1"/>
          </p:nvPr>
        </p:nvSpPr>
        <p:spPr>
          <a:xfrm>
            <a:off x="6677303" y="1295822"/>
            <a:ext cx="4933507" cy="5310653"/>
          </a:xfrm>
          <a:ln w="57150">
            <a:solidFill>
              <a:schemeClr val="accent1"/>
            </a:solidFill>
          </a:ln>
        </p:spPr>
        <p:txBody>
          <a:bodyPr>
            <a:noAutofit/>
          </a:bodyPr>
          <a:lstStyle/>
          <a:p>
            <a:pPr lvl="1"/>
            <a:r>
              <a:rPr lang="en-US" sz="2000"/>
              <a:t>Consider this example:</a:t>
            </a:r>
          </a:p>
          <a:p>
            <a:pPr lvl="1"/>
            <a:r>
              <a:rPr lang="en-US" sz="2000"/>
              <a:t>P records </a:t>
            </a:r>
            <a:r>
              <a:rPr lang="en-US" sz="2000" b="1"/>
              <a:t>$5 million of total receipts</a:t>
            </a:r>
            <a:r>
              <a:rPr lang="en-US" sz="2000"/>
              <a:t>, including </a:t>
            </a:r>
            <a:r>
              <a:rPr lang="en-US" sz="1900" b="1"/>
              <a:t>$2 million in State X</a:t>
            </a:r>
          </a:p>
          <a:p>
            <a:pPr lvl="1"/>
            <a:r>
              <a:rPr lang="en-US" sz="2000"/>
              <a:t>P has a net loss of ($3 million), meaning that P has $8 million of deductions.</a:t>
            </a:r>
          </a:p>
          <a:p>
            <a:pPr lvl="1"/>
            <a:r>
              <a:rPr lang="en-US" sz="2000"/>
              <a:t>P allocates the partnership net income as follows:</a:t>
            </a:r>
          </a:p>
          <a:p>
            <a:pPr lvl="2"/>
            <a:r>
              <a:rPr lang="en-US" sz="1900"/>
              <a:t>Partner A is allocated $5 million of gain.</a:t>
            </a:r>
          </a:p>
          <a:p>
            <a:pPr lvl="2"/>
            <a:r>
              <a:rPr lang="en-US" sz="1900" b="1"/>
              <a:t>Corp is allocated ($8 million)</a:t>
            </a:r>
            <a:r>
              <a:rPr lang="en-US" sz="2000" b="1"/>
              <a:t> of loss.</a:t>
            </a:r>
          </a:p>
          <a:p>
            <a:pPr lvl="1"/>
            <a:r>
              <a:rPr lang="en-US" sz="2100" b="1"/>
              <a:t>Corp should receive 8/13 of the factor components.</a:t>
            </a:r>
          </a:p>
        </p:txBody>
      </p:sp>
      <p:sp>
        <p:nvSpPr>
          <p:cNvPr id="4" name="Slide Number Placeholder 3">
            <a:extLst>
              <a:ext uri="{FF2B5EF4-FFF2-40B4-BE49-F238E27FC236}">
                <a16:creationId xmlns:a16="http://schemas.microsoft.com/office/drawing/2014/main" id="{19608160-89ED-F819-EB33-353E82EC7C0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
        <p:nvSpPr>
          <p:cNvPr id="8" name="Content Placeholder 2">
            <a:extLst>
              <a:ext uri="{FF2B5EF4-FFF2-40B4-BE49-F238E27FC236}">
                <a16:creationId xmlns:a16="http://schemas.microsoft.com/office/drawing/2014/main" id="{2D4ED487-98CF-795C-F172-2E873112ED51}"/>
              </a:ext>
            </a:extLst>
          </p:cNvPr>
          <p:cNvSpPr txBox="1">
            <a:spLocks/>
          </p:cNvSpPr>
          <p:nvPr/>
        </p:nvSpPr>
        <p:spPr>
          <a:xfrm>
            <a:off x="485555" y="1295823"/>
            <a:ext cx="5996819" cy="5310653"/>
          </a:xfrm>
          <a:prstGeom prst="rect">
            <a:avLst/>
          </a:prstGeom>
          <a:ln w="57150">
            <a:solidFill>
              <a:schemeClr val="tx2"/>
            </a:solidFill>
          </a:ln>
        </p:spPr>
        <p:txBody>
          <a:bodyPr vert="horz" lIns="91440" tIns="45720" rIns="91440" bIns="45720"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1"/>
            <a:r>
              <a:rPr lang="en-US" sz="2000"/>
              <a:t>To give proper weight to distributive shares we must consider that $1 dollar of deductions has the same weight as $1 dollar of gross profits within each partnership separately stated item. </a:t>
            </a:r>
          </a:p>
          <a:p>
            <a:pPr lvl="1"/>
            <a:r>
              <a:rPr lang="en-US" sz="2000"/>
              <a:t>In the example on the right, Corp would be attributed more receipts than Partner A to represent the larger weight that losses have over the gains. This is not a flaw. It is a feature.</a:t>
            </a:r>
          </a:p>
          <a:p>
            <a:pPr lvl="1"/>
            <a:r>
              <a:rPr lang="en-US" sz="2000"/>
              <a:t>That weight can be mathematically represented by the absolute value of the allocation which is the </a:t>
            </a:r>
            <a:r>
              <a:rPr lang="en-US" sz="2000" b="1"/>
              <a:t>distance</a:t>
            </a:r>
            <a:r>
              <a:rPr lang="en-US" sz="2000"/>
              <a:t> a number is from zero on a number line, regardless of direction. Because distance cannot be negative, the absolute value of any number is always positive or zero.</a:t>
            </a:r>
          </a:p>
        </p:txBody>
      </p:sp>
    </p:spTree>
    <p:extLst>
      <p:ext uri="{BB962C8B-B14F-4D97-AF65-F5344CB8AC3E}">
        <p14:creationId xmlns:p14="http://schemas.microsoft.com/office/powerpoint/2010/main" val="1089017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AF43D-7B59-DD04-837E-BCE3CBACBE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471635-A7ED-8284-E73E-66F7478FF89C}"/>
              </a:ext>
            </a:extLst>
          </p:cNvPr>
          <p:cNvSpPr>
            <a:spLocks noGrp="1"/>
          </p:cNvSpPr>
          <p:nvPr>
            <p:ph type="title"/>
          </p:nvPr>
        </p:nvSpPr>
        <p:spPr>
          <a:xfrm>
            <a:off x="581192" y="519833"/>
            <a:ext cx="11029616" cy="612294"/>
          </a:xfrm>
        </p:spPr>
        <p:txBody>
          <a:bodyPr>
            <a:normAutofit/>
          </a:bodyPr>
          <a:lstStyle/>
          <a:p>
            <a:pPr marL="324000" lvl="1" indent="0">
              <a:buNone/>
            </a:pPr>
            <a:r>
              <a:rPr lang="en-US" sz="2800" b="1"/>
              <a:t>Allocation of apportionment items: ABS Method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95ED9C0-BD52-922E-533D-CAB8A1806338}"/>
                  </a:ext>
                </a:extLst>
              </p:cNvPr>
              <p:cNvSpPr>
                <a:spLocks noGrp="1"/>
              </p:cNvSpPr>
              <p:nvPr>
                <p:ph idx="1"/>
              </p:nvPr>
            </p:nvSpPr>
            <p:spPr>
              <a:xfrm>
                <a:off x="581192" y="1213716"/>
                <a:ext cx="10925008" cy="5124451"/>
              </a:xfrm>
            </p:spPr>
            <p:txBody>
              <a:bodyPr>
                <a:noAutofit/>
              </a:bodyPr>
              <a:lstStyle/>
              <a:p>
                <a:pPr lvl="1"/>
                <a:r>
                  <a:rPr lang="en-US" sz="2000" dirty="0"/>
                  <a:t>The ratio PDS/PNI breaks down under the effect of special allocations. It must be modified to properly determine a partner’s share of factor components according to the weight of the activities from which the partner’s distributive share is derived. </a:t>
                </a:r>
              </a:p>
              <a:p>
                <a:pPr lvl="1"/>
                <a:r>
                  <a:rPr lang="en-US" sz="2000" dirty="0"/>
                  <a:t>Because deductions and losses have the same weight as receipts or gains, weighting each equally for purposes of determining the share of factor components to include when blending requires the use of absolute values, thus converting negative signs to positive signs.</a:t>
                </a:r>
              </a:p>
              <a:p>
                <a:pPr lvl="1"/>
                <a:r>
                  <a:rPr lang="en-US" sz="2000" dirty="0"/>
                  <a:t>The sum of absolute values of partnership items allocated to all the partners is called the factor baseline (FB).</a:t>
                </a:r>
              </a:p>
              <a:p>
                <a:pPr lvl="1"/>
                <a:r>
                  <a:rPr lang="en-US" sz="2000" dirty="0"/>
                  <a:t>The sum of absolute values of partnership items allocated to the partner is called Share of Factor Baseline (SFB).</a:t>
                </a:r>
              </a:p>
              <a:p>
                <a:pPr marL="324000" lvl="1" indent="0" algn="ctr">
                  <a:buNone/>
                </a:pPr>
                <a:r>
                  <a:rPr lang="en-US" sz="2200" i="1" dirty="0">
                    <a:latin typeface="Cambria Math" panose="02040503050406030204" pitchFamily="18" charset="0"/>
                  </a:rPr>
                  <a:t>SPFC</a:t>
                </a:r>
                <a14:m>
                  <m:oMath xmlns:m="http://schemas.openxmlformats.org/officeDocument/2006/math">
                    <m:r>
                      <a:rPr lang="en-US" sz="2200" i="1">
                        <a:latin typeface="Cambria Math" panose="02040503050406030204" pitchFamily="18" charset="0"/>
                      </a:rPr>
                      <m:t>=</m:t>
                    </m:r>
                    <m:r>
                      <a:rPr lang="en-US" sz="2200" b="0" i="1" smtClean="0">
                        <a:latin typeface="Cambria Math" panose="02040503050406030204" pitchFamily="18" charset="0"/>
                      </a:rPr>
                      <m:t>𝑃𝐹𝐶</m:t>
                    </m:r>
                    <m:r>
                      <a:rPr lang="en-US" sz="2200" b="0" i="1" smtClean="0">
                        <a:latin typeface="Cambria Math" panose="02040503050406030204" pitchFamily="18" charset="0"/>
                      </a:rPr>
                      <m:t> </m:t>
                    </m:r>
                    <m:r>
                      <a:rPr lang="en-US" sz="2200" i="1">
                        <a:latin typeface="Cambria Math" panose="02040503050406030204" pitchFamily="18" charset="0"/>
                      </a:rPr>
                      <m:t>𝑋</m:t>
                    </m:r>
                    <m:f>
                      <m:fPr>
                        <m:ctrlPr>
                          <a:rPr lang="en-US" sz="2200" i="1">
                            <a:latin typeface="Cambria Math" panose="02040503050406030204" pitchFamily="18" charset="0"/>
                          </a:rPr>
                        </m:ctrlPr>
                      </m:fPr>
                      <m:num>
                        <m:r>
                          <m:rPr>
                            <m:nor/>
                          </m:rPr>
                          <a:rPr lang="en-US" sz="2200" i="1" dirty="0" smtClean="0">
                            <a:latin typeface="Cambria Math" panose="02040503050406030204" pitchFamily="18" charset="0"/>
                          </a:rPr>
                          <m:t>S</m:t>
                        </m:r>
                        <m:r>
                          <m:rPr>
                            <m:nor/>
                          </m:rPr>
                          <a:rPr lang="en-US" sz="2200" b="0" i="1" dirty="0" smtClean="0">
                            <a:latin typeface="Cambria Math" panose="02040503050406030204" pitchFamily="18" charset="0"/>
                          </a:rPr>
                          <m:t>FB</m:t>
                        </m:r>
                      </m:num>
                      <m:den>
                        <m:r>
                          <m:rPr>
                            <m:nor/>
                          </m:rPr>
                          <a:rPr lang="en-US" sz="2200" b="0" i="1" dirty="0" smtClean="0">
                            <a:latin typeface="Cambria Math" panose="02040503050406030204" pitchFamily="18" charset="0"/>
                          </a:rPr>
                          <m:t>FB</m:t>
                        </m:r>
                      </m:den>
                    </m:f>
                  </m:oMath>
                </a14:m>
                <a:endParaRPr lang="en-US" sz="2200" i="1" dirty="0">
                  <a:latin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195ED9C0-BD52-922E-533D-CAB8A1806338}"/>
                  </a:ext>
                </a:extLst>
              </p:cNvPr>
              <p:cNvSpPr>
                <a:spLocks noGrp="1" noRot="1" noChangeAspect="1" noMove="1" noResize="1" noEditPoints="1" noAdjustHandles="1" noChangeArrowheads="1" noChangeShapeType="1" noTextEdit="1"/>
              </p:cNvSpPr>
              <p:nvPr>
                <p:ph idx="1"/>
              </p:nvPr>
            </p:nvSpPr>
            <p:spPr>
              <a:xfrm>
                <a:off x="581192" y="1213716"/>
                <a:ext cx="10925008" cy="5124451"/>
              </a:xfrm>
              <a:blipFill>
                <a:blip r:embed="rId3"/>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0BF9C4E-B286-C507-8A53-21DEADDD7F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3970284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74F0D-042E-C767-A5DB-A80AECE06E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14FF1C-FAE5-8A9A-53F1-B20985953258}"/>
              </a:ext>
            </a:extLst>
          </p:cNvPr>
          <p:cNvSpPr>
            <a:spLocks noGrp="1"/>
          </p:cNvSpPr>
          <p:nvPr>
            <p:ph type="title"/>
          </p:nvPr>
        </p:nvSpPr>
        <p:spPr>
          <a:xfrm>
            <a:off x="581192" y="519833"/>
            <a:ext cx="11029616" cy="612294"/>
          </a:xfrm>
        </p:spPr>
        <p:txBody>
          <a:bodyPr>
            <a:normAutofit/>
          </a:bodyPr>
          <a:lstStyle/>
          <a:p>
            <a:pPr marL="324000" lvl="1" indent="0">
              <a:buNone/>
            </a:pPr>
            <a:r>
              <a:rPr lang="en-US" sz="2800" b="1"/>
              <a:t>Allocation of apportionment items: ABS Method</a:t>
            </a:r>
          </a:p>
        </p:txBody>
      </p:sp>
      <p:sp>
        <p:nvSpPr>
          <p:cNvPr id="3" name="Content Placeholder 2">
            <a:extLst>
              <a:ext uri="{FF2B5EF4-FFF2-40B4-BE49-F238E27FC236}">
                <a16:creationId xmlns:a16="http://schemas.microsoft.com/office/drawing/2014/main" id="{2B6BA473-E886-AA60-A96D-EF1B699F83C5}"/>
              </a:ext>
            </a:extLst>
          </p:cNvPr>
          <p:cNvSpPr>
            <a:spLocks noGrp="1"/>
          </p:cNvSpPr>
          <p:nvPr>
            <p:ph idx="1"/>
          </p:nvPr>
        </p:nvSpPr>
        <p:spPr>
          <a:xfrm>
            <a:off x="581192" y="1084040"/>
            <a:ext cx="11029616" cy="5644284"/>
          </a:xfrm>
        </p:spPr>
        <p:txBody>
          <a:bodyPr>
            <a:noAutofit/>
          </a:bodyPr>
          <a:lstStyle/>
          <a:p>
            <a:pPr lvl="1"/>
            <a:r>
              <a:rPr lang="en-US" sz="2400" dirty="0"/>
              <a:t>On a practical basis, the aggregation of gross receipts and deductions is derived from information reported on federal Form 1065, Schedules K-1 and state modifications.</a:t>
            </a:r>
          </a:p>
          <a:p>
            <a:pPr lvl="1"/>
            <a:r>
              <a:rPr lang="en-US" sz="2400" dirty="0"/>
              <a:t>The sum of SFBs must equal the FB.</a:t>
            </a:r>
          </a:p>
          <a:p>
            <a:pPr lvl="1"/>
            <a:r>
              <a:rPr lang="en-US" sz="2400" dirty="0"/>
              <a:t>Note that guaranteed payments and remedial allocations would end up being counted twice in the FB to account for them being at the same time a gain and a deduction. </a:t>
            </a:r>
          </a:p>
          <a:p>
            <a:pPr lvl="1"/>
            <a:r>
              <a:rPr lang="en-US" sz="2400" dirty="0"/>
              <a:t>This is not a flaw because the same amount is at the same time a deduction and an item of income but for different partners.</a:t>
            </a:r>
          </a:p>
          <a:p>
            <a:pPr lvl="1"/>
            <a:r>
              <a:rPr lang="en-US" sz="2400" dirty="0"/>
              <a:t>Depreciation deductions from IRC 743(b) basis adjustment are not deductions without tax consequences. They reduce net income in the same way other cost recovery of assets do. Therefore, they must receive as much weight as any other deduction.</a:t>
            </a:r>
          </a:p>
        </p:txBody>
      </p:sp>
      <p:sp>
        <p:nvSpPr>
          <p:cNvPr id="4" name="Slide Number Placeholder 3">
            <a:extLst>
              <a:ext uri="{FF2B5EF4-FFF2-40B4-BE49-F238E27FC236}">
                <a16:creationId xmlns:a16="http://schemas.microsoft.com/office/drawing/2014/main" id="{FB2E5034-951E-AB57-36F8-0F118E2356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3146760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ividendVTI">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1_DividendVTI">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2589</Words>
  <Application>Microsoft Office PowerPoint</Application>
  <PresentationFormat>Widescreen</PresentationFormat>
  <Paragraphs>245</Paragraphs>
  <Slides>22</Slides>
  <Notes>18</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2" baseType="lpstr">
      <vt:lpstr>Aptos</vt:lpstr>
      <vt:lpstr>Arial</vt:lpstr>
      <vt:lpstr>Calibri</vt:lpstr>
      <vt:lpstr>Cambria Math</vt:lpstr>
      <vt:lpstr>Franklin Gothic Book</vt:lpstr>
      <vt:lpstr>Franklin Gothic Demi</vt:lpstr>
      <vt:lpstr>Wingdings 2</vt:lpstr>
      <vt:lpstr>DividendVTI</vt:lpstr>
      <vt:lpstr>1_DividendVTI</vt:lpstr>
      <vt:lpstr>Worksheet</vt:lpstr>
      <vt:lpstr>      State Taxation of Partnerships –  Comments on Draft Model Provisions (Continued)</vt:lpstr>
      <vt:lpstr>How to Blend How is the Partner’s share of factors determined?</vt:lpstr>
      <vt:lpstr>Recap of the last Episode!</vt:lpstr>
      <vt:lpstr>Recap of the last Episode!</vt:lpstr>
      <vt:lpstr>Recap of the last Episode!</vt:lpstr>
      <vt:lpstr>Blending: Special allocation of Partnership Items Demonstration</vt:lpstr>
      <vt:lpstr>Blending: Special allocation of Partnership Items – ABS Method</vt:lpstr>
      <vt:lpstr>Allocation of apportionment items: ABS Method</vt:lpstr>
      <vt:lpstr>Allocation of apportionment items: ABS Method</vt:lpstr>
      <vt:lpstr>ABS Method: Gains </vt:lpstr>
      <vt:lpstr>PowerPoint Presentation</vt:lpstr>
      <vt:lpstr>ABS Method: Gains </vt:lpstr>
      <vt:lpstr>ABS Method: Gains </vt:lpstr>
      <vt:lpstr>ABS Method: Losses </vt:lpstr>
      <vt:lpstr>Blending: Special allocation of Partnership Items</vt:lpstr>
      <vt:lpstr>ABS Method: Losses</vt:lpstr>
      <vt:lpstr>ABS Method: Losses</vt:lpstr>
      <vt:lpstr>Absolute Value Method Conclusion</vt:lpstr>
      <vt:lpstr>Blending: ABS Method – Guaranteed Payments</vt:lpstr>
      <vt:lpstr>ABS Method: Guaranteed Payments</vt:lpstr>
      <vt:lpstr>PowerPoint Presentation</vt:lpstr>
      <vt:lpstr>Possible edit to the model provisions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2026-07-15T13:57:11Z</dcterms:created>
  <dcterms:modified xsi:type="dcterms:W3CDTF">2026-07-15T21:27:09Z</dcterms:modified>
</cp:coreProperties>
</file>