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63" r:id="rId1"/>
    <p:sldMasterId id="2147483775" r:id="rId2"/>
  </p:sldMasterIdLst>
  <p:notesMasterIdLst>
    <p:notesMasterId r:id="rId37"/>
  </p:notesMasterIdLst>
  <p:sldIdLst>
    <p:sldId id="281" r:id="rId3"/>
    <p:sldId id="714" r:id="rId4"/>
    <p:sldId id="709" r:id="rId5"/>
    <p:sldId id="710" r:id="rId6"/>
    <p:sldId id="711" r:id="rId7"/>
    <p:sldId id="712" r:id="rId8"/>
    <p:sldId id="713" r:id="rId9"/>
    <p:sldId id="730" r:id="rId10"/>
    <p:sldId id="731" r:id="rId11"/>
    <p:sldId id="726" r:id="rId12"/>
    <p:sldId id="727" r:id="rId13"/>
    <p:sldId id="725" r:id="rId14"/>
    <p:sldId id="732" r:id="rId15"/>
    <p:sldId id="734" r:id="rId16"/>
    <p:sldId id="735" r:id="rId17"/>
    <p:sldId id="667" r:id="rId18"/>
    <p:sldId id="668" r:id="rId19"/>
    <p:sldId id="690" r:id="rId20"/>
    <p:sldId id="669" r:id="rId21"/>
    <p:sldId id="688" r:id="rId22"/>
    <p:sldId id="683" r:id="rId23"/>
    <p:sldId id="682" r:id="rId24"/>
    <p:sldId id="691" r:id="rId25"/>
    <p:sldId id="692" r:id="rId26"/>
    <p:sldId id="693" r:id="rId27"/>
    <p:sldId id="673" r:id="rId28"/>
    <p:sldId id="689" r:id="rId29"/>
    <p:sldId id="672" r:id="rId30"/>
    <p:sldId id="681" r:id="rId31"/>
    <p:sldId id="697" r:id="rId32"/>
    <p:sldId id="684" r:id="rId33"/>
    <p:sldId id="695" r:id="rId34"/>
    <p:sldId id="733" r:id="rId35"/>
    <p:sldId id="708" r:id="rId36"/>
  </p:sldIdLst>
  <p:sldSz cx="12192000" cy="6858000"/>
  <p:notesSz cx="7077075" cy="9363075"/>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70EB87-AFAC-4A60-B6BF-F575E903D596}" v="2" dt="2026-07-24T15:17:33.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77791" autoAdjust="0"/>
  </p:normalViewPr>
  <p:slideViewPr>
    <p:cSldViewPr snapToGrid="0">
      <p:cViewPr varScale="1">
        <p:scale>
          <a:sx n="45" d="100"/>
          <a:sy n="45" d="100"/>
        </p:scale>
        <p:origin x="940" y="4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3744"/>
    </p:cViewPr>
  </p:sorterViewPr>
  <p:notesViewPr>
    <p:cSldViewPr snapToGrid="0">
      <p:cViewPr varScale="1">
        <p:scale>
          <a:sx n="85" d="100"/>
          <a:sy n="85" d="100"/>
        </p:scale>
        <p:origin x="382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 Id="rId20" Type="http://schemas.openxmlformats.org/officeDocument/2006/relationships/slide" Target="slides/slide18.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6DF0A747-3D3D-4E61-BBFC-593FEE6AD157}" type="datetimeFigureOut">
              <a:rPr lang="en-US" smtClean="0"/>
              <a:t>7/24/2026</a:t>
            </a:fld>
            <a:endParaRPr lang="en-US" dirty="0"/>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74BE47F8-3455-4D8C-B9E0-C75F5017E12D}" type="slidenum">
              <a:rPr lang="en-US" smtClean="0"/>
              <a:t>‹#›</a:t>
            </a:fld>
            <a:endParaRPr lang="en-US" dirty="0"/>
          </a:p>
        </p:txBody>
      </p:sp>
    </p:spTree>
    <p:extLst>
      <p:ext uri="{BB962C8B-B14F-4D97-AF65-F5344CB8AC3E}">
        <p14:creationId xmlns:p14="http://schemas.microsoft.com/office/powerpoint/2010/main" val="1583194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750" y="34925"/>
            <a:ext cx="5297488" cy="2979738"/>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494C42-5034-4A46-9B78-EE3919A245F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196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BE47F8-3455-4D8C-B9E0-C75F5017E12D}" type="slidenum">
              <a:rPr lang="en-US" smtClean="0"/>
              <a:t>2</a:t>
            </a:fld>
            <a:endParaRPr lang="en-US" dirty="0"/>
          </a:p>
        </p:txBody>
      </p:sp>
    </p:spTree>
    <p:extLst>
      <p:ext uri="{BB962C8B-B14F-4D97-AF65-F5344CB8AC3E}">
        <p14:creationId xmlns:p14="http://schemas.microsoft.com/office/powerpoint/2010/main" val="3408683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BE47F8-3455-4D8C-B9E0-C75F5017E12D}" type="slidenum">
              <a:rPr lang="en-US" smtClean="0"/>
              <a:t>3</a:t>
            </a:fld>
            <a:endParaRPr lang="en-US" dirty="0"/>
          </a:p>
        </p:txBody>
      </p:sp>
    </p:spTree>
    <p:extLst>
      <p:ext uri="{BB962C8B-B14F-4D97-AF65-F5344CB8AC3E}">
        <p14:creationId xmlns:p14="http://schemas.microsoft.com/office/powerpoint/2010/main" val="910159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BE47F8-3455-4D8C-B9E0-C75F5017E12D}" type="slidenum">
              <a:rPr lang="en-US" smtClean="0"/>
              <a:t>4</a:t>
            </a:fld>
            <a:endParaRPr lang="en-US" dirty="0"/>
          </a:p>
        </p:txBody>
      </p:sp>
    </p:spTree>
    <p:extLst>
      <p:ext uri="{BB962C8B-B14F-4D97-AF65-F5344CB8AC3E}">
        <p14:creationId xmlns:p14="http://schemas.microsoft.com/office/powerpoint/2010/main" val="1476888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BE47F8-3455-4D8C-B9E0-C75F5017E12D}" type="slidenum">
              <a:rPr lang="en-US" smtClean="0"/>
              <a:t>5</a:t>
            </a:fld>
            <a:endParaRPr lang="en-US" dirty="0"/>
          </a:p>
        </p:txBody>
      </p:sp>
    </p:spTree>
    <p:extLst>
      <p:ext uri="{BB962C8B-B14F-4D97-AF65-F5344CB8AC3E}">
        <p14:creationId xmlns:p14="http://schemas.microsoft.com/office/powerpoint/2010/main" val="3958883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BE47F8-3455-4D8C-B9E0-C75F5017E12D}" type="slidenum">
              <a:rPr lang="en-US" smtClean="0"/>
              <a:t>6</a:t>
            </a:fld>
            <a:endParaRPr lang="en-US" dirty="0"/>
          </a:p>
        </p:txBody>
      </p:sp>
    </p:spTree>
    <p:extLst>
      <p:ext uri="{BB962C8B-B14F-4D97-AF65-F5344CB8AC3E}">
        <p14:creationId xmlns:p14="http://schemas.microsoft.com/office/powerpoint/2010/main" val="84662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BE47F8-3455-4D8C-B9E0-C75F5017E12D}" type="slidenum">
              <a:rPr lang="en-US" smtClean="0"/>
              <a:t>7</a:t>
            </a:fld>
            <a:endParaRPr lang="en-US" dirty="0"/>
          </a:p>
        </p:txBody>
      </p:sp>
    </p:spTree>
    <p:extLst>
      <p:ext uri="{BB962C8B-B14F-4D97-AF65-F5344CB8AC3E}">
        <p14:creationId xmlns:p14="http://schemas.microsoft.com/office/powerpoint/2010/main" val="534518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BE47F8-3455-4D8C-B9E0-C75F5017E12D}" type="slidenum">
              <a:rPr lang="en-US" smtClean="0"/>
              <a:t>8</a:t>
            </a:fld>
            <a:endParaRPr lang="en-US" dirty="0"/>
          </a:p>
        </p:txBody>
      </p:sp>
    </p:spTree>
    <p:extLst>
      <p:ext uri="{BB962C8B-B14F-4D97-AF65-F5344CB8AC3E}">
        <p14:creationId xmlns:p14="http://schemas.microsoft.com/office/powerpoint/2010/main" val="2039159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1130D-9B00-92CD-ABD1-8A9637FB8D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A62FA-E872-329D-4483-F698ABD6C8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88C2D-65F9-2D02-9FB8-F7A2C2F531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8C8005-28FF-F665-D774-6BB9774FFD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E47F8-3455-4D8C-B9E0-C75F5017E12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53990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22ED4-0314-8964-4E46-5EBAFE7FB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C3CFA-E3BC-C103-1F22-F020B2C75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957DF5-4421-04FE-0D82-A8212D81A8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2C96C4-8E82-AE72-1E92-C86DE9610E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E47F8-3455-4D8C-B9E0-C75F5017E12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63163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8662F-5516-1E21-E162-652925A2E0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E2198-A46E-4504-F277-6071826F8D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EB7FA-C6BF-1AF2-489B-AD9B4261E5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1F7FE3-F206-0066-B212-575F60D153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E47F8-3455-4D8C-B9E0-C75F5017E12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31760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67F0D-C36D-899F-B10B-AE08861A0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F04D4-5F05-9914-21A8-5A3BC8CAF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4107F9-9638-9960-0406-85E14EE5DC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BDD3EA-B588-ABC6-A375-23A2FF2888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E47F8-3455-4D8C-B9E0-C75F5017E12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8298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564AA-2882-21F0-3A7F-07019C23AA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87FD70-5BA6-0F84-BFCB-6E080CD5ED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F6E037-6EE1-D7F4-A61F-0546907F8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E7AC42-3026-0362-D3C2-4191989E78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E47F8-3455-4D8C-B9E0-C75F5017E12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1964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E4D2E-C71E-3BD2-6551-49009CEBD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9C05C-2EC9-7AEA-D8B8-43CF7C6735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6D58B-579F-63DE-1674-F22F8248F8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CE124C-503F-C102-B647-06CB5BA48E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BE47F8-3455-4D8C-B9E0-C75F5017E12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6137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BE47F8-3455-4D8C-B9E0-C75F5017E12D}" type="slidenum">
              <a:rPr lang="en-US" smtClean="0"/>
              <a:t>34</a:t>
            </a:fld>
            <a:endParaRPr lang="en-US" dirty="0"/>
          </a:p>
        </p:txBody>
      </p:sp>
    </p:spTree>
    <p:extLst>
      <p:ext uri="{BB962C8B-B14F-4D97-AF65-F5344CB8AC3E}">
        <p14:creationId xmlns:p14="http://schemas.microsoft.com/office/powerpoint/2010/main" val="1136296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6215E3FE-2A52-4BFD-866F-7468E077B710}" type="datetime1">
              <a:rPr lang="en-US" smtClean="0"/>
              <a:t>7/24/2026</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19579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F56EA5F0-CC34-482B-B7D7-9B41821823C8}" type="datetime1">
              <a:rPr lang="en-US" smtClean="0"/>
              <a:t>7/24/2026</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69265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F35DAB7C-C874-4098-B6FA-7A7D41D46054}" type="datetime1">
              <a:rPr lang="en-US" smtClean="0"/>
              <a:t>7/24/2026</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34167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D2E2-1542-4766-B14D-910888DE2F40}" type="datetime1">
              <a:rPr lang="en-US" smtClean="0"/>
              <a:t>7/24/2026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65055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139CAA-DE3D-430A-BBEB-611F0ABD547B}" type="datetime1">
              <a:rPr lang="en-US" smtClean="0"/>
              <a:t>7/24/2026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70574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13BBB6-D452-44CA-BE48-69C7636B069C}" type="datetime1">
              <a:rPr lang="en-US" smtClean="0"/>
              <a:t>7/24/2026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80894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9A268C-8FB5-4886-8264-FC595AF8391B}" type="datetime1">
              <a:rPr lang="en-US" smtClean="0"/>
              <a:t>7/24/2026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6105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C277F93F-B245-4FE5-8EF7-CE30EA2F06A3}" type="datetime1">
              <a:rPr lang="en-US" smtClean="0"/>
              <a:t>7/24/2026</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29095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1505B9-AE01-4BC3-856D-BB132BF34314}" type="datetime1">
              <a:rPr lang="en-US" smtClean="0"/>
              <a:t>7/24/2026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10184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ECF3C1-CD21-49DD-B007-0E3BB43F67F8}" type="datetime1">
              <a:rPr lang="en-US" smtClean="0"/>
              <a:t>7/24/2026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9993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51A75AEC-37D3-4D1C-B3F1-20813135198E}" type="datetime1">
              <a:rPr lang="en-US" smtClean="0"/>
              <a:t>7/24/2026</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37609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BFA5C416-7602-4F6E-AF18-B06EB5E567FC}" type="datetime1">
              <a:rPr lang="en-US" smtClean="0"/>
              <a:t>7/24/2026</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66141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7"/>
            <a:ext cx="11029616" cy="774103"/>
          </a:xfrm>
        </p:spPr>
        <p:txBody>
          <a:bodyPr/>
          <a:lstStyle/>
          <a:p>
            <a:r>
              <a:rPr lang="en-US" dirty="0"/>
              <a:t>Click to edit Master title style</a:t>
            </a:r>
          </a:p>
        </p:txBody>
      </p:sp>
      <p:sp>
        <p:nvSpPr>
          <p:cNvPr id="3" name="Content Placeholder 2"/>
          <p:cNvSpPr>
            <a:spLocks noGrp="1"/>
          </p:cNvSpPr>
          <p:nvPr>
            <p:ph idx="1"/>
          </p:nvPr>
        </p:nvSpPr>
        <p:spPr>
          <a:xfrm>
            <a:off x="581192" y="1663546"/>
            <a:ext cx="11029615" cy="449229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AF2B4F3-55FC-4AE9-8861-9776836DA11F}" type="datetime1">
              <a:rPr lang="en-US" smtClean="0"/>
              <a:t>7/24/2026</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69397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3948A61B-7849-4E35-A7F5-A30700641529}" type="datetime1">
              <a:rPr lang="en-US" smtClean="0"/>
              <a:t>7/24/2026</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70631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33662A-E4A9-46DC-A512-ACCF7860B028}" type="datetime1">
              <a:rPr lang="en-US" smtClean="0"/>
              <a:t>7/24/2026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33227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1B839D-9003-41F0-B39B-2D574F1A5C80}" type="datetime1">
              <a:rPr lang="en-US" smtClean="0"/>
              <a:t>7/24/2026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25106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4EED65-072C-4FDB-A3BF-BBE9404B99E2}" type="datetime1">
              <a:rPr lang="en-US" smtClean="0"/>
              <a:t>7/24/2026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94860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710D1-D2A9-4D47-9FAB-787B9719296C}" type="datetime1">
              <a:rPr lang="en-US" smtClean="0"/>
              <a:t>7/24/2026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13001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EEC9C26E-3850-482C-A422-5FDFA76FC468}" type="datetime1">
              <a:rPr lang="en-US" smtClean="0"/>
              <a:t>7/24/2026</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716685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88BD17-423D-446F-99F2-14E1D80419C3}" type="datetime1">
              <a:rPr lang="en-US" smtClean="0"/>
              <a:t>7/24/2026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89161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6D95D4-B1DC-4BD3-96F7-872A240A5AA8}" type="datetime1">
              <a:rPr lang="en-US" smtClean="0"/>
              <a:t>7/24/2026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97264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41AC3A06-FFF2-4C8C-891C-D19B96FB8B5F}" type="datetime1">
              <a:rPr lang="en-US" smtClean="0"/>
              <a:t>7/24/2026</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88002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064E5414-ECEC-412A-94F2-109BABC55DD1}" type="datetime1">
              <a:rPr lang="en-US" smtClean="0"/>
              <a:t>7/24/2026</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440316363"/>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771251"/>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1724026"/>
            <a:ext cx="11029616" cy="426402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DE3A5D88-3F7B-4785-8E2A-6434E63AC270}" type="datetime1">
              <a:rPr lang="en-US" smtClean="0"/>
              <a:t>7/24/2026</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214519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hdr="0" ftr="0" dt="0"/>
  <p:txStyles>
    <p:titleStyle>
      <a:lvl1pPr algn="l" defTabSz="457200" rtl="0" eaLnBrk="1" latinLnBrk="0" hangingPunct="1">
        <a:lnSpc>
          <a:spcPct val="100000"/>
        </a:lnSpc>
        <a:spcBef>
          <a:spcPct val="0"/>
        </a:spcBef>
        <a:buNone/>
        <a:defRPr sz="32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2800" b="1"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2400" b="1"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2000" b="1"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b="1"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b="1"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hyperlink" Target="https://oap-lifescience.org/ject/article/1186"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hyperlink" Target="https://creativecommons.org/licenses/by-nc-nd/3.0/" TargetMode="External"/><Relationship Id="rId4" Type="http://schemas.openxmlformats.org/officeDocument/2006/relationships/hyperlink" Target="https://journal.media-culture.org.au/index.php/mcjournal/article/view/1465"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app.leg.wa.gov/RCW/default.aspx?cite=82.04.280" TargetMode="External"/><Relationship Id="rId2" Type="http://schemas.openxmlformats.org/officeDocument/2006/relationships/hyperlink" Target="http://app.leg.wa.gov/RCW/default.aspx?cite=82.04.214" TargetMode="External"/><Relationship Id="rId1" Type="http://schemas.openxmlformats.org/officeDocument/2006/relationships/slideLayout" Target="../slideLayouts/slideLayout2.xml"/><Relationship Id="rId4" Type="http://schemas.openxmlformats.org/officeDocument/2006/relationships/hyperlink" Target="http://app.leg.wa.gov/RCW/default.aspx?cite=82.04.281"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52FF1B8-145F-47AA-9F6F-7DA3201AA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3795387" y="2080645"/>
            <a:ext cx="8186082" cy="1348356"/>
          </a:xfrm>
        </p:spPr>
        <p:txBody>
          <a:bodyPr>
            <a:normAutofit fontScale="90000"/>
          </a:bodyPr>
          <a:lstStyle/>
          <a:p>
            <a:br>
              <a:rPr lang="en-US" sz="4400" dirty="0"/>
            </a:br>
            <a:br>
              <a:rPr lang="en-US" sz="4400" dirty="0"/>
            </a:br>
            <a:br>
              <a:rPr lang="en-US" sz="4400" dirty="0"/>
            </a:br>
            <a:br>
              <a:rPr lang="en-US" sz="4400" dirty="0"/>
            </a:br>
            <a:br>
              <a:rPr lang="en-US" sz="4400" dirty="0"/>
            </a:br>
            <a:br>
              <a:rPr lang="en-US" sz="4400" dirty="0"/>
            </a:br>
            <a:r>
              <a:rPr lang="en-US" sz="4400" cap="none" dirty="0"/>
              <a:t>Sales Taxation of Digital Products – </a:t>
            </a:r>
            <a:br>
              <a:rPr lang="en-US" sz="4400" cap="none" dirty="0"/>
            </a:br>
            <a:r>
              <a:rPr lang="en-US" sz="4400" cap="none" dirty="0"/>
              <a:t>Status Report </a:t>
            </a:r>
            <a:endParaRPr lang="en-US" sz="4400" dirty="0"/>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3945699" y="3429000"/>
            <a:ext cx="6192035" cy="1117833"/>
          </a:xfrm>
        </p:spPr>
        <p:txBody>
          <a:bodyPr>
            <a:noAutofit/>
          </a:bodyPr>
          <a:lstStyle/>
          <a:p>
            <a:r>
              <a:rPr lang="en-US" sz="2400" b="1" dirty="0"/>
              <a:t>July 28, 2026</a:t>
            </a:r>
          </a:p>
        </p:txBody>
      </p:sp>
      <p:sp>
        <p:nvSpPr>
          <p:cNvPr id="31" name="Rectangle 30">
            <a:extLst>
              <a:ext uri="{FF2B5EF4-FFF2-40B4-BE49-F238E27FC236}">
                <a16:creationId xmlns:a16="http://schemas.microsoft.com/office/drawing/2014/main" id="{6DFE8A8C-8C1F-40A1-8A45-9D05B0DD8E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33" name="Rectangle 32">
            <a:extLst>
              <a:ext uri="{FF2B5EF4-FFF2-40B4-BE49-F238E27FC236}">
                <a16:creationId xmlns:a16="http://schemas.microsoft.com/office/drawing/2014/main" id="{EE1EF8C3-8F8A-447D-A5FF-C12426825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35" name="Rectangle 34">
            <a:extLst>
              <a:ext uri="{FF2B5EF4-FFF2-40B4-BE49-F238E27FC236}">
                <a16:creationId xmlns:a16="http://schemas.microsoft.com/office/drawing/2014/main" id="{1B511BAF-6DC3-420A-8603-96945C66A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4" name="Picture 3">
            <a:extLst>
              <a:ext uri="{FF2B5EF4-FFF2-40B4-BE49-F238E27FC236}">
                <a16:creationId xmlns:a16="http://schemas.microsoft.com/office/drawing/2014/main" id="{49F09600-EAFC-4C54-94E9-659BE7BEF5B3}"/>
              </a:ext>
            </a:extLst>
          </p:cNvPr>
          <p:cNvPicPr>
            <a:picLocks noChangeAspect="1"/>
          </p:cNvPicPr>
          <p:nvPr/>
        </p:nvPicPr>
        <p:blipFill>
          <a:blip r:embed="rId4"/>
          <a:stretch>
            <a:fillRect/>
          </a:stretch>
        </p:blipFill>
        <p:spPr>
          <a:xfrm>
            <a:off x="742929" y="2003794"/>
            <a:ext cx="2822191" cy="1425206"/>
          </a:xfrm>
          <a:prstGeom prst="rect">
            <a:avLst/>
          </a:prstGeom>
        </p:spPr>
      </p:pic>
      <p:sp>
        <p:nvSpPr>
          <p:cNvPr id="5" name="Slide Number Placeholder 4">
            <a:extLst>
              <a:ext uri="{FF2B5EF4-FFF2-40B4-BE49-F238E27FC236}">
                <a16:creationId xmlns:a16="http://schemas.microsoft.com/office/drawing/2014/main" id="{29069105-5D7C-96CF-7BD9-C260AB9E37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custDataLst>
      <p:tags r:id="rId1"/>
    </p:custDataLst>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CA11A-0AAD-C98C-149B-C82D746E9626}"/>
              </a:ext>
            </a:extLst>
          </p:cNvPr>
          <p:cNvSpPr>
            <a:spLocks noGrp="1"/>
          </p:cNvSpPr>
          <p:nvPr>
            <p:ph type="title"/>
          </p:nvPr>
        </p:nvSpPr>
        <p:spPr/>
        <p:txBody>
          <a:bodyPr/>
          <a:lstStyle/>
          <a:p>
            <a:r>
              <a:rPr lang="en-US" dirty="0"/>
              <a:t>Status report – White Paper</a:t>
            </a:r>
          </a:p>
        </p:txBody>
      </p:sp>
      <p:sp>
        <p:nvSpPr>
          <p:cNvPr id="4" name="Slide Number Placeholder 3">
            <a:extLst>
              <a:ext uri="{FF2B5EF4-FFF2-40B4-BE49-F238E27FC236}">
                <a16:creationId xmlns:a16="http://schemas.microsoft.com/office/drawing/2014/main" id="{CD66C5DF-83CB-1C66-36F0-66F66C3624AD}"/>
              </a:ext>
            </a:extLst>
          </p:cNvPr>
          <p:cNvSpPr>
            <a:spLocks noGrp="1"/>
          </p:cNvSpPr>
          <p:nvPr>
            <p:ph type="sldNum" sz="quarter" idx="12"/>
          </p:nvPr>
        </p:nvSpPr>
        <p:spPr/>
        <p:txBody>
          <a:bodyPr/>
          <a:lstStyle/>
          <a:p>
            <a:fld id="{3A98EE3D-8CD1-4C3F-BD1C-C98C9596463C}" type="slidenum">
              <a:rPr lang="en-US" smtClean="0"/>
              <a:t>2</a:t>
            </a:fld>
            <a:endParaRPr lang="en-US" dirty="0"/>
          </a:p>
        </p:txBody>
      </p:sp>
    </p:spTree>
    <p:extLst>
      <p:ext uri="{BB962C8B-B14F-4D97-AF65-F5344CB8AC3E}">
        <p14:creationId xmlns:p14="http://schemas.microsoft.com/office/powerpoint/2010/main" val="220176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E40EA-CC56-A543-2E20-1AC8590CE050}"/>
              </a:ext>
            </a:extLst>
          </p:cNvPr>
          <p:cNvSpPr>
            <a:spLocks noGrp="1"/>
          </p:cNvSpPr>
          <p:nvPr>
            <p:ph type="title"/>
          </p:nvPr>
        </p:nvSpPr>
        <p:spPr>
          <a:xfrm>
            <a:off x="581192" y="702156"/>
            <a:ext cx="11029616" cy="853512"/>
          </a:xfrm>
        </p:spPr>
        <p:txBody>
          <a:bodyPr>
            <a:normAutofit/>
          </a:bodyPr>
          <a:lstStyle/>
          <a:p>
            <a:r>
              <a:rPr lang="en-US" sz="3200" dirty="0"/>
              <a:t>Work on the draft white paper</a:t>
            </a:r>
          </a:p>
        </p:txBody>
      </p:sp>
      <p:sp>
        <p:nvSpPr>
          <p:cNvPr id="3" name="Content Placeholder 2">
            <a:extLst>
              <a:ext uri="{FF2B5EF4-FFF2-40B4-BE49-F238E27FC236}">
                <a16:creationId xmlns:a16="http://schemas.microsoft.com/office/drawing/2014/main" id="{FAD83A5C-33DD-A1DF-E29D-02CEA1FC6A89}"/>
              </a:ext>
            </a:extLst>
          </p:cNvPr>
          <p:cNvSpPr>
            <a:spLocks noGrp="1"/>
          </p:cNvSpPr>
          <p:nvPr>
            <p:ph idx="1"/>
          </p:nvPr>
        </p:nvSpPr>
        <p:spPr>
          <a:xfrm>
            <a:off x="581192" y="1959429"/>
            <a:ext cx="11029615" cy="3526971"/>
          </a:xfrm>
        </p:spPr>
        <p:txBody>
          <a:bodyPr>
            <a:normAutofit/>
          </a:bodyPr>
          <a:lstStyle/>
          <a:p>
            <a:pPr>
              <a:spcBef>
                <a:spcPts val="1800"/>
              </a:spcBef>
            </a:pPr>
            <a:r>
              <a:rPr lang="en-US" sz="2800" dirty="0"/>
              <a:t>Drawing on the information from the work group process we are drafting sections of the white paper and publishing those. </a:t>
            </a:r>
          </a:p>
          <a:p>
            <a:pPr>
              <a:spcBef>
                <a:spcPts val="1800"/>
              </a:spcBef>
            </a:pPr>
            <a:r>
              <a:rPr lang="en-US" sz="2800" dirty="0"/>
              <a:t>Publishing those drafts on the project page along with links to other information from the work group, study groups, and staff research.</a:t>
            </a:r>
          </a:p>
        </p:txBody>
      </p:sp>
      <p:sp>
        <p:nvSpPr>
          <p:cNvPr id="4" name="Slide Number Placeholder 3">
            <a:extLst>
              <a:ext uri="{FF2B5EF4-FFF2-40B4-BE49-F238E27FC236}">
                <a16:creationId xmlns:a16="http://schemas.microsoft.com/office/drawing/2014/main" id="{60F17E16-4DC9-057C-D2CD-103DF3EB3728}"/>
              </a:ext>
            </a:extLst>
          </p:cNvPr>
          <p:cNvSpPr>
            <a:spLocks noGrp="1"/>
          </p:cNvSpPr>
          <p:nvPr>
            <p:ph type="sldNum" sz="quarter" idx="12"/>
          </p:nvPr>
        </p:nvSpPr>
        <p:spPr/>
        <p:txBody>
          <a:bodyPr/>
          <a:lstStyle/>
          <a:p>
            <a:fld id="{3A98EE3D-8CD1-4C3F-BD1C-C98C9596463C}" type="slidenum">
              <a:rPr lang="en-US" smtClean="0"/>
              <a:t>3</a:t>
            </a:fld>
            <a:endParaRPr lang="en-US" dirty="0"/>
          </a:p>
        </p:txBody>
      </p:sp>
    </p:spTree>
    <p:extLst>
      <p:ext uri="{BB962C8B-B14F-4D97-AF65-F5344CB8AC3E}">
        <p14:creationId xmlns:p14="http://schemas.microsoft.com/office/powerpoint/2010/main" val="176928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C573D6-2110-6DF7-E39A-EEC5F6CCDF69}"/>
              </a:ext>
            </a:extLst>
          </p:cNvPr>
          <p:cNvSpPr>
            <a:spLocks noGrp="1"/>
          </p:cNvSpPr>
          <p:nvPr>
            <p:ph type="sldNum" sz="quarter" idx="12"/>
          </p:nvPr>
        </p:nvSpPr>
        <p:spPr/>
        <p:txBody>
          <a:bodyPr/>
          <a:lstStyle/>
          <a:p>
            <a:fld id="{3A98EE3D-8CD1-4C3F-BD1C-C98C9596463C}" type="slidenum">
              <a:rPr lang="en-US" smtClean="0"/>
              <a:t>4</a:t>
            </a:fld>
            <a:endParaRPr lang="en-US" dirty="0"/>
          </a:p>
        </p:txBody>
      </p:sp>
      <p:pic>
        <p:nvPicPr>
          <p:cNvPr id="6" name="Picture 5">
            <a:extLst>
              <a:ext uri="{FF2B5EF4-FFF2-40B4-BE49-F238E27FC236}">
                <a16:creationId xmlns:a16="http://schemas.microsoft.com/office/drawing/2014/main" id="{6DFFDD3C-0CC8-FA5C-948F-69A496DE7DE8}"/>
              </a:ext>
            </a:extLst>
          </p:cNvPr>
          <p:cNvPicPr>
            <a:picLocks noChangeAspect="1"/>
          </p:cNvPicPr>
          <p:nvPr/>
        </p:nvPicPr>
        <p:blipFill>
          <a:blip r:embed="rId3"/>
          <a:stretch>
            <a:fillRect/>
          </a:stretch>
        </p:blipFill>
        <p:spPr>
          <a:xfrm>
            <a:off x="3023016" y="0"/>
            <a:ext cx="6145967" cy="6858000"/>
          </a:xfrm>
          <a:prstGeom prst="rect">
            <a:avLst/>
          </a:prstGeom>
        </p:spPr>
      </p:pic>
    </p:spTree>
    <p:extLst>
      <p:ext uri="{BB962C8B-B14F-4D97-AF65-F5344CB8AC3E}">
        <p14:creationId xmlns:p14="http://schemas.microsoft.com/office/powerpoint/2010/main" val="3636691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4AF9AE-31D9-27E3-8EBE-BEC4B7873C1A}"/>
              </a:ext>
            </a:extLst>
          </p:cNvPr>
          <p:cNvSpPr>
            <a:spLocks noGrp="1"/>
          </p:cNvSpPr>
          <p:nvPr>
            <p:ph type="sldNum" sz="quarter" idx="12"/>
          </p:nvPr>
        </p:nvSpPr>
        <p:spPr/>
        <p:txBody>
          <a:bodyPr/>
          <a:lstStyle/>
          <a:p>
            <a:fld id="{3A98EE3D-8CD1-4C3F-BD1C-C98C9596463C}" type="slidenum">
              <a:rPr lang="en-US" smtClean="0"/>
              <a:t>5</a:t>
            </a:fld>
            <a:endParaRPr lang="en-US" dirty="0"/>
          </a:p>
        </p:txBody>
      </p:sp>
      <p:pic>
        <p:nvPicPr>
          <p:cNvPr id="4" name="Picture 3">
            <a:extLst>
              <a:ext uri="{FF2B5EF4-FFF2-40B4-BE49-F238E27FC236}">
                <a16:creationId xmlns:a16="http://schemas.microsoft.com/office/drawing/2014/main" id="{8A5CDF5C-40EC-C50B-0099-F95DF6BCFE9F}"/>
              </a:ext>
            </a:extLst>
          </p:cNvPr>
          <p:cNvPicPr>
            <a:picLocks noChangeAspect="1"/>
          </p:cNvPicPr>
          <p:nvPr/>
        </p:nvPicPr>
        <p:blipFill>
          <a:blip r:embed="rId3"/>
          <a:stretch>
            <a:fillRect/>
          </a:stretch>
        </p:blipFill>
        <p:spPr>
          <a:xfrm>
            <a:off x="2233989" y="79857"/>
            <a:ext cx="7468440" cy="6510948"/>
          </a:xfrm>
          <a:prstGeom prst="rect">
            <a:avLst/>
          </a:prstGeom>
        </p:spPr>
      </p:pic>
    </p:spTree>
    <p:extLst>
      <p:ext uri="{BB962C8B-B14F-4D97-AF65-F5344CB8AC3E}">
        <p14:creationId xmlns:p14="http://schemas.microsoft.com/office/powerpoint/2010/main" val="1460158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438331-DD47-1CD6-23C3-79F24E99D201}"/>
              </a:ext>
            </a:extLst>
          </p:cNvPr>
          <p:cNvSpPr>
            <a:spLocks noGrp="1"/>
          </p:cNvSpPr>
          <p:nvPr>
            <p:ph type="sldNum" sz="quarter" idx="12"/>
          </p:nvPr>
        </p:nvSpPr>
        <p:spPr/>
        <p:txBody>
          <a:bodyPr/>
          <a:lstStyle/>
          <a:p>
            <a:fld id="{3A98EE3D-8CD1-4C3F-BD1C-C98C9596463C}" type="slidenum">
              <a:rPr lang="en-US" smtClean="0"/>
              <a:t>6</a:t>
            </a:fld>
            <a:endParaRPr lang="en-US" dirty="0"/>
          </a:p>
        </p:txBody>
      </p:sp>
      <p:pic>
        <p:nvPicPr>
          <p:cNvPr id="4" name="Picture 3">
            <a:extLst>
              <a:ext uri="{FF2B5EF4-FFF2-40B4-BE49-F238E27FC236}">
                <a16:creationId xmlns:a16="http://schemas.microsoft.com/office/drawing/2014/main" id="{2A6EE74B-216A-F338-E082-8EF21F6EFCCC}"/>
              </a:ext>
            </a:extLst>
          </p:cNvPr>
          <p:cNvPicPr>
            <a:picLocks noChangeAspect="1"/>
          </p:cNvPicPr>
          <p:nvPr/>
        </p:nvPicPr>
        <p:blipFill>
          <a:blip r:embed="rId3"/>
          <a:stretch>
            <a:fillRect/>
          </a:stretch>
        </p:blipFill>
        <p:spPr>
          <a:xfrm>
            <a:off x="766379" y="1563531"/>
            <a:ext cx="10441744" cy="1957828"/>
          </a:xfrm>
          <a:prstGeom prst="rect">
            <a:avLst/>
          </a:prstGeom>
        </p:spPr>
      </p:pic>
    </p:spTree>
    <p:extLst>
      <p:ext uri="{BB962C8B-B14F-4D97-AF65-F5344CB8AC3E}">
        <p14:creationId xmlns:p14="http://schemas.microsoft.com/office/powerpoint/2010/main" val="1330091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A263D8-46D2-F28A-8E5F-1A90B686EEA4}"/>
              </a:ext>
            </a:extLst>
          </p:cNvPr>
          <p:cNvSpPr>
            <a:spLocks noGrp="1"/>
          </p:cNvSpPr>
          <p:nvPr>
            <p:ph type="sldNum" sz="quarter" idx="12"/>
          </p:nvPr>
        </p:nvSpPr>
        <p:spPr/>
        <p:txBody>
          <a:bodyPr/>
          <a:lstStyle/>
          <a:p>
            <a:fld id="{3A98EE3D-8CD1-4C3F-BD1C-C98C9596463C}" type="slidenum">
              <a:rPr lang="en-US" smtClean="0"/>
              <a:t>7</a:t>
            </a:fld>
            <a:endParaRPr lang="en-US" dirty="0"/>
          </a:p>
        </p:txBody>
      </p:sp>
      <p:pic>
        <p:nvPicPr>
          <p:cNvPr id="4" name="Picture 3">
            <a:extLst>
              <a:ext uri="{FF2B5EF4-FFF2-40B4-BE49-F238E27FC236}">
                <a16:creationId xmlns:a16="http://schemas.microsoft.com/office/drawing/2014/main" id="{F9CEE9D7-DD68-D171-70E8-ED336B23F389}"/>
              </a:ext>
            </a:extLst>
          </p:cNvPr>
          <p:cNvPicPr>
            <a:picLocks noChangeAspect="1"/>
          </p:cNvPicPr>
          <p:nvPr/>
        </p:nvPicPr>
        <p:blipFill>
          <a:blip r:embed="rId3"/>
          <a:stretch>
            <a:fillRect/>
          </a:stretch>
        </p:blipFill>
        <p:spPr>
          <a:xfrm>
            <a:off x="4320257" y="280993"/>
            <a:ext cx="7011378" cy="6325483"/>
          </a:xfrm>
          <a:prstGeom prst="rect">
            <a:avLst/>
          </a:prstGeom>
        </p:spPr>
      </p:pic>
      <p:pic>
        <p:nvPicPr>
          <p:cNvPr id="6" name="Picture 5">
            <a:extLst>
              <a:ext uri="{FF2B5EF4-FFF2-40B4-BE49-F238E27FC236}">
                <a16:creationId xmlns:a16="http://schemas.microsoft.com/office/drawing/2014/main" id="{55108702-9AD2-6B63-156F-5F59923A4373}"/>
              </a:ext>
            </a:extLst>
          </p:cNvPr>
          <p:cNvPicPr>
            <a:picLocks noChangeAspect="1"/>
          </p:cNvPicPr>
          <p:nvPr/>
        </p:nvPicPr>
        <p:blipFill>
          <a:blip r:embed="rId4"/>
          <a:stretch>
            <a:fillRect/>
          </a:stretch>
        </p:blipFill>
        <p:spPr>
          <a:xfrm>
            <a:off x="39761" y="2829696"/>
            <a:ext cx="4415480" cy="827903"/>
          </a:xfrm>
          <a:prstGeom prst="rect">
            <a:avLst/>
          </a:prstGeom>
        </p:spPr>
      </p:pic>
      <p:cxnSp>
        <p:nvCxnSpPr>
          <p:cNvPr id="8" name="Connector: Elbow 7">
            <a:extLst>
              <a:ext uri="{FF2B5EF4-FFF2-40B4-BE49-F238E27FC236}">
                <a16:creationId xmlns:a16="http://schemas.microsoft.com/office/drawing/2014/main" id="{50D37437-C83E-DFDE-32D5-37F7CB59405C}"/>
              </a:ext>
            </a:extLst>
          </p:cNvPr>
          <p:cNvCxnSpPr/>
          <p:nvPr/>
        </p:nvCxnSpPr>
        <p:spPr>
          <a:xfrm flipV="1">
            <a:off x="2149434" y="1056904"/>
            <a:ext cx="2305807" cy="1615044"/>
          </a:xfrm>
          <a:prstGeom prst="bentConnector3">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79563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A0E494-0097-EAD4-E319-DE03985751D8}"/>
              </a:ext>
            </a:extLst>
          </p:cNvPr>
          <p:cNvSpPr>
            <a:spLocks noGrp="1"/>
          </p:cNvSpPr>
          <p:nvPr>
            <p:ph type="sldNum" sz="quarter" idx="12"/>
          </p:nvPr>
        </p:nvSpPr>
        <p:spPr/>
        <p:txBody>
          <a:bodyPr/>
          <a:lstStyle/>
          <a:p>
            <a:fld id="{3A98EE3D-8CD1-4C3F-BD1C-C98C9596463C}" type="slidenum">
              <a:rPr lang="en-US" smtClean="0"/>
              <a:t>8</a:t>
            </a:fld>
            <a:endParaRPr lang="en-US" dirty="0"/>
          </a:p>
        </p:txBody>
      </p:sp>
      <p:pic>
        <p:nvPicPr>
          <p:cNvPr id="4" name="Picture 3">
            <a:extLst>
              <a:ext uri="{FF2B5EF4-FFF2-40B4-BE49-F238E27FC236}">
                <a16:creationId xmlns:a16="http://schemas.microsoft.com/office/drawing/2014/main" id="{F66385CE-EC5D-A97B-0B65-D3EAE6341C4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10198" y="1976700"/>
            <a:ext cx="3490965" cy="2904599"/>
          </a:xfrm>
          <a:prstGeom prst="rect">
            <a:avLst/>
          </a:prstGeom>
        </p:spPr>
      </p:pic>
      <p:sp>
        <p:nvSpPr>
          <p:cNvPr id="5" name="TextBox 4">
            <a:extLst>
              <a:ext uri="{FF2B5EF4-FFF2-40B4-BE49-F238E27FC236}">
                <a16:creationId xmlns:a16="http://schemas.microsoft.com/office/drawing/2014/main" id="{D3B4A2D3-A7E8-3AED-E9D8-33234C8DC5F5}"/>
              </a:ext>
            </a:extLst>
          </p:cNvPr>
          <p:cNvSpPr txBox="1"/>
          <p:nvPr/>
        </p:nvSpPr>
        <p:spPr>
          <a:xfrm>
            <a:off x="666985" y="4907456"/>
            <a:ext cx="3490965" cy="230832"/>
          </a:xfrm>
          <a:prstGeom prst="rect">
            <a:avLst/>
          </a:prstGeom>
          <a:noFill/>
        </p:spPr>
        <p:txBody>
          <a:bodyPr wrap="square" rtlCol="0">
            <a:spAutoFit/>
          </a:bodyPr>
          <a:lstStyle/>
          <a:p>
            <a:r>
              <a:rPr lang="en-US" sz="900" dirty="0">
                <a:hlinkClick r:id="rId4" tooltip="https://journal.media-culture.org.au/index.php/mcjournal/article/view/1465"/>
              </a:rPr>
              <a:t>This Photo</a:t>
            </a:r>
            <a:r>
              <a:rPr lang="en-US" sz="900" dirty="0"/>
              <a:t> by Unknown Author is licensed under </a:t>
            </a:r>
            <a:r>
              <a:rPr lang="en-US" sz="900" dirty="0">
                <a:hlinkClick r:id="rId5" tooltip="https://creativecommons.org/licenses/by-nc-nd/3.0/"/>
              </a:rPr>
              <a:t>CC BY-NC-ND</a:t>
            </a:r>
            <a:endParaRPr lang="en-US" sz="900" dirty="0"/>
          </a:p>
        </p:txBody>
      </p:sp>
      <p:pic>
        <p:nvPicPr>
          <p:cNvPr id="7" name="Picture 6">
            <a:extLst>
              <a:ext uri="{FF2B5EF4-FFF2-40B4-BE49-F238E27FC236}">
                <a16:creationId xmlns:a16="http://schemas.microsoft.com/office/drawing/2014/main" id="{81F11811-8475-0B3A-DE65-4C7EB70A2E0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108006" y="1976700"/>
            <a:ext cx="3754904" cy="2930756"/>
          </a:xfrm>
          <a:prstGeom prst="rect">
            <a:avLst/>
          </a:prstGeom>
        </p:spPr>
      </p:pic>
      <p:sp>
        <p:nvSpPr>
          <p:cNvPr id="10" name="TextBox 9">
            <a:extLst>
              <a:ext uri="{FF2B5EF4-FFF2-40B4-BE49-F238E27FC236}">
                <a16:creationId xmlns:a16="http://schemas.microsoft.com/office/drawing/2014/main" id="{F92D4C99-B5F0-52A1-FFE7-8E1E2E91F192}"/>
              </a:ext>
            </a:extLst>
          </p:cNvPr>
          <p:cNvSpPr txBox="1"/>
          <p:nvPr/>
        </p:nvSpPr>
        <p:spPr>
          <a:xfrm>
            <a:off x="4678463" y="4925789"/>
            <a:ext cx="3490965" cy="230832"/>
          </a:xfrm>
          <a:prstGeom prst="rect">
            <a:avLst/>
          </a:prstGeom>
          <a:noFill/>
        </p:spPr>
        <p:txBody>
          <a:bodyPr wrap="square" rtlCol="0">
            <a:spAutoFit/>
          </a:bodyPr>
          <a:lstStyle/>
          <a:p>
            <a:r>
              <a:rPr lang="en-US" sz="900" dirty="0">
                <a:hlinkClick r:id="rId4" tooltip="https://journal.media-culture.org.au/index.php/mcjournal/article/view/1465"/>
              </a:rPr>
              <a:t>This Photo</a:t>
            </a:r>
            <a:r>
              <a:rPr lang="en-US" sz="900" dirty="0"/>
              <a:t> by Unknown Author is licensed under </a:t>
            </a:r>
            <a:r>
              <a:rPr lang="en-US" sz="900" dirty="0">
                <a:hlinkClick r:id="rId5" tooltip="https://creativecommons.org/licenses/by-nc-nd/3.0/"/>
              </a:rPr>
              <a:t>CC BY-NC-ND</a:t>
            </a:r>
            <a:endParaRPr lang="en-US" sz="900" dirty="0"/>
          </a:p>
        </p:txBody>
      </p:sp>
      <p:sp>
        <p:nvSpPr>
          <p:cNvPr id="11" name="Title 1">
            <a:extLst>
              <a:ext uri="{FF2B5EF4-FFF2-40B4-BE49-F238E27FC236}">
                <a16:creationId xmlns:a16="http://schemas.microsoft.com/office/drawing/2014/main" id="{9C92E894-6BD2-4464-455C-F4171B7C2374}"/>
              </a:ext>
            </a:extLst>
          </p:cNvPr>
          <p:cNvSpPr txBox="1">
            <a:spLocks/>
          </p:cNvSpPr>
          <p:nvPr/>
        </p:nvSpPr>
        <p:spPr>
          <a:xfrm>
            <a:off x="8169428" y="1976700"/>
            <a:ext cx="3754904" cy="2904599"/>
          </a:xfrm>
          <a:prstGeom prst="rect">
            <a:avLst/>
          </a:prstGeom>
          <a:noFill/>
          <a:ln>
            <a:solidFill>
              <a:schemeClr val="accent1"/>
            </a:solidFill>
          </a:ln>
        </p:spPr>
        <p:txBody>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4400" dirty="0"/>
          </a:p>
          <a:p>
            <a:pPr algn="ctr"/>
            <a:r>
              <a:rPr lang="en-US" sz="4400" dirty="0"/>
              <a:t>Alternative Taxes</a:t>
            </a:r>
          </a:p>
        </p:txBody>
      </p:sp>
    </p:spTree>
    <p:extLst>
      <p:ext uri="{BB962C8B-B14F-4D97-AF65-F5344CB8AC3E}">
        <p14:creationId xmlns:p14="http://schemas.microsoft.com/office/powerpoint/2010/main" val="2011973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48A7D-132D-065D-F0BA-184D69A166F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322667-6CED-E94D-31CC-B4C4518ACF3F}"/>
              </a:ext>
            </a:extLst>
          </p:cNvPr>
          <p:cNvSpPr>
            <a:spLocks noGrp="1"/>
          </p:cNvSpPr>
          <p:nvPr>
            <p:ph idx="1"/>
          </p:nvPr>
        </p:nvSpPr>
        <p:spPr>
          <a:xfrm>
            <a:off x="536366" y="1651924"/>
            <a:ext cx="9818170" cy="4127891"/>
          </a:xfrm>
        </p:spPr>
        <p:txBody>
          <a:bodyPr>
            <a:normAutofit/>
          </a:bodyPr>
          <a:lstStyle/>
          <a:p>
            <a:pPr marL="0" indent="0">
              <a:buNone/>
            </a:pPr>
            <a:r>
              <a:rPr lang="en-US" sz="3600" cap="all" dirty="0">
                <a:solidFill>
                  <a:schemeClr val="accent1"/>
                </a:solidFill>
                <a:latin typeface="+mj-lt"/>
              </a:rPr>
              <a:t>lineup</a:t>
            </a:r>
            <a:endParaRPr lang="en-US" sz="3600" cap="all" dirty="0">
              <a:latin typeface="+mj-lt"/>
            </a:endParaRPr>
          </a:p>
          <a:p>
            <a:pPr lvl="1"/>
            <a:r>
              <a:rPr lang="en-US" sz="2700"/>
              <a:t>Jonathan </a:t>
            </a:r>
            <a:r>
              <a:rPr lang="en-US" sz="2700" dirty="0"/>
              <a:t>will introduce the topic.</a:t>
            </a:r>
          </a:p>
          <a:p>
            <a:pPr lvl="1"/>
            <a:r>
              <a:rPr lang="en-US" sz="2700" dirty="0"/>
              <a:t>Tim will discuss Washington’s imposition of tax on advertising.</a:t>
            </a:r>
          </a:p>
          <a:p>
            <a:pPr lvl="1"/>
            <a:r>
              <a:rPr lang="en-US" sz="2700" dirty="0"/>
              <a:t>Brian will provide detail on various laws recently enacted by Chicago and Illinois.</a:t>
            </a:r>
          </a:p>
          <a:p>
            <a:pPr lvl="1"/>
            <a:r>
              <a:rPr lang="en-US" sz="2700" dirty="0"/>
              <a:t>Encore/questions/discussion.</a:t>
            </a:r>
          </a:p>
          <a:p>
            <a:pPr lvl="1"/>
            <a:endParaRPr lang="en-US" sz="2700" dirty="0"/>
          </a:p>
          <a:p>
            <a:endParaRPr lang="en-US" dirty="0"/>
          </a:p>
        </p:txBody>
      </p:sp>
      <p:sp>
        <p:nvSpPr>
          <p:cNvPr id="4" name="Slide Number Placeholder 3">
            <a:extLst>
              <a:ext uri="{FF2B5EF4-FFF2-40B4-BE49-F238E27FC236}">
                <a16:creationId xmlns:a16="http://schemas.microsoft.com/office/drawing/2014/main" id="{C3D3EAD1-A3D0-D2D2-E65D-917F21626E4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235794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DB418-0190-3A38-6F01-4D37829007A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DA9B17-DC5E-39E2-F57E-DE0FEB0C1CF9}"/>
              </a:ext>
            </a:extLst>
          </p:cNvPr>
          <p:cNvSpPr>
            <a:spLocks noGrp="1"/>
          </p:cNvSpPr>
          <p:nvPr>
            <p:ph idx="1"/>
          </p:nvPr>
        </p:nvSpPr>
        <p:spPr>
          <a:xfrm>
            <a:off x="536366" y="1651924"/>
            <a:ext cx="9818170" cy="4127891"/>
          </a:xfrm>
        </p:spPr>
        <p:txBody>
          <a:bodyPr>
            <a:normAutofit/>
          </a:bodyPr>
          <a:lstStyle/>
          <a:p>
            <a:pPr marL="0" indent="0">
              <a:buNone/>
            </a:pPr>
            <a:r>
              <a:rPr lang="en-US" sz="3600" cap="all" dirty="0">
                <a:solidFill>
                  <a:schemeClr val="accent1"/>
                </a:solidFill>
                <a:latin typeface="+mj-lt"/>
              </a:rPr>
              <a:t>Major genres</a:t>
            </a:r>
            <a:endParaRPr lang="en-US" sz="3600" cap="all" dirty="0">
              <a:latin typeface="+mj-lt"/>
            </a:endParaRPr>
          </a:p>
          <a:p>
            <a:pPr lvl="1"/>
            <a:r>
              <a:rPr lang="en-US" sz="2700" dirty="0"/>
              <a:t>Advertising tax – measured by advertising revenues</a:t>
            </a:r>
          </a:p>
          <a:p>
            <a:pPr lvl="1"/>
            <a:r>
              <a:rPr lang="en-US" sz="2700" dirty="0"/>
              <a:t>Data collection tax – measured by number of users who have their data collected (subgenre: measured by volume of data)</a:t>
            </a:r>
          </a:p>
          <a:p>
            <a:pPr lvl="1"/>
            <a:r>
              <a:rPr lang="en-US" sz="2700" dirty="0"/>
              <a:t>Pure social media tax – imposed on social media companies and measured by gross revenue</a:t>
            </a:r>
          </a:p>
          <a:p>
            <a:pPr lvl="1"/>
            <a:endParaRPr lang="en-US" sz="2700" dirty="0"/>
          </a:p>
          <a:p>
            <a:endParaRPr lang="en-US" dirty="0"/>
          </a:p>
        </p:txBody>
      </p:sp>
      <p:sp>
        <p:nvSpPr>
          <p:cNvPr id="4" name="Slide Number Placeholder 3">
            <a:extLst>
              <a:ext uri="{FF2B5EF4-FFF2-40B4-BE49-F238E27FC236}">
                <a16:creationId xmlns:a16="http://schemas.microsoft.com/office/drawing/2014/main" id="{77FA43D2-B81C-D29B-1A23-083050D421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729429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E22F0-8618-8B53-1F12-9C9CD01FC31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A0F9C2-F2EB-5B08-F2D7-667E8BD172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9" name="Content Placeholder 2">
            <a:extLst>
              <a:ext uri="{FF2B5EF4-FFF2-40B4-BE49-F238E27FC236}">
                <a16:creationId xmlns:a16="http://schemas.microsoft.com/office/drawing/2014/main" id="{E62E9701-BED8-0487-53BF-53395A6D90D6}"/>
              </a:ext>
            </a:extLst>
          </p:cNvPr>
          <p:cNvSpPr txBox="1">
            <a:spLocks/>
          </p:cNvSpPr>
          <p:nvPr/>
        </p:nvSpPr>
        <p:spPr>
          <a:xfrm>
            <a:off x="740130" y="2205317"/>
            <a:ext cx="9818170" cy="2823882"/>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85000"/>
                    <a:lumOff val="1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85000"/>
                    <a:lumOff val="1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85000"/>
                    <a:lumOff val="1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85000"/>
                    <a:lumOff val="1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n-US" sz="3600" cap="all" dirty="0">
                <a:solidFill>
                  <a:schemeClr val="accent1"/>
                </a:solidFill>
                <a:latin typeface="+mj-lt"/>
              </a:rPr>
              <a:t>New releases</a:t>
            </a:r>
            <a:endParaRPr lang="en-US" sz="3600" cap="all" dirty="0">
              <a:latin typeface="+mj-lt"/>
            </a:endParaRPr>
          </a:p>
          <a:p>
            <a:pPr lvl="1"/>
            <a:r>
              <a:rPr lang="en-US" sz="2700" dirty="0"/>
              <a:t>Digital Asset tax – a tax on the activity of dealing with </a:t>
            </a:r>
            <a:r>
              <a:rPr lang="en-US" sz="2700" dirty="0" err="1"/>
              <a:t>crypo</a:t>
            </a:r>
            <a:r>
              <a:rPr lang="en-US" sz="2700" dirty="0"/>
              <a:t> assets</a:t>
            </a:r>
          </a:p>
          <a:p>
            <a:pPr lvl="1"/>
            <a:r>
              <a:rPr lang="en-US" sz="2700" dirty="0"/>
              <a:t>Prediction markets tax – similar to a wagering tax, per exchange wager</a:t>
            </a:r>
          </a:p>
          <a:p>
            <a:pPr lvl="1"/>
            <a:endParaRPr lang="en-US" sz="2700" dirty="0"/>
          </a:p>
          <a:p>
            <a:endParaRPr lang="en-US" dirty="0"/>
          </a:p>
        </p:txBody>
      </p:sp>
    </p:spTree>
    <p:extLst>
      <p:ext uri="{BB962C8B-B14F-4D97-AF65-F5344CB8AC3E}">
        <p14:creationId xmlns:p14="http://schemas.microsoft.com/office/powerpoint/2010/main" val="73668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95B42-7237-BB1B-966F-F3EDADCC9936}"/>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E846B1EA-8D45-A229-E8E7-881BD2D85250}"/>
              </a:ext>
            </a:extLst>
          </p:cNvPr>
          <p:cNvSpPr txBox="1">
            <a:spLocks/>
          </p:cNvSpPr>
          <p:nvPr/>
        </p:nvSpPr>
        <p:spPr>
          <a:xfrm>
            <a:off x="581190" y="4231341"/>
            <a:ext cx="9818170" cy="2823882"/>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85000"/>
                    <a:lumOff val="1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85000"/>
                    <a:lumOff val="1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85000"/>
                    <a:lumOff val="1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85000"/>
                    <a:lumOff val="1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n-US" sz="3600" cap="all" dirty="0">
                <a:solidFill>
                  <a:schemeClr val="accent1">
                    <a:lumMod val="20000"/>
                    <a:lumOff val="80000"/>
                  </a:schemeClr>
                </a:solidFill>
                <a:latin typeface="+mj-lt"/>
              </a:rPr>
              <a:t>Latest strains</a:t>
            </a:r>
          </a:p>
          <a:p>
            <a:pPr lvl="1"/>
            <a:r>
              <a:rPr lang="en-US" sz="2700" dirty="0">
                <a:solidFill>
                  <a:schemeClr val="bg1">
                    <a:lumMod val="85000"/>
                  </a:schemeClr>
                </a:solidFill>
              </a:rPr>
              <a:t>Digital Asset tax – a tax on the activity of dealing with </a:t>
            </a:r>
            <a:r>
              <a:rPr lang="en-US" sz="2700" dirty="0" err="1">
                <a:solidFill>
                  <a:schemeClr val="bg1">
                    <a:lumMod val="85000"/>
                  </a:schemeClr>
                </a:solidFill>
              </a:rPr>
              <a:t>crypo</a:t>
            </a:r>
            <a:r>
              <a:rPr lang="en-US" sz="2700" dirty="0">
                <a:solidFill>
                  <a:schemeClr val="bg1">
                    <a:lumMod val="85000"/>
                  </a:schemeClr>
                </a:solidFill>
              </a:rPr>
              <a:t> assets</a:t>
            </a:r>
          </a:p>
          <a:p>
            <a:pPr lvl="1"/>
            <a:r>
              <a:rPr lang="en-US" sz="2700" dirty="0">
                <a:solidFill>
                  <a:schemeClr val="bg1">
                    <a:lumMod val="85000"/>
                  </a:schemeClr>
                </a:solidFill>
              </a:rPr>
              <a:t>Prediction markets tax – similar to a wagering tax, per exchange wager</a:t>
            </a:r>
          </a:p>
          <a:p>
            <a:pPr lvl="1"/>
            <a:endParaRPr lang="en-US" sz="2700" dirty="0"/>
          </a:p>
          <a:p>
            <a:endParaRPr lang="en-US" dirty="0"/>
          </a:p>
        </p:txBody>
      </p:sp>
      <p:sp>
        <p:nvSpPr>
          <p:cNvPr id="3" name="Content Placeholder 2">
            <a:extLst>
              <a:ext uri="{FF2B5EF4-FFF2-40B4-BE49-F238E27FC236}">
                <a16:creationId xmlns:a16="http://schemas.microsoft.com/office/drawing/2014/main" id="{EFF2D320-4C6D-EA80-96AD-BB99F41CD973}"/>
              </a:ext>
            </a:extLst>
          </p:cNvPr>
          <p:cNvSpPr>
            <a:spLocks noGrp="1"/>
          </p:cNvSpPr>
          <p:nvPr>
            <p:ph idx="1"/>
          </p:nvPr>
        </p:nvSpPr>
        <p:spPr>
          <a:xfrm>
            <a:off x="581190" y="665806"/>
            <a:ext cx="9818170" cy="4127891"/>
          </a:xfrm>
        </p:spPr>
        <p:txBody>
          <a:bodyPr>
            <a:normAutofit/>
          </a:bodyPr>
          <a:lstStyle/>
          <a:p>
            <a:pPr marL="0" indent="0">
              <a:buNone/>
            </a:pPr>
            <a:r>
              <a:rPr lang="en-US" sz="3600" cap="all" dirty="0">
                <a:solidFill>
                  <a:schemeClr val="accent1">
                    <a:lumMod val="20000"/>
                    <a:lumOff val="80000"/>
                  </a:schemeClr>
                </a:solidFill>
                <a:latin typeface="+mj-lt"/>
              </a:rPr>
              <a:t>General genres</a:t>
            </a:r>
          </a:p>
          <a:p>
            <a:pPr lvl="1"/>
            <a:r>
              <a:rPr lang="en-US" sz="2700" dirty="0">
                <a:solidFill>
                  <a:schemeClr val="bg1">
                    <a:lumMod val="85000"/>
                  </a:schemeClr>
                </a:solidFill>
              </a:rPr>
              <a:t>Advertising tax – measured by advertising revenues</a:t>
            </a:r>
          </a:p>
          <a:p>
            <a:pPr lvl="1"/>
            <a:r>
              <a:rPr lang="en-US" sz="2700" dirty="0">
                <a:solidFill>
                  <a:schemeClr val="bg1">
                    <a:lumMod val="85000"/>
                  </a:schemeClr>
                </a:solidFill>
              </a:rPr>
              <a:t>Data collection tax – measured by number of users who have their data collected</a:t>
            </a:r>
          </a:p>
          <a:p>
            <a:pPr lvl="1"/>
            <a:r>
              <a:rPr lang="en-US" sz="2700" dirty="0">
                <a:solidFill>
                  <a:schemeClr val="bg1">
                    <a:lumMod val="85000"/>
                  </a:schemeClr>
                </a:solidFill>
              </a:rPr>
              <a:t>Pure social media tax – imposed on social media companies and measured by gross revenue</a:t>
            </a:r>
          </a:p>
          <a:p>
            <a:pPr lvl="1"/>
            <a:endParaRPr lang="en-US" sz="2700" dirty="0"/>
          </a:p>
          <a:p>
            <a:endParaRPr lang="en-US" dirty="0"/>
          </a:p>
        </p:txBody>
      </p:sp>
      <p:sp>
        <p:nvSpPr>
          <p:cNvPr id="13" name="TextBox 12">
            <a:extLst>
              <a:ext uri="{FF2B5EF4-FFF2-40B4-BE49-F238E27FC236}">
                <a16:creationId xmlns:a16="http://schemas.microsoft.com/office/drawing/2014/main" id="{84FAE34D-CB79-A802-416B-2E01964C9E4D}"/>
              </a:ext>
            </a:extLst>
          </p:cNvPr>
          <p:cNvSpPr txBox="1"/>
          <p:nvPr/>
        </p:nvSpPr>
        <p:spPr>
          <a:xfrm>
            <a:off x="581191" y="2044004"/>
            <a:ext cx="11029615" cy="2769989"/>
          </a:xfrm>
          <a:prstGeom prst="rect">
            <a:avLst/>
          </a:prstGeom>
          <a:noFill/>
        </p:spPr>
        <p:txBody>
          <a:bodyPr wrap="square" rtlCol="0">
            <a:spAutoFit/>
          </a:bodyPr>
          <a:lstStyle/>
          <a:p>
            <a:pPr algn="ctr"/>
            <a:r>
              <a:rPr lang="en-US" sz="5800" b="1" dirty="0">
                <a:solidFill>
                  <a:srgbClr val="FF0000"/>
                </a:solidFill>
              </a:rPr>
              <a:t>Important: there is significant substantive variation within genre; these are general categories!</a:t>
            </a:r>
          </a:p>
        </p:txBody>
      </p:sp>
      <p:sp>
        <p:nvSpPr>
          <p:cNvPr id="4" name="Slide Number Placeholder 3">
            <a:extLst>
              <a:ext uri="{FF2B5EF4-FFF2-40B4-BE49-F238E27FC236}">
                <a16:creationId xmlns:a16="http://schemas.microsoft.com/office/drawing/2014/main" id="{190FB760-ADFD-1F3D-E608-A392293C3B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11" name="Oval 10">
            <a:extLst>
              <a:ext uri="{FF2B5EF4-FFF2-40B4-BE49-F238E27FC236}">
                <a16:creationId xmlns:a16="http://schemas.microsoft.com/office/drawing/2014/main" id="{F70A59AC-A690-6C53-4C86-60048155FB0F}"/>
              </a:ext>
            </a:extLst>
          </p:cNvPr>
          <p:cNvSpPr/>
          <p:nvPr/>
        </p:nvSpPr>
        <p:spPr>
          <a:xfrm>
            <a:off x="170329" y="1322183"/>
            <a:ext cx="11851341" cy="4213633"/>
          </a:xfrm>
          <a:prstGeom prst="ellipse">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0740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03B9-A76F-AFF0-399C-BDB09F6DDB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8F1670-E586-2418-F936-829D89119CF3}"/>
              </a:ext>
            </a:extLst>
          </p:cNvPr>
          <p:cNvSpPr>
            <a:spLocks noGrp="1"/>
          </p:cNvSpPr>
          <p:nvPr>
            <p:ph type="title"/>
          </p:nvPr>
        </p:nvSpPr>
        <p:spPr>
          <a:xfrm>
            <a:off x="581192" y="299200"/>
            <a:ext cx="11029616" cy="1188720"/>
          </a:xfrm>
        </p:spPr>
        <p:txBody>
          <a:bodyPr>
            <a:normAutofit/>
          </a:bodyPr>
          <a:lstStyle/>
          <a:p>
            <a:r>
              <a:rPr lang="en-US" sz="3600" dirty="0">
                <a:solidFill>
                  <a:schemeClr val="accent1"/>
                </a:solidFill>
              </a:rPr>
              <a:t>Behind the music</a:t>
            </a:r>
          </a:p>
        </p:txBody>
      </p:sp>
      <p:sp>
        <p:nvSpPr>
          <p:cNvPr id="3" name="Content Placeholder 2">
            <a:extLst>
              <a:ext uri="{FF2B5EF4-FFF2-40B4-BE49-F238E27FC236}">
                <a16:creationId xmlns:a16="http://schemas.microsoft.com/office/drawing/2014/main" id="{12FC1720-65EA-82EF-5FA3-38D68EA1886A}"/>
              </a:ext>
            </a:extLst>
          </p:cNvPr>
          <p:cNvSpPr>
            <a:spLocks noGrp="1"/>
          </p:cNvSpPr>
          <p:nvPr>
            <p:ph idx="1"/>
          </p:nvPr>
        </p:nvSpPr>
        <p:spPr>
          <a:xfrm>
            <a:off x="581192" y="1637569"/>
            <a:ext cx="9818170" cy="4422571"/>
          </a:xfrm>
        </p:spPr>
        <p:txBody>
          <a:bodyPr>
            <a:normAutofit/>
          </a:bodyPr>
          <a:lstStyle/>
          <a:p>
            <a:pPr marL="0" indent="0">
              <a:buNone/>
            </a:pPr>
            <a:endParaRPr lang="en-US" sz="3000" dirty="0"/>
          </a:p>
          <a:p>
            <a:pPr lvl="1"/>
            <a:r>
              <a:rPr lang="en-US" sz="2900" dirty="0"/>
              <a:t>Advertising – “programmatic” “targeted” “digital” </a:t>
            </a:r>
          </a:p>
          <a:p>
            <a:pPr lvl="1"/>
            <a:r>
              <a:rPr lang="en-US" sz="2900" dirty="0"/>
              <a:t>Data collection – by a “commercial data collector” by a “social media platform business”</a:t>
            </a:r>
          </a:p>
          <a:p>
            <a:pPr lvl="1"/>
            <a:r>
              <a:rPr lang="en-US" sz="2900" dirty="0"/>
              <a:t>Pure social media tax – a tax imposed on social media companies and measured by their gross revenues</a:t>
            </a:r>
          </a:p>
          <a:p>
            <a:pPr lvl="1"/>
            <a:endParaRPr lang="en-US" sz="2700" dirty="0"/>
          </a:p>
          <a:p>
            <a:endParaRPr lang="en-US" dirty="0"/>
          </a:p>
        </p:txBody>
      </p:sp>
      <p:sp>
        <p:nvSpPr>
          <p:cNvPr id="4" name="Slide Number Placeholder 3">
            <a:extLst>
              <a:ext uri="{FF2B5EF4-FFF2-40B4-BE49-F238E27FC236}">
                <a16:creationId xmlns:a16="http://schemas.microsoft.com/office/drawing/2014/main" id="{E8B622D5-38F5-EB17-5225-1E9927B2F3A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741539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71F4F-45E2-FA73-15A2-0F605E980881}"/>
              </a:ext>
            </a:extLst>
          </p:cNvPr>
          <p:cNvSpPr>
            <a:spLocks noGrp="1"/>
          </p:cNvSpPr>
          <p:nvPr>
            <p:ph type="title"/>
          </p:nvPr>
        </p:nvSpPr>
        <p:spPr>
          <a:xfrm>
            <a:off x="581192" y="702156"/>
            <a:ext cx="11029616" cy="738337"/>
          </a:xfrm>
        </p:spPr>
        <p:txBody>
          <a:bodyPr/>
          <a:lstStyle/>
          <a:p>
            <a:r>
              <a:rPr lang="en-US" dirty="0"/>
              <a:t>Washington Sales Tax - Advertising</a:t>
            </a:r>
          </a:p>
        </p:txBody>
      </p:sp>
      <p:sp>
        <p:nvSpPr>
          <p:cNvPr id="3" name="Content Placeholder 2">
            <a:extLst>
              <a:ext uri="{FF2B5EF4-FFF2-40B4-BE49-F238E27FC236}">
                <a16:creationId xmlns:a16="http://schemas.microsoft.com/office/drawing/2014/main" id="{87126D6A-82FC-47AF-B031-4A00C114C4CF}"/>
              </a:ext>
            </a:extLst>
          </p:cNvPr>
          <p:cNvSpPr>
            <a:spLocks noGrp="1"/>
          </p:cNvSpPr>
          <p:nvPr>
            <p:ph idx="1"/>
          </p:nvPr>
        </p:nvSpPr>
        <p:spPr>
          <a:xfrm>
            <a:off x="581193" y="1623055"/>
            <a:ext cx="11029615" cy="4983421"/>
          </a:xfrm>
        </p:spPr>
        <p:txBody>
          <a:bodyPr/>
          <a:lstStyle/>
          <a:p>
            <a:r>
              <a:rPr lang="en-US" sz="2400" dirty="0"/>
              <a:t>Historically, Washington has not imposed retail sales tax on advertising services.</a:t>
            </a:r>
          </a:p>
          <a:p>
            <a:r>
              <a:rPr lang="en-US" sz="2400" dirty="0"/>
              <a:t>Effective Oct. 1, 2025, sales of advertising became subject to sales tax.</a:t>
            </a:r>
          </a:p>
          <a:p>
            <a:r>
              <a:rPr lang="en-US" sz="2400" dirty="0"/>
              <a:t>“Advertising services" means all digital and nondigital services related to the creation, preparation, production, or dissemination of advertisements including, but not limited to:</a:t>
            </a:r>
          </a:p>
          <a:p>
            <a:pPr lvl="1"/>
            <a:r>
              <a:rPr lang="en-US" sz="2000" dirty="0"/>
              <a:t>(A) Layout, art direction, graphic design, mechanical preparation, production supervision, placement, referrals, acquisition of advertising space, and rendering advice concerning the best methods of advertising products or services; and</a:t>
            </a:r>
          </a:p>
          <a:p>
            <a:pPr lvl="1"/>
            <a:r>
              <a:rPr lang="en-US" sz="2000" dirty="0"/>
              <a:t>(B) Online referrals, search engine marketing and lead generation optimization, web campaign planning, the acquisition of advertising space in the internet media, and the monitoring and evaluation of website traffic for purposes of determining the effectiveness of an advertising campaign.</a:t>
            </a:r>
          </a:p>
          <a:p>
            <a:endParaRPr lang="en-US" dirty="0"/>
          </a:p>
        </p:txBody>
      </p:sp>
      <p:sp>
        <p:nvSpPr>
          <p:cNvPr id="4" name="Slide Number Placeholder 3">
            <a:extLst>
              <a:ext uri="{FF2B5EF4-FFF2-40B4-BE49-F238E27FC236}">
                <a16:creationId xmlns:a16="http://schemas.microsoft.com/office/drawing/2014/main" id="{0EE415D9-072C-881E-3BA1-DB0A8C2F70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4148643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BE5A0-6125-55F2-7321-B264FEAB474D}"/>
              </a:ext>
            </a:extLst>
          </p:cNvPr>
          <p:cNvSpPr>
            <a:spLocks noGrp="1"/>
          </p:cNvSpPr>
          <p:nvPr>
            <p:ph type="title"/>
          </p:nvPr>
        </p:nvSpPr>
        <p:spPr>
          <a:xfrm>
            <a:off x="581192" y="702156"/>
            <a:ext cx="11029616" cy="475291"/>
          </a:xfrm>
        </p:spPr>
        <p:txBody>
          <a:bodyPr>
            <a:normAutofit fontScale="90000"/>
          </a:bodyPr>
          <a:lstStyle/>
          <a:p>
            <a:r>
              <a:rPr lang="en-US" dirty="0"/>
              <a:t>Washington Sales Tax - Advertising</a:t>
            </a:r>
          </a:p>
        </p:txBody>
      </p:sp>
      <p:sp>
        <p:nvSpPr>
          <p:cNvPr id="3" name="Content Placeholder 2">
            <a:extLst>
              <a:ext uri="{FF2B5EF4-FFF2-40B4-BE49-F238E27FC236}">
                <a16:creationId xmlns:a16="http://schemas.microsoft.com/office/drawing/2014/main" id="{9F39DC1A-8DF0-290D-2E3E-88851C41E2CA}"/>
              </a:ext>
            </a:extLst>
          </p:cNvPr>
          <p:cNvSpPr>
            <a:spLocks noGrp="1"/>
          </p:cNvSpPr>
          <p:nvPr>
            <p:ph idx="1"/>
          </p:nvPr>
        </p:nvSpPr>
        <p:spPr>
          <a:xfrm>
            <a:off x="581192" y="1365337"/>
            <a:ext cx="11029615" cy="5223353"/>
          </a:xfrm>
        </p:spPr>
        <p:txBody>
          <a:bodyPr>
            <a:normAutofit/>
          </a:bodyPr>
          <a:lstStyle/>
          <a:p>
            <a:r>
              <a:rPr lang="en-US" sz="2400" dirty="0"/>
              <a:t>Advertising services" do not include:</a:t>
            </a:r>
          </a:p>
          <a:p>
            <a:r>
              <a:rPr lang="en-US" sz="2400" dirty="0"/>
              <a:t>(A) Web hosting services and domain name registration;</a:t>
            </a:r>
          </a:p>
          <a:p>
            <a:r>
              <a:rPr lang="en-US" sz="2400" dirty="0"/>
              <a:t>(B) Services rendered in respect to the following:</a:t>
            </a:r>
          </a:p>
          <a:p>
            <a:pPr lvl="1"/>
            <a:r>
              <a:rPr lang="en-US" sz="2000" dirty="0"/>
              <a:t>(I) "Newspapers" as defined in RCW </a:t>
            </a:r>
            <a:r>
              <a:rPr lang="en-US" sz="2000" u="sng" dirty="0">
                <a:hlinkClick r:id="rId2"/>
              </a:rPr>
              <a:t>82.04.214</a:t>
            </a:r>
            <a:r>
              <a:rPr lang="en-US" sz="2000" dirty="0"/>
              <a:t>;</a:t>
            </a:r>
          </a:p>
          <a:p>
            <a:pPr lvl="1"/>
            <a:r>
              <a:rPr lang="en-US" sz="2000" dirty="0"/>
              <a:t>(II) Printing or publishing under RCW </a:t>
            </a:r>
            <a:r>
              <a:rPr lang="en-US" sz="2000" u="sng" dirty="0">
                <a:hlinkClick r:id="rId3"/>
              </a:rPr>
              <a:t>82.04.280</a:t>
            </a:r>
            <a:r>
              <a:rPr lang="en-US" sz="2000" dirty="0"/>
              <a:t>; and</a:t>
            </a:r>
          </a:p>
          <a:p>
            <a:pPr lvl="1"/>
            <a:r>
              <a:rPr lang="en-US" sz="2000" dirty="0"/>
              <a:t>(III) "Radio and television broadcasting" within this state as defined in RCW </a:t>
            </a:r>
            <a:r>
              <a:rPr lang="en-US" sz="2000" u="sng" dirty="0">
                <a:hlinkClick r:id="rId4"/>
              </a:rPr>
              <a:t>82.04.281</a:t>
            </a:r>
            <a:r>
              <a:rPr lang="en-US" sz="2000" dirty="0"/>
              <a:t>; and</a:t>
            </a:r>
          </a:p>
          <a:p>
            <a:r>
              <a:rPr lang="en-US" sz="2400" dirty="0"/>
              <a:t>(C) Services rendered in respect to out-of-home advertising, including: Billboard advertising; street furniture advertising; transit advertising; place-based advertising, such as in-store display advertising or point-of-sale advertising; dynamic or static signage at live events; naming rights; and fixed signage advertising. Out-of-home advertising does not include direct mail;</a:t>
            </a:r>
          </a:p>
          <a:p>
            <a:endParaRPr lang="en-US" dirty="0"/>
          </a:p>
        </p:txBody>
      </p:sp>
      <p:sp>
        <p:nvSpPr>
          <p:cNvPr id="4" name="Slide Number Placeholder 3">
            <a:extLst>
              <a:ext uri="{FF2B5EF4-FFF2-40B4-BE49-F238E27FC236}">
                <a16:creationId xmlns:a16="http://schemas.microsoft.com/office/drawing/2014/main" id="{C6942A2A-8E83-23A0-00FC-965441B1C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950715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6EC9E-C9DE-51BE-5816-4E85035DA63F}"/>
              </a:ext>
            </a:extLst>
          </p:cNvPr>
          <p:cNvSpPr>
            <a:spLocks noGrp="1"/>
          </p:cNvSpPr>
          <p:nvPr>
            <p:ph type="title"/>
          </p:nvPr>
        </p:nvSpPr>
        <p:spPr/>
        <p:txBody>
          <a:bodyPr>
            <a:normAutofit/>
          </a:bodyPr>
          <a:lstStyle/>
          <a:p>
            <a:r>
              <a:rPr lang="en-US" sz="3600" dirty="0">
                <a:solidFill>
                  <a:schemeClr val="accent1"/>
                </a:solidFill>
              </a:rPr>
              <a:t>Chicago and Illinois</a:t>
            </a:r>
          </a:p>
        </p:txBody>
      </p:sp>
      <p:sp>
        <p:nvSpPr>
          <p:cNvPr id="4" name="Slide Number Placeholder 3">
            <a:extLst>
              <a:ext uri="{FF2B5EF4-FFF2-40B4-BE49-F238E27FC236}">
                <a16:creationId xmlns:a16="http://schemas.microsoft.com/office/drawing/2014/main" id="{3A090618-3EDF-8822-8608-24987D0C1C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pic>
        <p:nvPicPr>
          <p:cNvPr id="6" name="Picture 5">
            <a:extLst>
              <a:ext uri="{FF2B5EF4-FFF2-40B4-BE49-F238E27FC236}">
                <a16:creationId xmlns:a16="http://schemas.microsoft.com/office/drawing/2014/main" id="{040D83FB-B71E-F648-BD28-6283DDF6D910}"/>
              </a:ext>
            </a:extLst>
          </p:cNvPr>
          <p:cNvPicPr>
            <a:picLocks noChangeAspect="1"/>
          </p:cNvPicPr>
          <p:nvPr/>
        </p:nvPicPr>
        <p:blipFill>
          <a:blip r:embed="rId2"/>
          <a:stretch>
            <a:fillRect/>
          </a:stretch>
        </p:blipFill>
        <p:spPr>
          <a:xfrm>
            <a:off x="7038589" y="2365703"/>
            <a:ext cx="1060382" cy="663356"/>
          </a:xfrm>
          <a:prstGeom prst="rect">
            <a:avLst/>
          </a:prstGeom>
        </p:spPr>
      </p:pic>
      <p:pic>
        <p:nvPicPr>
          <p:cNvPr id="8" name="Picture 7">
            <a:extLst>
              <a:ext uri="{FF2B5EF4-FFF2-40B4-BE49-F238E27FC236}">
                <a16:creationId xmlns:a16="http://schemas.microsoft.com/office/drawing/2014/main" id="{C6F5ED3F-0DAA-F290-0441-CB6BFDAD225F}"/>
              </a:ext>
            </a:extLst>
          </p:cNvPr>
          <p:cNvPicPr>
            <a:picLocks noChangeAspect="1"/>
          </p:cNvPicPr>
          <p:nvPr/>
        </p:nvPicPr>
        <p:blipFill>
          <a:blip r:embed="rId2"/>
          <a:stretch>
            <a:fillRect/>
          </a:stretch>
        </p:blipFill>
        <p:spPr>
          <a:xfrm>
            <a:off x="10659900" y="4408277"/>
            <a:ext cx="1052510" cy="658431"/>
          </a:xfrm>
          <a:prstGeom prst="rect">
            <a:avLst/>
          </a:prstGeom>
        </p:spPr>
      </p:pic>
      <p:pic>
        <p:nvPicPr>
          <p:cNvPr id="10" name="Picture 9">
            <a:extLst>
              <a:ext uri="{FF2B5EF4-FFF2-40B4-BE49-F238E27FC236}">
                <a16:creationId xmlns:a16="http://schemas.microsoft.com/office/drawing/2014/main" id="{B1BF4537-FAF8-11A4-4143-DFA053FF21BA}"/>
              </a:ext>
            </a:extLst>
          </p:cNvPr>
          <p:cNvPicPr>
            <a:picLocks noChangeAspect="1"/>
          </p:cNvPicPr>
          <p:nvPr/>
        </p:nvPicPr>
        <p:blipFill>
          <a:blip r:embed="rId2"/>
          <a:stretch>
            <a:fillRect/>
          </a:stretch>
        </p:blipFill>
        <p:spPr>
          <a:xfrm>
            <a:off x="7169219" y="5066708"/>
            <a:ext cx="1112278" cy="695820"/>
          </a:xfrm>
          <a:prstGeom prst="rect">
            <a:avLst/>
          </a:prstGeom>
        </p:spPr>
      </p:pic>
      <p:sp>
        <p:nvSpPr>
          <p:cNvPr id="3" name="Content Placeholder 2">
            <a:extLst>
              <a:ext uri="{FF2B5EF4-FFF2-40B4-BE49-F238E27FC236}">
                <a16:creationId xmlns:a16="http://schemas.microsoft.com/office/drawing/2014/main" id="{BBB941C1-48D7-89AA-8D8B-DBC6CDAB8C57}"/>
              </a:ext>
            </a:extLst>
          </p:cNvPr>
          <p:cNvSpPr>
            <a:spLocks noGrp="1"/>
          </p:cNvSpPr>
          <p:nvPr>
            <p:ph idx="1"/>
          </p:nvPr>
        </p:nvSpPr>
        <p:spPr>
          <a:xfrm>
            <a:off x="581193" y="2365703"/>
            <a:ext cx="11029615" cy="4492297"/>
          </a:xfrm>
        </p:spPr>
        <p:txBody>
          <a:bodyPr/>
          <a:lstStyle/>
          <a:p>
            <a:r>
              <a:rPr lang="en-US" sz="3000" dirty="0"/>
              <a:t>Chicago Social Media Amusement Tax </a:t>
            </a:r>
          </a:p>
          <a:p>
            <a:r>
              <a:rPr lang="en-US" sz="3000" dirty="0"/>
              <a:t>Illinois Targeted Advertising Services Tax</a:t>
            </a:r>
          </a:p>
          <a:p>
            <a:r>
              <a:rPr lang="en-US" sz="3000" dirty="0"/>
              <a:t>Social Media Platform Fee</a:t>
            </a:r>
          </a:p>
          <a:p>
            <a:r>
              <a:rPr lang="en-US" sz="3000" dirty="0"/>
              <a:t>Extension of Sports Wagering Act to cover prediction markets           </a:t>
            </a:r>
          </a:p>
          <a:p>
            <a:r>
              <a:rPr lang="en-US" sz="3000" dirty="0"/>
              <a:t>Illinois Digital Asset Tax Act (crypto tax)</a:t>
            </a:r>
          </a:p>
          <a:p>
            <a:endParaRPr lang="en-US" sz="3000" dirty="0"/>
          </a:p>
          <a:p>
            <a:endParaRPr lang="en-US" dirty="0"/>
          </a:p>
        </p:txBody>
      </p:sp>
    </p:spTree>
    <p:extLst>
      <p:ext uri="{BB962C8B-B14F-4D97-AF65-F5344CB8AC3E}">
        <p14:creationId xmlns:p14="http://schemas.microsoft.com/office/powerpoint/2010/main" val="3805767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AAFA-B26E-27B7-5669-0C36D64434C4}"/>
              </a:ext>
            </a:extLst>
          </p:cNvPr>
          <p:cNvSpPr>
            <a:spLocks noGrp="1"/>
          </p:cNvSpPr>
          <p:nvPr>
            <p:ph type="title"/>
          </p:nvPr>
        </p:nvSpPr>
        <p:spPr/>
        <p:txBody>
          <a:bodyPr/>
          <a:lstStyle/>
          <a:p>
            <a:r>
              <a:rPr lang="en-US" dirty="0">
                <a:solidFill>
                  <a:schemeClr val="accent1"/>
                </a:solidFill>
              </a:rPr>
              <a:t>Chicago Social Media Amusement Tax</a:t>
            </a:r>
          </a:p>
        </p:txBody>
      </p:sp>
      <p:sp>
        <p:nvSpPr>
          <p:cNvPr id="3" name="Content Placeholder 2">
            <a:extLst>
              <a:ext uri="{FF2B5EF4-FFF2-40B4-BE49-F238E27FC236}">
                <a16:creationId xmlns:a16="http://schemas.microsoft.com/office/drawing/2014/main" id="{322B13BA-7A6E-ABB7-8AAD-7A22B85BE709}"/>
              </a:ext>
            </a:extLst>
          </p:cNvPr>
          <p:cNvSpPr>
            <a:spLocks noGrp="1"/>
          </p:cNvSpPr>
          <p:nvPr>
            <p:ph idx="1"/>
          </p:nvPr>
        </p:nvSpPr>
        <p:spPr>
          <a:xfrm>
            <a:off x="581190" y="2469906"/>
            <a:ext cx="10772607" cy="4136570"/>
          </a:xfrm>
        </p:spPr>
        <p:txBody>
          <a:bodyPr>
            <a:normAutofit/>
          </a:bodyPr>
          <a:lstStyle/>
          <a:p>
            <a:r>
              <a:rPr lang="en-US" sz="3200" dirty="0"/>
              <a:t>Imposes tax at the rate of $0.50/per month per Chicago consumer on “the activity of social media amusement.” </a:t>
            </a:r>
          </a:p>
          <a:p>
            <a:r>
              <a:rPr lang="en-US" sz="3200" dirty="0"/>
              <a:t>Excludes the first 100K Chicago consumers.</a:t>
            </a:r>
          </a:p>
          <a:p>
            <a:r>
              <a:rPr lang="en-US" sz="3200" dirty="0"/>
              <a:t>The tax is imposed on “social media businesses” that collect consumer data on more than 100,000 Chicago consumers.</a:t>
            </a:r>
          </a:p>
          <a:p>
            <a:endParaRPr lang="en-US" sz="3400" dirty="0"/>
          </a:p>
          <a:p>
            <a:endParaRPr lang="en-US" dirty="0"/>
          </a:p>
        </p:txBody>
      </p:sp>
      <p:sp>
        <p:nvSpPr>
          <p:cNvPr id="4" name="Slide Number Placeholder 3">
            <a:extLst>
              <a:ext uri="{FF2B5EF4-FFF2-40B4-BE49-F238E27FC236}">
                <a16:creationId xmlns:a16="http://schemas.microsoft.com/office/drawing/2014/main" id="{B27E2800-03A7-7D50-67B1-FBCFD1241A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087473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2FA22-AF7D-F366-7FCC-0F9210B2CC0B}"/>
              </a:ext>
            </a:extLst>
          </p:cNvPr>
          <p:cNvSpPr>
            <a:spLocks noGrp="1"/>
          </p:cNvSpPr>
          <p:nvPr>
            <p:ph type="title"/>
          </p:nvPr>
        </p:nvSpPr>
        <p:spPr/>
        <p:txBody>
          <a:bodyPr/>
          <a:lstStyle/>
          <a:p>
            <a:r>
              <a:rPr lang="en-US" dirty="0">
                <a:solidFill>
                  <a:schemeClr val="accent1"/>
                </a:solidFill>
              </a:rPr>
              <a:t>What is a Chicago consumer under the tax?</a:t>
            </a:r>
            <a:endParaRPr lang="en-US" dirty="0"/>
          </a:p>
        </p:txBody>
      </p:sp>
      <p:sp>
        <p:nvSpPr>
          <p:cNvPr id="3" name="Content Placeholder 2">
            <a:extLst>
              <a:ext uri="{FF2B5EF4-FFF2-40B4-BE49-F238E27FC236}">
                <a16:creationId xmlns:a16="http://schemas.microsoft.com/office/drawing/2014/main" id="{36A63800-136F-B7AB-4E6E-0279E6697F71}"/>
              </a:ext>
            </a:extLst>
          </p:cNvPr>
          <p:cNvSpPr>
            <a:spLocks noGrp="1"/>
          </p:cNvSpPr>
          <p:nvPr>
            <p:ph idx="1"/>
          </p:nvPr>
        </p:nvSpPr>
        <p:spPr>
          <a:xfrm>
            <a:off x="581192" y="1931617"/>
            <a:ext cx="11029615" cy="4492297"/>
          </a:xfrm>
        </p:spPr>
        <p:txBody>
          <a:bodyPr>
            <a:normAutofit fontScale="92500" lnSpcReduction="10000"/>
          </a:bodyPr>
          <a:lstStyle/>
          <a:p>
            <a:pPr marL="0" indent="0">
              <a:buNone/>
            </a:pPr>
            <a:r>
              <a:rPr lang="en-US" dirty="0"/>
              <a:t>Rebuttable presumption: A Chicago consumer is a consumer whose information on record with, </a:t>
            </a:r>
            <a:r>
              <a:rPr lang="en-US" i="1" dirty="0"/>
              <a:t>or available to</a:t>
            </a:r>
            <a:r>
              <a:rPr lang="en-US" dirty="0"/>
              <a:t>, a social media business indicates: </a:t>
            </a:r>
          </a:p>
          <a:p>
            <a:pPr marL="0" indent="0">
              <a:buNone/>
            </a:pPr>
            <a:r>
              <a:rPr lang="en-US" dirty="0"/>
              <a:t>	(1) a Chicago home address, </a:t>
            </a:r>
          </a:p>
          <a:p>
            <a:pPr marL="0" indent="0">
              <a:buNone/>
            </a:pPr>
            <a:r>
              <a:rPr lang="en-US" dirty="0"/>
              <a:t>	(2) a Chicago mailing address, or </a:t>
            </a:r>
          </a:p>
          <a:p>
            <a:pPr marL="0" indent="0">
              <a:buNone/>
            </a:pPr>
            <a:r>
              <a:rPr lang="en-US" dirty="0"/>
              <a:t>	(3) an internet protocol address or other consumer data on primary usage location connected with a Chicago location. </a:t>
            </a:r>
          </a:p>
          <a:p>
            <a:pPr marL="0" indent="0">
              <a:buNone/>
            </a:pPr>
            <a:r>
              <a:rPr lang="en-US" dirty="0"/>
              <a:t>For administrative ease, a social media business may create reasonable categorization standards to use in analyzing consumer data to determine if a consumer is a Chicago consumer.</a:t>
            </a:r>
          </a:p>
          <a:p>
            <a:endParaRPr lang="en-US" dirty="0"/>
          </a:p>
        </p:txBody>
      </p:sp>
      <p:sp>
        <p:nvSpPr>
          <p:cNvPr id="4" name="Slide Number Placeholder 3">
            <a:extLst>
              <a:ext uri="{FF2B5EF4-FFF2-40B4-BE49-F238E27FC236}">
                <a16:creationId xmlns:a16="http://schemas.microsoft.com/office/drawing/2014/main" id="{EE8D5209-AC4F-D21F-5EEC-58A8A8CDBB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3496367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AF4C3-8344-6C00-BECB-FEDDFC899721}"/>
              </a:ext>
            </a:extLst>
          </p:cNvPr>
          <p:cNvSpPr>
            <a:spLocks noGrp="1"/>
          </p:cNvSpPr>
          <p:nvPr>
            <p:ph type="title"/>
          </p:nvPr>
        </p:nvSpPr>
        <p:spPr/>
        <p:txBody>
          <a:bodyPr/>
          <a:lstStyle/>
          <a:p>
            <a:r>
              <a:rPr lang="en-US" dirty="0">
                <a:solidFill>
                  <a:schemeClr val="accent1"/>
                </a:solidFill>
              </a:rPr>
              <a:t>What is Social Media under the tax?</a:t>
            </a:r>
          </a:p>
        </p:txBody>
      </p:sp>
      <p:sp>
        <p:nvSpPr>
          <p:cNvPr id="3" name="Content Placeholder 2">
            <a:extLst>
              <a:ext uri="{FF2B5EF4-FFF2-40B4-BE49-F238E27FC236}">
                <a16:creationId xmlns:a16="http://schemas.microsoft.com/office/drawing/2014/main" id="{C26847F7-81BB-B2DB-4206-6165CF03B565}"/>
              </a:ext>
            </a:extLst>
          </p:cNvPr>
          <p:cNvSpPr>
            <a:spLocks noGrp="1"/>
          </p:cNvSpPr>
          <p:nvPr>
            <p:ph idx="1"/>
          </p:nvPr>
        </p:nvSpPr>
        <p:spPr>
          <a:xfrm>
            <a:off x="494107" y="1654629"/>
            <a:ext cx="11029615" cy="4974771"/>
          </a:xfrm>
        </p:spPr>
        <p:txBody>
          <a:bodyPr>
            <a:normAutofit fontScale="85000" lnSpcReduction="10000"/>
          </a:bodyPr>
          <a:lstStyle/>
          <a:p>
            <a:pPr marL="0" indent="0">
              <a:buNone/>
            </a:pPr>
            <a:r>
              <a:rPr lang="en-US" dirty="0"/>
              <a:t> </a:t>
            </a:r>
            <a:r>
              <a:rPr lang="en-US" dirty="0">
                <a:solidFill>
                  <a:schemeClr val="accent1"/>
                </a:solidFill>
              </a:rPr>
              <a:t>“Social media” </a:t>
            </a:r>
            <a:r>
              <a:rPr lang="en-US" dirty="0"/>
              <a:t>means websites, applications, products, and internet platforms that allows consumers </a:t>
            </a:r>
            <a:r>
              <a:rPr lang="en-US" dirty="0">
                <a:solidFill>
                  <a:schemeClr val="accent1"/>
                </a:solidFill>
              </a:rPr>
              <a:t>to view, share, and otherwise engage with images, videos, and audio</a:t>
            </a:r>
            <a:r>
              <a:rPr lang="en-US" dirty="0"/>
              <a:t> presented in types and formats including, but not limited to, performances, promotions, memes, augmented reality, artificial intelligence, and live streams. “Social media” does not include any bona fide news website, application, or platform.</a:t>
            </a:r>
          </a:p>
          <a:p>
            <a:pPr marL="0" indent="0">
              <a:buNone/>
            </a:pPr>
            <a:r>
              <a:rPr lang="en-US" dirty="0"/>
              <a:t>“Amusement” means engagement with media content delivered through the use of social media </a:t>
            </a:r>
            <a:r>
              <a:rPr lang="en-US" dirty="0">
                <a:highlight>
                  <a:srgbClr val="FFFF00"/>
                </a:highlight>
              </a:rPr>
              <a:t>for the substantial purpose of entertainment and enjoyment</a:t>
            </a:r>
            <a:r>
              <a:rPr lang="en-US" dirty="0"/>
              <a:t>.</a:t>
            </a:r>
          </a:p>
          <a:p>
            <a:pPr marL="0" indent="0">
              <a:buNone/>
            </a:pPr>
            <a:r>
              <a:rPr lang="en-US" dirty="0"/>
              <a:t>“Social media business” means a for-profit entity that: (a) provides individuals with access to social media and (b) collects, maintains, uses, processes, sells, or shares consumer data, other than consumer contact information, in support of the entity’s business activities.</a:t>
            </a:r>
          </a:p>
        </p:txBody>
      </p:sp>
      <p:sp>
        <p:nvSpPr>
          <p:cNvPr id="4" name="Slide Number Placeholder 3">
            <a:extLst>
              <a:ext uri="{FF2B5EF4-FFF2-40B4-BE49-F238E27FC236}">
                <a16:creationId xmlns:a16="http://schemas.microsoft.com/office/drawing/2014/main" id="{A671F8D9-B5FF-5CBC-3D1A-7870283411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796268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F3D3BB-A240-2546-0A43-7131D48785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4" name="TextBox 3">
            <a:extLst>
              <a:ext uri="{FF2B5EF4-FFF2-40B4-BE49-F238E27FC236}">
                <a16:creationId xmlns:a16="http://schemas.microsoft.com/office/drawing/2014/main" id="{5170D70D-F581-68EC-6BCA-BFBAFD2CE09A}"/>
              </a:ext>
            </a:extLst>
          </p:cNvPr>
          <p:cNvSpPr txBox="1"/>
          <p:nvPr/>
        </p:nvSpPr>
        <p:spPr>
          <a:xfrm>
            <a:off x="461448" y="525497"/>
            <a:ext cx="11029620" cy="63325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2000" b="1" i="0" u="none" strike="noStrike" kern="1200" cap="none" spc="0" normalizeH="0" baseline="0" noProof="0" dirty="0">
                <a:ln>
                  <a:noFill/>
                </a:ln>
                <a:solidFill>
                  <a:srgbClr val="000080"/>
                </a:solidFill>
                <a:effectLst/>
                <a:uLnTx/>
                <a:uFillTx/>
                <a:latin typeface="Arial" panose="020B0604020202020204" pitchFamily="34" charset="0"/>
                <a:ea typeface="+mn-ea"/>
                <a:cs typeface="+mn-cs"/>
              </a:rPr>
              <a:t>4-156-1040 Rules of interpretation</a:t>
            </a:r>
            <a:r>
              <a:rPr kumimoji="0" lang="en-US" sz="1200" b="1" i="0" u="none" strike="noStrike" kern="1200" cap="none" spc="0" normalizeH="0" baseline="0" noProof="0" dirty="0">
                <a:ln>
                  <a:noFill/>
                </a:ln>
                <a:solidFill>
                  <a:srgbClr val="000080"/>
                </a:solidFill>
                <a:effectLst/>
                <a:uLnTx/>
                <a:uFillTx/>
                <a:latin typeface="Arial" panose="020B0604020202020204" pitchFamily="34" charset="0"/>
                <a:ea typeface="+mn-ea"/>
                <a:cs typeface="+mn-cs"/>
              </a:rPr>
              <a:t>.</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a:t>
            </a:r>
            <a:r>
              <a:rPr kumimoji="0" lang="en-US" sz="20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a:t>
            </a:r>
            <a:r>
              <a:rPr kumimoji="0" lang="en-US" sz="2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(a)   The definition of “social media business” in this article shall</a:t>
            </a:r>
            <a:r>
              <a:rPr kumimoji="0" lang="en-US" sz="2200" b="0" i="0" u="none" strike="noStrike" kern="1200" cap="none" spc="0" normalizeH="0" baseline="0" noProof="0" dirty="0">
                <a:ln>
                  <a:noFill/>
                </a:ln>
                <a:solidFill>
                  <a:srgbClr val="212529"/>
                </a:solidFill>
                <a:effectLst/>
                <a:highlight>
                  <a:srgbClr val="FFFF00"/>
                </a:highlight>
                <a:uLnTx/>
                <a:uFillTx/>
                <a:latin typeface="Times New Roman" panose="02020603050405020304" pitchFamily="18" charset="0"/>
                <a:ea typeface="+mn-ea"/>
                <a:cs typeface="+mn-cs"/>
              </a:rPr>
              <a:t> not </a:t>
            </a:r>
            <a:r>
              <a:rPr kumimoji="0" lang="en-US" sz="2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be construed to include:</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(1)   an Internet search provider;</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(2)   an Internet service provider;</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(3)   an email service;</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a:t>
            </a:r>
            <a:r>
              <a:rPr kumimoji="0" lang="en-US" sz="2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(4)   a streaming service, online video game, or website </a:t>
            </a:r>
            <a:r>
              <a:rPr kumimoji="0" lang="en-US" sz="2200" b="0" i="0" u="none" strike="noStrike" kern="1200" cap="none" spc="0" normalizeH="0" baseline="0" noProof="0" dirty="0">
                <a:ln>
                  <a:noFill/>
                </a:ln>
                <a:solidFill>
                  <a:srgbClr val="212529"/>
                </a:solidFill>
                <a:effectLst/>
                <a:highlight>
                  <a:srgbClr val="FFFF00"/>
                </a:highlight>
                <a:uLnTx/>
                <a:uFillTx/>
                <a:latin typeface="Times New Roman" panose="02020603050405020304" pitchFamily="18" charset="0"/>
                <a:ea typeface="+mn-ea"/>
                <a:cs typeface="+mn-cs"/>
              </a:rPr>
              <a:t>where the content is not user generated</a:t>
            </a:r>
            <a:r>
              <a:rPr kumimoji="0" lang="en-US" sz="2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but includes interactive functions that enable chat, comments, reviews, or other interactive functionality that is incidental to, not directly related to or dependent upon providing the content;</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(5)   a communication service, including text, audio, or video communication technology, provided by a business to the business’s employees and clients for use in the course of business activities and not for public distribution, except that a social media business’s media access includes a communication service provided to consumers by a social media business;</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(6)   an advertising network with the sole function of delivering commercial content;</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(7)   a telecommunications carrier, as defined in United States Code, title 47, section 153;</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(8)   a broadband service, as defined in 220 ILCS 5/21-201(c);</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a:t>
            </a:r>
            <a:r>
              <a:rPr kumimoji="0" lang="en-US" sz="2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(9)   single-purpose community groups for education or public safety</a:t>
            </a: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(10)   teleconferencing or video-conferencing services that allow reception and transmission of audio and video signals for real-time communication, except that a social media business’s media access includes teleconferencing or video-conferencing services provided to consumers by a social media business;</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(11)   cloud computing services or other non-possessory computer leasing services, which may include cloud storage and shared document collaboration; or</a:t>
            </a:r>
          </a:p>
          <a:p>
            <a:pPr marL="0" marR="0" lvl="0" indent="0" algn="l" defTabSz="914400" rtl="0" eaLnBrk="1" fontAlgn="auto" latinLnBrk="0" hangingPunct="1">
              <a:lnSpc>
                <a:spcPct val="100000"/>
              </a:lnSpc>
              <a:spcBef>
                <a:spcPts val="0"/>
              </a:spcBef>
              <a:spcAft>
                <a:spcPts val="900"/>
              </a:spcAft>
              <a:buClrTx/>
              <a:buSzTx/>
              <a:buFontTx/>
              <a:buNone/>
              <a:tabLst/>
              <a:defRPr/>
            </a:pPr>
            <a:r>
              <a:rPr kumimoji="0" lang="en-US" sz="1200" b="0" i="0" u="none" strike="noStrike" kern="1200" cap="none" spc="0" normalizeH="0" baseline="0" noProof="0" dirty="0">
                <a:ln>
                  <a:noFill/>
                </a:ln>
                <a:solidFill>
                  <a:srgbClr val="212529"/>
                </a:solidFill>
                <a:effectLst/>
                <a:uLnTx/>
                <a:uFillTx/>
                <a:latin typeface="Times New Roman" panose="02020603050405020304" pitchFamily="18" charset="0"/>
                <a:ea typeface="+mn-ea"/>
                <a:cs typeface="+mn-cs"/>
              </a:rPr>
              <a:t>      (12)   providing or obtaining technical support for a platform, product, or service.</a:t>
            </a:r>
          </a:p>
        </p:txBody>
      </p:sp>
    </p:spTree>
    <p:extLst>
      <p:ext uri="{BB962C8B-B14F-4D97-AF65-F5344CB8AC3E}">
        <p14:creationId xmlns:p14="http://schemas.microsoft.com/office/powerpoint/2010/main" val="577550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1C3F9-57F6-DF03-A9EA-2D80CCC19B3A}"/>
              </a:ext>
            </a:extLst>
          </p:cNvPr>
          <p:cNvSpPr>
            <a:spLocks noGrp="1"/>
          </p:cNvSpPr>
          <p:nvPr>
            <p:ph type="title"/>
          </p:nvPr>
        </p:nvSpPr>
        <p:spPr/>
        <p:txBody>
          <a:bodyPr/>
          <a:lstStyle/>
          <a:p>
            <a:r>
              <a:rPr kumimoji="0" lang="en-US" sz="3200" b="0" i="0" u="none" strike="noStrike" kern="1200" cap="all" spc="0" normalizeH="0" baseline="0" noProof="0" dirty="0">
                <a:ln>
                  <a:noFill/>
                </a:ln>
                <a:solidFill>
                  <a:srgbClr val="A5300F"/>
                </a:solidFill>
                <a:effectLst/>
                <a:uLnTx/>
                <a:uFillTx/>
                <a:latin typeface="Franklin Gothic Demi" panose="020B0502020104020203"/>
                <a:ea typeface="+mj-ea"/>
                <a:cs typeface="+mj-cs"/>
              </a:rPr>
              <a:t>Chicago Social Media Amusement Tax</a:t>
            </a:r>
            <a:endParaRPr lang="en-US" dirty="0"/>
          </a:p>
        </p:txBody>
      </p:sp>
      <p:sp>
        <p:nvSpPr>
          <p:cNvPr id="3" name="Content Placeholder 2">
            <a:extLst>
              <a:ext uri="{FF2B5EF4-FFF2-40B4-BE49-F238E27FC236}">
                <a16:creationId xmlns:a16="http://schemas.microsoft.com/office/drawing/2014/main" id="{49E9B302-4963-3730-BEE9-98A53A86F5AC}"/>
              </a:ext>
            </a:extLst>
          </p:cNvPr>
          <p:cNvSpPr>
            <a:spLocks noGrp="1"/>
          </p:cNvSpPr>
          <p:nvPr>
            <p:ph idx="1"/>
          </p:nvPr>
        </p:nvSpPr>
        <p:spPr>
          <a:xfrm>
            <a:off x="581193" y="1931617"/>
            <a:ext cx="11029615" cy="4492297"/>
          </a:xfrm>
        </p:spPr>
        <p:txBody>
          <a:bodyPr>
            <a:normAutofit fontScale="85000" lnSpcReduction="20000"/>
          </a:bodyPr>
          <a:lstStyle/>
          <a:p>
            <a:pPr marL="0" indent="0">
              <a:buNone/>
            </a:pPr>
            <a:r>
              <a:rPr lang="en-US" dirty="0">
                <a:solidFill>
                  <a:schemeClr val="accent1"/>
                </a:solidFill>
              </a:rPr>
              <a:t>The purpose of the tax is:</a:t>
            </a:r>
            <a:r>
              <a:rPr lang="en-US" dirty="0"/>
              <a:t> </a:t>
            </a:r>
          </a:p>
          <a:p>
            <a:pPr marL="0" indent="0">
              <a:buNone/>
            </a:pPr>
            <a:r>
              <a:rPr lang="en-US" dirty="0">
                <a:highlight>
                  <a:srgbClr val="FFFF00"/>
                </a:highlight>
              </a:rPr>
              <a:t>“revenue generation </a:t>
            </a:r>
            <a:r>
              <a:rPr lang="en-US" dirty="0"/>
              <a:t>for the City of Chicago by taxing the activity of social media amusement based on a social media business’s monetization of consumer engagement and consumer data collected about Chicago users in conjunction with their social media use.”</a:t>
            </a:r>
          </a:p>
          <a:p>
            <a:pPr marL="0" indent="0">
              <a:buNone/>
            </a:pPr>
            <a:r>
              <a:rPr lang="en-US" dirty="0">
                <a:solidFill>
                  <a:schemeClr val="accent1"/>
                </a:solidFill>
              </a:rPr>
              <a:t>Proceeds to be used to provide mental health services:</a:t>
            </a:r>
          </a:p>
          <a:p>
            <a:pPr marL="0" indent="0">
              <a:buNone/>
            </a:pPr>
            <a:r>
              <a:rPr lang="en-US" dirty="0"/>
              <a:t>“The Budget Director and the Comptroller shall create and implement a </a:t>
            </a:r>
            <a:r>
              <a:rPr lang="en-US" dirty="0">
                <a:highlight>
                  <a:srgbClr val="FFFF00"/>
                </a:highlight>
              </a:rPr>
              <a:t>special revenue fund </a:t>
            </a:r>
            <a:r>
              <a:rPr lang="en-US" dirty="0"/>
              <a:t>for supports to the City’s mental and behavioral health operations and investments (the “Protecting Care Fund”) and other accounting measures to track the collection and spending of all proceeds, including penalties, resulting from the imposition of the tax under this chapter.”</a:t>
            </a:r>
          </a:p>
          <a:p>
            <a:pPr marL="0" indent="0">
              <a:buNone/>
            </a:pPr>
            <a:endParaRPr lang="en-US" dirty="0"/>
          </a:p>
        </p:txBody>
      </p:sp>
      <p:sp>
        <p:nvSpPr>
          <p:cNvPr id="4" name="Slide Number Placeholder 3">
            <a:extLst>
              <a:ext uri="{FF2B5EF4-FFF2-40B4-BE49-F238E27FC236}">
                <a16:creationId xmlns:a16="http://schemas.microsoft.com/office/drawing/2014/main" id="{8EACBD30-16FB-648B-EC0D-52216722B1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013876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6FE36-12E9-130B-8091-FF88963CCF62}"/>
              </a:ext>
            </a:extLst>
          </p:cNvPr>
          <p:cNvSpPr>
            <a:spLocks noGrp="1"/>
          </p:cNvSpPr>
          <p:nvPr>
            <p:ph type="title"/>
          </p:nvPr>
        </p:nvSpPr>
        <p:spPr/>
        <p:txBody>
          <a:bodyPr/>
          <a:lstStyle/>
          <a:p>
            <a:r>
              <a:rPr lang="en-US" dirty="0">
                <a:solidFill>
                  <a:schemeClr val="accent1"/>
                </a:solidFill>
              </a:rPr>
              <a:t>Chicago Social Media Amusement Tax</a:t>
            </a:r>
            <a:endParaRPr lang="en-US" dirty="0"/>
          </a:p>
        </p:txBody>
      </p:sp>
      <p:sp>
        <p:nvSpPr>
          <p:cNvPr id="3" name="Content Placeholder 2">
            <a:extLst>
              <a:ext uri="{FF2B5EF4-FFF2-40B4-BE49-F238E27FC236}">
                <a16:creationId xmlns:a16="http://schemas.microsoft.com/office/drawing/2014/main" id="{7F253764-A51C-C93B-858B-1D51E7E512CB}"/>
              </a:ext>
            </a:extLst>
          </p:cNvPr>
          <p:cNvSpPr>
            <a:spLocks noGrp="1"/>
          </p:cNvSpPr>
          <p:nvPr>
            <p:ph idx="1"/>
          </p:nvPr>
        </p:nvSpPr>
        <p:spPr>
          <a:xfrm>
            <a:off x="581190" y="2209799"/>
            <a:ext cx="11029615" cy="4299858"/>
          </a:xfrm>
        </p:spPr>
        <p:txBody>
          <a:bodyPr>
            <a:normAutofit/>
          </a:bodyPr>
          <a:lstStyle/>
          <a:p>
            <a:pPr marL="0" indent="0">
              <a:buNone/>
            </a:pPr>
            <a:r>
              <a:rPr lang="en-US" dirty="0">
                <a:solidFill>
                  <a:schemeClr val="accent1"/>
                </a:solidFill>
              </a:rPr>
              <a:t>NetChoice has challenged the tax in Cook County Circuit Court under:</a:t>
            </a:r>
          </a:p>
          <a:p>
            <a:r>
              <a:rPr lang="en-US" dirty="0"/>
              <a:t>Internet Tax Freedom Act</a:t>
            </a:r>
          </a:p>
          <a:p>
            <a:r>
              <a:rPr lang="en-US" dirty="0"/>
              <a:t>Illinois Constitution (limitation on home rule tax authority)</a:t>
            </a:r>
          </a:p>
          <a:p>
            <a:r>
              <a:rPr lang="en-US" dirty="0"/>
              <a:t>First Amendment</a:t>
            </a:r>
          </a:p>
          <a:p>
            <a:r>
              <a:rPr lang="en-US" dirty="0"/>
              <a:t>Commerce Clause</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208E6116-8BAB-6AE7-EEFD-BBAA545D71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6" name="TextBox 5">
            <a:extLst>
              <a:ext uri="{FF2B5EF4-FFF2-40B4-BE49-F238E27FC236}">
                <a16:creationId xmlns:a16="http://schemas.microsoft.com/office/drawing/2014/main" id="{7AF630B9-E0DB-5BB2-6000-B5397287A064}"/>
              </a:ext>
            </a:extLst>
          </p:cNvPr>
          <p:cNvSpPr txBox="1"/>
          <p:nvPr/>
        </p:nvSpPr>
        <p:spPr>
          <a:xfrm>
            <a:off x="3048000" y="32443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Franklin Gothic Book" panose="020B0502020104020203"/>
              <a:ea typeface="+mn-ea"/>
              <a:cs typeface="+mn-cs"/>
            </a:endParaRPr>
          </a:p>
        </p:txBody>
      </p:sp>
      <p:pic>
        <p:nvPicPr>
          <p:cNvPr id="8" name="Picture 7">
            <a:extLst>
              <a:ext uri="{FF2B5EF4-FFF2-40B4-BE49-F238E27FC236}">
                <a16:creationId xmlns:a16="http://schemas.microsoft.com/office/drawing/2014/main" id="{0E6D537B-5FD8-F626-6EC7-A594732BB660}"/>
              </a:ext>
            </a:extLst>
          </p:cNvPr>
          <p:cNvPicPr>
            <a:picLocks noChangeAspect="1"/>
          </p:cNvPicPr>
          <p:nvPr/>
        </p:nvPicPr>
        <p:blipFill>
          <a:blip r:embed="rId2"/>
          <a:stretch>
            <a:fillRect/>
          </a:stretch>
        </p:blipFill>
        <p:spPr>
          <a:xfrm>
            <a:off x="8314685" y="548456"/>
            <a:ext cx="2319815" cy="1452407"/>
          </a:xfrm>
          <a:prstGeom prst="rect">
            <a:avLst/>
          </a:prstGeom>
        </p:spPr>
      </p:pic>
    </p:spTree>
    <p:extLst>
      <p:ext uri="{BB962C8B-B14F-4D97-AF65-F5344CB8AC3E}">
        <p14:creationId xmlns:p14="http://schemas.microsoft.com/office/powerpoint/2010/main" val="2745686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CB1C5-3766-3865-8259-0A6896B385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7FD43B-0B25-767B-4E7B-D1A6A829E66A}"/>
              </a:ext>
            </a:extLst>
          </p:cNvPr>
          <p:cNvSpPr>
            <a:spLocks noGrp="1"/>
          </p:cNvSpPr>
          <p:nvPr>
            <p:ph type="title"/>
          </p:nvPr>
        </p:nvSpPr>
        <p:spPr/>
        <p:txBody>
          <a:bodyPr/>
          <a:lstStyle/>
          <a:p>
            <a:r>
              <a:rPr lang="en-US" dirty="0">
                <a:solidFill>
                  <a:schemeClr val="accent1"/>
                </a:solidFill>
              </a:rPr>
              <a:t>Illinois Social Media Platform Fee </a:t>
            </a:r>
          </a:p>
        </p:txBody>
      </p:sp>
      <p:sp>
        <p:nvSpPr>
          <p:cNvPr id="3" name="Content Placeholder 2">
            <a:extLst>
              <a:ext uri="{FF2B5EF4-FFF2-40B4-BE49-F238E27FC236}">
                <a16:creationId xmlns:a16="http://schemas.microsoft.com/office/drawing/2014/main" id="{05B19368-3E2E-DBEC-2EC5-8C7163E44BA4}"/>
              </a:ext>
            </a:extLst>
          </p:cNvPr>
          <p:cNvSpPr>
            <a:spLocks noGrp="1"/>
          </p:cNvSpPr>
          <p:nvPr>
            <p:ph idx="1"/>
          </p:nvPr>
        </p:nvSpPr>
        <p:spPr>
          <a:xfrm>
            <a:off x="581193" y="1871190"/>
            <a:ext cx="11029615" cy="4725743"/>
          </a:xfrm>
        </p:spPr>
        <p:txBody>
          <a:bodyPr>
            <a:normAutofit fontScale="92500" lnSpcReduction="20000"/>
          </a:bodyPr>
          <a:lstStyle/>
          <a:p>
            <a:pPr marL="0" indent="0">
              <a:buNone/>
            </a:pPr>
            <a:r>
              <a:rPr lang="en-US" dirty="0"/>
              <a:t>Imposes a graduated system of fees on social media platforms that collect data from Illinois users: </a:t>
            </a:r>
          </a:p>
          <a:p>
            <a:pPr marL="0" indent="0">
              <a:buNone/>
            </a:pPr>
            <a:r>
              <a:rPr lang="en-US" dirty="0"/>
              <a:t>10 cents per active user per month if the company has 100,000 to 500,000 Illinois users;</a:t>
            </a:r>
          </a:p>
          <a:p>
            <a:pPr marL="0" indent="0">
              <a:buNone/>
            </a:pPr>
            <a:r>
              <a:rPr lang="en-US" dirty="0"/>
              <a:t>$40,000 plus 25 cents per user per month if the company has 500,001 to 1 million Illinois users; and </a:t>
            </a:r>
          </a:p>
          <a:p>
            <a:pPr marL="0" indent="0">
              <a:buNone/>
            </a:pPr>
            <a:r>
              <a:rPr lang="en-US" dirty="0"/>
              <a:t>$165,000 plus 50 cents per user per month if the company has more than 1 million Illinois users.</a:t>
            </a:r>
          </a:p>
          <a:p>
            <a:pPr marL="0" indent="0">
              <a:buNone/>
            </a:pPr>
            <a:endParaRPr lang="en-US" dirty="0"/>
          </a:p>
          <a:p>
            <a:pPr marL="0" indent="0">
              <a:buNone/>
            </a:pPr>
            <a:r>
              <a:rPr lang="en-US" dirty="0"/>
              <a:t>              No definition of Illinois user in the statute.</a:t>
            </a:r>
          </a:p>
          <a:p>
            <a:endParaRPr lang="en-US" dirty="0"/>
          </a:p>
        </p:txBody>
      </p:sp>
      <p:sp>
        <p:nvSpPr>
          <p:cNvPr id="4" name="Slide Number Placeholder 3">
            <a:extLst>
              <a:ext uri="{FF2B5EF4-FFF2-40B4-BE49-F238E27FC236}">
                <a16:creationId xmlns:a16="http://schemas.microsoft.com/office/drawing/2014/main" id="{12826A84-4E8F-2508-98AE-9CBBC967A1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3100046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053DE-7AC3-13C2-E40D-4C640705E5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7AFDAD-0000-E4B9-DF29-8D50541EFCF1}"/>
              </a:ext>
            </a:extLst>
          </p:cNvPr>
          <p:cNvSpPr>
            <a:spLocks noGrp="1"/>
          </p:cNvSpPr>
          <p:nvPr>
            <p:ph type="title"/>
          </p:nvPr>
        </p:nvSpPr>
        <p:spPr/>
        <p:txBody>
          <a:bodyPr/>
          <a:lstStyle/>
          <a:p>
            <a:r>
              <a:rPr lang="en-US" dirty="0">
                <a:solidFill>
                  <a:schemeClr val="accent1"/>
                </a:solidFill>
              </a:rPr>
              <a:t>What is a Social Media Platform? </a:t>
            </a:r>
          </a:p>
        </p:txBody>
      </p:sp>
      <p:sp>
        <p:nvSpPr>
          <p:cNvPr id="3" name="Content Placeholder 2">
            <a:extLst>
              <a:ext uri="{FF2B5EF4-FFF2-40B4-BE49-F238E27FC236}">
                <a16:creationId xmlns:a16="http://schemas.microsoft.com/office/drawing/2014/main" id="{CAE223C8-71F5-1D40-4943-F1E5F27DEE88}"/>
              </a:ext>
            </a:extLst>
          </p:cNvPr>
          <p:cNvSpPr>
            <a:spLocks noGrp="1"/>
          </p:cNvSpPr>
          <p:nvPr>
            <p:ph idx="1"/>
          </p:nvPr>
        </p:nvSpPr>
        <p:spPr/>
        <p:txBody>
          <a:bodyPr>
            <a:normAutofit/>
          </a:bodyPr>
          <a:lstStyle/>
          <a:p>
            <a:pPr marL="0" indent="0">
              <a:buNone/>
            </a:pPr>
            <a:r>
              <a:rPr lang="en-US" dirty="0"/>
              <a:t>"Social media platform" means a website or internet medium that: </a:t>
            </a:r>
          </a:p>
          <a:p>
            <a:pPr marL="0" indent="0">
              <a:buNone/>
            </a:pPr>
            <a:r>
              <a:rPr lang="en-US" dirty="0"/>
              <a:t>(1) permits a person to become a registered user, establish an account, 	or create a profile for the purpose of allowing users to create, share, 	and view user-generated content through that account or profile; </a:t>
            </a:r>
          </a:p>
          <a:p>
            <a:pPr marL="0" indent="0">
              <a:buNone/>
            </a:pPr>
            <a:r>
              <a:rPr lang="en-US" dirty="0"/>
              <a:t>(2) enables one or more users to generate content that can be viewed 	by other users of the medium; and </a:t>
            </a:r>
          </a:p>
          <a:p>
            <a:pPr marL="0" indent="0">
              <a:buNone/>
            </a:pPr>
            <a:r>
              <a:rPr lang="en-US" dirty="0"/>
              <a:t>(3) primarily serves as a medium for users to interact with content 	generated by other users of the medium.</a:t>
            </a:r>
          </a:p>
        </p:txBody>
      </p:sp>
      <p:sp>
        <p:nvSpPr>
          <p:cNvPr id="4" name="Slide Number Placeholder 3">
            <a:extLst>
              <a:ext uri="{FF2B5EF4-FFF2-40B4-BE49-F238E27FC236}">
                <a16:creationId xmlns:a16="http://schemas.microsoft.com/office/drawing/2014/main" id="{1D9BA46E-93C9-5391-14C6-17DA9FE5114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4165810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4967C-3499-B5B7-625C-7411A7E4C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4A2E24-675B-C75A-4F63-EEB0765B0A4C}"/>
              </a:ext>
            </a:extLst>
          </p:cNvPr>
          <p:cNvSpPr>
            <a:spLocks noGrp="1"/>
          </p:cNvSpPr>
          <p:nvPr>
            <p:ph type="title"/>
          </p:nvPr>
        </p:nvSpPr>
        <p:spPr/>
        <p:txBody>
          <a:bodyPr/>
          <a:lstStyle/>
          <a:p>
            <a:r>
              <a:rPr lang="en-US" dirty="0">
                <a:solidFill>
                  <a:schemeClr val="accent1"/>
                </a:solidFill>
              </a:rPr>
              <a:t>Social Media Platform Fee </a:t>
            </a:r>
          </a:p>
        </p:txBody>
      </p:sp>
      <p:sp>
        <p:nvSpPr>
          <p:cNvPr id="3" name="Content Placeholder 2">
            <a:extLst>
              <a:ext uri="{FF2B5EF4-FFF2-40B4-BE49-F238E27FC236}">
                <a16:creationId xmlns:a16="http://schemas.microsoft.com/office/drawing/2014/main" id="{2E5055A5-D72B-93FD-7EEF-C4F6926541AA}"/>
              </a:ext>
            </a:extLst>
          </p:cNvPr>
          <p:cNvSpPr>
            <a:spLocks noGrp="1"/>
          </p:cNvSpPr>
          <p:nvPr>
            <p:ph idx="1"/>
          </p:nvPr>
        </p:nvSpPr>
        <p:spPr>
          <a:xfrm>
            <a:off x="581192" y="1476260"/>
            <a:ext cx="11029615" cy="4492297"/>
          </a:xfrm>
        </p:spPr>
        <p:txBody>
          <a:bodyPr/>
          <a:lstStyle/>
          <a:p>
            <a:r>
              <a:rPr lang="en-US" dirty="0"/>
              <a:t>Administered by the Secretary of State (not the Department of Revenue)</a:t>
            </a:r>
          </a:p>
          <a:p>
            <a:r>
              <a:rPr lang="en-US" dirty="0"/>
              <a:t>Prohibits a platform from varying the cost of access, features, services, or in-app purchases for any user based on the geographic origin of the user for purposes of recouping the fee.  </a:t>
            </a:r>
          </a:p>
          <a:p>
            <a:r>
              <a:rPr lang="en-US" dirty="0"/>
              <a:t>Fees to be deposited in the common school fund.</a:t>
            </a:r>
          </a:p>
        </p:txBody>
      </p:sp>
      <p:sp>
        <p:nvSpPr>
          <p:cNvPr id="4" name="Slide Number Placeholder 3">
            <a:extLst>
              <a:ext uri="{FF2B5EF4-FFF2-40B4-BE49-F238E27FC236}">
                <a16:creationId xmlns:a16="http://schemas.microsoft.com/office/drawing/2014/main" id="{08E7CAD9-7527-F345-1BFB-9421C703A5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190958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B9399-D376-A304-950E-F9CD9231FC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10F250-1ECD-0CE5-B444-610A24E64B4C}"/>
              </a:ext>
            </a:extLst>
          </p:cNvPr>
          <p:cNvSpPr>
            <a:spLocks noGrp="1"/>
          </p:cNvSpPr>
          <p:nvPr>
            <p:ph type="title"/>
          </p:nvPr>
        </p:nvSpPr>
        <p:spPr/>
        <p:txBody>
          <a:bodyPr/>
          <a:lstStyle/>
          <a:p>
            <a:r>
              <a:rPr lang="en-US" dirty="0">
                <a:solidFill>
                  <a:schemeClr val="accent1"/>
                </a:solidFill>
              </a:rPr>
              <a:t>Illinois Targeted Advertising Services Tax</a:t>
            </a:r>
          </a:p>
        </p:txBody>
      </p:sp>
      <p:sp>
        <p:nvSpPr>
          <p:cNvPr id="3" name="Content Placeholder 2">
            <a:extLst>
              <a:ext uri="{FF2B5EF4-FFF2-40B4-BE49-F238E27FC236}">
                <a16:creationId xmlns:a16="http://schemas.microsoft.com/office/drawing/2014/main" id="{BD5136F7-2645-8166-155C-316AC24EDC9C}"/>
              </a:ext>
            </a:extLst>
          </p:cNvPr>
          <p:cNvSpPr>
            <a:spLocks noGrp="1"/>
          </p:cNvSpPr>
          <p:nvPr>
            <p:ph idx="1"/>
          </p:nvPr>
        </p:nvSpPr>
        <p:spPr>
          <a:xfrm>
            <a:off x="410338" y="1812374"/>
            <a:ext cx="11371324" cy="4425140"/>
          </a:xfrm>
        </p:spPr>
        <p:txBody>
          <a:bodyPr>
            <a:normAutofit/>
          </a:bodyPr>
          <a:lstStyle/>
          <a:p>
            <a:r>
              <a:rPr lang="en-US" dirty="0"/>
              <a:t>Imposes tax upon providers of “targeted advertising services” provided to Illinois user-consumers at the rate 10% of Illinois gross receipts. </a:t>
            </a:r>
          </a:p>
          <a:p>
            <a:r>
              <a:rPr lang="en-US" dirty="0"/>
              <a:t>Excludes providers with less than $1 million of annual gross receipts from targeted advertising services in Illinois. </a:t>
            </a:r>
          </a:p>
          <a:p>
            <a:r>
              <a:rPr lang="en-US" dirty="0"/>
              <a:t>Rebuttable presumption regarding Illinois consumers similar to the Chicago rebuttable presumption.</a:t>
            </a:r>
          </a:p>
        </p:txBody>
      </p:sp>
      <p:sp>
        <p:nvSpPr>
          <p:cNvPr id="4" name="Slide Number Placeholder 3">
            <a:extLst>
              <a:ext uri="{FF2B5EF4-FFF2-40B4-BE49-F238E27FC236}">
                <a16:creationId xmlns:a16="http://schemas.microsoft.com/office/drawing/2014/main" id="{B9565196-9B76-022E-066F-F03E26CD65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471576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CB750-6254-2DF4-5973-556A61FFD08F}"/>
              </a:ext>
            </a:extLst>
          </p:cNvPr>
          <p:cNvSpPr>
            <a:spLocks noGrp="1"/>
          </p:cNvSpPr>
          <p:nvPr>
            <p:ph type="title"/>
          </p:nvPr>
        </p:nvSpPr>
        <p:spPr/>
        <p:txBody>
          <a:bodyPr/>
          <a:lstStyle/>
          <a:p>
            <a:r>
              <a:rPr lang="en-US" dirty="0">
                <a:solidFill>
                  <a:schemeClr val="accent1"/>
                </a:solidFill>
              </a:rPr>
              <a:t>Illinois Targeted Advertising Services Tax</a:t>
            </a:r>
            <a:endParaRPr lang="en-US" dirty="0"/>
          </a:p>
        </p:txBody>
      </p:sp>
      <p:sp>
        <p:nvSpPr>
          <p:cNvPr id="3" name="Content Placeholder 2">
            <a:extLst>
              <a:ext uri="{FF2B5EF4-FFF2-40B4-BE49-F238E27FC236}">
                <a16:creationId xmlns:a16="http://schemas.microsoft.com/office/drawing/2014/main" id="{FC600884-8AC0-BA87-9E38-2CC2F0174219}"/>
              </a:ext>
            </a:extLst>
          </p:cNvPr>
          <p:cNvSpPr>
            <a:spLocks noGrp="1"/>
          </p:cNvSpPr>
          <p:nvPr>
            <p:ph idx="1"/>
          </p:nvPr>
        </p:nvSpPr>
        <p:spPr>
          <a:xfrm>
            <a:off x="581193" y="1703938"/>
            <a:ext cx="11029615" cy="4492297"/>
          </a:xfrm>
        </p:spPr>
        <p:txBody>
          <a:bodyPr>
            <a:normAutofit fontScale="92500" lnSpcReduction="20000"/>
          </a:bodyPr>
          <a:lstStyle/>
          <a:p>
            <a:pPr marL="0" indent="0">
              <a:buNone/>
            </a:pPr>
            <a:r>
              <a:rPr lang="en-US" dirty="0"/>
              <a:t>Differs from the Maryland Digital Advertising Tax which is currently being litigated:</a:t>
            </a:r>
          </a:p>
          <a:p>
            <a:pPr marL="0" indent="0">
              <a:buNone/>
            </a:pPr>
            <a:r>
              <a:rPr lang="en-US" dirty="0"/>
              <a:t>             The Illinois is a tax on </a:t>
            </a:r>
            <a:r>
              <a:rPr lang="en-US" dirty="0">
                <a:solidFill>
                  <a:schemeClr val="accent1"/>
                </a:solidFill>
              </a:rPr>
              <a:t>targeted advertising services, </a:t>
            </a:r>
            <a:r>
              <a:rPr lang="en-US" dirty="0"/>
              <a:t>rather than on digital advertising services.</a:t>
            </a:r>
          </a:p>
          <a:p>
            <a:pPr marL="0" indent="0">
              <a:buNone/>
            </a:pPr>
            <a:endParaRPr lang="en-US" dirty="0"/>
          </a:p>
          <a:p>
            <a:pPr marL="0" indent="0">
              <a:buNone/>
            </a:pPr>
            <a:r>
              <a:rPr lang="en-US" dirty="0"/>
              <a:t>"Targeted advertising services" means any programmatic written, oral, or graphic statement or representation conveyed through a digital interface or </a:t>
            </a:r>
            <a:r>
              <a:rPr lang="en-US" dirty="0">
                <a:highlight>
                  <a:srgbClr val="FFFF00"/>
                </a:highlight>
              </a:rPr>
              <a:t>any other method of delivery</a:t>
            </a:r>
            <a:r>
              <a:rPr lang="en-US" dirty="0"/>
              <a:t>, including, but not limited to, banner advertising, search engine advertising, interstitial advertising, and other comparable advertising services </a:t>
            </a:r>
            <a:r>
              <a:rPr lang="en-US" dirty="0">
                <a:highlight>
                  <a:srgbClr val="FFFF00"/>
                </a:highlight>
              </a:rPr>
              <a:t>that use personal information about the people to whom the ads are being served</a:t>
            </a:r>
            <a:r>
              <a:rPr lang="en-US" dirty="0"/>
              <a:t>. [Excludes news media sites.]</a:t>
            </a:r>
          </a:p>
        </p:txBody>
      </p:sp>
      <p:sp>
        <p:nvSpPr>
          <p:cNvPr id="4" name="Slide Number Placeholder 3">
            <a:extLst>
              <a:ext uri="{FF2B5EF4-FFF2-40B4-BE49-F238E27FC236}">
                <a16:creationId xmlns:a16="http://schemas.microsoft.com/office/drawing/2014/main" id="{0255E43D-A6CE-5986-DD93-D7178B9582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494507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4C09C-F0EF-C9B9-B5D9-BAA3EADF819D}"/>
              </a:ext>
            </a:extLst>
          </p:cNvPr>
          <p:cNvSpPr>
            <a:spLocks noGrp="1"/>
          </p:cNvSpPr>
          <p:nvPr>
            <p:ph type="title"/>
          </p:nvPr>
        </p:nvSpPr>
        <p:spPr/>
        <p:txBody>
          <a:bodyPr/>
          <a:lstStyle/>
          <a:p>
            <a:r>
              <a:rPr lang="en-US" dirty="0">
                <a:solidFill>
                  <a:schemeClr val="accent1"/>
                </a:solidFill>
              </a:rPr>
              <a:t>Illinois Targeted Advertising Services Tax</a:t>
            </a:r>
          </a:p>
        </p:txBody>
      </p:sp>
      <p:sp>
        <p:nvSpPr>
          <p:cNvPr id="3" name="Content Placeholder 2">
            <a:extLst>
              <a:ext uri="{FF2B5EF4-FFF2-40B4-BE49-F238E27FC236}">
                <a16:creationId xmlns:a16="http://schemas.microsoft.com/office/drawing/2014/main" id="{74EC4928-1A2E-17D8-B2FC-2F654E4C3FC3}"/>
              </a:ext>
            </a:extLst>
          </p:cNvPr>
          <p:cNvSpPr>
            <a:spLocks noGrp="1"/>
          </p:cNvSpPr>
          <p:nvPr>
            <p:ph idx="1"/>
          </p:nvPr>
        </p:nvSpPr>
        <p:spPr/>
        <p:txBody>
          <a:bodyPr/>
          <a:lstStyle/>
          <a:p>
            <a:pPr marL="0" indent="0">
              <a:buNone/>
            </a:pPr>
            <a:r>
              <a:rPr lang="en-US" dirty="0"/>
              <a:t>Findings and intent. </a:t>
            </a:r>
          </a:p>
          <a:p>
            <a:pPr marL="0" indent="0">
              <a:buNone/>
            </a:pPr>
            <a:r>
              <a:rPr lang="en-US" dirty="0"/>
              <a:t>The General Assembly finds and declares the following: Many goods and services that traditionally have been subject to Illinois State and local use and occupation taxes have avoided taxation in the digital era. Many </a:t>
            </a:r>
            <a:r>
              <a:rPr lang="en-US" dirty="0">
                <a:highlight>
                  <a:srgbClr val="FFFF00"/>
                </a:highlight>
              </a:rPr>
              <a:t>digital transactions are harder to bring into the sales tax base </a:t>
            </a:r>
            <a:r>
              <a:rPr lang="en-US" dirty="0"/>
              <a:t>because, instead of paying a monetary fee, customers often </a:t>
            </a:r>
            <a:r>
              <a:rPr lang="en-US" dirty="0">
                <a:highlight>
                  <a:srgbClr val="FFFF00"/>
                </a:highlight>
              </a:rPr>
              <a:t>barter</a:t>
            </a:r>
            <a:r>
              <a:rPr lang="en-US" dirty="0"/>
              <a:t> their personal information for access to digital platforms. This personal information, in turn, is sold for use in targeted advertisements on digital platforms. . . .</a:t>
            </a:r>
          </a:p>
        </p:txBody>
      </p:sp>
      <p:sp>
        <p:nvSpPr>
          <p:cNvPr id="4" name="Slide Number Placeholder 3">
            <a:extLst>
              <a:ext uri="{FF2B5EF4-FFF2-40B4-BE49-F238E27FC236}">
                <a16:creationId xmlns:a16="http://schemas.microsoft.com/office/drawing/2014/main" id="{D34456FD-C413-CB04-B6B7-BB1EA9E946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306454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65C9-AAA6-8758-ECE6-617FFDA5F854}"/>
              </a:ext>
            </a:extLst>
          </p:cNvPr>
          <p:cNvSpPr>
            <a:spLocks noGrp="1"/>
          </p:cNvSpPr>
          <p:nvPr>
            <p:ph type="title"/>
          </p:nvPr>
        </p:nvSpPr>
        <p:spPr/>
        <p:txBody>
          <a:bodyPr/>
          <a:lstStyle/>
          <a:p>
            <a:r>
              <a:rPr lang="en-US" dirty="0">
                <a:solidFill>
                  <a:schemeClr val="accent1"/>
                </a:solidFill>
              </a:rPr>
              <a:t>Tax on (Certain) Prediction markets</a:t>
            </a:r>
          </a:p>
        </p:txBody>
      </p:sp>
      <p:sp>
        <p:nvSpPr>
          <p:cNvPr id="3" name="Content Placeholder 2">
            <a:extLst>
              <a:ext uri="{FF2B5EF4-FFF2-40B4-BE49-F238E27FC236}">
                <a16:creationId xmlns:a16="http://schemas.microsoft.com/office/drawing/2014/main" id="{36D516C3-9C31-31F3-74BB-7FD29AD0E829}"/>
              </a:ext>
            </a:extLst>
          </p:cNvPr>
          <p:cNvSpPr>
            <a:spLocks noGrp="1"/>
          </p:cNvSpPr>
          <p:nvPr>
            <p:ph idx="1"/>
          </p:nvPr>
        </p:nvSpPr>
        <p:spPr/>
        <p:txBody>
          <a:bodyPr/>
          <a:lstStyle/>
          <a:p>
            <a:r>
              <a:rPr lang="en-US" dirty="0"/>
              <a:t>Added to the Sports Wagering Act.</a:t>
            </a:r>
          </a:p>
          <a:p>
            <a:r>
              <a:rPr lang="en-US" dirty="0"/>
              <a:t>1.75% tax on each exchange wager up to 5 million wagers during a fiscal year; 3.5% tax on each additional wager.</a:t>
            </a:r>
          </a:p>
          <a:p>
            <a:r>
              <a:rPr lang="en-US" dirty="0"/>
              <a:t>"Exchange wager" includes an agreement, contract, transaction, or swap that is offered, traded, or executed on a prediction market or exchange tied to a sporting contest or sporting event.</a:t>
            </a:r>
          </a:p>
        </p:txBody>
      </p:sp>
      <p:sp>
        <p:nvSpPr>
          <p:cNvPr id="4" name="Slide Number Placeholder 3">
            <a:extLst>
              <a:ext uri="{FF2B5EF4-FFF2-40B4-BE49-F238E27FC236}">
                <a16:creationId xmlns:a16="http://schemas.microsoft.com/office/drawing/2014/main" id="{5FD01E6E-DB1F-FE04-7B9A-531127CDD3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30547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8EF5F-C945-B7BF-D36B-4FB80515B1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F08ACF-E6F8-31CD-C641-E5639706B0C5}"/>
              </a:ext>
            </a:extLst>
          </p:cNvPr>
          <p:cNvSpPr>
            <a:spLocks noGrp="1"/>
          </p:cNvSpPr>
          <p:nvPr>
            <p:ph type="title"/>
          </p:nvPr>
        </p:nvSpPr>
        <p:spPr/>
        <p:txBody>
          <a:bodyPr/>
          <a:lstStyle/>
          <a:p>
            <a:r>
              <a:rPr lang="en-US" dirty="0">
                <a:solidFill>
                  <a:schemeClr val="accent1"/>
                </a:solidFill>
              </a:rPr>
              <a:t>Tax on (Certain) Prediction markets</a:t>
            </a:r>
            <a:endParaRPr lang="en-US" dirty="0"/>
          </a:p>
        </p:txBody>
      </p:sp>
      <p:sp>
        <p:nvSpPr>
          <p:cNvPr id="3" name="Content Placeholder 2">
            <a:extLst>
              <a:ext uri="{FF2B5EF4-FFF2-40B4-BE49-F238E27FC236}">
                <a16:creationId xmlns:a16="http://schemas.microsoft.com/office/drawing/2014/main" id="{1B5140BC-FD4D-89F6-C773-462DE569FACB}"/>
              </a:ext>
            </a:extLst>
          </p:cNvPr>
          <p:cNvSpPr>
            <a:spLocks noGrp="1"/>
          </p:cNvSpPr>
          <p:nvPr>
            <p:ph idx="1"/>
          </p:nvPr>
        </p:nvSpPr>
        <p:spPr>
          <a:xfrm>
            <a:off x="740229" y="2253343"/>
            <a:ext cx="10772604" cy="4353133"/>
          </a:xfrm>
        </p:spPr>
        <p:txBody>
          <a:bodyPr>
            <a:normAutofit/>
          </a:bodyPr>
          <a:lstStyle/>
          <a:p>
            <a:pPr marL="0" indent="0">
              <a:buNone/>
            </a:pPr>
            <a:r>
              <a:rPr lang="en-US" dirty="0">
                <a:solidFill>
                  <a:schemeClr val="tx1"/>
                </a:solidFill>
              </a:rPr>
              <a:t>Kalshi sued Illinois in federal district court challenging non-tax provisions of the bill that seek to regulate prediction markets.</a:t>
            </a:r>
          </a:p>
          <a:p>
            <a:pPr marL="0" indent="0">
              <a:buNone/>
            </a:pPr>
            <a:r>
              <a:rPr lang="en-US" dirty="0">
                <a:solidFill>
                  <a:schemeClr val="tx1"/>
                </a:solidFill>
              </a:rPr>
              <a:t>The state agreed to halt enforcement of the tax until the lawsuit is resolved.</a:t>
            </a:r>
          </a:p>
          <a:p>
            <a:pPr marL="0" indent="0">
              <a:buNone/>
            </a:pPr>
            <a:r>
              <a:rPr lang="en-US" dirty="0">
                <a:solidFill>
                  <a:schemeClr val="tx1"/>
                </a:solidFill>
              </a:rPr>
              <a:t>Kalshi claims that </a:t>
            </a:r>
            <a:r>
              <a:rPr lang="en-US" dirty="0"/>
              <a:t>the Commodity Futures Trading Commission has exclusive jurisdiction over prediction markets under the federal Commodity Exchange Act</a:t>
            </a:r>
          </a:p>
          <a:p>
            <a:endParaRPr lang="en-US" dirty="0"/>
          </a:p>
        </p:txBody>
      </p:sp>
      <p:sp>
        <p:nvSpPr>
          <p:cNvPr id="4" name="Slide Number Placeholder 3">
            <a:extLst>
              <a:ext uri="{FF2B5EF4-FFF2-40B4-BE49-F238E27FC236}">
                <a16:creationId xmlns:a16="http://schemas.microsoft.com/office/drawing/2014/main" id="{091344B5-6F87-A675-1CBF-788E28B9AD7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pic>
        <p:nvPicPr>
          <p:cNvPr id="6" name="Picture 5">
            <a:extLst>
              <a:ext uri="{FF2B5EF4-FFF2-40B4-BE49-F238E27FC236}">
                <a16:creationId xmlns:a16="http://schemas.microsoft.com/office/drawing/2014/main" id="{55B9AAAA-C7CE-C256-64B1-2D709D3F62FB}"/>
              </a:ext>
            </a:extLst>
          </p:cNvPr>
          <p:cNvPicPr>
            <a:picLocks noChangeAspect="1"/>
          </p:cNvPicPr>
          <p:nvPr/>
        </p:nvPicPr>
        <p:blipFill>
          <a:blip r:embed="rId2"/>
          <a:stretch>
            <a:fillRect/>
          </a:stretch>
        </p:blipFill>
        <p:spPr>
          <a:xfrm>
            <a:off x="8228762" y="702157"/>
            <a:ext cx="2181609" cy="1364774"/>
          </a:xfrm>
          <a:prstGeom prst="rect">
            <a:avLst/>
          </a:prstGeom>
        </p:spPr>
      </p:pic>
    </p:spTree>
    <p:extLst>
      <p:ext uri="{BB962C8B-B14F-4D97-AF65-F5344CB8AC3E}">
        <p14:creationId xmlns:p14="http://schemas.microsoft.com/office/powerpoint/2010/main" val="923238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0BF58-0D07-1AFE-0BA2-6135E2BB726C}"/>
              </a:ext>
            </a:extLst>
          </p:cNvPr>
          <p:cNvSpPr>
            <a:spLocks noGrp="1"/>
          </p:cNvSpPr>
          <p:nvPr>
            <p:ph type="title"/>
          </p:nvPr>
        </p:nvSpPr>
        <p:spPr>
          <a:xfrm>
            <a:off x="385249" y="1055373"/>
            <a:ext cx="11029616" cy="774103"/>
          </a:xfrm>
        </p:spPr>
        <p:txBody>
          <a:bodyPr>
            <a:normAutofit fontScale="90000"/>
          </a:bodyPr>
          <a:lstStyle/>
          <a:p>
            <a:r>
              <a:rPr lang="en-US" sz="3600" dirty="0">
                <a:solidFill>
                  <a:schemeClr val="accent1"/>
                </a:solidFill>
              </a:rPr>
              <a:t>  Illinois Digital Asset Tax Act</a:t>
            </a:r>
            <a:br>
              <a:rPr lang="en-US" dirty="0"/>
            </a:br>
            <a:endParaRPr lang="en-US" dirty="0"/>
          </a:p>
        </p:txBody>
      </p:sp>
      <p:sp>
        <p:nvSpPr>
          <p:cNvPr id="3" name="Content Placeholder 2">
            <a:extLst>
              <a:ext uri="{FF2B5EF4-FFF2-40B4-BE49-F238E27FC236}">
                <a16:creationId xmlns:a16="http://schemas.microsoft.com/office/drawing/2014/main" id="{14268759-F29B-D407-CC49-8827C0962C58}"/>
              </a:ext>
            </a:extLst>
          </p:cNvPr>
          <p:cNvSpPr>
            <a:spLocks noGrp="1"/>
          </p:cNvSpPr>
          <p:nvPr>
            <p:ph idx="1"/>
          </p:nvPr>
        </p:nvSpPr>
        <p:spPr>
          <a:xfrm>
            <a:off x="581190" y="2296742"/>
            <a:ext cx="11029615" cy="4492297"/>
          </a:xfrm>
        </p:spPr>
        <p:txBody>
          <a:bodyPr>
            <a:normAutofit fontScale="85000" lnSpcReduction="20000"/>
          </a:bodyPr>
          <a:lstStyle/>
          <a:p>
            <a:r>
              <a:rPr lang="en-US" dirty="0"/>
              <a:t>Imposes a transaction tax upon the “privilege of receiving any digital asset business activity by a customer in [Illinois].”</a:t>
            </a:r>
          </a:p>
          <a:p>
            <a:r>
              <a:rPr lang="en-US" dirty="0"/>
              <a:t>“Digital asset business activity” means exchanging, transferring, or storing a digital asset.</a:t>
            </a:r>
          </a:p>
          <a:p>
            <a:r>
              <a:rPr lang="en-US" dirty="0"/>
              <a:t>Rate: 0.2% of the value of the digital asset to which the digital asset business activity relates.  </a:t>
            </a:r>
          </a:p>
          <a:p>
            <a:r>
              <a:rPr lang="en-US" dirty="0"/>
              <a:t>Industry claims that digital assets may include not only cryptocurrencies but also “tokenized” versions of stocks, bonds, commodities, and bank deposits.</a:t>
            </a:r>
          </a:p>
          <a:p>
            <a:r>
              <a:rPr lang="en-US" dirty="0"/>
              <a:t>Requires digital asset brokers, such as cryptocurrency exchanges and other parties that facilitate digital asset transactions on behalf of customers, to collect the tax and remit it to the state.</a:t>
            </a:r>
          </a:p>
          <a:p>
            <a:endParaRPr lang="en-US" dirty="0"/>
          </a:p>
          <a:p>
            <a:endParaRPr lang="en-US" dirty="0"/>
          </a:p>
        </p:txBody>
      </p:sp>
      <p:sp>
        <p:nvSpPr>
          <p:cNvPr id="4" name="Slide Number Placeholder 3">
            <a:extLst>
              <a:ext uri="{FF2B5EF4-FFF2-40B4-BE49-F238E27FC236}">
                <a16:creationId xmlns:a16="http://schemas.microsoft.com/office/drawing/2014/main" id="{D2291D1A-AD14-8AFF-5963-33BB20893F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523594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BC594-35E2-86BC-9DE9-F91E0578A9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5CB35B-7E92-FBE8-666E-86C134155B25}"/>
              </a:ext>
            </a:extLst>
          </p:cNvPr>
          <p:cNvSpPr>
            <a:spLocks noGrp="1"/>
          </p:cNvSpPr>
          <p:nvPr>
            <p:ph type="title"/>
          </p:nvPr>
        </p:nvSpPr>
        <p:spPr/>
        <p:txBody>
          <a:bodyPr/>
          <a:lstStyle/>
          <a:p>
            <a:r>
              <a:rPr lang="en-US" dirty="0">
                <a:solidFill>
                  <a:schemeClr val="accent1"/>
                </a:solidFill>
              </a:rPr>
              <a:t>Illinois Digital Asset Tax Act</a:t>
            </a:r>
            <a:endParaRPr lang="en-US" dirty="0"/>
          </a:p>
        </p:txBody>
      </p:sp>
      <p:sp>
        <p:nvSpPr>
          <p:cNvPr id="3" name="Content Placeholder 2">
            <a:extLst>
              <a:ext uri="{FF2B5EF4-FFF2-40B4-BE49-F238E27FC236}">
                <a16:creationId xmlns:a16="http://schemas.microsoft.com/office/drawing/2014/main" id="{C19BEB6A-C803-6DB9-D275-02C970D36B13}"/>
              </a:ext>
            </a:extLst>
          </p:cNvPr>
          <p:cNvSpPr>
            <a:spLocks noGrp="1"/>
          </p:cNvSpPr>
          <p:nvPr>
            <p:ph idx="1"/>
          </p:nvPr>
        </p:nvSpPr>
        <p:spPr>
          <a:xfrm>
            <a:off x="483218" y="2792279"/>
            <a:ext cx="11029615" cy="3814197"/>
          </a:xfrm>
        </p:spPr>
        <p:txBody>
          <a:bodyPr>
            <a:normAutofit fontScale="92500" lnSpcReduction="10000"/>
          </a:bodyPr>
          <a:lstStyle/>
          <a:p>
            <a:pPr marL="0" indent="0">
              <a:buNone/>
            </a:pPr>
            <a:r>
              <a:rPr lang="en-US" dirty="0">
                <a:solidFill>
                  <a:schemeClr val="accent1"/>
                </a:solidFill>
              </a:rPr>
              <a:t>The Chamber of Digital Commerce has challenged the tax in Sangamon County Circuit Court under:</a:t>
            </a:r>
          </a:p>
          <a:p>
            <a:r>
              <a:rPr lang="en-US" dirty="0"/>
              <a:t>Uniformity Clause of the Illinois Constitution</a:t>
            </a:r>
          </a:p>
          <a:p>
            <a:r>
              <a:rPr lang="en-US" dirty="0"/>
              <a:t>Due process clause of the Illinois Constitution and the U.S. Constitution</a:t>
            </a:r>
          </a:p>
          <a:p>
            <a:r>
              <a:rPr lang="en-US" dirty="0"/>
              <a:t>Illinois Proportionment Penalties Clause of the Illinois Constitution</a:t>
            </a:r>
          </a:p>
          <a:p>
            <a:r>
              <a:rPr lang="en-US" dirty="0"/>
              <a:t>Commerce Clause</a:t>
            </a:r>
          </a:p>
          <a:p>
            <a:r>
              <a:rPr lang="en-US" dirty="0"/>
              <a:t>Internet Tax Freedom Act</a:t>
            </a:r>
          </a:p>
          <a:p>
            <a:pPr marL="0" indent="0">
              <a:buNone/>
            </a:pP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A78F4535-07CF-0176-E426-0766B87082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pic>
        <p:nvPicPr>
          <p:cNvPr id="6" name="Picture 5">
            <a:extLst>
              <a:ext uri="{FF2B5EF4-FFF2-40B4-BE49-F238E27FC236}">
                <a16:creationId xmlns:a16="http://schemas.microsoft.com/office/drawing/2014/main" id="{29455630-00F2-C7B6-3520-6BC3E135D40E}"/>
              </a:ext>
            </a:extLst>
          </p:cNvPr>
          <p:cNvPicPr>
            <a:picLocks noChangeAspect="1"/>
          </p:cNvPicPr>
          <p:nvPr/>
        </p:nvPicPr>
        <p:blipFill>
          <a:blip r:embed="rId2"/>
          <a:stretch>
            <a:fillRect/>
          </a:stretch>
        </p:blipFill>
        <p:spPr>
          <a:xfrm>
            <a:off x="8083619" y="572715"/>
            <a:ext cx="2129675" cy="1332285"/>
          </a:xfrm>
          <a:prstGeom prst="rect">
            <a:avLst/>
          </a:prstGeom>
        </p:spPr>
      </p:pic>
    </p:spTree>
    <p:extLst>
      <p:ext uri="{BB962C8B-B14F-4D97-AF65-F5344CB8AC3E}">
        <p14:creationId xmlns:p14="http://schemas.microsoft.com/office/powerpoint/2010/main" val="194722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5DB84-7731-A7ED-6465-322F8953C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23B17F-9200-D0F3-A2EB-323661791375}"/>
              </a:ext>
            </a:extLst>
          </p:cNvPr>
          <p:cNvSpPr>
            <a:spLocks noGrp="1"/>
          </p:cNvSpPr>
          <p:nvPr>
            <p:ph type="title"/>
          </p:nvPr>
        </p:nvSpPr>
        <p:spPr>
          <a:xfrm>
            <a:off x="581194" y="118010"/>
            <a:ext cx="11029616" cy="1188720"/>
          </a:xfrm>
        </p:spPr>
        <p:txBody>
          <a:bodyPr>
            <a:normAutofit/>
          </a:bodyPr>
          <a:lstStyle/>
          <a:p>
            <a:r>
              <a:rPr lang="en-US" sz="3600" dirty="0">
                <a:solidFill>
                  <a:schemeClr val="accent1"/>
                </a:solidFill>
              </a:rPr>
              <a:t>Reference slide</a:t>
            </a:r>
          </a:p>
        </p:txBody>
      </p:sp>
      <p:sp>
        <p:nvSpPr>
          <p:cNvPr id="3" name="Content Placeholder 2">
            <a:extLst>
              <a:ext uri="{FF2B5EF4-FFF2-40B4-BE49-F238E27FC236}">
                <a16:creationId xmlns:a16="http://schemas.microsoft.com/office/drawing/2014/main" id="{DA5E30C8-D66B-023D-5B0E-24FE3371FFD7}"/>
              </a:ext>
            </a:extLst>
          </p:cNvPr>
          <p:cNvSpPr>
            <a:spLocks noGrp="1"/>
          </p:cNvSpPr>
          <p:nvPr>
            <p:ph idx="1"/>
          </p:nvPr>
        </p:nvSpPr>
        <p:spPr>
          <a:xfrm>
            <a:off x="581190" y="1306730"/>
            <a:ext cx="9818170" cy="5117184"/>
          </a:xfrm>
        </p:spPr>
        <p:txBody>
          <a:bodyPr>
            <a:normAutofit fontScale="55000" lnSpcReduction="20000"/>
          </a:bodyPr>
          <a:lstStyle/>
          <a:p>
            <a:pPr marL="0" indent="0">
              <a:buNone/>
            </a:pPr>
            <a:endParaRPr lang="en-US" sz="3000" dirty="0"/>
          </a:p>
          <a:p>
            <a:pPr lvl="1"/>
            <a:r>
              <a:rPr lang="en-US" sz="2700" dirty="0"/>
              <a:t>California – A.B. 796 (2026); proposed</a:t>
            </a:r>
          </a:p>
          <a:p>
            <a:pPr lvl="1"/>
            <a:r>
              <a:rPr lang="en-US" sz="2700" dirty="0"/>
              <a:t>Illinois – S.B. 3019 (2026); enacted</a:t>
            </a:r>
          </a:p>
          <a:p>
            <a:pPr lvl="1"/>
            <a:r>
              <a:rPr lang="en-US" sz="2700" dirty="0"/>
              <a:t>Maryland – H.B. 468 (2026); proposed</a:t>
            </a:r>
          </a:p>
          <a:p>
            <a:pPr lvl="1"/>
            <a:r>
              <a:rPr lang="en-US" sz="2700" dirty="0"/>
              <a:t>Massachusetts – S.B. 3208; S.B. 3089 (2026); H.B. 3126; H.B. 3224; H.B. 3263; H.B. 3118 (2025); proposed</a:t>
            </a:r>
          </a:p>
          <a:p>
            <a:pPr lvl="1"/>
            <a:r>
              <a:rPr lang="en-US" sz="2700" dirty="0"/>
              <a:t>Michigan – Governor’s FY2027 budget; H.B. 4142 (2025); proposed</a:t>
            </a:r>
          </a:p>
          <a:p>
            <a:pPr lvl="1"/>
            <a:r>
              <a:rPr lang="en-US" sz="2700" dirty="0"/>
              <a:t>Minnesota – S.B. 5052; H.B. 5055 (2026); proposed</a:t>
            </a:r>
          </a:p>
          <a:p>
            <a:pPr lvl="1"/>
            <a:r>
              <a:rPr lang="en-US" sz="2700" dirty="0"/>
              <a:t>Nebraska – L.B. 2025 (2026); proposed</a:t>
            </a:r>
          </a:p>
          <a:p>
            <a:pPr lvl="1"/>
            <a:r>
              <a:rPr lang="en-US" sz="2700" dirty="0"/>
              <a:t>New Jersey – S. 4908 (2025); proposed</a:t>
            </a:r>
          </a:p>
          <a:p>
            <a:pPr lvl="1"/>
            <a:r>
              <a:rPr lang="en-US" sz="2700" dirty="0"/>
              <a:t>New York – A.B. 1434 (2025); proposed</a:t>
            </a:r>
          </a:p>
          <a:p>
            <a:pPr lvl="1"/>
            <a:r>
              <a:rPr lang="en-US" sz="2700" dirty="0"/>
              <a:t>North Carolina – S.B. 257 (2026); enacted</a:t>
            </a:r>
          </a:p>
          <a:p>
            <a:pPr lvl="1"/>
            <a:r>
              <a:rPr lang="en-US" sz="2700" dirty="0"/>
              <a:t>Pennsylvania – H.B. 1678 (2026); proposed</a:t>
            </a:r>
          </a:p>
          <a:p>
            <a:pPr lvl="1"/>
            <a:r>
              <a:rPr lang="en-US" sz="2700" dirty="0"/>
              <a:t>Rhode Island – S.B. 2028 (2026); proposed</a:t>
            </a:r>
          </a:p>
          <a:p>
            <a:pPr lvl="1"/>
            <a:r>
              <a:rPr lang="en-US" sz="2700" dirty="0"/>
              <a:t>Tennessee – S.B. 2512 (2026); proposed</a:t>
            </a:r>
          </a:p>
          <a:p>
            <a:pPr lvl="1"/>
            <a:r>
              <a:rPr lang="en-US" sz="2700" dirty="0"/>
              <a:t>Utah – S.B. 287 (2026); enacted</a:t>
            </a:r>
          </a:p>
          <a:p>
            <a:pPr lvl="1"/>
            <a:r>
              <a:rPr lang="en-US" sz="2700" dirty="0"/>
              <a:t>Washington – S.B. 5814 (2025) (sales tax); enacted</a:t>
            </a:r>
          </a:p>
          <a:p>
            <a:endParaRPr lang="en-US" dirty="0"/>
          </a:p>
        </p:txBody>
      </p:sp>
      <p:sp>
        <p:nvSpPr>
          <p:cNvPr id="4" name="Slide Number Placeholder 3">
            <a:extLst>
              <a:ext uri="{FF2B5EF4-FFF2-40B4-BE49-F238E27FC236}">
                <a16:creationId xmlns:a16="http://schemas.microsoft.com/office/drawing/2014/main" id="{77D26794-CAB8-0C11-B22A-2909B47FB5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4095960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6EABEC-BAD3-5958-2073-64FD9B519114}"/>
              </a:ext>
            </a:extLst>
          </p:cNvPr>
          <p:cNvSpPr>
            <a:spLocks noGrp="1"/>
          </p:cNvSpPr>
          <p:nvPr>
            <p:ph type="title"/>
          </p:nvPr>
        </p:nvSpPr>
        <p:spPr/>
        <p:txBody>
          <a:bodyPr/>
          <a:lstStyle/>
          <a:p>
            <a:r>
              <a:rPr lang="en-US" dirty="0"/>
              <a:t>Questions or Feedback </a:t>
            </a:r>
          </a:p>
        </p:txBody>
      </p:sp>
      <p:sp>
        <p:nvSpPr>
          <p:cNvPr id="4" name="Slide Number Placeholder 3">
            <a:extLst>
              <a:ext uri="{FF2B5EF4-FFF2-40B4-BE49-F238E27FC236}">
                <a16:creationId xmlns:a16="http://schemas.microsoft.com/office/drawing/2014/main" id="{DE0DC54C-3666-9C9A-D8F3-83C8D6EA0E28}"/>
              </a:ext>
            </a:extLst>
          </p:cNvPr>
          <p:cNvSpPr>
            <a:spLocks noGrp="1"/>
          </p:cNvSpPr>
          <p:nvPr>
            <p:ph type="sldNum" sz="quarter" idx="12"/>
          </p:nvPr>
        </p:nvSpPr>
        <p:spPr/>
        <p:txBody>
          <a:bodyPr/>
          <a:lstStyle/>
          <a:p>
            <a:fld id="{3A98EE3D-8CD1-4C3F-BD1C-C98C9596463C}" type="slidenum">
              <a:rPr lang="en-US" smtClean="0"/>
              <a:t>34</a:t>
            </a:fld>
            <a:endParaRPr lang="en-US" dirty="0"/>
          </a:p>
        </p:txBody>
      </p:sp>
    </p:spTree>
    <p:extLst>
      <p:ext uri="{BB962C8B-B14F-4D97-AF65-F5344CB8AC3E}">
        <p14:creationId xmlns:p14="http://schemas.microsoft.com/office/powerpoint/2010/main" val="20924942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0"/>
  <p:tag name="SLIDO_APP_VERSION" val="1.10.0.5209"/>
  <p:tag name="SLIDO_PRESENTATION_ID" val="00000000-0000-0000-0000-000000000000"/>
  <p:tag name="SLIDO_EVENT_UUID" val="c9e85ef8-db47-4d02-acd6-4cbb29329715"/>
  <p:tag name="SLIDO_EVENT_SECTION_UUID" val="b14ba6aa-754f-4ff1-a67f-91bb0f3146d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DividendVTI">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DividendVTI">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{A0F34DF7-2C7D-45DD-8C44-89A48ADF5BAD}tf33552983_win32</Template>
  <TotalTime>0</TotalTime>
  <Words>2586</Words>
  <Application>Microsoft Office PowerPoint</Application>
  <PresentationFormat>Widescreen</PresentationFormat>
  <Paragraphs>211</Paragraphs>
  <Slides>34</Slides>
  <Notes>15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34</vt:i4>
      </vt:variant>
    </vt:vector>
  </HeadingPairs>
  <TitlesOfParts>
    <vt:vector size="43" baseType="lpstr">
      <vt:lpstr>Aptos</vt:lpstr>
      <vt:lpstr>Arial</vt:lpstr>
      <vt:lpstr>Calibri</vt:lpstr>
      <vt:lpstr>Franklin Gothic Book</vt:lpstr>
      <vt:lpstr>Franklin Gothic Demi</vt:lpstr>
      <vt:lpstr>Times New Roman</vt:lpstr>
      <vt:lpstr>Wingdings 2</vt:lpstr>
      <vt:lpstr>2_DividendVTI</vt:lpstr>
      <vt:lpstr>DividendVTI</vt:lpstr>
      <vt:lpstr>      Sales Taxation of Digital Products –  Status Report </vt:lpstr>
      <vt:lpstr>Status report – White Paper</vt:lpstr>
      <vt:lpstr>Work on the draft white 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Behind the music</vt:lpstr>
      <vt:lpstr>Washington Sales Tax - Advertising</vt:lpstr>
      <vt:lpstr>Washington Sales Tax - Advertising</vt:lpstr>
      <vt:lpstr>Chicago and Illinois</vt:lpstr>
      <vt:lpstr>Chicago Social Media Amusement Tax</vt:lpstr>
      <vt:lpstr>What is a Chicago consumer under the tax?</vt:lpstr>
      <vt:lpstr>What is Social Media under the tax?</vt:lpstr>
      <vt:lpstr>PowerPoint Presentation</vt:lpstr>
      <vt:lpstr>Chicago Social Media Amusement Tax</vt:lpstr>
      <vt:lpstr>Chicago Social Media Amusement Tax</vt:lpstr>
      <vt:lpstr>Illinois Social Media Platform Fee </vt:lpstr>
      <vt:lpstr>What is a Social Media Platform? </vt:lpstr>
      <vt:lpstr>Social Media Platform Fee </vt:lpstr>
      <vt:lpstr>Illinois Targeted Advertising Services Tax</vt:lpstr>
      <vt:lpstr>Illinois Targeted Advertising Services Tax</vt:lpstr>
      <vt:lpstr>Illinois Targeted Advertising Services Tax</vt:lpstr>
      <vt:lpstr>Tax on (Certain) Prediction markets</vt:lpstr>
      <vt:lpstr>Tax on (Certain) Prediction markets</vt:lpstr>
      <vt:lpstr>  Illinois Digital Asset Tax Act </vt:lpstr>
      <vt:lpstr>Illinois Digital Asset Tax Act</vt:lpstr>
      <vt:lpstr>Reference slide</vt:lpstr>
      <vt:lpstr>Questions or Feedback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2026-07-24T15:15:30Z</dcterms:created>
  <dcterms:modified xsi:type="dcterms:W3CDTF">2026-07-24T15:17:33Z</dcterms:modified>
</cp:coreProperties>
</file>