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1"/>
  </p:notesMasterIdLst>
  <p:sldIdLst>
    <p:sldId id="257" r:id="rId2"/>
    <p:sldId id="434" r:id="rId3"/>
    <p:sldId id="492" r:id="rId4"/>
    <p:sldId id="522" r:id="rId5"/>
    <p:sldId id="516" r:id="rId6"/>
    <p:sldId id="529" r:id="rId7"/>
    <p:sldId id="520" r:id="rId8"/>
    <p:sldId id="517" r:id="rId9"/>
    <p:sldId id="521" r:id="rId10"/>
    <p:sldId id="526" r:id="rId11"/>
    <p:sldId id="527" r:id="rId12"/>
    <p:sldId id="528" r:id="rId13"/>
    <p:sldId id="506" r:id="rId14"/>
    <p:sldId id="514" r:id="rId15"/>
    <p:sldId id="515" r:id="rId16"/>
    <p:sldId id="519" r:id="rId17"/>
    <p:sldId id="508" r:id="rId18"/>
    <p:sldId id="503" r:id="rId19"/>
    <p:sldId id="52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C17F3D-BF66-4F6C-BC86-94A8CE049954}" v="56" dt="2026-07-23T18:03:17.5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85922" autoAdjust="0"/>
  </p:normalViewPr>
  <p:slideViewPr>
    <p:cSldViewPr snapToGrid="0">
      <p:cViewPr varScale="1">
        <p:scale>
          <a:sx n="60" d="100"/>
          <a:sy n="60" d="100"/>
        </p:scale>
        <p:origin x="896" y="40"/>
      </p:cViewPr>
      <p:guideLst/>
    </p:cSldViewPr>
  </p:slideViewPr>
  <p:notesTextViewPr>
    <p:cViewPr>
      <p:scale>
        <a:sx n="1" d="1"/>
        <a:sy n="1" d="1"/>
      </p:scale>
      <p:origin x="0" y="0"/>
    </p:cViewPr>
  </p:notesTextViewPr>
  <p:notesViewPr>
    <p:cSldViewPr snapToGrid="0">
      <p:cViewPr varScale="1">
        <p:scale>
          <a:sx n="50" d="100"/>
          <a:sy n="50" d="100"/>
        </p:scale>
        <p:origin x="2640"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16:26:43.906"/>
    </inkml:context>
    <inkml:brush xml:id="br0">
      <inkml:brushProperty name="width" value="0.32632" units="cm"/>
      <inkml:brushProperty name="height" value="0.32632" units="cm"/>
      <inkml:brushProperty name="color" value="#008C3A"/>
    </inkml:brush>
  </inkml:definitions>
  <inkml:trace contextRef="#ctx0" brushRef="#br0">1 1934 6553,'10'2'206,"0"-1"0,0 1-1,0 1 1,0 0 0,0 0-1,-1 1 1,0 0-1,13 8 1,7 2 214,18 9 1092,64 42 0,38 39 707,-90-61-1289,241 189 3034,-149-109-2083,-68-58-165,81 84 0,-128-111-1640,-1 3-1,-3 1 0,31 50 0,-38-53-75,-25-39-5,0 0 0,0 1 0,0-1 0,0 0-1,1 1 1,-1-1 0,0 0 0,0 0 0,1 0-1,-1 1 1,0-1 0,0 0 0,1 0 0,-1 0-1,0 0 1,1 0 0,-1 1 0,0-1 0,0 0 0,1 0-1,-1 0 1,0 0 0,1 0 0,-1 0 0,0 0-1,1 0 1,-1 0 0,0 0 0,1 0 0,-1 0 0,0 0-1,1-1 1,-1 1 0,0 0 0,0 0 0,1 0-1,-1 0 1,0 0 0,1-1 0,-1 1 0,0 0 0,0 0-1,0 0 1,1-1 0,-1 1 0,0 0 0,0 0-1,0-1 1,1 1 0,-1 0 0,0-1 0,0 1 0,0 0-1,0-1 1,0 1 0,0 0 0,0-1 0,7-22-460,-6 20 410,5-24-239,27-104-1434,-7 29 513,4-12-458,-22 90 1212,1 0 0,19-36 0,59-91-1713,-19 23 852,53-107-2320,-94 174 2650,4 2 0,51-76 0,132-207 197,-74 101 795,-81 144 0,97-124 0,-37 57 0,-66 88 0,46-70 0,-40 62 440,-41 50-414,-14 25-19,0 1 0,9-13-1,87-133 109,-30 43-179,-52 84 55,-4 5 8</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16:28:49.864"/>
    </inkml:context>
    <inkml:brush xml:id="br0">
      <inkml:brushProperty name="width" value="0.32632" units="cm"/>
      <inkml:brushProperty name="height" value="0.32632" units="cm"/>
      <inkml:brushProperty name="color" value="#008C3A"/>
    </inkml:brush>
  </inkml:definitions>
  <inkml:trace contextRef="#ctx0" brushRef="#br0">1 1934 6553,'10'2'206,"0"-1"0,0 1-1,0 1 1,0 0 0,0 0-1,-1 1 1,0 0-1,13 8 1,7 2 214,18 9 1092,64 42 0,38 39 707,-90-61-1289,241 189 3034,-149-109-2083,-68-58-165,81 84 0,-128-111-1640,-1 3-1,-3 1 0,31 50 0,-38-53-75,-25-39-5,0 0 0,0 1 0,0-1 0,0 0-1,1 1 1,-1-1 0,0 0 0,0 0 0,1 0-1,-1 1 1,0-1 0,0 0 0,1 0 0,-1 0-1,0 0 1,1 0 0,-1 1 0,0-1 0,0 0 0,1 0-1,-1 0 1,0 0 0,1 0 0,-1 0 0,0 0-1,1 0 1,-1 0 0,0 0 0,1 0 0,-1 0 0,0 0-1,1-1 1,-1 1 0,0 0 0,0 0 0,1 0-1,-1 0 1,0 0 0,1-1 0,-1 1 0,0 0 0,0 0-1,0 0 1,1-1 0,-1 1 0,0 0 0,0 0-1,0-1 1,1 1 0,-1 0 0,0-1 0,0 1 0,0 0-1,0-1 1,0 1 0,0 0 0,0-1 0,7-22-460,-6 20 410,5-24-239,27-104-1434,-7 29 513,4-12-458,-22 90 1212,1 0 0,19-36 0,59-91-1713,-19 23 852,53-107-2320,-94 174 2650,4 2 0,51-76 0,132-207 197,-74 101 795,-81 144 0,97-124 0,-37 57 0,-66 88 0,46-70 0,-40 62 440,-41 50-414,-14 25-19,0 1 0,9-13-1,87-133 109,-30 43-179,-52 84 55,-4 5 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16:29:45.218"/>
    </inkml:context>
    <inkml:brush xml:id="br0">
      <inkml:brushProperty name="width" value="0.32632" units="cm"/>
      <inkml:brushProperty name="height" value="0.32632" units="cm"/>
      <inkml:brushProperty name="color" value="#008C3A"/>
    </inkml:brush>
  </inkml:definitions>
  <inkml:trace contextRef="#ctx0" brushRef="#br0">1 1934 6553,'10'2'206,"0"-1"0,0 1-1,0 1 1,0 0 0,0 0-1,-1 1 1,0 0-1,13 8 1,7 2 214,18 9 1092,64 42 0,38 39 707,-90-61-1289,241 189 3034,-149-109-2083,-68-58-165,81 84 0,-128-111-1640,-1 3-1,-3 1 0,31 50 0,-38-53-75,-25-39-5,0 0 0,0 1 0,0-1 0,0 0-1,1 1 1,-1-1 0,0 0 0,0 0 0,1 0-1,-1 1 1,0-1 0,0 0 0,1 0 0,-1 0-1,0 0 1,1 0 0,-1 1 0,0-1 0,0 0 0,1 0-1,-1 0 1,0 0 0,1 0 0,-1 0 0,0 0-1,1 0 1,-1 0 0,0 0 0,1 0 0,-1 0 0,0 0-1,1-1 1,-1 1 0,0 0 0,0 0 0,1 0-1,-1 0 1,0 0 0,1-1 0,-1 1 0,0 0 0,0 0-1,0 0 1,1-1 0,-1 1 0,0 0 0,0 0-1,0-1 1,1 1 0,-1 0 0,0-1 0,0 1 0,0 0-1,0-1 1,0 1 0,0 0 0,0-1 0,7-22-460,-6 20 410,5-24-239,27-104-1434,-7 29 513,4-12-458,-22 90 1212,1 0 0,19-36 0,59-91-1713,-19 23 852,53-107-2320,-94 174 2650,4 2 0,51-76 0,132-207 197,-74 101 795,-81 144 0,97-124 0,-37 57 0,-66 88 0,46-70 0,-40 62 440,-41 50-414,-14 25-19,0 1 0,9-13-1,87-133 109,-30 43-179,-52 84 55,-4 5 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16:29:47.114"/>
    </inkml:context>
    <inkml:brush xml:id="br0">
      <inkml:brushProperty name="width" value="0.32632" units="cm"/>
      <inkml:brushProperty name="height" value="0.32632" units="cm"/>
      <inkml:brushProperty name="color" value="#008C3A"/>
    </inkml:brush>
  </inkml:definitions>
  <inkml:trace contextRef="#ctx0" brushRef="#br0">1 1934 6553,'10'2'206,"0"-1"0,0 1-1,0 1 1,0 0 0,0 0-1,-1 1 1,0 0-1,13 8 1,7 2 214,18 9 1092,64 42 0,38 39 707,-90-61-1289,241 189 3034,-149-109-2083,-68-58-165,81 84 0,-128-111-1640,-1 3-1,-3 1 0,31 50 0,-38-53-75,-25-39-5,0 0 0,0 1 0,0-1 0,0 0-1,1 1 1,-1-1 0,0 0 0,0 0 0,1 0-1,-1 1 1,0-1 0,0 0 0,1 0 0,-1 0-1,0 0 1,1 0 0,-1 1 0,0-1 0,0 0 0,1 0-1,-1 0 1,0 0 0,1 0 0,-1 0 0,0 0-1,1 0 1,-1 0 0,0 0 0,1 0 0,-1 0 0,0 0-1,1-1 1,-1 1 0,0 0 0,0 0 0,1 0-1,-1 0 1,0 0 0,1-1 0,-1 1 0,0 0 0,0 0-1,0 0 1,1-1 0,-1 1 0,0 0 0,0 0-1,0-1 1,1 1 0,-1 0 0,0-1 0,0 1 0,0 0-1,0-1 1,0 1 0,0 0 0,0-1 0,7-22-460,-6 20 410,5-24-239,27-104-1434,-7 29 513,4-12-458,-22 90 1212,1 0 0,19-36 0,59-91-1713,-19 23 852,53-107-2320,-94 174 2650,4 2 0,51-76 0,132-207 197,-74 101 795,-81 144 0,97-124 0,-37 57 0,-66 88 0,46-70 0,-40 62 440,-41 50-414,-14 25-19,0 1 0,9-13-1,87-133 109,-30 43-179,-52 84 55,-4 5 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2T16:30:51.042"/>
    </inkml:context>
    <inkml:brush xml:id="br0">
      <inkml:brushProperty name="width" value="0.32632" units="cm"/>
      <inkml:brushProperty name="height" value="0.32632" units="cm"/>
      <inkml:brushProperty name="color" value="#008C3A"/>
    </inkml:brush>
  </inkml:definitions>
  <inkml:trace contextRef="#ctx0" brushRef="#br0">1 3362 6553,'18'2'206,"0"1"0,-1 0-1,0 2 1,0 0 0,0 1-1,0 0 1,-1 2-1,21 12 1,14 5 214,31 15 1092,111 73 0,66 68 707,-156-107-1289,417 329 3034,-257-189-2083,-119-101-165,141 145 0,-222-191-1640,-3 4-1,-3 1 0,52 89 0,-67-93-75,-42-68-5,1 1 0,-1-1 0,0 1 0,1-1-1,-1 0 1,0 1 0,1-1 0,-1 1 0,1-1-1,-1 0 1,1 1 0,-1-1 0,1 0 0,-1 0-1,1 1 1,-1-1 0,1 0 0,-1 0 0,1 0 0,-1 0-1,1 0 1,-1 1 0,1-1 0,0 0 0,-1 0-1,1 0 1,-1-1 0,1 1 0,-1 0 0,1 0 0,-1 0-1,1 0 1,-1 0 0,1-1 0,-1 1 0,1 0-1,-1 0 1,1-1 0,-1 1 0,1 0 0,-1-1 0,1 1-1,-1-1 1,0 1 0,1 0 0,-1-1 0,0 1-1,1-1 1,-1 1 0,0-1 0,0 1 0,1-1 0,-1 1-1,0-1 1,0 1 0,0-1 0,0 0 0,12-39-460,-11 34 410,10-41-239,46-181-1434,-11 52 513,6-22-458,-38 156 1212,2 0 0,32-63 0,103-157-1713,-33 41 852,92-189-2320,-162 304 2650,5 3 0,89-131 0,230-360 197,-128 175 795,-142 250 0,169-215 0,-64 99 0,-115 154 0,80-124 0,-69 110 440,-72 85-414,-24 45-19,0 1 0,15-23-1,153-231 109,-53 76-179,-92 146 55,-6 6 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EDEFD-04FB-479A-B7E4-0EA2030182C8}" type="datetimeFigureOut">
              <a:rPr lang="en-US" smtClean="0"/>
              <a:t>7/23/2026</a:t>
            </a:fld>
            <a:endParaRPr lang="en-US"/>
          </a:p>
        </p:txBody>
      </p:sp>
      <p:sp>
        <p:nvSpPr>
          <p:cNvPr id="4" name="Slide Image Placeholder 3"/>
          <p:cNvSpPr>
            <a:spLocks noGrp="1" noRot="1" noChangeAspect="1"/>
          </p:cNvSpPr>
          <p:nvPr>
            <p:ph type="sldImg" idx="2"/>
          </p:nvPr>
        </p:nvSpPr>
        <p:spPr>
          <a:xfrm>
            <a:off x="64567" y="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95443" y="3086099"/>
            <a:ext cx="6428721" cy="5653051"/>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6BD467-E9CE-4D8D-81FC-385D91C88009}" type="slidenum">
              <a:rPr lang="en-US" smtClean="0"/>
              <a:t>‹#›</a:t>
            </a:fld>
            <a:endParaRPr lang="en-US"/>
          </a:p>
        </p:txBody>
      </p:sp>
    </p:spTree>
    <p:extLst>
      <p:ext uri="{BB962C8B-B14F-4D97-AF65-F5344CB8AC3E}">
        <p14:creationId xmlns:p14="http://schemas.microsoft.com/office/powerpoint/2010/main" val="952291562"/>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750" y="34925"/>
            <a:ext cx="5297488" cy="2979738"/>
          </a:xfrm>
        </p:spPr>
        <p:txBody>
          <a:bodyPr/>
          <a:lstStyle/>
          <a:p>
            <a:endParaRPr lang="en-US"/>
          </a:p>
        </p:txBody>
      </p:sp>
      <p:sp>
        <p:nvSpPr>
          <p:cNvPr id="3" name="Notes Placeholder 2"/>
          <p:cNvSpPr>
            <a:spLocks noGrp="1"/>
          </p:cNvSpPr>
          <p:nvPr>
            <p:ph type="body" idx="1"/>
          </p:nvPr>
        </p:nvSpPr>
        <p:spPr>
          <a:xfrm>
            <a:off x="209405" y="3120127"/>
            <a:ext cx="6358919" cy="5814467"/>
          </a:xfr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494C42-5034-4A46-9B78-EE3919A245F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196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088" y="0"/>
            <a:ext cx="5486400" cy="30861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6BD467-E9CE-4D8D-81FC-385D91C88009}" type="slidenum">
              <a:rPr lang="en-US" smtClean="0"/>
              <a:t>2</a:t>
            </a:fld>
            <a:endParaRPr lang="en-US"/>
          </a:p>
        </p:txBody>
      </p:sp>
    </p:spTree>
    <p:extLst>
      <p:ext uri="{BB962C8B-B14F-4D97-AF65-F5344CB8AC3E}">
        <p14:creationId xmlns:p14="http://schemas.microsoft.com/office/powerpoint/2010/main" val="2391519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088" y="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6BD467-E9CE-4D8D-81FC-385D91C88009}" type="slidenum">
              <a:rPr lang="en-US" smtClean="0"/>
              <a:t>10</a:t>
            </a:fld>
            <a:endParaRPr lang="en-US"/>
          </a:p>
        </p:txBody>
      </p:sp>
    </p:spTree>
    <p:extLst>
      <p:ext uri="{BB962C8B-B14F-4D97-AF65-F5344CB8AC3E}">
        <p14:creationId xmlns:p14="http://schemas.microsoft.com/office/powerpoint/2010/main" val="1068429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FFFDE-4EB2-56E0-89E3-96C00F8830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C02F6-10CA-E0CE-486C-A74AD50DA44B}"/>
              </a:ext>
            </a:extLst>
          </p:cNvPr>
          <p:cNvSpPr>
            <a:spLocks noGrp="1" noRot="1" noChangeAspect="1"/>
          </p:cNvSpPr>
          <p:nvPr>
            <p:ph type="sldImg"/>
          </p:nvPr>
        </p:nvSpPr>
        <p:spPr>
          <a:xfrm>
            <a:off x="65088" y="0"/>
            <a:ext cx="5486400" cy="3086100"/>
          </a:xfrm>
        </p:spPr>
        <p:txBody>
          <a:bodyPr/>
          <a:lstStyle/>
          <a:p>
            <a:endParaRPr lang="en-US"/>
          </a:p>
        </p:txBody>
      </p:sp>
      <p:sp>
        <p:nvSpPr>
          <p:cNvPr id="3" name="Notes Placeholder 2">
            <a:extLst>
              <a:ext uri="{FF2B5EF4-FFF2-40B4-BE49-F238E27FC236}">
                <a16:creationId xmlns:a16="http://schemas.microsoft.com/office/drawing/2014/main" id="{CC72C624-1406-FAFB-518E-0E45BA4E4D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7D40D6-D5DC-E30F-D523-9DE3FF6050CF}"/>
              </a:ext>
            </a:extLst>
          </p:cNvPr>
          <p:cNvSpPr>
            <a:spLocks noGrp="1"/>
          </p:cNvSpPr>
          <p:nvPr>
            <p:ph type="sldNum" sz="quarter" idx="5"/>
          </p:nvPr>
        </p:nvSpPr>
        <p:spPr/>
        <p:txBody>
          <a:bodyPr/>
          <a:lstStyle/>
          <a:p>
            <a:fld id="{506BD467-E9CE-4D8D-81FC-385D91C88009}" type="slidenum">
              <a:rPr lang="en-US" smtClean="0"/>
              <a:t>13</a:t>
            </a:fld>
            <a:endParaRPr lang="en-US"/>
          </a:p>
        </p:txBody>
      </p:sp>
    </p:spTree>
    <p:extLst>
      <p:ext uri="{BB962C8B-B14F-4D97-AF65-F5344CB8AC3E}">
        <p14:creationId xmlns:p14="http://schemas.microsoft.com/office/powerpoint/2010/main" val="1112291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22A53-8D98-FCB3-5434-C9B4DECBF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1F4DC6-2DF7-FCDF-C917-AADDD3C38CDA}"/>
              </a:ext>
            </a:extLst>
          </p:cNvPr>
          <p:cNvSpPr>
            <a:spLocks noGrp="1" noRot="1" noChangeAspect="1"/>
          </p:cNvSpPr>
          <p:nvPr>
            <p:ph type="sldImg"/>
          </p:nvPr>
        </p:nvSpPr>
        <p:spPr>
          <a:xfrm>
            <a:off x="65088" y="0"/>
            <a:ext cx="5486400" cy="3086100"/>
          </a:xfrm>
        </p:spPr>
        <p:txBody>
          <a:bodyPr/>
          <a:lstStyle/>
          <a:p>
            <a:endParaRPr lang="en-US"/>
          </a:p>
        </p:txBody>
      </p:sp>
      <p:sp>
        <p:nvSpPr>
          <p:cNvPr id="3" name="Notes Placeholder 2">
            <a:extLst>
              <a:ext uri="{FF2B5EF4-FFF2-40B4-BE49-F238E27FC236}">
                <a16:creationId xmlns:a16="http://schemas.microsoft.com/office/drawing/2014/main" id="{B5C7ABEA-7862-D972-661B-A0EA3FD245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E1AD75-A5A3-EEC9-A078-04DDDBD1721B}"/>
              </a:ext>
            </a:extLst>
          </p:cNvPr>
          <p:cNvSpPr>
            <a:spLocks noGrp="1"/>
          </p:cNvSpPr>
          <p:nvPr>
            <p:ph type="sldNum" sz="quarter" idx="5"/>
          </p:nvPr>
        </p:nvSpPr>
        <p:spPr/>
        <p:txBody>
          <a:bodyPr/>
          <a:lstStyle/>
          <a:p>
            <a:fld id="{506BD467-E9CE-4D8D-81FC-385D91C88009}" type="slidenum">
              <a:rPr lang="en-US" smtClean="0"/>
              <a:t>17</a:t>
            </a:fld>
            <a:endParaRPr lang="en-US"/>
          </a:p>
        </p:txBody>
      </p:sp>
    </p:spTree>
    <p:extLst>
      <p:ext uri="{BB962C8B-B14F-4D97-AF65-F5344CB8AC3E}">
        <p14:creationId xmlns:p14="http://schemas.microsoft.com/office/powerpoint/2010/main" val="401941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6215E3FE-2A52-4BFD-866F-7468E077B710}" type="datetime1">
              <a:rPr lang="en-US" smtClean="0"/>
              <a:t>7/23/2026</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93001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744904"/>
          </a:xfrm>
        </p:spPr>
        <p:txBody>
          <a:bodyPr/>
          <a:lstStyle/>
          <a:p>
            <a:r>
              <a:rPr lang="en-US" dirty="0"/>
              <a:t>Click to edit Master title style</a:t>
            </a:r>
          </a:p>
        </p:txBody>
      </p:sp>
      <p:sp>
        <p:nvSpPr>
          <p:cNvPr id="3" name="Content Placeholder 2"/>
          <p:cNvSpPr>
            <a:spLocks noGrp="1"/>
          </p:cNvSpPr>
          <p:nvPr>
            <p:ph idx="1"/>
          </p:nvPr>
        </p:nvSpPr>
        <p:spPr>
          <a:xfrm>
            <a:off x="581192" y="1633491"/>
            <a:ext cx="11029615" cy="471404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F56EA5F0-CC34-482B-B7D7-9B41821823C8}" type="datetime1">
              <a:rPr lang="en-US" smtClean="0"/>
              <a:t>7/23/2026</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03683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F35DAB7C-C874-4098-B6FA-7A7D41D46054}" type="datetime1">
              <a:rPr lang="en-US" smtClean="0"/>
              <a:t>7/23/2026</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93001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D2E2-1542-4766-B14D-910888DE2F40}" type="datetime1">
              <a:rPr lang="en-US" smtClean="0"/>
              <a:t>7/23/2026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52213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139CAA-DE3D-430A-BBEB-611F0ABD547B}" type="datetime1">
              <a:rPr lang="en-US" smtClean="0"/>
              <a:t>7/23/2026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60094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13BBB6-D452-44CA-BE48-69C7636B069C}" type="datetime1">
              <a:rPr lang="en-US" smtClean="0"/>
              <a:t>7/23/2026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36619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9A268C-8FB5-4886-8264-FC595AF8391B}" type="datetime1">
              <a:rPr lang="en-US" smtClean="0"/>
              <a:t>7/23/2026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05847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C277F93F-B245-4FE5-8EF7-CE30EA2F06A3}" type="datetime1">
              <a:rPr lang="en-US" smtClean="0"/>
              <a:t>7/23/2026</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34779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1505B9-AE01-4BC3-856D-BB132BF34314}" type="datetime1">
              <a:rPr lang="en-US" smtClean="0"/>
              <a:t>7/23/2026</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11109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CF3C1-CD21-49DD-B007-0E3BB43F67F8}" type="datetime1">
              <a:rPr lang="en-US" smtClean="0"/>
              <a:t>7/23/2026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37751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51A75AEC-37D3-4D1C-B3F1-20813135198E}" type="datetime1">
              <a:rPr lang="en-US" smtClean="0"/>
              <a:t>7/23/2026</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1945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064E5414-ECEC-412A-94F2-109BABC55DD1}" type="datetime1">
              <a:rPr lang="en-US" smtClean="0"/>
              <a:t>7/23/2026</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589596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customXml" Target="../ink/ink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3.xml"/><Relationship Id="rId1" Type="http://schemas.openxmlformats.org/officeDocument/2006/relationships/slideLayout" Target="../slideLayouts/slideLayout2.xml"/><Relationship Id="rId4" Type="http://schemas.openxmlformats.org/officeDocument/2006/relationships/customXml" Target="../ink/ink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52FF1B8-145F-47AA-9F6F-7DA3201AA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3840487" y="2080644"/>
            <a:ext cx="7370057" cy="1466277"/>
          </a:xfrm>
        </p:spPr>
        <p:txBody>
          <a:bodyPr>
            <a:normAutofit fontScale="90000"/>
          </a:bodyPr>
          <a:lstStyle/>
          <a:p>
            <a:pPr algn="ctr"/>
            <a:br>
              <a:rPr lang="en-US" sz="4400" dirty="0"/>
            </a:br>
            <a:br>
              <a:rPr lang="en-US" sz="4400" dirty="0"/>
            </a:br>
            <a:br>
              <a:rPr lang="en-US" sz="4400" dirty="0"/>
            </a:br>
            <a:br>
              <a:rPr lang="en-US" sz="4400" dirty="0"/>
            </a:br>
            <a:br>
              <a:rPr lang="en-US" sz="4400" dirty="0"/>
            </a:br>
            <a:r>
              <a:rPr lang="en-US" sz="4400" dirty="0"/>
              <a:t>Uniformity </a:t>
            </a:r>
            <a:r>
              <a:rPr lang="en-US" sz="4700" cap="none" dirty="0"/>
              <a:t>DEVELOPMENTS </a:t>
            </a:r>
            <a:br>
              <a:rPr lang="en-US" sz="4000" cap="none" dirty="0"/>
            </a:br>
            <a:r>
              <a:rPr lang="en-US" sz="2700" cap="none" dirty="0"/>
              <a:t>Report to the MTC Uniformity Committee</a:t>
            </a:r>
            <a:endParaRPr lang="en-US" sz="4400" dirty="0"/>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4023359" y="3909268"/>
            <a:ext cx="7187185" cy="637565"/>
          </a:xfrm>
        </p:spPr>
        <p:txBody>
          <a:bodyPr>
            <a:noAutofit/>
          </a:bodyPr>
          <a:lstStyle/>
          <a:p>
            <a:pPr algn="ctr">
              <a:spcBef>
                <a:spcPts val="0"/>
              </a:spcBef>
              <a:spcAft>
                <a:spcPts val="0"/>
              </a:spcAft>
            </a:pPr>
            <a:r>
              <a:rPr lang="en-US" sz="2000" b="1" dirty="0"/>
              <a:t>July 28, 2026</a:t>
            </a:r>
          </a:p>
          <a:p>
            <a:pPr algn="ctr">
              <a:spcBef>
                <a:spcPts val="0"/>
              </a:spcBef>
              <a:spcAft>
                <a:spcPts val="0"/>
              </a:spcAft>
            </a:pPr>
            <a:r>
              <a:rPr lang="en-US" sz="2000" b="1" dirty="0"/>
              <a:t>Helen Hecht, MTC Uniformity Counsel</a:t>
            </a:r>
          </a:p>
        </p:txBody>
      </p:sp>
      <p:sp>
        <p:nvSpPr>
          <p:cNvPr id="31" name="Rectangle 30">
            <a:extLst>
              <a:ext uri="{FF2B5EF4-FFF2-40B4-BE49-F238E27FC236}">
                <a16:creationId xmlns:a16="http://schemas.microsoft.com/office/drawing/2014/main" id="{6DFE8A8C-8C1F-40A1-8A45-9D05B0DD8E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33" name="Rectangle 32">
            <a:extLst>
              <a:ext uri="{FF2B5EF4-FFF2-40B4-BE49-F238E27FC236}">
                <a16:creationId xmlns:a16="http://schemas.microsoft.com/office/drawing/2014/main" id="{EE1EF8C3-8F8A-447D-A5FF-C12426825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35" name="Rectangle 34">
            <a:extLst>
              <a:ext uri="{FF2B5EF4-FFF2-40B4-BE49-F238E27FC236}">
                <a16:creationId xmlns:a16="http://schemas.microsoft.com/office/drawing/2014/main" id="{1B511BAF-6DC3-420A-8603-96945C66A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pic>
        <p:nvPicPr>
          <p:cNvPr id="4" name="Picture 3">
            <a:extLst>
              <a:ext uri="{FF2B5EF4-FFF2-40B4-BE49-F238E27FC236}">
                <a16:creationId xmlns:a16="http://schemas.microsoft.com/office/drawing/2014/main" id="{49F09600-EAFC-4C54-94E9-659BE7BEF5B3}"/>
              </a:ext>
            </a:extLst>
          </p:cNvPr>
          <p:cNvPicPr>
            <a:picLocks noChangeAspect="1"/>
          </p:cNvPicPr>
          <p:nvPr/>
        </p:nvPicPr>
        <p:blipFill>
          <a:blip r:embed="rId4"/>
          <a:stretch>
            <a:fillRect/>
          </a:stretch>
        </p:blipFill>
        <p:spPr>
          <a:xfrm>
            <a:off x="755901" y="2244116"/>
            <a:ext cx="3084585" cy="1557715"/>
          </a:xfrm>
          <a:prstGeom prst="rect">
            <a:avLst/>
          </a:prstGeom>
        </p:spPr>
      </p:pic>
      <p:sp>
        <p:nvSpPr>
          <p:cNvPr id="5" name="Slide Number Placeholder 4">
            <a:extLst>
              <a:ext uri="{FF2B5EF4-FFF2-40B4-BE49-F238E27FC236}">
                <a16:creationId xmlns:a16="http://schemas.microsoft.com/office/drawing/2014/main" id="{29069105-5D7C-96CF-7BD9-C260AB9E37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custDataLst>
      <p:tags r:id="rId1"/>
    </p:custDataLst>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A55F0C-59EF-462E-23FF-4096488CE561}"/>
              </a:ext>
            </a:extLst>
          </p:cNvPr>
          <p:cNvSpPr>
            <a:spLocks noGrp="1"/>
          </p:cNvSpPr>
          <p:nvPr>
            <p:ph type="title"/>
          </p:nvPr>
        </p:nvSpPr>
        <p:spPr>
          <a:xfrm>
            <a:off x="446533" y="1027034"/>
            <a:ext cx="11306196" cy="3703320"/>
          </a:xfrm>
        </p:spPr>
        <p:txBody>
          <a:bodyPr vert="horz" lIns="91440" tIns="45720" rIns="91440" bIns="45720" rtlCol="0" anchor="b">
            <a:normAutofit/>
          </a:bodyPr>
          <a:lstStyle/>
          <a:p>
            <a:r>
              <a:rPr lang="en-US" sz="4000" dirty="0">
                <a:solidFill>
                  <a:schemeClr val="tx2"/>
                </a:solidFill>
              </a:rPr>
              <a:t>P.L. 86-272 – </a:t>
            </a:r>
            <a:endParaRPr lang="en-US" sz="4000" b="0" kern="1200" cap="all" dirty="0">
              <a:solidFill>
                <a:schemeClr val="tx2"/>
              </a:solidFill>
              <a:latin typeface="+mj-lt"/>
              <a:ea typeface="+mj-ea"/>
              <a:cs typeface="+mj-cs"/>
            </a:endParaRPr>
          </a:p>
        </p:txBody>
      </p:sp>
      <p:sp>
        <p:nvSpPr>
          <p:cNvPr id="2" name="Slide Number Placeholder 1">
            <a:extLst>
              <a:ext uri="{FF2B5EF4-FFF2-40B4-BE49-F238E27FC236}">
                <a16:creationId xmlns:a16="http://schemas.microsoft.com/office/drawing/2014/main" id="{FB5A0DD7-58E4-5FE9-2DC5-FCE6E098DD2A}"/>
              </a:ext>
            </a:extLst>
          </p:cNvPr>
          <p:cNvSpPr>
            <a:spLocks noGrp="1"/>
          </p:cNvSpPr>
          <p:nvPr>
            <p:ph type="sldNum" sz="quarter" idx="12"/>
          </p:nvPr>
        </p:nvSpPr>
        <p:spPr>
          <a:xfrm>
            <a:off x="10558300" y="6028717"/>
            <a:ext cx="1016440" cy="365125"/>
          </a:xfrm>
        </p:spPr>
        <p:txBody>
          <a:bodyPr vert="horz" lIns="91440" tIns="45720" rIns="91440" bIns="45720" rtlCol="0" anchor="ctr">
            <a:normAutofit/>
          </a:bodyPr>
          <a:lstStyle/>
          <a:p>
            <a:pPr defTabSz="457200">
              <a:spcAft>
                <a:spcPts val="600"/>
              </a:spcAft>
            </a:pPr>
            <a:fld id="{3A98EE3D-8CD1-4C3F-BD1C-C98C9596463C}" type="slidenum">
              <a:rPr lang="en-US">
                <a:solidFill>
                  <a:srgbClr val="FFFFFF"/>
                </a:solidFill>
              </a:rPr>
              <a:pPr defTabSz="457200">
                <a:spcAft>
                  <a:spcPts val="600"/>
                </a:spcAft>
              </a:pPr>
              <a:t>2</a:t>
            </a:fld>
            <a:endParaRPr lang="en-US">
              <a:solidFill>
                <a:srgbClr val="FFFFFF"/>
              </a:solidFill>
            </a:endParaRPr>
          </a:p>
        </p:txBody>
      </p:sp>
    </p:spTree>
    <p:extLst>
      <p:ext uri="{BB962C8B-B14F-4D97-AF65-F5344CB8AC3E}">
        <p14:creationId xmlns:p14="http://schemas.microsoft.com/office/powerpoint/2010/main" val="2988255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43BAA32-C5A9-F95E-7C54-6C2918C27AA6}"/>
              </a:ext>
            </a:extLst>
          </p:cNvPr>
          <p:cNvSpPr>
            <a:spLocks noGrp="1"/>
          </p:cNvSpPr>
          <p:nvPr>
            <p:ph type="title"/>
          </p:nvPr>
        </p:nvSpPr>
        <p:spPr>
          <a:xfrm>
            <a:off x="959157" y="1113764"/>
            <a:ext cx="3269749" cy="4624327"/>
          </a:xfrm>
        </p:spPr>
        <p:txBody>
          <a:bodyPr anchor="ctr">
            <a:normAutofit/>
          </a:bodyPr>
          <a:lstStyle/>
          <a:p>
            <a:pPr algn="ctr"/>
            <a:r>
              <a:rPr lang="en-US" sz="3600" dirty="0">
                <a:solidFill>
                  <a:srgbClr val="FFFFFF"/>
                </a:solidFill>
              </a:rPr>
              <a:t>P.L. 86-272 Litigation </a:t>
            </a:r>
          </a:p>
        </p:txBody>
      </p:sp>
      <p:sp>
        <p:nvSpPr>
          <p:cNvPr id="6" name="Content Placeholder 5">
            <a:extLst>
              <a:ext uri="{FF2B5EF4-FFF2-40B4-BE49-F238E27FC236}">
                <a16:creationId xmlns:a16="http://schemas.microsoft.com/office/drawing/2014/main" id="{F4A968D9-D0E6-C366-5626-F9456213D92F}"/>
              </a:ext>
            </a:extLst>
          </p:cNvPr>
          <p:cNvSpPr>
            <a:spLocks noGrp="1"/>
          </p:cNvSpPr>
          <p:nvPr>
            <p:ph idx="1"/>
          </p:nvPr>
        </p:nvSpPr>
        <p:spPr>
          <a:xfrm>
            <a:off x="4827181" y="485678"/>
            <a:ext cx="7028121" cy="5869275"/>
          </a:xfrm>
        </p:spPr>
        <p:txBody>
          <a:bodyPr anchor="ctr">
            <a:normAutofit/>
          </a:bodyPr>
          <a:lstStyle/>
          <a:p>
            <a:pPr marL="0" indent="0">
              <a:spcBef>
                <a:spcPts val="1800"/>
              </a:spcBef>
              <a:buNone/>
            </a:pPr>
            <a:r>
              <a:rPr lang="en-US" sz="2200" b="1" i="1" dirty="0"/>
              <a:t>American Catalog Mailers Association v. Department of Taxation and Finance</a:t>
            </a:r>
            <a:r>
              <a:rPr lang="en-US" sz="2200" b="1" dirty="0"/>
              <a:t>, No. CV-25-0865 (N.Y. App. Div. May 7, 2026).</a:t>
            </a:r>
          </a:p>
          <a:p>
            <a:pPr marL="0" indent="0">
              <a:spcBef>
                <a:spcPts val="1800"/>
              </a:spcBef>
              <a:buNone/>
            </a:pPr>
            <a:r>
              <a:rPr lang="en-US" sz="2800" b="1" dirty="0"/>
              <a:t>The NY Court:</a:t>
            </a:r>
            <a:endParaRPr lang="en-US" sz="3200" b="1" dirty="0"/>
          </a:p>
          <a:p>
            <a:pPr lvl="1">
              <a:spcBef>
                <a:spcPts val="1800"/>
              </a:spcBef>
            </a:pPr>
            <a:r>
              <a:rPr lang="en-US" sz="2800" b="1" dirty="0"/>
              <a:t>Noted this was a facial challenge.</a:t>
            </a:r>
          </a:p>
          <a:p>
            <a:pPr lvl="1">
              <a:spcBef>
                <a:spcPts val="1800"/>
              </a:spcBef>
            </a:pPr>
            <a:r>
              <a:rPr lang="en-US" sz="2800" b="1" dirty="0"/>
              <a:t>Recognized that the NY guidance does not have the effect that a regulation of state law would have. </a:t>
            </a:r>
          </a:p>
          <a:p>
            <a:pPr lvl="1">
              <a:spcBef>
                <a:spcPts val="1800"/>
              </a:spcBef>
            </a:pPr>
            <a:r>
              <a:rPr lang="en-US" sz="2800" b="1" dirty="0"/>
              <a:t>Found that NY’s supposed reliance on </a:t>
            </a:r>
            <a:r>
              <a:rPr lang="en-US" sz="2800" b="1" i="1" dirty="0"/>
              <a:t>Wayfair</a:t>
            </a:r>
            <a:r>
              <a:rPr lang="en-US" sz="2800" b="1" dirty="0"/>
              <a:t> was largely irrelevant.</a:t>
            </a:r>
          </a:p>
        </p:txBody>
      </p:sp>
      <p:sp>
        <p:nvSpPr>
          <p:cNvPr id="4" name="Slide Number Placeholder 3">
            <a:extLst>
              <a:ext uri="{FF2B5EF4-FFF2-40B4-BE49-F238E27FC236}">
                <a16:creationId xmlns:a16="http://schemas.microsoft.com/office/drawing/2014/main" id="{C35CC01F-AE05-4A85-D183-A36C25FDCA38}"/>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3</a:t>
            </a:fld>
            <a:endParaRPr lang="en-US"/>
          </a:p>
        </p:txBody>
      </p:sp>
    </p:spTree>
    <p:extLst>
      <p:ext uri="{BB962C8B-B14F-4D97-AF65-F5344CB8AC3E}">
        <p14:creationId xmlns:p14="http://schemas.microsoft.com/office/powerpoint/2010/main" val="542648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256B0015-A092-1C4F-CEF1-54C418238FF7}"/>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E0CF4E3-F11E-6000-5AB7-0A22B1C018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47688DC-4200-E127-E9B2-362E80E9C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10AFA0E-7FEE-DBD5-32C3-19585D7358FD}"/>
              </a:ext>
            </a:extLst>
          </p:cNvPr>
          <p:cNvSpPr>
            <a:spLocks noGrp="1"/>
          </p:cNvSpPr>
          <p:nvPr>
            <p:ph type="title"/>
          </p:nvPr>
        </p:nvSpPr>
        <p:spPr>
          <a:xfrm>
            <a:off x="959157" y="1113764"/>
            <a:ext cx="3269749" cy="4624327"/>
          </a:xfrm>
        </p:spPr>
        <p:txBody>
          <a:bodyPr anchor="ctr">
            <a:normAutofit/>
          </a:bodyPr>
          <a:lstStyle/>
          <a:p>
            <a:pPr algn="ctr"/>
            <a:r>
              <a:rPr lang="en-US" sz="3600" dirty="0">
                <a:solidFill>
                  <a:srgbClr val="FFFFFF"/>
                </a:solidFill>
              </a:rPr>
              <a:t>P.L. 86-272 Litigation </a:t>
            </a:r>
          </a:p>
        </p:txBody>
      </p:sp>
      <p:sp>
        <p:nvSpPr>
          <p:cNvPr id="6" name="Content Placeholder 5">
            <a:extLst>
              <a:ext uri="{FF2B5EF4-FFF2-40B4-BE49-F238E27FC236}">
                <a16:creationId xmlns:a16="http://schemas.microsoft.com/office/drawing/2014/main" id="{82D58723-8D5B-2E97-380F-81016C8954F6}"/>
              </a:ext>
            </a:extLst>
          </p:cNvPr>
          <p:cNvSpPr>
            <a:spLocks noGrp="1"/>
          </p:cNvSpPr>
          <p:nvPr>
            <p:ph idx="1"/>
          </p:nvPr>
        </p:nvSpPr>
        <p:spPr>
          <a:xfrm>
            <a:off x="4827182" y="485678"/>
            <a:ext cx="6666614" cy="5869275"/>
          </a:xfrm>
        </p:spPr>
        <p:txBody>
          <a:bodyPr anchor="ctr">
            <a:normAutofit/>
          </a:bodyPr>
          <a:lstStyle/>
          <a:p>
            <a:pPr marL="0" indent="0">
              <a:spcBef>
                <a:spcPts val="1800"/>
              </a:spcBef>
              <a:buNone/>
            </a:pPr>
            <a:r>
              <a:rPr lang="en-US" sz="2200" b="1" i="1" dirty="0"/>
              <a:t>American Catalog Mailers Association v. Department of Taxation and Finance</a:t>
            </a:r>
            <a:r>
              <a:rPr lang="en-US" sz="2200" b="1" dirty="0"/>
              <a:t>, No. CV-25-0865 (N.Y. App. Div. May 7, 2026).</a:t>
            </a:r>
          </a:p>
          <a:p>
            <a:pPr marL="0" indent="0">
              <a:spcBef>
                <a:spcPts val="1800"/>
              </a:spcBef>
              <a:buNone/>
            </a:pPr>
            <a:r>
              <a:rPr lang="en-US" sz="2800" b="1" dirty="0"/>
              <a:t>The NY Court:</a:t>
            </a:r>
            <a:endParaRPr lang="en-US" sz="3200" b="1" dirty="0"/>
          </a:p>
          <a:p>
            <a:pPr lvl="1">
              <a:spcBef>
                <a:spcPts val="1800"/>
              </a:spcBef>
            </a:pPr>
            <a:r>
              <a:rPr lang="en-US" sz="2800" b="1" dirty="0"/>
              <a:t>Noted this was a facial challenge.</a:t>
            </a:r>
          </a:p>
          <a:p>
            <a:pPr lvl="1">
              <a:spcBef>
                <a:spcPts val="1800"/>
              </a:spcBef>
            </a:pPr>
            <a:r>
              <a:rPr lang="en-US" sz="2800" b="1" dirty="0"/>
              <a:t>Recognized that NY guidance does not have the effect that a regulation of state law would have. </a:t>
            </a:r>
          </a:p>
          <a:p>
            <a:pPr lvl="1">
              <a:spcBef>
                <a:spcPts val="1800"/>
              </a:spcBef>
            </a:pPr>
            <a:r>
              <a:rPr lang="en-US" sz="2800" b="1" dirty="0"/>
              <a:t>Found that the supposed reliance on </a:t>
            </a:r>
            <a:r>
              <a:rPr lang="en-US" sz="2800" b="1" i="1" dirty="0"/>
              <a:t>Wayfair</a:t>
            </a:r>
            <a:r>
              <a:rPr lang="en-US" sz="2800" b="1" dirty="0"/>
              <a:t> was largely irrelevant.</a:t>
            </a:r>
          </a:p>
        </p:txBody>
      </p:sp>
      <p:sp>
        <p:nvSpPr>
          <p:cNvPr id="4" name="Slide Number Placeholder 3">
            <a:extLst>
              <a:ext uri="{FF2B5EF4-FFF2-40B4-BE49-F238E27FC236}">
                <a16:creationId xmlns:a16="http://schemas.microsoft.com/office/drawing/2014/main" id="{B3F001E2-EA49-5D17-D8C9-4644306225DA}"/>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4</a:t>
            </a:fld>
            <a:endParaRPr lang="en-US"/>
          </a:p>
        </p:txBody>
      </p:sp>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C08FC159-386D-3BCC-F581-EAB37487ACE2}"/>
                  </a:ext>
                </a:extLst>
              </p14:cNvPr>
              <p14:cNvContentPartPr/>
              <p14:nvPr/>
            </p14:nvContentPartPr>
            <p14:xfrm>
              <a:off x="10935503" y="2596325"/>
              <a:ext cx="1116586" cy="1095088"/>
            </p14:xfrm>
          </p:contentPart>
        </mc:Choice>
        <mc:Fallback>
          <p:pic>
            <p:nvPicPr>
              <p:cNvPr id="2" name="Ink 1">
                <a:extLst>
                  <a:ext uri="{FF2B5EF4-FFF2-40B4-BE49-F238E27FC236}">
                    <a16:creationId xmlns:a16="http://schemas.microsoft.com/office/drawing/2014/main" id="{C08FC159-386D-3BCC-F581-EAB37487ACE2}"/>
                  </a:ext>
                </a:extLst>
              </p:cNvPr>
              <p:cNvPicPr/>
              <p:nvPr/>
            </p:nvPicPr>
            <p:blipFill>
              <a:blip r:embed="rId3"/>
              <a:stretch>
                <a:fillRect/>
              </a:stretch>
            </p:blipFill>
            <p:spPr>
              <a:xfrm>
                <a:off x="10876830" y="2537647"/>
                <a:ext cx="1233572" cy="1212085"/>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4567493C-54B4-4DE4-AD2B-6AD5C2BDC9F7}"/>
                  </a:ext>
                </a:extLst>
              </p14:cNvPr>
              <p14:cNvContentPartPr/>
              <p14:nvPr/>
            </p14:nvContentPartPr>
            <p14:xfrm>
              <a:off x="10896515" y="4386141"/>
              <a:ext cx="1116586" cy="1095088"/>
            </p14:xfrm>
          </p:contentPart>
        </mc:Choice>
        <mc:Fallback xmlns="">
          <p:pic>
            <p:nvPicPr>
              <p:cNvPr id="3" name="Ink 2">
                <a:extLst>
                  <a:ext uri="{FF2B5EF4-FFF2-40B4-BE49-F238E27FC236}">
                    <a16:creationId xmlns:a16="http://schemas.microsoft.com/office/drawing/2014/main" id="{4567493C-54B4-4DE4-AD2B-6AD5C2BDC9F7}"/>
                  </a:ext>
                </a:extLst>
              </p:cNvPr>
              <p:cNvPicPr/>
              <p:nvPr/>
            </p:nvPicPr>
            <p:blipFill>
              <a:blip r:embed="rId5"/>
              <a:stretch>
                <a:fillRect/>
              </a:stretch>
            </p:blipFill>
            <p:spPr>
              <a:xfrm>
                <a:off x="10838202" y="4327463"/>
                <a:ext cx="1233572" cy="1212445"/>
              </a:xfrm>
              <a:prstGeom prst="rect">
                <a:avLst/>
              </a:prstGeom>
            </p:spPr>
          </p:pic>
        </mc:Fallback>
      </mc:AlternateContent>
    </p:spTree>
    <p:extLst>
      <p:ext uri="{BB962C8B-B14F-4D97-AF65-F5344CB8AC3E}">
        <p14:creationId xmlns:p14="http://schemas.microsoft.com/office/powerpoint/2010/main" val="347766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804E0FE7-8480-00AC-7013-C2EF086D63E5}"/>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AD07A90-2FC3-5C1C-2646-EF1C33CB3B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27387C4-BA41-F6EC-5054-54A523B52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321CBE6-9435-FC5F-8CB6-C9F8ADAED7A4}"/>
              </a:ext>
            </a:extLst>
          </p:cNvPr>
          <p:cNvSpPr>
            <a:spLocks noGrp="1"/>
          </p:cNvSpPr>
          <p:nvPr>
            <p:ph type="title"/>
          </p:nvPr>
        </p:nvSpPr>
        <p:spPr>
          <a:xfrm>
            <a:off x="959157" y="1113764"/>
            <a:ext cx="3269749" cy="4624327"/>
          </a:xfrm>
        </p:spPr>
        <p:txBody>
          <a:bodyPr anchor="ctr">
            <a:normAutofit/>
          </a:bodyPr>
          <a:lstStyle/>
          <a:p>
            <a:pPr algn="ctr"/>
            <a:r>
              <a:rPr lang="en-US" sz="3600" dirty="0">
                <a:solidFill>
                  <a:srgbClr val="FFFFFF"/>
                </a:solidFill>
              </a:rPr>
              <a:t>P.L. 86-272 Litigation </a:t>
            </a:r>
          </a:p>
        </p:txBody>
      </p:sp>
      <p:sp>
        <p:nvSpPr>
          <p:cNvPr id="6" name="Content Placeholder 5">
            <a:extLst>
              <a:ext uri="{FF2B5EF4-FFF2-40B4-BE49-F238E27FC236}">
                <a16:creationId xmlns:a16="http://schemas.microsoft.com/office/drawing/2014/main" id="{52C9CEBE-BAD0-C38E-3A1C-A3CD6B7BE8C0}"/>
              </a:ext>
            </a:extLst>
          </p:cNvPr>
          <p:cNvSpPr>
            <a:spLocks noGrp="1"/>
          </p:cNvSpPr>
          <p:nvPr>
            <p:ph idx="1"/>
          </p:nvPr>
        </p:nvSpPr>
        <p:spPr>
          <a:xfrm>
            <a:off x="4827182" y="485678"/>
            <a:ext cx="6783628" cy="5938236"/>
          </a:xfrm>
        </p:spPr>
        <p:txBody>
          <a:bodyPr anchor="ctr">
            <a:normAutofit/>
          </a:bodyPr>
          <a:lstStyle/>
          <a:p>
            <a:pPr marL="0" indent="0">
              <a:spcBef>
                <a:spcPts val="1800"/>
              </a:spcBef>
              <a:buNone/>
            </a:pPr>
            <a:r>
              <a:rPr lang="en-US" sz="2800" b="1" dirty="0"/>
              <a:t>The Court:</a:t>
            </a:r>
          </a:p>
          <a:p>
            <a:pPr>
              <a:spcBef>
                <a:spcPts val="1800"/>
              </a:spcBef>
            </a:pPr>
            <a:r>
              <a:rPr lang="en-US" sz="2600" b="1" dirty="0"/>
              <a:t>Rejected plaintiff’s argument that the rules would effectively tax all Internet commerce – saying, no, it merely treats Internet and traditional commerce the same.</a:t>
            </a:r>
          </a:p>
          <a:p>
            <a:pPr>
              <a:spcBef>
                <a:spcPts val="1800"/>
              </a:spcBef>
            </a:pPr>
            <a:r>
              <a:rPr lang="en-US" sz="2600" b="1" dirty="0"/>
              <a:t>Noted that there may very well be factual scenarios where the Internet activity would not have a sufficient nexus with the state.</a:t>
            </a:r>
          </a:p>
        </p:txBody>
      </p:sp>
      <p:sp>
        <p:nvSpPr>
          <p:cNvPr id="4" name="Slide Number Placeholder 3">
            <a:extLst>
              <a:ext uri="{FF2B5EF4-FFF2-40B4-BE49-F238E27FC236}">
                <a16:creationId xmlns:a16="http://schemas.microsoft.com/office/drawing/2014/main" id="{09725F54-97D8-568A-9F56-35C09107815F}"/>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5</a:t>
            </a:fld>
            <a:endParaRPr lang="en-US"/>
          </a:p>
        </p:txBody>
      </p:sp>
    </p:spTree>
    <p:extLst>
      <p:ext uri="{BB962C8B-B14F-4D97-AF65-F5344CB8AC3E}">
        <p14:creationId xmlns:p14="http://schemas.microsoft.com/office/powerpoint/2010/main" val="3854881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1E6F1A13-541C-DB6E-B7BE-BC3D60FB7D30}"/>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B78FDC9-0DF7-FB33-B8F1-AB1A7B3777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D169ECE-1D41-0A40-01A0-EF5E345CF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66690CAC-4C58-CE56-BD0D-E7A95583DCBF}"/>
              </a:ext>
            </a:extLst>
          </p:cNvPr>
          <p:cNvSpPr>
            <a:spLocks noGrp="1"/>
          </p:cNvSpPr>
          <p:nvPr>
            <p:ph type="title"/>
          </p:nvPr>
        </p:nvSpPr>
        <p:spPr>
          <a:xfrm>
            <a:off x="959157" y="1113764"/>
            <a:ext cx="3269749" cy="4624327"/>
          </a:xfrm>
        </p:spPr>
        <p:txBody>
          <a:bodyPr anchor="ctr">
            <a:normAutofit/>
          </a:bodyPr>
          <a:lstStyle/>
          <a:p>
            <a:pPr algn="ctr"/>
            <a:r>
              <a:rPr lang="en-US" sz="3600" dirty="0">
                <a:solidFill>
                  <a:srgbClr val="FFFFFF"/>
                </a:solidFill>
              </a:rPr>
              <a:t>P.L. 86-272 Litigation </a:t>
            </a:r>
          </a:p>
        </p:txBody>
      </p:sp>
      <p:sp>
        <p:nvSpPr>
          <p:cNvPr id="6" name="Content Placeholder 5">
            <a:extLst>
              <a:ext uri="{FF2B5EF4-FFF2-40B4-BE49-F238E27FC236}">
                <a16:creationId xmlns:a16="http://schemas.microsoft.com/office/drawing/2014/main" id="{2499F8A4-8DD6-1A2B-7117-39B00BB14835}"/>
              </a:ext>
            </a:extLst>
          </p:cNvPr>
          <p:cNvSpPr>
            <a:spLocks noGrp="1"/>
          </p:cNvSpPr>
          <p:nvPr>
            <p:ph idx="1"/>
          </p:nvPr>
        </p:nvSpPr>
        <p:spPr>
          <a:xfrm>
            <a:off x="4827182" y="485678"/>
            <a:ext cx="6783628" cy="5938236"/>
          </a:xfrm>
        </p:spPr>
        <p:txBody>
          <a:bodyPr anchor="ctr">
            <a:normAutofit/>
          </a:bodyPr>
          <a:lstStyle/>
          <a:p>
            <a:pPr marL="0" indent="0">
              <a:spcBef>
                <a:spcPts val="1800"/>
              </a:spcBef>
              <a:buNone/>
            </a:pPr>
            <a:r>
              <a:rPr lang="en-US" sz="2800" b="1" dirty="0"/>
              <a:t>The Court:</a:t>
            </a:r>
          </a:p>
          <a:p>
            <a:pPr>
              <a:spcBef>
                <a:spcPts val="1800"/>
              </a:spcBef>
            </a:pPr>
            <a:r>
              <a:rPr lang="en-US" sz="2600" b="1" dirty="0"/>
              <a:t>Rejected plaintiff’s argument that the rules would effectively tax all Internet commerce – saying, no, it merely treats Internet and traditional commerce the same.</a:t>
            </a:r>
          </a:p>
          <a:p>
            <a:pPr>
              <a:spcBef>
                <a:spcPts val="1800"/>
              </a:spcBef>
            </a:pPr>
            <a:r>
              <a:rPr lang="en-US" sz="2600" b="1" dirty="0"/>
              <a:t>Noted that there may very well be factual scenarios where the Internet activity would not have a sufficient nexus with the state.</a:t>
            </a:r>
          </a:p>
        </p:txBody>
      </p:sp>
      <p:sp>
        <p:nvSpPr>
          <p:cNvPr id="4" name="Slide Number Placeholder 3">
            <a:extLst>
              <a:ext uri="{FF2B5EF4-FFF2-40B4-BE49-F238E27FC236}">
                <a16:creationId xmlns:a16="http://schemas.microsoft.com/office/drawing/2014/main" id="{F008B696-793E-6ABD-03F5-8252FBCFE5BA}"/>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6</a:t>
            </a:fld>
            <a:endParaRPr lang="en-US"/>
          </a:p>
        </p:txBody>
      </p:sp>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0E3F078E-5E6B-F75C-984D-295A08F9246D}"/>
                  </a:ext>
                </a:extLst>
              </p14:cNvPr>
              <p14:cNvContentPartPr/>
              <p14:nvPr/>
            </p14:nvContentPartPr>
            <p14:xfrm>
              <a:off x="10719934" y="1113764"/>
              <a:ext cx="1116586" cy="1095088"/>
            </p14:xfrm>
          </p:contentPart>
        </mc:Choice>
        <mc:Fallback>
          <p:pic>
            <p:nvPicPr>
              <p:cNvPr id="2" name="Ink 1">
                <a:extLst>
                  <a:ext uri="{FF2B5EF4-FFF2-40B4-BE49-F238E27FC236}">
                    <a16:creationId xmlns:a16="http://schemas.microsoft.com/office/drawing/2014/main" id="{0E3F078E-5E6B-F75C-984D-295A08F9246D}"/>
                  </a:ext>
                </a:extLst>
              </p:cNvPr>
              <p:cNvPicPr/>
              <p:nvPr/>
            </p:nvPicPr>
            <p:blipFill>
              <a:blip r:embed="rId3"/>
              <a:stretch>
                <a:fillRect/>
              </a:stretch>
            </p:blipFill>
            <p:spPr>
              <a:xfrm>
                <a:off x="10661261" y="1055086"/>
                <a:ext cx="1233572" cy="1212085"/>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78220F3D-EE7D-D35C-E189-CB5833BE4678}"/>
                  </a:ext>
                </a:extLst>
              </p14:cNvPr>
              <p14:cNvContentPartPr/>
              <p14:nvPr/>
            </p14:nvContentPartPr>
            <p14:xfrm>
              <a:off x="10818405" y="3322616"/>
              <a:ext cx="1116586" cy="1095088"/>
            </p14:xfrm>
          </p:contentPart>
        </mc:Choice>
        <mc:Fallback>
          <p:pic>
            <p:nvPicPr>
              <p:cNvPr id="3" name="Ink 2">
                <a:extLst>
                  <a:ext uri="{FF2B5EF4-FFF2-40B4-BE49-F238E27FC236}">
                    <a16:creationId xmlns:a16="http://schemas.microsoft.com/office/drawing/2014/main" id="{78220F3D-EE7D-D35C-E189-CB5833BE4678}"/>
                  </a:ext>
                </a:extLst>
              </p:cNvPr>
              <p:cNvPicPr/>
              <p:nvPr/>
            </p:nvPicPr>
            <p:blipFill>
              <a:blip r:embed="rId3"/>
              <a:stretch>
                <a:fillRect/>
              </a:stretch>
            </p:blipFill>
            <p:spPr>
              <a:xfrm>
                <a:off x="10759732" y="3263938"/>
                <a:ext cx="1233572" cy="1212085"/>
              </a:xfrm>
              <a:prstGeom prst="rect">
                <a:avLst/>
              </a:prstGeom>
            </p:spPr>
          </p:pic>
        </mc:Fallback>
      </mc:AlternateContent>
    </p:spTree>
    <p:extLst>
      <p:ext uri="{BB962C8B-B14F-4D97-AF65-F5344CB8AC3E}">
        <p14:creationId xmlns:p14="http://schemas.microsoft.com/office/powerpoint/2010/main" val="1168534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1A9B27DB-9EDB-DEF0-CF4B-74D8098B682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F6C4D48-A28F-3403-23D3-9480804006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A606F3-D8DE-8C20-63AB-B33EEE38F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40A2AA1-986A-5F62-1CB5-2FE2FCA39B0B}"/>
              </a:ext>
            </a:extLst>
          </p:cNvPr>
          <p:cNvSpPr>
            <a:spLocks noGrp="1"/>
          </p:cNvSpPr>
          <p:nvPr>
            <p:ph type="title"/>
          </p:nvPr>
        </p:nvSpPr>
        <p:spPr>
          <a:xfrm>
            <a:off x="959157" y="1113764"/>
            <a:ext cx="3269749" cy="4624327"/>
          </a:xfrm>
        </p:spPr>
        <p:txBody>
          <a:bodyPr anchor="ctr">
            <a:normAutofit/>
          </a:bodyPr>
          <a:lstStyle/>
          <a:p>
            <a:pPr algn="ctr"/>
            <a:r>
              <a:rPr lang="en-US" sz="3600" dirty="0">
                <a:solidFill>
                  <a:srgbClr val="FFFFFF"/>
                </a:solidFill>
              </a:rPr>
              <a:t>P.L. 86-272 Litigation </a:t>
            </a:r>
          </a:p>
        </p:txBody>
      </p:sp>
      <p:sp>
        <p:nvSpPr>
          <p:cNvPr id="6" name="Content Placeholder 5">
            <a:extLst>
              <a:ext uri="{FF2B5EF4-FFF2-40B4-BE49-F238E27FC236}">
                <a16:creationId xmlns:a16="http://schemas.microsoft.com/office/drawing/2014/main" id="{10AA82D8-E4C0-8C8D-0D6B-1CA0C1EC5076}"/>
              </a:ext>
            </a:extLst>
          </p:cNvPr>
          <p:cNvSpPr>
            <a:spLocks noGrp="1"/>
          </p:cNvSpPr>
          <p:nvPr>
            <p:ph idx="1"/>
          </p:nvPr>
        </p:nvSpPr>
        <p:spPr>
          <a:xfrm>
            <a:off x="4827181" y="485678"/>
            <a:ext cx="7049386" cy="5938236"/>
          </a:xfrm>
        </p:spPr>
        <p:txBody>
          <a:bodyPr anchor="ctr">
            <a:normAutofit lnSpcReduction="10000"/>
          </a:bodyPr>
          <a:lstStyle/>
          <a:p>
            <a:pPr marL="0" indent="0">
              <a:spcBef>
                <a:spcPts val="1800"/>
              </a:spcBef>
              <a:buNone/>
            </a:pPr>
            <a:r>
              <a:rPr lang="en-US" sz="2400" b="1" dirty="0"/>
              <a:t>The Court :</a:t>
            </a:r>
            <a:endParaRPr lang="en-US" sz="2800" b="1" dirty="0"/>
          </a:p>
          <a:p>
            <a:pPr>
              <a:spcBef>
                <a:spcPts val="1800"/>
              </a:spcBef>
            </a:pPr>
            <a:r>
              <a:rPr lang="en-US" sz="2600" b="1" dirty="0"/>
              <a:t>Applied textualism properly (in the opinion of this author)—rejecting the argument that Congress could not have possibly meant activities “within the state” to include Internet commerce since the Internet didn’t exist in 1959, saying:</a:t>
            </a:r>
            <a:br>
              <a:rPr lang="en-US" sz="2600" b="1" dirty="0"/>
            </a:br>
            <a:br>
              <a:rPr lang="en-US" sz="2600" b="1" dirty="0"/>
            </a:br>
            <a:r>
              <a:rPr lang="en-US" sz="2600" b="1" dirty="0"/>
              <a:t>“The text of the statute, however, is framed in functional terms, requiring consideration of the nature or purpose of the business activity, </a:t>
            </a:r>
            <a:r>
              <a:rPr lang="en-US" sz="2600" b="1" dirty="0">
                <a:highlight>
                  <a:srgbClr val="FFFF00"/>
                </a:highlight>
              </a:rPr>
              <a:t>not the means through which that activity is conducted</a:t>
            </a:r>
            <a:r>
              <a:rPr lang="en-US" sz="2600" b="1" dirty="0"/>
              <a:t>.”</a:t>
            </a:r>
          </a:p>
        </p:txBody>
      </p:sp>
      <p:sp>
        <p:nvSpPr>
          <p:cNvPr id="4" name="Slide Number Placeholder 3">
            <a:extLst>
              <a:ext uri="{FF2B5EF4-FFF2-40B4-BE49-F238E27FC236}">
                <a16:creationId xmlns:a16="http://schemas.microsoft.com/office/drawing/2014/main" id="{104E9ECD-392C-CEFE-8145-D528175E735B}"/>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7</a:t>
            </a:fld>
            <a:endParaRPr lang="en-US"/>
          </a:p>
        </p:txBody>
      </p:sp>
    </p:spTree>
    <p:extLst>
      <p:ext uri="{BB962C8B-B14F-4D97-AF65-F5344CB8AC3E}">
        <p14:creationId xmlns:p14="http://schemas.microsoft.com/office/powerpoint/2010/main" val="1515830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A8F37B39-38D2-283D-4B0A-E3C2BBADBD9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E5BC2D2-904C-8704-F743-1DAEDC38D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A64BDF4-A2D6-218B-8B2D-F50444590F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941ABAA-F3B6-D3AA-E228-5747F28CC5B3}"/>
              </a:ext>
            </a:extLst>
          </p:cNvPr>
          <p:cNvSpPr>
            <a:spLocks noGrp="1"/>
          </p:cNvSpPr>
          <p:nvPr>
            <p:ph type="title"/>
          </p:nvPr>
        </p:nvSpPr>
        <p:spPr>
          <a:xfrm>
            <a:off x="959157" y="1113764"/>
            <a:ext cx="3269749" cy="4624327"/>
          </a:xfrm>
        </p:spPr>
        <p:txBody>
          <a:bodyPr anchor="ctr">
            <a:normAutofit/>
          </a:bodyPr>
          <a:lstStyle/>
          <a:p>
            <a:pPr algn="ctr"/>
            <a:r>
              <a:rPr lang="en-US" sz="3600" dirty="0">
                <a:solidFill>
                  <a:srgbClr val="FFFFFF"/>
                </a:solidFill>
              </a:rPr>
              <a:t>P.L. 86-272 Litigation </a:t>
            </a:r>
          </a:p>
        </p:txBody>
      </p:sp>
      <p:sp>
        <p:nvSpPr>
          <p:cNvPr id="6" name="Content Placeholder 5">
            <a:extLst>
              <a:ext uri="{FF2B5EF4-FFF2-40B4-BE49-F238E27FC236}">
                <a16:creationId xmlns:a16="http://schemas.microsoft.com/office/drawing/2014/main" id="{C135084E-DA63-C8EA-3AB4-8F3158B4E196}"/>
              </a:ext>
            </a:extLst>
          </p:cNvPr>
          <p:cNvSpPr>
            <a:spLocks noGrp="1"/>
          </p:cNvSpPr>
          <p:nvPr>
            <p:ph idx="1"/>
          </p:nvPr>
        </p:nvSpPr>
        <p:spPr>
          <a:xfrm>
            <a:off x="4827181" y="485678"/>
            <a:ext cx="7028121" cy="5938236"/>
          </a:xfrm>
        </p:spPr>
        <p:txBody>
          <a:bodyPr anchor="ctr">
            <a:normAutofit/>
          </a:bodyPr>
          <a:lstStyle/>
          <a:p>
            <a:pPr marL="0" indent="0">
              <a:spcBef>
                <a:spcPts val="1800"/>
              </a:spcBef>
              <a:buNone/>
            </a:pPr>
            <a:r>
              <a:rPr lang="en-US" sz="2800" b="1" dirty="0"/>
              <a:t>The Court:</a:t>
            </a:r>
          </a:p>
          <a:p>
            <a:pPr>
              <a:spcBef>
                <a:spcPts val="1800"/>
              </a:spcBef>
            </a:pPr>
            <a:r>
              <a:rPr lang="en-US" sz="2800" b="1" dirty="0"/>
              <a:t>Recognized that the intent of Congress was to provide a clear bright-line rule for small businesses to reduce risk and uncertainty. </a:t>
            </a:r>
          </a:p>
        </p:txBody>
      </p:sp>
      <p:sp>
        <p:nvSpPr>
          <p:cNvPr id="4" name="Slide Number Placeholder 3">
            <a:extLst>
              <a:ext uri="{FF2B5EF4-FFF2-40B4-BE49-F238E27FC236}">
                <a16:creationId xmlns:a16="http://schemas.microsoft.com/office/drawing/2014/main" id="{0454CF41-F718-BA01-2A94-422D29D52BC2}"/>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8</a:t>
            </a:fld>
            <a:endParaRPr lang="en-US"/>
          </a:p>
        </p:txBody>
      </p:sp>
    </p:spTree>
    <p:extLst>
      <p:ext uri="{BB962C8B-B14F-4D97-AF65-F5344CB8AC3E}">
        <p14:creationId xmlns:p14="http://schemas.microsoft.com/office/powerpoint/2010/main" val="3786845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1EB693BA-3EC0-FB8A-EB6E-48923B63D5A3}"/>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FD6D140-A9CF-B4B3-B5D6-F9C5B30C9F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56021D-7C80-D5BA-7B82-611A9C6953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32C2C4D-DA99-DBD9-F70B-2F66A8399247}"/>
              </a:ext>
            </a:extLst>
          </p:cNvPr>
          <p:cNvSpPr>
            <a:spLocks noGrp="1"/>
          </p:cNvSpPr>
          <p:nvPr>
            <p:ph type="title"/>
          </p:nvPr>
        </p:nvSpPr>
        <p:spPr>
          <a:xfrm>
            <a:off x="959157" y="1113764"/>
            <a:ext cx="3269749" cy="4624327"/>
          </a:xfrm>
        </p:spPr>
        <p:txBody>
          <a:bodyPr anchor="ctr">
            <a:normAutofit/>
          </a:bodyPr>
          <a:lstStyle/>
          <a:p>
            <a:pPr algn="ctr"/>
            <a:r>
              <a:rPr lang="en-US" sz="3600" dirty="0">
                <a:solidFill>
                  <a:srgbClr val="FFFFFF"/>
                </a:solidFill>
              </a:rPr>
              <a:t>P.L. 86-272 Litigation </a:t>
            </a:r>
          </a:p>
        </p:txBody>
      </p:sp>
      <p:sp>
        <p:nvSpPr>
          <p:cNvPr id="6" name="Content Placeholder 5">
            <a:extLst>
              <a:ext uri="{FF2B5EF4-FFF2-40B4-BE49-F238E27FC236}">
                <a16:creationId xmlns:a16="http://schemas.microsoft.com/office/drawing/2014/main" id="{549E1F22-E004-E0B6-0A1D-2F512C43A1FB}"/>
              </a:ext>
            </a:extLst>
          </p:cNvPr>
          <p:cNvSpPr>
            <a:spLocks noGrp="1"/>
          </p:cNvSpPr>
          <p:nvPr>
            <p:ph idx="1"/>
          </p:nvPr>
        </p:nvSpPr>
        <p:spPr>
          <a:xfrm>
            <a:off x="4827181" y="485678"/>
            <a:ext cx="7028121" cy="5938236"/>
          </a:xfrm>
        </p:spPr>
        <p:txBody>
          <a:bodyPr anchor="ctr">
            <a:normAutofit/>
          </a:bodyPr>
          <a:lstStyle/>
          <a:p>
            <a:pPr marL="0" indent="0">
              <a:spcBef>
                <a:spcPts val="1800"/>
              </a:spcBef>
              <a:buNone/>
            </a:pPr>
            <a:r>
              <a:rPr lang="en-US" sz="3200" b="1" dirty="0"/>
              <a:t>But the Court noted: </a:t>
            </a:r>
          </a:p>
          <a:p>
            <a:pPr marL="324000" lvl="1" indent="0">
              <a:spcBef>
                <a:spcPts val="1800"/>
              </a:spcBef>
              <a:buNone/>
            </a:pPr>
            <a:r>
              <a:rPr lang="en-US" sz="2400" b="1" dirty="0"/>
              <a:t>“. . . the details and examples the Department wrote into the challenged regulation — particularly those in subsection (</a:t>
            </a:r>
            <a:r>
              <a:rPr lang="en-US" sz="2400" b="1" dirty="0" err="1"/>
              <a:t>i</a:t>
            </a:r>
            <a:r>
              <a:rPr lang="en-US" sz="2400" b="1" dirty="0"/>
              <a:t>) — </a:t>
            </a:r>
            <a:r>
              <a:rPr lang="en-US" sz="2400" b="1" dirty="0">
                <a:highlight>
                  <a:srgbClr val="FFFF00"/>
                </a:highlight>
              </a:rPr>
              <a:t>promote rather than inhibit Congress' original goal of clarity by providing guidance to foreign corporations </a:t>
            </a:r>
            <a:r>
              <a:rPr lang="en-US" sz="2400" b="1" dirty="0"/>
              <a:t>for which, if any, of their Internet-based activities will, and will not, be considered solicitation, activities entirely ancillary thereto or de minimis in New York State (see 20 NYCRR 1-2.10 [</a:t>
            </a:r>
            <a:r>
              <a:rPr lang="en-US" sz="2400" b="1" dirty="0" err="1"/>
              <a:t>i</a:t>
            </a:r>
            <a:r>
              <a:rPr lang="en-US" sz="2400" b="1" dirty="0"/>
              <a:t>]).“</a:t>
            </a:r>
            <a:endParaRPr lang="en-US" sz="2800" b="1" dirty="0"/>
          </a:p>
        </p:txBody>
      </p:sp>
      <p:sp>
        <p:nvSpPr>
          <p:cNvPr id="4" name="Slide Number Placeholder 3">
            <a:extLst>
              <a:ext uri="{FF2B5EF4-FFF2-40B4-BE49-F238E27FC236}">
                <a16:creationId xmlns:a16="http://schemas.microsoft.com/office/drawing/2014/main" id="{D27B0D38-6AB4-072E-0724-D49FF7E81EFE}"/>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9</a:t>
            </a:fld>
            <a:endParaRPr lang="en-US"/>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135FD5F2-8885-A0FC-5F2C-33A80433EDC9}"/>
                  </a:ext>
                </a:extLst>
              </p14:cNvPr>
              <p14:cNvContentPartPr/>
              <p14:nvPr/>
            </p14:nvContentPartPr>
            <p14:xfrm>
              <a:off x="9760893" y="257160"/>
              <a:ext cx="1940526" cy="1903164"/>
            </p14:xfrm>
          </p:contentPart>
        </mc:Choice>
        <mc:Fallback xmlns="">
          <p:pic>
            <p:nvPicPr>
              <p:cNvPr id="2" name="Ink 1">
                <a:extLst>
                  <a:ext uri="{FF2B5EF4-FFF2-40B4-BE49-F238E27FC236}">
                    <a16:creationId xmlns:a16="http://schemas.microsoft.com/office/drawing/2014/main" id="{135FD5F2-8885-A0FC-5F2C-33A80433EDC9}"/>
                  </a:ext>
                </a:extLst>
              </p:cNvPr>
              <p:cNvPicPr/>
              <p:nvPr/>
            </p:nvPicPr>
            <p:blipFill>
              <a:blip r:embed="rId3"/>
              <a:stretch>
                <a:fillRect/>
              </a:stretch>
            </p:blipFill>
            <p:spPr>
              <a:xfrm>
                <a:off x="9702209" y="198485"/>
                <a:ext cx="2057534" cy="2020154"/>
              </a:xfrm>
              <a:prstGeom prst="rect">
                <a:avLst/>
              </a:prstGeom>
            </p:spPr>
          </p:pic>
        </mc:Fallback>
      </mc:AlternateContent>
    </p:spTree>
    <p:extLst>
      <p:ext uri="{BB962C8B-B14F-4D97-AF65-F5344CB8AC3E}">
        <p14:creationId xmlns:p14="http://schemas.microsoft.com/office/powerpoint/2010/main" val="3682305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A4F289C3-8ECE-3DE6-AF9D-93B2DDF6D68D}"/>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D6EF520-8990-0E31-A9F0-FFA8F1B12AF2}"/>
              </a:ext>
            </a:extLst>
          </p:cNvPr>
          <p:cNvSpPr>
            <a:spLocks noGrp="1"/>
          </p:cNvSpPr>
          <p:nvPr>
            <p:ph type="title"/>
          </p:nvPr>
        </p:nvSpPr>
        <p:spPr>
          <a:xfrm>
            <a:off x="581192" y="1073231"/>
            <a:ext cx="3219127" cy="4711539"/>
          </a:xfrm>
        </p:spPr>
        <p:txBody>
          <a:bodyPr anchor="ctr">
            <a:normAutofit/>
          </a:bodyPr>
          <a:lstStyle/>
          <a:p>
            <a:pPr algn="ctr"/>
            <a:r>
              <a:rPr lang="en-US" sz="3600" dirty="0">
                <a:solidFill>
                  <a:schemeClr val="bg1">
                    <a:lumMod val="85000"/>
                    <a:lumOff val="15000"/>
                  </a:schemeClr>
                </a:solidFill>
              </a:rPr>
              <a:t>P.L. 86-272 Litigation </a:t>
            </a:r>
          </a:p>
        </p:txBody>
      </p:sp>
      <p:sp>
        <p:nvSpPr>
          <p:cNvPr id="20" name="Rectangle 19">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601200"/>
            <a:ext cx="7498616" cy="579959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Content Placeholder 5">
            <a:extLst>
              <a:ext uri="{FF2B5EF4-FFF2-40B4-BE49-F238E27FC236}">
                <a16:creationId xmlns:a16="http://schemas.microsoft.com/office/drawing/2014/main" id="{90FFC64D-9F60-076D-00B2-F2AFD562ECF3}"/>
              </a:ext>
            </a:extLst>
          </p:cNvPr>
          <p:cNvSpPr>
            <a:spLocks noGrp="1"/>
          </p:cNvSpPr>
          <p:nvPr>
            <p:ph idx="1"/>
          </p:nvPr>
        </p:nvSpPr>
        <p:spPr>
          <a:xfrm>
            <a:off x="4381511" y="827314"/>
            <a:ext cx="7229297" cy="5429485"/>
          </a:xfrm>
        </p:spPr>
        <p:txBody>
          <a:bodyPr>
            <a:normAutofit/>
          </a:bodyPr>
          <a:lstStyle/>
          <a:p>
            <a:pPr marL="0" indent="0">
              <a:spcBef>
                <a:spcPts val="1800"/>
              </a:spcBef>
              <a:buNone/>
            </a:pPr>
            <a:r>
              <a:rPr lang="en-US" sz="2000" b="1" i="1" dirty="0">
                <a:solidFill>
                  <a:srgbClr val="FFFFFF"/>
                </a:solidFill>
              </a:rPr>
              <a:t>Smithfield Packaged Meets Corp. v. Commissioner</a:t>
            </a:r>
            <a:r>
              <a:rPr lang="en-US" sz="2000" b="1" dirty="0">
                <a:solidFill>
                  <a:srgbClr val="FFFFFF"/>
                </a:solidFill>
              </a:rPr>
              <a:t>, No. C344811, (Mass. Appellate Tax Bd. Jul. 22, 2026). </a:t>
            </a:r>
          </a:p>
          <a:p>
            <a:pPr>
              <a:spcBef>
                <a:spcPts val="1800"/>
              </a:spcBef>
            </a:pPr>
            <a:r>
              <a:rPr lang="en-US" sz="2800" b="1" dirty="0">
                <a:solidFill>
                  <a:srgbClr val="FFFFFF"/>
                </a:solidFill>
              </a:rPr>
              <a:t>Application of P.L. 86-272 in the context of Massachusetts Finnigan approach determining the tax of a combined group. </a:t>
            </a:r>
          </a:p>
          <a:p>
            <a:pPr>
              <a:spcBef>
                <a:spcPts val="1800"/>
              </a:spcBef>
            </a:pPr>
            <a:r>
              <a:rPr lang="en-US" sz="2800" b="1" dirty="0">
                <a:solidFill>
                  <a:srgbClr val="FFFFFF"/>
                </a:solidFill>
              </a:rPr>
              <a:t>Board ruled for the taxpayer and rejected contrary decisions from courts in other states.</a:t>
            </a:r>
          </a:p>
        </p:txBody>
      </p:sp>
      <p:sp>
        <p:nvSpPr>
          <p:cNvPr id="4" name="Slide Number Placeholder 3">
            <a:extLst>
              <a:ext uri="{FF2B5EF4-FFF2-40B4-BE49-F238E27FC236}">
                <a16:creationId xmlns:a16="http://schemas.microsoft.com/office/drawing/2014/main" id="{09E7D439-B653-4327-6034-0333CA6C066E}"/>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a:solidFill>
                  <a:schemeClr val="bg1">
                    <a:lumMod val="75000"/>
                    <a:lumOff val="25000"/>
                  </a:schemeClr>
                </a:solidFill>
              </a:rPr>
              <a:pPr>
                <a:spcAft>
                  <a:spcPts val="600"/>
                </a:spcAft>
              </a:pPr>
              <a:t>10</a:t>
            </a:fld>
            <a:endParaRPr lang="en-US">
              <a:solidFill>
                <a:schemeClr val="bg1">
                  <a:lumMod val="75000"/>
                  <a:lumOff val="25000"/>
                </a:schemeClr>
              </a:solidFill>
            </a:endParaRPr>
          </a:p>
        </p:txBody>
      </p:sp>
    </p:spTree>
    <p:extLst>
      <p:ext uri="{BB962C8B-B14F-4D97-AF65-F5344CB8AC3E}">
        <p14:creationId xmlns:p14="http://schemas.microsoft.com/office/powerpoint/2010/main" val="413541388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D827368-1C44-BBAA-83C0-4B7A3157AE45}"/>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F721E02-CAF2-8313-87F8-678CD57022E8}"/>
              </a:ext>
            </a:extLst>
          </p:cNvPr>
          <p:cNvSpPr>
            <a:spLocks noGrp="1"/>
          </p:cNvSpPr>
          <p:nvPr>
            <p:ph type="title"/>
          </p:nvPr>
        </p:nvSpPr>
        <p:spPr>
          <a:xfrm>
            <a:off x="581192" y="1073231"/>
            <a:ext cx="3219127" cy="4711539"/>
          </a:xfrm>
        </p:spPr>
        <p:txBody>
          <a:bodyPr anchor="ctr">
            <a:normAutofit/>
          </a:bodyPr>
          <a:lstStyle/>
          <a:p>
            <a:pPr algn="ctr"/>
            <a:r>
              <a:rPr lang="en-US" sz="3600" dirty="0">
                <a:solidFill>
                  <a:schemeClr val="bg1">
                    <a:lumMod val="85000"/>
                    <a:lumOff val="15000"/>
                  </a:schemeClr>
                </a:solidFill>
              </a:rPr>
              <a:t>P.L. 86-272 Litigation </a:t>
            </a:r>
          </a:p>
        </p:txBody>
      </p:sp>
      <p:sp>
        <p:nvSpPr>
          <p:cNvPr id="20" name="Rectangle 19">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601200"/>
            <a:ext cx="7498616" cy="579959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Content Placeholder 5">
            <a:extLst>
              <a:ext uri="{FF2B5EF4-FFF2-40B4-BE49-F238E27FC236}">
                <a16:creationId xmlns:a16="http://schemas.microsoft.com/office/drawing/2014/main" id="{63B70FBB-CF37-9245-F383-203BC651F561}"/>
              </a:ext>
            </a:extLst>
          </p:cNvPr>
          <p:cNvSpPr>
            <a:spLocks noGrp="1"/>
          </p:cNvSpPr>
          <p:nvPr>
            <p:ph idx="1"/>
          </p:nvPr>
        </p:nvSpPr>
        <p:spPr>
          <a:xfrm>
            <a:off x="4381511" y="762000"/>
            <a:ext cx="7124689" cy="5410199"/>
          </a:xfrm>
        </p:spPr>
        <p:txBody>
          <a:bodyPr>
            <a:normAutofit/>
          </a:bodyPr>
          <a:lstStyle/>
          <a:p>
            <a:pPr marL="0" indent="0">
              <a:spcBef>
                <a:spcPts val="1800"/>
              </a:spcBef>
              <a:buNone/>
            </a:pPr>
            <a:r>
              <a:rPr lang="en-US" sz="2800" b="1" dirty="0">
                <a:solidFill>
                  <a:srgbClr val="FFFFFF"/>
                </a:solidFill>
              </a:rPr>
              <a:t>The Board concluded that: </a:t>
            </a:r>
          </a:p>
          <a:p>
            <a:pPr>
              <a:spcBef>
                <a:spcPts val="1800"/>
              </a:spcBef>
            </a:pPr>
            <a:r>
              <a:rPr lang="en-US" sz="2800" b="1" dirty="0">
                <a:solidFill>
                  <a:srgbClr val="FFFFFF"/>
                </a:solidFill>
              </a:rPr>
              <a:t>“. . . the statute does not simply limit a state’s ability to tax an out-of-state entity by asserting taxing jurisdiction directly over that entity. The income earned by a P.L. 86-272 protected entity is tax exempt, without qualification. On whose tax return that income is reportable is not relevant. </a:t>
            </a:r>
          </a:p>
        </p:txBody>
      </p:sp>
      <p:sp>
        <p:nvSpPr>
          <p:cNvPr id="4" name="Slide Number Placeholder 3">
            <a:extLst>
              <a:ext uri="{FF2B5EF4-FFF2-40B4-BE49-F238E27FC236}">
                <a16:creationId xmlns:a16="http://schemas.microsoft.com/office/drawing/2014/main" id="{6AE4E137-C7E4-6193-BEB8-F8061EFB9EDA}"/>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a:solidFill>
                  <a:schemeClr val="bg1">
                    <a:lumMod val="75000"/>
                    <a:lumOff val="25000"/>
                  </a:schemeClr>
                </a:solidFill>
              </a:rPr>
              <a:pPr>
                <a:spcAft>
                  <a:spcPts val="600"/>
                </a:spcAft>
              </a:pPr>
              <a:t>11</a:t>
            </a:fld>
            <a:endParaRPr lang="en-US">
              <a:solidFill>
                <a:schemeClr val="bg1">
                  <a:lumMod val="75000"/>
                  <a:lumOff val="25000"/>
                </a:schemeClr>
              </a:solidFill>
            </a:endParaRPr>
          </a:p>
        </p:txBody>
      </p:sp>
    </p:spTree>
    <p:extLst>
      <p:ext uri="{BB962C8B-B14F-4D97-AF65-F5344CB8AC3E}">
        <p14:creationId xmlns:p14="http://schemas.microsoft.com/office/powerpoint/2010/main" val="3939488610"/>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39F71F2-73BF-3D2A-17C1-9D6B88A59AAA}"/>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F92989FB-1024-49B7-BDF1-B3CE27D48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A5E5625-5F88-C45D-A30D-9E50A33CB430}"/>
              </a:ext>
            </a:extLst>
          </p:cNvPr>
          <p:cNvSpPr>
            <a:spLocks noGrp="1"/>
          </p:cNvSpPr>
          <p:nvPr>
            <p:ph type="title"/>
          </p:nvPr>
        </p:nvSpPr>
        <p:spPr>
          <a:xfrm>
            <a:off x="581192" y="1073231"/>
            <a:ext cx="3219127" cy="4711539"/>
          </a:xfrm>
        </p:spPr>
        <p:txBody>
          <a:bodyPr anchor="ctr">
            <a:normAutofit/>
          </a:bodyPr>
          <a:lstStyle/>
          <a:p>
            <a:pPr algn="ctr"/>
            <a:r>
              <a:rPr lang="en-US" sz="3600" dirty="0">
                <a:solidFill>
                  <a:schemeClr val="bg1">
                    <a:lumMod val="85000"/>
                    <a:lumOff val="15000"/>
                  </a:schemeClr>
                </a:solidFill>
              </a:rPr>
              <a:t>P.L. 86-272 Litigation</a:t>
            </a:r>
          </a:p>
        </p:txBody>
      </p:sp>
      <p:sp>
        <p:nvSpPr>
          <p:cNvPr id="20" name="Rectangle 19">
            <a:extLst>
              <a:ext uri="{FF2B5EF4-FFF2-40B4-BE49-F238E27FC236}">
                <a16:creationId xmlns:a16="http://schemas.microsoft.com/office/drawing/2014/main" id="{DFEE959E-BF10-4204-9556-D1707088D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DDD17B6A-CB37-4005-9681-A20AFCDC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3B7BBDE9-DAED-40B0-A640-503C918D1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7BC7EA7B-802E-41F4-8926-C4475287A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601200"/>
            <a:ext cx="7498616" cy="579959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Content Placeholder 5">
            <a:extLst>
              <a:ext uri="{FF2B5EF4-FFF2-40B4-BE49-F238E27FC236}">
                <a16:creationId xmlns:a16="http://schemas.microsoft.com/office/drawing/2014/main" id="{F3227412-8C9F-A082-102E-FB3A17302F46}"/>
              </a:ext>
            </a:extLst>
          </p:cNvPr>
          <p:cNvSpPr>
            <a:spLocks noGrp="1"/>
          </p:cNvSpPr>
          <p:nvPr>
            <p:ph idx="1"/>
          </p:nvPr>
        </p:nvSpPr>
        <p:spPr>
          <a:xfrm>
            <a:off x="4381511" y="740229"/>
            <a:ext cx="7229297" cy="5516571"/>
          </a:xfrm>
        </p:spPr>
        <p:txBody>
          <a:bodyPr>
            <a:normAutofit/>
          </a:bodyPr>
          <a:lstStyle/>
          <a:p>
            <a:pPr marL="0" indent="0">
              <a:spcBef>
                <a:spcPts val="1800"/>
              </a:spcBef>
              <a:buNone/>
            </a:pPr>
            <a:r>
              <a:rPr lang="en-US" sz="2400" b="1" dirty="0">
                <a:solidFill>
                  <a:srgbClr val="FFFFFF"/>
                </a:solidFill>
              </a:rPr>
              <a:t>The Board concluded that: </a:t>
            </a:r>
          </a:p>
          <a:p>
            <a:pPr>
              <a:spcBef>
                <a:spcPts val="1800"/>
              </a:spcBef>
            </a:pPr>
            <a:r>
              <a:rPr lang="en-US" sz="2400" b="1" dirty="0">
                <a:solidFill>
                  <a:srgbClr val="FFFFFF"/>
                </a:solidFill>
              </a:rPr>
              <a:t>“ . . . support cannot be found in the wording of P.L. 86-272 or its legislative history for the proposition that the term “person” includes the multiple entities that make up a combined group. . . . Enacted at a time when the unitary business principle had already been recognized, it speaks in terms of a “person” whose only business activities within a state are the solicitation in the state of orders of the type described therein – </a:t>
            </a:r>
            <a:r>
              <a:rPr lang="en-US" sz="2400" b="1" dirty="0">
                <a:solidFill>
                  <a:srgbClr val="FFFFFF"/>
                </a:solidFill>
                <a:highlight>
                  <a:srgbClr val="800000"/>
                </a:highlight>
              </a:rPr>
              <a:t>a unitary group per se does not solicit orders in a state, only an individual member of the group can. </a:t>
            </a:r>
          </a:p>
          <a:p>
            <a:pPr>
              <a:spcBef>
                <a:spcPts val="1800"/>
              </a:spcBef>
            </a:pPr>
            <a:endParaRPr lang="en-US" b="1" dirty="0">
              <a:solidFill>
                <a:srgbClr val="FFFFFF"/>
              </a:solidFill>
            </a:endParaRPr>
          </a:p>
        </p:txBody>
      </p:sp>
      <p:sp>
        <p:nvSpPr>
          <p:cNvPr id="4" name="Slide Number Placeholder 3">
            <a:extLst>
              <a:ext uri="{FF2B5EF4-FFF2-40B4-BE49-F238E27FC236}">
                <a16:creationId xmlns:a16="http://schemas.microsoft.com/office/drawing/2014/main" id="{07F7BB58-437B-9FBE-6AB8-531C88D4994C}"/>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a:solidFill>
                  <a:schemeClr val="bg1">
                    <a:lumMod val="75000"/>
                    <a:lumOff val="25000"/>
                  </a:schemeClr>
                </a:solidFill>
              </a:rPr>
              <a:pPr>
                <a:spcAft>
                  <a:spcPts val="600"/>
                </a:spcAft>
              </a:pPr>
              <a:t>12</a:t>
            </a:fld>
            <a:endParaRPr lang="en-US">
              <a:solidFill>
                <a:schemeClr val="bg1">
                  <a:lumMod val="75000"/>
                  <a:lumOff val="25000"/>
                </a:schemeClr>
              </a:solidFill>
            </a:endParaRPr>
          </a:p>
        </p:txBody>
      </p:sp>
    </p:spTree>
    <p:extLst>
      <p:ext uri="{BB962C8B-B14F-4D97-AF65-F5344CB8AC3E}">
        <p14:creationId xmlns:p14="http://schemas.microsoft.com/office/powerpoint/2010/main" val="61820326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BE14A-8D45-615B-2771-F4AEF3E562F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D896C4A-F176-BCC2-C9A5-6C4AE0BECB34}"/>
              </a:ext>
            </a:extLst>
          </p:cNvPr>
          <p:cNvSpPr>
            <a:spLocks noGrp="1"/>
          </p:cNvSpPr>
          <p:nvPr>
            <p:ph type="title"/>
          </p:nvPr>
        </p:nvSpPr>
        <p:spPr>
          <a:xfrm>
            <a:off x="446533" y="1027034"/>
            <a:ext cx="11306196" cy="3703320"/>
          </a:xfrm>
        </p:spPr>
        <p:txBody>
          <a:bodyPr vert="horz" lIns="91440" tIns="45720" rIns="91440" bIns="45720" rtlCol="0" anchor="b">
            <a:normAutofit/>
          </a:bodyPr>
          <a:lstStyle/>
          <a:p>
            <a:r>
              <a:rPr lang="en-US" sz="4000" dirty="0">
                <a:solidFill>
                  <a:schemeClr val="tx2"/>
                </a:solidFill>
              </a:rPr>
              <a:t>Briefing book on NCTI –</a:t>
            </a:r>
            <a:endParaRPr lang="en-US" sz="4000" b="0" kern="1200" cap="all" dirty="0">
              <a:solidFill>
                <a:schemeClr val="tx2"/>
              </a:solidFill>
              <a:latin typeface="+mj-lt"/>
              <a:ea typeface="+mj-ea"/>
              <a:cs typeface="+mj-cs"/>
            </a:endParaRPr>
          </a:p>
        </p:txBody>
      </p:sp>
      <p:sp>
        <p:nvSpPr>
          <p:cNvPr id="2" name="Slide Number Placeholder 1">
            <a:extLst>
              <a:ext uri="{FF2B5EF4-FFF2-40B4-BE49-F238E27FC236}">
                <a16:creationId xmlns:a16="http://schemas.microsoft.com/office/drawing/2014/main" id="{D8782F0E-11FE-75F3-D14E-0752500A7005}"/>
              </a:ext>
            </a:extLst>
          </p:cNvPr>
          <p:cNvSpPr>
            <a:spLocks noGrp="1"/>
          </p:cNvSpPr>
          <p:nvPr>
            <p:ph type="sldNum" sz="quarter" idx="12"/>
          </p:nvPr>
        </p:nvSpPr>
        <p:spPr>
          <a:xfrm>
            <a:off x="10558300" y="6028717"/>
            <a:ext cx="1016440" cy="365125"/>
          </a:xfrm>
        </p:spPr>
        <p:txBody>
          <a:bodyPr vert="horz" lIns="91440" tIns="45720" rIns="91440" bIns="45720" rtlCol="0" anchor="ctr">
            <a:normAutofit/>
          </a:bodyPr>
          <a:lstStyle/>
          <a:p>
            <a:pPr defTabSz="457200">
              <a:spcAft>
                <a:spcPts val="600"/>
              </a:spcAft>
            </a:pPr>
            <a:fld id="{3A98EE3D-8CD1-4C3F-BD1C-C98C9596463C}" type="slidenum">
              <a:rPr lang="en-US">
                <a:solidFill>
                  <a:srgbClr val="FFFFFF"/>
                </a:solidFill>
              </a:rPr>
              <a:pPr defTabSz="457200">
                <a:spcAft>
                  <a:spcPts val="600"/>
                </a:spcAft>
              </a:pPr>
              <a:t>13</a:t>
            </a:fld>
            <a:endParaRPr lang="en-US">
              <a:solidFill>
                <a:srgbClr val="FFFFFF"/>
              </a:solidFill>
            </a:endParaRPr>
          </a:p>
        </p:txBody>
      </p:sp>
    </p:spTree>
    <p:extLst>
      <p:ext uri="{BB962C8B-B14F-4D97-AF65-F5344CB8AC3E}">
        <p14:creationId xmlns:p14="http://schemas.microsoft.com/office/powerpoint/2010/main" val="1386400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184848DD-A0A5-FA22-203E-7971DB791663}"/>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1734BC2-83E3-1D01-7E1F-716FF1C4C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C871D03-D230-1BA4-2ED8-5868FE19A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652D7E2A-8856-0E8F-DCED-106DF38F610D}"/>
              </a:ext>
            </a:extLst>
          </p:cNvPr>
          <p:cNvSpPr>
            <a:spLocks noGrp="1"/>
          </p:cNvSpPr>
          <p:nvPr>
            <p:ph type="title"/>
          </p:nvPr>
        </p:nvSpPr>
        <p:spPr>
          <a:xfrm>
            <a:off x="959157" y="1113764"/>
            <a:ext cx="3269749" cy="4624327"/>
          </a:xfrm>
        </p:spPr>
        <p:txBody>
          <a:bodyPr anchor="ctr">
            <a:normAutofit/>
          </a:bodyPr>
          <a:lstStyle/>
          <a:p>
            <a:pPr algn="ctr"/>
            <a:r>
              <a:rPr lang="en-US" sz="3600" dirty="0">
                <a:solidFill>
                  <a:srgbClr val="FFFFFF"/>
                </a:solidFill>
              </a:rPr>
              <a:t>Reactions to the Briefing Book</a:t>
            </a:r>
          </a:p>
        </p:txBody>
      </p:sp>
      <p:sp>
        <p:nvSpPr>
          <p:cNvPr id="6" name="Content Placeholder 5">
            <a:extLst>
              <a:ext uri="{FF2B5EF4-FFF2-40B4-BE49-F238E27FC236}">
                <a16:creationId xmlns:a16="http://schemas.microsoft.com/office/drawing/2014/main" id="{D6EF6EFB-CAE4-23EC-21C4-46AD11072D9B}"/>
              </a:ext>
            </a:extLst>
          </p:cNvPr>
          <p:cNvSpPr>
            <a:spLocks noGrp="1"/>
          </p:cNvSpPr>
          <p:nvPr>
            <p:ph idx="1"/>
          </p:nvPr>
        </p:nvSpPr>
        <p:spPr>
          <a:xfrm>
            <a:off x="4774019" y="485678"/>
            <a:ext cx="6927400" cy="5938236"/>
          </a:xfrm>
        </p:spPr>
        <p:txBody>
          <a:bodyPr anchor="ctr">
            <a:normAutofit/>
          </a:bodyPr>
          <a:lstStyle/>
          <a:p>
            <a:pPr>
              <a:spcBef>
                <a:spcPts val="1800"/>
              </a:spcBef>
            </a:pPr>
            <a:r>
              <a:rPr lang="en-US" sz="3600" b="1" dirty="0"/>
              <a:t>Not much in terms of reactions.</a:t>
            </a:r>
          </a:p>
          <a:p>
            <a:pPr>
              <a:spcBef>
                <a:spcPts val="1800"/>
              </a:spcBef>
            </a:pPr>
            <a:r>
              <a:rPr lang="en-US" sz="3600" b="1" dirty="0"/>
              <a:t>One commentator posited that NCTI is </a:t>
            </a:r>
            <a:r>
              <a:rPr lang="en-US" sz="3600" b="1" i="1" u="sng" dirty="0"/>
              <a:t>not</a:t>
            </a:r>
            <a:r>
              <a:rPr lang="en-US" sz="3600" b="1" i="1" dirty="0"/>
              <a:t> </a:t>
            </a:r>
            <a:r>
              <a:rPr lang="en-US" sz="3600" b="1" dirty="0"/>
              <a:t>attributed income but a deemed dividend.</a:t>
            </a:r>
          </a:p>
          <a:p>
            <a:pPr>
              <a:spcBef>
                <a:spcPts val="1800"/>
              </a:spcBef>
            </a:pPr>
            <a:r>
              <a:rPr lang="en-US" sz="3600" b="1" dirty="0"/>
              <a:t>We think this is clearly wrong. </a:t>
            </a:r>
            <a:endParaRPr lang="en-US" sz="3200" b="1" dirty="0"/>
          </a:p>
        </p:txBody>
      </p:sp>
      <p:sp>
        <p:nvSpPr>
          <p:cNvPr id="4" name="Slide Number Placeholder 3">
            <a:extLst>
              <a:ext uri="{FF2B5EF4-FFF2-40B4-BE49-F238E27FC236}">
                <a16:creationId xmlns:a16="http://schemas.microsoft.com/office/drawing/2014/main" id="{EF861B2F-54B6-A865-EC0E-B444EB67996D}"/>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14</a:t>
            </a:fld>
            <a:endParaRPr lang="en-US"/>
          </a:p>
        </p:txBody>
      </p:sp>
    </p:spTree>
    <p:extLst>
      <p:ext uri="{BB962C8B-B14F-4D97-AF65-F5344CB8AC3E}">
        <p14:creationId xmlns:p14="http://schemas.microsoft.com/office/powerpoint/2010/main" val="4184597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EBA2D225-4A39-3842-20FB-03999AFFA94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CDB5491-BF4A-EA29-72D7-5303DEBA8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C206932-94DD-6A85-638D-C813D17B6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0A52E9E-E3CC-BAE6-6A6B-25C8E1ED5DFE}"/>
              </a:ext>
            </a:extLst>
          </p:cNvPr>
          <p:cNvSpPr>
            <a:spLocks noGrp="1"/>
          </p:cNvSpPr>
          <p:nvPr>
            <p:ph type="title"/>
          </p:nvPr>
        </p:nvSpPr>
        <p:spPr>
          <a:xfrm>
            <a:off x="959157" y="1113764"/>
            <a:ext cx="3269749" cy="4624327"/>
          </a:xfrm>
        </p:spPr>
        <p:txBody>
          <a:bodyPr anchor="ctr">
            <a:normAutofit/>
          </a:bodyPr>
          <a:lstStyle/>
          <a:p>
            <a:pPr algn="ctr"/>
            <a:r>
              <a:rPr lang="en-US" sz="3600" dirty="0">
                <a:solidFill>
                  <a:srgbClr val="FFFFFF"/>
                </a:solidFill>
              </a:rPr>
              <a:t>Reactions to the Briefing Book</a:t>
            </a:r>
          </a:p>
        </p:txBody>
      </p:sp>
      <p:sp>
        <p:nvSpPr>
          <p:cNvPr id="6" name="Content Placeholder 5">
            <a:extLst>
              <a:ext uri="{FF2B5EF4-FFF2-40B4-BE49-F238E27FC236}">
                <a16:creationId xmlns:a16="http://schemas.microsoft.com/office/drawing/2014/main" id="{6ABDB67A-A6BC-9562-201F-4B786DE4CEB1}"/>
              </a:ext>
            </a:extLst>
          </p:cNvPr>
          <p:cNvSpPr>
            <a:spLocks noGrp="1"/>
          </p:cNvSpPr>
          <p:nvPr>
            <p:ph idx="1"/>
          </p:nvPr>
        </p:nvSpPr>
        <p:spPr>
          <a:xfrm>
            <a:off x="4774019" y="485678"/>
            <a:ext cx="6927400" cy="5938236"/>
          </a:xfrm>
        </p:spPr>
        <p:txBody>
          <a:bodyPr anchor="ctr">
            <a:normAutofit/>
          </a:bodyPr>
          <a:lstStyle/>
          <a:p>
            <a:pPr>
              <a:spcBef>
                <a:spcPts val="1800"/>
              </a:spcBef>
            </a:pPr>
            <a:r>
              <a:rPr lang="en-US" sz="3200" b="1" dirty="0"/>
              <a:t>The federal government no longer taxes dividends, at all. </a:t>
            </a:r>
          </a:p>
          <a:p>
            <a:pPr>
              <a:spcBef>
                <a:spcPts val="1800"/>
              </a:spcBef>
            </a:pPr>
            <a:r>
              <a:rPr lang="en-US" sz="3200" b="1" dirty="0"/>
              <a:t>Even the deemed repatriation tax (enacted to transition away from taxing dividends) has been equated with </a:t>
            </a:r>
            <a:r>
              <a:rPr lang="en-US" sz="3200" b="1" u="sng" dirty="0"/>
              <a:t>attributed income</a:t>
            </a:r>
            <a:r>
              <a:rPr lang="en-US" sz="3200" b="1" dirty="0"/>
              <a:t> (including partnership income). See </a:t>
            </a:r>
            <a:r>
              <a:rPr lang="en-US" sz="3200" b="1" i="1" dirty="0"/>
              <a:t>Moore v. United States</a:t>
            </a:r>
            <a:r>
              <a:rPr lang="en-US" sz="3200" b="1" dirty="0"/>
              <a:t>, 602 U.S. 572 (2024).  </a:t>
            </a:r>
          </a:p>
        </p:txBody>
      </p:sp>
      <p:sp>
        <p:nvSpPr>
          <p:cNvPr id="4" name="Slide Number Placeholder 3">
            <a:extLst>
              <a:ext uri="{FF2B5EF4-FFF2-40B4-BE49-F238E27FC236}">
                <a16:creationId xmlns:a16="http://schemas.microsoft.com/office/drawing/2014/main" id="{F1AB92FC-CF86-F9C8-0C0D-AC116324EC18}"/>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15</a:t>
            </a:fld>
            <a:endParaRPr lang="en-US"/>
          </a:p>
        </p:txBody>
      </p:sp>
    </p:spTree>
    <p:extLst>
      <p:ext uri="{BB962C8B-B14F-4D97-AF65-F5344CB8AC3E}">
        <p14:creationId xmlns:p14="http://schemas.microsoft.com/office/powerpoint/2010/main" val="1761647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a:extLst>
            <a:ext uri="{FF2B5EF4-FFF2-40B4-BE49-F238E27FC236}">
              <a16:creationId xmlns:a16="http://schemas.microsoft.com/office/drawing/2014/main" id="{D0D714C3-6478-0F32-4676-F6D88FD95A04}"/>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5F1FF88-6013-2668-A7F6-711BE909C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5FFBC2E-5F04-33AE-2498-50FCF78D84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5622948-8A22-EC1C-C615-657433BB9B8B}"/>
              </a:ext>
            </a:extLst>
          </p:cNvPr>
          <p:cNvSpPr>
            <a:spLocks noGrp="1"/>
          </p:cNvSpPr>
          <p:nvPr>
            <p:ph type="title"/>
          </p:nvPr>
        </p:nvSpPr>
        <p:spPr>
          <a:xfrm>
            <a:off x="959157" y="1113764"/>
            <a:ext cx="3269749" cy="4624327"/>
          </a:xfrm>
        </p:spPr>
        <p:txBody>
          <a:bodyPr anchor="ctr">
            <a:normAutofit/>
          </a:bodyPr>
          <a:lstStyle/>
          <a:p>
            <a:pPr algn="ctr"/>
            <a:r>
              <a:rPr lang="en-US" sz="3600" dirty="0">
                <a:solidFill>
                  <a:srgbClr val="FFFFFF"/>
                </a:solidFill>
              </a:rPr>
              <a:t>Reactions to the Briefing Book</a:t>
            </a:r>
          </a:p>
        </p:txBody>
      </p:sp>
      <p:sp>
        <p:nvSpPr>
          <p:cNvPr id="6" name="Content Placeholder 5">
            <a:extLst>
              <a:ext uri="{FF2B5EF4-FFF2-40B4-BE49-F238E27FC236}">
                <a16:creationId xmlns:a16="http://schemas.microsoft.com/office/drawing/2014/main" id="{DB3E0C16-722B-79EB-D794-4F66F590D029}"/>
              </a:ext>
            </a:extLst>
          </p:cNvPr>
          <p:cNvSpPr>
            <a:spLocks noGrp="1"/>
          </p:cNvSpPr>
          <p:nvPr>
            <p:ph idx="1"/>
          </p:nvPr>
        </p:nvSpPr>
        <p:spPr>
          <a:xfrm>
            <a:off x="4774018" y="485678"/>
            <a:ext cx="7325833" cy="5938236"/>
          </a:xfrm>
        </p:spPr>
        <p:txBody>
          <a:bodyPr anchor="ctr">
            <a:normAutofit/>
          </a:bodyPr>
          <a:lstStyle/>
          <a:p>
            <a:pPr>
              <a:spcBef>
                <a:spcPts val="1800"/>
              </a:spcBef>
            </a:pPr>
            <a:r>
              <a:rPr lang="en-US" sz="2700" b="1" dirty="0"/>
              <a:t>Some states have taxed only a small part of dividends (because factor representation is difficult) and have given traditional Subpart F income the same treatment </a:t>
            </a:r>
            <a:r>
              <a:rPr lang="en-US" sz="2700" b="1" u="sng" dirty="0"/>
              <a:t>under their law.</a:t>
            </a:r>
            <a:r>
              <a:rPr lang="en-US" sz="2700" b="1" dirty="0"/>
              <a:t> </a:t>
            </a:r>
          </a:p>
          <a:p>
            <a:pPr>
              <a:spcBef>
                <a:spcPts val="1800"/>
              </a:spcBef>
            </a:pPr>
            <a:r>
              <a:rPr lang="en-US" sz="2700" b="1" dirty="0"/>
              <a:t>But whether states tax a portion of NCTI or conform to the federal treatment and provide factor representation is a matter of state law.</a:t>
            </a:r>
          </a:p>
        </p:txBody>
      </p:sp>
      <p:sp>
        <p:nvSpPr>
          <p:cNvPr id="4" name="Slide Number Placeholder 3">
            <a:extLst>
              <a:ext uri="{FF2B5EF4-FFF2-40B4-BE49-F238E27FC236}">
                <a16:creationId xmlns:a16="http://schemas.microsoft.com/office/drawing/2014/main" id="{05940AEA-0241-30D8-B96D-0B6E0F6ECCDE}"/>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16</a:t>
            </a:fld>
            <a:endParaRPr lang="en-US"/>
          </a:p>
        </p:txBody>
      </p:sp>
    </p:spTree>
    <p:extLst>
      <p:ext uri="{BB962C8B-B14F-4D97-AF65-F5344CB8AC3E}">
        <p14:creationId xmlns:p14="http://schemas.microsoft.com/office/powerpoint/2010/main" val="1909634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04BEF-542B-C8C8-E756-A0E5C67D45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BF08A55-3FF5-7B8F-49B5-242A1BA9BF9C}"/>
              </a:ext>
            </a:extLst>
          </p:cNvPr>
          <p:cNvSpPr>
            <a:spLocks noGrp="1"/>
          </p:cNvSpPr>
          <p:nvPr>
            <p:ph type="title"/>
          </p:nvPr>
        </p:nvSpPr>
        <p:spPr>
          <a:xfrm>
            <a:off x="446533" y="1027034"/>
            <a:ext cx="11306196" cy="3703320"/>
          </a:xfrm>
        </p:spPr>
        <p:txBody>
          <a:bodyPr vert="horz" lIns="91440" tIns="45720" rIns="91440" bIns="45720" rtlCol="0" anchor="b">
            <a:normAutofit/>
          </a:bodyPr>
          <a:lstStyle/>
          <a:p>
            <a:r>
              <a:rPr lang="en-US" sz="4000" dirty="0">
                <a:solidFill>
                  <a:schemeClr val="tx2"/>
                </a:solidFill>
              </a:rPr>
              <a:t>Federal Partnership Audits – </a:t>
            </a:r>
            <a:endParaRPr lang="en-US" sz="4000" b="0" kern="1200" cap="all" dirty="0">
              <a:solidFill>
                <a:schemeClr val="tx2"/>
              </a:solidFill>
              <a:latin typeface="+mj-lt"/>
              <a:ea typeface="+mj-ea"/>
              <a:cs typeface="+mj-cs"/>
            </a:endParaRPr>
          </a:p>
        </p:txBody>
      </p:sp>
      <p:sp>
        <p:nvSpPr>
          <p:cNvPr id="2" name="Slide Number Placeholder 1">
            <a:extLst>
              <a:ext uri="{FF2B5EF4-FFF2-40B4-BE49-F238E27FC236}">
                <a16:creationId xmlns:a16="http://schemas.microsoft.com/office/drawing/2014/main" id="{C135DD24-8F43-6BF5-7EC6-851E245A8C9A}"/>
              </a:ext>
            </a:extLst>
          </p:cNvPr>
          <p:cNvSpPr>
            <a:spLocks noGrp="1"/>
          </p:cNvSpPr>
          <p:nvPr>
            <p:ph type="sldNum" sz="quarter" idx="12"/>
          </p:nvPr>
        </p:nvSpPr>
        <p:spPr>
          <a:xfrm>
            <a:off x="10558300" y="6028717"/>
            <a:ext cx="1016440" cy="365125"/>
          </a:xfrm>
        </p:spPr>
        <p:txBody>
          <a:bodyPr vert="horz" lIns="91440" tIns="45720" rIns="91440" bIns="45720" rtlCol="0" anchor="ctr">
            <a:normAutofit/>
          </a:bodyPr>
          <a:lstStyle/>
          <a:p>
            <a:pPr defTabSz="457200">
              <a:spcAft>
                <a:spcPts val="600"/>
              </a:spcAft>
            </a:pPr>
            <a:fld id="{3A98EE3D-8CD1-4C3F-BD1C-C98C9596463C}" type="slidenum">
              <a:rPr lang="en-US">
                <a:solidFill>
                  <a:srgbClr val="FFFFFF"/>
                </a:solidFill>
              </a:rPr>
              <a:pPr defTabSz="457200">
                <a:spcAft>
                  <a:spcPts val="600"/>
                </a:spcAft>
              </a:pPr>
              <a:t>17</a:t>
            </a:fld>
            <a:endParaRPr lang="en-US">
              <a:solidFill>
                <a:srgbClr val="FFFFFF"/>
              </a:solidFill>
            </a:endParaRPr>
          </a:p>
        </p:txBody>
      </p:sp>
    </p:spTree>
    <p:extLst>
      <p:ext uri="{BB962C8B-B14F-4D97-AF65-F5344CB8AC3E}">
        <p14:creationId xmlns:p14="http://schemas.microsoft.com/office/powerpoint/2010/main" val="1570285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B7EDA8D8-38F4-6B79-CAC0-C81E46784EF7}"/>
              </a:ext>
            </a:extLst>
          </p:cNvPr>
          <p:cNvSpPr>
            <a:spLocks noGrp="1"/>
          </p:cNvSpPr>
          <p:nvPr>
            <p:ph type="title"/>
          </p:nvPr>
        </p:nvSpPr>
        <p:spPr>
          <a:xfrm>
            <a:off x="771148" y="1037967"/>
            <a:ext cx="3054091" cy="4709131"/>
          </a:xfrm>
        </p:spPr>
        <p:txBody>
          <a:bodyPr anchor="ctr">
            <a:normAutofit/>
          </a:bodyPr>
          <a:lstStyle/>
          <a:p>
            <a:pPr algn="ctr"/>
            <a:r>
              <a:rPr lang="en-US" dirty="0">
                <a:solidFill>
                  <a:srgbClr val="FFFEFF"/>
                </a:solidFill>
              </a:rPr>
              <a:t>What should the States Expect?</a:t>
            </a:r>
          </a:p>
        </p:txBody>
      </p:sp>
      <p:sp>
        <p:nvSpPr>
          <p:cNvPr id="6" name="Content Placeholder 5">
            <a:extLst>
              <a:ext uri="{FF2B5EF4-FFF2-40B4-BE49-F238E27FC236}">
                <a16:creationId xmlns:a16="http://schemas.microsoft.com/office/drawing/2014/main" id="{6E32643F-229E-34F1-6D86-67BB07D1EAC2}"/>
              </a:ext>
            </a:extLst>
          </p:cNvPr>
          <p:cNvSpPr>
            <a:spLocks noGrp="1"/>
          </p:cNvSpPr>
          <p:nvPr>
            <p:ph idx="1"/>
          </p:nvPr>
        </p:nvSpPr>
        <p:spPr>
          <a:xfrm>
            <a:off x="4241830" y="597643"/>
            <a:ext cx="7503635" cy="5803157"/>
          </a:xfrm>
        </p:spPr>
        <p:txBody>
          <a:bodyPr>
            <a:normAutofit/>
          </a:bodyPr>
          <a:lstStyle/>
          <a:p>
            <a:pPr>
              <a:lnSpc>
                <a:spcPct val="100000"/>
              </a:lnSpc>
              <a:spcBef>
                <a:spcPts val="1800"/>
              </a:spcBef>
            </a:pPr>
            <a:r>
              <a:rPr lang="en-US" sz="3200" b="1" dirty="0"/>
              <a:t>There is ongoing reporting on the IRS’s inability to effectively implement the centralized partnership audit regime—mainly due to lack of resources and disruptions within the agency.</a:t>
            </a:r>
          </a:p>
          <a:p>
            <a:pPr>
              <a:lnSpc>
                <a:spcPct val="100000"/>
              </a:lnSpc>
              <a:spcBef>
                <a:spcPts val="1800"/>
              </a:spcBef>
            </a:pPr>
            <a:r>
              <a:rPr lang="en-US" sz="3200" b="1" dirty="0"/>
              <a:t>This puts more of the enforcement burden on the states.</a:t>
            </a:r>
          </a:p>
        </p:txBody>
      </p:sp>
      <p:sp>
        <p:nvSpPr>
          <p:cNvPr id="4" name="Slide Number Placeholder 3">
            <a:extLst>
              <a:ext uri="{FF2B5EF4-FFF2-40B4-BE49-F238E27FC236}">
                <a16:creationId xmlns:a16="http://schemas.microsoft.com/office/drawing/2014/main" id="{DC436D28-8F9A-DC95-252E-3D34253B7348}"/>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18</a:t>
            </a:fld>
            <a:endParaRPr lang="en-US"/>
          </a:p>
        </p:txBody>
      </p:sp>
    </p:spTree>
    <p:extLst>
      <p:ext uri="{BB962C8B-B14F-4D97-AF65-F5344CB8AC3E}">
        <p14:creationId xmlns:p14="http://schemas.microsoft.com/office/powerpoint/2010/main" val="1387723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CD5C70-AEB7-4456-373B-C41FE1516485}"/>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7A01AA2-6A13-5705-BD79-541E4F1FB8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835E5AD-1FF3-45AB-82B6-9D0CB6A4D6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AF79CF75-942E-BB0F-F01B-6C074837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8087858A-363B-EFC1-C1D1-B23AFBBFC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6C7BB83A-2194-58C0-C230-77ED080D4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D6698231-04CF-58DC-9FF1-DE215A8671D2}"/>
              </a:ext>
            </a:extLst>
          </p:cNvPr>
          <p:cNvSpPr>
            <a:spLocks noGrp="1"/>
          </p:cNvSpPr>
          <p:nvPr>
            <p:ph type="title"/>
          </p:nvPr>
        </p:nvSpPr>
        <p:spPr>
          <a:xfrm>
            <a:off x="771148" y="1037967"/>
            <a:ext cx="3054091" cy="4709131"/>
          </a:xfrm>
        </p:spPr>
        <p:txBody>
          <a:bodyPr anchor="ctr">
            <a:normAutofit/>
          </a:bodyPr>
          <a:lstStyle/>
          <a:p>
            <a:pPr algn="ctr"/>
            <a:r>
              <a:rPr lang="en-US" sz="3200" dirty="0">
                <a:solidFill>
                  <a:srgbClr val="FFFEFF"/>
                </a:solidFill>
              </a:rPr>
              <a:t>What can states do?</a:t>
            </a:r>
          </a:p>
        </p:txBody>
      </p:sp>
      <p:sp>
        <p:nvSpPr>
          <p:cNvPr id="6" name="Content Placeholder 5">
            <a:extLst>
              <a:ext uri="{FF2B5EF4-FFF2-40B4-BE49-F238E27FC236}">
                <a16:creationId xmlns:a16="http://schemas.microsoft.com/office/drawing/2014/main" id="{DF7EB56E-DA8D-D6CF-0958-F792869DFBF7}"/>
              </a:ext>
            </a:extLst>
          </p:cNvPr>
          <p:cNvSpPr>
            <a:spLocks noGrp="1"/>
          </p:cNvSpPr>
          <p:nvPr>
            <p:ph idx="1"/>
          </p:nvPr>
        </p:nvSpPr>
        <p:spPr>
          <a:xfrm>
            <a:off x="4241830" y="597643"/>
            <a:ext cx="7503635" cy="5803157"/>
          </a:xfrm>
        </p:spPr>
        <p:txBody>
          <a:bodyPr>
            <a:normAutofit/>
          </a:bodyPr>
          <a:lstStyle/>
          <a:p>
            <a:pPr>
              <a:lnSpc>
                <a:spcPct val="100000"/>
              </a:lnSpc>
              <a:spcBef>
                <a:spcPts val="1800"/>
              </a:spcBef>
            </a:pPr>
            <a:r>
              <a:rPr lang="en-US" sz="2800" b="1" dirty="0"/>
              <a:t>Clear rules for reporting and sourcing partnership income (so taking other filing positions is curtailed).</a:t>
            </a:r>
          </a:p>
          <a:p>
            <a:pPr>
              <a:lnSpc>
                <a:spcPct val="100000"/>
              </a:lnSpc>
              <a:spcBef>
                <a:spcPts val="1800"/>
              </a:spcBef>
            </a:pPr>
            <a:r>
              <a:rPr lang="en-US" sz="2800" b="1" dirty="0"/>
              <a:t>Continue to review withholding, composite, PTE, and pass-through reporting for anomalies. </a:t>
            </a:r>
          </a:p>
          <a:p>
            <a:pPr>
              <a:lnSpc>
                <a:spcPct val="100000"/>
              </a:lnSpc>
              <a:spcBef>
                <a:spcPts val="1800"/>
              </a:spcBef>
            </a:pPr>
            <a:r>
              <a:rPr lang="en-US" sz="2800" b="1" dirty="0"/>
              <a:t>Review information reporting requirements and provide detailed guidance.</a:t>
            </a:r>
          </a:p>
          <a:p>
            <a:pPr>
              <a:lnSpc>
                <a:spcPct val="100000"/>
              </a:lnSpc>
              <a:spcBef>
                <a:spcPts val="1800"/>
              </a:spcBef>
            </a:pPr>
            <a:r>
              <a:rPr lang="en-US" sz="2800" b="1" dirty="0">
                <a:highlight>
                  <a:srgbClr val="FFFF00"/>
                </a:highlight>
              </a:rPr>
              <a:t>Train staff and let them focus on partnership issues—which are very specialized.</a:t>
            </a:r>
          </a:p>
        </p:txBody>
      </p:sp>
      <p:sp>
        <p:nvSpPr>
          <p:cNvPr id="4" name="Slide Number Placeholder 3">
            <a:extLst>
              <a:ext uri="{FF2B5EF4-FFF2-40B4-BE49-F238E27FC236}">
                <a16:creationId xmlns:a16="http://schemas.microsoft.com/office/drawing/2014/main" id="{6B199731-86C4-FDA8-070C-C9F8799AC206}"/>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19</a:t>
            </a:fld>
            <a:endParaRPr lang="en-US"/>
          </a:p>
        </p:txBody>
      </p:sp>
    </p:spTree>
    <p:extLst>
      <p:ext uri="{BB962C8B-B14F-4D97-AF65-F5344CB8AC3E}">
        <p14:creationId xmlns:p14="http://schemas.microsoft.com/office/powerpoint/2010/main" val="6090815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ividendVTI">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1057</Words>
  <Application>Microsoft Office PowerPoint</Application>
  <PresentationFormat>Widescreen</PresentationFormat>
  <Paragraphs>87</Paragraphs>
  <Slides>19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Franklin Gothic Book</vt:lpstr>
      <vt:lpstr>Franklin Gothic Demi</vt:lpstr>
      <vt:lpstr>Wingdings 2</vt:lpstr>
      <vt:lpstr>DividendVTI</vt:lpstr>
      <vt:lpstr>     Uniformity DEVELOPMENTS  Report to the MTC Uniformity Committee</vt:lpstr>
      <vt:lpstr>P.L. 86-272 – </vt:lpstr>
      <vt:lpstr>P.L. 86-272 Litigation </vt:lpstr>
      <vt:lpstr>P.L. 86-272 Litigation </vt:lpstr>
      <vt:lpstr>P.L. 86-272 Litigation </vt:lpstr>
      <vt:lpstr>P.L. 86-272 Litigation </vt:lpstr>
      <vt:lpstr>P.L. 86-272 Litigation </vt:lpstr>
      <vt:lpstr>P.L. 86-272 Litigation </vt:lpstr>
      <vt:lpstr>P.L. 86-272 Litigation </vt:lpstr>
      <vt:lpstr>P.L. 86-272 Litigation </vt:lpstr>
      <vt:lpstr>P.L. 86-272 Litigation </vt:lpstr>
      <vt:lpstr>P.L. 86-272 Litigation</vt:lpstr>
      <vt:lpstr>Briefing book on NCTI –</vt:lpstr>
      <vt:lpstr>Reactions to the Briefing Book</vt:lpstr>
      <vt:lpstr>Reactions to the Briefing Book</vt:lpstr>
      <vt:lpstr>Reactions to the Briefing Book</vt:lpstr>
      <vt:lpstr>Federal Partnership Audits – </vt:lpstr>
      <vt:lpstr>What should the States Expect?</vt:lpstr>
      <vt:lpstr>What can states 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2026-07-23T18:01:29Z</dcterms:created>
  <dcterms:modified xsi:type="dcterms:W3CDTF">2026-07-23T18:03:17Z</dcterms:modified>
</cp:coreProperties>
</file>