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672" r:id="rId2"/>
  </p:sldMasterIdLst>
  <p:notesMasterIdLst>
    <p:notesMasterId r:id="rId61"/>
  </p:notesMasterIdLst>
  <p:sldIdLst>
    <p:sldId id="257" r:id="rId3"/>
    <p:sldId id="973" r:id="rId4"/>
    <p:sldId id="903" r:id="rId5"/>
    <p:sldId id="943" r:id="rId6"/>
    <p:sldId id="1010" r:id="rId7"/>
    <p:sldId id="1013" r:id="rId8"/>
    <p:sldId id="986" r:id="rId9"/>
    <p:sldId id="1014" r:id="rId10"/>
    <p:sldId id="1000" r:id="rId11"/>
    <p:sldId id="978" r:id="rId12"/>
    <p:sldId id="1011" r:id="rId13"/>
    <p:sldId id="916" r:id="rId14"/>
    <p:sldId id="1009" r:id="rId15"/>
    <p:sldId id="925" r:id="rId16"/>
    <p:sldId id="1004" r:id="rId17"/>
    <p:sldId id="1005" r:id="rId18"/>
    <p:sldId id="1006" r:id="rId19"/>
    <p:sldId id="1008" r:id="rId20"/>
    <p:sldId id="1007" r:id="rId21"/>
    <p:sldId id="1015" r:id="rId22"/>
    <p:sldId id="753" r:id="rId23"/>
    <p:sldId id="797" r:id="rId24"/>
    <p:sldId id="754" r:id="rId25"/>
    <p:sldId id="1017" r:id="rId26"/>
    <p:sldId id="751" r:id="rId27"/>
    <p:sldId id="756" r:id="rId28"/>
    <p:sldId id="779" r:id="rId29"/>
    <p:sldId id="758" r:id="rId30"/>
    <p:sldId id="760" r:id="rId31"/>
    <p:sldId id="798" r:id="rId32"/>
    <p:sldId id="748" r:id="rId33"/>
    <p:sldId id="749" r:id="rId34"/>
    <p:sldId id="750" r:id="rId35"/>
    <p:sldId id="755" r:id="rId36"/>
    <p:sldId id="780" r:id="rId37"/>
    <p:sldId id="759" r:id="rId38"/>
    <p:sldId id="781" r:id="rId39"/>
    <p:sldId id="791" r:id="rId40"/>
    <p:sldId id="761" r:id="rId41"/>
    <p:sldId id="763" r:id="rId42"/>
    <p:sldId id="788" r:id="rId43"/>
    <p:sldId id="767" r:id="rId44"/>
    <p:sldId id="771" r:id="rId45"/>
    <p:sldId id="772" r:id="rId46"/>
    <p:sldId id="789" r:id="rId47"/>
    <p:sldId id="792" r:id="rId48"/>
    <p:sldId id="773" r:id="rId49"/>
    <p:sldId id="774" r:id="rId50"/>
    <p:sldId id="790" r:id="rId51"/>
    <p:sldId id="784" r:id="rId52"/>
    <p:sldId id="785" r:id="rId53"/>
    <p:sldId id="786" r:id="rId54"/>
    <p:sldId id="787" r:id="rId55"/>
    <p:sldId id="775" r:id="rId56"/>
    <p:sldId id="776" r:id="rId57"/>
    <p:sldId id="782" r:id="rId58"/>
    <p:sldId id="783" r:id="rId59"/>
    <p:sldId id="777"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26B732-D9F8-4939-B479-8D090537BBE0}" v="2" dt="2026-07-01T15:11:57.6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396" autoAdjust="0"/>
  </p:normalViewPr>
  <p:slideViewPr>
    <p:cSldViewPr snapToGrid="0">
      <p:cViewPr varScale="1">
        <p:scale>
          <a:sx n="54" d="100"/>
          <a:sy n="54" d="100"/>
        </p:scale>
        <p:origin x="112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microsoft.com/office/2015/10/relationships/revisionInfo" Target="revisionInfo.xml"/><Relationship Id="rId5" Type="http://schemas.openxmlformats.org/officeDocument/2006/relationships/slide" Target="slides/slide3.xml"/><Relationship Id="rId61" Type="http://schemas.openxmlformats.org/officeDocument/2006/relationships/notesMaster" Target="notesMasters/notesMaster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784D66-F402-4FDA-9CE8-14D68DC324E5}" type="doc">
      <dgm:prSet loTypeId="urn:microsoft.com/office/officeart/2024/layout/HorizontalActionList" loCatId="list" qsTypeId="urn:microsoft.com/office/officeart/2005/8/quickstyle/simple1" qsCatId="simple" csTypeId="urn:microsoft.com/office/officeart/2005/8/colors/accent1_2" csCatId="accent1" phldr="1"/>
      <dgm:spPr/>
      <dgm:t>
        <a:bodyPr/>
        <a:lstStyle/>
        <a:p>
          <a:endParaRPr lang="en-US"/>
        </a:p>
      </dgm:t>
    </dgm:pt>
    <dgm:pt modelId="{5355F6C1-E57A-49F3-B440-25239BCDD540}">
      <dgm:prSet phldrT="[Text]" phldr="0" custT="1"/>
      <dgm:spPr>
        <a:solidFill>
          <a:schemeClr val="accent1">
            <a:lumMod val="50000"/>
          </a:schemeClr>
        </a:solidFill>
        <a:ln>
          <a:solidFill>
            <a:schemeClr val="tx1"/>
          </a:solidFill>
        </a:ln>
      </dgm:spPr>
      <dgm:t>
        <a:bodyPr/>
        <a:lstStyle/>
        <a:p>
          <a:pPr algn="ctr"/>
          <a:r>
            <a:rPr lang="en-US" sz="2200" b="1"/>
            <a:t>Information Reporting</a:t>
          </a:r>
        </a:p>
      </dgm:t>
    </dgm:pt>
    <dgm:pt modelId="{FF2A9840-362E-4962-996E-7B35629F8D6B}" type="parTrans" cxnId="{1CCF7C90-5E42-41DC-803B-3268D9857A83}">
      <dgm:prSet/>
      <dgm:spPr/>
      <dgm:t>
        <a:bodyPr/>
        <a:lstStyle/>
        <a:p>
          <a:endParaRPr lang="en-US"/>
        </a:p>
      </dgm:t>
    </dgm:pt>
    <dgm:pt modelId="{C84E9DA5-9453-4724-A4FA-94565B56B49F}" type="sibTrans" cxnId="{1CCF7C90-5E42-41DC-803B-3268D9857A83}">
      <dgm:prSet/>
      <dgm:spPr/>
      <dgm:t>
        <a:bodyPr/>
        <a:lstStyle/>
        <a:p>
          <a:endParaRPr lang="en-US"/>
        </a:p>
      </dgm:t>
    </dgm:pt>
    <dgm:pt modelId="{796C0DBE-8212-451F-80BA-D668EB497A33}">
      <dgm:prSet phldrT="[Text]" phldr="0" custT="1"/>
      <dgm:spPr/>
      <dgm:t>
        <a:bodyPr anchor="ctr"/>
        <a:lstStyle/>
        <a:p>
          <a:pPr algn="ctr">
            <a:buFont typeface="Arial" panose="020B0604020202020204" pitchFamily="34" charset="0"/>
            <a:buNone/>
          </a:pPr>
          <a:r>
            <a:rPr lang="en-US" sz="2000" b="1"/>
            <a:t>Are the draft requirements reasonable?</a:t>
          </a:r>
        </a:p>
      </dgm:t>
    </dgm:pt>
    <dgm:pt modelId="{52DF366E-048E-4F19-AAE3-1750C0D1D74B}" type="parTrans" cxnId="{77A1614B-F7EF-455C-A3D7-852B05C28B00}">
      <dgm:prSet/>
      <dgm:spPr/>
      <dgm:t>
        <a:bodyPr/>
        <a:lstStyle/>
        <a:p>
          <a:endParaRPr lang="en-US"/>
        </a:p>
      </dgm:t>
    </dgm:pt>
    <dgm:pt modelId="{F9B9A37D-63C1-4C19-92D4-CD0E520E38D6}" type="sibTrans" cxnId="{77A1614B-F7EF-455C-A3D7-852B05C28B00}">
      <dgm:prSet/>
      <dgm:spPr/>
      <dgm:t>
        <a:bodyPr/>
        <a:lstStyle/>
        <a:p>
          <a:endParaRPr lang="en-US"/>
        </a:p>
      </dgm:t>
    </dgm:pt>
    <dgm:pt modelId="{CCE31CD9-1E96-409D-9C7C-68A43D785539}">
      <dgm:prSet phldrT="[Text]" phldr="0" custT="1"/>
      <dgm:spPr>
        <a:solidFill>
          <a:srgbClr val="2C3C48"/>
        </a:solidFill>
        <a:ln>
          <a:solidFill>
            <a:schemeClr val="tx1"/>
          </a:solidFill>
        </a:ln>
      </dgm:spPr>
      <dgm:t>
        <a:bodyPr/>
        <a:lstStyle/>
        <a:p>
          <a:pPr algn="ctr"/>
          <a:r>
            <a:rPr lang="en-US" sz="2200" b="1"/>
            <a:t>When to Blend</a:t>
          </a:r>
        </a:p>
      </dgm:t>
    </dgm:pt>
    <dgm:pt modelId="{1DDD87A3-87D4-41CF-BF79-75E426B69EC3}" type="parTrans" cxnId="{3F226D7D-C0FA-4EB2-8A33-E8D7BEA6D1AA}">
      <dgm:prSet/>
      <dgm:spPr/>
      <dgm:t>
        <a:bodyPr/>
        <a:lstStyle/>
        <a:p>
          <a:endParaRPr lang="en-US"/>
        </a:p>
      </dgm:t>
    </dgm:pt>
    <dgm:pt modelId="{3BE5F555-F04E-4789-A002-D6F2111C4432}" type="sibTrans" cxnId="{3F226D7D-C0FA-4EB2-8A33-E8D7BEA6D1AA}">
      <dgm:prSet/>
      <dgm:spPr/>
      <dgm:t>
        <a:bodyPr/>
        <a:lstStyle/>
        <a:p>
          <a:endParaRPr lang="en-US"/>
        </a:p>
      </dgm:t>
    </dgm:pt>
    <dgm:pt modelId="{2EB051D1-C04B-4A76-9284-3141070EA325}">
      <dgm:prSet phldrT="[Text]" phldr="0" custT="1"/>
      <dgm:spPr/>
      <dgm:t>
        <a:bodyPr anchor="ctr"/>
        <a:lstStyle/>
        <a:p>
          <a:pPr algn="ctr"/>
          <a:r>
            <a:rPr lang="en-US" sz="2000" b="1">
              <a:solidFill>
                <a:schemeClr val="tx1"/>
              </a:solidFill>
            </a:rPr>
            <a:t>Is the UBP the right standard and how does it apply?</a:t>
          </a:r>
          <a:endParaRPr lang="en-US" sz="2000" b="1"/>
        </a:p>
      </dgm:t>
    </dgm:pt>
    <dgm:pt modelId="{E4E02A7B-2869-4784-8753-740B9B05BD5B}" type="parTrans" cxnId="{F44CA865-1547-4942-9063-A9F0A3DCACFF}">
      <dgm:prSet/>
      <dgm:spPr/>
      <dgm:t>
        <a:bodyPr/>
        <a:lstStyle/>
        <a:p>
          <a:endParaRPr lang="en-US"/>
        </a:p>
      </dgm:t>
    </dgm:pt>
    <dgm:pt modelId="{C5AE4877-159B-4974-B823-77CA99E8E85B}" type="sibTrans" cxnId="{F44CA865-1547-4942-9063-A9F0A3DCACFF}">
      <dgm:prSet/>
      <dgm:spPr/>
      <dgm:t>
        <a:bodyPr/>
        <a:lstStyle/>
        <a:p>
          <a:endParaRPr lang="en-US"/>
        </a:p>
      </dgm:t>
    </dgm:pt>
    <dgm:pt modelId="{9B8EC9A7-7DA2-46C4-A7DE-936981A20B37}">
      <dgm:prSet phldrT="[Text]" phldr="0" custT="1"/>
      <dgm:spPr>
        <a:solidFill>
          <a:schemeClr val="accent6">
            <a:lumMod val="50000"/>
          </a:schemeClr>
        </a:solidFill>
        <a:ln>
          <a:solidFill>
            <a:schemeClr val="tx1"/>
          </a:solidFill>
        </a:ln>
      </dgm:spPr>
      <dgm:t>
        <a:bodyPr/>
        <a:lstStyle/>
        <a:p>
          <a:pPr algn="ctr"/>
          <a:r>
            <a:rPr lang="en-US" sz="2200" b="1"/>
            <a:t>How to Blend</a:t>
          </a:r>
        </a:p>
      </dgm:t>
    </dgm:pt>
    <dgm:pt modelId="{1EB7A380-7483-484C-BF66-67AE8386845C}" type="parTrans" cxnId="{C8E14BE2-B56A-4C8F-95BD-16C18F3018A6}">
      <dgm:prSet/>
      <dgm:spPr/>
      <dgm:t>
        <a:bodyPr/>
        <a:lstStyle/>
        <a:p>
          <a:endParaRPr lang="en-US"/>
        </a:p>
      </dgm:t>
    </dgm:pt>
    <dgm:pt modelId="{D2E67D9B-7B6A-4571-AC91-8A04FA349E01}" type="sibTrans" cxnId="{C8E14BE2-B56A-4C8F-95BD-16C18F3018A6}">
      <dgm:prSet/>
      <dgm:spPr/>
      <dgm:t>
        <a:bodyPr/>
        <a:lstStyle/>
        <a:p>
          <a:endParaRPr lang="en-US"/>
        </a:p>
      </dgm:t>
    </dgm:pt>
    <dgm:pt modelId="{23724034-022C-4FC7-BDB4-53635539A82D}">
      <dgm:prSet phldrT="[Text]" phldr="0" custT="1"/>
      <dgm:spPr/>
      <dgm:t>
        <a:bodyPr anchor="ctr"/>
        <a:lstStyle/>
        <a:p>
          <a:pPr algn="ctr"/>
          <a:r>
            <a:rPr lang="en-US" sz="2000" b="1" dirty="0"/>
            <a:t>How is the partner’s share of </a:t>
          </a:r>
          <a:r>
            <a:rPr lang="en-US" sz="2000" b="1" dirty="0">
              <a:highlight>
                <a:srgbClr val="FFFF00"/>
              </a:highlight>
            </a:rPr>
            <a:t>partnership’s “factor components” </a:t>
          </a:r>
          <a:r>
            <a:rPr lang="en-US" sz="2000" b="1" dirty="0"/>
            <a:t>determined?</a:t>
          </a:r>
        </a:p>
      </dgm:t>
    </dgm:pt>
    <dgm:pt modelId="{3B81A208-9504-4739-9640-28BFF69D92EE}" type="parTrans" cxnId="{B293F97F-7362-4EF8-8395-BFBFA2884BDF}">
      <dgm:prSet/>
      <dgm:spPr/>
      <dgm:t>
        <a:bodyPr/>
        <a:lstStyle/>
        <a:p>
          <a:endParaRPr lang="en-US"/>
        </a:p>
      </dgm:t>
    </dgm:pt>
    <dgm:pt modelId="{E5A2A65A-C9FC-4050-88AF-FBC131E553D3}" type="sibTrans" cxnId="{B293F97F-7362-4EF8-8395-BFBFA2884BDF}">
      <dgm:prSet/>
      <dgm:spPr/>
      <dgm:t>
        <a:bodyPr/>
        <a:lstStyle/>
        <a:p>
          <a:endParaRPr lang="en-US"/>
        </a:p>
      </dgm:t>
    </dgm:pt>
    <dgm:pt modelId="{B7B29568-B72B-44DE-A9E9-17183FBE166E}" type="pres">
      <dgm:prSet presAssocID="{3D784D66-F402-4FDA-9CE8-14D68DC324E5}" presName="Name0" presStyleCnt="0">
        <dgm:presLayoutVars>
          <dgm:dir/>
          <dgm:animLvl val="lvl"/>
          <dgm:resizeHandles val="exact"/>
        </dgm:presLayoutVars>
      </dgm:prSet>
      <dgm:spPr/>
    </dgm:pt>
    <dgm:pt modelId="{0087373D-AC68-45ED-8D15-80DDB747120E}" type="pres">
      <dgm:prSet presAssocID="{5355F6C1-E57A-49F3-B440-25239BCDD540}" presName="composite" presStyleCnt="0"/>
      <dgm:spPr/>
    </dgm:pt>
    <dgm:pt modelId="{1CA898AF-76B6-416C-B30E-4D06D94EE2EE}" type="pres">
      <dgm:prSet presAssocID="{5355F6C1-E57A-49F3-B440-25239BCDD540}" presName="parTx" presStyleLbl="alignNode1" presStyleIdx="0" presStyleCnt="3">
        <dgm:presLayoutVars>
          <dgm:chMax val="0"/>
          <dgm:chPref val="0"/>
        </dgm:presLayoutVars>
      </dgm:prSet>
      <dgm:spPr/>
    </dgm:pt>
    <dgm:pt modelId="{610DC098-E048-44E6-A289-83FCCE8E1488}" type="pres">
      <dgm:prSet presAssocID="{5355F6C1-E57A-49F3-B440-25239BCDD540}" presName="bgOutline" presStyleLbl="fgAcc1" presStyleIdx="0" presStyleCnt="3">
        <dgm:presLayoutVars>
          <dgm:bulletEnabled/>
        </dgm:presLayoutVars>
      </dgm:prSet>
      <dgm:spPr/>
    </dgm:pt>
    <dgm:pt modelId="{2D96BB68-1ED1-4527-90E2-2D368D226E0E}" type="pres">
      <dgm:prSet presAssocID="{C84E9DA5-9453-4724-A4FA-94565B56B49F}" presName="space" presStyleCnt="0"/>
      <dgm:spPr/>
    </dgm:pt>
    <dgm:pt modelId="{95D752D6-C016-430D-829D-2647CE201CF0}" type="pres">
      <dgm:prSet presAssocID="{CCE31CD9-1E96-409D-9C7C-68A43D785539}" presName="composite" presStyleCnt="0"/>
      <dgm:spPr/>
    </dgm:pt>
    <dgm:pt modelId="{BB8355DA-7561-406B-9F8E-71CB58E31646}" type="pres">
      <dgm:prSet presAssocID="{CCE31CD9-1E96-409D-9C7C-68A43D785539}" presName="parTx" presStyleLbl="alignNode1" presStyleIdx="1" presStyleCnt="3" custLinFactNeighborX="0" custLinFactNeighborY="-1802">
        <dgm:presLayoutVars>
          <dgm:chMax val="0"/>
          <dgm:chPref val="0"/>
        </dgm:presLayoutVars>
      </dgm:prSet>
      <dgm:spPr/>
    </dgm:pt>
    <dgm:pt modelId="{355556CE-698D-460E-87BE-B8E8280FD03D}" type="pres">
      <dgm:prSet presAssocID="{CCE31CD9-1E96-409D-9C7C-68A43D785539}" presName="bgOutline" presStyleLbl="fgAcc1" presStyleIdx="1" presStyleCnt="3">
        <dgm:presLayoutVars>
          <dgm:bulletEnabled/>
        </dgm:presLayoutVars>
      </dgm:prSet>
      <dgm:spPr/>
    </dgm:pt>
    <dgm:pt modelId="{BE294314-B208-445E-B2E3-9DBD39DB365B}" type="pres">
      <dgm:prSet presAssocID="{3BE5F555-F04E-4789-A002-D6F2111C4432}" presName="space" presStyleCnt="0"/>
      <dgm:spPr/>
    </dgm:pt>
    <dgm:pt modelId="{1A931E4B-049A-4C58-A0BA-6BDF51E2DD16}" type="pres">
      <dgm:prSet presAssocID="{9B8EC9A7-7DA2-46C4-A7DE-936981A20B37}" presName="composite" presStyleCnt="0"/>
      <dgm:spPr/>
    </dgm:pt>
    <dgm:pt modelId="{12A459ED-C35E-4024-8D21-0CFF21F9E37B}" type="pres">
      <dgm:prSet presAssocID="{9B8EC9A7-7DA2-46C4-A7DE-936981A20B37}" presName="parTx" presStyleLbl="alignNode1" presStyleIdx="2" presStyleCnt="3">
        <dgm:presLayoutVars>
          <dgm:chMax val="0"/>
          <dgm:chPref val="0"/>
        </dgm:presLayoutVars>
      </dgm:prSet>
      <dgm:spPr/>
    </dgm:pt>
    <dgm:pt modelId="{6CD31670-A082-4B72-8507-D99276BC4F0D}" type="pres">
      <dgm:prSet presAssocID="{9B8EC9A7-7DA2-46C4-A7DE-936981A20B37}" presName="bgOutline" presStyleLbl="fgAcc1" presStyleIdx="2" presStyleCnt="3">
        <dgm:presLayoutVars>
          <dgm:bulletEnabled/>
        </dgm:presLayoutVars>
      </dgm:prSet>
      <dgm:spPr/>
    </dgm:pt>
  </dgm:ptLst>
  <dgm:cxnLst>
    <dgm:cxn modelId="{DCC93B01-CFDB-4848-9CCD-DC564BC0BC8D}" type="presOf" srcId="{9B8EC9A7-7DA2-46C4-A7DE-936981A20B37}" destId="{12A459ED-C35E-4024-8D21-0CFF21F9E37B}" srcOrd="0" destOrd="0" presId="urn:microsoft.com/office/officeart/2024/layout/HorizontalActionList"/>
    <dgm:cxn modelId="{8151BD2E-99F9-4549-8044-D5E98FB30724}" type="presOf" srcId="{CCE31CD9-1E96-409D-9C7C-68A43D785539}" destId="{BB8355DA-7561-406B-9F8E-71CB58E31646}" srcOrd="0" destOrd="0" presId="urn:microsoft.com/office/officeart/2024/layout/HorizontalActionList"/>
    <dgm:cxn modelId="{57127733-D943-41BB-8517-FE39D30DDC5D}" type="presOf" srcId="{3D784D66-F402-4FDA-9CE8-14D68DC324E5}" destId="{B7B29568-B72B-44DE-A9E9-17183FBE166E}" srcOrd="0" destOrd="0" presId="urn:microsoft.com/office/officeart/2024/layout/HorizontalActionList"/>
    <dgm:cxn modelId="{F44CA865-1547-4942-9063-A9F0A3DCACFF}" srcId="{CCE31CD9-1E96-409D-9C7C-68A43D785539}" destId="{2EB051D1-C04B-4A76-9284-3141070EA325}" srcOrd="0" destOrd="0" parTransId="{E4E02A7B-2869-4784-8753-740B9B05BD5B}" sibTransId="{C5AE4877-159B-4974-B823-77CA99E8E85B}"/>
    <dgm:cxn modelId="{77A1614B-F7EF-455C-A3D7-852B05C28B00}" srcId="{5355F6C1-E57A-49F3-B440-25239BCDD540}" destId="{796C0DBE-8212-451F-80BA-D668EB497A33}" srcOrd="0" destOrd="0" parTransId="{52DF366E-048E-4F19-AAE3-1750C0D1D74B}" sibTransId="{F9B9A37D-63C1-4C19-92D4-CD0E520E38D6}"/>
    <dgm:cxn modelId="{3EF0056F-A85C-4E99-9D49-42B055C65C1E}" type="presOf" srcId="{796C0DBE-8212-451F-80BA-D668EB497A33}" destId="{610DC098-E048-44E6-A289-83FCCE8E1488}" srcOrd="0" destOrd="0" presId="urn:microsoft.com/office/officeart/2024/layout/HorizontalActionList"/>
    <dgm:cxn modelId="{3F226D7D-C0FA-4EB2-8A33-E8D7BEA6D1AA}" srcId="{3D784D66-F402-4FDA-9CE8-14D68DC324E5}" destId="{CCE31CD9-1E96-409D-9C7C-68A43D785539}" srcOrd="1" destOrd="0" parTransId="{1DDD87A3-87D4-41CF-BF79-75E426B69EC3}" sibTransId="{3BE5F555-F04E-4789-A002-D6F2111C4432}"/>
    <dgm:cxn modelId="{B293F97F-7362-4EF8-8395-BFBFA2884BDF}" srcId="{9B8EC9A7-7DA2-46C4-A7DE-936981A20B37}" destId="{23724034-022C-4FC7-BDB4-53635539A82D}" srcOrd="0" destOrd="0" parTransId="{3B81A208-9504-4739-9640-28BFF69D92EE}" sibTransId="{E5A2A65A-C9FC-4050-88AF-FBC131E553D3}"/>
    <dgm:cxn modelId="{1CCF7C90-5E42-41DC-803B-3268D9857A83}" srcId="{3D784D66-F402-4FDA-9CE8-14D68DC324E5}" destId="{5355F6C1-E57A-49F3-B440-25239BCDD540}" srcOrd="0" destOrd="0" parTransId="{FF2A9840-362E-4962-996E-7B35629F8D6B}" sibTransId="{C84E9DA5-9453-4724-A4FA-94565B56B49F}"/>
    <dgm:cxn modelId="{30830BA2-59C1-4935-9FBF-233C15AD226B}" type="presOf" srcId="{23724034-022C-4FC7-BDB4-53635539A82D}" destId="{6CD31670-A082-4B72-8507-D99276BC4F0D}" srcOrd="0" destOrd="0" presId="urn:microsoft.com/office/officeart/2024/layout/HorizontalActionList"/>
    <dgm:cxn modelId="{22587AD4-8196-4B70-9A12-F598F9DE771A}" type="presOf" srcId="{2EB051D1-C04B-4A76-9284-3141070EA325}" destId="{355556CE-698D-460E-87BE-B8E8280FD03D}" srcOrd="0" destOrd="0" presId="urn:microsoft.com/office/officeart/2024/layout/HorizontalActionList"/>
    <dgm:cxn modelId="{0C0B3DDD-DDE0-4DC6-834D-370323AFE5C6}" type="presOf" srcId="{5355F6C1-E57A-49F3-B440-25239BCDD540}" destId="{1CA898AF-76B6-416C-B30E-4D06D94EE2EE}" srcOrd="0" destOrd="0" presId="urn:microsoft.com/office/officeart/2024/layout/HorizontalActionList"/>
    <dgm:cxn modelId="{C8E14BE2-B56A-4C8F-95BD-16C18F3018A6}" srcId="{3D784D66-F402-4FDA-9CE8-14D68DC324E5}" destId="{9B8EC9A7-7DA2-46C4-A7DE-936981A20B37}" srcOrd="2" destOrd="0" parTransId="{1EB7A380-7483-484C-BF66-67AE8386845C}" sibTransId="{D2E67D9B-7B6A-4571-AC91-8A04FA349E01}"/>
    <dgm:cxn modelId="{CA0AD951-E222-44FE-9AE6-E46BE2D89784}" type="presParOf" srcId="{B7B29568-B72B-44DE-A9E9-17183FBE166E}" destId="{0087373D-AC68-45ED-8D15-80DDB747120E}" srcOrd="0" destOrd="0" presId="urn:microsoft.com/office/officeart/2024/layout/HorizontalActionList"/>
    <dgm:cxn modelId="{2CB236EA-310A-4A3A-A125-501B93522CE0}" type="presParOf" srcId="{0087373D-AC68-45ED-8D15-80DDB747120E}" destId="{1CA898AF-76B6-416C-B30E-4D06D94EE2EE}" srcOrd="0" destOrd="0" presId="urn:microsoft.com/office/officeart/2024/layout/HorizontalActionList"/>
    <dgm:cxn modelId="{0676FEFF-7913-4783-A850-693873AD4D1C}" type="presParOf" srcId="{0087373D-AC68-45ED-8D15-80DDB747120E}" destId="{610DC098-E048-44E6-A289-83FCCE8E1488}" srcOrd="1" destOrd="0" presId="urn:microsoft.com/office/officeart/2024/layout/HorizontalActionList"/>
    <dgm:cxn modelId="{3228638F-CB2B-49F9-9FC8-16AC8354DC8C}" type="presParOf" srcId="{B7B29568-B72B-44DE-A9E9-17183FBE166E}" destId="{2D96BB68-1ED1-4527-90E2-2D368D226E0E}" srcOrd="1" destOrd="0" presId="urn:microsoft.com/office/officeart/2024/layout/HorizontalActionList"/>
    <dgm:cxn modelId="{7A725F15-3617-4DF4-8C15-BBE9611383BC}" type="presParOf" srcId="{B7B29568-B72B-44DE-A9E9-17183FBE166E}" destId="{95D752D6-C016-430D-829D-2647CE201CF0}" srcOrd="2" destOrd="0" presId="urn:microsoft.com/office/officeart/2024/layout/HorizontalActionList"/>
    <dgm:cxn modelId="{E409D9C4-98DA-4D89-85CE-83F903E1CAE6}" type="presParOf" srcId="{95D752D6-C016-430D-829D-2647CE201CF0}" destId="{BB8355DA-7561-406B-9F8E-71CB58E31646}" srcOrd="0" destOrd="0" presId="urn:microsoft.com/office/officeart/2024/layout/HorizontalActionList"/>
    <dgm:cxn modelId="{CA7D90C1-5C2C-4532-945A-5A050C1CFAF0}" type="presParOf" srcId="{95D752D6-C016-430D-829D-2647CE201CF0}" destId="{355556CE-698D-460E-87BE-B8E8280FD03D}" srcOrd="1" destOrd="0" presId="urn:microsoft.com/office/officeart/2024/layout/HorizontalActionList"/>
    <dgm:cxn modelId="{5B32C823-D7B3-4EEF-A8B6-DBF4F3C9887B}" type="presParOf" srcId="{B7B29568-B72B-44DE-A9E9-17183FBE166E}" destId="{BE294314-B208-445E-B2E3-9DBD39DB365B}" srcOrd="3" destOrd="0" presId="urn:microsoft.com/office/officeart/2024/layout/HorizontalActionList"/>
    <dgm:cxn modelId="{DBD46CA1-DFD0-430C-BE2F-5880253C005D}" type="presParOf" srcId="{B7B29568-B72B-44DE-A9E9-17183FBE166E}" destId="{1A931E4B-049A-4C58-A0BA-6BDF51E2DD16}" srcOrd="4" destOrd="0" presId="urn:microsoft.com/office/officeart/2024/layout/HorizontalActionList"/>
    <dgm:cxn modelId="{AC0BF661-1439-48A1-83C3-08B8DEA95FE7}" type="presParOf" srcId="{1A931E4B-049A-4C58-A0BA-6BDF51E2DD16}" destId="{12A459ED-C35E-4024-8D21-0CFF21F9E37B}" srcOrd="0" destOrd="0" presId="urn:microsoft.com/office/officeart/2024/layout/HorizontalActionList"/>
    <dgm:cxn modelId="{E7B288E0-57E7-43EF-94AD-FC5B2D94F6E6}" type="presParOf" srcId="{1A931E4B-049A-4C58-A0BA-6BDF51E2DD16}" destId="{6CD31670-A082-4B72-8507-D99276BC4F0D}" srcOrd="1" destOrd="0" presId="urn:microsoft.com/office/officeart/2024/layout/Horizontal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0DC098-E048-44E6-A289-83FCCE8E1488}">
      <dsp:nvSpPr>
        <dsp:cNvPr id="0" name=""/>
        <dsp:cNvSpPr/>
      </dsp:nvSpPr>
      <dsp:spPr>
        <a:xfrm rot="10800000">
          <a:off x="9825" y="1456087"/>
          <a:ext cx="3662856" cy="1087833"/>
        </a:xfrm>
        <a:prstGeom prst="round2SameRect">
          <a:avLst>
            <a:gd name="adj1" fmla="val 15000"/>
            <a:gd name="adj2" fmla="val 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5061" tIns="155061" rIns="155061" bIns="155061"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en-US" sz="2000" b="1" kern="1200"/>
            <a:t>Are the draft requirements reasonable?</a:t>
          </a:r>
        </a:p>
      </dsp:txBody>
      <dsp:txXfrm rot="10800000">
        <a:off x="57617" y="1456087"/>
        <a:ext cx="3567272" cy="1040041"/>
      </dsp:txXfrm>
    </dsp:sp>
    <dsp:sp modelId="{1CA898AF-76B6-416C-B30E-4D06D94EE2EE}">
      <dsp:nvSpPr>
        <dsp:cNvPr id="0" name=""/>
        <dsp:cNvSpPr/>
      </dsp:nvSpPr>
      <dsp:spPr>
        <a:xfrm>
          <a:off x="9825" y="390196"/>
          <a:ext cx="3662856" cy="1098856"/>
        </a:xfrm>
        <a:prstGeom prst="round2SameRect">
          <a:avLst>
            <a:gd name="adj1" fmla="val 45000"/>
            <a:gd name="adj2" fmla="val 0"/>
          </a:avLst>
        </a:prstGeom>
        <a:solidFill>
          <a:schemeClr val="accent1">
            <a:lumMod val="50000"/>
          </a:schemeClr>
        </a:solidFill>
        <a:ln w="22225"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9447" tIns="289447" rIns="289447" bIns="289447" numCol="1" spcCol="1270" anchor="ctr" anchorCtr="0">
          <a:noAutofit/>
        </a:bodyPr>
        <a:lstStyle/>
        <a:p>
          <a:pPr marL="0" lvl="0" indent="0" algn="ctr" defTabSz="977900">
            <a:lnSpc>
              <a:spcPct val="90000"/>
            </a:lnSpc>
            <a:spcBef>
              <a:spcPct val="0"/>
            </a:spcBef>
            <a:spcAft>
              <a:spcPct val="35000"/>
            </a:spcAft>
            <a:buNone/>
          </a:pPr>
          <a:r>
            <a:rPr lang="en-US" sz="2200" b="1" kern="1200"/>
            <a:t>Information Reporting</a:t>
          </a:r>
        </a:p>
      </dsp:txBody>
      <dsp:txXfrm>
        <a:off x="154655" y="535026"/>
        <a:ext cx="3373196" cy="954026"/>
      </dsp:txXfrm>
    </dsp:sp>
    <dsp:sp modelId="{355556CE-698D-460E-87BE-B8E8280FD03D}">
      <dsp:nvSpPr>
        <dsp:cNvPr id="0" name=""/>
        <dsp:cNvSpPr/>
      </dsp:nvSpPr>
      <dsp:spPr>
        <a:xfrm rot="10800000">
          <a:off x="3780576" y="1456087"/>
          <a:ext cx="3662856" cy="1087833"/>
        </a:xfrm>
        <a:prstGeom prst="round2SameRect">
          <a:avLst>
            <a:gd name="adj1" fmla="val 15000"/>
            <a:gd name="adj2" fmla="val 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5061" tIns="155061" rIns="155061" bIns="155061"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rPr>
            <a:t>Is the UBP the right standard and how does it apply?</a:t>
          </a:r>
          <a:endParaRPr lang="en-US" sz="2000" b="1" kern="1200"/>
        </a:p>
      </dsp:txBody>
      <dsp:txXfrm rot="10800000">
        <a:off x="3828368" y="1456087"/>
        <a:ext cx="3567272" cy="1040041"/>
      </dsp:txXfrm>
    </dsp:sp>
    <dsp:sp modelId="{BB8355DA-7561-406B-9F8E-71CB58E31646}">
      <dsp:nvSpPr>
        <dsp:cNvPr id="0" name=""/>
        <dsp:cNvSpPr/>
      </dsp:nvSpPr>
      <dsp:spPr>
        <a:xfrm>
          <a:off x="3780576" y="370395"/>
          <a:ext cx="3662856" cy="1098856"/>
        </a:xfrm>
        <a:prstGeom prst="round2SameRect">
          <a:avLst>
            <a:gd name="adj1" fmla="val 45000"/>
            <a:gd name="adj2" fmla="val 0"/>
          </a:avLst>
        </a:prstGeom>
        <a:solidFill>
          <a:srgbClr val="2C3C48"/>
        </a:solidFill>
        <a:ln w="22225"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9447" tIns="289447" rIns="289447" bIns="289447" numCol="1" spcCol="1270" anchor="ctr" anchorCtr="0">
          <a:noAutofit/>
        </a:bodyPr>
        <a:lstStyle/>
        <a:p>
          <a:pPr marL="0" lvl="0" indent="0" algn="ctr" defTabSz="977900">
            <a:lnSpc>
              <a:spcPct val="90000"/>
            </a:lnSpc>
            <a:spcBef>
              <a:spcPct val="0"/>
            </a:spcBef>
            <a:spcAft>
              <a:spcPct val="35000"/>
            </a:spcAft>
            <a:buNone/>
          </a:pPr>
          <a:r>
            <a:rPr lang="en-US" sz="2200" b="1" kern="1200"/>
            <a:t>When to Blend</a:t>
          </a:r>
        </a:p>
      </dsp:txBody>
      <dsp:txXfrm>
        <a:off x="3925406" y="515225"/>
        <a:ext cx="3373196" cy="954026"/>
      </dsp:txXfrm>
    </dsp:sp>
    <dsp:sp modelId="{6CD31670-A082-4B72-8507-D99276BC4F0D}">
      <dsp:nvSpPr>
        <dsp:cNvPr id="0" name=""/>
        <dsp:cNvSpPr/>
      </dsp:nvSpPr>
      <dsp:spPr>
        <a:xfrm rot="10800000">
          <a:off x="7551327" y="1456087"/>
          <a:ext cx="3662856" cy="1087833"/>
        </a:xfrm>
        <a:prstGeom prst="round2SameRect">
          <a:avLst>
            <a:gd name="adj1" fmla="val 15000"/>
            <a:gd name="adj2" fmla="val 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5061" tIns="155061" rIns="155061" bIns="155061" numCol="1" spcCol="1270" anchor="ctr" anchorCtr="0">
          <a:noAutofit/>
        </a:bodyPr>
        <a:lstStyle/>
        <a:p>
          <a:pPr marL="0" lvl="0" indent="0" algn="ctr" defTabSz="889000">
            <a:lnSpc>
              <a:spcPct val="90000"/>
            </a:lnSpc>
            <a:spcBef>
              <a:spcPct val="0"/>
            </a:spcBef>
            <a:spcAft>
              <a:spcPct val="35000"/>
            </a:spcAft>
            <a:buNone/>
          </a:pPr>
          <a:r>
            <a:rPr lang="en-US" sz="2000" b="1" kern="1200" dirty="0"/>
            <a:t>How is the partner’s share of </a:t>
          </a:r>
          <a:r>
            <a:rPr lang="en-US" sz="2000" b="1" kern="1200" dirty="0">
              <a:highlight>
                <a:srgbClr val="FFFF00"/>
              </a:highlight>
            </a:rPr>
            <a:t>partnership’s “factor components” </a:t>
          </a:r>
          <a:r>
            <a:rPr lang="en-US" sz="2000" b="1" kern="1200" dirty="0"/>
            <a:t>determined?</a:t>
          </a:r>
        </a:p>
      </dsp:txBody>
      <dsp:txXfrm rot="10800000">
        <a:off x="7599119" y="1456087"/>
        <a:ext cx="3567272" cy="1040041"/>
      </dsp:txXfrm>
    </dsp:sp>
    <dsp:sp modelId="{12A459ED-C35E-4024-8D21-0CFF21F9E37B}">
      <dsp:nvSpPr>
        <dsp:cNvPr id="0" name=""/>
        <dsp:cNvSpPr/>
      </dsp:nvSpPr>
      <dsp:spPr>
        <a:xfrm>
          <a:off x="7551327" y="390196"/>
          <a:ext cx="3662856" cy="1098856"/>
        </a:xfrm>
        <a:prstGeom prst="round2SameRect">
          <a:avLst>
            <a:gd name="adj1" fmla="val 45000"/>
            <a:gd name="adj2" fmla="val 0"/>
          </a:avLst>
        </a:prstGeom>
        <a:solidFill>
          <a:schemeClr val="accent6">
            <a:lumMod val="50000"/>
          </a:schemeClr>
        </a:solidFill>
        <a:ln w="22225"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9447" tIns="289447" rIns="289447" bIns="289447" numCol="1" spcCol="1270" anchor="ctr" anchorCtr="0">
          <a:noAutofit/>
        </a:bodyPr>
        <a:lstStyle/>
        <a:p>
          <a:pPr marL="0" lvl="0" indent="0" algn="ctr" defTabSz="977900">
            <a:lnSpc>
              <a:spcPct val="90000"/>
            </a:lnSpc>
            <a:spcBef>
              <a:spcPct val="0"/>
            </a:spcBef>
            <a:spcAft>
              <a:spcPct val="35000"/>
            </a:spcAft>
            <a:buNone/>
          </a:pPr>
          <a:r>
            <a:rPr lang="en-US" sz="2200" b="1" kern="1200"/>
            <a:t>How to Blend</a:t>
          </a:r>
        </a:p>
      </dsp:txBody>
      <dsp:txXfrm>
        <a:off x="7696157" y="535026"/>
        <a:ext cx="3373196" cy="954026"/>
      </dsp:txXfrm>
    </dsp:sp>
  </dsp:spTree>
</dsp:drawing>
</file>

<file path=ppt/diagrams/layout1.xml><?xml version="1.0" encoding="utf-8"?>
<dgm:layoutDef xmlns:dgm="http://schemas.openxmlformats.org/drawingml/2006/diagram" xmlns:a="http://schemas.openxmlformats.org/drawingml/2006/main" uniqueId="urn:microsoft.com/office/officeart/2024/layout/HorizontalActionList">
  <dgm:title val=""/>
  <dgm:desc val=""/>
  <dgm:catLst>
    <dgm:cat type="textcard" pri="2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95"/>
      <dgm:constr type="h" for="des" forName="composite" op="equ"/>
      <dgm:constr type="w" for="ch" forName="composite" refType="w"/>
      <dgm:constr type="w" for="des" forName="parTx"/>
      <dgm:constr type="h" for="des" forName="parTx" op="equ"/>
      <dgm:constr type="w" for="des" forName="bgOutline"/>
      <dgm:constr type="primFontSz" for="des" forName="parTx" val="54"/>
      <dgm:constr type="primFontSz" for="des" forName="bgOutline" refType="primFontSz" refFor="des" refForName="parTx" op="lte" fact="0.75"/>
      <dgm:constr type="h" for="des" forName="bgOutline"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bgOutline"/>
          <dgm:constr type="t" for="ch" forName="bgOutline" refType="h" refFor="ch" refForName="parTx" fact="0.97"/>
          <dgm:constr type="w" for="ch" forName="bgOutline" refType="w"/>
          <dgm:constr type="h" for="ch" forName="bgOutline" refType="h" fact="0.75"/>
        </dgm:constrLst>
        <dgm:ruleLst/>
        <dgm:layoutNode name="parTx" styleLbl="alignNode1">
          <dgm:varLst>
            <dgm:chMax val="0"/>
            <dgm:chPref val="0"/>
          </dgm:varLst>
          <dgm:alg type="tx">
            <dgm:param type="parTxLTRAlign" val="l"/>
            <dgm:param type="parTxRTLAlign" val="r"/>
          </dgm:alg>
          <dgm:shape xmlns:r="http://schemas.openxmlformats.org/officeDocument/2006/relationships" type="round2SameRect" r:blip="" zOrderOff="3">
            <dgm:adjLst>
              <dgm:adj idx="1" val="0.45"/>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primFontSz" val="14" fact="NaN" max="NaN"/>
          </dgm:ruleLst>
        </dgm:layoutNode>
        <dgm:layoutNode name="bgOutline" styleLbl="fgAcc1">
          <dgm:varLst>
            <dgm:bulletEnabled/>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rot="180" type="round2SameRect" r:blip="">
            <dgm:adjLst>
              <dgm:adj idx="1" val="0.15"/>
              <dgm:adj idx="2" val="0"/>
            </dgm:adjLst>
          </dgm:shape>
          <dgm:presOf axis="des" ptType="node"/>
          <dgm:constrLst>
            <dgm:constr type="primFontSz" val="28"/>
            <dgm:constr type="tMarg" refType="w" fact="0.12"/>
            <dgm:constr type="bMarg" refType="w" fact="0.12"/>
            <dgm:constr type="lMarg" refType="w" fact="0.12"/>
            <dgm:constr type="rMarg" refType="w" fact="0.12"/>
          </dgm:constrLst>
          <dgm:ruleLst>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8C8F18-03D2-460F-914E-056AE19E9A02}" type="datetimeFigureOut">
              <a:rPr lang="en-US" smtClean="0"/>
              <a:t>7/1/2026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9D7F2B-9456-4F48-A016-EB27B5DD0433}" type="slidenum">
              <a:rPr lang="en-US" smtClean="0"/>
              <a:t>‹#›</a:t>
            </a:fld>
            <a:endParaRPr lang="en-US"/>
          </a:p>
        </p:txBody>
      </p:sp>
    </p:spTree>
    <p:extLst>
      <p:ext uri="{BB962C8B-B14F-4D97-AF65-F5344CB8AC3E}">
        <p14:creationId xmlns:p14="http://schemas.microsoft.com/office/powerpoint/2010/main" val="2929020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8750" y="34925"/>
            <a:ext cx="5297488" cy="2979738"/>
          </a:xfrm>
        </p:spPr>
        <p:txBody>
          <a:bodyPr/>
          <a:lstStyle/>
          <a:p>
            <a:endParaRPr lang="en-US"/>
          </a:p>
        </p:txBody>
      </p:sp>
      <p:sp>
        <p:nvSpPr>
          <p:cNvPr id="3" name="Notes Placeholder 2"/>
          <p:cNvSpPr>
            <a:spLocks noGrp="1"/>
          </p:cNvSpPr>
          <p:nvPr>
            <p:ph type="body" idx="1"/>
          </p:nvPr>
        </p:nvSpPr>
        <p:spPr/>
        <p:txBody>
          <a:bodyPr/>
          <a:lstStyle/>
          <a:p>
            <a:pPr marL="0" indent="0">
              <a:buNone/>
            </a:pPr>
            <a:endParaRPr lang="en-US"/>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94C42-5034-4A46-9B78-EE3919A245F5}"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31965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740664-82E7-69A6-FE3F-8CC4A9982B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927612-12F0-81EE-C166-B9C9883D414B}"/>
              </a:ext>
            </a:extLst>
          </p:cNvPr>
          <p:cNvSpPr>
            <a:spLocks noGrp="1" noRot="1" noChangeAspect="1"/>
          </p:cNvSpPr>
          <p:nvPr>
            <p:ph type="sldImg"/>
          </p:nvPr>
        </p:nvSpPr>
        <p:spPr>
          <a:xfrm>
            <a:off x="363538" y="187325"/>
            <a:ext cx="5181600" cy="2914650"/>
          </a:xfrm>
        </p:spPr>
        <p:txBody>
          <a:bodyPr/>
          <a:lstStyle/>
          <a:p>
            <a:endParaRPr lang="en-US"/>
          </a:p>
        </p:txBody>
      </p:sp>
      <p:sp>
        <p:nvSpPr>
          <p:cNvPr id="3" name="Notes Placeholder 2">
            <a:extLst>
              <a:ext uri="{FF2B5EF4-FFF2-40B4-BE49-F238E27FC236}">
                <a16:creationId xmlns:a16="http://schemas.microsoft.com/office/drawing/2014/main" id="{6625A454-A91B-FBF3-20B8-F13F91AC1D3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0343279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CDB440-C532-8322-8720-F9084920C7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17CD21-C6CE-D771-CA18-A1229589DDDA}"/>
              </a:ext>
            </a:extLst>
          </p:cNvPr>
          <p:cNvSpPr>
            <a:spLocks noGrp="1" noRot="1" noChangeAspect="1"/>
          </p:cNvSpPr>
          <p:nvPr>
            <p:ph type="sldImg"/>
          </p:nvPr>
        </p:nvSpPr>
        <p:spPr>
          <a:xfrm>
            <a:off x="363538" y="187325"/>
            <a:ext cx="5181600" cy="2914650"/>
          </a:xfrm>
        </p:spPr>
        <p:txBody>
          <a:bodyPr/>
          <a:lstStyle/>
          <a:p>
            <a:endParaRPr lang="en-US"/>
          </a:p>
        </p:txBody>
      </p:sp>
      <p:sp>
        <p:nvSpPr>
          <p:cNvPr id="3" name="Notes Placeholder 2">
            <a:extLst>
              <a:ext uri="{FF2B5EF4-FFF2-40B4-BE49-F238E27FC236}">
                <a16:creationId xmlns:a16="http://schemas.microsoft.com/office/drawing/2014/main" id="{3FB329C6-8C13-9425-F58E-80A13289CC2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5867505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A0A7C5-B9F9-BDD1-F899-98A872155A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1FA91F-DA5D-BD61-0165-DF2FE2909899}"/>
              </a:ext>
            </a:extLst>
          </p:cNvPr>
          <p:cNvSpPr>
            <a:spLocks noGrp="1" noRot="1" noChangeAspect="1"/>
          </p:cNvSpPr>
          <p:nvPr>
            <p:ph type="sldImg"/>
          </p:nvPr>
        </p:nvSpPr>
        <p:spPr>
          <a:xfrm>
            <a:off x="363538" y="187325"/>
            <a:ext cx="5181600" cy="2914650"/>
          </a:xfrm>
        </p:spPr>
        <p:txBody>
          <a:bodyPr/>
          <a:lstStyle/>
          <a:p>
            <a:endParaRPr lang="en-US"/>
          </a:p>
        </p:txBody>
      </p:sp>
      <p:sp>
        <p:nvSpPr>
          <p:cNvPr id="3" name="Notes Placeholder 2">
            <a:extLst>
              <a:ext uri="{FF2B5EF4-FFF2-40B4-BE49-F238E27FC236}">
                <a16:creationId xmlns:a16="http://schemas.microsoft.com/office/drawing/2014/main" id="{74C4CC51-F1ED-C589-8C04-A4F9E6165E3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6706202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19AB4A-FA32-6F2C-A7F6-4EB268C51E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CFEF70-E4DE-DF32-FA68-77AA07FD4356}"/>
              </a:ext>
            </a:extLst>
          </p:cNvPr>
          <p:cNvSpPr>
            <a:spLocks noGrp="1" noRot="1" noChangeAspect="1"/>
          </p:cNvSpPr>
          <p:nvPr>
            <p:ph type="sldImg"/>
          </p:nvPr>
        </p:nvSpPr>
        <p:spPr>
          <a:xfrm>
            <a:off x="363538" y="187325"/>
            <a:ext cx="5181600" cy="2914650"/>
          </a:xfrm>
        </p:spPr>
        <p:txBody>
          <a:bodyPr/>
          <a:lstStyle/>
          <a:p>
            <a:endParaRPr lang="en-US"/>
          </a:p>
        </p:txBody>
      </p:sp>
      <p:sp>
        <p:nvSpPr>
          <p:cNvPr id="3" name="Notes Placeholder 2">
            <a:extLst>
              <a:ext uri="{FF2B5EF4-FFF2-40B4-BE49-F238E27FC236}">
                <a16:creationId xmlns:a16="http://schemas.microsoft.com/office/drawing/2014/main" id="{8BC02298-B591-E54D-3060-3F70B7835F7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9311157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EC221-ABD6-588F-C7AE-9859FDD57F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2BDCAC-B831-2AF5-85D0-5F7B48627B4E}"/>
              </a:ext>
            </a:extLst>
          </p:cNvPr>
          <p:cNvSpPr>
            <a:spLocks noGrp="1" noRot="1" noChangeAspect="1"/>
          </p:cNvSpPr>
          <p:nvPr>
            <p:ph type="sldImg"/>
          </p:nvPr>
        </p:nvSpPr>
        <p:spPr>
          <a:xfrm>
            <a:off x="363538" y="187325"/>
            <a:ext cx="5181600" cy="2914650"/>
          </a:xfrm>
        </p:spPr>
        <p:txBody>
          <a:bodyPr/>
          <a:lstStyle/>
          <a:p>
            <a:endParaRPr lang="en-US"/>
          </a:p>
        </p:txBody>
      </p:sp>
      <p:sp>
        <p:nvSpPr>
          <p:cNvPr id="3" name="Notes Placeholder 2">
            <a:extLst>
              <a:ext uri="{FF2B5EF4-FFF2-40B4-BE49-F238E27FC236}">
                <a16:creationId xmlns:a16="http://schemas.microsoft.com/office/drawing/2014/main" id="{5C4CC3F8-C1EA-1141-3F3B-B653D086A09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4837549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0FE423-F7C3-BCEF-AEEA-57582DD67D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322DAA-CCDD-3390-94CF-126BED482573}"/>
              </a:ext>
            </a:extLst>
          </p:cNvPr>
          <p:cNvSpPr>
            <a:spLocks noGrp="1" noRot="1" noChangeAspect="1"/>
          </p:cNvSpPr>
          <p:nvPr>
            <p:ph type="sldImg"/>
          </p:nvPr>
        </p:nvSpPr>
        <p:spPr>
          <a:xfrm>
            <a:off x="363538" y="187325"/>
            <a:ext cx="5181600" cy="2914650"/>
          </a:xfrm>
        </p:spPr>
        <p:txBody>
          <a:bodyPr/>
          <a:lstStyle/>
          <a:p>
            <a:endParaRPr lang="en-US"/>
          </a:p>
        </p:txBody>
      </p:sp>
      <p:sp>
        <p:nvSpPr>
          <p:cNvPr id="3" name="Notes Placeholder 2">
            <a:extLst>
              <a:ext uri="{FF2B5EF4-FFF2-40B4-BE49-F238E27FC236}">
                <a16:creationId xmlns:a16="http://schemas.microsoft.com/office/drawing/2014/main" id="{364F03C0-5432-C3FF-6F2C-CD4264E2B46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8721540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EF3C6-8CC7-336D-095E-3D4CA0D8F3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1221A5-2671-D613-91A7-B9EAFB39C646}"/>
              </a:ext>
            </a:extLst>
          </p:cNvPr>
          <p:cNvSpPr>
            <a:spLocks noGrp="1" noRot="1" noChangeAspect="1"/>
          </p:cNvSpPr>
          <p:nvPr>
            <p:ph type="sldImg"/>
          </p:nvPr>
        </p:nvSpPr>
        <p:spPr>
          <a:xfrm>
            <a:off x="363538" y="187325"/>
            <a:ext cx="5181600" cy="2914650"/>
          </a:xfrm>
        </p:spPr>
        <p:txBody>
          <a:bodyPr/>
          <a:lstStyle/>
          <a:p>
            <a:endParaRPr lang="en-US"/>
          </a:p>
        </p:txBody>
      </p:sp>
      <p:sp>
        <p:nvSpPr>
          <p:cNvPr id="3" name="Notes Placeholder 2">
            <a:extLst>
              <a:ext uri="{FF2B5EF4-FFF2-40B4-BE49-F238E27FC236}">
                <a16:creationId xmlns:a16="http://schemas.microsoft.com/office/drawing/2014/main" id="{86747EC2-2EF3-AB7A-A2B4-86BDFF3E4BD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3599570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D87476-2227-8146-0981-D829CB30A4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08C889-E7F8-6703-57DE-088203205225}"/>
              </a:ext>
            </a:extLst>
          </p:cNvPr>
          <p:cNvSpPr>
            <a:spLocks noGrp="1" noRot="1" noChangeAspect="1"/>
          </p:cNvSpPr>
          <p:nvPr>
            <p:ph type="sldImg"/>
          </p:nvPr>
        </p:nvSpPr>
        <p:spPr>
          <a:xfrm>
            <a:off x="363538" y="187325"/>
            <a:ext cx="5181600" cy="2914650"/>
          </a:xfrm>
        </p:spPr>
        <p:txBody>
          <a:bodyPr/>
          <a:lstStyle/>
          <a:p>
            <a:endParaRPr lang="en-US"/>
          </a:p>
        </p:txBody>
      </p:sp>
      <p:sp>
        <p:nvSpPr>
          <p:cNvPr id="3" name="Notes Placeholder 2">
            <a:extLst>
              <a:ext uri="{FF2B5EF4-FFF2-40B4-BE49-F238E27FC236}">
                <a16:creationId xmlns:a16="http://schemas.microsoft.com/office/drawing/2014/main" id="{0C3BB509-6EC2-C1FF-1B77-B1A4B962B04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Tree>
    <p:extLst>
      <p:ext uri="{BB962C8B-B14F-4D97-AF65-F5344CB8AC3E}">
        <p14:creationId xmlns:p14="http://schemas.microsoft.com/office/powerpoint/2010/main" val="32852452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AB0937-64BD-3A2A-0C39-8D5973D293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3162FF-40FA-E852-7AEB-7D6F18DBE3E9}"/>
              </a:ext>
            </a:extLst>
          </p:cNvPr>
          <p:cNvSpPr>
            <a:spLocks noGrp="1" noRot="1" noChangeAspect="1"/>
          </p:cNvSpPr>
          <p:nvPr>
            <p:ph type="sldImg"/>
          </p:nvPr>
        </p:nvSpPr>
        <p:spPr>
          <a:xfrm>
            <a:off x="363538" y="187325"/>
            <a:ext cx="5181600" cy="2914650"/>
          </a:xfrm>
        </p:spPr>
        <p:txBody>
          <a:bodyPr/>
          <a:lstStyle/>
          <a:p>
            <a:endParaRPr lang="en-US"/>
          </a:p>
        </p:txBody>
      </p:sp>
      <p:sp>
        <p:nvSpPr>
          <p:cNvPr id="3" name="Notes Placeholder 2">
            <a:extLst>
              <a:ext uri="{FF2B5EF4-FFF2-40B4-BE49-F238E27FC236}">
                <a16:creationId xmlns:a16="http://schemas.microsoft.com/office/drawing/2014/main" id="{02E68814-C307-DBBB-7CE3-E4CDC2504DB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8376948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0D4EB4-E939-D4B9-8215-7BB63946C0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7AF1A0-794B-180E-AFAA-E08180D7BEE0}"/>
              </a:ext>
            </a:extLst>
          </p:cNvPr>
          <p:cNvSpPr>
            <a:spLocks noGrp="1" noRot="1" noChangeAspect="1"/>
          </p:cNvSpPr>
          <p:nvPr>
            <p:ph type="sldImg"/>
          </p:nvPr>
        </p:nvSpPr>
        <p:spPr>
          <a:xfrm>
            <a:off x="363538" y="187325"/>
            <a:ext cx="5181600" cy="2914650"/>
          </a:xfrm>
        </p:spPr>
        <p:txBody>
          <a:bodyPr/>
          <a:lstStyle/>
          <a:p>
            <a:endParaRPr lang="en-US"/>
          </a:p>
        </p:txBody>
      </p:sp>
      <p:sp>
        <p:nvSpPr>
          <p:cNvPr id="3" name="Notes Placeholder 2">
            <a:extLst>
              <a:ext uri="{FF2B5EF4-FFF2-40B4-BE49-F238E27FC236}">
                <a16:creationId xmlns:a16="http://schemas.microsoft.com/office/drawing/2014/main" id="{06CBF3AD-7C5D-B5E3-9733-31595D38118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946636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64E3F4-4A3F-F196-1CE4-C2603C72E5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DD2E98-583F-9107-6617-4BD34A57900E}"/>
              </a:ext>
            </a:extLst>
          </p:cNvPr>
          <p:cNvSpPr>
            <a:spLocks noGrp="1" noRot="1" noChangeAspect="1"/>
          </p:cNvSpPr>
          <p:nvPr>
            <p:ph type="sldImg"/>
          </p:nvPr>
        </p:nvSpPr>
        <p:spPr>
          <a:xfrm>
            <a:off x="363538" y="187325"/>
            <a:ext cx="5181600" cy="2914650"/>
          </a:xfrm>
        </p:spPr>
        <p:txBody>
          <a:bodyPr/>
          <a:lstStyle/>
          <a:p>
            <a:endParaRPr lang="en-US"/>
          </a:p>
        </p:txBody>
      </p:sp>
      <p:sp>
        <p:nvSpPr>
          <p:cNvPr id="3" name="Notes Placeholder 2">
            <a:extLst>
              <a:ext uri="{FF2B5EF4-FFF2-40B4-BE49-F238E27FC236}">
                <a16:creationId xmlns:a16="http://schemas.microsoft.com/office/drawing/2014/main" id="{BE44AA3D-3AA1-8D09-499D-7CFE2279733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6650221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47A7ED-89F9-6EF6-069B-B805908B56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C14BFF-84D7-C3BF-57C7-E93C204B8503}"/>
              </a:ext>
            </a:extLst>
          </p:cNvPr>
          <p:cNvSpPr>
            <a:spLocks noGrp="1" noRot="1" noChangeAspect="1"/>
          </p:cNvSpPr>
          <p:nvPr>
            <p:ph type="sldImg"/>
          </p:nvPr>
        </p:nvSpPr>
        <p:spPr>
          <a:xfrm>
            <a:off x="363538" y="187325"/>
            <a:ext cx="5181600" cy="2914650"/>
          </a:xfrm>
        </p:spPr>
        <p:txBody>
          <a:bodyPr/>
          <a:lstStyle/>
          <a:p>
            <a:endParaRPr lang="en-US"/>
          </a:p>
        </p:txBody>
      </p:sp>
      <p:sp>
        <p:nvSpPr>
          <p:cNvPr id="3" name="Notes Placeholder 2">
            <a:extLst>
              <a:ext uri="{FF2B5EF4-FFF2-40B4-BE49-F238E27FC236}">
                <a16:creationId xmlns:a16="http://schemas.microsoft.com/office/drawing/2014/main" id="{0DE4C0E7-D9D1-D4ED-5019-62AFAE1CF7D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2193360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2BCDE5-CF6E-34DE-0855-AB1BBFA8EA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775229-D878-D9B0-81B5-3AD75B7B3AF1}"/>
              </a:ext>
            </a:extLst>
          </p:cNvPr>
          <p:cNvSpPr>
            <a:spLocks noGrp="1" noRot="1" noChangeAspect="1"/>
          </p:cNvSpPr>
          <p:nvPr>
            <p:ph type="sldImg"/>
          </p:nvPr>
        </p:nvSpPr>
        <p:spPr>
          <a:xfrm>
            <a:off x="363538" y="187325"/>
            <a:ext cx="5181600" cy="2914650"/>
          </a:xfrm>
        </p:spPr>
        <p:txBody>
          <a:bodyPr/>
          <a:lstStyle/>
          <a:p>
            <a:endParaRPr lang="en-US"/>
          </a:p>
        </p:txBody>
      </p:sp>
      <p:sp>
        <p:nvSpPr>
          <p:cNvPr id="3" name="Notes Placeholder 2">
            <a:extLst>
              <a:ext uri="{FF2B5EF4-FFF2-40B4-BE49-F238E27FC236}">
                <a16:creationId xmlns:a16="http://schemas.microsoft.com/office/drawing/2014/main" id="{7A044282-C147-E537-BC55-593EA24C9A2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363795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81B0E4-E39E-C516-1B38-CD235C0B98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282BEA-324D-CFBB-F6E2-3FD77A2AC97D}"/>
              </a:ext>
            </a:extLst>
          </p:cNvPr>
          <p:cNvSpPr>
            <a:spLocks noGrp="1" noRot="1" noChangeAspect="1"/>
          </p:cNvSpPr>
          <p:nvPr>
            <p:ph type="sldImg"/>
          </p:nvPr>
        </p:nvSpPr>
        <p:spPr>
          <a:xfrm>
            <a:off x="363538" y="187325"/>
            <a:ext cx="5181600" cy="2914650"/>
          </a:xfrm>
        </p:spPr>
        <p:txBody>
          <a:bodyPr/>
          <a:lstStyle/>
          <a:p>
            <a:endParaRPr lang="en-US"/>
          </a:p>
        </p:txBody>
      </p:sp>
      <p:sp>
        <p:nvSpPr>
          <p:cNvPr id="3" name="Notes Placeholder 2">
            <a:extLst>
              <a:ext uri="{FF2B5EF4-FFF2-40B4-BE49-F238E27FC236}">
                <a16:creationId xmlns:a16="http://schemas.microsoft.com/office/drawing/2014/main" id="{C334E6B3-7128-9E31-FC71-FC7BBECB866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6891574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22DB3F-621D-8EC2-9302-D919D29309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861F4B-938B-A3A5-D6A2-FE37A5643078}"/>
              </a:ext>
            </a:extLst>
          </p:cNvPr>
          <p:cNvSpPr>
            <a:spLocks noGrp="1" noRot="1" noChangeAspect="1"/>
          </p:cNvSpPr>
          <p:nvPr>
            <p:ph type="sldImg"/>
          </p:nvPr>
        </p:nvSpPr>
        <p:spPr>
          <a:xfrm>
            <a:off x="363538" y="187325"/>
            <a:ext cx="5181600" cy="2914650"/>
          </a:xfrm>
        </p:spPr>
        <p:txBody>
          <a:bodyPr/>
          <a:lstStyle/>
          <a:p>
            <a:endParaRPr lang="en-US"/>
          </a:p>
        </p:txBody>
      </p:sp>
      <p:sp>
        <p:nvSpPr>
          <p:cNvPr id="3" name="Notes Placeholder 2">
            <a:extLst>
              <a:ext uri="{FF2B5EF4-FFF2-40B4-BE49-F238E27FC236}">
                <a16:creationId xmlns:a16="http://schemas.microsoft.com/office/drawing/2014/main" id="{FEE92C88-5494-E70D-262F-DA3B0E83298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6111343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B61E33-7DF1-60C4-9B31-9BFCAFD30E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D15663-0283-B067-821D-85B9211FD4A9}"/>
              </a:ext>
            </a:extLst>
          </p:cNvPr>
          <p:cNvSpPr>
            <a:spLocks noGrp="1" noRot="1" noChangeAspect="1"/>
          </p:cNvSpPr>
          <p:nvPr>
            <p:ph type="sldImg"/>
          </p:nvPr>
        </p:nvSpPr>
        <p:spPr>
          <a:xfrm>
            <a:off x="363538" y="187325"/>
            <a:ext cx="5181600" cy="2914650"/>
          </a:xfrm>
        </p:spPr>
        <p:txBody>
          <a:bodyPr/>
          <a:lstStyle/>
          <a:p>
            <a:endParaRPr lang="en-US"/>
          </a:p>
        </p:txBody>
      </p:sp>
      <p:sp>
        <p:nvSpPr>
          <p:cNvPr id="3" name="Notes Placeholder 2">
            <a:extLst>
              <a:ext uri="{FF2B5EF4-FFF2-40B4-BE49-F238E27FC236}">
                <a16:creationId xmlns:a16="http://schemas.microsoft.com/office/drawing/2014/main" id="{4BC85604-CDAA-6CA3-CD56-2CC8399DD49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6687327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A956EF-AC04-DCB1-DD6D-E460ECC2D4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0B7F62-7932-790D-2089-80D1E5D85076}"/>
              </a:ext>
            </a:extLst>
          </p:cNvPr>
          <p:cNvSpPr>
            <a:spLocks noGrp="1" noRot="1" noChangeAspect="1"/>
          </p:cNvSpPr>
          <p:nvPr>
            <p:ph type="sldImg"/>
          </p:nvPr>
        </p:nvSpPr>
        <p:spPr>
          <a:xfrm>
            <a:off x="363538" y="187325"/>
            <a:ext cx="5181600" cy="2914650"/>
          </a:xfrm>
        </p:spPr>
        <p:txBody>
          <a:bodyPr/>
          <a:lstStyle/>
          <a:p>
            <a:endParaRPr lang="en-US"/>
          </a:p>
        </p:txBody>
      </p:sp>
      <p:sp>
        <p:nvSpPr>
          <p:cNvPr id="3" name="Notes Placeholder 2">
            <a:extLst>
              <a:ext uri="{FF2B5EF4-FFF2-40B4-BE49-F238E27FC236}">
                <a16:creationId xmlns:a16="http://schemas.microsoft.com/office/drawing/2014/main" id="{E55411EF-7EC3-2132-B388-EE3A1F622B0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4151282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674036-5A84-906F-4650-9BD1615E1A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C555A6-1E48-AFCB-48AF-EC68013ABEFD}"/>
              </a:ext>
            </a:extLst>
          </p:cNvPr>
          <p:cNvSpPr>
            <a:spLocks noGrp="1" noRot="1" noChangeAspect="1"/>
          </p:cNvSpPr>
          <p:nvPr>
            <p:ph type="sldImg"/>
          </p:nvPr>
        </p:nvSpPr>
        <p:spPr>
          <a:xfrm>
            <a:off x="363538" y="187325"/>
            <a:ext cx="5181600" cy="2914650"/>
          </a:xfrm>
        </p:spPr>
        <p:txBody>
          <a:bodyPr/>
          <a:lstStyle/>
          <a:p>
            <a:endParaRPr lang="en-US"/>
          </a:p>
        </p:txBody>
      </p:sp>
      <p:sp>
        <p:nvSpPr>
          <p:cNvPr id="3" name="Notes Placeholder 2">
            <a:extLst>
              <a:ext uri="{FF2B5EF4-FFF2-40B4-BE49-F238E27FC236}">
                <a16:creationId xmlns:a16="http://schemas.microsoft.com/office/drawing/2014/main" id="{EA97170B-46CC-9FAF-1FFE-C47C0DCCF6E9}"/>
              </a:ext>
            </a:extLst>
          </p:cNvPr>
          <p:cNvSpPr>
            <a:spLocks noGrp="1"/>
          </p:cNvSpPr>
          <p:nvPr>
            <p:ph type="body" idx="1"/>
          </p:nvPr>
        </p:nvSpPr>
        <p:spPr/>
        <p:txBody>
          <a:bodyPr/>
          <a:lstStyle/>
          <a:p>
            <a:endParaRPr lang="en-US" b="0"/>
          </a:p>
        </p:txBody>
      </p:sp>
    </p:spTree>
    <p:extLst>
      <p:ext uri="{BB962C8B-B14F-4D97-AF65-F5344CB8AC3E}">
        <p14:creationId xmlns:p14="http://schemas.microsoft.com/office/powerpoint/2010/main" val="41588803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DA4839-E35F-141B-E01A-661CC31B69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97E407-9320-8967-F223-9F821FD3B595}"/>
              </a:ext>
            </a:extLst>
          </p:cNvPr>
          <p:cNvSpPr>
            <a:spLocks noGrp="1" noRot="1" noChangeAspect="1"/>
          </p:cNvSpPr>
          <p:nvPr>
            <p:ph type="sldImg"/>
          </p:nvPr>
        </p:nvSpPr>
        <p:spPr>
          <a:xfrm>
            <a:off x="363538" y="187325"/>
            <a:ext cx="5181600" cy="2914650"/>
          </a:xfrm>
        </p:spPr>
        <p:txBody>
          <a:bodyPr/>
          <a:lstStyle/>
          <a:p>
            <a:endParaRPr lang="en-US"/>
          </a:p>
        </p:txBody>
      </p:sp>
      <p:sp>
        <p:nvSpPr>
          <p:cNvPr id="3" name="Notes Placeholder 2">
            <a:extLst>
              <a:ext uri="{FF2B5EF4-FFF2-40B4-BE49-F238E27FC236}">
                <a16:creationId xmlns:a16="http://schemas.microsoft.com/office/drawing/2014/main" id="{A15B96CF-85FB-5991-88C7-E14535FACF3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7186607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91125A-D00D-2EAD-1333-29203CFDD4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565301-DF29-93F2-829B-E80D1A2B05E6}"/>
              </a:ext>
            </a:extLst>
          </p:cNvPr>
          <p:cNvSpPr>
            <a:spLocks noGrp="1" noRot="1" noChangeAspect="1"/>
          </p:cNvSpPr>
          <p:nvPr>
            <p:ph type="sldImg"/>
          </p:nvPr>
        </p:nvSpPr>
        <p:spPr>
          <a:xfrm>
            <a:off x="363538" y="187325"/>
            <a:ext cx="5181600" cy="2914650"/>
          </a:xfrm>
        </p:spPr>
        <p:txBody>
          <a:bodyPr/>
          <a:lstStyle/>
          <a:p>
            <a:endParaRPr lang="en-US"/>
          </a:p>
        </p:txBody>
      </p:sp>
      <p:sp>
        <p:nvSpPr>
          <p:cNvPr id="3" name="Notes Placeholder 2">
            <a:extLst>
              <a:ext uri="{FF2B5EF4-FFF2-40B4-BE49-F238E27FC236}">
                <a16:creationId xmlns:a16="http://schemas.microsoft.com/office/drawing/2014/main" id="{946C30B5-9A74-1DB1-DA21-75091CD4E45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1260667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CCC3C-B1A7-73A1-2CD0-966271598C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E14927-75C6-FD32-8F26-3817202C154C}"/>
              </a:ext>
            </a:extLst>
          </p:cNvPr>
          <p:cNvSpPr>
            <a:spLocks noGrp="1" noRot="1" noChangeAspect="1"/>
          </p:cNvSpPr>
          <p:nvPr>
            <p:ph type="sldImg"/>
          </p:nvPr>
        </p:nvSpPr>
        <p:spPr>
          <a:xfrm>
            <a:off x="363538" y="187325"/>
            <a:ext cx="5181600" cy="2914650"/>
          </a:xfrm>
        </p:spPr>
        <p:txBody>
          <a:bodyPr/>
          <a:lstStyle/>
          <a:p>
            <a:endParaRPr lang="en-US"/>
          </a:p>
        </p:txBody>
      </p:sp>
      <p:sp>
        <p:nvSpPr>
          <p:cNvPr id="3" name="Notes Placeholder 2">
            <a:extLst>
              <a:ext uri="{FF2B5EF4-FFF2-40B4-BE49-F238E27FC236}">
                <a16:creationId xmlns:a16="http://schemas.microsoft.com/office/drawing/2014/main" id="{DDF638F2-121E-3086-5A0F-AD9FFB4FB46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636761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EBFA40-BF25-86C0-1380-1250237930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F5B178-C568-CA88-0D35-C73C23EE7930}"/>
              </a:ext>
            </a:extLst>
          </p:cNvPr>
          <p:cNvSpPr>
            <a:spLocks noGrp="1" noRot="1" noChangeAspect="1"/>
          </p:cNvSpPr>
          <p:nvPr>
            <p:ph type="sldImg"/>
          </p:nvPr>
        </p:nvSpPr>
        <p:spPr>
          <a:xfrm>
            <a:off x="363538" y="187325"/>
            <a:ext cx="5181600" cy="2914650"/>
          </a:xfrm>
        </p:spPr>
        <p:txBody>
          <a:bodyPr/>
          <a:lstStyle/>
          <a:p>
            <a:endParaRPr lang="en-US"/>
          </a:p>
        </p:txBody>
      </p:sp>
      <p:sp>
        <p:nvSpPr>
          <p:cNvPr id="3" name="Notes Placeholder 2">
            <a:extLst>
              <a:ext uri="{FF2B5EF4-FFF2-40B4-BE49-F238E27FC236}">
                <a16:creationId xmlns:a16="http://schemas.microsoft.com/office/drawing/2014/main" id="{292B5905-6467-C4AF-8651-B5DB1951268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2510061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587128-A301-4D11-2C17-5ECAF1CCF8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A1E6F2-5B26-37F1-70E6-EE8322149FE2}"/>
              </a:ext>
            </a:extLst>
          </p:cNvPr>
          <p:cNvSpPr>
            <a:spLocks noGrp="1" noRot="1" noChangeAspect="1"/>
          </p:cNvSpPr>
          <p:nvPr>
            <p:ph type="sldImg"/>
          </p:nvPr>
        </p:nvSpPr>
        <p:spPr>
          <a:xfrm>
            <a:off x="363538" y="187325"/>
            <a:ext cx="5181600" cy="2914650"/>
          </a:xfrm>
        </p:spPr>
        <p:txBody>
          <a:bodyPr/>
          <a:lstStyle/>
          <a:p>
            <a:endParaRPr lang="en-US"/>
          </a:p>
        </p:txBody>
      </p:sp>
      <p:sp>
        <p:nvSpPr>
          <p:cNvPr id="3" name="Notes Placeholder 2">
            <a:extLst>
              <a:ext uri="{FF2B5EF4-FFF2-40B4-BE49-F238E27FC236}">
                <a16:creationId xmlns:a16="http://schemas.microsoft.com/office/drawing/2014/main" id="{5E5028DC-AAA1-6A8F-B4B6-68D060EE9F2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9358979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EDA5A0-7EE9-2973-4B35-DC7BF3BFE9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9AB155-6214-708C-24FE-39851CCB6536}"/>
              </a:ext>
            </a:extLst>
          </p:cNvPr>
          <p:cNvSpPr>
            <a:spLocks noGrp="1" noRot="1" noChangeAspect="1"/>
          </p:cNvSpPr>
          <p:nvPr>
            <p:ph type="sldImg"/>
          </p:nvPr>
        </p:nvSpPr>
        <p:spPr>
          <a:xfrm>
            <a:off x="363538" y="187325"/>
            <a:ext cx="5181600" cy="2914650"/>
          </a:xfrm>
        </p:spPr>
        <p:txBody>
          <a:bodyPr/>
          <a:lstStyle/>
          <a:p>
            <a:endParaRPr lang="en-US"/>
          </a:p>
        </p:txBody>
      </p:sp>
      <p:sp>
        <p:nvSpPr>
          <p:cNvPr id="3" name="Notes Placeholder 2">
            <a:extLst>
              <a:ext uri="{FF2B5EF4-FFF2-40B4-BE49-F238E27FC236}">
                <a16:creationId xmlns:a16="http://schemas.microsoft.com/office/drawing/2014/main" id="{7086370F-C20D-8F33-9F5C-DF180D7FE8C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1552063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A44947-A463-6697-C998-C750281BFB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7412A0-FF45-A707-40F3-D2D91C2434BE}"/>
              </a:ext>
            </a:extLst>
          </p:cNvPr>
          <p:cNvSpPr>
            <a:spLocks noGrp="1" noRot="1" noChangeAspect="1"/>
          </p:cNvSpPr>
          <p:nvPr>
            <p:ph type="sldImg"/>
          </p:nvPr>
        </p:nvSpPr>
        <p:spPr>
          <a:xfrm>
            <a:off x="363538" y="187325"/>
            <a:ext cx="5181600" cy="2914650"/>
          </a:xfrm>
        </p:spPr>
        <p:txBody>
          <a:bodyPr/>
          <a:lstStyle/>
          <a:p>
            <a:endParaRPr lang="en-US"/>
          </a:p>
        </p:txBody>
      </p:sp>
      <p:sp>
        <p:nvSpPr>
          <p:cNvPr id="3" name="Notes Placeholder 2">
            <a:extLst>
              <a:ext uri="{FF2B5EF4-FFF2-40B4-BE49-F238E27FC236}">
                <a16:creationId xmlns:a16="http://schemas.microsoft.com/office/drawing/2014/main" id="{97E083DC-338B-198C-21E3-1929E07C2C3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7599767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9A65E5-551E-8461-82E1-88EBC34A0C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0917D1-E6B5-A67E-2043-8B78DCBFF56E}"/>
              </a:ext>
            </a:extLst>
          </p:cNvPr>
          <p:cNvSpPr>
            <a:spLocks noGrp="1" noRot="1" noChangeAspect="1"/>
          </p:cNvSpPr>
          <p:nvPr>
            <p:ph type="sldImg"/>
          </p:nvPr>
        </p:nvSpPr>
        <p:spPr>
          <a:xfrm>
            <a:off x="363538" y="187325"/>
            <a:ext cx="5181600" cy="2914650"/>
          </a:xfrm>
        </p:spPr>
        <p:txBody>
          <a:bodyPr/>
          <a:lstStyle/>
          <a:p>
            <a:endParaRPr lang="en-US"/>
          </a:p>
        </p:txBody>
      </p:sp>
      <p:sp>
        <p:nvSpPr>
          <p:cNvPr id="3" name="Notes Placeholder 2">
            <a:extLst>
              <a:ext uri="{FF2B5EF4-FFF2-40B4-BE49-F238E27FC236}">
                <a16:creationId xmlns:a16="http://schemas.microsoft.com/office/drawing/2014/main" id="{B9E11F67-883C-73E6-79DD-D6C7EAB9B1B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6803537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C02FC7-E242-1FCC-C12E-F6C57E0B83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F6A975-D915-64E2-4840-D26771CE5B8E}"/>
              </a:ext>
            </a:extLst>
          </p:cNvPr>
          <p:cNvSpPr>
            <a:spLocks noGrp="1" noRot="1" noChangeAspect="1"/>
          </p:cNvSpPr>
          <p:nvPr>
            <p:ph type="sldImg"/>
          </p:nvPr>
        </p:nvSpPr>
        <p:spPr>
          <a:xfrm>
            <a:off x="363538" y="187325"/>
            <a:ext cx="5181600" cy="2914650"/>
          </a:xfrm>
        </p:spPr>
        <p:txBody>
          <a:bodyPr/>
          <a:lstStyle/>
          <a:p>
            <a:endParaRPr lang="en-US"/>
          </a:p>
        </p:txBody>
      </p:sp>
      <p:sp>
        <p:nvSpPr>
          <p:cNvPr id="3" name="Notes Placeholder 2">
            <a:extLst>
              <a:ext uri="{FF2B5EF4-FFF2-40B4-BE49-F238E27FC236}">
                <a16:creationId xmlns:a16="http://schemas.microsoft.com/office/drawing/2014/main" id="{656AF343-7359-2500-B5C1-5DB67DFA929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1968409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CF6376-6FD0-D424-21C6-F5F0A2B070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CEFEEE-EA33-4D91-249F-34B79382920A}"/>
              </a:ext>
            </a:extLst>
          </p:cNvPr>
          <p:cNvSpPr>
            <a:spLocks noGrp="1" noRot="1" noChangeAspect="1"/>
          </p:cNvSpPr>
          <p:nvPr>
            <p:ph type="sldImg"/>
          </p:nvPr>
        </p:nvSpPr>
        <p:spPr>
          <a:xfrm>
            <a:off x="363538" y="187325"/>
            <a:ext cx="5181600" cy="2914650"/>
          </a:xfrm>
        </p:spPr>
        <p:txBody>
          <a:bodyPr/>
          <a:lstStyle/>
          <a:p>
            <a:endParaRPr lang="en-US"/>
          </a:p>
        </p:txBody>
      </p:sp>
      <p:sp>
        <p:nvSpPr>
          <p:cNvPr id="3" name="Notes Placeholder 2">
            <a:extLst>
              <a:ext uri="{FF2B5EF4-FFF2-40B4-BE49-F238E27FC236}">
                <a16:creationId xmlns:a16="http://schemas.microsoft.com/office/drawing/2014/main" id="{BFED42BA-3B00-46D8-CAF4-ADA105EF162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Tree>
    <p:extLst>
      <p:ext uri="{BB962C8B-B14F-4D97-AF65-F5344CB8AC3E}">
        <p14:creationId xmlns:p14="http://schemas.microsoft.com/office/powerpoint/2010/main" val="30107606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3FEC8C-C393-CDBA-66D4-8BFAD21BED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F237C3-AC2F-724B-15B7-639BDA49DEBC}"/>
              </a:ext>
            </a:extLst>
          </p:cNvPr>
          <p:cNvSpPr>
            <a:spLocks noGrp="1" noRot="1" noChangeAspect="1"/>
          </p:cNvSpPr>
          <p:nvPr>
            <p:ph type="sldImg"/>
          </p:nvPr>
        </p:nvSpPr>
        <p:spPr>
          <a:xfrm>
            <a:off x="363538" y="187325"/>
            <a:ext cx="5181600" cy="2914650"/>
          </a:xfrm>
        </p:spPr>
        <p:txBody>
          <a:bodyPr/>
          <a:lstStyle/>
          <a:p>
            <a:endParaRPr lang="en-US"/>
          </a:p>
        </p:txBody>
      </p:sp>
      <p:sp>
        <p:nvSpPr>
          <p:cNvPr id="3" name="Notes Placeholder 2">
            <a:extLst>
              <a:ext uri="{FF2B5EF4-FFF2-40B4-BE49-F238E27FC236}">
                <a16:creationId xmlns:a16="http://schemas.microsoft.com/office/drawing/2014/main" id="{D5D11AFF-92DA-DCD4-901A-22FE6D6B06C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7260077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954706-E920-A6AD-B149-39B86DF3B0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05035B-6C32-7FA3-29B2-8BA5A1A509C8}"/>
              </a:ext>
            </a:extLst>
          </p:cNvPr>
          <p:cNvSpPr>
            <a:spLocks noGrp="1" noRot="1" noChangeAspect="1"/>
          </p:cNvSpPr>
          <p:nvPr>
            <p:ph type="sldImg"/>
          </p:nvPr>
        </p:nvSpPr>
        <p:spPr>
          <a:xfrm>
            <a:off x="363538" y="187325"/>
            <a:ext cx="5181600" cy="2914650"/>
          </a:xfrm>
        </p:spPr>
        <p:txBody>
          <a:bodyPr/>
          <a:lstStyle/>
          <a:p>
            <a:endParaRPr lang="en-US"/>
          </a:p>
        </p:txBody>
      </p:sp>
      <p:sp>
        <p:nvSpPr>
          <p:cNvPr id="3" name="Notes Placeholder 2">
            <a:extLst>
              <a:ext uri="{FF2B5EF4-FFF2-40B4-BE49-F238E27FC236}">
                <a16:creationId xmlns:a16="http://schemas.microsoft.com/office/drawing/2014/main" id="{DBD3D49E-E768-7AF9-F7D9-C1EE4E664AF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722145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A7F1A3-D038-F66A-F2EE-7EFB50F0A4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7F31EF-0F01-57F3-0961-8AC295DF37A4}"/>
              </a:ext>
            </a:extLst>
          </p:cNvPr>
          <p:cNvSpPr>
            <a:spLocks noGrp="1" noRot="1" noChangeAspect="1"/>
          </p:cNvSpPr>
          <p:nvPr>
            <p:ph type="sldImg"/>
          </p:nvPr>
        </p:nvSpPr>
        <p:spPr>
          <a:xfrm>
            <a:off x="363538" y="187325"/>
            <a:ext cx="5181600" cy="2914650"/>
          </a:xfrm>
        </p:spPr>
        <p:txBody>
          <a:bodyPr/>
          <a:lstStyle/>
          <a:p>
            <a:endParaRPr lang="en-US"/>
          </a:p>
        </p:txBody>
      </p:sp>
      <p:sp>
        <p:nvSpPr>
          <p:cNvPr id="3" name="Notes Placeholder 2">
            <a:extLst>
              <a:ext uri="{FF2B5EF4-FFF2-40B4-BE49-F238E27FC236}">
                <a16:creationId xmlns:a16="http://schemas.microsoft.com/office/drawing/2014/main" id="{8B63DCB9-B776-5A62-7978-16CE3629C83B}"/>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127059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864403-3679-724A-45CC-47E6592C7C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6994D1-E428-A586-4E37-116F41835DBA}"/>
              </a:ext>
            </a:extLst>
          </p:cNvPr>
          <p:cNvSpPr>
            <a:spLocks noGrp="1" noRot="1" noChangeAspect="1"/>
          </p:cNvSpPr>
          <p:nvPr>
            <p:ph type="sldImg"/>
          </p:nvPr>
        </p:nvSpPr>
        <p:spPr>
          <a:xfrm>
            <a:off x="363538" y="187325"/>
            <a:ext cx="5181600" cy="2914650"/>
          </a:xfrm>
        </p:spPr>
        <p:txBody>
          <a:bodyPr/>
          <a:lstStyle/>
          <a:p>
            <a:endParaRPr lang="en-US"/>
          </a:p>
        </p:txBody>
      </p:sp>
      <p:sp>
        <p:nvSpPr>
          <p:cNvPr id="3" name="Notes Placeholder 2">
            <a:extLst>
              <a:ext uri="{FF2B5EF4-FFF2-40B4-BE49-F238E27FC236}">
                <a16:creationId xmlns:a16="http://schemas.microsoft.com/office/drawing/2014/main" id="{3725D180-D409-F673-FDD7-FC59731922F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816374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64355E-6DAB-4BA4-EA4A-00B18F5281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668522-E6CC-0B97-FFF2-C781D3A1CE59}"/>
              </a:ext>
            </a:extLst>
          </p:cNvPr>
          <p:cNvSpPr>
            <a:spLocks noGrp="1" noRot="1" noChangeAspect="1"/>
          </p:cNvSpPr>
          <p:nvPr>
            <p:ph type="sldImg"/>
          </p:nvPr>
        </p:nvSpPr>
        <p:spPr>
          <a:xfrm>
            <a:off x="363538" y="187325"/>
            <a:ext cx="5181600" cy="2914650"/>
          </a:xfrm>
        </p:spPr>
        <p:txBody>
          <a:bodyPr/>
          <a:lstStyle/>
          <a:p>
            <a:endParaRPr lang="en-US"/>
          </a:p>
        </p:txBody>
      </p:sp>
      <p:sp>
        <p:nvSpPr>
          <p:cNvPr id="3" name="Notes Placeholder 2">
            <a:extLst>
              <a:ext uri="{FF2B5EF4-FFF2-40B4-BE49-F238E27FC236}">
                <a16:creationId xmlns:a16="http://schemas.microsoft.com/office/drawing/2014/main" id="{09E24C5F-138E-ECC0-2992-DCC91920441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58973648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51D75-8D78-19A6-5134-A26EC17668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A62637-03B5-FD92-492A-23C685DF041C}"/>
              </a:ext>
            </a:extLst>
          </p:cNvPr>
          <p:cNvSpPr>
            <a:spLocks noGrp="1" noRot="1" noChangeAspect="1"/>
          </p:cNvSpPr>
          <p:nvPr>
            <p:ph type="sldImg"/>
          </p:nvPr>
        </p:nvSpPr>
        <p:spPr>
          <a:xfrm>
            <a:off x="363538" y="187325"/>
            <a:ext cx="5181600" cy="2914650"/>
          </a:xfrm>
        </p:spPr>
        <p:txBody>
          <a:bodyPr/>
          <a:lstStyle/>
          <a:p>
            <a:endParaRPr lang="en-US"/>
          </a:p>
        </p:txBody>
      </p:sp>
      <p:sp>
        <p:nvSpPr>
          <p:cNvPr id="3" name="Notes Placeholder 2">
            <a:extLst>
              <a:ext uri="{FF2B5EF4-FFF2-40B4-BE49-F238E27FC236}">
                <a16:creationId xmlns:a16="http://schemas.microsoft.com/office/drawing/2014/main" id="{1BAB1334-261B-A668-BA67-3C3FDD268C2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2599421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107141-AD4D-3763-7A39-3240441D7F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54320D-9663-6080-BD96-9DDE00CDD008}"/>
              </a:ext>
            </a:extLst>
          </p:cNvPr>
          <p:cNvSpPr>
            <a:spLocks noGrp="1" noRot="1" noChangeAspect="1"/>
          </p:cNvSpPr>
          <p:nvPr>
            <p:ph type="sldImg"/>
          </p:nvPr>
        </p:nvSpPr>
        <p:spPr>
          <a:xfrm>
            <a:off x="363538" y="187325"/>
            <a:ext cx="5181600" cy="2914650"/>
          </a:xfrm>
        </p:spPr>
        <p:txBody>
          <a:bodyPr/>
          <a:lstStyle/>
          <a:p>
            <a:endParaRPr lang="en-US"/>
          </a:p>
        </p:txBody>
      </p:sp>
      <p:sp>
        <p:nvSpPr>
          <p:cNvPr id="3" name="Notes Placeholder 2">
            <a:extLst>
              <a:ext uri="{FF2B5EF4-FFF2-40B4-BE49-F238E27FC236}">
                <a16:creationId xmlns:a16="http://schemas.microsoft.com/office/drawing/2014/main" id="{ABF1ACA8-9F27-92B0-5081-4F83B0E8B0F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84265984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BCDAF5-38A6-E6D1-B4DF-F6F96B2EC7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4F6360-9A9E-782D-152B-DC8FDF128107}"/>
              </a:ext>
            </a:extLst>
          </p:cNvPr>
          <p:cNvSpPr>
            <a:spLocks noGrp="1" noRot="1" noChangeAspect="1"/>
          </p:cNvSpPr>
          <p:nvPr>
            <p:ph type="sldImg"/>
          </p:nvPr>
        </p:nvSpPr>
        <p:spPr>
          <a:xfrm>
            <a:off x="363538" y="187325"/>
            <a:ext cx="5181600" cy="2914650"/>
          </a:xfrm>
        </p:spPr>
        <p:txBody>
          <a:bodyPr/>
          <a:lstStyle/>
          <a:p>
            <a:endParaRPr lang="en-US"/>
          </a:p>
        </p:txBody>
      </p:sp>
      <p:sp>
        <p:nvSpPr>
          <p:cNvPr id="3" name="Notes Placeholder 2">
            <a:extLst>
              <a:ext uri="{FF2B5EF4-FFF2-40B4-BE49-F238E27FC236}">
                <a16:creationId xmlns:a16="http://schemas.microsoft.com/office/drawing/2014/main" id="{4244C73B-1520-267A-6E2C-35BBFD6E250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038131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8478C1-7675-BC38-DB28-42718096E8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5BFCFF-4975-4AC5-F485-83AA5147CC90}"/>
              </a:ext>
            </a:extLst>
          </p:cNvPr>
          <p:cNvSpPr>
            <a:spLocks noGrp="1" noRot="1" noChangeAspect="1"/>
          </p:cNvSpPr>
          <p:nvPr>
            <p:ph type="sldImg"/>
          </p:nvPr>
        </p:nvSpPr>
        <p:spPr>
          <a:xfrm>
            <a:off x="363538" y="187325"/>
            <a:ext cx="5181600" cy="2914650"/>
          </a:xfrm>
        </p:spPr>
        <p:txBody>
          <a:bodyPr/>
          <a:lstStyle/>
          <a:p>
            <a:endParaRPr lang="en-US"/>
          </a:p>
        </p:txBody>
      </p:sp>
      <p:sp>
        <p:nvSpPr>
          <p:cNvPr id="3" name="Notes Placeholder 2">
            <a:extLst>
              <a:ext uri="{FF2B5EF4-FFF2-40B4-BE49-F238E27FC236}">
                <a16:creationId xmlns:a16="http://schemas.microsoft.com/office/drawing/2014/main" id="{A64CB12A-B2D8-B622-79F7-00399B873E3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8527742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C8CB5-227D-A25E-782E-F62F60E7F0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15DE85-5358-3791-F470-FA0686D205EB}"/>
              </a:ext>
            </a:extLst>
          </p:cNvPr>
          <p:cNvSpPr>
            <a:spLocks noGrp="1" noRot="1" noChangeAspect="1"/>
          </p:cNvSpPr>
          <p:nvPr>
            <p:ph type="sldImg"/>
          </p:nvPr>
        </p:nvSpPr>
        <p:spPr>
          <a:xfrm>
            <a:off x="363538" y="187325"/>
            <a:ext cx="5181600" cy="2914650"/>
          </a:xfrm>
        </p:spPr>
        <p:txBody>
          <a:bodyPr/>
          <a:lstStyle/>
          <a:p>
            <a:endParaRPr lang="en-US"/>
          </a:p>
        </p:txBody>
      </p:sp>
      <p:sp>
        <p:nvSpPr>
          <p:cNvPr id="3" name="Notes Placeholder 2">
            <a:extLst>
              <a:ext uri="{FF2B5EF4-FFF2-40B4-BE49-F238E27FC236}">
                <a16:creationId xmlns:a16="http://schemas.microsoft.com/office/drawing/2014/main" id="{78FAEAD8-7F3C-5ECB-CFAD-DC9191B261F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3046322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5ACBEE-F03C-84BF-9306-B8DDB0C68E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DA385C-4BD7-AFF3-5FDB-830E31817BCF}"/>
              </a:ext>
            </a:extLst>
          </p:cNvPr>
          <p:cNvSpPr>
            <a:spLocks noGrp="1" noRot="1" noChangeAspect="1"/>
          </p:cNvSpPr>
          <p:nvPr>
            <p:ph type="sldImg"/>
          </p:nvPr>
        </p:nvSpPr>
        <p:spPr>
          <a:xfrm>
            <a:off x="363538" y="187325"/>
            <a:ext cx="5181600" cy="2914650"/>
          </a:xfrm>
        </p:spPr>
        <p:txBody>
          <a:bodyPr/>
          <a:lstStyle/>
          <a:p>
            <a:endParaRPr lang="en-US"/>
          </a:p>
        </p:txBody>
      </p:sp>
      <p:sp>
        <p:nvSpPr>
          <p:cNvPr id="3" name="Notes Placeholder 2">
            <a:extLst>
              <a:ext uri="{FF2B5EF4-FFF2-40B4-BE49-F238E27FC236}">
                <a16:creationId xmlns:a16="http://schemas.microsoft.com/office/drawing/2014/main" id="{BC24B7F4-FEAA-02E9-5C3A-5DBD06B04AB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718928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23729A-52C6-744D-E8B2-F1CADCABAC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519FA4-0985-86E0-AC16-E7392450F1D4}"/>
              </a:ext>
            </a:extLst>
          </p:cNvPr>
          <p:cNvSpPr>
            <a:spLocks noGrp="1" noRot="1" noChangeAspect="1"/>
          </p:cNvSpPr>
          <p:nvPr>
            <p:ph type="sldImg"/>
          </p:nvPr>
        </p:nvSpPr>
        <p:spPr>
          <a:xfrm>
            <a:off x="363538" y="187325"/>
            <a:ext cx="5181600" cy="2914650"/>
          </a:xfrm>
        </p:spPr>
        <p:txBody>
          <a:bodyPr/>
          <a:lstStyle/>
          <a:p>
            <a:endParaRPr lang="en-US"/>
          </a:p>
        </p:txBody>
      </p:sp>
      <p:sp>
        <p:nvSpPr>
          <p:cNvPr id="3" name="Notes Placeholder 2">
            <a:extLst>
              <a:ext uri="{FF2B5EF4-FFF2-40B4-BE49-F238E27FC236}">
                <a16:creationId xmlns:a16="http://schemas.microsoft.com/office/drawing/2014/main" id="{3CA0981C-3C8F-2033-3A8E-FC389A2F360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3475636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28DE14-1BAF-1AA9-96A9-EE6C45E07A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4FD32C-03E8-0205-7BD6-C954E8E20E98}"/>
              </a:ext>
            </a:extLst>
          </p:cNvPr>
          <p:cNvSpPr>
            <a:spLocks noGrp="1" noRot="1" noChangeAspect="1"/>
          </p:cNvSpPr>
          <p:nvPr>
            <p:ph type="sldImg"/>
          </p:nvPr>
        </p:nvSpPr>
        <p:spPr>
          <a:xfrm>
            <a:off x="363538" y="187325"/>
            <a:ext cx="5181600" cy="2914650"/>
          </a:xfrm>
        </p:spPr>
        <p:txBody>
          <a:bodyPr/>
          <a:lstStyle/>
          <a:p>
            <a:endParaRPr lang="en-US"/>
          </a:p>
        </p:txBody>
      </p:sp>
      <p:sp>
        <p:nvSpPr>
          <p:cNvPr id="3" name="Notes Placeholder 2">
            <a:extLst>
              <a:ext uri="{FF2B5EF4-FFF2-40B4-BE49-F238E27FC236}">
                <a16:creationId xmlns:a16="http://schemas.microsoft.com/office/drawing/2014/main" id="{25672046-2F4D-F64B-4553-7DABF5AA721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513561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BFA5C416-7602-4F6E-AF18-B06EB5E567FC}" type="datetime1">
              <a:rPr lang="en-US" smtClean="0"/>
              <a:t>7/1/2026</a:t>
            </a:fld>
            <a:endParaRPr lang="en-US"/>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778812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6D95D4-B1DC-4BD3-96F7-872A240A5AA8}" type="datetime1">
              <a:rPr lang="en-US" smtClean="0"/>
              <a:t>7/1/2026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978372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41AC3A06-FFF2-4C8C-891C-D19B96FB8B5F}" type="datetime1">
              <a:rPr lang="en-US" smtClean="0"/>
              <a:t>7/1/2026</a:t>
            </a:fld>
            <a:endParaRPr lang="en-US"/>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6977249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BFA5C416-7602-4F6E-AF18-B06EB5E567FC}" type="datetime1">
              <a:rPr lang="en-US" smtClean="0"/>
              <a:t>7/1/2026</a:t>
            </a:fld>
            <a:endParaRPr lang="en-US"/>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3861394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748957"/>
          </a:xfrm>
        </p:spPr>
        <p:txBody>
          <a:bodyPr anchor="ctr"/>
          <a:lstStyle/>
          <a:p>
            <a:r>
              <a:rPr lang="en-US"/>
              <a:t>Click to edit Master title style</a:t>
            </a:r>
          </a:p>
        </p:txBody>
      </p:sp>
      <p:sp>
        <p:nvSpPr>
          <p:cNvPr id="3" name="Content Placeholder 2"/>
          <p:cNvSpPr>
            <a:spLocks noGrp="1"/>
          </p:cNvSpPr>
          <p:nvPr>
            <p:ph idx="1"/>
          </p:nvPr>
        </p:nvSpPr>
        <p:spPr>
          <a:xfrm>
            <a:off x="581192" y="1699591"/>
            <a:ext cx="11029615" cy="4572000"/>
          </a:xfrm>
        </p:spPr>
        <p:txBody>
          <a:bodyPr/>
          <a:lstStyle>
            <a:lvl1pPr>
              <a:lnSpc>
                <a:spcPct val="90000"/>
              </a:lnSpc>
              <a:defRPr b="1">
                <a:solidFill>
                  <a:schemeClr val="tx1">
                    <a:lumMod val="85000"/>
                    <a:lumOff val="15000"/>
                  </a:schemeClr>
                </a:solidFill>
              </a:defRPr>
            </a:lvl1pPr>
            <a:lvl2pPr>
              <a:lnSpc>
                <a:spcPct val="90000"/>
              </a:lnSpc>
              <a:defRPr b="1">
                <a:solidFill>
                  <a:schemeClr val="tx1">
                    <a:lumMod val="85000"/>
                    <a:lumOff val="15000"/>
                  </a:schemeClr>
                </a:solidFill>
              </a:defRPr>
            </a:lvl2pPr>
            <a:lvl3pPr>
              <a:lnSpc>
                <a:spcPct val="90000"/>
              </a:lnSpc>
              <a:defRPr b="1">
                <a:solidFill>
                  <a:schemeClr val="tx1">
                    <a:lumMod val="85000"/>
                    <a:lumOff val="15000"/>
                  </a:schemeClr>
                </a:solidFill>
              </a:defRPr>
            </a:lvl3pPr>
            <a:lvl4pPr>
              <a:lnSpc>
                <a:spcPct val="90000"/>
              </a:lnSpc>
              <a:defRPr b="1">
                <a:solidFill>
                  <a:schemeClr val="tx1">
                    <a:lumMod val="85000"/>
                    <a:lumOff val="15000"/>
                  </a:schemeClr>
                </a:solidFill>
              </a:defRPr>
            </a:lvl4pPr>
            <a:lvl5pPr>
              <a:lnSpc>
                <a:spcPct val="90000"/>
              </a:lnSpc>
              <a:defRPr b="1">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AF2B4F3-55FC-4AE9-8861-9776836DA11F}" type="datetime1">
              <a:rPr lang="en-US" smtClean="0"/>
              <a:t>7/1/2026</a:t>
            </a:fld>
            <a:endParaRPr lang="en-US"/>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2964265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3948A61B-7849-4E35-A7F5-A30700641529}" type="datetime1">
              <a:rPr lang="en-US" smtClean="0"/>
              <a:t>7/1/2026</a:t>
            </a:fld>
            <a:endParaRPr lang="en-US"/>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4828994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133662A-E4A9-46DC-A512-ACCF7860B028}" type="datetime1">
              <a:rPr lang="en-US" smtClean="0"/>
              <a:t>7/1/2026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4004698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B1B839D-9003-41F0-B39B-2D574F1A5C80}" type="datetime1">
              <a:rPr lang="en-US" smtClean="0"/>
              <a:t>7/1/2026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7464791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E34EED65-072C-4FDB-A3BF-BBE9404B99E2}" type="datetime1">
              <a:rPr lang="en-US" smtClean="0"/>
              <a:t>7/1/2026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3784511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D710D1-D2A9-4D47-9FAB-787B9719296C}" type="datetime1">
              <a:rPr lang="en-US" smtClean="0"/>
              <a:t>7/1/2026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8257065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EEC9C26E-3850-482C-A422-5FDFA76FC468}" type="datetime1">
              <a:rPr lang="en-US" smtClean="0"/>
              <a:t>7/1/2026</a:t>
            </a:fld>
            <a:endParaRPr lang="en-US"/>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a:p>
        </p:txBody>
      </p:sp>
    </p:spTree>
    <p:extLst>
      <p:ext uri="{BB962C8B-B14F-4D97-AF65-F5344CB8AC3E}">
        <p14:creationId xmlns:p14="http://schemas.microsoft.com/office/powerpoint/2010/main" val="1726550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p>
        </p:txBody>
      </p:sp>
      <p:sp>
        <p:nvSpPr>
          <p:cNvPr id="3" name="Content Placeholder 2"/>
          <p:cNvSpPr>
            <a:spLocks noGrp="1"/>
          </p:cNvSpPr>
          <p:nvPr>
            <p:ph idx="1"/>
          </p:nvPr>
        </p:nvSpPr>
        <p:spPr>
          <a:xfrm>
            <a:off x="581192" y="2340864"/>
            <a:ext cx="11029615" cy="3634486"/>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AF2B4F3-55FC-4AE9-8861-9776836DA11F}" type="datetime1">
              <a:rPr lang="en-US" smtClean="0"/>
              <a:t>7/1/2026</a:t>
            </a:fld>
            <a:endParaRPr lang="en-US"/>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7676079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A88BD17-423D-446F-99F2-14E1D80419C3}" type="datetime1">
              <a:rPr lang="en-US" smtClean="0"/>
              <a:t>7/1/2026</a:t>
            </a:fld>
            <a:endParaRPr lang="en-US"/>
          </a:p>
        </p:txBody>
      </p:sp>
      <p:sp>
        <p:nvSpPr>
          <p:cNvPr id="6" name="Footer Placeholder 5"/>
          <p:cNvSpPr>
            <a:spLocks noGrp="1"/>
          </p:cNvSpPr>
          <p:nvPr>
            <p:ph type="ftr" sz="quarter" idx="11"/>
          </p:nvPr>
        </p:nvSpPr>
        <p:spPr/>
        <p:txBody>
          <a:bodyPr/>
          <a:lstStyle/>
          <a:p>
            <a:pPr algn="l"/>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4389313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6D95D4-B1DC-4BD3-96F7-872A240A5AA8}" type="datetime1">
              <a:rPr lang="en-US" smtClean="0"/>
              <a:t>7/1/2026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4591333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41AC3A06-FFF2-4C8C-891C-D19B96FB8B5F}" type="datetime1">
              <a:rPr lang="en-US" smtClean="0"/>
              <a:t>7/1/2026</a:t>
            </a:fld>
            <a:endParaRPr lang="en-US"/>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790261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3948A61B-7849-4E35-A7F5-A30700641529}" type="datetime1">
              <a:rPr lang="en-US" smtClean="0"/>
              <a:t>7/1/2026</a:t>
            </a:fld>
            <a:endParaRPr lang="en-US"/>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115968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133662A-E4A9-46DC-A512-ACCF7860B028}" type="datetime1">
              <a:rPr lang="en-US" smtClean="0"/>
              <a:t>7/1/2026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547185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B1B839D-9003-41F0-B39B-2D574F1A5C80}" type="datetime1">
              <a:rPr lang="en-US" smtClean="0"/>
              <a:t>7/1/2026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56212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E34EED65-072C-4FDB-A3BF-BBE9404B99E2}" type="datetime1">
              <a:rPr lang="en-US" smtClean="0"/>
              <a:t>7/1/2026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617326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D710D1-D2A9-4D47-9FAB-787B9719296C}" type="datetime1">
              <a:rPr lang="en-US" smtClean="0"/>
              <a:t>7/1/2026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44490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EEC9C26E-3850-482C-A422-5FDFA76FC468}" type="datetime1">
              <a:rPr lang="en-US" smtClean="0"/>
              <a:t>7/1/2026</a:t>
            </a:fld>
            <a:endParaRPr lang="en-US"/>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a:p>
        </p:txBody>
      </p:sp>
    </p:spTree>
    <p:extLst>
      <p:ext uri="{BB962C8B-B14F-4D97-AF65-F5344CB8AC3E}">
        <p14:creationId xmlns:p14="http://schemas.microsoft.com/office/powerpoint/2010/main" val="328371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A88BD17-423D-446F-99F2-14E1D80419C3}" type="datetime1">
              <a:rPr lang="en-US" smtClean="0"/>
              <a:t>7/1/2026</a:t>
            </a:fld>
            <a:endParaRPr lang="en-US"/>
          </a:p>
        </p:txBody>
      </p:sp>
      <p:sp>
        <p:nvSpPr>
          <p:cNvPr id="6" name="Footer Placeholder 5"/>
          <p:cNvSpPr>
            <a:spLocks noGrp="1"/>
          </p:cNvSpPr>
          <p:nvPr>
            <p:ph type="ftr" sz="quarter" idx="11"/>
          </p:nvPr>
        </p:nvSpPr>
        <p:spPr/>
        <p:txBody>
          <a:bodyPr/>
          <a:lstStyle/>
          <a:p>
            <a:pPr algn="l"/>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4179712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DE3A5D88-3F7B-4785-8E2A-6434E63AC270}" type="datetime1">
              <a:rPr lang="en-US" smtClean="0"/>
              <a:t>7/1/2026</a:t>
            </a:fld>
            <a:endParaRPr lang="en-US"/>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0060567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70642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81192" y="1564477"/>
            <a:ext cx="11029616" cy="4747545"/>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DE3A5D88-3F7B-4785-8E2A-6434E63AC270}" type="datetime1">
              <a:rPr lang="en-US" smtClean="0"/>
              <a:t>7/1/2026</a:t>
            </a:fld>
            <a:endParaRPr lang="en-US"/>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9326887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90000"/>
        </a:lnSpc>
        <a:spcBef>
          <a:spcPct val="20000"/>
        </a:spcBef>
        <a:spcAft>
          <a:spcPts val="600"/>
        </a:spcAft>
        <a:buClr>
          <a:schemeClr val="accent1"/>
        </a:buClr>
        <a:buSzPct val="92000"/>
        <a:buFont typeface="Wingdings 2" panose="05020102010507070707" pitchFamily="18" charset="2"/>
        <a:buChar char=""/>
        <a:defRPr sz="1700" b="1" kern="1200">
          <a:solidFill>
            <a:schemeClr val="tx1">
              <a:lumMod val="75000"/>
              <a:lumOff val="25000"/>
            </a:schemeClr>
          </a:solidFill>
          <a:latin typeface="+mn-lt"/>
          <a:ea typeface="+mn-ea"/>
          <a:cs typeface="+mn-cs"/>
        </a:defRPr>
      </a:lvl1pPr>
      <a:lvl2pPr marL="630000" indent="-306000" algn="l" defTabSz="457200" rtl="0" eaLnBrk="1" latinLnBrk="0" hangingPunct="1">
        <a:lnSpc>
          <a:spcPct val="90000"/>
        </a:lnSpc>
        <a:spcBef>
          <a:spcPct val="20000"/>
        </a:spcBef>
        <a:spcAft>
          <a:spcPts val="600"/>
        </a:spcAft>
        <a:buClr>
          <a:schemeClr val="accent1"/>
        </a:buClr>
        <a:buSzPct val="92000"/>
        <a:buFont typeface="Wingdings 2" panose="05020102010507070707" pitchFamily="18" charset="2"/>
        <a:buChar char=""/>
        <a:defRPr sz="1400" b="1" kern="1200">
          <a:solidFill>
            <a:schemeClr val="tx1">
              <a:lumMod val="75000"/>
              <a:lumOff val="25000"/>
            </a:schemeClr>
          </a:solidFill>
          <a:latin typeface="+mn-lt"/>
          <a:ea typeface="+mn-ea"/>
          <a:cs typeface="+mn-cs"/>
        </a:defRPr>
      </a:lvl2pPr>
      <a:lvl3pPr marL="900000" indent="-270000" algn="l" defTabSz="457200" rtl="0" eaLnBrk="1" latinLnBrk="0" hangingPunct="1">
        <a:lnSpc>
          <a:spcPct val="90000"/>
        </a:lnSpc>
        <a:spcBef>
          <a:spcPct val="20000"/>
        </a:spcBef>
        <a:spcAft>
          <a:spcPts val="600"/>
        </a:spcAft>
        <a:buClr>
          <a:schemeClr val="accent1"/>
        </a:buClr>
        <a:buSzPct val="92000"/>
        <a:buFont typeface="Wingdings 2" panose="05020102010507070707" pitchFamily="18" charset="2"/>
        <a:buChar char=""/>
        <a:defRPr sz="1300" b="1" kern="1200">
          <a:solidFill>
            <a:schemeClr val="tx1">
              <a:lumMod val="75000"/>
              <a:lumOff val="25000"/>
            </a:schemeClr>
          </a:solidFill>
          <a:latin typeface="+mn-lt"/>
          <a:ea typeface="+mn-ea"/>
          <a:cs typeface="+mn-cs"/>
        </a:defRPr>
      </a:lvl3pPr>
      <a:lvl4pPr marL="1242000" indent="-234000" algn="l" defTabSz="457200" rtl="0" eaLnBrk="1" latinLnBrk="0" hangingPunct="1">
        <a:lnSpc>
          <a:spcPct val="90000"/>
        </a:lnSpc>
        <a:spcBef>
          <a:spcPct val="20000"/>
        </a:spcBef>
        <a:spcAft>
          <a:spcPts val="600"/>
        </a:spcAft>
        <a:buClr>
          <a:schemeClr val="accent1"/>
        </a:buClr>
        <a:buSzPct val="92000"/>
        <a:buFont typeface="Wingdings 2" panose="05020102010507070707" pitchFamily="18" charset="2"/>
        <a:buChar char=""/>
        <a:defRPr sz="1100" b="1" kern="1200">
          <a:solidFill>
            <a:schemeClr val="tx1">
              <a:lumMod val="75000"/>
              <a:lumOff val="25000"/>
            </a:schemeClr>
          </a:solidFill>
          <a:latin typeface="+mn-lt"/>
          <a:ea typeface="+mn-ea"/>
          <a:cs typeface="+mn-cs"/>
        </a:defRPr>
      </a:lvl4pPr>
      <a:lvl5pPr marL="1602000" indent="-234000" algn="l" defTabSz="457200" rtl="0" eaLnBrk="1" latinLnBrk="0" hangingPunct="1">
        <a:lnSpc>
          <a:spcPct val="90000"/>
        </a:lnSpc>
        <a:spcBef>
          <a:spcPct val="20000"/>
        </a:spcBef>
        <a:spcAft>
          <a:spcPts val="600"/>
        </a:spcAft>
        <a:buClr>
          <a:schemeClr val="accent1"/>
        </a:buClr>
        <a:buSzPct val="92000"/>
        <a:buFont typeface="Wingdings 2" panose="05020102010507070707" pitchFamily="18" charset="2"/>
        <a:buChar char=""/>
        <a:defRPr sz="1100" b="1"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5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5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5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A52FF1B8-145F-47AA-9F6F-7DA3201AA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2020104020203"/>
              <a:ea typeface="+mn-ea"/>
              <a:cs typeface="+mn-cs"/>
            </a:endParaRPr>
          </a:p>
        </p:txBody>
      </p:sp>
      <p:sp>
        <p:nvSpPr>
          <p:cNvPr id="2" name="Title 1">
            <a:extLst>
              <a:ext uri="{FF2B5EF4-FFF2-40B4-BE49-F238E27FC236}">
                <a16:creationId xmlns:a16="http://schemas.microsoft.com/office/drawing/2014/main" id="{1C21E816-31F5-48BB-BD02-D15F2F18B48A}"/>
              </a:ext>
            </a:extLst>
          </p:cNvPr>
          <p:cNvSpPr>
            <a:spLocks noGrp="1"/>
          </p:cNvSpPr>
          <p:nvPr>
            <p:ph type="ctrTitle"/>
          </p:nvPr>
        </p:nvSpPr>
        <p:spPr>
          <a:xfrm>
            <a:off x="3851473" y="2311083"/>
            <a:ext cx="7759337" cy="1392238"/>
          </a:xfrm>
        </p:spPr>
        <p:txBody>
          <a:bodyPr>
            <a:normAutofit fontScale="90000"/>
          </a:bodyPr>
          <a:lstStyle/>
          <a:p>
            <a:br>
              <a:rPr lang="en-US" sz="4400"/>
            </a:br>
            <a:br>
              <a:rPr lang="en-US" sz="4400"/>
            </a:br>
            <a:br>
              <a:rPr lang="en-US" sz="4400"/>
            </a:br>
            <a:br>
              <a:rPr lang="en-US" sz="4400"/>
            </a:br>
            <a:br>
              <a:rPr lang="en-US" sz="4400"/>
            </a:br>
            <a:br>
              <a:rPr lang="en-US" sz="4400"/>
            </a:br>
            <a:r>
              <a:rPr lang="en-US" sz="4000" cap="none"/>
              <a:t>State Taxation of Partnerships – </a:t>
            </a:r>
            <a:br>
              <a:rPr lang="en-US" sz="4000" cap="none"/>
            </a:br>
            <a:r>
              <a:rPr lang="en-US" sz="4000" cap="none"/>
              <a:t>Comments on Draft Model Provisions</a:t>
            </a:r>
            <a:br>
              <a:rPr lang="en-US" sz="4000" cap="none"/>
            </a:br>
            <a:r>
              <a:rPr lang="en-US" sz="3100" cap="none"/>
              <a:t>(Continued)</a:t>
            </a:r>
            <a:endParaRPr lang="en-US" sz="4400"/>
          </a:p>
        </p:txBody>
      </p:sp>
      <p:sp>
        <p:nvSpPr>
          <p:cNvPr id="3" name="Subtitle 2">
            <a:extLst>
              <a:ext uri="{FF2B5EF4-FFF2-40B4-BE49-F238E27FC236}">
                <a16:creationId xmlns:a16="http://schemas.microsoft.com/office/drawing/2014/main" id="{835D6E6B-3353-491C-A3C6-F278D6CED8B3}"/>
              </a:ext>
            </a:extLst>
          </p:cNvPr>
          <p:cNvSpPr>
            <a:spLocks noGrp="1"/>
          </p:cNvSpPr>
          <p:nvPr>
            <p:ph type="subTitle" idx="1"/>
          </p:nvPr>
        </p:nvSpPr>
        <p:spPr>
          <a:xfrm>
            <a:off x="4014107" y="4334006"/>
            <a:ext cx="6218877" cy="596057"/>
          </a:xfrm>
        </p:spPr>
        <p:txBody>
          <a:bodyPr>
            <a:noAutofit/>
          </a:bodyPr>
          <a:lstStyle/>
          <a:p>
            <a:r>
              <a:rPr lang="en-US" sz="2400"/>
              <a:t>July 1, 2026</a:t>
            </a:r>
          </a:p>
        </p:txBody>
      </p:sp>
      <p:sp>
        <p:nvSpPr>
          <p:cNvPr id="31" name="Rectangle 30">
            <a:extLst>
              <a:ext uri="{FF2B5EF4-FFF2-40B4-BE49-F238E27FC236}">
                <a16:creationId xmlns:a16="http://schemas.microsoft.com/office/drawing/2014/main" id="{6DFE8A8C-8C1F-40A1-8A45-9D05B0DD8E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2020104020203"/>
              <a:ea typeface="+mn-ea"/>
              <a:cs typeface="+mn-cs"/>
            </a:endParaRPr>
          </a:p>
        </p:txBody>
      </p:sp>
      <p:sp>
        <p:nvSpPr>
          <p:cNvPr id="33" name="Rectangle 32">
            <a:extLst>
              <a:ext uri="{FF2B5EF4-FFF2-40B4-BE49-F238E27FC236}">
                <a16:creationId xmlns:a16="http://schemas.microsoft.com/office/drawing/2014/main" id="{EE1EF8C3-8F8A-447D-A5FF-C124268254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2020104020203"/>
              <a:ea typeface="+mn-ea"/>
              <a:cs typeface="+mn-cs"/>
            </a:endParaRPr>
          </a:p>
        </p:txBody>
      </p:sp>
      <p:sp>
        <p:nvSpPr>
          <p:cNvPr id="35" name="Rectangle 34">
            <a:extLst>
              <a:ext uri="{FF2B5EF4-FFF2-40B4-BE49-F238E27FC236}">
                <a16:creationId xmlns:a16="http://schemas.microsoft.com/office/drawing/2014/main" id="{1B511BAF-6DC3-420A-8603-96945C66A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2020104020203"/>
              <a:ea typeface="+mn-ea"/>
              <a:cs typeface="+mn-cs"/>
            </a:endParaRPr>
          </a:p>
        </p:txBody>
      </p:sp>
      <p:pic>
        <p:nvPicPr>
          <p:cNvPr id="4" name="Picture 3">
            <a:extLst>
              <a:ext uri="{FF2B5EF4-FFF2-40B4-BE49-F238E27FC236}">
                <a16:creationId xmlns:a16="http://schemas.microsoft.com/office/drawing/2014/main" id="{49F09600-EAFC-4C54-94E9-659BE7BEF5B3}"/>
              </a:ext>
            </a:extLst>
          </p:cNvPr>
          <p:cNvPicPr>
            <a:picLocks noChangeAspect="1"/>
          </p:cNvPicPr>
          <p:nvPr/>
        </p:nvPicPr>
        <p:blipFill>
          <a:blip r:embed="rId4"/>
          <a:stretch>
            <a:fillRect/>
          </a:stretch>
        </p:blipFill>
        <p:spPr>
          <a:xfrm>
            <a:off x="898039" y="2490291"/>
            <a:ext cx="2846647" cy="1541978"/>
          </a:xfrm>
          <a:prstGeom prst="rect">
            <a:avLst/>
          </a:prstGeom>
        </p:spPr>
      </p:pic>
      <p:sp>
        <p:nvSpPr>
          <p:cNvPr id="5" name="Slide Number Placeholder 4">
            <a:extLst>
              <a:ext uri="{FF2B5EF4-FFF2-40B4-BE49-F238E27FC236}">
                <a16:creationId xmlns:a16="http://schemas.microsoft.com/office/drawing/2014/main" id="{29069105-5D7C-96CF-7BD9-C260AB9E37C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900" b="0" i="0" u="none" strike="noStrike" kern="1200" cap="none" spc="0" normalizeH="0" baseline="0" noProof="0">
              <a:ln>
                <a:noFill/>
              </a:ln>
              <a:solidFill>
                <a:prstClr val="black">
                  <a:lumMod val="75000"/>
                  <a:lumOff val="25000"/>
                </a:prstClr>
              </a:solidFill>
              <a:effectLst/>
              <a:uLnTx/>
              <a:uFillTx/>
              <a:latin typeface="Franklin Gothic Book" panose="020B0502020104020203"/>
              <a:ea typeface="+mn-ea"/>
              <a:cs typeface="+mn-cs"/>
            </a:endParaRPr>
          </a:p>
        </p:txBody>
      </p:sp>
    </p:spTree>
    <p:custDataLst>
      <p:tags r:id="rId1"/>
    </p:custDataLst>
    <p:extLst>
      <p:ext uri="{BB962C8B-B14F-4D97-AF65-F5344CB8AC3E}">
        <p14:creationId xmlns:p14="http://schemas.microsoft.com/office/powerpoint/2010/main" val="2475805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C02D9-B442-2A5C-EB02-58EE51BE823D}"/>
              </a:ext>
            </a:extLst>
          </p:cNvPr>
          <p:cNvSpPr>
            <a:spLocks noGrp="1"/>
          </p:cNvSpPr>
          <p:nvPr>
            <p:ph type="title"/>
          </p:nvPr>
        </p:nvSpPr>
        <p:spPr/>
        <p:txBody>
          <a:bodyPr/>
          <a:lstStyle/>
          <a:p>
            <a:r>
              <a:rPr lang="en-US"/>
              <a:t>Summary from the Last Call:</a:t>
            </a:r>
          </a:p>
        </p:txBody>
      </p:sp>
      <p:sp>
        <p:nvSpPr>
          <p:cNvPr id="3" name="Content Placeholder 2">
            <a:extLst>
              <a:ext uri="{FF2B5EF4-FFF2-40B4-BE49-F238E27FC236}">
                <a16:creationId xmlns:a16="http://schemas.microsoft.com/office/drawing/2014/main" id="{DA297655-B9B0-2639-ABC6-6DEE62E2B550}"/>
              </a:ext>
            </a:extLst>
          </p:cNvPr>
          <p:cNvSpPr>
            <a:spLocks noGrp="1"/>
          </p:cNvSpPr>
          <p:nvPr>
            <p:ph idx="1"/>
          </p:nvPr>
        </p:nvSpPr>
        <p:spPr/>
        <p:txBody>
          <a:bodyPr>
            <a:normAutofit fontScale="92500" lnSpcReduction="10000"/>
          </a:bodyPr>
          <a:lstStyle/>
          <a:p>
            <a:pPr>
              <a:spcBef>
                <a:spcPts val="1200"/>
              </a:spcBef>
            </a:pPr>
            <a:r>
              <a:rPr lang="en-US" sz="2800"/>
              <a:t>MTC combined filing models require blending.</a:t>
            </a:r>
          </a:p>
          <a:p>
            <a:pPr>
              <a:spcBef>
                <a:spcPts val="1200"/>
              </a:spcBef>
            </a:pPr>
            <a:r>
              <a:rPr lang="en-US" sz="2800"/>
              <a:t>Most states require blending for corporate partners and many also apply blending specifically to tiered partners. </a:t>
            </a:r>
          </a:p>
          <a:p>
            <a:pPr>
              <a:spcBef>
                <a:spcPts val="1200"/>
              </a:spcBef>
            </a:pPr>
            <a:r>
              <a:rPr lang="en-US" sz="2800"/>
              <a:t>States that address the “when” question generally refer to the unitary relationship between partner and partnership as the standard. </a:t>
            </a:r>
          </a:p>
          <a:p>
            <a:pPr>
              <a:spcBef>
                <a:spcPts val="1200"/>
              </a:spcBef>
            </a:pPr>
            <a:r>
              <a:rPr lang="en-US" sz="2800"/>
              <a:t>Only partners conducting their own business activities will blend and there is a special rule for investment partnerships.</a:t>
            </a:r>
          </a:p>
          <a:p>
            <a:pPr>
              <a:spcBef>
                <a:spcPts val="1200"/>
              </a:spcBef>
            </a:pPr>
            <a:r>
              <a:rPr lang="en-US" sz="2800"/>
              <a:t>States don’t have to blend, even when the partner and partnership are part of a unitary business. </a:t>
            </a:r>
          </a:p>
          <a:p>
            <a:pPr>
              <a:spcBef>
                <a:spcPts val="1200"/>
              </a:spcBef>
            </a:pPr>
            <a:r>
              <a:rPr lang="en-US" sz="2800"/>
              <a:t>States may also impose other limits on blending.</a:t>
            </a:r>
          </a:p>
          <a:p>
            <a:endParaRPr lang="en-US"/>
          </a:p>
        </p:txBody>
      </p:sp>
      <p:sp>
        <p:nvSpPr>
          <p:cNvPr id="4" name="Slide Number Placeholder 3">
            <a:extLst>
              <a:ext uri="{FF2B5EF4-FFF2-40B4-BE49-F238E27FC236}">
                <a16:creationId xmlns:a16="http://schemas.microsoft.com/office/drawing/2014/main" id="{E2AF44C3-12E2-88EB-94C1-25CCFAB6F2E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900" b="0" i="0" u="none" strike="noStrike" kern="1200" cap="none" spc="0" normalizeH="0" baseline="0" noProof="0">
              <a:ln>
                <a:noFill/>
              </a:ln>
              <a:solidFill>
                <a:prstClr val="black">
                  <a:lumMod val="75000"/>
                  <a:lumOff val="25000"/>
                </a:prstClr>
              </a:solidFill>
              <a:effectLst/>
              <a:uLnTx/>
              <a:uFillTx/>
              <a:latin typeface="Franklin Gothic Book" panose="020B0502020104020203"/>
              <a:ea typeface="+mn-ea"/>
              <a:cs typeface="+mn-cs"/>
            </a:endParaRPr>
          </a:p>
        </p:txBody>
      </p:sp>
    </p:spTree>
    <p:extLst>
      <p:ext uri="{BB962C8B-B14F-4D97-AF65-F5344CB8AC3E}">
        <p14:creationId xmlns:p14="http://schemas.microsoft.com/office/powerpoint/2010/main" val="16289445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FAC08-B84A-C659-E085-B77CA1A21686}"/>
              </a:ext>
            </a:extLst>
          </p:cNvPr>
          <p:cNvSpPr>
            <a:spLocks noGrp="1"/>
          </p:cNvSpPr>
          <p:nvPr>
            <p:ph type="title"/>
          </p:nvPr>
        </p:nvSpPr>
        <p:spPr/>
        <p:txBody>
          <a:bodyPr/>
          <a:lstStyle/>
          <a:p>
            <a:r>
              <a:rPr lang="en-US"/>
              <a:t>Comment concerning Sale of an Interest</a:t>
            </a:r>
          </a:p>
        </p:txBody>
      </p:sp>
      <p:sp>
        <p:nvSpPr>
          <p:cNvPr id="3" name="Content Placeholder 2">
            <a:extLst>
              <a:ext uri="{FF2B5EF4-FFF2-40B4-BE49-F238E27FC236}">
                <a16:creationId xmlns:a16="http://schemas.microsoft.com/office/drawing/2014/main" id="{8C559559-972A-5CC8-B675-7DC06D7E0823}"/>
              </a:ext>
            </a:extLst>
          </p:cNvPr>
          <p:cNvSpPr>
            <a:spLocks noGrp="1"/>
          </p:cNvSpPr>
          <p:nvPr>
            <p:ph idx="1"/>
          </p:nvPr>
        </p:nvSpPr>
        <p:spPr/>
        <p:txBody>
          <a:bodyPr>
            <a:normAutofit/>
          </a:bodyPr>
          <a:lstStyle/>
          <a:p>
            <a:pPr marL="305435" indent="-305435">
              <a:spcBef>
                <a:spcPts val="1200"/>
              </a:spcBef>
              <a:spcAft>
                <a:spcPts val="1200"/>
              </a:spcAft>
            </a:pPr>
            <a:r>
              <a:rPr lang="en-US" sz="2800"/>
              <a:t>Draft model provisions address the sourcing of partnership distributive share --</a:t>
            </a:r>
            <a:endParaRPr lang="en-US"/>
          </a:p>
          <a:p>
            <a:pPr marL="629920" lvl="1" indent="-305435">
              <a:spcBef>
                <a:spcPts val="1200"/>
              </a:spcBef>
              <a:spcAft>
                <a:spcPts val="1200"/>
              </a:spcAft>
            </a:pPr>
            <a:r>
              <a:rPr lang="en-US" sz="2400"/>
              <a:t>Apply sourcing rules based on the character of the items making up the distributive share as determined at the partnership level.</a:t>
            </a:r>
          </a:p>
          <a:p>
            <a:pPr marL="629920" lvl="1" indent="-305435">
              <a:spcBef>
                <a:spcPts val="1200"/>
              </a:spcBef>
              <a:spcAft>
                <a:spcPts val="1200"/>
              </a:spcAft>
            </a:pPr>
            <a:r>
              <a:rPr lang="en-US" sz="2400"/>
              <a:t>May also use blending where the partner and partnership have a sufficient unitary relationship.</a:t>
            </a:r>
          </a:p>
          <a:p>
            <a:pPr marL="305435" indent="-305435">
              <a:spcBef>
                <a:spcPts val="1200"/>
              </a:spcBef>
              <a:spcAft>
                <a:spcPts val="1200"/>
              </a:spcAft>
            </a:pPr>
            <a:r>
              <a:rPr lang="en-US" sz="2800"/>
              <a:t>Gain or loss from the sale of an interest is not distributive share.</a:t>
            </a:r>
          </a:p>
          <a:p>
            <a:pPr>
              <a:spcBef>
                <a:spcPts val="1200"/>
              </a:spcBef>
              <a:spcAft>
                <a:spcPts val="1200"/>
              </a:spcAft>
            </a:pPr>
            <a:endParaRPr lang="en-US" sz="2700"/>
          </a:p>
        </p:txBody>
      </p:sp>
      <p:sp>
        <p:nvSpPr>
          <p:cNvPr id="4" name="Slide Number Placeholder 3">
            <a:extLst>
              <a:ext uri="{FF2B5EF4-FFF2-40B4-BE49-F238E27FC236}">
                <a16:creationId xmlns:a16="http://schemas.microsoft.com/office/drawing/2014/main" id="{A1FD962D-A7D6-F7CD-A1F9-FB5340D8A90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900" b="0" i="0" u="none" strike="noStrike" kern="1200" cap="none" spc="0" normalizeH="0" baseline="0" noProof="0">
              <a:ln>
                <a:noFill/>
              </a:ln>
              <a:solidFill>
                <a:prstClr val="black">
                  <a:lumMod val="75000"/>
                  <a:lumOff val="25000"/>
                </a:prstClr>
              </a:solidFill>
              <a:effectLst/>
              <a:uLnTx/>
              <a:uFillTx/>
              <a:latin typeface="Franklin Gothic Book" panose="020B0502020104020203"/>
              <a:ea typeface="+mn-ea"/>
              <a:cs typeface="+mn-cs"/>
            </a:endParaRPr>
          </a:p>
        </p:txBody>
      </p:sp>
    </p:spTree>
    <p:extLst>
      <p:ext uri="{BB962C8B-B14F-4D97-AF65-F5344CB8AC3E}">
        <p14:creationId xmlns:p14="http://schemas.microsoft.com/office/powerpoint/2010/main" val="2049323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324988-4383-B679-27A2-1444E2EE37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9943BD-5F8E-E917-86CE-F430BEA2C4B4}"/>
              </a:ext>
            </a:extLst>
          </p:cNvPr>
          <p:cNvSpPr>
            <a:spLocks noGrp="1"/>
          </p:cNvSpPr>
          <p:nvPr>
            <p:ph type="title"/>
          </p:nvPr>
        </p:nvSpPr>
        <p:spPr>
          <a:xfrm>
            <a:off x="581192" y="702156"/>
            <a:ext cx="11029615" cy="632867"/>
          </a:xfrm>
        </p:spPr>
        <p:txBody>
          <a:bodyPr>
            <a:normAutofit/>
          </a:bodyPr>
          <a:lstStyle/>
          <a:p>
            <a:r>
              <a:rPr lang="en-US" sz="3200"/>
              <a:t>Blending is about fair apportionment</a:t>
            </a:r>
          </a:p>
        </p:txBody>
      </p:sp>
      <p:sp>
        <p:nvSpPr>
          <p:cNvPr id="3" name="Content Placeholder 2">
            <a:extLst>
              <a:ext uri="{FF2B5EF4-FFF2-40B4-BE49-F238E27FC236}">
                <a16:creationId xmlns:a16="http://schemas.microsoft.com/office/drawing/2014/main" id="{09C77B81-37CB-E77E-8026-2A9DFEFDF242}"/>
              </a:ext>
            </a:extLst>
          </p:cNvPr>
          <p:cNvSpPr>
            <a:spLocks noGrp="1"/>
          </p:cNvSpPr>
          <p:nvPr>
            <p:ph idx="1"/>
          </p:nvPr>
        </p:nvSpPr>
        <p:spPr>
          <a:xfrm>
            <a:off x="704088" y="1636776"/>
            <a:ext cx="10906719" cy="4634815"/>
          </a:xfrm>
        </p:spPr>
        <p:txBody>
          <a:bodyPr>
            <a:normAutofit/>
          </a:bodyPr>
          <a:lstStyle/>
          <a:p>
            <a:pPr lvl="1">
              <a:spcBef>
                <a:spcPts val="1200"/>
              </a:spcBef>
              <a:spcAft>
                <a:spcPts val="1200"/>
              </a:spcAft>
            </a:pPr>
            <a:r>
              <a:rPr lang="en-US" sz="2500" b="1" dirty="0"/>
              <a:t>Assume a partner engages in the same income generating activity both directly and through a partnership. If the state would include both the direct and distributive share income from that activity in the apportionable base, then should the same types of </a:t>
            </a:r>
            <a:r>
              <a:rPr lang="en-US" sz="2500" dirty="0"/>
              <a:t>that would otherwise be included also be used when apportioning that base? </a:t>
            </a:r>
            <a:endParaRPr lang="en-US" sz="2500" b="1" dirty="0"/>
          </a:p>
          <a:p>
            <a:pPr lvl="1">
              <a:spcBef>
                <a:spcPts val="1200"/>
              </a:spcBef>
              <a:spcAft>
                <a:spcPts val="1200"/>
              </a:spcAft>
            </a:pPr>
            <a:r>
              <a:rPr lang="en-US" sz="2500" b="1" dirty="0"/>
              <a:t>While the U.S. Supreme Court has never addressed factor representation per se, a few state courts have ruled supporting “factor representation” generally. </a:t>
            </a:r>
          </a:p>
          <a:p>
            <a:pPr lvl="1">
              <a:spcBef>
                <a:spcPts val="1200"/>
              </a:spcBef>
              <a:spcAft>
                <a:spcPts val="1200"/>
              </a:spcAft>
            </a:pPr>
            <a:r>
              <a:rPr lang="en-US" sz="2500" b="1" dirty="0"/>
              <a:t>UDITPA also contains Sec. 18 which allows variation in the approach used in order to “fairly represent the extent of the taxpayer’s business </a:t>
            </a:r>
            <a:r>
              <a:rPr lang="en-US" sz="2500" b="1" dirty="0">
                <a:highlight>
                  <a:srgbClr val="FFFF00"/>
                </a:highlight>
              </a:rPr>
              <a:t>activity</a:t>
            </a:r>
            <a:r>
              <a:rPr lang="en-US" sz="2500" b="1" dirty="0"/>
              <a:t> in this State.”</a:t>
            </a:r>
          </a:p>
          <a:p>
            <a:endParaRPr lang="en-US" sz="2800" b="1" dirty="0"/>
          </a:p>
          <a:p>
            <a:pPr lvl="1"/>
            <a:endParaRPr lang="en-US" sz="3300" b="1" dirty="0"/>
          </a:p>
        </p:txBody>
      </p:sp>
      <p:sp>
        <p:nvSpPr>
          <p:cNvPr id="4" name="Slide Number Placeholder 3">
            <a:extLst>
              <a:ext uri="{FF2B5EF4-FFF2-40B4-BE49-F238E27FC236}">
                <a16:creationId xmlns:a16="http://schemas.microsoft.com/office/drawing/2014/main" id="{D3A244C2-AAB8-19CD-8ADA-8E3334B78D8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900" b="0" i="0" u="none" strike="noStrike" kern="1200" cap="none" spc="0" normalizeH="0" baseline="0" noProof="0">
              <a:ln>
                <a:noFill/>
              </a:ln>
              <a:solidFill>
                <a:prstClr val="black">
                  <a:lumMod val="75000"/>
                  <a:lumOff val="25000"/>
                </a:prstClr>
              </a:solidFill>
              <a:effectLst/>
              <a:uLnTx/>
              <a:uFillTx/>
              <a:latin typeface="Franklin Gothic Book" panose="020B0502020104020203"/>
              <a:ea typeface="+mn-ea"/>
              <a:cs typeface="+mn-cs"/>
            </a:endParaRPr>
          </a:p>
        </p:txBody>
      </p:sp>
    </p:spTree>
    <p:extLst>
      <p:ext uri="{BB962C8B-B14F-4D97-AF65-F5344CB8AC3E}">
        <p14:creationId xmlns:p14="http://schemas.microsoft.com/office/powerpoint/2010/main" val="14230786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B371C-FE98-4E24-A896-E7733A4025AA}"/>
              </a:ext>
            </a:extLst>
          </p:cNvPr>
          <p:cNvSpPr>
            <a:spLocks noGrp="1"/>
          </p:cNvSpPr>
          <p:nvPr>
            <p:ph type="title"/>
          </p:nvPr>
        </p:nvSpPr>
        <p:spPr/>
        <p:txBody>
          <a:bodyPr/>
          <a:lstStyle/>
          <a:p>
            <a:r>
              <a:rPr lang="en-US"/>
              <a:t>MTC Position on Blending</a:t>
            </a:r>
          </a:p>
        </p:txBody>
      </p:sp>
      <p:sp>
        <p:nvSpPr>
          <p:cNvPr id="3" name="Content Placeholder 2">
            <a:extLst>
              <a:ext uri="{FF2B5EF4-FFF2-40B4-BE49-F238E27FC236}">
                <a16:creationId xmlns:a16="http://schemas.microsoft.com/office/drawing/2014/main" id="{F449B66F-9615-8068-1327-9EA4F5B426CD}"/>
              </a:ext>
            </a:extLst>
          </p:cNvPr>
          <p:cNvSpPr>
            <a:spLocks noGrp="1"/>
          </p:cNvSpPr>
          <p:nvPr>
            <p:ph idx="1"/>
          </p:nvPr>
        </p:nvSpPr>
        <p:spPr/>
        <p:txBody>
          <a:bodyPr/>
          <a:lstStyle/>
          <a:p>
            <a:pPr marL="305435" indent="-305435">
              <a:spcBef>
                <a:spcPts val="1800"/>
              </a:spcBef>
              <a:spcAft>
                <a:spcPts val="1800"/>
              </a:spcAft>
            </a:pPr>
            <a:r>
              <a:rPr lang="en-US" sz="2800"/>
              <a:t>We have incorporated the concept of blending into our Joyce and Finnigan models for combined filing of corporations.</a:t>
            </a:r>
            <a:endParaRPr lang="en-US"/>
          </a:p>
          <a:p>
            <a:pPr marL="305435" indent="-305435">
              <a:spcBef>
                <a:spcPts val="1800"/>
              </a:spcBef>
              <a:spcAft>
                <a:spcPts val="1800"/>
              </a:spcAft>
            </a:pPr>
            <a:r>
              <a:rPr lang="en-US" sz="2800"/>
              <a:t>Those provisions would use distributive share to determine the share of factor components, but do not address how to apply that method in different circumstances.</a:t>
            </a:r>
          </a:p>
          <a:p>
            <a:pPr marL="305435" indent="-305435">
              <a:spcBef>
                <a:spcPts val="1800"/>
              </a:spcBef>
              <a:spcAft>
                <a:spcPts val="1800"/>
              </a:spcAft>
            </a:pPr>
            <a:r>
              <a:rPr lang="en-US" sz="2800"/>
              <a:t>We have not provided detail on how to apply the UBP to the question of when to blend.</a:t>
            </a:r>
          </a:p>
          <a:p>
            <a:endParaRPr lang="en-US"/>
          </a:p>
          <a:p>
            <a:endParaRPr lang="en-US"/>
          </a:p>
        </p:txBody>
      </p:sp>
      <p:sp>
        <p:nvSpPr>
          <p:cNvPr id="4" name="Slide Number Placeholder 3">
            <a:extLst>
              <a:ext uri="{FF2B5EF4-FFF2-40B4-BE49-F238E27FC236}">
                <a16:creationId xmlns:a16="http://schemas.microsoft.com/office/drawing/2014/main" id="{2D6CCB46-5A04-C640-084B-4BE328BB2E5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900" b="0" i="0" u="none" strike="noStrike" kern="1200" cap="none" spc="0" normalizeH="0" baseline="0" noProof="0">
              <a:ln>
                <a:noFill/>
              </a:ln>
              <a:solidFill>
                <a:prstClr val="black">
                  <a:lumMod val="75000"/>
                  <a:lumOff val="25000"/>
                </a:prstClr>
              </a:solidFill>
              <a:effectLst/>
              <a:uLnTx/>
              <a:uFillTx/>
              <a:latin typeface="Franklin Gothic Book" panose="020B0502020104020203"/>
              <a:ea typeface="+mn-ea"/>
              <a:cs typeface="+mn-cs"/>
            </a:endParaRPr>
          </a:p>
        </p:txBody>
      </p:sp>
    </p:spTree>
    <p:extLst>
      <p:ext uri="{BB962C8B-B14F-4D97-AF65-F5344CB8AC3E}">
        <p14:creationId xmlns:p14="http://schemas.microsoft.com/office/powerpoint/2010/main" val="37228947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858DF7D-C2D0-4B03-A7A0-2F06B789E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2020104020203"/>
              <a:ea typeface="+mn-ea"/>
              <a:cs typeface="+mn-cs"/>
            </a:endParaRPr>
          </a:p>
        </p:txBody>
      </p:sp>
      <p:sp>
        <p:nvSpPr>
          <p:cNvPr id="11" name="Rectangle 10">
            <a:extLst>
              <a:ext uri="{FF2B5EF4-FFF2-40B4-BE49-F238E27FC236}">
                <a16:creationId xmlns:a16="http://schemas.microsoft.com/office/drawing/2014/main" id="{1B26B711-3121-40B0-8377-A64F3DC00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2020104020203"/>
              <a:ea typeface="+mn-ea"/>
              <a:cs typeface="+mn-cs"/>
            </a:endParaRPr>
          </a:p>
        </p:txBody>
      </p:sp>
      <p:sp>
        <p:nvSpPr>
          <p:cNvPr id="13" name="Rectangle 12">
            <a:extLst>
              <a:ext uri="{FF2B5EF4-FFF2-40B4-BE49-F238E27FC236}">
                <a16:creationId xmlns:a16="http://schemas.microsoft.com/office/drawing/2014/main" id="{645C4D3D-ABBA-4B4E-93E5-01E343719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2020104020203"/>
              <a:ea typeface="+mn-ea"/>
              <a:cs typeface="+mn-cs"/>
            </a:endParaRPr>
          </a:p>
        </p:txBody>
      </p:sp>
      <p:sp>
        <p:nvSpPr>
          <p:cNvPr id="15" name="Rectangle 14">
            <a:extLst>
              <a:ext uri="{FF2B5EF4-FFF2-40B4-BE49-F238E27FC236}">
                <a16:creationId xmlns:a16="http://schemas.microsoft.com/office/drawing/2014/main" id="{98DDD5E5-0097-4C6C-B266-5732EDA96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2020104020203"/>
              <a:ea typeface="+mn-ea"/>
              <a:cs typeface="+mn-cs"/>
            </a:endParaRPr>
          </a:p>
        </p:txBody>
      </p:sp>
      <p:sp>
        <p:nvSpPr>
          <p:cNvPr id="17" name="Rectangle 16">
            <a:extLst>
              <a:ext uri="{FF2B5EF4-FFF2-40B4-BE49-F238E27FC236}">
                <a16:creationId xmlns:a16="http://schemas.microsoft.com/office/drawing/2014/main" id="{8952EF87-C74F-4D3F-9CAD-EEA1733C9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2020104020203"/>
              <a:ea typeface="+mn-ea"/>
              <a:cs typeface="+mn-cs"/>
            </a:endParaRPr>
          </a:p>
        </p:txBody>
      </p:sp>
      <p:sp>
        <p:nvSpPr>
          <p:cNvPr id="2" name="Title 1">
            <a:extLst>
              <a:ext uri="{FF2B5EF4-FFF2-40B4-BE49-F238E27FC236}">
                <a16:creationId xmlns:a16="http://schemas.microsoft.com/office/drawing/2014/main" id="{45296CA7-A66C-463E-B23C-5CD02865F01E}"/>
              </a:ext>
            </a:extLst>
          </p:cNvPr>
          <p:cNvSpPr>
            <a:spLocks noGrp="1"/>
          </p:cNvSpPr>
          <p:nvPr>
            <p:ph type="title"/>
          </p:nvPr>
        </p:nvSpPr>
        <p:spPr>
          <a:xfrm>
            <a:off x="771148" y="1037967"/>
            <a:ext cx="3054091" cy="4709131"/>
          </a:xfrm>
        </p:spPr>
        <p:txBody>
          <a:bodyPr anchor="ctr">
            <a:normAutofit/>
          </a:bodyPr>
          <a:lstStyle/>
          <a:p>
            <a:r>
              <a:rPr lang="en-US">
                <a:solidFill>
                  <a:srgbClr val="FFFEFF"/>
                </a:solidFill>
              </a:rPr>
              <a:t>Partnership Examples</a:t>
            </a:r>
          </a:p>
        </p:txBody>
      </p:sp>
      <p:sp>
        <p:nvSpPr>
          <p:cNvPr id="3" name="Content Placeholder 2">
            <a:extLst>
              <a:ext uri="{FF2B5EF4-FFF2-40B4-BE49-F238E27FC236}">
                <a16:creationId xmlns:a16="http://schemas.microsoft.com/office/drawing/2014/main" id="{26A6DC4E-560B-D26E-DA20-34FE4DC86CE4}"/>
              </a:ext>
            </a:extLst>
          </p:cNvPr>
          <p:cNvSpPr>
            <a:spLocks noGrp="1"/>
          </p:cNvSpPr>
          <p:nvPr>
            <p:ph idx="1"/>
          </p:nvPr>
        </p:nvSpPr>
        <p:spPr>
          <a:xfrm>
            <a:off x="4241830" y="597643"/>
            <a:ext cx="7503635" cy="5757309"/>
          </a:xfrm>
        </p:spPr>
        <p:txBody>
          <a:bodyPr>
            <a:normAutofit/>
          </a:bodyPr>
          <a:lstStyle/>
          <a:p>
            <a:r>
              <a:rPr lang="en-US" sz="2000"/>
              <a:t>Assume: </a:t>
            </a:r>
          </a:p>
          <a:p>
            <a:pPr lvl="1"/>
            <a:r>
              <a:rPr lang="en-US" sz="1800"/>
              <a:t>Corp has a business renting property and provides services to those who lease the property in State X.  </a:t>
            </a:r>
          </a:p>
          <a:p>
            <a:pPr lvl="1"/>
            <a:r>
              <a:rPr lang="en-US" sz="1800"/>
              <a:t>Corp holds an interest in Partnership which owns similar property in State Y which Partnership leases. </a:t>
            </a:r>
          </a:p>
          <a:p>
            <a:pPr lvl="1"/>
            <a:r>
              <a:rPr lang="en-US" sz="1800"/>
              <a:t>Corp provides the same types of services to those leasing the property of Partnership in State Y.</a:t>
            </a:r>
          </a:p>
          <a:p>
            <a:pPr lvl="1"/>
            <a:r>
              <a:rPr lang="en-US" sz="1800"/>
              <a:t>Corp receives a share of Partnership’s rental income. </a:t>
            </a:r>
          </a:p>
          <a:p>
            <a:pPr>
              <a:spcBef>
                <a:spcPts val="1200"/>
              </a:spcBef>
            </a:pPr>
            <a:r>
              <a:rPr lang="en-US" sz="2000"/>
              <a:t>Questions: </a:t>
            </a:r>
          </a:p>
          <a:p>
            <a:pPr lvl="1"/>
            <a:r>
              <a:rPr lang="en-US" sz="1800"/>
              <a:t>Should Corp include a share of the Partnership’s rental receipts sourced to State Y in its apportionment factor applied to its blended apportionable income from renting property in State X and providing services in States X and Y? </a:t>
            </a:r>
          </a:p>
          <a:p>
            <a:pPr lvl="1"/>
            <a:r>
              <a:rPr lang="en-US" sz="1800"/>
              <a:t>Does it matter whether Corp is involved in a majority owner of Partnership?</a:t>
            </a:r>
          </a:p>
          <a:p>
            <a:pPr lvl="1"/>
            <a:r>
              <a:rPr lang="en-US" sz="1800"/>
              <a:t>Does it matter whether Corp is involved in the management of Partnership?</a:t>
            </a:r>
            <a:endParaRPr lang="en-US"/>
          </a:p>
        </p:txBody>
      </p:sp>
      <p:sp>
        <p:nvSpPr>
          <p:cNvPr id="4" name="Slide Number Placeholder 3">
            <a:extLst>
              <a:ext uri="{FF2B5EF4-FFF2-40B4-BE49-F238E27FC236}">
                <a16:creationId xmlns:a16="http://schemas.microsoft.com/office/drawing/2014/main" id="{555B185F-B68C-1330-A07C-6A63C1D8E3C8}"/>
              </a:ext>
            </a:extLst>
          </p:cNvPr>
          <p:cNvSpPr>
            <a:spLocks noGrp="1"/>
          </p:cNvSpPr>
          <p:nvPr>
            <p:ph type="sldNum" sz="quarter" idx="12"/>
          </p:nvPr>
        </p:nvSpPr>
        <p:spPr>
          <a:xfrm>
            <a:off x="10558300" y="6423914"/>
            <a:ext cx="105251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14</a:t>
            </a:fld>
            <a:endParaRPr kumimoji="0" lang="en-US" sz="900" b="0" i="0" u="none" strike="noStrike" kern="1200" cap="none" spc="0" normalizeH="0" baseline="0" noProof="0">
              <a:ln>
                <a:noFill/>
              </a:ln>
              <a:solidFill>
                <a:prstClr val="black">
                  <a:lumMod val="75000"/>
                  <a:lumOff val="25000"/>
                </a:prstClr>
              </a:solidFill>
              <a:effectLst/>
              <a:uLnTx/>
              <a:uFillTx/>
              <a:latin typeface="Franklin Gothic Book" panose="020B0502020104020203"/>
              <a:ea typeface="+mn-ea"/>
              <a:cs typeface="+mn-cs"/>
            </a:endParaRPr>
          </a:p>
        </p:txBody>
      </p:sp>
    </p:spTree>
    <p:extLst>
      <p:ext uri="{BB962C8B-B14F-4D97-AF65-F5344CB8AC3E}">
        <p14:creationId xmlns:p14="http://schemas.microsoft.com/office/powerpoint/2010/main" val="34548527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1C45421-F45F-72B2-B020-A5DF1870F5A2}"/>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858DF7D-C2D0-4B03-A7A0-2F06B789E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2020104020203"/>
              <a:ea typeface="+mn-ea"/>
              <a:cs typeface="+mn-cs"/>
            </a:endParaRPr>
          </a:p>
        </p:txBody>
      </p:sp>
      <p:sp>
        <p:nvSpPr>
          <p:cNvPr id="11" name="Rectangle 10">
            <a:extLst>
              <a:ext uri="{FF2B5EF4-FFF2-40B4-BE49-F238E27FC236}">
                <a16:creationId xmlns:a16="http://schemas.microsoft.com/office/drawing/2014/main" id="{1B26B711-3121-40B0-8377-A64F3DC00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2020104020203"/>
              <a:ea typeface="+mn-ea"/>
              <a:cs typeface="+mn-cs"/>
            </a:endParaRPr>
          </a:p>
        </p:txBody>
      </p:sp>
      <p:sp>
        <p:nvSpPr>
          <p:cNvPr id="13" name="Rectangle 12">
            <a:extLst>
              <a:ext uri="{FF2B5EF4-FFF2-40B4-BE49-F238E27FC236}">
                <a16:creationId xmlns:a16="http://schemas.microsoft.com/office/drawing/2014/main" id="{645C4D3D-ABBA-4B4E-93E5-01E343719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2020104020203"/>
              <a:ea typeface="+mn-ea"/>
              <a:cs typeface="+mn-cs"/>
            </a:endParaRPr>
          </a:p>
        </p:txBody>
      </p:sp>
      <p:sp>
        <p:nvSpPr>
          <p:cNvPr id="15" name="Rectangle 14">
            <a:extLst>
              <a:ext uri="{FF2B5EF4-FFF2-40B4-BE49-F238E27FC236}">
                <a16:creationId xmlns:a16="http://schemas.microsoft.com/office/drawing/2014/main" id="{98DDD5E5-0097-4C6C-B266-5732EDA96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2020104020203"/>
              <a:ea typeface="+mn-ea"/>
              <a:cs typeface="+mn-cs"/>
            </a:endParaRPr>
          </a:p>
        </p:txBody>
      </p:sp>
      <p:sp>
        <p:nvSpPr>
          <p:cNvPr id="17" name="Rectangle 16">
            <a:extLst>
              <a:ext uri="{FF2B5EF4-FFF2-40B4-BE49-F238E27FC236}">
                <a16:creationId xmlns:a16="http://schemas.microsoft.com/office/drawing/2014/main" id="{8952EF87-C74F-4D3F-9CAD-EEA1733C9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2020104020203"/>
              <a:ea typeface="+mn-ea"/>
              <a:cs typeface="+mn-cs"/>
            </a:endParaRPr>
          </a:p>
        </p:txBody>
      </p:sp>
      <p:sp>
        <p:nvSpPr>
          <p:cNvPr id="2" name="Title 1">
            <a:extLst>
              <a:ext uri="{FF2B5EF4-FFF2-40B4-BE49-F238E27FC236}">
                <a16:creationId xmlns:a16="http://schemas.microsoft.com/office/drawing/2014/main" id="{97709350-DAC5-6935-0984-747CE8F0692C}"/>
              </a:ext>
            </a:extLst>
          </p:cNvPr>
          <p:cNvSpPr>
            <a:spLocks noGrp="1"/>
          </p:cNvSpPr>
          <p:nvPr>
            <p:ph type="title"/>
          </p:nvPr>
        </p:nvSpPr>
        <p:spPr>
          <a:xfrm>
            <a:off x="771148" y="1037967"/>
            <a:ext cx="3054091" cy="4709131"/>
          </a:xfrm>
        </p:spPr>
        <p:txBody>
          <a:bodyPr anchor="ctr">
            <a:normAutofit/>
          </a:bodyPr>
          <a:lstStyle/>
          <a:p>
            <a:r>
              <a:rPr lang="en-US">
                <a:solidFill>
                  <a:srgbClr val="FFFEFF"/>
                </a:solidFill>
              </a:rPr>
              <a:t>Partnership Examples</a:t>
            </a:r>
          </a:p>
        </p:txBody>
      </p:sp>
      <p:sp>
        <p:nvSpPr>
          <p:cNvPr id="3" name="Content Placeholder 2">
            <a:extLst>
              <a:ext uri="{FF2B5EF4-FFF2-40B4-BE49-F238E27FC236}">
                <a16:creationId xmlns:a16="http://schemas.microsoft.com/office/drawing/2014/main" id="{6E4B57D2-A8A1-4B6A-0EA8-71571B918081}"/>
              </a:ext>
            </a:extLst>
          </p:cNvPr>
          <p:cNvSpPr>
            <a:spLocks noGrp="1"/>
          </p:cNvSpPr>
          <p:nvPr>
            <p:ph idx="1"/>
          </p:nvPr>
        </p:nvSpPr>
        <p:spPr>
          <a:xfrm>
            <a:off x="4241830" y="597643"/>
            <a:ext cx="7503635" cy="5803157"/>
          </a:xfrm>
        </p:spPr>
        <p:txBody>
          <a:bodyPr>
            <a:normAutofit/>
          </a:bodyPr>
          <a:lstStyle/>
          <a:p>
            <a:r>
              <a:rPr lang="en-US" sz="2000"/>
              <a:t>Assume: </a:t>
            </a:r>
          </a:p>
          <a:p>
            <a:pPr lvl="1"/>
            <a:r>
              <a:rPr lang="en-US" sz="1800"/>
              <a:t>Corp has a business in State X.  </a:t>
            </a:r>
          </a:p>
          <a:p>
            <a:pPr lvl="1"/>
            <a:r>
              <a:rPr lang="en-US" sz="1800"/>
              <a:t>Corp holds an interest in Partnership 1 (P1) which is involved in two businesses through Partnership 2 (P2) and Partnership 3 (P3), which operate entirely in State Y. </a:t>
            </a:r>
          </a:p>
          <a:p>
            <a:pPr lvl="1"/>
            <a:r>
              <a:rPr lang="en-US" sz="1800"/>
              <a:t>Corp’s and P3’s businesses are closely related and Corp benefits from and participates in the activities of P3.</a:t>
            </a:r>
          </a:p>
          <a:p>
            <a:pPr lvl="1"/>
            <a:r>
              <a:rPr lang="en-US" sz="1800"/>
              <a:t>Corp’s distributive share from P1 includes a distributive share from P3. </a:t>
            </a:r>
          </a:p>
          <a:p>
            <a:pPr>
              <a:spcBef>
                <a:spcPts val="1200"/>
              </a:spcBef>
            </a:pPr>
            <a:r>
              <a:rPr lang="en-US" sz="2000"/>
              <a:t>Questions: </a:t>
            </a:r>
          </a:p>
          <a:p>
            <a:pPr lvl="1"/>
            <a:r>
              <a:rPr lang="en-US" sz="1800"/>
              <a:t>Should Corp include a share of P3’s </a:t>
            </a:r>
            <a:r>
              <a:rPr lang="en-US" sz="1800">
                <a:highlight>
                  <a:srgbClr val="00FF00"/>
                </a:highlight>
              </a:rPr>
              <a:t>factor components </a:t>
            </a:r>
            <a:r>
              <a:rPr lang="en-US" sz="1800"/>
              <a:t>from State Y in its apportionment formula applied to the blended apportionable income from its own activities and its distributive share from P1 that is the income from P3? </a:t>
            </a:r>
          </a:p>
          <a:p>
            <a:pPr lvl="1"/>
            <a:r>
              <a:rPr lang="en-US" sz="1800"/>
              <a:t>Does it matter whether Corp is an indirect partner in P3?</a:t>
            </a:r>
            <a:endParaRPr lang="en-US"/>
          </a:p>
        </p:txBody>
      </p:sp>
      <p:sp>
        <p:nvSpPr>
          <p:cNvPr id="4" name="Slide Number Placeholder 3">
            <a:extLst>
              <a:ext uri="{FF2B5EF4-FFF2-40B4-BE49-F238E27FC236}">
                <a16:creationId xmlns:a16="http://schemas.microsoft.com/office/drawing/2014/main" id="{34A2D727-63B7-F5D2-0B9C-02ACD8AF64E3}"/>
              </a:ext>
            </a:extLst>
          </p:cNvPr>
          <p:cNvSpPr>
            <a:spLocks noGrp="1"/>
          </p:cNvSpPr>
          <p:nvPr>
            <p:ph type="sldNum" sz="quarter" idx="12"/>
          </p:nvPr>
        </p:nvSpPr>
        <p:spPr>
          <a:xfrm>
            <a:off x="10558300" y="6423914"/>
            <a:ext cx="105251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15</a:t>
            </a:fld>
            <a:endParaRPr kumimoji="0" lang="en-US" sz="900" b="0" i="0" u="none" strike="noStrike" kern="1200" cap="none" spc="0" normalizeH="0" baseline="0" noProof="0">
              <a:ln>
                <a:noFill/>
              </a:ln>
              <a:solidFill>
                <a:prstClr val="black">
                  <a:lumMod val="75000"/>
                  <a:lumOff val="25000"/>
                </a:prstClr>
              </a:solidFill>
              <a:effectLst/>
              <a:uLnTx/>
              <a:uFillTx/>
              <a:latin typeface="Franklin Gothic Book" panose="020B0502020104020203"/>
              <a:ea typeface="+mn-ea"/>
              <a:cs typeface="+mn-cs"/>
            </a:endParaRPr>
          </a:p>
        </p:txBody>
      </p:sp>
    </p:spTree>
    <p:extLst>
      <p:ext uri="{BB962C8B-B14F-4D97-AF65-F5344CB8AC3E}">
        <p14:creationId xmlns:p14="http://schemas.microsoft.com/office/powerpoint/2010/main" val="4254671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88BB85E-8224-B4F1-6F55-20A2EA428FA0}"/>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858DF7D-C2D0-4B03-A7A0-2F06B789E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2020104020203"/>
              <a:ea typeface="+mn-ea"/>
              <a:cs typeface="+mn-cs"/>
            </a:endParaRPr>
          </a:p>
        </p:txBody>
      </p:sp>
      <p:sp>
        <p:nvSpPr>
          <p:cNvPr id="11" name="Rectangle 10">
            <a:extLst>
              <a:ext uri="{FF2B5EF4-FFF2-40B4-BE49-F238E27FC236}">
                <a16:creationId xmlns:a16="http://schemas.microsoft.com/office/drawing/2014/main" id="{1B26B711-3121-40B0-8377-A64F3DC00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2020104020203"/>
              <a:ea typeface="+mn-ea"/>
              <a:cs typeface="+mn-cs"/>
            </a:endParaRPr>
          </a:p>
        </p:txBody>
      </p:sp>
      <p:sp>
        <p:nvSpPr>
          <p:cNvPr id="13" name="Rectangle 12">
            <a:extLst>
              <a:ext uri="{FF2B5EF4-FFF2-40B4-BE49-F238E27FC236}">
                <a16:creationId xmlns:a16="http://schemas.microsoft.com/office/drawing/2014/main" id="{645C4D3D-ABBA-4B4E-93E5-01E343719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2020104020203"/>
              <a:ea typeface="+mn-ea"/>
              <a:cs typeface="+mn-cs"/>
            </a:endParaRPr>
          </a:p>
        </p:txBody>
      </p:sp>
      <p:sp>
        <p:nvSpPr>
          <p:cNvPr id="15" name="Rectangle 14">
            <a:extLst>
              <a:ext uri="{FF2B5EF4-FFF2-40B4-BE49-F238E27FC236}">
                <a16:creationId xmlns:a16="http://schemas.microsoft.com/office/drawing/2014/main" id="{98DDD5E5-0097-4C6C-B266-5732EDA96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2020104020203"/>
              <a:ea typeface="+mn-ea"/>
              <a:cs typeface="+mn-cs"/>
            </a:endParaRPr>
          </a:p>
        </p:txBody>
      </p:sp>
      <p:sp>
        <p:nvSpPr>
          <p:cNvPr id="17" name="Rectangle 16">
            <a:extLst>
              <a:ext uri="{FF2B5EF4-FFF2-40B4-BE49-F238E27FC236}">
                <a16:creationId xmlns:a16="http://schemas.microsoft.com/office/drawing/2014/main" id="{8952EF87-C74F-4D3F-9CAD-EEA1733C9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2020104020203"/>
              <a:ea typeface="+mn-ea"/>
              <a:cs typeface="+mn-cs"/>
            </a:endParaRPr>
          </a:p>
        </p:txBody>
      </p:sp>
      <p:sp>
        <p:nvSpPr>
          <p:cNvPr id="2" name="Title 1">
            <a:extLst>
              <a:ext uri="{FF2B5EF4-FFF2-40B4-BE49-F238E27FC236}">
                <a16:creationId xmlns:a16="http://schemas.microsoft.com/office/drawing/2014/main" id="{A91EB1D8-742A-FC99-425C-463FD549D061}"/>
              </a:ext>
            </a:extLst>
          </p:cNvPr>
          <p:cNvSpPr>
            <a:spLocks noGrp="1"/>
          </p:cNvSpPr>
          <p:nvPr>
            <p:ph type="title"/>
          </p:nvPr>
        </p:nvSpPr>
        <p:spPr>
          <a:xfrm>
            <a:off x="771148" y="1037967"/>
            <a:ext cx="3054091" cy="4709131"/>
          </a:xfrm>
        </p:spPr>
        <p:txBody>
          <a:bodyPr anchor="ctr">
            <a:normAutofit/>
          </a:bodyPr>
          <a:lstStyle/>
          <a:p>
            <a:r>
              <a:rPr lang="en-US">
                <a:solidFill>
                  <a:srgbClr val="FFFEFF"/>
                </a:solidFill>
              </a:rPr>
              <a:t>Partnership Examples</a:t>
            </a:r>
          </a:p>
        </p:txBody>
      </p:sp>
      <p:sp>
        <p:nvSpPr>
          <p:cNvPr id="3" name="Content Placeholder 2">
            <a:extLst>
              <a:ext uri="{FF2B5EF4-FFF2-40B4-BE49-F238E27FC236}">
                <a16:creationId xmlns:a16="http://schemas.microsoft.com/office/drawing/2014/main" id="{FF6A6A41-F00D-AF0E-7AE6-2B53C26460FB}"/>
              </a:ext>
            </a:extLst>
          </p:cNvPr>
          <p:cNvSpPr>
            <a:spLocks noGrp="1"/>
          </p:cNvSpPr>
          <p:nvPr>
            <p:ph idx="1"/>
          </p:nvPr>
        </p:nvSpPr>
        <p:spPr>
          <a:xfrm>
            <a:off x="4241830" y="597643"/>
            <a:ext cx="7503635" cy="5822714"/>
          </a:xfrm>
        </p:spPr>
        <p:txBody>
          <a:bodyPr>
            <a:normAutofit/>
          </a:bodyPr>
          <a:lstStyle/>
          <a:p>
            <a:r>
              <a:rPr lang="en-US" sz="1800"/>
              <a:t>Assume: </a:t>
            </a:r>
          </a:p>
          <a:p>
            <a:pPr lvl="1"/>
            <a:r>
              <a:rPr lang="en-US" sz="1600"/>
              <a:t>Corp has a business in State X which has no income tax.</a:t>
            </a:r>
          </a:p>
          <a:p>
            <a:pPr lvl="1"/>
            <a:r>
              <a:rPr lang="en-US" sz="1600"/>
              <a:t>Corp holds a minority interest in Partnership which operates in State Y which has an income tax.  </a:t>
            </a:r>
          </a:p>
          <a:p>
            <a:pPr lvl="1"/>
            <a:r>
              <a:rPr lang="en-US" sz="1600"/>
              <a:t>Corp does not control Partnership. </a:t>
            </a:r>
          </a:p>
          <a:p>
            <a:pPr lvl="1"/>
            <a:r>
              <a:rPr lang="en-US" sz="1600"/>
              <a:t>Corp has employees that perform certain operational tasks and has an exclusive contract with Partnership to provide Partnership those same operational services which are necessary for Partnership to serve its own customers.</a:t>
            </a:r>
          </a:p>
          <a:p>
            <a:pPr lvl="1"/>
            <a:r>
              <a:rPr lang="en-US" sz="1600"/>
              <a:t>The transaction between Corp and Partnership is treated as a Sec. 707(a) transaction between unrelated parties. </a:t>
            </a:r>
          </a:p>
          <a:p>
            <a:pPr>
              <a:spcBef>
                <a:spcPts val="1200"/>
              </a:spcBef>
            </a:pPr>
            <a:r>
              <a:rPr lang="en-US" sz="1800"/>
              <a:t>Questions: </a:t>
            </a:r>
          </a:p>
          <a:p>
            <a:pPr lvl="1"/>
            <a:r>
              <a:rPr lang="en-US" sz="1600"/>
              <a:t>Should Corp blend?</a:t>
            </a:r>
          </a:p>
          <a:p>
            <a:pPr lvl="1"/>
            <a:r>
              <a:rPr lang="en-US" sz="1600"/>
              <a:t>Does it matter whether Corp’s income is effectively offset by its share of the related expense in its distributive share of Partnership’s income? </a:t>
            </a:r>
          </a:p>
        </p:txBody>
      </p:sp>
      <p:sp>
        <p:nvSpPr>
          <p:cNvPr id="4" name="Slide Number Placeholder 3">
            <a:extLst>
              <a:ext uri="{FF2B5EF4-FFF2-40B4-BE49-F238E27FC236}">
                <a16:creationId xmlns:a16="http://schemas.microsoft.com/office/drawing/2014/main" id="{17AB66F0-0476-8B9F-B5AD-C6256106B685}"/>
              </a:ext>
            </a:extLst>
          </p:cNvPr>
          <p:cNvSpPr>
            <a:spLocks noGrp="1"/>
          </p:cNvSpPr>
          <p:nvPr>
            <p:ph type="sldNum" sz="quarter" idx="12"/>
          </p:nvPr>
        </p:nvSpPr>
        <p:spPr>
          <a:xfrm>
            <a:off x="10558300" y="6423914"/>
            <a:ext cx="105251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16</a:t>
            </a:fld>
            <a:endParaRPr kumimoji="0" lang="en-US" sz="900" b="0" i="0" u="none" strike="noStrike" kern="1200" cap="none" spc="0" normalizeH="0" baseline="0" noProof="0">
              <a:ln>
                <a:noFill/>
              </a:ln>
              <a:solidFill>
                <a:prstClr val="black">
                  <a:lumMod val="75000"/>
                  <a:lumOff val="25000"/>
                </a:prstClr>
              </a:solidFill>
              <a:effectLst/>
              <a:uLnTx/>
              <a:uFillTx/>
              <a:latin typeface="Franklin Gothic Book" panose="020B0502020104020203"/>
              <a:ea typeface="+mn-ea"/>
              <a:cs typeface="+mn-cs"/>
            </a:endParaRPr>
          </a:p>
        </p:txBody>
      </p:sp>
    </p:spTree>
    <p:extLst>
      <p:ext uri="{BB962C8B-B14F-4D97-AF65-F5344CB8AC3E}">
        <p14:creationId xmlns:p14="http://schemas.microsoft.com/office/powerpoint/2010/main" val="32410330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DDBF11E-E67C-CCA9-A57D-11128B755408}"/>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858DF7D-C2D0-4B03-A7A0-2F06B789E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2020104020203"/>
              <a:ea typeface="+mn-ea"/>
              <a:cs typeface="+mn-cs"/>
            </a:endParaRPr>
          </a:p>
        </p:txBody>
      </p:sp>
      <p:sp>
        <p:nvSpPr>
          <p:cNvPr id="11" name="Rectangle 10">
            <a:extLst>
              <a:ext uri="{FF2B5EF4-FFF2-40B4-BE49-F238E27FC236}">
                <a16:creationId xmlns:a16="http://schemas.microsoft.com/office/drawing/2014/main" id="{1B26B711-3121-40B0-8377-A64F3DC00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2020104020203"/>
              <a:ea typeface="+mn-ea"/>
              <a:cs typeface="+mn-cs"/>
            </a:endParaRPr>
          </a:p>
        </p:txBody>
      </p:sp>
      <p:sp>
        <p:nvSpPr>
          <p:cNvPr id="13" name="Rectangle 12">
            <a:extLst>
              <a:ext uri="{FF2B5EF4-FFF2-40B4-BE49-F238E27FC236}">
                <a16:creationId xmlns:a16="http://schemas.microsoft.com/office/drawing/2014/main" id="{645C4D3D-ABBA-4B4E-93E5-01E343719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2020104020203"/>
              <a:ea typeface="+mn-ea"/>
              <a:cs typeface="+mn-cs"/>
            </a:endParaRPr>
          </a:p>
        </p:txBody>
      </p:sp>
      <p:sp>
        <p:nvSpPr>
          <p:cNvPr id="15" name="Rectangle 14">
            <a:extLst>
              <a:ext uri="{FF2B5EF4-FFF2-40B4-BE49-F238E27FC236}">
                <a16:creationId xmlns:a16="http://schemas.microsoft.com/office/drawing/2014/main" id="{98DDD5E5-0097-4C6C-B266-5732EDA96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2020104020203"/>
              <a:ea typeface="+mn-ea"/>
              <a:cs typeface="+mn-cs"/>
            </a:endParaRPr>
          </a:p>
        </p:txBody>
      </p:sp>
      <p:sp>
        <p:nvSpPr>
          <p:cNvPr id="17" name="Rectangle 16">
            <a:extLst>
              <a:ext uri="{FF2B5EF4-FFF2-40B4-BE49-F238E27FC236}">
                <a16:creationId xmlns:a16="http://schemas.microsoft.com/office/drawing/2014/main" id="{8952EF87-C74F-4D3F-9CAD-EEA1733C9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2020104020203"/>
              <a:ea typeface="+mn-ea"/>
              <a:cs typeface="+mn-cs"/>
            </a:endParaRPr>
          </a:p>
        </p:txBody>
      </p:sp>
      <p:sp>
        <p:nvSpPr>
          <p:cNvPr id="2" name="Title 1">
            <a:extLst>
              <a:ext uri="{FF2B5EF4-FFF2-40B4-BE49-F238E27FC236}">
                <a16:creationId xmlns:a16="http://schemas.microsoft.com/office/drawing/2014/main" id="{8D64808F-8A26-0B79-1284-B3B9C1DEA1DC}"/>
              </a:ext>
            </a:extLst>
          </p:cNvPr>
          <p:cNvSpPr>
            <a:spLocks noGrp="1"/>
          </p:cNvSpPr>
          <p:nvPr>
            <p:ph type="title"/>
          </p:nvPr>
        </p:nvSpPr>
        <p:spPr>
          <a:xfrm>
            <a:off x="771148" y="1037967"/>
            <a:ext cx="3054091" cy="4709131"/>
          </a:xfrm>
        </p:spPr>
        <p:txBody>
          <a:bodyPr anchor="ctr">
            <a:normAutofit/>
          </a:bodyPr>
          <a:lstStyle/>
          <a:p>
            <a:r>
              <a:rPr lang="en-US">
                <a:solidFill>
                  <a:srgbClr val="FFFEFF"/>
                </a:solidFill>
              </a:rPr>
              <a:t>Partnership Examples</a:t>
            </a:r>
          </a:p>
        </p:txBody>
      </p:sp>
      <p:sp>
        <p:nvSpPr>
          <p:cNvPr id="3" name="Content Placeholder 2">
            <a:extLst>
              <a:ext uri="{FF2B5EF4-FFF2-40B4-BE49-F238E27FC236}">
                <a16:creationId xmlns:a16="http://schemas.microsoft.com/office/drawing/2014/main" id="{1678E0C6-880E-BD78-8BBA-2E3B90E21609}"/>
              </a:ext>
            </a:extLst>
          </p:cNvPr>
          <p:cNvSpPr>
            <a:spLocks noGrp="1"/>
          </p:cNvSpPr>
          <p:nvPr>
            <p:ph idx="1"/>
          </p:nvPr>
        </p:nvSpPr>
        <p:spPr>
          <a:xfrm>
            <a:off x="4241830" y="597643"/>
            <a:ext cx="7503635" cy="5822714"/>
          </a:xfrm>
        </p:spPr>
        <p:txBody>
          <a:bodyPr>
            <a:normAutofit/>
          </a:bodyPr>
          <a:lstStyle/>
          <a:p>
            <a:r>
              <a:rPr lang="en-US" sz="2000"/>
              <a:t>Assume: </a:t>
            </a:r>
          </a:p>
          <a:p>
            <a:pPr lvl="1"/>
            <a:r>
              <a:rPr lang="en-US" sz="1800"/>
              <a:t>Corp has a business in State X which has no income tax.</a:t>
            </a:r>
          </a:p>
          <a:p>
            <a:pPr lvl="1"/>
            <a:r>
              <a:rPr lang="en-US" sz="1800"/>
              <a:t>Corp holds a minority interest in Partnership which operates in State X and State Y which has an income tax.  </a:t>
            </a:r>
          </a:p>
          <a:p>
            <a:pPr lvl="1"/>
            <a:r>
              <a:rPr lang="en-US" sz="1800"/>
              <a:t>Corp controls Partnership.</a:t>
            </a:r>
          </a:p>
          <a:p>
            <a:pPr lvl="1"/>
            <a:r>
              <a:rPr lang="en-US" sz="1800"/>
              <a:t>Corp receives a special allocation of Partnership income related only to activities in State X.  </a:t>
            </a:r>
          </a:p>
          <a:p>
            <a:pPr>
              <a:spcBef>
                <a:spcPts val="1200"/>
              </a:spcBef>
            </a:pPr>
            <a:r>
              <a:rPr lang="en-US" sz="2000"/>
              <a:t>Questions: </a:t>
            </a:r>
          </a:p>
          <a:p>
            <a:pPr marL="630000" marR="0" lvl="1" indent="-306000" defTabSz="457200" rtl="0" eaLnBrk="1" fontAlgn="auto" latinLnBrk="0" hangingPunct="1">
              <a:spcBef>
                <a:spcPct val="20000"/>
              </a:spcBef>
              <a:spcAft>
                <a:spcPts val="600"/>
              </a:spcAft>
              <a:buClr>
                <a:srgbClr val="A5300F"/>
              </a:buClr>
              <a:buSzPct val="92000"/>
              <a:buFont typeface="Wingdings 2" panose="05020102010507070707" pitchFamily="18" charset="2"/>
              <a:buChar char=""/>
              <a:tabLst/>
              <a:defRPr/>
            </a:pPr>
            <a:r>
              <a:rPr lang="en-US" sz="1800">
                <a:latin typeface="Franklin Gothic Book" panose="020B0502020104020203"/>
              </a:rPr>
              <a:t>If Corp blends should it blend all of the factors from Partnership or only those related to the activities in State X.</a:t>
            </a:r>
          </a:p>
          <a:p>
            <a:pPr marL="630000" marR="0" lvl="1" indent="-306000" defTabSz="457200" rtl="0" eaLnBrk="1" fontAlgn="auto" latinLnBrk="0" hangingPunct="1">
              <a:spcBef>
                <a:spcPct val="20000"/>
              </a:spcBef>
              <a:spcAft>
                <a:spcPts val="600"/>
              </a:spcAft>
              <a:buClr>
                <a:srgbClr val="A5300F"/>
              </a:buClr>
              <a:buSzPct val="92000"/>
              <a:buFont typeface="Wingdings 2" panose="05020102010507070707" pitchFamily="18" charset="2"/>
              <a:buChar char=""/>
              <a:tabLst/>
              <a:defRPr/>
            </a:pPr>
            <a:r>
              <a:rPr lang="en-US" sz="1800">
                <a:latin typeface="Franklin Gothic Book" panose="020B0502020104020203"/>
              </a:rPr>
              <a:t>Does it matter whether Partnership’s activities in State X and State Y are unitary? </a:t>
            </a:r>
            <a:endParaRPr kumimoji="0" lang="en-US" sz="1800" b="1" i="0" u="none" strike="noStrike" kern="1200" cap="none" spc="0" normalizeH="0" baseline="0" noProof="0">
              <a:ln>
                <a:noFill/>
              </a:ln>
              <a:effectLst/>
              <a:uLnTx/>
              <a:uFillTx/>
              <a:latin typeface="Franklin Gothic Book" panose="020B0502020104020203"/>
              <a:ea typeface="+mn-ea"/>
              <a:cs typeface="+mn-cs"/>
            </a:endParaRPr>
          </a:p>
          <a:p>
            <a:pPr lvl="1"/>
            <a:endParaRPr lang="en-US"/>
          </a:p>
        </p:txBody>
      </p:sp>
      <p:sp>
        <p:nvSpPr>
          <p:cNvPr id="4" name="Slide Number Placeholder 3">
            <a:extLst>
              <a:ext uri="{FF2B5EF4-FFF2-40B4-BE49-F238E27FC236}">
                <a16:creationId xmlns:a16="http://schemas.microsoft.com/office/drawing/2014/main" id="{9E254073-D494-0633-4DB9-2DB7B7D623D5}"/>
              </a:ext>
            </a:extLst>
          </p:cNvPr>
          <p:cNvSpPr>
            <a:spLocks noGrp="1"/>
          </p:cNvSpPr>
          <p:nvPr>
            <p:ph type="sldNum" sz="quarter" idx="12"/>
          </p:nvPr>
        </p:nvSpPr>
        <p:spPr>
          <a:xfrm>
            <a:off x="10558300" y="6423914"/>
            <a:ext cx="105251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17</a:t>
            </a:fld>
            <a:endParaRPr kumimoji="0" lang="en-US" sz="900" b="0" i="0" u="none" strike="noStrike" kern="1200" cap="none" spc="0" normalizeH="0" baseline="0" noProof="0">
              <a:ln>
                <a:noFill/>
              </a:ln>
              <a:solidFill>
                <a:prstClr val="black">
                  <a:lumMod val="75000"/>
                  <a:lumOff val="25000"/>
                </a:prstClr>
              </a:solidFill>
              <a:effectLst/>
              <a:uLnTx/>
              <a:uFillTx/>
              <a:latin typeface="Franklin Gothic Book" panose="020B0502020104020203"/>
              <a:ea typeface="+mn-ea"/>
              <a:cs typeface="+mn-cs"/>
            </a:endParaRPr>
          </a:p>
        </p:txBody>
      </p:sp>
    </p:spTree>
    <p:extLst>
      <p:ext uri="{BB962C8B-B14F-4D97-AF65-F5344CB8AC3E}">
        <p14:creationId xmlns:p14="http://schemas.microsoft.com/office/powerpoint/2010/main" val="7948744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F7CFE-3375-CE7B-8CC0-2128963A562D}"/>
              </a:ext>
            </a:extLst>
          </p:cNvPr>
          <p:cNvSpPr>
            <a:spLocks noGrp="1"/>
          </p:cNvSpPr>
          <p:nvPr>
            <p:ph type="title"/>
          </p:nvPr>
        </p:nvSpPr>
        <p:spPr>
          <a:xfrm>
            <a:off x="581192" y="639097"/>
            <a:ext cx="11029616" cy="568381"/>
          </a:xfrm>
        </p:spPr>
        <p:txBody>
          <a:bodyPr/>
          <a:lstStyle/>
          <a:p>
            <a:pPr algn="ctr"/>
            <a:r>
              <a:rPr lang="en-US"/>
              <a:t>Proposed Draft Model Provisions – Part VI.</a:t>
            </a:r>
          </a:p>
        </p:txBody>
      </p:sp>
      <p:sp>
        <p:nvSpPr>
          <p:cNvPr id="3" name="Content Placeholder 2">
            <a:extLst>
              <a:ext uri="{FF2B5EF4-FFF2-40B4-BE49-F238E27FC236}">
                <a16:creationId xmlns:a16="http://schemas.microsoft.com/office/drawing/2014/main" id="{896716BA-D82C-A21D-2B51-BE21D6F281E1}"/>
              </a:ext>
            </a:extLst>
          </p:cNvPr>
          <p:cNvSpPr>
            <a:spLocks noGrp="1"/>
          </p:cNvSpPr>
          <p:nvPr>
            <p:ph idx="1"/>
          </p:nvPr>
        </p:nvSpPr>
        <p:spPr>
          <a:xfrm>
            <a:off x="481781" y="1337188"/>
            <a:ext cx="11346425" cy="5230760"/>
          </a:xfrm>
        </p:spPr>
        <p:txBody>
          <a:bodyPr>
            <a:normAutofit/>
          </a:bodyPr>
          <a:lstStyle/>
          <a:p>
            <a:pPr marL="0" indent="0">
              <a:buNone/>
            </a:pPr>
            <a:r>
              <a:rPr lang="en-US"/>
              <a:t>Sufficient Unitary Relationship</a:t>
            </a:r>
          </a:p>
          <a:p>
            <a:pPr marL="0" indent="0">
              <a:buNone/>
            </a:pPr>
            <a:r>
              <a:rPr lang="en-US"/>
              <a:t>The term “sufficient unitary relationship” as used in this section refers to the necessary relationship between items of income and the apportionment factors used to source that income, especially in the pass-through tax system used to impose tax on partners for their shares of partnership income. </a:t>
            </a:r>
            <a:r>
              <a:rPr lang="en-US">
                <a:highlight>
                  <a:srgbClr val="FFFF00"/>
                </a:highlight>
              </a:rPr>
              <a:t>The term takes into account all the facts and circumstances relevant to the sourcing treatment of particular items of income including</a:t>
            </a:r>
            <a:r>
              <a:rPr lang="en-US"/>
              <a:t>: </a:t>
            </a:r>
          </a:p>
          <a:p>
            <a:pPr marL="0" indent="0">
              <a:buNone/>
            </a:pPr>
            <a:r>
              <a:rPr lang="en-US"/>
              <a:t>	A. The </a:t>
            </a:r>
            <a:r>
              <a:rPr lang="en-US">
                <a:highlight>
                  <a:srgbClr val="FFFF00"/>
                </a:highlight>
              </a:rPr>
              <a:t>relationship between the partnership that recognizes the income or items and the partners</a:t>
            </a:r>
            <a:r>
              <a:rPr lang="en-US"/>
              <a:t>, including tiered partners, or other entities that are engaged in the related business activities generating other income or items, including: </a:t>
            </a:r>
          </a:p>
          <a:p>
            <a:pPr marL="0" indent="0">
              <a:buNone/>
            </a:pPr>
            <a:r>
              <a:rPr lang="en-US"/>
              <a:t>		1. The </a:t>
            </a:r>
            <a:r>
              <a:rPr lang="en-US">
                <a:highlight>
                  <a:srgbClr val="FFFF00"/>
                </a:highlight>
              </a:rPr>
              <a:t>extent of actual common control, direct or indirect</a:t>
            </a:r>
            <a:r>
              <a:rPr lang="en-US"/>
              <a:t>, held or exercised over the business activities, regardless of the share of partnership capital held; </a:t>
            </a:r>
          </a:p>
          <a:p>
            <a:pPr marL="0" indent="0">
              <a:buNone/>
            </a:pPr>
            <a:r>
              <a:rPr lang="en-US"/>
              <a:t>		2. The </a:t>
            </a:r>
            <a:r>
              <a:rPr lang="en-US">
                <a:highlight>
                  <a:srgbClr val="FFFF00"/>
                </a:highlight>
              </a:rPr>
              <a:t>extent to which related activities are integrated or coordinated</a:t>
            </a:r>
            <a:r>
              <a:rPr lang="en-US"/>
              <a:t>; </a:t>
            </a:r>
          </a:p>
          <a:p>
            <a:pPr marL="0" indent="0">
              <a:buNone/>
            </a:pPr>
            <a:r>
              <a:rPr lang="en-US"/>
              <a:t>		3. The </a:t>
            </a:r>
            <a:r>
              <a:rPr lang="en-US">
                <a:highlight>
                  <a:srgbClr val="FFFF00"/>
                </a:highlight>
              </a:rPr>
              <a:t>extent to which resources and costs are shared</a:t>
            </a:r>
            <a:r>
              <a:rPr lang="en-US"/>
              <a:t>; and </a:t>
            </a:r>
          </a:p>
          <a:p>
            <a:pPr marL="0" indent="0">
              <a:buNone/>
            </a:pPr>
            <a:r>
              <a:rPr lang="en-US"/>
              <a:t>		4. The </a:t>
            </a:r>
            <a:r>
              <a:rPr lang="en-US">
                <a:highlight>
                  <a:srgbClr val="FFFF00"/>
                </a:highlight>
              </a:rPr>
              <a:t>extent of transactions or flows of value between the entities</a:t>
            </a:r>
            <a:r>
              <a:rPr lang="en-US"/>
              <a:t>. </a:t>
            </a:r>
          </a:p>
          <a:p>
            <a:pPr marL="0" indent="0">
              <a:buNone/>
            </a:pPr>
            <a:r>
              <a:rPr lang="en-US"/>
              <a:t>	B. The extent of </a:t>
            </a:r>
            <a:r>
              <a:rPr lang="en-US">
                <a:highlight>
                  <a:srgbClr val="FFFF00"/>
                </a:highlight>
              </a:rPr>
              <a:t>common use by the partnership and partners, including tiered partners, of assets </a:t>
            </a:r>
            <a:r>
              <a:rPr lang="en-US"/>
              <a:t>held by the partnership or partners. </a:t>
            </a:r>
          </a:p>
          <a:p>
            <a:pPr marL="0" indent="0">
              <a:buNone/>
            </a:pPr>
            <a:r>
              <a:rPr lang="en-US"/>
              <a:t>	C. The nature of common use by the partnership and partners, including tiered partners, of assets held by the partnership or partners.</a:t>
            </a:r>
          </a:p>
        </p:txBody>
      </p:sp>
      <p:sp>
        <p:nvSpPr>
          <p:cNvPr id="4" name="Slide Number Placeholder 3">
            <a:extLst>
              <a:ext uri="{FF2B5EF4-FFF2-40B4-BE49-F238E27FC236}">
                <a16:creationId xmlns:a16="http://schemas.microsoft.com/office/drawing/2014/main" id="{BE47F0D2-0DA4-62D4-0AEA-A2C0FDF9249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900" b="0" i="0" u="none" strike="noStrike" kern="1200" cap="none" spc="0" normalizeH="0" baseline="0" noProof="0">
              <a:ln>
                <a:noFill/>
              </a:ln>
              <a:solidFill>
                <a:prstClr val="black">
                  <a:lumMod val="75000"/>
                  <a:lumOff val="25000"/>
                </a:prstClr>
              </a:solidFill>
              <a:effectLst/>
              <a:uLnTx/>
              <a:uFillTx/>
              <a:latin typeface="Franklin Gothic Book" panose="020B0502020104020203"/>
              <a:ea typeface="+mn-ea"/>
              <a:cs typeface="+mn-cs"/>
            </a:endParaRPr>
          </a:p>
        </p:txBody>
      </p:sp>
    </p:spTree>
    <p:extLst>
      <p:ext uri="{BB962C8B-B14F-4D97-AF65-F5344CB8AC3E}">
        <p14:creationId xmlns:p14="http://schemas.microsoft.com/office/powerpoint/2010/main" val="24005196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F8CD22-9AA8-DCEF-F031-C668199792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2C5D0E-E0CA-DF1D-08F1-A62B0EEEDE38}"/>
              </a:ext>
            </a:extLst>
          </p:cNvPr>
          <p:cNvSpPr>
            <a:spLocks noGrp="1"/>
          </p:cNvSpPr>
          <p:nvPr>
            <p:ph type="title"/>
          </p:nvPr>
        </p:nvSpPr>
        <p:spPr/>
        <p:txBody>
          <a:bodyPr/>
          <a:lstStyle/>
          <a:p>
            <a:r>
              <a:rPr lang="en-US"/>
              <a:t>Bottom Line Question</a:t>
            </a:r>
          </a:p>
        </p:txBody>
      </p:sp>
      <p:sp>
        <p:nvSpPr>
          <p:cNvPr id="3" name="Content Placeholder 2">
            <a:extLst>
              <a:ext uri="{FF2B5EF4-FFF2-40B4-BE49-F238E27FC236}">
                <a16:creationId xmlns:a16="http://schemas.microsoft.com/office/drawing/2014/main" id="{51CBEC16-A6C3-B57D-15C3-6EEF72DDCFA7}"/>
              </a:ext>
            </a:extLst>
          </p:cNvPr>
          <p:cNvSpPr>
            <a:spLocks noGrp="1"/>
          </p:cNvSpPr>
          <p:nvPr>
            <p:ph idx="1"/>
          </p:nvPr>
        </p:nvSpPr>
        <p:spPr>
          <a:xfrm>
            <a:off x="1848897" y="1699591"/>
            <a:ext cx="8390373" cy="2746903"/>
          </a:xfrm>
        </p:spPr>
        <p:txBody>
          <a:bodyPr>
            <a:normAutofit/>
          </a:bodyPr>
          <a:lstStyle/>
          <a:p>
            <a:pPr marL="0" indent="0">
              <a:buNone/>
            </a:pPr>
            <a:r>
              <a:rPr lang="en-US" sz="2800"/>
              <a:t>Can we say exactly how the UBP, as a standard for blending, will apply in every situation (which we do not attempt to do in the corporate context)—or is this sufficient, at least to the extent the UBP will be one part of any limitation on blending?</a:t>
            </a:r>
          </a:p>
          <a:p>
            <a:pPr marL="0" indent="0">
              <a:buNone/>
            </a:pPr>
            <a:endParaRPr lang="en-US" sz="2800"/>
          </a:p>
        </p:txBody>
      </p:sp>
      <p:sp>
        <p:nvSpPr>
          <p:cNvPr id="4" name="Slide Number Placeholder 3">
            <a:extLst>
              <a:ext uri="{FF2B5EF4-FFF2-40B4-BE49-F238E27FC236}">
                <a16:creationId xmlns:a16="http://schemas.microsoft.com/office/drawing/2014/main" id="{8552961D-AF60-307D-F064-2A990F7B82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900" b="0" i="0" u="none" strike="noStrike" kern="1200" cap="none" spc="0" normalizeH="0" baseline="0" noProof="0">
              <a:ln>
                <a:noFill/>
              </a:ln>
              <a:solidFill>
                <a:prstClr val="black">
                  <a:lumMod val="75000"/>
                  <a:lumOff val="25000"/>
                </a:prstClr>
              </a:solidFill>
              <a:effectLst/>
              <a:uLnTx/>
              <a:uFillTx/>
              <a:latin typeface="Franklin Gothic Book" panose="020B0502020104020203"/>
              <a:ea typeface="+mn-ea"/>
              <a:cs typeface="+mn-cs"/>
            </a:endParaRPr>
          </a:p>
        </p:txBody>
      </p:sp>
    </p:spTree>
    <p:extLst>
      <p:ext uri="{BB962C8B-B14F-4D97-AF65-F5344CB8AC3E}">
        <p14:creationId xmlns:p14="http://schemas.microsoft.com/office/powerpoint/2010/main" val="3464132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2DCF0-9779-C707-EB4A-914A2A38CB12}"/>
              </a:ext>
            </a:extLst>
          </p:cNvPr>
          <p:cNvSpPr>
            <a:spLocks noGrp="1"/>
          </p:cNvSpPr>
          <p:nvPr>
            <p:ph type="title"/>
          </p:nvPr>
        </p:nvSpPr>
        <p:spPr>
          <a:xfrm>
            <a:off x="1527348" y="702156"/>
            <a:ext cx="9365065" cy="748957"/>
          </a:xfrm>
        </p:spPr>
        <p:txBody>
          <a:bodyPr/>
          <a:lstStyle/>
          <a:p>
            <a:r>
              <a:rPr lang="en-US"/>
              <a:t>Comments on the Draft Model Provisions</a:t>
            </a:r>
          </a:p>
        </p:txBody>
      </p:sp>
      <p:sp>
        <p:nvSpPr>
          <p:cNvPr id="3" name="Content Placeholder 2">
            <a:extLst>
              <a:ext uri="{FF2B5EF4-FFF2-40B4-BE49-F238E27FC236}">
                <a16:creationId xmlns:a16="http://schemas.microsoft.com/office/drawing/2014/main" id="{5A8A1FD8-B6A5-83FF-B603-17F82A580009}"/>
              </a:ext>
            </a:extLst>
          </p:cNvPr>
          <p:cNvSpPr>
            <a:spLocks noGrp="1"/>
          </p:cNvSpPr>
          <p:nvPr>
            <p:ph idx="1"/>
          </p:nvPr>
        </p:nvSpPr>
        <p:spPr>
          <a:xfrm>
            <a:off x="964734" y="1669409"/>
            <a:ext cx="10234569" cy="4754505"/>
          </a:xfrm>
        </p:spPr>
        <p:txBody>
          <a:bodyPr/>
          <a:lstStyle/>
          <a:p>
            <a:pPr>
              <a:spcAft>
                <a:spcPts val="0"/>
              </a:spcAft>
            </a:pPr>
            <a:r>
              <a:rPr lang="en-US" sz="2800"/>
              <a:t>From –</a:t>
            </a:r>
          </a:p>
          <a:p>
            <a:pPr lvl="1">
              <a:spcAft>
                <a:spcPts val="0"/>
              </a:spcAft>
            </a:pPr>
            <a:r>
              <a:rPr lang="en-US" sz="2400"/>
              <a:t>AICPA</a:t>
            </a:r>
          </a:p>
          <a:p>
            <a:pPr lvl="1">
              <a:spcAft>
                <a:spcPts val="0"/>
              </a:spcAft>
            </a:pPr>
            <a:r>
              <a:rPr lang="en-US" sz="2400"/>
              <a:t>Eversheds-Sutherland</a:t>
            </a:r>
          </a:p>
          <a:p>
            <a:pPr lvl="1"/>
            <a:r>
              <a:rPr lang="en-US" sz="2400"/>
              <a:t>Energy Infrastructure Council </a:t>
            </a:r>
          </a:p>
          <a:p>
            <a:pPr>
              <a:spcBef>
                <a:spcPts val="1800"/>
              </a:spcBef>
            </a:pPr>
            <a:r>
              <a:rPr lang="en-US" sz="2800"/>
              <a:t>Also expecting comments from the ABA</a:t>
            </a:r>
          </a:p>
          <a:p>
            <a:pPr>
              <a:spcBef>
                <a:spcPts val="1800"/>
              </a:spcBef>
            </a:pPr>
            <a:r>
              <a:rPr lang="en-US" sz="2800"/>
              <a:t>Will be issuing a revised draft model with certain edits</a:t>
            </a:r>
          </a:p>
          <a:p>
            <a:pPr>
              <a:spcBef>
                <a:spcPts val="1800"/>
              </a:spcBef>
            </a:pPr>
            <a:r>
              <a:rPr lang="en-US" sz="2800"/>
              <a:t>For other comments we have an initial response (based on past discussions) but may need further discussion</a:t>
            </a:r>
            <a:endParaRPr lang="en-US"/>
          </a:p>
        </p:txBody>
      </p:sp>
      <p:sp>
        <p:nvSpPr>
          <p:cNvPr id="4" name="Slide Number Placeholder 3">
            <a:extLst>
              <a:ext uri="{FF2B5EF4-FFF2-40B4-BE49-F238E27FC236}">
                <a16:creationId xmlns:a16="http://schemas.microsoft.com/office/drawing/2014/main" id="{64FBD133-DF92-1985-F61E-F42AC5DE71C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900" b="0" i="0" u="none" strike="noStrike" kern="1200" cap="none" spc="0" normalizeH="0" baseline="0" noProof="0">
              <a:ln>
                <a:noFill/>
              </a:ln>
              <a:solidFill>
                <a:prstClr val="black">
                  <a:lumMod val="75000"/>
                  <a:lumOff val="25000"/>
                </a:prstClr>
              </a:solidFill>
              <a:effectLst/>
              <a:uLnTx/>
              <a:uFillTx/>
              <a:latin typeface="Franklin Gothic Book" panose="020B0502020104020203"/>
              <a:ea typeface="+mn-ea"/>
              <a:cs typeface="+mn-cs"/>
            </a:endParaRPr>
          </a:p>
        </p:txBody>
      </p:sp>
    </p:spTree>
    <p:extLst>
      <p:ext uri="{BB962C8B-B14F-4D97-AF65-F5344CB8AC3E}">
        <p14:creationId xmlns:p14="http://schemas.microsoft.com/office/powerpoint/2010/main" val="2436336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422618-66C5-A75D-5F7B-52409EB5887C}"/>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E97B460F-C870-069D-EAB1-CF5B89C10749}"/>
              </a:ext>
            </a:extLst>
          </p:cNvPr>
          <p:cNvSpPr>
            <a:spLocks noGrp="1"/>
          </p:cNvSpPr>
          <p:nvPr>
            <p:ph type="title"/>
          </p:nvPr>
        </p:nvSpPr>
        <p:spPr>
          <a:xfrm>
            <a:off x="581193" y="2393950"/>
            <a:ext cx="11207395" cy="2147467"/>
          </a:xfrm>
        </p:spPr>
        <p:txBody>
          <a:bodyPr/>
          <a:lstStyle/>
          <a:p>
            <a:r>
              <a:rPr lang="en-US"/>
              <a:t>How to Blend</a:t>
            </a:r>
            <a:br>
              <a:rPr lang="en-US"/>
            </a:br>
            <a:r>
              <a:rPr lang="en-US" sz="3200"/>
              <a:t>How is the Partner’s share of factors determined?</a:t>
            </a:r>
            <a:endParaRPr lang="en-US"/>
          </a:p>
        </p:txBody>
      </p:sp>
      <p:sp>
        <p:nvSpPr>
          <p:cNvPr id="9" name="Text Placeholder 8">
            <a:extLst>
              <a:ext uri="{FF2B5EF4-FFF2-40B4-BE49-F238E27FC236}">
                <a16:creationId xmlns:a16="http://schemas.microsoft.com/office/drawing/2014/main" id="{8453F52E-3F57-22B9-51DD-4D22B5C4D823}"/>
              </a:ext>
            </a:extLst>
          </p:cNvPr>
          <p:cNvSpPr>
            <a:spLocks noGrp="1"/>
          </p:cNvSpPr>
          <p:nvPr>
            <p:ph type="body" idx="1"/>
          </p:nvPr>
        </p:nvSpPr>
        <p:spPr/>
        <p:txBody>
          <a:bodyPr>
            <a:normAutofit/>
          </a:bodyPr>
          <a:lstStyle/>
          <a:p>
            <a:r>
              <a:rPr lang="en-US" sz="2400"/>
              <a:t>Initial response – subject to further discussion</a:t>
            </a:r>
          </a:p>
        </p:txBody>
      </p:sp>
      <p:sp>
        <p:nvSpPr>
          <p:cNvPr id="4" name="Slide Number Placeholder 3">
            <a:extLst>
              <a:ext uri="{FF2B5EF4-FFF2-40B4-BE49-F238E27FC236}">
                <a16:creationId xmlns:a16="http://schemas.microsoft.com/office/drawing/2014/main" id="{13654362-1A49-26FD-A732-235905F0437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900" b="0" i="0" u="none" strike="noStrike" kern="1200" cap="none" spc="0" normalizeH="0" baseline="0" noProof="0">
              <a:ln>
                <a:noFill/>
              </a:ln>
              <a:solidFill>
                <a:prstClr val="black">
                  <a:lumMod val="75000"/>
                  <a:lumOff val="25000"/>
                </a:prstClr>
              </a:solidFill>
              <a:effectLst/>
              <a:uLnTx/>
              <a:uFillTx/>
              <a:latin typeface="Franklin Gothic Book" panose="020B0502020104020203"/>
              <a:ea typeface="+mn-ea"/>
              <a:cs typeface="+mn-cs"/>
            </a:endParaRPr>
          </a:p>
        </p:txBody>
      </p:sp>
    </p:spTree>
    <p:extLst>
      <p:ext uri="{BB962C8B-B14F-4D97-AF65-F5344CB8AC3E}">
        <p14:creationId xmlns:p14="http://schemas.microsoft.com/office/powerpoint/2010/main" val="27085486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45DA91-90F0-7EE7-E515-FABEE8E69C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F73414-FAA0-3320-9CC3-369417FB67BC}"/>
              </a:ext>
            </a:extLst>
          </p:cNvPr>
          <p:cNvSpPr>
            <a:spLocks noGrp="1"/>
          </p:cNvSpPr>
          <p:nvPr>
            <p:ph type="title"/>
          </p:nvPr>
        </p:nvSpPr>
        <p:spPr>
          <a:xfrm>
            <a:off x="581192" y="519833"/>
            <a:ext cx="11029616" cy="468995"/>
          </a:xfrm>
        </p:spPr>
        <p:txBody>
          <a:bodyPr>
            <a:normAutofit fontScale="90000"/>
          </a:bodyPr>
          <a:lstStyle/>
          <a:p>
            <a:pPr marL="324000" lvl="1" indent="0">
              <a:buNone/>
            </a:pPr>
            <a:r>
              <a:rPr lang="en-US" sz="2800" b="1"/>
              <a:t>Blending - Distributive Share Method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07C438E-0BDB-8AFF-1368-CB84E4211E2B}"/>
                  </a:ext>
                </a:extLst>
              </p:cNvPr>
              <p:cNvSpPr>
                <a:spLocks noGrp="1"/>
              </p:cNvSpPr>
              <p:nvPr>
                <p:ph idx="1"/>
              </p:nvPr>
            </p:nvSpPr>
            <p:spPr>
              <a:xfrm>
                <a:off x="370422" y="1074575"/>
                <a:ext cx="11240386" cy="5349339"/>
              </a:xfrm>
            </p:spPr>
            <p:txBody>
              <a:bodyPr>
                <a:noAutofit/>
              </a:bodyPr>
              <a:lstStyle/>
              <a:p>
                <a:pPr marL="781200" lvl="1" indent="-457200">
                  <a:buClr>
                    <a:schemeClr val="tx1"/>
                  </a:buClr>
                  <a:buFont typeface="+mj-lt"/>
                  <a:buAutoNum type="arabicPeriod"/>
                </a:pPr>
                <a:r>
                  <a:rPr lang="en-US" sz="2400" b="1" dirty="0"/>
                  <a:t>The partnership determines its Partnership Factor “Components” (PFC) following UDITPA rules.</a:t>
                </a:r>
              </a:p>
              <a:p>
                <a:pPr marL="781200" lvl="1" indent="-457200">
                  <a:buClr>
                    <a:schemeClr val="tx1"/>
                  </a:buClr>
                  <a:buFont typeface="+mj-lt"/>
                  <a:buAutoNum type="arabicPeriod"/>
                </a:pPr>
                <a:r>
                  <a:rPr lang="en-US" sz="2400" b="1" dirty="0"/>
                  <a:t>Determining the Share of Partnership Factor “Components” (SPFC)</a:t>
                </a:r>
              </a:p>
              <a:p>
                <a:pPr lvl="2"/>
                <a:r>
                  <a:rPr lang="en-US" sz="2300" dirty="0"/>
                  <a:t>This method promoted by commentators provides that the SPFC is </a:t>
                </a:r>
                <a:r>
                  <a:rPr lang="en-US" sz="2300" b="1" dirty="0"/>
                  <a:t>determined based on the distributive share of apportionable income or loss allocated to the partner compared to the partnership total apportionable income or loss</a:t>
                </a:r>
                <a:r>
                  <a:rPr lang="en-US" sz="2300" dirty="0"/>
                  <a:t>. The model generally agrees with that.</a:t>
                </a:r>
              </a:p>
              <a:p>
                <a:pPr lvl="2">
                  <a:spcAft>
                    <a:spcPts val="1800"/>
                  </a:spcAft>
                </a:pPr>
                <a:r>
                  <a:rPr lang="en-US" sz="2300" dirty="0"/>
                  <a:t>SPFC is therefore the function of a ratio. Each partner’s share ratio (PSR) is expressed as the partner’s distributive share of net income or loss (PDS) divided by the partnership’s total net income or loss (PNI).</a:t>
                </a:r>
              </a:p>
              <a:p>
                <a:pPr marL="324000" lvl="1" indent="0" algn="ctr">
                  <a:buNone/>
                </a:pPr>
                <a14:m>
                  <m:oMathPara xmlns:m="http://schemas.openxmlformats.org/officeDocument/2006/math">
                    <m:oMathParaPr>
                      <m:jc m:val="centerGroup"/>
                    </m:oMathParaPr>
                    <m:oMath xmlns:m="http://schemas.openxmlformats.org/officeDocument/2006/math">
                      <m:r>
                        <m:rPr>
                          <m:nor/>
                        </m:rPr>
                        <a:rPr lang="en-US" sz="2400" i="1" dirty="0">
                          <a:latin typeface="Cambria Math" panose="02040503050406030204" pitchFamily="18" charset="0"/>
                        </a:rPr>
                        <m:t>PSR</m:t>
                      </m:r>
                      <m:r>
                        <m:rPr>
                          <m:nor/>
                        </m:rPr>
                        <a:rPr lang="en-US" sz="2400" i="1" dirty="0">
                          <a:latin typeface="Cambria Math" panose="02040503050406030204" pitchFamily="18" charset="0"/>
                        </a:rPr>
                        <m:t> =</m:t>
                      </m:r>
                      <m:f>
                        <m:fPr>
                          <m:ctrlPr>
                            <a:rPr lang="en-US" sz="2400" i="1">
                              <a:latin typeface="Cambria Math" panose="02040503050406030204" pitchFamily="18" charset="0"/>
                            </a:rPr>
                          </m:ctrlPr>
                        </m:fPr>
                        <m:num>
                          <m:r>
                            <m:rPr>
                              <m:nor/>
                            </m:rPr>
                            <a:rPr lang="en-US" sz="2400" i="1" dirty="0">
                              <a:latin typeface="Cambria Math" panose="02040503050406030204" pitchFamily="18" charset="0"/>
                            </a:rPr>
                            <m:t>PDS</m:t>
                          </m:r>
                        </m:num>
                        <m:den>
                          <m:r>
                            <m:rPr>
                              <m:nor/>
                            </m:rPr>
                            <a:rPr lang="en-US" sz="2400" i="1" dirty="0">
                              <a:latin typeface="Cambria Math" panose="02040503050406030204" pitchFamily="18" charset="0"/>
                            </a:rPr>
                            <m:t>PNI</m:t>
                          </m:r>
                        </m:den>
                      </m:f>
                    </m:oMath>
                  </m:oMathPara>
                </a14:m>
                <a:endParaRPr lang="en-US" sz="2400" i="1" dirty="0">
                  <a:latin typeface="Cambria Math" panose="02040503050406030204" pitchFamily="18" charset="0"/>
                </a:endParaRPr>
              </a:p>
            </p:txBody>
          </p:sp>
        </mc:Choice>
        <mc:Fallback xmlns="">
          <p:sp>
            <p:nvSpPr>
              <p:cNvPr id="3" name="Content Placeholder 2">
                <a:extLst>
                  <a:ext uri="{FF2B5EF4-FFF2-40B4-BE49-F238E27FC236}">
                    <a16:creationId xmlns:a16="http://schemas.microsoft.com/office/drawing/2014/main" id="{707C438E-0BDB-8AFF-1368-CB84E4211E2B}"/>
                  </a:ext>
                </a:extLst>
              </p:cNvPr>
              <p:cNvSpPr>
                <a:spLocks noGrp="1" noRot="1" noChangeAspect="1" noMove="1" noResize="1" noEditPoints="1" noAdjustHandles="1" noChangeArrowheads="1" noChangeShapeType="1" noTextEdit="1"/>
              </p:cNvSpPr>
              <p:nvPr>
                <p:ph idx="1"/>
              </p:nvPr>
            </p:nvSpPr>
            <p:spPr>
              <a:xfrm>
                <a:off x="370422" y="1074575"/>
                <a:ext cx="11240386" cy="5349339"/>
              </a:xfrm>
              <a:blipFill>
                <a:blip r:embed="rId3"/>
                <a:stretch>
                  <a:fillRect/>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C6D5CFE1-A2AD-6376-FA7A-295B06F6141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900" b="0" i="0" u="none" strike="noStrike" kern="1200" cap="none" spc="0" normalizeH="0" baseline="0" noProof="0">
              <a:ln>
                <a:noFill/>
              </a:ln>
              <a:solidFill>
                <a:prstClr val="black">
                  <a:lumMod val="75000"/>
                  <a:lumOff val="25000"/>
                </a:prstClr>
              </a:solidFill>
              <a:effectLst/>
              <a:uLnTx/>
              <a:uFillTx/>
              <a:latin typeface="Franklin Gothic Book" panose="020B0502020104020203"/>
              <a:ea typeface="+mn-ea"/>
              <a:cs typeface="+mn-cs"/>
            </a:endParaRPr>
          </a:p>
        </p:txBody>
      </p:sp>
    </p:spTree>
    <p:extLst>
      <p:ext uri="{BB962C8B-B14F-4D97-AF65-F5344CB8AC3E}">
        <p14:creationId xmlns:p14="http://schemas.microsoft.com/office/powerpoint/2010/main" val="30131018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F40AA6-CCD0-D495-B503-96C747AD08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C9A42A-34C5-D453-3B3B-D1B1E9458C83}"/>
              </a:ext>
            </a:extLst>
          </p:cNvPr>
          <p:cNvSpPr>
            <a:spLocks noGrp="1"/>
          </p:cNvSpPr>
          <p:nvPr>
            <p:ph type="title"/>
          </p:nvPr>
        </p:nvSpPr>
        <p:spPr>
          <a:xfrm>
            <a:off x="581192" y="519833"/>
            <a:ext cx="11029616" cy="468995"/>
          </a:xfrm>
        </p:spPr>
        <p:txBody>
          <a:bodyPr>
            <a:normAutofit fontScale="90000"/>
          </a:bodyPr>
          <a:lstStyle/>
          <a:p>
            <a:pPr marL="324000" lvl="1" indent="0">
              <a:buNone/>
            </a:pPr>
            <a:r>
              <a:rPr lang="en-US" sz="2800" b="1"/>
              <a:t>Blending - Distributive Share Method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7F616FD-0237-1255-F901-02DF281D9A03}"/>
                  </a:ext>
                </a:extLst>
              </p:cNvPr>
              <p:cNvSpPr>
                <a:spLocks noGrp="1"/>
              </p:cNvSpPr>
              <p:nvPr>
                <p:ph idx="1"/>
              </p:nvPr>
            </p:nvSpPr>
            <p:spPr>
              <a:xfrm>
                <a:off x="265814" y="1095154"/>
                <a:ext cx="11240386" cy="5243014"/>
              </a:xfrm>
            </p:spPr>
            <p:txBody>
              <a:bodyPr>
                <a:noAutofit/>
              </a:bodyPr>
              <a:lstStyle/>
              <a:p>
                <a:pPr marL="324000" lvl="1" indent="0" algn="ctr">
                  <a:buNone/>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𝑆𝑃𝐹𝐶</m:t>
                      </m:r>
                      <m:r>
                        <a:rPr lang="en-US" sz="3200" b="0" i="1" smtClean="0">
                          <a:latin typeface="Cambria Math" panose="02040503050406030204" pitchFamily="18" charset="0"/>
                        </a:rPr>
                        <m:t>=</m:t>
                      </m:r>
                      <m:r>
                        <a:rPr lang="en-US" sz="3200" b="0" i="1" smtClean="0">
                          <a:latin typeface="Cambria Math" panose="02040503050406030204" pitchFamily="18" charset="0"/>
                        </a:rPr>
                        <m:t>𝑃𝑆𝑅</m:t>
                      </m:r>
                      <m:r>
                        <a:rPr lang="en-US" sz="3200" b="0" i="1" smtClean="0">
                          <a:latin typeface="Cambria Math" panose="02040503050406030204" pitchFamily="18" charset="0"/>
                        </a:rPr>
                        <m:t> ∗</m:t>
                      </m:r>
                      <m:r>
                        <a:rPr lang="en-US" sz="3200" b="0" i="1" smtClean="0">
                          <a:latin typeface="Cambria Math" panose="02040503050406030204" pitchFamily="18" charset="0"/>
                        </a:rPr>
                        <m:t>𝑃𝐹𝐶</m:t>
                      </m:r>
                    </m:oMath>
                  </m:oMathPara>
                </a14:m>
                <a:endParaRPr lang="en-US" sz="3200"/>
              </a:p>
              <a:p>
                <a:pPr marL="324000" lvl="1" indent="0" algn="ctr">
                  <a:buNone/>
                </a:pPr>
                <a:endParaRPr lang="en-US" sz="2000">
                  <a:highlight>
                    <a:srgbClr val="00FF00"/>
                  </a:highlight>
                </a:endParaRPr>
              </a:p>
              <a:p>
                <a:pPr lvl="1"/>
                <a:r>
                  <a:rPr lang="en-US" sz="2400"/>
                  <a:t>Note as a starter that a partnership net income is a state construct. It is not a federal concept. There is no line for net partnership income on Form 1065. As a result, the partnership net income is in fact the aggregation of the partners’ distributive shares.</a:t>
                </a:r>
              </a:p>
              <a:p>
                <a:pPr lvl="1"/>
                <a:r>
                  <a:rPr lang="en-US" sz="2400"/>
                  <a:t>Note also that this method applies to netted amounts of apportionable income for both the numerator and the denominator. We will see that that netting can be at odds with factor representation.</a:t>
                </a:r>
              </a:p>
            </p:txBody>
          </p:sp>
        </mc:Choice>
        <mc:Fallback xmlns="">
          <p:sp>
            <p:nvSpPr>
              <p:cNvPr id="3" name="Content Placeholder 2">
                <a:extLst>
                  <a:ext uri="{FF2B5EF4-FFF2-40B4-BE49-F238E27FC236}">
                    <a16:creationId xmlns:a16="http://schemas.microsoft.com/office/drawing/2014/main" id="{D7F616FD-0237-1255-F901-02DF281D9A03}"/>
                  </a:ext>
                </a:extLst>
              </p:cNvPr>
              <p:cNvSpPr>
                <a:spLocks noGrp="1" noRot="1" noChangeAspect="1" noMove="1" noResize="1" noEditPoints="1" noAdjustHandles="1" noChangeArrowheads="1" noChangeShapeType="1" noTextEdit="1"/>
              </p:cNvSpPr>
              <p:nvPr>
                <p:ph idx="1"/>
              </p:nvPr>
            </p:nvSpPr>
            <p:spPr>
              <a:xfrm>
                <a:off x="265814" y="1095154"/>
                <a:ext cx="11240386" cy="5243014"/>
              </a:xfrm>
              <a:blipFill>
                <a:blip r:embed="rId3"/>
                <a:stretch>
                  <a:fillRect r="-1139"/>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E3953004-A37A-0A70-CD51-27A21DA5C62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900" b="0" i="0" u="none" strike="noStrike" kern="1200" cap="none" spc="0" normalizeH="0" baseline="0" noProof="0">
              <a:ln>
                <a:noFill/>
              </a:ln>
              <a:solidFill>
                <a:prstClr val="black">
                  <a:lumMod val="75000"/>
                  <a:lumOff val="25000"/>
                </a:prstClr>
              </a:solidFill>
              <a:effectLst/>
              <a:uLnTx/>
              <a:uFillTx/>
              <a:latin typeface="Franklin Gothic Book" panose="020B0502020104020203"/>
              <a:ea typeface="+mn-ea"/>
              <a:cs typeface="+mn-cs"/>
            </a:endParaRPr>
          </a:p>
        </p:txBody>
      </p:sp>
    </p:spTree>
    <p:extLst>
      <p:ext uri="{BB962C8B-B14F-4D97-AF65-F5344CB8AC3E}">
        <p14:creationId xmlns:p14="http://schemas.microsoft.com/office/powerpoint/2010/main" val="12860266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D9A8AD-9ED3-07D4-335A-32BAEC6B4C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D9E3AF-28EF-4FCF-5A49-F0DB139EED56}"/>
              </a:ext>
            </a:extLst>
          </p:cNvPr>
          <p:cNvSpPr>
            <a:spLocks noGrp="1"/>
          </p:cNvSpPr>
          <p:nvPr>
            <p:ph type="title"/>
          </p:nvPr>
        </p:nvSpPr>
        <p:spPr>
          <a:xfrm>
            <a:off x="581192" y="519833"/>
            <a:ext cx="11029616" cy="436708"/>
          </a:xfrm>
        </p:spPr>
        <p:txBody>
          <a:bodyPr>
            <a:noAutofit/>
          </a:bodyPr>
          <a:lstStyle/>
          <a:p>
            <a:r>
              <a:rPr lang="en-US" sz="2000"/>
              <a:t>Blending – Distributive Share Method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9BF582B-7B17-8E24-0670-AD396AF976CD}"/>
                  </a:ext>
                </a:extLst>
              </p:cNvPr>
              <p:cNvSpPr>
                <a:spLocks noGrp="1"/>
              </p:cNvSpPr>
              <p:nvPr>
                <p:ph idx="1"/>
              </p:nvPr>
            </p:nvSpPr>
            <p:spPr>
              <a:xfrm>
                <a:off x="207818" y="1353319"/>
                <a:ext cx="11776363" cy="4984848"/>
              </a:xfrm>
            </p:spPr>
            <p:txBody>
              <a:bodyPr>
                <a:noAutofit/>
              </a:bodyPr>
              <a:lstStyle/>
              <a:p>
                <a:pPr marL="324000" lvl="1" indent="0">
                  <a:spcAft>
                    <a:spcPts val="1200"/>
                  </a:spcAft>
                  <a:buNone/>
                </a:pPr>
                <a:r>
                  <a:rPr lang="en-US" sz="2800" b="1" dirty="0"/>
                  <a:t>3. Blending of the Factors</a:t>
                </a:r>
              </a:p>
              <a:p>
                <a:pPr lvl="2">
                  <a:spcAft>
                    <a:spcPts val="1200"/>
                  </a:spcAft>
                </a:pPr>
                <a:r>
                  <a:rPr lang="en-US" sz="2000" dirty="0"/>
                  <a:t>Blending is the re-computation of the partner’s factors using aggregated amounts in the numerator and denominator. </a:t>
                </a:r>
              </a:p>
              <a:p>
                <a:pPr lvl="2">
                  <a:spcAft>
                    <a:spcPts val="1200"/>
                  </a:spcAft>
                </a:pPr>
                <a:r>
                  <a:rPr lang="en-US" sz="2000" dirty="0"/>
                  <a:t>Partner-partnership transactions may result in adjustments to the factors.</a:t>
                </a:r>
              </a:p>
              <a:p>
                <a:pPr lvl="2">
                  <a:spcAft>
                    <a:spcPts val="1200"/>
                  </a:spcAft>
                </a:pPr>
                <a:r>
                  <a:rPr lang="en-US" sz="2000" dirty="0"/>
                  <a:t>The SPFC amount is added to the partner’s apportionment formula:</a:t>
                </a:r>
              </a:p>
              <a:p>
                <a:pPr marL="594000" lvl="2" indent="0">
                  <a:spcAft>
                    <a:spcPts val="1200"/>
                  </a:spcAft>
                  <a:buNone/>
                </a:pPr>
                <a14:m>
                  <m:oMathPara xmlns:m="http://schemas.openxmlformats.org/officeDocument/2006/math">
                    <m:oMathParaPr>
                      <m:jc m:val="left"/>
                    </m:oMathParaPr>
                    <m:oMath xmlns:m="http://schemas.openxmlformats.org/officeDocument/2006/math">
                      <m:r>
                        <m:rPr>
                          <m:nor/>
                        </m:rPr>
                        <a:rPr lang="en-US" sz="1800" i="1" dirty="0">
                          <a:latin typeface="Cambria Math" panose="02040503050406030204" pitchFamily="18" charset="0"/>
                        </a:rPr>
                        <m:t>Blended</m:t>
                      </m:r>
                      <m:r>
                        <m:rPr>
                          <m:nor/>
                        </m:rPr>
                        <a:rPr lang="en-US" sz="1800" i="1" dirty="0">
                          <a:latin typeface="Cambria Math" panose="02040503050406030204" pitchFamily="18" charset="0"/>
                        </a:rPr>
                        <m:t> </m:t>
                      </m:r>
                      <m:r>
                        <m:rPr>
                          <m:nor/>
                        </m:rPr>
                        <a:rPr lang="en-US" sz="1800" i="1" dirty="0">
                          <a:latin typeface="Cambria Math" panose="02040503050406030204" pitchFamily="18" charset="0"/>
                        </a:rPr>
                        <m:t>Apportionment</m:t>
                      </m:r>
                      <m:r>
                        <m:rPr>
                          <m:nor/>
                        </m:rPr>
                        <a:rPr lang="en-US" sz="1800" i="1" dirty="0">
                          <a:latin typeface="Cambria Math" panose="02040503050406030204" pitchFamily="18" charset="0"/>
                        </a:rPr>
                        <m:t> </m:t>
                      </m:r>
                      <m:r>
                        <m:rPr>
                          <m:nor/>
                        </m:rPr>
                        <a:rPr lang="en-US" sz="1800" i="1" dirty="0">
                          <a:latin typeface="Cambria Math" panose="02040503050406030204" pitchFamily="18" charset="0"/>
                        </a:rPr>
                        <m:t>Factor</m:t>
                      </m:r>
                      <m:r>
                        <m:rPr>
                          <m:nor/>
                        </m:rPr>
                        <a:rPr lang="en-US" sz="1800" i="1" dirty="0">
                          <a:latin typeface="Cambria Math" panose="02040503050406030204" pitchFamily="18" charset="0"/>
                        </a:rPr>
                        <m:t> = </m:t>
                      </m:r>
                      <m:f>
                        <m:fPr>
                          <m:ctrlPr>
                            <a:rPr lang="en-US" sz="1800" i="1" dirty="0">
                              <a:latin typeface="Cambria Math" panose="02040503050406030204" pitchFamily="18" charset="0"/>
                            </a:rPr>
                          </m:ctrlPr>
                        </m:fPr>
                        <m:num>
                          <m:r>
                            <a:rPr lang="en-US" sz="1800" i="1" dirty="0">
                              <a:latin typeface="Cambria Math" panose="02040503050406030204" pitchFamily="18" charset="0"/>
                            </a:rPr>
                            <m:t>𝑃𝑎𝑟𝑡𝑛𝑒</m:t>
                          </m:r>
                          <m:sSup>
                            <m:sSupPr>
                              <m:ctrlPr>
                                <a:rPr lang="en-US" sz="1800" i="1" dirty="0">
                                  <a:latin typeface="Cambria Math" panose="02040503050406030204" pitchFamily="18" charset="0"/>
                                </a:rPr>
                              </m:ctrlPr>
                            </m:sSupPr>
                            <m:e>
                              <m:r>
                                <a:rPr lang="en-US" sz="1800" i="1" dirty="0">
                                  <a:latin typeface="Cambria Math" panose="02040503050406030204" pitchFamily="18" charset="0"/>
                                </a:rPr>
                                <m:t>𝑟</m:t>
                              </m:r>
                            </m:e>
                            <m:sup>
                              <m:r>
                                <a:rPr lang="en-US" sz="1800" i="1" dirty="0">
                                  <a:latin typeface="Cambria Math" panose="02040503050406030204" pitchFamily="18" charset="0"/>
                                </a:rPr>
                                <m:t>′</m:t>
                              </m:r>
                            </m:sup>
                          </m:sSup>
                          <m:r>
                            <a:rPr lang="en-US" sz="1800" i="1" dirty="0">
                              <a:latin typeface="Cambria Math" panose="02040503050406030204" pitchFamily="18" charset="0"/>
                            </a:rPr>
                            <m:t>𝑠</m:t>
                          </m:r>
                          <m:r>
                            <a:rPr lang="en-US" sz="1800" i="1" dirty="0">
                              <a:latin typeface="Cambria Math" panose="02040503050406030204" pitchFamily="18" charset="0"/>
                            </a:rPr>
                            <m:t> </m:t>
                          </m:r>
                          <m:r>
                            <a:rPr lang="en-US" sz="1800" i="1" dirty="0">
                              <a:latin typeface="Cambria Math" panose="02040503050406030204" pitchFamily="18" charset="0"/>
                            </a:rPr>
                            <m:t>𝑠𝑡𝑎𝑡𝑒</m:t>
                          </m:r>
                          <m:r>
                            <a:rPr lang="en-US" sz="1800" i="1" dirty="0">
                              <a:latin typeface="Cambria Math" panose="02040503050406030204" pitchFamily="18" charset="0"/>
                            </a:rPr>
                            <m:t> </m:t>
                          </m:r>
                          <m:r>
                            <a:rPr lang="en-US" sz="1800" i="1" dirty="0">
                              <a:latin typeface="Cambria Math" panose="02040503050406030204" pitchFamily="18" charset="0"/>
                            </a:rPr>
                            <m:t>𝑐𝑜𝑚𝑝𝑜𝑛𝑒𝑛𝑡</m:t>
                          </m:r>
                          <m:r>
                            <a:rPr lang="en-US" sz="1800" i="1" dirty="0">
                              <a:latin typeface="Cambria Math" panose="02040503050406030204" pitchFamily="18" charset="0"/>
                            </a:rPr>
                            <m:t>+</m:t>
                          </m:r>
                          <m:r>
                            <a:rPr lang="en-US" sz="1800" i="1" dirty="0">
                              <a:latin typeface="Cambria Math" panose="02040503050406030204" pitchFamily="18" charset="0"/>
                            </a:rPr>
                            <m:t>𝑆𝑃𝐹𝐶</m:t>
                          </m:r>
                          <m:r>
                            <a:rPr lang="en-US" sz="1800" i="1" dirty="0">
                              <a:latin typeface="Cambria Math" panose="02040503050406030204" pitchFamily="18" charset="0"/>
                            </a:rPr>
                            <m:t> </m:t>
                          </m:r>
                          <m:d>
                            <m:dPr>
                              <m:ctrlPr>
                                <a:rPr lang="en-US" sz="1800" i="1" dirty="0">
                                  <a:latin typeface="Cambria Math" panose="02040503050406030204" pitchFamily="18" charset="0"/>
                                </a:rPr>
                              </m:ctrlPr>
                            </m:dPr>
                            <m:e>
                              <m:r>
                                <a:rPr lang="en-US" sz="1800" i="1" dirty="0">
                                  <a:latin typeface="Cambria Math" panose="02040503050406030204" pitchFamily="18" charset="0"/>
                                </a:rPr>
                                <m:t>𝑠𝑡𝑎𝑡𝑒</m:t>
                              </m:r>
                            </m:e>
                          </m:d>
                          <m:r>
                            <a:rPr lang="en-US" sz="1800" b="0" i="1" dirty="0" smtClean="0">
                              <a:latin typeface="Cambria Math" panose="02040503050406030204" pitchFamily="18" charset="0"/>
                            </a:rPr>
                            <m:t>−</m:t>
                          </m:r>
                          <m:r>
                            <a:rPr lang="en-US" sz="1800" b="0" i="1" dirty="0" smtClean="0">
                              <a:latin typeface="Cambria Math" panose="02040503050406030204" pitchFamily="18" charset="0"/>
                            </a:rPr>
                            <m:t>𝐴𝑑𝑗𝑢𝑠𝑡𝑚𝑒𝑛𝑡𝑠</m:t>
                          </m:r>
                        </m:num>
                        <m:den>
                          <m:r>
                            <a:rPr lang="en-US" sz="1800" i="1" dirty="0">
                              <a:latin typeface="Cambria Math" panose="02040503050406030204" pitchFamily="18" charset="0"/>
                            </a:rPr>
                            <m:t>𝑃𝑎𝑟𝑡𝑛𝑒</m:t>
                          </m:r>
                          <m:sSup>
                            <m:sSupPr>
                              <m:ctrlPr>
                                <a:rPr lang="en-US" sz="1800" i="1" dirty="0">
                                  <a:latin typeface="Cambria Math" panose="02040503050406030204" pitchFamily="18" charset="0"/>
                                </a:rPr>
                              </m:ctrlPr>
                            </m:sSupPr>
                            <m:e>
                              <m:r>
                                <a:rPr lang="en-US" sz="1800" i="1" dirty="0">
                                  <a:latin typeface="Cambria Math" panose="02040503050406030204" pitchFamily="18" charset="0"/>
                                </a:rPr>
                                <m:t>𝑟</m:t>
                              </m:r>
                            </m:e>
                            <m:sup>
                              <m:r>
                                <a:rPr lang="en-US" sz="1800" i="1" dirty="0">
                                  <a:latin typeface="Cambria Math" panose="02040503050406030204" pitchFamily="18" charset="0"/>
                                </a:rPr>
                                <m:t>′</m:t>
                              </m:r>
                            </m:sup>
                          </m:sSup>
                          <m:r>
                            <a:rPr lang="en-US" sz="1800" i="1" dirty="0">
                              <a:latin typeface="Cambria Math" panose="02040503050406030204" pitchFamily="18" charset="0"/>
                            </a:rPr>
                            <m:t>𝑠</m:t>
                          </m:r>
                          <m:r>
                            <a:rPr lang="en-US" sz="1800" i="1" dirty="0">
                              <a:latin typeface="Cambria Math" panose="02040503050406030204" pitchFamily="18" charset="0"/>
                            </a:rPr>
                            <m:t> </m:t>
                          </m:r>
                          <m:r>
                            <a:rPr lang="en-US" sz="1800" i="1" dirty="0">
                              <a:latin typeface="Cambria Math" panose="02040503050406030204" pitchFamily="18" charset="0"/>
                            </a:rPr>
                            <m:t>𝑒𝑣𝑒𝑟𝑦𝑤h𝑒𝑟𝑒</m:t>
                          </m:r>
                          <m:r>
                            <a:rPr lang="en-US" sz="1800" i="1" dirty="0">
                              <a:latin typeface="Cambria Math" panose="02040503050406030204" pitchFamily="18" charset="0"/>
                            </a:rPr>
                            <m:t> </m:t>
                          </m:r>
                          <m:r>
                            <a:rPr lang="en-US" sz="1800" i="1" dirty="0">
                              <a:latin typeface="Cambria Math" panose="02040503050406030204" pitchFamily="18" charset="0"/>
                            </a:rPr>
                            <m:t>𝑐𝑜𝑚𝑝𝑜𝑛𝑒𝑛𝑡</m:t>
                          </m:r>
                          <m:r>
                            <a:rPr lang="en-US" sz="1800" i="1" dirty="0">
                              <a:latin typeface="Cambria Math" panose="02040503050406030204" pitchFamily="18" charset="0"/>
                            </a:rPr>
                            <m:t>+</m:t>
                          </m:r>
                          <m:r>
                            <a:rPr lang="en-US" sz="1800" i="1" dirty="0">
                              <a:latin typeface="Cambria Math" panose="02040503050406030204" pitchFamily="18" charset="0"/>
                            </a:rPr>
                            <m:t>𝑆𝑃𝐹𝐶</m:t>
                          </m:r>
                          <m:r>
                            <a:rPr lang="en-US" sz="1800" i="1" dirty="0">
                              <a:latin typeface="Cambria Math" panose="02040503050406030204" pitchFamily="18" charset="0"/>
                            </a:rPr>
                            <m:t> </m:t>
                          </m:r>
                          <m:d>
                            <m:dPr>
                              <m:ctrlPr>
                                <a:rPr lang="en-US" sz="1800" i="1" dirty="0">
                                  <a:latin typeface="Cambria Math" panose="02040503050406030204" pitchFamily="18" charset="0"/>
                                </a:rPr>
                              </m:ctrlPr>
                            </m:dPr>
                            <m:e>
                              <m:r>
                                <a:rPr lang="en-US" sz="1800" b="0" i="1" dirty="0" smtClean="0">
                                  <a:latin typeface="Cambria Math" panose="02040503050406030204" pitchFamily="18" charset="0"/>
                                </a:rPr>
                                <m:t>𝑒</m:t>
                              </m:r>
                              <m:r>
                                <a:rPr lang="en-US" sz="1800" i="1" dirty="0">
                                  <a:latin typeface="Cambria Math" panose="02040503050406030204" pitchFamily="18" charset="0"/>
                                </a:rPr>
                                <m:t>𝑣𝑒𝑟𝑦𝑤h𝑒𝑟𝑒</m:t>
                              </m:r>
                            </m:e>
                          </m:d>
                          <m:r>
                            <a:rPr lang="en-US" sz="1800" b="0" i="1" dirty="0" smtClean="0">
                              <a:latin typeface="Cambria Math" panose="02040503050406030204" pitchFamily="18" charset="0"/>
                            </a:rPr>
                            <m:t>−</m:t>
                          </m:r>
                          <m:r>
                            <a:rPr lang="en-US" sz="1800" b="0" i="1" dirty="0" smtClean="0">
                              <a:latin typeface="Cambria Math" panose="02040503050406030204" pitchFamily="18" charset="0"/>
                            </a:rPr>
                            <m:t>𝐴𝑑𝑗𝑢𝑠𝑡𝑚𝑒𝑛𝑡𝑠</m:t>
                          </m:r>
                        </m:den>
                      </m:f>
                    </m:oMath>
                  </m:oMathPara>
                </a14:m>
                <a:endParaRPr lang="en-US" sz="1800" i="1" dirty="0">
                  <a:latin typeface="Cambria Math" panose="02040503050406030204" pitchFamily="18" charset="0"/>
                </a:endParaRPr>
              </a:p>
              <a:p>
                <a:pPr lvl="2">
                  <a:spcAft>
                    <a:spcPts val="1200"/>
                  </a:spcAft>
                </a:pPr>
                <a:r>
                  <a:rPr lang="en-US" sz="2000" dirty="0"/>
                  <a:t>For a blended receipt factor replace “component” by “receipts”, etc. </a:t>
                </a:r>
              </a:p>
            </p:txBody>
          </p:sp>
        </mc:Choice>
        <mc:Fallback xmlns="">
          <p:sp>
            <p:nvSpPr>
              <p:cNvPr id="3" name="Content Placeholder 2">
                <a:extLst>
                  <a:ext uri="{FF2B5EF4-FFF2-40B4-BE49-F238E27FC236}">
                    <a16:creationId xmlns:a16="http://schemas.microsoft.com/office/drawing/2014/main" id="{49BF582B-7B17-8E24-0670-AD396AF976CD}"/>
                  </a:ext>
                </a:extLst>
              </p:cNvPr>
              <p:cNvSpPr>
                <a:spLocks noGrp="1" noRot="1" noChangeAspect="1" noMove="1" noResize="1" noEditPoints="1" noAdjustHandles="1" noChangeArrowheads="1" noChangeShapeType="1" noTextEdit="1"/>
              </p:cNvSpPr>
              <p:nvPr>
                <p:ph idx="1"/>
              </p:nvPr>
            </p:nvSpPr>
            <p:spPr>
              <a:xfrm>
                <a:off x="207818" y="1353319"/>
                <a:ext cx="11776363" cy="4984848"/>
              </a:xfrm>
              <a:blipFill>
                <a:blip r:embed="rId3"/>
                <a:stretch>
                  <a:fillRect r="-104"/>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5578C522-5C86-51D6-A527-247F1E398A9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900" b="0" i="0" u="none" strike="noStrike" kern="1200" cap="none" spc="0" normalizeH="0" baseline="0" noProof="0">
              <a:ln>
                <a:noFill/>
              </a:ln>
              <a:solidFill>
                <a:prstClr val="black">
                  <a:lumMod val="75000"/>
                  <a:lumOff val="25000"/>
                </a:prstClr>
              </a:solidFill>
              <a:effectLst/>
              <a:uLnTx/>
              <a:uFillTx/>
              <a:latin typeface="Franklin Gothic Book" panose="020B0502020104020203"/>
              <a:ea typeface="+mn-ea"/>
              <a:cs typeface="+mn-cs"/>
            </a:endParaRPr>
          </a:p>
        </p:txBody>
      </p:sp>
    </p:spTree>
    <p:extLst>
      <p:ext uri="{BB962C8B-B14F-4D97-AF65-F5344CB8AC3E}">
        <p14:creationId xmlns:p14="http://schemas.microsoft.com/office/powerpoint/2010/main" val="420115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B0BB23-45DE-21A1-7338-C9E6DB105D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EF4E92-B075-1F84-6F82-DB7BFC1F24D9}"/>
              </a:ext>
            </a:extLst>
          </p:cNvPr>
          <p:cNvSpPr>
            <a:spLocks noGrp="1"/>
          </p:cNvSpPr>
          <p:nvPr>
            <p:ph type="title"/>
          </p:nvPr>
        </p:nvSpPr>
        <p:spPr>
          <a:xfrm>
            <a:off x="581192" y="519833"/>
            <a:ext cx="11029616" cy="612294"/>
          </a:xfrm>
        </p:spPr>
        <p:txBody>
          <a:bodyPr>
            <a:normAutofit/>
          </a:bodyPr>
          <a:lstStyle/>
          <a:p>
            <a:pPr marL="324000" lvl="1" indent="0">
              <a:buNone/>
            </a:pPr>
            <a:r>
              <a:rPr lang="en-US" sz="2800" b="1"/>
              <a:t>Distributive Share Method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2B6ADA3-94E0-444F-3370-E157BEC25B93}"/>
                  </a:ext>
                </a:extLst>
              </p:cNvPr>
              <p:cNvSpPr>
                <a:spLocks noGrp="1"/>
              </p:cNvSpPr>
              <p:nvPr>
                <p:ph idx="1"/>
              </p:nvPr>
            </p:nvSpPr>
            <p:spPr>
              <a:xfrm>
                <a:off x="685575" y="1297223"/>
                <a:ext cx="10925008" cy="5124451"/>
              </a:xfrm>
            </p:spPr>
            <p:txBody>
              <a:bodyPr>
                <a:noAutofit/>
              </a:bodyPr>
              <a:lstStyle/>
              <a:p>
                <a:pPr marL="324000" lvl="1" indent="0">
                  <a:spcAft>
                    <a:spcPts val="1200"/>
                  </a:spcAft>
                  <a:buNone/>
                </a:pPr>
                <a:r>
                  <a:rPr lang="en-US" sz="2800" dirty="0"/>
                  <a:t>We are going to demonstrate how that allocation formula:</a:t>
                </a:r>
              </a:p>
              <a:p>
                <a:pPr marL="324000" lvl="1" indent="0" algn="ctr">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𝑆𝑃𝐹𝐶</m:t>
                      </m:r>
                      <m:r>
                        <a:rPr lang="en-US" sz="2400" i="1">
                          <a:latin typeface="Cambria Math" panose="02040503050406030204" pitchFamily="18" charset="0"/>
                        </a:rPr>
                        <m:t>=</m:t>
                      </m:r>
                      <m:r>
                        <a:rPr lang="en-US" sz="2400" b="0" i="1" smtClean="0">
                          <a:latin typeface="Cambria Math" panose="02040503050406030204" pitchFamily="18" charset="0"/>
                        </a:rPr>
                        <m:t>𝑃𝐹𝐶</m:t>
                      </m:r>
                      <m:r>
                        <a:rPr lang="en-US" sz="2400" b="0" i="1" smtClean="0">
                          <a:latin typeface="Cambria Math" panose="02040503050406030204" pitchFamily="18" charset="0"/>
                        </a:rPr>
                        <m:t> ∗</m:t>
                      </m:r>
                      <m:f>
                        <m:fPr>
                          <m:ctrlPr>
                            <a:rPr lang="en-US" sz="2400" i="1">
                              <a:latin typeface="Cambria Math" panose="02040503050406030204" pitchFamily="18" charset="0"/>
                            </a:rPr>
                          </m:ctrlPr>
                        </m:fPr>
                        <m:num>
                          <m:r>
                            <m:rPr>
                              <m:nor/>
                            </m:rPr>
                            <a:rPr lang="en-US" sz="2400" i="1" dirty="0" smtClean="0">
                              <a:latin typeface="Cambria Math" panose="02040503050406030204" pitchFamily="18" charset="0"/>
                            </a:rPr>
                            <m:t>P</m:t>
                          </m:r>
                          <m:r>
                            <m:rPr>
                              <m:nor/>
                            </m:rPr>
                            <a:rPr lang="en-US" sz="2400" b="0" i="1" dirty="0" smtClean="0">
                              <a:latin typeface="Cambria Math" panose="02040503050406030204" pitchFamily="18" charset="0"/>
                            </a:rPr>
                            <m:t>DS</m:t>
                          </m:r>
                        </m:num>
                        <m:den>
                          <m:r>
                            <m:rPr>
                              <m:nor/>
                            </m:rPr>
                            <a:rPr lang="en-US" sz="2400" b="0" i="1" dirty="0" smtClean="0">
                              <a:latin typeface="Cambria Math" panose="02040503050406030204" pitchFamily="18" charset="0"/>
                            </a:rPr>
                            <m:t>PNI</m:t>
                          </m:r>
                        </m:den>
                      </m:f>
                    </m:oMath>
                  </m:oMathPara>
                </a14:m>
                <a:endParaRPr lang="en-US" sz="2400" i="1" dirty="0">
                  <a:latin typeface="Cambria Math" panose="02040503050406030204" pitchFamily="18" charset="0"/>
                </a:endParaRPr>
              </a:p>
              <a:p>
                <a:pPr marL="324000" lvl="1" indent="0">
                  <a:buNone/>
                </a:pPr>
                <a:r>
                  <a:rPr lang="en-US" sz="2800" dirty="0"/>
                  <a:t>is inadequate to capture the complexity of </a:t>
                </a:r>
                <a:r>
                  <a:rPr lang="en-US" sz="2800" b="1" dirty="0"/>
                  <a:t>partnership special allocations </a:t>
                </a:r>
                <a:r>
                  <a:rPr lang="en-US" sz="2800" dirty="0"/>
                  <a:t>and must be modified to </a:t>
                </a:r>
                <a:r>
                  <a:rPr lang="en-US" sz="2800" b="1" dirty="0"/>
                  <a:t>represent the economic activity related to the distributive shares allocated to each partner </a:t>
                </a:r>
                <a:r>
                  <a:rPr lang="en-US" sz="2800" dirty="0"/>
                  <a:t>without generating distortions in the partner’s apportionment formula.</a:t>
                </a:r>
              </a:p>
            </p:txBody>
          </p:sp>
        </mc:Choice>
        <mc:Fallback xmlns="">
          <p:sp>
            <p:nvSpPr>
              <p:cNvPr id="3" name="Content Placeholder 2">
                <a:extLst>
                  <a:ext uri="{FF2B5EF4-FFF2-40B4-BE49-F238E27FC236}">
                    <a16:creationId xmlns:a16="http://schemas.microsoft.com/office/drawing/2014/main" id="{52B6ADA3-94E0-444F-3370-E157BEC25B93}"/>
                  </a:ext>
                </a:extLst>
              </p:cNvPr>
              <p:cNvSpPr>
                <a:spLocks noGrp="1" noRot="1" noChangeAspect="1" noMove="1" noResize="1" noEditPoints="1" noAdjustHandles="1" noChangeArrowheads="1" noChangeShapeType="1" noTextEdit="1"/>
              </p:cNvSpPr>
              <p:nvPr>
                <p:ph idx="1"/>
              </p:nvPr>
            </p:nvSpPr>
            <p:spPr>
              <a:xfrm>
                <a:off x="685575" y="1297223"/>
                <a:ext cx="10925008" cy="5124451"/>
              </a:xfrm>
              <a:blipFill>
                <a:blip r:embed="rId3"/>
                <a:stretch>
                  <a:fillRect/>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AE8CB00E-0C63-3308-70CE-21EE57EFBB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900" b="0" i="0" u="none" strike="noStrike" kern="1200" cap="none" spc="0" normalizeH="0" baseline="0" noProof="0">
              <a:ln>
                <a:noFill/>
              </a:ln>
              <a:solidFill>
                <a:prstClr val="black">
                  <a:lumMod val="75000"/>
                  <a:lumOff val="25000"/>
                </a:prstClr>
              </a:solidFill>
              <a:effectLst/>
              <a:uLnTx/>
              <a:uFillTx/>
              <a:latin typeface="Franklin Gothic Book" panose="020B0502020104020203"/>
              <a:ea typeface="+mn-ea"/>
              <a:cs typeface="+mn-cs"/>
            </a:endParaRPr>
          </a:p>
        </p:txBody>
      </p:sp>
    </p:spTree>
    <p:extLst>
      <p:ext uri="{BB962C8B-B14F-4D97-AF65-F5344CB8AC3E}">
        <p14:creationId xmlns:p14="http://schemas.microsoft.com/office/powerpoint/2010/main" val="26165364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2BD185-CE90-41AD-DB89-D47660BF0C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3E758F-C16F-16F6-38BF-DC45130DCE79}"/>
              </a:ext>
            </a:extLst>
          </p:cNvPr>
          <p:cNvSpPr>
            <a:spLocks noGrp="1"/>
          </p:cNvSpPr>
          <p:nvPr>
            <p:ph type="title"/>
          </p:nvPr>
        </p:nvSpPr>
        <p:spPr>
          <a:xfrm>
            <a:off x="581192" y="702156"/>
            <a:ext cx="11029616" cy="612294"/>
          </a:xfrm>
        </p:spPr>
        <p:txBody>
          <a:bodyPr/>
          <a:lstStyle/>
          <a:p>
            <a:r>
              <a:rPr lang="en-US"/>
              <a:t>Distributive Share Method: Special Allocations</a:t>
            </a:r>
          </a:p>
        </p:txBody>
      </p:sp>
      <p:sp>
        <p:nvSpPr>
          <p:cNvPr id="3" name="Content Placeholder 2">
            <a:extLst>
              <a:ext uri="{FF2B5EF4-FFF2-40B4-BE49-F238E27FC236}">
                <a16:creationId xmlns:a16="http://schemas.microsoft.com/office/drawing/2014/main" id="{0FC81800-0AFE-6F13-5D01-2C50A36404B2}"/>
              </a:ext>
            </a:extLst>
          </p:cNvPr>
          <p:cNvSpPr>
            <a:spLocks noGrp="1"/>
          </p:cNvSpPr>
          <p:nvPr>
            <p:ph idx="1"/>
          </p:nvPr>
        </p:nvSpPr>
        <p:spPr>
          <a:xfrm>
            <a:off x="581192" y="1438275"/>
            <a:ext cx="11029616" cy="4829176"/>
          </a:xfrm>
        </p:spPr>
        <p:txBody>
          <a:bodyPr>
            <a:noAutofit/>
          </a:bodyPr>
          <a:lstStyle/>
          <a:p>
            <a:r>
              <a:rPr lang="en-US" sz="2200" b="1" i="1"/>
              <a:t>704(a) Effect Of Partnership Agreement</a:t>
            </a:r>
            <a:r>
              <a:rPr lang="en-US" sz="2200" i="1"/>
              <a:t> — </a:t>
            </a:r>
            <a:r>
              <a:rPr lang="en-US" sz="2200" i="1">
                <a:highlight>
                  <a:srgbClr val="FFFF00"/>
                </a:highlight>
              </a:rPr>
              <a:t>A partner's distributive share of income, gain, loss, deduction, or credit shall</a:t>
            </a:r>
            <a:r>
              <a:rPr lang="en-US" sz="2200" i="1"/>
              <a:t>, except as otherwise provided in this chapter</a:t>
            </a:r>
            <a:r>
              <a:rPr lang="en-US" sz="2200" b="1" i="1"/>
              <a:t>, </a:t>
            </a:r>
            <a:r>
              <a:rPr lang="en-US" sz="2200" i="1">
                <a:highlight>
                  <a:srgbClr val="FFFF00"/>
                </a:highlight>
              </a:rPr>
              <a:t>be determined by the partnership agreement.</a:t>
            </a:r>
          </a:p>
          <a:p>
            <a:r>
              <a:rPr lang="en-US" sz="2200" b="1" i="1"/>
              <a:t>704(b) Determination Of Distributive Share</a:t>
            </a:r>
            <a:r>
              <a:rPr lang="en-US" sz="2200" i="1"/>
              <a:t> —</a:t>
            </a:r>
            <a:r>
              <a:rPr lang="en-US" sz="2200" i="1">
                <a:highlight>
                  <a:srgbClr val="00FFFF"/>
                </a:highlight>
              </a:rPr>
              <a:t> A partner's distributive share of income, gain, loss, deduction, or credit (or item thereof) </a:t>
            </a:r>
            <a:r>
              <a:rPr lang="en-US" sz="2200" i="1">
                <a:highlight>
                  <a:srgbClr val="FFFF00"/>
                </a:highlight>
              </a:rPr>
              <a:t>shall be determined in accordance with the partner's interest in the partnership </a:t>
            </a:r>
            <a:r>
              <a:rPr lang="en-US" sz="2200" i="1"/>
              <a:t>(determined by taking into account all facts and circumstances), </a:t>
            </a:r>
            <a:r>
              <a:rPr lang="en-US" sz="2200" i="1">
                <a:highlight>
                  <a:srgbClr val="FFFF00"/>
                </a:highlight>
              </a:rPr>
              <a:t>if</a:t>
            </a:r>
            <a:r>
              <a:rPr lang="en-US" sz="2200" i="1"/>
              <a:t>—</a:t>
            </a:r>
          </a:p>
          <a:p>
            <a:r>
              <a:rPr lang="en-US" sz="2200" b="1" i="1"/>
              <a:t>704(b)(1) </a:t>
            </a:r>
            <a:r>
              <a:rPr lang="en-US" sz="2200" i="1"/>
              <a:t>— </a:t>
            </a:r>
            <a:r>
              <a:rPr lang="en-US" sz="2200" i="1">
                <a:highlight>
                  <a:srgbClr val="FFFF00"/>
                </a:highlight>
              </a:rPr>
              <a:t>the partnership agreement does not provide as to the partner's distributive share of income, gain, loss, deduction, or credit </a:t>
            </a:r>
            <a:r>
              <a:rPr lang="en-US" sz="2200" i="1"/>
              <a:t>(or item thereof), or</a:t>
            </a:r>
          </a:p>
          <a:p>
            <a:r>
              <a:rPr lang="en-US" sz="2200" b="1" i="1"/>
              <a:t>704(b)(2) </a:t>
            </a:r>
            <a:r>
              <a:rPr lang="en-US" sz="2200" i="1"/>
              <a:t>— the allocation to a partner under the agreement of income, gain, loss, deduction, or credit (or item thereof) does not have </a:t>
            </a:r>
            <a:r>
              <a:rPr lang="en-US" sz="2200" i="1">
                <a:highlight>
                  <a:srgbClr val="FFFF00"/>
                </a:highlight>
              </a:rPr>
              <a:t>substantial economic effect</a:t>
            </a:r>
            <a:r>
              <a:rPr lang="en-US" sz="2200" i="1"/>
              <a:t>.</a:t>
            </a:r>
          </a:p>
        </p:txBody>
      </p:sp>
      <p:sp>
        <p:nvSpPr>
          <p:cNvPr id="4" name="Slide Number Placeholder 3">
            <a:extLst>
              <a:ext uri="{FF2B5EF4-FFF2-40B4-BE49-F238E27FC236}">
                <a16:creationId xmlns:a16="http://schemas.microsoft.com/office/drawing/2014/main" id="{72D0F513-68AF-1869-912E-E366EB4A1A7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900" b="0" i="0" u="none" strike="noStrike" kern="1200" cap="none" spc="0" normalizeH="0" baseline="0" noProof="0">
              <a:ln>
                <a:noFill/>
              </a:ln>
              <a:solidFill>
                <a:prstClr val="black">
                  <a:lumMod val="75000"/>
                  <a:lumOff val="25000"/>
                </a:prstClr>
              </a:solidFill>
              <a:effectLst/>
              <a:uLnTx/>
              <a:uFillTx/>
              <a:latin typeface="Franklin Gothic Book" panose="020B0502020104020203"/>
              <a:ea typeface="+mn-ea"/>
              <a:cs typeface="+mn-cs"/>
            </a:endParaRPr>
          </a:p>
        </p:txBody>
      </p:sp>
    </p:spTree>
    <p:extLst>
      <p:ext uri="{BB962C8B-B14F-4D97-AF65-F5344CB8AC3E}">
        <p14:creationId xmlns:p14="http://schemas.microsoft.com/office/powerpoint/2010/main" val="38682696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6D13C-2A3B-CE66-3CF6-3C3BF97297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D8FEF5-EEAC-415A-DA78-5EF71ADF3584}"/>
              </a:ext>
            </a:extLst>
          </p:cNvPr>
          <p:cNvSpPr>
            <a:spLocks noGrp="1"/>
          </p:cNvSpPr>
          <p:nvPr>
            <p:ph type="title"/>
          </p:nvPr>
        </p:nvSpPr>
        <p:spPr>
          <a:xfrm>
            <a:off x="506764" y="669518"/>
            <a:ext cx="11029616" cy="612294"/>
          </a:xfrm>
        </p:spPr>
        <p:txBody>
          <a:bodyPr/>
          <a:lstStyle/>
          <a:p>
            <a:r>
              <a:rPr lang="en-US"/>
              <a:t>Distributive Share Method: Special Allocations</a:t>
            </a:r>
            <a:endParaRPr lang="en-US">
              <a:highlight>
                <a:srgbClr val="00FF00"/>
              </a:highlight>
            </a:endParaRPr>
          </a:p>
        </p:txBody>
      </p:sp>
      <p:sp>
        <p:nvSpPr>
          <p:cNvPr id="3" name="Content Placeholder 2">
            <a:extLst>
              <a:ext uri="{FF2B5EF4-FFF2-40B4-BE49-F238E27FC236}">
                <a16:creationId xmlns:a16="http://schemas.microsoft.com/office/drawing/2014/main" id="{97E79863-3D8C-54E7-44AE-05B5BE13D34A}"/>
              </a:ext>
            </a:extLst>
          </p:cNvPr>
          <p:cNvSpPr>
            <a:spLocks noGrp="1"/>
          </p:cNvSpPr>
          <p:nvPr>
            <p:ph idx="1"/>
          </p:nvPr>
        </p:nvSpPr>
        <p:spPr>
          <a:xfrm>
            <a:off x="581192" y="1438275"/>
            <a:ext cx="11029616" cy="4829176"/>
          </a:xfrm>
        </p:spPr>
        <p:txBody>
          <a:bodyPr>
            <a:noAutofit/>
          </a:bodyPr>
          <a:lstStyle/>
          <a:p>
            <a:r>
              <a:rPr lang="en-US" sz="2200"/>
              <a:t>That means that as soon as the partnership allocates items of income, loss deduction or credit not in proportion of partnership interest there is a </a:t>
            </a:r>
            <a:r>
              <a:rPr lang="en-US" sz="2200" b="1"/>
              <a:t>special allocation</a:t>
            </a:r>
            <a:r>
              <a:rPr lang="en-US" sz="2200"/>
              <a:t>. </a:t>
            </a:r>
          </a:p>
          <a:p>
            <a:r>
              <a:rPr lang="en-US" sz="2200"/>
              <a:t>Special allocations occur at the separately stated item level: </a:t>
            </a:r>
            <a:r>
              <a:rPr lang="en-US" sz="2200">
                <a:highlight>
                  <a:srgbClr val="00FFFF"/>
                </a:highlight>
              </a:rPr>
              <a:t>“</a:t>
            </a:r>
            <a:r>
              <a:rPr lang="en-US" sz="2200" i="1">
                <a:highlight>
                  <a:srgbClr val="00FFFF"/>
                </a:highlight>
              </a:rPr>
              <a:t>(or item thereof)”. </a:t>
            </a:r>
          </a:p>
          <a:p>
            <a:r>
              <a:rPr lang="en-US" sz="2200"/>
              <a:t>They must have substantial economic effect. That means special allocations must: </a:t>
            </a:r>
            <a:endParaRPr lang="en-US" sz="1800"/>
          </a:p>
          <a:p>
            <a:pPr lvl="2"/>
            <a:r>
              <a:rPr lang="en-US" sz="2200"/>
              <a:t>Be properly reflected in the partner’s capital accounts with an obligation to restore a negative balance; </a:t>
            </a:r>
          </a:p>
          <a:p>
            <a:pPr lvl="2"/>
            <a:r>
              <a:rPr lang="en-US" sz="2200"/>
              <a:t>Not be done solely to affect the tax result, and</a:t>
            </a:r>
          </a:p>
          <a:p>
            <a:pPr lvl="2"/>
            <a:r>
              <a:rPr lang="en-US" sz="2200"/>
              <a:t>Reflect the economic reality of the partnership agreement,</a:t>
            </a:r>
          </a:p>
          <a:p>
            <a:r>
              <a:rPr lang="en-US" sz="2300"/>
              <a:t>Regarding sourcing, the total allocation of factor components between partners must equal the total amount of factor components for the year.</a:t>
            </a:r>
          </a:p>
          <a:p>
            <a:r>
              <a:rPr lang="en-US" sz="2300"/>
              <a:t>More on that later</a:t>
            </a:r>
          </a:p>
        </p:txBody>
      </p:sp>
      <p:sp>
        <p:nvSpPr>
          <p:cNvPr id="4" name="Slide Number Placeholder 3">
            <a:extLst>
              <a:ext uri="{FF2B5EF4-FFF2-40B4-BE49-F238E27FC236}">
                <a16:creationId xmlns:a16="http://schemas.microsoft.com/office/drawing/2014/main" id="{BED0B44F-3267-41FB-1540-FF6AF69850C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900" b="0" i="0" u="none" strike="noStrike" kern="1200" cap="none" spc="0" normalizeH="0" baseline="0" noProof="0">
              <a:ln>
                <a:noFill/>
              </a:ln>
              <a:solidFill>
                <a:prstClr val="black">
                  <a:lumMod val="75000"/>
                  <a:lumOff val="25000"/>
                </a:prstClr>
              </a:solidFill>
              <a:effectLst/>
              <a:uLnTx/>
              <a:uFillTx/>
              <a:latin typeface="Franklin Gothic Book" panose="020B0502020104020203"/>
              <a:ea typeface="+mn-ea"/>
              <a:cs typeface="+mn-cs"/>
            </a:endParaRPr>
          </a:p>
        </p:txBody>
      </p:sp>
    </p:spTree>
    <p:extLst>
      <p:ext uri="{BB962C8B-B14F-4D97-AF65-F5344CB8AC3E}">
        <p14:creationId xmlns:p14="http://schemas.microsoft.com/office/powerpoint/2010/main" val="34666436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4ECEA0-122F-6895-31C0-1FF634AE4E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D9EB0A-846D-5AF6-81FD-17D46419681A}"/>
              </a:ext>
            </a:extLst>
          </p:cNvPr>
          <p:cNvSpPr>
            <a:spLocks noGrp="1"/>
          </p:cNvSpPr>
          <p:nvPr>
            <p:ph type="title"/>
          </p:nvPr>
        </p:nvSpPr>
        <p:spPr>
          <a:xfrm>
            <a:off x="581192" y="702156"/>
            <a:ext cx="11029616" cy="612294"/>
          </a:xfrm>
        </p:spPr>
        <p:txBody>
          <a:bodyPr/>
          <a:lstStyle/>
          <a:p>
            <a:r>
              <a:rPr lang="en-US"/>
              <a:t>Special allocation – separately stated items</a:t>
            </a:r>
          </a:p>
        </p:txBody>
      </p:sp>
      <p:sp>
        <p:nvSpPr>
          <p:cNvPr id="3" name="Content Placeholder 2">
            <a:extLst>
              <a:ext uri="{FF2B5EF4-FFF2-40B4-BE49-F238E27FC236}">
                <a16:creationId xmlns:a16="http://schemas.microsoft.com/office/drawing/2014/main" id="{419D447E-671B-E2C8-1413-5D78588A32EC}"/>
              </a:ext>
            </a:extLst>
          </p:cNvPr>
          <p:cNvSpPr>
            <a:spLocks noGrp="1"/>
          </p:cNvSpPr>
          <p:nvPr>
            <p:ph idx="1"/>
          </p:nvPr>
        </p:nvSpPr>
        <p:spPr>
          <a:xfrm>
            <a:off x="581190" y="1314451"/>
            <a:ext cx="11306010" cy="5109464"/>
          </a:xfrm>
        </p:spPr>
        <p:txBody>
          <a:bodyPr>
            <a:noAutofit/>
          </a:bodyPr>
          <a:lstStyle/>
          <a:p>
            <a:pPr>
              <a:lnSpc>
                <a:spcPct val="100000"/>
              </a:lnSpc>
            </a:pPr>
            <a:r>
              <a:rPr lang="en-US" sz="2200" b="1" dirty="0"/>
              <a:t>IRC 702(a) organizes partnership accounting in specific categories.  </a:t>
            </a:r>
            <a:r>
              <a:rPr lang="en-US" sz="2200" dirty="0"/>
              <a:t>Special allocations occur within these separately stated items, to give them federal tax effect. For example, when a partner is allocated ($3 million) of net partnership losses, such loss can be made of:</a:t>
            </a:r>
          </a:p>
          <a:p>
            <a:pPr lvl="1"/>
            <a:r>
              <a:rPr lang="en-US" sz="2000" dirty="0"/>
              <a:t>$1 million of interest, plus ($4 million) of ordinary business losses due to a specially allocated depreciation.</a:t>
            </a:r>
          </a:p>
          <a:p>
            <a:pPr lvl="1"/>
            <a:r>
              <a:rPr lang="en-US" sz="2000" dirty="0"/>
              <a:t>Or $0 of interest and ($3 million) of ordinary business income, </a:t>
            </a:r>
          </a:p>
          <a:p>
            <a:pPr lvl="1"/>
            <a:r>
              <a:rPr lang="en-US" sz="2000" dirty="0" err="1"/>
              <a:t>etc</a:t>
            </a:r>
            <a:r>
              <a:rPr lang="en-US" sz="2000" dirty="0"/>
              <a:t>…</a:t>
            </a:r>
          </a:p>
          <a:p>
            <a:pPr>
              <a:lnSpc>
                <a:spcPct val="100000"/>
              </a:lnSpc>
            </a:pPr>
            <a:r>
              <a:rPr lang="en-US" sz="2200" b="1" dirty="0"/>
              <a:t>Separately stated items can be themselves a net amount, which could be the result of a multitude of possible combinations. For the attribution of factor components to provide fair representation, the formula must be adapted to account for special allocations of items of gross income and deductions.</a:t>
            </a:r>
          </a:p>
        </p:txBody>
      </p:sp>
      <p:sp>
        <p:nvSpPr>
          <p:cNvPr id="4" name="Slide Number Placeholder 3">
            <a:extLst>
              <a:ext uri="{FF2B5EF4-FFF2-40B4-BE49-F238E27FC236}">
                <a16:creationId xmlns:a16="http://schemas.microsoft.com/office/drawing/2014/main" id="{DDE5746E-1E58-0782-7D1C-2942F764854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900" b="0" i="0" u="none" strike="noStrike" kern="1200" cap="none" spc="0" normalizeH="0" baseline="0" noProof="0">
              <a:ln>
                <a:noFill/>
              </a:ln>
              <a:solidFill>
                <a:prstClr val="black">
                  <a:lumMod val="75000"/>
                  <a:lumOff val="25000"/>
                </a:prstClr>
              </a:solidFill>
              <a:effectLst/>
              <a:uLnTx/>
              <a:uFillTx/>
              <a:latin typeface="Franklin Gothic Book" panose="020B0502020104020203"/>
              <a:ea typeface="+mn-ea"/>
              <a:cs typeface="+mn-cs"/>
            </a:endParaRPr>
          </a:p>
        </p:txBody>
      </p:sp>
    </p:spTree>
    <p:extLst>
      <p:ext uri="{BB962C8B-B14F-4D97-AF65-F5344CB8AC3E}">
        <p14:creationId xmlns:p14="http://schemas.microsoft.com/office/powerpoint/2010/main" val="11568375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2C037-3C59-047A-0A3B-C8245F3198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E12A5B-B2B4-E435-DC13-B2785D2EDFED}"/>
              </a:ext>
            </a:extLst>
          </p:cNvPr>
          <p:cNvSpPr>
            <a:spLocks noGrp="1"/>
          </p:cNvSpPr>
          <p:nvPr>
            <p:ph type="title"/>
          </p:nvPr>
        </p:nvSpPr>
        <p:spPr>
          <a:xfrm>
            <a:off x="343072" y="601072"/>
            <a:ext cx="11029616" cy="602769"/>
          </a:xfrm>
        </p:spPr>
        <p:txBody>
          <a:bodyPr>
            <a:normAutofit/>
          </a:bodyPr>
          <a:lstStyle/>
          <a:p>
            <a:r>
              <a:rPr lang="en-US"/>
              <a:t>Blending: Example Sourcing income in State X</a:t>
            </a:r>
          </a:p>
        </p:txBody>
      </p:sp>
      <p:sp>
        <p:nvSpPr>
          <p:cNvPr id="3" name="Content Placeholder 2">
            <a:extLst>
              <a:ext uri="{FF2B5EF4-FFF2-40B4-BE49-F238E27FC236}">
                <a16:creationId xmlns:a16="http://schemas.microsoft.com/office/drawing/2014/main" id="{9EF59DE6-2405-A991-F3CF-A9BF827A9181}"/>
              </a:ext>
            </a:extLst>
          </p:cNvPr>
          <p:cNvSpPr>
            <a:spLocks noGrp="1"/>
          </p:cNvSpPr>
          <p:nvPr>
            <p:ph idx="1"/>
          </p:nvPr>
        </p:nvSpPr>
        <p:spPr>
          <a:xfrm>
            <a:off x="221673" y="1585994"/>
            <a:ext cx="4790616" cy="4837919"/>
          </a:xfrm>
          <a:ln w="57150">
            <a:solidFill>
              <a:schemeClr val="accent1"/>
            </a:solidFill>
          </a:ln>
        </p:spPr>
        <p:txBody>
          <a:bodyPr>
            <a:noAutofit/>
          </a:bodyPr>
          <a:lstStyle/>
          <a:p>
            <a:pPr lvl="1"/>
            <a:r>
              <a:rPr lang="en-US" sz="2000"/>
              <a:t>P records </a:t>
            </a:r>
            <a:r>
              <a:rPr lang="en-US" sz="2000" b="1"/>
              <a:t>$5 million of total receipts</a:t>
            </a:r>
            <a:r>
              <a:rPr lang="en-US" sz="2000"/>
              <a:t>, including </a:t>
            </a:r>
            <a:r>
              <a:rPr lang="en-US" sz="1900" b="1"/>
              <a:t>$2 million in State X</a:t>
            </a:r>
          </a:p>
          <a:p>
            <a:pPr lvl="1"/>
            <a:r>
              <a:rPr lang="en-US" sz="2000"/>
              <a:t>P has a net income of $1 million, </a:t>
            </a:r>
            <a:r>
              <a:rPr lang="en-US" sz="2000">
                <a:highlight>
                  <a:srgbClr val="FFFF00"/>
                </a:highlight>
              </a:rPr>
              <a:t>meaning that P reports $4 million of deductions.</a:t>
            </a:r>
          </a:p>
          <a:p>
            <a:pPr lvl="1"/>
            <a:r>
              <a:rPr lang="en-US" sz="2000"/>
              <a:t>P attributes gain and loss </a:t>
            </a:r>
            <a:r>
              <a:rPr lang="en-US" sz="2000">
                <a:highlight>
                  <a:srgbClr val="FFFF00"/>
                </a:highlight>
              </a:rPr>
              <a:t>not in proportion</a:t>
            </a:r>
            <a:r>
              <a:rPr lang="en-US" sz="2000"/>
              <a:t> of partnership interest:</a:t>
            </a:r>
          </a:p>
          <a:p>
            <a:pPr lvl="2"/>
            <a:r>
              <a:rPr lang="en-US" sz="1900"/>
              <a:t>$3 million of net gain to A</a:t>
            </a:r>
          </a:p>
          <a:p>
            <a:pPr lvl="2"/>
            <a:r>
              <a:rPr lang="en-US" sz="1900"/>
              <a:t>($1 million) of net loss to Corp 1</a:t>
            </a:r>
          </a:p>
          <a:p>
            <a:pPr lvl="2"/>
            <a:r>
              <a:rPr lang="en-US" sz="1900"/>
              <a:t>($1 million) of net loss to Corp 2</a:t>
            </a:r>
          </a:p>
          <a:p>
            <a:pPr lvl="1"/>
            <a:r>
              <a:rPr lang="en-US" sz="2000">
                <a:highlight>
                  <a:srgbClr val="00FF00"/>
                </a:highlight>
              </a:rPr>
              <a:t>Assume Corp 1 must blend. </a:t>
            </a:r>
          </a:p>
        </p:txBody>
      </p:sp>
      <p:sp>
        <p:nvSpPr>
          <p:cNvPr id="4" name="Slide Number Placeholder 3">
            <a:extLst>
              <a:ext uri="{FF2B5EF4-FFF2-40B4-BE49-F238E27FC236}">
                <a16:creationId xmlns:a16="http://schemas.microsoft.com/office/drawing/2014/main" id="{C2ED3992-A15D-A8B3-A4CE-5B88244151E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900" b="0" i="0" u="none" strike="noStrike" kern="1200" cap="none" spc="0" normalizeH="0" baseline="0" noProof="0">
              <a:ln>
                <a:noFill/>
              </a:ln>
              <a:solidFill>
                <a:prstClr val="black">
                  <a:lumMod val="75000"/>
                  <a:lumOff val="25000"/>
                </a:prstClr>
              </a:solidFill>
              <a:effectLst/>
              <a:uLnTx/>
              <a:uFillTx/>
              <a:latin typeface="Franklin Gothic Book" panose="020B0502020104020203"/>
              <a:ea typeface="+mn-ea"/>
              <a:cs typeface="+mn-cs"/>
            </a:endParaRPr>
          </a:p>
        </p:txBody>
      </p:sp>
      <p:sp>
        <p:nvSpPr>
          <p:cNvPr id="5" name="Isosceles Triangle 4">
            <a:extLst>
              <a:ext uri="{FF2B5EF4-FFF2-40B4-BE49-F238E27FC236}">
                <a16:creationId xmlns:a16="http://schemas.microsoft.com/office/drawing/2014/main" id="{9A6BAB3B-F01B-2D16-C72A-E725916FEF71}"/>
              </a:ext>
            </a:extLst>
          </p:cNvPr>
          <p:cNvSpPr/>
          <p:nvPr/>
        </p:nvSpPr>
        <p:spPr>
          <a:xfrm>
            <a:off x="7562850" y="4333875"/>
            <a:ext cx="1933575" cy="1641475"/>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P</a:t>
            </a:r>
          </a:p>
        </p:txBody>
      </p:sp>
      <p:sp>
        <p:nvSpPr>
          <p:cNvPr id="6" name="Oval 5">
            <a:extLst>
              <a:ext uri="{FF2B5EF4-FFF2-40B4-BE49-F238E27FC236}">
                <a16:creationId xmlns:a16="http://schemas.microsoft.com/office/drawing/2014/main" id="{788FCEF8-0E62-A166-E9BC-3A0D2D40DB7F}"/>
              </a:ext>
            </a:extLst>
          </p:cNvPr>
          <p:cNvSpPr/>
          <p:nvPr/>
        </p:nvSpPr>
        <p:spPr>
          <a:xfrm>
            <a:off x="5440915" y="1583926"/>
            <a:ext cx="1381125" cy="1209675"/>
          </a:xfrm>
          <a:prstGeom prst="ellipse">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a:t>A</a:t>
            </a:r>
          </a:p>
        </p:txBody>
      </p:sp>
      <p:sp>
        <p:nvSpPr>
          <p:cNvPr id="7" name="Rectangle 6">
            <a:extLst>
              <a:ext uri="{FF2B5EF4-FFF2-40B4-BE49-F238E27FC236}">
                <a16:creationId xmlns:a16="http://schemas.microsoft.com/office/drawing/2014/main" id="{2D8B50B9-FFEA-714F-34FD-7D03F98B8648}"/>
              </a:ext>
            </a:extLst>
          </p:cNvPr>
          <p:cNvSpPr/>
          <p:nvPr/>
        </p:nvSpPr>
        <p:spPr>
          <a:xfrm>
            <a:off x="7091039" y="1443122"/>
            <a:ext cx="2136224" cy="1371602"/>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a:t>Corp 1</a:t>
            </a:r>
          </a:p>
        </p:txBody>
      </p:sp>
      <p:cxnSp>
        <p:nvCxnSpPr>
          <p:cNvPr id="11" name="Straight Connector 10">
            <a:extLst>
              <a:ext uri="{FF2B5EF4-FFF2-40B4-BE49-F238E27FC236}">
                <a16:creationId xmlns:a16="http://schemas.microsoft.com/office/drawing/2014/main" id="{7190CCAA-1E95-54CA-F041-D334B1B32716}"/>
              </a:ext>
            </a:extLst>
          </p:cNvPr>
          <p:cNvCxnSpPr>
            <a:stCxn id="6" idx="4"/>
            <a:endCxn id="5" idx="0"/>
          </p:cNvCxnSpPr>
          <p:nvPr/>
        </p:nvCxnSpPr>
        <p:spPr>
          <a:xfrm>
            <a:off x="6131478" y="2793601"/>
            <a:ext cx="2398160" cy="1540274"/>
          </a:xfrm>
          <a:prstGeom prst="line">
            <a:avLst/>
          </a:prstGeom>
          <a:ln w="38100"/>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82C7D4F9-CCF2-A41F-7D1F-8B88C9252B28}"/>
              </a:ext>
            </a:extLst>
          </p:cNvPr>
          <p:cNvCxnSpPr>
            <a:cxnSpLocks/>
            <a:stCxn id="7" idx="2"/>
            <a:endCxn id="5" idx="0"/>
          </p:cNvCxnSpPr>
          <p:nvPr/>
        </p:nvCxnSpPr>
        <p:spPr>
          <a:xfrm>
            <a:off x="8159151" y="2814724"/>
            <a:ext cx="370487" cy="1519151"/>
          </a:xfrm>
          <a:prstGeom prst="line">
            <a:avLst/>
          </a:prstGeom>
          <a:ln w="38100"/>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67F96630-64CD-D820-2D45-DA4A4D2BE457}"/>
              </a:ext>
            </a:extLst>
          </p:cNvPr>
          <p:cNvSpPr txBox="1"/>
          <p:nvPr/>
        </p:nvSpPr>
        <p:spPr>
          <a:xfrm>
            <a:off x="5996450" y="3173686"/>
            <a:ext cx="1485899" cy="369332"/>
          </a:xfrm>
          <a:prstGeom prst="rect">
            <a:avLst/>
          </a:prstGeom>
          <a:ln w="38100"/>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a:t>20% interest</a:t>
            </a:r>
          </a:p>
        </p:txBody>
      </p:sp>
      <p:sp>
        <p:nvSpPr>
          <p:cNvPr id="16" name="TextBox 15">
            <a:extLst>
              <a:ext uri="{FF2B5EF4-FFF2-40B4-BE49-F238E27FC236}">
                <a16:creationId xmlns:a16="http://schemas.microsoft.com/office/drawing/2014/main" id="{B3505492-3F3B-3BC7-4FC7-C9BDF8634383}"/>
              </a:ext>
            </a:extLst>
          </p:cNvPr>
          <p:cNvSpPr txBox="1"/>
          <p:nvPr/>
        </p:nvSpPr>
        <p:spPr>
          <a:xfrm>
            <a:off x="7697432" y="3173686"/>
            <a:ext cx="1638300" cy="369332"/>
          </a:xfrm>
          <a:prstGeom prst="rect">
            <a:avLst/>
          </a:prstGeom>
          <a:ln w="38100"/>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a:t>60% interest</a:t>
            </a:r>
          </a:p>
        </p:txBody>
      </p:sp>
      <p:sp>
        <p:nvSpPr>
          <p:cNvPr id="9" name="Rectangle 8">
            <a:extLst>
              <a:ext uri="{FF2B5EF4-FFF2-40B4-BE49-F238E27FC236}">
                <a16:creationId xmlns:a16="http://schemas.microsoft.com/office/drawing/2014/main" id="{AE5DB7D6-0D22-2BE7-0DC3-31957804A9E1}"/>
              </a:ext>
            </a:extLst>
          </p:cNvPr>
          <p:cNvSpPr/>
          <p:nvPr/>
        </p:nvSpPr>
        <p:spPr>
          <a:xfrm>
            <a:off x="9606125" y="1476374"/>
            <a:ext cx="2004685" cy="1485899"/>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t>Corp 2</a:t>
            </a:r>
          </a:p>
        </p:txBody>
      </p:sp>
      <p:cxnSp>
        <p:nvCxnSpPr>
          <p:cNvPr id="13" name="Straight Connector 12">
            <a:extLst>
              <a:ext uri="{FF2B5EF4-FFF2-40B4-BE49-F238E27FC236}">
                <a16:creationId xmlns:a16="http://schemas.microsoft.com/office/drawing/2014/main" id="{5BEC2CE1-6E31-7395-FD8A-E0EC0E3BFF63}"/>
              </a:ext>
            </a:extLst>
          </p:cNvPr>
          <p:cNvCxnSpPr>
            <a:cxnSpLocks/>
            <a:stCxn id="9" idx="2"/>
            <a:endCxn id="5" idx="0"/>
          </p:cNvCxnSpPr>
          <p:nvPr/>
        </p:nvCxnSpPr>
        <p:spPr>
          <a:xfrm flipH="1">
            <a:off x="8529638" y="2962273"/>
            <a:ext cx="2078830" cy="1371602"/>
          </a:xfrm>
          <a:prstGeom prst="line">
            <a:avLst/>
          </a:prstGeom>
          <a:ln w="38100"/>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211285BE-4E50-CFE9-DD5A-666ECDA14D97}"/>
              </a:ext>
            </a:extLst>
          </p:cNvPr>
          <p:cNvSpPr txBox="1"/>
          <p:nvPr/>
        </p:nvSpPr>
        <p:spPr>
          <a:xfrm>
            <a:off x="9520975" y="3173686"/>
            <a:ext cx="1638300" cy="369332"/>
          </a:xfrm>
          <a:prstGeom prst="rect">
            <a:avLst/>
          </a:prstGeom>
          <a:ln w="38100">
            <a:solidFill>
              <a:schemeClr val="accent6"/>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a:t>20% interest</a:t>
            </a:r>
          </a:p>
        </p:txBody>
      </p:sp>
    </p:spTree>
    <p:extLst>
      <p:ext uri="{BB962C8B-B14F-4D97-AF65-F5344CB8AC3E}">
        <p14:creationId xmlns:p14="http://schemas.microsoft.com/office/powerpoint/2010/main" val="18955531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606730-0F0A-A575-7339-CF1E8E1F40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073114-F2F2-CADD-357C-3AECADE82120}"/>
              </a:ext>
            </a:extLst>
          </p:cNvPr>
          <p:cNvSpPr>
            <a:spLocks noGrp="1"/>
          </p:cNvSpPr>
          <p:nvPr>
            <p:ph type="title"/>
          </p:nvPr>
        </p:nvSpPr>
        <p:spPr>
          <a:xfrm>
            <a:off x="457202" y="537537"/>
            <a:ext cx="11029616" cy="602769"/>
          </a:xfrm>
        </p:spPr>
        <p:txBody>
          <a:bodyPr>
            <a:normAutofit/>
          </a:bodyPr>
          <a:lstStyle/>
          <a:p>
            <a:r>
              <a:rPr lang="en-US"/>
              <a:t>Sourcing P’s distributive shares</a:t>
            </a:r>
          </a:p>
        </p:txBody>
      </p:sp>
      <p:sp>
        <p:nvSpPr>
          <p:cNvPr id="4" name="Slide Number Placeholder 3">
            <a:extLst>
              <a:ext uri="{FF2B5EF4-FFF2-40B4-BE49-F238E27FC236}">
                <a16:creationId xmlns:a16="http://schemas.microsoft.com/office/drawing/2014/main" id="{19C9E74B-5E67-2DCF-A150-47D02F936F3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900" b="0" i="0" u="none" strike="noStrike" kern="1200" cap="none" spc="0" normalizeH="0" baseline="0" noProof="0">
              <a:ln>
                <a:noFill/>
              </a:ln>
              <a:solidFill>
                <a:prstClr val="black">
                  <a:lumMod val="75000"/>
                  <a:lumOff val="25000"/>
                </a:prstClr>
              </a:solidFill>
              <a:effectLst/>
              <a:uLnTx/>
              <a:uFillTx/>
              <a:latin typeface="Franklin Gothic Book" panose="020B0502020104020203"/>
              <a:ea typeface="+mn-ea"/>
              <a:cs typeface="+mn-cs"/>
            </a:endParaRPr>
          </a:p>
        </p:txBody>
      </p:sp>
      <p:graphicFrame>
        <p:nvGraphicFramePr>
          <p:cNvPr id="14" name="Table 13">
            <a:extLst>
              <a:ext uri="{FF2B5EF4-FFF2-40B4-BE49-F238E27FC236}">
                <a16:creationId xmlns:a16="http://schemas.microsoft.com/office/drawing/2014/main" id="{D7AC4037-4DCA-8C3B-8B79-D05EE02B0D62}"/>
              </a:ext>
            </a:extLst>
          </p:cNvPr>
          <p:cNvGraphicFramePr>
            <a:graphicFrameLocks noGrp="1"/>
          </p:cNvGraphicFramePr>
          <p:nvPr>
            <p:extLst>
              <p:ext uri="{D42A27DB-BD31-4B8C-83A1-F6EECF244321}">
                <p14:modId xmlns:p14="http://schemas.microsoft.com/office/powerpoint/2010/main" val="2364339294"/>
              </p:ext>
            </p:extLst>
          </p:nvPr>
        </p:nvGraphicFramePr>
        <p:xfrm>
          <a:off x="2032000" y="1197200"/>
          <a:ext cx="8127999" cy="111252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3005986598"/>
                    </a:ext>
                  </a:extLst>
                </a:gridCol>
                <a:gridCol w="2709333">
                  <a:extLst>
                    <a:ext uri="{9D8B030D-6E8A-4147-A177-3AD203B41FA5}">
                      <a16:colId xmlns:a16="http://schemas.microsoft.com/office/drawing/2014/main" val="920889492"/>
                    </a:ext>
                  </a:extLst>
                </a:gridCol>
                <a:gridCol w="2709333">
                  <a:extLst>
                    <a:ext uri="{9D8B030D-6E8A-4147-A177-3AD203B41FA5}">
                      <a16:colId xmlns:a16="http://schemas.microsoft.com/office/drawing/2014/main" val="449946970"/>
                    </a:ext>
                  </a:extLst>
                </a:gridCol>
              </a:tblGrid>
              <a:tr h="370840">
                <a:tc>
                  <a:txBody>
                    <a:bodyPr/>
                    <a:lstStyle/>
                    <a:p>
                      <a:r>
                        <a:rPr lang="en-US"/>
                        <a:t>P’s Apportionment Factor</a:t>
                      </a:r>
                    </a:p>
                  </a:txBody>
                  <a:tcPr/>
                </a:tc>
                <a:tc>
                  <a:txBody>
                    <a:bodyPr/>
                    <a:lstStyle/>
                    <a:p>
                      <a:r>
                        <a:rPr lang="en-US"/>
                        <a:t>Everywhere </a:t>
                      </a:r>
                    </a:p>
                  </a:txBody>
                  <a:tcPr/>
                </a:tc>
                <a:tc>
                  <a:txBody>
                    <a:bodyPr/>
                    <a:lstStyle/>
                    <a:p>
                      <a:r>
                        <a:rPr lang="en-US"/>
                        <a:t>State X</a:t>
                      </a:r>
                    </a:p>
                  </a:txBody>
                  <a:tcPr/>
                </a:tc>
                <a:extLst>
                  <a:ext uri="{0D108BD9-81ED-4DB2-BD59-A6C34878D82A}">
                    <a16:rowId xmlns:a16="http://schemas.microsoft.com/office/drawing/2014/main" val="1258032682"/>
                  </a:ext>
                </a:extLst>
              </a:tr>
              <a:tr h="370840">
                <a:tc>
                  <a:txBody>
                    <a:bodyPr/>
                    <a:lstStyle/>
                    <a:p>
                      <a:r>
                        <a:rPr lang="en-US"/>
                        <a:t>Receipts</a:t>
                      </a:r>
                    </a:p>
                  </a:txBody>
                  <a:tcPr/>
                </a:tc>
                <a:tc>
                  <a:txBody>
                    <a:bodyPr/>
                    <a:lstStyle/>
                    <a:p>
                      <a:r>
                        <a:rPr lang="en-US"/>
                        <a:t>$ 5,000,000</a:t>
                      </a:r>
                    </a:p>
                  </a:txBody>
                  <a:tcPr/>
                </a:tc>
                <a:tc>
                  <a:txBody>
                    <a:bodyPr/>
                    <a:lstStyle/>
                    <a:p>
                      <a:r>
                        <a:rPr lang="en-US"/>
                        <a:t>$2,000,000</a:t>
                      </a:r>
                    </a:p>
                  </a:txBody>
                  <a:tcPr/>
                </a:tc>
                <a:extLst>
                  <a:ext uri="{0D108BD9-81ED-4DB2-BD59-A6C34878D82A}">
                    <a16:rowId xmlns:a16="http://schemas.microsoft.com/office/drawing/2014/main" val="1395732768"/>
                  </a:ext>
                </a:extLst>
              </a:tr>
              <a:tr h="370840">
                <a:tc>
                  <a:txBody>
                    <a:bodyPr/>
                    <a:lstStyle/>
                    <a:p>
                      <a:r>
                        <a:rPr lang="en-US"/>
                        <a:t>Apportionment Factor </a:t>
                      </a:r>
                    </a:p>
                  </a:txBody>
                  <a:tcPr/>
                </a:tc>
                <a:tc>
                  <a:txBody>
                    <a:bodyPr/>
                    <a:lstStyle/>
                    <a:p>
                      <a:endParaRPr lang="en-US"/>
                    </a:p>
                  </a:txBody>
                  <a:tcPr/>
                </a:tc>
                <a:tc>
                  <a:txBody>
                    <a:bodyPr/>
                    <a:lstStyle/>
                    <a:p>
                      <a:r>
                        <a:rPr lang="en-US" dirty="0"/>
                        <a:t>40%</a:t>
                      </a:r>
                    </a:p>
                  </a:txBody>
                  <a:tcPr/>
                </a:tc>
                <a:extLst>
                  <a:ext uri="{0D108BD9-81ED-4DB2-BD59-A6C34878D82A}">
                    <a16:rowId xmlns:a16="http://schemas.microsoft.com/office/drawing/2014/main" val="1977905583"/>
                  </a:ext>
                </a:extLst>
              </a:tr>
            </a:tbl>
          </a:graphicData>
        </a:graphic>
      </p:graphicFrame>
      <p:graphicFrame>
        <p:nvGraphicFramePr>
          <p:cNvPr id="17" name="Table 16">
            <a:extLst>
              <a:ext uri="{FF2B5EF4-FFF2-40B4-BE49-F238E27FC236}">
                <a16:creationId xmlns:a16="http://schemas.microsoft.com/office/drawing/2014/main" id="{239FB8C0-2627-F447-E5E0-40B953B7983F}"/>
              </a:ext>
            </a:extLst>
          </p:cNvPr>
          <p:cNvGraphicFramePr>
            <a:graphicFrameLocks noGrp="1"/>
          </p:cNvGraphicFramePr>
          <p:nvPr>
            <p:extLst>
              <p:ext uri="{D42A27DB-BD31-4B8C-83A1-F6EECF244321}">
                <p14:modId xmlns:p14="http://schemas.microsoft.com/office/powerpoint/2010/main" val="2216074114"/>
              </p:ext>
            </p:extLst>
          </p:nvPr>
        </p:nvGraphicFramePr>
        <p:xfrm>
          <a:off x="1209510" y="2516574"/>
          <a:ext cx="9525000" cy="1112520"/>
        </p:xfrm>
        <a:graphic>
          <a:graphicData uri="http://schemas.openxmlformats.org/drawingml/2006/table">
            <a:tbl>
              <a:tblPr firstRow="1" bandRow="1">
                <a:tableStyleId>{5C22544A-7EE6-4342-B048-85BDC9FD1C3A}</a:tableStyleId>
              </a:tblPr>
              <a:tblGrid>
                <a:gridCol w="2381250">
                  <a:extLst>
                    <a:ext uri="{9D8B030D-6E8A-4147-A177-3AD203B41FA5}">
                      <a16:colId xmlns:a16="http://schemas.microsoft.com/office/drawing/2014/main" val="2759109950"/>
                    </a:ext>
                  </a:extLst>
                </a:gridCol>
                <a:gridCol w="2381250">
                  <a:extLst>
                    <a:ext uri="{9D8B030D-6E8A-4147-A177-3AD203B41FA5}">
                      <a16:colId xmlns:a16="http://schemas.microsoft.com/office/drawing/2014/main" val="1837258305"/>
                    </a:ext>
                  </a:extLst>
                </a:gridCol>
                <a:gridCol w="2381250">
                  <a:extLst>
                    <a:ext uri="{9D8B030D-6E8A-4147-A177-3AD203B41FA5}">
                      <a16:colId xmlns:a16="http://schemas.microsoft.com/office/drawing/2014/main" val="1485625659"/>
                    </a:ext>
                  </a:extLst>
                </a:gridCol>
                <a:gridCol w="2381250">
                  <a:extLst>
                    <a:ext uri="{9D8B030D-6E8A-4147-A177-3AD203B41FA5}">
                      <a16:colId xmlns:a16="http://schemas.microsoft.com/office/drawing/2014/main" val="3094764104"/>
                    </a:ext>
                  </a:extLst>
                </a:gridCol>
              </a:tblGrid>
              <a:tr h="370840">
                <a:tc>
                  <a:txBody>
                    <a:bodyPr/>
                    <a:lstStyle/>
                    <a:p>
                      <a:r>
                        <a:rPr lang="en-US"/>
                        <a:t>Partners’ K-1</a:t>
                      </a:r>
                    </a:p>
                  </a:txBody>
                  <a:tcPr/>
                </a:tc>
                <a:tc>
                  <a:txBody>
                    <a:bodyPr/>
                    <a:lstStyle/>
                    <a:p>
                      <a:pPr algn="ctr"/>
                      <a:r>
                        <a:rPr lang="en-US"/>
                        <a:t>A</a:t>
                      </a:r>
                    </a:p>
                  </a:txBody>
                  <a:tcPr/>
                </a:tc>
                <a:tc>
                  <a:txBody>
                    <a:bodyPr/>
                    <a:lstStyle/>
                    <a:p>
                      <a:pPr algn="ctr"/>
                      <a:r>
                        <a:rPr lang="en-US"/>
                        <a:t>Corp 1</a:t>
                      </a:r>
                    </a:p>
                  </a:txBody>
                  <a:tcPr/>
                </a:tc>
                <a:tc>
                  <a:txBody>
                    <a:bodyPr/>
                    <a:lstStyle/>
                    <a:p>
                      <a:pPr algn="ctr"/>
                      <a:r>
                        <a:rPr lang="en-US"/>
                        <a:t>Corp 2</a:t>
                      </a:r>
                    </a:p>
                  </a:txBody>
                  <a:tcPr/>
                </a:tc>
                <a:extLst>
                  <a:ext uri="{0D108BD9-81ED-4DB2-BD59-A6C34878D82A}">
                    <a16:rowId xmlns:a16="http://schemas.microsoft.com/office/drawing/2014/main" val="1719298045"/>
                  </a:ext>
                </a:extLst>
              </a:tr>
              <a:tr h="370840">
                <a:tc>
                  <a:txBody>
                    <a:bodyPr/>
                    <a:lstStyle/>
                    <a:p>
                      <a:r>
                        <a:rPr lang="en-US"/>
                        <a:t>Ordinary income</a:t>
                      </a:r>
                    </a:p>
                  </a:txBody>
                  <a:tcPr/>
                </a:tc>
                <a:tc>
                  <a:txBody>
                    <a:bodyPr/>
                    <a:lstStyle/>
                    <a:p>
                      <a:pPr algn="ctr"/>
                      <a:r>
                        <a:rPr lang="en-US"/>
                        <a:t>$3,000,000</a:t>
                      </a:r>
                    </a:p>
                  </a:txBody>
                  <a:tcPr/>
                </a:tc>
                <a:tc>
                  <a:txBody>
                    <a:bodyPr/>
                    <a:lstStyle/>
                    <a:p>
                      <a:pPr algn="ctr"/>
                      <a:r>
                        <a:rPr lang="en-US"/>
                        <a:t>($1,000,000)</a:t>
                      </a:r>
                    </a:p>
                  </a:txBody>
                  <a:tcPr/>
                </a:tc>
                <a:tc>
                  <a:txBody>
                    <a:bodyPr/>
                    <a:lstStyle/>
                    <a:p>
                      <a:pPr algn="ctr"/>
                      <a:r>
                        <a:rPr lang="en-US"/>
                        <a:t>($1,000,000)</a:t>
                      </a:r>
                    </a:p>
                  </a:txBody>
                  <a:tcPr/>
                </a:tc>
                <a:extLst>
                  <a:ext uri="{0D108BD9-81ED-4DB2-BD59-A6C34878D82A}">
                    <a16:rowId xmlns:a16="http://schemas.microsoft.com/office/drawing/2014/main" val="1806575870"/>
                  </a:ext>
                </a:extLst>
              </a:tr>
              <a:tr h="370840">
                <a:tc>
                  <a:txBody>
                    <a:bodyPr/>
                    <a:lstStyle/>
                    <a:p>
                      <a:r>
                        <a:rPr lang="en-US"/>
                        <a:t>State X source income</a:t>
                      </a:r>
                    </a:p>
                  </a:txBody>
                  <a:tcPr/>
                </a:tc>
                <a:tc>
                  <a:txBody>
                    <a:bodyPr/>
                    <a:lstStyle/>
                    <a:p>
                      <a:pPr algn="ctr"/>
                      <a:r>
                        <a:rPr lang="en-US"/>
                        <a:t>$1,200,000</a:t>
                      </a:r>
                    </a:p>
                  </a:txBody>
                  <a:tcPr/>
                </a:tc>
                <a:tc>
                  <a:txBody>
                    <a:bodyPr/>
                    <a:lstStyle/>
                    <a:p>
                      <a:pPr algn="ctr"/>
                      <a:r>
                        <a:rPr lang="en-US"/>
                        <a:t>($400,000)</a:t>
                      </a:r>
                    </a:p>
                  </a:txBody>
                  <a:tcPr/>
                </a:tc>
                <a:tc>
                  <a:txBody>
                    <a:bodyPr/>
                    <a:lstStyle/>
                    <a:p>
                      <a:pPr algn="ctr"/>
                      <a:r>
                        <a:rPr lang="en-US" dirty="0"/>
                        <a:t>($400,000)</a:t>
                      </a:r>
                    </a:p>
                  </a:txBody>
                  <a:tcPr/>
                </a:tc>
                <a:extLst>
                  <a:ext uri="{0D108BD9-81ED-4DB2-BD59-A6C34878D82A}">
                    <a16:rowId xmlns:a16="http://schemas.microsoft.com/office/drawing/2014/main" val="508924637"/>
                  </a:ext>
                </a:extLst>
              </a:tr>
            </a:tbl>
          </a:graphicData>
        </a:graphic>
      </p:graphicFrame>
      <p:sp>
        <p:nvSpPr>
          <p:cNvPr id="20" name="TextBox 19">
            <a:extLst>
              <a:ext uri="{FF2B5EF4-FFF2-40B4-BE49-F238E27FC236}">
                <a16:creationId xmlns:a16="http://schemas.microsoft.com/office/drawing/2014/main" id="{CFD398A5-453E-B061-3DE4-E43228396ED5}"/>
              </a:ext>
            </a:extLst>
          </p:cNvPr>
          <p:cNvSpPr txBox="1"/>
          <p:nvPr/>
        </p:nvSpPr>
        <p:spPr>
          <a:xfrm>
            <a:off x="333380" y="5155322"/>
            <a:ext cx="11153438" cy="1015663"/>
          </a:xfrm>
          <a:prstGeom prst="rect">
            <a:avLst/>
          </a:prstGeom>
          <a:ln w="38100"/>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a:t>Assume Corp 1 has no receipts in State X of its own. Should there be some factor representation for State X since Corp 1 has a unitary relationship with P and is allocated a loss sourced in State X by P?</a:t>
            </a:r>
          </a:p>
          <a:p>
            <a:r>
              <a:rPr lang="en-US" sz="2000"/>
              <a:t>Yes, otherwise Corp 1 unitary activity in State X would be ignored. </a:t>
            </a:r>
            <a:r>
              <a:rPr lang="en-US" sz="2000" b="1"/>
              <a:t>What should it be?</a:t>
            </a:r>
          </a:p>
        </p:txBody>
      </p:sp>
      <p:graphicFrame>
        <p:nvGraphicFramePr>
          <p:cNvPr id="21" name="Table 20">
            <a:extLst>
              <a:ext uri="{FF2B5EF4-FFF2-40B4-BE49-F238E27FC236}">
                <a16:creationId xmlns:a16="http://schemas.microsoft.com/office/drawing/2014/main" id="{AEDBBF65-415D-214F-A25E-965DC76EF9E3}"/>
              </a:ext>
            </a:extLst>
          </p:cNvPr>
          <p:cNvGraphicFramePr>
            <a:graphicFrameLocks noGrp="1"/>
          </p:cNvGraphicFramePr>
          <p:nvPr>
            <p:extLst>
              <p:ext uri="{D42A27DB-BD31-4B8C-83A1-F6EECF244321}">
                <p14:modId xmlns:p14="http://schemas.microsoft.com/office/powerpoint/2010/main" val="3353764595"/>
              </p:ext>
            </p:extLst>
          </p:nvPr>
        </p:nvGraphicFramePr>
        <p:xfrm>
          <a:off x="333380" y="3835948"/>
          <a:ext cx="11153438" cy="1112520"/>
        </p:xfrm>
        <a:graphic>
          <a:graphicData uri="http://schemas.openxmlformats.org/drawingml/2006/table">
            <a:tbl>
              <a:tblPr firstRow="1" bandRow="1">
                <a:tableStyleId>{5C22544A-7EE6-4342-B048-85BDC9FD1C3A}</a:tableStyleId>
              </a:tblPr>
              <a:tblGrid>
                <a:gridCol w="962020">
                  <a:extLst>
                    <a:ext uri="{9D8B030D-6E8A-4147-A177-3AD203B41FA5}">
                      <a16:colId xmlns:a16="http://schemas.microsoft.com/office/drawing/2014/main" val="2786040004"/>
                    </a:ext>
                  </a:extLst>
                </a:gridCol>
                <a:gridCol w="2228850">
                  <a:extLst>
                    <a:ext uri="{9D8B030D-6E8A-4147-A177-3AD203B41FA5}">
                      <a16:colId xmlns:a16="http://schemas.microsoft.com/office/drawing/2014/main" val="2577220768"/>
                    </a:ext>
                  </a:extLst>
                </a:gridCol>
                <a:gridCol w="7962568">
                  <a:extLst>
                    <a:ext uri="{9D8B030D-6E8A-4147-A177-3AD203B41FA5}">
                      <a16:colId xmlns:a16="http://schemas.microsoft.com/office/drawing/2014/main" val="108373908"/>
                    </a:ext>
                  </a:extLst>
                </a:gridCol>
              </a:tblGrid>
              <a:tr h="370840">
                <a:tc>
                  <a:txBody>
                    <a:bodyPr/>
                    <a:lstStyle/>
                    <a:p>
                      <a:r>
                        <a:rPr lang="en-US"/>
                        <a:t>Partner</a:t>
                      </a:r>
                    </a:p>
                  </a:txBody>
                  <a:tcPr/>
                </a:tc>
                <a:tc>
                  <a:txBody>
                    <a:bodyPr/>
                    <a:lstStyle/>
                    <a:p>
                      <a:r>
                        <a:rPr lang="en-US"/>
                        <a:t>Unitary Relationship</a:t>
                      </a:r>
                    </a:p>
                  </a:txBody>
                  <a:tcPr/>
                </a:tc>
                <a:tc>
                  <a:txBody>
                    <a:bodyPr/>
                    <a:lstStyle/>
                    <a:p>
                      <a:r>
                        <a:rPr lang="en-US"/>
                        <a:t>Sourcing Requirement</a:t>
                      </a:r>
                    </a:p>
                  </a:txBody>
                  <a:tcPr/>
                </a:tc>
                <a:extLst>
                  <a:ext uri="{0D108BD9-81ED-4DB2-BD59-A6C34878D82A}">
                    <a16:rowId xmlns:a16="http://schemas.microsoft.com/office/drawing/2014/main" val="198036005"/>
                  </a:ext>
                </a:extLst>
              </a:tr>
              <a:tr h="370840">
                <a:tc>
                  <a:txBody>
                    <a:bodyPr/>
                    <a:lstStyle/>
                    <a:p>
                      <a:r>
                        <a:rPr lang="en-US" sz="1800"/>
                        <a:t>Corp 1 </a:t>
                      </a:r>
                      <a:endParaRPr lang="en-US"/>
                    </a:p>
                  </a:txBody>
                  <a:tcPr/>
                </a:tc>
                <a:tc>
                  <a:txBody>
                    <a:bodyPr/>
                    <a:lstStyle/>
                    <a:p>
                      <a:pPr algn="ctr"/>
                      <a:r>
                        <a:rPr lang="en-US"/>
                        <a:t>Yes</a:t>
                      </a:r>
                    </a:p>
                  </a:txBody>
                  <a:tcPr/>
                </a:tc>
                <a:tc>
                  <a:txBody>
                    <a:bodyPr/>
                    <a:lstStyle/>
                    <a:p>
                      <a:r>
                        <a:rPr lang="en-US" sz="1800"/>
                        <a:t>must blend its distributive share of P’s income with the unitary group income </a:t>
                      </a:r>
                      <a:endParaRPr lang="en-US"/>
                    </a:p>
                  </a:txBody>
                  <a:tcPr/>
                </a:tc>
                <a:extLst>
                  <a:ext uri="{0D108BD9-81ED-4DB2-BD59-A6C34878D82A}">
                    <a16:rowId xmlns:a16="http://schemas.microsoft.com/office/drawing/2014/main" val="698567790"/>
                  </a:ext>
                </a:extLst>
              </a:tr>
              <a:tr h="370840">
                <a:tc>
                  <a:txBody>
                    <a:bodyPr/>
                    <a:lstStyle/>
                    <a:p>
                      <a:r>
                        <a:rPr lang="en-US"/>
                        <a:t>Corp 2</a:t>
                      </a:r>
                    </a:p>
                  </a:txBody>
                  <a:tcPr/>
                </a:tc>
                <a:tc>
                  <a:txBody>
                    <a:bodyPr/>
                    <a:lstStyle/>
                    <a:p>
                      <a:pPr algn="ctr"/>
                      <a:r>
                        <a:rPr lang="en-US"/>
                        <a:t>No</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will report ($400,000) of separately apportioned State X source income</a:t>
                      </a:r>
                    </a:p>
                  </a:txBody>
                  <a:tcPr/>
                </a:tc>
                <a:extLst>
                  <a:ext uri="{0D108BD9-81ED-4DB2-BD59-A6C34878D82A}">
                    <a16:rowId xmlns:a16="http://schemas.microsoft.com/office/drawing/2014/main" val="578332019"/>
                  </a:ext>
                </a:extLst>
              </a:tr>
            </a:tbl>
          </a:graphicData>
        </a:graphic>
      </p:graphicFrame>
    </p:spTree>
    <p:extLst>
      <p:ext uri="{BB962C8B-B14F-4D97-AF65-F5344CB8AC3E}">
        <p14:creationId xmlns:p14="http://schemas.microsoft.com/office/powerpoint/2010/main" val="3391065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40C75E-0BC3-C534-034A-B845AE72907E}"/>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64E1E3D-62AD-56C5-D694-D9829D22268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900" b="0" i="0" u="none" strike="noStrike" kern="1200" cap="none" spc="0" normalizeH="0" baseline="0" noProof="0">
              <a:ln>
                <a:noFill/>
              </a:ln>
              <a:solidFill>
                <a:prstClr val="black">
                  <a:lumMod val="75000"/>
                  <a:lumOff val="25000"/>
                </a:prstClr>
              </a:solidFill>
              <a:effectLst/>
              <a:uLnTx/>
              <a:uFillTx/>
              <a:latin typeface="Franklin Gothic Book" panose="020B0502020104020203"/>
              <a:ea typeface="+mn-ea"/>
              <a:cs typeface="+mn-cs"/>
            </a:endParaRPr>
          </a:p>
        </p:txBody>
      </p:sp>
      <p:grpSp>
        <p:nvGrpSpPr>
          <p:cNvPr id="7" name="Group 6">
            <a:extLst>
              <a:ext uri="{FF2B5EF4-FFF2-40B4-BE49-F238E27FC236}">
                <a16:creationId xmlns:a16="http://schemas.microsoft.com/office/drawing/2014/main" id="{F58FEB39-6DCD-A6F9-CAE8-CD19550F41F1}"/>
              </a:ext>
            </a:extLst>
          </p:cNvPr>
          <p:cNvGrpSpPr/>
          <p:nvPr/>
        </p:nvGrpSpPr>
        <p:grpSpPr>
          <a:xfrm>
            <a:off x="1434518" y="602211"/>
            <a:ext cx="9202722" cy="6061954"/>
            <a:chOff x="2361362" y="602211"/>
            <a:chExt cx="7938197" cy="6061954"/>
          </a:xfrm>
        </p:grpSpPr>
        <p:pic>
          <p:nvPicPr>
            <p:cNvPr id="3" name="Picture 2">
              <a:extLst>
                <a:ext uri="{FF2B5EF4-FFF2-40B4-BE49-F238E27FC236}">
                  <a16:creationId xmlns:a16="http://schemas.microsoft.com/office/drawing/2014/main" id="{F137BAF7-C0E0-C700-5480-27019CC3B365}"/>
                </a:ext>
              </a:extLst>
            </p:cNvPr>
            <p:cNvPicPr>
              <a:picLocks noChangeAspect="1"/>
            </p:cNvPicPr>
            <p:nvPr/>
          </p:nvPicPr>
          <p:blipFill>
            <a:blip r:embed="rId2"/>
            <a:srcRect l="17720" r="27967"/>
            <a:stretch>
              <a:fillRect/>
            </a:stretch>
          </p:blipFill>
          <p:spPr>
            <a:xfrm>
              <a:off x="2361362" y="602211"/>
              <a:ext cx="7938197" cy="6061954"/>
            </a:xfrm>
            <a:prstGeom prst="rect">
              <a:avLst/>
            </a:prstGeom>
          </p:spPr>
        </p:pic>
        <p:sp>
          <p:nvSpPr>
            <p:cNvPr id="5" name="Rectangle: Rounded Corners 4">
              <a:extLst>
                <a:ext uri="{FF2B5EF4-FFF2-40B4-BE49-F238E27FC236}">
                  <a16:creationId xmlns:a16="http://schemas.microsoft.com/office/drawing/2014/main" id="{686D7BBB-EEDF-5313-5BA5-A10D47D76266}"/>
                </a:ext>
              </a:extLst>
            </p:cNvPr>
            <p:cNvSpPr/>
            <p:nvPr/>
          </p:nvSpPr>
          <p:spPr>
            <a:xfrm>
              <a:off x="6096000" y="3666564"/>
              <a:ext cx="2187388" cy="1407459"/>
            </a:xfrm>
            <a:prstGeom prst="roundRect">
              <a:avLst/>
            </a:prstGeom>
            <a:solidFill>
              <a:srgbClr val="2C3C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Franklin Gothic Book" panose="020B0502020104020203"/>
                  <a:ea typeface="+mn-ea"/>
                  <a:cs typeface="+mn-cs"/>
                </a:rPr>
                <a:t>Partners use the source determined by partnership for their share except . . . </a:t>
              </a:r>
            </a:p>
          </p:txBody>
        </p:sp>
      </p:grpSp>
    </p:spTree>
    <p:extLst>
      <p:ext uri="{BB962C8B-B14F-4D97-AF65-F5344CB8AC3E}">
        <p14:creationId xmlns:p14="http://schemas.microsoft.com/office/powerpoint/2010/main" val="731847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5B9701-70C5-71DB-40A5-86863D524B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BAFE40-525A-5DA0-3DB8-FE7160D292C5}"/>
              </a:ext>
            </a:extLst>
          </p:cNvPr>
          <p:cNvSpPr>
            <a:spLocks noGrp="1"/>
          </p:cNvSpPr>
          <p:nvPr>
            <p:ph type="title"/>
          </p:nvPr>
        </p:nvSpPr>
        <p:spPr>
          <a:xfrm>
            <a:off x="581192" y="519833"/>
            <a:ext cx="11029616" cy="612294"/>
          </a:xfrm>
        </p:spPr>
        <p:txBody>
          <a:bodyPr>
            <a:normAutofit/>
          </a:bodyPr>
          <a:lstStyle/>
          <a:p>
            <a:pPr marL="324000" lvl="1" indent="0">
              <a:buNone/>
            </a:pPr>
            <a:r>
              <a:rPr lang="en-US" sz="2800" b="1"/>
              <a:t>Distributive Share Method</a:t>
            </a:r>
          </a:p>
        </p:txBody>
      </p:sp>
      <p:sp>
        <p:nvSpPr>
          <p:cNvPr id="3" name="Content Placeholder 2">
            <a:extLst>
              <a:ext uri="{FF2B5EF4-FFF2-40B4-BE49-F238E27FC236}">
                <a16:creationId xmlns:a16="http://schemas.microsoft.com/office/drawing/2014/main" id="{C3FBC310-9AD2-5CFA-E538-AC4E513B8E75}"/>
              </a:ext>
            </a:extLst>
          </p:cNvPr>
          <p:cNvSpPr>
            <a:spLocks noGrp="1"/>
          </p:cNvSpPr>
          <p:nvPr>
            <p:ph idx="1"/>
          </p:nvPr>
        </p:nvSpPr>
        <p:spPr>
          <a:xfrm>
            <a:off x="935664" y="1213716"/>
            <a:ext cx="10419907" cy="5124451"/>
          </a:xfrm>
        </p:spPr>
        <p:txBody>
          <a:bodyPr>
            <a:noAutofit/>
          </a:bodyPr>
          <a:lstStyle/>
          <a:p>
            <a:pPr marL="324000" lvl="1" indent="0">
              <a:buNone/>
            </a:pPr>
            <a:r>
              <a:rPr lang="en-US" sz="2400"/>
              <a:t>The problem is that when there are special allocations, the use of a formula using aggregated net income values leads to </a:t>
            </a:r>
            <a:r>
              <a:rPr lang="en-US" sz="2400" b="1"/>
              <a:t>absurd results </a:t>
            </a:r>
            <a:r>
              <a:rPr lang="en-US" sz="2400"/>
              <a:t>like negative ratios.</a:t>
            </a:r>
          </a:p>
          <a:p>
            <a:pPr marL="324000" lvl="1" indent="0">
              <a:buNone/>
            </a:pPr>
            <a:r>
              <a:rPr lang="en-US" sz="2400"/>
              <a:t>In the prior example, the formula would lead to a ratio of -1/5 of factor components allocated to Corp 1, which would be a negative factor representation. A negative activity in a state makes literally no sense. </a:t>
            </a:r>
          </a:p>
          <a:p>
            <a:pPr marL="324000" lvl="1" indent="0">
              <a:buNone/>
            </a:pPr>
            <a:r>
              <a:rPr lang="en-US" sz="2400" b="1"/>
              <a:t>But that is not all! </a:t>
            </a:r>
          </a:p>
          <a:p>
            <a:pPr marL="324000" lvl="1" indent="0">
              <a:buNone/>
            </a:pPr>
            <a:r>
              <a:rPr lang="en-US" sz="2400"/>
              <a:t>The use of net amounts also distorts the weight of apportionment items in the formula. </a:t>
            </a:r>
          </a:p>
          <a:p>
            <a:pPr marL="324000" lvl="1" indent="0">
              <a:buNone/>
            </a:pPr>
            <a:r>
              <a:rPr lang="en-US" sz="2400"/>
              <a:t>Let’s see how that happens by testing the limits of the formula.</a:t>
            </a:r>
          </a:p>
        </p:txBody>
      </p:sp>
      <p:sp>
        <p:nvSpPr>
          <p:cNvPr id="4" name="Slide Number Placeholder 3">
            <a:extLst>
              <a:ext uri="{FF2B5EF4-FFF2-40B4-BE49-F238E27FC236}">
                <a16:creationId xmlns:a16="http://schemas.microsoft.com/office/drawing/2014/main" id="{FB8EE5D9-F3F0-3063-9819-A330D34EAD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900" b="0" i="0" u="none" strike="noStrike" kern="1200" cap="none" spc="0" normalizeH="0" baseline="0" noProof="0">
              <a:ln>
                <a:noFill/>
              </a:ln>
              <a:solidFill>
                <a:prstClr val="black">
                  <a:lumMod val="75000"/>
                  <a:lumOff val="25000"/>
                </a:prstClr>
              </a:solidFill>
              <a:effectLst/>
              <a:uLnTx/>
              <a:uFillTx/>
              <a:latin typeface="Franklin Gothic Book" panose="020B0502020104020203"/>
              <a:ea typeface="+mn-ea"/>
              <a:cs typeface="+mn-cs"/>
            </a:endParaRPr>
          </a:p>
        </p:txBody>
      </p:sp>
    </p:spTree>
    <p:extLst>
      <p:ext uri="{BB962C8B-B14F-4D97-AF65-F5344CB8AC3E}">
        <p14:creationId xmlns:p14="http://schemas.microsoft.com/office/powerpoint/2010/main" val="21606232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20517-A300-6BA2-FD45-FBBDD8EB49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B315C0-725C-245B-29F2-52E837272614}"/>
              </a:ext>
            </a:extLst>
          </p:cNvPr>
          <p:cNvSpPr>
            <a:spLocks noGrp="1"/>
          </p:cNvSpPr>
          <p:nvPr>
            <p:ph type="title"/>
          </p:nvPr>
        </p:nvSpPr>
        <p:spPr>
          <a:xfrm>
            <a:off x="581192" y="615674"/>
            <a:ext cx="11029616" cy="533952"/>
          </a:xfrm>
        </p:spPr>
        <p:txBody>
          <a:bodyPr>
            <a:normAutofit/>
          </a:bodyPr>
          <a:lstStyle/>
          <a:p>
            <a:r>
              <a:rPr lang="en-US"/>
              <a:t>Blending: Simple Example – no special allocation</a:t>
            </a:r>
          </a:p>
        </p:txBody>
      </p:sp>
      <p:sp>
        <p:nvSpPr>
          <p:cNvPr id="3" name="Content Placeholder 2">
            <a:extLst>
              <a:ext uri="{FF2B5EF4-FFF2-40B4-BE49-F238E27FC236}">
                <a16:creationId xmlns:a16="http://schemas.microsoft.com/office/drawing/2014/main" id="{67052663-F7B3-1DCF-D307-468D05CD05A2}"/>
              </a:ext>
            </a:extLst>
          </p:cNvPr>
          <p:cNvSpPr>
            <a:spLocks noGrp="1"/>
          </p:cNvSpPr>
          <p:nvPr>
            <p:ph idx="1"/>
          </p:nvPr>
        </p:nvSpPr>
        <p:spPr>
          <a:xfrm>
            <a:off x="382773" y="1236109"/>
            <a:ext cx="5229834" cy="5383766"/>
          </a:xfrm>
          <a:ln w="57150">
            <a:solidFill>
              <a:schemeClr val="accent1"/>
            </a:solidFill>
          </a:ln>
        </p:spPr>
        <p:txBody>
          <a:bodyPr>
            <a:noAutofit/>
          </a:bodyPr>
          <a:lstStyle/>
          <a:p>
            <a:pPr marL="324000" lvl="1" indent="0">
              <a:buNone/>
            </a:pPr>
            <a:r>
              <a:rPr lang="en-US" sz="2000" b="1"/>
              <a:t>Information from P</a:t>
            </a:r>
          </a:p>
          <a:p>
            <a:pPr lvl="1"/>
            <a:r>
              <a:rPr lang="en-US" sz="2000"/>
              <a:t>State X uses a single receipts factor formula</a:t>
            </a:r>
          </a:p>
          <a:p>
            <a:pPr lvl="1"/>
            <a:r>
              <a:rPr lang="en-US" sz="2000" b="1"/>
              <a:t>A is an individual</a:t>
            </a:r>
          </a:p>
          <a:p>
            <a:pPr lvl="1"/>
            <a:r>
              <a:rPr lang="en-US" sz="2100" b="1"/>
              <a:t>Corp. is a C corporation Group</a:t>
            </a:r>
          </a:p>
          <a:p>
            <a:pPr lvl="2"/>
            <a:r>
              <a:rPr lang="en-US" sz="2000"/>
              <a:t>Corp. is unitary with P</a:t>
            </a:r>
          </a:p>
          <a:p>
            <a:pPr lvl="2"/>
            <a:r>
              <a:rPr lang="en-US" sz="2000" b="1"/>
              <a:t>Corp. must use the blending method for sourcing purposes</a:t>
            </a:r>
          </a:p>
          <a:p>
            <a:pPr lvl="1"/>
            <a:r>
              <a:rPr lang="en-US" sz="2000"/>
              <a:t>P records </a:t>
            </a:r>
            <a:r>
              <a:rPr lang="en-US" sz="2000" b="1"/>
              <a:t>$5 million of total receipts</a:t>
            </a:r>
            <a:r>
              <a:rPr lang="en-US" sz="2000"/>
              <a:t>, including </a:t>
            </a:r>
            <a:r>
              <a:rPr lang="en-US" sz="1900" b="1"/>
              <a:t>$2 million in State X</a:t>
            </a:r>
          </a:p>
          <a:p>
            <a:pPr lvl="1"/>
            <a:r>
              <a:rPr lang="en-US" sz="2000"/>
              <a:t>P has a net income of $1 million</a:t>
            </a:r>
          </a:p>
          <a:p>
            <a:pPr lvl="1"/>
            <a:r>
              <a:rPr lang="en-US" sz="2000" b="1">
                <a:highlight>
                  <a:srgbClr val="FFFF00"/>
                </a:highlight>
              </a:rPr>
              <a:t>P allocates net income in proportion of interest in P per partnership agreement.</a:t>
            </a:r>
          </a:p>
        </p:txBody>
      </p:sp>
      <p:sp>
        <p:nvSpPr>
          <p:cNvPr id="4" name="Slide Number Placeholder 3">
            <a:extLst>
              <a:ext uri="{FF2B5EF4-FFF2-40B4-BE49-F238E27FC236}">
                <a16:creationId xmlns:a16="http://schemas.microsoft.com/office/drawing/2014/main" id="{D17401B6-D92F-77B4-E5FB-34FF8EC7AFC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900" b="0" i="0" u="none" strike="noStrike" kern="1200" cap="none" spc="0" normalizeH="0" baseline="0" noProof="0">
              <a:ln>
                <a:noFill/>
              </a:ln>
              <a:solidFill>
                <a:prstClr val="black">
                  <a:lumMod val="75000"/>
                  <a:lumOff val="25000"/>
                </a:prstClr>
              </a:solidFill>
              <a:effectLst/>
              <a:uLnTx/>
              <a:uFillTx/>
              <a:latin typeface="Franklin Gothic Book" panose="020B0502020104020203"/>
              <a:ea typeface="+mn-ea"/>
              <a:cs typeface="+mn-cs"/>
            </a:endParaRPr>
          </a:p>
        </p:txBody>
      </p:sp>
      <p:sp>
        <p:nvSpPr>
          <p:cNvPr id="5" name="Isosceles Triangle 4">
            <a:extLst>
              <a:ext uri="{FF2B5EF4-FFF2-40B4-BE49-F238E27FC236}">
                <a16:creationId xmlns:a16="http://schemas.microsoft.com/office/drawing/2014/main" id="{0C73DB6E-B0A6-FC79-8406-169B872FD796}"/>
              </a:ext>
            </a:extLst>
          </p:cNvPr>
          <p:cNvSpPr/>
          <p:nvPr/>
        </p:nvSpPr>
        <p:spPr>
          <a:xfrm>
            <a:off x="7562850" y="4333875"/>
            <a:ext cx="1933575" cy="1641475"/>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P</a:t>
            </a:r>
          </a:p>
        </p:txBody>
      </p:sp>
      <p:sp>
        <p:nvSpPr>
          <p:cNvPr id="6" name="Oval 5">
            <a:extLst>
              <a:ext uri="{FF2B5EF4-FFF2-40B4-BE49-F238E27FC236}">
                <a16:creationId xmlns:a16="http://schemas.microsoft.com/office/drawing/2014/main" id="{A1D8410E-6B7D-746B-0EDD-E6BF5DD7FC1B}"/>
              </a:ext>
            </a:extLst>
          </p:cNvPr>
          <p:cNvSpPr/>
          <p:nvPr/>
        </p:nvSpPr>
        <p:spPr>
          <a:xfrm>
            <a:off x="6096000" y="1743075"/>
            <a:ext cx="1381125" cy="1209675"/>
          </a:xfrm>
          <a:prstGeom prst="ellipse">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a:t>A</a:t>
            </a:r>
          </a:p>
        </p:txBody>
      </p:sp>
      <p:sp>
        <p:nvSpPr>
          <p:cNvPr id="7" name="Rectangle 6">
            <a:extLst>
              <a:ext uri="{FF2B5EF4-FFF2-40B4-BE49-F238E27FC236}">
                <a16:creationId xmlns:a16="http://schemas.microsoft.com/office/drawing/2014/main" id="{79D96F8F-4D5B-C8D8-0C12-E1179E33B276}"/>
              </a:ext>
            </a:extLst>
          </p:cNvPr>
          <p:cNvSpPr/>
          <p:nvPr/>
        </p:nvSpPr>
        <p:spPr>
          <a:xfrm>
            <a:off x="8943975" y="1457325"/>
            <a:ext cx="2447925" cy="1495425"/>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a:t>Corp.</a:t>
            </a:r>
          </a:p>
        </p:txBody>
      </p:sp>
      <p:cxnSp>
        <p:nvCxnSpPr>
          <p:cNvPr id="11" name="Straight Connector 10">
            <a:extLst>
              <a:ext uri="{FF2B5EF4-FFF2-40B4-BE49-F238E27FC236}">
                <a16:creationId xmlns:a16="http://schemas.microsoft.com/office/drawing/2014/main" id="{45A6300B-79D2-2EB4-2CC0-457BE4AA3E3C}"/>
              </a:ext>
            </a:extLst>
          </p:cNvPr>
          <p:cNvCxnSpPr>
            <a:stCxn id="6" idx="4"/>
            <a:endCxn id="5" idx="0"/>
          </p:cNvCxnSpPr>
          <p:nvPr/>
        </p:nvCxnSpPr>
        <p:spPr>
          <a:xfrm>
            <a:off x="6786563" y="2952750"/>
            <a:ext cx="1743075" cy="1381125"/>
          </a:xfrm>
          <a:prstGeom prst="line">
            <a:avLst/>
          </a:prstGeom>
          <a:ln w="38100"/>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6D917FF9-04C4-5AF5-6F23-5C5C59689D40}"/>
              </a:ext>
            </a:extLst>
          </p:cNvPr>
          <p:cNvCxnSpPr>
            <a:cxnSpLocks/>
            <a:stCxn id="7" idx="2"/>
            <a:endCxn id="5" idx="0"/>
          </p:cNvCxnSpPr>
          <p:nvPr/>
        </p:nvCxnSpPr>
        <p:spPr>
          <a:xfrm flipH="1">
            <a:off x="8529638" y="2952750"/>
            <a:ext cx="1638300" cy="1381125"/>
          </a:xfrm>
          <a:prstGeom prst="line">
            <a:avLst/>
          </a:prstGeom>
          <a:ln w="38100"/>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3D5CD371-0E50-3FBF-7DA8-4575EA4E38B0}"/>
              </a:ext>
            </a:extLst>
          </p:cNvPr>
          <p:cNvSpPr txBox="1"/>
          <p:nvPr/>
        </p:nvSpPr>
        <p:spPr>
          <a:xfrm>
            <a:off x="6665120" y="3287677"/>
            <a:ext cx="1485899" cy="369332"/>
          </a:xfrm>
          <a:prstGeom prst="rect">
            <a:avLst/>
          </a:prstGeom>
          <a:ln w="38100"/>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a:t>20% interest</a:t>
            </a:r>
          </a:p>
        </p:txBody>
      </p:sp>
      <p:sp>
        <p:nvSpPr>
          <p:cNvPr id="16" name="TextBox 15">
            <a:extLst>
              <a:ext uri="{FF2B5EF4-FFF2-40B4-BE49-F238E27FC236}">
                <a16:creationId xmlns:a16="http://schemas.microsoft.com/office/drawing/2014/main" id="{991507BA-931C-3379-1928-F0ACCB72CDE4}"/>
              </a:ext>
            </a:extLst>
          </p:cNvPr>
          <p:cNvSpPr txBox="1"/>
          <p:nvPr/>
        </p:nvSpPr>
        <p:spPr>
          <a:xfrm>
            <a:off x="8943975" y="3287677"/>
            <a:ext cx="1638300" cy="369332"/>
          </a:xfrm>
          <a:prstGeom prst="rect">
            <a:avLst/>
          </a:prstGeom>
          <a:ln w="38100"/>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a:t>80% interest</a:t>
            </a:r>
          </a:p>
        </p:txBody>
      </p:sp>
    </p:spTree>
    <p:extLst>
      <p:ext uri="{BB962C8B-B14F-4D97-AF65-F5344CB8AC3E}">
        <p14:creationId xmlns:p14="http://schemas.microsoft.com/office/powerpoint/2010/main" val="20258232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D4A37F-2D20-0C54-6A1B-C6C197BFFF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06CF0E-BE4E-AC5C-3895-14230E0E6174}"/>
              </a:ext>
            </a:extLst>
          </p:cNvPr>
          <p:cNvSpPr>
            <a:spLocks noGrp="1"/>
          </p:cNvSpPr>
          <p:nvPr>
            <p:ph type="title"/>
          </p:nvPr>
        </p:nvSpPr>
        <p:spPr>
          <a:xfrm>
            <a:off x="581192" y="606914"/>
            <a:ext cx="11029616" cy="602769"/>
          </a:xfrm>
        </p:spPr>
        <p:txBody>
          <a:bodyPr>
            <a:normAutofit/>
          </a:bodyPr>
          <a:lstStyle/>
          <a:p>
            <a:r>
              <a:rPr lang="en-US"/>
              <a:t>Blending: Simple Example – no special allocation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F24EDDA-5A9F-76FF-F1C7-D757E8482D4B}"/>
                  </a:ext>
                </a:extLst>
              </p:cNvPr>
              <p:cNvSpPr>
                <a:spLocks noGrp="1"/>
              </p:cNvSpPr>
              <p:nvPr>
                <p:ph idx="1"/>
              </p:nvPr>
            </p:nvSpPr>
            <p:spPr>
              <a:xfrm>
                <a:off x="677181" y="2153069"/>
                <a:ext cx="6993155" cy="3569232"/>
              </a:xfrm>
              <a:ln w="57150">
                <a:solidFill>
                  <a:schemeClr val="accent1"/>
                </a:solidFill>
              </a:ln>
            </p:spPr>
            <p:txBody>
              <a:bodyPr>
                <a:noAutofit/>
              </a:bodyPr>
              <a:lstStyle/>
              <a:p>
                <a:pPr marL="324000" lvl="1" indent="0">
                  <a:buNone/>
                </a:pPr>
                <a:r>
                  <a:rPr lang="en-US" sz="2000" i="1" dirty="0">
                    <a:latin typeface="Cambria Math" panose="02040503050406030204" pitchFamily="18" charset="0"/>
                  </a:rPr>
                  <a:t>A</a:t>
                </a:r>
                <a14:m>
                  <m:oMath xmlns:m="http://schemas.openxmlformats.org/officeDocument/2006/math">
                    <m:r>
                      <a:rPr lang="en-US" sz="2000" i="1">
                        <a:latin typeface="Cambria Math" panose="02040503050406030204" pitchFamily="18" charset="0"/>
                      </a:rPr>
                      <m:t>𝑙𝑙𝑜𝑐𝑎𝑡𝑖𝑜𝑛</m:t>
                    </m:r>
                    <m:r>
                      <a:rPr lang="en-US" sz="2000" i="1">
                        <a:latin typeface="Cambria Math" panose="02040503050406030204" pitchFamily="18" charset="0"/>
                      </a:rPr>
                      <m:t> </m:t>
                    </m:r>
                    <m:r>
                      <a:rPr lang="en-US" sz="2000" i="1">
                        <a:latin typeface="Cambria Math" panose="02040503050406030204" pitchFamily="18" charset="0"/>
                      </a:rPr>
                      <m:t>𝑜𝑓</m:t>
                    </m:r>
                    <m:r>
                      <a:rPr lang="en-US" sz="2000" i="1">
                        <a:latin typeface="Cambria Math" panose="02040503050406030204" pitchFamily="18" charset="0"/>
                      </a:rPr>
                      <m:t> </m:t>
                    </m:r>
                    <m:r>
                      <a:rPr lang="en-US" sz="2000" i="1">
                        <a:latin typeface="Cambria Math" panose="02040503050406030204" pitchFamily="18" charset="0"/>
                      </a:rPr>
                      <m:t>𝑃𝑎𝑟𝑡𝑛𝑒𝑟𝑠h𝑖𝑝</m:t>
                    </m:r>
                    <m:r>
                      <a:rPr lang="en-US" sz="2000" i="1">
                        <a:latin typeface="Cambria Math" panose="02040503050406030204" pitchFamily="18" charset="0"/>
                      </a:rPr>
                      <m:t> </m:t>
                    </m:r>
                    <m:r>
                      <a:rPr lang="en-US" sz="2000" i="1">
                        <a:latin typeface="Cambria Math" panose="02040503050406030204" pitchFamily="18" charset="0"/>
                      </a:rPr>
                      <m:t>𝑆𝑡𝑎𝑡𝑒</m:t>
                    </m:r>
                    <m:r>
                      <a:rPr lang="en-US" sz="2000" i="1">
                        <a:latin typeface="Cambria Math" panose="02040503050406030204" pitchFamily="18" charset="0"/>
                      </a:rPr>
                      <m:t> </m:t>
                    </m:r>
                    <m:r>
                      <a:rPr lang="en-US" sz="2000" i="1">
                        <a:latin typeface="Cambria Math" panose="02040503050406030204" pitchFamily="18" charset="0"/>
                      </a:rPr>
                      <m:t>𝑅𝑒𝑐𝑒𝑖𝑝𝑡𝑠</m:t>
                    </m:r>
                    <m:r>
                      <a:rPr lang="en-US" sz="2000" b="0" i="1" smtClean="0">
                        <a:latin typeface="Cambria Math" panose="02040503050406030204" pitchFamily="18" charset="0"/>
                      </a:rPr>
                      <m:t>:</m:t>
                    </m:r>
                  </m:oMath>
                </a14:m>
                <a:endParaRPr lang="en-US" sz="2000" b="0" i="1" dirty="0">
                  <a:latin typeface="Cambria Math" panose="02040503050406030204" pitchFamily="18" charset="0"/>
                </a:endParaRPr>
              </a:p>
              <a:p>
                <a:pPr marL="324000" lvl="1" indent="0" algn="ctr">
                  <a:buNone/>
                </a:pPr>
                <a14:m>
                  <m:oMath xmlns:m="http://schemas.openxmlformats.org/officeDocument/2006/math">
                    <m:r>
                      <a:rPr lang="en-US" sz="2000" i="0">
                        <a:latin typeface="Cambria Math" panose="02040503050406030204" pitchFamily="18" charset="0"/>
                      </a:rPr>
                      <m:t>$2,000,000 </m:t>
                    </m:r>
                    <m:r>
                      <m:rPr>
                        <m:sty m:val="p"/>
                      </m:rPr>
                      <a:rPr lang="en-US" sz="2000" i="0">
                        <a:latin typeface="Cambria Math" panose="02040503050406030204" pitchFamily="18" charset="0"/>
                      </a:rPr>
                      <m:t>X</m:t>
                    </m:r>
                    <m:f>
                      <m:fPr>
                        <m:ctrlPr>
                          <a:rPr lang="en-US" sz="2000" i="1">
                            <a:latin typeface="Cambria Math" panose="02040503050406030204" pitchFamily="18" charset="0"/>
                          </a:rPr>
                        </m:ctrlPr>
                      </m:fPr>
                      <m:num>
                        <m:r>
                          <m:rPr>
                            <m:nor/>
                          </m:rPr>
                          <a:rPr lang="en-US" sz="2000" dirty="0">
                            <a:latin typeface="Cambria Math" panose="02040503050406030204" pitchFamily="18" charset="0"/>
                          </a:rPr>
                          <m:t>$</m:t>
                        </m:r>
                        <m:r>
                          <m:rPr>
                            <m:nor/>
                          </m:rPr>
                          <a:rPr lang="en-US" sz="2000" b="0" dirty="0" smtClean="0">
                            <a:latin typeface="Cambria Math" panose="02040503050406030204" pitchFamily="18" charset="0"/>
                          </a:rPr>
                          <m:t>800,000</m:t>
                        </m:r>
                      </m:num>
                      <m:den>
                        <m:r>
                          <m:rPr>
                            <m:nor/>
                          </m:rPr>
                          <a:rPr lang="en-US" sz="2000" dirty="0">
                            <a:latin typeface="Cambria Math" panose="02040503050406030204" pitchFamily="18" charset="0"/>
                          </a:rPr>
                          <m:t>$1,000,000</m:t>
                        </m:r>
                      </m:den>
                    </m:f>
                  </m:oMath>
                </a14:m>
                <a:r>
                  <a:rPr lang="en-US" sz="2000" dirty="0">
                    <a:latin typeface="Cambria Math" panose="02040503050406030204" pitchFamily="18" charset="0"/>
                  </a:rPr>
                  <a:t> = </a:t>
                </a:r>
                <a:r>
                  <a:rPr lang="en-US" sz="2000" b="1" dirty="0">
                    <a:latin typeface="Cambria Math" panose="02040503050406030204" pitchFamily="18" charset="0"/>
                  </a:rPr>
                  <a:t>$1,600,000</a:t>
                </a:r>
              </a:p>
              <a:p>
                <a:pPr marL="324000" lvl="1" indent="0">
                  <a:buNone/>
                </a:pPr>
                <a:endParaRPr lang="en-US" sz="2000" i="1" dirty="0">
                  <a:latin typeface="Cambria Math" panose="02040503050406030204" pitchFamily="18" charset="0"/>
                </a:endParaRPr>
              </a:p>
              <a:p>
                <a:pPr marL="324000" lvl="1" indent="0">
                  <a:buNone/>
                </a:pPr>
                <a:r>
                  <a:rPr lang="en-US" sz="2000" i="1" dirty="0">
                    <a:latin typeface="Cambria Math" panose="02040503050406030204" pitchFamily="18" charset="0"/>
                  </a:rPr>
                  <a:t>A</a:t>
                </a:r>
                <a14:m>
                  <m:oMath xmlns:m="http://schemas.openxmlformats.org/officeDocument/2006/math">
                    <m:r>
                      <a:rPr lang="en-US" sz="2000" i="1">
                        <a:latin typeface="Cambria Math" panose="02040503050406030204" pitchFamily="18" charset="0"/>
                      </a:rPr>
                      <m:t>𝑙𝑙𝑜𝑐𝑎𝑡𝑖𝑜𝑛</m:t>
                    </m:r>
                    <m:r>
                      <a:rPr lang="en-US" sz="2000" i="1">
                        <a:latin typeface="Cambria Math" panose="02040503050406030204" pitchFamily="18" charset="0"/>
                      </a:rPr>
                      <m:t> </m:t>
                    </m:r>
                    <m:r>
                      <a:rPr lang="en-US" sz="2000" i="1">
                        <a:latin typeface="Cambria Math" panose="02040503050406030204" pitchFamily="18" charset="0"/>
                      </a:rPr>
                      <m:t>𝑜𝑓</m:t>
                    </m:r>
                    <m:r>
                      <a:rPr lang="en-US" sz="2000" i="1">
                        <a:latin typeface="Cambria Math" panose="02040503050406030204" pitchFamily="18" charset="0"/>
                      </a:rPr>
                      <m:t> </m:t>
                    </m:r>
                    <m:r>
                      <a:rPr lang="en-US" sz="2000" i="1">
                        <a:latin typeface="Cambria Math" panose="02040503050406030204" pitchFamily="18" charset="0"/>
                      </a:rPr>
                      <m:t>𝑃𝑎𝑟𝑡𝑛𝑒𝑟𝑠h𝑖𝑝</m:t>
                    </m:r>
                    <m:r>
                      <a:rPr lang="en-US" sz="2000" i="1">
                        <a:latin typeface="Cambria Math" panose="02040503050406030204" pitchFamily="18" charset="0"/>
                      </a:rPr>
                      <m:t> </m:t>
                    </m:r>
                    <m:r>
                      <a:rPr lang="en-US" sz="2000" i="1">
                        <a:latin typeface="Cambria Math" panose="02040503050406030204" pitchFamily="18" charset="0"/>
                      </a:rPr>
                      <m:t>𝐸𝑣𝑒𝑟𝑦𝑤h𝑒𝑟𝑒</m:t>
                    </m:r>
                    <m:r>
                      <a:rPr lang="en-US" sz="2000" i="1">
                        <a:latin typeface="Cambria Math" panose="02040503050406030204" pitchFamily="18" charset="0"/>
                      </a:rPr>
                      <m:t> </m:t>
                    </m:r>
                    <m:r>
                      <a:rPr lang="en-US" sz="2000" i="1">
                        <a:latin typeface="Cambria Math" panose="02040503050406030204" pitchFamily="18" charset="0"/>
                      </a:rPr>
                      <m:t>𝑅𝑒𝑐𝑒𝑖𝑝𝑡𝑠</m:t>
                    </m:r>
                    <m:r>
                      <a:rPr lang="en-US" sz="2000" b="0" i="1" smtClean="0">
                        <a:latin typeface="Cambria Math" panose="02040503050406030204" pitchFamily="18" charset="0"/>
                      </a:rPr>
                      <m:t>:</m:t>
                    </m:r>
                  </m:oMath>
                </a14:m>
                <a:endParaRPr lang="en-US" sz="2000" b="0" i="1" dirty="0">
                  <a:latin typeface="Cambria Math" panose="02040503050406030204" pitchFamily="18" charset="0"/>
                </a:endParaRPr>
              </a:p>
              <a:p>
                <a:pPr marL="324000" lvl="1" indent="0">
                  <a:buNone/>
                </a:pPr>
                <a14:m>
                  <m:oMathPara xmlns:m="http://schemas.openxmlformats.org/officeDocument/2006/math">
                    <m:oMathParaPr>
                      <m:jc m:val="centerGroup"/>
                    </m:oMathParaPr>
                    <m:oMath xmlns:m="http://schemas.openxmlformats.org/officeDocument/2006/math">
                      <m:r>
                        <a:rPr lang="en-US" sz="2000" i="0">
                          <a:latin typeface="Cambria Math" panose="02040503050406030204" pitchFamily="18" charset="0"/>
                        </a:rPr>
                        <m:t>$5,000,000 </m:t>
                      </m:r>
                      <m:r>
                        <m:rPr>
                          <m:sty m:val="p"/>
                        </m:rPr>
                        <a:rPr lang="en-US" sz="2000" i="0">
                          <a:latin typeface="Cambria Math" panose="02040503050406030204" pitchFamily="18" charset="0"/>
                        </a:rPr>
                        <m:t>X</m:t>
                      </m:r>
                      <m:f>
                        <m:fPr>
                          <m:ctrlPr>
                            <a:rPr lang="en-US" sz="2000" i="1">
                              <a:latin typeface="Cambria Math" panose="02040503050406030204" pitchFamily="18" charset="0"/>
                            </a:rPr>
                          </m:ctrlPr>
                        </m:fPr>
                        <m:num>
                          <m:r>
                            <m:rPr>
                              <m:nor/>
                            </m:rPr>
                            <a:rPr lang="en-US" sz="2000" dirty="0">
                              <a:latin typeface="Cambria Math" panose="02040503050406030204" pitchFamily="18" charset="0"/>
                            </a:rPr>
                            <m:t>$800,000</m:t>
                          </m:r>
                        </m:num>
                        <m:den>
                          <m:r>
                            <m:rPr>
                              <m:nor/>
                            </m:rPr>
                            <a:rPr lang="en-US" sz="2000" dirty="0">
                              <a:latin typeface="Cambria Math" panose="02040503050406030204" pitchFamily="18" charset="0"/>
                            </a:rPr>
                            <m:t>$1,000,000</m:t>
                          </m:r>
                        </m:den>
                      </m:f>
                      <m:r>
                        <a:rPr lang="en-US" sz="2000" b="1" i="0" dirty="0">
                          <a:latin typeface="Cambria Math" panose="02040503050406030204" pitchFamily="18" charset="0"/>
                        </a:rPr>
                        <m:t>=$</m:t>
                      </m:r>
                      <m:r>
                        <a:rPr lang="en-US" sz="2000" b="1" i="0" dirty="0">
                          <a:latin typeface="Cambria Math" panose="02040503050406030204" pitchFamily="18" charset="0"/>
                        </a:rPr>
                        <m:t>𝟒</m:t>
                      </m:r>
                      <m:r>
                        <a:rPr lang="en-US" sz="2000" b="1" i="0" dirty="0">
                          <a:latin typeface="Cambria Math" panose="02040503050406030204" pitchFamily="18" charset="0"/>
                        </a:rPr>
                        <m:t>,</m:t>
                      </m:r>
                      <m:r>
                        <a:rPr lang="en-US" sz="2000" b="1" i="0" dirty="0">
                          <a:latin typeface="Cambria Math" panose="02040503050406030204" pitchFamily="18" charset="0"/>
                        </a:rPr>
                        <m:t>𝟎𝟎𝟎</m:t>
                      </m:r>
                      <m:r>
                        <a:rPr lang="en-US" sz="2000" b="1" i="0" dirty="0" smtClean="0">
                          <a:latin typeface="Cambria Math" panose="02040503050406030204" pitchFamily="18" charset="0"/>
                        </a:rPr>
                        <m:t>,</m:t>
                      </m:r>
                      <m:r>
                        <a:rPr lang="en-US" sz="2000" b="1" i="0" dirty="0">
                          <a:latin typeface="Cambria Math" panose="02040503050406030204" pitchFamily="18" charset="0"/>
                        </a:rPr>
                        <m:t>𝟎𝟎𝟎</m:t>
                      </m:r>
                    </m:oMath>
                  </m:oMathPara>
                </a14:m>
                <a:endParaRPr lang="en-US" sz="2000" b="1" dirty="0">
                  <a:latin typeface="Cambria Math" panose="02040503050406030204" pitchFamily="18" charset="0"/>
                </a:endParaRPr>
              </a:p>
            </p:txBody>
          </p:sp>
        </mc:Choice>
        <mc:Fallback xmlns="">
          <p:sp>
            <p:nvSpPr>
              <p:cNvPr id="3" name="Content Placeholder 2">
                <a:extLst>
                  <a:ext uri="{FF2B5EF4-FFF2-40B4-BE49-F238E27FC236}">
                    <a16:creationId xmlns:a16="http://schemas.microsoft.com/office/drawing/2014/main" id="{1F24EDDA-5A9F-76FF-F1C7-D757E8482D4B}"/>
                  </a:ext>
                </a:extLst>
              </p:cNvPr>
              <p:cNvSpPr>
                <a:spLocks noGrp="1" noRot="1" noChangeAspect="1" noMove="1" noResize="1" noEditPoints="1" noAdjustHandles="1" noChangeArrowheads="1" noChangeShapeType="1" noTextEdit="1"/>
              </p:cNvSpPr>
              <p:nvPr>
                <p:ph idx="1"/>
              </p:nvPr>
            </p:nvSpPr>
            <p:spPr>
              <a:xfrm>
                <a:off x="677181" y="2153069"/>
                <a:ext cx="6993155" cy="3569232"/>
              </a:xfrm>
              <a:blipFill>
                <a:blip r:embed="rId3"/>
                <a:stretch>
                  <a:fillRect/>
                </a:stretch>
              </a:blipFill>
              <a:ln w="57150">
                <a:solidFill>
                  <a:schemeClr val="accent1"/>
                </a:solidFill>
              </a:ln>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6CF558B5-D6F1-A9A9-A605-874CC45F845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900" b="0" i="0" u="none" strike="noStrike" kern="1200" cap="none" spc="0" normalizeH="0" baseline="0" noProof="0">
              <a:ln>
                <a:noFill/>
              </a:ln>
              <a:solidFill>
                <a:prstClr val="black">
                  <a:lumMod val="75000"/>
                  <a:lumOff val="25000"/>
                </a:prstClr>
              </a:solidFill>
              <a:effectLst/>
              <a:uLnTx/>
              <a:uFillTx/>
              <a:latin typeface="Franklin Gothic Book" panose="020B0502020104020203"/>
              <a:ea typeface="+mn-ea"/>
              <a:cs typeface="+mn-cs"/>
            </a:endParaRPr>
          </a:p>
        </p:txBody>
      </p:sp>
      <p:sp>
        <p:nvSpPr>
          <p:cNvPr id="10" name="TextBox 9">
            <a:extLst>
              <a:ext uri="{FF2B5EF4-FFF2-40B4-BE49-F238E27FC236}">
                <a16:creationId xmlns:a16="http://schemas.microsoft.com/office/drawing/2014/main" id="{29703E8F-35D4-2CFD-5EB9-75B1FF54447D}"/>
              </a:ext>
            </a:extLst>
          </p:cNvPr>
          <p:cNvSpPr txBox="1"/>
          <p:nvPr/>
        </p:nvSpPr>
        <p:spPr>
          <a:xfrm>
            <a:off x="581192" y="1198406"/>
            <a:ext cx="5477974" cy="461665"/>
          </a:xfrm>
          <a:prstGeom prst="rect">
            <a:avLst/>
          </a:prstGeom>
          <a:noFill/>
        </p:spPr>
        <p:txBody>
          <a:bodyPr wrap="none" rtlCol="0">
            <a:spAutoFit/>
          </a:bodyPr>
          <a:lstStyle/>
          <a:p>
            <a:r>
              <a:rPr lang="en-US" sz="2400" b="1"/>
              <a:t>Share of Partnership Factor Components</a:t>
            </a:r>
          </a:p>
        </p:txBody>
      </p:sp>
      <p:sp>
        <p:nvSpPr>
          <p:cNvPr id="9" name="Rectangle: Rounded Corners 8">
            <a:extLst>
              <a:ext uri="{FF2B5EF4-FFF2-40B4-BE49-F238E27FC236}">
                <a16:creationId xmlns:a16="http://schemas.microsoft.com/office/drawing/2014/main" id="{7C439D5F-BA2E-8053-0732-9D44D3AAF874}"/>
              </a:ext>
            </a:extLst>
          </p:cNvPr>
          <p:cNvSpPr/>
          <p:nvPr/>
        </p:nvSpPr>
        <p:spPr>
          <a:xfrm>
            <a:off x="7848433" y="1209684"/>
            <a:ext cx="4050097" cy="5041402"/>
          </a:xfrm>
          <a:prstGeom prst="round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b="1" dirty="0"/>
              <a:t>When the distributive share matches each partner’s interest in a partnership, the allocation of factor components follows the income in the same proportion.</a:t>
            </a:r>
          </a:p>
          <a:p>
            <a:endParaRPr lang="en-US" sz="2000" b="1" dirty="0"/>
          </a:p>
          <a:p>
            <a:r>
              <a:rPr lang="en-US" sz="2000" b="1" dirty="0"/>
              <a:t>Corp is allocated 80% of the net apportionable income or loss and therefore is also attributed 80% of the factor components.</a:t>
            </a:r>
          </a:p>
        </p:txBody>
      </p:sp>
      <p:cxnSp>
        <p:nvCxnSpPr>
          <p:cNvPr id="14" name="Straight Arrow Connector 13">
            <a:extLst>
              <a:ext uri="{FF2B5EF4-FFF2-40B4-BE49-F238E27FC236}">
                <a16:creationId xmlns:a16="http://schemas.microsoft.com/office/drawing/2014/main" id="{5EBEC7EB-8790-4C37-57EB-C6AABB91EE42}"/>
              </a:ext>
            </a:extLst>
          </p:cNvPr>
          <p:cNvCxnSpPr>
            <a:cxnSpLocks/>
          </p:cNvCxnSpPr>
          <p:nvPr/>
        </p:nvCxnSpPr>
        <p:spPr>
          <a:xfrm flipH="1" flipV="1">
            <a:off x="4905375" y="3648075"/>
            <a:ext cx="2943058" cy="9239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861D797A-710C-E164-ECE1-407209D636A1}"/>
              </a:ext>
            </a:extLst>
          </p:cNvPr>
          <p:cNvCxnSpPr>
            <a:cxnSpLocks/>
          </p:cNvCxnSpPr>
          <p:nvPr/>
        </p:nvCxnSpPr>
        <p:spPr>
          <a:xfrm flipH="1">
            <a:off x="4524375" y="4572000"/>
            <a:ext cx="3324058" cy="1809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47546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82638E-9E57-AD3A-CB09-DF0570D27C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80416D-623A-86A6-41AD-3120893AF722}"/>
              </a:ext>
            </a:extLst>
          </p:cNvPr>
          <p:cNvSpPr>
            <a:spLocks noGrp="1"/>
          </p:cNvSpPr>
          <p:nvPr>
            <p:ph type="title"/>
          </p:nvPr>
        </p:nvSpPr>
        <p:spPr>
          <a:xfrm>
            <a:off x="457201" y="553067"/>
            <a:ext cx="11029616" cy="449889"/>
          </a:xfrm>
        </p:spPr>
        <p:txBody>
          <a:bodyPr>
            <a:normAutofit fontScale="90000"/>
          </a:bodyPr>
          <a:lstStyle/>
          <a:p>
            <a:r>
              <a:rPr lang="en-US"/>
              <a:t>Blending: Simple Example – no special allocation</a:t>
            </a:r>
          </a:p>
        </p:txBody>
      </p:sp>
      <p:sp>
        <p:nvSpPr>
          <p:cNvPr id="4" name="Slide Number Placeholder 3">
            <a:extLst>
              <a:ext uri="{FF2B5EF4-FFF2-40B4-BE49-F238E27FC236}">
                <a16:creationId xmlns:a16="http://schemas.microsoft.com/office/drawing/2014/main" id="{5E7156E3-AA19-7B57-C4BC-D507BE93E95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900" b="0" i="0" u="none" strike="noStrike" kern="1200" cap="none" spc="0" normalizeH="0" baseline="0" noProof="0">
              <a:ln>
                <a:noFill/>
              </a:ln>
              <a:solidFill>
                <a:prstClr val="black">
                  <a:lumMod val="75000"/>
                  <a:lumOff val="25000"/>
                </a:prstClr>
              </a:solidFill>
              <a:effectLst/>
              <a:uLnTx/>
              <a:uFillTx/>
              <a:latin typeface="Franklin Gothic Book" panose="020B0502020104020203"/>
              <a:ea typeface="+mn-ea"/>
              <a:cs typeface="+mn-cs"/>
            </a:endParaRPr>
          </a:p>
        </p:txBody>
      </p:sp>
      <p:graphicFrame>
        <p:nvGraphicFramePr>
          <p:cNvPr id="18" name="Object 17">
            <a:extLst>
              <a:ext uri="{FF2B5EF4-FFF2-40B4-BE49-F238E27FC236}">
                <a16:creationId xmlns:a16="http://schemas.microsoft.com/office/drawing/2014/main" id="{92A59C16-1791-33EF-8A61-675796CB0995}"/>
              </a:ext>
            </a:extLst>
          </p:cNvPr>
          <p:cNvGraphicFramePr>
            <a:graphicFrameLocks noChangeAspect="1"/>
          </p:cNvGraphicFramePr>
          <p:nvPr>
            <p:extLst>
              <p:ext uri="{D42A27DB-BD31-4B8C-83A1-F6EECF244321}">
                <p14:modId xmlns:p14="http://schemas.microsoft.com/office/powerpoint/2010/main" val="3576940936"/>
              </p:ext>
            </p:extLst>
          </p:nvPr>
        </p:nvGraphicFramePr>
        <p:xfrm>
          <a:off x="520461" y="3244233"/>
          <a:ext cx="7462837" cy="3060700"/>
        </p:xfrm>
        <a:graphic>
          <a:graphicData uri="http://schemas.openxmlformats.org/presentationml/2006/ole">
            <mc:AlternateContent xmlns:mc="http://schemas.openxmlformats.org/markup-compatibility/2006">
              <mc:Choice xmlns:v="urn:schemas-microsoft-com:vml" Requires="v">
                <p:oleObj name="Worksheet" r:id="rId3" imgW="4229143" imgH="1733499" progId="Excel.Sheet.12">
                  <p:embed/>
                </p:oleObj>
              </mc:Choice>
              <mc:Fallback>
                <p:oleObj name="Worksheet" r:id="rId3" imgW="4229143" imgH="1733499" progId="Excel.Sheet.12">
                  <p:embed/>
                  <p:pic>
                    <p:nvPicPr>
                      <p:cNvPr id="18" name="Object 17">
                        <a:extLst>
                          <a:ext uri="{FF2B5EF4-FFF2-40B4-BE49-F238E27FC236}">
                            <a16:creationId xmlns:a16="http://schemas.microsoft.com/office/drawing/2014/main" id="{92A59C16-1791-33EF-8A61-675796CB0995}"/>
                          </a:ext>
                        </a:extLst>
                      </p:cNvPr>
                      <p:cNvPicPr/>
                      <p:nvPr/>
                    </p:nvPicPr>
                    <p:blipFill>
                      <a:blip r:embed="rId4"/>
                      <a:stretch>
                        <a:fillRect/>
                      </a:stretch>
                    </p:blipFill>
                    <p:spPr>
                      <a:xfrm>
                        <a:off x="520461" y="3244233"/>
                        <a:ext cx="7462837" cy="3060700"/>
                      </a:xfrm>
                      <a:prstGeom prst="rect">
                        <a:avLst/>
                      </a:prstGeom>
                      <a:ln w="38100">
                        <a:solidFill>
                          <a:schemeClr val="accent1"/>
                        </a:solidFill>
                      </a:ln>
                    </p:spPr>
                  </p:pic>
                </p:oleObj>
              </mc:Fallback>
            </mc:AlternateContent>
          </a:graphicData>
        </a:graphic>
      </p:graphicFrame>
      <p:sp>
        <p:nvSpPr>
          <p:cNvPr id="23" name="Content Placeholder 2">
            <a:extLst>
              <a:ext uri="{FF2B5EF4-FFF2-40B4-BE49-F238E27FC236}">
                <a16:creationId xmlns:a16="http://schemas.microsoft.com/office/drawing/2014/main" id="{B4DEEF0A-0188-0478-EA58-9A0F631065D9}"/>
              </a:ext>
            </a:extLst>
          </p:cNvPr>
          <p:cNvSpPr txBox="1">
            <a:spLocks/>
          </p:cNvSpPr>
          <p:nvPr/>
        </p:nvSpPr>
        <p:spPr>
          <a:xfrm>
            <a:off x="520461" y="1302327"/>
            <a:ext cx="7462837" cy="1811169"/>
          </a:xfrm>
          <a:prstGeom prst="rect">
            <a:avLst/>
          </a:prstGeom>
          <a:ln w="57150">
            <a:solidFill>
              <a:schemeClr val="accent1"/>
            </a:solidFill>
          </a:ln>
        </p:spPr>
        <p:txBody>
          <a:bodyPr vert="horz" lIns="91440" tIns="45720" rIns="91440" bIns="45720" rtlCol="0" anchor="ctr">
            <a:no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85000"/>
                    <a:lumOff val="1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85000"/>
                    <a:lumOff val="1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85000"/>
                    <a:lumOff val="1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85000"/>
                    <a:lumOff val="1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85000"/>
                    <a:lumOff val="1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r>
              <a:rPr lang="en-US" sz="2000" b="1"/>
              <a:t>In addition to its share of P’s income and factor components, Corp Group has: </a:t>
            </a:r>
          </a:p>
          <a:p>
            <a:pPr lvl="1"/>
            <a:r>
              <a:rPr lang="en-US" sz="2000" b="1"/>
              <a:t>$10 million of total receipts</a:t>
            </a:r>
            <a:r>
              <a:rPr lang="en-US" sz="2000"/>
              <a:t>, including </a:t>
            </a:r>
            <a:r>
              <a:rPr lang="en-US" sz="2000" b="1"/>
              <a:t>$2 million in State X</a:t>
            </a:r>
            <a:r>
              <a:rPr lang="en-US" sz="2000"/>
              <a:t> </a:t>
            </a:r>
          </a:p>
          <a:p>
            <a:pPr lvl="1"/>
            <a:r>
              <a:rPr lang="en-US" sz="2000"/>
              <a:t>$3 million of income</a:t>
            </a:r>
          </a:p>
        </p:txBody>
      </p:sp>
      <p:sp>
        <p:nvSpPr>
          <p:cNvPr id="9" name="Rectangle: Rounded Corners 8">
            <a:extLst>
              <a:ext uri="{FF2B5EF4-FFF2-40B4-BE49-F238E27FC236}">
                <a16:creationId xmlns:a16="http://schemas.microsoft.com/office/drawing/2014/main" id="{58DD6BFA-0C4B-8A91-83B0-BFF39169857B}"/>
              </a:ext>
            </a:extLst>
          </p:cNvPr>
          <p:cNvSpPr/>
          <p:nvPr/>
        </p:nvSpPr>
        <p:spPr>
          <a:xfrm>
            <a:off x="8160325" y="1002956"/>
            <a:ext cx="3782291" cy="5514802"/>
          </a:xfrm>
          <a:prstGeom prst="round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b="1"/>
              <a:t>With separate apportionment, Corp would have been allocated a total of $1 million of State X source income [$400k from P, and $600k from the group]. The blending formula shows slightly less.</a:t>
            </a:r>
          </a:p>
          <a:p>
            <a:endParaRPr lang="en-US" sz="2000" b="1"/>
          </a:p>
          <a:p>
            <a:r>
              <a:rPr lang="en-US" sz="2000" b="1"/>
              <a:t>The allocation of partnership factor components did not distort the result. The activity occurring in State X is fairly represented. </a:t>
            </a:r>
          </a:p>
        </p:txBody>
      </p:sp>
      <p:sp>
        <p:nvSpPr>
          <p:cNvPr id="3" name="Callout: Left Arrow 2">
            <a:extLst>
              <a:ext uri="{FF2B5EF4-FFF2-40B4-BE49-F238E27FC236}">
                <a16:creationId xmlns:a16="http://schemas.microsoft.com/office/drawing/2014/main" id="{35E640E1-84C2-6257-C7C6-C9752AE59386}"/>
              </a:ext>
            </a:extLst>
          </p:cNvPr>
          <p:cNvSpPr/>
          <p:nvPr/>
        </p:nvSpPr>
        <p:spPr>
          <a:xfrm>
            <a:off x="6096000" y="5199554"/>
            <a:ext cx="1825256" cy="457200"/>
          </a:xfrm>
          <a:prstGeom prst="leftArrow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a:t>80% of $1 million</a:t>
            </a:r>
          </a:p>
        </p:txBody>
      </p:sp>
    </p:spTree>
    <p:extLst>
      <p:ext uri="{BB962C8B-B14F-4D97-AF65-F5344CB8AC3E}">
        <p14:creationId xmlns:p14="http://schemas.microsoft.com/office/powerpoint/2010/main" val="39398620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88A8C6-5C71-517A-8D27-0E94CA28AB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8417EC-DAD1-7005-65ED-C6C57B8F77E2}"/>
              </a:ext>
            </a:extLst>
          </p:cNvPr>
          <p:cNvSpPr>
            <a:spLocks noGrp="1"/>
          </p:cNvSpPr>
          <p:nvPr>
            <p:ph type="title"/>
          </p:nvPr>
        </p:nvSpPr>
        <p:spPr>
          <a:xfrm>
            <a:off x="381167" y="519833"/>
            <a:ext cx="11029616" cy="612294"/>
          </a:xfrm>
        </p:spPr>
        <p:txBody>
          <a:bodyPr/>
          <a:lstStyle/>
          <a:p>
            <a:r>
              <a:rPr lang="en-US"/>
              <a:t>Special allocation – Recap - 1</a:t>
            </a:r>
          </a:p>
        </p:txBody>
      </p:sp>
      <p:sp>
        <p:nvSpPr>
          <p:cNvPr id="3" name="Content Placeholder 2">
            <a:extLst>
              <a:ext uri="{FF2B5EF4-FFF2-40B4-BE49-F238E27FC236}">
                <a16:creationId xmlns:a16="http://schemas.microsoft.com/office/drawing/2014/main" id="{D92C47DA-1286-9E9F-F20F-6517848A525C}"/>
              </a:ext>
            </a:extLst>
          </p:cNvPr>
          <p:cNvSpPr>
            <a:spLocks noGrp="1"/>
          </p:cNvSpPr>
          <p:nvPr>
            <p:ph idx="1"/>
          </p:nvPr>
        </p:nvSpPr>
        <p:spPr>
          <a:xfrm>
            <a:off x="581192" y="1132127"/>
            <a:ext cx="11029616" cy="4976036"/>
          </a:xfrm>
        </p:spPr>
        <p:txBody>
          <a:bodyPr>
            <a:noAutofit/>
          </a:bodyPr>
          <a:lstStyle/>
          <a:p>
            <a:pPr lvl="1">
              <a:spcBef>
                <a:spcPts val="1200"/>
              </a:spcBef>
            </a:pPr>
            <a:r>
              <a:rPr lang="en-US" sz="2400"/>
              <a:t>When there are no special allocations, meaning all items of income, loss, deductions included in the distributive shares are allocated based on each partner’s interest in a partnership, the partner’s shares of factor components follow the same distribution:</a:t>
            </a:r>
          </a:p>
          <a:p>
            <a:pPr marL="324000" lvl="1" indent="0" algn="ctr">
              <a:spcBef>
                <a:spcPts val="1200"/>
              </a:spcBef>
              <a:buNone/>
            </a:pPr>
            <a:r>
              <a:rPr lang="en-US" sz="2400"/>
              <a:t>% of interest = % of net income = % of factor components</a:t>
            </a:r>
          </a:p>
          <a:p>
            <a:pPr lvl="1">
              <a:spcBef>
                <a:spcPts val="1200"/>
              </a:spcBef>
            </a:pPr>
            <a:r>
              <a:rPr lang="en-US" sz="2400"/>
              <a:t>However, the purpose of factor representation is not to reflect ownership. It is to reflect the economic activity occurring in each state. </a:t>
            </a:r>
          </a:p>
          <a:p>
            <a:pPr lvl="1">
              <a:spcBef>
                <a:spcPts val="1200"/>
              </a:spcBef>
            </a:pPr>
            <a:r>
              <a:rPr lang="en-US" sz="2400" b="1"/>
              <a:t>Once the allocation of net income is no longer a function of partnership interest the relationship between factor components and partnership interest (call it capital interest) no longer exists either. </a:t>
            </a:r>
          </a:p>
        </p:txBody>
      </p:sp>
      <p:sp>
        <p:nvSpPr>
          <p:cNvPr id="4" name="Slide Number Placeholder 3">
            <a:extLst>
              <a:ext uri="{FF2B5EF4-FFF2-40B4-BE49-F238E27FC236}">
                <a16:creationId xmlns:a16="http://schemas.microsoft.com/office/drawing/2014/main" id="{CD9143D5-6909-073A-F8E4-C8892002817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900" b="0" i="0" u="none" strike="noStrike" kern="1200" cap="none" spc="0" normalizeH="0" baseline="0" noProof="0">
              <a:ln>
                <a:noFill/>
              </a:ln>
              <a:solidFill>
                <a:prstClr val="black">
                  <a:lumMod val="75000"/>
                  <a:lumOff val="25000"/>
                </a:prstClr>
              </a:solidFill>
              <a:effectLst/>
              <a:uLnTx/>
              <a:uFillTx/>
              <a:latin typeface="Franklin Gothic Book" panose="020B0502020104020203"/>
              <a:ea typeface="+mn-ea"/>
              <a:cs typeface="+mn-cs"/>
            </a:endParaRPr>
          </a:p>
        </p:txBody>
      </p:sp>
    </p:spTree>
    <p:extLst>
      <p:ext uri="{BB962C8B-B14F-4D97-AF65-F5344CB8AC3E}">
        <p14:creationId xmlns:p14="http://schemas.microsoft.com/office/powerpoint/2010/main" val="18753973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BFFEC1-A2C3-81D8-DA49-6A756115BB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649E83-3FEA-DB76-038B-DF1CE18F3B7F}"/>
              </a:ext>
            </a:extLst>
          </p:cNvPr>
          <p:cNvSpPr>
            <a:spLocks noGrp="1"/>
          </p:cNvSpPr>
          <p:nvPr>
            <p:ph type="title"/>
          </p:nvPr>
        </p:nvSpPr>
        <p:spPr>
          <a:xfrm>
            <a:off x="343072" y="601072"/>
            <a:ext cx="11029616" cy="602769"/>
          </a:xfrm>
        </p:spPr>
        <p:txBody>
          <a:bodyPr>
            <a:normAutofit/>
          </a:bodyPr>
          <a:lstStyle/>
          <a:p>
            <a:r>
              <a:rPr lang="en-US"/>
              <a:t>Blending: Simple Special Allocation – % of Profit and Loss</a:t>
            </a:r>
          </a:p>
        </p:txBody>
      </p:sp>
      <p:sp>
        <p:nvSpPr>
          <p:cNvPr id="3" name="Content Placeholder 2">
            <a:extLst>
              <a:ext uri="{FF2B5EF4-FFF2-40B4-BE49-F238E27FC236}">
                <a16:creationId xmlns:a16="http://schemas.microsoft.com/office/drawing/2014/main" id="{2DC5B322-36D0-4FC1-0E05-1D2EA1E0C7E4}"/>
              </a:ext>
            </a:extLst>
          </p:cNvPr>
          <p:cNvSpPr>
            <a:spLocks noGrp="1"/>
          </p:cNvSpPr>
          <p:nvPr>
            <p:ph idx="1"/>
          </p:nvPr>
        </p:nvSpPr>
        <p:spPr>
          <a:xfrm>
            <a:off x="343072" y="1555993"/>
            <a:ext cx="5476704" cy="4543969"/>
          </a:xfrm>
          <a:ln w="57150">
            <a:solidFill>
              <a:schemeClr val="accent1"/>
            </a:solidFill>
          </a:ln>
        </p:spPr>
        <p:txBody>
          <a:bodyPr>
            <a:noAutofit/>
          </a:bodyPr>
          <a:lstStyle/>
          <a:p>
            <a:pPr marL="324000" lvl="1" indent="0">
              <a:buNone/>
            </a:pPr>
            <a:r>
              <a:rPr lang="en-US" sz="2400" b="1"/>
              <a:t>Information from P</a:t>
            </a:r>
          </a:p>
          <a:p>
            <a:pPr lvl="1"/>
            <a:r>
              <a:rPr lang="en-US" sz="2400"/>
              <a:t>P records </a:t>
            </a:r>
            <a:r>
              <a:rPr lang="en-US" sz="2400" b="1"/>
              <a:t>$5 million of total receipts</a:t>
            </a:r>
            <a:r>
              <a:rPr lang="en-US" sz="2400"/>
              <a:t>, including </a:t>
            </a:r>
            <a:r>
              <a:rPr lang="en-US" sz="2000" b="1"/>
              <a:t>$2 million in State X</a:t>
            </a:r>
          </a:p>
          <a:p>
            <a:pPr lvl="1"/>
            <a:r>
              <a:rPr lang="en-US" sz="2400"/>
              <a:t>P has a net income of $1 million, </a:t>
            </a:r>
            <a:r>
              <a:rPr lang="en-US" sz="2400">
                <a:highlight>
                  <a:srgbClr val="FFFF00"/>
                </a:highlight>
              </a:rPr>
              <a:t>meaning that P has $4 million of deductions.</a:t>
            </a:r>
          </a:p>
          <a:p>
            <a:pPr lvl="1"/>
            <a:r>
              <a:rPr lang="en-US" sz="2400"/>
              <a:t>P allocates all the partnership items based on the partnership agreement on a 50/50 basis for that year.</a:t>
            </a:r>
          </a:p>
        </p:txBody>
      </p:sp>
      <p:sp>
        <p:nvSpPr>
          <p:cNvPr id="4" name="Slide Number Placeholder 3">
            <a:extLst>
              <a:ext uri="{FF2B5EF4-FFF2-40B4-BE49-F238E27FC236}">
                <a16:creationId xmlns:a16="http://schemas.microsoft.com/office/drawing/2014/main" id="{0504C4A8-3DC9-285F-641E-1067D6BF31F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900" b="0" i="0" u="none" strike="noStrike" kern="1200" cap="none" spc="0" normalizeH="0" baseline="0" noProof="0">
              <a:ln>
                <a:noFill/>
              </a:ln>
              <a:solidFill>
                <a:prstClr val="black">
                  <a:lumMod val="75000"/>
                  <a:lumOff val="25000"/>
                </a:prstClr>
              </a:solidFill>
              <a:effectLst/>
              <a:uLnTx/>
              <a:uFillTx/>
              <a:latin typeface="Franklin Gothic Book" panose="020B0502020104020203"/>
              <a:ea typeface="+mn-ea"/>
              <a:cs typeface="+mn-cs"/>
            </a:endParaRPr>
          </a:p>
        </p:txBody>
      </p:sp>
      <p:sp>
        <p:nvSpPr>
          <p:cNvPr id="5" name="Isosceles Triangle 4">
            <a:extLst>
              <a:ext uri="{FF2B5EF4-FFF2-40B4-BE49-F238E27FC236}">
                <a16:creationId xmlns:a16="http://schemas.microsoft.com/office/drawing/2014/main" id="{06307621-9148-F269-0E3A-A8B0240EF6C3}"/>
              </a:ext>
            </a:extLst>
          </p:cNvPr>
          <p:cNvSpPr/>
          <p:nvPr/>
        </p:nvSpPr>
        <p:spPr>
          <a:xfrm>
            <a:off x="7562850" y="4333875"/>
            <a:ext cx="1933575" cy="1641475"/>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P</a:t>
            </a:r>
          </a:p>
        </p:txBody>
      </p:sp>
      <p:sp>
        <p:nvSpPr>
          <p:cNvPr id="6" name="Oval 5">
            <a:extLst>
              <a:ext uri="{FF2B5EF4-FFF2-40B4-BE49-F238E27FC236}">
                <a16:creationId xmlns:a16="http://schemas.microsoft.com/office/drawing/2014/main" id="{23769ADD-105A-1CF2-9309-C9C2F5F250CA}"/>
              </a:ext>
            </a:extLst>
          </p:cNvPr>
          <p:cNvSpPr/>
          <p:nvPr/>
        </p:nvSpPr>
        <p:spPr>
          <a:xfrm>
            <a:off x="6096000" y="1743075"/>
            <a:ext cx="1381125" cy="1209675"/>
          </a:xfrm>
          <a:prstGeom prst="ellipse">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a:t>A</a:t>
            </a:r>
          </a:p>
        </p:txBody>
      </p:sp>
      <p:sp>
        <p:nvSpPr>
          <p:cNvPr id="7" name="Rectangle 6">
            <a:extLst>
              <a:ext uri="{FF2B5EF4-FFF2-40B4-BE49-F238E27FC236}">
                <a16:creationId xmlns:a16="http://schemas.microsoft.com/office/drawing/2014/main" id="{EF03F50E-C975-4E8C-8D38-551AD9970167}"/>
              </a:ext>
            </a:extLst>
          </p:cNvPr>
          <p:cNvSpPr/>
          <p:nvPr/>
        </p:nvSpPr>
        <p:spPr>
          <a:xfrm>
            <a:off x="8943975" y="1457325"/>
            <a:ext cx="2447925" cy="1495425"/>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a:t>Corp.</a:t>
            </a:r>
          </a:p>
        </p:txBody>
      </p:sp>
      <p:cxnSp>
        <p:nvCxnSpPr>
          <p:cNvPr id="11" name="Straight Connector 10">
            <a:extLst>
              <a:ext uri="{FF2B5EF4-FFF2-40B4-BE49-F238E27FC236}">
                <a16:creationId xmlns:a16="http://schemas.microsoft.com/office/drawing/2014/main" id="{7D67CA2D-9702-9A33-CDC3-A5ECC7A62D35}"/>
              </a:ext>
            </a:extLst>
          </p:cNvPr>
          <p:cNvCxnSpPr>
            <a:stCxn id="6" idx="4"/>
            <a:endCxn id="5" idx="0"/>
          </p:cNvCxnSpPr>
          <p:nvPr/>
        </p:nvCxnSpPr>
        <p:spPr>
          <a:xfrm>
            <a:off x="6786563" y="2952750"/>
            <a:ext cx="1743075" cy="1381125"/>
          </a:xfrm>
          <a:prstGeom prst="line">
            <a:avLst/>
          </a:prstGeom>
          <a:ln w="38100"/>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E363CD01-0E9C-F02F-8965-6314B3ED3FA9}"/>
              </a:ext>
            </a:extLst>
          </p:cNvPr>
          <p:cNvCxnSpPr>
            <a:cxnSpLocks/>
            <a:stCxn id="7" idx="2"/>
            <a:endCxn id="5" idx="0"/>
          </p:cNvCxnSpPr>
          <p:nvPr/>
        </p:nvCxnSpPr>
        <p:spPr>
          <a:xfrm flipH="1">
            <a:off x="8529638" y="2952750"/>
            <a:ext cx="1638300" cy="1381125"/>
          </a:xfrm>
          <a:prstGeom prst="line">
            <a:avLst/>
          </a:prstGeom>
          <a:ln w="38100"/>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E53878CF-F0E7-35CC-2112-3F7827ADFFBB}"/>
              </a:ext>
            </a:extLst>
          </p:cNvPr>
          <p:cNvSpPr txBox="1"/>
          <p:nvPr/>
        </p:nvSpPr>
        <p:spPr>
          <a:xfrm>
            <a:off x="6508552" y="3267187"/>
            <a:ext cx="1485899" cy="369332"/>
          </a:xfrm>
          <a:prstGeom prst="rect">
            <a:avLst/>
          </a:prstGeom>
          <a:ln w="38100"/>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a:t>20% interest</a:t>
            </a:r>
          </a:p>
        </p:txBody>
      </p:sp>
      <p:sp>
        <p:nvSpPr>
          <p:cNvPr id="16" name="TextBox 15">
            <a:extLst>
              <a:ext uri="{FF2B5EF4-FFF2-40B4-BE49-F238E27FC236}">
                <a16:creationId xmlns:a16="http://schemas.microsoft.com/office/drawing/2014/main" id="{6FEEB9E6-9396-63D0-717E-47A4F4BEF2FC}"/>
              </a:ext>
            </a:extLst>
          </p:cNvPr>
          <p:cNvSpPr txBox="1"/>
          <p:nvPr/>
        </p:nvSpPr>
        <p:spPr>
          <a:xfrm>
            <a:off x="9046964" y="3267187"/>
            <a:ext cx="1638300" cy="369332"/>
          </a:xfrm>
          <a:prstGeom prst="rect">
            <a:avLst/>
          </a:prstGeom>
          <a:ln w="38100"/>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a:t>80% interest</a:t>
            </a:r>
          </a:p>
        </p:txBody>
      </p:sp>
    </p:spTree>
    <p:extLst>
      <p:ext uri="{BB962C8B-B14F-4D97-AF65-F5344CB8AC3E}">
        <p14:creationId xmlns:p14="http://schemas.microsoft.com/office/powerpoint/2010/main" val="29479152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DB6606-F2E4-6A88-6CD5-4AD31B1E4E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F61BB7-5FFF-A6AF-3325-8F388D84901A}"/>
              </a:ext>
            </a:extLst>
          </p:cNvPr>
          <p:cNvSpPr>
            <a:spLocks noGrp="1"/>
          </p:cNvSpPr>
          <p:nvPr>
            <p:ph type="title"/>
          </p:nvPr>
        </p:nvSpPr>
        <p:spPr>
          <a:xfrm>
            <a:off x="581192" y="601276"/>
            <a:ext cx="6712743" cy="855633"/>
          </a:xfrm>
        </p:spPr>
        <p:txBody>
          <a:bodyPr>
            <a:normAutofit fontScale="90000"/>
          </a:bodyPr>
          <a:lstStyle/>
          <a:p>
            <a:r>
              <a:rPr lang="en-US"/>
              <a:t>Blending: Simple Special Allocation – % of Profit and Loss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CF23983-CBD6-AB47-9B61-2E4A9C0A899D}"/>
                  </a:ext>
                </a:extLst>
              </p:cNvPr>
              <p:cNvSpPr>
                <a:spLocks noGrp="1"/>
              </p:cNvSpPr>
              <p:nvPr>
                <p:ph idx="1"/>
              </p:nvPr>
            </p:nvSpPr>
            <p:spPr>
              <a:xfrm>
                <a:off x="581192" y="2352903"/>
                <a:ext cx="6993155" cy="2992549"/>
              </a:xfrm>
              <a:ln w="57150">
                <a:solidFill>
                  <a:schemeClr val="accent1"/>
                </a:solidFill>
              </a:ln>
            </p:spPr>
            <p:txBody>
              <a:bodyPr>
                <a:noAutofit/>
              </a:bodyPr>
              <a:lstStyle/>
              <a:p>
                <a:pPr marL="324000" lvl="1" indent="0">
                  <a:buNone/>
                </a:pPr>
                <a:r>
                  <a:rPr lang="en-US" sz="2000" i="1" dirty="0">
                    <a:latin typeface="Cambria Math" panose="02040503050406030204" pitchFamily="18" charset="0"/>
                  </a:rPr>
                  <a:t>A</a:t>
                </a:r>
                <a14:m>
                  <m:oMath xmlns:m="http://schemas.openxmlformats.org/officeDocument/2006/math">
                    <m:r>
                      <a:rPr lang="en-US" sz="2000" i="1">
                        <a:latin typeface="Cambria Math" panose="02040503050406030204" pitchFamily="18" charset="0"/>
                      </a:rPr>
                      <m:t>𝑙𝑙𝑜𝑐𝑎𝑡𝑖𝑜𝑛</m:t>
                    </m:r>
                    <m:r>
                      <a:rPr lang="en-US" sz="2000" i="1">
                        <a:latin typeface="Cambria Math" panose="02040503050406030204" pitchFamily="18" charset="0"/>
                      </a:rPr>
                      <m:t> </m:t>
                    </m:r>
                    <m:r>
                      <a:rPr lang="en-US" sz="2000" i="1">
                        <a:latin typeface="Cambria Math" panose="02040503050406030204" pitchFamily="18" charset="0"/>
                      </a:rPr>
                      <m:t>𝑜𝑓</m:t>
                    </m:r>
                    <m:r>
                      <a:rPr lang="en-US" sz="2000" i="1">
                        <a:latin typeface="Cambria Math" panose="02040503050406030204" pitchFamily="18" charset="0"/>
                      </a:rPr>
                      <m:t> </m:t>
                    </m:r>
                    <m:r>
                      <a:rPr lang="en-US" sz="2000" i="1">
                        <a:latin typeface="Cambria Math" panose="02040503050406030204" pitchFamily="18" charset="0"/>
                      </a:rPr>
                      <m:t>𝑃𝑎𝑟𝑡𝑛𝑒𝑟𝑠h𝑖𝑝</m:t>
                    </m:r>
                    <m:r>
                      <a:rPr lang="en-US" sz="2000" i="1">
                        <a:latin typeface="Cambria Math" panose="02040503050406030204" pitchFamily="18" charset="0"/>
                      </a:rPr>
                      <m:t> </m:t>
                    </m:r>
                    <m:r>
                      <a:rPr lang="en-US" sz="2000" i="1">
                        <a:latin typeface="Cambria Math" panose="02040503050406030204" pitchFamily="18" charset="0"/>
                      </a:rPr>
                      <m:t>𝑆𝑡𝑎𝑡𝑒</m:t>
                    </m:r>
                    <m:r>
                      <a:rPr lang="en-US" sz="2000" i="1">
                        <a:latin typeface="Cambria Math" panose="02040503050406030204" pitchFamily="18" charset="0"/>
                      </a:rPr>
                      <m:t> </m:t>
                    </m:r>
                    <m:r>
                      <a:rPr lang="en-US" sz="2000" i="1">
                        <a:latin typeface="Cambria Math" panose="02040503050406030204" pitchFamily="18" charset="0"/>
                      </a:rPr>
                      <m:t>𝑅𝑒𝑐𝑒𝑖𝑝𝑡𝑠</m:t>
                    </m:r>
                    <m:r>
                      <a:rPr lang="en-US" sz="2000" b="0" i="1" smtClean="0">
                        <a:latin typeface="Cambria Math" panose="02040503050406030204" pitchFamily="18" charset="0"/>
                      </a:rPr>
                      <m:t>:</m:t>
                    </m:r>
                  </m:oMath>
                </a14:m>
                <a:endParaRPr lang="en-US" sz="2000" b="0" i="1" dirty="0">
                  <a:latin typeface="Cambria Math" panose="02040503050406030204" pitchFamily="18" charset="0"/>
                </a:endParaRPr>
              </a:p>
              <a:p>
                <a:pPr marL="324000" lvl="1" indent="0" algn="ctr">
                  <a:buNone/>
                </a:pPr>
                <a14:m>
                  <m:oMathPara xmlns:m="http://schemas.openxmlformats.org/officeDocument/2006/math">
                    <m:oMathParaPr>
                      <m:jc m:val="centerGroup"/>
                    </m:oMathParaPr>
                    <m:oMath xmlns:m="http://schemas.openxmlformats.org/officeDocument/2006/math">
                      <m:r>
                        <a:rPr lang="en-US" sz="2000" i="0">
                          <a:latin typeface="Cambria Math" panose="02040503050406030204" pitchFamily="18" charset="0"/>
                        </a:rPr>
                        <m:t>$2,000,000 </m:t>
                      </m:r>
                      <m:r>
                        <m:rPr>
                          <m:sty m:val="p"/>
                        </m:rPr>
                        <a:rPr lang="en-US" sz="2000" i="0">
                          <a:latin typeface="Cambria Math" panose="02040503050406030204" pitchFamily="18" charset="0"/>
                        </a:rPr>
                        <m:t>X</m:t>
                      </m:r>
                      <m:f>
                        <m:fPr>
                          <m:ctrlPr>
                            <a:rPr lang="en-US" sz="2000" i="1">
                              <a:latin typeface="Cambria Math" panose="02040503050406030204" pitchFamily="18" charset="0"/>
                            </a:rPr>
                          </m:ctrlPr>
                        </m:fPr>
                        <m:num>
                          <m:r>
                            <m:rPr>
                              <m:nor/>
                            </m:rPr>
                            <a:rPr lang="en-US" sz="2000" dirty="0">
                              <a:latin typeface="Cambria Math" panose="02040503050406030204" pitchFamily="18" charset="0"/>
                            </a:rPr>
                            <m:t>$</m:t>
                          </m:r>
                          <m:r>
                            <m:rPr>
                              <m:nor/>
                            </m:rPr>
                            <a:rPr lang="en-US" sz="2000" b="0" i="0" dirty="0" smtClean="0">
                              <a:latin typeface="Cambria Math" panose="02040503050406030204" pitchFamily="18" charset="0"/>
                            </a:rPr>
                            <m:t>500,000</m:t>
                          </m:r>
                        </m:num>
                        <m:den>
                          <m:r>
                            <m:rPr>
                              <m:nor/>
                            </m:rPr>
                            <a:rPr lang="en-US" sz="2000" dirty="0">
                              <a:latin typeface="Cambria Math" panose="02040503050406030204" pitchFamily="18" charset="0"/>
                            </a:rPr>
                            <m:t>$1,000,000</m:t>
                          </m:r>
                        </m:den>
                      </m:f>
                      <m:r>
                        <a:rPr lang="en-US" sz="2000" b="0" i="1" dirty="0" smtClean="0">
                          <a:latin typeface="Cambria Math" panose="02040503050406030204" pitchFamily="18" charset="0"/>
                        </a:rPr>
                        <m:t>=</m:t>
                      </m:r>
                      <m:r>
                        <a:rPr lang="en-US" sz="2000" b="1" i="1" dirty="0" smtClean="0">
                          <a:latin typeface="Cambria Math" panose="02040503050406030204" pitchFamily="18" charset="0"/>
                        </a:rPr>
                        <m:t>$</m:t>
                      </m:r>
                      <m:r>
                        <a:rPr lang="en-US" sz="2000" b="1" i="1" dirty="0" smtClean="0">
                          <a:latin typeface="Cambria Math" panose="02040503050406030204" pitchFamily="18" charset="0"/>
                        </a:rPr>
                        <m:t>𝟏</m:t>
                      </m:r>
                      <m:r>
                        <a:rPr lang="en-US" sz="2000" b="1" i="1" dirty="0" smtClean="0">
                          <a:latin typeface="Cambria Math" panose="02040503050406030204" pitchFamily="18" charset="0"/>
                        </a:rPr>
                        <m:t>,</m:t>
                      </m:r>
                      <m:r>
                        <a:rPr lang="en-US" sz="2000" b="1" i="1" dirty="0" smtClean="0">
                          <a:latin typeface="Cambria Math" panose="02040503050406030204" pitchFamily="18" charset="0"/>
                        </a:rPr>
                        <m:t>𝟎𝟎𝟎</m:t>
                      </m:r>
                      <m:r>
                        <a:rPr lang="en-US" sz="2000" b="1" i="1" dirty="0" smtClean="0">
                          <a:latin typeface="Cambria Math" panose="02040503050406030204" pitchFamily="18" charset="0"/>
                        </a:rPr>
                        <m:t>,</m:t>
                      </m:r>
                      <m:r>
                        <a:rPr lang="en-US" sz="2000" b="1" i="1" dirty="0" smtClean="0">
                          <a:latin typeface="Cambria Math" panose="02040503050406030204" pitchFamily="18" charset="0"/>
                        </a:rPr>
                        <m:t>𝟎𝟎𝟎</m:t>
                      </m:r>
                    </m:oMath>
                  </m:oMathPara>
                </a14:m>
                <a:endParaRPr lang="en-US" sz="2000" b="1" i="1" dirty="0">
                  <a:latin typeface="Cambria Math" panose="02040503050406030204" pitchFamily="18" charset="0"/>
                </a:endParaRPr>
              </a:p>
              <a:p>
                <a:pPr marL="324000" lvl="1" indent="0">
                  <a:buNone/>
                </a:pPr>
                <a:r>
                  <a:rPr lang="en-US" sz="2000" i="1" dirty="0">
                    <a:latin typeface="Cambria Math" panose="02040503050406030204" pitchFamily="18" charset="0"/>
                  </a:rPr>
                  <a:t>A</a:t>
                </a:r>
                <a14:m>
                  <m:oMath xmlns:m="http://schemas.openxmlformats.org/officeDocument/2006/math">
                    <m:r>
                      <a:rPr lang="en-US" sz="2000" i="1">
                        <a:latin typeface="Cambria Math" panose="02040503050406030204" pitchFamily="18" charset="0"/>
                      </a:rPr>
                      <m:t>𝑙𝑙𝑜𝑐𝑎𝑡𝑖𝑜𝑛</m:t>
                    </m:r>
                    <m:r>
                      <a:rPr lang="en-US" sz="2000" i="1">
                        <a:latin typeface="Cambria Math" panose="02040503050406030204" pitchFamily="18" charset="0"/>
                      </a:rPr>
                      <m:t> </m:t>
                    </m:r>
                    <m:r>
                      <a:rPr lang="en-US" sz="2000" i="1">
                        <a:latin typeface="Cambria Math" panose="02040503050406030204" pitchFamily="18" charset="0"/>
                      </a:rPr>
                      <m:t>𝑜𝑓</m:t>
                    </m:r>
                    <m:r>
                      <a:rPr lang="en-US" sz="2000" i="1">
                        <a:latin typeface="Cambria Math" panose="02040503050406030204" pitchFamily="18" charset="0"/>
                      </a:rPr>
                      <m:t> </m:t>
                    </m:r>
                    <m:r>
                      <a:rPr lang="en-US" sz="2000" i="1">
                        <a:latin typeface="Cambria Math" panose="02040503050406030204" pitchFamily="18" charset="0"/>
                      </a:rPr>
                      <m:t>𝑃𝑎𝑟𝑡𝑛𝑒𝑟𝑠h𝑖𝑝</m:t>
                    </m:r>
                    <m:r>
                      <a:rPr lang="en-US" sz="2000" i="1">
                        <a:latin typeface="Cambria Math" panose="02040503050406030204" pitchFamily="18" charset="0"/>
                      </a:rPr>
                      <m:t> </m:t>
                    </m:r>
                    <m:r>
                      <a:rPr lang="en-US" sz="2000" i="1">
                        <a:latin typeface="Cambria Math" panose="02040503050406030204" pitchFamily="18" charset="0"/>
                      </a:rPr>
                      <m:t>𝐸𝑣𝑒𝑟𝑦𝑤h𝑒𝑟𝑒</m:t>
                    </m:r>
                    <m:r>
                      <a:rPr lang="en-US" sz="2000" i="1">
                        <a:latin typeface="Cambria Math" panose="02040503050406030204" pitchFamily="18" charset="0"/>
                      </a:rPr>
                      <m:t> </m:t>
                    </m:r>
                    <m:r>
                      <a:rPr lang="en-US" sz="2000" i="1">
                        <a:latin typeface="Cambria Math" panose="02040503050406030204" pitchFamily="18" charset="0"/>
                      </a:rPr>
                      <m:t>𝑅𝑒𝑐𝑒𝑖𝑝𝑡𝑠</m:t>
                    </m:r>
                    <m:r>
                      <a:rPr lang="en-US" sz="2000" b="0" i="1" smtClean="0">
                        <a:latin typeface="Cambria Math" panose="02040503050406030204" pitchFamily="18" charset="0"/>
                      </a:rPr>
                      <m:t>:</m:t>
                    </m:r>
                  </m:oMath>
                </a14:m>
                <a:endParaRPr lang="en-US" sz="2000" b="0" i="1" dirty="0">
                  <a:latin typeface="Cambria Math" panose="02040503050406030204" pitchFamily="18" charset="0"/>
                </a:endParaRPr>
              </a:p>
              <a:p>
                <a:pPr marL="324000" lvl="1" indent="0">
                  <a:buNone/>
                </a:pPr>
                <a14:m>
                  <m:oMathPara xmlns:m="http://schemas.openxmlformats.org/officeDocument/2006/math">
                    <m:oMathParaPr>
                      <m:jc m:val="centerGroup"/>
                    </m:oMathParaPr>
                    <m:oMath xmlns:m="http://schemas.openxmlformats.org/officeDocument/2006/math">
                      <m:r>
                        <a:rPr lang="en-US" sz="2000" i="0">
                          <a:latin typeface="Cambria Math" panose="02040503050406030204" pitchFamily="18" charset="0"/>
                        </a:rPr>
                        <m:t>$5,000,000 </m:t>
                      </m:r>
                      <m:r>
                        <m:rPr>
                          <m:sty m:val="p"/>
                        </m:rPr>
                        <a:rPr lang="en-US" sz="2000" i="0">
                          <a:latin typeface="Cambria Math" panose="02040503050406030204" pitchFamily="18" charset="0"/>
                        </a:rPr>
                        <m:t>X</m:t>
                      </m:r>
                      <m:f>
                        <m:fPr>
                          <m:ctrlPr>
                            <a:rPr lang="en-US" sz="2000" i="1">
                              <a:latin typeface="Cambria Math" panose="02040503050406030204" pitchFamily="18" charset="0"/>
                            </a:rPr>
                          </m:ctrlPr>
                        </m:fPr>
                        <m:num>
                          <m:r>
                            <m:rPr>
                              <m:nor/>
                            </m:rPr>
                            <a:rPr lang="en-US" sz="2000" dirty="0">
                              <a:latin typeface="Cambria Math" panose="02040503050406030204" pitchFamily="18" charset="0"/>
                            </a:rPr>
                            <m:t>$</m:t>
                          </m:r>
                          <m:r>
                            <m:rPr>
                              <m:nor/>
                            </m:rPr>
                            <a:rPr lang="en-US" sz="2000" b="0" i="0" dirty="0" smtClean="0">
                              <a:latin typeface="Cambria Math" panose="02040503050406030204" pitchFamily="18" charset="0"/>
                            </a:rPr>
                            <m:t>500,000</m:t>
                          </m:r>
                        </m:num>
                        <m:den>
                          <m:r>
                            <m:rPr>
                              <m:nor/>
                            </m:rPr>
                            <a:rPr lang="en-US" sz="2000" dirty="0">
                              <a:latin typeface="Cambria Math" panose="02040503050406030204" pitchFamily="18" charset="0"/>
                            </a:rPr>
                            <m:t>$1,000,000</m:t>
                          </m:r>
                        </m:den>
                      </m:f>
                      <m:r>
                        <a:rPr lang="en-US" sz="2000" b="1" i="0" dirty="0">
                          <a:latin typeface="Cambria Math" panose="02040503050406030204" pitchFamily="18" charset="0"/>
                        </a:rPr>
                        <m:t>=$</m:t>
                      </m:r>
                      <m:r>
                        <a:rPr lang="en-US" sz="2000" b="1" i="0" dirty="0" smtClean="0">
                          <a:latin typeface="Cambria Math" panose="02040503050406030204" pitchFamily="18" charset="0"/>
                        </a:rPr>
                        <m:t>𝟐</m:t>
                      </m:r>
                      <m:r>
                        <a:rPr lang="en-US" sz="2000" b="1" i="0" dirty="0" smtClean="0">
                          <a:latin typeface="Cambria Math" panose="02040503050406030204" pitchFamily="18" charset="0"/>
                        </a:rPr>
                        <m:t>,</m:t>
                      </m:r>
                      <m:r>
                        <a:rPr lang="en-US" sz="2000" b="1" i="0" dirty="0" smtClean="0">
                          <a:latin typeface="Cambria Math" panose="02040503050406030204" pitchFamily="18" charset="0"/>
                        </a:rPr>
                        <m:t>𝟓𝟎𝟎</m:t>
                      </m:r>
                      <m:r>
                        <a:rPr lang="en-US" sz="2000" b="1" i="0" dirty="0" smtClean="0">
                          <a:latin typeface="Cambria Math" panose="02040503050406030204" pitchFamily="18" charset="0"/>
                        </a:rPr>
                        <m:t>,</m:t>
                      </m:r>
                      <m:r>
                        <a:rPr lang="en-US" sz="2000" b="1" i="0" dirty="0">
                          <a:latin typeface="Cambria Math" panose="02040503050406030204" pitchFamily="18" charset="0"/>
                        </a:rPr>
                        <m:t>𝟎𝟎𝟎</m:t>
                      </m:r>
                    </m:oMath>
                  </m:oMathPara>
                </a14:m>
                <a:endParaRPr lang="en-US" sz="2000" b="1" dirty="0">
                  <a:latin typeface="Cambria Math" panose="02040503050406030204" pitchFamily="18" charset="0"/>
                </a:endParaRPr>
              </a:p>
            </p:txBody>
          </p:sp>
        </mc:Choice>
        <mc:Fallback xmlns="">
          <p:sp>
            <p:nvSpPr>
              <p:cNvPr id="3" name="Content Placeholder 2">
                <a:extLst>
                  <a:ext uri="{FF2B5EF4-FFF2-40B4-BE49-F238E27FC236}">
                    <a16:creationId xmlns:a16="http://schemas.microsoft.com/office/drawing/2014/main" id="{7CF23983-CBD6-AB47-9B61-2E4A9C0A899D}"/>
                  </a:ext>
                </a:extLst>
              </p:cNvPr>
              <p:cNvSpPr>
                <a:spLocks noGrp="1" noRot="1" noChangeAspect="1" noMove="1" noResize="1" noEditPoints="1" noAdjustHandles="1" noChangeArrowheads="1" noChangeShapeType="1" noTextEdit="1"/>
              </p:cNvSpPr>
              <p:nvPr>
                <p:ph idx="1"/>
              </p:nvPr>
            </p:nvSpPr>
            <p:spPr>
              <a:xfrm>
                <a:off x="581192" y="2352903"/>
                <a:ext cx="6993155" cy="2992549"/>
              </a:xfrm>
              <a:blipFill>
                <a:blip r:embed="rId3"/>
                <a:stretch>
                  <a:fillRect/>
                </a:stretch>
              </a:blipFill>
              <a:ln w="57150">
                <a:solidFill>
                  <a:schemeClr val="accent1"/>
                </a:solidFill>
              </a:ln>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5F445AF4-D84A-20C4-8FC6-02870E930F4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900" b="0" i="0" u="none" strike="noStrike" kern="1200" cap="none" spc="0" normalizeH="0" baseline="0" noProof="0">
              <a:ln>
                <a:noFill/>
              </a:ln>
              <a:solidFill>
                <a:prstClr val="black">
                  <a:lumMod val="75000"/>
                  <a:lumOff val="25000"/>
                </a:prstClr>
              </a:solidFill>
              <a:effectLst/>
              <a:uLnTx/>
              <a:uFillTx/>
              <a:latin typeface="Franklin Gothic Book" panose="020B0502020104020203"/>
              <a:ea typeface="+mn-ea"/>
              <a:cs typeface="+mn-cs"/>
            </a:endParaRPr>
          </a:p>
        </p:txBody>
      </p:sp>
      <p:sp>
        <p:nvSpPr>
          <p:cNvPr id="15" name="Rectangle: Rounded Corners 14">
            <a:extLst>
              <a:ext uri="{FF2B5EF4-FFF2-40B4-BE49-F238E27FC236}">
                <a16:creationId xmlns:a16="http://schemas.microsoft.com/office/drawing/2014/main" id="{B4BEF4D6-EA2D-A263-4E6C-6BC0567BE87D}"/>
              </a:ext>
            </a:extLst>
          </p:cNvPr>
          <p:cNvSpPr/>
          <p:nvPr/>
        </p:nvSpPr>
        <p:spPr>
          <a:xfrm>
            <a:off x="7820801" y="723014"/>
            <a:ext cx="4121817" cy="5700900"/>
          </a:xfrm>
          <a:prstGeom prst="roundRect">
            <a:avLst/>
          </a:prstGeom>
          <a:solidFill>
            <a:schemeClr val="accent1">
              <a:lumMod val="75000"/>
            </a:schemeClr>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1" dirty="0"/>
              <a:t>The allocation of income or loss no longer follows the interest in P.</a:t>
            </a:r>
          </a:p>
          <a:p>
            <a:endParaRPr lang="en-US" b="1" dirty="0"/>
          </a:p>
          <a:p>
            <a:r>
              <a:rPr lang="en-US" b="1" dirty="0"/>
              <a:t>The share of factor components is in proportion of the partner’s distributive share of net apportionable income.</a:t>
            </a:r>
          </a:p>
          <a:p>
            <a:endParaRPr lang="en-US" b="1" dirty="0"/>
          </a:p>
          <a:p>
            <a:r>
              <a:rPr lang="en-US" b="1" dirty="0"/>
              <a:t>Each partner receives 50% of the partnership receipts. The allocation has substantial economic effect.</a:t>
            </a:r>
          </a:p>
          <a:p>
            <a:endParaRPr lang="en-US" b="1" dirty="0"/>
          </a:p>
          <a:p>
            <a:r>
              <a:rPr lang="en-US" b="1" dirty="0"/>
              <a:t>With these facts, the distributive share method works without modifications because the special allocation affects all partnership items in the same proportion.</a:t>
            </a:r>
          </a:p>
        </p:txBody>
      </p:sp>
      <p:cxnSp>
        <p:nvCxnSpPr>
          <p:cNvPr id="19" name="Straight Arrow Connector 18">
            <a:extLst>
              <a:ext uri="{FF2B5EF4-FFF2-40B4-BE49-F238E27FC236}">
                <a16:creationId xmlns:a16="http://schemas.microsoft.com/office/drawing/2014/main" id="{4E9D7C99-5EAA-8A12-3E12-441BB733E991}"/>
              </a:ext>
            </a:extLst>
          </p:cNvPr>
          <p:cNvCxnSpPr>
            <a:cxnSpLocks/>
            <a:stCxn id="15" idx="1"/>
          </p:cNvCxnSpPr>
          <p:nvPr/>
        </p:nvCxnSpPr>
        <p:spPr>
          <a:xfrm flipH="1" flipV="1">
            <a:off x="6209410" y="3429000"/>
            <a:ext cx="1611391" cy="1444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033EAD5D-2622-800E-3260-A4C700D41190}"/>
              </a:ext>
            </a:extLst>
          </p:cNvPr>
          <p:cNvCxnSpPr>
            <a:cxnSpLocks/>
            <a:stCxn id="15" idx="1"/>
          </p:cNvCxnSpPr>
          <p:nvPr/>
        </p:nvCxnSpPr>
        <p:spPr>
          <a:xfrm flipH="1">
            <a:off x="6209410" y="3573464"/>
            <a:ext cx="1611391" cy="8759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8F399D5-F007-B60E-9D9E-45914687C3A0}"/>
              </a:ext>
            </a:extLst>
          </p:cNvPr>
          <p:cNvSpPr txBox="1"/>
          <p:nvPr/>
        </p:nvSpPr>
        <p:spPr>
          <a:xfrm>
            <a:off x="581190" y="1454544"/>
            <a:ext cx="5477974" cy="461665"/>
          </a:xfrm>
          <a:prstGeom prst="rect">
            <a:avLst/>
          </a:prstGeom>
          <a:noFill/>
        </p:spPr>
        <p:txBody>
          <a:bodyPr wrap="none" rtlCol="0">
            <a:spAutoFit/>
          </a:bodyPr>
          <a:lstStyle/>
          <a:p>
            <a:r>
              <a:rPr lang="en-US" sz="2400" b="1"/>
              <a:t>Share of Partnership Factor Components</a:t>
            </a:r>
          </a:p>
        </p:txBody>
      </p:sp>
    </p:spTree>
    <p:extLst>
      <p:ext uri="{BB962C8B-B14F-4D97-AF65-F5344CB8AC3E}">
        <p14:creationId xmlns:p14="http://schemas.microsoft.com/office/powerpoint/2010/main" val="26045748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F75CD-7C9D-4718-7066-BD13CC77E3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DF1B05-B01F-D2BA-8184-6B47D7B941E9}"/>
              </a:ext>
            </a:extLst>
          </p:cNvPr>
          <p:cNvSpPr>
            <a:spLocks noGrp="1"/>
          </p:cNvSpPr>
          <p:nvPr>
            <p:ph type="title"/>
          </p:nvPr>
        </p:nvSpPr>
        <p:spPr>
          <a:xfrm>
            <a:off x="435936" y="434336"/>
            <a:ext cx="11029616" cy="602769"/>
          </a:xfrm>
        </p:spPr>
        <p:txBody>
          <a:bodyPr>
            <a:normAutofit/>
          </a:bodyPr>
          <a:lstStyle/>
          <a:p>
            <a:r>
              <a:rPr lang="en-US"/>
              <a:t>Blending: Sourcing Corp. income in State X</a:t>
            </a:r>
          </a:p>
        </p:txBody>
      </p:sp>
      <p:sp>
        <p:nvSpPr>
          <p:cNvPr id="4" name="Slide Number Placeholder 3">
            <a:extLst>
              <a:ext uri="{FF2B5EF4-FFF2-40B4-BE49-F238E27FC236}">
                <a16:creationId xmlns:a16="http://schemas.microsoft.com/office/drawing/2014/main" id="{9F3E5108-1DFF-2285-3F80-754C061C9B0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900" b="0" i="0" u="none" strike="noStrike" kern="1200" cap="none" spc="0" normalizeH="0" baseline="0" noProof="0">
              <a:ln>
                <a:noFill/>
              </a:ln>
              <a:solidFill>
                <a:prstClr val="black">
                  <a:lumMod val="75000"/>
                  <a:lumOff val="25000"/>
                </a:prstClr>
              </a:solidFill>
              <a:effectLst/>
              <a:uLnTx/>
              <a:uFillTx/>
              <a:latin typeface="Franklin Gothic Book" panose="020B0502020104020203"/>
              <a:ea typeface="+mn-ea"/>
              <a:cs typeface="+mn-cs"/>
            </a:endParaRPr>
          </a:p>
        </p:txBody>
      </p:sp>
      <p:graphicFrame>
        <p:nvGraphicFramePr>
          <p:cNvPr id="18" name="Object 17">
            <a:extLst>
              <a:ext uri="{FF2B5EF4-FFF2-40B4-BE49-F238E27FC236}">
                <a16:creationId xmlns:a16="http://schemas.microsoft.com/office/drawing/2014/main" id="{C9687B4C-12FA-7BF8-B6BD-A011D491CAAE}"/>
              </a:ext>
            </a:extLst>
          </p:cNvPr>
          <p:cNvGraphicFramePr>
            <a:graphicFrameLocks noChangeAspect="1"/>
          </p:cNvGraphicFramePr>
          <p:nvPr>
            <p:extLst>
              <p:ext uri="{D42A27DB-BD31-4B8C-83A1-F6EECF244321}">
                <p14:modId xmlns:p14="http://schemas.microsoft.com/office/powerpoint/2010/main" val="1950415369"/>
              </p:ext>
            </p:extLst>
          </p:nvPr>
        </p:nvGraphicFramePr>
        <p:xfrm>
          <a:off x="581189" y="3605515"/>
          <a:ext cx="7329298" cy="3059952"/>
        </p:xfrm>
        <a:graphic>
          <a:graphicData uri="http://schemas.openxmlformats.org/presentationml/2006/ole">
            <mc:AlternateContent xmlns:mc="http://schemas.openxmlformats.org/markup-compatibility/2006">
              <mc:Choice xmlns:v="urn:schemas-microsoft-com:vml" Requires="v">
                <p:oleObj name="Worksheet" r:id="rId3" imgW="4152799" imgH="1733499" progId="Excel.Sheet.12">
                  <p:embed/>
                </p:oleObj>
              </mc:Choice>
              <mc:Fallback>
                <p:oleObj name="Worksheet" r:id="rId3" imgW="4152799" imgH="1733499" progId="Excel.Sheet.12">
                  <p:embed/>
                  <p:pic>
                    <p:nvPicPr>
                      <p:cNvPr id="18" name="Object 17">
                        <a:extLst>
                          <a:ext uri="{FF2B5EF4-FFF2-40B4-BE49-F238E27FC236}">
                            <a16:creationId xmlns:a16="http://schemas.microsoft.com/office/drawing/2014/main" id="{C9687B4C-12FA-7BF8-B6BD-A011D491CAAE}"/>
                          </a:ext>
                        </a:extLst>
                      </p:cNvPr>
                      <p:cNvPicPr/>
                      <p:nvPr/>
                    </p:nvPicPr>
                    <p:blipFill>
                      <a:blip r:embed="rId4"/>
                      <a:stretch>
                        <a:fillRect/>
                      </a:stretch>
                    </p:blipFill>
                    <p:spPr>
                      <a:xfrm>
                        <a:off x="581189" y="3605515"/>
                        <a:ext cx="7329298" cy="3059952"/>
                      </a:xfrm>
                      <a:prstGeom prst="rect">
                        <a:avLst/>
                      </a:prstGeom>
                      <a:ln w="38100">
                        <a:solidFill>
                          <a:schemeClr val="accent1"/>
                        </a:solidFill>
                      </a:ln>
                    </p:spPr>
                  </p:pic>
                </p:oleObj>
              </mc:Fallback>
            </mc:AlternateContent>
          </a:graphicData>
        </a:graphic>
      </p:graphicFrame>
      <p:sp>
        <p:nvSpPr>
          <p:cNvPr id="3" name="Rectangle: Rounded Corners 2">
            <a:extLst>
              <a:ext uri="{FF2B5EF4-FFF2-40B4-BE49-F238E27FC236}">
                <a16:creationId xmlns:a16="http://schemas.microsoft.com/office/drawing/2014/main" id="{75D611B4-C8C4-E4C3-2FF0-8B467C8C296C}"/>
              </a:ext>
            </a:extLst>
          </p:cNvPr>
          <p:cNvSpPr/>
          <p:nvPr/>
        </p:nvSpPr>
        <p:spPr>
          <a:xfrm>
            <a:off x="8111613" y="953729"/>
            <a:ext cx="3814916" cy="5470186"/>
          </a:xfrm>
          <a:prstGeom prst="round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b="1" dirty="0"/>
              <a:t>The apportionment factor is a bit less than in the previous example because Corp. is receiving less receipts from P: 50% instead of 80%.</a:t>
            </a:r>
          </a:p>
          <a:p>
            <a:endParaRPr lang="en-US" sz="2000" b="1" dirty="0"/>
          </a:p>
          <a:p>
            <a:r>
              <a:rPr lang="en-US" sz="2000" b="1" dirty="0"/>
              <a:t>So far, the formula holds because allocating a percentage of the partnership net apportionable income or loss is the same as attributing a volume of business in proportion of the net apportionable income allocated.</a:t>
            </a:r>
          </a:p>
        </p:txBody>
      </p:sp>
      <p:sp>
        <p:nvSpPr>
          <p:cNvPr id="7" name="Content Placeholder 2">
            <a:extLst>
              <a:ext uri="{FF2B5EF4-FFF2-40B4-BE49-F238E27FC236}">
                <a16:creationId xmlns:a16="http://schemas.microsoft.com/office/drawing/2014/main" id="{09A7B297-D766-E3EE-C45C-46A137101587}"/>
              </a:ext>
            </a:extLst>
          </p:cNvPr>
          <p:cNvSpPr txBox="1">
            <a:spLocks/>
          </p:cNvSpPr>
          <p:nvPr/>
        </p:nvSpPr>
        <p:spPr>
          <a:xfrm>
            <a:off x="538163" y="1093515"/>
            <a:ext cx="7395342" cy="2335485"/>
          </a:xfrm>
          <a:prstGeom prst="rect">
            <a:avLst/>
          </a:prstGeom>
          <a:ln w="57150">
            <a:solidFill>
              <a:schemeClr val="accent1"/>
            </a:solidFill>
          </a:ln>
        </p:spPr>
        <p:txBody>
          <a:bodyPr vert="horz" lIns="91440" tIns="45720" rIns="91440" bIns="45720" rtlCol="0" anchor="ctr">
            <a:no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85000"/>
                    <a:lumOff val="1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85000"/>
                    <a:lumOff val="1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85000"/>
                    <a:lumOff val="1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85000"/>
                    <a:lumOff val="1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85000"/>
                    <a:lumOff val="1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24000" lvl="1" indent="0">
              <a:buNone/>
            </a:pPr>
            <a:r>
              <a:rPr lang="en-US" sz="2000" b="1"/>
              <a:t>In addition to its share of P’s income and factors components, Corp Group has: </a:t>
            </a:r>
          </a:p>
          <a:p>
            <a:pPr lvl="1"/>
            <a:r>
              <a:rPr lang="en-US" sz="2000" b="1"/>
              <a:t>$10 million of total other receipts</a:t>
            </a:r>
            <a:r>
              <a:rPr lang="en-US" sz="2000"/>
              <a:t>, including </a:t>
            </a:r>
            <a:r>
              <a:rPr lang="en-US" sz="2000" b="1"/>
              <a:t>$2 million in State X</a:t>
            </a:r>
            <a:r>
              <a:rPr lang="en-US" sz="2000"/>
              <a:t>.</a:t>
            </a:r>
            <a:endParaRPr lang="en-US" sz="2000" b="1"/>
          </a:p>
          <a:p>
            <a:pPr lvl="1"/>
            <a:r>
              <a:rPr lang="en-US" sz="2000"/>
              <a:t>Net income of $3 million.</a:t>
            </a:r>
          </a:p>
        </p:txBody>
      </p:sp>
      <p:cxnSp>
        <p:nvCxnSpPr>
          <p:cNvPr id="10" name="Straight Arrow Connector 9">
            <a:extLst>
              <a:ext uri="{FF2B5EF4-FFF2-40B4-BE49-F238E27FC236}">
                <a16:creationId xmlns:a16="http://schemas.microsoft.com/office/drawing/2014/main" id="{52BC4D74-4DF6-4AC3-1679-2A78F490C68A}"/>
              </a:ext>
            </a:extLst>
          </p:cNvPr>
          <p:cNvCxnSpPr>
            <a:cxnSpLocks/>
            <a:stCxn id="3" idx="1"/>
          </p:cNvCxnSpPr>
          <p:nvPr/>
        </p:nvCxnSpPr>
        <p:spPr>
          <a:xfrm flipH="1">
            <a:off x="7676707" y="3688822"/>
            <a:ext cx="434906" cy="130848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53471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D617F-3702-B482-0C61-7BEA914DA1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9377D4-5D1A-9E29-6109-5C3CCA533ECE}"/>
              </a:ext>
            </a:extLst>
          </p:cNvPr>
          <p:cNvSpPr>
            <a:spLocks noGrp="1"/>
          </p:cNvSpPr>
          <p:nvPr>
            <p:ph type="title"/>
          </p:nvPr>
        </p:nvSpPr>
        <p:spPr>
          <a:xfrm>
            <a:off x="381167" y="519833"/>
            <a:ext cx="11029616" cy="612294"/>
          </a:xfrm>
        </p:spPr>
        <p:txBody>
          <a:bodyPr/>
          <a:lstStyle/>
          <a:p>
            <a:r>
              <a:rPr lang="en-US"/>
              <a:t>Special allocation – Recap - 2</a:t>
            </a:r>
          </a:p>
        </p:txBody>
      </p:sp>
      <p:sp>
        <p:nvSpPr>
          <p:cNvPr id="3" name="Content Placeholder 2">
            <a:extLst>
              <a:ext uri="{FF2B5EF4-FFF2-40B4-BE49-F238E27FC236}">
                <a16:creationId xmlns:a16="http://schemas.microsoft.com/office/drawing/2014/main" id="{0815673D-8017-928F-4367-1ACCDDC4BCA3}"/>
              </a:ext>
            </a:extLst>
          </p:cNvPr>
          <p:cNvSpPr>
            <a:spLocks noGrp="1"/>
          </p:cNvSpPr>
          <p:nvPr>
            <p:ph idx="1"/>
          </p:nvPr>
        </p:nvSpPr>
        <p:spPr>
          <a:xfrm>
            <a:off x="581192" y="1010094"/>
            <a:ext cx="11029616" cy="5328074"/>
          </a:xfrm>
        </p:spPr>
        <p:txBody>
          <a:bodyPr>
            <a:noAutofit/>
          </a:bodyPr>
          <a:lstStyle/>
          <a:p>
            <a:pPr lvl="1"/>
            <a:r>
              <a:rPr lang="en-US" sz="2400" dirty="0"/>
              <a:t>A special allocation includes an agreement by the partners to share all items (that is the net partnership distributive share or profit and loss - "P&amp;L") in some proportion other than by the partner’s interest in the partnership.</a:t>
            </a:r>
          </a:p>
          <a:p>
            <a:pPr lvl="1"/>
            <a:r>
              <a:rPr lang="en-US" sz="2400" dirty="0"/>
              <a:t>As a result, to reflect the economic interest of each partner, and therefore to avoid disproportionate representation of partnership apportionment factors in a partner’s formula, the partner’s share of factor components must be a function of the P&amp;L ratio, not a function of the partner’s interest.</a:t>
            </a:r>
          </a:p>
          <a:p>
            <a:pPr lvl="1"/>
            <a:r>
              <a:rPr lang="en-US" sz="2400" b="1" dirty="0"/>
              <a:t>That method works if each partner’s P&amp;L ratio applies to the partnership net apportionable income. But what happens when there is a special allocation of a particular partnership item? </a:t>
            </a:r>
          </a:p>
        </p:txBody>
      </p:sp>
      <p:sp>
        <p:nvSpPr>
          <p:cNvPr id="4" name="Slide Number Placeholder 3">
            <a:extLst>
              <a:ext uri="{FF2B5EF4-FFF2-40B4-BE49-F238E27FC236}">
                <a16:creationId xmlns:a16="http://schemas.microsoft.com/office/drawing/2014/main" id="{DD9B3451-FE4F-A7CD-D3D0-08A0BE1BE8F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900" b="0" i="0" u="none" strike="noStrike" kern="1200" cap="none" spc="0" normalizeH="0" baseline="0" noProof="0">
              <a:ln>
                <a:noFill/>
              </a:ln>
              <a:solidFill>
                <a:prstClr val="black">
                  <a:lumMod val="75000"/>
                  <a:lumOff val="25000"/>
                </a:prstClr>
              </a:solidFill>
              <a:effectLst/>
              <a:uLnTx/>
              <a:uFillTx/>
              <a:latin typeface="Franklin Gothic Book" panose="020B0502020104020203"/>
              <a:ea typeface="+mn-ea"/>
              <a:cs typeface="+mn-cs"/>
            </a:endParaRPr>
          </a:p>
        </p:txBody>
      </p:sp>
    </p:spTree>
    <p:extLst>
      <p:ext uri="{BB962C8B-B14F-4D97-AF65-F5344CB8AC3E}">
        <p14:creationId xmlns:p14="http://schemas.microsoft.com/office/powerpoint/2010/main" val="2895443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8FE926-58BA-341B-9963-D225E62AE7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5D76AE-E2DE-A523-5C2D-485FB1965060}"/>
              </a:ext>
            </a:extLst>
          </p:cNvPr>
          <p:cNvSpPr>
            <a:spLocks noGrp="1"/>
          </p:cNvSpPr>
          <p:nvPr>
            <p:ph type="title"/>
          </p:nvPr>
        </p:nvSpPr>
        <p:spPr>
          <a:xfrm>
            <a:off x="495467" y="601954"/>
            <a:ext cx="11029616" cy="528711"/>
          </a:xfrm>
        </p:spPr>
        <p:txBody>
          <a:bodyPr>
            <a:normAutofit/>
          </a:bodyPr>
          <a:lstStyle/>
          <a:p>
            <a:r>
              <a:rPr lang="en-US"/>
              <a:t>Blending: Complex Special allocation</a:t>
            </a:r>
          </a:p>
        </p:txBody>
      </p:sp>
      <p:sp>
        <p:nvSpPr>
          <p:cNvPr id="3" name="Content Placeholder 2">
            <a:extLst>
              <a:ext uri="{FF2B5EF4-FFF2-40B4-BE49-F238E27FC236}">
                <a16:creationId xmlns:a16="http://schemas.microsoft.com/office/drawing/2014/main" id="{7AAA120E-9C16-B0B2-60FF-0DBC7C2A24D5}"/>
              </a:ext>
            </a:extLst>
          </p:cNvPr>
          <p:cNvSpPr>
            <a:spLocks noGrp="1"/>
          </p:cNvSpPr>
          <p:nvPr>
            <p:ph idx="1"/>
          </p:nvPr>
        </p:nvSpPr>
        <p:spPr>
          <a:xfrm>
            <a:off x="495467" y="1264148"/>
            <a:ext cx="5769279" cy="5310653"/>
          </a:xfrm>
          <a:ln w="57150">
            <a:solidFill>
              <a:schemeClr val="accent1"/>
            </a:solidFill>
          </a:ln>
        </p:spPr>
        <p:txBody>
          <a:bodyPr>
            <a:noAutofit/>
          </a:bodyPr>
          <a:lstStyle/>
          <a:p>
            <a:pPr lvl="1"/>
            <a:r>
              <a:rPr lang="en-US" sz="2000"/>
              <a:t>P records </a:t>
            </a:r>
            <a:r>
              <a:rPr lang="en-US" sz="2000" b="1"/>
              <a:t>$5 million of total receipts</a:t>
            </a:r>
            <a:r>
              <a:rPr lang="en-US" sz="2000"/>
              <a:t>, including </a:t>
            </a:r>
            <a:r>
              <a:rPr lang="en-US" sz="1900" b="1"/>
              <a:t>$2 million in State X</a:t>
            </a:r>
          </a:p>
          <a:p>
            <a:pPr lvl="1"/>
            <a:r>
              <a:rPr lang="en-US" sz="2000"/>
              <a:t>P has a net income of $0.5 million, </a:t>
            </a:r>
            <a:r>
              <a:rPr lang="en-US" sz="2000">
                <a:highlight>
                  <a:srgbClr val="FFFF00"/>
                </a:highlight>
              </a:rPr>
              <a:t>meaning that P has $4.5 million of deductions.</a:t>
            </a:r>
          </a:p>
          <a:p>
            <a:pPr lvl="1"/>
            <a:r>
              <a:rPr lang="en-US" sz="2000"/>
              <a:t>P attributes the partnership item of </a:t>
            </a:r>
            <a:r>
              <a:rPr lang="en-US" sz="2000">
                <a:highlight>
                  <a:srgbClr val="00FFFF"/>
                </a:highlight>
              </a:rPr>
              <a:t>gross revenue based on interest and 1/3 of the deduction items each</a:t>
            </a:r>
            <a:r>
              <a:rPr lang="en-US" sz="2000"/>
              <a:t>.</a:t>
            </a:r>
          </a:p>
          <a:p>
            <a:pPr lvl="1"/>
            <a:r>
              <a:rPr lang="en-US" sz="2000"/>
              <a:t>As a result:</a:t>
            </a:r>
          </a:p>
          <a:p>
            <a:pPr lvl="2"/>
            <a:r>
              <a:rPr lang="en-US" sz="1900"/>
              <a:t>A’s distributive share is a net loss of:</a:t>
            </a:r>
          </a:p>
          <a:p>
            <a:pPr marL="1008000" lvl="3" indent="0">
              <a:buNone/>
            </a:pPr>
            <a:r>
              <a:rPr lang="en-US" sz="1900"/>
              <a:t>$1 million – $1.5 million = </a:t>
            </a:r>
            <a:r>
              <a:rPr lang="en-US" sz="1900" b="1"/>
              <a:t>($0.5 million)</a:t>
            </a:r>
          </a:p>
          <a:p>
            <a:pPr lvl="2"/>
            <a:r>
              <a:rPr lang="en-US" sz="1900"/>
              <a:t>Corps’ distributive shares are a net gain of:</a:t>
            </a:r>
          </a:p>
          <a:p>
            <a:pPr marL="630000" lvl="2" indent="0">
              <a:buNone/>
            </a:pPr>
            <a:r>
              <a:rPr lang="en-US" sz="1900"/>
              <a:t>	 $2 million – $1.5 million = </a:t>
            </a:r>
            <a:r>
              <a:rPr lang="en-US" sz="1900" b="1"/>
              <a:t>$0.5 million.</a:t>
            </a:r>
          </a:p>
        </p:txBody>
      </p:sp>
      <p:sp>
        <p:nvSpPr>
          <p:cNvPr id="4" name="Slide Number Placeholder 3">
            <a:extLst>
              <a:ext uri="{FF2B5EF4-FFF2-40B4-BE49-F238E27FC236}">
                <a16:creationId xmlns:a16="http://schemas.microsoft.com/office/drawing/2014/main" id="{CD6BE82E-F6E4-FA31-2DE4-8E29BC0ADDF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900" b="0" i="0" u="none" strike="noStrike" kern="1200" cap="none" spc="0" normalizeH="0" baseline="0" noProof="0">
              <a:ln>
                <a:noFill/>
              </a:ln>
              <a:solidFill>
                <a:prstClr val="black">
                  <a:lumMod val="75000"/>
                  <a:lumOff val="25000"/>
                </a:prstClr>
              </a:solidFill>
              <a:effectLst/>
              <a:uLnTx/>
              <a:uFillTx/>
              <a:latin typeface="Franklin Gothic Book" panose="020B0502020104020203"/>
              <a:ea typeface="+mn-ea"/>
              <a:cs typeface="+mn-cs"/>
            </a:endParaRPr>
          </a:p>
        </p:txBody>
      </p:sp>
      <p:grpSp>
        <p:nvGrpSpPr>
          <p:cNvPr id="8" name="Group 7">
            <a:extLst>
              <a:ext uri="{FF2B5EF4-FFF2-40B4-BE49-F238E27FC236}">
                <a16:creationId xmlns:a16="http://schemas.microsoft.com/office/drawing/2014/main" id="{D0E659B7-B839-2FBE-B1CA-392EC05C16AA}"/>
              </a:ext>
            </a:extLst>
          </p:cNvPr>
          <p:cNvGrpSpPr/>
          <p:nvPr/>
        </p:nvGrpSpPr>
        <p:grpSpPr>
          <a:xfrm>
            <a:off x="6427398" y="1413307"/>
            <a:ext cx="3920590" cy="4031385"/>
            <a:chOff x="6046654" y="1265448"/>
            <a:chExt cx="4059371" cy="4709902"/>
          </a:xfrm>
        </p:grpSpPr>
        <p:sp>
          <p:nvSpPr>
            <p:cNvPr id="5" name="Isosceles Triangle 4">
              <a:extLst>
                <a:ext uri="{FF2B5EF4-FFF2-40B4-BE49-F238E27FC236}">
                  <a16:creationId xmlns:a16="http://schemas.microsoft.com/office/drawing/2014/main" id="{DD7EE47E-CAFC-C207-81E3-4BCBF240C667}"/>
                </a:ext>
              </a:extLst>
            </p:cNvPr>
            <p:cNvSpPr/>
            <p:nvPr/>
          </p:nvSpPr>
          <p:spPr>
            <a:xfrm>
              <a:off x="7562850" y="4333875"/>
              <a:ext cx="1933575" cy="1641475"/>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P</a:t>
              </a:r>
            </a:p>
          </p:txBody>
        </p:sp>
        <p:sp>
          <p:nvSpPr>
            <p:cNvPr id="6" name="Oval 5">
              <a:extLst>
                <a:ext uri="{FF2B5EF4-FFF2-40B4-BE49-F238E27FC236}">
                  <a16:creationId xmlns:a16="http://schemas.microsoft.com/office/drawing/2014/main" id="{2EF98B27-667F-36A1-BCB2-85860DC87BE8}"/>
                </a:ext>
              </a:extLst>
            </p:cNvPr>
            <p:cNvSpPr/>
            <p:nvPr/>
          </p:nvSpPr>
          <p:spPr>
            <a:xfrm>
              <a:off x="6046654" y="1807751"/>
              <a:ext cx="1381125" cy="1209675"/>
            </a:xfrm>
            <a:prstGeom prst="ellipse">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a:t>A</a:t>
              </a:r>
            </a:p>
          </p:txBody>
        </p:sp>
        <p:sp>
          <p:nvSpPr>
            <p:cNvPr id="7" name="Rectangle 6">
              <a:extLst>
                <a:ext uri="{FF2B5EF4-FFF2-40B4-BE49-F238E27FC236}">
                  <a16:creationId xmlns:a16="http://schemas.microsoft.com/office/drawing/2014/main" id="{D93834A5-370F-ADF3-5B99-6DD79345085C}"/>
                </a:ext>
              </a:extLst>
            </p:cNvPr>
            <p:cNvSpPr/>
            <p:nvPr/>
          </p:nvSpPr>
          <p:spPr>
            <a:xfrm>
              <a:off x="7658100" y="1265448"/>
              <a:ext cx="2447925" cy="1495425"/>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a:t>Corp 1.</a:t>
              </a:r>
            </a:p>
          </p:txBody>
        </p:sp>
        <p:cxnSp>
          <p:nvCxnSpPr>
            <p:cNvPr id="11" name="Straight Connector 10">
              <a:extLst>
                <a:ext uri="{FF2B5EF4-FFF2-40B4-BE49-F238E27FC236}">
                  <a16:creationId xmlns:a16="http://schemas.microsoft.com/office/drawing/2014/main" id="{D9A8515A-9F9D-5CEC-9BD7-EC737044C259}"/>
                </a:ext>
              </a:extLst>
            </p:cNvPr>
            <p:cNvCxnSpPr>
              <a:stCxn id="6" idx="4"/>
              <a:endCxn id="5" idx="0"/>
            </p:cNvCxnSpPr>
            <p:nvPr/>
          </p:nvCxnSpPr>
          <p:spPr>
            <a:xfrm>
              <a:off x="6737217" y="3017426"/>
              <a:ext cx="1792421" cy="1316449"/>
            </a:xfrm>
            <a:prstGeom prst="line">
              <a:avLst/>
            </a:prstGeom>
            <a:ln w="38100"/>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760B74B2-0A68-18A6-2E96-5E62F01DA8A8}"/>
                </a:ext>
              </a:extLst>
            </p:cNvPr>
            <p:cNvCxnSpPr>
              <a:cxnSpLocks/>
              <a:stCxn id="7" idx="2"/>
              <a:endCxn id="5" idx="0"/>
            </p:cNvCxnSpPr>
            <p:nvPr/>
          </p:nvCxnSpPr>
          <p:spPr>
            <a:xfrm flipH="1">
              <a:off x="8529638" y="2760873"/>
              <a:ext cx="352425" cy="1573003"/>
            </a:xfrm>
            <a:prstGeom prst="line">
              <a:avLst/>
            </a:prstGeom>
            <a:ln w="38100"/>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BB06BD95-22FD-2831-B575-D451B3CB3E01}"/>
                </a:ext>
              </a:extLst>
            </p:cNvPr>
            <p:cNvSpPr txBox="1"/>
            <p:nvPr/>
          </p:nvSpPr>
          <p:spPr>
            <a:xfrm>
              <a:off x="6384792" y="3264057"/>
              <a:ext cx="1485899" cy="369332"/>
            </a:xfrm>
            <a:prstGeom prst="rect">
              <a:avLst/>
            </a:prstGeom>
            <a:ln w="38100"/>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a:t>20% interest</a:t>
              </a:r>
            </a:p>
          </p:txBody>
        </p:sp>
        <p:sp>
          <p:nvSpPr>
            <p:cNvPr id="16" name="TextBox 15">
              <a:extLst>
                <a:ext uri="{FF2B5EF4-FFF2-40B4-BE49-F238E27FC236}">
                  <a16:creationId xmlns:a16="http://schemas.microsoft.com/office/drawing/2014/main" id="{C71785FB-E1E7-1336-79F5-9D99201EA2B4}"/>
                </a:ext>
              </a:extLst>
            </p:cNvPr>
            <p:cNvSpPr txBox="1"/>
            <p:nvPr/>
          </p:nvSpPr>
          <p:spPr>
            <a:xfrm>
              <a:off x="8062912" y="2897436"/>
              <a:ext cx="1638300" cy="431494"/>
            </a:xfrm>
            <a:prstGeom prst="rect">
              <a:avLst/>
            </a:prstGeom>
            <a:ln w="38100"/>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a:t>40% interest</a:t>
              </a:r>
            </a:p>
          </p:txBody>
        </p:sp>
      </p:grpSp>
      <p:sp>
        <p:nvSpPr>
          <p:cNvPr id="10" name="Rectangle 9">
            <a:extLst>
              <a:ext uri="{FF2B5EF4-FFF2-40B4-BE49-F238E27FC236}">
                <a16:creationId xmlns:a16="http://schemas.microsoft.com/office/drawing/2014/main" id="{EC21722B-E716-0A28-213F-FAE081CB4B97}"/>
              </a:ext>
            </a:extLst>
          </p:cNvPr>
          <p:cNvSpPr/>
          <p:nvPr/>
        </p:nvSpPr>
        <p:spPr>
          <a:xfrm>
            <a:off x="10675088" y="2045613"/>
            <a:ext cx="1377292" cy="107918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Corp 2</a:t>
            </a:r>
          </a:p>
        </p:txBody>
      </p:sp>
      <p:cxnSp>
        <p:nvCxnSpPr>
          <p:cNvPr id="17" name="Straight Connector 16">
            <a:extLst>
              <a:ext uri="{FF2B5EF4-FFF2-40B4-BE49-F238E27FC236}">
                <a16:creationId xmlns:a16="http://schemas.microsoft.com/office/drawing/2014/main" id="{48468366-2EBD-1737-B4D7-9935A824B939}"/>
              </a:ext>
            </a:extLst>
          </p:cNvPr>
          <p:cNvCxnSpPr>
            <a:cxnSpLocks/>
            <a:stCxn id="10" idx="2"/>
            <a:endCxn id="5" idx="0"/>
          </p:cNvCxnSpPr>
          <p:nvPr/>
        </p:nvCxnSpPr>
        <p:spPr>
          <a:xfrm flipH="1">
            <a:off x="8825494" y="3124797"/>
            <a:ext cx="2538240" cy="914894"/>
          </a:xfrm>
          <a:prstGeom prst="line">
            <a:avLst/>
          </a:prstGeom>
          <a:ln w="38100"/>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0FB8D3FC-6973-EE11-F99D-AF9442A3668C}"/>
              </a:ext>
            </a:extLst>
          </p:cNvPr>
          <p:cNvSpPr txBox="1"/>
          <p:nvPr/>
        </p:nvSpPr>
        <p:spPr>
          <a:xfrm>
            <a:off x="9237376" y="3358805"/>
            <a:ext cx="1582290" cy="369332"/>
          </a:xfrm>
          <a:prstGeom prst="rect">
            <a:avLst/>
          </a:prstGeom>
          <a:ln w="38100">
            <a:solidFill>
              <a:schemeClr val="accent1"/>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a:t>40% interest</a:t>
            </a:r>
          </a:p>
        </p:txBody>
      </p:sp>
    </p:spTree>
    <p:extLst>
      <p:ext uri="{BB962C8B-B14F-4D97-AF65-F5344CB8AC3E}">
        <p14:creationId xmlns:p14="http://schemas.microsoft.com/office/powerpoint/2010/main" val="786798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3915C-389B-DA42-EF47-A51C8DD33096}"/>
              </a:ext>
            </a:extLst>
          </p:cNvPr>
          <p:cNvSpPr>
            <a:spLocks noGrp="1"/>
          </p:cNvSpPr>
          <p:nvPr>
            <p:ph type="title"/>
          </p:nvPr>
        </p:nvSpPr>
        <p:spPr>
          <a:xfrm>
            <a:off x="581192" y="3942997"/>
            <a:ext cx="11029616" cy="1497684"/>
          </a:xfrm>
        </p:spPr>
        <p:txBody>
          <a:bodyPr>
            <a:normAutofit/>
          </a:bodyPr>
          <a:lstStyle/>
          <a:p>
            <a:pPr algn="ctr"/>
            <a:r>
              <a:rPr lang="en-US" sz="4400" dirty="0"/>
              <a:t>General Comments</a:t>
            </a:r>
          </a:p>
        </p:txBody>
      </p:sp>
      <p:graphicFrame>
        <p:nvGraphicFramePr>
          <p:cNvPr id="6" name="Content Placeholder 5">
            <a:extLst>
              <a:ext uri="{FF2B5EF4-FFF2-40B4-BE49-F238E27FC236}">
                <a16:creationId xmlns:a16="http://schemas.microsoft.com/office/drawing/2014/main" id="{3DFEE28E-3B14-26A1-E432-201FE410B986}"/>
              </a:ext>
            </a:extLst>
          </p:cNvPr>
          <p:cNvGraphicFramePr>
            <a:graphicFrameLocks noGrp="1"/>
          </p:cNvGraphicFramePr>
          <p:nvPr>
            <p:ph idx="1"/>
            <p:extLst>
              <p:ext uri="{D42A27DB-BD31-4B8C-83A1-F6EECF244321}">
                <p14:modId xmlns:p14="http://schemas.microsoft.com/office/powerpoint/2010/main" val="467782525"/>
              </p:ext>
            </p:extLst>
          </p:nvPr>
        </p:nvGraphicFramePr>
        <p:xfrm>
          <a:off x="483995" y="1125415"/>
          <a:ext cx="11224009" cy="29341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5501A6D5-C8F3-98D5-4BA6-B2F5A776A35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900" b="0" i="0" u="none" strike="noStrike" kern="1200" cap="none" spc="0" normalizeH="0" baseline="0" noProof="0">
              <a:ln>
                <a:noFill/>
              </a:ln>
              <a:solidFill>
                <a:prstClr val="black">
                  <a:lumMod val="75000"/>
                  <a:lumOff val="25000"/>
                </a:prstClr>
              </a:solidFill>
              <a:effectLst/>
              <a:uLnTx/>
              <a:uFillTx/>
              <a:latin typeface="Franklin Gothic Book" panose="020B0502020104020203"/>
              <a:ea typeface="+mn-ea"/>
              <a:cs typeface="+mn-cs"/>
            </a:endParaRPr>
          </a:p>
        </p:txBody>
      </p:sp>
    </p:spTree>
    <p:extLst>
      <p:ext uri="{BB962C8B-B14F-4D97-AF65-F5344CB8AC3E}">
        <p14:creationId xmlns:p14="http://schemas.microsoft.com/office/powerpoint/2010/main" val="37843969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98BCDC-594D-B29D-3CAB-23CBD94FBB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12B8F2-B04D-5B96-7A35-EB7FF2448A78}"/>
              </a:ext>
            </a:extLst>
          </p:cNvPr>
          <p:cNvSpPr>
            <a:spLocks noGrp="1"/>
          </p:cNvSpPr>
          <p:nvPr>
            <p:ph type="title"/>
          </p:nvPr>
        </p:nvSpPr>
        <p:spPr>
          <a:xfrm>
            <a:off x="581192" y="606914"/>
            <a:ext cx="11029616" cy="602769"/>
          </a:xfrm>
        </p:spPr>
        <p:txBody>
          <a:bodyPr>
            <a:normAutofit/>
          </a:bodyPr>
          <a:lstStyle/>
          <a:p>
            <a:r>
              <a:rPr lang="en-US"/>
              <a:t>Blending: Complex Special Allocation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314FA87-E7C5-4276-07DB-A7674637C37F}"/>
                  </a:ext>
                </a:extLst>
              </p:cNvPr>
              <p:cNvSpPr>
                <a:spLocks noGrp="1"/>
              </p:cNvSpPr>
              <p:nvPr>
                <p:ph idx="1"/>
              </p:nvPr>
            </p:nvSpPr>
            <p:spPr>
              <a:xfrm>
                <a:off x="677181" y="1942381"/>
                <a:ext cx="6993155" cy="3477344"/>
              </a:xfrm>
              <a:ln w="57150">
                <a:solidFill>
                  <a:schemeClr val="accent1"/>
                </a:solidFill>
              </a:ln>
            </p:spPr>
            <p:txBody>
              <a:bodyPr>
                <a:noAutofit/>
              </a:bodyPr>
              <a:lstStyle/>
              <a:p>
                <a:pPr marL="324000" lvl="1" indent="0">
                  <a:buNone/>
                </a:pPr>
                <a:r>
                  <a:rPr lang="en-US" sz="2000" i="1">
                    <a:latin typeface="Cambria Math" panose="02040503050406030204" pitchFamily="18" charset="0"/>
                  </a:rPr>
                  <a:t>A</a:t>
                </a:r>
                <a14:m>
                  <m:oMath xmlns:m="http://schemas.openxmlformats.org/officeDocument/2006/math">
                    <m:r>
                      <a:rPr lang="en-US" sz="2000" i="1">
                        <a:latin typeface="Cambria Math" panose="02040503050406030204" pitchFamily="18" charset="0"/>
                      </a:rPr>
                      <m:t>𝑙𝑙𝑜𝑐𝑎𝑡𝑖𝑜𝑛</m:t>
                    </m:r>
                    <m:r>
                      <a:rPr lang="en-US" sz="2000" i="1">
                        <a:latin typeface="Cambria Math" panose="02040503050406030204" pitchFamily="18" charset="0"/>
                      </a:rPr>
                      <m:t> </m:t>
                    </m:r>
                    <m:r>
                      <a:rPr lang="en-US" sz="2000" i="1">
                        <a:latin typeface="Cambria Math" panose="02040503050406030204" pitchFamily="18" charset="0"/>
                      </a:rPr>
                      <m:t>𝑜𝑓</m:t>
                    </m:r>
                    <m:r>
                      <a:rPr lang="en-US" sz="2000" i="1">
                        <a:latin typeface="Cambria Math" panose="02040503050406030204" pitchFamily="18" charset="0"/>
                      </a:rPr>
                      <m:t> </m:t>
                    </m:r>
                    <m:r>
                      <a:rPr lang="en-US" sz="2000" i="1">
                        <a:latin typeface="Cambria Math" panose="02040503050406030204" pitchFamily="18" charset="0"/>
                      </a:rPr>
                      <m:t>𝑃𝑎𝑟𝑡𝑛𝑒𝑟𝑠h𝑖𝑝</m:t>
                    </m:r>
                    <m:r>
                      <a:rPr lang="en-US" sz="2000" i="1">
                        <a:latin typeface="Cambria Math" panose="02040503050406030204" pitchFamily="18" charset="0"/>
                      </a:rPr>
                      <m:t> </m:t>
                    </m:r>
                    <m:r>
                      <a:rPr lang="en-US" sz="2000" i="1">
                        <a:latin typeface="Cambria Math" panose="02040503050406030204" pitchFamily="18" charset="0"/>
                      </a:rPr>
                      <m:t>𝑆𝑡𝑎𝑡𝑒</m:t>
                    </m:r>
                    <m:r>
                      <a:rPr lang="en-US" sz="2000" i="1">
                        <a:latin typeface="Cambria Math" panose="02040503050406030204" pitchFamily="18" charset="0"/>
                      </a:rPr>
                      <m:t> </m:t>
                    </m:r>
                    <m:r>
                      <a:rPr lang="en-US" sz="2000" i="1">
                        <a:latin typeface="Cambria Math" panose="02040503050406030204" pitchFamily="18" charset="0"/>
                      </a:rPr>
                      <m:t>𝑅𝑒𝑐𝑒𝑖𝑝𝑡𝑠</m:t>
                    </m:r>
                    <m:r>
                      <a:rPr lang="en-US" sz="2000" b="0" i="1" smtClean="0">
                        <a:latin typeface="Cambria Math" panose="02040503050406030204" pitchFamily="18" charset="0"/>
                      </a:rPr>
                      <m:t>:</m:t>
                    </m:r>
                  </m:oMath>
                </a14:m>
                <a:endParaRPr lang="en-US" sz="2000" b="0" i="1">
                  <a:latin typeface="Cambria Math" panose="02040503050406030204" pitchFamily="18" charset="0"/>
                </a:endParaRPr>
              </a:p>
              <a:p>
                <a:pPr marL="324000" lvl="1" indent="0" algn="ctr">
                  <a:buNone/>
                </a:pPr>
                <a14:m>
                  <m:oMath xmlns:m="http://schemas.openxmlformats.org/officeDocument/2006/math">
                    <m:r>
                      <a:rPr lang="en-US" sz="2000" i="1">
                        <a:latin typeface="Cambria Math" panose="02040503050406030204" pitchFamily="18" charset="0"/>
                      </a:rPr>
                      <m:t>$2,000,000 </m:t>
                    </m:r>
                    <m:r>
                      <a:rPr lang="en-US" sz="2000" i="1">
                        <a:latin typeface="Cambria Math" panose="02040503050406030204" pitchFamily="18" charset="0"/>
                      </a:rPr>
                      <m:t>𝑋</m:t>
                    </m:r>
                    <m:f>
                      <m:fPr>
                        <m:ctrlPr>
                          <a:rPr lang="en-US" sz="2000" i="1">
                            <a:latin typeface="Cambria Math" panose="02040503050406030204" pitchFamily="18" charset="0"/>
                          </a:rPr>
                        </m:ctrlPr>
                      </m:fPr>
                      <m:num>
                        <m:r>
                          <m:rPr>
                            <m:nor/>
                          </m:rPr>
                          <a:rPr lang="en-US" sz="2000" i="1" dirty="0">
                            <a:latin typeface="Cambria Math" panose="02040503050406030204" pitchFamily="18" charset="0"/>
                          </a:rPr>
                          <m:t>$500,000</m:t>
                        </m:r>
                      </m:num>
                      <m:den>
                        <m:r>
                          <m:rPr>
                            <m:nor/>
                          </m:rPr>
                          <a:rPr lang="en-US" sz="2000" b="0" i="1" dirty="0" smtClean="0">
                            <a:latin typeface="Cambria Math" panose="02040503050406030204" pitchFamily="18" charset="0"/>
                          </a:rPr>
                          <m:t>$500,000</m:t>
                        </m:r>
                      </m:den>
                    </m:f>
                  </m:oMath>
                </a14:m>
                <a:r>
                  <a:rPr lang="en-US" sz="2000" i="1">
                    <a:latin typeface="Cambria Math" panose="02040503050406030204" pitchFamily="18" charset="0"/>
                  </a:rPr>
                  <a:t> = </a:t>
                </a:r>
                <a:r>
                  <a:rPr lang="en-US" sz="2000" b="1">
                    <a:latin typeface="Cambria Math" panose="02040503050406030204" pitchFamily="18" charset="0"/>
                  </a:rPr>
                  <a:t>$2,000,000</a:t>
                </a:r>
              </a:p>
              <a:p>
                <a:pPr marL="324000" lvl="1" indent="0">
                  <a:buNone/>
                </a:pPr>
                <a:endParaRPr lang="en-US" sz="2000" i="1">
                  <a:latin typeface="Cambria Math" panose="02040503050406030204" pitchFamily="18" charset="0"/>
                </a:endParaRPr>
              </a:p>
              <a:p>
                <a:pPr marL="324000" lvl="1" indent="0">
                  <a:buNone/>
                </a:pPr>
                <a:r>
                  <a:rPr lang="en-US" sz="2000" i="1">
                    <a:latin typeface="Cambria Math" panose="02040503050406030204" pitchFamily="18" charset="0"/>
                  </a:rPr>
                  <a:t>A</a:t>
                </a:r>
                <a14:m>
                  <m:oMath xmlns:m="http://schemas.openxmlformats.org/officeDocument/2006/math">
                    <m:r>
                      <a:rPr lang="en-US" sz="2000" i="1">
                        <a:latin typeface="Cambria Math" panose="02040503050406030204" pitchFamily="18" charset="0"/>
                      </a:rPr>
                      <m:t>𝑙𝑙𝑜𝑐𝑎𝑡𝑖𝑜𝑛</m:t>
                    </m:r>
                    <m:r>
                      <a:rPr lang="en-US" sz="2000" i="1">
                        <a:latin typeface="Cambria Math" panose="02040503050406030204" pitchFamily="18" charset="0"/>
                      </a:rPr>
                      <m:t> </m:t>
                    </m:r>
                    <m:r>
                      <a:rPr lang="en-US" sz="2000" i="1">
                        <a:latin typeface="Cambria Math" panose="02040503050406030204" pitchFamily="18" charset="0"/>
                      </a:rPr>
                      <m:t>𝑜𝑓</m:t>
                    </m:r>
                    <m:r>
                      <a:rPr lang="en-US" sz="2000" i="1">
                        <a:latin typeface="Cambria Math" panose="02040503050406030204" pitchFamily="18" charset="0"/>
                      </a:rPr>
                      <m:t> </m:t>
                    </m:r>
                    <m:r>
                      <a:rPr lang="en-US" sz="2000" i="1">
                        <a:latin typeface="Cambria Math" panose="02040503050406030204" pitchFamily="18" charset="0"/>
                      </a:rPr>
                      <m:t>𝑃𝑎𝑟𝑡𝑛𝑒𝑟𝑠h𝑖𝑝</m:t>
                    </m:r>
                    <m:r>
                      <a:rPr lang="en-US" sz="2000" i="1">
                        <a:latin typeface="Cambria Math" panose="02040503050406030204" pitchFamily="18" charset="0"/>
                      </a:rPr>
                      <m:t> </m:t>
                    </m:r>
                    <m:r>
                      <a:rPr lang="en-US" sz="2000" i="1">
                        <a:latin typeface="Cambria Math" panose="02040503050406030204" pitchFamily="18" charset="0"/>
                      </a:rPr>
                      <m:t>𝐸𝑣𝑒𝑟𝑦𝑤h𝑒𝑟𝑒</m:t>
                    </m:r>
                    <m:r>
                      <a:rPr lang="en-US" sz="2000" i="1">
                        <a:latin typeface="Cambria Math" panose="02040503050406030204" pitchFamily="18" charset="0"/>
                      </a:rPr>
                      <m:t> </m:t>
                    </m:r>
                    <m:r>
                      <a:rPr lang="en-US" sz="2000" i="1">
                        <a:latin typeface="Cambria Math" panose="02040503050406030204" pitchFamily="18" charset="0"/>
                      </a:rPr>
                      <m:t>𝑅𝑒𝑐𝑒𝑖𝑝𝑡𝑠</m:t>
                    </m:r>
                    <m:r>
                      <a:rPr lang="en-US" sz="2000" b="0" i="1" smtClean="0">
                        <a:latin typeface="Cambria Math" panose="02040503050406030204" pitchFamily="18" charset="0"/>
                      </a:rPr>
                      <m:t>:</m:t>
                    </m:r>
                  </m:oMath>
                </a14:m>
                <a:endParaRPr lang="en-US" sz="2000" b="0" i="1">
                  <a:latin typeface="Cambria Math" panose="02040503050406030204" pitchFamily="18" charset="0"/>
                </a:endParaRPr>
              </a:p>
              <a:p>
                <a:pPr marL="324000" lvl="1" indent="0">
                  <a:buNone/>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$5,000,000 </m:t>
                      </m:r>
                      <m:r>
                        <a:rPr lang="en-US" sz="2000" i="1">
                          <a:latin typeface="Cambria Math" panose="02040503050406030204" pitchFamily="18" charset="0"/>
                        </a:rPr>
                        <m:t>𝑋</m:t>
                      </m:r>
                      <m:f>
                        <m:fPr>
                          <m:ctrlPr>
                            <a:rPr lang="en-US" sz="2000" i="1">
                              <a:latin typeface="Cambria Math" panose="02040503050406030204" pitchFamily="18" charset="0"/>
                            </a:rPr>
                          </m:ctrlPr>
                        </m:fPr>
                        <m:num>
                          <m:r>
                            <m:rPr>
                              <m:nor/>
                            </m:rPr>
                            <a:rPr lang="en-US" sz="2000" i="1" dirty="0">
                              <a:latin typeface="Cambria Math" panose="02040503050406030204" pitchFamily="18" charset="0"/>
                            </a:rPr>
                            <m:t>$</m:t>
                          </m:r>
                          <m:r>
                            <m:rPr>
                              <m:nor/>
                            </m:rPr>
                            <a:rPr lang="en-US" sz="2000" b="0" i="1" dirty="0" smtClean="0">
                              <a:latin typeface="Cambria Math" panose="02040503050406030204" pitchFamily="18" charset="0"/>
                            </a:rPr>
                            <m:t>500,000</m:t>
                          </m:r>
                        </m:num>
                        <m:den>
                          <m:r>
                            <m:rPr>
                              <m:nor/>
                            </m:rPr>
                            <a:rPr lang="en-US" sz="2000" i="1" dirty="0">
                              <a:latin typeface="Cambria Math" panose="02040503050406030204" pitchFamily="18" charset="0"/>
                            </a:rPr>
                            <m:t>$</m:t>
                          </m:r>
                          <m:r>
                            <m:rPr>
                              <m:nor/>
                            </m:rPr>
                            <a:rPr lang="en-US" sz="2000" b="0" i="1" dirty="0" smtClean="0">
                              <a:latin typeface="Cambria Math" panose="02040503050406030204" pitchFamily="18" charset="0"/>
                            </a:rPr>
                            <m:t>500,000</m:t>
                          </m:r>
                        </m:den>
                      </m:f>
                      <m:r>
                        <a:rPr lang="en-US" sz="2000" b="1" i="1" dirty="0">
                          <a:latin typeface="Cambria Math" panose="02040503050406030204" pitchFamily="18" charset="0"/>
                        </a:rPr>
                        <m:t>=$</m:t>
                      </m:r>
                      <m:r>
                        <a:rPr lang="en-US" sz="2000" b="1" i="1" dirty="0" smtClean="0">
                          <a:latin typeface="Cambria Math" panose="02040503050406030204" pitchFamily="18" charset="0"/>
                        </a:rPr>
                        <m:t>𝟓</m:t>
                      </m:r>
                      <m:r>
                        <a:rPr lang="en-US" sz="2000" b="1" i="1" dirty="0" smtClean="0">
                          <a:latin typeface="Cambria Math" panose="02040503050406030204" pitchFamily="18" charset="0"/>
                        </a:rPr>
                        <m:t>,</m:t>
                      </m:r>
                      <m:r>
                        <a:rPr lang="en-US" sz="2000" b="1" i="1" dirty="0" smtClean="0">
                          <a:latin typeface="Cambria Math" panose="02040503050406030204" pitchFamily="18" charset="0"/>
                        </a:rPr>
                        <m:t>𝟎𝟎𝟎</m:t>
                      </m:r>
                      <m:r>
                        <a:rPr lang="en-US" sz="2000" b="1" i="1" dirty="0" smtClean="0">
                          <a:latin typeface="Cambria Math" panose="02040503050406030204" pitchFamily="18" charset="0"/>
                        </a:rPr>
                        <m:t>,</m:t>
                      </m:r>
                      <m:r>
                        <a:rPr lang="en-US" sz="2000" b="1" i="1" dirty="0" smtClean="0">
                          <a:latin typeface="Cambria Math" panose="02040503050406030204" pitchFamily="18" charset="0"/>
                        </a:rPr>
                        <m:t>𝟎𝟎𝟎</m:t>
                      </m:r>
                    </m:oMath>
                  </m:oMathPara>
                </a14:m>
                <a:endParaRPr lang="en-US" sz="2000" b="1" i="1">
                  <a:latin typeface="Cambria Math" panose="02040503050406030204" pitchFamily="18" charset="0"/>
                </a:endParaRPr>
              </a:p>
            </p:txBody>
          </p:sp>
        </mc:Choice>
        <mc:Fallback xmlns="">
          <p:sp>
            <p:nvSpPr>
              <p:cNvPr id="3" name="Content Placeholder 2">
                <a:extLst>
                  <a:ext uri="{FF2B5EF4-FFF2-40B4-BE49-F238E27FC236}">
                    <a16:creationId xmlns:a16="http://schemas.microsoft.com/office/drawing/2014/main" id="{7314FA87-E7C5-4276-07DB-A7674637C37F}"/>
                  </a:ext>
                </a:extLst>
              </p:cNvPr>
              <p:cNvSpPr>
                <a:spLocks noGrp="1" noRot="1" noChangeAspect="1" noMove="1" noResize="1" noEditPoints="1" noAdjustHandles="1" noChangeArrowheads="1" noChangeShapeType="1" noTextEdit="1"/>
              </p:cNvSpPr>
              <p:nvPr>
                <p:ph idx="1"/>
              </p:nvPr>
            </p:nvSpPr>
            <p:spPr>
              <a:xfrm>
                <a:off x="677181" y="1942381"/>
                <a:ext cx="6993155" cy="3477344"/>
              </a:xfrm>
              <a:blipFill>
                <a:blip r:embed="rId3"/>
                <a:stretch>
                  <a:fillRect/>
                </a:stretch>
              </a:blipFill>
              <a:ln w="57150">
                <a:solidFill>
                  <a:schemeClr val="accent1"/>
                </a:solidFill>
              </a:ln>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E6DD9AEB-5133-2E56-C782-C920060E247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900" b="0" i="0" u="none" strike="noStrike" kern="1200" cap="none" spc="0" normalizeH="0" baseline="0" noProof="0">
              <a:ln>
                <a:noFill/>
              </a:ln>
              <a:solidFill>
                <a:prstClr val="black">
                  <a:lumMod val="75000"/>
                  <a:lumOff val="25000"/>
                </a:prstClr>
              </a:solidFill>
              <a:effectLst/>
              <a:uLnTx/>
              <a:uFillTx/>
              <a:latin typeface="Franklin Gothic Book" panose="020B0502020104020203"/>
              <a:ea typeface="+mn-ea"/>
              <a:cs typeface="+mn-cs"/>
            </a:endParaRPr>
          </a:p>
        </p:txBody>
      </p:sp>
      <p:grpSp>
        <p:nvGrpSpPr>
          <p:cNvPr id="19" name="Group 18">
            <a:extLst>
              <a:ext uri="{FF2B5EF4-FFF2-40B4-BE49-F238E27FC236}">
                <a16:creationId xmlns:a16="http://schemas.microsoft.com/office/drawing/2014/main" id="{CB2E21CB-ABF5-7F51-2931-1A54C7E94989}"/>
              </a:ext>
            </a:extLst>
          </p:cNvPr>
          <p:cNvGrpSpPr/>
          <p:nvPr/>
        </p:nvGrpSpPr>
        <p:grpSpPr>
          <a:xfrm>
            <a:off x="2728682" y="1198407"/>
            <a:ext cx="9009662" cy="5682708"/>
            <a:chOff x="2728682" y="1314449"/>
            <a:chExt cx="8882126" cy="5566665"/>
          </a:xfrm>
        </p:grpSpPr>
        <p:sp>
          <p:nvSpPr>
            <p:cNvPr id="13" name="Rectangle 12">
              <a:extLst>
                <a:ext uri="{FF2B5EF4-FFF2-40B4-BE49-F238E27FC236}">
                  <a16:creationId xmlns:a16="http://schemas.microsoft.com/office/drawing/2014/main" id="{5ED10A22-B847-05F8-B4E8-C08B478D0C94}"/>
                </a:ext>
              </a:extLst>
            </p:cNvPr>
            <p:cNvSpPr/>
            <p:nvPr/>
          </p:nvSpPr>
          <p:spPr>
            <a:xfrm>
              <a:off x="2728682" y="5311454"/>
              <a:ext cx="2890151" cy="1569660"/>
            </a:xfrm>
            <a:prstGeom prst="rect">
              <a:avLst/>
            </a:prstGeom>
            <a:noFill/>
          </p:spPr>
          <p:txBody>
            <a:bodyPr wrap="none" lIns="91440" tIns="45720" rIns="91440" bIns="45720">
              <a:spAutoFit/>
            </a:bodyPr>
            <a:lstStyle/>
            <a:p>
              <a:pPr algn="ctr"/>
              <a:r>
                <a:rPr lang="en-US" sz="9600" b="1" cap="none" spc="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STOP</a:t>
              </a:r>
            </a:p>
          </p:txBody>
        </p:sp>
        <p:sp>
          <p:nvSpPr>
            <p:cNvPr id="15" name="Rectangle: Rounded Corners 14">
              <a:extLst>
                <a:ext uri="{FF2B5EF4-FFF2-40B4-BE49-F238E27FC236}">
                  <a16:creationId xmlns:a16="http://schemas.microsoft.com/office/drawing/2014/main" id="{73AB3F1F-F7A2-EA90-96ED-10C3202DFD6F}"/>
                </a:ext>
              </a:extLst>
            </p:cNvPr>
            <p:cNvSpPr/>
            <p:nvPr/>
          </p:nvSpPr>
          <p:spPr>
            <a:xfrm>
              <a:off x="7949344" y="1314449"/>
              <a:ext cx="3661464" cy="5118800"/>
            </a:xfrm>
            <a:prstGeom prst="round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1" dirty="0"/>
                <a:t>When the partner’s distributive share is no longer in proportion  to partnership net income the formula creates phantom allocation of factor components. It attributes all the receipts to Corp 1, and the same amount again to Corp 2!</a:t>
              </a:r>
            </a:p>
            <a:p>
              <a:endParaRPr lang="en-US" b="1" dirty="0"/>
            </a:p>
            <a:p>
              <a:r>
                <a:rPr lang="en-US" b="1" dirty="0"/>
                <a:t>The allocation of factor components is no longer a fair representation of the business activity, which generates distortions in the blended formula of the partner.</a:t>
              </a:r>
            </a:p>
          </p:txBody>
        </p:sp>
      </p:grpSp>
      <p:sp>
        <p:nvSpPr>
          <p:cNvPr id="17" name="Arrow: Curved Up 16">
            <a:extLst>
              <a:ext uri="{FF2B5EF4-FFF2-40B4-BE49-F238E27FC236}">
                <a16:creationId xmlns:a16="http://schemas.microsoft.com/office/drawing/2014/main" id="{36800F40-3B7C-BC1F-AA3E-CDD6070D1676}"/>
              </a:ext>
            </a:extLst>
          </p:cNvPr>
          <p:cNvSpPr/>
          <p:nvPr/>
        </p:nvSpPr>
        <p:spPr>
          <a:xfrm>
            <a:off x="2809875" y="3304582"/>
            <a:ext cx="3086100" cy="409575"/>
          </a:xfrm>
          <a:prstGeom prst="curved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Arrow: Curved Up 17">
            <a:extLst>
              <a:ext uri="{FF2B5EF4-FFF2-40B4-BE49-F238E27FC236}">
                <a16:creationId xmlns:a16="http://schemas.microsoft.com/office/drawing/2014/main" id="{CD75C94F-0B69-40F8-B33B-034F81323963}"/>
              </a:ext>
            </a:extLst>
          </p:cNvPr>
          <p:cNvSpPr/>
          <p:nvPr/>
        </p:nvSpPr>
        <p:spPr>
          <a:xfrm>
            <a:off x="2209800" y="4861190"/>
            <a:ext cx="3686175" cy="409575"/>
          </a:xfrm>
          <a:prstGeom prst="curved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a:extLst>
              <a:ext uri="{FF2B5EF4-FFF2-40B4-BE49-F238E27FC236}">
                <a16:creationId xmlns:a16="http://schemas.microsoft.com/office/drawing/2014/main" id="{4559201C-65DE-006B-4A37-DE6BF455F94F}"/>
              </a:ext>
            </a:extLst>
          </p:cNvPr>
          <p:cNvSpPr txBox="1"/>
          <p:nvPr/>
        </p:nvSpPr>
        <p:spPr>
          <a:xfrm>
            <a:off x="581192" y="1111384"/>
            <a:ext cx="5620641" cy="461665"/>
          </a:xfrm>
          <a:prstGeom prst="rect">
            <a:avLst/>
          </a:prstGeom>
          <a:noFill/>
        </p:spPr>
        <p:txBody>
          <a:bodyPr wrap="none" rtlCol="0">
            <a:spAutoFit/>
          </a:bodyPr>
          <a:lstStyle/>
          <a:p>
            <a:r>
              <a:rPr lang="en-US" sz="2400" b="1"/>
              <a:t>Share of Partnership Factor Components</a:t>
            </a:r>
          </a:p>
        </p:txBody>
      </p:sp>
    </p:spTree>
    <p:extLst>
      <p:ext uri="{BB962C8B-B14F-4D97-AF65-F5344CB8AC3E}">
        <p14:creationId xmlns:p14="http://schemas.microsoft.com/office/powerpoint/2010/main" val="3825287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A6F72A-A6E8-ABDA-EE39-4124BD59DC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AC44CB-B585-DDAD-4C0E-C7D5B984153F}"/>
              </a:ext>
            </a:extLst>
          </p:cNvPr>
          <p:cNvSpPr>
            <a:spLocks noGrp="1"/>
          </p:cNvSpPr>
          <p:nvPr>
            <p:ph type="title"/>
          </p:nvPr>
        </p:nvSpPr>
        <p:spPr>
          <a:xfrm>
            <a:off x="381167" y="519833"/>
            <a:ext cx="11029616" cy="612294"/>
          </a:xfrm>
        </p:spPr>
        <p:txBody>
          <a:bodyPr/>
          <a:lstStyle/>
          <a:p>
            <a:r>
              <a:rPr lang="en-US"/>
              <a:t>Special allocation – Recap - 3</a:t>
            </a:r>
          </a:p>
        </p:txBody>
      </p:sp>
      <p:sp>
        <p:nvSpPr>
          <p:cNvPr id="3" name="Content Placeholder 2">
            <a:extLst>
              <a:ext uri="{FF2B5EF4-FFF2-40B4-BE49-F238E27FC236}">
                <a16:creationId xmlns:a16="http://schemas.microsoft.com/office/drawing/2014/main" id="{1F30B9BA-488F-7B2B-C235-550A370B67F8}"/>
              </a:ext>
            </a:extLst>
          </p:cNvPr>
          <p:cNvSpPr>
            <a:spLocks noGrp="1"/>
          </p:cNvSpPr>
          <p:nvPr>
            <p:ph idx="1"/>
          </p:nvPr>
        </p:nvSpPr>
        <p:spPr>
          <a:xfrm>
            <a:off x="581192" y="1438274"/>
            <a:ext cx="11029616" cy="4985639"/>
          </a:xfrm>
        </p:spPr>
        <p:txBody>
          <a:bodyPr>
            <a:noAutofit/>
          </a:bodyPr>
          <a:lstStyle/>
          <a:p>
            <a:pPr lvl="1"/>
            <a:r>
              <a:rPr lang="en-US" sz="2400"/>
              <a:t>It seems intuitive that the share of receipts follows the allocation of net income. </a:t>
            </a:r>
          </a:p>
          <a:p>
            <a:pPr lvl="1"/>
            <a:r>
              <a:rPr lang="en-US" sz="2400"/>
              <a:t>However, special allocations are </a:t>
            </a:r>
            <a:r>
              <a:rPr lang="en-US" sz="2400" b="1"/>
              <a:t>NOT </a:t>
            </a:r>
            <a:r>
              <a:rPr lang="en-US" sz="2400"/>
              <a:t>about allocation of net income. They are about </a:t>
            </a:r>
            <a:r>
              <a:rPr lang="en-US" sz="2400">
                <a:highlight>
                  <a:srgbClr val="FFFF00"/>
                </a:highlight>
              </a:rPr>
              <a:t>the allocation of partnership separately stated items </a:t>
            </a:r>
            <a:r>
              <a:rPr lang="en-US" sz="2400"/>
              <a:t>including gross income (receipts) and deductions.</a:t>
            </a:r>
          </a:p>
          <a:p>
            <a:pPr lvl="1"/>
            <a:r>
              <a:rPr lang="en-US" sz="2400"/>
              <a:t>Special allocations may disconnect income and expenses attributing them to different partners. When this happens, partners are no longer allocated amounts that are a function of partnership net income.</a:t>
            </a:r>
          </a:p>
          <a:p>
            <a:pPr lvl="1"/>
            <a:r>
              <a:rPr lang="en-US" sz="2400"/>
              <a:t>Subchapter K reconciles revenue and expenses for each item throughout the life of the partnership. But a future reconciliation of the capital accounts cannot be factored in the current determination of factor components.</a:t>
            </a:r>
          </a:p>
        </p:txBody>
      </p:sp>
      <p:sp>
        <p:nvSpPr>
          <p:cNvPr id="4" name="Slide Number Placeholder 3">
            <a:extLst>
              <a:ext uri="{FF2B5EF4-FFF2-40B4-BE49-F238E27FC236}">
                <a16:creationId xmlns:a16="http://schemas.microsoft.com/office/drawing/2014/main" id="{BA9DBA85-FF96-2E2D-F660-853E6BF4CC5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900" b="0" i="0" u="none" strike="noStrike" kern="1200" cap="none" spc="0" normalizeH="0" baseline="0" noProof="0">
              <a:ln>
                <a:noFill/>
              </a:ln>
              <a:solidFill>
                <a:prstClr val="black">
                  <a:lumMod val="75000"/>
                  <a:lumOff val="25000"/>
                </a:prstClr>
              </a:solidFill>
              <a:effectLst/>
              <a:uLnTx/>
              <a:uFillTx/>
              <a:latin typeface="Franklin Gothic Book" panose="020B0502020104020203"/>
              <a:ea typeface="+mn-ea"/>
              <a:cs typeface="+mn-cs"/>
            </a:endParaRPr>
          </a:p>
        </p:txBody>
      </p:sp>
    </p:spTree>
    <p:extLst>
      <p:ext uri="{BB962C8B-B14F-4D97-AF65-F5344CB8AC3E}">
        <p14:creationId xmlns:p14="http://schemas.microsoft.com/office/powerpoint/2010/main" val="17219755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BEAA56-D139-EA82-AF66-0C2E63DA3F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7E5E58-4AA6-6871-12E3-A863EC676CD7}"/>
              </a:ext>
            </a:extLst>
          </p:cNvPr>
          <p:cNvSpPr>
            <a:spLocks noGrp="1"/>
          </p:cNvSpPr>
          <p:nvPr>
            <p:ph type="title"/>
          </p:nvPr>
        </p:nvSpPr>
        <p:spPr>
          <a:xfrm>
            <a:off x="371810" y="618294"/>
            <a:ext cx="11029616" cy="528711"/>
          </a:xfrm>
        </p:spPr>
        <p:txBody>
          <a:bodyPr>
            <a:normAutofit/>
          </a:bodyPr>
          <a:lstStyle/>
          <a:p>
            <a:r>
              <a:rPr lang="en-US"/>
              <a:t>Blending: Special allocation of Partnership Items</a:t>
            </a:r>
          </a:p>
        </p:txBody>
      </p:sp>
      <p:sp>
        <p:nvSpPr>
          <p:cNvPr id="4" name="Slide Number Placeholder 3">
            <a:extLst>
              <a:ext uri="{FF2B5EF4-FFF2-40B4-BE49-F238E27FC236}">
                <a16:creationId xmlns:a16="http://schemas.microsoft.com/office/drawing/2014/main" id="{A103E6E0-FA6C-D848-49C0-34590E333F4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900" b="0" i="0" u="none" strike="noStrike" kern="1200" cap="none" spc="0" normalizeH="0" baseline="0" noProof="0">
              <a:ln>
                <a:noFill/>
              </a:ln>
              <a:solidFill>
                <a:prstClr val="black">
                  <a:lumMod val="75000"/>
                  <a:lumOff val="25000"/>
                </a:prstClr>
              </a:solidFill>
              <a:effectLst/>
              <a:uLnTx/>
              <a:uFillTx/>
              <a:latin typeface="Franklin Gothic Book" panose="020B0502020104020203"/>
              <a:ea typeface="+mn-ea"/>
              <a:cs typeface="+mn-cs"/>
            </a:endParaRPr>
          </a:p>
        </p:txBody>
      </p:sp>
      <p:sp>
        <p:nvSpPr>
          <p:cNvPr id="8" name="Content Placeholder 2">
            <a:extLst>
              <a:ext uri="{FF2B5EF4-FFF2-40B4-BE49-F238E27FC236}">
                <a16:creationId xmlns:a16="http://schemas.microsoft.com/office/drawing/2014/main" id="{5F4275E8-D4D7-9AD9-6DF8-704D069F79DA}"/>
              </a:ext>
            </a:extLst>
          </p:cNvPr>
          <p:cNvSpPr txBox="1">
            <a:spLocks/>
          </p:cNvSpPr>
          <p:nvPr/>
        </p:nvSpPr>
        <p:spPr>
          <a:xfrm>
            <a:off x="581189" y="1152649"/>
            <a:ext cx="10905627" cy="5310653"/>
          </a:xfrm>
          <a:prstGeom prst="rect">
            <a:avLst/>
          </a:prstGeom>
          <a:ln w="57150">
            <a:solidFill>
              <a:schemeClr val="bg1"/>
            </a:solidFill>
          </a:ln>
        </p:spPr>
        <p:txBody>
          <a:bodyPr vert="horz" lIns="91440" tIns="45720" rIns="91440" bIns="45720" rtlCol="0" anchor="ctr">
            <a:no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85000"/>
                    <a:lumOff val="1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85000"/>
                    <a:lumOff val="1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85000"/>
                    <a:lumOff val="1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85000"/>
                    <a:lumOff val="1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85000"/>
                    <a:lumOff val="1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lvl="1"/>
            <a:r>
              <a:rPr lang="en-US" sz="2400"/>
              <a:t>For an allocation to have substantial economic effect it must:</a:t>
            </a:r>
          </a:p>
          <a:p>
            <a:pPr lvl="2"/>
            <a:r>
              <a:rPr lang="en-US" sz="2400"/>
              <a:t>Be properly reflected in the partner’s capital accounts with an obligation to restore a negative balance; </a:t>
            </a:r>
          </a:p>
          <a:p>
            <a:pPr lvl="2"/>
            <a:r>
              <a:rPr lang="en-US" sz="2400"/>
              <a:t>Not be done solely to affect the tax result, and</a:t>
            </a:r>
          </a:p>
          <a:p>
            <a:pPr lvl="2"/>
            <a:r>
              <a:rPr lang="en-US" sz="2400"/>
              <a:t>Reflect the economic reality of the partnership agreement,</a:t>
            </a:r>
            <a:endParaRPr lang="en-US" sz="2400" strike="sngStrike"/>
          </a:p>
          <a:p>
            <a:pPr lvl="1"/>
            <a:r>
              <a:rPr lang="en-US" sz="2400"/>
              <a:t>Actions taken to ensure this requirement is met may not be reflected in the current year allocations. They may never result in corresponding future allocations. </a:t>
            </a:r>
          </a:p>
          <a:p>
            <a:pPr lvl="1"/>
            <a:r>
              <a:rPr lang="en-US" sz="2400"/>
              <a:t>Because we have an annual reporting system, these changes may not have effect in the tax year. </a:t>
            </a:r>
          </a:p>
        </p:txBody>
      </p:sp>
    </p:spTree>
    <p:extLst>
      <p:ext uri="{BB962C8B-B14F-4D97-AF65-F5344CB8AC3E}">
        <p14:creationId xmlns:p14="http://schemas.microsoft.com/office/powerpoint/2010/main" val="36859092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35E355-77BE-6F28-F3E8-7CAC53C610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9029FB-E4B2-02DD-FAC3-27E464173CED}"/>
              </a:ext>
            </a:extLst>
          </p:cNvPr>
          <p:cNvSpPr>
            <a:spLocks noGrp="1"/>
          </p:cNvSpPr>
          <p:nvPr>
            <p:ph type="title"/>
          </p:nvPr>
        </p:nvSpPr>
        <p:spPr>
          <a:xfrm>
            <a:off x="371810" y="618294"/>
            <a:ext cx="11029616" cy="528711"/>
          </a:xfrm>
        </p:spPr>
        <p:txBody>
          <a:bodyPr>
            <a:normAutofit fontScale="90000"/>
          </a:bodyPr>
          <a:lstStyle/>
          <a:p>
            <a:r>
              <a:rPr lang="en-US"/>
              <a:t>Blending: Special allocation of Partnership Items Demonstration</a:t>
            </a:r>
          </a:p>
        </p:txBody>
      </p:sp>
      <p:sp>
        <p:nvSpPr>
          <p:cNvPr id="3" name="Content Placeholder 2">
            <a:extLst>
              <a:ext uri="{FF2B5EF4-FFF2-40B4-BE49-F238E27FC236}">
                <a16:creationId xmlns:a16="http://schemas.microsoft.com/office/drawing/2014/main" id="{AB61D9A8-7863-5A7E-9810-98A608D0B01F}"/>
              </a:ext>
            </a:extLst>
          </p:cNvPr>
          <p:cNvSpPr>
            <a:spLocks noGrp="1"/>
          </p:cNvSpPr>
          <p:nvPr>
            <p:ph idx="1"/>
          </p:nvPr>
        </p:nvSpPr>
        <p:spPr>
          <a:xfrm>
            <a:off x="6312529" y="1255240"/>
            <a:ext cx="5298281" cy="5310653"/>
          </a:xfrm>
          <a:ln w="57150">
            <a:solidFill>
              <a:schemeClr val="accent1"/>
            </a:solidFill>
          </a:ln>
        </p:spPr>
        <p:txBody>
          <a:bodyPr>
            <a:noAutofit/>
          </a:bodyPr>
          <a:lstStyle/>
          <a:p>
            <a:pPr lvl="1"/>
            <a:r>
              <a:rPr lang="en-US" sz="2000"/>
              <a:t>P records </a:t>
            </a:r>
            <a:r>
              <a:rPr lang="en-US" sz="2000" b="1"/>
              <a:t>$5 million of total receipts</a:t>
            </a:r>
            <a:r>
              <a:rPr lang="en-US" sz="2000"/>
              <a:t>, including </a:t>
            </a:r>
            <a:r>
              <a:rPr lang="en-US" sz="1900" b="1"/>
              <a:t>$2 million in State X</a:t>
            </a:r>
          </a:p>
          <a:p>
            <a:pPr lvl="1"/>
            <a:r>
              <a:rPr lang="en-US" sz="2000"/>
              <a:t>P has a net loss of ($3 million), meaning that P has $8 million of deductions.</a:t>
            </a:r>
          </a:p>
          <a:p>
            <a:pPr lvl="1"/>
            <a:r>
              <a:rPr lang="en-US" sz="2000"/>
              <a:t>P allocates the partnership net income and items as follows:</a:t>
            </a:r>
          </a:p>
          <a:p>
            <a:pPr lvl="2"/>
            <a:r>
              <a:rPr lang="en-US" sz="2000"/>
              <a:t>$5 million of receipts to Partner A</a:t>
            </a:r>
          </a:p>
          <a:p>
            <a:pPr lvl="2"/>
            <a:r>
              <a:rPr lang="en-US" sz="2000" b="1"/>
              <a:t>$8 million of deductions to Corp</a:t>
            </a:r>
          </a:p>
        </p:txBody>
      </p:sp>
      <p:sp>
        <p:nvSpPr>
          <p:cNvPr id="4" name="Slide Number Placeholder 3">
            <a:extLst>
              <a:ext uri="{FF2B5EF4-FFF2-40B4-BE49-F238E27FC236}">
                <a16:creationId xmlns:a16="http://schemas.microsoft.com/office/drawing/2014/main" id="{C3022F3F-9209-BF6D-D94E-20AD4BA7916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900" b="0" i="0" u="none" strike="noStrike" kern="1200" cap="none" spc="0" normalizeH="0" baseline="0" noProof="0">
              <a:ln>
                <a:noFill/>
              </a:ln>
              <a:solidFill>
                <a:prstClr val="black">
                  <a:lumMod val="75000"/>
                  <a:lumOff val="25000"/>
                </a:prstClr>
              </a:solidFill>
              <a:effectLst/>
              <a:uLnTx/>
              <a:uFillTx/>
              <a:latin typeface="Franklin Gothic Book" panose="020B0502020104020203"/>
              <a:ea typeface="+mn-ea"/>
              <a:cs typeface="+mn-cs"/>
            </a:endParaRPr>
          </a:p>
        </p:txBody>
      </p:sp>
      <p:sp>
        <p:nvSpPr>
          <p:cNvPr id="8" name="Content Placeholder 2">
            <a:extLst>
              <a:ext uri="{FF2B5EF4-FFF2-40B4-BE49-F238E27FC236}">
                <a16:creationId xmlns:a16="http://schemas.microsoft.com/office/drawing/2014/main" id="{87EBF9F1-8F07-8F9C-EF24-64E0F64095F8}"/>
              </a:ext>
            </a:extLst>
          </p:cNvPr>
          <p:cNvSpPr txBox="1">
            <a:spLocks/>
          </p:cNvSpPr>
          <p:nvPr/>
        </p:nvSpPr>
        <p:spPr>
          <a:xfrm>
            <a:off x="463402" y="1270879"/>
            <a:ext cx="5298281" cy="5310653"/>
          </a:xfrm>
          <a:prstGeom prst="rect">
            <a:avLst/>
          </a:prstGeom>
          <a:ln w="57150">
            <a:solidFill>
              <a:schemeClr val="tx2"/>
            </a:solidFill>
          </a:ln>
        </p:spPr>
        <p:txBody>
          <a:bodyPr vert="horz" lIns="91440" tIns="45720" rIns="91440" bIns="45720" rtlCol="0" anchor="ctr">
            <a:no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85000"/>
                    <a:lumOff val="1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85000"/>
                    <a:lumOff val="1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85000"/>
                    <a:lumOff val="1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85000"/>
                    <a:lumOff val="1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85000"/>
                    <a:lumOff val="1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lvl="1"/>
            <a:r>
              <a:rPr lang="en-US" sz="2000"/>
              <a:t>Assume this special allocation that has substantial economic effect.</a:t>
            </a:r>
          </a:p>
          <a:p>
            <a:pPr lvl="1"/>
            <a:r>
              <a:rPr lang="en-US" sz="2000"/>
              <a:t>In this situation Corp is allocated no receipts as a component of its distributive share. </a:t>
            </a:r>
          </a:p>
          <a:p>
            <a:pPr lvl="1"/>
            <a:r>
              <a:rPr lang="en-US" sz="2000"/>
              <a:t>What would it mean for the attribution of factor components to ignore special allocation of deductions or losses?</a:t>
            </a:r>
          </a:p>
          <a:p>
            <a:pPr lvl="2"/>
            <a:r>
              <a:rPr lang="en-US" sz="2000"/>
              <a:t>Can Corp blend its distributive share of partnership deductions without any factor representation?</a:t>
            </a:r>
          </a:p>
          <a:p>
            <a:pPr lvl="2"/>
            <a:endParaRPr lang="en-US" sz="2000"/>
          </a:p>
        </p:txBody>
      </p:sp>
    </p:spTree>
    <p:extLst>
      <p:ext uri="{BB962C8B-B14F-4D97-AF65-F5344CB8AC3E}">
        <p14:creationId xmlns:p14="http://schemas.microsoft.com/office/powerpoint/2010/main" val="17725613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652EFE-895C-4ACB-5B66-95E69740AD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BE2221-C138-CACE-A4CA-B283B6B69BC2}"/>
              </a:ext>
            </a:extLst>
          </p:cNvPr>
          <p:cNvSpPr>
            <a:spLocks noGrp="1"/>
          </p:cNvSpPr>
          <p:nvPr>
            <p:ph type="title"/>
          </p:nvPr>
        </p:nvSpPr>
        <p:spPr>
          <a:xfrm>
            <a:off x="457201" y="681357"/>
            <a:ext cx="11029616" cy="602769"/>
          </a:xfrm>
        </p:spPr>
        <p:txBody>
          <a:bodyPr>
            <a:normAutofit fontScale="90000"/>
          </a:bodyPr>
          <a:lstStyle/>
          <a:p>
            <a:r>
              <a:rPr lang="en-US"/>
              <a:t>Blending: Special allocation of Partnership Items Demonstration</a:t>
            </a:r>
          </a:p>
        </p:txBody>
      </p:sp>
      <p:sp>
        <p:nvSpPr>
          <p:cNvPr id="4" name="Slide Number Placeholder 3">
            <a:extLst>
              <a:ext uri="{FF2B5EF4-FFF2-40B4-BE49-F238E27FC236}">
                <a16:creationId xmlns:a16="http://schemas.microsoft.com/office/drawing/2014/main" id="{533D2932-7905-5E3C-C8E1-3EA816E9FDB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900" b="0" i="0" u="none" strike="noStrike" kern="1200" cap="none" spc="0" normalizeH="0" baseline="0" noProof="0">
              <a:ln>
                <a:noFill/>
              </a:ln>
              <a:solidFill>
                <a:prstClr val="black">
                  <a:lumMod val="75000"/>
                  <a:lumOff val="25000"/>
                </a:prstClr>
              </a:solidFill>
              <a:effectLst/>
              <a:uLnTx/>
              <a:uFillTx/>
              <a:latin typeface="Franklin Gothic Book" panose="020B0502020104020203"/>
              <a:ea typeface="+mn-ea"/>
              <a:cs typeface="+mn-cs"/>
            </a:endParaRPr>
          </a:p>
        </p:txBody>
      </p:sp>
      <p:graphicFrame>
        <p:nvGraphicFramePr>
          <p:cNvPr id="18" name="Object 17">
            <a:extLst>
              <a:ext uri="{FF2B5EF4-FFF2-40B4-BE49-F238E27FC236}">
                <a16:creationId xmlns:a16="http://schemas.microsoft.com/office/drawing/2014/main" id="{25E206DA-905B-F9CC-4C63-349AAD19AD00}"/>
              </a:ext>
            </a:extLst>
          </p:cNvPr>
          <p:cNvGraphicFramePr>
            <a:graphicFrameLocks noChangeAspect="1"/>
          </p:cNvGraphicFramePr>
          <p:nvPr>
            <p:extLst>
              <p:ext uri="{D42A27DB-BD31-4B8C-83A1-F6EECF244321}">
                <p14:modId xmlns:p14="http://schemas.microsoft.com/office/powerpoint/2010/main" val="3785739033"/>
              </p:ext>
            </p:extLst>
          </p:nvPr>
        </p:nvGraphicFramePr>
        <p:xfrm>
          <a:off x="604206" y="3363962"/>
          <a:ext cx="7329298" cy="3059952"/>
        </p:xfrm>
        <a:graphic>
          <a:graphicData uri="http://schemas.openxmlformats.org/presentationml/2006/ole">
            <mc:AlternateContent xmlns:mc="http://schemas.openxmlformats.org/markup-compatibility/2006">
              <mc:Choice xmlns:v="urn:schemas-microsoft-com:vml" Requires="v">
                <p:oleObj name="Worksheet" r:id="rId3" imgW="4152799" imgH="1733499" progId="Excel.Sheet.12">
                  <p:embed/>
                </p:oleObj>
              </mc:Choice>
              <mc:Fallback>
                <p:oleObj name="Worksheet" r:id="rId3" imgW="4152799" imgH="1733499" progId="Excel.Sheet.12">
                  <p:embed/>
                  <p:pic>
                    <p:nvPicPr>
                      <p:cNvPr id="18" name="Object 17">
                        <a:extLst>
                          <a:ext uri="{FF2B5EF4-FFF2-40B4-BE49-F238E27FC236}">
                            <a16:creationId xmlns:a16="http://schemas.microsoft.com/office/drawing/2014/main" id="{25E206DA-905B-F9CC-4C63-349AAD19AD00}"/>
                          </a:ext>
                        </a:extLst>
                      </p:cNvPr>
                      <p:cNvPicPr/>
                      <p:nvPr/>
                    </p:nvPicPr>
                    <p:blipFill>
                      <a:blip r:embed="rId4"/>
                      <a:stretch>
                        <a:fillRect/>
                      </a:stretch>
                    </p:blipFill>
                    <p:spPr>
                      <a:xfrm>
                        <a:off x="604206" y="3363962"/>
                        <a:ext cx="7329298" cy="3059952"/>
                      </a:xfrm>
                      <a:prstGeom prst="rect">
                        <a:avLst/>
                      </a:prstGeom>
                      <a:ln w="38100">
                        <a:solidFill>
                          <a:schemeClr val="accent1"/>
                        </a:solidFill>
                      </a:ln>
                    </p:spPr>
                  </p:pic>
                </p:oleObj>
              </mc:Fallback>
            </mc:AlternateContent>
          </a:graphicData>
        </a:graphic>
      </p:graphicFrame>
      <p:sp>
        <p:nvSpPr>
          <p:cNvPr id="23" name="Content Placeholder 2">
            <a:extLst>
              <a:ext uri="{FF2B5EF4-FFF2-40B4-BE49-F238E27FC236}">
                <a16:creationId xmlns:a16="http://schemas.microsoft.com/office/drawing/2014/main" id="{70A4AA01-3873-FDDB-8999-546EB6021C4B}"/>
              </a:ext>
            </a:extLst>
          </p:cNvPr>
          <p:cNvSpPr txBox="1">
            <a:spLocks/>
          </p:cNvSpPr>
          <p:nvPr/>
        </p:nvSpPr>
        <p:spPr>
          <a:xfrm>
            <a:off x="604206" y="1530486"/>
            <a:ext cx="7329298" cy="1572932"/>
          </a:xfrm>
          <a:prstGeom prst="rect">
            <a:avLst/>
          </a:prstGeom>
          <a:ln w="57150">
            <a:solidFill>
              <a:schemeClr val="accent1"/>
            </a:solidFill>
          </a:ln>
        </p:spPr>
        <p:txBody>
          <a:bodyPr vert="horz" lIns="91440" tIns="45720" rIns="91440" bIns="45720" rtlCol="0" anchor="ctr">
            <a:no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85000"/>
                    <a:lumOff val="1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85000"/>
                    <a:lumOff val="1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85000"/>
                    <a:lumOff val="1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85000"/>
                    <a:lumOff val="1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85000"/>
                    <a:lumOff val="1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r>
              <a:rPr lang="en-US" sz="2000" b="1"/>
              <a:t>In addition to its share of P’s income and factors, Corp Group has: </a:t>
            </a:r>
          </a:p>
          <a:p>
            <a:pPr lvl="1"/>
            <a:r>
              <a:rPr lang="en-US" sz="2000" b="1"/>
              <a:t>$10 million of total other receipts</a:t>
            </a:r>
            <a:r>
              <a:rPr lang="en-US" sz="2000"/>
              <a:t>, with no receipts</a:t>
            </a:r>
            <a:r>
              <a:rPr lang="en-US" sz="1900" b="1"/>
              <a:t> in State X</a:t>
            </a:r>
          </a:p>
          <a:p>
            <a:pPr lvl="1"/>
            <a:r>
              <a:rPr lang="en-US" sz="2000"/>
              <a:t>Other net income of $3 million</a:t>
            </a:r>
          </a:p>
        </p:txBody>
      </p:sp>
      <p:sp>
        <p:nvSpPr>
          <p:cNvPr id="3" name="Rectangle: Rounded Corners 2">
            <a:extLst>
              <a:ext uri="{FF2B5EF4-FFF2-40B4-BE49-F238E27FC236}">
                <a16:creationId xmlns:a16="http://schemas.microsoft.com/office/drawing/2014/main" id="{0635E74A-ECC2-8D23-19C6-1E837C01F6D5}"/>
              </a:ext>
            </a:extLst>
          </p:cNvPr>
          <p:cNvSpPr/>
          <p:nvPr/>
        </p:nvSpPr>
        <p:spPr>
          <a:xfrm>
            <a:off x="8181975" y="1530486"/>
            <a:ext cx="3524251" cy="4893428"/>
          </a:xfrm>
          <a:prstGeom prst="round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t>If deductions had no weight in the attribution of apportionment factors State X losses would have no factor representation, even though 40% of the partnership activity can be sourced to State X by measure of gross receipts, and the allocated loss reduces income everywhere else.</a:t>
            </a:r>
          </a:p>
          <a:p>
            <a:endParaRPr lang="en-US" dirty="0"/>
          </a:p>
          <a:p>
            <a:r>
              <a:rPr lang="en-US" dirty="0"/>
              <a:t>State X loss has been shifted to other states for lack of factor representation. This is distortion.</a:t>
            </a:r>
          </a:p>
        </p:txBody>
      </p:sp>
    </p:spTree>
    <p:extLst>
      <p:ext uri="{BB962C8B-B14F-4D97-AF65-F5344CB8AC3E}">
        <p14:creationId xmlns:p14="http://schemas.microsoft.com/office/powerpoint/2010/main" val="5931915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606C85-F4F6-FE04-F0D9-2D3E8DF6DF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BF82FC-3C08-CAB3-0026-6A0B35C825C0}"/>
              </a:ext>
            </a:extLst>
          </p:cNvPr>
          <p:cNvSpPr>
            <a:spLocks noGrp="1"/>
          </p:cNvSpPr>
          <p:nvPr>
            <p:ph type="title"/>
          </p:nvPr>
        </p:nvSpPr>
        <p:spPr>
          <a:xfrm>
            <a:off x="371810" y="618294"/>
            <a:ext cx="11029616" cy="528711"/>
          </a:xfrm>
        </p:spPr>
        <p:txBody>
          <a:bodyPr>
            <a:normAutofit fontScale="90000"/>
          </a:bodyPr>
          <a:lstStyle/>
          <a:p>
            <a:r>
              <a:rPr lang="en-US"/>
              <a:t>Blending: Special allocation of Partnership Items Demonstration</a:t>
            </a:r>
          </a:p>
        </p:txBody>
      </p:sp>
      <p:sp>
        <p:nvSpPr>
          <p:cNvPr id="3" name="Content Placeholder 2">
            <a:extLst>
              <a:ext uri="{FF2B5EF4-FFF2-40B4-BE49-F238E27FC236}">
                <a16:creationId xmlns:a16="http://schemas.microsoft.com/office/drawing/2014/main" id="{34E9DDBA-D1E4-22FF-10CA-CD02EFFA51CF}"/>
              </a:ext>
            </a:extLst>
          </p:cNvPr>
          <p:cNvSpPr>
            <a:spLocks noGrp="1"/>
          </p:cNvSpPr>
          <p:nvPr>
            <p:ph idx="1"/>
          </p:nvPr>
        </p:nvSpPr>
        <p:spPr>
          <a:xfrm>
            <a:off x="6368902" y="1185857"/>
            <a:ext cx="5344632" cy="5310653"/>
          </a:xfrm>
          <a:ln w="57150">
            <a:solidFill>
              <a:schemeClr val="accent1"/>
            </a:solidFill>
          </a:ln>
        </p:spPr>
        <p:txBody>
          <a:bodyPr>
            <a:noAutofit/>
          </a:bodyPr>
          <a:lstStyle/>
          <a:p>
            <a:pPr lvl="1"/>
            <a:r>
              <a:rPr lang="en-US" sz="2000"/>
              <a:t>Consider this example:</a:t>
            </a:r>
          </a:p>
          <a:p>
            <a:pPr lvl="1"/>
            <a:r>
              <a:rPr lang="en-US" sz="2000"/>
              <a:t>P records </a:t>
            </a:r>
            <a:r>
              <a:rPr lang="en-US" sz="2000" b="1"/>
              <a:t>$5 million of total receipts</a:t>
            </a:r>
            <a:r>
              <a:rPr lang="en-US" sz="2000"/>
              <a:t>, including </a:t>
            </a:r>
            <a:r>
              <a:rPr lang="en-US" sz="1900" b="1"/>
              <a:t>$2 million in State X</a:t>
            </a:r>
          </a:p>
          <a:p>
            <a:pPr lvl="1"/>
            <a:r>
              <a:rPr lang="en-US" sz="2000"/>
              <a:t>P has a net loss of ($3 million), meaning that P has $8 million of deductions.</a:t>
            </a:r>
          </a:p>
          <a:p>
            <a:pPr lvl="1"/>
            <a:r>
              <a:rPr lang="en-US" sz="2000"/>
              <a:t>P attributes the partnership net loss in proportion of partnership interests:</a:t>
            </a:r>
          </a:p>
          <a:p>
            <a:pPr lvl="2"/>
            <a:r>
              <a:rPr lang="en-US" sz="1900"/>
              <a:t>Partner A is allocated ($600k).</a:t>
            </a:r>
          </a:p>
          <a:p>
            <a:pPr lvl="2"/>
            <a:r>
              <a:rPr lang="en-US" sz="1900" b="1"/>
              <a:t>Corp is allocated ($2.4 million)</a:t>
            </a:r>
            <a:r>
              <a:rPr lang="en-US" sz="2000" b="1"/>
              <a:t>.</a:t>
            </a:r>
            <a:r>
              <a:rPr lang="en-US" sz="2000"/>
              <a:t> </a:t>
            </a:r>
          </a:p>
          <a:p>
            <a:pPr lvl="1"/>
            <a:r>
              <a:rPr lang="en-US" sz="2100"/>
              <a:t>In this case, Corp would be allocated 80% of the partnership factor components.</a:t>
            </a:r>
          </a:p>
        </p:txBody>
      </p:sp>
      <p:sp>
        <p:nvSpPr>
          <p:cNvPr id="4" name="Slide Number Placeholder 3">
            <a:extLst>
              <a:ext uri="{FF2B5EF4-FFF2-40B4-BE49-F238E27FC236}">
                <a16:creationId xmlns:a16="http://schemas.microsoft.com/office/drawing/2014/main" id="{3F87D760-18B8-50B7-0815-C313CB0BA27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900" b="0" i="0" u="none" strike="noStrike" kern="1200" cap="none" spc="0" normalizeH="0" baseline="0" noProof="0">
              <a:ln>
                <a:noFill/>
              </a:ln>
              <a:solidFill>
                <a:prstClr val="black">
                  <a:lumMod val="75000"/>
                  <a:lumOff val="25000"/>
                </a:prstClr>
              </a:solidFill>
              <a:effectLst/>
              <a:uLnTx/>
              <a:uFillTx/>
              <a:latin typeface="Franklin Gothic Book" panose="020B0502020104020203"/>
              <a:ea typeface="+mn-ea"/>
              <a:cs typeface="+mn-cs"/>
            </a:endParaRPr>
          </a:p>
        </p:txBody>
      </p:sp>
      <p:sp>
        <p:nvSpPr>
          <p:cNvPr id="8" name="Content Placeholder 2">
            <a:extLst>
              <a:ext uri="{FF2B5EF4-FFF2-40B4-BE49-F238E27FC236}">
                <a16:creationId xmlns:a16="http://schemas.microsoft.com/office/drawing/2014/main" id="{8C35B204-5A44-F032-7BB2-F779C4D9D8B9}"/>
              </a:ext>
            </a:extLst>
          </p:cNvPr>
          <p:cNvSpPr txBox="1">
            <a:spLocks/>
          </p:cNvSpPr>
          <p:nvPr/>
        </p:nvSpPr>
        <p:spPr>
          <a:xfrm>
            <a:off x="478466" y="1185857"/>
            <a:ext cx="5344632" cy="5310653"/>
          </a:xfrm>
          <a:prstGeom prst="rect">
            <a:avLst/>
          </a:prstGeom>
          <a:ln w="57150">
            <a:solidFill>
              <a:schemeClr val="tx2"/>
            </a:solidFill>
          </a:ln>
        </p:spPr>
        <p:txBody>
          <a:bodyPr vert="horz" lIns="91440" tIns="45720" rIns="91440" bIns="45720" rtlCol="0" anchor="ctr">
            <a:no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85000"/>
                    <a:lumOff val="1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85000"/>
                    <a:lumOff val="1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85000"/>
                    <a:lumOff val="1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85000"/>
                    <a:lumOff val="1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85000"/>
                    <a:lumOff val="1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lvl="1"/>
            <a:r>
              <a:rPr lang="en-US" sz="2400"/>
              <a:t>In addition, net losses are normally sourced like net income. </a:t>
            </a:r>
          </a:p>
          <a:p>
            <a:pPr lvl="1"/>
            <a:r>
              <a:rPr lang="en-US" sz="2400"/>
              <a:t>Net losses are essentially the excess of deductions over gross profit.</a:t>
            </a:r>
          </a:p>
          <a:p>
            <a:pPr lvl="1"/>
            <a:r>
              <a:rPr lang="en-US" sz="2400"/>
              <a:t>So, when net losses are allocated what is allocated are deductions. </a:t>
            </a:r>
          </a:p>
          <a:p>
            <a:pPr lvl="1"/>
            <a:r>
              <a:rPr lang="en-US" sz="2400"/>
              <a:t>Therefore, specially allocated deductions must also be associated with factor components to be sourced properly.</a:t>
            </a:r>
          </a:p>
        </p:txBody>
      </p:sp>
    </p:spTree>
    <p:extLst>
      <p:ext uri="{BB962C8B-B14F-4D97-AF65-F5344CB8AC3E}">
        <p14:creationId xmlns:p14="http://schemas.microsoft.com/office/powerpoint/2010/main" val="39880437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D0D916-57B8-3AE7-F3B4-DFD4CF245B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66DFFC-432C-358B-2387-5942ED1DE8F5}"/>
              </a:ext>
            </a:extLst>
          </p:cNvPr>
          <p:cNvSpPr>
            <a:spLocks noGrp="1"/>
          </p:cNvSpPr>
          <p:nvPr>
            <p:ph type="title"/>
          </p:nvPr>
        </p:nvSpPr>
        <p:spPr>
          <a:xfrm>
            <a:off x="371810" y="618294"/>
            <a:ext cx="11029616" cy="528711"/>
          </a:xfrm>
        </p:spPr>
        <p:txBody>
          <a:bodyPr>
            <a:normAutofit fontScale="90000"/>
          </a:bodyPr>
          <a:lstStyle/>
          <a:p>
            <a:r>
              <a:rPr lang="en-US"/>
              <a:t>Blending: Special allocation of Partnership Items Demonstration</a:t>
            </a:r>
          </a:p>
        </p:txBody>
      </p:sp>
      <p:sp>
        <p:nvSpPr>
          <p:cNvPr id="3" name="Content Placeholder 2">
            <a:extLst>
              <a:ext uri="{FF2B5EF4-FFF2-40B4-BE49-F238E27FC236}">
                <a16:creationId xmlns:a16="http://schemas.microsoft.com/office/drawing/2014/main" id="{1BDB8721-5AFE-6C7A-3EB1-9BB4DECA8968}"/>
              </a:ext>
            </a:extLst>
          </p:cNvPr>
          <p:cNvSpPr>
            <a:spLocks noGrp="1"/>
          </p:cNvSpPr>
          <p:nvPr>
            <p:ph idx="1"/>
          </p:nvPr>
        </p:nvSpPr>
        <p:spPr>
          <a:xfrm>
            <a:off x="6804837" y="1295822"/>
            <a:ext cx="4888567" cy="5310653"/>
          </a:xfrm>
          <a:ln w="57150">
            <a:solidFill>
              <a:schemeClr val="accent1"/>
            </a:solidFill>
          </a:ln>
        </p:spPr>
        <p:txBody>
          <a:bodyPr>
            <a:noAutofit/>
          </a:bodyPr>
          <a:lstStyle/>
          <a:p>
            <a:pPr lvl="1"/>
            <a:r>
              <a:rPr lang="en-US" sz="2000"/>
              <a:t>Consider this example:</a:t>
            </a:r>
          </a:p>
          <a:p>
            <a:pPr lvl="1"/>
            <a:r>
              <a:rPr lang="en-US" sz="2000"/>
              <a:t>P records </a:t>
            </a:r>
            <a:r>
              <a:rPr lang="en-US" sz="2000" b="1"/>
              <a:t>$5 million of total receipts</a:t>
            </a:r>
            <a:r>
              <a:rPr lang="en-US" sz="2000"/>
              <a:t>, including </a:t>
            </a:r>
            <a:r>
              <a:rPr lang="en-US" sz="1900" b="1"/>
              <a:t>$2 million in State X</a:t>
            </a:r>
          </a:p>
          <a:p>
            <a:pPr lvl="1"/>
            <a:r>
              <a:rPr lang="en-US" sz="2000"/>
              <a:t>P has a net income of $200k including:</a:t>
            </a:r>
          </a:p>
          <a:p>
            <a:pPr lvl="2"/>
            <a:r>
              <a:rPr lang="en-US" sz="1900"/>
              <a:t>$100k of interest net of $3k of interest expense deduction, and </a:t>
            </a:r>
          </a:p>
          <a:p>
            <a:pPr lvl="2"/>
            <a:r>
              <a:rPr lang="en-US" sz="1900"/>
              <a:t>$100k of ordinary business expense.</a:t>
            </a:r>
          </a:p>
          <a:p>
            <a:pPr lvl="1"/>
            <a:r>
              <a:rPr lang="en-US" sz="2000"/>
              <a:t>P allocates $100k of ordinary business income to Partner A and $100k of interest to Corp.:</a:t>
            </a:r>
          </a:p>
          <a:p>
            <a:pPr lvl="1"/>
            <a:r>
              <a:rPr lang="en-US" sz="2100" b="1"/>
              <a:t>Should Corp be allocated $2.5 million of receipts as factor component?</a:t>
            </a:r>
          </a:p>
        </p:txBody>
      </p:sp>
      <p:sp>
        <p:nvSpPr>
          <p:cNvPr id="4" name="Slide Number Placeholder 3">
            <a:extLst>
              <a:ext uri="{FF2B5EF4-FFF2-40B4-BE49-F238E27FC236}">
                <a16:creationId xmlns:a16="http://schemas.microsoft.com/office/drawing/2014/main" id="{88B268D0-23D3-C44F-AC68-0AE7AC68D5B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900" b="0" i="0" u="none" strike="noStrike" kern="1200" cap="none" spc="0" normalizeH="0" baseline="0" noProof="0">
              <a:ln>
                <a:noFill/>
              </a:ln>
              <a:solidFill>
                <a:prstClr val="black">
                  <a:lumMod val="75000"/>
                  <a:lumOff val="25000"/>
                </a:prstClr>
              </a:solidFill>
              <a:effectLst/>
              <a:uLnTx/>
              <a:uFillTx/>
              <a:latin typeface="Franklin Gothic Book" panose="020B0502020104020203"/>
              <a:ea typeface="+mn-ea"/>
              <a:cs typeface="+mn-cs"/>
            </a:endParaRPr>
          </a:p>
        </p:txBody>
      </p:sp>
      <p:sp>
        <p:nvSpPr>
          <p:cNvPr id="8" name="Content Placeholder 2">
            <a:extLst>
              <a:ext uri="{FF2B5EF4-FFF2-40B4-BE49-F238E27FC236}">
                <a16:creationId xmlns:a16="http://schemas.microsoft.com/office/drawing/2014/main" id="{7DB3D2EC-3DEF-C852-D2FB-13A26BBB424C}"/>
              </a:ext>
            </a:extLst>
          </p:cNvPr>
          <p:cNvSpPr txBox="1">
            <a:spLocks/>
          </p:cNvSpPr>
          <p:nvPr/>
        </p:nvSpPr>
        <p:spPr>
          <a:xfrm>
            <a:off x="401907" y="1295822"/>
            <a:ext cx="6083953" cy="5310653"/>
          </a:xfrm>
          <a:prstGeom prst="rect">
            <a:avLst/>
          </a:prstGeom>
          <a:ln w="57150">
            <a:solidFill>
              <a:schemeClr val="tx2"/>
            </a:solidFill>
          </a:ln>
        </p:spPr>
        <p:txBody>
          <a:bodyPr vert="horz" lIns="91440" tIns="45720" rIns="91440" bIns="45720" rtlCol="0" anchor="ctr">
            <a:no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85000"/>
                    <a:lumOff val="1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85000"/>
                    <a:lumOff val="1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85000"/>
                    <a:lumOff val="1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85000"/>
                    <a:lumOff val="1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85000"/>
                    <a:lumOff val="1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lvl="1"/>
            <a:r>
              <a:rPr lang="en-US" sz="2000"/>
              <a:t>When allocations are </a:t>
            </a:r>
            <a:r>
              <a:rPr lang="en-US" sz="2000" b="1"/>
              <a:t>not uniform</a:t>
            </a:r>
            <a:r>
              <a:rPr lang="en-US" sz="2000"/>
              <a:t>, meaning when at least one partnership item is allocated using a distinct ratio, net income or loss can no longer be used to distribute factor components.</a:t>
            </a:r>
          </a:p>
          <a:p>
            <a:pPr marL="324000" lvl="1" indent="0">
              <a:buNone/>
            </a:pPr>
            <a:r>
              <a:rPr lang="en-US" sz="2000"/>
              <a:t>% net income (loss) ≠ % of factor component</a:t>
            </a:r>
          </a:p>
          <a:p>
            <a:pPr lvl="1"/>
            <a:r>
              <a:rPr lang="en-US" sz="2000" b="1"/>
              <a:t>Why? </a:t>
            </a:r>
            <a:r>
              <a:rPr lang="en-US" sz="2000"/>
              <a:t>Because net amounts derived from special allocations can represent a multitude of business realities, some representing very little business and others a large portion of activities. </a:t>
            </a:r>
          </a:p>
          <a:p>
            <a:pPr lvl="1"/>
            <a:r>
              <a:rPr lang="en-US" sz="2000"/>
              <a:t>Compare:</a:t>
            </a:r>
          </a:p>
          <a:p>
            <a:pPr lvl="2"/>
            <a:r>
              <a:rPr lang="en-US" sz="1800"/>
              <a:t>$200 – $100 = $100, with</a:t>
            </a:r>
          </a:p>
          <a:p>
            <a:pPr lvl="2"/>
            <a:r>
              <a:rPr lang="en-US" sz="1800"/>
              <a:t>$1,000,000,000 – $999,999,900 = $100</a:t>
            </a:r>
          </a:p>
          <a:p>
            <a:pPr lvl="1"/>
            <a:r>
              <a:rPr lang="en-US" sz="1900"/>
              <a:t>Could the same share of factor components be attributed to these two special allocations?</a:t>
            </a:r>
          </a:p>
        </p:txBody>
      </p:sp>
    </p:spTree>
    <p:extLst>
      <p:ext uri="{BB962C8B-B14F-4D97-AF65-F5344CB8AC3E}">
        <p14:creationId xmlns:p14="http://schemas.microsoft.com/office/powerpoint/2010/main" val="10443687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533463-2E3E-5F69-19E2-784099305E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965DEE-4BB7-0A27-498C-06A220284481}"/>
              </a:ext>
            </a:extLst>
          </p:cNvPr>
          <p:cNvSpPr>
            <a:spLocks noGrp="1"/>
          </p:cNvSpPr>
          <p:nvPr>
            <p:ph type="title"/>
          </p:nvPr>
        </p:nvSpPr>
        <p:spPr>
          <a:xfrm>
            <a:off x="371810" y="618294"/>
            <a:ext cx="11029616" cy="528711"/>
          </a:xfrm>
        </p:spPr>
        <p:txBody>
          <a:bodyPr>
            <a:normAutofit fontScale="90000"/>
          </a:bodyPr>
          <a:lstStyle/>
          <a:p>
            <a:r>
              <a:rPr lang="en-US"/>
              <a:t>Blending: Special allocation of Partnership Items – ABS Method</a:t>
            </a:r>
          </a:p>
        </p:txBody>
      </p:sp>
      <p:sp>
        <p:nvSpPr>
          <p:cNvPr id="3" name="Content Placeholder 2">
            <a:extLst>
              <a:ext uri="{FF2B5EF4-FFF2-40B4-BE49-F238E27FC236}">
                <a16:creationId xmlns:a16="http://schemas.microsoft.com/office/drawing/2014/main" id="{C87398D4-201F-B1A4-29FA-97349EB1D9F9}"/>
              </a:ext>
            </a:extLst>
          </p:cNvPr>
          <p:cNvSpPr>
            <a:spLocks noGrp="1"/>
          </p:cNvSpPr>
          <p:nvPr>
            <p:ph idx="1"/>
          </p:nvPr>
        </p:nvSpPr>
        <p:spPr>
          <a:xfrm>
            <a:off x="6677303" y="1295822"/>
            <a:ext cx="4933507" cy="5310653"/>
          </a:xfrm>
          <a:ln w="57150">
            <a:solidFill>
              <a:schemeClr val="accent1"/>
            </a:solidFill>
          </a:ln>
        </p:spPr>
        <p:txBody>
          <a:bodyPr>
            <a:noAutofit/>
          </a:bodyPr>
          <a:lstStyle/>
          <a:p>
            <a:pPr lvl="1"/>
            <a:r>
              <a:rPr lang="en-US" sz="2000"/>
              <a:t>Consider this example:</a:t>
            </a:r>
          </a:p>
          <a:p>
            <a:pPr lvl="1"/>
            <a:r>
              <a:rPr lang="en-US" sz="2000"/>
              <a:t>P records </a:t>
            </a:r>
            <a:r>
              <a:rPr lang="en-US" sz="2000" b="1"/>
              <a:t>$5 million of total receipts</a:t>
            </a:r>
            <a:r>
              <a:rPr lang="en-US" sz="2000"/>
              <a:t>, including </a:t>
            </a:r>
            <a:r>
              <a:rPr lang="en-US" sz="1900" b="1"/>
              <a:t>$2 million in State X</a:t>
            </a:r>
          </a:p>
          <a:p>
            <a:pPr lvl="1"/>
            <a:r>
              <a:rPr lang="en-US" sz="2000"/>
              <a:t>P has a net loss of ($3 million), meaning that P has $8 million of deductions.</a:t>
            </a:r>
          </a:p>
          <a:p>
            <a:pPr lvl="1"/>
            <a:r>
              <a:rPr lang="en-US" sz="2000"/>
              <a:t>P allocates the partnership net income as follows:</a:t>
            </a:r>
          </a:p>
          <a:p>
            <a:pPr lvl="2"/>
            <a:r>
              <a:rPr lang="en-US" sz="1900"/>
              <a:t>Partner A is allocated $5 million of gain.</a:t>
            </a:r>
          </a:p>
          <a:p>
            <a:pPr lvl="2"/>
            <a:r>
              <a:rPr lang="en-US" sz="1900" b="1"/>
              <a:t>Corp is allocated ($8 million)</a:t>
            </a:r>
            <a:r>
              <a:rPr lang="en-US" sz="2000" b="1"/>
              <a:t> of loss.</a:t>
            </a:r>
          </a:p>
          <a:p>
            <a:pPr lvl="1"/>
            <a:r>
              <a:rPr lang="en-US" sz="2100" b="1"/>
              <a:t>Corp should receive 8/13 of the factor components.</a:t>
            </a:r>
          </a:p>
        </p:txBody>
      </p:sp>
      <p:sp>
        <p:nvSpPr>
          <p:cNvPr id="4" name="Slide Number Placeholder 3">
            <a:extLst>
              <a:ext uri="{FF2B5EF4-FFF2-40B4-BE49-F238E27FC236}">
                <a16:creationId xmlns:a16="http://schemas.microsoft.com/office/drawing/2014/main" id="{19608160-89ED-F819-EB33-353E82EC7C0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900" b="0" i="0" u="none" strike="noStrike" kern="1200" cap="none" spc="0" normalizeH="0" baseline="0" noProof="0">
              <a:ln>
                <a:noFill/>
              </a:ln>
              <a:solidFill>
                <a:prstClr val="black">
                  <a:lumMod val="75000"/>
                  <a:lumOff val="25000"/>
                </a:prstClr>
              </a:solidFill>
              <a:effectLst/>
              <a:uLnTx/>
              <a:uFillTx/>
              <a:latin typeface="Franklin Gothic Book" panose="020B0502020104020203"/>
              <a:ea typeface="+mn-ea"/>
              <a:cs typeface="+mn-cs"/>
            </a:endParaRPr>
          </a:p>
        </p:txBody>
      </p:sp>
      <p:sp>
        <p:nvSpPr>
          <p:cNvPr id="8" name="Content Placeholder 2">
            <a:extLst>
              <a:ext uri="{FF2B5EF4-FFF2-40B4-BE49-F238E27FC236}">
                <a16:creationId xmlns:a16="http://schemas.microsoft.com/office/drawing/2014/main" id="{2D4ED487-98CF-795C-F172-2E873112ED51}"/>
              </a:ext>
            </a:extLst>
          </p:cNvPr>
          <p:cNvSpPr txBox="1">
            <a:spLocks/>
          </p:cNvSpPr>
          <p:nvPr/>
        </p:nvSpPr>
        <p:spPr>
          <a:xfrm>
            <a:off x="485555" y="1295823"/>
            <a:ext cx="5996819" cy="5310653"/>
          </a:xfrm>
          <a:prstGeom prst="rect">
            <a:avLst/>
          </a:prstGeom>
          <a:ln w="57150">
            <a:solidFill>
              <a:schemeClr val="tx2"/>
            </a:solidFill>
          </a:ln>
        </p:spPr>
        <p:txBody>
          <a:bodyPr vert="horz" lIns="91440" tIns="45720" rIns="91440" bIns="45720" rtlCol="0" anchor="ctr">
            <a:no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85000"/>
                    <a:lumOff val="1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85000"/>
                    <a:lumOff val="1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85000"/>
                    <a:lumOff val="1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85000"/>
                    <a:lumOff val="1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85000"/>
                    <a:lumOff val="1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lvl="1"/>
            <a:r>
              <a:rPr lang="en-US" sz="2000"/>
              <a:t>To give proper weight to distributive shares we must consider that $1 dollar of deductions has the same weight as $1 dollar of gross profits within each partnership separately stated item. </a:t>
            </a:r>
          </a:p>
          <a:p>
            <a:pPr lvl="1"/>
            <a:r>
              <a:rPr lang="en-US" sz="2000"/>
              <a:t>In the example on the right, Corp would be attributed more receipts than Partner A to represent the larger weight that losses have over the gains. This is not a flaw. It is a feature.</a:t>
            </a:r>
          </a:p>
          <a:p>
            <a:pPr lvl="1"/>
            <a:r>
              <a:rPr lang="en-US" sz="2000"/>
              <a:t>That weight can be mathematically represented by the absolute value of the allocation which is the </a:t>
            </a:r>
            <a:r>
              <a:rPr lang="en-US" sz="2000" b="1"/>
              <a:t>distance</a:t>
            </a:r>
            <a:r>
              <a:rPr lang="en-US" sz="2000"/>
              <a:t> a number is from zero on a number line, regardless of direction. Because distance cannot be negative, the absolute value of any number is always positive or zero.</a:t>
            </a:r>
          </a:p>
        </p:txBody>
      </p:sp>
    </p:spTree>
    <p:extLst>
      <p:ext uri="{BB962C8B-B14F-4D97-AF65-F5344CB8AC3E}">
        <p14:creationId xmlns:p14="http://schemas.microsoft.com/office/powerpoint/2010/main" val="10890175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8AF43D-7B59-DD04-837E-BCE3CBACBE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471635-A7ED-8284-E73E-66F7478FF89C}"/>
              </a:ext>
            </a:extLst>
          </p:cNvPr>
          <p:cNvSpPr>
            <a:spLocks noGrp="1"/>
          </p:cNvSpPr>
          <p:nvPr>
            <p:ph type="title"/>
          </p:nvPr>
        </p:nvSpPr>
        <p:spPr>
          <a:xfrm>
            <a:off x="581192" y="519833"/>
            <a:ext cx="11029616" cy="612294"/>
          </a:xfrm>
        </p:spPr>
        <p:txBody>
          <a:bodyPr>
            <a:normAutofit/>
          </a:bodyPr>
          <a:lstStyle/>
          <a:p>
            <a:pPr marL="324000" lvl="1" indent="0">
              <a:buNone/>
            </a:pPr>
            <a:r>
              <a:rPr lang="en-US" sz="2800" b="1"/>
              <a:t>Allocation of apportionment items: ABS Method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95ED9C0-BD52-922E-533D-CAB8A1806338}"/>
                  </a:ext>
                </a:extLst>
              </p:cNvPr>
              <p:cNvSpPr>
                <a:spLocks noGrp="1"/>
              </p:cNvSpPr>
              <p:nvPr>
                <p:ph idx="1"/>
              </p:nvPr>
            </p:nvSpPr>
            <p:spPr>
              <a:xfrm>
                <a:off x="581192" y="1213716"/>
                <a:ext cx="10925008" cy="5124451"/>
              </a:xfrm>
            </p:spPr>
            <p:txBody>
              <a:bodyPr>
                <a:noAutofit/>
              </a:bodyPr>
              <a:lstStyle/>
              <a:p>
                <a:pPr lvl="1"/>
                <a:r>
                  <a:rPr lang="en-US" sz="2000" dirty="0"/>
                  <a:t>The ratio PDS/PNI breaks down under the effect of special allocations. It must be modified to properly determine a partner’s share of factor components according to the weight of the activities from which the partner’s distributive share is derived. </a:t>
                </a:r>
              </a:p>
              <a:p>
                <a:pPr lvl="1"/>
                <a:r>
                  <a:rPr lang="en-US" sz="2000" dirty="0"/>
                  <a:t>Because deductions and losses have the same weight as receipts or gains, weighting each equally for purposes of determining the share of factor components to include when blending requires the use of absolute values, thus converting negative signs to positive signs.</a:t>
                </a:r>
              </a:p>
              <a:p>
                <a:pPr lvl="1"/>
                <a:r>
                  <a:rPr lang="en-US" sz="2000" dirty="0"/>
                  <a:t>The sum of absolute values of partnership items allocated to all the partners is called the factor baseline (FB).</a:t>
                </a:r>
              </a:p>
              <a:p>
                <a:pPr lvl="1"/>
                <a:r>
                  <a:rPr lang="en-US" sz="2000" dirty="0"/>
                  <a:t>The sum of absolute values of partnership items allocated to the partner is called Share of Factor Baseline (SFB).</a:t>
                </a:r>
              </a:p>
              <a:p>
                <a:pPr marL="324000" lvl="1" indent="0" algn="ctr">
                  <a:buNone/>
                </a:pPr>
                <a:r>
                  <a:rPr lang="en-US" sz="2200" i="1" dirty="0">
                    <a:latin typeface="Cambria Math" panose="02040503050406030204" pitchFamily="18" charset="0"/>
                  </a:rPr>
                  <a:t>SPFC</a:t>
                </a:r>
                <a14:m>
                  <m:oMath xmlns:m="http://schemas.openxmlformats.org/officeDocument/2006/math">
                    <m:r>
                      <a:rPr lang="en-US" sz="2200" i="1">
                        <a:latin typeface="Cambria Math" panose="02040503050406030204" pitchFamily="18" charset="0"/>
                      </a:rPr>
                      <m:t>=</m:t>
                    </m:r>
                    <m:r>
                      <a:rPr lang="en-US" sz="2200" b="0" i="1" smtClean="0">
                        <a:latin typeface="Cambria Math" panose="02040503050406030204" pitchFamily="18" charset="0"/>
                      </a:rPr>
                      <m:t>𝑃𝐹𝐶</m:t>
                    </m:r>
                    <m:r>
                      <a:rPr lang="en-US" sz="2200" b="0" i="1" smtClean="0">
                        <a:latin typeface="Cambria Math" panose="02040503050406030204" pitchFamily="18" charset="0"/>
                      </a:rPr>
                      <m:t> </m:t>
                    </m:r>
                    <m:r>
                      <a:rPr lang="en-US" sz="2200" i="1">
                        <a:latin typeface="Cambria Math" panose="02040503050406030204" pitchFamily="18" charset="0"/>
                      </a:rPr>
                      <m:t>𝑋</m:t>
                    </m:r>
                    <m:f>
                      <m:fPr>
                        <m:ctrlPr>
                          <a:rPr lang="en-US" sz="2200" i="1">
                            <a:latin typeface="Cambria Math" panose="02040503050406030204" pitchFamily="18" charset="0"/>
                          </a:rPr>
                        </m:ctrlPr>
                      </m:fPr>
                      <m:num>
                        <m:r>
                          <m:rPr>
                            <m:nor/>
                          </m:rPr>
                          <a:rPr lang="en-US" sz="2200" i="1" dirty="0" smtClean="0">
                            <a:latin typeface="Cambria Math" panose="02040503050406030204" pitchFamily="18" charset="0"/>
                          </a:rPr>
                          <m:t>S</m:t>
                        </m:r>
                        <m:r>
                          <m:rPr>
                            <m:nor/>
                          </m:rPr>
                          <a:rPr lang="en-US" sz="2200" b="0" i="1" dirty="0" smtClean="0">
                            <a:latin typeface="Cambria Math" panose="02040503050406030204" pitchFamily="18" charset="0"/>
                          </a:rPr>
                          <m:t>FB</m:t>
                        </m:r>
                      </m:num>
                      <m:den>
                        <m:r>
                          <m:rPr>
                            <m:nor/>
                          </m:rPr>
                          <a:rPr lang="en-US" sz="2200" b="0" i="1" dirty="0" smtClean="0">
                            <a:latin typeface="Cambria Math" panose="02040503050406030204" pitchFamily="18" charset="0"/>
                          </a:rPr>
                          <m:t>FB</m:t>
                        </m:r>
                      </m:den>
                    </m:f>
                  </m:oMath>
                </a14:m>
                <a:endParaRPr lang="en-US" sz="2200" i="1" dirty="0">
                  <a:latin typeface="Cambria Math" panose="02040503050406030204" pitchFamily="18" charset="0"/>
                </a:endParaRPr>
              </a:p>
            </p:txBody>
          </p:sp>
        </mc:Choice>
        <mc:Fallback xmlns="">
          <p:sp>
            <p:nvSpPr>
              <p:cNvPr id="3" name="Content Placeholder 2">
                <a:extLst>
                  <a:ext uri="{FF2B5EF4-FFF2-40B4-BE49-F238E27FC236}">
                    <a16:creationId xmlns:a16="http://schemas.microsoft.com/office/drawing/2014/main" id="{195ED9C0-BD52-922E-533D-CAB8A1806338}"/>
                  </a:ext>
                </a:extLst>
              </p:cNvPr>
              <p:cNvSpPr>
                <a:spLocks noGrp="1" noRot="1" noChangeAspect="1" noMove="1" noResize="1" noEditPoints="1" noAdjustHandles="1" noChangeArrowheads="1" noChangeShapeType="1" noTextEdit="1"/>
              </p:cNvSpPr>
              <p:nvPr>
                <p:ph idx="1"/>
              </p:nvPr>
            </p:nvSpPr>
            <p:spPr>
              <a:xfrm>
                <a:off x="581192" y="1213716"/>
                <a:ext cx="10925008" cy="5124451"/>
              </a:xfrm>
              <a:blipFill>
                <a:blip r:embed="rId3"/>
                <a:stretch>
                  <a:fillRect/>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00BF9C4E-B286-C507-8A53-21DEADDD7FB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900" b="0" i="0" u="none" strike="noStrike" kern="1200" cap="none" spc="0" normalizeH="0" baseline="0" noProof="0">
              <a:ln>
                <a:noFill/>
              </a:ln>
              <a:solidFill>
                <a:prstClr val="black">
                  <a:lumMod val="75000"/>
                  <a:lumOff val="25000"/>
                </a:prstClr>
              </a:solidFill>
              <a:effectLst/>
              <a:uLnTx/>
              <a:uFillTx/>
              <a:latin typeface="Franklin Gothic Book" panose="020B0502020104020203"/>
              <a:ea typeface="+mn-ea"/>
              <a:cs typeface="+mn-cs"/>
            </a:endParaRPr>
          </a:p>
        </p:txBody>
      </p:sp>
    </p:spTree>
    <p:extLst>
      <p:ext uri="{BB962C8B-B14F-4D97-AF65-F5344CB8AC3E}">
        <p14:creationId xmlns:p14="http://schemas.microsoft.com/office/powerpoint/2010/main" val="39702841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374F0D-042E-C767-A5DB-A80AECE06E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14FF1C-FAE5-8A9A-53F1-B20985953258}"/>
              </a:ext>
            </a:extLst>
          </p:cNvPr>
          <p:cNvSpPr>
            <a:spLocks noGrp="1"/>
          </p:cNvSpPr>
          <p:nvPr>
            <p:ph type="title"/>
          </p:nvPr>
        </p:nvSpPr>
        <p:spPr>
          <a:xfrm>
            <a:off x="581192" y="519833"/>
            <a:ext cx="11029616" cy="612294"/>
          </a:xfrm>
        </p:spPr>
        <p:txBody>
          <a:bodyPr>
            <a:normAutofit/>
          </a:bodyPr>
          <a:lstStyle/>
          <a:p>
            <a:pPr marL="324000" lvl="1" indent="0">
              <a:buNone/>
            </a:pPr>
            <a:r>
              <a:rPr lang="en-US" sz="2800" b="1"/>
              <a:t>Allocation of apportionment items: ABS Method</a:t>
            </a:r>
          </a:p>
        </p:txBody>
      </p:sp>
      <p:sp>
        <p:nvSpPr>
          <p:cNvPr id="3" name="Content Placeholder 2">
            <a:extLst>
              <a:ext uri="{FF2B5EF4-FFF2-40B4-BE49-F238E27FC236}">
                <a16:creationId xmlns:a16="http://schemas.microsoft.com/office/drawing/2014/main" id="{2B6BA473-E886-AA60-A96D-EF1B699F83C5}"/>
              </a:ext>
            </a:extLst>
          </p:cNvPr>
          <p:cNvSpPr>
            <a:spLocks noGrp="1"/>
          </p:cNvSpPr>
          <p:nvPr>
            <p:ph idx="1"/>
          </p:nvPr>
        </p:nvSpPr>
        <p:spPr>
          <a:xfrm>
            <a:off x="581192" y="1084040"/>
            <a:ext cx="11029616" cy="5644284"/>
          </a:xfrm>
        </p:spPr>
        <p:txBody>
          <a:bodyPr>
            <a:noAutofit/>
          </a:bodyPr>
          <a:lstStyle/>
          <a:p>
            <a:pPr lvl="1"/>
            <a:r>
              <a:rPr lang="en-US" sz="2400" dirty="0"/>
              <a:t>On a practical basis, the aggregation of gross receipts and deductions is derived from information reported on federal Form 1065, Schedules K-1 and state modifications.</a:t>
            </a:r>
          </a:p>
          <a:p>
            <a:pPr lvl="1"/>
            <a:r>
              <a:rPr lang="en-US" sz="2400" dirty="0"/>
              <a:t>The sum of SFBs must equal the FB.</a:t>
            </a:r>
          </a:p>
          <a:p>
            <a:pPr lvl="1"/>
            <a:r>
              <a:rPr lang="en-US" sz="2400" dirty="0"/>
              <a:t>Note that guaranteed payments and remedial allocations would end up being counted twice in the FB to account for them being at the same time a gain and a deduction. </a:t>
            </a:r>
          </a:p>
          <a:p>
            <a:pPr lvl="1"/>
            <a:r>
              <a:rPr lang="en-US" sz="2400" dirty="0"/>
              <a:t>This is not a flaw because the same amount is at the same time a deduction and an item of income but for different partners.</a:t>
            </a:r>
          </a:p>
          <a:p>
            <a:pPr lvl="1"/>
            <a:r>
              <a:rPr lang="en-US" sz="2400" dirty="0"/>
              <a:t>Depreciation deductions from IRC 743(b) basis adjustment are not deductions without tax consequences. They reduce net income in the same way other cost recovery of assets do. Therefore, they must receive as much weight as any other deduction.</a:t>
            </a:r>
          </a:p>
        </p:txBody>
      </p:sp>
      <p:sp>
        <p:nvSpPr>
          <p:cNvPr id="4" name="Slide Number Placeholder 3">
            <a:extLst>
              <a:ext uri="{FF2B5EF4-FFF2-40B4-BE49-F238E27FC236}">
                <a16:creationId xmlns:a16="http://schemas.microsoft.com/office/drawing/2014/main" id="{FB2E5034-951E-AB57-36F8-0F118E23564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900" b="0" i="0" u="none" strike="noStrike" kern="1200" cap="none" spc="0" normalizeH="0" baseline="0" noProof="0">
              <a:ln>
                <a:noFill/>
              </a:ln>
              <a:solidFill>
                <a:prstClr val="black">
                  <a:lumMod val="75000"/>
                  <a:lumOff val="25000"/>
                </a:prstClr>
              </a:solidFill>
              <a:effectLst/>
              <a:uLnTx/>
              <a:uFillTx/>
              <a:latin typeface="Franklin Gothic Book" panose="020B0502020104020203"/>
              <a:ea typeface="+mn-ea"/>
              <a:cs typeface="+mn-cs"/>
            </a:endParaRPr>
          </a:p>
        </p:txBody>
      </p:sp>
    </p:spTree>
    <p:extLst>
      <p:ext uri="{BB962C8B-B14F-4D97-AF65-F5344CB8AC3E}">
        <p14:creationId xmlns:p14="http://schemas.microsoft.com/office/powerpoint/2010/main" val="314676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7C9730-D92F-D673-3A10-B51001E978B3}"/>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55B701C3-4BB9-594B-F752-EBBE48738E89}"/>
              </a:ext>
            </a:extLst>
          </p:cNvPr>
          <p:cNvSpPr>
            <a:spLocks noGrp="1"/>
          </p:cNvSpPr>
          <p:nvPr>
            <p:ph type="title"/>
          </p:nvPr>
        </p:nvSpPr>
        <p:spPr>
          <a:xfrm>
            <a:off x="581193" y="2393950"/>
            <a:ext cx="11207395" cy="2147467"/>
          </a:xfrm>
        </p:spPr>
        <p:txBody>
          <a:bodyPr/>
          <a:lstStyle/>
          <a:p>
            <a:r>
              <a:rPr lang="en-US"/>
              <a:t>Information Reporting </a:t>
            </a:r>
            <a:br>
              <a:rPr lang="en-US"/>
            </a:br>
            <a:r>
              <a:rPr lang="en-US" sz="3200"/>
              <a:t>Are the Draft Requirements Reasonable?</a:t>
            </a:r>
            <a:endParaRPr lang="en-US"/>
          </a:p>
        </p:txBody>
      </p:sp>
      <p:sp>
        <p:nvSpPr>
          <p:cNvPr id="9" name="Text Placeholder 8">
            <a:extLst>
              <a:ext uri="{FF2B5EF4-FFF2-40B4-BE49-F238E27FC236}">
                <a16:creationId xmlns:a16="http://schemas.microsoft.com/office/drawing/2014/main" id="{03D64483-3CF8-7B52-518E-8341875334DB}"/>
              </a:ext>
            </a:extLst>
          </p:cNvPr>
          <p:cNvSpPr>
            <a:spLocks noGrp="1"/>
          </p:cNvSpPr>
          <p:nvPr>
            <p:ph type="body" idx="1"/>
          </p:nvPr>
        </p:nvSpPr>
        <p:spPr/>
        <p:txBody>
          <a:bodyPr>
            <a:normAutofit/>
          </a:bodyPr>
          <a:lstStyle/>
          <a:p>
            <a:r>
              <a:rPr lang="en-US" sz="2400"/>
              <a:t>Initial response – subject to further discussion</a:t>
            </a:r>
          </a:p>
        </p:txBody>
      </p:sp>
      <p:sp>
        <p:nvSpPr>
          <p:cNvPr id="4" name="Slide Number Placeholder 3">
            <a:extLst>
              <a:ext uri="{FF2B5EF4-FFF2-40B4-BE49-F238E27FC236}">
                <a16:creationId xmlns:a16="http://schemas.microsoft.com/office/drawing/2014/main" id="{BE2F30B8-E19B-F121-6269-042190B1844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900" b="0" i="0" u="none" strike="noStrike" kern="1200" cap="none" spc="0" normalizeH="0" baseline="0" noProof="0">
              <a:ln>
                <a:noFill/>
              </a:ln>
              <a:solidFill>
                <a:prstClr val="black">
                  <a:lumMod val="75000"/>
                  <a:lumOff val="25000"/>
                </a:prstClr>
              </a:solidFill>
              <a:effectLst/>
              <a:uLnTx/>
              <a:uFillTx/>
              <a:latin typeface="Franklin Gothic Book" panose="020B0502020104020203"/>
              <a:ea typeface="+mn-ea"/>
              <a:cs typeface="+mn-cs"/>
            </a:endParaRPr>
          </a:p>
        </p:txBody>
      </p:sp>
    </p:spTree>
    <p:extLst>
      <p:ext uri="{BB962C8B-B14F-4D97-AF65-F5344CB8AC3E}">
        <p14:creationId xmlns:p14="http://schemas.microsoft.com/office/powerpoint/2010/main" val="216097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2B6950-AE00-CD70-7E77-BE42998549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F2D5F8-F012-C030-8377-74B8218AF6D1}"/>
              </a:ext>
            </a:extLst>
          </p:cNvPr>
          <p:cNvSpPr>
            <a:spLocks noGrp="1"/>
          </p:cNvSpPr>
          <p:nvPr>
            <p:ph type="title"/>
          </p:nvPr>
        </p:nvSpPr>
        <p:spPr>
          <a:xfrm>
            <a:off x="371810" y="618294"/>
            <a:ext cx="11029616" cy="528711"/>
          </a:xfrm>
        </p:spPr>
        <p:txBody>
          <a:bodyPr>
            <a:normAutofit/>
          </a:bodyPr>
          <a:lstStyle/>
          <a:p>
            <a:r>
              <a:rPr lang="en-US"/>
              <a:t>ABS Method: Gains </a:t>
            </a:r>
          </a:p>
        </p:txBody>
      </p:sp>
      <p:sp>
        <p:nvSpPr>
          <p:cNvPr id="3" name="Content Placeholder 2">
            <a:extLst>
              <a:ext uri="{FF2B5EF4-FFF2-40B4-BE49-F238E27FC236}">
                <a16:creationId xmlns:a16="http://schemas.microsoft.com/office/drawing/2014/main" id="{0889E827-21BA-DD02-A494-18BD5C9F5201}"/>
              </a:ext>
            </a:extLst>
          </p:cNvPr>
          <p:cNvSpPr>
            <a:spLocks noGrp="1"/>
          </p:cNvSpPr>
          <p:nvPr>
            <p:ph idx="1"/>
          </p:nvPr>
        </p:nvSpPr>
        <p:spPr>
          <a:xfrm>
            <a:off x="314325" y="1261596"/>
            <a:ext cx="5320931" cy="5310654"/>
          </a:xfrm>
          <a:ln w="57150">
            <a:solidFill>
              <a:schemeClr val="accent1"/>
            </a:solidFill>
          </a:ln>
        </p:spPr>
        <p:txBody>
          <a:bodyPr>
            <a:noAutofit/>
          </a:bodyPr>
          <a:lstStyle/>
          <a:p>
            <a:pPr lvl="1"/>
            <a:r>
              <a:rPr lang="en-US" sz="2000" dirty="0"/>
              <a:t>P records </a:t>
            </a:r>
            <a:r>
              <a:rPr lang="en-US" sz="2000" b="1" dirty="0"/>
              <a:t>$5 million of total receipts</a:t>
            </a:r>
            <a:r>
              <a:rPr lang="en-US" sz="2000" dirty="0"/>
              <a:t>, including </a:t>
            </a:r>
            <a:r>
              <a:rPr lang="en-US" sz="1900" b="1" dirty="0"/>
              <a:t>$2 million in State X</a:t>
            </a:r>
          </a:p>
          <a:p>
            <a:pPr lvl="1"/>
            <a:r>
              <a:rPr lang="en-US" sz="2000" dirty="0"/>
              <a:t>P has a net gain of $2 million, meaning that P has ($3 million) of deductions.</a:t>
            </a:r>
          </a:p>
          <a:p>
            <a:pPr lvl="1"/>
            <a:r>
              <a:rPr lang="en-US" sz="2000" dirty="0"/>
              <a:t>P’s income is allocated as follows:</a:t>
            </a:r>
          </a:p>
          <a:p>
            <a:pPr lvl="2"/>
            <a:r>
              <a:rPr lang="en-US" sz="1900" dirty="0"/>
              <a:t>Partner A is allocated:</a:t>
            </a:r>
          </a:p>
          <a:p>
            <a:pPr lvl="3"/>
            <a:r>
              <a:rPr lang="en-US" sz="1600" dirty="0"/>
              <a:t>($2 million) of depreciation deduction</a:t>
            </a:r>
          </a:p>
          <a:p>
            <a:pPr lvl="2"/>
            <a:r>
              <a:rPr lang="en-US" sz="2100" dirty="0"/>
              <a:t>Corp is allocated:</a:t>
            </a:r>
          </a:p>
          <a:p>
            <a:pPr lvl="3"/>
            <a:r>
              <a:rPr lang="en-US" sz="1700" dirty="0"/>
              <a:t>$3 million of ordinary business income made of:</a:t>
            </a:r>
          </a:p>
          <a:p>
            <a:pPr lvl="4"/>
            <a:r>
              <a:rPr lang="en-US" sz="1700" dirty="0"/>
              <a:t>$4 million of gross revenue</a:t>
            </a:r>
          </a:p>
          <a:p>
            <a:pPr lvl="4"/>
            <a:r>
              <a:rPr lang="en-US" sz="1700" dirty="0"/>
              <a:t>$1 million of business deductions</a:t>
            </a:r>
          </a:p>
          <a:p>
            <a:pPr lvl="3"/>
            <a:r>
              <a:rPr lang="en-US" sz="1700" dirty="0"/>
              <a:t>$1 million of Interest with which no associated  expense.</a:t>
            </a:r>
          </a:p>
        </p:txBody>
      </p:sp>
      <p:sp>
        <p:nvSpPr>
          <p:cNvPr id="4" name="Slide Number Placeholder 3">
            <a:extLst>
              <a:ext uri="{FF2B5EF4-FFF2-40B4-BE49-F238E27FC236}">
                <a16:creationId xmlns:a16="http://schemas.microsoft.com/office/drawing/2014/main" id="{C0ED8CA4-5C6B-10DF-C160-102F0720AE5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900" b="0" i="0" u="none" strike="noStrike" kern="1200" cap="none" spc="0" normalizeH="0" baseline="0" noProof="0">
              <a:ln>
                <a:noFill/>
              </a:ln>
              <a:solidFill>
                <a:prstClr val="black">
                  <a:lumMod val="75000"/>
                  <a:lumOff val="25000"/>
                </a:prstClr>
              </a:solidFill>
              <a:effectLst/>
              <a:uLnTx/>
              <a:uFillTx/>
              <a:latin typeface="Franklin Gothic Book" panose="020B0502020104020203"/>
              <a:ea typeface="+mn-ea"/>
              <a:cs typeface="+mn-cs"/>
            </a:endParaRPr>
          </a:p>
        </p:txBody>
      </p:sp>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470AE8C3-26E0-7424-DC1B-3467F12AD343}"/>
                  </a:ext>
                </a:extLst>
              </p:cNvPr>
              <p:cNvSpPr txBox="1">
                <a:spLocks/>
              </p:cNvSpPr>
              <p:nvPr/>
            </p:nvSpPr>
            <p:spPr>
              <a:xfrm>
                <a:off x="5932968" y="1261596"/>
                <a:ext cx="6097106" cy="5310653"/>
              </a:xfrm>
              <a:prstGeom prst="rect">
                <a:avLst/>
              </a:prstGeom>
              <a:ln w="57150">
                <a:solidFill>
                  <a:schemeClr val="accent1"/>
                </a:solidFill>
              </a:ln>
            </p:spPr>
            <p:txBody>
              <a:bodyPr vert="horz" lIns="91440" tIns="45720" rIns="91440" bIns="45720" rtlCol="0" anchor="ctr">
                <a:no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85000"/>
                        <a:lumOff val="1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85000"/>
                        <a:lumOff val="1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85000"/>
                        <a:lumOff val="1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85000"/>
                        <a:lumOff val="1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85000"/>
                        <a:lumOff val="1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lvl="1"/>
                <a:r>
                  <a:rPr lang="en-US" sz="2000"/>
                  <a:t>Corp’s share of factor baseline would be:</a:t>
                </a:r>
              </a:p>
              <a:p>
                <a:pPr marL="324000" lvl="1" indent="0">
                  <a:buNone/>
                </a:pPr>
                <a14:m>
                  <m:oMathPara xmlns:m="http://schemas.openxmlformats.org/officeDocument/2006/math">
                    <m:oMathParaPr>
                      <m:jc m:val="left"/>
                    </m:oMathParaPr>
                    <m:oMath xmlns:m="http://schemas.openxmlformats.org/officeDocument/2006/math">
                      <m:r>
                        <a:rPr lang="en-US" sz="2000" i="1">
                          <a:latin typeface="Cambria Math" panose="02040503050406030204" pitchFamily="18" charset="0"/>
                        </a:rPr>
                        <m:t>𝑆𝐹𝐵</m:t>
                      </m:r>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r>
                            <a:rPr lang="en-US" sz="2000" b="0" i="1" smtClean="0">
                              <a:latin typeface="Cambria Math" panose="02040503050406030204" pitchFamily="18" charset="0"/>
                            </a:rPr>
                            <m:t>$4</m:t>
                          </m:r>
                          <m:r>
                            <a:rPr lang="en-US" sz="2000" i="1">
                              <a:latin typeface="Cambria Math" panose="02040503050406030204" pitchFamily="18" charset="0"/>
                            </a:rPr>
                            <m:t> </m:t>
                          </m:r>
                          <m:r>
                            <a:rPr lang="en-US" sz="2000" i="1">
                              <a:latin typeface="Cambria Math" panose="02040503050406030204" pitchFamily="18" charset="0"/>
                            </a:rPr>
                            <m:t>𝑚𝑖𝑙𝑙𝑖𝑜𝑛</m:t>
                          </m:r>
                        </m:e>
                      </m:d>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r>
                            <a:rPr lang="en-US" sz="2000" b="0" i="1" smtClean="0">
                              <a:latin typeface="Cambria Math" panose="02040503050406030204" pitchFamily="18" charset="0"/>
                            </a:rPr>
                            <m:t>$1</m:t>
                          </m:r>
                          <m:r>
                            <a:rPr lang="en-US" sz="2000" i="1">
                              <a:latin typeface="Cambria Math" panose="02040503050406030204" pitchFamily="18" charset="0"/>
                            </a:rPr>
                            <m:t> </m:t>
                          </m:r>
                          <m:r>
                            <a:rPr lang="en-US" sz="2000" i="1">
                              <a:latin typeface="Cambria Math" panose="02040503050406030204" pitchFamily="18" charset="0"/>
                            </a:rPr>
                            <m:t>𝑚𝑖𝑙𝑙𝑖𝑜𝑛</m:t>
                          </m:r>
                        </m:e>
                      </m:d>
                      <m:r>
                        <a:rPr lang="en-US" sz="2000" b="0" i="1" smtClean="0">
                          <a:latin typeface="Cambria Math" panose="02040503050406030204" pitchFamily="18" charset="0"/>
                        </a:rPr>
                        <m:t>+|$1 </m:t>
                      </m:r>
                      <m:r>
                        <a:rPr lang="en-US" sz="2000" b="0" i="1" smtClean="0">
                          <a:latin typeface="Cambria Math" panose="02040503050406030204" pitchFamily="18" charset="0"/>
                        </a:rPr>
                        <m:t>𝑚𝑖𝑙𝑙𝑖𝑜𝑛</m:t>
                      </m:r>
                      <m:r>
                        <a:rPr lang="en-US" sz="2000" b="0" i="1" smtClean="0">
                          <a:latin typeface="Cambria Math" panose="02040503050406030204" pitchFamily="18" charset="0"/>
                        </a:rPr>
                        <m:t>|=$6 </m:t>
                      </m:r>
                      <m:r>
                        <a:rPr lang="en-US" sz="2000" i="1">
                          <a:latin typeface="Cambria Math" panose="02040503050406030204" pitchFamily="18" charset="0"/>
                        </a:rPr>
                        <m:t>𝑚𝑖𝑙𝑙𝑖𝑜𝑛</m:t>
                      </m:r>
                    </m:oMath>
                  </m:oMathPara>
                </a14:m>
                <a:endParaRPr lang="en-US" sz="2000"/>
              </a:p>
              <a:p>
                <a:pPr lvl="1"/>
                <a:r>
                  <a:rPr lang="en-US" sz="2000"/>
                  <a:t>The factor baseline would be:</a:t>
                </a:r>
              </a:p>
              <a:p>
                <a:pPr marL="324000" lvl="1" indent="0">
                  <a:buNone/>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𝐹𝐵</m:t>
                      </m:r>
                      <m:r>
                        <a:rPr lang="en-US" sz="2000" b="0" i="1" smtClean="0">
                          <a:latin typeface="Cambria Math" panose="02040503050406030204" pitchFamily="18" charset="0"/>
                        </a:rPr>
                        <m:t>=</m:t>
                      </m:r>
                      <m:d>
                        <m:dPr>
                          <m:begChr m:val="|"/>
                          <m:endChr m:val="|"/>
                          <m:ctrlPr>
                            <a:rPr lang="en-US" sz="2000" i="1">
                              <a:latin typeface="Cambria Math" panose="02040503050406030204" pitchFamily="18" charset="0"/>
                            </a:rPr>
                          </m:ctrlPr>
                        </m:dPr>
                        <m:e>
                          <m:r>
                            <a:rPr lang="en-US" sz="2000" i="1">
                              <a:latin typeface="Cambria Math" panose="02040503050406030204" pitchFamily="18" charset="0"/>
                            </a:rPr>
                            <m:t>−$2 </m:t>
                          </m:r>
                          <m:r>
                            <a:rPr lang="en-US" sz="2000" i="1">
                              <a:latin typeface="Cambria Math" panose="02040503050406030204" pitchFamily="18" charset="0"/>
                            </a:rPr>
                            <m:t>𝑚𝑖𝑙𝑙𝑖𝑜𝑛</m:t>
                          </m:r>
                        </m:e>
                      </m:d>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r>
                            <a:rPr lang="en-US" sz="2000" b="0" i="1" smtClean="0">
                              <a:latin typeface="Cambria Math" panose="02040503050406030204" pitchFamily="18" charset="0"/>
                            </a:rPr>
                            <m:t>$4 </m:t>
                          </m:r>
                          <m:r>
                            <a:rPr lang="en-US" sz="2000" b="0" i="1" smtClean="0">
                              <a:latin typeface="Cambria Math" panose="02040503050406030204" pitchFamily="18" charset="0"/>
                            </a:rPr>
                            <m:t>𝑚𝑖𝑙𝑙𝑖𝑜𝑛</m:t>
                          </m:r>
                        </m:e>
                      </m:d>
                      <m:r>
                        <a:rPr lang="en-US" sz="2000" b="0" i="1" smtClean="0">
                          <a:latin typeface="Cambria Math" panose="02040503050406030204" pitchFamily="18" charset="0"/>
                        </a:rPr>
                        <m:t>+</m:t>
                      </m:r>
                    </m:oMath>
                  </m:oMathPara>
                </a14:m>
                <a:endParaRPr lang="en-US" sz="2000" b="0" i="1">
                  <a:latin typeface="Cambria Math" panose="02040503050406030204" pitchFamily="18" charset="0"/>
                </a:endParaRPr>
              </a:p>
              <a:p>
                <a:pPr marL="324000" lvl="1" indent="0">
                  <a:buNone/>
                </a:pPr>
                <a14:m>
                  <m:oMathPara xmlns:m="http://schemas.openxmlformats.org/officeDocument/2006/math">
                    <m:oMathParaPr>
                      <m:jc m:val="centerGroup"/>
                    </m:oMathParaPr>
                    <m:oMath xmlns:m="http://schemas.openxmlformats.org/officeDocument/2006/math">
                      <m:d>
                        <m:dPr>
                          <m:begChr m:val="|"/>
                          <m:endChr m:val="|"/>
                          <m:ctrlPr>
                            <a:rPr lang="en-US" sz="2000" b="0" i="1" smtClean="0">
                              <a:latin typeface="Cambria Math" panose="02040503050406030204" pitchFamily="18" charset="0"/>
                            </a:rPr>
                          </m:ctrlPr>
                        </m:dPr>
                        <m:e>
                          <m:r>
                            <a:rPr lang="en-US" sz="2000" b="0" i="1" smtClean="0">
                              <a:latin typeface="Cambria Math" panose="02040503050406030204" pitchFamily="18" charset="0"/>
                            </a:rPr>
                            <m:t>−$1 </m:t>
                          </m:r>
                          <m:r>
                            <a:rPr lang="en-US" sz="2000" b="0" i="1" smtClean="0">
                              <a:latin typeface="Cambria Math" panose="02040503050406030204" pitchFamily="18" charset="0"/>
                            </a:rPr>
                            <m:t>𝑚𝑖𝑙𝑙𝑖𝑜𝑛</m:t>
                          </m:r>
                        </m:e>
                      </m:d>
                      <m:r>
                        <a:rPr lang="en-US" sz="2000" b="0" i="1" smtClean="0">
                          <a:latin typeface="Cambria Math" panose="02040503050406030204" pitchFamily="18" charset="0"/>
                        </a:rPr>
                        <m:t>+|$1 </m:t>
                      </m:r>
                      <m:r>
                        <a:rPr lang="en-US" sz="2000" b="0" i="1" smtClean="0">
                          <a:latin typeface="Cambria Math" panose="02040503050406030204" pitchFamily="18" charset="0"/>
                        </a:rPr>
                        <m:t>𝑚𝑖𝑙𝑙𝑖𝑜𝑛</m:t>
                      </m:r>
                      <m:r>
                        <a:rPr lang="en-US" sz="2000" b="0" i="1" smtClean="0">
                          <a:latin typeface="Cambria Math" panose="02040503050406030204" pitchFamily="18" charset="0"/>
                        </a:rPr>
                        <m:t>|=$8 </m:t>
                      </m:r>
                      <m:r>
                        <a:rPr lang="en-US" sz="2000" b="0" i="1" smtClean="0">
                          <a:latin typeface="Cambria Math" panose="02040503050406030204" pitchFamily="18" charset="0"/>
                        </a:rPr>
                        <m:t>𝑚𝑖𝑙𝑙𝑖𝑜𝑛</m:t>
                      </m:r>
                    </m:oMath>
                  </m:oMathPara>
                </a14:m>
                <a:endParaRPr lang="en-US" sz="2000"/>
              </a:p>
              <a:p>
                <a:pPr lvl="1"/>
                <a:r>
                  <a:rPr lang="en-US" sz="2000"/>
                  <a:t>Corp’s share of everywhere receipts would be:</a:t>
                </a:r>
              </a:p>
              <a:p>
                <a:pPr marL="324000" lvl="1" indent="0">
                  <a:buNone/>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$5 </m:t>
                      </m:r>
                      <m:r>
                        <a:rPr lang="en-US" sz="2000" b="0" i="1" smtClean="0">
                          <a:latin typeface="Cambria Math" panose="02040503050406030204" pitchFamily="18" charset="0"/>
                        </a:rPr>
                        <m:t>𝑚𝑖𝑙𝑙𝑖𝑜𝑛</m:t>
                      </m:r>
                      <m:r>
                        <a:rPr lang="en-US" sz="2000" b="0" i="1" smtClean="0">
                          <a:latin typeface="Cambria Math" panose="02040503050406030204" pitchFamily="18" charset="0"/>
                        </a:rPr>
                        <m:t> </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6</m:t>
                          </m:r>
                        </m:num>
                        <m:den>
                          <m:r>
                            <a:rPr lang="en-US" sz="2000" b="0" i="1" smtClean="0">
                              <a:latin typeface="Cambria Math" panose="02040503050406030204" pitchFamily="18" charset="0"/>
                            </a:rPr>
                            <m:t>8</m:t>
                          </m:r>
                        </m:den>
                      </m:f>
                      <m:r>
                        <a:rPr lang="en-US" sz="2000" b="0" i="1" smtClean="0">
                          <a:latin typeface="Cambria Math" panose="02040503050406030204" pitchFamily="18" charset="0"/>
                        </a:rPr>
                        <m:t>=$ 3,750,000</m:t>
                      </m:r>
                    </m:oMath>
                  </m:oMathPara>
                </a14:m>
                <a:endParaRPr lang="en-US" sz="2000" b="0"/>
              </a:p>
              <a:p>
                <a:pPr lvl="1"/>
                <a:r>
                  <a:rPr lang="en-US" sz="2000"/>
                  <a:t>Corps share of State X receipts would be:</a:t>
                </a:r>
              </a:p>
              <a:p>
                <a:pPr marL="324000" lvl="1" indent="0">
                  <a:buNone/>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$2 </m:t>
                      </m:r>
                      <m:r>
                        <a:rPr lang="en-US" sz="2000" i="1">
                          <a:latin typeface="Cambria Math" panose="02040503050406030204" pitchFamily="18" charset="0"/>
                        </a:rPr>
                        <m:t>𝑚𝑖𝑙𝑙𝑖𝑜𝑛</m:t>
                      </m:r>
                      <m:r>
                        <a:rPr lang="en-US" sz="2000" i="1">
                          <a:latin typeface="Cambria Math" panose="02040503050406030204" pitchFamily="18" charset="0"/>
                        </a:rPr>
                        <m:t> </m:t>
                      </m:r>
                      <m:f>
                        <m:fPr>
                          <m:ctrlPr>
                            <a:rPr lang="en-US" sz="2000" i="1">
                              <a:latin typeface="Cambria Math" panose="02040503050406030204" pitchFamily="18" charset="0"/>
                            </a:rPr>
                          </m:ctrlPr>
                        </m:fPr>
                        <m:num>
                          <m:r>
                            <a:rPr lang="en-US" sz="2000" b="0" i="1" smtClean="0">
                              <a:latin typeface="Cambria Math" panose="02040503050406030204" pitchFamily="18" charset="0"/>
                            </a:rPr>
                            <m:t>6</m:t>
                          </m:r>
                        </m:num>
                        <m:den>
                          <m:r>
                            <a:rPr lang="en-US" sz="2000" b="0" i="1" smtClean="0">
                              <a:latin typeface="Cambria Math" panose="02040503050406030204" pitchFamily="18" charset="0"/>
                            </a:rPr>
                            <m:t>8</m:t>
                          </m:r>
                        </m:den>
                      </m:f>
                      <m:r>
                        <a:rPr lang="en-US" sz="2000" i="0">
                          <a:latin typeface="Cambria Math" panose="02040503050406030204" pitchFamily="18" charset="0"/>
                        </a:rPr>
                        <m:t>=</m:t>
                      </m:r>
                      <m:r>
                        <m:rPr>
                          <m:nor/>
                        </m:rPr>
                        <a:rPr lang="en-US" sz="2000" dirty="0">
                          <a:latin typeface="Cambria Math" panose="02040503050406030204" pitchFamily="18" charset="0"/>
                        </a:rPr>
                        <m:t>$</m:t>
                      </m:r>
                      <m:r>
                        <m:rPr>
                          <m:nor/>
                        </m:rPr>
                        <a:rPr lang="en-US" sz="2000" b="0" i="0" dirty="0" smtClean="0">
                          <a:latin typeface="Cambria Math" panose="02040503050406030204" pitchFamily="18" charset="0"/>
                        </a:rPr>
                        <m:t> 1,500,000</m:t>
                      </m:r>
                    </m:oMath>
                  </m:oMathPara>
                </a14:m>
                <a:endParaRPr lang="en-US" sz="2000">
                  <a:latin typeface="Cambria Math" panose="02040503050406030204" pitchFamily="18" charset="0"/>
                </a:endParaRPr>
              </a:p>
            </p:txBody>
          </p:sp>
        </mc:Choice>
        <mc:Fallback xmlns="">
          <p:sp>
            <p:nvSpPr>
              <p:cNvPr id="8" name="Content Placeholder 2">
                <a:extLst>
                  <a:ext uri="{FF2B5EF4-FFF2-40B4-BE49-F238E27FC236}">
                    <a16:creationId xmlns:a16="http://schemas.microsoft.com/office/drawing/2014/main" id="{470AE8C3-26E0-7424-DC1B-3467F12AD343}"/>
                  </a:ext>
                </a:extLst>
              </p:cNvPr>
              <p:cNvSpPr txBox="1">
                <a:spLocks noRot="1" noChangeAspect="1" noMove="1" noResize="1" noEditPoints="1" noAdjustHandles="1" noChangeArrowheads="1" noChangeShapeType="1" noTextEdit="1"/>
              </p:cNvSpPr>
              <p:nvPr/>
            </p:nvSpPr>
            <p:spPr>
              <a:xfrm>
                <a:off x="5932968" y="1261596"/>
                <a:ext cx="6097106" cy="5310653"/>
              </a:xfrm>
              <a:prstGeom prst="rect">
                <a:avLst/>
              </a:prstGeom>
              <a:blipFill>
                <a:blip r:embed="rId3"/>
                <a:stretch>
                  <a:fillRect/>
                </a:stretch>
              </a:blipFill>
              <a:ln w="57150">
                <a:solidFill>
                  <a:schemeClr val="accent1"/>
                </a:solidFill>
              </a:ln>
            </p:spPr>
            <p:txBody>
              <a:bodyPr/>
              <a:lstStyle/>
              <a:p>
                <a:r>
                  <a:rPr lang="en-US">
                    <a:noFill/>
                  </a:rPr>
                  <a:t> </a:t>
                </a:r>
              </a:p>
            </p:txBody>
          </p:sp>
        </mc:Fallback>
      </mc:AlternateContent>
    </p:spTree>
    <p:extLst>
      <p:ext uri="{BB962C8B-B14F-4D97-AF65-F5344CB8AC3E}">
        <p14:creationId xmlns:p14="http://schemas.microsoft.com/office/powerpoint/2010/main" val="1701716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B51BB8-7C5D-6A39-CB7B-5A7161A764E6}"/>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18DED1-8955-5641-8BB0-EF3F7D694F5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900" b="0" i="0" u="none" strike="noStrike" kern="1200" cap="none" spc="0" normalizeH="0" baseline="0" noProof="0">
              <a:ln>
                <a:noFill/>
              </a:ln>
              <a:solidFill>
                <a:prstClr val="black">
                  <a:lumMod val="75000"/>
                  <a:lumOff val="25000"/>
                </a:prstClr>
              </a:solidFill>
              <a:effectLst/>
              <a:uLnTx/>
              <a:uFillTx/>
              <a:latin typeface="Franklin Gothic Book" panose="020B0502020104020203"/>
              <a:ea typeface="+mn-ea"/>
              <a:cs typeface="+mn-cs"/>
            </a:endParaRPr>
          </a:p>
        </p:txBody>
      </p:sp>
      <p:graphicFrame>
        <p:nvGraphicFramePr>
          <p:cNvPr id="18" name="Object 17">
            <a:extLst>
              <a:ext uri="{FF2B5EF4-FFF2-40B4-BE49-F238E27FC236}">
                <a16:creationId xmlns:a16="http://schemas.microsoft.com/office/drawing/2014/main" id="{65F61BFF-9475-7F48-3E02-554584D8A1E0}"/>
              </a:ext>
            </a:extLst>
          </p:cNvPr>
          <p:cNvGraphicFramePr>
            <a:graphicFrameLocks noChangeAspect="1"/>
          </p:cNvGraphicFramePr>
          <p:nvPr>
            <p:extLst>
              <p:ext uri="{D42A27DB-BD31-4B8C-83A1-F6EECF244321}">
                <p14:modId xmlns:p14="http://schemas.microsoft.com/office/powerpoint/2010/main" val="1817987330"/>
              </p:ext>
            </p:extLst>
          </p:nvPr>
        </p:nvGraphicFramePr>
        <p:xfrm>
          <a:off x="538163" y="3317534"/>
          <a:ext cx="7327900" cy="3060700"/>
        </p:xfrm>
        <a:graphic>
          <a:graphicData uri="http://schemas.openxmlformats.org/presentationml/2006/ole">
            <mc:AlternateContent xmlns:mc="http://schemas.openxmlformats.org/markup-compatibility/2006">
              <mc:Choice xmlns:v="urn:schemas-microsoft-com:vml" Requires="v">
                <p:oleObj name="Worksheet" r:id="rId3" imgW="4152799" imgH="1733499" progId="Excel.Sheet.12">
                  <p:embed/>
                </p:oleObj>
              </mc:Choice>
              <mc:Fallback>
                <p:oleObj name="Worksheet" r:id="rId3" imgW="4152799" imgH="1733499" progId="Excel.Sheet.12">
                  <p:embed/>
                  <p:pic>
                    <p:nvPicPr>
                      <p:cNvPr id="18" name="Object 17">
                        <a:extLst>
                          <a:ext uri="{FF2B5EF4-FFF2-40B4-BE49-F238E27FC236}">
                            <a16:creationId xmlns:a16="http://schemas.microsoft.com/office/drawing/2014/main" id="{65F61BFF-9475-7F48-3E02-554584D8A1E0}"/>
                          </a:ext>
                        </a:extLst>
                      </p:cNvPr>
                      <p:cNvPicPr/>
                      <p:nvPr/>
                    </p:nvPicPr>
                    <p:blipFill>
                      <a:blip r:embed="rId4"/>
                      <a:stretch>
                        <a:fillRect/>
                      </a:stretch>
                    </p:blipFill>
                    <p:spPr>
                      <a:xfrm>
                        <a:off x="538163" y="3317534"/>
                        <a:ext cx="7327900" cy="3060700"/>
                      </a:xfrm>
                      <a:prstGeom prst="rect">
                        <a:avLst/>
                      </a:prstGeom>
                      <a:ln w="38100">
                        <a:solidFill>
                          <a:schemeClr val="accent1"/>
                        </a:solidFill>
                      </a:ln>
                    </p:spPr>
                  </p:pic>
                </p:oleObj>
              </mc:Fallback>
            </mc:AlternateContent>
          </a:graphicData>
        </a:graphic>
      </p:graphicFrame>
      <p:sp>
        <p:nvSpPr>
          <p:cNvPr id="3" name="Rectangle: Rounded Corners 2">
            <a:extLst>
              <a:ext uri="{FF2B5EF4-FFF2-40B4-BE49-F238E27FC236}">
                <a16:creationId xmlns:a16="http://schemas.microsoft.com/office/drawing/2014/main" id="{48F22D46-6AD1-0729-E488-1A558BBE5D9B}"/>
              </a:ext>
            </a:extLst>
          </p:cNvPr>
          <p:cNvSpPr/>
          <p:nvPr/>
        </p:nvSpPr>
        <p:spPr>
          <a:xfrm>
            <a:off x="8049492" y="3209360"/>
            <a:ext cx="3726872" cy="3168874"/>
          </a:xfrm>
          <a:prstGeom prst="round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1" dirty="0"/>
              <a:t>The factor is slightly more than with the 50% allocation (24%) reflecting the 6/8 attribution of apportionment factors.</a:t>
            </a:r>
          </a:p>
          <a:p>
            <a:endParaRPr lang="en-US" b="1" dirty="0"/>
          </a:p>
          <a:p>
            <a:r>
              <a:rPr lang="en-US" b="1" dirty="0"/>
              <a:t>The measures of business activity in state X has not been distorted using absolute value. </a:t>
            </a:r>
          </a:p>
        </p:txBody>
      </p:sp>
      <p:sp>
        <p:nvSpPr>
          <p:cNvPr id="7" name="Content Placeholder 2">
            <a:extLst>
              <a:ext uri="{FF2B5EF4-FFF2-40B4-BE49-F238E27FC236}">
                <a16:creationId xmlns:a16="http://schemas.microsoft.com/office/drawing/2014/main" id="{FA5D1C8F-051D-053C-2E97-4B2CE26E6A39}"/>
              </a:ext>
            </a:extLst>
          </p:cNvPr>
          <p:cNvSpPr txBox="1">
            <a:spLocks/>
          </p:cNvSpPr>
          <p:nvPr/>
        </p:nvSpPr>
        <p:spPr>
          <a:xfrm>
            <a:off x="452772" y="1246386"/>
            <a:ext cx="10948654" cy="1628420"/>
          </a:xfrm>
          <a:prstGeom prst="rect">
            <a:avLst/>
          </a:prstGeom>
          <a:ln w="57150">
            <a:solidFill>
              <a:schemeClr val="accent1"/>
            </a:solidFill>
          </a:ln>
        </p:spPr>
        <p:txBody>
          <a:bodyPr vert="horz" lIns="91440" tIns="45720" rIns="91440" bIns="45720" rtlCol="0" anchor="ctr">
            <a:no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85000"/>
                    <a:lumOff val="1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85000"/>
                    <a:lumOff val="1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85000"/>
                    <a:lumOff val="1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85000"/>
                    <a:lumOff val="1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85000"/>
                    <a:lumOff val="1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24000" lvl="1" indent="0">
              <a:buNone/>
            </a:pPr>
            <a:r>
              <a:rPr lang="en-US" sz="2000" b="1"/>
              <a:t>In addition to its share of P’s income and factors, Corp Group has: </a:t>
            </a:r>
          </a:p>
          <a:p>
            <a:pPr lvl="1"/>
            <a:r>
              <a:rPr lang="en-US" sz="2000" b="1"/>
              <a:t>$10 million of total other receipts</a:t>
            </a:r>
            <a:r>
              <a:rPr lang="en-US" sz="2000"/>
              <a:t>, including </a:t>
            </a:r>
            <a:r>
              <a:rPr lang="en-US" sz="2000" b="1"/>
              <a:t>$2 million in State X</a:t>
            </a:r>
          </a:p>
          <a:p>
            <a:pPr lvl="1"/>
            <a:r>
              <a:rPr lang="en-US" sz="2000"/>
              <a:t>Net income of $3 million</a:t>
            </a:r>
          </a:p>
        </p:txBody>
      </p:sp>
      <p:sp>
        <p:nvSpPr>
          <p:cNvPr id="10" name="Title 1">
            <a:extLst>
              <a:ext uri="{FF2B5EF4-FFF2-40B4-BE49-F238E27FC236}">
                <a16:creationId xmlns:a16="http://schemas.microsoft.com/office/drawing/2014/main" id="{8F4CEEC4-D2F4-0E85-E46F-F2B7FFF9557B}"/>
              </a:ext>
            </a:extLst>
          </p:cNvPr>
          <p:cNvSpPr txBox="1">
            <a:spLocks/>
          </p:cNvSpPr>
          <p:nvPr/>
        </p:nvSpPr>
        <p:spPr>
          <a:xfrm>
            <a:off x="371810" y="618294"/>
            <a:ext cx="11029616" cy="528711"/>
          </a:xfrm>
          <a:prstGeom prst="rect">
            <a:avLst/>
          </a:prstGeom>
        </p:spPr>
        <p:txBody>
          <a:bodyPr vert="horz" lIns="91440" tIns="45720" rIns="91440" bIns="45720" rtlCol="0" anchor="b">
            <a:normAutofit/>
          </a:bodyPr>
          <a:lst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ABS Method: Gains </a:t>
            </a:r>
          </a:p>
        </p:txBody>
      </p:sp>
    </p:spTree>
    <p:extLst>
      <p:ext uri="{BB962C8B-B14F-4D97-AF65-F5344CB8AC3E}">
        <p14:creationId xmlns:p14="http://schemas.microsoft.com/office/powerpoint/2010/main" val="21505285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DF470-E60A-7BDC-6E2F-43591B387E5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1AF511-798E-E4C7-5263-806732C14DEC}"/>
              </a:ext>
            </a:extLst>
          </p:cNvPr>
          <p:cNvSpPr>
            <a:spLocks noGrp="1"/>
          </p:cNvSpPr>
          <p:nvPr>
            <p:ph idx="1"/>
          </p:nvPr>
        </p:nvSpPr>
        <p:spPr>
          <a:xfrm>
            <a:off x="314325" y="1261597"/>
            <a:ext cx="5298281" cy="5310653"/>
          </a:xfrm>
          <a:ln w="57150">
            <a:solidFill>
              <a:schemeClr val="accent1"/>
            </a:solidFill>
          </a:ln>
        </p:spPr>
        <p:txBody>
          <a:bodyPr>
            <a:noAutofit/>
          </a:bodyPr>
          <a:lstStyle/>
          <a:p>
            <a:pPr lvl="1"/>
            <a:r>
              <a:rPr lang="en-US" sz="2000"/>
              <a:t>P records </a:t>
            </a:r>
            <a:r>
              <a:rPr lang="en-US" sz="2000" b="1"/>
              <a:t>$5 million of total receipts</a:t>
            </a:r>
            <a:r>
              <a:rPr lang="en-US" sz="2000"/>
              <a:t>, including </a:t>
            </a:r>
            <a:r>
              <a:rPr lang="en-US" sz="1900" b="1"/>
              <a:t>$3 million in </a:t>
            </a:r>
            <a:r>
              <a:rPr lang="en-US" sz="1900" b="1">
                <a:highlight>
                  <a:srgbClr val="FFFF00"/>
                </a:highlight>
              </a:rPr>
              <a:t>State Y</a:t>
            </a:r>
          </a:p>
          <a:p>
            <a:pPr lvl="1"/>
            <a:r>
              <a:rPr lang="en-US" sz="2000"/>
              <a:t>P has a net gain of $3 million, meaning that P has $2 million of deductions.</a:t>
            </a:r>
          </a:p>
          <a:p>
            <a:pPr lvl="1"/>
            <a:r>
              <a:rPr lang="en-US" sz="2000"/>
              <a:t>P’s income is allocated as follows:</a:t>
            </a:r>
          </a:p>
          <a:p>
            <a:pPr lvl="2"/>
            <a:r>
              <a:rPr lang="en-US" sz="1900"/>
              <a:t>Partner A is allocated:</a:t>
            </a:r>
          </a:p>
          <a:p>
            <a:pPr lvl="3"/>
            <a:r>
              <a:rPr lang="en-US" sz="1600"/>
              <a:t>($2 million) of depreciation deduction</a:t>
            </a:r>
          </a:p>
          <a:p>
            <a:pPr lvl="2"/>
            <a:r>
              <a:rPr lang="en-US" sz="2100"/>
              <a:t>Corp is allocated:</a:t>
            </a:r>
          </a:p>
          <a:p>
            <a:pPr lvl="3"/>
            <a:r>
              <a:rPr lang="en-US" sz="1700"/>
              <a:t>$3 million of ordinary business income made of:</a:t>
            </a:r>
          </a:p>
          <a:p>
            <a:pPr lvl="4"/>
            <a:r>
              <a:rPr lang="en-US" sz="1700"/>
              <a:t>$4 million of gross revenue</a:t>
            </a:r>
          </a:p>
          <a:p>
            <a:pPr lvl="4"/>
            <a:r>
              <a:rPr lang="en-US" sz="1700"/>
              <a:t>$1 million of business deductions</a:t>
            </a:r>
          </a:p>
          <a:p>
            <a:pPr lvl="3"/>
            <a:r>
              <a:rPr lang="en-US" sz="1700"/>
              <a:t>$1 million of Interest with which no associated  expense.</a:t>
            </a:r>
          </a:p>
        </p:txBody>
      </p:sp>
      <p:sp>
        <p:nvSpPr>
          <p:cNvPr id="4" name="Slide Number Placeholder 3">
            <a:extLst>
              <a:ext uri="{FF2B5EF4-FFF2-40B4-BE49-F238E27FC236}">
                <a16:creationId xmlns:a16="http://schemas.microsoft.com/office/drawing/2014/main" id="{39AA55CD-D9AC-318F-BCBC-B0B99EC4C46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900" b="0" i="0" u="none" strike="noStrike" kern="1200" cap="none" spc="0" normalizeH="0" baseline="0" noProof="0">
              <a:ln>
                <a:noFill/>
              </a:ln>
              <a:solidFill>
                <a:prstClr val="black">
                  <a:lumMod val="75000"/>
                  <a:lumOff val="25000"/>
                </a:prstClr>
              </a:solidFill>
              <a:effectLst/>
              <a:uLnTx/>
              <a:uFillTx/>
              <a:latin typeface="Franklin Gothic Book" panose="020B0502020104020203"/>
              <a:ea typeface="+mn-ea"/>
              <a:cs typeface="+mn-cs"/>
            </a:endParaRPr>
          </a:p>
        </p:txBody>
      </p:sp>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05CEFF5A-859F-3A20-790B-7FE5403A2BCA}"/>
                  </a:ext>
                </a:extLst>
              </p:cNvPr>
              <p:cNvSpPr txBox="1">
                <a:spLocks/>
              </p:cNvSpPr>
              <p:nvPr/>
            </p:nvSpPr>
            <p:spPr>
              <a:xfrm>
                <a:off x="5819775" y="1261596"/>
                <a:ext cx="6210299" cy="5310653"/>
              </a:xfrm>
              <a:prstGeom prst="rect">
                <a:avLst/>
              </a:prstGeom>
              <a:ln w="57150">
                <a:solidFill>
                  <a:schemeClr val="accent1"/>
                </a:solidFill>
              </a:ln>
            </p:spPr>
            <p:txBody>
              <a:bodyPr vert="horz" lIns="91440" tIns="45720" rIns="91440" bIns="45720" rtlCol="0" anchor="ctr">
                <a:no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85000"/>
                        <a:lumOff val="1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85000"/>
                        <a:lumOff val="1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85000"/>
                        <a:lumOff val="1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85000"/>
                        <a:lumOff val="1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85000"/>
                        <a:lumOff val="1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lvl="1"/>
                <a:r>
                  <a:rPr lang="en-US" sz="2000" dirty="0"/>
                  <a:t>Corp’s share of factor baseline would be:</a:t>
                </a:r>
              </a:p>
              <a:p>
                <a:pPr marL="324000" lvl="1" indent="0">
                  <a:buNone/>
                </a:pPr>
                <a14:m>
                  <m:oMathPara xmlns:m="http://schemas.openxmlformats.org/officeDocument/2006/math">
                    <m:oMathParaPr>
                      <m:jc m:val="left"/>
                    </m:oMathParaPr>
                    <m:oMath xmlns:m="http://schemas.openxmlformats.org/officeDocument/2006/math">
                      <m:r>
                        <a:rPr lang="en-US" sz="2000" i="1">
                          <a:latin typeface="Cambria Math" panose="02040503050406030204" pitchFamily="18" charset="0"/>
                        </a:rPr>
                        <m:t>𝑆𝐹𝐵</m:t>
                      </m:r>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r>
                            <a:rPr lang="en-US" sz="2000" i="1">
                              <a:latin typeface="Cambria Math" panose="02040503050406030204" pitchFamily="18" charset="0"/>
                            </a:rPr>
                            <m:t>$4 </m:t>
                          </m:r>
                          <m:r>
                            <a:rPr lang="en-US" sz="2000" i="1">
                              <a:latin typeface="Cambria Math" panose="02040503050406030204" pitchFamily="18" charset="0"/>
                            </a:rPr>
                            <m:t>𝑚𝑖𝑙𝑙𝑖𝑜𝑛</m:t>
                          </m:r>
                        </m:e>
                      </m:d>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r>
                            <a:rPr lang="en-US" sz="2000" i="1">
                              <a:latin typeface="Cambria Math" panose="02040503050406030204" pitchFamily="18" charset="0"/>
                            </a:rPr>
                            <m:t>$1 </m:t>
                          </m:r>
                          <m:r>
                            <a:rPr lang="en-US" sz="2000" i="1">
                              <a:latin typeface="Cambria Math" panose="02040503050406030204" pitchFamily="18" charset="0"/>
                            </a:rPr>
                            <m:t>𝑚𝑖𝑙𝑙𝑖𝑜𝑛</m:t>
                          </m:r>
                        </m:e>
                      </m:d>
                      <m:r>
                        <a:rPr lang="en-US" sz="2000" i="1">
                          <a:latin typeface="Cambria Math" panose="02040503050406030204" pitchFamily="18" charset="0"/>
                        </a:rPr>
                        <m:t>+|$1 </m:t>
                      </m:r>
                      <m:r>
                        <a:rPr lang="en-US" sz="2000" i="1">
                          <a:latin typeface="Cambria Math" panose="02040503050406030204" pitchFamily="18" charset="0"/>
                        </a:rPr>
                        <m:t>𝑚𝑖𝑙𝑙𝑖𝑜𝑛</m:t>
                      </m:r>
                      <m:r>
                        <a:rPr lang="en-US" sz="2000" i="1">
                          <a:latin typeface="Cambria Math" panose="02040503050406030204" pitchFamily="18" charset="0"/>
                        </a:rPr>
                        <m:t>|=$6 </m:t>
                      </m:r>
                      <m:r>
                        <a:rPr lang="en-US" sz="2000" i="1">
                          <a:latin typeface="Cambria Math" panose="02040503050406030204" pitchFamily="18" charset="0"/>
                        </a:rPr>
                        <m:t>𝑚𝑖𝑙𝑙𝑖𝑜𝑛</m:t>
                      </m:r>
                    </m:oMath>
                  </m:oMathPara>
                </a14:m>
                <a:endParaRPr lang="en-US" sz="2000" dirty="0"/>
              </a:p>
              <a:p>
                <a:pPr lvl="1"/>
                <a:r>
                  <a:rPr lang="en-US" sz="2000" dirty="0"/>
                  <a:t>The factor baseline would be:</a:t>
                </a:r>
              </a:p>
              <a:p>
                <a:pPr marL="324000" lvl="1" indent="0">
                  <a:buNone/>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𝐹𝐵</m:t>
                      </m:r>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r>
                            <a:rPr lang="en-US" sz="2000" i="1">
                              <a:latin typeface="Cambria Math" panose="02040503050406030204" pitchFamily="18" charset="0"/>
                            </a:rPr>
                            <m:t>−$2 </m:t>
                          </m:r>
                          <m:r>
                            <a:rPr lang="en-US" sz="2000" i="1">
                              <a:latin typeface="Cambria Math" panose="02040503050406030204" pitchFamily="18" charset="0"/>
                            </a:rPr>
                            <m:t>𝑚𝑖𝑙𝑙𝑖𝑜𝑛</m:t>
                          </m:r>
                        </m:e>
                      </m:d>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r>
                            <a:rPr lang="en-US" sz="2000" i="1">
                              <a:latin typeface="Cambria Math" panose="02040503050406030204" pitchFamily="18" charset="0"/>
                            </a:rPr>
                            <m:t>$4 </m:t>
                          </m:r>
                          <m:r>
                            <a:rPr lang="en-US" sz="2000" i="1">
                              <a:latin typeface="Cambria Math" panose="02040503050406030204" pitchFamily="18" charset="0"/>
                            </a:rPr>
                            <m:t>𝑚𝑖𝑙𝑙𝑖𝑜𝑛</m:t>
                          </m:r>
                        </m:e>
                      </m:d>
                      <m:r>
                        <a:rPr lang="en-US" sz="2000" i="1">
                          <a:latin typeface="Cambria Math" panose="02040503050406030204" pitchFamily="18" charset="0"/>
                        </a:rPr>
                        <m:t>+</m:t>
                      </m:r>
                    </m:oMath>
                  </m:oMathPara>
                </a14:m>
                <a:endParaRPr lang="en-US" sz="2000" i="1" dirty="0">
                  <a:latin typeface="Cambria Math" panose="02040503050406030204" pitchFamily="18" charset="0"/>
                </a:endParaRPr>
              </a:p>
              <a:p>
                <a:pPr marL="324000" lvl="1" indent="0">
                  <a:buNone/>
                </a:pPr>
                <a14:m>
                  <m:oMathPara xmlns:m="http://schemas.openxmlformats.org/officeDocument/2006/math">
                    <m:oMathParaPr>
                      <m:jc m:val="centerGroup"/>
                    </m:oMathParaPr>
                    <m:oMath xmlns:m="http://schemas.openxmlformats.org/officeDocument/2006/math">
                      <m:d>
                        <m:dPr>
                          <m:begChr m:val="|"/>
                          <m:endChr m:val="|"/>
                          <m:ctrlPr>
                            <a:rPr lang="en-US" sz="2000" i="1">
                              <a:latin typeface="Cambria Math" panose="02040503050406030204" pitchFamily="18" charset="0"/>
                            </a:rPr>
                          </m:ctrlPr>
                        </m:dPr>
                        <m:e>
                          <m:r>
                            <a:rPr lang="en-US" sz="2000" i="1">
                              <a:latin typeface="Cambria Math" panose="02040503050406030204" pitchFamily="18" charset="0"/>
                            </a:rPr>
                            <m:t>−$1 </m:t>
                          </m:r>
                          <m:r>
                            <a:rPr lang="en-US" sz="2000" i="1">
                              <a:latin typeface="Cambria Math" panose="02040503050406030204" pitchFamily="18" charset="0"/>
                            </a:rPr>
                            <m:t>𝑚𝑖𝑙𝑙𝑖𝑜𝑛</m:t>
                          </m:r>
                        </m:e>
                      </m:d>
                      <m:r>
                        <a:rPr lang="en-US" sz="2000" i="1">
                          <a:latin typeface="Cambria Math" panose="02040503050406030204" pitchFamily="18" charset="0"/>
                        </a:rPr>
                        <m:t>+|$1 </m:t>
                      </m:r>
                      <m:r>
                        <a:rPr lang="en-US" sz="2000" i="1">
                          <a:latin typeface="Cambria Math" panose="02040503050406030204" pitchFamily="18" charset="0"/>
                        </a:rPr>
                        <m:t>𝑚𝑖𝑙𝑙𝑖𝑜𝑛</m:t>
                      </m:r>
                      <m:r>
                        <a:rPr lang="en-US" sz="2000" i="1">
                          <a:latin typeface="Cambria Math" panose="02040503050406030204" pitchFamily="18" charset="0"/>
                        </a:rPr>
                        <m:t>|=$8 </m:t>
                      </m:r>
                      <m:r>
                        <a:rPr lang="en-US" sz="2000" i="1">
                          <a:latin typeface="Cambria Math" panose="02040503050406030204" pitchFamily="18" charset="0"/>
                        </a:rPr>
                        <m:t>𝑚𝑖𝑙𝑙𝑖𝑜𝑛</m:t>
                      </m:r>
                    </m:oMath>
                  </m:oMathPara>
                </a14:m>
                <a:endParaRPr lang="en-US" sz="2000" dirty="0"/>
              </a:p>
              <a:p>
                <a:pPr lvl="1"/>
                <a:r>
                  <a:rPr lang="en-US" sz="2000" dirty="0"/>
                  <a:t>Corp’s share of everywhere receipts would be:</a:t>
                </a:r>
              </a:p>
              <a:p>
                <a:pPr marL="324000" lvl="1" indent="0">
                  <a:buNone/>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$5 </m:t>
                      </m:r>
                      <m:r>
                        <a:rPr lang="en-US" sz="2000" i="1">
                          <a:latin typeface="Cambria Math" panose="02040503050406030204" pitchFamily="18" charset="0"/>
                        </a:rPr>
                        <m:t>𝑚𝑖𝑙𝑙𝑖𝑜𝑛</m:t>
                      </m:r>
                      <m:r>
                        <a:rPr lang="en-US" sz="2000" i="1">
                          <a:latin typeface="Cambria Math" panose="02040503050406030204" pitchFamily="18" charset="0"/>
                        </a:rPr>
                        <m:t> </m:t>
                      </m:r>
                      <m:f>
                        <m:fPr>
                          <m:ctrlPr>
                            <a:rPr lang="en-US" sz="2000" i="1">
                              <a:latin typeface="Cambria Math" panose="02040503050406030204" pitchFamily="18" charset="0"/>
                            </a:rPr>
                          </m:ctrlPr>
                        </m:fPr>
                        <m:num>
                          <m:r>
                            <a:rPr lang="en-US" sz="2000" b="0" i="1" smtClean="0">
                              <a:latin typeface="Cambria Math" panose="02040503050406030204" pitchFamily="18" charset="0"/>
                            </a:rPr>
                            <m:t>6</m:t>
                          </m:r>
                        </m:num>
                        <m:den>
                          <m:r>
                            <a:rPr lang="en-US" sz="2000" b="0" i="1" smtClean="0">
                              <a:latin typeface="Cambria Math" panose="02040503050406030204" pitchFamily="18" charset="0"/>
                            </a:rPr>
                            <m:t>8</m:t>
                          </m:r>
                        </m:den>
                      </m:f>
                      <m:r>
                        <a:rPr lang="en-US" sz="2000" i="1">
                          <a:latin typeface="Cambria Math" panose="02040503050406030204" pitchFamily="18" charset="0"/>
                        </a:rPr>
                        <m:t>=$ </m:t>
                      </m:r>
                      <m:r>
                        <a:rPr lang="en-US" sz="2000" b="0" i="1" smtClean="0">
                          <a:latin typeface="Cambria Math" panose="02040503050406030204" pitchFamily="18" charset="0"/>
                        </a:rPr>
                        <m:t>3,750,000</m:t>
                      </m:r>
                    </m:oMath>
                  </m:oMathPara>
                </a14:m>
                <a:endParaRPr lang="en-US" sz="2000" b="0" dirty="0"/>
              </a:p>
              <a:p>
                <a:pPr lvl="1"/>
                <a:r>
                  <a:rPr lang="en-US" sz="2000" dirty="0"/>
                  <a:t>Corp share of </a:t>
                </a:r>
                <a:r>
                  <a:rPr lang="en-US" sz="2000" b="1" dirty="0">
                    <a:highlight>
                      <a:srgbClr val="FFFF00"/>
                    </a:highlight>
                  </a:rPr>
                  <a:t>State Y </a:t>
                </a:r>
                <a:r>
                  <a:rPr lang="en-US" sz="2000" dirty="0"/>
                  <a:t>receipts would be:</a:t>
                </a:r>
              </a:p>
              <a:p>
                <a:pPr marL="324000" lvl="1" indent="0">
                  <a:buNone/>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m:t>
                      </m:r>
                      <m:r>
                        <a:rPr lang="en-US" sz="2000" b="0" i="1" smtClean="0">
                          <a:latin typeface="Cambria Math" panose="02040503050406030204" pitchFamily="18" charset="0"/>
                        </a:rPr>
                        <m:t>3</m:t>
                      </m:r>
                      <m:r>
                        <a:rPr lang="en-US" sz="2000" i="1">
                          <a:latin typeface="Cambria Math" panose="02040503050406030204" pitchFamily="18" charset="0"/>
                        </a:rPr>
                        <m:t> </m:t>
                      </m:r>
                      <m:r>
                        <a:rPr lang="en-US" sz="2000" i="1">
                          <a:latin typeface="Cambria Math" panose="02040503050406030204" pitchFamily="18" charset="0"/>
                        </a:rPr>
                        <m:t>𝑚𝑖𝑙𝑙𝑖𝑜𝑛</m:t>
                      </m:r>
                      <m:r>
                        <a:rPr lang="en-US" sz="2000" i="1">
                          <a:latin typeface="Cambria Math" panose="02040503050406030204" pitchFamily="18" charset="0"/>
                        </a:rPr>
                        <m:t> </m:t>
                      </m:r>
                      <m:f>
                        <m:fPr>
                          <m:ctrlPr>
                            <a:rPr lang="en-US" sz="2000" i="1">
                              <a:latin typeface="Cambria Math" panose="02040503050406030204" pitchFamily="18" charset="0"/>
                            </a:rPr>
                          </m:ctrlPr>
                        </m:fPr>
                        <m:num>
                          <m:r>
                            <a:rPr lang="en-US" sz="2000" b="0" i="1" smtClean="0">
                              <a:latin typeface="Cambria Math" panose="02040503050406030204" pitchFamily="18" charset="0"/>
                            </a:rPr>
                            <m:t>6</m:t>
                          </m:r>
                        </m:num>
                        <m:den>
                          <m:r>
                            <a:rPr lang="en-US" sz="2000" b="0" i="1" smtClean="0">
                              <a:latin typeface="Cambria Math" panose="02040503050406030204" pitchFamily="18" charset="0"/>
                            </a:rPr>
                            <m:t>8</m:t>
                          </m:r>
                        </m:den>
                      </m:f>
                      <m:r>
                        <a:rPr lang="en-US" sz="2000" i="0">
                          <a:latin typeface="Cambria Math" panose="02040503050406030204" pitchFamily="18" charset="0"/>
                        </a:rPr>
                        <m:t>=</m:t>
                      </m:r>
                      <m:r>
                        <m:rPr>
                          <m:nor/>
                        </m:rPr>
                        <a:rPr lang="en-US" sz="2000" dirty="0">
                          <a:latin typeface="Cambria Math" panose="02040503050406030204" pitchFamily="18" charset="0"/>
                        </a:rPr>
                        <m:t>$</m:t>
                      </m:r>
                      <m:r>
                        <m:rPr>
                          <m:nor/>
                        </m:rPr>
                        <a:rPr lang="en-US" sz="2000" b="0" i="0" dirty="0" smtClean="0">
                          <a:latin typeface="Cambria Math" panose="02040503050406030204" pitchFamily="18" charset="0"/>
                        </a:rPr>
                        <m:t> 2,250,000</m:t>
                      </m:r>
                    </m:oMath>
                  </m:oMathPara>
                </a14:m>
                <a:endParaRPr lang="en-US" sz="2000" dirty="0">
                  <a:latin typeface="Cambria Math" panose="02040503050406030204" pitchFamily="18" charset="0"/>
                </a:endParaRPr>
              </a:p>
            </p:txBody>
          </p:sp>
        </mc:Choice>
        <mc:Fallback xmlns="">
          <p:sp>
            <p:nvSpPr>
              <p:cNvPr id="8" name="Content Placeholder 2">
                <a:extLst>
                  <a:ext uri="{FF2B5EF4-FFF2-40B4-BE49-F238E27FC236}">
                    <a16:creationId xmlns:a16="http://schemas.microsoft.com/office/drawing/2014/main" id="{05CEFF5A-859F-3A20-790B-7FE5403A2BCA}"/>
                  </a:ext>
                </a:extLst>
              </p:cNvPr>
              <p:cNvSpPr txBox="1">
                <a:spLocks noRot="1" noChangeAspect="1" noMove="1" noResize="1" noEditPoints="1" noAdjustHandles="1" noChangeArrowheads="1" noChangeShapeType="1" noTextEdit="1"/>
              </p:cNvSpPr>
              <p:nvPr/>
            </p:nvSpPr>
            <p:spPr>
              <a:xfrm>
                <a:off x="5819775" y="1261596"/>
                <a:ext cx="6210299" cy="5310653"/>
              </a:xfrm>
              <a:prstGeom prst="rect">
                <a:avLst/>
              </a:prstGeom>
              <a:blipFill>
                <a:blip r:embed="rId3"/>
                <a:stretch>
                  <a:fillRect/>
                </a:stretch>
              </a:blipFill>
              <a:ln w="57150">
                <a:solidFill>
                  <a:schemeClr val="accent1"/>
                </a:solidFill>
              </a:ln>
            </p:spPr>
            <p:txBody>
              <a:bodyPr/>
              <a:lstStyle/>
              <a:p>
                <a:r>
                  <a:rPr lang="en-US">
                    <a:noFill/>
                  </a:rPr>
                  <a:t> </a:t>
                </a:r>
              </a:p>
            </p:txBody>
          </p:sp>
        </mc:Fallback>
      </mc:AlternateContent>
      <p:sp>
        <p:nvSpPr>
          <p:cNvPr id="7" name="Title 1">
            <a:extLst>
              <a:ext uri="{FF2B5EF4-FFF2-40B4-BE49-F238E27FC236}">
                <a16:creationId xmlns:a16="http://schemas.microsoft.com/office/drawing/2014/main" id="{406AA037-5D06-7CF0-432D-9F540E56F724}"/>
              </a:ext>
            </a:extLst>
          </p:cNvPr>
          <p:cNvSpPr>
            <a:spLocks noGrp="1"/>
          </p:cNvSpPr>
          <p:nvPr>
            <p:ph type="title"/>
          </p:nvPr>
        </p:nvSpPr>
        <p:spPr>
          <a:xfrm>
            <a:off x="581025" y="701675"/>
            <a:ext cx="11029950" cy="467906"/>
          </a:xfrm>
        </p:spPr>
        <p:txBody>
          <a:bodyPr>
            <a:normAutofit fontScale="90000"/>
          </a:bodyPr>
          <a:lstStyle/>
          <a:p>
            <a:r>
              <a:rPr lang="en-US"/>
              <a:t>ABS Method: Gains </a:t>
            </a:r>
          </a:p>
        </p:txBody>
      </p:sp>
    </p:spTree>
    <p:extLst>
      <p:ext uri="{BB962C8B-B14F-4D97-AF65-F5344CB8AC3E}">
        <p14:creationId xmlns:p14="http://schemas.microsoft.com/office/powerpoint/2010/main" val="24152034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D665F1-EF8E-0460-607E-4AEE255497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077FE4-7B80-0E65-98A0-E4B0BBA909E2}"/>
              </a:ext>
            </a:extLst>
          </p:cNvPr>
          <p:cNvSpPr>
            <a:spLocks noGrp="1"/>
          </p:cNvSpPr>
          <p:nvPr>
            <p:ph type="title"/>
          </p:nvPr>
        </p:nvSpPr>
        <p:spPr>
          <a:xfrm>
            <a:off x="457201" y="681358"/>
            <a:ext cx="11029616" cy="503878"/>
          </a:xfrm>
        </p:spPr>
        <p:txBody>
          <a:bodyPr>
            <a:normAutofit fontScale="90000"/>
          </a:bodyPr>
          <a:lstStyle/>
          <a:p>
            <a:r>
              <a:rPr lang="en-US"/>
              <a:t>ABS Method: Gains </a:t>
            </a:r>
          </a:p>
        </p:txBody>
      </p:sp>
      <p:sp>
        <p:nvSpPr>
          <p:cNvPr id="4" name="Slide Number Placeholder 3">
            <a:extLst>
              <a:ext uri="{FF2B5EF4-FFF2-40B4-BE49-F238E27FC236}">
                <a16:creationId xmlns:a16="http://schemas.microsoft.com/office/drawing/2014/main" id="{5744BCF6-54CA-B9B1-9291-66829BF77A2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900" b="0" i="0" u="none" strike="noStrike" kern="1200" cap="none" spc="0" normalizeH="0" baseline="0" noProof="0">
              <a:ln>
                <a:noFill/>
              </a:ln>
              <a:solidFill>
                <a:prstClr val="black">
                  <a:lumMod val="75000"/>
                  <a:lumOff val="25000"/>
                </a:prstClr>
              </a:solidFill>
              <a:effectLst/>
              <a:uLnTx/>
              <a:uFillTx/>
              <a:latin typeface="Franklin Gothic Book" panose="020B0502020104020203"/>
              <a:ea typeface="+mn-ea"/>
              <a:cs typeface="+mn-cs"/>
            </a:endParaRPr>
          </a:p>
        </p:txBody>
      </p:sp>
      <p:graphicFrame>
        <p:nvGraphicFramePr>
          <p:cNvPr id="18" name="Object 17">
            <a:extLst>
              <a:ext uri="{FF2B5EF4-FFF2-40B4-BE49-F238E27FC236}">
                <a16:creationId xmlns:a16="http://schemas.microsoft.com/office/drawing/2014/main" id="{DA9D702E-923E-CCEA-80A5-D733EEA07437}"/>
              </a:ext>
            </a:extLst>
          </p:cNvPr>
          <p:cNvGraphicFramePr>
            <a:graphicFrameLocks noChangeAspect="1"/>
          </p:cNvGraphicFramePr>
          <p:nvPr>
            <p:extLst>
              <p:ext uri="{D42A27DB-BD31-4B8C-83A1-F6EECF244321}">
                <p14:modId xmlns:p14="http://schemas.microsoft.com/office/powerpoint/2010/main" val="2237856571"/>
              </p:ext>
            </p:extLst>
          </p:nvPr>
        </p:nvGraphicFramePr>
        <p:xfrm>
          <a:off x="604838" y="3363913"/>
          <a:ext cx="7327900" cy="3060700"/>
        </p:xfrm>
        <a:graphic>
          <a:graphicData uri="http://schemas.openxmlformats.org/presentationml/2006/ole">
            <mc:AlternateContent xmlns:mc="http://schemas.openxmlformats.org/markup-compatibility/2006">
              <mc:Choice xmlns:v="urn:schemas-microsoft-com:vml" Requires="v">
                <p:oleObj name="Worksheet" r:id="rId3" imgW="4152799" imgH="1733499" progId="Excel.Sheet.12">
                  <p:embed/>
                </p:oleObj>
              </mc:Choice>
              <mc:Fallback>
                <p:oleObj name="Worksheet" r:id="rId3" imgW="4152799" imgH="1733499" progId="Excel.Sheet.12">
                  <p:embed/>
                  <p:pic>
                    <p:nvPicPr>
                      <p:cNvPr id="18" name="Object 17">
                        <a:extLst>
                          <a:ext uri="{FF2B5EF4-FFF2-40B4-BE49-F238E27FC236}">
                            <a16:creationId xmlns:a16="http://schemas.microsoft.com/office/drawing/2014/main" id="{DA9D702E-923E-CCEA-80A5-D733EEA07437}"/>
                          </a:ext>
                        </a:extLst>
                      </p:cNvPr>
                      <p:cNvPicPr/>
                      <p:nvPr/>
                    </p:nvPicPr>
                    <p:blipFill>
                      <a:blip r:embed="rId4"/>
                      <a:stretch>
                        <a:fillRect/>
                      </a:stretch>
                    </p:blipFill>
                    <p:spPr>
                      <a:xfrm>
                        <a:off x="604838" y="3363913"/>
                        <a:ext cx="7327900" cy="3060700"/>
                      </a:xfrm>
                      <a:prstGeom prst="rect">
                        <a:avLst/>
                      </a:prstGeom>
                      <a:ln w="38100">
                        <a:solidFill>
                          <a:schemeClr val="accent1"/>
                        </a:solidFill>
                      </a:ln>
                    </p:spPr>
                  </p:pic>
                </p:oleObj>
              </mc:Fallback>
            </mc:AlternateContent>
          </a:graphicData>
        </a:graphic>
      </p:graphicFrame>
      <p:sp>
        <p:nvSpPr>
          <p:cNvPr id="22" name="Content Placeholder 2">
            <a:extLst>
              <a:ext uri="{FF2B5EF4-FFF2-40B4-BE49-F238E27FC236}">
                <a16:creationId xmlns:a16="http://schemas.microsoft.com/office/drawing/2014/main" id="{3E44EC8D-A031-4320-30F0-259BF98EFE17}"/>
              </a:ext>
            </a:extLst>
          </p:cNvPr>
          <p:cNvSpPr>
            <a:spLocks noGrp="1"/>
          </p:cNvSpPr>
          <p:nvPr>
            <p:ph idx="1"/>
          </p:nvPr>
        </p:nvSpPr>
        <p:spPr>
          <a:xfrm>
            <a:off x="604838" y="1455503"/>
            <a:ext cx="7327900" cy="1758751"/>
          </a:xfrm>
          <a:ln w="57150">
            <a:solidFill>
              <a:schemeClr val="accent1"/>
            </a:solidFill>
          </a:ln>
        </p:spPr>
        <p:txBody>
          <a:bodyPr>
            <a:noAutofit/>
          </a:bodyPr>
          <a:lstStyle/>
          <a:p>
            <a:pPr marL="0" indent="0">
              <a:buNone/>
            </a:pPr>
            <a:r>
              <a:rPr lang="en-US" sz="2000" b="1"/>
              <a:t>In addition to its share of P’s income and factors, Corp Group has: </a:t>
            </a:r>
          </a:p>
          <a:p>
            <a:pPr lvl="1"/>
            <a:r>
              <a:rPr lang="en-US" sz="2000" b="1"/>
              <a:t>$10 million of total other receipts</a:t>
            </a:r>
            <a:r>
              <a:rPr lang="en-US" sz="2000"/>
              <a:t>, including </a:t>
            </a:r>
            <a:r>
              <a:rPr lang="en-US" sz="1900" b="1">
                <a:highlight>
                  <a:srgbClr val="FFFF00"/>
                </a:highlight>
              </a:rPr>
              <a:t>$0 million in State Y</a:t>
            </a:r>
          </a:p>
          <a:p>
            <a:pPr lvl="1"/>
            <a:r>
              <a:rPr lang="en-US" sz="2000"/>
              <a:t>Corp Group has a net income of $3 million</a:t>
            </a:r>
          </a:p>
        </p:txBody>
      </p:sp>
      <p:sp>
        <p:nvSpPr>
          <p:cNvPr id="3" name="Rectangle: Rounded Corners 2">
            <a:extLst>
              <a:ext uri="{FF2B5EF4-FFF2-40B4-BE49-F238E27FC236}">
                <a16:creationId xmlns:a16="http://schemas.microsoft.com/office/drawing/2014/main" id="{2BC59E11-F90C-C5D2-4C10-1B4CCC87C2E6}"/>
              </a:ext>
            </a:extLst>
          </p:cNvPr>
          <p:cNvSpPr/>
          <p:nvPr/>
        </p:nvSpPr>
        <p:spPr>
          <a:xfrm>
            <a:off x="8077201" y="928255"/>
            <a:ext cx="3942080" cy="5570403"/>
          </a:xfrm>
          <a:prstGeom prst="round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b="1" dirty="0"/>
              <a:t>Corp. Group does not have receipts in State Y. Only P does. </a:t>
            </a:r>
          </a:p>
          <a:p>
            <a:endParaRPr lang="en-US" sz="2000" b="1" dirty="0"/>
          </a:p>
          <a:p>
            <a:r>
              <a:rPr lang="en-US" sz="2000" b="1" dirty="0"/>
              <a:t>Because State Y also uses the absolute value method to determine the share of factor components, some of Corp. income is sourced to State Y representing the business activities conducted by P and in proportion of Corp distributive share.</a:t>
            </a:r>
          </a:p>
        </p:txBody>
      </p:sp>
    </p:spTree>
    <p:extLst>
      <p:ext uri="{BB962C8B-B14F-4D97-AF65-F5344CB8AC3E}">
        <p14:creationId xmlns:p14="http://schemas.microsoft.com/office/powerpoint/2010/main" val="29137871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352966-769B-A91F-9C83-46114E38C3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6EFFEC-7AF3-B236-A754-8C209FBBF338}"/>
              </a:ext>
            </a:extLst>
          </p:cNvPr>
          <p:cNvSpPr>
            <a:spLocks noGrp="1"/>
          </p:cNvSpPr>
          <p:nvPr>
            <p:ph type="title"/>
          </p:nvPr>
        </p:nvSpPr>
        <p:spPr>
          <a:xfrm>
            <a:off x="371810" y="618294"/>
            <a:ext cx="11029616" cy="528711"/>
          </a:xfrm>
        </p:spPr>
        <p:txBody>
          <a:bodyPr>
            <a:normAutofit/>
          </a:bodyPr>
          <a:lstStyle/>
          <a:p>
            <a:r>
              <a:rPr lang="en-US"/>
              <a:t>ABS Method: Losses </a:t>
            </a:r>
          </a:p>
        </p:txBody>
      </p:sp>
      <p:sp>
        <p:nvSpPr>
          <p:cNvPr id="3" name="Content Placeholder 2">
            <a:extLst>
              <a:ext uri="{FF2B5EF4-FFF2-40B4-BE49-F238E27FC236}">
                <a16:creationId xmlns:a16="http://schemas.microsoft.com/office/drawing/2014/main" id="{1704A398-D483-0D79-C28B-4E831888D532}"/>
              </a:ext>
            </a:extLst>
          </p:cNvPr>
          <p:cNvSpPr>
            <a:spLocks noGrp="1"/>
          </p:cNvSpPr>
          <p:nvPr>
            <p:ph idx="1"/>
          </p:nvPr>
        </p:nvSpPr>
        <p:spPr>
          <a:xfrm>
            <a:off x="314326" y="1261597"/>
            <a:ext cx="5087992" cy="5310653"/>
          </a:xfrm>
          <a:ln w="57150">
            <a:solidFill>
              <a:schemeClr val="accent1"/>
            </a:solidFill>
          </a:ln>
        </p:spPr>
        <p:txBody>
          <a:bodyPr>
            <a:noAutofit/>
          </a:bodyPr>
          <a:lstStyle/>
          <a:p>
            <a:pPr lvl="1"/>
            <a:r>
              <a:rPr lang="en-US" sz="2000" dirty="0"/>
              <a:t>P records </a:t>
            </a:r>
            <a:r>
              <a:rPr lang="en-US" sz="2000" b="1" dirty="0"/>
              <a:t>$5 million of total receipts</a:t>
            </a:r>
            <a:r>
              <a:rPr lang="en-US" sz="2000" dirty="0"/>
              <a:t>, including </a:t>
            </a:r>
            <a:r>
              <a:rPr lang="en-US" sz="1900" b="1" dirty="0"/>
              <a:t>$2 million in State X</a:t>
            </a:r>
          </a:p>
          <a:p>
            <a:pPr lvl="1"/>
            <a:r>
              <a:rPr lang="en-US" sz="2000" dirty="0"/>
              <a:t>P has a net loss of ($3 million), meaning that P has ($8 million) of deductions.</a:t>
            </a:r>
          </a:p>
          <a:p>
            <a:pPr lvl="1"/>
            <a:r>
              <a:rPr lang="en-US" sz="2000" dirty="0"/>
              <a:t>P’s income is attributed as follows:</a:t>
            </a:r>
          </a:p>
          <a:p>
            <a:pPr lvl="2"/>
            <a:r>
              <a:rPr lang="en-US" sz="1900" dirty="0"/>
              <a:t>Partner A is allocated:</a:t>
            </a:r>
          </a:p>
          <a:p>
            <a:pPr lvl="3"/>
            <a:r>
              <a:rPr lang="en-US" sz="1700" dirty="0"/>
              <a:t>$1 million of interest</a:t>
            </a:r>
          </a:p>
          <a:p>
            <a:pPr lvl="2"/>
            <a:r>
              <a:rPr lang="en-US" sz="1900" b="1" dirty="0"/>
              <a:t>Corp is allocated:</a:t>
            </a:r>
          </a:p>
          <a:p>
            <a:pPr lvl="3"/>
            <a:r>
              <a:rPr lang="en-US" sz="1800" b="1" dirty="0"/>
              <a:t>($4 million) of ordinary business loss</a:t>
            </a:r>
          </a:p>
          <a:p>
            <a:pPr lvl="4"/>
            <a:r>
              <a:rPr lang="en-US" sz="1800" b="1" dirty="0"/>
              <a:t>$4 million of gross revenue</a:t>
            </a:r>
          </a:p>
          <a:p>
            <a:pPr lvl="4"/>
            <a:r>
              <a:rPr lang="en-US" sz="1800" b="1" dirty="0"/>
              <a:t>($3 million) of business expense</a:t>
            </a:r>
          </a:p>
          <a:p>
            <a:pPr lvl="4"/>
            <a:r>
              <a:rPr lang="en-US" sz="1800" b="1" dirty="0"/>
              <a:t>($5 million) of depreciation</a:t>
            </a:r>
          </a:p>
        </p:txBody>
      </p:sp>
      <p:sp>
        <p:nvSpPr>
          <p:cNvPr id="4" name="Slide Number Placeholder 3">
            <a:extLst>
              <a:ext uri="{FF2B5EF4-FFF2-40B4-BE49-F238E27FC236}">
                <a16:creationId xmlns:a16="http://schemas.microsoft.com/office/drawing/2014/main" id="{82F8DD19-EBAC-BEAE-7A76-6EBF620124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900" b="0" i="0" u="none" strike="noStrike" kern="1200" cap="none" spc="0" normalizeH="0" baseline="0" noProof="0">
              <a:ln>
                <a:noFill/>
              </a:ln>
              <a:solidFill>
                <a:prstClr val="black">
                  <a:lumMod val="75000"/>
                  <a:lumOff val="25000"/>
                </a:prstClr>
              </a:solidFill>
              <a:effectLst/>
              <a:uLnTx/>
              <a:uFillTx/>
              <a:latin typeface="Franklin Gothic Book" panose="020B0502020104020203"/>
              <a:ea typeface="+mn-ea"/>
              <a:cs typeface="+mn-cs"/>
            </a:endParaRPr>
          </a:p>
        </p:txBody>
      </p:sp>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B18B161A-F988-132A-B56B-71193EC25CA9}"/>
                  </a:ext>
                </a:extLst>
              </p:cNvPr>
              <p:cNvSpPr txBox="1">
                <a:spLocks/>
              </p:cNvSpPr>
              <p:nvPr/>
            </p:nvSpPr>
            <p:spPr>
              <a:xfrm>
                <a:off x="5696607" y="1261596"/>
                <a:ext cx="6411310" cy="5310653"/>
              </a:xfrm>
              <a:prstGeom prst="rect">
                <a:avLst/>
              </a:prstGeom>
              <a:ln w="57150">
                <a:solidFill>
                  <a:schemeClr val="accent1"/>
                </a:solidFill>
              </a:ln>
            </p:spPr>
            <p:txBody>
              <a:bodyPr vert="horz" lIns="91440" tIns="45720" rIns="91440" bIns="45720" rtlCol="0" anchor="ctr">
                <a:no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85000"/>
                        <a:lumOff val="1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85000"/>
                        <a:lumOff val="1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85000"/>
                        <a:lumOff val="1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85000"/>
                        <a:lumOff val="1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85000"/>
                        <a:lumOff val="1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lvl="1"/>
                <a:r>
                  <a:rPr lang="en-US" sz="2000"/>
                  <a:t>Corp’s share of factor baseline would be:</a:t>
                </a:r>
              </a:p>
              <a:p>
                <a:pPr marL="324000" lvl="1" indent="0">
                  <a:buNone/>
                </a:pPr>
                <a14:m>
                  <m:oMathPara xmlns:m="http://schemas.openxmlformats.org/officeDocument/2006/math">
                    <m:oMathParaPr>
                      <m:jc m:val="left"/>
                    </m:oMathParaPr>
                    <m:oMath xmlns:m="http://schemas.openxmlformats.org/officeDocument/2006/math">
                      <m:r>
                        <a:rPr lang="en-US" sz="2000" i="1">
                          <a:latin typeface="Cambria Math" panose="02040503050406030204" pitchFamily="18" charset="0"/>
                        </a:rPr>
                        <m:t>𝑆𝐹𝐵</m:t>
                      </m:r>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r>
                            <a:rPr lang="en-US" sz="2000" i="1">
                              <a:latin typeface="Cambria Math" panose="02040503050406030204" pitchFamily="18" charset="0"/>
                            </a:rPr>
                            <m:t>$4 </m:t>
                          </m:r>
                          <m:r>
                            <a:rPr lang="en-US" sz="2000" i="1">
                              <a:latin typeface="Cambria Math" panose="02040503050406030204" pitchFamily="18" charset="0"/>
                            </a:rPr>
                            <m:t>𝑚𝑖𝑙𝑙𝑖𝑜𝑛</m:t>
                          </m:r>
                        </m:e>
                      </m:d>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r>
                            <a:rPr lang="en-US" sz="2000" b="0" i="1" smtClean="0">
                              <a:latin typeface="Cambria Math" panose="02040503050406030204" pitchFamily="18" charset="0"/>
                            </a:rPr>
                            <m:t>−</m:t>
                          </m:r>
                          <m:r>
                            <a:rPr lang="en-US" sz="2000" i="1">
                              <a:latin typeface="Cambria Math" panose="02040503050406030204" pitchFamily="18" charset="0"/>
                            </a:rPr>
                            <m:t>$</m:t>
                          </m:r>
                          <m:r>
                            <a:rPr lang="en-US" sz="2000" b="0" i="1" smtClean="0">
                              <a:latin typeface="Cambria Math" panose="02040503050406030204" pitchFamily="18" charset="0"/>
                            </a:rPr>
                            <m:t>3</m:t>
                          </m:r>
                          <m:r>
                            <a:rPr lang="en-US" sz="2000" i="1">
                              <a:latin typeface="Cambria Math" panose="02040503050406030204" pitchFamily="18" charset="0"/>
                            </a:rPr>
                            <m:t> </m:t>
                          </m:r>
                          <m:r>
                            <a:rPr lang="en-US" sz="2000" i="1">
                              <a:latin typeface="Cambria Math" panose="02040503050406030204" pitchFamily="18" charset="0"/>
                            </a:rPr>
                            <m:t>𝑚𝑖𝑙𝑙𝑖𝑜𝑛</m:t>
                          </m:r>
                        </m:e>
                      </m:d>
                      <m:r>
                        <a:rPr lang="en-US" sz="2000" i="1">
                          <a:latin typeface="Cambria Math" panose="02040503050406030204" pitchFamily="18" charset="0"/>
                        </a:rPr>
                        <m:t>+|</m:t>
                      </m:r>
                      <m:r>
                        <a:rPr lang="en-US" sz="2000" b="0" i="1" smtClean="0">
                          <a:latin typeface="Cambria Math" panose="02040503050406030204" pitchFamily="18" charset="0"/>
                        </a:rPr>
                        <m:t>−</m:t>
                      </m:r>
                      <m:r>
                        <a:rPr lang="en-US" sz="2000" i="1">
                          <a:latin typeface="Cambria Math" panose="02040503050406030204" pitchFamily="18" charset="0"/>
                        </a:rPr>
                        <m:t>$</m:t>
                      </m:r>
                      <m:r>
                        <a:rPr lang="en-US" sz="2000" b="0" i="1" smtClean="0">
                          <a:latin typeface="Cambria Math" panose="02040503050406030204" pitchFamily="18" charset="0"/>
                        </a:rPr>
                        <m:t>5</m:t>
                      </m:r>
                      <m:r>
                        <a:rPr lang="en-US" sz="2000" i="1">
                          <a:latin typeface="Cambria Math" panose="02040503050406030204" pitchFamily="18" charset="0"/>
                        </a:rPr>
                        <m:t> </m:t>
                      </m:r>
                      <m:r>
                        <a:rPr lang="en-US" sz="2000" i="1">
                          <a:latin typeface="Cambria Math" panose="02040503050406030204" pitchFamily="18" charset="0"/>
                        </a:rPr>
                        <m:t>𝑚𝑖𝑙𝑙𝑖𝑜𝑛</m:t>
                      </m:r>
                      <m:r>
                        <a:rPr lang="en-US" sz="2000" i="1">
                          <a:latin typeface="Cambria Math" panose="02040503050406030204" pitchFamily="18" charset="0"/>
                        </a:rPr>
                        <m:t>|=$12 </m:t>
                      </m:r>
                      <m:r>
                        <a:rPr lang="en-US" sz="2000" i="1">
                          <a:latin typeface="Cambria Math" panose="02040503050406030204" pitchFamily="18" charset="0"/>
                        </a:rPr>
                        <m:t>𝑚𝑖𝑙𝑙𝑖𝑜𝑛</m:t>
                      </m:r>
                    </m:oMath>
                  </m:oMathPara>
                </a14:m>
                <a:endParaRPr lang="en-US" sz="2000"/>
              </a:p>
              <a:p>
                <a:pPr lvl="1"/>
                <a:r>
                  <a:rPr lang="en-US" sz="2000"/>
                  <a:t>The factor baseline would be:</a:t>
                </a:r>
              </a:p>
              <a:p>
                <a:pPr marL="324000" lvl="1" indent="0">
                  <a:buNone/>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𝐹𝐵</m:t>
                      </m:r>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r>
                            <a:rPr lang="en-US" sz="2000" i="1">
                              <a:latin typeface="Cambria Math" panose="02040503050406030204" pitchFamily="18" charset="0"/>
                            </a:rPr>
                            <m:t>$</m:t>
                          </m:r>
                          <m:r>
                            <a:rPr lang="en-US" sz="2000" b="0" i="1" smtClean="0">
                              <a:latin typeface="Cambria Math" panose="02040503050406030204" pitchFamily="18" charset="0"/>
                            </a:rPr>
                            <m:t>1</m:t>
                          </m:r>
                          <m:r>
                            <a:rPr lang="en-US" sz="2000" i="1">
                              <a:latin typeface="Cambria Math" panose="02040503050406030204" pitchFamily="18" charset="0"/>
                            </a:rPr>
                            <m:t> </m:t>
                          </m:r>
                          <m:r>
                            <a:rPr lang="en-US" sz="2000" i="1">
                              <a:latin typeface="Cambria Math" panose="02040503050406030204" pitchFamily="18" charset="0"/>
                            </a:rPr>
                            <m:t>𝑚𝑖𝑙𝑙𝑖𝑜𝑛</m:t>
                          </m:r>
                        </m:e>
                      </m:d>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r>
                            <a:rPr lang="en-US" sz="2000" i="1">
                              <a:latin typeface="Cambria Math" panose="02040503050406030204" pitchFamily="18" charset="0"/>
                            </a:rPr>
                            <m:t>$4 </m:t>
                          </m:r>
                          <m:r>
                            <a:rPr lang="en-US" sz="2000" i="1">
                              <a:latin typeface="Cambria Math" panose="02040503050406030204" pitchFamily="18" charset="0"/>
                            </a:rPr>
                            <m:t>𝑚𝑖𝑙𝑙𝑖𝑜𝑛</m:t>
                          </m:r>
                        </m:e>
                      </m:d>
                      <m:r>
                        <a:rPr lang="en-US" sz="2000" i="1">
                          <a:latin typeface="Cambria Math" panose="02040503050406030204" pitchFamily="18" charset="0"/>
                        </a:rPr>
                        <m:t>+</m:t>
                      </m:r>
                    </m:oMath>
                  </m:oMathPara>
                </a14:m>
                <a:endParaRPr lang="en-US" sz="2000" i="1">
                  <a:latin typeface="Cambria Math" panose="02040503050406030204" pitchFamily="18" charset="0"/>
                </a:endParaRPr>
              </a:p>
              <a:p>
                <a:pPr marL="324000" lvl="1" indent="0">
                  <a:buNone/>
                </a:pPr>
                <a14:m>
                  <m:oMathPara xmlns:m="http://schemas.openxmlformats.org/officeDocument/2006/math">
                    <m:oMathParaPr>
                      <m:jc m:val="centerGroup"/>
                    </m:oMathParaPr>
                    <m:oMath xmlns:m="http://schemas.openxmlformats.org/officeDocument/2006/math">
                      <m:d>
                        <m:dPr>
                          <m:begChr m:val="|"/>
                          <m:endChr m:val="|"/>
                          <m:ctrlPr>
                            <a:rPr lang="en-US" sz="2000" i="1">
                              <a:latin typeface="Cambria Math" panose="02040503050406030204" pitchFamily="18" charset="0"/>
                            </a:rPr>
                          </m:ctrlPr>
                        </m:dPr>
                        <m:e>
                          <m:r>
                            <a:rPr lang="en-US" sz="2000" i="1">
                              <a:latin typeface="Cambria Math" panose="02040503050406030204" pitchFamily="18" charset="0"/>
                            </a:rPr>
                            <m:t>−$</m:t>
                          </m:r>
                          <m:r>
                            <a:rPr lang="en-US" sz="2000" b="0" i="1" smtClean="0">
                              <a:latin typeface="Cambria Math" panose="02040503050406030204" pitchFamily="18" charset="0"/>
                            </a:rPr>
                            <m:t>3</m:t>
                          </m:r>
                          <m:r>
                            <a:rPr lang="en-US" sz="2000" i="1">
                              <a:latin typeface="Cambria Math" panose="02040503050406030204" pitchFamily="18" charset="0"/>
                            </a:rPr>
                            <m:t> </m:t>
                          </m:r>
                          <m:r>
                            <a:rPr lang="en-US" sz="2000" i="1">
                              <a:latin typeface="Cambria Math" panose="02040503050406030204" pitchFamily="18" charset="0"/>
                            </a:rPr>
                            <m:t>𝑚𝑖𝑙𝑙𝑖𝑜𝑛</m:t>
                          </m:r>
                        </m:e>
                      </m:d>
                      <m:r>
                        <a:rPr lang="en-US" sz="2000" i="1">
                          <a:latin typeface="Cambria Math" panose="02040503050406030204" pitchFamily="18" charset="0"/>
                        </a:rPr>
                        <m:t>+|</m:t>
                      </m:r>
                      <m:r>
                        <a:rPr lang="en-US" sz="2000" b="0" i="1" smtClean="0">
                          <a:latin typeface="Cambria Math" panose="02040503050406030204" pitchFamily="18" charset="0"/>
                        </a:rPr>
                        <m:t>−</m:t>
                      </m:r>
                      <m:r>
                        <a:rPr lang="en-US" sz="2000" i="1">
                          <a:latin typeface="Cambria Math" panose="02040503050406030204" pitchFamily="18" charset="0"/>
                        </a:rPr>
                        <m:t>$</m:t>
                      </m:r>
                      <m:r>
                        <a:rPr lang="en-US" sz="2000" b="0" i="1" smtClean="0">
                          <a:latin typeface="Cambria Math" panose="02040503050406030204" pitchFamily="18" charset="0"/>
                        </a:rPr>
                        <m:t>5</m:t>
                      </m:r>
                      <m:r>
                        <a:rPr lang="en-US" sz="2000" i="1">
                          <a:latin typeface="Cambria Math" panose="02040503050406030204" pitchFamily="18" charset="0"/>
                        </a:rPr>
                        <m:t> </m:t>
                      </m:r>
                      <m:r>
                        <a:rPr lang="en-US" sz="2000" i="1">
                          <a:latin typeface="Cambria Math" panose="02040503050406030204" pitchFamily="18" charset="0"/>
                        </a:rPr>
                        <m:t>𝑚𝑖𝑙𝑙𝑖𝑜𝑛</m:t>
                      </m:r>
                      <m:r>
                        <a:rPr lang="en-US" sz="2000" i="1">
                          <a:latin typeface="Cambria Math" panose="02040503050406030204" pitchFamily="18" charset="0"/>
                        </a:rPr>
                        <m:t>|=$13 </m:t>
                      </m:r>
                      <m:r>
                        <a:rPr lang="en-US" sz="2000" i="1">
                          <a:latin typeface="Cambria Math" panose="02040503050406030204" pitchFamily="18" charset="0"/>
                        </a:rPr>
                        <m:t>𝑚𝑖𝑙𝑙𝑖𝑜𝑛</m:t>
                      </m:r>
                    </m:oMath>
                  </m:oMathPara>
                </a14:m>
                <a:endParaRPr lang="en-US" sz="2000"/>
              </a:p>
              <a:p>
                <a:pPr lvl="1"/>
                <a:r>
                  <a:rPr lang="en-US" sz="2000"/>
                  <a:t>Corp’s share of everywhere receipts would be:</a:t>
                </a:r>
              </a:p>
              <a:p>
                <a:pPr marL="324000" lvl="1" indent="0">
                  <a:buNone/>
                </a:pPr>
                <a14:m>
                  <m:oMath xmlns:m="http://schemas.openxmlformats.org/officeDocument/2006/math">
                    <m:r>
                      <a:rPr lang="en-US" sz="2000" i="1">
                        <a:latin typeface="Cambria Math" panose="02040503050406030204" pitchFamily="18" charset="0"/>
                      </a:rPr>
                      <m:t>$5 </m:t>
                    </m:r>
                    <m:r>
                      <a:rPr lang="en-US" sz="2000" i="1">
                        <a:latin typeface="Cambria Math" panose="02040503050406030204" pitchFamily="18" charset="0"/>
                      </a:rPr>
                      <m:t>𝑚𝑖𝑙𝑙𝑖𝑜𝑛</m:t>
                    </m:r>
                    <m:r>
                      <a:rPr lang="en-US" sz="2000" i="1">
                        <a:latin typeface="Cambria Math" panose="02040503050406030204" pitchFamily="18" charset="0"/>
                      </a:rPr>
                      <m:t> </m:t>
                    </m:r>
                    <m:f>
                      <m:fPr>
                        <m:ctrlPr>
                          <a:rPr lang="en-US" sz="2000" i="1">
                            <a:latin typeface="Cambria Math" panose="02040503050406030204" pitchFamily="18" charset="0"/>
                          </a:rPr>
                        </m:ctrlPr>
                      </m:fPr>
                      <m:num>
                        <m:r>
                          <a:rPr lang="en-US" sz="2000" b="0" i="1" smtClean="0">
                            <a:latin typeface="Cambria Math" panose="02040503050406030204" pitchFamily="18" charset="0"/>
                          </a:rPr>
                          <m:t>12</m:t>
                        </m:r>
                      </m:num>
                      <m:den>
                        <m:r>
                          <a:rPr lang="en-US" sz="2000" b="0" i="1" smtClean="0">
                            <a:latin typeface="Cambria Math" panose="02040503050406030204" pitchFamily="18" charset="0"/>
                          </a:rPr>
                          <m:t>13</m:t>
                        </m:r>
                      </m:den>
                    </m:f>
                    <m:r>
                      <a:rPr lang="en-US" sz="2000" i="1">
                        <a:latin typeface="Cambria Math" panose="02040503050406030204" pitchFamily="18" charset="0"/>
                      </a:rPr>
                      <m:t>=$ </m:t>
                    </m:r>
                  </m:oMath>
                </a14:m>
                <a:r>
                  <a:rPr lang="en-US" sz="2000"/>
                  <a:t>4,615,385</a:t>
                </a:r>
              </a:p>
              <a:p>
                <a:pPr lvl="1"/>
                <a:r>
                  <a:rPr lang="en-US" sz="2000"/>
                  <a:t>Corps share of State X receipts would be:</a:t>
                </a:r>
              </a:p>
              <a:p>
                <a:pPr marL="324000" lvl="1" indent="0">
                  <a:buNone/>
                </a:pPr>
                <a14:m>
                  <m:oMath xmlns:m="http://schemas.openxmlformats.org/officeDocument/2006/math">
                    <m:r>
                      <a:rPr lang="en-US" sz="2000" i="1">
                        <a:latin typeface="Cambria Math" panose="02040503050406030204" pitchFamily="18" charset="0"/>
                      </a:rPr>
                      <m:t>$2 </m:t>
                    </m:r>
                    <m:r>
                      <a:rPr lang="en-US" sz="2000" i="1">
                        <a:latin typeface="Cambria Math" panose="02040503050406030204" pitchFamily="18" charset="0"/>
                      </a:rPr>
                      <m:t>𝑚𝑖𝑙𝑙𝑖𝑜𝑛</m:t>
                    </m:r>
                    <m:r>
                      <a:rPr lang="en-US" sz="2000" i="1">
                        <a:latin typeface="Cambria Math" panose="02040503050406030204" pitchFamily="18" charset="0"/>
                      </a:rPr>
                      <m:t> </m:t>
                    </m:r>
                    <m:f>
                      <m:fPr>
                        <m:ctrlPr>
                          <a:rPr lang="en-US" sz="2000" i="1">
                            <a:latin typeface="Cambria Math" panose="02040503050406030204" pitchFamily="18" charset="0"/>
                          </a:rPr>
                        </m:ctrlPr>
                      </m:fPr>
                      <m:num>
                        <m:r>
                          <a:rPr lang="en-US" sz="2000" b="0" i="1" smtClean="0">
                            <a:latin typeface="Cambria Math" panose="02040503050406030204" pitchFamily="18" charset="0"/>
                          </a:rPr>
                          <m:t>12</m:t>
                        </m:r>
                      </m:num>
                      <m:den>
                        <m:r>
                          <a:rPr lang="en-US" sz="2000" b="0" i="1" smtClean="0">
                            <a:latin typeface="Cambria Math" panose="02040503050406030204" pitchFamily="18" charset="0"/>
                          </a:rPr>
                          <m:t>13</m:t>
                        </m:r>
                      </m:den>
                    </m:f>
                    <m:r>
                      <a:rPr lang="en-US" sz="2000">
                        <a:latin typeface="Cambria Math" panose="02040503050406030204" pitchFamily="18" charset="0"/>
                      </a:rPr>
                      <m:t>=</m:t>
                    </m:r>
                    <m:r>
                      <m:rPr>
                        <m:nor/>
                      </m:rPr>
                      <a:rPr lang="en-US" sz="2000" dirty="0">
                        <a:latin typeface="Cambria Math" panose="02040503050406030204" pitchFamily="18" charset="0"/>
                      </a:rPr>
                      <m:t>$ </m:t>
                    </m:r>
                  </m:oMath>
                </a14:m>
                <a:r>
                  <a:rPr lang="en-US" sz="2000">
                    <a:latin typeface="Cambria Math" panose="02040503050406030204" pitchFamily="18" charset="0"/>
                  </a:rPr>
                  <a:t>3,120,000</a:t>
                </a:r>
              </a:p>
            </p:txBody>
          </p:sp>
        </mc:Choice>
        <mc:Fallback xmlns="">
          <p:sp>
            <p:nvSpPr>
              <p:cNvPr id="8" name="Content Placeholder 2">
                <a:extLst>
                  <a:ext uri="{FF2B5EF4-FFF2-40B4-BE49-F238E27FC236}">
                    <a16:creationId xmlns:a16="http://schemas.microsoft.com/office/drawing/2014/main" id="{B18B161A-F988-132A-B56B-71193EC25CA9}"/>
                  </a:ext>
                </a:extLst>
              </p:cNvPr>
              <p:cNvSpPr txBox="1">
                <a:spLocks noRot="1" noChangeAspect="1" noMove="1" noResize="1" noEditPoints="1" noAdjustHandles="1" noChangeArrowheads="1" noChangeShapeType="1" noTextEdit="1"/>
              </p:cNvSpPr>
              <p:nvPr/>
            </p:nvSpPr>
            <p:spPr>
              <a:xfrm>
                <a:off x="5696607" y="1261596"/>
                <a:ext cx="6411310" cy="5310653"/>
              </a:xfrm>
              <a:prstGeom prst="rect">
                <a:avLst/>
              </a:prstGeom>
              <a:blipFill>
                <a:blip r:embed="rId3"/>
                <a:stretch>
                  <a:fillRect/>
                </a:stretch>
              </a:blipFill>
              <a:ln w="57150">
                <a:solidFill>
                  <a:schemeClr val="accent1"/>
                </a:solidFill>
              </a:ln>
            </p:spPr>
            <p:txBody>
              <a:bodyPr/>
              <a:lstStyle/>
              <a:p>
                <a:r>
                  <a:rPr lang="en-US">
                    <a:noFill/>
                  </a:rPr>
                  <a:t> </a:t>
                </a:r>
              </a:p>
            </p:txBody>
          </p:sp>
        </mc:Fallback>
      </mc:AlternateContent>
    </p:spTree>
    <p:extLst>
      <p:ext uri="{BB962C8B-B14F-4D97-AF65-F5344CB8AC3E}">
        <p14:creationId xmlns:p14="http://schemas.microsoft.com/office/powerpoint/2010/main" val="53199652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FE4834-2F03-8D02-E3FE-957B84D9D8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B86E27-645B-AD74-AD00-C97C2BF4158B}"/>
              </a:ext>
            </a:extLst>
          </p:cNvPr>
          <p:cNvSpPr>
            <a:spLocks noGrp="1"/>
          </p:cNvSpPr>
          <p:nvPr>
            <p:ph type="title"/>
          </p:nvPr>
        </p:nvSpPr>
        <p:spPr>
          <a:xfrm>
            <a:off x="457201" y="681358"/>
            <a:ext cx="11029616" cy="503878"/>
          </a:xfrm>
        </p:spPr>
        <p:txBody>
          <a:bodyPr>
            <a:normAutofit fontScale="90000"/>
          </a:bodyPr>
          <a:lstStyle/>
          <a:p>
            <a:r>
              <a:rPr lang="en-US"/>
              <a:t>Blending: Special allocation of Partnership Items</a:t>
            </a:r>
          </a:p>
        </p:txBody>
      </p:sp>
      <p:sp>
        <p:nvSpPr>
          <p:cNvPr id="4" name="Slide Number Placeholder 3">
            <a:extLst>
              <a:ext uri="{FF2B5EF4-FFF2-40B4-BE49-F238E27FC236}">
                <a16:creationId xmlns:a16="http://schemas.microsoft.com/office/drawing/2014/main" id="{5076C3C8-96E9-E590-3038-8BD3D9F96C2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900" b="0" i="0" u="none" strike="noStrike" kern="1200" cap="none" spc="0" normalizeH="0" baseline="0" noProof="0">
              <a:ln>
                <a:noFill/>
              </a:ln>
              <a:solidFill>
                <a:prstClr val="black">
                  <a:lumMod val="75000"/>
                  <a:lumOff val="25000"/>
                </a:prstClr>
              </a:solidFill>
              <a:effectLst/>
              <a:uLnTx/>
              <a:uFillTx/>
              <a:latin typeface="Franklin Gothic Book" panose="020B0502020104020203"/>
              <a:ea typeface="+mn-ea"/>
              <a:cs typeface="+mn-cs"/>
            </a:endParaRPr>
          </a:p>
        </p:txBody>
      </p:sp>
      <p:graphicFrame>
        <p:nvGraphicFramePr>
          <p:cNvPr id="18" name="Object 17">
            <a:extLst>
              <a:ext uri="{FF2B5EF4-FFF2-40B4-BE49-F238E27FC236}">
                <a16:creationId xmlns:a16="http://schemas.microsoft.com/office/drawing/2014/main" id="{7DDEDA6A-7D56-B61F-C9EC-ED27C7263049}"/>
              </a:ext>
            </a:extLst>
          </p:cNvPr>
          <p:cNvGraphicFramePr>
            <a:graphicFrameLocks noChangeAspect="1"/>
          </p:cNvGraphicFramePr>
          <p:nvPr>
            <p:extLst>
              <p:ext uri="{D42A27DB-BD31-4B8C-83A1-F6EECF244321}">
                <p14:modId xmlns:p14="http://schemas.microsoft.com/office/powerpoint/2010/main" val="3403713719"/>
              </p:ext>
            </p:extLst>
          </p:nvPr>
        </p:nvGraphicFramePr>
        <p:xfrm>
          <a:off x="604838" y="3363913"/>
          <a:ext cx="7327900" cy="3060700"/>
        </p:xfrm>
        <a:graphic>
          <a:graphicData uri="http://schemas.openxmlformats.org/presentationml/2006/ole">
            <mc:AlternateContent xmlns:mc="http://schemas.openxmlformats.org/markup-compatibility/2006">
              <mc:Choice xmlns:v="urn:schemas-microsoft-com:vml" Requires="v">
                <p:oleObj name="Worksheet" r:id="rId3" imgW="4152799" imgH="1733499" progId="Excel.Sheet.12">
                  <p:embed/>
                </p:oleObj>
              </mc:Choice>
              <mc:Fallback>
                <p:oleObj name="Worksheet" r:id="rId3" imgW="4152799" imgH="1733499" progId="Excel.Sheet.12">
                  <p:embed/>
                  <p:pic>
                    <p:nvPicPr>
                      <p:cNvPr id="18" name="Object 17">
                        <a:extLst>
                          <a:ext uri="{FF2B5EF4-FFF2-40B4-BE49-F238E27FC236}">
                            <a16:creationId xmlns:a16="http://schemas.microsoft.com/office/drawing/2014/main" id="{7DDEDA6A-7D56-B61F-C9EC-ED27C7263049}"/>
                          </a:ext>
                        </a:extLst>
                      </p:cNvPr>
                      <p:cNvPicPr/>
                      <p:nvPr/>
                    </p:nvPicPr>
                    <p:blipFill>
                      <a:blip r:embed="rId4"/>
                      <a:stretch>
                        <a:fillRect/>
                      </a:stretch>
                    </p:blipFill>
                    <p:spPr>
                      <a:xfrm>
                        <a:off x="604838" y="3363913"/>
                        <a:ext cx="7327900" cy="3060700"/>
                      </a:xfrm>
                      <a:prstGeom prst="rect">
                        <a:avLst/>
                      </a:prstGeom>
                      <a:ln w="38100">
                        <a:solidFill>
                          <a:schemeClr val="accent1"/>
                        </a:solidFill>
                      </a:ln>
                    </p:spPr>
                  </p:pic>
                </p:oleObj>
              </mc:Fallback>
            </mc:AlternateContent>
          </a:graphicData>
        </a:graphic>
      </p:graphicFrame>
      <p:sp>
        <p:nvSpPr>
          <p:cNvPr id="22" name="Content Placeholder 2">
            <a:extLst>
              <a:ext uri="{FF2B5EF4-FFF2-40B4-BE49-F238E27FC236}">
                <a16:creationId xmlns:a16="http://schemas.microsoft.com/office/drawing/2014/main" id="{303D0B35-E927-E979-76E8-D5FB8C8A0918}"/>
              </a:ext>
            </a:extLst>
          </p:cNvPr>
          <p:cNvSpPr>
            <a:spLocks noGrp="1"/>
          </p:cNvSpPr>
          <p:nvPr>
            <p:ph idx="1"/>
          </p:nvPr>
        </p:nvSpPr>
        <p:spPr>
          <a:xfrm>
            <a:off x="678824" y="1455504"/>
            <a:ext cx="7253914" cy="1703332"/>
          </a:xfrm>
          <a:ln w="57150">
            <a:solidFill>
              <a:schemeClr val="accent1"/>
            </a:solidFill>
          </a:ln>
        </p:spPr>
        <p:txBody>
          <a:bodyPr>
            <a:noAutofit/>
          </a:bodyPr>
          <a:lstStyle/>
          <a:p>
            <a:pPr marL="0" indent="0">
              <a:buNone/>
            </a:pPr>
            <a:r>
              <a:rPr lang="en-US" sz="2000" b="1"/>
              <a:t>In addition to its share of P’s income and factors, Corp Group has: </a:t>
            </a:r>
            <a:endParaRPr lang="en-US" sz="2000"/>
          </a:p>
          <a:p>
            <a:pPr lvl="1"/>
            <a:r>
              <a:rPr lang="en-US" sz="2000" b="1"/>
              <a:t>$10 million of total other receipts</a:t>
            </a:r>
            <a:r>
              <a:rPr lang="en-US" sz="2000"/>
              <a:t>, including </a:t>
            </a:r>
            <a:r>
              <a:rPr lang="en-US" sz="1900" b="1"/>
              <a:t>$2 million in State X</a:t>
            </a:r>
          </a:p>
          <a:p>
            <a:pPr lvl="1"/>
            <a:r>
              <a:rPr lang="en-US" sz="2000"/>
              <a:t>Net income of $3 million</a:t>
            </a:r>
          </a:p>
        </p:txBody>
      </p:sp>
      <p:sp>
        <p:nvSpPr>
          <p:cNvPr id="3" name="Rectangle: Rounded Corners 2">
            <a:extLst>
              <a:ext uri="{FF2B5EF4-FFF2-40B4-BE49-F238E27FC236}">
                <a16:creationId xmlns:a16="http://schemas.microsoft.com/office/drawing/2014/main" id="{27C7F2F1-5A14-B105-A1CD-CCA6BC2A5E7B}"/>
              </a:ext>
            </a:extLst>
          </p:cNvPr>
          <p:cNvSpPr/>
          <p:nvPr/>
        </p:nvSpPr>
        <p:spPr>
          <a:xfrm>
            <a:off x="8091055" y="1343891"/>
            <a:ext cx="3726872" cy="5154767"/>
          </a:xfrm>
          <a:prstGeom prst="round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b="1" dirty="0"/>
              <a:t>The factor (36%) is slightly more than with the 50% allocation of deduction (24%) and the 80% allocation (25.71429%).</a:t>
            </a:r>
          </a:p>
          <a:p>
            <a:endParaRPr lang="en-US" sz="2400" b="1" dirty="0"/>
          </a:p>
          <a:p>
            <a:r>
              <a:rPr lang="en-US" sz="2400" b="1" dirty="0"/>
              <a:t>This higher loss is consistent with the fact that Corp is allocated 12/13, or 92.3%</a:t>
            </a:r>
            <a:r>
              <a:rPr lang="en-US" sz="2400" b="1" baseline="30000" dirty="0"/>
              <a:t> </a:t>
            </a:r>
            <a:r>
              <a:rPr lang="en-US" sz="2400" b="1" dirty="0"/>
              <a:t>of the partnership items.</a:t>
            </a:r>
          </a:p>
        </p:txBody>
      </p:sp>
    </p:spTree>
    <p:extLst>
      <p:ext uri="{BB962C8B-B14F-4D97-AF65-F5344CB8AC3E}">
        <p14:creationId xmlns:p14="http://schemas.microsoft.com/office/powerpoint/2010/main" val="24584290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24C09F-9FE3-402A-3F0A-0D022A0389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CD948D-D465-3FCF-B6C0-AD8C31FD2043}"/>
              </a:ext>
            </a:extLst>
          </p:cNvPr>
          <p:cNvSpPr>
            <a:spLocks noGrp="1"/>
          </p:cNvSpPr>
          <p:nvPr>
            <p:ph type="title"/>
          </p:nvPr>
        </p:nvSpPr>
        <p:spPr>
          <a:xfrm>
            <a:off x="371810" y="618294"/>
            <a:ext cx="11029616" cy="528711"/>
          </a:xfrm>
        </p:spPr>
        <p:txBody>
          <a:bodyPr>
            <a:normAutofit/>
          </a:bodyPr>
          <a:lstStyle/>
          <a:p>
            <a:r>
              <a:rPr lang="en-US"/>
              <a:t>ABS Method: Losses</a:t>
            </a:r>
          </a:p>
        </p:txBody>
      </p:sp>
      <p:sp>
        <p:nvSpPr>
          <p:cNvPr id="3" name="Content Placeholder 2">
            <a:extLst>
              <a:ext uri="{FF2B5EF4-FFF2-40B4-BE49-F238E27FC236}">
                <a16:creationId xmlns:a16="http://schemas.microsoft.com/office/drawing/2014/main" id="{DFD33AE9-4F1C-1B40-6B7F-A55FE5C15EC6}"/>
              </a:ext>
            </a:extLst>
          </p:cNvPr>
          <p:cNvSpPr>
            <a:spLocks noGrp="1"/>
          </p:cNvSpPr>
          <p:nvPr>
            <p:ph idx="1"/>
          </p:nvPr>
        </p:nvSpPr>
        <p:spPr>
          <a:xfrm>
            <a:off x="314326" y="1261597"/>
            <a:ext cx="5001954" cy="5310653"/>
          </a:xfrm>
          <a:ln w="57150">
            <a:solidFill>
              <a:schemeClr val="accent1"/>
            </a:solidFill>
          </a:ln>
        </p:spPr>
        <p:txBody>
          <a:bodyPr>
            <a:noAutofit/>
          </a:bodyPr>
          <a:lstStyle/>
          <a:p>
            <a:pPr lvl="1"/>
            <a:r>
              <a:rPr lang="en-US" sz="2000" dirty="0"/>
              <a:t>P records </a:t>
            </a:r>
            <a:r>
              <a:rPr lang="en-US" sz="2000" b="1" dirty="0"/>
              <a:t>$5 million of total receipts</a:t>
            </a:r>
            <a:r>
              <a:rPr lang="en-US" sz="2000" dirty="0"/>
              <a:t>, including </a:t>
            </a:r>
            <a:r>
              <a:rPr lang="en-US" sz="1900" b="1" dirty="0"/>
              <a:t>$3 million in </a:t>
            </a:r>
            <a:r>
              <a:rPr lang="en-US" sz="1900" b="1" dirty="0">
                <a:highlight>
                  <a:srgbClr val="FFFF00"/>
                </a:highlight>
              </a:rPr>
              <a:t>State Y</a:t>
            </a:r>
          </a:p>
          <a:p>
            <a:pPr lvl="1"/>
            <a:r>
              <a:rPr lang="en-US" sz="2000" dirty="0"/>
              <a:t>P has a net loss of ($3 million), meaning that P has ($8 million) of deductions.</a:t>
            </a:r>
          </a:p>
          <a:p>
            <a:pPr lvl="1"/>
            <a:r>
              <a:rPr lang="en-US" sz="2000" dirty="0"/>
              <a:t>P’s income is allocated as follows:</a:t>
            </a:r>
          </a:p>
          <a:p>
            <a:pPr lvl="2"/>
            <a:r>
              <a:rPr lang="en-US" sz="1900" dirty="0"/>
              <a:t>Partner A is allocated :</a:t>
            </a:r>
          </a:p>
          <a:p>
            <a:pPr lvl="3"/>
            <a:r>
              <a:rPr lang="en-US" sz="1700" dirty="0"/>
              <a:t>$1 million of interest</a:t>
            </a:r>
          </a:p>
          <a:p>
            <a:pPr lvl="2"/>
            <a:r>
              <a:rPr lang="en-US" sz="1900" b="1" dirty="0"/>
              <a:t>Corp is allocated :</a:t>
            </a:r>
          </a:p>
          <a:p>
            <a:pPr lvl="3"/>
            <a:r>
              <a:rPr lang="en-US" sz="1800" b="1" dirty="0"/>
              <a:t>($4 million) of ordinary business loss</a:t>
            </a:r>
          </a:p>
          <a:p>
            <a:pPr lvl="4"/>
            <a:r>
              <a:rPr lang="en-US" sz="1800" b="1" dirty="0"/>
              <a:t>$4 million of gross revenue</a:t>
            </a:r>
          </a:p>
          <a:p>
            <a:pPr lvl="4"/>
            <a:r>
              <a:rPr lang="en-US" sz="1800" b="1" dirty="0"/>
              <a:t>($3 million) of business expense</a:t>
            </a:r>
          </a:p>
          <a:p>
            <a:pPr lvl="4"/>
            <a:r>
              <a:rPr lang="en-US" sz="1800" b="1" dirty="0"/>
              <a:t>($5 million) of depreciation</a:t>
            </a:r>
          </a:p>
        </p:txBody>
      </p:sp>
      <p:sp>
        <p:nvSpPr>
          <p:cNvPr id="4" name="Slide Number Placeholder 3">
            <a:extLst>
              <a:ext uri="{FF2B5EF4-FFF2-40B4-BE49-F238E27FC236}">
                <a16:creationId xmlns:a16="http://schemas.microsoft.com/office/drawing/2014/main" id="{39D9885D-FF30-2E1B-0DB5-084D461E451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900" b="0" i="0" u="none" strike="noStrike" kern="1200" cap="none" spc="0" normalizeH="0" baseline="0" noProof="0">
              <a:ln>
                <a:noFill/>
              </a:ln>
              <a:solidFill>
                <a:prstClr val="black">
                  <a:lumMod val="75000"/>
                  <a:lumOff val="25000"/>
                </a:prstClr>
              </a:solidFill>
              <a:effectLst/>
              <a:uLnTx/>
              <a:uFillTx/>
              <a:latin typeface="Franklin Gothic Book" panose="020B0502020104020203"/>
              <a:ea typeface="+mn-ea"/>
              <a:cs typeface="+mn-cs"/>
            </a:endParaRPr>
          </a:p>
        </p:txBody>
      </p:sp>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7496547D-7725-FB6D-9BA3-39394E720A8B}"/>
                  </a:ext>
                </a:extLst>
              </p:cNvPr>
              <p:cNvSpPr txBox="1">
                <a:spLocks/>
              </p:cNvSpPr>
              <p:nvPr/>
            </p:nvSpPr>
            <p:spPr>
              <a:xfrm>
                <a:off x="5539563" y="1261596"/>
                <a:ext cx="6338111" cy="5310653"/>
              </a:xfrm>
              <a:prstGeom prst="rect">
                <a:avLst/>
              </a:prstGeom>
              <a:ln w="57150">
                <a:solidFill>
                  <a:schemeClr val="accent1"/>
                </a:solidFill>
              </a:ln>
            </p:spPr>
            <p:txBody>
              <a:bodyPr vert="horz" lIns="91440" tIns="45720" rIns="91440" bIns="45720" rtlCol="0" anchor="ctr">
                <a:no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85000"/>
                        <a:lumOff val="1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85000"/>
                        <a:lumOff val="1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85000"/>
                        <a:lumOff val="1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85000"/>
                        <a:lumOff val="1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85000"/>
                        <a:lumOff val="1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lvl="1"/>
                <a:r>
                  <a:rPr lang="en-US" sz="2000" dirty="0"/>
                  <a:t>Corp’s share of factor baseline would be:</a:t>
                </a:r>
              </a:p>
              <a:p>
                <a:pPr marL="324000" lvl="1" indent="0">
                  <a:buNone/>
                </a:pPr>
                <a14:m>
                  <m:oMathPara xmlns:m="http://schemas.openxmlformats.org/officeDocument/2006/math">
                    <m:oMathParaPr>
                      <m:jc m:val="left"/>
                    </m:oMathParaPr>
                    <m:oMath xmlns:m="http://schemas.openxmlformats.org/officeDocument/2006/math">
                      <m:r>
                        <a:rPr lang="en-US" sz="2000" i="1">
                          <a:latin typeface="Cambria Math" panose="02040503050406030204" pitchFamily="18" charset="0"/>
                        </a:rPr>
                        <m:t>𝑆𝐹𝐵</m:t>
                      </m:r>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r>
                            <a:rPr lang="en-US" sz="2000" i="1">
                              <a:latin typeface="Cambria Math" panose="02040503050406030204" pitchFamily="18" charset="0"/>
                            </a:rPr>
                            <m:t>$4 </m:t>
                          </m:r>
                          <m:r>
                            <a:rPr lang="en-US" sz="2000" i="1">
                              <a:latin typeface="Cambria Math" panose="02040503050406030204" pitchFamily="18" charset="0"/>
                            </a:rPr>
                            <m:t>𝑚𝑖𝑙𝑙𝑖𝑜𝑛</m:t>
                          </m:r>
                        </m:e>
                      </m:d>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r>
                            <a:rPr lang="en-US" sz="2000" i="1">
                              <a:latin typeface="Cambria Math" panose="02040503050406030204" pitchFamily="18" charset="0"/>
                            </a:rPr>
                            <m:t>−$3 </m:t>
                          </m:r>
                          <m:r>
                            <a:rPr lang="en-US" sz="2000" i="1">
                              <a:latin typeface="Cambria Math" panose="02040503050406030204" pitchFamily="18" charset="0"/>
                            </a:rPr>
                            <m:t>𝑚𝑖𝑙𝑙𝑖𝑜𝑛</m:t>
                          </m:r>
                        </m:e>
                      </m:d>
                      <m:r>
                        <a:rPr lang="en-US" sz="2000" i="1">
                          <a:latin typeface="Cambria Math" panose="02040503050406030204" pitchFamily="18" charset="0"/>
                        </a:rPr>
                        <m:t>+|−$5 </m:t>
                      </m:r>
                      <m:r>
                        <a:rPr lang="en-US" sz="2000" i="1">
                          <a:latin typeface="Cambria Math" panose="02040503050406030204" pitchFamily="18" charset="0"/>
                        </a:rPr>
                        <m:t>𝑚𝑖𝑙𝑙𝑖𝑜𝑛</m:t>
                      </m:r>
                      <m:r>
                        <a:rPr lang="en-US" sz="2000" i="1">
                          <a:latin typeface="Cambria Math" panose="02040503050406030204" pitchFamily="18" charset="0"/>
                        </a:rPr>
                        <m:t>|=$12 </m:t>
                      </m:r>
                      <m:r>
                        <a:rPr lang="en-US" sz="2000" i="1">
                          <a:latin typeface="Cambria Math" panose="02040503050406030204" pitchFamily="18" charset="0"/>
                        </a:rPr>
                        <m:t>𝑚𝑖𝑙𝑙𝑖𝑜𝑛</m:t>
                      </m:r>
                    </m:oMath>
                  </m:oMathPara>
                </a14:m>
                <a:endParaRPr lang="en-US" sz="2000" dirty="0"/>
              </a:p>
              <a:p>
                <a:pPr lvl="1"/>
                <a:r>
                  <a:rPr lang="en-US" sz="2000" dirty="0"/>
                  <a:t>The factor baseline would be:</a:t>
                </a:r>
              </a:p>
              <a:p>
                <a:pPr marL="324000" lvl="1" indent="0">
                  <a:buNone/>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𝐹𝐵</m:t>
                      </m:r>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r>
                            <a:rPr lang="en-US" sz="2000" i="1">
                              <a:latin typeface="Cambria Math" panose="02040503050406030204" pitchFamily="18" charset="0"/>
                            </a:rPr>
                            <m:t>$1 </m:t>
                          </m:r>
                          <m:r>
                            <a:rPr lang="en-US" sz="2000" i="1">
                              <a:latin typeface="Cambria Math" panose="02040503050406030204" pitchFamily="18" charset="0"/>
                            </a:rPr>
                            <m:t>𝑚𝑖𝑙𝑙𝑖𝑜𝑛</m:t>
                          </m:r>
                        </m:e>
                      </m:d>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r>
                            <a:rPr lang="en-US" sz="2000" i="1">
                              <a:latin typeface="Cambria Math" panose="02040503050406030204" pitchFamily="18" charset="0"/>
                            </a:rPr>
                            <m:t>$4 </m:t>
                          </m:r>
                          <m:r>
                            <a:rPr lang="en-US" sz="2000" i="1">
                              <a:latin typeface="Cambria Math" panose="02040503050406030204" pitchFamily="18" charset="0"/>
                            </a:rPr>
                            <m:t>𝑚𝑖𝑙𝑙𝑖𝑜𝑛</m:t>
                          </m:r>
                        </m:e>
                      </m:d>
                      <m:r>
                        <a:rPr lang="en-US" sz="2000" i="1">
                          <a:latin typeface="Cambria Math" panose="02040503050406030204" pitchFamily="18" charset="0"/>
                        </a:rPr>
                        <m:t>+</m:t>
                      </m:r>
                    </m:oMath>
                  </m:oMathPara>
                </a14:m>
                <a:endParaRPr lang="en-US" sz="2000" i="1" dirty="0">
                  <a:latin typeface="Cambria Math" panose="02040503050406030204" pitchFamily="18" charset="0"/>
                </a:endParaRPr>
              </a:p>
              <a:p>
                <a:pPr marL="324000" lvl="1" indent="0">
                  <a:buNone/>
                </a:pPr>
                <a14:m>
                  <m:oMathPara xmlns:m="http://schemas.openxmlformats.org/officeDocument/2006/math">
                    <m:oMathParaPr>
                      <m:jc m:val="centerGroup"/>
                    </m:oMathParaPr>
                    <m:oMath xmlns:m="http://schemas.openxmlformats.org/officeDocument/2006/math">
                      <m:d>
                        <m:dPr>
                          <m:begChr m:val="|"/>
                          <m:endChr m:val="|"/>
                          <m:ctrlPr>
                            <a:rPr lang="en-US" sz="2000" i="1">
                              <a:latin typeface="Cambria Math" panose="02040503050406030204" pitchFamily="18" charset="0"/>
                            </a:rPr>
                          </m:ctrlPr>
                        </m:dPr>
                        <m:e>
                          <m:r>
                            <a:rPr lang="en-US" sz="2000" i="1">
                              <a:latin typeface="Cambria Math" panose="02040503050406030204" pitchFamily="18" charset="0"/>
                            </a:rPr>
                            <m:t>−$3 </m:t>
                          </m:r>
                          <m:r>
                            <a:rPr lang="en-US" sz="2000" i="1">
                              <a:latin typeface="Cambria Math" panose="02040503050406030204" pitchFamily="18" charset="0"/>
                            </a:rPr>
                            <m:t>𝑚𝑖𝑙𝑙𝑖𝑜𝑛</m:t>
                          </m:r>
                        </m:e>
                      </m:d>
                      <m:r>
                        <a:rPr lang="en-US" sz="2000" i="1">
                          <a:latin typeface="Cambria Math" panose="02040503050406030204" pitchFamily="18" charset="0"/>
                        </a:rPr>
                        <m:t>+|</m:t>
                      </m:r>
                      <m:r>
                        <a:rPr lang="en-US" sz="2000" b="0" i="1" smtClean="0">
                          <a:latin typeface="Cambria Math" panose="02040503050406030204" pitchFamily="18" charset="0"/>
                        </a:rPr>
                        <m:t>−</m:t>
                      </m:r>
                      <m:r>
                        <a:rPr lang="en-US" sz="2000" i="1">
                          <a:latin typeface="Cambria Math" panose="02040503050406030204" pitchFamily="18" charset="0"/>
                        </a:rPr>
                        <m:t>$5 </m:t>
                      </m:r>
                      <m:r>
                        <a:rPr lang="en-US" sz="2000" i="1">
                          <a:latin typeface="Cambria Math" panose="02040503050406030204" pitchFamily="18" charset="0"/>
                        </a:rPr>
                        <m:t>𝑚𝑖𝑙𝑙𝑖𝑜𝑛</m:t>
                      </m:r>
                      <m:r>
                        <a:rPr lang="en-US" sz="2000" i="1">
                          <a:latin typeface="Cambria Math" panose="02040503050406030204" pitchFamily="18" charset="0"/>
                        </a:rPr>
                        <m:t>|=$13 </m:t>
                      </m:r>
                      <m:r>
                        <a:rPr lang="en-US" sz="2000" i="1">
                          <a:latin typeface="Cambria Math" panose="02040503050406030204" pitchFamily="18" charset="0"/>
                        </a:rPr>
                        <m:t>𝑚𝑖𝑙𝑙𝑖𝑜𝑛</m:t>
                      </m:r>
                    </m:oMath>
                  </m:oMathPara>
                </a14:m>
                <a:endParaRPr lang="en-US" sz="2000" dirty="0"/>
              </a:p>
              <a:p>
                <a:pPr lvl="1"/>
                <a:r>
                  <a:rPr lang="en-US" sz="2000" dirty="0"/>
                  <a:t>Corp’s share of everywhere receipts would be:</a:t>
                </a:r>
              </a:p>
              <a:p>
                <a:pPr marL="324000" lvl="1" indent="0">
                  <a:buNone/>
                </a:pPr>
                <a14:m>
                  <m:oMath xmlns:m="http://schemas.openxmlformats.org/officeDocument/2006/math">
                    <m:r>
                      <a:rPr lang="en-US" sz="2000" i="1">
                        <a:latin typeface="Cambria Math" panose="02040503050406030204" pitchFamily="18" charset="0"/>
                      </a:rPr>
                      <m:t>$5 </m:t>
                    </m:r>
                    <m:r>
                      <a:rPr lang="en-US" sz="2000" i="1">
                        <a:latin typeface="Cambria Math" panose="02040503050406030204" pitchFamily="18" charset="0"/>
                      </a:rPr>
                      <m:t>𝑚𝑖𝑙𝑙𝑖𝑜𝑛</m:t>
                    </m:r>
                    <m:r>
                      <a:rPr lang="en-US" sz="2000" i="1">
                        <a:latin typeface="Cambria Math" panose="02040503050406030204" pitchFamily="18" charset="0"/>
                      </a:rPr>
                      <m:t> </m:t>
                    </m:r>
                    <m:f>
                      <m:fPr>
                        <m:ctrlPr>
                          <a:rPr lang="en-US" sz="2000" i="1">
                            <a:latin typeface="Cambria Math" panose="02040503050406030204" pitchFamily="18" charset="0"/>
                          </a:rPr>
                        </m:ctrlPr>
                      </m:fPr>
                      <m:num>
                        <m:r>
                          <a:rPr lang="en-US" sz="2000" i="1">
                            <a:latin typeface="Cambria Math" panose="02040503050406030204" pitchFamily="18" charset="0"/>
                          </a:rPr>
                          <m:t>12</m:t>
                        </m:r>
                      </m:num>
                      <m:den>
                        <m:r>
                          <a:rPr lang="en-US" sz="2000" i="1">
                            <a:latin typeface="Cambria Math" panose="02040503050406030204" pitchFamily="18" charset="0"/>
                          </a:rPr>
                          <m:t>13</m:t>
                        </m:r>
                      </m:den>
                    </m:f>
                    <m:r>
                      <a:rPr lang="en-US" sz="2000" i="1">
                        <a:latin typeface="Cambria Math" panose="02040503050406030204" pitchFamily="18" charset="0"/>
                      </a:rPr>
                      <m:t>=$ </m:t>
                    </m:r>
                  </m:oMath>
                </a14:m>
                <a:r>
                  <a:rPr lang="en-US" sz="2000" dirty="0"/>
                  <a:t>4,615,385</a:t>
                </a:r>
              </a:p>
              <a:p>
                <a:pPr lvl="1"/>
                <a:r>
                  <a:rPr lang="en-US" sz="2000" dirty="0"/>
                  <a:t>Corps share of State X receipts would be:</a:t>
                </a:r>
              </a:p>
              <a:p>
                <a:pPr marL="324000" lvl="1" indent="0">
                  <a:buNone/>
                </a:pPr>
                <a14:m>
                  <m:oMath xmlns:m="http://schemas.openxmlformats.org/officeDocument/2006/math">
                    <m:r>
                      <a:rPr lang="en-US" sz="2000" i="1">
                        <a:latin typeface="Cambria Math" panose="02040503050406030204" pitchFamily="18" charset="0"/>
                      </a:rPr>
                      <m:t>$</m:t>
                    </m:r>
                    <m:r>
                      <a:rPr lang="en-US" sz="2000" b="0" i="1" smtClean="0">
                        <a:latin typeface="Cambria Math" panose="02040503050406030204" pitchFamily="18" charset="0"/>
                      </a:rPr>
                      <m:t>3</m:t>
                    </m:r>
                    <m:r>
                      <a:rPr lang="en-US" sz="2000" i="1">
                        <a:latin typeface="Cambria Math" panose="02040503050406030204" pitchFamily="18" charset="0"/>
                      </a:rPr>
                      <m:t> </m:t>
                    </m:r>
                    <m:r>
                      <a:rPr lang="en-US" sz="2000" i="1">
                        <a:latin typeface="Cambria Math" panose="02040503050406030204" pitchFamily="18" charset="0"/>
                      </a:rPr>
                      <m:t>𝑚𝑖𝑙𝑙𝑖𝑜𝑛</m:t>
                    </m:r>
                    <m:r>
                      <a:rPr lang="en-US" sz="2000" i="1">
                        <a:latin typeface="Cambria Math" panose="02040503050406030204" pitchFamily="18" charset="0"/>
                      </a:rPr>
                      <m:t> </m:t>
                    </m:r>
                    <m:f>
                      <m:fPr>
                        <m:ctrlPr>
                          <a:rPr lang="en-US" sz="2000" i="1">
                            <a:latin typeface="Cambria Math" panose="02040503050406030204" pitchFamily="18" charset="0"/>
                          </a:rPr>
                        </m:ctrlPr>
                      </m:fPr>
                      <m:num>
                        <m:r>
                          <a:rPr lang="en-US" sz="2000" i="1">
                            <a:latin typeface="Cambria Math" panose="02040503050406030204" pitchFamily="18" charset="0"/>
                          </a:rPr>
                          <m:t>12</m:t>
                        </m:r>
                      </m:num>
                      <m:den>
                        <m:r>
                          <a:rPr lang="en-US" sz="2000" i="1">
                            <a:latin typeface="Cambria Math" panose="02040503050406030204" pitchFamily="18" charset="0"/>
                          </a:rPr>
                          <m:t>13</m:t>
                        </m:r>
                      </m:den>
                    </m:f>
                    <m:r>
                      <a:rPr lang="en-US" sz="2000">
                        <a:latin typeface="Cambria Math" panose="02040503050406030204" pitchFamily="18" charset="0"/>
                      </a:rPr>
                      <m:t>=</m:t>
                    </m:r>
                    <m:r>
                      <m:rPr>
                        <m:nor/>
                      </m:rPr>
                      <a:rPr lang="en-US" sz="2000" dirty="0">
                        <a:latin typeface="Cambria Math" panose="02040503050406030204" pitchFamily="18" charset="0"/>
                      </a:rPr>
                      <m:t>$ </m:t>
                    </m:r>
                  </m:oMath>
                </a14:m>
                <a:r>
                  <a:rPr lang="en-US" sz="2000" dirty="0">
                    <a:latin typeface="Cambria Math" panose="02040503050406030204" pitchFamily="18" charset="0"/>
                  </a:rPr>
                  <a:t>2,769,231</a:t>
                </a:r>
              </a:p>
            </p:txBody>
          </p:sp>
        </mc:Choice>
        <mc:Fallback xmlns="">
          <p:sp>
            <p:nvSpPr>
              <p:cNvPr id="8" name="Content Placeholder 2">
                <a:extLst>
                  <a:ext uri="{FF2B5EF4-FFF2-40B4-BE49-F238E27FC236}">
                    <a16:creationId xmlns:a16="http://schemas.microsoft.com/office/drawing/2014/main" id="{7496547D-7725-FB6D-9BA3-39394E720A8B}"/>
                  </a:ext>
                </a:extLst>
              </p:cNvPr>
              <p:cNvSpPr txBox="1">
                <a:spLocks noRot="1" noChangeAspect="1" noMove="1" noResize="1" noEditPoints="1" noAdjustHandles="1" noChangeArrowheads="1" noChangeShapeType="1" noTextEdit="1"/>
              </p:cNvSpPr>
              <p:nvPr/>
            </p:nvSpPr>
            <p:spPr>
              <a:xfrm>
                <a:off x="5539563" y="1261596"/>
                <a:ext cx="6338111" cy="5310653"/>
              </a:xfrm>
              <a:prstGeom prst="rect">
                <a:avLst/>
              </a:prstGeom>
              <a:blipFill>
                <a:blip r:embed="rId3"/>
                <a:stretch>
                  <a:fillRect/>
                </a:stretch>
              </a:blipFill>
              <a:ln w="57150">
                <a:solidFill>
                  <a:schemeClr val="accent1"/>
                </a:solidFill>
              </a:ln>
            </p:spPr>
            <p:txBody>
              <a:bodyPr/>
              <a:lstStyle/>
              <a:p>
                <a:r>
                  <a:rPr lang="en-US">
                    <a:noFill/>
                  </a:rPr>
                  <a:t> </a:t>
                </a:r>
              </a:p>
            </p:txBody>
          </p:sp>
        </mc:Fallback>
      </mc:AlternateContent>
    </p:spTree>
    <p:extLst>
      <p:ext uri="{BB962C8B-B14F-4D97-AF65-F5344CB8AC3E}">
        <p14:creationId xmlns:p14="http://schemas.microsoft.com/office/powerpoint/2010/main" val="25536762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D6546F-C3D0-3979-7A4F-136C6E428F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C35C56-19EE-CA8F-28FB-70597F96E7CB}"/>
              </a:ext>
            </a:extLst>
          </p:cNvPr>
          <p:cNvSpPr>
            <a:spLocks noGrp="1"/>
          </p:cNvSpPr>
          <p:nvPr>
            <p:ph type="title"/>
          </p:nvPr>
        </p:nvSpPr>
        <p:spPr>
          <a:xfrm>
            <a:off x="457201" y="681358"/>
            <a:ext cx="11029616" cy="503878"/>
          </a:xfrm>
        </p:spPr>
        <p:txBody>
          <a:bodyPr>
            <a:normAutofit fontScale="90000"/>
          </a:bodyPr>
          <a:lstStyle/>
          <a:p>
            <a:r>
              <a:rPr lang="en-US"/>
              <a:t>ABS Method: Losses</a:t>
            </a:r>
          </a:p>
        </p:txBody>
      </p:sp>
      <p:sp>
        <p:nvSpPr>
          <p:cNvPr id="4" name="Slide Number Placeholder 3">
            <a:extLst>
              <a:ext uri="{FF2B5EF4-FFF2-40B4-BE49-F238E27FC236}">
                <a16:creationId xmlns:a16="http://schemas.microsoft.com/office/drawing/2014/main" id="{5ECA209D-A102-8ABE-3997-4434364C2EF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900" b="0" i="0" u="none" strike="noStrike" kern="1200" cap="none" spc="0" normalizeH="0" baseline="0" noProof="0">
              <a:ln>
                <a:noFill/>
              </a:ln>
              <a:solidFill>
                <a:prstClr val="black">
                  <a:lumMod val="75000"/>
                  <a:lumOff val="25000"/>
                </a:prstClr>
              </a:solidFill>
              <a:effectLst/>
              <a:uLnTx/>
              <a:uFillTx/>
              <a:latin typeface="Franklin Gothic Book" panose="020B0502020104020203"/>
              <a:ea typeface="+mn-ea"/>
              <a:cs typeface="+mn-cs"/>
            </a:endParaRPr>
          </a:p>
        </p:txBody>
      </p:sp>
      <p:graphicFrame>
        <p:nvGraphicFramePr>
          <p:cNvPr id="18" name="Object 17">
            <a:extLst>
              <a:ext uri="{FF2B5EF4-FFF2-40B4-BE49-F238E27FC236}">
                <a16:creationId xmlns:a16="http://schemas.microsoft.com/office/drawing/2014/main" id="{684968B9-98BB-2285-4CE5-0DDA95C0B24C}"/>
              </a:ext>
            </a:extLst>
          </p:cNvPr>
          <p:cNvGraphicFramePr>
            <a:graphicFrameLocks noChangeAspect="1"/>
          </p:cNvGraphicFramePr>
          <p:nvPr>
            <p:extLst>
              <p:ext uri="{D42A27DB-BD31-4B8C-83A1-F6EECF244321}">
                <p14:modId xmlns:p14="http://schemas.microsoft.com/office/powerpoint/2010/main" val="2893302366"/>
              </p:ext>
            </p:extLst>
          </p:nvPr>
        </p:nvGraphicFramePr>
        <p:xfrm>
          <a:off x="604838" y="3363913"/>
          <a:ext cx="7327900" cy="3060700"/>
        </p:xfrm>
        <a:graphic>
          <a:graphicData uri="http://schemas.openxmlformats.org/presentationml/2006/ole">
            <mc:AlternateContent xmlns:mc="http://schemas.openxmlformats.org/markup-compatibility/2006">
              <mc:Choice xmlns:v="urn:schemas-microsoft-com:vml" Requires="v">
                <p:oleObj name="Worksheet" r:id="rId3" imgW="4152799" imgH="1733499" progId="Excel.Sheet.12">
                  <p:embed/>
                </p:oleObj>
              </mc:Choice>
              <mc:Fallback>
                <p:oleObj name="Worksheet" r:id="rId3" imgW="4152799" imgH="1733499" progId="Excel.Sheet.12">
                  <p:embed/>
                  <p:pic>
                    <p:nvPicPr>
                      <p:cNvPr id="18" name="Object 17">
                        <a:extLst>
                          <a:ext uri="{FF2B5EF4-FFF2-40B4-BE49-F238E27FC236}">
                            <a16:creationId xmlns:a16="http://schemas.microsoft.com/office/drawing/2014/main" id="{684968B9-98BB-2285-4CE5-0DDA95C0B24C}"/>
                          </a:ext>
                        </a:extLst>
                      </p:cNvPr>
                      <p:cNvPicPr/>
                      <p:nvPr/>
                    </p:nvPicPr>
                    <p:blipFill>
                      <a:blip r:embed="rId4"/>
                      <a:stretch>
                        <a:fillRect/>
                      </a:stretch>
                    </p:blipFill>
                    <p:spPr>
                      <a:xfrm>
                        <a:off x="604838" y="3363913"/>
                        <a:ext cx="7327900" cy="3060700"/>
                      </a:xfrm>
                      <a:prstGeom prst="rect">
                        <a:avLst/>
                      </a:prstGeom>
                      <a:ln w="38100">
                        <a:solidFill>
                          <a:schemeClr val="accent1"/>
                        </a:solidFill>
                      </a:ln>
                    </p:spPr>
                  </p:pic>
                </p:oleObj>
              </mc:Fallback>
            </mc:AlternateContent>
          </a:graphicData>
        </a:graphic>
      </p:graphicFrame>
      <p:sp>
        <p:nvSpPr>
          <p:cNvPr id="22" name="Content Placeholder 2">
            <a:extLst>
              <a:ext uri="{FF2B5EF4-FFF2-40B4-BE49-F238E27FC236}">
                <a16:creationId xmlns:a16="http://schemas.microsoft.com/office/drawing/2014/main" id="{2301AB05-C4AE-6944-A50E-DE34958AA3D4}"/>
              </a:ext>
            </a:extLst>
          </p:cNvPr>
          <p:cNvSpPr>
            <a:spLocks noGrp="1"/>
          </p:cNvSpPr>
          <p:nvPr>
            <p:ph idx="1"/>
          </p:nvPr>
        </p:nvSpPr>
        <p:spPr>
          <a:xfrm>
            <a:off x="678824" y="1455504"/>
            <a:ext cx="7253914" cy="1634060"/>
          </a:xfrm>
          <a:ln w="57150">
            <a:solidFill>
              <a:schemeClr val="accent1"/>
            </a:solidFill>
          </a:ln>
        </p:spPr>
        <p:txBody>
          <a:bodyPr>
            <a:noAutofit/>
          </a:bodyPr>
          <a:lstStyle/>
          <a:p>
            <a:pPr marL="0" indent="0">
              <a:buNone/>
            </a:pPr>
            <a:r>
              <a:rPr lang="en-US" sz="2000" b="1" dirty="0"/>
              <a:t>In addition to its share of P’s income and factors, Corp Group has: </a:t>
            </a:r>
            <a:endParaRPr lang="en-US" sz="1800" dirty="0"/>
          </a:p>
          <a:p>
            <a:pPr lvl="1"/>
            <a:r>
              <a:rPr lang="en-US" sz="2000" b="1" dirty="0"/>
              <a:t>$10 million of total other receipts</a:t>
            </a:r>
            <a:r>
              <a:rPr lang="en-US" sz="2000" dirty="0"/>
              <a:t>, including </a:t>
            </a:r>
            <a:r>
              <a:rPr lang="en-US" sz="1900" b="1" dirty="0"/>
              <a:t>$0 in State Y</a:t>
            </a:r>
          </a:p>
          <a:p>
            <a:pPr lvl="1"/>
            <a:r>
              <a:rPr lang="en-US" sz="2000" dirty="0"/>
              <a:t>Net income of $3 million</a:t>
            </a:r>
          </a:p>
        </p:txBody>
      </p:sp>
      <p:sp>
        <p:nvSpPr>
          <p:cNvPr id="3" name="Rectangle: Rounded Corners 2">
            <a:extLst>
              <a:ext uri="{FF2B5EF4-FFF2-40B4-BE49-F238E27FC236}">
                <a16:creationId xmlns:a16="http://schemas.microsoft.com/office/drawing/2014/main" id="{A9F070F7-1ED3-1EDA-96FF-69FC787141E9}"/>
              </a:ext>
            </a:extLst>
          </p:cNvPr>
          <p:cNvSpPr/>
          <p:nvPr/>
        </p:nvSpPr>
        <p:spPr>
          <a:xfrm>
            <a:off x="8271164" y="1185236"/>
            <a:ext cx="3666835" cy="5313423"/>
          </a:xfrm>
          <a:prstGeom prst="round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b="1" dirty="0"/>
              <a:t>Corp. Group does not have receipts in State Y. Only P does. </a:t>
            </a:r>
          </a:p>
          <a:p>
            <a:endParaRPr lang="en-US" sz="2400" b="1" dirty="0"/>
          </a:p>
          <a:p>
            <a:r>
              <a:rPr lang="en-US" sz="2400" b="1" dirty="0"/>
              <a:t>Because State Y also uses the absolute value method to determine the share of  factor components, some of Corp. loss is sourced to State Y. due to activities conducted in State Y by P. </a:t>
            </a:r>
          </a:p>
        </p:txBody>
      </p:sp>
    </p:spTree>
    <p:extLst>
      <p:ext uri="{BB962C8B-B14F-4D97-AF65-F5344CB8AC3E}">
        <p14:creationId xmlns:p14="http://schemas.microsoft.com/office/powerpoint/2010/main" val="13625487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65B45C-C5A8-A4E4-1369-446A9AFD7D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9C65A3-C10F-6A48-1499-2C1521886BC6}"/>
              </a:ext>
            </a:extLst>
          </p:cNvPr>
          <p:cNvSpPr>
            <a:spLocks noGrp="1"/>
          </p:cNvSpPr>
          <p:nvPr>
            <p:ph type="title"/>
          </p:nvPr>
        </p:nvSpPr>
        <p:spPr>
          <a:xfrm>
            <a:off x="581192" y="519833"/>
            <a:ext cx="11029616" cy="612294"/>
          </a:xfrm>
        </p:spPr>
        <p:txBody>
          <a:bodyPr>
            <a:normAutofit/>
          </a:bodyPr>
          <a:lstStyle/>
          <a:p>
            <a:pPr marL="324000" lvl="1" indent="0">
              <a:buNone/>
            </a:pPr>
            <a:r>
              <a:rPr lang="en-US" sz="2800" b="1"/>
              <a:t>Absolute Value Method Conclusion</a:t>
            </a:r>
          </a:p>
        </p:txBody>
      </p:sp>
      <p:sp>
        <p:nvSpPr>
          <p:cNvPr id="3" name="Content Placeholder 2">
            <a:extLst>
              <a:ext uri="{FF2B5EF4-FFF2-40B4-BE49-F238E27FC236}">
                <a16:creationId xmlns:a16="http://schemas.microsoft.com/office/drawing/2014/main" id="{BE2328B6-1C57-8509-0AED-CCFE0F8CB695}"/>
              </a:ext>
            </a:extLst>
          </p:cNvPr>
          <p:cNvSpPr>
            <a:spLocks noGrp="1"/>
          </p:cNvSpPr>
          <p:nvPr>
            <p:ph idx="1"/>
          </p:nvPr>
        </p:nvSpPr>
        <p:spPr>
          <a:xfrm>
            <a:off x="581192" y="1213716"/>
            <a:ext cx="10925008" cy="5124451"/>
          </a:xfrm>
        </p:spPr>
        <p:txBody>
          <a:bodyPr>
            <a:noAutofit/>
          </a:bodyPr>
          <a:lstStyle/>
          <a:p>
            <a:pPr lvl="1"/>
            <a:r>
              <a:rPr lang="en-US" sz="2400"/>
              <a:t>The absolute value method resolves the mathematical impossibility of attributing negative receipts when one partner is allocated losses and another is allocated income.</a:t>
            </a:r>
          </a:p>
          <a:p>
            <a:pPr lvl="1"/>
            <a:r>
              <a:rPr lang="en-US" sz="2400"/>
              <a:t>It is a mathematical way to eliminate the distortions resulting from the use of a uniform distribution factor when special allocations attribute the yield of activities in ways that are not uniform. </a:t>
            </a:r>
          </a:p>
          <a:p>
            <a:pPr lvl="1"/>
            <a:r>
              <a:rPr lang="en-US" sz="2400"/>
              <a:t>No better system has been presented that would account for the weight of all partnership items allocated to partners. </a:t>
            </a:r>
          </a:p>
          <a:p>
            <a:pPr lvl="1"/>
            <a:r>
              <a:rPr lang="en-US" sz="2400"/>
              <a:t>In addition, and quite importantly, it is a formula that can also be used when the allocations are uniform because the ratio SFB/FB would then be the same as the ratio PDS/PNI. And that formula can be integrated into a computerized system.</a:t>
            </a:r>
          </a:p>
        </p:txBody>
      </p:sp>
      <p:sp>
        <p:nvSpPr>
          <p:cNvPr id="4" name="Slide Number Placeholder 3">
            <a:extLst>
              <a:ext uri="{FF2B5EF4-FFF2-40B4-BE49-F238E27FC236}">
                <a16:creationId xmlns:a16="http://schemas.microsoft.com/office/drawing/2014/main" id="{8D39978C-7FFE-0500-EED1-4FE8B16F7AC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900" b="0" i="0" u="none" strike="noStrike" kern="1200" cap="none" spc="0" normalizeH="0" baseline="0" noProof="0">
              <a:ln>
                <a:noFill/>
              </a:ln>
              <a:solidFill>
                <a:prstClr val="black">
                  <a:lumMod val="75000"/>
                  <a:lumOff val="25000"/>
                </a:prstClr>
              </a:solidFill>
              <a:effectLst/>
              <a:uLnTx/>
              <a:uFillTx/>
              <a:latin typeface="Franklin Gothic Book" panose="020B0502020104020203"/>
              <a:ea typeface="+mn-ea"/>
              <a:cs typeface="+mn-cs"/>
            </a:endParaRPr>
          </a:p>
        </p:txBody>
      </p:sp>
    </p:spTree>
    <p:extLst>
      <p:ext uri="{BB962C8B-B14F-4D97-AF65-F5344CB8AC3E}">
        <p14:creationId xmlns:p14="http://schemas.microsoft.com/office/powerpoint/2010/main" val="21816290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BC30AF-FF4E-A997-D619-BB68539DED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63F85A-0B52-DA40-DA39-0E4942FDEC3A}"/>
              </a:ext>
            </a:extLst>
          </p:cNvPr>
          <p:cNvSpPr>
            <a:spLocks noGrp="1"/>
          </p:cNvSpPr>
          <p:nvPr>
            <p:ph type="title"/>
          </p:nvPr>
        </p:nvSpPr>
        <p:spPr>
          <a:xfrm>
            <a:off x="581192" y="702156"/>
            <a:ext cx="11029616" cy="572971"/>
          </a:xfrm>
        </p:spPr>
        <p:txBody>
          <a:bodyPr/>
          <a:lstStyle/>
          <a:p>
            <a:r>
              <a:rPr lang="en-US"/>
              <a:t>Summary from Last Call</a:t>
            </a:r>
          </a:p>
        </p:txBody>
      </p:sp>
      <p:sp>
        <p:nvSpPr>
          <p:cNvPr id="3" name="Content Placeholder 2">
            <a:extLst>
              <a:ext uri="{FF2B5EF4-FFF2-40B4-BE49-F238E27FC236}">
                <a16:creationId xmlns:a16="http://schemas.microsoft.com/office/drawing/2014/main" id="{57C469B8-E3B4-0E62-91F7-858526A39BB6}"/>
              </a:ext>
            </a:extLst>
          </p:cNvPr>
          <p:cNvSpPr>
            <a:spLocks noGrp="1"/>
          </p:cNvSpPr>
          <p:nvPr>
            <p:ph idx="1"/>
          </p:nvPr>
        </p:nvSpPr>
        <p:spPr>
          <a:xfrm>
            <a:off x="581192" y="1417739"/>
            <a:ext cx="11029615" cy="5075340"/>
          </a:xfrm>
        </p:spPr>
        <p:txBody>
          <a:bodyPr>
            <a:normAutofit/>
          </a:bodyPr>
          <a:lstStyle/>
          <a:p>
            <a:pPr marL="305435" indent="-305435"/>
            <a:r>
              <a:rPr lang="en-US" sz="2800"/>
              <a:t>General state law requirements –</a:t>
            </a:r>
            <a:endParaRPr lang="en-US"/>
          </a:p>
          <a:p>
            <a:pPr marL="629920" lvl="1" indent="-305435"/>
            <a:r>
              <a:rPr lang="en-US" sz="2200"/>
              <a:t>Partnerships must provide necessary or requested information to partners, including information partners request.</a:t>
            </a:r>
          </a:p>
          <a:p>
            <a:pPr marL="305435" indent="-305435">
              <a:spcBef>
                <a:spcPts val="1800"/>
              </a:spcBef>
            </a:pPr>
            <a:r>
              <a:rPr lang="en-US" sz="2800"/>
              <a:t>Federal tax requirements –</a:t>
            </a:r>
          </a:p>
          <a:p>
            <a:pPr marL="629920" lvl="1" indent="-305435"/>
            <a:r>
              <a:rPr lang="en-US" sz="2400"/>
              <a:t>S</a:t>
            </a:r>
            <a:r>
              <a:rPr lang="en-US" sz="2200"/>
              <a:t>tatute refers to information required by regulations, forms, instructions, etc. </a:t>
            </a:r>
          </a:p>
          <a:p>
            <a:pPr marL="305435" indent="-305435">
              <a:spcBef>
                <a:spcPts val="1800"/>
              </a:spcBef>
            </a:pPr>
            <a:r>
              <a:rPr lang="en-US" sz="2700"/>
              <a:t>Draft model provision requirements –</a:t>
            </a:r>
          </a:p>
          <a:p>
            <a:pPr marL="629920" lvl="1" indent="-305435"/>
            <a:r>
              <a:rPr lang="en-US" sz="2200"/>
              <a:t>Partnerships must give partners information needed to comply with state law</a:t>
            </a:r>
          </a:p>
          <a:p>
            <a:pPr marL="629920" lvl="1" indent="-305435"/>
            <a:r>
              <a:rPr lang="en-US" sz="2200"/>
              <a:t>Partnerships must provide state with information necessary to verify proper reporting</a:t>
            </a:r>
          </a:p>
          <a:p>
            <a:pPr marL="629920" lvl="1" indent="-305435"/>
            <a:r>
              <a:rPr lang="en-US" sz="2200"/>
              <a:t>Examples of information are also included</a:t>
            </a:r>
          </a:p>
          <a:p>
            <a:pPr lvl="1"/>
            <a:endParaRPr lang="en-US" sz="2000"/>
          </a:p>
        </p:txBody>
      </p:sp>
      <p:sp>
        <p:nvSpPr>
          <p:cNvPr id="4" name="Slide Number Placeholder 3">
            <a:extLst>
              <a:ext uri="{FF2B5EF4-FFF2-40B4-BE49-F238E27FC236}">
                <a16:creationId xmlns:a16="http://schemas.microsoft.com/office/drawing/2014/main" id="{AA6FC602-9C16-494E-5946-2E048F0DA93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900" b="0" i="0" u="none" strike="noStrike" kern="1200" cap="none" spc="0" normalizeH="0" baseline="0" noProof="0">
              <a:ln>
                <a:noFill/>
              </a:ln>
              <a:solidFill>
                <a:prstClr val="black">
                  <a:lumMod val="75000"/>
                  <a:lumOff val="25000"/>
                </a:prstClr>
              </a:solidFill>
              <a:effectLst/>
              <a:uLnTx/>
              <a:uFillTx/>
              <a:latin typeface="Franklin Gothic Book" panose="020B0502020104020203"/>
              <a:ea typeface="+mn-ea"/>
              <a:cs typeface="+mn-cs"/>
            </a:endParaRPr>
          </a:p>
        </p:txBody>
      </p:sp>
    </p:spTree>
    <p:extLst>
      <p:ext uri="{BB962C8B-B14F-4D97-AF65-F5344CB8AC3E}">
        <p14:creationId xmlns:p14="http://schemas.microsoft.com/office/powerpoint/2010/main" val="13798111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6A568-C7F6-761E-5E15-EE9822919A32}"/>
              </a:ext>
            </a:extLst>
          </p:cNvPr>
          <p:cNvSpPr>
            <a:spLocks noGrp="1"/>
          </p:cNvSpPr>
          <p:nvPr>
            <p:ph type="title"/>
          </p:nvPr>
        </p:nvSpPr>
        <p:spPr/>
        <p:txBody>
          <a:bodyPr/>
          <a:lstStyle/>
          <a:p>
            <a:r>
              <a:rPr lang="en-US"/>
              <a:t>Critical Questions</a:t>
            </a:r>
          </a:p>
        </p:txBody>
      </p:sp>
      <p:sp>
        <p:nvSpPr>
          <p:cNvPr id="3" name="Content Placeholder 2">
            <a:extLst>
              <a:ext uri="{FF2B5EF4-FFF2-40B4-BE49-F238E27FC236}">
                <a16:creationId xmlns:a16="http://schemas.microsoft.com/office/drawing/2014/main" id="{05897DE4-C0E8-F89C-DAB5-0851EA7942EA}"/>
              </a:ext>
            </a:extLst>
          </p:cNvPr>
          <p:cNvSpPr>
            <a:spLocks noGrp="1"/>
          </p:cNvSpPr>
          <p:nvPr>
            <p:ph idx="1"/>
          </p:nvPr>
        </p:nvSpPr>
        <p:spPr>
          <a:xfrm>
            <a:off x="581192" y="1515035"/>
            <a:ext cx="11029615" cy="4756556"/>
          </a:xfrm>
        </p:spPr>
        <p:txBody>
          <a:bodyPr>
            <a:normAutofit/>
          </a:bodyPr>
          <a:lstStyle/>
          <a:p>
            <a:r>
              <a:rPr lang="en-US" sz="2800"/>
              <a:t>What information should </a:t>
            </a:r>
            <a:r>
              <a:rPr lang="en-US" sz="2800" i="1"/>
              <a:t>partners, especially indirect partners,</a:t>
            </a:r>
            <a:r>
              <a:rPr lang="en-US" sz="2800"/>
              <a:t> be required to provide to partnerships that may not have activities in the partner’s state of residence?</a:t>
            </a:r>
          </a:p>
          <a:p>
            <a:pPr lvl="1"/>
            <a:r>
              <a:rPr lang="en-US" sz="2400"/>
              <a:t>A statement of adjustments their resident state may require and the information needed?</a:t>
            </a:r>
          </a:p>
          <a:p>
            <a:pPr lvl="1"/>
            <a:r>
              <a:rPr lang="en-US" sz="2400"/>
              <a:t>Can states design forms for that purpose –summarizing information that will be required?</a:t>
            </a:r>
          </a:p>
          <a:p>
            <a:pPr>
              <a:spcBef>
                <a:spcPts val="1800"/>
              </a:spcBef>
            </a:pPr>
            <a:r>
              <a:rPr lang="en-US" sz="2800"/>
              <a:t>When might penalties be imposed for failure to report?</a:t>
            </a:r>
          </a:p>
          <a:p>
            <a:pPr lvl="1"/>
            <a:r>
              <a:rPr lang="en-US" sz="2400"/>
              <a:t>Not addressed in the draft model provisions. </a:t>
            </a:r>
          </a:p>
        </p:txBody>
      </p:sp>
      <p:sp>
        <p:nvSpPr>
          <p:cNvPr id="4" name="Slide Number Placeholder 3">
            <a:extLst>
              <a:ext uri="{FF2B5EF4-FFF2-40B4-BE49-F238E27FC236}">
                <a16:creationId xmlns:a16="http://schemas.microsoft.com/office/drawing/2014/main" id="{CD9862AE-F568-0309-584C-861AD8D3A15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900" b="0" i="0" u="none" strike="noStrike" kern="1200" cap="none" spc="0" normalizeH="0" baseline="0" noProof="0">
              <a:ln>
                <a:noFill/>
              </a:ln>
              <a:solidFill>
                <a:prstClr val="black">
                  <a:lumMod val="75000"/>
                  <a:lumOff val="25000"/>
                </a:prstClr>
              </a:solidFill>
              <a:effectLst/>
              <a:uLnTx/>
              <a:uFillTx/>
              <a:latin typeface="Franklin Gothic Book" panose="020B0502020104020203"/>
              <a:ea typeface="+mn-ea"/>
              <a:cs typeface="+mn-cs"/>
            </a:endParaRPr>
          </a:p>
        </p:txBody>
      </p:sp>
    </p:spTree>
    <p:extLst>
      <p:ext uri="{BB962C8B-B14F-4D97-AF65-F5344CB8AC3E}">
        <p14:creationId xmlns:p14="http://schemas.microsoft.com/office/powerpoint/2010/main" val="13014523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2D1BB-ECC1-62BA-2699-B229B3794BE8}"/>
              </a:ext>
            </a:extLst>
          </p:cNvPr>
          <p:cNvSpPr>
            <a:spLocks noGrp="1"/>
          </p:cNvSpPr>
          <p:nvPr>
            <p:ph type="title"/>
          </p:nvPr>
        </p:nvSpPr>
        <p:spPr/>
        <p:txBody>
          <a:bodyPr/>
          <a:lstStyle/>
          <a:p>
            <a:r>
              <a:rPr lang="en-US"/>
              <a:t>Additional Question - Application of P.L. 86-272</a:t>
            </a:r>
          </a:p>
        </p:txBody>
      </p:sp>
      <p:sp>
        <p:nvSpPr>
          <p:cNvPr id="3" name="Content Placeholder 2">
            <a:extLst>
              <a:ext uri="{FF2B5EF4-FFF2-40B4-BE49-F238E27FC236}">
                <a16:creationId xmlns:a16="http://schemas.microsoft.com/office/drawing/2014/main" id="{DC69F1DC-3022-9400-A024-50FBDAC1C192}"/>
              </a:ext>
            </a:extLst>
          </p:cNvPr>
          <p:cNvSpPr>
            <a:spLocks noGrp="1"/>
          </p:cNvSpPr>
          <p:nvPr>
            <p:ph idx="1"/>
          </p:nvPr>
        </p:nvSpPr>
        <p:spPr>
          <a:xfrm>
            <a:off x="581192" y="1577788"/>
            <a:ext cx="11029615" cy="4693803"/>
          </a:xfrm>
        </p:spPr>
        <p:txBody>
          <a:bodyPr>
            <a:normAutofit/>
          </a:bodyPr>
          <a:lstStyle/>
          <a:p>
            <a:pPr>
              <a:spcBef>
                <a:spcPts val="1200"/>
              </a:spcBef>
              <a:spcAft>
                <a:spcPts val="1200"/>
              </a:spcAft>
            </a:pPr>
            <a:r>
              <a:rPr lang="en-US" sz="2800"/>
              <a:t>As the white paper notes—the application of P.L. 86-272 to partnerships and partners raises questions of how to treat state throw-out and throw-back rules.</a:t>
            </a:r>
          </a:p>
          <a:p>
            <a:pPr>
              <a:spcBef>
                <a:spcPts val="1200"/>
              </a:spcBef>
              <a:spcAft>
                <a:spcPts val="1200"/>
              </a:spcAft>
            </a:pPr>
            <a:r>
              <a:rPr lang="en-US" sz="2800"/>
              <a:t>This, in turn, can raise information reporting questions. </a:t>
            </a:r>
          </a:p>
          <a:p>
            <a:endParaRPr lang="en-US" sz="2000"/>
          </a:p>
        </p:txBody>
      </p:sp>
      <p:sp>
        <p:nvSpPr>
          <p:cNvPr id="4" name="Slide Number Placeholder 3">
            <a:extLst>
              <a:ext uri="{FF2B5EF4-FFF2-40B4-BE49-F238E27FC236}">
                <a16:creationId xmlns:a16="http://schemas.microsoft.com/office/drawing/2014/main" id="{2A136AF7-CFEE-2637-F211-75D98DCF859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900" b="0" i="0" u="none" strike="noStrike" kern="1200" cap="none" spc="0" normalizeH="0" baseline="0" noProof="0">
              <a:ln>
                <a:noFill/>
              </a:ln>
              <a:solidFill>
                <a:prstClr val="black">
                  <a:lumMod val="75000"/>
                  <a:lumOff val="25000"/>
                </a:prstClr>
              </a:solidFill>
              <a:effectLst/>
              <a:uLnTx/>
              <a:uFillTx/>
              <a:latin typeface="Franklin Gothic Book" panose="020B0502020104020203"/>
              <a:ea typeface="+mn-ea"/>
              <a:cs typeface="+mn-cs"/>
            </a:endParaRPr>
          </a:p>
        </p:txBody>
      </p:sp>
    </p:spTree>
    <p:extLst>
      <p:ext uri="{BB962C8B-B14F-4D97-AF65-F5344CB8AC3E}">
        <p14:creationId xmlns:p14="http://schemas.microsoft.com/office/powerpoint/2010/main" val="6814810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28D98-ED3D-F760-84A4-7A6799052F9C}"/>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7F6D1C8B-D07E-9A1C-DB18-4EEE722FF814}"/>
              </a:ext>
            </a:extLst>
          </p:cNvPr>
          <p:cNvSpPr>
            <a:spLocks noGrp="1"/>
          </p:cNvSpPr>
          <p:nvPr>
            <p:ph type="title"/>
          </p:nvPr>
        </p:nvSpPr>
        <p:spPr>
          <a:xfrm>
            <a:off x="581193" y="2393950"/>
            <a:ext cx="11207395" cy="2147467"/>
          </a:xfrm>
        </p:spPr>
        <p:txBody>
          <a:bodyPr/>
          <a:lstStyle/>
          <a:p>
            <a:r>
              <a:rPr lang="en-US"/>
              <a:t>When to Blend</a:t>
            </a:r>
            <a:br>
              <a:rPr lang="en-US"/>
            </a:br>
            <a:r>
              <a:rPr lang="en-US" sz="3200"/>
              <a:t>Is the UBP the right Standard and how does it apply?</a:t>
            </a:r>
            <a:endParaRPr lang="en-US"/>
          </a:p>
        </p:txBody>
      </p:sp>
      <p:sp>
        <p:nvSpPr>
          <p:cNvPr id="9" name="Text Placeholder 8">
            <a:extLst>
              <a:ext uri="{FF2B5EF4-FFF2-40B4-BE49-F238E27FC236}">
                <a16:creationId xmlns:a16="http://schemas.microsoft.com/office/drawing/2014/main" id="{83745F58-9A4E-0A6A-3A0B-7D4F5EE772A0}"/>
              </a:ext>
            </a:extLst>
          </p:cNvPr>
          <p:cNvSpPr>
            <a:spLocks noGrp="1"/>
          </p:cNvSpPr>
          <p:nvPr>
            <p:ph type="body" idx="1"/>
          </p:nvPr>
        </p:nvSpPr>
        <p:spPr/>
        <p:txBody>
          <a:bodyPr>
            <a:normAutofit/>
          </a:bodyPr>
          <a:lstStyle/>
          <a:p>
            <a:r>
              <a:rPr lang="en-US" sz="2400"/>
              <a:t>Initial response – subject to further discussion</a:t>
            </a:r>
          </a:p>
        </p:txBody>
      </p:sp>
      <p:sp>
        <p:nvSpPr>
          <p:cNvPr id="4" name="Slide Number Placeholder 3">
            <a:extLst>
              <a:ext uri="{FF2B5EF4-FFF2-40B4-BE49-F238E27FC236}">
                <a16:creationId xmlns:a16="http://schemas.microsoft.com/office/drawing/2014/main" id="{EFC5FD72-297E-E406-0798-AC2726A61F8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900" b="0" i="0" u="none" strike="noStrike" kern="1200" cap="none" spc="0" normalizeH="0" baseline="0" noProof="0">
              <a:ln>
                <a:noFill/>
              </a:ln>
              <a:solidFill>
                <a:prstClr val="black">
                  <a:lumMod val="75000"/>
                  <a:lumOff val="25000"/>
                </a:prstClr>
              </a:solidFill>
              <a:effectLst/>
              <a:uLnTx/>
              <a:uFillTx/>
              <a:latin typeface="Franklin Gothic Book" panose="020B0502020104020203"/>
              <a:ea typeface="+mn-ea"/>
              <a:cs typeface="+mn-cs"/>
            </a:endParaRPr>
          </a:p>
        </p:txBody>
      </p:sp>
    </p:spTree>
    <p:extLst>
      <p:ext uri="{BB962C8B-B14F-4D97-AF65-F5344CB8AC3E}">
        <p14:creationId xmlns:p14="http://schemas.microsoft.com/office/powerpoint/2010/main" val="135114843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ividendVTI">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1_DividendVTI">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6323</Words>
  <Application>Microsoft Office PowerPoint</Application>
  <PresentationFormat>Widescreen</PresentationFormat>
  <Paragraphs>557</Paragraphs>
  <Slides>58</Slides>
  <Notes>42</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58</vt:i4>
      </vt:variant>
    </vt:vector>
  </HeadingPairs>
  <TitlesOfParts>
    <vt:vector size="68" baseType="lpstr">
      <vt:lpstr>Aptos</vt:lpstr>
      <vt:lpstr>Arial</vt:lpstr>
      <vt:lpstr>Calibri</vt:lpstr>
      <vt:lpstr>Cambria Math</vt:lpstr>
      <vt:lpstr>Franklin Gothic Book</vt:lpstr>
      <vt:lpstr>Franklin Gothic Demi</vt:lpstr>
      <vt:lpstr>Wingdings 2</vt:lpstr>
      <vt:lpstr>DividendVTI</vt:lpstr>
      <vt:lpstr>1_DividendVTI</vt:lpstr>
      <vt:lpstr>Worksheet</vt:lpstr>
      <vt:lpstr>      State Taxation of Partnerships –  Comments on Draft Model Provisions (Continued)</vt:lpstr>
      <vt:lpstr>Comments on the Draft Model Provisions</vt:lpstr>
      <vt:lpstr>PowerPoint Presentation</vt:lpstr>
      <vt:lpstr>General Comments</vt:lpstr>
      <vt:lpstr>Information Reporting  Are the Draft Requirements Reasonable?</vt:lpstr>
      <vt:lpstr>Summary from Last Call</vt:lpstr>
      <vt:lpstr>Critical Questions</vt:lpstr>
      <vt:lpstr>Additional Question - Application of P.L. 86-272</vt:lpstr>
      <vt:lpstr>When to Blend Is the UBP the right Standard and how does it apply?</vt:lpstr>
      <vt:lpstr>Summary from the Last Call:</vt:lpstr>
      <vt:lpstr>Comment concerning Sale of an Interest</vt:lpstr>
      <vt:lpstr>Blending is about fair apportionment</vt:lpstr>
      <vt:lpstr>MTC Position on Blending</vt:lpstr>
      <vt:lpstr>Partnership Examples</vt:lpstr>
      <vt:lpstr>Partnership Examples</vt:lpstr>
      <vt:lpstr>Partnership Examples</vt:lpstr>
      <vt:lpstr>Partnership Examples</vt:lpstr>
      <vt:lpstr>Proposed Draft Model Provisions – Part VI.</vt:lpstr>
      <vt:lpstr>Bottom Line Question</vt:lpstr>
      <vt:lpstr>How to Blend How is the Partner’s share of factors determined?</vt:lpstr>
      <vt:lpstr>Blending - Distributive Share Method</vt:lpstr>
      <vt:lpstr>Blending - Distributive Share Method</vt:lpstr>
      <vt:lpstr>Blending – Distributive Share Method</vt:lpstr>
      <vt:lpstr>Distributive Share Method</vt:lpstr>
      <vt:lpstr>Distributive Share Method: Special Allocations</vt:lpstr>
      <vt:lpstr>Distributive Share Method: Special Allocations</vt:lpstr>
      <vt:lpstr>Special allocation – separately stated items</vt:lpstr>
      <vt:lpstr>Blending: Example Sourcing income in State X</vt:lpstr>
      <vt:lpstr>Sourcing P’s distributive shares</vt:lpstr>
      <vt:lpstr>Distributive Share Method</vt:lpstr>
      <vt:lpstr>Blending: Simple Example – no special allocation</vt:lpstr>
      <vt:lpstr>Blending: Simple Example – no special allocation</vt:lpstr>
      <vt:lpstr>Blending: Simple Example – no special allocation</vt:lpstr>
      <vt:lpstr>Special allocation – Recap - 1</vt:lpstr>
      <vt:lpstr>Blending: Simple Special Allocation – % of Profit and Loss</vt:lpstr>
      <vt:lpstr>Blending: Simple Special Allocation – % of Profit and Loss</vt:lpstr>
      <vt:lpstr>Blending: Sourcing Corp. income in State X</vt:lpstr>
      <vt:lpstr>Special allocation – Recap - 2</vt:lpstr>
      <vt:lpstr>Blending: Complex Special allocation</vt:lpstr>
      <vt:lpstr>Blending: Complex Special Allocation</vt:lpstr>
      <vt:lpstr>Special allocation – Recap - 3</vt:lpstr>
      <vt:lpstr>Blending: Special allocation of Partnership Items</vt:lpstr>
      <vt:lpstr>Blending: Special allocation of Partnership Items Demonstration</vt:lpstr>
      <vt:lpstr>Blending: Special allocation of Partnership Items Demonstration</vt:lpstr>
      <vt:lpstr>Blending: Special allocation of Partnership Items Demonstration</vt:lpstr>
      <vt:lpstr>Blending: Special allocation of Partnership Items Demonstration</vt:lpstr>
      <vt:lpstr>Blending: Special allocation of Partnership Items – ABS Method</vt:lpstr>
      <vt:lpstr>Allocation of apportionment items: ABS Method</vt:lpstr>
      <vt:lpstr>Allocation of apportionment items: ABS Method</vt:lpstr>
      <vt:lpstr>ABS Method: Gains </vt:lpstr>
      <vt:lpstr>PowerPoint Presentation</vt:lpstr>
      <vt:lpstr>ABS Method: Gains </vt:lpstr>
      <vt:lpstr>ABS Method: Gains </vt:lpstr>
      <vt:lpstr>ABS Method: Losses </vt:lpstr>
      <vt:lpstr>Blending: Special allocation of Partnership Items</vt:lpstr>
      <vt:lpstr>ABS Method: Losses</vt:lpstr>
      <vt:lpstr>ABS Method: Losses</vt:lpstr>
      <vt:lpstr>Absolute Value Method 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2026-07-01T15:08:56Z</dcterms:created>
  <dcterms:modified xsi:type="dcterms:W3CDTF">2026-07-01T15:12:00Z</dcterms:modified>
</cp:coreProperties>
</file>