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712" r:id="rId1"/>
    <p:sldMasterId id="2147483763" r:id="rId2"/>
  </p:sldMasterIdLst>
  <p:notesMasterIdLst>
    <p:notesMasterId r:id="rId49"/>
  </p:notesMasterIdLst>
  <p:sldIdLst>
    <p:sldId id="257" r:id="rId3"/>
    <p:sldId id="902" r:id="rId4"/>
    <p:sldId id="890" r:id="rId5"/>
    <p:sldId id="891" r:id="rId6"/>
    <p:sldId id="892" r:id="rId7"/>
    <p:sldId id="913" r:id="rId8"/>
    <p:sldId id="914" r:id="rId9"/>
    <p:sldId id="915" r:id="rId10"/>
    <p:sldId id="923" r:id="rId11"/>
    <p:sldId id="916" r:id="rId12"/>
    <p:sldId id="871" r:id="rId13"/>
    <p:sldId id="905" r:id="rId14"/>
    <p:sldId id="872" r:id="rId15"/>
    <p:sldId id="908" r:id="rId16"/>
    <p:sldId id="906" r:id="rId17"/>
    <p:sldId id="873" r:id="rId18"/>
    <p:sldId id="909" r:id="rId19"/>
    <p:sldId id="907" r:id="rId20"/>
    <p:sldId id="875" r:id="rId21"/>
    <p:sldId id="910" r:id="rId22"/>
    <p:sldId id="886" r:id="rId23"/>
    <p:sldId id="918" r:id="rId24"/>
    <p:sldId id="876" r:id="rId25"/>
    <p:sldId id="911" r:id="rId26"/>
    <p:sldId id="877" r:id="rId27"/>
    <p:sldId id="878" r:id="rId28"/>
    <p:sldId id="912" r:id="rId29"/>
    <p:sldId id="919" r:id="rId30"/>
    <p:sldId id="879" r:id="rId31"/>
    <p:sldId id="920" r:id="rId32"/>
    <p:sldId id="921" r:id="rId33"/>
    <p:sldId id="924" r:id="rId34"/>
    <p:sldId id="889" r:id="rId35"/>
    <p:sldId id="885" r:id="rId36"/>
    <p:sldId id="887" r:id="rId37"/>
    <p:sldId id="917" r:id="rId38"/>
    <p:sldId id="922" r:id="rId39"/>
    <p:sldId id="900" r:id="rId40"/>
    <p:sldId id="893" r:id="rId41"/>
    <p:sldId id="880" r:id="rId42"/>
    <p:sldId id="904" r:id="rId43"/>
    <p:sldId id="896" r:id="rId44"/>
    <p:sldId id="901" r:id="rId45"/>
    <p:sldId id="894" r:id="rId46"/>
    <p:sldId id="903" r:id="rId47"/>
    <p:sldId id="895" r:id="rId48"/>
  </p:sldIdLst>
  <p:sldSz cx="12192000" cy="6858000"/>
  <p:notesSz cx="6858000" cy="9144000"/>
  <p:custDataLst>
    <p:tags r:id="rId5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8A02"/>
    <a:srgbClr val="8BAF7D"/>
    <a:srgbClr val="56A85A"/>
    <a:srgbClr val="A80000"/>
    <a:srgbClr val="723234"/>
    <a:srgbClr val="629753"/>
    <a:srgbClr val="338135"/>
    <a:srgbClr val="1A1D2C"/>
    <a:srgbClr val="C2CDE0"/>
    <a:srgbClr val="3B50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D0B381-2AA7-43B0-8097-30CC6E9B0019}" v="16" dt="2026-05-19T17:02:51.8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15" y="67"/>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microsoft.com/office/2015/10/relationships/revisionInfo" Target="revisionInfo.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3415" y="187959"/>
            <a:ext cx="5181279" cy="2914469"/>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63415" y="3102428"/>
            <a:ext cx="6027225" cy="560469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0683775"/>
      </p:ext>
    </p:extLst>
  </p:cSld>
  <p:clrMap bg1="lt1" tx1="dk1" bg2="lt2" tx2="dk2" accent1="accent1" accent2="accent2" accent3="accent3" accent4="accent4" accent5="accent5" accent6="accent6" hlink="hlink" folHlink="folHlink"/>
  <p:notesStyle>
    <a:lvl1pPr marL="2857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1pPr>
    <a:lvl2pPr marL="7429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2pPr>
    <a:lvl3pPr marL="12001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3pPr>
    <a:lvl4pPr marL="16573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4pPr>
    <a:lvl5pPr marL="2114550" indent="-285750" algn="l" defTabSz="914400" rtl="0" eaLnBrk="1" latinLnBrk="0" hangingPunct="1">
      <a:spcAft>
        <a:spcPts val="1200"/>
      </a:spcAft>
      <a:buFont typeface="Arial" panose="020B0604020202020204" pitchFamily="34" charset="0"/>
      <a:buChar char="•"/>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8750" y="34925"/>
            <a:ext cx="5297488" cy="2979738"/>
          </a:xfrm>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fld id="{B7494C42-5034-4A46-9B78-EE3919A245F5}" type="slidenum">
              <a:rPr lang="en-US" smtClean="0"/>
              <a:t>1</a:t>
            </a:fld>
            <a:endParaRPr lang="en-US"/>
          </a:p>
        </p:txBody>
      </p:sp>
    </p:spTree>
    <p:extLst>
      <p:ext uri="{BB962C8B-B14F-4D97-AF65-F5344CB8AC3E}">
        <p14:creationId xmlns:p14="http://schemas.microsoft.com/office/powerpoint/2010/main" val="473196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87325"/>
            <a:ext cx="5181600" cy="2914650"/>
          </a:xfrm>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2902786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D9CAF-C16A-1539-D795-033620ECB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9645F8-5570-65C2-1E7E-4B8196CB20EC}"/>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FFEA1668-ACC8-CBFE-DFB4-B1A4D6CB0BF1}"/>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2552634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7F2FC-4BD9-351D-C1A7-6E0E1CDE55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75BCC4-A50F-43CB-96DF-C1AEB4645A5B}"/>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C90EE60F-0E23-87AD-80E4-0016D086C4AE}"/>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2688688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94724-FE23-26FC-E42A-2E464E172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79C84A-A767-3396-A2FE-182AD7A78F0C}"/>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B7D4820C-160A-0B49-DD2D-1AF4BEC8C863}"/>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4269036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1FA2C-8D3B-C740-26EC-A5FAC39902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8020B-FEAC-CA16-08BC-04DADB2D4EB6}"/>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5A5483A9-88F1-B337-5521-79B97953B6AD}"/>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2183107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1E321-0E92-CE3B-B8EF-F81542821F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CFDC56-C6DA-8AAF-6069-71D0AFC21A69}"/>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9A124F4C-5BDA-819F-3B5F-258BF6D5A896}"/>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239935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A440B-9CBF-A98F-3042-09B49E6191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28A7FA-DACE-104F-71C5-611E8943A3C8}"/>
              </a:ext>
            </a:extLst>
          </p:cNvPr>
          <p:cNvSpPr>
            <a:spLocks noGrp="1" noRot="1" noChangeAspect="1"/>
          </p:cNvSpPr>
          <p:nvPr>
            <p:ph type="sldImg"/>
          </p:nvPr>
        </p:nvSpPr>
        <p:spPr>
          <a:xfrm>
            <a:off x="363538" y="187325"/>
            <a:ext cx="5181600" cy="2914650"/>
          </a:xfrm>
        </p:spPr>
      </p:sp>
      <p:sp>
        <p:nvSpPr>
          <p:cNvPr id="3" name="Notes Placeholder 2">
            <a:extLst>
              <a:ext uri="{FF2B5EF4-FFF2-40B4-BE49-F238E27FC236}">
                <a16:creationId xmlns:a16="http://schemas.microsoft.com/office/drawing/2014/main" id="{97501DEF-9D1F-BB7B-9484-2B30B03D5A84}"/>
              </a:ext>
            </a:extLst>
          </p:cNvPr>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endParaRPr lang="en-US" sz="1400" b="1"/>
          </a:p>
        </p:txBody>
      </p:sp>
    </p:spTree>
    <p:extLst>
      <p:ext uri="{BB962C8B-B14F-4D97-AF65-F5344CB8AC3E}">
        <p14:creationId xmlns:p14="http://schemas.microsoft.com/office/powerpoint/2010/main" val="3191202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BFA5C416-7602-4F6E-AF18-B06EB5E567FC}" type="datetime1">
              <a:rPr lang="en-US" smtClean="0"/>
              <a:t>5/19/2026</a:t>
            </a:fld>
            <a:endParaRPr lang="en-US"/>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6D95D4-B1DC-4BD3-96F7-872A240A5AA8}" type="datetime1">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41AC3A06-FFF2-4C8C-891C-D19B96FB8B5F}" type="datetime1">
              <a:rPr lang="en-US" smtClean="0"/>
              <a:t>5/19/2026</a:t>
            </a:fld>
            <a:endParaRPr lang="en-US"/>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388849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6215E3FE-2A52-4BFD-866F-7468E077B710}" type="datetime1">
              <a:rPr lang="en-US" smtClean="0"/>
              <a:t>5/19/2026</a:t>
            </a:fld>
            <a:endParaRPr lang="en-US"/>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77631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p>
        </p:txBody>
      </p:sp>
      <p:sp>
        <p:nvSpPr>
          <p:cNvPr id="3" name="Content Placeholder 2"/>
          <p:cNvSpPr>
            <a:spLocks noGrp="1"/>
          </p:cNvSpPr>
          <p:nvPr>
            <p:ph idx="1"/>
          </p:nvPr>
        </p:nvSpPr>
        <p:spPr>
          <a:xfrm>
            <a:off x="581192" y="2340864"/>
            <a:ext cx="11029615" cy="3634486"/>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F56EA5F0-CC34-482B-B7D7-9B41821823C8}" type="datetime1">
              <a:rPr lang="en-US" smtClean="0"/>
              <a:t>5/19/2026</a:t>
            </a:fld>
            <a:endParaRPr lang="en-US"/>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51838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F35DAB7C-C874-4098-B6FA-7A7D41D46054}" type="datetime1">
              <a:rPr lang="en-US" smtClean="0"/>
              <a:t>5/19/2026</a:t>
            </a:fld>
            <a:endParaRPr lang="en-US"/>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0706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CED2E2-1542-4766-B14D-910888DE2F40}" type="datetime1">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3060442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139CAA-DE3D-430A-BBEB-611F0ABD547B}" type="datetime1">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432139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3613BBB6-D452-44CA-BE48-69C7636B069C}" type="datetime1">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796841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9A268C-8FB5-4886-8264-FC595AF8391B}" type="datetime1">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7632059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C277F93F-B245-4FE5-8EF7-CE30EA2F06A3}" type="datetime1">
              <a:rPr lang="en-US" smtClean="0"/>
              <a:t>5/19/2026</a:t>
            </a:fld>
            <a:endParaRPr lang="en-US"/>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2640616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48957"/>
          </a:xfrm>
        </p:spPr>
        <p:txBody>
          <a:bodyPr/>
          <a:lstStyle/>
          <a:p>
            <a:r>
              <a:rPr lang="en-US"/>
              <a:t>Click to edit Master title style</a:t>
            </a:r>
          </a:p>
        </p:txBody>
      </p:sp>
      <p:sp>
        <p:nvSpPr>
          <p:cNvPr id="3" name="Content Placeholder 2"/>
          <p:cNvSpPr>
            <a:spLocks noGrp="1"/>
          </p:cNvSpPr>
          <p:nvPr>
            <p:ph idx="1"/>
          </p:nvPr>
        </p:nvSpPr>
        <p:spPr>
          <a:xfrm>
            <a:off x="581192" y="1699591"/>
            <a:ext cx="11029615" cy="4572000"/>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AF2B4F3-55FC-4AE9-8861-9776836DA11F}" type="datetime1">
              <a:rPr lang="en-US" smtClean="0"/>
              <a:t>5/19/2026</a:t>
            </a:fld>
            <a:endParaRPr lang="en-US"/>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852443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1505B9-AE01-4BC3-856D-BB132BF34314}" type="datetime1">
              <a:rPr lang="en-US" smtClean="0"/>
              <a:t>5/19/2026</a:t>
            </a:fld>
            <a:endParaRPr lang="en-US"/>
          </a:p>
        </p:txBody>
      </p:sp>
      <p:sp>
        <p:nvSpPr>
          <p:cNvPr id="6" name="Footer Placeholder 5"/>
          <p:cNvSpPr>
            <a:spLocks noGrp="1"/>
          </p:cNvSpPr>
          <p:nvPr>
            <p:ph type="ftr" sz="quarter" idx="11"/>
          </p:nvPr>
        </p:nvSpPr>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5205589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ECF3C1-CD21-49DD-B007-0E3BB43F67F8}" type="datetime1">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2101406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51A75AEC-37D3-4D1C-B3F1-20813135198E}" type="datetime1">
              <a:rPr lang="en-US" smtClean="0"/>
              <a:t>5/19/2026</a:t>
            </a:fld>
            <a:endParaRPr lang="en-US"/>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60237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3948A61B-7849-4E35-A7F5-A30700641529}" type="datetime1">
              <a:rPr lang="en-US" smtClean="0"/>
              <a:t>5/19/2026</a:t>
            </a:fld>
            <a:endParaRPr lang="en-US"/>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133662A-E4A9-46DC-A512-ACCF7860B028}" type="datetime1">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B1B839D-9003-41F0-B39B-2D574F1A5C80}" type="datetime1">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E34EED65-072C-4FDB-A3BF-BBE9404B99E2}" type="datetime1">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710D1-D2A9-4D47-9FAB-787B9719296C}" type="datetime1">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EEC9C26E-3850-482C-A422-5FDFA76FC468}" type="datetime1">
              <a:rPr lang="en-US" smtClean="0"/>
              <a:t>5/19/2026</a:t>
            </a:fld>
            <a:endParaRPr lang="en-US"/>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A88BD17-423D-446F-99F2-14E1D80419C3}" type="datetime1">
              <a:rPr lang="en-US" smtClean="0"/>
              <a:t>5/19/2026</a:t>
            </a:fld>
            <a:endParaRPr lang="en-US"/>
          </a:p>
        </p:txBody>
      </p:sp>
      <p:sp>
        <p:nvSpPr>
          <p:cNvPr id="6" name="Footer Placeholder 5"/>
          <p:cNvSpPr>
            <a:spLocks noGrp="1"/>
          </p:cNvSpPr>
          <p:nvPr>
            <p:ph type="ftr" sz="quarter" idx="11"/>
          </p:nvPr>
        </p:nvSpPr>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06426"/>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1564477"/>
            <a:ext cx="11029616" cy="4747545"/>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E3A5D88-3F7B-4785-8E2A-6434E63AC270}" type="datetime1">
              <a:rPr lang="en-US" smtClean="0"/>
              <a:t>5/19/2026</a:t>
            </a:fld>
            <a:endParaRPr lang="en-US"/>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768569"/>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1626620"/>
            <a:ext cx="11029616" cy="4361429"/>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064E5414-ECEC-412A-94F2-109BABC55DD1}" type="datetime1">
              <a:rPr lang="en-US" smtClean="0"/>
              <a:t>5/19/2026</a:t>
            </a:fld>
            <a:endParaRPr lang="en-US"/>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79157745"/>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3851473" y="2311082"/>
            <a:ext cx="7759337" cy="1721187"/>
          </a:xfrm>
        </p:spPr>
        <p:txBody>
          <a:bodyPr>
            <a:normAutofit fontScale="90000"/>
          </a:bodyPr>
          <a:lstStyle/>
          <a:p>
            <a:br>
              <a:rPr lang="en-US" sz="4400" dirty="0"/>
            </a:br>
            <a:br>
              <a:rPr lang="en-US" sz="4400" dirty="0"/>
            </a:br>
            <a:br>
              <a:rPr lang="en-US" sz="4400" dirty="0"/>
            </a:br>
            <a:br>
              <a:rPr lang="en-US" sz="4400" dirty="0"/>
            </a:br>
            <a:br>
              <a:rPr lang="en-US" sz="4400" dirty="0"/>
            </a:br>
            <a:br>
              <a:rPr lang="en-US" sz="4400" dirty="0"/>
            </a:br>
            <a:r>
              <a:rPr lang="en-US" sz="4400" cap="none" dirty="0"/>
              <a:t>State Taxation of Partnerships – </a:t>
            </a:r>
            <a:br>
              <a:rPr lang="en-US" sz="4400" cap="none" dirty="0"/>
            </a:br>
            <a:r>
              <a:rPr lang="en-US" sz="4400" cap="none" dirty="0"/>
              <a:t>Examples of treatment from Model statutes</a:t>
            </a:r>
            <a:endParaRPr lang="en-US" sz="4400"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4014107" y="4334006"/>
            <a:ext cx="6218877" cy="596057"/>
          </a:xfrm>
        </p:spPr>
        <p:txBody>
          <a:bodyPr>
            <a:noAutofit/>
          </a:bodyPr>
          <a:lstStyle/>
          <a:p>
            <a:r>
              <a:rPr lang="en-US" sz="2400" dirty="0"/>
              <a:t>May 20, 2026</a:t>
            </a:r>
          </a:p>
        </p:txBody>
      </p:sp>
      <p:sp>
        <p:nvSpPr>
          <p:cNvPr id="31" name="Rectangle 30">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Rectangle 32">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5" name="Rectangle 34">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4" name="Picture 3">
            <a:extLst>
              <a:ext uri="{FF2B5EF4-FFF2-40B4-BE49-F238E27FC236}">
                <a16:creationId xmlns:a16="http://schemas.microsoft.com/office/drawing/2014/main" id="{49F09600-EAFC-4C54-94E9-659BE7BEF5B3}"/>
              </a:ext>
            </a:extLst>
          </p:cNvPr>
          <p:cNvPicPr>
            <a:picLocks noChangeAspect="1"/>
          </p:cNvPicPr>
          <p:nvPr/>
        </p:nvPicPr>
        <p:blipFill>
          <a:blip r:embed="rId4"/>
          <a:stretch>
            <a:fillRect/>
          </a:stretch>
        </p:blipFill>
        <p:spPr>
          <a:xfrm>
            <a:off x="898039" y="2490291"/>
            <a:ext cx="2846647" cy="1541978"/>
          </a:xfrm>
          <a:prstGeom prst="rect">
            <a:avLst/>
          </a:prstGeom>
        </p:spPr>
      </p:pic>
      <p:sp>
        <p:nvSpPr>
          <p:cNvPr id="5" name="Slide Number Placeholder 4">
            <a:extLst>
              <a:ext uri="{FF2B5EF4-FFF2-40B4-BE49-F238E27FC236}">
                <a16:creationId xmlns:a16="http://schemas.microsoft.com/office/drawing/2014/main" id="{29069105-5D7C-96CF-7BD9-C260AB9E37CA}"/>
              </a:ext>
            </a:extLst>
          </p:cNvPr>
          <p:cNvSpPr>
            <a:spLocks noGrp="1"/>
          </p:cNvSpPr>
          <p:nvPr>
            <p:ph type="sldNum" sz="quarter" idx="12"/>
          </p:nvPr>
        </p:nvSpPr>
        <p:spPr/>
        <p:txBody>
          <a:bodyPr/>
          <a:lstStyle/>
          <a:p>
            <a:fld id="{3A98EE3D-8CD1-4C3F-BD1C-C98C9596463C}" type="slidenum">
              <a:rPr lang="en-US" smtClean="0"/>
              <a:t>1</a:t>
            </a:fld>
            <a:endParaRPr lang="en-US"/>
          </a:p>
        </p:txBody>
      </p:sp>
    </p:spTree>
    <p:custDataLst>
      <p:tags r:id="rId1"/>
    </p:custDataLst>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73E86-055A-CF1C-7594-DFD41AE3C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F03F62-1205-D6FA-1DA6-214F1C6CD2E6}"/>
              </a:ext>
            </a:extLst>
          </p:cNvPr>
          <p:cNvSpPr>
            <a:spLocks noGrp="1"/>
          </p:cNvSpPr>
          <p:nvPr>
            <p:ph type="title"/>
          </p:nvPr>
        </p:nvSpPr>
        <p:spPr/>
        <p:txBody>
          <a:bodyPr/>
          <a:lstStyle/>
          <a:p>
            <a:r>
              <a:rPr lang="en-US" dirty="0"/>
              <a:t>Combined Model Provisions – Information reports</a:t>
            </a:r>
          </a:p>
        </p:txBody>
      </p:sp>
      <p:sp>
        <p:nvSpPr>
          <p:cNvPr id="3" name="Content Placeholder 2">
            <a:extLst>
              <a:ext uri="{FF2B5EF4-FFF2-40B4-BE49-F238E27FC236}">
                <a16:creationId xmlns:a16="http://schemas.microsoft.com/office/drawing/2014/main" id="{072E7C63-DBA4-3B75-E0B0-C198FBCAEF27}"/>
              </a:ext>
            </a:extLst>
          </p:cNvPr>
          <p:cNvSpPr>
            <a:spLocks noGrp="1"/>
          </p:cNvSpPr>
          <p:nvPr>
            <p:ph idx="1"/>
          </p:nvPr>
        </p:nvSpPr>
        <p:spPr>
          <a:xfrm>
            <a:off x="581192" y="2886075"/>
            <a:ext cx="11029615" cy="1085850"/>
          </a:xfrm>
        </p:spPr>
        <p:txBody>
          <a:bodyPr>
            <a:noAutofit/>
          </a:bodyPr>
          <a:lstStyle/>
          <a:p>
            <a:pPr marL="0" indent="0" algn="ctr">
              <a:buNone/>
            </a:pPr>
            <a:r>
              <a:rPr lang="en-US" sz="4800" b="1" dirty="0"/>
              <a:t>Examples</a:t>
            </a:r>
          </a:p>
        </p:txBody>
      </p:sp>
      <p:sp>
        <p:nvSpPr>
          <p:cNvPr id="4" name="Slide Number Placeholder 3">
            <a:extLst>
              <a:ext uri="{FF2B5EF4-FFF2-40B4-BE49-F238E27FC236}">
                <a16:creationId xmlns:a16="http://schemas.microsoft.com/office/drawing/2014/main" id="{49CA9361-49A1-CB8D-9DC8-ACA48600ED1D}"/>
              </a:ext>
            </a:extLst>
          </p:cNvPr>
          <p:cNvSpPr>
            <a:spLocks noGrp="1"/>
          </p:cNvSpPr>
          <p:nvPr>
            <p:ph type="sldNum" sz="quarter" idx="12"/>
          </p:nvPr>
        </p:nvSpPr>
        <p:spPr/>
        <p:txBody>
          <a:bodyPr/>
          <a:lstStyle/>
          <a:p>
            <a:fld id="{3A98EE3D-8CD1-4C3F-BD1C-C98C9596463C}" type="slidenum">
              <a:rPr lang="en-US" smtClean="0"/>
              <a:t>10</a:t>
            </a:fld>
            <a:endParaRPr lang="en-US" dirty="0"/>
          </a:p>
        </p:txBody>
      </p:sp>
    </p:spTree>
    <p:extLst>
      <p:ext uri="{BB962C8B-B14F-4D97-AF65-F5344CB8AC3E}">
        <p14:creationId xmlns:p14="http://schemas.microsoft.com/office/powerpoint/2010/main" val="1669415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513B0FD-20F7-8B0C-144F-ACD6C954CDB0}"/>
              </a:ext>
            </a:extLst>
          </p:cNvPr>
          <p:cNvSpPr>
            <a:spLocks noGrp="1"/>
          </p:cNvSpPr>
          <p:nvPr>
            <p:ph type="sldNum" sz="quarter" idx="12"/>
          </p:nvPr>
        </p:nvSpPr>
        <p:spPr/>
        <p:txBody>
          <a:bodyPr/>
          <a:lstStyle/>
          <a:p>
            <a:fld id="{3A98EE3D-8CD1-4C3F-BD1C-C98C9596463C}" type="slidenum">
              <a:rPr lang="en-US" smtClean="0"/>
              <a:t>11</a:t>
            </a:fld>
            <a:endParaRPr lang="en-US"/>
          </a:p>
        </p:txBody>
      </p:sp>
      <p:sp>
        <p:nvSpPr>
          <p:cNvPr id="19" name="Content Placeholder 2">
            <a:extLst>
              <a:ext uri="{FF2B5EF4-FFF2-40B4-BE49-F238E27FC236}">
                <a16:creationId xmlns:a16="http://schemas.microsoft.com/office/drawing/2014/main" id="{7B6D25C1-34AD-E3B0-209E-B433F73B743F}"/>
              </a:ext>
            </a:extLst>
          </p:cNvPr>
          <p:cNvSpPr txBox="1">
            <a:spLocks/>
          </p:cNvSpPr>
          <p:nvPr/>
        </p:nvSpPr>
        <p:spPr>
          <a:xfrm>
            <a:off x="6174847" y="705793"/>
            <a:ext cx="5639327" cy="5820354"/>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spcAft>
                <a:spcPts val="1200"/>
              </a:spcAft>
              <a:buNone/>
            </a:pPr>
            <a:r>
              <a:rPr lang="en-US" sz="2000" b="1" u="sng"/>
              <a:t>General Assumptions</a:t>
            </a:r>
            <a:r>
              <a:rPr lang="en-US" sz="2000" b="1"/>
              <a:t>:</a:t>
            </a:r>
          </a:p>
          <a:p>
            <a:pPr lvl="1">
              <a:spcBef>
                <a:spcPts val="600"/>
              </a:spcBef>
              <a:spcAft>
                <a:spcPts val="1200"/>
              </a:spcAft>
            </a:pPr>
            <a:r>
              <a:rPr lang="en-US" sz="2000" b="1"/>
              <a:t>P – a business operating in State A</a:t>
            </a:r>
          </a:p>
          <a:p>
            <a:pPr lvl="1">
              <a:spcBef>
                <a:spcPts val="600"/>
              </a:spcBef>
              <a:spcAft>
                <a:spcPts val="1200"/>
              </a:spcAft>
            </a:pPr>
            <a:r>
              <a:rPr lang="en-US" sz="2000" b="1"/>
              <a:t>Partner Smith – a nonresident of State A</a:t>
            </a:r>
          </a:p>
          <a:p>
            <a:pPr lvl="1">
              <a:spcBef>
                <a:spcPts val="600"/>
              </a:spcBef>
              <a:spcAft>
                <a:spcPts val="1200"/>
              </a:spcAft>
            </a:pPr>
            <a:r>
              <a:rPr lang="en-US" sz="2000" b="1"/>
              <a:t>Corp – a business operating entirely outside State A </a:t>
            </a:r>
          </a:p>
          <a:p>
            <a:pPr lvl="1">
              <a:spcBef>
                <a:spcPts val="600"/>
              </a:spcBef>
              <a:spcAft>
                <a:spcPts val="1200"/>
              </a:spcAft>
            </a:pPr>
            <a:r>
              <a:rPr lang="en-US" sz="2000" b="1"/>
              <a:t>QIP – a qualified investment partnership with offices inside and outside State A</a:t>
            </a:r>
          </a:p>
          <a:p>
            <a:pPr lvl="1">
              <a:spcBef>
                <a:spcPts val="600"/>
              </a:spcBef>
              <a:spcAft>
                <a:spcPts val="1200"/>
              </a:spcAft>
            </a:pPr>
            <a:r>
              <a:rPr lang="en-US" sz="2000" b="1"/>
              <a:t>QIP Partner Jones – a partner in QIP but does not participate in the activities of QIP</a:t>
            </a:r>
          </a:p>
          <a:p>
            <a:pPr lvl="1">
              <a:spcBef>
                <a:spcPts val="600"/>
              </a:spcBef>
              <a:spcAft>
                <a:spcPts val="1200"/>
              </a:spcAft>
            </a:pPr>
            <a:r>
              <a:rPr lang="en-US" sz="2000" b="1"/>
              <a:t>State A uses a single sales factor apportionment formula</a:t>
            </a:r>
          </a:p>
        </p:txBody>
      </p:sp>
      <p:grpSp>
        <p:nvGrpSpPr>
          <p:cNvPr id="2" name="Group 1">
            <a:extLst>
              <a:ext uri="{FF2B5EF4-FFF2-40B4-BE49-F238E27FC236}">
                <a16:creationId xmlns:a16="http://schemas.microsoft.com/office/drawing/2014/main" id="{C1FA0ED4-B1F3-FCBE-966A-C73BECE865B4}"/>
              </a:ext>
            </a:extLst>
          </p:cNvPr>
          <p:cNvGrpSpPr/>
          <p:nvPr/>
        </p:nvGrpSpPr>
        <p:grpSpPr>
          <a:xfrm>
            <a:off x="282410" y="882595"/>
            <a:ext cx="5243748" cy="4699221"/>
            <a:chOff x="272184" y="882595"/>
            <a:chExt cx="5831016" cy="5541319"/>
          </a:xfrm>
        </p:grpSpPr>
        <p:grpSp>
          <p:nvGrpSpPr>
            <p:cNvPr id="36" name="Content Placeholder 16" descr="Man with solid fill">
              <a:extLst>
                <a:ext uri="{FF2B5EF4-FFF2-40B4-BE49-F238E27FC236}">
                  <a16:creationId xmlns:a16="http://schemas.microsoft.com/office/drawing/2014/main" id="{0AF344CF-5352-7886-E541-0EFD6A4A5017}"/>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1D1DE525-311D-A6A5-89AF-37CDE8CF1D21}"/>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1570BF1F-5009-8645-0D0A-BDBEDA44F6C3}"/>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4C3CAC4A-9D87-C21D-8F97-5A691A7EAC62}"/>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P</a:t>
              </a:r>
            </a:p>
          </p:txBody>
        </p:sp>
        <p:sp>
          <p:nvSpPr>
            <p:cNvPr id="6" name="Freeform: Shape 5">
              <a:extLst>
                <a:ext uri="{FF2B5EF4-FFF2-40B4-BE49-F238E27FC236}">
                  <a16:creationId xmlns:a16="http://schemas.microsoft.com/office/drawing/2014/main" id="{0A7DA9B6-4059-AE53-2786-75B0D6AF84CB}"/>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0EAF9E00-7307-7C20-193E-570314F6A1CB}"/>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12AD0A-BAFE-2518-F047-0264D05AB2E1}"/>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0BD57723-EDBC-42C0-AA04-A96F0F9831B8}"/>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Corp</a:t>
              </a:r>
            </a:p>
          </p:txBody>
        </p:sp>
        <p:sp>
          <p:nvSpPr>
            <p:cNvPr id="23" name="Isosceles Triangle 22">
              <a:extLst>
                <a:ext uri="{FF2B5EF4-FFF2-40B4-BE49-F238E27FC236}">
                  <a16:creationId xmlns:a16="http://schemas.microsoft.com/office/drawing/2014/main" id="{F99F7A64-312C-23BB-A7C7-4EF415EF577B}"/>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t>QIP</a:t>
              </a:r>
            </a:p>
          </p:txBody>
        </p:sp>
        <p:grpSp>
          <p:nvGrpSpPr>
            <p:cNvPr id="39" name="Content Placeholder 16" descr="Man with solid fill">
              <a:extLst>
                <a:ext uri="{FF2B5EF4-FFF2-40B4-BE49-F238E27FC236}">
                  <a16:creationId xmlns:a16="http://schemas.microsoft.com/office/drawing/2014/main" id="{5B313FE5-F292-EEBF-33DA-B352C6800D86}"/>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941B54F1-1BE6-9F11-C7B6-48378643E128}"/>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DC1B2444-D8B1-FD60-365B-2A2EF939B7AA}"/>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A8EAD68A-05C0-8473-5B2D-76CD8545F817}"/>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CC196FA-3309-0E1A-4208-112E0F202E2B}"/>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85801C1-F5B4-EE05-6E6C-51B5728864FF}"/>
                </a:ext>
              </a:extLst>
            </p:cNvPr>
            <p:cNvSpPr txBox="1"/>
            <p:nvPr/>
          </p:nvSpPr>
          <p:spPr>
            <a:xfrm>
              <a:off x="272184" y="1740650"/>
              <a:ext cx="1161131" cy="276999"/>
            </a:xfrm>
            <a:prstGeom prst="rect">
              <a:avLst/>
            </a:prstGeom>
            <a:noFill/>
          </p:spPr>
          <p:txBody>
            <a:bodyPr wrap="square" rtlCol="0">
              <a:spAutoFit/>
            </a:bodyPr>
            <a:lstStyle/>
            <a:p>
              <a:r>
                <a:rPr lang="en-US" sz="1200" b="1"/>
                <a:t>Partner Smith</a:t>
              </a:r>
            </a:p>
          </p:txBody>
        </p:sp>
      </p:grpSp>
      <p:sp>
        <p:nvSpPr>
          <p:cNvPr id="44" name="TextBox 43">
            <a:extLst>
              <a:ext uri="{FF2B5EF4-FFF2-40B4-BE49-F238E27FC236}">
                <a16:creationId xmlns:a16="http://schemas.microsoft.com/office/drawing/2014/main" id="{833C56AC-BEE1-3529-660C-135F410E5460}"/>
              </a:ext>
            </a:extLst>
          </p:cNvPr>
          <p:cNvSpPr txBox="1"/>
          <p:nvPr/>
        </p:nvSpPr>
        <p:spPr>
          <a:xfrm>
            <a:off x="4752990" y="574943"/>
            <a:ext cx="1016654" cy="461665"/>
          </a:xfrm>
          <a:prstGeom prst="rect">
            <a:avLst/>
          </a:prstGeom>
          <a:noFill/>
        </p:spPr>
        <p:txBody>
          <a:bodyPr wrap="square" rtlCol="0">
            <a:spAutoFit/>
          </a:bodyPr>
          <a:lstStyle/>
          <a:p>
            <a:pPr algn="ctr"/>
            <a:r>
              <a:rPr lang="en-US" sz="1200" b="1"/>
              <a:t>QIP Partner Jones</a:t>
            </a:r>
          </a:p>
        </p:txBody>
      </p:sp>
    </p:spTree>
    <p:extLst>
      <p:ext uri="{BB962C8B-B14F-4D97-AF65-F5344CB8AC3E}">
        <p14:creationId xmlns:p14="http://schemas.microsoft.com/office/powerpoint/2010/main" val="1280702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7934B-A291-A52D-68AC-3438F5598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A8253D-39BB-57AC-598D-BF5D33042304}"/>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3521D609-3B2C-2F16-D8D6-2873EDD88A18}"/>
              </a:ext>
            </a:extLst>
          </p:cNvPr>
          <p:cNvSpPr>
            <a:spLocks noGrp="1"/>
          </p:cNvSpPr>
          <p:nvPr>
            <p:ph idx="1"/>
          </p:nvPr>
        </p:nvSpPr>
        <p:spPr>
          <a:xfrm>
            <a:off x="991728" y="2006099"/>
            <a:ext cx="10619079" cy="3150601"/>
          </a:xfrm>
        </p:spPr>
        <p:txBody>
          <a:bodyPr>
            <a:normAutofit/>
          </a:bodyPr>
          <a:lstStyle/>
          <a:p>
            <a:pPr lvl="1"/>
            <a:r>
              <a:rPr lang="en-US" sz="2800" b="1" dirty="0"/>
              <a:t>Example 1</a:t>
            </a:r>
          </a:p>
          <a:p>
            <a:pPr lvl="2"/>
            <a:r>
              <a:rPr lang="en-US" sz="2400" dirty="0"/>
              <a:t>Apportionment </a:t>
            </a:r>
            <a:r>
              <a:rPr lang="en-US" sz="2400" dirty="0">
                <a:highlight>
                  <a:srgbClr val="FFFF00"/>
                </a:highlight>
              </a:rPr>
              <a:t>at the entity level </a:t>
            </a:r>
            <a:r>
              <a:rPr lang="en-US" sz="2400" dirty="0"/>
              <a:t>matches UDITPA rules</a:t>
            </a:r>
            <a:endParaRPr lang="en-US" sz="2000" dirty="0"/>
          </a:p>
          <a:p>
            <a:pPr lvl="2"/>
            <a:r>
              <a:rPr lang="en-US" sz="2400" dirty="0"/>
              <a:t>A nonresident partner is taxed </a:t>
            </a:r>
            <a:r>
              <a:rPr lang="en-US" sz="2400" dirty="0">
                <a:highlight>
                  <a:srgbClr val="FFFF00"/>
                </a:highlight>
              </a:rPr>
              <a:t>in the source state</a:t>
            </a:r>
          </a:p>
          <a:p>
            <a:pPr lvl="2"/>
            <a:r>
              <a:rPr lang="en-US" sz="2400" dirty="0"/>
              <a:t>Withholding or PTE taxes are dependent on the </a:t>
            </a:r>
            <a:r>
              <a:rPr lang="en-US" sz="2400" dirty="0">
                <a:highlight>
                  <a:srgbClr val="FFFF00"/>
                </a:highlight>
              </a:rPr>
              <a:t>attributes of the partner</a:t>
            </a:r>
          </a:p>
        </p:txBody>
      </p:sp>
      <p:sp>
        <p:nvSpPr>
          <p:cNvPr id="4" name="Slide Number Placeholder 3">
            <a:extLst>
              <a:ext uri="{FF2B5EF4-FFF2-40B4-BE49-F238E27FC236}">
                <a16:creationId xmlns:a16="http://schemas.microsoft.com/office/drawing/2014/main" id="{3949B2D1-6419-4C66-F5B4-FAA89C6F5695}"/>
              </a:ext>
            </a:extLst>
          </p:cNvPr>
          <p:cNvSpPr>
            <a:spLocks noGrp="1"/>
          </p:cNvSpPr>
          <p:nvPr>
            <p:ph type="sldNum" sz="quarter" idx="12"/>
          </p:nvPr>
        </p:nvSpPr>
        <p:spPr/>
        <p:txBody>
          <a:bodyPr/>
          <a:lstStyle/>
          <a:p>
            <a:fld id="{3A98EE3D-8CD1-4C3F-BD1C-C98C9596463C}" type="slidenum">
              <a:rPr lang="en-US" smtClean="0"/>
              <a:t>12</a:t>
            </a:fld>
            <a:endParaRPr lang="en-US" dirty="0"/>
          </a:p>
        </p:txBody>
      </p:sp>
    </p:spTree>
    <p:extLst>
      <p:ext uri="{BB962C8B-B14F-4D97-AF65-F5344CB8AC3E}">
        <p14:creationId xmlns:p14="http://schemas.microsoft.com/office/powerpoint/2010/main" val="1607617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8D0B1-BEAD-9698-30CD-EA4B22801C3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3982AE-85C4-71DC-8B05-E54E5EC53823}"/>
              </a:ext>
            </a:extLst>
          </p:cNvPr>
          <p:cNvSpPr>
            <a:spLocks noGrp="1"/>
          </p:cNvSpPr>
          <p:nvPr>
            <p:ph type="sldNum" sz="quarter" idx="12"/>
          </p:nvPr>
        </p:nvSpPr>
        <p:spPr/>
        <p:txBody>
          <a:bodyPr/>
          <a:lstStyle/>
          <a:p>
            <a:fld id="{3A98EE3D-8CD1-4C3F-BD1C-C98C9596463C}" type="slidenum">
              <a:rPr lang="en-US" smtClean="0"/>
              <a:t>13</a:t>
            </a:fld>
            <a:endParaRPr lang="en-US"/>
          </a:p>
        </p:txBody>
      </p:sp>
      <p:sp>
        <p:nvSpPr>
          <p:cNvPr id="19" name="Content Placeholder 2">
            <a:extLst>
              <a:ext uri="{FF2B5EF4-FFF2-40B4-BE49-F238E27FC236}">
                <a16:creationId xmlns:a16="http://schemas.microsoft.com/office/drawing/2014/main" id="{73197A2D-7A64-C6B5-F48E-BA3D658CB4C6}"/>
              </a:ext>
            </a:extLst>
          </p:cNvPr>
          <p:cNvSpPr txBox="1">
            <a:spLocks/>
          </p:cNvSpPr>
          <p:nvPr/>
        </p:nvSpPr>
        <p:spPr>
          <a:xfrm>
            <a:off x="4240216" y="614617"/>
            <a:ext cx="7487960" cy="5962981"/>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spcAft>
                <a:spcPts val="1200"/>
              </a:spcAft>
              <a:buNone/>
            </a:pPr>
            <a:r>
              <a:rPr lang="en-US" sz="2400" b="1" u="sng" dirty="0"/>
              <a:t>Example 1 – Simple Non-Resident Partner</a:t>
            </a:r>
            <a:r>
              <a:rPr lang="en-US" sz="2400" b="1" dirty="0"/>
              <a:t>:</a:t>
            </a:r>
          </a:p>
          <a:p>
            <a:pPr lvl="1">
              <a:spcBef>
                <a:spcPts val="600"/>
              </a:spcBef>
              <a:spcAft>
                <a:spcPts val="1200"/>
              </a:spcAft>
            </a:pPr>
            <a:r>
              <a:rPr lang="en-US" sz="2400" b="1" dirty="0"/>
              <a:t>P’s income is 100% apportionable</a:t>
            </a:r>
          </a:p>
          <a:p>
            <a:pPr lvl="1">
              <a:spcBef>
                <a:spcPts val="600"/>
              </a:spcBef>
              <a:spcAft>
                <a:spcPts val="1200"/>
              </a:spcAft>
            </a:pPr>
            <a:r>
              <a:rPr lang="en-US" sz="2400" b="1" dirty="0"/>
              <a:t>P allocates $10,000 of income to Smith</a:t>
            </a:r>
          </a:p>
          <a:p>
            <a:pPr lvl="1">
              <a:spcBef>
                <a:spcPts val="600"/>
              </a:spcBef>
              <a:spcAft>
                <a:spcPts val="1200"/>
              </a:spcAft>
            </a:pPr>
            <a:r>
              <a:rPr lang="en-US" sz="2400" b="1" dirty="0"/>
              <a:t>P’s apportionment factor in A is 50%</a:t>
            </a:r>
          </a:p>
          <a:p>
            <a:pPr lvl="1">
              <a:spcBef>
                <a:spcPts val="600"/>
              </a:spcBef>
              <a:spcAft>
                <a:spcPts val="1200"/>
              </a:spcAft>
            </a:pPr>
            <a:r>
              <a:rPr lang="en-US" sz="2400" b="1" dirty="0"/>
              <a:t>Smith receives $5,000 of partnership income sourced to State A</a:t>
            </a:r>
          </a:p>
          <a:p>
            <a:pPr lvl="1">
              <a:spcBef>
                <a:spcPts val="600"/>
              </a:spcBef>
              <a:spcAft>
                <a:spcPts val="1200"/>
              </a:spcAft>
            </a:pPr>
            <a:r>
              <a:rPr lang="en-US" sz="2400" b="1" dirty="0"/>
              <a:t>Withholding tax is 10% in State A</a:t>
            </a:r>
          </a:p>
          <a:p>
            <a:pPr lvl="1">
              <a:spcBef>
                <a:spcPts val="600"/>
              </a:spcBef>
              <a:spcAft>
                <a:spcPts val="1200"/>
              </a:spcAft>
            </a:pPr>
            <a:r>
              <a:rPr lang="en-US" sz="2400" b="1" dirty="0"/>
              <a:t>P retains $500 from the distributive share as withholding tax.</a:t>
            </a:r>
            <a:endParaRPr lang="en-US" sz="1800" b="1" dirty="0"/>
          </a:p>
        </p:txBody>
      </p:sp>
      <p:grpSp>
        <p:nvGrpSpPr>
          <p:cNvPr id="16" name="Group 15">
            <a:extLst>
              <a:ext uri="{FF2B5EF4-FFF2-40B4-BE49-F238E27FC236}">
                <a16:creationId xmlns:a16="http://schemas.microsoft.com/office/drawing/2014/main" id="{96ED8427-466A-6D26-1DC3-99A8859B2C1D}"/>
              </a:ext>
            </a:extLst>
          </p:cNvPr>
          <p:cNvGrpSpPr/>
          <p:nvPr/>
        </p:nvGrpSpPr>
        <p:grpSpPr>
          <a:xfrm>
            <a:off x="596233" y="1866551"/>
            <a:ext cx="3643983" cy="3124898"/>
            <a:chOff x="537550" y="1121458"/>
            <a:chExt cx="3643983" cy="3124898"/>
          </a:xfrm>
        </p:grpSpPr>
        <p:grpSp>
          <p:nvGrpSpPr>
            <p:cNvPr id="2" name="Group 1">
              <a:extLst>
                <a:ext uri="{FF2B5EF4-FFF2-40B4-BE49-F238E27FC236}">
                  <a16:creationId xmlns:a16="http://schemas.microsoft.com/office/drawing/2014/main" id="{F6168A9C-2A8D-44CE-6816-28C9533F68FE}"/>
                </a:ext>
              </a:extLst>
            </p:cNvPr>
            <p:cNvGrpSpPr/>
            <p:nvPr/>
          </p:nvGrpSpPr>
          <p:grpSpPr>
            <a:xfrm>
              <a:off x="537550" y="1121458"/>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43CFA2D3-5C21-A7C5-558B-82D821A21C07}"/>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72BB7CAF-EDFA-C8AC-B4A4-166CC99FDD34}"/>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392A0586-3C7D-31A5-1CF0-3AB0E503496F}"/>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D8615473-8328-ECE2-C53D-7C4D0E24A665}"/>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F21BBDE1-BE19-9828-C9C3-6A0F56157CDA}"/>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F7CC48DF-06BE-3E67-F2D1-2A27EE7AD65E}"/>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BCC3FEA-D86D-2AC6-5F91-0AEF8D937F85}"/>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251CA532-78D2-ED25-3F91-EA3F754615D4}"/>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9F2063BD-BED5-C37A-397B-BED7890AC637}"/>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EF64A960-393C-4509-59F1-3D035396D0FB}"/>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9A8EC5F6-D20B-4C06-EB3E-9CBFC5001322}"/>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C3B4FB3F-80EE-52E5-0AF2-469570200AB8}"/>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8D595230-428F-D04B-1734-9E18049552B2}"/>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E323C19-6E6B-9E07-40C3-81E93F5B83BF}"/>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81745C1C-15D0-2EC6-ECF7-A9DA6EEFCD7C}"/>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1C11D48A-1165-A1AB-AB50-67304EB47797}"/>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7" name="Connector: Curved 6">
              <a:extLst>
                <a:ext uri="{FF2B5EF4-FFF2-40B4-BE49-F238E27FC236}">
                  <a16:creationId xmlns:a16="http://schemas.microsoft.com/office/drawing/2014/main" id="{3FD1C6D3-AC11-CC70-F79F-DA2CF7B5FD72}"/>
                </a:ext>
              </a:extLst>
            </p:cNvPr>
            <p:cNvCxnSpPr>
              <a:cxnSpLocks/>
              <a:stCxn id="6" idx="5"/>
            </p:cNvCxnSpPr>
            <p:nvPr/>
          </p:nvCxnSpPr>
          <p:spPr>
            <a:xfrm flipH="1" flipV="1">
              <a:off x="654999" y="2290335"/>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11" name="Connector: Curved 10">
              <a:extLst>
                <a:ext uri="{FF2B5EF4-FFF2-40B4-BE49-F238E27FC236}">
                  <a16:creationId xmlns:a16="http://schemas.microsoft.com/office/drawing/2014/main" id="{83CE71E6-C624-CF8A-A9C7-7B1C5577CD9C}"/>
                </a:ext>
              </a:extLst>
            </p:cNvPr>
            <p:cNvCxnSpPr/>
            <p:nvPr/>
          </p:nvCxnSpPr>
          <p:spPr>
            <a:xfrm>
              <a:off x="1007255" y="2380221"/>
              <a:ext cx="944804" cy="704457"/>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329A819-D811-68E0-30F1-0B0D08B2877C}"/>
                </a:ext>
              </a:extLst>
            </p:cNvPr>
            <p:cNvSpPr txBox="1"/>
            <p:nvPr/>
          </p:nvSpPr>
          <p:spPr>
            <a:xfrm>
              <a:off x="1359105" y="2225567"/>
              <a:ext cx="232496" cy="369332"/>
            </a:xfrm>
            <a:prstGeom prst="rect">
              <a:avLst/>
            </a:prstGeom>
            <a:noFill/>
          </p:spPr>
          <p:txBody>
            <a:bodyPr wrap="square" rtlCol="0">
              <a:spAutoFit/>
            </a:bodyPr>
            <a:lstStyle/>
            <a:p>
              <a:r>
                <a:rPr lang="en-US" dirty="0"/>
                <a:t>1</a:t>
              </a:r>
            </a:p>
          </p:txBody>
        </p:sp>
        <p:sp>
          <p:nvSpPr>
            <p:cNvPr id="15" name="TextBox 14">
              <a:extLst>
                <a:ext uri="{FF2B5EF4-FFF2-40B4-BE49-F238E27FC236}">
                  <a16:creationId xmlns:a16="http://schemas.microsoft.com/office/drawing/2014/main" id="{A55C66F4-5A0F-3FBF-2DCA-3EE2C10BBB37}"/>
                </a:ext>
              </a:extLst>
            </p:cNvPr>
            <p:cNvSpPr txBox="1"/>
            <p:nvPr/>
          </p:nvSpPr>
          <p:spPr>
            <a:xfrm>
              <a:off x="561276" y="2683907"/>
              <a:ext cx="319318" cy="369332"/>
            </a:xfrm>
            <a:prstGeom prst="rect">
              <a:avLst/>
            </a:prstGeom>
            <a:noFill/>
          </p:spPr>
          <p:txBody>
            <a:bodyPr wrap="none" rtlCol="0">
              <a:spAutoFit/>
            </a:bodyPr>
            <a:lstStyle/>
            <a:p>
              <a:r>
                <a:rPr lang="en-US" dirty="0"/>
                <a:t>2</a:t>
              </a:r>
            </a:p>
          </p:txBody>
        </p:sp>
      </p:grpSp>
    </p:spTree>
    <p:extLst>
      <p:ext uri="{BB962C8B-B14F-4D97-AF65-F5344CB8AC3E}">
        <p14:creationId xmlns:p14="http://schemas.microsoft.com/office/powerpoint/2010/main" val="3489972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2CB3C-5C64-F0AB-D267-83852995EF8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9133753-A9F5-BCEF-7282-D13928CEA408}"/>
              </a:ext>
            </a:extLst>
          </p:cNvPr>
          <p:cNvSpPr>
            <a:spLocks noGrp="1"/>
          </p:cNvSpPr>
          <p:nvPr>
            <p:ph type="sldNum" sz="quarter" idx="12"/>
          </p:nvPr>
        </p:nvSpPr>
        <p:spPr/>
        <p:txBody>
          <a:bodyPr/>
          <a:lstStyle/>
          <a:p>
            <a:fld id="{3A98EE3D-8CD1-4C3F-BD1C-C98C9596463C}" type="slidenum">
              <a:rPr lang="en-US" smtClean="0"/>
              <a:t>14</a:t>
            </a:fld>
            <a:endParaRPr lang="en-US"/>
          </a:p>
        </p:txBody>
      </p:sp>
      <p:sp>
        <p:nvSpPr>
          <p:cNvPr id="19" name="Content Placeholder 2">
            <a:extLst>
              <a:ext uri="{FF2B5EF4-FFF2-40B4-BE49-F238E27FC236}">
                <a16:creationId xmlns:a16="http://schemas.microsoft.com/office/drawing/2014/main" id="{43B048CC-228F-61A1-29E0-DF81E0602206}"/>
              </a:ext>
            </a:extLst>
          </p:cNvPr>
          <p:cNvSpPr txBox="1">
            <a:spLocks/>
          </p:cNvSpPr>
          <p:nvPr/>
        </p:nvSpPr>
        <p:spPr>
          <a:xfrm>
            <a:off x="4752195" y="707188"/>
            <a:ext cx="7144530" cy="5633782"/>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spcAft>
                <a:spcPts val="1200"/>
              </a:spcAft>
              <a:buNone/>
            </a:pPr>
            <a:r>
              <a:rPr lang="en-US" sz="2400" b="1" u="sng" dirty="0"/>
              <a:t>Example 1 – Simple Non-Resident Partner</a:t>
            </a:r>
            <a:r>
              <a:rPr lang="en-US" sz="2400" b="1" dirty="0"/>
              <a:t>:</a:t>
            </a:r>
          </a:p>
          <a:p>
            <a:pPr marL="342900" indent="-342900">
              <a:buFont typeface="+mj-lt"/>
              <a:buAutoNum type="arabicPeriod"/>
            </a:pPr>
            <a:r>
              <a:rPr lang="en-US" sz="2400" b="1" dirty="0"/>
              <a:t>Downstream Information</a:t>
            </a:r>
          </a:p>
          <a:p>
            <a:pPr marL="324000" lvl="1" indent="0">
              <a:buNone/>
            </a:pPr>
            <a:r>
              <a:rPr lang="en-US" sz="2100" b="1" dirty="0"/>
              <a:t>P must know some of Smith’s attributes like residency to apply State A withholding laws. </a:t>
            </a:r>
          </a:p>
          <a:p>
            <a:pPr marL="342900" indent="-342900">
              <a:buFont typeface="+mj-lt"/>
              <a:buAutoNum type="arabicPeriod"/>
            </a:pPr>
            <a:r>
              <a:rPr lang="en-US" sz="2400" b="1" dirty="0"/>
              <a:t>Upstream information</a:t>
            </a:r>
          </a:p>
          <a:p>
            <a:pPr lvl="1"/>
            <a:r>
              <a:rPr lang="en-US" sz="2100" b="1" dirty="0"/>
              <a:t>P must provide Smith with a State A Schedule K-1, showing Smith’s distributive share of:</a:t>
            </a:r>
          </a:p>
          <a:p>
            <a:pPr marL="1108350" lvl="2" indent="-514350"/>
            <a:r>
              <a:rPr lang="en-US" sz="2300" b="1" dirty="0"/>
              <a:t>State A source income, </a:t>
            </a:r>
          </a:p>
          <a:p>
            <a:pPr marL="1108350" lvl="2" indent="-514350"/>
            <a:r>
              <a:rPr lang="en-US" sz="2300" b="1" dirty="0"/>
              <a:t>State A modifications, and</a:t>
            </a:r>
          </a:p>
          <a:p>
            <a:pPr marL="1108350" lvl="2" indent="-514350"/>
            <a:r>
              <a:rPr lang="en-US" sz="2300" b="1" dirty="0"/>
              <a:t>State A withholding information.</a:t>
            </a:r>
          </a:p>
          <a:p>
            <a:pPr lvl="1"/>
            <a:r>
              <a:rPr lang="en-US" sz="2100" b="1" dirty="0"/>
              <a:t>P must inform Smith of any information not included in federal or State A Schedules K-1 that is needed to file a return in his state of residence. </a:t>
            </a:r>
          </a:p>
        </p:txBody>
      </p:sp>
      <p:sp>
        <p:nvSpPr>
          <p:cNvPr id="3" name="Rectangle: Single Corner Snipped 2">
            <a:extLst>
              <a:ext uri="{FF2B5EF4-FFF2-40B4-BE49-F238E27FC236}">
                <a16:creationId xmlns:a16="http://schemas.microsoft.com/office/drawing/2014/main" id="{FB2118A0-8E3B-D23F-014D-F17F1F7B8A32}"/>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16" name="Group 15">
            <a:extLst>
              <a:ext uri="{FF2B5EF4-FFF2-40B4-BE49-F238E27FC236}">
                <a16:creationId xmlns:a16="http://schemas.microsoft.com/office/drawing/2014/main" id="{C072B19C-62D5-0CFC-6D5E-DB6FF26E9B55}"/>
              </a:ext>
            </a:extLst>
          </p:cNvPr>
          <p:cNvGrpSpPr/>
          <p:nvPr/>
        </p:nvGrpSpPr>
        <p:grpSpPr>
          <a:xfrm>
            <a:off x="596233" y="2156081"/>
            <a:ext cx="3643983" cy="3124898"/>
            <a:chOff x="537550" y="1121458"/>
            <a:chExt cx="3643983" cy="3124898"/>
          </a:xfrm>
        </p:grpSpPr>
        <p:grpSp>
          <p:nvGrpSpPr>
            <p:cNvPr id="2" name="Group 1">
              <a:extLst>
                <a:ext uri="{FF2B5EF4-FFF2-40B4-BE49-F238E27FC236}">
                  <a16:creationId xmlns:a16="http://schemas.microsoft.com/office/drawing/2014/main" id="{5760904C-8F53-25D9-232B-EC00ACD5A876}"/>
                </a:ext>
              </a:extLst>
            </p:cNvPr>
            <p:cNvGrpSpPr/>
            <p:nvPr/>
          </p:nvGrpSpPr>
          <p:grpSpPr>
            <a:xfrm>
              <a:off x="537550" y="1121458"/>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8CDB13EB-AEB8-5671-9644-C0D3E3AAAAD7}"/>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0B81220A-52E6-3B70-79C6-A2DC19F51C39}"/>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5C733982-6A62-C97D-4A72-2A24658B2186}"/>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7579ED86-8E0D-7357-A7AA-B6B640B0B731}"/>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1C54C0AE-EF79-367D-8E6D-10FD68142C89}"/>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2B3BBDBF-AFBC-8AD7-FE55-258F1647331B}"/>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E9FF79B-1E29-7B4C-C574-D32CDA303C84}"/>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D7BC2A9-0BD6-6370-0D4A-BE543977C85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729FF565-0DC2-7A7C-FEBF-872F4945772B}"/>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99DDE2A7-6A86-7D10-8C7A-39C8965D028F}"/>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054231FD-FD29-D1DC-D47A-FD9C12ABDE46}"/>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6B1A21D6-841A-82E6-3269-B3B3F9EB8EA4}"/>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5C872513-E434-1C43-905A-22B6B4892B33}"/>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9CA6A53-0859-A7DE-4AD3-74B2E8200149}"/>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BBAC2ADA-F657-A2CB-42F0-27EBDDDF9062}"/>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60583420-DD43-8EC0-7ECE-48AAB797CFBF}"/>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7" name="Connector: Curved 6">
              <a:extLst>
                <a:ext uri="{FF2B5EF4-FFF2-40B4-BE49-F238E27FC236}">
                  <a16:creationId xmlns:a16="http://schemas.microsoft.com/office/drawing/2014/main" id="{2367CFD0-87C2-2879-08F8-88B496C10D98}"/>
                </a:ext>
              </a:extLst>
            </p:cNvPr>
            <p:cNvCxnSpPr>
              <a:cxnSpLocks/>
              <a:stCxn id="6" idx="5"/>
            </p:cNvCxnSpPr>
            <p:nvPr/>
          </p:nvCxnSpPr>
          <p:spPr>
            <a:xfrm flipH="1" flipV="1">
              <a:off x="654999" y="2290335"/>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11" name="Connector: Curved 10">
              <a:extLst>
                <a:ext uri="{FF2B5EF4-FFF2-40B4-BE49-F238E27FC236}">
                  <a16:creationId xmlns:a16="http://schemas.microsoft.com/office/drawing/2014/main" id="{F9797F6C-BF9D-C3E9-9FB9-CD77AE9D020D}"/>
                </a:ext>
              </a:extLst>
            </p:cNvPr>
            <p:cNvCxnSpPr/>
            <p:nvPr/>
          </p:nvCxnSpPr>
          <p:spPr>
            <a:xfrm>
              <a:off x="1007255" y="2380221"/>
              <a:ext cx="944804" cy="704457"/>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43B3BC1-F76E-2E5D-5021-6D8FB80CE2F8}"/>
                </a:ext>
              </a:extLst>
            </p:cNvPr>
            <p:cNvSpPr txBox="1"/>
            <p:nvPr/>
          </p:nvSpPr>
          <p:spPr>
            <a:xfrm>
              <a:off x="1359105" y="2225567"/>
              <a:ext cx="232496" cy="369332"/>
            </a:xfrm>
            <a:prstGeom prst="rect">
              <a:avLst/>
            </a:prstGeom>
            <a:noFill/>
          </p:spPr>
          <p:txBody>
            <a:bodyPr wrap="square" rtlCol="0">
              <a:spAutoFit/>
            </a:bodyPr>
            <a:lstStyle/>
            <a:p>
              <a:r>
                <a:rPr lang="en-US" dirty="0"/>
                <a:t>1</a:t>
              </a:r>
            </a:p>
          </p:txBody>
        </p:sp>
        <p:sp>
          <p:nvSpPr>
            <p:cNvPr id="15" name="TextBox 14">
              <a:extLst>
                <a:ext uri="{FF2B5EF4-FFF2-40B4-BE49-F238E27FC236}">
                  <a16:creationId xmlns:a16="http://schemas.microsoft.com/office/drawing/2014/main" id="{CFC0A870-7934-19A8-65E5-374A6CD3034A}"/>
                </a:ext>
              </a:extLst>
            </p:cNvPr>
            <p:cNvSpPr txBox="1"/>
            <p:nvPr/>
          </p:nvSpPr>
          <p:spPr>
            <a:xfrm>
              <a:off x="561276" y="2683907"/>
              <a:ext cx="319318" cy="369332"/>
            </a:xfrm>
            <a:prstGeom prst="rect">
              <a:avLst/>
            </a:prstGeom>
            <a:noFill/>
          </p:spPr>
          <p:txBody>
            <a:bodyPr wrap="none" rtlCol="0">
              <a:spAutoFit/>
            </a:bodyPr>
            <a:lstStyle/>
            <a:p>
              <a:r>
                <a:rPr lang="en-US" dirty="0"/>
                <a:t>2</a:t>
              </a:r>
            </a:p>
          </p:txBody>
        </p:sp>
      </p:grpSp>
    </p:spTree>
    <p:extLst>
      <p:ext uri="{BB962C8B-B14F-4D97-AF65-F5344CB8AC3E}">
        <p14:creationId xmlns:p14="http://schemas.microsoft.com/office/powerpoint/2010/main" val="1277312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CE20A-3664-285D-E013-4ABBDD6962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B0F02B-9AA1-087C-701A-24C02186F5BC}"/>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AA139D28-7B74-4D37-8C87-F365C0AFC191}"/>
              </a:ext>
            </a:extLst>
          </p:cNvPr>
          <p:cNvSpPr>
            <a:spLocks noGrp="1"/>
          </p:cNvSpPr>
          <p:nvPr>
            <p:ph idx="1"/>
          </p:nvPr>
        </p:nvSpPr>
        <p:spPr>
          <a:xfrm>
            <a:off x="1927724" y="2082299"/>
            <a:ext cx="8336552" cy="3150601"/>
          </a:xfrm>
        </p:spPr>
        <p:txBody>
          <a:bodyPr>
            <a:normAutofit fontScale="92500"/>
          </a:bodyPr>
          <a:lstStyle/>
          <a:p>
            <a:pPr lvl="1"/>
            <a:r>
              <a:rPr lang="en-US" sz="2800" b="1" dirty="0"/>
              <a:t>Example 2</a:t>
            </a:r>
          </a:p>
          <a:p>
            <a:pPr lvl="2"/>
            <a:r>
              <a:rPr lang="en-US" sz="2400" dirty="0"/>
              <a:t>Guaranteed payments (GP)</a:t>
            </a:r>
            <a:endParaRPr lang="en-US" sz="2000" dirty="0"/>
          </a:p>
          <a:p>
            <a:pPr lvl="2"/>
            <a:r>
              <a:rPr lang="en-US" sz="2400" dirty="0"/>
              <a:t>Alignment with distributive shares sourcing</a:t>
            </a:r>
          </a:p>
          <a:p>
            <a:pPr lvl="2"/>
            <a:r>
              <a:rPr lang="en-US" sz="2400" dirty="0"/>
              <a:t>Sourcing of GP is different in the partner’s state</a:t>
            </a:r>
          </a:p>
          <a:p>
            <a:pPr lvl="2"/>
            <a:r>
              <a:rPr lang="en-US" sz="2400" dirty="0"/>
              <a:t>A nonresident partner is taxed in the source state</a:t>
            </a:r>
          </a:p>
          <a:p>
            <a:pPr lvl="2"/>
            <a:r>
              <a:rPr lang="en-US" sz="2400" dirty="0"/>
              <a:t>Withholding is dependent on the attributes of the partner</a:t>
            </a:r>
          </a:p>
        </p:txBody>
      </p:sp>
      <p:sp>
        <p:nvSpPr>
          <p:cNvPr id="4" name="Slide Number Placeholder 3">
            <a:extLst>
              <a:ext uri="{FF2B5EF4-FFF2-40B4-BE49-F238E27FC236}">
                <a16:creationId xmlns:a16="http://schemas.microsoft.com/office/drawing/2014/main" id="{90D64DFA-DB32-DA5B-FC37-0F6AF8C5389B}"/>
              </a:ext>
            </a:extLst>
          </p:cNvPr>
          <p:cNvSpPr>
            <a:spLocks noGrp="1"/>
          </p:cNvSpPr>
          <p:nvPr>
            <p:ph type="sldNum" sz="quarter" idx="12"/>
          </p:nvPr>
        </p:nvSpPr>
        <p:spPr/>
        <p:txBody>
          <a:bodyPr/>
          <a:lstStyle/>
          <a:p>
            <a:fld id="{3A98EE3D-8CD1-4C3F-BD1C-C98C9596463C}" type="slidenum">
              <a:rPr lang="en-US" smtClean="0"/>
              <a:t>15</a:t>
            </a:fld>
            <a:endParaRPr lang="en-US" dirty="0"/>
          </a:p>
        </p:txBody>
      </p:sp>
    </p:spTree>
    <p:extLst>
      <p:ext uri="{BB962C8B-B14F-4D97-AF65-F5344CB8AC3E}">
        <p14:creationId xmlns:p14="http://schemas.microsoft.com/office/powerpoint/2010/main" val="3576205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3826A-BEFD-CFC8-ACC9-3DEFD445F4F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66BC8AC-6A95-4AF0-14BD-765881B52A8A}"/>
              </a:ext>
            </a:extLst>
          </p:cNvPr>
          <p:cNvSpPr>
            <a:spLocks noGrp="1"/>
          </p:cNvSpPr>
          <p:nvPr>
            <p:ph type="sldNum" sz="quarter" idx="12"/>
          </p:nvPr>
        </p:nvSpPr>
        <p:spPr/>
        <p:txBody>
          <a:bodyPr/>
          <a:lstStyle/>
          <a:p>
            <a:fld id="{3A98EE3D-8CD1-4C3F-BD1C-C98C9596463C}" type="slidenum">
              <a:rPr lang="en-US" smtClean="0"/>
              <a:t>16</a:t>
            </a:fld>
            <a:endParaRPr lang="en-US"/>
          </a:p>
        </p:txBody>
      </p:sp>
      <p:sp>
        <p:nvSpPr>
          <p:cNvPr id="19" name="Content Placeholder 2">
            <a:extLst>
              <a:ext uri="{FF2B5EF4-FFF2-40B4-BE49-F238E27FC236}">
                <a16:creationId xmlns:a16="http://schemas.microsoft.com/office/drawing/2014/main" id="{950B99C4-3DF0-2283-8B56-8BCE917958CA}"/>
              </a:ext>
            </a:extLst>
          </p:cNvPr>
          <p:cNvSpPr txBox="1">
            <a:spLocks/>
          </p:cNvSpPr>
          <p:nvPr/>
        </p:nvSpPr>
        <p:spPr>
          <a:xfrm>
            <a:off x="4707576" y="723569"/>
            <a:ext cx="6965665" cy="5700345"/>
          </a:xfrm>
          <a:prstGeom prst="rect">
            <a:avLst/>
          </a:prstGeom>
        </p:spPr>
        <p:txBody>
          <a:bodyPr vert="horz" lIns="91440" tIns="45720" rIns="91440" bIns="45720" rtlCol="0" anchor="ctr">
            <a:normAutofit fontScale="925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spcAft>
                <a:spcPts val="1200"/>
              </a:spcAft>
              <a:buNone/>
            </a:pPr>
            <a:r>
              <a:rPr lang="en-US" sz="2400" b="1" u="sng" dirty="0"/>
              <a:t>Example 2 – Simple Guaranteed Payment</a:t>
            </a:r>
            <a:r>
              <a:rPr lang="en-US" sz="2400" b="1" dirty="0"/>
              <a:t>:</a:t>
            </a:r>
          </a:p>
          <a:p>
            <a:pPr lvl="1">
              <a:spcBef>
                <a:spcPts val="600"/>
              </a:spcBef>
              <a:spcAft>
                <a:spcPts val="1200"/>
              </a:spcAft>
            </a:pPr>
            <a:r>
              <a:rPr lang="en-US" sz="2400" b="1" dirty="0"/>
              <a:t>P’s income is 100% apportionable</a:t>
            </a:r>
          </a:p>
          <a:p>
            <a:pPr lvl="1">
              <a:spcBef>
                <a:spcPts val="600"/>
              </a:spcBef>
              <a:spcAft>
                <a:spcPts val="1200"/>
              </a:spcAft>
            </a:pPr>
            <a:r>
              <a:rPr lang="en-US" sz="2400" b="1" dirty="0"/>
              <a:t>P allocates $10,000 to Smith</a:t>
            </a:r>
          </a:p>
          <a:p>
            <a:pPr lvl="1">
              <a:spcBef>
                <a:spcPts val="600"/>
              </a:spcBef>
              <a:spcAft>
                <a:spcPts val="1200"/>
              </a:spcAft>
            </a:pPr>
            <a:r>
              <a:rPr lang="en-US" sz="2400" b="1" dirty="0"/>
              <a:t>P also pays Smith a $2,000 guaranteed payment for services Smith performs outside of State A</a:t>
            </a:r>
          </a:p>
          <a:p>
            <a:pPr lvl="1">
              <a:spcBef>
                <a:spcPts val="600"/>
              </a:spcBef>
              <a:spcAft>
                <a:spcPts val="1200"/>
              </a:spcAft>
            </a:pPr>
            <a:r>
              <a:rPr lang="en-US" sz="2400" b="1" dirty="0"/>
              <a:t>P ‘s apportionment factor is 50%</a:t>
            </a:r>
          </a:p>
          <a:p>
            <a:pPr lvl="1">
              <a:spcBef>
                <a:spcPts val="600"/>
              </a:spcBef>
              <a:spcAft>
                <a:spcPts val="1200"/>
              </a:spcAft>
            </a:pPr>
            <a:r>
              <a:rPr lang="en-US" sz="2400" b="1" dirty="0"/>
              <a:t>Smith receives $6,000 of partnership income sourced to State A ($12,000 X 50%).</a:t>
            </a:r>
          </a:p>
          <a:p>
            <a:pPr lvl="1">
              <a:spcBef>
                <a:spcPts val="600"/>
              </a:spcBef>
              <a:spcAft>
                <a:spcPts val="1200"/>
              </a:spcAft>
            </a:pPr>
            <a:r>
              <a:rPr lang="en-US" sz="2400" b="1" dirty="0"/>
              <a:t>Withholding tax is 10% in State A</a:t>
            </a:r>
          </a:p>
          <a:p>
            <a:pPr lvl="1">
              <a:spcBef>
                <a:spcPts val="600"/>
              </a:spcBef>
              <a:spcAft>
                <a:spcPts val="1200"/>
              </a:spcAft>
            </a:pPr>
            <a:r>
              <a:rPr lang="en-US" sz="2400" b="1" dirty="0"/>
              <a:t>P retains $600 as withholding tax.</a:t>
            </a:r>
          </a:p>
          <a:p>
            <a:pPr lvl="1">
              <a:spcBef>
                <a:spcPts val="600"/>
              </a:spcBef>
            </a:pPr>
            <a:r>
              <a:rPr lang="en-US" sz="2400" b="1" dirty="0"/>
              <a:t>Smith’s residence state taxes GPs as wages.</a:t>
            </a:r>
          </a:p>
        </p:txBody>
      </p:sp>
      <p:grpSp>
        <p:nvGrpSpPr>
          <p:cNvPr id="2" name="Group 1">
            <a:extLst>
              <a:ext uri="{FF2B5EF4-FFF2-40B4-BE49-F238E27FC236}">
                <a16:creationId xmlns:a16="http://schemas.microsoft.com/office/drawing/2014/main" id="{EE1C8159-0200-CDA7-D61A-551814FE1C6C}"/>
              </a:ext>
            </a:extLst>
          </p:cNvPr>
          <p:cNvGrpSpPr/>
          <p:nvPr/>
        </p:nvGrpSpPr>
        <p:grpSpPr>
          <a:xfrm>
            <a:off x="843883" y="1866551"/>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76959659-F393-ED99-D415-81675A0E127A}"/>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21E72B99-43E0-6558-D345-C45034905504}"/>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D7D84070-EBF7-3508-B2D7-76E1563045CB}"/>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3DA63E1C-ADDD-0E99-E4ED-2A4243AB23CB}"/>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01996FF2-4572-7919-2C2D-F97742C1A1D8}"/>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73883A56-564D-DC25-3DF0-502DE2720B4F}"/>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1F08432-C5B4-D4E1-F2D4-4764DB3BEFDA}"/>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6573FA2C-33BE-FD19-86AC-2F6CE9198B8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8AADF975-763F-43D0-394E-A7473FD66366}"/>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C6B17E8E-656A-AB5C-1A0A-D4617429265D}"/>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7DA05EB8-D15F-3B62-0BF7-2DBA045A9639}"/>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3C03F4E2-495B-E08E-8C7A-DA0AD356F152}"/>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7E16D11C-F699-179C-FDB4-CE790394FA7E}"/>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1EFAD95-7C8F-FC50-8EF5-68FEF61AB909}"/>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C31B352D-036B-BED6-8B62-D7E08CDAF1F9}"/>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7734A950-63B0-7C22-AE8E-F1BE36FEE4F9}"/>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857BE357-340C-FC60-7201-65A0AF5F6DA0}"/>
              </a:ext>
            </a:extLst>
          </p:cNvPr>
          <p:cNvCxnSpPr>
            <a:cxnSpLocks/>
          </p:cNvCxnSpPr>
          <p:nvPr/>
        </p:nvCxnSpPr>
        <p:spPr>
          <a:xfrm flipH="1" flipV="1">
            <a:off x="861987" y="3199855"/>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7" name="Connector: Curved 6">
            <a:extLst>
              <a:ext uri="{FF2B5EF4-FFF2-40B4-BE49-F238E27FC236}">
                <a16:creationId xmlns:a16="http://schemas.microsoft.com/office/drawing/2014/main" id="{7A38AF95-2EAC-BC8C-D5E1-9A33C2A177A2}"/>
              </a:ext>
            </a:extLst>
          </p:cNvPr>
          <p:cNvCxnSpPr>
            <a:cxnSpLocks/>
            <a:stCxn id="6" idx="5"/>
          </p:cNvCxnSpPr>
          <p:nvPr/>
        </p:nvCxnSpPr>
        <p:spPr>
          <a:xfrm flipH="1" flipV="1">
            <a:off x="1113732" y="3187828"/>
            <a:ext cx="1248293" cy="948911"/>
          </a:xfrm>
          <a:prstGeom prst="curvedConnector3">
            <a:avLst>
              <a:gd name="adj1" fmla="val 117556"/>
            </a:avLst>
          </a:prstGeom>
          <a:ln>
            <a:solidFill>
              <a:srgbClr val="8BAF7D"/>
            </a:solidFill>
            <a:tailEnd type="triangle"/>
          </a:ln>
        </p:spPr>
        <p:style>
          <a:lnRef idx="3">
            <a:schemeClr val="dk1"/>
          </a:lnRef>
          <a:fillRef idx="0">
            <a:schemeClr val="dk1"/>
          </a:fillRef>
          <a:effectRef idx="2">
            <a:schemeClr val="dk1"/>
          </a:effectRef>
          <a:fontRef idx="minor">
            <a:schemeClr val="tx1"/>
          </a:fontRef>
        </p:style>
      </p:cxnSp>
      <p:cxnSp>
        <p:nvCxnSpPr>
          <p:cNvPr id="13" name="Connector: Curved 12">
            <a:extLst>
              <a:ext uri="{FF2B5EF4-FFF2-40B4-BE49-F238E27FC236}">
                <a16:creationId xmlns:a16="http://schemas.microsoft.com/office/drawing/2014/main" id="{E1F1DC08-ABAC-226D-D08C-5872D63210B6}"/>
              </a:ext>
            </a:extLst>
          </p:cNvPr>
          <p:cNvCxnSpPr/>
          <p:nvPr/>
        </p:nvCxnSpPr>
        <p:spPr>
          <a:xfrm>
            <a:off x="1254905" y="3189828"/>
            <a:ext cx="944804" cy="704457"/>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88C7C440-A120-730A-CC39-C3BABD256554}"/>
              </a:ext>
            </a:extLst>
          </p:cNvPr>
          <p:cNvSpPr txBox="1"/>
          <p:nvPr/>
        </p:nvSpPr>
        <p:spPr>
          <a:xfrm>
            <a:off x="1606755" y="3035174"/>
            <a:ext cx="232496" cy="369332"/>
          </a:xfrm>
          <a:prstGeom prst="rect">
            <a:avLst/>
          </a:prstGeom>
          <a:noFill/>
        </p:spPr>
        <p:txBody>
          <a:bodyPr wrap="square" rtlCol="0">
            <a:spAutoFit/>
          </a:bodyPr>
          <a:lstStyle/>
          <a:p>
            <a:r>
              <a:rPr lang="en-US" dirty="0"/>
              <a:t>1</a:t>
            </a:r>
          </a:p>
        </p:txBody>
      </p:sp>
      <p:sp>
        <p:nvSpPr>
          <p:cNvPr id="18" name="TextBox 17">
            <a:extLst>
              <a:ext uri="{FF2B5EF4-FFF2-40B4-BE49-F238E27FC236}">
                <a16:creationId xmlns:a16="http://schemas.microsoft.com/office/drawing/2014/main" id="{AFF07878-74C2-4CD9-4FF3-56FB760697C2}"/>
              </a:ext>
            </a:extLst>
          </p:cNvPr>
          <p:cNvSpPr txBox="1"/>
          <p:nvPr/>
        </p:nvSpPr>
        <p:spPr>
          <a:xfrm>
            <a:off x="1007000" y="3530864"/>
            <a:ext cx="319318" cy="369332"/>
          </a:xfrm>
          <a:prstGeom prst="rect">
            <a:avLst/>
          </a:prstGeom>
          <a:noFill/>
        </p:spPr>
        <p:txBody>
          <a:bodyPr wrap="none" rtlCol="0">
            <a:spAutoFit/>
          </a:bodyPr>
          <a:lstStyle/>
          <a:p>
            <a:r>
              <a:rPr lang="en-US" dirty="0"/>
              <a:t>2</a:t>
            </a:r>
          </a:p>
        </p:txBody>
      </p:sp>
    </p:spTree>
    <p:extLst>
      <p:ext uri="{BB962C8B-B14F-4D97-AF65-F5344CB8AC3E}">
        <p14:creationId xmlns:p14="http://schemas.microsoft.com/office/powerpoint/2010/main" val="797182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5F572-0927-9067-4475-B9FF5A8AB9D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029B9DA-00E1-C5A4-5AF6-1BCE834A6733}"/>
              </a:ext>
            </a:extLst>
          </p:cNvPr>
          <p:cNvSpPr>
            <a:spLocks noGrp="1"/>
          </p:cNvSpPr>
          <p:nvPr>
            <p:ph type="sldNum" sz="quarter" idx="12"/>
          </p:nvPr>
        </p:nvSpPr>
        <p:spPr/>
        <p:txBody>
          <a:bodyPr/>
          <a:lstStyle/>
          <a:p>
            <a:fld id="{3A98EE3D-8CD1-4C3F-BD1C-C98C9596463C}" type="slidenum">
              <a:rPr lang="en-US" smtClean="0"/>
              <a:t>17</a:t>
            </a:fld>
            <a:endParaRPr lang="en-US"/>
          </a:p>
        </p:txBody>
      </p:sp>
      <p:sp>
        <p:nvSpPr>
          <p:cNvPr id="19" name="Content Placeholder 2">
            <a:extLst>
              <a:ext uri="{FF2B5EF4-FFF2-40B4-BE49-F238E27FC236}">
                <a16:creationId xmlns:a16="http://schemas.microsoft.com/office/drawing/2014/main" id="{E9332A05-D144-B64C-12B0-21ABF5DAD8BF}"/>
              </a:ext>
            </a:extLst>
          </p:cNvPr>
          <p:cNvSpPr txBox="1">
            <a:spLocks/>
          </p:cNvSpPr>
          <p:nvPr/>
        </p:nvSpPr>
        <p:spPr>
          <a:xfrm>
            <a:off x="4728551" y="851346"/>
            <a:ext cx="6819846" cy="5633782"/>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spcAft>
                <a:spcPts val="1200"/>
              </a:spcAft>
              <a:buNone/>
            </a:pPr>
            <a:r>
              <a:rPr lang="en-US" sz="2400" b="1" u="sng" dirty="0"/>
              <a:t>Example 2 – Simple Guaranteed Payment (GP)</a:t>
            </a:r>
            <a:r>
              <a:rPr lang="en-US" sz="2400" b="1" dirty="0"/>
              <a:t>:</a:t>
            </a:r>
          </a:p>
          <a:p>
            <a:pPr marL="342900" indent="-342900">
              <a:buFont typeface="+mj-lt"/>
              <a:buAutoNum type="arabicPeriod"/>
            </a:pPr>
            <a:r>
              <a:rPr lang="en-US" sz="2400" b="1" dirty="0"/>
              <a:t>Downstream information. </a:t>
            </a:r>
          </a:p>
          <a:p>
            <a:pPr lvl="1"/>
            <a:r>
              <a:rPr lang="en-US" sz="2100" b="1" dirty="0"/>
              <a:t>P must know:</a:t>
            </a:r>
          </a:p>
          <a:p>
            <a:pPr marL="1051200" lvl="2" indent="-457200"/>
            <a:r>
              <a:rPr lang="en-US" sz="2000" b="1" dirty="0"/>
              <a:t>Some of Smith’s attributes like residency status.</a:t>
            </a:r>
          </a:p>
          <a:p>
            <a:pPr marL="1051200" lvl="2" indent="-457200"/>
            <a:r>
              <a:rPr lang="en-US" sz="2000" b="1" dirty="0"/>
              <a:t>GP treated differently in Smith’s state of residency </a:t>
            </a:r>
          </a:p>
          <a:p>
            <a:pPr marL="342900" indent="-342900">
              <a:buFont typeface="+mj-lt"/>
              <a:buAutoNum type="arabicPeriod"/>
            </a:pPr>
            <a:r>
              <a:rPr lang="en-US" sz="2400" b="1" dirty="0"/>
              <a:t>Upstream information</a:t>
            </a:r>
          </a:p>
          <a:p>
            <a:pPr lvl="1"/>
            <a:r>
              <a:rPr lang="en-US" sz="2100" b="1" dirty="0"/>
              <a:t>P must provide Smith with a State A Schedule K-1, showing Smith’s distributive share of:</a:t>
            </a:r>
          </a:p>
          <a:p>
            <a:pPr marL="936900" lvl="2" indent="-342900"/>
            <a:r>
              <a:rPr lang="en-US" sz="2300" b="1" dirty="0"/>
              <a:t>State A source income information,</a:t>
            </a:r>
          </a:p>
          <a:p>
            <a:pPr marL="936900" lvl="2" indent="-342900"/>
            <a:r>
              <a:rPr lang="en-US" sz="2300" b="1" dirty="0"/>
              <a:t>State A source GP, and</a:t>
            </a:r>
          </a:p>
          <a:p>
            <a:pPr marL="936900" lvl="2" indent="-342900"/>
            <a:r>
              <a:rPr lang="en-US" sz="2300" b="1" dirty="0"/>
              <a:t>State A withholding information.</a:t>
            </a:r>
          </a:p>
          <a:p>
            <a:pPr marL="324000" lvl="1" indent="0">
              <a:spcBef>
                <a:spcPts val="600"/>
              </a:spcBef>
              <a:spcAft>
                <a:spcPts val="1200"/>
              </a:spcAft>
              <a:buNone/>
            </a:pPr>
            <a:endParaRPr lang="en-US" sz="2400" b="1" dirty="0"/>
          </a:p>
        </p:txBody>
      </p:sp>
      <p:sp>
        <p:nvSpPr>
          <p:cNvPr id="3" name="Rectangle: Single Corner Snipped 2">
            <a:extLst>
              <a:ext uri="{FF2B5EF4-FFF2-40B4-BE49-F238E27FC236}">
                <a16:creationId xmlns:a16="http://schemas.microsoft.com/office/drawing/2014/main" id="{43F6A554-24EF-ECBF-EA14-0745D1E5A959}"/>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16" name="Group 15">
            <a:extLst>
              <a:ext uri="{FF2B5EF4-FFF2-40B4-BE49-F238E27FC236}">
                <a16:creationId xmlns:a16="http://schemas.microsoft.com/office/drawing/2014/main" id="{DA2555E0-776C-6F3B-68C9-E0C1EEFA0F1C}"/>
              </a:ext>
            </a:extLst>
          </p:cNvPr>
          <p:cNvGrpSpPr/>
          <p:nvPr/>
        </p:nvGrpSpPr>
        <p:grpSpPr>
          <a:xfrm>
            <a:off x="596233" y="2156081"/>
            <a:ext cx="3643983" cy="3124898"/>
            <a:chOff x="537550" y="1121458"/>
            <a:chExt cx="3643983" cy="3124898"/>
          </a:xfrm>
        </p:grpSpPr>
        <p:grpSp>
          <p:nvGrpSpPr>
            <p:cNvPr id="2" name="Group 1">
              <a:extLst>
                <a:ext uri="{FF2B5EF4-FFF2-40B4-BE49-F238E27FC236}">
                  <a16:creationId xmlns:a16="http://schemas.microsoft.com/office/drawing/2014/main" id="{E407214A-BCF1-1B8A-9357-EEEA38B3B6AF}"/>
                </a:ext>
              </a:extLst>
            </p:cNvPr>
            <p:cNvGrpSpPr/>
            <p:nvPr/>
          </p:nvGrpSpPr>
          <p:grpSpPr>
            <a:xfrm>
              <a:off x="537550" y="1121458"/>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8B0634F3-F0CF-5EF1-A971-2B26C40E7423}"/>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4319F2CA-EE15-2164-7156-CAB7F466FF3A}"/>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0EE2D0FB-57EC-F9EA-0F68-DA1063F1F32B}"/>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E0690E1C-26B5-77C3-2A01-281C03B0D02D}"/>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AAE3F101-E7BD-AF29-3A32-CDA8A0523873}"/>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82C4D969-D01A-4061-92F2-2E6B2A513A94}"/>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F35C1B5-52DB-3EE0-8DE7-D3CC3EF72766}"/>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C6542B9-0924-045D-BD24-D03BC6E1F4D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64E2993F-CBF1-955A-C7AA-01DC2E0B702A}"/>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8BC2C169-1151-6DE7-92C3-AF552C685E68}"/>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E9F2365C-9EDC-70AA-5F2A-36BD140DDCB0}"/>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8E0868B5-A3A0-DBFB-5013-C10181315FC6}"/>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AF5E989A-147F-969B-044C-F9CEDFB6F1C7}"/>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DF365A4-1DFD-2CD7-FAF0-7F119E8D5FD7}"/>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B98A5D21-D6D8-A551-7324-26B3A3D3FE03}"/>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8F97703C-EC9C-0C06-CA42-3F4A71F8FE16}"/>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7" name="Connector: Curved 6">
              <a:extLst>
                <a:ext uri="{FF2B5EF4-FFF2-40B4-BE49-F238E27FC236}">
                  <a16:creationId xmlns:a16="http://schemas.microsoft.com/office/drawing/2014/main" id="{930DAE88-60BC-61EF-8037-671292A58DC3}"/>
                </a:ext>
              </a:extLst>
            </p:cNvPr>
            <p:cNvCxnSpPr>
              <a:cxnSpLocks/>
              <a:stCxn id="6" idx="5"/>
            </p:cNvCxnSpPr>
            <p:nvPr/>
          </p:nvCxnSpPr>
          <p:spPr>
            <a:xfrm flipH="1" flipV="1">
              <a:off x="654999" y="2290335"/>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11" name="Connector: Curved 10">
              <a:extLst>
                <a:ext uri="{FF2B5EF4-FFF2-40B4-BE49-F238E27FC236}">
                  <a16:creationId xmlns:a16="http://schemas.microsoft.com/office/drawing/2014/main" id="{F25133C4-D645-48DD-DD3A-037EDD92D6D6}"/>
                </a:ext>
              </a:extLst>
            </p:cNvPr>
            <p:cNvCxnSpPr/>
            <p:nvPr/>
          </p:nvCxnSpPr>
          <p:spPr>
            <a:xfrm>
              <a:off x="1007255" y="2380221"/>
              <a:ext cx="944804" cy="704457"/>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8C2DB30-C996-9D49-BF27-DCBE0CA093E7}"/>
                </a:ext>
              </a:extLst>
            </p:cNvPr>
            <p:cNvSpPr txBox="1"/>
            <p:nvPr/>
          </p:nvSpPr>
          <p:spPr>
            <a:xfrm>
              <a:off x="1359105" y="2225567"/>
              <a:ext cx="232496" cy="369332"/>
            </a:xfrm>
            <a:prstGeom prst="rect">
              <a:avLst/>
            </a:prstGeom>
            <a:noFill/>
          </p:spPr>
          <p:txBody>
            <a:bodyPr wrap="square" rtlCol="0">
              <a:spAutoFit/>
            </a:bodyPr>
            <a:lstStyle/>
            <a:p>
              <a:r>
                <a:rPr lang="en-US" dirty="0"/>
                <a:t>1</a:t>
              </a:r>
            </a:p>
          </p:txBody>
        </p:sp>
        <p:sp>
          <p:nvSpPr>
            <p:cNvPr id="15" name="TextBox 14">
              <a:extLst>
                <a:ext uri="{FF2B5EF4-FFF2-40B4-BE49-F238E27FC236}">
                  <a16:creationId xmlns:a16="http://schemas.microsoft.com/office/drawing/2014/main" id="{8BD21E01-B4C0-C932-FD7B-B968EA848367}"/>
                </a:ext>
              </a:extLst>
            </p:cNvPr>
            <p:cNvSpPr txBox="1"/>
            <p:nvPr/>
          </p:nvSpPr>
          <p:spPr>
            <a:xfrm>
              <a:off x="561276" y="2683907"/>
              <a:ext cx="319318" cy="369332"/>
            </a:xfrm>
            <a:prstGeom prst="rect">
              <a:avLst/>
            </a:prstGeom>
            <a:noFill/>
          </p:spPr>
          <p:txBody>
            <a:bodyPr wrap="none" rtlCol="0">
              <a:spAutoFit/>
            </a:bodyPr>
            <a:lstStyle/>
            <a:p>
              <a:r>
                <a:rPr lang="en-US" dirty="0"/>
                <a:t>2</a:t>
              </a:r>
            </a:p>
          </p:txBody>
        </p:sp>
      </p:grpSp>
    </p:spTree>
    <p:extLst>
      <p:ext uri="{BB962C8B-B14F-4D97-AF65-F5344CB8AC3E}">
        <p14:creationId xmlns:p14="http://schemas.microsoft.com/office/powerpoint/2010/main" val="979876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3E5F32-ECAE-4333-73B1-F3DA9AD74D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F05F8B-7BCC-8950-FB20-D187BC59BF9C}"/>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A9DF5A2B-17CE-DE3F-28CC-327505E02240}"/>
              </a:ext>
            </a:extLst>
          </p:cNvPr>
          <p:cNvSpPr>
            <a:spLocks noGrp="1"/>
          </p:cNvSpPr>
          <p:nvPr>
            <p:ph idx="1"/>
          </p:nvPr>
        </p:nvSpPr>
        <p:spPr>
          <a:xfrm>
            <a:off x="940597" y="1915028"/>
            <a:ext cx="10143958" cy="4508886"/>
          </a:xfrm>
        </p:spPr>
        <p:txBody>
          <a:bodyPr>
            <a:normAutofit/>
          </a:bodyPr>
          <a:lstStyle/>
          <a:p>
            <a:pPr lvl="1"/>
            <a:r>
              <a:rPr lang="en-US" sz="2800" b="1" dirty="0"/>
              <a:t>Example 3</a:t>
            </a:r>
          </a:p>
          <a:p>
            <a:pPr lvl="2"/>
            <a:r>
              <a:rPr lang="en-US" sz="2400" dirty="0"/>
              <a:t>Non-apportionable character of the income determined at the partnership level</a:t>
            </a:r>
            <a:endParaRPr lang="en-US" sz="2000" dirty="0"/>
          </a:p>
          <a:p>
            <a:pPr lvl="2"/>
            <a:r>
              <a:rPr lang="en-US" sz="2400" dirty="0"/>
              <a:t>A nonresident partner is taxed in the source state</a:t>
            </a:r>
          </a:p>
          <a:p>
            <a:pPr lvl="2"/>
            <a:r>
              <a:rPr lang="en-US" sz="2400" dirty="0"/>
              <a:t>Withholding is dependent on the attribute of the partner</a:t>
            </a:r>
          </a:p>
          <a:p>
            <a:pPr lvl="2"/>
            <a:r>
              <a:rPr lang="en-US" sz="2400" dirty="0"/>
              <a:t>Special allocation</a:t>
            </a:r>
          </a:p>
          <a:p>
            <a:pPr lvl="2"/>
            <a:r>
              <a:rPr lang="en-US" sz="2400" dirty="0"/>
              <a:t>Partner’s state has an exclusion for long-term capital gain from the sale of collectible cars.</a:t>
            </a:r>
          </a:p>
          <a:p>
            <a:pPr lvl="2"/>
            <a:r>
              <a:rPr lang="en-US" sz="2400" dirty="0"/>
              <a:t>Source state imposes a lower rate for capital gains</a:t>
            </a:r>
          </a:p>
        </p:txBody>
      </p:sp>
      <p:sp>
        <p:nvSpPr>
          <p:cNvPr id="4" name="Slide Number Placeholder 3">
            <a:extLst>
              <a:ext uri="{FF2B5EF4-FFF2-40B4-BE49-F238E27FC236}">
                <a16:creationId xmlns:a16="http://schemas.microsoft.com/office/drawing/2014/main" id="{2D455483-4F6E-9FA1-F61C-E5E13520B2AD}"/>
              </a:ext>
            </a:extLst>
          </p:cNvPr>
          <p:cNvSpPr>
            <a:spLocks noGrp="1"/>
          </p:cNvSpPr>
          <p:nvPr>
            <p:ph type="sldNum" sz="quarter" idx="12"/>
          </p:nvPr>
        </p:nvSpPr>
        <p:spPr/>
        <p:txBody>
          <a:bodyPr/>
          <a:lstStyle/>
          <a:p>
            <a:fld id="{3A98EE3D-8CD1-4C3F-BD1C-C98C9596463C}" type="slidenum">
              <a:rPr lang="en-US" smtClean="0"/>
              <a:t>18</a:t>
            </a:fld>
            <a:endParaRPr lang="en-US" dirty="0"/>
          </a:p>
        </p:txBody>
      </p:sp>
    </p:spTree>
    <p:extLst>
      <p:ext uri="{BB962C8B-B14F-4D97-AF65-F5344CB8AC3E}">
        <p14:creationId xmlns:p14="http://schemas.microsoft.com/office/powerpoint/2010/main" val="2149808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90363-E6AC-C3B5-76E8-30BBD4E36BB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DBC24B-A442-7CCE-9F46-08047D4F2709}"/>
              </a:ext>
            </a:extLst>
          </p:cNvPr>
          <p:cNvSpPr>
            <a:spLocks noGrp="1"/>
          </p:cNvSpPr>
          <p:nvPr>
            <p:ph type="sldNum" sz="quarter" idx="12"/>
          </p:nvPr>
        </p:nvSpPr>
        <p:spPr/>
        <p:txBody>
          <a:bodyPr/>
          <a:lstStyle/>
          <a:p>
            <a:fld id="{3A98EE3D-8CD1-4C3F-BD1C-C98C9596463C}" type="slidenum">
              <a:rPr lang="en-US" smtClean="0"/>
              <a:t>19</a:t>
            </a:fld>
            <a:endParaRPr lang="en-US"/>
          </a:p>
        </p:txBody>
      </p:sp>
      <p:sp>
        <p:nvSpPr>
          <p:cNvPr id="19" name="Content Placeholder 2">
            <a:extLst>
              <a:ext uri="{FF2B5EF4-FFF2-40B4-BE49-F238E27FC236}">
                <a16:creationId xmlns:a16="http://schemas.microsoft.com/office/drawing/2014/main" id="{BE72A416-FE7E-178C-F1D0-7C13246CEB6D}"/>
              </a:ext>
            </a:extLst>
          </p:cNvPr>
          <p:cNvSpPr txBox="1">
            <a:spLocks/>
          </p:cNvSpPr>
          <p:nvPr/>
        </p:nvSpPr>
        <p:spPr>
          <a:xfrm>
            <a:off x="3905001" y="654640"/>
            <a:ext cx="8044585"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000" b="1" u="sng" dirty="0"/>
              <a:t>Example 3 – Simple Apportionable / Non-Apportionable Income</a:t>
            </a:r>
            <a:r>
              <a:rPr lang="en-US" sz="2000" b="1" dirty="0"/>
              <a:t>:</a:t>
            </a:r>
          </a:p>
          <a:p>
            <a:pPr lvl="1">
              <a:spcBef>
                <a:spcPts val="600"/>
              </a:spcBef>
              <a:spcAft>
                <a:spcPts val="0"/>
              </a:spcAft>
            </a:pPr>
            <a:r>
              <a:rPr lang="en-US" sz="2000" b="1" dirty="0"/>
              <a:t>P has: </a:t>
            </a:r>
          </a:p>
          <a:p>
            <a:pPr lvl="2">
              <a:spcBef>
                <a:spcPts val="600"/>
              </a:spcBef>
              <a:spcAft>
                <a:spcPts val="0"/>
              </a:spcAft>
            </a:pPr>
            <a:r>
              <a:rPr lang="en-US" sz="2000" b="1" dirty="0"/>
              <a:t>$100,000 in apportionable income</a:t>
            </a:r>
          </a:p>
          <a:p>
            <a:pPr lvl="2">
              <a:spcBef>
                <a:spcPts val="600"/>
              </a:spcBef>
            </a:pPr>
            <a:r>
              <a:rPr lang="en-US" sz="2000" b="1" dirty="0"/>
              <a:t>$20,000 non-apportionable income sourced entirely to State A </a:t>
            </a:r>
          </a:p>
          <a:p>
            <a:pPr lvl="1">
              <a:spcBef>
                <a:spcPts val="600"/>
              </a:spcBef>
              <a:spcAft>
                <a:spcPts val="0"/>
              </a:spcAft>
            </a:pPr>
            <a:r>
              <a:rPr lang="en-US" sz="2000" b="1" dirty="0"/>
              <a:t>P allocates to Smith: </a:t>
            </a:r>
          </a:p>
          <a:p>
            <a:pPr lvl="2">
              <a:spcBef>
                <a:spcPts val="600"/>
              </a:spcBef>
              <a:spcAft>
                <a:spcPts val="0"/>
              </a:spcAft>
            </a:pPr>
            <a:r>
              <a:rPr lang="en-US" sz="2000" b="1" dirty="0"/>
              <a:t>$10,000 (10%) of its apportionable income</a:t>
            </a:r>
          </a:p>
          <a:p>
            <a:pPr lvl="2">
              <a:spcBef>
                <a:spcPts val="600"/>
              </a:spcBef>
            </a:pPr>
            <a:r>
              <a:rPr lang="en-US" sz="2000" b="1" dirty="0">
                <a:highlight>
                  <a:srgbClr val="FFFF00"/>
                </a:highlight>
              </a:rPr>
              <a:t>$5,000 (25%) of a </a:t>
            </a:r>
            <a:r>
              <a:rPr lang="en-US" sz="2000" b="1" dirty="0">
                <a:solidFill>
                  <a:srgbClr val="FF0000"/>
                </a:solidFill>
                <a:highlight>
                  <a:srgbClr val="FFFF00"/>
                </a:highlight>
              </a:rPr>
              <a:t>non-apportionable</a:t>
            </a:r>
            <a:r>
              <a:rPr lang="en-US" sz="2000" b="1" dirty="0">
                <a:highlight>
                  <a:srgbClr val="FFFF00"/>
                </a:highlight>
              </a:rPr>
              <a:t> long-term capital gains  </a:t>
            </a:r>
          </a:p>
          <a:p>
            <a:pPr lvl="1">
              <a:spcBef>
                <a:spcPts val="600"/>
              </a:spcBef>
            </a:pPr>
            <a:r>
              <a:rPr lang="en-US" sz="2000" b="1" dirty="0"/>
              <a:t>P has $100,000 of total sales with $50,000 in State A</a:t>
            </a:r>
          </a:p>
          <a:p>
            <a:pPr lvl="1">
              <a:spcBef>
                <a:spcPts val="600"/>
              </a:spcBef>
            </a:pPr>
            <a:r>
              <a:rPr lang="en-US" sz="2000" b="1" dirty="0"/>
              <a:t>Smith would have $10,000 of partnership income sourced to State A</a:t>
            </a:r>
          </a:p>
          <a:p>
            <a:pPr marL="630000" lvl="2" indent="0">
              <a:spcBef>
                <a:spcPts val="600"/>
              </a:spcBef>
              <a:buNone/>
            </a:pPr>
            <a:r>
              <a:rPr lang="en-US" sz="1800" b="1" dirty="0"/>
              <a:t>	</a:t>
            </a:r>
            <a:r>
              <a:rPr lang="en-US" sz="2000" b="1" dirty="0"/>
              <a:t>$10,000 X $50,000/$100,000 = $5,000 apportioned to State A</a:t>
            </a:r>
          </a:p>
          <a:p>
            <a:pPr marL="630000" lvl="2" indent="0">
              <a:spcBef>
                <a:spcPts val="600"/>
              </a:spcBef>
              <a:buNone/>
            </a:pPr>
            <a:r>
              <a:rPr lang="en-US" sz="2000" b="1" dirty="0"/>
              <a:t>	Plus </a:t>
            </a:r>
          </a:p>
          <a:p>
            <a:pPr marL="630000" lvl="2" indent="0">
              <a:spcBef>
                <a:spcPts val="600"/>
              </a:spcBef>
              <a:buNone/>
            </a:pPr>
            <a:r>
              <a:rPr lang="en-US" sz="2000" b="1" dirty="0"/>
              <a:t>	$5,000 allocated to State A</a:t>
            </a:r>
            <a:endParaRPr lang="en-US" sz="1800" b="1" dirty="0"/>
          </a:p>
        </p:txBody>
      </p:sp>
      <p:grpSp>
        <p:nvGrpSpPr>
          <p:cNvPr id="2" name="Group 1">
            <a:extLst>
              <a:ext uri="{FF2B5EF4-FFF2-40B4-BE49-F238E27FC236}">
                <a16:creationId xmlns:a16="http://schemas.microsoft.com/office/drawing/2014/main" id="{E2E3F283-1D5D-EA8C-2E91-96F06ECC1F32}"/>
              </a:ext>
            </a:extLst>
          </p:cNvPr>
          <p:cNvGrpSpPr/>
          <p:nvPr/>
        </p:nvGrpSpPr>
        <p:grpSpPr>
          <a:xfrm>
            <a:off x="463824" y="1785281"/>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73D1DB4C-81F2-AE5E-2B44-771467C4E195}"/>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9A9136A5-C6FC-FC52-1CF7-17137DF57D82}"/>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47D4B616-2641-A7DE-B3D8-C7B1A139D7A8}"/>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B4A97013-E670-DE42-C368-ABCF01B907E3}"/>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899AA2F3-BBD2-8FE0-A7A8-6B9680CF465C}"/>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A68565F8-974B-0002-510F-B2F508B4AAFB}"/>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C3806F3-15C8-7D74-6ED3-60D4E190951A}"/>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2AB6AE40-54E2-7F31-EC5E-1ABC943F73AA}"/>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CBDCBB27-1377-DC7C-F5C2-7FEFED020756}"/>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193FFD0A-3241-162D-1583-B117FECEA283}"/>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2421F32C-9A01-4DD7-13B9-D32EF1075C29}"/>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6DA07CD4-9A99-4376-6F07-8FE3C6F93484}"/>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57D85FD9-73CA-9916-AEFA-F4822E27E94B}"/>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020DEBC-3E8A-5CDD-FE01-09F0C845A22A}"/>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4706F07-B279-4C1F-7902-0AD74A191018}"/>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922EC159-B26D-43A3-D3B3-5A880A2C9189}"/>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97BCB3D4-7835-92AE-C374-C2991DD034DF}"/>
              </a:ext>
            </a:extLst>
          </p:cNvPr>
          <p:cNvCxnSpPr>
            <a:cxnSpLocks/>
          </p:cNvCxnSpPr>
          <p:nvPr/>
        </p:nvCxnSpPr>
        <p:spPr>
          <a:xfrm flipH="1" flipV="1">
            <a:off x="581273" y="2954158"/>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7" name="Connector: Curved 6">
            <a:extLst>
              <a:ext uri="{FF2B5EF4-FFF2-40B4-BE49-F238E27FC236}">
                <a16:creationId xmlns:a16="http://schemas.microsoft.com/office/drawing/2014/main" id="{6F3D1458-856D-5F31-1D24-92459FF3A57F}"/>
              </a:ext>
            </a:extLst>
          </p:cNvPr>
          <p:cNvCxnSpPr>
            <a:cxnSpLocks/>
            <a:stCxn id="6" idx="5"/>
          </p:cNvCxnSpPr>
          <p:nvPr/>
        </p:nvCxnSpPr>
        <p:spPr>
          <a:xfrm flipH="1" flipV="1">
            <a:off x="733673" y="3106558"/>
            <a:ext cx="1248293" cy="948911"/>
          </a:xfrm>
          <a:prstGeom prst="curvedConnector3">
            <a:avLst>
              <a:gd name="adj1" fmla="val 120741"/>
            </a:avLst>
          </a:prstGeom>
          <a:ln>
            <a:solidFill>
              <a:srgbClr val="92D050"/>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12890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2F7B4-8817-BB06-9DE7-507D758CA887}"/>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9F44B680-7EDF-56A9-4C8D-7141ED677E21}"/>
              </a:ext>
            </a:extLst>
          </p:cNvPr>
          <p:cNvSpPr>
            <a:spLocks noGrp="1"/>
          </p:cNvSpPr>
          <p:nvPr>
            <p:ph idx="1"/>
          </p:nvPr>
        </p:nvSpPr>
        <p:spPr/>
        <p:txBody>
          <a:bodyPr/>
          <a:lstStyle/>
          <a:p>
            <a:r>
              <a:rPr lang="en-US" sz="2800" b="1" dirty="0"/>
              <a:t>Summary – General Rules</a:t>
            </a:r>
          </a:p>
          <a:p>
            <a:pPr lvl="1"/>
            <a:r>
              <a:rPr lang="en-US" sz="2400" b="1" dirty="0"/>
              <a:t>Start at the partnership that first recognizes the income for tax purposes.</a:t>
            </a:r>
          </a:p>
          <a:p>
            <a:pPr lvl="1"/>
            <a:r>
              <a:rPr lang="en-US" sz="2400" b="1" dirty="0"/>
              <a:t>Determine tax character of partnership items – including whether they are apportionable or non-apportionable based on the partnership’s information and activities.</a:t>
            </a:r>
          </a:p>
          <a:p>
            <a:pPr lvl="1"/>
            <a:r>
              <a:rPr lang="en-US" sz="2400" b="1" dirty="0"/>
              <a:t>Determine related apportionment factors.</a:t>
            </a:r>
          </a:p>
          <a:p>
            <a:pPr lvl="1"/>
            <a:r>
              <a:rPr lang="en-US" sz="2400" b="1" dirty="0">
                <a:highlight>
                  <a:srgbClr val="FFFF00"/>
                </a:highlight>
              </a:rPr>
              <a:t>Capture and report necessary information to all direct partners to allow them to comply with state sourcing rules applied to income of businesses. </a:t>
            </a:r>
          </a:p>
          <a:p>
            <a:pPr lvl="1"/>
            <a:endParaRPr lang="en-US" dirty="0"/>
          </a:p>
        </p:txBody>
      </p:sp>
      <p:sp>
        <p:nvSpPr>
          <p:cNvPr id="4" name="Slide Number Placeholder 3">
            <a:extLst>
              <a:ext uri="{FF2B5EF4-FFF2-40B4-BE49-F238E27FC236}">
                <a16:creationId xmlns:a16="http://schemas.microsoft.com/office/drawing/2014/main" id="{86FE4034-4087-AA00-101C-68E0C5C5A9C6}"/>
              </a:ext>
            </a:extLst>
          </p:cNvPr>
          <p:cNvSpPr>
            <a:spLocks noGrp="1"/>
          </p:cNvSpPr>
          <p:nvPr>
            <p:ph type="sldNum" sz="quarter" idx="12"/>
          </p:nvPr>
        </p:nvSpPr>
        <p:spPr/>
        <p:txBody>
          <a:bodyPr/>
          <a:lstStyle/>
          <a:p>
            <a:fld id="{3A98EE3D-8CD1-4C3F-BD1C-C98C9596463C}" type="slidenum">
              <a:rPr lang="en-US" smtClean="0"/>
              <a:t>2</a:t>
            </a:fld>
            <a:endParaRPr lang="en-US" dirty="0"/>
          </a:p>
        </p:txBody>
      </p:sp>
    </p:spTree>
    <p:extLst>
      <p:ext uri="{BB962C8B-B14F-4D97-AF65-F5344CB8AC3E}">
        <p14:creationId xmlns:p14="http://schemas.microsoft.com/office/powerpoint/2010/main" val="995327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51B5A-E4D5-5349-AA34-568C41920E7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6987ACF-ADED-5118-E54B-E36FB67E5147}"/>
              </a:ext>
            </a:extLst>
          </p:cNvPr>
          <p:cNvSpPr>
            <a:spLocks noGrp="1"/>
          </p:cNvSpPr>
          <p:nvPr>
            <p:ph type="sldNum" sz="quarter" idx="12"/>
          </p:nvPr>
        </p:nvSpPr>
        <p:spPr/>
        <p:txBody>
          <a:bodyPr/>
          <a:lstStyle/>
          <a:p>
            <a:fld id="{3A98EE3D-8CD1-4C3F-BD1C-C98C9596463C}" type="slidenum">
              <a:rPr lang="en-US" smtClean="0"/>
              <a:t>20</a:t>
            </a:fld>
            <a:endParaRPr lang="en-US"/>
          </a:p>
        </p:txBody>
      </p:sp>
      <p:sp>
        <p:nvSpPr>
          <p:cNvPr id="19" name="Content Placeholder 2">
            <a:extLst>
              <a:ext uri="{FF2B5EF4-FFF2-40B4-BE49-F238E27FC236}">
                <a16:creationId xmlns:a16="http://schemas.microsoft.com/office/drawing/2014/main" id="{1C594CAD-7ED9-D496-F3C5-FE7C58BDE3EF}"/>
              </a:ext>
            </a:extLst>
          </p:cNvPr>
          <p:cNvSpPr txBox="1">
            <a:spLocks/>
          </p:cNvSpPr>
          <p:nvPr/>
        </p:nvSpPr>
        <p:spPr>
          <a:xfrm>
            <a:off x="4537717" y="812631"/>
            <a:ext cx="7492358" cy="5633782"/>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3 – Simple Apportionable / Non-Apportionable Income</a:t>
            </a:r>
            <a:r>
              <a:rPr lang="en-US" sz="2400" b="1" dirty="0"/>
              <a:t>:</a:t>
            </a:r>
          </a:p>
          <a:p>
            <a:pPr marL="342900" indent="-342900">
              <a:buFont typeface="+mj-lt"/>
              <a:buAutoNum type="arabicPeriod"/>
            </a:pPr>
            <a:r>
              <a:rPr lang="en-US" sz="2400" b="1" dirty="0"/>
              <a:t>Downstream information. </a:t>
            </a:r>
          </a:p>
          <a:p>
            <a:pPr lvl="1"/>
            <a:r>
              <a:rPr lang="en-US" sz="2400" b="1" dirty="0"/>
              <a:t>P must know:</a:t>
            </a:r>
          </a:p>
          <a:p>
            <a:pPr marL="1108350" lvl="2" indent="-514350"/>
            <a:r>
              <a:rPr lang="en-US" sz="2300" b="1" dirty="0"/>
              <a:t>Smith residency</a:t>
            </a:r>
          </a:p>
          <a:p>
            <a:pPr marL="1108350" lvl="2" indent="-514350"/>
            <a:r>
              <a:rPr lang="en-US" sz="2300" b="1" dirty="0"/>
              <a:t>Smith’s residence state tax modifications for long-term capital gains.</a:t>
            </a:r>
          </a:p>
          <a:p>
            <a:pPr marL="342900" indent="-342900">
              <a:buFont typeface="+mj-lt"/>
              <a:buAutoNum type="arabicPeriod"/>
            </a:pPr>
            <a:r>
              <a:rPr lang="en-US" sz="2400" b="1" dirty="0"/>
              <a:t>Upstream information. </a:t>
            </a:r>
            <a:r>
              <a:rPr lang="en-US" sz="2100" b="1" dirty="0"/>
              <a:t>P Will have to provide Smith with a State A Schedule K-1, showing Smith’s distributive share of:</a:t>
            </a:r>
          </a:p>
          <a:p>
            <a:pPr marL="1108350" lvl="2" indent="-514350"/>
            <a:r>
              <a:rPr lang="en-US" sz="2300" b="1" dirty="0"/>
              <a:t>State A source income information,</a:t>
            </a:r>
          </a:p>
          <a:p>
            <a:pPr marL="1108350" lvl="2" indent="-514350"/>
            <a:r>
              <a:rPr lang="en-US" sz="2300" b="1" dirty="0"/>
              <a:t>Break down of items per character for treatment of capital gains in State A, and</a:t>
            </a:r>
          </a:p>
          <a:p>
            <a:pPr marL="1108350" lvl="2" indent="-514350"/>
            <a:r>
              <a:rPr lang="en-US" sz="2300" b="1" dirty="0"/>
              <a:t>State A withholding information,</a:t>
            </a:r>
          </a:p>
        </p:txBody>
      </p:sp>
      <p:sp>
        <p:nvSpPr>
          <p:cNvPr id="3" name="Rectangle: Single Corner Snipped 2">
            <a:extLst>
              <a:ext uri="{FF2B5EF4-FFF2-40B4-BE49-F238E27FC236}">
                <a16:creationId xmlns:a16="http://schemas.microsoft.com/office/drawing/2014/main" id="{B63355B7-1AB3-A2BC-BEEF-4AFD90CF6C3E}"/>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16" name="Group 15">
            <a:extLst>
              <a:ext uri="{FF2B5EF4-FFF2-40B4-BE49-F238E27FC236}">
                <a16:creationId xmlns:a16="http://schemas.microsoft.com/office/drawing/2014/main" id="{FFC20CEE-CB61-07F2-48B5-EAC2EBF96944}"/>
              </a:ext>
            </a:extLst>
          </p:cNvPr>
          <p:cNvGrpSpPr/>
          <p:nvPr/>
        </p:nvGrpSpPr>
        <p:grpSpPr>
          <a:xfrm>
            <a:off x="596233" y="2156081"/>
            <a:ext cx="3643983" cy="3124898"/>
            <a:chOff x="537550" y="1121458"/>
            <a:chExt cx="3643983" cy="3124898"/>
          </a:xfrm>
        </p:grpSpPr>
        <p:grpSp>
          <p:nvGrpSpPr>
            <p:cNvPr id="2" name="Group 1">
              <a:extLst>
                <a:ext uri="{FF2B5EF4-FFF2-40B4-BE49-F238E27FC236}">
                  <a16:creationId xmlns:a16="http://schemas.microsoft.com/office/drawing/2014/main" id="{06AC7458-3309-D1A7-5A78-C983002C90CA}"/>
                </a:ext>
              </a:extLst>
            </p:cNvPr>
            <p:cNvGrpSpPr/>
            <p:nvPr/>
          </p:nvGrpSpPr>
          <p:grpSpPr>
            <a:xfrm>
              <a:off x="537550" y="1121458"/>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B10B1F2E-A15C-5840-DFBE-988BD2CFCE8E}"/>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42858FEA-851F-87CD-9D21-E24F936C27B2}"/>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15357D6A-A68B-07BD-FAD3-08799010C2AF}"/>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E2D18439-ACAE-C863-689C-9D0BE7875804}"/>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D557E666-9211-8E91-E5BE-122665F7D3C9}"/>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CF50B41E-09C2-ADB9-4007-39C6D35CBACB}"/>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FA2BE0C-5F78-E7F9-FB06-1297E4A6E064}"/>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E8C14A2-47BE-6AD0-8B9F-5BB9E1904B76}"/>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DDF849C2-D3DE-C130-9514-B2746DAAE0F7}"/>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A5AFEAEF-30BC-58AE-588A-66FD2F80C1F5}"/>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3237D707-5606-E311-DA66-719FFA748FC8}"/>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325CDDA4-A46B-CAE2-4110-539083AD4FFD}"/>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0B2746DA-9571-5AEF-ED38-00E5C6E07734}"/>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1D362D7-C513-FB1B-CA45-F3D7A6FB9E03}"/>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E0313371-FDE5-1D8D-6BC9-6A4E405DE10A}"/>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1F120C39-AE07-A651-7106-CCDE71C9BF70}"/>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7" name="Connector: Curved 6">
              <a:extLst>
                <a:ext uri="{FF2B5EF4-FFF2-40B4-BE49-F238E27FC236}">
                  <a16:creationId xmlns:a16="http://schemas.microsoft.com/office/drawing/2014/main" id="{735E2E08-101E-5493-FF1A-BB357C679DC0}"/>
                </a:ext>
              </a:extLst>
            </p:cNvPr>
            <p:cNvCxnSpPr>
              <a:cxnSpLocks/>
              <a:stCxn id="6" idx="5"/>
            </p:cNvCxnSpPr>
            <p:nvPr/>
          </p:nvCxnSpPr>
          <p:spPr>
            <a:xfrm flipH="1" flipV="1">
              <a:off x="654999" y="2290335"/>
              <a:ext cx="1400693" cy="1101311"/>
            </a:xfrm>
            <a:prstGeom prst="curvedConnector3">
              <a:avLst>
                <a:gd name="adj1" fmla="val 122364"/>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11" name="Connector: Curved 10">
              <a:extLst>
                <a:ext uri="{FF2B5EF4-FFF2-40B4-BE49-F238E27FC236}">
                  <a16:creationId xmlns:a16="http://schemas.microsoft.com/office/drawing/2014/main" id="{B68010AA-2F33-46C1-12C4-F8B5E320B445}"/>
                </a:ext>
              </a:extLst>
            </p:cNvPr>
            <p:cNvCxnSpPr/>
            <p:nvPr/>
          </p:nvCxnSpPr>
          <p:spPr>
            <a:xfrm>
              <a:off x="1007255" y="2380221"/>
              <a:ext cx="944804" cy="704457"/>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B52F82E-2003-7424-B521-5448A39CB5CE}"/>
                </a:ext>
              </a:extLst>
            </p:cNvPr>
            <p:cNvSpPr txBox="1"/>
            <p:nvPr/>
          </p:nvSpPr>
          <p:spPr>
            <a:xfrm>
              <a:off x="1359105" y="2225567"/>
              <a:ext cx="232496" cy="369332"/>
            </a:xfrm>
            <a:prstGeom prst="rect">
              <a:avLst/>
            </a:prstGeom>
            <a:noFill/>
          </p:spPr>
          <p:txBody>
            <a:bodyPr wrap="square" rtlCol="0">
              <a:spAutoFit/>
            </a:bodyPr>
            <a:lstStyle/>
            <a:p>
              <a:r>
                <a:rPr lang="en-US" dirty="0"/>
                <a:t>1</a:t>
              </a:r>
            </a:p>
          </p:txBody>
        </p:sp>
        <p:sp>
          <p:nvSpPr>
            <p:cNvPr id="15" name="TextBox 14">
              <a:extLst>
                <a:ext uri="{FF2B5EF4-FFF2-40B4-BE49-F238E27FC236}">
                  <a16:creationId xmlns:a16="http://schemas.microsoft.com/office/drawing/2014/main" id="{1BAB0D0D-FF29-2DBE-DF61-DB4CD0B455AB}"/>
                </a:ext>
              </a:extLst>
            </p:cNvPr>
            <p:cNvSpPr txBox="1"/>
            <p:nvPr/>
          </p:nvSpPr>
          <p:spPr>
            <a:xfrm>
              <a:off x="561276" y="2683907"/>
              <a:ext cx="319318" cy="369332"/>
            </a:xfrm>
            <a:prstGeom prst="rect">
              <a:avLst/>
            </a:prstGeom>
            <a:noFill/>
          </p:spPr>
          <p:txBody>
            <a:bodyPr wrap="none" rtlCol="0">
              <a:spAutoFit/>
            </a:bodyPr>
            <a:lstStyle/>
            <a:p>
              <a:r>
                <a:rPr lang="en-US" dirty="0"/>
                <a:t>2</a:t>
              </a:r>
            </a:p>
          </p:txBody>
        </p:sp>
      </p:grpSp>
    </p:spTree>
    <p:extLst>
      <p:ext uri="{BB962C8B-B14F-4D97-AF65-F5344CB8AC3E}">
        <p14:creationId xmlns:p14="http://schemas.microsoft.com/office/powerpoint/2010/main" val="3139138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91077-52D4-BEF8-2B01-3B7B551A4FF2}"/>
              </a:ext>
            </a:extLst>
          </p:cNvPr>
          <p:cNvSpPr>
            <a:spLocks noGrp="1"/>
          </p:cNvSpPr>
          <p:nvPr>
            <p:ph type="title"/>
          </p:nvPr>
        </p:nvSpPr>
        <p:spPr>
          <a:xfrm>
            <a:off x="581192" y="702156"/>
            <a:ext cx="11029616" cy="935813"/>
          </a:xfrm>
        </p:spPr>
        <p:txBody>
          <a:bodyPr/>
          <a:lstStyle/>
          <a:p>
            <a:r>
              <a:rPr lang="en-US" dirty="0"/>
              <a:t>Question</a:t>
            </a:r>
          </a:p>
        </p:txBody>
      </p:sp>
      <p:sp>
        <p:nvSpPr>
          <p:cNvPr id="3" name="Content Placeholder 2">
            <a:extLst>
              <a:ext uri="{FF2B5EF4-FFF2-40B4-BE49-F238E27FC236}">
                <a16:creationId xmlns:a16="http://schemas.microsoft.com/office/drawing/2014/main" id="{971B1305-E936-38C8-15A5-7BA40E6754F8}"/>
              </a:ext>
            </a:extLst>
          </p:cNvPr>
          <p:cNvSpPr>
            <a:spLocks noGrp="1"/>
          </p:cNvSpPr>
          <p:nvPr>
            <p:ph idx="1"/>
          </p:nvPr>
        </p:nvSpPr>
        <p:spPr>
          <a:xfrm>
            <a:off x="581192" y="1765190"/>
            <a:ext cx="11029615" cy="4658724"/>
          </a:xfrm>
        </p:spPr>
        <p:txBody>
          <a:bodyPr>
            <a:normAutofit/>
          </a:bodyPr>
          <a:lstStyle/>
          <a:p>
            <a:r>
              <a:rPr lang="en-US" sz="2300" b="1" dirty="0"/>
              <a:t>Should P provide information regarding the nature of the asset sold (sports car) to apply the correct capital gain treatment in that state?</a:t>
            </a:r>
          </a:p>
          <a:p>
            <a:pPr marL="0" indent="0">
              <a:buNone/>
            </a:pPr>
            <a:r>
              <a:rPr lang="en-US" sz="2300" b="1" dirty="0"/>
              <a:t>	Yes. Probably already.</a:t>
            </a:r>
            <a:endParaRPr lang="en-US" sz="2000" b="1" dirty="0"/>
          </a:p>
          <a:p>
            <a:pPr marL="0" indent="0">
              <a:buNone/>
            </a:pPr>
            <a:r>
              <a:rPr lang="en-US" sz="2000" b="1" dirty="0">
                <a:highlight>
                  <a:srgbClr val="FFFF00"/>
                </a:highlight>
              </a:rPr>
              <a:t>Uniform Partnership Act</a:t>
            </a:r>
          </a:p>
          <a:p>
            <a:pPr marL="0" indent="0">
              <a:buNone/>
            </a:pPr>
            <a:r>
              <a:rPr lang="en-US" sz="2000" dirty="0"/>
              <a:t>SECTION 408. RIGHTS TO INFORMATION OF PARTNERS AND PERSONS DISSOCIATED AS PARTNER. … (c) The partnership shall furnish to each partner: (1) without demand, any information concerning the </a:t>
            </a:r>
            <a:r>
              <a:rPr lang="en-US" sz="2000" b="1" dirty="0"/>
              <a:t>partnership’s business, financial condition, and other circumstances which the partnership knows and is material to the proper exercise of the partner’s rights and duties under the partnership agreement or this [act], </a:t>
            </a:r>
            <a:r>
              <a:rPr lang="en-US" sz="2000" dirty="0"/>
              <a:t>except to the extent the partnership can establish that it reasonably believes the partner already knows the information; and</a:t>
            </a:r>
            <a:endParaRPr lang="en-US" sz="2000" b="1" dirty="0"/>
          </a:p>
        </p:txBody>
      </p:sp>
      <p:sp>
        <p:nvSpPr>
          <p:cNvPr id="4" name="Slide Number Placeholder 3">
            <a:extLst>
              <a:ext uri="{FF2B5EF4-FFF2-40B4-BE49-F238E27FC236}">
                <a16:creationId xmlns:a16="http://schemas.microsoft.com/office/drawing/2014/main" id="{D7AB3CA0-8E9B-5F22-30B9-057F678A20F4}"/>
              </a:ext>
            </a:extLst>
          </p:cNvPr>
          <p:cNvSpPr>
            <a:spLocks noGrp="1"/>
          </p:cNvSpPr>
          <p:nvPr>
            <p:ph type="sldNum" sz="quarter" idx="12"/>
          </p:nvPr>
        </p:nvSpPr>
        <p:spPr/>
        <p:txBody>
          <a:bodyPr/>
          <a:lstStyle/>
          <a:p>
            <a:fld id="{3A98EE3D-8CD1-4C3F-BD1C-C98C9596463C}" type="slidenum">
              <a:rPr lang="en-US" smtClean="0"/>
              <a:t>21</a:t>
            </a:fld>
            <a:endParaRPr lang="en-US"/>
          </a:p>
        </p:txBody>
      </p:sp>
    </p:spTree>
    <p:extLst>
      <p:ext uri="{BB962C8B-B14F-4D97-AF65-F5344CB8AC3E}">
        <p14:creationId xmlns:p14="http://schemas.microsoft.com/office/powerpoint/2010/main" val="15271953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4C66F-8F62-B343-6297-97124A4C2A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F2D6C3-F197-4ECD-A5D6-A9CCA2599946}"/>
              </a:ext>
            </a:extLst>
          </p:cNvPr>
          <p:cNvSpPr>
            <a:spLocks noGrp="1"/>
          </p:cNvSpPr>
          <p:nvPr>
            <p:ph type="title"/>
          </p:nvPr>
        </p:nvSpPr>
        <p:spPr>
          <a:xfrm>
            <a:off x="581192" y="702156"/>
            <a:ext cx="11029616" cy="935813"/>
          </a:xfrm>
        </p:spPr>
        <p:txBody>
          <a:bodyPr/>
          <a:lstStyle/>
          <a:p>
            <a:r>
              <a:rPr lang="en-US" dirty="0"/>
              <a:t>Remark</a:t>
            </a:r>
          </a:p>
        </p:txBody>
      </p:sp>
      <p:sp>
        <p:nvSpPr>
          <p:cNvPr id="3" name="Content Placeholder 2">
            <a:extLst>
              <a:ext uri="{FF2B5EF4-FFF2-40B4-BE49-F238E27FC236}">
                <a16:creationId xmlns:a16="http://schemas.microsoft.com/office/drawing/2014/main" id="{598E1E24-34D0-C6F0-F553-52EC100501A5}"/>
              </a:ext>
            </a:extLst>
          </p:cNvPr>
          <p:cNvSpPr>
            <a:spLocks noGrp="1"/>
          </p:cNvSpPr>
          <p:nvPr>
            <p:ph idx="1"/>
          </p:nvPr>
        </p:nvSpPr>
        <p:spPr>
          <a:xfrm>
            <a:off x="581192" y="1765190"/>
            <a:ext cx="11029615" cy="3911710"/>
          </a:xfrm>
        </p:spPr>
        <p:txBody>
          <a:bodyPr>
            <a:normAutofit/>
          </a:bodyPr>
          <a:lstStyle/>
          <a:p>
            <a:pPr marL="0" indent="0">
              <a:buNone/>
            </a:pPr>
            <a:r>
              <a:rPr lang="en-US" sz="2800" b="1" dirty="0"/>
              <a:t>Part III of the model requires the transmission of upstream information that is neither on a federal Schedule K-1 or on a source state Schedule K-1.</a:t>
            </a:r>
          </a:p>
          <a:p>
            <a:pPr marL="0" indent="0">
              <a:buNone/>
            </a:pPr>
            <a:r>
              <a:rPr lang="en-US" sz="2800" b="1" dirty="0"/>
              <a:t>The more developed </a:t>
            </a:r>
            <a:r>
              <a:rPr lang="en-US" sz="2800" b="1" dirty="0">
                <a:highlight>
                  <a:srgbClr val="FFFF00"/>
                </a:highlight>
              </a:rPr>
              <a:t>a source state Schedule K-1 is </a:t>
            </a:r>
            <a:r>
              <a:rPr lang="en-US" sz="2800" b="1" dirty="0"/>
              <a:t>the more the information for residence and source state overlaps. </a:t>
            </a:r>
          </a:p>
          <a:p>
            <a:pPr marL="0" indent="0">
              <a:buNone/>
            </a:pPr>
            <a:r>
              <a:rPr lang="en-US" sz="2800" b="1" dirty="0"/>
              <a:t>	Example: Interest on US bond income exemption is typically the same in each state.</a:t>
            </a:r>
          </a:p>
          <a:p>
            <a:pPr marL="0" indent="0">
              <a:buNone/>
            </a:pPr>
            <a:endParaRPr lang="en-US" sz="2000" b="1" dirty="0"/>
          </a:p>
        </p:txBody>
      </p:sp>
      <p:sp>
        <p:nvSpPr>
          <p:cNvPr id="4" name="Slide Number Placeholder 3">
            <a:extLst>
              <a:ext uri="{FF2B5EF4-FFF2-40B4-BE49-F238E27FC236}">
                <a16:creationId xmlns:a16="http://schemas.microsoft.com/office/drawing/2014/main" id="{F3ADAE3F-2836-EC19-3D33-382D71715BE5}"/>
              </a:ext>
            </a:extLst>
          </p:cNvPr>
          <p:cNvSpPr>
            <a:spLocks noGrp="1"/>
          </p:cNvSpPr>
          <p:nvPr>
            <p:ph type="sldNum" sz="quarter" idx="12"/>
          </p:nvPr>
        </p:nvSpPr>
        <p:spPr/>
        <p:txBody>
          <a:bodyPr/>
          <a:lstStyle/>
          <a:p>
            <a:fld id="{3A98EE3D-8CD1-4C3F-BD1C-C98C9596463C}" type="slidenum">
              <a:rPr lang="en-US" smtClean="0"/>
              <a:t>22</a:t>
            </a:fld>
            <a:endParaRPr lang="en-US"/>
          </a:p>
        </p:txBody>
      </p:sp>
    </p:spTree>
    <p:extLst>
      <p:ext uri="{BB962C8B-B14F-4D97-AF65-F5344CB8AC3E}">
        <p14:creationId xmlns:p14="http://schemas.microsoft.com/office/powerpoint/2010/main" val="4168056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46ED7-4B44-90A7-A947-F42445C9897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537DEB-E789-D6CB-764B-8D8B4D958209}"/>
              </a:ext>
            </a:extLst>
          </p:cNvPr>
          <p:cNvSpPr>
            <a:spLocks noGrp="1"/>
          </p:cNvSpPr>
          <p:nvPr>
            <p:ph type="sldNum" sz="quarter" idx="12"/>
          </p:nvPr>
        </p:nvSpPr>
        <p:spPr/>
        <p:txBody>
          <a:bodyPr/>
          <a:lstStyle/>
          <a:p>
            <a:fld id="{3A98EE3D-8CD1-4C3F-BD1C-C98C9596463C}" type="slidenum">
              <a:rPr lang="en-US" smtClean="0"/>
              <a:t>23</a:t>
            </a:fld>
            <a:endParaRPr lang="en-US"/>
          </a:p>
        </p:txBody>
      </p:sp>
      <p:sp>
        <p:nvSpPr>
          <p:cNvPr id="19" name="Content Placeholder 2">
            <a:extLst>
              <a:ext uri="{FF2B5EF4-FFF2-40B4-BE49-F238E27FC236}">
                <a16:creationId xmlns:a16="http://schemas.microsoft.com/office/drawing/2014/main" id="{DE2D2822-6BAC-1CC8-D9C5-D7E771474868}"/>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4 – Simple Corporate Partner</a:t>
            </a:r>
            <a:r>
              <a:rPr lang="en-US" sz="2400" b="1" dirty="0"/>
              <a:t>:</a:t>
            </a:r>
          </a:p>
          <a:p>
            <a:pPr lvl="1">
              <a:spcBef>
                <a:spcPts val="600"/>
              </a:spcBef>
            </a:pPr>
            <a:r>
              <a:rPr lang="en-US" sz="2400" b="1" dirty="0"/>
              <a:t>Corp’s and P’s businesses are not unitary</a:t>
            </a:r>
          </a:p>
          <a:p>
            <a:pPr lvl="1">
              <a:spcBef>
                <a:spcPts val="600"/>
              </a:spcBef>
            </a:pPr>
            <a:r>
              <a:rPr lang="en-US" sz="2400" b="1" dirty="0"/>
              <a:t>Same facts as Examples 1 and 3 except the allocation is to Corp</a:t>
            </a:r>
          </a:p>
          <a:p>
            <a:pPr lvl="1">
              <a:spcBef>
                <a:spcPts val="600"/>
              </a:spcBef>
            </a:pPr>
            <a:r>
              <a:rPr lang="en-US" sz="2400" b="1" dirty="0"/>
              <a:t>Same results as in Examples 1 and 3</a:t>
            </a:r>
          </a:p>
          <a:p>
            <a:pPr lvl="2">
              <a:spcBef>
                <a:spcPts val="600"/>
              </a:spcBef>
            </a:pPr>
            <a:r>
              <a:rPr lang="en-US" sz="2300" b="1" dirty="0"/>
              <a:t>100% apportionable income = $5,000</a:t>
            </a:r>
          </a:p>
          <a:p>
            <a:pPr lvl="2">
              <a:spcBef>
                <a:spcPts val="600"/>
              </a:spcBef>
            </a:pPr>
            <a:r>
              <a:rPr lang="en-US" sz="2300" b="1" dirty="0"/>
              <a:t>Apportionable and non-apportionable income (special allocations) = $10,000</a:t>
            </a:r>
          </a:p>
          <a:p>
            <a:pPr marL="630000" lvl="2" indent="0">
              <a:spcBef>
                <a:spcPts val="600"/>
              </a:spcBef>
              <a:buNone/>
            </a:pPr>
            <a:endParaRPr lang="en-US" sz="1700" b="1" dirty="0"/>
          </a:p>
        </p:txBody>
      </p:sp>
      <p:grpSp>
        <p:nvGrpSpPr>
          <p:cNvPr id="2" name="Group 1">
            <a:extLst>
              <a:ext uri="{FF2B5EF4-FFF2-40B4-BE49-F238E27FC236}">
                <a16:creationId xmlns:a16="http://schemas.microsoft.com/office/drawing/2014/main" id="{37D6EBFE-DD6F-E421-E4A9-ACAC0C15FA81}"/>
              </a:ext>
            </a:extLst>
          </p:cNvPr>
          <p:cNvGrpSpPr/>
          <p:nvPr/>
        </p:nvGrpSpPr>
        <p:grpSpPr>
          <a:xfrm>
            <a:off x="596233" y="15662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0E25CB32-1E6C-6D52-DE16-99FC7BD10E20}"/>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4CE49A64-5104-DF62-6527-29C45A30487C}"/>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FF131481-6F18-EFD9-D7E4-53C9F1388B9A}"/>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786EC086-9842-7890-4238-9B1BA5E176C9}"/>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3A0F75E4-744B-C1BD-D02B-916612AAFC37}"/>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82194EA8-6453-D4CB-30C8-D6D4A45064CD}"/>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FEB885-9F8B-8F18-DB18-F07A9189F196}"/>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7906CCF-75FC-7732-8813-70496F4C03F7}"/>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B8DE432E-0A9F-EB1F-4E88-C9EE5EAB947B}"/>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DB0EC1FE-3FBB-98D5-1EBF-7D0D50C46046}"/>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AF363C7F-7106-8322-FD14-0BA2B69A5CE4}"/>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C2A37C07-D8CD-51CC-2793-226E4FA33910}"/>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2C5E55DB-39F5-2526-F4F2-1F620AFCBC33}"/>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83E1DE6-7C7B-AB4E-6357-2E82B620A357}"/>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69D698BD-6EED-C1A8-9F11-279E78B06F92}"/>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32F071CE-8769-CE1A-70A2-8FE859787044}"/>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CEFA381D-5F85-56B1-533F-1DFFF0997544}"/>
              </a:ext>
            </a:extLst>
          </p:cNvPr>
          <p:cNvCxnSpPr>
            <a:cxnSpLocks/>
            <a:stCxn id="5" idx="1"/>
          </p:cNvCxnSpPr>
          <p:nvPr/>
        </p:nvCxnSpPr>
        <p:spPr>
          <a:xfrm rot="10800000">
            <a:off x="1315055" y="2418123"/>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96822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EAF41-E2AC-C858-0A10-82A8118C93A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FF2D76-DEAA-02B8-FE3C-DF9C252D0211}"/>
              </a:ext>
            </a:extLst>
          </p:cNvPr>
          <p:cNvSpPr>
            <a:spLocks noGrp="1"/>
          </p:cNvSpPr>
          <p:nvPr>
            <p:ph type="sldNum" sz="quarter" idx="12"/>
          </p:nvPr>
        </p:nvSpPr>
        <p:spPr/>
        <p:txBody>
          <a:bodyPr/>
          <a:lstStyle/>
          <a:p>
            <a:fld id="{3A98EE3D-8CD1-4C3F-BD1C-C98C9596463C}" type="slidenum">
              <a:rPr lang="en-US" smtClean="0"/>
              <a:t>24</a:t>
            </a:fld>
            <a:endParaRPr lang="en-US"/>
          </a:p>
        </p:txBody>
      </p:sp>
      <p:sp>
        <p:nvSpPr>
          <p:cNvPr id="19" name="Content Placeholder 2">
            <a:extLst>
              <a:ext uri="{FF2B5EF4-FFF2-40B4-BE49-F238E27FC236}">
                <a16:creationId xmlns:a16="http://schemas.microsoft.com/office/drawing/2014/main" id="{0EC51B3F-524C-3790-0C89-AD7B32CB0A16}"/>
              </a:ext>
            </a:extLst>
          </p:cNvPr>
          <p:cNvSpPr txBox="1">
            <a:spLocks/>
          </p:cNvSpPr>
          <p:nvPr/>
        </p:nvSpPr>
        <p:spPr>
          <a:xfrm>
            <a:off x="4537717" y="812631"/>
            <a:ext cx="7492358" cy="5633782"/>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4 – Simple Apportionable / Non-Apportionable Income</a:t>
            </a:r>
            <a:r>
              <a:rPr lang="en-US" sz="2400" b="1" dirty="0"/>
              <a:t>:</a:t>
            </a:r>
          </a:p>
          <a:p>
            <a:pPr marL="342900" indent="-342900">
              <a:buFont typeface="+mj-lt"/>
              <a:buAutoNum type="arabicPeriod"/>
            </a:pPr>
            <a:r>
              <a:rPr lang="en-US" sz="2400" b="1" dirty="0"/>
              <a:t>Downstream Information. </a:t>
            </a:r>
          </a:p>
          <a:p>
            <a:pPr marL="666900" lvl="1" indent="-342900">
              <a:buFont typeface="+mj-lt"/>
              <a:buAutoNum type="arabicPeriod"/>
            </a:pPr>
            <a:r>
              <a:rPr lang="en-US" sz="2100" b="1" dirty="0"/>
              <a:t>P must know:</a:t>
            </a:r>
          </a:p>
          <a:p>
            <a:pPr lvl="2"/>
            <a:r>
              <a:rPr lang="en-US" sz="2300" b="1" dirty="0"/>
              <a:t>Corp. entity type (C Corp; S Corp; Tax Exempt)</a:t>
            </a:r>
          </a:p>
          <a:p>
            <a:pPr lvl="2"/>
            <a:r>
              <a:rPr lang="en-US" sz="2300" b="1" dirty="0"/>
              <a:t>Corp status in State A. (foreign or domestic)</a:t>
            </a:r>
          </a:p>
          <a:p>
            <a:pPr marL="342900" indent="-342900">
              <a:buFont typeface="+mj-lt"/>
              <a:buAutoNum type="arabicPeriod"/>
            </a:pPr>
            <a:r>
              <a:rPr lang="en-US" sz="2400" b="1" dirty="0"/>
              <a:t>Upstream Information. </a:t>
            </a:r>
          </a:p>
          <a:p>
            <a:pPr marL="666900" lvl="1" indent="-342900">
              <a:buFont typeface="+mj-lt"/>
              <a:buAutoNum type="arabicPeriod"/>
            </a:pPr>
            <a:r>
              <a:rPr lang="en-US" sz="2100" b="1" dirty="0"/>
              <a:t>P must provide Corp with a State A Schedule K-1, showing its distributive share of:</a:t>
            </a:r>
          </a:p>
          <a:p>
            <a:pPr lvl="2"/>
            <a:r>
              <a:rPr lang="en-US" sz="2300" b="1" dirty="0"/>
              <a:t>State A source income information,</a:t>
            </a:r>
          </a:p>
          <a:p>
            <a:pPr lvl="2"/>
            <a:r>
              <a:rPr lang="en-US" sz="2300" b="1" dirty="0"/>
              <a:t>Break down of items per character with State A modifications.</a:t>
            </a:r>
          </a:p>
          <a:p>
            <a:pPr lvl="2"/>
            <a:r>
              <a:rPr lang="en-US" sz="2300" b="1" dirty="0"/>
              <a:t>State A withholding information.</a:t>
            </a:r>
          </a:p>
        </p:txBody>
      </p:sp>
      <p:sp>
        <p:nvSpPr>
          <p:cNvPr id="3" name="Rectangle: Single Corner Snipped 2">
            <a:extLst>
              <a:ext uri="{FF2B5EF4-FFF2-40B4-BE49-F238E27FC236}">
                <a16:creationId xmlns:a16="http://schemas.microsoft.com/office/drawing/2014/main" id="{3BE3E679-3B39-278D-5418-792A42F0049B}"/>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9" name="Group 8">
            <a:extLst>
              <a:ext uri="{FF2B5EF4-FFF2-40B4-BE49-F238E27FC236}">
                <a16:creationId xmlns:a16="http://schemas.microsoft.com/office/drawing/2014/main" id="{F7427A33-9732-2721-F8A0-10B0A0702DDF}"/>
              </a:ext>
            </a:extLst>
          </p:cNvPr>
          <p:cNvGrpSpPr/>
          <p:nvPr/>
        </p:nvGrpSpPr>
        <p:grpSpPr>
          <a:xfrm>
            <a:off x="463824" y="2271056"/>
            <a:ext cx="3643983" cy="3124898"/>
            <a:chOff x="492314" y="470376"/>
            <a:chExt cx="5889256" cy="5953538"/>
          </a:xfrm>
        </p:grpSpPr>
        <p:grpSp>
          <p:nvGrpSpPr>
            <p:cNvPr id="13" name="Content Placeholder 16" descr="Man with solid fill">
              <a:extLst>
                <a:ext uri="{FF2B5EF4-FFF2-40B4-BE49-F238E27FC236}">
                  <a16:creationId xmlns:a16="http://schemas.microsoft.com/office/drawing/2014/main" id="{7025C825-7CE7-49C9-467C-4577F168852E}"/>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4" name="Freeform: Shape 33">
                <a:extLst>
                  <a:ext uri="{FF2B5EF4-FFF2-40B4-BE49-F238E27FC236}">
                    <a16:creationId xmlns:a16="http://schemas.microsoft.com/office/drawing/2014/main" id="{1EEBC66C-3A5C-3AA4-B6E0-E11F6994AFFF}"/>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5" name="Freeform: Shape 34">
                <a:extLst>
                  <a:ext uri="{FF2B5EF4-FFF2-40B4-BE49-F238E27FC236}">
                    <a16:creationId xmlns:a16="http://schemas.microsoft.com/office/drawing/2014/main" id="{ADA24A28-9DD7-01C5-41EA-D1A875CC3F82}"/>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17" name="Isosceles Triangle 16">
              <a:extLst>
                <a:ext uri="{FF2B5EF4-FFF2-40B4-BE49-F238E27FC236}">
                  <a16:creationId xmlns:a16="http://schemas.microsoft.com/office/drawing/2014/main" id="{8604377E-1E9D-C21B-7198-4B874651E2AD}"/>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18" name="Freeform: Shape 17">
              <a:extLst>
                <a:ext uri="{FF2B5EF4-FFF2-40B4-BE49-F238E27FC236}">
                  <a16:creationId xmlns:a16="http://schemas.microsoft.com/office/drawing/2014/main" id="{AFBB5BC4-05A9-E509-0061-6A6F39696144}"/>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20" name="Straight Connector 19">
              <a:extLst>
                <a:ext uri="{FF2B5EF4-FFF2-40B4-BE49-F238E27FC236}">
                  <a16:creationId xmlns:a16="http://schemas.microsoft.com/office/drawing/2014/main" id="{C4C20FD0-B383-1069-D659-B7952082C6C5}"/>
                </a:ext>
              </a:extLst>
            </p:cNvPr>
            <p:cNvCxnSpPr>
              <a:cxnSpLocks/>
              <a:stCxn id="22" idx="2"/>
              <a:endCxn id="17"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0EB520B-8DB4-380C-1139-3697ECA94C4B}"/>
                </a:ext>
              </a:extLst>
            </p:cNvPr>
            <p:cNvCxnSpPr>
              <a:cxnSpLocks/>
              <a:stCxn id="35" idx="17"/>
              <a:endCxn id="17"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4434ED36-074A-B4E7-B53F-0181770D8893}"/>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4" name="Isosceles Triangle 23">
              <a:extLst>
                <a:ext uri="{FF2B5EF4-FFF2-40B4-BE49-F238E27FC236}">
                  <a16:creationId xmlns:a16="http://schemas.microsoft.com/office/drawing/2014/main" id="{6B6C9392-7FAB-DF7C-0B01-639EEDDA6FCA}"/>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25" name="Content Placeholder 16" descr="Man with solid fill">
              <a:extLst>
                <a:ext uri="{FF2B5EF4-FFF2-40B4-BE49-F238E27FC236}">
                  <a16:creationId xmlns:a16="http://schemas.microsoft.com/office/drawing/2014/main" id="{1066FA95-450A-88DF-729A-C8143822B833}"/>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31" name="Freeform: Shape 30">
                <a:extLst>
                  <a:ext uri="{FF2B5EF4-FFF2-40B4-BE49-F238E27FC236}">
                    <a16:creationId xmlns:a16="http://schemas.microsoft.com/office/drawing/2014/main" id="{DEA16966-EAA6-AD2D-CCAE-E669DFA7BC49}"/>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3" name="Freeform: Shape 32">
                <a:extLst>
                  <a:ext uri="{FF2B5EF4-FFF2-40B4-BE49-F238E27FC236}">
                    <a16:creationId xmlns:a16="http://schemas.microsoft.com/office/drawing/2014/main" id="{3DB61B32-7438-7D57-222A-41E5DBEDF7D3}"/>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6" name="Straight Connector 25">
              <a:extLst>
                <a:ext uri="{FF2B5EF4-FFF2-40B4-BE49-F238E27FC236}">
                  <a16:creationId xmlns:a16="http://schemas.microsoft.com/office/drawing/2014/main" id="{F89D2991-4F61-CBE8-F333-693CE4E5B56C}"/>
                </a:ext>
              </a:extLst>
            </p:cNvPr>
            <p:cNvCxnSpPr>
              <a:cxnSpLocks/>
              <a:stCxn id="24" idx="3"/>
              <a:endCxn id="17"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49F2544-E91B-4692-91E3-823A2B20F87E}"/>
                </a:ext>
              </a:extLst>
            </p:cNvPr>
            <p:cNvCxnSpPr>
              <a:cxnSpLocks/>
              <a:stCxn id="33" idx="13"/>
              <a:endCxn id="24"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207DB36-0B64-DC3C-9CBF-5572413AEF98}"/>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30" name="TextBox 29">
              <a:extLst>
                <a:ext uri="{FF2B5EF4-FFF2-40B4-BE49-F238E27FC236}">
                  <a16:creationId xmlns:a16="http://schemas.microsoft.com/office/drawing/2014/main" id="{D57B659A-0FE5-5518-5C50-57B448DA31BC}"/>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42" name="Connector: Curved 41">
            <a:extLst>
              <a:ext uri="{FF2B5EF4-FFF2-40B4-BE49-F238E27FC236}">
                <a16:creationId xmlns:a16="http://schemas.microsoft.com/office/drawing/2014/main" id="{A83E6815-29DA-CDF8-8EA6-FD797BC7ED9D}"/>
              </a:ext>
            </a:extLst>
          </p:cNvPr>
          <p:cNvCxnSpPr>
            <a:cxnSpLocks/>
            <a:stCxn id="17" idx="1"/>
          </p:cNvCxnSpPr>
          <p:nvPr/>
        </p:nvCxnSpPr>
        <p:spPr>
          <a:xfrm rot="10800000">
            <a:off x="1293918" y="3378271"/>
            <a:ext cx="619414" cy="1289242"/>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2" name="Connector: Curved 1">
            <a:extLst>
              <a:ext uri="{FF2B5EF4-FFF2-40B4-BE49-F238E27FC236}">
                <a16:creationId xmlns:a16="http://schemas.microsoft.com/office/drawing/2014/main" id="{8DB06C62-2532-2BD0-3707-A6FBA2844CE7}"/>
              </a:ext>
            </a:extLst>
          </p:cNvPr>
          <p:cNvCxnSpPr>
            <a:cxnSpLocks/>
          </p:cNvCxnSpPr>
          <p:nvPr/>
        </p:nvCxnSpPr>
        <p:spPr>
          <a:xfrm rot="16200000" flipH="1">
            <a:off x="1368425" y="3451933"/>
            <a:ext cx="925872" cy="736711"/>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5DA54BB-0178-5C10-DDC8-E7576EE559BC}"/>
              </a:ext>
            </a:extLst>
          </p:cNvPr>
          <p:cNvSpPr txBox="1"/>
          <p:nvPr/>
        </p:nvSpPr>
        <p:spPr>
          <a:xfrm>
            <a:off x="1834310" y="3486554"/>
            <a:ext cx="232496" cy="369332"/>
          </a:xfrm>
          <a:prstGeom prst="rect">
            <a:avLst/>
          </a:prstGeom>
          <a:noFill/>
        </p:spPr>
        <p:txBody>
          <a:bodyPr wrap="square" rtlCol="0">
            <a:spAutoFit/>
          </a:bodyPr>
          <a:lstStyle/>
          <a:p>
            <a:r>
              <a:rPr lang="en-US" dirty="0"/>
              <a:t>1</a:t>
            </a:r>
          </a:p>
        </p:txBody>
      </p:sp>
      <p:sp>
        <p:nvSpPr>
          <p:cNvPr id="10" name="TextBox 9">
            <a:extLst>
              <a:ext uri="{FF2B5EF4-FFF2-40B4-BE49-F238E27FC236}">
                <a16:creationId xmlns:a16="http://schemas.microsoft.com/office/drawing/2014/main" id="{E272F63E-D580-D5E8-897B-14CF1BF0665F}"/>
              </a:ext>
            </a:extLst>
          </p:cNvPr>
          <p:cNvSpPr txBox="1"/>
          <p:nvPr/>
        </p:nvSpPr>
        <p:spPr>
          <a:xfrm>
            <a:off x="1022144" y="4022892"/>
            <a:ext cx="319318" cy="369332"/>
          </a:xfrm>
          <a:prstGeom prst="rect">
            <a:avLst/>
          </a:prstGeom>
          <a:noFill/>
        </p:spPr>
        <p:txBody>
          <a:bodyPr wrap="none" rtlCol="0">
            <a:spAutoFit/>
          </a:bodyPr>
          <a:lstStyle/>
          <a:p>
            <a:r>
              <a:rPr lang="en-US" dirty="0"/>
              <a:t>2</a:t>
            </a:r>
          </a:p>
        </p:txBody>
      </p:sp>
    </p:spTree>
    <p:extLst>
      <p:ext uri="{BB962C8B-B14F-4D97-AF65-F5344CB8AC3E}">
        <p14:creationId xmlns:p14="http://schemas.microsoft.com/office/powerpoint/2010/main" val="292620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87464-CF21-651D-679F-65BD80CE21D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3D2C68-9A05-FAEB-66F4-2F36AC74C221}"/>
              </a:ext>
            </a:extLst>
          </p:cNvPr>
          <p:cNvSpPr>
            <a:spLocks noGrp="1"/>
          </p:cNvSpPr>
          <p:nvPr>
            <p:ph type="sldNum" sz="quarter" idx="12"/>
          </p:nvPr>
        </p:nvSpPr>
        <p:spPr/>
        <p:txBody>
          <a:bodyPr/>
          <a:lstStyle/>
          <a:p>
            <a:fld id="{3A98EE3D-8CD1-4C3F-BD1C-C98C9596463C}" type="slidenum">
              <a:rPr lang="en-US" smtClean="0"/>
              <a:t>25</a:t>
            </a:fld>
            <a:endParaRPr lang="en-US"/>
          </a:p>
        </p:txBody>
      </p:sp>
      <p:sp>
        <p:nvSpPr>
          <p:cNvPr id="19" name="Content Placeholder 2">
            <a:extLst>
              <a:ext uri="{FF2B5EF4-FFF2-40B4-BE49-F238E27FC236}">
                <a16:creationId xmlns:a16="http://schemas.microsoft.com/office/drawing/2014/main" id="{021FEB13-43FE-0B0D-1E03-E23CB92A8BC3}"/>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5 – Corp’s &amp; P’s Businesses are Unitary</a:t>
            </a:r>
            <a:r>
              <a:rPr lang="en-US" sz="2400" b="1" dirty="0"/>
              <a:t>:</a:t>
            </a:r>
          </a:p>
          <a:p>
            <a:pPr lvl="1">
              <a:spcBef>
                <a:spcPts val="600"/>
              </a:spcBef>
            </a:pPr>
            <a:r>
              <a:rPr lang="en-US" sz="2400" b="1" dirty="0"/>
              <a:t>Corp’s own business is unitary with P’s business and </a:t>
            </a:r>
            <a:r>
              <a:rPr lang="en-US" sz="2400" b="1" dirty="0">
                <a:solidFill>
                  <a:schemeClr val="bg2">
                    <a:lumMod val="50000"/>
                  </a:schemeClr>
                </a:solidFill>
              </a:rPr>
              <a:t>State A uses blending</a:t>
            </a:r>
          </a:p>
          <a:p>
            <a:pPr lvl="1">
              <a:spcBef>
                <a:spcPts val="600"/>
              </a:spcBef>
            </a:pPr>
            <a:r>
              <a:rPr lang="en-US" sz="2400" b="1" dirty="0"/>
              <a:t>Same facts as Example 1 except the allocation is to Corp</a:t>
            </a:r>
          </a:p>
          <a:p>
            <a:pPr lvl="1">
              <a:spcBef>
                <a:spcPts val="600"/>
              </a:spcBef>
            </a:pPr>
            <a:r>
              <a:rPr lang="en-US" sz="2400" b="1" dirty="0"/>
              <a:t>For blending </a:t>
            </a:r>
            <a:r>
              <a:rPr lang="en-US" sz="2400" b="1" dirty="0">
                <a:highlight>
                  <a:srgbClr val="FFFF00"/>
                </a:highlight>
              </a:rPr>
              <a:t>at the partner level</a:t>
            </a:r>
            <a:r>
              <a:rPr lang="en-US" sz="2400" b="1" dirty="0"/>
              <a:t>, we not only need to know the amount of partnership apportionable income allocated to Corp but also </a:t>
            </a:r>
            <a:r>
              <a:rPr lang="en-US" sz="2400" b="1" i="1" dirty="0"/>
              <a:t>Corp’s share</a:t>
            </a:r>
            <a:r>
              <a:rPr lang="en-US" sz="2400" b="1" dirty="0"/>
              <a:t> of apportionment items.</a:t>
            </a:r>
          </a:p>
          <a:p>
            <a:pPr marL="630000" lvl="2" indent="0">
              <a:spcBef>
                <a:spcPts val="600"/>
              </a:spcBef>
              <a:buNone/>
            </a:pPr>
            <a:endParaRPr lang="en-US" sz="1700" b="1" dirty="0"/>
          </a:p>
        </p:txBody>
      </p:sp>
      <p:grpSp>
        <p:nvGrpSpPr>
          <p:cNvPr id="2" name="Group 1">
            <a:extLst>
              <a:ext uri="{FF2B5EF4-FFF2-40B4-BE49-F238E27FC236}">
                <a16:creationId xmlns:a16="http://schemas.microsoft.com/office/drawing/2014/main" id="{01B6043D-A343-D909-ECFD-2E60F272F520}"/>
              </a:ext>
            </a:extLst>
          </p:cNvPr>
          <p:cNvGrpSpPr/>
          <p:nvPr/>
        </p:nvGrpSpPr>
        <p:grpSpPr>
          <a:xfrm>
            <a:off x="694744" y="1866551"/>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C3B6D59F-3F69-B522-8B47-0266A7A070A6}"/>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AA6660FE-09D6-9A80-AFFC-952225707CB0}"/>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9117CDEF-DAD7-F9DF-6759-14400F339870}"/>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936C61A1-B039-857A-A686-76A5C4070F1E}"/>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62D26D52-82E9-FF8C-F5D4-48DEB45C9F9C}"/>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0A0FCF56-0476-D105-7538-ABDD38A2D628}"/>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76C054B-38DD-215E-F541-3033465EC8F1}"/>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B992116-D0FA-6AC5-A61A-3EDF1DFE35BA}"/>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39CCB507-52C6-60D2-450C-E8AD1218D6A6}"/>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D99F482A-0954-D614-0B33-50C9E629D6CA}"/>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4FA32FA5-4B34-705D-30E1-CBD43EF24F32}"/>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35F24DD0-B912-AECC-91BD-72473D7DE964}"/>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F7C91085-3669-80D8-B4BA-14A2695D5F1F}"/>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E9B140A-D36E-7A90-F88B-5E81ED213F24}"/>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E1F08B9B-737F-6EF1-6927-E55B0650EB15}"/>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46A5C71A-A4D2-BFA7-8992-2C1F92F4B32A}"/>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7" name="Connector: Curved 6">
            <a:extLst>
              <a:ext uri="{FF2B5EF4-FFF2-40B4-BE49-F238E27FC236}">
                <a16:creationId xmlns:a16="http://schemas.microsoft.com/office/drawing/2014/main" id="{EF175348-4BD6-FC95-70D1-91C6DFFF4824}"/>
              </a:ext>
            </a:extLst>
          </p:cNvPr>
          <p:cNvCxnSpPr>
            <a:cxnSpLocks/>
          </p:cNvCxnSpPr>
          <p:nvPr/>
        </p:nvCxnSpPr>
        <p:spPr>
          <a:xfrm rot="10800000">
            <a:off x="1413566" y="2718468"/>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9" name="Connector: Curved 8">
            <a:extLst>
              <a:ext uri="{FF2B5EF4-FFF2-40B4-BE49-F238E27FC236}">
                <a16:creationId xmlns:a16="http://schemas.microsoft.com/office/drawing/2014/main" id="{BC5BC679-56B3-84A3-AD72-A6B02CE51BF5}"/>
              </a:ext>
            </a:extLst>
          </p:cNvPr>
          <p:cNvCxnSpPr>
            <a:cxnSpLocks/>
            <a:stCxn id="5" idx="1"/>
          </p:cNvCxnSpPr>
          <p:nvPr/>
        </p:nvCxnSpPr>
        <p:spPr>
          <a:xfrm rot="10800000">
            <a:off x="1565970" y="2870868"/>
            <a:ext cx="578283" cy="1392140"/>
          </a:xfrm>
          <a:prstGeom prst="curvedConnector2">
            <a:avLst/>
          </a:prstGeom>
          <a:ln w="38100">
            <a:solidFill>
              <a:srgbClr val="AA8A02"/>
            </a:solidFill>
            <a:prstDash val="sysDash"/>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15819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6C0A1-2A4A-C86C-4B4D-B133CD8A08B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01867C4-CFA5-E471-69E3-161C62607B3A}"/>
              </a:ext>
            </a:extLst>
          </p:cNvPr>
          <p:cNvSpPr>
            <a:spLocks noGrp="1"/>
          </p:cNvSpPr>
          <p:nvPr>
            <p:ph type="sldNum" sz="quarter" idx="12"/>
          </p:nvPr>
        </p:nvSpPr>
        <p:spPr/>
        <p:txBody>
          <a:bodyPr/>
          <a:lstStyle/>
          <a:p>
            <a:fld id="{3A98EE3D-8CD1-4C3F-BD1C-C98C9596463C}" type="slidenum">
              <a:rPr lang="en-US" smtClean="0"/>
              <a:t>26</a:t>
            </a:fld>
            <a:endParaRPr lang="en-US"/>
          </a:p>
        </p:txBody>
      </p:sp>
      <p:sp>
        <p:nvSpPr>
          <p:cNvPr id="19" name="Content Placeholder 2">
            <a:extLst>
              <a:ext uri="{FF2B5EF4-FFF2-40B4-BE49-F238E27FC236}">
                <a16:creationId xmlns:a16="http://schemas.microsoft.com/office/drawing/2014/main" id="{D26A3DDA-FC0F-9B04-E1A3-970671626112}"/>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5 – Corp and P’s Businesses are Unitary (cont’d)</a:t>
            </a:r>
            <a:r>
              <a:rPr lang="en-US" sz="1800" b="1" dirty="0"/>
              <a:t>:</a:t>
            </a:r>
          </a:p>
          <a:p>
            <a:pPr lvl="1">
              <a:spcBef>
                <a:spcPts val="600"/>
              </a:spcBef>
              <a:spcAft>
                <a:spcPts val="1200"/>
              </a:spcAft>
            </a:pPr>
            <a:r>
              <a:rPr lang="en-US" sz="1800" b="1" dirty="0"/>
              <a:t>P allocates $10,000 of its net partnership income to Corp – </a:t>
            </a:r>
            <a:r>
              <a:rPr lang="en-US" sz="1800" b="1" dirty="0">
                <a:highlight>
                  <a:srgbClr val="FFFF00"/>
                </a:highlight>
              </a:rPr>
              <a:t>which is 60% of P’s income ($16,666)   </a:t>
            </a:r>
          </a:p>
          <a:p>
            <a:pPr lvl="1">
              <a:spcBef>
                <a:spcPts val="600"/>
              </a:spcBef>
              <a:spcAft>
                <a:spcPts val="1200"/>
              </a:spcAft>
            </a:pPr>
            <a:r>
              <a:rPr lang="en-US" sz="1800" b="1" dirty="0"/>
              <a:t>Again, P has $100,000 of total sales with $50,000 in State A</a:t>
            </a:r>
          </a:p>
          <a:p>
            <a:pPr lvl="1">
              <a:spcBef>
                <a:spcPts val="600"/>
              </a:spcBef>
              <a:spcAft>
                <a:spcPts val="1200"/>
              </a:spcAft>
            </a:pPr>
            <a:r>
              <a:rPr lang="en-US" sz="1800" b="1" dirty="0">
                <a:highlight>
                  <a:srgbClr val="FFFF00"/>
                </a:highlight>
              </a:rPr>
              <a:t>Corp has $100,000 of income with $400,000 of total sales and $0 sales in State A</a:t>
            </a:r>
          </a:p>
          <a:p>
            <a:pPr lvl="1">
              <a:spcBef>
                <a:spcPts val="600"/>
              </a:spcBef>
              <a:spcAft>
                <a:spcPts val="1200"/>
              </a:spcAft>
            </a:pPr>
            <a:r>
              <a:rPr lang="en-US" sz="1800" b="1" dirty="0"/>
              <a:t>Corp’s blended apportionable income = $110,000 </a:t>
            </a:r>
          </a:p>
          <a:p>
            <a:pPr lvl="1">
              <a:spcBef>
                <a:spcPts val="600"/>
              </a:spcBef>
              <a:spcAft>
                <a:spcPts val="1200"/>
              </a:spcAft>
            </a:pPr>
            <a:r>
              <a:rPr lang="en-US" sz="1800" b="1" dirty="0"/>
              <a:t>Corp’s blended factor –</a:t>
            </a:r>
          </a:p>
          <a:p>
            <a:pPr lvl="2">
              <a:spcBef>
                <a:spcPts val="600"/>
              </a:spcBef>
              <a:spcAft>
                <a:spcPts val="1200"/>
              </a:spcAft>
            </a:pPr>
            <a:r>
              <a:rPr lang="en-US" sz="1700" b="1" dirty="0"/>
              <a:t>Total sales = $400,000 (Corp’s) + 60% of $100,000 (P’s) = $460,000</a:t>
            </a:r>
          </a:p>
          <a:p>
            <a:pPr lvl="2">
              <a:spcBef>
                <a:spcPts val="600"/>
              </a:spcBef>
              <a:spcAft>
                <a:spcPts val="1200"/>
              </a:spcAft>
            </a:pPr>
            <a:r>
              <a:rPr lang="en-US" sz="1700" b="1" dirty="0"/>
              <a:t>State A sales = $0 (Corp’s) + 60% of $50,000 = $30,000</a:t>
            </a:r>
          </a:p>
          <a:p>
            <a:pPr lvl="2">
              <a:spcBef>
                <a:spcPts val="600"/>
              </a:spcBef>
              <a:spcAft>
                <a:spcPts val="1200"/>
              </a:spcAft>
            </a:pPr>
            <a:r>
              <a:rPr lang="en-US" sz="1700" b="1" dirty="0"/>
              <a:t>Sales factor = $30,000/$460,000 = 6.521%</a:t>
            </a:r>
          </a:p>
          <a:p>
            <a:pPr lvl="1">
              <a:spcBef>
                <a:spcPts val="600"/>
              </a:spcBef>
              <a:spcAft>
                <a:spcPts val="1200"/>
              </a:spcAft>
            </a:pPr>
            <a:r>
              <a:rPr lang="en-US" sz="1800" b="1" dirty="0"/>
              <a:t>Corp’s State A source income = 6.521% X $110,000 = </a:t>
            </a:r>
            <a:r>
              <a:rPr lang="en-US" sz="1800" b="1" dirty="0">
                <a:highlight>
                  <a:srgbClr val="FFFF00"/>
                </a:highlight>
              </a:rPr>
              <a:t>$7,173</a:t>
            </a:r>
            <a:endParaRPr lang="en-US" sz="1900" b="1" dirty="0">
              <a:highlight>
                <a:srgbClr val="FFFF00"/>
              </a:highlight>
            </a:endParaRPr>
          </a:p>
          <a:p>
            <a:pPr marL="630000" lvl="2" indent="0">
              <a:spcBef>
                <a:spcPts val="600"/>
              </a:spcBef>
              <a:buNone/>
            </a:pPr>
            <a:endParaRPr lang="en-US" sz="1700" b="1" dirty="0"/>
          </a:p>
        </p:txBody>
      </p:sp>
      <p:grpSp>
        <p:nvGrpSpPr>
          <p:cNvPr id="2" name="Group 1">
            <a:extLst>
              <a:ext uri="{FF2B5EF4-FFF2-40B4-BE49-F238E27FC236}">
                <a16:creationId xmlns:a16="http://schemas.microsoft.com/office/drawing/2014/main" id="{0A2F6AFC-B0B1-911B-C422-638665C9B6A4}"/>
              </a:ext>
            </a:extLst>
          </p:cNvPr>
          <p:cNvGrpSpPr/>
          <p:nvPr/>
        </p:nvGrpSpPr>
        <p:grpSpPr>
          <a:xfrm>
            <a:off x="463824" y="19472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F0E2D5B5-9C97-30B3-AABF-A0B1149CE800}"/>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7E634D89-EAE5-63D7-9FA8-741B0C28BEFF}"/>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8342977F-15C2-FC86-0A70-81F60284C8DB}"/>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DFBFA54F-9943-003D-C303-C3B3B45B6678}"/>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976AC456-92A6-B812-41E1-281129C625E5}"/>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6F04C751-55E6-C061-38F8-244B5945933B}"/>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1094FFA-5F5E-DEEE-6AF8-E4882142ECD9}"/>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79475311-3661-03A9-24BD-B463B3831F56}"/>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232B9A16-04AD-82EF-2ED8-F24475850805}"/>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1C46C075-467B-29FB-0E54-FCD51086117C}"/>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DDB0D2EC-919C-7F86-F43D-51487A41173E}"/>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8298C0DE-180A-8A5C-32A4-F25AA87C7907}"/>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1B5CD19B-9AE4-B55C-6487-ED7BB7DE68BE}"/>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EB3830A-CFF9-32F6-3293-1F4F68CFE695}"/>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CE90B2E-0A07-95C1-45B0-E3DE987D38DB}"/>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D3B88232-3316-A8DC-FFDD-FEDAD6B932EF}"/>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CF18C97B-C38D-0B12-67B2-6E741CBC9FF2}"/>
              </a:ext>
            </a:extLst>
          </p:cNvPr>
          <p:cNvCxnSpPr>
            <a:cxnSpLocks/>
          </p:cNvCxnSpPr>
          <p:nvPr/>
        </p:nvCxnSpPr>
        <p:spPr>
          <a:xfrm rot="10800000">
            <a:off x="1182646" y="2799123"/>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7" name="Connector: Curved 6">
            <a:extLst>
              <a:ext uri="{FF2B5EF4-FFF2-40B4-BE49-F238E27FC236}">
                <a16:creationId xmlns:a16="http://schemas.microsoft.com/office/drawing/2014/main" id="{D65618DC-E9C5-BCF0-0269-6EFFD3C61EF9}"/>
              </a:ext>
            </a:extLst>
          </p:cNvPr>
          <p:cNvCxnSpPr>
            <a:cxnSpLocks/>
          </p:cNvCxnSpPr>
          <p:nvPr/>
        </p:nvCxnSpPr>
        <p:spPr>
          <a:xfrm rot="10800000">
            <a:off x="1335050" y="2951523"/>
            <a:ext cx="578283" cy="1392140"/>
          </a:xfrm>
          <a:prstGeom prst="curvedConnector2">
            <a:avLst/>
          </a:prstGeom>
          <a:ln w="38100">
            <a:solidFill>
              <a:srgbClr val="AA8A02"/>
            </a:solidFill>
            <a:prstDash val="sysDash"/>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176929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27BA0-D7EA-5E00-363C-4A6BFD18B758}"/>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B9B4EC-B5E6-180E-36B6-076368199640}"/>
              </a:ext>
            </a:extLst>
          </p:cNvPr>
          <p:cNvSpPr>
            <a:spLocks noGrp="1"/>
          </p:cNvSpPr>
          <p:nvPr>
            <p:ph type="sldNum" sz="quarter" idx="12"/>
          </p:nvPr>
        </p:nvSpPr>
        <p:spPr/>
        <p:txBody>
          <a:bodyPr/>
          <a:lstStyle/>
          <a:p>
            <a:fld id="{3A98EE3D-8CD1-4C3F-BD1C-C98C9596463C}" type="slidenum">
              <a:rPr lang="en-US" smtClean="0"/>
              <a:t>27</a:t>
            </a:fld>
            <a:endParaRPr lang="en-US"/>
          </a:p>
        </p:txBody>
      </p:sp>
      <p:sp>
        <p:nvSpPr>
          <p:cNvPr id="19" name="Content Placeholder 2">
            <a:extLst>
              <a:ext uri="{FF2B5EF4-FFF2-40B4-BE49-F238E27FC236}">
                <a16:creationId xmlns:a16="http://schemas.microsoft.com/office/drawing/2014/main" id="{5A6E1E6D-F646-41A2-CAF4-AD181636A989}"/>
              </a:ext>
            </a:extLst>
          </p:cNvPr>
          <p:cNvSpPr txBox="1">
            <a:spLocks/>
          </p:cNvSpPr>
          <p:nvPr/>
        </p:nvSpPr>
        <p:spPr>
          <a:xfrm>
            <a:off x="4537717" y="812631"/>
            <a:ext cx="7492358" cy="5633782"/>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5 – Corp’s &amp; P’s Businesses are Unitary</a:t>
            </a:r>
            <a:r>
              <a:rPr lang="en-US" sz="2400" b="1" dirty="0"/>
              <a:t>:</a:t>
            </a:r>
          </a:p>
          <a:p>
            <a:pPr marL="342900" indent="-342900">
              <a:buFont typeface="+mj-lt"/>
              <a:buAutoNum type="arabicPeriod"/>
            </a:pPr>
            <a:r>
              <a:rPr lang="en-US" sz="2400" b="1" dirty="0"/>
              <a:t>Downstream Information. P must know:</a:t>
            </a:r>
          </a:p>
          <a:p>
            <a:pPr lvl="1"/>
            <a:r>
              <a:rPr lang="en-US" sz="2400" b="1" dirty="0"/>
              <a:t>Corp. entity type (C Corp; S Corp; Tax Exempt)</a:t>
            </a:r>
          </a:p>
          <a:p>
            <a:pPr lvl="1"/>
            <a:r>
              <a:rPr lang="en-US" sz="2400" b="1" dirty="0"/>
              <a:t>Corp status in State A. (foreign or domestic)</a:t>
            </a:r>
          </a:p>
          <a:p>
            <a:pPr marL="342900" indent="-342900">
              <a:buFont typeface="+mj-lt"/>
              <a:buAutoNum type="arabicPeriod"/>
            </a:pPr>
            <a:r>
              <a:rPr lang="en-US" sz="2400" b="1" dirty="0"/>
              <a:t>Upstream information: P Will have to provide Corp with a State A Schedule K-1, showing:</a:t>
            </a:r>
          </a:p>
          <a:p>
            <a:pPr lvl="1"/>
            <a:r>
              <a:rPr lang="en-US" sz="2400" b="1" dirty="0"/>
              <a:t>State A source income information,</a:t>
            </a:r>
          </a:p>
          <a:p>
            <a:pPr lvl="1"/>
            <a:r>
              <a:rPr lang="en-US" sz="2400" b="1" dirty="0"/>
              <a:t>Break down of items per character with State A modifications.</a:t>
            </a:r>
          </a:p>
          <a:p>
            <a:pPr lvl="1"/>
            <a:r>
              <a:rPr lang="en-US" sz="2400" b="1" dirty="0"/>
              <a:t>Withholding information if any.</a:t>
            </a:r>
          </a:p>
          <a:p>
            <a:pPr lvl="1"/>
            <a:r>
              <a:rPr lang="en-US" sz="2400" b="1" dirty="0"/>
              <a:t>Apportionment items</a:t>
            </a:r>
          </a:p>
        </p:txBody>
      </p:sp>
      <p:sp>
        <p:nvSpPr>
          <p:cNvPr id="3" name="Rectangle: Single Corner Snipped 2">
            <a:extLst>
              <a:ext uri="{FF2B5EF4-FFF2-40B4-BE49-F238E27FC236}">
                <a16:creationId xmlns:a16="http://schemas.microsoft.com/office/drawing/2014/main" id="{CA134ABF-BF33-5725-4774-F217BF3C481E}"/>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9" name="Group 8">
            <a:extLst>
              <a:ext uri="{FF2B5EF4-FFF2-40B4-BE49-F238E27FC236}">
                <a16:creationId xmlns:a16="http://schemas.microsoft.com/office/drawing/2014/main" id="{4BFAE207-F388-AA01-7DF9-7502FD60FCE2}"/>
              </a:ext>
            </a:extLst>
          </p:cNvPr>
          <p:cNvGrpSpPr/>
          <p:nvPr/>
        </p:nvGrpSpPr>
        <p:grpSpPr>
          <a:xfrm>
            <a:off x="463824" y="2271056"/>
            <a:ext cx="3643983" cy="3124898"/>
            <a:chOff x="492314" y="470376"/>
            <a:chExt cx="5889256" cy="5953538"/>
          </a:xfrm>
        </p:grpSpPr>
        <p:grpSp>
          <p:nvGrpSpPr>
            <p:cNvPr id="13" name="Content Placeholder 16" descr="Man with solid fill">
              <a:extLst>
                <a:ext uri="{FF2B5EF4-FFF2-40B4-BE49-F238E27FC236}">
                  <a16:creationId xmlns:a16="http://schemas.microsoft.com/office/drawing/2014/main" id="{0760B256-567D-340F-B06A-3B43E22A65A1}"/>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4" name="Freeform: Shape 33">
                <a:extLst>
                  <a:ext uri="{FF2B5EF4-FFF2-40B4-BE49-F238E27FC236}">
                    <a16:creationId xmlns:a16="http://schemas.microsoft.com/office/drawing/2014/main" id="{B8344CCA-5B5A-4061-BCE2-76408F8CBDE3}"/>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5" name="Freeform: Shape 34">
                <a:extLst>
                  <a:ext uri="{FF2B5EF4-FFF2-40B4-BE49-F238E27FC236}">
                    <a16:creationId xmlns:a16="http://schemas.microsoft.com/office/drawing/2014/main" id="{09A44334-18D8-7ADD-A0E9-7612F140D31F}"/>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17" name="Isosceles Triangle 16">
              <a:extLst>
                <a:ext uri="{FF2B5EF4-FFF2-40B4-BE49-F238E27FC236}">
                  <a16:creationId xmlns:a16="http://schemas.microsoft.com/office/drawing/2014/main" id="{8FFD521C-DAAE-6B2A-B233-AE984AFA3971}"/>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18" name="Freeform: Shape 17">
              <a:extLst>
                <a:ext uri="{FF2B5EF4-FFF2-40B4-BE49-F238E27FC236}">
                  <a16:creationId xmlns:a16="http://schemas.microsoft.com/office/drawing/2014/main" id="{6FDBC3EF-4799-FD8F-7160-75D08B7196E5}"/>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20" name="Straight Connector 19">
              <a:extLst>
                <a:ext uri="{FF2B5EF4-FFF2-40B4-BE49-F238E27FC236}">
                  <a16:creationId xmlns:a16="http://schemas.microsoft.com/office/drawing/2014/main" id="{548F7654-FB1D-3886-DDF8-20FA58DD1EFF}"/>
                </a:ext>
              </a:extLst>
            </p:cNvPr>
            <p:cNvCxnSpPr>
              <a:cxnSpLocks/>
              <a:stCxn id="22" idx="2"/>
              <a:endCxn id="17"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A983F6C-D614-1EE1-4D5A-3E38BDF105B0}"/>
                </a:ext>
              </a:extLst>
            </p:cNvPr>
            <p:cNvCxnSpPr>
              <a:cxnSpLocks/>
              <a:stCxn id="35" idx="17"/>
              <a:endCxn id="17"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491F8331-0583-2905-A0AF-A6D7B5EE66D1}"/>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4" name="Isosceles Triangle 23">
              <a:extLst>
                <a:ext uri="{FF2B5EF4-FFF2-40B4-BE49-F238E27FC236}">
                  <a16:creationId xmlns:a16="http://schemas.microsoft.com/office/drawing/2014/main" id="{B13CEEB4-346F-FD15-A294-C04F257FC677}"/>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25" name="Content Placeholder 16" descr="Man with solid fill">
              <a:extLst>
                <a:ext uri="{FF2B5EF4-FFF2-40B4-BE49-F238E27FC236}">
                  <a16:creationId xmlns:a16="http://schemas.microsoft.com/office/drawing/2014/main" id="{9C860D39-8744-48C3-009C-58441F054F77}"/>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31" name="Freeform: Shape 30">
                <a:extLst>
                  <a:ext uri="{FF2B5EF4-FFF2-40B4-BE49-F238E27FC236}">
                    <a16:creationId xmlns:a16="http://schemas.microsoft.com/office/drawing/2014/main" id="{EAC510DC-47FD-83BB-827A-ECF66FEE1B7F}"/>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3" name="Freeform: Shape 32">
                <a:extLst>
                  <a:ext uri="{FF2B5EF4-FFF2-40B4-BE49-F238E27FC236}">
                    <a16:creationId xmlns:a16="http://schemas.microsoft.com/office/drawing/2014/main" id="{E06DEE73-3DB9-8F9D-E528-DECA104692A4}"/>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6" name="Straight Connector 25">
              <a:extLst>
                <a:ext uri="{FF2B5EF4-FFF2-40B4-BE49-F238E27FC236}">
                  <a16:creationId xmlns:a16="http://schemas.microsoft.com/office/drawing/2014/main" id="{74158739-2CE4-5341-D229-59B1FD8029C6}"/>
                </a:ext>
              </a:extLst>
            </p:cNvPr>
            <p:cNvCxnSpPr>
              <a:cxnSpLocks/>
              <a:stCxn id="24" idx="3"/>
              <a:endCxn id="17"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2EADCCC-C7E6-3F79-DCBD-B0BB4CAF8F26}"/>
                </a:ext>
              </a:extLst>
            </p:cNvPr>
            <p:cNvCxnSpPr>
              <a:cxnSpLocks/>
              <a:stCxn id="33" idx="13"/>
              <a:endCxn id="24"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3D8C4A6-BC16-4545-245C-E889EA3D7F8E}"/>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30" name="TextBox 29">
              <a:extLst>
                <a:ext uri="{FF2B5EF4-FFF2-40B4-BE49-F238E27FC236}">
                  <a16:creationId xmlns:a16="http://schemas.microsoft.com/office/drawing/2014/main" id="{72274C65-D1F1-90B1-F473-8F275B0ED9D0}"/>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42" name="Connector: Curved 41">
            <a:extLst>
              <a:ext uri="{FF2B5EF4-FFF2-40B4-BE49-F238E27FC236}">
                <a16:creationId xmlns:a16="http://schemas.microsoft.com/office/drawing/2014/main" id="{8FAC453F-317C-3047-E2C1-D2C720481534}"/>
              </a:ext>
            </a:extLst>
          </p:cNvPr>
          <p:cNvCxnSpPr>
            <a:cxnSpLocks/>
            <a:stCxn id="17" idx="1"/>
          </p:cNvCxnSpPr>
          <p:nvPr/>
        </p:nvCxnSpPr>
        <p:spPr>
          <a:xfrm rot="10800000">
            <a:off x="1182646" y="3122973"/>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2" name="Connector: Curved 1">
            <a:extLst>
              <a:ext uri="{FF2B5EF4-FFF2-40B4-BE49-F238E27FC236}">
                <a16:creationId xmlns:a16="http://schemas.microsoft.com/office/drawing/2014/main" id="{98E85498-9403-8821-9FC0-E1FE37196990}"/>
              </a:ext>
            </a:extLst>
          </p:cNvPr>
          <p:cNvCxnSpPr>
            <a:cxnSpLocks/>
          </p:cNvCxnSpPr>
          <p:nvPr/>
        </p:nvCxnSpPr>
        <p:spPr>
          <a:xfrm rot="16200000" flipH="1">
            <a:off x="1368425" y="3451933"/>
            <a:ext cx="925872" cy="736711"/>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280D82F6-EA08-BDA7-3D3C-05A77F026C25}"/>
              </a:ext>
            </a:extLst>
          </p:cNvPr>
          <p:cNvSpPr txBox="1"/>
          <p:nvPr/>
        </p:nvSpPr>
        <p:spPr>
          <a:xfrm>
            <a:off x="1834310" y="3486554"/>
            <a:ext cx="232496" cy="369332"/>
          </a:xfrm>
          <a:prstGeom prst="rect">
            <a:avLst/>
          </a:prstGeom>
          <a:noFill/>
        </p:spPr>
        <p:txBody>
          <a:bodyPr wrap="square" rtlCol="0">
            <a:spAutoFit/>
          </a:bodyPr>
          <a:lstStyle/>
          <a:p>
            <a:r>
              <a:rPr lang="en-US" dirty="0"/>
              <a:t>1</a:t>
            </a:r>
          </a:p>
        </p:txBody>
      </p:sp>
    </p:spTree>
    <p:extLst>
      <p:ext uri="{BB962C8B-B14F-4D97-AF65-F5344CB8AC3E}">
        <p14:creationId xmlns:p14="http://schemas.microsoft.com/office/powerpoint/2010/main" val="2890229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CFCEF-D9F7-AECA-1D8D-1911A93EE9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19D2A8-08CF-2F5B-24EB-B019E81CA388}"/>
              </a:ext>
            </a:extLst>
          </p:cNvPr>
          <p:cNvSpPr>
            <a:spLocks noGrp="1"/>
          </p:cNvSpPr>
          <p:nvPr>
            <p:ph type="title"/>
          </p:nvPr>
        </p:nvSpPr>
        <p:spPr>
          <a:xfrm>
            <a:off x="581192" y="702156"/>
            <a:ext cx="11029616" cy="935813"/>
          </a:xfrm>
        </p:spPr>
        <p:txBody>
          <a:bodyPr/>
          <a:lstStyle/>
          <a:p>
            <a:r>
              <a:rPr lang="en-US" dirty="0"/>
              <a:t>Remarks</a:t>
            </a:r>
          </a:p>
        </p:txBody>
      </p:sp>
      <p:sp>
        <p:nvSpPr>
          <p:cNvPr id="3" name="Content Placeholder 2">
            <a:extLst>
              <a:ext uri="{FF2B5EF4-FFF2-40B4-BE49-F238E27FC236}">
                <a16:creationId xmlns:a16="http://schemas.microsoft.com/office/drawing/2014/main" id="{A0D3800B-31C1-06D3-315D-216B743E7A5D}"/>
              </a:ext>
            </a:extLst>
          </p:cNvPr>
          <p:cNvSpPr>
            <a:spLocks noGrp="1"/>
          </p:cNvSpPr>
          <p:nvPr>
            <p:ph idx="1"/>
          </p:nvPr>
        </p:nvSpPr>
        <p:spPr>
          <a:xfrm>
            <a:off x="581192" y="1765189"/>
            <a:ext cx="11029615" cy="4390655"/>
          </a:xfrm>
        </p:spPr>
        <p:txBody>
          <a:bodyPr>
            <a:normAutofit fontScale="85000" lnSpcReduction="20000"/>
          </a:bodyPr>
          <a:lstStyle/>
          <a:p>
            <a:r>
              <a:rPr lang="en-US" sz="2800" b="1" dirty="0">
                <a:highlight>
                  <a:srgbClr val="FFFF00"/>
                </a:highlight>
              </a:rPr>
              <a:t>The model does not require a partnership to blend its income with its partners' other items of income to determine the sourcing of the partnership income. </a:t>
            </a:r>
            <a:r>
              <a:rPr lang="en-US" sz="2800" b="1" dirty="0"/>
              <a:t>Blending may occur on the partner's return. A partnership does not need its partner’s income and sourcing information to complete the information return.</a:t>
            </a:r>
          </a:p>
          <a:p>
            <a:r>
              <a:rPr lang="en-US" sz="2800" b="1" dirty="0"/>
              <a:t>It is a good idea to include </a:t>
            </a:r>
            <a:r>
              <a:rPr lang="en-US" sz="2800" b="1" dirty="0">
                <a:highlight>
                  <a:srgbClr val="FFFF00"/>
                </a:highlight>
              </a:rPr>
              <a:t>apportionment items (by default) </a:t>
            </a:r>
            <a:r>
              <a:rPr lang="en-US" sz="2800" b="1" dirty="0"/>
              <a:t>on the state schedule K-1 because source income at the partnership level is determined without regard to whether the partner is unitary. However, the partner may be unitary with the partnership and may have to blend its distributive share of partnership income with its on income and factors. </a:t>
            </a:r>
          </a:p>
          <a:p>
            <a:r>
              <a:rPr lang="en-US" sz="2800" b="1" dirty="0">
                <a:highlight>
                  <a:srgbClr val="FFFF00"/>
                </a:highlight>
              </a:rPr>
              <a:t>Intercompany transactions </a:t>
            </a:r>
            <a:r>
              <a:rPr lang="en-US" sz="2800" b="1" dirty="0"/>
              <a:t>should also be identified on source state Schedules K-1, to be removed when blending at the partner’s level. </a:t>
            </a:r>
          </a:p>
        </p:txBody>
      </p:sp>
      <p:sp>
        <p:nvSpPr>
          <p:cNvPr id="4" name="Slide Number Placeholder 3">
            <a:extLst>
              <a:ext uri="{FF2B5EF4-FFF2-40B4-BE49-F238E27FC236}">
                <a16:creationId xmlns:a16="http://schemas.microsoft.com/office/drawing/2014/main" id="{63F753EE-B15F-4EC3-3B0A-C41A2EBE2B95}"/>
              </a:ext>
            </a:extLst>
          </p:cNvPr>
          <p:cNvSpPr>
            <a:spLocks noGrp="1"/>
          </p:cNvSpPr>
          <p:nvPr>
            <p:ph type="sldNum" sz="quarter" idx="12"/>
          </p:nvPr>
        </p:nvSpPr>
        <p:spPr/>
        <p:txBody>
          <a:bodyPr/>
          <a:lstStyle/>
          <a:p>
            <a:fld id="{3A98EE3D-8CD1-4C3F-BD1C-C98C9596463C}" type="slidenum">
              <a:rPr lang="en-US" smtClean="0"/>
              <a:t>28</a:t>
            </a:fld>
            <a:endParaRPr lang="en-US"/>
          </a:p>
        </p:txBody>
      </p:sp>
    </p:spTree>
    <p:extLst>
      <p:ext uri="{BB962C8B-B14F-4D97-AF65-F5344CB8AC3E}">
        <p14:creationId xmlns:p14="http://schemas.microsoft.com/office/powerpoint/2010/main" val="5080094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8A9D3-6E69-607B-0137-9959D37B392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E3A4A5C-AE6E-6A0D-2DFD-2129558C710F}"/>
              </a:ext>
            </a:extLst>
          </p:cNvPr>
          <p:cNvSpPr>
            <a:spLocks noGrp="1"/>
          </p:cNvSpPr>
          <p:nvPr>
            <p:ph type="sldNum" sz="quarter" idx="12"/>
          </p:nvPr>
        </p:nvSpPr>
        <p:spPr/>
        <p:txBody>
          <a:bodyPr/>
          <a:lstStyle/>
          <a:p>
            <a:fld id="{3A98EE3D-8CD1-4C3F-BD1C-C98C9596463C}" type="slidenum">
              <a:rPr lang="en-US" smtClean="0"/>
              <a:t>29</a:t>
            </a:fld>
            <a:endParaRPr lang="en-US"/>
          </a:p>
        </p:txBody>
      </p:sp>
      <p:sp>
        <p:nvSpPr>
          <p:cNvPr id="19" name="Content Placeholder 2">
            <a:extLst>
              <a:ext uri="{FF2B5EF4-FFF2-40B4-BE49-F238E27FC236}">
                <a16:creationId xmlns:a16="http://schemas.microsoft.com/office/drawing/2014/main" id="{2D52AC91-D0B3-4976-D385-48C62C930C04}"/>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7 – QIP Partner Jones</a:t>
            </a:r>
            <a:r>
              <a:rPr lang="en-US" sz="1800" b="1" dirty="0"/>
              <a:t>: </a:t>
            </a:r>
          </a:p>
          <a:p>
            <a:pPr lvl="1">
              <a:spcBef>
                <a:spcPts val="600"/>
              </a:spcBef>
              <a:spcAft>
                <a:spcPts val="1200"/>
              </a:spcAft>
            </a:pPr>
            <a:r>
              <a:rPr lang="en-US" sz="1800" b="1" dirty="0"/>
              <a:t>P allocates $10,000 of its net partnership income to QIP</a:t>
            </a:r>
          </a:p>
          <a:p>
            <a:pPr lvl="1">
              <a:spcBef>
                <a:spcPts val="600"/>
              </a:spcBef>
              <a:spcAft>
                <a:spcPts val="1200"/>
              </a:spcAft>
            </a:pPr>
            <a:r>
              <a:rPr lang="en-US" sz="1800" b="1" dirty="0"/>
              <a:t>QIP allocates $5,000 of P’s net partnership income to QIP Partner Jones</a:t>
            </a:r>
          </a:p>
          <a:p>
            <a:pPr lvl="1">
              <a:spcBef>
                <a:spcPts val="600"/>
              </a:spcBef>
              <a:spcAft>
                <a:spcPts val="1200"/>
              </a:spcAft>
            </a:pPr>
            <a:r>
              <a:rPr lang="en-US" sz="1800" b="1" dirty="0"/>
              <a:t>P has $100,000 of total sales with $50,000 in State A</a:t>
            </a:r>
          </a:p>
          <a:p>
            <a:pPr lvl="1">
              <a:spcBef>
                <a:spcPts val="600"/>
              </a:spcBef>
              <a:spcAft>
                <a:spcPts val="1200"/>
              </a:spcAft>
            </a:pPr>
            <a:r>
              <a:rPr lang="en-US" sz="1800" b="1" dirty="0"/>
              <a:t>Using P’s apportionment factor, Jones would have $2,500 of partnership income sourced to State A</a:t>
            </a:r>
          </a:p>
          <a:p>
            <a:pPr marL="630000" lvl="2" indent="0">
              <a:spcBef>
                <a:spcPts val="600"/>
              </a:spcBef>
              <a:buNone/>
            </a:pPr>
            <a:endParaRPr lang="en-US" sz="1700" b="1" dirty="0"/>
          </a:p>
        </p:txBody>
      </p:sp>
      <p:grpSp>
        <p:nvGrpSpPr>
          <p:cNvPr id="2" name="Group 1">
            <a:extLst>
              <a:ext uri="{FF2B5EF4-FFF2-40B4-BE49-F238E27FC236}">
                <a16:creationId xmlns:a16="http://schemas.microsoft.com/office/drawing/2014/main" id="{64B4FB26-4E1A-B2BA-43A9-1D96D973C5C5}"/>
              </a:ext>
            </a:extLst>
          </p:cNvPr>
          <p:cNvGrpSpPr/>
          <p:nvPr/>
        </p:nvGrpSpPr>
        <p:grpSpPr>
          <a:xfrm>
            <a:off x="596233" y="1866551"/>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76D6D1E7-74D9-F8E7-9643-1A2DB1F33F03}"/>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AC3C6B48-2F00-1963-ED99-B30E68F56BD8}"/>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E0ABF945-51F5-AB21-B88A-3FBE24FD3236}"/>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70356077-F6E6-856D-B74C-7A88B7E2A919}"/>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349B2B82-862E-0A1F-D617-00F7C9BF01FA}"/>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F5ADBC79-45BC-0FA5-98CB-3459C5861487}"/>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207673-3C26-4E67-0712-C659437B93E2}"/>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5FCD6CE7-3783-9A75-494A-960D3AB2E6F3}"/>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71385F0D-049B-0A70-E915-3222F6862D6E}"/>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7ABD0FAE-9B41-6CD6-DB74-5F76BD9209E3}"/>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63B3A430-C036-D9D1-D89B-A0B111AEDF45}"/>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EA9483AB-ECC1-C932-90EF-FA137F1C8820}"/>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E9B9E4F1-32F6-DF10-E58E-00B193857CB3}"/>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D6D995-B783-F908-725C-64A427C94F5B}"/>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44A79F0-79AB-1900-82A6-4FE55F31C513}"/>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9E0B46A6-5E0D-219E-435F-61F3ED5BD04E}"/>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457FA848-120C-6506-1BA2-E6BD09C9AFC4}"/>
              </a:ext>
            </a:extLst>
          </p:cNvPr>
          <p:cNvCxnSpPr>
            <a:cxnSpLocks/>
            <a:stCxn id="5" idx="5"/>
            <a:endCxn id="23" idx="5"/>
          </p:cNvCxnSpPr>
          <p:nvPr/>
        </p:nvCxnSpPr>
        <p:spPr>
          <a:xfrm flipV="1">
            <a:off x="2533191" y="3367361"/>
            <a:ext cx="598390" cy="895647"/>
          </a:xfrm>
          <a:prstGeom prst="curvedConnector3">
            <a:avLst>
              <a:gd name="adj1" fmla="val 201760"/>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12" name="Connector: Curved 11">
            <a:extLst>
              <a:ext uri="{FF2B5EF4-FFF2-40B4-BE49-F238E27FC236}">
                <a16:creationId xmlns:a16="http://schemas.microsoft.com/office/drawing/2014/main" id="{080E83F2-E5A9-775D-AD50-66E252905495}"/>
              </a:ext>
            </a:extLst>
          </p:cNvPr>
          <p:cNvCxnSpPr>
            <a:cxnSpLocks/>
          </p:cNvCxnSpPr>
          <p:nvPr/>
        </p:nvCxnSpPr>
        <p:spPr>
          <a:xfrm flipV="1">
            <a:off x="3185357" y="2454224"/>
            <a:ext cx="598390" cy="895647"/>
          </a:xfrm>
          <a:prstGeom prst="curvedConnector3">
            <a:avLst>
              <a:gd name="adj1" fmla="val 201760"/>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0874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48FF0-2AC7-448A-CC6F-92F64519AE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54334-7D6D-97EF-881C-B10E2C9D7A57}"/>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1E9A8882-178B-140E-D0C0-9A41A16E7884}"/>
              </a:ext>
            </a:extLst>
          </p:cNvPr>
          <p:cNvSpPr>
            <a:spLocks noGrp="1"/>
          </p:cNvSpPr>
          <p:nvPr>
            <p:ph idx="1"/>
          </p:nvPr>
        </p:nvSpPr>
        <p:spPr/>
        <p:txBody>
          <a:bodyPr/>
          <a:lstStyle/>
          <a:p>
            <a:r>
              <a:rPr lang="en-US" sz="2800" b="1" dirty="0"/>
              <a:t>Summary – General Rules</a:t>
            </a:r>
          </a:p>
          <a:p>
            <a:pPr lvl="1"/>
            <a:r>
              <a:rPr lang="en-US" sz="2400" b="1" dirty="0"/>
              <a:t>For tiered and corporate partners – determine if partnership items allocated directly from partnership are part of a unitary business in which the partner participates.</a:t>
            </a:r>
          </a:p>
          <a:p>
            <a:pPr lvl="1"/>
            <a:r>
              <a:rPr lang="en-US" sz="2400" b="1" dirty="0"/>
              <a:t>If so, apply blending – using the distributive share to determine the share of partnership factors to include in the partner’s formula, and applying the absolute value method if necessary.</a:t>
            </a:r>
          </a:p>
          <a:p>
            <a:pPr lvl="1"/>
            <a:r>
              <a:rPr lang="en-US" sz="2400" b="1" dirty="0"/>
              <a:t>Comply with all pass-through anti-abuse rules applied to prevent change in the character or source of income.  </a:t>
            </a:r>
          </a:p>
          <a:p>
            <a:pPr lvl="1"/>
            <a:endParaRPr lang="en-US" dirty="0"/>
          </a:p>
        </p:txBody>
      </p:sp>
      <p:sp>
        <p:nvSpPr>
          <p:cNvPr id="4" name="Slide Number Placeholder 3">
            <a:extLst>
              <a:ext uri="{FF2B5EF4-FFF2-40B4-BE49-F238E27FC236}">
                <a16:creationId xmlns:a16="http://schemas.microsoft.com/office/drawing/2014/main" id="{BDCCCB9E-1E3E-22D3-0D76-3C871DA4EF06}"/>
              </a:ext>
            </a:extLst>
          </p:cNvPr>
          <p:cNvSpPr>
            <a:spLocks noGrp="1"/>
          </p:cNvSpPr>
          <p:nvPr>
            <p:ph type="sldNum" sz="quarter" idx="12"/>
          </p:nvPr>
        </p:nvSpPr>
        <p:spPr/>
        <p:txBody>
          <a:bodyPr/>
          <a:lstStyle/>
          <a:p>
            <a:fld id="{3A98EE3D-8CD1-4C3F-BD1C-C98C9596463C}" type="slidenum">
              <a:rPr lang="en-US" smtClean="0"/>
              <a:t>3</a:t>
            </a:fld>
            <a:endParaRPr lang="en-US" dirty="0"/>
          </a:p>
        </p:txBody>
      </p:sp>
    </p:spTree>
    <p:extLst>
      <p:ext uri="{BB962C8B-B14F-4D97-AF65-F5344CB8AC3E}">
        <p14:creationId xmlns:p14="http://schemas.microsoft.com/office/powerpoint/2010/main" val="796778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1D1BF-597F-1B74-386A-87BDAFF5374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D278A3B-58C6-1284-0A66-8503CC372750}"/>
              </a:ext>
            </a:extLst>
          </p:cNvPr>
          <p:cNvSpPr>
            <a:spLocks noGrp="1"/>
          </p:cNvSpPr>
          <p:nvPr>
            <p:ph type="sldNum" sz="quarter" idx="12"/>
          </p:nvPr>
        </p:nvSpPr>
        <p:spPr/>
        <p:txBody>
          <a:bodyPr/>
          <a:lstStyle/>
          <a:p>
            <a:fld id="{3A98EE3D-8CD1-4C3F-BD1C-C98C9596463C}" type="slidenum">
              <a:rPr lang="en-US" smtClean="0"/>
              <a:t>30</a:t>
            </a:fld>
            <a:endParaRPr lang="en-US"/>
          </a:p>
        </p:txBody>
      </p:sp>
      <p:sp>
        <p:nvSpPr>
          <p:cNvPr id="19" name="Content Placeholder 2">
            <a:extLst>
              <a:ext uri="{FF2B5EF4-FFF2-40B4-BE49-F238E27FC236}">
                <a16:creationId xmlns:a16="http://schemas.microsoft.com/office/drawing/2014/main" id="{09372EA6-FBF5-F1CE-34EC-6F8B4120CCB6}"/>
              </a:ext>
            </a:extLst>
          </p:cNvPr>
          <p:cNvSpPr txBox="1">
            <a:spLocks/>
          </p:cNvSpPr>
          <p:nvPr/>
        </p:nvSpPr>
        <p:spPr>
          <a:xfrm>
            <a:off x="4537717" y="812631"/>
            <a:ext cx="7492358" cy="5633782"/>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7 – QIP Partner Jones</a:t>
            </a:r>
            <a:r>
              <a:rPr lang="en-US" sz="2400" b="1" dirty="0"/>
              <a:t>:</a:t>
            </a:r>
          </a:p>
          <a:p>
            <a:pPr marL="342900" indent="-342900">
              <a:buFont typeface="+mj-lt"/>
              <a:buAutoNum type="arabicPeriod"/>
            </a:pPr>
            <a:r>
              <a:rPr lang="en-US" sz="2400" b="1" dirty="0"/>
              <a:t>Downstream Information. </a:t>
            </a:r>
          </a:p>
          <a:p>
            <a:pPr lvl="1"/>
            <a:r>
              <a:rPr lang="en-US" sz="2100" b="1" dirty="0"/>
              <a:t>QIP must know Jones attributes to apply QIP sourcing rules.</a:t>
            </a:r>
          </a:p>
          <a:p>
            <a:pPr lvl="1"/>
            <a:r>
              <a:rPr lang="en-US" sz="2100" b="1" dirty="0"/>
              <a:t>P must know QIP entity type and status in State A.</a:t>
            </a:r>
          </a:p>
          <a:p>
            <a:pPr lvl="1"/>
            <a:r>
              <a:rPr lang="en-US" sz="2100" b="1" dirty="0"/>
              <a:t>P must know Jones attributes (residency) to provide information regarding Jones’ residence state modifications.</a:t>
            </a:r>
          </a:p>
          <a:p>
            <a:pPr marL="324000" lvl="1" indent="0">
              <a:buNone/>
            </a:pPr>
            <a:r>
              <a:rPr lang="en-US" sz="2100" b="1" dirty="0"/>
              <a:t>Remark: In a tiered structure, each tier is responsible for the downstream transmission of information allowing direct and indirect partners to meet their tax obligations.</a:t>
            </a:r>
          </a:p>
          <a:p>
            <a:pPr marL="324000" lvl="1" indent="0">
              <a:buNone/>
            </a:pPr>
            <a:r>
              <a:rPr lang="en-US" sz="2100" b="1" dirty="0"/>
              <a:t>Looks through rules for federal tax purposes use the same principle. See look through rules for IRC 1446 in Treas. Reg. 1.1446-5.</a:t>
            </a:r>
          </a:p>
        </p:txBody>
      </p:sp>
      <p:sp>
        <p:nvSpPr>
          <p:cNvPr id="3" name="Rectangle: Single Corner Snipped 2">
            <a:extLst>
              <a:ext uri="{FF2B5EF4-FFF2-40B4-BE49-F238E27FC236}">
                <a16:creationId xmlns:a16="http://schemas.microsoft.com/office/drawing/2014/main" id="{6F7B16E2-34D0-9EAE-EDC6-4ADCEBBD5FE2}"/>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9" name="Group 8">
            <a:extLst>
              <a:ext uri="{FF2B5EF4-FFF2-40B4-BE49-F238E27FC236}">
                <a16:creationId xmlns:a16="http://schemas.microsoft.com/office/drawing/2014/main" id="{61C8AAB5-C47B-4769-59AA-BA5267D0F805}"/>
              </a:ext>
            </a:extLst>
          </p:cNvPr>
          <p:cNvGrpSpPr/>
          <p:nvPr/>
        </p:nvGrpSpPr>
        <p:grpSpPr>
          <a:xfrm>
            <a:off x="463824" y="2271056"/>
            <a:ext cx="3643983" cy="3124898"/>
            <a:chOff x="492314" y="470376"/>
            <a:chExt cx="5889256" cy="5953538"/>
          </a:xfrm>
        </p:grpSpPr>
        <p:grpSp>
          <p:nvGrpSpPr>
            <p:cNvPr id="13" name="Content Placeholder 16" descr="Man with solid fill">
              <a:extLst>
                <a:ext uri="{FF2B5EF4-FFF2-40B4-BE49-F238E27FC236}">
                  <a16:creationId xmlns:a16="http://schemas.microsoft.com/office/drawing/2014/main" id="{EC1CCD33-2FFC-2B95-8B5B-3B988E9C5AD6}"/>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4" name="Freeform: Shape 33">
                <a:extLst>
                  <a:ext uri="{FF2B5EF4-FFF2-40B4-BE49-F238E27FC236}">
                    <a16:creationId xmlns:a16="http://schemas.microsoft.com/office/drawing/2014/main" id="{C8D0B7F0-064F-3699-1D5E-4AD8455CC66B}"/>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5" name="Freeform: Shape 34">
                <a:extLst>
                  <a:ext uri="{FF2B5EF4-FFF2-40B4-BE49-F238E27FC236}">
                    <a16:creationId xmlns:a16="http://schemas.microsoft.com/office/drawing/2014/main" id="{4B57DD1D-6C42-55EA-33D1-FD61115EC99D}"/>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17" name="Isosceles Triangle 16">
              <a:extLst>
                <a:ext uri="{FF2B5EF4-FFF2-40B4-BE49-F238E27FC236}">
                  <a16:creationId xmlns:a16="http://schemas.microsoft.com/office/drawing/2014/main" id="{4BE7636D-EF38-FCA9-8381-9B27BE95FEAF}"/>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18" name="Freeform: Shape 17">
              <a:extLst>
                <a:ext uri="{FF2B5EF4-FFF2-40B4-BE49-F238E27FC236}">
                  <a16:creationId xmlns:a16="http://schemas.microsoft.com/office/drawing/2014/main" id="{5DF34027-5785-35D9-EF35-3BDECCD3EEDF}"/>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20" name="Straight Connector 19">
              <a:extLst>
                <a:ext uri="{FF2B5EF4-FFF2-40B4-BE49-F238E27FC236}">
                  <a16:creationId xmlns:a16="http://schemas.microsoft.com/office/drawing/2014/main" id="{93618A9E-097D-73CC-CAEE-D958F1D32548}"/>
                </a:ext>
              </a:extLst>
            </p:cNvPr>
            <p:cNvCxnSpPr>
              <a:cxnSpLocks/>
              <a:stCxn id="22" idx="2"/>
              <a:endCxn id="17"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039C29A-9B6D-3C51-4CD8-ECF5AD732D06}"/>
                </a:ext>
              </a:extLst>
            </p:cNvPr>
            <p:cNvCxnSpPr>
              <a:cxnSpLocks/>
              <a:stCxn id="35" idx="17"/>
              <a:endCxn id="17"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C81BC91-4103-590A-342E-5DC9D85EA84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4" name="Isosceles Triangle 23">
              <a:extLst>
                <a:ext uri="{FF2B5EF4-FFF2-40B4-BE49-F238E27FC236}">
                  <a16:creationId xmlns:a16="http://schemas.microsoft.com/office/drawing/2014/main" id="{E4BAB73C-1C9C-DFCC-83A5-2D58C236B838}"/>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25" name="Content Placeholder 16" descr="Man with solid fill">
              <a:extLst>
                <a:ext uri="{FF2B5EF4-FFF2-40B4-BE49-F238E27FC236}">
                  <a16:creationId xmlns:a16="http://schemas.microsoft.com/office/drawing/2014/main" id="{0970C6F8-F213-B1F8-E009-09DA3C39C6BF}"/>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31" name="Freeform: Shape 30">
                <a:extLst>
                  <a:ext uri="{FF2B5EF4-FFF2-40B4-BE49-F238E27FC236}">
                    <a16:creationId xmlns:a16="http://schemas.microsoft.com/office/drawing/2014/main" id="{948AC8DF-8757-05B4-F0AD-021504ACE6D7}"/>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3" name="Freeform: Shape 32">
                <a:extLst>
                  <a:ext uri="{FF2B5EF4-FFF2-40B4-BE49-F238E27FC236}">
                    <a16:creationId xmlns:a16="http://schemas.microsoft.com/office/drawing/2014/main" id="{3BAFA234-56FD-D6AC-3CD4-335E7BD5137B}"/>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6" name="Straight Connector 25">
              <a:extLst>
                <a:ext uri="{FF2B5EF4-FFF2-40B4-BE49-F238E27FC236}">
                  <a16:creationId xmlns:a16="http://schemas.microsoft.com/office/drawing/2014/main" id="{7F37F180-952B-41DE-15F0-9EEA484A4C04}"/>
                </a:ext>
              </a:extLst>
            </p:cNvPr>
            <p:cNvCxnSpPr>
              <a:cxnSpLocks/>
              <a:stCxn id="24" idx="3"/>
              <a:endCxn id="17"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FA17EA5-F2DA-F92D-3093-69B1AE7C015F}"/>
                </a:ext>
              </a:extLst>
            </p:cNvPr>
            <p:cNvCxnSpPr>
              <a:cxnSpLocks/>
              <a:stCxn id="33" idx="13"/>
              <a:endCxn id="24"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756B536-D3C3-2C60-8FDB-33B003E667FE}"/>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30" name="TextBox 29">
              <a:extLst>
                <a:ext uri="{FF2B5EF4-FFF2-40B4-BE49-F238E27FC236}">
                  <a16:creationId xmlns:a16="http://schemas.microsoft.com/office/drawing/2014/main" id="{E059C670-300D-8185-08CF-83A8F67718B0}"/>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42" name="Connector: Curved 41">
            <a:extLst>
              <a:ext uri="{FF2B5EF4-FFF2-40B4-BE49-F238E27FC236}">
                <a16:creationId xmlns:a16="http://schemas.microsoft.com/office/drawing/2014/main" id="{12D269EE-19BF-8AAD-9524-77E77CAAA35E}"/>
              </a:ext>
            </a:extLst>
          </p:cNvPr>
          <p:cNvCxnSpPr>
            <a:cxnSpLocks/>
            <a:stCxn id="17" idx="1"/>
            <a:endCxn id="24" idx="1"/>
          </p:cNvCxnSpPr>
          <p:nvPr/>
        </p:nvCxnSpPr>
        <p:spPr>
          <a:xfrm rot="10800000" flipH="1">
            <a:off x="1913332" y="3771867"/>
            <a:ext cx="722764" cy="895647"/>
          </a:xfrm>
          <a:prstGeom prst="curvedConnector3">
            <a:avLst>
              <a:gd name="adj1" fmla="val -65350"/>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2" name="Connector: Curved 1">
            <a:extLst>
              <a:ext uri="{FF2B5EF4-FFF2-40B4-BE49-F238E27FC236}">
                <a16:creationId xmlns:a16="http://schemas.microsoft.com/office/drawing/2014/main" id="{3F220429-3EB8-D3ED-0201-19C0578F2EAF}"/>
              </a:ext>
            </a:extLst>
          </p:cNvPr>
          <p:cNvCxnSpPr>
            <a:cxnSpLocks/>
            <a:stCxn id="33" idx="18"/>
            <a:endCxn id="24" idx="0"/>
          </p:cNvCxnSpPr>
          <p:nvPr/>
        </p:nvCxnSpPr>
        <p:spPr>
          <a:xfrm flipH="1">
            <a:off x="2817634" y="2964045"/>
            <a:ext cx="681067" cy="564768"/>
          </a:xfrm>
          <a:prstGeom prst="curvedConnector4">
            <a:avLst>
              <a:gd name="adj1" fmla="val -33565"/>
              <a:gd name="adj2"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6C5C6B7-0E66-FBFA-DA57-16F54F6E3B68}"/>
              </a:ext>
            </a:extLst>
          </p:cNvPr>
          <p:cNvSpPr txBox="1"/>
          <p:nvPr/>
        </p:nvSpPr>
        <p:spPr>
          <a:xfrm>
            <a:off x="3270340" y="2916601"/>
            <a:ext cx="232496" cy="369332"/>
          </a:xfrm>
          <a:prstGeom prst="rect">
            <a:avLst/>
          </a:prstGeom>
          <a:noFill/>
        </p:spPr>
        <p:txBody>
          <a:bodyPr wrap="square" rtlCol="0">
            <a:spAutoFit/>
          </a:bodyPr>
          <a:lstStyle/>
          <a:p>
            <a:r>
              <a:rPr lang="en-US" dirty="0"/>
              <a:t>1</a:t>
            </a:r>
          </a:p>
        </p:txBody>
      </p:sp>
      <p:cxnSp>
        <p:nvCxnSpPr>
          <p:cNvPr id="36" name="Connector: Curved 35">
            <a:extLst>
              <a:ext uri="{FF2B5EF4-FFF2-40B4-BE49-F238E27FC236}">
                <a16:creationId xmlns:a16="http://schemas.microsoft.com/office/drawing/2014/main" id="{43F7A9F0-AC89-6462-60DD-2A9197E20054}"/>
              </a:ext>
            </a:extLst>
          </p:cNvPr>
          <p:cNvCxnSpPr>
            <a:cxnSpLocks/>
            <a:stCxn id="24" idx="3"/>
            <a:endCxn id="17" idx="0"/>
          </p:cNvCxnSpPr>
          <p:nvPr/>
        </p:nvCxnSpPr>
        <p:spPr>
          <a:xfrm rot="5400000">
            <a:off x="2323050" y="3848927"/>
            <a:ext cx="328592" cy="66057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32DDC31-03E6-A0C6-931A-C948336A4733}"/>
              </a:ext>
            </a:extLst>
          </p:cNvPr>
          <p:cNvSpPr txBox="1"/>
          <p:nvPr/>
        </p:nvSpPr>
        <p:spPr>
          <a:xfrm>
            <a:off x="2096328" y="3420124"/>
            <a:ext cx="319318" cy="369332"/>
          </a:xfrm>
          <a:prstGeom prst="rect">
            <a:avLst/>
          </a:prstGeom>
          <a:noFill/>
        </p:spPr>
        <p:txBody>
          <a:bodyPr wrap="none" rtlCol="0">
            <a:spAutoFit/>
          </a:bodyPr>
          <a:lstStyle/>
          <a:p>
            <a:r>
              <a:rPr lang="en-US" dirty="0"/>
              <a:t>2</a:t>
            </a:r>
          </a:p>
        </p:txBody>
      </p:sp>
      <p:cxnSp>
        <p:nvCxnSpPr>
          <p:cNvPr id="40" name="Connector: Curved 39">
            <a:extLst>
              <a:ext uri="{FF2B5EF4-FFF2-40B4-BE49-F238E27FC236}">
                <a16:creationId xmlns:a16="http://schemas.microsoft.com/office/drawing/2014/main" id="{5A041B57-6A52-F67A-A70A-DA31E95EE1CB}"/>
              </a:ext>
            </a:extLst>
          </p:cNvPr>
          <p:cNvCxnSpPr>
            <a:cxnSpLocks/>
            <a:stCxn id="24" idx="1"/>
          </p:cNvCxnSpPr>
          <p:nvPr/>
        </p:nvCxnSpPr>
        <p:spPr>
          <a:xfrm rot="10800000" flipH="1">
            <a:off x="2636095" y="2790888"/>
            <a:ext cx="735599" cy="980978"/>
          </a:xfrm>
          <a:prstGeom prst="curvedConnector4">
            <a:avLst>
              <a:gd name="adj1" fmla="val -31077"/>
              <a:gd name="adj2" fmla="val 62388"/>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901798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863ED-272B-449A-4A8B-7C5ADFE6F4C2}"/>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1F643D-06B6-63CF-9ED6-EDDC63F6D36A}"/>
              </a:ext>
            </a:extLst>
          </p:cNvPr>
          <p:cNvSpPr>
            <a:spLocks noGrp="1"/>
          </p:cNvSpPr>
          <p:nvPr>
            <p:ph type="sldNum" sz="quarter" idx="12"/>
          </p:nvPr>
        </p:nvSpPr>
        <p:spPr/>
        <p:txBody>
          <a:bodyPr/>
          <a:lstStyle/>
          <a:p>
            <a:fld id="{3A98EE3D-8CD1-4C3F-BD1C-C98C9596463C}" type="slidenum">
              <a:rPr lang="en-US" smtClean="0"/>
              <a:t>31</a:t>
            </a:fld>
            <a:endParaRPr lang="en-US"/>
          </a:p>
        </p:txBody>
      </p:sp>
      <p:sp>
        <p:nvSpPr>
          <p:cNvPr id="19" name="Content Placeholder 2">
            <a:extLst>
              <a:ext uri="{FF2B5EF4-FFF2-40B4-BE49-F238E27FC236}">
                <a16:creationId xmlns:a16="http://schemas.microsoft.com/office/drawing/2014/main" id="{50CBBAC5-EE83-888B-0FC5-A3274C1E150B}"/>
              </a:ext>
            </a:extLst>
          </p:cNvPr>
          <p:cNvSpPr txBox="1">
            <a:spLocks/>
          </p:cNvSpPr>
          <p:nvPr/>
        </p:nvSpPr>
        <p:spPr>
          <a:xfrm>
            <a:off x="4537717" y="812631"/>
            <a:ext cx="7492358" cy="5633782"/>
          </a:xfrm>
          <a:prstGeom prst="rect">
            <a:avLst/>
          </a:prstGeom>
        </p:spPr>
        <p:txBody>
          <a:bodyPr vert="horz" lIns="91440" tIns="45720" rIns="91440" bIns="45720" rtlCol="0" anchor="ctr">
            <a:normAutofit fontScale="92500"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2400" b="1" u="sng" dirty="0"/>
              <a:t>Example 7 – QIP Partner Jones</a:t>
            </a:r>
            <a:r>
              <a:rPr lang="en-US" sz="2400" b="1" dirty="0"/>
              <a:t>:</a:t>
            </a:r>
          </a:p>
          <a:p>
            <a:pPr marL="457200" indent="-457200">
              <a:buFont typeface="+mj-lt"/>
              <a:buAutoNum type="arabicPeriod" startAt="2"/>
            </a:pPr>
            <a:r>
              <a:rPr lang="en-US" sz="2400" b="1" dirty="0"/>
              <a:t>Upstream information</a:t>
            </a:r>
          </a:p>
          <a:p>
            <a:pPr lvl="1"/>
            <a:r>
              <a:rPr lang="en-US" sz="2100" b="1" dirty="0"/>
              <a:t>P must provide QIP with a State A Schedule K-1 showing:</a:t>
            </a:r>
          </a:p>
          <a:p>
            <a:pPr lvl="2"/>
            <a:r>
              <a:rPr lang="en-US" sz="2200" b="1" dirty="0"/>
              <a:t>State A source income information, </a:t>
            </a:r>
          </a:p>
          <a:p>
            <a:pPr lvl="2"/>
            <a:r>
              <a:rPr lang="en-US" sz="2200" b="1" dirty="0"/>
              <a:t>break down of items per character with State A modifications, </a:t>
            </a:r>
          </a:p>
          <a:p>
            <a:pPr lvl="2"/>
            <a:r>
              <a:rPr lang="en-US" sz="2200" b="1" dirty="0"/>
              <a:t>Withholding information, and </a:t>
            </a:r>
          </a:p>
          <a:p>
            <a:pPr lvl="2"/>
            <a:r>
              <a:rPr lang="en-US" sz="2200" b="1" dirty="0"/>
              <a:t>Apportionment items (default).</a:t>
            </a:r>
          </a:p>
          <a:p>
            <a:pPr lvl="1"/>
            <a:r>
              <a:rPr lang="en-US" sz="2300" b="1" dirty="0"/>
              <a:t>QIP must provide Jones with a State A Schedule K-1 showing Jones’ distributive share of: </a:t>
            </a:r>
          </a:p>
          <a:p>
            <a:pPr lvl="2"/>
            <a:r>
              <a:rPr lang="en-US" sz="2200" b="1" dirty="0"/>
              <a:t>State A source income from P with items broken down per character of income, and</a:t>
            </a:r>
          </a:p>
          <a:p>
            <a:pPr lvl="2"/>
            <a:r>
              <a:rPr lang="en-US" sz="2200" b="1" dirty="0"/>
              <a:t>State A withholding, and </a:t>
            </a:r>
          </a:p>
          <a:p>
            <a:pPr lvl="2"/>
            <a:r>
              <a:rPr lang="en-US" sz="2200" b="1" dirty="0"/>
              <a:t>State A modifications.</a:t>
            </a:r>
          </a:p>
        </p:txBody>
      </p:sp>
      <p:sp>
        <p:nvSpPr>
          <p:cNvPr id="3" name="Rectangle: Single Corner Snipped 2">
            <a:extLst>
              <a:ext uri="{FF2B5EF4-FFF2-40B4-BE49-F238E27FC236}">
                <a16:creationId xmlns:a16="http://schemas.microsoft.com/office/drawing/2014/main" id="{6F0A1B1E-6FAA-E1BD-9DA0-645092E7054A}"/>
              </a:ext>
            </a:extLst>
          </p:cNvPr>
          <p:cNvSpPr/>
          <p:nvPr/>
        </p:nvSpPr>
        <p:spPr>
          <a:xfrm>
            <a:off x="463824" y="819068"/>
            <a:ext cx="3776392" cy="703086"/>
          </a:xfrm>
          <a:prstGeom prst="snip1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Information exchange</a:t>
            </a:r>
          </a:p>
        </p:txBody>
      </p:sp>
      <p:grpSp>
        <p:nvGrpSpPr>
          <p:cNvPr id="6" name="Group 5">
            <a:extLst>
              <a:ext uri="{FF2B5EF4-FFF2-40B4-BE49-F238E27FC236}">
                <a16:creationId xmlns:a16="http://schemas.microsoft.com/office/drawing/2014/main" id="{DE24F41A-8149-8692-1B88-EEAD9EE4E4A6}"/>
              </a:ext>
            </a:extLst>
          </p:cNvPr>
          <p:cNvGrpSpPr/>
          <p:nvPr/>
        </p:nvGrpSpPr>
        <p:grpSpPr>
          <a:xfrm>
            <a:off x="463824" y="2271056"/>
            <a:ext cx="3643983" cy="3124898"/>
            <a:chOff x="492314" y="470376"/>
            <a:chExt cx="5889256" cy="5953538"/>
          </a:xfrm>
        </p:grpSpPr>
        <p:grpSp>
          <p:nvGrpSpPr>
            <p:cNvPr id="7" name="Content Placeholder 16" descr="Man with solid fill">
              <a:extLst>
                <a:ext uri="{FF2B5EF4-FFF2-40B4-BE49-F238E27FC236}">
                  <a16:creationId xmlns:a16="http://schemas.microsoft.com/office/drawing/2014/main" id="{CA4144D5-335E-835F-77CA-AEC1D25A62A9}"/>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9" name="Freeform: Shape 38">
                <a:extLst>
                  <a:ext uri="{FF2B5EF4-FFF2-40B4-BE49-F238E27FC236}">
                    <a16:creationId xmlns:a16="http://schemas.microsoft.com/office/drawing/2014/main" id="{0D892B4E-A15E-5807-BC1F-C4FC8745B5E5}"/>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0" name="Freeform: Shape 39">
                <a:extLst>
                  <a:ext uri="{FF2B5EF4-FFF2-40B4-BE49-F238E27FC236}">
                    <a16:creationId xmlns:a16="http://schemas.microsoft.com/office/drawing/2014/main" id="{3971F0BE-5C9D-E230-5531-EF8A3D03F2C9}"/>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8" name="Isosceles Triangle 7">
              <a:extLst>
                <a:ext uri="{FF2B5EF4-FFF2-40B4-BE49-F238E27FC236}">
                  <a16:creationId xmlns:a16="http://schemas.microsoft.com/office/drawing/2014/main" id="{DD40035A-285A-C491-59DB-3FDC6D757E26}"/>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10" name="Freeform: Shape 9">
              <a:extLst>
                <a:ext uri="{FF2B5EF4-FFF2-40B4-BE49-F238E27FC236}">
                  <a16:creationId xmlns:a16="http://schemas.microsoft.com/office/drawing/2014/main" id="{6525416A-A9D8-A420-7550-E6FEC4C7C563}"/>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11" name="Straight Connector 10">
              <a:extLst>
                <a:ext uri="{FF2B5EF4-FFF2-40B4-BE49-F238E27FC236}">
                  <a16:creationId xmlns:a16="http://schemas.microsoft.com/office/drawing/2014/main" id="{902E3C12-2FA1-27D1-A98A-FF00BA2D4A21}"/>
                </a:ext>
              </a:extLst>
            </p:cNvPr>
            <p:cNvCxnSpPr>
              <a:cxnSpLocks/>
              <a:stCxn id="14" idx="2"/>
              <a:endCxn id="8"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F5000DF-AA3A-EC6A-FB91-FA7A247B72A3}"/>
                </a:ext>
              </a:extLst>
            </p:cNvPr>
            <p:cNvCxnSpPr>
              <a:cxnSpLocks/>
              <a:stCxn id="40" idx="17"/>
              <a:endCxn id="8"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D41C712-1180-A5BF-F00A-79299A63AC2F}"/>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15" name="Isosceles Triangle 14">
              <a:extLst>
                <a:ext uri="{FF2B5EF4-FFF2-40B4-BE49-F238E27FC236}">
                  <a16:creationId xmlns:a16="http://schemas.microsoft.com/office/drawing/2014/main" id="{2BBDA0E2-067A-AA28-58F1-5E30834D92D0}"/>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16" name="Content Placeholder 16" descr="Man with solid fill">
              <a:extLst>
                <a:ext uri="{FF2B5EF4-FFF2-40B4-BE49-F238E27FC236}">
                  <a16:creationId xmlns:a16="http://schemas.microsoft.com/office/drawing/2014/main" id="{335849C9-EF94-91F9-81BC-328150780C71}"/>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63574B6C-5257-3461-5A9D-C74E857ED8D5}"/>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3CD4E115-4F2F-7260-5186-48E75936603D}"/>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3" name="Straight Connector 22">
              <a:extLst>
                <a:ext uri="{FF2B5EF4-FFF2-40B4-BE49-F238E27FC236}">
                  <a16:creationId xmlns:a16="http://schemas.microsoft.com/office/drawing/2014/main" id="{FDA604A8-09E2-8905-D283-091574122E42}"/>
                </a:ext>
              </a:extLst>
            </p:cNvPr>
            <p:cNvCxnSpPr>
              <a:cxnSpLocks/>
              <a:stCxn id="15" idx="3"/>
              <a:endCxn id="8"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5052215-6517-B23E-9644-CF45678A255B}"/>
                </a:ext>
              </a:extLst>
            </p:cNvPr>
            <p:cNvCxnSpPr>
              <a:cxnSpLocks/>
              <a:stCxn id="38" idx="13"/>
              <a:endCxn id="15"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4B7AD08D-8669-7277-3FBC-5D771F4C9D6D}"/>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36" name="TextBox 35">
              <a:extLst>
                <a:ext uri="{FF2B5EF4-FFF2-40B4-BE49-F238E27FC236}">
                  <a16:creationId xmlns:a16="http://schemas.microsoft.com/office/drawing/2014/main" id="{5887401C-E308-1516-958D-17041829D28F}"/>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41" name="Connector: Curved 40">
            <a:extLst>
              <a:ext uri="{FF2B5EF4-FFF2-40B4-BE49-F238E27FC236}">
                <a16:creationId xmlns:a16="http://schemas.microsoft.com/office/drawing/2014/main" id="{E40D2F8A-A6D4-5A96-9781-84C323E59CBC}"/>
              </a:ext>
            </a:extLst>
          </p:cNvPr>
          <p:cNvCxnSpPr>
            <a:cxnSpLocks/>
            <a:stCxn id="8" idx="1"/>
            <a:endCxn id="15" idx="1"/>
          </p:cNvCxnSpPr>
          <p:nvPr/>
        </p:nvCxnSpPr>
        <p:spPr>
          <a:xfrm rot="10800000" flipH="1">
            <a:off x="1913332" y="3771867"/>
            <a:ext cx="722764" cy="895647"/>
          </a:xfrm>
          <a:prstGeom prst="curvedConnector3">
            <a:avLst>
              <a:gd name="adj1" fmla="val -65350"/>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43" name="Connector: Curved 42">
            <a:extLst>
              <a:ext uri="{FF2B5EF4-FFF2-40B4-BE49-F238E27FC236}">
                <a16:creationId xmlns:a16="http://schemas.microsoft.com/office/drawing/2014/main" id="{E8ACB8A5-EFF6-1D74-3E52-38EF04A9DACD}"/>
              </a:ext>
            </a:extLst>
          </p:cNvPr>
          <p:cNvCxnSpPr>
            <a:cxnSpLocks/>
            <a:stCxn id="38" idx="18"/>
            <a:endCxn id="15" idx="0"/>
          </p:cNvCxnSpPr>
          <p:nvPr/>
        </p:nvCxnSpPr>
        <p:spPr>
          <a:xfrm flipH="1">
            <a:off x="2817634" y="2964045"/>
            <a:ext cx="681067" cy="564768"/>
          </a:xfrm>
          <a:prstGeom prst="curvedConnector4">
            <a:avLst>
              <a:gd name="adj1" fmla="val -33565"/>
              <a:gd name="adj2"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1F34B0AD-7B5B-9081-F1BB-0B51E4D9401E}"/>
              </a:ext>
            </a:extLst>
          </p:cNvPr>
          <p:cNvSpPr txBox="1"/>
          <p:nvPr/>
        </p:nvSpPr>
        <p:spPr>
          <a:xfrm>
            <a:off x="3270340" y="2916601"/>
            <a:ext cx="232496" cy="369332"/>
          </a:xfrm>
          <a:prstGeom prst="rect">
            <a:avLst/>
          </a:prstGeom>
          <a:noFill/>
        </p:spPr>
        <p:txBody>
          <a:bodyPr wrap="square" rtlCol="0">
            <a:spAutoFit/>
          </a:bodyPr>
          <a:lstStyle/>
          <a:p>
            <a:r>
              <a:rPr lang="en-US" dirty="0"/>
              <a:t>1</a:t>
            </a:r>
          </a:p>
        </p:txBody>
      </p:sp>
      <p:cxnSp>
        <p:nvCxnSpPr>
          <p:cNvPr id="45" name="Connector: Curved 44">
            <a:extLst>
              <a:ext uri="{FF2B5EF4-FFF2-40B4-BE49-F238E27FC236}">
                <a16:creationId xmlns:a16="http://schemas.microsoft.com/office/drawing/2014/main" id="{03F5A04F-49FD-C846-820A-C8EC818EF29C}"/>
              </a:ext>
            </a:extLst>
          </p:cNvPr>
          <p:cNvCxnSpPr>
            <a:cxnSpLocks/>
            <a:stCxn id="15" idx="3"/>
            <a:endCxn id="8" idx="0"/>
          </p:cNvCxnSpPr>
          <p:nvPr/>
        </p:nvCxnSpPr>
        <p:spPr>
          <a:xfrm rot="5400000">
            <a:off x="2323050" y="3848927"/>
            <a:ext cx="328592" cy="660577"/>
          </a:xfrm>
          <a:prstGeom prst="curvedConnector3">
            <a:avLst>
              <a:gd name="adj1" fmla="val 50000"/>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1B279576-8FAC-7680-E6BB-44F7A70750E9}"/>
              </a:ext>
            </a:extLst>
          </p:cNvPr>
          <p:cNvSpPr txBox="1"/>
          <p:nvPr/>
        </p:nvSpPr>
        <p:spPr>
          <a:xfrm>
            <a:off x="2096328" y="3420124"/>
            <a:ext cx="319318" cy="369332"/>
          </a:xfrm>
          <a:prstGeom prst="rect">
            <a:avLst/>
          </a:prstGeom>
          <a:noFill/>
        </p:spPr>
        <p:txBody>
          <a:bodyPr wrap="none" rtlCol="0">
            <a:spAutoFit/>
          </a:bodyPr>
          <a:lstStyle/>
          <a:p>
            <a:r>
              <a:rPr lang="en-US" dirty="0"/>
              <a:t>2</a:t>
            </a:r>
          </a:p>
        </p:txBody>
      </p:sp>
      <p:cxnSp>
        <p:nvCxnSpPr>
          <p:cNvPr id="47" name="Connector: Curved 46">
            <a:extLst>
              <a:ext uri="{FF2B5EF4-FFF2-40B4-BE49-F238E27FC236}">
                <a16:creationId xmlns:a16="http://schemas.microsoft.com/office/drawing/2014/main" id="{F54FEFBF-0E32-C525-D13A-78249B979E17}"/>
              </a:ext>
            </a:extLst>
          </p:cNvPr>
          <p:cNvCxnSpPr>
            <a:cxnSpLocks/>
            <a:stCxn id="15" idx="1"/>
          </p:cNvCxnSpPr>
          <p:nvPr/>
        </p:nvCxnSpPr>
        <p:spPr>
          <a:xfrm rot="10800000" flipH="1">
            <a:off x="2636095" y="2790888"/>
            <a:ext cx="735599" cy="980978"/>
          </a:xfrm>
          <a:prstGeom prst="curvedConnector4">
            <a:avLst>
              <a:gd name="adj1" fmla="val -31077"/>
              <a:gd name="adj2" fmla="val 62388"/>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6156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8E83F-9C4F-6431-AD10-F90C2738E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F527C5-C5BE-AC24-EA3F-395B8ADE0B3D}"/>
              </a:ext>
            </a:extLst>
          </p:cNvPr>
          <p:cNvSpPr>
            <a:spLocks noGrp="1"/>
          </p:cNvSpPr>
          <p:nvPr>
            <p:ph type="title"/>
          </p:nvPr>
        </p:nvSpPr>
        <p:spPr>
          <a:xfrm>
            <a:off x="581192" y="702156"/>
            <a:ext cx="11029616" cy="935813"/>
          </a:xfrm>
        </p:spPr>
        <p:txBody>
          <a:bodyPr/>
          <a:lstStyle/>
          <a:p>
            <a:r>
              <a:rPr lang="en-US" dirty="0"/>
              <a:t>Remarks</a:t>
            </a:r>
          </a:p>
        </p:txBody>
      </p:sp>
      <p:sp>
        <p:nvSpPr>
          <p:cNvPr id="3" name="Content Placeholder 2">
            <a:extLst>
              <a:ext uri="{FF2B5EF4-FFF2-40B4-BE49-F238E27FC236}">
                <a16:creationId xmlns:a16="http://schemas.microsoft.com/office/drawing/2014/main" id="{E9A97EBF-C988-A38A-9E2E-F9FCA8B2E5B3}"/>
              </a:ext>
            </a:extLst>
          </p:cNvPr>
          <p:cNvSpPr>
            <a:spLocks noGrp="1"/>
          </p:cNvSpPr>
          <p:nvPr>
            <p:ph idx="1"/>
          </p:nvPr>
        </p:nvSpPr>
        <p:spPr>
          <a:xfrm>
            <a:off x="581192" y="1765189"/>
            <a:ext cx="11029615" cy="4390655"/>
          </a:xfrm>
        </p:spPr>
        <p:txBody>
          <a:bodyPr>
            <a:normAutofit/>
          </a:bodyPr>
          <a:lstStyle/>
          <a:p>
            <a:r>
              <a:rPr lang="en-US" sz="2800" b="1" dirty="0"/>
              <a:t>Note that when separate apportionment occurs or the absolute value method must be used, the upstream information flowing to an upper-tier partnership must be detailed and must include:</a:t>
            </a:r>
          </a:p>
          <a:p>
            <a:pPr lvl="1"/>
            <a:r>
              <a:rPr lang="en-US" sz="2500" b="1" dirty="0"/>
              <a:t>Each separately apportioned income with corresponding apportionment items.</a:t>
            </a:r>
          </a:p>
          <a:p>
            <a:pPr lvl="1"/>
            <a:r>
              <a:rPr lang="en-US" sz="2500" b="1" dirty="0"/>
              <a:t>When a special allocation occurs and the absolute value method is used, the upstream information does not need to include the factor baseline, the allocated apportionment items are sufficient. </a:t>
            </a:r>
          </a:p>
        </p:txBody>
      </p:sp>
      <p:sp>
        <p:nvSpPr>
          <p:cNvPr id="4" name="Slide Number Placeholder 3">
            <a:extLst>
              <a:ext uri="{FF2B5EF4-FFF2-40B4-BE49-F238E27FC236}">
                <a16:creationId xmlns:a16="http://schemas.microsoft.com/office/drawing/2014/main" id="{5A31DC15-21BB-5192-5F27-3AA8C444CBFE}"/>
              </a:ext>
            </a:extLst>
          </p:cNvPr>
          <p:cNvSpPr>
            <a:spLocks noGrp="1"/>
          </p:cNvSpPr>
          <p:nvPr>
            <p:ph type="sldNum" sz="quarter" idx="12"/>
          </p:nvPr>
        </p:nvSpPr>
        <p:spPr/>
        <p:txBody>
          <a:bodyPr/>
          <a:lstStyle/>
          <a:p>
            <a:fld id="{3A98EE3D-8CD1-4C3F-BD1C-C98C9596463C}" type="slidenum">
              <a:rPr lang="en-US" smtClean="0"/>
              <a:t>32</a:t>
            </a:fld>
            <a:endParaRPr lang="en-US"/>
          </a:p>
        </p:txBody>
      </p:sp>
    </p:spTree>
    <p:extLst>
      <p:ext uri="{BB962C8B-B14F-4D97-AF65-F5344CB8AC3E}">
        <p14:creationId xmlns:p14="http://schemas.microsoft.com/office/powerpoint/2010/main" val="617460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AF872-8796-FD68-627E-A3009F6525E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4CC3BDD-C739-CDE1-8E5A-C2088DCDA704}"/>
              </a:ext>
            </a:extLst>
          </p:cNvPr>
          <p:cNvSpPr txBox="1"/>
          <p:nvPr/>
        </p:nvSpPr>
        <p:spPr>
          <a:xfrm>
            <a:off x="708435" y="3284607"/>
            <a:ext cx="10903369" cy="707886"/>
          </a:xfrm>
          <a:prstGeom prst="rect">
            <a:avLst/>
          </a:prstGeom>
          <a:noFill/>
        </p:spPr>
        <p:txBody>
          <a:bodyPr wrap="none" rtlCol="0">
            <a:spAutoFit/>
          </a:bodyPr>
          <a:lstStyle/>
          <a:p>
            <a:r>
              <a:rPr lang="en-US" sz="4000" dirty="0"/>
              <a:t>End of the information transmission presentation.</a:t>
            </a:r>
          </a:p>
        </p:txBody>
      </p:sp>
    </p:spTree>
    <p:extLst>
      <p:ext uri="{BB962C8B-B14F-4D97-AF65-F5344CB8AC3E}">
        <p14:creationId xmlns:p14="http://schemas.microsoft.com/office/powerpoint/2010/main" val="232198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D0547-1A8B-B2F2-11E3-D8BE140CD18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91E8887-34EA-CBF2-964B-B23BC8A47160}"/>
              </a:ext>
            </a:extLst>
          </p:cNvPr>
          <p:cNvSpPr>
            <a:spLocks noGrp="1"/>
          </p:cNvSpPr>
          <p:nvPr>
            <p:ph type="sldNum" sz="quarter" idx="12"/>
          </p:nvPr>
        </p:nvSpPr>
        <p:spPr/>
        <p:txBody>
          <a:bodyPr/>
          <a:lstStyle/>
          <a:p>
            <a:fld id="{3A98EE3D-8CD1-4C3F-BD1C-C98C9596463C}" type="slidenum">
              <a:rPr lang="en-US" smtClean="0"/>
              <a:t>34</a:t>
            </a:fld>
            <a:endParaRPr lang="en-US"/>
          </a:p>
        </p:txBody>
      </p:sp>
      <p:sp>
        <p:nvSpPr>
          <p:cNvPr id="19" name="Content Placeholder 2">
            <a:extLst>
              <a:ext uri="{FF2B5EF4-FFF2-40B4-BE49-F238E27FC236}">
                <a16:creationId xmlns:a16="http://schemas.microsoft.com/office/drawing/2014/main" id="{8DED0060-1042-041B-BEC9-5F7C4CBA6686}"/>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a:t>Example 6 – Corp’s and P’s Businesses are Unitary – with Intercompany Transactions</a:t>
            </a:r>
            <a:r>
              <a:rPr lang="en-US" sz="1800" b="1"/>
              <a:t>:</a:t>
            </a:r>
          </a:p>
          <a:p>
            <a:pPr lvl="1">
              <a:spcBef>
                <a:spcPts val="600"/>
              </a:spcBef>
              <a:spcAft>
                <a:spcPts val="1200"/>
              </a:spcAft>
            </a:pPr>
            <a:r>
              <a:rPr lang="en-US" sz="1800" b="1"/>
              <a:t>Same facts as Example 5 except Corp has charged P a fee of $20,000 during the year. (Assume that fee is included in Corp’s separate sales amount—sourced outside State A.) </a:t>
            </a:r>
          </a:p>
          <a:p>
            <a:pPr lvl="1">
              <a:spcBef>
                <a:spcPts val="600"/>
              </a:spcBef>
              <a:spcAft>
                <a:spcPts val="1200"/>
              </a:spcAft>
            </a:pPr>
            <a:r>
              <a:rPr lang="en-US" sz="1800" b="1"/>
              <a:t>Corp’s blended apportionable income = </a:t>
            </a:r>
          </a:p>
          <a:p>
            <a:pPr lvl="2">
              <a:spcBef>
                <a:spcPts val="600"/>
              </a:spcBef>
              <a:spcAft>
                <a:spcPts val="1200"/>
              </a:spcAft>
            </a:pPr>
            <a:r>
              <a:rPr lang="en-US" sz="1700" b="1"/>
              <a:t>Total Corp income of $100,000 </a:t>
            </a:r>
          </a:p>
          <a:p>
            <a:pPr lvl="2">
              <a:spcBef>
                <a:spcPts val="600"/>
              </a:spcBef>
              <a:spcAft>
                <a:spcPts val="1200"/>
              </a:spcAft>
            </a:pPr>
            <a:r>
              <a:rPr lang="en-US" sz="1700" b="1"/>
              <a:t>Plus its P income of $10,000</a:t>
            </a:r>
          </a:p>
          <a:p>
            <a:pPr lvl="2">
              <a:spcBef>
                <a:spcPts val="600"/>
              </a:spcBef>
              <a:spcAft>
                <a:spcPts val="1200"/>
              </a:spcAft>
            </a:pPr>
            <a:r>
              <a:rPr lang="en-US" sz="1700" b="1"/>
              <a:t>Equals $110,000</a:t>
            </a:r>
          </a:p>
          <a:p>
            <a:pPr marL="630000" lvl="2" indent="0">
              <a:spcBef>
                <a:spcPts val="600"/>
              </a:spcBef>
              <a:buNone/>
            </a:pPr>
            <a:endParaRPr lang="en-US" sz="1700" b="1"/>
          </a:p>
        </p:txBody>
      </p:sp>
      <p:grpSp>
        <p:nvGrpSpPr>
          <p:cNvPr id="2" name="Group 1">
            <a:extLst>
              <a:ext uri="{FF2B5EF4-FFF2-40B4-BE49-F238E27FC236}">
                <a16:creationId xmlns:a16="http://schemas.microsoft.com/office/drawing/2014/main" id="{EB252ACA-E250-F103-6910-E5FDD5C9FCB3}"/>
              </a:ext>
            </a:extLst>
          </p:cNvPr>
          <p:cNvGrpSpPr/>
          <p:nvPr/>
        </p:nvGrpSpPr>
        <p:grpSpPr>
          <a:xfrm>
            <a:off x="447094" y="55655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703A90C1-2201-3027-EA19-DE49E3973A43}"/>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4A9CC445-368D-AE82-8488-275E2150695C}"/>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75F87948-26C6-6AF8-4E78-9DFF59ECDC66}"/>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6CC31602-A10D-EFEE-7FCA-C8C7DF04CA5B}"/>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D40BEFAC-7367-04D6-4C07-8F49AF6DBB89}"/>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B8BB1C5A-6B9F-0A50-A284-4057CDBE405C}"/>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6D8B8C5-A43D-6082-CBCA-7663EFBA42DC}"/>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D3008F3-9ACD-311A-66D2-DBE97831D2CD}"/>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E7DF9E61-855C-F5C9-FFD1-0110FD147E05}"/>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39FD5A95-DE64-17A6-85E8-A272D28F1B6A}"/>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29021DF3-425D-CB6B-47FC-203A98F1F04D}"/>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054532F1-2747-E864-A947-258DA09F4180}"/>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01DD20AC-A1BB-F96E-565A-AB2EB795055E}"/>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11DA182-8D60-7DEA-CB85-424117C5918E}"/>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5870D399-8917-9FA4-83B3-8CE922BF5B9C}"/>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A5040BF7-D399-C54B-392C-B4DC4D2BD189}"/>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DA68AF08-70DB-E3E6-136D-D20F030D0EBE}"/>
              </a:ext>
            </a:extLst>
          </p:cNvPr>
          <p:cNvCxnSpPr>
            <a:cxnSpLocks/>
          </p:cNvCxnSpPr>
          <p:nvPr/>
        </p:nvCxnSpPr>
        <p:spPr>
          <a:xfrm rot="10800000">
            <a:off x="1165916" y="1408473"/>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7" name="Connector: Curved 6">
            <a:extLst>
              <a:ext uri="{FF2B5EF4-FFF2-40B4-BE49-F238E27FC236}">
                <a16:creationId xmlns:a16="http://schemas.microsoft.com/office/drawing/2014/main" id="{63AC353E-B637-ABDC-CA37-A36A21A0B938}"/>
              </a:ext>
            </a:extLst>
          </p:cNvPr>
          <p:cNvCxnSpPr>
            <a:cxnSpLocks/>
          </p:cNvCxnSpPr>
          <p:nvPr/>
        </p:nvCxnSpPr>
        <p:spPr>
          <a:xfrm rot="10800000">
            <a:off x="1318320" y="1560873"/>
            <a:ext cx="578283" cy="1392140"/>
          </a:xfrm>
          <a:prstGeom prst="curvedConnector2">
            <a:avLst/>
          </a:prstGeom>
          <a:ln w="38100">
            <a:solidFill>
              <a:srgbClr val="AA8A02"/>
            </a:solidFill>
            <a:prstDash val="sysDash"/>
            <a:tailEnd type="triangle"/>
          </a:ln>
        </p:spPr>
        <p:style>
          <a:lnRef idx="3">
            <a:schemeClr val="dk1"/>
          </a:lnRef>
          <a:fillRef idx="0">
            <a:schemeClr val="dk1"/>
          </a:fillRef>
          <a:effectRef idx="2">
            <a:schemeClr val="dk1"/>
          </a:effectRef>
          <a:fontRef idx="minor">
            <a:schemeClr val="tx1"/>
          </a:fontRef>
        </p:style>
      </p:cxnSp>
      <p:cxnSp>
        <p:nvCxnSpPr>
          <p:cNvPr id="11" name="Connector: Elbow 10">
            <a:extLst>
              <a:ext uri="{FF2B5EF4-FFF2-40B4-BE49-F238E27FC236}">
                <a16:creationId xmlns:a16="http://schemas.microsoft.com/office/drawing/2014/main" id="{5B3CC82E-2BC2-5254-7DE5-4D30C189EA36}"/>
              </a:ext>
            </a:extLst>
          </p:cNvPr>
          <p:cNvCxnSpPr>
            <a:stCxn id="5" idx="0"/>
            <a:endCxn id="14" idx="3"/>
          </p:cNvCxnSpPr>
          <p:nvPr/>
        </p:nvCxnSpPr>
        <p:spPr>
          <a:xfrm rot="16200000" flipV="1">
            <a:off x="1443337" y="1932021"/>
            <a:ext cx="1279052" cy="114928"/>
          </a:xfrm>
          <a:prstGeom prst="bentConnector2">
            <a:avLst/>
          </a:prstGeom>
          <a:ln w="76200">
            <a:solidFill>
              <a:schemeClr val="bg2"/>
            </a:solidFill>
            <a:headEnd type="triangle"/>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9083990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B4141-C488-AEDC-81D1-4155F58628B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76B4C29-82D6-AC06-615D-3C1CEB691A56}"/>
              </a:ext>
            </a:extLst>
          </p:cNvPr>
          <p:cNvSpPr>
            <a:spLocks noGrp="1"/>
          </p:cNvSpPr>
          <p:nvPr>
            <p:ph type="sldNum" sz="quarter" idx="12"/>
          </p:nvPr>
        </p:nvSpPr>
        <p:spPr/>
        <p:txBody>
          <a:bodyPr/>
          <a:lstStyle/>
          <a:p>
            <a:fld id="{3A98EE3D-8CD1-4C3F-BD1C-C98C9596463C}" type="slidenum">
              <a:rPr lang="en-US" smtClean="0"/>
              <a:t>35</a:t>
            </a:fld>
            <a:endParaRPr lang="en-US"/>
          </a:p>
        </p:txBody>
      </p:sp>
      <p:sp>
        <p:nvSpPr>
          <p:cNvPr id="19" name="Content Placeholder 2">
            <a:extLst>
              <a:ext uri="{FF2B5EF4-FFF2-40B4-BE49-F238E27FC236}">
                <a16:creationId xmlns:a16="http://schemas.microsoft.com/office/drawing/2014/main" id="{CFA02DA3-337B-0A05-6799-CE597B61CB86}"/>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a:t>Example 6 – Corp’s and P’s Businesses are Unitary – with Intercompany Transactions (cont’d)</a:t>
            </a:r>
            <a:r>
              <a:rPr lang="en-US" sz="1800" b="1"/>
              <a:t>:</a:t>
            </a:r>
          </a:p>
          <a:p>
            <a:pPr lvl="1">
              <a:spcBef>
                <a:spcPts val="600"/>
              </a:spcBef>
              <a:spcAft>
                <a:spcPts val="1200"/>
              </a:spcAft>
            </a:pPr>
            <a:r>
              <a:rPr lang="en-US" sz="1800" b="1"/>
              <a:t>Corp’s blended factors –</a:t>
            </a:r>
          </a:p>
          <a:p>
            <a:pPr lvl="2">
              <a:spcBef>
                <a:spcPts val="600"/>
              </a:spcBef>
              <a:spcAft>
                <a:spcPts val="1200"/>
              </a:spcAft>
            </a:pPr>
            <a:r>
              <a:rPr lang="en-US" sz="1700" b="1"/>
              <a:t>Total sales = $400,000 (Corp’s) – 60% of $20,000 = $388,000 + 60% of $100,000 (P’s) = $448,000</a:t>
            </a:r>
          </a:p>
          <a:p>
            <a:pPr lvl="2">
              <a:spcBef>
                <a:spcPts val="600"/>
              </a:spcBef>
              <a:spcAft>
                <a:spcPts val="1200"/>
              </a:spcAft>
            </a:pPr>
            <a:r>
              <a:rPr lang="en-US" sz="1700" b="1"/>
              <a:t>State A sales = $0 (Corp’s) + 60% of $50,000 = $30,000</a:t>
            </a:r>
          </a:p>
          <a:p>
            <a:pPr lvl="2">
              <a:spcBef>
                <a:spcPts val="600"/>
              </a:spcBef>
              <a:spcAft>
                <a:spcPts val="1200"/>
              </a:spcAft>
            </a:pPr>
            <a:r>
              <a:rPr lang="en-US" sz="1700" b="1"/>
              <a:t>Sales factor = $30,000/$448,000 = 6.7%</a:t>
            </a:r>
          </a:p>
          <a:p>
            <a:pPr lvl="2">
              <a:spcBef>
                <a:spcPts val="600"/>
              </a:spcBef>
              <a:spcAft>
                <a:spcPts val="1200"/>
              </a:spcAft>
            </a:pPr>
            <a:endParaRPr lang="en-US" sz="1700" b="1"/>
          </a:p>
          <a:p>
            <a:pPr marL="324000" lvl="1" indent="0">
              <a:spcBef>
                <a:spcPts val="600"/>
              </a:spcBef>
              <a:spcAft>
                <a:spcPts val="1200"/>
              </a:spcAft>
              <a:buNone/>
            </a:pPr>
            <a:r>
              <a:rPr lang="en-US" sz="1800" b="1"/>
              <a:t>Corp’s State A source income = 6.7% X $110,000 = $7,370</a:t>
            </a:r>
            <a:endParaRPr lang="en-US" sz="1900" b="1">
              <a:highlight>
                <a:srgbClr val="FFFF00"/>
              </a:highlight>
            </a:endParaRPr>
          </a:p>
          <a:p>
            <a:pPr marL="630000" lvl="2" indent="0">
              <a:spcBef>
                <a:spcPts val="600"/>
              </a:spcBef>
              <a:buNone/>
            </a:pPr>
            <a:endParaRPr lang="en-US" sz="1700" b="1"/>
          </a:p>
        </p:txBody>
      </p:sp>
      <p:grpSp>
        <p:nvGrpSpPr>
          <p:cNvPr id="2" name="Group 1">
            <a:extLst>
              <a:ext uri="{FF2B5EF4-FFF2-40B4-BE49-F238E27FC236}">
                <a16:creationId xmlns:a16="http://schemas.microsoft.com/office/drawing/2014/main" id="{64920F46-ECEC-0F19-7538-5292EA4A7297}"/>
              </a:ext>
            </a:extLst>
          </p:cNvPr>
          <p:cNvGrpSpPr/>
          <p:nvPr/>
        </p:nvGrpSpPr>
        <p:grpSpPr>
          <a:xfrm>
            <a:off x="447094" y="55655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46C6E4AF-6B18-71B4-DE8D-BA985CFA429B}"/>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77BB8786-F2BF-CEA2-C1EA-1554D72BB718}"/>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514F1ADC-483D-C5BB-12A3-741ACC35FF0D}"/>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7D4D714F-2B00-13AC-8116-D9D216128572}"/>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a:t>
              </a:r>
            </a:p>
          </p:txBody>
        </p:sp>
        <p:sp>
          <p:nvSpPr>
            <p:cNvPr id="6" name="Freeform: Shape 5">
              <a:extLst>
                <a:ext uri="{FF2B5EF4-FFF2-40B4-BE49-F238E27FC236}">
                  <a16:creationId xmlns:a16="http://schemas.microsoft.com/office/drawing/2014/main" id="{016E8ABF-BAC9-2370-37D2-9E2F9756C057}"/>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8033519E-2538-DEBD-64B1-E71DDB935A78}"/>
                </a:ext>
              </a:extLst>
            </p:cNvPr>
            <p:cNvCxnSpPr>
              <a:cxnSpLocks/>
              <a:stCxn id="14" idx="2"/>
              <a:endCxn id="5" idx="0"/>
            </p:cNvCxnSpPr>
            <p:nvPr/>
          </p:nvCxnSpPr>
          <p:spPr>
            <a:xfrm>
              <a:off x="2394381" y="2411514"/>
              <a:ext cx="834467"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8F63E16-70EE-3CC6-BCA2-E682291154FE}"/>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BB1017E-38D9-07B3-7D89-C2155406CB0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B2140F4B-A83F-7181-B0A7-0229523B9656}"/>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88CA64C4-BE74-6DA5-5F24-774F34FEC928}"/>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8D089FA0-BBA8-BED6-B3AF-1269E9435DA2}"/>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1BD99D73-4C9C-DE1B-13B4-7337F5F0CD73}"/>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B7AEE6AC-6D2F-A52A-82B6-D4E6494E1DBD}"/>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62B57DE-8BAA-535C-DAB9-154820A0B4BC}"/>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1BDD7190-C061-420C-A7B8-3778F9700C25}"/>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D1B44FA9-B741-309F-42E8-2B4E7369C64E}"/>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3" name="Connector: Curved 2">
            <a:extLst>
              <a:ext uri="{FF2B5EF4-FFF2-40B4-BE49-F238E27FC236}">
                <a16:creationId xmlns:a16="http://schemas.microsoft.com/office/drawing/2014/main" id="{ED51CC3F-F245-0DBB-27BE-B74A16CFF29D}"/>
              </a:ext>
            </a:extLst>
          </p:cNvPr>
          <p:cNvCxnSpPr>
            <a:cxnSpLocks/>
          </p:cNvCxnSpPr>
          <p:nvPr/>
        </p:nvCxnSpPr>
        <p:spPr>
          <a:xfrm rot="10800000">
            <a:off x="1165916" y="1408473"/>
            <a:ext cx="730687" cy="1544540"/>
          </a:xfrm>
          <a:prstGeom prst="curvedConnector2">
            <a:avLst/>
          </a:prstGeom>
          <a:ln>
            <a:solidFill>
              <a:srgbClr val="56A85A"/>
            </a:solidFill>
            <a:tailEnd type="triangle"/>
          </a:ln>
        </p:spPr>
        <p:style>
          <a:lnRef idx="3">
            <a:schemeClr val="dk1"/>
          </a:lnRef>
          <a:fillRef idx="0">
            <a:schemeClr val="dk1"/>
          </a:fillRef>
          <a:effectRef idx="2">
            <a:schemeClr val="dk1"/>
          </a:effectRef>
          <a:fontRef idx="minor">
            <a:schemeClr val="tx1"/>
          </a:fontRef>
        </p:style>
      </p:cxnSp>
      <p:cxnSp>
        <p:nvCxnSpPr>
          <p:cNvPr id="7" name="Connector: Curved 6">
            <a:extLst>
              <a:ext uri="{FF2B5EF4-FFF2-40B4-BE49-F238E27FC236}">
                <a16:creationId xmlns:a16="http://schemas.microsoft.com/office/drawing/2014/main" id="{A0F3554F-C2C5-AA61-476E-F5205B476100}"/>
              </a:ext>
            </a:extLst>
          </p:cNvPr>
          <p:cNvCxnSpPr>
            <a:cxnSpLocks/>
          </p:cNvCxnSpPr>
          <p:nvPr/>
        </p:nvCxnSpPr>
        <p:spPr>
          <a:xfrm rot="10800000">
            <a:off x="1318320" y="1560873"/>
            <a:ext cx="578283" cy="1392140"/>
          </a:xfrm>
          <a:prstGeom prst="curvedConnector2">
            <a:avLst/>
          </a:prstGeom>
          <a:ln w="38100">
            <a:solidFill>
              <a:srgbClr val="AA8A02"/>
            </a:solidFill>
            <a:prstDash val="sysDash"/>
            <a:tailEnd type="triangle"/>
          </a:ln>
        </p:spPr>
        <p:style>
          <a:lnRef idx="3">
            <a:schemeClr val="dk1"/>
          </a:lnRef>
          <a:fillRef idx="0">
            <a:schemeClr val="dk1"/>
          </a:fillRef>
          <a:effectRef idx="2">
            <a:schemeClr val="dk1"/>
          </a:effectRef>
          <a:fontRef idx="minor">
            <a:schemeClr val="tx1"/>
          </a:fontRef>
        </p:style>
      </p:cxnSp>
      <p:cxnSp>
        <p:nvCxnSpPr>
          <p:cNvPr id="11" name="Connector: Elbow 10">
            <a:extLst>
              <a:ext uri="{FF2B5EF4-FFF2-40B4-BE49-F238E27FC236}">
                <a16:creationId xmlns:a16="http://schemas.microsoft.com/office/drawing/2014/main" id="{2C1102A7-5D38-4E03-BFF1-5A54ECB20205}"/>
              </a:ext>
            </a:extLst>
          </p:cNvPr>
          <p:cNvCxnSpPr>
            <a:stCxn id="5" idx="0"/>
            <a:endCxn id="14" idx="3"/>
          </p:cNvCxnSpPr>
          <p:nvPr/>
        </p:nvCxnSpPr>
        <p:spPr>
          <a:xfrm rot="16200000" flipV="1">
            <a:off x="1443337" y="1932021"/>
            <a:ext cx="1279052" cy="114928"/>
          </a:xfrm>
          <a:prstGeom prst="bentConnector2">
            <a:avLst/>
          </a:prstGeom>
          <a:ln w="76200">
            <a:solidFill>
              <a:schemeClr val="bg2"/>
            </a:solidFill>
            <a:headEnd type="triangle"/>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705017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A2137-41C6-2143-8106-DA1C9992A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EE0F23-F3CB-380B-042A-DA7EBE847EC8}"/>
              </a:ext>
            </a:extLst>
          </p:cNvPr>
          <p:cNvSpPr>
            <a:spLocks noGrp="1"/>
          </p:cNvSpPr>
          <p:nvPr>
            <p:ph type="title"/>
          </p:nvPr>
        </p:nvSpPr>
        <p:spPr>
          <a:xfrm>
            <a:off x="581192" y="702156"/>
            <a:ext cx="11029616" cy="935813"/>
          </a:xfrm>
        </p:spPr>
        <p:txBody>
          <a:bodyPr/>
          <a:lstStyle/>
          <a:p>
            <a:r>
              <a:rPr lang="en-US"/>
              <a:t>NOTE – Blending </a:t>
            </a:r>
          </a:p>
        </p:txBody>
      </p:sp>
      <p:sp>
        <p:nvSpPr>
          <p:cNvPr id="3" name="Content Placeholder 2">
            <a:extLst>
              <a:ext uri="{FF2B5EF4-FFF2-40B4-BE49-F238E27FC236}">
                <a16:creationId xmlns:a16="http://schemas.microsoft.com/office/drawing/2014/main" id="{C9DA2696-C952-957A-79E3-CEA8EFEBBBEE}"/>
              </a:ext>
            </a:extLst>
          </p:cNvPr>
          <p:cNvSpPr>
            <a:spLocks noGrp="1"/>
          </p:cNvSpPr>
          <p:nvPr>
            <p:ph idx="1"/>
          </p:nvPr>
        </p:nvSpPr>
        <p:spPr>
          <a:xfrm>
            <a:off x="581192" y="1765190"/>
            <a:ext cx="11029615" cy="4658724"/>
          </a:xfrm>
        </p:spPr>
        <p:txBody>
          <a:bodyPr>
            <a:normAutofit/>
          </a:bodyPr>
          <a:lstStyle/>
          <a:p>
            <a:r>
              <a:rPr lang="en-US" sz="2300" b="1"/>
              <a:t>Include apportionable partnership income in the partner’s own apportionable base –</a:t>
            </a:r>
          </a:p>
          <a:p>
            <a:pPr lvl="1"/>
            <a:r>
              <a:rPr lang="en-US" sz="2000" b="1" i="1"/>
              <a:t>Eliminating the effect of intercompany transactions </a:t>
            </a:r>
            <a:r>
              <a:rPr lang="en-US" sz="2000" b="1"/>
              <a:t>(that is the same share of the partner’s own income or expense as reflected in its partnership income) </a:t>
            </a:r>
          </a:p>
          <a:p>
            <a:r>
              <a:rPr lang="en-US" sz="2300" b="1"/>
              <a:t>Include a share of the partnership’s receipts or sales – </a:t>
            </a:r>
          </a:p>
          <a:p>
            <a:pPr lvl="1"/>
            <a:r>
              <a:rPr lang="en-US" sz="2000" b="1" i="1"/>
              <a:t>Eliminating from that combined factor the effect of intercompany transactions </a:t>
            </a:r>
            <a:r>
              <a:rPr lang="en-US" sz="2000" b="1"/>
              <a:t>(again, the same share as reflected by the partner’s partnership income).</a:t>
            </a:r>
          </a:p>
          <a:p>
            <a:r>
              <a:rPr lang="en-US" sz="2300" b="1"/>
              <a:t>Blending or not and how you do it makes a difference –</a:t>
            </a:r>
          </a:p>
          <a:p>
            <a:pPr lvl="1"/>
            <a:r>
              <a:rPr lang="en-US" sz="2000" b="1"/>
              <a:t>Separate (partnership level) apportionment = $5,000</a:t>
            </a:r>
          </a:p>
          <a:p>
            <a:pPr lvl="1"/>
            <a:r>
              <a:rPr lang="en-US" sz="2000" b="1"/>
              <a:t>Blending (no intercompany transactions or no elimination) =  $7,173</a:t>
            </a:r>
          </a:p>
          <a:p>
            <a:pPr lvl="1"/>
            <a:r>
              <a:rPr lang="en-US" sz="2000" b="1"/>
              <a:t>Blending (intercompany transactions with elimination) = $7,370</a:t>
            </a:r>
          </a:p>
          <a:p>
            <a:pPr lvl="1"/>
            <a:endParaRPr lang="en-US" sz="2000" b="1"/>
          </a:p>
        </p:txBody>
      </p:sp>
      <p:sp>
        <p:nvSpPr>
          <p:cNvPr id="4" name="Slide Number Placeholder 3">
            <a:extLst>
              <a:ext uri="{FF2B5EF4-FFF2-40B4-BE49-F238E27FC236}">
                <a16:creationId xmlns:a16="http://schemas.microsoft.com/office/drawing/2014/main" id="{28569A51-20AC-9750-6E9A-40092A12995E}"/>
              </a:ext>
            </a:extLst>
          </p:cNvPr>
          <p:cNvSpPr>
            <a:spLocks noGrp="1"/>
          </p:cNvSpPr>
          <p:nvPr>
            <p:ph type="sldNum" sz="quarter" idx="12"/>
          </p:nvPr>
        </p:nvSpPr>
        <p:spPr/>
        <p:txBody>
          <a:bodyPr/>
          <a:lstStyle/>
          <a:p>
            <a:fld id="{3A98EE3D-8CD1-4C3F-BD1C-C98C9596463C}" type="slidenum">
              <a:rPr lang="en-US" smtClean="0"/>
              <a:t>36</a:t>
            </a:fld>
            <a:endParaRPr lang="en-US"/>
          </a:p>
        </p:txBody>
      </p:sp>
    </p:spTree>
    <p:extLst>
      <p:ext uri="{BB962C8B-B14F-4D97-AF65-F5344CB8AC3E}">
        <p14:creationId xmlns:p14="http://schemas.microsoft.com/office/powerpoint/2010/main" val="3744422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73608-326D-3D86-AB43-75F1A93A153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DEDCC36-A368-C3C3-B502-79B6E95B980F}"/>
              </a:ext>
            </a:extLst>
          </p:cNvPr>
          <p:cNvSpPr>
            <a:spLocks noGrp="1"/>
          </p:cNvSpPr>
          <p:nvPr>
            <p:ph type="sldNum" sz="quarter" idx="12"/>
          </p:nvPr>
        </p:nvSpPr>
        <p:spPr/>
        <p:txBody>
          <a:bodyPr/>
          <a:lstStyle/>
          <a:p>
            <a:fld id="{3A98EE3D-8CD1-4C3F-BD1C-C98C9596463C}" type="slidenum">
              <a:rPr lang="en-US" smtClean="0"/>
              <a:t>37</a:t>
            </a:fld>
            <a:endParaRPr lang="en-US"/>
          </a:p>
        </p:txBody>
      </p:sp>
      <p:sp>
        <p:nvSpPr>
          <p:cNvPr id="19" name="Content Placeholder 2">
            <a:extLst>
              <a:ext uri="{FF2B5EF4-FFF2-40B4-BE49-F238E27FC236}">
                <a16:creationId xmlns:a16="http://schemas.microsoft.com/office/drawing/2014/main" id="{591E62A5-928B-BFF6-FF19-3B3CB6B19099}"/>
              </a:ext>
            </a:extLst>
          </p:cNvPr>
          <p:cNvSpPr txBox="1">
            <a:spLocks/>
          </p:cNvSpPr>
          <p:nvPr/>
        </p:nvSpPr>
        <p:spPr>
          <a:xfrm>
            <a:off x="4240216" y="723569"/>
            <a:ext cx="7487960" cy="5700345"/>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8 – QIP – Separate Apportionment</a:t>
            </a:r>
            <a:r>
              <a:rPr lang="en-US" sz="1800" b="1" dirty="0"/>
              <a:t>: </a:t>
            </a:r>
          </a:p>
          <a:p>
            <a:pPr lvl="1">
              <a:spcBef>
                <a:spcPts val="600"/>
              </a:spcBef>
              <a:spcAft>
                <a:spcPts val="1200"/>
              </a:spcAft>
            </a:pPr>
            <a:r>
              <a:rPr lang="en-US" sz="1800" b="1" dirty="0"/>
              <a:t>QIP acquires an 80% interest in P2. P becomes P1.</a:t>
            </a:r>
          </a:p>
          <a:p>
            <a:pPr lvl="1">
              <a:spcBef>
                <a:spcPts val="600"/>
              </a:spcBef>
              <a:spcAft>
                <a:spcPts val="1200"/>
              </a:spcAft>
            </a:pPr>
            <a:r>
              <a:rPr lang="en-US" sz="1800" b="1" dirty="0"/>
              <a:t>QIP is not unitary with P2 (otherwise it would not be a QIP)</a:t>
            </a:r>
          </a:p>
          <a:p>
            <a:pPr lvl="1">
              <a:spcBef>
                <a:spcPts val="600"/>
              </a:spcBef>
              <a:spcAft>
                <a:spcPts val="1200"/>
              </a:spcAft>
            </a:pPr>
            <a:r>
              <a:rPr lang="en-US" sz="1800" b="1" dirty="0"/>
              <a:t>Same facts as example 7 between P1, QIP and Jones. </a:t>
            </a:r>
          </a:p>
          <a:p>
            <a:pPr lvl="1">
              <a:spcBef>
                <a:spcPts val="600"/>
              </a:spcBef>
              <a:spcAft>
                <a:spcPts val="1200"/>
              </a:spcAft>
            </a:pPr>
            <a:r>
              <a:rPr lang="en-US" sz="1800" b="1" dirty="0"/>
              <a:t>P2 has a net loss of ($25,000) and allocates 80% ($20,000) of it to QIP.</a:t>
            </a:r>
          </a:p>
          <a:p>
            <a:pPr lvl="1">
              <a:spcBef>
                <a:spcPts val="600"/>
              </a:spcBef>
              <a:spcAft>
                <a:spcPts val="1200"/>
              </a:spcAft>
            </a:pPr>
            <a:r>
              <a:rPr lang="en-US" sz="1800" b="1" dirty="0"/>
              <a:t>QIP allocates ($10,000) of </a:t>
            </a:r>
            <a:r>
              <a:rPr lang="en-US" sz="1800" b="1"/>
              <a:t>its share of </a:t>
            </a:r>
            <a:r>
              <a:rPr lang="en-US" sz="1800" b="1" dirty="0"/>
              <a:t>P2’s net partnership income to Jones</a:t>
            </a:r>
          </a:p>
          <a:p>
            <a:pPr lvl="1">
              <a:spcBef>
                <a:spcPts val="600"/>
              </a:spcBef>
              <a:spcAft>
                <a:spcPts val="1200"/>
              </a:spcAft>
            </a:pPr>
            <a:r>
              <a:rPr lang="en-US" sz="1800" b="1" dirty="0"/>
              <a:t>P2 has $2,000,000 of total sales with $150,000 in State A</a:t>
            </a:r>
          </a:p>
          <a:p>
            <a:pPr lvl="1">
              <a:spcBef>
                <a:spcPts val="600"/>
              </a:spcBef>
              <a:spcAft>
                <a:spcPts val="1200"/>
              </a:spcAft>
            </a:pPr>
            <a:r>
              <a:rPr lang="en-US" sz="1800" b="1" dirty="0"/>
              <a:t>P2 apportionment factor in State A is 7.5%</a:t>
            </a:r>
          </a:p>
          <a:p>
            <a:pPr lvl="1">
              <a:spcBef>
                <a:spcPts val="600"/>
              </a:spcBef>
              <a:spcAft>
                <a:spcPts val="1200"/>
              </a:spcAft>
            </a:pPr>
            <a:r>
              <a:rPr lang="en-US" sz="1800" b="1" dirty="0"/>
              <a:t>Jones would have </a:t>
            </a:r>
            <a:r>
              <a:rPr lang="en-US" sz="1800" b="1" dirty="0">
                <a:highlight>
                  <a:srgbClr val="FFFF00"/>
                </a:highlight>
              </a:rPr>
              <a:t>$1,750 </a:t>
            </a:r>
            <a:r>
              <a:rPr lang="en-US" sz="1800" b="1" dirty="0"/>
              <a:t>of income sourced to State A including:</a:t>
            </a:r>
          </a:p>
          <a:p>
            <a:pPr lvl="2">
              <a:spcBef>
                <a:spcPts val="600"/>
              </a:spcBef>
              <a:spcAft>
                <a:spcPts val="1200"/>
              </a:spcAft>
            </a:pPr>
            <a:r>
              <a:rPr lang="en-US" sz="1700" b="1" dirty="0"/>
              <a:t>$2,500 from partnership P1, and</a:t>
            </a:r>
          </a:p>
          <a:p>
            <a:pPr lvl="2">
              <a:spcBef>
                <a:spcPts val="600"/>
              </a:spcBef>
              <a:spcAft>
                <a:spcPts val="1200"/>
              </a:spcAft>
            </a:pPr>
            <a:r>
              <a:rPr lang="en-US" sz="1700" b="1" dirty="0"/>
              <a:t>($750) from partnership P2. [($10,000) x 7.5%]</a:t>
            </a:r>
          </a:p>
        </p:txBody>
      </p:sp>
      <p:sp>
        <p:nvSpPr>
          <p:cNvPr id="13" name="Isosceles Triangle 12">
            <a:extLst>
              <a:ext uri="{FF2B5EF4-FFF2-40B4-BE49-F238E27FC236}">
                <a16:creationId xmlns:a16="http://schemas.microsoft.com/office/drawing/2014/main" id="{2E55ECD7-66DD-B5C6-2BF6-3548EB3A0CA2}"/>
              </a:ext>
            </a:extLst>
          </p:cNvPr>
          <p:cNvSpPr/>
          <p:nvPr/>
        </p:nvSpPr>
        <p:spPr>
          <a:xfrm>
            <a:off x="3025983" y="3419392"/>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8E202E07-684B-A069-A1C6-0FEC64122422}"/>
              </a:ext>
            </a:extLst>
          </p:cNvPr>
          <p:cNvGrpSpPr/>
          <p:nvPr/>
        </p:nvGrpSpPr>
        <p:grpSpPr>
          <a:xfrm>
            <a:off x="447094" y="55655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741A463D-7DA8-7FAF-215A-348653D774DC}"/>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5D2BF16C-7844-985E-E797-BA3C8A9F284D}"/>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F3606CD0-A4B2-9086-1B2C-09004C83A88A}"/>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E150AE44-48EF-9270-8066-F315F2165C74}"/>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66376A6B-0FAA-40F3-239E-60F17FE6DC1C}"/>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3103A3AF-D025-EF2B-DDD9-3B0BCE21440B}"/>
                </a:ext>
              </a:extLst>
            </p:cNvPr>
            <p:cNvCxnSpPr>
              <a:cxnSpLocks/>
              <a:stCxn id="14" idx="2"/>
              <a:endCxn id="5" idx="0"/>
            </p:cNvCxnSpPr>
            <p:nvPr/>
          </p:nvCxnSpPr>
          <p:spPr>
            <a:xfrm>
              <a:off x="2394380" y="2411514"/>
              <a:ext cx="834468"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4931D18-ABD2-EBEE-0FBE-030206811640}"/>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FD6F91F1-957F-9064-4069-19C1B975C805}"/>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A5D81AB0-74B6-1E8E-4E78-BB54A98AD52A}"/>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E95961F7-AEA5-3428-A5CE-922A75E20466}"/>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4F0C930F-66F7-E2C0-92E5-358B76BA425A}"/>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FD9AE0AA-73CC-AB4A-B345-73E6041BAD58}"/>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06874265-5F67-054E-222B-FDA30322D5DC}"/>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5278D71-CA5B-0547-753D-A8CBB2978343}"/>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053D7438-B600-4CA2-5D62-22B5FC1E842C}"/>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897A797E-7D1D-8382-B61D-1F5824DE9773}"/>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AB624320-86FF-381B-41E8-03ED730E48CD}"/>
              </a:ext>
            </a:extLst>
          </p:cNvPr>
          <p:cNvCxnSpPr>
            <a:cxnSpLocks/>
            <a:stCxn id="23" idx="3"/>
            <a:endCxn id="13" idx="0"/>
          </p:cNvCxnSpPr>
          <p:nvPr/>
        </p:nvCxnSpPr>
        <p:spPr>
          <a:xfrm>
            <a:off x="2800904" y="2300419"/>
            <a:ext cx="712529" cy="11189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43235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49855-8BE3-A385-89C3-23B7D8D1B67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5C6CE4C-333E-7108-974C-D459CC88AC57}"/>
              </a:ext>
            </a:extLst>
          </p:cNvPr>
          <p:cNvSpPr>
            <a:spLocks noGrp="1"/>
          </p:cNvSpPr>
          <p:nvPr>
            <p:ph type="sldNum" sz="quarter" idx="12"/>
          </p:nvPr>
        </p:nvSpPr>
        <p:spPr/>
        <p:txBody>
          <a:bodyPr/>
          <a:lstStyle/>
          <a:p>
            <a:fld id="{3A98EE3D-8CD1-4C3F-BD1C-C98C9596463C}" type="slidenum">
              <a:rPr lang="en-US" smtClean="0"/>
              <a:t>38</a:t>
            </a:fld>
            <a:endParaRPr lang="en-US"/>
          </a:p>
        </p:txBody>
      </p:sp>
      <p:sp>
        <p:nvSpPr>
          <p:cNvPr id="19" name="Content Placeholder 2">
            <a:extLst>
              <a:ext uri="{FF2B5EF4-FFF2-40B4-BE49-F238E27FC236}">
                <a16:creationId xmlns:a16="http://schemas.microsoft.com/office/drawing/2014/main" id="{2F60D5D6-2EA4-7626-3131-F8F19CB8D47D}"/>
              </a:ext>
            </a:extLst>
          </p:cNvPr>
          <p:cNvSpPr txBox="1">
            <a:spLocks/>
          </p:cNvSpPr>
          <p:nvPr/>
        </p:nvSpPr>
        <p:spPr>
          <a:xfrm>
            <a:off x="4240216" y="723569"/>
            <a:ext cx="7487960"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8 – QIP – Separate Apportionment</a:t>
            </a:r>
            <a:r>
              <a:rPr lang="en-US" sz="1800" b="1" dirty="0"/>
              <a:t>: </a:t>
            </a:r>
          </a:p>
          <a:p>
            <a:pPr marL="645750" lvl="1" indent="-285750">
              <a:spcBef>
                <a:spcPts val="600"/>
              </a:spcBef>
            </a:pPr>
            <a:r>
              <a:rPr lang="en-US" sz="1800" b="1" dirty="0"/>
              <a:t>QIP does not blend the two streams of source income from P1 and P2</a:t>
            </a:r>
          </a:p>
          <a:p>
            <a:pPr marL="645750" lvl="1" indent="-285750">
              <a:spcBef>
                <a:spcPts val="600"/>
              </a:spcBef>
            </a:pPr>
            <a:r>
              <a:rPr lang="en-US" sz="1800" b="1" dirty="0"/>
              <a:t>Each distributive share is apportioned </a:t>
            </a:r>
            <a:r>
              <a:rPr lang="en-US" sz="1800" b="1" dirty="0">
                <a:highlight>
                  <a:srgbClr val="FFFF00"/>
                </a:highlight>
              </a:rPr>
              <a:t>separately</a:t>
            </a:r>
            <a:r>
              <a:rPr lang="en-US" sz="1800" b="1" dirty="0"/>
              <a:t> based on the apportionment occurring at P1 and P2 levels</a:t>
            </a:r>
          </a:p>
          <a:p>
            <a:pPr marL="645750" lvl="1" indent="-285750">
              <a:spcBef>
                <a:spcPts val="600"/>
              </a:spcBef>
            </a:pPr>
            <a:r>
              <a:rPr lang="en-US" sz="1800" b="1" dirty="0"/>
              <a:t>Jones’ State A source income is the sum of his shares of the QIP shares of P1 and P2 partnership income separately apportioned by P1 and P2. </a:t>
            </a:r>
            <a:endParaRPr lang="en-US" sz="1700" b="1" dirty="0"/>
          </a:p>
        </p:txBody>
      </p:sp>
      <p:sp>
        <p:nvSpPr>
          <p:cNvPr id="13" name="Isosceles Triangle 12">
            <a:extLst>
              <a:ext uri="{FF2B5EF4-FFF2-40B4-BE49-F238E27FC236}">
                <a16:creationId xmlns:a16="http://schemas.microsoft.com/office/drawing/2014/main" id="{EED4340D-25B2-118A-AF6C-9F21BFD7FB9F}"/>
              </a:ext>
            </a:extLst>
          </p:cNvPr>
          <p:cNvSpPr/>
          <p:nvPr/>
        </p:nvSpPr>
        <p:spPr>
          <a:xfrm>
            <a:off x="3025983" y="3419392"/>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4C5F3362-F039-7CD4-6E9E-6CF69510E941}"/>
              </a:ext>
            </a:extLst>
          </p:cNvPr>
          <p:cNvGrpSpPr/>
          <p:nvPr/>
        </p:nvGrpSpPr>
        <p:grpSpPr>
          <a:xfrm>
            <a:off x="447094" y="55655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6747827F-6241-D339-5CDE-B3FDDB23B646}"/>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7C7FF704-BF91-1A0F-D357-458629A9053A}"/>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9C6E05DE-1CDE-4A46-9F31-1C4C0B1597A8}"/>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2B8B119F-7BA4-27AC-92DA-FD63205C04EC}"/>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A69E036B-1E7A-B03C-62A1-1F07B5610E41}"/>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C58BBCA0-6E92-B498-3EBC-41CE23DB6F11}"/>
                </a:ext>
              </a:extLst>
            </p:cNvPr>
            <p:cNvCxnSpPr>
              <a:cxnSpLocks/>
              <a:stCxn id="14" idx="2"/>
              <a:endCxn id="5" idx="0"/>
            </p:cNvCxnSpPr>
            <p:nvPr/>
          </p:nvCxnSpPr>
          <p:spPr>
            <a:xfrm>
              <a:off x="2394380" y="2411514"/>
              <a:ext cx="834468" cy="200729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A3874D7-62AF-0AA9-A6B3-894D9848BD9D}"/>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898E1E2-037B-7B87-7685-B0AC4D60A54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D65D5BF6-293A-E5D7-050C-16EF334CF039}"/>
                </a:ext>
              </a:extLst>
            </p:cNvPr>
            <p:cNvSpPr/>
            <p:nvPr/>
          </p:nvSpPr>
          <p:spPr>
            <a:xfrm>
              <a:off x="3709656" y="2866647"/>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QIP</a:t>
              </a:r>
            </a:p>
          </p:txBody>
        </p:sp>
        <p:grpSp>
          <p:nvGrpSpPr>
            <p:cNvPr id="39" name="Content Placeholder 16" descr="Man with solid fill">
              <a:extLst>
                <a:ext uri="{FF2B5EF4-FFF2-40B4-BE49-F238E27FC236}">
                  <a16:creationId xmlns:a16="http://schemas.microsoft.com/office/drawing/2014/main" id="{902C60BD-EC67-F803-3B57-C02393199C76}"/>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3A4EB48C-95E6-DF49-7C9C-AF6CD2150354}"/>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F28BF022-BD5E-2F30-8BDB-2E1494891082}"/>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2C67965D-E4F1-498E-84B2-CF5135FC5C27}"/>
                </a:ext>
              </a:extLst>
            </p:cNvPr>
            <p:cNvCxnSpPr>
              <a:cxnSpLocks/>
              <a:stCxn id="23" idx="3"/>
              <a:endCxn id="5" idx="0"/>
            </p:cNvCxnSpPr>
            <p:nvPr/>
          </p:nvCxnSpPr>
          <p:spPr>
            <a:xfrm flipH="1">
              <a:off x="3228848" y="3792773"/>
              <a:ext cx="1067597" cy="626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AC88047-9B73-8663-5F22-FE234506D347}"/>
                </a:ext>
              </a:extLst>
            </p:cNvPr>
            <p:cNvCxnSpPr>
              <a:cxnSpLocks/>
              <a:stCxn id="41" idx="13"/>
              <a:endCxn id="23" idx="0"/>
            </p:cNvCxnSpPr>
            <p:nvPr/>
          </p:nvCxnSpPr>
          <p:spPr>
            <a:xfrm flipH="1">
              <a:off x="4296445" y="1790654"/>
              <a:ext cx="929918" cy="1075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F68BF920-90EE-6992-B452-28BBE3CEE03C}"/>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1E783A8B-7F14-F9D0-9349-A312C8738CE3}"/>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904875EB-5370-1CE8-8CE2-6DD76CFC2F92}"/>
              </a:ext>
            </a:extLst>
          </p:cNvPr>
          <p:cNvCxnSpPr>
            <a:cxnSpLocks/>
            <a:stCxn id="23" idx="3"/>
            <a:endCxn id="13" idx="0"/>
          </p:cNvCxnSpPr>
          <p:nvPr/>
        </p:nvCxnSpPr>
        <p:spPr>
          <a:xfrm>
            <a:off x="2800904" y="2300419"/>
            <a:ext cx="712529" cy="11189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5491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58FEC-0025-D959-1915-AA9D19F414B1}"/>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6A5F547E-9BEF-31BF-FFE9-6A4EF390F547}"/>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1244FD2E-F913-0F9A-545B-A3F1386892D0}"/>
              </a:ext>
            </a:extLst>
          </p:cNvPr>
          <p:cNvSpPr>
            <a:spLocks noGrp="1"/>
          </p:cNvSpPr>
          <p:nvPr>
            <p:ph type="sldNum" sz="quarter" idx="12"/>
          </p:nvPr>
        </p:nvSpPr>
        <p:spPr/>
        <p:txBody>
          <a:bodyPr/>
          <a:lstStyle/>
          <a:p>
            <a:fld id="{3A98EE3D-8CD1-4C3F-BD1C-C98C9596463C}" type="slidenum">
              <a:rPr lang="en-US" smtClean="0"/>
              <a:t>39</a:t>
            </a:fld>
            <a:endParaRPr lang="en-US"/>
          </a:p>
        </p:txBody>
      </p:sp>
      <p:sp>
        <p:nvSpPr>
          <p:cNvPr id="19" name="Content Placeholder 2">
            <a:extLst>
              <a:ext uri="{FF2B5EF4-FFF2-40B4-BE49-F238E27FC236}">
                <a16:creationId xmlns:a16="http://schemas.microsoft.com/office/drawing/2014/main" id="{9B967D07-0DFA-DABF-CE40-3D0AE55B7F0A}"/>
              </a:ext>
            </a:extLst>
          </p:cNvPr>
          <p:cNvSpPr txBox="1">
            <a:spLocks/>
          </p:cNvSpPr>
          <p:nvPr/>
        </p:nvSpPr>
        <p:spPr>
          <a:xfrm>
            <a:off x="4080514" y="723569"/>
            <a:ext cx="8111486"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9 – Unitary group – Blending</a:t>
            </a:r>
            <a:r>
              <a:rPr lang="en-US" sz="1800" b="1" dirty="0"/>
              <a:t>: </a:t>
            </a:r>
          </a:p>
          <a:p>
            <a:pPr lvl="1">
              <a:spcBef>
                <a:spcPts val="600"/>
              </a:spcBef>
              <a:spcAft>
                <a:spcPts val="1200"/>
              </a:spcAft>
            </a:pPr>
            <a:r>
              <a:rPr lang="en-US" sz="1800" b="1" dirty="0"/>
              <a:t>Corp becomes a partner in QIP. QIP loses its investment partnership status and is now called P3</a:t>
            </a:r>
          </a:p>
          <a:p>
            <a:pPr lvl="1">
              <a:spcBef>
                <a:spcPts val="600"/>
              </a:spcBef>
              <a:spcAft>
                <a:spcPts val="1200"/>
              </a:spcAft>
            </a:pPr>
            <a:r>
              <a:rPr lang="en-US" sz="1800" b="1" dirty="0"/>
              <a:t>Corp, P1, P2 and P3 are all engaged in the same unitary business. </a:t>
            </a:r>
          </a:p>
          <a:p>
            <a:pPr lvl="1">
              <a:spcBef>
                <a:spcPts val="600"/>
              </a:spcBef>
              <a:spcAft>
                <a:spcPts val="1200"/>
              </a:spcAft>
            </a:pPr>
            <a:r>
              <a:rPr lang="en-US" sz="1800" b="1" dirty="0"/>
              <a:t>As a reminder, P3 distributive shares are:</a:t>
            </a:r>
          </a:p>
          <a:p>
            <a:pPr lvl="2">
              <a:spcBef>
                <a:spcPts val="600"/>
              </a:spcBef>
              <a:spcAft>
                <a:spcPts val="1200"/>
              </a:spcAft>
            </a:pPr>
            <a:r>
              <a:rPr lang="en-US" sz="1700" b="1" dirty="0"/>
              <a:t>60% of P1’s net income and </a:t>
            </a:r>
          </a:p>
          <a:p>
            <a:pPr lvl="2">
              <a:spcBef>
                <a:spcPts val="600"/>
              </a:spcBef>
              <a:spcAft>
                <a:spcPts val="1200"/>
              </a:spcAft>
            </a:pPr>
            <a:r>
              <a:rPr lang="en-US" sz="1700" b="1" dirty="0"/>
              <a:t>80% of P2’s net income</a:t>
            </a:r>
          </a:p>
          <a:p>
            <a:pPr lvl="1">
              <a:spcBef>
                <a:spcPts val="600"/>
              </a:spcBef>
              <a:spcAft>
                <a:spcPts val="1200"/>
              </a:spcAft>
            </a:pPr>
            <a:r>
              <a:rPr lang="en-US" sz="1800" b="1" dirty="0"/>
              <a:t>P3 blends its distributive shares of P1 and P2 income because they are all engaged in the same unitary business </a:t>
            </a:r>
          </a:p>
          <a:p>
            <a:pPr lvl="1">
              <a:spcBef>
                <a:spcPts val="600"/>
              </a:spcBef>
              <a:spcAft>
                <a:spcPts val="1200"/>
              </a:spcAft>
            </a:pPr>
            <a:r>
              <a:rPr lang="en-US" sz="1800" b="1" dirty="0"/>
              <a:t>P3’s blended apportionable income is ($10,000) which is the sum of $10,000 from P1 and ($20,000) loss from P2 </a:t>
            </a:r>
          </a:p>
        </p:txBody>
      </p:sp>
      <p:sp>
        <p:nvSpPr>
          <p:cNvPr id="13" name="Isosceles Triangle 12">
            <a:extLst>
              <a:ext uri="{FF2B5EF4-FFF2-40B4-BE49-F238E27FC236}">
                <a16:creationId xmlns:a16="http://schemas.microsoft.com/office/drawing/2014/main" id="{361F5405-E9DE-34DE-B1AC-1AD81B54C22D}"/>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4DC7B966-4E82-7553-5CDE-0D8032B00C7F}"/>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9FE8224A-5CB7-B675-BB90-F98B7A831CF3}"/>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B01E0CC1-0CAD-EA5A-3514-6BCAAD752B2B}"/>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6D2A7C62-E724-2F46-41C4-E200F8586069}"/>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1EC759B7-7A7B-402A-35D7-0F158FA434C6}"/>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2E6F006E-60DA-D4B5-1EF0-ECC8CBB84D3A}"/>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E9A82F6B-66C6-91EF-B5FF-7DD8CD121CB0}"/>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899935C-1A79-2D55-30AC-0E4477C41244}"/>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EC56926C-27C8-D6DA-CEB2-6B60B1BFDA6A}"/>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2ABE9DEC-E1A6-518E-8225-18E241EAFC78}"/>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FE2C9FBE-90D2-A88B-1333-194B7545E983}"/>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B57B0AA7-4816-52E1-9C10-5CB4D64E0638}"/>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D121A992-C450-9D72-C545-0F288AD1DE2C}"/>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1D7BD677-DCD3-488F-30D1-DAA3B7BF10C7}"/>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8FB9F90-DC83-CB78-D54B-387E9CFDF836}"/>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F8C378AD-2574-978C-3AD4-1865D079E085}"/>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7BD74F92-5966-6F68-AF95-8D3B35CDC085}"/>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EA0D3D53-24CA-D16C-E92A-7CAB8B522898}"/>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2673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89696-6B2C-B64E-144D-5C50851110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65DB93-729E-2120-BE25-1B51FDC21E39}"/>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0247D5D1-ACE5-EE09-CEBD-2C265E2C725D}"/>
              </a:ext>
            </a:extLst>
          </p:cNvPr>
          <p:cNvSpPr>
            <a:spLocks noGrp="1"/>
          </p:cNvSpPr>
          <p:nvPr>
            <p:ph idx="1"/>
          </p:nvPr>
        </p:nvSpPr>
        <p:spPr/>
        <p:txBody>
          <a:bodyPr/>
          <a:lstStyle/>
          <a:p>
            <a:r>
              <a:rPr lang="en-US" sz="2400" b="1" dirty="0"/>
              <a:t>Summary – Guaranteed Payments for Services</a:t>
            </a:r>
          </a:p>
          <a:p>
            <a:pPr lvl="1"/>
            <a:r>
              <a:rPr lang="en-US" sz="2000" b="1" dirty="0"/>
              <a:t>Sourced in the same way as that partner’s distributive share would be sourced. (See the general rules.)</a:t>
            </a:r>
          </a:p>
          <a:p>
            <a:pPr lvl="1"/>
            <a:r>
              <a:rPr lang="en-US" sz="2000" b="1" dirty="0"/>
              <a:t>Generous credit for taxes paid for residents taxed in another state on the same guaranteed payment based on location of services. </a:t>
            </a:r>
          </a:p>
          <a:p>
            <a:pPr lvl="1"/>
            <a:endParaRPr lang="en-US" dirty="0"/>
          </a:p>
        </p:txBody>
      </p:sp>
      <p:sp>
        <p:nvSpPr>
          <p:cNvPr id="4" name="Slide Number Placeholder 3">
            <a:extLst>
              <a:ext uri="{FF2B5EF4-FFF2-40B4-BE49-F238E27FC236}">
                <a16:creationId xmlns:a16="http://schemas.microsoft.com/office/drawing/2014/main" id="{07A87283-6A2D-A32D-6629-9B72DA6457E3}"/>
              </a:ext>
            </a:extLst>
          </p:cNvPr>
          <p:cNvSpPr>
            <a:spLocks noGrp="1"/>
          </p:cNvSpPr>
          <p:nvPr>
            <p:ph type="sldNum" sz="quarter" idx="12"/>
          </p:nvPr>
        </p:nvSpPr>
        <p:spPr/>
        <p:txBody>
          <a:bodyPr/>
          <a:lstStyle/>
          <a:p>
            <a:fld id="{3A98EE3D-8CD1-4C3F-BD1C-C98C9596463C}" type="slidenum">
              <a:rPr lang="en-US" smtClean="0"/>
              <a:t>4</a:t>
            </a:fld>
            <a:endParaRPr lang="en-US" dirty="0"/>
          </a:p>
        </p:txBody>
      </p:sp>
    </p:spTree>
    <p:extLst>
      <p:ext uri="{BB962C8B-B14F-4D97-AF65-F5344CB8AC3E}">
        <p14:creationId xmlns:p14="http://schemas.microsoft.com/office/powerpoint/2010/main" val="32566078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3C9D2-BBBB-497D-7346-21FDC5B3B248}"/>
              </a:ext>
            </a:extLst>
          </p:cNvPr>
          <p:cNvSpPr>
            <a:spLocks noGrp="1"/>
          </p:cNvSpPr>
          <p:nvPr>
            <p:ph type="title"/>
          </p:nvPr>
        </p:nvSpPr>
        <p:spPr>
          <a:xfrm>
            <a:off x="971634" y="702156"/>
            <a:ext cx="10639174" cy="574194"/>
          </a:xfrm>
        </p:spPr>
        <p:txBody>
          <a:bodyPr/>
          <a:lstStyle/>
          <a:p>
            <a:r>
              <a:rPr lang="en-US" dirty="0"/>
              <a:t>Remarks</a:t>
            </a:r>
          </a:p>
        </p:txBody>
      </p:sp>
      <p:sp>
        <p:nvSpPr>
          <p:cNvPr id="3" name="Content Placeholder 2">
            <a:extLst>
              <a:ext uri="{FF2B5EF4-FFF2-40B4-BE49-F238E27FC236}">
                <a16:creationId xmlns:a16="http://schemas.microsoft.com/office/drawing/2014/main" id="{F2692A62-AF96-7514-1785-AD4E3F8ADD16}"/>
              </a:ext>
            </a:extLst>
          </p:cNvPr>
          <p:cNvSpPr>
            <a:spLocks noGrp="1"/>
          </p:cNvSpPr>
          <p:nvPr>
            <p:ph idx="1"/>
          </p:nvPr>
        </p:nvSpPr>
        <p:spPr>
          <a:xfrm>
            <a:off x="971634" y="1550288"/>
            <a:ext cx="10248732" cy="4538881"/>
          </a:xfrm>
        </p:spPr>
        <p:txBody>
          <a:bodyPr>
            <a:normAutofit/>
          </a:bodyPr>
          <a:lstStyle/>
          <a:p>
            <a:pPr marL="0" indent="0">
              <a:buNone/>
            </a:pPr>
            <a:r>
              <a:rPr lang="en-US" sz="2800" b="1" dirty="0"/>
              <a:t>This is taxation of income in </a:t>
            </a:r>
            <a:r>
              <a:rPr lang="en-US" sz="2800" b="1" dirty="0">
                <a:highlight>
                  <a:srgbClr val="FFFF00"/>
                </a:highlight>
              </a:rPr>
              <a:t>source states</a:t>
            </a:r>
            <a:r>
              <a:rPr lang="en-US" sz="2800" b="1" dirty="0"/>
              <a:t>.</a:t>
            </a:r>
          </a:p>
          <a:p>
            <a:pPr marL="0" indent="0">
              <a:buNone/>
            </a:pPr>
            <a:r>
              <a:rPr lang="en-US" sz="2800" b="1" dirty="0"/>
              <a:t>The attributes of the partner </a:t>
            </a:r>
            <a:r>
              <a:rPr lang="en-US" sz="2800" b="1" dirty="0">
                <a:highlight>
                  <a:srgbClr val="FFFF00"/>
                </a:highlight>
              </a:rPr>
              <a:t>do not affect the sourcing of apportionable income</a:t>
            </a:r>
            <a:r>
              <a:rPr lang="en-US" sz="2800" b="1" dirty="0"/>
              <a:t>. They do affect subjection to entity level taxes.</a:t>
            </a:r>
            <a:endParaRPr lang="en-US" b="1" dirty="0"/>
          </a:p>
        </p:txBody>
      </p:sp>
      <p:sp>
        <p:nvSpPr>
          <p:cNvPr id="4" name="Slide Number Placeholder 3">
            <a:extLst>
              <a:ext uri="{FF2B5EF4-FFF2-40B4-BE49-F238E27FC236}">
                <a16:creationId xmlns:a16="http://schemas.microsoft.com/office/drawing/2014/main" id="{84471D8E-63D9-8AC2-AFFB-ABD60EC60E25}"/>
              </a:ext>
            </a:extLst>
          </p:cNvPr>
          <p:cNvSpPr>
            <a:spLocks noGrp="1"/>
          </p:cNvSpPr>
          <p:nvPr>
            <p:ph type="sldNum" sz="quarter" idx="12"/>
          </p:nvPr>
        </p:nvSpPr>
        <p:spPr/>
        <p:txBody>
          <a:bodyPr/>
          <a:lstStyle/>
          <a:p>
            <a:fld id="{3A98EE3D-8CD1-4C3F-BD1C-C98C9596463C}" type="slidenum">
              <a:rPr lang="en-US" smtClean="0"/>
              <a:t>40</a:t>
            </a:fld>
            <a:endParaRPr lang="en-US"/>
          </a:p>
        </p:txBody>
      </p:sp>
    </p:spTree>
    <p:extLst>
      <p:ext uri="{BB962C8B-B14F-4D97-AF65-F5344CB8AC3E}">
        <p14:creationId xmlns:p14="http://schemas.microsoft.com/office/powerpoint/2010/main" val="29237719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66FA8-E09C-B37C-CED2-A875C884BE0A}"/>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E2571D90-DE72-272A-F5C4-829A78AD816D}"/>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D4DAE2FA-EA8D-3796-966D-AFC5C7DDF587}"/>
              </a:ext>
            </a:extLst>
          </p:cNvPr>
          <p:cNvSpPr>
            <a:spLocks noGrp="1"/>
          </p:cNvSpPr>
          <p:nvPr>
            <p:ph type="sldNum" sz="quarter" idx="12"/>
          </p:nvPr>
        </p:nvSpPr>
        <p:spPr/>
        <p:txBody>
          <a:bodyPr/>
          <a:lstStyle/>
          <a:p>
            <a:fld id="{3A98EE3D-8CD1-4C3F-BD1C-C98C9596463C}" type="slidenum">
              <a:rPr lang="en-US" smtClean="0"/>
              <a:t>41</a:t>
            </a:fld>
            <a:endParaRPr lang="en-US"/>
          </a:p>
        </p:txBody>
      </p:sp>
      <p:sp>
        <p:nvSpPr>
          <p:cNvPr id="19" name="Content Placeholder 2">
            <a:extLst>
              <a:ext uri="{FF2B5EF4-FFF2-40B4-BE49-F238E27FC236}">
                <a16:creationId xmlns:a16="http://schemas.microsoft.com/office/drawing/2014/main" id="{272DADD9-D670-30A3-E9FA-FC31B1E6C4A0}"/>
              </a:ext>
            </a:extLst>
          </p:cNvPr>
          <p:cNvSpPr txBox="1">
            <a:spLocks/>
          </p:cNvSpPr>
          <p:nvPr/>
        </p:nvSpPr>
        <p:spPr>
          <a:xfrm>
            <a:off x="4080514" y="723569"/>
            <a:ext cx="8111486"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9 – Unitary group – Blending</a:t>
            </a:r>
            <a:r>
              <a:rPr lang="en-US" sz="1800" b="1" dirty="0"/>
              <a:t>: </a:t>
            </a:r>
          </a:p>
          <a:p>
            <a:pPr lvl="1">
              <a:spcBef>
                <a:spcPts val="600"/>
              </a:spcBef>
              <a:spcAft>
                <a:spcPts val="1200"/>
              </a:spcAft>
            </a:pPr>
            <a:r>
              <a:rPr lang="en-US" sz="1800" b="1" dirty="0"/>
              <a:t>P3’s apportionment factor is : </a:t>
            </a:r>
            <a:r>
              <a:rPr lang="en-US" sz="1800" b="1" dirty="0">
                <a:highlight>
                  <a:srgbClr val="FFFF00"/>
                </a:highlight>
              </a:rPr>
              <a:t>9.0361% </a:t>
            </a:r>
            <a:r>
              <a:rPr lang="en-US" sz="1800" b="1" dirty="0"/>
              <a:t>calculated as follows:</a:t>
            </a:r>
          </a:p>
          <a:p>
            <a:pPr lvl="1">
              <a:spcBef>
                <a:spcPts val="600"/>
              </a:spcBef>
              <a:spcAft>
                <a:spcPts val="1200"/>
              </a:spcAft>
            </a:pPr>
            <a:r>
              <a:rPr lang="en-US" sz="1700" b="1" dirty="0"/>
              <a:t>Total sales: </a:t>
            </a:r>
            <a:r>
              <a:rPr lang="en-US" sz="1800" b="1" dirty="0"/>
              <a:t>$1,660,000, which is the sum of </a:t>
            </a:r>
            <a:endParaRPr lang="en-US" sz="1700" b="1" dirty="0"/>
          </a:p>
          <a:p>
            <a:pPr lvl="3">
              <a:spcBef>
                <a:spcPts val="600"/>
              </a:spcBef>
              <a:spcAft>
                <a:spcPts val="1200"/>
              </a:spcAft>
            </a:pPr>
            <a:r>
              <a:rPr lang="en-US" sz="1500" b="1" dirty="0"/>
              <a:t>$60,000 (60% of P1 sales of $100,000), plus</a:t>
            </a:r>
          </a:p>
          <a:p>
            <a:pPr lvl="3">
              <a:spcBef>
                <a:spcPts val="600"/>
              </a:spcBef>
              <a:spcAft>
                <a:spcPts val="1200"/>
              </a:spcAft>
            </a:pPr>
            <a:r>
              <a:rPr lang="en-US" sz="1500" b="1" dirty="0"/>
              <a:t>$1,600,000 (80% of P2 sales of $2,000,000)</a:t>
            </a:r>
          </a:p>
          <a:p>
            <a:pPr lvl="2">
              <a:spcBef>
                <a:spcPts val="600"/>
              </a:spcBef>
              <a:spcAft>
                <a:spcPts val="1200"/>
              </a:spcAft>
            </a:pPr>
            <a:r>
              <a:rPr lang="en-US" sz="1900" b="1" dirty="0"/>
              <a:t>State A sales: $150,000, which is the sum of </a:t>
            </a:r>
          </a:p>
          <a:p>
            <a:pPr lvl="3">
              <a:spcBef>
                <a:spcPts val="600"/>
              </a:spcBef>
              <a:spcAft>
                <a:spcPts val="1200"/>
              </a:spcAft>
            </a:pPr>
            <a:r>
              <a:rPr lang="en-US" sz="1500" b="1" dirty="0"/>
              <a:t>$30,000 (60% of P1 State A sales of $50,000), plus</a:t>
            </a:r>
          </a:p>
          <a:p>
            <a:pPr lvl="3">
              <a:spcBef>
                <a:spcPts val="600"/>
              </a:spcBef>
              <a:spcAft>
                <a:spcPts val="1200"/>
              </a:spcAft>
            </a:pPr>
            <a:r>
              <a:rPr lang="en-US" sz="1500" b="1" dirty="0"/>
              <a:t>$120,000 (80% of P2 State A sales $150,000)</a:t>
            </a:r>
          </a:p>
          <a:p>
            <a:pPr lvl="1">
              <a:spcBef>
                <a:spcPts val="600"/>
              </a:spcBef>
              <a:spcAft>
                <a:spcPts val="1200"/>
              </a:spcAft>
            </a:pPr>
            <a:r>
              <a:rPr lang="en-US" sz="1900" b="1" dirty="0"/>
              <a:t>P3 State A source loss is </a:t>
            </a:r>
            <a:r>
              <a:rPr lang="en-US" sz="1900" b="1" dirty="0">
                <a:highlight>
                  <a:srgbClr val="FFFF00"/>
                </a:highlight>
              </a:rPr>
              <a:t>($904), </a:t>
            </a:r>
            <a:r>
              <a:rPr lang="en-US" sz="1900" b="1" dirty="0"/>
              <a:t>which is 9.0361% of </a:t>
            </a:r>
            <a:r>
              <a:rPr lang="en-US" sz="1900" b="1" dirty="0">
                <a:highlight>
                  <a:srgbClr val="FFFF00"/>
                </a:highlight>
              </a:rPr>
              <a:t>($10,000)</a:t>
            </a:r>
          </a:p>
          <a:p>
            <a:pPr lvl="1">
              <a:spcBef>
                <a:spcPts val="600"/>
              </a:spcBef>
              <a:spcAft>
                <a:spcPts val="1200"/>
              </a:spcAft>
            </a:pPr>
            <a:r>
              <a:rPr lang="en-US" sz="1800" b="1" dirty="0"/>
              <a:t>P3 allocates </a:t>
            </a:r>
            <a:r>
              <a:rPr lang="en-US" sz="1800" b="1" dirty="0">
                <a:highlight>
                  <a:srgbClr val="FFFF00"/>
                </a:highlight>
              </a:rPr>
              <a:t>40% </a:t>
            </a:r>
            <a:r>
              <a:rPr lang="en-US" sz="1800" b="1" dirty="0"/>
              <a:t>of that loss to Jones and 60% to Corp</a:t>
            </a:r>
          </a:p>
          <a:p>
            <a:pPr lvl="1">
              <a:spcBef>
                <a:spcPts val="600"/>
              </a:spcBef>
              <a:spcAft>
                <a:spcPts val="1200"/>
              </a:spcAft>
            </a:pPr>
            <a:r>
              <a:rPr lang="en-US" sz="1800" b="1" dirty="0"/>
              <a:t> Jones has </a:t>
            </a:r>
            <a:r>
              <a:rPr lang="en-US" sz="1800" b="1" dirty="0">
                <a:highlight>
                  <a:srgbClr val="FFFF00"/>
                </a:highlight>
              </a:rPr>
              <a:t>($362) </a:t>
            </a:r>
            <a:r>
              <a:rPr lang="en-US" sz="1800" b="1" dirty="0"/>
              <a:t>of State A loss</a:t>
            </a:r>
          </a:p>
        </p:txBody>
      </p:sp>
      <p:sp>
        <p:nvSpPr>
          <p:cNvPr id="13" name="Isosceles Triangle 12">
            <a:extLst>
              <a:ext uri="{FF2B5EF4-FFF2-40B4-BE49-F238E27FC236}">
                <a16:creationId xmlns:a16="http://schemas.microsoft.com/office/drawing/2014/main" id="{11EF64FA-136F-0029-16C5-78D27A5ADC5A}"/>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729202C0-57CD-B207-3EC8-5EFEAA541C5F}"/>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EADCBEAA-6815-9FE9-4823-73A75983CE75}"/>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649097F6-0D4B-AF7D-2AC8-60D1E418F273}"/>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9AC0AE51-76DB-54D6-1454-74594615A746}"/>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49DE259D-7C5F-B395-52C8-E944F820A367}"/>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B5F35A58-07FC-41CA-D920-3266392934D1}"/>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1D331E71-0A06-D027-EFCD-6D90E5F6DE29}"/>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721CB6-0CB1-1E7F-7863-E7951E1F1CF4}"/>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DCF69D4-7FB4-72AD-6078-EE636E1F67AB}"/>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BDCAA4B8-33D1-7DA0-9C47-E77BEDE148B3}"/>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8330CFE9-0162-A90C-68A5-493364D592DB}"/>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907C8C97-85B7-2F8C-8B05-C4B6A377F585}"/>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BCDF2BFF-FF42-CF29-107D-096BDE19E544}"/>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05BA1FF1-10C9-C412-2B03-4BED24F67FB3}"/>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1B193B1-B5F1-3125-C1B3-1F5BC173A5B5}"/>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01D5298D-A9F1-0ECD-7265-1C3091726853}"/>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6B114A85-AEAC-9B9D-49EF-DB301077AC20}"/>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51726495-6ED4-4CC4-963D-6D934843CE44}"/>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89225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FCB75-C7CE-0D1C-B1E6-1F8CA0ADFBA6}"/>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BEF1AE81-F1BC-E789-3167-7F798106CA6D}"/>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C0C6D521-3A93-08AD-3D46-734CAEAB5C0B}"/>
              </a:ext>
            </a:extLst>
          </p:cNvPr>
          <p:cNvSpPr>
            <a:spLocks noGrp="1"/>
          </p:cNvSpPr>
          <p:nvPr>
            <p:ph type="sldNum" sz="quarter" idx="12"/>
          </p:nvPr>
        </p:nvSpPr>
        <p:spPr/>
        <p:txBody>
          <a:bodyPr/>
          <a:lstStyle/>
          <a:p>
            <a:fld id="{3A98EE3D-8CD1-4C3F-BD1C-C98C9596463C}" type="slidenum">
              <a:rPr lang="en-US" smtClean="0"/>
              <a:t>42</a:t>
            </a:fld>
            <a:endParaRPr lang="en-US"/>
          </a:p>
        </p:txBody>
      </p:sp>
      <p:sp>
        <p:nvSpPr>
          <p:cNvPr id="19" name="Content Placeholder 2">
            <a:extLst>
              <a:ext uri="{FF2B5EF4-FFF2-40B4-BE49-F238E27FC236}">
                <a16:creationId xmlns:a16="http://schemas.microsoft.com/office/drawing/2014/main" id="{A45DF6AB-94E9-9204-4E94-57BD35CE0727}"/>
              </a:ext>
            </a:extLst>
          </p:cNvPr>
          <p:cNvSpPr txBox="1">
            <a:spLocks/>
          </p:cNvSpPr>
          <p:nvPr/>
        </p:nvSpPr>
        <p:spPr>
          <a:xfrm>
            <a:off x="4080514" y="723569"/>
            <a:ext cx="8111486"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9 – Unitary group – Blending</a:t>
            </a:r>
            <a:r>
              <a:rPr lang="en-US" sz="1800" b="1" dirty="0"/>
              <a:t>: </a:t>
            </a:r>
          </a:p>
          <a:p>
            <a:pPr lvl="1">
              <a:spcBef>
                <a:spcPts val="600"/>
              </a:spcBef>
              <a:spcAft>
                <a:spcPts val="1200"/>
              </a:spcAft>
            </a:pPr>
            <a:r>
              <a:rPr lang="en-US" sz="1800" b="1" dirty="0"/>
              <a:t>Corp’s blended apportionable income for its unitary business is </a:t>
            </a:r>
            <a:r>
              <a:rPr lang="en-US" sz="1800" b="1" dirty="0">
                <a:highlight>
                  <a:srgbClr val="FFFF00"/>
                </a:highlight>
              </a:rPr>
              <a:t>$94,000</a:t>
            </a:r>
            <a:r>
              <a:rPr lang="en-US" sz="1800" b="1" dirty="0"/>
              <a:t>: $100,000 + ($6,000) from P3</a:t>
            </a:r>
          </a:p>
          <a:p>
            <a:pPr lvl="1">
              <a:spcBef>
                <a:spcPts val="600"/>
              </a:spcBef>
              <a:spcAft>
                <a:spcPts val="1200"/>
              </a:spcAft>
            </a:pPr>
            <a:r>
              <a:rPr lang="en-US" sz="1800" b="1" dirty="0"/>
              <a:t>Corp’s blended apportionment factor is </a:t>
            </a:r>
            <a:r>
              <a:rPr lang="en-US" sz="1800" b="1" dirty="0">
                <a:highlight>
                  <a:srgbClr val="FFFF00"/>
                </a:highlight>
              </a:rPr>
              <a:t>6.447% </a:t>
            </a:r>
            <a:r>
              <a:rPr lang="en-US" sz="1800" b="1" dirty="0"/>
              <a:t>which includes 100% of its own factors and 60% of P3 factors, calculated as follows:</a:t>
            </a:r>
          </a:p>
          <a:p>
            <a:pPr lvl="2">
              <a:spcBef>
                <a:spcPts val="600"/>
              </a:spcBef>
              <a:spcAft>
                <a:spcPts val="1200"/>
              </a:spcAft>
            </a:pPr>
            <a:r>
              <a:rPr lang="en-US" sz="1700" b="1" dirty="0"/>
              <a:t>Total sales: $1,396,000</a:t>
            </a:r>
            <a:r>
              <a:rPr lang="en-US" sz="1800" b="1" dirty="0"/>
              <a:t>, which is the sum of </a:t>
            </a:r>
            <a:endParaRPr lang="en-US" sz="1700" b="1" dirty="0"/>
          </a:p>
          <a:p>
            <a:pPr lvl="3">
              <a:spcBef>
                <a:spcPts val="600"/>
              </a:spcBef>
              <a:spcAft>
                <a:spcPts val="1200"/>
              </a:spcAft>
            </a:pPr>
            <a:r>
              <a:rPr lang="en-US" sz="1500" b="1" dirty="0"/>
              <a:t>$400,000 of Corp total sales, plus</a:t>
            </a:r>
          </a:p>
          <a:p>
            <a:pPr lvl="3">
              <a:spcBef>
                <a:spcPts val="600"/>
              </a:spcBef>
              <a:spcAft>
                <a:spcPts val="1200"/>
              </a:spcAft>
            </a:pPr>
            <a:r>
              <a:rPr lang="en-US" sz="1500" b="1" dirty="0"/>
              <a:t>$996,000 (60% of P3 total blended sales of $1,660,000)</a:t>
            </a:r>
            <a:endParaRPr lang="en-US" sz="1700" b="1" dirty="0"/>
          </a:p>
          <a:p>
            <a:pPr lvl="2">
              <a:spcBef>
                <a:spcPts val="600"/>
              </a:spcBef>
              <a:spcAft>
                <a:spcPts val="1200"/>
              </a:spcAft>
            </a:pPr>
            <a:r>
              <a:rPr lang="en-US" sz="1700" b="1" dirty="0"/>
              <a:t>State A sales: $90,000 (60% of P3 State A blended sales of $150,000)</a:t>
            </a:r>
          </a:p>
          <a:p>
            <a:pPr lvl="1">
              <a:spcBef>
                <a:spcPts val="600"/>
              </a:spcBef>
              <a:spcAft>
                <a:spcPts val="1200"/>
              </a:spcAft>
            </a:pPr>
            <a:r>
              <a:rPr lang="en-US" sz="1900" b="1" dirty="0"/>
              <a:t>Corp has State A income of </a:t>
            </a:r>
            <a:r>
              <a:rPr lang="en-US" sz="1900" b="1" dirty="0">
                <a:highlight>
                  <a:srgbClr val="FFFF00"/>
                </a:highlight>
              </a:rPr>
              <a:t>$6,060</a:t>
            </a:r>
            <a:r>
              <a:rPr lang="en-US" sz="1900" b="1" dirty="0"/>
              <a:t>, which is 6.447% of $94,000</a:t>
            </a:r>
          </a:p>
        </p:txBody>
      </p:sp>
      <p:sp>
        <p:nvSpPr>
          <p:cNvPr id="13" name="Isosceles Triangle 12">
            <a:extLst>
              <a:ext uri="{FF2B5EF4-FFF2-40B4-BE49-F238E27FC236}">
                <a16:creationId xmlns:a16="http://schemas.microsoft.com/office/drawing/2014/main" id="{0772573B-3952-970E-385F-84C074E50DFA}"/>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1A4C6F11-EA6E-D753-33C9-FA6317D5BB82}"/>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E5ECCC2D-E18D-C6FC-2454-5B9EF7929190}"/>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BC2D3F57-6501-8A9D-03D1-BFC12B9A8D88}"/>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422B8A86-3824-1ADF-94C3-5B190D71E03F}"/>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21A58625-67E2-4134-EFAE-116310D32EE8}"/>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8504F041-4B13-DB3C-EA84-4FA09ECD4D19}"/>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29AA1A3E-61F4-3E06-0C45-43C2921008A3}"/>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E79BD3F-8B05-D5E3-0214-50B595D23BA6}"/>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15A7A125-835A-3C79-6DEC-5D1E9FE8DCD0}"/>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B9A085A1-73FC-9624-40EE-7465FB1B416A}"/>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8780D248-935C-DA00-B9A0-77C2281B9476}"/>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E2F900FE-550F-23DE-8907-4BA886995F28}"/>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F26849BE-CFFE-40F2-3D92-C96299430568}"/>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0613391D-0752-4B0B-9509-6CC57F9A7AFE}"/>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FD6608C-6A49-A0B3-B04C-22C5C8A530C1}"/>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20B3714F-6205-9B3E-3785-A4AF1167B776}"/>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17DC8238-477C-904D-E7A8-3C34E3B252AD}"/>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94EB50AC-1276-E3CD-0681-ED5E55E09C55}"/>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33291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306C7-9494-D624-343A-EDFA5B2D2DD4}"/>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9CBBF18D-B0F8-70E0-D601-3D30F5A8CD24}"/>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92EB877B-914C-9120-BB43-8A52AB50311B}"/>
              </a:ext>
            </a:extLst>
          </p:cNvPr>
          <p:cNvSpPr>
            <a:spLocks noGrp="1"/>
          </p:cNvSpPr>
          <p:nvPr>
            <p:ph type="sldNum" sz="quarter" idx="12"/>
          </p:nvPr>
        </p:nvSpPr>
        <p:spPr/>
        <p:txBody>
          <a:bodyPr/>
          <a:lstStyle/>
          <a:p>
            <a:fld id="{3A98EE3D-8CD1-4C3F-BD1C-C98C9596463C}" type="slidenum">
              <a:rPr lang="en-US" smtClean="0"/>
              <a:t>43</a:t>
            </a:fld>
            <a:endParaRPr lang="en-US"/>
          </a:p>
        </p:txBody>
      </p:sp>
      <p:sp>
        <p:nvSpPr>
          <p:cNvPr id="19" name="Content Placeholder 2">
            <a:extLst>
              <a:ext uri="{FF2B5EF4-FFF2-40B4-BE49-F238E27FC236}">
                <a16:creationId xmlns:a16="http://schemas.microsoft.com/office/drawing/2014/main" id="{8D117FA5-9AE1-01DE-8764-E4C5C7575CCE}"/>
              </a:ext>
            </a:extLst>
          </p:cNvPr>
          <p:cNvSpPr txBox="1">
            <a:spLocks/>
          </p:cNvSpPr>
          <p:nvPr/>
        </p:nvSpPr>
        <p:spPr>
          <a:xfrm>
            <a:off x="4080514" y="723569"/>
            <a:ext cx="8111486" cy="5700345"/>
          </a:xfrm>
          <a:prstGeom prst="rect">
            <a:avLst/>
          </a:prstGeom>
        </p:spPr>
        <p:txBody>
          <a:bodyPr vert="horz" lIns="91440" tIns="45720" rIns="91440" bIns="45720" rtlCol="0" anchor="ctr">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9 – Unitary group – Blending</a:t>
            </a:r>
            <a:r>
              <a:rPr lang="en-US" sz="1800" b="1" dirty="0"/>
              <a:t>: </a:t>
            </a:r>
          </a:p>
          <a:p>
            <a:pPr lvl="1">
              <a:spcBef>
                <a:spcPts val="600"/>
              </a:spcBef>
              <a:spcAft>
                <a:spcPts val="1200"/>
              </a:spcAft>
            </a:pPr>
            <a:r>
              <a:rPr lang="en-US" sz="1800" b="1" dirty="0"/>
              <a:t>In Example 9 we see that the members of the unitary group blend their distributive shares </a:t>
            </a:r>
            <a:r>
              <a:rPr lang="en-US" sz="1800" b="1" dirty="0">
                <a:highlight>
                  <a:srgbClr val="FFFF00"/>
                </a:highlight>
              </a:rPr>
              <a:t>as they are allocated up the ownership structure</a:t>
            </a:r>
            <a:r>
              <a:rPr lang="en-US" sz="1800" b="1" dirty="0"/>
              <a:t>. </a:t>
            </a:r>
          </a:p>
          <a:p>
            <a:pPr lvl="1">
              <a:spcBef>
                <a:spcPts val="600"/>
              </a:spcBef>
              <a:spcAft>
                <a:spcPts val="1200"/>
              </a:spcAft>
            </a:pPr>
            <a:r>
              <a:rPr lang="en-US" sz="1800" b="1" dirty="0"/>
              <a:t>Jones recognizes a State A loss of ($632) derived from the blending of distributive shares at P3 level. </a:t>
            </a:r>
            <a:endParaRPr lang="en-US" sz="1700" b="1" dirty="0"/>
          </a:p>
          <a:p>
            <a:pPr lvl="1">
              <a:spcBef>
                <a:spcPts val="600"/>
              </a:spcBef>
              <a:spcAft>
                <a:spcPts val="1200"/>
              </a:spcAft>
            </a:pPr>
            <a:r>
              <a:rPr lang="en-US" sz="1900" b="1" dirty="0"/>
              <a:t>Corp recognizes a State A gain of $6,060 derived from the blending of P3 distributive shares with its own gain. </a:t>
            </a:r>
          </a:p>
          <a:p>
            <a:pPr lvl="1">
              <a:spcBef>
                <a:spcPts val="600"/>
              </a:spcBef>
              <a:spcAft>
                <a:spcPts val="1200"/>
              </a:spcAft>
            </a:pPr>
            <a:r>
              <a:rPr lang="en-US" sz="1900" b="1" dirty="0"/>
              <a:t>Blending occurring at different level generates different results, as tiers add more gain or losses to the blended apportionable income. </a:t>
            </a:r>
          </a:p>
          <a:p>
            <a:pPr lvl="1">
              <a:spcBef>
                <a:spcPts val="600"/>
              </a:spcBef>
              <a:spcAft>
                <a:spcPts val="1200"/>
              </a:spcAft>
            </a:pPr>
            <a:r>
              <a:rPr lang="en-US" sz="1900" b="1" dirty="0"/>
              <a:t>Notice that Smith is receiving a distributive share sourced using apportionment that is not blended. Both separate apportionment and blending co-exist necessarily within a partnership structure.</a:t>
            </a:r>
          </a:p>
        </p:txBody>
      </p:sp>
      <p:sp>
        <p:nvSpPr>
          <p:cNvPr id="13" name="Isosceles Triangle 12">
            <a:extLst>
              <a:ext uri="{FF2B5EF4-FFF2-40B4-BE49-F238E27FC236}">
                <a16:creationId xmlns:a16="http://schemas.microsoft.com/office/drawing/2014/main" id="{6752D004-DE49-626E-BDF1-CC0FDF9481AF}"/>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34EE6367-A21D-44DC-9B70-8C8480607043}"/>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E26FF832-0AD8-66A8-D14B-7A20BEAB653C}"/>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8AAA0CF1-F3AB-21CB-56CD-A490775A76F3}"/>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327F4F9C-DA6F-EF2C-F26B-AE675D675C24}"/>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7930972A-4CBD-797C-C41F-B92287802B74}"/>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F4CA4F67-022B-4E39-2AE2-50618AE69687}"/>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007E4395-172C-DBED-14E5-EF2B8142BCB0}"/>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EBA4244-B5DD-215F-1273-496D0D469E22}"/>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C2AE9AF3-410B-4991-741A-896CCF0836CA}"/>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D6A81D89-B99B-3920-120C-785085E1E3C2}"/>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8FAD61B3-F0DA-D5C6-8F3A-56C38A72D593}"/>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A16AF2D1-AF07-1114-C796-B57C83CECC9F}"/>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C768D471-2757-1E32-3E7D-D263CBF91961}"/>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E695453F-64AE-CCAC-E03B-1F38B032BDAF}"/>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7C832D0-6E1F-C46B-55DD-C85D1B1DDB45}"/>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E558D2BB-2AA6-3577-5AE1-0A3AEC1B0626}"/>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67EE4DE0-81DB-F949-A046-13C2EB4C9B49}"/>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9F681C90-1857-8AA9-AD2C-0DA042DE4DDF}"/>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7472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5DA8B-C59F-61D7-43F4-E1AF5282D272}"/>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24A2FD57-CE6C-2BC3-C566-6ABF31DE0934}"/>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0E91266-C74E-B081-C30B-423ADC37FB51}"/>
              </a:ext>
            </a:extLst>
          </p:cNvPr>
          <p:cNvSpPr>
            <a:spLocks noGrp="1"/>
          </p:cNvSpPr>
          <p:nvPr>
            <p:ph type="sldNum" sz="quarter" idx="12"/>
          </p:nvPr>
        </p:nvSpPr>
        <p:spPr/>
        <p:txBody>
          <a:bodyPr/>
          <a:lstStyle/>
          <a:p>
            <a:fld id="{3A98EE3D-8CD1-4C3F-BD1C-C98C9596463C}" type="slidenum">
              <a:rPr lang="en-US" smtClean="0"/>
              <a:t>44</a:t>
            </a:fld>
            <a:endParaRPr lang="en-US"/>
          </a:p>
        </p:txBody>
      </p:sp>
      <p:sp>
        <p:nvSpPr>
          <p:cNvPr id="19" name="Content Placeholder 2">
            <a:extLst>
              <a:ext uri="{FF2B5EF4-FFF2-40B4-BE49-F238E27FC236}">
                <a16:creationId xmlns:a16="http://schemas.microsoft.com/office/drawing/2014/main" id="{5D77E4E2-C05D-04BE-5585-16574AF53E47}"/>
              </a:ext>
            </a:extLst>
          </p:cNvPr>
          <p:cNvSpPr txBox="1">
            <a:spLocks/>
          </p:cNvSpPr>
          <p:nvPr/>
        </p:nvSpPr>
        <p:spPr>
          <a:xfrm>
            <a:off x="4080514" y="723569"/>
            <a:ext cx="8111486" cy="5700345"/>
          </a:xfrm>
          <a:prstGeom prst="rect">
            <a:avLst/>
          </a:prstGeom>
        </p:spPr>
        <p:txBody>
          <a:bodyPr vert="horz" lIns="91440" tIns="45720" rIns="91440" bIns="45720" rtlCol="0" anchor="ctr">
            <a:normAutofit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10 – Unitary group – Blending – Special Allocations</a:t>
            </a:r>
            <a:r>
              <a:rPr lang="en-US" sz="1800" b="1" dirty="0"/>
              <a:t>: </a:t>
            </a:r>
          </a:p>
          <a:p>
            <a:pPr lvl="1">
              <a:spcBef>
                <a:spcPts val="600"/>
              </a:spcBef>
              <a:spcAft>
                <a:spcPts val="1200"/>
              </a:spcAft>
            </a:pPr>
            <a:r>
              <a:rPr lang="en-US" sz="1800" b="1" dirty="0"/>
              <a:t>Same as example 9, except that P3 allocates ($20,000) of losses to Corp and $10,000 of income to Jones.</a:t>
            </a:r>
          </a:p>
          <a:p>
            <a:pPr lvl="1">
              <a:spcBef>
                <a:spcPts val="600"/>
              </a:spcBef>
              <a:spcAft>
                <a:spcPts val="1200"/>
              </a:spcAft>
            </a:pPr>
            <a:r>
              <a:rPr lang="en-US" sz="1800" b="1" dirty="0"/>
              <a:t>P3 blends P1 and P2 income and factors because they are all engaged in the same unitary business. </a:t>
            </a:r>
          </a:p>
          <a:p>
            <a:pPr lvl="1">
              <a:spcBef>
                <a:spcPts val="600"/>
              </a:spcBef>
              <a:spcAft>
                <a:spcPts val="1200"/>
              </a:spcAft>
            </a:pPr>
            <a:r>
              <a:rPr lang="en-US" sz="1800" b="1" dirty="0"/>
              <a:t>P3 blended apportionable income is still ($10,000) and its factor is still 9.0361%</a:t>
            </a:r>
          </a:p>
          <a:p>
            <a:pPr lvl="1">
              <a:spcBef>
                <a:spcPts val="600"/>
              </a:spcBef>
              <a:spcAft>
                <a:spcPts val="1200"/>
              </a:spcAft>
            </a:pPr>
            <a:r>
              <a:rPr lang="en-US" sz="1800" b="1" dirty="0"/>
              <a:t>P3 State A source income is still ($904)</a:t>
            </a:r>
          </a:p>
          <a:p>
            <a:pPr lvl="1">
              <a:spcBef>
                <a:spcPts val="600"/>
              </a:spcBef>
              <a:spcAft>
                <a:spcPts val="1200"/>
              </a:spcAft>
            </a:pPr>
            <a:r>
              <a:rPr lang="en-US" sz="1800" b="1" dirty="0"/>
              <a:t>Yet Jones’ State A income is now $904 which is 9.0361% (P3’s State A factor) times $10,000</a:t>
            </a:r>
          </a:p>
          <a:p>
            <a:pPr lvl="1">
              <a:spcBef>
                <a:spcPts val="600"/>
              </a:spcBef>
              <a:spcAft>
                <a:spcPts val="1200"/>
              </a:spcAft>
            </a:pPr>
            <a:r>
              <a:rPr lang="en-US" sz="1800" b="1" dirty="0"/>
              <a:t>Corp’s blended apportionable income for its unitary business is $80,000: $100,000 + ($20,000)</a:t>
            </a:r>
          </a:p>
          <a:p>
            <a:pPr lvl="1">
              <a:spcBef>
                <a:spcPts val="600"/>
              </a:spcBef>
              <a:spcAft>
                <a:spcPts val="1200"/>
              </a:spcAft>
            </a:pPr>
            <a:r>
              <a:rPr lang="en-US" sz="1800" b="1" dirty="0"/>
              <a:t>Corp receives more loss than P3 net partnership loss, while Jones receives gain. Corp will use the absolute value method to calculate its share of P3 apportionment items.</a:t>
            </a:r>
            <a:endParaRPr lang="en-US" sz="1700" b="1" dirty="0"/>
          </a:p>
        </p:txBody>
      </p:sp>
      <p:sp>
        <p:nvSpPr>
          <p:cNvPr id="13" name="Isosceles Triangle 12">
            <a:extLst>
              <a:ext uri="{FF2B5EF4-FFF2-40B4-BE49-F238E27FC236}">
                <a16:creationId xmlns:a16="http://schemas.microsoft.com/office/drawing/2014/main" id="{07E41E1F-A82B-AABA-3FE7-171AFD0CD1AE}"/>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70076E9D-4F6C-B4D3-6052-D1A2DE888510}"/>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CBF47F76-FB72-6D57-87C1-FF588746480C}"/>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B7601349-B794-3F5E-34C3-3D0B25E5FB00}"/>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F67A0419-D546-9F22-DE22-61DED5E1A2B5}"/>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6645C625-CA3F-B025-3CE2-2C67C058854A}"/>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2896E537-AF25-4AC8-461F-A5C0E459362D}"/>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B2A9E872-3B44-34DD-CC3E-1FF164F9DF1A}"/>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7D1AA33-7293-34B9-4B8A-9A1C145AC85D}"/>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242BC6D-7D15-FBD6-960D-B1E9CBF7A0A2}"/>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5D9578E8-7632-CCEB-13D1-8E4CC6FAA2CC}"/>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18E27D3E-B95C-5924-6C5A-5FDD89E02032}"/>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5163169E-3632-9EBD-710B-618F135386F2}"/>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59B7E153-5EBF-98C2-0AE4-92477B331907}"/>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DC58D771-99F0-3074-619E-057BCBC22216}"/>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41E21A1-91D7-D01A-C87B-20D19C1E3DA2}"/>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C6113DDC-5AA6-7386-8876-02F9C31204A0}"/>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50290852-4E65-2DD7-8C3C-6C20C92D238C}"/>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09B54D52-0D92-40C0-AF6F-0901F79C6E85}"/>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25875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70B9C-CA8B-1367-EB5B-9620E01DA1EA}"/>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EC713CBB-2D13-DED0-A8E7-B664839BA736}"/>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F6F39B5A-B54D-69DA-E60E-742A54E8409E}"/>
              </a:ext>
            </a:extLst>
          </p:cNvPr>
          <p:cNvSpPr>
            <a:spLocks noGrp="1"/>
          </p:cNvSpPr>
          <p:nvPr>
            <p:ph type="sldNum" sz="quarter" idx="12"/>
          </p:nvPr>
        </p:nvSpPr>
        <p:spPr/>
        <p:txBody>
          <a:bodyPr/>
          <a:lstStyle/>
          <a:p>
            <a:fld id="{3A98EE3D-8CD1-4C3F-BD1C-C98C9596463C}" type="slidenum">
              <a:rPr lang="en-US" smtClean="0"/>
              <a:t>45</a:t>
            </a:fld>
            <a:endParaRPr lang="en-US"/>
          </a:p>
        </p:txBody>
      </p:sp>
      <p:sp>
        <p:nvSpPr>
          <p:cNvPr id="19" name="Content Placeholder 2">
            <a:extLst>
              <a:ext uri="{FF2B5EF4-FFF2-40B4-BE49-F238E27FC236}">
                <a16:creationId xmlns:a16="http://schemas.microsoft.com/office/drawing/2014/main" id="{BFCB70C0-3A5D-6BD7-D066-31E3D0CE72EB}"/>
              </a:ext>
            </a:extLst>
          </p:cNvPr>
          <p:cNvSpPr txBox="1">
            <a:spLocks/>
          </p:cNvSpPr>
          <p:nvPr/>
        </p:nvSpPr>
        <p:spPr>
          <a:xfrm>
            <a:off x="4080514" y="723569"/>
            <a:ext cx="8111486" cy="5700345"/>
          </a:xfrm>
          <a:prstGeom prst="rect">
            <a:avLst/>
          </a:prstGeom>
        </p:spPr>
        <p:txBody>
          <a:bodyPr vert="horz" lIns="91440" tIns="45720" rIns="91440" bIns="45720" rtlCol="0" anchor="ctr">
            <a:normAutofit fontScale="92500"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10 – Unitary group – Blending – Special Allocations</a:t>
            </a:r>
            <a:r>
              <a:rPr lang="en-US" sz="1800" b="1" dirty="0"/>
              <a:t>: </a:t>
            </a:r>
          </a:p>
          <a:p>
            <a:pPr lvl="1">
              <a:spcBef>
                <a:spcPts val="600"/>
              </a:spcBef>
              <a:spcAft>
                <a:spcPts val="1200"/>
              </a:spcAft>
            </a:pPr>
            <a:r>
              <a:rPr lang="en-US" sz="1800" b="1" dirty="0"/>
              <a:t>The absolute value method compares losses and income equally based on their absolute value to distribute the sales between partners. </a:t>
            </a:r>
          </a:p>
          <a:p>
            <a:pPr lvl="1">
              <a:spcBef>
                <a:spcPts val="600"/>
              </a:spcBef>
              <a:spcAft>
                <a:spcPts val="1200"/>
              </a:spcAft>
            </a:pPr>
            <a:r>
              <a:rPr lang="en-US" sz="1800" b="1" dirty="0"/>
              <a:t>P3 factor baseline is the sum of gains and losses allocated $30,000 = $10,000 + $20,000.</a:t>
            </a:r>
          </a:p>
          <a:p>
            <a:pPr lvl="1">
              <a:spcBef>
                <a:spcPts val="600"/>
              </a:spcBef>
              <a:spcAft>
                <a:spcPts val="1200"/>
              </a:spcAft>
            </a:pPr>
            <a:r>
              <a:rPr lang="en-US" sz="1800" b="1" dirty="0"/>
              <a:t>Corp’s share of factor baseline is $20,000</a:t>
            </a:r>
          </a:p>
          <a:p>
            <a:pPr lvl="1">
              <a:spcBef>
                <a:spcPts val="600"/>
              </a:spcBef>
              <a:spcAft>
                <a:spcPts val="1200"/>
              </a:spcAft>
            </a:pPr>
            <a:r>
              <a:rPr lang="en-US" sz="1800" b="1" dirty="0">
                <a:highlight>
                  <a:srgbClr val="FFFF00"/>
                </a:highlight>
              </a:rPr>
              <a:t>Corp share of P3 sales is 66.66% </a:t>
            </a:r>
            <a:r>
              <a:rPr lang="en-US" sz="1800" b="1" dirty="0"/>
              <a:t>which is $20,000/$30,000 using absolute value</a:t>
            </a:r>
          </a:p>
          <a:p>
            <a:pPr lvl="1">
              <a:spcBef>
                <a:spcPts val="600"/>
              </a:spcBef>
              <a:spcAft>
                <a:spcPts val="1200"/>
              </a:spcAft>
            </a:pPr>
            <a:r>
              <a:rPr lang="en-US" sz="1800" b="1" dirty="0"/>
              <a:t>Corp’s includes $1,106,556 of P3’s total sales which is 66.66% times $1,660,000.</a:t>
            </a:r>
          </a:p>
          <a:p>
            <a:pPr lvl="1">
              <a:spcBef>
                <a:spcPts val="600"/>
              </a:spcBef>
              <a:spcAft>
                <a:spcPts val="1200"/>
              </a:spcAft>
            </a:pPr>
            <a:r>
              <a:rPr lang="en-US" sz="1800" b="1" dirty="0"/>
              <a:t>Corp’s total  sales is $1,506,556 which is the sum of Corp’s share of P3’s total sales and its own sales of $400,000.</a:t>
            </a:r>
          </a:p>
          <a:p>
            <a:pPr lvl="1">
              <a:spcBef>
                <a:spcPts val="600"/>
              </a:spcBef>
              <a:spcAft>
                <a:spcPts val="1200"/>
              </a:spcAft>
            </a:pPr>
            <a:r>
              <a:rPr lang="en-US" sz="1800" b="1" dirty="0"/>
              <a:t>Corp’s includes $99,990 of P3’s State A sales which is 66.66% of $150,000.</a:t>
            </a:r>
          </a:p>
          <a:p>
            <a:pPr lvl="1">
              <a:spcBef>
                <a:spcPts val="600"/>
              </a:spcBef>
              <a:spcAft>
                <a:spcPts val="1200"/>
              </a:spcAft>
            </a:pPr>
            <a:r>
              <a:rPr lang="en-US" sz="1800" b="1" dirty="0"/>
              <a:t>Corp’s apportionment factor is 6.637% which is $99,990 / $1,506,556</a:t>
            </a:r>
          </a:p>
          <a:p>
            <a:pPr lvl="1">
              <a:spcBef>
                <a:spcPts val="600"/>
              </a:spcBef>
              <a:spcAft>
                <a:spcPts val="1200"/>
              </a:spcAft>
            </a:pPr>
            <a:r>
              <a:rPr lang="en-US" sz="1800" b="1" dirty="0">
                <a:highlight>
                  <a:srgbClr val="FFFF00"/>
                </a:highlight>
              </a:rPr>
              <a:t>Corp’s State A income is $5,309 </a:t>
            </a:r>
            <a:r>
              <a:rPr lang="en-US" sz="1800" b="1" dirty="0"/>
              <a:t>which is 6.637% of $80,000</a:t>
            </a:r>
          </a:p>
        </p:txBody>
      </p:sp>
      <p:sp>
        <p:nvSpPr>
          <p:cNvPr id="13" name="Isosceles Triangle 12">
            <a:extLst>
              <a:ext uri="{FF2B5EF4-FFF2-40B4-BE49-F238E27FC236}">
                <a16:creationId xmlns:a16="http://schemas.microsoft.com/office/drawing/2014/main" id="{1EA7F6FD-AB93-52F4-06FB-359D805B7C04}"/>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AFC2D9A7-8A67-EDAC-0C73-3DAB10762B55}"/>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02CF3E94-A858-68AC-3355-9AD745314FB1}"/>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C4BB7F5B-8A8D-5060-63F1-AA6ADAAFDA3D}"/>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A288627E-77D9-8EBF-0E6E-D037171BAD14}"/>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D3D75143-07BA-DCB0-522C-2BDB29C26A65}"/>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1CAADC29-FDE6-33A5-8C14-A8C0A96E622C}"/>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7802A6F8-6F02-56FB-4065-0A63AFD2C399}"/>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B467DA1-501B-B3B3-3BBD-AAAC274660AE}"/>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37E1EE03-5E00-AC94-F4F1-632A4D764471}"/>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DD952461-489F-0BDD-A607-B4740BF5CC59}"/>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52D89AA1-46D9-CF68-DC15-FDED5F1CA5FC}"/>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844A73C2-1373-C131-683B-39461F12391F}"/>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43531E89-A573-8332-2F56-065A07872A78}"/>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657DC81F-D485-8F72-2D01-CCF049FF1CC6}"/>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C1A1F30-7B43-77DD-B910-2F2945FF02E3}"/>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E717950B-5222-D7F0-B558-35DA3785EB6C}"/>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70583964-1437-72F2-EF65-1DB780423F50}"/>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A386AF94-28E9-0F1A-99F0-586ECD9B3A8E}"/>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66508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8A04B-413C-5931-0982-EE607819274D}"/>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8AAF1732-DBE1-E328-71C9-F049D963DA9F}"/>
              </a:ext>
            </a:extLst>
          </p:cNvPr>
          <p:cNvSpPr/>
          <p:nvPr/>
        </p:nvSpPr>
        <p:spPr>
          <a:xfrm>
            <a:off x="953604" y="676166"/>
            <a:ext cx="3218346" cy="3438634"/>
          </a:xfrm>
          <a:custGeom>
            <a:avLst/>
            <a:gdLst>
              <a:gd name="csX0" fmla="*/ 237021 w 1890000"/>
              <a:gd name="csY0" fmla="*/ 276334 h 3080754"/>
              <a:gd name="csX1" fmla="*/ 8421 w 1890000"/>
              <a:gd name="csY1" fmla="*/ 685909 h 3080754"/>
              <a:gd name="csX2" fmla="*/ 484671 w 1890000"/>
              <a:gd name="csY2" fmla="*/ 2914759 h 3080754"/>
              <a:gd name="csX3" fmla="*/ 1884846 w 1890000"/>
              <a:gd name="csY3" fmla="*/ 2609959 h 3080754"/>
              <a:gd name="csX4" fmla="*/ 932346 w 1890000"/>
              <a:gd name="csY4" fmla="*/ 162034 h 3080754"/>
              <a:gd name="csX5" fmla="*/ 237021 w 1890000"/>
              <a:gd name="csY5" fmla="*/ 276334 h 3080754"/>
            </a:gdLst>
            <a:ahLst/>
            <a:cxnLst>
              <a:cxn ang="0">
                <a:pos x="csX0" y="csY0"/>
              </a:cxn>
              <a:cxn ang="0">
                <a:pos x="csX1" y="csY1"/>
              </a:cxn>
              <a:cxn ang="0">
                <a:pos x="csX2" y="csY2"/>
              </a:cxn>
              <a:cxn ang="0">
                <a:pos x="csX3" y="csY3"/>
              </a:cxn>
              <a:cxn ang="0">
                <a:pos x="csX4" y="csY4"/>
              </a:cxn>
              <a:cxn ang="0">
                <a:pos x="csX5" y="csY5"/>
              </a:cxn>
            </a:cxnLst>
            <a:rect l="l" t="t" r="r" b="b"/>
            <a:pathLst>
              <a:path w="1890000" h="3080754">
                <a:moveTo>
                  <a:pt x="237021" y="276334"/>
                </a:moveTo>
                <a:cubicBezTo>
                  <a:pt x="83034" y="363646"/>
                  <a:pt x="-32854" y="246172"/>
                  <a:pt x="8421" y="685909"/>
                </a:cubicBezTo>
                <a:cubicBezTo>
                  <a:pt x="49696" y="1125646"/>
                  <a:pt x="171934" y="2594084"/>
                  <a:pt x="484671" y="2914759"/>
                </a:cubicBezTo>
                <a:cubicBezTo>
                  <a:pt x="797408" y="3235434"/>
                  <a:pt x="1810234" y="3068746"/>
                  <a:pt x="1884846" y="2609959"/>
                </a:cubicBezTo>
                <a:cubicBezTo>
                  <a:pt x="1959458" y="2151172"/>
                  <a:pt x="1203808" y="547796"/>
                  <a:pt x="932346" y="162034"/>
                </a:cubicBezTo>
                <a:cubicBezTo>
                  <a:pt x="660884" y="-223728"/>
                  <a:pt x="391008" y="189022"/>
                  <a:pt x="237021" y="276334"/>
                </a:cubicBezTo>
                <a:close/>
              </a:path>
            </a:pathLst>
          </a:cu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E18AEFF-5CFB-9D86-B7D8-51E23A5D6B55}"/>
              </a:ext>
            </a:extLst>
          </p:cNvPr>
          <p:cNvSpPr>
            <a:spLocks noGrp="1"/>
          </p:cNvSpPr>
          <p:nvPr>
            <p:ph type="sldNum" sz="quarter" idx="12"/>
          </p:nvPr>
        </p:nvSpPr>
        <p:spPr/>
        <p:txBody>
          <a:bodyPr/>
          <a:lstStyle/>
          <a:p>
            <a:fld id="{3A98EE3D-8CD1-4C3F-BD1C-C98C9596463C}" type="slidenum">
              <a:rPr lang="en-US" smtClean="0"/>
              <a:t>46</a:t>
            </a:fld>
            <a:endParaRPr lang="en-US"/>
          </a:p>
        </p:txBody>
      </p:sp>
      <p:sp>
        <p:nvSpPr>
          <p:cNvPr id="19" name="Content Placeholder 2">
            <a:extLst>
              <a:ext uri="{FF2B5EF4-FFF2-40B4-BE49-F238E27FC236}">
                <a16:creationId xmlns:a16="http://schemas.microsoft.com/office/drawing/2014/main" id="{720B249B-E097-7D74-7DE1-EAA5832F8524}"/>
              </a:ext>
            </a:extLst>
          </p:cNvPr>
          <p:cNvSpPr txBox="1">
            <a:spLocks/>
          </p:cNvSpPr>
          <p:nvPr/>
        </p:nvSpPr>
        <p:spPr>
          <a:xfrm>
            <a:off x="4080515" y="723569"/>
            <a:ext cx="7750116" cy="5700345"/>
          </a:xfrm>
          <a:prstGeom prst="rect">
            <a:avLst/>
          </a:prstGeom>
        </p:spPr>
        <p:txBody>
          <a:bodyPr vert="horz" lIns="91440" tIns="45720" rIns="91440" bIns="45720" rtlCol="0" anchor="ctr">
            <a:normAutofit fontScale="92500" lnSpcReduction="10000"/>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85000"/>
                    <a:lumOff val="1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85000"/>
                    <a:lumOff val="1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85000"/>
                    <a:lumOff val="1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85000"/>
                    <a:lumOff val="1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324000" lvl="1" indent="0">
              <a:spcBef>
                <a:spcPts val="600"/>
              </a:spcBef>
              <a:buNone/>
            </a:pPr>
            <a:r>
              <a:rPr lang="en-US" sz="1800" b="1" u="sng" dirty="0"/>
              <a:t>Example 10 – Unitary group – Blending – Special Allocations</a:t>
            </a:r>
            <a:r>
              <a:rPr lang="en-US" sz="1800" b="1" dirty="0"/>
              <a:t>: </a:t>
            </a:r>
          </a:p>
          <a:p>
            <a:pPr lvl="1">
              <a:spcBef>
                <a:spcPts val="600"/>
              </a:spcBef>
              <a:spcAft>
                <a:spcPts val="1200"/>
              </a:spcAft>
            </a:pPr>
            <a:r>
              <a:rPr lang="en-US" sz="1800" b="1" dirty="0"/>
              <a:t>Special allocations can pose a paradox for the assignment of apportionment items when distributive shares of opposite signs are allocated to different partners. That is P3 in our example.</a:t>
            </a:r>
          </a:p>
          <a:p>
            <a:pPr lvl="1">
              <a:spcBef>
                <a:spcPts val="600"/>
              </a:spcBef>
              <a:spcAft>
                <a:spcPts val="1200"/>
              </a:spcAft>
            </a:pPr>
            <a:r>
              <a:rPr lang="en-US" sz="1800" b="1"/>
              <a:t>If the total partnership distributive share and the partner's own distributive share are both positive (income) or negative (loss), then the partner's share of factors is simply the proportion of that partner's distributive share to the total partnership distributive share. See example 9.</a:t>
            </a:r>
          </a:p>
          <a:p>
            <a:pPr lvl="1">
              <a:spcBef>
                <a:spcPts val="600"/>
              </a:spcBef>
              <a:spcAft>
                <a:spcPts val="1200"/>
              </a:spcAft>
            </a:pPr>
            <a:r>
              <a:rPr lang="en-US" sz="1800" b="1"/>
              <a:t>Special allocations can result in a partner receiving positive distributive share while the total partnership distributive share is negative, or vice versa, where the partner receives a negative distributive share while the total partnership distributive share is positive. This means the share determined by dividing the partner's distributive share by the total distributive share will be a negative percentage. The absolute value method avoids this problem by converting all amounts to absolute values so that the share reflects the amplitude of the distribution.</a:t>
            </a:r>
          </a:p>
          <a:p>
            <a:pPr lvl="1">
              <a:spcBef>
                <a:spcPts val="600"/>
              </a:spcBef>
              <a:spcAft>
                <a:spcPts val="1200"/>
              </a:spcAft>
            </a:pPr>
            <a:r>
              <a:rPr lang="en-US" sz="1800" b="1"/>
              <a:t>The</a:t>
            </a:r>
            <a:r>
              <a:rPr lang="en-US" sz="1800" b="1" dirty="0"/>
              <a:t> absolute value method measures that amplitude and distributes apportionment items proportionally based on each partner’s share of that amplitude called “factor baseline”. Jones receiving 1/3 and Corp receiving 2/3 of the of the apportionment items.</a:t>
            </a:r>
          </a:p>
        </p:txBody>
      </p:sp>
      <p:sp>
        <p:nvSpPr>
          <p:cNvPr id="13" name="Isosceles Triangle 12">
            <a:extLst>
              <a:ext uri="{FF2B5EF4-FFF2-40B4-BE49-F238E27FC236}">
                <a16:creationId xmlns:a16="http://schemas.microsoft.com/office/drawing/2014/main" id="{318EC973-2583-DE8F-4215-7FA462629C28}"/>
              </a:ext>
            </a:extLst>
          </p:cNvPr>
          <p:cNvSpPr/>
          <p:nvPr/>
        </p:nvSpPr>
        <p:spPr>
          <a:xfrm>
            <a:off x="2898228" y="3071551"/>
            <a:ext cx="974900" cy="648003"/>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P2</a:t>
            </a:r>
          </a:p>
        </p:txBody>
      </p:sp>
      <p:grpSp>
        <p:nvGrpSpPr>
          <p:cNvPr id="2" name="Group 1">
            <a:extLst>
              <a:ext uri="{FF2B5EF4-FFF2-40B4-BE49-F238E27FC236}">
                <a16:creationId xmlns:a16="http://schemas.microsoft.com/office/drawing/2014/main" id="{080CA3DC-3041-D671-87C4-751B81A1E622}"/>
              </a:ext>
            </a:extLst>
          </p:cNvPr>
          <p:cNvGrpSpPr/>
          <p:nvPr/>
        </p:nvGrpSpPr>
        <p:grpSpPr>
          <a:xfrm>
            <a:off x="361369" y="575606"/>
            <a:ext cx="3643983" cy="3124898"/>
            <a:chOff x="492314" y="470376"/>
            <a:chExt cx="5889256" cy="5953538"/>
          </a:xfrm>
        </p:grpSpPr>
        <p:grpSp>
          <p:nvGrpSpPr>
            <p:cNvPr id="36" name="Content Placeholder 16" descr="Man with solid fill">
              <a:extLst>
                <a:ext uri="{FF2B5EF4-FFF2-40B4-BE49-F238E27FC236}">
                  <a16:creationId xmlns:a16="http://schemas.microsoft.com/office/drawing/2014/main" id="{03384C5E-63E5-A895-AE9F-76567A6DE6B4}"/>
                </a:ext>
              </a:extLst>
            </p:cNvPr>
            <p:cNvGrpSpPr/>
            <p:nvPr/>
          </p:nvGrpSpPr>
          <p:grpSpPr>
            <a:xfrm>
              <a:off x="780840" y="2168619"/>
              <a:ext cx="375751" cy="908059"/>
              <a:chOff x="1642231" y="2562559"/>
              <a:chExt cx="419100" cy="857250"/>
            </a:xfrm>
            <a:solidFill>
              <a:schemeClr val="tx1">
                <a:lumMod val="65000"/>
                <a:lumOff val="35000"/>
              </a:schemeClr>
            </a:solidFill>
          </p:grpSpPr>
          <p:sp>
            <p:nvSpPr>
              <p:cNvPr id="37" name="Freeform: Shape 36">
                <a:extLst>
                  <a:ext uri="{FF2B5EF4-FFF2-40B4-BE49-F238E27FC236}">
                    <a16:creationId xmlns:a16="http://schemas.microsoft.com/office/drawing/2014/main" id="{11A86888-6B39-7D24-63EF-5C4765096C2E}"/>
                  </a:ext>
                </a:extLst>
              </p:cNvPr>
              <p:cNvSpPr/>
              <p:nvPr/>
            </p:nvSpPr>
            <p:spPr>
              <a:xfrm>
                <a:off x="1775581" y="2562559"/>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38" name="Freeform: Shape 37">
                <a:extLst>
                  <a:ext uri="{FF2B5EF4-FFF2-40B4-BE49-F238E27FC236}">
                    <a16:creationId xmlns:a16="http://schemas.microsoft.com/office/drawing/2014/main" id="{3728987F-C7B2-A799-C676-DFB94F160707}"/>
                  </a:ext>
                </a:extLst>
              </p:cNvPr>
              <p:cNvSpPr/>
              <p:nvPr/>
            </p:nvSpPr>
            <p:spPr>
              <a:xfrm>
                <a:off x="1642231" y="2734009"/>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sp>
          <p:nvSpPr>
            <p:cNvPr id="5" name="Isosceles Triangle 4">
              <a:extLst>
                <a:ext uri="{FF2B5EF4-FFF2-40B4-BE49-F238E27FC236}">
                  <a16:creationId xmlns:a16="http://schemas.microsoft.com/office/drawing/2014/main" id="{08982313-6B74-CE42-81AE-64BF24D7F8DC}"/>
                </a:ext>
              </a:extLst>
            </p:cNvPr>
            <p:cNvSpPr/>
            <p:nvPr/>
          </p:nvSpPr>
          <p:spPr>
            <a:xfrm>
              <a:off x="2441051" y="4418806"/>
              <a:ext cx="1575594" cy="123457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P1</a:t>
              </a:r>
            </a:p>
          </p:txBody>
        </p:sp>
        <p:sp>
          <p:nvSpPr>
            <p:cNvPr id="6" name="Freeform: Shape 5">
              <a:extLst>
                <a:ext uri="{FF2B5EF4-FFF2-40B4-BE49-F238E27FC236}">
                  <a16:creationId xmlns:a16="http://schemas.microsoft.com/office/drawing/2014/main" id="{228A22DD-FBA3-7C7D-5FD4-ED3446D7117D}"/>
                </a:ext>
              </a:extLst>
            </p:cNvPr>
            <p:cNvSpPr/>
            <p:nvPr/>
          </p:nvSpPr>
          <p:spPr>
            <a:xfrm>
              <a:off x="2683545" y="3601941"/>
              <a:ext cx="3419655" cy="2821973"/>
            </a:xfrm>
            <a:custGeom>
              <a:avLst/>
              <a:gdLst>
                <a:gd name="csX0" fmla="*/ 0 w 2902226"/>
                <a:gd name="csY0" fmla="*/ 143123 h 2631882"/>
                <a:gd name="csX1" fmla="*/ 0 w 2902226"/>
                <a:gd name="csY1" fmla="*/ 143123 h 2631882"/>
                <a:gd name="csX2" fmla="*/ 71562 w 2902226"/>
                <a:gd name="csY2" fmla="*/ 540689 h 2631882"/>
                <a:gd name="csX3" fmla="*/ 119269 w 2902226"/>
                <a:gd name="csY3" fmla="*/ 731520 h 2631882"/>
                <a:gd name="csX4" fmla="*/ 151075 w 2902226"/>
                <a:gd name="csY4" fmla="*/ 818984 h 2631882"/>
                <a:gd name="csX5" fmla="*/ 222636 w 2902226"/>
                <a:gd name="csY5" fmla="*/ 1113183 h 2631882"/>
                <a:gd name="csX6" fmla="*/ 262393 w 2902226"/>
                <a:gd name="csY6" fmla="*/ 1176793 h 2631882"/>
                <a:gd name="csX7" fmla="*/ 310101 w 2902226"/>
                <a:gd name="csY7" fmla="*/ 1439186 h 2631882"/>
                <a:gd name="csX8" fmla="*/ 333955 w 2902226"/>
                <a:gd name="csY8" fmla="*/ 1653871 h 2631882"/>
                <a:gd name="csX9" fmla="*/ 413468 w 2902226"/>
                <a:gd name="csY9" fmla="*/ 1956021 h 2631882"/>
                <a:gd name="csX10" fmla="*/ 421419 w 2902226"/>
                <a:gd name="csY10" fmla="*/ 2274073 h 2631882"/>
                <a:gd name="csX11" fmla="*/ 437322 w 2902226"/>
                <a:gd name="csY11" fmla="*/ 2345635 h 2631882"/>
                <a:gd name="csX12" fmla="*/ 580445 w 2902226"/>
                <a:gd name="csY12" fmla="*/ 2512612 h 2631882"/>
                <a:gd name="csX13" fmla="*/ 922351 w 2902226"/>
                <a:gd name="csY13" fmla="*/ 2608028 h 2631882"/>
                <a:gd name="csX14" fmla="*/ 1009816 w 2902226"/>
                <a:gd name="csY14" fmla="*/ 2615979 h 2631882"/>
                <a:gd name="csX15" fmla="*/ 1200647 w 2902226"/>
                <a:gd name="csY15" fmla="*/ 2623930 h 2631882"/>
                <a:gd name="csX16" fmla="*/ 1773141 w 2902226"/>
                <a:gd name="csY16" fmla="*/ 2631882 h 2631882"/>
                <a:gd name="csX17" fmla="*/ 2003729 w 2902226"/>
                <a:gd name="csY17" fmla="*/ 2615979 h 2631882"/>
                <a:gd name="csX18" fmla="*/ 2146852 w 2902226"/>
                <a:gd name="csY18" fmla="*/ 2600077 h 2631882"/>
                <a:gd name="csX19" fmla="*/ 2297927 w 2902226"/>
                <a:gd name="csY19" fmla="*/ 2584174 h 2631882"/>
                <a:gd name="csX20" fmla="*/ 2385391 w 2902226"/>
                <a:gd name="csY20" fmla="*/ 2576223 h 2631882"/>
                <a:gd name="csX21" fmla="*/ 2592125 w 2902226"/>
                <a:gd name="csY21" fmla="*/ 2568271 h 2631882"/>
                <a:gd name="csX22" fmla="*/ 2639833 w 2902226"/>
                <a:gd name="csY22" fmla="*/ 2560320 h 2631882"/>
                <a:gd name="csX23" fmla="*/ 2647784 w 2902226"/>
                <a:gd name="csY23" fmla="*/ 2472856 h 2631882"/>
                <a:gd name="csX24" fmla="*/ 2615979 w 2902226"/>
                <a:gd name="csY24" fmla="*/ 2178657 h 2631882"/>
                <a:gd name="csX25" fmla="*/ 2552369 w 2902226"/>
                <a:gd name="csY25" fmla="*/ 1908313 h 2631882"/>
                <a:gd name="csX26" fmla="*/ 2544417 w 2902226"/>
                <a:gd name="csY26" fmla="*/ 1804946 h 2631882"/>
                <a:gd name="csX27" fmla="*/ 2536466 w 2902226"/>
                <a:gd name="csY27" fmla="*/ 1733384 h 2631882"/>
                <a:gd name="csX28" fmla="*/ 2528515 w 2902226"/>
                <a:gd name="csY28" fmla="*/ 1606163 h 2631882"/>
                <a:gd name="csX29" fmla="*/ 2520563 w 2902226"/>
                <a:gd name="csY29" fmla="*/ 1518699 h 2631882"/>
                <a:gd name="csX30" fmla="*/ 2528515 w 2902226"/>
                <a:gd name="csY30" fmla="*/ 842838 h 2631882"/>
                <a:gd name="csX31" fmla="*/ 2536466 w 2902226"/>
                <a:gd name="csY31" fmla="*/ 811033 h 2631882"/>
                <a:gd name="csX32" fmla="*/ 2584174 w 2902226"/>
                <a:gd name="csY32" fmla="*/ 787179 h 2631882"/>
                <a:gd name="csX33" fmla="*/ 2655736 w 2902226"/>
                <a:gd name="csY33" fmla="*/ 747423 h 2631882"/>
                <a:gd name="csX34" fmla="*/ 2814762 w 2902226"/>
                <a:gd name="csY34" fmla="*/ 508883 h 2631882"/>
                <a:gd name="csX35" fmla="*/ 2830664 w 2902226"/>
                <a:gd name="csY35" fmla="*/ 453224 h 2631882"/>
                <a:gd name="csX36" fmla="*/ 2854518 w 2902226"/>
                <a:gd name="csY36" fmla="*/ 405517 h 2631882"/>
                <a:gd name="csX37" fmla="*/ 2878372 w 2902226"/>
                <a:gd name="csY37" fmla="*/ 349857 h 2631882"/>
                <a:gd name="csX38" fmla="*/ 2894275 w 2902226"/>
                <a:gd name="csY38" fmla="*/ 270344 h 2631882"/>
                <a:gd name="csX39" fmla="*/ 2902226 w 2902226"/>
                <a:gd name="csY39" fmla="*/ 238539 h 2631882"/>
                <a:gd name="csX40" fmla="*/ 2894275 w 2902226"/>
                <a:gd name="csY40" fmla="*/ 151075 h 2631882"/>
                <a:gd name="csX41" fmla="*/ 2870421 w 2902226"/>
                <a:gd name="csY41" fmla="*/ 127221 h 2631882"/>
                <a:gd name="csX42" fmla="*/ 2727297 w 2902226"/>
                <a:gd name="csY42" fmla="*/ 79513 h 2631882"/>
                <a:gd name="csX43" fmla="*/ 2560320 w 2902226"/>
                <a:gd name="csY43" fmla="*/ 31805 h 2631882"/>
                <a:gd name="csX44" fmla="*/ 2282024 w 2902226"/>
                <a:gd name="csY44" fmla="*/ 0 h 2631882"/>
                <a:gd name="csX45" fmla="*/ 1900362 w 2902226"/>
                <a:gd name="csY45" fmla="*/ 7951 h 2631882"/>
                <a:gd name="csX46" fmla="*/ 866692 w 2902226"/>
                <a:gd name="csY46" fmla="*/ 15903 h 2631882"/>
                <a:gd name="csX47" fmla="*/ 779228 w 2902226"/>
                <a:gd name="csY47" fmla="*/ 23854 h 2631882"/>
                <a:gd name="csX48" fmla="*/ 469127 w 2902226"/>
                <a:gd name="csY48" fmla="*/ 39757 h 2631882"/>
                <a:gd name="csX49" fmla="*/ 429370 w 2902226"/>
                <a:gd name="csY49" fmla="*/ 47708 h 2631882"/>
                <a:gd name="csX50" fmla="*/ 254442 w 2902226"/>
                <a:gd name="csY50" fmla="*/ 63610 h 2631882"/>
                <a:gd name="csX51" fmla="*/ 159026 w 2902226"/>
                <a:gd name="csY51" fmla="*/ 79513 h 2631882"/>
                <a:gd name="csX52" fmla="*/ 63610 w 2902226"/>
                <a:gd name="csY52" fmla="*/ 87464 h 2631882"/>
                <a:gd name="csX53" fmla="*/ 39756 w 2902226"/>
                <a:gd name="csY53" fmla="*/ 95416 h 2631882"/>
                <a:gd name="csX54" fmla="*/ 0 w 2902226"/>
                <a:gd name="csY54" fmla="*/ 143123 h 26318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Lst>
              <a:rect l="l" t="t" r="r" b="b"/>
              <a:pathLst>
                <a:path w="2902226" h="2631882">
                  <a:moveTo>
                    <a:pt x="0" y="143123"/>
                  </a:moveTo>
                  <a:lnTo>
                    <a:pt x="0" y="143123"/>
                  </a:lnTo>
                  <a:cubicBezTo>
                    <a:pt x="21109" y="322553"/>
                    <a:pt x="16814" y="321695"/>
                    <a:pt x="71562" y="540689"/>
                  </a:cubicBezTo>
                  <a:cubicBezTo>
                    <a:pt x="87464" y="604299"/>
                    <a:pt x="96861" y="669900"/>
                    <a:pt x="119269" y="731520"/>
                  </a:cubicBezTo>
                  <a:cubicBezTo>
                    <a:pt x="129871" y="760675"/>
                    <a:pt x="143551" y="788888"/>
                    <a:pt x="151075" y="818984"/>
                  </a:cubicBezTo>
                  <a:cubicBezTo>
                    <a:pt x="165759" y="877719"/>
                    <a:pt x="182074" y="1032059"/>
                    <a:pt x="222636" y="1113183"/>
                  </a:cubicBezTo>
                  <a:cubicBezTo>
                    <a:pt x="233818" y="1135547"/>
                    <a:pt x="249141" y="1155590"/>
                    <a:pt x="262393" y="1176793"/>
                  </a:cubicBezTo>
                  <a:cubicBezTo>
                    <a:pt x="298215" y="1391727"/>
                    <a:pt x="280208" y="1304672"/>
                    <a:pt x="310101" y="1439186"/>
                  </a:cubicBezTo>
                  <a:cubicBezTo>
                    <a:pt x="315016" y="1493249"/>
                    <a:pt x="324502" y="1608495"/>
                    <a:pt x="333955" y="1653871"/>
                  </a:cubicBezTo>
                  <a:cubicBezTo>
                    <a:pt x="371555" y="1834349"/>
                    <a:pt x="375685" y="1842675"/>
                    <a:pt x="413468" y="1956021"/>
                  </a:cubicBezTo>
                  <a:cubicBezTo>
                    <a:pt x="416118" y="2062038"/>
                    <a:pt x="414938" y="2168221"/>
                    <a:pt x="421419" y="2274073"/>
                  </a:cubicBezTo>
                  <a:cubicBezTo>
                    <a:pt x="422912" y="2298463"/>
                    <a:pt x="428465" y="2322861"/>
                    <a:pt x="437322" y="2345635"/>
                  </a:cubicBezTo>
                  <a:cubicBezTo>
                    <a:pt x="460766" y="2405921"/>
                    <a:pt x="524187" y="2488501"/>
                    <a:pt x="580445" y="2512612"/>
                  </a:cubicBezTo>
                  <a:cubicBezTo>
                    <a:pt x="689201" y="2559222"/>
                    <a:pt x="807314" y="2580334"/>
                    <a:pt x="922351" y="2608028"/>
                  </a:cubicBezTo>
                  <a:cubicBezTo>
                    <a:pt x="950813" y="2614880"/>
                    <a:pt x="980588" y="2614309"/>
                    <a:pt x="1009816" y="2615979"/>
                  </a:cubicBezTo>
                  <a:cubicBezTo>
                    <a:pt x="1073378" y="2619611"/>
                    <a:pt x="1136995" y="2622604"/>
                    <a:pt x="1200647" y="2623930"/>
                  </a:cubicBezTo>
                  <a:lnTo>
                    <a:pt x="1773141" y="2631882"/>
                  </a:lnTo>
                  <a:lnTo>
                    <a:pt x="2003729" y="2615979"/>
                  </a:lnTo>
                  <a:cubicBezTo>
                    <a:pt x="2051557" y="2611909"/>
                    <a:pt x="2099129" y="2605236"/>
                    <a:pt x="2146852" y="2600077"/>
                  </a:cubicBezTo>
                  <a:lnTo>
                    <a:pt x="2297927" y="2584174"/>
                  </a:lnTo>
                  <a:cubicBezTo>
                    <a:pt x="2327082" y="2581524"/>
                    <a:pt x="2356159" y="2577803"/>
                    <a:pt x="2385391" y="2576223"/>
                  </a:cubicBezTo>
                  <a:cubicBezTo>
                    <a:pt x="2454253" y="2572501"/>
                    <a:pt x="2523214" y="2570922"/>
                    <a:pt x="2592125" y="2568271"/>
                  </a:cubicBezTo>
                  <a:cubicBezTo>
                    <a:pt x="2608028" y="2565621"/>
                    <a:pt x="2631710" y="2574246"/>
                    <a:pt x="2639833" y="2560320"/>
                  </a:cubicBezTo>
                  <a:cubicBezTo>
                    <a:pt x="2654584" y="2535033"/>
                    <a:pt x="2649610" y="2502074"/>
                    <a:pt x="2647784" y="2472856"/>
                  </a:cubicBezTo>
                  <a:cubicBezTo>
                    <a:pt x="2641631" y="2374410"/>
                    <a:pt x="2632417" y="2275915"/>
                    <a:pt x="2615979" y="2178657"/>
                  </a:cubicBezTo>
                  <a:cubicBezTo>
                    <a:pt x="2600551" y="2087376"/>
                    <a:pt x="2552369" y="1908313"/>
                    <a:pt x="2552369" y="1908313"/>
                  </a:cubicBezTo>
                  <a:cubicBezTo>
                    <a:pt x="2549718" y="1873857"/>
                    <a:pt x="2547546" y="1839362"/>
                    <a:pt x="2544417" y="1804946"/>
                  </a:cubicBezTo>
                  <a:cubicBezTo>
                    <a:pt x="2542244" y="1781044"/>
                    <a:pt x="2538380" y="1757308"/>
                    <a:pt x="2536466" y="1733384"/>
                  </a:cubicBezTo>
                  <a:cubicBezTo>
                    <a:pt x="2533078" y="1691030"/>
                    <a:pt x="2531654" y="1648537"/>
                    <a:pt x="2528515" y="1606163"/>
                  </a:cubicBezTo>
                  <a:cubicBezTo>
                    <a:pt x="2526352" y="1576968"/>
                    <a:pt x="2523214" y="1547854"/>
                    <a:pt x="2520563" y="1518699"/>
                  </a:cubicBezTo>
                  <a:cubicBezTo>
                    <a:pt x="2511061" y="1167121"/>
                    <a:pt x="2506076" y="1231784"/>
                    <a:pt x="2528515" y="842838"/>
                  </a:cubicBezTo>
                  <a:cubicBezTo>
                    <a:pt x="2529144" y="831928"/>
                    <a:pt x="2528739" y="818760"/>
                    <a:pt x="2536466" y="811033"/>
                  </a:cubicBezTo>
                  <a:cubicBezTo>
                    <a:pt x="2549038" y="798461"/>
                    <a:pt x="2568486" y="795546"/>
                    <a:pt x="2584174" y="787179"/>
                  </a:cubicBezTo>
                  <a:cubicBezTo>
                    <a:pt x="2608252" y="774338"/>
                    <a:pt x="2631882" y="760675"/>
                    <a:pt x="2655736" y="747423"/>
                  </a:cubicBezTo>
                  <a:cubicBezTo>
                    <a:pt x="2693399" y="694066"/>
                    <a:pt x="2781725" y="574958"/>
                    <a:pt x="2814762" y="508883"/>
                  </a:cubicBezTo>
                  <a:cubicBezTo>
                    <a:pt x="2823391" y="491625"/>
                    <a:pt x="2823737" y="471233"/>
                    <a:pt x="2830664" y="453224"/>
                  </a:cubicBezTo>
                  <a:cubicBezTo>
                    <a:pt x="2837046" y="436630"/>
                    <a:pt x="2847067" y="421660"/>
                    <a:pt x="2854518" y="405517"/>
                  </a:cubicBezTo>
                  <a:cubicBezTo>
                    <a:pt x="2862977" y="387189"/>
                    <a:pt x="2870421" y="368410"/>
                    <a:pt x="2878372" y="349857"/>
                  </a:cubicBezTo>
                  <a:cubicBezTo>
                    <a:pt x="2883673" y="323353"/>
                    <a:pt x="2888612" y="296773"/>
                    <a:pt x="2894275" y="270344"/>
                  </a:cubicBezTo>
                  <a:cubicBezTo>
                    <a:pt x="2896565" y="259659"/>
                    <a:pt x="2902226" y="249467"/>
                    <a:pt x="2902226" y="238539"/>
                  </a:cubicBezTo>
                  <a:cubicBezTo>
                    <a:pt x="2902226" y="209264"/>
                    <a:pt x="2902317" y="179224"/>
                    <a:pt x="2894275" y="151075"/>
                  </a:cubicBezTo>
                  <a:cubicBezTo>
                    <a:pt x="2891186" y="140263"/>
                    <a:pt x="2880757" y="131651"/>
                    <a:pt x="2870421" y="127221"/>
                  </a:cubicBezTo>
                  <a:cubicBezTo>
                    <a:pt x="2824198" y="107411"/>
                    <a:pt x="2775362" y="94302"/>
                    <a:pt x="2727297" y="79513"/>
                  </a:cubicBezTo>
                  <a:cubicBezTo>
                    <a:pt x="2671971" y="62489"/>
                    <a:pt x="2616794" y="44512"/>
                    <a:pt x="2560320" y="31805"/>
                  </a:cubicBezTo>
                  <a:cubicBezTo>
                    <a:pt x="2446993" y="6306"/>
                    <a:pt x="2393689" y="6979"/>
                    <a:pt x="2282024" y="0"/>
                  </a:cubicBezTo>
                  <a:lnTo>
                    <a:pt x="1900362" y="7951"/>
                  </a:lnTo>
                  <a:lnTo>
                    <a:pt x="866692" y="15903"/>
                  </a:lnTo>
                  <a:cubicBezTo>
                    <a:pt x="837420" y="16318"/>
                    <a:pt x="808423" y="21691"/>
                    <a:pt x="779228" y="23854"/>
                  </a:cubicBezTo>
                  <a:cubicBezTo>
                    <a:pt x="662285" y="32516"/>
                    <a:pt x="592242" y="34404"/>
                    <a:pt x="469127" y="39757"/>
                  </a:cubicBezTo>
                  <a:cubicBezTo>
                    <a:pt x="455875" y="42407"/>
                    <a:pt x="442766" y="45922"/>
                    <a:pt x="429370" y="47708"/>
                  </a:cubicBezTo>
                  <a:cubicBezTo>
                    <a:pt x="392280" y="52653"/>
                    <a:pt x="287520" y="60854"/>
                    <a:pt x="254442" y="63610"/>
                  </a:cubicBezTo>
                  <a:cubicBezTo>
                    <a:pt x="222637" y="68911"/>
                    <a:pt x="191021" y="75514"/>
                    <a:pt x="159026" y="79513"/>
                  </a:cubicBezTo>
                  <a:cubicBezTo>
                    <a:pt x="127357" y="83472"/>
                    <a:pt x="95246" y="83246"/>
                    <a:pt x="63610" y="87464"/>
                  </a:cubicBezTo>
                  <a:cubicBezTo>
                    <a:pt x="55302" y="88572"/>
                    <a:pt x="47887" y="93383"/>
                    <a:pt x="39756" y="95416"/>
                  </a:cubicBezTo>
                  <a:lnTo>
                    <a:pt x="0" y="143123"/>
                  </a:lnTo>
                  <a:close/>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rPr>
                <a:t>State A</a:t>
              </a:r>
            </a:p>
          </p:txBody>
        </p:sp>
        <p:cxnSp>
          <p:nvCxnSpPr>
            <p:cNvPr id="8" name="Straight Connector 7">
              <a:extLst>
                <a:ext uri="{FF2B5EF4-FFF2-40B4-BE49-F238E27FC236}">
                  <a16:creationId xmlns:a16="http://schemas.microsoft.com/office/drawing/2014/main" id="{0DD940D3-A6D0-A641-B2E1-E0EF2F1C9D94}"/>
                </a:ext>
              </a:extLst>
            </p:cNvPr>
            <p:cNvCxnSpPr>
              <a:cxnSpLocks/>
              <a:stCxn id="14" idx="2"/>
              <a:endCxn id="23" idx="0"/>
            </p:cNvCxnSpPr>
            <p:nvPr/>
          </p:nvCxnSpPr>
          <p:spPr>
            <a:xfrm>
              <a:off x="2394380" y="2411514"/>
              <a:ext cx="2406925" cy="53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669F2A8-D71D-6A0D-6FE8-ECE23CA1021E}"/>
                </a:ext>
              </a:extLst>
            </p:cNvPr>
            <p:cNvCxnSpPr>
              <a:cxnSpLocks/>
              <a:stCxn id="38" idx="17"/>
              <a:endCxn id="5" idx="0"/>
            </p:cNvCxnSpPr>
            <p:nvPr/>
          </p:nvCxnSpPr>
          <p:spPr>
            <a:xfrm>
              <a:off x="985795" y="3076678"/>
              <a:ext cx="2243053" cy="1342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15DE82F3-1A2A-4547-2E4A-4CDC051F124D}"/>
                </a:ext>
              </a:extLst>
            </p:cNvPr>
            <p:cNvSpPr/>
            <p:nvPr/>
          </p:nvSpPr>
          <p:spPr>
            <a:xfrm>
              <a:off x="1745654" y="1552410"/>
              <a:ext cx="1297453" cy="859104"/>
            </a:xfrm>
            <a:prstGeom prst="rect">
              <a:avLst/>
            </a:prstGeom>
            <a:solidFill>
              <a:schemeClr val="tx2">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a:t>Corp</a:t>
              </a:r>
            </a:p>
          </p:txBody>
        </p:sp>
        <p:sp>
          <p:nvSpPr>
            <p:cNvPr id="23" name="Isosceles Triangle 22">
              <a:extLst>
                <a:ext uri="{FF2B5EF4-FFF2-40B4-BE49-F238E27FC236}">
                  <a16:creationId xmlns:a16="http://schemas.microsoft.com/office/drawing/2014/main" id="{1F4B95B6-AE58-92F5-FB46-DD69C3957A58}"/>
                </a:ext>
              </a:extLst>
            </p:cNvPr>
            <p:cNvSpPr/>
            <p:nvPr/>
          </p:nvSpPr>
          <p:spPr>
            <a:xfrm>
              <a:off x="4214516" y="2949788"/>
              <a:ext cx="1173577" cy="926126"/>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900" b="1"/>
                <a:t>P3</a:t>
              </a:r>
            </a:p>
          </p:txBody>
        </p:sp>
        <p:grpSp>
          <p:nvGrpSpPr>
            <p:cNvPr id="39" name="Content Placeholder 16" descr="Man with solid fill">
              <a:extLst>
                <a:ext uri="{FF2B5EF4-FFF2-40B4-BE49-F238E27FC236}">
                  <a16:creationId xmlns:a16="http://schemas.microsoft.com/office/drawing/2014/main" id="{FBC2D6B3-53A0-DAD5-1B20-FC6A2ECB60A4}"/>
                </a:ext>
              </a:extLst>
            </p:cNvPr>
            <p:cNvGrpSpPr/>
            <p:nvPr/>
          </p:nvGrpSpPr>
          <p:grpSpPr>
            <a:xfrm>
              <a:off x="5123885" y="882595"/>
              <a:ext cx="375751" cy="908059"/>
              <a:chOff x="6486322" y="1348492"/>
              <a:chExt cx="419100" cy="857250"/>
            </a:xfrm>
            <a:solidFill>
              <a:schemeClr val="tx1">
                <a:lumMod val="65000"/>
                <a:lumOff val="35000"/>
              </a:schemeClr>
            </a:solidFill>
          </p:grpSpPr>
          <p:sp>
            <p:nvSpPr>
              <p:cNvPr id="40" name="Freeform: Shape 39">
                <a:extLst>
                  <a:ext uri="{FF2B5EF4-FFF2-40B4-BE49-F238E27FC236}">
                    <a16:creationId xmlns:a16="http://schemas.microsoft.com/office/drawing/2014/main" id="{2EFE8D4C-E109-13E1-F132-2C62D6E6EBF6}"/>
                  </a:ext>
                </a:extLst>
              </p:cNvPr>
              <p:cNvSpPr/>
              <p:nvPr/>
            </p:nvSpPr>
            <p:spPr>
              <a:xfrm>
                <a:off x="6619672" y="1348492"/>
                <a:ext cx="152400" cy="152400"/>
              </a:xfrm>
              <a:custGeom>
                <a:avLst/>
                <a:gdLst>
                  <a:gd name="csX0" fmla="*/ 152400 w 152400"/>
                  <a:gd name="csY0" fmla="*/ 76200 h 152400"/>
                  <a:gd name="csX1" fmla="*/ 76200 w 152400"/>
                  <a:gd name="csY1" fmla="*/ 152400 h 152400"/>
                  <a:gd name="csX2" fmla="*/ 0 w 152400"/>
                  <a:gd name="csY2" fmla="*/ 76200 h 152400"/>
                  <a:gd name="csX3" fmla="*/ 76200 w 152400"/>
                  <a:gd name="csY3" fmla="*/ 0 h 152400"/>
                  <a:gd name="csX4" fmla="*/ 152400 w 152400"/>
                  <a:gd name="csY4" fmla="*/ 76200 h 152400"/>
                </a:gdLst>
                <a:ahLst/>
                <a:cxnLst>
                  <a:cxn ang="0">
                    <a:pos x="csX0" y="csY0"/>
                  </a:cxn>
                  <a:cxn ang="0">
                    <a:pos x="csX1" y="csY1"/>
                  </a:cxn>
                  <a:cxn ang="0">
                    <a:pos x="csX2" y="csY2"/>
                  </a:cxn>
                  <a:cxn ang="0">
                    <a:pos x="csX3" y="csY3"/>
                  </a:cxn>
                  <a:cxn ang="0">
                    <a:pos x="csX4" y="csY4"/>
                  </a:cxn>
                </a:cxnLst>
                <a:rect l="l" t="t" r="r" b="b"/>
                <a:pathLst>
                  <a:path w="152400" h="152400">
                    <a:moveTo>
                      <a:pt x="152400" y="76200"/>
                    </a:moveTo>
                    <a:cubicBezTo>
                      <a:pt x="152400" y="118284"/>
                      <a:pt x="118284" y="152400"/>
                      <a:pt x="76200" y="152400"/>
                    </a:cubicBezTo>
                    <a:cubicBezTo>
                      <a:pt x="34116" y="152400"/>
                      <a:pt x="0" y="118284"/>
                      <a:pt x="0" y="76200"/>
                    </a:cubicBezTo>
                    <a:cubicBezTo>
                      <a:pt x="0" y="34116"/>
                      <a:pt x="34116" y="0"/>
                      <a:pt x="76200" y="0"/>
                    </a:cubicBezTo>
                    <a:cubicBezTo>
                      <a:pt x="118284" y="0"/>
                      <a:pt x="152400" y="34116"/>
                      <a:pt x="152400" y="76200"/>
                    </a:cubicBezTo>
                    <a:close/>
                  </a:path>
                </a:pathLst>
              </a:custGeom>
              <a:solidFill>
                <a:schemeClr val="tx1">
                  <a:lumMod val="65000"/>
                  <a:lumOff val="35000"/>
                </a:schemeClr>
              </a:solidFill>
              <a:ln w="9525" cap="flat">
                <a:noFill/>
                <a:prstDash val="solid"/>
                <a:miter/>
              </a:ln>
            </p:spPr>
            <p:txBody>
              <a:bodyPr/>
              <a:lstStyle/>
              <a:p>
                <a:endParaRPr lang="en-US"/>
              </a:p>
            </p:txBody>
          </p:sp>
          <p:sp>
            <p:nvSpPr>
              <p:cNvPr id="41" name="Freeform: Shape 40">
                <a:extLst>
                  <a:ext uri="{FF2B5EF4-FFF2-40B4-BE49-F238E27FC236}">
                    <a16:creationId xmlns:a16="http://schemas.microsoft.com/office/drawing/2014/main" id="{EBC0B2D7-073F-AF5E-4473-BD4B54F61D29}"/>
                  </a:ext>
                </a:extLst>
              </p:cNvPr>
              <p:cNvSpPr/>
              <p:nvPr/>
            </p:nvSpPr>
            <p:spPr>
              <a:xfrm>
                <a:off x="6486322" y="1519942"/>
                <a:ext cx="419100" cy="685800"/>
              </a:xfrm>
              <a:custGeom>
                <a:avLst/>
                <a:gdLst>
                  <a:gd name="csX0" fmla="*/ 417195 w 419100"/>
                  <a:gd name="csY0" fmla="*/ 297180 h 685800"/>
                  <a:gd name="csX1" fmla="*/ 363855 w 419100"/>
                  <a:gd name="csY1" fmla="*/ 70485 h 685800"/>
                  <a:gd name="csX2" fmla="*/ 352425 w 419100"/>
                  <a:gd name="csY2" fmla="*/ 49530 h 685800"/>
                  <a:gd name="csX3" fmla="*/ 272415 w 419100"/>
                  <a:gd name="csY3" fmla="*/ 7620 h 685800"/>
                  <a:gd name="csX4" fmla="*/ 209550 w 419100"/>
                  <a:gd name="csY4" fmla="*/ 0 h 685800"/>
                  <a:gd name="csX5" fmla="*/ 146685 w 419100"/>
                  <a:gd name="csY5" fmla="*/ 9525 h 685800"/>
                  <a:gd name="csX6" fmla="*/ 66675 w 419100"/>
                  <a:gd name="csY6" fmla="*/ 51435 h 685800"/>
                  <a:gd name="csX7" fmla="*/ 55245 w 419100"/>
                  <a:gd name="csY7" fmla="*/ 72390 h 685800"/>
                  <a:gd name="csX8" fmla="*/ 1905 w 419100"/>
                  <a:gd name="csY8" fmla="*/ 299085 h 685800"/>
                  <a:gd name="csX9" fmla="*/ 0 w 419100"/>
                  <a:gd name="csY9" fmla="*/ 308610 h 685800"/>
                  <a:gd name="csX10" fmla="*/ 38100 w 419100"/>
                  <a:gd name="csY10" fmla="*/ 346710 h 685800"/>
                  <a:gd name="csX11" fmla="*/ 74295 w 419100"/>
                  <a:gd name="csY11" fmla="*/ 318135 h 685800"/>
                  <a:gd name="csX12" fmla="*/ 114300 w 419100"/>
                  <a:gd name="csY12" fmla="*/ 152400 h 685800"/>
                  <a:gd name="csX13" fmla="*/ 114300 w 419100"/>
                  <a:gd name="csY13" fmla="*/ 685800 h 685800"/>
                  <a:gd name="csX14" fmla="*/ 190500 w 419100"/>
                  <a:gd name="csY14" fmla="*/ 685800 h 685800"/>
                  <a:gd name="csX15" fmla="*/ 190500 w 419100"/>
                  <a:gd name="csY15" fmla="*/ 342900 h 685800"/>
                  <a:gd name="csX16" fmla="*/ 228600 w 419100"/>
                  <a:gd name="csY16" fmla="*/ 342900 h 685800"/>
                  <a:gd name="csX17" fmla="*/ 228600 w 419100"/>
                  <a:gd name="csY17" fmla="*/ 685800 h 685800"/>
                  <a:gd name="csX18" fmla="*/ 304800 w 419100"/>
                  <a:gd name="csY18" fmla="*/ 685800 h 685800"/>
                  <a:gd name="csX19" fmla="*/ 304800 w 419100"/>
                  <a:gd name="csY19" fmla="*/ 150495 h 685800"/>
                  <a:gd name="csX20" fmla="*/ 344805 w 419100"/>
                  <a:gd name="csY20" fmla="*/ 316230 h 685800"/>
                  <a:gd name="csX21" fmla="*/ 381000 w 419100"/>
                  <a:gd name="csY21" fmla="*/ 344805 h 685800"/>
                  <a:gd name="csX22" fmla="*/ 419100 w 419100"/>
                  <a:gd name="csY22" fmla="*/ 306705 h 685800"/>
                  <a:gd name="csX23" fmla="*/ 417195 w 419100"/>
                  <a:gd name="csY23" fmla="*/ 297180 h 6858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419100" h="685800">
                    <a:moveTo>
                      <a:pt x="417195" y="297180"/>
                    </a:moveTo>
                    <a:lnTo>
                      <a:pt x="363855" y="70485"/>
                    </a:lnTo>
                    <a:cubicBezTo>
                      <a:pt x="361950" y="62865"/>
                      <a:pt x="358140" y="55245"/>
                      <a:pt x="352425" y="49530"/>
                    </a:cubicBezTo>
                    <a:cubicBezTo>
                      <a:pt x="329565" y="30480"/>
                      <a:pt x="302895" y="17145"/>
                      <a:pt x="272415" y="7620"/>
                    </a:cubicBezTo>
                    <a:cubicBezTo>
                      <a:pt x="251460" y="3810"/>
                      <a:pt x="230505" y="0"/>
                      <a:pt x="209550" y="0"/>
                    </a:cubicBezTo>
                    <a:cubicBezTo>
                      <a:pt x="188595" y="0"/>
                      <a:pt x="167640" y="3810"/>
                      <a:pt x="146685" y="9525"/>
                    </a:cubicBezTo>
                    <a:cubicBezTo>
                      <a:pt x="116205" y="17145"/>
                      <a:pt x="89535" y="32385"/>
                      <a:pt x="66675" y="51435"/>
                    </a:cubicBezTo>
                    <a:cubicBezTo>
                      <a:pt x="60960" y="57150"/>
                      <a:pt x="57150" y="64770"/>
                      <a:pt x="55245" y="72390"/>
                    </a:cubicBezTo>
                    <a:lnTo>
                      <a:pt x="1905" y="299085"/>
                    </a:lnTo>
                    <a:cubicBezTo>
                      <a:pt x="1905" y="300990"/>
                      <a:pt x="0" y="304800"/>
                      <a:pt x="0" y="308610"/>
                    </a:cubicBezTo>
                    <a:cubicBezTo>
                      <a:pt x="0" y="329565"/>
                      <a:pt x="17145" y="346710"/>
                      <a:pt x="38100" y="346710"/>
                    </a:cubicBezTo>
                    <a:cubicBezTo>
                      <a:pt x="55245" y="346710"/>
                      <a:pt x="70485" y="333375"/>
                      <a:pt x="74295" y="318135"/>
                    </a:cubicBezTo>
                    <a:lnTo>
                      <a:pt x="114300" y="152400"/>
                    </a:lnTo>
                    <a:lnTo>
                      <a:pt x="114300" y="685800"/>
                    </a:lnTo>
                    <a:lnTo>
                      <a:pt x="190500" y="685800"/>
                    </a:lnTo>
                    <a:lnTo>
                      <a:pt x="190500" y="342900"/>
                    </a:lnTo>
                    <a:lnTo>
                      <a:pt x="228600" y="342900"/>
                    </a:lnTo>
                    <a:lnTo>
                      <a:pt x="228600" y="685800"/>
                    </a:lnTo>
                    <a:lnTo>
                      <a:pt x="304800" y="685800"/>
                    </a:lnTo>
                    <a:lnTo>
                      <a:pt x="304800" y="150495"/>
                    </a:lnTo>
                    <a:lnTo>
                      <a:pt x="344805" y="316230"/>
                    </a:lnTo>
                    <a:cubicBezTo>
                      <a:pt x="348615" y="331470"/>
                      <a:pt x="363855" y="344805"/>
                      <a:pt x="381000" y="344805"/>
                    </a:cubicBezTo>
                    <a:cubicBezTo>
                      <a:pt x="401955" y="344805"/>
                      <a:pt x="419100" y="327660"/>
                      <a:pt x="419100" y="306705"/>
                    </a:cubicBezTo>
                    <a:cubicBezTo>
                      <a:pt x="419100" y="302895"/>
                      <a:pt x="417195" y="299085"/>
                      <a:pt x="417195" y="297180"/>
                    </a:cubicBezTo>
                    <a:close/>
                  </a:path>
                </a:pathLst>
              </a:custGeom>
              <a:solidFill>
                <a:schemeClr val="tx1">
                  <a:lumMod val="65000"/>
                  <a:lumOff val="35000"/>
                </a:schemeClr>
              </a:solidFill>
              <a:ln w="9525" cap="flat">
                <a:noFill/>
                <a:prstDash val="solid"/>
                <a:miter/>
              </a:ln>
            </p:spPr>
            <p:txBody>
              <a:bodyPr/>
              <a:lstStyle/>
              <a:p>
                <a:endParaRPr lang="en-US"/>
              </a:p>
            </p:txBody>
          </p:sp>
        </p:grpSp>
        <p:cxnSp>
          <p:nvCxnSpPr>
            <p:cNvPr id="29" name="Straight Connector 28">
              <a:extLst>
                <a:ext uri="{FF2B5EF4-FFF2-40B4-BE49-F238E27FC236}">
                  <a16:creationId xmlns:a16="http://schemas.microsoft.com/office/drawing/2014/main" id="{D2CB2641-5124-B122-F32C-DA540F63B0D4}"/>
                </a:ext>
              </a:extLst>
            </p:cNvPr>
            <p:cNvCxnSpPr>
              <a:cxnSpLocks/>
              <a:stCxn id="23" idx="3"/>
              <a:endCxn id="5" idx="0"/>
            </p:cNvCxnSpPr>
            <p:nvPr/>
          </p:nvCxnSpPr>
          <p:spPr>
            <a:xfrm flipH="1">
              <a:off x="3228848" y="3875915"/>
              <a:ext cx="1572456" cy="5428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D1614CB-FD49-3C59-A56A-AFB0E78871BA}"/>
                </a:ext>
              </a:extLst>
            </p:cNvPr>
            <p:cNvCxnSpPr>
              <a:cxnSpLocks/>
              <a:stCxn id="41" idx="13"/>
              <a:endCxn id="23" idx="0"/>
            </p:cNvCxnSpPr>
            <p:nvPr/>
          </p:nvCxnSpPr>
          <p:spPr>
            <a:xfrm flipH="1">
              <a:off x="4801304" y="1790655"/>
              <a:ext cx="425058" cy="11591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25076799-8AF3-1977-91DF-5B1DF6166888}"/>
                </a:ext>
              </a:extLst>
            </p:cNvPr>
            <p:cNvSpPr txBox="1"/>
            <p:nvPr/>
          </p:nvSpPr>
          <p:spPr>
            <a:xfrm>
              <a:off x="492314" y="1505872"/>
              <a:ext cx="1161131" cy="820923"/>
            </a:xfrm>
            <a:prstGeom prst="rect">
              <a:avLst/>
            </a:prstGeom>
            <a:noFill/>
          </p:spPr>
          <p:txBody>
            <a:bodyPr wrap="square" rtlCol="0">
              <a:spAutoFit/>
            </a:bodyPr>
            <a:lstStyle/>
            <a:p>
              <a:r>
                <a:rPr lang="en-US" sz="1050" b="1"/>
                <a:t>Partner Smith</a:t>
              </a:r>
            </a:p>
          </p:txBody>
        </p:sp>
        <p:sp>
          <p:nvSpPr>
            <p:cNvPr id="44" name="TextBox 43">
              <a:extLst>
                <a:ext uri="{FF2B5EF4-FFF2-40B4-BE49-F238E27FC236}">
                  <a16:creationId xmlns:a16="http://schemas.microsoft.com/office/drawing/2014/main" id="{D42774A7-104A-393E-FEBF-1C7C5D3941EC}"/>
                </a:ext>
              </a:extLst>
            </p:cNvPr>
            <p:cNvSpPr txBox="1"/>
            <p:nvPr/>
          </p:nvSpPr>
          <p:spPr>
            <a:xfrm>
              <a:off x="5364915" y="470376"/>
              <a:ext cx="1016655" cy="1099451"/>
            </a:xfrm>
            <a:prstGeom prst="rect">
              <a:avLst/>
            </a:prstGeom>
            <a:noFill/>
          </p:spPr>
          <p:txBody>
            <a:bodyPr wrap="square" rtlCol="0">
              <a:spAutoFit/>
            </a:bodyPr>
            <a:lstStyle/>
            <a:p>
              <a:pPr algn="ctr"/>
              <a:r>
                <a:rPr lang="en-US" sz="1050" b="1"/>
                <a:t>QIP Partner Jones</a:t>
              </a:r>
            </a:p>
          </p:txBody>
        </p:sp>
      </p:grpSp>
      <p:cxnSp>
        <p:nvCxnSpPr>
          <p:cNvPr id="15" name="Straight Connector 14">
            <a:extLst>
              <a:ext uri="{FF2B5EF4-FFF2-40B4-BE49-F238E27FC236}">
                <a16:creationId xmlns:a16="http://schemas.microsoft.com/office/drawing/2014/main" id="{1FF2CA25-D9C7-84E3-132F-71834EDC74BF}"/>
              </a:ext>
            </a:extLst>
          </p:cNvPr>
          <p:cNvCxnSpPr>
            <a:cxnSpLocks/>
            <a:stCxn id="23" idx="3"/>
            <a:endCxn id="13" idx="0"/>
          </p:cNvCxnSpPr>
          <p:nvPr/>
        </p:nvCxnSpPr>
        <p:spPr>
          <a:xfrm>
            <a:off x="3027561" y="2363108"/>
            <a:ext cx="358117" cy="7084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474D1D3-6109-9840-11BD-BFA49AE1B693}"/>
              </a:ext>
            </a:extLst>
          </p:cNvPr>
          <p:cNvCxnSpPr>
            <a:cxnSpLocks/>
          </p:cNvCxnSpPr>
          <p:nvPr/>
        </p:nvCxnSpPr>
        <p:spPr>
          <a:xfrm>
            <a:off x="742601" y="5439522"/>
            <a:ext cx="2284960"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358167F8-8128-A11B-182C-04E5C0C30608}"/>
              </a:ext>
            </a:extLst>
          </p:cNvPr>
          <p:cNvGrpSpPr/>
          <p:nvPr/>
        </p:nvGrpSpPr>
        <p:grpSpPr>
          <a:xfrm>
            <a:off x="235138" y="4833133"/>
            <a:ext cx="3224516" cy="833209"/>
            <a:chOff x="4743450" y="4699040"/>
            <a:chExt cx="5507656" cy="1356718"/>
          </a:xfrm>
        </p:grpSpPr>
        <p:cxnSp>
          <p:nvCxnSpPr>
            <p:cNvPr id="7" name="Straight Arrow Connector 6">
              <a:extLst>
                <a:ext uri="{FF2B5EF4-FFF2-40B4-BE49-F238E27FC236}">
                  <a16:creationId xmlns:a16="http://schemas.microsoft.com/office/drawing/2014/main" id="{A6E27CF9-8299-50CA-7000-514531E3A9FC}"/>
                </a:ext>
              </a:extLst>
            </p:cNvPr>
            <p:cNvCxnSpPr>
              <a:cxnSpLocks/>
            </p:cNvCxnSpPr>
            <p:nvPr/>
          </p:nvCxnSpPr>
          <p:spPr>
            <a:xfrm>
              <a:off x="4743450" y="5467351"/>
              <a:ext cx="5507656" cy="1905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89E26D83-E51C-C789-EC6C-72FE029973C1}"/>
                </a:ext>
              </a:extLst>
            </p:cNvPr>
            <p:cNvCxnSpPr/>
            <p:nvPr/>
          </p:nvCxnSpPr>
          <p:spPr>
            <a:xfrm>
              <a:off x="5610225" y="5324475"/>
              <a:ext cx="0" cy="3238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7640938-3698-088F-1D6C-E0B0D9763881}"/>
                </a:ext>
              </a:extLst>
            </p:cNvPr>
            <p:cNvCxnSpPr/>
            <p:nvPr/>
          </p:nvCxnSpPr>
          <p:spPr>
            <a:xfrm>
              <a:off x="8243887" y="5257800"/>
              <a:ext cx="0" cy="352425"/>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37205322-76E8-0021-D6E0-6809DCCC0665}"/>
                </a:ext>
              </a:extLst>
            </p:cNvPr>
            <p:cNvCxnSpPr/>
            <p:nvPr/>
          </p:nvCxnSpPr>
          <p:spPr>
            <a:xfrm>
              <a:off x="9515475" y="5257800"/>
              <a:ext cx="0" cy="390525"/>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8C79A8AB-9118-6531-FC51-0BE7C18E2213}"/>
                </a:ext>
              </a:extLst>
            </p:cNvPr>
            <p:cNvSpPr txBox="1"/>
            <p:nvPr/>
          </p:nvSpPr>
          <p:spPr>
            <a:xfrm>
              <a:off x="4785690" y="4699040"/>
              <a:ext cx="1184940" cy="369332"/>
            </a:xfrm>
            <a:prstGeom prst="rect">
              <a:avLst/>
            </a:prstGeom>
            <a:noFill/>
          </p:spPr>
          <p:txBody>
            <a:bodyPr wrap="none" rtlCol="0">
              <a:spAutoFit/>
            </a:bodyPr>
            <a:lstStyle/>
            <a:p>
              <a:r>
                <a:rPr lang="en-US"/>
                <a:t>($20,000)</a:t>
              </a:r>
            </a:p>
          </p:txBody>
        </p:sp>
        <p:sp>
          <p:nvSpPr>
            <p:cNvPr id="22" name="TextBox 21">
              <a:extLst>
                <a:ext uri="{FF2B5EF4-FFF2-40B4-BE49-F238E27FC236}">
                  <a16:creationId xmlns:a16="http://schemas.microsoft.com/office/drawing/2014/main" id="{2E536F24-B87B-D3BE-A28A-C98AFD7B597C}"/>
                </a:ext>
              </a:extLst>
            </p:cNvPr>
            <p:cNvSpPr txBox="1"/>
            <p:nvPr/>
          </p:nvSpPr>
          <p:spPr>
            <a:xfrm>
              <a:off x="8682131" y="4732427"/>
              <a:ext cx="1042851" cy="369332"/>
            </a:xfrm>
            <a:prstGeom prst="rect">
              <a:avLst/>
            </a:prstGeom>
            <a:noFill/>
          </p:spPr>
          <p:txBody>
            <a:bodyPr wrap="none" rtlCol="0">
              <a:spAutoFit/>
            </a:bodyPr>
            <a:lstStyle/>
            <a:p>
              <a:r>
                <a:rPr lang="en-US"/>
                <a:t>$10,000</a:t>
              </a:r>
            </a:p>
          </p:txBody>
        </p:sp>
        <p:sp>
          <p:nvSpPr>
            <p:cNvPr id="26" name="TextBox 25">
              <a:extLst>
                <a:ext uri="{FF2B5EF4-FFF2-40B4-BE49-F238E27FC236}">
                  <a16:creationId xmlns:a16="http://schemas.microsoft.com/office/drawing/2014/main" id="{233F5F06-53D0-585A-DB33-BA2F9B7835C6}"/>
                </a:ext>
              </a:extLst>
            </p:cNvPr>
            <p:cNvSpPr txBox="1"/>
            <p:nvPr/>
          </p:nvSpPr>
          <p:spPr>
            <a:xfrm>
              <a:off x="7093407" y="5686426"/>
              <a:ext cx="1050288" cy="369332"/>
            </a:xfrm>
            <a:prstGeom prst="rect">
              <a:avLst/>
            </a:prstGeom>
            <a:noFill/>
          </p:spPr>
          <p:txBody>
            <a:bodyPr wrap="none" rtlCol="0">
              <a:spAutoFit/>
            </a:bodyPr>
            <a:lstStyle/>
            <a:p>
              <a:r>
                <a:rPr lang="en-US"/>
                <a:t>$30,000</a:t>
              </a:r>
            </a:p>
          </p:txBody>
        </p:sp>
      </p:grpSp>
      <p:sp>
        <p:nvSpPr>
          <p:cNvPr id="28" name="TextBox 27">
            <a:extLst>
              <a:ext uri="{FF2B5EF4-FFF2-40B4-BE49-F238E27FC236}">
                <a16:creationId xmlns:a16="http://schemas.microsoft.com/office/drawing/2014/main" id="{F6B1B924-7A0D-84F9-E079-09BC2503727D}"/>
              </a:ext>
            </a:extLst>
          </p:cNvPr>
          <p:cNvSpPr txBox="1"/>
          <p:nvPr/>
        </p:nvSpPr>
        <p:spPr>
          <a:xfrm>
            <a:off x="1983418" y="4857269"/>
            <a:ext cx="453970" cy="369332"/>
          </a:xfrm>
          <a:prstGeom prst="rect">
            <a:avLst/>
          </a:prstGeom>
          <a:noFill/>
        </p:spPr>
        <p:txBody>
          <a:bodyPr wrap="none" rtlCol="0">
            <a:spAutoFit/>
          </a:bodyPr>
          <a:lstStyle/>
          <a:p>
            <a:r>
              <a:rPr lang="en-US"/>
              <a:t>$0</a:t>
            </a:r>
          </a:p>
        </p:txBody>
      </p:sp>
      <p:cxnSp>
        <p:nvCxnSpPr>
          <p:cNvPr id="35" name="Straight Arrow Connector 34">
            <a:extLst>
              <a:ext uri="{FF2B5EF4-FFF2-40B4-BE49-F238E27FC236}">
                <a16:creationId xmlns:a16="http://schemas.microsoft.com/office/drawing/2014/main" id="{6B0A18C7-2296-EDD1-50F0-50D14AEA83C2}"/>
              </a:ext>
            </a:extLst>
          </p:cNvPr>
          <p:cNvCxnSpPr>
            <a:cxnSpLocks/>
          </p:cNvCxnSpPr>
          <p:nvPr/>
        </p:nvCxnSpPr>
        <p:spPr>
          <a:xfrm flipH="1">
            <a:off x="3600450" y="5059953"/>
            <a:ext cx="1138656" cy="33277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8956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F15C9-DD7B-D92D-C5AE-9C7429DBF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D843FA-B6EC-98AF-0206-149A9C3D2896}"/>
              </a:ext>
            </a:extLst>
          </p:cNvPr>
          <p:cNvSpPr>
            <a:spLocks noGrp="1"/>
          </p:cNvSpPr>
          <p:nvPr>
            <p:ph type="title"/>
          </p:nvPr>
        </p:nvSpPr>
        <p:spPr/>
        <p:txBody>
          <a:bodyPr/>
          <a:lstStyle/>
          <a:p>
            <a:r>
              <a:rPr lang="en-US" dirty="0"/>
              <a:t>Combined Model Provisions – State Sourcing</a:t>
            </a:r>
          </a:p>
        </p:txBody>
      </p:sp>
      <p:sp>
        <p:nvSpPr>
          <p:cNvPr id="3" name="Content Placeholder 2">
            <a:extLst>
              <a:ext uri="{FF2B5EF4-FFF2-40B4-BE49-F238E27FC236}">
                <a16:creationId xmlns:a16="http://schemas.microsoft.com/office/drawing/2014/main" id="{7F80466F-6733-5D23-6D79-80C28D9CDB41}"/>
              </a:ext>
            </a:extLst>
          </p:cNvPr>
          <p:cNvSpPr>
            <a:spLocks noGrp="1"/>
          </p:cNvSpPr>
          <p:nvPr>
            <p:ph idx="1"/>
          </p:nvPr>
        </p:nvSpPr>
        <p:spPr/>
        <p:txBody>
          <a:bodyPr/>
          <a:lstStyle/>
          <a:p>
            <a:r>
              <a:rPr lang="en-US" sz="2800" b="1" dirty="0"/>
              <a:t>Summary – Exception for Income of Investment Partnerships</a:t>
            </a:r>
          </a:p>
          <a:p>
            <a:pPr lvl="1"/>
            <a:r>
              <a:rPr lang="en-US" sz="2400" b="1" dirty="0"/>
              <a:t>Applies only to nonresident individual partners (or persons taxed as nonresidents) who are not active in the investment partnership.</a:t>
            </a:r>
          </a:p>
          <a:p>
            <a:pPr lvl="1"/>
            <a:r>
              <a:rPr lang="en-US" sz="2400" b="1" dirty="0"/>
              <a:t>The activities of the investment partnership (as defined) will not affect the sourcing of income from the investments.</a:t>
            </a:r>
          </a:p>
          <a:p>
            <a:pPr lvl="1"/>
            <a:r>
              <a:rPr lang="en-US" sz="2400" b="1" dirty="0"/>
              <a:t>Rather, the partners will source the income from the investments as though they held the assets directly.</a:t>
            </a:r>
          </a:p>
          <a:p>
            <a:pPr lvl="1"/>
            <a:endParaRPr lang="en-US" dirty="0"/>
          </a:p>
        </p:txBody>
      </p:sp>
      <p:sp>
        <p:nvSpPr>
          <p:cNvPr id="4" name="Slide Number Placeholder 3">
            <a:extLst>
              <a:ext uri="{FF2B5EF4-FFF2-40B4-BE49-F238E27FC236}">
                <a16:creationId xmlns:a16="http://schemas.microsoft.com/office/drawing/2014/main" id="{2C67C519-D59A-0DC4-8AFD-45E1E54C1FCF}"/>
              </a:ext>
            </a:extLst>
          </p:cNvPr>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2574210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6CBD6-0A56-421D-CA19-DD6EFE935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FA91F5-F716-1770-8840-5ECDEDF6006D}"/>
              </a:ext>
            </a:extLst>
          </p:cNvPr>
          <p:cNvSpPr>
            <a:spLocks noGrp="1"/>
          </p:cNvSpPr>
          <p:nvPr>
            <p:ph type="title"/>
          </p:nvPr>
        </p:nvSpPr>
        <p:spPr/>
        <p:txBody>
          <a:bodyPr/>
          <a:lstStyle/>
          <a:p>
            <a:r>
              <a:rPr lang="en-US" dirty="0"/>
              <a:t>Combined Model Provisions – Information reports</a:t>
            </a:r>
          </a:p>
        </p:txBody>
      </p:sp>
      <p:sp>
        <p:nvSpPr>
          <p:cNvPr id="3" name="Content Placeholder 2">
            <a:extLst>
              <a:ext uri="{FF2B5EF4-FFF2-40B4-BE49-F238E27FC236}">
                <a16:creationId xmlns:a16="http://schemas.microsoft.com/office/drawing/2014/main" id="{FC5D3DA9-7558-84EF-00D1-0124BE509EB8}"/>
              </a:ext>
            </a:extLst>
          </p:cNvPr>
          <p:cNvSpPr>
            <a:spLocks noGrp="1"/>
          </p:cNvSpPr>
          <p:nvPr>
            <p:ph idx="1"/>
          </p:nvPr>
        </p:nvSpPr>
        <p:spPr/>
        <p:txBody>
          <a:bodyPr>
            <a:normAutofit lnSpcReduction="10000"/>
          </a:bodyPr>
          <a:lstStyle/>
          <a:p>
            <a:r>
              <a:rPr lang="en-US" sz="2800" b="1" dirty="0"/>
              <a:t>Part III of the model.</a:t>
            </a:r>
          </a:p>
          <a:p>
            <a:pPr lvl="1"/>
            <a:r>
              <a:rPr lang="en-US" sz="2400" b="1" dirty="0"/>
              <a:t>A partnership shall provide </a:t>
            </a:r>
            <a:r>
              <a:rPr lang="en-US" sz="2400" b="1" dirty="0">
                <a:highlight>
                  <a:srgbClr val="FFFF00"/>
                </a:highlight>
              </a:rPr>
              <a:t>to its direct partners </a:t>
            </a:r>
            <a:r>
              <a:rPr lang="en-US" sz="2400" b="1" dirty="0"/>
              <a:t>the information necessary for its direct and indirect partners to properly compute and report their [STATE] tax. Necessary information includes any information as described or provided for in regulations, forms, and instructions issued by the [STATE TAX AGENCY]. This requirement to provide information applies to:   </a:t>
            </a:r>
          </a:p>
          <a:p>
            <a:pPr lvl="2"/>
            <a:r>
              <a:rPr lang="en-US" sz="2300" b="1" dirty="0"/>
              <a:t>1</a:t>
            </a:r>
            <a:r>
              <a:rPr lang="en-US" sz="2300" b="1" dirty="0">
                <a:highlight>
                  <a:srgbClr val="FFFF00"/>
                </a:highlight>
              </a:rPr>
              <a:t>. Any partnership doing business in [STATE]; </a:t>
            </a:r>
          </a:p>
          <a:p>
            <a:pPr lvl="2"/>
            <a:r>
              <a:rPr lang="en-US" sz="2300" b="1" dirty="0"/>
              <a:t>2. </a:t>
            </a:r>
            <a:r>
              <a:rPr lang="en-US" sz="2300" b="1" dirty="0">
                <a:highlight>
                  <a:srgbClr val="FFFF00"/>
                </a:highlight>
              </a:rPr>
              <a:t>Any partnership that has a direct or indirect partner doing business in or resident in [STATE]. </a:t>
            </a:r>
          </a:p>
          <a:p>
            <a:pPr lvl="2"/>
            <a:r>
              <a:rPr lang="en-US" sz="2300" b="1" dirty="0"/>
              <a:t>3. </a:t>
            </a:r>
            <a:r>
              <a:rPr lang="en-US" sz="2300" b="1" dirty="0">
                <a:highlight>
                  <a:srgbClr val="FFFF00"/>
                </a:highlight>
              </a:rPr>
              <a:t>Any partnership that has a direct or indirect interest in a partnership doing business in [STATE]. </a:t>
            </a:r>
            <a:endParaRPr lang="en-US" dirty="0">
              <a:highlight>
                <a:srgbClr val="FFFF00"/>
              </a:highlight>
            </a:endParaRPr>
          </a:p>
        </p:txBody>
      </p:sp>
      <p:sp>
        <p:nvSpPr>
          <p:cNvPr id="4" name="Slide Number Placeholder 3">
            <a:extLst>
              <a:ext uri="{FF2B5EF4-FFF2-40B4-BE49-F238E27FC236}">
                <a16:creationId xmlns:a16="http://schemas.microsoft.com/office/drawing/2014/main" id="{B2404C78-6026-0018-330E-5485B8B052E0}"/>
              </a:ext>
            </a:extLst>
          </p:cNvPr>
          <p:cNvSpPr>
            <a:spLocks noGrp="1"/>
          </p:cNvSpPr>
          <p:nvPr>
            <p:ph type="sldNum" sz="quarter" idx="12"/>
          </p:nvPr>
        </p:nvSpPr>
        <p:spPr/>
        <p:txBody>
          <a:bodyPr/>
          <a:lstStyle/>
          <a:p>
            <a:fld id="{3A98EE3D-8CD1-4C3F-BD1C-C98C9596463C}" type="slidenum">
              <a:rPr lang="en-US" smtClean="0"/>
              <a:t>6</a:t>
            </a:fld>
            <a:endParaRPr lang="en-US" dirty="0"/>
          </a:p>
        </p:txBody>
      </p:sp>
    </p:spTree>
    <p:extLst>
      <p:ext uri="{BB962C8B-B14F-4D97-AF65-F5344CB8AC3E}">
        <p14:creationId xmlns:p14="http://schemas.microsoft.com/office/powerpoint/2010/main" val="2970954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27E7E-63B5-D5E7-D22C-4040AD459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520C7A-12DC-6152-E1E4-5B487D957E13}"/>
              </a:ext>
            </a:extLst>
          </p:cNvPr>
          <p:cNvSpPr>
            <a:spLocks noGrp="1"/>
          </p:cNvSpPr>
          <p:nvPr>
            <p:ph type="title"/>
          </p:nvPr>
        </p:nvSpPr>
        <p:spPr/>
        <p:txBody>
          <a:bodyPr/>
          <a:lstStyle/>
          <a:p>
            <a:r>
              <a:rPr lang="en-US" dirty="0"/>
              <a:t>Combined Model Provisions – Information reports</a:t>
            </a:r>
          </a:p>
        </p:txBody>
      </p:sp>
      <p:sp>
        <p:nvSpPr>
          <p:cNvPr id="3" name="Content Placeholder 2">
            <a:extLst>
              <a:ext uri="{FF2B5EF4-FFF2-40B4-BE49-F238E27FC236}">
                <a16:creationId xmlns:a16="http://schemas.microsoft.com/office/drawing/2014/main" id="{2D1A5779-0EAD-52D7-A7AA-95C0A876BE9D}"/>
              </a:ext>
            </a:extLst>
          </p:cNvPr>
          <p:cNvSpPr>
            <a:spLocks noGrp="1"/>
          </p:cNvSpPr>
          <p:nvPr>
            <p:ph idx="1"/>
          </p:nvPr>
        </p:nvSpPr>
        <p:spPr>
          <a:xfrm>
            <a:off x="1962191" y="1794840"/>
            <a:ext cx="8267617" cy="4629073"/>
          </a:xfrm>
        </p:spPr>
        <p:txBody>
          <a:bodyPr>
            <a:normAutofit/>
          </a:bodyPr>
          <a:lstStyle/>
          <a:p>
            <a:r>
              <a:rPr lang="en-US" sz="2800" b="1" dirty="0"/>
              <a:t>Summary – Downstream Flow of Information (Partner to Partnership)</a:t>
            </a:r>
          </a:p>
          <a:p>
            <a:pPr lvl="1"/>
            <a:r>
              <a:rPr lang="en-US" sz="2400" b="1" dirty="0"/>
              <a:t>Any partnership doing business in a state needs to know the status of its partners to comply with sourcing state laws, such as withholding or PTE taxes.</a:t>
            </a:r>
          </a:p>
          <a:p>
            <a:pPr lvl="1"/>
            <a:r>
              <a:rPr lang="en-US" sz="2400" b="1" dirty="0"/>
              <a:t>Any partnership that has a direct or indirect partner doing business in or resident in a particular state must know what this partner needs to comply with the residence state laws, such as state modifications.</a:t>
            </a:r>
          </a:p>
        </p:txBody>
      </p:sp>
      <p:sp>
        <p:nvSpPr>
          <p:cNvPr id="4" name="Slide Number Placeholder 3">
            <a:extLst>
              <a:ext uri="{FF2B5EF4-FFF2-40B4-BE49-F238E27FC236}">
                <a16:creationId xmlns:a16="http://schemas.microsoft.com/office/drawing/2014/main" id="{2000AA12-5CBB-B12D-DB41-587778BD18D7}"/>
              </a:ext>
            </a:extLst>
          </p:cNvPr>
          <p:cNvSpPr>
            <a:spLocks noGrp="1"/>
          </p:cNvSpPr>
          <p:nvPr>
            <p:ph type="sldNum" sz="quarter" idx="12"/>
          </p:nvPr>
        </p:nvSpPr>
        <p:spPr/>
        <p:txBody>
          <a:bodyPr/>
          <a:lstStyle/>
          <a:p>
            <a:fld id="{3A98EE3D-8CD1-4C3F-BD1C-C98C9596463C}" type="slidenum">
              <a:rPr lang="en-US" smtClean="0"/>
              <a:t>7</a:t>
            </a:fld>
            <a:endParaRPr lang="en-US" dirty="0"/>
          </a:p>
        </p:txBody>
      </p:sp>
    </p:spTree>
    <p:extLst>
      <p:ext uri="{BB962C8B-B14F-4D97-AF65-F5344CB8AC3E}">
        <p14:creationId xmlns:p14="http://schemas.microsoft.com/office/powerpoint/2010/main" val="3622533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B2D64-3BFA-1397-C37B-EE84A4B109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1BAF34-E8E5-3914-77A1-D285C8D50823}"/>
              </a:ext>
            </a:extLst>
          </p:cNvPr>
          <p:cNvSpPr>
            <a:spLocks noGrp="1"/>
          </p:cNvSpPr>
          <p:nvPr>
            <p:ph type="title"/>
          </p:nvPr>
        </p:nvSpPr>
        <p:spPr/>
        <p:txBody>
          <a:bodyPr/>
          <a:lstStyle/>
          <a:p>
            <a:r>
              <a:rPr lang="en-US" dirty="0"/>
              <a:t>Combined Model Provisions – Information reports</a:t>
            </a:r>
          </a:p>
        </p:txBody>
      </p:sp>
      <p:sp>
        <p:nvSpPr>
          <p:cNvPr id="3" name="Content Placeholder 2">
            <a:extLst>
              <a:ext uri="{FF2B5EF4-FFF2-40B4-BE49-F238E27FC236}">
                <a16:creationId xmlns:a16="http://schemas.microsoft.com/office/drawing/2014/main" id="{19906F52-3772-C799-68B7-F9C6416DC33B}"/>
              </a:ext>
            </a:extLst>
          </p:cNvPr>
          <p:cNvSpPr>
            <a:spLocks noGrp="1"/>
          </p:cNvSpPr>
          <p:nvPr>
            <p:ph idx="1"/>
          </p:nvPr>
        </p:nvSpPr>
        <p:spPr>
          <a:xfrm>
            <a:off x="1824121" y="1651513"/>
            <a:ext cx="8543758" cy="4572000"/>
          </a:xfrm>
        </p:spPr>
        <p:txBody>
          <a:bodyPr>
            <a:normAutofit lnSpcReduction="10000"/>
          </a:bodyPr>
          <a:lstStyle/>
          <a:p>
            <a:r>
              <a:rPr lang="en-US" sz="2800" b="1" dirty="0"/>
              <a:t>Summary – Upstream Flow of Information (Partnership to Partner)</a:t>
            </a:r>
          </a:p>
          <a:p>
            <a:pPr lvl="1"/>
            <a:r>
              <a:rPr lang="en-US" sz="2400" b="1" dirty="0"/>
              <a:t>Any partnership doing business in a state, or that has a direct or indirect interest in a partnership doing business in a state, must file state information returns and Schedules K-1 for each partner receiving distributive shares.</a:t>
            </a:r>
          </a:p>
          <a:p>
            <a:pPr lvl="1"/>
            <a:r>
              <a:rPr lang="en-US" sz="2400" b="1" dirty="0"/>
              <a:t>Any partnership that has a direct or indirect partner doing business in or resident in a particular state must provide its direct or indirect partners information allowing that partner to comply with the laws of its residency state, provided the partnership received the downstream information.</a:t>
            </a:r>
          </a:p>
        </p:txBody>
      </p:sp>
      <p:sp>
        <p:nvSpPr>
          <p:cNvPr id="4" name="Slide Number Placeholder 3">
            <a:extLst>
              <a:ext uri="{FF2B5EF4-FFF2-40B4-BE49-F238E27FC236}">
                <a16:creationId xmlns:a16="http://schemas.microsoft.com/office/drawing/2014/main" id="{385C748D-655E-9800-F9A4-1E926AA771FD}"/>
              </a:ext>
            </a:extLst>
          </p:cNvPr>
          <p:cNvSpPr>
            <a:spLocks noGrp="1"/>
          </p:cNvSpPr>
          <p:nvPr>
            <p:ph type="sldNum" sz="quarter" idx="12"/>
          </p:nvPr>
        </p:nvSpPr>
        <p:spPr/>
        <p:txBody>
          <a:bodyPr/>
          <a:lstStyle/>
          <a:p>
            <a:fld id="{3A98EE3D-8CD1-4C3F-BD1C-C98C9596463C}" type="slidenum">
              <a:rPr lang="en-US" smtClean="0"/>
              <a:t>8</a:t>
            </a:fld>
            <a:endParaRPr lang="en-US" dirty="0"/>
          </a:p>
        </p:txBody>
      </p:sp>
    </p:spTree>
    <p:extLst>
      <p:ext uri="{BB962C8B-B14F-4D97-AF65-F5344CB8AC3E}">
        <p14:creationId xmlns:p14="http://schemas.microsoft.com/office/powerpoint/2010/main" val="205264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C91C1-D5D2-0E89-54A6-6926987BF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CC7CD0-26E3-50F9-FA9B-451000817AE4}"/>
              </a:ext>
            </a:extLst>
          </p:cNvPr>
          <p:cNvSpPr>
            <a:spLocks noGrp="1"/>
          </p:cNvSpPr>
          <p:nvPr>
            <p:ph type="title"/>
          </p:nvPr>
        </p:nvSpPr>
        <p:spPr>
          <a:xfrm>
            <a:off x="581192" y="702156"/>
            <a:ext cx="11029616" cy="935813"/>
          </a:xfrm>
        </p:spPr>
        <p:txBody>
          <a:bodyPr/>
          <a:lstStyle/>
          <a:p>
            <a:r>
              <a:rPr lang="en-US" dirty="0"/>
              <a:t>Remarks</a:t>
            </a:r>
          </a:p>
        </p:txBody>
      </p:sp>
      <p:sp>
        <p:nvSpPr>
          <p:cNvPr id="3" name="Content Placeholder 2">
            <a:extLst>
              <a:ext uri="{FF2B5EF4-FFF2-40B4-BE49-F238E27FC236}">
                <a16:creationId xmlns:a16="http://schemas.microsoft.com/office/drawing/2014/main" id="{FE78A00B-7D73-87FC-21F7-7F73AADBD119}"/>
              </a:ext>
            </a:extLst>
          </p:cNvPr>
          <p:cNvSpPr>
            <a:spLocks noGrp="1"/>
          </p:cNvSpPr>
          <p:nvPr>
            <p:ph idx="1"/>
          </p:nvPr>
        </p:nvSpPr>
        <p:spPr>
          <a:xfrm>
            <a:off x="581192" y="1765189"/>
            <a:ext cx="11029615" cy="4390655"/>
          </a:xfrm>
        </p:spPr>
        <p:txBody>
          <a:bodyPr>
            <a:normAutofit lnSpcReduction="10000"/>
          </a:bodyPr>
          <a:lstStyle/>
          <a:p>
            <a:r>
              <a:rPr lang="en-US" sz="2800" b="1" dirty="0"/>
              <a:t>Upstream information is the most formalized. (Schedule K-1).</a:t>
            </a:r>
          </a:p>
          <a:p>
            <a:r>
              <a:rPr lang="en-US" sz="2800" b="1" dirty="0"/>
              <a:t>Downstream information is information necessary for the management of the partnership.</a:t>
            </a:r>
          </a:p>
          <a:p>
            <a:r>
              <a:rPr lang="en-US" sz="2800" b="1" dirty="0">
                <a:highlight>
                  <a:srgbClr val="FFFF00"/>
                </a:highlight>
              </a:rPr>
              <a:t>The model is recalling a requirement to transmit downstream information that is necessary for the application of source and residence states tax laws. </a:t>
            </a:r>
          </a:p>
          <a:p>
            <a:r>
              <a:rPr lang="en-US" sz="2800" b="1" dirty="0"/>
              <a:t>The quantity of upstream information needed is far greater than the quantity of downstream information.</a:t>
            </a:r>
          </a:p>
          <a:p>
            <a:endParaRPr lang="en-US" sz="2800" b="1" dirty="0"/>
          </a:p>
          <a:p>
            <a:endParaRPr lang="en-US" sz="2500" b="1" dirty="0"/>
          </a:p>
        </p:txBody>
      </p:sp>
      <p:sp>
        <p:nvSpPr>
          <p:cNvPr id="4" name="Slide Number Placeholder 3">
            <a:extLst>
              <a:ext uri="{FF2B5EF4-FFF2-40B4-BE49-F238E27FC236}">
                <a16:creationId xmlns:a16="http://schemas.microsoft.com/office/drawing/2014/main" id="{03684B32-41AE-6ABE-DB75-55BBA58CF8EA}"/>
              </a:ext>
            </a:extLst>
          </p:cNvPr>
          <p:cNvSpPr>
            <a:spLocks noGrp="1"/>
          </p:cNvSpPr>
          <p:nvPr>
            <p:ph type="sldNum" sz="quarter" idx="12"/>
          </p:nvPr>
        </p:nvSpPr>
        <p:spPr/>
        <p:txBody>
          <a:bodyPr/>
          <a:lstStyle/>
          <a:p>
            <a:fld id="{3A98EE3D-8CD1-4C3F-BD1C-C98C9596463C}" type="slidenum">
              <a:rPr lang="en-US" smtClean="0"/>
              <a:t>9</a:t>
            </a:fld>
            <a:endParaRPr lang="en-US"/>
          </a:p>
        </p:txBody>
      </p:sp>
    </p:spTree>
    <p:extLst>
      <p:ext uri="{BB962C8B-B14F-4D97-AF65-F5344CB8AC3E}">
        <p14:creationId xmlns:p14="http://schemas.microsoft.com/office/powerpoint/2010/main" val="28059280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SLIDO_APP_VERSION" val="1.6.1.4122"/>
  <p:tag name="SLIDO_PRESENTATION_ID" val="00000000-0000-0000-0000-000000000000"/>
  <p:tag name="SLIDO_EVENT_UUID" val="c9e85ef8-db47-4d02-acd6-4cbb29329715"/>
  <p:tag name="SLIDO_EVENT_SECTION_UUID" val="b14ba6aa-754f-4ff1-a67f-91bb0f3146d2"/>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1_DividendVTI">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{A0F34DF7-2C7D-45DD-8C44-89A48ADF5BAD}tf33552983_win32</Template>
  <TotalTime>7687</TotalTime>
  <Words>4371</Words>
  <Application>Microsoft Office PowerPoint</Application>
  <PresentationFormat>Widescreen</PresentationFormat>
  <Paragraphs>541</Paragraphs>
  <Slides>46</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46</vt:i4>
      </vt:variant>
    </vt:vector>
  </HeadingPairs>
  <TitlesOfParts>
    <vt:vector size="53" baseType="lpstr">
      <vt:lpstr>Arial</vt:lpstr>
      <vt:lpstr>Calibri</vt:lpstr>
      <vt:lpstr>Franklin Gothic Book</vt:lpstr>
      <vt:lpstr>Franklin Gothic Demi</vt:lpstr>
      <vt:lpstr>Wingdings 2</vt:lpstr>
      <vt:lpstr>DividendVTI</vt:lpstr>
      <vt:lpstr>1_DividendVTI</vt:lpstr>
      <vt:lpstr>      State Taxation of Partnerships –  Examples of treatment from Model statutes</vt:lpstr>
      <vt:lpstr>Combined Model Provisions – State Sourcing</vt:lpstr>
      <vt:lpstr>Combined Model Provisions – State Sourcing</vt:lpstr>
      <vt:lpstr>Combined Model Provisions – State Sourcing</vt:lpstr>
      <vt:lpstr>Combined Model Provisions – State Sourcing</vt:lpstr>
      <vt:lpstr>Combined Model Provisions – Information reports</vt:lpstr>
      <vt:lpstr>Combined Model Provisions – Information reports</vt:lpstr>
      <vt:lpstr>Combined Model Provisions – Information reports</vt:lpstr>
      <vt:lpstr>Remarks</vt:lpstr>
      <vt:lpstr>Combined Model Provisions – Information reports</vt:lpstr>
      <vt:lpstr>PowerPoint Presentation</vt:lpstr>
      <vt:lpstr>Combined Model Provisions – State Sourcing</vt:lpstr>
      <vt:lpstr>PowerPoint Presentation</vt:lpstr>
      <vt:lpstr>PowerPoint Presentation</vt:lpstr>
      <vt:lpstr>Combined Model Provisions – State Sourcing</vt:lpstr>
      <vt:lpstr>PowerPoint Presentation</vt:lpstr>
      <vt:lpstr>PowerPoint Presentation</vt:lpstr>
      <vt:lpstr>Combined Model Provisions – State Sourcing</vt:lpstr>
      <vt:lpstr>PowerPoint Presentation</vt:lpstr>
      <vt:lpstr>PowerPoint Presentation</vt:lpstr>
      <vt:lpstr>Question</vt:lpstr>
      <vt:lpstr>Remark</vt:lpstr>
      <vt:lpstr>PowerPoint Presentation</vt:lpstr>
      <vt:lpstr>PowerPoint Presentation</vt:lpstr>
      <vt:lpstr>PowerPoint Presentation</vt:lpstr>
      <vt:lpstr>PowerPoint Presentation</vt:lpstr>
      <vt:lpstr>PowerPoint Presentation</vt:lpstr>
      <vt:lpstr>Remarks</vt:lpstr>
      <vt:lpstr>PowerPoint Presentation</vt:lpstr>
      <vt:lpstr>PowerPoint Presentation</vt:lpstr>
      <vt:lpstr>PowerPoint Presentation</vt:lpstr>
      <vt:lpstr>Remarks</vt:lpstr>
      <vt:lpstr>PowerPoint Presentation</vt:lpstr>
      <vt:lpstr>PowerPoint Presentation</vt:lpstr>
      <vt:lpstr>PowerPoint Presentation</vt:lpstr>
      <vt:lpstr>NOTE – Blending </vt:lpstr>
      <vt:lpstr>PowerPoint Presentation</vt:lpstr>
      <vt:lpstr>PowerPoint Presentation</vt:lpstr>
      <vt:lpstr>PowerPoint Presentation</vt:lpstr>
      <vt:lpstr>Remarks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Helen Hecht</dc:creator>
  <cp:lastModifiedBy>Helen Hecht</cp:lastModifiedBy>
  <cp:revision>3</cp:revision>
  <dcterms:created xsi:type="dcterms:W3CDTF">2025-04-18T17:41:32Z</dcterms:created>
  <dcterms:modified xsi:type="dcterms:W3CDTF">2026-05-19T21:53:01Z</dcterms:modified>
</cp:coreProperties>
</file>