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12" r:id="rId1"/>
    <p:sldMasterId id="2147483763" r:id="rId2"/>
  </p:sldMasterIdLst>
  <p:notesMasterIdLst>
    <p:notesMasterId r:id="rId37"/>
  </p:notesMasterIdLst>
  <p:sldIdLst>
    <p:sldId id="257" r:id="rId3"/>
    <p:sldId id="503" r:id="rId4"/>
    <p:sldId id="862" r:id="rId5"/>
    <p:sldId id="897" r:id="rId6"/>
    <p:sldId id="899" r:id="rId7"/>
    <p:sldId id="898" r:id="rId8"/>
    <p:sldId id="902" r:id="rId9"/>
    <p:sldId id="890" r:id="rId10"/>
    <p:sldId id="891" r:id="rId11"/>
    <p:sldId id="892" r:id="rId12"/>
    <p:sldId id="871" r:id="rId13"/>
    <p:sldId id="872" r:id="rId14"/>
    <p:sldId id="880" r:id="rId15"/>
    <p:sldId id="873" r:id="rId16"/>
    <p:sldId id="875" r:id="rId17"/>
    <p:sldId id="881" r:id="rId18"/>
    <p:sldId id="876" r:id="rId19"/>
    <p:sldId id="883" r:id="rId20"/>
    <p:sldId id="877" r:id="rId21"/>
    <p:sldId id="878" r:id="rId22"/>
    <p:sldId id="884" r:id="rId23"/>
    <p:sldId id="885" r:id="rId24"/>
    <p:sldId id="887" r:id="rId25"/>
    <p:sldId id="886" r:id="rId26"/>
    <p:sldId id="879" r:id="rId27"/>
    <p:sldId id="889" r:id="rId28"/>
    <p:sldId id="900" r:id="rId29"/>
    <p:sldId id="893" r:id="rId30"/>
    <p:sldId id="904" r:id="rId31"/>
    <p:sldId id="896" r:id="rId32"/>
    <p:sldId id="901" r:id="rId33"/>
    <p:sldId id="894" r:id="rId34"/>
    <p:sldId id="903" r:id="rId35"/>
    <p:sldId id="895"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8A02"/>
    <a:srgbClr val="8BAF7D"/>
    <a:srgbClr val="56A85A"/>
    <a:srgbClr val="A80000"/>
    <a:srgbClr val="723234"/>
    <a:srgbClr val="629753"/>
    <a:srgbClr val="338135"/>
    <a:srgbClr val="1A1D2C"/>
    <a:srgbClr val="C2CDE0"/>
    <a:srgbClr val="3B5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E76D6D-251A-4C01-B025-E8F495FD9F51}" v="3309" dt="2026-04-16T00:03:23.601"/>
    <p1510:client id="{7558AFA9-5E2F-40E9-8C78-AB7C54553E64}" v="3680" dt="2026-04-15T22:41:50.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15" y="6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28A32-BF16-4B62-94B9-76FE03D4366A}" type="doc">
      <dgm:prSet loTypeId="urn:microsoft.com/office/officeart/2005/8/layout/StepDownProcess" loCatId="process" qsTypeId="urn:microsoft.com/office/officeart/2005/8/quickstyle/simple1" qsCatId="simple" csTypeId="urn:microsoft.com/office/officeart/2005/8/colors/accent5_2" csCatId="accent5" phldr="1"/>
      <dgm:spPr/>
      <dgm:t>
        <a:bodyPr/>
        <a:lstStyle/>
        <a:p>
          <a:endParaRPr lang="en-US"/>
        </a:p>
      </dgm:t>
    </dgm:pt>
    <dgm:pt modelId="{CE31FAD2-1BE4-47A9-AFAB-3A9B09F90E87}">
      <dgm:prSet phldrT="[Text]" phldr="0"/>
      <dgm:spPr>
        <a:solidFill>
          <a:srgbClr val="723234"/>
        </a:solidFill>
      </dgm:spPr>
      <dgm:t>
        <a:bodyPr/>
        <a:lstStyle/>
        <a:p>
          <a:r>
            <a:rPr lang="en-US" b="1"/>
            <a:t>INCOME ATTRIBUTES</a:t>
          </a:r>
        </a:p>
      </dgm:t>
    </dgm:pt>
    <dgm:pt modelId="{60114BD7-B41D-4B6A-AEB1-4967CD16A08D}" type="parTrans" cxnId="{7898724C-000E-4005-8FA2-A7493AEDB574}">
      <dgm:prSet/>
      <dgm:spPr/>
      <dgm:t>
        <a:bodyPr/>
        <a:lstStyle/>
        <a:p>
          <a:endParaRPr lang="en-US"/>
        </a:p>
      </dgm:t>
    </dgm:pt>
    <dgm:pt modelId="{84A5A8F5-B9C5-428C-BD12-FBB1E33E738E}" type="sibTrans" cxnId="{7898724C-000E-4005-8FA2-A7493AEDB574}">
      <dgm:prSet/>
      <dgm:spPr/>
      <dgm:t>
        <a:bodyPr/>
        <a:lstStyle/>
        <a:p>
          <a:endParaRPr lang="en-US"/>
        </a:p>
      </dgm:t>
    </dgm:pt>
    <dgm:pt modelId="{AB6632F2-0169-4837-AC56-5A5144A5253C}">
      <dgm:prSet phldrT="[Text]" phldr="0"/>
      <dgm:spPr/>
      <dgm:t>
        <a:bodyPr/>
        <a:lstStyle/>
        <a:p>
          <a:r>
            <a:rPr lang="en-US" b="1"/>
            <a:t>Determined at the partnership level</a:t>
          </a:r>
        </a:p>
      </dgm:t>
    </dgm:pt>
    <dgm:pt modelId="{F53DC7C6-5728-4C29-9AD5-2381ED7E4C71}" type="parTrans" cxnId="{9774B4C7-E979-4BC2-B696-A53330A842FC}">
      <dgm:prSet/>
      <dgm:spPr/>
      <dgm:t>
        <a:bodyPr/>
        <a:lstStyle/>
        <a:p>
          <a:endParaRPr lang="en-US"/>
        </a:p>
      </dgm:t>
    </dgm:pt>
    <dgm:pt modelId="{51DF7524-7BB0-4D72-AC78-F5B8B4BCF972}" type="sibTrans" cxnId="{9774B4C7-E979-4BC2-B696-A53330A842FC}">
      <dgm:prSet/>
      <dgm:spPr/>
      <dgm:t>
        <a:bodyPr/>
        <a:lstStyle/>
        <a:p>
          <a:endParaRPr lang="en-US"/>
        </a:p>
      </dgm:t>
    </dgm:pt>
    <dgm:pt modelId="{7CE76C5A-A8BC-4F50-B34B-F783D2508F18}">
      <dgm:prSet phldrT="[Text]" phldr="0"/>
      <dgm:spPr>
        <a:solidFill>
          <a:srgbClr val="723234"/>
        </a:solidFill>
      </dgm:spPr>
      <dgm:t>
        <a:bodyPr/>
        <a:lstStyle/>
        <a:p>
          <a:r>
            <a:rPr lang="en-US" b="1"/>
            <a:t>PARTNER ATTRIBUTES</a:t>
          </a:r>
        </a:p>
      </dgm:t>
    </dgm:pt>
    <dgm:pt modelId="{0324B192-E0EA-498D-A6D8-82DDF3EBD72E}" type="parTrans" cxnId="{BEAC767C-35F5-40D4-801C-9A7F6333201E}">
      <dgm:prSet/>
      <dgm:spPr/>
      <dgm:t>
        <a:bodyPr/>
        <a:lstStyle/>
        <a:p>
          <a:endParaRPr lang="en-US"/>
        </a:p>
      </dgm:t>
    </dgm:pt>
    <dgm:pt modelId="{33CBC5E8-BB2A-4D7D-998A-31D25F69CE3D}" type="sibTrans" cxnId="{BEAC767C-35F5-40D4-801C-9A7F6333201E}">
      <dgm:prSet/>
      <dgm:spPr/>
      <dgm:t>
        <a:bodyPr/>
        <a:lstStyle/>
        <a:p>
          <a:endParaRPr lang="en-US"/>
        </a:p>
      </dgm:t>
    </dgm:pt>
    <dgm:pt modelId="{FC0B7D0B-03CF-428B-A091-D865B4D0673F}">
      <dgm:prSet phldrT="[Text]" phldr="0"/>
      <dgm:spPr/>
      <dgm:t>
        <a:bodyPr/>
        <a:lstStyle/>
        <a:p>
          <a:r>
            <a:rPr lang="en-US"/>
            <a:t>Determined at the partner level</a:t>
          </a:r>
        </a:p>
      </dgm:t>
    </dgm:pt>
    <dgm:pt modelId="{BA9F638F-551E-463C-B42A-0320AFA2113C}" type="parTrans" cxnId="{FC05FF97-89F0-4EAA-BF91-D06F636FEF4F}">
      <dgm:prSet/>
      <dgm:spPr/>
      <dgm:t>
        <a:bodyPr/>
        <a:lstStyle/>
        <a:p>
          <a:endParaRPr lang="en-US"/>
        </a:p>
      </dgm:t>
    </dgm:pt>
    <dgm:pt modelId="{B35CE643-7768-4541-9C95-CA1AA54E6DB0}" type="sibTrans" cxnId="{FC05FF97-89F0-4EAA-BF91-D06F636FEF4F}">
      <dgm:prSet/>
      <dgm:spPr/>
      <dgm:t>
        <a:bodyPr/>
        <a:lstStyle/>
        <a:p>
          <a:endParaRPr lang="en-US"/>
        </a:p>
      </dgm:t>
    </dgm:pt>
    <dgm:pt modelId="{B69A563D-E359-473C-ABD1-2F47B1291D33}">
      <dgm:prSet phldrT="[Text]" phldr="0"/>
      <dgm:spPr>
        <a:solidFill>
          <a:srgbClr val="723234"/>
        </a:solidFill>
      </dgm:spPr>
      <dgm:t>
        <a:bodyPr/>
        <a:lstStyle/>
        <a:p>
          <a:r>
            <a:rPr lang="en-US" b="1"/>
            <a:t>TAX RESULT</a:t>
          </a:r>
        </a:p>
      </dgm:t>
    </dgm:pt>
    <dgm:pt modelId="{50432FC5-21C5-4D7F-8C3E-67CF3351675F}" type="parTrans" cxnId="{E1EBE8D6-90BE-4C1B-90F7-8A9C6287B987}">
      <dgm:prSet/>
      <dgm:spPr/>
      <dgm:t>
        <a:bodyPr/>
        <a:lstStyle/>
        <a:p>
          <a:endParaRPr lang="en-US"/>
        </a:p>
      </dgm:t>
    </dgm:pt>
    <dgm:pt modelId="{CFB6000A-ADBD-4311-B354-16972E619E5D}" type="sibTrans" cxnId="{E1EBE8D6-90BE-4C1B-90F7-8A9C6287B987}">
      <dgm:prSet/>
      <dgm:spPr/>
      <dgm:t>
        <a:bodyPr/>
        <a:lstStyle/>
        <a:p>
          <a:endParaRPr lang="en-US"/>
        </a:p>
      </dgm:t>
    </dgm:pt>
    <dgm:pt modelId="{EB427EB9-703D-4FCA-A613-22CD3945A2B0}">
      <dgm:prSet phldrT="[Text]" phldr="0"/>
      <dgm:spPr/>
      <dgm:t>
        <a:bodyPr/>
        <a:lstStyle/>
        <a:p>
          <a:r>
            <a:rPr lang="en-US" b="1"/>
            <a:t>Determined under the substantive tax rules</a:t>
          </a:r>
        </a:p>
      </dgm:t>
    </dgm:pt>
    <dgm:pt modelId="{8C0DA602-F2A5-47A2-964F-5B4983D86142}" type="parTrans" cxnId="{9FDEA785-4D60-466C-BCFF-CA82FB47D7B5}">
      <dgm:prSet/>
      <dgm:spPr/>
      <dgm:t>
        <a:bodyPr/>
        <a:lstStyle/>
        <a:p>
          <a:endParaRPr lang="en-US"/>
        </a:p>
      </dgm:t>
    </dgm:pt>
    <dgm:pt modelId="{68033EDC-6109-4DFC-8AB1-D64C9C46AAD9}" type="sibTrans" cxnId="{9FDEA785-4D60-466C-BCFF-CA82FB47D7B5}">
      <dgm:prSet/>
      <dgm:spPr/>
      <dgm:t>
        <a:bodyPr/>
        <a:lstStyle/>
        <a:p>
          <a:endParaRPr lang="en-US"/>
        </a:p>
      </dgm:t>
    </dgm:pt>
    <dgm:pt modelId="{82487B16-3388-45B5-A625-9803EC19A9B7}" type="pres">
      <dgm:prSet presAssocID="{8F428A32-BF16-4B62-94B9-76FE03D4366A}" presName="rootnode" presStyleCnt="0">
        <dgm:presLayoutVars>
          <dgm:chMax/>
          <dgm:chPref/>
          <dgm:dir/>
          <dgm:animLvl val="lvl"/>
        </dgm:presLayoutVars>
      </dgm:prSet>
      <dgm:spPr/>
    </dgm:pt>
    <dgm:pt modelId="{68DCF183-25A4-48B0-AB60-8D51F055E998}" type="pres">
      <dgm:prSet presAssocID="{CE31FAD2-1BE4-47A9-AFAB-3A9B09F90E87}" presName="composite" presStyleCnt="0"/>
      <dgm:spPr/>
    </dgm:pt>
    <dgm:pt modelId="{D2601806-6048-4512-A08D-04ECA1CAAD96}" type="pres">
      <dgm:prSet presAssocID="{CE31FAD2-1BE4-47A9-AFAB-3A9B09F90E87}" presName="bentUpArrow1" presStyleLbl="alignImgPlace1" presStyleIdx="0" presStyleCnt="2" custLinFactNeighborX="-26911" custLinFactNeighborY="806"/>
      <dgm:spPr/>
    </dgm:pt>
    <dgm:pt modelId="{ED48DBED-D123-489E-97FB-357ABCF8EADB}" type="pres">
      <dgm:prSet presAssocID="{CE31FAD2-1BE4-47A9-AFAB-3A9B09F90E87}" presName="ParentText" presStyleLbl="node1" presStyleIdx="0" presStyleCnt="3" custScaleX="167587">
        <dgm:presLayoutVars>
          <dgm:chMax val="1"/>
          <dgm:chPref val="1"/>
          <dgm:bulletEnabled val="1"/>
        </dgm:presLayoutVars>
      </dgm:prSet>
      <dgm:spPr/>
    </dgm:pt>
    <dgm:pt modelId="{C60ADBD3-3D71-4E17-89CB-85F867E7DCC6}" type="pres">
      <dgm:prSet presAssocID="{CE31FAD2-1BE4-47A9-AFAB-3A9B09F90E87}" presName="ChildText" presStyleLbl="revTx" presStyleIdx="0" presStyleCnt="3" custScaleX="320501" custLinFactX="68561" custLinFactNeighborX="100000" custLinFactNeighborY="-2540">
        <dgm:presLayoutVars>
          <dgm:chMax val="0"/>
          <dgm:chPref val="0"/>
          <dgm:bulletEnabled val="1"/>
        </dgm:presLayoutVars>
      </dgm:prSet>
      <dgm:spPr/>
    </dgm:pt>
    <dgm:pt modelId="{E58BD54C-41A7-4B93-B0B0-E4413935A997}" type="pres">
      <dgm:prSet presAssocID="{84A5A8F5-B9C5-428C-BD12-FBB1E33E738E}" presName="sibTrans" presStyleCnt="0"/>
      <dgm:spPr/>
    </dgm:pt>
    <dgm:pt modelId="{DF955DCA-2F82-4577-B807-6FE7C7574146}" type="pres">
      <dgm:prSet presAssocID="{7CE76C5A-A8BC-4F50-B34B-F783D2508F18}" presName="composite" presStyleCnt="0"/>
      <dgm:spPr/>
    </dgm:pt>
    <dgm:pt modelId="{2A0A67FB-8FC1-441A-8A65-31F6E466268A}" type="pres">
      <dgm:prSet presAssocID="{7CE76C5A-A8BC-4F50-B34B-F783D2508F18}" presName="bentUpArrow1" presStyleLbl="alignImgPlace1" presStyleIdx="1" presStyleCnt="2" custLinFactNeighborX="-94897" custLinFactNeighborY="-4031"/>
      <dgm:spPr/>
    </dgm:pt>
    <dgm:pt modelId="{DCE20F6B-BAA8-422C-8DFE-D60EFA73BBB4}" type="pres">
      <dgm:prSet presAssocID="{7CE76C5A-A8BC-4F50-B34B-F783D2508F18}" presName="ParentText" presStyleLbl="node1" presStyleIdx="1" presStyleCnt="3" custScaleX="182709" custLinFactNeighborX="-40710" custLinFactNeighborY="-3498">
        <dgm:presLayoutVars>
          <dgm:chMax val="1"/>
          <dgm:chPref val="1"/>
          <dgm:bulletEnabled val="1"/>
        </dgm:presLayoutVars>
      </dgm:prSet>
      <dgm:spPr/>
    </dgm:pt>
    <dgm:pt modelId="{38342B43-9A56-4E40-8108-FE066B459E03}" type="pres">
      <dgm:prSet presAssocID="{7CE76C5A-A8BC-4F50-B34B-F783D2508F18}" presName="ChildText" presStyleLbl="revTx" presStyleIdx="1" presStyleCnt="3" custScaleX="244418" custLinFactNeighborX="77704" custLinFactNeighborY="-4266">
        <dgm:presLayoutVars>
          <dgm:chMax val="0"/>
          <dgm:chPref val="0"/>
          <dgm:bulletEnabled val="1"/>
        </dgm:presLayoutVars>
      </dgm:prSet>
      <dgm:spPr/>
    </dgm:pt>
    <dgm:pt modelId="{0E508283-9327-4791-A246-2C53545B93CF}" type="pres">
      <dgm:prSet presAssocID="{33CBC5E8-BB2A-4D7D-998A-31D25F69CE3D}" presName="sibTrans" presStyleCnt="0"/>
      <dgm:spPr/>
    </dgm:pt>
    <dgm:pt modelId="{107EE838-36C3-48B8-9E7A-D14FAAC19A7F}" type="pres">
      <dgm:prSet presAssocID="{B69A563D-E359-473C-ABD1-2F47B1291D33}" presName="composite" presStyleCnt="0"/>
      <dgm:spPr/>
    </dgm:pt>
    <dgm:pt modelId="{BD751DDA-7A30-43B2-ABF7-A4CADD070D51}" type="pres">
      <dgm:prSet presAssocID="{B69A563D-E359-473C-ABD1-2F47B1291D33}" presName="ParentText" presStyleLbl="node1" presStyleIdx="2" presStyleCnt="3" custScaleX="175342" custLinFactNeighborX="-80940" custLinFactNeighborY="-1368">
        <dgm:presLayoutVars>
          <dgm:chMax val="1"/>
          <dgm:chPref val="1"/>
          <dgm:bulletEnabled val="1"/>
        </dgm:presLayoutVars>
      </dgm:prSet>
      <dgm:spPr/>
    </dgm:pt>
    <dgm:pt modelId="{774613A8-C5B3-473E-8229-6D4845B1E1FE}" type="pres">
      <dgm:prSet presAssocID="{B69A563D-E359-473C-ABD1-2F47B1291D33}" presName="FinalChildText" presStyleLbl="revTx" presStyleIdx="2" presStyleCnt="3" custScaleX="241059" custScaleY="139210" custLinFactNeighborX="5092" custLinFactNeighborY="3911">
        <dgm:presLayoutVars>
          <dgm:chMax val="0"/>
          <dgm:chPref val="0"/>
          <dgm:bulletEnabled val="1"/>
        </dgm:presLayoutVars>
      </dgm:prSet>
      <dgm:spPr/>
    </dgm:pt>
  </dgm:ptLst>
  <dgm:cxnLst>
    <dgm:cxn modelId="{4771DA5F-52F9-477E-BF9F-956D626FBF6F}" type="presOf" srcId="{EB427EB9-703D-4FCA-A613-22CD3945A2B0}" destId="{774613A8-C5B3-473E-8229-6D4845B1E1FE}" srcOrd="0" destOrd="0" presId="urn:microsoft.com/office/officeart/2005/8/layout/StepDownProcess"/>
    <dgm:cxn modelId="{7898724C-000E-4005-8FA2-A7493AEDB574}" srcId="{8F428A32-BF16-4B62-94B9-76FE03D4366A}" destId="{CE31FAD2-1BE4-47A9-AFAB-3A9B09F90E87}" srcOrd="0" destOrd="0" parTransId="{60114BD7-B41D-4B6A-AEB1-4967CD16A08D}" sibTransId="{84A5A8F5-B9C5-428C-BD12-FBB1E33E738E}"/>
    <dgm:cxn modelId="{BEAC767C-35F5-40D4-801C-9A7F6333201E}" srcId="{8F428A32-BF16-4B62-94B9-76FE03D4366A}" destId="{7CE76C5A-A8BC-4F50-B34B-F783D2508F18}" srcOrd="1" destOrd="0" parTransId="{0324B192-E0EA-498D-A6D8-82DDF3EBD72E}" sibTransId="{33CBC5E8-BB2A-4D7D-998A-31D25F69CE3D}"/>
    <dgm:cxn modelId="{4279817F-782F-44E3-8E19-3E396D70C547}" type="presOf" srcId="{B69A563D-E359-473C-ABD1-2F47B1291D33}" destId="{BD751DDA-7A30-43B2-ABF7-A4CADD070D51}" srcOrd="0" destOrd="0" presId="urn:microsoft.com/office/officeart/2005/8/layout/StepDownProcess"/>
    <dgm:cxn modelId="{9FDEA785-4D60-466C-BCFF-CA82FB47D7B5}" srcId="{B69A563D-E359-473C-ABD1-2F47B1291D33}" destId="{EB427EB9-703D-4FCA-A613-22CD3945A2B0}" srcOrd="0" destOrd="0" parTransId="{8C0DA602-F2A5-47A2-964F-5B4983D86142}" sibTransId="{68033EDC-6109-4DFC-8AB1-D64C9C46AAD9}"/>
    <dgm:cxn modelId="{2440D589-10D2-4556-9285-374F2405265A}" type="presOf" srcId="{8F428A32-BF16-4B62-94B9-76FE03D4366A}" destId="{82487B16-3388-45B5-A625-9803EC19A9B7}" srcOrd="0" destOrd="0" presId="urn:microsoft.com/office/officeart/2005/8/layout/StepDownProcess"/>
    <dgm:cxn modelId="{C7E7938F-EF8F-4DEE-A12D-CD5FDFC49C3B}" type="presOf" srcId="{FC0B7D0B-03CF-428B-A091-D865B4D0673F}" destId="{38342B43-9A56-4E40-8108-FE066B459E03}" srcOrd="0" destOrd="0" presId="urn:microsoft.com/office/officeart/2005/8/layout/StepDownProcess"/>
    <dgm:cxn modelId="{FC05FF97-89F0-4EAA-BF91-D06F636FEF4F}" srcId="{7CE76C5A-A8BC-4F50-B34B-F783D2508F18}" destId="{FC0B7D0B-03CF-428B-A091-D865B4D0673F}" srcOrd="0" destOrd="0" parTransId="{BA9F638F-551E-463C-B42A-0320AFA2113C}" sibTransId="{B35CE643-7768-4541-9C95-CA1AA54E6DB0}"/>
    <dgm:cxn modelId="{7307419D-6196-4EC3-B2EE-4F9CD192872E}" type="presOf" srcId="{7CE76C5A-A8BC-4F50-B34B-F783D2508F18}" destId="{DCE20F6B-BAA8-422C-8DFE-D60EFA73BBB4}" srcOrd="0" destOrd="0" presId="urn:microsoft.com/office/officeart/2005/8/layout/StepDownProcess"/>
    <dgm:cxn modelId="{71CA54A4-D127-4651-8FD8-5A62A8447F7B}" type="presOf" srcId="{AB6632F2-0169-4837-AC56-5A5144A5253C}" destId="{C60ADBD3-3D71-4E17-89CB-85F867E7DCC6}" srcOrd="0" destOrd="0" presId="urn:microsoft.com/office/officeart/2005/8/layout/StepDownProcess"/>
    <dgm:cxn modelId="{9774B4C7-E979-4BC2-B696-A53330A842FC}" srcId="{CE31FAD2-1BE4-47A9-AFAB-3A9B09F90E87}" destId="{AB6632F2-0169-4837-AC56-5A5144A5253C}" srcOrd="0" destOrd="0" parTransId="{F53DC7C6-5728-4C29-9AD5-2381ED7E4C71}" sibTransId="{51DF7524-7BB0-4D72-AC78-F5B8B4BCF972}"/>
    <dgm:cxn modelId="{E1EBE8D6-90BE-4C1B-90F7-8A9C6287B987}" srcId="{8F428A32-BF16-4B62-94B9-76FE03D4366A}" destId="{B69A563D-E359-473C-ABD1-2F47B1291D33}" srcOrd="2" destOrd="0" parTransId="{50432FC5-21C5-4D7F-8C3E-67CF3351675F}" sibTransId="{CFB6000A-ADBD-4311-B354-16972E619E5D}"/>
    <dgm:cxn modelId="{6FAD35FC-1797-4617-BEE3-9EAC5197BA31}" type="presOf" srcId="{CE31FAD2-1BE4-47A9-AFAB-3A9B09F90E87}" destId="{ED48DBED-D123-489E-97FB-357ABCF8EADB}" srcOrd="0" destOrd="0" presId="urn:microsoft.com/office/officeart/2005/8/layout/StepDownProcess"/>
    <dgm:cxn modelId="{07A72F50-044F-4709-82A1-FEE8FCB01789}" type="presParOf" srcId="{82487B16-3388-45B5-A625-9803EC19A9B7}" destId="{68DCF183-25A4-48B0-AB60-8D51F055E998}" srcOrd="0" destOrd="0" presId="urn:microsoft.com/office/officeart/2005/8/layout/StepDownProcess"/>
    <dgm:cxn modelId="{3C67A167-D542-4405-A828-31A49903BB58}" type="presParOf" srcId="{68DCF183-25A4-48B0-AB60-8D51F055E998}" destId="{D2601806-6048-4512-A08D-04ECA1CAAD96}" srcOrd="0" destOrd="0" presId="urn:microsoft.com/office/officeart/2005/8/layout/StepDownProcess"/>
    <dgm:cxn modelId="{41C56AD7-6EF4-4776-8444-F10B93FB626B}" type="presParOf" srcId="{68DCF183-25A4-48B0-AB60-8D51F055E998}" destId="{ED48DBED-D123-489E-97FB-357ABCF8EADB}" srcOrd="1" destOrd="0" presId="urn:microsoft.com/office/officeart/2005/8/layout/StepDownProcess"/>
    <dgm:cxn modelId="{C1EDD093-DDB7-4C46-883E-FAA8CAEB593C}" type="presParOf" srcId="{68DCF183-25A4-48B0-AB60-8D51F055E998}" destId="{C60ADBD3-3D71-4E17-89CB-85F867E7DCC6}" srcOrd="2" destOrd="0" presId="urn:microsoft.com/office/officeart/2005/8/layout/StepDownProcess"/>
    <dgm:cxn modelId="{1ADA2E2D-84DA-48C1-8BBD-9E39063BEB4C}" type="presParOf" srcId="{82487B16-3388-45B5-A625-9803EC19A9B7}" destId="{E58BD54C-41A7-4B93-B0B0-E4413935A997}" srcOrd="1" destOrd="0" presId="urn:microsoft.com/office/officeart/2005/8/layout/StepDownProcess"/>
    <dgm:cxn modelId="{7E1060D7-E16E-4468-9941-7C2F77BE6156}" type="presParOf" srcId="{82487B16-3388-45B5-A625-9803EC19A9B7}" destId="{DF955DCA-2F82-4577-B807-6FE7C7574146}" srcOrd="2" destOrd="0" presId="urn:microsoft.com/office/officeart/2005/8/layout/StepDownProcess"/>
    <dgm:cxn modelId="{1E7464CE-9D9D-4625-B1DC-855AE63C2235}" type="presParOf" srcId="{DF955DCA-2F82-4577-B807-6FE7C7574146}" destId="{2A0A67FB-8FC1-441A-8A65-31F6E466268A}" srcOrd="0" destOrd="0" presId="urn:microsoft.com/office/officeart/2005/8/layout/StepDownProcess"/>
    <dgm:cxn modelId="{3DA7B883-EE03-403E-8815-438586B5272C}" type="presParOf" srcId="{DF955DCA-2F82-4577-B807-6FE7C7574146}" destId="{DCE20F6B-BAA8-422C-8DFE-D60EFA73BBB4}" srcOrd="1" destOrd="0" presId="urn:microsoft.com/office/officeart/2005/8/layout/StepDownProcess"/>
    <dgm:cxn modelId="{26477818-0FC7-472A-8C00-3B75DB5AD9D6}" type="presParOf" srcId="{DF955DCA-2F82-4577-B807-6FE7C7574146}" destId="{38342B43-9A56-4E40-8108-FE066B459E03}" srcOrd="2" destOrd="0" presId="urn:microsoft.com/office/officeart/2005/8/layout/StepDownProcess"/>
    <dgm:cxn modelId="{2A80C75B-B598-4DF7-A7A2-265B7CF6D4C3}" type="presParOf" srcId="{82487B16-3388-45B5-A625-9803EC19A9B7}" destId="{0E508283-9327-4791-A246-2C53545B93CF}" srcOrd="3" destOrd="0" presId="urn:microsoft.com/office/officeart/2005/8/layout/StepDownProcess"/>
    <dgm:cxn modelId="{250D37C0-3C92-4534-B77C-F4B2E5DC213F}" type="presParOf" srcId="{82487B16-3388-45B5-A625-9803EC19A9B7}" destId="{107EE838-36C3-48B8-9E7A-D14FAAC19A7F}" srcOrd="4" destOrd="0" presId="urn:microsoft.com/office/officeart/2005/8/layout/StepDownProcess"/>
    <dgm:cxn modelId="{5F496F1B-084C-4FAC-88C5-4D195E3DDD70}" type="presParOf" srcId="{107EE838-36C3-48B8-9E7A-D14FAAC19A7F}" destId="{BD751DDA-7A30-43B2-ABF7-A4CADD070D51}" srcOrd="0" destOrd="0" presId="urn:microsoft.com/office/officeart/2005/8/layout/StepDownProcess"/>
    <dgm:cxn modelId="{C501D07D-ECEF-401D-9CAC-7B4A9FFF17D0}" type="presParOf" srcId="{107EE838-36C3-48B8-9E7A-D14FAAC19A7F}" destId="{774613A8-C5B3-473E-8229-6D4845B1E1FE}"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01806-6048-4512-A08D-04ECA1CAAD96}">
      <dsp:nvSpPr>
        <dsp:cNvPr id="0" name=""/>
        <dsp:cNvSpPr/>
      </dsp:nvSpPr>
      <dsp:spPr>
        <a:xfrm rot="5400000">
          <a:off x="1166277" y="1295728"/>
          <a:ext cx="1138267" cy="1295877"/>
        </a:xfrm>
        <a:prstGeom prst="bentUpArrow">
          <a:avLst>
            <a:gd name="adj1" fmla="val 32840"/>
            <a:gd name="adj2" fmla="val 25000"/>
            <a:gd name="adj3" fmla="val 35780"/>
          </a:avLst>
        </a:prstGeom>
        <a:solidFill>
          <a:schemeClr val="accent5">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8DBED-D123-489E-97FB-357ABCF8EADB}">
      <dsp:nvSpPr>
        <dsp:cNvPr id="0" name=""/>
        <dsp:cNvSpPr/>
      </dsp:nvSpPr>
      <dsp:spPr>
        <a:xfrm>
          <a:off x="565898" y="24761"/>
          <a:ext cx="3211255" cy="1341258"/>
        </a:xfrm>
        <a:prstGeom prst="roundRect">
          <a:avLst>
            <a:gd name="adj" fmla="val 16670"/>
          </a:avLst>
        </a:prstGeom>
        <a:solidFill>
          <a:srgbClr val="723234"/>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t>INCOME ATTRIBUTES</a:t>
          </a:r>
        </a:p>
      </dsp:txBody>
      <dsp:txXfrm>
        <a:off x="631385" y="90248"/>
        <a:ext cx="3080281" cy="1210284"/>
      </dsp:txXfrm>
    </dsp:sp>
    <dsp:sp modelId="{C60ADBD3-3D71-4E17-89CB-85F867E7DCC6}">
      <dsp:nvSpPr>
        <dsp:cNvPr id="0" name=""/>
        <dsp:cNvSpPr/>
      </dsp:nvSpPr>
      <dsp:spPr>
        <a:xfrm>
          <a:off x="3942250" y="125145"/>
          <a:ext cx="4466633" cy="108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n-US" sz="2800" b="1" kern="1200"/>
            <a:t>Determined at the partnership level</a:t>
          </a:r>
        </a:p>
      </dsp:txBody>
      <dsp:txXfrm>
        <a:off x="3942250" y="125145"/>
        <a:ext cx="4466633" cy="1084064"/>
      </dsp:txXfrm>
    </dsp:sp>
    <dsp:sp modelId="{2A0A67FB-8FC1-441A-8A65-31F6E466268A}">
      <dsp:nvSpPr>
        <dsp:cNvPr id="0" name=""/>
        <dsp:cNvSpPr/>
      </dsp:nvSpPr>
      <dsp:spPr>
        <a:xfrm rot="5400000">
          <a:off x="3067193" y="2747345"/>
          <a:ext cx="1138267" cy="1295877"/>
        </a:xfrm>
        <a:prstGeom prst="bentUpArrow">
          <a:avLst>
            <a:gd name="adj1" fmla="val 32840"/>
            <a:gd name="adj2" fmla="val 25000"/>
            <a:gd name="adj3" fmla="val 35780"/>
          </a:avLst>
        </a:prstGeom>
        <a:solidFill>
          <a:schemeClr val="accent5">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E20F6B-BAA8-422C-8DFE-D60EFA73BBB4}">
      <dsp:nvSpPr>
        <dsp:cNvPr id="0" name=""/>
        <dsp:cNvSpPr/>
      </dsp:nvSpPr>
      <dsp:spPr>
        <a:xfrm>
          <a:off x="2422872" y="1484519"/>
          <a:ext cx="3501018" cy="1341258"/>
        </a:xfrm>
        <a:prstGeom prst="roundRect">
          <a:avLst>
            <a:gd name="adj" fmla="val 16670"/>
          </a:avLst>
        </a:prstGeom>
        <a:solidFill>
          <a:srgbClr val="723234"/>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t>PARTNER ATTRIBUTES</a:t>
          </a:r>
        </a:p>
      </dsp:txBody>
      <dsp:txXfrm>
        <a:off x="2488359" y="1550006"/>
        <a:ext cx="3370044" cy="1210284"/>
      </dsp:txXfrm>
    </dsp:sp>
    <dsp:sp modelId="{38342B43-9A56-4E40-8108-FE066B459E03}">
      <dsp:nvSpPr>
        <dsp:cNvPr id="0" name=""/>
        <dsp:cNvSpPr/>
      </dsp:nvSpPr>
      <dsp:spPr>
        <a:xfrm>
          <a:off x="5988122" y="1613110"/>
          <a:ext cx="3406309" cy="108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n-US" sz="2800" kern="1200"/>
            <a:t>Determined at the partner level</a:t>
          </a:r>
        </a:p>
      </dsp:txBody>
      <dsp:txXfrm>
        <a:off x="5988122" y="1613110"/>
        <a:ext cx="3406309" cy="1084064"/>
      </dsp:txXfrm>
    </dsp:sp>
    <dsp:sp modelId="{BD751DDA-7A30-43B2-ABF7-A4CADD070D51}">
      <dsp:nvSpPr>
        <dsp:cNvPr id="0" name=""/>
        <dsp:cNvSpPr/>
      </dsp:nvSpPr>
      <dsp:spPr>
        <a:xfrm>
          <a:off x="4289045" y="3104375"/>
          <a:ext cx="3359854" cy="1341258"/>
        </a:xfrm>
        <a:prstGeom prst="roundRect">
          <a:avLst>
            <a:gd name="adj" fmla="val 16670"/>
          </a:avLst>
        </a:prstGeom>
        <a:solidFill>
          <a:srgbClr val="723234"/>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t>TAX RESULT</a:t>
          </a:r>
        </a:p>
      </dsp:txBody>
      <dsp:txXfrm>
        <a:off x="4354532" y="3169862"/>
        <a:ext cx="3228880" cy="1210284"/>
      </dsp:txXfrm>
    </dsp:sp>
    <dsp:sp modelId="{774613A8-C5B3-473E-8229-6D4845B1E1FE}">
      <dsp:nvSpPr>
        <dsp:cNvPr id="0" name=""/>
        <dsp:cNvSpPr/>
      </dsp:nvSpPr>
      <dsp:spPr>
        <a:xfrm>
          <a:off x="7566044" y="3062874"/>
          <a:ext cx="3359496" cy="150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n-US" sz="2800" b="1" kern="1200"/>
            <a:t>Determined under the substantive tax rules</a:t>
          </a:r>
        </a:p>
      </dsp:txBody>
      <dsp:txXfrm>
        <a:off x="7566044" y="3062874"/>
        <a:ext cx="3359496" cy="150912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3415" y="187959"/>
            <a:ext cx="5181279" cy="2914469"/>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63415" y="3102428"/>
            <a:ext cx="6027225" cy="560469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0683775"/>
      </p:ext>
    </p:extLst>
  </p:cSld>
  <p:clrMap bg1="lt1" tx1="dk1" bg2="lt2" tx2="dk2" accent1="accent1" accent2="accent2" accent3="accent3" accent4="accent4" accent5="accent5" accent6="accent6" hlink="hlink" folHlink="folHlink"/>
  <p:notesStyle>
    <a:lvl1pPr marL="2857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1pPr>
    <a:lvl2pPr marL="7429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2pPr>
    <a:lvl3pPr marL="12001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3pPr>
    <a:lvl4pPr marL="16573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B7494C42-5034-4A46-9B78-EE3919A245F5}" type="slidenum">
              <a:rPr lang="en-US" smtClean="0"/>
              <a:t>1</a:t>
            </a:fld>
            <a:endParaRPr lang="en-US"/>
          </a:p>
        </p:txBody>
      </p:sp>
    </p:spTree>
    <p:extLst>
      <p:ext uri="{BB962C8B-B14F-4D97-AF65-F5344CB8AC3E}">
        <p14:creationId xmlns:p14="http://schemas.microsoft.com/office/powerpoint/2010/main" val="47319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FB15D-0803-5DC9-D4B6-D37C424DD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4205F-F47F-CBD0-14E3-71F7FC9783FF}"/>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FE4F1763-D72E-E9F4-BD4D-FDA3CF8C370B}"/>
              </a:ext>
            </a:extLst>
          </p:cNvPr>
          <p:cNvSpPr>
            <a:spLocks noGrp="1"/>
          </p:cNvSpPr>
          <p:nvPr>
            <p:ph type="body" idx="1"/>
          </p:nvPr>
        </p:nvSpPr>
        <p:spPr/>
        <p:txBody>
          <a:bodyPr/>
          <a:lstStyle/>
          <a:p>
            <a:pPr marL="0" indent="0">
              <a:buNone/>
            </a:pPr>
            <a:endParaRPr lang="en-US"/>
          </a:p>
        </p:txBody>
      </p:sp>
    </p:spTree>
    <p:extLst>
      <p:ext uri="{BB962C8B-B14F-4D97-AF65-F5344CB8AC3E}">
        <p14:creationId xmlns:p14="http://schemas.microsoft.com/office/powerpoint/2010/main" val="409226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400" b="1"/>
          </a:p>
        </p:txBody>
      </p:sp>
    </p:spTree>
    <p:extLst>
      <p:ext uri="{BB962C8B-B14F-4D97-AF65-F5344CB8AC3E}">
        <p14:creationId xmlns:p14="http://schemas.microsoft.com/office/powerpoint/2010/main" val="290278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D9CAF-C16A-1539-D795-033620ECB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645F8-5570-65C2-1E7E-4B8196CB20EC}"/>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FFEA1668-ACC8-CBFE-DFB4-B1A4D6CB0BF1}"/>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400" b="1"/>
          </a:p>
        </p:txBody>
      </p:sp>
    </p:spTree>
    <p:extLst>
      <p:ext uri="{BB962C8B-B14F-4D97-AF65-F5344CB8AC3E}">
        <p14:creationId xmlns:p14="http://schemas.microsoft.com/office/powerpoint/2010/main" val="2552634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7F2FC-4BD9-351D-C1A7-6E0E1CDE5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5BCC4-A50F-43CB-96DF-C1AEB4645A5B}"/>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C90EE60F-0E23-87AD-80E4-0016D086C4AE}"/>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400" b="1"/>
          </a:p>
        </p:txBody>
      </p:sp>
    </p:spTree>
    <p:extLst>
      <p:ext uri="{BB962C8B-B14F-4D97-AF65-F5344CB8AC3E}">
        <p14:creationId xmlns:p14="http://schemas.microsoft.com/office/powerpoint/2010/main" val="268868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94724-FE23-26FC-E42A-2E464E172F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79C84A-A767-3396-A2FE-182AD7A78F0C}"/>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B7D4820C-160A-0B49-DD2D-1AF4BEC8C863}"/>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400" b="1"/>
          </a:p>
        </p:txBody>
      </p:sp>
    </p:spTree>
    <p:extLst>
      <p:ext uri="{BB962C8B-B14F-4D97-AF65-F5344CB8AC3E}">
        <p14:creationId xmlns:p14="http://schemas.microsoft.com/office/powerpoint/2010/main" val="4269036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FA2C-8D3B-C740-26EC-A5FAC39902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8020B-FEAC-CA16-08BC-04DADB2D4EB6}"/>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5A5483A9-88F1-B337-5521-79B97953B6AD}"/>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400" b="1"/>
          </a:p>
        </p:txBody>
      </p:sp>
    </p:spTree>
    <p:extLst>
      <p:ext uri="{BB962C8B-B14F-4D97-AF65-F5344CB8AC3E}">
        <p14:creationId xmlns:p14="http://schemas.microsoft.com/office/powerpoint/2010/main" val="218310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1E321-0E92-CE3B-B8EF-F81542821F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FDC56-C6DA-8AAF-6069-71D0AFC21A69}"/>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9A124F4C-5BDA-819F-3B5F-258BF6D5A896}"/>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400" b="1"/>
          </a:p>
        </p:txBody>
      </p:sp>
    </p:spTree>
    <p:extLst>
      <p:ext uri="{BB962C8B-B14F-4D97-AF65-F5344CB8AC3E}">
        <p14:creationId xmlns:p14="http://schemas.microsoft.com/office/powerpoint/2010/main" val="23993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A440B-9CBF-A98F-3042-09B49E619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28A7FA-DACE-104F-71C5-611E8943A3C8}"/>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97501DEF-9D1F-BB7B-9484-2B30B03D5A84}"/>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400" b="1"/>
          </a:p>
        </p:txBody>
      </p:sp>
    </p:spTree>
    <p:extLst>
      <p:ext uri="{BB962C8B-B14F-4D97-AF65-F5344CB8AC3E}">
        <p14:creationId xmlns:p14="http://schemas.microsoft.com/office/powerpoint/2010/main" val="3191202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FA5C416-7602-4F6E-AF18-B06EB5E567FC}" type="datetime1">
              <a:rPr lang="en-US" smtClean="0"/>
              <a:t>4/15/2026</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6D95D4-B1DC-4BD3-96F7-872A240A5AA8}" type="datetime1">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41AC3A06-FFF2-4C8C-891C-D19B96FB8B5F}" type="datetime1">
              <a:rPr lang="en-US" smtClean="0"/>
              <a:t>4/15/2026</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6215E3FE-2A52-4BFD-866F-7468E077B710}" type="datetime1">
              <a:rPr lang="en-US" smtClean="0"/>
              <a:t>4/15/2026</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7631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F56EA5F0-CC34-482B-B7D7-9B41821823C8}" type="datetime1">
              <a:rPr lang="en-US" smtClean="0"/>
              <a:t>4/15/2026</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51838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F35DAB7C-C874-4098-B6FA-7A7D41D46054}" type="datetime1">
              <a:rPr lang="en-US" smtClean="0"/>
              <a:t>4/15/2026</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706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CED2E2-1542-4766-B14D-910888DE2F40}" type="datetime1">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06044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139CAA-DE3D-430A-BBEB-611F0ABD547B}" type="datetime1">
              <a:rPr lang="en-US" smtClean="0"/>
              <a:t>4/15/2026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32139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3613BBB6-D452-44CA-BE48-69C7636B069C}" type="datetime1">
              <a:rPr lang="en-US" smtClean="0"/>
              <a:t>4/15/2026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79684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A268C-8FB5-4886-8264-FC595AF8391B}" type="datetime1">
              <a:rPr lang="en-US" smtClean="0"/>
              <a:t>4/15/2026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63205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C277F93F-B245-4FE5-8EF7-CE30EA2F06A3}" type="datetime1">
              <a:rPr lang="en-US" smtClean="0"/>
              <a:t>4/15/2026</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264061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748957"/>
          </a:xfrm>
        </p:spPr>
        <p:txBody>
          <a:bodyPr/>
          <a:lstStyle/>
          <a:p>
            <a:r>
              <a:rPr lang="en-US"/>
              <a:t>Click to edit Master title style</a:t>
            </a:r>
          </a:p>
        </p:txBody>
      </p:sp>
      <p:sp>
        <p:nvSpPr>
          <p:cNvPr id="3" name="Content Placeholder 2"/>
          <p:cNvSpPr>
            <a:spLocks noGrp="1"/>
          </p:cNvSpPr>
          <p:nvPr>
            <p:ph idx="1"/>
          </p:nvPr>
        </p:nvSpPr>
        <p:spPr>
          <a:xfrm>
            <a:off x="581192" y="1699591"/>
            <a:ext cx="11029615" cy="45720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AF2B4F3-55FC-4AE9-8861-9776836DA11F}" type="datetime1">
              <a:rPr lang="en-US" smtClean="0"/>
              <a:t>4/15/2026</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52443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505B9-AE01-4BC3-856D-BB132BF34314}" type="datetime1">
              <a:rPr lang="en-US" smtClean="0"/>
              <a:t>4/15/2026</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20558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ECF3C1-CD21-49DD-B007-0E3BB43F67F8}" type="datetime1">
              <a:rPr lang="en-US" smtClean="0"/>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10140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51A75AEC-37D3-4D1C-B3F1-20813135198E}" type="datetime1">
              <a:rPr lang="en-US" smtClean="0"/>
              <a:t>4/15/2026</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0237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948A61B-7849-4E35-A7F5-A30700641529}" type="datetime1">
              <a:rPr lang="en-US" smtClean="0"/>
              <a:t>4/15/2026</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33662A-E4A9-46DC-A512-ACCF7860B028}" type="datetime1">
              <a:rPr lang="en-US" smtClean="0"/>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1B839D-9003-41F0-B39B-2D574F1A5C80}" type="datetime1">
              <a:rPr lang="en-US" smtClean="0"/>
              <a:t>4/15/2026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34EED65-072C-4FDB-A3BF-BBE9404B99E2}" type="datetime1">
              <a:rPr lang="en-US" smtClean="0"/>
              <a:t>4/15/2026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10D1-D2A9-4D47-9FAB-787B9719296C}" type="datetime1">
              <a:rPr lang="en-US" smtClean="0"/>
              <a:t>4/15/2026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EEC9C26E-3850-482C-A422-5FDFA76FC468}" type="datetime1">
              <a:rPr lang="en-US" smtClean="0"/>
              <a:t>4/15/2026</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BD17-423D-446F-99F2-14E1D80419C3}" type="datetime1">
              <a:rPr lang="en-US" smtClean="0"/>
              <a:t>4/15/2026</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70642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1564477"/>
            <a:ext cx="11029616" cy="4747545"/>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DE3A5D88-3F7B-4785-8E2A-6434E63AC270}" type="datetime1">
              <a:rPr lang="en-US" smtClean="0"/>
              <a:t>4/15/2026</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768569"/>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1626620"/>
            <a:ext cx="11029616" cy="4361429"/>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64E5414-ECEC-412A-94F2-109BABC55DD1}" type="datetime1">
              <a:rPr lang="en-US" smtClean="0"/>
              <a:t>4/15/2026</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7915774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mtc.gov/uniformity/project-on-state-taxation-of-partnership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3918857" y="2080644"/>
            <a:ext cx="7759337" cy="1721187"/>
          </a:xfrm>
        </p:spPr>
        <p:txBody>
          <a:bodyPr>
            <a:normAutofit fontScale="90000"/>
          </a:bodyPr>
          <a:lstStyle/>
          <a:p>
            <a:br>
              <a:rPr lang="en-US" sz="4400"/>
            </a:br>
            <a:br>
              <a:rPr lang="en-US" sz="4400"/>
            </a:br>
            <a:br>
              <a:rPr lang="en-US" sz="4400"/>
            </a:br>
            <a:br>
              <a:rPr lang="en-US" sz="4400"/>
            </a:br>
            <a:br>
              <a:rPr lang="en-US" sz="4400"/>
            </a:br>
            <a:br>
              <a:rPr lang="en-US" sz="4400"/>
            </a:br>
            <a:r>
              <a:rPr lang="en-US" sz="4400" cap="none"/>
              <a:t>State Taxation of Partnerships – </a:t>
            </a:r>
            <a:br>
              <a:rPr lang="en-US" sz="4400" cap="none"/>
            </a:br>
            <a:r>
              <a:rPr lang="en-US" sz="4400" cap="none"/>
              <a:t>Status Report</a:t>
            </a:r>
            <a:endParaRPr lang="en-US" sz="440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3918857" y="3909268"/>
            <a:ext cx="6218877" cy="1054618"/>
          </a:xfrm>
        </p:spPr>
        <p:txBody>
          <a:bodyPr>
            <a:noAutofit/>
          </a:bodyPr>
          <a:lstStyle/>
          <a:p>
            <a:r>
              <a:rPr lang="en-US" sz="2400"/>
              <a:t>Report to the Uniformity Committee</a:t>
            </a:r>
            <a:br>
              <a:rPr lang="en-US" sz="2400"/>
            </a:br>
            <a:r>
              <a:rPr lang="en-US" sz="2400"/>
              <a:t>April 21, 2026</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898039" y="2490291"/>
            <a:ext cx="2846647" cy="1541978"/>
          </a:xfrm>
          <a:prstGeom prst="rect">
            <a:avLst/>
          </a:prstGeom>
        </p:spPr>
      </p:pic>
      <p:sp>
        <p:nvSpPr>
          <p:cNvPr id="5" name="Slide Number Placeholder 4">
            <a:extLst>
              <a:ext uri="{FF2B5EF4-FFF2-40B4-BE49-F238E27FC236}">
                <a16:creationId xmlns:a16="http://schemas.microsoft.com/office/drawing/2014/main" id="{29069105-5D7C-96CF-7BD9-C260AB9E37CA}"/>
              </a:ext>
            </a:extLst>
          </p:cNvPr>
          <p:cNvSpPr>
            <a:spLocks noGrp="1"/>
          </p:cNvSpPr>
          <p:nvPr>
            <p:ph type="sldNum" sz="quarter" idx="12"/>
          </p:nvPr>
        </p:nvSpPr>
        <p:spPr/>
        <p:txBody>
          <a:bodyPr/>
          <a:lstStyle/>
          <a:p>
            <a:fld id="{3A98EE3D-8CD1-4C3F-BD1C-C98C9596463C}" type="slidenum">
              <a:rPr lang="en-US" smtClean="0"/>
              <a:t>1</a:t>
            </a:fld>
            <a:endParaRPr lang="en-US"/>
          </a:p>
        </p:txBody>
      </p:sp>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F15C9-DD7B-D92D-C5AE-9C7429DBF9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843FA-B6EC-98AF-0206-149A9C3D2896}"/>
              </a:ext>
            </a:extLst>
          </p:cNvPr>
          <p:cNvSpPr>
            <a:spLocks noGrp="1"/>
          </p:cNvSpPr>
          <p:nvPr>
            <p:ph type="title"/>
          </p:nvPr>
        </p:nvSpPr>
        <p:spPr/>
        <p:txBody>
          <a:bodyPr/>
          <a:lstStyle/>
          <a:p>
            <a:r>
              <a:rPr lang="en-US" dirty="0"/>
              <a:t>Combined Model Provisions – State Sourcing</a:t>
            </a:r>
          </a:p>
        </p:txBody>
      </p:sp>
      <p:sp>
        <p:nvSpPr>
          <p:cNvPr id="3" name="Content Placeholder 2">
            <a:extLst>
              <a:ext uri="{FF2B5EF4-FFF2-40B4-BE49-F238E27FC236}">
                <a16:creationId xmlns:a16="http://schemas.microsoft.com/office/drawing/2014/main" id="{7F80466F-6733-5D23-6D79-80C28D9CDB41}"/>
              </a:ext>
            </a:extLst>
          </p:cNvPr>
          <p:cNvSpPr>
            <a:spLocks noGrp="1"/>
          </p:cNvSpPr>
          <p:nvPr>
            <p:ph idx="1"/>
          </p:nvPr>
        </p:nvSpPr>
        <p:spPr/>
        <p:txBody>
          <a:bodyPr/>
          <a:lstStyle/>
          <a:p>
            <a:r>
              <a:rPr lang="en-US" sz="2800" b="1" dirty="0"/>
              <a:t>Summary – Exception for Income of Investment Partnerships</a:t>
            </a:r>
          </a:p>
          <a:p>
            <a:pPr lvl="1"/>
            <a:r>
              <a:rPr lang="en-US" sz="2400" b="1" dirty="0"/>
              <a:t>Applies only to nonresident individual partners (or persons taxed as nonresidents) who are not active in the investment partnership.</a:t>
            </a:r>
          </a:p>
          <a:p>
            <a:pPr lvl="1"/>
            <a:r>
              <a:rPr lang="en-US" sz="2400" b="1" dirty="0"/>
              <a:t>The activities of the investment partnership (as defined) will not affect the sourcing of income from the investments.</a:t>
            </a:r>
          </a:p>
          <a:p>
            <a:pPr lvl="1"/>
            <a:r>
              <a:rPr lang="en-US" sz="2400" b="1" dirty="0"/>
              <a:t>Rather, the partners will source the income from the investments as though they held the assets directly.</a:t>
            </a:r>
          </a:p>
          <a:p>
            <a:pPr lvl="1"/>
            <a:endParaRPr lang="en-US" dirty="0"/>
          </a:p>
        </p:txBody>
      </p:sp>
      <p:sp>
        <p:nvSpPr>
          <p:cNvPr id="4" name="Slide Number Placeholder 3">
            <a:extLst>
              <a:ext uri="{FF2B5EF4-FFF2-40B4-BE49-F238E27FC236}">
                <a16:creationId xmlns:a16="http://schemas.microsoft.com/office/drawing/2014/main" id="{2C67C519-D59A-0DC4-8AFD-45E1E54C1FCF}"/>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2574210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13B0FD-20F7-8B0C-144F-ACD6C954CDB0}"/>
              </a:ext>
            </a:extLst>
          </p:cNvPr>
          <p:cNvSpPr>
            <a:spLocks noGrp="1"/>
          </p:cNvSpPr>
          <p:nvPr>
            <p:ph type="sldNum" sz="quarter" idx="12"/>
          </p:nvPr>
        </p:nvSpPr>
        <p:spPr/>
        <p:txBody>
          <a:bodyPr/>
          <a:lstStyle/>
          <a:p>
            <a:fld id="{3A98EE3D-8CD1-4C3F-BD1C-C98C9596463C}" type="slidenum">
              <a:rPr lang="en-US" smtClean="0"/>
              <a:t>11</a:t>
            </a:fld>
            <a:endParaRPr lang="en-US"/>
          </a:p>
        </p:txBody>
      </p:sp>
      <p:sp>
        <p:nvSpPr>
          <p:cNvPr id="19" name="Content Placeholder 2">
            <a:extLst>
              <a:ext uri="{FF2B5EF4-FFF2-40B4-BE49-F238E27FC236}">
                <a16:creationId xmlns:a16="http://schemas.microsoft.com/office/drawing/2014/main" id="{7B6D25C1-34AD-E3B0-209E-B433F73B743F}"/>
              </a:ext>
            </a:extLst>
          </p:cNvPr>
          <p:cNvSpPr txBox="1">
            <a:spLocks/>
          </p:cNvSpPr>
          <p:nvPr/>
        </p:nvSpPr>
        <p:spPr>
          <a:xfrm>
            <a:off x="6174847" y="705793"/>
            <a:ext cx="5639327" cy="5820354"/>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spcBef>
                <a:spcPts val="600"/>
              </a:spcBef>
              <a:spcAft>
                <a:spcPts val="1200"/>
              </a:spcAft>
              <a:buNone/>
            </a:pPr>
            <a:r>
              <a:rPr lang="en-US" sz="2000" b="1" u="sng"/>
              <a:t>General Assumptions</a:t>
            </a:r>
            <a:r>
              <a:rPr lang="en-US" sz="2000" b="1"/>
              <a:t>:</a:t>
            </a:r>
          </a:p>
          <a:p>
            <a:pPr lvl="1">
              <a:spcBef>
                <a:spcPts val="600"/>
              </a:spcBef>
              <a:spcAft>
                <a:spcPts val="1200"/>
              </a:spcAft>
            </a:pPr>
            <a:r>
              <a:rPr lang="en-US" sz="2000" b="1"/>
              <a:t>P – a business operating in State A</a:t>
            </a:r>
          </a:p>
          <a:p>
            <a:pPr lvl="1">
              <a:spcBef>
                <a:spcPts val="600"/>
              </a:spcBef>
              <a:spcAft>
                <a:spcPts val="1200"/>
              </a:spcAft>
            </a:pPr>
            <a:r>
              <a:rPr lang="en-US" sz="2000" b="1"/>
              <a:t>Partner Smith – a nonresident of State A</a:t>
            </a:r>
          </a:p>
          <a:p>
            <a:pPr lvl="1">
              <a:spcBef>
                <a:spcPts val="600"/>
              </a:spcBef>
              <a:spcAft>
                <a:spcPts val="1200"/>
              </a:spcAft>
            </a:pPr>
            <a:r>
              <a:rPr lang="en-US" sz="2000" b="1"/>
              <a:t>Corp – a business operating entirely outside State A </a:t>
            </a:r>
          </a:p>
          <a:p>
            <a:pPr lvl="1">
              <a:spcBef>
                <a:spcPts val="600"/>
              </a:spcBef>
              <a:spcAft>
                <a:spcPts val="1200"/>
              </a:spcAft>
            </a:pPr>
            <a:r>
              <a:rPr lang="en-US" sz="2000" b="1"/>
              <a:t>QIP – a qualified investment partnership with offices inside and outside State A</a:t>
            </a:r>
          </a:p>
          <a:p>
            <a:pPr lvl="1">
              <a:spcBef>
                <a:spcPts val="600"/>
              </a:spcBef>
              <a:spcAft>
                <a:spcPts val="1200"/>
              </a:spcAft>
            </a:pPr>
            <a:r>
              <a:rPr lang="en-US" sz="2000" b="1"/>
              <a:t>QIP Partner Jones – a partner in QIP but does not participate in the activities of QIP</a:t>
            </a:r>
          </a:p>
          <a:p>
            <a:pPr lvl="1">
              <a:spcBef>
                <a:spcPts val="600"/>
              </a:spcBef>
              <a:spcAft>
                <a:spcPts val="1200"/>
              </a:spcAft>
            </a:pPr>
            <a:r>
              <a:rPr lang="en-US" sz="2000" b="1"/>
              <a:t>State A uses a single sales factor apportionment formula</a:t>
            </a:r>
          </a:p>
        </p:txBody>
      </p:sp>
      <p:grpSp>
        <p:nvGrpSpPr>
          <p:cNvPr id="2" name="Group 1">
            <a:extLst>
              <a:ext uri="{FF2B5EF4-FFF2-40B4-BE49-F238E27FC236}">
                <a16:creationId xmlns:a16="http://schemas.microsoft.com/office/drawing/2014/main" id="{C1FA0ED4-B1F3-FCBE-966A-C73BECE865B4}"/>
              </a:ext>
            </a:extLst>
          </p:cNvPr>
          <p:cNvGrpSpPr/>
          <p:nvPr/>
        </p:nvGrpSpPr>
        <p:grpSpPr>
          <a:xfrm>
            <a:off x="282410" y="882595"/>
            <a:ext cx="5243748" cy="4699221"/>
            <a:chOff x="272184" y="882595"/>
            <a:chExt cx="5831016" cy="5541319"/>
          </a:xfrm>
        </p:grpSpPr>
        <p:grpSp>
          <p:nvGrpSpPr>
            <p:cNvPr id="36" name="Content Placeholder 16" descr="Man with solid fill">
              <a:extLst>
                <a:ext uri="{FF2B5EF4-FFF2-40B4-BE49-F238E27FC236}">
                  <a16:creationId xmlns:a16="http://schemas.microsoft.com/office/drawing/2014/main" id="{0AF344CF-5352-7886-E541-0EFD6A4A5017}"/>
                </a:ext>
              </a:extLst>
            </p:cNvPr>
            <p:cNvGrpSpPr/>
            <p:nvPr/>
          </p:nvGrpSpPr>
          <p:grpSpPr>
            <a:xfrm>
              <a:off x="780840" y="2168619"/>
              <a:ext cx="375751" cy="908059"/>
              <a:chOff x="1642231" y="2562559"/>
              <a:chExt cx="419100" cy="857250"/>
            </a:xfrm>
            <a:solidFill>
              <a:schemeClr val="tx1">
                <a:lumMod val="65000"/>
                <a:lumOff val="35000"/>
              </a:schemeClr>
            </a:solidFill>
          </p:grpSpPr>
          <p:sp>
            <p:nvSpPr>
              <p:cNvPr id="37" name="Freeform: Shape 36">
                <a:extLst>
                  <a:ext uri="{FF2B5EF4-FFF2-40B4-BE49-F238E27FC236}">
                    <a16:creationId xmlns:a16="http://schemas.microsoft.com/office/drawing/2014/main" id="{1D1DE525-311D-A6A5-89AF-37CDE8CF1D21}"/>
                  </a:ext>
                </a:extLst>
              </p:cNvPr>
              <p:cNvSpPr/>
              <p:nvPr/>
            </p:nvSpPr>
            <p:spPr>
              <a:xfrm>
                <a:off x="1775581" y="2562559"/>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38" name="Freeform: Shape 37">
                <a:extLst>
                  <a:ext uri="{FF2B5EF4-FFF2-40B4-BE49-F238E27FC236}">
                    <a16:creationId xmlns:a16="http://schemas.microsoft.com/office/drawing/2014/main" id="{1570BF1F-5009-8645-0D0A-BDBEDA44F6C3}"/>
                  </a:ext>
                </a:extLst>
              </p:cNvPr>
              <p:cNvSpPr/>
              <p:nvPr/>
            </p:nvSpPr>
            <p:spPr>
              <a:xfrm>
                <a:off x="1642231" y="2734009"/>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sp>
          <p:nvSpPr>
            <p:cNvPr id="5" name="Isosceles Triangle 4">
              <a:extLst>
                <a:ext uri="{FF2B5EF4-FFF2-40B4-BE49-F238E27FC236}">
                  <a16:creationId xmlns:a16="http://schemas.microsoft.com/office/drawing/2014/main" id="{4C3CAC4A-9D87-C21D-8F97-5A691A7EAC62}"/>
                </a:ext>
              </a:extLst>
            </p:cNvPr>
            <p:cNvSpPr/>
            <p:nvPr/>
          </p:nvSpPr>
          <p:spPr>
            <a:xfrm>
              <a:off x="2441051" y="4418806"/>
              <a:ext cx="1575594" cy="123457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P</a:t>
              </a:r>
            </a:p>
          </p:txBody>
        </p:sp>
        <p:sp>
          <p:nvSpPr>
            <p:cNvPr id="6" name="Freeform: Shape 5">
              <a:extLst>
                <a:ext uri="{FF2B5EF4-FFF2-40B4-BE49-F238E27FC236}">
                  <a16:creationId xmlns:a16="http://schemas.microsoft.com/office/drawing/2014/main" id="{0A7DA9B6-4059-AE53-2786-75B0D6AF84CB}"/>
                </a:ext>
              </a:extLst>
            </p:cNvPr>
            <p:cNvSpPr/>
            <p:nvPr/>
          </p:nvSpPr>
          <p:spPr>
            <a:xfrm>
              <a:off x="2683545" y="3601941"/>
              <a:ext cx="3419655" cy="2821973"/>
            </a:xfrm>
            <a:custGeom>
              <a:avLst/>
              <a:gdLst>
                <a:gd name="csX0" fmla="*/ 0 w 2902226"/>
                <a:gd name="csY0" fmla="*/ 143123 h 2631882"/>
                <a:gd name="csX1" fmla="*/ 0 w 2902226"/>
                <a:gd name="csY1" fmla="*/ 143123 h 2631882"/>
                <a:gd name="csX2" fmla="*/ 71562 w 2902226"/>
                <a:gd name="csY2" fmla="*/ 540689 h 2631882"/>
                <a:gd name="csX3" fmla="*/ 119269 w 2902226"/>
                <a:gd name="csY3" fmla="*/ 731520 h 2631882"/>
                <a:gd name="csX4" fmla="*/ 151075 w 2902226"/>
                <a:gd name="csY4" fmla="*/ 818984 h 2631882"/>
                <a:gd name="csX5" fmla="*/ 222636 w 2902226"/>
                <a:gd name="csY5" fmla="*/ 1113183 h 2631882"/>
                <a:gd name="csX6" fmla="*/ 262393 w 2902226"/>
                <a:gd name="csY6" fmla="*/ 1176793 h 2631882"/>
                <a:gd name="csX7" fmla="*/ 310101 w 2902226"/>
                <a:gd name="csY7" fmla="*/ 1439186 h 2631882"/>
                <a:gd name="csX8" fmla="*/ 333955 w 2902226"/>
                <a:gd name="csY8" fmla="*/ 1653871 h 2631882"/>
                <a:gd name="csX9" fmla="*/ 413468 w 2902226"/>
                <a:gd name="csY9" fmla="*/ 1956021 h 2631882"/>
                <a:gd name="csX10" fmla="*/ 421419 w 2902226"/>
                <a:gd name="csY10" fmla="*/ 2274073 h 2631882"/>
                <a:gd name="csX11" fmla="*/ 437322 w 2902226"/>
                <a:gd name="csY11" fmla="*/ 2345635 h 2631882"/>
                <a:gd name="csX12" fmla="*/ 580445 w 2902226"/>
                <a:gd name="csY12" fmla="*/ 2512612 h 2631882"/>
                <a:gd name="csX13" fmla="*/ 922351 w 2902226"/>
                <a:gd name="csY13" fmla="*/ 2608028 h 2631882"/>
                <a:gd name="csX14" fmla="*/ 1009816 w 2902226"/>
                <a:gd name="csY14" fmla="*/ 2615979 h 2631882"/>
                <a:gd name="csX15" fmla="*/ 1200647 w 2902226"/>
                <a:gd name="csY15" fmla="*/ 2623930 h 2631882"/>
                <a:gd name="csX16" fmla="*/ 1773141 w 2902226"/>
                <a:gd name="csY16" fmla="*/ 2631882 h 2631882"/>
                <a:gd name="csX17" fmla="*/ 2003729 w 2902226"/>
                <a:gd name="csY17" fmla="*/ 2615979 h 2631882"/>
                <a:gd name="csX18" fmla="*/ 2146852 w 2902226"/>
                <a:gd name="csY18" fmla="*/ 2600077 h 2631882"/>
                <a:gd name="csX19" fmla="*/ 2297927 w 2902226"/>
                <a:gd name="csY19" fmla="*/ 2584174 h 2631882"/>
                <a:gd name="csX20" fmla="*/ 2385391 w 2902226"/>
                <a:gd name="csY20" fmla="*/ 2576223 h 2631882"/>
                <a:gd name="csX21" fmla="*/ 2592125 w 2902226"/>
                <a:gd name="csY21" fmla="*/ 2568271 h 2631882"/>
                <a:gd name="csX22" fmla="*/ 2639833 w 2902226"/>
                <a:gd name="csY22" fmla="*/ 2560320 h 2631882"/>
                <a:gd name="csX23" fmla="*/ 2647784 w 2902226"/>
                <a:gd name="csY23" fmla="*/ 2472856 h 2631882"/>
                <a:gd name="csX24" fmla="*/ 2615979 w 2902226"/>
                <a:gd name="csY24" fmla="*/ 2178657 h 2631882"/>
                <a:gd name="csX25" fmla="*/ 2552369 w 2902226"/>
                <a:gd name="csY25" fmla="*/ 1908313 h 2631882"/>
                <a:gd name="csX26" fmla="*/ 2544417 w 2902226"/>
                <a:gd name="csY26" fmla="*/ 1804946 h 2631882"/>
                <a:gd name="csX27" fmla="*/ 2536466 w 2902226"/>
                <a:gd name="csY27" fmla="*/ 1733384 h 2631882"/>
                <a:gd name="csX28" fmla="*/ 2528515 w 2902226"/>
                <a:gd name="csY28" fmla="*/ 1606163 h 2631882"/>
                <a:gd name="csX29" fmla="*/ 2520563 w 2902226"/>
                <a:gd name="csY29" fmla="*/ 1518699 h 2631882"/>
                <a:gd name="csX30" fmla="*/ 2528515 w 2902226"/>
                <a:gd name="csY30" fmla="*/ 842838 h 2631882"/>
                <a:gd name="csX31" fmla="*/ 2536466 w 2902226"/>
                <a:gd name="csY31" fmla="*/ 811033 h 2631882"/>
                <a:gd name="csX32" fmla="*/ 2584174 w 2902226"/>
                <a:gd name="csY32" fmla="*/ 787179 h 2631882"/>
                <a:gd name="csX33" fmla="*/ 2655736 w 2902226"/>
                <a:gd name="csY33" fmla="*/ 747423 h 2631882"/>
                <a:gd name="csX34" fmla="*/ 2814762 w 2902226"/>
                <a:gd name="csY34" fmla="*/ 508883 h 2631882"/>
                <a:gd name="csX35" fmla="*/ 2830664 w 2902226"/>
                <a:gd name="csY35" fmla="*/ 453224 h 2631882"/>
                <a:gd name="csX36" fmla="*/ 2854518 w 2902226"/>
                <a:gd name="csY36" fmla="*/ 405517 h 2631882"/>
                <a:gd name="csX37" fmla="*/ 2878372 w 2902226"/>
                <a:gd name="csY37" fmla="*/ 349857 h 2631882"/>
                <a:gd name="csX38" fmla="*/ 2894275 w 2902226"/>
                <a:gd name="csY38" fmla="*/ 270344 h 2631882"/>
                <a:gd name="csX39" fmla="*/ 2902226 w 2902226"/>
                <a:gd name="csY39" fmla="*/ 238539 h 2631882"/>
                <a:gd name="csX40" fmla="*/ 2894275 w 2902226"/>
                <a:gd name="csY40" fmla="*/ 151075 h 2631882"/>
                <a:gd name="csX41" fmla="*/ 2870421 w 2902226"/>
                <a:gd name="csY41" fmla="*/ 127221 h 2631882"/>
                <a:gd name="csX42" fmla="*/ 2727297 w 2902226"/>
                <a:gd name="csY42" fmla="*/ 79513 h 2631882"/>
                <a:gd name="csX43" fmla="*/ 2560320 w 2902226"/>
                <a:gd name="csY43" fmla="*/ 31805 h 2631882"/>
                <a:gd name="csX44" fmla="*/ 2282024 w 2902226"/>
                <a:gd name="csY44" fmla="*/ 0 h 2631882"/>
                <a:gd name="csX45" fmla="*/ 1900362 w 2902226"/>
                <a:gd name="csY45" fmla="*/ 7951 h 2631882"/>
                <a:gd name="csX46" fmla="*/ 866692 w 2902226"/>
                <a:gd name="csY46" fmla="*/ 15903 h 2631882"/>
                <a:gd name="csX47" fmla="*/ 779228 w 2902226"/>
                <a:gd name="csY47" fmla="*/ 23854 h 2631882"/>
                <a:gd name="csX48" fmla="*/ 469127 w 2902226"/>
                <a:gd name="csY48" fmla="*/ 39757 h 2631882"/>
                <a:gd name="csX49" fmla="*/ 429370 w 2902226"/>
                <a:gd name="csY49" fmla="*/ 47708 h 2631882"/>
                <a:gd name="csX50" fmla="*/ 254442 w 2902226"/>
                <a:gd name="csY50" fmla="*/ 63610 h 2631882"/>
                <a:gd name="csX51" fmla="*/ 159026 w 2902226"/>
                <a:gd name="csY51" fmla="*/ 79513 h 2631882"/>
                <a:gd name="csX52" fmla="*/ 63610 w 2902226"/>
                <a:gd name="csY52" fmla="*/ 87464 h 2631882"/>
                <a:gd name="csX53" fmla="*/ 39756 w 2902226"/>
                <a:gd name="csY53" fmla="*/ 95416 h 2631882"/>
                <a:gd name="csX54" fmla="*/ 0 w 2902226"/>
                <a:gd name="csY54" fmla="*/ 143123 h 2631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902226" h="2631882">
                  <a:moveTo>
                    <a:pt x="0" y="143123"/>
                  </a:moveTo>
                  <a:lnTo>
                    <a:pt x="0" y="143123"/>
                  </a:lnTo>
                  <a:cubicBezTo>
                    <a:pt x="21109" y="322553"/>
                    <a:pt x="16814" y="321695"/>
                    <a:pt x="71562" y="540689"/>
                  </a:cubicBezTo>
                  <a:cubicBezTo>
                    <a:pt x="87464" y="604299"/>
                    <a:pt x="96861" y="669900"/>
                    <a:pt x="119269" y="731520"/>
                  </a:cubicBezTo>
                  <a:cubicBezTo>
                    <a:pt x="129871" y="760675"/>
                    <a:pt x="143551" y="788888"/>
                    <a:pt x="151075" y="818984"/>
                  </a:cubicBezTo>
                  <a:cubicBezTo>
                    <a:pt x="165759" y="877719"/>
                    <a:pt x="182074" y="1032059"/>
                    <a:pt x="222636" y="1113183"/>
                  </a:cubicBezTo>
                  <a:cubicBezTo>
                    <a:pt x="233818" y="1135547"/>
                    <a:pt x="249141" y="1155590"/>
                    <a:pt x="262393" y="1176793"/>
                  </a:cubicBezTo>
                  <a:cubicBezTo>
                    <a:pt x="298215" y="1391727"/>
                    <a:pt x="280208" y="1304672"/>
                    <a:pt x="310101" y="1439186"/>
                  </a:cubicBezTo>
                  <a:cubicBezTo>
                    <a:pt x="315016" y="1493249"/>
                    <a:pt x="324502" y="1608495"/>
                    <a:pt x="333955" y="1653871"/>
                  </a:cubicBezTo>
                  <a:cubicBezTo>
                    <a:pt x="371555" y="1834349"/>
                    <a:pt x="375685" y="1842675"/>
                    <a:pt x="413468" y="1956021"/>
                  </a:cubicBezTo>
                  <a:cubicBezTo>
                    <a:pt x="416118" y="2062038"/>
                    <a:pt x="414938" y="2168221"/>
                    <a:pt x="421419" y="2274073"/>
                  </a:cubicBezTo>
                  <a:cubicBezTo>
                    <a:pt x="422912" y="2298463"/>
                    <a:pt x="428465" y="2322861"/>
                    <a:pt x="437322" y="2345635"/>
                  </a:cubicBezTo>
                  <a:cubicBezTo>
                    <a:pt x="460766" y="2405921"/>
                    <a:pt x="524187" y="2488501"/>
                    <a:pt x="580445" y="2512612"/>
                  </a:cubicBezTo>
                  <a:cubicBezTo>
                    <a:pt x="689201" y="2559222"/>
                    <a:pt x="807314" y="2580334"/>
                    <a:pt x="922351" y="2608028"/>
                  </a:cubicBezTo>
                  <a:cubicBezTo>
                    <a:pt x="950813" y="2614880"/>
                    <a:pt x="980588" y="2614309"/>
                    <a:pt x="1009816" y="2615979"/>
                  </a:cubicBezTo>
                  <a:cubicBezTo>
                    <a:pt x="1073378" y="2619611"/>
                    <a:pt x="1136995" y="2622604"/>
                    <a:pt x="1200647" y="2623930"/>
                  </a:cubicBezTo>
                  <a:lnTo>
                    <a:pt x="1773141" y="2631882"/>
                  </a:lnTo>
                  <a:lnTo>
                    <a:pt x="2003729" y="2615979"/>
                  </a:lnTo>
                  <a:cubicBezTo>
                    <a:pt x="2051557" y="2611909"/>
                    <a:pt x="2099129" y="2605236"/>
                    <a:pt x="2146852" y="2600077"/>
                  </a:cubicBezTo>
                  <a:lnTo>
                    <a:pt x="2297927" y="2584174"/>
                  </a:lnTo>
                  <a:cubicBezTo>
                    <a:pt x="2327082" y="2581524"/>
                    <a:pt x="2356159" y="2577803"/>
                    <a:pt x="2385391" y="2576223"/>
                  </a:cubicBezTo>
                  <a:cubicBezTo>
                    <a:pt x="2454253" y="2572501"/>
                    <a:pt x="2523214" y="2570922"/>
                    <a:pt x="2592125" y="2568271"/>
                  </a:cubicBezTo>
                  <a:cubicBezTo>
                    <a:pt x="2608028" y="2565621"/>
                    <a:pt x="2631710" y="2574246"/>
                    <a:pt x="2639833" y="2560320"/>
                  </a:cubicBezTo>
                  <a:cubicBezTo>
                    <a:pt x="2654584" y="2535033"/>
                    <a:pt x="2649610" y="2502074"/>
                    <a:pt x="2647784" y="2472856"/>
                  </a:cubicBezTo>
                  <a:cubicBezTo>
                    <a:pt x="2641631" y="2374410"/>
                    <a:pt x="2632417" y="2275915"/>
                    <a:pt x="2615979" y="2178657"/>
                  </a:cubicBezTo>
                  <a:cubicBezTo>
                    <a:pt x="2600551" y="2087376"/>
                    <a:pt x="2552369" y="1908313"/>
                    <a:pt x="2552369" y="1908313"/>
                  </a:cubicBezTo>
                  <a:cubicBezTo>
                    <a:pt x="2549718" y="1873857"/>
                    <a:pt x="2547546" y="1839362"/>
                    <a:pt x="2544417" y="1804946"/>
                  </a:cubicBezTo>
                  <a:cubicBezTo>
                    <a:pt x="2542244" y="1781044"/>
                    <a:pt x="2538380" y="1757308"/>
                    <a:pt x="2536466" y="1733384"/>
                  </a:cubicBezTo>
                  <a:cubicBezTo>
                    <a:pt x="2533078" y="1691030"/>
                    <a:pt x="2531654" y="1648537"/>
                    <a:pt x="2528515" y="1606163"/>
                  </a:cubicBezTo>
                  <a:cubicBezTo>
                    <a:pt x="2526352" y="1576968"/>
                    <a:pt x="2523214" y="1547854"/>
                    <a:pt x="2520563" y="1518699"/>
                  </a:cubicBezTo>
                  <a:cubicBezTo>
                    <a:pt x="2511061" y="1167121"/>
                    <a:pt x="2506076" y="1231784"/>
                    <a:pt x="2528515" y="842838"/>
                  </a:cubicBezTo>
                  <a:cubicBezTo>
                    <a:pt x="2529144" y="831928"/>
                    <a:pt x="2528739" y="818760"/>
                    <a:pt x="2536466" y="811033"/>
                  </a:cubicBezTo>
                  <a:cubicBezTo>
                    <a:pt x="2549038" y="798461"/>
                    <a:pt x="2568486" y="795546"/>
                    <a:pt x="2584174" y="787179"/>
                  </a:cubicBezTo>
                  <a:cubicBezTo>
                    <a:pt x="2608252" y="774338"/>
                    <a:pt x="2631882" y="760675"/>
                    <a:pt x="2655736" y="747423"/>
                  </a:cubicBezTo>
                  <a:cubicBezTo>
                    <a:pt x="2693399" y="694066"/>
                    <a:pt x="2781725" y="574958"/>
                    <a:pt x="2814762" y="508883"/>
                  </a:cubicBezTo>
                  <a:cubicBezTo>
                    <a:pt x="2823391" y="491625"/>
                    <a:pt x="2823737" y="471233"/>
                    <a:pt x="2830664" y="453224"/>
                  </a:cubicBezTo>
                  <a:cubicBezTo>
                    <a:pt x="2837046" y="436630"/>
                    <a:pt x="2847067" y="421660"/>
                    <a:pt x="2854518" y="405517"/>
                  </a:cubicBezTo>
                  <a:cubicBezTo>
                    <a:pt x="2862977" y="387189"/>
                    <a:pt x="2870421" y="368410"/>
                    <a:pt x="2878372" y="349857"/>
                  </a:cubicBezTo>
                  <a:cubicBezTo>
                    <a:pt x="2883673" y="323353"/>
                    <a:pt x="2888612" y="296773"/>
                    <a:pt x="2894275" y="270344"/>
                  </a:cubicBezTo>
                  <a:cubicBezTo>
                    <a:pt x="2896565" y="259659"/>
                    <a:pt x="2902226" y="249467"/>
                    <a:pt x="2902226" y="238539"/>
                  </a:cubicBezTo>
                  <a:cubicBezTo>
                    <a:pt x="2902226" y="209264"/>
                    <a:pt x="2902317" y="179224"/>
                    <a:pt x="2894275" y="151075"/>
                  </a:cubicBezTo>
                  <a:cubicBezTo>
                    <a:pt x="2891186" y="140263"/>
                    <a:pt x="2880757" y="131651"/>
                    <a:pt x="2870421" y="127221"/>
                  </a:cubicBezTo>
                  <a:cubicBezTo>
                    <a:pt x="2824198" y="107411"/>
                    <a:pt x="2775362" y="94302"/>
                    <a:pt x="2727297" y="79513"/>
                  </a:cubicBezTo>
                  <a:cubicBezTo>
                    <a:pt x="2671971" y="62489"/>
                    <a:pt x="2616794" y="44512"/>
                    <a:pt x="2560320" y="31805"/>
                  </a:cubicBezTo>
                  <a:cubicBezTo>
                    <a:pt x="2446993" y="6306"/>
                    <a:pt x="2393689" y="6979"/>
                    <a:pt x="2282024" y="0"/>
                  </a:cubicBezTo>
                  <a:lnTo>
                    <a:pt x="1900362" y="7951"/>
                  </a:lnTo>
                  <a:lnTo>
                    <a:pt x="866692" y="15903"/>
                  </a:lnTo>
                  <a:cubicBezTo>
                    <a:pt x="837420" y="16318"/>
                    <a:pt x="808423" y="21691"/>
                    <a:pt x="779228" y="23854"/>
                  </a:cubicBezTo>
                  <a:cubicBezTo>
                    <a:pt x="662285" y="32516"/>
                    <a:pt x="592242" y="34404"/>
                    <a:pt x="469127" y="39757"/>
                  </a:cubicBezTo>
                  <a:cubicBezTo>
                    <a:pt x="455875" y="42407"/>
                    <a:pt x="442766" y="45922"/>
                    <a:pt x="429370" y="47708"/>
                  </a:cubicBezTo>
                  <a:cubicBezTo>
                    <a:pt x="392280" y="52653"/>
                    <a:pt x="287520" y="60854"/>
                    <a:pt x="254442" y="63610"/>
                  </a:cubicBezTo>
                  <a:cubicBezTo>
                    <a:pt x="222637" y="68911"/>
                    <a:pt x="191021" y="75514"/>
                    <a:pt x="159026" y="79513"/>
                  </a:cubicBezTo>
                  <a:cubicBezTo>
                    <a:pt x="127357" y="83472"/>
                    <a:pt x="95246" y="83246"/>
                    <a:pt x="63610" y="87464"/>
                  </a:cubicBezTo>
                  <a:cubicBezTo>
                    <a:pt x="55302" y="88572"/>
                    <a:pt x="47887" y="93383"/>
                    <a:pt x="39756" y="95416"/>
                  </a:cubicBezTo>
                  <a:lnTo>
                    <a:pt x="0" y="143123"/>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State A</a:t>
              </a:r>
            </a:p>
          </p:txBody>
        </p:sp>
        <p:cxnSp>
          <p:nvCxnSpPr>
            <p:cNvPr id="8" name="Straight Connector 7">
              <a:extLst>
                <a:ext uri="{FF2B5EF4-FFF2-40B4-BE49-F238E27FC236}">
                  <a16:creationId xmlns:a16="http://schemas.microsoft.com/office/drawing/2014/main" id="{0EAF9E00-7307-7C20-193E-570314F6A1CB}"/>
                </a:ext>
              </a:extLst>
            </p:cNvPr>
            <p:cNvCxnSpPr>
              <a:cxnSpLocks/>
              <a:stCxn id="14" idx="2"/>
              <a:endCxn id="5" idx="0"/>
            </p:cNvCxnSpPr>
            <p:nvPr/>
          </p:nvCxnSpPr>
          <p:spPr>
            <a:xfrm>
              <a:off x="2394381" y="2411514"/>
              <a:ext cx="834467" cy="2007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12AD0A-BAFE-2518-F047-0264D05AB2E1}"/>
                </a:ext>
              </a:extLst>
            </p:cNvPr>
            <p:cNvCxnSpPr>
              <a:cxnSpLocks/>
              <a:stCxn id="38" idx="17"/>
              <a:endCxn id="5" idx="0"/>
            </p:cNvCxnSpPr>
            <p:nvPr/>
          </p:nvCxnSpPr>
          <p:spPr>
            <a:xfrm>
              <a:off x="985795" y="3076678"/>
              <a:ext cx="2243053" cy="134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BD57723-EDBC-42C0-AA04-A96F0F9831B8}"/>
                </a:ext>
              </a:extLst>
            </p:cNvPr>
            <p:cNvSpPr/>
            <p:nvPr/>
          </p:nvSpPr>
          <p:spPr>
            <a:xfrm>
              <a:off x="1745654" y="1552410"/>
              <a:ext cx="1297453" cy="85910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Corp</a:t>
              </a:r>
            </a:p>
          </p:txBody>
        </p:sp>
        <p:sp>
          <p:nvSpPr>
            <p:cNvPr id="23" name="Isosceles Triangle 22">
              <a:extLst>
                <a:ext uri="{FF2B5EF4-FFF2-40B4-BE49-F238E27FC236}">
                  <a16:creationId xmlns:a16="http://schemas.microsoft.com/office/drawing/2014/main" id="{F99F7A64-312C-23BB-A7C7-4EF415EF577B}"/>
                </a:ext>
              </a:extLst>
            </p:cNvPr>
            <p:cNvSpPr/>
            <p:nvPr/>
          </p:nvSpPr>
          <p:spPr>
            <a:xfrm>
              <a:off x="3709656" y="2866647"/>
              <a:ext cx="1173577" cy="9261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QIP</a:t>
              </a:r>
            </a:p>
          </p:txBody>
        </p:sp>
        <p:grpSp>
          <p:nvGrpSpPr>
            <p:cNvPr id="39" name="Content Placeholder 16" descr="Man with solid fill">
              <a:extLst>
                <a:ext uri="{FF2B5EF4-FFF2-40B4-BE49-F238E27FC236}">
                  <a16:creationId xmlns:a16="http://schemas.microsoft.com/office/drawing/2014/main" id="{5B313FE5-F292-EEBF-33DA-B352C6800D86}"/>
                </a:ext>
              </a:extLst>
            </p:cNvPr>
            <p:cNvGrpSpPr/>
            <p:nvPr/>
          </p:nvGrpSpPr>
          <p:grpSpPr>
            <a:xfrm>
              <a:off x="5123885" y="882595"/>
              <a:ext cx="375751" cy="908059"/>
              <a:chOff x="6486322" y="1348492"/>
              <a:chExt cx="419100" cy="857250"/>
            </a:xfrm>
            <a:solidFill>
              <a:schemeClr val="tx1">
                <a:lumMod val="65000"/>
                <a:lumOff val="35000"/>
              </a:schemeClr>
            </a:solidFill>
          </p:grpSpPr>
          <p:sp>
            <p:nvSpPr>
              <p:cNvPr id="40" name="Freeform: Shape 39">
                <a:extLst>
                  <a:ext uri="{FF2B5EF4-FFF2-40B4-BE49-F238E27FC236}">
                    <a16:creationId xmlns:a16="http://schemas.microsoft.com/office/drawing/2014/main" id="{941B54F1-1BE6-9F11-C7B6-48378643E128}"/>
                  </a:ext>
                </a:extLst>
              </p:cNvPr>
              <p:cNvSpPr/>
              <p:nvPr/>
            </p:nvSpPr>
            <p:spPr>
              <a:xfrm>
                <a:off x="6619672" y="1348492"/>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41" name="Freeform: Shape 40">
                <a:extLst>
                  <a:ext uri="{FF2B5EF4-FFF2-40B4-BE49-F238E27FC236}">
                    <a16:creationId xmlns:a16="http://schemas.microsoft.com/office/drawing/2014/main" id="{DC1B2444-D8B1-FD60-365B-2A2EF939B7AA}"/>
                  </a:ext>
                </a:extLst>
              </p:cNvPr>
              <p:cNvSpPr/>
              <p:nvPr/>
            </p:nvSpPr>
            <p:spPr>
              <a:xfrm>
                <a:off x="6486322" y="1519942"/>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cxnSp>
          <p:nvCxnSpPr>
            <p:cNvPr id="29" name="Straight Connector 28">
              <a:extLst>
                <a:ext uri="{FF2B5EF4-FFF2-40B4-BE49-F238E27FC236}">
                  <a16:creationId xmlns:a16="http://schemas.microsoft.com/office/drawing/2014/main" id="{A8EAD68A-05C0-8473-5B2D-76CD8545F817}"/>
                </a:ext>
              </a:extLst>
            </p:cNvPr>
            <p:cNvCxnSpPr>
              <a:cxnSpLocks/>
              <a:stCxn id="23" idx="3"/>
              <a:endCxn id="5" idx="0"/>
            </p:cNvCxnSpPr>
            <p:nvPr/>
          </p:nvCxnSpPr>
          <p:spPr>
            <a:xfrm flipH="1">
              <a:off x="3228848" y="3792773"/>
              <a:ext cx="1067597" cy="626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CC196FA-3309-0E1A-4208-112E0F202E2B}"/>
                </a:ext>
              </a:extLst>
            </p:cNvPr>
            <p:cNvCxnSpPr>
              <a:cxnSpLocks/>
              <a:stCxn id="41" idx="13"/>
              <a:endCxn id="23" idx="0"/>
            </p:cNvCxnSpPr>
            <p:nvPr/>
          </p:nvCxnSpPr>
          <p:spPr>
            <a:xfrm flipH="1">
              <a:off x="4296445" y="1790654"/>
              <a:ext cx="929918" cy="1075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85801C1-F5B4-EE05-6E6C-51B5728864FF}"/>
                </a:ext>
              </a:extLst>
            </p:cNvPr>
            <p:cNvSpPr txBox="1"/>
            <p:nvPr/>
          </p:nvSpPr>
          <p:spPr>
            <a:xfrm>
              <a:off x="272184" y="1740650"/>
              <a:ext cx="1161131" cy="276999"/>
            </a:xfrm>
            <a:prstGeom prst="rect">
              <a:avLst/>
            </a:prstGeom>
            <a:noFill/>
          </p:spPr>
          <p:txBody>
            <a:bodyPr wrap="square" rtlCol="0">
              <a:spAutoFit/>
            </a:bodyPr>
            <a:lstStyle/>
            <a:p>
              <a:r>
                <a:rPr lang="en-US" sz="1200" b="1"/>
                <a:t>Partner Smith</a:t>
              </a:r>
            </a:p>
          </p:txBody>
        </p:sp>
      </p:grpSp>
      <p:sp>
        <p:nvSpPr>
          <p:cNvPr id="44" name="TextBox 43">
            <a:extLst>
              <a:ext uri="{FF2B5EF4-FFF2-40B4-BE49-F238E27FC236}">
                <a16:creationId xmlns:a16="http://schemas.microsoft.com/office/drawing/2014/main" id="{833C56AC-BEE1-3529-660C-135F410E5460}"/>
              </a:ext>
            </a:extLst>
          </p:cNvPr>
          <p:cNvSpPr txBox="1"/>
          <p:nvPr/>
        </p:nvSpPr>
        <p:spPr>
          <a:xfrm>
            <a:off x="4752990" y="574943"/>
            <a:ext cx="1016654" cy="461665"/>
          </a:xfrm>
          <a:prstGeom prst="rect">
            <a:avLst/>
          </a:prstGeom>
          <a:noFill/>
        </p:spPr>
        <p:txBody>
          <a:bodyPr wrap="square" rtlCol="0">
            <a:spAutoFit/>
          </a:bodyPr>
          <a:lstStyle/>
          <a:p>
            <a:pPr algn="ctr"/>
            <a:r>
              <a:rPr lang="en-US" sz="1200" b="1"/>
              <a:t>QIP Partner Jones</a:t>
            </a:r>
          </a:p>
        </p:txBody>
      </p:sp>
    </p:spTree>
    <p:extLst>
      <p:ext uri="{BB962C8B-B14F-4D97-AF65-F5344CB8AC3E}">
        <p14:creationId xmlns:p14="http://schemas.microsoft.com/office/powerpoint/2010/main" val="1280702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8D0B1-BEAD-9698-30CD-EA4B22801C3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3982AE-85C4-71DC-8B05-E54E5EC53823}"/>
              </a:ext>
            </a:extLst>
          </p:cNvPr>
          <p:cNvSpPr>
            <a:spLocks noGrp="1"/>
          </p:cNvSpPr>
          <p:nvPr>
            <p:ph type="sldNum" sz="quarter" idx="12"/>
          </p:nvPr>
        </p:nvSpPr>
        <p:spPr/>
        <p:txBody>
          <a:bodyPr/>
          <a:lstStyle/>
          <a:p>
            <a:fld id="{3A98EE3D-8CD1-4C3F-BD1C-C98C9596463C}" type="slidenum">
              <a:rPr lang="en-US" smtClean="0"/>
              <a:t>12</a:t>
            </a:fld>
            <a:endParaRPr lang="en-US"/>
          </a:p>
        </p:txBody>
      </p:sp>
      <p:sp>
        <p:nvSpPr>
          <p:cNvPr id="19" name="Content Placeholder 2">
            <a:extLst>
              <a:ext uri="{FF2B5EF4-FFF2-40B4-BE49-F238E27FC236}">
                <a16:creationId xmlns:a16="http://schemas.microsoft.com/office/drawing/2014/main" id="{73197A2D-7A64-C6B5-F48E-BA3D658CB4C6}"/>
              </a:ext>
            </a:extLst>
          </p:cNvPr>
          <p:cNvSpPr txBox="1">
            <a:spLocks/>
          </p:cNvSpPr>
          <p:nvPr/>
        </p:nvSpPr>
        <p:spPr>
          <a:xfrm>
            <a:off x="4240216" y="723569"/>
            <a:ext cx="7487960" cy="570034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spcBef>
                <a:spcPts val="600"/>
              </a:spcBef>
              <a:spcAft>
                <a:spcPts val="1200"/>
              </a:spcAft>
              <a:buNone/>
            </a:pPr>
            <a:r>
              <a:rPr lang="en-US" sz="2400" b="1" u="sng"/>
              <a:t>Example 1 – Simple Non-Resident Partner</a:t>
            </a:r>
            <a:r>
              <a:rPr lang="en-US" sz="2400" b="1"/>
              <a:t>:</a:t>
            </a:r>
          </a:p>
          <a:p>
            <a:pPr lvl="1">
              <a:spcBef>
                <a:spcPts val="600"/>
              </a:spcBef>
              <a:spcAft>
                <a:spcPts val="1200"/>
              </a:spcAft>
            </a:pPr>
            <a:r>
              <a:rPr lang="en-US" sz="2400" b="1"/>
              <a:t>P’s income is 100% apportionable</a:t>
            </a:r>
          </a:p>
          <a:p>
            <a:pPr lvl="1">
              <a:spcBef>
                <a:spcPts val="600"/>
              </a:spcBef>
              <a:spcAft>
                <a:spcPts val="1200"/>
              </a:spcAft>
            </a:pPr>
            <a:r>
              <a:rPr lang="en-US" sz="2400" b="1"/>
              <a:t>P allocates $10,000 to Smith</a:t>
            </a:r>
          </a:p>
          <a:p>
            <a:pPr lvl="1">
              <a:spcBef>
                <a:spcPts val="600"/>
              </a:spcBef>
              <a:spcAft>
                <a:spcPts val="1200"/>
              </a:spcAft>
            </a:pPr>
            <a:r>
              <a:rPr lang="en-US" sz="2400" b="1"/>
              <a:t>P has $100,000 of sales with $50,000 in State A</a:t>
            </a:r>
          </a:p>
          <a:p>
            <a:pPr marL="324000" lvl="1" indent="0">
              <a:spcBef>
                <a:spcPts val="600"/>
              </a:spcBef>
              <a:spcAft>
                <a:spcPts val="1200"/>
              </a:spcAft>
              <a:buNone/>
            </a:pPr>
            <a:endParaRPr lang="en-US" sz="2400" b="1"/>
          </a:p>
          <a:p>
            <a:pPr marL="324000" lvl="1" indent="0">
              <a:spcBef>
                <a:spcPts val="600"/>
              </a:spcBef>
              <a:spcAft>
                <a:spcPts val="1200"/>
              </a:spcAft>
              <a:buNone/>
            </a:pPr>
            <a:r>
              <a:rPr lang="en-US" sz="2400" b="1"/>
              <a:t>Smith would have $5,000 of partnership income sourced to State A</a:t>
            </a:r>
          </a:p>
          <a:p>
            <a:pPr lvl="1">
              <a:spcBef>
                <a:spcPts val="600"/>
              </a:spcBef>
            </a:pPr>
            <a:endParaRPr lang="en-US" sz="1800" b="1"/>
          </a:p>
        </p:txBody>
      </p:sp>
      <p:grpSp>
        <p:nvGrpSpPr>
          <p:cNvPr id="2" name="Group 1">
            <a:extLst>
              <a:ext uri="{FF2B5EF4-FFF2-40B4-BE49-F238E27FC236}">
                <a16:creationId xmlns:a16="http://schemas.microsoft.com/office/drawing/2014/main" id="{F6168A9C-2A8D-44CE-6816-28C9533F68FE}"/>
              </a:ext>
            </a:extLst>
          </p:cNvPr>
          <p:cNvGrpSpPr/>
          <p:nvPr/>
        </p:nvGrpSpPr>
        <p:grpSpPr>
          <a:xfrm>
            <a:off x="447094" y="556556"/>
            <a:ext cx="3643983" cy="3124898"/>
            <a:chOff x="492314" y="470376"/>
            <a:chExt cx="5889256" cy="5953538"/>
          </a:xfrm>
        </p:grpSpPr>
        <p:grpSp>
          <p:nvGrpSpPr>
            <p:cNvPr id="36" name="Content Placeholder 16" descr="Man with solid fill">
              <a:extLst>
                <a:ext uri="{FF2B5EF4-FFF2-40B4-BE49-F238E27FC236}">
                  <a16:creationId xmlns:a16="http://schemas.microsoft.com/office/drawing/2014/main" id="{43CFA2D3-5C21-A7C5-558B-82D821A21C07}"/>
                </a:ext>
              </a:extLst>
            </p:cNvPr>
            <p:cNvGrpSpPr/>
            <p:nvPr/>
          </p:nvGrpSpPr>
          <p:grpSpPr>
            <a:xfrm>
              <a:off x="780840" y="2168619"/>
              <a:ext cx="375751" cy="908059"/>
              <a:chOff x="1642231" y="2562559"/>
              <a:chExt cx="419100" cy="857250"/>
            </a:xfrm>
            <a:solidFill>
              <a:schemeClr val="tx1">
                <a:lumMod val="65000"/>
                <a:lumOff val="35000"/>
              </a:schemeClr>
            </a:solidFill>
          </p:grpSpPr>
          <p:sp>
            <p:nvSpPr>
              <p:cNvPr id="37" name="Freeform: Shape 36">
                <a:extLst>
                  <a:ext uri="{FF2B5EF4-FFF2-40B4-BE49-F238E27FC236}">
                    <a16:creationId xmlns:a16="http://schemas.microsoft.com/office/drawing/2014/main" id="{72BB7CAF-EDFA-C8AC-B4A4-166CC99FDD34}"/>
                  </a:ext>
                </a:extLst>
              </p:cNvPr>
              <p:cNvSpPr/>
              <p:nvPr/>
            </p:nvSpPr>
            <p:spPr>
              <a:xfrm>
                <a:off x="1775581" y="2562559"/>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38" name="Freeform: Shape 37">
                <a:extLst>
                  <a:ext uri="{FF2B5EF4-FFF2-40B4-BE49-F238E27FC236}">
                    <a16:creationId xmlns:a16="http://schemas.microsoft.com/office/drawing/2014/main" id="{392A0586-3C7D-31A5-1CF0-3AB0E503496F}"/>
                  </a:ext>
                </a:extLst>
              </p:cNvPr>
              <p:cNvSpPr/>
              <p:nvPr/>
            </p:nvSpPr>
            <p:spPr>
              <a:xfrm>
                <a:off x="1642231" y="2734009"/>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sp>
          <p:nvSpPr>
            <p:cNvPr id="5" name="Isosceles Triangle 4">
              <a:extLst>
                <a:ext uri="{FF2B5EF4-FFF2-40B4-BE49-F238E27FC236}">
                  <a16:creationId xmlns:a16="http://schemas.microsoft.com/office/drawing/2014/main" id="{D8615473-8328-ECE2-C53D-7C4D0E24A665}"/>
                </a:ext>
              </a:extLst>
            </p:cNvPr>
            <p:cNvSpPr/>
            <p:nvPr/>
          </p:nvSpPr>
          <p:spPr>
            <a:xfrm>
              <a:off x="2441051" y="4418806"/>
              <a:ext cx="1575594" cy="123457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a:t>
              </a:r>
            </a:p>
          </p:txBody>
        </p:sp>
        <p:sp>
          <p:nvSpPr>
            <p:cNvPr id="6" name="Freeform: Shape 5">
              <a:extLst>
                <a:ext uri="{FF2B5EF4-FFF2-40B4-BE49-F238E27FC236}">
                  <a16:creationId xmlns:a16="http://schemas.microsoft.com/office/drawing/2014/main" id="{F21BBDE1-BE19-9828-C9C3-6A0F56157CDA}"/>
                </a:ext>
              </a:extLst>
            </p:cNvPr>
            <p:cNvSpPr/>
            <p:nvPr/>
          </p:nvSpPr>
          <p:spPr>
            <a:xfrm>
              <a:off x="2683545" y="3601941"/>
              <a:ext cx="3419655" cy="2821973"/>
            </a:xfrm>
            <a:custGeom>
              <a:avLst/>
              <a:gdLst>
                <a:gd name="csX0" fmla="*/ 0 w 2902226"/>
                <a:gd name="csY0" fmla="*/ 143123 h 2631882"/>
                <a:gd name="csX1" fmla="*/ 0 w 2902226"/>
                <a:gd name="csY1" fmla="*/ 143123 h 2631882"/>
                <a:gd name="csX2" fmla="*/ 71562 w 2902226"/>
                <a:gd name="csY2" fmla="*/ 540689 h 2631882"/>
                <a:gd name="csX3" fmla="*/ 119269 w 2902226"/>
                <a:gd name="csY3" fmla="*/ 731520 h 2631882"/>
                <a:gd name="csX4" fmla="*/ 151075 w 2902226"/>
                <a:gd name="csY4" fmla="*/ 818984 h 2631882"/>
                <a:gd name="csX5" fmla="*/ 222636 w 2902226"/>
                <a:gd name="csY5" fmla="*/ 1113183 h 2631882"/>
                <a:gd name="csX6" fmla="*/ 262393 w 2902226"/>
                <a:gd name="csY6" fmla="*/ 1176793 h 2631882"/>
                <a:gd name="csX7" fmla="*/ 310101 w 2902226"/>
                <a:gd name="csY7" fmla="*/ 1439186 h 2631882"/>
                <a:gd name="csX8" fmla="*/ 333955 w 2902226"/>
                <a:gd name="csY8" fmla="*/ 1653871 h 2631882"/>
                <a:gd name="csX9" fmla="*/ 413468 w 2902226"/>
                <a:gd name="csY9" fmla="*/ 1956021 h 2631882"/>
                <a:gd name="csX10" fmla="*/ 421419 w 2902226"/>
                <a:gd name="csY10" fmla="*/ 2274073 h 2631882"/>
                <a:gd name="csX11" fmla="*/ 437322 w 2902226"/>
                <a:gd name="csY11" fmla="*/ 2345635 h 2631882"/>
                <a:gd name="csX12" fmla="*/ 580445 w 2902226"/>
                <a:gd name="csY12" fmla="*/ 2512612 h 2631882"/>
                <a:gd name="csX13" fmla="*/ 922351 w 2902226"/>
                <a:gd name="csY13" fmla="*/ 2608028 h 2631882"/>
                <a:gd name="csX14" fmla="*/ 1009816 w 2902226"/>
                <a:gd name="csY14" fmla="*/ 2615979 h 2631882"/>
                <a:gd name="csX15" fmla="*/ 1200647 w 2902226"/>
                <a:gd name="csY15" fmla="*/ 2623930 h 2631882"/>
                <a:gd name="csX16" fmla="*/ 1773141 w 2902226"/>
                <a:gd name="csY16" fmla="*/ 2631882 h 2631882"/>
                <a:gd name="csX17" fmla="*/ 2003729 w 2902226"/>
                <a:gd name="csY17" fmla="*/ 2615979 h 2631882"/>
                <a:gd name="csX18" fmla="*/ 2146852 w 2902226"/>
                <a:gd name="csY18" fmla="*/ 2600077 h 2631882"/>
                <a:gd name="csX19" fmla="*/ 2297927 w 2902226"/>
                <a:gd name="csY19" fmla="*/ 2584174 h 2631882"/>
                <a:gd name="csX20" fmla="*/ 2385391 w 2902226"/>
                <a:gd name="csY20" fmla="*/ 2576223 h 2631882"/>
                <a:gd name="csX21" fmla="*/ 2592125 w 2902226"/>
                <a:gd name="csY21" fmla="*/ 2568271 h 2631882"/>
                <a:gd name="csX22" fmla="*/ 2639833 w 2902226"/>
                <a:gd name="csY22" fmla="*/ 2560320 h 2631882"/>
                <a:gd name="csX23" fmla="*/ 2647784 w 2902226"/>
                <a:gd name="csY23" fmla="*/ 2472856 h 2631882"/>
                <a:gd name="csX24" fmla="*/ 2615979 w 2902226"/>
                <a:gd name="csY24" fmla="*/ 2178657 h 2631882"/>
                <a:gd name="csX25" fmla="*/ 2552369 w 2902226"/>
                <a:gd name="csY25" fmla="*/ 1908313 h 2631882"/>
                <a:gd name="csX26" fmla="*/ 2544417 w 2902226"/>
                <a:gd name="csY26" fmla="*/ 1804946 h 2631882"/>
                <a:gd name="csX27" fmla="*/ 2536466 w 2902226"/>
                <a:gd name="csY27" fmla="*/ 1733384 h 2631882"/>
                <a:gd name="csX28" fmla="*/ 2528515 w 2902226"/>
                <a:gd name="csY28" fmla="*/ 1606163 h 2631882"/>
                <a:gd name="csX29" fmla="*/ 2520563 w 2902226"/>
                <a:gd name="csY29" fmla="*/ 1518699 h 2631882"/>
                <a:gd name="csX30" fmla="*/ 2528515 w 2902226"/>
                <a:gd name="csY30" fmla="*/ 842838 h 2631882"/>
                <a:gd name="csX31" fmla="*/ 2536466 w 2902226"/>
                <a:gd name="csY31" fmla="*/ 811033 h 2631882"/>
                <a:gd name="csX32" fmla="*/ 2584174 w 2902226"/>
                <a:gd name="csY32" fmla="*/ 787179 h 2631882"/>
                <a:gd name="csX33" fmla="*/ 2655736 w 2902226"/>
                <a:gd name="csY33" fmla="*/ 747423 h 2631882"/>
                <a:gd name="csX34" fmla="*/ 2814762 w 2902226"/>
                <a:gd name="csY34" fmla="*/ 508883 h 2631882"/>
                <a:gd name="csX35" fmla="*/ 2830664 w 2902226"/>
                <a:gd name="csY35" fmla="*/ 453224 h 2631882"/>
                <a:gd name="csX36" fmla="*/ 2854518 w 2902226"/>
                <a:gd name="csY36" fmla="*/ 405517 h 2631882"/>
                <a:gd name="csX37" fmla="*/ 2878372 w 2902226"/>
                <a:gd name="csY37" fmla="*/ 349857 h 2631882"/>
                <a:gd name="csX38" fmla="*/ 2894275 w 2902226"/>
                <a:gd name="csY38" fmla="*/ 270344 h 2631882"/>
                <a:gd name="csX39" fmla="*/ 2902226 w 2902226"/>
                <a:gd name="csY39" fmla="*/ 238539 h 2631882"/>
                <a:gd name="csX40" fmla="*/ 2894275 w 2902226"/>
                <a:gd name="csY40" fmla="*/ 151075 h 2631882"/>
                <a:gd name="csX41" fmla="*/ 2870421 w 2902226"/>
                <a:gd name="csY41" fmla="*/ 127221 h 2631882"/>
                <a:gd name="csX42" fmla="*/ 2727297 w 2902226"/>
                <a:gd name="csY42" fmla="*/ 79513 h 2631882"/>
                <a:gd name="csX43" fmla="*/ 2560320 w 2902226"/>
                <a:gd name="csY43" fmla="*/ 31805 h 2631882"/>
                <a:gd name="csX44" fmla="*/ 2282024 w 2902226"/>
                <a:gd name="csY44" fmla="*/ 0 h 2631882"/>
                <a:gd name="csX45" fmla="*/ 1900362 w 2902226"/>
                <a:gd name="csY45" fmla="*/ 7951 h 2631882"/>
                <a:gd name="csX46" fmla="*/ 866692 w 2902226"/>
                <a:gd name="csY46" fmla="*/ 15903 h 2631882"/>
                <a:gd name="csX47" fmla="*/ 779228 w 2902226"/>
                <a:gd name="csY47" fmla="*/ 23854 h 2631882"/>
                <a:gd name="csX48" fmla="*/ 469127 w 2902226"/>
                <a:gd name="csY48" fmla="*/ 39757 h 2631882"/>
                <a:gd name="csX49" fmla="*/ 429370 w 2902226"/>
                <a:gd name="csY49" fmla="*/ 47708 h 2631882"/>
                <a:gd name="csX50" fmla="*/ 254442 w 2902226"/>
                <a:gd name="csY50" fmla="*/ 63610 h 2631882"/>
                <a:gd name="csX51" fmla="*/ 159026 w 2902226"/>
                <a:gd name="csY51" fmla="*/ 79513 h 2631882"/>
                <a:gd name="csX52" fmla="*/ 63610 w 2902226"/>
                <a:gd name="csY52" fmla="*/ 87464 h 2631882"/>
                <a:gd name="csX53" fmla="*/ 39756 w 2902226"/>
                <a:gd name="csY53" fmla="*/ 95416 h 2631882"/>
                <a:gd name="csX54" fmla="*/ 0 w 2902226"/>
                <a:gd name="csY54" fmla="*/ 143123 h 2631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902226" h="2631882">
                  <a:moveTo>
                    <a:pt x="0" y="143123"/>
                  </a:moveTo>
                  <a:lnTo>
                    <a:pt x="0" y="143123"/>
                  </a:lnTo>
                  <a:cubicBezTo>
                    <a:pt x="21109" y="322553"/>
                    <a:pt x="16814" y="321695"/>
                    <a:pt x="71562" y="540689"/>
                  </a:cubicBezTo>
                  <a:cubicBezTo>
                    <a:pt x="87464" y="604299"/>
                    <a:pt x="96861" y="669900"/>
                    <a:pt x="119269" y="731520"/>
                  </a:cubicBezTo>
                  <a:cubicBezTo>
                    <a:pt x="129871" y="760675"/>
                    <a:pt x="143551" y="788888"/>
                    <a:pt x="151075" y="818984"/>
                  </a:cubicBezTo>
                  <a:cubicBezTo>
                    <a:pt x="165759" y="877719"/>
                    <a:pt x="182074" y="1032059"/>
                    <a:pt x="222636" y="1113183"/>
                  </a:cubicBezTo>
                  <a:cubicBezTo>
                    <a:pt x="233818" y="1135547"/>
                    <a:pt x="249141" y="1155590"/>
                    <a:pt x="262393" y="1176793"/>
                  </a:cubicBezTo>
                  <a:cubicBezTo>
                    <a:pt x="298215" y="1391727"/>
                    <a:pt x="280208" y="1304672"/>
                    <a:pt x="310101" y="1439186"/>
                  </a:cubicBezTo>
                  <a:cubicBezTo>
                    <a:pt x="315016" y="1493249"/>
                    <a:pt x="324502" y="1608495"/>
                    <a:pt x="333955" y="1653871"/>
                  </a:cubicBezTo>
                  <a:cubicBezTo>
                    <a:pt x="371555" y="1834349"/>
                    <a:pt x="375685" y="1842675"/>
                    <a:pt x="413468" y="1956021"/>
                  </a:cubicBezTo>
                  <a:cubicBezTo>
                    <a:pt x="416118" y="2062038"/>
                    <a:pt x="414938" y="2168221"/>
                    <a:pt x="421419" y="2274073"/>
                  </a:cubicBezTo>
                  <a:cubicBezTo>
                    <a:pt x="422912" y="2298463"/>
                    <a:pt x="428465" y="2322861"/>
                    <a:pt x="437322" y="2345635"/>
                  </a:cubicBezTo>
                  <a:cubicBezTo>
                    <a:pt x="460766" y="2405921"/>
                    <a:pt x="524187" y="2488501"/>
                    <a:pt x="580445" y="2512612"/>
                  </a:cubicBezTo>
                  <a:cubicBezTo>
                    <a:pt x="689201" y="2559222"/>
                    <a:pt x="807314" y="2580334"/>
                    <a:pt x="922351" y="2608028"/>
                  </a:cubicBezTo>
                  <a:cubicBezTo>
                    <a:pt x="950813" y="2614880"/>
                    <a:pt x="980588" y="2614309"/>
                    <a:pt x="1009816" y="2615979"/>
                  </a:cubicBezTo>
                  <a:cubicBezTo>
                    <a:pt x="1073378" y="2619611"/>
                    <a:pt x="1136995" y="2622604"/>
                    <a:pt x="1200647" y="2623930"/>
                  </a:cubicBezTo>
                  <a:lnTo>
                    <a:pt x="1773141" y="2631882"/>
                  </a:lnTo>
                  <a:lnTo>
                    <a:pt x="2003729" y="2615979"/>
                  </a:lnTo>
                  <a:cubicBezTo>
                    <a:pt x="2051557" y="2611909"/>
                    <a:pt x="2099129" y="2605236"/>
                    <a:pt x="2146852" y="2600077"/>
                  </a:cubicBezTo>
                  <a:lnTo>
                    <a:pt x="2297927" y="2584174"/>
                  </a:lnTo>
                  <a:cubicBezTo>
                    <a:pt x="2327082" y="2581524"/>
                    <a:pt x="2356159" y="2577803"/>
                    <a:pt x="2385391" y="2576223"/>
                  </a:cubicBezTo>
                  <a:cubicBezTo>
                    <a:pt x="2454253" y="2572501"/>
                    <a:pt x="2523214" y="2570922"/>
                    <a:pt x="2592125" y="2568271"/>
                  </a:cubicBezTo>
                  <a:cubicBezTo>
                    <a:pt x="2608028" y="2565621"/>
                    <a:pt x="2631710" y="2574246"/>
                    <a:pt x="2639833" y="2560320"/>
                  </a:cubicBezTo>
                  <a:cubicBezTo>
                    <a:pt x="2654584" y="2535033"/>
                    <a:pt x="2649610" y="2502074"/>
                    <a:pt x="2647784" y="2472856"/>
                  </a:cubicBezTo>
                  <a:cubicBezTo>
                    <a:pt x="2641631" y="2374410"/>
                    <a:pt x="2632417" y="2275915"/>
                    <a:pt x="2615979" y="2178657"/>
                  </a:cubicBezTo>
                  <a:cubicBezTo>
                    <a:pt x="2600551" y="2087376"/>
                    <a:pt x="2552369" y="1908313"/>
                    <a:pt x="2552369" y="1908313"/>
                  </a:cubicBezTo>
                  <a:cubicBezTo>
                    <a:pt x="2549718" y="1873857"/>
                    <a:pt x="2547546" y="1839362"/>
                    <a:pt x="2544417" y="1804946"/>
                  </a:cubicBezTo>
                  <a:cubicBezTo>
                    <a:pt x="2542244" y="1781044"/>
                    <a:pt x="2538380" y="1757308"/>
                    <a:pt x="2536466" y="1733384"/>
                  </a:cubicBezTo>
                  <a:cubicBezTo>
                    <a:pt x="2533078" y="1691030"/>
                    <a:pt x="2531654" y="1648537"/>
                    <a:pt x="2528515" y="1606163"/>
                  </a:cubicBezTo>
                  <a:cubicBezTo>
                    <a:pt x="2526352" y="1576968"/>
                    <a:pt x="2523214" y="1547854"/>
                    <a:pt x="2520563" y="1518699"/>
                  </a:cubicBezTo>
                  <a:cubicBezTo>
                    <a:pt x="2511061" y="1167121"/>
                    <a:pt x="2506076" y="1231784"/>
                    <a:pt x="2528515" y="842838"/>
                  </a:cubicBezTo>
                  <a:cubicBezTo>
                    <a:pt x="2529144" y="831928"/>
                    <a:pt x="2528739" y="818760"/>
                    <a:pt x="2536466" y="811033"/>
                  </a:cubicBezTo>
                  <a:cubicBezTo>
                    <a:pt x="2549038" y="798461"/>
                    <a:pt x="2568486" y="795546"/>
                    <a:pt x="2584174" y="787179"/>
                  </a:cubicBezTo>
                  <a:cubicBezTo>
                    <a:pt x="2608252" y="774338"/>
                    <a:pt x="2631882" y="760675"/>
                    <a:pt x="2655736" y="747423"/>
                  </a:cubicBezTo>
                  <a:cubicBezTo>
                    <a:pt x="2693399" y="694066"/>
                    <a:pt x="2781725" y="574958"/>
                    <a:pt x="2814762" y="508883"/>
                  </a:cubicBezTo>
                  <a:cubicBezTo>
                    <a:pt x="2823391" y="491625"/>
                    <a:pt x="2823737" y="471233"/>
                    <a:pt x="2830664" y="453224"/>
                  </a:cubicBezTo>
                  <a:cubicBezTo>
                    <a:pt x="2837046" y="436630"/>
                    <a:pt x="2847067" y="421660"/>
                    <a:pt x="2854518" y="405517"/>
                  </a:cubicBezTo>
                  <a:cubicBezTo>
                    <a:pt x="2862977" y="387189"/>
                    <a:pt x="2870421" y="368410"/>
                    <a:pt x="2878372" y="349857"/>
                  </a:cubicBezTo>
                  <a:cubicBezTo>
                    <a:pt x="2883673" y="323353"/>
                    <a:pt x="2888612" y="296773"/>
                    <a:pt x="2894275" y="270344"/>
                  </a:cubicBezTo>
                  <a:cubicBezTo>
                    <a:pt x="2896565" y="259659"/>
                    <a:pt x="2902226" y="249467"/>
                    <a:pt x="2902226" y="238539"/>
                  </a:cubicBezTo>
                  <a:cubicBezTo>
                    <a:pt x="2902226" y="209264"/>
                    <a:pt x="2902317" y="179224"/>
                    <a:pt x="2894275" y="151075"/>
                  </a:cubicBezTo>
                  <a:cubicBezTo>
                    <a:pt x="2891186" y="140263"/>
                    <a:pt x="2880757" y="131651"/>
                    <a:pt x="2870421" y="127221"/>
                  </a:cubicBezTo>
                  <a:cubicBezTo>
                    <a:pt x="2824198" y="107411"/>
                    <a:pt x="2775362" y="94302"/>
                    <a:pt x="2727297" y="79513"/>
                  </a:cubicBezTo>
                  <a:cubicBezTo>
                    <a:pt x="2671971" y="62489"/>
                    <a:pt x="2616794" y="44512"/>
                    <a:pt x="2560320" y="31805"/>
                  </a:cubicBezTo>
                  <a:cubicBezTo>
                    <a:pt x="2446993" y="6306"/>
                    <a:pt x="2393689" y="6979"/>
                    <a:pt x="2282024" y="0"/>
                  </a:cubicBezTo>
                  <a:lnTo>
                    <a:pt x="1900362" y="7951"/>
                  </a:lnTo>
                  <a:lnTo>
                    <a:pt x="866692" y="15903"/>
                  </a:lnTo>
                  <a:cubicBezTo>
                    <a:pt x="837420" y="16318"/>
                    <a:pt x="808423" y="21691"/>
                    <a:pt x="779228" y="23854"/>
                  </a:cubicBezTo>
                  <a:cubicBezTo>
                    <a:pt x="662285" y="32516"/>
                    <a:pt x="592242" y="34404"/>
                    <a:pt x="469127" y="39757"/>
                  </a:cubicBezTo>
                  <a:cubicBezTo>
                    <a:pt x="455875" y="42407"/>
                    <a:pt x="442766" y="45922"/>
                    <a:pt x="429370" y="47708"/>
                  </a:cubicBezTo>
                  <a:cubicBezTo>
                    <a:pt x="392280" y="52653"/>
                    <a:pt x="287520" y="60854"/>
                    <a:pt x="254442" y="63610"/>
                  </a:cubicBezTo>
                  <a:cubicBezTo>
                    <a:pt x="222637" y="68911"/>
                    <a:pt x="191021" y="75514"/>
                    <a:pt x="159026" y="79513"/>
                  </a:cubicBezTo>
                  <a:cubicBezTo>
                    <a:pt x="127357" y="83472"/>
                    <a:pt x="95246" y="83246"/>
                    <a:pt x="63610" y="87464"/>
                  </a:cubicBezTo>
                  <a:cubicBezTo>
                    <a:pt x="55302" y="88572"/>
                    <a:pt x="47887" y="93383"/>
                    <a:pt x="39756" y="95416"/>
                  </a:cubicBezTo>
                  <a:lnTo>
                    <a:pt x="0" y="143123"/>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State A</a:t>
              </a:r>
            </a:p>
          </p:txBody>
        </p:sp>
        <p:cxnSp>
          <p:nvCxnSpPr>
            <p:cNvPr id="8" name="Straight Connector 7">
              <a:extLst>
                <a:ext uri="{FF2B5EF4-FFF2-40B4-BE49-F238E27FC236}">
                  <a16:creationId xmlns:a16="http://schemas.microsoft.com/office/drawing/2014/main" id="{F7CC48DF-06BE-3E67-F2D1-2A27EE7AD65E}"/>
                </a:ext>
              </a:extLst>
            </p:cNvPr>
            <p:cNvCxnSpPr>
              <a:cxnSpLocks/>
              <a:stCxn id="14" idx="2"/>
              <a:endCxn id="5" idx="0"/>
            </p:cNvCxnSpPr>
            <p:nvPr/>
          </p:nvCxnSpPr>
          <p:spPr>
            <a:xfrm>
              <a:off x="2394381" y="2411514"/>
              <a:ext cx="834467" cy="2007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BCC3FEA-D86D-2AC6-5F91-0AEF8D937F85}"/>
                </a:ext>
              </a:extLst>
            </p:cNvPr>
            <p:cNvCxnSpPr>
              <a:cxnSpLocks/>
              <a:stCxn id="38" idx="17"/>
              <a:endCxn id="5" idx="0"/>
            </p:cNvCxnSpPr>
            <p:nvPr/>
          </p:nvCxnSpPr>
          <p:spPr>
            <a:xfrm>
              <a:off x="985795" y="3076678"/>
              <a:ext cx="2243053" cy="134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51CA532-78D2-ED25-3F91-EA3F754615D4}"/>
                </a:ext>
              </a:extLst>
            </p:cNvPr>
            <p:cNvSpPr/>
            <p:nvPr/>
          </p:nvSpPr>
          <p:spPr>
            <a:xfrm>
              <a:off x="1745654" y="1552410"/>
              <a:ext cx="1297453" cy="85910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Corp</a:t>
              </a:r>
            </a:p>
          </p:txBody>
        </p:sp>
        <p:sp>
          <p:nvSpPr>
            <p:cNvPr id="23" name="Isosceles Triangle 22">
              <a:extLst>
                <a:ext uri="{FF2B5EF4-FFF2-40B4-BE49-F238E27FC236}">
                  <a16:creationId xmlns:a16="http://schemas.microsoft.com/office/drawing/2014/main" id="{9F2063BD-BED5-C37A-397B-BED7890AC637}"/>
                </a:ext>
              </a:extLst>
            </p:cNvPr>
            <p:cNvSpPr/>
            <p:nvPr/>
          </p:nvSpPr>
          <p:spPr>
            <a:xfrm>
              <a:off x="3709656" y="2866647"/>
              <a:ext cx="1173577" cy="9261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QIP</a:t>
              </a:r>
            </a:p>
          </p:txBody>
        </p:sp>
        <p:grpSp>
          <p:nvGrpSpPr>
            <p:cNvPr id="39" name="Content Placeholder 16" descr="Man with solid fill">
              <a:extLst>
                <a:ext uri="{FF2B5EF4-FFF2-40B4-BE49-F238E27FC236}">
                  <a16:creationId xmlns:a16="http://schemas.microsoft.com/office/drawing/2014/main" id="{EF64A960-393C-4509-59F1-3D035396D0FB}"/>
                </a:ext>
              </a:extLst>
            </p:cNvPr>
            <p:cNvGrpSpPr/>
            <p:nvPr/>
          </p:nvGrpSpPr>
          <p:grpSpPr>
            <a:xfrm>
              <a:off x="5123885" y="882595"/>
              <a:ext cx="375751" cy="908059"/>
              <a:chOff x="6486322" y="1348492"/>
              <a:chExt cx="419100" cy="857250"/>
            </a:xfrm>
            <a:solidFill>
              <a:schemeClr val="tx1">
                <a:lumMod val="65000"/>
                <a:lumOff val="35000"/>
              </a:schemeClr>
            </a:solidFill>
          </p:grpSpPr>
          <p:sp>
            <p:nvSpPr>
              <p:cNvPr id="40" name="Freeform: Shape 39">
                <a:extLst>
                  <a:ext uri="{FF2B5EF4-FFF2-40B4-BE49-F238E27FC236}">
                    <a16:creationId xmlns:a16="http://schemas.microsoft.com/office/drawing/2014/main" id="{9A8EC5F6-D20B-4C06-EB3E-9CBFC5001322}"/>
                  </a:ext>
                </a:extLst>
              </p:cNvPr>
              <p:cNvSpPr/>
              <p:nvPr/>
            </p:nvSpPr>
            <p:spPr>
              <a:xfrm>
                <a:off x="6619672" y="1348492"/>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41" name="Freeform: Shape 40">
                <a:extLst>
                  <a:ext uri="{FF2B5EF4-FFF2-40B4-BE49-F238E27FC236}">
                    <a16:creationId xmlns:a16="http://schemas.microsoft.com/office/drawing/2014/main" id="{C3B4FB3F-80EE-52E5-0AF2-469570200AB8}"/>
                  </a:ext>
                </a:extLst>
              </p:cNvPr>
              <p:cNvSpPr/>
              <p:nvPr/>
            </p:nvSpPr>
            <p:spPr>
              <a:xfrm>
                <a:off x="6486322" y="1519942"/>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cxnSp>
          <p:nvCxnSpPr>
            <p:cNvPr id="29" name="Straight Connector 28">
              <a:extLst>
                <a:ext uri="{FF2B5EF4-FFF2-40B4-BE49-F238E27FC236}">
                  <a16:creationId xmlns:a16="http://schemas.microsoft.com/office/drawing/2014/main" id="{8D595230-428F-D04B-1734-9E18049552B2}"/>
                </a:ext>
              </a:extLst>
            </p:cNvPr>
            <p:cNvCxnSpPr>
              <a:cxnSpLocks/>
              <a:stCxn id="23" idx="3"/>
              <a:endCxn id="5" idx="0"/>
            </p:cNvCxnSpPr>
            <p:nvPr/>
          </p:nvCxnSpPr>
          <p:spPr>
            <a:xfrm flipH="1">
              <a:off x="3228848" y="3792773"/>
              <a:ext cx="1067597" cy="626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323C19-6E6B-9E07-40C3-81E93F5B83BF}"/>
                </a:ext>
              </a:extLst>
            </p:cNvPr>
            <p:cNvCxnSpPr>
              <a:cxnSpLocks/>
              <a:stCxn id="41" idx="13"/>
              <a:endCxn id="23" idx="0"/>
            </p:cNvCxnSpPr>
            <p:nvPr/>
          </p:nvCxnSpPr>
          <p:spPr>
            <a:xfrm flipH="1">
              <a:off x="4296445" y="1790654"/>
              <a:ext cx="929918" cy="1075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1745C1C-15D0-2EC6-ECF7-A9DA6EEFCD7C}"/>
                </a:ext>
              </a:extLst>
            </p:cNvPr>
            <p:cNvSpPr txBox="1"/>
            <p:nvPr/>
          </p:nvSpPr>
          <p:spPr>
            <a:xfrm>
              <a:off x="492314" y="1505872"/>
              <a:ext cx="1161131" cy="820923"/>
            </a:xfrm>
            <a:prstGeom prst="rect">
              <a:avLst/>
            </a:prstGeom>
            <a:noFill/>
          </p:spPr>
          <p:txBody>
            <a:bodyPr wrap="square" rtlCol="0">
              <a:spAutoFit/>
            </a:bodyPr>
            <a:lstStyle/>
            <a:p>
              <a:r>
                <a:rPr lang="en-US" sz="1050" b="1"/>
                <a:t>Partner Smith</a:t>
              </a:r>
            </a:p>
          </p:txBody>
        </p:sp>
        <p:sp>
          <p:nvSpPr>
            <p:cNvPr id="44" name="TextBox 43">
              <a:extLst>
                <a:ext uri="{FF2B5EF4-FFF2-40B4-BE49-F238E27FC236}">
                  <a16:creationId xmlns:a16="http://schemas.microsoft.com/office/drawing/2014/main" id="{1C11D48A-1165-A1AB-AB50-67304EB47797}"/>
                </a:ext>
              </a:extLst>
            </p:cNvPr>
            <p:cNvSpPr txBox="1"/>
            <p:nvPr/>
          </p:nvSpPr>
          <p:spPr>
            <a:xfrm>
              <a:off x="5364915" y="470376"/>
              <a:ext cx="1016655" cy="1099451"/>
            </a:xfrm>
            <a:prstGeom prst="rect">
              <a:avLst/>
            </a:prstGeom>
            <a:noFill/>
          </p:spPr>
          <p:txBody>
            <a:bodyPr wrap="square" rtlCol="0">
              <a:spAutoFit/>
            </a:bodyPr>
            <a:lstStyle/>
            <a:p>
              <a:pPr algn="ctr"/>
              <a:r>
                <a:rPr lang="en-US" sz="1050" b="1"/>
                <a:t>QIP Partner Jones</a:t>
              </a:r>
            </a:p>
          </p:txBody>
        </p:sp>
      </p:grpSp>
      <p:cxnSp>
        <p:nvCxnSpPr>
          <p:cNvPr id="7" name="Connector: Curved 6">
            <a:extLst>
              <a:ext uri="{FF2B5EF4-FFF2-40B4-BE49-F238E27FC236}">
                <a16:creationId xmlns:a16="http://schemas.microsoft.com/office/drawing/2014/main" id="{3FD1C6D3-AC11-CC70-F79F-DA2CF7B5FD72}"/>
              </a:ext>
            </a:extLst>
          </p:cNvPr>
          <p:cNvCxnSpPr>
            <a:cxnSpLocks/>
            <a:stCxn id="6" idx="5"/>
          </p:cNvCxnSpPr>
          <p:nvPr/>
        </p:nvCxnSpPr>
        <p:spPr>
          <a:xfrm flipH="1" flipV="1">
            <a:off x="564543" y="1725433"/>
            <a:ext cx="1400693" cy="1101311"/>
          </a:xfrm>
          <a:prstGeom prst="curvedConnector3">
            <a:avLst>
              <a:gd name="adj1" fmla="val 122364"/>
            </a:avLst>
          </a:prstGeom>
          <a:ln>
            <a:solidFill>
              <a:srgbClr val="56A85A"/>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89972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3C9D2-BBBB-497D-7346-21FDC5B3B248}"/>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F2692A62-AF96-7514-1785-AD4E3F8ADD16}"/>
              </a:ext>
            </a:extLst>
          </p:cNvPr>
          <p:cNvSpPr>
            <a:spLocks noGrp="1"/>
          </p:cNvSpPr>
          <p:nvPr>
            <p:ph idx="1"/>
          </p:nvPr>
        </p:nvSpPr>
        <p:spPr/>
        <p:txBody>
          <a:bodyPr/>
          <a:lstStyle/>
          <a:p>
            <a:r>
              <a:rPr lang="en-US" sz="2800" b="1"/>
              <a:t>Does it matter if Smith is a limited partner? (No)</a:t>
            </a:r>
          </a:p>
          <a:p>
            <a:r>
              <a:rPr lang="en-US" sz="2800" b="1"/>
              <a:t>Does it matter if Smith is an active partner? (No)</a:t>
            </a:r>
          </a:p>
          <a:p>
            <a:r>
              <a:rPr lang="en-US" sz="2800" b="1"/>
              <a:t>Does it matter if Smith has a controlling interest or role? (No)</a:t>
            </a:r>
            <a:endParaRPr lang="en-US" b="1"/>
          </a:p>
        </p:txBody>
      </p:sp>
      <p:sp>
        <p:nvSpPr>
          <p:cNvPr id="4" name="Slide Number Placeholder 3">
            <a:extLst>
              <a:ext uri="{FF2B5EF4-FFF2-40B4-BE49-F238E27FC236}">
                <a16:creationId xmlns:a16="http://schemas.microsoft.com/office/drawing/2014/main" id="{84471D8E-63D9-8AC2-AFFB-ABD60EC60E25}"/>
              </a:ext>
            </a:extLst>
          </p:cNvPr>
          <p:cNvSpPr>
            <a:spLocks noGrp="1"/>
          </p:cNvSpPr>
          <p:nvPr>
            <p:ph type="sldNum" sz="quarter" idx="12"/>
          </p:nvPr>
        </p:nvSpPr>
        <p:spPr/>
        <p:txBody>
          <a:bodyPr/>
          <a:lstStyle/>
          <a:p>
            <a:fld id="{3A98EE3D-8CD1-4C3F-BD1C-C98C9596463C}" type="slidenum">
              <a:rPr lang="en-US" smtClean="0"/>
              <a:t>13</a:t>
            </a:fld>
            <a:endParaRPr lang="en-US"/>
          </a:p>
        </p:txBody>
      </p:sp>
    </p:spTree>
    <p:extLst>
      <p:ext uri="{BB962C8B-B14F-4D97-AF65-F5344CB8AC3E}">
        <p14:creationId xmlns:p14="http://schemas.microsoft.com/office/powerpoint/2010/main" val="2923771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3826A-BEFD-CFC8-ACC9-3DEFD445F4F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BC8AC-6A95-4AF0-14BD-765881B52A8A}"/>
              </a:ext>
            </a:extLst>
          </p:cNvPr>
          <p:cNvSpPr>
            <a:spLocks noGrp="1"/>
          </p:cNvSpPr>
          <p:nvPr>
            <p:ph type="sldNum" sz="quarter" idx="12"/>
          </p:nvPr>
        </p:nvSpPr>
        <p:spPr/>
        <p:txBody>
          <a:bodyPr/>
          <a:lstStyle/>
          <a:p>
            <a:fld id="{3A98EE3D-8CD1-4C3F-BD1C-C98C9596463C}" type="slidenum">
              <a:rPr lang="en-US" smtClean="0"/>
              <a:t>14</a:t>
            </a:fld>
            <a:endParaRPr lang="en-US"/>
          </a:p>
        </p:txBody>
      </p:sp>
      <p:sp>
        <p:nvSpPr>
          <p:cNvPr id="19" name="Content Placeholder 2">
            <a:extLst>
              <a:ext uri="{FF2B5EF4-FFF2-40B4-BE49-F238E27FC236}">
                <a16:creationId xmlns:a16="http://schemas.microsoft.com/office/drawing/2014/main" id="{950B99C4-3DF0-2283-8B56-8BCE917958CA}"/>
              </a:ext>
            </a:extLst>
          </p:cNvPr>
          <p:cNvSpPr txBox="1">
            <a:spLocks/>
          </p:cNvSpPr>
          <p:nvPr/>
        </p:nvSpPr>
        <p:spPr>
          <a:xfrm>
            <a:off x="4240216" y="723569"/>
            <a:ext cx="7487960" cy="570034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spcBef>
                <a:spcPts val="600"/>
              </a:spcBef>
              <a:spcAft>
                <a:spcPts val="1200"/>
              </a:spcAft>
              <a:buNone/>
            </a:pPr>
            <a:r>
              <a:rPr lang="en-US" sz="2400" b="1" u="sng"/>
              <a:t>Example 2 – Simple Guaranteed Payment</a:t>
            </a:r>
            <a:r>
              <a:rPr lang="en-US" sz="2400" b="1"/>
              <a:t>:</a:t>
            </a:r>
          </a:p>
          <a:p>
            <a:pPr lvl="1">
              <a:spcBef>
                <a:spcPts val="600"/>
              </a:spcBef>
              <a:spcAft>
                <a:spcPts val="1200"/>
              </a:spcAft>
            </a:pPr>
            <a:r>
              <a:rPr lang="en-US" sz="2400" b="1"/>
              <a:t>P’s income is 100% apportionable</a:t>
            </a:r>
          </a:p>
          <a:p>
            <a:pPr lvl="1">
              <a:spcBef>
                <a:spcPts val="600"/>
              </a:spcBef>
              <a:spcAft>
                <a:spcPts val="1200"/>
              </a:spcAft>
            </a:pPr>
            <a:r>
              <a:rPr lang="en-US" sz="2400" b="1"/>
              <a:t>P allocates $10,000 to Smith</a:t>
            </a:r>
          </a:p>
          <a:p>
            <a:pPr lvl="1">
              <a:spcBef>
                <a:spcPts val="600"/>
              </a:spcBef>
              <a:spcAft>
                <a:spcPts val="1200"/>
              </a:spcAft>
            </a:pPr>
            <a:r>
              <a:rPr lang="en-US" sz="2400" b="1"/>
              <a:t>P also pays Smith a $2,000 guaranteed payment for services Smith performs outside of State A</a:t>
            </a:r>
          </a:p>
          <a:p>
            <a:pPr lvl="1">
              <a:spcBef>
                <a:spcPts val="600"/>
              </a:spcBef>
              <a:spcAft>
                <a:spcPts val="1200"/>
              </a:spcAft>
            </a:pPr>
            <a:r>
              <a:rPr lang="en-US" sz="2400" b="1"/>
              <a:t>P has $100,000 of sales with $50,000 in State A</a:t>
            </a:r>
          </a:p>
          <a:p>
            <a:pPr marL="324000" lvl="1" indent="0">
              <a:spcBef>
                <a:spcPts val="600"/>
              </a:spcBef>
              <a:spcAft>
                <a:spcPts val="1200"/>
              </a:spcAft>
              <a:buNone/>
            </a:pPr>
            <a:endParaRPr lang="en-US" sz="2400" b="1"/>
          </a:p>
          <a:p>
            <a:pPr marL="324000" lvl="1" indent="0">
              <a:spcBef>
                <a:spcPts val="600"/>
              </a:spcBef>
              <a:spcAft>
                <a:spcPts val="1200"/>
              </a:spcAft>
              <a:buNone/>
            </a:pPr>
            <a:r>
              <a:rPr lang="en-US" sz="2400" b="1"/>
              <a:t>Smith would have $6,000 of partnership income sourced to State A ($12,000 X $50,000/$100,000).</a:t>
            </a:r>
          </a:p>
          <a:p>
            <a:pPr lvl="1">
              <a:spcBef>
                <a:spcPts val="600"/>
              </a:spcBef>
            </a:pPr>
            <a:endParaRPr lang="en-US" sz="1800" b="1"/>
          </a:p>
        </p:txBody>
      </p:sp>
      <p:grpSp>
        <p:nvGrpSpPr>
          <p:cNvPr id="2" name="Group 1">
            <a:extLst>
              <a:ext uri="{FF2B5EF4-FFF2-40B4-BE49-F238E27FC236}">
                <a16:creationId xmlns:a16="http://schemas.microsoft.com/office/drawing/2014/main" id="{EE1C8159-0200-CDA7-D61A-551814FE1C6C}"/>
              </a:ext>
            </a:extLst>
          </p:cNvPr>
          <p:cNvGrpSpPr/>
          <p:nvPr/>
        </p:nvGrpSpPr>
        <p:grpSpPr>
          <a:xfrm>
            <a:off x="447094" y="556556"/>
            <a:ext cx="3643983" cy="3124898"/>
            <a:chOff x="492314" y="470376"/>
            <a:chExt cx="5889256" cy="5953538"/>
          </a:xfrm>
        </p:grpSpPr>
        <p:grpSp>
          <p:nvGrpSpPr>
            <p:cNvPr id="36" name="Content Placeholder 16" descr="Man with solid fill">
              <a:extLst>
                <a:ext uri="{FF2B5EF4-FFF2-40B4-BE49-F238E27FC236}">
                  <a16:creationId xmlns:a16="http://schemas.microsoft.com/office/drawing/2014/main" id="{76959659-F393-ED99-D415-81675A0E127A}"/>
                </a:ext>
              </a:extLst>
            </p:cNvPr>
            <p:cNvGrpSpPr/>
            <p:nvPr/>
          </p:nvGrpSpPr>
          <p:grpSpPr>
            <a:xfrm>
              <a:off x="780840" y="2168619"/>
              <a:ext cx="375751" cy="908059"/>
              <a:chOff x="1642231" y="2562559"/>
              <a:chExt cx="419100" cy="857250"/>
            </a:xfrm>
            <a:solidFill>
              <a:schemeClr val="tx1">
                <a:lumMod val="65000"/>
                <a:lumOff val="35000"/>
              </a:schemeClr>
            </a:solidFill>
          </p:grpSpPr>
          <p:sp>
            <p:nvSpPr>
              <p:cNvPr id="37" name="Freeform: Shape 36">
                <a:extLst>
                  <a:ext uri="{FF2B5EF4-FFF2-40B4-BE49-F238E27FC236}">
                    <a16:creationId xmlns:a16="http://schemas.microsoft.com/office/drawing/2014/main" id="{21E72B99-43E0-6558-D345-C45034905504}"/>
                  </a:ext>
                </a:extLst>
              </p:cNvPr>
              <p:cNvSpPr/>
              <p:nvPr/>
            </p:nvSpPr>
            <p:spPr>
              <a:xfrm>
                <a:off x="1775581" y="2562559"/>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38" name="Freeform: Shape 37">
                <a:extLst>
                  <a:ext uri="{FF2B5EF4-FFF2-40B4-BE49-F238E27FC236}">
                    <a16:creationId xmlns:a16="http://schemas.microsoft.com/office/drawing/2014/main" id="{D7D84070-EBF7-3508-B2D7-76E1563045CB}"/>
                  </a:ext>
                </a:extLst>
              </p:cNvPr>
              <p:cNvSpPr/>
              <p:nvPr/>
            </p:nvSpPr>
            <p:spPr>
              <a:xfrm>
                <a:off x="1642231" y="2734009"/>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sp>
          <p:nvSpPr>
            <p:cNvPr id="5" name="Isosceles Triangle 4">
              <a:extLst>
                <a:ext uri="{FF2B5EF4-FFF2-40B4-BE49-F238E27FC236}">
                  <a16:creationId xmlns:a16="http://schemas.microsoft.com/office/drawing/2014/main" id="{3DA63E1C-ADDD-0E99-E4ED-2A4243AB23CB}"/>
                </a:ext>
              </a:extLst>
            </p:cNvPr>
            <p:cNvSpPr/>
            <p:nvPr/>
          </p:nvSpPr>
          <p:spPr>
            <a:xfrm>
              <a:off x="2441051" y="4418806"/>
              <a:ext cx="1575594" cy="123457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a:t>
              </a:r>
            </a:p>
          </p:txBody>
        </p:sp>
        <p:sp>
          <p:nvSpPr>
            <p:cNvPr id="6" name="Freeform: Shape 5">
              <a:extLst>
                <a:ext uri="{FF2B5EF4-FFF2-40B4-BE49-F238E27FC236}">
                  <a16:creationId xmlns:a16="http://schemas.microsoft.com/office/drawing/2014/main" id="{01996FF2-4572-7919-2C2D-F97742C1A1D8}"/>
                </a:ext>
              </a:extLst>
            </p:cNvPr>
            <p:cNvSpPr/>
            <p:nvPr/>
          </p:nvSpPr>
          <p:spPr>
            <a:xfrm>
              <a:off x="2683545" y="3601941"/>
              <a:ext cx="3419655" cy="2821973"/>
            </a:xfrm>
            <a:custGeom>
              <a:avLst/>
              <a:gdLst>
                <a:gd name="csX0" fmla="*/ 0 w 2902226"/>
                <a:gd name="csY0" fmla="*/ 143123 h 2631882"/>
                <a:gd name="csX1" fmla="*/ 0 w 2902226"/>
                <a:gd name="csY1" fmla="*/ 143123 h 2631882"/>
                <a:gd name="csX2" fmla="*/ 71562 w 2902226"/>
                <a:gd name="csY2" fmla="*/ 540689 h 2631882"/>
                <a:gd name="csX3" fmla="*/ 119269 w 2902226"/>
                <a:gd name="csY3" fmla="*/ 731520 h 2631882"/>
                <a:gd name="csX4" fmla="*/ 151075 w 2902226"/>
                <a:gd name="csY4" fmla="*/ 818984 h 2631882"/>
                <a:gd name="csX5" fmla="*/ 222636 w 2902226"/>
                <a:gd name="csY5" fmla="*/ 1113183 h 2631882"/>
                <a:gd name="csX6" fmla="*/ 262393 w 2902226"/>
                <a:gd name="csY6" fmla="*/ 1176793 h 2631882"/>
                <a:gd name="csX7" fmla="*/ 310101 w 2902226"/>
                <a:gd name="csY7" fmla="*/ 1439186 h 2631882"/>
                <a:gd name="csX8" fmla="*/ 333955 w 2902226"/>
                <a:gd name="csY8" fmla="*/ 1653871 h 2631882"/>
                <a:gd name="csX9" fmla="*/ 413468 w 2902226"/>
                <a:gd name="csY9" fmla="*/ 1956021 h 2631882"/>
                <a:gd name="csX10" fmla="*/ 421419 w 2902226"/>
                <a:gd name="csY10" fmla="*/ 2274073 h 2631882"/>
                <a:gd name="csX11" fmla="*/ 437322 w 2902226"/>
                <a:gd name="csY11" fmla="*/ 2345635 h 2631882"/>
                <a:gd name="csX12" fmla="*/ 580445 w 2902226"/>
                <a:gd name="csY12" fmla="*/ 2512612 h 2631882"/>
                <a:gd name="csX13" fmla="*/ 922351 w 2902226"/>
                <a:gd name="csY13" fmla="*/ 2608028 h 2631882"/>
                <a:gd name="csX14" fmla="*/ 1009816 w 2902226"/>
                <a:gd name="csY14" fmla="*/ 2615979 h 2631882"/>
                <a:gd name="csX15" fmla="*/ 1200647 w 2902226"/>
                <a:gd name="csY15" fmla="*/ 2623930 h 2631882"/>
                <a:gd name="csX16" fmla="*/ 1773141 w 2902226"/>
                <a:gd name="csY16" fmla="*/ 2631882 h 2631882"/>
                <a:gd name="csX17" fmla="*/ 2003729 w 2902226"/>
                <a:gd name="csY17" fmla="*/ 2615979 h 2631882"/>
                <a:gd name="csX18" fmla="*/ 2146852 w 2902226"/>
                <a:gd name="csY18" fmla="*/ 2600077 h 2631882"/>
                <a:gd name="csX19" fmla="*/ 2297927 w 2902226"/>
                <a:gd name="csY19" fmla="*/ 2584174 h 2631882"/>
                <a:gd name="csX20" fmla="*/ 2385391 w 2902226"/>
                <a:gd name="csY20" fmla="*/ 2576223 h 2631882"/>
                <a:gd name="csX21" fmla="*/ 2592125 w 2902226"/>
                <a:gd name="csY21" fmla="*/ 2568271 h 2631882"/>
                <a:gd name="csX22" fmla="*/ 2639833 w 2902226"/>
                <a:gd name="csY22" fmla="*/ 2560320 h 2631882"/>
                <a:gd name="csX23" fmla="*/ 2647784 w 2902226"/>
                <a:gd name="csY23" fmla="*/ 2472856 h 2631882"/>
                <a:gd name="csX24" fmla="*/ 2615979 w 2902226"/>
                <a:gd name="csY24" fmla="*/ 2178657 h 2631882"/>
                <a:gd name="csX25" fmla="*/ 2552369 w 2902226"/>
                <a:gd name="csY25" fmla="*/ 1908313 h 2631882"/>
                <a:gd name="csX26" fmla="*/ 2544417 w 2902226"/>
                <a:gd name="csY26" fmla="*/ 1804946 h 2631882"/>
                <a:gd name="csX27" fmla="*/ 2536466 w 2902226"/>
                <a:gd name="csY27" fmla="*/ 1733384 h 2631882"/>
                <a:gd name="csX28" fmla="*/ 2528515 w 2902226"/>
                <a:gd name="csY28" fmla="*/ 1606163 h 2631882"/>
                <a:gd name="csX29" fmla="*/ 2520563 w 2902226"/>
                <a:gd name="csY29" fmla="*/ 1518699 h 2631882"/>
                <a:gd name="csX30" fmla="*/ 2528515 w 2902226"/>
                <a:gd name="csY30" fmla="*/ 842838 h 2631882"/>
                <a:gd name="csX31" fmla="*/ 2536466 w 2902226"/>
                <a:gd name="csY31" fmla="*/ 811033 h 2631882"/>
                <a:gd name="csX32" fmla="*/ 2584174 w 2902226"/>
                <a:gd name="csY32" fmla="*/ 787179 h 2631882"/>
                <a:gd name="csX33" fmla="*/ 2655736 w 2902226"/>
                <a:gd name="csY33" fmla="*/ 747423 h 2631882"/>
                <a:gd name="csX34" fmla="*/ 2814762 w 2902226"/>
                <a:gd name="csY34" fmla="*/ 508883 h 2631882"/>
                <a:gd name="csX35" fmla="*/ 2830664 w 2902226"/>
                <a:gd name="csY35" fmla="*/ 453224 h 2631882"/>
                <a:gd name="csX36" fmla="*/ 2854518 w 2902226"/>
                <a:gd name="csY36" fmla="*/ 405517 h 2631882"/>
                <a:gd name="csX37" fmla="*/ 2878372 w 2902226"/>
                <a:gd name="csY37" fmla="*/ 349857 h 2631882"/>
                <a:gd name="csX38" fmla="*/ 2894275 w 2902226"/>
                <a:gd name="csY38" fmla="*/ 270344 h 2631882"/>
                <a:gd name="csX39" fmla="*/ 2902226 w 2902226"/>
                <a:gd name="csY39" fmla="*/ 238539 h 2631882"/>
                <a:gd name="csX40" fmla="*/ 2894275 w 2902226"/>
                <a:gd name="csY40" fmla="*/ 151075 h 2631882"/>
                <a:gd name="csX41" fmla="*/ 2870421 w 2902226"/>
                <a:gd name="csY41" fmla="*/ 127221 h 2631882"/>
                <a:gd name="csX42" fmla="*/ 2727297 w 2902226"/>
                <a:gd name="csY42" fmla="*/ 79513 h 2631882"/>
                <a:gd name="csX43" fmla="*/ 2560320 w 2902226"/>
                <a:gd name="csY43" fmla="*/ 31805 h 2631882"/>
                <a:gd name="csX44" fmla="*/ 2282024 w 2902226"/>
                <a:gd name="csY44" fmla="*/ 0 h 2631882"/>
                <a:gd name="csX45" fmla="*/ 1900362 w 2902226"/>
                <a:gd name="csY45" fmla="*/ 7951 h 2631882"/>
                <a:gd name="csX46" fmla="*/ 866692 w 2902226"/>
                <a:gd name="csY46" fmla="*/ 15903 h 2631882"/>
                <a:gd name="csX47" fmla="*/ 779228 w 2902226"/>
                <a:gd name="csY47" fmla="*/ 23854 h 2631882"/>
                <a:gd name="csX48" fmla="*/ 469127 w 2902226"/>
                <a:gd name="csY48" fmla="*/ 39757 h 2631882"/>
                <a:gd name="csX49" fmla="*/ 429370 w 2902226"/>
                <a:gd name="csY49" fmla="*/ 47708 h 2631882"/>
                <a:gd name="csX50" fmla="*/ 254442 w 2902226"/>
                <a:gd name="csY50" fmla="*/ 63610 h 2631882"/>
                <a:gd name="csX51" fmla="*/ 159026 w 2902226"/>
                <a:gd name="csY51" fmla="*/ 79513 h 2631882"/>
                <a:gd name="csX52" fmla="*/ 63610 w 2902226"/>
                <a:gd name="csY52" fmla="*/ 87464 h 2631882"/>
                <a:gd name="csX53" fmla="*/ 39756 w 2902226"/>
                <a:gd name="csY53" fmla="*/ 95416 h 2631882"/>
                <a:gd name="csX54" fmla="*/ 0 w 2902226"/>
                <a:gd name="csY54" fmla="*/ 143123 h 2631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902226" h="2631882">
                  <a:moveTo>
                    <a:pt x="0" y="143123"/>
                  </a:moveTo>
                  <a:lnTo>
                    <a:pt x="0" y="143123"/>
                  </a:lnTo>
                  <a:cubicBezTo>
                    <a:pt x="21109" y="322553"/>
                    <a:pt x="16814" y="321695"/>
                    <a:pt x="71562" y="540689"/>
                  </a:cubicBezTo>
                  <a:cubicBezTo>
                    <a:pt x="87464" y="604299"/>
                    <a:pt x="96861" y="669900"/>
                    <a:pt x="119269" y="731520"/>
                  </a:cubicBezTo>
                  <a:cubicBezTo>
                    <a:pt x="129871" y="760675"/>
                    <a:pt x="143551" y="788888"/>
                    <a:pt x="151075" y="818984"/>
                  </a:cubicBezTo>
                  <a:cubicBezTo>
                    <a:pt x="165759" y="877719"/>
                    <a:pt x="182074" y="1032059"/>
                    <a:pt x="222636" y="1113183"/>
                  </a:cubicBezTo>
                  <a:cubicBezTo>
                    <a:pt x="233818" y="1135547"/>
                    <a:pt x="249141" y="1155590"/>
                    <a:pt x="262393" y="1176793"/>
                  </a:cubicBezTo>
                  <a:cubicBezTo>
                    <a:pt x="298215" y="1391727"/>
                    <a:pt x="280208" y="1304672"/>
                    <a:pt x="310101" y="1439186"/>
                  </a:cubicBezTo>
                  <a:cubicBezTo>
                    <a:pt x="315016" y="1493249"/>
                    <a:pt x="324502" y="1608495"/>
                    <a:pt x="333955" y="1653871"/>
                  </a:cubicBezTo>
                  <a:cubicBezTo>
                    <a:pt x="371555" y="1834349"/>
                    <a:pt x="375685" y="1842675"/>
                    <a:pt x="413468" y="1956021"/>
                  </a:cubicBezTo>
                  <a:cubicBezTo>
                    <a:pt x="416118" y="2062038"/>
                    <a:pt x="414938" y="2168221"/>
                    <a:pt x="421419" y="2274073"/>
                  </a:cubicBezTo>
                  <a:cubicBezTo>
                    <a:pt x="422912" y="2298463"/>
                    <a:pt x="428465" y="2322861"/>
                    <a:pt x="437322" y="2345635"/>
                  </a:cubicBezTo>
                  <a:cubicBezTo>
                    <a:pt x="460766" y="2405921"/>
                    <a:pt x="524187" y="2488501"/>
                    <a:pt x="580445" y="2512612"/>
                  </a:cubicBezTo>
                  <a:cubicBezTo>
                    <a:pt x="689201" y="2559222"/>
                    <a:pt x="807314" y="2580334"/>
                    <a:pt x="922351" y="2608028"/>
                  </a:cubicBezTo>
                  <a:cubicBezTo>
                    <a:pt x="950813" y="2614880"/>
                    <a:pt x="980588" y="2614309"/>
                    <a:pt x="1009816" y="2615979"/>
                  </a:cubicBezTo>
                  <a:cubicBezTo>
                    <a:pt x="1073378" y="2619611"/>
                    <a:pt x="1136995" y="2622604"/>
                    <a:pt x="1200647" y="2623930"/>
                  </a:cubicBezTo>
                  <a:lnTo>
                    <a:pt x="1773141" y="2631882"/>
                  </a:lnTo>
                  <a:lnTo>
                    <a:pt x="2003729" y="2615979"/>
                  </a:lnTo>
                  <a:cubicBezTo>
                    <a:pt x="2051557" y="2611909"/>
                    <a:pt x="2099129" y="2605236"/>
                    <a:pt x="2146852" y="2600077"/>
                  </a:cubicBezTo>
                  <a:lnTo>
                    <a:pt x="2297927" y="2584174"/>
                  </a:lnTo>
                  <a:cubicBezTo>
                    <a:pt x="2327082" y="2581524"/>
                    <a:pt x="2356159" y="2577803"/>
                    <a:pt x="2385391" y="2576223"/>
                  </a:cubicBezTo>
                  <a:cubicBezTo>
                    <a:pt x="2454253" y="2572501"/>
                    <a:pt x="2523214" y="2570922"/>
                    <a:pt x="2592125" y="2568271"/>
                  </a:cubicBezTo>
                  <a:cubicBezTo>
                    <a:pt x="2608028" y="2565621"/>
                    <a:pt x="2631710" y="2574246"/>
                    <a:pt x="2639833" y="2560320"/>
                  </a:cubicBezTo>
                  <a:cubicBezTo>
                    <a:pt x="2654584" y="2535033"/>
                    <a:pt x="2649610" y="2502074"/>
                    <a:pt x="2647784" y="2472856"/>
                  </a:cubicBezTo>
                  <a:cubicBezTo>
                    <a:pt x="2641631" y="2374410"/>
                    <a:pt x="2632417" y="2275915"/>
                    <a:pt x="2615979" y="2178657"/>
                  </a:cubicBezTo>
                  <a:cubicBezTo>
                    <a:pt x="2600551" y="2087376"/>
                    <a:pt x="2552369" y="1908313"/>
                    <a:pt x="2552369" y="1908313"/>
                  </a:cubicBezTo>
                  <a:cubicBezTo>
                    <a:pt x="2549718" y="1873857"/>
                    <a:pt x="2547546" y="1839362"/>
                    <a:pt x="2544417" y="1804946"/>
                  </a:cubicBezTo>
                  <a:cubicBezTo>
                    <a:pt x="2542244" y="1781044"/>
                    <a:pt x="2538380" y="1757308"/>
                    <a:pt x="2536466" y="1733384"/>
                  </a:cubicBezTo>
                  <a:cubicBezTo>
                    <a:pt x="2533078" y="1691030"/>
                    <a:pt x="2531654" y="1648537"/>
                    <a:pt x="2528515" y="1606163"/>
                  </a:cubicBezTo>
                  <a:cubicBezTo>
                    <a:pt x="2526352" y="1576968"/>
                    <a:pt x="2523214" y="1547854"/>
                    <a:pt x="2520563" y="1518699"/>
                  </a:cubicBezTo>
                  <a:cubicBezTo>
                    <a:pt x="2511061" y="1167121"/>
                    <a:pt x="2506076" y="1231784"/>
                    <a:pt x="2528515" y="842838"/>
                  </a:cubicBezTo>
                  <a:cubicBezTo>
                    <a:pt x="2529144" y="831928"/>
                    <a:pt x="2528739" y="818760"/>
                    <a:pt x="2536466" y="811033"/>
                  </a:cubicBezTo>
                  <a:cubicBezTo>
                    <a:pt x="2549038" y="798461"/>
                    <a:pt x="2568486" y="795546"/>
                    <a:pt x="2584174" y="787179"/>
                  </a:cubicBezTo>
                  <a:cubicBezTo>
                    <a:pt x="2608252" y="774338"/>
                    <a:pt x="2631882" y="760675"/>
                    <a:pt x="2655736" y="747423"/>
                  </a:cubicBezTo>
                  <a:cubicBezTo>
                    <a:pt x="2693399" y="694066"/>
                    <a:pt x="2781725" y="574958"/>
                    <a:pt x="2814762" y="508883"/>
                  </a:cubicBezTo>
                  <a:cubicBezTo>
                    <a:pt x="2823391" y="491625"/>
                    <a:pt x="2823737" y="471233"/>
                    <a:pt x="2830664" y="453224"/>
                  </a:cubicBezTo>
                  <a:cubicBezTo>
                    <a:pt x="2837046" y="436630"/>
                    <a:pt x="2847067" y="421660"/>
                    <a:pt x="2854518" y="405517"/>
                  </a:cubicBezTo>
                  <a:cubicBezTo>
                    <a:pt x="2862977" y="387189"/>
                    <a:pt x="2870421" y="368410"/>
                    <a:pt x="2878372" y="349857"/>
                  </a:cubicBezTo>
                  <a:cubicBezTo>
                    <a:pt x="2883673" y="323353"/>
                    <a:pt x="2888612" y="296773"/>
                    <a:pt x="2894275" y="270344"/>
                  </a:cubicBezTo>
                  <a:cubicBezTo>
                    <a:pt x="2896565" y="259659"/>
                    <a:pt x="2902226" y="249467"/>
                    <a:pt x="2902226" y="238539"/>
                  </a:cubicBezTo>
                  <a:cubicBezTo>
                    <a:pt x="2902226" y="209264"/>
                    <a:pt x="2902317" y="179224"/>
                    <a:pt x="2894275" y="151075"/>
                  </a:cubicBezTo>
                  <a:cubicBezTo>
                    <a:pt x="2891186" y="140263"/>
                    <a:pt x="2880757" y="131651"/>
                    <a:pt x="2870421" y="127221"/>
                  </a:cubicBezTo>
                  <a:cubicBezTo>
                    <a:pt x="2824198" y="107411"/>
                    <a:pt x="2775362" y="94302"/>
                    <a:pt x="2727297" y="79513"/>
                  </a:cubicBezTo>
                  <a:cubicBezTo>
                    <a:pt x="2671971" y="62489"/>
                    <a:pt x="2616794" y="44512"/>
                    <a:pt x="2560320" y="31805"/>
                  </a:cubicBezTo>
                  <a:cubicBezTo>
                    <a:pt x="2446993" y="6306"/>
                    <a:pt x="2393689" y="6979"/>
                    <a:pt x="2282024" y="0"/>
                  </a:cubicBezTo>
                  <a:lnTo>
                    <a:pt x="1900362" y="7951"/>
                  </a:lnTo>
                  <a:lnTo>
                    <a:pt x="866692" y="15903"/>
                  </a:lnTo>
                  <a:cubicBezTo>
                    <a:pt x="837420" y="16318"/>
                    <a:pt x="808423" y="21691"/>
                    <a:pt x="779228" y="23854"/>
                  </a:cubicBezTo>
                  <a:cubicBezTo>
                    <a:pt x="662285" y="32516"/>
                    <a:pt x="592242" y="34404"/>
                    <a:pt x="469127" y="39757"/>
                  </a:cubicBezTo>
                  <a:cubicBezTo>
                    <a:pt x="455875" y="42407"/>
                    <a:pt x="442766" y="45922"/>
                    <a:pt x="429370" y="47708"/>
                  </a:cubicBezTo>
                  <a:cubicBezTo>
                    <a:pt x="392280" y="52653"/>
                    <a:pt x="287520" y="60854"/>
                    <a:pt x="254442" y="63610"/>
                  </a:cubicBezTo>
                  <a:cubicBezTo>
                    <a:pt x="222637" y="68911"/>
                    <a:pt x="191021" y="75514"/>
                    <a:pt x="159026" y="79513"/>
                  </a:cubicBezTo>
                  <a:cubicBezTo>
                    <a:pt x="127357" y="83472"/>
                    <a:pt x="95246" y="83246"/>
                    <a:pt x="63610" y="87464"/>
                  </a:cubicBezTo>
                  <a:cubicBezTo>
                    <a:pt x="55302" y="88572"/>
                    <a:pt x="47887" y="93383"/>
                    <a:pt x="39756" y="95416"/>
                  </a:cubicBezTo>
                  <a:lnTo>
                    <a:pt x="0" y="143123"/>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State A</a:t>
              </a:r>
            </a:p>
          </p:txBody>
        </p:sp>
        <p:cxnSp>
          <p:nvCxnSpPr>
            <p:cNvPr id="8" name="Straight Connector 7">
              <a:extLst>
                <a:ext uri="{FF2B5EF4-FFF2-40B4-BE49-F238E27FC236}">
                  <a16:creationId xmlns:a16="http://schemas.microsoft.com/office/drawing/2014/main" id="{73883A56-564D-DC25-3DF0-502DE2720B4F}"/>
                </a:ext>
              </a:extLst>
            </p:cNvPr>
            <p:cNvCxnSpPr>
              <a:cxnSpLocks/>
              <a:stCxn id="14" idx="2"/>
              <a:endCxn id="5" idx="0"/>
            </p:cNvCxnSpPr>
            <p:nvPr/>
          </p:nvCxnSpPr>
          <p:spPr>
            <a:xfrm>
              <a:off x="2394381" y="2411514"/>
              <a:ext cx="834467" cy="2007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1F08432-C5B4-D4E1-F2D4-4764DB3BEFDA}"/>
                </a:ext>
              </a:extLst>
            </p:cNvPr>
            <p:cNvCxnSpPr>
              <a:cxnSpLocks/>
              <a:stCxn id="38" idx="17"/>
              <a:endCxn id="5" idx="0"/>
            </p:cNvCxnSpPr>
            <p:nvPr/>
          </p:nvCxnSpPr>
          <p:spPr>
            <a:xfrm>
              <a:off x="985795" y="3076678"/>
              <a:ext cx="2243053" cy="134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573FA2C-33BE-FD19-86AC-2F6CE9198B82}"/>
                </a:ext>
              </a:extLst>
            </p:cNvPr>
            <p:cNvSpPr/>
            <p:nvPr/>
          </p:nvSpPr>
          <p:spPr>
            <a:xfrm>
              <a:off x="1745654" y="1552410"/>
              <a:ext cx="1297453" cy="85910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Corp</a:t>
              </a:r>
            </a:p>
          </p:txBody>
        </p:sp>
        <p:sp>
          <p:nvSpPr>
            <p:cNvPr id="23" name="Isosceles Triangle 22">
              <a:extLst>
                <a:ext uri="{FF2B5EF4-FFF2-40B4-BE49-F238E27FC236}">
                  <a16:creationId xmlns:a16="http://schemas.microsoft.com/office/drawing/2014/main" id="{8AADF975-763F-43D0-394E-A7473FD66366}"/>
                </a:ext>
              </a:extLst>
            </p:cNvPr>
            <p:cNvSpPr/>
            <p:nvPr/>
          </p:nvSpPr>
          <p:spPr>
            <a:xfrm>
              <a:off x="3709656" y="2866647"/>
              <a:ext cx="1173577" cy="9261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QIP</a:t>
              </a:r>
            </a:p>
          </p:txBody>
        </p:sp>
        <p:grpSp>
          <p:nvGrpSpPr>
            <p:cNvPr id="39" name="Content Placeholder 16" descr="Man with solid fill">
              <a:extLst>
                <a:ext uri="{FF2B5EF4-FFF2-40B4-BE49-F238E27FC236}">
                  <a16:creationId xmlns:a16="http://schemas.microsoft.com/office/drawing/2014/main" id="{C6B17E8E-656A-AB5C-1A0A-D4617429265D}"/>
                </a:ext>
              </a:extLst>
            </p:cNvPr>
            <p:cNvGrpSpPr/>
            <p:nvPr/>
          </p:nvGrpSpPr>
          <p:grpSpPr>
            <a:xfrm>
              <a:off x="5123885" y="882595"/>
              <a:ext cx="375751" cy="908059"/>
              <a:chOff x="6486322" y="1348492"/>
              <a:chExt cx="419100" cy="857250"/>
            </a:xfrm>
            <a:solidFill>
              <a:schemeClr val="tx1">
                <a:lumMod val="65000"/>
                <a:lumOff val="35000"/>
              </a:schemeClr>
            </a:solidFill>
          </p:grpSpPr>
          <p:sp>
            <p:nvSpPr>
              <p:cNvPr id="40" name="Freeform: Shape 39">
                <a:extLst>
                  <a:ext uri="{FF2B5EF4-FFF2-40B4-BE49-F238E27FC236}">
                    <a16:creationId xmlns:a16="http://schemas.microsoft.com/office/drawing/2014/main" id="{7DA05EB8-D15F-3B62-0BF7-2DBA045A9639}"/>
                  </a:ext>
                </a:extLst>
              </p:cNvPr>
              <p:cNvSpPr/>
              <p:nvPr/>
            </p:nvSpPr>
            <p:spPr>
              <a:xfrm>
                <a:off x="6619672" y="1348492"/>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41" name="Freeform: Shape 40">
                <a:extLst>
                  <a:ext uri="{FF2B5EF4-FFF2-40B4-BE49-F238E27FC236}">
                    <a16:creationId xmlns:a16="http://schemas.microsoft.com/office/drawing/2014/main" id="{3C03F4E2-495B-E08E-8C7A-DA0AD356F152}"/>
                  </a:ext>
                </a:extLst>
              </p:cNvPr>
              <p:cNvSpPr/>
              <p:nvPr/>
            </p:nvSpPr>
            <p:spPr>
              <a:xfrm>
                <a:off x="6486322" y="1519942"/>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cxnSp>
          <p:nvCxnSpPr>
            <p:cNvPr id="29" name="Straight Connector 28">
              <a:extLst>
                <a:ext uri="{FF2B5EF4-FFF2-40B4-BE49-F238E27FC236}">
                  <a16:creationId xmlns:a16="http://schemas.microsoft.com/office/drawing/2014/main" id="{7E16D11C-F699-179C-FDB4-CE790394FA7E}"/>
                </a:ext>
              </a:extLst>
            </p:cNvPr>
            <p:cNvCxnSpPr>
              <a:cxnSpLocks/>
              <a:stCxn id="23" idx="3"/>
              <a:endCxn id="5" idx="0"/>
            </p:cNvCxnSpPr>
            <p:nvPr/>
          </p:nvCxnSpPr>
          <p:spPr>
            <a:xfrm flipH="1">
              <a:off x="3228848" y="3792773"/>
              <a:ext cx="1067597" cy="626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1EFAD95-7C8F-FC50-8EF5-68FEF61AB909}"/>
                </a:ext>
              </a:extLst>
            </p:cNvPr>
            <p:cNvCxnSpPr>
              <a:cxnSpLocks/>
              <a:stCxn id="41" idx="13"/>
              <a:endCxn id="23" idx="0"/>
            </p:cNvCxnSpPr>
            <p:nvPr/>
          </p:nvCxnSpPr>
          <p:spPr>
            <a:xfrm flipH="1">
              <a:off x="4296445" y="1790654"/>
              <a:ext cx="929918" cy="1075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31B352D-036B-BED6-8B62-D7E08CDAF1F9}"/>
                </a:ext>
              </a:extLst>
            </p:cNvPr>
            <p:cNvSpPr txBox="1"/>
            <p:nvPr/>
          </p:nvSpPr>
          <p:spPr>
            <a:xfrm>
              <a:off x="492314" y="1505872"/>
              <a:ext cx="1161131" cy="820923"/>
            </a:xfrm>
            <a:prstGeom prst="rect">
              <a:avLst/>
            </a:prstGeom>
            <a:noFill/>
          </p:spPr>
          <p:txBody>
            <a:bodyPr wrap="square" rtlCol="0">
              <a:spAutoFit/>
            </a:bodyPr>
            <a:lstStyle/>
            <a:p>
              <a:r>
                <a:rPr lang="en-US" sz="1050" b="1"/>
                <a:t>Partner Smith</a:t>
              </a:r>
            </a:p>
          </p:txBody>
        </p:sp>
        <p:sp>
          <p:nvSpPr>
            <p:cNvPr id="44" name="TextBox 43">
              <a:extLst>
                <a:ext uri="{FF2B5EF4-FFF2-40B4-BE49-F238E27FC236}">
                  <a16:creationId xmlns:a16="http://schemas.microsoft.com/office/drawing/2014/main" id="{7734A950-63B0-7C22-AE8E-F1BE36FEE4F9}"/>
                </a:ext>
              </a:extLst>
            </p:cNvPr>
            <p:cNvSpPr txBox="1"/>
            <p:nvPr/>
          </p:nvSpPr>
          <p:spPr>
            <a:xfrm>
              <a:off x="5364915" y="470376"/>
              <a:ext cx="1016655" cy="1099451"/>
            </a:xfrm>
            <a:prstGeom prst="rect">
              <a:avLst/>
            </a:prstGeom>
            <a:noFill/>
          </p:spPr>
          <p:txBody>
            <a:bodyPr wrap="square" rtlCol="0">
              <a:spAutoFit/>
            </a:bodyPr>
            <a:lstStyle/>
            <a:p>
              <a:pPr algn="ctr"/>
              <a:r>
                <a:rPr lang="en-US" sz="1050" b="1"/>
                <a:t>QIP Partner Jones</a:t>
              </a:r>
            </a:p>
          </p:txBody>
        </p:sp>
      </p:grpSp>
      <p:cxnSp>
        <p:nvCxnSpPr>
          <p:cNvPr id="3" name="Connector: Curved 2">
            <a:extLst>
              <a:ext uri="{FF2B5EF4-FFF2-40B4-BE49-F238E27FC236}">
                <a16:creationId xmlns:a16="http://schemas.microsoft.com/office/drawing/2014/main" id="{857BE357-340C-FC60-7201-65A0AF5F6DA0}"/>
              </a:ext>
            </a:extLst>
          </p:cNvPr>
          <p:cNvCxnSpPr>
            <a:cxnSpLocks/>
          </p:cNvCxnSpPr>
          <p:nvPr/>
        </p:nvCxnSpPr>
        <p:spPr>
          <a:xfrm flipH="1" flipV="1">
            <a:off x="564543" y="1725433"/>
            <a:ext cx="1400693" cy="1101311"/>
          </a:xfrm>
          <a:prstGeom prst="curvedConnector3">
            <a:avLst>
              <a:gd name="adj1" fmla="val 122364"/>
            </a:avLst>
          </a:prstGeom>
          <a:ln>
            <a:solidFill>
              <a:srgbClr val="56A85A"/>
            </a:solidFill>
            <a:tailEnd type="triangle"/>
          </a:ln>
        </p:spPr>
        <p:style>
          <a:lnRef idx="3">
            <a:schemeClr val="dk1"/>
          </a:lnRef>
          <a:fillRef idx="0">
            <a:schemeClr val="dk1"/>
          </a:fillRef>
          <a:effectRef idx="2">
            <a:schemeClr val="dk1"/>
          </a:effectRef>
          <a:fontRef idx="minor">
            <a:schemeClr val="tx1"/>
          </a:fontRef>
        </p:style>
      </p:cxnSp>
      <p:cxnSp>
        <p:nvCxnSpPr>
          <p:cNvPr id="7" name="Connector: Curved 6">
            <a:extLst>
              <a:ext uri="{FF2B5EF4-FFF2-40B4-BE49-F238E27FC236}">
                <a16:creationId xmlns:a16="http://schemas.microsoft.com/office/drawing/2014/main" id="{7A38AF95-2EAC-BC8C-D5E1-9A33C2A177A2}"/>
              </a:ext>
            </a:extLst>
          </p:cNvPr>
          <p:cNvCxnSpPr>
            <a:cxnSpLocks/>
            <a:stCxn id="6" idx="5"/>
          </p:cNvCxnSpPr>
          <p:nvPr/>
        </p:nvCxnSpPr>
        <p:spPr>
          <a:xfrm flipH="1" flipV="1">
            <a:off x="716943" y="1877833"/>
            <a:ext cx="1248293" cy="948911"/>
          </a:xfrm>
          <a:prstGeom prst="curvedConnector3">
            <a:avLst>
              <a:gd name="adj1" fmla="val 117556"/>
            </a:avLst>
          </a:prstGeom>
          <a:ln>
            <a:solidFill>
              <a:srgbClr val="8BAF7D"/>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97182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90363-E6AC-C3B5-76E8-30BBD4E36BB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DBC24B-A442-7CCE-9F46-08047D4F2709}"/>
              </a:ext>
            </a:extLst>
          </p:cNvPr>
          <p:cNvSpPr>
            <a:spLocks noGrp="1"/>
          </p:cNvSpPr>
          <p:nvPr>
            <p:ph type="sldNum" sz="quarter" idx="12"/>
          </p:nvPr>
        </p:nvSpPr>
        <p:spPr/>
        <p:txBody>
          <a:bodyPr/>
          <a:lstStyle/>
          <a:p>
            <a:fld id="{3A98EE3D-8CD1-4C3F-BD1C-C98C9596463C}" type="slidenum">
              <a:rPr lang="en-US" smtClean="0"/>
              <a:t>15</a:t>
            </a:fld>
            <a:endParaRPr lang="en-US"/>
          </a:p>
        </p:txBody>
      </p:sp>
      <p:sp>
        <p:nvSpPr>
          <p:cNvPr id="19" name="Content Placeholder 2">
            <a:extLst>
              <a:ext uri="{FF2B5EF4-FFF2-40B4-BE49-F238E27FC236}">
                <a16:creationId xmlns:a16="http://schemas.microsoft.com/office/drawing/2014/main" id="{BE72A416-FE7E-178C-F1D0-7C13246CEB6D}"/>
              </a:ext>
            </a:extLst>
          </p:cNvPr>
          <p:cNvSpPr txBox="1">
            <a:spLocks/>
          </p:cNvSpPr>
          <p:nvPr/>
        </p:nvSpPr>
        <p:spPr>
          <a:xfrm>
            <a:off x="4240216" y="723569"/>
            <a:ext cx="7487960" cy="570034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spcBef>
                <a:spcPts val="600"/>
              </a:spcBef>
              <a:buNone/>
            </a:pPr>
            <a:r>
              <a:rPr lang="en-US" sz="2000" b="1" u="sng"/>
              <a:t>Example 3 – Simple Apportionable / Non-Apportionable Income</a:t>
            </a:r>
            <a:r>
              <a:rPr lang="en-US" sz="2000" b="1"/>
              <a:t>:</a:t>
            </a:r>
          </a:p>
          <a:p>
            <a:pPr lvl="1">
              <a:spcBef>
                <a:spcPts val="600"/>
              </a:spcBef>
              <a:spcAft>
                <a:spcPts val="0"/>
              </a:spcAft>
            </a:pPr>
            <a:r>
              <a:rPr lang="en-US" sz="2000" b="1"/>
              <a:t>P has: </a:t>
            </a:r>
          </a:p>
          <a:p>
            <a:pPr lvl="2">
              <a:spcBef>
                <a:spcPts val="600"/>
              </a:spcBef>
              <a:spcAft>
                <a:spcPts val="0"/>
              </a:spcAft>
            </a:pPr>
            <a:r>
              <a:rPr lang="en-US" sz="2000" b="1"/>
              <a:t>$100,000 in apportionable income</a:t>
            </a:r>
          </a:p>
          <a:p>
            <a:pPr lvl="2">
              <a:spcBef>
                <a:spcPts val="600"/>
              </a:spcBef>
            </a:pPr>
            <a:r>
              <a:rPr lang="en-US" sz="2000" b="1"/>
              <a:t>$20,000 non-apportionable income sourced entirely to State A </a:t>
            </a:r>
          </a:p>
          <a:p>
            <a:pPr lvl="1">
              <a:spcBef>
                <a:spcPts val="600"/>
              </a:spcBef>
              <a:spcAft>
                <a:spcPts val="0"/>
              </a:spcAft>
            </a:pPr>
            <a:r>
              <a:rPr lang="en-US" sz="2000" b="1"/>
              <a:t>P allocates: </a:t>
            </a:r>
          </a:p>
          <a:p>
            <a:pPr lvl="2">
              <a:spcBef>
                <a:spcPts val="600"/>
              </a:spcBef>
              <a:spcAft>
                <a:spcPts val="0"/>
              </a:spcAft>
            </a:pPr>
            <a:r>
              <a:rPr lang="en-US" sz="2000" b="1"/>
              <a:t>$10,000 of its apportionable income to Smith</a:t>
            </a:r>
          </a:p>
          <a:p>
            <a:pPr lvl="2">
              <a:spcBef>
                <a:spcPts val="600"/>
              </a:spcBef>
            </a:pPr>
            <a:r>
              <a:rPr lang="en-US" sz="2000" b="1"/>
              <a:t>$5,000 of its non-apportionable income to Smith </a:t>
            </a:r>
          </a:p>
          <a:p>
            <a:pPr lvl="1">
              <a:spcBef>
                <a:spcPts val="600"/>
              </a:spcBef>
            </a:pPr>
            <a:r>
              <a:rPr lang="en-US" sz="2000" b="1"/>
              <a:t>P has $100,000 of total sales with $50,000 in State A</a:t>
            </a:r>
          </a:p>
          <a:p>
            <a:pPr lvl="1">
              <a:spcBef>
                <a:spcPts val="600"/>
              </a:spcBef>
            </a:pPr>
            <a:r>
              <a:rPr lang="en-US" sz="2000" b="1"/>
              <a:t>Smith would have $10,000 of partnership income sourced to State A</a:t>
            </a:r>
          </a:p>
          <a:p>
            <a:pPr marL="630000" lvl="2" indent="0">
              <a:spcBef>
                <a:spcPts val="600"/>
              </a:spcBef>
              <a:buNone/>
            </a:pPr>
            <a:r>
              <a:rPr lang="en-US" sz="1800" b="1"/>
              <a:t>	$10,000 X $50,000/$100,000 = $5,000 apportioned to State A</a:t>
            </a:r>
          </a:p>
          <a:p>
            <a:pPr marL="630000" lvl="2" indent="0">
              <a:spcBef>
                <a:spcPts val="600"/>
              </a:spcBef>
              <a:buNone/>
            </a:pPr>
            <a:r>
              <a:rPr lang="en-US" sz="1800" b="1"/>
              <a:t>	Plus </a:t>
            </a:r>
          </a:p>
          <a:p>
            <a:pPr marL="630000" lvl="2" indent="0">
              <a:spcBef>
                <a:spcPts val="600"/>
              </a:spcBef>
              <a:buNone/>
            </a:pPr>
            <a:r>
              <a:rPr lang="en-US" sz="1800" b="1"/>
              <a:t>	$5,000 allocated to State A</a:t>
            </a:r>
            <a:endParaRPr lang="en-US" sz="1700" b="1"/>
          </a:p>
        </p:txBody>
      </p:sp>
      <p:grpSp>
        <p:nvGrpSpPr>
          <p:cNvPr id="2" name="Group 1">
            <a:extLst>
              <a:ext uri="{FF2B5EF4-FFF2-40B4-BE49-F238E27FC236}">
                <a16:creationId xmlns:a16="http://schemas.microsoft.com/office/drawing/2014/main" id="{E2E3F283-1D5D-EA8C-2E91-96F06ECC1F32}"/>
              </a:ext>
            </a:extLst>
          </p:cNvPr>
          <p:cNvGrpSpPr/>
          <p:nvPr/>
        </p:nvGrpSpPr>
        <p:grpSpPr>
          <a:xfrm>
            <a:off x="447094" y="556556"/>
            <a:ext cx="3643983" cy="3124898"/>
            <a:chOff x="492314" y="470376"/>
            <a:chExt cx="5889256" cy="5953538"/>
          </a:xfrm>
        </p:grpSpPr>
        <p:grpSp>
          <p:nvGrpSpPr>
            <p:cNvPr id="36" name="Content Placeholder 16" descr="Man with solid fill">
              <a:extLst>
                <a:ext uri="{FF2B5EF4-FFF2-40B4-BE49-F238E27FC236}">
                  <a16:creationId xmlns:a16="http://schemas.microsoft.com/office/drawing/2014/main" id="{73D1DB4C-81F2-AE5E-2B44-771467C4E195}"/>
                </a:ext>
              </a:extLst>
            </p:cNvPr>
            <p:cNvGrpSpPr/>
            <p:nvPr/>
          </p:nvGrpSpPr>
          <p:grpSpPr>
            <a:xfrm>
              <a:off x="780840" y="2168619"/>
              <a:ext cx="375751" cy="908059"/>
              <a:chOff x="1642231" y="2562559"/>
              <a:chExt cx="419100" cy="857250"/>
            </a:xfrm>
            <a:solidFill>
              <a:schemeClr val="tx1">
                <a:lumMod val="65000"/>
                <a:lumOff val="35000"/>
              </a:schemeClr>
            </a:solidFill>
          </p:grpSpPr>
          <p:sp>
            <p:nvSpPr>
              <p:cNvPr id="37" name="Freeform: Shape 36">
                <a:extLst>
                  <a:ext uri="{FF2B5EF4-FFF2-40B4-BE49-F238E27FC236}">
                    <a16:creationId xmlns:a16="http://schemas.microsoft.com/office/drawing/2014/main" id="{9A9136A5-C6FC-FC52-1CF7-17137DF57D82}"/>
                  </a:ext>
                </a:extLst>
              </p:cNvPr>
              <p:cNvSpPr/>
              <p:nvPr/>
            </p:nvSpPr>
            <p:spPr>
              <a:xfrm>
                <a:off x="1775581" y="2562559"/>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38" name="Freeform: Shape 37">
                <a:extLst>
                  <a:ext uri="{FF2B5EF4-FFF2-40B4-BE49-F238E27FC236}">
                    <a16:creationId xmlns:a16="http://schemas.microsoft.com/office/drawing/2014/main" id="{47D4B616-2641-A7DE-B3D8-C7B1A139D7A8}"/>
                  </a:ext>
                </a:extLst>
              </p:cNvPr>
              <p:cNvSpPr/>
              <p:nvPr/>
            </p:nvSpPr>
            <p:spPr>
              <a:xfrm>
                <a:off x="1642231" y="2734009"/>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sp>
          <p:nvSpPr>
            <p:cNvPr id="5" name="Isosceles Triangle 4">
              <a:extLst>
                <a:ext uri="{FF2B5EF4-FFF2-40B4-BE49-F238E27FC236}">
                  <a16:creationId xmlns:a16="http://schemas.microsoft.com/office/drawing/2014/main" id="{B4A97013-E670-DE42-C368-ABCF01B907E3}"/>
                </a:ext>
              </a:extLst>
            </p:cNvPr>
            <p:cNvSpPr/>
            <p:nvPr/>
          </p:nvSpPr>
          <p:spPr>
            <a:xfrm>
              <a:off x="2441051" y="4418806"/>
              <a:ext cx="1575594" cy="123457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a:t>
              </a:r>
            </a:p>
          </p:txBody>
        </p:sp>
        <p:sp>
          <p:nvSpPr>
            <p:cNvPr id="6" name="Freeform: Shape 5">
              <a:extLst>
                <a:ext uri="{FF2B5EF4-FFF2-40B4-BE49-F238E27FC236}">
                  <a16:creationId xmlns:a16="http://schemas.microsoft.com/office/drawing/2014/main" id="{899AA2F3-BBD2-8FE0-A7A8-6B9680CF465C}"/>
                </a:ext>
              </a:extLst>
            </p:cNvPr>
            <p:cNvSpPr/>
            <p:nvPr/>
          </p:nvSpPr>
          <p:spPr>
            <a:xfrm>
              <a:off x="2683545" y="3601941"/>
              <a:ext cx="3419655" cy="2821973"/>
            </a:xfrm>
            <a:custGeom>
              <a:avLst/>
              <a:gdLst>
                <a:gd name="csX0" fmla="*/ 0 w 2902226"/>
                <a:gd name="csY0" fmla="*/ 143123 h 2631882"/>
                <a:gd name="csX1" fmla="*/ 0 w 2902226"/>
                <a:gd name="csY1" fmla="*/ 143123 h 2631882"/>
                <a:gd name="csX2" fmla="*/ 71562 w 2902226"/>
                <a:gd name="csY2" fmla="*/ 540689 h 2631882"/>
                <a:gd name="csX3" fmla="*/ 119269 w 2902226"/>
                <a:gd name="csY3" fmla="*/ 731520 h 2631882"/>
                <a:gd name="csX4" fmla="*/ 151075 w 2902226"/>
                <a:gd name="csY4" fmla="*/ 818984 h 2631882"/>
                <a:gd name="csX5" fmla="*/ 222636 w 2902226"/>
                <a:gd name="csY5" fmla="*/ 1113183 h 2631882"/>
                <a:gd name="csX6" fmla="*/ 262393 w 2902226"/>
                <a:gd name="csY6" fmla="*/ 1176793 h 2631882"/>
                <a:gd name="csX7" fmla="*/ 310101 w 2902226"/>
                <a:gd name="csY7" fmla="*/ 1439186 h 2631882"/>
                <a:gd name="csX8" fmla="*/ 333955 w 2902226"/>
                <a:gd name="csY8" fmla="*/ 1653871 h 2631882"/>
                <a:gd name="csX9" fmla="*/ 413468 w 2902226"/>
                <a:gd name="csY9" fmla="*/ 1956021 h 2631882"/>
                <a:gd name="csX10" fmla="*/ 421419 w 2902226"/>
                <a:gd name="csY10" fmla="*/ 2274073 h 2631882"/>
                <a:gd name="csX11" fmla="*/ 437322 w 2902226"/>
                <a:gd name="csY11" fmla="*/ 2345635 h 2631882"/>
                <a:gd name="csX12" fmla="*/ 580445 w 2902226"/>
                <a:gd name="csY12" fmla="*/ 2512612 h 2631882"/>
                <a:gd name="csX13" fmla="*/ 922351 w 2902226"/>
                <a:gd name="csY13" fmla="*/ 2608028 h 2631882"/>
                <a:gd name="csX14" fmla="*/ 1009816 w 2902226"/>
                <a:gd name="csY14" fmla="*/ 2615979 h 2631882"/>
                <a:gd name="csX15" fmla="*/ 1200647 w 2902226"/>
                <a:gd name="csY15" fmla="*/ 2623930 h 2631882"/>
                <a:gd name="csX16" fmla="*/ 1773141 w 2902226"/>
                <a:gd name="csY16" fmla="*/ 2631882 h 2631882"/>
                <a:gd name="csX17" fmla="*/ 2003729 w 2902226"/>
                <a:gd name="csY17" fmla="*/ 2615979 h 2631882"/>
                <a:gd name="csX18" fmla="*/ 2146852 w 2902226"/>
                <a:gd name="csY18" fmla="*/ 2600077 h 2631882"/>
                <a:gd name="csX19" fmla="*/ 2297927 w 2902226"/>
                <a:gd name="csY19" fmla="*/ 2584174 h 2631882"/>
                <a:gd name="csX20" fmla="*/ 2385391 w 2902226"/>
                <a:gd name="csY20" fmla="*/ 2576223 h 2631882"/>
                <a:gd name="csX21" fmla="*/ 2592125 w 2902226"/>
                <a:gd name="csY21" fmla="*/ 2568271 h 2631882"/>
                <a:gd name="csX22" fmla="*/ 2639833 w 2902226"/>
                <a:gd name="csY22" fmla="*/ 2560320 h 2631882"/>
                <a:gd name="csX23" fmla="*/ 2647784 w 2902226"/>
                <a:gd name="csY23" fmla="*/ 2472856 h 2631882"/>
                <a:gd name="csX24" fmla="*/ 2615979 w 2902226"/>
                <a:gd name="csY24" fmla="*/ 2178657 h 2631882"/>
                <a:gd name="csX25" fmla="*/ 2552369 w 2902226"/>
                <a:gd name="csY25" fmla="*/ 1908313 h 2631882"/>
                <a:gd name="csX26" fmla="*/ 2544417 w 2902226"/>
                <a:gd name="csY26" fmla="*/ 1804946 h 2631882"/>
                <a:gd name="csX27" fmla="*/ 2536466 w 2902226"/>
                <a:gd name="csY27" fmla="*/ 1733384 h 2631882"/>
                <a:gd name="csX28" fmla="*/ 2528515 w 2902226"/>
                <a:gd name="csY28" fmla="*/ 1606163 h 2631882"/>
                <a:gd name="csX29" fmla="*/ 2520563 w 2902226"/>
                <a:gd name="csY29" fmla="*/ 1518699 h 2631882"/>
                <a:gd name="csX30" fmla="*/ 2528515 w 2902226"/>
                <a:gd name="csY30" fmla="*/ 842838 h 2631882"/>
                <a:gd name="csX31" fmla="*/ 2536466 w 2902226"/>
                <a:gd name="csY31" fmla="*/ 811033 h 2631882"/>
                <a:gd name="csX32" fmla="*/ 2584174 w 2902226"/>
                <a:gd name="csY32" fmla="*/ 787179 h 2631882"/>
                <a:gd name="csX33" fmla="*/ 2655736 w 2902226"/>
                <a:gd name="csY33" fmla="*/ 747423 h 2631882"/>
                <a:gd name="csX34" fmla="*/ 2814762 w 2902226"/>
                <a:gd name="csY34" fmla="*/ 508883 h 2631882"/>
                <a:gd name="csX35" fmla="*/ 2830664 w 2902226"/>
                <a:gd name="csY35" fmla="*/ 453224 h 2631882"/>
                <a:gd name="csX36" fmla="*/ 2854518 w 2902226"/>
                <a:gd name="csY36" fmla="*/ 405517 h 2631882"/>
                <a:gd name="csX37" fmla="*/ 2878372 w 2902226"/>
                <a:gd name="csY37" fmla="*/ 349857 h 2631882"/>
                <a:gd name="csX38" fmla="*/ 2894275 w 2902226"/>
                <a:gd name="csY38" fmla="*/ 270344 h 2631882"/>
                <a:gd name="csX39" fmla="*/ 2902226 w 2902226"/>
                <a:gd name="csY39" fmla="*/ 238539 h 2631882"/>
                <a:gd name="csX40" fmla="*/ 2894275 w 2902226"/>
                <a:gd name="csY40" fmla="*/ 151075 h 2631882"/>
                <a:gd name="csX41" fmla="*/ 2870421 w 2902226"/>
                <a:gd name="csY41" fmla="*/ 127221 h 2631882"/>
                <a:gd name="csX42" fmla="*/ 2727297 w 2902226"/>
                <a:gd name="csY42" fmla="*/ 79513 h 2631882"/>
                <a:gd name="csX43" fmla="*/ 2560320 w 2902226"/>
                <a:gd name="csY43" fmla="*/ 31805 h 2631882"/>
                <a:gd name="csX44" fmla="*/ 2282024 w 2902226"/>
                <a:gd name="csY44" fmla="*/ 0 h 2631882"/>
                <a:gd name="csX45" fmla="*/ 1900362 w 2902226"/>
                <a:gd name="csY45" fmla="*/ 7951 h 2631882"/>
                <a:gd name="csX46" fmla="*/ 866692 w 2902226"/>
                <a:gd name="csY46" fmla="*/ 15903 h 2631882"/>
                <a:gd name="csX47" fmla="*/ 779228 w 2902226"/>
                <a:gd name="csY47" fmla="*/ 23854 h 2631882"/>
                <a:gd name="csX48" fmla="*/ 469127 w 2902226"/>
                <a:gd name="csY48" fmla="*/ 39757 h 2631882"/>
                <a:gd name="csX49" fmla="*/ 429370 w 2902226"/>
                <a:gd name="csY49" fmla="*/ 47708 h 2631882"/>
                <a:gd name="csX50" fmla="*/ 254442 w 2902226"/>
                <a:gd name="csY50" fmla="*/ 63610 h 2631882"/>
                <a:gd name="csX51" fmla="*/ 159026 w 2902226"/>
                <a:gd name="csY51" fmla="*/ 79513 h 2631882"/>
                <a:gd name="csX52" fmla="*/ 63610 w 2902226"/>
                <a:gd name="csY52" fmla="*/ 87464 h 2631882"/>
                <a:gd name="csX53" fmla="*/ 39756 w 2902226"/>
                <a:gd name="csY53" fmla="*/ 95416 h 2631882"/>
                <a:gd name="csX54" fmla="*/ 0 w 2902226"/>
                <a:gd name="csY54" fmla="*/ 143123 h 2631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902226" h="2631882">
                  <a:moveTo>
                    <a:pt x="0" y="143123"/>
                  </a:moveTo>
                  <a:lnTo>
                    <a:pt x="0" y="143123"/>
                  </a:lnTo>
                  <a:cubicBezTo>
                    <a:pt x="21109" y="322553"/>
                    <a:pt x="16814" y="321695"/>
                    <a:pt x="71562" y="540689"/>
                  </a:cubicBezTo>
                  <a:cubicBezTo>
                    <a:pt x="87464" y="604299"/>
                    <a:pt x="96861" y="669900"/>
                    <a:pt x="119269" y="731520"/>
                  </a:cubicBezTo>
                  <a:cubicBezTo>
                    <a:pt x="129871" y="760675"/>
                    <a:pt x="143551" y="788888"/>
                    <a:pt x="151075" y="818984"/>
                  </a:cubicBezTo>
                  <a:cubicBezTo>
                    <a:pt x="165759" y="877719"/>
                    <a:pt x="182074" y="1032059"/>
                    <a:pt x="222636" y="1113183"/>
                  </a:cubicBezTo>
                  <a:cubicBezTo>
                    <a:pt x="233818" y="1135547"/>
                    <a:pt x="249141" y="1155590"/>
                    <a:pt x="262393" y="1176793"/>
                  </a:cubicBezTo>
                  <a:cubicBezTo>
                    <a:pt x="298215" y="1391727"/>
                    <a:pt x="280208" y="1304672"/>
                    <a:pt x="310101" y="1439186"/>
                  </a:cubicBezTo>
                  <a:cubicBezTo>
                    <a:pt x="315016" y="1493249"/>
                    <a:pt x="324502" y="1608495"/>
                    <a:pt x="333955" y="1653871"/>
                  </a:cubicBezTo>
                  <a:cubicBezTo>
                    <a:pt x="371555" y="1834349"/>
                    <a:pt x="375685" y="1842675"/>
                    <a:pt x="413468" y="1956021"/>
                  </a:cubicBezTo>
                  <a:cubicBezTo>
                    <a:pt x="416118" y="2062038"/>
                    <a:pt x="414938" y="2168221"/>
                    <a:pt x="421419" y="2274073"/>
                  </a:cubicBezTo>
                  <a:cubicBezTo>
                    <a:pt x="422912" y="2298463"/>
                    <a:pt x="428465" y="2322861"/>
                    <a:pt x="437322" y="2345635"/>
                  </a:cubicBezTo>
                  <a:cubicBezTo>
                    <a:pt x="460766" y="2405921"/>
                    <a:pt x="524187" y="2488501"/>
                    <a:pt x="580445" y="2512612"/>
                  </a:cubicBezTo>
                  <a:cubicBezTo>
                    <a:pt x="689201" y="2559222"/>
                    <a:pt x="807314" y="2580334"/>
                    <a:pt x="922351" y="2608028"/>
                  </a:cubicBezTo>
                  <a:cubicBezTo>
                    <a:pt x="950813" y="2614880"/>
                    <a:pt x="980588" y="2614309"/>
                    <a:pt x="1009816" y="2615979"/>
                  </a:cubicBezTo>
                  <a:cubicBezTo>
                    <a:pt x="1073378" y="2619611"/>
                    <a:pt x="1136995" y="2622604"/>
                    <a:pt x="1200647" y="2623930"/>
                  </a:cubicBezTo>
                  <a:lnTo>
                    <a:pt x="1773141" y="2631882"/>
                  </a:lnTo>
                  <a:lnTo>
                    <a:pt x="2003729" y="2615979"/>
                  </a:lnTo>
                  <a:cubicBezTo>
                    <a:pt x="2051557" y="2611909"/>
                    <a:pt x="2099129" y="2605236"/>
                    <a:pt x="2146852" y="2600077"/>
                  </a:cubicBezTo>
                  <a:lnTo>
                    <a:pt x="2297927" y="2584174"/>
                  </a:lnTo>
                  <a:cubicBezTo>
                    <a:pt x="2327082" y="2581524"/>
                    <a:pt x="2356159" y="2577803"/>
                    <a:pt x="2385391" y="2576223"/>
                  </a:cubicBezTo>
                  <a:cubicBezTo>
                    <a:pt x="2454253" y="2572501"/>
                    <a:pt x="2523214" y="2570922"/>
                    <a:pt x="2592125" y="2568271"/>
                  </a:cubicBezTo>
                  <a:cubicBezTo>
                    <a:pt x="2608028" y="2565621"/>
                    <a:pt x="2631710" y="2574246"/>
                    <a:pt x="2639833" y="2560320"/>
                  </a:cubicBezTo>
                  <a:cubicBezTo>
                    <a:pt x="2654584" y="2535033"/>
                    <a:pt x="2649610" y="2502074"/>
                    <a:pt x="2647784" y="2472856"/>
                  </a:cubicBezTo>
                  <a:cubicBezTo>
                    <a:pt x="2641631" y="2374410"/>
                    <a:pt x="2632417" y="2275915"/>
                    <a:pt x="2615979" y="2178657"/>
                  </a:cubicBezTo>
                  <a:cubicBezTo>
                    <a:pt x="2600551" y="2087376"/>
                    <a:pt x="2552369" y="1908313"/>
                    <a:pt x="2552369" y="1908313"/>
                  </a:cubicBezTo>
                  <a:cubicBezTo>
                    <a:pt x="2549718" y="1873857"/>
                    <a:pt x="2547546" y="1839362"/>
                    <a:pt x="2544417" y="1804946"/>
                  </a:cubicBezTo>
                  <a:cubicBezTo>
                    <a:pt x="2542244" y="1781044"/>
                    <a:pt x="2538380" y="1757308"/>
                    <a:pt x="2536466" y="1733384"/>
                  </a:cubicBezTo>
                  <a:cubicBezTo>
                    <a:pt x="2533078" y="1691030"/>
                    <a:pt x="2531654" y="1648537"/>
                    <a:pt x="2528515" y="1606163"/>
                  </a:cubicBezTo>
                  <a:cubicBezTo>
                    <a:pt x="2526352" y="1576968"/>
                    <a:pt x="2523214" y="1547854"/>
                    <a:pt x="2520563" y="1518699"/>
                  </a:cubicBezTo>
                  <a:cubicBezTo>
                    <a:pt x="2511061" y="1167121"/>
                    <a:pt x="2506076" y="1231784"/>
                    <a:pt x="2528515" y="842838"/>
                  </a:cubicBezTo>
                  <a:cubicBezTo>
                    <a:pt x="2529144" y="831928"/>
                    <a:pt x="2528739" y="818760"/>
                    <a:pt x="2536466" y="811033"/>
                  </a:cubicBezTo>
                  <a:cubicBezTo>
                    <a:pt x="2549038" y="798461"/>
                    <a:pt x="2568486" y="795546"/>
                    <a:pt x="2584174" y="787179"/>
                  </a:cubicBezTo>
                  <a:cubicBezTo>
                    <a:pt x="2608252" y="774338"/>
                    <a:pt x="2631882" y="760675"/>
                    <a:pt x="2655736" y="747423"/>
                  </a:cubicBezTo>
                  <a:cubicBezTo>
                    <a:pt x="2693399" y="694066"/>
                    <a:pt x="2781725" y="574958"/>
                    <a:pt x="2814762" y="508883"/>
                  </a:cubicBezTo>
                  <a:cubicBezTo>
                    <a:pt x="2823391" y="491625"/>
                    <a:pt x="2823737" y="471233"/>
                    <a:pt x="2830664" y="453224"/>
                  </a:cubicBezTo>
                  <a:cubicBezTo>
                    <a:pt x="2837046" y="436630"/>
                    <a:pt x="2847067" y="421660"/>
                    <a:pt x="2854518" y="405517"/>
                  </a:cubicBezTo>
                  <a:cubicBezTo>
                    <a:pt x="2862977" y="387189"/>
                    <a:pt x="2870421" y="368410"/>
                    <a:pt x="2878372" y="349857"/>
                  </a:cubicBezTo>
                  <a:cubicBezTo>
                    <a:pt x="2883673" y="323353"/>
                    <a:pt x="2888612" y="296773"/>
                    <a:pt x="2894275" y="270344"/>
                  </a:cubicBezTo>
                  <a:cubicBezTo>
                    <a:pt x="2896565" y="259659"/>
                    <a:pt x="2902226" y="249467"/>
                    <a:pt x="2902226" y="238539"/>
                  </a:cubicBezTo>
                  <a:cubicBezTo>
                    <a:pt x="2902226" y="209264"/>
                    <a:pt x="2902317" y="179224"/>
                    <a:pt x="2894275" y="151075"/>
                  </a:cubicBezTo>
                  <a:cubicBezTo>
                    <a:pt x="2891186" y="140263"/>
                    <a:pt x="2880757" y="131651"/>
                    <a:pt x="2870421" y="127221"/>
                  </a:cubicBezTo>
                  <a:cubicBezTo>
                    <a:pt x="2824198" y="107411"/>
                    <a:pt x="2775362" y="94302"/>
                    <a:pt x="2727297" y="79513"/>
                  </a:cubicBezTo>
                  <a:cubicBezTo>
                    <a:pt x="2671971" y="62489"/>
                    <a:pt x="2616794" y="44512"/>
                    <a:pt x="2560320" y="31805"/>
                  </a:cubicBezTo>
                  <a:cubicBezTo>
                    <a:pt x="2446993" y="6306"/>
                    <a:pt x="2393689" y="6979"/>
                    <a:pt x="2282024" y="0"/>
                  </a:cubicBezTo>
                  <a:lnTo>
                    <a:pt x="1900362" y="7951"/>
                  </a:lnTo>
                  <a:lnTo>
                    <a:pt x="866692" y="15903"/>
                  </a:lnTo>
                  <a:cubicBezTo>
                    <a:pt x="837420" y="16318"/>
                    <a:pt x="808423" y="21691"/>
                    <a:pt x="779228" y="23854"/>
                  </a:cubicBezTo>
                  <a:cubicBezTo>
                    <a:pt x="662285" y="32516"/>
                    <a:pt x="592242" y="34404"/>
                    <a:pt x="469127" y="39757"/>
                  </a:cubicBezTo>
                  <a:cubicBezTo>
                    <a:pt x="455875" y="42407"/>
                    <a:pt x="442766" y="45922"/>
                    <a:pt x="429370" y="47708"/>
                  </a:cubicBezTo>
                  <a:cubicBezTo>
                    <a:pt x="392280" y="52653"/>
                    <a:pt x="287520" y="60854"/>
                    <a:pt x="254442" y="63610"/>
                  </a:cubicBezTo>
                  <a:cubicBezTo>
                    <a:pt x="222637" y="68911"/>
                    <a:pt x="191021" y="75514"/>
                    <a:pt x="159026" y="79513"/>
                  </a:cubicBezTo>
                  <a:cubicBezTo>
                    <a:pt x="127357" y="83472"/>
                    <a:pt x="95246" y="83246"/>
                    <a:pt x="63610" y="87464"/>
                  </a:cubicBezTo>
                  <a:cubicBezTo>
                    <a:pt x="55302" y="88572"/>
                    <a:pt x="47887" y="93383"/>
                    <a:pt x="39756" y="95416"/>
                  </a:cubicBezTo>
                  <a:lnTo>
                    <a:pt x="0" y="143123"/>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State A</a:t>
              </a:r>
            </a:p>
          </p:txBody>
        </p:sp>
        <p:cxnSp>
          <p:nvCxnSpPr>
            <p:cNvPr id="8" name="Straight Connector 7">
              <a:extLst>
                <a:ext uri="{FF2B5EF4-FFF2-40B4-BE49-F238E27FC236}">
                  <a16:creationId xmlns:a16="http://schemas.microsoft.com/office/drawing/2014/main" id="{A68565F8-974B-0002-510F-B2F508B4AAFB}"/>
                </a:ext>
              </a:extLst>
            </p:cNvPr>
            <p:cNvCxnSpPr>
              <a:cxnSpLocks/>
              <a:stCxn id="14" idx="2"/>
              <a:endCxn id="5" idx="0"/>
            </p:cNvCxnSpPr>
            <p:nvPr/>
          </p:nvCxnSpPr>
          <p:spPr>
            <a:xfrm>
              <a:off x="2394381" y="2411514"/>
              <a:ext cx="834467" cy="2007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3806F3-15C8-7D74-6ED3-60D4E190951A}"/>
                </a:ext>
              </a:extLst>
            </p:cNvPr>
            <p:cNvCxnSpPr>
              <a:cxnSpLocks/>
              <a:stCxn id="38" idx="17"/>
              <a:endCxn id="5" idx="0"/>
            </p:cNvCxnSpPr>
            <p:nvPr/>
          </p:nvCxnSpPr>
          <p:spPr>
            <a:xfrm>
              <a:off x="985795" y="3076678"/>
              <a:ext cx="2243053" cy="134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AB6AE40-54E2-7F31-EC5E-1ABC943F73AA}"/>
                </a:ext>
              </a:extLst>
            </p:cNvPr>
            <p:cNvSpPr/>
            <p:nvPr/>
          </p:nvSpPr>
          <p:spPr>
            <a:xfrm>
              <a:off x="1745654" y="1552410"/>
              <a:ext cx="1297453" cy="85910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Corp</a:t>
              </a:r>
            </a:p>
          </p:txBody>
        </p:sp>
        <p:sp>
          <p:nvSpPr>
            <p:cNvPr id="23" name="Isosceles Triangle 22">
              <a:extLst>
                <a:ext uri="{FF2B5EF4-FFF2-40B4-BE49-F238E27FC236}">
                  <a16:creationId xmlns:a16="http://schemas.microsoft.com/office/drawing/2014/main" id="{CBDCBB27-1377-DC7C-F5C2-7FEFED020756}"/>
                </a:ext>
              </a:extLst>
            </p:cNvPr>
            <p:cNvSpPr/>
            <p:nvPr/>
          </p:nvSpPr>
          <p:spPr>
            <a:xfrm>
              <a:off x="3709656" y="2866647"/>
              <a:ext cx="1173577" cy="9261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QIP</a:t>
              </a:r>
            </a:p>
          </p:txBody>
        </p:sp>
        <p:grpSp>
          <p:nvGrpSpPr>
            <p:cNvPr id="39" name="Content Placeholder 16" descr="Man with solid fill">
              <a:extLst>
                <a:ext uri="{FF2B5EF4-FFF2-40B4-BE49-F238E27FC236}">
                  <a16:creationId xmlns:a16="http://schemas.microsoft.com/office/drawing/2014/main" id="{193FFD0A-3241-162D-1583-B117FECEA283}"/>
                </a:ext>
              </a:extLst>
            </p:cNvPr>
            <p:cNvGrpSpPr/>
            <p:nvPr/>
          </p:nvGrpSpPr>
          <p:grpSpPr>
            <a:xfrm>
              <a:off x="5123885" y="882595"/>
              <a:ext cx="375751" cy="908059"/>
              <a:chOff x="6486322" y="1348492"/>
              <a:chExt cx="419100" cy="857250"/>
            </a:xfrm>
            <a:solidFill>
              <a:schemeClr val="tx1">
                <a:lumMod val="65000"/>
                <a:lumOff val="35000"/>
              </a:schemeClr>
            </a:solidFill>
          </p:grpSpPr>
          <p:sp>
            <p:nvSpPr>
              <p:cNvPr id="40" name="Freeform: Shape 39">
                <a:extLst>
                  <a:ext uri="{FF2B5EF4-FFF2-40B4-BE49-F238E27FC236}">
                    <a16:creationId xmlns:a16="http://schemas.microsoft.com/office/drawing/2014/main" id="{2421F32C-9A01-4DD7-13B9-D32EF1075C29}"/>
                  </a:ext>
                </a:extLst>
              </p:cNvPr>
              <p:cNvSpPr/>
              <p:nvPr/>
            </p:nvSpPr>
            <p:spPr>
              <a:xfrm>
                <a:off x="6619672" y="1348492"/>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41" name="Freeform: Shape 40">
                <a:extLst>
                  <a:ext uri="{FF2B5EF4-FFF2-40B4-BE49-F238E27FC236}">
                    <a16:creationId xmlns:a16="http://schemas.microsoft.com/office/drawing/2014/main" id="{6DA07CD4-9A99-4376-6F07-8FE3C6F93484}"/>
                  </a:ext>
                </a:extLst>
              </p:cNvPr>
              <p:cNvSpPr/>
              <p:nvPr/>
            </p:nvSpPr>
            <p:spPr>
              <a:xfrm>
                <a:off x="6486322" y="1519942"/>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cxnSp>
          <p:nvCxnSpPr>
            <p:cNvPr id="29" name="Straight Connector 28">
              <a:extLst>
                <a:ext uri="{FF2B5EF4-FFF2-40B4-BE49-F238E27FC236}">
                  <a16:creationId xmlns:a16="http://schemas.microsoft.com/office/drawing/2014/main" id="{57D85FD9-73CA-9916-AEFA-F4822E27E94B}"/>
                </a:ext>
              </a:extLst>
            </p:cNvPr>
            <p:cNvCxnSpPr>
              <a:cxnSpLocks/>
              <a:stCxn id="23" idx="3"/>
              <a:endCxn id="5" idx="0"/>
            </p:cNvCxnSpPr>
            <p:nvPr/>
          </p:nvCxnSpPr>
          <p:spPr>
            <a:xfrm flipH="1">
              <a:off x="3228848" y="3792773"/>
              <a:ext cx="1067597" cy="626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020DEBC-3E8A-5CDD-FE01-09F0C845A22A}"/>
                </a:ext>
              </a:extLst>
            </p:cNvPr>
            <p:cNvCxnSpPr>
              <a:cxnSpLocks/>
              <a:stCxn id="41" idx="13"/>
              <a:endCxn id="23" idx="0"/>
            </p:cNvCxnSpPr>
            <p:nvPr/>
          </p:nvCxnSpPr>
          <p:spPr>
            <a:xfrm flipH="1">
              <a:off x="4296445" y="1790654"/>
              <a:ext cx="929918" cy="1075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4706F07-B279-4C1F-7902-0AD74A191018}"/>
                </a:ext>
              </a:extLst>
            </p:cNvPr>
            <p:cNvSpPr txBox="1"/>
            <p:nvPr/>
          </p:nvSpPr>
          <p:spPr>
            <a:xfrm>
              <a:off x="492314" y="1505872"/>
              <a:ext cx="1161131" cy="820923"/>
            </a:xfrm>
            <a:prstGeom prst="rect">
              <a:avLst/>
            </a:prstGeom>
            <a:noFill/>
          </p:spPr>
          <p:txBody>
            <a:bodyPr wrap="square" rtlCol="0">
              <a:spAutoFit/>
            </a:bodyPr>
            <a:lstStyle/>
            <a:p>
              <a:r>
                <a:rPr lang="en-US" sz="1050" b="1"/>
                <a:t>Partner Smith</a:t>
              </a:r>
            </a:p>
          </p:txBody>
        </p:sp>
        <p:sp>
          <p:nvSpPr>
            <p:cNvPr id="44" name="TextBox 43">
              <a:extLst>
                <a:ext uri="{FF2B5EF4-FFF2-40B4-BE49-F238E27FC236}">
                  <a16:creationId xmlns:a16="http://schemas.microsoft.com/office/drawing/2014/main" id="{922EC159-B26D-43A3-D3B3-5A880A2C9189}"/>
                </a:ext>
              </a:extLst>
            </p:cNvPr>
            <p:cNvSpPr txBox="1"/>
            <p:nvPr/>
          </p:nvSpPr>
          <p:spPr>
            <a:xfrm>
              <a:off x="5364915" y="470376"/>
              <a:ext cx="1016655" cy="1099451"/>
            </a:xfrm>
            <a:prstGeom prst="rect">
              <a:avLst/>
            </a:prstGeom>
            <a:noFill/>
          </p:spPr>
          <p:txBody>
            <a:bodyPr wrap="square" rtlCol="0">
              <a:spAutoFit/>
            </a:bodyPr>
            <a:lstStyle/>
            <a:p>
              <a:pPr algn="ctr"/>
              <a:r>
                <a:rPr lang="en-US" sz="1050" b="1"/>
                <a:t>QIP Partner Jones</a:t>
              </a:r>
            </a:p>
          </p:txBody>
        </p:sp>
      </p:grpSp>
      <p:cxnSp>
        <p:nvCxnSpPr>
          <p:cNvPr id="3" name="Connector: Curved 2">
            <a:extLst>
              <a:ext uri="{FF2B5EF4-FFF2-40B4-BE49-F238E27FC236}">
                <a16:creationId xmlns:a16="http://schemas.microsoft.com/office/drawing/2014/main" id="{97BCB3D4-7835-92AE-C374-C2991DD034DF}"/>
              </a:ext>
            </a:extLst>
          </p:cNvPr>
          <p:cNvCxnSpPr>
            <a:cxnSpLocks/>
          </p:cNvCxnSpPr>
          <p:nvPr/>
        </p:nvCxnSpPr>
        <p:spPr>
          <a:xfrm flipH="1" flipV="1">
            <a:off x="564543" y="1725433"/>
            <a:ext cx="1400693" cy="1101311"/>
          </a:xfrm>
          <a:prstGeom prst="curvedConnector3">
            <a:avLst>
              <a:gd name="adj1" fmla="val 122364"/>
            </a:avLst>
          </a:prstGeom>
          <a:ln>
            <a:solidFill>
              <a:srgbClr val="56A85A"/>
            </a:solidFill>
            <a:tailEnd type="triangle"/>
          </a:ln>
        </p:spPr>
        <p:style>
          <a:lnRef idx="3">
            <a:schemeClr val="dk1"/>
          </a:lnRef>
          <a:fillRef idx="0">
            <a:schemeClr val="dk1"/>
          </a:fillRef>
          <a:effectRef idx="2">
            <a:schemeClr val="dk1"/>
          </a:effectRef>
          <a:fontRef idx="minor">
            <a:schemeClr val="tx1"/>
          </a:fontRef>
        </p:style>
      </p:cxnSp>
      <p:cxnSp>
        <p:nvCxnSpPr>
          <p:cNvPr id="7" name="Connector: Curved 6">
            <a:extLst>
              <a:ext uri="{FF2B5EF4-FFF2-40B4-BE49-F238E27FC236}">
                <a16:creationId xmlns:a16="http://schemas.microsoft.com/office/drawing/2014/main" id="{6F3D1458-856D-5F31-1D24-92459FF3A57F}"/>
              </a:ext>
            </a:extLst>
          </p:cNvPr>
          <p:cNvCxnSpPr>
            <a:cxnSpLocks/>
            <a:stCxn id="6" idx="5"/>
          </p:cNvCxnSpPr>
          <p:nvPr/>
        </p:nvCxnSpPr>
        <p:spPr>
          <a:xfrm flipH="1" flipV="1">
            <a:off x="716943" y="1877833"/>
            <a:ext cx="1248293" cy="948911"/>
          </a:xfrm>
          <a:prstGeom prst="curvedConnector3">
            <a:avLst>
              <a:gd name="adj1" fmla="val 120741"/>
            </a:avLst>
          </a:prstGeom>
          <a:ln>
            <a:solidFill>
              <a:srgbClr val="92D05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12890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988E-D7BA-C2A5-6FEF-0899456C250C}"/>
              </a:ext>
            </a:extLst>
          </p:cNvPr>
          <p:cNvSpPr>
            <a:spLocks noGrp="1"/>
          </p:cNvSpPr>
          <p:nvPr>
            <p:ph type="title"/>
          </p:nvPr>
        </p:nvSpPr>
        <p:spPr>
          <a:xfrm>
            <a:off x="581192" y="702156"/>
            <a:ext cx="11029616" cy="1015326"/>
          </a:xfrm>
        </p:spPr>
        <p:txBody>
          <a:bodyPr/>
          <a:lstStyle/>
          <a:p>
            <a:r>
              <a:rPr lang="en-US"/>
              <a:t>Questions</a:t>
            </a:r>
          </a:p>
        </p:txBody>
      </p:sp>
      <p:sp>
        <p:nvSpPr>
          <p:cNvPr id="3" name="Content Placeholder 2">
            <a:extLst>
              <a:ext uri="{FF2B5EF4-FFF2-40B4-BE49-F238E27FC236}">
                <a16:creationId xmlns:a16="http://schemas.microsoft.com/office/drawing/2014/main" id="{808ABD18-DF4A-6A67-67A8-0A762EAF2096}"/>
              </a:ext>
            </a:extLst>
          </p:cNvPr>
          <p:cNvSpPr>
            <a:spLocks noGrp="1"/>
          </p:cNvSpPr>
          <p:nvPr>
            <p:ph idx="1"/>
          </p:nvPr>
        </p:nvSpPr>
        <p:spPr>
          <a:xfrm>
            <a:off x="581192" y="2019631"/>
            <a:ext cx="11029615" cy="4325509"/>
          </a:xfrm>
        </p:spPr>
        <p:txBody>
          <a:bodyPr>
            <a:normAutofit/>
          </a:bodyPr>
          <a:lstStyle/>
          <a:p>
            <a:r>
              <a:rPr lang="en-US" sz="2400" b="1" dirty="0"/>
              <a:t>What would we call (at least one) of the allocations that Smith received?</a:t>
            </a:r>
          </a:p>
          <a:p>
            <a:pPr lvl="1">
              <a:spcAft>
                <a:spcPts val="1800"/>
              </a:spcAft>
            </a:pPr>
            <a:r>
              <a:rPr lang="en-US" sz="1800" b="1" dirty="0"/>
              <a:t>(Special allocation – since Smith’s share of apportionable income is 10% whereas the share of non-apportionable income is 25%.)</a:t>
            </a:r>
            <a:endParaRPr lang="en-US" sz="2100" b="1" dirty="0"/>
          </a:p>
          <a:p>
            <a:r>
              <a:rPr lang="en-US" sz="2400" b="1" dirty="0"/>
              <a:t>Do these different allocations have substantial economic effect?</a:t>
            </a:r>
          </a:p>
          <a:p>
            <a:pPr lvl="1">
              <a:spcAft>
                <a:spcPts val="1800"/>
              </a:spcAft>
            </a:pPr>
            <a:r>
              <a:rPr lang="en-US" sz="1800" b="1" dirty="0"/>
              <a:t>(Good question)</a:t>
            </a:r>
          </a:p>
          <a:p>
            <a:r>
              <a:rPr lang="en-US" sz="2400" b="1" dirty="0"/>
              <a:t>So . . . what if P has both apportionable and non-apportionable income AND Smith has a guaranteed payment?</a:t>
            </a:r>
          </a:p>
          <a:p>
            <a:pPr lvl="1"/>
            <a:r>
              <a:rPr lang="en-US" sz="1800" b="1" dirty="0"/>
              <a:t>The rules assume that the guaranteed payment is sourced the same as apportionable income. </a:t>
            </a:r>
            <a:endParaRPr lang="en-US" sz="1700" b="1" dirty="0"/>
          </a:p>
        </p:txBody>
      </p:sp>
      <p:sp>
        <p:nvSpPr>
          <p:cNvPr id="4" name="Slide Number Placeholder 3">
            <a:extLst>
              <a:ext uri="{FF2B5EF4-FFF2-40B4-BE49-F238E27FC236}">
                <a16:creationId xmlns:a16="http://schemas.microsoft.com/office/drawing/2014/main" id="{A25A2A74-0514-170B-8FB6-D32A96A9B20C}"/>
              </a:ext>
            </a:extLst>
          </p:cNvPr>
          <p:cNvSpPr>
            <a:spLocks noGrp="1"/>
          </p:cNvSpPr>
          <p:nvPr>
            <p:ph type="sldNum" sz="quarter" idx="12"/>
          </p:nvPr>
        </p:nvSpPr>
        <p:spPr/>
        <p:txBody>
          <a:bodyPr/>
          <a:lstStyle/>
          <a:p>
            <a:fld id="{3A98EE3D-8CD1-4C3F-BD1C-C98C9596463C}" type="slidenum">
              <a:rPr lang="en-US" smtClean="0"/>
              <a:t>16</a:t>
            </a:fld>
            <a:endParaRPr lang="en-US"/>
          </a:p>
        </p:txBody>
      </p:sp>
    </p:spTree>
    <p:extLst>
      <p:ext uri="{BB962C8B-B14F-4D97-AF65-F5344CB8AC3E}">
        <p14:creationId xmlns:p14="http://schemas.microsoft.com/office/powerpoint/2010/main" val="479183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46ED7-4B44-90A7-A947-F42445C9897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537DEB-E789-D6CB-764B-8D8B4D958209}"/>
              </a:ext>
            </a:extLst>
          </p:cNvPr>
          <p:cNvSpPr>
            <a:spLocks noGrp="1"/>
          </p:cNvSpPr>
          <p:nvPr>
            <p:ph type="sldNum" sz="quarter" idx="12"/>
          </p:nvPr>
        </p:nvSpPr>
        <p:spPr/>
        <p:txBody>
          <a:bodyPr/>
          <a:lstStyle/>
          <a:p>
            <a:fld id="{3A98EE3D-8CD1-4C3F-BD1C-C98C9596463C}" type="slidenum">
              <a:rPr lang="en-US" smtClean="0"/>
              <a:t>17</a:t>
            </a:fld>
            <a:endParaRPr lang="en-US"/>
          </a:p>
        </p:txBody>
      </p:sp>
      <p:sp>
        <p:nvSpPr>
          <p:cNvPr id="19" name="Content Placeholder 2">
            <a:extLst>
              <a:ext uri="{FF2B5EF4-FFF2-40B4-BE49-F238E27FC236}">
                <a16:creationId xmlns:a16="http://schemas.microsoft.com/office/drawing/2014/main" id="{DE2D2822-6BAC-1CC8-D9C5-D7E771474868}"/>
              </a:ext>
            </a:extLst>
          </p:cNvPr>
          <p:cNvSpPr txBox="1">
            <a:spLocks/>
          </p:cNvSpPr>
          <p:nvPr/>
        </p:nvSpPr>
        <p:spPr>
          <a:xfrm>
            <a:off x="4240216" y="723569"/>
            <a:ext cx="7487960" cy="570034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spcBef>
                <a:spcPts val="600"/>
              </a:spcBef>
              <a:buNone/>
            </a:pPr>
            <a:r>
              <a:rPr lang="en-US" sz="2400" b="1" u="sng"/>
              <a:t>Example 4 – Simple Corporate Partner</a:t>
            </a:r>
            <a:r>
              <a:rPr lang="en-US" sz="2400" b="1"/>
              <a:t>:</a:t>
            </a:r>
          </a:p>
          <a:p>
            <a:pPr lvl="1">
              <a:spcBef>
                <a:spcPts val="600"/>
              </a:spcBef>
            </a:pPr>
            <a:r>
              <a:rPr lang="en-US" sz="2400" b="1"/>
              <a:t>Corp’s and P’s businesses are not unitary</a:t>
            </a:r>
          </a:p>
          <a:p>
            <a:pPr lvl="1">
              <a:spcBef>
                <a:spcPts val="600"/>
              </a:spcBef>
            </a:pPr>
            <a:r>
              <a:rPr lang="en-US" sz="2400" b="1"/>
              <a:t>Same facts as Examples 1 and 3 except the allocation is to Corp</a:t>
            </a:r>
          </a:p>
          <a:p>
            <a:pPr lvl="1">
              <a:spcBef>
                <a:spcPts val="600"/>
              </a:spcBef>
            </a:pPr>
            <a:r>
              <a:rPr lang="en-US" sz="2400" b="1"/>
              <a:t>Same results as in Examples 1 and 3</a:t>
            </a:r>
          </a:p>
          <a:p>
            <a:pPr lvl="2">
              <a:spcBef>
                <a:spcPts val="600"/>
              </a:spcBef>
            </a:pPr>
            <a:r>
              <a:rPr lang="en-US" sz="2300" b="1"/>
              <a:t>100% apportionable income = $5,000</a:t>
            </a:r>
          </a:p>
          <a:p>
            <a:pPr lvl="2">
              <a:spcBef>
                <a:spcPts val="600"/>
              </a:spcBef>
            </a:pPr>
            <a:r>
              <a:rPr lang="en-US" sz="2300" b="1"/>
              <a:t>Apportionable and non-apportionable income (special allocations) = $10,000</a:t>
            </a:r>
          </a:p>
          <a:p>
            <a:pPr marL="630000" lvl="2" indent="0">
              <a:spcBef>
                <a:spcPts val="600"/>
              </a:spcBef>
              <a:buNone/>
            </a:pPr>
            <a:endParaRPr lang="en-US" sz="1700" b="1"/>
          </a:p>
        </p:txBody>
      </p:sp>
      <p:grpSp>
        <p:nvGrpSpPr>
          <p:cNvPr id="2" name="Group 1">
            <a:extLst>
              <a:ext uri="{FF2B5EF4-FFF2-40B4-BE49-F238E27FC236}">
                <a16:creationId xmlns:a16="http://schemas.microsoft.com/office/drawing/2014/main" id="{37D6EBFE-DD6F-E421-E4A9-ACAC0C15FA81}"/>
              </a:ext>
            </a:extLst>
          </p:cNvPr>
          <p:cNvGrpSpPr/>
          <p:nvPr/>
        </p:nvGrpSpPr>
        <p:grpSpPr>
          <a:xfrm>
            <a:off x="447094" y="556556"/>
            <a:ext cx="3643983" cy="3124898"/>
            <a:chOff x="492314" y="470376"/>
            <a:chExt cx="5889256" cy="5953538"/>
          </a:xfrm>
        </p:grpSpPr>
        <p:grpSp>
          <p:nvGrpSpPr>
            <p:cNvPr id="36" name="Content Placeholder 16" descr="Man with solid fill">
              <a:extLst>
                <a:ext uri="{FF2B5EF4-FFF2-40B4-BE49-F238E27FC236}">
                  <a16:creationId xmlns:a16="http://schemas.microsoft.com/office/drawing/2014/main" id="{0E25CB32-1E6C-6D52-DE16-99FC7BD10E20}"/>
                </a:ext>
              </a:extLst>
            </p:cNvPr>
            <p:cNvGrpSpPr/>
            <p:nvPr/>
          </p:nvGrpSpPr>
          <p:grpSpPr>
            <a:xfrm>
              <a:off x="780840" y="2168619"/>
              <a:ext cx="375751" cy="908059"/>
              <a:chOff x="1642231" y="2562559"/>
              <a:chExt cx="419100" cy="857250"/>
            </a:xfrm>
            <a:solidFill>
              <a:schemeClr val="tx1">
                <a:lumMod val="65000"/>
                <a:lumOff val="35000"/>
              </a:schemeClr>
            </a:solidFill>
          </p:grpSpPr>
          <p:sp>
            <p:nvSpPr>
              <p:cNvPr id="37" name="Freeform: Shape 36">
                <a:extLst>
                  <a:ext uri="{FF2B5EF4-FFF2-40B4-BE49-F238E27FC236}">
                    <a16:creationId xmlns:a16="http://schemas.microsoft.com/office/drawing/2014/main" id="{4CE49A64-5104-DF62-6527-29C45A30487C}"/>
                  </a:ext>
                </a:extLst>
              </p:cNvPr>
              <p:cNvSpPr/>
              <p:nvPr/>
            </p:nvSpPr>
            <p:spPr>
              <a:xfrm>
                <a:off x="1775581" y="2562559"/>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38" name="Freeform: Shape 37">
                <a:extLst>
                  <a:ext uri="{FF2B5EF4-FFF2-40B4-BE49-F238E27FC236}">
                    <a16:creationId xmlns:a16="http://schemas.microsoft.com/office/drawing/2014/main" id="{FF131481-6F18-EFD9-D7E4-53C9F1388B9A}"/>
                  </a:ext>
                </a:extLst>
              </p:cNvPr>
              <p:cNvSpPr/>
              <p:nvPr/>
            </p:nvSpPr>
            <p:spPr>
              <a:xfrm>
                <a:off x="1642231" y="2734009"/>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sp>
          <p:nvSpPr>
            <p:cNvPr id="5" name="Isosceles Triangle 4">
              <a:extLst>
                <a:ext uri="{FF2B5EF4-FFF2-40B4-BE49-F238E27FC236}">
                  <a16:creationId xmlns:a16="http://schemas.microsoft.com/office/drawing/2014/main" id="{786EC086-9842-7890-4238-9B1BA5E176C9}"/>
                </a:ext>
              </a:extLst>
            </p:cNvPr>
            <p:cNvSpPr/>
            <p:nvPr/>
          </p:nvSpPr>
          <p:spPr>
            <a:xfrm>
              <a:off x="2441051" y="4418806"/>
              <a:ext cx="1575594" cy="123457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a:t>
              </a:r>
            </a:p>
          </p:txBody>
        </p:sp>
        <p:sp>
          <p:nvSpPr>
            <p:cNvPr id="6" name="Freeform: Shape 5">
              <a:extLst>
                <a:ext uri="{FF2B5EF4-FFF2-40B4-BE49-F238E27FC236}">
                  <a16:creationId xmlns:a16="http://schemas.microsoft.com/office/drawing/2014/main" id="{3A0F75E4-744B-C1BD-D02B-916612AAFC37}"/>
                </a:ext>
              </a:extLst>
            </p:cNvPr>
            <p:cNvSpPr/>
            <p:nvPr/>
          </p:nvSpPr>
          <p:spPr>
            <a:xfrm>
              <a:off x="2683545" y="3601941"/>
              <a:ext cx="3419655" cy="2821973"/>
            </a:xfrm>
            <a:custGeom>
              <a:avLst/>
              <a:gdLst>
                <a:gd name="csX0" fmla="*/ 0 w 2902226"/>
                <a:gd name="csY0" fmla="*/ 143123 h 2631882"/>
                <a:gd name="csX1" fmla="*/ 0 w 2902226"/>
                <a:gd name="csY1" fmla="*/ 143123 h 2631882"/>
                <a:gd name="csX2" fmla="*/ 71562 w 2902226"/>
                <a:gd name="csY2" fmla="*/ 540689 h 2631882"/>
                <a:gd name="csX3" fmla="*/ 119269 w 2902226"/>
                <a:gd name="csY3" fmla="*/ 731520 h 2631882"/>
                <a:gd name="csX4" fmla="*/ 151075 w 2902226"/>
                <a:gd name="csY4" fmla="*/ 818984 h 2631882"/>
                <a:gd name="csX5" fmla="*/ 222636 w 2902226"/>
                <a:gd name="csY5" fmla="*/ 1113183 h 2631882"/>
                <a:gd name="csX6" fmla="*/ 262393 w 2902226"/>
                <a:gd name="csY6" fmla="*/ 1176793 h 2631882"/>
                <a:gd name="csX7" fmla="*/ 310101 w 2902226"/>
                <a:gd name="csY7" fmla="*/ 1439186 h 2631882"/>
                <a:gd name="csX8" fmla="*/ 333955 w 2902226"/>
                <a:gd name="csY8" fmla="*/ 1653871 h 2631882"/>
                <a:gd name="csX9" fmla="*/ 413468 w 2902226"/>
                <a:gd name="csY9" fmla="*/ 1956021 h 2631882"/>
                <a:gd name="csX10" fmla="*/ 421419 w 2902226"/>
                <a:gd name="csY10" fmla="*/ 2274073 h 2631882"/>
                <a:gd name="csX11" fmla="*/ 437322 w 2902226"/>
                <a:gd name="csY11" fmla="*/ 2345635 h 2631882"/>
                <a:gd name="csX12" fmla="*/ 580445 w 2902226"/>
                <a:gd name="csY12" fmla="*/ 2512612 h 2631882"/>
                <a:gd name="csX13" fmla="*/ 922351 w 2902226"/>
                <a:gd name="csY13" fmla="*/ 2608028 h 2631882"/>
                <a:gd name="csX14" fmla="*/ 1009816 w 2902226"/>
                <a:gd name="csY14" fmla="*/ 2615979 h 2631882"/>
                <a:gd name="csX15" fmla="*/ 1200647 w 2902226"/>
                <a:gd name="csY15" fmla="*/ 2623930 h 2631882"/>
                <a:gd name="csX16" fmla="*/ 1773141 w 2902226"/>
                <a:gd name="csY16" fmla="*/ 2631882 h 2631882"/>
                <a:gd name="csX17" fmla="*/ 2003729 w 2902226"/>
                <a:gd name="csY17" fmla="*/ 2615979 h 2631882"/>
                <a:gd name="csX18" fmla="*/ 2146852 w 2902226"/>
                <a:gd name="csY18" fmla="*/ 2600077 h 2631882"/>
                <a:gd name="csX19" fmla="*/ 2297927 w 2902226"/>
                <a:gd name="csY19" fmla="*/ 2584174 h 2631882"/>
                <a:gd name="csX20" fmla="*/ 2385391 w 2902226"/>
                <a:gd name="csY20" fmla="*/ 2576223 h 2631882"/>
                <a:gd name="csX21" fmla="*/ 2592125 w 2902226"/>
                <a:gd name="csY21" fmla="*/ 2568271 h 2631882"/>
                <a:gd name="csX22" fmla="*/ 2639833 w 2902226"/>
                <a:gd name="csY22" fmla="*/ 2560320 h 2631882"/>
                <a:gd name="csX23" fmla="*/ 2647784 w 2902226"/>
                <a:gd name="csY23" fmla="*/ 2472856 h 2631882"/>
                <a:gd name="csX24" fmla="*/ 2615979 w 2902226"/>
                <a:gd name="csY24" fmla="*/ 2178657 h 2631882"/>
                <a:gd name="csX25" fmla="*/ 2552369 w 2902226"/>
                <a:gd name="csY25" fmla="*/ 1908313 h 2631882"/>
                <a:gd name="csX26" fmla="*/ 2544417 w 2902226"/>
                <a:gd name="csY26" fmla="*/ 1804946 h 2631882"/>
                <a:gd name="csX27" fmla="*/ 2536466 w 2902226"/>
                <a:gd name="csY27" fmla="*/ 1733384 h 2631882"/>
                <a:gd name="csX28" fmla="*/ 2528515 w 2902226"/>
                <a:gd name="csY28" fmla="*/ 1606163 h 2631882"/>
                <a:gd name="csX29" fmla="*/ 2520563 w 2902226"/>
                <a:gd name="csY29" fmla="*/ 1518699 h 2631882"/>
                <a:gd name="csX30" fmla="*/ 2528515 w 2902226"/>
                <a:gd name="csY30" fmla="*/ 842838 h 2631882"/>
                <a:gd name="csX31" fmla="*/ 2536466 w 2902226"/>
                <a:gd name="csY31" fmla="*/ 811033 h 2631882"/>
                <a:gd name="csX32" fmla="*/ 2584174 w 2902226"/>
                <a:gd name="csY32" fmla="*/ 787179 h 2631882"/>
                <a:gd name="csX33" fmla="*/ 2655736 w 2902226"/>
                <a:gd name="csY33" fmla="*/ 747423 h 2631882"/>
                <a:gd name="csX34" fmla="*/ 2814762 w 2902226"/>
                <a:gd name="csY34" fmla="*/ 508883 h 2631882"/>
                <a:gd name="csX35" fmla="*/ 2830664 w 2902226"/>
                <a:gd name="csY35" fmla="*/ 453224 h 2631882"/>
                <a:gd name="csX36" fmla="*/ 2854518 w 2902226"/>
                <a:gd name="csY36" fmla="*/ 405517 h 2631882"/>
                <a:gd name="csX37" fmla="*/ 2878372 w 2902226"/>
                <a:gd name="csY37" fmla="*/ 349857 h 2631882"/>
                <a:gd name="csX38" fmla="*/ 2894275 w 2902226"/>
                <a:gd name="csY38" fmla="*/ 270344 h 2631882"/>
                <a:gd name="csX39" fmla="*/ 2902226 w 2902226"/>
                <a:gd name="csY39" fmla="*/ 238539 h 2631882"/>
                <a:gd name="csX40" fmla="*/ 2894275 w 2902226"/>
                <a:gd name="csY40" fmla="*/ 151075 h 2631882"/>
                <a:gd name="csX41" fmla="*/ 2870421 w 2902226"/>
                <a:gd name="csY41" fmla="*/ 127221 h 2631882"/>
                <a:gd name="csX42" fmla="*/ 2727297 w 2902226"/>
                <a:gd name="csY42" fmla="*/ 79513 h 2631882"/>
                <a:gd name="csX43" fmla="*/ 2560320 w 2902226"/>
                <a:gd name="csY43" fmla="*/ 31805 h 2631882"/>
                <a:gd name="csX44" fmla="*/ 2282024 w 2902226"/>
                <a:gd name="csY44" fmla="*/ 0 h 2631882"/>
                <a:gd name="csX45" fmla="*/ 1900362 w 2902226"/>
                <a:gd name="csY45" fmla="*/ 7951 h 2631882"/>
                <a:gd name="csX46" fmla="*/ 866692 w 2902226"/>
                <a:gd name="csY46" fmla="*/ 15903 h 2631882"/>
                <a:gd name="csX47" fmla="*/ 779228 w 2902226"/>
                <a:gd name="csY47" fmla="*/ 23854 h 2631882"/>
                <a:gd name="csX48" fmla="*/ 469127 w 2902226"/>
                <a:gd name="csY48" fmla="*/ 39757 h 2631882"/>
                <a:gd name="csX49" fmla="*/ 429370 w 2902226"/>
                <a:gd name="csY49" fmla="*/ 47708 h 2631882"/>
                <a:gd name="csX50" fmla="*/ 254442 w 2902226"/>
                <a:gd name="csY50" fmla="*/ 63610 h 2631882"/>
                <a:gd name="csX51" fmla="*/ 159026 w 2902226"/>
                <a:gd name="csY51" fmla="*/ 79513 h 2631882"/>
                <a:gd name="csX52" fmla="*/ 63610 w 2902226"/>
                <a:gd name="csY52" fmla="*/ 87464 h 2631882"/>
                <a:gd name="csX53" fmla="*/ 39756 w 2902226"/>
                <a:gd name="csY53" fmla="*/ 95416 h 2631882"/>
                <a:gd name="csX54" fmla="*/ 0 w 2902226"/>
                <a:gd name="csY54" fmla="*/ 143123 h 2631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902226" h="2631882">
                  <a:moveTo>
                    <a:pt x="0" y="143123"/>
                  </a:moveTo>
                  <a:lnTo>
                    <a:pt x="0" y="143123"/>
                  </a:lnTo>
                  <a:cubicBezTo>
                    <a:pt x="21109" y="322553"/>
                    <a:pt x="16814" y="321695"/>
                    <a:pt x="71562" y="540689"/>
                  </a:cubicBezTo>
                  <a:cubicBezTo>
                    <a:pt x="87464" y="604299"/>
                    <a:pt x="96861" y="669900"/>
                    <a:pt x="119269" y="731520"/>
                  </a:cubicBezTo>
                  <a:cubicBezTo>
                    <a:pt x="129871" y="760675"/>
                    <a:pt x="143551" y="788888"/>
                    <a:pt x="151075" y="818984"/>
                  </a:cubicBezTo>
                  <a:cubicBezTo>
                    <a:pt x="165759" y="877719"/>
                    <a:pt x="182074" y="1032059"/>
                    <a:pt x="222636" y="1113183"/>
                  </a:cubicBezTo>
                  <a:cubicBezTo>
                    <a:pt x="233818" y="1135547"/>
                    <a:pt x="249141" y="1155590"/>
                    <a:pt x="262393" y="1176793"/>
                  </a:cubicBezTo>
                  <a:cubicBezTo>
                    <a:pt x="298215" y="1391727"/>
                    <a:pt x="280208" y="1304672"/>
                    <a:pt x="310101" y="1439186"/>
                  </a:cubicBezTo>
                  <a:cubicBezTo>
                    <a:pt x="315016" y="1493249"/>
                    <a:pt x="324502" y="1608495"/>
                    <a:pt x="333955" y="1653871"/>
                  </a:cubicBezTo>
                  <a:cubicBezTo>
                    <a:pt x="371555" y="1834349"/>
                    <a:pt x="375685" y="1842675"/>
                    <a:pt x="413468" y="1956021"/>
                  </a:cubicBezTo>
                  <a:cubicBezTo>
                    <a:pt x="416118" y="2062038"/>
                    <a:pt x="414938" y="2168221"/>
                    <a:pt x="421419" y="2274073"/>
                  </a:cubicBezTo>
                  <a:cubicBezTo>
                    <a:pt x="422912" y="2298463"/>
                    <a:pt x="428465" y="2322861"/>
                    <a:pt x="437322" y="2345635"/>
                  </a:cubicBezTo>
                  <a:cubicBezTo>
                    <a:pt x="460766" y="2405921"/>
                    <a:pt x="524187" y="2488501"/>
                    <a:pt x="580445" y="2512612"/>
                  </a:cubicBezTo>
                  <a:cubicBezTo>
                    <a:pt x="689201" y="2559222"/>
                    <a:pt x="807314" y="2580334"/>
                    <a:pt x="922351" y="2608028"/>
                  </a:cubicBezTo>
                  <a:cubicBezTo>
                    <a:pt x="950813" y="2614880"/>
                    <a:pt x="980588" y="2614309"/>
                    <a:pt x="1009816" y="2615979"/>
                  </a:cubicBezTo>
                  <a:cubicBezTo>
                    <a:pt x="1073378" y="2619611"/>
                    <a:pt x="1136995" y="2622604"/>
                    <a:pt x="1200647" y="2623930"/>
                  </a:cubicBezTo>
                  <a:lnTo>
                    <a:pt x="1773141" y="2631882"/>
                  </a:lnTo>
                  <a:lnTo>
                    <a:pt x="2003729" y="2615979"/>
                  </a:lnTo>
                  <a:cubicBezTo>
                    <a:pt x="2051557" y="2611909"/>
                    <a:pt x="2099129" y="2605236"/>
                    <a:pt x="2146852" y="2600077"/>
                  </a:cubicBezTo>
                  <a:lnTo>
                    <a:pt x="2297927" y="2584174"/>
                  </a:lnTo>
                  <a:cubicBezTo>
                    <a:pt x="2327082" y="2581524"/>
                    <a:pt x="2356159" y="2577803"/>
                    <a:pt x="2385391" y="2576223"/>
                  </a:cubicBezTo>
                  <a:cubicBezTo>
                    <a:pt x="2454253" y="2572501"/>
                    <a:pt x="2523214" y="2570922"/>
                    <a:pt x="2592125" y="2568271"/>
                  </a:cubicBezTo>
                  <a:cubicBezTo>
                    <a:pt x="2608028" y="2565621"/>
                    <a:pt x="2631710" y="2574246"/>
                    <a:pt x="2639833" y="2560320"/>
                  </a:cubicBezTo>
                  <a:cubicBezTo>
                    <a:pt x="2654584" y="2535033"/>
                    <a:pt x="2649610" y="2502074"/>
                    <a:pt x="2647784" y="2472856"/>
                  </a:cubicBezTo>
                  <a:cubicBezTo>
                    <a:pt x="2641631" y="2374410"/>
                    <a:pt x="2632417" y="2275915"/>
                    <a:pt x="2615979" y="2178657"/>
                  </a:cubicBezTo>
                  <a:cubicBezTo>
                    <a:pt x="2600551" y="2087376"/>
                    <a:pt x="2552369" y="1908313"/>
                    <a:pt x="2552369" y="1908313"/>
                  </a:cubicBezTo>
                  <a:cubicBezTo>
                    <a:pt x="2549718" y="1873857"/>
                    <a:pt x="2547546" y="1839362"/>
                    <a:pt x="2544417" y="1804946"/>
                  </a:cubicBezTo>
                  <a:cubicBezTo>
                    <a:pt x="2542244" y="1781044"/>
                    <a:pt x="2538380" y="1757308"/>
                    <a:pt x="2536466" y="1733384"/>
                  </a:cubicBezTo>
                  <a:cubicBezTo>
                    <a:pt x="2533078" y="1691030"/>
                    <a:pt x="2531654" y="1648537"/>
                    <a:pt x="2528515" y="1606163"/>
                  </a:cubicBezTo>
                  <a:cubicBezTo>
                    <a:pt x="2526352" y="1576968"/>
                    <a:pt x="2523214" y="1547854"/>
                    <a:pt x="2520563" y="1518699"/>
                  </a:cubicBezTo>
                  <a:cubicBezTo>
                    <a:pt x="2511061" y="1167121"/>
                    <a:pt x="2506076" y="1231784"/>
                    <a:pt x="2528515" y="842838"/>
                  </a:cubicBezTo>
                  <a:cubicBezTo>
                    <a:pt x="2529144" y="831928"/>
                    <a:pt x="2528739" y="818760"/>
                    <a:pt x="2536466" y="811033"/>
                  </a:cubicBezTo>
                  <a:cubicBezTo>
                    <a:pt x="2549038" y="798461"/>
                    <a:pt x="2568486" y="795546"/>
                    <a:pt x="2584174" y="787179"/>
                  </a:cubicBezTo>
                  <a:cubicBezTo>
                    <a:pt x="2608252" y="774338"/>
                    <a:pt x="2631882" y="760675"/>
                    <a:pt x="2655736" y="747423"/>
                  </a:cubicBezTo>
                  <a:cubicBezTo>
                    <a:pt x="2693399" y="694066"/>
                    <a:pt x="2781725" y="574958"/>
                    <a:pt x="2814762" y="508883"/>
                  </a:cubicBezTo>
                  <a:cubicBezTo>
                    <a:pt x="2823391" y="491625"/>
                    <a:pt x="2823737" y="471233"/>
                    <a:pt x="2830664" y="453224"/>
                  </a:cubicBezTo>
                  <a:cubicBezTo>
                    <a:pt x="2837046" y="436630"/>
                    <a:pt x="2847067" y="421660"/>
                    <a:pt x="2854518" y="405517"/>
                  </a:cubicBezTo>
                  <a:cubicBezTo>
                    <a:pt x="2862977" y="387189"/>
                    <a:pt x="2870421" y="368410"/>
                    <a:pt x="2878372" y="349857"/>
                  </a:cubicBezTo>
                  <a:cubicBezTo>
                    <a:pt x="2883673" y="323353"/>
                    <a:pt x="2888612" y="296773"/>
                    <a:pt x="2894275" y="270344"/>
                  </a:cubicBezTo>
                  <a:cubicBezTo>
                    <a:pt x="2896565" y="259659"/>
                    <a:pt x="2902226" y="249467"/>
                    <a:pt x="2902226" y="238539"/>
                  </a:cubicBezTo>
                  <a:cubicBezTo>
                    <a:pt x="2902226" y="209264"/>
                    <a:pt x="2902317" y="179224"/>
                    <a:pt x="2894275" y="151075"/>
                  </a:cubicBezTo>
                  <a:cubicBezTo>
                    <a:pt x="2891186" y="140263"/>
                    <a:pt x="2880757" y="131651"/>
                    <a:pt x="2870421" y="127221"/>
                  </a:cubicBezTo>
                  <a:cubicBezTo>
                    <a:pt x="2824198" y="107411"/>
                    <a:pt x="2775362" y="94302"/>
                    <a:pt x="2727297" y="79513"/>
                  </a:cubicBezTo>
                  <a:cubicBezTo>
                    <a:pt x="2671971" y="62489"/>
                    <a:pt x="2616794" y="44512"/>
                    <a:pt x="2560320" y="31805"/>
                  </a:cubicBezTo>
                  <a:cubicBezTo>
                    <a:pt x="2446993" y="6306"/>
                    <a:pt x="2393689" y="6979"/>
                    <a:pt x="2282024" y="0"/>
                  </a:cubicBezTo>
                  <a:lnTo>
                    <a:pt x="1900362" y="7951"/>
                  </a:lnTo>
                  <a:lnTo>
                    <a:pt x="866692" y="15903"/>
                  </a:lnTo>
                  <a:cubicBezTo>
                    <a:pt x="837420" y="16318"/>
                    <a:pt x="808423" y="21691"/>
                    <a:pt x="779228" y="23854"/>
                  </a:cubicBezTo>
                  <a:cubicBezTo>
                    <a:pt x="662285" y="32516"/>
                    <a:pt x="592242" y="34404"/>
                    <a:pt x="469127" y="39757"/>
                  </a:cubicBezTo>
                  <a:cubicBezTo>
                    <a:pt x="455875" y="42407"/>
                    <a:pt x="442766" y="45922"/>
                    <a:pt x="429370" y="47708"/>
                  </a:cubicBezTo>
                  <a:cubicBezTo>
                    <a:pt x="392280" y="52653"/>
                    <a:pt x="287520" y="60854"/>
                    <a:pt x="254442" y="63610"/>
                  </a:cubicBezTo>
                  <a:cubicBezTo>
                    <a:pt x="222637" y="68911"/>
                    <a:pt x="191021" y="75514"/>
                    <a:pt x="159026" y="79513"/>
                  </a:cubicBezTo>
                  <a:cubicBezTo>
                    <a:pt x="127357" y="83472"/>
                    <a:pt x="95246" y="83246"/>
                    <a:pt x="63610" y="87464"/>
                  </a:cubicBezTo>
                  <a:cubicBezTo>
                    <a:pt x="55302" y="88572"/>
                    <a:pt x="47887" y="93383"/>
                    <a:pt x="39756" y="95416"/>
                  </a:cubicBezTo>
                  <a:lnTo>
                    <a:pt x="0" y="143123"/>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State A</a:t>
              </a:r>
            </a:p>
          </p:txBody>
        </p:sp>
        <p:cxnSp>
          <p:nvCxnSpPr>
            <p:cNvPr id="8" name="Straight Connector 7">
              <a:extLst>
                <a:ext uri="{FF2B5EF4-FFF2-40B4-BE49-F238E27FC236}">
                  <a16:creationId xmlns:a16="http://schemas.microsoft.com/office/drawing/2014/main" id="{82194EA8-6453-D4CB-30C8-D6D4A45064CD}"/>
                </a:ext>
              </a:extLst>
            </p:cNvPr>
            <p:cNvCxnSpPr>
              <a:cxnSpLocks/>
              <a:stCxn id="14" idx="2"/>
              <a:endCxn id="5" idx="0"/>
            </p:cNvCxnSpPr>
            <p:nvPr/>
          </p:nvCxnSpPr>
          <p:spPr>
            <a:xfrm>
              <a:off x="2394381" y="2411514"/>
              <a:ext cx="834467" cy="2007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FEB885-9F8B-8F18-DB18-F07A9189F196}"/>
                </a:ext>
              </a:extLst>
            </p:cNvPr>
            <p:cNvCxnSpPr>
              <a:cxnSpLocks/>
              <a:stCxn id="38" idx="17"/>
              <a:endCxn id="5" idx="0"/>
            </p:cNvCxnSpPr>
            <p:nvPr/>
          </p:nvCxnSpPr>
          <p:spPr>
            <a:xfrm>
              <a:off x="985795" y="3076678"/>
              <a:ext cx="2243053" cy="134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7906CCF-75FC-7732-8813-70496F4C03F7}"/>
                </a:ext>
              </a:extLst>
            </p:cNvPr>
            <p:cNvSpPr/>
            <p:nvPr/>
          </p:nvSpPr>
          <p:spPr>
            <a:xfrm>
              <a:off x="1745654" y="1552410"/>
              <a:ext cx="1297453" cy="85910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Corp</a:t>
              </a:r>
            </a:p>
          </p:txBody>
        </p:sp>
        <p:sp>
          <p:nvSpPr>
            <p:cNvPr id="23" name="Isosceles Triangle 22">
              <a:extLst>
                <a:ext uri="{FF2B5EF4-FFF2-40B4-BE49-F238E27FC236}">
                  <a16:creationId xmlns:a16="http://schemas.microsoft.com/office/drawing/2014/main" id="{B8DE432E-0A9F-EB1F-4E88-C9EE5EAB947B}"/>
                </a:ext>
              </a:extLst>
            </p:cNvPr>
            <p:cNvSpPr/>
            <p:nvPr/>
          </p:nvSpPr>
          <p:spPr>
            <a:xfrm>
              <a:off x="3709656" y="2866647"/>
              <a:ext cx="1173577" cy="9261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QIP</a:t>
              </a:r>
            </a:p>
          </p:txBody>
        </p:sp>
        <p:grpSp>
          <p:nvGrpSpPr>
            <p:cNvPr id="39" name="Content Placeholder 16" descr="Man with solid fill">
              <a:extLst>
                <a:ext uri="{FF2B5EF4-FFF2-40B4-BE49-F238E27FC236}">
                  <a16:creationId xmlns:a16="http://schemas.microsoft.com/office/drawing/2014/main" id="{DB0EC1FE-3FBB-98D5-1EBF-7D0D50C46046}"/>
                </a:ext>
              </a:extLst>
            </p:cNvPr>
            <p:cNvGrpSpPr/>
            <p:nvPr/>
          </p:nvGrpSpPr>
          <p:grpSpPr>
            <a:xfrm>
              <a:off x="5123885" y="882595"/>
              <a:ext cx="375751" cy="908059"/>
              <a:chOff x="6486322" y="1348492"/>
              <a:chExt cx="419100" cy="857250"/>
            </a:xfrm>
            <a:solidFill>
              <a:schemeClr val="tx1">
                <a:lumMod val="65000"/>
                <a:lumOff val="35000"/>
              </a:schemeClr>
            </a:solidFill>
          </p:grpSpPr>
          <p:sp>
            <p:nvSpPr>
              <p:cNvPr id="40" name="Freeform: Shape 39">
                <a:extLst>
                  <a:ext uri="{FF2B5EF4-FFF2-40B4-BE49-F238E27FC236}">
                    <a16:creationId xmlns:a16="http://schemas.microsoft.com/office/drawing/2014/main" id="{AF363C7F-7106-8322-FD14-0BA2B69A5CE4}"/>
                  </a:ext>
                </a:extLst>
              </p:cNvPr>
              <p:cNvSpPr/>
              <p:nvPr/>
            </p:nvSpPr>
            <p:spPr>
              <a:xfrm>
                <a:off x="6619672" y="1348492"/>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41" name="Freeform: Shape 40">
                <a:extLst>
                  <a:ext uri="{FF2B5EF4-FFF2-40B4-BE49-F238E27FC236}">
                    <a16:creationId xmlns:a16="http://schemas.microsoft.com/office/drawing/2014/main" id="{C2A37C07-D8CD-51CC-2793-226E4FA33910}"/>
                  </a:ext>
                </a:extLst>
              </p:cNvPr>
              <p:cNvSpPr/>
              <p:nvPr/>
            </p:nvSpPr>
            <p:spPr>
              <a:xfrm>
                <a:off x="6486322" y="1519942"/>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cxnSp>
          <p:nvCxnSpPr>
            <p:cNvPr id="29" name="Straight Connector 28">
              <a:extLst>
                <a:ext uri="{FF2B5EF4-FFF2-40B4-BE49-F238E27FC236}">
                  <a16:creationId xmlns:a16="http://schemas.microsoft.com/office/drawing/2014/main" id="{2C5E55DB-39F5-2526-F4F2-1F620AFCBC33}"/>
                </a:ext>
              </a:extLst>
            </p:cNvPr>
            <p:cNvCxnSpPr>
              <a:cxnSpLocks/>
              <a:stCxn id="23" idx="3"/>
              <a:endCxn id="5" idx="0"/>
            </p:cNvCxnSpPr>
            <p:nvPr/>
          </p:nvCxnSpPr>
          <p:spPr>
            <a:xfrm flipH="1">
              <a:off x="3228848" y="3792773"/>
              <a:ext cx="1067597" cy="626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3E1DE6-7C7B-AB4E-6357-2E82B620A357}"/>
                </a:ext>
              </a:extLst>
            </p:cNvPr>
            <p:cNvCxnSpPr>
              <a:cxnSpLocks/>
              <a:stCxn id="41" idx="13"/>
              <a:endCxn id="23" idx="0"/>
            </p:cNvCxnSpPr>
            <p:nvPr/>
          </p:nvCxnSpPr>
          <p:spPr>
            <a:xfrm flipH="1">
              <a:off x="4296445" y="1790654"/>
              <a:ext cx="929918" cy="1075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9D698BD-6EED-C1A8-9F11-279E78B06F92}"/>
                </a:ext>
              </a:extLst>
            </p:cNvPr>
            <p:cNvSpPr txBox="1"/>
            <p:nvPr/>
          </p:nvSpPr>
          <p:spPr>
            <a:xfrm>
              <a:off x="492314" y="1505872"/>
              <a:ext cx="1161131" cy="820923"/>
            </a:xfrm>
            <a:prstGeom prst="rect">
              <a:avLst/>
            </a:prstGeom>
            <a:noFill/>
          </p:spPr>
          <p:txBody>
            <a:bodyPr wrap="square" rtlCol="0">
              <a:spAutoFit/>
            </a:bodyPr>
            <a:lstStyle/>
            <a:p>
              <a:r>
                <a:rPr lang="en-US" sz="1050" b="1"/>
                <a:t>Partner Smith</a:t>
              </a:r>
            </a:p>
          </p:txBody>
        </p:sp>
        <p:sp>
          <p:nvSpPr>
            <p:cNvPr id="44" name="TextBox 43">
              <a:extLst>
                <a:ext uri="{FF2B5EF4-FFF2-40B4-BE49-F238E27FC236}">
                  <a16:creationId xmlns:a16="http://schemas.microsoft.com/office/drawing/2014/main" id="{32F071CE-8769-CE1A-70A2-8FE859787044}"/>
                </a:ext>
              </a:extLst>
            </p:cNvPr>
            <p:cNvSpPr txBox="1"/>
            <p:nvPr/>
          </p:nvSpPr>
          <p:spPr>
            <a:xfrm>
              <a:off x="5364915" y="470376"/>
              <a:ext cx="1016655" cy="1099451"/>
            </a:xfrm>
            <a:prstGeom prst="rect">
              <a:avLst/>
            </a:prstGeom>
            <a:noFill/>
          </p:spPr>
          <p:txBody>
            <a:bodyPr wrap="square" rtlCol="0">
              <a:spAutoFit/>
            </a:bodyPr>
            <a:lstStyle/>
            <a:p>
              <a:pPr algn="ctr"/>
              <a:r>
                <a:rPr lang="en-US" sz="1050" b="1"/>
                <a:t>QIP Partner Jones</a:t>
              </a:r>
            </a:p>
          </p:txBody>
        </p:sp>
      </p:grpSp>
      <p:cxnSp>
        <p:nvCxnSpPr>
          <p:cNvPr id="3" name="Connector: Curved 2">
            <a:extLst>
              <a:ext uri="{FF2B5EF4-FFF2-40B4-BE49-F238E27FC236}">
                <a16:creationId xmlns:a16="http://schemas.microsoft.com/office/drawing/2014/main" id="{CEFA381D-5F85-56B1-533F-1DFFF0997544}"/>
              </a:ext>
            </a:extLst>
          </p:cNvPr>
          <p:cNvCxnSpPr>
            <a:cxnSpLocks/>
            <a:stCxn id="5" idx="1"/>
          </p:cNvCxnSpPr>
          <p:nvPr/>
        </p:nvCxnSpPr>
        <p:spPr>
          <a:xfrm rot="10800000">
            <a:off x="1165916" y="1408473"/>
            <a:ext cx="730687" cy="1544540"/>
          </a:xfrm>
          <a:prstGeom prst="curvedConnector2">
            <a:avLst/>
          </a:prstGeom>
          <a:ln>
            <a:solidFill>
              <a:srgbClr val="56A85A"/>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96822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3690B-E3DE-3C4E-6370-EA6F46453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EB7724-C816-4B1B-2F50-259BA210E050}"/>
              </a:ext>
            </a:extLst>
          </p:cNvPr>
          <p:cNvSpPr>
            <a:spLocks noGrp="1"/>
          </p:cNvSpPr>
          <p:nvPr>
            <p:ph type="title"/>
          </p:nvPr>
        </p:nvSpPr>
        <p:spPr>
          <a:xfrm>
            <a:off x="581192" y="702156"/>
            <a:ext cx="11029616" cy="729079"/>
          </a:xfrm>
        </p:spPr>
        <p:txBody>
          <a:bodyPr/>
          <a:lstStyle/>
          <a:p>
            <a:r>
              <a:rPr lang="en-US"/>
              <a:t>Question</a:t>
            </a:r>
          </a:p>
        </p:txBody>
      </p:sp>
      <p:sp>
        <p:nvSpPr>
          <p:cNvPr id="3" name="Content Placeholder 2">
            <a:extLst>
              <a:ext uri="{FF2B5EF4-FFF2-40B4-BE49-F238E27FC236}">
                <a16:creationId xmlns:a16="http://schemas.microsoft.com/office/drawing/2014/main" id="{E93BDEBC-C3AB-11E2-AD79-3FD0452BA5D7}"/>
              </a:ext>
            </a:extLst>
          </p:cNvPr>
          <p:cNvSpPr>
            <a:spLocks noGrp="1"/>
          </p:cNvSpPr>
          <p:nvPr>
            <p:ph idx="1"/>
          </p:nvPr>
        </p:nvSpPr>
        <p:spPr>
          <a:xfrm>
            <a:off x="581192" y="1669774"/>
            <a:ext cx="11029615" cy="4486070"/>
          </a:xfrm>
        </p:spPr>
        <p:txBody>
          <a:bodyPr>
            <a:normAutofit/>
          </a:bodyPr>
          <a:lstStyle/>
          <a:p>
            <a:pPr>
              <a:spcAft>
                <a:spcPts val="1200"/>
              </a:spcAft>
            </a:pPr>
            <a:r>
              <a:rPr lang="en-US" sz="2400" b="1"/>
              <a:t>If Corp’s and P’s businesses are not unitary—why doesn’t Corp allocate its share of P income to Corp’s domicile as non-apportionable (nonbusiness) income?</a:t>
            </a:r>
          </a:p>
          <a:p>
            <a:pPr lvl="1">
              <a:spcAft>
                <a:spcPts val="1200"/>
              </a:spcAft>
            </a:pPr>
            <a:r>
              <a:rPr lang="en-US" sz="2400" b="1"/>
              <a:t>Character of partnership income is determined by the partnership and attributed to the partners – including whether it is apportionable or non-apportionable. </a:t>
            </a:r>
          </a:p>
          <a:p>
            <a:pPr lvl="2">
              <a:spcAft>
                <a:spcPts val="1200"/>
              </a:spcAft>
            </a:pPr>
            <a:r>
              <a:rPr lang="en-US" sz="2300" b="1"/>
              <a:t>Given that UDTIPA doesn’t address partnership distributive share income in its rules for allocating non-business income, the only alternative is to say that each item of income making up Corp’s share of P’s income has to be allocated separately (along with expenses) based on its character. </a:t>
            </a:r>
          </a:p>
        </p:txBody>
      </p:sp>
      <p:sp>
        <p:nvSpPr>
          <p:cNvPr id="4" name="Slide Number Placeholder 3">
            <a:extLst>
              <a:ext uri="{FF2B5EF4-FFF2-40B4-BE49-F238E27FC236}">
                <a16:creationId xmlns:a16="http://schemas.microsoft.com/office/drawing/2014/main" id="{B99031DA-D281-94B5-C96F-8F6DB219D9F1}"/>
              </a:ext>
            </a:extLst>
          </p:cNvPr>
          <p:cNvSpPr>
            <a:spLocks noGrp="1"/>
          </p:cNvSpPr>
          <p:nvPr>
            <p:ph type="sldNum" sz="quarter" idx="12"/>
          </p:nvPr>
        </p:nvSpPr>
        <p:spPr/>
        <p:txBody>
          <a:bodyPr/>
          <a:lstStyle/>
          <a:p>
            <a:fld id="{3A98EE3D-8CD1-4C3F-BD1C-C98C9596463C}" type="slidenum">
              <a:rPr lang="en-US" smtClean="0"/>
              <a:t>18</a:t>
            </a:fld>
            <a:endParaRPr lang="en-US"/>
          </a:p>
        </p:txBody>
      </p:sp>
    </p:spTree>
    <p:extLst>
      <p:ext uri="{BB962C8B-B14F-4D97-AF65-F5344CB8AC3E}">
        <p14:creationId xmlns:p14="http://schemas.microsoft.com/office/powerpoint/2010/main" val="2333899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87464-CF21-651D-679F-65BD80CE21D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D2C68-9A05-FAEB-66F4-2F36AC74C221}"/>
              </a:ext>
            </a:extLst>
          </p:cNvPr>
          <p:cNvSpPr>
            <a:spLocks noGrp="1"/>
          </p:cNvSpPr>
          <p:nvPr>
            <p:ph type="sldNum" sz="quarter" idx="12"/>
          </p:nvPr>
        </p:nvSpPr>
        <p:spPr/>
        <p:txBody>
          <a:bodyPr/>
          <a:lstStyle/>
          <a:p>
            <a:fld id="{3A98EE3D-8CD1-4C3F-BD1C-C98C9596463C}" type="slidenum">
              <a:rPr lang="en-US" smtClean="0"/>
              <a:t>19</a:t>
            </a:fld>
            <a:endParaRPr lang="en-US"/>
          </a:p>
        </p:txBody>
      </p:sp>
      <p:sp>
        <p:nvSpPr>
          <p:cNvPr id="19" name="Content Placeholder 2">
            <a:extLst>
              <a:ext uri="{FF2B5EF4-FFF2-40B4-BE49-F238E27FC236}">
                <a16:creationId xmlns:a16="http://schemas.microsoft.com/office/drawing/2014/main" id="{021FEB13-43FE-0B0D-1E03-E23CB92A8BC3}"/>
              </a:ext>
            </a:extLst>
          </p:cNvPr>
          <p:cNvSpPr txBox="1">
            <a:spLocks/>
          </p:cNvSpPr>
          <p:nvPr/>
        </p:nvSpPr>
        <p:spPr>
          <a:xfrm>
            <a:off x="4240216" y="723569"/>
            <a:ext cx="7487960" cy="570034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spcBef>
                <a:spcPts val="600"/>
              </a:spcBef>
              <a:buNone/>
            </a:pPr>
            <a:r>
              <a:rPr lang="en-US" sz="2400" b="1" u="sng"/>
              <a:t>Example 5 – Corp’s &amp; P’s Businesses are Unitary</a:t>
            </a:r>
            <a:r>
              <a:rPr lang="en-US" sz="2400" b="1"/>
              <a:t>:</a:t>
            </a:r>
          </a:p>
          <a:p>
            <a:pPr lvl="1">
              <a:spcBef>
                <a:spcPts val="600"/>
              </a:spcBef>
            </a:pPr>
            <a:r>
              <a:rPr lang="en-US" sz="2400" b="1"/>
              <a:t>Corp’s own business is unitary with P’s business and </a:t>
            </a:r>
            <a:r>
              <a:rPr lang="en-US" sz="2400" b="1">
                <a:solidFill>
                  <a:schemeClr val="bg2">
                    <a:lumMod val="50000"/>
                  </a:schemeClr>
                </a:solidFill>
              </a:rPr>
              <a:t>State A uses blending</a:t>
            </a:r>
          </a:p>
          <a:p>
            <a:pPr lvl="1">
              <a:spcBef>
                <a:spcPts val="600"/>
              </a:spcBef>
            </a:pPr>
            <a:r>
              <a:rPr lang="en-US" sz="2400" b="1"/>
              <a:t>Same facts as Example 1 except the allocation is to Corp</a:t>
            </a:r>
          </a:p>
          <a:p>
            <a:pPr lvl="1">
              <a:spcBef>
                <a:spcPts val="600"/>
              </a:spcBef>
            </a:pPr>
            <a:r>
              <a:rPr lang="en-US" sz="2400" b="1"/>
              <a:t>For blending, we not only need to know the amount of partnership income allocated to Corp but also </a:t>
            </a:r>
            <a:r>
              <a:rPr lang="en-US" sz="2400" b="1" i="1"/>
              <a:t>the share</a:t>
            </a:r>
            <a:r>
              <a:rPr lang="en-US" sz="2400" b="1"/>
              <a:t> of the total partnership net income as well as Corp’s own income and factors.</a:t>
            </a:r>
          </a:p>
          <a:p>
            <a:pPr marL="630000" lvl="2" indent="0">
              <a:spcBef>
                <a:spcPts val="600"/>
              </a:spcBef>
              <a:buNone/>
            </a:pPr>
            <a:endParaRPr lang="en-US" sz="1700" b="1"/>
          </a:p>
        </p:txBody>
      </p:sp>
      <p:grpSp>
        <p:nvGrpSpPr>
          <p:cNvPr id="2" name="Group 1">
            <a:extLst>
              <a:ext uri="{FF2B5EF4-FFF2-40B4-BE49-F238E27FC236}">
                <a16:creationId xmlns:a16="http://schemas.microsoft.com/office/drawing/2014/main" id="{01B6043D-A343-D909-ECFD-2E60F272F520}"/>
              </a:ext>
            </a:extLst>
          </p:cNvPr>
          <p:cNvGrpSpPr/>
          <p:nvPr/>
        </p:nvGrpSpPr>
        <p:grpSpPr>
          <a:xfrm>
            <a:off x="447094" y="556556"/>
            <a:ext cx="3643983" cy="3124898"/>
            <a:chOff x="492314" y="470376"/>
            <a:chExt cx="5889256" cy="5953538"/>
          </a:xfrm>
        </p:grpSpPr>
        <p:grpSp>
          <p:nvGrpSpPr>
            <p:cNvPr id="36" name="Content Placeholder 16" descr="Man with solid fill">
              <a:extLst>
                <a:ext uri="{FF2B5EF4-FFF2-40B4-BE49-F238E27FC236}">
                  <a16:creationId xmlns:a16="http://schemas.microsoft.com/office/drawing/2014/main" id="{C3B6D59F-3F69-B522-8B47-0266A7A070A6}"/>
                </a:ext>
              </a:extLst>
            </p:cNvPr>
            <p:cNvGrpSpPr/>
            <p:nvPr/>
          </p:nvGrpSpPr>
          <p:grpSpPr>
            <a:xfrm>
              <a:off x="780840" y="2168619"/>
              <a:ext cx="375751" cy="908059"/>
              <a:chOff x="1642231" y="2562559"/>
              <a:chExt cx="419100" cy="857250"/>
            </a:xfrm>
            <a:solidFill>
              <a:schemeClr val="tx1">
                <a:lumMod val="65000"/>
                <a:lumOff val="35000"/>
              </a:schemeClr>
            </a:solidFill>
          </p:grpSpPr>
          <p:sp>
            <p:nvSpPr>
              <p:cNvPr id="37" name="Freeform: Shape 36">
                <a:extLst>
                  <a:ext uri="{FF2B5EF4-FFF2-40B4-BE49-F238E27FC236}">
                    <a16:creationId xmlns:a16="http://schemas.microsoft.com/office/drawing/2014/main" id="{AA6660FE-09D6-9A80-AFFC-952225707CB0}"/>
                  </a:ext>
                </a:extLst>
              </p:cNvPr>
              <p:cNvSpPr/>
              <p:nvPr/>
            </p:nvSpPr>
            <p:spPr>
              <a:xfrm>
                <a:off x="1775581" y="2562559"/>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38" name="Freeform: Shape 37">
                <a:extLst>
                  <a:ext uri="{FF2B5EF4-FFF2-40B4-BE49-F238E27FC236}">
                    <a16:creationId xmlns:a16="http://schemas.microsoft.com/office/drawing/2014/main" id="{9117CDEF-DAD7-F9DF-6759-14400F339870}"/>
                  </a:ext>
                </a:extLst>
              </p:cNvPr>
              <p:cNvSpPr/>
              <p:nvPr/>
            </p:nvSpPr>
            <p:spPr>
              <a:xfrm>
                <a:off x="1642231" y="2734009"/>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sp>
          <p:nvSpPr>
            <p:cNvPr id="5" name="Isosceles Triangle 4">
              <a:extLst>
                <a:ext uri="{FF2B5EF4-FFF2-40B4-BE49-F238E27FC236}">
                  <a16:creationId xmlns:a16="http://schemas.microsoft.com/office/drawing/2014/main" id="{936C61A1-B039-857A-A686-76A5C4070F1E}"/>
                </a:ext>
              </a:extLst>
            </p:cNvPr>
            <p:cNvSpPr/>
            <p:nvPr/>
          </p:nvSpPr>
          <p:spPr>
            <a:xfrm>
              <a:off x="2441051" y="4418806"/>
              <a:ext cx="1575594" cy="123457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a:t>
              </a:r>
            </a:p>
          </p:txBody>
        </p:sp>
        <p:sp>
          <p:nvSpPr>
            <p:cNvPr id="6" name="Freeform: Shape 5">
              <a:extLst>
                <a:ext uri="{FF2B5EF4-FFF2-40B4-BE49-F238E27FC236}">
                  <a16:creationId xmlns:a16="http://schemas.microsoft.com/office/drawing/2014/main" id="{62D26D52-82E9-FF8C-F5D4-48DEB45C9F9C}"/>
                </a:ext>
              </a:extLst>
            </p:cNvPr>
            <p:cNvSpPr/>
            <p:nvPr/>
          </p:nvSpPr>
          <p:spPr>
            <a:xfrm>
              <a:off x="2683545" y="3601941"/>
              <a:ext cx="3419655" cy="2821973"/>
            </a:xfrm>
            <a:custGeom>
              <a:avLst/>
              <a:gdLst>
                <a:gd name="csX0" fmla="*/ 0 w 2902226"/>
                <a:gd name="csY0" fmla="*/ 143123 h 2631882"/>
                <a:gd name="csX1" fmla="*/ 0 w 2902226"/>
                <a:gd name="csY1" fmla="*/ 143123 h 2631882"/>
                <a:gd name="csX2" fmla="*/ 71562 w 2902226"/>
                <a:gd name="csY2" fmla="*/ 540689 h 2631882"/>
                <a:gd name="csX3" fmla="*/ 119269 w 2902226"/>
                <a:gd name="csY3" fmla="*/ 731520 h 2631882"/>
                <a:gd name="csX4" fmla="*/ 151075 w 2902226"/>
                <a:gd name="csY4" fmla="*/ 818984 h 2631882"/>
                <a:gd name="csX5" fmla="*/ 222636 w 2902226"/>
                <a:gd name="csY5" fmla="*/ 1113183 h 2631882"/>
                <a:gd name="csX6" fmla="*/ 262393 w 2902226"/>
                <a:gd name="csY6" fmla="*/ 1176793 h 2631882"/>
                <a:gd name="csX7" fmla="*/ 310101 w 2902226"/>
                <a:gd name="csY7" fmla="*/ 1439186 h 2631882"/>
                <a:gd name="csX8" fmla="*/ 333955 w 2902226"/>
                <a:gd name="csY8" fmla="*/ 1653871 h 2631882"/>
                <a:gd name="csX9" fmla="*/ 413468 w 2902226"/>
                <a:gd name="csY9" fmla="*/ 1956021 h 2631882"/>
                <a:gd name="csX10" fmla="*/ 421419 w 2902226"/>
                <a:gd name="csY10" fmla="*/ 2274073 h 2631882"/>
                <a:gd name="csX11" fmla="*/ 437322 w 2902226"/>
                <a:gd name="csY11" fmla="*/ 2345635 h 2631882"/>
                <a:gd name="csX12" fmla="*/ 580445 w 2902226"/>
                <a:gd name="csY12" fmla="*/ 2512612 h 2631882"/>
                <a:gd name="csX13" fmla="*/ 922351 w 2902226"/>
                <a:gd name="csY13" fmla="*/ 2608028 h 2631882"/>
                <a:gd name="csX14" fmla="*/ 1009816 w 2902226"/>
                <a:gd name="csY14" fmla="*/ 2615979 h 2631882"/>
                <a:gd name="csX15" fmla="*/ 1200647 w 2902226"/>
                <a:gd name="csY15" fmla="*/ 2623930 h 2631882"/>
                <a:gd name="csX16" fmla="*/ 1773141 w 2902226"/>
                <a:gd name="csY16" fmla="*/ 2631882 h 2631882"/>
                <a:gd name="csX17" fmla="*/ 2003729 w 2902226"/>
                <a:gd name="csY17" fmla="*/ 2615979 h 2631882"/>
                <a:gd name="csX18" fmla="*/ 2146852 w 2902226"/>
                <a:gd name="csY18" fmla="*/ 2600077 h 2631882"/>
                <a:gd name="csX19" fmla="*/ 2297927 w 2902226"/>
                <a:gd name="csY19" fmla="*/ 2584174 h 2631882"/>
                <a:gd name="csX20" fmla="*/ 2385391 w 2902226"/>
                <a:gd name="csY20" fmla="*/ 2576223 h 2631882"/>
                <a:gd name="csX21" fmla="*/ 2592125 w 2902226"/>
                <a:gd name="csY21" fmla="*/ 2568271 h 2631882"/>
                <a:gd name="csX22" fmla="*/ 2639833 w 2902226"/>
                <a:gd name="csY22" fmla="*/ 2560320 h 2631882"/>
                <a:gd name="csX23" fmla="*/ 2647784 w 2902226"/>
                <a:gd name="csY23" fmla="*/ 2472856 h 2631882"/>
                <a:gd name="csX24" fmla="*/ 2615979 w 2902226"/>
                <a:gd name="csY24" fmla="*/ 2178657 h 2631882"/>
                <a:gd name="csX25" fmla="*/ 2552369 w 2902226"/>
                <a:gd name="csY25" fmla="*/ 1908313 h 2631882"/>
                <a:gd name="csX26" fmla="*/ 2544417 w 2902226"/>
                <a:gd name="csY26" fmla="*/ 1804946 h 2631882"/>
                <a:gd name="csX27" fmla="*/ 2536466 w 2902226"/>
                <a:gd name="csY27" fmla="*/ 1733384 h 2631882"/>
                <a:gd name="csX28" fmla="*/ 2528515 w 2902226"/>
                <a:gd name="csY28" fmla="*/ 1606163 h 2631882"/>
                <a:gd name="csX29" fmla="*/ 2520563 w 2902226"/>
                <a:gd name="csY29" fmla="*/ 1518699 h 2631882"/>
                <a:gd name="csX30" fmla="*/ 2528515 w 2902226"/>
                <a:gd name="csY30" fmla="*/ 842838 h 2631882"/>
                <a:gd name="csX31" fmla="*/ 2536466 w 2902226"/>
                <a:gd name="csY31" fmla="*/ 811033 h 2631882"/>
                <a:gd name="csX32" fmla="*/ 2584174 w 2902226"/>
                <a:gd name="csY32" fmla="*/ 787179 h 2631882"/>
                <a:gd name="csX33" fmla="*/ 2655736 w 2902226"/>
                <a:gd name="csY33" fmla="*/ 747423 h 2631882"/>
                <a:gd name="csX34" fmla="*/ 2814762 w 2902226"/>
                <a:gd name="csY34" fmla="*/ 508883 h 2631882"/>
                <a:gd name="csX35" fmla="*/ 2830664 w 2902226"/>
                <a:gd name="csY35" fmla="*/ 453224 h 2631882"/>
                <a:gd name="csX36" fmla="*/ 2854518 w 2902226"/>
                <a:gd name="csY36" fmla="*/ 405517 h 2631882"/>
                <a:gd name="csX37" fmla="*/ 2878372 w 2902226"/>
                <a:gd name="csY37" fmla="*/ 349857 h 2631882"/>
                <a:gd name="csX38" fmla="*/ 2894275 w 2902226"/>
                <a:gd name="csY38" fmla="*/ 270344 h 2631882"/>
                <a:gd name="csX39" fmla="*/ 2902226 w 2902226"/>
                <a:gd name="csY39" fmla="*/ 238539 h 2631882"/>
                <a:gd name="csX40" fmla="*/ 2894275 w 2902226"/>
                <a:gd name="csY40" fmla="*/ 151075 h 2631882"/>
                <a:gd name="csX41" fmla="*/ 2870421 w 2902226"/>
                <a:gd name="csY41" fmla="*/ 127221 h 2631882"/>
                <a:gd name="csX42" fmla="*/ 2727297 w 2902226"/>
                <a:gd name="csY42" fmla="*/ 79513 h 2631882"/>
                <a:gd name="csX43" fmla="*/ 2560320 w 2902226"/>
                <a:gd name="csY43" fmla="*/ 31805 h 2631882"/>
                <a:gd name="csX44" fmla="*/ 2282024 w 2902226"/>
                <a:gd name="csY44" fmla="*/ 0 h 2631882"/>
                <a:gd name="csX45" fmla="*/ 1900362 w 2902226"/>
                <a:gd name="csY45" fmla="*/ 7951 h 2631882"/>
                <a:gd name="csX46" fmla="*/ 866692 w 2902226"/>
                <a:gd name="csY46" fmla="*/ 15903 h 2631882"/>
                <a:gd name="csX47" fmla="*/ 779228 w 2902226"/>
                <a:gd name="csY47" fmla="*/ 23854 h 2631882"/>
                <a:gd name="csX48" fmla="*/ 469127 w 2902226"/>
                <a:gd name="csY48" fmla="*/ 39757 h 2631882"/>
                <a:gd name="csX49" fmla="*/ 429370 w 2902226"/>
                <a:gd name="csY49" fmla="*/ 47708 h 2631882"/>
                <a:gd name="csX50" fmla="*/ 254442 w 2902226"/>
                <a:gd name="csY50" fmla="*/ 63610 h 2631882"/>
                <a:gd name="csX51" fmla="*/ 159026 w 2902226"/>
                <a:gd name="csY51" fmla="*/ 79513 h 2631882"/>
                <a:gd name="csX52" fmla="*/ 63610 w 2902226"/>
                <a:gd name="csY52" fmla="*/ 87464 h 2631882"/>
                <a:gd name="csX53" fmla="*/ 39756 w 2902226"/>
                <a:gd name="csY53" fmla="*/ 95416 h 2631882"/>
                <a:gd name="csX54" fmla="*/ 0 w 2902226"/>
                <a:gd name="csY54" fmla="*/ 143123 h 2631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902226" h="2631882">
                  <a:moveTo>
                    <a:pt x="0" y="143123"/>
                  </a:moveTo>
                  <a:lnTo>
                    <a:pt x="0" y="143123"/>
                  </a:lnTo>
                  <a:cubicBezTo>
                    <a:pt x="21109" y="322553"/>
                    <a:pt x="16814" y="321695"/>
                    <a:pt x="71562" y="540689"/>
                  </a:cubicBezTo>
                  <a:cubicBezTo>
                    <a:pt x="87464" y="604299"/>
                    <a:pt x="96861" y="669900"/>
                    <a:pt x="119269" y="731520"/>
                  </a:cubicBezTo>
                  <a:cubicBezTo>
                    <a:pt x="129871" y="760675"/>
                    <a:pt x="143551" y="788888"/>
                    <a:pt x="151075" y="818984"/>
                  </a:cubicBezTo>
                  <a:cubicBezTo>
                    <a:pt x="165759" y="877719"/>
                    <a:pt x="182074" y="1032059"/>
                    <a:pt x="222636" y="1113183"/>
                  </a:cubicBezTo>
                  <a:cubicBezTo>
                    <a:pt x="233818" y="1135547"/>
                    <a:pt x="249141" y="1155590"/>
                    <a:pt x="262393" y="1176793"/>
                  </a:cubicBezTo>
                  <a:cubicBezTo>
                    <a:pt x="298215" y="1391727"/>
                    <a:pt x="280208" y="1304672"/>
                    <a:pt x="310101" y="1439186"/>
                  </a:cubicBezTo>
                  <a:cubicBezTo>
                    <a:pt x="315016" y="1493249"/>
                    <a:pt x="324502" y="1608495"/>
                    <a:pt x="333955" y="1653871"/>
                  </a:cubicBezTo>
                  <a:cubicBezTo>
                    <a:pt x="371555" y="1834349"/>
                    <a:pt x="375685" y="1842675"/>
                    <a:pt x="413468" y="1956021"/>
                  </a:cubicBezTo>
                  <a:cubicBezTo>
                    <a:pt x="416118" y="2062038"/>
                    <a:pt x="414938" y="2168221"/>
                    <a:pt x="421419" y="2274073"/>
                  </a:cubicBezTo>
                  <a:cubicBezTo>
                    <a:pt x="422912" y="2298463"/>
                    <a:pt x="428465" y="2322861"/>
                    <a:pt x="437322" y="2345635"/>
                  </a:cubicBezTo>
                  <a:cubicBezTo>
                    <a:pt x="460766" y="2405921"/>
                    <a:pt x="524187" y="2488501"/>
                    <a:pt x="580445" y="2512612"/>
                  </a:cubicBezTo>
                  <a:cubicBezTo>
                    <a:pt x="689201" y="2559222"/>
                    <a:pt x="807314" y="2580334"/>
                    <a:pt x="922351" y="2608028"/>
                  </a:cubicBezTo>
                  <a:cubicBezTo>
                    <a:pt x="950813" y="2614880"/>
                    <a:pt x="980588" y="2614309"/>
                    <a:pt x="1009816" y="2615979"/>
                  </a:cubicBezTo>
                  <a:cubicBezTo>
                    <a:pt x="1073378" y="2619611"/>
                    <a:pt x="1136995" y="2622604"/>
                    <a:pt x="1200647" y="2623930"/>
                  </a:cubicBezTo>
                  <a:lnTo>
                    <a:pt x="1773141" y="2631882"/>
                  </a:lnTo>
                  <a:lnTo>
                    <a:pt x="2003729" y="2615979"/>
                  </a:lnTo>
                  <a:cubicBezTo>
                    <a:pt x="2051557" y="2611909"/>
                    <a:pt x="2099129" y="2605236"/>
                    <a:pt x="2146852" y="2600077"/>
                  </a:cubicBezTo>
                  <a:lnTo>
                    <a:pt x="2297927" y="2584174"/>
                  </a:lnTo>
                  <a:cubicBezTo>
                    <a:pt x="2327082" y="2581524"/>
                    <a:pt x="2356159" y="2577803"/>
                    <a:pt x="2385391" y="2576223"/>
                  </a:cubicBezTo>
                  <a:cubicBezTo>
                    <a:pt x="2454253" y="2572501"/>
                    <a:pt x="2523214" y="2570922"/>
                    <a:pt x="2592125" y="2568271"/>
                  </a:cubicBezTo>
                  <a:cubicBezTo>
                    <a:pt x="2608028" y="2565621"/>
                    <a:pt x="2631710" y="2574246"/>
                    <a:pt x="2639833" y="2560320"/>
                  </a:cubicBezTo>
                  <a:cubicBezTo>
                    <a:pt x="2654584" y="2535033"/>
                    <a:pt x="2649610" y="2502074"/>
                    <a:pt x="2647784" y="2472856"/>
                  </a:cubicBezTo>
                  <a:cubicBezTo>
                    <a:pt x="2641631" y="2374410"/>
                    <a:pt x="2632417" y="2275915"/>
                    <a:pt x="2615979" y="2178657"/>
                  </a:cubicBezTo>
                  <a:cubicBezTo>
                    <a:pt x="2600551" y="2087376"/>
                    <a:pt x="2552369" y="1908313"/>
                    <a:pt x="2552369" y="1908313"/>
                  </a:cubicBezTo>
                  <a:cubicBezTo>
                    <a:pt x="2549718" y="1873857"/>
                    <a:pt x="2547546" y="1839362"/>
                    <a:pt x="2544417" y="1804946"/>
                  </a:cubicBezTo>
                  <a:cubicBezTo>
                    <a:pt x="2542244" y="1781044"/>
                    <a:pt x="2538380" y="1757308"/>
                    <a:pt x="2536466" y="1733384"/>
                  </a:cubicBezTo>
                  <a:cubicBezTo>
                    <a:pt x="2533078" y="1691030"/>
                    <a:pt x="2531654" y="1648537"/>
                    <a:pt x="2528515" y="1606163"/>
                  </a:cubicBezTo>
                  <a:cubicBezTo>
                    <a:pt x="2526352" y="1576968"/>
                    <a:pt x="2523214" y="1547854"/>
                    <a:pt x="2520563" y="1518699"/>
                  </a:cubicBezTo>
                  <a:cubicBezTo>
                    <a:pt x="2511061" y="1167121"/>
                    <a:pt x="2506076" y="1231784"/>
                    <a:pt x="2528515" y="842838"/>
                  </a:cubicBezTo>
                  <a:cubicBezTo>
                    <a:pt x="2529144" y="831928"/>
                    <a:pt x="2528739" y="818760"/>
                    <a:pt x="2536466" y="811033"/>
                  </a:cubicBezTo>
                  <a:cubicBezTo>
                    <a:pt x="2549038" y="798461"/>
                    <a:pt x="2568486" y="795546"/>
                    <a:pt x="2584174" y="787179"/>
                  </a:cubicBezTo>
                  <a:cubicBezTo>
                    <a:pt x="2608252" y="774338"/>
                    <a:pt x="2631882" y="760675"/>
                    <a:pt x="2655736" y="747423"/>
                  </a:cubicBezTo>
                  <a:cubicBezTo>
                    <a:pt x="2693399" y="694066"/>
                    <a:pt x="2781725" y="574958"/>
                    <a:pt x="2814762" y="508883"/>
                  </a:cubicBezTo>
                  <a:cubicBezTo>
                    <a:pt x="2823391" y="491625"/>
                    <a:pt x="2823737" y="471233"/>
                    <a:pt x="2830664" y="453224"/>
                  </a:cubicBezTo>
                  <a:cubicBezTo>
                    <a:pt x="2837046" y="436630"/>
                    <a:pt x="2847067" y="421660"/>
                    <a:pt x="2854518" y="405517"/>
                  </a:cubicBezTo>
                  <a:cubicBezTo>
                    <a:pt x="2862977" y="387189"/>
                    <a:pt x="2870421" y="368410"/>
                    <a:pt x="2878372" y="349857"/>
                  </a:cubicBezTo>
                  <a:cubicBezTo>
                    <a:pt x="2883673" y="323353"/>
                    <a:pt x="2888612" y="296773"/>
                    <a:pt x="2894275" y="270344"/>
                  </a:cubicBezTo>
                  <a:cubicBezTo>
                    <a:pt x="2896565" y="259659"/>
                    <a:pt x="2902226" y="249467"/>
                    <a:pt x="2902226" y="238539"/>
                  </a:cubicBezTo>
                  <a:cubicBezTo>
                    <a:pt x="2902226" y="209264"/>
                    <a:pt x="2902317" y="179224"/>
                    <a:pt x="2894275" y="151075"/>
                  </a:cubicBezTo>
                  <a:cubicBezTo>
                    <a:pt x="2891186" y="140263"/>
                    <a:pt x="2880757" y="131651"/>
                    <a:pt x="2870421" y="127221"/>
                  </a:cubicBezTo>
                  <a:cubicBezTo>
                    <a:pt x="2824198" y="107411"/>
                    <a:pt x="2775362" y="94302"/>
                    <a:pt x="2727297" y="79513"/>
                  </a:cubicBezTo>
                  <a:cubicBezTo>
                    <a:pt x="2671971" y="62489"/>
                    <a:pt x="2616794" y="44512"/>
                    <a:pt x="2560320" y="31805"/>
                  </a:cubicBezTo>
                  <a:cubicBezTo>
                    <a:pt x="2446993" y="6306"/>
                    <a:pt x="2393689" y="6979"/>
                    <a:pt x="2282024" y="0"/>
                  </a:cubicBezTo>
                  <a:lnTo>
                    <a:pt x="1900362" y="7951"/>
                  </a:lnTo>
                  <a:lnTo>
                    <a:pt x="866692" y="15903"/>
                  </a:lnTo>
                  <a:cubicBezTo>
                    <a:pt x="837420" y="16318"/>
                    <a:pt x="808423" y="21691"/>
                    <a:pt x="779228" y="23854"/>
                  </a:cubicBezTo>
                  <a:cubicBezTo>
                    <a:pt x="662285" y="32516"/>
                    <a:pt x="592242" y="34404"/>
                    <a:pt x="469127" y="39757"/>
                  </a:cubicBezTo>
                  <a:cubicBezTo>
                    <a:pt x="455875" y="42407"/>
                    <a:pt x="442766" y="45922"/>
                    <a:pt x="429370" y="47708"/>
                  </a:cubicBezTo>
                  <a:cubicBezTo>
                    <a:pt x="392280" y="52653"/>
                    <a:pt x="287520" y="60854"/>
                    <a:pt x="254442" y="63610"/>
                  </a:cubicBezTo>
                  <a:cubicBezTo>
                    <a:pt x="222637" y="68911"/>
                    <a:pt x="191021" y="75514"/>
                    <a:pt x="159026" y="79513"/>
                  </a:cubicBezTo>
                  <a:cubicBezTo>
                    <a:pt x="127357" y="83472"/>
                    <a:pt x="95246" y="83246"/>
                    <a:pt x="63610" y="87464"/>
                  </a:cubicBezTo>
                  <a:cubicBezTo>
                    <a:pt x="55302" y="88572"/>
                    <a:pt x="47887" y="93383"/>
                    <a:pt x="39756" y="95416"/>
                  </a:cubicBezTo>
                  <a:lnTo>
                    <a:pt x="0" y="143123"/>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State A</a:t>
              </a:r>
            </a:p>
          </p:txBody>
        </p:sp>
        <p:cxnSp>
          <p:nvCxnSpPr>
            <p:cNvPr id="8" name="Straight Connector 7">
              <a:extLst>
                <a:ext uri="{FF2B5EF4-FFF2-40B4-BE49-F238E27FC236}">
                  <a16:creationId xmlns:a16="http://schemas.microsoft.com/office/drawing/2014/main" id="{0A0FCF56-0476-D105-7538-ABDD38A2D628}"/>
                </a:ext>
              </a:extLst>
            </p:cNvPr>
            <p:cNvCxnSpPr>
              <a:cxnSpLocks/>
              <a:stCxn id="14" idx="2"/>
              <a:endCxn id="5" idx="0"/>
            </p:cNvCxnSpPr>
            <p:nvPr/>
          </p:nvCxnSpPr>
          <p:spPr>
            <a:xfrm>
              <a:off x="2394381" y="2411514"/>
              <a:ext cx="834467" cy="2007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76C054B-38DD-215E-F541-3033465EC8F1}"/>
                </a:ext>
              </a:extLst>
            </p:cNvPr>
            <p:cNvCxnSpPr>
              <a:cxnSpLocks/>
              <a:stCxn id="38" idx="17"/>
              <a:endCxn id="5" idx="0"/>
            </p:cNvCxnSpPr>
            <p:nvPr/>
          </p:nvCxnSpPr>
          <p:spPr>
            <a:xfrm>
              <a:off x="985795" y="3076678"/>
              <a:ext cx="2243053" cy="134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992116-D0FA-6AC5-A61A-3EDF1DFE35BA}"/>
                </a:ext>
              </a:extLst>
            </p:cNvPr>
            <p:cNvSpPr/>
            <p:nvPr/>
          </p:nvSpPr>
          <p:spPr>
            <a:xfrm>
              <a:off x="1745654" y="1552410"/>
              <a:ext cx="1297453" cy="85910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Corp</a:t>
              </a:r>
            </a:p>
          </p:txBody>
        </p:sp>
        <p:sp>
          <p:nvSpPr>
            <p:cNvPr id="23" name="Isosceles Triangle 22">
              <a:extLst>
                <a:ext uri="{FF2B5EF4-FFF2-40B4-BE49-F238E27FC236}">
                  <a16:creationId xmlns:a16="http://schemas.microsoft.com/office/drawing/2014/main" id="{39CCB507-52C6-60D2-450C-E8AD1218D6A6}"/>
                </a:ext>
              </a:extLst>
            </p:cNvPr>
            <p:cNvSpPr/>
            <p:nvPr/>
          </p:nvSpPr>
          <p:spPr>
            <a:xfrm>
              <a:off x="3709656" y="2866647"/>
              <a:ext cx="1173577" cy="9261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QIP</a:t>
              </a:r>
            </a:p>
          </p:txBody>
        </p:sp>
        <p:grpSp>
          <p:nvGrpSpPr>
            <p:cNvPr id="39" name="Content Placeholder 16" descr="Man with solid fill">
              <a:extLst>
                <a:ext uri="{FF2B5EF4-FFF2-40B4-BE49-F238E27FC236}">
                  <a16:creationId xmlns:a16="http://schemas.microsoft.com/office/drawing/2014/main" id="{D99F482A-0954-D614-0B33-50C9E629D6CA}"/>
                </a:ext>
              </a:extLst>
            </p:cNvPr>
            <p:cNvGrpSpPr/>
            <p:nvPr/>
          </p:nvGrpSpPr>
          <p:grpSpPr>
            <a:xfrm>
              <a:off x="5123885" y="882595"/>
              <a:ext cx="375751" cy="908059"/>
              <a:chOff x="6486322" y="1348492"/>
              <a:chExt cx="419100" cy="857250"/>
            </a:xfrm>
            <a:solidFill>
              <a:schemeClr val="tx1">
                <a:lumMod val="65000"/>
                <a:lumOff val="35000"/>
              </a:schemeClr>
            </a:solidFill>
          </p:grpSpPr>
          <p:sp>
            <p:nvSpPr>
              <p:cNvPr id="40" name="Freeform: Shape 39">
                <a:extLst>
                  <a:ext uri="{FF2B5EF4-FFF2-40B4-BE49-F238E27FC236}">
                    <a16:creationId xmlns:a16="http://schemas.microsoft.com/office/drawing/2014/main" id="{4FA32FA5-4B34-705D-30E1-CBD43EF24F32}"/>
                  </a:ext>
                </a:extLst>
              </p:cNvPr>
              <p:cNvSpPr/>
              <p:nvPr/>
            </p:nvSpPr>
            <p:spPr>
              <a:xfrm>
                <a:off x="6619672" y="1348492"/>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41" name="Freeform: Shape 40">
                <a:extLst>
                  <a:ext uri="{FF2B5EF4-FFF2-40B4-BE49-F238E27FC236}">
                    <a16:creationId xmlns:a16="http://schemas.microsoft.com/office/drawing/2014/main" id="{35F24DD0-B912-AECC-91BD-72473D7DE964}"/>
                  </a:ext>
                </a:extLst>
              </p:cNvPr>
              <p:cNvSpPr/>
              <p:nvPr/>
            </p:nvSpPr>
            <p:spPr>
              <a:xfrm>
                <a:off x="6486322" y="1519942"/>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cxnSp>
          <p:nvCxnSpPr>
            <p:cNvPr id="29" name="Straight Connector 28">
              <a:extLst>
                <a:ext uri="{FF2B5EF4-FFF2-40B4-BE49-F238E27FC236}">
                  <a16:creationId xmlns:a16="http://schemas.microsoft.com/office/drawing/2014/main" id="{F7C91085-3669-80D8-B4BA-14A2695D5F1F}"/>
                </a:ext>
              </a:extLst>
            </p:cNvPr>
            <p:cNvCxnSpPr>
              <a:cxnSpLocks/>
              <a:stCxn id="23" idx="3"/>
              <a:endCxn id="5" idx="0"/>
            </p:cNvCxnSpPr>
            <p:nvPr/>
          </p:nvCxnSpPr>
          <p:spPr>
            <a:xfrm flipH="1">
              <a:off x="3228848" y="3792773"/>
              <a:ext cx="1067597" cy="626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E9B140A-D36E-7A90-F88B-5E81ED213F24}"/>
                </a:ext>
              </a:extLst>
            </p:cNvPr>
            <p:cNvCxnSpPr>
              <a:cxnSpLocks/>
              <a:stCxn id="41" idx="13"/>
              <a:endCxn id="23" idx="0"/>
            </p:cNvCxnSpPr>
            <p:nvPr/>
          </p:nvCxnSpPr>
          <p:spPr>
            <a:xfrm flipH="1">
              <a:off x="4296445" y="1790654"/>
              <a:ext cx="929918" cy="1075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1F08B9B-737F-6EF1-6927-E55B0650EB15}"/>
                </a:ext>
              </a:extLst>
            </p:cNvPr>
            <p:cNvSpPr txBox="1"/>
            <p:nvPr/>
          </p:nvSpPr>
          <p:spPr>
            <a:xfrm>
              <a:off x="492314" y="1505872"/>
              <a:ext cx="1161131" cy="820923"/>
            </a:xfrm>
            <a:prstGeom prst="rect">
              <a:avLst/>
            </a:prstGeom>
            <a:noFill/>
          </p:spPr>
          <p:txBody>
            <a:bodyPr wrap="square" rtlCol="0">
              <a:spAutoFit/>
            </a:bodyPr>
            <a:lstStyle/>
            <a:p>
              <a:r>
                <a:rPr lang="en-US" sz="1050" b="1"/>
                <a:t>Partner Smith</a:t>
              </a:r>
            </a:p>
          </p:txBody>
        </p:sp>
        <p:sp>
          <p:nvSpPr>
            <p:cNvPr id="44" name="TextBox 43">
              <a:extLst>
                <a:ext uri="{FF2B5EF4-FFF2-40B4-BE49-F238E27FC236}">
                  <a16:creationId xmlns:a16="http://schemas.microsoft.com/office/drawing/2014/main" id="{46A5C71A-A4D2-BFA7-8992-2C1F92F4B32A}"/>
                </a:ext>
              </a:extLst>
            </p:cNvPr>
            <p:cNvSpPr txBox="1"/>
            <p:nvPr/>
          </p:nvSpPr>
          <p:spPr>
            <a:xfrm>
              <a:off x="5364915" y="470376"/>
              <a:ext cx="1016655" cy="1099451"/>
            </a:xfrm>
            <a:prstGeom prst="rect">
              <a:avLst/>
            </a:prstGeom>
            <a:noFill/>
          </p:spPr>
          <p:txBody>
            <a:bodyPr wrap="square" rtlCol="0">
              <a:spAutoFit/>
            </a:bodyPr>
            <a:lstStyle/>
            <a:p>
              <a:pPr algn="ctr"/>
              <a:r>
                <a:rPr lang="en-US" sz="1050" b="1"/>
                <a:t>QIP Partner Jones</a:t>
              </a:r>
            </a:p>
          </p:txBody>
        </p:sp>
      </p:grpSp>
      <p:cxnSp>
        <p:nvCxnSpPr>
          <p:cNvPr id="7" name="Connector: Curved 6">
            <a:extLst>
              <a:ext uri="{FF2B5EF4-FFF2-40B4-BE49-F238E27FC236}">
                <a16:creationId xmlns:a16="http://schemas.microsoft.com/office/drawing/2014/main" id="{EF175348-4BD6-FC95-70D1-91C6DFFF4824}"/>
              </a:ext>
            </a:extLst>
          </p:cNvPr>
          <p:cNvCxnSpPr>
            <a:cxnSpLocks/>
          </p:cNvCxnSpPr>
          <p:nvPr/>
        </p:nvCxnSpPr>
        <p:spPr>
          <a:xfrm rot="10800000">
            <a:off x="1165916" y="1408473"/>
            <a:ext cx="730687" cy="1544540"/>
          </a:xfrm>
          <a:prstGeom prst="curvedConnector2">
            <a:avLst/>
          </a:prstGeom>
          <a:ln>
            <a:solidFill>
              <a:srgbClr val="56A85A"/>
            </a:solidFill>
            <a:tailEnd type="triangle"/>
          </a:ln>
        </p:spPr>
        <p:style>
          <a:lnRef idx="3">
            <a:schemeClr val="dk1"/>
          </a:lnRef>
          <a:fillRef idx="0">
            <a:schemeClr val="dk1"/>
          </a:fillRef>
          <a:effectRef idx="2">
            <a:schemeClr val="dk1"/>
          </a:effectRef>
          <a:fontRef idx="minor">
            <a:schemeClr val="tx1"/>
          </a:fontRef>
        </p:style>
      </p:cxnSp>
      <p:cxnSp>
        <p:nvCxnSpPr>
          <p:cNvPr id="9" name="Connector: Curved 8">
            <a:extLst>
              <a:ext uri="{FF2B5EF4-FFF2-40B4-BE49-F238E27FC236}">
                <a16:creationId xmlns:a16="http://schemas.microsoft.com/office/drawing/2014/main" id="{BC5BC679-56B3-84A3-AD72-A6B02CE51BF5}"/>
              </a:ext>
            </a:extLst>
          </p:cNvPr>
          <p:cNvCxnSpPr>
            <a:cxnSpLocks/>
            <a:stCxn id="5" idx="1"/>
          </p:cNvCxnSpPr>
          <p:nvPr/>
        </p:nvCxnSpPr>
        <p:spPr>
          <a:xfrm rot="10800000">
            <a:off x="1318320" y="1560873"/>
            <a:ext cx="578283" cy="1392140"/>
          </a:xfrm>
          <a:prstGeom prst="curvedConnector2">
            <a:avLst/>
          </a:prstGeom>
          <a:ln w="38100">
            <a:solidFill>
              <a:srgbClr val="AA8A02"/>
            </a:solidFill>
            <a:prstDash val="sysDash"/>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1581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a:extLst>
            <a:ext uri="{FF2B5EF4-FFF2-40B4-BE49-F238E27FC236}">
              <a16:creationId xmlns:a16="http://schemas.microsoft.com/office/drawing/2014/main" id="{2C2A02A5-8937-754F-02CC-F1AB30A98E64}"/>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24" name="Rectangle 23">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26" name="Rectangle 25">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28" name="Rectangle 27">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30" name="Rectangle 2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2" name="Rectangle 3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67E96785-58E4-4E4C-27A5-ED7E92451116}"/>
              </a:ext>
            </a:extLst>
          </p:cNvPr>
          <p:cNvSpPr>
            <a:spLocks noGrp="1"/>
          </p:cNvSpPr>
          <p:nvPr>
            <p:ph type="title"/>
          </p:nvPr>
        </p:nvSpPr>
        <p:spPr>
          <a:xfrm>
            <a:off x="528320" y="660152"/>
            <a:ext cx="3713510" cy="5899649"/>
          </a:xfrm>
        </p:spPr>
        <p:txBody>
          <a:bodyPr vert="horz" lIns="91440" tIns="45720" rIns="91440" bIns="45720" rtlCol="0" anchor="ctr">
            <a:noAutofit/>
          </a:bodyPr>
          <a:lstStyle/>
          <a:p>
            <a:pPr>
              <a:lnSpc>
                <a:spcPct val="90000"/>
              </a:lnSpc>
            </a:pPr>
            <a:r>
              <a:rPr lang="en-US" sz="3200">
                <a:solidFill>
                  <a:srgbClr val="FFFFFF"/>
                </a:solidFill>
              </a:rPr>
              <a:t>NOTE:</a:t>
            </a:r>
            <a:br>
              <a:rPr lang="en-US" sz="1800">
                <a:solidFill>
                  <a:srgbClr val="FFFFFF"/>
                </a:solidFill>
              </a:rPr>
            </a:br>
            <a:br>
              <a:rPr lang="en-US" sz="1800">
                <a:solidFill>
                  <a:srgbClr val="FFFFFF"/>
                </a:solidFill>
              </a:rPr>
            </a:br>
            <a:r>
              <a:rPr lang="en-US" sz="1800" cap="none">
                <a:solidFill>
                  <a:schemeClr val="tx1"/>
                </a:solidFill>
              </a:rPr>
              <a:t>This presentation sets out information from the work group’s discussions, white paper draft, and multistate research, which are on the project webpage here: </a:t>
            </a:r>
            <a:r>
              <a:rPr lang="en-US" sz="1800" cap="none">
                <a:solidFill>
                  <a:schemeClr val="tx1"/>
                </a:solidFill>
                <a:hlinkClick r:id="rId3">
                  <a:extLst>
                    <a:ext uri="{A12FA001-AC4F-418D-AE19-62706E023703}">
                      <ahyp:hlinkClr xmlns:ahyp="http://schemas.microsoft.com/office/drawing/2018/hyperlinkcolor" val="tx"/>
                    </a:ext>
                  </a:extLst>
                </a:hlinkClick>
              </a:rPr>
              <a:t>partnership project webpage</a:t>
            </a:r>
            <a:r>
              <a:rPr lang="en-US" sz="1800" cap="none">
                <a:solidFill>
                  <a:schemeClr val="tx1"/>
                </a:solidFill>
              </a:rPr>
              <a:t>. This information is presented to the Uniformity Committee for consideration and discussion. All input is welcomed</a:t>
            </a:r>
            <a:r>
              <a:rPr lang="en-US" sz="1800">
                <a:solidFill>
                  <a:schemeClr val="tx1"/>
                </a:solidFill>
              </a:rPr>
              <a:t>.</a:t>
            </a:r>
            <a:br>
              <a:rPr lang="en-US" sz="1800">
                <a:solidFill>
                  <a:schemeClr val="tx1"/>
                </a:solidFill>
              </a:rPr>
            </a:br>
            <a:br>
              <a:rPr lang="en-US" sz="1800">
                <a:solidFill>
                  <a:schemeClr val="tx1"/>
                </a:solidFill>
              </a:rPr>
            </a:br>
            <a:r>
              <a:rPr lang="en-US" sz="1800" i="1">
                <a:solidFill>
                  <a:schemeClr val="tx1"/>
                </a:solidFill>
              </a:rPr>
              <a:t>*</a:t>
            </a:r>
            <a:r>
              <a:rPr lang="en-US" sz="1800" i="1" cap="none">
                <a:solidFill>
                  <a:schemeClr val="tx1"/>
                </a:solidFill>
              </a:rPr>
              <a:t>Our multistate research should not be relied on as tax advice. For specific questions, please contact your state department of revenue and/or tax advisor</a:t>
            </a:r>
            <a:r>
              <a:rPr lang="en-US" sz="1800" cap="none">
                <a:solidFill>
                  <a:schemeClr val="tx1"/>
                </a:solidFill>
              </a:rPr>
              <a:t>.</a:t>
            </a:r>
            <a:br>
              <a:rPr lang="en-US" sz="1600">
                <a:solidFill>
                  <a:schemeClr val="bg1">
                    <a:lumMod val="75000"/>
                    <a:lumOff val="25000"/>
                  </a:schemeClr>
                </a:solidFill>
              </a:rPr>
            </a:br>
            <a:endParaRPr lang="en-US" sz="1600">
              <a:solidFill>
                <a:srgbClr val="FFFFFF"/>
              </a:solidFill>
            </a:endParaRPr>
          </a:p>
        </p:txBody>
      </p:sp>
      <p:sp>
        <p:nvSpPr>
          <p:cNvPr id="34" name="Rectangle 3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5" name="Picture 4" descr="A map with a diagram of people and a map&#10;&#10;Description automatically generated with medium confidence">
            <a:extLst>
              <a:ext uri="{FF2B5EF4-FFF2-40B4-BE49-F238E27FC236}">
                <a16:creationId xmlns:a16="http://schemas.microsoft.com/office/drawing/2014/main" id="{F13E3F02-A8A0-77CA-665B-10A618537EE0}"/>
              </a:ext>
            </a:extLst>
          </p:cNvPr>
          <p:cNvPicPr>
            <a:picLocks noChangeAspect="1"/>
          </p:cNvPicPr>
          <p:nvPr/>
        </p:nvPicPr>
        <p:blipFill rotWithShape="1">
          <a:blip r:embed="rId4"/>
          <a:srcRect l="18695" r="13743" b="1"/>
          <a:stretch/>
        </p:blipFill>
        <p:spPr>
          <a:xfrm>
            <a:off x="4654295" y="440872"/>
            <a:ext cx="7086151" cy="5899650"/>
          </a:xfrm>
          <a:prstGeom prst="rect">
            <a:avLst/>
          </a:prstGeom>
        </p:spPr>
      </p:pic>
      <p:sp>
        <p:nvSpPr>
          <p:cNvPr id="4" name="Slide Number Placeholder 3">
            <a:extLst>
              <a:ext uri="{FF2B5EF4-FFF2-40B4-BE49-F238E27FC236}">
                <a16:creationId xmlns:a16="http://schemas.microsoft.com/office/drawing/2014/main" id="{FDB46343-CA4B-4A81-1FBA-CB49A8AF96E4}"/>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a:ln>
                  <a:noFill/>
                </a:ln>
                <a:solidFill>
                  <a:srgbClr val="FFFFFF"/>
                </a:solidFill>
                <a:effectLst/>
                <a:uLnTx/>
                <a:uFillTx/>
                <a:latin typeface="Franklin Gothic Book"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a:t>
            </a:fld>
            <a:endParaRPr kumimoji="0" lang="en-US" sz="9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17045374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6C0A1-2A4A-C86C-4B4D-B133CD8A08B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1867C4-CFA5-E471-69E3-161C62607B3A}"/>
              </a:ext>
            </a:extLst>
          </p:cNvPr>
          <p:cNvSpPr>
            <a:spLocks noGrp="1"/>
          </p:cNvSpPr>
          <p:nvPr>
            <p:ph type="sldNum" sz="quarter" idx="12"/>
          </p:nvPr>
        </p:nvSpPr>
        <p:spPr/>
        <p:txBody>
          <a:bodyPr/>
          <a:lstStyle/>
          <a:p>
            <a:fld id="{3A98EE3D-8CD1-4C3F-BD1C-C98C9596463C}" type="slidenum">
              <a:rPr lang="en-US" smtClean="0"/>
              <a:t>20</a:t>
            </a:fld>
            <a:endParaRPr lang="en-US"/>
          </a:p>
        </p:txBody>
      </p:sp>
      <p:sp>
        <p:nvSpPr>
          <p:cNvPr id="19" name="Content Placeholder 2">
            <a:extLst>
              <a:ext uri="{FF2B5EF4-FFF2-40B4-BE49-F238E27FC236}">
                <a16:creationId xmlns:a16="http://schemas.microsoft.com/office/drawing/2014/main" id="{D26A3DDA-FC0F-9B04-E1A3-970671626112}"/>
              </a:ext>
            </a:extLst>
          </p:cNvPr>
          <p:cNvSpPr txBox="1">
            <a:spLocks/>
          </p:cNvSpPr>
          <p:nvPr/>
        </p:nvSpPr>
        <p:spPr>
          <a:xfrm>
            <a:off x="4240216" y="723569"/>
            <a:ext cx="7487960" cy="570034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spcBef>
                <a:spcPts val="600"/>
              </a:spcBef>
              <a:buNone/>
            </a:pPr>
            <a:r>
              <a:rPr lang="en-US" sz="1800" b="1" u="sng"/>
              <a:t>Example 5 – Corp and P’s Businesses are Unitary (cont’d)</a:t>
            </a:r>
            <a:r>
              <a:rPr lang="en-US" sz="1800" b="1"/>
              <a:t>:</a:t>
            </a:r>
          </a:p>
          <a:p>
            <a:pPr lvl="1">
              <a:spcBef>
                <a:spcPts val="600"/>
              </a:spcBef>
              <a:spcAft>
                <a:spcPts val="1200"/>
              </a:spcAft>
            </a:pPr>
            <a:r>
              <a:rPr lang="en-US" sz="1800" b="1"/>
              <a:t>P allocates $10,000 of its net partnership income to Corp – </a:t>
            </a:r>
            <a:r>
              <a:rPr lang="en-US" sz="1800" b="1">
                <a:highlight>
                  <a:srgbClr val="FFFF00"/>
                </a:highlight>
              </a:rPr>
              <a:t>which is 60% of P’s income ($16,666)   </a:t>
            </a:r>
          </a:p>
          <a:p>
            <a:pPr lvl="1">
              <a:spcBef>
                <a:spcPts val="600"/>
              </a:spcBef>
              <a:spcAft>
                <a:spcPts val="1200"/>
              </a:spcAft>
            </a:pPr>
            <a:r>
              <a:rPr lang="en-US" sz="1800" b="1"/>
              <a:t>Again, P has $100,000 of total sales with $50,000 in State A</a:t>
            </a:r>
          </a:p>
          <a:p>
            <a:pPr lvl="1">
              <a:spcBef>
                <a:spcPts val="600"/>
              </a:spcBef>
              <a:spcAft>
                <a:spcPts val="1200"/>
              </a:spcAft>
            </a:pPr>
            <a:r>
              <a:rPr lang="en-US" sz="1800" b="1">
                <a:highlight>
                  <a:srgbClr val="FFFF00"/>
                </a:highlight>
              </a:rPr>
              <a:t>Corp has $100,000 of income with $400,000 of total sales and $0 sales in State A</a:t>
            </a:r>
          </a:p>
          <a:p>
            <a:pPr lvl="1">
              <a:spcBef>
                <a:spcPts val="600"/>
              </a:spcBef>
              <a:spcAft>
                <a:spcPts val="1200"/>
              </a:spcAft>
            </a:pPr>
            <a:r>
              <a:rPr lang="en-US" sz="1800" b="1"/>
              <a:t>Corp’s blended apportionable income = $110,000 </a:t>
            </a:r>
          </a:p>
          <a:p>
            <a:pPr lvl="1">
              <a:spcBef>
                <a:spcPts val="600"/>
              </a:spcBef>
              <a:spcAft>
                <a:spcPts val="1200"/>
              </a:spcAft>
            </a:pPr>
            <a:r>
              <a:rPr lang="en-US" sz="1800" b="1"/>
              <a:t>Corp’s blended factor –</a:t>
            </a:r>
          </a:p>
          <a:p>
            <a:pPr lvl="2">
              <a:spcBef>
                <a:spcPts val="600"/>
              </a:spcBef>
              <a:spcAft>
                <a:spcPts val="1200"/>
              </a:spcAft>
            </a:pPr>
            <a:r>
              <a:rPr lang="en-US" sz="1700" b="1"/>
              <a:t>Total sales = $400,000 (Corp’s) + 60% of $100,000 (P’s) = $460,000</a:t>
            </a:r>
          </a:p>
          <a:p>
            <a:pPr lvl="2">
              <a:spcBef>
                <a:spcPts val="600"/>
              </a:spcBef>
              <a:spcAft>
                <a:spcPts val="1200"/>
              </a:spcAft>
            </a:pPr>
            <a:r>
              <a:rPr lang="en-US" sz="1700" b="1"/>
              <a:t>State A sales = $0 (Corp’s) + 60% of $50,000 = $30,000</a:t>
            </a:r>
          </a:p>
          <a:p>
            <a:pPr lvl="2">
              <a:spcBef>
                <a:spcPts val="600"/>
              </a:spcBef>
              <a:spcAft>
                <a:spcPts val="1200"/>
              </a:spcAft>
            </a:pPr>
            <a:r>
              <a:rPr lang="en-US" sz="1700" b="1"/>
              <a:t>Sales factor = $30,000/$460,000 = 6.521%</a:t>
            </a:r>
          </a:p>
          <a:p>
            <a:pPr lvl="1">
              <a:spcBef>
                <a:spcPts val="600"/>
              </a:spcBef>
              <a:spcAft>
                <a:spcPts val="1200"/>
              </a:spcAft>
            </a:pPr>
            <a:r>
              <a:rPr lang="en-US" sz="1800" b="1"/>
              <a:t>Corp’s State A source income = 6.521% X $110,000 = </a:t>
            </a:r>
            <a:r>
              <a:rPr lang="en-US" sz="1800" b="1">
                <a:highlight>
                  <a:srgbClr val="FFFF00"/>
                </a:highlight>
              </a:rPr>
              <a:t>$7,173</a:t>
            </a:r>
            <a:endParaRPr lang="en-US" sz="1900" b="1">
              <a:highlight>
                <a:srgbClr val="FFFF00"/>
              </a:highlight>
            </a:endParaRPr>
          </a:p>
          <a:p>
            <a:pPr marL="630000" lvl="2" indent="0">
              <a:spcBef>
                <a:spcPts val="600"/>
              </a:spcBef>
              <a:buNone/>
            </a:pPr>
            <a:endParaRPr lang="en-US" sz="1700" b="1"/>
          </a:p>
        </p:txBody>
      </p:sp>
      <p:grpSp>
        <p:nvGrpSpPr>
          <p:cNvPr id="2" name="Group 1">
            <a:extLst>
              <a:ext uri="{FF2B5EF4-FFF2-40B4-BE49-F238E27FC236}">
                <a16:creationId xmlns:a16="http://schemas.microsoft.com/office/drawing/2014/main" id="{0A2F6AFC-B0B1-911B-C422-638665C9B6A4}"/>
              </a:ext>
            </a:extLst>
          </p:cNvPr>
          <p:cNvGrpSpPr/>
          <p:nvPr/>
        </p:nvGrpSpPr>
        <p:grpSpPr>
          <a:xfrm>
            <a:off x="447094" y="556556"/>
            <a:ext cx="3643983" cy="3124898"/>
            <a:chOff x="492314" y="470376"/>
            <a:chExt cx="5889256" cy="5953538"/>
          </a:xfrm>
        </p:grpSpPr>
        <p:grpSp>
          <p:nvGrpSpPr>
            <p:cNvPr id="36" name="Content Placeholder 16" descr="Man with solid fill">
              <a:extLst>
                <a:ext uri="{FF2B5EF4-FFF2-40B4-BE49-F238E27FC236}">
                  <a16:creationId xmlns:a16="http://schemas.microsoft.com/office/drawing/2014/main" id="{F0E2D5B5-9C97-30B3-AABF-A0B1149CE800}"/>
                </a:ext>
              </a:extLst>
            </p:cNvPr>
            <p:cNvGrpSpPr/>
            <p:nvPr/>
          </p:nvGrpSpPr>
          <p:grpSpPr>
            <a:xfrm>
              <a:off x="780840" y="2168619"/>
              <a:ext cx="375751" cy="908059"/>
              <a:chOff x="1642231" y="2562559"/>
              <a:chExt cx="419100" cy="857250"/>
            </a:xfrm>
            <a:solidFill>
              <a:schemeClr val="tx1">
                <a:lumMod val="65000"/>
                <a:lumOff val="35000"/>
              </a:schemeClr>
            </a:solidFill>
          </p:grpSpPr>
          <p:sp>
            <p:nvSpPr>
              <p:cNvPr id="37" name="Freeform: Shape 36">
                <a:extLst>
                  <a:ext uri="{FF2B5EF4-FFF2-40B4-BE49-F238E27FC236}">
                    <a16:creationId xmlns:a16="http://schemas.microsoft.com/office/drawing/2014/main" id="{7E634D89-EAE5-63D7-9FA8-741B0C28BEFF}"/>
                  </a:ext>
                </a:extLst>
              </p:cNvPr>
              <p:cNvSpPr/>
              <p:nvPr/>
            </p:nvSpPr>
            <p:spPr>
              <a:xfrm>
                <a:off x="1775581" y="2562559"/>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38" name="Freeform: Shape 37">
                <a:extLst>
                  <a:ext uri="{FF2B5EF4-FFF2-40B4-BE49-F238E27FC236}">
                    <a16:creationId xmlns:a16="http://schemas.microsoft.com/office/drawing/2014/main" id="{8342977F-15C2-FC86-0A70-81F60284C8DB}"/>
                  </a:ext>
                </a:extLst>
              </p:cNvPr>
              <p:cNvSpPr/>
              <p:nvPr/>
            </p:nvSpPr>
            <p:spPr>
              <a:xfrm>
                <a:off x="1642231" y="2734009"/>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sp>
          <p:nvSpPr>
            <p:cNvPr id="5" name="Isosceles Triangle 4">
              <a:extLst>
                <a:ext uri="{FF2B5EF4-FFF2-40B4-BE49-F238E27FC236}">
                  <a16:creationId xmlns:a16="http://schemas.microsoft.com/office/drawing/2014/main" id="{DFBFA54F-9943-003D-C303-C3B3B45B6678}"/>
                </a:ext>
              </a:extLst>
            </p:cNvPr>
            <p:cNvSpPr/>
            <p:nvPr/>
          </p:nvSpPr>
          <p:spPr>
            <a:xfrm>
              <a:off x="2441051" y="4418806"/>
              <a:ext cx="1575594" cy="123457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a:t>
              </a:r>
            </a:p>
          </p:txBody>
        </p:sp>
        <p:sp>
          <p:nvSpPr>
            <p:cNvPr id="6" name="Freeform: Shape 5">
              <a:extLst>
                <a:ext uri="{FF2B5EF4-FFF2-40B4-BE49-F238E27FC236}">
                  <a16:creationId xmlns:a16="http://schemas.microsoft.com/office/drawing/2014/main" id="{976AC456-92A6-B812-41E1-281129C625E5}"/>
                </a:ext>
              </a:extLst>
            </p:cNvPr>
            <p:cNvSpPr/>
            <p:nvPr/>
          </p:nvSpPr>
          <p:spPr>
            <a:xfrm>
              <a:off x="2683545" y="3601941"/>
              <a:ext cx="3419655" cy="2821973"/>
            </a:xfrm>
            <a:custGeom>
              <a:avLst/>
              <a:gdLst>
                <a:gd name="csX0" fmla="*/ 0 w 2902226"/>
                <a:gd name="csY0" fmla="*/ 143123 h 2631882"/>
                <a:gd name="csX1" fmla="*/ 0 w 2902226"/>
                <a:gd name="csY1" fmla="*/ 143123 h 2631882"/>
                <a:gd name="csX2" fmla="*/ 71562 w 2902226"/>
                <a:gd name="csY2" fmla="*/ 540689 h 2631882"/>
                <a:gd name="csX3" fmla="*/ 119269 w 2902226"/>
                <a:gd name="csY3" fmla="*/ 731520 h 2631882"/>
                <a:gd name="csX4" fmla="*/ 151075 w 2902226"/>
                <a:gd name="csY4" fmla="*/ 818984 h 2631882"/>
                <a:gd name="csX5" fmla="*/ 222636 w 2902226"/>
                <a:gd name="csY5" fmla="*/ 1113183 h 2631882"/>
                <a:gd name="csX6" fmla="*/ 262393 w 2902226"/>
                <a:gd name="csY6" fmla="*/ 1176793 h 2631882"/>
                <a:gd name="csX7" fmla="*/ 310101 w 2902226"/>
                <a:gd name="csY7" fmla="*/ 1439186 h 2631882"/>
                <a:gd name="csX8" fmla="*/ 333955 w 2902226"/>
                <a:gd name="csY8" fmla="*/ 1653871 h 2631882"/>
                <a:gd name="csX9" fmla="*/ 413468 w 2902226"/>
                <a:gd name="csY9" fmla="*/ 1956021 h 2631882"/>
                <a:gd name="csX10" fmla="*/ 421419 w 2902226"/>
                <a:gd name="csY10" fmla="*/ 2274073 h 2631882"/>
                <a:gd name="csX11" fmla="*/ 437322 w 2902226"/>
                <a:gd name="csY11" fmla="*/ 2345635 h 2631882"/>
                <a:gd name="csX12" fmla="*/ 580445 w 2902226"/>
                <a:gd name="csY12" fmla="*/ 2512612 h 2631882"/>
                <a:gd name="csX13" fmla="*/ 922351 w 2902226"/>
                <a:gd name="csY13" fmla="*/ 2608028 h 2631882"/>
                <a:gd name="csX14" fmla="*/ 1009816 w 2902226"/>
                <a:gd name="csY14" fmla="*/ 2615979 h 2631882"/>
                <a:gd name="csX15" fmla="*/ 1200647 w 2902226"/>
                <a:gd name="csY15" fmla="*/ 2623930 h 2631882"/>
                <a:gd name="csX16" fmla="*/ 1773141 w 2902226"/>
                <a:gd name="csY16" fmla="*/ 2631882 h 2631882"/>
                <a:gd name="csX17" fmla="*/ 2003729 w 2902226"/>
                <a:gd name="csY17" fmla="*/ 2615979 h 2631882"/>
                <a:gd name="csX18" fmla="*/ 2146852 w 2902226"/>
                <a:gd name="csY18" fmla="*/ 2600077 h 2631882"/>
                <a:gd name="csX19" fmla="*/ 2297927 w 2902226"/>
                <a:gd name="csY19" fmla="*/ 2584174 h 2631882"/>
                <a:gd name="csX20" fmla="*/ 2385391 w 2902226"/>
                <a:gd name="csY20" fmla="*/ 2576223 h 2631882"/>
                <a:gd name="csX21" fmla="*/ 2592125 w 2902226"/>
                <a:gd name="csY21" fmla="*/ 2568271 h 2631882"/>
                <a:gd name="csX22" fmla="*/ 2639833 w 2902226"/>
                <a:gd name="csY22" fmla="*/ 2560320 h 2631882"/>
                <a:gd name="csX23" fmla="*/ 2647784 w 2902226"/>
                <a:gd name="csY23" fmla="*/ 2472856 h 2631882"/>
                <a:gd name="csX24" fmla="*/ 2615979 w 2902226"/>
                <a:gd name="csY24" fmla="*/ 2178657 h 2631882"/>
                <a:gd name="csX25" fmla="*/ 2552369 w 2902226"/>
                <a:gd name="csY25" fmla="*/ 1908313 h 2631882"/>
                <a:gd name="csX26" fmla="*/ 2544417 w 2902226"/>
                <a:gd name="csY26" fmla="*/ 1804946 h 2631882"/>
                <a:gd name="csX27" fmla="*/ 2536466 w 2902226"/>
                <a:gd name="csY27" fmla="*/ 1733384 h 2631882"/>
                <a:gd name="csX28" fmla="*/ 2528515 w 2902226"/>
                <a:gd name="csY28" fmla="*/ 1606163 h 2631882"/>
                <a:gd name="csX29" fmla="*/ 2520563 w 2902226"/>
                <a:gd name="csY29" fmla="*/ 1518699 h 2631882"/>
                <a:gd name="csX30" fmla="*/ 2528515 w 2902226"/>
                <a:gd name="csY30" fmla="*/ 842838 h 2631882"/>
                <a:gd name="csX31" fmla="*/ 2536466 w 2902226"/>
                <a:gd name="csY31" fmla="*/ 811033 h 2631882"/>
                <a:gd name="csX32" fmla="*/ 2584174 w 2902226"/>
                <a:gd name="csY32" fmla="*/ 787179 h 2631882"/>
                <a:gd name="csX33" fmla="*/ 2655736 w 2902226"/>
                <a:gd name="csY33" fmla="*/ 747423 h 2631882"/>
                <a:gd name="csX34" fmla="*/ 2814762 w 2902226"/>
                <a:gd name="csY34" fmla="*/ 508883 h 2631882"/>
                <a:gd name="csX35" fmla="*/ 2830664 w 2902226"/>
                <a:gd name="csY35" fmla="*/ 453224 h 2631882"/>
                <a:gd name="csX36" fmla="*/ 2854518 w 2902226"/>
                <a:gd name="csY36" fmla="*/ 405517 h 2631882"/>
                <a:gd name="csX37" fmla="*/ 2878372 w 2902226"/>
                <a:gd name="csY37" fmla="*/ 349857 h 2631882"/>
                <a:gd name="csX38" fmla="*/ 2894275 w 2902226"/>
                <a:gd name="csY38" fmla="*/ 270344 h 2631882"/>
                <a:gd name="csX39" fmla="*/ 2902226 w 2902226"/>
                <a:gd name="csY39" fmla="*/ 238539 h 2631882"/>
                <a:gd name="csX40" fmla="*/ 2894275 w 2902226"/>
                <a:gd name="csY40" fmla="*/ 151075 h 2631882"/>
                <a:gd name="csX41" fmla="*/ 2870421 w 2902226"/>
                <a:gd name="csY41" fmla="*/ 127221 h 2631882"/>
                <a:gd name="csX42" fmla="*/ 2727297 w 2902226"/>
                <a:gd name="csY42" fmla="*/ 79513 h 2631882"/>
                <a:gd name="csX43" fmla="*/ 2560320 w 2902226"/>
                <a:gd name="csY43" fmla="*/ 31805 h 2631882"/>
                <a:gd name="csX44" fmla="*/ 2282024 w 2902226"/>
                <a:gd name="csY44" fmla="*/ 0 h 2631882"/>
                <a:gd name="csX45" fmla="*/ 1900362 w 2902226"/>
                <a:gd name="csY45" fmla="*/ 7951 h 2631882"/>
                <a:gd name="csX46" fmla="*/ 866692 w 2902226"/>
                <a:gd name="csY46" fmla="*/ 15903 h 2631882"/>
                <a:gd name="csX47" fmla="*/ 779228 w 2902226"/>
                <a:gd name="csY47" fmla="*/ 23854 h 2631882"/>
                <a:gd name="csX48" fmla="*/ 469127 w 2902226"/>
                <a:gd name="csY48" fmla="*/ 39757 h 2631882"/>
                <a:gd name="csX49" fmla="*/ 429370 w 2902226"/>
                <a:gd name="csY49" fmla="*/ 47708 h 2631882"/>
                <a:gd name="csX50" fmla="*/ 254442 w 2902226"/>
                <a:gd name="csY50" fmla="*/ 63610 h 2631882"/>
                <a:gd name="csX51" fmla="*/ 159026 w 2902226"/>
                <a:gd name="csY51" fmla="*/ 79513 h 2631882"/>
                <a:gd name="csX52" fmla="*/ 63610 w 2902226"/>
                <a:gd name="csY52" fmla="*/ 87464 h 2631882"/>
                <a:gd name="csX53" fmla="*/ 39756 w 2902226"/>
                <a:gd name="csY53" fmla="*/ 95416 h 2631882"/>
                <a:gd name="csX54" fmla="*/ 0 w 2902226"/>
                <a:gd name="csY54" fmla="*/ 143123 h 2631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902226" h="2631882">
                  <a:moveTo>
                    <a:pt x="0" y="143123"/>
                  </a:moveTo>
                  <a:lnTo>
                    <a:pt x="0" y="143123"/>
                  </a:lnTo>
                  <a:cubicBezTo>
                    <a:pt x="21109" y="322553"/>
                    <a:pt x="16814" y="321695"/>
                    <a:pt x="71562" y="540689"/>
                  </a:cubicBezTo>
                  <a:cubicBezTo>
                    <a:pt x="87464" y="604299"/>
                    <a:pt x="96861" y="669900"/>
                    <a:pt x="119269" y="731520"/>
                  </a:cubicBezTo>
                  <a:cubicBezTo>
                    <a:pt x="129871" y="760675"/>
                    <a:pt x="143551" y="788888"/>
                    <a:pt x="151075" y="818984"/>
                  </a:cubicBezTo>
                  <a:cubicBezTo>
                    <a:pt x="165759" y="877719"/>
                    <a:pt x="182074" y="1032059"/>
                    <a:pt x="222636" y="1113183"/>
                  </a:cubicBezTo>
                  <a:cubicBezTo>
                    <a:pt x="233818" y="1135547"/>
                    <a:pt x="249141" y="1155590"/>
                    <a:pt x="262393" y="1176793"/>
                  </a:cubicBezTo>
                  <a:cubicBezTo>
                    <a:pt x="298215" y="1391727"/>
                    <a:pt x="280208" y="1304672"/>
                    <a:pt x="310101" y="1439186"/>
                  </a:cubicBezTo>
                  <a:cubicBezTo>
                    <a:pt x="315016" y="1493249"/>
                    <a:pt x="324502" y="1608495"/>
                    <a:pt x="333955" y="1653871"/>
                  </a:cubicBezTo>
                  <a:cubicBezTo>
                    <a:pt x="371555" y="1834349"/>
                    <a:pt x="375685" y="1842675"/>
                    <a:pt x="413468" y="1956021"/>
                  </a:cubicBezTo>
                  <a:cubicBezTo>
                    <a:pt x="416118" y="2062038"/>
                    <a:pt x="414938" y="2168221"/>
                    <a:pt x="421419" y="2274073"/>
                  </a:cubicBezTo>
                  <a:cubicBezTo>
                    <a:pt x="422912" y="2298463"/>
                    <a:pt x="428465" y="2322861"/>
                    <a:pt x="437322" y="2345635"/>
                  </a:cubicBezTo>
                  <a:cubicBezTo>
                    <a:pt x="460766" y="2405921"/>
                    <a:pt x="524187" y="2488501"/>
                    <a:pt x="580445" y="2512612"/>
                  </a:cubicBezTo>
                  <a:cubicBezTo>
                    <a:pt x="689201" y="2559222"/>
                    <a:pt x="807314" y="2580334"/>
                    <a:pt x="922351" y="2608028"/>
                  </a:cubicBezTo>
                  <a:cubicBezTo>
                    <a:pt x="950813" y="2614880"/>
                    <a:pt x="980588" y="2614309"/>
                    <a:pt x="1009816" y="2615979"/>
                  </a:cubicBezTo>
                  <a:cubicBezTo>
                    <a:pt x="1073378" y="2619611"/>
                    <a:pt x="1136995" y="2622604"/>
                    <a:pt x="1200647" y="2623930"/>
                  </a:cubicBezTo>
                  <a:lnTo>
                    <a:pt x="1773141" y="2631882"/>
                  </a:lnTo>
                  <a:lnTo>
                    <a:pt x="2003729" y="2615979"/>
                  </a:lnTo>
                  <a:cubicBezTo>
                    <a:pt x="2051557" y="2611909"/>
                    <a:pt x="2099129" y="2605236"/>
                    <a:pt x="2146852" y="2600077"/>
                  </a:cubicBezTo>
                  <a:lnTo>
                    <a:pt x="2297927" y="2584174"/>
                  </a:lnTo>
                  <a:cubicBezTo>
                    <a:pt x="2327082" y="2581524"/>
                    <a:pt x="2356159" y="2577803"/>
                    <a:pt x="2385391" y="2576223"/>
                  </a:cubicBezTo>
                  <a:cubicBezTo>
                    <a:pt x="2454253" y="2572501"/>
                    <a:pt x="2523214" y="2570922"/>
                    <a:pt x="2592125" y="2568271"/>
                  </a:cubicBezTo>
                  <a:cubicBezTo>
                    <a:pt x="2608028" y="2565621"/>
                    <a:pt x="2631710" y="2574246"/>
                    <a:pt x="2639833" y="2560320"/>
                  </a:cubicBezTo>
                  <a:cubicBezTo>
                    <a:pt x="2654584" y="2535033"/>
                    <a:pt x="2649610" y="2502074"/>
                    <a:pt x="2647784" y="2472856"/>
                  </a:cubicBezTo>
                  <a:cubicBezTo>
                    <a:pt x="2641631" y="2374410"/>
                    <a:pt x="2632417" y="2275915"/>
                    <a:pt x="2615979" y="2178657"/>
                  </a:cubicBezTo>
                  <a:cubicBezTo>
                    <a:pt x="2600551" y="2087376"/>
                    <a:pt x="2552369" y="1908313"/>
                    <a:pt x="2552369" y="1908313"/>
                  </a:cubicBezTo>
                  <a:cubicBezTo>
                    <a:pt x="2549718" y="1873857"/>
                    <a:pt x="2547546" y="1839362"/>
                    <a:pt x="2544417" y="1804946"/>
                  </a:cubicBezTo>
                  <a:cubicBezTo>
                    <a:pt x="2542244" y="1781044"/>
                    <a:pt x="2538380" y="1757308"/>
                    <a:pt x="2536466" y="1733384"/>
                  </a:cubicBezTo>
                  <a:cubicBezTo>
                    <a:pt x="2533078" y="1691030"/>
                    <a:pt x="2531654" y="1648537"/>
                    <a:pt x="2528515" y="1606163"/>
                  </a:cubicBezTo>
                  <a:cubicBezTo>
                    <a:pt x="2526352" y="1576968"/>
                    <a:pt x="2523214" y="1547854"/>
                    <a:pt x="2520563" y="1518699"/>
                  </a:cubicBezTo>
                  <a:cubicBezTo>
                    <a:pt x="2511061" y="1167121"/>
                    <a:pt x="2506076" y="1231784"/>
                    <a:pt x="2528515" y="842838"/>
                  </a:cubicBezTo>
                  <a:cubicBezTo>
                    <a:pt x="2529144" y="831928"/>
                    <a:pt x="2528739" y="818760"/>
                    <a:pt x="2536466" y="811033"/>
                  </a:cubicBezTo>
                  <a:cubicBezTo>
                    <a:pt x="2549038" y="798461"/>
                    <a:pt x="2568486" y="795546"/>
                    <a:pt x="2584174" y="787179"/>
                  </a:cubicBezTo>
                  <a:cubicBezTo>
                    <a:pt x="2608252" y="774338"/>
                    <a:pt x="2631882" y="760675"/>
                    <a:pt x="2655736" y="747423"/>
                  </a:cubicBezTo>
                  <a:cubicBezTo>
                    <a:pt x="2693399" y="694066"/>
                    <a:pt x="2781725" y="574958"/>
                    <a:pt x="2814762" y="508883"/>
                  </a:cubicBezTo>
                  <a:cubicBezTo>
                    <a:pt x="2823391" y="491625"/>
                    <a:pt x="2823737" y="471233"/>
                    <a:pt x="2830664" y="453224"/>
                  </a:cubicBezTo>
                  <a:cubicBezTo>
                    <a:pt x="2837046" y="436630"/>
                    <a:pt x="2847067" y="421660"/>
                    <a:pt x="2854518" y="405517"/>
                  </a:cubicBezTo>
                  <a:cubicBezTo>
                    <a:pt x="2862977" y="387189"/>
                    <a:pt x="2870421" y="368410"/>
                    <a:pt x="2878372" y="349857"/>
                  </a:cubicBezTo>
                  <a:cubicBezTo>
                    <a:pt x="2883673" y="323353"/>
                    <a:pt x="2888612" y="296773"/>
                    <a:pt x="2894275" y="270344"/>
                  </a:cubicBezTo>
                  <a:cubicBezTo>
                    <a:pt x="2896565" y="259659"/>
                    <a:pt x="2902226" y="249467"/>
                    <a:pt x="2902226" y="238539"/>
                  </a:cubicBezTo>
                  <a:cubicBezTo>
                    <a:pt x="2902226" y="209264"/>
                    <a:pt x="2902317" y="179224"/>
                    <a:pt x="2894275" y="151075"/>
                  </a:cubicBezTo>
                  <a:cubicBezTo>
                    <a:pt x="2891186" y="140263"/>
                    <a:pt x="2880757" y="131651"/>
                    <a:pt x="2870421" y="127221"/>
                  </a:cubicBezTo>
                  <a:cubicBezTo>
                    <a:pt x="2824198" y="107411"/>
                    <a:pt x="2775362" y="94302"/>
                    <a:pt x="2727297" y="79513"/>
                  </a:cubicBezTo>
                  <a:cubicBezTo>
                    <a:pt x="2671971" y="62489"/>
                    <a:pt x="2616794" y="44512"/>
                    <a:pt x="2560320" y="31805"/>
                  </a:cubicBezTo>
                  <a:cubicBezTo>
                    <a:pt x="2446993" y="6306"/>
                    <a:pt x="2393689" y="6979"/>
                    <a:pt x="2282024" y="0"/>
                  </a:cubicBezTo>
                  <a:lnTo>
                    <a:pt x="1900362" y="7951"/>
                  </a:lnTo>
                  <a:lnTo>
                    <a:pt x="866692" y="15903"/>
                  </a:lnTo>
                  <a:cubicBezTo>
                    <a:pt x="837420" y="16318"/>
                    <a:pt x="808423" y="21691"/>
                    <a:pt x="779228" y="23854"/>
                  </a:cubicBezTo>
                  <a:cubicBezTo>
                    <a:pt x="662285" y="32516"/>
                    <a:pt x="592242" y="34404"/>
                    <a:pt x="469127" y="39757"/>
                  </a:cubicBezTo>
                  <a:cubicBezTo>
                    <a:pt x="455875" y="42407"/>
                    <a:pt x="442766" y="45922"/>
                    <a:pt x="429370" y="47708"/>
                  </a:cubicBezTo>
                  <a:cubicBezTo>
                    <a:pt x="392280" y="52653"/>
                    <a:pt x="287520" y="60854"/>
                    <a:pt x="254442" y="63610"/>
                  </a:cubicBezTo>
                  <a:cubicBezTo>
                    <a:pt x="222637" y="68911"/>
                    <a:pt x="191021" y="75514"/>
                    <a:pt x="159026" y="79513"/>
                  </a:cubicBezTo>
                  <a:cubicBezTo>
                    <a:pt x="127357" y="83472"/>
                    <a:pt x="95246" y="83246"/>
                    <a:pt x="63610" y="87464"/>
                  </a:cubicBezTo>
                  <a:cubicBezTo>
                    <a:pt x="55302" y="88572"/>
                    <a:pt x="47887" y="93383"/>
                    <a:pt x="39756" y="95416"/>
                  </a:cubicBezTo>
                  <a:lnTo>
                    <a:pt x="0" y="143123"/>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State A</a:t>
              </a:r>
            </a:p>
          </p:txBody>
        </p:sp>
        <p:cxnSp>
          <p:nvCxnSpPr>
            <p:cNvPr id="8" name="Straight Connector 7">
              <a:extLst>
                <a:ext uri="{FF2B5EF4-FFF2-40B4-BE49-F238E27FC236}">
                  <a16:creationId xmlns:a16="http://schemas.microsoft.com/office/drawing/2014/main" id="{6F04C751-55E6-C061-38F8-244B5945933B}"/>
                </a:ext>
              </a:extLst>
            </p:cNvPr>
            <p:cNvCxnSpPr>
              <a:cxnSpLocks/>
              <a:stCxn id="14" idx="2"/>
              <a:endCxn id="5" idx="0"/>
            </p:cNvCxnSpPr>
            <p:nvPr/>
          </p:nvCxnSpPr>
          <p:spPr>
            <a:xfrm>
              <a:off x="2394381" y="2411514"/>
              <a:ext cx="834467" cy="2007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094FFA-5F5E-DEEE-6AF8-E4882142ECD9}"/>
                </a:ext>
              </a:extLst>
            </p:cNvPr>
            <p:cNvCxnSpPr>
              <a:cxnSpLocks/>
              <a:stCxn id="38" idx="17"/>
              <a:endCxn id="5" idx="0"/>
            </p:cNvCxnSpPr>
            <p:nvPr/>
          </p:nvCxnSpPr>
          <p:spPr>
            <a:xfrm>
              <a:off x="985795" y="3076678"/>
              <a:ext cx="2243053" cy="134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9475311-3661-03A9-24BD-B463B3831F56}"/>
                </a:ext>
              </a:extLst>
            </p:cNvPr>
            <p:cNvSpPr/>
            <p:nvPr/>
          </p:nvSpPr>
          <p:spPr>
            <a:xfrm>
              <a:off x="1745654" y="1552410"/>
              <a:ext cx="1297453" cy="85910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Corp</a:t>
              </a:r>
            </a:p>
          </p:txBody>
        </p:sp>
        <p:sp>
          <p:nvSpPr>
            <p:cNvPr id="23" name="Isosceles Triangle 22">
              <a:extLst>
                <a:ext uri="{FF2B5EF4-FFF2-40B4-BE49-F238E27FC236}">
                  <a16:creationId xmlns:a16="http://schemas.microsoft.com/office/drawing/2014/main" id="{232B9A16-04AD-82EF-2ED8-F24475850805}"/>
                </a:ext>
              </a:extLst>
            </p:cNvPr>
            <p:cNvSpPr/>
            <p:nvPr/>
          </p:nvSpPr>
          <p:spPr>
            <a:xfrm>
              <a:off x="3709656" y="2866647"/>
              <a:ext cx="1173577" cy="9261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QIP</a:t>
              </a:r>
            </a:p>
          </p:txBody>
        </p:sp>
        <p:grpSp>
          <p:nvGrpSpPr>
            <p:cNvPr id="39" name="Content Placeholder 16" descr="Man with solid fill">
              <a:extLst>
                <a:ext uri="{FF2B5EF4-FFF2-40B4-BE49-F238E27FC236}">
                  <a16:creationId xmlns:a16="http://schemas.microsoft.com/office/drawing/2014/main" id="{1C46C075-467B-29FB-0E54-FCD51086117C}"/>
                </a:ext>
              </a:extLst>
            </p:cNvPr>
            <p:cNvGrpSpPr/>
            <p:nvPr/>
          </p:nvGrpSpPr>
          <p:grpSpPr>
            <a:xfrm>
              <a:off x="5123885" y="882595"/>
              <a:ext cx="375751" cy="908059"/>
              <a:chOff x="6486322" y="1348492"/>
              <a:chExt cx="419100" cy="857250"/>
            </a:xfrm>
            <a:solidFill>
              <a:schemeClr val="tx1">
                <a:lumMod val="65000"/>
                <a:lumOff val="35000"/>
              </a:schemeClr>
            </a:solidFill>
          </p:grpSpPr>
          <p:sp>
            <p:nvSpPr>
              <p:cNvPr id="40" name="Freeform: Shape 39">
                <a:extLst>
                  <a:ext uri="{FF2B5EF4-FFF2-40B4-BE49-F238E27FC236}">
                    <a16:creationId xmlns:a16="http://schemas.microsoft.com/office/drawing/2014/main" id="{DDB0D2EC-919C-7F86-F43D-51487A41173E}"/>
                  </a:ext>
                </a:extLst>
              </p:cNvPr>
              <p:cNvSpPr/>
              <p:nvPr/>
            </p:nvSpPr>
            <p:spPr>
              <a:xfrm>
                <a:off x="6619672" y="1348492"/>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41" name="Freeform: Shape 40">
                <a:extLst>
                  <a:ext uri="{FF2B5EF4-FFF2-40B4-BE49-F238E27FC236}">
                    <a16:creationId xmlns:a16="http://schemas.microsoft.com/office/drawing/2014/main" id="{8298C0DE-180A-8A5C-32A4-F25AA87C7907}"/>
                  </a:ext>
                </a:extLst>
              </p:cNvPr>
              <p:cNvSpPr/>
              <p:nvPr/>
            </p:nvSpPr>
            <p:spPr>
              <a:xfrm>
                <a:off x="6486322" y="1519942"/>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cxnSp>
          <p:nvCxnSpPr>
            <p:cNvPr id="29" name="Straight Connector 28">
              <a:extLst>
                <a:ext uri="{FF2B5EF4-FFF2-40B4-BE49-F238E27FC236}">
                  <a16:creationId xmlns:a16="http://schemas.microsoft.com/office/drawing/2014/main" id="{1B5CD19B-9AE4-B55C-6487-ED7BB7DE68BE}"/>
                </a:ext>
              </a:extLst>
            </p:cNvPr>
            <p:cNvCxnSpPr>
              <a:cxnSpLocks/>
              <a:stCxn id="23" idx="3"/>
              <a:endCxn id="5" idx="0"/>
            </p:cNvCxnSpPr>
            <p:nvPr/>
          </p:nvCxnSpPr>
          <p:spPr>
            <a:xfrm flipH="1">
              <a:off x="3228848" y="3792773"/>
              <a:ext cx="1067597" cy="626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EB3830A-CFF9-32F6-3293-1F4F68CFE695}"/>
                </a:ext>
              </a:extLst>
            </p:cNvPr>
            <p:cNvCxnSpPr>
              <a:cxnSpLocks/>
              <a:stCxn id="41" idx="13"/>
              <a:endCxn id="23" idx="0"/>
            </p:cNvCxnSpPr>
            <p:nvPr/>
          </p:nvCxnSpPr>
          <p:spPr>
            <a:xfrm flipH="1">
              <a:off x="4296445" y="1790654"/>
              <a:ext cx="929918" cy="1075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CE90B2E-0A07-95C1-45B0-E3DE987D38DB}"/>
                </a:ext>
              </a:extLst>
            </p:cNvPr>
            <p:cNvSpPr txBox="1"/>
            <p:nvPr/>
          </p:nvSpPr>
          <p:spPr>
            <a:xfrm>
              <a:off x="492314" y="1505872"/>
              <a:ext cx="1161131" cy="820923"/>
            </a:xfrm>
            <a:prstGeom prst="rect">
              <a:avLst/>
            </a:prstGeom>
            <a:noFill/>
          </p:spPr>
          <p:txBody>
            <a:bodyPr wrap="square" rtlCol="0">
              <a:spAutoFit/>
            </a:bodyPr>
            <a:lstStyle/>
            <a:p>
              <a:r>
                <a:rPr lang="en-US" sz="1050" b="1"/>
                <a:t>Partner Smith</a:t>
              </a:r>
            </a:p>
          </p:txBody>
        </p:sp>
        <p:sp>
          <p:nvSpPr>
            <p:cNvPr id="44" name="TextBox 43">
              <a:extLst>
                <a:ext uri="{FF2B5EF4-FFF2-40B4-BE49-F238E27FC236}">
                  <a16:creationId xmlns:a16="http://schemas.microsoft.com/office/drawing/2014/main" id="{D3B88232-3316-A8DC-FFDD-FEDAD6B932EF}"/>
                </a:ext>
              </a:extLst>
            </p:cNvPr>
            <p:cNvSpPr txBox="1"/>
            <p:nvPr/>
          </p:nvSpPr>
          <p:spPr>
            <a:xfrm>
              <a:off x="5364915" y="470376"/>
              <a:ext cx="1016655" cy="1099451"/>
            </a:xfrm>
            <a:prstGeom prst="rect">
              <a:avLst/>
            </a:prstGeom>
            <a:noFill/>
          </p:spPr>
          <p:txBody>
            <a:bodyPr wrap="square" rtlCol="0">
              <a:spAutoFit/>
            </a:bodyPr>
            <a:lstStyle/>
            <a:p>
              <a:pPr algn="ctr"/>
              <a:r>
                <a:rPr lang="en-US" sz="1050" b="1"/>
                <a:t>QIP Partner Jones</a:t>
              </a:r>
            </a:p>
          </p:txBody>
        </p:sp>
      </p:grpSp>
      <p:cxnSp>
        <p:nvCxnSpPr>
          <p:cNvPr id="3" name="Connector: Curved 2">
            <a:extLst>
              <a:ext uri="{FF2B5EF4-FFF2-40B4-BE49-F238E27FC236}">
                <a16:creationId xmlns:a16="http://schemas.microsoft.com/office/drawing/2014/main" id="{CF18C97B-C38D-0B12-67B2-6E741CBC9FF2}"/>
              </a:ext>
            </a:extLst>
          </p:cNvPr>
          <p:cNvCxnSpPr>
            <a:cxnSpLocks/>
          </p:cNvCxnSpPr>
          <p:nvPr/>
        </p:nvCxnSpPr>
        <p:spPr>
          <a:xfrm rot="10800000">
            <a:off x="1165916" y="1408473"/>
            <a:ext cx="730687" cy="1544540"/>
          </a:xfrm>
          <a:prstGeom prst="curvedConnector2">
            <a:avLst/>
          </a:prstGeom>
          <a:ln>
            <a:solidFill>
              <a:srgbClr val="56A85A"/>
            </a:solidFill>
            <a:tailEnd type="triangle"/>
          </a:ln>
        </p:spPr>
        <p:style>
          <a:lnRef idx="3">
            <a:schemeClr val="dk1"/>
          </a:lnRef>
          <a:fillRef idx="0">
            <a:schemeClr val="dk1"/>
          </a:fillRef>
          <a:effectRef idx="2">
            <a:schemeClr val="dk1"/>
          </a:effectRef>
          <a:fontRef idx="minor">
            <a:schemeClr val="tx1"/>
          </a:fontRef>
        </p:style>
      </p:cxnSp>
      <p:cxnSp>
        <p:nvCxnSpPr>
          <p:cNvPr id="7" name="Connector: Curved 6">
            <a:extLst>
              <a:ext uri="{FF2B5EF4-FFF2-40B4-BE49-F238E27FC236}">
                <a16:creationId xmlns:a16="http://schemas.microsoft.com/office/drawing/2014/main" id="{D65618DC-E9C5-BCF0-0269-6EFFD3C61EF9}"/>
              </a:ext>
            </a:extLst>
          </p:cNvPr>
          <p:cNvCxnSpPr>
            <a:cxnSpLocks/>
          </p:cNvCxnSpPr>
          <p:nvPr/>
        </p:nvCxnSpPr>
        <p:spPr>
          <a:xfrm rot="10800000">
            <a:off x="1318320" y="1560873"/>
            <a:ext cx="578283" cy="1392140"/>
          </a:xfrm>
          <a:prstGeom prst="curvedConnector2">
            <a:avLst/>
          </a:prstGeom>
          <a:ln w="38100">
            <a:solidFill>
              <a:srgbClr val="AA8A02"/>
            </a:solidFill>
            <a:prstDash val="sysDash"/>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17692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A9D33-D5FA-D432-6DEA-D4F8814B4EAA}"/>
              </a:ext>
            </a:extLst>
          </p:cNvPr>
          <p:cNvSpPr>
            <a:spLocks noGrp="1"/>
          </p:cNvSpPr>
          <p:nvPr>
            <p:ph type="title"/>
          </p:nvPr>
        </p:nvSpPr>
        <p:spPr/>
        <p:txBody>
          <a:bodyPr/>
          <a:lstStyle/>
          <a:p>
            <a:r>
              <a:rPr lang="en-US"/>
              <a:t>Question</a:t>
            </a:r>
          </a:p>
        </p:txBody>
      </p:sp>
      <p:sp>
        <p:nvSpPr>
          <p:cNvPr id="3" name="Content Placeholder 2">
            <a:extLst>
              <a:ext uri="{FF2B5EF4-FFF2-40B4-BE49-F238E27FC236}">
                <a16:creationId xmlns:a16="http://schemas.microsoft.com/office/drawing/2014/main" id="{5E6E8CB5-BF90-3EFD-8C0F-6AFF2B47898C}"/>
              </a:ext>
            </a:extLst>
          </p:cNvPr>
          <p:cNvSpPr>
            <a:spLocks noGrp="1"/>
          </p:cNvSpPr>
          <p:nvPr>
            <p:ph idx="1"/>
          </p:nvPr>
        </p:nvSpPr>
        <p:spPr/>
        <p:txBody>
          <a:bodyPr>
            <a:normAutofit/>
          </a:bodyPr>
          <a:lstStyle/>
          <a:p>
            <a:r>
              <a:rPr lang="en-US" sz="2400" b="1"/>
              <a:t>Why the difference in the result = $7,173 where Corp and P’s businesses are unitary versus where they are not unitary = $5,000?</a:t>
            </a:r>
          </a:p>
          <a:p>
            <a:pPr lvl="1"/>
            <a:r>
              <a:rPr lang="en-US" sz="2000" b="1"/>
              <a:t>Corp’s business generated a higher rate of return on receipts (25%) versus P’s (16.6%) so that including both incomes in the apportionable base results in greater amount of income sourced to State A even though all of Corp’s factors are outside State A (making the factor lower).</a:t>
            </a:r>
          </a:p>
          <a:p>
            <a:pPr lvl="1"/>
            <a:r>
              <a:rPr lang="en-US" sz="2000" b="1"/>
              <a:t>But it could also go the other way.  </a:t>
            </a:r>
          </a:p>
        </p:txBody>
      </p:sp>
      <p:sp>
        <p:nvSpPr>
          <p:cNvPr id="4" name="Slide Number Placeholder 3">
            <a:extLst>
              <a:ext uri="{FF2B5EF4-FFF2-40B4-BE49-F238E27FC236}">
                <a16:creationId xmlns:a16="http://schemas.microsoft.com/office/drawing/2014/main" id="{0DC5ED8A-B56B-4DB5-08AA-772F455D58F6}"/>
              </a:ext>
            </a:extLst>
          </p:cNvPr>
          <p:cNvSpPr>
            <a:spLocks noGrp="1"/>
          </p:cNvSpPr>
          <p:nvPr>
            <p:ph type="sldNum" sz="quarter" idx="12"/>
          </p:nvPr>
        </p:nvSpPr>
        <p:spPr/>
        <p:txBody>
          <a:bodyPr/>
          <a:lstStyle/>
          <a:p>
            <a:fld id="{3A98EE3D-8CD1-4C3F-BD1C-C98C9596463C}" type="slidenum">
              <a:rPr lang="en-US" smtClean="0"/>
              <a:t>21</a:t>
            </a:fld>
            <a:endParaRPr lang="en-US"/>
          </a:p>
        </p:txBody>
      </p:sp>
    </p:spTree>
    <p:extLst>
      <p:ext uri="{BB962C8B-B14F-4D97-AF65-F5344CB8AC3E}">
        <p14:creationId xmlns:p14="http://schemas.microsoft.com/office/powerpoint/2010/main" val="179492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D0547-1A8B-B2F2-11E3-D8BE140CD18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1E8887-34EA-CBF2-964B-B23BC8A47160}"/>
              </a:ext>
            </a:extLst>
          </p:cNvPr>
          <p:cNvSpPr>
            <a:spLocks noGrp="1"/>
          </p:cNvSpPr>
          <p:nvPr>
            <p:ph type="sldNum" sz="quarter" idx="12"/>
          </p:nvPr>
        </p:nvSpPr>
        <p:spPr/>
        <p:txBody>
          <a:bodyPr/>
          <a:lstStyle/>
          <a:p>
            <a:fld id="{3A98EE3D-8CD1-4C3F-BD1C-C98C9596463C}" type="slidenum">
              <a:rPr lang="en-US" smtClean="0"/>
              <a:t>22</a:t>
            </a:fld>
            <a:endParaRPr lang="en-US"/>
          </a:p>
        </p:txBody>
      </p:sp>
      <p:sp>
        <p:nvSpPr>
          <p:cNvPr id="19" name="Content Placeholder 2">
            <a:extLst>
              <a:ext uri="{FF2B5EF4-FFF2-40B4-BE49-F238E27FC236}">
                <a16:creationId xmlns:a16="http://schemas.microsoft.com/office/drawing/2014/main" id="{8DED0060-1042-041B-BEC9-5F7C4CBA6686}"/>
              </a:ext>
            </a:extLst>
          </p:cNvPr>
          <p:cNvSpPr txBox="1">
            <a:spLocks/>
          </p:cNvSpPr>
          <p:nvPr/>
        </p:nvSpPr>
        <p:spPr>
          <a:xfrm>
            <a:off x="4240216" y="723569"/>
            <a:ext cx="7487960" cy="570034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spcBef>
                <a:spcPts val="600"/>
              </a:spcBef>
              <a:buNone/>
            </a:pPr>
            <a:r>
              <a:rPr lang="en-US" sz="1800" b="1" u="sng"/>
              <a:t>Example 6 – Corp’s and P’s Businesses are Unitary – with Intercompany Transactions</a:t>
            </a:r>
            <a:r>
              <a:rPr lang="en-US" sz="1800" b="1"/>
              <a:t>:</a:t>
            </a:r>
          </a:p>
          <a:p>
            <a:pPr lvl="1">
              <a:spcBef>
                <a:spcPts val="600"/>
              </a:spcBef>
              <a:spcAft>
                <a:spcPts val="1200"/>
              </a:spcAft>
            </a:pPr>
            <a:r>
              <a:rPr lang="en-US" sz="1800" b="1"/>
              <a:t>Same facts as Example 5 except Corp has charged P a fee of $20,000 during the year. (Assume that fee is included in Corp’s separate sales amount—sourced outside State A.) </a:t>
            </a:r>
          </a:p>
          <a:p>
            <a:pPr lvl="1">
              <a:spcBef>
                <a:spcPts val="600"/>
              </a:spcBef>
              <a:spcAft>
                <a:spcPts val="1200"/>
              </a:spcAft>
            </a:pPr>
            <a:r>
              <a:rPr lang="en-US" sz="1800" b="1"/>
              <a:t>Corp’s blended apportionable income = </a:t>
            </a:r>
          </a:p>
          <a:p>
            <a:pPr lvl="2">
              <a:spcBef>
                <a:spcPts val="600"/>
              </a:spcBef>
              <a:spcAft>
                <a:spcPts val="1200"/>
              </a:spcAft>
            </a:pPr>
            <a:r>
              <a:rPr lang="en-US" sz="1700" b="1"/>
              <a:t>Total Corp income of $100,000 </a:t>
            </a:r>
          </a:p>
          <a:p>
            <a:pPr lvl="2">
              <a:spcBef>
                <a:spcPts val="600"/>
              </a:spcBef>
              <a:spcAft>
                <a:spcPts val="1200"/>
              </a:spcAft>
            </a:pPr>
            <a:r>
              <a:rPr lang="en-US" sz="1700" b="1"/>
              <a:t>Plus its P income of $10,000</a:t>
            </a:r>
          </a:p>
          <a:p>
            <a:pPr lvl="2">
              <a:spcBef>
                <a:spcPts val="600"/>
              </a:spcBef>
              <a:spcAft>
                <a:spcPts val="1200"/>
              </a:spcAft>
            </a:pPr>
            <a:r>
              <a:rPr lang="en-US" sz="1700" b="1"/>
              <a:t>Equals $110,000</a:t>
            </a:r>
          </a:p>
          <a:p>
            <a:pPr marL="630000" lvl="2" indent="0">
              <a:spcBef>
                <a:spcPts val="600"/>
              </a:spcBef>
              <a:buNone/>
            </a:pPr>
            <a:endParaRPr lang="en-US" sz="1700" b="1"/>
          </a:p>
        </p:txBody>
      </p:sp>
      <p:grpSp>
        <p:nvGrpSpPr>
          <p:cNvPr id="2" name="Group 1">
            <a:extLst>
              <a:ext uri="{FF2B5EF4-FFF2-40B4-BE49-F238E27FC236}">
                <a16:creationId xmlns:a16="http://schemas.microsoft.com/office/drawing/2014/main" id="{EB252ACA-E250-F103-6910-E5FDD5C9FCB3}"/>
              </a:ext>
            </a:extLst>
          </p:cNvPr>
          <p:cNvGrpSpPr/>
          <p:nvPr/>
        </p:nvGrpSpPr>
        <p:grpSpPr>
          <a:xfrm>
            <a:off x="447094" y="556556"/>
            <a:ext cx="3643983" cy="3124898"/>
            <a:chOff x="492314" y="470376"/>
            <a:chExt cx="5889256" cy="5953538"/>
          </a:xfrm>
        </p:grpSpPr>
        <p:grpSp>
          <p:nvGrpSpPr>
            <p:cNvPr id="36" name="Content Placeholder 16" descr="Man with solid fill">
              <a:extLst>
                <a:ext uri="{FF2B5EF4-FFF2-40B4-BE49-F238E27FC236}">
                  <a16:creationId xmlns:a16="http://schemas.microsoft.com/office/drawing/2014/main" id="{703A90C1-2201-3027-EA19-DE49E3973A43}"/>
                </a:ext>
              </a:extLst>
            </p:cNvPr>
            <p:cNvGrpSpPr/>
            <p:nvPr/>
          </p:nvGrpSpPr>
          <p:grpSpPr>
            <a:xfrm>
              <a:off x="780840" y="2168619"/>
              <a:ext cx="375751" cy="908059"/>
              <a:chOff x="1642231" y="2562559"/>
              <a:chExt cx="419100" cy="857250"/>
            </a:xfrm>
            <a:solidFill>
              <a:schemeClr val="tx1">
                <a:lumMod val="65000"/>
                <a:lumOff val="35000"/>
              </a:schemeClr>
            </a:solidFill>
          </p:grpSpPr>
          <p:sp>
            <p:nvSpPr>
              <p:cNvPr id="37" name="Freeform: Shape 36">
                <a:extLst>
                  <a:ext uri="{FF2B5EF4-FFF2-40B4-BE49-F238E27FC236}">
                    <a16:creationId xmlns:a16="http://schemas.microsoft.com/office/drawing/2014/main" id="{4A9CC445-368D-AE82-8488-275E2150695C}"/>
                  </a:ext>
                </a:extLst>
              </p:cNvPr>
              <p:cNvSpPr/>
              <p:nvPr/>
            </p:nvSpPr>
            <p:spPr>
              <a:xfrm>
                <a:off x="1775581" y="2562559"/>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38" name="Freeform: Shape 37">
                <a:extLst>
                  <a:ext uri="{FF2B5EF4-FFF2-40B4-BE49-F238E27FC236}">
                    <a16:creationId xmlns:a16="http://schemas.microsoft.com/office/drawing/2014/main" id="{75F87948-26C6-6AF8-4E78-9DFF59ECDC66}"/>
                  </a:ext>
                </a:extLst>
              </p:cNvPr>
              <p:cNvSpPr/>
              <p:nvPr/>
            </p:nvSpPr>
            <p:spPr>
              <a:xfrm>
                <a:off x="1642231" y="2734009"/>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sp>
          <p:nvSpPr>
            <p:cNvPr id="5" name="Isosceles Triangle 4">
              <a:extLst>
                <a:ext uri="{FF2B5EF4-FFF2-40B4-BE49-F238E27FC236}">
                  <a16:creationId xmlns:a16="http://schemas.microsoft.com/office/drawing/2014/main" id="{6CC31602-A10D-EFEE-7FCA-C8C7DF04CA5B}"/>
                </a:ext>
              </a:extLst>
            </p:cNvPr>
            <p:cNvSpPr/>
            <p:nvPr/>
          </p:nvSpPr>
          <p:spPr>
            <a:xfrm>
              <a:off x="2441051" y="4418806"/>
              <a:ext cx="1575594" cy="123457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a:t>
              </a:r>
            </a:p>
          </p:txBody>
        </p:sp>
        <p:sp>
          <p:nvSpPr>
            <p:cNvPr id="6" name="Freeform: Shape 5">
              <a:extLst>
                <a:ext uri="{FF2B5EF4-FFF2-40B4-BE49-F238E27FC236}">
                  <a16:creationId xmlns:a16="http://schemas.microsoft.com/office/drawing/2014/main" id="{D40BEFAC-7367-04D6-4C07-8F49AF6DBB89}"/>
                </a:ext>
              </a:extLst>
            </p:cNvPr>
            <p:cNvSpPr/>
            <p:nvPr/>
          </p:nvSpPr>
          <p:spPr>
            <a:xfrm>
              <a:off x="2683545" y="3601941"/>
              <a:ext cx="3419655" cy="2821973"/>
            </a:xfrm>
            <a:custGeom>
              <a:avLst/>
              <a:gdLst>
                <a:gd name="csX0" fmla="*/ 0 w 2902226"/>
                <a:gd name="csY0" fmla="*/ 143123 h 2631882"/>
                <a:gd name="csX1" fmla="*/ 0 w 2902226"/>
                <a:gd name="csY1" fmla="*/ 143123 h 2631882"/>
                <a:gd name="csX2" fmla="*/ 71562 w 2902226"/>
                <a:gd name="csY2" fmla="*/ 540689 h 2631882"/>
                <a:gd name="csX3" fmla="*/ 119269 w 2902226"/>
                <a:gd name="csY3" fmla="*/ 731520 h 2631882"/>
                <a:gd name="csX4" fmla="*/ 151075 w 2902226"/>
                <a:gd name="csY4" fmla="*/ 818984 h 2631882"/>
                <a:gd name="csX5" fmla="*/ 222636 w 2902226"/>
                <a:gd name="csY5" fmla="*/ 1113183 h 2631882"/>
                <a:gd name="csX6" fmla="*/ 262393 w 2902226"/>
                <a:gd name="csY6" fmla="*/ 1176793 h 2631882"/>
                <a:gd name="csX7" fmla="*/ 310101 w 2902226"/>
                <a:gd name="csY7" fmla="*/ 1439186 h 2631882"/>
                <a:gd name="csX8" fmla="*/ 333955 w 2902226"/>
                <a:gd name="csY8" fmla="*/ 1653871 h 2631882"/>
                <a:gd name="csX9" fmla="*/ 413468 w 2902226"/>
                <a:gd name="csY9" fmla="*/ 1956021 h 2631882"/>
                <a:gd name="csX10" fmla="*/ 421419 w 2902226"/>
                <a:gd name="csY10" fmla="*/ 2274073 h 2631882"/>
                <a:gd name="csX11" fmla="*/ 437322 w 2902226"/>
                <a:gd name="csY11" fmla="*/ 2345635 h 2631882"/>
                <a:gd name="csX12" fmla="*/ 580445 w 2902226"/>
                <a:gd name="csY12" fmla="*/ 2512612 h 2631882"/>
                <a:gd name="csX13" fmla="*/ 922351 w 2902226"/>
                <a:gd name="csY13" fmla="*/ 2608028 h 2631882"/>
                <a:gd name="csX14" fmla="*/ 1009816 w 2902226"/>
                <a:gd name="csY14" fmla="*/ 2615979 h 2631882"/>
                <a:gd name="csX15" fmla="*/ 1200647 w 2902226"/>
                <a:gd name="csY15" fmla="*/ 2623930 h 2631882"/>
                <a:gd name="csX16" fmla="*/ 1773141 w 2902226"/>
                <a:gd name="csY16" fmla="*/ 2631882 h 2631882"/>
                <a:gd name="csX17" fmla="*/ 2003729 w 2902226"/>
                <a:gd name="csY17" fmla="*/ 2615979 h 2631882"/>
                <a:gd name="csX18" fmla="*/ 2146852 w 2902226"/>
                <a:gd name="csY18" fmla="*/ 2600077 h 2631882"/>
                <a:gd name="csX19" fmla="*/ 2297927 w 2902226"/>
                <a:gd name="csY19" fmla="*/ 2584174 h 2631882"/>
                <a:gd name="csX20" fmla="*/ 2385391 w 2902226"/>
                <a:gd name="csY20" fmla="*/ 2576223 h 2631882"/>
                <a:gd name="csX21" fmla="*/ 2592125 w 2902226"/>
                <a:gd name="csY21" fmla="*/ 2568271 h 2631882"/>
                <a:gd name="csX22" fmla="*/ 2639833 w 2902226"/>
                <a:gd name="csY22" fmla="*/ 2560320 h 2631882"/>
                <a:gd name="csX23" fmla="*/ 2647784 w 2902226"/>
                <a:gd name="csY23" fmla="*/ 2472856 h 2631882"/>
                <a:gd name="csX24" fmla="*/ 2615979 w 2902226"/>
                <a:gd name="csY24" fmla="*/ 2178657 h 2631882"/>
                <a:gd name="csX25" fmla="*/ 2552369 w 2902226"/>
                <a:gd name="csY25" fmla="*/ 1908313 h 2631882"/>
                <a:gd name="csX26" fmla="*/ 2544417 w 2902226"/>
                <a:gd name="csY26" fmla="*/ 1804946 h 2631882"/>
                <a:gd name="csX27" fmla="*/ 2536466 w 2902226"/>
                <a:gd name="csY27" fmla="*/ 1733384 h 2631882"/>
                <a:gd name="csX28" fmla="*/ 2528515 w 2902226"/>
                <a:gd name="csY28" fmla="*/ 1606163 h 2631882"/>
                <a:gd name="csX29" fmla="*/ 2520563 w 2902226"/>
                <a:gd name="csY29" fmla="*/ 1518699 h 2631882"/>
                <a:gd name="csX30" fmla="*/ 2528515 w 2902226"/>
                <a:gd name="csY30" fmla="*/ 842838 h 2631882"/>
                <a:gd name="csX31" fmla="*/ 2536466 w 2902226"/>
                <a:gd name="csY31" fmla="*/ 811033 h 2631882"/>
                <a:gd name="csX32" fmla="*/ 2584174 w 2902226"/>
                <a:gd name="csY32" fmla="*/ 787179 h 2631882"/>
                <a:gd name="csX33" fmla="*/ 2655736 w 2902226"/>
                <a:gd name="csY33" fmla="*/ 747423 h 2631882"/>
                <a:gd name="csX34" fmla="*/ 2814762 w 2902226"/>
                <a:gd name="csY34" fmla="*/ 508883 h 2631882"/>
                <a:gd name="csX35" fmla="*/ 2830664 w 2902226"/>
                <a:gd name="csY35" fmla="*/ 453224 h 2631882"/>
                <a:gd name="csX36" fmla="*/ 2854518 w 2902226"/>
                <a:gd name="csY36" fmla="*/ 405517 h 2631882"/>
                <a:gd name="csX37" fmla="*/ 2878372 w 2902226"/>
                <a:gd name="csY37" fmla="*/ 349857 h 2631882"/>
                <a:gd name="csX38" fmla="*/ 2894275 w 2902226"/>
                <a:gd name="csY38" fmla="*/ 270344 h 2631882"/>
                <a:gd name="csX39" fmla="*/ 2902226 w 2902226"/>
                <a:gd name="csY39" fmla="*/ 238539 h 2631882"/>
                <a:gd name="csX40" fmla="*/ 2894275 w 2902226"/>
                <a:gd name="csY40" fmla="*/ 151075 h 2631882"/>
                <a:gd name="csX41" fmla="*/ 2870421 w 2902226"/>
                <a:gd name="csY41" fmla="*/ 127221 h 2631882"/>
                <a:gd name="csX42" fmla="*/ 2727297 w 2902226"/>
                <a:gd name="csY42" fmla="*/ 79513 h 2631882"/>
                <a:gd name="csX43" fmla="*/ 2560320 w 2902226"/>
                <a:gd name="csY43" fmla="*/ 31805 h 2631882"/>
                <a:gd name="csX44" fmla="*/ 2282024 w 2902226"/>
                <a:gd name="csY44" fmla="*/ 0 h 2631882"/>
                <a:gd name="csX45" fmla="*/ 1900362 w 2902226"/>
                <a:gd name="csY45" fmla="*/ 7951 h 2631882"/>
                <a:gd name="csX46" fmla="*/ 866692 w 2902226"/>
                <a:gd name="csY46" fmla="*/ 15903 h 2631882"/>
                <a:gd name="csX47" fmla="*/ 779228 w 2902226"/>
                <a:gd name="csY47" fmla="*/ 23854 h 2631882"/>
                <a:gd name="csX48" fmla="*/ 469127 w 2902226"/>
                <a:gd name="csY48" fmla="*/ 39757 h 2631882"/>
                <a:gd name="csX49" fmla="*/ 429370 w 2902226"/>
                <a:gd name="csY49" fmla="*/ 47708 h 2631882"/>
                <a:gd name="csX50" fmla="*/ 254442 w 2902226"/>
                <a:gd name="csY50" fmla="*/ 63610 h 2631882"/>
                <a:gd name="csX51" fmla="*/ 159026 w 2902226"/>
                <a:gd name="csY51" fmla="*/ 79513 h 2631882"/>
                <a:gd name="csX52" fmla="*/ 63610 w 2902226"/>
                <a:gd name="csY52" fmla="*/ 87464 h 2631882"/>
                <a:gd name="csX53" fmla="*/ 39756 w 2902226"/>
                <a:gd name="csY53" fmla="*/ 95416 h 2631882"/>
                <a:gd name="csX54" fmla="*/ 0 w 2902226"/>
                <a:gd name="csY54" fmla="*/ 143123 h 2631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902226" h="2631882">
                  <a:moveTo>
                    <a:pt x="0" y="143123"/>
                  </a:moveTo>
                  <a:lnTo>
                    <a:pt x="0" y="143123"/>
                  </a:lnTo>
                  <a:cubicBezTo>
                    <a:pt x="21109" y="322553"/>
                    <a:pt x="16814" y="321695"/>
                    <a:pt x="71562" y="540689"/>
                  </a:cubicBezTo>
                  <a:cubicBezTo>
                    <a:pt x="87464" y="604299"/>
                    <a:pt x="96861" y="669900"/>
                    <a:pt x="119269" y="731520"/>
                  </a:cubicBezTo>
                  <a:cubicBezTo>
                    <a:pt x="129871" y="760675"/>
                    <a:pt x="143551" y="788888"/>
                    <a:pt x="151075" y="818984"/>
                  </a:cubicBezTo>
                  <a:cubicBezTo>
                    <a:pt x="165759" y="877719"/>
                    <a:pt x="182074" y="1032059"/>
                    <a:pt x="222636" y="1113183"/>
                  </a:cubicBezTo>
                  <a:cubicBezTo>
                    <a:pt x="233818" y="1135547"/>
                    <a:pt x="249141" y="1155590"/>
                    <a:pt x="262393" y="1176793"/>
                  </a:cubicBezTo>
                  <a:cubicBezTo>
                    <a:pt x="298215" y="1391727"/>
                    <a:pt x="280208" y="1304672"/>
                    <a:pt x="310101" y="1439186"/>
                  </a:cubicBezTo>
                  <a:cubicBezTo>
                    <a:pt x="315016" y="1493249"/>
                    <a:pt x="324502" y="1608495"/>
                    <a:pt x="333955" y="1653871"/>
                  </a:cubicBezTo>
                  <a:cubicBezTo>
                    <a:pt x="371555" y="1834349"/>
                    <a:pt x="375685" y="1842675"/>
                    <a:pt x="413468" y="1956021"/>
                  </a:cubicBezTo>
                  <a:cubicBezTo>
                    <a:pt x="416118" y="2062038"/>
                    <a:pt x="414938" y="2168221"/>
                    <a:pt x="421419" y="2274073"/>
                  </a:cubicBezTo>
                  <a:cubicBezTo>
                    <a:pt x="422912" y="2298463"/>
                    <a:pt x="428465" y="2322861"/>
                    <a:pt x="437322" y="2345635"/>
                  </a:cubicBezTo>
                  <a:cubicBezTo>
                    <a:pt x="460766" y="2405921"/>
                    <a:pt x="524187" y="2488501"/>
                    <a:pt x="580445" y="2512612"/>
                  </a:cubicBezTo>
                  <a:cubicBezTo>
                    <a:pt x="689201" y="2559222"/>
                    <a:pt x="807314" y="2580334"/>
                    <a:pt x="922351" y="2608028"/>
                  </a:cubicBezTo>
                  <a:cubicBezTo>
                    <a:pt x="950813" y="2614880"/>
                    <a:pt x="980588" y="2614309"/>
                    <a:pt x="1009816" y="2615979"/>
                  </a:cubicBezTo>
                  <a:cubicBezTo>
                    <a:pt x="1073378" y="2619611"/>
                    <a:pt x="1136995" y="2622604"/>
                    <a:pt x="1200647" y="2623930"/>
                  </a:cubicBezTo>
                  <a:lnTo>
                    <a:pt x="1773141" y="2631882"/>
                  </a:lnTo>
                  <a:lnTo>
                    <a:pt x="2003729" y="2615979"/>
                  </a:lnTo>
                  <a:cubicBezTo>
                    <a:pt x="2051557" y="2611909"/>
                    <a:pt x="2099129" y="2605236"/>
                    <a:pt x="2146852" y="2600077"/>
                  </a:cubicBezTo>
                  <a:lnTo>
                    <a:pt x="2297927" y="2584174"/>
                  </a:lnTo>
                  <a:cubicBezTo>
                    <a:pt x="2327082" y="2581524"/>
                    <a:pt x="2356159" y="2577803"/>
                    <a:pt x="2385391" y="2576223"/>
                  </a:cubicBezTo>
                  <a:cubicBezTo>
                    <a:pt x="2454253" y="2572501"/>
                    <a:pt x="2523214" y="2570922"/>
                    <a:pt x="2592125" y="2568271"/>
                  </a:cubicBezTo>
                  <a:cubicBezTo>
                    <a:pt x="2608028" y="2565621"/>
                    <a:pt x="2631710" y="2574246"/>
                    <a:pt x="2639833" y="2560320"/>
                  </a:cubicBezTo>
                  <a:cubicBezTo>
                    <a:pt x="2654584" y="2535033"/>
                    <a:pt x="2649610" y="2502074"/>
                    <a:pt x="2647784" y="2472856"/>
                  </a:cubicBezTo>
                  <a:cubicBezTo>
                    <a:pt x="2641631" y="2374410"/>
                    <a:pt x="2632417" y="2275915"/>
                    <a:pt x="2615979" y="2178657"/>
                  </a:cubicBezTo>
                  <a:cubicBezTo>
                    <a:pt x="2600551" y="2087376"/>
                    <a:pt x="2552369" y="1908313"/>
                    <a:pt x="2552369" y="1908313"/>
                  </a:cubicBezTo>
                  <a:cubicBezTo>
                    <a:pt x="2549718" y="1873857"/>
                    <a:pt x="2547546" y="1839362"/>
                    <a:pt x="2544417" y="1804946"/>
                  </a:cubicBezTo>
                  <a:cubicBezTo>
                    <a:pt x="2542244" y="1781044"/>
                    <a:pt x="2538380" y="1757308"/>
                    <a:pt x="2536466" y="1733384"/>
                  </a:cubicBezTo>
                  <a:cubicBezTo>
                    <a:pt x="2533078" y="1691030"/>
                    <a:pt x="2531654" y="1648537"/>
                    <a:pt x="2528515" y="1606163"/>
                  </a:cubicBezTo>
                  <a:cubicBezTo>
                    <a:pt x="2526352" y="1576968"/>
                    <a:pt x="2523214" y="1547854"/>
                    <a:pt x="2520563" y="1518699"/>
                  </a:cubicBezTo>
                  <a:cubicBezTo>
                    <a:pt x="2511061" y="1167121"/>
                    <a:pt x="2506076" y="1231784"/>
                    <a:pt x="2528515" y="842838"/>
                  </a:cubicBezTo>
                  <a:cubicBezTo>
                    <a:pt x="2529144" y="831928"/>
                    <a:pt x="2528739" y="818760"/>
                    <a:pt x="2536466" y="811033"/>
                  </a:cubicBezTo>
                  <a:cubicBezTo>
                    <a:pt x="2549038" y="798461"/>
                    <a:pt x="2568486" y="795546"/>
                    <a:pt x="2584174" y="787179"/>
                  </a:cubicBezTo>
                  <a:cubicBezTo>
                    <a:pt x="2608252" y="774338"/>
                    <a:pt x="2631882" y="760675"/>
                    <a:pt x="2655736" y="747423"/>
                  </a:cubicBezTo>
                  <a:cubicBezTo>
                    <a:pt x="2693399" y="694066"/>
                    <a:pt x="2781725" y="574958"/>
                    <a:pt x="2814762" y="508883"/>
                  </a:cubicBezTo>
                  <a:cubicBezTo>
                    <a:pt x="2823391" y="491625"/>
                    <a:pt x="2823737" y="471233"/>
                    <a:pt x="2830664" y="453224"/>
                  </a:cubicBezTo>
                  <a:cubicBezTo>
                    <a:pt x="2837046" y="436630"/>
                    <a:pt x="2847067" y="421660"/>
                    <a:pt x="2854518" y="405517"/>
                  </a:cubicBezTo>
                  <a:cubicBezTo>
                    <a:pt x="2862977" y="387189"/>
                    <a:pt x="2870421" y="368410"/>
                    <a:pt x="2878372" y="349857"/>
                  </a:cubicBezTo>
                  <a:cubicBezTo>
                    <a:pt x="2883673" y="323353"/>
                    <a:pt x="2888612" y="296773"/>
                    <a:pt x="2894275" y="270344"/>
                  </a:cubicBezTo>
                  <a:cubicBezTo>
                    <a:pt x="2896565" y="259659"/>
                    <a:pt x="2902226" y="249467"/>
                    <a:pt x="2902226" y="238539"/>
                  </a:cubicBezTo>
                  <a:cubicBezTo>
                    <a:pt x="2902226" y="209264"/>
                    <a:pt x="2902317" y="179224"/>
                    <a:pt x="2894275" y="151075"/>
                  </a:cubicBezTo>
                  <a:cubicBezTo>
                    <a:pt x="2891186" y="140263"/>
                    <a:pt x="2880757" y="131651"/>
                    <a:pt x="2870421" y="127221"/>
                  </a:cubicBezTo>
                  <a:cubicBezTo>
                    <a:pt x="2824198" y="107411"/>
                    <a:pt x="2775362" y="94302"/>
                    <a:pt x="2727297" y="79513"/>
                  </a:cubicBezTo>
                  <a:cubicBezTo>
                    <a:pt x="2671971" y="62489"/>
                    <a:pt x="2616794" y="44512"/>
                    <a:pt x="2560320" y="31805"/>
                  </a:cubicBezTo>
                  <a:cubicBezTo>
                    <a:pt x="2446993" y="6306"/>
                    <a:pt x="2393689" y="6979"/>
                    <a:pt x="2282024" y="0"/>
                  </a:cubicBezTo>
                  <a:lnTo>
                    <a:pt x="1900362" y="7951"/>
                  </a:lnTo>
                  <a:lnTo>
                    <a:pt x="866692" y="15903"/>
                  </a:lnTo>
                  <a:cubicBezTo>
                    <a:pt x="837420" y="16318"/>
                    <a:pt x="808423" y="21691"/>
                    <a:pt x="779228" y="23854"/>
                  </a:cubicBezTo>
                  <a:cubicBezTo>
                    <a:pt x="662285" y="32516"/>
                    <a:pt x="592242" y="34404"/>
                    <a:pt x="469127" y="39757"/>
                  </a:cubicBezTo>
                  <a:cubicBezTo>
                    <a:pt x="455875" y="42407"/>
                    <a:pt x="442766" y="45922"/>
                    <a:pt x="429370" y="47708"/>
                  </a:cubicBezTo>
                  <a:cubicBezTo>
                    <a:pt x="392280" y="52653"/>
                    <a:pt x="287520" y="60854"/>
                    <a:pt x="254442" y="63610"/>
                  </a:cubicBezTo>
                  <a:cubicBezTo>
                    <a:pt x="222637" y="68911"/>
                    <a:pt x="191021" y="75514"/>
                    <a:pt x="159026" y="79513"/>
                  </a:cubicBezTo>
                  <a:cubicBezTo>
                    <a:pt x="127357" y="83472"/>
                    <a:pt x="95246" y="83246"/>
                    <a:pt x="63610" y="87464"/>
                  </a:cubicBezTo>
                  <a:cubicBezTo>
                    <a:pt x="55302" y="88572"/>
                    <a:pt x="47887" y="93383"/>
                    <a:pt x="39756" y="95416"/>
                  </a:cubicBezTo>
                  <a:lnTo>
                    <a:pt x="0" y="143123"/>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State A</a:t>
              </a:r>
            </a:p>
          </p:txBody>
        </p:sp>
        <p:cxnSp>
          <p:nvCxnSpPr>
            <p:cNvPr id="8" name="Straight Connector 7">
              <a:extLst>
                <a:ext uri="{FF2B5EF4-FFF2-40B4-BE49-F238E27FC236}">
                  <a16:creationId xmlns:a16="http://schemas.microsoft.com/office/drawing/2014/main" id="{B8BB1C5A-6B9F-0A50-A284-4057CDBE405C}"/>
                </a:ext>
              </a:extLst>
            </p:cNvPr>
            <p:cNvCxnSpPr>
              <a:cxnSpLocks/>
              <a:stCxn id="14" idx="2"/>
              <a:endCxn id="5" idx="0"/>
            </p:cNvCxnSpPr>
            <p:nvPr/>
          </p:nvCxnSpPr>
          <p:spPr>
            <a:xfrm>
              <a:off x="2394381" y="2411514"/>
              <a:ext cx="834467" cy="2007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D8B8C5-A43D-6082-CBCA-7663EFBA42DC}"/>
                </a:ext>
              </a:extLst>
            </p:cNvPr>
            <p:cNvCxnSpPr>
              <a:cxnSpLocks/>
              <a:stCxn id="38" idx="17"/>
              <a:endCxn id="5" idx="0"/>
            </p:cNvCxnSpPr>
            <p:nvPr/>
          </p:nvCxnSpPr>
          <p:spPr>
            <a:xfrm>
              <a:off x="985795" y="3076678"/>
              <a:ext cx="2243053" cy="134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D3008F3-9ACD-311A-66D2-DBE97831D2CD}"/>
                </a:ext>
              </a:extLst>
            </p:cNvPr>
            <p:cNvSpPr/>
            <p:nvPr/>
          </p:nvSpPr>
          <p:spPr>
            <a:xfrm>
              <a:off x="1745654" y="1552410"/>
              <a:ext cx="1297453" cy="85910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Corp</a:t>
              </a:r>
            </a:p>
          </p:txBody>
        </p:sp>
        <p:sp>
          <p:nvSpPr>
            <p:cNvPr id="23" name="Isosceles Triangle 22">
              <a:extLst>
                <a:ext uri="{FF2B5EF4-FFF2-40B4-BE49-F238E27FC236}">
                  <a16:creationId xmlns:a16="http://schemas.microsoft.com/office/drawing/2014/main" id="{E7DF9E61-855C-F5C9-FFD1-0110FD147E05}"/>
                </a:ext>
              </a:extLst>
            </p:cNvPr>
            <p:cNvSpPr/>
            <p:nvPr/>
          </p:nvSpPr>
          <p:spPr>
            <a:xfrm>
              <a:off x="3709656" y="2866647"/>
              <a:ext cx="1173577" cy="9261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QIP</a:t>
              </a:r>
            </a:p>
          </p:txBody>
        </p:sp>
        <p:grpSp>
          <p:nvGrpSpPr>
            <p:cNvPr id="39" name="Content Placeholder 16" descr="Man with solid fill">
              <a:extLst>
                <a:ext uri="{FF2B5EF4-FFF2-40B4-BE49-F238E27FC236}">
                  <a16:creationId xmlns:a16="http://schemas.microsoft.com/office/drawing/2014/main" id="{39FD5A95-DE64-17A6-85E8-A272D28F1B6A}"/>
                </a:ext>
              </a:extLst>
            </p:cNvPr>
            <p:cNvGrpSpPr/>
            <p:nvPr/>
          </p:nvGrpSpPr>
          <p:grpSpPr>
            <a:xfrm>
              <a:off x="5123885" y="882595"/>
              <a:ext cx="375751" cy="908059"/>
              <a:chOff x="6486322" y="1348492"/>
              <a:chExt cx="419100" cy="857250"/>
            </a:xfrm>
            <a:solidFill>
              <a:schemeClr val="tx1">
                <a:lumMod val="65000"/>
                <a:lumOff val="35000"/>
              </a:schemeClr>
            </a:solidFill>
          </p:grpSpPr>
          <p:sp>
            <p:nvSpPr>
              <p:cNvPr id="40" name="Freeform: Shape 39">
                <a:extLst>
                  <a:ext uri="{FF2B5EF4-FFF2-40B4-BE49-F238E27FC236}">
                    <a16:creationId xmlns:a16="http://schemas.microsoft.com/office/drawing/2014/main" id="{29021DF3-425D-CB6B-47FC-203A98F1F04D}"/>
                  </a:ext>
                </a:extLst>
              </p:cNvPr>
              <p:cNvSpPr/>
              <p:nvPr/>
            </p:nvSpPr>
            <p:spPr>
              <a:xfrm>
                <a:off x="6619672" y="1348492"/>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41" name="Freeform: Shape 40">
                <a:extLst>
                  <a:ext uri="{FF2B5EF4-FFF2-40B4-BE49-F238E27FC236}">
                    <a16:creationId xmlns:a16="http://schemas.microsoft.com/office/drawing/2014/main" id="{054532F1-2747-E864-A947-258DA09F4180}"/>
                  </a:ext>
                </a:extLst>
              </p:cNvPr>
              <p:cNvSpPr/>
              <p:nvPr/>
            </p:nvSpPr>
            <p:spPr>
              <a:xfrm>
                <a:off x="6486322" y="1519942"/>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cxnSp>
          <p:nvCxnSpPr>
            <p:cNvPr id="29" name="Straight Connector 28">
              <a:extLst>
                <a:ext uri="{FF2B5EF4-FFF2-40B4-BE49-F238E27FC236}">
                  <a16:creationId xmlns:a16="http://schemas.microsoft.com/office/drawing/2014/main" id="{01DD20AC-A1BB-F96E-565A-AB2EB795055E}"/>
                </a:ext>
              </a:extLst>
            </p:cNvPr>
            <p:cNvCxnSpPr>
              <a:cxnSpLocks/>
              <a:stCxn id="23" idx="3"/>
              <a:endCxn id="5" idx="0"/>
            </p:cNvCxnSpPr>
            <p:nvPr/>
          </p:nvCxnSpPr>
          <p:spPr>
            <a:xfrm flipH="1">
              <a:off x="3228848" y="3792773"/>
              <a:ext cx="1067597" cy="626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11DA182-8D60-7DEA-CB85-424117C5918E}"/>
                </a:ext>
              </a:extLst>
            </p:cNvPr>
            <p:cNvCxnSpPr>
              <a:cxnSpLocks/>
              <a:stCxn id="41" idx="13"/>
              <a:endCxn id="23" idx="0"/>
            </p:cNvCxnSpPr>
            <p:nvPr/>
          </p:nvCxnSpPr>
          <p:spPr>
            <a:xfrm flipH="1">
              <a:off x="4296445" y="1790654"/>
              <a:ext cx="929918" cy="1075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870D399-8917-9FA4-83B3-8CE922BF5B9C}"/>
                </a:ext>
              </a:extLst>
            </p:cNvPr>
            <p:cNvSpPr txBox="1"/>
            <p:nvPr/>
          </p:nvSpPr>
          <p:spPr>
            <a:xfrm>
              <a:off x="492314" y="1505872"/>
              <a:ext cx="1161131" cy="820923"/>
            </a:xfrm>
            <a:prstGeom prst="rect">
              <a:avLst/>
            </a:prstGeom>
            <a:noFill/>
          </p:spPr>
          <p:txBody>
            <a:bodyPr wrap="square" rtlCol="0">
              <a:spAutoFit/>
            </a:bodyPr>
            <a:lstStyle/>
            <a:p>
              <a:r>
                <a:rPr lang="en-US" sz="1050" b="1"/>
                <a:t>Partner Smith</a:t>
              </a:r>
            </a:p>
          </p:txBody>
        </p:sp>
        <p:sp>
          <p:nvSpPr>
            <p:cNvPr id="44" name="TextBox 43">
              <a:extLst>
                <a:ext uri="{FF2B5EF4-FFF2-40B4-BE49-F238E27FC236}">
                  <a16:creationId xmlns:a16="http://schemas.microsoft.com/office/drawing/2014/main" id="{A5040BF7-D399-C54B-392C-B4DC4D2BD189}"/>
                </a:ext>
              </a:extLst>
            </p:cNvPr>
            <p:cNvSpPr txBox="1"/>
            <p:nvPr/>
          </p:nvSpPr>
          <p:spPr>
            <a:xfrm>
              <a:off x="5364915" y="470376"/>
              <a:ext cx="1016655" cy="1099451"/>
            </a:xfrm>
            <a:prstGeom prst="rect">
              <a:avLst/>
            </a:prstGeom>
            <a:noFill/>
          </p:spPr>
          <p:txBody>
            <a:bodyPr wrap="square" rtlCol="0">
              <a:spAutoFit/>
            </a:bodyPr>
            <a:lstStyle/>
            <a:p>
              <a:pPr algn="ctr"/>
              <a:r>
                <a:rPr lang="en-US" sz="1050" b="1"/>
                <a:t>QIP Partner Jones</a:t>
              </a:r>
            </a:p>
          </p:txBody>
        </p:sp>
      </p:grpSp>
      <p:cxnSp>
        <p:nvCxnSpPr>
          <p:cNvPr id="3" name="Connector: Curved 2">
            <a:extLst>
              <a:ext uri="{FF2B5EF4-FFF2-40B4-BE49-F238E27FC236}">
                <a16:creationId xmlns:a16="http://schemas.microsoft.com/office/drawing/2014/main" id="{DA68AF08-70DB-E3E6-136D-D20F030D0EBE}"/>
              </a:ext>
            </a:extLst>
          </p:cNvPr>
          <p:cNvCxnSpPr>
            <a:cxnSpLocks/>
          </p:cNvCxnSpPr>
          <p:nvPr/>
        </p:nvCxnSpPr>
        <p:spPr>
          <a:xfrm rot="10800000">
            <a:off x="1165916" y="1408473"/>
            <a:ext cx="730687" cy="1544540"/>
          </a:xfrm>
          <a:prstGeom prst="curvedConnector2">
            <a:avLst/>
          </a:prstGeom>
          <a:ln>
            <a:solidFill>
              <a:srgbClr val="56A85A"/>
            </a:solidFill>
            <a:tailEnd type="triangle"/>
          </a:ln>
        </p:spPr>
        <p:style>
          <a:lnRef idx="3">
            <a:schemeClr val="dk1"/>
          </a:lnRef>
          <a:fillRef idx="0">
            <a:schemeClr val="dk1"/>
          </a:fillRef>
          <a:effectRef idx="2">
            <a:schemeClr val="dk1"/>
          </a:effectRef>
          <a:fontRef idx="minor">
            <a:schemeClr val="tx1"/>
          </a:fontRef>
        </p:style>
      </p:cxnSp>
      <p:cxnSp>
        <p:nvCxnSpPr>
          <p:cNvPr id="7" name="Connector: Curved 6">
            <a:extLst>
              <a:ext uri="{FF2B5EF4-FFF2-40B4-BE49-F238E27FC236}">
                <a16:creationId xmlns:a16="http://schemas.microsoft.com/office/drawing/2014/main" id="{63AC353E-B637-ABDC-CA37-A36A21A0B938}"/>
              </a:ext>
            </a:extLst>
          </p:cNvPr>
          <p:cNvCxnSpPr>
            <a:cxnSpLocks/>
          </p:cNvCxnSpPr>
          <p:nvPr/>
        </p:nvCxnSpPr>
        <p:spPr>
          <a:xfrm rot="10800000">
            <a:off x="1318320" y="1560873"/>
            <a:ext cx="578283" cy="1392140"/>
          </a:xfrm>
          <a:prstGeom prst="curvedConnector2">
            <a:avLst/>
          </a:prstGeom>
          <a:ln w="38100">
            <a:solidFill>
              <a:srgbClr val="AA8A02"/>
            </a:solidFill>
            <a:prstDash val="sysDash"/>
            <a:tailEnd type="triangle"/>
          </a:ln>
        </p:spPr>
        <p:style>
          <a:lnRef idx="3">
            <a:schemeClr val="dk1"/>
          </a:lnRef>
          <a:fillRef idx="0">
            <a:schemeClr val="dk1"/>
          </a:fillRef>
          <a:effectRef idx="2">
            <a:schemeClr val="dk1"/>
          </a:effectRef>
          <a:fontRef idx="minor">
            <a:schemeClr val="tx1"/>
          </a:fontRef>
        </p:style>
      </p:cxnSp>
      <p:cxnSp>
        <p:nvCxnSpPr>
          <p:cNvPr id="11" name="Connector: Elbow 10">
            <a:extLst>
              <a:ext uri="{FF2B5EF4-FFF2-40B4-BE49-F238E27FC236}">
                <a16:creationId xmlns:a16="http://schemas.microsoft.com/office/drawing/2014/main" id="{5B3CC82E-2BC2-5254-7DE5-4D30C189EA36}"/>
              </a:ext>
            </a:extLst>
          </p:cNvPr>
          <p:cNvCxnSpPr>
            <a:stCxn id="5" idx="0"/>
            <a:endCxn id="14" idx="3"/>
          </p:cNvCxnSpPr>
          <p:nvPr/>
        </p:nvCxnSpPr>
        <p:spPr>
          <a:xfrm rot="16200000" flipV="1">
            <a:off x="1443337" y="1932021"/>
            <a:ext cx="1279052" cy="114928"/>
          </a:xfrm>
          <a:prstGeom prst="bentConnector2">
            <a:avLst/>
          </a:prstGeom>
          <a:ln w="76200">
            <a:solidFill>
              <a:schemeClr val="bg2"/>
            </a:solidFill>
            <a:headEnd type="triangle"/>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08399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4141-C488-AEDC-81D1-4155F58628B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6B4C29-82D6-AC06-615D-3C1CEB691A56}"/>
              </a:ext>
            </a:extLst>
          </p:cNvPr>
          <p:cNvSpPr>
            <a:spLocks noGrp="1"/>
          </p:cNvSpPr>
          <p:nvPr>
            <p:ph type="sldNum" sz="quarter" idx="12"/>
          </p:nvPr>
        </p:nvSpPr>
        <p:spPr/>
        <p:txBody>
          <a:bodyPr/>
          <a:lstStyle/>
          <a:p>
            <a:fld id="{3A98EE3D-8CD1-4C3F-BD1C-C98C9596463C}" type="slidenum">
              <a:rPr lang="en-US" smtClean="0"/>
              <a:t>23</a:t>
            </a:fld>
            <a:endParaRPr lang="en-US"/>
          </a:p>
        </p:txBody>
      </p:sp>
      <p:sp>
        <p:nvSpPr>
          <p:cNvPr id="19" name="Content Placeholder 2">
            <a:extLst>
              <a:ext uri="{FF2B5EF4-FFF2-40B4-BE49-F238E27FC236}">
                <a16:creationId xmlns:a16="http://schemas.microsoft.com/office/drawing/2014/main" id="{CFA02DA3-337B-0A05-6799-CE597B61CB86}"/>
              </a:ext>
            </a:extLst>
          </p:cNvPr>
          <p:cNvSpPr txBox="1">
            <a:spLocks/>
          </p:cNvSpPr>
          <p:nvPr/>
        </p:nvSpPr>
        <p:spPr>
          <a:xfrm>
            <a:off x="4240216" y="723569"/>
            <a:ext cx="7487960" cy="570034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spcBef>
                <a:spcPts val="600"/>
              </a:spcBef>
              <a:buNone/>
            </a:pPr>
            <a:r>
              <a:rPr lang="en-US" sz="1800" b="1" u="sng"/>
              <a:t>Example 6 – Corp’s and P’s Businesses are Unitary – with Intercompany Transactions (cont’d)</a:t>
            </a:r>
            <a:r>
              <a:rPr lang="en-US" sz="1800" b="1"/>
              <a:t>:</a:t>
            </a:r>
          </a:p>
          <a:p>
            <a:pPr lvl="1">
              <a:spcBef>
                <a:spcPts val="600"/>
              </a:spcBef>
              <a:spcAft>
                <a:spcPts val="1200"/>
              </a:spcAft>
            </a:pPr>
            <a:r>
              <a:rPr lang="en-US" sz="1800" b="1"/>
              <a:t>Corp’s blended factors –</a:t>
            </a:r>
          </a:p>
          <a:p>
            <a:pPr lvl="2">
              <a:spcBef>
                <a:spcPts val="600"/>
              </a:spcBef>
              <a:spcAft>
                <a:spcPts val="1200"/>
              </a:spcAft>
            </a:pPr>
            <a:r>
              <a:rPr lang="en-US" sz="1700" b="1"/>
              <a:t>Total sales = $400,000 (Corp’s) – 60% of $20,000 = $388,000 + 60% of $100,000 (P’s) = $448,000</a:t>
            </a:r>
          </a:p>
          <a:p>
            <a:pPr lvl="2">
              <a:spcBef>
                <a:spcPts val="600"/>
              </a:spcBef>
              <a:spcAft>
                <a:spcPts val="1200"/>
              </a:spcAft>
            </a:pPr>
            <a:r>
              <a:rPr lang="en-US" sz="1700" b="1"/>
              <a:t>State A sales = $0 (Corp’s) + 60% of $50,000 = $30,000</a:t>
            </a:r>
          </a:p>
          <a:p>
            <a:pPr lvl="2">
              <a:spcBef>
                <a:spcPts val="600"/>
              </a:spcBef>
              <a:spcAft>
                <a:spcPts val="1200"/>
              </a:spcAft>
            </a:pPr>
            <a:r>
              <a:rPr lang="en-US" sz="1700" b="1"/>
              <a:t>Sales factor = $30,000/$448,000 = 6.7%</a:t>
            </a:r>
          </a:p>
          <a:p>
            <a:pPr lvl="2">
              <a:spcBef>
                <a:spcPts val="600"/>
              </a:spcBef>
              <a:spcAft>
                <a:spcPts val="1200"/>
              </a:spcAft>
            </a:pPr>
            <a:endParaRPr lang="en-US" sz="1700" b="1"/>
          </a:p>
          <a:p>
            <a:pPr marL="324000" lvl="1" indent="0">
              <a:spcBef>
                <a:spcPts val="600"/>
              </a:spcBef>
              <a:spcAft>
                <a:spcPts val="1200"/>
              </a:spcAft>
              <a:buNone/>
            </a:pPr>
            <a:r>
              <a:rPr lang="en-US" sz="1800" b="1"/>
              <a:t>Corp’s State A source income = 6.7% X $110,000 = $7,370</a:t>
            </a:r>
            <a:endParaRPr lang="en-US" sz="1900" b="1">
              <a:highlight>
                <a:srgbClr val="FFFF00"/>
              </a:highlight>
            </a:endParaRPr>
          </a:p>
          <a:p>
            <a:pPr marL="630000" lvl="2" indent="0">
              <a:spcBef>
                <a:spcPts val="600"/>
              </a:spcBef>
              <a:buNone/>
            </a:pPr>
            <a:endParaRPr lang="en-US" sz="1700" b="1"/>
          </a:p>
        </p:txBody>
      </p:sp>
      <p:grpSp>
        <p:nvGrpSpPr>
          <p:cNvPr id="2" name="Group 1">
            <a:extLst>
              <a:ext uri="{FF2B5EF4-FFF2-40B4-BE49-F238E27FC236}">
                <a16:creationId xmlns:a16="http://schemas.microsoft.com/office/drawing/2014/main" id="{64920F46-ECEC-0F19-7538-5292EA4A7297}"/>
              </a:ext>
            </a:extLst>
          </p:cNvPr>
          <p:cNvGrpSpPr/>
          <p:nvPr/>
        </p:nvGrpSpPr>
        <p:grpSpPr>
          <a:xfrm>
            <a:off x="447094" y="556556"/>
            <a:ext cx="3643983" cy="3124898"/>
            <a:chOff x="492314" y="470376"/>
            <a:chExt cx="5889256" cy="5953538"/>
          </a:xfrm>
        </p:grpSpPr>
        <p:grpSp>
          <p:nvGrpSpPr>
            <p:cNvPr id="36" name="Content Placeholder 16" descr="Man with solid fill">
              <a:extLst>
                <a:ext uri="{FF2B5EF4-FFF2-40B4-BE49-F238E27FC236}">
                  <a16:creationId xmlns:a16="http://schemas.microsoft.com/office/drawing/2014/main" id="{46C6E4AF-6B18-71B4-DE8D-BA985CFA429B}"/>
                </a:ext>
              </a:extLst>
            </p:cNvPr>
            <p:cNvGrpSpPr/>
            <p:nvPr/>
          </p:nvGrpSpPr>
          <p:grpSpPr>
            <a:xfrm>
              <a:off x="780840" y="2168619"/>
              <a:ext cx="375751" cy="908059"/>
              <a:chOff x="1642231" y="2562559"/>
              <a:chExt cx="419100" cy="857250"/>
            </a:xfrm>
            <a:solidFill>
              <a:schemeClr val="tx1">
                <a:lumMod val="65000"/>
                <a:lumOff val="35000"/>
              </a:schemeClr>
            </a:solidFill>
          </p:grpSpPr>
          <p:sp>
            <p:nvSpPr>
              <p:cNvPr id="37" name="Freeform: Shape 36">
                <a:extLst>
                  <a:ext uri="{FF2B5EF4-FFF2-40B4-BE49-F238E27FC236}">
                    <a16:creationId xmlns:a16="http://schemas.microsoft.com/office/drawing/2014/main" id="{77BB8786-F2BF-CEA2-C1EA-1554D72BB718}"/>
                  </a:ext>
                </a:extLst>
              </p:cNvPr>
              <p:cNvSpPr/>
              <p:nvPr/>
            </p:nvSpPr>
            <p:spPr>
              <a:xfrm>
                <a:off x="1775581" y="2562559"/>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38" name="Freeform: Shape 37">
                <a:extLst>
                  <a:ext uri="{FF2B5EF4-FFF2-40B4-BE49-F238E27FC236}">
                    <a16:creationId xmlns:a16="http://schemas.microsoft.com/office/drawing/2014/main" id="{514F1ADC-483D-C5BB-12A3-741ACC35FF0D}"/>
                  </a:ext>
                </a:extLst>
              </p:cNvPr>
              <p:cNvSpPr/>
              <p:nvPr/>
            </p:nvSpPr>
            <p:spPr>
              <a:xfrm>
                <a:off x="1642231" y="2734009"/>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sp>
          <p:nvSpPr>
            <p:cNvPr id="5" name="Isosceles Triangle 4">
              <a:extLst>
                <a:ext uri="{FF2B5EF4-FFF2-40B4-BE49-F238E27FC236}">
                  <a16:creationId xmlns:a16="http://schemas.microsoft.com/office/drawing/2014/main" id="{7D4D714F-2B00-13AC-8116-D9D216128572}"/>
                </a:ext>
              </a:extLst>
            </p:cNvPr>
            <p:cNvSpPr/>
            <p:nvPr/>
          </p:nvSpPr>
          <p:spPr>
            <a:xfrm>
              <a:off x="2441051" y="4418806"/>
              <a:ext cx="1575594" cy="123457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a:t>
              </a:r>
            </a:p>
          </p:txBody>
        </p:sp>
        <p:sp>
          <p:nvSpPr>
            <p:cNvPr id="6" name="Freeform: Shape 5">
              <a:extLst>
                <a:ext uri="{FF2B5EF4-FFF2-40B4-BE49-F238E27FC236}">
                  <a16:creationId xmlns:a16="http://schemas.microsoft.com/office/drawing/2014/main" id="{016E8ABF-BAC9-2370-37D2-9E2F9756C057}"/>
                </a:ext>
              </a:extLst>
            </p:cNvPr>
            <p:cNvSpPr/>
            <p:nvPr/>
          </p:nvSpPr>
          <p:spPr>
            <a:xfrm>
              <a:off x="2683545" y="3601941"/>
              <a:ext cx="3419655" cy="2821973"/>
            </a:xfrm>
            <a:custGeom>
              <a:avLst/>
              <a:gdLst>
                <a:gd name="csX0" fmla="*/ 0 w 2902226"/>
                <a:gd name="csY0" fmla="*/ 143123 h 2631882"/>
                <a:gd name="csX1" fmla="*/ 0 w 2902226"/>
                <a:gd name="csY1" fmla="*/ 143123 h 2631882"/>
                <a:gd name="csX2" fmla="*/ 71562 w 2902226"/>
                <a:gd name="csY2" fmla="*/ 540689 h 2631882"/>
                <a:gd name="csX3" fmla="*/ 119269 w 2902226"/>
                <a:gd name="csY3" fmla="*/ 731520 h 2631882"/>
                <a:gd name="csX4" fmla="*/ 151075 w 2902226"/>
                <a:gd name="csY4" fmla="*/ 818984 h 2631882"/>
                <a:gd name="csX5" fmla="*/ 222636 w 2902226"/>
                <a:gd name="csY5" fmla="*/ 1113183 h 2631882"/>
                <a:gd name="csX6" fmla="*/ 262393 w 2902226"/>
                <a:gd name="csY6" fmla="*/ 1176793 h 2631882"/>
                <a:gd name="csX7" fmla="*/ 310101 w 2902226"/>
                <a:gd name="csY7" fmla="*/ 1439186 h 2631882"/>
                <a:gd name="csX8" fmla="*/ 333955 w 2902226"/>
                <a:gd name="csY8" fmla="*/ 1653871 h 2631882"/>
                <a:gd name="csX9" fmla="*/ 413468 w 2902226"/>
                <a:gd name="csY9" fmla="*/ 1956021 h 2631882"/>
                <a:gd name="csX10" fmla="*/ 421419 w 2902226"/>
                <a:gd name="csY10" fmla="*/ 2274073 h 2631882"/>
                <a:gd name="csX11" fmla="*/ 437322 w 2902226"/>
                <a:gd name="csY11" fmla="*/ 2345635 h 2631882"/>
                <a:gd name="csX12" fmla="*/ 580445 w 2902226"/>
                <a:gd name="csY12" fmla="*/ 2512612 h 2631882"/>
                <a:gd name="csX13" fmla="*/ 922351 w 2902226"/>
                <a:gd name="csY13" fmla="*/ 2608028 h 2631882"/>
                <a:gd name="csX14" fmla="*/ 1009816 w 2902226"/>
                <a:gd name="csY14" fmla="*/ 2615979 h 2631882"/>
                <a:gd name="csX15" fmla="*/ 1200647 w 2902226"/>
                <a:gd name="csY15" fmla="*/ 2623930 h 2631882"/>
                <a:gd name="csX16" fmla="*/ 1773141 w 2902226"/>
                <a:gd name="csY16" fmla="*/ 2631882 h 2631882"/>
                <a:gd name="csX17" fmla="*/ 2003729 w 2902226"/>
                <a:gd name="csY17" fmla="*/ 2615979 h 2631882"/>
                <a:gd name="csX18" fmla="*/ 2146852 w 2902226"/>
                <a:gd name="csY18" fmla="*/ 2600077 h 2631882"/>
                <a:gd name="csX19" fmla="*/ 2297927 w 2902226"/>
                <a:gd name="csY19" fmla="*/ 2584174 h 2631882"/>
                <a:gd name="csX20" fmla="*/ 2385391 w 2902226"/>
                <a:gd name="csY20" fmla="*/ 2576223 h 2631882"/>
                <a:gd name="csX21" fmla="*/ 2592125 w 2902226"/>
                <a:gd name="csY21" fmla="*/ 2568271 h 2631882"/>
                <a:gd name="csX22" fmla="*/ 2639833 w 2902226"/>
                <a:gd name="csY22" fmla="*/ 2560320 h 2631882"/>
                <a:gd name="csX23" fmla="*/ 2647784 w 2902226"/>
                <a:gd name="csY23" fmla="*/ 2472856 h 2631882"/>
                <a:gd name="csX24" fmla="*/ 2615979 w 2902226"/>
                <a:gd name="csY24" fmla="*/ 2178657 h 2631882"/>
                <a:gd name="csX25" fmla="*/ 2552369 w 2902226"/>
                <a:gd name="csY25" fmla="*/ 1908313 h 2631882"/>
                <a:gd name="csX26" fmla="*/ 2544417 w 2902226"/>
                <a:gd name="csY26" fmla="*/ 1804946 h 2631882"/>
                <a:gd name="csX27" fmla="*/ 2536466 w 2902226"/>
                <a:gd name="csY27" fmla="*/ 1733384 h 2631882"/>
                <a:gd name="csX28" fmla="*/ 2528515 w 2902226"/>
                <a:gd name="csY28" fmla="*/ 1606163 h 2631882"/>
                <a:gd name="csX29" fmla="*/ 2520563 w 2902226"/>
                <a:gd name="csY29" fmla="*/ 1518699 h 2631882"/>
                <a:gd name="csX30" fmla="*/ 2528515 w 2902226"/>
                <a:gd name="csY30" fmla="*/ 842838 h 2631882"/>
                <a:gd name="csX31" fmla="*/ 2536466 w 2902226"/>
                <a:gd name="csY31" fmla="*/ 811033 h 2631882"/>
                <a:gd name="csX32" fmla="*/ 2584174 w 2902226"/>
                <a:gd name="csY32" fmla="*/ 787179 h 2631882"/>
                <a:gd name="csX33" fmla="*/ 2655736 w 2902226"/>
                <a:gd name="csY33" fmla="*/ 747423 h 2631882"/>
                <a:gd name="csX34" fmla="*/ 2814762 w 2902226"/>
                <a:gd name="csY34" fmla="*/ 508883 h 2631882"/>
                <a:gd name="csX35" fmla="*/ 2830664 w 2902226"/>
                <a:gd name="csY35" fmla="*/ 453224 h 2631882"/>
                <a:gd name="csX36" fmla="*/ 2854518 w 2902226"/>
                <a:gd name="csY36" fmla="*/ 405517 h 2631882"/>
                <a:gd name="csX37" fmla="*/ 2878372 w 2902226"/>
                <a:gd name="csY37" fmla="*/ 349857 h 2631882"/>
                <a:gd name="csX38" fmla="*/ 2894275 w 2902226"/>
                <a:gd name="csY38" fmla="*/ 270344 h 2631882"/>
                <a:gd name="csX39" fmla="*/ 2902226 w 2902226"/>
                <a:gd name="csY39" fmla="*/ 238539 h 2631882"/>
                <a:gd name="csX40" fmla="*/ 2894275 w 2902226"/>
                <a:gd name="csY40" fmla="*/ 151075 h 2631882"/>
                <a:gd name="csX41" fmla="*/ 2870421 w 2902226"/>
                <a:gd name="csY41" fmla="*/ 127221 h 2631882"/>
                <a:gd name="csX42" fmla="*/ 2727297 w 2902226"/>
                <a:gd name="csY42" fmla="*/ 79513 h 2631882"/>
                <a:gd name="csX43" fmla="*/ 2560320 w 2902226"/>
                <a:gd name="csY43" fmla="*/ 31805 h 2631882"/>
                <a:gd name="csX44" fmla="*/ 2282024 w 2902226"/>
                <a:gd name="csY44" fmla="*/ 0 h 2631882"/>
                <a:gd name="csX45" fmla="*/ 1900362 w 2902226"/>
                <a:gd name="csY45" fmla="*/ 7951 h 2631882"/>
                <a:gd name="csX46" fmla="*/ 866692 w 2902226"/>
                <a:gd name="csY46" fmla="*/ 15903 h 2631882"/>
                <a:gd name="csX47" fmla="*/ 779228 w 2902226"/>
                <a:gd name="csY47" fmla="*/ 23854 h 2631882"/>
                <a:gd name="csX48" fmla="*/ 469127 w 2902226"/>
                <a:gd name="csY48" fmla="*/ 39757 h 2631882"/>
                <a:gd name="csX49" fmla="*/ 429370 w 2902226"/>
                <a:gd name="csY49" fmla="*/ 47708 h 2631882"/>
                <a:gd name="csX50" fmla="*/ 254442 w 2902226"/>
                <a:gd name="csY50" fmla="*/ 63610 h 2631882"/>
                <a:gd name="csX51" fmla="*/ 159026 w 2902226"/>
                <a:gd name="csY51" fmla="*/ 79513 h 2631882"/>
                <a:gd name="csX52" fmla="*/ 63610 w 2902226"/>
                <a:gd name="csY52" fmla="*/ 87464 h 2631882"/>
                <a:gd name="csX53" fmla="*/ 39756 w 2902226"/>
                <a:gd name="csY53" fmla="*/ 95416 h 2631882"/>
                <a:gd name="csX54" fmla="*/ 0 w 2902226"/>
                <a:gd name="csY54" fmla="*/ 143123 h 2631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902226" h="2631882">
                  <a:moveTo>
                    <a:pt x="0" y="143123"/>
                  </a:moveTo>
                  <a:lnTo>
                    <a:pt x="0" y="143123"/>
                  </a:lnTo>
                  <a:cubicBezTo>
                    <a:pt x="21109" y="322553"/>
                    <a:pt x="16814" y="321695"/>
                    <a:pt x="71562" y="540689"/>
                  </a:cubicBezTo>
                  <a:cubicBezTo>
                    <a:pt x="87464" y="604299"/>
                    <a:pt x="96861" y="669900"/>
                    <a:pt x="119269" y="731520"/>
                  </a:cubicBezTo>
                  <a:cubicBezTo>
                    <a:pt x="129871" y="760675"/>
                    <a:pt x="143551" y="788888"/>
                    <a:pt x="151075" y="818984"/>
                  </a:cubicBezTo>
                  <a:cubicBezTo>
                    <a:pt x="165759" y="877719"/>
                    <a:pt x="182074" y="1032059"/>
                    <a:pt x="222636" y="1113183"/>
                  </a:cubicBezTo>
                  <a:cubicBezTo>
                    <a:pt x="233818" y="1135547"/>
                    <a:pt x="249141" y="1155590"/>
                    <a:pt x="262393" y="1176793"/>
                  </a:cubicBezTo>
                  <a:cubicBezTo>
                    <a:pt x="298215" y="1391727"/>
                    <a:pt x="280208" y="1304672"/>
                    <a:pt x="310101" y="1439186"/>
                  </a:cubicBezTo>
                  <a:cubicBezTo>
                    <a:pt x="315016" y="1493249"/>
                    <a:pt x="324502" y="1608495"/>
                    <a:pt x="333955" y="1653871"/>
                  </a:cubicBezTo>
                  <a:cubicBezTo>
                    <a:pt x="371555" y="1834349"/>
                    <a:pt x="375685" y="1842675"/>
                    <a:pt x="413468" y="1956021"/>
                  </a:cubicBezTo>
                  <a:cubicBezTo>
                    <a:pt x="416118" y="2062038"/>
                    <a:pt x="414938" y="2168221"/>
                    <a:pt x="421419" y="2274073"/>
                  </a:cubicBezTo>
                  <a:cubicBezTo>
                    <a:pt x="422912" y="2298463"/>
                    <a:pt x="428465" y="2322861"/>
                    <a:pt x="437322" y="2345635"/>
                  </a:cubicBezTo>
                  <a:cubicBezTo>
                    <a:pt x="460766" y="2405921"/>
                    <a:pt x="524187" y="2488501"/>
                    <a:pt x="580445" y="2512612"/>
                  </a:cubicBezTo>
                  <a:cubicBezTo>
                    <a:pt x="689201" y="2559222"/>
                    <a:pt x="807314" y="2580334"/>
                    <a:pt x="922351" y="2608028"/>
                  </a:cubicBezTo>
                  <a:cubicBezTo>
                    <a:pt x="950813" y="2614880"/>
                    <a:pt x="980588" y="2614309"/>
                    <a:pt x="1009816" y="2615979"/>
                  </a:cubicBezTo>
                  <a:cubicBezTo>
                    <a:pt x="1073378" y="2619611"/>
                    <a:pt x="1136995" y="2622604"/>
                    <a:pt x="1200647" y="2623930"/>
                  </a:cubicBezTo>
                  <a:lnTo>
                    <a:pt x="1773141" y="2631882"/>
                  </a:lnTo>
                  <a:lnTo>
                    <a:pt x="2003729" y="2615979"/>
                  </a:lnTo>
                  <a:cubicBezTo>
                    <a:pt x="2051557" y="2611909"/>
                    <a:pt x="2099129" y="2605236"/>
                    <a:pt x="2146852" y="2600077"/>
                  </a:cubicBezTo>
                  <a:lnTo>
                    <a:pt x="2297927" y="2584174"/>
                  </a:lnTo>
                  <a:cubicBezTo>
                    <a:pt x="2327082" y="2581524"/>
                    <a:pt x="2356159" y="2577803"/>
                    <a:pt x="2385391" y="2576223"/>
                  </a:cubicBezTo>
                  <a:cubicBezTo>
                    <a:pt x="2454253" y="2572501"/>
                    <a:pt x="2523214" y="2570922"/>
                    <a:pt x="2592125" y="2568271"/>
                  </a:cubicBezTo>
                  <a:cubicBezTo>
                    <a:pt x="2608028" y="2565621"/>
                    <a:pt x="2631710" y="2574246"/>
                    <a:pt x="2639833" y="2560320"/>
                  </a:cubicBezTo>
                  <a:cubicBezTo>
                    <a:pt x="2654584" y="2535033"/>
                    <a:pt x="2649610" y="2502074"/>
                    <a:pt x="2647784" y="2472856"/>
                  </a:cubicBezTo>
                  <a:cubicBezTo>
                    <a:pt x="2641631" y="2374410"/>
                    <a:pt x="2632417" y="2275915"/>
                    <a:pt x="2615979" y="2178657"/>
                  </a:cubicBezTo>
                  <a:cubicBezTo>
                    <a:pt x="2600551" y="2087376"/>
                    <a:pt x="2552369" y="1908313"/>
                    <a:pt x="2552369" y="1908313"/>
                  </a:cubicBezTo>
                  <a:cubicBezTo>
                    <a:pt x="2549718" y="1873857"/>
                    <a:pt x="2547546" y="1839362"/>
                    <a:pt x="2544417" y="1804946"/>
                  </a:cubicBezTo>
                  <a:cubicBezTo>
                    <a:pt x="2542244" y="1781044"/>
                    <a:pt x="2538380" y="1757308"/>
                    <a:pt x="2536466" y="1733384"/>
                  </a:cubicBezTo>
                  <a:cubicBezTo>
                    <a:pt x="2533078" y="1691030"/>
                    <a:pt x="2531654" y="1648537"/>
                    <a:pt x="2528515" y="1606163"/>
                  </a:cubicBezTo>
                  <a:cubicBezTo>
                    <a:pt x="2526352" y="1576968"/>
                    <a:pt x="2523214" y="1547854"/>
                    <a:pt x="2520563" y="1518699"/>
                  </a:cubicBezTo>
                  <a:cubicBezTo>
                    <a:pt x="2511061" y="1167121"/>
                    <a:pt x="2506076" y="1231784"/>
                    <a:pt x="2528515" y="842838"/>
                  </a:cubicBezTo>
                  <a:cubicBezTo>
                    <a:pt x="2529144" y="831928"/>
                    <a:pt x="2528739" y="818760"/>
                    <a:pt x="2536466" y="811033"/>
                  </a:cubicBezTo>
                  <a:cubicBezTo>
                    <a:pt x="2549038" y="798461"/>
                    <a:pt x="2568486" y="795546"/>
                    <a:pt x="2584174" y="787179"/>
                  </a:cubicBezTo>
                  <a:cubicBezTo>
                    <a:pt x="2608252" y="774338"/>
                    <a:pt x="2631882" y="760675"/>
                    <a:pt x="2655736" y="747423"/>
                  </a:cubicBezTo>
                  <a:cubicBezTo>
                    <a:pt x="2693399" y="694066"/>
                    <a:pt x="2781725" y="574958"/>
                    <a:pt x="2814762" y="508883"/>
                  </a:cubicBezTo>
                  <a:cubicBezTo>
                    <a:pt x="2823391" y="491625"/>
                    <a:pt x="2823737" y="471233"/>
                    <a:pt x="2830664" y="453224"/>
                  </a:cubicBezTo>
                  <a:cubicBezTo>
                    <a:pt x="2837046" y="436630"/>
                    <a:pt x="2847067" y="421660"/>
                    <a:pt x="2854518" y="405517"/>
                  </a:cubicBezTo>
                  <a:cubicBezTo>
                    <a:pt x="2862977" y="387189"/>
                    <a:pt x="2870421" y="368410"/>
                    <a:pt x="2878372" y="349857"/>
                  </a:cubicBezTo>
                  <a:cubicBezTo>
                    <a:pt x="2883673" y="323353"/>
                    <a:pt x="2888612" y="296773"/>
                    <a:pt x="2894275" y="270344"/>
                  </a:cubicBezTo>
                  <a:cubicBezTo>
                    <a:pt x="2896565" y="259659"/>
                    <a:pt x="2902226" y="249467"/>
                    <a:pt x="2902226" y="238539"/>
                  </a:cubicBezTo>
                  <a:cubicBezTo>
                    <a:pt x="2902226" y="209264"/>
                    <a:pt x="2902317" y="179224"/>
                    <a:pt x="2894275" y="151075"/>
                  </a:cubicBezTo>
                  <a:cubicBezTo>
                    <a:pt x="2891186" y="140263"/>
                    <a:pt x="2880757" y="131651"/>
                    <a:pt x="2870421" y="127221"/>
                  </a:cubicBezTo>
                  <a:cubicBezTo>
                    <a:pt x="2824198" y="107411"/>
                    <a:pt x="2775362" y="94302"/>
                    <a:pt x="2727297" y="79513"/>
                  </a:cubicBezTo>
                  <a:cubicBezTo>
                    <a:pt x="2671971" y="62489"/>
                    <a:pt x="2616794" y="44512"/>
                    <a:pt x="2560320" y="31805"/>
                  </a:cubicBezTo>
                  <a:cubicBezTo>
                    <a:pt x="2446993" y="6306"/>
                    <a:pt x="2393689" y="6979"/>
                    <a:pt x="2282024" y="0"/>
                  </a:cubicBezTo>
                  <a:lnTo>
                    <a:pt x="1900362" y="7951"/>
                  </a:lnTo>
                  <a:lnTo>
                    <a:pt x="866692" y="15903"/>
                  </a:lnTo>
                  <a:cubicBezTo>
                    <a:pt x="837420" y="16318"/>
                    <a:pt x="808423" y="21691"/>
                    <a:pt x="779228" y="23854"/>
                  </a:cubicBezTo>
                  <a:cubicBezTo>
                    <a:pt x="662285" y="32516"/>
                    <a:pt x="592242" y="34404"/>
                    <a:pt x="469127" y="39757"/>
                  </a:cubicBezTo>
                  <a:cubicBezTo>
                    <a:pt x="455875" y="42407"/>
                    <a:pt x="442766" y="45922"/>
                    <a:pt x="429370" y="47708"/>
                  </a:cubicBezTo>
                  <a:cubicBezTo>
                    <a:pt x="392280" y="52653"/>
                    <a:pt x="287520" y="60854"/>
                    <a:pt x="254442" y="63610"/>
                  </a:cubicBezTo>
                  <a:cubicBezTo>
                    <a:pt x="222637" y="68911"/>
                    <a:pt x="191021" y="75514"/>
                    <a:pt x="159026" y="79513"/>
                  </a:cubicBezTo>
                  <a:cubicBezTo>
                    <a:pt x="127357" y="83472"/>
                    <a:pt x="95246" y="83246"/>
                    <a:pt x="63610" y="87464"/>
                  </a:cubicBezTo>
                  <a:cubicBezTo>
                    <a:pt x="55302" y="88572"/>
                    <a:pt x="47887" y="93383"/>
                    <a:pt x="39756" y="95416"/>
                  </a:cubicBezTo>
                  <a:lnTo>
                    <a:pt x="0" y="143123"/>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State A</a:t>
              </a:r>
            </a:p>
          </p:txBody>
        </p:sp>
        <p:cxnSp>
          <p:nvCxnSpPr>
            <p:cNvPr id="8" name="Straight Connector 7">
              <a:extLst>
                <a:ext uri="{FF2B5EF4-FFF2-40B4-BE49-F238E27FC236}">
                  <a16:creationId xmlns:a16="http://schemas.microsoft.com/office/drawing/2014/main" id="{8033519E-2538-DEBD-64B1-E71DDB935A78}"/>
                </a:ext>
              </a:extLst>
            </p:cNvPr>
            <p:cNvCxnSpPr>
              <a:cxnSpLocks/>
              <a:stCxn id="14" idx="2"/>
              <a:endCxn id="5" idx="0"/>
            </p:cNvCxnSpPr>
            <p:nvPr/>
          </p:nvCxnSpPr>
          <p:spPr>
            <a:xfrm>
              <a:off x="2394381" y="2411514"/>
              <a:ext cx="834467" cy="2007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F63E16-70EE-3CC6-BCA2-E682291154FE}"/>
                </a:ext>
              </a:extLst>
            </p:cNvPr>
            <p:cNvCxnSpPr>
              <a:cxnSpLocks/>
              <a:stCxn id="38" idx="17"/>
              <a:endCxn id="5" idx="0"/>
            </p:cNvCxnSpPr>
            <p:nvPr/>
          </p:nvCxnSpPr>
          <p:spPr>
            <a:xfrm>
              <a:off x="985795" y="3076678"/>
              <a:ext cx="2243053" cy="134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B1017E-38D9-07B3-7D89-C2155406CB02}"/>
                </a:ext>
              </a:extLst>
            </p:cNvPr>
            <p:cNvSpPr/>
            <p:nvPr/>
          </p:nvSpPr>
          <p:spPr>
            <a:xfrm>
              <a:off x="1745654" y="1552410"/>
              <a:ext cx="1297453" cy="85910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Corp</a:t>
              </a:r>
            </a:p>
          </p:txBody>
        </p:sp>
        <p:sp>
          <p:nvSpPr>
            <p:cNvPr id="23" name="Isosceles Triangle 22">
              <a:extLst>
                <a:ext uri="{FF2B5EF4-FFF2-40B4-BE49-F238E27FC236}">
                  <a16:creationId xmlns:a16="http://schemas.microsoft.com/office/drawing/2014/main" id="{B2140F4B-A83F-7181-B0A7-0229523B9656}"/>
                </a:ext>
              </a:extLst>
            </p:cNvPr>
            <p:cNvSpPr/>
            <p:nvPr/>
          </p:nvSpPr>
          <p:spPr>
            <a:xfrm>
              <a:off x="3709656" y="2866647"/>
              <a:ext cx="1173577" cy="9261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QIP</a:t>
              </a:r>
            </a:p>
          </p:txBody>
        </p:sp>
        <p:grpSp>
          <p:nvGrpSpPr>
            <p:cNvPr id="39" name="Content Placeholder 16" descr="Man with solid fill">
              <a:extLst>
                <a:ext uri="{FF2B5EF4-FFF2-40B4-BE49-F238E27FC236}">
                  <a16:creationId xmlns:a16="http://schemas.microsoft.com/office/drawing/2014/main" id="{88CA64C4-BE74-6DA5-5F24-774F34FEC928}"/>
                </a:ext>
              </a:extLst>
            </p:cNvPr>
            <p:cNvGrpSpPr/>
            <p:nvPr/>
          </p:nvGrpSpPr>
          <p:grpSpPr>
            <a:xfrm>
              <a:off x="5123885" y="882595"/>
              <a:ext cx="375751" cy="908059"/>
              <a:chOff x="6486322" y="1348492"/>
              <a:chExt cx="419100" cy="857250"/>
            </a:xfrm>
            <a:solidFill>
              <a:schemeClr val="tx1">
                <a:lumMod val="65000"/>
                <a:lumOff val="35000"/>
              </a:schemeClr>
            </a:solidFill>
          </p:grpSpPr>
          <p:sp>
            <p:nvSpPr>
              <p:cNvPr id="40" name="Freeform: Shape 39">
                <a:extLst>
                  <a:ext uri="{FF2B5EF4-FFF2-40B4-BE49-F238E27FC236}">
                    <a16:creationId xmlns:a16="http://schemas.microsoft.com/office/drawing/2014/main" id="{8D089FA0-BBA8-BED6-B3AF-1269E9435DA2}"/>
                  </a:ext>
                </a:extLst>
              </p:cNvPr>
              <p:cNvSpPr/>
              <p:nvPr/>
            </p:nvSpPr>
            <p:spPr>
              <a:xfrm>
                <a:off x="6619672" y="1348492"/>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41" name="Freeform: Shape 40">
                <a:extLst>
                  <a:ext uri="{FF2B5EF4-FFF2-40B4-BE49-F238E27FC236}">
                    <a16:creationId xmlns:a16="http://schemas.microsoft.com/office/drawing/2014/main" id="{1BD99D73-4C9C-DE1B-13B4-7337F5F0CD73}"/>
                  </a:ext>
                </a:extLst>
              </p:cNvPr>
              <p:cNvSpPr/>
              <p:nvPr/>
            </p:nvSpPr>
            <p:spPr>
              <a:xfrm>
                <a:off x="6486322" y="1519942"/>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cxnSp>
          <p:nvCxnSpPr>
            <p:cNvPr id="29" name="Straight Connector 28">
              <a:extLst>
                <a:ext uri="{FF2B5EF4-FFF2-40B4-BE49-F238E27FC236}">
                  <a16:creationId xmlns:a16="http://schemas.microsoft.com/office/drawing/2014/main" id="{B7AEE6AC-6D2F-A52A-82B6-D4E6494E1DBD}"/>
                </a:ext>
              </a:extLst>
            </p:cNvPr>
            <p:cNvCxnSpPr>
              <a:cxnSpLocks/>
              <a:stCxn id="23" idx="3"/>
              <a:endCxn id="5" idx="0"/>
            </p:cNvCxnSpPr>
            <p:nvPr/>
          </p:nvCxnSpPr>
          <p:spPr>
            <a:xfrm flipH="1">
              <a:off x="3228848" y="3792773"/>
              <a:ext cx="1067597" cy="626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62B57DE-8BAA-535C-DAB9-154820A0B4BC}"/>
                </a:ext>
              </a:extLst>
            </p:cNvPr>
            <p:cNvCxnSpPr>
              <a:cxnSpLocks/>
              <a:stCxn id="41" idx="13"/>
              <a:endCxn id="23" idx="0"/>
            </p:cNvCxnSpPr>
            <p:nvPr/>
          </p:nvCxnSpPr>
          <p:spPr>
            <a:xfrm flipH="1">
              <a:off x="4296445" y="1790654"/>
              <a:ext cx="929918" cy="1075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BDD7190-C061-420C-A7B8-3778F9700C25}"/>
                </a:ext>
              </a:extLst>
            </p:cNvPr>
            <p:cNvSpPr txBox="1"/>
            <p:nvPr/>
          </p:nvSpPr>
          <p:spPr>
            <a:xfrm>
              <a:off x="492314" y="1505872"/>
              <a:ext cx="1161131" cy="820923"/>
            </a:xfrm>
            <a:prstGeom prst="rect">
              <a:avLst/>
            </a:prstGeom>
            <a:noFill/>
          </p:spPr>
          <p:txBody>
            <a:bodyPr wrap="square" rtlCol="0">
              <a:spAutoFit/>
            </a:bodyPr>
            <a:lstStyle/>
            <a:p>
              <a:r>
                <a:rPr lang="en-US" sz="1050" b="1"/>
                <a:t>Partner Smith</a:t>
              </a:r>
            </a:p>
          </p:txBody>
        </p:sp>
        <p:sp>
          <p:nvSpPr>
            <p:cNvPr id="44" name="TextBox 43">
              <a:extLst>
                <a:ext uri="{FF2B5EF4-FFF2-40B4-BE49-F238E27FC236}">
                  <a16:creationId xmlns:a16="http://schemas.microsoft.com/office/drawing/2014/main" id="{D1B44FA9-B741-309F-42E8-2B4E7369C64E}"/>
                </a:ext>
              </a:extLst>
            </p:cNvPr>
            <p:cNvSpPr txBox="1"/>
            <p:nvPr/>
          </p:nvSpPr>
          <p:spPr>
            <a:xfrm>
              <a:off x="5364915" y="470376"/>
              <a:ext cx="1016655" cy="1099451"/>
            </a:xfrm>
            <a:prstGeom prst="rect">
              <a:avLst/>
            </a:prstGeom>
            <a:noFill/>
          </p:spPr>
          <p:txBody>
            <a:bodyPr wrap="square" rtlCol="0">
              <a:spAutoFit/>
            </a:bodyPr>
            <a:lstStyle/>
            <a:p>
              <a:pPr algn="ctr"/>
              <a:r>
                <a:rPr lang="en-US" sz="1050" b="1"/>
                <a:t>QIP Partner Jones</a:t>
              </a:r>
            </a:p>
          </p:txBody>
        </p:sp>
      </p:grpSp>
      <p:cxnSp>
        <p:nvCxnSpPr>
          <p:cNvPr id="3" name="Connector: Curved 2">
            <a:extLst>
              <a:ext uri="{FF2B5EF4-FFF2-40B4-BE49-F238E27FC236}">
                <a16:creationId xmlns:a16="http://schemas.microsoft.com/office/drawing/2014/main" id="{ED51CC3F-F245-0DBB-27BE-B74A16CFF29D}"/>
              </a:ext>
            </a:extLst>
          </p:cNvPr>
          <p:cNvCxnSpPr>
            <a:cxnSpLocks/>
          </p:cNvCxnSpPr>
          <p:nvPr/>
        </p:nvCxnSpPr>
        <p:spPr>
          <a:xfrm rot="10800000">
            <a:off x="1165916" y="1408473"/>
            <a:ext cx="730687" cy="1544540"/>
          </a:xfrm>
          <a:prstGeom prst="curvedConnector2">
            <a:avLst/>
          </a:prstGeom>
          <a:ln>
            <a:solidFill>
              <a:srgbClr val="56A85A"/>
            </a:solidFill>
            <a:tailEnd type="triangle"/>
          </a:ln>
        </p:spPr>
        <p:style>
          <a:lnRef idx="3">
            <a:schemeClr val="dk1"/>
          </a:lnRef>
          <a:fillRef idx="0">
            <a:schemeClr val="dk1"/>
          </a:fillRef>
          <a:effectRef idx="2">
            <a:schemeClr val="dk1"/>
          </a:effectRef>
          <a:fontRef idx="minor">
            <a:schemeClr val="tx1"/>
          </a:fontRef>
        </p:style>
      </p:cxnSp>
      <p:cxnSp>
        <p:nvCxnSpPr>
          <p:cNvPr id="7" name="Connector: Curved 6">
            <a:extLst>
              <a:ext uri="{FF2B5EF4-FFF2-40B4-BE49-F238E27FC236}">
                <a16:creationId xmlns:a16="http://schemas.microsoft.com/office/drawing/2014/main" id="{A0F3554F-C2C5-AA61-476E-F5205B476100}"/>
              </a:ext>
            </a:extLst>
          </p:cNvPr>
          <p:cNvCxnSpPr>
            <a:cxnSpLocks/>
          </p:cNvCxnSpPr>
          <p:nvPr/>
        </p:nvCxnSpPr>
        <p:spPr>
          <a:xfrm rot="10800000">
            <a:off x="1318320" y="1560873"/>
            <a:ext cx="578283" cy="1392140"/>
          </a:xfrm>
          <a:prstGeom prst="curvedConnector2">
            <a:avLst/>
          </a:prstGeom>
          <a:ln w="38100">
            <a:solidFill>
              <a:srgbClr val="AA8A02"/>
            </a:solidFill>
            <a:prstDash val="sysDash"/>
            <a:tailEnd type="triangle"/>
          </a:ln>
        </p:spPr>
        <p:style>
          <a:lnRef idx="3">
            <a:schemeClr val="dk1"/>
          </a:lnRef>
          <a:fillRef idx="0">
            <a:schemeClr val="dk1"/>
          </a:fillRef>
          <a:effectRef idx="2">
            <a:schemeClr val="dk1"/>
          </a:effectRef>
          <a:fontRef idx="minor">
            <a:schemeClr val="tx1"/>
          </a:fontRef>
        </p:style>
      </p:cxnSp>
      <p:cxnSp>
        <p:nvCxnSpPr>
          <p:cNvPr id="11" name="Connector: Elbow 10">
            <a:extLst>
              <a:ext uri="{FF2B5EF4-FFF2-40B4-BE49-F238E27FC236}">
                <a16:creationId xmlns:a16="http://schemas.microsoft.com/office/drawing/2014/main" id="{2C1102A7-5D38-4E03-BFF1-5A54ECB20205}"/>
              </a:ext>
            </a:extLst>
          </p:cNvPr>
          <p:cNvCxnSpPr>
            <a:stCxn id="5" idx="0"/>
            <a:endCxn id="14" idx="3"/>
          </p:cNvCxnSpPr>
          <p:nvPr/>
        </p:nvCxnSpPr>
        <p:spPr>
          <a:xfrm rot="16200000" flipV="1">
            <a:off x="1443337" y="1932021"/>
            <a:ext cx="1279052" cy="114928"/>
          </a:xfrm>
          <a:prstGeom prst="bentConnector2">
            <a:avLst/>
          </a:prstGeom>
          <a:ln w="76200">
            <a:solidFill>
              <a:schemeClr val="bg2"/>
            </a:solidFill>
            <a:headEnd type="triangle"/>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70501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1077-52D4-BEF8-2B01-3B7B551A4FF2}"/>
              </a:ext>
            </a:extLst>
          </p:cNvPr>
          <p:cNvSpPr>
            <a:spLocks noGrp="1"/>
          </p:cNvSpPr>
          <p:nvPr>
            <p:ph type="title"/>
          </p:nvPr>
        </p:nvSpPr>
        <p:spPr>
          <a:xfrm>
            <a:off x="581192" y="702156"/>
            <a:ext cx="11029616" cy="935813"/>
          </a:xfrm>
        </p:spPr>
        <p:txBody>
          <a:bodyPr/>
          <a:lstStyle/>
          <a:p>
            <a:r>
              <a:rPr lang="en-US"/>
              <a:t>NOTE – Blending </a:t>
            </a:r>
          </a:p>
        </p:txBody>
      </p:sp>
      <p:sp>
        <p:nvSpPr>
          <p:cNvPr id="3" name="Content Placeholder 2">
            <a:extLst>
              <a:ext uri="{FF2B5EF4-FFF2-40B4-BE49-F238E27FC236}">
                <a16:creationId xmlns:a16="http://schemas.microsoft.com/office/drawing/2014/main" id="{971B1305-E936-38C8-15A5-7BA40E6754F8}"/>
              </a:ext>
            </a:extLst>
          </p:cNvPr>
          <p:cNvSpPr>
            <a:spLocks noGrp="1"/>
          </p:cNvSpPr>
          <p:nvPr>
            <p:ph idx="1"/>
          </p:nvPr>
        </p:nvSpPr>
        <p:spPr>
          <a:xfrm>
            <a:off x="581192" y="1765190"/>
            <a:ext cx="11029615" cy="4658724"/>
          </a:xfrm>
        </p:spPr>
        <p:txBody>
          <a:bodyPr>
            <a:normAutofit/>
          </a:bodyPr>
          <a:lstStyle/>
          <a:p>
            <a:r>
              <a:rPr lang="en-US" sz="2300" b="1"/>
              <a:t>Include apportionable partnership income in the partner’s own apportionable base –</a:t>
            </a:r>
          </a:p>
          <a:p>
            <a:pPr lvl="1"/>
            <a:r>
              <a:rPr lang="en-US" sz="2000" b="1" i="1"/>
              <a:t>Eliminating the effect of intercompany transactions </a:t>
            </a:r>
            <a:r>
              <a:rPr lang="en-US" sz="2000" b="1"/>
              <a:t>(that is the same share of the partner’s own income or expense as reflected in its partnership income) </a:t>
            </a:r>
          </a:p>
          <a:p>
            <a:r>
              <a:rPr lang="en-US" sz="2300" b="1"/>
              <a:t>Include a share of the partnership’s receipts or sales – </a:t>
            </a:r>
          </a:p>
          <a:p>
            <a:pPr lvl="1"/>
            <a:r>
              <a:rPr lang="en-US" sz="2000" b="1" i="1"/>
              <a:t>Eliminating from that combined factor the effect of intercompany transactions </a:t>
            </a:r>
            <a:r>
              <a:rPr lang="en-US" sz="2000" b="1"/>
              <a:t>(again, the same share as reflected by the partner’s partnership income).</a:t>
            </a:r>
          </a:p>
          <a:p>
            <a:r>
              <a:rPr lang="en-US" sz="2300" b="1"/>
              <a:t>Blending or not and how you do it makes a difference –</a:t>
            </a:r>
          </a:p>
          <a:p>
            <a:pPr lvl="1"/>
            <a:r>
              <a:rPr lang="en-US" sz="2000" b="1"/>
              <a:t>Separate (partnership level) apportionment = $5,000</a:t>
            </a:r>
          </a:p>
          <a:p>
            <a:pPr lvl="1"/>
            <a:r>
              <a:rPr lang="en-US" sz="2000" b="1"/>
              <a:t>Blending (no intercompany transactions or no elimination) =  $7,173</a:t>
            </a:r>
          </a:p>
          <a:p>
            <a:pPr lvl="1"/>
            <a:r>
              <a:rPr lang="en-US" sz="2000" b="1"/>
              <a:t>Blending (intercompany transactions with elimination) = $7,370</a:t>
            </a:r>
          </a:p>
          <a:p>
            <a:pPr lvl="1"/>
            <a:endParaRPr lang="en-US" sz="2000" b="1"/>
          </a:p>
        </p:txBody>
      </p:sp>
      <p:sp>
        <p:nvSpPr>
          <p:cNvPr id="4" name="Slide Number Placeholder 3">
            <a:extLst>
              <a:ext uri="{FF2B5EF4-FFF2-40B4-BE49-F238E27FC236}">
                <a16:creationId xmlns:a16="http://schemas.microsoft.com/office/drawing/2014/main" id="{D7AB3CA0-8E9B-5F22-30B9-057F678A20F4}"/>
              </a:ext>
            </a:extLst>
          </p:cNvPr>
          <p:cNvSpPr>
            <a:spLocks noGrp="1"/>
          </p:cNvSpPr>
          <p:nvPr>
            <p:ph type="sldNum" sz="quarter" idx="12"/>
          </p:nvPr>
        </p:nvSpPr>
        <p:spPr/>
        <p:txBody>
          <a:bodyPr/>
          <a:lstStyle/>
          <a:p>
            <a:fld id="{3A98EE3D-8CD1-4C3F-BD1C-C98C9596463C}" type="slidenum">
              <a:rPr lang="en-US" smtClean="0"/>
              <a:t>24</a:t>
            </a:fld>
            <a:endParaRPr lang="en-US"/>
          </a:p>
        </p:txBody>
      </p:sp>
    </p:spTree>
    <p:extLst>
      <p:ext uri="{BB962C8B-B14F-4D97-AF65-F5344CB8AC3E}">
        <p14:creationId xmlns:p14="http://schemas.microsoft.com/office/powerpoint/2010/main" val="1527195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A9D3-6E69-607B-0137-9959D37B392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3A4A5C-AE6E-6A0D-2DFD-2129558C710F}"/>
              </a:ext>
            </a:extLst>
          </p:cNvPr>
          <p:cNvSpPr>
            <a:spLocks noGrp="1"/>
          </p:cNvSpPr>
          <p:nvPr>
            <p:ph type="sldNum" sz="quarter" idx="12"/>
          </p:nvPr>
        </p:nvSpPr>
        <p:spPr/>
        <p:txBody>
          <a:bodyPr/>
          <a:lstStyle/>
          <a:p>
            <a:fld id="{3A98EE3D-8CD1-4C3F-BD1C-C98C9596463C}" type="slidenum">
              <a:rPr lang="en-US" smtClean="0"/>
              <a:t>25</a:t>
            </a:fld>
            <a:endParaRPr lang="en-US"/>
          </a:p>
        </p:txBody>
      </p:sp>
      <p:sp>
        <p:nvSpPr>
          <p:cNvPr id="19" name="Content Placeholder 2">
            <a:extLst>
              <a:ext uri="{FF2B5EF4-FFF2-40B4-BE49-F238E27FC236}">
                <a16:creationId xmlns:a16="http://schemas.microsoft.com/office/drawing/2014/main" id="{2D52AC91-D0B3-4976-D385-48C62C930C04}"/>
              </a:ext>
            </a:extLst>
          </p:cNvPr>
          <p:cNvSpPr txBox="1">
            <a:spLocks/>
          </p:cNvSpPr>
          <p:nvPr/>
        </p:nvSpPr>
        <p:spPr>
          <a:xfrm>
            <a:off x="4240216" y="723569"/>
            <a:ext cx="7487960" cy="570034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spcBef>
                <a:spcPts val="600"/>
              </a:spcBef>
              <a:buNone/>
            </a:pPr>
            <a:r>
              <a:rPr lang="en-US" sz="1800" b="1" u="sng"/>
              <a:t>Example 7 – QIP Partner Jones</a:t>
            </a:r>
            <a:r>
              <a:rPr lang="en-US" sz="1800" b="1"/>
              <a:t>: </a:t>
            </a:r>
          </a:p>
          <a:p>
            <a:pPr lvl="1">
              <a:spcBef>
                <a:spcPts val="600"/>
              </a:spcBef>
              <a:spcAft>
                <a:spcPts val="1200"/>
              </a:spcAft>
            </a:pPr>
            <a:r>
              <a:rPr lang="en-US" sz="1800" b="1"/>
              <a:t>P allocates $10,000 of its net partnership income to QIP</a:t>
            </a:r>
          </a:p>
          <a:p>
            <a:pPr lvl="1">
              <a:spcBef>
                <a:spcPts val="600"/>
              </a:spcBef>
              <a:spcAft>
                <a:spcPts val="1200"/>
              </a:spcAft>
            </a:pPr>
            <a:r>
              <a:rPr lang="en-US" sz="1800" b="1"/>
              <a:t>QIP allocates $5,000 of P’s net partnership income to QIP Partner Jones</a:t>
            </a:r>
          </a:p>
          <a:p>
            <a:pPr lvl="1">
              <a:spcBef>
                <a:spcPts val="600"/>
              </a:spcBef>
              <a:spcAft>
                <a:spcPts val="1200"/>
              </a:spcAft>
            </a:pPr>
            <a:r>
              <a:rPr lang="en-US" sz="1800" b="1"/>
              <a:t>P has $100,000 of total sales with $50,000 in State A</a:t>
            </a:r>
          </a:p>
          <a:p>
            <a:pPr lvl="1">
              <a:spcBef>
                <a:spcPts val="600"/>
              </a:spcBef>
              <a:spcAft>
                <a:spcPts val="1200"/>
              </a:spcAft>
            </a:pPr>
            <a:r>
              <a:rPr lang="en-US" sz="1800" b="1"/>
              <a:t>Using P’s apportionment factor, Jones would have $2,500 of partnership income sourced to State A</a:t>
            </a:r>
          </a:p>
          <a:p>
            <a:pPr lvl="1">
              <a:spcBef>
                <a:spcPts val="600"/>
              </a:spcBef>
              <a:spcAft>
                <a:spcPts val="1200"/>
              </a:spcAft>
            </a:pPr>
            <a:endParaRPr lang="en-US" sz="1800" b="1"/>
          </a:p>
          <a:p>
            <a:pPr marL="630000" lvl="2" indent="0">
              <a:spcBef>
                <a:spcPts val="600"/>
              </a:spcBef>
              <a:buNone/>
            </a:pPr>
            <a:endParaRPr lang="en-US" sz="1700" b="1"/>
          </a:p>
        </p:txBody>
      </p:sp>
      <p:grpSp>
        <p:nvGrpSpPr>
          <p:cNvPr id="2" name="Group 1">
            <a:extLst>
              <a:ext uri="{FF2B5EF4-FFF2-40B4-BE49-F238E27FC236}">
                <a16:creationId xmlns:a16="http://schemas.microsoft.com/office/drawing/2014/main" id="{64B4FB26-4E1A-B2BA-43A9-1D96D973C5C5}"/>
              </a:ext>
            </a:extLst>
          </p:cNvPr>
          <p:cNvGrpSpPr/>
          <p:nvPr/>
        </p:nvGrpSpPr>
        <p:grpSpPr>
          <a:xfrm>
            <a:off x="447094" y="556556"/>
            <a:ext cx="3643983" cy="3124898"/>
            <a:chOff x="492314" y="470376"/>
            <a:chExt cx="5889256" cy="5953538"/>
          </a:xfrm>
        </p:grpSpPr>
        <p:grpSp>
          <p:nvGrpSpPr>
            <p:cNvPr id="36" name="Content Placeholder 16" descr="Man with solid fill">
              <a:extLst>
                <a:ext uri="{FF2B5EF4-FFF2-40B4-BE49-F238E27FC236}">
                  <a16:creationId xmlns:a16="http://schemas.microsoft.com/office/drawing/2014/main" id="{76D6D1E7-74D9-F8E7-9643-1A2DB1F33F03}"/>
                </a:ext>
              </a:extLst>
            </p:cNvPr>
            <p:cNvGrpSpPr/>
            <p:nvPr/>
          </p:nvGrpSpPr>
          <p:grpSpPr>
            <a:xfrm>
              <a:off x="780840" y="2168619"/>
              <a:ext cx="375751" cy="908059"/>
              <a:chOff x="1642231" y="2562559"/>
              <a:chExt cx="419100" cy="857250"/>
            </a:xfrm>
            <a:solidFill>
              <a:schemeClr val="tx1">
                <a:lumMod val="65000"/>
                <a:lumOff val="35000"/>
              </a:schemeClr>
            </a:solidFill>
          </p:grpSpPr>
          <p:sp>
            <p:nvSpPr>
              <p:cNvPr id="37" name="Freeform: Shape 36">
                <a:extLst>
                  <a:ext uri="{FF2B5EF4-FFF2-40B4-BE49-F238E27FC236}">
                    <a16:creationId xmlns:a16="http://schemas.microsoft.com/office/drawing/2014/main" id="{AC3C6B48-2F00-1963-ED99-B30E68F56BD8}"/>
                  </a:ext>
                </a:extLst>
              </p:cNvPr>
              <p:cNvSpPr/>
              <p:nvPr/>
            </p:nvSpPr>
            <p:spPr>
              <a:xfrm>
                <a:off x="1775581" y="2562559"/>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38" name="Freeform: Shape 37">
                <a:extLst>
                  <a:ext uri="{FF2B5EF4-FFF2-40B4-BE49-F238E27FC236}">
                    <a16:creationId xmlns:a16="http://schemas.microsoft.com/office/drawing/2014/main" id="{E0ABF945-51F5-AB21-B88A-3FBE24FD3236}"/>
                  </a:ext>
                </a:extLst>
              </p:cNvPr>
              <p:cNvSpPr/>
              <p:nvPr/>
            </p:nvSpPr>
            <p:spPr>
              <a:xfrm>
                <a:off x="1642231" y="2734009"/>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sp>
          <p:nvSpPr>
            <p:cNvPr id="5" name="Isosceles Triangle 4">
              <a:extLst>
                <a:ext uri="{FF2B5EF4-FFF2-40B4-BE49-F238E27FC236}">
                  <a16:creationId xmlns:a16="http://schemas.microsoft.com/office/drawing/2014/main" id="{70356077-F6E6-856D-B74C-7A88B7E2A919}"/>
                </a:ext>
              </a:extLst>
            </p:cNvPr>
            <p:cNvSpPr/>
            <p:nvPr/>
          </p:nvSpPr>
          <p:spPr>
            <a:xfrm>
              <a:off x="2441051" y="4418806"/>
              <a:ext cx="1575594" cy="123457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a:t>
              </a:r>
            </a:p>
          </p:txBody>
        </p:sp>
        <p:sp>
          <p:nvSpPr>
            <p:cNvPr id="6" name="Freeform: Shape 5">
              <a:extLst>
                <a:ext uri="{FF2B5EF4-FFF2-40B4-BE49-F238E27FC236}">
                  <a16:creationId xmlns:a16="http://schemas.microsoft.com/office/drawing/2014/main" id="{349B2B82-862E-0A1F-D617-00F7C9BF01FA}"/>
                </a:ext>
              </a:extLst>
            </p:cNvPr>
            <p:cNvSpPr/>
            <p:nvPr/>
          </p:nvSpPr>
          <p:spPr>
            <a:xfrm>
              <a:off x="2683545" y="3601941"/>
              <a:ext cx="3419655" cy="2821973"/>
            </a:xfrm>
            <a:custGeom>
              <a:avLst/>
              <a:gdLst>
                <a:gd name="csX0" fmla="*/ 0 w 2902226"/>
                <a:gd name="csY0" fmla="*/ 143123 h 2631882"/>
                <a:gd name="csX1" fmla="*/ 0 w 2902226"/>
                <a:gd name="csY1" fmla="*/ 143123 h 2631882"/>
                <a:gd name="csX2" fmla="*/ 71562 w 2902226"/>
                <a:gd name="csY2" fmla="*/ 540689 h 2631882"/>
                <a:gd name="csX3" fmla="*/ 119269 w 2902226"/>
                <a:gd name="csY3" fmla="*/ 731520 h 2631882"/>
                <a:gd name="csX4" fmla="*/ 151075 w 2902226"/>
                <a:gd name="csY4" fmla="*/ 818984 h 2631882"/>
                <a:gd name="csX5" fmla="*/ 222636 w 2902226"/>
                <a:gd name="csY5" fmla="*/ 1113183 h 2631882"/>
                <a:gd name="csX6" fmla="*/ 262393 w 2902226"/>
                <a:gd name="csY6" fmla="*/ 1176793 h 2631882"/>
                <a:gd name="csX7" fmla="*/ 310101 w 2902226"/>
                <a:gd name="csY7" fmla="*/ 1439186 h 2631882"/>
                <a:gd name="csX8" fmla="*/ 333955 w 2902226"/>
                <a:gd name="csY8" fmla="*/ 1653871 h 2631882"/>
                <a:gd name="csX9" fmla="*/ 413468 w 2902226"/>
                <a:gd name="csY9" fmla="*/ 1956021 h 2631882"/>
                <a:gd name="csX10" fmla="*/ 421419 w 2902226"/>
                <a:gd name="csY10" fmla="*/ 2274073 h 2631882"/>
                <a:gd name="csX11" fmla="*/ 437322 w 2902226"/>
                <a:gd name="csY11" fmla="*/ 2345635 h 2631882"/>
                <a:gd name="csX12" fmla="*/ 580445 w 2902226"/>
                <a:gd name="csY12" fmla="*/ 2512612 h 2631882"/>
                <a:gd name="csX13" fmla="*/ 922351 w 2902226"/>
                <a:gd name="csY13" fmla="*/ 2608028 h 2631882"/>
                <a:gd name="csX14" fmla="*/ 1009816 w 2902226"/>
                <a:gd name="csY14" fmla="*/ 2615979 h 2631882"/>
                <a:gd name="csX15" fmla="*/ 1200647 w 2902226"/>
                <a:gd name="csY15" fmla="*/ 2623930 h 2631882"/>
                <a:gd name="csX16" fmla="*/ 1773141 w 2902226"/>
                <a:gd name="csY16" fmla="*/ 2631882 h 2631882"/>
                <a:gd name="csX17" fmla="*/ 2003729 w 2902226"/>
                <a:gd name="csY17" fmla="*/ 2615979 h 2631882"/>
                <a:gd name="csX18" fmla="*/ 2146852 w 2902226"/>
                <a:gd name="csY18" fmla="*/ 2600077 h 2631882"/>
                <a:gd name="csX19" fmla="*/ 2297927 w 2902226"/>
                <a:gd name="csY19" fmla="*/ 2584174 h 2631882"/>
                <a:gd name="csX20" fmla="*/ 2385391 w 2902226"/>
                <a:gd name="csY20" fmla="*/ 2576223 h 2631882"/>
                <a:gd name="csX21" fmla="*/ 2592125 w 2902226"/>
                <a:gd name="csY21" fmla="*/ 2568271 h 2631882"/>
                <a:gd name="csX22" fmla="*/ 2639833 w 2902226"/>
                <a:gd name="csY22" fmla="*/ 2560320 h 2631882"/>
                <a:gd name="csX23" fmla="*/ 2647784 w 2902226"/>
                <a:gd name="csY23" fmla="*/ 2472856 h 2631882"/>
                <a:gd name="csX24" fmla="*/ 2615979 w 2902226"/>
                <a:gd name="csY24" fmla="*/ 2178657 h 2631882"/>
                <a:gd name="csX25" fmla="*/ 2552369 w 2902226"/>
                <a:gd name="csY25" fmla="*/ 1908313 h 2631882"/>
                <a:gd name="csX26" fmla="*/ 2544417 w 2902226"/>
                <a:gd name="csY26" fmla="*/ 1804946 h 2631882"/>
                <a:gd name="csX27" fmla="*/ 2536466 w 2902226"/>
                <a:gd name="csY27" fmla="*/ 1733384 h 2631882"/>
                <a:gd name="csX28" fmla="*/ 2528515 w 2902226"/>
                <a:gd name="csY28" fmla="*/ 1606163 h 2631882"/>
                <a:gd name="csX29" fmla="*/ 2520563 w 2902226"/>
                <a:gd name="csY29" fmla="*/ 1518699 h 2631882"/>
                <a:gd name="csX30" fmla="*/ 2528515 w 2902226"/>
                <a:gd name="csY30" fmla="*/ 842838 h 2631882"/>
                <a:gd name="csX31" fmla="*/ 2536466 w 2902226"/>
                <a:gd name="csY31" fmla="*/ 811033 h 2631882"/>
                <a:gd name="csX32" fmla="*/ 2584174 w 2902226"/>
                <a:gd name="csY32" fmla="*/ 787179 h 2631882"/>
                <a:gd name="csX33" fmla="*/ 2655736 w 2902226"/>
                <a:gd name="csY33" fmla="*/ 747423 h 2631882"/>
                <a:gd name="csX34" fmla="*/ 2814762 w 2902226"/>
                <a:gd name="csY34" fmla="*/ 508883 h 2631882"/>
                <a:gd name="csX35" fmla="*/ 2830664 w 2902226"/>
                <a:gd name="csY35" fmla="*/ 453224 h 2631882"/>
                <a:gd name="csX36" fmla="*/ 2854518 w 2902226"/>
                <a:gd name="csY36" fmla="*/ 405517 h 2631882"/>
                <a:gd name="csX37" fmla="*/ 2878372 w 2902226"/>
                <a:gd name="csY37" fmla="*/ 349857 h 2631882"/>
                <a:gd name="csX38" fmla="*/ 2894275 w 2902226"/>
                <a:gd name="csY38" fmla="*/ 270344 h 2631882"/>
                <a:gd name="csX39" fmla="*/ 2902226 w 2902226"/>
                <a:gd name="csY39" fmla="*/ 238539 h 2631882"/>
                <a:gd name="csX40" fmla="*/ 2894275 w 2902226"/>
                <a:gd name="csY40" fmla="*/ 151075 h 2631882"/>
                <a:gd name="csX41" fmla="*/ 2870421 w 2902226"/>
                <a:gd name="csY41" fmla="*/ 127221 h 2631882"/>
                <a:gd name="csX42" fmla="*/ 2727297 w 2902226"/>
                <a:gd name="csY42" fmla="*/ 79513 h 2631882"/>
                <a:gd name="csX43" fmla="*/ 2560320 w 2902226"/>
                <a:gd name="csY43" fmla="*/ 31805 h 2631882"/>
                <a:gd name="csX44" fmla="*/ 2282024 w 2902226"/>
                <a:gd name="csY44" fmla="*/ 0 h 2631882"/>
                <a:gd name="csX45" fmla="*/ 1900362 w 2902226"/>
                <a:gd name="csY45" fmla="*/ 7951 h 2631882"/>
                <a:gd name="csX46" fmla="*/ 866692 w 2902226"/>
                <a:gd name="csY46" fmla="*/ 15903 h 2631882"/>
                <a:gd name="csX47" fmla="*/ 779228 w 2902226"/>
                <a:gd name="csY47" fmla="*/ 23854 h 2631882"/>
                <a:gd name="csX48" fmla="*/ 469127 w 2902226"/>
                <a:gd name="csY48" fmla="*/ 39757 h 2631882"/>
                <a:gd name="csX49" fmla="*/ 429370 w 2902226"/>
                <a:gd name="csY49" fmla="*/ 47708 h 2631882"/>
                <a:gd name="csX50" fmla="*/ 254442 w 2902226"/>
                <a:gd name="csY50" fmla="*/ 63610 h 2631882"/>
                <a:gd name="csX51" fmla="*/ 159026 w 2902226"/>
                <a:gd name="csY51" fmla="*/ 79513 h 2631882"/>
                <a:gd name="csX52" fmla="*/ 63610 w 2902226"/>
                <a:gd name="csY52" fmla="*/ 87464 h 2631882"/>
                <a:gd name="csX53" fmla="*/ 39756 w 2902226"/>
                <a:gd name="csY53" fmla="*/ 95416 h 2631882"/>
                <a:gd name="csX54" fmla="*/ 0 w 2902226"/>
                <a:gd name="csY54" fmla="*/ 143123 h 2631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902226" h="2631882">
                  <a:moveTo>
                    <a:pt x="0" y="143123"/>
                  </a:moveTo>
                  <a:lnTo>
                    <a:pt x="0" y="143123"/>
                  </a:lnTo>
                  <a:cubicBezTo>
                    <a:pt x="21109" y="322553"/>
                    <a:pt x="16814" y="321695"/>
                    <a:pt x="71562" y="540689"/>
                  </a:cubicBezTo>
                  <a:cubicBezTo>
                    <a:pt x="87464" y="604299"/>
                    <a:pt x="96861" y="669900"/>
                    <a:pt x="119269" y="731520"/>
                  </a:cubicBezTo>
                  <a:cubicBezTo>
                    <a:pt x="129871" y="760675"/>
                    <a:pt x="143551" y="788888"/>
                    <a:pt x="151075" y="818984"/>
                  </a:cubicBezTo>
                  <a:cubicBezTo>
                    <a:pt x="165759" y="877719"/>
                    <a:pt x="182074" y="1032059"/>
                    <a:pt x="222636" y="1113183"/>
                  </a:cubicBezTo>
                  <a:cubicBezTo>
                    <a:pt x="233818" y="1135547"/>
                    <a:pt x="249141" y="1155590"/>
                    <a:pt x="262393" y="1176793"/>
                  </a:cubicBezTo>
                  <a:cubicBezTo>
                    <a:pt x="298215" y="1391727"/>
                    <a:pt x="280208" y="1304672"/>
                    <a:pt x="310101" y="1439186"/>
                  </a:cubicBezTo>
                  <a:cubicBezTo>
                    <a:pt x="315016" y="1493249"/>
                    <a:pt x="324502" y="1608495"/>
                    <a:pt x="333955" y="1653871"/>
                  </a:cubicBezTo>
                  <a:cubicBezTo>
                    <a:pt x="371555" y="1834349"/>
                    <a:pt x="375685" y="1842675"/>
                    <a:pt x="413468" y="1956021"/>
                  </a:cubicBezTo>
                  <a:cubicBezTo>
                    <a:pt x="416118" y="2062038"/>
                    <a:pt x="414938" y="2168221"/>
                    <a:pt x="421419" y="2274073"/>
                  </a:cubicBezTo>
                  <a:cubicBezTo>
                    <a:pt x="422912" y="2298463"/>
                    <a:pt x="428465" y="2322861"/>
                    <a:pt x="437322" y="2345635"/>
                  </a:cubicBezTo>
                  <a:cubicBezTo>
                    <a:pt x="460766" y="2405921"/>
                    <a:pt x="524187" y="2488501"/>
                    <a:pt x="580445" y="2512612"/>
                  </a:cubicBezTo>
                  <a:cubicBezTo>
                    <a:pt x="689201" y="2559222"/>
                    <a:pt x="807314" y="2580334"/>
                    <a:pt x="922351" y="2608028"/>
                  </a:cubicBezTo>
                  <a:cubicBezTo>
                    <a:pt x="950813" y="2614880"/>
                    <a:pt x="980588" y="2614309"/>
                    <a:pt x="1009816" y="2615979"/>
                  </a:cubicBezTo>
                  <a:cubicBezTo>
                    <a:pt x="1073378" y="2619611"/>
                    <a:pt x="1136995" y="2622604"/>
                    <a:pt x="1200647" y="2623930"/>
                  </a:cubicBezTo>
                  <a:lnTo>
                    <a:pt x="1773141" y="2631882"/>
                  </a:lnTo>
                  <a:lnTo>
                    <a:pt x="2003729" y="2615979"/>
                  </a:lnTo>
                  <a:cubicBezTo>
                    <a:pt x="2051557" y="2611909"/>
                    <a:pt x="2099129" y="2605236"/>
                    <a:pt x="2146852" y="2600077"/>
                  </a:cubicBezTo>
                  <a:lnTo>
                    <a:pt x="2297927" y="2584174"/>
                  </a:lnTo>
                  <a:cubicBezTo>
                    <a:pt x="2327082" y="2581524"/>
                    <a:pt x="2356159" y="2577803"/>
                    <a:pt x="2385391" y="2576223"/>
                  </a:cubicBezTo>
                  <a:cubicBezTo>
                    <a:pt x="2454253" y="2572501"/>
                    <a:pt x="2523214" y="2570922"/>
                    <a:pt x="2592125" y="2568271"/>
                  </a:cubicBezTo>
                  <a:cubicBezTo>
                    <a:pt x="2608028" y="2565621"/>
                    <a:pt x="2631710" y="2574246"/>
                    <a:pt x="2639833" y="2560320"/>
                  </a:cubicBezTo>
                  <a:cubicBezTo>
                    <a:pt x="2654584" y="2535033"/>
                    <a:pt x="2649610" y="2502074"/>
                    <a:pt x="2647784" y="2472856"/>
                  </a:cubicBezTo>
                  <a:cubicBezTo>
                    <a:pt x="2641631" y="2374410"/>
                    <a:pt x="2632417" y="2275915"/>
                    <a:pt x="2615979" y="2178657"/>
                  </a:cubicBezTo>
                  <a:cubicBezTo>
                    <a:pt x="2600551" y="2087376"/>
                    <a:pt x="2552369" y="1908313"/>
                    <a:pt x="2552369" y="1908313"/>
                  </a:cubicBezTo>
                  <a:cubicBezTo>
                    <a:pt x="2549718" y="1873857"/>
                    <a:pt x="2547546" y="1839362"/>
                    <a:pt x="2544417" y="1804946"/>
                  </a:cubicBezTo>
                  <a:cubicBezTo>
                    <a:pt x="2542244" y="1781044"/>
                    <a:pt x="2538380" y="1757308"/>
                    <a:pt x="2536466" y="1733384"/>
                  </a:cubicBezTo>
                  <a:cubicBezTo>
                    <a:pt x="2533078" y="1691030"/>
                    <a:pt x="2531654" y="1648537"/>
                    <a:pt x="2528515" y="1606163"/>
                  </a:cubicBezTo>
                  <a:cubicBezTo>
                    <a:pt x="2526352" y="1576968"/>
                    <a:pt x="2523214" y="1547854"/>
                    <a:pt x="2520563" y="1518699"/>
                  </a:cubicBezTo>
                  <a:cubicBezTo>
                    <a:pt x="2511061" y="1167121"/>
                    <a:pt x="2506076" y="1231784"/>
                    <a:pt x="2528515" y="842838"/>
                  </a:cubicBezTo>
                  <a:cubicBezTo>
                    <a:pt x="2529144" y="831928"/>
                    <a:pt x="2528739" y="818760"/>
                    <a:pt x="2536466" y="811033"/>
                  </a:cubicBezTo>
                  <a:cubicBezTo>
                    <a:pt x="2549038" y="798461"/>
                    <a:pt x="2568486" y="795546"/>
                    <a:pt x="2584174" y="787179"/>
                  </a:cubicBezTo>
                  <a:cubicBezTo>
                    <a:pt x="2608252" y="774338"/>
                    <a:pt x="2631882" y="760675"/>
                    <a:pt x="2655736" y="747423"/>
                  </a:cubicBezTo>
                  <a:cubicBezTo>
                    <a:pt x="2693399" y="694066"/>
                    <a:pt x="2781725" y="574958"/>
                    <a:pt x="2814762" y="508883"/>
                  </a:cubicBezTo>
                  <a:cubicBezTo>
                    <a:pt x="2823391" y="491625"/>
                    <a:pt x="2823737" y="471233"/>
                    <a:pt x="2830664" y="453224"/>
                  </a:cubicBezTo>
                  <a:cubicBezTo>
                    <a:pt x="2837046" y="436630"/>
                    <a:pt x="2847067" y="421660"/>
                    <a:pt x="2854518" y="405517"/>
                  </a:cubicBezTo>
                  <a:cubicBezTo>
                    <a:pt x="2862977" y="387189"/>
                    <a:pt x="2870421" y="368410"/>
                    <a:pt x="2878372" y="349857"/>
                  </a:cubicBezTo>
                  <a:cubicBezTo>
                    <a:pt x="2883673" y="323353"/>
                    <a:pt x="2888612" y="296773"/>
                    <a:pt x="2894275" y="270344"/>
                  </a:cubicBezTo>
                  <a:cubicBezTo>
                    <a:pt x="2896565" y="259659"/>
                    <a:pt x="2902226" y="249467"/>
                    <a:pt x="2902226" y="238539"/>
                  </a:cubicBezTo>
                  <a:cubicBezTo>
                    <a:pt x="2902226" y="209264"/>
                    <a:pt x="2902317" y="179224"/>
                    <a:pt x="2894275" y="151075"/>
                  </a:cubicBezTo>
                  <a:cubicBezTo>
                    <a:pt x="2891186" y="140263"/>
                    <a:pt x="2880757" y="131651"/>
                    <a:pt x="2870421" y="127221"/>
                  </a:cubicBezTo>
                  <a:cubicBezTo>
                    <a:pt x="2824198" y="107411"/>
                    <a:pt x="2775362" y="94302"/>
                    <a:pt x="2727297" y="79513"/>
                  </a:cubicBezTo>
                  <a:cubicBezTo>
                    <a:pt x="2671971" y="62489"/>
                    <a:pt x="2616794" y="44512"/>
                    <a:pt x="2560320" y="31805"/>
                  </a:cubicBezTo>
                  <a:cubicBezTo>
                    <a:pt x="2446993" y="6306"/>
                    <a:pt x="2393689" y="6979"/>
                    <a:pt x="2282024" y="0"/>
                  </a:cubicBezTo>
                  <a:lnTo>
                    <a:pt x="1900362" y="7951"/>
                  </a:lnTo>
                  <a:lnTo>
                    <a:pt x="866692" y="15903"/>
                  </a:lnTo>
                  <a:cubicBezTo>
                    <a:pt x="837420" y="16318"/>
                    <a:pt x="808423" y="21691"/>
                    <a:pt x="779228" y="23854"/>
                  </a:cubicBezTo>
                  <a:cubicBezTo>
                    <a:pt x="662285" y="32516"/>
                    <a:pt x="592242" y="34404"/>
                    <a:pt x="469127" y="39757"/>
                  </a:cubicBezTo>
                  <a:cubicBezTo>
                    <a:pt x="455875" y="42407"/>
                    <a:pt x="442766" y="45922"/>
                    <a:pt x="429370" y="47708"/>
                  </a:cubicBezTo>
                  <a:cubicBezTo>
                    <a:pt x="392280" y="52653"/>
                    <a:pt x="287520" y="60854"/>
                    <a:pt x="254442" y="63610"/>
                  </a:cubicBezTo>
                  <a:cubicBezTo>
                    <a:pt x="222637" y="68911"/>
                    <a:pt x="191021" y="75514"/>
                    <a:pt x="159026" y="79513"/>
                  </a:cubicBezTo>
                  <a:cubicBezTo>
                    <a:pt x="127357" y="83472"/>
                    <a:pt x="95246" y="83246"/>
                    <a:pt x="63610" y="87464"/>
                  </a:cubicBezTo>
                  <a:cubicBezTo>
                    <a:pt x="55302" y="88572"/>
                    <a:pt x="47887" y="93383"/>
                    <a:pt x="39756" y="95416"/>
                  </a:cubicBezTo>
                  <a:lnTo>
                    <a:pt x="0" y="143123"/>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State A</a:t>
              </a:r>
            </a:p>
          </p:txBody>
        </p:sp>
        <p:cxnSp>
          <p:nvCxnSpPr>
            <p:cNvPr id="8" name="Straight Connector 7">
              <a:extLst>
                <a:ext uri="{FF2B5EF4-FFF2-40B4-BE49-F238E27FC236}">
                  <a16:creationId xmlns:a16="http://schemas.microsoft.com/office/drawing/2014/main" id="{F5ADBC79-45BC-0FA5-98CB-3459C5861487}"/>
                </a:ext>
              </a:extLst>
            </p:cNvPr>
            <p:cNvCxnSpPr>
              <a:cxnSpLocks/>
              <a:stCxn id="14" idx="2"/>
              <a:endCxn id="5" idx="0"/>
            </p:cNvCxnSpPr>
            <p:nvPr/>
          </p:nvCxnSpPr>
          <p:spPr>
            <a:xfrm>
              <a:off x="2394381" y="2411514"/>
              <a:ext cx="834467" cy="2007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207673-3C26-4E67-0712-C659437B93E2}"/>
                </a:ext>
              </a:extLst>
            </p:cNvPr>
            <p:cNvCxnSpPr>
              <a:cxnSpLocks/>
              <a:stCxn id="38" idx="17"/>
              <a:endCxn id="5" idx="0"/>
            </p:cNvCxnSpPr>
            <p:nvPr/>
          </p:nvCxnSpPr>
          <p:spPr>
            <a:xfrm>
              <a:off x="985795" y="3076678"/>
              <a:ext cx="2243053" cy="134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FCD6CE7-3783-9A75-494A-960D3AB2E6F3}"/>
                </a:ext>
              </a:extLst>
            </p:cNvPr>
            <p:cNvSpPr/>
            <p:nvPr/>
          </p:nvSpPr>
          <p:spPr>
            <a:xfrm>
              <a:off x="1745654" y="1552410"/>
              <a:ext cx="1297453" cy="85910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Corp</a:t>
              </a:r>
            </a:p>
          </p:txBody>
        </p:sp>
        <p:sp>
          <p:nvSpPr>
            <p:cNvPr id="23" name="Isosceles Triangle 22">
              <a:extLst>
                <a:ext uri="{FF2B5EF4-FFF2-40B4-BE49-F238E27FC236}">
                  <a16:creationId xmlns:a16="http://schemas.microsoft.com/office/drawing/2014/main" id="{71385F0D-049B-0A70-E915-3222F6862D6E}"/>
                </a:ext>
              </a:extLst>
            </p:cNvPr>
            <p:cNvSpPr/>
            <p:nvPr/>
          </p:nvSpPr>
          <p:spPr>
            <a:xfrm>
              <a:off x="3709656" y="2866647"/>
              <a:ext cx="1173577" cy="9261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QIP</a:t>
              </a:r>
            </a:p>
          </p:txBody>
        </p:sp>
        <p:grpSp>
          <p:nvGrpSpPr>
            <p:cNvPr id="39" name="Content Placeholder 16" descr="Man with solid fill">
              <a:extLst>
                <a:ext uri="{FF2B5EF4-FFF2-40B4-BE49-F238E27FC236}">
                  <a16:creationId xmlns:a16="http://schemas.microsoft.com/office/drawing/2014/main" id="{7ABD0FAE-9B41-6CD6-DB74-5F76BD9209E3}"/>
                </a:ext>
              </a:extLst>
            </p:cNvPr>
            <p:cNvGrpSpPr/>
            <p:nvPr/>
          </p:nvGrpSpPr>
          <p:grpSpPr>
            <a:xfrm>
              <a:off x="5123885" y="882595"/>
              <a:ext cx="375751" cy="908059"/>
              <a:chOff x="6486322" y="1348492"/>
              <a:chExt cx="419100" cy="857250"/>
            </a:xfrm>
            <a:solidFill>
              <a:schemeClr val="tx1">
                <a:lumMod val="65000"/>
                <a:lumOff val="35000"/>
              </a:schemeClr>
            </a:solidFill>
          </p:grpSpPr>
          <p:sp>
            <p:nvSpPr>
              <p:cNvPr id="40" name="Freeform: Shape 39">
                <a:extLst>
                  <a:ext uri="{FF2B5EF4-FFF2-40B4-BE49-F238E27FC236}">
                    <a16:creationId xmlns:a16="http://schemas.microsoft.com/office/drawing/2014/main" id="{63B3A430-C036-D9D1-D89B-A0B111AEDF45}"/>
                  </a:ext>
                </a:extLst>
              </p:cNvPr>
              <p:cNvSpPr/>
              <p:nvPr/>
            </p:nvSpPr>
            <p:spPr>
              <a:xfrm>
                <a:off x="6619672" y="1348492"/>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41" name="Freeform: Shape 40">
                <a:extLst>
                  <a:ext uri="{FF2B5EF4-FFF2-40B4-BE49-F238E27FC236}">
                    <a16:creationId xmlns:a16="http://schemas.microsoft.com/office/drawing/2014/main" id="{EA9483AB-ECC1-C932-90EF-FA137F1C8820}"/>
                  </a:ext>
                </a:extLst>
              </p:cNvPr>
              <p:cNvSpPr/>
              <p:nvPr/>
            </p:nvSpPr>
            <p:spPr>
              <a:xfrm>
                <a:off x="6486322" y="1519942"/>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cxnSp>
          <p:nvCxnSpPr>
            <p:cNvPr id="29" name="Straight Connector 28">
              <a:extLst>
                <a:ext uri="{FF2B5EF4-FFF2-40B4-BE49-F238E27FC236}">
                  <a16:creationId xmlns:a16="http://schemas.microsoft.com/office/drawing/2014/main" id="{E9B9E4F1-32F6-DF10-E58E-00B193857CB3}"/>
                </a:ext>
              </a:extLst>
            </p:cNvPr>
            <p:cNvCxnSpPr>
              <a:cxnSpLocks/>
              <a:stCxn id="23" idx="3"/>
              <a:endCxn id="5" idx="0"/>
            </p:cNvCxnSpPr>
            <p:nvPr/>
          </p:nvCxnSpPr>
          <p:spPr>
            <a:xfrm flipH="1">
              <a:off x="3228848" y="3792773"/>
              <a:ext cx="1067597" cy="626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D6D995-B783-F908-725C-64A427C94F5B}"/>
                </a:ext>
              </a:extLst>
            </p:cNvPr>
            <p:cNvCxnSpPr>
              <a:cxnSpLocks/>
              <a:stCxn id="41" idx="13"/>
              <a:endCxn id="23" idx="0"/>
            </p:cNvCxnSpPr>
            <p:nvPr/>
          </p:nvCxnSpPr>
          <p:spPr>
            <a:xfrm flipH="1">
              <a:off x="4296445" y="1790654"/>
              <a:ext cx="929918" cy="1075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44A79F0-79AB-1900-82A6-4FE55F31C513}"/>
                </a:ext>
              </a:extLst>
            </p:cNvPr>
            <p:cNvSpPr txBox="1"/>
            <p:nvPr/>
          </p:nvSpPr>
          <p:spPr>
            <a:xfrm>
              <a:off x="492314" y="1505872"/>
              <a:ext cx="1161131" cy="820923"/>
            </a:xfrm>
            <a:prstGeom prst="rect">
              <a:avLst/>
            </a:prstGeom>
            <a:noFill/>
          </p:spPr>
          <p:txBody>
            <a:bodyPr wrap="square" rtlCol="0">
              <a:spAutoFit/>
            </a:bodyPr>
            <a:lstStyle/>
            <a:p>
              <a:r>
                <a:rPr lang="en-US" sz="1050" b="1"/>
                <a:t>Partner Smith</a:t>
              </a:r>
            </a:p>
          </p:txBody>
        </p:sp>
        <p:sp>
          <p:nvSpPr>
            <p:cNvPr id="44" name="TextBox 43">
              <a:extLst>
                <a:ext uri="{FF2B5EF4-FFF2-40B4-BE49-F238E27FC236}">
                  <a16:creationId xmlns:a16="http://schemas.microsoft.com/office/drawing/2014/main" id="{9E0B46A6-5E0D-219E-435F-61F3ED5BD04E}"/>
                </a:ext>
              </a:extLst>
            </p:cNvPr>
            <p:cNvSpPr txBox="1"/>
            <p:nvPr/>
          </p:nvSpPr>
          <p:spPr>
            <a:xfrm>
              <a:off x="5364915" y="470376"/>
              <a:ext cx="1016655" cy="1099451"/>
            </a:xfrm>
            <a:prstGeom prst="rect">
              <a:avLst/>
            </a:prstGeom>
            <a:noFill/>
          </p:spPr>
          <p:txBody>
            <a:bodyPr wrap="square" rtlCol="0">
              <a:spAutoFit/>
            </a:bodyPr>
            <a:lstStyle/>
            <a:p>
              <a:pPr algn="ctr"/>
              <a:r>
                <a:rPr lang="en-US" sz="1050" b="1"/>
                <a:t>QIP Partner Jones</a:t>
              </a:r>
            </a:p>
          </p:txBody>
        </p:sp>
      </p:grpSp>
      <p:cxnSp>
        <p:nvCxnSpPr>
          <p:cNvPr id="3" name="Connector: Curved 2">
            <a:extLst>
              <a:ext uri="{FF2B5EF4-FFF2-40B4-BE49-F238E27FC236}">
                <a16:creationId xmlns:a16="http://schemas.microsoft.com/office/drawing/2014/main" id="{457FA848-120C-6506-1BA2-E6BD09C9AFC4}"/>
              </a:ext>
            </a:extLst>
          </p:cNvPr>
          <p:cNvCxnSpPr>
            <a:cxnSpLocks/>
            <a:stCxn id="5" idx="5"/>
            <a:endCxn id="23" idx="5"/>
          </p:cNvCxnSpPr>
          <p:nvPr/>
        </p:nvCxnSpPr>
        <p:spPr>
          <a:xfrm flipV="1">
            <a:off x="2384052" y="2057366"/>
            <a:ext cx="598390" cy="895647"/>
          </a:xfrm>
          <a:prstGeom prst="curvedConnector3">
            <a:avLst>
              <a:gd name="adj1" fmla="val 201760"/>
            </a:avLst>
          </a:prstGeom>
          <a:ln>
            <a:solidFill>
              <a:srgbClr val="56A85A"/>
            </a:solidFill>
            <a:tailEnd type="triangle"/>
          </a:ln>
        </p:spPr>
        <p:style>
          <a:lnRef idx="3">
            <a:schemeClr val="dk1"/>
          </a:lnRef>
          <a:fillRef idx="0">
            <a:schemeClr val="dk1"/>
          </a:fillRef>
          <a:effectRef idx="2">
            <a:schemeClr val="dk1"/>
          </a:effectRef>
          <a:fontRef idx="minor">
            <a:schemeClr val="tx1"/>
          </a:fontRef>
        </p:style>
      </p:cxnSp>
      <p:cxnSp>
        <p:nvCxnSpPr>
          <p:cNvPr id="12" name="Connector: Curved 11">
            <a:extLst>
              <a:ext uri="{FF2B5EF4-FFF2-40B4-BE49-F238E27FC236}">
                <a16:creationId xmlns:a16="http://schemas.microsoft.com/office/drawing/2014/main" id="{080E83F2-E5A9-775D-AD50-66E252905495}"/>
              </a:ext>
            </a:extLst>
          </p:cNvPr>
          <p:cNvCxnSpPr>
            <a:cxnSpLocks/>
          </p:cNvCxnSpPr>
          <p:nvPr/>
        </p:nvCxnSpPr>
        <p:spPr>
          <a:xfrm flipV="1">
            <a:off x="3036218" y="1144229"/>
            <a:ext cx="598390" cy="895647"/>
          </a:xfrm>
          <a:prstGeom prst="curvedConnector3">
            <a:avLst>
              <a:gd name="adj1" fmla="val 201760"/>
            </a:avLst>
          </a:prstGeom>
          <a:ln>
            <a:solidFill>
              <a:srgbClr val="56A85A"/>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08746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AF872-8796-FD68-627E-A3009F6525E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F8BE40-BDDD-CA15-48BD-48A503EBAFB8}"/>
              </a:ext>
            </a:extLst>
          </p:cNvPr>
          <p:cNvSpPr>
            <a:spLocks noGrp="1"/>
          </p:cNvSpPr>
          <p:nvPr>
            <p:ph type="sldNum" sz="quarter" idx="12"/>
          </p:nvPr>
        </p:nvSpPr>
        <p:spPr/>
        <p:txBody>
          <a:bodyPr/>
          <a:lstStyle/>
          <a:p>
            <a:fld id="{3A98EE3D-8CD1-4C3F-BD1C-C98C9596463C}" type="slidenum">
              <a:rPr lang="en-US" smtClean="0"/>
              <a:t>26</a:t>
            </a:fld>
            <a:endParaRPr lang="en-US"/>
          </a:p>
        </p:txBody>
      </p:sp>
      <p:sp>
        <p:nvSpPr>
          <p:cNvPr id="19" name="Content Placeholder 2">
            <a:extLst>
              <a:ext uri="{FF2B5EF4-FFF2-40B4-BE49-F238E27FC236}">
                <a16:creationId xmlns:a16="http://schemas.microsoft.com/office/drawing/2014/main" id="{09A4B9FF-1307-DC04-081F-3743C1F4D1CA}"/>
              </a:ext>
            </a:extLst>
          </p:cNvPr>
          <p:cNvSpPr txBox="1">
            <a:spLocks/>
          </p:cNvSpPr>
          <p:nvPr/>
        </p:nvSpPr>
        <p:spPr>
          <a:xfrm>
            <a:off x="4240216" y="723569"/>
            <a:ext cx="7487960" cy="5700345"/>
          </a:xfrm>
          <a:prstGeom prst="rect">
            <a:avLst/>
          </a:prstGeom>
        </p:spPr>
        <p:txBody>
          <a:bodyPr vert="horz" lIns="91440" tIns="45720" rIns="91440" bIns="45720" rtlCol="0" anchor="ctr">
            <a:normAutofit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spcBef>
                <a:spcPts val="600"/>
              </a:spcBef>
              <a:buNone/>
            </a:pPr>
            <a:r>
              <a:rPr lang="en-US" sz="1800" b="1" u="sng" dirty="0"/>
              <a:t>Example 8 – QIP – Separate Apportionment</a:t>
            </a:r>
            <a:r>
              <a:rPr lang="en-US" sz="1800" b="1" dirty="0"/>
              <a:t>: </a:t>
            </a:r>
          </a:p>
          <a:p>
            <a:pPr lvl="1">
              <a:spcBef>
                <a:spcPts val="600"/>
              </a:spcBef>
              <a:spcAft>
                <a:spcPts val="1200"/>
              </a:spcAft>
            </a:pPr>
            <a:r>
              <a:rPr lang="en-US" sz="1800" b="1" dirty="0"/>
              <a:t>QIP acquires an 80% interest in P2. P becomes P1.</a:t>
            </a:r>
          </a:p>
          <a:p>
            <a:pPr lvl="1">
              <a:spcBef>
                <a:spcPts val="600"/>
              </a:spcBef>
              <a:spcAft>
                <a:spcPts val="1200"/>
              </a:spcAft>
            </a:pPr>
            <a:r>
              <a:rPr lang="en-US" sz="1800" b="1" dirty="0"/>
              <a:t>QIP is not unitary with P2 (otherwise it would not be a QIP)</a:t>
            </a:r>
          </a:p>
          <a:p>
            <a:pPr lvl="1">
              <a:spcBef>
                <a:spcPts val="600"/>
              </a:spcBef>
              <a:spcAft>
                <a:spcPts val="1200"/>
              </a:spcAft>
            </a:pPr>
            <a:r>
              <a:rPr lang="en-US" sz="1800" b="1" dirty="0"/>
              <a:t>Same facts as example 7 between P1, QIP and Jones. </a:t>
            </a:r>
          </a:p>
          <a:p>
            <a:pPr lvl="1">
              <a:spcBef>
                <a:spcPts val="600"/>
              </a:spcBef>
              <a:spcAft>
                <a:spcPts val="1200"/>
              </a:spcAft>
            </a:pPr>
            <a:r>
              <a:rPr lang="en-US" sz="1800" b="1" dirty="0"/>
              <a:t>P2 has a net loss of ($25,000) and allocates 80% ($20,000) of it to QIP.</a:t>
            </a:r>
          </a:p>
          <a:p>
            <a:pPr lvl="1">
              <a:spcBef>
                <a:spcPts val="600"/>
              </a:spcBef>
              <a:spcAft>
                <a:spcPts val="1200"/>
              </a:spcAft>
            </a:pPr>
            <a:r>
              <a:rPr lang="en-US" sz="1800" b="1" dirty="0"/>
              <a:t>QIP allocates ($10,000) of </a:t>
            </a:r>
            <a:r>
              <a:rPr lang="en-US" sz="1800" b="1"/>
              <a:t>its share of </a:t>
            </a:r>
            <a:r>
              <a:rPr lang="en-US" sz="1800" b="1" dirty="0"/>
              <a:t>P2’s net partnership income to Jones</a:t>
            </a:r>
          </a:p>
          <a:p>
            <a:pPr lvl="1">
              <a:spcBef>
                <a:spcPts val="600"/>
              </a:spcBef>
              <a:spcAft>
                <a:spcPts val="1200"/>
              </a:spcAft>
            </a:pPr>
            <a:r>
              <a:rPr lang="en-US" sz="1800" b="1" dirty="0"/>
              <a:t>P2 has $2,000,000 of total sales with $150,000 in State A</a:t>
            </a:r>
          </a:p>
          <a:p>
            <a:pPr lvl="1">
              <a:spcBef>
                <a:spcPts val="600"/>
              </a:spcBef>
              <a:spcAft>
                <a:spcPts val="1200"/>
              </a:spcAft>
            </a:pPr>
            <a:r>
              <a:rPr lang="en-US" sz="1800" b="1" dirty="0"/>
              <a:t>P2 apportionment factor in State A is 7.5%</a:t>
            </a:r>
          </a:p>
          <a:p>
            <a:pPr lvl="1">
              <a:spcBef>
                <a:spcPts val="600"/>
              </a:spcBef>
              <a:spcAft>
                <a:spcPts val="1200"/>
              </a:spcAft>
            </a:pPr>
            <a:r>
              <a:rPr lang="en-US" sz="1800" b="1" dirty="0"/>
              <a:t>Jones would have </a:t>
            </a:r>
            <a:r>
              <a:rPr lang="en-US" sz="1800" b="1" dirty="0">
                <a:highlight>
                  <a:srgbClr val="FFFF00"/>
                </a:highlight>
              </a:rPr>
              <a:t>$1,750 </a:t>
            </a:r>
            <a:r>
              <a:rPr lang="en-US" sz="1800" b="1" dirty="0"/>
              <a:t>of income sourced to State A including:</a:t>
            </a:r>
          </a:p>
          <a:p>
            <a:pPr lvl="2">
              <a:spcBef>
                <a:spcPts val="600"/>
              </a:spcBef>
              <a:spcAft>
                <a:spcPts val="1200"/>
              </a:spcAft>
            </a:pPr>
            <a:r>
              <a:rPr lang="en-US" sz="1700" b="1" dirty="0"/>
              <a:t>$2,500 from partnership P1, and</a:t>
            </a:r>
          </a:p>
          <a:p>
            <a:pPr lvl="2">
              <a:spcBef>
                <a:spcPts val="600"/>
              </a:spcBef>
              <a:spcAft>
                <a:spcPts val="1200"/>
              </a:spcAft>
            </a:pPr>
            <a:r>
              <a:rPr lang="en-US" sz="1700" b="1" dirty="0"/>
              <a:t>($750) from partnership P2. [($10,000) x 7.5%]</a:t>
            </a:r>
          </a:p>
        </p:txBody>
      </p:sp>
      <p:sp>
        <p:nvSpPr>
          <p:cNvPr id="13" name="Isosceles Triangle 12">
            <a:extLst>
              <a:ext uri="{FF2B5EF4-FFF2-40B4-BE49-F238E27FC236}">
                <a16:creationId xmlns:a16="http://schemas.microsoft.com/office/drawing/2014/main" id="{81372336-743C-5234-D2E2-8965BECF50E7}"/>
              </a:ext>
            </a:extLst>
          </p:cNvPr>
          <p:cNvSpPr/>
          <p:nvPr/>
        </p:nvSpPr>
        <p:spPr>
          <a:xfrm>
            <a:off x="3025983" y="3419392"/>
            <a:ext cx="974900" cy="64800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P2</a:t>
            </a:r>
          </a:p>
        </p:txBody>
      </p:sp>
      <p:grpSp>
        <p:nvGrpSpPr>
          <p:cNvPr id="2" name="Group 1">
            <a:extLst>
              <a:ext uri="{FF2B5EF4-FFF2-40B4-BE49-F238E27FC236}">
                <a16:creationId xmlns:a16="http://schemas.microsoft.com/office/drawing/2014/main" id="{808AB2FB-39E7-237A-2277-FA0ACB20F102}"/>
              </a:ext>
            </a:extLst>
          </p:cNvPr>
          <p:cNvGrpSpPr/>
          <p:nvPr/>
        </p:nvGrpSpPr>
        <p:grpSpPr>
          <a:xfrm>
            <a:off x="447094" y="556556"/>
            <a:ext cx="3643983" cy="3124898"/>
            <a:chOff x="492314" y="470376"/>
            <a:chExt cx="5889256" cy="5953538"/>
          </a:xfrm>
        </p:grpSpPr>
        <p:grpSp>
          <p:nvGrpSpPr>
            <p:cNvPr id="36" name="Content Placeholder 16" descr="Man with solid fill">
              <a:extLst>
                <a:ext uri="{FF2B5EF4-FFF2-40B4-BE49-F238E27FC236}">
                  <a16:creationId xmlns:a16="http://schemas.microsoft.com/office/drawing/2014/main" id="{37F7FD0B-9A4C-044B-692E-4332DAB2638D}"/>
                </a:ext>
              </a:extLst>
            </p:cNvPr>
            <p:cNvGrpSpPr/>
            <p:nvPr/>
          </p:nvGrpSpPr>
          <p:grpSpPr>
            <a:xfrm>
              <a:off x="780840" y="2168619"/>
              <a:ext cx="375751" cy="908059"/>
              <a:chOff x="1642231" y="2562559"/>
              <a:chExt cx="419100" cy="857250"/>
            </a:xfrm>
            <a:solidFill>
              <a:schemeClr val="tx1">
                <a:lumMod val="65000"/>
                <a:lumOff val="35000"/>
              </a:schemeClr>
            </a:solidFill>
          </p:grpSpPr>
          <p:sp>
            <p:nvSpPr>
              <p:cNvPr id="37" name="Freeform: Shape 36">
                <a:extLst>
                  <a:ext uri="{FF2B5EF4-FFF2-40B4-BE49-F238E27FC236}">
                    <a16:creationId xmlns:a16="http://schemas.microsoft.com/office/drawing/2014/main" id="{58F8BD9B-970D-017F-89EE-94C5003BD3DD}"/>
                  </a:ext>
                </a:extLst>
              </p:cNvPr>
              <p:cNvSpPr/>
              <p:nvPr/>
            </p:nvSpPr>
            <p:spPr>
              <a:xfrm>
                <a:off x="1775581" y="2562559"/>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38" name="Freeform: Shape 37">
                <a:extLst>
                  <a:ext uri="{FF2B5EF4-FFF2-40B4-BE49-F238E27FC236}">
                    <a16:creationId xmlns:a16="http://schemas.microsoft.com/office/drawing/2014/main" id="{5CE17FBD-26C0-7097-413E-311AAD91ED2F}"/>
                  </a:ext>
                </a:extLst>
              </p:cNvPr>
              <p:cNvSpPr/>
              <p:nvPr/>
            </p:nvSpPr>
            <p:spPr>
              <a:xfrm>
                <a:off x="1642231" y="2734009"/>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sp>
          <p:nvSpPr>
            <p:cNvPr id="5" name="Isosceles Triangle 4">
              <a:extLst>
                <a:ext uri="{FF2B5EF4-FFF2-40B4-BE49-F238E27FC236}">
                  <a16:creationId xmlns:a16="http://schemas.microsoft.com/office/drawing/2014/main" id="{165D6652-0928-7F29-AB17-BF399B75888D}"/>
                </a:ext>
              </a:extLst>
            </p:cNvPr>
            <p:cNvSpPr/>
            <p:nvPr/>
          </p:nvSpPr>
          <p:spPr>
            <a:xfrm>
              <a:off x="2441051" y="4418806"/>
              <a:ext cx="1575594" cy="123457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P1</a:t>
              </a:r>
            </a:p>
          </p:txBody>
        </p:sp>
        <p:sp>
          <p:nvSpPr>
            <p:cNvPr id="6" name="Freeform: Shape 5">
              <a:extLst>
                <a:ext uri="{FF2B5EF4-FFF2-40B4-BE49-F238E27FC236}">
                  <a16:creationId xmlns:a16="http://schemas.microsoft.com/office/drawing/2014/main" id="{9006ED93-BEFF-50C6-0E99-F2AF43784CEE}"/>
                </a:ext>
              </a:extLst>
            </p:cNvPr>
            <p:cNvSpPr/>
            <p:nvPr/>
          </p:nvSpPr>
          <p:spPr>
            <a:xfrm>
              <a:off x="2683545" y="3601941"/>
              <a:ext cx="3419655" cy="2821973"/>
            </a:xfrm>
            <a:custGeom>
              <a:avLst/>
              <a:gdLst>
                <a:gd name="csX0" fmla="*/ 0 w 2902226"/>
                <a:gd name="csY0" fmla="*/ 143123 h 2631882"/>
                <a:gd name="csX1" fmla="*/ 0 w 2902226"/>
                <a:gd name="csY1" fmla="*/ 143123 h 2631882"/>
                <a:gd name="csX2" fmla="*/ 71562 w 2902226"/>
                <a:gd name="csY2" fmla="*/ 540689 h 2631882"/>
                <a:gd name="csX3" fmla="*/ 119269 w 2902226"/>
                <a:gd name="csY3" fmla="*/ 731520 h 2631882"/>
                <a:gd name="csX4" fmla="*/ 151075 w 2902226"/>
                <a:gd name="csY4" fmla="*/ 818984 h 2631882"/>
                <a:gd name="csX5" fmla="*/ 222636 w 2902226"/>
                <a:gd name="csY5" fmla="*/ 1113183 h 2631882"/>
                <a:gd name="csX6" fmla="*/ 262393 w 2902226"/>
                <a:gd name="csY6" fmla="*/ 1176793 h 2631882"/>
                <a:gd name="csX7" fmla="*/ 310101 w 2902226"/>
                <a:gd name="csY7" fmla="*/ 1439186 h 2631882"/>
                <a:gd name="csX8" fmla="*/ 333955 w 2902226"/>
                <a:gd name="csY8" fmla="*/ 1653871 h 2631882"/>
                <a:gd name="csX9" fmla="*/ 413468 w 2902226"/>
                <a:gd name="csY9" fmla="*/ 1956021 h 2631882"/>
                <a:gd name="csX10" fmla="*/ 421419 w 2902226"/>
                <a:gd name="csY10" fmla="*/ 2274073 h 2631882"/>
                <a:gd name="csX11" fmla="*/ 437322 w 2902226"/>
                <a:gd name="csY11" fmla="*/ 2345635 h 2631882"/>
                <a:gd name="csX12" fmla="*/ 580445 w 2902226"/>
                <a:gd name="csY12" fmla="*/ 2512612 h 2631882"/>
                <a:gd name="csX13" fmla="*/ 922351 w 2902226"/>
                <a:gd name="csY13" fmla="*/ 2608028 h 2631882"/>
                <a:gd name="csX14" fmla="*/ 1009816 w 2902226"/>
                <a:gd name="csY14" fmla="*/ 2615979 h 2631882"/>
                <a:gd name="csX15" fmla="*/ 1200647 w 2902226"/>
                <a:gd name="csY15" fmla="*/ 2623930 h 2631882"/>
                <a:gd name="csX16" fmla="*/ 1773141 w 2902226"/>
                <a:gd name="csY16" fmla="*/ 2631882 h 2631882"/>
                <a:gd name="csX17" fmla="*/ 2003729 w 2902226"/>
                <a:gd name="csY17" fmla="*/ 2615979 h 2631882"/>
                <a:gd name="csX18" fmla="*/ 2146852 w 2902226"/>
                <a:gd name="csY18" fmla="*/ 2600077 h 2631882"/>
                <a:gd name="csX19" fmla="*/ 2297927 w 2902226"/>
                <a:gd name="csY19" fmla="*/ 2584174 h 2631882"/>
                <a:gd name="csX20" fmla="*/ 2385391 w 2902226"/>
                <a:gd name="csY20" fmla="*/ 2576223 h 2631882"/>
                <a:gd name="csX21" fmla="*/ 2592125 w 2902226"/>
                <a:gd name="csY21" fmla="*/ 2568271 h 2631882"/>
                <a:gd name="csX22" fmla="*/ 2639833 w 2902226"/>
                <a:gd name="csY22" fmla="*/ 2560320 h 2631882"/>
                <a:gd name="csX23" fmla="*/ 2647784 w 2902226"/>
                <a:gd name="csY23" fmla="*/ 2472856 h 2631882"/>
                <a:gd name="csX24" fmla="*/ 2615979 w 2902226"/>
                <a:gd name="csY24" fmla="*/ 2178657 h 2631882"/>
                <a:gd name="csX25" fmla="*/ 2552369 w 2902226"/>
                <a:gd name="csY25" fmla="*/ 1908313 h 2631882"/>
                <a:gd name="csX26" fmla="*/ 2544417 w 2902226"/>
                <a:gd name="csY26" fmla="*/ 1804946 h 2631882"/>
                <a:gd name="csX27" fmla="*/ 2536466 w 2902226"/>
                <a:gd name="csY27" fmla="*/ 1733384 h 2631882"/>
                <a:gd name="csX28" fmla="*/ 2528515 w 2902226"/>
                <a:gd name="csY28" fmla="*/ 1606163 h 2631882"/>
                <a:gd name="csX29" fmla="*/ 2520563 w 2902226"/>
                <a:gd name="csY29" fmla="*/ 1518699 h 2631882"/>
                <a:gd name="csX30" fmla="*/ 2528515 w 2902226"/>
                <a:gd name="csY30" fmla="*/ 842838 h 2631882"/>
                <a:gd name="csX31" fmla="*/ 2536466 w 2902226"/>
                <a:gd name="csY31" fmla="*/ 811033 h 2631882"/>
                <a:gd name="csX32" fmla="*/ 2584174 w 2902226"/>
                <a:gd name="csY32" fmla="*/ 787179 h 2631882"/>
                <a:gd name="csX33" fmla="*/ 2655736 w 2902226"/>
                <a:gd name="csY33" fmla="*/ 747423 h 2631882"/>
                <a:gd name="csX34" fmla="*/ 2814762 w 2902226"/>
                <a:gd name="csY34" fmla="*/ 508883 h 2631882"/>
                <a:gd name="csX35" fmla="*/ 2830664 w 2902226"/>
                <a:gd name="csY35" fmla="*/ 453224 h 2631882"/>
                <a:gd name="csX36" fmla="*/ 2854518 w 2902226"/>
                <a:gd name="csY36" fmla="*/ 405517 h 2631882"/>
                <a:gd name="csX37" fmla="*/ 2878372 w 2902226"/>
                <a:gd name="csY37" fmla="*/ 349857 h 2631882"/>
                <a:gd name="csX38" fmla="*/ 2894275 w 2902226"/>
                <a:gd name="csY38" fmla="*/ 270344 h 2631882"/>
                <a:gd name="csX39" fmla="*/ 2902226 w 2902226"/>
                <a:gd name="csY39" fmla="*/ 238539 h 2631882"/>
                <a:gd name="csX40" fmla="*/ 2894275 w 2902226"/>
                <a:gd name="csY40" fmla="*/ 151075 h 2631882"/>
                <a:gd name="csX41" fmla="*/ 2870421 w 2902226"/>
                <a:gd name="csY41" fmla="*/ 127221 h 2631882"/>
                <a:gd name="csX42" fmla="*/ 2727297 w 2902226"/>
                <a:gd name="csY42" fmla="*/ 79513 h 2631882"/>
                <a:gd name="csX43" fmla="*/ 2560320 w 2902226"/>
                <a:gd name="csY43" fmla="*/ 31805 h 2631882"/>
                <a:gd name="csX44" fmla="*/ 2282024 w 2902226"/>
                <a:gd name="csY44" fmla="*/ 0 h 2631882"/>
                <a:gd name="csX45" fmla="*/ 1900362 w 2902226"/>
                <a:gd name="csY45" fmla="*/ 7951 h 2631882"/>
                <a:gd name="csX46" fmla="*/ 866692 w 2902226"/>
                <a:gd name="csY46" fmla="*/ 15903 h 2631882"/>
                <a:gd name="csX47" fmla="*/ 779228 w 2902226"/>
                <a:gd name="csY47" fmla="*/ 23854 h 2631882"/>
                <a:gd name="csX48" fmla="*/ 469127 w 2902226"/>
                <a:gd name="csY48" fmla="*/ 39757 h 2631882"/>
                <a:gd name="csX49" fmla="*/ 429370 w 2902226"/>
                <a:gd name="csY49" fmla="*/ 47708 h 2631882"/>
                <a:gd name="csX50" fmla="*/ 254442 w 2902226"/>
                <a:gd name="csY50" fmla="*/ 63610 h 2631882"/>
                <a:gd name="csX51" fmla="*/ 159026 w 2902226"/>
                <a:gd name="csY51" fmla="*/ 79513 h 2631882"/>
                <a:gd name="csX52" fmla="*/ 63610 w 2902226"/>
                <a:gd name="csY52" fmla="*/ 87464 h 2631882"/>
                <a:gd name="csX53" fmla="*/ 39756 w 2902226"/>
                <a:gd name="csY53" fmla="*/ 95416 h 2631882"/>
                <a:gd name="csX54" fmla="*/ 0 w 2902226"/>
                <a:gd name="csY54" fmla="*/ 143123 h 2631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902226" h="2631882">
                  <a:moveTo>
                    <a:pt x="0" y="143123"/>
                  </a:moveTo>
                  <a:lnTo>
                    <a:pt x="0" y="143123"/>
                  </a:lnTo>
                  <a:cubicBezTo>
                    <a:pt x="21109" y="322553"/>
                    <a:pt x="16814" y="321695"/>
                    <a:pt x="71562" y="540689"/>
                  </a:cubicBezTo>
                  <a:cubicBezTo>
                    <a:pt x="87464" y="604299"/>
                    <a:pt x="96861" y="669900"/>
                    <a:pt x="119269" y="731520"/>
                  </a:cubicBezTo>
                  <a:cubicBezTo>
                    <a:pt x="129871" y="760675"/>
                    <a:pt x="143551" y="788888"/>
                    <a:pt x="151075" y="818984"/>
                  </a:cubicBezTo>
                  <a:cubicBezTo>
                    <a:pt x="165759" y="877719"/>
                    <a:pt x="182074" y="1032059"/>
                    <a:pt x="222636" y="1113183"/>
                  </a:cubicBezTo>
                  <a:cubicBezTo>
                    <a:pt x="233818" y="1135547"/>
                    <a:pt x="249141" y="1155590"/>
                    <a:pt x="262393" y="1176793"/>
                  </a:cubicBezTo>
                  <a:cubicBezTo>
                    <a:pt x="298215" y="1391727"/>
                    <a:pt x="280208" y="1304672"/>
                    <a:pt x="310101" y="1439186"/>
                  </a:cubicBezTo>
                  <a:cubicBezTo>
                    <a:pt x="315016" y="1493249"/>
                    <a:pt x="324502" y="1608495"/>
                    <a:pt x="333955" y="1653871"/>
                  </a:cubicBezTo>
                  <a:cubicBezTo>
                    <a:pt x="371555" y="1834349"/>
                    <a:pt x="375685" y="1842675"/>
                    <a:pt x="413468" y="1956021"/>
                  </a:cubicBezTo>
                  <a:cubicBezTo>
                    <a:pt x="416118" y="2062038"/>
                    <a:pt x="414938" y="2168221"/>
                    <a:pt x="421419" y="2274073"/>
                  </a:cubicBezTo>
                  <a:cubicBezTo>
                    <a:pt x="422912" y="2298463"/>
                    <a:pt x="428465" y="2322861"/>
                    <a:pt x="437322" y="2345635"/>
                  </a:cubicBezTo>
                  <a:cubicBezTo>
                    <a:pt x="460766" y="2405921"/>
                    <a:pt x="524187" y="2488501"/>
                    <a:pt x="580445" y="2512612"/>
                  </a:cubicBezTo>
                  <a:cubicBezTo>
                    <a:pt x="689201" y="2559222"/>
                    <a:pt x="807314" y="2580334"/>
                    <a:pt x="922351" y="2608028"/>
                  </a:cubicBezTo>
                  <a:cubicBezTo>
                    <a:pt x="950813" y="2614880"/>
                    <a:pt x="980588" y="2614309"/>
                    <a:pt x="1009816" y="2615979"/>
                  </a:cubicBezTo>
                  <a:cubicBezTo>
                    <a:pt x="1073378" y="2619611"/>
                    <a:pt x="1136995" y="2622604"/>
                    <a:pt x="1200647" y="2623930"/>
                  </a:cubicBezTo>
                  <a:lnTo>
                    <a:pt x="1773141" y="2631882"/>
                  </a:lnTo>
                  <a:lnTo>
                    <a:pt x="2003729" y="2615979"/>
                  </a:lnTo>
                  <a:cubicBezTo>
                    <a:pt x="2051557" y="2611909"/>
                    <a:pt x="2099129" y="2605236"/>
                    <a:pt x="2146852" y="2600077"/>
                  </a:cubicBezTo>
                  <a:lnTo>
                    <a:pt x="2297927" y="2584174"/>
                  </a:lnTo>
                  <a:cubicBezTo>
                    <a:pt x="2327082" y="2581524"/>
                    <a:pt x="2356159" y="2577803"/>
                    <a:pt x="2385391" y="2576223"/>
                  </a:cubicBezTo>
                  <a:cubicBezTo>
                    <a:pt x="2454253" y="2572501"/>
                    <a:pt x="2523214" y="2570922"/>
                    <a:pt x="2592125" y="2568271"/>
                  </a:cubicBezTo>
                  <a:cubicBezTo>
                    <a:pt x="2608028" y="2565621"/>
                    <a:pt x="2631710" y="2574246"/>
                    <a:pt x="2639833" y="2560320"/>
                  </a:cubicBezTo>
                  <a:cubicBezTo>
                    <a:pt x="2654584" y="2535033"/>
                    <a:pt x="2649610" y="2502074"/>
                    <a:pt x="2647784" y="2472856"/>
                  </a:cubicBezTo>
                  <a:cubicBezTo>
                    <a:pt x="2641631" y="2374410"/>
                    <a:pt x="2632417" y="2275915"/>
                    <a:pt x="2615979" y="2178657"/>
                  </a:cubicBezTo>
                  <a:cubicBezTo>
                    <a:pt x="2600551" y="2087376"/>
                    <a:pt x="2552369" y="1908313"/>
                    <a:pt x="2552369" y="1908313"/>
                  </a:cubicBezTo>
                  <a:cubicBezTo>
                    <a:pt x="2549718" y="1873857"/>
                    <a:pt x="2547546" y="1839362"/>
                    <a:pt x="2544417" y="1804946"/>
                  </a:cubicBezTo>
                  <a:cubicBezTo>
                    <a:pt x="2542244" y="1781044"/>
                    <a:pt x="2538380" y="1757308"/>
                    <a:pt x="2536466" y="1733384"/>
                  </a:cubicBezTo>
                  <a:cubicBezTo>
                    <a:pt x="2533078" y="1691030"/>
                    <a:pt x="2531654" y="1648537"/>
                    <a:pt x="2528515" y="1606163"/>
                  </a:cubicBezTo>
                  <a:cubicBezTo>
                    <a:pt x="2526352" y="1576968"/>
                    <a:pt x="2523214" y="1547854"/>
                    <a:pt x="2520563" y="1518699"/>
                  </a:cubicBezTo>
                  <a:cubicBezTo>
                    <a:pt x="2511061" y="1167121"/>
                    <a:pt x="2506076" y="1231784"/>
                    <a:pt x="2528515" y="842838"/>
                  </a:cubicBezTo>
                  <a:cubicBezTo>
                    <a:pt x="2529144" y="831928"/>
                    <a:pt x="2528739" y="818760"/>
                    <a:pt x="2536466" y="811033"/>
                  </a:cubicBezTo>
                  <a:cubicBezTo>
                    <a:pt x="2549038" y="798461"/>
                    <a:pt x="2568486" y="795546"/>
                    <a:pt x="2584174" y="787179"/>
                  </a:cubicBezTo>
                  <a:cubicBezTo>
                    <a:pt x="2608252" y="774338"/>
                    <a:pt x="2631882" y="760675"/>
                    <a:pt x="2655736" y="747423"/>
                  </a:cubicBezTo>
                  <a:cubicBezTo>
                    <a:pt x="2693399" y="694066"/>
                    <a:pt x="2781725" y="574958"/>
                    <a:pt x="2814762" y="508883"/>
                  </a:cubicBezTo>
                  <a:cubicBezTo>
                    <a:pt x="2823391" y="491625"/>
                    <a:pt x="2823737" y="471233"/>
                    <a:pt x="2830664" y="453224"/>
                  </a:cubicBezTo>
                  <a:cubicBezTo>
                    <a:pt x="2837046" y="436630"/>
                    <a:pt x="2847067" y="421660"/>
                    <a:pt x="2854518" y="405517"/>
                  </a:cubicBezTo>
                  <a:cubicBezTo>
                    <a:pt x="2862977" y="387189"/>
                    <a:pt x="2870421" y="368410"/>
                    <a:pt x="2878372" y="349857"/>
                  </a:cubicBezTo>
                  <a:cubicBezTo>
                    <a:pt x="2883673" y="323353"/>
                    <a:pt x="2888612" y="296773"/>
                    <a:pt x="2894275" y="270344"/>
                  </a:cubicBezTo>
                  <a:cubicBezTo>
                    <a:pt x="2896565" y="259659"/>
                    <a:pt x="2902226" y="249467"/>
                    <a:pt x="2902226" y="238539"/>
                  </a:cubicBezTo>
                  <a:cubicBezTo>
                    <a:pt x="2902226" y="209264"/>
                    <a:pt x="2902317" y="179224"/>
                    <a:pt x="2894275" y="151075"/>
                  </a:cubicBezTo>
                  <a:cubicBezTo>
                    <a:pt x="2891186" y="140263"/>
                    <a:pt x="2880757" y="131651"/>
                    <a:pt x="2870421" y="127221"/>
                  </a:cubicBezTo>
                  <a:cubicBezTo>
                    <a:pt x="2824198" y="107411"/>
                    <a:pt x="2775362" y="94302"/>
                    <a:pt x="2727297" y="79513"/>
                  </a:cubicBezTo>
                  <a:cubicBezTo>
                    <a:pt x="2671971" y="62489"/>
                    <a:pt x="2616794" y="44512"/>
                    <a:pt x="2560320" y="31805"/>
                  </a:cubicBezTo>
                  <a:cubicBezTo>
                    <a:pt x="2446993" y="6306"/>
                    <a:pt x="2393689" y="6979"/>
                    <a:pt x="2282024" y="0"/>
                  </a:cubicBezTo>
                  <a:lnTo>
                    <a:pt x="1900362" y="7951"/>
                  </a:lnTo>
                  <a:lnTo>
                    <a:pt x="866692" y="15903"/>
                  </a:lnTo>
                  <a:cubicBezTo>
                    <a:pt x="837420" y="16318"/>
                    <a:pt x="808423" y="21691"/>
                    <a:pt x="779228" y="23854"/>
                  </a:cubicBezTo>
                  <a:cubicBezTo>
                    <a:pt x="662285" y="32516"/>
                    <a:pt x="592242" y="34404"/>
                    <a:pt x="469127" y="39757"/>
                  </a:cubicBezTo>
                  <a:cubicBezTo>
                    <a:pt x="455875" y="42407"/>
                    <a:pt x="442766" y="45922"/>
                    <a:pt x="429370" y="47708"/>
                  </a:cubicBezTo>
                  <a:cubicBezTo>
                    <a:pt x="392280" y="52653"/>
                    <a:pt x="287520" y="60854"/>
                    <a:pt x="254442" y="63610"/>
                  </a:cubicBezTo>
                  <a:cubicBezTo>
                    <a:pt x="222637" y="68911"/>
                    <a:pt x="191021" y="75514"/>
                    <a:pt x="159026" y="79513"/>
                  </a:cubicBezTo>
                  <a:cubicBezTo>
                    <a:pt x="127357" y="83472"/>
                    <a:pt x="95246" y="83246"/>
                    <a:pt x="63610" y="87464"/>
                  </a:cubicBezTo>
                  <a:cubicBezTo>
                    <a:pt x="55302" y="88572"/>
                    <a:pt x="47887" y="93383"/>
                    <a:pt x="39756" y="95416"/>
                  </a:cubicBezTo>
                  <a:lnTo>
                    <a:pt x="0" y="143123"/>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State A</a:t>
              </a:r>
            </a:p>
          </p:txBody>
        </p:sp>
        <p:cxnSp>
          <p:nvCxnSpPr>
            <p:cNvPr id="8" name="Straight Connector 7">
              <a:extLst>
                <a:ext uri="{FF2B5EF4-FFF2-40B4-BE49-F238E27FC236}">
                  <a16:creationId xmlns:a16="http://schemas.microsoft.com/office/drawing/2014/main" id="{98D7D391-3980-93A8-8DAD-7E7ECF21A42B}"/>
                </a:ext>
              </a:extLst>
            </p:cNvPr>
            <p:cNvCxnSpPr>
              <a:cxnSpLocks/>
              <a:stCxn id="14" idx="2"/>
              <a:endCxn id="5" idx="0"/>
            </p:cNvCxnSpPr>
            <p:nvPr/>
          </p:nvCxnSpPr>
          <p:spPr>
            <a:xfrm>
              <a:off x="2394380" y="2411514"/>
              <a:ext cx="834468" cy="2007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49CFC86-4553-31BD-80EE-8794A71F0E69}"/>
                </a:ext>
              </a:extLst>
            </p:cNvPr>
            <p:cNvCxnSpPr>
              <a:cxnSpLocks/>
              <a:stCxn id="38" idx="17"/>
              <a:endCxn id="5" idx="0"/>
            </p:cNvCxnSpPr>
            <p:nvPr/>
          </p:nvCxnSpPr>
          <p:spPr>
            <a:xfrm>
              <a:off x="985795" y="3076678"/>
              <a:ext cx="2243053" cy="134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4D7D132-A11A-5FAC-E944-0B0A56943E82}"/>
                </a:ext>
              </a:extLst>
            </p:cNvPr>
            <p:cNvSpPr/>
            <p:nvPr/>
          </p:nvSpPr>
          <p:spPr>
            <a:xfrm>
              <a:off x="1745654" y="1552410"/>
              <a:ext cx="1297453" cy="85910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Corp</a:t>
              </a:r>
            </a:p>
          </p:txBody>
        </p:sp>
        <p:sp>
          <p:nvSpPr>
            <p:cNvPr id="23" name="Isosceles Triangle 22">
              <a:extLst>
                <a:ext uri="{FF2B5EF4-FFF2-40B4-BE49-F238E27FC236}">
                  <a16:creationId xmlns:a16="http://schemas.microsoft.com/office/drawing/2014/main" id="{38FEE84C-100A-E928-860A-3EB98709B579}"/>
                </a:ext>
              </a:extLst>
            </p:cNvPr>
            <p:cNvSpPr/>
            <p:nvPr/>
          </p:nvSpPr>
          <p:spPr>
            <a:xfrm>
              <a:off x="3709656" y="2866647"/>
              <a:ext cx="1173577" cy="9261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QIP</a:t>
              </a:r>
            </a:p>
          </p:txBody>
        </p:sp>
        <p:grpSp>
          <p:nvGrpSpPr>
            <p:cNvPr id="39" name="Content Placeholder 16" descr="Man with solid fill">
              <a:extLst>
                <a:ext uri="{FF2B5EF4-FFF2-40B4-BE49-F238E27FC236}">
                  <a16:creationId xmlns:a16="http://schemas.microsoft.com/office/drawing/2014/main" id="{736F6D8A-CB73-C511-1C52-B4835A780C66}"/>
                </a:ext>
              </a:extLst>
            </p:cNvPr>
            <p:cNvGrpSpPr/>
            <p:nvPr/>
          </p:nvGrpSpPr>
          <p:grpSpPr>
            <a:xfrm>
              <a:off x="5123885" y="882595"/>
              <a:ext cx="375751" cy="908059"/>
              <a:chOff x="6486322" y="1348492"/>
              <a:chExt cx="419100" cy="857250"/>
            </a:xfrm>
            <a:solidFill>
              <a:schemeClr val="tx1">
                <a:lumMod val="65000"/>
                <a:lumOff val="35000"/>
              </a:schemeClr>
            </a:solidFill>
          </p:grpSpPr>
          <p:sp>
            <p:nvSpPr>
              <p:cNvPr id="40" name="Freeform: Shape 39">
                <a:extLst>
                  <a:ext uri="{FF2B5EF4-FFF2-40B4-BE49-F238E27FC236}">
                    <a16:creationId xmlns:a16="http://schemas.microsoft.com/office/drawing/2014/main" id="{C135179F-C024-BB09-092D-D0324D7386A4}"/>
                  </a:ext>
                </a:extLst>
              </p:cNvPr>
              <p:cNvSpPr/>
              <p:nvPr/>
            </p:nvSpPr>
            <p:spPr>
              <a:xfrm>
                <a:off x="6619672" y="1348492"/>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41" name="Freeform: Shape 40">
                <a:extLst>
                  <a:ext uri="{FF2B5EF4-FFF2-40B4-BE49-F238E27FC236}">
                    <a16:creationId xmlns:a16="http://schemas.microsoft.com/office/drawing/2014/main" id="{696C5405-5EA1-4CF9-B75F-EFEBEFD0AAA6}"/>
                  </a:ext>
                </a:extLst>
              </p:cNvPr>
              <p:cNvSpPr/>
              <p:nvPr/>
            </p:nvSpPr>
            <p:spPr>
              <a:xfrm>
                <a:off x="6486322" y="1519942"/>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cxnSp>
          <p:nvCxnSpPr>
            <p:cNvPr id="29" name="Straight Connector 28">
              <a:extLst>
                <a:ext uri="{FF2B5EF4-FFF2-40B4-BE49-F238E27FC236}">
                  <a16:creationId xmlns:a16="http://schemas.microsoft.com/office/drawing/2014/main" id="{6E2CAF32-7366-D750-D1D2-088AE47F9A05}"/>
                </a:ext>
              </a:extLst>
            </p:cNvPr>
            <p:cNvCxnSpPr>
              <a:cxnSpLocks/>
              <a:stCxn id="23" idx="3"/>
              <a:endCxn id="5" idx="0"/>
            </p:cNvCxnSpPr>
            <p:nvPr/>
          </p:nvCxnSpPr>
          <p:spPr>
            <a:xfrm flipH="1">
              <a:off x="3228848" y="3792773"/>
              <a:ext cx="1067597" cy="626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6CB1625-C8B1-26D3-2299-B939815F49A3}"/>
                </a:ext>
              </a:extLst>
            </p:cNvPr>
            <p:cNvCxnSpPr>
              <a:cxnSpLocks/>
              <a:stCxn id="41" idx="13"/>
              <a:endCxn id="23" idx="0"/>
            </p:cNvCxnSpPr>
            <p:nvPr/>
          </p:nvCxnSpPr>
          <p:spPr>
            <a:xfrm flipH="1">
              <a:off x="4296445" y="1790654"/>
              <a:ext cx="929918" cy="1075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7DF97EB-BE13-618A-8B0B-E4CE106FA468}"/>
                </a:ext>
              </a:extLst>
            </p:cNvPr>
            <p:cNvSpPr txBox="1"/>
            <p:nvPr/>
          </p:nvSpPr>
          <p:spPr>
            <a:xfrm>
              <a:off x="492314" y="1505872"/>
              <a:ext cx="1161131" cy="820923"/>
            </a:xfrm>
            <a:prstGeom prst="rect">
              <a:avLst/>
            </a:prstGeom>
            <a:noFill/>
          </p:spPr>
          <p:txBody>
            <a:bodyPr wrap="square" rtlCol="0">
              <a:spAutoFit/>
            </a:bodyPr>
            <a:lstStyle/>
            <a:p>
              <a:r>
                <a:rPr lang="en-US" sz="1050" b="1"/>
                <a:t>Partner Smith</a:t>
              </a:r>
            </a:p>
          </p:txBody>
        </p:sp>
        <p:sp>
          <p:nvSpPr>
            <p:cNvPr id="44" name="TextBox 43">
              <a:extLst>
                <a:ext uri="{FF2B5EF4-FFF2-40B4-BE49-F238E27FC236}">
                  <a16:creationId xmlns:a16="http://schemas.microsoft.com/office/drawing/2014/main" id="{F7B8A6B2-6C52-3E0A-8C7F-5989733583AF}"/>
                </a:ext>
              </a:extLst>
            </p:cNvPr>
            <p:cNvSpPr txBox="1"/>
            <p:nvPr/>
          </p:nvSpPr>
          <p:spPr>
            <a:xfrm>
              <a:off x="5364915" y="470376"/>
              <a:ext cx="1016655" cy="1099451"/>
            </a:xfrm>
            <a:prstGeom prst="rect">
              <a:avLst/>
            </a:prstGeom>
            <a:noFill/>
          </p:spPr>
          <p:txBody>
            <a:bodyPr wrap="square" rtlCol="0">
              <a:spAutoFit/>
            </a:bodyPr>
            <a:lstStyle/>
            <a:p>
              <a:pPr algn="ctr"/>
              <a:r>
                <a:rPr lang="en-US" sz="1050" b="1"/>
                <a:t>QIP Partner Jones</a:t>
              </a:r>
            </a:p>
          </p:txBody>
        </p:sp>
      </p:grpSp>
      <p:cxnSp>
        <p:nvCxnSpPr>
          <p:cNvPr id="15" name="Straight Connector 14">
            <a:extLst>
              <a:ext uri="{FF2B5EF4-FFF2-40B4-BE49-F238E27FC236}">
                <a16:creationId xmlns:a16="http://schemas.microsoft.com/office/drawing/2014/main" id="{8DE68BD1-33E4-DB7F-92A5-598C54DC5320}"/>
              </a:ext>
            </a:extLst>
          </p:cNvPr>
          <p:cNvCxnSpPr>
            <a:cxnSpLocks/>
            <a:stCxn id="23" idx="3"/>
            <a:endCxn id="13" idx="0"/>
          </p:cNvCxnSpPr>
          <p:nvPr/>
        </p:nvCxnSpPr>
        <p:spPr>
          <a:xfrm>
            <a:off x="2800904" y="2300419"/>
            <a:ext cx="712529" cy="11189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98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49855-8BE3-A385-89C3-23B7D8D1B67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C6CE4C-333E-7108-974C-D459CC88AC57}"/>
              </a:ext>
            </a:extLst>
          </p:cNvPr>
          <p:cNvSpPr>
            <a:spLocks noGrp="1"/>
          </p:cNvSpPr>
          <p:nvPr>
            <p:ph type="sldNum" sz="quarter" idx="12"/>
          </p:nvPr>
        </p:nvSpPr>
        <p:spPr/>
        <p:txBody>
          <a:bodyPr/>
          <a:lstStyle/>
          <a:p>
            <a:fld id="{3A98EE3D-8CD1-4C3F-BD1C-C98C9596463C}" type="slidenum">
              <a:rPr lang="en-US" smtClean="0"/>
              <a:t>27</a:t>
            </a:fld>
            <a:endParaRPr lang="en-US"/>
          </a:p>
        </p:txBody>
      </p:sp>
      <p:sp>
        <p:nvSpPr>
          <p:cNvPr id="19" name="Content Placeholder 2">
            <a:extLst>
              <a:ext uri="{FF2B5EF4-FFF2-40B4-BE49-F238E27FC236}">
                <a16:creationId xmlns:a16="http://schemas.microsoft.com/office/drawing/2014/main" id="{2F60D5D6-2EA4-7626-3131-F8F19CB8D47D}"/>
              </a:ext>
            </a:extLst>
          </p:cNvPr>
          <p:cNvSpPr txBox="1">
            <a:spLocks/>
          </p:cNvSpPr>
          <p:nvPr/>
        </p:nvSpPr>
        <p:spPr>
          <a:xfrm>
            <a:off x="4240216" y="723569"/>
            <a:ext cx="7487960" cy="570034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spcBef>
                <a:spcPts val="600"/>
              </a:spcBef>
              <a:buNone/>
            </a:pPr>
            <a:r>
              <a:rPr lang="en-US" sz="1800" b="1" u="sng" dirty="0"/>
              <a:t>Example 8 – QIP – Separate Apportionment</a:t>
            </a:r>
            <a:r>
              <a:rPr lang="en-US" sz="1800" b="1" dirty="0"/>
              <a:t>: </a:t>
            </a:r>
          </a:p>
          <a:p>
            <a:pPr marL="645750" lvl="1" indent="-285750">
              <a:spcBef>
                <a:spcPts val="600"/>
              </a:spcBef>
            </a:pPr>
            <a:r>
              <a:rPr lang="en-US" sz="1800" b="1" dirty="0"/>
              <a:t>QIP does not blend the two streams of source income from P1 and P2</a:t>
            </a:r>
          </a:p>
          <a:p>
            <a:pPr marL="645750" lvl="1" indent="-285750">
              <a:spcBef>
                <a:spcPts val="600"/>
              </a:spcBef>
            </a:pPr>
            <a:r>
              <a:rPr lang="en-US" sz="1800" b="1" dirty="0"/>
              <a:t>Each distributive share is apportioned </a:t>
            </a:r>
            <a:r>
              <a:rPr lang="en-US" sz="1800" b="1" dirty="0">
                <a:highlight>
                  <a:srgbClr val="FFFF00"/>
                </a:highlight>
              </a:rPr>
              <a:t>separately</a:t>
            </a:r>
            <a:r>
              <a:rPr lang="en-US" sz="1800" b="1" dirty="0"/>
              <a:t> based on the apportionment occurring at P1 and P2 levels</a:t>
            </a:r>
          </a:p>
          <a:p>
            <a:pPr marL="645750" lvl="1" indent="-285750">
              <a:spcBef>
                <a:spcPts val="600"/>
              </a:spcBef>
            </a:pPr>
            <a:r>
              <a:rPr lang="en-US" sz="1800" b="1" dirty="0"/>
              <a:t>Jones’ State A source income is the sum of his shares of the QIP shares of P1 and P2 partnership income separately apportioned by P1 and P2. </a:t>
            </a:r>
            <a:endParaRPr lang="en-US" sz="1700" b="1" dirty="0"/>
          </a:p>
        </p:txBody>
      </p:sp>
      <p:sp>
        <p:nvSpPr>
          <p:cNvPr id="13" name="Isosceles Triangle 12">
            <a:extLst>
              <a:ext uri="{FF2B5EF4-FFF2-40B4-BE49-F238E27FC236}">
                <a16:creationId xmlns:a16="http://schemas.microsoft.com/office/drawing/2014/main" id="{EED4340D-25B2-118A-AF6C-9F21BFD7FB9F}"/>
              </a:ext>
            </a:extLst>
          </p:cNvPr>
          <p:cNvSpPr/>
          <p:nvPr/>
        </p:nvSpPr>
        <p:spPr>
          <a:xfrm>
            <a:off x="3025983" y="3419392"/>
            <a:ext cx="974900" cy="64800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P2</a:t>
            </a:r>
          </a:p>
        </p:txBody>
      </p:sp>
      <p:grpSp>
        <p:nvGrpSpPr>
          <p:cNvPr id="2" name="Group 1">
            <a:extLst>
              <a:ext uri="{FF2B5EF4-FFF2-40B4-BE49-F238E27FC236}">
                <a16:creationId xmlns:a16="http://schemas.microsoft.com/office/drawing/2014/main" id="{4C5F3362-F039-7CD4-6E9E-6CF69510E941}"/>
              </a:ext>
            </a:extLst>
          </p:cNvPr>
          <p:cNvGrpSpPr/>
          <p:nvPr/>
        </p:nvGrpSpPr>
        <p:grpSpPr>
          <a:xfrm>
            <a:off x="447094" y="556556"/>
            <a:ext cx="3643983" cy="3124898"/>
            <a:chOff x="492314" y="470376"/>
            <a:chExt cx="5889256" cy="5953538"/>
          </a:xfrm>
        </p:grpSpPr>
        <p:grpSp>
          <p:nvGrpSpPr>
            <p:cNvPr id="36" name="Content Placeholder 16" descr="Man with solid fill">
              <a:extLst>
                <a:ext uri="{FF2B5EF4-FFF2-40B4-BE49-F238E27FC236}">
                  <a16:creationId xmlns:a16="http://schemas.microsoft.com/office/drawing/2014/main" id="{6747827F-6241-D339-5CDE-B3FDDB23B646}"/>
                </a:ext>
              </a:extLst>
            </p:cNvPr>
            <p:cNvGrpSpPr/>
            <p:nvPr/>
          </p:nvGrpSpPr>
          <p:grpSpPr>
            <a:xfrm>
              <a:off x="780840" y="2168619"/>
              <a:ext cx="375751" cy="908059"/>
              <a:chOff x="1642231" y="2562559"/>
              <a:chExt cx="419100" cy="857250"/>
            </a:xfrm>
            <a:solidFill>
              <a:schemeClr val="tx1">
                <a:lumMod val="65000"/>
                <a:lumOff val="35000"/>
              </a:schemeClr>
            </a:solidFill>
          </p:grpSpPr>
          <p:sp>
            <p:nvSpPr>
              <p:cNvPr id="37" name="Freeform: Shape 36">
                <a:extLst>
                  <a:ext uri="{FF2B5EF4-FFF2-40B4-BE49-F238E27FC236}">
                    <a16:creationId xmlns:a16="http://schemas.microsoft.com/office/drawing/2014/main" id="{7C7FF704-BF91-1A0F-D357-458629A9053A}"/>
                  </a:ext>
                </a:extLst>
              </p:cNvPr>
              <p:cNvSpPr/>
              <p:nvPr/>
            </p:nvSpPr>
            <p:spPr>
              <a:xfrm>
                <a:off x="1775581" y="2562559"/>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38" name="Freeform: Shape 37">
                <a:extLst>
                  <a:ext uri="{FF2B5EF4-FFF2-40B4-BE49-F238E27FC236}">
                    <a16:creationId xmlns:a16="http://schemas.microsoft.com/office/drawing/2014/main" id="{9C6E05DE-1CDE-4A46-9F31-1C4C0B1597A8}"/>
                  </a:ext>
                </a:extLst>
              </p:cNvPr>
              <p:cNvSpPr/>
              <p:nvPr/>
            </p:nvSpPr>
            <p:spPr>
              <a:xfrm>
                <a:off x="1642231" y="2734009"/>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sp>
          <p:nvSpPr>
            <p:cNvPr id="5" name="Isosceles Triangle 4">
              <a:extLst>
                <a:ext uri="{FF2B5EF4-FFF2-40B4-BE49-F238E27FC236}">
                  <a16:creationId xmlns:a16="http://schemas.microsoft.com/office/drawing/2014/main" id="{2B8B119F-7BA4-27AC-92DA-FD63205C04EC}"/>
                </a:ext>
              </a:extLst>
            </p:cNvPr>
            <p:cNvSpPr/>
            <p:nvPr/>
          </p:nvSpPr>
          <p:spPr>
            <a:xfrm>
              <a:off x="2441051" y="4418806"/>
              <a:ext cx="1575594" cy="123457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P1</a:t>
              </a:r>
            </a:p>
          </p:txBody>
        </p:sp>
        <p:sp>
          <p:nvSpPr>
            <p:cNvPr id="6" name="Freeform: Shape 5">
              <a:extLst>
                <a:ext uri="{FF2B5EF4-FFF2-40B4-BE49-F238E27FC236}">
                  <a16:creationId xmlns:a16="http://schemas.microsoft.com/office/drawing/2014/main" id="{A69E036B-1E7A-B03C-62A1-1F07B5610E41}"/>
                </a:ext>
              </a:extLst>
            </p:cNvPr>
            <p:cNvSpPr/>
            <p:nvPr/>
          </p:nvSpPr>
          <p:spPr>
            <a:xfrm>
              <a:off x="2683545" y="3601941"/>
              <a:ext cx="3419655" cy="2821973"/>
            </a:xfrm>
            <a:custGeom>
              <a:avLst/>
              <a:gdLst>
                <a:gd name="csX0" fmla="*/ 0 w 2902226"/>
                <a:gd name="csY0" fmla="*/ 143123 h 2631882"/>
                <a:gd name="csX1" fmla="*/ 0 w 2902226"/>
                <a:gd name="csY1" fmla="*/ 143123 h 2631882"/>
                <a:gd name="csX2" fmla="*/ 71562 w 2902226"/>
                <a:gd name="csY2" fmla="*/ 540689 h 2631882"/>
                <a:gd name="csX3" fmla="*/ 119269 w 2902226"/>
                <a:gd name="csY3" fmla="*/ 731520 h 2631882"/>
                <a:gd name="csX4" fmla="*/ 151075 w 2902226"/>
                <a:gd name="csY4" fmla="*/ 818984 h 2631882"/>
                <a:gd name="csX5" fmla="*/ 222636 w 2902226"/>
                <a:gd name="csY5" fmla="*/ 1113183 h 2631882"/>
                <a:gd name="csX6" fmla="*/ 262393 w 2902226"/>
                <a:gd name="csY6" fmla="*/ 1176793 h 2631882"/>
                <a:gd name="csX7" fmla="*/ 310101 w 2902226"/>
                <a:gd name="csY7" fmla="*/ 1439186 h 2631882"/>
                <a:gd name="csX8" fmla="*/ 333955 w 2902226"/>
                <a:gd name="csY8" fmla="*/ 1653871 h 2631882"/>
                <a:gd name="csX9" fmla="*/ 413468 w 2902226"/>
                <a:gd name="csY9" fmla="*/ 1956021 h 2631882"/>
                <a:gd name="csX10" fmla="*/ 421419 w 2902226"/>
                <a:gd name="csY10" fmla="*/ 2274073 h 2631882"/>
                <a:gd name="csX11" fmla="*/ 437322 w 2902226"/>
                <a:gd name="csY11" fmla="*/ 2345635 h 2631882"/>
                <a:gd name="csX12" fmla="*/ 580445 w 2902226"/>
                <a:gd name="csY12" fmla="*/ 2512612 h 2631882"/>
                <a:gd name="csX13" fmla="*/ 922351 w 2902226"/>
                <a:gd name="csY13" fmla="*/ 2608028 h 2631882"/>
                <a:gd name="csX14" fmla="*/ 1009816 w 2902226"/>
                <a:gd name="csY14" fmla="*/ 2615979 h 2631882"/>
                <a:gd name="csX15" fmla="*/ 1200647 w 2902226"/>
                <a:gd name="csY15" fmla="*/ 2623930 h 2631882"/>
                <a:gd name="csX16" fmla="*/ 1773141 w 2902226"/>
                <a:gd name="csY16" fmla="*/ 2631882 h 2631882"/>
                <a:gd name="csX17" fmla="*/ 2003729 w 2902226"/>
                <a:gd name="csY17" fmla="*/ 2615979 h 2631882"/>
                <a:gd name="csX18" fmla="*/ 2146852 w 2902226"/>
                <a:gd name="csY18" fmla="*/ 2600077 h 2631882"/>
                <a:gd name="csX19" fmla="*/ 2297927 w 2902226"/>
                <a:gd name="csY19" fmla="*/ 2584174 h 2631882"/>
                <a:gd name="csX20" fmla="*/ 2385391 w 2902226"/>
                <a:gd name="csY20" fmla="*/ 2576223 h 2631882"/>
                <a:gd name="csX21" fmla="*/ 2592125 w 2902226"/>
                <a:gd name="csY21" fmla="*/ 2568271 h 2631882"/>
                <a:gd name="csX22" fmla="*/ 2639833 w 2902226"/>
                <a:gd name="csY22" fmla="*/ 2560320 h 2631882"/>
                <a:gd name="csX23" fmla="*/ 2647784 w 2902226"/>
                <a:gd name="csY23" fmla="*/ 2472856 h 2631882"/>
                <a:gd name="csX24" fmla="*/ 2615979 w 2902226"/>
                <a:gd name="csY24" fmla="*/ 2178657 h 2631882"/>
                <a:gd name="csX25" fmla="*/ 2552369 w 2902226"/>
                <a:gd name="csY25" fmla="*/ 1908313 h 2631882"/>
                <a:gd name="csX26" fmla="*/ 2544417 w 2902226"/>
                <a:gd name="csY26" fmla="*/ 1804946 h 2631882"/>
                <a:gd name="csX27" fmla="*/ 2536466 w 2902226"/>
                <a:gd name="csY27" fmla="*/ 1733384 h 2631882"/>
                <a:gd name="csX28" fmla="*/ 2528515 w 2902226"/>
                <a:gd name="csY28" fmla="*/ 1606163 h 2631882"/>
                <a:gd name="csX29" fmla="*/ 2520563 w 2902226"/>
                <a:gd name="csY29" fmla="*/ 1518699 h 2631882"/>
                <a:gd name="csX30" fmla="*/ 2528515 w 2902226"/>
                <a:gd name="csY30" fmla="*/ 842838 h 2631882"/>
                <a:gd name="csX31" fmla="*/ 2536466 w 2902226"/>
                <a:gd name="csY31" fmla="*/ 811033 h 2631882"/>
                <a:gd name="csX32" fmla="*/ 2584174 w 2902226"/>
                <a:gd name="csY32" fmla="*/ 787179 h 2631882"/>
                <a:gd name="csX33" fmla="*/ 2655736 w 2902226"/>
                <a:gd name="csY33" fmla="*/ 747423 h 2631882"/>
                <a:gd name="csX34" fmla="*/ 2814762 w 2902226"/>
                <a:gd name="csY34" fmla="*/ 508883 h 2631882"/>
                <a:gd name="csX35" fmla="*/ 2830664 w 2902226"/>
                <a:gd name="csY35" fmla="*/ 453224 h 2631882"/>
                <a:gd name="csX36" fmla="*/ 2854518 w 2902226"/>
                <a:gd name="csY36" fmla="*/ 405517 h 2631882"/>
                <a:gd name="csX37" fmla="*/ 2878372 w 2902226"/>
                <a:gd name="csY37" fmla="*/ 349857 h 2631882"/>
                <a:gd name="csX38" fmla="*/ 2894275 w 2902226"/>
                <a:gd name="csY38" fmla="*/ 270344 h 2631882"/>
                <a:gd name="csX39" fmla="*/ 2902226 w 2902226"/>
                <a:gd name="csY39" fmla="*/ 238539 h 2631882"/>
                <a:gd name="csX40" fmla="*/ 2894275 w 2902226"/>
                <a:gd name="csY40" fmla="*/ 151075 h 2631882"/>
                <a:gd name="csX41" fmla="*/ 2870421 w 2902226"/>
                <a:gd name="csY41" fmla="*/ 127221 h 2631882"/>
                <a:gd name="csX42" fmla="*/ 2727297 w 2902226"/>
                <a:gd name="csY42" fmla="*/ 79513 h 2631882"/>
                <a:gd name="csX43" fmla="*/ 2560320 w 2902226"/>
                <a:gd name="csY43" fmla="*/ 31805 h 2631882"/>
                <a:gd name="csX44" fmla="*/ 2282024 w 2902226"/>
                <a:gd name="csY44" fmla="*/ 0 h 2631882"/>
                <a:gd name="csX45" fmla="*/ 1900362 w 2902226"/>
                <a:gd name="csY45" fmla="*/ 7951 h 2631882"/>
                <a:gd name="csX46" fmla="*/ 866692 w 2902226"/>
                <a:gd name="csY46" fmla="*/ 15903 h 2631882"/>
                <a:gd name="csX47" fmla="*/ 779228 w 2902226"/>
                <a:gd name="csY47" fmla="*/ 23854 h 2631882"/>
                <a:gd name="csX48" fmla="*/ 469127 w 2902226"/>
                <a:gd name="csY48" fmla="*/ 39757 h 2631882"/>
                <a:gd name="csX49" fmla="*/ 429370 w 2902226"/>
                <a:gd name="csY49" fmla="*/ 47708 h 2631882"/>
                <a:gd name="csX50" fmla="*/ 254442 w 2902226"/>
                <a:gd name="csY50" fmla="*/ 63610 h 2631882"/>
                <a:gd name="csX51" fmla="*/ 159026 w 2902226"/>
                <a:gd name="csY51" fmla="*/ 79513 h 2631882"/>
                <a:gd name="csX52" fmla="*/ 63610 w 2902226"/>
                <a:gd name="csY52" fmla="*/ 87464 h 2631882"/>
                <a:gd name="csX53" fmla="*/ 39756 w 2902226"/>
                <a:gd name="csY53" fmla="*/ 95416 h 2631882"/>
                <a:gd name="csX54" fmla="*/ 0 w 2902226"/>
                <a:gd name="csY54" fmla="*/ 143123 h 2631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902226" h="2631882">
                  <a:moveTo>
                    <a:pt x="0" y="143123"/>
                  </a:moveTo>
                  <a:lnTo>
                    <a:pt x="0" y="143123"/>
                  </a:lnTo>
                  <a:cubicBezTo>
                    <a:pt x="21109" y="322553"/>
                    <a:pt x="16814" y="321695"/>
                    <a:pt x="71562" y="540689"/>
                  </a:cubicBezTo>
                  <a:cubicBezTo>
                    <a:pt x="87464" y="604299"/>
                    <a:pt x="96861" y="669900"/>
                    <a:pt x="119269" y="731520"/>
                  </a:cubicBezTo>
                  <a:cubicBezTo>
                    <a:pt x="129871" y="760675"/>
                    <a:pt x="143551" y="788888"/>
                    <a:pt x="151075" y="818984"/>
                  </a:cubicBezTo>
                  <a:cubicBezTo>
                    <a:pt x="165759" y="877719"/>
                    <a:pt x="182074" y="1032059"/>
                    <a:pt x="222636" y="1113183"/>
                  </a:cubicBezTo>
                  <a:cubicBezTo>
                    <a:pt x="233818" y="1135547"/>
                    <a:pt x="249141" y="1155590"/>
                    <a:pt x="262393" y="1176793"/>
                  </a:cubicBezTo>
                  <a:cubicBezTo>
                    <a:pt x="298215" y="1391727"/>
                    <a:pt x="280208" y="1304672"/>
                    <a:pt x="310101" y="1439186"/>
                  </a:cubicBezTo>
                  <a:cubicBezTo>
                    <a:pt x="315016" y="1493249"/>
                    <a:pt x="324502" y="1608495"/>
                    <a:pt x="333955" y="1653871"/>
                  </a:cubicBezTo>
                  <a:cubicBezTo>
                    <a:pt x="371555" y="1834349"/>
                    <a:pt x="375685" y="1842675"/>
                    <a:pt x="413468" y="1956021"/>
                  </a:cubicBezTo>
                  <a:cubicBezTo>
                    <a:pt x="416118" y="2062038"/>
                    <a:pt x="414938" y="2168221"/>
                    <a:pt x="421419" y="2274073"/>
                  </a:cubicBezTo>
                  <a:cubicBezTo>
                    <a:pt x="422912" y="2298463"/>
                    <a:pt x="428465" y="2322861"/>
                    <a:pt x="437322" y="2345635"/>
                  </a:cubicBezTo>
                  <a:cubicBezTo>
                    <a:pt x="460766" y="2405921"/>
                    <a:pt x="524187" y="2488501"/>
                    <a:pt x="580445" y="2512612"/>
                  </a:cubicBezTo>
                  <a:cubicBezTo>
                    <a:pt x="689201" y="2559222"/>
                    <a:pt x="807314" y="2580334"/>
                    <a:pt x="922351" y="2608028"/>
                  </a:cubicBezTo>
                  <a:cubicBezTo>
                    <a:pt x="950813" y="2614880"/>
                    <a:pt x="980588" y="2614309"/>
                    <a:pt x="1009816" y="2615979"/>
                  </a:cubicBezTo>
                  <a:cubicBezTo>
                    <a:pt x="1073378" y="2619611"/>
                    <a:pt x="1136995" y="2622604"/>
                    <a:pt x="1200647" y="2623930"/>
                  </a:cubicBezTo>
                  <a:lnTo>
                    <a:pt x="1773141" y="2631882"/>
                  </a:lnTo>
                  <a:lnTo>
                    <a:pt x="2003729" y="2615979"/>
                  </a:lnTo>
                  <a:cubicBezTo>
                    <a:pt x="2051557" y="2611909"/>
                    <a:pt x="2099129" y="2605236"/>
                    <a:pt x="2146852" y="2600077"/>
                  </a:cubicBezTo>
                  <a:lnTo>
                    <a:pt x="2297927" y="2584174"/>
                  </a:lnTo>
                  <a:cubicBezTo>
                    <a:pt x="2327082" y="2581524"/>
                    <a:pt x="2356159" y="2577803"/>
                    <a:pt x="2385391" y="2576223"/>
                  </a:cubicBezTo>
                  <a:cubicBezTo>
                    <a:pt x="2454253" y="2572501"/>
                    <a:pt x="2523214" y="2570922"/>
                    <a:pt x="2592125" y="2568271"/>
                  </a:cubicBezTo>
                  <a:cubicBezTo>
                    <a:pt x="2608028" y="2565621"/>
                    <a:pt x="2631710" y="2574246"/>
                    <a:pt x="2639833" y="2560320"/>
                  </a:cubicBezTo>
                  <a:cubicBezTo>
                    <a:pt x="2654584" y="2535033"/>
                    <a:pt x="2649610" y="2502074"/>
                    <a:pt x="2647784" y="2472856"/>
                  </a:cubicBezTo>
                  <a:cubicBezTo>
                    <a:pt x="2641631" y="2374410"/>
                    <a:pt x="2632417" y="2275915"/>
                    <a:pt x="2615979" y="2178657"/>
                  </a:cubicBezTo>
                  <a:cubicBezTo>
                    <a:pt x="2600551" y="2087376"/>
                    <a:pt x="2552369" y="1908313"/>
                    <a:pt x="2552369" y="1908313"/>
                  </a:cubicBezTo>
                  <a:cubicBezTo>
                    <a:pt x="2549718" y="1873857"/>
                    <a:pt x="2547546" y="1839362"/>
                    <a:pt x="2544417" y="1804946"/>
                  </a:cubicBezTo>
                  <a:cubicBezTo>
                    <a:pt x="2542244" y="1781044"/>
                    <a:pt x="2538380" y="1757308"/>
                    <a:pt x="2536466" y="1733384"/>
                  </a:cubicBezTo>
                  <a:cubicBezTo>
                    <a:pt x="2533078" y="1691030"/>
                    <a:pt x="2531654" y="1648537"/>
                    <a:pt x="2528515" y="1606163"/>
                  </a:cubicBezTo>
                  <a:cubicBezTo>
                    <a:pt x="2526352" y="1576968"/>
                    <a:pt x="2523214" y="1547854"/>
                    <a:pt x="2520563" y="1518699"/>
                  </a:cubicBezTo>
                  <a:cubicBezTo>
                    <a:pt x="2511061" y="1167121"/>
                    <a:pt x="2506076" y="1231784"/>
                    <a:pt x="2528515" y="842838"/>
                  </a:cubicBezTo>
                  <a:cubicBezTo>
                    <a:pt x="2529144" y="831928"/>
                    <a:pt x="2528739" y="818760"/>
                    <a:pt x="2536466" y="811033"/>
                  </a:cubicBezTo>
                  <a:cubicBezTo>
                    <a:pt x="2549038" y="798461"/>
                    <a:pt x="2568486" y="795546"/>
                    <a:pt x="2584174" y="787179"/>
                  </a:cubicBezTo>
                  <a:cubicBezTo>
                    <a:pt x="2608252" y="774338"/>
                    <a:pt x="2631882" y="760675"/>
                    <a:pt x="2655736" y="747423"/>
                  </a:cubicBezTo>
                  <a:cubicBezTo>
                    <a:pt x="2693399" y="694066"/>
                    <a:pt x="2781725" y="574958"/>
                    <a:pt x="2814762" y="508883"/>
                  </a:cubicBezTo>
                  <a:cubicBezTo>
                    <a:pt x="2823391" y="491625"/>
                    <a:pt x="2823737" y="471233"/>
                    <a:pt x="2830664" y="453224"/>
                  </a:cubicBezTo>
                  <a:cubicBezTo>
                    <a:pt x="2837046" y="436630"/>
                    <a:pt x="2847067" y="421660"/>
                    <a:pt x="2854518" y="405517"/>
                  </a:cubicBezTo>
                  <a:cubicBezTo>
                    <a:pt x="2862977" y="387189"/>
                    <a:pt x="2870421" y="368410"/>
                    <a:pt x="2878372" y="349857"/>
                  </a:cubicBezTo>
                  <a:cubicBezTo>
                    <a:pt x="2883673" y="323353"/>
                    <a:pt x="2888612" y="296773"/>
                    <a:pt x="2894275" y="270344"/>
                  </a:cubicBezTo>
                  <a:cubicBezTo>
                    <a:pt x="2896565" y="259659"/>
                    <a:pt x="2902226" y="249467"/>
                    <a:pt x="2902226" y="238539"/>
                  </a:cubicBezTo>
                  <a:cubicBezTo>
                    <a:pt x="2902226" y="209264"/>
                    <a:pt x="2902317" y="179224"/>
                    <a:pt x="2894275" y="151075"/>
                  </a:cubicBezTo>
                  <a:cubicBezTo>
                    <a:pt x="2891186" y="140263"/>
                    <a:pt x="2880757" y="131651"/>
                    <a:pt x="2870421" y="127221"/>
                  </a:cubicBezTo>
                  <a:cubicBezTo>
                    <a:pt x="2824198" y="107411"/>
                    <a:pt x="2775362" y="94302"/>
                    <a:pt x="2727297" y="79513"/>
                  </a:cubicBezTo>
                  <a:cubicBezTo>
                    <a:pt x="2671971" y="62489"/>
                    <a:pt x="2616794" y="44512"/>
                    <a:pt x="2560320" y="31805"/>
                  </a:cubicBezTo>
                  <a:cubicBezTo>
                    <a:pt x="2446993" y="6306"/>
                    <a:pt x="2393689" y="6979"/>
                    <a:pt x="2282024" y="0"/>
                  </a:cubicBezTo>
                  <a:lnTo>
                    <a:pt x="1900362" y="7951"/>
                  </a:lnTo>
                  <a:lnTo>
                    <a:pt x="866692" y="15903"/>
                  </a:lnTo>
                  <a:cubicBezTo>
                    <a:pt x="837420" y="16318"/>
                    <a:pt x="808423" y="21691"/>
                    <a:pt x="779228" y="23854"/>
                  </a:cubicBezTo>
                  <a:cubicBezTo>
                    <a:pt x="662285" y="32516"/>
                    <a:pt x="592242" y="34404"/>
                    <a:pt x="469127" y="39757"/>
                  </a:cubicBezTo>
                  <a:cubicBezTo>
                    <a:pt x="455875" y="42407"/>
                    <a:pt x="442766" y="45922"/>
                    <a:pt x="429370" y="47708"/>
                  </a:cubicBezTo>
                  <a:cubicBezTo>
                    <a:pt x="392280" y="52653"/>
                    <a:pt x="287520" y="60854"/>
                    <a:pt x="254442" y="63610"/>
                  </a:cubicBezTo>
                  <a:cubicBezTo>
                    <a:pt x="222637" y="68911"/>
                    <a:pt x="191021" y="75514"/>
                    <a:pt x="159026" y="79513"/>
                  </a:cubicBezTo>
                  <a:cubicBezTo>
                    <a:pt x="127357" y="83472"/>
                    <a:pt x="95246" y="83246"/>
                    <a:pt x="63610" y="87464"/>
                  </a:cubicBezTo>
                  <a:cubicBezTo>
                    <a:pt x="55302" y="88572"/>
                    <a:pt x="47887" y="93383"/>
                    <a:pt x="39756" y="95416"/>
                  </a:cubicBezTo>
                  <a:lnTo>
                    <a:pt x="0" y="143123"/>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State A</a:t>
              </a:r>
            </a:p>
          </p:txBody>
        </p:sp>
        <p:cxnSp>
          <p:nvCxnSpPr>
            <p:cNvPr id="8" name="Straight Connector 7">
              <a:extLst>
                <a:ext uri="{FF2B5EF4-FFF2-40B4-BE49-F238E27FC236}">
                  <a16:creationId xmlns:a16="http://schemas.microsoft.com/office/drawing/2014/main" id="{C58BBCA0-6E92-B498-3EBC-41CE23DB6F11}"/>
                </a:ext>
              </a:extLst>
            </p:cNvPr>
            <p:cNvCxnSpPr>
              <a:cxnSpLocks/>
              <a:stCxn id="14" idx="2"/>
              <a:endCxn id="5" idx="0"/>
            </p:cNvCxnSpPr>
            <p:nvPr/>
          </p:nvCxnSpPr>
          <p:spPr>
            <a:xfrm>
              <a:off x="2394380" y="2411514"/>
              <a:ext cx="834468" cy="2007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3874D7-62AF-0AA9-A6B3-894D9848BD9D}"/>
                </a:ext>
              </a:extLst>
            </p:cNvPr>
            <p:cNvCxnSpPr>
              <a:cxnSpLocks/>
              <a:stCxn id="38" idx="17"/>
              <a:endCxn id="5" idx="0"/>
            </p:cNvCxnSpPr>
            <p:nvPr/>
          </p:nvCxnSpPr>
          <p:spPr>
            <a:xfrm>
              <a:off x="985795" y="3076678"/>
              <a:ext cx="2243053" cy="134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898E1E2-037B-7B87-7685-B0AC4D60A542}"/>
                </a:ext>
              </a:extLst>
            </p:cNvPr>
            <p:cNvSpPr/>
            <p:nvPr/>
          </p:nvSpPr>
          <p:spPr>
            <a:xfrm>
              <a:off x="1745654" y="1552410"/>
              <a:ext cx="1297453" cy="85910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Corp</a:t>
              </a:r>
            </a:p>
          </p:txBody>
        </p:sp>
        <p:sp>
          <p:nvSpPr>
            <p:cNvPr id="23" name="Isosceles Triangle 22">
              <a:extLst>
                <a:ext uri="{FF2B5EF4-FFF2-40B4-BE49-F238E27FC236}">
                  <a16:creationId xmlns:a16="http://schemas.microsoft.com/office/drawing/2014/main" id="{D65D5BF6-293A-E5D7-050C-16EF334CF039}"/>
                </a:ext>
              </a:extLst>
            </p:cNvPr>
            <p:cNvSpPr/>
            <p:nvPr/>
          </p:nvSpPr>
          <p:spPr>
            <a:xfrm>
              <a:off x="3709656" y="2866647"/>
              <a:ext cx="1173577" cy="9261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QIP</a:t>
              </a:r>
            </a:p>
          </p:txBody>
        </p:sp>
        <p:grpSp>
          <p:nvGrpSpPr>
            <p:cNvPr id="39" name="Content Placeholder 16" descr="Man with solid fill">
              <a:extLst>
                <a:ext uri="{FF2B5EF4-FFF2-40B4-BE49-F238E27FC236}">
                  <a16:creationId xmlns:a16="http://schemas.microsoft.com/office/drawing/2014/main" id="{902C60BD-EC67-F803-3B57-C02393199C76}"/>
                </a:ext>
              </a:extLst>
            </p:cNvPr>
            <p:cNvGrpSpPr/>
            <p:nvPr/>
          </p:nvGrpSpPr>
          <p:grpSpPr>
            <a:xfrm>
              <a:off x="5123885" y="882595"/>
              <a:ext cx="375751" cy="908059"/>
              <a:chOff x="6486322" y="1348492"/>
              <a:chExt cx="419100" cy="857250"/>
            </a:xfrm>
            <a:solidFill>
              <a:schemeClr val="tx1">
                <a:lumMod val="65000"/>
                <a:lumOff val="35000"/>
              </a:schemeClr>
            </a:solidFill>
          </p:grpSpPr>
          <p:sp>
            <p:nvSpPr>
              <p:cNvPr id="40" name="Freeform: Shape 39">
                <a:extLst>
                  <a:ext uri="{FF2B5EF4-FFF2-40B4-BE49-F238E27FC236}">
                    <a16:creationId xmlns:a16="http://schemas.microsoft.com/office/drawing/2014/main" id="{3A4EB48C-95E6-DF49-7C9C-AF6CD2150354}"/>
                  </a:ext>
                </a:extLst>
              </p:cNvPr>
              <p:cNvSpPr/>
              <p:nvPr/>
            </p:nvSpPr>
            <p:spPr>
              <a:xfrm>
                <a:off x="6619672" y="1348492"/>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41" name="Freeform: Shape 40">
                <a:extLst>
                  <a:ext uri="{FF2B5EF4-FFF2-40B4-BE49-F238E27FC236}">
                    <a16:creationId xmlns:a16="http://schemas.microsoft.com/office/drawing/2014/main" id="{F28BF022-BD5E-2F30-8BDB-2E1494891082}"/>
                  </a:ext>
                </a:extLst>
              </p:cNvPr>
              <p:cNvSpPr/>
              <p:nvPr/>
            </p:nvSpPr>
            <p:spPr>
              <a:xfrm>
                <a:off x="6486322" y="1519942"/>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cxnSp>
          <p:nvCxnSpPr>
            <p:cNvPr id="29" name="Straight Connector 28">
              <a:extLst>
                <a:ext uri="{FF2B5EF4-FFF2-40B4-BE49-F238E27FC236}">
                  <a16:creationId xmlns:a16="http://schemas.microsoft.com/office/drawing/2014/main" id="{2C67965D-E4F1-498E-84B2-CF5135FC5C27}"/>
                </a:ext>
              </a:extLst>
            </p:cNvPr>
            <p:cNvCxnSpPr>
              <a:cxnSpLocks/>
              <a:stCxn id="23" idx="3"/>
              <a:endCxn id="5" idx="0"/>
            </p:cNvCxnSpPr>
            <p:nvPr/>
          </p:nvCxnSpPr>
          <p:spPr>
            <a:xfrm flipH="1">
              <a:off x="3228848" y="3792773"/>
              <a:ext cx="1067597" cy="626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AC88047-9B73-8663-5F22-FE234506D347}"/>
                </a:ext>
              </a:extLst>
            </p:cNvPr>
            <p:cNvCxnSpPr>
              <a:cxnSpLocks/>
              <a:stCxn id="41" idx="13"/>
              <a:endCxn id="23" idx="0"/>
            </p:cNvCxnSpPr>
            <p:nvPr/>
          </p:nvCxnSpPr>
          <p:spPr>
            <a:xfrm flipH="1">
              <a:off x="4296445" y="1790654"/>
              <a:ext cx="929918" cy="1075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68BF920-90EE-6992-B452-28BBE3CEE03C}"/>
                </a:ext>
              </a:extLst>
            </p:cNvPr>
            <p:cNvSpPr txBox="1"/>
            <p:nvPr/>
          </p:nvSpPr>
          <p:spPr>
            <a:xfrm>
              <a:off x="492314" y="1505872"/>
              <a:ext cx="1161131" cy="820923"/>
            </a:xfrm>
            <a:prstGeom prst="rect">
              <a:avLst/>
            </a:prstGeom>
            <a:noFill/>
          </p:spPr>
          <p:txBody>
            <a:bodyPr wrap="square" rtlCol="0">
              <a:spAutoFit/>
            </a:bodyPr>
            <a:lstStyle/>
            <a:p>
              <a:r>
                <a:rPr lang="en-US" sz="1050" b="1"/>
                <a:t>Partner Smith</a:t>
              </a:r>
            </a:p>
          </p:txBody>
        </p:sp>
        <p:sp>
          <p:nvSpPr>
            <p:cNvPr id="44" name="TextBox 43">
              <a:extLst>
                <a:ext uri="{FF2B5EF4-FFF2-40B4-BE49-F238E27FC236}">
                  <a16:creationId xmlns:a16="http://schemas.microsoft.com/office/drawing/2014/main" id="{1E783A8B-7F14-F9D0-9349-A312C8738CE3}"/>
                </a:ext>
              </a:extLst>
            </p:cNvPr>
            <p:cNvSpPr txBox="1"/>
            <p:nvPr/>
          </p:nvSpPr>
          <p:spPr>
            <a:xfrm>
              <a:off x="5364915" y="470376"/>
              <a:ext cx="1016655" cy="1099451"/>
            </a:xfrm>
            <a:prstGeom prst="rect">
              <a:avLst/>
            </a:prstGeom>
            <a:noFill/>
          </p:spPr>
          <p:txBody>
            <a:bodyPr wrap="square" rtlCol="0">
              <a:spAutoFit/>
            </a:bodyPr>
            <a:lstStyle/>
            <a:p>
              <a:pPr algn="ctr"/>
              <a:r>
                <a:rPr lang="en-US" sz="1050" b="1"/>
                <a:t>QIP Partner Jones</a:t>
              </a:r>
            </a:p>
          </p:txBody>
        </p:sp>
      </p:grpSp>
      <p:cxnSp>
        <p:nvCxnSpPr>
          <p:cNvPr id="15" name="Straight Connector 14">
            <a:extLst>
              <a:ext uri="{FF2B5EF4-FFF2-40B4-BE49-F238E27FC236}">
                <a16:creationId xmlns:a16="http://schemas.microsoft.com/office/drawing/2014/main" id="{904875EB-5370-1CE8-8CE2-6DD76CFC2F92}"/>
              </a:ext>
            </a:extLst>
          </p:cNvPr>
          <p:cNvCxnSpPr>
            <a:cxnSpLocks/>
            <a:stCxn id="23" idx="3"/>
            <a:endCxn id="13" idx="0"/>
          </p:cNvCxnSpPr>
          <p:nvPr/>
        </p:nvCxnSpPr>
        <p:spPr>
          <a:xfrm>
            <a:off x="2800904" y="2300419"/>
            <a:ext cx="712529" cy="11189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549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58FEC-0025-D959-1915-AA9D19F414B1}"/>
            </a:ext>
          </a:extLst>
        </p:cNvPr>
        <p:cNvGrpSpPr/>
        <p:nvPr/>
      </p:nvGrpSpPr>
      <p:grpSpPr>
        <a:xfrm>
          <a:off x="0" y="0"/>
          <a:ext cx="0" cy="0"/>
          <a:chOff x="0" y="0"/>
          <a:chExt cx="0" cy="0"/>
        </a:xfrm>
      </p:grpSpPr>
      <p:sp>
        <p:nvSpPr>
          <p:cNvPr id="12" name="Freeform: Shape 11">
            <a:extLst>
              <a:ext uri="{FF2B5EF4-FFF2-40B4-BE49-F238E27FC236}">
                <a16:creationId xmlns:a16="http://schemas.microsoft.com/office/drawing/2014/main" id="{6A5F547E-9BEF-31BF-FFE9-6A4EF390F547}"/>
              </a:ext>
            </a:extLst>
          </p:cNvPr>
          <p:cNvSpPr/>
          <p:nvPr/>
        </p:nvSpPr>
        <p:spPr>
          <a:xfrm>
            <a:off x="953604" y="676166"/>
            <a:ext cx="3218346" cy="3438634"/>
          </a:xfrm>
          <a:custGeom>
            <a:avLst/>
            <a:gdLst>
              <a:gd name="csX0" fmla="*/ 237021 w 1890000"/>
              <a:gd name="csY0" fmla="*/ 276334 h 3080754"/>
              <a:gd name="csX1" fmla="*/ 8421 w 1890000"/>
              <a:gd name="csY1" fmla="*/ 685909 h 3080754"/>
              <a:gd name="csX2" fmla="*/ 484671 w 1890000"/>
              <a:gd name="csY2" fmla="*/ 2914759 h 3080754"/>
              <a:gd name="csX3" fmla="*/ 1884846 w 1890000"/>
              <a:gd name="csY3" fmla="*/ 2609959 h 3080754"/>
              <a:gd name="csX4" fmla="*/ 932346 w 1890000"/>
              <a:gd name="csY4" fmla="*/ 162034 h 3080754"/>
              <a:gd name="csX5" fmla="*/ 237021 w 1890000"/>
              <a:gd name="csY5" fmla="*/ 276334 h 3080754"/>
            </a:gdLst>
            <a:ahLst/>
            <a:cxnLst>
              <a:cxn ang="0">
                <a:pos x="csX0" y="csY0"/>
              </a:cxn>
              <a:cxn ang="0">
                <a:pos x="csX1" y="csY1"/>
              </a:cxn>
              <a:cxn ang="0">
                <a:pos x="csX2" y="csY2"/>
              </a:cxn>
              <a:cxn ang="0">
                <a:pos x="csX3" y="csY3"/>
              </a:cxn>
              <a:cxn ang="0">
                <a:pos x="csX4" y="csY4"/>
              </a:cxn>
              <a:cxn ang="0">
                <a:pos x="csX5" y="csY5"/>
              </a:cxn>
            </a:cxnLst>
            <a:rect l="l" t="t" r="r" b="b"/>
            <a:pathLst>
              <a:path w="1890000" h="3080754">
                <a:moveTo>
                  <a:pt x="237021" y="276334"/>
                </a:moveTo>
                <a:cubicBezTo>
                  <a:pt x="83034" y="363646"/>
                  <a:pt x="-32854" y="246172"/>
                  <a:pt x="8421" y="685909"/>
                </a:cubicBezTo>
                <a:cubicBezTo>
                  <a:pt x="49696" y="1125646"/>
                  <a:pt x="171934" y="2594084"/>
                  <a:pt x="484671" y="2914759"/>
                </a:cubicBezTo>
                <a:cubicBezTo>
                  <a:pt x="797408" y="3235434"/>
                  <a:pt x="1810234" y="3068746"/>
                  <a:pt x="1884846" y="2609959"/>
                </a:cubicBezTo>
                <a:cubicBezTo>
                  <a:pt x="1959458" y="2151172"/>
                  <a:pt x="1203808" y="547796"/>
                  <a:pt x="932346" y="162034"/>
                </a:cubicBezTo>
                <a:cubicBezTo>
                  <a:pt x="660884" y="-223728"/>
                  <a:pt x="391008" y="189022"/>
                  <a:pt x="237021" y="276334"/>
                </a:cubicBezTo>
                <a:close/>
              </a:path>
            </a:pathLst>
          </a:cu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244FD2E-F913-0F9A-545B-A3F1386892D0}"/>
              </a:ext>
            </a:extLst>
          </p:cNvPr>
          <p:cNvSpPr>
            <a:spLocks noGrp="1"/>
          </p:cNvSpPr>
          <p:nvPr>
            <p:ph type="sldNum" sz="quarter" idx="12"/>
          </p:nvPr>
        </p:nvSpPr>
        <p:spPr/>
        <p:txBody>
          <a:bodyPr/>
          <a:lstStyle/>
          <a:p>
            <a:fld id="{3A98EE3D-8CD1-4C3F-BD1C-C98C9596463C}" type="slidenum">
              <a:rPr lang="en-US" smtClean="0"/>
              <a:t>28</a:t>
            </a:fld>
            <a:endParaRPr lang="en-US"/>
          </a:p>
        </p:txBody>
      </p:sp>
      <p:sp>
        <p:nvSpPr>
          <p:cNvPr id="19" name="Content Placeholder 2">
            <a:extLst>
              <a:ext uri="{FF2B5EF4-FFF2-40B4-BE49-F238E27FC236}">
                <a16:creationId xmlns:a16="http://schemas.microsoft.com/office/drawing/2014/main" id="{9B967D07-0DFA-DABF-CE40-3D0AE55B7F0A}"/>
              </a:ext>
            </a:extLst>
          </p:cNvPr>
          <p:cNvSpPr txBox="1">
            <a:spLocks/>
          </p:cNvSpPr>
          <p:nvPr/>
        </p:nvSpPr>
        <p:spPr>
          <a:xfrm>
            <a:off x="4080514" y="723569"/>
            <a:ext cx="8111486" cy="570034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spcBef>
                <a:spcPts val="600"/>
              </a:spcBef>
              <a:buNone/>
            </a:pPr>
            <a:r>
              <a:rPr lang="en-US" sz="1800" b="1" u="sng" dirty="0"/>
              <a:t>Example 9 – Unitary group – Blending</a:t>
            </a:r>
            <a:r>
              <a:rPr lang="en-US" sz="1800" b="1" dirty="0"/>
              <a:t>: </a:t>
            </a:r>
          </a:p>
          <a:p>
            <a:pPr lvl="1">
              <a:spcBef>
                <a:spcPts val="600"/>
              </a:spcBef>
              <a:spcAft>
                <a:spcPts val="1200"/>
              </a:spcAft>
            </a:pPr>
            <a:r>
              <a:rPr lang="en-US" sz="1800" b="1" dirty="0"/>
              <a:t>Corp becomes a partner in QIP. QIP loses its investment partnership status and is now called P3</a:t>
            </a:r>
          </a:p>
          <a:p>
            <a:pPr lvl="1">
              <a:spcBef>
                <a:spcPts val="600"/>
              </a:spcBef>
              <a:spcAft>
                <a:spcPts val="1200"/>
              </a:spcAft>
            </a:pPr>
            <a:r>
              <a:rPr lang="en-US" sz="1800" b="1" dirty="0"/>
              <a:t>Corp, P1, P2 and P3 are all engaged in the same unitary business. </a:t>
            </a:r>
          </a:p>
          <a:p>
            <a:pPr lvl="1">
              <a:spcBef>
                <a:spcPts val="600"/>
              </a:spcBef>
              <a:spcAft>
                <a:spcPts val="1200"/>
              </a:spcAft>
            </a:pPr>
            <a:r>
              <a:rPr lang="en-US" sz="1800" b="1" dirty="0"/>
              <a:t>As a reminder, P3 distributive shares are:</a:t>
            </a:r>
          </a:p>
          <a:p>
            <a:pPr lvl="2">
              <a:spcBef>
                <a:spcPts val="600"/>
              </a:spcBef>
              <a:spcAft>
                <a:spcPts val="1200"/>
              </a:spcAft>
            </a:pPr>
            <a:r>
              <a:rPr lang="en-US" sz="1700" b="1" dirty="0"/>
              <a:t>60% of P1’s net income and </a:t>
            </a:r>
          </a:p>
          <a:p>
            <a:pPr lvl="2">
              <a:spcBef>
                <a:spcPts val="600"/>
              </a:spcBef>
              <a:spcAft>
                <a:spcPts val="1200"/>
              </a:spcAft>
            </a:pPr>
            <a:r>
              <a:rPr lang="en-US" sz="1700" b="1" dirty="0"/>
              <a:t>80% of P2’s net income</a:t>
            </a:r>
          </a:p>
          <a:p>
            <a:pPr lvl="1">
              <a:spcBef>
                <a:spcPts val="600"/>
              </a:spcBef>
              <a:spcAft>
                <a:spcPts val="1200"/>
              </a:spcAft>
            </a:pPr>
            <a:r>
              <a:rPr lang="en-US" sz="1800" b="1" dirty="0"/>
              <a:t>P3 blends its distributive shares of P1 and P2 income because they are all engaged in the same unitary business </a:t>
            </a:r>
          </a:p>
          <a:p>
            <a:pPr lvl="1">
              <a:spcBef>
                <a:spcPts val="600"/>
              </a:spcBef>
              <a:spcAft>
                <a:spcPts val="1200"/>
              </a:spcAft>
            </a:pPr>
            <a:r>
              <a:rPr lang="en-US" sz="1800" b="1" dirty="0"/>
              <a:t>P3’s blended apportionable income is ($10,000) which is the sum of $10,000 from P1 and ($20,000) loss from P2 </a:t>
            </a:r>
          </a:p>
        </p:txBody>
      </p:sp>
      <p:sp>
        <p:nvSpPr>
          <p:cNvPr id="13" name="Isosceles Triangle 12">
            <a:extLst>
              <a:ext uri="{FF2B5EF4-FFF2-40B4-BE49-F238E27FC236}">
                <a16:creationId xmlns:a16="http://schemas.microsoft.com/office/drawing/2014/main" id="{361F5405-E9DE-34DE-B1AC-1AD81B54C22D}"/>
              </a:ext>
            </a:extLst>
          </p:cNvPr>
          <p:cNvSpPr/>
          <p:nvPr/>
        </p:nvSpPr>
        <p:spPr>
          <a:xfrm>
            <a:off x="2898228" y="3071551"/>
            <a:ext cx="974900" cy="64800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P2</a:t>
            </a:r>
          </a:p>
        </p:txBody>
      </p:sp>
      <p:grpSp>
        <p:nvGrpSpPr>
          <p:cNvPr id="2" name="Group 1">
            <a:extLst>
              <a:ext uri="{FF2B5EF4-FFF2-40B4-BE49-F238E27FC236}">
                <a16:creationId xmlns:a16="http://schemas.microsoft.com/office/drawing/2014/main" id="{4DC7B966-4E82-7553-5CDE-0D8032B00C7F}"/>
              </a:ext>
            </a:extLst>
          </p:cNvPr>
          <p:cNvGrpSpPr/>
          <p:nvPr/>
        </p:nvGrpSpPr>
        <p:grpSpPr>
          <a:xfrm>
            <a:off x="361369" y="575606"/>
            <a:ext cx="3643983" cy="3124898"/>
            <a:chOff x="492314" y="470376"/>
            <a:chExt cx="5889256" cy="5953538"/>
          </a:xfrm>
        </p:grpSpPr>
        <p:grpSp>
          <p:nvGrpSpPr>
            <p:cNvPr id="36" name="Content Placeholder 16" descr="Man with solid fill">
              <a:extLst>
                <a:ext uri="{FF2B5EF4-FFF2-40B4-BE49-F238E27FC236}">
                  <a16:creationId xmlns:a16="http://schemas.microsoft.com/office/drawing/2014/main" id="{9FE8224A-5CB7-B675-BB90-F98B7A831CF3}"/>
                </a:ext>
              </a:extLst>
            </p:cNvPr>
            <p:cNvGrpSpPr/>
            <p:nvPr/>
          </p:nvGrpSpPr>
          <p:grpSpPr>
            <a:xfrm>
              <a:off x="780840" y="2168619"/>
              <a:ext cx="375751" cy="908059"/>
              <a:chOff x="1642231" y="2562559"/>
              <a:chExt cx="419100" cy="857250"/>
            </a:xfrm>
            <a:solidFill>
              <a:schemeClr val="tx1">
                <a:lumMod val="65000"/>
                <a:lumOff val="35000"/>
              </a:schemeClr>
            </a:solidFill>
          </p:grpSpPr>
          <p:sp>
            <p:nvSpPr>
              <p:cNvPr id="37" name="Freeform: Shape 36">
                <a:extLst>
                  <a:ext uri="{FF2B5EF4-FFF2-40B4-BE49-F238E27FC236}">
                    <a16:creationId xmlns:a16="http://schemas.microsoft.com/office/drawing/2014/main" id="{B01E0CC1-0CAD-EA5A-3514-6BCAAD752B2B}"/>
                  </a:ext>
                </a:extLst>
              </p:cNvPr>
              <p:cNvSpPr/>
              <p:nvPr/>
            </p:nvSpPr>
            <p:spPr>
              <a:xfrm>
                <a:off x="1775581" y="2562559"/>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38" name="Freeform: Shape 37">
                <a:extLst>
                  <a:ext uri="{FF2B5EF4-FFF2-40B4-BE49-F238E27FC236}">
                    <a16:creationId xmlns:a16="http://schemas.microsoft.com/office/drawing/2014/main" id="{6D2A7C62-E724-2F46-41C4-E200F8586069}"/>
                  </a:ext>
                </a:extLst>
              </p:cNvPr>
              <p:cNvSpPr/>
              <p:nvPr/>
            </p:nvSpPr>
            <p:spPr>
              <a:xfrm>
                <a:off x="1642231" y="2734009"/>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sp>
          <p:nvSpPr>
            <p:cNvPr id="5" name="Isosceles Triangle 4">
              <a:extLst>
                <a:ext uri="{FF2B5EF4-FFF2-40B4-BE49-F238E27FC236}">
                  <a16:creationId xmlns:a16="http://schemas.microsoft.com/office/drawing/2014/main" id="{1EC759B7-7A7B-402A-35D7-0F158FA434C6}"/>
                </a:ext>
              </a:extLst>
            </p:cNvPr>
            <p:cNvSpPr/>
            <p:nvPr/>
          </p:nvSpPr>
          <p:spPr>
            <a:xfrm>
              <a:off x="2441051" y="4418806"/>
              <a:ext cx="1575594" cy="123457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P1</a:t>
              </a:r>
            </a:p>
          </p:txBody>
        </p:sp>
        <p:sp>
          <p:nvSpPr>
            <p:cNvPr id="6" name="Freeform: Shape 5">
              <a:extLst>
                <a:ext uri="{FF2B5EF4-FFF2-40B4-BE49-F238E27FC236}">
                  <a16:creationId xmlns:a16="http://schemas.microsoft.com/office/drawing/2014/main" id="{2E6F006E-60DA-D4B5-1EF0-ECC8CBB84D3A}"/>
                </a:ext>
              </a:extLst>
            </p:cNvPr>
            <p:cNvSpPr/>
            <p:nvPr/>
          </p:nvSpPr>
          <p:spPr>
            <a:xfrm>
              <a:off x="2683545" y="3601941"/>
              <a:ext cx="3419655" cy="2821973"/>
            </a:xfrm>
            <a:custGeom>
              <a:avLst/>
              <a:gdLst>
                <a:gd name="csX0" fmla="*/ 0 w 2902226"/>
                <a:gd name="csY0" fmla="*/ 143123 h 2631882"/>
                <a:gd name="csX1" fmla="*/ 0 w 2902226"/>
                <a:gd name="csY1" fmla="*/ 143123 h 2631882"/>
                <a:gd name="csX2" fmla="*/ 71562 w 2902226"/>
                <a:gd name="csY2" fmla="*/ 540689 h 2631882"/>
                <a:gd name="csX3" fmla="*/ 119269 w 2902226"/>
                <a:gd name="csY3" fmla="*/ 731520 h 2631882"/>
                <a:gd name="csX4" fmla="*/ 151075 w 2902226"/>
                <a:gd name="csY4" fmla="*/ 818984 h 2631882"/>
                <a:gd name="csX5" fmla="*/ 222636 w 2902226"/>
                <a:gd name="csY5" fmla="*/ 1113183 h 2631882"/>
                <a:gd name="csX6" fmla="*/ 262393 w 2902226"/>
                <a:gd name="csY6" fmla="*/ 1176793 h 2631882"/>
                <a:gd name="csX7" fmla="*/ 310101 w 2902226"/>
                <a:gd name="csY7" fmla="*/ 1439186 h 2631882"/>
                <a:gd name="csX8" fmla="*/ 333955 w 2902226"/>
                <a:gd name="csY8" fmla="*/ 1653871 h 2631882"/>
                <a:gd name="csX9" fmla="*/ 413468 w 2902226"/>
                <a:gd name="csY9" fmla="*/ 1956021 h 2631882"/>
                <a:gd name="csX10" fmla="*/ 421419 w 2902226"/>
                <a:gd name="csY10" fmla="*/ 2274073 h 2631882"/>
                <a:gd name="csX11" fmla="*/ 437322 w 2902226"/>
                <a:gd name="csY11" fmla="*/ 2345635 h 2631882"/>
                <a:gd name="csX12" fmla="*/ 580445 w 2902226"/>
                <a:gd name="csY12" fmla="*/ 2512612 h 2631882"/>
                <a:gd name="csX13" fmla="*/ 922351 w 2902226"/>
                <a:gd name="csY13" fmla="*/ 2608028 h 2631882"/>
                <a:gd name="csX14" fmla="*/ 1009816 w 2902226"/>
                <a:gd name="csY14" fmla="*/ 2615979 h 2631882"/>
                <a:gd name="csX15" fmla="*/ 1200647 w 2902226"/>
                <a:gd name="csY15" fmla="*/ 2623930 h 2631882"/>
                <a:gd name="csX16" fmla="*/ 1773141 w 2902226"/>
                <a:gd name="csY16" fmla="*/ 2631882 h 2631882"/>
                <a:gd name="csX17" fmla="*/ 2003729 w 2902226"/>
                <a:gd name="csY17" fmla="*/ 2615979 h 2631882"/>
                <a:gd name="csX18" fmla="*/ 2146852 w 2902226"/>
                <a:gd name="csY18" fmla="*/ 2600077 h 2631882"/>
                <a:gd name="csX19" fmla="*/ 2297927 w 2902226"/>
                <a:gd name="csY19" fmla="*/ 2584174 h 2631882"/>
                <a:gd name="csX20" fmla="*/ 2385391 w 2902226"/>
                <a:gd name="csY20" fmla="*/ 2576223 h 2631882"/>
                <a:gd name="csX21" fmla="*/ 2592125 w 2902226"/>
                <a:gd name="csY21" fmla="*/ 2568271 h 2631882"/>
                <a:gd name="csX22" fmla="*/ 2639833 w 2902226"/>
                <a:gd name="csY22" fmla="*/ 2560320 h 2631882"/>
                <a:gd name="csX23" fmla="*/ 2647784 w 2902226"/>
                <a:gd name="csY23" fmla="*/ 2472856 h 2631882"/>
                <a:gd name="csX24" fmla="*/ 2615979 w 2902226"/>
                <a:gd name="csY24" fmla="*/ 2178657 h 2631882"/>
                <a:gd name="csX25" fmla="*/ 2552369 w 2902226"/>
                <a:gd name="csY25" fmla="*/ 1908313 h 2631882"/>
                <a:gd name="csX26" fmla="*/ 2544417 w 2902226"/>
                <a:gd name="csY26" fmla="*/ 1804946 h 2631882"/>
                <a:gd name="csX27" fmla="*/ 2536466 w 2902226"/>
                <a:gd name="csY27" fmla="*/ 1733384 h 2631882"/>
                <a:gd name="csX28" fmla="*/ 2528515 w 2902226"/>
                <a:gd name="csY28" fmla="*/ 1606163 h 2631882"/>
                <a:gd name="csX29" fmla="*/ 2520563 w 2902226"/>
                <a:gd name="csY29" fmla="*/ 1518699 h 2631882"/>
                <a:gd name="csX30" fmla="*/ 2528515 w 2902226"/>
                <a:gd name="csY30" fmla="*/ 842838 h 2631882"/>
                <a:gd name="csX31" fmla="*/ 2536466 w 2902226"/>
                <a:gd name="csY31" fmla="*/ 811033 h 2631882"/>
                <a:gd name="csX32" fmla="*/ 2584174 w 2902226"/>
                <a:gd name="csY32" fmla="*/ 787179 h 2631882"/>
                <a:gd name="csX33" fmla="*/ 2655736 w 2902226"/>
                <a:gd name="csY33" fmla="*/ 747423 h 2631882"/>
                <a:gd name="csX34" fmla="*/ 2814762 w 2902226"/>
                <a:gd name="csY34" fmla="*/ 508883 h 2631882"/>
                <a:gd name="csX35" fmla="*/ 2830664 w 2902226"/>
                <a:gd name="csY35" fmla="*/ 453224 h 2631882"/>
                <a:gd name="csX36" fmla="*/ 2854518 w 2902226"/>
                <a:gd name="csY36" fmla="*/ 405517 h 2631882"/>
                <a:gd name="csX37" fmla="*/ 2878372 w 2902226"/>
                <a:gd name="csY37" fmla="*/ 349857 h 2631882"/>
                <a:gd name="csX38" fmla="*/ 2894275 w 2902226"/>
                <a:gd name="csY38" fmla="*/ 270344 h 2631882"/>
                <a:gd name="csX39" fmla="*/ 2902226 w 2902226"/>
                <a:gd name="csY39" fmla="*/ 238539 h 2631882"/>
                <a:gd name="csX40" fmla="*/ 2894275 w 2902226"/>
                <a:gd name="csY40" fmla="*/ 151075 h 2631882"/>
                <a:gd name="csX41" fmla="*/ 2870421 w 2902226"/>
                <a:gd name="csY41" fmla="*/ 127221 h 2631882"/>
                <a:gd name="csX42" fmla="*/ 2727297 w 2902226"/>
                <a:gd name="csY42" fmla="*/ 79513 h 2631882"/>
                <a:gd name="csX43" fmla="*/ 2560320 w 2902226"/>
                <a:gd name="csY43" fmla="*/ 31805 h 2631882"/>
                <a:gd name="csX44" fmla="*/ 2282024 w 2902226"/>
                <a:gd name="csY44" fmla="*/ 0 h 2631882"/>
                <a:gd name="csX45" fmla="*/ 1900362 w 2902226"/>
                <a:gd name="csY45" fmla="*/ 7951 h 2631882"/>
                <a:gd name="csX46" fmla="*/ 866692 w 2902226"/>
                <a:gd name="csY46" fmla="*/ 15903 h 2631882"/>
                <a:gd name="csX47" fmla="*/ 779228 w 2902226"/>
                <a:gd name="csY47" fmla="*/ 23854 h 2631882"/>
                <a:gd name="csX48" fmla="*/ 469127 w 2902226"/>
                <a:gd name="csY48" fmla="*/ 39757 h 2631882"/>
                <a:gd name="csX49" fmla="*/ 429370 w 2902226"/>
                <a:gd name="csY49" fmla="*/ 47708 h 2631882"/>
                <a:gd name="csX50" fmla="*/ 254442 w 2902226"/>
                <a:gd name="csY50" fmla="*/ 63610 h 2631882"/>
                <a:gd name="csX51" fmla="*/ 159026 w 2902226"/>
                <a:gd name="csY51" fmla="*/ 79513 h 2631882"/>
                <a:gd name="csX52" fmla="*/ 63610 w 2902226"/>
                <a:gd name="csY52" fmla="*/ 87464 h 2631882"/>
                <a:gd name="csX53" fmla="*/ 39756 w 2902226"/>
                <a:gd name="csY53" fmla="*/ 95416 h 2631882"/>
                <a:gd name="csX54" fmla="*/ 0 w 2902226"/>
                <a:gd name="csY54" fmla="*/ 143123 h 2631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902226" h="2631882">
                  <a:moveTo>
                    <a:pt x="0" y="143123"/>
                  </a:moveTo>
                  <a:lnTo>
                    <a:pt x="0" y="143123"/>
                  </a:lnTo>
                  <a:cubicBezTo>
                    <a:pt x="21109" y="322553"/>
                    <a:pt x="16814" y="321695"/>
                    <a:pt x="71562" y="540689"/>
                  </a:cubicBezTo>
                  <a:cubicBezTo>
                    <a:pt x="87464" y="604299"/>
                    <a:pt x="96861" y="669900"/>
                    <a:pt x="119269" y="731520"/>
                  </a:cubicBezTo>
                  <a:cubicBezTo>
                    <a:pt x="129871" y="760675"/>
                    <a:pt x="143551" y="788888"/>
                    <a:pt x="151075" y="818984"/>
                  </a:cubicBezTo>
                  <a:cubicBezTo>
                    <a:pt x="165759" y="877719"/>
                    <a:pt x="182074" y="1032059"/>
                    <a:pt x="222636" y="1113183"/>
                  </a:cubicBezTo>
                  <a:cubicBezTo>
                    <a:pt x="233818" y="1135547"/>
                    <a:pt x="249141" y="1155590"/>
                    <a:pt x="262393" y="1176793"/>
                  </a:cubicBezTo>
                  <a:cubicBezTo>
                    <a:pt x="298215" y="1391727"/>
                    <a:pt x="280208" y="1304672"/>
                    <a:pt x="310101" y="1439186"/>
                  </a:cubicBezTo>
                  <a:cubicBezTo>
                    <a:pt x="315016" y="1493249"/>
                    <a:pt x="324502" y="1608495"/>
                    <a:pt x="333955" y="1653871"/>
                  </a:cubicBezTo>
                  <a:cubicBezTo>
                    <a:pt x="371555" y="1834349"/>
                    <a:pt x="375685" y="1842675"/>
                    <a:pt x="413468" y="1956021"/>
                  </a:cubicBezTo>
                  <a:cubicBezTo>
                    <a:pt x="416118" y="2062038"/>
                    <a:pt x="414938" y="2168221"/>
                    <a:pt x="421419" y="2274073"/>
                  </a:cubicBezTo>
                  <a:cubicBezTo>
                    <a:pt x="422912" y="2298463"/>
                    <a:pt x="428465" y="2322861"/>
                    <a:pt x="437322" y="2345635"/>
                  </a:cubicBezTo>
                  <a:cubicBezTo>
                    <a:pt x="460766" y="2405921"/>
                    <a:pt x="524187" y="2488501"/>
                    <a:pt x="580445" y="2512612"/>
                  </a:cubicBezTo>
                  <a:cubicBezTo>
                    <a:pt x="689201" y="2559222"/>
                    <a:pt x="807314" y="2580334"/>
                    <a:pt x="922351" y="2608028"/>
                  </a:cubicBezTo>
                  <a:cubicBezTo>
                    <a:pt x="950813" y="2614880"/>
                    <a:pt x="980588" y="2614309"/>
                    <a:pt x="1009816" y="2615979"/>
                  </a:cubicBezTo>
                  <a:cubicBezTo>
                    <a:pt x="1073378" y="2619611"/>
                    <a:pt x="1136995" y="2622604"/>
                    <a:pt x="1200647" y="2623930"/>
                  </a:cubicBezTo>
                  <a:lnTo>
                    <a:pt x="1773141" y="2631882"/>
                  </a:lnTo>
                  <a:lnTo>
                    <a:pt x="2003729" y="2615979"/>
                  </a:lnTo>
                  <a:cubicBezTo>
                    <a:pt x="2051557" y="2611909"/>
                    <a:pt x="2099129" y="2605236"/>
                    <a:pt x="2146852" y="2600077"/>
                  </a:cubicBezTo>
                  <a:lnTo>
                    <a:pt x="2297927" y="2584174"/>
                  </a:lnTo>
                  <a:cubicBezTo>
                    <a:pt x="2327082" y="2581524"/>
                    <a:pt x="2356159" y="2577803"/>
                    <a:pt x="2385391" y="2576223"/>
                  </a:cubicBezTo>
                  <a:cubicBezTo>
                    <a:pt x="2454253" y="2572501"/>
                    <a:pt x="2523214" y="2570922"/>
                    <a:pt x="2592125" y="2568271"/>
                  </a:cubicBezTo>
                  <a:cubicBezTo>
                    <a:pt x="2608028" y="2565621"/>
                    <a:pt x="2631710" y="2574246"/>
                    <a:pt x="2639833" y="2560320"/>
                  </a:cubicBezTo>
                  <a:cubicBezTo>
                    <a:pt x="2654584" y="2535033"/>
                    <a:pt x="2649610" y="2502074"/>
                    <a:pt x="2647784" y="2472856"/>
                  </a:cubicBezTo>
                  <a:cubicBezTo>
                    <a:pt x="2641631" y="2374410"/>
                    <a:pt x="2632417" y="2275915"/>
                    <a:pt x="2615979" y="2178657"/>
                  </a:cubicBezTo>
                  <a:cubicBezTo>
                    <a:pt x="2600551" y="2087376"/>
                    <a:pt x="2552369" y="1908313"/>
                    <a:pt x="2552369" y="1908313"/>
                  </a:cubicBezTo>
                  <a:cubicBezTo>
                    <a:pt x="2549718" y="1873857"/>
                    <a:pt x="2547546" y="1839362"/>
                    <a:pt x="2544417" y="1804946"/>
                  </a:cubicBezTo>
                  <a:cubicBezTo>
                    <a:pt x="2542244" y="1781044"/>
                    <a:pt x="2538380" y="1757308"/>
                    <a:pt x="2536466" y="1733384"/>
                  </a:cubicBezTo>
                  <a:cubicBezTo>
                    <a:pt x="2533078" y="1691030"/>
                    <a:pt x="2531654" y="1648537"/>
                    <a:pt x="2528515" y="1606163"/>
                  </a:cubicBezTo>
                  <a:cubicBezTo>
                    <a:pt x="2526352" y="1576968"/>
                    <a:pt x="2523214" y="1547854"/>
                    <a:pt x="2520563" y="1518699"/>
                  </a:cubicBezTo>
                  <a:cubicBezTo>
                    <a:pt x="2511061" y="1167121"/>
                    <a:pt x="2506076" y="1231784"/>
                    <a:pt x="2528515" y="842838"/>
                  </a:cubicBezTo>
                  <a:cubicBezTo>
                    <a:pt x="2529144" y="831928"/>
                    <a:pt x="2528739" y="818760"/>
                    <a:pt x="2536466" y="811033"/>
                  </a:cubicBezTo>
                  <a:cubicBezTo>
                    <a:pt x="2549038" y="798461"/>
                    <a:pt x="2568486" y="795546"/>
                    <a:pt x="2584174" y="787179"/>
                  </a:cubicBezTo>
                  <a:cubicBezTo>
                    <a:pt x="2608252" y="774338"/>
                    <a:pt x="2631882" y="760675"/>
                    <a:pt x="2655736" y="747423"/>
                  </a:cubicBezTo>
                  <a:cubicBezTo>
                    <a:pt x="2693399" y="694066"/>
                    <a:pt x="2781725" y="574958"/>
                    <a:pt x="2814762" y="508883"/>
                  </a:cubicBezTo>
                  <a:cubicBezTo>
                    <a:pt x="2823391" y="491625"/>
                    <a:pt x="2823737" y="471233"/>
                    <a:pt x="2830664" y="453224"/>
                  </a:cubicBezTo>
                  <a:cubicBezTo>
                    <a:pt x="2837046" y="436630"/>
                    <a:pt x="2847067" y="421660"/>
                    <a:pt x="2854518" y="405517"/>
                  </a:cubicBezTo>
                  <a:cubicBezTo>
                    <a:pt x="2862977" y="387189"/>
                    <a:pt x="2870421" y="368410"/>
                    <a:pt x="2878372" y="349857"/>
                  </a:cubicBezTo>
                  <a:cubicBezTo>
                    <a:pt x="2883673" y="323353"/>
                    <a:pt x="2888612" y="296773"/>
                    <a:pt x="2894275" y="270344"/>
                  </a:cubicBezTo>
                  <a:cubicBezTo>
                    <a:pt x="2896565" y="259659"/>
                    <a:pt x="2902226" y="249467"/>
                    <a:pt x="2902226" y="238539"/>
                  </a:cubicBezTo>
                  <a:cubicBezTo>
                    <a:pt x="2902226" y="209264"/>
                    <a:pt x="2902317" y="179224"/>
                    <a:pt x="2894275" y="151075"/>
                  </a:cubicBezTo>
                  <a:cubicBezTo>
                    <a:pt x="2891186" y="140263"/>
                    <a:pt x="2880757" y="131651"/>
                    <a:pt x="2870421" y="127221"/>
                  </a:cubicBezTo>
                  <a:cubicBezTo>
                    <a:pt x="2824198" y="107411"/>
                    <a:pt x="2775362" y="94302"/>
                    <a:pt x="2727297" y="79513"/>
                  </a:cubicBezTo>
                  <a:cubicBezTo>
                    <a:pt x="2671971" y="62489"/>
                    <a:pt x="2616794" y="44512"/>
                    <a:pt x="2560320" y="31805"/>
                  </a:cubicBezTo>
                  <a:cubicBezTo>
                    <a:pt x="2446993" y="6306"/>
                    <a:pt x="2393689" y="6979"/>
                    <a:pt x="2282024" y="0"/>
                  </a:cubicBezTo>
                  <a:lnTo>
                    <a:pt x="1900362" y="7951"/>
                  </a:lnTo>
                  <a:lnTo>
                    <a:pt x="866692" y="15903"/>
                  </a:lnTo>
                  <a:cubicBezTo>
                    <a:pt x="837420" y="16318"/>
                    <a:pt x="808423" y="21691"/>
                    <a:pt x="779228" y="23854"/>
                  </a:cubicBezTo>
                  <a:cubicBezTo>
                    <a:pt x="662285" y="32516"/>
                    <a:pt x="592242" y="34404"/>
                    <a:pt x="469127" y="39757"/>
                  </a:cubicBezTo>
                  <a:cubicBezTo>
                    <a:pt x="455875" y="42407"/>
                    <a:pt x="442766" y="45922"/>
                    <a:pt x="429370" y="47708"/>
                  </a:cubicBezTo>
                  <a:cubicBezTo>
                    <a:pt x="392280" y="52653"/>
                    <a:pt x="287520" y="60854"/>
                    <a:pt x="254442" y="63610"/>
                  </a:cubicBezTo>
                  <a:cubicBezTo>
                    <a:pt x="222637" y="68911"/>
                    <a:pt x="191021" y="75514"/>
                    <a:pt x="159026" y="79513"/>
                  </a:cubicBezTo>
                  <a:cubicBezTo>
                    <a:pt x="127357" y="83472"/>
                    <a:pt x="95246" y="83246"/>
                    <a:pt x="63610" y="87464"/>
                  </a:cubicBezTo>
                  <a:cubicBezTo>
                    <a:pt x="55302" y="88572"/>
                    <a:pt x="47887" y="93383"/>
                    <a:pt x="39756" y="95416"/>
                  </a:cubicBezTo>
                  <a:lnTo>
                    <a:pt x="0" y="143123"/>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State A</a:t>
              </a:r>
            </a:p>
          </p:txBody>
        </p:sp>
        <p:cxnSp>
          <p:nvCxnSpPr>
            <p:cNvPr id="8" name="Straight Connector 7">
              <a:extLst>
                <a:ext uri="{FF2B5EF4-FFF2-40B4-BE49-F238E27FC236}">
                  <a16:creationId xmlns:a16="http://schemas.microsoft.com/office/drawing/2014/main" id="{E9A82F6B-66C6-91EF-B5FF-7DD8CD121CB0}"/>
                </a:ext>
              </a:extLst>
            </p:cNvPr>
            <p:cNvCxnSpPr>
              <a:cxnSpLocks/>
              <a:stCxn id="14" idx="2"/>
              <a:endCxn id="23" idx="0"/>
            </p:cNvCxnSpPr>
            <p:nvPr/>
          </p:nvCxnSpPr>
          <p:spPr>
            <a:xfrm>
              <a:off x="2394380" y="2411514"/>
              <a:ext cx="2406925" cy="538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899935C-1A79-2D55-30AC-0E4477C41244}"/>
                </a:ext>
              </a:extLst>
            </p:cNvPr>
            <p:cNvCxnSpPr>
              <a:cxnSpLocks/>
              <a:stCxn id="38" idx="17"/>
              <a:endCxn id="5" idx="0"/>
            </p:cNvCxnSpPr>
            <p:nvPr/>
          </p:nvCxnSpPr>
          <p:spPr>
            <a:xfrm>
              <a:off x="985795" y="3076678"/>
              <a:ext cx="2243053" cy="134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C56926C-27C8-D6DA-CEB2-6B60B1BFDA6A}"/>
                </a:ext>
              </a:extLst>
            </p:cNvPr>
            <p:cNvSpPr/>
            <p:nvPr/>
          </p:nvSpPr>
          <p:spPr>
            <a:xfrm>
              <a:off x="1745654" y="1552410"/>
              <a:ext cx="1297453" cy="85910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Corp</a:t>
              </a:r>
            </a:p>
          </p:txBody>
        </p:sp>
        <p:sp>
          <p:nvSpPr>
            <p:cNvPr id="23" name="Isosceles Triangle 22">
              <a:extLst>
                <a:ext uri="{FF2B5EF4-FFF2-40B4-BE49-F238E27FC236}">
                  <a16:creationId xmlns:a16="http://schemas.microsoft.com/office/drawing/2014/main" id="{2ABE9DEC-E1A6-518E-8225-18E241EAFC78}"/>
                </a:ext>
              </a:extLst>
            </p:cNvPr>
            <p:cNvSpPr/>
            <p:nvPr/>
          </p:nvSpPr>
          <p:spPr>
            <a:xfrm>
              <a:off x="4214516" y="2949788"/>
              <a:ext cx="1173577" cy="9261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P3</a:t>
              </a:r>
            </a:p>
          </p:txBody>
        </p:sp>
        <p:grpSp>
          <p:nvGrpSpPr>
            <p:cNvPr id="39" name="Content Placeholder 16" descr="Man with solid fill">
              <a:extLst>
                <a:ext uri="{FF2B5EF4-FFF2-40B4-BE49-F238E27FC236}">
                  <a16:creationId xmlns:a16="http://schemas.microsoft.com/office/drawing/2014/main" id="{FE2C9FBE-90D2-A88B-1333-194B7545E983}"/>
                </a:ext>
              </a:extLst>
            </p:cNvPr>
            <p:cNvGrpSpPr/>
            <p:nvPr/>
          </p:nvGrpSpPr>
          <p:grpSpPr>
            <a:xfrm>
              <a:off x="5123885" y="882595"/>
              <a:ext cx="375751" cy="908059"/>
              <a:chOff x="6486322" y="1348492"/>
              <a:chExt cx="419100" cy="857250"/>
            </a:xfrm>
            <a:solidFill>
              <a:schemeClr val="tx1">
                <a:lumMod val="65000"/>
                <a:lumOff val="35000"/>
              </a:schemeClr>
            </a:solidFill>
          </p:grpSpPr>
          <p:sp>
            <p:nvSpPr>
              <p:cNvPr id="40" name="Freeform: Shape 39">
                <a:extLst>
                  <a:ext uri="{FF2B5EF4-FFF2-40B4-BE49-F238E27FC236}">
                    <a16:creationId xmlns:a16="http://schemas.microsoft.com/office/drawing/2014/main" id="{B57B0AA7-4816-52E1-9C10-5CB4D64E0638}"/>
                  </a:ext>
                </a:extLst>
              </p:cNvPr>
              <p:cNvSpPr/>
              <p:nvPr/>
            </p:nvSpPr>
            <p:spPr>
              <a:xfrm>
                <a:off x="6619672" y="1348492"/>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41" name="Freeform: Shape 40">
                <a:extLst>
                  <a:ext uri="{FF2B5EF4-FFF2-40B4-BE49-F238E27FC236}">
                    <a16:creationId xmlns:a16="http://schemas.microsoft.com/office/drawing/2014/main" id="{D121A992-C450-9D72-C545-0F288AD1DE2C}"/>
                  </a:ext>
                </a:extLst>
              </p:cNvPr>
              <p:cNvSpPr/>
              <p:nvPr/>
            </p:nvSpPr>
            <p:spPr>
              <a:xfrm>
                <a:off x="6486322" y="1519942"/>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cxnSp>
          <p:nvCxnSpPr>
            <p:cNvPr id="29" name="Straight Connector 28">
              <a:extLst>
                <a:ext uri="{FF2B5EF4-FFF2-40B4-BE49-F238E27FC236}">
                  <a16:creationId xmlns:a16="http://schemas.microsoft.com/office/drawing/2014/main" id="{1D7BD677-DCD3-488F-30D1-DAA3B7BF10C7}"/>
                </a:ext>
              </a:extLst>
            </p:cNvPr>
            <p:cNvCxnSpPr>
              <a:cxnSpLocks/>
              <a:stCxn id="23" idx="3"/>
              <a:endCxn id="5" idx="0"/>
            </p:cNvCxnSpPr>
            <p:nvPr/>
          </p:nvCxnSpPr>
          <p:spPr>
            <a:xfrm flipH="1">
              <a:off x="3228848" y="3875915"/>
              <a:ext cx="1572456" cy="542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FB9F90-DC83-CB78-D54B-387E9CFDF836}"/>
                </a:ext>
              </a:extLst>
            </p:cNvPr>
            <p:cNvCxnSpPr>
              <a:cxnSpLocks/>
              <a:stCxn id="41" idx="13"/>
              <a:endCxn id="23" idx="0"/>
            </p:cNvCxnSpPr>
            <p:nvPr/>
          </p:nvCxnSpPr>
          <p:spPr>
            <a:xfrm flipH="1">
              <a:off x="4801304" y="1790655"/>
              <a:ext cx="425058" cy="1159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8C378AD-2574-978C-3AD4-1865D079E085}"/>
                </a:ext>
              </a:extLst>
            </p:cNvPr>
            <p:cNvSpPr txBox="1"/>
            <p:nvPr/>
          </p:nvSpPr>
          <p:spPr>
            <a:xfrm>
              <a:off x="492314" y="1505872"/>
              <a:ext cx="1161131" cy="820923"/>
            </a:xfrm>
            <a:prstGeom prst="rect">
              <a:avLst/>
            </a:prstGeom>
            <a:noFill/>
          </p:spPr>
          <p:txBody>
            <a:bodyPr wrap="square" rtlCol="0">
              <a:spAutoFit/>
            </a:bodyPr>
            <a:lstStyle/>
            <a:p>
              <a:r>
                <a:rPr lang="en-US" sz="1050" b="1"/>
                <a:t>Partner Smith</a:t>
              </a:r>
            </a:p>
          </p:txBody>
        </p:sp>
        <p:sp>
          <p:nvSpPr>
            <p:cNvPr id="44" name="TextBox 43">
              <a:extLst>
                <a:ext uri="{FF2B5EF4-FFF2-40B4-BE49-F238E27FC236}">
                  <a16:creationId xmlns:a16="http://schemas.microsoft.com/office/drawing/2014/main" id="{7BD74F92-5966-6F68-AF95-8D3B35CDC085}"/>
                </a:ext>
              </a:extLst>
            </p:cNvPr>
            <p:cNvSpPr txBox="1"/>
            <p:nvPr/>
          </p:nvSpPr>
          <p:spPr>
            <a:xfrm>
              <a:off x="5364915" y="470376"/>
              <a:ext cx="1016655" cy="1099451"/>
            </a:xfrm>
            <a:prstGeom prst="rect">
              <a:avLst/>
            </a:prstGeom>
            <a:noFill/>
          </p:spPr>
          <p:txBody>
            <a:bodyPr wrap="square" rtlCol="0">
              <a:spAutoFit/>
            </a:bodyPr>
            <a:lstStyle/>
            <a:p>
              <a:pPr algn="ctr"/>
              <a:r>
                <a:rPr lang="en-US" sz="1050" b="1"/>
                <a:t>QIP Partner Jones</a:t>
              </a:r>
            </a:p>
          </p:txBody>
        </p:sp>
      </p:grpSp>
      <p:cxnSp>
        <p:nvCxnSpPr>
          <p:cNvPr id="15" name="Straight Connector 14">
            <a:extLst>
              <a:ext uri="{FF2B5EF4-FFF2-40B4-BE49-F238E27FC236}">
                <a16:creationId xmlns:a16="http://schemas.microsoft.com/office/drawing/2014/main" id="{EA0D3D53-24CA-D16C-E92A-7CAB8B522898}"/>
              </a:ext>
            </a:extLst>
          </p:cNvPr>
          <p:cNvCxnSpPr>
            <a:cxnSpLocks/>
            <a:stCxn id="23" idx="3"/>
            <a:endCxn id="13" idx="0"/>
          </p:cNvCxnSpPr>
          <p:nvPr/>
        </p:nvCxnSpPr>
        <p:spPr>
          <a:xfrm>
            <a:off x="3027561" y="2363108"/>
            <a:ext cx="358117" cy="708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673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66FA8-E09C-B37C-CED2-A875C884BE0A}"/>
            </a:ext>
          </a:extLst>
        </p:cNvPr>
        <p:cNvGrpSpPr/>
        <p:nvPr/>
      </p:nvGrpSpPr>
      <p:grpSpPr>
        <a:xfrm>
          <a:off x="0" y="0"/>
          <a:ext cx="0" cy="0"/>
          <a:chOff x="0" y="0"/>
          <a:chExt cx="0" cy="0"/>
        </a:xfrm>
      </p:grpSpPr>
      <p:sp>
        <p:nvSpPr>
          <p:cNvPr id="12" name="Freeform: Shape 11">
            <a:extLst>
              <a:ext uri="{FF2B5EF4-FFF2-40B4-BE49-F238E27FC236}">
                <a16:creationId xmlns:a16="http://schemas.microsoft.com/office/drawing/2014/main" id="{E2571D90-DE72-272A-F5C4-829A78AD816D}"/>
              </a:ext>
            </a:extLst>
          </p:cNvPr>
          <p:cNvSpPr/>
          <p:nvPr/>
        </p:nvSpPr>
        <p:spPr>
          <a:xfrm>
            <a:off x="953604" y="676166"/>
            <a:ext cx="3218346" cy="3438634"/>
          </a:xfrm>
          <a:custGeom>
            <a:avLst/>
            <a:gdLst>
              <a:gd name="csX0" fmla="*/ 237021 w 1890000"/>
              <a:gd name="csY0" fmla="*/ 276334 h 3080754"/>
              <a:gd name="csX1" fmla="*/ 8421 w 1890000"/>
              <a:gd name="csY1" fmla="*/ 685909 h 3080754"/>
              <a:gd name="csX2" fmla="*/ 484671 w 1890000"/>
              <a:gd name="csY2" fmla="*/ 2914759 h 3080754"/>
              <a:gd name="csX3" fmla="*/ 1884846 w 1890000"/>
              <a:gd name="csY3" fmla="*/ 2609959 h 3080754"/>
              <a:gd name="csX4" fmla="*/ 932346 w 1890000"/>
              <a:gd name="csY4" fmla="*/ 162034 h 3080754"/>
              <a:gd name="csX5" fmla="*/ 237021 w 1890000"/>
              <a:gd name="csY5" fmla="*/ 276334 h 3080754"/>
            </a:gdLst>
            <a:ahLst/>
            <a:cxnLst>
              <a:cxn ang="0">
                <a:pos x="csX0" y="csY0"/>
              </a:cxn>
              <a:cxn ang="0">
                <a:pos x="csX1" y="csY1"/>
              </a:cxn>
              <a:cxn ang="0">
                <a:pos x="csX2" y="csY2"/>
              </a:cxn>
              <a:cxn ang="0">
                <a:pos x="csX3" y="csY3"/>
              </a:cxn>
              <a:cxn ang="0">
                <a:pos x="csX4" y="csY4"/>
              </a:cxn>
              <a:cxn ang="0">
                <a:pos x="csX5" y="csY5"/>
              </a:cxn>
            </a:cxnLst>
            <a:rect l="l" t="t" r="r" b="b"/>
            <a:pathLst>
              <a:path w="1890000" h="3080754">
                <a:moveTo>
                  <a:pt x="237021" y="276334"/>
                </a:moveTo>
                <a:cubicBezTo>
                  <a:pt x="83034" y="363646"/>
                  <a:pt x="-32854" y="246172"/>
                  <a:pt x="8421" y="685909"/>
                </a:cubicBezTo>
                <a:cubicBezTo>
                  <a:pt x="49696" y="1125646"/>
                  <a:pt x="171934" y="2594084"/>
                  <a:pt x="484671" y="2914759"/>
                </a:cubicBezTo>
                <a:cubicBezTo>
                  <a:pt x="797408" y="3235434"/>
                  <a:pt x="1810234" y="3068746"/>
                  <a:pt x="1884846" y="2609959"/>
                </a:cubicBezTo>
                <a:cubicBezTo>
                  <a:pt x="1959458" y="2151172"/>
                  <a:pt x="1203808" y="547796"/>
                  <a:pt x="932346" y="162034"/>
                </a:cubicBezTo>
                <a:cubicBezTo>
                  <a:pt x="660884" y="-223728"/>
                  <a:pt x="391008" y="189022"/>
                  <a:pt x="237021" y="276334"/>
                </a:cubicBezTo>
                <a:close/>
              </a:path>
            </a:pathLst>
          </a:cu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4DAE2FA-EA8D-3796-966D-AFC5C7DDF587}"/>
              </a:ext>
            </a:extLst>
          </p:cNvPr>
          <p:cNvSpPr>
            <a:spLocks noGrp="1"/>
          </p:cNvSpPr>
          <p:nvPr>
            <p:ph type="sldNum" sz="quarter" idx="12"/>
          </p:nvPr>
        </p:nvSpPr>
        <p:spPr/>
        <p:txBody>
          <a:bodyPr/>
          <a:lstStyle/>
          <a:p>
            <a:fld id="{3A98EE3D-8CD1-4C3F-BD1C-C98C9596463C}" type="slidenum">
              <a:rPr lang="en-US" smtClean="0"/>
              <a:t>29</a:t>
            </a:fld>
            <a:endParaRPr lang="en-US"/>
          </a:p>
        </p:txBody>
      </p:sp>
      <p:sp>
        <p:nvSpPr>
          <p:cNvPr id="19" name="Content Placeholder 2">
            <a:extLst>
              <a:ext uri="{FF2B5EF4-FFF2-40B4-BE49-F238E27FC236}">
                <a16:creationId xmlns:a16="http://schemas.microsoft.com/office/drawing/2014/main" id="{272DADD9-D670-30A3-E9FA-FC31B1E6C4A0}"/>
              </a:ext>
            </a:extLst>
          </p:cNvPr>
          <p:cNvSpPr txBox="1">
            <a:spLocks/>
          </p:cNvSpPr>
          <p:nvPr/>
        </p:nvSpPr>
        <p:spPr>
          <a:xfrm>
            <a:off x="4080514" y="723569"/>
            <a:ext cx="8111486" cy="570034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spcBef>
                <a:spcPts val="600"/>
              </a:spcBef>
              <a:buNone/>
            </a:pPr>
            <a:r>
              <a:rPr lang="en-US" sz="1800" b="1" u="sng" dirty="0"/>
              <a:t>Example 9 – Unitary group – Blending</a:t>
            </a:r>
            <a:r>
              <a:rPr lang="en-US" sz="1800" b="1" dirty="0"/>
              <a:t>: </a:t>
            </a:r>
          </a:p>
          <a:p>
            <a:pPr lvl="1">
              <a:spcBef>
                <a:spcPts val="600"/>
              </a:spcBef>
              <a:spcAft>
                <a:spcPts val="1200"/>
              </a:spcAft>
            </a:pPr>
            <a:r>
              <a:rPr lang="en-US" sz="1800" b="1" dirty="0"/>
              <a:t>P3’s apportionment factor is : </a:t>
            </a:r>
            <a:r>
              <a:rPr lang="en-US" sz="1800" b="1" dirty="0">
                <a:highlight>
                  <a:srgbClr val="FFFF00"/>
                </a:highlight>
              </a:rPr>
              <a:t>9.0361% </a:t>
            </a:r>
            <a:r>
              <a:rPr lang="en-US" sz="1800" b="1" dirty="0"/>
              <a:t>calculated as follows:</a:t>
            </a:r>
          </a:p>
          <a:p>
            <a:pPr lvl="1">
              <a:spcBef>
                <a:spcPts val="600"/>
              </a:spcBef>
              <a:spcAft>
                <a:spcPts val="1200"/>
              </a:spcAft>
            </a:pPr>
            <a:r>
              <a:rPr lang="en-US" sz="1700" b="1" dirty="0"/>
              <a:t>Total sales: </a:t>
            </a:r>
            <a:r>
              <a:rPr lang="en-US" sz="1800" b="1" dirty="0"/>
              <a:t>$1,660,000, which is the sum of </a:t>
            </a:r>
            <a:endParaRPr lang="en-US" sz="1700" b="1" dirty="0"/>
          </a:p>
          <a:p>
            <a:pPr lvl="3">
              <a:spcBef>
                <a:spcPts val="600"/>
              </a:spcBef>
              <a:spcAft>
                <a:spcPts val="1200"/>
              </a:spcAft>
            </a:pPr>
            <a:r>
              <a:rPr lang="en-US" sz="1500" b="1" dirty="0"/>
              <a:t>$60,000 (60% of P1 sales of $100,000), plus</a:t>
            </a:r>
          </a:p>
          <a:p>
            <a:pPr lvl="3">
              <a:spcBef>
                <a:spcPts val="600"/>
              </a:spcBef>
              <a:spcAft>
                <a:spcPts val="1200"/>
              </a:spcAft>
            </a:pPr>
            <a:r>
              <a:rPr lang="en-US" sz="1500" b="1" dirty="0"/>
              <a:t>$1,600,000 (80% of P2 sales of $2,000,000)</a:t>
            </a:r>
          </a:p>
          <a:p>
            <a:pPr lvl="2">
              <a:spcBef>
                <a:spcPts val="600"/>
              </a:spcBef>
              <a:spcAft>
                <a:spcPts val="1200"/>
              </a:spcAft>
            </a:pPr>
            <a:r>
              <a:rPr lang="en-US" sz="1900" b="1" dirty="0"/>
              <a:t>State A sales: $150,000, which is the sum of </a:t>
            </a:r>
          </a:p>
          <a:p>
            <a:pPr lvl="3">
              <a:spcBef>
                <a:spcPts val="600"/>
              </a:spcBef>
              <a:spcAft>
                <a:spcPts val="1200"/>
              </a:spcAft>
            </a:pPr>
            <a:r>
              <a:rPr lang="en-US" sz="1500" b="1" dirty="0"/>
              <a:t>$30,000 (60% of P1 State A sales of $50,000), plus</a:t>
            </a:r>
          </a:p>
          <a:p>
            <a:pPr lvl="3">
              <a:spcBef>
                <a:spcPts val="600"/>
              </a:spcBef>
              <a:spcAft>
                <a:spcPts val="1200"/>
              </a:spcAft>
            </a:pPr>
            <a:r>
              <a:rPr lang="en-US" sz="1500" b="1" dirty="0"/>
              <a:t>$120,000 (80% of P2 State A sales $150,000)</a:t>
            </a:r>
          </a:p>
          <a:p>
            <a:pPr lvl="1">
              <a:spcBef>
                <a:spcPts val="600"/>
              </a:spcBef>
              <a:spcAft>
                <a:spcPts val="1200"/>
              </a:spcAft>
            </a:pPr>
            <a:r>
              <a:rPr lang="en-US" sz="1900" b="1" dirty="0"/>
              <a:t>P3 State A source loss is </a:t>
            </a:r>
            <a:r>
              <a:rPr lang="en-US" sz="1900" b="1" dirty="0">
                <a:highlight>
                  <a:srgbClr val="FFFF00"/>
                </a:highlight>
              </a:rPr>
              <a:t>($904), </a:t>
            </a:r>
            <a:r>
              <a:rPr lang="en-US" sz="1900" b="1" dirty="0"/>
              <a:t>which is 9.0361% of </a:t>
            </a:r>
            <a:r>
              <a:rPr lang="en-US" sz="1900" b="1" dirty="0">
                <a:highlight>
                  <a:srgbClr val="FFFF00"/>
                </a:highlight>
              </a:rPr>
              <a:t>($10,000)</a:t>
            </a:r>
          </a:p>
          <a:p>
            <a:pPr lvl="1">
              <a:spcBef>
                <a:spcPts val="600"/>
              </a:spcBef>
              <a:spcAft>
                <a:spcPts val="1200"/>
              </a:spcAft>
            </a:pPr>
            <a:r>
              <a:rPr lang="en-US" sz="1800" b="1" dirty="0"/>
              <a:t>P3 allocates </a:t>
            </a:r>
            <a:r>
              <a:rPr lang="en-US" sz="1800" b="1" dirty="0">
                <a:highlight>
                  <a:srgbClr val="FFFF00"/>
                </a:highlight>
              </a:rPr>
              <a:t>40% </a:t>
            </a:r>
            <a:r>
              <a:rPr lang="en-US" sz="1800" b="1" dirty="0"/>
              <a:t>of that loss to Jones and 60% to Corp</a:t>
            </a:r>
          </a:p>
          <a:p>
            <a:pPr lvl="1">
              <a:spcBef>
                <a:spcPts val="600"/>
              </a:spcBef>
              <a:spcAft>
                <a:spcPts val="1200"/>
              </a:spcAft>
            </a:pPr>
            <a:r>
              <a:rPr lang="en-US" sz="1800" b="1" dirty="0"/>
              <a:t> Jones has </a:t>
            </a:r>
            <a:r>
              <a:rPr lang="en-US" sz="1800" b="1" dirty="0">
                <a:highlight>
                  <a:srgbClr val="FFFF00"/>
                </a:highlight>
              </a:rPr>
              <a:t>($632) </a:t>
            </a:r>
            <a:r>
              <a:rPr lang="en-US" sz="1800" b="1" dirty="0"/>
              <a:t>of State A loss</a:t>
            </a:r>
          </a:p>
        </p:txBody>
      </p:sp>
      <p:sp>
        <p:nvSpPr>
          <p:cNvPr id="13" name="Isosceles Triangle 12">
            <a:extLst>
              <a:ext uri="{FF2B5EF4-FFF2-40B4-BE49-F238E27FC236}">
                <a16:creationId xmlns:a16="http://schemas.microsoft.com/office/drawing/2014/main" id="{11EF64FA-136F-0029-16C5-78D27A5ADC5A}"/>
              </a:ext>
            </a:extLst>
          </p:cNvPr>
          <p:cNvSpPr/>
          <p:nvPr/>
        </p:nvSpPr>
        <p:spPr>
          <a:xfrm>
            <a:off x="2898228" y="3071551"/>
            <a:ext cx="974900" cy="64800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P2</a:t>
            </a:r>
          </a:p>
        </p:txBody>
      </p:sp>
      <p:grpSp>
        <p:nvGrpSpPr>
          <p:cNvPr id="2" name="Group 1">
            <a:extLst>
              <a:ext uri="{FF2B5EF4-FFF2-40B4-BE49-F238E27FC236}">
                <a16:creationId xmlns:a16="http://schemas.microsoft.com/office/drawing/2014/main" id="{729202C0-57CD-B207-3EC8-5EFEAA541C5F}"/>
              </a:ext>
            </a:extLst>
          </p:cNvPr>
          <p:cNvGrpSpPr/>
          <p:nvPr/>
        </p:nvGrpSpPr>
        <p:grpSpPr>
          <a:xfrm>
            <a:off x="361369" y="575606"/>
            <a:ext cx="3643983" cy="3124898"/>
            <a:chOff x="492314" y="470376"/>
            <a:chExt cx="5889256" cy="5953538"/>
          </a:xfrm>
        </p:grpSpPr>
        <p:grpSp>
          <p:nvGrpSpPr>
            <p:cNvPr id="36" name="Content Placeholder 16" descr="Man with solid fill">
              <a:extLst>
                <a:ext uri="{FF2B5EF4-FFF2-40B4-BE49-F238E27FC236}">
                  <a16:creationId xmlns:a16="http://schemas.microsoft.com/office/drawing/2014/main" id="{EADCBEAA-6815-9FE9-4823-73A75983CE75}"/>
                </a:ext>
              </a:extLst>
            </p:cNvPr>
            <p:cNvGrpSpPr/>
            <p:nvPr/>
          </p:nvGrpSpPr>
          <p:grpSpPr>
            <a:xfrm>
              <a:off x="780840" y="2168619"/>
              <a:ext cx="375751" cy="908059"/>
              <a:chOff x="1642231" y="2562559"/>
              <a:chExt cx="419100" cy="857250"/>
            </a:xfrm>
            <a:solidFill>
              <a:schemeClr val="tx1">
                <a:lumMod val="65000"/>
                <a:lumOff val="35000"/>
              </a:schemeClr>
            </a:solidFill>
          </p:grpSpPr>
          <p:sp>
            <p:nvSpPr>
              <p:cNvPr id="37" name="Freeform: Shape 36">
                <a:extLst>
                  <a:ext uri="{FF2B5EF4-FFF2-40B4-BE49-F238E27FC236}">
                    <a16:creationId xmlns:a16="http://schemas.microsoft.com/office/drawing/2014/main" id="{649097F6-0D4B-AF7D-2AC8-60D1E418F273}"/>
                  </a:ext>
                </a:extLst>
              </p:cNvPr>
              <p:cNvSpPr/>
              <p:nvPr/>
            </p:nvSpPr>
            <p:spPr>
              <a:xfrm>
                <a:off x="1775581" y="2562559"/>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38" name="Freeform: Shape 37">
                <a:extLst>
                  <a:ext uri="{FF2B5EF4-FFF2-40B4-BE49-F238E27FC236}">
                    <a16:creationId xmlns:a16="http://schemas.microsoft.com/office/drawing/2014/main" id="{9AC0AE51-76DB-54D6-1454-74594615A746}"/>
                  </a:ext>
                </a:extLst>
              </p:cNvPr>
              <p:cNvSpPr/>
              <p:nvPr/>
            </p:nvSpPr>
            <p:spPr>
              <a:xfrm>
                <a:off x="1642231" y="2734009"/>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sp>
          <p:nvSpPr>
            <p:cNvPr id="5" name="Isosceles Triangle 4">
              <a:extLst>
                <a:ext uri="{FF2B5EF4-FFF2-40B4-BE49-F238E27FC236}">
                  <a16:creationId xmlns:a16="http://schemas.microsoft.com/office/drawing/2014/main" id="{49DE259D-7C5F-B395-52C8-E944F820A367}"/>
                </a:ext>
              </a:extLst>
            </p:cNvPr>
            <p:cNvSpPr/>
            <p:nvPr/>
          </p:nvSpPr>
          <p:spPr>
            <a:xfrm>
              <a:off x="2441051" y="4418806"/>
              <a:ext cx="1575594" cy="123457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P1</a:t>
              </a:r>
            </a:p>
          </p:txBody>
        </p:sp>
        <p:sp>
          <p:nvSpPr>
            <p:cNvPr id="6" name="Freeform: Shape 5">
              <a:extLst>
                <a:ext uri="{FF2B5EF4-FFF2-40B4-BE49-F238E27FC236}">
                  <a16:creationId xmlns:a16="http://schemas.microsoft.com/office/drawing/2014/main" id="{B5F35A58-07FC-41CA-D920-3266392934D1}"/>
                </a:ext>
              </a:extLst>
            </p:cNvPr>
            <p:cNvSpPr/>
            <p:nvPr/>
          </p:nvSpPr>
          <p:spPr>
            <a:xfrm>
              <a:off x="2683545" y="3601941"/>
              <a:ext cx="3419655" cy="2821973"/>
            </a:xfrm>
            <a:custGeom>
              <a:avLst/>
              <a:gdLst>
                <a:gd name="csX0" fmla="*/ 0 w 2902226"/>
                <a:gd name="csY0" fmla="*/ 143123 h 2631882"/>
                <a:gd name="csX1" fmla="*/ 0 w 2902226"/>
                <a:gd name="csY1" fmla="*/ 143123 h 2631882"/>
                <a:gd name="csX2" fmla="*/ 71562 w 2902226"/>
                <a:gd name="csY2" fmla="*/ 540689 h 2631882"/>
                <a:gd name="csX3" fmla="*/ 119269 w 2902226"/>
                <a:gd name="csY3" fmla="*/ 731520 h 2631882"/>
                <a:gd name="csX4" fmla="*/ 151075 w 2902226"/>
                <a:gd name="csY4" fmla="*/ 818984 h 2631882"/>
                <a:gd name="csX5" fmla="*/ 222636 w 2902226"/>
                <a:gd name="csY5" fmla="*/ 1113183 h 2631882"/>
                <a:gd name="csX6" fmla="*/ 262393 w 2902226"/>
                <a:gd name="csY6" fmla="*/ 1176793 h 2631882"/>
                <a:gd name="csX7" fmla="*/ 310101 w 2902226"/>
                <a:gd name="csY7" fmla="*/ 1439186 h 2631882"/>
                <a:gd name="csX8" fmla="*/ 333955 w 2902226"/>
                <a:gd name="csY8" fmla="*/ 1653871 h 2631882"/>
                <a:gd name="csX9" fmla="*/ 413468 w 2902226"/>
                <a:gd name="csY9" fmla="*/ 1956021 h 2631882"/>
                <a:gd name="csX10" fmla="*/ 421419 w 2902226"/>
                <a:gd name="csY10" fmla="*/ 2274073 h 2631882"/>
                <a:gd name="csX11" fmla="*/ 437322 w 2902226"/>
                <a:gd name="csY11" fmla="*/ 2345635 h 2631882"/>
                <a:gd name="csX12" fmla="*/ 580445 w 2902226"/>
                <a:gd name="csY12" fmla="*/ 2512612 h 2631882"/>
                <a:gd name="csX13" fmla="*/ 922351 w 2902226"/>
                <a:gd name="csY13" fmla="*/ 2608028 h 2631882"/>
                <a:gd name="csX14" fmla="*/ 1009816 w 2902226"/>
                <a:gd name="csY14" fmla="*/ 2615979 h 2631882"/>
                <a:gd name="csX15" fmla="*/ 1200647 w 2902226"/>
                <a:gd name="csY15" fmla="*/ 2623930 h 2631882"/>
                <a:gd name="csX16" fmla="*/ 1773141 w 2902226"/>
                <a:gd name="csY16" fmla="*/ 2631882 h 2631882"/>
                <a:gd name="csX17" fmla="*/ 2003729 w 2902226"/>
                <a:gd name="csY17" fmla="*/ 2615979 h 2631882"/>
                <a:gd name="csX18" fmla="*/ 2146852 w 2902226"/>
                <a:gd name="csY18" fmla="*/ 2600077 h 2631882"/>
                <a:gd name="csX19" fmla="*/ 2297927 w 2902226"/>
                <a:gd name="csY19" fmla="*/ 2584174 h 2631882"/>
                <a:gd name="csX20" fmla="*/ 2385391 w 2902226"/>
                <a:gd name="csY20" fmla="*/ 2576223 h 2631882"/>
                <a:gd name="csX21" fmla="*/ 2592125 w 2902226"/>
                <a:gd name="csY21" fmla="*/ 2568271 h 2631882"/>
                <a:gd name="csX22" fmla="*/ 2639833 w 2902226"/>
                <a:gd name="csY22" fmla="*/ 2560320 h 2631882"/>
                <a:gd name="csX23" fmla="*/ 2647784 w 2902226"/>
                <a:gd name="csY23" fmla="*/ 2472856 h 2631882"/>
                <a:gd name="csX24" fmla="*/ 2615979 w 2902226"/>
                <a:gd name="csY24" fmla="*/ 2178657 h 2631882"/>
                <a:gd name="csX25" fmla="*/ 2552369 w 2902226"/>
                <a:gd name="csY25" fmla="*/ 1908313 h 2631882"/>
                <a:gd name="csX26" fmla="*/ 2544417 w 2902226"/>
                <a:gd name="csY26" fmla="*/ 1804946 h 2631882"/>
                <a:gd name="csX27" fmla="*/ 2536466 w 2902226"/>
                <a:gd name="csY27" fmla="*/ 1733384 h 2631882"/>
                <a:gd name="csX28" fmla="*/ 2528515 w 2902226"/>
                <a:gd name="csY28" fmla="*/ 1606163 h 2631882"/>
                <a:gd name="csX29" fmla="*/ 2520563 w 2902226"/>
                <a:gd name="csY29" fmla="*/ 1518699 h 2631882"/>
                <a:gd name="csX30" fmla="*/ 2528515 w 2902226"/>
                <a:gd name="csY30" fmla="*/ 842838 h 2631882"/>
                <a:gd name="csX31" fmla="*/ 2536466 w 2902226"/>
                <a:gd name="csY31" fmla="*/ 811033 h 2631882"/>
                <a:gd name="csX32" fmla="*/ 2584174 w 2902226"/>
                <a:gd name="csY32" fmla="*/ 787179 h 2631882"/>
                <a:gd name="csX33" fmla="*/ 2655736 w 2902226"/>
                <a:gd name="csY33" fmla="*/ 747423 h 2631882"/>
                <a:gd name="csX34" fmla="*/ 2814762 w 2902226"/>
                <a:gd name="csY34" fmla="*/ 508883 h 2631882"/>
                <a:gd name="csX35" fmla="*/ 2830664 w 2902226"/>
                <a:gd name="csY35" fmla="*/ 453224 h 2631882"/>
                <a:gd name="csX36" fmla="*/ 2854518 w 2902226"/>
                <a:gd name="csY36" fmla="*/ 405517 h 2631882"/>
                <a:gd name="csX37" fmla="*/ 2878372 w 2902226"/>
                <a:gd name="csY37" fmla="*/ 349857 h 2631882"/>
                <a:gd name="csX38" fmla="*/ 2894275 w 2902226"/>
                <a:gd name="csY38" fmla="*/ 270344 h 2631882"/>
                <a:gd name="csX39" fmla="*/ 2902226 w 2902226"/>
                <a:gd name="csY39" fmla="*/ 238539 h 2631882"/>
                <a:gd name="csX40" fmla="*/ 2894275 w 2902226"/>
                <a:gd name="csY40" fmla="*/ 151075 h 2631882"/>
                <a:gd name="csX41" fmla="*/ 2870421 w 2902226"/>
                <a:gd name="csY41" fmla="*/ 127221 h 2631882"/>
                <a:gd name="csX42" fmla="*/ 2727297 w 2902226"/>
                <a:gd name="csY42" fmla="*/ 79513 h 2631882"/>
                <a:gd name="csX43" fmla="*/ 2560320 w 2902226"/>
                <a:gd name="csY43" fmla="*/ 31805 h 2631882"/>
                <a:gd name="csX44" fmla="*/ 2282024 w 2902226"/>
                <a:gd name="csY44" fmla="*/ 0 h 2631882"/>
                <a:gd name="csX45" fmla="*/ 1900362 w 2902226"/>
                <a:gd name="csY45" fmla="*/ 7951 h 2631882"/>
                <a:gd name="csX46" fmla="*/ 866692 w 2902226"/>
                <a:gd name="csY46" fmla="*/ 15903 h 2631882"/>
                <a:gd name="csX47" fmla="*/ 779228 w 2902226"/>
                <a:gd name="csY47" fmla="*/ 23854 h 2631882"/>
                <a:gd name="csX48" fmla="*/ 469127 w 2902226"/>
                <a:gd name="csY48" fmla="*/ 39757 h 2631882"/>
                <a:gd name="csX49" fmla="*/ 429370 w 2902226"/>
                <a:gd name="csY49" fmla="*/ 47708 h 2631882"/>
                <a:gd name="csX50" fmla="*/ 254442 w 2902226"/>
                <a:gd name="csY50" fmla="*/ 63610 h 2631882"/>
                <a:gd name="csX51" fmla="*/ 159026 w 2902226"/>
                <a:gd name="csY51" fmla="*/ 79513 h 2631882"/>
                <a:gd name="csX52" fmla="*/ 63610 w 2902226"/>
                <a:gd name="csY52" fmla="*/ 87464 h 2631882"/>
                <a:gd name="csX53" fmla="*/ 39756 w 2902226"/>
                <a:gd name="csY53" fmla="*/ 95416 h 2631882"/>
                <a:gd name="csX54" fmla="*/ 0 w 2902226"/>
                <a:gd name="csY54" fmla="*/ 143123 h 2631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902226" h="2631882">
                  <a:moveTo>
                    <a:pt x="0" y="143123"/>
                  </a:moveTo>
                  <a:lnTo>
                    <a:pt x="0" y="143123"/>
                  </a:lnTo>
                  <a:cubicBezTo>
                    <a:pt x="21109" y="322553"/>
                    <a:pt x="16814" y="321695"/>
                    <a:pt x="71562" y="540689"/>
                  </a:cubicBezTo>
                  <a:cubicBezTo>
                    <a:pt x="87464" y="604299"/>
                    <a:pt x="96861" y="669900"/>
                    <a:pt x="119269" y="731520"/>
                  </a:cubicBezTo>
                  <a:cubicBezTo>
                    <a:pt x="129871" y="760675"/>
                    <a:pt x="143551" y="788888"/>
                    <a:pt x="151075" y="818984"/>
                  </a:cubicBezTo>
                  <a:cubicBezTo>
                    <a:pt x="165759" y="877719"/>
                    <a:pt x="182074" y="1032059"/>
                    <a:pt x="222636" y="1113183"/>
                  </a:cubicBezTo>
                  <a:cubicBezTo>
                    <a:pt x="233818" y="1135547"/>
                    <a:pt x="249141" y="1155590"/>
                    <a:pt x="262393" y="1176793"/>
                  </a:cubicBezTo>
                  <a:cubicBezTo>
                    <a:pt x="298215" y="1391727"/>
                    <a:pt x="280208" y="1304672"/>
                    <a:pt x="310101" y="1439186"/>
                  </a:cubicBezTo>
                  <a:cubicBezTo>
                    <a:pt x="315016" y="1493249"/>
                    <a:pt x="324502" y="1608495"/>
                    <a:pt x="333955" y="1653871"/>
                  </a:cubicBezTo>
                  <a:cubicBezTo>
                    <a:pt x="371555" y="1834349"/>
                    <a:pt x="375685" y="1842675"/>
                    <a:pt x="413468" y="1956021"/>
                  </a:cubicBezTo>
                  <a:cubicBezTo>
                    <a:pt x="416118" y="2062038"/>
                    <a:pt x="414938" y="2168221"/>
                    <a:pt x="421419" y="2274073"/>
                  </a:cubicBezTo>
                  <a:cubicBezTo>
                    <a:pt x="422912" y="2298463"/>
                    <a:pt x="428465" y="2322861"/>
                    <a:pt x="437322" y="2345635"/>
                  </a:cubicBezTo>
                  <a:cubicBezTo>
                    <a:pt x="460766" y="2405921"/>
                    <a:pt x="524187" y="2488501"/>
                    <a:pt x="580445" y="2512612"/>
                  </a:cubicBezTo>
                  <a:cubicBezTo>
                    <a:pt x="689201" y="2559222"/>
                    <a:pt x="807314" y="2580334"/>
                    <a:pt x="922351" y="2608028"/>
                  </a:cubicBezTo>
                  <a:cubicBezTo>
                    <a:pt x="950813" y="2614880"/>
                    <a:pt x="980588" y="2614309"/>
                    <a:pt x="1009816" y="2615979"/>
                  </a:cubicBezTo>
                  <a:cubicBezTo>
                    <a:pt x="1073378" y="2619611"/>
                    <a:pt x="1136995" y="2622604"/>
                    <a:pt x="1200647" y="2623930"/>
                  </a:cubicBezTo>
                  <a:lnTo>
                    <a:pt x="1773141" y="2631882"/>
                  </a:lnTo>
                  <a:lnTo>
                    <a:pt x="2003729" y="2615979"/>
                  </a:lnTo>
                  <a:cubicBezTo>
                    <a:pt x="2051557" y="2611909"/>
                    <a:pt x="2099129" y="2605236"/>
                    <a:pt x="2146852" y="2600077"/>
                  </a:cubicBezTo>
                  <a:lnTo>
                    <a:pt x="2297927" y="2584174"/>
                  </a:lnTo>
                  <a:cubicBezTo>
                    <a:pt x="2327082" y="2581524"/>
                    <a:pt x="2356159" y="2577803"/>
                    <a:pt x="2385391" y="2576223"/>
                  </a:cubicBezTo>
                  <a:cubicBezTo>
                    <a:pt x="2454253" y="2572501"/>
                    <a:pt x="2523214" y="2570922"/>
                    <a:pt x="2592125" y="2568271"/>
                  </a:cubicBezTo>
                  <a:cubicBezTo>
                    <a:pt x="2608028" y="2565621"/>
                    <a:pt x="2631710" y="2574246"/>
                    <a:pt x="2639833" y="2560320"/>
                  </a:cubicBezTo>
                  <a:cubicBezTo>
                    <a:pt x="2654584" y="2535033"/>
                    <a:pt x="2649610" y="2502074"/>
                    <a:pt x="2647784" y="2472856"/>
                  </a:cubicBezTo>
                  <a:cubicBezTo>
                    <a:pt x="2641631" y="2374410"/>
                    <a:pt x="2632417" y="2275915"/>
                    <a:pt x="2615979" y="2178657"/>
                  </a:cubicBezTo>
                  <a:cubicBezTo>
                    <a:pt x="2600551" y="2087376"/>
                    <a:pt x="2552369" y="1908313"/>
                    <a:pt x="2552369" y="1908313"/>
                  </a:cubicBezTo>
                  <a:cubicBezTo>
                    <a:pt x="2549718" y="1873857"/>
                    <a:pt x="2547546" y="1839362"/>
                    <a:pt x="2544417" y="1804946"/>
                  </a:cubicBezTo>
                  <a:cubicBezTo>
                    <a:pt x="2542244" y="1781044"/>
                    <a:pt x="2538380" y="1757308"/>
                    <a:pt x="2536466" y="1733384"/>
                  </a:cubicBezTo>
                  <a:cubicBezTo>
                    <a:pt x="2533078" y="1691030"/>
                    <a:pt x="2531654" y="1648537"/>
                    <a:pt x="2528515" y="1606163"/>
                  </a:cubicBezTo>
                  <a:cubicBezTo>
                    <a:pt x="2526352" y="1576968"/>
                    <a:pt x="2523214" y="1547854"/>
                    <a:pt x="2520563" y="1518699"/>
                  </a:cubicBezTo>
                  <a:cubicBezTo>
                    <a:pt x="2511061" y="1167121"/>
                    <a:pt x="2506076" y="1231784"/>
                    <a:pt x="2528515" y="842838"/>
                  </a:cubicBezTo>
                  <a:cubicBezTo>
                    <a:pt x="2529144" y="831928"/>
                    <a:pt x="2528739" y="818760"/>
                    <a:pt x="2536466" y="811033"/>
                  </a:cubicBezTo>
                  <a:cubicBezTo>
                    <a:pt x="2549038" y="798461"/>
                    <a:pt x="2568486" y="795546"/>
                    <a:pt x="2584174" y="787179"/>
                  </a:cubicBezTo>
                  <a:cubicBezTo>
                    <a:pt x="2608252" y="774338"/>
                    <a:pt x="2631882" y="760675"/>
                    <a:pt x="2655736" y="747423"/>
                  </a:cubicBezTo>
                  <a:cubicBezTo>
                    <a:pt x="2693399" y="694066"/>
                    <a:pt x="2781725" y="574958"/>
                    <a:pt x="2814762" y="508883"/>
                  </a:cubicBezTo>
                  <a:cubicBezTo>
                    <a:pt x="2823391" y="491625"/>
                    <a:pt x="2823737" y="471233"/>
                    <a:pt x="2830664" y="453224"/>
                  </a:cubicBezTo>
                  <a:cubicBezTo>
                    <a:pt x="2837046" y="436630"/>
                    <a:pt x="2847067" y="421660"/>
                    <a:pt x="2854518" y="405517"/>
                  </a:cubicBezTo>
                  <a:cubicBezTo>
                    <a:pt x="2862977" y="387189"/>
                    <a:pt x="2870421" y="368410"/>
                    <a:pt x="2878372" y="349857"/>
                  </a:cubicBezTo>
                  <a:cubicBezTo>
                    <a:pt x="2883673" y="323353"/>
                    <a:pt x="2888612" y="296773"/>
                    <a:pt x="2894275" y="270344"/>
                  </a:cubicBezTo>
                  <a:cubicBezTo>
                    <a:pt x="2896565" y="259659"/>
                    <a:pt x="2902226" y="249467"/>
                    <a:pt x="2902226" y="238539"/>
                  </a:cubicBezTo>
                  <a:cubicBezTo>
                    <a:pt x="2902226" y="209264"/>
                    <a:pt x="2902317" y="179224"/>
                    <a:pt x="2894275" y="151075"/>
                  </a:cubicBezTo>
                  <a:cubicBezTo>
                    <a:pt x="2891186" y="140263"/>
                    <a:pt x="2880757" y="131651"/>
                    <a:pt x="2870421" y="127221"/>
                  </a:cubicBezTo>
                  <a:cubicBezTo>
                    <a:pt x="2824198" y="107411"/>
                    <a:pt x="2775362" y="94302"/>
                    <a:pt x="2727297" y="79513"/>
                  </a:cubicBezTo>
                  <a:cubicBezTo>
                    <a:pt x="2671971" y="62489"/>
                    <a:pt x="2616794" y="44512"/>
                    <a:pt x="2560320" y="31805"/>
                  </a:cubicBezTo>
                  <a:cubicBezTo>
                    <a:pt x="2446993" y="6306"/>
                    <a:pt x="2393689" y="6979"/>
                    <a:pt x="2282024" y="0"/>
                  </a:cubicBezTo>
                  <a:lnTo>
                    <a:pt x="1900362" y="7951"/>
                  </a:lnTo>
                  <a:lnTo>
                    <a:pt x="866692" y="15903"/>
                  </a:lnTo>
                  <a:cubicBezTo>
                    <a:pt x="837420" y="16318"/>
                    <a:pt x="808423" y="21691"/>
                    <a:pt x="779228" y="23854"/>
                  </a:cubicBezTo>
                  <a:cubicBezTo>
                    <a:pt x="662285" y="32516"/>
                    <a:pt x="592242" y="34404"/>
                    <a:pt x="469127" y="39757"/>
                  </a:cubicBezTo>
                  <a:cubicBezTo>
                    <a:pt x="455875" y="42407"/>
                    <a:pt x="442766" y="45922"/>
                    <a:pt x="429370" y="47708"/>
                  </a:cubicBezTo>
                  <a:cubicBezTo>
                    <a:pt x="392280" y="52653"/>
                    <a:pt x="287520" y="60854"/>
                    <a:pt x="254442" y="63610"/>
                  </a:cubicBezTo>
                  <a:cubicBezTo>
                    <a:pt x="222637" y="68911"/>
                    <a:pt x="191021" y="75514"/>
                    <a:pt x="159026" y="79513"/>
                  </a:cubicBezTo>
                  <a:cubicBezTo>
                    <a:pt x="127357" y="83472"/>
                    <a:pt x="95246" y="83246"/>
                    <a:pt x="63610" y="87464"/>
                  </a:cubicBezTo>
                  <a:cubicBezTo>
                    <a:pt x="55302" y="88572"/>
                    <a:pt x="47887" y="93383"/>
                    <a:pt x="39756" y="95416"/>
                  </a:cubicBezTo>
                  <a:lnTo>
                    <a:pt x="0" y="143123"/>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State A</a:t>
              </a:r>
            </a:p>
          </p:txBody>
        </p:sp>
        <p:cxnSp>
          <p:nvCxnSpPr>
            <p:cNvPr id="8" name="Straight Connector 7">
              <a:extLst>
                <a:ext uri="{FF2B5EF4-FFF2-40B4-BE49-F238E27FC236}">
                  <a16:creationId xmlns:a16="http://schemas.microsoft.com/office/drawing/2014/main" id="{1D331E71-0A06-D027-EFCD-6D90E5F6DE29}"/>
                </a:ext>
              </a:extLst>
            </p:cNvPr>
            <p:cNvCxnSpPr>
              <a:cxnSpLocks/>
              <a:stCxn id="14" idx="2"/>
              <a:endCxn id="23" idx="0"/>
            </p:cNvCxnSpPr>
            <p:nvPr/>
          </p:nvCxnSpPr>
          <p:spPr>
            <a:xfrm>
              <a:off x="2394380" y="2411514"/>
              <a:ext cx="2406925" cy="538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721CB6-0CB1-1E7F-7863-E7951E1F1CF4}"/>
                </a:ext>
              </a:extLst>
            </p:cNvPr>
            <p:cNvCxnSpPr>
              <a:cxnSpLocks/>
              <a:stCxn id="38" idx="17"/>
              <a:endCxn id="5" idx="0"/>
            </p:cNvCxnSpPr>
            <p:nvPr/>
          </p:nvCxnSpPr>
          <p:spPr>
            <a:xfrm>
              <a:off x="985795" y="3076678"/>
              <a:ext cx="2243053" cy="134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DCF69D4-7FB4-72AD-6078-EE636E1F67AB}"/>
                </a:ext>
              </a:extLst>
            </p:cNvPr>
            <p:cNvSpPr/>
            <p:nvPr/>
          </p:nvSpPr>
          <p:spPr>
            <a:xfrm>
              <a:off x="1745654" y="1552410"/>
              <a:ext cx="1297453" cy="85910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Corp</a:t>
              </a:r>
            </a:p>
          </p:txBody>
        </p:sp>
        <p:sp>
          <p:nvSpPr>
            <p:cNvPr id="23" name="Isosceles Triangle 22">
              <a:extLst>
                <a:ext uri="{FF2B5EF4-FFF2-40B4-BE49-F238E27FC236}">
                  <a16:creationId xmlns:a16="http://schemas.microsoft.com/office/drawing/2014/main" id="{BDCAA4B8-33D1-7DA0-9C47-E77BEDE148B3}"/>
                </a:ext>
              </a:extLst>
            </p:cNvPr>
            <p:cNvSpPr/>
            <p:nvPr/>
          </p:nvSpPr>
          <p:spPr>
            <a:xfrm>
              <a:off x="4214516" y="2949788"/>
              <a:ext cx="1173577" cy="9261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P3</a:t>
              </a:r>
            </a:p>
          </p:txBody>
        </p:sp>
        <p:grpSp>
          <p:nvGrpSpPr>
            <p:cNvPr id="39" name="Content Placeholder 16" descr="Man with solid fill">
              <a:extLst>
                <a:ext uri="{FF2B5EF4-FFF2-40B4-BE49-F238E27FC236}">
                  <a16:creationId xmlns:a16="http://schemas.microsoft.com/office/drawing/2014/main" id="{8330CFE9-0162-A90C-68A5-493364D592DB}"/>
                </a:ext>
              </a:extLst>
            </p:cNvPr>
            <p:cNvGrpSpPr/>
            <p:nvPr/>
          </p:nvGrpSpPr>
          <p:grpSpPr>
            <a:xfrm>
              <a:off x="5123885" y="882595"/>
              <a:ext cx="375751" cy="908059"/>
              <a:chOff x="6486322" y="1348492"/>
              <a:chExt cx="419100" cy="857250"/>
            </a:xfrm>
            <a:solidFill>
              <a:schemeClr val="tx1">
                <a:lumMod val="65000"/>
                <a:lumOff val="35000"/>
              </a:schemeClr>
            </a:solidFill>
          </p:grpSpPr>
          <p:sp>
            <p:nvSpPr>
              <p:cNvPr id="40" name="Freeform: Shape 39">
                <a:extLst>
                  <a:ext uri="{FF2B5EF4-FFF2-40B4-BE49-F238E27FC236}">
                    <a16:creationId xmlns:a16="http://schemas.microsoft.com/office/drawing/2014/main" id="{907C8C97-85B7-2F8C-8B05-C4B6A377F585}"/>
                  </a:ext>
                </a:extLst>
              </p:cNvPr>
              <p:cNvSpPr/>
              <p:nvPr/>
            </p:nvSpPr>
            <p:spPr>
              <a:xfrm>
                <a:off x="6619672" y="1348492"/>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41" name="Freeform: Shape 40">
                <a:extLst>
                  <a:ext uri="{FF2B5EF4-FFF2-40B4-BE49-F238E27FC236}">
                    <a16:creationId xmlns:a16="http://schemas.microsoft.com/office/drawing/2014/main" id="{BCDF2BFF-FF42-CF29-107D-096BDE19E544}"/>
                  </a:ext>
                </a:extLst>
              </p:cNvPr>
              <p:cNvSpPr/>
              <p:nvPr/>
            </p:nvSpPr>
            <p:spPr>
              <a:xfrm>
                <a:off x="6486322" y="1519942"/>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cxnSp>
          <p:nvCxnSpPr>
            <p:cNvPr id="29" name="Straight Connector 28">
              <a:extLst>
                <a:ext uri="{FF2B5EF4-FFF2-40B4-BE49-F238E27FC236}">
                  <a16:creationId xmlns:a16="http://schemas.microsoft.com/office/drawing/2014/main" id="{05BA1FF1-10C9-C412-2B03-4BED24F67FB3}"/>
                </a:ext>
              </a:extLst>
            </p:cNvPr>
            <p:cNvCxnSpPr>
              <a:cxnSpLocks/>
              <a:stCxn id="23" idx="3"/>
              <a:endCxn id="5" idx="0"/>
            </p:cNvCxnSpPr>
            <p:nvPr/>
          </p:nvCxnSpPr>
          <p:spPr>
            <a:xfrm flipH="1">
              <a:off x="3228848" y="3875915"/>
              <a:ext cx="1572456" cy="542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1B193B1-B5F1-3125-C1B3-1F5BC173A5B5}"/>
                </a:ext>
              </a:extLst>
            </p:cNvPr>
            <p:cNvCxnSpPr>
              <a:cxnSpLocks/>
              <a:stCxn id="41" idx="13"/>
              <a:endCxn id="23" idx="0"/>
            </p:cNvCxnSpPr>
            <p:nvPr/>
          </p:nvCxnSpPr>
          <p:spPr>
            <a:xfrm flipH="1">
              <a:off x="4801304" y="1790655"/>
              <a:ext cx="425058" cy="1159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1D5298D-A9F1-0ECD-7265-1C3091726853}"/>
                </a:ext>
              </a:extLst>
            </p:cNvPr>
            <p:cNvSpPr txBox="1"/>
            <p:nvPr/>
          </p:nvSpPr>
          <p:spPr>
            <a:xfrm>
              <a:off x="492314" y="1505872"/>
              <a:ext cx="1161131" cy="820923"/>
            </a:xfrm>
            <a:prstGeom prst="rect">
              <a:avLst/>
            </a:prstGeom>
            <a:noFill/>
          </p:spPr>
          <p:txBody>
            <a:bodyPr wrap="square" rtlCol="0">
              <a:spAutoFit/>
            </a:bodyPr>
            <a:lstStyle/>
            <a:p>
              <a:r>
                <a:rPr lang="en-US" sz="1050" b="1"/>
                <a:t>Partner Smith</a:t>
              </a:r>
            </a:p>
          </p:txBody>
        </p:sp>
        <p:sp>
          <p:nvSpPr>
            <p:cNvPr id="44" name="TextBox 43">
              <a:extLst>
                <a:ext uri="{FF2B5EF4-FFF2-40B4-BE49-F238E27FC236}">
                  <a16:creationId xmlns:a16="http://schemas.microsoft.com/office/drawing/2014/main" id="{6B114A85-AEAC-9B9D-49EF-DB301077AC20}"/>
                </a:ext>
              </a:extLst>
            </p:cNvPr>
            <p:cNvSpPr txBox="1"/>
            <p:nvPr/>
          </p:nvSpPr>
          <p:spPr>
            <a:xfrm>
              <a:off x="5364915" y="470376"/>
              <a:ext cx="1016655" cy="1099451"/>
            </a:xfrm>
            <a:prstGeom prst="rect">
              <a:avLst/>
            </a:prstGeom>
            <a:noFill/>
          </p:spPr>
          <p:txBody>
            <a:bodyPr wrap="square" rtlCol="0">
              <a:spAutoFit/>
            </a:bodyPr>
            <a:lstStyle/>
            <a:p>
              <a:pPr algn="ctr"/>
              <a:r>
                <a:rPr lang="en-US" sz="1050" b="1"/>
                <a:t>QIP Partner Jones</a:t>
              </a:r>
            </a:p>
          </p:txBody>
        </p:sp>
      </p:grpSp>
      <p:cxnSp>
        <p:nvCxnSpPr>
          <p:cNvPr id="15" name="Straight Connector 14">
            <a:extLst>
              <a:ext uri="{FF2B5EF4-FFF2-40B4-BE49-F238E27FC236}">
                <a16:creationId xmlns:a16="http://schemas.microsoft.com/office/drawing/2014/main" id="{51726495-6ED4-4CC4-963D-6D934843CE44}"/>
              </a:ext>
            </a:extLst>
          </p:cNvPr>
          <p:cNvCxnSpPr>
            <a:cxnSpLocks/>
            <a:stCxn id="23" idx="3"/>
            <a:endCxn id="13" idx="0"/>
          </p:cNvCxnSpPr>
          <p:nvPr/>
        </p:nvCxnSpPr>
        <p:spPr>
          <a:xfrm>
            <a:off x="3027561" y="2363108"/>
            <a:ext cx="358117" cy="708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922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8BD11-D888-665C-971F-B33DE51FA2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B0708-9E1D-64A2-2C84-FAA68A23B2AA}"/>
              </a:ext>
            </a:extLst>
          </p:cNvPr>
          <p:cNvSpPr>
            <a:spLocks noGrp="1"/>
          </p:cNvSpPr>
          <p:nvPr>
            <p:ph type="title"/>
          </p:nvPr>
        </p:nvSpPr>
        <p:spPr/>
        <p:txBody>
          <a:bodyPr/>
          <a:lstStyle/>
          <a:p>
            <a:r>
              <a:rPr lang="en-US"/>
              <a:t>How the passthrough system works</a:t>
            </a:r>
          </a:p>
        </p:txBody>
      </p:sp>
      <p:graphicFrame>
        <p:nvGraphicFramePr>
          <p:cNvPr id="5" name="Content Placeholder 4">
            <a:extLst>
              <a:ext uri="{FF2B5EF4-FFF2-40B4-BE49-F238E27FC236}">
                <a16:creationId xmlns:a16="http://schemas.microsoft.com/office/drawing/2014/main" id="{14057079-6DFF-0AD8-6381-14AD1A7FAF3C}"/>
              </a:ext>
            </a:extLst>
          </p:cNvPr>
          <p:cNvGraphicFramePr>
            <a:graphicFrameLocks noGrp="1"/>
          </p:cNvGraphicFramePr>
          <p:nvPr>
            <p:ph idx="1"/>
            <p:extLst>
              <p:ext uri="{D42A27DB-BD31-4B8C-83A1-F6EECF244321}">
                <p14:modId xmlns:p14="http://schemas.microsoft.com/office/powerpoint/2010/main" val="1136670620"/>
              </p:ext>
            </p:extLst>
          </p:nvPr>
        </p:nvGraphicFramePr>
        <p:xfrm>
          <a:off x="581024" y="1700213"/>
          <a:ext cx="11420475"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934386B-FF65-93F0-64B7-93BF54D2CE06}"/>
              </a:ext>
            </a:extLst>
          </p:cNvPr>
          <p:cNvSpPr>
            <a:spLocks noGrp="1"/>
          </p:cNvSpPr>
          <p:nvPr>
            <p:ph type="sldNum" sz="quarter" idx="12"/>
          </p:nvPr>
        </p:nvSpPr>
        <p:spPr/>
        <p:txBody>
          <a:bodyPr/>
          <a:lstStyle/>
          <a:p>
            <a:fld id="{3A98EE3D-8CD1-4C3F-BD1C-C98C9596463C}" type="slidenum">
              <a:rPr lang="en-US" smtClean="0"/>
              <a:t>3</a:t>
            </a:fld>
            <a:endParaRPr lang="en-US"/>
          </a:p>
        </p:txBody>
      </p:sp>
    </p:spTree>
    <p:extLst>
      <p:ext uri="{BB962C8B-B14F-4D97-AF65-F5344CB8AC3E}">
        <p14:creationId xmlns:p14="http://schemas.microsoft.com/office/powerpoint/2010/main" val="4235945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FCB75-C7CE-0D1C-B1E6-1F8CA0ADFBA6}"/>
            </a:ext>
          </a:extLst>
        </p:cNvPr>
        <p:cNvGrpSpPr/>
        <p:nvPr/>
      </p:nvGrpSpPr>
      <p:grpSpPr>
        <a:xfrm>
          <a:off x="0" y="0"/>
          <a:ext cx="0" cy="0"/>
          <a:chOff x="0" y="0"/>
          <a:chExt cx="0" cy="0"/>
        </a:xfrm>
      </p:grpSpPr>
      <p:sp>
        <p:nvSpPr>
          <p:cNvPr id="12" name="Freeform: Shape 11">
            <a:extLst>
              <a:ext uri="{FF2B5EF4-FFF2-40B4-BE49-F238E27FC236}">
                <a16:creationId xmlns:a16="http://schemas.microsoft.com/office/drawing/2014/main" id="{BEF1AE81-F1BC-E789-3167-7F798106CA6D}"/>
              </a:ext>
            </a:extLst>
          </p:cNvPr>
          <p:cNvSpPr/>
          <p:nvPr/>
        </p:nvSpPr>
        <p:spPr>
          <a:xfrm>
            <a:off x="953604" y="676166"/>
            <a:ext cx="3218346" cy="3438634"/>
          </a:xfrm>
          <a:custGeom>
            <a:avLst/>
            <a:gdLst>
              <a:gd name="csX0" fmla="*/ 237021 w 1890000"/>
              <a:gd name="csY0" fmla="*/ 276334 h 3080754"/>
              <a:gd name="csX1" fmla="*/ 8421 w 1890000"/>
              <a:gd name="csY1" fmla="*/ 685909 h 3080754"/>
              <a:gd name="csX2" fmla="*/ 484671 w 1890000"/>
              <a:gd name="csY2" fmla="*/ 2914759 h 3080754"/>
              <a:gd name="csX3" fmla="*/ 1884846 w 1890000"/>
              <a:gd name="csY3" fmla="*/ 2609959 h 3080754"/>
              <a:gd name="csX4" fmla="*/ 932346 w 1890000"/>
              <a:gd name="csY4" fmla="*/ 162034 h 3080754"/>
              <a:gd name="csX5" fmla="*/ 237021 w 1890000"/>
              <a:gd name="csY5" fmla="*/ 276334 h 3080754"/>
            </a:gdLst>
            <a:ahLst/>
            <a:cxnLst>
              <a:cxn ang="0">
                <a:pos x="csX0" y="csY0"/>
              </a:cxn>
              <a:cxn ang="0">
                <a:pos x="csX1" y="csY1"/>
              </a:cxn>
              <a:cxn ang="0">
                <a:pos x="csX2" y="csY2"/>
              </a:cxn>
              <a:cxn ang="0">
                <a:pos x="csX3" y="csY3"/>
              </a:cxn>
              <a:cxn ang="0">
                <a:pos x="csX4" y="csY4"/>
              </a:cxn>
              <a:cxn ang="0">
                <a:pos x="csX5" y="csY5"/>
              </a:cxn>
            </a:cxnLst>
            <a:rect l="l" t="t" r="r" b="b"/>
            <a:pathLst>
              <a:path w="1890000" h="3080754">
                <a:moveTo>
                  <a:pt x="237021" y="276334"/>
                </a:moveTo>
                <a:cubicBezTo>
                  <a:pt x="83034" y="363646"/>
                  <a:pt x="-32854" y="246172"/>
                  <a:pt x="8421" y="685909"/>
                </a:cubicBezTo>
                <a:cubicBezTo>
                  <a:pt x="49696" y="1125646"/>
                  <a:pt x="171934" y="2594084"/>
                  <a:pt x="484671" y="2914759"/>
                </a:cubicBezTo>
                <a:cubicBezTo>
                  <a:pt x="797408" y="3235434"/>
                  <a:pt x="1810234" y="3068746"/>
                  <a:pt x="1884846" y="2609959"/>
                </a:cubicBezTo>
                <a:cubicBezTo>
                  <a:pt x="1959458" y="2151172"/>
                  <a:pt x="1203808" y="547796"/>
                  <a:pt x="932346" y="162034"/>
                </a:cubicBezTo>
                <a:cubicBezTo>
                  <a:pt x="660884" y="-223728"/>
                  <a:pt x="391008" y="189022"/>
                  <a:pt x="237021" y="276334"/>
                </a:cubicBezTo>
                <a:close/>
              </a:path>
            </a:pathLst>
          </a:cu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0C6D521-3A93-08AD-3D46-734CAEAB5C0B}"/>
              </a:ext>
            </a:extLst>
          </p:cNvPr>
          <p:cNvSpPr>
            <a:spLocks noGrp="1"/>
          </p:cNvSpPr>
          <p:nvPr>
            <p:ph type="sldNum" sz="quarter" idx="12"/>
          </p:nvPr>
        </p:nvSpPr>
        <p:spPr/>
        <p:txBody>
          <a:bodyPr/>
          <a:lstStyle/>
          <a:p>
            <a:fld id="{3A98EE3D-8CD1-4C3F-BD1C-C98C9596463C}" type="slidenum">
              <a:rPr lang="en-US" smtClean="0"/>
              <a:t>30</a:t>
            </a:fld>
            <a:endParaRPr lang="en-US"/>
          </a:p>
        </p:txBody>
      </p:sp>
      <p:sp>
        <p:nvSpPr>
          <p:cNvPr id="19" name="Content Placeholder 2">
            <a:extLst>
              <a:ext uri="{FF2B5EF4-FFF2-40B4-BE49-F238E27FC236}">
                <a16:creationId xmlns:a16="http://schemas.microsoft.com/office/drawing/2014/main" id="{A45DF6AB-94E9-9204-4E94-57BD35CE0727}"/>
              </a:ext>
            </a:extLst>
          </p:cNvPr>
          <p:cNvSpPr txBox="1">
            <a:spLocks/>
          </p:cNvSpPr>
          <p:nvPr/>
        </p:nvSpPr>
        <p:spPr>
          <a:xfrm>
            <a:off x="4080514" y="723569"/>
            <a:ext cx="8111486" cy="570034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spcBef>
                <a:spcPts val="600"/>
              </a:spcBef>
              <a:buNone/>
            </a:pPr>
            <a:r>
              <a:rPr lang="en-US" sz="1800" b="1" u="sng" dirty="0"/>
              <a:t>Example 9 – Unitary group – Blending</a:t>
            </a:r>
            <a:r>
              <a:rPr lang="en-US" sz="1800" b="1" dirty="0"/>
              <a:t>: </a:t>
            </a:r>
          </a:p>
          <a:p>
            <a:pPr lvl="1">
              <a:spcBef>
                <a:spcPts val="600"/>
              </a:spcBef>
              <a:spcAft>
                <a:spcPts val="1200"/>
              </a:spcAft>
            </a:pPr>
            <a:r>
              <a:rPr lang="en-US" sz="1800" b="1" dirty="0"/>
              <a:t>Corp’s blended apportionable income for its unitary business is </a:t>
            </a:r>
            <a:r>
              <a:rPr lang="en-US" sz="1800" b="1" dirty="0">
                <a:highlight>
                  <a:srgbClr val="FFFF00"/>
                </a:highlight>
              </a:rPr>
              <a:t>$94,000</a:t>
            </a:r>
            <a:r>
              <a:rPr lang="en-US" sz="1800" b="1" dirty="0"/>
              <a:t>: $100,000 + ($6,000) from P3</a:t>
            </a:r>
          </a:p>
          <a:p>
            <a:pPr lvl="1">
              <a:spcBef>
                <a:spcPts val="600"/>
              </a:spcBef>
              <a:spcAft>
                <a:spcPts val="1200"/>
              </a:spcAft>
            </a:pPr>
            <a:r>
              <a:rPr lang="en-US" sz="1800" b="1" dirty="0"/>
              <a:t>Corp’s blended apportionment factor is </a:t>
            </a:r>
            <a:r>
              <a:rPr lang="en-US" sz="1800" b="1" dirty="0">
                <a:highlight>
                  <a:srgbClr val="FFFF00"/>
                </a:highlight>
              </a:rPr>
              <a:t>6.447% </a:t>
            </a:r>
            <a:r>
              <a:rPr lang="en-US" sz="1800" b="1" dirty="0"/>
              <a:t>which includes 100% of its own factors and 60% of P3 factors, calculated as follows:</a:t>
            </a:r>
          </a:p>
          <a:p>
            <a:pPr lvl="2">
              <a:spcBef>
                <a:spcPts val="600"/>
              </a:spcBef>
              <a:spcAft>
                <a:spcPts val="1200"/>
              </a:spcAft>
            </a:pPr>
            <a:r>
              <a:rPr lang="en-US" sz="1700" b="1" dirty="0"/>
              <a:t>Total sales: $1,396,000</a:t>
            </a:r>
            <a:r>
              <a:rPr lang="en-US" sz="1800" b="1" dirty="0"/>
              <a:t>, which is the sum of </a:t>
            </a:r>
            <a:endParaRPr lang="en-US" sz="1700" b="1" dirty="0"/>
          </a:p>
          <a:p>
            <a:pPr lvl="3">
              <a:spcBef>
                <a:spcPts val="600"/>
              </a:spcBef>
              <a:spcAft>
                <a:spcPts val="1200"/>
              </a:spcAft>
            </a:pPr>
            <a:r>
              <a:rPr lang="en-US" sz="1500" b="1" dirty="0"/>
              <a:t>$400,000 of Corp total sales, plus</a:t>
            </a:r>
          </a:p>
          <a:p>
            <a:pPr lvl="3">
              <a:spcBef>
                <a:spcPts val="600"/>
              </a:spcBef>
              <a:spcAft>
                <a:spcPts val="1200"/>
              </a:spcAft>
            </a:pPr>
            <a:r>
              <a:rPr lang="en-US" sz="1500" b="1" dirty="0"/>
              <a:t>$996,000 (60% of P3 total blended sales of $1,660,000)</a:t>
            </a:r>
            <a:endParaRPr lang="en-US" sz="1700" b="1" dirty="0"/>
          </a:p>
          <a:p>
            <a:pPr lvl="2">
              <a:spcBef>
                <a:spcPts val="600"/>
              </a:spcBef>
              <a:spcAft>
                <a:spcPts val="1200"/>
              </a:spcAft>
            </a:pPr>
            <a:r>
              <a:rPr lang="en-US" sz="1700" b="1" dirty="0"/>
              <a:t>State A sales: $90,000 (60% of P3 State A blended sales of $150,000)</a:t>
            </a:r>
          </a:p>
          <a:p>
            <a:pPr lvl="1">
              <a:spcBef>
                <a:spcPts val="600"/>
              </a:spcBef>
              <a:spcAft>
                <a:spcPts val="1200"/>
              </a:spcAft>
            </a:pPr>
            <a:r>
              <a:rPr lang="en-US" sz="1900" b="1" dirty="0"/>
              <a:t>Corp has State A income of </a:t>
            </a:r>
            <a:r>
              <a:rPr lang="en-US" sz="1900" b="1" dirty="0">
                <a:highlight>
                  <a:srgbClr val="FFFF00"/>
                </a:highlight>
              </a:rPr>
              <a:t>$6,060</a:t>
            </a:r>
            <a:r>
              <a:rPr lang="en-US" sz="1900" b="1" dirty="0"/>
              <a:t>, which is 6.447% of $94,000</a:t>
            </a:r>
          </a:p>
        </p:txBody>
      </p:sp>
      <p:sp>
        <p:nvSpPr>
          <p:cNvPr id="13" name="Isosceles Triangle 12">
            <a:extLst>
              <a:ext uri="{FF2B5EF4-FFF2-40B4-BE49-F238E27FC236}">
                <a16:creationId xmlns:a16="http://schemas.microsoft.com/office/drawing/2014/main" id="{0772573B-3952-970E-385F-84C074E50DFA}"/>
              </a:ext>
            </a:extLst>
          </p:cNvPr>
          <p:cNvSpPr/>
          <p:nvPr/>
        </p:nvSpPr>
        <p:spPr>
          <a:xfrm>
            <a:off x="2898228" y="3071551"/>
            <a:ext cx="974900" cy="64800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P2</a:t>
            </a:r>
          </a:p>
        </p:txBody>
      </p:sp>
      <p:grpSp>
        <p:nvGrpSpPr>
          <p:cNvPr id="2" name="Group 1">
            <a:extLst>
              <a:ext uri="{FF2B5EF4-FFF2-40B4-BE49-F238E27FC236}">
                <a16:creationId xmlns:a16="http://schemas.microsoft.com/office/drawing/2014/main" id="{1A4C6F11-EA6E-D753-33C9-FA6317D5BB82}"/>
              </a:ext>
            </a:extLst>
          </p:cNvPr>
          <p:cNvGrpSpPr/>
          <p:nvPr/>
        </p:nvGrpSpPr>
        <p:grpSpPr>
          <a:xfrm>
            <a:off x="361369" y="575606"/>
            <a:ext cx="3643983" cy="3124898"/>
            <a:chOff x="492314" y="470376"/>
            <a:chExt cx="5889256" cy="5953538"/>
          </a:xfrm>
        </p:grpSpPr>
        <p:grpSp>
          <p:nvGrpSpPr>
            <p:cNvPr id="36" name="Content Placeholder 16" descr="Man with solid fill">
              <a:extLst>
                <a:ext uri="{FF2B5EF4-FFF2-40B4-BE49-F238E27FC236}">
                  <a16:creationId xmlns:a16="http://schemas.microsoft.com/office/drawing/2014/main" id="{E5ECCC2D-E18D-C6FC-2454-5B9EF7929190}"/>
                </a:ext>
              </a:extLst>
            </p:cNvPr>
            <p:cNvGrpSpPr/>
            <p:nvPr/>
          </p:nvGrpSpPr>
          <p:grpSpPr>
            <a:xfrm>
              <a:off x="780840" y="2168619"/>
              <a:ext cx="375751" cy="908059"/>
              <a:chOff x="1642231" y="2562559"/>
              <a:chExt cx="419100" cy="857250"/>
            </a:xfrm>
            <a:solidFill>
              <a:schemeClr val="tx1">
                <a:lumMod val="65000"/>
                <a:lumOff val="35000"/>
              </a:schemeClr>
            </a:solidFill>
          </p:grpSpPr>
          <p:sp>
            <p:nvSpPr>
              <p:cNvPr id="37" name="Freeform: Shape 36">
                <a:extLst>
                  <a:ext uri="{FF2B5EF4-FFF2-40B4-BE49-F238E27FC236}">
                    <a16:creationId xmlns:a16="http://schemas.microsoft.com/office/drawing/2014/main" id="{BC2D3F57-6501-8A9D-03D1-BFC12B9A8D88}"/>
                  </a:ext>
                </a:extLst>
              </p:cNvPr>
              <p:cNvSpPr/>
              <p:nvPr/>
            </p:nvSpPr>
            <p:spPr>
              <a:xfrm>
                <a:off x="1775581" y="2562559"/>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38" name="Freeform: Shape 37">
                <a:extLst>
                  <a:ext uri="{FF2B5EF4-FFF2-40B4-BE49-F238E27FC236}">
                    <a16:creationId xmlns:a16="http://schemas.microsoft.com/office/drawing/2014/main" id="{422B8A86-3824-1ADF-94C3-5B190D71E03F}"/>
                  </a:ext>
                </a:extLst>
              </p:cNvPr>
              <p:cNvSpPr/>
              <p:nvPr/>
            </p:nvSpPr>
            <p:spPr>
              <a:xfrm>
                <a:off x="1642231" y="2734009"/>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sp>
          <p:nvSpPr>
            <p:cNvPr id="5" name="Isosceles Triangle 4">
              <a:extLst>
                <a:ext uri="{FF2B5EF4-FFF2-40B4-BE49-F238E27FC236}">
                  <a16:creationId xmlns:a16="http://schemas.microsoft.com/office/drawing/2014/main" id="{21A58625-67E2-4134-EFAE-116310D32EE8}"/>
                </a:ext>
              </a:extLst>
            </p:cNvPr>
            <p:cNvSpPr/>
            <p:nvPr/>
          </p:nvSpPr>
          <p:spPr>
            <a:xfrm>
              <a:off x="2441051" y="4418806"/>
              <a:ext cx="1575594" cy="123457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P1</a:t>
              </a:r>
            </a:p>
          </p:txBody>
        </p:sp>
        <p:sp>
          <p:nvSpPr>
            <p:cNvPr id="6" name="Freeform: Shape 5">
              <a:extLst>
                <a:ext uri="{FF2B5EF4-FFF2-40B4-BE49-F238E27FC236}">
                  <a16:creationId xmlns:a16="http://schemas.microsoft.com/office/drawing/2014/main" id="{8504F041-4B13-DB3C-EA84-4FA09ECD4D19}"/>
                </a:ext>
              </a:extLst>
            </p:cNvPr>
            <p:cNvSpPr/>
            <p:nvPr/>
          </p:nvSpPr>
          <p:spPr>
            <a:xfrm>
              <a:off x="2683545" y="3601941"/>
              <a:ext cx="3419655" cy="2821973"/>
            </a:xfrm>
            <a:custGeom>
              <a:avLst/>
              <a:gdLst>
                <a:gd name="csX0" fmla="*/ 0 w 2902226"/>
                <a:gd name="csY0" fmla="*/ 143123 h 2631882"/>
                <a:gd name="csX1" fmla="*/ 0 w 2902226"/>
                <a:gd name="csY1" fmla="*/ 143123 h 2631882"/>
                <a:gd name="csX2" fmla="*/ 71562 w 2902226"/>
                <a:gd name="csY2" fmla="*/ 540689 h 2631882"/>
                <a:gd name="csX3" fmla="*/ 119269 w 2902226"/>
                <a:gd name="csY3" fmla="*/ 731520 h 2631882"/>
                <a:gd name="csX4" fmla="*/ 151075 w 2902226"/>
                <a:gd name="csY4" fmla="*/ 818984 h 2631882"/>
                <a:gd name="csX5" fmla="*/ 222636 w 2902226"/>
                <a:gd name="csY5" fmla="*/ 1113183 h 2631882"/>
                <a:gd name="csX6" fmla="*/ 262393 w 2902226"/>
                <a:gd name="csY6" fmla="*/ 1176793 h 2631882"/>
                <a:gd name="csX7" fmla="*/ 310101 w 2902226"/>
                <a:gd name="csY7" fmla="*/ 1439186 h 2631882"/>
                <a:gd name="csX8" fmla="*/ 333955 w 2902226"/>
                <a:gd name="csY8" fmla="*/ 1653871 h 2631882"/>
                <a:gd name="csX9" fmla="*/ 413468 w 2902226"/>
                <a:gd name="csY9" fmla="*/ 1956021 h 2631882"/>
                <a:gd name="csX10" fmla="*/ 421419 w 2902226"/>
                <a:gd name="csY10" fmla="*/ 2274073 h 2631882"/>
                <a:gd name="csX11" fmla="*/ 437322 w 2902226"/>
                <a:gd name="csY11" fmla="*/ 2345635 h 2631882"/>
                <a:gd name="csX12" fmla="*/ 580445 w 2902226"/>
                <a:gd name="csY12" fmla="*/ 2512612 h 2631882"/>
                <a:gd name="csX13" fmla="*/ 922351 w 2902226"/>
                <a:gd name="csY13" fmla="*/ 2608028 h 2631882"/>
                <a:gd name="csX14" fmla="*/ 1009816 w 2902226"/>
                <a:gd name="csY14" fmla="*/ 2615979 h 2631882"/>
                <a:gd name="csX15" fmla="*/ 1200647 w 2902226"/>
                <a:gd name="csY15" fmla="*/ 2623930 h 2631882"/>
                <a:gd name="csX16" fmla="*/ 1773141 w 2902226"/>
                <a:gd name="csY16" fmla="*/ 2631882 h 2631882"/>
                <a:gd name="csX17" fmla="*/ 2003729 w 2902226"/>
                <a:gd name="csY17" fmla="*/ 2615979 h 2631882"/>
                <a:gd name="csX18" fmla="*/ 2146852 w 2902226"/>
                <a:gd name="csY18" fmla="*/ 2600077 h 2631882"/>
                <a:gd name="csX19" fmla="*/ 2297927 w 2902226"/>
                <a:gd name="csY19" fmla="*/ 2584174 h 2631882"/>
                <a:gd name="csX20" fmla="*/ 2385391 w 2902226"/>
                <a:gd name="csY20" fmla="*/ 2576223 h 2631882"/>
                <a:gd name="csX21" fmla="*/ 2592125 w 2902226"/>
                <a:gd name="csY21" fmla="*/ 2568271 h 2631882"/>
                <a:gd name="csX22" fmla="*/ 2639833 w 2902226"/>
                <a:gd name="csY22" fmla="*/ 2560320 h 2631882"/>
                <a:gd name="csX23" fmla="*/ 2647784 w 2902226"/>
                <a:gd name="csY23" fmla="*/ 2472856 h 2631882"/>
                <a:gd name="csX24" fmla="*/ 2615979 w 2902226"/>
                <a:gd name="csY24" fmla="*/ 2178657 h 2631882"/>
                <a:gd name="csX25" fmla="*/ 2552369 w 2902226"/>
                <a:gd name="csY25" fmla="*/ 1908313 h 2631882"/>
                <a:gd name="csX26" fmla="*/ 2544417 w 2902226"/>
                <a:gd name="csY26" fmla="*/ 1804946 h 2631882"/>
                <a:gd name="csX27" fmla="*/ 2536466 w 2902226"/>
                <a:gd name="csY27" fmla="*/ 1733384 h 2631882"/>
                <a:gd name="csX28" fmla="*/ 2528515 w 2902226"/>
                <a:gd name="csY28" fmla="*/ 1606163 h 2631882"/>
                <a:gd name="csX29" fmla="*/ 2520563 w 2902226"/>
                <a:gd name="csY29" fmla="*/ 1518699 h 2631882"/>
                <a:gd name="csX30" fmla="*/ 2528515 w 2902226"/>
                <a:gd name="csY30" fmla="*/ 842838 h 2631882"/>
                <a:gd name="csX31" fmla="*/ 2536466 w 2902226"/>
                <a:gd name="csY31" fmla="*/ 811033 h 2631882"/>
                <a:gd name="csX32" fmla="*/ 2584174 w 2902226"/>
                <a:gd name="csY32" fmla="*/ 787179 h 2631882"/>
                <a:gd name="csX33" fmla="*/ 2655736 w 2902226"/>
                <a:gd name="csY33" fmla="*/ 747423 h 2631882"/>
                <a:gd name="csX34" fmla="*/ 2814762 w 2902226"/>
                <a:gd name="csY34" fmla="*/ 508883 h 2631882"/>
                <a:gd name="csX35" fmla="*/ 2830664 w 2902226"/>
                <a:gd name="csY35" fmla="*/ 453224 h 2631882"/>
                <a:gd name="csX36" fmla="*/ 2854518 w 2902226"/>
                <a:gd name="csY36" fmla="*/ 405517 h 2631882"/>
                <a:gd name="csX37" fmla="*/ 2878372 w 2902226"/>
                <a:gd name="csY37" fmla="*/ 349857 h 2631882"/>
                <a:gd name="csX38" fmla="*/ 2894275 w 2902226"/>
                <a:gd name="csY38" fmla="*/ 270344 h 2631882"/>
                <a:gd name="csX39" fmla="*/ 2902226 w 2902226"/>
                <a:gd name="csY39" fmla="*/ 238539 h 2631882"/>
                <a:gd name="csX40" fmla="*/ 2894275 w 2902226"/>
                <a:gd name="csY40" fmla="*/ 151075 h 2631882"/>
                <a:gd name="csX41" fmla="*/ 2870421 w 2902226"/>
                <a:gd name="csY41" fmla="*/ 127221 h 2631882"/>
                <a:gd name="csX42" fmla="*/ 2727297 w 2902226"/>
                <a:gd name="csY42" fmla="*/ 79513 h 2631882"/>
                <a:gd name="csX43" fmla="*/ 2560320 w 2902226"/>
                <a:gd name="csY43" fmla="*/ 31805 h 2631882"/>
                <a:gd name="csX44" fmla="*/ 2282024 w 2902226"/>
                <a:gd name="csY44" fmla="*/ 0 h 2631882"/>
                <a:gd name="csX45" fmla="*/ 1900362 w 2902226"/>
                <a:gd name="csY45" fmla="*/ 7951 h 2631882"/>
                <a:gd name="csX46" fmla="*/ 866692 w 2902226"/>
                <a:gd name="csY46" fmla="*/ 15903 h 2631882"/>
                <a:gd name="csX47" fmla="*/ 779228 w 2902226"/>
                <a:gd name="csY47" fmla="*/ 23854 h 2631882"/>
                <a:gd name="csX48" fmla="*/ 469127 w 2902226"/>
                <a:gd name="csY48" fmla="*/ 39757 h 2631882"/>
                <a:gd name="csX49" fmla="*/ 429370 w 2902226"/>
                <a:gd name="csY49" fmla="*/ 47708 h 2631882"/>
                <a:gd name="csX50" fmla="*/ 254442 w 2902226"/>
                <a:gd name="csY50" fmla="*/ 63610 h 2631882"/>
                <a:gd name="csX51" fmla="*/ 159026 w 2902226"/>
                <a:gd name="csY51" fmla="*/ 79513 h 2631882"/>
                <a:gd name="csX52" fmla="*/ 63610 w 2902226"/>
                <a:gd name="csY52" fmla="*/ 87464 h 2631882"/>
                <a:gd name="csX53" fmla="*/ 39756 w 2902226"/>
                <a:gd name="csY53" fmla="*/ 95416 h 2631882"/>
                <a:gd name="csX54" fmla="*/ 0 w 2902226"/>
                <a:gd name="csY54" fmla="*/ 143123 h 2631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902226" h="2631882">
                  <a:moveTo>
                    <a:pt x="0" y="143123"/>
                  </a:moveTo>
                  <a:lnTo>
                    <a:pt x="0" y="143123"/>
                  </a:lnTo>
                  <a:cubicBezTo>
                    <a:pt x="21109" y="322553"/>
                    <a:pt x="16814" y="321695"/>
                    <a:pt x="71562" y="540689"/>
                  </a:cubicBezTo>
                  <a:cubicBezTo>
                    <a:pt x="87464" y="604299"/>
                    <a:pt x="96861" y="669900"/>
                    <a:pt x="119269" y="731520"/>
                  </a:cubicBezTo>
                  <a:cubicBezTo>
                    <a:pt x="129871" y="760675"/>
                    <a:pt x="143551" y="788888"/>
                    <a:pt x="151075" y="818984"/>
                  </a:cubicBezTo>
                  <a:cubicBezTo>
                    <a:pt x="165759" y="877719"/>
                    <a:pt x="182074" y="1032059"/>
                    <a:pt x="222636" y="1113183"/>
                  </a:cubicBezTo>
                  <a:cubicBezTo>
                    <a:pt x="233818" y="1135547"/>
                    <a:pt x="249141" y="1155590"/>
                    <a:pt x="262393" y="1176793"/>
                  </a:cubicBezTo>
                  <a:cubicBezTo>
                    <a:pt x="298215" y="1391727"/>
                    <a:pt x="280208" y="1304672"/>
                    <a:pt x="310101" y="1439186"/>
                  </a:cubicBezTo>
                  <a:cubicBezTo>
                    <a:pt x="315016" y="1493249"/>
                    <a:pt x="324502" y="1608495"/>
                    <a:pt x="333955" y="1653871"/>
                  </a:cubicBezTo>
                  <a:cubicBezTo>
                    <a:pt x="371555" y="1834349"/>
                    <a:pt x="375685" y="1842675"/>
                    <a:pt x="413468" y="1956021"/>
                  </a:cubicBezTo>
                  <a:cubicBezTo>
                    <a:pt x="416118" y="2062038"/>
                    <a:pt x="414938" y="2168221"/>
                    <a:pt x="421419" y="2274073"/>
                  </a:cubicBezTo>
                  <a:cubicBezTo>
                    <a:pt x="422912" y="2298463"/>
                    <a:pt x="428465" y="2322861"/>
                    <a:pt x="437322" y="2345635"/>
                  </a:cubicBezTo>
                  <a:cubicBezTo>
                    <a:pt x="460766" y="2405921"/>
                    <a:pt x="524187" y="2488501"/>
                    <a:pt x="580445" y="2512612"/>
                  </a:cubicBezTo>
                  <a:cubicBezTo>
                    <a:pt x="689201" y="2559222"/>
                    <a:pt x="807314" y="2580334"/>
                    <a:pt x="922351" y="2608028"/>
                  </a:cubicBezTo>
                  <a:cubicBezTo>
                    <a:pt x="950813" y="2614880"/>
                    <a:pt x="980588" y="2614309"/>
                    <a:pt x="1009816" y="2615979"/>
                  </a:cubicBezTo>
                  <a:cubicBezTo>
                    <a:pt x="1073378" y="2619611"/>
                    <a:pt x="1136995" y="2622604"/>
                    <a:pt x="1200647" y="2623930"/>
                  </a:cubicBezTo>
                  <a:lnTo>
                    <a:pt x="1773141" y="2631882"/>
                  </a:lnTo>
                  <a:lnTo>
                    <a:pt x="2003729" y="2615979"/>
                  </a:lnTo>
                  <a:cubicBezTo>
                    <a:pt x="2051557" y="2611909"/>
                    <a:pt x="2099129" y="2605236"/>
                    <a:pt x="2146852" y="2600077"/>
                  </a:cubicBezTo>
                  <a:lnTo>
                    <a:pt x="2297927" y="2584174"/>
                  </a:lnTo>
                  <a:cubicBezTo>
                    <a:pt x="2327082" y="2581524"/>
                    <a:pt x="2356159" y="2577803"/>
                    <a:pt x="2385391" y="2576223"/>
                  </a:cubicBezTo>
                  <a:cubicBezTo>
                    <a:pt x="2454253" y="2572501"/>
                    <a:pt x="2523214" y="2570922"/>
                    <a:pt x="2592125" y="2568271"/>
                  </a:cubicBezTo>
                  <a:cubicBezTo>
                    <a:pt x="2608028" y="2565621"/>
                    <a:pt x="2631710" y="2574246"/>
                    <a:pt x="2639833" y="2560320"/>
                  </a:cubicBezTo>
                  <a:cubicBezTo>
                    <a:pt x="2654584" y="2535033"/>
                    <a:pt x="2649610" y="2502074"/>
                    <a:pt x="2647784" y="2472856"/>
                  </a:cubicBezTo>
                  <a:cubicBezTo>
                    <a:pt x="2641631" y="2374410"/>
                    <a:pt x="2632417" y="2275915"/>
                    <a:pt x="2615979" y="2178657"/>
                  </a:cubicBezTo>
                  <a:cubicBezTo>
                    <a:pt x="2600551" y="2087376"/>
                    <a:pt x="2552369" y="1908313"/>
                    <a:pt x="2552369" y="1908313"/>
                  </a:cubicBezTo>
                  <a:cubicBezTo>
                    <a:pt x="2549718" y="1873857"/>
                    <a:pt x="2547546" y="1839362"/>
                    <a:pt x="2544417" y="1804946"/>
                  </a:cubicBezTo>
                  <a:cubicBezTo>
                    <a:pt x="2542244" y="1781044"/>
                    <a:pt x="2538380" y="1757308"/>
                    <a:pt x="2536466" y="1733384"/>
                  </a:cubicBezTo>
                  <a:cubicBezTo>
                    <a:pt x="2533078" y="1691030"/>
                    <a:pt x="2531654" y="1648537"/>
                    <a:pt x="2528515" y="1606163"/>
                  </a:cubicBezTo>
                  <a:cubicBezTo>
                    <a:pt x="2526352" y="1576968"/>
                    <a:pt x="2523214" y="1547854"/>
                    <a:pt x="2520563" y="1518699"/>
                  </a:cubicBezTo>
                  <a:cubicBezTo>
                    <a:pt x="2511061" y="1167121"/>
                    <a:pt x="2506076" y="1231784"/>
                    <a:pt x="2528515" y="842838"/>
                  </a:cubicBezTo>
                  <a:cubicBezTo>
                    <a:pt x="2529144" y="831928"/>
                    <a:pt x="2528739" y="818760"/>
                    <a:pt x="2536466" y="811033"/>
                  </a:cubicBezTo>
                  <a:cubicBezTo>
                    <a:pt x="2549038" y="798461"/>
                    <a:pt x="2568486" y="795546"/>
                    <a:pt x="2584174" y="787179"/>
                  </a:cubicBezTo>
                  <a:cubicBezTo>
                    <a:pt x="2608252" y="774338"/>
                    <a:pt x="2631882" y="760675"/>
                    <a:pt x="2655736" y="747423"/>
                  </a:cubicBezTo>
                  <a:cubicBezTo>
                    <a:pt x="2693399" y="694066"/>
                    <a:pt x="2781725" y="574958"/>
                    <a:pt x="2814762" y="508883"/>
                  </a:cubicBezTo>
                  <a:cubicBezTo>
                    <a:pt x="2823391" y="491625"/>
                    <a:pt x="2823737" y="471233"/>
                    <a:pt x="2830664" y="453224"/>
                  </a:cubicBezTo>
                  <a:cubicBezTo>
                    <a:pt x="2837046" y="436630"/>
                    <a:pt x="2847067" y="421660"/>
                    <a:pt x="2854518" y="405517"/>
                  </a:cubicBezTo>
                  <a:cubicBezTo>
                    <a:pt x="2862977" y="387189"/>
                    <a:pt x="2870421" y="368410"/>
                    <a:pt x="2878372" y="349857"/>
                  </a:cubicBezTo>
                  <a:cubicBezTo>
                    <a:pt x="2883673" y="323353"/>
                    <a:pt x="2888612" y="296773"/>
                    <a:pt x="2894275" y="270344"/>
                  </a:cubicBezTo>
                  <a:cubicBezTo>
                    <a:pt x="2896565" y="259659"/>
                    <a:pt x="2902226" y="249467"/>
                    <a:pt x="2902226" y="238539"/>
                  </a:cubicBezTo>
                  <a:cubicBezTo>
                    <a:pt x="2902226" y="209264"/>
                    <a:pt x="2902317" y="179224"/>
                    <a:pt x="2894275" y="151075"/>
                  </a:cubicBezTo>
                  <a:cubicBezTo>
                    <a:pt x="2891186" y="140263"/>
                    <a:pt x="2880757" y="131651"/>
                    <a:pt x="2870421" y="127221"/>
                  </a:cubicBezTo>
                  <a:cubicBezTo>
                    <a:pt x="2824198" y="107411"/>
                    <a:pt x="2775362" y="94302"/>
                    <a:pt x="2727297" y="79513"/>
                  </a:cubicBezTo>
                  <a:cubicBezTo>
                    <a:pt x="2671971" y="62489"/>
                    <a:pt x="2616794" y="44512"/>
                    <a:pt x="2560320" y="31805"/>
                  </a:cubicBezTo>
                  <a:cubicBezTo>
                    <a:pt x="2446993" y="6306"/>
                    <a:pt x="2393689" y="6979"/>
                    <a:pt x="2282024" y="0"/>
                  </a:cubicBezTo>
                  <a:lnTo>
                    <a:pt x="1900362" y="7951"/>
                  </a:lnTo>
                  <a:lnTo>
                    <a:pt x="866692" y="15903"/>
                  </a:lnTo>
                  <a:cubicBezTo>
                    <a:pt x="837420" y="16318"/>
                    <a:pt x="808423" y="21691"/>
                    <a:pt x="779228" y="23854"/>
                  </a:cubicBezTo>
                  <a:cubicBezTo>
                    <a:pt x="662285" y="32516"/>
                    <a:pt x="592242" y="34404"/>
                    <a:pt x="469127" y="39757"/>
                  </a:cubicBezTo>
                  <a:cubicBezTo>
                    <a:pt x="455875" y="42407"/>
                    <a:pt x="442766" y="45922"/>
                    <a:pt x="429370" y="47708"/>
                  </a:cubicBezTo>
                  <a:cubicBezTo>
                    <a:pt x="392280" y="52653"/>
                    <a:pt x="287520" y="60854"/>
                    <a:pt x="254442" y="63610"/>
                  </a:cubicBezTo>
                  <a:cubicBezTo>
                    <a:pt x="222637" y="68911"/>
                    <a:pt x="191021" y="75514"/>
                    <a:pt x="159026" y="79513"/>
                  </a:cubicBezTo>
                  <a:cubicBezTo>
                    <a:pt x="127357" y="83472"/>
                    <a:pt x="95246" y="83246"/>
                    <a:pt x="63610" y="87464"/>
                  </a:cubicBezTo>
                  <a:cubicBezTo>
                    <a:pt x="55302" y="88572"/>
                    <a:pt x="47887" y="93383"/>
                    <a:pt x="39756" y="95416"/>
                  </a:cubicBezTo>
                  <a:lnTo>
                    <a:pt x="0" y="143123"/>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State A</a:t>
              </a:r>
            </a:p>
          </p:txBody>
        </p:sp>
        <p:cxnSp>
          <p:nvCxnSpPr>
            <p:cNvPr id="8" name="Straight Connector 7">
              <a:extLst>
                <a:ext uri="{FF2B5EF4-FFF2-40B4-BE49-F238E27FC236}">
                  <a16:creationId xmlns:a16="http://schemas.microsoft.com/office/drawing/2014/main" id="{29AA1A3E-61F4-3E06-0C45-43C2921008A3}"/>
                </a:ext>
              </a:extLst>
            </p:cNvPr>
            <p:cNvCxnSpPr>
              <a:cxnSpLocks/>
              <a:stCxn id="14" idx="2"/>
              <a:endCxn id="23" idx="0"/>
            </p:cNvCxnSpPr>
            <p:nvPr/>
          </p:nvCxnSpPr>
          <p:spPr>
            <a:xfrm>
              <a:off x="2394380" y="2411514"/>
              <a:ext cx="2406925" cy="538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E79BD3F-8B05-D5E3-0214-50B595D23BA6}"/>
                </a:ext>
              </a:extLst>
            </p:cNvPr>
            <p:cNvCxnSpPr>
              <a:cxnSpLocks/>
              <a:stCxn id="38" idx="17"/>
              <a:endCxn id="5" idx="0"/>
            </p:cNvCxnSpPr>
            <p:nvPr/>
          </p:nvCxnSpPr>
          <p:spPr>
            <a:xfrm>
              <a:off x="985795" y="3076678"/>
              <a:ext cx="2243053" cy="134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5A7A125-835A-3C79-6DEC-5D1E9FE8DCD0}"/>
                </a:ext>
              </a:extLst>
            </p:cNvPr>
            <p:cNvSpPr/>
            <p:nvPr/>
          </p:nvSpPr>
          <p:spPr>
            <a:xfrm>
              <a:off x="1745654" y="1552410"/>
              <a:ext cx="1297453" cy="85910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Corp</a:t>
              </a:r>
            </a:p>
          </p:txBody>
        </p:sp>
        <p:sp>
          <p:nvSpPr>
            <p:cNvPr id="23" name="Isosceles Triangle 22">
              <a:extLst>
                <a:ext uri="{FF2B5EF4-FFF2-40B4-BE49-F238E27FC236}">
                  <a16:creationId xmlns:a16="http://schemas.microsoft.com/office/drawing/2014/main" id="{B9A085A1-73FC-9624-40EE-7465FB1B416A}"/>
                </a:ext>
              </a:extLst>
            </p:cNvPr>
            <p:cNvSpPr/>
            <p:nvPr/>
          </p:nvSpPr>
          <p:spPr>
            <a:xfrm>
              <a:off x="4214516" y="2949788"/>
              <a:ext cx="1173577" cy="9261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P3</a:t>
              </a:r>
            </a:p>
          </p:txBody>
        </p:sp>
        <p:grpSp>
          <p:nvGrpSpPr>
            <p:cNvPr id="39" name="Content Placeholder 16" descr="Man with solid fill">
              <a:extLst>
                <a:ext uri="{FF2B5EF4-FFF2-40B4-BE49-F238E27FC236}">
                  <a16:creationId xmlns:a16="http://schemas.microsoft.com/office/drawing/2014/main" id="{8780D248-935C-DA00-B9A0-77C2281B9476}"/>
                </a:ext>
              </a:extLst>
            </p:cNvPr>
            <p:cNvGrpSpPr/>
            <p:nvPr/>
          </p:nvGrpSpPr>
          <p:grpSpPr>
            <a:xfrm>
              <a:off x="5123885" y="882595"/>
              <a:ext cx="375751" cy="908059"/>
              <a:chOff x="6486322" y="1348492"/>
              <a:chExt cx="419100" cy="857250"/>
            </a:xfrm>
            <a:solidFill>
              <a:schemeClr val="tx1">
                <a:lumMod val="65000"/>
                <a:lumOff val="35000"/>
              </a:schemeClr>
            </a:solidFill>
          </p:grpSpPr>
          <p:sp>
            <p:nvSpPr>
              <p:cNvPr id="40" name="Freeform: Shape 39">
                <a:extLst>
                  <a:ext uri="{FF2B5EF4-FFF2-40B4-BE49-F238E27FC236}">
                    <a16:creationId xmlns:a16="http://schemas.microsoft.com/office/drawing/2014/main" id="{E2F900FE-550F-23DE-8907-4BA886995F28}"/>
                  </a:ext>
                </a:extLst>
              </p:cNvPr>
              <p:cNvSpPr/>
              <p:nvPr/>
            </p:nvSpPr>
            <p:spPr>
              <a:xfrm>
                <a:off x="6619672" y="1348492"/>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41" name="Freeform: Shape 40">
                <a:extLst>
                  <a:ext uri="{FF2B5EF4-FFF2-40B4-BE49-F238E27FC236}">
                    <a16:creationId xmlns:a16="http://schemas.microsoft.com/office/drawing/2014/main" id="{F26849BE-CFFE-40F2-3D92-C96299430568}"/>
                  </a:ext>
                </a:extLst>
              </p:cNvPr>
              <p:cNvSpPr/>
              <p:nvPr/>
            </p:nvSpPr>
            <p:spPr>
              <a:xfrm>
                <a:off x="6486322" y="1519942"/>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cxnSp>
          <p:nvCxnSpPr>
            <p:cNvPr id="29" name="Straight Connector 28">
              <a:extLst>
                <a:ext uri="{FF2B5EF4-FFF2-40B4-BE49-F238E27FC236}">
                  <a16:creationId xmlns:a16="http://schemas.microsoft.com/office/drawing/2014/main" id="{0613391D-0752-4B0B-9509-6CC57F9A7AFE}"/>
                </a:ext>
              </a:extLst>
            </p:cNvPr>
            <p:cNvCxnSpPr>
              <a:cxnSpLocks/>
              <a:stCxn id="23" idx="3"/>
              <a:endCxn id="5" idx="0"/>
            </p:cNvCxnSpPr>
            <p:nvPr/>
          </p:nvCxnSpPr>
          <p:spPr>
            <a:xfrm flipH="1">
              <a:off x="3228848" y="3875915"/>
              <a:ext cx="1572456" cy="542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FD6608C-6A49-A0B3-B04C-22C5C8A530C1}"/>
                </a:ext>
              </a:extLst>
            </p:cNvPr>
            <p:cNvCxnSpPr>
              <a:cxnSpLocks/>
              <a:stCxn id="41" idx="13"/>
              <a:endCxn id="23" idx="0"/>
            </p:cNvCxnSpPr>
            <p:nvPr/>
          </p:nvCxnSpPr>
          <p:spPr>
            <a:xfrm flipH="1">
              <a:off x="4801304" y="1790655"/>
              <a:ext cx="425058" cy="1159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0B3714F-6205-9B3E-3785-A4AF1167B776}"/>
                </a:ext>
              </a:extLst>
            </p:cNvPr>
            <p:cNvSpPr txBox="1"/>
            <p:nvPr/>
          </p:nvSpPr>
          <p:spPr>
            <a:xfrm>
              <a:off x="492314" y="1505872"/>
              <a:ext cx="1161131" cy="820923"/>
            </a:xfrm>
            <a:prstGeom prst="rect">
              <a:avLst/>
            </a:prstGeom>
            <a:noFill/>
          </p:spPr>
          <p:txBody>
            <a:bodyPr wrap="square" rtlCol="0">
              <a:spAutoFit/>
            </a:bodyPr>
            <a:lstStyle/>
            <a:p>
              <a:r>
                <a:rPr lang="en-US" sz="1050" b="1"/>
                <a:t>Partner Smith</a:t>
              </a:r>
            </a:p>
          </p:txBody>
        </p:sp>
        <p:sp>
          <p:nvSpPr>
            <p:cNvPr id="44" name="TextBox 43">
              <a:extLst>
                <a:ext uri="{FF2B5EF4-FFF2-40B4-BE49-F238E27FC236}">
                  <a16:creationId xmlns:a16="http://schemas.microsoft.com/office/drawing/2014/main" id="{17DC8238-477C-904D-E7A8-3C34E3B252AD}"/>
                </a:ext>
              </a:extLst>
            </p:cNvPr>
            <p:cNvSpPr txBox="1"/>
            <p:nvPr/>
          </p:nvSpPr>
          <p:spPr>
            <a:xfrm>
              <a:off x="5364915" y="470376"/>
              <a:ext cx="1016655" cy="1099451"/>
            </a:xfrm>
            <a:prstGeom prst="rect">
              <a:avLst/>
            </a:prstGeom>
            <a:noFill/>
          </p:spPr>
          <p:txBody>
            <a:bodyPr wrap="square" rtlCol="0">
              <a:spAutoFit/>
            </a:bodyPr>
            <a:lstStyle/>
            <a:p>
              <a:pPr algn="ctr"/>
              <a:r>
                <a:rPr lang="en-US" sz="1050" b="1"/>
                <a:t>QIP Partner Jones</a:t>
              </a:r>
            </a:p>
          </p:txBody>
        </p:sp>
      </p:grpSp>
      <p:cxnSp>
        <p:nvCxnSpPr>
          <p:cNvPr id="15" name="Straight Connector 14">
            <a:extLst>
              <a:ext uri="{FF2B5EF4-FFF2-40B4-BE49-F238E27FC236}">
                <a16:creationId xmlns:a16="http://schemas.microsoft.com/office/drawing/2014/main" id="{94EB50AC-1276-E3CD-0681-ED5E55E09C55}"/>
              </a:ext>
            </a:extLst>
          </p:cNvPr>
          <p:cNvCxnSpPr>
            <a:cxnSpLocks/>
            <a:stCxn id="23" idx="3"/>
            <a:endCxn id="13" idx="0"/>
          </p:cNvCxnSpPr>
          <p:nvPr/>
        </p:nvCxnSpPr>
        <p:spPr>
          <a:xfrm>
            <a:off x="3027561" y="2363108"/>
            <a:ext cx="358117" cy="708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329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306C7-9494-D624-343A-EDFA5B2D2DD4}"/>
            </a:ext>
          </a:extLst>
        </p:cNvPr>
        <p:cNvGrpSpPr/>
        <p:nvPr/>
      </p:nvGrpSpPr>
      <p:grpSpPr>
        <a:xfrm>
          <a:off x="0" y="0"/>
          <a:ext cx="0" cy="0"/>
          <a:chOff x="0" y="0"/>
          <a:chExt cx="0" cy="0"/>
        </a:xfrm>
      </p:grpSpPr>
      <p:sp>
        <p:nvSpPr>
          <p:cNvPr id="12" name="Freeform: Shape 11">
            <a:extLst>
              <a:ext uri="{FF2B5EF4-FFF2-40B4-BE49-F238E27FC236}">
                <a16:creationId xmlns:a16="http://schemas.microsoft.com/office/drawing/2014/main" id="{9CBBF18D-B0F8-70E0-D601-3D30F5A8CD24}"/>
              </a:ext>
            </a:extLst>
          </p:cNvPr>
          <p:cNvSpPr/>
          <p:nvPr/>
        </p:nvSpPr>
        <p:spPr>
          <a:xfrm>
            <a:off x="953604" y="676166"/>
            <a:ext cx="3218346" cy="3438634"/>
          </a:xfrm>
          <a:custGeom>
            <a:avLst/>
            <a:gdLst>
              <a:gd name="csX0" fmla="*/ 237021 w 1890000"/>
              <a:gd name="csY0" fmla="*/ 276334 h 3080754"/>
              <a:gd name="csX1" fmla="*/ 8421 w 1890000"/>
              <a:gd name="csY1" fmla="*/ 685909 h 3080754"/>
              <a:gd name="csX2" fmla="*/ 484671 w 1890000"/>
              <a:gd name="csY2" fmla="*/ 2914759 h 3080754"/>
              <a:gd name="csX3" fmla="*/ 1884846 w 1890000"/>
              <a:gd name="csY3" fmla="*/ 2609959 h 3080754"/>
              <a:gd name="csX4" fmla="*/ 932346 w 1890000"/>
              <a:gd name="csY4" fmla="*/ 162034 h 3080754"/>
              <a:gd name="csX5" fmla="*/ 237021 w 1890000"/>
              <a:gd name="csY5" fmla="*/ 276334 h 3080754"/>
            </a:gdLst>
            <a:ahLst/>
            <a:cxnLst>
              <a:cxn ang="0">
                <a:pos x="csX0" y="csY0"/>
              </a:cxn>
              <a:cxn ang="0">
                <a:pos x="csX1" y="csY1"/>
              </a:cxn>
              <a:cxn ang="0">
                <a:pos x="csX2" y="csY2"/>
              </a:cxn>
              <a:cxn ang="0">
                <a:pos x="csX3" y="csY3"/>
              </a:cxn>
              <a:cxn ang="0">
                <a:pos x="csX4" y="csY4"/>
              </a:cxn>
              <a:cxn ang="0">
                <a:pos x="csX5" y="csY5"/>
              </a:cxn>
            </a:cxnLst>
            <a:rect l="l" t="t" r="r" b="b"/>
            <a:pathLst>
              <a:path w="1890000" h="3080754">
                <a:moveTo>
                  <a:pt x="237021" y="276334"/>
                </a:moveTo>
                <a:cubicBezTo>
                  <a:pt x="83034" y="363646"/>
                  <a:pt x="-32854" y="246172"/>
                  <a:pt x="8421" y="685909"/>
                </a:cubicBezTo>
                <a:cubicBezTo>
                  <a:pt x="49696" y="1125646"/>
                  <a:pt x="171934" y="2594084"/>
                  <a:pt x="484671" y="2914759"/>
                </a:cubicBezTo>
                <a:cubicBezTo>
                  <a:pt x="797408" y="3235434"/>
                  <a:pt x="1810234" y="3068746"/>
                  <a:pt x="1884846" y="2609959"/>
                </a:cubicBezTo>
                <a:cubicBezTo>
                  <a:pt x="1959458" y="2151172"/>
                  <a:pt x="1203808" y="547796"/>
                  <a:pt x="932346" y="162034"/>
                </a:cubicBezTo>
                <a:cubicBezTo>
                  <a:pt x="660884" y="-223728"/>
                  <a:pt x="391008" y="189022"/>
                  <a:pt x="237021" y="276334"/>
                </a:cubicBezTo>
                <a:close/>
              </a:path>
            </a:pathLst>
          </a:cu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2EB877B-914C-9120-BB43-8A52AB50311B}"/>
              </a:ext>
            </a:extLst>
          </p:cNvPr>
          <p:cNvSpPr>
            <a:spLocks noGrp="1"/>
          </p:cNvSpPr>
          <p:nvPr>
            <p:ph type="sldNum" sz="quarter" idx="12"/>
          </p:nvPr>
        </p:nvSpPr>
        <p:spPr/>
        <p:txBody>
          <a:bodyPr/>
          <a:lstStyle/>
          <a:p>
            <a:fld id="{3A98EE3D-8CD1-4C3F-BD1C-C98C9596463C}" type="slidenum">
              <a:rPr lang="en-US" smtClean="0"/>
              <a:t>31</a:t>
            </a:fld>
            <a:endParaRPr lang="en-US"/>
          </a:p>
        </p:txBody>
      </p:sp>
      <p:sp>
        <p:nvSpPr>
          <p:cNvPr id="19" name="Content Placeholder 2">
            <a:extLst>
              <a:ext uri="{FF2B5EF4-FFF2-40B4-BE49-F238E27FC236}">
                <a16:creationId xmlns:a16="http://schemas.microsoft.com/office/drawing/2014/main" id="{8D117FA5-9AE1-01DE-8764-E4C5C7575CCE}"/>
              </a:ext>
            </a:extLst>
          </p:cNvPr>
          <p:cNvSpPr txBox="1">
            <a:spLocks/>
          </p:cNvSpPr>
          <p:nvPr/>
        </p:nvSpPr>
        <p:spPr>
          <a:xfrm>
            <a:off x="4080514" y="723569"/>
            <a:ext cx="8111486" cy="5700345"/>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spcBef>
                <a:spcPts val="600"/>
              </a:spcBef>
              <a:buNone/>
            </a:pPr>
            <a:r>
              <a:rPr lang="en-US" sz="1800" b="1" u="sng" dirty="0"/>
              <a:t>Example 9 – Unitary group – Blending</a:t>
            </a:r>
            <a:r>
              <a:rPr lang="en-US" sz="1800" b="1" dirty="0"/>
              <a:t>: </a:t>
            </a:r>
          </a:p>
          <a:p>
            <a:pPr lvl="1">
              <a:spcBef>
                <a:spcPts val="600"/>
              </a:spcBef>
              <a:spcAft>
                <a:spcPts val="1200"/>
              </a:spcAft>
            </a:pPr>
            <a:r>
              <a:rPr lang="en-US" sz="1800" b="1" dirty="0"/>
              <a:t>In Example 9 we see that the members of the unitary group blend their distributive shares </a:t>
            </a:r>
            <a:r>
              <a:rPr lang="en-US" sz="1800" b="1" dirty="0">
                <a:highlight>
                  <a:srgbClr val="FFFF00"/>
                </a:highlight>
              </a:rPr>
              <a:t>as they are allocated up the ownership structure</a:t>
            </a:r>
            <a:r>
              <a:rPr lang="en-US" sz="1800" b="1" dirty="0"/>
              <a:t>. </a:t>
            </a:r>
          </a:p>
          <a:p>
            <a:pPr lvl="1">
              <a:spcBef>
                <a:spcPts val="600"/>
              </a:spcBef>
              <a:spcAft>
                <a:spcPts val="1200"/>
              </a:spcAft>
            </a:pPr>
            <a:r>
              <a:rPr lang="en-US" sz="1800" b="1" dirty="0"/>
              <a:t>Jones recognizes a State A loss of ($632) derived from the blending of distributive shares at P3 level. </a:t>
            </a:r>
            <a:endParaRPr lang="en-US" sz="1700" b="1" dirty="0"/>
          </a:p>
          <a:p>
            <a:pPr lvl="1">
              <a:spcBef>
                <a:spcPts val="600"/>
              </a:spcBef>
              <a:spcAft>
                <a:spcPts val="1200"/>
              </a:spcAft>
            </a:pPr>
            <a:r>
              <a:rPr lang="en-US" sz="1900" b="1" dirty="0"/>
              <a:t>Corp recognizes a State A gain of $6,060 derived from the blending of P3 distributive shares with its own gain. </a:t>
            </a:r>
          </a:p>
          <a:p>
            <a:pPr lvl="1">
              <a:spcBef>
                <a:spcPts val="600"/>
              </a:spcBef>
              <a:spcAft>
                <a:spcPts val="1200"/>
              </a:spcAft>
            </a:pPr>
            <a:r>
              <a:rPr lang="en-US" sz="1900" b="1" dirty="0"/>
              <a:t>Blending occurring at different level generates different results, as tiers add more gain or losses to the blended apportionable income. </a:t>
            </a:r>
          </a:p>
          <a:p>
            <a:pPr lvl="1">
              <a:spcBef>
                <a:spcPts val="600"/>
              </a:spcBef>
              <a:spcAft>
                <a:spcPts val="1200"/>
              </a:spcAft>
            </a:pPr>
            <a:r>
              <a:rPr lang="en-US" sz="1900" b="1" dirty="0"/>
              <a:t>Notice that Smith is receiving a distributive share sourced using apportionment that is not blended. Both separate apportionment and blending co-exist necessarily within a partnership structure.</a:t>
            </a:r>
          </a:p>
        </p:txBody>
      </p:sp>
      <p:sp>
        <p:nvSpPr>
          <p:cNvPr id="13" name="Isosceles Triangle 12">
            <a:extLst>
              <a:ext uri="{FF2B5EF4-FFF2-40B4-BE49-F238E27FC236}">
                <a16:creationId xmlns:a16="http://schemas.microsoft.com/office/drawing/2014/main" id="{6752D004-DE49-626E-BDF1-CC0FDF9481AF}"/>
              </a:ext>
            </a:extLst>
          </p:cNvPr>
          <p:cNvSpPr/>
          <p:nvPr/>
        </p:nvSpPr>
        <p:spPr>
          <a:xfrm>
            <a:off x="2898228" y="3071551"/>
            <a:ext cx="974900" cy="64800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P2</a:t>
            </a:r>
          </a:p>
        </p:txBody>
      </p:sp>
      <p:grpSp>
        <p:nvGrpSpPr>
          <p:cNvPr id="2" name="Group 1">
            <a:extLst>
              <a:ext uri="{FF2B5EF4-FFF2-40B4-BE49-F238E27FC236}">
                <a16:creationId xmlns:a16="http://schemas.microsoft.com/office/drawing/2014/main" id="{34EE6367-A21D-44DC-9B70-8C8480607043}"/>
              </a:ext>
            </a:extLst>
          </p:cNvPr>
          <p:cNvGrpSpPr/>
          <p:nvPr/>
        </p:nvGrpSpPr>
        <p:grpSpPr>
          <a:xfrm>
            <a:off x="361369" y="575606"/>
            <a:ext cx="3643983" cy="3124898"/>
            <a:chOff x="492314" y="470376"/>
            <a:chExt cx="5889256" cy="5953538"/>
          </a:xfrm>
        </p:grpSpPr>
        <p:grpSp>
          <p:nvGrpSpPr>
            <p:cNvPr id="36" name="Content Placeholder 16" descr="Man with solid fill">
              <a:extLst>
                <a:ext uri="{FF2B5EF4-FFF2-40B4-BE49-F238E27FC236}">
                  <a16:creationId xmlns:a16="http://schemas.microsoft.com/office/drawing/2014/main" id="{E26FF832-0AD8-66A8-D14B-7A20BEAB653C}"/>
                </a:ext>
              </a:extLst>
            </p:cNvPr>
            <p:cNvGrpSpPr/>
            <p:nvPr/>
          </p:nvGrpSpPr>
          <p:grpSpPr>
            <a:xfrm>
              <a:off x="780840" y="2168619"/>
              <a:ext cx="375751" cy="908059"/>
              <a:chOff x="1642231" y="2562559"/>
              <a:chExt cx="419100" cy="857250"/>
            </a:xfrm>
            <a:solidFill>
              <a:schemeClr val="tx1">
                <a:lumMod val="65000"/>
                <a:lumOff val="35000"/>
              </a:schemeClr>
            </a:solidFill>
          </p:grpSpPr>
          <p:sp>
            <p:nvSpPr>
              <p:cNvPr id="37" name="Freeform: Shape 36">
                <a:extLst>
                  <a:ext uri="{FF2B5EF4-FFF2-40B4-BE49-F238E27FC236}">
                    <a16:creationId xmlns:a16="http://schemas.microsoft.com/office/drawing/2014/main" id="{8AAA0CF1-F3AB-21CB-56CD-A490775A76F3}"/>
                  </a:ext>
                </a:extLst>
              </p:cNvPr>
              <p:cNvSpPr/>
              <p:nvPr/>
            </p:nvSpPr>
            <p:spPr>
              <a:xfrm>
                <a:off x="1775581" y="2562559"/>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38" name="Freeform: Shape 37">
                <a:extLst>
                  <a:ext uri="{FF2B5EF4-FFF2-40B4-BE49-F238E27FC236}">
                    <a16:creationId xmlns:a16="http://schemas.microsoft.com/office/drawing/2014/main" id="{327F4F9C-DA6F-EF2C-F26B-AE675D675C24}"/>
                  </a:ext>
                </a:extLst>
              </p:cNvPr>
              <p:cNvSpPr/>
              <p:nvPr/>
            </p:nvSpPr>
            <p:spPr>
              <a:xfrm>
                <a:off x="1642231" y="2734009"/>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sp>
          <p:nvSpPr>
            <p:cNvPr id="5" name="Isosceles Triangle 4">
              <a:extLst>
                <a:ext uri="{FF2B5EF4-FFF2-40B4-BE49-F238E27FC236}">
                  <a16:creationId xmlns:a16="http://schemas.microsoft.com/office/drawing/2014/main" id="{7930972A-4CBD-797C-C41F-B92287802B74}"/>
                </a:ext>
              </a:extLst>
            </p:cNvPr>
            <p:cNvSpPr/>
            <p:nvPr/>
          </p:nvSpPr>
          <p:spPr>
            <a:xfrm>
              <a:off x="2441051" y="4418806"/>
              <a:ext cx="1575594" cy="123457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P1</a:t>
              </a:r>
            </a:p>
          </p:txBody>
        </p:sp>
        <p:sp>
          <p:nvSpPr>
            <p:cNvPr id="6" name="Freeform: Shape 5">
              <a:extLst>
                <a:ext uri="{FF2B5EF4-FFF2-40B4-BE49-F238E27FC236}">
                  <a16:creationId xmlns:a16="http://schemas.microsoft.com/office/drawing/2014/main" id="{F4CA4F67-022B-4E39-2AE2-50618AE69687}"/>
                </a:ext>
              </a:extLst>
            </p:cNvPr>
            <p:cNvSpPr/>
            <p:nvPr/>
          </p:nvSpPr>
          <p:spPr>
            <a:xfrm>
              <a:off x="2683545" y="3601941"/>
              <a:ext cx="3419655" cy="2821973"/>
            </a:xfrm>
            <a:custGeom>
              <a:avLst/>
              <a:gdLst>
                <a:gd name="csX0" fmla="*/ 0 w 2902226"/>
                <a:gd name="csY0" fmla="*/ 143123 h 2631882"/>
                <a:gd name="csX1" fmla="*/ 0 w 2902226"/>
                <a:gd name="csY1" fmla="*/ 143123 h 2631882"/>
                <a:gd name="csX2" fmla="*/ 71562 w 2902226"/>
                <a:gd name="csY2" fmla="*/ 540689 h 2631882"/>
                <a:gd name="csX3" fmla="*/ 119269 w 2902226"/>
                <a:gd name="csY3" fmla="*/ 731520 h 2631882"/>
                <a:gd name="csX4" fmla="*/ 151075 w 2902226"/>
                <a:gd name="csY4" fmla="*/ 818984 h 2631882"/>
                <a:gd name="csX5" fmla="*/ 222636 w 2902226"/>
                <a:gd name="csY5" fmla="*/ 1113183 h 2631882"/>
                <a:gd name="csX6" fmla="*/ 262393 w 2902226"/>
                <a:gd name="csY6" fmla="*/ 1176793 h 2631882"/>
                <a:gd name="csX7" fmla="*/ 310101 w 2902226"/>
                <a:gd name="csY7" fmla="*/ 1439186 h 2631882"/>
                <a:gd name="csX8" fmla="*/ 333955 w 2902226"/>
                <a:gd name="csY8" fmla="*/ 1653871 h 2631882"/>
                <a:gd name="csX9" fmla="*/ 413468 w 2902226"/>
                <a:gd name="csY9" fmla="*/ 1956021 h 2631882"/>
                <a:gd name="csX10" fmla="*/ 421419 w 2902226"/>
                <a:gd name="csY10" fmla="*/ 2274073 h 2631882"/>
                <a:gd name="csX11" fmla="*/ 437322 w 2902226"/>
                <a:gd name="csY11" fmla="*/ 2345635 h 2631882"/>
                <a:gd name="csX12" fmla="*/ 580445 w 2902226"/>
                <a:gd name="csY12" fmla="*/ 2512612 h 2631882"/>
                <a:gd name="csX13" fmla="*/ 922351 w 2902226"/>
                <a:gd name="csY13" fmla="*/ 2608028 h 2631882"/>
                <a:gd name="csX14" fmla="*/ 1009816 w 2902226"/>
                <a:gd name="csY14" fmla="*/ 2615979 h 2631882"/>
                <a:gd name="csX15" fmla="*/ 1200647 w 2902226"/>
                <a:gd name="csY15" fmla="*/ 2623930 h 2631882"/>
                <a:gd name="csX16" fmla="*/ 1773141 w 2902226"/>
                <a:gd name="csY16" fmla="*/ 2631882 h 2631882"/>
                <a:gd name="csX17" fmla="*/ 2003729 w 2902226"/>
                <a:gd name="csY17" fmla="*/ 2615979 h 2631882"/>
                <a:gd name="csX18" fmla="*/ 2146852 w 2902226"/>
                <a:gd name="csY18" fmla="*/ 2600077 h 2631882"/>
                <a:gd name="csX19" fmla="*/ 2297927 w 2902226"/>
                <a:gd name="csY19" fmla="*/ 2584174 h 2631882"/>
                <a:gd name="csX20" fmla="*/ 2385391 w 2902226"/>
                <a:gd name="csY20" fmla="*/ 2576223 h 2631882"/>
                <a:gd name="csX21" fmla="*/ 2592125 w 2902226"/>
                <a:gd name="csY21" fmla="*/ 2568271 h 2631882"/>
                <a:gd name="csX22" fmla="*/ 2639833 w 2902226"/>
                <a:gd name="csY22" fmla="*/ 2560320 h 2631882"/>
                <a:gd name="csX23" fmla="*/ 2647784 w 2902226"/>
                <a:gd name="csY23" fmla="*/ 2472856 h 2631882"/>
                <a:gd name="csX24" fmla="*/ 2615979 w 2902226"/>
                <a:gd name="csY24" fmla="*/ 2178657 h 2631882"/>
                <a:gd name="csX25" fmla="*/ 2552369 w 2902226"/>
                <a:gd name="csY25" fmla="*/ 1908313 h 2631882"/>
                <a:gd name="csX26" fmla="*/ 2544417 w 2902226"/>
                <a:gd name="csY26" fmla="*/ 1804946 h 2631882"/>
                <a:gd name="csX27" fmla="*/ 2536466 w 2902226"/>
                <a:gd name="csY27" fmla="*/ 1733384 h 2631882"/>
                <a:gd name="csX28" fmla="*/ 2528515 w 2902226"/>
                <a:gd name="csY28" fmla="*/ 1606163 h 2631882"/>
                <a:gd name="csX29" fmla="*/ 2520563 w 2902226"/>
                <a:gd name="csY29" fmla="*/ 1518699 h 2631882"/>
                <a:gd name="csX30" fmla="*/ 2528515 w 2902226"/>
                <a:gd name="csY30" fmla="*/ 842838 h 2631882"/>
                <a:gd name="csX31" fmla="*/ 2536466 w 2902226"/>
                <a:gd name="csY31" fmla="*/ 811033 h 2631882"/>
                <a:gd name="csX32" fmla="*/ 2584174 w 2902226"/>
                <a:gd name="csY32" fmla="*/ 787179 h 2631882"/>
                <a:gd name="csX33" fmla="*/ 2655736 w 2902226"/>
                <a:gd name="csY33" fmla="*/ 747423 h 2631882"/>
                <a:gd name="csX34" fmla="*/ 2814762 w 2902226"/>
                <a:gd name="csY34" fmla="*/ 508883 h 2631882"/>
                <a:gd name="csX35" fmla="*/ 2830664 w 2902226"/>
                <a:gd name="csY35" fmla="*/ 453224 h 2631882"/>
                <a:gd name="csX36" fmla="*/ 2854518 w 2902226"/>
                <a:gd name="csY36" fmla="*/ 405517 h 2631882"/>
                <a:gd name="csX37" fmla="*/ 2878372 w 2902226"/>
                <a:gd name="csY37" fmla="*/ 349857 h 2631882"/>
                <a:gd name="csX38" fmla="*/ 2894275 w 2902226"/>
                <a:gd name="csY38" fmla="*/ 270344 h 2631882"/>
                <a:gd name="csX39" fmla="*/ 2902226 w 2902226"/>
                <a:gd name="csY39" fmla="*/ 238539 h 2631882"/>
                <a:gd name="csX40" fmla="*/ 2894275 w 2902226"/>
                <a:gd name="csY40" fmla="*/ 151075 h 2631882"/>
                <a:gd name="csX41" fmla="*/ 2870421 w 2902226"/>
                <a:gd name="csY41" fmla="*/ 127221 h 2631882"/>
                <a:gd name="csX42" fmla="*/ 2727297 w 2902226"/>
                <a:gd name="csY42" fmla="*/ 79513 h 2631882"/>
                <a:gd name="csX43" fmla="*/ 2560320 w 2902226"/>
                <a:gd name="csY43" fmla="*/ 31805 h 2631882"/>
                <a:gd name="csX44" fmla="*/ 2282024 w 2902226"/>
                <a:gd name="csY44" fmla="*/ 0 h 2631882"/>
                <a:gd name="csX45" fmla="*/ 1900362 w 2902226"/>
                <a:gd name="csY45" fmla="*/ 7951 h 2631882"/>
                <a:gd name="csX46" fmla="*/ 866692 w 2902226"/>
                <a:gd name="csY46" fmla="*/ 15903 h 2631882"/>
                <a:gd name="csX47" fmla="*/ 779228 w 2902226"/>
                <a:gd name="csY47" fmla="*/ 23854 h 2631882"/>
                <a:gd name="csX48" fmla="*/ 469127 w 2902226"/>
                <a:gd name="csY48" fmla="*/ 39757 h 2631882"/>
                <a:gd name="csX49" fmla="*/ 429370 w 2902226"/>
                <a:gd name="csY49" fmla="*/ 47708 h 2631882"/>
                <a:gd name="csX50" fmla="*/ 254442 w 2902226"/>
                <a:gd name="csY50" fmla="*/ 63610 h 2631882"/>
                <a:gd name="csX51" fmla="*/ 159026 w 2902226"/>
                <a:gd name="csY51" fmla="*/ 79513 h 2631882"/>
                <a:gd name="csX52" fmla="*/ 63610 w 2902226"/>
                <a:gd name="csY52" fmla="*/ 87464 h 2631882"/>
                <a:gd name="csX53" fmla="*/ 39756 w 2902226"/>
                <a:gd name="csY53" fmla="*/ 95416 h 2631882"/>
                <a:gd name="csX54" fmla="*/ 0 w 2902226"/>
                <a:gd name="csY54" fmla="*/ 143123 h 2631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902226" h="2631882">
                  <a:moveTo>
                    <a:pt x="0" y="143123"/>
                  </a:moveTo>
                  <a:lnTo>
                    <a:pt x="0" y="143123"/>
                  </a:lnTo>
                  <a:cubicBezTo>
                    <a:pt x="21109" y="322553"/>
                    <a:pt x="16814" y="321695"/>
                    <a:pt x="71562" y="540689"/>
                  </a:cubicBezTo>
                  <a:cubicBezTo>
                    <a:pt x="87464" y="604299"/>
                    <a:pt x="96861" y="669900"/>
                    <a:pt x="119269" y="731520"/>
                  </a:cubicBezTo>
                  <a:cubicBezTo>
                    <a:pt x="129871" y="760675"/>
                    <a:pt x="143551" y="788888"/>
                    <a:pt x="151075" y="818984"/>
                  </a:cubicBezTo>
                  <a:cubicBezTo>
                    <a:pt x="165759" y="877719"/>
                    <a:pt x="182074" y="1032059"/>
                    <a:pt x="222636" y="1113183"/>
                  </a:cubicBezTo>
                  <a:cubicBezTo>
                    <a:pt x="233818" y="1135547"/>
                    <a:pt x="249141" y="1155590"/>
                    <a:pt x="262393" y="1176793"/>
                  </a:cubicBezTo>
                  <a:cubicBezTo>
                    <a:pt x="298215" y="1391727"/>
                    <a:pt x="280208" y="1304672"/>
                    <a:pt x="310101" y="1439186"/>
                  </a:cubicBezTo>
                  <a:cubicBezTo>
                    <a:pt x="315016" y="1493249"/>
                    <a:pt x="324502" y="1608495"/>
                    <a:pt x="333955" y="1653871"/>
                  </a:cubicBezTo>
                  <a:cubicBezTo>
                    <a:pt x="371555" y="1834349"/>
                    <a:pt x="375685" y="1842675"/>
                    <a:pt x="413468" y="1956021"/>
                  </a:cubicBezTo>
                  <a:cubicBezTo>
                    <a:pt x="416118" y="2062038"/>
                    <a:pt x="414938" y="2168221"/>
                    <a:pt x="421419" y="2274073"/>
                  </a:cubicBezTo>
                  <a:cubicBezTo>
                    <a:pt x="422912" y="2298463"/>
                    <a:pt x="428465" y="2322861"/>
                    <a:pt x="437322" y="2345635"/>
                  </a:cubicBezTo>
                  <a:cubicBezTo>
                    <a:pt x="460766" y="2405921"/>
                    <a:pt x="524187" y="2488501"/>
                    <a:pt x="580445" y="2512612"/>
                  </a:cubicBezTo>
                  <a:cubicBezTo>
                    <a:pt x="689201" y="2559222"/>
                    <a:pt x="807314" y="2580334"/>
                    <a:pt x="922351" y="2608028"/>
                  </a:cubicBezTo>
                  <a:cubicBezTo>
                    <a:pt x="950813" y="2614880"/>
                    <a:pt x="980588" y="2614309"/>
                    <a:pt x="1009816" y="2615979"/>
                  </a:cubicBezTo>
                  <a:cubicBezTo>
                    <a:pt x="1073378" y="2619611"/>
                    <a:pt x="1136995" y="2622604"/>
                    <a:pt x="1200647" y="2623930"/>
                  </a:cubicBezTo>
                  <a:lnTo>
                    <a:pt x="1773141" y="2631882"/>
                  </a:lnTo>
                  <a:lnTo>
                    <a:pt x="2003729" y="2615979"/>
                  </a:lnTo>
                  <a:cubicBezTo>
                    <a:pt x="2051557" y="2611909"/>
                    <a:pt x="2099129" y="2605236"/>
                    <a:pt x="2146852" y="2600077"/>
                  </a:cubicBezTo>
                  <a:lnTo>
                    <a:pt x="2297927" y="2584174"/>
                  </a:lnTo>
                  <a:cubicBezTo>
                    <a:pt x="2327082" y="2581524"/>
                    <a:pt x="2356159" y="2577803"/>
                    <a:pt x="2385391" y="2576223"/>
                  </a:cubicBezTo>
                  <a:cubicBezTo>
                    <a:pt x="2454253" y="2572501"/>
                    <a:pt x="2523214" y="2570922"/>
                    <a:pt x="2592125" y="2568271"/>
                  </a:cubicBezTo>
                  <a:cubicBezTo>
                    <a:pt x="2608028" y="2565621"/>
                    <a:pt x="2631710" y="2574246"/>
                    <a:pt x="2639833" y="2560320"/>
                  </a:cubicBezTo>
                  <a:cubicBezTo>
                    <a:pt x="2654584" y="2535033"/>
                    <a:pt x="2649610" y="2502074"/>
                    <a:pt x="2647784" y="2472856"/>
                  </a:cubicBezTo>
                  <a:cubicBezTo>
                    <a:pt x="2641631" y="2374410"/>
                    <a:pt x="2632417" y="2275915"/>
                    <a:pt x="2615979" y="2178657"/>
                  </a:cubicBezTo>
                  <a:cubicBezTo>
                    <a:pt x="2600551" y="2087376"/>
                    <a:pt x="2552369" y="1908313"/>
                    <a:pt x="2552369" y="1908313"/>
                  </a:cubicBezTo>
                  <a:cubicBezTo>
                    <a:pt x="2549718" y="1873857"/>
                    <a:pt x="2547546" y="1839362"/>
                    <a:pt x="2544417" y="1804946"/>
                  </a:cubicBezTo>
                  <a:cubicBezTo>
                    <a:pt x="2542244" y="1781044"/>
                    <a:pt x="2538380" y="1757308"/>
                    <a:pt x="2536466" y="1733384"/>
                  </a:cubicBezTo>
                  <a:cubicBezTo>
                    <a:pt x="2533078" y="1691030"/>
                    <a:pt x="2531654" y="1648537"/>
                    <a:pt x="2528515" y="1606163"/>
                  </a:cubicBezTo>
                  <a:cubicBezTo>
                    <a:pt x="2526352" y="1576968"/>
                    <a:pt x="2523214" y="1547854"/>
                    <a:pt x="2520563" y="1518699"/>
                  </a:cubicBezTo>
                  <a:cubicBezTo>
                    <a:pt x="2511061" y="1167121"/>
                    <a:pt x="2506076" y="1231784"/>
                    <a:pt x="2528515" y="842838"/>
                  </a:cubicBezTo>
                  <a:cubicBezTo>
                    <a:pt x="2529144" y="831928"/>
                    <a:pt x="2528739" y="818760"/>
                    <a:pt x="2536466" y="811033"/>
                  </a:cubicBezTo>
                  <a:cubicBezTo>
                    <a:pt x="2549038" y="798461"/>
                    <a:pt x="2568486" y="795546"/>
                    <a:pt x="2584174" y="787179"/>
                  </a:cubicBezTo>
                  <a:cubicBezTo>
                    <a:pt x="2608252" y="774338"/>
                    <a:pt x="2631882" y="760675"/>
                    <a:pt x="2655736" y="747423"/>
                  </a:cubicBezTo>
                  <a:cubicBezTo>
                    <a:pt x="2693399" y="694066"/>
                    <a:pt x="2781725" y="574958"/>
                    <a:pt x="2814762" y="508883"/>
                  </a:cubicBezTo>
                  <a:cubicBezTo>
                    <a:pt x="2823391" y="491625"/>
                    <a:pt x="2823737" y="471233"/>
                    <a:pt x="2830664" y="453224"/>
                  </a:cubicBezTo>
                  <a:cubicBezTo>
                    <a:pt x="2837046" y="436630"/>
                    <a:pt x="2847067" y="421660"/>
                    <a:pt x="2854518" y="405517"/>
                  </a:cubicBezTo>
                  <a:cubicBezTo>
                    <a:pt x="2862977" y="387189"/>
                    <a:pt x="2870421" y="368410"/>
                    <a:pt x="2878372" y="349857"/>
                  </a:cubicBezTo>
                  <a:cubicBezTo>
                    <a:pt x="2883673" y="323353"/>
                    <a:pt x="2888612" y="296773"/>
                    <a:pt x="2894275" y="270344"/>
                  </a:cubicBezTo>
                  <a:cubicBezTo>
                    <a:pt x="2896565" y="259659"/>
                    <a:pt x="2902226" y="249467"/>
                    <a:pt x="2902226" y="238539"/>
                  </a:cubicBezTo>
                  <a:cubicBezTo>
                    <a:pt x="2902226" y="209264"/>
                    <a:pt x="2902317" y="179224"/>
                    <a:pt x="2894275" y="151075"/>
                  </a:cubicBezTo>
                  <a:cubicBezTo>
                    <a:pt x="2891186" y="140263"/>
                    <a:pt x="2880757" y="131651"/>
                    <a:pt x="2870421" y="127221"/>
                  </a:cubicBezTo>
                  <a:cubicBezTo>
                    <a:pt x="2824198" y="107411"/>
                    <a:pt x="2775362" y="94302"/>
                    <a:pt x="2727297" y="79513"/>
                  </a:cubicBezTo>
                  <a:cubicBezTo>
                    <a:pt x="2671971" y="62489"/>
                    <a:pt x="2616794" y="44512"/>
                    <a:pt x="2560320" y="31805"/>
                  </a:cubicBezTo>
                  <a:cubicBezTo>
                    <a:pt x="2446993" y="6306"/>
                    <a:pt x="2393689" y="6979"/>
                    <a:pt x="2282024" y="0"/>
                  </a:cubicBezTo>
                  <a:lnTo>
                    <a:pt x="1900362" y="7951"/>
                  </a:lnTo>
                  <a:lnTo>
                    <a:pt x="866692" y="15903"/>
                  </a:lnTo>
                  <a:cubicBezTo>
                    <a:pt x="837420" y="16318"/>
                    <a:pt x="808423" y="21691"/>
                    <a:pt x="779228" y="23854"/>
                  </a:cubicBezTo>
                  <a:cubicBezTo>
                    <a:pt x="662285" y="32516"/>
                    <a:pt x="592242" y="34404"/>
                    <a:pt x="469127" y="39757"/>
                  </a:cubicBezTo>
                  <a:cubicBezTo>
                    <a:pt x="455875" y="42407"/>
                    <a:pt x="442766" y="45922"/>
                    <a:pt x="429370" y="47708"/>
                  </a:cubicBezTo>
                  <a:cubicBezTo>
                    <a:pt x="392280" y="52653"/>
                    <a:pt x="287520" y="60854"/>
                    <a:pt x="254442" y="63610"/>
                  </a:cubicBezTo>
                  <a:cubicBezTo>
                    <a:pt x="222637" y="68911"/>
                    <a:pt x="191021" y="75514"/>
                    <a:pt x="159026" y="79513"/>
                  </a:cubicBezTo>
                  <a:cubicBezTo>
                    <a:pt x="127357" y="83472"/>
                    <a:pt x="95246" y="83246"/>
                    <a:pt x="63610" y="87464"/>
                  </a:cubicBezTo>
                  <a:cubicBezTo>
                    <a:pt x="55302" y="88572"/>
                    <a:pt x="47887" y="93383"/>
                    <a:pt x="39756" y="95416"/>
                  </a:cubicBezTo>
                  <a:lnTo>
                    <a:pt x="0" y="143123"/>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State A</a:t>
              </a:r>
            </a:p>
          </p:txBody>
        </p:sp>
        <p:cxnSp>
          <p:nvCxnSpPr>
            <p:cNvPr id="8" name="Straight Connector 7">
              <a:extLst>
                <a:ext uri="{FF2B5EF4-FFF2-40B4-BE49-F238E27FC236}">
                  <a16:creationId xmlns:a16="http://schemas.microsoft.com/office/drawing/2014/main" id="{007E4395-172C-DBED-14E5-EF2B8142BCB0}"/>
                </a:ext>
              </a:extLst>
            </p:cNvPr>
            <p:cNvCxnSpPr>
              <a:cxnSpLocks/>
              <a:stCxn id="14" idx="2"/>
              <a:endCxn id="23" idx="0"/>
            </p:cNvCxnSpPr>
            <p:nvPr/>
          </p:nvCxnSpPr>
          <p:spPr>
            <a:xfrm>
              <a:off x="2394380" y="2411514"/>
              <a:ext cx="2406925" cy="538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BA4244-B5DD-215F-1273-496D0D469E22}"/>
                </a:ext>
              </a:extLst>
            </p:cNvPr>
            <p:cNvCxnSpPr>
              <a:cxnSpLocks/>
              <a:stCxn id="38" idx="17"/>
              <a:endCxn id="5" idx="0"/>
            </p:cNvCxnSpPr>
            <p:nvPr/>
          </p:nvCxnSpPr>
          <p:spPr>
            <a:xfrm>
              <a:off x="985795" y="3076678"/>
              <a:ext cx="2243053" cy="134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2AE9AF3-410B-4991-741A-896CCF0836CA}"/>
                </a:ext>
              </a:extLst>
            </p:cNvPr>
            <p:cNvSpPr/>
            <p:nvPr/>
          </p:nvSpPr>
          <p:spPr>
            <a:xfrm>
              <a:off x="1745654" y="1552410"/>
              <a:ext cx="1297453" cy="85910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Corp</a:t>
              </a:r>
            </a:p>
          </p:txBody>
        </p:sp>
        <p:sp>
          <p:nvSpPr>
            <p:cNvPr id="23" name="Isosceles Triangle 22">
              <a:extLst>
                <a:ext uri="{FF2B5EF4-FFF2-40B4-BE49-F238E27FC236}">
                  <a16:creationId xmlns:a16="http://schemas.microsoft.com/office/drawing/2014/main" id="{D6A81D89-B99B-3920-120C-785085E1E3C2}"/>
                </a:ext>
              </a:extLst>
            </p:cNvPr>
            <p:cNvSpPr/>
            <p:nvPr/>
          </p:nvSpPr>
          <p:spPr>
            <a:xfrm>
              <a:off x="4214516" y="2949788"/>
              <a:ext cx="1173577" cy="9261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P3</a:t>
              </a:r>
            </a:p>
          </p:txBody>
        </p:sp>
        <p:grpSp>
          <p:nvGrpSpPr>
            <p:cNvPr id="39" name="Content Placeholder 16" descr="Man with solid fill">
              <a:extLst>
                <a:ext uri="{FF2B5EF4-FFF2-40B4-BE49-F238E27FC236}">
                  <a16:creationId xmlns:a16="http://schemas.microsoft.com/office/drawing/2014/main" id="{8FAD61B3-F0DA-D5C6-8F3A-56C38A72D593}"/>
                </a:ext>
              </a:extLst>
            </p:cNvPr>
            <p:cNvGrpSpPr/>
            <p:nvPr/>
          </p:nvGrpSpPr>
          <p:grpSpPr>
            <a:xfrm>
              <a:off x="5123885" y="882595"/>
              <a:ext cx="375751" cy="908059"/>
              <a:chOff x="6486322" y="1348492"/>
              <a:chExt cx="419100" cy="857250"/>
            </a:xfrm>
            <a:solidFill>
              <a:schemeClr val="tx1">
                <a:lumMod val="65000"/>
                <a:lumOff val="35000"/>
              </a:schemeClr>
            </a:solidFill>
          </p:grpSpPr>
          <p:sp>
            <p:nvSpPr>
              <p:cNvPr id="40" name="Freeform: Shape 39">
                <a:extLst>
                  <a:ext uri="{FF2B5EF4-FFF2-40B4-BE49-F238E27FC236}">
                    <a16:creationId xmlns:a16="http://schemas.microsoft.com/office/drawing/2014/main" id="{A16AF2D1-AF07-1114-C796-B57C83CECC9F}"/>
                  </a:ext>
                </a:extLst>
              </p:cNvPr>
              <p:cNvSpPr/>
              <p:nvPr/>
            </p:nvSpPr>
            <p:spPr>
              <a:xfrm>
                <a:off x="6619672" y="1348492"/>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41" name="Freeform: Shape 40">
                <a:extLst>
                  <a:ext uri="{FF2B5EF4-FFF2-40B4-BE49-F238E27FC236}">
                    <a16:creationId xmlns:a16="http://schemas.microsoft.com/office/drawing/2014/main" id="{C768D471-2757-1E32-3E7D-D263CBF91961}"/>
                  </a:ext>
                </a:extLst>
              </p:cNvPr>
              <p:cNvSpPr/>
              <p:nvPr/>
            </p:nvSpPr>
            <p:spPr>
              <a:xfrm>
                <a:off x="6486322" y="1519942"/>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cxnSp>
          <p:nvCxnSpPr>
            <p:cNvPr id="29" name="Straight Connector 28">
              <a:extLst>
                <a:ext uri="{FF2B5EF4-FFF2-40B4-BE49-F238E27FC236}">
                  <a16:creationId xmlns:a16="http://schemas.microsoft.com/office/drawing/2014/main" id="{E695453F-64AE-CCAC-E03B-1F38B032BDAF}"/>
                </a:ext>
              </a:extLst>
            </p:cNvPr>
            <p:cNvCxnSpPr>
              <a:cxnSpLocks/>
              <a:stCxn id="23" idx="3"/>
              <a:endCxn id="5" idx="0"/>
            </p:cNvCxnSpPr>
            <p:nvPr/>
          </p:nvCxnSpPr>
          <p:spPr>
            <a:xfrm flipH="1">
              <a:off x="3228848" y="3875915"/>
              <a:ext cx="1572456" cy="542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7C832D0-6E1F-C46B-55DD-C85D1B1DDB45}"/>
                </a:ext>
              </a:extLst>
            </p:cNvPr>
            <p:cNvCxnSpPr>
              <a:cxnSpLocks/>
              <a:stCxn id="41" idx="13"/>
              <a:endCxn id="23" idx="0"/>
            </p:cNvCxnSpPr>
            <p:nvPr/>
          </p:nvCxnSpPr>
          <p:spPr>
            <a:xfrm flipH="1">
              <a:off x="4801304" y="1790655"/>
              <a:ext cx="425058" cy="1159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558D2BB-2AA6-3577-5AE1-0A3AEC1B0626}"/>
                </a:ext>
              </a:extLst>
            </p:cNvPr>
            <p:cNvSpPr txBox="1"/>
            <p:nvPr/>
          </p:nvSpPr>
          <p:spPr>
            <a:xfrm>
              <a:off x="492314" y="1505872"/>
              <a:ext cx="1161131" cy="820923"/>
            </a:xfrm>
            <a:prstGeom prst="rect">
              <a:avLst/>
            </a:prstGeom>
            <a:noFill/>
          </p:spPr>
          <p:txBody>
            <a:bodyPr wrap="square" rtlCol="0">
              <a:spAutoFit/>
            </a:bodyPr>
            <a:lstStyle/>
            <a:p>
              <a:r>
                <a:rPr lang="en-US" sz="1050" b="1"/>
                <a:t>Partner Smith</a:t>
              </a:r>
            </a:p>
          </p:txBody>
        </p:sp>
        <p:sp>
          <p:nvSpPr>
            <p:cNvPr id="44" name="TextBox 43">
              <a:extLst>
                <a:ext uri="{FF2B5EF4-FFF2-40B4-BE49-F238E27FC236}">
                  <a16:creationId xmlns:a16="http://schemas.microsoft.com/office/drawing/2014/main" id="{67EE4DE0-81DB-F949-A046-13C2EB4C9B49}"/>
                </a:ext>
              </a:extLst>
            </p:cNvPr>
            <p:cNvSpPr txBox="1"/>
            <p:nvPr/>
          </p:nvSpPr>
          <p:spPr>
            <a:xfrm>
              <a:off x="5364915" y="470376"/>
              <a:ext cx="1016655" cy="1099451"/>
            </a:xfrm>
            <a:prstGeom prst="rect">
              <a:avLst/>
            </a:prstGeom>
            <a:noFill/>
          </p:spPr>
          <p:txBody>
            <a:bodyPr wrap="square" rtlCol="0">
              <a:spAutoFit/>
            </a:bodyPr>
            <a:lstStyle/>
            <a:p>
              <a:pPr algn="ctr"/>
              <a:r>
                <a:rPr lang="en-US" sz="1050" b="1"/>
                <a:t>QIP Partner Jones</a:t>
              </a:r>
            </a:p>
          </p:txBody>
        </p:sp>
      </p:grpSp>
      <p:cxnSp>
        <p:nvCxnSpPr>
          <p:cNvPr id="15" name="Straight Connector 14">
            <a:extLst>
              <a:ext uri="{FF2B5EF4-FFF2-40B4-BE49-F238E27FC236}">
                <a16:creationId xmlns:a16="http://schemas.microsoft.com/office/drawing/2014/main" id="{9F681C90-1857-8AA9-AD2C-0DA042DE4DDF}"/>
              </a:ext>
            </a:extLst>
          </p:cNvPr>
          <p:cNvCxnSpPr>
            <a:cxnSpLocks/>
            <a:stCxn id="23" idx="3"/>
            <a:endCxn id="13" idx="0"/>
          </p:cNvCxnSpPr>
          <p:nvPr/>
        </p:nvCxnSpPr>
        <p:spPr>
          <a:xfrm>
            <a:off x="3027561" y="2363108"/>
            <a:ext cx="358117" cy="708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472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5DA8B-C59F-61D7-43F4-E1AF5282D272}"/>
            </a:ext>
          </a:extLst>
        </p:cNvPr>
        <p:cNvGrpSpPr/>
        <p:nvPr/>
      </p:nvGrpSpPr>
      <p:grpSpPr>
        <a:xfrm>
          <a:off x="0" y="0"/>
          <a:ext cx="0" cy="0"/>
          <a:chOff x="0" y="0"/>
          <a:chExt cx="0" cy="0"/>
        </a:xfrm>
      </p:grpSpPr>
      <p:sp>
        <p:nvSpPr>
          <p:cNvPr id="12" name="Freeform: Shape 11">
            <a:extLst>
              <a:ext uri="{FF2B5EF4-FFF2-40B4-BE49-F238E27FC236}">
                <a16:creationId xmlns:a16="http://schemas.microsoft.com/office/drawing/2014/main" id="{24A2FD57-CE6C-2BC3-C566-6ABF31DE0934}"/>
              </a:ext>
            </a:extLst>
          </p:cNvPr>
          <p:cNvSpPr/>
          <p:nvPr/>
        </p:nvSpPr>
        <p:spPr>
          <a:xfrm>
            <a:off x="953604" y="676166"/>
            <a:ext cx="3218346" cy="3438634"/>
          </a:xfrm>
          <a:custGeom>
            <a:avLst/>
            <a:gdLst>
              <a:gd name="csX0" fmla="*/ 237021 w 1890000"/>
              <a:gd name="csY0" fmla="*/ 276334 h 3080754"/>
              <a:gd name="csX1" fmla="*/ 8421 w 1890000"/>
              <a:gd name="csY1" fmla="*/ 685909 h 3080754"/>
              <a:gd name="csX2" fmla="*/ 484671 w 1890000"/>
              <a:gd name="csY2" fmla="*/ 2914759 h 3080754"/>
              <a:gd name="csX3" fmla="*/ 1884846 w 1890000"/>
              <a:gd name="csY3" fmla="*/ 2609959 h 3080754"/>
              <a:gd name="csX4" fmla="*/ 932346 w 1890000"/>
              <a:gd name="csY4" fmla="*/ 162034 h 3080754"/>
              <a:gd name="csX5" fmla="*/ 237021 w 1890000"/>
              <a:gd name="csY5" fmla="*/ 276334 h 3080754"/>
            </a:gdLst>
            <a:ahLst/>
            <a:cxnLst>
              <a:cxn ang="0">
                <a:pos x="csX0" y="csY0"/>
              </a:cxn>
              <a:cxn ang="0">
                <a:pos x="csX1" y="csY1"/>
              </a:cxn>
              <a:cxn ang="0">
                <a:pos x="csX2" y="csY2"/>
              </a:cxn>
              <a:cxn ang="0">
                <a:pos x="csX3" y="csY3"/>
              </a:cxn>
              <a:cxn ang="0">
                <a:pos x="csX4" y="csY4"/>
              </a:cxn>
              <a:cxn ang="0">
                <a:pos x="csX5" y="csY5"/>
              </a:cxn>
            </a:cxnLst>
            <a:rect l="l" t="t" r="r" b="b"/>
            <a:pathLst>
              <a:path w="1890000" h="3080754">
                <a:moveTo>
                  <a:pt x="237021" y="276334"/>
                </a:moveTo>
                <a:cubicBezTo>
                  <a:pt x="83034" y="363646"/>
                  <a:pt x="-32854" y="246172"/>
                  <a:pt x="8421" y="685909"/>
                </a:cubicBezTo>
                <a:cubicBezTo>
                  <a:pt x="49696" y="1125646"/>
                  <a:pt x="171934" y="2594084"/>
                  <a:pt x="484671" y="2914759"/>
                </a:cubicBezTo>
                <a:cubicBezTo>
                  <a:pt x="797408" y="3235434"/>
                  <a:pt x="1810234" y="3068746"/>
                  <a:pt x="1884846" y="2609959"/>
                </a:cubicBezTo>
                <a:cubicBezTo>
                  <a:pt x="1959458" y="2151172"/>
                  <a:pt x="1203808" y="547796"/>
                  <a:pt x="932346" y="162034"/>
                </a:cubicBezTo>
                <a:cubicBezTo>
                  <a:pt x="660884" y="-223728"/>
                  <a:pt x="391008" y="189022"/>
                  <a:pt x="237021" y="276334"/>
                </a:cubicBezTo>
                <a:close/>
              </a:path>
            </a:pathLst>
          </a:cu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0E91266-C74E-B081-C30B-423ADC37FB51}"/>
              </a:ext>
            </a:extLst>
          </p:cNvPr>
          <p:cNvSpPr>
            <a:spLocks noGrp="1"/>
          </p:cNvSpPr>
          <p:nvPr>
            <p:ph type="sldNum" sz="quarter" idx="12"/>
          </p:nvPr>
        </p:nvSpPr>
        <p:spPr/>
        <p:txBody>
          <a:bodyPr/>
          <a:lstStyle/>
          <a:p>
            <a:fld id="{3A98EE3D-8CD1-4C3F-BD1C-C98C9596463C}" type="slidenum">
              <a:rPr lang="en-US" smtClean="0"/>
              <a:t>32</a:t>
            </a:fld>
            <a:endParaRPr lang="en-US"/>
          </a:p>
        </p:txBody>
      </p:sp>
      <p:sp>
        <p:nvSpPr>
          <p:cNvPr id="19" name="Content Placeholder 2">
            <a:extLst>
              <a:ext uri="{FF2B5EF4-FFF2-40B4-BE49-F238E27FC236}">
                <a16:creationId xmlns:a16="http://schemas.microsoft.com/office/drawing/2014/main" id="{5D77E4E2-C05D-04BE-5585-16574AF53E47}"/>
              </a:ext>
            </a:extLst>
          </p:cNvPr>
          <p:cNvSpPr txBox="1">
            <a:spLocks/>
          </p:cNvSpPr>
          <p:nvPr/>
        </p:nvSpPr>
        <p:spPr>
          <a:xfrm>
            <a:off x="4080514" y="723569"/>
            <a:ext cx="8111486" cy="5700345"/>
          </a:xfrm>
          <a:prstGeom prst="rect">
            <a:avLst/>
          </a:prstGeom>
        </p:spPr>
        <p:txBody>
          <a:bodyPr vert="horz" lIns="91440" tIns="45720" rIns="91440" bIns="45720" rtlCol="0" anchor="ctr">
            <a:normAutofit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spcBef>
                <a:spcPts val="600"/>
              </a:spcBef>
              <a:buNone/>
            </a:pPr>
            <a:r>
              <a:rPr lang="en-US" sz="1800" b="1" u="sng" dirty="0"/>
              <a:t>Example 10 – Unitary group – Blending – Special Allocations</a:t>
            </a:r>
            <a:r>
              <a:rPr lang="en-US" sz="1800" b="1" dirty="0"/>
              <a:t>: </a:t>
            </a:r>
          </a:p>
          <a:p>
            <a:pPr lvl="1">
              <a:spcBef>
                <a:spcPts val="600"/>
              </a:spcBef>
              <a:spcAft>
                <a:spcPts val="1200"/>
              </a:spcAft>
            </a:pPr>
            <a:r>
              <a:rPr lang="en-US" sz="1800" b="1" dirty="0"/>
              <a:t>Same as example 9, except that P3 allocates ($20,000) of losses to Corp and $10,000 of income to Jones.</a:t>
            </a:r>
          </a:p>
          <a:p>
            <a:pPr lvl="1">
              <a:spcBef>
                <a:spcPts val="600"/>
              </a:spcBef>
              <a:spcAft>
                <a:spcPts val="1200"/>
              </a:spcAft>
            </a:pPr>
            <a:r>
              <a:rPr lang="en-US" sz="1800" b="1" dirty="0"/>
              <a:t>P3 blends P1 and P2 income and factors because they are all engaged in the same unitary business. </a:t>
            </a:r>
          </a:p>
          <a:p>
            <a:pPr lvl="1">
              <a:spcBef>
                <a:spcPts val="600"/>
              </a:spcBef>
              <a:spcAft>
                <a:spcPts val="1200"/>
              </a:spcAft>
            </a:pPr>
            <a:r>
              <a:rPr lang="en-US" sz="1800" b="1" dirty="0"/>
              <a:t>P3 blended apportionable income is still ($10,000) and its factor is still 9.0361%</a:t>
            </a:r>
          </a:p>
          <a:p>
            <a:pPr lvl="1">
              <a:spcBef>
                <a:spcPts val="600"/>
              </a:spcBef>
              <a:spcAft>
                <a:spcPts val="1200"/>
              </a:spcAft>
            </a:pPr>
            <a:r>
              <a:rPr lang="en-US" sz="1800" b="1" dirty="0"/>
              <a:t>P3 State A source income is still ($904)</a:t>
            </a:r>
          </a:p>
          <a:p>
            <a:pPr lvl="1">
              <a:spcBef>
                <a:spcPts val="600"/>
              </a:spcBef>
              <a:spcAft>
                <a:spcPts val="1200"/>
              </a:spcAft>
            </a:pPr>
            <a:r>
              <a:rPr lang="en-US" sz="1800" b="1" dirty="0"/>
              <a:t>Yet Jones’ State A income is now $904 which is 9.0361% (P3’s State A factor) times $10,000</a:t>
            </a:r>
          </a:p>
          <a:p>
            <a:pPr lvl="1">
              <a:spcBef>
                <a:spcPts val="600"/>
              </a:spcBef>
              <a:spcAft>
                <a:spcPts val="1200"/>
              </a:spcAft>
            </a:pPr>
            <a:r>
              <a:rPr lang="en-US" sz="1800" b="1" dirty="0"/>
              <a:t>Corp’s blended apportionable income for its unitary business is $80,000: $100,000 + ($20,000)</a:t>
            </a:r>
          </a:p>
          <a:p>
            <a:pPr lvl="1">
              <a:spcBef>
                <a:spcPts val="600"/>
              </a:spcBef>
              <a:spcAft>
                <a:spcPts val="1200"/>
              </a:spcAft>
            </a:pPr>
            <a:r>
              <a:rPr lang="en-US" sz="1800" b="1" dirty="0"/>
              <a:t>Corp receives more loss than P3 net partnership loss, while Jones receives gain. Corp will use the absolute value method to calculate its share of P3 apportionment items.</a:t>
            </a:r>
            <a:endParaRPr lang="en-US" sz="1700" b="1" dirty="0"/>
          </a:p>
        </p:txBody>
      </p:sp>
      <p:sp>
        <p:nvSpPr>
          <p:cNvPr id="13" name="Isosceles Triangle 12">
            <a:extLst>
              <a:ext uri="{FF2B5EF4-FFF2-40B4-BE49-F238E27FC236}">
                <a16:creationId xmlns:a16="http://schemas.microsoft.com/office/drawing/2014/main" id="{07E41E1F-A82B-AABA-3FE7-171AFD0CD1AE}"/>
              </a:ext>
            </a:extLst>
          </p:cNvPr>
          <p:cNvSpPr/>
          <p:nvPr/>
        </p:nvSpPr>
        <p:spPr>
          <a:xfrm>
            <a:off x="2898228" y="3071551"/>
            <a:ext cx="974900" cy="64800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P2</a:t>
            </a:r>
          </a:p>
        </p:txBody>
      </p:sp>
      <p:grpSp>
        <p:nvGrpSpPr>
          <p:cNvPr id="2" name="Group 1">
            <a:extLst>
              <a:ext uri="{FF2B5EF4-FFF2-40B4-BE49-F238E27FC236}">
                <a16:creationId xmlns:a16="http://schemas.microsoft.com/office/drawing/2014/main" id="{70076E9D-4F6C-B4D3-6052-D1A2DE888510}"/>
              </a:ext>
            </a:extLst>
          </p:cNvPr>
          <p:cNvGrpSpPr/>
          <p:nvPr/>
        </p:nvGrpSpPr>
        <p:grpSpPr>
          <a:xfrm>
            <a:off x="361369" y="575606"/>
            <a:ext cx="3643983" cy="3124898"/>
            <a:chOff x="492314" y="470376"/>
            <a:chExt cx="5889256" cy="5953538"/>
          </a:xfrm>
        </p:grpSpPr>
        <p:grpSp>
          <p:nvGrpSpPr>
            <p:cNvPr id="36" name="Content Placeholder 16" descr="Man with solid fill">
              <a:extLst>
                <a:ext uri="{FF2B5EF4-FFF2-40B4-BE49-F238E27FC236}">
                  <a16:creationId xmlns:a16="http://schemas.microsoft.com/office/drawing/2014/main" id="{CBF47F76-FB72-6D57-87C1-FF588746480C}"/>
                </a:ext>
              </a:extLst>
            </p:cNvPr>
            <p:cNvGrpSpPr/>
            <p:nvPr/>
          </p:nvGrpSpPr>
          <p:grpSpPr>
            <a:xfrm>
              <a:off x="780840" y="2168619"/>
              <a:ext cx="375751" cy="908059"/>
              <a:chOff x="1642231" y="2562559"/>
              <a:chExt cx="419100" cy="857250"/>
            </a:xfrm>
            <a:solidFill>
              <a:schemeClr val="tx1">
                <a:lumMod val="65000"/>
                <a:lumOff val="35000"/>
              </a:schemeClr>
            </a:solidFill>
          </p:grpSpPr>
          <p:sp>
            <p:nvSpPr>
              <p:cNvPr id="37" name="Freeform: Shape 36">
                <a:extLst>
                  <a:ext uri="{FF2B5EF4-FFF2-40B4-BE49-F238E27FC236}">
                    <a16:creationId xmlns:a16="http://schemas.microsoft.com/office/drawing/2014/main" id="{B7601349-B794-3F5E-34C3-3D0B25E5FB00}"/>
                  </a:ext>
                </a:extLst>
              </p:cNvPr>
              <p:cNvSpPr/>
              <p:nvPr/>
            </p:nvSpPr>
            <p:spPr>
              <a:xfrm>
                <a:off x="1775581" y="2562559"/>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38" name="Freeform: Shape 37">
                <a:extLst>
                  <a:ext uri="{FF2B5EF4-FFF2-40B4-BE49-F238E27FC236}">
                    <a16:creationId xmlns:a16="http://schemas.microsoft.com/office/drawing/2014/main" id="{F67A0419-D546-9F22-DE22-61DED5E1A2B5}"/>
                  </a:ext>
                </a:extLst>
              </p:cNvPr>
              <p:cNvSpPr/>
              <p:nvPr/>
            </p:nvSpPr>
            <p:spPr>
              <a:xfrm>
                <a:off x="1642231" y="2734009"/>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sp>
          <p:nvSpPr>
            <p:cNvPr id="5" name="Isosceles Triangle 4">
              <a:extLst>
                <a:ext uri="{FF2B5EF4-FFF2-40B4-BE49-F238E27FC236}">
                  <a16:creationId xmlns:a16="http://schemas.microsoft.com/office/drawing/2014/main" id="{6645C625-CA3F-B025-3CE2-2C67C058854A}"/>
                </a:ext>
              </a:extLst>
            </p:cNvPr>
            <p:cNvSpPr/>
            <p:nvPr/>
          </p:nvSpPr>
          <p:spPr>
            <a:xfrm>
              <a:off x="2441051" y="4418806"/>
              <a:ext cx="1575594" cy="123457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P1</a:t>
              </a:r>
            </a:p>
          </p:txBody>
        </p:sp>
        <p:sp>
          <p:nvSpPr>
            <p:cNvPr id="6" name="Freeform: Shape 5">
              <a:extLst>
                <a:ext uri="{FF2B5EF4-FFF2-40B4-BE49-F238E27FC236}">
                  <a16:creationId xmlns:a16="http://schemas.microsoft.com/office/drawing/2014/main" id="{2896E537-AF25-4AC8-461F-A5C0E459362D}"/>
                </a:ext>
              </a:extLst>
            </p:cNvPr>
            <p:cNvSpPr/>
            <p:nvPr/>
          </p:nvSpPr>
          <p:spPr>
            <a:xfrm>
              <a:off x="2683545" y="3601941"/>
              <a:ext cx="3419655" cy="2821973"/>
            </a:xfrm>
            <a:custGeom>
              <a:avLst/>
              <a:gdLst>
                <a:gd name="csX0" fmla="*/ 0 w 2902226"/>
                <a:gd name="csY0" fmla="*/ 143123 h 2631882"/>
                <a:gd name="csX1" fmla="*/ 0 w 2902226"/>
                <a:gd name="csY1" fmla="*/ 143123 h 2631882"/>
                <a:gd name="csX2" fmla="*/ 71562 w 2902226"/>
                <a:gd name="csY2" fmla="*/ 540689 h 2631882"/>
                <a:gd name="csX3" fmla="*/ 119269 w 2902226"/>
                <a:gd name="csY3" fmla="*/ 731520 h 2631882"/>
                <a:gd name="csX4" fmla="*/ 151075 w 2902226"/>
                <a:gd name="csY4" fmla="*/ 818984 h 2631882"/>
                <a:gd name="csX5" fmla="*/ 222636 w 2902226"/>
                <a:gd name="csY5" fmla="*/ 1113183 h 2631882"/>
                <a:gd name="csX6" fmla="*/ 262393 w 2902226"/>
                <a:gd name="csY6" fmla="*/ 1176793 h 2631882"/>
                <a:gd name="csX7" fmla="*/ 310101 w 2902226"/>
                <a:gd name="csY7" fmla="*/ 1439186 h 2631882"/>
                <a:gd name="csX8" fmla="*/ 333955 w 2902226"/>
                <a:gd name="csY8" fmla="*/ 1653871 h 2631882"/>
                <a:gd name="csX9" fmla="*/ 413468 w 2902226"/>
                <a:gd name="csY9" fmla="*/ 1956021 h 2631882"/>
                <a:gd name="csX10" fmla="*/ 421419 w 2902226"/>
                <a:gd name="csY10" fmla="*/ 2274073 h 2631882"/>
                <a:gd name="csX11" fmla="*/ 437322 w 2902226"/>
                <a:gd name="csY11" fmla="*/ 2345635 h 2631882"/>
                <a:gd name="csX12" fmla="*/ 580445 w 2902226"/>
                <a:gd name="csY12" fmla="*/ 2512612 h 2631882"/>
                <a:gd name="csX13" fmla="*/ 922351 w 2902226"/>
                <a:gd name="csY13" fmla="*/ 2608028 h 2631882"/>
                <a:gd name="csX14" fmla="*/ 1009816 w 2902226"/>
                <a:gd name="csY14" fmla="*/ 2615979 h 2631882"/>
                <a:gd name="csX15" fmla="*/ 1200647 w 2902226"/>
                <a:gd name="csY15" fmla="*/ 2623930 h 2631882"/>
                <a:gd name="csX16" fmla="*/ 1773141 w 2902226"/>
                <a:gd name="csY16" fmla="*/ 2631882 h 2631882"/>
                <a:gd name="csX17" fmla="*/ 2003729 w 2902226"/>
                <a:gd name="csY17" fmla="*/ 2615979 h 2631882"/>
                <a:gd name="csX18" fmla="*/ 2146852 w 2902226"/>
                <a:gd name="csY18" fmla="*/ 2600077 h 2631882"/>
                <a:gd name="csX19" fmla="*/ 2297927 w 2902226"/>
                <a:gd name="csY19" fmla="*/ 2584174 h 2631882"/>
                <a:gd name="csX20" fmla="*/ 2385391 w 2902226"/>
                <a:gd name="csY20" fmla="*/ 2576223 h 2631882"/>
                <a:gd name="csX21" fmla="*/ 2592125 w 2902226"/>
                <a:gd name="csY21" fmla="*/ 2568271 h 2631882"/>
                <a:gd name="csX22" fmla="*/ 2639833 w 2902226"/>
                <a:gd name="csY22" fmla="*/ 2560320 h 2631882"/>
                <a:gd name="csX23" fmla="*/ 2647784 w 2902226"/>
                <a:gd name="csY23" fmla="*/ 2472856 h 2631882"/>
                <a:gd name="csX24" fmla="*/ 2615979 w 2902226"/>
                <a:gd name="csY24" fmla="*/ 2178657 h 2631882"/>
                <a:gd name="csX25" fmla="*/ 2552369 w 2902226"/>
                <a:gd name="csY25" fmla="*/ 1908313 h 2631882"/>
                <a:gd name="csX26" fmla="*/ 2544417 w 2902226"/>
                <a:gd name="csY26" fmla="*/ 1804946 h 2631882"/>
                <a:gd name="csX27" fmla="*/ 2536466 w 2902226"/>
                <a:gd name="csY27" fmla="*/ 1733384 h 2631882"/>
                <a:gd name="csX28" fmla="*/ 2528515 w 2902226"/>
                <a:gd name="csY28" fmla="*/ 1606163 h 2631882"/>
                <a:gd name="csX29" fmla="*/ 2520563 w 2902226"/>
                <a:gd name="csY29" fmla="*/ 1518699 h 2631882"/>
                <a:gd name="csX30" fmla="*/ 2528515 w 2902226"/>
                <a:gd name="csY30" fmla="*/ 842838 h 2631882"/>
                <a:gd name="csX31" fmla="*/ 2536466 w 2902226"/>
                <a:gd name="csY31" fmla="*/ 811033 h 2631882"/>
                <a:gd name="csX32" fmla="*/ 2584174 w 2902226"/>
                <a:gd name="csY32" fmla="*/ 787179 h 2631882"/>
                <a:gd name="csX33" fmla="*/ 2655736 w 2902226"/>
                <a:gd name="csY33" fmla="*/ 747423 h 2631882"/>
                <a:gd name="csX34" fmla="*/ 2814762 w 2902226"/>
                <a:gd name="csY34" fmla="*/ 508883 h 2631882"/>
                <a:gd name="csX35" fmla="*/ 2830664 w 2902226"/>
                <a:gd name="csY35" fmla="*/ 453224 h 2631882"/>
                <a:gd name="csX36" fmla="*/ 2854518 w 2902226"/>
                <a:gd name="csY36" fmla="*/ 405517 h 2631882"/>
                <a:gd name="csX37" fmla="*/ 2878372 w 2902226"/>
                <a:gd name="csY37" fmla="*/ 349857 h 2631882"/>
                <a:gd name="csX38" fmla="*/ 2894275 w 2902226"/>
                <a:gd name="csY38" fmla="*/ 270344 h 2631882"/>
                <a:gd name="csX39" fmla="*/ 2902226 w 2902226"/>
                <a:gd name="csY39" fmla="*/ 238539 h 2631882"/>
                <a:gd name="csX40" fmla="*/ 2894275 w 2902226"/>
                <a:gd name="csY40" fmla="*/ 151075 h 2631882"/>
                <a:gd name="csX41" fmla="*/ 2870421 w 2902226"/>
                <a:gd name="csY41" fmla="*/ 127221 h 2631882"/>
                <a:gd name="csX42" fmla="*/ 2727297 w 2902226"/>
                <a:gd name="csY42" fmla="*/ 79513 h 2631882"/>
                <a:gd name="csX43" fmla="*/ 2560320 w 2902226"/>
                <a:gd name="csY43" fmla="*/ 31805 h 2631882"/>
                <a:gd name="csX44" fmla="*/ 2282024 w 2902226"/>
                <a:gd name="csY44" fmla="*/ 0 h 2631882"/>
                <a:gd name="csX45" fmla="*/ 1900362 w 2902226"/>
                <a:gd name="csY45" fmla="*/ 7951 h 2631882"/>
                <a:gd name="csX46" fmla="*/ 866692 w 2902226"/>
                <a:gd name="csY46" fmla="*/ 15903 h 2631882"/>
                <a:gd name="csX47" fmla="*/ 779228 w 2902226"/>
                <a:gd name="csY47" fmla="*/ 23854 h 2631882"/>
                <a:gd name="csX48" fmla="*/ 469127 w 2902226"/>
                <a:gd name="csY48" fmla="*/ 39757 h 2631882"/>
                <a:gd name="csX49" fmla="*/ 429370 w 2902226"/>
                <a:gd name="csY49" fmla="*/ 47708 h 2631882"/>
                <a:gd name="csX50" fmla="*/ 254442 w 2902226"/>
                <a:gd name="csY50" fmla="*/ 63610 h 2631882"/>
                <a:gd name="csX51" fmla="*/ 159026 w 2902226"/>
                <a:gd name="csY51" fmla="*/ 79513 h 2631882"/>
                <a:gd name="csX52" fmla="*/ 63610 w 2902226"/>
                <a:gd name="csY52" fmla="*/ 87464 h 2631882"/>
                <a:gd name="csX53" fmla="*/ 39756 w 2902226"/>
                <a:gd name="csY53" fmla="*/ 95416 h 2631882"/>
                <a:gd name="csX54" fmla="*/ 0 w 2902226"/>
                <a:gd name="csY54" fmla="*/ 143123 h 2631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902226" h="2631882">
                  <a:moveTo>
                    <a:pt x="0" y="143123"/>
                  </a:moveTo>
                  <a:lnTo>
                    <a:pt x="0" y="143123"/>
                  </a:lnTo>
                  <a:cubicBezTo>
                    <a:pt x="21109" y="322553"/>
                    <a:pt x="16814" y="321695"/>
                    <a:pt x="71562" y="540689"/>
                  </a:cubicBezTo>
                  <a:cubicBezTo>
                    <a:pt x="87464" y="604299"/>
                    <a:pt x="96861" y="669900"/>
                    <a:pt x="119269" y="731520"/>
                  </a:cubicBezTo>
                  <a:cubicBezTo>
                    <a:pt x="129871" y="760675"/>
                    <a:pt x="143551" y="788888"/>
                    <a:pt x="151075" y="818984"/>
                  </a:cubicBezTo>
                  <a:cubicBezTo>
                    <a:pt x="165759" y="877719"/>
                    <a:pt x="182074" y="1032059"/>
                    <a:pt x="222636" y="1113183"/>
                  </a:cubicBezTo>
                  <a:cubicBezTo>
                    <a:pt x="233818" y="1135547"/>
                    <a:pt x="249141" y="1155590"/>
                    <a:pt x="262393" y="1176793"/>
                  </a:cubicBezTo>
                  <a:cubicBezTo>
                    <a:pt x="298215" y="1391727"/>
                    <a:pt x="280208" y="1304672"/>
                    <a:pt x="310101" y="1439186"/>
                  </a:cubicBezTo>
                  <a:cubicBezTo>
                    <a:pt x="315016" y="1493249"/>
                    <a:pt x="324502" y="1608495"/>
                    <a:pt x="333955" y="1653871"/>
                  </a:cubicBezTo>
                  <a:cubicBezTo>
                    <a:pt x="371555" y="1834349"/>
                    <a:pt x="375685" y="1842675"/>
                    <a:pt x="413468" y="1956021"/>
                  </a:cubicBezTo>
                  <a:cubicBezTo>
                    <a:pt x="416118" y="2062038"/>
                    <a:pt x="414938" y="2168221"/>
                    <a:pt x="421419" y="2274073"/>
                  </a:cubicBezTo>
                  <a:cubicBezTo>
                    <a:pt x="422912" y="2298463"/>
                    <a:pt x="428465" y="2322861"/>
                    <a:pt x="437322" y="2345635"/>
                  </a:cubicBezTo>
                  <a:cubicBezTo>
                    <a:pt x="460766" y="2405921"/>
                    <a:pt x="524187" y="2488501"/>
                    <a:pt x="580445" y="2512612"/>
                  </a:cubicBezTo>
                  <a:cubicBezTo>
                    <a:pt x="689201" y="2559222"/>
                    <a:pt x="807314" y="2580334"/>
                    <a:pt x="922351" y="2608028"/>
                  </a:cubicBezTo>
                  <a:cubicBezTo>
                    <a:pt x="950813" y="2614880"/>
                    <a:pt x="980588" y="2614309"/>
                    <a:pt x="1009816" y="2615979"/>
                  </a:cubicBezTo>
                  <a:cubicBezTo>
                    <a:pt x="1073378" y="2619611"/>
                    <a:pt x="1136995" y="2622604"/>
                    <a:pt x="1200647" y="2623930"/>
                  </a:cubicBezTo>
                  <a:lnTo>
                    <a:pt x="1773141" y="2631882"/>
                  </a:lnTo>
                  <a:lnTo>
                    <a:pt x="2003729" y="2615979"/>
                  </a:lnTo>
                  <a:cubicBezTo>
                    <a:pt x="2051557" y="2611909"/>
                    <a:pt x="2099129" y="2605236"/>
                    <a:pt x="2146852" y="2600077"/>
                  </a:cubicBezTo>
                  <a:lnTo>
                    <a:pt x="2297927" y="2584174"/>
                  </a:lnTo>
                  <a:cubicBezTo>
                    <a:pt x="2327082" y="2581524"/>
                    <a:pt x="2356159" y="2577803"/>
                    <a:pt x="2385391" y="2576223"/>
                  </a:cubicBezTo>
                  <a:cubicBezTo>
                    <a:pt x="2454253" y="2572501"/>
                    <a:pt x="2523214" y="2570922"/>
                    <a:pt x="2592125" y="2568271"/>
                  </a:cubicBezTo>
                  <a:cubicBezTo>
                    <a:pt x="2608028" y="2565621"/>
                    <a:pt x="2631710" y="2574246"/>
                    <a:pt x="2639833" y="2560320"/>
                  </a:cubicBezTo>
                  <a:cubicBezTo>
                    <a:pt x="2654584" y="2535033"/>
                    <a:pt x="2649610" y="2502074"/>
                    <a:pt x="2647784" y="2472856"/>
                  </a:cubicBezTo>
                  <a:cubicBezTo>
                    <a:pt x="2641631" y="2374410"/>
                    <a:pt x="2632417" y="2275915"/>
                    <a:pt x="2615979" y="2178657"/>
                  </a:cubicBezTo>
                  <a:cubicBezTo>
                    <a:pt x="2600551" y="2087376"/>
                    <a:pt x="2552369" y="1908313"/>
                    <a:pt x="2552369" y="1908313"/>
                  </a:cubicBezTo>
                  <a:cubicBezTo>
                    <a:pt x="2549718" y="1873857"/>
                    <a:pt x="2547546" y="1839362"/>
                    <a:pt x="2544417" y="1804946"/>
                  </a:cubicBezTo>
                  <a:cubicBezTo>
                    <a:pt x="2542244" y="1781044"/>
                    <a:pt x="2538380" y="1757308"/>
                    <a:pt x="2536466" y="1733384"/>
                  </a:cubicBezTo>
                  <a:cubicBezTo>
                    <a:pt x="2533078" y="1691030"/>
                    <a:pt x="2531654" y="1648537"/>
                    <a:pt x="2528515" y="1606163"/>
                  </a:cubicBezTo>
                  <a:cubicBezTo>
                    <a:pt x="2526352" y="1576968"/>
                    <a:pt x="2523214" y="1547854"/>
                    <a:pt x="2520563" y="1518699"/>
                  </a:cubicBezTo>
                  <a:cubicBezTo>
                    <a:pt x="2511061" y="1167121"/>
                    <a:pt x="2506076" y="1231784"/>
                    <a:pt x="2528515" y="842838"/>
                  </a:cubicBezTo>
                  <a:cubicBezTo>
                    <a:pt x="2529144" y="831928"/>
                    <a:pt x="2528739" y="818760"/>
                    <a:pt x="2536466" y="811033"/>
                  </a:cubicBezTo>
                  <a:cubicBezTo>
                    <a:pt x="2549038" y="798461"/>
                    <a:pt x="2568486" y="795546"/>
                    <a:pt x="2584174" y="787179"/>
                  </a:cubicBezTo>
                  <a:cubicBezTo>
                    <a:pt x="2608252" y="774338"/>
                    <a:pt x="2631882" y="760675"/>
                    <a:pt x="2655736" y="747423"/>
                  </a:cubicBezTo>
                  <a:cubicBezTo>
                    <a:pt x="2693399" y="694066"/>
                    <a:pt x="2781725" y="574958"/>
                    <a:pt x="2814762" y="508883"/>
                  </a:cubicBezTo>
                  <a:cubicBezTo>
                    <a:pt x="2823391" y="491625"/>
                    <a:pt x="2823737" y="471233"/>
                    <a:pt x="2830664" y="453224"/>
                  </a:cubicBezTo>
                  <a:cubicBezTo>
                    <a:pt x="2837046" y="436630"/>
                    <a:pt x="2847067" y="421660"/>
                    <a:pt x="2854518" y="405517"/>
                  </a:cubicBezTo>
                  <a:cubicBezTo>
                    <a:pt x="2862977" y="387189"/>
                    <a:pt x="2870421" y="368410"/>
                    <a:pt x="2878372" y="349857"/>
                  </a:cubicBezTo>
                  <a:cubicBezTo>
                    <a:pt x="2883673" y="323353"/>
                    <a:pt x="2888612" y="296773"/>
                    <a:pt x="2894275" y="270344"/>
                  </a:cubicBezTo>
                  <a:cubicBezTo>
                    <a:pt x="2896565" y="259659"/>
                    <a:pt x="2902226" y="249467"/>
                    <a:pt x="2902226" y="238539"/>
                  </a:cubicBezTo>
                  <a:cubicBezTo>
                    <a:pt x="2902226" y="209264"/>
                    <a:pt x="2902317" y="179224"/>
                    <a:pt x="2894275" y="151075"/>
                  </a:cubicBezTo>
                  <a:cubicBezTo>
                    <a:pt x="2891186" y="140263"/>
                    <a:pt x="2880757" y="131651"/>
                    <a:pt x="2870421" y="127221"/>
                  </a:cubicBezTo>
                  <a:cubicBezTo>
                    <a:pt x="2824198" y="107411"/>
                    <a:pt x="2775362" y="94302"/>
                    <a:pt x="2727297" y="79513"/>
                  </a:cubicBezTo>
                  <a:cubicBezTo>
                    <a:pt x="2671971" y="62489"/>
                    <a:pt x="2616794" y="44512"/>
                    <a:pt x="2560320" y="31805"/>
                  </a:cubicBezTo>
                  <a:cubicBezTo>
                    <a:pt x="2446993" y="6306"/>
                    <a:pt x="2393689" y="6979"/>
                    <a:pt x="2282024" y="0"/>
                  </a:cubicBezTo>
                  <a:lnTo>
                    <a:pt x="1900362" y="7951"/>
                  </a:lnTo>
                  <a:lnTo>
                    <a:pt x="866692" y="15903"/>
                  </a:lnTo>
                  <a:cubicBezTo>
                    <a:pt x="837420" y="16318"/>
                    <a:pt x="808423" y="21691"/>
                    <a:pt x="779228" y="23854"/>
                  </a:cubicBezTo>
                  <a:cubicBezTo>
                    <a:pt x="662285" y="32516"/>
                    <a:pt x="592242" y="34404"/>
                    <a:pt x="469127" y="39757"/>
                  </a:cubicBezTo>
                  <a:cubicBezTo>
                    <a:pt x="455875" y="42407"/>
                    <a:pt x="442766" y="45922"/>
                    <a:pt x="429370" y="47708"/>
                  </a:cubicBezTo>
                  <a:cubicBezTo>
                    <a:pt x="392280" y="52653"/>
                    <a:pt x="287520" y="60854"/>
                    <a:pt x="254442" y="63610"/>
                  </a:cubicBezTo>
                  <a:cubicBezTo>
                    <a:pt x="222637" y="68911"/>
                    <a:pt x="191021" y="75514"/>
                    <a:pt x="159026" y="79513"/>
                  </a:cubicBezTo>
                  <a:cubicBezTo>
                    <a:pt x="127357" y="83472"/>
                    <a:pt x="95246" y="83246"/>
                    <a:pt x="63610" y="87464"/>
                  </a:cubicBezTo>
                  <a:cubicBezTo>
                    <a:pt x="55302" y="88572"/>
                    <a:pt x="47887" y="93383"/>
                    <a:pt x="39756" y="95416"/>
                  </a:cubicBezTo>
                  <a:lnTo>
                    <a:pt x="0" y="143123"/>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State A</a:t>
              </a:r>
            </a:p>
          </p:txBody>
        </p:sp>
        <p:cxnSp>
          <p:nvCxnSpPr>
            <p:cNvPr id="8" name="Straight Connector 7">
              <a:extLst>
                <a:ext uri="{FF2B5EF4-FFF2-40B4-BE49-F238E27FC236}">
                  <a16:creationId xmlns:a16="http://schemas.microsoft.com/office/drawing/2014/main" id="{B2A9E872-3B44-34DD-CC3E-1FF164F9DF1A}"/>
                </a:ext>
              </a:extLst>
            </p:cNvPr>
            <p:cNvCxnSpPr>
              <a:cxnSpLocks/>
              <a:stCxn id="14" idx="2"/>
              <a:endCxn id="23" idx="0"/>
            </p:cNvCxnSpPr>
            <p:nvPr/>
          </p:nvCxnSpPr>
          <p:spPr>
            <a:xfrm>
              <a:off x="2394380" y="2411514"/>
              <a:ext cx="2406925" cy="538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7D1AA33-7293-34B9-4B8A-9A1C145AC85D}"/>
                </a:ext>
              </a:extLst>
            </p:cNvPr>
            <p:cNvCxnSpPr>
              <a:cxnSpLocks/>
              <a:stCxn id="38" idx="17"/>
              <a:endCxn id="5" idx="0"/>
            </p:cNvCxnSpPr>
            <p:nvPr/>
          </p:nvCxnSpPr>
          <p:spPr>
            <a:xfrm>
              <a:off x="985795" y="3076678"/>
              <a:ext cx="2243053" cy="134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242BC6D-7D15-FBD6-960D-B1E9CBF7A0A2}"/>
                </a:ext>
              </a:extLst>
            </p:cNvPr>
            <p:cNvSpPr/>
            <p:nvPr/>
          </p:nvSpPr>
          <p:spPr>
            <a:xfrm>
              <a:off x="1745654" y="1552410"/>
              <a:ext cx="1297453" cy="85910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Corp</a:t>
              </a:r>
            </a:p>
          </p:txBody>
        </p:sp>
        <p:sp>
          <p:nvSpPr>
            <p:cNvPr id="23" name="Isosceles Triangle 22">
              <a:extLst>
                <a:ext uri="{FF2B5EF4-FFF2-40B4-BE49-F238E27FC236}">
                  <a16:creationId xmlns:a16="http://schemas.microsoft.com/office/drawing/2014/main" id="{5D9578E8-7632-CCEB-13D1-8E4CC6FAA2CC}"/>
                </a:ext>
              </a:extLst>
            </p:cNvPr>
            <p:cNvSpPr/>
            <p:nvPr/>
          </p:nvSpPr>
          <p:spPr>
            <a:xfrm>
              <a:off x="4214516" y="2949788"/>
              <a:ext cx="1173577" cy="9261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P3</a:t>
              </a:r>
            </a:p>
          </p:txBody>
        </p:sp>
        <p:grpSp>
          <p:nvGrpSpPr>
            <p:cNvPr id="39" name="Content Placeholder 16" descr="Man with solid fill">
              <a:extLst>
                <a:ext uri="{FF2B5EF4-FFF2-40B4-BE49-F238E27FC236}">
                  <a16:creationId xmlns:a16="http://schemas.microsoft.com/office/drawing/2014/main" id="{18E27D3E-B95C-5924-6C5A-5FDD89E02032}"/>
                </a:ext>
              </a:extLst>
            </p:cNvPr>
            <p:cNvGrpSpPr/>
            <p:nvPr/>
          </p:nvGrpSpPr>
          <p:grpSpPr>
            <a:xfrm>
              <a:off x="5123885" y="882595"/>
              <a:ext cx="375751" cy="908059"/>
              <a:chOff x="6486322" y="1348492"/>
              <a:chExt cx="419100" cy="857250"/>
            </a:xfrm>
            <a:solidFill>
              <a:schemeClr val="tx1">
                <a:lumMod val="65000"/>
                <a:lumOff val="35000"/>
              </a:schemeClr>
            </a:solidFill>
          </p:grpSpPr>
          <p:sp>
            <p:nvSpPr>
              <p:cNvPr id="40" name="Freeform: Shape 39">
                <a:extLst>
                  <a:ext uri="{FF2B5EF4-FFF2-40B4-BE49-F238E27FC236}">
                    <a16:creationId xmlns:a16="http://schemas.microsoft.com/office/drawing/2014/main" id="{5163169E-3632-9EBD-710B-618F135386F2}"/>
                  </a:ext>
                </a:extLst>
              </p:cNvPr>
              <p:cNvSpPr/>
              <p:nvPr/>
            </p:nvSpPr>
            <p:spPr>
              <a:xfrm>
                <a:off x="6619672" y="1348492"/>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41" name="Freeform: Shape 40">
                <a:extLst>
                  <a:ext uri="{FF2B5EF4-FFF2-40B4-BE49-F238E27FC236}">
                    <a16:creationId xmlns:a16="http://schemas.microsoft.com/office/drawing/2014/main" id="{59B7E153-5EBF-98C2-0AE4-92477B331907}"/>
                  </a:ext>
                </a:extLst>
              </p:cNvPr>
              <p:cNvSpPr/>
              <p:nvPr/>
            </p:nvSpPr>
            <p:spPr>
              <a:xfrm>
                <a:off x="6486322" y="1519942"/>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cxnSp>
          <p:nvCxnSpPr>
            <p:cNvPr id="29" name="Straight Connector 28">
              <a:extLst>
                <a:ext uri="{FF2B5EF4-FFF2-40B4-BE49-F238E27FC236}">
                  <a16:creationId xmlns:a16="http://schemas.microsoft.com/office/drawing/2014/main" id="{DC58D771-99F0-3074-619E-057BCBC22216}"/>
                </a:ext>
              </a:extLst>
            </p:cNvPr>
            <p:cNvCxnSpPr>
              <a:cxnSpLocks/>
              <a:stCxn id="23" idx="3"/>
              <a:endCxn id="5" idx="0"/>
            </p:cNvCxnSpPr>
            <p:nvPr/>
          </p:nvCxnSpPr>
          <p:spPr>
            <a:xfrm flipH="1">
              <a:off x="3228848" y="3875915"/>
              <a:ext cx="1572456" cy="542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41E21A1-91D7-D01A-C87B-20D19C1E3DA2}"/>
                </a:ext>
              </a:extLst>
            </p:cNvPr>
            <p:cNvCxnSpPr>
              <a:cxnSpLocks/>
              <a:stCxn id="41" idx="13"/>
              <a:endCxn id="23" idx="0"/>
            </p:cNvCxnSpPr>
            <p:nvPr/>
          </p:nvCxnSpPr>
          <p:spPr>
            <a:xfrm flipH="1">
              <a:off x="4801304" y="1790655"/>
              <a:ext cx="425058" cy="1159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6113DDC-5AA6-7386-8876-02F9C31204A0}"/>
                </a:ext>
              </a:extLst>
            </p:cNvPr>
            <p:cNvSpPr txBox="1"/>
            <p:nvPr/>
          </p:nvSpPr>
          <p:spPr>
            <a:xfrm>
              <a:off x="492314" y="1505872"/>
              <a:ext cx="1161131" cy="820923"/>
            </a:xfrm>
            <a:prstGeom prst="rect">
              <a:avLst/>
            </a:prstGeom>
            <a:noFill/>
          </p:spPr>
          <p:txBody>
            <a:bodyPr wrap="square" rtlCol="0">
              <a:spAutoFit/>
            </a:bodyPr>
            <a:lstStyle/>
            <a:p>
              <a:r>
                <a:rPr lang="en-US" sz="1050" b="1"/>
                <a:t>Partner Smith</a:t>
              </a:r>
            </a:p>
          </p:txBody>
        </p:sp>
        <p:sp>
          <p:nvSpPr>
            <p:cNvPr id="44" name="TextBox 43">
              <a:extLst>
                <a:ext uri="{FF2B5EF4-FFF2-40B4-BE49-F238E27FC236}">
                  <a16:creationId xmlns:a16="http://schemas.microsoft.com/office/drawing/2014/main" id="{50290852-4E65-2DD7-8C3C-6C20C92D238C}"/>
                </a:ext>
              </a:extLst>
            </p:cNvPr>
            <p:cNvSpPr txBox="1"/>
            <p:nvPr/>
          </p:nvSpPr>
          <p:spPr>
            <a:xfrm>
              <a:off x="5364915" y="470376"/>
              <a:ext cx="1016655" cy="1099451"/>
            </a:xfrm>
            <a:prstGeom prst="rect">
              <a:avLst/>
            </a:prstGeom>
            <a:noFill/>
          </p:spPr>
          <p:txBody>
            <a:bodyPr wrap="square" rtlCol="0">
              <a:spAutoFit/>
            </a:bodyPr>
            <a:lstStyle/>
            <a:p>
              <a:pPr algn="ctr"/>
              <a:r>
                <a:rPr lang="en-US" sz="1050" b="1"/>
                <a:t>QIP Partner Jones</a:t>
              </a:r>
            </a:p>
          </p:txBody>
        </p:sp>
      </p:grpSp>
      <p:cxnSp>
        <p:nvCxnSpPr>
          <p:cNvPr id="15" name="Straight Connector 14">
            <a:extLst>
              <a:ext uri="{FF2B5EF4-FFF2-40B4-BE49-F238E27FC236}">
                <a16:creationId xmlns:a16="http://schemas.microsoft.com/office/drawing/2014/main" id="{09B54D52-0D92-40C0-AF6F-0901F79C6E85}"/>
              </a:ext>
            </a:extLst>
          </p:cNvPr>
          <p:cNvCxnSpPr>
            <a:cxnSpLocks/>
            <a:stCxn id="23" idx="3"/>
            <a:endCxn id="13" idx="0"/>
          </p:cNvCxnSpPr>
          <p:nvPr/>
        </p:nvCxnSpPr>
        <p:spPr>
          <a:xfrm>
            <a:off x="3027561" y="2363108"/>
            <a:ext cx="358117" cy="708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587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70B9C-CA8B-1367-EB5B-9620E01DA1EA}"/>
            </a:ext>
          </a:extLst>
        </p:cNvPr>
        <p:cNvGrpSpPr/>
        <p:nvPr/>
      </p:nvGrpSpPr>
      <p:grpSpPr>
        <a:xfrm>
          <a:off x="0" y="0"/>
          <a:ext cx="0" cy="0"/>
          <a:chOff x="0" y="0"/>
          <a:chExt cx="0" cy="0"/>
        </a:xfrm>
      </p:grpSpPr>
      <p:sp>
        <p:nvSpPr>
          <p:cNvPr id="12" name="Freeform: Shape 11">
            <a:extLst>
              <a:ext uri="{FF2B5EF4-FFF2-40B4-BE49-F238E27FC236}">
                <a16:creationId xmlns:a16="http://schemas.microsoft.com/office/drawing/2014/main" id="{EC713CBB-2D13-DED0-A8E7-B664839BA736}"/>
              </a:ext>
            </a:extLst>
          </p:cNvPr>
          <p:cNvSpPr/>
          <p:nvPr/>
        </p:nvSpPr>
        <p:spPr>
          <a:xfrm>
            <a:off x="953604" y="676166"/>
            <a:ext cx="3218346" cy="3438634"/>
          </a:xfrm>
          <a:custGeom>
            <a:avLst/>
            <a:gdLst>
              <a:gd name="csX0" fmla="*/ 237021 w 1890000"/>
              <a:gd name="csY0" fmla="*/ 276334 h 3080754"/>
              <a:gd name="csX1" fmla="*/ 8421 w 1890000"/>
              <a:gd name="csY1" fmla="*/ 685909 h 3080754"/>
              <a:gd name="csX2" fmla="*/ 484671 w 1890000"/>
              <a:gd name="csY2" fmla="*/ 2914759 h 3080754"/>
              <a:gd name="csX3" fmla="*/ 1884846 w 1890000"/>
              <a:gd name="csY3" fmla="*/ 2609959 h 3080754"/>
              <a:gd name="csX4" fmla="*/ 932346 w 1890000"/>
              <a:gd name="csY4" fmla="*/ 162034 h 3080754"/>
              <a:gd name="csX5" fmla="*/ 237021 w 1890000"/>
              <a:gd name="csY5" fmla="*/ 276334 h 3080754"/>
            </a:gdLst>
            <a:ahLst/>
            <a:cxnLst>
              <a:cxn ang="0">
                <a:pos x="csX0" y="csY0"/>
              </a:cxn>
              <a:cxn ang="0">
                <a:pos x="csX1" y="csY1"/>
              </a:cxn>
              <a:cxn ang="0">
                <a:pos x="csX2" y="csY2"/>
              </a:cxn>
              <a:cxn ang="0">
                <a:pos x="csX3" y="csY3"/>
              </a:cxn>
              <a:cxn ang="0">
                <a:pos x="csX4" y="csY4"/>
              </a:cxn>
              <a:cxn ang="0">
                <a:pos x="csX5" y="csY5"/>
              </a:cxn>
            </a:cxnLst>
            <a:rect l="l" t="t" r="r" b="b"/>
            <a:pathLst>
              <a:path w="1890000" h="3080754">
                <a:moveTo>
                  <a:pt x="237021" y="276334"/>
                </a:moveTo>
                <a:cubicBezTo>
                  <a:pt x="83034" y="363646"/>
                  <a:pt x="-32854" y="246172"/>
                  <a:pt x="8421" y="685909"/>
                </a:cubicBezTo>
                <a:cubicBezTo>
                  <a:pt x="49696" y="1125646"/>
                  <a:pt x="171934" y="2594084"/>
                  <a:pt x="484671" y="2914759"/>
                </a:cubicBezTo>
                <a:cubicBezTo>
                  <a:pt x="797408" y="3235434"/>
                  <a:pt x="1810234" y="3068746"/>
                  <a:pt x="1884846" y="2609959"/>
                </a:cubicBezTo>
                <a:cubicBezTo>
                  <a:pt x="1959458" y="2151172"/>
                  <a:pt x="1203808" y="547796"/>
                  <a:pt x="932346" y="162034"/>
                </a:cubicBezTo>
                <a:cubicBezTo>
                  <a:pt x="660884" y="-223728"/>
                  <a:pt x="391008" y="189022"/>
                  <a:pt x="237021" y="276334"/>
                </a:cubicBezTo>
                <a:close/>
              </a:path>
            </a:pathLst>
          </a:cu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6F39B5A-B54D-69DA-E60E-742A54E8409E}"/>
              </a:ext>
            </a:extLst>
          </p:cNvPr>
          <p:cNvSpPr>
            <a:spLocks noGrp="1"/>
          </p:cNvSpPr>
          <p:nvPr>
            <p:ph type="sldNum" sz="quarter" idx="12"/>
          </p:nvPr>
        </p:nvSpPr>
        <p:spPr/>
        <p:txBody>
          <a:bodyPr/>
          <a:lstStyle/>
          <a:p>
            <a:fld id="{3A98EE3D-8CD1-4C3F-BD1C-C98C9596463C}" type="slidenum">
              <a:rPr lang="en-US" smtClean="0"/>
              <a:t>33</a:t>
            </a:fld>
            <a:endParaRPr lang="en-US"/>
          </a:p>
        </p:txBody>
      </p:sp>
      <p:sp>
        <p:nvSpPr>
          <p:cNvPr id="19" name="Content Placeholder 2">
            <a:extLst>
              <a:ext uri="{FF2B5EF4-FFF2-40B4-BE49-F238E27FC236}">
                <a16:creationId xmlns:a16="http://schemas.microsoft.com/office/drawing/2014/main" id="{BFCB70C0-3A5D-6BD7-D066-31E3D0CE72EB}"/>
              </a:ext>
            </a:extLst>
          </p:cNvPr>
          <p:cNvSpPr txBox="1">
            <a:spLocks/>
          </p:cNvSpPr>
          <p:nvPr/>
        </p:nvSpPr>
        <p:spPr>
          <a:xfrm>
            <a:off x="4080514" y="723569"/>
            <a:ext cx="8111486" cy="5700345"/>
          </a:xfrm>
          <a:prstGeom prst="rect">
            <a:avLst/>
          </a:prstGeom>
        </p:spPr>
        <p:txBody>
          <a:bodyPr vert="horz" lIns="91440" tIns="45720" rIns="91440" bIns="45720" rtlCol="0" anchor="ctr">
            <a:normAutofit fontScale="92500"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spcBef>
                <a:spcPts val="600"/>
              </a:spcBef>
              <a:buNone/>
            </a:pPr>
            <a:r>
              <a:rPr lang="en-US" sz="1800" b="1" u="sng" dirty="0"/>
              <a:t>Example 10 – Unitary group – Blending – Special Allocations</a:t>
            </a:r>
            <a:r>
              <a:rPr lang="en-US" sz="1800" b="1" dirty="0"/>
              <a:t>: </a:t>
            </a:r>
          </a:p>
          <a:p>
            <a:pPr lvl="1">
              <a:spcBef>
                <a:spcPts val="600"/>
              </a:spcBef>
              <a:spcAft>
                <a:spcPts val="1200"/>
              </a:spcAft>
            </a:pPr>
            <a:r>
              <a:rPr lang="en-US" sz="1800" b="1" dirty="0"/>
              <a:t>The absolute value method compares losses and income equally based on their absolute value to distribute the sales between partners. </a:t>
            </a:r>
          </a:p>
          <a:p>
            <a:pPr lvl="1">
              <a:spcBef>
                <a:spcPts val="600"/>
              </a:spcBef>
              <a:spcAft>
                <a:spcPts val="1200"/>
              </a:spcAft>
            </a:pPr>
            <a:r>
              <a:rPr lang="en-US" sz="1800" b="1" dirty="0"/>
              <a:t>P3 factor baseline is the sum of gains and losses allocated $30,000 = $10,000 + $20,000.</a:t>
            </a:r>
          </a:p>
          <a:p>
            <a:pPr lvl="1">
              <a:spcBef>
                <a:spcPts val="600"/>
              </a:spcBef>
              <a:spcAft>
                <a:spcPts val="1200"/>
              </a:spcAft>
            </a:pPr>
            <a:r>
              <a:rPr lang="en-US" sz="1800" b="1" dirty="0"/>
              <a:t>Corp’s share of factor baseline is $20,000</a:t>
            </a:r>
          </a:p>
          <a:p>
            <a:pPr lvl="1">
              <a:spcBef>
                <a:spcPts val="600"/>
              </a:spcBef>
              <a:spcAft>
                <a:spcPts val="1200"/>
              </a:spcAft>
            </a:pPr>
            <a:r>
              <a:rPr lang="en-US" sz="1800" b="1" dirty="0">
                <a:highlight>
                  <a:srgbClr val="FFFF00"/>
                </a:highlight>
              </a:rPr>
              <a:t>Corp share of P3 sales is 66.66% </a:t>
            </a:r>
            <a:r>
              <a:rPr lang="en-US" sz="1800" b="1" dirty="0"/>
              <a:t>which is $20,000/$30,000 using absolute value</a:t>
            </a:r>
          </a:p>
          <a:p>
            <a:pPr lvl="1">
              <a:spcBef>
                <a:spcPts val="600"/>
              </a:spcBef>
              <a:spcAft>
                <a:spcPts val="1200"/>
              </a:spcAft>
            </a:pPr>
            <a:r>
              <a:rPr lang="en-US" sz="1800" b="1" dirty="0"/>
              <a:t>Corp’s includes $1,106,556 of P3’s total sales which is 66.66% times $1,660,000.</a:t>
            </a:r>
          </a:p>
          <a:p>
            <a:pPr lvl="1">
              <a:spcBef>
                <a:spcPts val="600"/>
              </a:spcBef>
              <a:spcAft>
                <a:spcPts val="1200"/>
              </a:spcAft>
            </a:pPr>
            <a:r>
              <a:rPr lang="en-US" sz="1800" b="1" dirty="0"/>
              <a:t>Corp’s total  sales is $1,506,556 which is the sum of Corp’s share of P3’s total sales and its own sales of $400,000.</a:t>
            </a:r>
          </a:p>
          <a:p>
            <a:pPr lvl="1">
              <a:spcBef>
                <a:spcPts val="600"/>
              </a:spcBef>
              <a:spcAft>
                <a:spcPts val="1200"/>
              </a:spcAft>
            </a:pPr>
            <a:r>
              <a:rPr lang="en-US" sz="1800" b="1" dirty="0"/>
              <a:t>Corp’s includes $99,990 of P3’s State A sales which is 66.66% of $150,000.</a:t>
            </a:r>
          </a:p>
          <a:p>
            <a:pPr lvl="1">
              <a:spcBef>
                <a:spcPts val="600"/>
              </a:spcBef>
              <a:spcAft>
                <a:spcPts val="1200"/>
              </a:spcAft>
            </a:pPr>
            <a:r>
              <a:rPr lang="en-US" sz="1800" b="1" dirty="0"/>
              <a:t>Corp’s apportionment factor is 6.637% which is $99,990 / $1,506,556</a:t>
            </a:r>
          </a:p>
          <a:p>
            <a:pPr lvl="1">
              <a:spcBef>
                <a:spcPts val="600"/>
              </a:spcBef>
              <a:spcAft>
                <a:spcPts val="1200"/>
              </a:spcAft>
            </a:pPr>
            <a:r>
              <a:rPr lang="en-US" sz="1800" b="1" dirty="0">
                <a:highlight>
                  <a:srgbClr val="FFFF00"/>
                </a:highlight>
              </a:rPr>
              <a:t>Corp’s State A income is $5,309 </a:t>
            </a:r>
            <a:r>
              <a:rPr lang="en-US" sz="1800" b="1" dirty="0"/>
              <a:t>which is 6.637% of $80,000</a:t>
            </a:r>
          </a:p>
        </p:txBody>
      </p:sp>
      <p:sp>
        <p:nvSpPr>
          <p:cNvPr id="13" name="Isosceles Triangle 12">
            <a:extLst>
              <a:ext uri="{FF2B5EF4-FFF2-40B4-BE49-F238E27FC236}">
                <a16:creationId xmlns:a16="http://schemas.microsoft.com/office/drawing/2014/main" id="{1EA7F6FD-AB93-52F4-06FB-359D805B7C04}"/>
              </a:ext>
            </a:extLst>
          </p:cNvPr>
          <p:cNvSpPr/>
          <p:nvPr/>
        </p:nvSpPr>
        <p:spPr>
          <a:xfrm>
            <a:off x="2898228" y="3071551"/>
            <a:ext cx="974900" cy="64800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P2</a:t>
            </a:r>
          </a:p>
        </p:txBody>
      </p:sp>
      <p:grpSp>
        <p:nvGrpSpPr>
          <p:cNvPr id="2" name="Group 1">
            <a:extLst>
              <a:ext uri="{FF2B5EF4-FFF2-40B4-BE49-F238E27FC236}">
                <a16:creationId xmlns:a16="http://schemas.microsoft.com/office/drawing/2014/main" id="{AFC2D9A7-8A67-EDAC-0C73-3DAB10762B55}"/>
              </a:ext>
            </a:extLst>
          </p:cNvPr>
          <p:cNvGrpSpPr/>
          <p:nvPr/>
        </p:nvGrpSpPr>
        <p:grpSpPr>
          <a:xfrm>
            <a:off x="361369" y="575606"/>
            <a:ext cx="3643983" cy="3124898"/>
            <a:chOff x="492314" y="470376"/>
            <a:chExt cx="5889256" cy="5953538"/>
          </a:xfrm>
        </p:grpSpPr>
        <p:grpSp>
          <p:nvGrpSpPr>
            <p:cNvPr id="36" name="Content Placeholder 16" descr="Man with solid fill">
              <a:extLst>
                <a:ext uri="{FF2B5EF4-FFF2-40B4-BE49-F238E27FC236}">
                  <a16:creationId xmlns:a16="http://schemas.microsoft.com/office/drawing/2014/main" id="{02CF3E94-A858-68AC-3355-9AD745314FB1}"/>
                </a:ext>
              </a:extLst>
            </p:cNvPr>
            <p:cNvGrpSpPr/>
            <p:nvPr/>
          </p:nvGrpSpPr>
          <p:grpSpPr>
            <a:xfrm>
              <a:off x="780840" y="2168619"/>
              <a:ext cx="375751" cy="908059"/>
              <a:chOff x="1642231" y="2562559"/>
              <a:chExt cx="419100" cy="857250"/>
            </a:xfrm>
            <a:solidFill>
              <a:schemeClr val="tx1">
                <a:lumMod val="65000"/>
                <a:lumOff val="35000"/>
              </a:schemeClr>
            </a:solidFill>
          </p:grpSpPr>
          <p:sp>
            <p:nvSpPr>
              <p:cNvPr id="37" name="Freeform: Shape 36">
                <a:extLst>
                  <a:ext uri="{FF2B5EF4-FFF2-40B4-BE49-F238E27FC236}">
                    <a16:creationId xmlns:a16="http://schemas.microsoft.com/office/drawing/2014/main" id="{C4BB7F5B-8A8D-5060-63F1-AA6ADAAFDA3D}"/>
                  </a:ext>
                </a:extLst>
              </p:cNvPr>
              <p:cNvSpPr/>
              <p:nvPr/>
            </p:nvSpPr>
            <p:spPr>
              <a:xfrm>
                <a:off x="1775581" y="2562559"/>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38" name="Freeform: Shape 37">
                <a:extLst>
                  <a:ext uri="{FF2B5EF4-FFF2-40B4-BE49-F238E27FC236}">
                    <a16:creationId xmlns:a16="http://schemas.microsoft.com/office/drawing/2014/main" id="{A288627E-77D9-8EBF-0E6E-D037171BAD14}"/>
                  </a:ext>
                </a:extLst>
              </p:cNvPr>
              <p:cNvSpPr/>
              <p:nvPr/>
            </p:nvSpPr>
            <p:spPr>
              <a:xfrm>
                <a:off x="1642231" y="2734009"/>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sp>
          <p:nvSpPr>
            <p:cNvPr id="5" name="Isosceles Triangle 4">
              <a:extLst>
                <a:ext uri="{FF2B5EF4-FFF2-40B4-BE49-F238E27FC236}">
                  <a16:creationId xmlns:a16="http://schemas.microsoft.com/office/drawing/2014/main" id="{D3D75143-07BA-DCB0-522C-2BDB29C26A65}"/>
                </a:ext>
              </a:extLst>
            </p:cNvPr>
            <p:cNvSpPr/>
            <p:nvPr/>
          </p:nvSpPr>
          <p:spPr>
            <a:xfrm>
              <a:off x="2441051" y="4418806"/>
              <a:ext cx="1575594" cy="123457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P1</a:t>
              </a:r>
            </a:p>
          </p:txBody>
        </p:sp>
        <p:sp>
          <p:nvSpPr>
            <p:cNvPr id="6" name="Freeform: Shape 5">
              <a:extLst>
                <a:ext uri="{FF2B5EF4-FFF2-40B4-BE49-F238E27FC236}">
                  <a16:creationId xmlns:a16="http://schemas.microsoft.com/office/drawing/2014/main" id="{1CAADC29-FDE6-33A5-8C14-A8C0A96E622C}"/>
                </a:ext>
              </a:extLst>
            </p:cNvPr>
            <p:cNvSpPr/>
            <p:nvPr/>
          </p:nvSpPr>
          <p:spPr>
            <a:xfrm>
              <a:off x="2683545" y="3601941"/>
              <a:ext cx="3419655" cy="2821973"/>
            </a:xfrm>
            <a:custGeom>
              <a:avLst/>
              <a:gdLst>
                <a:gd name="csX0" fmla="*/ 0 w 2902226"/>
                <a:gd name="csY0" fmla="*/ 143123 h 2631882"/>
                <a:gd name="csX1" fmla="*/ 0 w 2902226"/>
                <a:gd name="csY1" fmla="*/ 143123 h 2631882"/>
                <a:gd name="csX2" fmla="*/ 71562 w 2902226"/>
                <a:gd name="csY2" fmla="*/ 540689 h 2631882"/>
                <a:gd name="csX3" fmla="*/ 119269 w 2902226"/>
                <a:gd name="csY3" fmla="*/ 731520 h 2631882"/>
                <a:gd name="csX4" fmla="*/ 151075 w 2902226"/>
                <a:gd name="csY4" fmla="*/ 818984 h 2631882"/>
                <a:gd name="csX5" fmla="*/ 222636 w 2902226"/>
                <a:gd name="csY5" fmla="*/ 1113183 h 2631882"/>
                <a:gd name="csX6" fmla="*/ 262393 w 2902226"/>
                <a:gd name="csY6" fmla="*/ 1176793 h 2631882"/>
                <a:gd name="csX7" fmla="*/ 310101 w 2902226"/>
                <a:gd name="csY7" fmla="*/ 1439186 h 2631882"/>
                <a:gd name="csX8" fmla="*/ 333955 w 2902226"/>
                <a:gd name="csY8" fmla="*/ 1653871 h 2631882"/>
                <a:gd name="csX9" fmla="*/ 413468 w 2902226"/>
                <a:gd name="csY9" fmla="*/ 1956021 h 2631882"/>
                <a:gd name="csX10" fmla="*/ 421419 w 2902226"/>
                <a:gd name="csY10" fmla="*/ 2274073 h 2631882"/>
                <a:gd name="csX11" fmla="*/ 437322 w 2902226"/>
                <a:gd name="csY11" fmla="*/ 2345635 h 2631882"/>
                <a:gd name="csX12" fmla="*/ 580445 w 2902226"/>
                <a:gd name="csY12" fmla="*/ 2512612 h 2631882"/>
                <a:gd name="csX13" fmla="*/ 922351 w 2902226"/>
                <a:gd name="csY13" fmla="*/ 2608028 h 2631882"/>
                <a:gd name="csX14" fmla="*/ 1009816 w 2902226"/>
                <a:gd name="csY14" fmla="*/ 2615979 h 2631882"/>
                <a:gd name="csX15" fmla="*/ 1200647 w 2902226"/>
                <a:gd name="csY15" fmla="*/ 2623930 h 2631882"/>
                <a:gd name="csX16" fmla="*/ 1773141 w 2902226"/>
                <a:gd name="csY16" fmla="*/ 2631882 h 2631882"/>
                <a:gd name="csX17" fmla="*/ 2003729 w 2902226"/>
                <a:gd name="csY17" fmla="*/ 2615979 h 2631882"/>
                <a:gd name="csX18" fmla="*/ 2146852 w 2902226"/>
                <a:gd name="csY18" fmla="*/ 2600077 h 2631882"/>
                <a:gd name="csX19" fmla="*/ 2297927 w 2902226"/>
                <a:gd name="csY19" fmla="*/ 2584174 h 2631882"/>
                <a:gd name="csX20" fmla="*/ 2385391 w 2902226"/>
                <a:gd name="csY20" fmla="*/ 2576223 h 2631882"/>
                <a:gd name="csX21" fmla="*/ 2592125 w 2902226"/>
                <a:gd name="csY21" fmla="*/ 2568271 h 2631882"/>
                <a:gd name="csX22" fmla="*/ 2639833 w 2902226"/>
                <a:gd name="csY22" fmla="*/ 2560320 h 2631882"/>
                <a:gd name="csX23" fmla="*/ 2647784 w 2902226"/>
                <a:gd name="csY23" fmla="*/ 2472856 h 2631882"/>
                <a:gd name="csX24" fmla="*/ 2615979 w 2902226"/>
                <a:gd name="csY24" fmla="*/ 2178657 h 2631882"/>
                <a:gd name="csX25" fmla="*/ 2552369 w 2902226"/>
                <a:gd name="csY25" fmla="*/ 1908313 h 2631882"/>
                <a:gd name="csX26" fmla="*/ 2544417 w 2902226"/>
                <a:gd name="csY26" fmla="*/ 1804946 h 2631882"/>
                <a:gd name="csX27" fmla="*/ 2536466 w 2902226"/>
                <a:gd name="csY27" fmla="*/ 1733384 h 2631882"/>
                <a:gd name="csX28" fmla="*/ 2528515 w 2902226"/>
                <a:gd name="csY28" fmla="*/ 1606163 h 2631882"/>
                <a:gd name="csX29" fmla="*/ 2520563 w 2902226"/>
                <a:gd name="csY29" fmla="*/ 1518699 h 2631882"/>
                <a:gd name="csX30" fmla="*/ 2528515 w 2902226"/>
                <a:gd name="csY30" fmla="*/ 842838 h 2631882"/>
                <a:gd name="csX31" fmla="*/ 2536466 w 2902226"/>
                <a:gd name="csY31" fmla="*/ 811033 h 2631882"/>
                <a:gd name="csX32" fmla="*/ 2584174 w 2902226"/>
                <a:gd name="csY32" fmla="*/ 787179 h 2631882"/>
                <a:gd name="csX33" fmla="*/ 2655736 w 2902226"/>
                <a:gd name="csY33" fmla="*/ 747423 h 2631882"/>
                <a:gd name="csX34" fmla="*/ 2814762 w 2902226"/>
                <a:gd name="csY34" fmla="*/ 508883 h 2631882"/>
                <a:gd name="csX35" fmla="*/ 2830664 w 2902226"/>
                <a:gd name="csY35" fmla="*/ 453224 h 2631882"/>
                <a:gd name="csX36" fmla="*/ 2854518 w 2902226"/>
                <a:gd name="csY36" fmla="*/ 405517 h 2631882"/>
                <a:gd name="csX37" fmla="*/ 2878372 w 2902226"/>
                <a:gd name="csY37" fmla="*/ 349857 h 2631882"/>
                <a:gd name="csX38" fmla="*/ 2894275 w 2902226"/>
                <a:gd name="csY38" fmla="*/ 270344 h 2631882"/>
                <a:gd name="csX39" fmla="*/ 2902226 w 2902226"/>
                <a:gd name="csY39" fmla="*/ 238539 h 2631882"/>
                <a:gd name="csX40" fmla="*/ 2894275 w 2902226"/>
                <a:gd name="csY40" fmla="*/ 151075 h 2631882"/>
                <a:gd name="csX41" fmla="*/ 2870421 w 2902226"/>
                <a:gd name="csY41" fmla="*/ 127221 h 2631882"/>
                <a:gd name="csX42" fmla="*/ 2727297 w 2902226"/>
                <a:gd name="csY42" fmla="*/ 79513 h 2631882"/>
                <a:gd name="csX43" fmla="*/ 2560320 w 2902226"/>
                <a:gd name="csY43" fmla="*/ 31805 h 2631882"/>
                <a:gd name="csX44" fmla="*/ 2282024 w 2902226"/>
                <a:gd name="csY44" fmla="*/ 0 h 2631882"/>
                <a:gd name="csX45" fmla="*/ 1900362 w 2902226"/>
                <a:gd name="csY45" fmla="*/ 7951 h 2631882"/>
                <a:gd name="csX46" fmla="*/ 866692 w 2902226"/>
                <a:gd name="csY46" fmla="*/ 15903 h 2631882"/>
                <a:gd name="csX47" fmla="*/ 779228 w 2902226"/>
                <a:gd name="csY47" fmla="*/ 23854 h 2631882"/>
                <a:gd name="csX48" fmla="*/ 469127 w 2902226"/>
                <a:gd name="csY48" fmla="*/ 39757 h 2631882"/>
                <a:gd name="csX49" fmla="*/ 429370 w 2902226"/>
                <a:gd name="csY49" fmla="*/ 47708 h 2631882"/>
                <a:gd name="csX50" fmla="*/ 254442 w 2902226"/>
                <a:gd name="csY50" fmla="*/ 63610 h 2631882"/>
                <a:gd name="csX51" fmla="*/ 159026 w 2902226"/>
                <a:gd name="csY51" fmla="*/ 79513 h 2631882"/>
                <a:gd name="csX52" fmla="*/ 63610 w 2902226"/>
                <a:gd name="csY52" fmla="*/ 87464 h 2631882"/>
                <a:gd name="csX53" fmla="*/ 39756 w 2902226"/>
                <a:gd name="csY53" fmla="*/ 95416 h 2631882"/>
                <a:gd name="csX54" fmla="*/ 0 w 2902226"/>
                <a:gd name="csY54" fmla="*/ 143123 h 2631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902226" h="2631882">
                  <a:moveTo>
                    <a:pt x="0" y="143123"/>
                  </a:moveTo>
                  <a:lnTo>
                    <a:pt x="0" y="143123"/>
                  </a:lnTo>
                  <a:cubicBezTo>
                    <a:pt x="21109" y="322553"/>
                    <a:pt x="16814" y="321695"/>
                    <a:pt x="71562" y="540689"/>
                  </a:cubicBezTo>
                  <a:cubicBezTo>
                    <a:pt x="87464" y="604299"/>
                    <a:pt x="96861" y="669900"/>
                    <a:pt x="119269" y="731520"/>
                  </a:cubicBezTo>
                  <a:cubicBezTo>
                    <a:pt x="129871" y="760675"/>
                    <a:pt x="143551" y="788888"/>
                    <a:pt x="151075" y="818984"/>
                  </a:cubicBezTo>
                  <a:cubicBezTo>
                    <a:pt x="165759" y="877719"/>
                    <a:pt x="182074" y="1032059"/>
                    <a:pt x="222636" y="1113183"/>
                  </a:cubicBezTo>
                  <a:cubicBezTo>
                    <a:pt x="233818" y="1135547"/>
                    <a:pt x="249141" y="1155590"/>
                    <a:pt x="262393" y="1176793"/>
                  </a:cubicBezTo>
                  <a:cubicBezTo>
                    <a:pt x="298215" y="1391727"/>
                    <a:pt x="280208" y="1304672"/>
                    <a:pt x="310101" y="1439186"/>
                  </a:cubicBezTo>
                  <a:cubicBezTo>
                    <a:pt x="315016" y="1493249"/>
                    <a:pt x="324502" y="1608495"/>
                    <a:pt x="333955" y="1653871"/>
                  </a:cubicBezTo>
                  <a:cubicBezTo>
                    <a:pt x="371555" y="1834349"/>
                    <a:pt x="375685" y="1842675"/>
                    <a:pt x="413468" y="1956021"/>
                  </a:cubicBezTo>
                  <a:cubicBezTo>
                    <a:pt x="416118" y="2062038"/>
                    <a:pt x="414938" y="2168221"/>
                    <a:pt x="421419" y="2274073"/>
                  </a:cubicBezTo>
                  <a:cubicBezTo>
                    <a:pt x="422912" y="2298463"/>
                    <a:pt x="428465" y="2322861"/>
                    <a:pt x="437322" y="2345635"/>
                  </a:cubicBezTo>
                  <a:cubicBezTo>
                    <a:pt x="460766" y="2405921"/>
                    <a:pt x="524187" y="2488501"/>
                    <a:pt x="580445" y="2512612"/>
                  </a:cubicBezTo>
                  <a:cubicBezTo>
                    <a:pt x="689201" y="2559222"/>
                    <a:pt x="807314" y="2580334"/>
                    <a:pt x="922351" y="2608028"/>
                  </a:cubicBezTo>
                  <a:cubicBezTo>
                    <a:pt x="950813" y="2614880"/>
                    <a:pt x="980588" y="2614309"/>
                    <a:pt x="1009816" y="2615979"/>
                  </a:cubicBezTo>
                  <a:cubicBezTo>
                    <a:pt x="1073378" y="2619611"/>
                    <a:pt x="1136995" y="2622604"/>
                    <a:pt x="1200647" y="2623930"/>
                  </a:cubicBezTo>
                  <a:lnTo>
                    <a:pt x="1773141" y="2631882"/>
                  </a:lnTo>
                  <a:lnTo>
                    <a:pt x="2003729" y="2615979"/>
                  </a:lnTo>
                  <a:cubicBezTo>
                    <a:pt x="2051557" y="2611909"/>
                    <a:pt x="2099129" y="2605236"/>
                    <a:pt x="2146852" y="2600077"/>
                  </a:cubicBezTo>
                  <a:lnTo>
                    <a:pt x="2297927" y="2584174"/>
                  </a:lnTo>
                  <a:cubicBezTo>
                    <a:pt x="2327082" y="2581524"/>
                    <a:pt x="2356159" y="2577803"/>
                    <a:pt x="2385391" y="2576223"/>
                  </a:cubicBezTo>
                  <a:cubicBezTo>
                    <a:pt x="2454253" y="2572501"/>
                    <a:pt x="2523214" y="2570922"/>
                    <a:pt x="2592125" y="2568271"/>
                  </a:cubicBezTo>
                  <a:cubicBezTo>
                    <a:pt x="2608028" y="2565621"/>
                    <a:pt x="2631710" y="2574246"/>
                    <a:pt x="2639833" y="2560320"/>
                  </a:cubicBezTo>
                  <a:cubicBezTo>
                    <a:pt x="2654584" y="2535033"/>
                    <a:pt x="2649610" y="2502074"/>
                    <a:pt x="2647784" y="2472856"/>
                  </a:cubicBezTo>
                  <a:cubicBezTo>
                    <a:pt x="2641631" y="2374410"/>
                    <a:pt x="2632417" y="2275915"/>
                    <a:pt x="2615979" y="2178657"/>
                  </a:cubicBezTo>
                  <a:cubicBezTo>
                    <a:pt x="2600551" y="2087376"/>
                    <a:pt x="2552369" y="1908313"/>
                    <a:pt x="2552369" y="1908313"/>
                  </a:cubicBezTo>
                  <a:cubicBezTo>
                    <a:pt x="2549718" y="1873857"/>
                    <a:pt x="2547546" y="1839362"/>
                    <a:pt x="2544417" y="1804946"/>
                  </a:cubicBezTo>
                  <a:cubicBezTo>
                    <a:pt x="2542244" y="1781044"/>
                    <a:pt x="2538380" y="1757308"/>
                    <a:pt x="2536466" y="1733384"/>
                  </a:cubicBezTo>
                  <a:cubicBezTo>
                    <a:pt x="2533078" y="1691030"/>
                    <a:pt x="2531654" y="1648537"/>
                    <a:pt x="2528515" y="1606163"/>
                  </a:cubicBezTo>
                  <a:cubicBezTo>
                    <a:pt x="2526352" y="1576968"/>
                    <a:pt x="2523214" y="1547854"/>
                    <a:pt x="2520563" y="1518699"/>
                  </a:cubicBezTo>
                  <a:cubicBezTo>
                    <a:pt x="2511061" y="1167121"/>
                    <a:pt x="2506076" y="1231784"/>
                    <a:pt x="2528515" y="842838"/>
                  </a:cubicBezTo>
                  <a:cubicBezTo>
                    <a:pt x="2529144" y="831928"/>
                    <a:pt x="2528739" y="818760"/>
                    <a:pt x="2536466" y="811033"/>
                  </a:cubicBezTo>
                  <a:cubicBezTo>
                    <a:pt x="2549038" y="798461"/>
                    <a:pt x="2568486" y="795546"/>
                    <a:pt x="2584174" y="787179"/>
                  </a:cubicBezTo>
                  <a:cubicBezTo>
                    <a:pt x="2608252" y="774338"/>
                    <a:pt x="2631882" y="760675"/>
                    <a:pt x="2655736" y="747423"/>
                  </a:cubicBezTo>
                  <a:cubicBezTo>
                    <a:pt x="2693399" y="694066"/>
                    <a:pt x="2781725" y="574958"/>
                    <a:pt x="2814762" y="508883"/>
                  </a:cubicBezTo>
                  <a:cubicBezTo>
                    <a:pt x="2823391" y="491625"/>
                    <a:pt x="2823737" y="471233"/>
                    <a:pt x="2830664" y="453224"/>
                  </a:cubicBezTo>
                  <a:cubicBezTo>
                    <a:pt x="2837046" y="436630"/>
                    <a:pt x="2847067" y="421660"/>
                    <a:pt x="2854518" y="405517"/>
                  </a:cubicBezTo>
                  <a:cubicBezTo>
                    <a:pt x="2862977" y="387189"/>
                    <a:pt x="2870421" y="368410"/>
                    <a:pt x="2878372" y="349857"/>
                  </a:cubicBezTo>
                  <a:cubicBezTo>
                    <a:pt x="2883673" y="323353"/>
                    <a:pt x="2888612" y="296773"/>
                    <a:pt x="2894275" y="270344"/>
                  </a:cubicBezTo>
                  <a:cubicBezTo>
                    <a:pt x="2896565" y="259659"/>
                    <a:pt x="2902226" y="249467"/>
                    <a:pt x="2902226" y="238539"/>
                  </a:cubicBezTo>
                  <a:cubicBezTo>
                    <a:pt x="2902226" y="209264"/>
                    <a:pt x="2902317" y="179224"/>
                    <a:pt x="2894275" y="151075"/>
                  </a:cubicBezTo>
                  <a:cubicBezTo>
                    <a:pt x="2891186" y="140263"/>
                    <a:pt x="2880757" y="131651"/>
                    <a:pt x="2870421" y="127221"/>
                  </a:cubicBezTo>
                  <a:cubicBezTo>
                    <a:pt x="2824198" y="107411"/>
                    <a:pt x="2775362" y="94302"/>
                    <a:pt x="2727297" y="79513"/>
                  </a:cubicBezTo>
                  <a:cubicBezTo>
                    <a:pt x="2671971" y="62489"/>
                    <a:pt x="2616794" y="44512"/>
                    <a:pt x="2560320" y="31805"/>
                  </a:cubicBezTo>
                  <a:cubicBezTo>
                    <a:pt x="2446993" y="6306"/>
                    <a:pt x="2393689" y="6979"/>
                    <a:pt x="2282024" y="0"/>
                  </a:cubicBezTo>
                  <a:lnTo>
                    <a:pt x="1900362" y="7951"/>
                  </a:lnTo>
                  <a:lnTo>
                    <a:pt x="866692" y="15903"/>
                  </a:lnTo>
                  <a:cubicBezTo>
                    <a:pt x="837420" y="16318"/>
                    <a:pt x="808423" y="21691"/>
                    <a:pt x="779228" y="23854"/>
                  </a:cubicBezTo>
                  <a:cubicBezTo>
                    <a:pt x="662285" y="32516"/>
                    <a:pt x="592242" y="34404"/>
                    <a:pt x="469127" y="39757"/>
                  </a:cubicBezTo>
                  <a:cubicBezTo>
                    <a:pt x="455875" y="42407"/>
                    <a:pt x="442766" y="45922"/>
                    <a:pt x="429370" y="47708"/>
                  </a:cubicBezTo>
                  <a:cubicBezTo>
                    <a:pt x="392280" y="52653"/>
                    <a:pt x="287520" y="60854"/>
                    <a:pt x="254442" y="63610"/>
                  </a:cubicBezTo>
                  <a:cubicBezTo>
                    <a:pt x="222637" y="68911"/>
                    <a:pt x="191021" y="75514"/>
                    <a:pt x="159026" y="79513"/>
                  </a:cubicBezTo>
                  <a:cubicBezTo>
                    <a:pt x="127357" y="83472"/>
                    <a:pt x="95246" y="83246"/>
                    <a:pt x="63610" y="87464"/>
                  </a:cubicBezTo>
                  <a:cubicBezTo>
                    <a:pt x="55302" y="88572"/>
                    <a:pt x="47887" y="93383"/>
                    <a:pt x="39756" y="95416"/>
                  </a:cubicBezTo>
                  <a:lnTo>
                    <a:pt x="0" y="143123"/>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State A</a:t>
              </a:r>
            </a:p>
          </p:txBody>
        </p:sp>
        <p:cxnSp>
          <p:nvCxnSpPr>
            <p:cNvPr id="8" name="Straight Connector 7">
              <a:extLst>
                <a:ext uri="{FF2B5EF4-FFF2-40B4-BE49-F238E27FC236}">
                  <a16:creationId xmlns:a16="http://schemas.microsoft.com/office/drawing/2014/main" id="{7802A6F8-6F02-56FB-4065-0A63AFD2C399}"/>
                </a:ext>
              </a:extLst>
            </p:cNvPr>
            <p:cNvCxnSpPr>
              <a:cxnSpLocks/>
              <a:stCxn id="14" idx="2"/>
              <a:endCxn id="23" idx="0"/>
            </p:cNvCxnSpPr>
            <p:nvPr/>
          </p:nvCxnSpPr>
          <p:spPr>
            <a:xfrm>
              <a:off x="2394380" y="2411514"/>
              <a:ext cx="2406925" cy="538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B467DA1-501B-B3B3-3BBD-AAAC274660AE}"/>
                </a:ext>
              </a:extLst>
            </p:cNvPr>
            <p:cNvCxnSpPr>
              <a:cxnSpLocks/>
              <a:stCxn id="38" idx="17"/>
              <a:endCxn id="5" idx="0"/>
            </p:cNvCxnSpPr>
            <p:nvPr/>
          </p:nvCxnSpPr>
          <p:spPr>
            <a:xfrm>
              <a:off x="985795" y="3076678"/>
              <a:ext cx="2243053" cy="134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7E1EE03-5E00-AC94-F4F1-632A4D764471}"/>
                </a:ext>
              </a:extLst>
            </p:cNvPr>
            <p:cNvSpPr/>
            <p:nvPr/>
          </p:nvSpPr>
          <p:spPr>
            <a:xfrm>
              <a:off x="1745654" y="1552410"/>
              <a:ext cx="1297453" cy="85910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Corp</a:t>
              </a:r>
            </a:p>
          </p:txBody>
        </p:sp>
        <p:sp>
          <p:nvSpPr>
            <p:cNvPr id="23" name="Isosceles Triangle 22">
              <a:extLst>
                <a:ext uri="{FF2B5EF4-FFF2-40B4-BE49-F238E27FC236}">
                  <a16:creationId xmlns:a16="http://schemas.microsoft.com/office/drawing/2014/main" id="{DD952461-489F-0BDD-A607-B4740BF5CC59}"/>
                </a:ext>
              </a:extLst>
            </p:cNvPr>
            <p:cNvSpPr/>
            <p:nvPr/>
          </p:nvSpPr>
          <p:spPr>
            <a:xfrm>
              <a:off x="4214516" y="2949788"/>
              <a:ext cx="1173577" cy="9261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P3</a:t>
              </a:r>
            </a:p>
          </p:txBody>
        </p:sp>
        <p:grpSp>
          <p:nvGrpSpPr>
            <p:cNvPr id="39" name="Content Placeholder 16" descr="Man with solid fill">
              <a:extLst>
                <a:ext uri="{FF2B5EF4-FFF2-40B4-BE49-F238E27FC236}">
                  <a16:creationId xmlns:a16="http://schemas.microsoft.com/office/drawing/2014/main" id="{52D89AA1-46D9-CF68-DC15-FDED5F1CA5FC}"/>
                </a:ext>
              </a:extLst>
            </p:cNvPr>
            <p:cNvGrpSpPr/>
            <p:nvPr/>
          </p:nvGrpSpPr>
          <p:grpSpPr>
            <a:xfrm>
              <a:off x="5123885" y="882595"/>
              <a:ext cx="375751" cy="908059"/>
              <a:chOff x="6486322" y="1348492"/>
              <a:chExt cx="419100" cy="857250"/>
            </a:xfrm>
            <a:solidFill>
              <a:schemeClr val="tx1">
                <a:lumMod val="65000"/>
                <a:lumOff val="35000"/>
              </a:schemeClr>
            </a:solidFill>
          </p:grpSpPr>
          <p:sp>
            <p:nvSpPr>
              <p:cNvPr id="40" name="Freeform: Shape 39">
                <a:extLst>
                  <a:ext uri="{FF2B5EF4-FFF2-40B4-BE49-F238E27FC236}">
                    <a16:creationId xmlns:a16="http://schemas.microsoft.com/office/drawing/2014/main" id="{844A73C2-1373-C131-683B-39461F12391F}"/>
                  </a:ext>
                </a:extLst>
              </p:cNvPr>
              <p:cNvSpPr/>
              <p:nvPr/>
            </p:nvSpPr>
            <p:spPr>
              <a:xfrm>
                <a:off x="6619672" y="1348492"/>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41" name="Freeform: Shape 40">
                <a:extLst>
                  <a:ext uri="{FF2B5EF4-FFF2-40B4-BE49-F238E27FC236}">
                    <a16:creationId xmlns:a16="http://schemas.microsoft.com/office/drawing/2014/main" id="{43531E89-A573-8332-2F56-065A07872A78}"/>
                  </a:ext>
                </a:extLst>
              </p:cNvPr>
              <p:cNvSpPr/>
              <p:nvPr/>
            </p:nvSpPr>
            <p:spPr>
              <a:xfrm>
                <a:off x="6486322" y="1519942"/>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cxnSp>
          <p:nvCxnSpPr>
            <p:cNvPr id="29" name="Straight Connector 28">
              <a:extLst>
                <a:ext uri="{FF2B5EF4-FFF2-40B4-BE49-F238E27FC236}">
                  <a16:creationId xmlns:a16="http://schemas.microsoft.com/office/drawing/2014/main" id="{657DC81F-D485-8F72-2D01-CCF049FF1CC6}"/>
                </a:ext>
              </a:extLst>
            </p:cNvPr>
            <p:cNvCxnSpPr>
              <a:cxnSpLocks/>
              <a:stCxn id="23" idx="3"/>
              <a:endCxn id="5" idx="0"/>
            </p:cNvCxnSpPr>
            <p:nvPr/>
          </p:nvCxnSpPr>
          <p:spPr>
            <a:xfrm flipH="1">
              <a:off x="3228848" y="3875915"/>
              <a:ext cx="1572456" cy="542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C1A1F30-7B43-77DD-B910-2F2945FF02E3}"/>
                </a:ext>
              </a:extLst>
            </p:cNvPr>
            <p:cNvCxnSpPr>
              <a:cxnSpLocks/>
              <a:stCxn id="41" idx="13"/>
              <a:endCxn id="23" idx="0"/>
            </p:cNvCxnSpPr>
            <p:nvPr/>
          </p:nvCxnSpPr>
          <p:spPr>
            <a:xfrm flipH="1">
              <a:off x="4801304" y="1790655"/>
              <a:ext cx="425058" cy="1159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717950B-5222-D7F0-B558-35DA3785EB6C}"/>
                </a:ext>
              </a:extLst>
            </p:cNvPr>
            <p:cNvSpPr txBox="1"/>
            <p:nvPr/>
          </p:nvSpPr>
          <p:spPr>
            <a:xfrm>
              <a:off x="492314" y="1505872"/>
              <a:ext cx="1161131" cy="820923"/>
            </a:xfrm>
            <a:prstGeom prst="rect">
              <a:avLst/>
            </a:prstGeom>
            <a:noFill/>
          </p:spPr>
          <p:txBody>
            <a:bodyPr wrap="square" rtlCol="0">
              <a:spAutoFit/>
            </a:bodyPr>
            <a:lstStyle/>
            <a:p>
              <a:r>
                <a:rPr lang="en-US" sz="1050" b="1"/>
                <a:t>Partner Smith</a:t>
              </a:r>
            </a:p>
          </p:txBody>
        </p:sp>
        <p:sp>
          <p:nvSpPr>
            <p:cNvPr id="44" name="TextBox 43">
              <a:extLst>
                <a:ext uri="{FF2B5EF4-FFF2-40B4-BE49-F238E27FC236}">
                  <a16:creationId xmlns:a16="http://schemas.microsoft.com/office/drawing/2014/main" id="{70583964-1437-72F2-EF65-1DB780423F50}"/>
                </a:ext>
              </a:extLst>
            </p:cNvPr>
            <p:cNvSpPr txBox="1"/>
            <p:nvPr/>
          </p:nvSpPr>
          <p:spPr>
            <a:xfrm>
              <a:off x="5364915" y="470376"/>
              <a:ext cx="1016655" cy="1099451"/>
            </a:xfrm>
            <a:prstGeom prst="rect">
              <a:avLst/>
            </a:prstGeom>
            <a:noFill/>
          </p:spPr>
          <p:txBody>
            <a:bodyPr wrap="square" rtlCol="0">
              <a:spAutoFit/>
            </a:bodyPr>
            <a:lstStyle/>
            <a:p>
              <a:pPr algn="ctr"/>
              <a:r>
                <a:rPr lang="en-US" sz="1050" b="1"/>
                <a:t>QIP Partner Jones</a:t>
              </a:r>
            </a:p>
          </p:txBody>
        </p:sp>
      </p:grpSp>
      <p:cxnSp>
        <p:nvCxnSpPr>
          <p:cNvPr id="15" name="Straight Connector 14">
            <a:extLst>
              <a:ext uri="{FF2B5EF4-FFF2-40B4-BE49-F238E27FC236}">
                <a16:creationId xmlns:a16="http://schemas.microsoft.com/office/drawing/2014/main" id="{A386AF94-28E9-0F1A-99F0-586ECD9B3A8E}"/>
              </a:ext>
            </a:extLst>
          </p:cNvPr>
          <p:cNvCxnSpPr>
            <a:cxnSpLocks/>
            <a:stCxn id="23" idx="3"/>
            <a:endCxn id="13" idx="0"/>
          </p:cNvCxnSpPr>
          <p:nvPr/>
        </p:nvCxnSpPr>
        <p:spPr>
          <a:xfrm>
            <a:off x="3027561" y="2363108"/>
            <a:ext cx="358117" cy="708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650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8A04B-413C-5931-0982-EE607819274D}"/>
            </a:ext>
          </a:extLst>
        </p:cNvPr>
        <p:cNvGrpSpPr/>
        <p:nvPr/>
      </p:nvGrpSpPr>
      <p:grpSpPr>
        <a:xfrm>
          <a:off x="0" y="0"/>
          <a:ext cx="0" cy="0"/>
          <a:chOff x="0" y="0"/>
          <a:chExt cx="0" cy="0"/>
        </a:xfrm>
      </p:grpSpPr>
      <p:sp>
        <p:nvSpPr>
          <p:cNvPr id="12" name="Freeform: Shape 11">
            <a:extLst>
              <a:ext uri="{FF2B5EF4-FFF2-40B4-BE49-F238E27FC236}">
                <a16:creationId xmlns:a16="http://schemas.microsoft.com/office/drawing/2014/main" id="{8AAF1732-DBE1-E328-71C9-F049D963DA9F}"/>
              </a:ext>
            </a:extLst>
          </p:cNvPr>
          <p:cNvSpPr/>
          <p:nvPr/>
        </p:nvSpPr>
        <p:spPr>
          <a:xfrm>
            <a:off x="953604" y="676166"/>
            <a:ext cx="3218346" cy="3438634"/>
          </a:xfrm>
          <a:custGeom>
            <a:avLst/>
            <a:gdLst>
              <a:gd name="csX0" fmla="*/ 237021 w 1890000"/>
              <a:gd name="csY0" fmla="*/ 276334 h 3080754"/>
              <a:gd name="csX1" fmla="*/ 8421 w 1890000"/>
              <a:gd name="csY1" fmla="*/ 685909 h 3080754"/>
              <a:gd name="csX2" fmla="*/ 484671 w 1890000"/>
              <a:gd name="csY2" fmla="*/ 2914759 h 3080754"/>
              <a:gd name="csX3" fmla="*/ 1884846 w 1890000"/>
              <a:gd name="csY3" fmla="*/ 2609959 h 3080754"/>
              <a:gd name="csX4" fmla="*/ 932346 w 1890000"/>
              <a:gd name="csY4" fmla="*/ 162034 h 3080754"/>
              <a:gd name="csX5" fmla="*/ 237021 w 1890000"/>
              <a:gd name="csY5" fmla="*/ 276334 h 3080754"/>
            </a:gdLst>
            <a:ahLst/>
            <a:cxnLst>
              <a:cxn ang="0">
                <a:pos x="csX0" y="csY0"/>
              </a:cxn>
              <a:cxn ang="0">
                <a:pos x="csX1" y="csY1"/>
              </a:cxn>
              <a:cxn ang="0">
                <a:pos x="csX2" y="csY2"/>
              </a:cxn>
              <a:cxn ang="0">
                <a:pos x="csX3" y="csY3"/>
              </a:cxn>
              <a:cxn ang="0">
                <a:pos x="csX4" y="csY4"/>
              </a:cxn>
              <a:cxn ang="0">
                <a:pos x="csX5" y="csY5"/>
              </a:cxn>
            </a:cxnLst>
            <a:rect l="l" t="t" r="r" b="b"/>
            <a:pathLst>
              <a:path w="1890000" h="3080754">
                <a:moveTo>
                  <a:pt x="237021" y="276334"/>
                </a:moveTo>
                <a:cubicBezTo>
                  <a:pt x="83034" y="363646"/>
                  <a:pt x="-32854" y="246172"/>
                  <a:pt x="8421" y="685909"/>
                </a:cubicBezTo>
                <a:cubicBezTo>
                  <a:pt x="49696" y="1125646"/>
                  <a:pt x="171934" y="2594084"/>
                  <a:pt x="484671" y="2914759"/>
                </a:cubicBezTo>
                <a:cubicBezTo>
                  <a:pt x="797408" y="3235434"/>
                  <a:pt x="1810234" y="3068746"/>
                  <a:pt x="1884846" y="2609959"/>
                </a:cubicBezTo>
                <a:cubicBezTo>
                  <a:pt x="1959458" y="2151172"/>
                  <a:pt x="1203808" y="547796"/>
                  <a:pt x="932346" y="162034"/>
                </a:cubicBezTo>
                <a:cubicBezTo>
                  <a:pt x="660884" y="-223728"/>
                  <a:pt x="391008" y="189022"/>
                  <a:pt x="237021" y="276334"/>
                </a:cubicBezTo>
                <a:close/>
              </a:path>
            </a:pathLst>
          </a:cu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E18AEFF-5CFB-9D86-B7D8-51E23A5D6B55}"/>
              </a:ext>
            </a:extLst>
          </p:cNvPr>
          <p:cNvSpPr>
            <a:spLocks noGrp="1"/>
          </p:cNvSpPr>
          <p:nvPr>
            <p:ph type="sldNum" sz="quarter" idx="12"/>
          </p:nvPr>
        </p:nvSpPr>
        <p:spPr/>
        <p:txBody>
          <a:bodyPr/>
          <a:lstStyle/>
          <a:p>
            <a:fld id="{3A98EE3D-8CD1-4C3F-BD1C-C98C9596463C}" type="slidenum">
              <a:rPr lang="en-US" smtClean="0"/>
              <a:t>34</a:t>
            </a:fld>
            <a:endParaRPr lang="en-US"/>
          </a:p>
        </p:txBody>
      </p:sp>
      <p:sp>
        <p:nvSpPr>
          <p:cNvPr id="19" name="Content Placeholder 2">
            <a:extLst>
              <a:ext uri="{FF2B5EF4-FFF2-40B4-BE49-F238E27FC236}">
                <a16:creationId xmlns:a16="http://schemas.microsoft.com/office/drawing/2014/main" id="{720B249B-E097-7D74-7DE1-EAA5832F8524}"/>
              </a:ext>
            </a:extLst>
          </p:cNvPr>
          <p:cNvSpPr txBox="1">
            <a:spLocks/>
          </p:cNvSpPr>
          <p:nvPr/>
        </p:nvSpPr>
        <p:spPr>
          <a:xfrm>
            <a:off x="4080515" y="723569"/>
            <a:ext cx="7750116" cy="5700345"/>
          </a:xfrm>
          <a:prstGeom prst="rect">
            <a:avLst/>
          </a:prstGeom>
        </p:spPr>
        <p:txBody>
          <a:bodyPr vert="horz" lIns="91440" tIns="45720" rIns="91440" bIns="45720" rtlCol="0" anchor="ctr">
            <a:normAutofit fontScale="92500"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spcBef>
                <a:spcPts val="600"/>
              </a:spcBef>
              <a:buNone/>
            </a:pPr>
            <a:r>
              <a:rPr lang="en-US" sz="1800" b="1" u="sng" dirty="0"/>
              <a:t>Example 10 – Unitary group – Blending – Special Allocations</a:t>
            </a:r>
            <a:r>
              <a:rPr lang="en-US" sz="1800" b="1" dirty="0"/>
              <a:t>: </a:t>
            </a:r>
          </a:p>
          <a:p>
            <a:pPr lvl="1">
              <a:spcBef>
                <a:spcPts val="600"/>
              </a:spcBef>
              <a:spcAft>
                <a:spcPts val="1200"/>
              </a:spcAft>
            </a:pPr>
            <a:r>
              <a:rPr lang="en-US" sz="1800" b="1" dirty="0"/>
              <a:t>Special allocations can pose a paradox for the assignment of apportionment items when distributive shares of opposite signs are allocated to different partners. That is P3 in our example.</a:t>
            </a:r>
          </a:p>
          <a:p>
            <a:pPr lvl="1">
              <a:spcBef>
                <a:spcPts val="600"/>
              </a:spcBef>
              <a:spcAft>
                <a:spcPts val="1200"/>
              </a:spcAft>
            </a:pPr>
            <a:r>
              <a:rPr lang="en-US" sz="1800" b="1"/>
              <a:t>If the total partnership distributive share and the partner's own distributive share are both positive (income) or negative (loss), then the partner's share of factors is simply the proportion of that partner's distributive share to the total partnership distributive share. See example 9.</a:t>
            </a:r>
          </a:p>
          <a:p>
            <a:pPr lvl="1">
              <a:spcBef>
                <a:spcPts val="600"/>
              </a:spcBef>
              <a:spcAft>
                <a:spcPts val="1200"/>
              </a:spcAft>
            </a:pPr>
            <a:r>
              <a:rPr lang="en-US" sz="1800" b="1"/>
              <a:t>Special allocations can result in a partner receiving positive distributive share while the total partnership distributive share is negative, or vice versa, where the partner receives a negative distributive share while the total partnership distributive share is positive. This means the share determined by dividing the partner's distributive share by the total distributive share will be a negative percentage. The absolute value method avoids this problem by converting all amounts to absolute values so that the share reflects the amplitude of the distribution.</a:t>
            </a:r>
          </a:p>
          <a:p>
            <a:pPr lvl="1">
              <a:spcBef>
                <a:spcPts val="600"/>
              </a:spcBef>
              <a:spcAft>
                <a:spcPts val="1200"/>
              </a:spcAft>
            </a:pPr>
            <a:r>
              <a:rPr lang="en-US" sz="1800" b="1"/>
              <a:t>The</a:t>
            </a:r>
            <a:r>
              <a:rPr lang="en-US" sz="1800" b="1" dirty="0"/>
              <a:t> absolute value method measures that amplitude and distributes apportionment items proportionally based on each partner’s share of that amplitude called “factor baseline”. Jones receiving 1/3 and Corp receiving 2/3 of the of the apportionment items.</a:t>
            </a:r>
          </a:p>
        </p:txBody>
      </p:sp>
      <p:sp>
        <p:nvSpPr>
          <p:cNvPr id="13" name="Isosceles Triangle 12">
            <a:extLst>
              <a:ext uri="{FF2B5EF4-FFF2-40B4-BE49-F238E27FC236}">
                <a16:creationId xmlns:a16="http://schemas.microsoft.com/office/drawing/2014/main" id="{318EC973-2583-DE8F-4215-7FA462629C28}"/>
              </a:ext>
            </a:extLst>
          </p:cNvPr>
          <p:cNvSpPr/>
          <p:nvPr/>
        </p:nvSpPr>
        <p:spPr>
          <a:xfrm>
            <a:off x="2898228" y="3071551"/>
            <a:ext cx="974900" cy="64800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P2</a:t>
            </a:r>
          </a:p>
        </p:txBody>
      </p:sp>
      <p:grpSp>
        <p:nvGrpSpPr>
          <p:cNvPr id="2" name="Group 1">
            <a:extLst>
              <a:ext uri="{FF2B5EF4-FFF2-40B4-BE49-F238E27FC236}">
                <a16:creationId xmlns:a16="http://schemas.microsoft.com/office/drawing/2014/main" id="{080CA3DC-3041-D671-87C4-751B81A1E622}"/>
              </a:ext>
            </a:extLst>
          </p:cNvPr>
          <p:cNvGrpSpPr/>
          <p:nvPr/>
        </p:nvGrpSpPr>
        <p:grpSpPr>
          <a:xfrm>
            <a:off x="361369" y="575606"/>
            <a:ext cx="3643983" cy="3124898"/>
            <a:chOff x="492314" y="470376"/>
            <a:chExt cx="5889256" cy="5953538"/>
          </a:xfrm>
        </p:grpSpPr>
        <p:grpSp>
          <p:nvGrpSpPr>
            <p:cNvPr id="36" name="Content Placeholder 16" descr="Man with solid fill">
              <a:extLst>
                <a:ext uri="{FF2B5EF4-FFF2-40B4-BE49-F238E27FC236}">
                  <a16:creationId xmlns:a16="http://schemas.microsoft.com/office/drawing/2014/main" id="{03384C5E-63E5-A895-AE9F-76567A6DE6B4}"/>
                </a:ext>
              </a:extLst>
            </p:cNvPr>
            <p:cNvGrpSpPr/>
            <p:nvPr/>
          </p:nvGrpSpPr>
          <p:grpSpPr>
            <a:xfrm>
              <a:off x="780840" y="2168619"/>
              <a:ext cx="375751" cy="908059"/>
              <a:chOff x="1642231" y="2562559"/>
              <a:chExt cx="419100" cy="857250"/>
            </a:xfrm>
            <a:solidFill>
              <a:schemeClr val="tx1">
                <a:lumMod val="65000"/>
                <a:lumOff val="35000"/>
              </a:schemeClr>
            </a:solidFill>
          </p:grpSpPr>
          <p:sp>
            <p:nvSpPr>
              <p:cNvPr id="37" name="Freeform: Shape 36">
                <a:extLst>
                  <a:ext uri="{FF2B5EF4-FFF2-40B4-BE49-F238E27FC236}">
                    <a16:creationId xmlns:a16="http://schemas.microsoft.com/office/drawing/2014/main" id="{11A86888-6B39-7D24-63EF-5C4765096C2E}"/>
                  </a:ext>
                </a:extLst>
              </p:cNvPr>
              <p:cNvSpPr/>
              <p:nvPr/>
            </p:nvSpPr>
            <p:spPr>
              <a:xfrm>
                <a:off x="1775581" y="2562559"/>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38" name="Freeform: Shape 37">
                <a:extLst>
                  <a:ext uri="{FF2B5EF4-FFF2-40B4-BE49-F238E27FC236}">
                    <a16:creationId xmlns:a16="http://schemas.microsoft.com/office/drawing/2014/main" id="{3728987F-C7B2-A799-C676-DFB94F160707}"/>
                  </a:ext>
                </a:extLst>
              </p:cNvPr>
              <p:cNvSpPr/>
              <p:nvPr/>
            </p:nvSpPr>
            <p:spPr>
              <a:xfrm>
                <a:off x="1642231" y="2734009"/>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sp>
          <p:nvSpPr>
            <p:cNvPr id="5" name="Isosceles Triangle 4">
              <a:extLst>
                <a:ext uri="{FF2B5EF4-FFF2-40B4-BE49-F238E27FC236}">
                  <a16:creationId xmlns:a16="http://schemas.microsoft.com/office/drawing/2014/main" id="{08982313-6B74-CE42-81AE-64BF24D7F8DC}"/>
                </a:ext>
              </a:extLst>
            </p:cNvPr>
            <p:cNvSpPr/>
            <p:nvPr/>
          </p:nvSpPr>
          <p:spPr>
            <a:xfrm>
              <a:off x="2441051" y="4418806"/>
              <a:ext cx="1575594" cy="1234571"/>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P1</a:t>
              </a:r>
            </a:p>
          </p:txBody>
        </p:sp>
        <p:sp>
          <p:nvSpPr>
            <p:cNvPr id="6" name="Freeform: Shape 5">
              <a:extLst>
                <a:ext uri="{FF2B5EF4-FFF2-40B4-BE49-F238E27FC236}">
                  <a16:creationId xmlns:a16="http://schemas.microsoft.com/office/drawing/2014/main" id="{228A22DD-FBA3-7C7D-5FD4-ED3446D7117D}"/>
                </a:ext>
              </a:extLst>
            </p:cNvPr>
            <p:cNvSpPr/>
            <p:nvPr/>
          </p:nvSpPr>
          <p:spPr>
            <a:xfrm>
              <a:off x="2683545" y="3601941"/>
              <a:ext cx="3419655" cy="2821973"/>
            </a:xfrm>
            <a:custGeom>
              <a:avLst/>
              <a:gdLst>
                <a:gd name="csX0" fmla="*/ 0 w 2902226"/>
                <a:gd name="csY0" fmla="*/ 143123 h 2631882"/>
                <a:gd name="csX1" fmla="*/ 0 w 2902226"/>
                <a:gd name="csY1" fmla="*/ 143123 h 2631882"/>
                <a:gd name="csX2" fmla="*/ 71562 w 2902226"/>
                <a:gd name="csY2" fmla="*/ 540689 h 2631882"/>
                <a:gd name="csX3" fmla="*/ 119269 w 2902226"/>
                <a:gd name="csY3" fmla="*/ 731520 h 2631882"/>
                <a:gd name="csX4" fmla="*/ 151075 w 2902226"/>
                <a:gd name="csY4" fmla="*/ 818984 h 2631882"/>
                <a:gd name="csX5" fmla="*/ 222636 w 2902226"/>
                <a:gd name="csY5" fmla="*/ 1113183 h 2631882"/>
                <a:gd name="csX6" fmla="*/ 262393 w 2902226"/>
                <a:gd name="csY6" fmla="*/ 1176793 h 2631882"/>
                <a:gd name="csX7" fmla="*/ 310101 w 2902226"/>
                <a:gd name="csY7" fmla="*/ 1439186 h 2631882"/>
                <a:gd name="csX8" fmla="*/ 333955 w 2902226"/>
                <a:gd name="csY8" fmla="*/ 1653871 h 2631882"/>
                <a:gd name="csX9" fmla="*/ 413468 w 2902226"/>
                <a:gd name="csY9" fmla="*/ 1956021 h 2631882"/>
                <a:gd name="csX10" fmla="*/ 421419 w 2902226"/>
                <a:gd name="csY10" fmla="*/ 2274073 h 2631882"/>
                <a:gd name="csX11" fmla="*/ 437322 w 2902226"/>
                <a:gd name="csY11" fmla="*/ 2345635 h 2631882"/>
                <a:gd name="csX12" fmla="*/ 580445 w 2902226"/>
                <a:gd name="csY12" fmla="*/ 2512612 h 2631882"/>
                <a:gd name="csX13" fmla="*/ 922351 w 2902226"/>
                <a:gd name="csY13" fmla="*/ 2608028 h 2631882"/>
                <a:gd name="csX14" fmla="*/ 1009816 w 2902226"/>
                <a:gd name="csY14" fmla="*/ 2615979 h 2631882"/>
                <a:gd name="csX15" fmla="*/ 1200647 w 2902226"/>
                <a:gd name="csY15" fmla="*/ 2623930 h 2631882"/>
                <a:gd name="csX16" fmla="*/ 1773141 w 2902226"/>
                <a:gd name="csY16" fmla="*/ 2631882 h 2631882"/>
                <a:gd name="csX17" fmla="*/ 2003729 w 2902226"/>
                <a:gd name="csY17" fmla="*/ 2615979 h 2631882"/>
                <a:gd name="csX18" fmla="*/ 2146852 w 2902226"/>
                <a:gd name="csY18" fmla="*/ 2600077 h 2631882"/>
                <a:gd name="csX19" fmla="*/ 2297927 w 2902226"/>
                <a:gd name="csY19" fmla="*/ 2584174 h 2631882"/>
                <a:gd name="csX20" fmla="*/ 2385391 w 2902226"/>
                <a:gd name="csY20" fmla="*/ 2576223 h 2631882"/>
                <a:gd name="csX21" fmla="*/ 2592125 w 2902226"/>
                <a:gd name="csY21" fmla="*/ 2568271 h 2631882"/>
                <a:gd name="csX22" fmla="*/ 2639833 w 2902226"/>
                <a:gd name="csY22" fmla="*/ 2560320 h 2631882"/>
                <a:gd name="csX23" fmla="*/ 2647784 w 2902226"/>
                <a:gd name="csY23" fmla="*/ 2472856 h 2631882"/>
                <a:gd name="csX24" fmla="*/ 2615979 w 2902226"/>
                <a:gd name="csY24" fmla="*/ 2178657 h 2631882"/>
                <a:gd name="csX25" fmla="*/ 2552369 w 2902226"/>
                <a:gd name="csY25" fmla="*/ 1908313 h 2631882"/>
                <a:gd name="csX26" fmla="*/ 2544417 w 2902226"/>
                <a:gd name="csY26" fmla="*/ 1804946 h 2631882"/>
                <a:gd name="csX27" fmla="*/ 2536466 w 2902226"/>
                <a:gd name="csY27" fmla="*/ 1733384 h 2631882"/>
                <a:gd name="csX28" fmla="*/ 2528515 w 2902226"/>
                <a:gd name="csY28" fmla="*/ 1606163 h 2631882"/>
                <a:gd name="csX29" fmla="*/ 2520563 w 2902226"/>
                <a:gd name="csY29" fmla="*/ 1518699 h 2631882"/>
                <a:gd name="csX30" fmla="*/ 2528515 w 2902226"/>
                <a:gd name="csY30" fmla="*/ 842838 h 2631882"/>
                <a:gd name="csX31" fmla="*/ 2536466 w 2902226"/>
                <a:gd name="csY31" fmla="*/ 811033 h 2631882"/>
                <a:gd name="csX32" fmla="*/ 2584174 w 2902226"/>
                <a:gd name="csY32" fmla="*/ 787179 h 2631882"/>
                <a:gd name="csX33" fmla="*/ 2655736 w 2902226"/>
                <a:gd name="csY33" fmla="*/ 747423 h 2631882"/>
                <a:gd name="csX34" fmla="*/ 2814762 w 2902226"/>
                <a:gd name="csY34" fmla="*/ 508883 h 2631882"/>
                <a:gd name="csX35" fmla="*/ 2830664 w 2902226"/>
                <a:gd name="csY35" fmla="*/ 453224 h 2631882"/>
                <a:gd name="csX36" fmla="*/ 2854518 w 2902226"/>
                <a:gd name="csY36" fmla="*/ 405517 h 2631882"/>
                <a:gd name="csX37" fmla="*/ 2878372 w 2902226"/>
                <a:gd name="csY37" fmla="*/ 349857 h 2631882"/>
                <a:gd name="csX38" fmla="*/ 2894275 w 2902226"/>
                <a:gd name="csY38" fmla="*/ 270344 h 2631882"/>
                <a:gd name="csX39" fmla="*/ 2902226 w 2902226"/>
                <a:gd name="csY39" fmla="*/ 238539 h 2631882"/>
                <a:gd name="csX40" fmla="*/ 2894275 w 2902226"/>
                <a:gd name="csY40" fmla="*/ 151075 h 2631882"/>
                <a:gd name="csX41" fmla="*/ 2870421 w 2902226"/>
                <a:gd name="csY41" fmla="*/ 127221 h 2631882"/>
                <a:gd name="csX42" fmla="*/ 2727297 w 2902226"/>
                <a:gd name="csY42" fmla="*/ 79513 h 2631882"/>
                <a:gd name="csX43" fmla="*/ 2560320 w 2902226"/>
                <a:gd name="csY43" fmla="*/ 31805 h 2631882"/>
                <a:gd name="csX44" fmla="*/ 2282024 w 2902226"/>
                <a:gd name="csY44" fmla="*/ 0 h 2631882"/>
                <a:gd name="csX45" fmla="*/ 1900362 w 2902226"/>
                <a:gd name="csY45" fmla="*/ 7951 h 2631882"/>
                <a:gd name="csX46" fmla="*/ 866692 w 2902226"/>
                <a:gd name="csY46" fmla="*/ 15903 h 2631882"/>
                <a:gd name="csX47" fmla="*/ 779228 w 2902226"/>
                <a:gd name="csY47" fmla="*/ 23854 h 2631882"/>
                <a:gd name="csX48" fmla="*/ 469127 w 2902226"/>
                <a:gd name="csY48" fmla="*/ 39757 h 2631882"/>
                <a:gd name="csX49" fmla="*/ 429370 w 2902226"/>
                <a:gd name="csY49" fmla="*/ 47708 h 2631882"/>
                <a:gd name="csX50" fmla="*/ 254442 w 2902226"/>
                <a:gd name="csY50" fmla="*/ 63610 h 2631882"/>
                <a:gd name="csX51" fmla="*/ 159026 w 2902226"/>
                <a:gd name="csY51" fmla="*/ 79513 h 2631882"/>
                <a:gd name="csX52" fmla="*/ 63610 w 2902226"/>
                <a:gd name="csY52" fmla="*/ 87464 h 2631882"/>
                <a:gd name="csX53" fmla="*/ 39756 w 2902226"/>
                <a:gd name="csY53" fmla="*/ 95416 h 2631882"/>
                <a:gd name="csX54" fmla="*/ 0 w 2902226"/>
                <a:gd name="csY54" fmla="*/ 143123 h 26318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902226" h="2631882">
                  <a:moveTo>
                    <a:pt x="0" y="143123"/>
                  </a:moveTo>
                  <a:lnTo>
                    <a:pt x="0" y="143123"/>
                  </a:lnTo>
                  <a:cubicBezTo>
                    <a:pt x="21109" y="322553"/>
                    <a:pt x="16814" y="321695"/>
                    <a:pt x="71562" y="540689"/>
                  </a:cubicBezTo>
                  <a:cubicBezTo>
                    <a:pt x="87464" y="604299"/>
                    <a:pt x="96861" y="669900"/>
                    <a:pt x="119269" y="731520"/>
                  </a:cubicBezTo>
                  <a:cubicBezTo>
                    <a:pt x="129871" y="760675"/>
                    <a:pt x="143551" y="788888"/>
                    <a:pt x="151075" y="818984"/>
                  </a:cubicBezTo>
                  <a:cubicBezTo>
                    <a:pt x="165759" y="877719"/>
                    <a:pt x="182074" y="1032059"/>
                    <a:pt x="222636" y="1113183"/>
                  </a:cubicBezTo>
                  <a:cubicBezTo>
                    <a:pt x="233818" y="1135547"/>
                    <a:pt x="249141" y="1155590"/>
                    <a:pt x="262393" y="1176793"/>
                  </a:cubicBezTo>
                  <a:cubicBezTo>
                    <a:pt x="298215" y="1391727"/>
                    <a:pt x="280208" y="1304672"/>
                    <a:pt x="310101" y="1439186"/>
                  </a:cubicBezTo>
                  <a:cubicBezTo>
                    <a:pt x="315016" y="1493249"/>
                    <a:pt x="324502" y="1608495"/>
                    <a:pt x="333955" y="1653871"/>
                  </a:cubicBezTo>
                  <a:cubicBezTo>
                    <a:pt x="371555" y="1834349"/>
                    <a:pt x="375685" y="1842675"/>
                    <a:pt x="413468" y="1956021"/>
                  </a:cubicBezTo>
                  <a:cubicBezTo>
                    <a:pt x="416118" y="2062038"/>
                    <a:pt x="414938" y="2168221"/>
                    <a:pt x="421419" y="2274073"/>
                  </a:cubicBezTo>
                  <a:cubicBezTo>
                    <a:pt x="422912" y="2298463"/>
                    <a:pt x="428465" y="2322861"/>
                    <a:pt x="437322" y="2345635"/>
                  </a:cubicBezTo>
                  <a:cubicBezTo>
                    <a:pt x="460766" y="2405921"/>
                    <a:pt x="524187" y="2488501"/>
                    <a:pt x="580445" y="2512612"/>
                  </a:cubicBezTo>
                  <a:cubicBezTo>
                    <a:pt x="689201" y="2559222"/>
                    <a:pt x="807314" y="2580334"/>
                    <a:pt x="922351" y="2608028"/>
                  </a:cubicBezTo>
                  <a:cubicBezTo>
                    <a:pt x="950813" y="2614880"/>
                    <a:pt x="980588" y="2614309"/>
                    <a:pt x="1009816" y="2615979"/>
                  </a:cubicBezTo>
                  <a:cubicBezTo>
                    <a:pt x="1073378" y="2619611"/>
                    <a:pt x="1136995" y="2622604"/>
                    <a:pt x="1200647" y="2623930"/>
                  </a:cubicBezTo>
                  <a:lnTo>
                    <a:pt x="1773141" y="2631882"/>
                  </a:lnTo>
                  <a:lnTo>
                    <a:pt x="2003729" y="2615979"/>
                  </a:lnTo>
                  <a:cubicBezTo>
                    <a:pt x="2051557" y="2611909"/>
                    <a:pt x="2099129" y="2605236"/>
                    <a:pt x="2146852" y="2600077"/>
                  </a:cubicBezTo>
                  <a:lnTo>
                    <a:pt x="2297927" y="2584174"/>
                  </a:lnTo>
                  <a:cubicBezTo>
                    <a:pt x="2327082" y="2581524"/>
                    <a:pt x="2356159" y="2577803"/>
                    <a:pt x="2385391" y="2576223"/>
                  </a:cubicBezTo>
                  <a:cubicBezTo>
                    <a:pt x="2454253" y="2572501"/>
                    <a:pt x="2523214" y="2570922"/>
                    <a:pt x="2592125" y="2568271"/>
                  </a:cubicBezTo>
                  <a:cubicBezTo>
                    <a:pt x="2608028" y="2565621"/>
                    <a:pt x="2631710" y="2574246"/>
                    <a:pt x="2639833" y="2560320"/>
                  </a:cubicBezTo>
                  <a:cubicBezTo>
                    <a:pt x="2654584" y="2535033"/>
                    <a:pt x="2649610" y="2502074"/>
                    <a:pt x="2647784" y="2472856"/>
                  </a:cubicBezTo>
                  <a:cubicBezTo>
                    <a:pt x="2641631" y="2374410"/>
                    <a:pt x="2632417" y="2275915"/>
                    <a:pt x="2615979" y="2178657"/>
                  </a:cubicBezTo>
                  <a:cubicBezTo>
                    <a:pt x="2600551" y="2087376"/>
                    <a:pt x="2552369" y="1908313"/>
                    <a:pt x="2552369" y="1908313"/>
                  </a:cubicBezTo>
                  <a:cubicBezTo>
                    <a:pt x="2549718" y="1873857"/>
                    <a:pt x="2547546" y="1839362"/>
                    <a:pt x="2544417" y="1804946"/>
                  </a:cubicBezTo>
                  <a:cubicBezTo>
                    <a:pt x="2542244" y="1781044"/>
                    <a:pt x="2538380" y="1757308"/>
                    <a:pt x="2536466" y="1733384"/>
                  </a:cubicBezTo>
                  <a:cubicBezTo>
                    <a:pt x="2533078" y="1691030"/>
                    <a:pt x="2531654" y="1648537"/>
                    <a:pt x="2528515" y="1606163"/>
                  </a:cubicBezTo>
                  <a:cubicBezTo>
                    <a:pt x="2526352" y="1576968"/>
                    <a:pt x="2523214" y="1547854"/>
                    <a:pt x="2520563" y="1518699"/>
                  </a:cubicBezTo>
                  <a:cubicBezTo>
                    <a:pt x="2511061" y="1167121"/>
                    <a:pt x="2506076" y="1231784"/>
                    <a:pt x="2528515" y="842838"/>
                  </a:cubicBezTo>
                  <a:cubicBezTo>
                    <a:pt x="2529144" y="831928"/>
                    <a:pt x="2528739" y="818760"/>
                    <a:pt x="2536466" y="811033"/>
                  </a:cubicBezTo>
                  <a:cubicBezTo>
                    <a:pt x="2549038" y="798461"/>
                    <a:pt x="2568486" y="795546"/>
                    <a:pt x="2584174" y="787179"/>
                  </a:cubicBezTo>
                  <a:cubicBezTo>
                    <a:pt x="2608252" y="774338"/>
                    <a:pt x="2631882" y="760675"/>
                    <a:pt x="2655736" y="747423"/>
                  </a:cubicBezTo>
                  <a:cubicBezTo>
                    <a:pt x="2693399" y="694066"/>
                    <a:pt x="2781725" y="574958"/>
                    <a:pt x="2814762" y="508883"/>
                  </a:cubicBezTo>
                  <a:cubicBezTo>
                    <a:pt x="2823391" y="491625"/>
                    <a:pt x="2823737" y="471233"/>
                    <a:pt x="2830664" y="453224"/>
                  </a:cubicBezTo>
                  <a:cubicBezTo>
                    <a:pt x="2837046" y="436630"/>
                    <a:pt x="2847067" y="421660"/>
                    <a:pt x="2854518" y="405517"/>
                  </a:cubicBezTo>
                  <a:cubicBezTo>
                    <a:pt x="2862977" y="387189"/>
                    <a:pt x="2870421" y="368410"/>
                    <a:pt x="2878372" y="349857"/>
                  </a:cubicBezTo>
                  <a:cubicBezTo>
                    <a:pt x="2883673" y="323353"/>
                    <a:pt x="2888612" y="296773"/>
                    <a:pt x="2894275" y="270344"/>
                  </a:cubicBezTo>
                  <a:cubicBezTo>
                    <a:pt x="2896565" y="259659"/>
                    <a:pt x="2902226" y="249467"/>
                    <a:pt x="2902226" y="238539"/>
                  </a:cubicBezTo>
                  <a:cubicBezTo>
                    <a:pt x="2902226" y="209264"/>
                    <a:pt x="2902317" y="179224"/>
                    <a:pt x="2894275" y="151075"/>
                  </a:cubicBezTo>
                  <a:cubicBezTo>
                    <a:pt x="2891186" y="140263"/>
                    <a:pt x="2880757" y="131651"/>
                    <a:pt x="2870421" y="127221"/>
                  </a:cubicBezTo>
                  <a:cubicBezTo>
                    <a:pt x="2824198" y="107411"/>
                    <a:pt x="2775362" y="94302"/>
                    <a:pt x="2727297" y="79513"/>
                  </a:cubicBezTo>
                  <a:cubicBezTo>
                    <a:pt x="2671971" y="62489"/>
                    <a:pt x="2616794" y="44512"/>
                    <a:pt x="2560320" y="31805"/>
                  </a:cubicBezTo>
                  <a:cubicBezTo>
                    <a:pt x="2446993" y="6306"/>
                    <a:pt x="2393689" y="6979"/>
                    <a:pt x="2282024" y="0"/>
                  </a:cubicBezTo>
                  <a:lnTo>
                    <a:pt x="1900362" y="7951"/>
                  </a:lnTo>
                  <a:lnTo>
                    <a:pt x="866692" y="15903"/>
                  </a:lnTo>
                  <a:cubicBezTo>
                    <a:pt x="837420" y="16318"/>
                    <a:pt x="808423" y="21691"/>
                    <a:pt x="779228" y="23854"/>
                  </a:cubicBezTo>
                  <a:cubicBezTo>
                    <a:pt x="662285" y="32516"/>
                    <a:pt x="592242" y="34404"/>
                    <a:pt x="469127" y="39757"/>
                  </a:cubicBezTo>
                  <a:cubicBezTo>
                    <a:pt x="455875" y="42407"/>
                    <a:pt x="442766" y="45922"/>
                    <a:pt x="429370" y="47708"/>
                  </a:cubicBezTo>
                  <a:cubicBezTo>
                    <a:pt x="392280" y="52653"/>
                    <a:pt x="287520" y="60854"/>
                    <a:pt x="254442" y="63610"/>
                  </a:cubicBezTo>
                  <a:cubicBezTo>
                    <a:pt x="222637" y="68911"/>
                    <a:pt x="191021" y="75514"/>
                    <a:pt x="159026" y="79513"/>
                  </a:cubicBezTo>
                  <a:cubicBezTo>
                    <a:pt x="127357" y="83472"/>
                    <a:pt x="95246" y="83246"/>
                    <a:pt x="63610" y="87464"/>
                  </a:cubicBezTo>
                  <a:cubicBezTo>
                    <a:pt x="55302" y="88572"/>
                    <a:pt x="47887" y="93383"/>
                    <a:pt x="39756" y="95416"/>
                  </a:cubicBezTo>
                  <a:lnTo>
                    <a:pt x="0" y="143123"/>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State A</a:t>
              </a:r>
            </a:p>
          </p:txBody>
        </p:sp>
        <p:cxnSp>
          <p:nvCxnSpPr>
            <p:cNvPr id="8" name="Straight Connector 7">
              <a:extLst>
                <a:ext uri="{FF2B5EF4-FFF2-40B4-BE49-F238E27FC236}">
                  <a16:creationId xmlns:a16="http://schemas.microsoft.com/office/drawing/2014/main" id="{0DD940D3-A6D0-A641-B2E1-E0EF2F1C9D94}"/>
                </a:ext>
              </a:extLst>
            </p:cNvPr>
            <p:cNvCxnSpPr>
              <a:cxnSpLocks/>
              <a:stCxn id="14" idx="2"/>
              <a:endCxn id="23" idx="0"/>
            </p:cNvCxnSpPr>
            <p:nvPr/>
          </p:nvCxnSpPr>
          <p:spPr>
            <a:xfrm>
              <a:off x="2394380" y="2411514"/>
              <a:ext cx="2406925" cy="538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69F2A8-D71D-6A0D-6FE8-ECE23CA1021E}"/>
                </a:ext>
              </a:extLst>
            </p:cNvPr>
            <p:cNvCxnSpPr>
              <a:cxnSpLocks/>
              <a:stCxn id="38" idx="17"/>
              <a:endCxn id="5" idx="0"/>
            </p:cNvCxnSpPr>
            <p:nvPr/>
          </p:nvCxnSpPr>
          <p:spPr>
            <a:xfrm>
              <a:off x="985795" y="3076678"/>
              <a:ext cx="2243053" cy="134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5DE82F3-1A2A-4547-2E4A-4CDC051F124D}"/>
                </a:ext>
              </a:extLst>
            </p:cNvPr>
            <p:cNvSpPr/>
            <p:nvPr/>
          </p:nvSpPr>
          <p:spPr>
            <a:xfrm>
              <a:off x="1745654" y="1552410"/>
              <a:ext cx="1297453" cy="85910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Corp</a:t>
              </a:r>
            </a:p>
          </p:txBody>
        </p:sp>
        <p:sp>
          <p:nvSpPr>
            <p:cNvPr id="23" name="Isosceles Triangle 22">
              <a:extLst>
                <a:ext uri="{FF2B5EF4-FFF2-40B4-BE49-F238E27FC236}">
                  <a16:creationId xmlns:a16="http://schemas.microsoft.com/office/drawing/2014/main" id="{1F4B95B6-AE58-92F5-FB46-DD69C3957A58}"/>
                </a:ext>
              </a:extLst>
            </p:cNvPr>
            <p:cNvSpPr/>
            <p:nvPr/>
          </p:nvSpPr>
          <p:spPr>
            <a:xfrm>
              <a:off x="4214516" y="2949788"/>
              <a:ext cx="1173577" cy="92612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t>P3</a:t>
              </a:r>
            </a:p>
          </p:txBody>
        </p:sp>
        <p:grpSp>
          <p:nvGrpSpPr>
            <p:cNvPr id="39" name="Content Placeholder 16" descr="Man with solid fill">
              <a:extLst>
                <a:ext uri="{FF2B5EF4-FFF2-40B4-BE49-F238E27FC236}">
                  <a16:creationId xmlns:a16="http://schemas.microsoft.com/office/drawing/2014/main" id="{FBC2D6B3-53A0-DAD5-1B20-FC6A2ECB60A4}"/>
                </a:ext>
              </a:extLst>
            </p:cNvPr>
            <p:cNvGrpSpPr/>
            <p:nvPr/>
          </p:nvGrpSpPr>
          <p:grpSpPr>
            <a:xfrm>
              <a:off x="5123885" y="882595"/>
              <a:ext cx="375751" cy="908059"/>
              <a:chOff x="6486322" y="1348492"/>
              <a:chExt cx="419100" cy="857250"/>
            </a:xfrm>
            <a:solidFill>
              <a:schemeClr val="tx1">
                <a:lumMod val="65000"/>
                <a:lumOff val="35000"/>
              </a:schemeClr>
            </a:solidFill>
          </p:grpSpPr>
          <p:sp>
            <p:nvSpPr>
              <p:cNvPr id="40" name="Freeform: Shape 39">
                <a:extLst>
                  <a:ext uri="{FF2B5EF4-FFF2-40B4-BE49-F238E27FC236}">
                    <a16:creationId xmlns:a16="http://schemas.microsoft.com/office/drawing/2014/main" id="{2EFE8D4C-E109-13E1-F132-2C62D6E6EBF6}"/>
                  </a:ext>
                </a:extLst>
              </p:cNvPr>
              <p:cNvSpPr/>
              <p:nvPr/>
            </p:nvSpPr>
            <p:spPr>
              <a:xfrm>
                <a:off x="6619672" y="1348492"/>
                <a:ext cx="152400" cy="152400"/>
              </a:xfrm>
              <a:custGeom>
                <a:avLst/>
                <a:gdLst>
                  <a:gd name="csX0" fmla="*/ 152400 w 152400"/>
                  <a:gd name="csY0" fmla="*/ 76200 h 152400"/>
                  <a:gd name="csX1" fmla="*/ 76200 w 152400"/>
                  <a:gd name="csY1" fmla="*/ 152400 h 152400"/>
                  <a:gd name="csX2" fmla="*/ 0 w 152400"/>
                  <a:gd name="csY2" fmla="*/ 76200 h 152400"/>
                  <a:gd name="csX3" fmla="*/ 76200 w 152400"/>
                  <a:gd name="csY3" fmla="*/ 0 h 152400"/>
                  <a:gd name="csX4" fmla="*/ 152400 w 152400"/>
                  <a:gd name="csY4" fmla="*/ 76200 h 152400"/>
                </a:gdLst>
                <a:ahLst/>
                <a:cxnLst>
                  <a:cxn ang="0">
                    <a:pos x="csX0" y="csY0"/>
                  </a:cxn>
                  <a:cxn ang="0">
                    <a:pos x="csX1" y="csY1"/>
                  </a:cxn>
                  <a:cxn ang="0">
                    <a:pos x="csX2" y="csY2"/>
                  </a:cxn>
                  <a:cxn ang="0">
                    <a:pos x="csX3" y="csY3"/>
                  </a:cxn>
                  <a:cxn ang="0">
                    <a:pos x="csX4" y="cs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tx1">
                  <a:lumMod val="65000"/>
                  <a:lumOff val="35000"/>
                </a:schemeClr>
              </a:solidFill>
              <a:ln w="9525" cap="flat">
                <a:noFill/>
                <a:prstDash val="solid"/>
                <a:miter/>
              </a:ln>
            </p:spPr>
            <p:txBody>
              <a:bodyPr/>
              <a:lstStyle/>
              <a:p>
                <a:endParaRPr lang="en-US"/>
              </a:p>
            </p:txBody>
          </p:sp>
          <p:sp>
            <p:nvSpPr>
              <p:cNvPr id="41" name="Freeform: Shape 40">
                <a:extLst>
                  <a:ext uri="{FF2B5EF4-FFF2-40B4-BE49-F238E27FC236}">
                    <a16:creationId xmlns:a16="http://schemas.microsoft.com/office/drawing/2014/main" id="{EBC0B2D7-073F-AF5E-4473-BD4B54F61D29}"/>
                  </a:ext>
                </a:extLst>
              </p:cNvPr>
              <p:cNvSpPr/>
              <p:nvPr/>
            </p:nvSpPr>
            <p:spPr>
              <a:xfrm>
                <a:off x="6486322" y="1519942"/>
                <a:ext cx="419100" cy="685800"/>
              </a:xfrm>
              <a:custGeom>
                <a:avLst/>
                <a:gdLst>
                  <a:gd name="csX0" fmla="*/ 417195 w 419100"/>
                  <a:gd name="csY0" fmla="*/ 297180 h 685800"/>
                  <a:gd name="csX1" fmla="*/ 363855 w 419100"/>
                  <a:gd name="csY1" fmla="*/ 70485 h 685800"/>
                  <a:gd name="csX2" fmla="*/ 352425 w 419100"/>
                  <a:gd name="csY2" fmla="*/ 49530 h 685800"/>
                  <a:gd name="csX3" fmla="*/ 272415 w 419100"/>
                  <a:gd name="csY3" fmla="*/ 7620 h 685800"/>
                  <a:gd name="csX4" fmla="*/ 209550 w 419100"/>
                  <a:gd name="csY4" fmla="*/ 0 h 685800"/>
                  <a:gd name="csX5" fmla="*/ 146685 w 419100"/>
                  <a:gd name="csY5" fmla="*/ 9525 h 685800"/>
                  <a:gd name="csX6" fmla="*/ 66675 w 419100"/>
                  <a:gd name="csY6" fmla="*/ 51435 h 685800"/>
                  <a:gd name="csX7" fmla="*/ 55245 w 419100"/>
                  <a:gd name="csY7" fmla="*/ 72390 h 685800"/>
                  <a:gd name="csX8" fmla="*/ 1905 w 419100"/>
                  <a:gd name="csY8" fmla="*/ 299085 h 685800"/>
                  <a:gd name="csX9" fmla="*/ 0 w 419100"/>
                  <a:gd name="csY9" fmla="*/ 308610 h 685800"/>
                  <a:gd name="csX10" fmla="*/ 38100 w 419100"/>
                  <a:gd name="csY10" fmla="*/ 346710 h 685800"/>
                  <a:gd name="csX11" fmla="*/ 74295 w 419100"/>
                  <a:gd name="csY11" fmla="*/ 318135 h 685800"/>
                  <a:gd name="csX12" fmla="*/ 114300 w 419100"/>
                  <a:gd name="csY12" fmla="*/ 152400 h 685800"/>
                  <a:gd name="csX13" fmla="*/ 114300 w 419100"/>
                  <a:gd name="csY13" fmla="*/ 685800 h 685800"/>
                  <a:gd name="csX14" fmla="*/ 190500 w 419100"/>
                  <a:gd name="csY14" fmla="*/ 685800 h 685800"/>
                  <a:gd name="csX15" fmla="*/ 190500 w 419100"/>
                  <a:gd name="csY15" fmla="*/ 342900 h 685800"/>
                  <a:gd name="csX16" fmla="*/ 228600 w 419100"/>
                  <a:gd name="csY16" fmla="*/ 342900 h 685800"/>
                  <a:gd name="csX17" fmla="*/ 228600 w 419100"/>
                  <a:gd name="csY17" fmla="*/ 685800 h 685800"/>
                  <a:gd name="csX18" fmla="*/ 304800 w 419100"/>
                  <a:gd name="csY18" fmla="*/ 685800 h 685800"/>
                  <a:gd name="csX19" fmla="*/ 304800 w 419100"/>
                  <a:gd name="csY19" fmla="*/ 150495 h 685800"/>
                  <a:gd name="csX20" fmla="*/ 344805 w 419100"/>
                  <a:gd name="csY20" fmla="*/ 316230 h 685800"/>
                  <a:gd name="csX21" fmla="*/ 381000 w 419100"/>
                  <a:gd name="csY21" fmla="*/ 344805 h 685800"/>
                  <a:gd name="csX22" fmla="*/ 419100 w 419100"/>
                  <a:gd name="csY22" fmla="*/ 306705 h 685800"/>
                  <a:gd name="csX23" fmla="*/ 417195 w 419100"/>
                  <a:gd name="csY23" fmla="*/ 297180 h 685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chemeClr val="tx1">
                  <a:lumMod val="65000"/>
                  <a:lumOff val="35000"/>
                </a:schemeClr>
              </a:solidFill>
              <a:ln w="9525" cap="flat">
                <a:noFill/>
                <a:prstDash val="solid"/>
                <a:miter/>
              </a:ln>
            </p:spPr>
            <p:txBody>
              <a:bodyPr/>
              <a:lstStyle/>
              <a:p>
                <a:endParaRPr lang="en-US"/>
              </a:p>
            </p:txBody>
          </p:sp>
        </p:grpSp>
        <p:cxnSp>
          <p:nvCxnSpPr>
            <p:cNvPr id="29" name="Straight Connector 28">
              <a:extLst>
                <a:ext uri="{FF2B5EF4-FFF2-40B4-BE49-F238E27FC236}">
                  <a16:creationId xmlns:a16="http://schemas.microsoft.com/office/drawing/2014/main" id="{D2CB2641-5124-B122-F32C-DA540F63B0D4}"/>
                </a:ext>
              </a:extLst>
            </p:cNvPr>
            <p:cNvCxnSpPr>
              <a:cxnSpLocks/>
              <a:stCxn id="23" idx="3"/>
              <a:endCxn id="5" idx="0"/>
            </p:cNvCxnSpPr>
            <p:nvPr/>
          </p:nvCxnSpPr>
          <p:spPr>
            <a:xfrm flipH="1">
              <a:off x="3228848" y="3875915"/>
              <a:ext cx="1572456" cy="542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D1614CB-FD49-3C59-A56A-AFB0E78871BA}"/>
                </a:ext>
              </a:extLst>
            </p:cNvPr>
            <p:cNvCxnSpPr>
              <a:cxnSpLocks/>
              <a:stCxn id="41" idx="13"/>
              <a:endCxn id="23" idx="0"/>
            </p:cNvCxnSpPr>
            <p:nvPr/>
          </p:nvCxnSpPr>
          <p:spPr>
            <a:xfrm flipH="1">
              <a:off x="4801304" y="1790655"/>
              <a:ext cx="425058" cy="1159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5076799-8AF3-1977-91DF-5B1DF6166888}"/>
                </a:ext>
              </a:extLst>
            </p:cNvPr>
            <p:cNvSpPr txBox="1"/>
            <p:nvPr/>
          </p:nvSpPr>
          <p:spPr>
            <a:xfrm>
              <a:off x="492314" y="1505872"/>
              <a:ext cx="1161131" cy="820923"/>
            </a:xfrm>
            <a:prstGeom prst="rect">
              <a:avLst/>
            </a:prstGeom>
            <a:noFill/>
          </p:spPr>
          <p:txBody>
            <a:bodyPr wrap="square" rtlCol="0">
              <a:spAutoFit/>
            </a:bodyPr>
            <a:lstStyle/>
            <a:p>
              <a:r>
                <a:rPr lang="en-US" sz="1050" b="1"/>
                <a:t>Partner Smith</a:t>
              </a:r>
            </a:p>
          </p:txBody>
        </p:sp>
        <p:sp>
          <p:nvSpPr>
            <p:cNvPr id="44" name="TextBox 43">
              <a:extLst>
                <a:ext uri="{FF2B5EF4-FFF2-40B4-BE49-F238E27FC236}">
                  <a16:creationId xmlns:a16="http://schemas.microsoft.com/office/drawing/2014/main" id="{D42774A7-104A-393E-FEBF-1C7C5D3941EC}"/>
                </a:ext>
              </a:extLst>
            </p:cNvPr>
            <p:cNvSpPr txBox="1"/>
            <p:nvPr/>
          </p:nvSpPr>
          <p:spPr>
            <a:xfrm>
              <a:off x="5364915" y="470376"/>
              <a:ext cx="1016655" cy="1099451"/>
            </a:xfrm>
            <a:prstGeom prst="rect">
              <a:avLst/>
            </a:prstGeom>
            <a:noFill/>
          </p:spPr>
          <p:txBody>
            <a:bodyPr wrap="square" rtlCol="0">
              <a:spAutoFit/>
            </a:bodyPr>
            <a:lstStyle/>
            <a:p>
              <a:pPr algn="ctr"/>
              <a:r>
                <a:rPr lang="en-US" sz="1050" b="1"/>
                <a:t>QIP Partner Jones</a:t>
              </a:r>
            </a:p>
          </p:txBody>
        </p:sp>
      </p:grpSp>
      <p:cxnSp>
        <p:nvCxnSpPr>
          <p:cNvPr id="15" name="Straight Connector 14">
            <a:extLst>
              <a:ext uri="{FF2B5EF4-FFF2-40B4-BE49-F238E27FC236}">
                <a16:creationId xmlns:a16="http://schemas.microsoft.com/office/drawing/2014/main" id="{1FF2CA25-D9C7-84E3-132F-71834EDC74BF}"/>
              </a:ext>
            </a:extLst>
          </p:cNvPr>
          <p:cNvCxnSpPr>
            <a:cxnSpLocks/>
            <a:stCxn id="23" idx="3"/>
            <a:endCxn id="13" idx="0"/>
          </p:cNvCxnSpPr>
          <p:nvPr/>
        </p:nvCxnSpPr>
        <p:spPr>
          <a:xfrm>
            <a:off x="3027561" y="2363108"/>
            <a:ext cx="358117" cy="708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474D1D3-6109-9840-11BD-BFA49AE1B693}"/>
              </a:ext>
            </a:extLst>
          </p:cNvPr>
          <p:cNvCxnSpPr>
            <a:cxnSpLocks/>
          </p:cNvCxnSpPr>
          <p:nvPr/>
        </p:nvCxnSpPr>
        <p:spPr>
          <a:xfrm>
            <a:off x="742601" y="5439522"/>
            <a:ext cx="228496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58167F8-8128-A11B-182C-04E5C0C30608}"/>
              </a:ext>
            </a:extLst>
          </p:cNvPr>
          <p:cNvGrpSpPr/>
          <p:nvPr/>
        </p:nvGrpSpPr>
        <p:grpSpPr>
          <a:xfrm>
            <a:off x="235138" y="4833133"/>
            <a:ext cx="3224516" cy="833209"/>
            <a:chOff x="4743450" y="4699040"/>
            <a:chExt cx="5507656" cy="1356718"/>
          </a:xfrm>
        </p:grpSpPr>
        <p:cxnSp>
          <p:nvCxnSpPr>
            <p:cNvPr id="7" name="Straight Arrow Connector 6">
              <a:extLst>
                <a:ext uri="{FF2B5EF4-FFF2-40B4-BE49-F238E27FC236}">
                  <a16:creationId xmlns:a16="http://schemas.microsoft.com/office/drawing/2014/main" id="{A6E27CF9-8299-50CA-7000-514531E3A9FC}"/>
                </a:ext>
              </a:extLst>
            </p:cNvPr>
            <p:cNvCxnSpPr>
              <a:cxnSpLocks/>
            </p:cNvCxnSpPr>
            <p:nvPr/>
          </p:nvCxnSpPr>
          <p:spPr>
            <a:xfrm>
              <a:off x="4743450" y="5467351"/>
              <a:ext cx="5507656" cy="190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9E26D83-E51C-C789-EC6C-72FE029973C1}"/>
                </a:ext>
              </a:extLst>
            </p:cNvPr>
            <p:cNvCxnSpPr/>
            <p:nvPr/>
          </p:nvCxnSpPr>
          <p:spPr>
            <a:xfrm>
              <a:off x="5610225" y="5324475"/>
              <a:ext cx="0"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7640938-3698-088F-1D6C-E0B0D9763881}"/>
                </a:ext>
              </a:extLst>
            </p:cNvPr>
            <p:cNvCxnSpPr/>
            <p:nvPr/>
          </p:nvCxnSpPr>
          <p:spPr>
            <a:xfrm>
              <a:off x="8243887" y="5257800"/>
              <a:ext cx="0" cy="352425"/>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7205322-76E8-0021-D6E0-6809DCCC0665}"/>
                </a:ext>
              </a:extLst>
            </p:cNvPr>
            <p:cNvCxnSpPr/>
            <p:nvPr/>
          </p:nvCxnSpPr>
          <p:spPr>
            <a:xfrm>
              <a:off x="9515475" y="5257800"/>
              <a:ext cx="0" cy="390525"/>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C79A8AB-9118-6531-FC51-0BE7C18E2213}"/>
                </a:ext>
              </a:extLst>
            </p:cNvPr>
            <p:cNvSpPr txBox="1"/>
            <p:nvPr/>
          </p:nvSpPr>
          <p:spPr>
            <a:xfrm>
              <a:off x="4785690" y="4699040"/>
              <a:ext cx="1184940" cy="369332"/>
            </a:xfrm>
            <a:prstGeom prst="rect">
              <a:avLst/>
            </a:prstGeom>
            <a:noFill/>
          </p:spPr>
          <p:txBody>
            <a:bodyPr wrap="none" rtlCol="0">
              <a:spAutoFit/>
            </a:bodyPr>
            <a:lstStyle/>
            <a:p>
              <a:r>
                <a:rPr lang="en-US"/>
                <a:t>($20,000)</a:t>
              </a:r>
            </a:p>
          </p:txBody>
        </p:sp>
        <p:sp>
          <p:nvSpPr>
            <p:cNvPr id="22" name="TextBox 21">
              <a:extLst>
                <a:ext uri="{FF2B5EF4-FFF2-40B4-BE49-F238E27FC236}">
                  <a16:creationId xmlns:a16="http://schemas.microsoft.com/office/drawing/2014/main" id="{2E536F24-B87B-D3BE-A28A-C98AFD7B597C}"/>
                </a:ext>
              </a:extLst>
            </p:cNvPr>
            <p:cNvSpPr txBox="1"/>
            <p:nvPr/>
          </p:nvSpPr>
          <p:spPr>
            <a:xfrm>
              <a:off x="8682131" y="4732427"/>
              <a:ext cx="1042851" cy="369332"/>
            </a:xfrm>
            <a:prstGeom prst="rect">
              <a:avLst/>
            </a:prstGeom>
            <a:noFill/>
          </p:spPr>
          <p:txBody>
            <a:bodyPr wrap="none" rtlCol="0">
              <a:spAutoFit/>
            </a:bodyPr>
            <a:lstStyle/>
            <a:p>
              <a:r>
                <a:rPr lang="en-US"/>
                <a:t>$10,000</a:t>
              </a:r>
            </a:p>
          </p:txBody>
        </p:sp>
        <p:sp>
          <p:nvSpPr>
            <p:cNvPr id="26" name="TextBox 25">
              <a:extLst>
                <a:ext uri="{FF2B5EF4-FFF2-40B4-BE49-F238E27FC236}">
                  <a16:creationId xmlns:a16="http://schemas.microsoft.com/office/drawing/2014/main" id="{233F5F06-53D0-585A-DB33-BA2F9B7835C6}"/>
                </a:ext>
              </a:extLst>
            </p:cNvPr>
            <p:cNvSpPr txBox="1"/>
            <p:nvPr/>
          </p:nvSpPr>
          <p:spPr>
            <a:xfrm>
              <a:off x="7093407" y="5686426"/>
              <a:ext cx="1050288" cy="369332"/>
            </a:xfrm>
            <a:prstGeom prst="rect">
              <a:avLst/>
            </a:prstGeom>
            <a:noFill/>
          </p:spPr>
          <p:txBody>
            <a:bodyPr wrap="none" rtlCol="0">
              <a:spAutoFit/>
            </a:bodyPr>
            <a:lstStyle/>
            <a:p>
              <a:r>
                <a:rPr lang="en-US"/>
                <a:t>$30,000</a:t>
              </a:r>
            </a:p>
          </p:txBody>
        </p:sp>
      </p:grpSp>
      <p:sp>
        <p:nvSpPr>
          <p:cNvPr id="28" name="TextBox 27">
            <a:extLst>
              <a:ext uri="{FF2B5EF4-FFF2-40B4-BE49-F238E27FC236}">
                <a16:creationId xmlns:a16="http://schemas.microsoft.com/office/drawing/2014/main" id="{F6B1B924-7A0D-84F9-E079-09BC2503727D}"/>
              </a:ext>
            </a:extLst>
          </p:cNvPr>
          <p:cNvSpPr txBox="1"/>
          <p:nvPr/>
        </p:nvSpPr>
        <p:spPr>
          <a:xfrm>
            <a:off x="1983418" y="4857269"/>
            <a:ext cx="453970" cy="369332"/>
          </a:xfrm>
          <a:prstGeom prst="rect">
            <a:avLst/>
          </a:prstGeom>
          <a:noFill/>
        </p:spPr>
        <p:txBody>
          <a:bodyPr wrap="none" rtlCol="0">
            <a:spAutoFit/>
          </a:bodyPr>
          <a:lstStyle/>
          <a:p>
            <a:r>
              <a:rPr lang="en-US"/>
              <a:t>$0</a:t>
            </a:r>
          </a:p>
        </p:txBody>
      </p:sp>
      <p:cxnSp>
        <p:nvCxnSpPr>
          <p:cNvPr id="35" name="Straight Arrow Connector 34">
            <a:extLst>
              <a:ext uri="{FF2B5EF4-FFF2-40B4-BE49-F238E27FC236}">
                <a16:creationId xmlns:a16="http://schemas.microsoft.com/office/drawing/2014/main" id="{6B0A18C7-2296-EDD1-50F0-50D14AEA83C2}"/>
              </a:ext>
            </a:extLst>
          </p:cNvPr>
          <p:cNvCxnSpPr>
            <a:cxnSpLocks/>
          </p:cNvCxnSpPr>
          <p:nvPr/>
        </p:nvCxnSpPr>
        <p:spPr>
          <a:xfrm flipH="1">
            <a:off x="3600450" y="5059953"/>
            <a:ext cx="1138656" cy="3327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95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8B91-EA21-70BA-DA5D-5EE68BD7096B}"/>
              </a:ext>
            </a:extLst>
          </p:cNvPr>
          <p:cNvSpPr>
            <a:spLocks noGrp="1"/>
          </p:cNvSpPr>
          <p:nvPr>
            <p:ph type="title"/>
          </p:nvPr>
        </p:nvSpPr>
        <p:spPr/>
        <p:txBody>
          <a:bodyPr/>
          <a:lstStyle/>
          <a:p>
            <a:r>
              <a:rPr lang="en-US"/>
              <a:t>Combined Model Provisions</a:t>
            </a:r>
          </a:p>
        </p:txBody>
      </p:sp>
      <p:sp>
        <p:nvSpPr>
          <p:cNvPr id="3" name="Content Placeholder 2">
            <a:extLst>
              <a:ext uri="{FF2B5EF4-FFF2-40B4-BE49-F238E27FC236}">
                <a16:creationId xmlns:a16="http://schemas.microsoft.com/office/drawing/2014/main" id="{A1A7EE85-12AF-4B1F-2AB7-84BAFAA81F39}"/>
              </a:ext>
            </a:extLst>
          </p:cNvPr>
          <p:cNvSpPr>
            <a:spLocks noGrp="1"/>
          </p:cNvSpPr>
          <p:nvPr>
            <p:ph idx="1"/>
          </p:nvPr>
        </p:nvSpPr>
        <p:spPr>
          <a:xfrm>
            <a:off x="1184744" y="1699590"/>
            <a:ext cx="9939131" cy="4456253"/>
          </a:xfrm>
          <a:ln>
            <a:solidFill>
              <a:schemeClr val="accent1">
                <a:lumMod val="75000"/>
              </a:schemeClr>
            </a:solidFill>
          </a:ln>
        </p:spPr>
        <p:txBody>
          <a:bodyPr>
            <a:normAutofit/>
          </a:bodyPr>
          <a:lstStyle/>
          <a:p>
            <a:r>
              <a:rPr lang="en-US" sz="2400" b="1"/>
              <a:t>The Goals</a:t>
            </a:r>
          </a:p>
          <a:p>
            <a:pPr lvl="1"/>
            <a:r>
              <a:rPr lang="en-US" sz="2100" b="1"/>
              <a:t>Applying state sourcing rules to partnership income</a:t>
            </a:r>
          </a:p>
          <a:p>
            <a:pPr lvl="2"/>
            <a:r>
              <a:rPr lang="en-US" sz="1900" b="1"/>
              <a:t>This is NOT about special rules for sourcing partnership income</a:t>
            </a:r>
          </a:p>
          <a:p>
            <a:pPr lvl="2"/>
            <a:r>
              <a:rPr lang="en-US" sz="1900" b="1"/>
              <a:t>Draft references the state’s existing rules</a:t>
            </a:r>
          </a:p>
          <a:p>
            <a:pPr lvl="1"/>
            <a:r>
              <a:rPr lang="en-US" sz="2000" b="1"/>
              <a:t>Making the rules explicit</a:t>
            </a:r>
          </a:p>
          <a:p>
            <a:pPr lvl="2"/>
            <a:r>
              <a:rPr lang="en-US" sz="1900" b="1"/>
              <a:t>Some states appear to follow the same approach but it’s not clear</a:t>
            </a:r>
          </a:p>
          <a:p>
            <a:pPr lvl="2"/>
            <a:r>
              <a:rPr lang="en-US" sz="1900" b="1"/>
              <a:t>Explicit rules increase compliance</a:t>
            </a:r>
          </a:p>
          <a:p>
            <a:pPr lvl="1"/>
            <a:r>
              <a:rPr lang="en-US" sz="2000" b="1"/>
              <a:t>Uniformity matters –</a:t>
            </a:r>
          </a:p>
          <a:p>
            <a:pPr lvl="2"/>
            <a:r>
              <a:rPr lang="en-US" sz="1900" b="1"/>
              <a:t>It’s not just the partner’s home state but also where the partnership activities are</a:t>
            </a:r>
          </a:p>
          <a:p>
            <a:pPr lvl="2"/>
            <a:r>
              <a:rPr lang="en-US" sz="1900" b="1"/>
              <a:t>Applying similar rules differently may lead to nowhere income or duplicative tax</a:t>
            </a:r>
          </a:p>
          <a:p>
            <a:endParaRPr lang="en-US"/>
          </a:p>
        </p:txBody>
      </p:sp>
      <p:sp>
        <p:nvSpPr>
          <p:cNvPr id="4" name="Slide Number Placeholder 3">
            <a:extLst>
              <a:ext uri="{FF2B5EF4-FFF2-40B4-BE49-F238E27FC236}">
                <a16:creationId xmlns:a16="http://schemas.microsoft.com/office/drawing/2014/main" id="{CA9347C0-23DD-0C04-4B1F-566BA89692D7}"/>
              </a:ext>
            </a:extLst>
          </p:cNvPr>
          <p:cNvSpPr>
            <a:spLocks noGrp="1"/>
          </p:cNvSpPr>
          <p:nvPr>
            <p:ph type="sldNum" sz="quarter" idx="12"/>
          </p:nvPr>
        </p:nvSpPr>
        <p:spPr/>
        <p:txBody>
          <a:bodyPr/>
          <a:lstStyle/>
          <a:p>
            <a:fld id="{3A98EE3D-8CD1-4C3F-BD1C-C98C9596463C}" type="slidenum">
              <a:rPr lang="en-US" smtClean="0"/>
              <a:t>4</a:t>
            </a:fld>
            <a:endParaRPr lang="en-US"/>
          </a:p>
        </p:txBody>
      </p:sp>
    </p:spTree>
    <p:extLst>
      <p:ext uri="{BB962C8B-B14F-4D97-AF65-F5344CB8AC3E}">
        <p14:creationId xmlns:p14="http://schemas.microsoft.com/office/powerpoint/2010/main" val="427066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A25A0-F3E4-F2FC-DB33-821B185C9A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0BDA66-BE8F-10F5-B94E-9439E9942A43}"/>
              </a:ext>
            </a:extLst>
          </p:cNvPr>
          <p:cNvSpPr>
            <a:spLocks noGrp="1"/>
          </p:cNvSpPr>
          <p:nvPr>
            <p:ph type="title"/>
          </p:nvPr>
        </p:nvSpPr>
        <p:spPr/>
        <p:txBody>
          <a:bodyPr/>
          <a:lstStyle/>
          <a:p>
            <a:r>
              <a:rPr lang="en-US"/>
              <a:t>Combined Model Provisions</a:t>
            </a:r>
          </a:p>
        </p:txBody>
      </p:sp>
      <p:sp>
        <p:nvSpPr>
          <p:cNvPr id="4" name="Slide Number Placeholder 3">
            <a:extLst>
              <a:ext uri="{FF2B5EF4-FFF2-40B4-BE49-F238E27FC236}">
                <a16:creationId xmlns:a16="http://schemas.microsoft.com/office/drawing/2014/main" id="{3CAE4C58-5324-FD60-4C86-D30C8BD034AF}"/>
              </a:ext>
            </a:extLst>
          </p:cNvPr>
          <p:cNvSpPr>
            <a:spLocks noGrp="1"/>
          </p:cNvSpPr>
          <p:nvPr>
            <p:ph type="sldNum" sz="quarter" idx="12"/>
          </p:nvPr>
        </p:nvSpPr>
        <p:spPr/>
        <p:txBody>
          <a:bodyPr/>
          <a:lstStyle/>
          <a:p>
            <a:fld id="{3A98EE3D-8CD1-4C3F-BD1C-C98C9596463C}" type="slidenum">
              <a:rPr lang="en-US" smtClean="0"/>
              <a:t>5</a:t>
            </a:fld>
            <a:endParaRPr lang="en-US"/>
          </a:p>
        </p:txBody>
      </p:sp>
      <p:sp>
        <p:nvSpPr>
          <p:cNvPr id="5" name="Content Placeholder 2">
            <a:extLst>
              <a:ext uri="{FF2B5EF4-FFF2-40B4-BE49-F238E27FC236}">
                <a16:creationId xmlns:a16="http://schemas.microsoft.com/office/drawing/2014/main" id="{B26A4148-FC73-498A-4760-7E82B5596483}"/>
              </a:ext>
            </a:extLst>
          </p:cNvPr>
          <p:cNvSpPr txBox="1">
            <a:spLocks/>
          </p:cNvSpPr>
          <p:nvPr/>
        </p:nvSpPr>
        <p:spPr>
          <a:xfrm>
            <a:off x="1582310" y="2011678"/>
            <a:ext cx="9304349" cy="3848433"/>
          </a:xfrm>
          <a:prstGeom prst="rect">
            <a:avLst/>
          </a:prstGeom>
          <a:ln>
            <a:solidFill>
              <a:schemeClr val="accent1">
                <a:lumMod val="75000"/>
              </a:schemeClr>
            </a:solidFill>
          </a:ln>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800" b="1"/>
              <a:t>The Challenges</a:t>
            </a:r>
          </a:p>
          <a:p>
            <a:pPr lvl="1"/>
            <a:r>
              <a:rPr lang="en-US" sz="2400" b="1"/>
              <a:t>States generally do not have something like Subchapter K</a:t>
            </a:r>
          </a:p>
          <a:p>
            <a:pPr lvl="1"/>
            <a:r>
              <a:rPr lang="en-US" sz="2400" b="1"/>
              <a:t>State rules use different terminology for similar concepts</a:t>
            </a:r>
          </a:p>
          <a:p>
            <a:pPr lvl="1"/>
            <a:r>
              <a:rPr lang="en-US" sz="2400" b="1"/>
              <a:t>The basis for some state rules may not always be clear</a:t>
            </a:r>
          </a:p>
          <a:p>
            <a:pPr lvl="1"/>
            <a:r>
              <a:rPr lang="en-US" sz="2400" b="1"/>
              <a:t>There are gaps in states rules that leave uncertainty in their application</a:t>
            </a:r>
            <a:endParaRPr lang="en-US" sz="2000" b="1"/>
          </a:p>
        </p:txBody>
      </p:sp>
    </p:spTree>
    <p:extLst>
      <p:ext uri="{BB962C8B-B14F-4D97-AF65-F5344CB8AC3E}">
        <p14:creationId xmlns:p14="http://schemas.microsoft.com/office/powerpoint/2010/main" val="3852651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9121B-E8ED-865D-DA5E-50BB439E64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5049B0-AEB5-D730-EF53-D7EC7CC47B1A}"/>
              </a:ext>
            </a:extLst>
          </p:cNvPr>
          <p:cNvSpPr>
            <a:spLocks noGrp="1"/>
          </p:cNvSpPr>
          <p:nvPr>
            <p:ph type="title"/>
          </p:nvPr>
        </p:nvSpPr>
        <p:spPr/>
        <p:txBody>
          <a:bodyPr/>
          <a:lstStyle/>
          <a:p>
            <a:r>
              <a:rPr lang="en-US"/>
              <a:t>Combined Model Provisions</a:t>
            </a:r>
          </a:p>
        </p:txBody>
      </p:sp>
      <p:sp>
        <p:nvSpPr>
          <p:cNvPr id="3" name="Content Placeholder 2">
            <a:extLst>
              <a:ext uri="{FF2B5EF4-FFF2-40B4-BE49-F238E27FC236}">
                <a16:creationId xmlns:a16="http://schemas.microsoft.com/office/drawing/2014/main" id="{453F036E-5005-B04D-7821-35B52E9C20FA}"/>
              </a:ext>
            </a:extLst>
          </p:cNvPr>
          <p:cNvSpPr>
            <a:spLocks noGrp="1"/>
          </p:cNvSpPr>
          <p:nvPr>
            <p:ph idx="1"/>
          </p:nvPr>
        </p:nvSpPr>
        <p:spPr>
          <a:xfrm>
            <a:off x="1033670" y="1699592"/>
            <a:ext cx="9978887" cy="4168472"/>
          </a:xfrm>
          <a:ln>
            <a:solidFill>
              <a:schemeClr val="accent1"/>
            </a:solidFill>
          </a:ln>
        </p:spPr>
        <p:txBody>
          <a:bodyPr>
            <a:normAutofit fontScale="92500"/>
          </a:bodyPr>
          <a:lstStyle/>
          <a:p>
            <a:r>
              <a:rPr lang="en-US" sz="2800" b="1"/>
              <a:t>The Approach</a:t>
            </a:r>
          </a:p>
          <a:p>
            <a:pPr lvl="1"/>
            <a:r>
              <a:rPr lang="en-US" sz="2400" b="1"/>
              <a:t>Put the provisions together — at least so that they can be reviewed in context</a:t>
            </a:r>
          </a:p>
          <a:p>
            <a:pPr lvl="1"/>
            <a:r>
              <a:rPr lang="en-US" sz="2400" b="1"/>
              <a:t>Include “fundamental” provisions (definitions, information reporting, etc.)</a:t>
            </a:r>
          </a:p>
          <a:p>
            <a:pPr lvl="1"/>
            <a:r>
              <a:rPr lang="en-US" sz="2400" b="1"/>
              <a:t>Start with how the state sourcing rules apply generally to partnership income</a:t>
            </a:r>
          </a:p>
          <a:p>
            <a:pPr lvl="2"/>
            <a:r>
              <a:rPr lang="en-US" sz="1800" b="1"/>
              <a:t>Tiered and corporate partners – blending</a:t>
            </a:r>
          </a:p>
          <a:p>
            <a:pPr lvl="2"/>
            <a:r>
              <a:rPr lang="en-US" sz="1800" b="1"/>
              <a:t>Guaranteed payments for services</a:t>
            </a:r>
          </a:p>
          <a:p>
            <a:pPr lvl="2"/>
            <a:r>
              <a:rPr lang="en-US" sz="1800" b="1"/>
              <a:t>Income of investment partnerships (exception) </a:t>
            </a:r>
          </a:p>
          <a:p>
            <a:pPr lvl="1"/>
            <a:r>
              <a:rPr lang="en-US" sz="2400" b="1"/>
              <a:t>Lots of drafter’s notes</a:t>
            </a:r>
          </a:p>
        </p:txBody>
      </p:sp>
      <p:sp>
        <p:nvSpPr>
          <p:cNvPr id="4" name="Slide Number Placeholder 3">
            <a:extLst>
              <a:ext uri="{FF2B5EF4-FFF2-40B4-BE49-F238E27FC236}">
                <a16:creationId xmlns:a16="http://schemas.microsoft.com/office/drawing/2014/main" id="{1321E9B3-4C89-8E74-3A02-AAD503DF12EA}"/>
              </a:ext>
            </a:extLst>
          </p:cNvPr>
          <p:cNvSpPr>
            <a:spLocks noGrp="1"/>
          </p:cNvSpPr>
          <p:nvPr>
            <p:ph type="sldNum" sz="quarter" idx="12"/>
          </p:nvPr>
        </p:nvSpPr>
        <p:spPr/>
        <p:txBody>
          <a:bodyPr/>
          <a:lstStyle/>
          <a:p>
            <a:fld id="{3A98EE3D-8CD1-4C3F-BD1C-C98C9596463C}" type="slidenum">
              <a:rPr lang="en-US" smtClean="0"/>
              <a:t>6</a:t>
            </a:fld>
            <a:endParaRPr lang="en-US"/>
          </a:p>
        </p:txBody>
      </p:sp>
    </p:spTree>
    <p:extLst>
      <p:ext uri="{BB962C8B-B14F-4D97-AF65-F5344CB8AC3E}">
        <p14:creationId xmlns:p14="http://schemas.microsoft.com/office/powerpoint/2010/main" val="2236228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F7B4-8817-BB06-9DE7-507D758CA887}"/>
              </a:ext>
            </a:extLst>
          </p:cNvPr>
          <p:cNvSpPr>
            <a:spLocks noGrp="1"/>
          </p:cNvSpPr>
          <p:nvPr>
            <p:ph type="title"/>
          </p:nvPr>
        </p:nvSpPr>
        <p:spPr/>
        <p:txBody>
          <a:bodyPr/>
          <a:lstStyle/>
          <a:p>
            <a:r>
              <a:rPr lang="en-US" dirty="0"/>
              <a:t>Combined Model Provisions – State Sourcing</a:t>
            </a:r>
          </a:p>
        </p:txBody>
      </p:sp>
      <p:sp>
        <p:nvSpPr>
          <p:cNvPr id="3" name="Content Placeholder 2">
            <a:extLst>
              <a:ext uri="{FF2B5EF4-FFF2-40B4-BE49-F238E27FC236}">
                <a16:creationId xmlns:a16="http://schemas.microsoft.com/office/drawing/2014/main" id="{9F44B680-7EDF-56A9-4C8D-7141ED677E21}"/>
              </a:ext>
            </a:extLst>
          </p:cNvPr>
          <p:cNvSpPr>
            <a:spLocks noGrp="1"/>
          </p:cNvSpPr>
          <p:nvPr>
            <p:ph idx="1"/>
          </p:nvPr>
        </p:nvSpPr>
        <p:spPr/>
        <p:txBody>
          <a:bodyPr/>
          <a:lstStyle/>
          <a:p>
            <a:r>
              <a:rPr lang="en-US" sz="2800" b="1" dirty="0"/>
              <a:t>Summary – General Rules</a:t>
            </a:r>
          </a:p>
          <a:p>
            <a:pPr lvl="1"/>
            <a:r>
              <a:rPr lang="en-US" sz="2400" b="1" dirty="0"/>
              <a:t>Start at the partnership that first recognizes the income for tax purposes.</a:t>
            </a:r>
          </a:p>
          <a:p>
            <a:pPr lvl="1"/>
            <a:r>
              <a:rPr lang="en-US" sz="2400" b="1" dirty="0"/>
              <a:t>Determine tax character of partnership items – including whether they are apportionable or non-apportionable based on the partnership’s information and activities.</a:t>
            </a:r>
          </a:p>
          <a:p>
            <a:pPr lvl="1"/>
            <a:r>
              <a:rPr lang="en-US" sz="2400" b="1" dirty="0"/>
              <a:t>Determine related apportionment factors.</a:t>
            </a:r>
          </a:p>
          <a:p>
            <a:pPr lvl="1"/>
            <a:r>
              <a:rPr lang="en-US" sz="2400" b="1" dirty="0"/>
              <a:t>Capture and report necessary information to all direct partners to allow them to comply with state sourcing rules applied to income of businesses. </a:t>
            </a:r>
          </a:p>
          <a:p>
            <a:pPr lvl="1"/>
            <a:endParaRPr lang="en-US" dirty="0"/>
          </a:p>
        </p:txBody>
      </p:sp>
      <p:sp>
        <p:nvSpPr>
          <p:cNvPr id="4" name="Slide Number Placeholder 3">
            <a:extLst>
              <a:ext uri="{FF2B5EF4-FFF2-40B4-BE49-F238E27FC236}">
                <a16:creationId xmlns:a16="http://schemas.microsoft.com/office/drawing/2014/main" id="{86FE4034-4087-AA00-101C-68E0C5C5A9C6}"/>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99532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48FF0-2AC7-448A-CC6F-92F64519A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54334-7D6D-97EF-881C-B10E2C9D7A57}"/>
              </a:ext>
            </a:extLst>
          </p:cNvPr>
          <p:cNvSpPr>
            <a:spLocks noGrp="1"/>
          </p:cNvSpPr>
          <p:nvPr>
            <p:ph type="title"/>
          </p:nvPr>
        </p:nvSpPr>
        <p:spPr/>
        <p:txBody>
          <a:bodyPr/>
          <a:lstStyle/>
          <a:p>
            <a:r>
              <a:rPr lang="en-US" dirty="0"/>
              <a:t>Combined Model Provisions – State Sourcing</a:t>
            </a:r>
          </a:p>
        </p:txBody>
      </p:sp>
      <p:sp>
        <p:nvSpPr>
          <p:cNvPr id="3" name="Content Placeholder 2">
            <a:extLst>
              <a:ext uri="{FF2B5EF4-FFF2-40B4-BE49-F238E27FC236}">
                <a16:creationId xmlns:a16="http://schemas.microsoft.com/office/drawing/2014/main" id="{1E9A8882-178B-140E-D0C0-9A41A16E7884}"/>
              </a:ext>
            </a:extLst>
          </p:cNvPr>
          <p:cNvSpPr>
            <a:spLocks noGrp="1"/>
          </p:cNvSpPr>
          <p:nvPr>
            <p:ph idx="1"/>
          </p:nvPr>
        </p:nvSpPr>
        <p:spPr/>
        <p:txBody>
          <a:bodyPr/>
          <a:lstStyle/>
          <a:p>
            <a:r>
              <a:rPr lang="en-US" sz="2800" b="1" dirty="0"/>
              <a:t>Summary – General Rules</a:t>
            </a:r>
          </a:p>
          <a:p>
            <a:pPr lvl="1"/>
            <a:r>
              <a:rPr lang="en-US" sz="2400" b="1" dirty="0"/>
              <a:t>For tiered and corporate partners – determine if partnership items allocated directly from partnership are part of a unitary business in which the partner participates.</a:t>
            </a:r>
          </a:p>
          <a:p>
            <a:pPr lvl="1"/>
            <a:r>
              <a:rPr lang="en-US" sz="2400" b="1" dirty="0"/>
              <a:t>If so, apply blending – using the distributive share to determine the share of partnership factors to include in the partner’s formula, and applying the absolute value method if necessary.</a:t>
            </a:r>
          </a:p>
          <a:p>
            <a:pPr lvl="1"/>
            <a:r>
              <a:rPr lang="en-US" sz="2400" b="1" dirty="0"/>
              <a:t>Comply with all pass-through anti-abuse rules applied to prevent change in the character or source of income.  </a:t>
            </a:r>
          </a:p>
          <a:p>
            <a:pPr lvl="1"/>
            <a:endParaRPr lang="en-US" dirty="0"/>
          </a:p>
        </p:txBody>
      </p:sp>
      <p:sp>
        <p:nvSpPr>
          <p:cNvPr id="4" name="Slide Number Placeholder 3">
            <a:extLst>
              <a:ext uri="{FF2B5EF4-FFF2-40B4-BE49-F238E27FC236}">
                <a16:creationId xmlns:a16="http://schemas.microsoft.com/office/drawing/2014/main" id="{BDCCCB9E-1E3E-22D3-0D76-3C871DA4EF06}"/>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796778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89696-6B2C-B64E-144D-5C50851110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65DB93-729E-2120-BE25-1B51FDC21E39}"/>
              </a:ext>
            </a:extLst>
          </p:cNvPr>
          <p:cNvSpPr>
            <a:spLocks noGrp="1"/>
          </p:cNvSpPr>
          <p:nvPr>
            <p:ph type="title"/>
          </p:nvPr>
        </p:nvSpPr>
        <p:spPr/>
        <p:txBody>
          <a:bodyPr/>
          <a:lstStyle/>
          <a:p>
            <a:r>
              <a:rPr lang="en-US" dirty="0"/>
              <a:t>Combined Model Provisions – State Sourcing</a:t>
            </a:r>
          </a:p>
        </p:txBody>
      </p:sp>
      <p:sp>
        <p:nvSpPr>
          <p:cNvPr id="3" name="Content Placeholder 2">
            <a:extLst>
              <a:ext uri="{FF2B5EF4-FFF2-40B4-BE49-F238E27FC236}">
                <a16:creationId xmlns:a16="http://schemas.microsoft.com/office/drawing/2014/main" id="{0247D5D1-ACE5-EE09-CEBD-2C265E2C725D}"/>
              </a:ext>
            </a:extLst>
          </p:cNvPr>
          <p:cNvSpPr>
            <a:spLocks noGrp="1"/>
          </p:cNvSpPr>
          <p:nvPr>
            <p:ph idx="1"/>
          </p:nvPr>
        </p:nvSpPr>
        <p:spPr/>
        <p:txBody>
          <a:bodyPr/>
          <a:lstStyle/>
          <a:p>
            <a:r>
              <a:rPr lang="en-US" sz="2400" b="1" dirty="0"/>
              <a:t>Summary – Guaranteed Payments for Services</a:t>
            </a:r>
          </a:p>
          <a:p>
            <a:pPr lvl="1"/>
            <a:r>
              <a:rPr lang="en-US" sz="2000" b="1" dirty="0"/>
              <a:t>Sourced in the same way as that partner’s distributive share would be sourced. (See the general rules.)</a:t>
            </a:r>
          </a:p>
          <a:p>
            <a:pPr lvl="1"/>
            <a:r>
              <a:rPr lang="en-US" sz="2000" b="1" dirty="0"/>
              <a:t>Generous credit for taxes paid for residents taxed in another state on the same guaranteed payment based on location of services. </a:t>
            </a:r>
          </a:p>
          <a:p>
            <a:pPr lvl="1"/>
            <a:endParaRPr lang="en-US" dirty="0"/>
          </a:p>
        </p:txBody>
      </p:sp>
      <p:sp>
        <p:nvSpPr>
          <p:cNvPr id="4" name="Slide Number Placeholder 3">
            <a:extLst>
              <a:ext uri="{FF2B5EF4-FFF2-40B4-BE49-F238E27FC236}">
                <a16:creationId xmlns:a16="http://schemas.microsoft.com/office/drawing/2014/main" id="{07A87283-6A2D-A32D-6629-9B72DA6457E3}"/>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3256607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 name="SLIDO_APP_VERSION" val="1.6.1.4122"/>
  <p:tag name="SLIDO_PRESENTATION_ID" val="00000000-0000-0000-0000-000000000000"/>
  <p:tag name="SLIDO_EVENT_UUID" val="c9e85ef8-db47-4d02-acd6-4cbb29329715"/>
  <p:tag name="SLIDO_EVENT_SECTION_UUID" val="b14ba6aa-754f-4ff1-a67f-91bb0f3146d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1_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{A0F34DF7-2C7D-45DD-8C44-89A48ADF5BAD}tf33552983_win32</Template>
  <TotalTime>0</TotalTime>
  <Words>3285</Words>
  <Application>Microsoft Office PowerPoint</Application>
  <PresentationFormat>Widescreen</PresentationFormat>
  <Paragraphs>387</Paragraphs>
  <Slides>34</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Franklin Gothic Book</vt:lpstr>
      <vt:lpstr>Franklin Gothic Demi</vt:lpstr>
      <vt:lpstr>Gill Sans MT</vt:lpstr>
      <vt:lpstr>Wingdings 2</vt:lpstr>
      <vt:lpstr>DividendVTI</vt:lpstr>
      <vt:lpstr>1_DividendVTI</vt:lpstr>
      <vt:lpstr>      State Taxation of Partnerships –  Status Report</vt:lpstr>
      <vt:lpstr>NOTE:  This presentation sets out information from the work group’s discussions, white paper draft, and multistate research, which are on the project webpage here: partnership project webpage. This information is presented to the Uniformity Committee for consideration and discussion. All input is welcomed.  *Our multistate research should not be relied on as tax advice. For specific questions, please contact your state department of revenue and/or tax advisor. </vt:lpstr>
      <vt:lpstr>How the passthrough system works</vt:lpstr>
      <vt:lpstr>Combined Model Provisions</vt:lpstr>
      <vt:lpstr>Combined Model Provisions</vt:lpstr>
      <vt:lpstr>Combined Model Provisions</vt:lpstr>
      <vt:lpstr>Combined Model Provisions – State Sourcing</vt:lpstr>
      <vt:lpstr>Combined Model Provisions – State Sourcing</vt:lpstr>
      <vt:lpstr>Combined Model Provisions – State Sourcing</vt:lpstr>
      <vt:lpstr>Combined Model Provisions – State Sourcing</vt:lpstr>
      <vt:lpstr>PowerPoint Presentation</vt:lpstr>
      <vt:lpstr>PowerPoint Presentation</vt:lpstr>
      <vt:lpstr>Questions</vt:lpstr>
      <vt:lpstr>PowerPoint Presentation</vt:lpstr>
      <vt:lpstr>PowerPoint Presentation</vt:lpstr>
      <vt:lpstr>Questions</vt:lpstr>
      <vt:lpstr>PowerPoint Presentation</vt:lpstr>
      <vt:lpstr>Question</vt:lpstr>
      <vt:lpstr>PowerPoint Presentation</vt:lpstr>
      <vt:lpstr>PowerPoint Presentation</vt:lpstr>
      <vt:lpstr>Question</vt:lpstr>
      <vt:lpstr>PowerPoint Presentation</vt:lpstr>
      <vt:lpstr>PowerPoint Presentation</vt:lpstr>
      <vt:lpstr>NOTE – Blending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Hecht</dc:creator>
  <cp:lastModifiedBy>Helen Hecht</cp:lastModifiedBy>
  <cp:revision>1</cp:revision>
  <dcterms:created xsi:type="dcterms:W3CDTF">2025-04-18T17:41:32Z</dcterms:created>
  <dcterms:modified xsi:type="dcterms:W3CDTF">2026-04-16T00:03:23Z</dcterms:modified>
</cp:coreProperties>
</file>