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ags/tag1.xml" ContentType="application/vnd.openxmlformats-officedocument.presentationml.tags+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7"/>
  </p:notesMasterIdLst>
  <p:sldIdLst>
    <p:sldId id="258" r:id="rId2"/>
    <p:sldId id="271" r:id="rId3"/>
    <p:sldId id="262" r:id="rId4"/>
    <p:sldId id="273" r:id="rId5"/>
    <p:sldId id="266" r:id="rId6"/>
    <p:sldId id="267" r:id="rId7"/>
    <p:sldId id="263" r:id="rId8"/>
    <p:sldId id="272" r:id="rId9"/>
    <p:sldId id="268" r:id="rId10"/>
    <p:sldId id="261" r:id="rId11"/>
    <p:sldId id="265" r:id="rId12"/>
    <p:sldId id="259" r:id="rId13"/>
    <p:sldId id="269" r:id="rId14"/>
    <p:sldId id="270" r:id="rId15"/>
    <p:sldId id="274" r:id="rId16"/>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87409" autoAdjust="0"/>
  </p:normalViewPr>
  <p:slideViewPr>
    <p:cSldViewPr snapToGrid="0">
      <p:cViewPr varScale="1">
        <p:scale>
          <a:sx n="82" d="100"/>
          <a:sy n="82" d="100"/>
        </p:scale>
        <p:origin x="56" y="5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DF1F9010-8DB7-407E-A4E2-D10A00EC6C32}" type="datetimeFigureOut">
              <a:rPr lang="en-US" smtClean="0"/>
              <a:t>4/17/2026</a:t>
            </a:fld>
            <a:endParaRPr lang="en-US"/>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C186140D-38ED-4FB4-914A-F0DED9EC7BAB}" type="slidenum">
              <a:rPr lang="en-US" smtClean="0"/>
              <a:t>‹#›</a:t>
            </a:fld>
            <a:endParaRPr lang="en-US"/>
          </a:p>
        </p:txBody>
      </p:sp>
    </p:spTree>
    <p:extLst>
      <p:ext uri="{BB962C8B-B14F-4D97-AF65-F5344CB8AC3E}">
        <p14:creationId xmlns:p14="http://schemas.microsoft.com/office/powerpoint/2010/main" val="110690701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93675" y="34925"/>
            <a:ext cx="5478463" cy="3081338"/>
          </a:xfrm>
        </p:spPr>
        <p:txBody>
          <a:bodyPr/>
          <a:lstStyle/>
          <a:p>
            <a:endParaRPr lang="en-US"/>
          </a:p>
        </p:txBody>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a:xfrm>
            <a:off x="4059181" y="8977134"/>
            <a:ext cx="3105348" cy="474207"/>
          </a:xfrm>
          <a:prstGeom prst="rect">
            <a:avLst/>
          </a:prstGeom>
        </p:spPr>
        <p:txBody>
          <a:bodyPr/>
          <a:lstStyle/>
          <a:p>
            <a:pPr algn="l" defTabSz="949478">
              <a:defRPr/>
            </a:pPr>
            <a:fld id="{B7494C42-5034-4A46-9B78-EE3919A245F5}" type="slidenum">
              <a:rPr lang="en-US" sz="1800">
                <a:solidFill>
                  <a:prstClr val="black"/>
                </a:solidFill>
                <a:latin typeface="Calibri" panose="020F0502020204030204"/>
              </a:rPr>
              <a:pPr algn="l" defTabSz="949478">
                <a:defRPr/>
              </a:pPr>
              <a:t>1</a:t>
            </a:fld>
            <a:endParaRPr lang="en-US" sz="1800" dirty="0">
              <a:solidFill>
                <a:prstClr val="black"/>
              </a:solidFill>
              <a:latin typeface="Calibri" panose="020F0502020204030204"/>
            </a:endParaRPr>
          </a:p>
        </p:txBody>
      </p:sp>
    </p:spTree>
    <p:extLst>
      <p:ext uri="{BB962C8B-B14F-4D97-AF65-F5344CB8AC3E}">
        <p14:creationId xmlns:p14="http://schemas.microsoft.com/office/powerpoint/2010/main" val="47319652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186140D-38ED-4FB4-914A-F0DED9EC7BAB}" type="slidenum">
              <a:rPr lang="en-US" smtClean="0"/>
              <a:t>5</a:t>
            </a:fld>
            <a:endParaRPr lang="en-US"/>
          </a:p>
        </p:txBody>
      </p:sp>
    </p:spTree>
    <p:extLst>
      <p:ext uri="{BB962C8B-B14F-4D97-AF65-F5344CB8AC3E}">
        <p14:creationId xmlns:p14="http://schemas.microsoft.com/office/powerpoint/2010/main" val="1959961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186140D-38ED-4FB4-914A-F0DED9EC7BAB}" type="slidenum">
              <a:rPr lang="en-US" smtClean="0"/>
              <a:t>6</a:t>
            </a:fld>
            <a:endParaRPr lang="en-US"/>
          </a:p>
        </p:txBody>
      </p:sp>
    </p:spTree>
    <p:extLst>
      <p:ext uri="{BB962C8B-B14F-4D97-AF65-F5344CB8AC3E}">
        <p14:creationId xmlns:p14="http://schemas.microsoft.com/office/powerpoint/2010/main" val="427646987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186140D-38ED-4FB4-914A-F0DED9EC7BAB}" type="slidenum">
              <a:rPr lang="en-US" smtClean="0"/>
              <a:t>9</a:t>
            </a:fld>
            <a:endParaRPr lang="en-US"/>
          </a:p>
        </p:txBody>
      </p:sp>
    </p:spTree>
    <p:extLst>
      <p:ext uri="{BB962C8B-B14F-4D97-AF65-F5344CB8AC3E}">
        <p14:creationId xmlns:p14="http://schemas.microsoft.com/office/powerpoint/2010/main" val="10958265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b="1" kern="1200" dirty="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5"/>
          </p:nvPr>
        </p:nvSpPr>
        <p:spPr/>
        <p:txBody>
          <a:bodyPr/>
          <a:lstStyle/>
          <a:p>
            <a:fld id="{C186140D-38ED-4FB4-914A-F0DED9EC7BAB}" type="slidenum">
              <a:rPr lang="en-US" smtClean="0"/>
              <a:t>13</a:t>
            </a:fld>
            <a:endParaRPr lang="en-US"/>
          </a:p>
        </p:txBody>
      </p:sp>
    </p:spTree>
    <p:extLst>
      <p:ext uri="{BB962C8B-B14F-4D97-AF65-F5344CB8AC3E}">
        <p14:creationId xmlns:p14="http://schemas.microsoft.com/office/powerpoint/2010/main" val="145452993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446534" y="3085764"/>
            <a:ext cx="11298932" cy="3338149"/>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 name="Title 1"/>
          <p:cNvSpPr>
            <a:spLocks noGrp="1"/>
          </p:cNvSpPr>
          <p:nvPr>
            <p:ph type="ctrTitle"/>
          </p:nvPr>
        </p:nvSpPr>
        <p:spPr>
          <a:xfrm>
            <a:off x="581191" y="1020431"/>
            <a:ext cx="10993549" cy="1475013"/>
          </a:xfrm>
          <a:effectLst/>
        </p:spPr>
        <p:txBody>
          <a:bodyPr anchor="b">
            <a:normAutofit/>
          </a:bodyPr>
          <a:lstStyle>
            <a:lvl1pPr>
              <a:defRPr sz="3600">
                <a:solidFill>
                  <a:schemeClr val="tx1">
                    <a:lumMod val="75000"/>
                    <a:lumOff val="25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581194" y="2495445"/>
            <a:ext cx="10993546" cy="590321"/>
          </a:xfrm>
        </p:spPr>
        <p:txBody>
          <a:bodyPr anchor="t">
            <a:normAutofit/>
          </a:bodyPr>
          <a:lstStyle>
            <a:lvl1pPr marL="0" indent="0" algn="l">
              <a:buNone/>
              <a:defRPr sz="1600" cap="all">
                <a:solidFill>
                  <a:schemeClr val="accent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8" name="Date Placeholder 7">
            <a:extLst>
              <a:ext uri="{FF2B5EF4-FFF2-40B4-BE49-F238E27FC236}">
                <a16:creationId xmlns:a16="http://schemas.microsoft.com/office/drawing/2014/main" id="{7FA0ACE7-29A8-47D3-A7D9-257B711D8023}"/>
              </a:ext>
            </a:extLst>
          </p:cNvPr>
          <p:cNvSpPr>
            <a:spLocks noGrp="1"/>
          </p:cNvSpPr>
          <p:nvPr>
            <p:ph type="dt" sz="half" idx="10"/>
          </p:nvPr>
        </p:nvSpPr>
        <p:spPr/>
        <p:txBody>
          <a:bodyPr/>
          <a:lstStyle/>
          <a:p>
            <a:fld id="{BFA5C416-7602-4F6E-AF18-B06EB5E567FC}" type="datetime1">
              <a:rPr lang="en-US" smtClean="0"/>
              <a:t>4/17/2026</a:t>
            </a:fld>
            <a:endParaRPr lang="en-US" dirty="0"/>
          </a:p>
        </p:txBody>
      </p:sp>
      <p:sp>
        <p:nvSpPr>
          <p:cNvPr id="9" name="Footer Placeholder 8">
            <a:extLst>
              <a:ext uri="{FF2B5EF4-FFF2-40B4-BE49-F238E27FC236}">
                <a16:creationId xmlns:a16="http://schemas.microsoft.com/office/drawing/2014/main" id="{DEC604B9-52E9-4810-8359-47206518D038}"/>
              </a:ext>
            </a:extLst>
          </p:cNvPr>
          <p:cNvSpPr>
            <a:spLocks noGrp="1"/>
          </p:cNvSpPr>
          <p:nvPr>
            <p:ph type="ftr" sz="quarter" idx="11"/>
          </p:nvPr>
        </p:nvSpPr>
        <p:spPr/>
        <p:txBody>
          <a:bodyPr/>
          <a:lstStyle/>
          <a:p>
            <a:endParaRPr lang="en-US" dirty="0"/>
          </a:p>
        </p:txBody>
      </p:sp>
      <p:sp>
        <p:nvSpPr>
          <p:cNvPr id="10" name="Slide Number Placeholder 9">
            <a:extLst>
              <a:ext uri="{FF2B5EF4-FFF2-40B4-BE49-F238E27FC236}">
                <a16:creationId xmlns:a16="http://schemas.microsoft.com/office/drawing/2014/main" id="{5898A89F-CA25-400F-B05A-AECBF2517E4F}"/>
              </a:ext>
            </a:extLst>
          </p:cNvPr>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23453386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9" name="Title 1"/>
          <p:cNvSpPr>
            <a:spLocks noGrp="1"/>
          </p:cNvSpPr>
          <p:nvPr>
            <p:ph type="title"/>
          </p:nvPr>
        </p:nvSpPr>
        <p:spPr>
          <a:xfrm>
            <a:off x="581192" y="702156"/>
            <a:ext cx="11029616" cy="1013800"/>
          </a:xfrm>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lvl1pPr algn="l">
              <a:defRPr/>
            </a:lvl1pPr>
            <a:lvl2pPr algn="l">
              <a:defRPr/>
            </a:lvl2pPr>
            <a:lvl3pPr algn="l">
              <a:defRPr/>
            </a:lvl3pPr>
            <a:lvl4pPr algn="l">
              <a:defRPr/>
            </a:lvl4pPr>
            <a:lvl5pPr algn="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96D95D4-B1DC-4BD3-96F7-872A240A5AA8}" type="datetime1">
              <a:rPr lang="en-US" smtClean="0"/>
              <a:t>4/17/2026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37149491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7" name="Rectangle 6"/>
          <p:cNvSpPr>
            <a:spLocks noChangeAspect="1"/>
          </p:cNvSpPr>
          <p:nvPr/>
        </p:nvSpPr>
        <p:spPr>
          <a:xfrm>
            <a:off x="8058151" y="599725"/>
            <a:ext cx="3687316" cy="5816950"/>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 name="Vertical Title 1"/>
          <p:cNvSpPr>
            <a:spLocks noGrp="1"/>
          </p:cNvSpPr>
          <p:nvPr>
            <p:ph type="title" orient="vert"/>
          </p:nvPr>
        </p:nvSpPr>
        <p:spPr>
          <a:xfrm>
            <a:off x="8204200" y="863600"/>
            <a:ext cx="3124200" cy="4807326"/>
          </a:xfrm>
        </p:spPr>
        <p:txBody>
          <a:bodyPr vert="eaVert" anchor="ctr"/>
          <a:lstStyle>
            <a:lvl1pPr>
              <a:defRPr>
                <a:solidFill>
                  <a:srgbClr val="FFFFFF"/>
                </a:solidFil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774923" y="863600"/>
            <a:ext cx="7161625" cy="4807326"/>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Rectangle 7">
            <a:extLst>
              <a:ext uri="{FF2B5EF4-FFF2-40B4-BE49-F238E27FC236}">
                <a16:creationId xmlns:a16="http://schemas.microsoft.com/office/drawing/2014/main" id="{F6423B97-A5D4-47B9-8861-73B3707A04CF}"/>
              </a:ext>
            </a:extLst>
          </p:cNvPr>
          <p:cNvSpPr/>
          <p:nvPr/>
        </p:nvSpPr>
        <p:spPr>
          <a:xfrm>
            <a:off x="446534" y="457200"/>
            <a:ext cx="3703320" cy="94997"/>
          </a:xfrm>
          <a:prstGeom prst="rect">
            <a:avLst/>
          </a:prstGeom>
          <a:solidFill>
            <a:srgbClr val="969FA7"/>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9" name="Rectangle 8">
            <a:extLst>
              <a:ext uri="{FF2B5EF4-FFF2-40B4-BE49-F238E27FC236}">
                <a16:creationId xmlns:a16="http://schemas.microsoft.com/office/drawing/2014/main" id="{1AEC0421-37B4-4481-A10D-69FDF5EC7909}"/>
              </a:ext>
            </a:extLst>
          </p:cNvPr>
          <p:cNvSpPr/>
          <p:nvPr/>
        </p:nvSpPr>
        <p:spPr>
          <a:xfrm>
            <a:off x="8042147" y="453643"/>
            <a:ext cx="3703320" cy="98554"/>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0" name="Rectangle 9">
            <a:extLst>
              <a:ext uri="{FF2B5EF4-FFF2-40B4-BE49-F238E27FC236}">
                <a16:creationId xmlns:a16="http://schemas.microsoft.com/office/drawing/2014/main" id="{5F7265B5-9F97-4F1E-99E9-74F7B7E62337}"/>
              </a:ext>
            </a:extLst>
          </p:cNvPr>
          <p:cNvSpPr/>
          <p:nvPr/>
        </p:nvSpPr>
        <p:spPr>
          <a:xfrm>
            <a:off x="4241830" y="457200"/>
            <a:ext cx="3703320" cy="9144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1" name="Date Placeholder 10">
            <a:extLst>
              <a:ext uri="{FF2B5EF4-FFF2-40B4-BE49-F238E27FC236}">
                <a16:creationId xmlns:a16="http://schemas.microsoft.com/office/drawing/2014/main" id="{5C74A470-3BD3-4F33-80E5-67E6E87FCBE7}"/>
              </a:ext>
            </a:extLst>
          </p:cNvPr>
          <p:cNvSpPr>
            <a:spLocks noGrp="1"/>
          </p:cNvSpPr>
          <p:nvPr>
            <p:ph type="dt" sz="half" idx="10"/>
          </p:nvPr>
        </p:nvSpPr>
        <p:spPr/>
        <p:txBody>
          <a:bodyPr/>
          <a:lstStyle/>
          <a:p>
            <a:fld id="{41AC3A06-FFF2-4C8C-891C-D19B96FB8B5F}" type="datetime1">
              <a:rPr lang="en-US" smtClean="0"/>
              <a:t>4/17/2026</a:t>
            </a:fld>
            <a:endParaRPr lang="en-US" dirty="0"/>
          </a:p>
        </p:txBody>
      </p:sp>
      <p:sp>
        <p:nvSpPr>
          <p:cNvPr id="12" name="Footer Placeholder 11">
            <a:extLst>
              <a:ext uri="{FF2B5EF4-FFF2-40B4-BE49-F238E27FC236}">
                <a16:creationId xmlns:a16="http://schemas.microsoft.com/office/drawing/2014/main" id="{9A3A30BA-DB50-4D7D-BCDE-17D20FB354DF}"/>
              </a:ext>
            </a:extLst>
          </p:cNvPr>
          <p:cNvSpPr>
            <a:spLocks noGrp="1"/>
          </p:cNvSpPr>
          <p:nvPr>
            <p:ph type="ftr" sz="quarter" idx="11"/>
          </p:nvPr>
        </p:nvSpPr>
        <p:spPr/>
        <p:txBody>
          <a:bodyPr/>
          <a:lstStyle/>
          <a:p>
            <a:endParaRPr lang="en-US" dirty="0"/>
          </a:p>
        </p:txBody>
      </p:sp>
      <p:sp>
        <p:nvSpPr>
          <p:cNvPr id="13" name="Slide Number Placeholder 12">
            <a:extLst>
              <a:ext uri="{FF2B5EF4-FFF2-40B4-BE49-F238E27FC236}">
                <a16:creationId xmlns:a16="http://schemas.microsoft.com/office/drawing/2014/main" id="{76FF9E58-C0B2-436B-A21C-DB45A00D6515}"/>
              </a:ext>
            </a:extLst>
          </p:cNvPr>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36597306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581192" y="702157"/>
            <a:ext cx="11029616" cy="774103"/>
          </a:xfrm>
        </p:spPr>
        <p:txBody>
          <a:bodyPr/>
          <a:lstStyle/>
          <a:p>
            <a:r>
              <a:rPr lang="en-US" dirty="0"/>
              <a:t>Click to edit Master title style</a:t>
            </a:r>
          </a:p>
        </p:txBody>
      </p:sp>
      <p:sp>
        <p:nvSpPr>
          <p:cNvPr id="3" name="Content Placeholder 2"/>
          <p:cNvSpPr>
            <a:spLocks noGrp="1"/>
          </p:cNvSpPr>
          <p:nvPr>
            <p:ph idx="1"/>
          </p:nvPr>
        </p:nvSpPr>
        <p:spPr>
          <a:xfrm>
            <a:off x="581192" y="1663546"/>
            <a:ext cx="11029615" cy="4492297"/>
          </a:xfrm>
        </p:spPr>
        <p:txBody>
          <a:bodyPr/>
          <a:lstStyle>
            <a:lvl1pPr>
              <a:defRPr>
                <a:solidFill>
                  <a:schemeClr val="tx1">
                    <a:lumMod val="85000"/>
                    <a:lumOff val="15000"/>
                  </a:schemeClr>
                </a:solidFill>
              </a:defRPr>
            </a:lvl1pPr>
            <a:lvl2pPr>
              <a:defRPr>
                <a:solidFill>
                  <a:schemeClr val="tx1">
                    <a:lumMod val="85000"/>
                    <a:lumOff val="15000"/>
                  </a:schemeClr>
                </a:solidFill>
              </a:defRPr>
            </a:lvl2pPr>
            <a:lvl3pPr>
              <a:defRPr>
                <a:solidFill>
                  <a:schemeClr val="tx1">
                    <a:lumMod val="85000"/>
                    <a:lumOff val="15000"/>
                  </a:schemeClr>
                </a:solidFill>
              </a:defRPr>
            </a:lvl3pPr>
            <a:lvl4pPr>
              <a:defRPr>
                <a:solidFill>
                  <a:schemeClr val="tx1">
                    <a:lumMod val="85000"/>
                    <a:lumOff val="15000"/>
                  </a:schemeClr>
                </a:solidFill>
              </a:defRPr>
            </a:lvl4pPr>
            <a:lvl5pPr>
              <a:defRPr>
                <a:solidFill>
                  <a:schemeClr val="tx1">
                    <a:lumMod val="85000"/>
                    <a:lumOff val="15000"/>
                  </a:schemeClr>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Date Placeholder 7">
            <a:extLst>
              <a:ext uri="{FF2B5EF4-FFF2-40B4-BE49-F238E27FC236}">
                <a16:creationId xmlns:a16="http://schemas.microsoft.com/office/drawing/2014/main" id="{770E6237-3456-439F-802D-3BA93FC7E3E5}"/>
              </a:ext>
            </a:extLst>
          </p:cNvPr>
          <p:cNvSpPr>
            <a:spLocks noGrp="1"/>
          </p:cNvSpPr>
          <p:nvPr>
            <p:ph type="dt" sz="half" idx="10"/>
          </p:nvPr>
        </p:nvSpPr>
        <p:spPr/>
        <p:txBody>
          <a:bodyPr/>
          <a:lstStyle/>
          <a:p>
            <a:fld id="{7AF2B4F3-55FC-4AE9-8861-9776836DA11F}" type="datetime1">
              <a:rPr lang="en-US" smtClean="0"/>
              <a:t>4/17/2026</a:t>
            </a:fld>
            <a:endParaRPr lang="en-US" dirty="0"/>
          </a:p>
        </p:txBody>
      </p:sp>
      <p:sp>
        <p:nvSpPr>
          <p:cNvPr id="9" name="Footer Placeholder 8">
            <a:extLst>
              <a:ext uri="{FF2B5EF4-FFF2-40B4-BE49-F238E27FC236}">
                <a16:creationId xmlns:a16="http://schemas.microsoft.com/office/drawing/2014/main" id="{1356D3B5-6063-4A89-B88F-9D3043916FF8}"/>
              </a:ext>
            </a:extLst>
          </p:cNvPr>
          <p:cNvSpPr>
            <a:spLocks noGrp="1"/>
          </p:cNvSpPr>
          <p:nvPr>
            <p:ph type="ftr" sz="quarter" idx="11"/>
          </p:nvPr>
        </p:nvSpPr>
        <p:spPr/>
        <p:txBody>
          <a:bodyPr/>
          <a:lstStyle/>
          <a:p>
            <a:endParaRPr lang="en-US" dirty="0"/>
          </a:p>
        </p:txBody>
      </p:sp>
      <p:sp>
        <p:nvSpPr>
          <p:cNvPr id="10" name="Slide Number Placeholder 9">
            <a:extLst>
              <a:ext uri="{FF2B5EF4-FFF2-40B4-BE49-F238E27FC236}">
                <a16:creationId xmlns:a16="http://schemas.microsoft.com/office/drawing/2014/main" id="{02B78BF7-69D3-4CE0-A631-50EFD41EEEB8}"/>
              </a:ext>
            </a:extLst>
          </p:cNvPr>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156792878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8" name="Rectangle 7"/>
          <p:cNvSpPr>
            <a:spLocks noChangeAspect="1"/>
          </p:cNvSpPr>
          <p:nvPr/>
        </p:nvSpPr>
        <p:spPr>
          <a:xfrm>
            <a:off x="447817" y="5141974"/>
            <a:ext cx="11290860" cy="1258827"/>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 name="Title 1"/>
          <p:cNvSpPr>
            <a:spLocks noGrp="1"/>
          </p:cNvSpPr>
          <p:nvPr>
            <p:ph type="title"/>
          </p:nvPr>
        </p:nvSpPr>
        <p:spPr>
          <a:xfrm>
            <a:off x="581193" y="2393950"/>
            <a:ext cx="11029615" cy="2147467"/>
          </a:xfrm>
        </p:spPr>
        <p:txBody>
          <a:bodyPr anchor="b">
            <a:normAutofit/>
          </a:bodyPr>
          <a:lstStyle>
            <a:lvl1pPr algn="l">
              <a:defRPr sz="3600" b="0" cap="all">
                <a:solidFill>
                  <a:schemeClr val="tx1">
                    <a:lumMod val="75000"/>
                    <a:lumOff val="2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581192" y="4541417"/>
            <a:ext cx="11029615" cy="600556"/>
          </a:xfrm>
        </p:spPr>
        <p:txBody>
          <a:bodyPr anchor="t">
            <a:normAutofit/>
          </a:bodyPr>
          <a:lstStyle>
            <a:lvl1pPr marL="0" indent="0" algn="l">
              <a:buNone/>
              <a:defRPr sz="1800" cap="all">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7" name="Date Placeholder 6">
            <a:extLst>
              <a:ext uri="{FF2B5EF4-FFF2-40B4-BE49-F238E27FC236}">
                <a16:creationId xmlns:a16="http://schemas.microsoft.com/office/drawing/2014/main" id="{61582016-5696-4A93-887F-BBB3B9002FE5}"/>
              </a:ext>
            </a:extLst>
          </p:cNvPr>
          <p:cNvSpPr>
            <a:spLocks noGrp="1"/>
          </p:cNvSpPr>
          <p:nvPr>
            <p:ph type="dt" sz="half" idx="10"/>
          </p:nvPr>
        </p:nvSpPr>
        <p:spPr/>
        <p:txBody>
          <a:bodyPr/>
          <a:lstStyle/>
          <a:p>
            <a:fld id="{3948A61B-7849-4E35-A7F5-A30700641529}" type="datetime1">
              <a:rPr lang="en-US" smtClean="0"/>
              <a:t>4/17/2026</a:t>
            </a:fld>
            <a:endParaRPr lang="en-US" dirty="0"/>
          </a:p>
        </p:txBody>
      </p:sp>
      <p:sp>
        <p:nvSpPr>
          <p:cNvPr id="9" name="Footer Placeholder 8">
            <a:extLst>
              <a:ext uri="{FF2B5EF4-FFF2-40B4-BE49-F238E27FC236}">
                <a16:creationId xmlns:a16="http://schemas.microsoft.com/office/drawing/2014/main" id="{857CFCD5-1192-4E18-8A8F-29E153B44DA4}"/>
              </a:ext>
            </a:extLst>
          </p:cNvPr>
          <p:cNvSpPr>
            <a:spLocks noGrp="1"/>
          </p:cNvSpPr>
          <p:nvPr>
            <p:ph type="ftr" sz="quarter" idx="11"/>
          </p:nvPr>
        </p:nvSpPr>
        <p:spPr/>
        <p:txBody>
          <a:bodyPr/>
          <a:lstStyle/>
          <a:p>
            <a:endParaRPr lang="en-US" dirty="0"/>
          </a:p>
        </p:txBody>
      </p:sp>
      <p:sp>
        <p:nvSpPr>
          <p:cNvPr id="10" name="Slide Number Placeholder 9">
            <a:extLst>
              <a:ext uri="{FF2B5EF4-FFF2-40B4-BE49-F238E27FC236}">
                <a16:creationId xmlns:a16="http://schemas.microsoft.com/office/drawing/2014/main" id="{E39A109E-5018-4794-92B3-FD5E5BCD95E8}"/>
              </a:ext>
            </a:extLst>
          </p:cNvPr>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60616646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581193" y="729658"/>
            <a:ext cx="11029616" cy="988332"/>
          </a:xfrm>
        </p:spPr>
        <p:txBody>
          <a:bodyPr/>
          <a:lstStyle/>
          <a:p>
            <a:r>
              <a:rPr lang="en-US"/>
              <a:t>Click to edit Master title style</a:t>
            </a:r>
            <a:endParaRPr lang="en-US" dirty="0"/>
          </a:p>
        </p:txBody>
      </p:sp>
      <p:sp>
        <p:nvSpPr>
          <p:cNvPr id="3" name="Content Placeholder 2"/>
          <p:cNvSpPr>
            <a:spLocks noGrp="1"/>
          </p:cNvSpPr>
          <p:nvPr>
            <p:ph sz="half" idx="1"/>
          </p:nvPr>
        </p:nvSpPr>
        <p:spPr>
          <a:xfrm>
            <a:off x="581193" y="2228003"/>
            <a:ext cx="5194767" cy="363304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16039" y="2228003"/>
            <a:ext cx="5194769" cy="363304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7133662A-E4A9-46DC-A512-ACCF7860B028}" type="datetime1">
              <a:rPr lang="en-US" smtClean="0"/>
              <a:t>4/17/2026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23429504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12" name="Title 1"/>
          <p:cNvSpPr>
            <a:spLocks noGrp="1"/>
          </p:cNvSpPr>
          <p:nvPr>
            <p:ph type="title"/>
          </p:nvPr>
        </p:nvSpPr>
        <p:spPr>
          <a:xfrm>
            <a:off x="581193" y="729658"/>
            <a:ext cx="11029616" cy="988332"/>
          </a:xfrm>
        </p:spPr>
        <p:txBody>
          <a:bodyPr/>
          <a:lstStyle/>
          <a:p>
            <a:r>
              <a:rPr lang="en-US"/>
              <a:t>Click to edit Master title style</a:t>
            </a:r>
            <a:endParaRPr lang="en-US" dirty="0"/>
          </a:p>
        </p:txBody>
      </p:sp>
      <p:sp>
        <p:nvSpPr>
          <p:cNvPr id="3" name="Text Placeholder 2"/>
          <p:cNvSpPr>
            <a:spLocks noGrp="1"/>
          </p:cNvSpPr>
          <p:nvPr>
            <p:ph type="body" idx="1"/>
          </p:nvPr>
        </p:nvSpPr>
        <p:spPr>
          <a:xfrm>
            <a:off x="581191" y="2250891"/>
            <a:ext cx="5194769" cy="557784"/>
          </a:xfrm>
        </p:spPr>
        <p:txBody>
          <a:bodyPr anchor="ctr">
            <a:noAutofit/>
          </a:bodyPr>
          <a:lstStyle>
            <a:lvl1pPr marL="0" indent="0">
              <a:buNone/>
              <a:defRPr sz="2000" b="0">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581194" y="2926052"/>
            <a:ext cx="5194766" cy="2934999"/>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16039" y="2250892"/>
            <a:ext cx="5194770" cy="553373"/>
          </a:xfrm>
        </p:spPr>
        <p:txBody>
          <a:bodyPr anchor="ctr">
            <a:noAutofit/>
          </a:bodyPr>
          <a:lstStyle>
            <a:lvl1pPr marL="0" marR="0" indent="0" algn="l" defTabSz="457200" rtl="0" eaLnBrk="1" fontAlgn="auto" latinLnBrk="0" hangingPunct="1">
              <a:lnSpc>
                <a:spcPct val="100000"/>
              </a:lnSpc>
              <a:spcBef>
                <a:spcPct val="20000"/>
              </a:spcBef>
              <a:spcAft>
                <a:spcPts val="600"/>
              </a:spcAft>
              <a:buClr>
                <a:schemeClr val="accent1"/>
              </a:buClr>
              <a:buSzPct val="92000"/>
              <a:buFont typeface="Wingdings 2" panose="05020102010507070707" pitchFamily="18" charset="2"/>
              <a:buNone/>
              <a:tabLst/>
              <a:defRPr sz="2000" b="0">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marR="0" lvl="0" indent="0" algn="l" defTabSz="457200" rtl="0" eaLnBrk="1" fontAlgn="auto" latinLnBrk="0" hangingPunct="1">
              <a:lnSpc>
                <a:spcPct val="100000"/>
              </a:lnSpc>
              <a:spcBef>
                <a:spcPct val="20000"/>
              </a:spcBef>
              <a:spcAft>
                <a:spcPts val="600"/>
              </a:spcAft>
              <a:buClr>
                <a:schemeClr val="accent1"/>
              </a:buClr>
              <a:buSzPct val="92000"/>
              <a:buFont typeface="Wingdings 2" panose="05020102010507070707" pitchFamily="18" charset="2"/>
              <a:buNone/>
              <a:tabLst/>
              <a:defRPr/>
            </a:pPr>
            <a:r>
              <a:rPr lang="en-US"/>
              <a:t>Click to edit Master text styles</a:t>
            </a:r>
          </a:p>
        </p:txBody>
      </p:sp>
      <p:sp>
        <p:nvSpPr>
          <p:cNvPr id="6" name="Content Placeholder 5"/>
          <p:cNvSpPr>
            <a:spLocks noGrp="1"/>
          </p:cNvSpPr>
          <p:nvPr>
            <p:ph sz="quarter" idx="4"/>
          </p:nvPr>
        </p:nvSpPr>
        <p:spPr>
          <a:xfrm>
            <a:off x="6416037" y="2926052"/>
            <a:ext cx="5194771" cy="2934999"/>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DB1B839D-9003-41F0-B39B-2D574F1A5C80}" type="datetime1">
              <a:rPr lang="en-US" smtClean="0"/>
              <a:t>4/17/2026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94236973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8" name="Title 1"/>
          <p:cNvSpPr>
            <a:spLocks noGrp="1"/>
          </p:cNvSpPr>
          <p:nvPr>
            <p:ph type="title"/>
          </p:nvPr>
        </p:nvSpPr>
        <p:spPr>
          <a:xfrm>
            <a:off x="575894" y="729658"/>
            <a:ext cx="11029616" cy="988332"/>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E34EED65-072C-4FDB-A3BF-BBE9404B99E2}" type="datetime1">
              <a:rPr lang="en-US" smtClean="0"/>
              <a:t>4/17/2026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95989044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8D710D1-D2A9-4D47-9FAB-787B9719296C}" type="datetime1">
              <a:rPr lang="en-US" smtClean="0"/>
              <a:t>4/17/2026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42571448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9" name="Rectangle 8"/>
          <p:cNvSpPr>
            <a:spLocks noChangeAspect="1"/>
          </p:cNvSpPr>
          <p:nvPr/>
        </p:nvSpPr>
        <p:spPr>
          <a:xfrm>
            <a:off x="447817" y="601200"/>
            <a:ext cx="3682723" cy="5815475"/>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 name="Title 1"/>
          <p:cNvSpPr>
            <a:spLocks noGrp="1"/>
          </p:cNvSpPr>
          <p:nvPr>
            <p:ph type="title"/>
          </p:nvPr>
        </p:nvSpPr>
        <p:spPr>
          <a:xfrm>
            <a:off x="767857" y="933450"/>
            <a:ext cx="3031852" cy="1722419"/>
          </a:xfrm>
        </p:spPr>
        <p:txBody>
          <a:bodyPr anchor="b">
            <a:normAutofit/>
          </a:bodyPr>
          <a:lstStyle>
            <a:lvl1pPr algn="l">
              <a:defRPr sz="2400" b="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4900928" y="1179829"/>
            <a:ext cx="6650991" cy="4658216"/>
          </a:xfrm>
        </p:spPr>
        <p:txBody>
          <a:bodyPr anchor="ctr">
            <a:normAutofit/>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vl6pPr>
              <a:defRPr sz="1400">
                <a:solidFill>
                  <a:schemeClr val="tx2"/>
                </a:solidFill>
              </a:defRPr>
            </a:lvl6pPr>
            <a:lvl7pPr>
              <a:defRPr sz="1400">
                <a:solidFill>
                  <a:schemeClr val="tx2"/>
                </a:solidFill>
              </a:defRPr>
            </a:lvl7pPr>
            <a:lvl8pPr>
              <a:defRPr sz="1400">
                <a:solidFill>
                  <a:schemeClr val="tx2"/>
                </a:solidFill>
              </a:defRPr>
            </a:lvl8pPr>
            <a:lvl9pPr>
              <a:defRPr sz="1400">
                <a:solidFill>
                  <a:schemeClr val="tx2"/>
                </a:solidFill>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767857" y="2836654"/>
            <a:ext cx="3031852" cy="3001392"/>
          </a:xfrm>
        </p:spPr>
        <p:txBody>
          <a:bodyPr anchor="t">
            <a:normAutofit/>
          </a:bodyPr>
          <a:lstStyle>
            <a:lvl1pPr marL="0" indent="0" algn="l">
              <a:buNone/>
              <a:defRPr sz="1600">
                <a:solidFill>
                  <a:srgbClr val="FFFFFF"/>
                </a:solidFill>
              </a:defRPr>
            </a:lvl1pPr>
            <a:lvl2pPr marL="457200" indent="0">
              <a:buNone/>
              <a:defRPr sz="11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8" name="Date Placeholder 7">
            <a:extLst>
              <a:ext uri="{FF2B5EF4-FFF2-40B4-BE49-F238E27FC236}">
                <a16:creationId xmlns:a16="http://schemas.microsoft.com/office/drawing/2014/main" id="{0B919CC2-2A65-446F-B538-9E6249035445}"/>
              </a:ext>
            </a:extLst>
          </p:cNvPr>
          <p:cNvSpPr>
            <a:spLocks noGrp="1"/>
          </p:cNvSpPr>
          <p:nvPr>
            <p:ph type="dt" sz="half" idx="10"/>
          </p:nvPr>
        </p:nvSpPr>
        <p:spPr>
          <a:xfrm>
            <a:off x="7605951" y="6456916"/>
            <a:ext cx="2844799" cy="365125"/>
          </a:xfrm>
        </p:spPr>
        <p:txBody>
          <a:bodyPr/>
          <a:lstStyle/>
          <a:p>
            <a:fld id="{EEC9C26E-3850-482C-A422-5FDFA76FC468}" type="datetime1">
              <a:rPr lang="en-US" smtClean="0"/>
              <a:t>4/17/2026</a:t>
            </a:fld>
            <a:endParaRPr lang="en-US" dirty="0"/>
          </a:p>
        </p:txBody>
      </p:sp>
      <p:sp>
        <p:nvSpPr>
          <p:cNvPr id="10" name="Footer Placeholder 9">
            <a:extLst>
              <a:ext uri="{FF2B5EF4-FFF2-40B4-BE49-F238E27FC236}">
                <a16:creationId xmlns:a16="http://schemas.microsoft.com/office/drawing/2014/main" id="{B72412AE-119E-4982-8B24-63365EFCA796}"/>
              </a:ext>
            </a:extLst>
          </p:cNvPr>
          <p:cNvSpPr>
            <a:spLocks noGrp="1"/>
          </p:cNvSpPr>
          <p:nvPr>
            <p:ph type="ftr" sz="quarter" idx="11"/>
          </p:nvPr>
        </p:nvSpPr>
        <p:spPr>
          <a:xfrm>
            <a:off x="581192" y="6452590"/>
            <a:ext cx="6917210" cy="365125"/>
          </a:xfrm>
        </p:spPr>
        <p:txBody>
          <a:bodyPr/>
          <a:lstStyle/>
          <a:p>
            <a:endParaRPr lang="en-US" dirty="0"/>
          </a:p>
        </p:txBody>
      </p:sp>
      <p:sp>
        <p:nvSpPr>
          <p:cNvPr id="11" name="Slide Number Placeholder 10">
            <a:extLst>
              <a:ext uri="{FF2B5EF4-FFF2-40B4-BE49-F238E27FC236}">
                <a16:creationId xmlns:a16="http://schemas.microsoft.com/office/drawing/2014/main" id="{7FC4BB19-6AD1-45CF-9F99-00B109890FAB}"/>
              </a:ext>
            </a:extLst>
          </p:cNvPr>
          <p:cNvSpPr>
            <a:spLocks noGrp="1"/>
          </p:cNvSpPr>
          <p:nvPr>
            <p:ph type="sldNum" sz="quarter" idx="12"/>
          </p:nvPr>
        </p:nvSpPr>
        <p:spPr>
          <a:xfrm>
            <a:off x="10558300" y="6456916"/>
            <a:ext cx="1052510" cy="365125"/>
          </a:xfrm>
        </p:spPr>
        <p:txBody>
          <a:bodyPr/>
          <a:lstStyle/>
          <a:p>
            <a:fld id="{3A98EE3D-8CD1-4C3F-BD1C-C98C9596463C}" type="slidenum">
              <a:rPr lang="en-US" smtClean="0"/>
              <a:pPr/>
              <a:t>‹#›</a:t>
            </a:fld>
            <a:endParaRPr lang="en-US" dirty="0"/>
          </a:p>
        </p:txBody>
      </p:sp>
    </p:spTree>
    <p:extLst>
      <p:ext uri="{BB962C8B-B14F-4D97-AF65-F5344CB8AC3E}">
        <p14:creationId xmlns:p14="http://schemas.microsoft.com/office/powerpoint/2010/main" val="350274634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1193" y="4693389"/>
            <a:ext cx="11029616" cy="566738"/>
          </a:xfrm>
        </p:spPr>
        <p:txBody>
          <a:bodyPr anchor="b">
            <a:normAutofit/>
          </a:bodyPr>
          <a:lstStyle>
            <a:lvl1pPr algn="l">
              <a:defRPr sz="2400" b="0">
                <a:solidFill>
                  <a:schemeClr val="tx1">
                    <a:lumMod val="75000"/>
                    <a:lumOff val="25000"/>
                  </a:schemeClr>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447817" y="641350"/>
            <a:ext cx="11290859" cy="3651249"/>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dirty="0"/>
              <a:t>Click icon to add picture</a:t>
            </a:r>
          </a:p>
        </p:txBody>
      </p:sp>
      <p:sp>
        <p:nvSpPr>
          <p:cNvPr id="4" name="Text Placeholder 3"/>
          <p:cNvSpPr>
            <a:spLocks noGrp="1"/>
          </p:cNvSpPr>
          <p:nvPr>
            <p:ph type="body" sz="half" idx="2"/>
          </p:nvPr>
        </p:nvSpPr>
        <p:spPr>
          <a:xfrm>
            <a:off x="581192" y="5260127"/>
            <a:ext cx="11029617" cy="998148"/>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A88BD17-423D-446F-99F2-14E1D80419C3}" type="datetime1">
              <a:rPr lang="en-US" smtClean="0"/>
              <a:t>4/17/2026</a:t>
            </a:fld>
            <a:endParaRPr lang="en-US" dirty="0"/>
          </a:p>
        </p:txBody>
      </p:sp>
      <p:sp>
        <p:nvSpPr>
          <p:cNvPr id="6" name="Footer Placeholder 5"/>
          <p:cNvSpPr>
            <a:spLocks noGrp="1"/>
          </p:cNvSpPr>
          <p:nvPr>
            <p:ph type="ftr" sz="quarter" idx="11"/>
          </p:nvPr>
        </p:nvSpPr>
        <p:spPr/>
        <p:txBody>
          <a:bodyPr/>
          <a:lstStyle/>
          <a:p>
            <a:pPr algn="l"/>
            <a:endParaRPr lang="en-US" dirty="0"/>
          </a:p>
        </p:txBody>
      </p:sp>
      <p:sp>
        <p:nvSpPr>
          <p:cNvPr id="7" name="Slide Number Placeholder 6"/>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257059392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81192" y="705124"/>
            <a:ext cx="11029616" cy="771251"/>
          </a:xfrm>
          <a:prstGeom prst="rect">
            <a:avLst/>
          </a:prstGeom>
        </p:spPr>
        <p:txBody>
          <a:bodyPr vert="horz" lIns="91440" tIns="45720" rIns="91440" bIns="45720" rtlCol="0" anchor="b">
            <a:normAutofit/>
          </a:bodyPr>
          <a:lstStyle/>
          <a:p>
            <a:r>
              <a:rPr lang="en-US" dirty="0"/>
              <a:t>Click to edit Master title style</a:t>
            </a:r>
          </a:p>
        </p:txBody>
      </p:sp>
      <p:sp>
        <p:nvSpPr>
          <p:cNvPr id="3" name="Text Placeholder 2"/>
          <p:cNvSpPr>
            <a:spLocks noGrp="1"/>
          </p:cNvSpPr>
          <p:nvPr>
            <p:ph type="body" idx="1"/>
          </p:nvPr>
        </p:nvSpPr>
        <p:spPr>
          <a:xfrm>
            <a:off x="581192" y="1724026"/>
            <a:ext cx="11029616" cy="4264024"/>
          </a:xfrm>
          <a:prstGeom prst="rect">
            <a:avLst/>
          </a:prstGeom>
        </p:spPr>
        <p:txBody>
          <a:bodyPr vert="horz" lIns="91440" tIns="45720" rIns="91440" bIns="45720" rtlCol="0" anchor="ctr">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7605951" y="6423914"/>
            <a:ext cx="2844799" cy="365125"/>
          </a:xfrm>
          <a:prstGeom prst="rect">
            <a:avLst/>
          </a:prstGeom>
        </p:spPr>
        <p:txBody>
          <a:bodyPr vert="horz" lIns="91440" tIns="45720" rIns="91440" bIns="45720" rtlCol="0" anchor="ctr"/>
          <a:lstStyle>
            <a:lvl1pPr algn="r">
              <a:defRPr sz="900">
                <a:solidFill>
                  <a:schemeClr val="tx1">
                    <a:lumMod val="75000"/>
                    <a:lumOff val="25000"/>
                  </a:schemeClr>
                </a:solidFill>
              </a:defRPr>
            </a:lvl1pPr>
          </a:lstStyle>
          <a:p>
            <a:fld id="{DE3A5D88-3F7B-4785-8E2A-6434E63AC270}" type="datetime1">
              <a:rPr lang="en-US" smtClean="0"/>
              <a:t>4/17/2026</a:t>
            </a:fld>
            <a:endParaRPr lang="en-US" dirty="0"/>
          </a:p>
        </p:txBody>
      </p:sp>
      <p:sp>
        <p:nvSpPr>
          <p:cNvPr id="5" name="Footer Placeholder 4"/>
          <p:cNvSpPr>
            <a:spLocks noGrp="1"/>
          </p:cNvSpPr>
          <p:nvPr>
            <p:ph type="ftr" sz="quarter" idx="3"/>
          </p:nvPr>
        </p:nvSpPr>
        <p:spPr>
          <a:xfrm>
            <a:off x="581192" y="6423914"/>
            <a:ext cx="6917210" cy="365125"/>
          </a:xfrm>
          <a:prstGeom prst="rect">
            <a:avLst/>
          </a:prstGeom>
        </p:spPr>
        <p:txBody>
          <a:bodyPr vert="horz" lIns="91440" tIns="45720" rIns="91440" bIns="45720" rtlCol="0" anchor="ctr"/>
          <a:lstStyle>
            <a:lvl1pPr algn="l">
              <a:defRPr sz="900" cap="all">
                <a:solidFill>
                  <a:schemeClr val="tx1">
                    <a:lumMod val="75000"/>
                    <a:lumOff val="25000"/>
                  </a:schemeClr>
                </a:solidFill>
              </a:defRPr>
            </a:lvl1pPr>
          </a:lstStyle>
          <a:p>
            <a:endParaRPr lang="en-US" dirty="0"/>
          </a:p>
        </p:txBody>
      </p:sp>
      <p:sp>
        <p:nvSpPr>
          <p:cNvPr id="6" name="Slide Number Placeholder 5"/>
          <p:cNvSpPr>
            <a:spLocks noGrp="1"/>
          </p:cNvSpPr>
          <p:nvPr>
            <p:ph type="sldNum" sz="quarter" idx="4"/>
          </p:nvPr>
        </p:nvSpPr>
        <p:spPr>
          <a:xfrm>
            <a:off x="10558300" y="6423914"/>
            <a:ext cx="1052510" cy="365125"/>
          </a:xfrm>
          <a:prstGeom prst="rect">
            <a:avLst/>
          </a:prstGeom>
        </p:spPr>
        <p:txBody>
          <a:bodyPr vert="horz" lIns="91440" tIns="45720" rIns="91440" bIns="45720" rtlCol="0" anchor="ctr"/>
          <a:lstStyle>
            <a:lvl1pPr algn="r">
              <a:defRPr sz="900">
                <a:solidFill>
                  <a:schemeClr val="tx1">
                    <a:lumMod val="75000"/>
                    <a:lumOff val="25000"/>
                  </a:schemeClr>
                </a:solidFill>
              </a:defRPr>
            </a:lvl1pPr>
          </a:lstStyle>
          <a:p>
            <a:fld id="{3A98EE3D-8CD1-4C3F-BD1C-C98C9596463C}" type="slidenum">
              <a:rPr lang="en-US" smtClean="0"/>
              <a:t>‹#›</a:t>
            </a:fld>
            <a:endParaRPr lang="en-US" dirty="0"/>
          </a:p>
        </p:txBody>
      </p:sp>
      <p:sp>
        <p:nvSpPr>
          <p:cNvPr id="9" name="Rectangle 8"/>
          <p:cNvSpPr/>
          <p:nvPr/>
        </p:nvSpPr>
        <p:spPr>
          <a:xfrm>
            <a:off x="446534" y="457200"/>
            <a:ext cx="3703320" cy="94997"/>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0" name="Rectangle 9"/>
          <p:cNvSpPr/>
          <p:nvPr/>
        </p:nvSpPr>
        <p:spPr>
          <a:xfrm>
            <a:off x="8042147" y="453643"/>
            <a:ext cx="3703320" cy="98554"/>
          </a:xfrm>
          <a:prstGeom prst="rect">
            <a:avLst/>
          </a:prstGeom>
          <a:solidFill>
            <a:srgbClr val="969FA7"/>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1" name="Rectangle 10"/>
          <p:cNvSpPr/>
          <p:nvPr/>
        </p:nvSpPr>
        <p:spPr>
          <a:xfrm>
            <a:off x="4241830" y="457200"/>
            <a:ext cx="3703320" cy="9144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Tree>
    <p:extLst>
      <p:ext uri="{BB962C8B-B14F-4D97-AF65-F5344CB8AC3E}">
        <p14:creationId xmlns:p14="http://schemas.microsoft.com/office/powerpoint/2010/main" val="189213648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defTabSz="457200" rtl="0" eaLnBrk="1" latinLnBrk="0" hangingPunct="1">
        <a:lnSpc>
          <a:spcPct val="100000"/>
        </a:lnSpc>
        <a:spcBef>
          <a:spcPct val="0"/>
        </a:spcBef>
        <a:buNone/>
        <a:defRPr sz="3200" b="0" kern="1200" cap="all">
          <a:solidFill>
            <a:schemeClr val="tx1">
              <a:lumMod val="75000"/>
              <a:lumOff val="2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06000" indent="-306000" algn="l" defTabSz="457200" rtl="0" eaLnBrk="1" latinLnBrk="0" hangingPunct="1">
        <a:lnSpc>
          <a:spcPct val="110000"/>
        </a:lnSpc>
        <a:spcBef>
          <a:spcPct val="20000"/>
        </a:spcBef>
        <a:spcAft>
          <a:spcPts val="600"/>
        </a:spcAft>
        <a:buClr>
          <a:schemeClr val="accent1"/>
        </a:buClr>
        <a:buSzPct val="92000"/>
        <a:buFont typeface="Wingdings 2" panose="05020102010507070707" pitchFamily="18" charset="2"/>
        <a:buChar char=""/>
        <a:defRPr sz="2800" b="1" kern="1200">
          <a:solidFill>
            <a:schemeClr val="tx1">
              <a:lumMod val="75000"/>
              <a:lumOff val="25000"/>
            </a:schemeClr>
          </a:solidFill>
          <a:latin typeface="+mn-lt"/>
          <a:ea typeface="+mn-ea"/>
          <a:cs typeface="+mn-cs"/>
        </a:defRPr>
      </a:lvl1pPr>
      <a:lvl2pPr marL="630000" indent="-306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2400" b="1" kern="1200">
          <a:solidFill>
            <a:schemeClr val="tx1">
              <a:lumMod val="75000"/>
              <a:lumOff val="25000"/>
            </a:schemeClr>
          </a:solidFill>
          <a:latin typeface="+mn-lt"/>
          <a:ea typeface="+mn-ea"/>
          <a:cs typeface="+mn-cs"/>
        </a:defRPr>
      </a:lvl2pPr>
      <a:lvl3pPr marL="900000" indent="-270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2000" b="1" kern="1200">
          <a:solidFill>
            <a:schemeClr val="tx1">
              <a:lumMod val="75000"/>
              <a:lumOff val="25000"/>
            </a:schemeClr>
          </a:solidFill>
          <a:latin typeface="+mn-lt"/>
          <a:ea typeface="+mn-ea"/>
          <a:cs typeface="+mn-cs"/>
        </a:defRPr>
      </a:lvl3pPr>
      <a:lvl4pPr marL="1242000" indent="-234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800" b="1" kern="1200">
          <a:solidFill>
            <a:schemeClr val="tx1">
              <a:lumMod val="75000"/>
              <a:lumOff val="25000"/>
            </a:schemeClr>
          </a:solidFill>
          <a:latin typeface="+mn-lt"/>
          <a:ea typeface="+mn-ea"/>
          <a:cs typeface="+mn-cs"/>
        </a:defRPr>
      </a:lvl4pPr>
      <a:lvl5pPr marL="1602000" indent="-234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800" b="1" kern="1200">
          <a:solidFill>
            <a:schemeClr val="tx1">
              <a:lumMod val="75000"/>
              <a:lumOff val="25000"/>
            </a:schemeClr>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1.xml"/><Relationship Id="rId4" Type="http://schemas.openxmlformats.org/officeDocument/2006/relationships/image" Target="../media/image1.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9" name="Rectangle 28">
            <a:extLst>
              <a:ext uri="{FF2B5EF4-FFF2-40B4-BE49-F238E27FC236}">
                <a16:creationId xmlns:a16="http://schemas.microsoft.com/office/drawing/2014/main" id="{A52FF1B8-145F-47AA-9F6F-7DA3201AA6C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Franklin Gothic Book" panose="020B0502020104020203"/>
              <a:ea typeface="+mn-ea"/>
              <a:cs typeface="+mn-cs"/>
            </a:endParaRPr>
          </a:p>
        </p:txBody>
      </p:sp>
      <p:sp>
        <p:nvSpPr>
          <p:cNvPr id="2" name="Title 1">
            <a:extLst>
              <a:ext uri="{FF2B5EF4-FFF2-40B4-BE49-F238E27FC236}">
                <a16:creationId xmlns:a16="http://schemas.microsoft.com/office/drawing/2014/main" id="{1C21E816-31F5-48BB-BD02-D15F2F18B48A}"/>
              </a:ext>
            </a:extLst>
          </p:cNvPr>
          <p:cNvSpPr>
            <a:spLocks noGrp="1"/>
          </p:cNvSpPr>
          <p:nvPr>
            <p:ph type="ctrTitle"/>
          </p:nvPr>
        </p:nvSpPr>
        <p:spPr>
          <a:xfrm>
            <a:off x="3394095" y="1322579"/>
            <a:ext cx="8492067" cy="4933507"/>
          </a:xfrm>
        </p:spPr>
        <p:txBody>
          <a:bodyPr>
            <a:normAutofit fontScale="90000"/>
          </a:bodyPr>
          <a:lstStyle/>
          <a:p>
            <a:pPr algn="ctr"/>
            <a:br>
              <a:rPr lang="en-US" sz="4400" dirty="0"/>
            </a:br>
            <a:br>
              <a:rPr lang="en-US" sz="4400" dirty="0"/>
            </a:br>
            <a:br>
              <a:rPr lang="en-US" sz="4400" dirty="0"/>
            </a:br>
            <a:br>
              <a:rPr lang="en-US" sz="4400" dirty="0"/>
            </a:br>
            <a:br>
              <a:rPr lang="en-US" sz="3800" cap="none" dirty="0"/>
            </a:br>
            <a:r>
              <a:rPr lang="en-US" sz="4100" cap="none" dirty="0"/>
              <a:t>The Laboratories of Democracy at Work:</a:t>
            </a:r>
            <a:br>
              <a:rPr lang="en-US" sz="4100" cap="none" dirty="0"/>
            </a:br>
            <a:br>
              <a:rPr lang="en-US" sz="4100" cap="none" dirty="0"/>
            </a:br>
            <a:r>
              <a:rPr lang="en-US" sz="4100" cap="none" dirty="0"/>
              <a:t>Recent State Tax Legislation</a:t>
            </a:r>
            <a:br>
              <a:rPr lang="en-US" sz="4100" cap="none" dirty="0"/>
            </a:br>
            <a:r>
              <a:rPr lang="en-US" sz="4100" cap="none" dirty="0"/>
              <a:t>Major Trends</a:t>
            </a:r>
            <a:br>
              <a:rPr lang="en-US" sz="4200" cap="none" dirty="0"/>
            </a:br>
            <a:br>
              <a:rPr lang="en-US" sz="4200" cap="none" dirty="0">
                <a:solidFill>
                  <a:schemeClr val="accent1"/>
                </a:solidFill>
              </a:rPr>
            </a:br>
            <a:br>
              <a:rPr lang="en-US" sz="4200" cap="none" dirty="0">
                <a:solidFill>
                  <a:schemeClr val="accent1"/>
                </a:solidFill>
              </a:rPr>
            </a:br>
            <a:r>
              <a:rPr lang="en-US" sz="2200" cap="none" dirty="0"/>
              <a:t>Brian Hamer     Jonathan White</a:t>
            </a:r>
            <a:br>
              <a:rPr lang="en-US" sz="2200" cap="none" dirty="0"/>
            </a:br>
            <a:br>
              <a:rPr lang="en-US" sz="2200" cap="none" dirty="0"/>
            </a:br>
            <a:r>
              <a:rPr lang="en-US" sz="2200" cap="none" dirty="0"/>
              <a:t>Uniformity Committee meeting</a:t>
            </a:r>
            <a:br>
              <a:rPr lang="en-US" sz="2200" cap="none" dirty="0"/>
            </a:br>
            <a:r>
              <a:rPr lang="en-US" sz="2200" cap="none" dirty="0"/>
              <a:t>April 21, 2026</a:t>
            </a:r>
            <a:br>
              <a:rPr lang="en-US" sz="2200" cap="none" dirty="0"/>
            </a:br>
            <a:r>
              <a:rPr lang="en-US" sz="2200" cap="none" dirty="0"/>
              <a:t>Knoxville, Tennessee</a:t>
            </a:r>
            <a:endParaRPr lang="en-US" sz="2200" dirty="0"/>
          </a:p>
        </p:txBody>
      </p:sp>
      <p:sp>
        <p:nvSpPr>
          <p:cNvPr id="3" name="Subtitle 2">
            <a:extLst>
              <a:ext uri="{FF2B5EF4-FFF2-40B4-BE49-F238E27FC236}">
                <a16:creationId xmlns:a16="http://schemas.microsoft.com/office/drawing/2014/main" id="{835D6E6B-3353-491C-A3C6-F278D6CED8B3}"/>
              </a:ext>
            </a:extLst>
          </p:cNvPr>
          <p:cNvSpPr>
            <a:spLocks noGrp="1"/>
          </p:cNvSpPr>
          <p:nvPr>
            <p:ph type="subTitle" idx="1"/>
          </p:nvPr>
        </p:nvSpPr>
        <p:spPr>
          <a:xfrm>
            <a:off x="568067" y="4788188"/>
            <a:ext cx="2704008" cy="2000851"/>
          </a:xfrm>
        </p:spPr>
        <p:txBody>
          <a:bodyPr>
            <a:noAutofit/>
          </a:bodyPr>
          <a:lstStyle/>
          <a:p>
            <a:pPr algn="ctr">
              <a:lnSpc>
                <a:spcPct val="100000"/>
              </a:lnSpc>
            </a:pPr>
            <a:r>
              <a:rPr lang="en-US" sz="2400" dirty="0"/>
              <a:t> </a:t>
            </a:r>
            <a:endParaRPr lang="en-US" sz="2400" b="1" dirty="0"/>
          </a:p>
        </p:txBody>
      </p:sp>
      <p:sp>
        <p:nvSpPr>
          <p:cNvPr id="31" name="Rectangle 30">
            <a:extLst>
              <a:ext uri="{FF2B5EF4-FFF2-40B4-BE49-F238E27FC236}">
                <a16:creationId xmlns:a16="http://schemas.microsoft.com/office/drawing/2014/main" id="{6DFE8A8C-8C1F-40A1-8A45-9D05B0DD8EF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6534" y="457200"/>
            <a:ext cx="3703320" cy="94997"/>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Franklin Gothic Book" panose="020B0502020104020203"/>
              <a:ea typeface="+mn-ea"/>
              <a:cs typeface="+mn-cs"/>
            </a:endParaRPr>
          </a:p>
        </p:txBody>
      </p:sp>
      <p:sp>
        <p:nvSpPr>
          <p:cNvPr id="33" name="Rectangle 32">
            <a:extLst>
              <a:ext uri="{FF2B5EF4-FFF2-40B4-BE49-F238E27FC236}">
                <a16:creationId xmlns:a16="http://schemas.microsoft.com/office/drawing/2014/main" id="{EE1EF8C3-8F8A-447D-A5FF-C1242682541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41830" y="457200"/>
            <a:ext cx="3703320" cy="9144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Franklin Gothic Book" panose="020B0502020104020203"/>
              <a:ea typeface="+mn-ea"/>
              <a:cs typeface="+mn-cs"/>
            </a:endParaRPr>
          </a:p>
        </p:txBody>
      </p:sp>
      <p:sp>
        <p:nvSpPr>
          <p:cNvPr id="35" name="Rectangle 34">
            <a:extLst>
              <a:ext uri="{FF2B5EF4-FFF2-40B4-BE49-F238E27FC236}">
                <a16:creationId xmlns:a16="http://schemas.microsoft.com/office/drawing/2014/main" id="{1B511BAF-6DC3-420A-8603-96945C66ADB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042147" y="453643"/>
            <a:ext cx="3703320" cy="98554"/>
          </a:xfrm>
          <a:prstGeom prst="rect">
            <a:avLst/>
          </a:prstGeom>
          <a:solidFill>
            <a:srgbClr val="969FA7"/>
          </a:solidFill>
          <a:ln>
            <a:noFill/>
          </a:ln>
          <a:effectLst/>
        </p:spPr>
        <p:style>
          <a:lnRef idx="1">
            <a:schemeClr val="accent1"/>
          </a:lnRef>
          <a:fillRef idx="3">
            <a:schemeClr val="accent1"/>
          </a:fillRef>
          <a:effectRef idx="2">
            <a:schemeClr val="accent1"/>
          </a:effectRef>
          <a:fontRef idx="minor">
            <a:schemeClr val="lt1"/>
          </a:fontRef>
        </p:style>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Franklin Gothic Book" panose="020B0502020104020203"/>
              <a:ea typeface="+mn-ea"/>
              <a:cs typeface="+mn-cs"/>
            </a:endParaRPr>
          </a:p>
        </p:txBody>
      </p:sp>
      <p:pic>
        <p:nvPicPr>
          <p:cNvPr id="4" name="Picture 3">
            <a:extLst>
              <a:ext uri="{FF2B5EF4-FFF2-40B4-BE49-F238E27FC236}">
                <a16:creationId xmlns:a16="http://schemas.microsoft.com/office/drawing/2014/main" id="{49F09600-EAFC-4C54-94E9-659BE7BEF5B3}"/>
              </a:ext>
            </a:extLst>
          </p:cNvPr>
          <p:cNvPicPr>
            <a:picLocks noChangeAspect="1"/>
          </p:cNvPicPr>
          <p:nvPr/>
        </p:nvPicPr>
        <p:blipFill>
          <a:blip r:embed="rId4"/>
          <a:stretch>
            <a:fillRect/>
          </a:stretch>
        </p:blipFill>
        <p:spPr>
          <a:xfrm>
            <a:off x="652500" y="3079845"/>
            <a:ext cx="2619575" cy="1418977"/>
          </a:xfrm>
          <a:prstGeom prst="rect">
            <a:avLst/>
          </a:prstGeom>
        </p:spPr>
      </p:pic>
      <p:sp>
        <p:nvSpPr>
          <p:cNvPr id="5" name="Slide Number Placeholder 4">
            <a:extLst>
              <a:ext uri="{FF2B5EF4-FFF2-40B4-BE49-F238E27FC236}">
                <a16:creationId xmlns:a16="http://schemas.microsoft.com/office/drawing/2014/main" id="{29069105-5D7C-96CF-7BD9-C260AB9E37CA}"/>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A98EE3D-8CD1-4C3F-BD1C-C98C9596463C}" type="slidenum">
              <a:rPr kumimoji="0" lang="en-US" sz="900" b="0" i="0" u="none" strike="noStrike" kern="1200" cap="none" spc="0" normalizeH="0" baseline="0" noProof="0" smtClean="0">
                <a:ln>
                  <a:noFill/>
                </a:ln>
                <a:solidFill>
                  <a:prstClr val="black">
                    <a:lumMod val="75000"/>
                    <a:lumOff val="25000"/>
                  </a:prstClr>
                </a:solidFill>
                <a:effectLst/>
                <a:uLnTx/>
                <a:uFillTx/>
                <a:latin typeface="Franklin Gothic Book" panose="020B0502020104020203"/>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US" sz="900" b="0" i="0" u="none" strike="noStrike" kern="1200" cap="none" spc="0" normalizeH="0" baseline="0" noProof="0" dirty="0">
              <a:ln>
                <a:noFill/>
              </a:ln>
              <a:solidFill>
                <a:prstClr val="black">
                  <a:lumMod val="75000"/>
                  <a:lumOff val="25000"/>
                </a:prstClr>
              </a:solidFill>
              <a:effectLst/>
              <a:uLnTx/>
              <a:uFillTx/>
              <a:latin typeface="Franklin Gothic Book" panose="020B0502020104020203"/>
              <a:ea typeface="+mn-ea"/>
              <a:cs typeface="+mn-cs"/>
            </a:endParaRPr>
          </a:p>
        </p:txBody>
      </p:sp>
    </p:spTree>
    <p:custDataLst>
      <p:tags r:id="rId1"/>
    </p:custDataLst>
    <p:extLst>
      <p:ext uri="{BB962C8B-B14F-4D97-AF65-F5344CB8AC3E}">
        <p14:creationId xmlns:p14="http://schemas.microsoft.com/office/powerpoint/2010/main" val="247580555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C13CCD-71A3-6427-B28E-F109A008E136}"/>
              </a:ext>
            </a:extLst>
          </p:cNvPr>
          <p:cNvSpPr>
            <a:spLocks noGrp="1"/>
          </p:cNvSpPr>
          <p:nvPr>
            <p:ph type="title"/>
          </p:nvPr>
        </p:nvSpPr>
        <p:spPr/>
        <p:txBody>
          <a:bodyPr/>
          <a:lstStyle/>
          <a:p>
            <a:r>
              <a:rPr lang="en-US" dirty="0">
                <a:solidFill>
                  <a:schemeClr val="accent1"/>
                </a:solidFill>
              </a:rPr>
              <a:t>Taxing Net CFC Tested Income (NCTI)</a:t>
            </a:r>
          </a:p>
        </p:txBody>
      </p:sp>
      <p:sp>
        <p:nvSpPr>
          <p:cNvPr id="3" name="Content Placeholder 2">
            <a:extLst>
              <a:ext uri="{FF2B5EF4-FFF2-40B4-BE49-F238E27FC236}">
                <a16:creationId xmlns:a16="http://schemas.microsoft.com/office/drawing/2014/main" id="{8905996D-1C5E-CA2C-2505-C7794A23B70D}"/>
              </a:ext>
            </a:extLst>
          </p:cNvPr>
          <p:cNvSpPr>
            <a:spLocks noGrp="1"/>
          </p:cNvSpPr>
          <p:nvPr>
            <p:ph idx="1"/>
          </p:nvPr>
        </p:nvSpPr>
        <p:spPr>
          <a:xfrm>
            <a:off x="581193" y="1804535"/>
            <a:ext cx="11029615" cy="4619380"/>
          </a:xfrm>
        </p:spPr>
        <p:txBody>
          <a:bodyPr>
            <a:normAutofit/>
          </a:bodyPr>
          <a:lstStyle/>
          <a:p>
            <a:pPr marL="0" indent="0">
              <a:buNone/>
            </a:pPr>
            <a:r>
              <a:rPr lang="en-US" dirty="0">
                <a:solidFill>
                  <a:schemeClr val="accent1"/>
                </a:solidFill>
              </a:rPr>
              <a:t>28 states </a:t>
            </a:r>
            <a:r>
              <a:rPr lang="en-US" dirty="0"/>
              <a:t>(including D.C.) are taxing at least some portion of NCTI, either as a result of rolling conformity with the Internal Revenue Code or enactment of conforming legislation*</a:t>
            </a:r>
          </a:p>
          <a:p>
            <a:pPr marL="0" indent="0">
              <a:buNone/>
            </a:pPr>
            <a:r>
              <a:rPr lang="en-US" dirty="0">
                <a:solidFill>
                  <a:schemeClr val="accent1"/>
                </a:solidFill>
              </a:rPr>
              <a:t>New Mexico</a:t>
            </a:r>
            <a:r>
              <a:rPr lang="en-US" dirty="0"/>
              <a:t> recently became the first state to enact legislation taxing 100% of NCTI with full factor representation.  </a:t>
            </a:r>
          </a:p>
          <a:p>
            <a:pPr marL="0" indent="0">
              <a:buNone/>
            </a:pPr>
            <a:endParaRPr lang="en-US" dirty="0"/>
          </a:p>
          <a:p>
            <a:pPr marL="0" indent="0">
              <a:buNone/>
            </a:pPr>
            <a:r>
              <a:rPr lang="en-US" sz="1800" dirty="0"/>
              <a:t>*</a:t>
            </a:r>
            <a:r>
              <a:rPr lang="en-US" sz="2000" dirty="0"/>
              <a:t>The tax code of some of these states may enable sophisticated multinational enterprises to avoid tax through careful tax planning.  </a:t>
            </a:r>
          </a:p>
          <a:p>
            <a:pPr marL="0" indent="0">
              <a:buNone/>
            </a:pPr>
            <a:endParaRPr lang="en-US" dirty="0"/>
          </a:p>
        </p:txBody>
      </p:sp>
      <p:sp>
        <p:nvSpPr>
          <p:cNvPr id="4" name="Slide Number Placeholder 3">
            <a:extLst>
              <a:ext uri="{FF2B5EF4-FFF2-40B4-BE49-F238E27FC236}">
                <a16:creationId xmlns:a16="http://schemas.microsoft.com/office/drawing/2014/main" id="{FE031E06-A95F-3258-6015-B63B42D42022}"/>
              </a:ext>
            </a:extLst>
          </p:cNvPr>
          <p:cNvSpPr>
            <a:spLocks noGrp="1"/>
          </p:cNvSpPr>
          <p:nvPr>
            <p:ph type="sldNum" sz="quarter" idx="12"/>
          </p:nvPr>
        </p:nvSpPr>
        <p:spPr/>
        <p:txBody>
          <a:bodyPr/>
          <a:lstStyle/>
          <a:p>
            <a:fld id="{3A98EE3D-8CD1-4C3F-BD1C-C98C9596463C}" type="slidenum">
              <a:rPr lang="en-US" smtClean="0"/>
              <a:t>10</a:t>
            </a:fld>
            <a:endParaRPr lang="en-US" dirty="0"/>
          </a:p>
        </p:txBody>
      </p:sp>
    </p:spTree>
    <p:extLst>
      <p:ext uri="{BB962C8B-B14F-4D97-AF65-F5344CB8AC3E}">
        <p14:creationId xmlns:p14="http://schemas.microsoft.com/office/powerpoint/2010/main" val="294034173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8B4ECB-646E-41D9-936C-B8058D7E1A74}"/>
              </a:ext>
            </a:extLst>
          </p:cNvPr>
          <p:cNvSpPr>
            <a:spLocks noGrp="1"/>
          </p:cNvSpPr>
          <p:nvPr>
            <p:ph type="title"/>
          </p:nvPr>
        </p:nvSpPr>
        <p:spPr>
          <a:xfrm>
            <a:off x="581191" y="914780"/>
            <a:ext cx="11029616" cy="961389"/>
          </a:xfrm>
        </p:spPr>
        <p:txBody>
          <a:bodyPr>
            <a:noAutofit/>
          </a:bodyPr>
          <a:lstStyle/>
          <a:p>
            <a:r>
              <a:rPr lang="en-US" sz="3100" dirty="0">
                <a:solidFill>
                  <a:schemeClr val="accent1"/>
                </a:solidFill>
              </a:rPr>
              <a:t>Deducting </a:t>
            </a:r>
            <a:r>
              <a:rPr lang="en-US" sz="3100" b="1" dirty="0">
                <a:solidFill>
                  <a:schemeClr val="accent1"/>
                </a:solidFill>
              </a:rPr>
              <a:t>Foreign-Derived Deduction-Eligible Income</a:t>
            </a:r>
            <a:br>
              <a:rPr lang="en-US" sz="3100" b="1" dirty="0">
                <a:solidFill>
                  <a:schemeClr val="accent1"/>
                </a:solidFill>
              </a:rPr>
            </a:br>
            <a:r>
              <a:rPr lang="en-US" sz="3100" b="1" dirty="0">
                <a:solidFill>
                  <a:schemeClr val="accent1"/>
                </a:solidFill>
              </a:rPr>
              <a:t>(FDDEI)</a:t>
            </a:r>
            <a:endParaRPr lang="en-US" sz="3100" dirty="0">
              <a:solidFill>
                <a:schemeClr val="accent1"/>
              </a:solidFill>
            </a:endParaRPr>
          </a:p>
        </p:txBody>
      </p:sp>
      <p:sp>
        <p:nvSpPr>
          <p:cNvPr id="3" name="Content Placeholder 2">
            <a:extLst>
              <a:ext uri="{FF2B5EF4-FFF2-40B4-BE49-F238E27FC236}">
                <a16:creationId xmlns:a16="http://schemas.microsoft.com/office/drawing/2014/main" id="{E63BFC9D-6FDB-821F-EA56-462134ED1DED}"/>
              </a:ext>
            </a:extLst>
          </p:cNvPr>
          <p:cNvSpPr>
            <a:spLocks noGrp="1"/>
          </p:cNvSpPr>
          <p:nvPr>
            <p:ph idx="1"/>
          </p:nvPr>
        </p:nvSpPr>
        <p:spPr/>
        <p:txBody>
          <a:bodyPr>
            <a:normAutofit/>
          </a:bodyPr>
          <a:lstStyle/>
          <a:p>
            <a:pPr marL="0" indent="0" algn="ctr">
              <a:buNone/>
            </a:pPr>
            <a:r>
              <a:rPr lang="en-US" sz="3600" dirty="0"/>
              <a:t>19 states either have not conformed to OB3 or have decoupled from the deduction</a:t>
            </a:r>
          </a:p>
        </p:txBody>
      </p:sp>
      <p:sp>
        <p:nvSpPr>
          <p:cNvPr id="4" name="Slide Number Placeholder 3">
            <a:extLst>
              <a:ext uri="{FF2B5EF4-FFF2-40B4-BE49-F238E27FC236}">
                <a16:creationId xmlns:a16="http://schemas.microsoft.com/office/drawing/2014/main" id="{BC753B17-0DA4-D036-1040-F9103B3F5477}"/>
              </a:ext>
            </a:extLst>
          </p:cNvPr>
          <p:cNvSpPr>
            <a:spLocks noGrp="1"/>
          </p:cNvSpPr>
          <p:nvPr>
            <p:ph type="sldNum" sz="quarter" idx="12"/>
          </p:nvPr>
        </p:nvSpPr>
        <p:spPr/>
        <p:txBody>
          <a:bodyPr/>
          <a:lstStyle/>
          <a:p>
            <a:fld id="{3A98EE3D-8CD1-4C3F-BD1C-C98C9596463C}" type="slidenum">
              <a:rPr lang="en-US" smtClean="0"/>
              <a:t>11</a:t>
            </a:fld>
            <a:endParaRPr lang="en-US" dirty="0"/>
          </a:p>
        </p:txBody>
      </p:sp>
    </p:spTree>
    <p:extLst>
      <p:ext uri="{BB962C8B-B14F-4D97-AF65-F5344CB8AC3E}">
        <p14:creationId xmlns:p14="http://schemas.microsoft.com/office/powerpoint/2010/main" val="303729111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902681-AE16-2F50-6281-308D284F2ADA}"/>
              </a:ext>
            </a:extLst>
          </p:cNvPr>
          <p:cNvSpPr>
            <a:spLocks noGrp="1"/>
          </p:cNvSpPr>
          <p:nvPr>
            <p:ph type="title"/>
          </p:nvPr>
        </p:nvSpPr>
        <p:spPr/>
        <p:txBody>
          <a:bodyPr/>
          <a:lstStyle/>
          <a:p>
            <a:r>
              <a:rPr lang="en-US" dirty="0">
                <a:solidFill>
                  <a:schemeClr val="accent1"/>
                </a:solidFill>
              </a:rPr>
              <a:t>Mandatory Worldwide combined reporting</a:t>
            </a:r>
          </a:p>
        </p:txBody>
      </p:sp>
      <p:sp>
        <p:nvSpPr>
          <p:cNvPr id="3" name="Content Placeholder 2">
            <a:extLst>
              <a:ext uri="{FF2B5EF4-FFF2-40B4-BE49-F238E27FC236}">
                <a16:creationId xmlns:a16="http://schemas.microsoft.com/office/drawing/2014/main" id="{21EB8F0E-940A-D0EA-8ED2-E09FBCAA6839}"/>
              </a:ext>
            </a:extLst>
          </p:cNvPr>
          <p:cNvSpPr>
            <a:spLocks noGrp="1"/>
          </p:cNvSpPr>
          <p:nvPr>
            <p:ph idx="1"/>
          </p:nvPr>
        </p:nvSpPr>
        <p:spPr/>
        <p:txBody>
          <a:bodyPr/>
          <a:lstStyle/>
          <a:p>
            <a:pPr marL="0" indent="0">
              <a:buNone/>
            </a:pPr>
            <a:r>
              <a:rPr lang="en-US" dirty="0"/>
              <a:t>Reacting to international tax shifting, legislators in six states have filed bills to adopt worldwide reporting, an approach that has been upheld by the U.S. Supreme Court:</a:t>
            </a:r>
          </a:p>
          <a:p>
            <a:pPr marL="0" indent="0">
              <a:buNone/>
            </a:pPr>
            <a:r>
              <a:rPr lang="en-US" dirty="0"/>
              <a:t>				</a:t>
            </a:r>
            <a:r>
              <a:rPr lang="en-US" dirty="0">
                <a:solidFill>
                  <a:schemeClr val="accent1"/>
                </a:solidFill>
              </a:rPr>
              <a:t>Hawaii							New Hampshire</a:t>
            </a:r>
          </a:p>
          <a:p>
            <a:pPr marL="0" indent="0">
              <a:buNone/>
            </a:pPr>
            <a:r>
              <a:rPr lang="en-US" dirty="0">
                <a:solidFill>
                  <a:schemeClr val="accent1"/>
                </a:solidFill>
              </a:rPr>
              <a:t>				Maine							New York</a:t>
            </a:r>
          </a:p>
          <a:p>
            <a:pPr marL="0" indent="0">
              <a:buNone/>
            </a:pPr>
            <a:r>
              <a:rPr lang="en-US" dirty="0">
                <a:solidFill>
                  <a:schemeClr val="accent1"/>
                </a:solidFill>
              </a:rPr>
              <a:t>				Minnesota						Oregon</a:t>
            </a:r>
          </a:p>
        </p:txBody>
      </p:sp>
      <p:sp>
        <p:nvSpPr>
          <p:cNvPr id="4" name="Slide Number Placeholder 3">
            <a:extLst>
              <a:ext uri="{FF2B5EF4-FFF2-40B4-BE49-F238E27FC236}">
                <a16:creationId xmlns:a16="http://schemas.microsoft.com/office/drawing/2014/main" id="{D70C956E-5FF8-232C-5304-969730C74121}"/>
              </a:ext>
            </a:extLst>
          </p:cNvPr>
          <p:cNvSpPr>
            <a:spLocks noGrp="1"/>
          </p:cNvSpPr>
          <p:nvPr>
            <p:ph type="sldNum" sz="quarter" idx="12"/>
          </p:nvPr>
        </p:nvSpPr>
        <p:spPr/>
        <p:txBody>
          <a:bodyPr/>
          <a:lstStyle/>
          <a:p>
            <a:fld id="{3A98EE3D-8CD1-4C3F-BD1C-C98C9596463C}" type="slidenum">
              <a:rPr lang="en-US" smtClean="0"/>
              <a:t>12</a:t>
            </a:fld>
            <a:endParaRPr lang="en-US" dirty="0"/>
          </a:p>
        </p:txBody>
      </p:sp>
    </p:spTree>
    <p:extLst>
      <p:ext uri="{BB962C8B-B14F-4D97-AF65-F5344CB8AC3E}">
        <p14:creationId xmlns:p14="http://schemas.microsoft.com/office/powerpoint/2010/main" val="190155214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FBE1F29-3F48-3DF4-BBC7-59C40107A53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E33A224-F1D1-A34B-BE49-948126952CBD}"/>
              </a:ext>
            </a:extLst>
          </p:cNvPr>
          <p:cNvSpPr>
            <a:spLocks noGrp="1"/>
          </p:cNvSpPr>
          <p:nvPr>
            <p:ph type="title"/>
          </p:nvPr>
        </p:nvSpPr>
        <p:spPr/>
        <p:txBody>
          <a:bodyPr/>
          <a:lstStyle/>
          <a:p>
            <a:r>
              <a:rPr lang="en-US" dirty="0">
                <a:solidFill>
                  <a:schemeClr val="accent1"/>
                </a:solidFill>
              </a:rPr>
              <a:t>Mobile workforce withholding threshold bills</a:t>
            </a:r>
          </a:p>
        </p:txBody>
      </p:sp>
      <p:sp>
        <p:nvSpPr>
          <p:cNvPr id="3" name="Content Placeholder 2">
            <a:extLst>
              <a:ext uri="{FF2B5EF4-FFF2-40B4-BE49-F238E27FC236}">
                <a16:creationId xmlns:a16="http://schemas.microsoft.com/office/drawing/2014/main" id="{0AFCE5E4-AF07-B542-8F3A-E0C7A3671824}"/>
              </a:ext>
            </a:extLst>
          </p:cNvPr>
          <p:cNvSpPr>
            <a:spLocks noGrp="1"/>
          </p:cNvSpPr>
          <p:nvPr>
            <p:ph idx="1"/>
          </p:nvPr>
        </p:nvSpPr>
        <p:spPr>
          <a:xfrm>
            <a:off x="388688" y="1987096"/>
            <a:ext cx="5402509" cy="4619380"/>
          </a:xfrm>
        </p:spPr>
        <p:txBody>
          <a:bodyPr>
            <a:normAutofit fontScale="92500"/>
          </a:bodyPr>
          <a:lstStyle/>
          <a:p>
            <a:pPr marL="0" indent="0">
              <a:buNone/>
            </a:pPr>
            <a:r>
              <a:rPr lang="en-US" dirty="0">
                <a:solidFill>
                  <a:schemeClr val="accent1"/>
                </a:solidFill>
              </a:rPr>
              <a:t>Alabama</a:t>
            </a:r>
            <a:r>
              <a:rPr lang="en-US" dirty="0"/>
              <a:t> – adopted; 30 days</a:t>
            </a:r>
          </a:p>
          <a:p>
            <a:pPr marL="0" indent="0">
              <a:buNone/>
            </a:pPr>
            <a:r>
              <a:rPr lang="en-US" dirty="0">
                <a:solidFill>
                  <a:schemeClr val="accent1"/>
                </a:solidFill>
              </a:rPr>
              <a:t>Louisiana</a:t>
            </a:r>
            <a:r>
              <a:rPr lang="en-US" dirty="0"/>
              <a:t> – adopted; increased from 25 to 30 days</a:t>
            </a:r>
          </a:p>
          <a:p>
            <a:pPr marL="0" indent="0">
              <a:buNone/>
            </a:pPr>
            <a:r>
              <a:rPr lang="en-US" dirty="0">
                <a:solidFill>
                  <a:schemeClr val="accent1"/>
                </a:solidFill>
              </a:rPr>
              <a:t>Oklahoma</a:t>
            </a:r>
            <a:r>
              <a:rPr lang="en-US" dirty="0"/>
              <a:t> – 15 days</a:t>
            </a:r>
            <a:endParaRPr lang="en-US" dirty="0">
              <a:solidFill>
                <a:schemeClr val="accent1"/>
              </a:solidFill>
            </a:endParaRPr>
          </a:p>
          <a:p>
            <a:pPr marL="0" indent="0">
              <a:buNone/>
            </a:pPr>
            <a:r>
              <a:rPr lang="en-US" dirty="0">
                <a:solidFill>
                  <a:schemeClr val="accent1"/>
                </a:solidFill>
              </a:rPr>
              <a:t>Arkansas</a:t>
            </a:r>
            <a:r>
              <a:rPr lang="en-US" dirty="0"/>
              <a:t> – 15 days</a:t>
            </a:r>
          </a:p>
          <a:p>
            <a:pPr marL="0" indent="0">
              <a:buNone/>
            </a:pPr>
            <a:r>
              <a:rPr lang="en-US" dirty="0">
                <a:solidFill>
                  <a:schemeClr val="accent1"/>
                </a:solidFill>
              </a:rPr>
              <a:t>Minnesota</a:t>
            </a:r>
            <a:r>
              <a:rPr lang="en-US" dirty="0"/>
              <a:t> – 30 days</a:t>
            </a:r>
          </a:p>
          <a:p>
            <a:pPr marL="0" indent="0">
              <a:buNone/>
            </a:pPr>
            <a:r>
              <a:rPr lang="en-US" dirty="0">
                <a:solidFill>
                  <a:schemeClr val="accent1"/>
                </a:solidFill>
              </a:rPr>
              <a:t>Maryland</a:t>
            </a:r>
            <a:r>
              <a:rPr lang="en-US" dirty="0"/>
              <a:t> – threshold for residency from 6 months to 3 months</a:t>
            </a:r>
          </a:p>
          <a:p>
            <a:pPr marL="0" indent="0">
              <a:buNone/>
            </a:pPr>
            <a:endParaRPr lang="en-US" dirty="0"/>
          </a:p>
        </p:txBody>
      </p:sp>
      <p:sp>
        <p:nvSpPr>
          <p:cNvPr id="4" name="Slide Number Placeholder 3">
            <a:extLst>
              <a:ext uri="{FF2B5EF4-FFF2-40B4-BE49-F238E27FC236}">
                <a16:creationId xmlns:a16="http://schemas.microsoft.com/office/drawing/2014/main" id="{04458FB4-641D-026E-3BD9-3EA1C7777852}"/>
              </a:ext>
            </a:extLst>
          </p:cNvPr>
          <p:cNvSpPr>
            <a:spLocks noGrp="1"/>
          </p:cNvSpPr>
          <p:nvPr>
            <p:ph type="sldNum" sz="quarter" idx="12"/>
          </p:nvPr>
        </p:nvSpPr>
        <p:spPr/>
        <p:txBody>
          <a:bodyPr/>
          <a:lstStyle/>
          <a:p>
            <a:fld id="{3A98EE3D-8CD1-4C3F-BD1C-C98C9596463C}" type="slidenum">
              <a:rPr lang="en-US" smtClean="0"/>
              <a:t>13</a:t>
            </a:fld>
            <a:endParaRPr lang="en-US" dirty="0"/>
          </a:p>
        </p:txBody>
      </p:sp>
      <p:sp>
        <p:nvSpPr>
          <p:cNvPr id="5" name="Content Placeholder 2">
            <a:extLst>
              <a:ext uri="{FF2B5EF4-FFF2-40B4-BE49-F238E27FC236}">
                <a16:creationId xmlns:a16="http://schemas.microsoft.com/office/drawing/2014/main" id="{E9B4ECAA-8040-960E-CE6E-A9E327225134}"/>
              </a:ext>
            </a:extLst>
          </p:cNvPr>
          <p:cNvSpPr txBox="1">
            <a:spLocks/>
          </p:cNvSpPr>
          <p:nvPr/>
        </p:nvSpPr>
        <p:spPr>
          <a:xfrm>
            <a:off x="6208295" y="1804534"/>
            <a:ext cx="5819607" cy="4619380"/>
          </a:xfrm>
          <a:prstGeom prst="rect">
            <a:avLst/>
          </a:prstGeom>
        </p:spPr>
        <p:txBody>
          <a:bodyPr vert="horz" lIns="91440" tIns="45720" rIns="91440" bIns="45720" rtlCol="0" anchor="ctr">
            <a:normAutofit/>
          </a:bodyPr>
          <a:lstStyle>
            <a:lvl1pPr marL="306000" indent="-306000" algn="l" defTabSz="457200" rtl="0" eaLnBrk="1" latinLnBrk="0" hangingPunct="1">
              <a:lnSpc>
                <a:spcPct val="110000"/>
              </a:lnSpc>
              <a:spcBef>
                <a:spcPct val="20000"/>
              </a:spcBef>
              <a:spcAft>
                <a:spcPts val="600"/>
              </a:spcAft>
              <a:buClr>
                <a:schemeClr val="accent1"/>
              </a:buClr>
              <a:buSzPct val="92000"/>
              <a:buFont typeface="Wingdings 2" panose="05020102010507070707" pitchFamily="18" charset="2"/>
              <a:buChar char=""/>
              <a:defRPr sz="2800" b="1" kern="1200">
                <a:solidFill>
                  <a:schemeClr val="tx1">
                    <a:lumMod val="85000"/>
                    <a:lumOff val="15000"/>
                  </a:schemeClr>
                </a:solidFill>
                <a:latin typeface="+mn-lt"/>
                <a:ea typeface="+mn-ea"/>
                <a:cs typeface="+mn-cs"/>
              </a:defRPr>
            </a:lvl1pPr>
            <a:lvl2pPr marL="630000" indent="-306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2400" b="1" kern="1200">
                <a:solidFill>
                  <a:schemeClr val="tx1">
                    <a:lumMod val="85000"/>
                    <a:lumOff val="15000"/>
                  </a:schemeClr>
                </a:solidFill>
                <a:latin typeface="+mn-lt"/>
                <a:ea typeface="+mn-ea"/>
                <a:cs typeface="+mn-cs"/>
              </a:defRPr>
            </a:lvl2pPr>
            <a:lvl3pPr marL="900000" indent="-270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2000" b="1" kern="1200">
                <a:solidFill>
                  <a:schemeClr val="tx1">
                    <a:lumMod val="85000"/>
                    <a:lumOff val="15000"/>
                  </a:schemeClr>
                </a:solidFill>
                <a:latin typeface="+mn-lt"/>
                <a:ea typeface="+mn-ea"/>
                <a:cs typeface="+mn-cs"/>
              </a:defRPr>
            </a:lvl3pPr>
            <a:lvl4pPr marL="1242000" indent="-234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800" b="1" kern="1200">
                <a:solidFill>
                  <a:schemeClr val="tx1">
                    <a:lumMod val="85000"/>
                    <a:lumOff val="15000"/>
                  </a:schemeClr>
                </a:solidFill>
                <a:latin typeface="+mn-lt"/>
                <a:ea typeface="+mn-ea"/>
                <a:cs typeface="+mn-cs"/>
              </a:defRPr>
            </a:lvl4pPr>
            <a:lvl5pPr marL="1602000" indent="-234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800" b="1" kern="1200">
                <a:solidFill>
                  <a:schemeClr val="tx1">
                    <a:lumMod val="85000"/>
                    <a:lumOff val="15000"/>
                  </a:schemeClr>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a:lstStyle>
          <a:p>
            <a:pPr marL="0" indent="0">
              <a:buFont typeface="Wingdings 2" panose="05020102010507070707" pitchFamily="18" charset="2"/>
              <a:buNone/>
            </a:pPr>
            <a:r>
              <a:rPr lang="en-US" dirty="0">
                <a:solidFill>
                  <a:schemeClr val="tx1"/>
                </a:solidFill>
              </a:rPr>
              <a:t>Federal:</a:t>
            </a:r>
          </a:p>
          <a:p>
            <a:pPr marL="0" indent="0">
              <a:buFont typeface="Wingdings 2" panose="05020102010507070707" pitchFamily="18" charset="2"/>
              <a:buNone/>
            </a:pPr>
            <a:r>
              <a:rPr lang="en-US" dirty="0">
                <a:solidFill>
                  <a:schemeClr val="accent1"/>
                </a:solidFill>
              </a:rPr>
              <a:t>119th Congress </a:t>
            </a:r>
            <a:r>
              <a:rPr lang="en-US" dirty="0">
                <a:solidFill>
                  <a:schemeClr val="tx1"/>
                </a:solidFill>
              </a:rPr>
              <a:t>– </a:t>
            </a:r>
            <a:r>
              <a:rPr lang="en-US" dirty="0"/>
              <a:t>S. 1443 </a:t>
            </a:r>
          </a:p>
          <a:p>
            <a:pPr marL="0" indent="0">
              <a:buFont typeface="Wingdings 2" panose="05020102010507070707" pitchFamily="18" charset="2"/>
              <a:buNone/>
            </a:pPr>
            <a:r>
              <a:rPr lang="en-US" dirty="0">
                <a:solidFill>
                  <a:schemeClr val="accent1"/>
                </a:solidFill>
              </a:rPr>
              <a:t>118th Congress </a:t>
            </a:r>
            <a:r>
              <a:rPr lang="en-US" dirty="0">
                <a:solidFill>
                  <a:schemeClr val="tx1"/>
                </a:solidFill>
              </a:rPr>
              <a:t>– </a:t>
            </a:r>
            <a:r>
              <a:rPr lang="en-US" dirty="0"/>
              <a:t>H.R. 10026</a:t>
            </a:r>
          </a:p>
          <a:p>
            <a:pPr marL="0" indent="0">
              <a:buFont typeface="Wingdings 2" panose="05020102010507070707" pitchFamily="18" charset="2"/>
              <a:buNone/>
            </a:pPr>
            <a:endParaRPr lang="en-US" dirty="0"/>
          </a:p>
        </p:txBody>
      </p:sp>
      <p:cxnSp>
        <p:nvCxnSpPr>
          <p:cNvPr id="7" name="Straight Connector 6">
            <a:extLst>
              <a:ext uri="{FF2B5EF4-FFF2-40B4-BE49-F238E27FC236}">
                <a16:creationId xmlns:a16="http://schemas.microsoft.com/office/drawing/2014/main" id="{A124B696-6E59-8450-88DB-9D59735C1449}"/>
              </a:ext>
            </a:extLst>
          </p:cNvPr>
          <p:cNvCxnSpPr/>
          <p:nvPr/>
        </p:nvCxnSpPr>
        <p:spPr>
          <a:xfrm>
            <a:off x="5935576" y="1476260"/>
            <a:ext cx="0" cy="4947654"/>
          </a:xfrm>
          <a:prstGeom prst="line">
            <a:avLst/>
          </a:prstGeom>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61363019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596C058-4FE7-4147-5210-28447963DEA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8064B9F-EAAE-3B73-D517-5AF9D273A5BB}"/>
              </a:ext>
            </a:extLst>
          </p:cNvPr>
          <p:cNvSpPr>
            <a:spLocks noGrp="1"/>
          </p:cNvSpPr>
          <p:nvPr>
            <p:ph type="title"/>
          </p:nvPr>
        </p:nvSpPr>
        <p:spPr/>
        <p:txBody>
          <a:bodyPr/>
          <a:lstStyle/>
          <a:p>
            <a:r>
              <a:rPr lang="en-US" dirty="0">
                <a:solidFill>
                  <a:schemeClr val="accent1"/>
                </a:solidFill>
              </a:rPr>
              <a:t>Other trends</a:t>
            </a:r>
          </a:p>
        </p:txBody>
      </p:sp>
      <p:sp>
        <p:nvSpPr>
          <p:cNvPr id="3" name="Content Placeholder 2">
            <a:extLst>
              <a:ext uri="{FF2B5EF4-FFF2-40B4-BE49-F238E27FC236}">
                <a16:creationId xmlns:a16="http://schemas.microsoft.com/office/drawing/2014/main" id="{2709BE5C-1920-E6EA-0239-6BE44237DC4A}"/>
              </a:ext>
            </a:extLst>
          </p:cNvPr>
          <p:cNvSpPr>
            <a:spLocks noGrp="1"/>
          </p:cNvSpPr>
          <p:nvPr>
            <p:ph idx="1"/>
          </p:nvPr>
        </p:nvSpPr>
        <p:spPr>
          <a:xfrm>
            <a:off x="581194" y="1536463"/>
            <a:ext cx="5514806" cy="4619380"/>
          </a:xfrm>
        </p:spPr>
        <p:txBody>
          <a:bodyPr>
            <a:normAutofit/>
          </a:bodyPr>
          <a:lstStyle/>
          <a:p>
            <a:pPr marL="0" indent="0">
              <a:buNone/>
            </a:pPr>
            <a:r>
              <a:rPr lang="en-US" dirty="0"/>
              <a:t>PTE taxes and workarounds</a:t>
            </a:r>
          </a:p>
          <a:p>
            <a:pPr marL="0" indent="0">
              <a:buNone/>
            </a:pPr>
            <a:r>
              <a:rPr lang="en-US" dirty="0">
                <a:solidFill>
                  <a:schemeClr val="accent1"/>
                </a:solidFill>
              </a:rPr>
              <a:t>Maine</a:t>
            </a:r>
            <a:r>
              <a:rPr lang="en-US" dirty="0"/>
              <a:t>: new PTE tax </a:t>
            </a:r>
          </a:p>
        </p:txBody>
      </p:sp>
      <p:sp>
        <p:nvSpPr>
          <p:cNvPr id="4" name="Slide Number Placeholder 3">
            <a:extLst>
              <a:ext uri="{FF2B5EF4-FFF2-40B4-BE49-F238E27FC236}">
                <a16:creationId xmlns:a16="http://schemas.microsoft.com/office/drawing/2014/main" id="{D0EF0FFD-89D5-81BE-8D6B-19E4E7CF5C2F}"/>
              </a:ext>
            </a:extLst>
          </p:cNvPr>
          <p:cNvSpPr>
            <a:spLocks noGrp="1"/>
          </p:cNvSpPr>
          <p:nvPr>
            <p:ph type="sldNum" sz="quarter" idx="12"/>
          </p:nvPr>
        </p:nvSpPr>
        <p:spPr/>
        <p:txBody>
          <a:bodyPr/>
          <a:lstStyle/>
          <a:p>
            <a:fld id="{3A98EE3D-8CD1-4C3F-BD1C-C98C9596463C}" type="slidenum">
              <a:rPr lang="en-US" smtClean="0"/>
              <a:t>14</a:t>
            </a:fld>
            <a:endParaRPr lang="en-US" dirty="0"/>
          </a:p>
        </p:txBody>
      </p:sp>
      <p:sp>
        <p:nvSpPr>
          <p:cNvPr id="5" name="Content Placeholder 2">
            <a:extLst>
              <a:ext uri="{FF2B5EF4-FFF2-40B4-BE49-F238E27FC236}">
                <a16:creationId xmlns:a16="http://schemas.microsoft.com/office/drawing/2014/main" id="{B9C76208-B9C3-9B20-CA6D-C6211F6B7441}"/>
              </a:ext>
            </a:extLst>
          </p:cNvPr>
          <p:cNvSpPr txBox="1">
            <a:spLocks/>
          </p:cNvSpPr>
          <p:nvPr/>
        </p:nvSpPr>
        <p:spPr>
          <a:xfrm>
            <a:off x="6096000" y="1987096"/>
            <a:ext cx="5514806" cy="4619380"/>
          </a:xfrm>
          <a:prstGeom prst="rect">
            <a:avLst/>
          </a:prstGeom>
        </p:spPr>
        <p:txBody>
          <a:bodyPr vert="horz" lIns="91440" tIns="45720" rIns="91440" bIns="45720" rtlCol="0" anchor="ctr">
            <a:normAutofit lnSpcReduction="10000"/>
          </a:bodyPr>
          <a:lstStyle>
            <a:lvl1pPr marL="306000" indent="-306000" algn="l" defTabSz="457200" rtl="0" eaLnBrk="1" latinLnBrk="0" hangingPunct="1">
              <a:lnSpc>
                <a:spcPct val="110000"/>
              </a:lnSpc>
              <a:spcBef>
                <a:spcPct val="20000"/>
              </a:spcBef>
              <a:spcAft>
                <a:spcPts val="600"/>
              </a:spcAft>
              <a:buClr>
                <a:schemeClr val="accent1"/>
              </a:buClr>
              <a:buSzPct val="92000"/>
              <a:buFont typeface="Wingdings 2" panose="05020102010507070707" pitchFamily="18" charset="2"/>
              <a:buChar char=""/>
              <a:defRPr sz="2800" b="1" kern="1200">
                <a:solidFill>
                  <a:schemeClr val="tx1">
                    <a:lumMod val="85000"/>
                    <a:lumOff val="15000"/>
                  </a:schemeClr>
                </a:solidFill>
                <a:latin typeface="+mn-lt"/>
                <a:ea typeface="+mn-ea"/>
                <a:cs typeface="+mn-cs"/>
              </a:defRPr>
            </a:lvl1pPr>
            <a:lvl2pPr marL="630000" indent="-306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2400" b="1" kern="1200">
                <a:solidFill>
                  <a:schemeClr val="tx1">
                    <a:lumMod val="85000"/>
                    <a:lumOff val="15000"/>
                  </a:schemeClr>
                </a:solidFill>
                <a:latin typeface="+mn-lt"/>
                <a:ea typeface="+mn-ea"/>
                <a:cs typeface="+mn-cs"/>
              </a:defRPr>
            </a:lvl2pPr>
            <a:lvl3pPr marL="900000" indent="-270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2000" b="1" kern="1200">
                <a:solidFill>
                  <a:schemeClr val="tx1">
                    <a:lumMod val="85000"/>
                    <a:lumOff val="15000"/>
                  </a:schemeClr>
                </a:solidFill>
                <a:latin typeface="+mn-lt"/>
                <a:ea typeface="+mn-ea"/>
                <a:cs typeface="+mn-cs"/>
              </a:defRPr>
            </a:lvl3pPr>
            <a:lvl4pPr marL="1242000" indent="-234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800" b="1" kern="1200">
                <a:solidFill>
                  <a:schemeClr val="tx1">
                    <a:lumMod val="85000"/>
                    <a:lumOff val="15000"/>
                  </a:schemeClr>
                </a:solidFill>
                <a:latin typeface="+mn-lt"/>
                <a:ea typeface="+mn-ea"/>
                <a:cs typeface="+mn-cs"/>
              </a:defRPr>
            </a:lvl4pPr>
            <a:lvl5pPr marL="1602000" indent="-234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800" b="1" kern="1200">
                <a:solidFill>
                  <a:schemeClr val="tx1">
                    <a:lumMod val="85000"/>
                    <a:lumOff val="15000"/>
                  </a:schemeClr>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a:lstStyle>
          <a:p>
            <a:pPr marL="0" indent="0">
              <a:buNone/>
            </a:pPr>
            <a:r>
              <a:rPr lang="en-US" dirty="0"/>
              <a:t>Repeal of transaction thresholds for economic nexus:</a:t>
            </a:r>
          </a:p>
          <a:p>
            <a:pPr marL="0" indent="0">
              <a:buNone/>
            </a:pPr>
            <a:r>
              <a:rPr lang="en-US" dirty="0">
                <a:solidFill>
                  <a:schemeClr val="tx1"/>
                </a:solidFill>
              </a:rPr>
              <a:t>2026: </a:t>
            </a:r>
            <a:r>
              <a:rPr lang="en-US" dirty="0">
                <a:solidFill>
                  <a:schemeClr val="accent1"/>
                </a:solidFill>
              </a:rPr>
              <a:t>Kentucky</a:t>
            </a:r>
            <a:endParaRPr lang="en-US" dirty="0">
              <a:solidFill>
                <a:schemeClr val="tx1"/>
              </a:solidFill>
            </a:endParaRPr>
          </a:p>
          <a:p>
            <a:pPr marL="0" indent="0">
              <a:buNone/>
            </a:pPr>
            <a:r>
              <a:rPr lang="en-US" dirty="0">
                <a:solidFill>
                  <a:schemeClr val="tx1"/>
                </a:solidFill>
              </a:rPr>
              <a:t>2025:</a:t>
            </a:r>
            <a:r>
              <a:rPr lang="en-US" dirty="0">
                <a:solidFill>
                  <a:schemeClr val="accent1"/>
                </a:solidFill>
              </a:rPr>
              <a:t> Illinois</a:t>
            </a:r>
            <a:r>
              <a:rPr lang="en-US" dirty="0"/>
              <a:t> </a:t>
            </a:r>
            <a:r>
              <a:rPr lang="en-US" dirty="0">
                <a:solidFill>
                  <a:schemeClr val="accent1"/>
                </a:solidFill>
              </a:rPr>
              <a:t>Utah</a:t>
            </a:r>
            <a:endParaRPr lang="en-US" dirty="0">
              <a:solidFill>
                <a:schemeClr val="tx1"/>
              </a:solidFill>
            </a:endParaRPr>
          </a:p>
          <a:p>
            <a:pPr marL="977900" indent="-977900">
              <a:buNone/>
            </a:pPr>
            <a:r>
              <a:rPr lang="en-US" dirty="0">
                <a:solidFill>
                  <a:schemeClr val="tx1"/>
                </a:solidFill>
              </a:rPr>
              <a:t>2024: </a:t>
            </a:r>
            <a:r>
              <a:rPr lang="en-US" dirty="0">
                <a:solidFill>
                  <a:schemeClr val="accent1"/>
                </a:solidFill>
              </a:rPr>
              <a:t>Indiana North Carolina Wyoming</a:t>
            </a:r>
            <a:endParaRPr lang="en-US" dirty="0">
              <a:solidFill>
                <a:schemeClr val="tx1"/>
              </a:solidFill>
            </a:endParaRPr>
          </a:p>
          <a:p>
            <a:pPr marL="0" indent="0">
              <a:buNone/>
            </a:pPr>
            <a:r>
              <a:rPr lang="en-US" dirty="0">
                <a:solidFill>
                  <a:schemeClr val="tx1"/>
                </a:solidFill>
              </a:rPr>
              <a:t>2023: </a:t>
            </a:r>
            <a:r>
              <a:rPr lang="en-US" dirty="0">
                <a:solidFill>
                  <a:schemeClr val="accent1"/>
                </a:solidFill>
              </a:rPr>
              <a:t>Louisiana South Dakota </a:t>
            </a:r>
            <a:endParaRPr lang="en-US" dirty="0">
              <a:solidFill>
                <a:schemeClr val="tx1"/>
              </a:solidFill>
            </a:endParaRPr>
          </a:p>
          <a:p>
            <a:pPr marL="0" indent="0">
              <a:buFont typeface="Wingdings 2" panose="05020102010507070707" pitchFamily="18" charset="2"/>
              <a:buNone/>
            </a:pPr>
            <a:r>
              <a:rPr lang="en-US" dirty="0"/>
              <a:t>	</a:t>
            </a:r>
          </a:p>
          <a:p>
            <a:pPr marL="0" indent="0">
              <a:buFont typeface="Wingdings 2" panose="05020102010507070707" pitchFamily="18" charset="2"/>
              <a:buNone/>
            </a:pPr>
            <a:endParaRPr lang="en-US" dirty="0"/>
          </a:p>
        </p:txBody>
      </p:sp>
    </p:spTree>
    <p:extLst>
      <p:ext uri="{BB962C8B-B14F-4D97-AF65-F5344CB8AC3E}">
        <p14:creationId xmlns:p14="http://schemas.microsoft.com/office/powerpoint/2010/main" val="342217658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AC80BF5-C55E-CF56-A5EF-33E4017D110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17D1B26-88DA-64B8-98AF-627D9D5BD5B3}"/>
              </a:ext>
            </a:extLst>
          </p:cNvPr>
          <p:cNvSpPr>
            <a:spLocks noGrp="1"/>
          </p:cNvSpPr>
          <p:nvPr>
            <p:ph type="title"/>
          </p:nvPr>
        </p:nvSpPr>
        <p:spPr/>
        <p:txBody>
          <a:bodyPr/>
          <a:lstStyle/>
          <a:p>
            <a:r>
              <a:rPr lang="en-US" dirty="0">
                <a:solidFill>
                  <a:schemeClr val="accent1"/>
                </a:solidFill>
              </a:rPr>
              <a:t>Contact info</a:t>
            </a:r>
          </a:p>
        </p:txBody>
      </p:sp>
      <p:sp>
        <p:nvSpPr>
          <p:cNvPr id="3" name="Content Placeholder 2">
            <a:extLst>
              <a:ext uri="{FF2B5EF4-FFF2-40B4-BE49-F238E27FC236}">
                <a16:creationId xmlns:a16="http://schemas.microsoft.com/office/drawing/2014/main" id="{55540BA1-3238-A04C-9741-4F77321D8350}"/>
              </a:ext>
            </a:extLst>
          </p:cNvPr>
          <p:cNvSpPr>
            <a:spLocks noGrp="1"/>
          </p:cNvSpPr>
          <p:nvPr>
            <p:ph idx="1"/>
          </p:nvPr>
        </p:nvSpPr>
        <p:spPr>
          <a:xfrm>
            <a:off x="581194" y="1536463"/>
            <a:ext cx="5514806" cy="4619380"/>
          </a:xfrm>
        </p:spPr>
        <p:txBody>
          <a:bodyPr>
            <a:normAutofit/>
          </a:bodyPr>
          <a:lstStyle/>
          <a:p>
            <a:pPr marL="0" indent="0">
              <a:buNone/>
            </a:pPr>
            <a:r>
              <a:rPr lang="en-US" sz="3800" dirty="0"/>
              <a:t>Brian Hamer</a:t>
            </a:r>
          </a:p>
          <a:p>
            <a:pPr marL="0" indent="0">
              <a:buNone/>
            </a:pPr>
            <a:r>
              <a:rPr lang="en-US" sz="3800" dirty="0"/>
              <a:t>bhamer@mtc.gov</a:t>
            </a:r>
          </a:p>
        </p:txBody>
      </p:sp>
      <p:sp>
        <p:nvSpPr>
          <p:cNvPr id="4" name="Slide Number Placeholder 3">
            <a:extLst>
              <a:ext uri="{FF2B5EF4-FFF2-40B4-BE49-F238E27FC236}">
                <a16:creationId xmlns:a16="http://schemas.microsoft.com/office/drawing/2014/main" id="{9C053F1C-4604-1548-19DA-D5E4C494EC55}"/>
              </a:ext>
            </a:extLst>
          </p:cNvPr>
          <p:cNvSpPr>
            <a:spLocks noGrp="1"/>
          </p:cNvSpPr>
          <p:nvPr>
            <p:ph type="sldNum" sz="quarter" idx="12"/>
          </p:nvPr>
        </p:nvSpPr>
        <p:spPr/>
        <p:txBody>
          <a:bodyPr/>
          <a:lstStyle/>
          <a:p>
            <a:fld id="{3A98EE3D-8CD1-4C3F-BD1C-C98C9596463C}" type="slidenum">
              <a:rPr lang="en-US" smtClean="0"/>
              <a:t>15</a:t>
            </a:fld>
            <a:endParaRPr lang="en-US" dirty="0"/>
          </a:p>
        </p:txBody>
      </p:sp>
      <p:sp>
        <p:nvSpPr>
          <p:cNvPr id="5" name="Content Placeholder 2">
            <a:extLst>
              <a:ext uri="{FF2B5EF4-FFF2-40B4-BE49-F238E27FC236}">
                <a16:creationId xmlns:a16="http://schemas.microsoft.com/office/drawing/2014/main" id="{FEC81242-3792-1BCA-424A-B759000529F7}"/>
              </a:ext>
            </a:extLst>
          </p:cNvPr>
          <p:cNvSpPr txBox="1">
            <a:spLocks/>
          </p:cNvSpPr>
          <p:nvPr/>
        </p:nvSpPr>
        <p:spPr>
          <a:xfrm>
            <a:off x="6096000" y="1804534"/>
            <a:ext cx="5514806" cy="4619380"/>
          </a:xfrm>
          <a:prstGeom prst="rect">
            <a:avLst/>
          </a:prstGeom>
        </p:spPr>
        <p:txBody>
          <a:bodyPr vert="horz" lIns="91440" tIns="45720" rIns="91440" bIns="45720" rtlCol="0" anchor="ctr">
            <a:normAutofit/>
          </a:bodyPr>
          <a:lstStyle>
            <a:lvl1pPr marL="306000" indent="-306000" algn="l" defTabSz="457200" rtl="0" eaLnBrk="1" latinLnBrk="0" hangingPunct="1">
              <a:lnSpc>
                <a:spcPct val="110000"/>
              </a:lnSpc>
              <a:spcBef>
                <a:spcPct val="20000"/>
              </a:spcBef>
              <a:spcAft>
                <a:spcPts val="600"/>
              </a:spcAft>
              <a:buClr>
                <a:schemeClr val="accent1"/>
              </a:buClr>
              <a:buSzPct val="92000"/>
              <a:buFont typeface="Wingdings 2" panose="05020102010507070707" pitchFamily="18" charset="2"/>
              <a:buChar char=""/>
              <a:defRPr sz="2800" b="1" kern="1200">
                <a:solidFill>
                  <a:schemeClr val="tx1">
                    <a:lumMod val="85000"/>
                    <a:lumOff val="15000"/>
                  </a:schemeClr>
                </a:solidFill>
                <a:latin typeface="+mn-lt"/>
                <a:ea typeface="+mn-ea"/>
                <a:cs typeface="+mn-cs"/>
              </a:defRPr>
            </a:lvl1pPr>
            <a:lvl2pPr marL="630000" indent="-306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2400" b="1" kern="1200">
                <a:solidFill>
                  <a:schemeClr val="tx1">
                    <a:lumMod val="85000"/>
                    <a:lumOff val="15000"/>
                  </a:schemeClr>
                </a:solidFill>
                <a:latin typeface="+mn-lt"/>
                <a:ea typeface="+mn-ea"/>
                <a:cs typeface="+mn-cs"/>
              </a:defRPr>
            </a:lvl2pPr>
            <a:lvl3pPr marL="900000" indent="-270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2000" b="1" kern="1200">
                <a:solidFill>
                  <a:schemeClr val="tx1">
                    <a:lumMod val="85000"/>
                    <a:lumOff val="15000"/>
                  </a:schemeClr>
                </a:solidFill>
                <a:latin typeface="+mn-lt"/>
                <a:ea typeface="+mn-ea"/>
                <a:cs typeface="+mn-cs"/>
              </a:defRPr>
            </a:lvl3pPr>
            <a:lvl4pPr marL="1242000" indent="-234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800" b="1" kern="1200">
                <a:solidFill>
                  <a:schemeClr val="tx1">
                    <a:lumMod val="85000"/>
                    <a:lumOff val="15000"/>
                  </a:schemeClr>
                </a:solidFill>
                <a:latin typeface="+mn-lt"/>
                <a:ea typeface="+mn-ea"/>
                <a:cs typeface="+mn-cs"/>
              </a:defRPr>
            </a:lvl4pPr>
            <a:lvl5pPr marL="1602000" indent="-234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800" b="1" kern="1200">
                <a:solidFill>
                  <a:schemeClr val="tx1">
                    <a:lumMod val="85000"/>
                    <a:lumOff val="15000"/>
                  </a:schemeClr>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a:lstStyle>
          <a:p>
            <a:pPr marL="0" indent="0">
              <a:buNone/>
            </a:pPr>
            <a:endParaRPr lang="en-US" sz="3400" dirty="0"/>
          </a:p>
          <a:p>
            <a:pPr marL="0" indent="0">
              <a:buNone/>
            </a:pPr>
            <a:r>
              <a:rPr lang="en-US" sz="3800" dirty="0"/>
              <a:t>Jonathan White</a:t>
            </a:r>
          </a:p>
          <a:p>
            <a:pPr marL="0" indent="0">
              <a:buNone/>
            </a:pPr>
            <a:r>
              <a:rPr lang="en-US" sz="3800" dirty="0">
                <a:solidFill>
                  <a:schemeClr val="tx1"/>
                </a:solidFill>
              </a:rPr>
              <a:t>jwhite@mtc.gov</a:t>
            </a:r>
          </a:p>
          <a:p>
            <a:pPr marL="0" indent="0">
              <a:buFont typeface="Wingdings 2" panose="05020102010507070707" pitchFamily="18" charset="2"/>
              <a:buNone/>
            </a:pPr>
            <a:r>
              <a:rPr lang="en-US" dirty="0"/>
              <a:t>	</a:t>
            </a:r>
          </a:p>
          <a:p>
            <a:pPr marL="0" indent="0">
              <a:buFont typeface="Wingdings 2" panose="05020102010507070707" pitchFamily="18" charset="2"/>
              <a:buNone/>
            </a:pPr>
            <a:endParaRPr lang="en-US" dirty="0"/>
          </a:p>
        </p:txBody>
      </p:sp>
    </p:spTree>
    <p:extLst>
      <p:ext uri="{BB962C8B-B14F-4D97-AF65-F5344CB8AC3E}">
        <p14:creationId xmlns:p14="http://schemas.microsoft.com/office/powerpoint/2010/main" val="398317897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464129-35BC-CC94-BEDC-DE1A0D7425F4}"/>
              </a:ext>
            </a:extLst>
          </p:cNvPr>
          <p:cNvSpPr>
            <a:spLocks noGrp="1"/>
          </p:cNvSpPr>
          <p:nvPr>
            <p:ph type="title"/>
          </p:nvPr>
        </p:nvSpPr>
        <p:spPr>
          <a:xfrm>
            <a:off x="581192" y="1261640"/>
            <a:ext cx="11029616" cy="4896091"/>
          </a:xfrm>
        </p:spPr>
        <p:txBody>
          <a:bodyPr>
            <a:normAutofit fontScale="90000"/>
          </a:bodyPr>
          <a:lstStyle/>
          <a:p>
            <a:pPr algn="ctr"/>
            <a:r>
              <a:rPr lang="en-US" dirty="0"/>
              <a:t>State tax codes are always changing. </a:t>
            </a:r>
            <a:br>
              <a:rPr lang="en-US" dirty="0"/>
            </a:br>
            <a:br>
              <a:rPr lang="en-US" dirty="0"/>
            </a:br>
            <a:r>
              <a:rPr lang="en-US" dirty="0"/>
              <a:t>AND sometimes tax rules are nuanced, leading to different possible characterizations.</a:t>
            </a:r>
            <a:br>
              <a:rPr lang="en-US" dirty="0"/>
            </a:br>
            <a:br>
              <a:rPr lang="en-US" dirty="0"/>
            </a:br>
            <a:r>
              <a:rPr lang="en-US" dirty="0"/>
              <a:t>Readers therefore should not rely on the </a:t>
            </a:r>
            <a:br>
              <a:rPr lang="en-US" dirty="0"/>
            </a:br>
            <a:r>
              <a:rPr lang="en-US" dirty="0"/>
              <a:t>following materials when performing </a:t>
            </a:r>
            <a:br>
              <a:rPr lang="en-US" dirty="0"/>
            </a:br>
            <a:r>
              <a:rPr lang="en-US" dirty="0"/>
              <a:t>legal or official tasks.</a:t>
            </a:r>
            <a:br>
              <a:rPr lang="en-US" dirty="0"/>
            </a:br>
            <a:br>
              <a:rPr lang="en-US" dirty="0"/>
            </a:br>
            <a:endParaRPr lang="en-US" dirty="0">
              <a:solidFill>
                <a:srgbClr val="FF0000"/>
              </a:solidFill>
            </a:endParaRPr>
          </a:p>
        </p:txBody>
      </p:sp>
      <p:sp>
        <p:nvSpPr>
          <p:cNvPr id="3" name="Slide Number Placeholder 2">
            <a:extLst>
              <a:ext uri="{FF2B5EF4-FFF2-40B4-BE49-F238E27FC236}">
                <a16:creationId xmlns:a16="http://schemas.microsoft.com/office/drawing/2014/main" id="{A5AAAC78-2348-752C-A4DA-D817D744E559}"/>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A98EE3D-8CD1-4C3F-BD1C-C98C9596463C}" type="slidenum">
              <a:rPr kumimoji="0" lang="en-US" sz="900" b="0" i="0" u="none" strike="noStrike" kern="1200" cap="none" spc="0" normalizeH="0" baseline="0" noProof="0" smtClean="0">
                <a:ln>
                  <a:noFill/>
                </a:ln>
                <a:solidFill>
                  <a:prstClr val="black">
                    <a:lumMod val="75000"/>
                    <a:lumOff val="25000"/>
                  </a:prstClr>
                </a:solidFill>
                <a:effectLst/>
                <a:uLnTx/>
                <a:uFillTx/>
                <a:latin typeface="Franklin Gothic Book" panose="020B0502020104020203"/>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US" sz="900" b="0" i="0" u="none" strike="noStrike" kern="1200" cap="none" spc="0" normalizeH="0" baseline="0" noProof="0" dirty="0">
              <a:ln>
                <a:noFill/>
              </a:ln>
              <a:solidFill>
                <a:prstClr val="black">
                  <a:lumMod val="75000"/>
                  <a:lumOff val="25000"/>
                </a:prstClr>
              </a:solidFill>
              <a:effectLst/>
              <a:uLnTx/>
              <a:uFillTx/>
              <a:latin typeface="Franklin Gothic Book" panose="020B0502020104020203"/>
              <a:ea typeface="+mn-ea"/>
              <a:cs typeface="+mn-cs"/>
            </a:endParaRPr>
          </a:p>
        </p:txBody>
      </p:sp>
    </p:spTree>
    <p:extLst>
      <p:ext uri="{BB962C8B-B14F-4D97-AF65-F5344CB8AC3E}">
        <p14:creationId xmlns:p14="http://schemas.microsoft.com/office/powerpoint/2010/main" val="368301481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FA5C81-F0A5-B557-0C92-D1136AA68B3F}"/>
              </a:ext>
            </a:extLst>
          </p:cNvPr>
          <p:cNvSpPr>
            <a:spLocks noGrp="1"/>
          </p:cNvSpPr>
          <p:nvPr>
            <p:ph type="title"/>
          </p:nvPr>
        </p:nvSpPr>
        <p:spPr/>
        <p:txBody>
          <a:bodyPr/>
          <a:lstStyle/>
          <a:p>
            <a:r>
              <a:rPr lang="en-US" dirty="0">
                <a:solidFill>
                  <a:schemeClr val="accent1"/>
                </a:solidFill>
              </a:rPr>
              <a:t>Market based sourcing for services</a:t>
            </a:r>
          </a:p>
        </p:txBody>
      </p:sp>
      <p:sp>
        <p:nvSpPr>
          <p:cNvPr id="3" name="Content Placeholder 2">
            <a:extLst>
              <a:ext uri="{FF2B5EF4-FFF2-40B4-BE49-F238E27FC236}">
                <a16:creationId xmlns:a16="http://schemas.microsoft.com/office/drawing/2014/main" id="{7404B722-59B8-4C2A-BEB3-25995FF4B1D7}"/>
              </a:ext>
            </a:extLst>
          </p:cNvPr>
          <p:cNvSpPr>
            <a:spLocks noGrp="1"/>
          </p:cNvSpPr>
          <p:nvPr>
            <p:ph idx="1"/>
          </p:nvPr>
        </p:nvSpPr>
        <p:spPr>
          <a:xfrm>
            <a:off x="581192" y="1931617"/>
            <a:ext cx="11029615" cy="4492297"/>
          </a:xfrm>
        </p:spPr>
        <p:txBody>
          <a:bodyPr>
            <a:normAutofit lnSpcReduction="10000"/>
          </a:bodyPr>
          <a:lstStyle/>
          <a:p>
            <a:pPr marL="0" indent="0">
              <a:buNone/>
            </a:pPr>
            <a:r>
              <a:rPr lang="en-US" dirty="0"/>
              <a:t>Bills have been introduced during the past two sessions in </a:t>
            </a:r>
            <a:r>
              <a:rPr lang="en-US" dirty="0">
                <a:solidFill>
                  <a:schemeClr val="accent1"/>
                </a:solidFill>
              </a:rPr>
              <a:t>5</a:t>
            </a:r>
            <a:r>
              <a:rPr lang="en-US" dirty="0"/>
              <a:t> states to join the </a:t>
            </a:r>
            <a:r>
              <a:rPr lang="en-US" dirty="0">
                <a:solidFill>
                  <a:schemeClr val="accent1"/>
                </a:solidFill>
              </a:rPr>
              <a:t>39</a:t>
            </a:r>
            <a:r>
              <a:rPr lang="en-US" dirty="0"/>
              <a:t> states that have been using market-based sourcing to source receipts from the sale of services:</a:t>
            </a:r>
          </a:p>
          <a:p>
            <a:pPr marL="0" indent="0">
              <a:buNone/>
            </a:pPr>
            <a:r>
              <a:rPr lang="en-US" dirty="0">
                <a:solidFill>
                  <a:schemeClr val="accent1"/>
                </a:solidFill>
              </a:rPr>
              <a:t>Alaska</a:t>
            </a:r>
            <a:r>
              <a:rPr lang="en-US" dirty="0"/>
              <a:t>-enrolled/vetoed/introduced by Governor</a:t>
            </a:r>
          </a:p>
          <a:p>
            <a:pPr marL="0" indent="0">
              <a:buNone/>
            </a:pPr>
            <a:r>
              <a:rPr lang="en-US" dirty="0">
                <a:solidFill>
                  <a:schemeClr val="accent1"/>
                </a:solidFill>
              </a:rPr>
              <a:t>Arizona</a:t>
            </a:r>
            <a:r>
              <a:rPr lang="en-US" dirty="0"/>
              <a:t>-introduced</a:t>
            </a:r>
          </a:p>
          <a:p>
            <a:pPr marL="0" indent="0">
              <a:buNone/>
            </a:pPr>
            <a:r>
              <a:rPr lang="en-US" dirty="0">
                <a:solidFill>
                  <a:schemeClr val="accent1"/>
                </a:solidFill>
              </a:rPr>
              <a:t>Arkansas</a:t>
            </a:r>
            <a:r>
              <a:rPr lang="en-US" dirty="0"/>
              <a:t>-enacted</a:t>
            </a:r>
          </a:p>
          <a:p>
            <a:pPr marL="0" indent="0">
              <a:buNone/>
            </a:pPr>
            <a:r>
              <a:rPr lang="en-US" dirty="0">
                <a:solidFill>
                  <a:schemeClr val="accent1"/>
                </a:solidFill>
              </a:rPr>
              <a:t>Kansas</a:t>
            </a:r>
            <a:r>
              <a:rPr lang="en-US" dirty="0"/>
              <a:t>-enacted</a:t>
            </a:r>
          </a:p>
          <a:p>
            <a:pPr marL="0" indent="0">
              <a:buNone/>
            </a:pPr>
            <a:r>
              <a:rPr lang="en-US" dirty="0">
                <a:solidFill>
                  <a:schemeClr val="accent1"/>
                </a:solidFill>
              </a:rPr>
              <a:t>Virginia-</a:t>
            </a:r>
            <a:r>
              <a:rPr lang="en-US" dirty="0"/>
              <a:t>introduced</a:t>
            </a:r>
          </a:p>
          <a:p>
            <a:endParaRPr lang="en-US" dirty="0"/>
          </a:p>
        </p:txBody>
      </p:sp>
      <p:sp>
        <p:nvSpPr>
          <p:cNvPr id="4" name="Slide Number Placeholder 3">
            <a:extLst>
              <a:ext uri="{FF2B5EF4-FFF2-40B4-BE49-F238E27FC236}">
                <a16:creationId xmlns:a16="http://schemas.microsoft.com/office/drawing/2014/main" id="{BFF8CE70-D08C-6C46-0303-877E3880E55B}"/>
              </a:ext>
            </a:extLst>
          </p:cNvPr>
          <p:cNvSpPr>
            <a:spLocks noGrp="1"/>
          </p:cNvSpPr>
          <p:nvPr>
            <p:ph type="sldNum" sz="quarter" idx="12"/>
          </p:nvPr>
        </p:nvSpPr>
        <p:spPr/>
        <p:txBody>
          <a:bodyPr/>
          <a:lstStyle/>
          <a:p>
            <a:fld id="{3A98EE3D-8CD1-4C3F-BD1C-C98C9596463C}" type="slidenum">
              <a:rPr lang="en-US" smtClean="0"/>
              <a:t>3</a:t>
            </a:fld>
            <a:endParaRPr lang="en-US" dirty="0"/>
          </a:p>
        </p:txBody>
      </p:sp>
    </p:spTree>
    <p:extLst>
      <p:ext uri="{BB962C8B-B14F-4D97-AF65-F5344CB8AC3E}">
        <p14:creationId xmlns:p14="http://schemas.microsoft.com/office/powerpoint/2010/main" val="350233690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008300-D21C-47EF-B568-C5EB09FB94EC}"/>
              </a:ext>
            </a:extLst>
          </p:cNvPr>
          <p:cNvSpPr>
            <a:spLocks noGrp="1"/>
          </p:cNvSpPr>
          <p:nvPr>
            <p:ph type="title"/>
          </p:nvPr>
        </p:nvSpPr>
        <p:spPr>
          <a:xfrm>
            <a:off x="581191" y="702157"/>
            <a:ext cx="11208038" cy="774103"/>
          </a:xfrm>
        </p:spPr>
        <p:txBody>
          <a:bodyPr>
            <a:normAutofit/>
          </a:bodyPr>
          <a:lstStyle/>
          <a:p>
            <a:r>
              <a:rPr lang="en-US" sz="3100" dirty="0">
                <a:solidFill>
                  <a:schemeClr val="accent1"/>
                </a:solidFill>
              </a:rPr>
              <a:t>The shift from Joyce to Finnigan combined reporting</a:t>
            </a:r>
          </a:p>
        </p:txBody>
      </p:sp>
      <p:sp>
        <p:nvSpPr>
          <p:cNvPr id="3" name="Content Placeholder 2">
            <a:extLst>
              <a:ext uri="{FF2B5EF4-FFF2-40B4-BE49-F238E27FC236}">
                <a16:creationId xmlns:a16="http://schemas.microsoft.com/office/drawing/2014/main" id="{6EF76F63-5FBF-F267-8C45-AAC04B789528}"/>
              </a:ext>
            </a:extLst>
          </p:cNvPr>
          <p:cNvSpPr>
            <a:spLocks noGrp="1"/>
          </p:cNvSpPr>
          <p:nvPr>
            <p:ph idx="1"/>
          </p:nvPr>
        </p:nvSpPr>
        <p:spPr>
          <a:xfrm>
            <a:off x="581190" y="1846108"/>
            <a:ext cx="11029618" cy="4760368"/>
          </a:xfrm>
        </p:spPr>
        <p:txBody>
          <a:bodyPr>
            <a:normAutofit lnSpcReduction="10000"/>
          </a:bodyPr>
          <a:lstStyle/>
          <a:p>
            <a:pPr marL="0" indent="0">
              <a:buNone/>
            </a:pPr>
            <a:r>
              <a:rPr lang="en-US" dirty="0">
                <a:solidFill>
                  <a:schemeClr val="accent1"/>
                </a:solidFill>
              </a:rPr>
              <a:t>New Jersey, Washington, D.C., and</a:t>
            </a:r>
            <a:r>
              <a:rPr lang="en-US" dirty="0"/>
              <a:t> </a:t>
            </a:r>
            <a:r>
              <a:rPr lang="en-US" dirty="0">
                <a:solidFill>
                  <a:schemeClr val="accent1"/>
                </a:solidFill>
              </a:rPr>
              <a:t>Illinois</a:t>
            </a:r>
            <a:r>
              <a:rPr lang="en-US" dirty="0"/>
              <a:t> recently joined the following </a:t>
            </a:r>
            <a:r>
              <a:rPr lang="en-US" dirty="0">
                <a:solidFill>
                  <a:schemeClr val="accent1"/>
                </a:solidFill>
              </a:rPr>
              <a:t>17</a:t>
            </a:r>
            <a:r>
              <a:rPr lang="en-US" dirty="0"/>
              <a:t> combined reporting states that previously had adopted Finnigan:</a:t>
            </a:r>
          </a:p>
          <a:p>
            <a:pPr marL="0" indent="0">
              <a:lnSpc>
                <a:spcPct val="100000"/>
              </a:lnSpc>
              <a:spcBef>
                <a:spcPts val="0"/>
              </a:spcBef>
              <a:spcAft>
                <a:spcPts val="0"/>
              </a:spcAft>
              <a:buNone/>
            </a:pPr>
            <a:r>
              <a:rPr lang="en-US" dirty="0"/>
              <a:t>				Arizona						Minnesota</a:t>
            </a:r>
          </a:p>
          <a:p>
            <a:pPr marL="0" indent="0">
              <a:lnSpc>
                <a:spcPct val="100000"/>
              </a:lnSpc>
              <a:spcBef>
                <a:spcPts val="0"/>
              </a:spcBef>
              <a:spcAft>
                <a:spcPts val="0"/>
              </a:spcAft>
              <a:buNone/>
            </a:pPr>
            <a:r>
              <a:rPr lang="en-US" dirty="0"/>
              <a:t>				California					Montana</a:t>
            </a:r>
          </a:p>
          <a:p>
            <a:pPr marL="0" indent="0">
              <a:lnSpc>
                <a:spcPct val="100000"/>
              </a:lnSpc>
              <a:spcBef>
                <a:spcPts val="0"/>
              </a:spcBef>
              <a:spcAft>
                <a:spcPts val="0"/>
              </a:spcAft>
              <a:buNone/>
            </a:pPr>
            <a:r>
              <a:rPr lang="en-US" dirty="0"/>
              <a:t>				Colorado						New Mexico</a:t>
            </a:r>
          </a:p>
          <a:p>
            <a:pPr marL="0" indent="0">
              <a:lnSpc>
                <a:spcPct val="100000"/>
              </a:lnSpc>
              <a:spcBef>
                <a:spcPts val="0"/>
              </a:spcBef>
              <a:spcAft>
                <a:spcPts val="0"/>
              </a:spcAft>
              <a:buNone/>
            </a:pPr>
            <a:r>
              <a:rPr lang="en-US" dirty="0"/>
              <a:t>				Connecticut					New York</a:t>
            </a:r>
          </a:p>
          <a:p>
            <a:pPr marL="0" indent="0">
              <a:lnSpc>
                <a:spcPct val="100000"/>
              </a:lnSpc>
              <a:spcBef>
                <a:spcPts val="0"/>
              </a:spcBef>
              <a:spcAft>
                <a:spcPts val="0"/>
              </a:spcAft>
              <a:buNone/>
            </a:pPr>
            <a:r>
              <a:rPr lang="en-US" dirty="0"/>
              <a:t>				Indiana						Rhode Island</a:t>
            </a:r>
          </a:p>
          <a:p>
            <a:pPr marL="0" indent="0">
              <a:lnSpc>
                <a:spcPct val="100000"/>
              </a:lnSpc>
              <a:spcBef>
                <a:spcPts val="0"/>
              </a:spcBef>
              <a:spcAft>
                <a:spcPts val="0"/>
              </a:spcAft>
              <a:buNone/>
            </a:pPr>
            <a:r>
              <a:rPr lang="en-US" dirty="0"/>
              <a:t>				Kansas						Vermont</a:t>
            </a:r>
            <a:endParaRPr lang="en-US" dirty="0">
              <a:highlight>
                <a:srgbClr val="FFFF00"/>
              </a:highlight>
            </a:endParaRPr>
          </a:p>
          <a:p>
            <a:pPr marL="0" indent="0">
              <a:lnSpc>
                <a:spcPct val="100000"/>
              </a:lnSpc>
              <a:spcBef>
                <a:spcPts val="0"/>
              </a:spcBef>
              <a:spcAft>
                <a:spcPts val="0"/>
              </a:spcAft>
              <a:buNone/>
            </a:pPr>
            <a:r>
              <a:rPr lang="en-US" dirty="0"/>
              <a:t>				Maine						Wisconsin	</a:t>
            </a:r>
          </a:p>
          <a:p>
            <a:pPr marL="0" indent="0">
              <a:lnSpc>
                <a:spcPct val="100000"/>
              </a:lnSpc>
              <a:spcBef>
                <a:spcPts val="0"/>
              </a:spcBef>
              <a:spcAft>
                <a:spcPts val="0"/>
              </a:spcAft>
              <a:buNone/>
            </a:pPr>
            <a:r>
              <a:rPr lang="en-US" dirty="0"/>
              <a:t>				Massachusetts				Utah</a:t>
            </a:r>
          </a:p>
          <a:p>
            <a:pPr marL="0" indent="0">
              <a:lnSpc>
                <a:spcPct val="100000"/>
              </a:lnSpc>
              <a:spcBef>
                <a:spcPts val="0"/>
              </a:spcBef>
              <a:spcAft>
                <a:spcPts val="0"/>
              </a:spcAft>
              <a:buNone/>
            </a:pPr>
            <a:r>
              <a:rPr lang="en-US" dirty="0"/>
              <a:t>				Michigan													</a:t>
            </a:r>
          </a:p>
        </p:txBody>
      </p:sp>
      <p:sp>
        <p:nvSpPr>
          <p:cNvPr id="4" name="Slide Number Placeholder 3">
            <a:extLst>
              <a:ext uri="{FF2B5EF4-FFF2-40B4-BE49-F238E27FC236}">
                <a16:creationId xmlns:a16="http://schemas.microsoft.com/office/drawing/2014/main" id="{3193D10B-AD85-F75D-BC64-52DB73C5B677}"/>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A98EE3D-8CD1-4C3F-BD1C-C98C9596463C}" type="slidenum">
              <a:rPr kumimoji="0" lang="en-US" sz="900" b="0" i="0" u="none" strike="noStrike" kern="1200" cap="none" spc="0" normalizeH="0" baseline="0" noProof="0" smtClean="0">
                <a:ln>
                  <a:noFill/>
                </a:ln>
                <a:solidFill>
                  <a:prstClr val="black">
                    <a:lumMod val="75000"/>
                    <a:lumOff val="25000"/>
                  </a:prstClr>
                </a:solidFill>
                <a:effectLst/>
                <a:uLnTx/>
                <a:uFillTx/>
                <a:latin typeface="Franklin Gothic Book" panose="020B0502020104020203"/>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en-US" sz="900" b="0" i="0" u="none" strike="noStrike" kern="1200" cap="none" spc="0" normalizeH="0" baseline="0" noProof="0" dirty="0">
              <a:ln>
                <a:noFill/>
              </a:ln>
              <a:solidFill>
                <a:prstClr val="black">
                  <a:lumMod val="75000"/>
                  <a:lumOff val="25000"/>
                </a:prstClr>
              </a:solidFill>
              <a:effectLst/>
              <a:uLnTx/>
              <a:uFillTx/>
              <a:latin typeface="Franklin Gothic Book" panose="020B0502020104020203"/>
              <a:ea typeface="+mn-ea"/>
              <a:cs typeface="+mn-cs"/>
            </a:endParaRPr>
          </a:p>
        </p:txBody>
      </p:sp>
    </p:spTree>
    <p:extLst>
      <p:ext uri="{BB962C8B-B14F-4D97-AF65-F5344CB8AC3E}">
        <p14:creationId xmlns:p14="http://schemas.microsoft.com/office/powerpoint/2010/main" val="249700885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F3CFD91-31DC-7D42-239D-C53EA00DCEB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DBADDBB-AB2F-BE6D-334D-1755F47EA589}"/>
              </a:ext>
            </a:extLst>
          </p:cNvPr>
          <p:cNvSpPr>
            <a:spLocks noGrp="1"/>
          </p:cNvSpPr>
          <p:nvPr>
            <p:ph type="title"/>
          </p:nvPr>
        </p:nvSpPr>
        <p:spPr/>
        <p:txBody>
          <a:bodyPr/>
          <a:lstStyle/>
          <a:p>
            <a:r>
              <a:rPr lang="en-US" dirty="0">
                <a:solidFill>
                  <a:schemeClr val="accent1"/>
                </a:solidFill>
              </a:rPr>
              <a:t>Social media, advertising &amp; digital services taxes</a:t>
            </a:r>
          </a:p>
        </p:txBody>
      </p:sp>
      <p:sp>
        <p:nvSpPr>
          <p:cNvPr id="3" name="Content Placeholder 2">
            <a:extLst>
              <a:ext uri="{FF2B5EF4-FFF2-40B4-BE49-F238E27FC236}">
                <a16:creationId xmlns:a16="http://schemas.microsoft.com/office/drawing/2014/main" id="{987CFAB2-D958-2C95-419A-2BFEB30DFA75}"/>
              </a:ext>
            </a:extLst>
          </p:cNvPr>
          <p:cNvSpPr>
            <a:spLocks noGrp="1"/>
          </p:cNvSpPr>
          <p:nvPr>
            <p:ph idx="1"/>
          </p:nvPr>
        </p:nvSpPr>
        <p:spPr>
          <a:xfrm>
            <a:off x="5967663" y="1804535"/>
            <a:ext cx="5514808" cy="4619380"/>
          </a:xfrm>
        </p:spPr>
        <p:txBody>
          <a:bodyPr>
            <a:normAutofit fontScale="92500" lnSpcReduction="10000"/>
          </a:bodyPr>
          <a:lstStyle/>
          <a:p>
            <a:pPr marL="0" indent="0">
              <a:buNone/>
            </a:pPr>
            <a:r>
              <a:rPr lang="en-US" dirty="0">
                <a:solidFill>
                  <a:schemeClr val="accent1"/>
                </a:solidFill>
              </a:rPr>
              <a:t>Minnesota</a:t>
            </a:r>
            <a:r>
              <a:rPr lang="en-US" dirty="0">
                <a:solidFill>
                  <a:schemeClr val="tx1"/>
                </a:solidFill>
              </a:rPr>
              <a:t> – social media; </a:t>
            </a:r>
            <a:r>
              <a:rPr lang="en-US" dirty="0"/>
              <a:t>recently proposed </a:t>
            </a:r>
          </a:p>
          <a:p>
            <a:pPr marL="0" indent="0">
              <a:buNone/>
            </a:pPr>
            <a:r>
              <a:rPr lang="en-US" dirty="0">
                <a:solidFill>
                  <a:schemeClr val="accent1"/>
                </a:solidFill>
              </a:rPr>
              <a:t>Utah</a:t>
            </a:r>
            <a:r>
              <a:rPr lang="en-US" dirty="0">
                <a:solidFill>
                  <a:schemeClr val="tx1"/>
                </a:solidFill>
              </a:rPr>
              <a:t> – advertising; </a:t>
            </a:r>
            <a:r>
              <a:rPr lang="en-US" dirty="0"/>
              <a:t>enacted this year</a:t>
            </a:r>
          </a:p>
          <a:p>
            <a:pPr marL="0" indent="0">
              <a:buNone/>
            </a:pPr>
            <a:r>
              <a:rPr lang="en-US" dirty="0">
                <a:solidFill>
                  <a:schemeClr val="accent1"/>
                </a:solidFill>
              </a:rPr>
              <a:t>Maryland </a:t>
            </a:r>
            <a:r>
              <a:rPr lang="en-US" dirty="0">
                <a:solidFill>
                  <a:schemeClr val="tx1"/>
                </a:solidFill>
              </a:rPr>
              <a:t>– </a:t>
            </a:r>
            <a:r>
              <a:rPr lang="en-US" dirty="0"/>
              <a:t>first in the nation; being litigated</a:t>
            </a:r>
          </a:p>
          <a:p>
            <a:pPr marL="0" indent="0">
              <a:buNone/>
            </a:pPr>
            <a:r>
              <a:rPr lang="en-US" dirty="0">
                <a:solidFill>
                  <a:schemeClr val="accent1"/>
                </a:solidFill>
              </a:rPr>
              <a:t>Chicago </a:t>
            </a:r>
            <a:r>
              <a:rPr lang="en-US" dirty="0">
                <a:solidFill>
                  <a:schemeClr val="tx1"/>
                </a:solidFill>
              </a:rPr>
              <a:t>– </a:t>
            </a:r>
            <a:r>
              <a:rPr lang="en-US" dirty="0"/>
              <a:t>amusement tax expanded to social media</a:t>
            </a:r>
          </a:p>
          <a:p>
            <a:pPr marL="0" indent="0">
              <a:buNone/>
            </a:pPr>
            <a:r>
              <a:rPr lang="en-US" dirty="0">
                <a:solidFill>
                  <a:schemeClr val="accent1"/>
                </a:solidFill>
              </a:rPr>
              <a:t>Washington</a:t>
            </a:r>
            <a:r>
              <a:rPr lang="en-US" dirty="0"/>
              <a:t> – sales tax base expanded to certain advertising</a:t>
            </a:r>
          </a:p>
          <a:p>
            <a:pPr marL="0" indent="0">
              <a:buNone/>
            </a:pPr>
            <a:endParaRPr lang="en-US" dirty="0"/>
          </a:p>
        </p:txBody>
      </p:sp>
      <p:sp>
        <p:nvSpPr>
          <p:cNvPr id="4" name="Slide Number Placeholder 3">
            <a:extLst>
              <a:ext uri="{FF2B5EF4-FFF2-40B4-BE49-F238E27FC236}">
                <a16:creationId xmlns:a16="http://schemas.microsoft.com/office/drawing/2014/main" id="{E99749AB-FE51-6A2C-7355-0C4166307EDE}"/>
              </a:ext>
            </a:extLst>
          </p:cNvPr>
          <p:cNvSpPr>
            <a:spLocks noGrp="1"/>
          </p:cNvSpPr>
          <p:nvPr>
            <p:ph type="sldNum" sz="quarter" idx="12"/>
          </p:nvPr>
        </p:nvSpPr>
        <p:spPr/>
        <p:txBody>
          <a:bodyPr/>
          <a:lstStyle/>
          <a:p>
            <a:fld id="{3A98EE3D-8CD1-4C3F-BD1C-C98C9596463C}" type="slidenum">
              <a:rPr lang="en-US" smtClean="0"/>
              <a:t>5</a:t>
            </a:fld>
            <a:endParaRPr lang="en-US" dirty="0"/>
          </a:p>
        </p:txBody>
      </p:sp>
      <p:sp>
        <p:nvSpPr>
          <p:cNvPr id="5" name="Content Placeholder 2">
            <a:extLst>
              <a:ext uri="{FF2B5EF4-FFF2-40B4-BE49-F238E27FC236}">
                <a16:creationId xmlns:a16="http://schemas.microsoft.com/office/drawing/2014/main" id="{E952E415-1E32-0B24-5A78-1114B4FB2932}"/>
              </a:ext>
            </a:extLst>
          </p:cNvPr>
          <p:cNvSpPr txBox="1">
            <a:spLocks/>
          </p:cNvSpPr>
          <p:nvPr/>
        </p:nvSpPr>
        <p:spPr>
          <a:xfrm>
            <a:off x="821823" y="1804535"/>
            <a:ext cx="5145840" cy="4619380"/>
          </a:xfrm>
          <a:prstGeom prst="rect">
            <a:avLst/>
          </a:prstGeom>
        </p:spPr>
        <p:txBody>
          <a:bodyPr vert="horz" lIns="91440" tIns="45720" rIns="91440" bIns="45720" rtlCol="0" anchor="ctr">
            <a:normAutofit/>
          </a:bodyPr>
          <a:lstStyle>
            <a:lvl1pPr marL="306000" indent="-306000" algn="l" defTabSz="457200" rtl="0" eaLnBrk="1" latinLnBrk="0" hangingPunct="1">
              <a:lnSpc>
                <a:spcPct val="110000"/>
              </a:lnSpc>
              <a:spcBef>
                <a:spcPct val="20000"/>
              </a:spcBef>
              <a:spcAft>
                <a:spcPts val="600"/>
              </a:spcAft>
              <a:buClr>
                <a:schemeClr val="accent1"/>
              </a:buClr>
              <a:buSzPct val="92000"/>
              <a:buFont typeface="Wingdings 2" panose="05020102010507070707" pitchFamily="18" charset="2"/>
              <a:buChar char=""/>
              <a:defRPr sz="2800" b="1" kern="1200">
                <a:solidFill>
                  <a:schemeClr val="tx1">
                    <a:lumMod val="85000"/>
                    <a:lumOff val="15000"/>
                  </a:schemeClr>
                </a:solidFill>
                <a:latin typeface="+mn-lt"/>
                <a:ea typeface="+mn-ea"/>
                <a:cs typeface="+mn-cs"/>
              </a:defRPr>
            </a:lvl1pPr>
            <a:lvl2pPr marL="630000" indent="-306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2400" b="1" kern="1200">
                <a:solidFill>
                  <a:schemeClr val="tx1">
                    <a:lumMod val="85000"/>
                    <a:lumOff val="15000"/>
                  </a:schemeClr>
                </a:solidFill>
                <a:latin typeface="+mn-lt"/>
                <a:ea typeface="+mn-ea"/>
                <a:cs typeface="+mn-cs"/>
              </a:defRPr>
            </a:lvl2pPr>
            <a:lvl3pPr marL="900000" indent="-270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2000" b="1" kern="1200">
                <a:solidFill>
                  <a:schemeClr val="tx1">
                    <a:lumMod val="85000"/>
                    <a:lumOff val="15000"/>
                  </a:schemeClr>
                </a:solidFill>
                <a:latin typeface="+mn-lt"/>
                <a:ea typeface="+mn-ea"/>
                <a:cs typeface="+mn-cs"/>
              </a:defRPr>
            </a:lvl3pPr>
            <a:lvl4pPr marL="1242000" indent="-234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800" b="1" kern="1200">
                <a:solidFill>
                  <a:schemeClr val="tx1">
                    <a:lumMod val="85000"/>
                    <a:lumOff val="15000"/>
                  </a:schemeClr>
                </a:solidFill>
                <a:latin typeface="+mn-lt"/>
                <a:ea typeface="+mn-ea"/>
                <a:cs typeface="+mn-cs"/>
              </a:defRPr>
            </a:lvl4pPr>
            <a:lvl5pPr marL="1602000" indent="-234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800" b="1" kern="1200">
                <a:solidFill>
                  <a:schemeClr val="tx1">
                    <a:lumMod val="85000"/>
                    <a:lumOff val="15000"/>
                  </a:schemeClr>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a:lstStyle>
          <a:p>
            <a:pPr marL="0" indent="0">
              <a:buFont typeface="Wingdings 2" panose="05020102010507070707" pitchFamily="18" charset="2"/>
              <a:buNone/>
            </a:pPr>
            <a:r>
              <a:rPr lang="en-US" dirty="0">
                <a:solidFill>
                  <a:schemeClr val="tx1"/>
                </a:solidFill>
              </a:rPr>
              <a:t>Categories:</a:t>
            </a:r>
            <a:r>
              <a:rPr lang="en-US" dirty="0"/>
              <a:t> </a:t>
            </a:r>
          </a:p>
          <a:p>
            <a:pPr marL="0" indent="0">
              <a:buFont typeface="Wingdings 2" panose="05020102010507070707" pitchFamily="18" charset="2"/>
              <a:buNone/>
            </a:pPr>
            <a:r>
              <a:rPr lang="en-US" sz="3200" dirty="0">
                <a:solidFill>
                  <a:schemeClr val="accent1"/>
                </a:solidFill>
              </a:rPr>
              <a:t>Social media</a:t>
            </a:r>
          </a:p>
          <a:p>
            <a:pPr marL="0" indent="0">
              <a:buFont typeface="Wingdings 2" panose="05020102010507070707" pitchFamily="18" charset="2"/>
              <a:buNone/>
            </a:pPr>
            <a:r>
              <a:rPr lang="en-US" sz="3200" dirty="0">
                <a:solidFill>
                  <a:schemeClr val="accent1"/>
                </a:solidFill>
              </a:rPr>
              <a:t>Advertising</a:t>
            </a:r>
            <a:endParaRPr lang="en-US" sz="3200" dirty="0"/>
          </a:p>
          <a:p>
            <a:pPr marL="0" indent="0">
              <a:buFont typeface="Wingdings 2" panose="05020102010507070707" pitchFamily="18" charset="2"/>
              <a:buNone/>
            </a:pPr>
            <a:r>
              <a:rPr lang="en-US" sz="3200" dirty="0">
                <a:solidFill>
                  <a:schemeClr val="accent1"/>
                </a:solidFill>
              </a:rPr>
              <a:t>Existing Tax types</a:t>
            </a:r>
            <a:endParaRPr lang="en-US" sz="3200" dirty="0"/>
          </a:p>
          <a:p>
            <a:pPr marL="0" indent="0">
              <a:buFont typeface="Wingdings 2" panose="05020102010507070707" pitchFamily="18" charset="2"/>
              <a:buNone/>
            </a:pPr>
            <a:endParaRPr lang="en-US" dirty="0"/>
          </a:p>
          <a:p>
            <a:pPr marL="0" indent="0">
              <a:buFont typeface="Wingdings 2" panose="05020102010507070707" pitchFamily="18" charset="2"/>
              <a:buNone/>
            </a:pPr>
            <a:endParaRPr lang="en-US" dirty="0"/>
          </a:p>
        </p:txBody>
      </p:sp>
      <p:cxnSp>
        <p:nvCxnSpPr>
          <p:cNvPr id="6" name="Straight Connector 5">
            <a:extLst>
              <a:ext uri="{FF2B5EF4-FFF2-40B4-BE49-F238E27FC236}">
                <a16:creationId xmlns:a16="http://schemas.microsoft.com/office/drawing/2014/main" id="{5427BBC1-0EE7-C552-0D9C-154880FC8D93}"/>
              </a:ext>
            </a:extLst>
          </p:cNvPr>
          <p:cNvCxnSpPr/>
          <p:nvPr/>
        </p:nvCxnSpPr>
        <p:spPr>
          <a:xfrm>
            <a:off x="5197642" y="1476260"/>
            <a:ext cx="0" cy="4947654"/>
          </a:xfrm>
          <a:prstGeom prst="line">
            <a:avLst/>
          </a:prstGeom>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99177125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7642A7E-EF3D-BFA2-2236-50820C81987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23147AD-BF17-DD89-A16B-AF55F965867E}"/>
              </a:ext>
            </a:extLst>
          </p:cNvPr>
          <p:cNvSpPr>
            <a:spLocks noGrp="1"/>
          </p:cNvSpPr>
          <p:nvPr>
            <p:ph type="title"/>
          </p:nvPr>
        </p:nvSpPr>
        <p:spPr/>
        <p:txBody>
          <a:bodyPr/>
          <a:lstStyle/>
          <a:p>
            <a:r>
              <a:rPr lang="en-US" dirty="0">
                <a:solidFill>
                  <a:schemeClr val="accent1"/>
                </a:solidFill>
              </a:rPr>
              <a:t>Sales tax base mods</a:t>
            </a:r>
          </a:p>
        </p:txBody>
      </p:sp>
      <p:sp>
        <p:nvSpPr>
          <p:cNvPr id="3" name="Content Placeholder 2">
            <a:extLst>
              <a:ext uri="{FF2B5EF4-FFF2-40B4-BE49-F238E27FC236}">
                <a16:creationId xmlns:a16="http://schemas.microsoft.com/office/drawing/2014/main" id="{4134D453-1D3C-07C6-615D-620123502577}"/>
              </a:ext>
            </a:extLst>
          </p:cNvPr>
          <p:cNvSpPr>
            <a:spLocks noGrp="1"/>
          </p:cNvSpPr>
          <p:nvPr>
            <p:ph idx="1"/>
          </p:nvPr>
        </p:nvSpPr>
        <p:spPr>
          <a:xfrm>
            <a:off x="581193" y="1804535"/>
            <a:ext cx="11029615" cy="4619380"/>
          </a:xfrm>
        </p:spPr>
        <p:txBody>
          <a:bodyPr>
            <a:normAutofit/>
          </a:bodyPr>
          <a:lstStyle/>
          <a:p>
            <a:pPr marL="0" indent="0">
              <a:buNone/>
            </a:pPr>
            <a:r>
              <a:rPr lang="en-US" sz="3000" dirty="0">
                <a:solidFill>
                  <a:schemeClr val="accent1"/>
                </a:solidFill>
              </a:rPr>
              <a:t>Washington </a:t>
            </a:r>
            <a:r>
              <a:rPr lang="en-US" sz="3000" dirty="0">
                <a:solidFill>
                  <a:schemeClr val="tx1"/>
                </a:solidFill>
              </a:rPr>
              <a:t>– </a:t>
            </a:r>
            <a:r>
              <a:rPr lang="en-US" sz="3000" dirty="0"/>
              <a:t>added advertising to the tax base</a:t>
            </a:r>
          </a:p>
          <a:p>
            <a:pPr marL="0" indent="0">
              <a:buNone/>
            </a:pPr>
            <a:r>
              <a:rPr lang="en-US" sz="3000" dirty="0">
                <a:solidFill>
                  <a:schemeClr val="accent1"/>
                </a:solidFill>
              </a:rPr>
              <a:t>Minnesota </a:t>
            </a:r>
            <a:r>
              <a:rPr lang="en-US" sz="3000" dirty="0">
                <a:solidFill>
                  <a:schemeClr val="tx1"/>
                </a:solidFill>
              </a:rPr>
              <a:t>– </a:t>
            </a:r>
            <a:r>
              <a:rPr lang="en-US" sz="3000" dirty="0"/>
              <a:t>proposed expansion to legal and accounting services</a:t>
            </a:r>
          </a:p>
          <a:p>
            <a:pPr marL="0" indent="0">
              <a:buNone/>
            </a:pPr>
            <a:r>
              <a:rPr lang="en-US" sz="3000" dirty="0">
                <a:solidFill>
                  <a:schemeClr val="accent1"/>
                </a:solidFill>
              </a:rPr>
              <a:t>Utah</a:t>
            </a:r>
            <a:r>
              <a:rPr lang="en-US" sz="3000" dirty="0"/>
              <a:t> </a:t>
            </a:r>
            <a:r>
              <a:rPr lang="en-US" sz="3000" dirty="0">
                <a:solidFill>
                  <a:schemeClr val="tx1"/>
                </a:solidFill>
              </a:rPr>
              <a:t>– </a:t>
            </a:r>
            <a:r>
              <a:rPr lang="en-US" sz="3000" dirty="0"/>
              <a:t>clarified that its tax base includes streaming</a:t>
            </a:r>
          </a:p>
          <a:p>
            <a:pPr marL="0" indent="0">
              <a:buNone/>
            </a:pPr>
            <a:r>
              <a:rPr lang="en-US" sz="3000" dirty="0">
                <a:solidFill>
                  <a:schemeClr val="accent1"/>
                </a:solidFill>
              </a:rPr>
              <a:t>Louisiana </a:t>
            </a:r>
            <a:r>
              <a:rPr lang="en-US" sz="3000" dirty="0">
                <a:solidFill>
                  <a:schemeClr val="tx1"/>
                </a:solidFill>
              </a:rPr>
              <a:t>– </a:t>
            </a:r>
            <a:r>
              <a:rPr lang="en-US" sz="3000" dirty="0"/>
              <a:t>Streamlined definitions</a:t>
            </a:r>
          </a:p>
          <a:p>
            <a:pPr marL="0" indent="0">
              <a:buNone/>
            </a:pPr>
            <a:endParaRPr lang="en-US" dirty="0"/>
          </a:p>
        </p:txBody>
      </p:sp>
      <p:sp>
        <p:nvSpPr>
          <p:cNvPr id="4" name="Slide Number Placeholder 3">
            <a:extLst>
              <a:ext uri="{FF2B5EF4-FFF2-40B4-BE49-F238E27FC236}">
                <a16:creationId xmlns:a16="http://schemas.microsoft.com/office/drawing/2014/main" id="{49EB96CC-E3EF-8843-F908-08141C913AD6}"/>
              </a:ext>
            </a:extLst>
          </p:cNvPr>
          <p:cNvSpPr>
            <a:spLocks noGrp="1"/>
          </p:cNvSpPr>
          <p:nvPr>
            <p:ph type="sldNum" sz="quarter" idx="12"/>
          </p:nvPr>
        </p:nvSpPr>
        <p:spPr/>
        <p:txBody>
          <a:bodyPr/>
          <a:lstStyle/>
          <a:p>
            <a:fld id="{3A98EE3D-8CD1-4C3F-BD1C-C98C9596463C}" type="slidenum">
              <a:rPr lang="en-US" smtClean="0"/>
              <a:t>6</a:t>
            </a:fld>
            <a:endParaRPr lang="en-US" dirty="0"/>
          </a:p>
        </p:txBody>
      </p:sp>
    </p:spTree>
    <p:extLst>
      <p:ext uri="{BB962C8B-B14F-4D97-AF65-F5344CB8AC3E}">
        <p14:creationId xmlns:p14="http://schemas.microsoft.com/office/powerpoint/2010/main" val="295079139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41ED98-867D-1EFC-89FC-76DE1002C352}"/>
              </a:ext>
            </a:extLst>
          </p:cNvPr>
          <p:cNvSpPr>
            <a:spLocks noGrp="1"/>
          </p:cNvSpPr>
          <p:nvPr>
            <p:ph type="title"/>
          </p:nvPr>
        </p:nvSpPr>
        <p:spPr>
          <a:xfrm>
            <a:off x="581190" y="632835"/>
            <a:ext cx="11029616" cy="1197429"/>
          </a:xfrm>
        </p:spPr>
        <p:txBody>
          <a:bodyPr>
            <a:normAutofit/>
          </a:bodyPr>
          <a:lstStyle/>
          <a:p>
            <a:r>
              <a:rPr lang="en-US" dirty="0">
                <a:solidFill>
                  <a:schemeClr val="accent1"/>
                </a:solidFill>
              </a:rPr>
              <a:t>Rolling conformity states </a:t>
            </a:r>
            <a:br>
              <a:rPr lang="en-US" dirty="0">
                <a:solidFill>
                  <a:schemeClr val="accent1"/>
                </a:solidFill>
              </a:rPr>
            </a:br>
            <a:r>
              <a:rPr lang="en-US" dirty="0">
                <a:solidFill>
                  <a:schemeClr val="accent1"/>
                </a:solidFill>
              </a:rPr>
              <a:t>Decoupling from new federal expensing rules</a:t>
            </a:r>
          </a:p>
        </p:txBody>
      </p:sp>
      <p:sp>
        <p:nvSpPr>
          <p:cNvPr id="3" name="Content Placeholder 2">
            <a:extLst>
              <a:ext uri="{FF2B5EF4-FFF2-40B4-BE49-F238E27FC236}">
                <a16:creationId xmlns:a16="http://schemas.microsoft.com/office/drawing/2014/main" id="{EECDD5EB-EB80-8C22-A39B-45A5CE651106}"/>
              </a:ext>
            </a:extLst>
          </p:cNvPr>
          <p:cNvSpPr>
            <a:spLocks noGrp="1"/>
          </p:cNvSpPr>
          <p:nvPr>
            <p:ph idx="1"/>
          </p:nvPr>
        </p:nvSpPr>
        <p:spPr>
          <a:xfrm>
            <a:off x="581190" y="1830264"/>
            <a:ext cx="11306010" cy="4679583"/>
          </a:xfrm>
        </p:spPr>
        <p:txBody>
          <a:bodyPr>
            <a:normAutofit/>
          </a:bodyPr>
          <a:lstStyle/>
          <a:p>
            <a:pPr marL="0" indent="0">
              <a:buNone/>
            </a:pPr>
            <a:r>
              <a:rPr lang="en-US" dirty="0"/>
              <a:t>24 or so* states (including D.C.) automatically conform to federal CIT changes. In 15 of those states, laws have been enacted or bills introduced decoupling from at least some of OB3’s expensing provisions:</a:t>
            </a:r>
          </a:p>
          <a:p>
            <a:pPr marL="0" indent="0">
              <a:buNone/>
            </a:pPr>
            <a:endParaRPr lang="en-US" sz="800" dirty="0"/>
          </a:p>
          <a:p>
            <a:pPr marL="0" indent="0">
              <a:spcBef>
                <a:spcPts val="0"/>
              </a:spcBef>
              <a:spcAft>
                <a:spcPts val="0"/>
              </a:spcAft>
              <a:buNone/>
            </a:pPr>
            <a:r>
              <a:rPr lang="en-US" dirty="0">
                <a:solidFill>
                  <a:schemeClr val="accent1"/>
                </a:solidFill>
              </a:rPr>
              <a:t>Colorado</a:t>
            </a:r>
            <a:r>
              <a:rPr lang="en-US" dirty="0"/>
              <a:t>-introduced		</a:t>
            </a:r>
            <a:r>
              <a:rPr lang="en-US" dirty="0">
                <a:solidFill>
                  <a:schemeClr val="accent1"/>
                </a:solidFill>
              </a:rPr>
              <a:t> Indiana</a:t>
            </a:r>
            <a:r>
              <a:rPr lang="en-US" dirty="0"/>
              <a:t>-enacted 		     </a:t>
            </a:r>
            <a:r>
              <a:rPr lang="en-US" dirty="0">
                <a:solidFill>
                  <a:schemeClr val="accent1"/>
                </a:solidFill>
              </a:rPr>
              <a:t>New York</a:t>
            </a:r>
            <a:r>
              <a:rPr lang="en-US" dirty="0"/>
              <a:t>-introduced </a:t>
            </a:r>
          </a:p>
          <a:p>
            <a:pPr marL="0" indent="0">
              <a:spcBef>
                <a:spcPts val="0"/>
              </a:spcBef>
              <a:spcAft>
                <a:spcPts val="0"/>
              </a:spcAft>
              <a:buNone/>
            </a:pPr>
            <a:r>
              <a:rPr lang="en-US" dirty="0">
                <a:solidFill>
                  <a:schemeClr val="accent1"/>
                </a:solidFill>
              </a:rPr>
              <a:t>Delaware</a:t>
            </a:r>
            <a:r>
              <a:rPr lang="en-US" dirty="0"/>
              <a:t>-enacted </a:t>
            </a:r>
            <a:r>
              <a:rPr lang="en-US" dirty="0">
                <a:solidFill>
                  <a:schemeClr val="accent1"/>
                </a:solidFill>
              </a:rPr>
              <a:t>		 Maine</a:t>
            </a:r>
            <a:r>
              <a:rPr lang="en-US" dirty="0"/>
              <a:t>-enacted		</a:t>
            </a:r>
            <a:r>
              <a:rPr lang="en-US" dirty="0">
                <a:solidFill>
                  <a:schemeClr val="accent1"/>
                </a:solidFill>
              </a:rPr>
              <a:t>      Oregon</a:t>
            </a:r>
            <a:r>
              <a:rPr lang="en-US" dirty="0"/>
              <a:t>-enacted</a:t>
            </a:r>
          </a:p>
          <a:p>
            <a:pPr marL="0" indent="0">
              <a:spcBef>
                <a:spcPts val="0"/>
              </a:spcBef>
              <a:spcAft>
                <a:spcPts val="0"/>
              </a:spcAft>
              <a:buNone/>
            </a:pPr>
            <a:r>
              <a:rPr lang="en-US" dirty="0">
                <a:solidFill>
                  <a:schemeClr val="accent1"/>
                </a:solidFill>
              </a:rPr>
              <a:t>District of Columbia</a:t>
            </a:r>
            <a:r>
              <a:rPr lang="en-US" dirty="0"/>
              <a:t>**</a:t>
            </a:r>
            <a:r>
              <a:rPr lang="en-US" dirty="0">
                <a:solidFill>
                  <a:schemeClr val="accent1"/>
                </a:solidFill>
              </a:rPr>
              <a:t>  	 Maryland</a:t>
            </a:r>
            <a:r>
              <a:rPr lang="en-US" dirty="0"/>
              <a:t>-introduced</a:t>
            </a:r>
            <a:r>
              <a:rPr lang="en-US" dirty="0">
                <a:solidFill>
                  <a:schemeClr val="accent1"/>
                </a:solidFill>
              </a:rPr>
              <a:t>      Pennsylvania</a:t>
            </a:r>
            <a:r>
              <a:rPr lang="en-US" dirty="0"/>
              <a:t>-enacted</a:t>
            </a:r>
          </a:p>
          <a:p>
            <a:pPr marL="0" indent="0">
              <a:spcBef>
                <a:spcPts val="0"/>
              </a:spcBef>
              <a:spcAft>
                <a:spcPts val="0"/>
              </a:spcAft>
              <a:buNone/>
            </a:pPr>
            <a:r>
              <a:rPr lang="en-US" dirty="0">
                <a:solidFill>
                  <a:schemeClr val="accent1"/>
                </a:solidFill>
              </a:rPr>
              <a:t>Georgia</a:t>
            </a:r>
            <a:r>
              <a:rPr lang="en-US" dirty="0"/>
              <a:t>-enacted 			 </a:t>
            </a:r>
            <a:r>
              <a:rPr lang="en-US" dirty="0">
                <a:solidFill>
                  <a:schemeClr val="accent1"/>
                </a:solidFill>
              </a:rPr>
              <a:t>Michigan</a:t>
            </a:r>
            <a:r>
              <a:rPr lang="en-US" dirty="0"/>
              <a:t>-enacted	     </a:t>
            </a:r>
            <a:r>
              <a:rPr lang="en-US" dirty="0">
                <a:solidFill>
                  <a:schemeClr val="accent1"/>
                </a:solidFill>
              </a:rPr>
              <a:t> Rhode Island</a:t>
            </a:r>
            <a:r>
              <a:rPr lang="en-US" dirty="0"/>
              <a:t>-enacted</a:t>
            </a:r>
          </a:p>
          <a:p>
            <a:pPr marL="0" indent="0">
              <a:spcBef>
                <a:spcPts val="0"/>
              </a:spcBef>
              <a:spcAft>
                <a:spcPts val="0"/>
              </a:spcAft>
              <a:buNone/>
            </a:pPr>
            <a:r>
              <a:rPr lang="en-US" dirty="0">
                <a:solidFill>
                  <a:schemeClr val="accent1"/>
                </a:solidFill>
              </a:rPr>
              <a:t>Illinois</a:t>
            </a:r>
            <a:r>
              <a:rPr lang="en-US" dirty="0"/>
              <a:t>-enacted 			 </a:t>
            </a:r>
            <a:r>
              <a:rPr lang="en-US" dirty="0">
                <a:solidFill>
                  <a:schemeClr val="accent1"/>
                </a:solidFill>
              </a:rPr>
              <a:t>New Mexico</a:t>
            </a:r>
            <a:r>
              <a:rPr lang="en-US" dirty="0"/>
              <a:t>-enacted</a:t>
            </a:r>
            <a:r>
              <a:rPr lang="en-US" dirty="0">
                <a:solidFill>
                  <a:schemeClr val="accent1"/>
                </a:solidFill>
              </a:rPr>
              <a:t>      Virginia</a:t>
            </a:r>
            <a:r>
              <a:rPr lang="en-US" dirty="0"/>
              <a:t>-enacted</a:t>
            </a:r>
          </a:p>
        </p:txBody>
      </p:sp>
      <p:sp>
        <p:nvSpPr>
          <p:cNvPr id="4" name="Slide Number Placeholder 3">
            <a:extLst>
              <a:ext uri="{FF2B5EF4-FFF2-40B4-BE49-F238E27FC236}">
                <a16:creationId xmlns:a16="http://schemas.microsoft.com/office/drawing/2014/main" id="{BD641ED6-83CA-0274-DC7D-E0374EA51247}"/>
              </a:ext>
            </a:extLst>
          </p:cNvPr>
          <p:cNvSpPr>
            <a:spLocks noGrp="1"/>
          </p:cNvSpPr>
          <p:nvPr>
            <p:ph type="sldNum" sz="quarter" idx="12"/>
          </p:nvPr>
        </p:nvSpPr>
        <p:spPr/>
        <p:txBody>
          <a:bodyPr/>
          <a:lstStyle/>
          <a:p>
            <a:fld id="{3A98EE3D-8CD1-4C3F-BD1C-C98C9596463C}" type="slidenum">
              <a:rPr lang="en-US" smtClean="0"/>
              <a:t>7</a:t>
            </a:fld>
            <a:endParaRPr lang="en-US" dirty="0"/>
          </a:p>
        </p:txBody>
      </p:sp>
    </p:spTree>
    <p:extLst>
      <p:ext uri="{BB962C8B-B14F-4D97-AF65-F5344CB8AC3E}">
        <p14:creationId xmlns:p14="http://schemas.microsoft.com/office/powerpoint/2010/main" val="71384384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34B319-28FE-E39D-AAB0-29913BA741F2}"/>
              </a:ext>
            </a:extLst>
          </p:cNvPr>
          <p:cNvSpPr>
            <a:spLocks noGrp="1"/>
          </p:cNvSpPr>
          <p:nvPr>
            <p:ph type="title"/>
          </p:nvPr>
        </p:nvSpPr>
        <p:spPr>
          <a:xfrm>
            <a:off x="581193" y="876329"/>
            <a:ext cx="11029616" cy="774103"/>
          </a:xfrm>
        </p:spPr>
        <p:txBody>
          <a:bodyPr>
            <a:noAutofit/>
          </a:bodyPr>
          <a:lstStyle/>
          <a:p>
            <a:r>
              <a:rPr lang="en-US" dirty="0">
                <a:solidFill>
                  <a:schemeClr val="accent1"/>
                </a:solidFill>
              </a:rPr>
              <a:t>static conformity states </a:t>
            </a:r>
            <a:br>
              <a:rPr lang="en-US" dirty="0">
                <a:solidFill>
                  <a:schemeClr val="accent1"/>
                </a:solidFill>
              </a:rPr>
            </a:br>
            <a:r>
              <a:rPr lang="en-US" dirty="0">
                <a:solidFill>
                  <a:schemeClr val="accent1"/>
                </a:solidFill>
              </a:rPr>
              <a:t>Decoupling from new federal expensing rules</a:t>
            </a:r>
          </a:p>
        </p:txBody>
      </p:sp>
      <p:sp>
        <p:nvSpPr>
          <p:cNvPr id="3" name="Content Placeholder 2">
            <a:extLst>
              <a:ext uri="{FF2B5EF4-FFF2-40B4-BE49-F238E27FC236}">
                <a16:creationId xmlns:a16="http://schemas.microsoft.com/office/drawing/2014/main" id="{CCF80359-0D07-51DD-B611-03157C97A274}"/>
              </a:ext>
            </a:extLst>
          </p:cNvPr>
          <p:cNvSpPr>
            <a:spLocks noGrp="1"/>
          </p:cNvSpPr>
          <p:nvPr>
            <p:ph idx="1"/>
          </p:nvPr>
        </p:nvSpPr>
        <p:spPr>
          <a:xfrm>
            <a:off x="581190" y="2201265"/>
            <a:ext cx="11029615" cy="4492297"/>
          </a:xfrm>
        </p:spPr>
        <p:txBody>
          <a:bodyPr>
            <a:normAutofit/>
          </a:bodyPr>
          <a:lstStyle/>
          <a:p>
            <a:pPr marL="0" indent="0">
              <a:buNone/>
            </a:pPr>
            <a:r>
              <a:rPr lang="en-US" dirty="0">
                <a:solidFill>
                  <a:schemeClr val="accent1"/>
                </a:solidFill>
              </a:rPr>
              <a:t>Idaho,</a:t>
            </a:r>
            <a:r>
              <a:rPr lang="en-US" dirty="0"/>
              <a:t> </a:t>
            </a:r>
            <a:r>
              <a:rPr lang="en-US" dirty="0">
                <a:solidFill>
                  <a:schemeClr val="accent1"/>
                </a:solidFill>
              </a:rPr>
              <a:t>Indiana</a:t>
            </a:r>
            <a:r>
              <a:rPr lang="en-US" dirty="0">
                <a:solidFill>
                  <a:schemeClr val="tx1"/>
                </a:solidFill>
              </a:rPr>
              <a:t>, and </a:t>
            </a:r>
            <a:r>
              <a:rPr lang="en-US" dirty="0">
                <a:solidFill>
                  <a:schemeClr val="accent1"/>
                </a:solidFill>
              </a:rPr>
              <a:t>Kentucky</a:t>
            </a:r>
            <a:r>
              <a:rPr lang="en-US" dirty="0">
                <a:solidFill>
                  <a:schemeClr val="tx1"/>
                </a:solidFill>
              </a:rPr>
              <a:t> have </a:t>
            </a:r>
            <a:r>
              <a:rPr lang="en-US" dirty="0"/>
              <a:t>enacted conformity bills that exclude certain OB3 expensing provisions. </a:t>
            </a:r>
          </a:p>
          <a:p>
            <a:pPr marL="0" indent="0">
              <a:buNone/>
            </a:pPr>
            <a:r>
              <a:rPr lang="en-US" dirty="0"/>
              <a:t>Conformity bills have been introduced in </a:t>
            </a:r>
            <a:r>
              <a:rPr lang="en-US" dirty="0">
                <a:solidFill>
                  <a:schemeClr val="accent1"/>
                </a:solidFill>
              </a:rPr>
              <a:t>Hawaii</a:t>
            </a:r>
            <a:r>
              <a:rPr lang="en-US" dirty="0"/>
              <a:t>, </a:t>
            </a:r>
            <a:r>
              <a:rPr lang="en-US" dirty="0">
                <a:solidFill>
                  <a:schemeClr val="accent1"/>
                </a:solidFill>
              </a:rPr>
              <a:t>Florida</a:t>
            </a:r>
            <a:r>
              <a:rPr lang="en-US" dirty="0"/>
              <a:t>, and </a:t>
            </a:r>
            <a:r>
              <a:rPr lang="en-US" dirty="0">
                <a:solidFill>
                  <a:schemeClr val="accent1"/>
                </a:solidFill>
              </a:rPr>
              <a:t>Minnesota</a:t>
            </a:r>
            <a:r>
              <a:rPr lang="en-US" dirty="0"/>
              <a:t> that exclude at least some OB3 expensing provisions.</a:t>
            </a:r>
          </a:p>
          <a:p>
            <a:pPr marL="0" indent="0">
              <a:buNone/>
            </a:pPr>
            <a:r>
              <a:rPr lang="en-US" dirty="0"/>
              <a:t>(Many states are decoupled from bonus depreciation because of past legislation.)</a:t>
            </a:r>
          </a:p>
          <a:p>
            <a:pPr marL="0" indent="0">
              <a:buNone/>
            </a:pPr>
            <a:endParaRPr lang="en-US" dirty="0"/>
          </a:p>
        </p:txBody>
      </p:sp>
      <p:sp>
        <p:nvSpPr>
          <p:cNvPr id="4" name="Slide Number Placeholder 3">
            <a:extLst>
              <a:ext uri="{FF2B5EF4-FFF2-40B4-BE49-F238E27FC236}">
                <a16:creationId xmlns:a16="http://schemas.microsoft.com/office/drawing/2014/main" id="{307EA42F-49C2-F42E-E2DC-925F8E9D6911}"/>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A98EE3D-8CD1-4C3F-BD1C-C98C9596463C}" type="slidenum">
              <a:rPr kumimoji="0" lang="en-US" sz="900" b="0" i="0" u="none" strike="noStrike" kern="1200" cap="none" spc="0" normalizeH="0" baseline="0" noProof="0" smtClean="0">
                <a:ln>
                  <a:noFill/>
                </a:ln>
                <a:solidFill>
                  <a:prstClr val="black">
                    <a:lumMod val="75000"/>
                    <a:lumOff val="25000"/>
                  </a:prstClr>
                </a:solidFill>
                <a:effectLst/>
                <a:uLnTx/>
                <a:uFillTx/>
                <a:latin typeface="Franklin Gothic Book" panose="020B0502020104020203"/>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0" lang="en-US" sz="900" b="0" i="0" u="none" strike="noStrike" kern="1200" cap="none" spc="0" normalizeH="0" baseline="0" noProof="0" dirty="0">
              <a:ln>
                <a:noFill/>
              </a:ln>
              <a:solidFill>
                <a:prstClr val="black">
                  <a:lumMod val="75000"/>
                  <a:lumOff val="25000"/>
                </a:prstClr>
              </a:solidFill>
              <a:effectLst/>
              <a:uLnTx/>
              <a:uFillTx/>
              <a:latin typeface="Franklin Gothic Book" panose="020B0502020104020203"/>
              <a:ea typeface="+mn-ea"/>
              <a:cs typeface="+mn-cs"/>
            </a:endParaRPr>
          </a:p>
        </p:txBody>
      </p:sp>
    </p:spTree>
    <p:extLst>
      <p:ext uri="{BB962C8B-B14F-4D97-AF65-F5344CB8AC3E}">
        <p14:creationId xmlns:p14="http://schemas.microsoft.com/office/powerpoint/2010/main" val="420955670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2B4BCC9-87D7-A956-C533-D54F46F88EC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2890BB7-2C55-5A6F-05FF-75E20FB91BAF}"/>
              </a:ext>
            </a:extLst>
          </p:cNvPr>
          <p:cNvSpPr>
            <a:spLocks noGrp="1"/>
          </p:cNvSpPr>
          <p:nvPr>
            <p:ph type="title"/>
          </p:nvPr>
        </p:nvSpPr>
        <p:spPr/>
        <p:txBody>
          <a:bodyPr/>
          <a:lstStyle/>
          <a:p>
            <a:r>
              <a:rPr lang="en-US" dirty="0">
                <a:solidFill>
                  <a:schemeClr val="accent1"/>
                </a:solidFill>
              </a:rPr>
              <a:t>Income tax ups and downs since 2022</a:t>
            </a:r>
            <a:endParaRPr lang="en-US" sz="1800" dirty="0">
              <a:solidFill>
                <a:schemeClr val="accent1"/>
              </a:solidFill>
            </a:endParaRPr>
          </a:p>
        </p:txBody>
      </p:sp>
      <p:sp>
        <p:nvSpPr>
          <p:cNvPr id="3" name="Content Placeholder 2">
            <a:extLst>
              <a:ext uri="{FF2B5EF4-FFF2-40B4-BE49-F238E27FC236}">
                <a16:creationId xmlns:a16="http://schemas.microsoft.com/office/drawing/2014/main" id="{E14E1BD8-AD35-76D8-0F51-CB78DEDEBEF5}"/>
              </a:ext>
            </a:extLst>
          </p:cNvPr>
          <p:cNvSpPr>
            <a:spLocks noGrp="1"/>
          </p:cNvSpPr>
          <p:nvPr>
            <p:ph idx="1"/>
          </p:nvPr>
        </p:nvSpPr>
        <p:spPr>
          <a:xfrm>
            <a:off x="581192" y="1563723"/>
            <a:ext cx="5177923" cy="5101003"/>
          </a:xfrm>
        </p:spPr>
        <p:txBody>
          <a:bodyPr>
            <a:normAutofit/>
          </a:bodyPr>
          <a:lstStyle/>
          <a:p>
            <a:pPr marL="0" indent="0">
              <a:buNone/>
            </a:pPr>
            <a:r>
              <a:rPr lang="en-US" dirty="0"/>
              <a:t>Triggered phaseouts:</a:t>
            </a:r>
          </a:p>
          <a:p>
            <a:pPr marL="0" indent="0">
              <a:buNone/>
            </a:pPr>
            <a:r>
              <a:rPr lang="en-US" dirty="0">
                <a:solidFill>
                  <a:schemeClr val="accent1"/>
                </a:solidFill>
              </a:rPr>
              <a:t>Kentucky		Mississippi</a:t>
            </a:r>
          </a:p>
          <a:p>
            <a:pPr marL="0" indent="0">
              <a:buNone/>
            </a:pPr>
            <a:r>
              <a:rPr lang="en-US" dirty="0">
                <a:solidFill>
                  <a:schemeClr val="accent1"/>
                </a:solidFill>
              </a:rPr>
              <a:t>Oklahoma</a:t>
            </a:r>
          </a:p>
          <a:p>
            <a:pPr marL="0" indent="0">
              <a:buNone/>
            </a:pPr>
            <a:endParaRPr lang="en-US" sz="1600" dirty="0">
              <a:solidFill>
                <a:schemeClr val="accent1"/>
              </a:solidFill>
            </a:endParaRPr>
          </a:p>
          <a:p>
            <a:pPr marL="0" indent="0">
              <a:buNone/>
            </a:pPr>
            <a:r>
              <a:rPr lang="en-US" dirty="0"/>
              <a:t>Reductions:</a:t>
            </a:r>
          </a:p>
          <a:p>
            <a:pPr marL="0" indent="0">
              <a:buNone/>
            </a:pPr>
            <a:r>
              <a:rPr lang="en-US" dirty="0">
                <a:solidFill>
                  <a:schemeClr val="accent1"/>
                </a:solidFill>
              </a:rPr>
              <a:t>Georgia			Missouri</a:t>
            </a:r>
          </a:p>
          <a:p>
            <a:pPr marL="0" indent="0">
              <a:buNone/>
            </a:pPr>
            <a:r>
              <a:rPr lang="en-US" dirty="0">
                <a:solidFill>
                  <a:schemeClr val="accent1"/>
                </a:solidFill>
              </a:rPr>
              <a:t>Louisiana		Indiana</a:t>
            </a:r>
          </a:p>
          <a:p>
            <a:pPr marL="0" indent="0">
              <a:buNone/>
            </a:pPr>
            <a:endParaRPr lang="en-US" dirty="0">
              <a:solidFill>
                <a:schemeClr val="accent1"/>
              </a:solidFill>
            </a:endParaRPr>
          </a:p>
        </p:txBody>
      </p:sp>
      <p:sp>
        <p:nvSpPr>
          <p:cNvPr id="4" name="Slide Number Placeholder 3">
            <a:extLst>
              <a:ext uri="{FF2B5EF4-FFF2-40B4-BE49-F238E27FC236}">
                <a16:creationId xmlns:a16="http://schemas.microsoft.com/office/drawing/2014/main" id="{1C922E15-6D03-63FD-469B-D86C5A3182E0}"/>
              </a:ext>
            </a:extLst>
          </p:cNvPr>
          <p:cNvSpPr>
            <a:spLocks noGrp="1"/>
          </p:cNvSpPr>
          <p:nvPr>
            <p:ph type="sldNum" sz="quarter" idx="12"/>
          </p:nvPr>
        </p:nvSpPr>
        <p:spPr/>
        <p:txBody>
          <a:bodyPr/>
          <a:lstStyle/>
          <a:p>
            <a:fld id="{3A98EE3D-8CD1-4C3F-BD1C-C98C9596463C}" type="slidenum">
              <a:rPr lang="en-US" smtClean="0"/>
              <a:t>9</a:t>
            </a:fld>
            <a:endParaRPr lang="en-US" dirty="0"/>
          </a:p>
        </p:txBody>
      </p:sp>
      <p:sp>
        <p:nvSpPr>
          <p:cNvPr id="5" name="Content Placeholder 2">
            <a:extLst>
              <a:ext uri="{FF2B5EF4-FFF2-40B4-BE49-F238E27FC236}">
                <a16:creationId xmlns:a16="http://schemas.microsoft.com/office/drawing/2014/main" id="{C5F3E5A3-EE40-915A-6A12-8D8F28F5366F}"/>
              </a:ext>
            </a:extLst>
          </p:cNvPr>
          <p:cNvSpPr txBox="1">
            <a:spLocks/>
          </p:cNvSpPr>
          <p:nvPr/>
        </p:nvSpPr>
        <p:spPr>
          <a:xfrm>
            <a:off x="6432885" y="1640397"/>
            <a:ext cx="5177923" cy="4619380"/>
          </a:xfrm>
          <a:prstGeom prst="rect">
            <a:avLst/>
          </a:prstGeom>
        </p:spPr>
        <p:txBody>
          <a:bodyPr vert="horz" lIns="91440" tIns="45720" rIns="91440" bIns="45720" rtlCol="0" anchor="ctr">
            <a:normAutofit/>
          </a:bodyPr>
          <a:lstStyle>
            <a:lvl1pPr marL="306000" indent="-306000" algn="l" defTabSz="457200" rtl="0" eaLnBrk="1" latinLnBrk="0" hangingPunct="1">
              <a:lnSpc>
                <a:spcPct val="110000"/>
              </a:lnSpc>
              <a:spcBef>
                <a:spcPct val="20000"/>
              </a:spcBef>
              <a:spcAft>
                <a:spcPts val="600"/>
              </a:spcAft>
              <a:buClr>
                <a:schemeClr val="accent1"/>
              </a:buClr>
              <a:buSzPct val="92000"/>
              <a:buFont typeface="Wingdings 2" panose="05020102010507070707" pitchFamily="18" charset="2"/>
              <a:buChar char=""/>
              <a:defRPr sz="2800" b="1" kern="1200">
                <a:solidFill>
                  <a:schemeClr val="tx1">
                    <a:lumMod val="85000"/>
                    <a:lumOff val="15000"/>
                  </a:schemeClr>
                </a:solidFill>
                <a:latin typeface="+mn-lt"/>
                <a:ea typeface="+mn-ea"/>
                <a:cs typeface="+mn-cs"/>
              </a:defRPr>
            </a:lvl1pPr>
            <a:lvl2pPr marL="630000" indent="-306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2400" b="1" kern="1200">
                <a:solidFill>
                  <a:schemeClr val="tx1">
                    <a:lumMod val="85000"/>
                    <a:lumOff val="15000"/>
                  </a:schemeClr>
                </a:solidFill>
                <a:latin typeface="+mn-lt"/>
                <a:ea typeface="+mn-ea"/>
                <a:cs typeface="+mn-cs"/>
              </a:defRPr>
            </a:lvl2pPr>
            <a:lvl3pPr marL="900000" indent="-270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2000" b="1" kern="1200">
                <a:solidFill>
                  <a:schemeClr val="tx1">
                    <a:lumMod val="85000"/>
                    <a:lumOff val="15000"/>
                  </a:schemeClr>
                </a:solidFill>
                <a:latin typeface="+mn-lt"/>
                <a:ea typeface="+mn-ea"/>
                <a:cs typeface="+mn-cs"/>
              </a:defRPr>
            </a:lvl3pPr>
            <a:lvl4pPr marL="1242000" indent="-234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800" b="1" kern="1200">
                <a:solidFill>
                  <a:schemeClr val="tx1">
                    <a:lumMod val="85000"/>
                    <a:lumOff val="15000"/>
                  </a:schemeClr>
                </a:solidFill>
                <a:latin typeface="+mn-lt"/>
                <a:ea typeface="+mn-ea"/>
                <a:cs typeface="+mn-cs"/>
              </a:defRPr>
            </a:lvl4pPr>
            <a:lvl5pPr marL="1602000" indent="-234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800" b="1" kern="1200">
                <a:solidFill>
                  <a:schemeClr val="tx1">
                    <a:lumMod val="85000"/>
                    <a:lumOff val="15000"/>
                  </a:schemeClr>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a:lstStyle>
          <a:p>
            <a:pPr marL="0" indent="0">
              <a:buFont typeface="Wingdings 2" panose="05020102010507070707" pitchFamily="18" charset="2"/>
              <a:buNone/>
            </a:pPr>
            <a:r>
              <a:rPr lang="en-US" dirty="0"/>
              <a:t>Increases, surcharges, &amp; more:</a:t>
            </a:r>
          </a:p>
          <a:p>
            <a:pPr marL="0" indent="0">
              <a:buFont typeface="Wingdings 2" panose="05020102010507070707" pitchFamily="18" charset="2"/>
              <a:buNone/>
            </a:pPr>
            <a:r>
              <a:rPr lang="en-US" dirty="0">
                <a:solidFill>
                  <a:schemeClr val="accent1"/>
                </a:solidFill>
              </a:rPr>
              <a:t>Washington </a:t>
            </a:r>
            <a:r>
              <a:rPr lang="en-US" dirty="0">
                <a:solidFill>
                  <a:schemeClr val="tx1"/>
                </a:solidFill>
              </a:rPr>
              <a:t>– </a:t>
            </a:r>
            <a:r>
              <a:rPr lang="en-US" dirty="0"/>
              <a:t>new income tax</a:t>
            </a:r>
          </a:p>
          <a:p>
            <a:pPr marL="0" indent="0">
              <a:buFont typeface="Wingdings 2" panose="05020102010507070707" pitchFamily="18" charset="2"/>
              <a:buNone/>
            </a:pPr>
            <a:r>
              <a:rPr lang="en-US" dirty="0">
                <a:solidFill>
                  <a:schemeClr val="accent1"/>
                </a:solidFill>
              </a:rPr>
              <a:t>Maryland </a:t>
            </a:r>
            <a:r>
              <a:rPr lang="en-US" dirty="0">
                <a:solidFill>
                  <a:schemeClr val="tx1"/>
                </a:solidFill>
              </a:rPr>
              <a:t>– proposed 7% rate</a:t>
            </a:r>
          </a:p>
          <a:p>
            <a:pPr marL="0" indent="0">
              <a:buFont typeface="Wingdings 2" panose="05020102010507070707" pitchFamily="18" charset="2"/>
              <a:buNone/>
            </a:pPr>
            <a:r>
              <a:rPr lang="en-US" dirty="0">
                <a:solidFill>
                  <a:schemeClr val="accent1"/>
                </a:solidFill>
              </a:rPr>
              <a:t>California</a:t>
            </a:r>
            <a:r>
              <a:rPr lang="en-US" dirty="0"/>
              <a:t> – ballot initiative for one-time net worth tax</a:t>
            </a:r>
          </a:p>
          <a:p>
            <a:pPr marL="0" indent="0">
              <a:buFont typeface="Wingdings 2" panose="05020102010507070707" pitchFamily="18" charset="2"/>
              <a:buNone/>
            </a:pPr>
            <a:r>
              <a:rPr lang="en-US" dirty="0">
                <a:solidFill>
                  <a:schemeClr val="accent1"/>
                </a:solidFill>
              </a:rPr>
              <a:t>Maine</a:t>
            </a:r>
            <a:r>
              <a:rPr lang="en-US" dirty="0"/>
              <a:t> – 2% surcharge</a:t>
            </a:r>
          </a:p>
          <a:p>
            <a:pPr marL="0" indent="0">
              <a:buFont typeface="Wingdings 2" panose="05020102010507070707" pitchFamily="18" charset="2"/>
              <a:buNone/>
            </a:pPr>
            <a:r>
              <a:rPr lang="en-US" dirty="0">
                <a:solidFill>
                  <a:schemeClr val="accent1"/>
                </a:solidFill>
              </a:rPr>
              <a:t>Massachusetts</a:t>
            </a:r>
            <a:r>
              <a:rPr lang="en-US" dirty="0"/>
              <a:t> – 4% surcharge</a:t>
            </a:r>
          </a:p>
          <a:p>
            <a:pPr marL="0" indent="0">
              <a:buFont typeface="Wingdings 2" panose="05020102010507070707" pitchFamily="18" charset="2"/>
              <a:buNone/>
            </a:pPr>
            <a:endParaRPr lang="en-US" dirty="0"/>
          </a:p>
        </p:txBody>
      </p:sp>
      <p:cxnSp>
        <p:nvCxnSpPr>
          <p:cNvPr id="6" name="Straight Connector 5">
            <a:extLst>
              <a:ext uri="{FF2B5EF4-FFF2-40B4-BE49-F238E27FC236}">
                <a16:creationId xmlns:a16="http://schemas.microsoft.com/office/drawing/2014/main" id="{65912105-34DA-7FFE-3F58-989736970987}"/>
              </a:ext>
            </a:extLst>
          </p:cNvPr>
          <p:cNvCxnSpPr/>
          <p:nvPr/>
        </p:nvCxnSpPr>
        <p:spPr>
          <a:xfrm>
            <a:off x="5759116" y="1476260"/>
            <a:ext cx="0" cy="4947654"/>
          </a:xfrm>
          <a:prstGeom prst="line">
            <a:avLst/>
          </a:prstGeom>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691907766"/>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theme1.xml><?xml version="1.0" encoding="utf-8"?>
<a:theme xmlns:a="http://schemas.openxmlformats.org/drawingml/2006/main" name="DividendVTI">
  <a:themeElements>
    <a:clrScheme name="Red">
      <a:dk1>
        <a:sysClr val="windowText" lastClr="000000"/>
      </a:dk1>
      <a:lt1>
        <a:sysClr val="window" lastClr="FFFFFF"/>
      </a:lt1>
      <a:dk2>
        <a:srgbClr val="323232"/>
      </a:dk2>
      <a:lt2>
        <a:srgbClr val="E5C243"/>
      </a:lt2>
      <a:accent1>
        <a:srgbClr val="A5300F"/>
      </a:accent1>
      <a:accent2>
        <a:srgbClr val="D55816"/>
      </a:accent2>
      <a:accent3>
        <a:srgbClr val="E19825"/>
      </a:accent3>
      <a:accent4>
        <a:srgbClr val="B19C7D"/>
      </a:accent4>
      <a:accent5>
        <a:srgbClr val="7F5F52"/>
      </a:accent5>
      <a:accent6>
        <a:srgbClr val="B27D49"/>
      </a:accent6>
      <a:hlink>
        <a:srgbClr val="6B9F25"/>
      </a:hlink>
      <a:folHlink>
        <a:srgbClr val="B26B02"/>
      </a:folHlink>
    </a:clrScheme>
    <a:fontScheme name="Dividend">
      <a:majorFont>
        <a:latin typeface="Franklin Gothic Demi"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Franklin Gothic Book"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ividend">
      <a:fillStyleLst>
        <a:solidFill>
          <a:schemeClr val="phClr"/>
        </a:solidFill>
        <a:gradFill rotWithShape="1">
          <a:gsLst>
            <a:gs pos="0">
              <a:schemeClr val="phClr">
                <a:tint val="68000"/>
                <a:alpha val="90000"/>
                <a:lumMod val="100000"/>
              </a:schemeClr>
            </a:gs>
            <a:gs pos="100000">
              <a:schemeClr val="phClr">
                <a:tint val="90000"/>
                <a:lumMod val="95000"/>
              </a:schemeClr>
            </a:gs>
          </a:gsLst>
          <a:lin ang="5400000" scaled="1"/>
        </a:gradFill>
        <a:gradFill rotWithShape="1">
          <a:gsLst>
            <a:gs pos="0">
              <a:schemeClr val="phClr">
                <a:tint val="98000"/>
                <a:lumMod val="110000"/>
              </a:schemeClr>
            </a:gs>
            <a:gs pos="84000">
              <a:schemeClr val="phClr">
                <a:shade val="90000"/>
                <a:lumMod val="88000"/>
              </a:schemeClr>
            </a:gs>
          </a:gsLst>
          <a:lin ang="5400000" scaled="0"/>
        </a:gradFill>
      </a:fillStyleLst>
      <a:lnStyleLst>
        <a:ln w="12700" cap="rnd" cmpd="sng" algn="ctr">
          <a:solidFill>
            <a:schemeClr val="phClr">
              <a:lumMod val="90000"/>
            </a:schemeClr>
          </a:solidFill>
          <a:prstDash val="solid"/>
        </a:ln>
        <a:ln w="22225"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55000"/>
              </a:srgbClr>
            </a:outerShdw>
          </a:effectLst>
        </a:effectStyle>
        <a:effectStyle>
          <a:effectLst>
            <a:outerShdw blurRad="88900" dist="38100" dir="5040000" rotWithShape="0">
              <a:srgbClr val="000000">
                <a:alpha val="60000"/>
              </a:srgbClr>
            </a:outerShdw>
          </a:effectLst>
          <a:scene3d>
            <a:camera prst="orthographicFront">
              <a:rot lat="0" lon="0" rev="0"/>
            </a:camera>
            <a:lightRig rig="threePt" dir="tl">
              <a:rot lat="0" lon="0" rev="1200000"/>
            </a:lightRig>
          </a:scene3d>
          <a:sp3d>
            <a:bevelT w="38100" h="50800"/>
          </a:sp3d>
        </a:effectStyle>
      </a:effectStyleLst>
      <a:bgFillStyleLst>
        <a:solidFill>
          <a:schemeClr val="phClr"/>
        </a:solidFill>
        <a:gradFill rotWithShape="1">
          <a:gsLst>
            <a:gs pos="0">
              <a:schemeClr val="phClr">
                <a:tint val="90000"/>
                <a:lumMod val="110000"/>
              </a:schemeClr>
            </a:gs>
            <a:gs pos="88000">
              <a:schemeClr val="phClr">
                <a:shade val="94000"/>
                <a:satMod val="110000"/>
                <a:lumMod val="88000"/>
              </a:schemeClr>
            </a:gs>
          </a:gsLst>
          <a:lin ang="5400000" scaled="0"/>
        </a:gradFill>
        <a:gradFill rotWithShape="1">
          <a:gsLst>
            <a:gs pos="0">
              <a:schemeClr val="phClr">
                <a:tint val="90000"/>
                <a:lumMod val="110000"/>
              </a:schemeClr>
            </a:gs>
            <a:gs pos="100000">
              <a:schemeClr val="phClr">
                <a:shade val="98000"/>
                <a:satMod val="110000"/>
                <a:lumMod val="8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DividendVTI" id="{97558BDE-0B66-457C-BB6F-7B1B22DAA9B8}" vid="{F53508A3-AC60-448A-AF37-934D5F1A0D5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3380</TotalTime>
  <Words>911</Words>
  <Application>Microsoft Office PowerPoint</Application>
  <PresentationFormat>Widescreen</PresentationFormat>
  <Paragraphs>120</Paragraphs>
  <Slides>15</Slides>
  <Notes>5</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15</vt:i4>
      </vt:variant>
    </vt:vector>
  </HeadingPairs>
  <TitlesOfParts>
    <vt:vector size="21" baseType="lpstr">
      <vt:lpstr>Aptos</vt:lpstr>
      <vt:lpstr>Calibri</vt:lpstr>
      <vt:lpstr>Franklin Gothic Book</vt:lpstr>
      <vt:lpstr>Franklin Gothic Demi</vt:lpstr>
      <vt:lpstr>Wingdings 2</vt:lpstr>
      <vt:lpstr>DividendVTI</vt:lpstr>
      <vt:lpstr>     The Laboratories of Democracy at Work:  Recent State Tax Legislation Major Trends   Brian Hamer     Jonathan White  Uniformity Committee meeting April 21, 2026 Knoxville, Tennessee</vt:lpstr>
      <vt:lpstr>State tax codes are always changing.   AND sometimes tax rules are nuanced, leading to different possible characterizations.  Readers therefore should not rely on the  following materials when performing  legal or official tasks.  </vt:lpstr>
      <vt:lpstr>Market based sourcing for services</vt:lpstr>
      <vt:lpstr>The shift from Joyce to Finnigan combined reporting</vt:lpstr>
      <vt:lpstr>Social media, advertising &amp; digital services taxes</vt:lpstr>
      <vt:lpstr>Sales tax base mods</vt:lpstr>
      <vt:lpstr>Rolling conformity states  Decoupling from new federal expensing rules</vt:lpstr>
      <vt:lpstr>static conformity states  Decoupling from new federal expensing rules</vt:lpstr>
      <vt:lpstr>Income tax ups and downs since 2022</vt:lpstr>
      <vt:lpstr>Taxing Net CFC Tested Income (NCTI)</vt:lpstr>
      <vt:lpstr>Deducting Foreign-Derived Deduction-Eligible Income (FDDEI)</vt:lpstr>
      <vt:lpstr>Mandatory Worldwide combined reporting</vt:lpstr>
      <vt:lpstr>Mobile workforce withholding threshold bills</vt:lpstr>
      <vt:lpstr>Other trends</vt:lpstr>
      <vt:lpstr>Contact info</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Brian A. Hamer</dc:creator>
  <cp:lastModifiedBy>Helen Hecht</cp:lastModifiedBy>
  <cp:revision>22</cp:revision>
  <cp:lastPrinted>2026-04-16T15:25:46Z</cp:lastPrinted>
  <dcterms:created xsi:type="dcterms:W3CDTF">2026-04-09T16:52:47Z</dcterms:created>
  <dcterms:modified xsi:type="dcterms:W3CDTF">2026-04-17T16:31:06Z</dcterms:modified>
</cp:coreProperties>
</file>