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2A3_2F439002.xml" ContentType="application/vnd.ms-powerpoint.comments+xml"/>
  <Override PartName="/ppt/comments/modernComment_2CC_FA2C174A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63" r:id="rId1"/>
    <p:sldMasterId id="2147483775" r:id="rId2"/>
  </p:sldMasterIdLst>
  <p:notesMasterIdLst>
    <p:notesMasterId r:id="rId21"/>
  </p:notesMasterIdLst>
  <p:sldIdLst>
    <p:sldId id="281" r:id="rId3"/>
    <p:sldId id="711" r:id="rId4"/>
    <p:sldId id="713" r:id="rId5"/>
    <p:sldId id="698" r:id="rId6"/>
    <p:sldId id="714" r:id="rId7"/>
    <p:sldId id="675" r:id="rId8"/>
    <p:sldId id="716" r:id="rId9"/>
    <p:sldId id="717" r:id="rId10"/>
    <p:sldId id="718" r:id="rId11"/>
    <p:sldId id="719" r:id="rId12"/>
    <p:sldId id="720" r:id="rId13"/>
    <p:sldId id="721" r:id="rId14"/>
    <p:sldId id="722" r:id="rId15"/>
    <p:sldId id="723" r:id="rId16"/>
    <p:sldId id="724" r:id="rId17"/>
    <p:sldId id="715" r:id="rId18"/>
    <p:sldId id="725" r:id="rId19"/>
    <p:sldId id="708" r:id="rId20"/>
  </p:sldIdLst>
  <p:sldSz cx="12192000" cy="6858000"/>
  <p:notesSz cx="7077075" cy="936307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41B66F9-6D3E-5B79-63B0-07448FE1A957}" name="Jennrich, Timothy (DOR)" initials="TJ" userId="S::TimJe@DOR.WA.GOV::02835fc5-73eb-4c65-9dbf-4faf5677062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  <p:cmAuthor id="5" name="Mia Strong" initials="MS" lastIdx="5" clrIdx="4">
    <p:extLst>
      <p:ext uri="{19B8F6BF-5375-455C-9EA6-DF929625EA0E}">
        <p15:presenceInfo xmlns:p15="http://schemas.microsoft.com/office/powerpoint/2012/main" userId="S-1-5-21-879169590-2894304047-4147668844-309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E8DDBD-6769-46EF-AA2E-6424959D95B2}" v="7" dt="2026-04-14T12:42:47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77791" autoAdjust="0"/>
  </p:normalViewPr>
  <p:slideViewPr>
    <p:cSldViewPr snapToGrid="0">
      <p:cViewPr varScale="1">
        <p:scale>
          <a:sx n="79" d="100"/>
          <a:sy n="79" d="100"/>
        </p:scale>
        <p:origin x="859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modernComment_2A3_2F43900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87363FE-0E53-42A8-A79A-815EDBBC22E0}" authorId="{241B66F9-6D3E-5B79-63B0-07448FE1A957}" created="2026-04-16T13:43:48.2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92956930" sldId="675"/>
      <ac:spMk id="3" creationId="{31E8DD7C-0D99-7AA0-1F39-CD9BAD60928B}"/>
      <ac:txMk cp="200" len="106">
        <ac:context len="307" hash="3008826831"/>
      </ac:txMk>
    </ac:txMkLst>
    <p188:pos x="10705117" y="2854482"/>
    <p188:txBody>
      <a:bodyPr/>
      <a:lstStyle/>
      <a:p>
        <a:r>
          <a:rPr lang="en-US"/>
          <a:t>Do we want to mention the workgroup may include finding or recommendations? Seems this observation would be consistent with a later slide.</a:t>
        </a:r>
      </a:p>
    </p188:txBody>
  </p188:cm>
</p188:cmLst>
</file>

<file path=ppt/comments/modernComment_2CC_FA2C174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8F7183-9CFD-443F-A455-3AD6C1A351FC}" authorId="{241B66F9-6D3E-5B79-63B0-07448FE1A957}" created="2026-04-16T13:44:33.99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197193546" sldId="716"/>
      <ac:spMk id="3" creationId="{F6F7DF90-9534-D716-C7FA-B40730975E36}"/>
      <ac:txMk cp="146" len="7">
        <ac:context len="189" hash="2691898920"/>
      </ac:txMk>
    </ac:txMkLst>
    <p188:pos x="4761517" y="1940082"/>
    <p188:txBody>
      <a:bodyPr/>
      <a:lstStyle/>
      <a:p>
        <a:r>
          <a:rPr lang="en-US"/>
          <a:t>Leaves open the room for several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F0A747-3D3D-4E61-BBFC-593FEE6AD157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E47F8-3455-4D8C-B9E0-C75F5017E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9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0" y="34925"/>
            <a:ext cx="5297488" cy="2979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494C42-5034-4A46-9B78-EE3919A245F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19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E47F8-3455-4D8C-B9E0-C75F5017E12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607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46049-D77D-ECA2-0B67-C07762744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21C288-0959-5712-0FE5-E2F7C2C94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D6A4C2-0602-31BF-6B1B-8DD939C0F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B825E-3560-9EAA-B34B-B5F1084FB9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E47F8-3455-4D8C-B9E0-C75F5017E12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E3FE-2A52-4BFD-866F-7468E077B710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7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CF3C1-CD21-49DD-B007-0E3BB43F67F8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9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5AEC-37D3-4D1C-B3F1-20813135198E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609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AAD1-DCC8-4986-ABC6-E5C7F40BAF74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657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099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539433"/>
            <a:ext cx="11029615" cy="44359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29EC-452B-411D-BB95-55074DC2997B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72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83301-EA85-4833-AC88-201BDBC4DFDA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7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49CD-F5BA-445F-9E73-B8FBCCADC9E4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479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B9F2-6600-44D8-A39E-9C8A1D247AE4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79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458-CD5E-4469-899A-81E77DE4C8A2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30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78CE-E1B9-46A2-9F0A-B08F8FD335D6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97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4EF5B52A-164C-491C-82EC-0311110E63BC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3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A5F0-CC34-482B-B7D7-9B41821823C8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65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D167-4E9B-496D-A1B4-EC3F4B87A8D0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26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4136-8312-4616-9D8B-8217A16E872A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27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B7D0-9026-43E0-BB72-296DFF463416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20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AB7C-C874-4098-B6FA-7A7D41D46054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16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D2E2-1542-4766-B14D-910888DE2F40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05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9CAA-DE3D-430A-BBEB-611F0ABD547B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57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3BBB6-D452-44CA-BE48-69C7636B069C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89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68C-8FB5-4886-8264-FC595AF8391B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77F93F-B245-4FE5-8EF7-CE30EA2F06A3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9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05B9-AE01-4BC3-856D-BB132BF34314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84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4E5414-ECEC-412A-94F2-109BABC55DD1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31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7544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1713053"/>
            <a:ext cx="11029616" cy="4606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537ACC9-04C3-44FE-8193-E17ECA2F4901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0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2A3_2F43900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2CC_FA2C174A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5387" y="2080645"/>
            <a:ext cx="8186082" cy="1348356"/>
          </a:xfrm>
        </p:spPr>
        <p:txBody>
          <a:bodyPr>
            <a:normAutofit fontScale="90000"/>
          </a:bodyPr>
          <a:lstStyle/>
          <a:p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cap="none" dirty="0"/>
              <a:t>Sales Taxation of Digital Products – </a:t>
            </a:r>
            <a:br>
              <a:rPr lang="en-US" sz="4400" cap="none" dirty="0"/>
            </a:br>
            <a:r>
              <a:rPr lang="en-US" sz="4400" cap="none" dirty="0"/>
              <a:t>Status Report 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699" y="3429000"/>
            <a:ext cx="6192035" cy="1117833"/>
          </a:xfrm>
        </p:spPr>
        <p:txBody>
          <a:bodyPr>
            <a:noAutofit/>
          </a:bodyPr>
          <a:lstStyle/>
          <a:p>
            <a:r>
              <a:rPr lang="en-US" sz="2400" dirty="0"/>
              <a:t>Report to the Uniformity Committee</a:t>
            </a:r>
            <a:br>
              <a:rPr lang="en-US" sz="2400" dirty="0"/>
            </a:br>
            <a:r>
              <a:rPr lang="en-US" sz="2400" dirty="0"/>
              <a:t>April 21, 2026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09600-EAFC-4C54-94E9-659BE7BEF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29" y="2003794"/>
            <a:ext cx="2822191" cy="142520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69105-5D7C-96CF-7BD9-C260AB9E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7B042-E75E-C20E-DCC2-554817B86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17B7-554C-36DD-F5AE-B95D3DBB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b="1" dirty="0"/>
              <a:t>Overview of Issues Policy-Makers Must Consider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20F8C-E6FE-666F-EB78-1EEFDEC25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Again – the goal is not to tell policy-makers WHAT to tax—but rather, to identify issues that must be considered given the structure and operation of the sales tax system.</a:t>
            </a:r>
          </a:p>
          <a:p>
            <a:pPr lvl="1">
              <a:spcBef>
                <a:spcPts val="600"/>
              </a:spcBef>
            </a:pPr>
            <a:r>
              <a:rPr lang="en-US" sz="2000" b="1" dirty="0"/>
              <a:t>Bundling</a:t>
            </a:r>
          </a:p>
          <a:p>
            <a:pPr lvl="1">
              <a:spcBef>
                <a:spcPts val="600"/>
              </a:spcBef>
            </a:pPr>
            <a:r>
              <a:rPr lang="en-US" sz="2000" b="1" dirty="0"/>
              <a:t>Sourcing</a:t>
            </a:r>
          </a:p>
          <a:p>
            <a:pPr lvl="1">
              <a:spcBef>
                <a:spcPts val="600"/>
              </a:spcBef>
            </a:pPr>
            <a:r>
              <a:rPr lang="en-US" sz="2000" b="1" dirty="0"/>
              <a:t>Exemptions</a:t>
            </a:r>
          </a:p>
          <a:p>
            <a:pPr lvl="1">
              <a:spcBef>
                <a:spcPts val="600"/>
              </a:spcBef>
            </a:pPr>
            <a:r>
              <a:rPr lang="en-US" sz="2000" b="1" dirty="0"/>
              <a:t>ITFA</a:t>
            </a:r>
          </a:p>
          <a:p>
            <a:pPr>
              <a:spcBef>
                <a:spcPts val="600"/>
              </a:spcBef>
            </a:pPr>
            <a:endParaRPr lang="en-US" sz="2400" b="1" dirty="0"/>
          </a:p>
          <a:p>
            <a:pPr>
              <a:spcBef>
                <a:spcPts val="600"/>
              </a:spcBef>
            </a:pP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F73BC-A701-8498-9693-9F6EBFD19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65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309A7-713D-7EC4-7E68-577382ECC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AC11C-BAD1-1A0B-67E1-EC437E09B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468" y="702156"/>
            <a:ext cx="8984340" cy="688233"/>
          </a:xfrm>
        </p:spPr>
        <p:txBody>
          <a:bodyPr>
            <a:normAutofit/>
          </a:bodyPr>
          <a:lstStyle/>
          <a:p>
            <a:r>
              <a:rPr lang="en-US" b="1" dirty="0"/>
              <a:t>Bundling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58405-2A8D-6C2D-7DCC-BC2A43B9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851" y="1678329"/>
            <a:ext cx="8497956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What is bundling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Streamlined rules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The study group’s exercise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Findings of the study group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Summary of resources </a:t>
            </a:r>
            <a:endParaRPr lang="en-US" sz="2000" b="1" dirty="0"/>
          </a:p>
          <a:p>
            <a:pPr>
              <a:spcBef>
                <a:spcPts val="600"/>
              </a:spcBef>
            </a:pPr>
            <a:endParaRPr lang="en-US" sz="2400" b="1" dirty="0"/>
          </a:p>
          <a:p>
            <a:pPr>
              <a:spcBef>
                <a:spcPts val="600"/>
              </a:spcBef>
            </a:pP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D554E-0C03-468A-A069-32FF4B761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23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1F2D2-41DE-DAA0-9125-477BA22EF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F90BA-3792-5850-1D85-D644A7A0A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b="1" dirty="0"/>
              <a:t>Sourcing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6E734-A76E-1C66-9B50-AC616F606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Background on state approaches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Streamlined rules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Difficulties sourcing digital products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Multiple Points of Use</a:t>
            </a:r>
            <a:endParaRPr lang="en-US" sz="2000" b="1" dirty="0"/>
          </a:p>
          <a:p>
            <a:pPr>
              <a:spcBef>
                <a:spcPts val="600"/>
              </a:spcBef>
            </a:pPr>
            <a:endParaRPr lang="en-US" sz="2400" b="1" dirty="0"/>
          </a:p>
          <a:p>
            <a:pPr>
              <a:spcBef>
                <a:spcPts val="600"/>
              </a:spcBef>
            </a:pP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0CD86-0301-A63E-3177-84DF154E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22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39E0B-E909-6942-A6C3-EA027BD3D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4D110-DE3E-90C5-C427-8DC07E944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b="1" dirty="0"/>
              <a:t>Exemptions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F1F3-B214-C08C-4B2A-77A47F28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Typical state sales tax exemptions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Nature of the exemption – </a:t>
            </a:r>
          </a:p>
          <a:p>
            <a:pPr lvl="1">
              <a:spcBef>
                <a:spcPts val="600"/>
              </a:spcBef>
            </a:pPr>
            <a:r>
              <a:rPr lang="en-US" sz="2100" b="1" dirty="0"/>
              <a:t>Based on item</a:t>
            </a:r>
          </a:p>
          <a:p>
            <a:pPr lvl="1">
              <a:spcBef>
                <a:spcPts val="600"/>
              </a:spcBef>
            </a:pPr>
            <a:r>
              <a:rPr lang="en-US" sz="2100" b="1" dirty="0"/>
              <a:t>Based on buyer</a:t>
            </a:r>
          </a:p>
          <a:p>
            <a:pPr lvl="1">
              <a:spcBef>
                <a:spcPts val="600"/>
              </a:spcBef>
            </a:pPr>
            <a:r>
              <a:rPr lang="en-US" sz="2100" b="1" dirty="0"/>
              <a:t>Based on use</a:t>
            </a:r>
          </a:p>
          <a:p>
            <a:pPr lvl="1">
              <a:spcBef>
                <a:spcPts val="600"/>
              </a:spcBef>
            </a:pPr>
            <a:r>
              <a:rPr lang="en-US" sz="2100" b="1" dirty="0"/>
              <a:t>Other or combination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Adding digital products and review of state exemptions that may apply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Possible effect of a broad business-inputs exemption</a:t>
            </a:r>
          </a:p>
          <a:p>
            <a:pPr>
              <a:spcBef>
                <a:spcPts val="600"/>
              </a:spcBef>
            </a:pP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9262B-7614-30F4-2CBE-13F050C49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20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71928-10C4-6C77-495A-F65401086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AEBC-A446-E41D-5FFA-CEDF2409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b="1" dirty="0"/>
              <a:t>ITFA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E40D0-46B7-9345-0B51-D82D014FB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What is ITFA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Absence of clear guidance due to the nature of the law and lack of any federal regulations and little litigation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What provisions are important when adding digital products to the tax base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How should policy-makers approach questions on ITFA</a:t>
            </a:r>
            <a:endParaRPr lang="en-US" sz="2000" b="1" dirty="0"/>
          </a:p>
          <a:p>
            <a:pPr>
              <a:spcBef>
                <a:spcPts val="600"/>
              </a:spcBef>
            </a:pPr>
            <a:endParaRPr lang="en-US" sz="2400" b="1" dirty="0"/>
          </a:p>
          <a:p>
            <a:pPr>
              <a:spcBef>
                <a:spcPts val="600"/>
              </a:spcBef>
            </a:pP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3BEAB-0BDC-2896-A048-9E7BBCF6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20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82A56-36B1-0360-FD3C-CB3484C97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89F50-EAA6-F4DA-8006-3F11FE6A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dirty="0"/>
              <a:t>Possible Broad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3928D-F5CD-6182-8C64-F136EC332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Review of the study group’s efforts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Proposal of the study group and ways in which it addresses the issues identified</a:t>
            </a: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8D4B0-EE12-7D3D-28D0-F43E2C33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74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DFEA08-09FD-5D8A-7CC3-D0DFC368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>
                <a:solidFill>
                  <a:srgbClr val="FFFEFF"/>
                </a:solidFill>
              </a:rPr>
              <a:t>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885F2-06C1-4190-D82E-3173FF8B3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/>
              <a:t>Appendix and links to the project pages</a:t>
            </a:r>
          </a:p>
          <a:p>
            <a:pPr>
              <a:spcAft>
                <a:spcPts val="1800"/>
              </a:spcAft>
            </a:pPr>
            <a:r>
              <a:rPr lang="en-US" sz="2400" b="1" dirty="0"/>
              <a:t>Findings and recommendations for consideration by states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34EF4-C247-2801-F797-6EB7474D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90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CF9A62-9371-4D4B-413D-6A174D61B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461A1CA-5FA6-4865-D55F-EEE123C5D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E2C12B-0979-3ADC-2399-E8BAF169AC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3D2083-A228-3408-AE17-B8430C47A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224368-5065-7B2D-0BE2-BF106F572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28DE06-7DE6-C259-1339-161DAB63E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E66378-784B-CD7A-0C34-BF444070A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>
                <a:solidFill>
                  <a:srgbClr val="FFFEFF"/>
                </a:solidFill>
              </a:rPr>
              <a:t>Process - Generally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375B4-38A3-42B3-ED63-89E347478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8536" y="597643"/>
            <a:ext cx="7772399" cy="5757309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200" b="1" dirty="0"/>
              <a:t>Review of draft sections by work group with public input</a:t>
            </a:r>
          </a:p>
          <a:p>
            <a:pPr>
              <a:spcAft>
                <a:spcPts val="1800"/>
              </a:spcAft>
            </a:pPr>
            <a:r>
              <a:rPr lang="en-US" sz="2200" b="1" dirty="0"/>
              <a:t>Consolidation into a white paper and work group approval</a:t>
            </a:r>
          </a:p>
          <a:p>
            <a:pPr>
              <a:spcAft>
                <a:spcPts val="1800"/>
              </a:spcAft>
            </a:pPr>
            <a:r>
              <a:rPr lang="en-US" sz="2200" b="1" dirty="0"/>
              <a:t>Review of white paper by the Uniformity Committee</a:t>
            </a:r>
          </a:p>
          <a:p>
            <a:pPr>
              <a:spcAft>
                <a:spcPts val="1800"/>
              </a:spcAft>
            </a:pPr>
            <a:r>
              <a:rPr lang="en-US" sz="2200" b="1" dirty="0"/>
              <a:t>Recommendation of white paper to the Executive Committee</a:t>
            </a:r>
          </a:p>
          <a:p>
            <a:pPr>
              <a:spcAft>
                <a:spcPts val="1800"/>
              </a:spcAft>
            </a:pPr>
            <a:r>
              <a:rPr lang="en-US" sz="2200" b="1" dirty="0"/>
              <a:t>Resolution by Executive Committee and/or Commission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FBD2F-CC03-67CD-40A8-10872B513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05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6EABEC-BAD3-5958-2073-64FD9B51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Feedback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0DC54C-3666-9C9A-D8F3-83C8D6EA0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9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79ABA1-9AEB-2071-4E6F-F46934B84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7992B4D-62C2-4005-56D1-D30631E82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EDE36D-E08A-3818-7798-FCE38291D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1681A0-4915-B5FB-4461-BE2F5F297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E0F53-47BA-B72B-B0E9-07B0C9131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0120C4-2F19-1ACD-375F-4AEEFA8F7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5995B-85F1-1766-4B33-EA9635525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13" y="1037967"/>
            <a:ext cx="3047026" cy="4448433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Traditional sales tax base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13406-8874-72F6-856F-C37197237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30" y="597643"/>
            <a:ext cx="7503635" cy="5822714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sz="3200" b="1" dirty="0"/>
              <a:t>Tangible property, broadly defined </a:t>
            </a:r>
          </a:p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sz="3200" b="1" dirty="0"/>
              <a:t>Exemptions for certain transactions, which often do not depend on the nature of the property but on other factors (buyer, use, etc.)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B60C2-222D-2A89-C67F-45062018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34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D9DA86-9B65-A30B-1470-87F2A96ED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630BB1-1252-B309-4882-74B2ABD4A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0EBCF2-9B38-704C-14CC-843BEB53E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2F4A8-3368-A438-0DA5-1C6C5DE1E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708F04-6312-9C41-E31B-C20FAF270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4CD803-0F4A-32CB-BC59-C2DB438E7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C2B090-4D8C-357A-DC61-7D9F941C0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13" y="1037967"/>
            <a:ext cx="3047026" cy="4448433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Typical inclusion of digital products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EAA62-B78A-65DC-C3DF-A3F798B37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30" y="597643"/>
            <a:ext cx="7503635" cy="5822714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sz="3200" b="1" dirty="0"/>
              <a:t>Adding certain specifically defined products </a:t>
            </a:r>
          </a:p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sz="3200" b="1" dirty="0"/>
              <a:t>Changing or adding certain specific exemptions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DDFAA-EEF1-EC8B-5313-4B477A79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1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6677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F04464-B5EC-12FE-9E81-20C95D1B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3094" y="1113764"/>
            <a:ext cx="3269749" cy="4178083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The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4C095-2873-2FBB-92A5-799B845F0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74" y="485678"/>
            <a:ext cx="7140103" cy="5888772"/>
          </a:xfrm>
        </p:spPr>
        <p:txBody>
          <a:bodyPr anchor="ctr">
            <a:normAutofit/>
          </a:bodyPr>
          <a:lstStyle/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Digital products change and definitions become outdated (see disruptions being caused by AI)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States end up doing things differently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Products and transactions are not treated equitably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Specific definitions don’t eliminate the need to update exemptions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More line-drawing leads to more complications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The sales tax scope shrinks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BBFCD-DD1F-870F-AA48-57A8C49D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6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29CF2C-0422-70CB-1EF7-1DB6CEC42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7348B03-90F6-E45B-6744-C1F671606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2EAF28A-CAFD-C809-59A6-BC2B758AA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6677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14EE16-1950-68E1-BCC3-FBDEEF9CC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3094" y="1113764"/>
            <a:ext cx="3269749" cy="4178083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The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F9D80-B395-1518-7CC9-E3E9C08F8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74" y="485678"/>
            <a:ext cx="7140103" cy="5888772"/>
          </a:xfrm>
        </p:spPr>
        <p:txBody>
          <a:bodyPr anchor="ctr">
            <a:normAutofit/>
          </a:bodyPr>
          <a:lstStyle/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Is there a way to approach taxation of digital products differently?</a:t>
            </a:r>
          </a:p>
          <a:p>
            <a:pPr lvl="1">
              <a:spcBef>
                <a:spcPts val="600"/>
              </a:spcBef>
              <a:spcAft>
                <a:spcPts val="2400"/>
              </a:spcAft>
            </a:pPr>
            <a:r>
              <a:rPr lang="en-US" b="1" dirty="0"/>
              <a:t>What would that look like and what issues should policy-makers think about?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endParaRPr lang="en-US" sz="2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1425C-F99F-4A4F-C3CC-9635E9D73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063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5754B-1312-A7BD-ACA2-813605311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EEDE9-9757-3C11-4790-D9018902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8233"/>
          </a:xfrm>
        </p:spPr>
        <p:txBody>
          <a:bodyPr/>
          <a:lstStyle/>
          <a:p>
            <a:r>
              <a:rPr lang="en-US" dirty="0"/>
              <a:t>Project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8DD7C-0D99-7AA0-1F39-CD9BAD609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78329"/>
            <a:ext cx="11029615" cy="4634789"/>
          </a:xfrm>
        </p:spPr>
        <p:txBody>
          <a:bodyPr anchor="t"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b="1" dirty="0"/>
              <a:t>Since the last committee meeting, the work group has:</a:t>
            </a:r>
          </a:p>
          <a:p>
            <a:pPr lvl="1">
              <a:spcBef>
                <a:spcPts val="1800"/>
              </a:spcBef>
            </a:pPr>
            <a:r>
              <a:rPr lang="en-US" sz="2800" b="1" dirty="0"/>
              <a:t>Instructed staff to begin drafting the white paper, by section</a:t>
            </a:r>
          </a:p>
          <a:p>
            <a:pPr lvl="1">
              <a:spcBef>
                <a:spcPts val="1800"/>
              </a:spcBef>
            </a:pPr>
            <a:r>
              <a:rPr lang="en-US" sz="2800" b="1" dirty="0"/>
              <a:t>Project leadership will review and then circulate drafts to members and the public</a:t>
            </a:r>
          </a:p>
          <a:p>
            <a:pPr lvl="1">
              <a:spcBef>
                <a:spcPts val="1800"/>
              </a:spcBef>
            </a:pPr>
            <a:r>
              <a:rPr lang="en-US" sz="2800" b="1" dirty="0"/>
              <a:t>These drafts are meant to give policy-makers important resources and information—not tell them what to do.</a:t>
            </a:r>
            <a:endParaRPr lang="en-US" sz="1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38AD2-5968-E103-B6AA-FBFF6D3D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5693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4423-93D4-6BBF-382C-E75773DAF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628B-A4E7-C387-C9D6-8BA12A8A8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8233"/>
          </a:xfrm>
        </p:spPr>
        <p:txBody>
          <a:bodyPr/>
          <a:lstStyle/>
          <a:p>
            <a:r>
              <a:rPr lang="en-US" dirty="0"/>
              <a:t>White Paper – General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7DF90-9534-D716-C7FA-B40730975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78329"/>
            <a:ext cx="1102961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Background and Approach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Current State Approaches to Taxing Digital Goods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Overview of Issues Policy-Makers Must Consider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Possible Broad Definition models and Broad Business Inputs Exemption</a:t>
            </a:r>
            <a:endParaRPr lang="en-US" sz="15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3DD7A-3FD2-EDF8-8BA9-F2C3E3CA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9354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4E75F-EA4D-BFAB-B383-36C0A87BF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5E341-F5B8-BAD6-7DA8-964050D0C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349" y="702156"/>
            <a:ext cx="9694459" cy="688233"/>
          </a:xfrm>
        </p:spPr>
        <p:txBody>
          <a:bodyPr/>
          <a:lstStyle/>
          <a:p>
            <a:r>
              <a:rPr lang="en-US" dirty="0"/>
              <a:t>Background and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2AB0-072D-4521-9593-498D19F69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Project proposal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Review of proposal by the Uniformity Committee and Standing Subcommittee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Stakeholder interviews and results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Drafting the white paper outline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Establishment of the work group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Process of the work group and study groups</a:t>
            </a:r>
            <a:endParaRPr lang="en-US" sz="15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45C00-EF34-2640-379C-3BB24E603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516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B0C42-E341-B1FB-6124-4F4C8DB63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BA6A7-5C58-544F-6257-532EC64A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532" y="702156"/>
            <a:ext cx="9665276" cy="688233"/>
          </a:xfrm>
        </p:spPr>
        <p:txBody>
          <a:bodyPr/>
          <a:lstStyle/>
          <a:p>
            <a:r>
              <a:rPr lang="en-US" dirty="0"/>
              <a:t>Current State Approaches to Taxing Digital Goods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1E2B6-3F66-A983-1233-228A21E69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272" y="1678329"/>
            <a:ext cx="9334535" cy="4634789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Staff research –</a:t>
            </a:r>
          </a:p>
          <a:p>
            <a:pPr lvl="1">
              <a:spcBef>
                <a:spcPts val="600"/>
              </a:spcBef>
              <a:spcAft>
                <a:spcPts val="1800"/>
              </a:spcAft>
            </a:pPr>
            <a:r>
              <a:rPr lang="en-US" sz="2200" b="1" dirty="0"/>
              <a:t>Identify different ways in which states have included digital goods into their sales tax base – and whether this resulted in taxing fewer or more of the digital products and how that approach was structured.</a:t>
            </a:r>
          </a:p>
          <a:p>
            <a:pPr lvl="1">
              <a:spcBef>
                <a:spcPts val="600"/>
              </a:spcBef>
            </a:pPr>
            <a:r>
              <a:rPr lang="en-US" sz="2200" b="1" dirty="0"/>
              <a:t>Goal was to learn from state experience and identify possible approaches—NOT to be a comprehensive guide to these states’ rules.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C628A-0AE9-0B15-179C-54B185DF4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303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  <p:tag name="SLIDO_APP_VERSION" val="1.10.0.5209"/>
  <p:tag name="SLIDO_PRESENTATION_ID" val="00000000-0000-0000-0000-000000000000"/>
  <p:tag name="SLIDO_EVENT_UUID" val="c9e85ef8-db47-4d02-acd6-4cbb29329715"/>
  <p:tag name="SLIDO_EVENT_SECTION_UUID" val="b14ba6aa-754f-4ff1-a67f-91bb0f3146d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2_DividendVTI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DividendVTI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{A0F34DF7-2C7D-45DD-8C44-89A48ADF5BAD}tf33552983_win32</Template>
  <TotalTime>2017</TotalTime>
  <Words>618</Words>
  <Application>Microsoft Office PowerPoint</Application>
  <PresentationFormat>Widescreen</PresentationFormat>
  <Paragraphs>104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Aptos</vt:lpstr>
      <vt:lpstr>Arial</vt:lpstr>
      <vt:lpstr>Calibri</vt:lpstr>
      <vt:lpstr>Franklin Gothic Book</vt:lpstr>
      <vt:lpstr>Franklin Gothic Demi</vt:lpstr>
      <vt:lpstr>Wingdings 2</vt:lpstr>
      <vt:lpstr>2_DividendVTI</vt:lpstr>
      <vt:lpstr>DividendVTI</vt:lpstr>
      <vt:lpstr>      Sales Taxation of Digital Products –  Status Report </vt:lpstr>
      <vt:lpstr>Traditional sales tax base</vt:lpstr>
      <vt:lpstr>Typical inclusion of digital products</vt:lpstr>
      <vt:lpstr>The Problem</vt:lpstr>
      <vt:lpstr>The Question</vt:lpstr>
      <vt:lpstr>Project Report</vt:lpstr>
      <vt:lpstr>White Paper – General Outline</vt:lpstr>
      <vt:lpstr>Background and Approach</vt:lpstr>
      <vt:lpstr>Current State Approaches to Taxing Digital Goods</vt:lpstr>
      <vt:lpstr>Overview of Issues Policy-Makers Must Consider</vt:lpstr>
      <vt:lpstr>Bundling</vt:lpstr>
      <vt:lpstr>Sourcing</vt:lpstr>
      <vt:lpstr>Exemptions</vt:lpstr>
      <vt:lpstr>ITFA</vt:lpstr>
      <vt:lpstr>Possible Broad Definitions</vt:lpstr>
      <vt:lpstr>Other</vt:lpstr>
      <vt:lpstr>Process - Generally</vt:lpstr>
      <vt:lpstr>Questions or Feedback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Tax on Digital Products Status Report  Bundling Issue</dc:title>
  <dc:creator>Mia Strong</dc:creator>
  <cp:lastModifiedBy>Helen Hecht</cp:lastModifiedBy>
  <cp:revision>34</cp:revision>
  <dcterms:created xsi:type="dcterms:W3CDTF">2024-04-25T18:50:23Z</dcterms:created>
  <dcterms:modified xsi:type="dcterms:W3CDTF">2026-04-16T14:23:48Z</dcterms:modified>
</cp:coreProperties>
</file>