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434" r:id="rId3"/>
    <p:sldId id="492" r:id="rId4"/>
    <p:sldId id="506" r:id="rId5"/>
    <p:sldId id="509" r:id="rId6"/>
    <p:sldId id="502" r:id="rId7"/>
    <p:sldId id="507" r:id="rId8"/>
    <p:sldId id="510" r:id="rId9"/>
    <p:sldId id="512" r:id="rId10"/>
    <p:sldId id="513" r:id="rId11"/>
    <p:sldId id="514" r:id="rId12"/>
    <p:sldId id="508" r:id="rId13"/>
    <p:sldId id="50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85922" autoAdjust="0"/>
  </p:normalViewPr>
  <p:slideViewPr>
    <p:cSldViewPr snapToGrid="0">
      <p:cViewPr varScale="1">
        <p:scale>
          <a:sx n="81" d="100"/>
          <a:sy n="81" d="100"/>
        </p:scale>
        <p:origin x="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EDEFD-04FB-479A-B7E4-0EA2030182C8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567" y="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95443" y="3086099"/>
            <a:ext cx="6428721" cy="56530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BD467-E9CE-4D8D-81FC-385D91C8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9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0" y="34925"/>
            <a:ext cx="5297488" cy="297973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9405" y="3120127"/>
            <a:ext cx="6358919" cy="581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494C42-5034-4A46-9B78-EE3919A245F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19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19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FFFDE-4EB2-56E0-89E3-96C00F883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BC02F6-10CA-E0CE-486C-A74AD50D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72C624-1406-FAFB-518E-0E45BA4E4D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D40D6-D5DC-E30F-D523-9DE3FF605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91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FDC86-7C54-33BF-2942-58E228DD0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2794DF-8B51-7497-1B59-409CA17AD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9EA0B-B831-8CE8-B7C9-E74EE15AE8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94B32-B826-EE51-C4A1-8EB9D23E7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85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D7B1C-91C1-9E57-F6C3-472924037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7E0B8C-6D41-CBDC-2DF5-808B1FB31F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6BC1C6-9DA2-0451-6292-E73DD42BB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83D61-B2E8-6126-B4E4-7DC31FE82D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26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0156F-6179-7C28-E011-27F52B4B0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A23FDC-A02D-EC8D-48D4-D6397EBD6D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E680A4-84DE-A1C5-3EE8-CCD1D703B8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4F56D-5828-5D88-D9FB-E79F76DE7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06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22A53-8D98-FCB3-5434-C9B4DECBF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1F4DC6-2DF7-FCDF-C917-AADDD3C38C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C7ABEA-7862-D972-661B-A0EA3FD24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1AD75-A5A3-EEC9-A078-04DDDBD17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1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E3FE-2A52-4BFD-866F-7468E077B710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00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CF3C1-CD21-49DD-B007-0E3BB43F67F8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5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5AEC-37D3-4D1C-B3F1-20813135198E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94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49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633491"/>
            <a:ext cx="11029615" cy="471404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A5F0-CC34-482B-B7D7-9B41821823C8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68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AB7C-C874-4098-B6FA-7A7D41D46054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0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D2E2-1542-4766-B14D-910888DE2F40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1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9CAA-DE3D-430A-BBEB-611F0ABD547B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9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3BBB6-D452-44CA-BE48-69C7636B069C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68C-8FB5-4886-8264-FC595AF8391B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4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77F93F-B245-4FE5-8EF7-CE30EA2F06A3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7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05B9-AE01-4BC3-856D-BB132BF34314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0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4E5414-ECEC-412A-94F2-109BABC55DD1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9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0487" y="2080644"/>
            <a:ext cx="7370057" cy="1466277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Uniformity </a:t>
            </a:r>
            <a:r>
              <a:rPr lang="en-US" sz="4700" cap="none" dirty="0"/>
              <a:t>DEVELOPMENTS </a:t>
            </a:r>
            <a:br>
              <a:rPr lang="en-US" sz="4000" cap="none" dirty="0"/>
            </a:br>
            <a:r>
              <a:rPr lang="en-US" sz="2700" cap="none" dirty="0"/>
              <a:t>Report to the MTC Uniformity Committee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3359" y="3909268"/>
            <a:ext cx="7187185" cy="637565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April 21, 2026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Helen Hecht, MTC Uniformity Counsel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09600-EAFC-4C54-94E9-659BE7BEF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901" y="2244116"/>
            <a:ext cx="3084585" cy="155771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69105-5D7C-96CF-7BD9-C260AB9E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A17-DCA8-CF88-3EB1-411593C1D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91B4A9-B7A5-93A5-71DB-BC3012545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Partnership RAR Model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6268C9-5691-9E87-1BB2-31BE05C0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5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AE54C3-18DA-AE22-1EE8-A0BC87760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245CAA-4ECA-E7A2-CF4A-1A905FFA8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" y="0"/>
            <a:ext cx="121782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04BEF-542B-C8C8-E756-A0E5C67D4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F08A55-3FF5-7B8F-49B5-242A1BA9B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Partnership Audits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35DD24-8F43-6BF5-7EC6-851E245A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285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EDA8D8-38F4-6B79-CAC0-C81E4678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EFF"/>
                </a:solidFill>
              </a:rPr>
              <a:t>Not happening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32643F-229E-34F1-6D86-67BB07D1E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30" y="597643"/>
            <a:ext cx="7503635" cy="58031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From the TIGTA Report - March 18, 2026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IRS provided data show that the number of returns filed by partnerships with at least $10 million in total assets increased from 140,577 returns for Tax Year (TY) 2011 to 334,686 returns for TY 2023.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However, the IRS also stated that the examination rate for these partnerships decreased from 2.7 percent to less than 0.1 percent during the same period.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36D28-8F9A-DC95-252E-3D34253B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2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A55F0C-59EF-462E-23FF-4096488CE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P.L. 86-272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5A0DD7-58E4-5FE9-2DC5-FCE6E098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5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43BAA32-C5A9-F95E-7C54-6C2918C2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P.L. 86-272 Litigation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968D9-D0E6-C366-5626-F9456213D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905" y="1113764"/>
            <a:ext cx="6108179" cy="4624327"/>
          </a:xfrm>
        </p:spPr>
        <p:txBody>
          <a:bodyPr anchor="ctr"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b="1" dirty="0"/>
              <a:t>In New York state and New Jersey </a:t>
            </a:r>
            <a:r>
              <a:rPr lang="en-US" sz="2800" b="1" i="1" dirty="0"/>
              <a:t>American Catalog Mailers </a:t>
            </a:r>
            <a:r>
              <a:rPr lang="en-US" sz="2800" b="1" dirty="0"/>
              <a:t>cases are still pending over rules similar to the MTC revised statement on P.L. 86-272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New York City and Massachusetts have also said they will adopt similar rules.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CC01F-AE05-4A85-D183-A36C25FD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4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BE14A-8D45-615B-2771-F4AEF3E56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896C4A-F176-BCC2-C9A5-6C4AE0BEC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Definition of “sales” or “receipts”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782F0E-11FE-75F3-D14E-0752500A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40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83C71F-EED8-0319-AC24-12DF9D3B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Some Receipts be Excluded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D1D42-B36C-6566-E73F-3861E0028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en-US" sz="2400" b="1" dirty="0"/>
              <a:t>This has come up in the litigation between Florida and California</a:t>
            </a:r>
          </a:p>
          <a:p>
            <a:pPr>
              <a:spcBef>
                <a:spcPts val="1800"/>
              </a:spcBef>
            </a:pPr>
            <a:r>
              <a:rPr lang="en-US" sz="2400" b="1" dirty="0"/>
              <a:t>Florida argued that the MTC model regulations once excluded certain receipts not in the regular course of business or from certain other non-market related activity, but that we eliminated that exclusion when we adopted market-based sourcing</a:t>
            </a:r>
          </a:p>
          <a:p>
            <a:pPr>
              <a:spcBef>
                <a:spcPts val="1800"/>
              </a:spcBef>
            </a:pPr>
            <a:r>
              <a:rPr lang="en-US" sz="2400" b="1" dirty="0"/>
              <a:t>But the concepts in the regulations were incorporated into our revised model UDITPA (Art. IV of the Compact)—definition of receipts (by conforming receipts to the transactional test)</a:t>
            </a:r>
          </a:p>
          <a:p>
            <a:pPr lvl="1">
              <a:spcBef>
                <a:spcPts val="1800"/>
              </a:spcBef>
            </a:pPr>
            <a:r>
              <a:rPr lang="en-US" sz="2100" b="1" dirty="0"/>
              <a:t>(g) “Receipts” means all gross receipts of the taxpayer that are not allocated under paragraphs of this article, and that are received from transactions and activity </a:t>
            </a:r>
            <a:r>
              <a:rPr lang="en-US" sz="2100" b="1" dirty="0">
                <a:highlight>
                  <a:srgbClr val="FFFF00"/>
                </a:highlight>
              </a:rPr>
              <a:t>in the regular course of the taxpayer’s trade or business; except </a:t>
            </a:r>
            <a:r>
              <a:rPr lang="en-US" sz="2100" b="1" dirty="0"/>
              <a:t>that receipts of a taxpayer from </a:t>
            </a:r>
            <a:r>
              <a:rPr lang="en-US" sz="2100" b="1" dirty="0">
                <a:highlight>
                  <a:srgbClr val="FFFF00"/>
                </a:highlight>
              </a:rPr>
              <a:t>hedging transactions and from the maturity, redemption, sale, exchange, loan or other disposition of cash or securities</a:t>
            </a:r>
            <a:r>
              <a:rPr lang="en-US" sz="2100" b="1" dirty="0"/>
              <a:t>, shall be excluded.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269AD-4FE8-EC06-6DCE-5A7168CA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6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CD03-B272-0FED-8B4A-6090599E2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C9E24D-BC1C-53D7-96E9-6F1473BB7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Sourcing receipts (sales)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FC856F-C7F5-049B-FEC6-4031498BB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14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5B4D4-59BD-1B51-9AF3-6C1F1A876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EFF"/>
                </a:solidFill>
              </a:rPr>
              <a:t>Sourcing Sales of Tangibles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3EA03-FA8E-A6C2-B424-8361FE5C0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597643"/>
            <a:ext cx="7210531" cy="5803157"/>
          </a:xfrm>
        </p:spPr>
        <p:txBody>
          <a:bodyPr>
            <a:normAutofit/>
          </a:bodyPr>
          <a:lstStyle/>
          <a:p>
            <a:r>
              <a:rPr lang="en-US" sz="2400" b="1" dirty="0"/>
              <a:t>When do you “look-through” when sourcing tangibles?</a:t>
            </a:r>
          </a:p>
          <a:p>
            <a:r>
              <a:rPr lang="en-US" sz="2400" b="1" dirty="0"/>
              <a:t>Examples that have come up in recent litigation or controversies include: </a:t>
            </a:r>
          </a:p>
          <a:p>
            <a:pPr lvl="1"/>
            <a:r>
              <a:rPr lang="en-US" sz="2000" b="1" dirty="0"/>
              <a:t>Sales where the purchaser’s use is entirely outside the state</a:t>
            </a:r>
          </a:p>
          <a:p>
            <a:pPr lvl="1"/>
            <a:r>
              <a:rPr lang="en-US" sz="2000" b="1" dirty="0"/>
              <a:t>Sales where an intermediary takes temporary possession on behalf of the seller or purchaser and then delivers the items outside the state</a:t>
            </a:r>
          </a:p>
          <a:p>
            <a:pPr lvl="1"/>
            <a:r>
              <a:rPr lang="en-US" sz="2000" b="1" dirty="0"/>
              <a:t>Sales delivered to a storage facility in which the purchaser has some agreement to allow the items to be stored and then shipped to their ultimate destination at the direction of the purchaser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F9E21-C21D-2A01-B9B4-741C550E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08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C3425-30A6-F8B0-BBF6-F550740E9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6AA342-B6E7-6C87-50FF-75A2330C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Apportionment Formula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A5FD55-1E75-94CE-158C-5547CCB9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18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5857BA-EB38-5126-B103-C015606ED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5D31CE2-1E31-9A9B-F07E-93D8723A8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561CCC-3AFB-AD0E-285E-4725C85D6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5617A9-7310-8783-EE60-E2D5603F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4176E3-1CE1-D46E-8293-0CA3D93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602BDB-3DB1-9B30-5E8D-250B0E3F2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6350A-C998-860D-80D2-128157A09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EFF"/>
                </a:solidFill>
              </a:rPr>
              <a:t>Single Sales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DB2B-F275-E62A-02FE-3DC4D3039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597643"/>
            <a:ext cx="7210531" cy="58031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b="1" dirty="0"/>
              <a:t>Lots of discussion still going on about whether states can use single sales factor to source multistate income – See the </a:t>
            </a:r>
            <a:r>
              <a:rPr lang="en-US" sz="2400" b="1" i="1" dirty="0"/>
              <a:t>Smithfield</a:t>
            </a:r>
            <a:r>
              <a:rPr lang="en-US" sz="2400" b="1" dirty="0"/>
              <a:t> case out of California</a:t>
            </a:r>
          </a:p>
          <a:p>
            <a:pPr>
              <a:spcBef>
                <a:spcPts val="1800"/>
              </a:spcBef>
            </a:pPr>
            <a:r>
              <a:rPr lang="en-US" sz="2400" b="1" dirty="0"/>
              <a:t>Arguments are generally not based on whether SSF is uniform (since most states currently use it)—but on some other theory that there is only one constitutional apportionment formula</a:t>
            </a:r>
          </a:p>
          <a:p>
            <a:pPr>
              <a:spcBef>
                <a:spcPts val="1800"/>
              </a:spcBef>
            </a:pPr>
            <a:r>
              <a:rPr lang="en-US" sz="2400" b="1"/>
              <a:t>These arguments contradict </a:t>
            </a:r>
            <a:r>
              <a:rPr lang="en-US" sz="2400" b="1" dirty="0"/>
              <a:t>U.S. Supreme Court precedent – especially the leading case – </a:t>
            </a:r>
            <a:r>
              <a:rPr lang="en-US" sz="2400" b="1" i="1" dirty="0"/>
              <a:t>Container</a:t>
            </a:r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753E8-A489-C55A-FF6C-872E36D0D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53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ividendVTI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9861</TotalTime>
  <Words>531</Words>
  <Application>Microsoft Office PowerPoint</Application>
  <PresentationFormat>Widescreen</PresentationFormat>
  <Paragraphs>51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Franklin Gothic Book</vt:lpstr>
      <vt:lpstr>Franklin Gothic Demi</vt:lpstr>
      <vt:lpstr>Wingdings 2</vt:lpstr>
      <vt:lpstr>DividendVTI</vt:lpstr>
      <vt:lpstr>     Uniformity DEVELOPMENTS  Report to the MTC Uniformity Committee</vt:lpstr>
      <vt:lpstr>P.L. 86-272 – </vt:lpstr>
      <vt:lpstr>P.L. 86-272 Litigation </vt:lpstr>
      <vt:lpstr>Definition of “sales” or “receipts” – </vt:lpstr>
      <vt:lpstr>Can Some Receipts be Excluded</vt:lpstr>
      <vt:lpstr>Sourcing receipts (sales) – </vt:lpstr>
      <vt:lpstr>Sourcing Sales of Tangibles</vt:lpstr>
      <vt:lpstr>Apportionment Formula – </vt:lpstr>
      <vt:lpstr>Single Sales Factor</vt:lpstr>
      <vt:lpstr>Partnership RAR Model – </vt:lpstr>
      <vt:lpstr>PowerPoint Presentation</vt:lpstr>
      <vt:lpstr>Partnership Audits – </vt:lpstr>
      <vt:lpstr>Not happening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Developments –  Report to the Uniformity Committee</dc:title>
  <dc:creator>Hecht</dc:creator>
  <cp:lastModifiedBy>Helen Hecht</cp:lastModifiedBy>
  <cp:revision>5</cp:revision>
  <dcterms:created xsi:type="dcterms:W3CDTF">2023-11-07T13:06:40Z</dcterms:created>
  <dcterms:modified xsi:type="dcterms:W3CDTF">2026-04-19T13:33:07Z</dcterms:modified>
</cp:coreProperties>
</file>