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7" r:id="rId2"/>
    <p:sldId id="664" r:id="rId3"/>
    <p:sldId id="258" r:id="rId4"/>
    <p:sldId id="265" r:id="rId5"/>
    <p:sldId id="259" r:id="rId6"/>
    <p:sldId id="264" r:id="rId7"/>
    <p:sldId id="658" r:id="rId8"/>
    <p:sldId id="657" r:id="rId9"/>
    <p:sldId id="655" r:id="rId10"/>
    <p:sldId id="263" r:id="rId11"/>
    <p:sldId id="659"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8128" autoAdjust="0"/>
  </p:normalViewPr>
  <p:slideViewPr>
    <p:cSldViewPr snapToGrid="0">
      <p:cViewPr varScale="1">
        <p:scale>
          <a:sx n="82" d="100"/>
          <a:sy n="82" d="100"/>
        </p:scale>
        <p:origin x="56"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7C390C8-2173-4BD0-987A-3C356CC1FE64}" type="datetimeFigureOut">
              <a:rPr lang="en-US" smtClean="0"/>
              <a:t>4/17/2026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74A5CBE-5F3D-4029-8458-9DF60C657E41}" type="slidenum">
              <a:rPr lang="en-US" smtClean="0"/>
              <a:t>‹#›</a:t>
            </a:fld>
            <a:endParaRPr lang="en-US"/>
          </a:p>
        </p:txBody>
      </p:sp>
    </p:spTree>
    <p:extLst>
      <p:ext uri="{BB962C8B-B14F-4D97-AF65-F5344CB8AC3E}">
        <p14:creationId xmlns:p14="http://schemas.microsoft.com/office/powerpoint/2010/main" val="1685648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8750" y="34925"/>
            <a:ext cx="5297488" cy="2979738"/>
          </a:xfrm>
        </p:spPr>
        <p:txBody>
          <a:bodyPr/>
          <a:lstStyle/>
          <a:p>
            <a:endParaRPr lang="en-US"/>
          </a:p>
        </p:txBody>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7494C42-5034-4A46-9B78-EE3919A245F5}" type="slidenum">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a:t>
            </a:fld>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31965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BFA5C416-7602-4F6E-AF18-B06EB5E567FC}" type="datetime1">
              <a:rPr lang="en-US" smtClean="0"/>
              <a:t>4/17/2026</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63644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6D95D4-B1DC-4BD3-96F7-872A240A5AA8}" type="datetime1">
              <a:rPr lang="en-US" smtClean="0"/>
              <a:t>4/17/2026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7497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41AC3A06-FFF2-4C8C-891C-D19B96FB8B5F}" type="datetime1">
              <a:rPr lang="en-US" smtClean="0"/>
              <a:t>4/17/2026</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69948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7"/>
            <a:ext cx="11029616" cy="774103"/>
          </a:xfrm>
        </p:spPr>
        <p:txBody>
          <a:bodyPr/>
          <a:lstStyle/>
          <a:p>
            <a:r>
              <a:rPr lang="en-US" dirty="0"/>
              <a:t>Click to edit Master title style</a:t>
            </a:r>
          </a:p>
        </p:txBody>
      </p:sp>
      <p:sp>
        <p:nvSpPr>
          <p:cNvPr id="3" name="Content Placeholder 2"/>
          <p:cNvSpPr>
            <a:spLocks noGrp="1"/>
          </p:cNvSpPr>
          <p:nvPr>
            <p:ph idx="1"/>
          </p:nvPr>
        </p:nvSpPr>
        <p:spPr>
          <a:xfrm>
            <a:off x="581192" y="1663546"/>
            <a:ext cx="11029615" cy="4492297"/>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AF2B4F3-55FC-4AE9-8861-9776836DA11F}" type="datetime1">
              <a:rPr lang="en-US" smtClean="0"/>
              <a:t>4/17/2026</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10483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3948A61B-7849-4E35-A7F5-A30700641529}" type="datetime1">
              <a:rPr lang="en-US" smtClean="0"/>
              <a:t>4/17/2026</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1267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133662A-E4A9-46DC-A512-ACCF7860B028}" type="datetime1">
              <a:rPr lang="en-US" smtClean="0"/>
              <a:t>4/17/2026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16682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1B839D-9003-41F0-B39B-2D574F1A5C80}" type="datetime1">
              <a:rPr lang="en-US" smtClean="0"/>
              <a:t>4/17/2026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214344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4EED65-072C-4FDB-A3BF-BBE9404B99E2}" type="datetime1">
              <a:rPr lang="en-US" smtClean="0"/>
              <a:t>4/17/2026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096689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D710D1-D2A9-4D47-9FAB-787B9719296C}" type="datetime1">
              <a:rPr lang="en-US" smtClean="0"/>
              <a:t>4/17/2026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304652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EEC9C26E-3850-482C-A422-5FDFA76FC468}" type="datetime1">
              <a:rPr lang="en-US" smtClean="0"/>
              <a:t>4/17/2026</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288141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A88BD17-423D-446F-99F2-14E1D80419C3}" type="datetime1">
              <a:rPr lang="en-US" smtClean="0"/>
              <a:t>4/17/2026</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232965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771251"/>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81192" y="1724026"/>
            <a:ext cx="11029616" cy="4264024"/>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DE3A5D88-3F7B-4785-8E2A-6434E63AC270}" type="datetime1">
              <a:rPr lang="en-US" smtClean="0"/>
              <a:t>4/17/2026</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0780475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457200" rtl="0" eaLnBrk="1" latinLnBrk="0" hangingPunct="1">
        <a:lnSpc>
          <a:spcPct val="100000"/>
        </a:lnSpc>
        <a:spcBef>
          <a:spcPct val="0"/>
        </a:spcBef>
        <a:buNone/>
        <a:defRPr sz="32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2800" b="1"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2400" b="1"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2000" b="1"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b="1"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b="1"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A52FF1B8-145F-47AA-9F6F-7DA3201AA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Franklin Gothic Book" panose="020B0502020104020203"/>
              <a:ea typeface="+mn-ea"/>
              <a:cs typeface="+mn-cs"/>
            </a:endParaRPr>
          </a:p>
        </p:txBody>
      </p:sp>
      <p:sp>
        <p:nvSpPr>
          <p:cNvPr id="2" name="Title 1">
            <a:extLst>
              <a:ext uri="{FF2B5EF4-FFF2-40B4-BE49-F238E27FC236}">
                <a16:creationId xmlns:a16="http://schemas.microsoft.com/office/drawing/2014/main" id="{1C21E816-31F5-48BB-BD02-D15F2F18B48A}"/>
              </a:ext>
            </a:extLst>
          </p:cNvPr>
          <p:cNvSpPr>
            <a:spLocks noGrp="1"/>
          </p:cNvSpPr>
          <p:nvPr>
            <p:ph type="ctrTitle"/>
          </p:nvPr>
        </p:nvSpPr>
        <p:spPr>
          <a:xfrm>
            <a:off x="3486004" y="1421446"/>
            <a:ext cx="8492067" cy="4933507"/>
          </a:xfrm>
        </p:spPr>
        <p:txBody>
          <a:bodyPr>
            <a:normAutofit fontScale="90000"/>
          </a:bodyPr>
          <a:lstStyle/>
          <a:p>
            <a:pPr algn="ctr"/>
            <a:br>
              <a:rPr lang="en-US" sz="4400" dirty="0"/>
            </a:br>
            <a:br>
              <a:rPr lang="en-US" sz="4400" dirty="0"/>
            </a:br>
            <a:br>
              <a:rPr lang="en-US" sz="4400" dirty="0"/>
            </a:br>
            <a:br>
              <a:rPr lang="en-US" sz="4400" dirty="0"/>
            </a:br>
            <a:r>
              <a:rPr lang="en-US" sz="4000" dirty="0">
                <a:solidFill>
                  <a:srgbClr val="FFFFFF"/>
                </a:solidFill>
                <a:latin typeface="Arial" panose="020B0604020202020204" pitchFamily="34" charset="0"/>
                <a:cs typeface="Arial" panose="020B0604020202020204" pitchFamily="34" charset="0"/>
              </a:rPr>
              <a:t>Mode Receipts Sourcing</a:t>
            </a:r>
            <a:br>
              <a:rPr lang="en-US" sz="3800" cap="none" dirty="0"/>
            </a:br>
            <a:r>
              <a:rPr lang="en-US" sz="4400" cap="none" dirty="0"/>
              <a:t>Proposed Revisions to </a:t>
            </a:r>
            <a:br>
              <a:rPr lang="en-US" sz="4400" cap="none" dirty="0"/>
            </a:br>
            <a:r>
              <a:rPr lang="en-US" sz="4400" cap="none" dirty="0"/>
              <a:t>Special Industry Rule: Broadcasting</a:t>
            </a:r>
            <a:br>
              <a:rPr lang="en-US" sz="4400" cap="none" dirty="0"/>
            </a:br>
            <a:r>
              <a:rPr lang="en-US" sz="4400" cap="none" dirty="0">
                <a:solidFill>
                  <a:schemeClr val="accent1"/>
                </a:solidFill>
              </a:rPr>
              <a:t>Reg. IV.18(h) </a:t>
            </a:r>
            <a:br>
              <a:rPr lang="en-US" sz="4400" cap="none" dirty="0">
                <a:solidFill>
                  <a:schemeClr val="accent1"/>
                </a:solidFill>
              </a:rPr>
            </a:br>
            <a:r>
              <a:rPr lang="en-US" sz="4200" cap="none" dirty="0">
                <a:solidFill>
                  <a:schemeClr val="accent1"/>
                </a:solidFill>
              </a:rPr>
              <a:t> </a:t>
            </a:r>
            <a:br>
              <a:rPr lang="en-US" sz="4200" cap="none" dirty="0">
                <a:solidFill>
                  <a:schemeClr val="accent1"/>
                </a:solidFill>
              </a:rPr>
            </a:br>
            <a:r>
              <a:rPr lang="en-US" sz="4200" cap="none" dirty="0">
                <a:solidFill>
                  <a:schemeClr val="accent1"/>
                </a:solidFill>
              </a:rPr>
              <a:t> </a:t>
            </a:r>
            <a:r>
              <a:rPr lang="en-US" sz="2700" cap="none" dirty="0"/>
              <a:t>Uniformity Committee meeting</a:t>
            </a:r>
            <a:br>
              <a:rPr lang="en-US" sz="2700" cap="none" dirty="0"/>
            </a:br>
            <a:r>
              <a:rPr lang="en-US" sz="2700" cap="none" dirty="0"/>
              <a:t>April 21, 2026</a:t>
            </a:r>
            <a:br>
              <a:rPr lang="en-US" sz="2700" cap="none" dirty="0"/>
            </a:br>
            <a:r>
              <a:rPr lang="en-US" sz="2700" cap="none" dirty="0"/>
              <a:t>Knoxville, Tennessee</a:t>
            </a:r>
            <a:br>
              <a:rPr lang="en-US" sz="2700" cap="none" dirty="0"/>
            </a:br>
            <a:br>
              <a:rPr lang="en-US" sz="2700" cap="none" dirty="0"/>
            </a:br>
            <a:r>
              <a:rPr lang="en-US" sz="2000" cap="none" dirty="0"/>
              <a:t> </a:t>
            </a:r>
            <a:br>
              <a:rPr lang="en-US" sz="2000" cap="none" dirty="0"/>
            </a:br>
            <a:r>
              <a:rPr lang="en-US" sz="2000" cap="none" dirty="0"/>
              <a:t>Model Receipts Sourcing Regulation Review Work Group</a:t>
            </a:r>
            <a:br>
              <a:rPr lang="en-US" sz="2000" cap="none" dirty="0"/>
            </a:br>
            <a:r>
              <a:rPr lang="en-US" sz="2000" cap="none" dirty="0"/>
              <a:t>Katie Frank, Chair</a:t>
            </a:r>
            <a:br>
              <a:rPr lang="en-US" sz="2000" cap="none" dirty="0"/>
            </a:br>
            <a:endParaRPr lang="en-US" sz="2000" dirty="0"/>
          </a:p>
        </p:txBody>
      </p:sp>
      <p:sp>
        <p:nvSpPr>
          <p:cNvPr id="3" name="Subtitle 2">
            <a:extLst>
              <a:ext uri="{FF2B5EF4-FFF2-40B4-BE49-F238E27FC236}">
                <a16:creationId xmlns:a16="http://schemas.microsoft.com/office/drawing/2014/main" id="{835D6E6B-3353-491C-A3C6-F278D6CED8B3}"/>
              </a:ext>
            </a:extLst>
          </p:cNvPr>
          <p:cNvSpPr>
            <a:spLocks noGrp="1"/>
          </p:cNvSpPr>
          <p:nvPr>
            <p:ph type="subTitle" idx="1"/>
          </p:nvPr>
        </p:nvSpPr>
        <p:spPr>
          <a:xfrm>
            <a:off x="568067" y="4788188"/>
            <a:ext cx="2704008" cy="2000851"/>
          </a:xfrm>
        </p:spPr>
        <p:txBody>
          <a:bodyPr>
            <a:noAutofit/>
          </a:bodyPr>
          <a:lstStyle/>
          <a:p>
            <a:pPr algn="ctr">
              <a:lnSpc>
                <a:spcPct val="100000"/>
              </a:lnSpc>
            </a:pPr>
            <a:r>
              <a:rPr lang="en-US" sz="2400" dirty="0"/>
              <a:t> </a:t>
            </a:r>
            <a:endParaRPr lang="en-US" sz="2400" b="1" dirty="0"/>
          </a:p>
        </p:txBody>
      </p:sp>
      <p:sp>
        <p:nvSpPr>
          <p:cNvPr id="31" name="Rectangle 30">
            <a:extLst>
              <a:ext uri="{FF2B5EF4-FFF2-40B4-BE49-F238E27FC236}">
                <a16:creationId xmlns:a16="http://schemas.microsoft.com/office/drawing/2014/main" id="{6DFE8A8C-8C1F-40A1-8A45-9D05B0DD8E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B0502020104020203"/>
              <a:ea typeface="+mn-ea"/>
              <a:cs typeface="+mn-cs"/>
            </a:endParaRPr>
          </a:p>
        </p:txBody>
      </p:sp>
      <p:sp>
        <p:nvSpPr>
          <p:cNvPr id="33" name="Rectangle 32">
            <a:extLst>
              <a:ext uri="{FF2B5EF4-FFF2-40B4-BE49-F238E27FC236}">
                <a16:creationId xmlns:a16="http://schemas.microsoft.com/office/drawing/2014/main" id="{EE1EF8C3-8F8A-447D-A5FF-C124268254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B0502020104020203"/>
              <a:ea typeface="+mn-ea"/>
              <a:cs typeface="+mn-cs"/>
            </a:endParaRPr>
          </a:p>
        </p:txBody>
      </p:sp>
      <p:sp>
        <p:nvSpPr>
          <p:cNvPr id="35" name="Rectangle 34">
            <a:extLst>
              <a:ext uri="{FF2B5EF4-FFF2-40B4-BE49-F238E27FC236}">
                <a16:creationId xmlns:a16="http://schemas.microsoft.com/office/drawing/2014/main" id="{1B511BAF-6DC3-420A-8603-96945C66A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B0502020104020203"/>
              <a:ea typeface="+mn-ea"/>
              <a:cs typeface="+mn-cs"/>
            </a:endParaRPr>
          </a:p>
        </p:txBody>
      </p:sp>
      <p:pic>
        <p:nvPicPr>
          <p:cNvPr id="4" name="Picture 3">
            <a:extLst>
              <a:ext uri="{FF2B5EF4-FFF2-40B4-BE49-F238E27FC236}">
                <a16:creationId xmlns:a16="http://schemas.microsoft.com/office/drawing/2014/main" id="{49F09600-EAFC-4C54-94E9-659BE7BEF5B3}"/>
              </a:ext>
            </a:extLst>
          </p:cNvPr>
          <p:cNvPicPr>
            <a:picLocks noChangeAspect="1"/>
          </p:cNvPicPr>
          <p:nvPr/>
        </p:nvPicPr>
        <p:blipFill>
          <a:blip r:embed="rId4"/>
          <a:stretch>
            <a:fillRect/>
          </a:stretch>
        </p:blipFill>
        <p:spPr>
          <a:xfrm>
            <a:off x="652500" y="3079845"/>
            <a:ext cx="2619575" cy="1418977"/>
          </a:xfrm>
          <a:prstGeom prst="rect">
            <a:avLst/>
          </a:prstGeom>
        </p:spPr>
      </p:pic>
      <p:sp>
        <p:nvSpPr>
          <p:cNvPr id="5" name="Slide Number Placeholder 4">
            <a:extLst>
              <a:ext uri="{FF2B5EF4-FFF2-40B4-BE49-F238E27FC236}">
                <a16:creationId xmlns:a16="http://schemas.microsoft.com/office/drawing/2014/main" id="{29069105-5D7C-96CF-7BD9-C260AB9E37C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spTree>
    <p:custDataLst>
      <p:tags r:id="rId1"/>
    </p:custDataLst>
    <p:extLst>
      <p:ext uri="{BB962C8B-B14F-4D97-AF65-F5344CB8AC3E}">
        <p14:creationId xmlns:p14="http://schemas.microsoft.com/office/powerpoint/2010/main" val="2475805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A6E1D-9CE6-0937-39A9-57F0EDB255C1}"/>
              </a:ext>
            </a:extLst>
          </p:cNvPr>
          <p:cNvSpPr>
            <a:spLocks noGrp="1"/>
          </p:cNvSpPr>
          <p:nvPr>
            <p:ph type="title"/>
          </p:nvPr>
        </p:nvSpPr>
        <p:spPr>
          <a:xfrm>
            <a:off x="581192" y="829340"/>
            <a:ext cx="11029616" cy="797441"/>
          </a:xfrm>
        </p:spPr>
        <p:txBody>
          <a:bodyPr>
            <a:normAutofit fontScale="90000"/>
          </a:bodyPr>
          <a:lstStyle/>
          <a:p>
            <a:br>
              <a:rPr lang="en-US" sz="2400" dirty="0"/>
            </a:br>
            <a:br>
              <a:rPr lang="en-US" sz="2400" dirty="0"/>
            </a:br>
            <a:br>
              <a:rPr lang="en-US" sz="2400" dirty="0"/>
            </a:br>
            <a:br>
              <a:rPr lang="en-US" sz="2400" dirty="0"/>
            </a:br>
            <a:r>
              <a:rPr lang="en-US" sz="3600" dirty="0">
                <a:solidFill>
                  <a:schemeClr val="accent1"/>
                </a:solidFill>
              </a:rPr>
              <a:t>the 5 reasons</a:t>
            </a:r>
            <a:br>
              <a:rPr lang="en-US" dirty="0"/>
            </a:br>
            <a:endParaRPr lang="en-US" dirty="0"/>
          </a:p>
        </p:txBody>
      </p:sp>
      <p:sp>
        <p:nvSpPr>
          <p:cNvPr id="3" name="Content Placeholder 2">
            <a:extLst>
              <a:ext uri="{FF2B5EF4-FFF2-40B4-BE49-F238E27FC236}">
                <a16:creationId xmlns:a16="http://schemas.microsoft.com/office/drawing/2014/main" id="{6ACDD28F-0349-9028-7002-A3D4FBDB2E5B}"/>
              </a:ext>
            </a:extLst>
          </p:cNvPr>
          <p:cNvSpPr>
            <a:spLocks noGrp="1"/>
          </p:cNvSpPr>
          <p:nvPr>
            <p:ph idx="1"/>
          </p:nvPr>
        </p:nvSpPr>
        <p:spPr>
          <a:xfrm>
            <a:off x="504990" y="1334537"/>
            <a:ext cx="11341450" cy="5454502"/>
          </a:xfrm>
        </p:spPr>
        <p:txBody>
          <a:bodyPr>
            <a:normAutofit fontScale="25000" lnSpcReduction="20000"/>
          </a:bodyPr>
          <a:lstStyle/>
          <a:p>
            <a:endParaRPr lang="en-US" sz="3500" dirty="0"/>
          </a:p>
          <a:p>
            <a:r>
              <a:rPr lang="en-US" sz="8800" dirty="0"/>
              <a:t>The Broadcasting Rule’s description of the sales factor appears flawed and creates confusion with respect to where receipts of in-state independent and unaffiliated television and radio stations should be sourced. </a:t>
            </a:r>
          </a:p>
          <a:p>
            <a:r>
              <a:rPr lang="en-US" sz="8800" dirty="0"/>
              <a:t>To the extent that paragraph B.1 is operative, it potentially conflicts with market-based sourcing principles which the MTC embraced in 2017. </a:t>
            </a:r>
          </a:p>
          <a:p>
            <a:r>
              <a:rPr lang="en-US" sz="8800" dirty="0"/>
              <a:t>The Section 17 regulations essentially mirror paragraph B.2, making the Broadcasting Rule’s recommended sales factor section largely duplicative and unnecessary. </a:t>
            </a:r>
          </a:p>
          <a:p>
            <a:r>
              <a:rPr lang="en-US" sz="8800" dirty="0"/>
              <a:t>The Broadcasting Rule, unlike the Section 17 regulations, has become stale because it does not expressly apply to Internet activities, such as streaming services. Its application to third parties such as content providers/creators that license their property to broadcasters for delivery to viewers would benefit from greater clarity.</a:t>
            </a:r>
          </a:p>
          <a:p>
            <a:r>
              <a:rPr lang="en-US" sz="8800" dirty="0"/>
              <a:t>Most broadly, recommending two overlapping models that apply to many of the same activities but use different language without explanation serves no purposes and potentially creates confusion.</a:t>
            </a:r>
          </a:p>
          <a:p>
            <a:pPr marL="0" indent="0">
              <a:buNone/>
            </a:pPr>
            <a:endParaRPr lang="en-US" sz="7200" dirty="0"/>
          </a:p>
          <a:p>
            <a:endParaRPr lang="en-US" dirty="0"/>
          </a:p>
        </p:txBody>
      </p:sp>
      <p:sp>
        <p:nvSpPr>
          <p:cNvPr id="4" name="Slide Number Placeholder 3">
            <a:extLst>
              <a:ext uri="{FF2B5EF4-FFF2-40B4-BE49-F238E27FC236}">
                <a16:creationId xmlns:a16="http://schemas.microsoft.com/office/drawing/2014/main" id="{8476EC58-5C4F-7105-43C5-406518FF382A}"/>
              </a:ext>
            </a:extLst>
          </p:cNvPr>
          <p:cNvSpPr>
            <a:spLocks noGrp="1"/>
          </p:cNvSpPr>
          <p:nvPr>
            <p:ph type="sldNum" sz="quarter" idx="12"/>
          </p:nvPr>
        </p:nvSpPr>
        <p:spPr/>
        <p:txBody>
          <a:bodyPr/>
          <a:lstStyle/>
          <a:p>
            <a:fld id="{3A98EE3D-8CD1-4C3F-BD1C-C98C9596463C}" type="slidenum">
              <a:rPr lang="en-US" smtClean="0"/>
              <a:t>10</a:t>
            </a:fld>
            <a:endParaRPr lang="en-US" dirty="0"/>
          </a:p>
        </p:txBody>
      </p:sp>
    </p:spTree>
    <p:extLst>
      <p:ext uri="{BB962C8B-B14F-4D97-AF65-F5344CB8AC3E}">
        <p14:creationId xmlns:p14="http://schemas.microsoft.com/office/powerpoint/2010/main" val="1247815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9EF27-B4E6-EE71-37F7-865F9553251B}"/>
              </a:ext>
            </a:extLst>
          </p:cNvPr>
          <p:cNvSpPr>
            <a:spLocks noGrp="1"/>
          </p:cNvSpPr>
          <p:nvPr>
            <p:ph type="title"/>
          </p:nvPr>
        </p:nvSpPr>
        <p:spPr>
          <a:xfrm>
            <a:off x="581192" y="1709057"/>
            <a:ext cx="11029616" cy="3624942"/>
          </a:xfrm>
        </p:spPr>
        <p:txBody>
          <a:bodyPr>
            <a:normAutofit fontScale="90000"/>
          </a:bodyPr>
          <a:lstStyle/>
          <a:p>
            <a:r>
              <a:rPr lang="en-US" dirty="0">
                <a:solidFill>
                  <a:schemeClr val="accent1"/>
                </a:solidFill>
              </a:rPr>
              <a:t>alternative b </a:t>
            </a:r>
            <a:br>
              <a:rPr lang="en-US" dirty="0">
                <a:solidFill>
                  <a:schemeClr val="accent1"/>
                </a:solidFill>
              </a:rPr>
            </a:br>
            <a:r>
              <a:rPr lang="en-US" dirty="0">
                <a:solidFill>
                  <a:schemeClr val="tx1"/>
                </a:solidFill>
              </a:rPr>
              <a:t>[</a:t>
            </a:r>
            <a:r>
              <a:rPr lang="en-US" dirty="0"/>
              <a:t>for states that have not adopted the Commission’s revised model Section 17 regulations]</a:t>
            </a:r>
            <a:br>
              <a:rPr lang="en-US" dirty="0"/>
            </a:br>
            <a:br>
              <a:rPr lang="en-US" dirty="0"/>
            </a:br>
            <a:br>
              <a:rPr lang="en-US" dirty="0"/>
            </a:br>
            <a:r>
              <a:rPr lang="en-US" dirty="0"/>
              <a:t>Applying the section 18 rule to STREAMING AND clarifying its application to LICENSING of content REFLECTs CHANGING TECHNOLOGY SINCE THE 1990S. </a:t>
            </a:r>
            <a:br>
              <a:rPr lang="en-US" dirty="0"/>
            </a:br>
            <a:r>
              <a:rPr lang="en-US" dirty="0"/>
              <a:t> </a:t>
            </a:r>
          </a:p>
        </p:txBody>
      </p:sp>
      <p:sp>
        <p:nvSpPr>
          <p:cNvPr id="3" name="Slide Number Placeholder 2">
            <a:extLst>
              <a:ext uri="{FF2B5EF4-FFF2-40B4-BE49-F238E27FC236}">
                <a16:creationId xmlns:a16="http://schemas.microsoft.com/office/drawing/2014/main" id="{890C4510-C3D4-3226-F98D-4AF939F44AC8}"/>
              </a:ext>
            </a:extLst>
          </p:cNvPr>
          <p:cNvSpPr>
            <a:spLocks noGrp="1"/>
          </p:cNvSpPr>
          <p:nvPr>
            <p:ph type="sldNum" sz="quarter" idx="12"/>
          </p:nvPr>
        </p:nvSpPr>
        <p:spPr/>
        <p:txBody>
          <a:bodyPr/>
          <a:lstStyle/>
          <a:p>
            <a:fld id="{3A98EE3D-8CD1-4C3F-BD1C-C98C9596463C}" type="slidenum">
              <a:rPr lang="en-US" smtClean="0"/>
              <a:t>11</a:t>
            </a:fld>
            <a:endParaRPr lang="en-US" dirty="0"/>
          </a:p>
        </p:txBody>
      </p:sp>
    </p:spTree>
    <p:extLst>
      <p:ext uri="{BB962C8B-B14F-4D97-AF65-F5344CB8AC3E}">
        <p14:creationId xmlns:p14="http://schemas.microsoft.com/office/powerpoint/2010/main" val="3395937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367A3-FB9F-6EF6-7493-3C89FAD4ED83}"/>
              </a:ext>
            </a:extLst>
          </p:cNvPr>
          <p:cNvSpPr>
            <a:spLocks noGrp="1"/>
          </p:cNvSpPr>
          <p:nvPr>
            <p:ph type="title"/>
          </p:nvPr>
        </p:nvSpPr>
        <p:spPr/>
        <p:txBody>
          <a:bodyPr/>
          <a:lstStyle/>
          <a:p>
            <a:r>
              <a:rPr lang="en-US" dirty="0">
                <a:solidFill>
                  <a:schemeClr val="accent2">
                    <a:lumMod val="75000"/>
                  </a:schemeClr>
                </a:solidFill>
              </a:rPr>
              <a:t>History of the project</a:t>
            </a:r>
          </a:p>
        </p:txBody>
      </p:sp>
      <p:sp>
        <p:nvSpPr>
          <p:cNvPr id="3" name="Content Placeholder 2">
            <a:extLst>
              <a:ext uri="{FF2B5EF4-FFF2-40B4-BE49-F238E27FC236}">
                <a16:creationId xmlns:a16="http://schemas.microsoft.com/office/drawing/2014/main" id="{0C1FA616-2838-3B11-4021-5C2EB4809946}"/>
              </a:ext>
            </a:extLst>
          </p:cNvPr>
          <p:cNvSpPr>
            <a:spLocks noGrp="1"/>
          </p:cNvSpPr>
          <p:nvPr>
            <p:ph idx="1"/>
          </p:nvPr>
        </p:nvSpPr>
        <p:spPr>
          <a:xfrm>
            <a:off x="581193" y="1864483"/>
            <a:ext cx="11145369" cy="4870740"/>
          </a:xfrm>
        </p:spPr>
        <p:txBody>
          <a:bodyPr>
            <a:normAutofit fontScale="92500"/>
          </a:bodyPr>
          <a:lstStyle/>
          <a:p>
            <a:pPr>
              <a:lnSpc>
                <a:spcPct val="100000"/>
              </a:lnSpc>
            </a:pPr>
            <a:r>
              <a:rPr lang="en-US" sz="2900" dirty="0">
                <a:ea typeface="Calibri" panose="020F0502020204030204" pitchFamily="34" charset="0"/>
                <a:cs typeface="Calibri" panose="020F0502020204030204" pitchFamily="34" charset="0"/>
              </a:rPr>
              <a:t>At its spring 2025 meeting in Spokane, the Uniformity Committee greenlighted a Work Group project to review the Broadcasting Rule and prepare possible updates. </a:t>
            </a:r>
          </a:p>
          <a:p>
            <a:pPr>
              <a:lnSpc>
                <a:spcPct val="100000"/>
              </a:lnSpc>
            </a:pPr>
            <a:r>
              <a:rPr lang="en-US" sz="2900" dirty="0">
                <a:ea typeface="Calibri" panose="020F0502020204030204" pitchFamily="34" charset="0"/>
                <a:cs typeface="Calibri" panose="020F0502020204030204" pitchFamily="34" charset="0"/>
              </a:rPr>
              <a:t>The Work Group subsequently met on multiple occasions to consider a series of drafts updating the Rule.</a:t>
            </a:r>
          </a:p>
          <a:p>
            <a:pPr>
              <a:lnSpc>
                <a:spcPct val="100000"/>
              </a:lnSpc>
            </a:pPr>
            <a:r>
              <a:rPr lang="en-US" sz="2900" dirty="0">
                <a:ea typeface="Calibri" panose="020F0502020204030204" pitchFamily="34" charset="0"/>
                <a:cs typeface="Calibri" panose="020F0502020204030204" pitchFamily="34" charset="0"/>
              </a:rPr>
              <a:t>Work Group meetings were open to the public. Both state representatives  and members of the public were invited to offer comments throughout the process. There were no comments from the public.</a:t>
            </a:r>
          </a:p>
          <a:p>
            <a:pPr>
              <a:lnSpc>
                <a:spcPct val="100000"/>
              </a:lnSpc>
            </a:pPr>
            <a:r>
              <a:rPr lang="en-US" sz="2900" dirty="0">
                <a:ea typeface="Calibri" panose="020F0502020204030204" pitchFamily="34" charset="0"/>
                <a:cs typeface="Calibri" panose="020F0502020204030204" pitchFamily="34" charset="0"/>
              </a:rPr>
              <a:t>Last month, the work group agreed to advance its latest draft to the Uniformity Committee for the Committee’s consideration.</a:t>
            </a:r>
          </a:p>
          <a:p>
            <a:endParaRPr lang="en-US" dirty="0"/>
          </a:p>
        </p:txBody>
      </p:sp>
      <p:sp>
        <p:nvSpPr>
          <p:cNvPr id="4" name="Slide Number Placeholder 3">
            <a:extLst>
              <a:ext uri="{FF2B5EF4-FFF2-40B4-BE49-F238E27FC236}">
                <a16:creationId xmlns:a16="http://schemas.microsoft.com/office/drawing/2014/main" id="{E04BC401-28A1-169F-558C-22BD0DF82F77}"/>
              </a:ext>
            </a:extLst>
          </p:cNvPr>
          <p:cNvSpPr>
            <a:spLocks noGrp="1"/>
          </p:cNvSpPr>
          <p:nvPr>
            <p:ph type="sldNum" sz="quarter" idx="12"/>
          </p:nvPr>
        </p:nvSpPr>
        <p:spPr/>
        <p:txBody>
          <a:bodyPr/>
          <a:lstStyle/>
          <a:p>
            <a:fld id="{3A98EE3D-8CD1-4C3F-BD1C-C98C9596463C}" type="slidenum">
              <a:rPr lang="en-US" smtClean="0"/>
              <a:t>2</a:t>
            </a:fld>
            <a:endParaRPr lang="en-US" dirty="0"/>
          </a:p>
        </p:txBody>
      </p:sp>
    </p:spTree>
    <p:extLst>
      <p:ext uri="{BB962C8B-B14F-4D97-AF65-F5344CB8AC3E}">
        <p14:creationId xmlns:p14="http://schemas.microsoft.com/office/powerpoint/2010/main" val="1596928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C7D0D-4DB0-8E7F-FE2A-830DA5A5A09C}"/>
              </a:ext>
            </a:extLst>
          </p:cNvPr>
          <p:cNvSpPr>
            <a:spLocks noGrp="1"/>
          </p:cNvSpPr>
          <p:nvPr>
            <p:ph type="title"/>
          </p:nvPr>
        </p:nvSpPr>
        <p:spPr/>
        <p:txBody>
          <a:bodyPr/>
          <a:lstStyle/>
          <a:p>
            <a:r>
              <a:rPr lang="en-US" dirty="0">
                <a:solidFill>
                  <a:schemeClr val="accent1"/>
                </a:solidFill>
              </a:rPr>
              <a:t>Two mtc model regulations address broadcasting:</a:t>
            </a:r>
          </a:p>
        </p:txBody>
      </p:sp>
      <p:sp>
        <p:nvSpPr>
          <p:cNvPr id="3" name="Content Placeholder 2">
            <a:extLst>
              <a:ext uri="{FF2B5EF4-FFF2-40B4-BE49-F238E27FC236}">
                <a16:creationId xmlns:a16="http://schemas.microsoft.com/office/drawing/2014/main" id="{E3FF355E-8705-B366-3624-FC3D079BD8E2}"/>
              </a:ext>
            </a:extLst>
          </p:cNvPr>
          <p:cNvSpPr>
            <a:spLocks noGrp="1"/>
          </p:cNvSpPr>
          <p:nvPr>
            <p:ph idx="1"/>
          </p:nvPr>
        </p:nvSpPr>
        <p:spPr>
          <a:xfrm>
            <a:off x="581192" y="1724795"/>
            <a:ext cx="11167785" cy="4492297"/>
          </a:xfrm>
        </p:spPr>
        <p:txBody>
          <a:bodyPr>
            <a:normAutofit lnSpcReduction="10000"/>
          </a:bodyPr>
          <a:lstStyle/>
          <a:p>
            <a:r>
              <a:rPr lang="en-US" sz="3200" dirty="0"/>
              <a:t>The MTC’s Model General Allocation and Apportionment Regulations (the “Section 17 regulations”) address the sourcing of receipts from services delivered by electronic transmission. </a:t>
            </a:r>
            <a:r>
              <a:rPr lang="en-US" sz="3200" dirty="0">
                <a:solidFill>
                  <a:schemeClr val="accent1"/>
                </a:solidFill>
              </a:rPr>
              <a:t>Adopted in 2017</a:t>
            </a:r>
            <a:r>
              <a:rPr lang="en-US" sz="3200" dirty="0"/>
              <a:t>.</a:t>
            </a:r>
          </a:p>
          <a:p>
            <a:r>
              <a:rPr lang="en-US" sz="3200" dirty="0"/>
              <a:t>The Section 18 special industry rule, Reg. IV.18 (h), addresses the sourcing of receipts from “Television and Radio Broadcasting” (the “Section 18 Rule”). </a:t>
            </a:r>
            <a:r>
              <a:rPr lang="en-US" sz="3200" dirty="0">
                <a:solidFill>
                  <a:schemeClr val="accent1"/>
                </a:solidFill>
              </a:rPr>
              <a:t>Adopted in 1990; amended in 1996</a:t>
            </a:r>
            <a:r>
              <a:rPr lang="en-US" sz="3200" dirty="0"/>
              <a:t>	</a:t>
            </a:r>
          </a:p>
        </p:txBody>
      </p:sp>
      <p:sp>
        <p:nvSpPr>
          <p:cNvPr id="4" name="Slide Number Placeholder 3">
            <a:extLst>
              <a:ext uri="{FF2B5EF4-FFF2-40B4-BE49-F238E27FC236}">
                <a16:creationId xmlns:a16="http://schemas.microsoft.com/office/drawing/2014/main" id="{87475100-91ED-C61C-95E8-BE3FEFB87E8D}"/>
              </a:ext>
            </a:extLst>
          </p:cNvPr>
          <p:cNvSpPr>
            <a:spLocks noGrp="1"/>
          </p:cNvSpPr>
          <p:nvPr>
            <p:ph type="sldNum" sz="quarter" idx="12"/>
          </p:nvPr>
        </p:nvSpPr>
        <p:spPr/>
        <p:txBody>
          <a:bodyPr/>
          <a:lstStyle/>
          <a:p>
            <a:fld id="{3A98EE3D-8CD1-4C3F-BD1C-C98C9596463C}" type="slidenum">
              <a:rPr lang="en-US" smtClean="0"/>
              <a:t>3</a:t>
            </a:fld>
            <a:endParaRPr lang="en-US" dirty="0"/>
          </a:p>
        </p:txBody>
      </p:sp>
    </p:spTree>
    <p:extLst>
      <p:ext uri="{BB962C8B-B14F-4D97-AF65-F5344CB8AC3E}">
        <p14:creationId xmlns:p14="http://schemas.microsoft.com/office/powerpoint/2010/main" val="2420668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FACFE-F9D8-0AC8-CA9D-ECEFA7E6EC0D}"/>
              </a:ext>
            </a:extLst>
          </p:cNvPr>
          <p:cNvSpPr>
            <a:spLocks noGrp="1"/>
          </p:cNvSpPr>
          <p:nvPr>
            <p:ph type="title"/>
          </p:nvPr>
        </p:nvSpPr>
        <p:spPr/>
        <p:txBody>
          <a:bodyPr/>
          <a:lstStyle/>
          <a:p>
            <a:r>
              <a:rPr lang="en-US" dirty="0">
                <a:solidFill>
                  <a:schemeClr val="accent1"/>
                </a:solidFill>
              </a:rPr>
              <a:t>Section 17 regulations’ receipts factor</a:t>
            </a:r>
          </a:p>
        </p:txBody>
      </p:sp>
      <p:sp>
        <p:nvSpPr>
          <p:cNvPr id="3" name="Content Placeholder 2">
            <a:extLst>
              <a:ext uri="{FF2B5EF4-FFF2-40B4-BE49-F238E27FC236}">
                <a16:creationId xmlns:a16="http://schemas.microsoft.com/office/drawing/2014/main" id="{B1B8BCC3-AE93-9517-0B02-E81AE9C45695}"/>
              </a:ext>
            </a:extLst>
          </p:cNvPr>
          <p:cNvSpPr>
            <a:spLocks noGrp="1"/>
          </p:cNvSpPr>
          <p:nvPr>
            <p:ph idx="1"/>
          </p:nvPr>
        </p:nvSpPr>
        <p:spPr>
          <a:xfrm>
            <a:off x="708783" y="1960009"/>
            <a:ext cx="11029615" cy="4463905"/>
          </a:xfrm>
        </p:spPr>
        <p:txBody>
          <a:bodyPr>
            <a:normAutofit fontScale="92500"/>
          </a:bodyPr>
          <a:lstStyle/>
          <a:p>
            <a:pPr marL="0" indent="0">
              <a:buNone/>
            </a:pPr>
            <a:r>
              <a:rPr lang="en-US" sz="2900" dirty="0"/>
              <a:t>Applies market-based sourcing principles to source receipts from the sale of services and intangibles:</a:t>
            </a:r>
          </a:p>
          <a:p>
            <a:r>
              <a:rPr lang="en-US" sz="2900" dirty="0"/>
              <a:t>Addresses services “delivered electronically to end users or other third-party recipients,” including television broadcasting and streaming.</a:t>
            </a:r>
          </a:p>
          <a:p>
            <a:r>
              <a:rPr lang="en-US" sz="2900" dirty="0"/>
              <a:t>Addresses the sourcing of receipts of content providers/creators who license their property to broadcasters and others for delivery to viewers.</a:t>
            </a:r>
          </a:p>
          <a:p>
            <a:r>
              <a:rPr lang="en-US" sz="2900" dirty="0"/>
              <a:t>Utilizes an </a:t>
            </a:r>
            <a:r>
              <a:rPr lang="en-US" sz="2900" dirty="0">
                <a:solidFill>
                  <a:schemeClr val="accent1"/>
                </a:solidFill>
              </a:rPr>
              <a:t>audience-type factor </a:t>
            </a:r>
            <a:r>
              <a:rPr lang="en-US" sz="2900" dirty="0"/>
              <a:t>to source receipts of broadcasters, streaming companies, and licensors of content.</a:t>
            </a:r>
          </a:p>
          <a:p>
            <a:endParaRPr lang="en-US" dirty="0"/>
          </a:p>
        </p:txBody>
      </p:sp>
      <p:sp>
        <p:nvSpPr>
          <p:cNvPr id="4" name="Slide Number Placeholder 3">
            <a:extLst>
              <a:ext uri="{FF2B5EF4-FFF2-40B4-BE49-F238E27FC236}">
                <a16:creationId xmlns:a16="http://schemas.microsoft.com/office/drawing/2014/main" id="{AA07CE25-30EA-15EC-99A7-6FE5409A17DF}"/>
              </a:ext>
            </a:extLst>
          </p:cNvPr>
          <p:cNvSpPr>
            <a:spLocks noGrp="1"/>
          </p:cNvSpPr>
          <p:nvPr>
            <p:ph type="sldNum" sz="quarter" idx="12"/>
          </p:nvPr>
        </p:nvSpPr>
        <p:spPr/>
        <p:txBody>
          <a:bodyPr/>
          <a:lstStyle/>
          <a:p>
            <a:fld id="{3A98EE3D-8CD1-4C3F-BD1C-C98C9596463C}" type="slidenum">
              <a:rPr lang="en-US" smtClean="0"/>
              <a:t>4</a:t>
            </a:fld>
            <a:endParaRPr lang="en-US" dirty="0"/>
          </a:p>
        </p:txBody>
      </p:sp>
    </p:spTree>
    <p:extLst>
      <p:ext uri="{BB962C8B-B14F-4D97-AF65-F5344CB8AC3E}">
        <p14:creationId xmlns:p14="http://schemas.microsoft.com/office/powerpoint/2010/main" val="1351559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C5FC7-000B-E924-C4FB-AA34126F3EA8}"/>
              </a:ext>
            </a:extLst>
          </p:cNvPr>
          <p:cNvSpPr>
            <a:spLocks noGrp="1"/>
          </p:cNvSpPr>
          <p:nvPr>
            <p:ph type="title"/>
          </p:nvPr>
        </p:nvSpPr>
        <p:spPr>
          <a:xfrm>
            <a:off x="581190" y="385149"/>
            <a:ext cx="11029616" cy="988332"/>
          </a:xfrm>
        </p:spPr>
        <p:txBody>
          <a:bodyPr>
            <a:normAutofit/>
          </a:bodyPr>
          <a:lstStyle/>
          <a:p>
            <a:r>
              <a:rPr lang="en-US" dirty="0">
                <a:solidFill>
                  <a:schemeClr val="accent1"/>
                </a:solidFill>
              </a:rPr>
              <a:t>The curious Sales factor in the Section 18 rule:</a:t>
            </a:r>
          </a:p>
        </p:txBody>
      </p:sp>
      <p:sp>
        <p:nvSpPr>
          <p:cNvPr id="3" name="Slide Number Placeholder 2">
            <a:extLst>
              <a:ext uri="{FF2B5EF4-FFF2-40B4-BE49-F238E27FC236}">
                <a16:creationId xmlns:a16="http://schemas.microsoft.com/office/drawing/2014/main" id="{A847FDA8-F0ED-0F60-6909-E250AA289DF6}"/>
              </a:ext>
            </a:extLst>
          </p:cNvPr>
          <p:cNvSpPr>
            <a:spLocks noGrp="1"/>
          </p:cNvSpPr>
          <p:nvPr>
            <p:ph type="sldNum" sz="quarter" idx="12"/>
          </p:nvPr>
        </p:nvSpPr>
        <p:spPr/>
        <p:txBody>
          <a:bodyPr/>
          <a:lstStyle/>
          <a:p>
            <a:fld id="{3A98EE3D-8CD1-4C3F-BD1C-C98C9596463C}" type="slidenum">
              <a:rPr lang="en-US" smtClean="0"/>
              <a:t>5</a:t>
            </a:fld>
            <a:endParaRPr lang="en-US" dirty="0"/>
          </a:p>
        </p:txBody>
      </p:sp>
      <p:sp>
        <p:nvSpPr>
          <p:cNvPr id="5" name="TextBox 4">
            <a:extLst>
              <a:ext uri="{FF2B5EF4-FFF2-40B4-BE49-F238E27FC236}">
                <a16:creationId xmlns:a16="http://schemas.microsoft.com/office/drawing/2014/main" id="{4C63EF7D-0587-F001-27BC-FB80FFF293A9}"/>
              </a:ext>
            </a:extLst>
          </p:cNvPr>
          <p:cNvSpPr txBox="1"/>
          <p:nvPr/>
        </p:nvSpPr>
        <p:spPr>
          <a:xfrm>
            <a:off x="581190" y="1712829"/>
            <a:ext cx="11029616" cy="4893647"/>
          </a:xfrm>
          <a:prstGeom prst="rect">
            <a:avLst/>
          </a:prstGeom>
          <a:noFill/>
        </p:spPr>
        <p:txBody>
          <a:bodyPr wrap="square">
            <a:spAutoFit/>
          </a:bodyPr>
          <a:lstStyle/>
          <a:p>
            <a:r>
              <a:rPr lang="en-US" sz="2400" b="1" dirty="0"/>
              <a:t>Section IV.18(h)(4)(iv) of the Rule describes the sales factor. This provision distinguishes between:</a:t>
            </a:r>
          </a:p>
          <a:p>
            <a:endParaRPr lang="en-US" sz="2400" b="1" dirty="0"/>
          </a:p>
          <a:p>
            <a:r>
              <a:rPr lang="en-US" sz="2400" b="1" dirty="0"/>
              <a:t>(Para, B.1) gross receipts including advertising revenue from television, film, or radio programming in release to or by “</a:t>
            </a:r>
            <a:r>
              <a:rPr lang="en-US" sz="2400" b="1" dirty="0">
                <a:solidFill>
                  <a:schemeClr val="accent1"/>
                </a:solidFill>
              </a:rPr>
              <a:t>television and radio stations</a:t>
            </a:r>
            <a:r>
              <a:rPr lang="en-US" sz="2400" b="1" dirty="0"/>
              <a:t> located in this state”; and </a:t>
            </a:r>
          </a:p>
          <a:p>
            <a:endParaRPr lang="en-US" sz="2400" b="1" dirty="0"/>
          </a:p>
          <a:p>
            <a:r>
              <a:rPr lang="en-US" sz="2400" b="1" dirty="0"/>
              <a:t>(Para. B.2) gross receipts including advertising revenue from television, film, or radio programming in release to or by “</a:t>
            </a:r>
            <a:r>
              <a:rPr lang="en-US" sz="2400" b="1" dirty="0">
                <a:solidFill>
                  <a:schemeClr val="accent1"/>
                </a:solidFill>
              </a:rPr>
              <a:t>a</a:t>
            </a:r>
            <a:r>
              <a:rPr lang="en-US" sz="2400" b="1" dirty="0"/>
              <a:t> </a:t>
            </a:r>
            <a:r>
              <a:rPr lang="en-US" sz="2400" b="1" dirty="0">
                <a:solidFill>
                  <a:schemeClr val="accent1"/>
                </a:solidFill>
              </a:rPr>
              <a:t>television [or radio] station </a:t>
            </a:r>
            <a:r>
              <a:rPr lang="en-US" sz="2400" b="1" dirty="0"/>
              <a:t>(independent or unaffiliated) or network of stations for broadcast.” </a:t>
            </a:r>
          </a:p>
          <a:p>
            <a:endParaRPr lang="en-US" sz="2400" b="1" dirty="0"/>
          </a:p>
          <a:p>
            <a:r>
              <a:rPr lang="en-US" sz="2400" b="1" dirty="0"/>
              <a:t>Receipts of the former are sourced entirely to “</a:t>
            </a:r>
            <a:r>
              <a:rPr lang="en-US" sz="2400" b="1" dirty="0">
                <a:solidFill>
                  <a:schemeClr val="accent1"/>
                </a:solidFill>
              </a:rPr>
              <a:t>this state</a:t>
            </a:r>
            <a:r>
              <a:rPr lang="en-US" sz="2400" b="1" dirty="0"/>
              <a:t>,” while the receipts of the latter are sourced utilizing </a:t>
            </a:r>
            <a:r>
              <a:rPr lang="en-US" sz="2400" b="1" dirty="0">
                <a:solidFill>
                  <a:schemeClr val="accent1"/>
                </a:solidFill>
              </a:rPr>
              <a:t>audience factor</a:t>
            </a:r>
            <a:r>
              <a:rPr lang="en-US" sz="2400" b="1" dirty="0"/>
              <a:t>. </a:t>
            </a:r>
          </a:p>
        </p:txBody>
      </p:sp>
    </p:spTree>
    <p:extLst>
      <p:ext uri="{BB962C8B-B14F-4D97-AF65-F5344CB8AC3E}">
        <p14:creationId xmlns:p14="http://schemas.microsoft.com/office/powerpoint/2010/main" val="2646043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F6809-8AEB-E082-A210-A645EB34F682}"/>
              </a:ext>
            </a:extLst>
          </p:cNvPr>
          <p:cNvSpPr>
            <a:spLocks noGrp="1"/>
          </p:cNvSpPr>
          <p:nvPr>
            <p:ph type="title"/>
          </p:nvPr>
        </p:nvSpPr>
        <p:spPr/>
        <p:txBody>
          <a:bodyPr>
            <a:normAutofit fontScale="90000"/>
          </a:bodyPr>
          <a:lstStyle/>
          <a:p>
            <a:r>
              <a:rPr lang="en-US" dirty="0">
                <a:solidFill>
                  <a:schemeClr val="accent1"/>
                </a:solidFill>
              </a:rPr>
              <a:t>The rule’s Pre-internet language and narrow scope</a:t>
            </a:r>
          </a:p>
        </p:txBody>
      </p:sp>
      <p:sp>
        <p:nvSpPr>
          <p:cNvPr id="3" name="Content Placeholder 2">
            <a:extLst>
              <a:ext uri="{FF2B5EF4-FFF2-40B4-BE49-F238E27FC236}">
                <a16:creationId xmlns:a16="http://schemas.microsoft.com/office/drawing/2014/main" id="{3F4B4FB3-733C-D235-BEF9-BC0E26CA71B4}"/>
              </a:ext>
            </a:extLst>
          </p:cNvPr>
          <p:cNvSpPr>
            <a:spLocks noGrp="1"/>
          </p:cNvSpPr>
          <p:nvPr>
            <p:ph idx="1"/>
          </p:nvPr>
        </p:nvSpPr>
        <p:spPr/>
        <p:txBody>
          <a:bodyPr>
            <a:normAutofit/>
          </a:bodyPr>
          <a:lstStyle/>
          <a:p>
            <a:r>
              <a:rPr lang="en-US" dirty="0"/>
              <a:t>The Section 18 Rule’s archaic language, which focuses on television and radio broadcasting, does not appear to address services delivered via the Internet such as the delivery of Internet ads or streaming services.</a:t>
            </a:r>
          </a:p>
          <a:p>
            <a:r>
              <a:rPr lang="en-US" dirty="0"/>
              <a:t>The Rule addresses the sourcing of receipts of content providers/creators who license their property to broadcasters for delivery to viewers but in an obscure way.</a:t>
            </a:r>
          </a:p>
        </p:txBody>
      </p:sp>
      <p:sp>
        <p:nvSpPr>
          <p:cNvPr id="4" name="Slide Number Placeholder 3">
            <a:extLst>
              <a:ext uri="{FF2B5EF4-FFF2-40B4-BE49-F238E27FC236}">
                <a16:creationId xmlns:a16="http://schemas.microsoft.com/office/drawing/2014/main" id="{C781B228-614E-9F88-CCD1-AF8C2DA7F7FA}"/>
              </a:ext>
            </a:extLst>
          </p:cNvPr>
          <p:cNvSpPr>
            <a:spLocks noGrp="1"/>
          </p:cNvSpPr>
          <p:nvPr>
            <p:ph type="sldNum" sz="quarter" idx="12"/>
          </p:nvPr>
        </p:nvSpPr>
        <p:spPr/>
        <p:txBody>
          <a:bodyPr/>
          <a:lstStyle/>
          <a:p>
            <a:fld id="{3A98EE3D-8CD1-4C3F-BD1C-C98C9596463C}" type="slidenum">
              <a:rPr lang="en-US" smtClean="0"/>
              <a:t>6</a:t>
            </a:fld>
            <a:endParaRPr lang="en-US" dirty="0"/>
          </a:p>
        </p:txBody>
      </p:sp>
    </p:spTree>
    <p:extLst>
      <p:ext uri="{BB962C8B-B14F-4D97-AF65-F5344CB8AC3E}">
        <p14:creationId xmlns:p14="http://schemas.microsoft.com/office/powerpoint/2010/main" val="3843222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0AADC-5B33-3E76-E8C5-C57D700A0C11}"/>
              </a:ext>
            </a:extLst>
          </p:cNvPr>
          <p:cNvSpPr>
            <a:spLocks noGrp="1"/>
          </p:cNvSpPr>
          <p:nvPr>
            <p:ph type="title"/>
          </p:nvPr>
        </p:nvSpPr>
        <p:spPr>
          <a:xfrm>
            <a:off x="581192" y="2133915"/>
            <a:ext cx="11029616" cy="988332"/>
          </a:xfrm>
        </p:spPr>
        <p:txBody>
          <a:bodyPr/>
          <a:lstStyle/>
          <a:p>
            <a:r>
              <a:rPr lang="en-US" dirty="0">
                <a:solidFill>
                  <a:schemeClr val="accent1"/>
                </a:solidFill>
              </a:rPr>
              <a:t>Proposed revisions to the section 18 rule</a:t>
            </a:r>
          </a:p>
        </p:txBody>
      </p:sp>
      <p:sp>
        <p:nvSpPr>
          <p:cNvPr id="3" name="Slide Number Placeholder 2">
            <a:extLst>
              <a:ext uri="{FF2B5EF4-FFF2-40B4-BE49-F238E27FC236}">
                <a16:creationId xmlns:a16="http://schemas.microsoft.com/office/drawing/2014/main" id="{CF3BD79C-697F-86ED-FA59-F881FC12C150}"/>
              </a:ext>
            </a:extLst>
          </p:cNvPr>
          <p:cNvSpPr>
            <a:spLocks noGrp="1"/>
          </p:cNvSpPr>
          <p:nvPr>
            <p:ph type="sldNum" sz="quarter" idx="12"/>
          </p:nvPr>
        </p:nvSpPr>
        <p:spPr/>
        <p:txBody>
          <a:bodyPr/>
          <a:lstStyle/>
          <a:p>
            <a:fld id="{3A98EE3D-8CD1-4C3F-BD1C-C98C9596463C}" type="slidenum">
              <a:rPr lang="en-US" smtClean="0"/>
              <a:t>7</a:t>
            </a:fld>
            <a:endParaRPr lang="en-US" dirty="0"/>
          </a:p>
        </p:txBody>
      </p:sp>
    </p:spTree>
    <p:extLst>
      <p:ext uri="{BB962C8B-B14F-4D97-AF65-F5344CB8AC3E}">
        <p14:creationId xmlns:p14="http://schemas.microsoft.com/office/powerpoint/2010/main" val="2457869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C3B79-BB93-71E0-E3DC-078C06840CFB}"/>
              </a:ext>
            </a:extLst>
          </p:cNvPr>
          <p:cNvSpPr>
            <a:spLocks noGrp="1"/>
          </p:cNvSpPr>
          <p:nvPr>
            <p:ph type="title"/>
          </p:nvPr>
        </p:nvSpPr>
        <p:spPr/>
        <p:txBody>
          <a:bodyPr/>
          <a:lstStyle/>
          <a:p>
            <a:r>
              <a:rPr lang="en-US" dirty="0">
                <a:solidFill>
                  <a:schemeClr val="accent1"/>
                </a:solidFill>
              </a:rPr>
              <a:t>draft revisions </a:t>
            </a:r>
            <a:r>
              <a:rPr lang="en-US" i="1" dirty="0">
                <a:solidFill>
                  <a:schemeClr val="accent1"/>
                </a:solidFill>
              </a:rPr>
              <a:t>in summary</a:t>
            </a:r>
          </a:p>
        </p:txBody>
      </p:sp>
      <p:sp>
        <p:nvSpPr>
          <p:cNvPr id="3" name="Content Placeholder 2">
            <a:extLst>
              <a:ext uri="{FF2B5EF4-FFF2-40B4-BE49-F238E27FC236}">
                <a16:creationId xmlns:a16="http://schemas.microsoft.com/office/drawing/2014/main" id="{9F3CFCC5-AA8A-4D1B-4F76-D6DD4CE2C655}"/>
              </a:ext>
            </a:extLst>
          </p:cNvPr>
          <p:cNvSpPr>
            <a:spLocks noGrp="1"/>
          </p:cNvSpPr>
          <p:nvPr>
            <p:ph idx="1"/>
          </p:nvPr>
        </p:nvSpPr>
        <p:spPr/>
        <p:txBody>
          <a:bodyPr>
            <a:normAutofit fontScale="92500" lnSpcReduction="10000"/>
          </a:bodyPr>
          <a:lstStyle/>
          <a:p>
            <a:r>
              <a:rPr lang="en-US" dirty="0"/>
              <a:t>Receipts factor </a:t>
            </a:r>
            <a:r>
              <a:rPr lang="en-US" dirty="0">
                <a:solidFill>
                  <a:schemeClr val="accent1"/>
                </a:solidFill>
              </a:rPr>
              <a:t>Alternative A </a:t>
            </a:r>
            <a:r>
              <a:rPr lang="en-US" dirty="0"/>
              <a:t>[for states that have adopted the Commission’s revised model Section 17 regulations]: Replace the current (flawed) sales factor language with a cross-reference to the relevant provisions of the MTC’s model general allocation and apportionment regulations</a:t>
            </a:r>
          </a:p>
          <a:p>
            <a:r>
              <a:rPr lang="en-US" dirty="0"/>
              <a:t>Receipts factor </a:t>
            </a:r>
            <a:r>
              <a:rPr lang="en-US" dirty="0">
                <a:solidFill>
                  <a:schemeClr val="accent1"/>
                </a:solidFill>
              </a:rPr>
              <a:t>Alternative B </a:t>
            </a:r>
            <a:r>
              <a:rPr lang="en-US" dirty="0"/>
              <a:t>[for other states, including cost of performance states]: Expressly and clearly apply audience factor to streaming and licensing of video and audit programming. Strike para. (B)(1)—addressing receipts of in-state television and radio stations.</a:t>
            </a:r>
          </a:p>
          <a:p>
            <a:r>
              <a:rPr lang="en-US" dirty="0"/>
              <a:t>Various language clean up.</a:t>
            </a:r>
          </a:p>
        </p:txBody>
      </p:sp>
      <p:sp>
        <p:nvSpPr>
          <p:cNvPr id="4" name="Slide Number Placeholder 3">
            <a:extLst>
              <a:ext uri="{FF2B5EF4-FFF2-40B4-BE49-F238E27FC236}">
                <a16:creationId xmlns:a16="http://schemas.microsoft.com/office/drawing/2014/main" id="{6E0D90FF-B1D2-9F52-1C4C-9AE873095BF9}"/>
              </a:ext>
            </a:extLst>
          </p:cNvPr>
          <p:cNvSpPr>
            <a:spLocks noGrp="1"/>
          </p:cNvSpPr>
          <p:nvPr>
            <p:ph type="sldNum" sz="quarter" idx="12"/>
          </p:nvPr>
        </p:nvSpPr>
        <p:spPr/>
        <p:txBody>
          <a:bodyPr/>
          <a:lstStyle/>
          <a:p>
            <a:fld id="{3A98EE3D-8CD1-4C3F-BD1C-C98C9596463C}" type="slidenum">
              <a:rPr lang="en-US" smtClean="0"/>
              <a:t>8</a:t>
            </a:fld>
            <a:endParaRPr lang="en-US" dirty="0"/>
          </a:p>
        </p:txBody>
      </p:sp>
    </p:spTree>
    <p:extLst>
      <p:ext uri="{BB962C8B-B14F-4D97-AF65-F5344CB8AC3E}">
        <p14:creationId xmlns:p14="http://schemas.microsoft.com/office/powerpoint/2010/main" val="1519387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7CC02-8195-1F48-AE47-6F8AE440070B}"/>
              </a:ext>
            </a:extLst>
          </p:cNvPr>
          <p:cNvSpPr>
            <a:spLocks noGrp="1"/>
          </p:cNvSpPr>
          <p:nvPr>
            <p:ph type="title"/>
          </p:nvPr>
        </p:nvSpPr>
        <p:spPr>
          <a:xfrm>
            <a:off x="660703" y="1503240"/>
            <a:ext cx="11029616" cy="3329004"/>
          </a:xfrm>
        </p:spPr>
        <p:txBody>
          <a:bodyPr>
            <a:normAutofit fontScale="90000"/>
          </a:bodyPr>
          <a:lstStyle/>
          <a:p>
            <a:r>
              <a:rPr lang="en-US" sz="3200" dirty="0">
                <a:solidFill>
                  <a:schemeClr val="accent1"/>
                </a:solidFill>
              </a:rPr>
              <a:t>Alternative </a:t>
            </a:r>
            <a:r>
              <a:rPr lang="en-US" dirty="0">
                <a:solidFill>
                  <a:schemeClr val="accent1"/>
                </a:solidFill>
              </a:rPr>
              <a:t>a </a:t>
            </a:r>
            <a:br>
              <a:rPr lang="en-US" dirty="0">
                <a:solidFill>
                  <a:schemeClr val="accent1"/>
                </a:solidFill>
              </a:rPr>
            </a:br>
            <a:r>
              <a:rPr lang="en-US" dirty="0"/>
              <a:t>[for states that have adopted the Commission’s revised model Section 17 regulations]</a:t>
            </a:r>
            <a:br>
              <a:rPr lang="en-US" dirty="0"/>
            </a:br>
            <a:br>
              <a:rPr lang="en-US" sz="3200" dirty="0">
                <a:solidFill>
                  <a:schemeClr val="tx1"/>
                </a:solidFill>
              </a:rPr>
            </a:br>
            <a:br>
              <a:rPr lang="en-US" sz="3200" dirty="0">
                <a:solidFill>
                  <a:schemeClr val="tx1"/>
                </a:solidFill>
              </a:rPr>
            </a:br>
            <a:r>
              <a:rPr lang="en-US" sz="3200" dirty="0">
                <a:solidFill>
                  <a:schemeClr val="tx1"/>
                </a:solidFill>
              </a:rPr>
              <a:t>There are AT least </a:t>
            </a:r>
            <a:r>
              <a:rPr lang="en-US" sz="3200" dirty="0">
                <a:solidFill>
                  <a:schemeClr val="accent1"/>
                </a:solidFill>
              </a:rPr>
              <a:t>5</a:t>
            </a:r>
            <a:r>
              <a:rPr lang="en-US" sz="3200" dirty="0">
                <a:solidFill>
                  <a:schemeClr val="tx1"/>
                </a:solidFill>
              </a:rPr>
              <a:t> reasons to remove the current sales factor </a:t>
            </a:r>
            <a:r>
              <a:rPr lang="en-US" dirty="0">
                <a:solidFill>
                  <a:schemeClr val="tx1"/>
                </a:solidFill>
              </a:rPr>
              <a:t>language</a:t>
            </a:r>
            <a:r>
              <a:rPr lang="en-US" sz="3200" dirty="0">
                <a:solidFill>
                  <a:schemeClr val="tx1"/>
                </a:solidFill>
              </a:rPr>
              <a:t> from the Section 18 Rule and insert a cross-reference to the Section 17 regulations:</a:t>
            </a:r>
            <a:endParaRPr lang="en-US" dirty="0">
              <a:solidFill>
                <a:schemeClr val="tx1"/>
              </a:solidFill>
            </a:endParaRPr>
          </a:p>
        </p:txBody>
      </p:sp>
      <p:sp>
        <p:nvSpPr>
          <p:cNvPr id="3" name="Slide Number Placeholder 2">
            <a:extLst>
              <a:ext uri="{FF2B5EF4-FFF2-40B4-BE49-F238E27FC236}">
                <a16:creationId xmlns:a16="http://schemas.microsoft.com/office/drawing/2014/main" id="{612AFDA5-20FE-71B3-95C1-E85C12093AA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309521157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DividendVTI">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13833</TotalTime>
  <Words>918</Words>
  <Application>Microsoft Office PowerPoint</Application>
  <PresentationFormat>Widescreen</PresentationFormat>
  <Paragraphs>52</Paragraphs>
  <Slides>11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Aptos</vt:lpstr>
      <vt:lpstr>Arial</vt:lpstr>
      <vt:lpstr>Calibri</vt:lpstr>
      <vt:lpstr>Franklin Gothic Book</vt:lpstr>
      <vt:lpstr>Franklin Gothic Demi</vt:lpstr>
      <vt:lpstr>Wingdings 2</vt:lpstr>
      <vt:lpstr>DividendVTI</vt:lpstr>
      <vt:lpstr>    Mode Receipts Sourcing Proposed Revisions to  Special Industry Rule: Broadcasting Reg. IV.18(h)     Uniformity Committee meeting April 21, 2026 Knoxville, Tennessee    Model Receipts Sourcing Regulation Review Work Group Katie Frank, Chair </vt:lpstr>
      <vt:lpstr>History of the project</vt:lpstr>
      <vt:lpstr>Two mtc model regulations address broadcasting:</vt:lpstr>
      <vt:lpstr>Section 17 regulations’ receipts factor</vt:lpstr>
      <vt:lpstr>The curious Sales factor in the Section 18 rule:</vt:lpstr>
      <vt:lpstr>The rule’s Pre-internet language and narrow scope</vt:lpstr>
      <vt:lpstr>Proposed revisions to the section 18 rule</vt:lpstr>
      <vt:lpstr>draft revisions in summary</vt:lpstr>
      <vt:lpstr>Alternative a  [for states that have adopted the Commission’s revised model Section 17 regulations]   There are AT least 5 reasons to remove the current sales factor language from the Section 18 Rule and insert a cross-reference to the Section 17 regulations:</vt:lpstr>
      <vt:lpstr>    the 5 reasons </vt:lpstr>
      <vt:lpstr>alternative b  [for states that have not adopted the Commission’s revised model Section 17 regulations]   Applying the section 18 rule to STREAMING AND clarifying its application to LICENSING of content REFLECTs CHANGING TECHNOLOGY SINCE THE 1990S.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Brian A. Hamer</dc:creator>
  <cp:lastModifiedBy>Helen Hecht</cp:lastModifiedBy>
  <cp:revision>52</cp:revision>
  <cp:lastPrinted>2025-04-25T16:38:36Z</cp:lastPrinted>
  <dcterms:created xsi:type="dcterms:W3CDTF">2025-04-22T21:54:29Z</dcterms:created>
  <dcterms:modified xsi:type="dcterms:W3CDTF">2026-04-17T14:26:45Z</dcterms:modified>
</cp:coreProperties>
</file>