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5"/>
  </p:notesMasterIdLst>
  <p:sldIdLst>
    <p:sldId id="683" r:id="rId2"/>
    <p:sldId id="981" r:id="rId3"/>
    <p:sldId id="946" r:id="rId4"/>
    <p:sldId id="951" r:id="rId5"/>
    <p:sldId id="1080" r:id="rId6"/>
    <p:sldId id="1079" r:id="rId7"/>
    <p:sldId id="1076" r:id="rId8"/>
    <p:sldId id="1075" r:id="rId9"/>
    <p:sldId id="1073" r:id="rId10"/>
    <p:sldId id="1048" r:id="rId11"/>
    <p:sldId id="1077" r:id="rId12"/>
    <p:sldId id="1065" r:id="rId13"/>
    <p:sldId id="105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1667"/>
  </p:normalViewPr>
  <p:slideViewPr>
    <p:cSldViewPr snapToGrid="0">
      <p:cViewPr varScale="1">
        <p:scale>
          <a:sx n="43" d="100"/>
          <a:sy n="43" d="100"/>
        </p:scale>
        <p:origin x="232" y="16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612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1F6516-7C6A-4182-A5EC-D414F84A502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6FA8EF1-D2F9-464E-8D82-321A22B298D1}">
      <dgm:prSet/>
      <dgm:spPr/>
      <dgm:t>
        <a:bodyPr/>
        <a:lstStyle/>
        <a:p>
          <a:r>
            <a:rPr lang="en-US" dirty="0"/>
            <a:t>Fiscal 2026: projected </a:t>
          </a:r>
          <a:r>
            <a:rPr lang="en-US" b="1" dirty="0"/>
            <a:t>0.7% higher general fund revenues</a:t>
          </a:r>
          <a:endParaRPr lang="en-US" dirty="0"/>
        </a:p>
      </dgm:t>
    </dgm:pt>
    <dgm:pt modelId="{F7B329A3-10F2-432C-ABA4-AB4052EA0B68}" type="parTrans" cxnId="{687C8F14-5F37-4D87-8C4A-CA742A1DF944}">
      <dgm:prSet/>
      <dgm:spPr/>
      <dgm:t>
        <a:bodyPr/>
        <a:lstStyle/>
        <a:p>
          <a:endParaRPr lang="en-US"/>
        </a:p>
      </dgm:t>
    </dgm:pt>
    <dgm:pt modelId="{1A7C01BB-42D9-4F0E-9DB4-97218949C160}" type="sibTrans" cxnId="{687C8F14-5F37-4D87-8C4A-CA742A1DF944}">
      <dgm:prSet/>
      <dgm:spPr/>
      <dgm:t>
        <a:bodyPr/>
        <a:lstStyle/>
        <a:p>
          <a:endParaRPr lang="en-US"/>
        </a:p>
      </dgm:t>
    </dgm:pt>
    <dgm:pt modelId="{E5E4B9E1-35F1-486C-A95D-598A95123B77}">
      <dgm:prSet/>
      <dgm:spPr/>
      <dgm:t>
        <a:bodyPr/>
        <a:lstStyle/>
        <a:p>
          <a:r>
            <a:rPr lang="en-US" dirty="0"/>
            <a:t>For FY 2026 enacted budgets, </a:t>
          </a:r>
          <a:r>
            <a:rPr lang="en-US" b="1" dirty="0"/>
            <a:t>state general fund spending</a:t>
          </a:r>
          <a:r>
            <a:rPr lang="en-US" dirty="0"/>
            <a:t> is expected to increase by </a:t>
          </a:r>
          <a:r>
            <a:rPr lang="en-US" b="1" dirty="0"/>
            <a:t>1.3%</a:t>
          </a:r>
          <a:r>
            <a:rPr lang="en-US" dirty="0"/>
            <a:t> after four consecutive years of at least 6% growth</a:t>
          </a:r>
        </a:p>
      </dgm:t>
    </dgm:pt>
    <dgm:pt modelId="{198259E5-8D0B-40E9-9737-1E576C2A918A}" type="parTrans" cxnId="{2F707EE8-6F47-4E6B-AA16-B2BBB67C6609}">
      <dgm:prSet/>
      <dgm:spPr/>
      <dgm:t>
        <a:bodyPr/>
        <a:lstStyle/>
        <a:p>
          <a:endParaRPr lang="en-US"/>
        </a:p>
      </dgm:t>
    </dgm:pt>
    <dgm:pt modelId="{49447C61-9362-4E51-940A-84652E6326A1}" type="sibTrans" cxnId="{2F707EE8-6F47-4E6B-AA16-B2BBB67C6609}">
      <dgm:prSet/>
      <dgm:spPr/>
      <dgm:t>
        <a:bodyPr/>
        <a:lstStyle/>
        <a:p>
          <a:endParaRPr lang="en-US"/>
        </a:p>
      </dgm:t>
    </dgm:pt>
    <dgm:pt modelId="{3A4CD63D-A495-44B5-9B76-BF54540B9C4B}">
      <dgm:prSet/>
      <dgm:spPr/>
      <dgm:t>
        <a:bodyPr/>
        <a:lstStyle/>
        <a:p>
          <a:r>
            <a:rPr lang="en-US" b="1" dirty="0"/>
            <a:t>23 states</a:t>
          </a:r>
          <a:r>
            <a:rPr lang="en-US" dirty="0"/>
            <a:t> expecting year‑over‑year declines</a:t>
          </a:r>
        </a:p>
        <a:p>
          <a:endParaRPr lang="en-US" dirty="0"/>
        </a:p>
        <a:p>
          <a:r>
            <a:rPr lang="en-US" dirty="0"/>
            <a:t> </a:t>
          </a:r>
        </a:p>
      </dgm:t>
    </dgm:pt>
    <dgm:pt modelId="{9B9350FD-0EDD-43E7-A67F-A1737DAB7CA9}" type="parTrans" cxnId="{3BEFEDFB-98E6-4C08-8435-BAEEE1654F55}">
      <dgm:prSet/>
      <dgm:spPr/>
      <dgm:t>
        <a:bodyPr/>
        <a:lstStyle/>
        <a:p>
          <a:endParaRPr lang="en-US"/>
        </a:p>
      </dgm:t>
    </dgm:pt>
    <dgm:pt modelId="{542FBA33-456E-4BB6-8903-D6A305B56604}" type="sibTrans" cxnId="{3BEFEDFB-98E6-4C08-8435-BAEEE1654F55}">
      <dgm:prSet/>
      <dgm:spPr/>
      <dgm:t>
        <a:bodyPr/>
        <a:lstStyle/>
        <a:p>
          <a:endParaRPr lang="en-US"/>
        </a:p>
      </dgm:t>
    </dgm:pt>
    <dgm:pt modelId="{0DE3960F-3A48-2E46-828C-08B994C953F0}" type="pres">
      <dgm:prSet presAssocID="{CE1F6516-7C6A-4182-A5EC-D414F84A502A}" presName="vert0" presStyleCnt="0">
        <dgm:presLayoutVars>
          <dgm:dir/>
          <dgm:animOne val="branch"/>
          <dgm:animLvl val="lvl"/>
        </dgm:presLayoutVars>
      </dgm:prSet>
      <dgm:spPr/>
    </dgm:pt>
    <dgm:pt modelId="{8878735D-A33C-3548-BD57-D0FE228210A2}" type="pres">
      <dgm:prSet presAssocID="{06FA8EF1-D2F9-464E-8D82-321A22B298D1}" presName="thickLine" presStyleLbl="alignNode1" presStyleIdx="0" presStyleCnt="3"/>
      <dgm:spPr/>
    </dgm:pt>
    <dgm:pt modelId="{1806440F-260C-6B46-A120-5A9C22F4890D}" type="pres">
      <dgm:prSet presAssocID="{06FA8EF1-D2F9-464E-8D82-321A22B298D1}" presName="horz1" presStyleCnt="0"/>
      <dgm:spPr/>
    </dgm:pt>
    <dgm:pt modelId="{EE1FC665-99CD-2445-ABB6-84CB05728159}" type="pres">
      <dgm:prSet presAssocID="{06FA8EF1-D2F9-464E-8D82-321A22B298D1}" presName="tx1" presStyleLbl="revTx" presStyleIdx="0" presStyleCnt="3"/>
      <dgm:spPr/>
    </dgm:pt>
    <dgm:pt modelId="{1304E93F-C9CA-4243-A5F9-AE576397FDCE}" type="pres">
      <dgm:prSet presAssocID="{06FA8EF1-D2F9-464E-8D82-321A22B298D1}" presName="vert1" presStyleCnt="0"/>
      <dgm:spPr/>
    </dgm:pt>
    <dgm:pt modelId="{60BF7E4B-3459-B74D-9256-917CCB186501}" type="pres">
      <dgm:prSet presAssocID="{E5E4B9E1-35F1-486C-A95D-598A95123B77}" presName="thickLine" presStyleLbl="alignNode1" presStyleIdx="1" presStyleCnt="3"/>
      <dgm:spPr/>
    </dgm:pt>
    <dgm:pt modelId="{17D5239D-CC4B-3C49-9545-2486E7806F48}" type="pres">
      <dgm:prSet presAssocID="{E5E4B9E1-35F1-486C-A95D-598A95123B77}" presName="horz1" presStyleCnt="0"/>
      <dgm:spPr/>
    </dgm:pt>
    <dgm:pt modelId="{472A31D2-A12D-1447-A832-351D99D3076E}" type="pres">
      <dgm:prSet presAssocID="{E5E4B9E1-35F1-486C-A95D-598A95123B77}" presName="tx1" presStyleLbl="revTx" presStyleIdx="1" presStyleCnt="3"/>
      <dgm:spPr/>
    </dgm:pt>
    <dgm:pt modelId="{D7595F8A-3439-854A-AD95-005B7687B3BD}" type="pres">
      <dgm:prSet presAssocID="{E5E4B9E1-35F1-486C-A95D-598A95123B77}" presName="vert1" presStyleCnt="0"/>
      <dgm:spPr/>
    </dgm:pt>
    <dgm:pt modelId="{A289AF7F-62FD-A24A-B02F-3347A31C13CA}" type="pres">
      <dgm:prSet presAssocID="{3A4CD63D-A495-44B5-9B76-BF54540B9C4B}" presName="thickLine" presStyleLbl="alignNode1" presStyleIdx="2" presStyleCnt="3"/>
      <dgm:spPr/>
    </dgm:pt>
    <dgm:pt modelId="{DB8CFD7D-74BE-B348-8A97-7200E0B1A8E1}" type="pres">
      <dgm:prSet presAssocID="{3A4CD63D-A495-44B5-9B76-BF54540B9C4B}" presName="horz1" presStyleCnt="0"/>
      <dgm:spPr/>
    </dgm:pt>
    <dgm:pt modelId="{79A894E3-8BB2-2844-A363-F27BE86F6995}" type="pres">
      <dgm:prSet presAssocID="{3A4CD63D-A495-44B5-9B76-BF54540B9C4B}" presName="tx1" presStyleLbl="revTx" presStyleIdx="2" presStyleCnt="3"/>
      <dgm:spPr/>
    </dgm:pt>
    <dgm:pt modelId="{35D89088-4B10-9949-8263-EE572A8A4D9E}" type="pres">
      <dgm:prSet presAssocID="{3A4CD63D-A495-44B5-9B76-BF54540B9C4B}" presName="vert1" presStyleCnt="0"/>
      <dgm:spPr/>
    </dgm:pt>
  </dgm:ptLst>
  <dgm:cxnLst>
    <dgm:cxn modelId="{22E9A913-E01F-194F-9FDE-3E277DD95D07}" type="presOf" srcId="{CE1F6516-7C6A-4182-A5EC-D414F84A502A}" destId="{0DE3960F-3A48-2E46-828C-08B994C953F0}" srcOrd="0" destOrd="0" presId="urn:microsoft.com/office/officeart/2008/layout/LinedList"/>
    <dgm:cxn modelId="{687C8F14-5F37-4D87-8C4A-CA742A1DF944}" srcId="{CE1F6516-7C6A-4182-A5EC-D414F84A502A}" destId="{06FA8EF1-D2F9-464E-8D82-321A22B298D1}" srcOrd="0" destOrd="0" parTransId="{F7B329A3-10F2-432C-ABA4-AB4052EA0B68}" sibTransId="{1A7C01BB-42D9-4F0E-9DB4-97218949C160}"/>
    <dgm:cxn modelId="{8A370D19-5915-4743-BB86-5E6737E714E0}" type="presOf" srcId="{E5E4B9E1-35F1-486C-A95D-598A95123B77}" destId="{472A31D2-A12D-1447-A832-351D99D3076E}" srcOrd="0" destOrd="0" presId="urn:microsoft.com/office/officeart/2008/layout/LinedList"/>
    <dgm:cxn modelId="{37A430AA-364F-7D49-921D-4B717301C80E}" type="presOf" srcId="{06FA8EF1-D2F9-464E-8D82-321A22B298D1}" destId="{EE1FC665-99CD-2445-ABB6-84CB05728159}" srcOrd="0" destOrd="0" presId="urn:microsoft.com/office/officeart/2008/layout/LinedList"/>
    <dgm:cxn modelId="{92542DD6-34BA-6843-8AD4-5EC29272694D}" type="presOf" srcId="{3A4CD63D-A495-44B5-9B76-BF54540B9C4B}" destId="{79A894E3-8BB2-2844-A363-F27BE86F6995}" srcOrd="0" destOrd="0" presId="urn:microsoft.com/office/officeart/2008/layout/LinedList"/>
    <dgm:cxn modelId="{2F707EE8-6F47-4E6B-AA16-B2BBB67C6609}" srcId="{CE1F6516-7C6A-4182-A5EC-D414F84A502A}" destId="{E5E4B9E1-35F1-486C-A95D-598A95123B77}" srcOrd="1" destOrd="0" parTransId="{198259E5-8D0B-40E9-9737-1E576C2A918A}" sibTransId="{49447C61-9362-4E51-940A-84652E6326A1}"/>
    <dgm:cxn modelId="{3BEFEDFB-98E6-4C08-8435-BAEEE1654F55}" srcId="{CE1F6516-7C6A-4182-A5EC-D414F84A502A}" destId="{3A4CD63D-A495-44B5-9B76-BF54540B9C4B}" srcOrd="2" destOrd="0" parTransId="{9B9350FD-0EDD-43E7-A67F-A1737DAB7CA9}" sibTransId="{542FBA33-456E-4BB6-8903-D6A305B56604}"/>
    <dgm:cxn modelId="{95F48F8F-A55C-1A4D-BD5E-ABEE05D925FE}" type="presParOf" srcId="{0DE3960F-3A48-2E46-828C-08B994C953F0}" destId="{8878735D-A33C-3548-BD57-D0FE228210A2}" srcOrd="0" destOrd="0" presId="urn:microsoft.com/office/officeart/2008/layout/LinedList"/>
    <dgm:cxn modelId="{D7454ADA-5383-B64C-8C05-5E89A44010EF}" type="presParOf" srcId="{0DE3960F-3A48-2E46-828C-08B994C953F0}" destId="{1806440F-260C-6B46-A120-5A9C22F4890D}" srcOrd="1" destOrd="0" presId="urn:microsoft.com/office/officeart/2008/layout/LinedList"/>
    <dgm:cxn modelId="{072D61C2-592C-FD4D-8FB8-DA4B75ABC9B4}" type="presParOf" srcId="{1806440F-260C-6B46-A120-5A9C22F4890D}" destId="{EE1FC665-99CD-2445-ABB6-84CB05728159}" srcOrd="0" destOrd="0" presId="urn:microsoft.com/office/officeart/2008/layout/LinedList"/>
    <dgm:cxn modelId="{FED9809E-263C-F945-978D-D552EF82E99D}" type="presParOf" srcId="{1806440F-260C-6B46-A120-5A9C22F4890D}" destId="{1304E93F-C9CA-4243-A5F9-AE576397FDCE}" srcOrd="1" destOrd="0" presId="urn:microsoft.com/office/officeart/2008/layout/LinedList"/>
    <dgm:cxn modelId="{40EC8FA7-503F-F24D-AB7C-BC4EF364D2D0}" type="presParOf" srcId="{0DE3960F-3A48-2E46-828C-08B994C953F0}" destId="{60BF7E4B-3459-B74D-9256-917CCB186501}" srcOrd="2" destOrd="0" presId="urn:microsoft.com/office/officeart/2008/layout/LinedList"/>
    <dgm:cxn modelId="{3543F2C5-20A3-F240-861B-17A393F81E1E}" type="presParOf" srcId="{0DE3960F-3A48-2E46-828C-08B994C953F0}" destId="{17D5239D-CC4B-3C49-9545-2486E7806F48}" srcOrd="3" destOrd="0" presId="urn:microsoft.com/office/officeart/2008/layout/LinedList"/>
    <dgm:cxn modelId="{CEBDF976-DEE8-AE4E-AD5E-F2B1896B7DAA}" type="presParOf" srcId="{17D5239D-CC4B-3C49-9545-2486E7806F48}" destId="{472A31D2-A12D-1447-A832-351D99D3076E}" srcOrd="0" destOrd="0" presId="urn:microsoft.com/office/officeart/2008/layout/LinedList"/>
    <dgm:cxn modelId="{ECE0C3F1-4B36-654A-8D92-D1F3CD33E0FE}" type="presParOf" srcId="{17D5239D-CC4B-3C49-9545-2486E7806F48}" destId="{D7595F8A-3439-854A-AD95-005B7687B3BD}" srcOrd="1" destOrd="0" presId="urn:microsoft.com/office/officeart/2008/layout/LinedList"/>
    <dgm:cxn modelId="{1A571D51-740C-1440-9B9C-4EE3DB2A0384}" type="presParOf" srcId="{0DE3960F-3A48-2E46-828C-08B994C953F0}" destId="{A289AF7F-62FD-A24A-B02F-3347A31C13CA}" srcOrd="4" destOrd="0" presId="urn:microsoft.com/office/officeart/2008/layout/LinedList"/>
    <dgm:cxn modelId="{EE89DAFE-6EEC-AB42-88FA-B595E6978FD3}" type="presParOf" srcId="{0DE3960F-3A48-2E46-828C-08B994C953F0}" destId="{DB8CFD7D-74BE-B348-8A97-7200E0B1A8E1}" srcOrd="5" destOrd="0" presId="urn:microsoft.com/office/officeart/2008/layout/LinedList"/>
    <dgm:cxn modelId="{35E1549E-E982-3047-B0D2-448F190D0028}" type="presParOf" srcId="{DB8CFD7D-74BE-B348-8A97-7200E0B1A8E1}" destId="{79A894E3-8BB2-2844-A363-F27BE86F6995}" srcOrd="0" destOrd="0" presId="urn:microsoft.com/office/officeart/2008/layout/LinedList"/>
    <dgm:cxn modelId="{1538E70A-EDFA-C747-A9D7-5C459B65AE5B}" type="presParOf" srcId="{DB8CFD7D-74BE-B348-8A97-7200E0B1A8E1}" destId="{35D89088-4B10-9949-8263-EE572A8A4D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347401-B19E-4588-A9D2-6CC8B5C4C20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F54517-1286-44ED-A1CF-15D0200A22B3}">
      <dgm:prSet/>
      <dgm:spPr/>
      <dgm:t>
        <a:bodyPr/>
        <a:lstStyle/>
        <a:p>
          <a:r>
            <a:rPr lang="en-US" dirty="0"/>
            <a:t>Federal Decreases</a:t>
          </a:r>
        </a:p>
      </dgm:t>
    </dgm:pt>
    <dgm:pt modelId="{6AC26FDC-732D-4F00-871F-9AA6E4E22DE1}" type="parTrans" cxnId="{058DA921-FD61-4E81-AB95-AFFAA9F32E89}">
      <dgm:prSet/>
      <dgm:spPr/>
      <dgm:t>
        <a:bodyPr/>
        <a:lstStyle/>
        <a:p>
          <a:endParaRPr lang="en-US"/>
        </a:p>
      </dgm:t>
    </dgm:pt>
    <dgm:pt modelId="{72959BA7-E088-4F33-977A-E2629736949D}" type="sibTrans" cxnId="{058DA921-FD61-4E81-AB95-AFFAA9F32E89}">
      <dgm:prSet/>
      <dgm:spPr/>
      <dgm:t>
        <a:bodyPr/>
        <a:lstStyle/>
        <a:p>
          <a:endParaRPr lang="en-US"/>
        </a:p>
      </dgm:t>
    </dgm:pt>
    <dgm:pt modelId="{978BA18E-FDD6-4665-8D19-38F6A080C5F0}">
      <dgm:prSet/>
      <dgm:spPr/>
      <dgm:t>
        <a:bodyPr/>
        <a:lstStyle/>
        <a:p>
          <a:r>
            <a:rPr lang="en-US"/>
            <a:t>Stimulus (Covid) Ending</a:t>
          </a:r>
        </a:p>
      </dgm:t>
    </dgm:pt>
    <dgm:pt modelId="{7DCA8207-1AF5-462B-A439-9276CA0B969D}" type="parTrans" cxnId="{41F17482-98A7-477E-9494-783E395EDCDA}">
      <dgm:prSet/>
      <dgm:spPr/>
      <dgm:t>
        <a:bodyPr/>
        <a:lstStyle/>
        <a:p>
          <a:endParaRPr lang="en-US"/>
        </a:p>
      </dgm:t>
    </dgm:pt>
    <dgm:pt modelId="{1D1D6024-9D09-4AC0-8183-CEA6C0B56B56}" type="sibTrans" cxnId="{41F17482-98A7-477E-9494-783E395EDCDA}">
      <dgm:prSet/>
      <dgm:spPr/>
      <dgm:t>
        <a:bodyPr/>
        <a:lstStyle/>
        <a:p>
          <a:endParaRPr lang="en-US"/>
        </a:p>
      </dgm:t>
    </dgm:pt>
    <dgm:pt modelId="{C41DD1E7-D018-43B7-8036-E482BA58195D}">
      <dgm:prSet/>
      <dgm:spPr/>
      <dgm:t>
        <a:bodyPr/>
        <a:lstStyle/>
        <a:p>
          <a:r>
            <a:rPr lang="en-US"/>
            <a:t>Medicaid Cuts</a:t>
          </a:r>
        </a:p>
      </dgm:t>
    </dgm:pt>
    <dgm:pt modelId="{3EAA5545-5F8C-4A38-8956-6E61608BB690}" type="parTrans" cxnId="{E5C28CDA-3756-4109-A9B2-7E1DA55C0EB5}">
      <dgm:prSet/>
      <dgm:spPr/>
      <dgm:t>
        <a:bodyPr/>
        <a:lstStyle/>
        <a:p>
          <a:endParaRPr lang="en-US"/>
        </a:p>
      </dgm:t>
    </dgm:pt>
    <dgm:pt modelId="{19193FD9-BD46-4AD2-BEAE-45B701A039DE}" type="sibTrans" cxnId="{E5C28CDA-3756-4109-A9B2-7E1DA55C0EB5}">
      <dgm:prSet/>
      <dgm:spPr/>
      <dgm:t>
        <a:bodyPr/>
        <a:lstStyle/>
        <a:p>
          <a:endParaRPr lang="en-US"/>
        </a:p>
      </dgm:t>
    </dgm:pt>
    <dgm:pt modelId="{8EB47725-1FB8-47E3-8D52-A31A2C851F08}">
      <dgm:prSet/>
      <dgm:spPr/>
      <dgm:t>
        <a:bodyPr/>
        <a:lstStyle/>
        <a:p>
          <a:r>
            <a:rPr lang="en-US"/>
            <a:t>Federal Cuts</a:t>
          </a:r>
        </a:p>
      </dgm:t>
    </dgm:pt>
    <dgm:pt modelId="{DBD5358B-C16C-4894-8189-C697E71A2AB3}" type="parTrans" cxnId="{056271FD-347F-4504-BE4A-FB20966DCE0D}">
      <dgm:prSet/>
      <dgm:spPr/>
      <dgm:t>
        <a:bodyPr/>
        <a:lstStyle/>
        <a:p>
          <a:endParaRPr lang="en-US"/>
        </a:p>
      </dgm:t>
    </dgm:pt>
    <dgm:pt modelId="{DEF120F9-0B64-4491-BAF1-0B8C802F0E30}" type="sibTrans" cxnId="{056271FD-347F-4504-BE4A-FB20966DCE0D}">
      <dgm:prSet/>
      <dgm:spPr/>
      <dgm:t>
        <a:bodyPr/>
        <a:lstStyle/>
        <a:p>
          <a:endParaRPr lang="en-US"/>
        </a:p>
      </dgm:t>
    </dgm:pt>
    <dgm:pt modelId="{20A516F2-C578-4B9C-ABD4-BAAB22F4CBBB}">
      <dgm:prSet/>
      <dgm:spPr/>
      <dgm:t>
        <a:bodyPr/>
        <a:lstStyle/>
        <a:p>
          <a:r>
            <a:rPr lang="en-US"/>
            <a:t>No Assistance if Downturn</a:t>
          </a:r>
        </a:p>
      </dgm:t>
    </dgm:pt>
    <dgm:pt modelId="{36061A08-8F04-4CD2-801E-3E7C9D40AE0D}" type="parTrans" cxnId="{554EA1CA-01A9-420C-A45F-01D4BB21744A}">
      <dgm:prSet/>
      <dgm:spPr/>
      <dgm:t>
        <a:bodyPr/>
        <a:lstStyle/>
        <a:p>
          <a:endParaRPr lang="en-US"/>
        </a:p>
      </dgm:t>
    </dgm:pt>
    <dgm:pt modelId="{BA5A54E3-B909-445A-ABA5-BC00196AB4FA}" type="sibTrans" cxnId="{554EA1CA-01A9-420C-A45F-01D4BB21744A}">
      <dgm:prSet/>
      <dgm:spPr/>
      <dgm:t>
        <a:bodyPr/>
        <a:lstStyle/>
        <a:p>
          <a:endParaRPr lang="en-US"/>
        </a:p>
      </dgm:t>
    </dgm:pt>
    <dgm:pt modelId="{FCF079DF-3837-4CE9-866F-FDB966C5A611}">
      <dgm:prSet/>
      <dgm:spPr/>
      <dgm:t>
        <a:bodyPr/>
        <a:lstStyle/>
        <a:p>
          <a:r>
            <a:rPr lang="en-US"/>
            <a:t>Lottery Revenues Decline</a:t>
          </a:r>
        </a:p>
      </dgm:t>
    </dgm:pt>
    <dgm:pt modelId="{CE9D9142-AA28-4850-9246-518105A8902B}" type="parTrans" cxnId="{65C8754D-3323-45C2-A4B6-788ED2179E51}">
      <dgm:prSet/>
      <dgm:spPr/>
      <dgm:t>
        <a:bodyPr/>
        <a:lstStyle/>
        <a:p>
          <a:endParaRPr lang="en-US"/>
        </a:p>
      </dgm:t>
    </dgm:pt>
    <dgm:pt modelId="{488770BE-7905-4D8A-9569-2466132C98E1}" type="sibTrans" cxnId="{65C8754D-3323-45C2-A4B6-788ED2179E51}">
      <dgm:prSet/>
      <dgm:spPr/>
      <dgm:t>
        <a:bodyPr/>
        <a:lstStyle/>
        <a:p>
          <a:endParaRPr lang="en-US"/>
        </a:p>
      </dgm:t>
    </dgm:pt>
    <dgm:pt modelId="{E124E104-E15B-4FD3-90C6-EDA5DF435F11}">
      <dgm:prSet/>
      <dgm:spPr/>
      <dgm:t>
        <a:bodyPr/>
        <a:lstStyle/>
        <a:p>
          <a:r>
            <a:rPr lang="en-US"/>
            <a:t>Corporate Volatile</a:t>
          </a:r>
        </a:p>
      </dgm:t>
    </dgm:pt>
    <dgm:pt modelId="{75BA9144-4DFA-461B-B577-12D04931E219}" type="parTrans" cxnId="{11E5E438-FA22-4D1F-A0F6-52A9CF9FA048}">
      <dgm:prSet/>
      <dgm:spPr/>
      <dgm:t>
        <a:bodyPr/>
        <a:lstStyle/>
        <a:p>
          <a:endParaRPr lang="en-US"/>
        </a:p>
      </dgm:t>
    </dgm:pt>
    <dgm:pt modelId="{1BE0912E-EF0F-4904-99E5-6717E5C5AE2F}" type="sibTrans" cxnId="{11E5E438-FA22-4D1F-A0F6-52A9CF9FA048}">
      <dgm:prSet/>
      <dgm:spPr/>
      <dgm:t>
        <a:bodyPr/>
        <a:lstStyle/>
        <a:p>
          <a:endParaRPr lang="en-US"/>
        </a:p>
      </dgm:t>
    </dgm:pt>
    <dgm:pt modelId="{06E2F481-31C8-4855-AAD8-BF7E6FA59C68}">
      <dgm:prSet/>
      <dgm:spPr/>
      <dgm:t>
        <a:bodyPr/>
        <a:lstStyle/>
        <a:p>
          <a:r>
            <a:rPr lang="en-US"/>
            <a:t>Rainy Day Funds Stable </a:t>
          </a:r>
        </a:p>
      </dgm:t>
    </dgm:pt>
    <dgm:pt modelId="{170FEA85-F5A6-45DA-A38D-FA3716AF93EC}" type="parTrans" cxnId="{583465D6-6F38-41B7-99D6-70439F1AD06B}">
      <dgm:prSet/>
      <dgm:spPr/>
      <dgm:t>
        <a:bodyPr/>
        <a:lstStyle/>
        <a:p>
          <a:endParaRPr lang="en-US"/>
        </a:p>
      </dgm:t>
    </dgm:pt>
    <dgm:pt modelId="{A33E624A-C6E5-4A0C-BC3A-420103DFD274}" type="sibTrans" cxnId="{583465D6-6F38-41B7-99D6-70439F1AD06B}">
      <dgm:prSet/>
      <dgm:spPr/>
      <dgm:t>
        <a:bodyPr/>
        <a:lstStyle/>
        <a:p>
          <a:endParaRPr lang="en-US"/>
        </a:p>
      </dgm:t>
    </dgm:pt>
    <dgm:pt modelId="{7DF21E43-3982-B746-AAA6-F572C131749F}">
      <dgm:prSet/>
      <dgm:spPr/>
      <dgm:t>
        <a:bodyPr/>
        <a:lstStyle/>
        <a:p>
          <a:r>
            <a:rPr lang="en-US" dirty="0"/>
            <a:t>Sales Tax Lackluster</a:t>
          </a:r>
        </a:p>
      </dgm:t>
    </dgm:pt>
    <dgm:pt modelId="{8EA4B8B1-891D-CB4F-B323-8D12F5BA6B2B}" type="parTrans" cxnId="{C4CC7B9D-319E-514B-AF53-7D2A6371B826}">
      <dgm:prSet/>
      <dgm:spPr/>
      <dgm:t>
        <a:bodyPr/>
        <a:lstStyle/>
        <a:p>
          <a:endParaRPr lang="en-US"/>
        </a:p>
      </dgm:t>
    </dgm:pt>
    <dgm:pt modelId="{2791DD71-3F4A-C042-8A62-6C65DDFBB3E5}" type="sibTrans" cxnId="{C4CC7B9D-319E-514B-AF53-7D2A6371B826}">
      <dgm:prSet/>
      <dgm:spPr/>
      <dgm:t>
        <a:bodyPr/>
        <a:lstStyle/>
        <a:p>
          <a:endParaRPr lang="en-US"/>
        </a:p>
      </dgm:t>
    </dgm:pt>
    <dgm:pt modelId="{DED6DE99-83F3-5243-8FB4-35B99C5FB2B9}" type="pres">
      <dgm:prSet presAssocID="{17347401-B19E-4588-A9D2-6CC8B5C4C204}" presName="linear" presStyleCnt="0">
        <dgm:presLayoutVars>
          <dgm:animLvl val="lvl"/>
          <dgm:resizeHandles val="exact"/>
        </dgm:presLayoutVars>
      </dgm:prSet>
      <dgm:spPr/>
    </dgm:pt>
    <dgm:pt modelId="{96AA1475-E73E-E148-8A26-FE11C7221D4E}" type="pres">
      <dgm:prSet presAssocID="{DFF54517-1286-44ED-A1CF-15D0200A22B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E871167-CB4D-A348-9D89-B48665355305}" type="pres">
      <dgm:prSet presAssocID="{DFF54517-1286-44ED-A1CF-15D0200A22B3}" presName="childText" presStyleLbl="revTx" presStyleIdx="0" presStyleCnt="1">
        <dgm:presLayoutVars>
          <dgm:bulletEnabled val="1"/>
        </dgm:presLayoutVars>
      </dgm:prSet>
      <dgm:spPr/>
    </dgm:pt>
    <dgm:pt modelId="{311BDC01-CF24-7648-8C42-9B0812903B57}" type="pres">
      <dgm:prSet presAssocID="{FCF079DF-3837-4CE9-866F-FDB966C5A6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3C7FF3-A0B3-1844-A3A8-98C499EDEE7E}" type="pres">
      <dgm:prSet presAssocID="{488770BE-7905-4D8A-9569-2466132C98E1}" presName="spacer" presStyleCnt="0"/>
      <dgm:spPr/>
    </dgm:pt>
    <dgm:pt modelId="{BE8571A4-C6C7-EA4B-9A45-1528437FBAD8}" type="pres">
      <dgm:prSet presAssocID="{E124E104-E15B-4FD3-90C6-EDA5DF435F1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2137E9F-9300-9842-BE95-C6FF99BD1E8A}" type="pres">
      <dgm:prSet presAssocID="{1BE0912E-EF0F-4904-99E5-6717E5C5AE2F}" presName="spacer" presStyleCnt="0"/>
      <dgm:spPr/>
    </dgm:pt>
    <dgm:pt modelId="{EFEAD5F7-3BDE-7047-BAC8-397D6CA7B862}" type="pres">
      <dgm:prSet presAssocID="{06E2F481-31C8-4855-AAD8-BF7E6FA59C6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87A03D1-E682-E34B-A07C-4D5D8022E86F}" type="pres">
      <dgm:prSet presAssocID="{A33E624A-C6E5-4A0C-BC3A-420103DFD274}" presName="spacer" presStyleCnt="0"/>
      <dgm:spPr/>
    </dgm:pt>
    <dgm:pt modelId="{B84860CC-CEEB-F647-A1AB-A7DDCEAE94DE}" type="pres">
      <dgm:prSet presAssocID="{7DF21E43-3982-B746-AAA6-F572C131749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57AFB04-3940-AF4B-91E9-CAB01B294DF0}" type="presOf" srcId="{978BA18E-FDD6-4665-8D19-38F6A080C5F0}" destId="{CE871167-CB4D-A348-9D89-B48665355305}" srcOrd="0" destOrd="0" presId="urn:microsoft.com/office/officeart/2005/8/layout/vList2"/>
    <dgm:cxn modelId="{0B61230D-889D-EB46-BA19-5560024C2641}" type="presOf" srcId="{C41DD1E7-D018-43B7-8036-E482BA58195D}" destId="{CE871167-CB4D-A348-9D89-B48665355305}" srcOrd="0" destOrd="1" presId="urn:microsoft.com/office/officeart/2005/8/layout/vList2"/>
    <dgm:cxn modelId="{143BF419-E23D-E244-A479-DF1D4B4462F0}" type="presOf" srcId="{7DF21E43-3982-B746-AAA6-F572C131749F}" destId="{B84860CC-CEEB-F647-A1AB-A7DDCEAE94DE}" srcOrd="0" destOrd="0" presId="urn:microsoft.com/office/officeart/2005/8/layout/vList2"/>
    <dgm:cxn modelId="{058DA921-FD61-4E81-AB95-AFFAA9F32E89}" srcId="{17347401-B19E-4588-A9D2-6CC8B5C4C204}" destId="{DFF54517-1286-44ED-A1CF-15D0200A22B3}" srcOrd="0" destOrd="0" parTransId="{6AC26FDC-732D-4F00-871F-9AA6E4E22DE1}" sibTransId="{72959BA7-E088-4F33-977A-E2629736949D}"/>
    <dgm:cxn modelId="{A53C512A-7B20-8E41-B74B-B658799D30F8}" type="presOf" srcId="{20A516F2-C578-4B9C-ABD4-BAAB22F4CBBB}" destId="{CE871167-CB4D-A348-9D89-B48665355305}" srcOrd="0" destOrd="3" presId="urn:microsoft.com/office/officeart/2005/8/layout/vList2"/>
    <dgm:cxn modelId="{FAF6AC2C-E140-3E4C-A6C5-FE73CF80DE21}" type="presOf" srcId="{17347401-B19E-4588-A9D2-6CC8B5C4C204}" destId="{DED6DE99-83F3-5243-8FB4-35B99C5FB2B9}" srcOrd="0" destOrd="0" presId="urn:microsoft.com/office/officeart/2005/8/layout/vList2"/>
    <dgm:cxn modelId="{11E5E438-FA22-4D1F-A0F6-52A9CF9FA048}" srcId="{17347401-B19E-4588-A9D2-6CC8B5C4C204}" destId="{E124E104-E15B-4FD3-90C6-EDA5DF435F11}" srcOrd="2" destOrd="0" parTransId="{75BA9144-4DFA-461B-B577-12D04931E219}" sibTransId="{1BE0912E-EF0F-4904-99E5-6717E5C5AE2F}"/>
    <dgm:cxn modelId="{65C8754D-3323-45C2-A4B6-788ED2179E51}" srcId="{17347401-B19E-4588-A9D2-6CC8B5C4C204}" destId="{FCF079DF-3837-4CE9-866F-FDB966C5A611}" srcOrd="1" destOrd="0" parTransId="{CE9D9142-AA28-4850-9246-518105A8902B}" sibTransId="{488770BE-7905-4D8A-9569-2466132C98E1}"/>
    <dgm:cxn modelId="{41F17482-98A7-477E-9494-783E395EDCDA}" srcId="{DFF54517-1286-44ED-A1CF-15D0200A22B3}" destId="{978BA18E-FDD6-4665-8D19-38F6A080C5F0}" srcOrd="0" destOrd="0" parTransId="{7DCA8207-1AF5-462B-A439-9276CA0B969D}" sibTransId="{1D1D6024-9D09-4AC0-8183-CEA6C0B56B56}"/>
    <dgm:cxn modelId="{C4CC7B9D-319E-514B-AF53-7D2A6371B826}" srcId="{17347401-B19E-4588-A9D2-6CC8B5C4C204}" destId="{7DF21E43-3982-B746-AAA6-F572C131749F}" srcOrd="4" destOrd="0" parTransId="{8EA4B8B1-891D-CB4F-B323-8D12F5BA6B2B}" sibTransId="{2791DD71-3F4A-C042-8A62-6C65DDFBB3E5}"/>
    <dgm:cxn modelId="{DF7E2CA8-C6DE-B945-8FA3-D1CDDDE1AA2C}" type="presOf" srcId="{8EB47725-1FB8-47E3-8D52-A31A2C851F08}" destId="{CE871167-CB4D-A348-9D89-B48665355305}" srcOrd="0" destOrd="2" presId="urn:microsoft.com/office/officeart/2005/8/layout/vList2"/>
    <dgm:cxn modelId="{554EA1CA-01A9-420C-A45F-01D4BB21744A}" srcId="{DFF54517-1286-44ED-A1CF-15D0200A22B3}" destId="{20A516F2-C578-4B9C-ABD4-BAAB22F4CBBB}" srcOrd="3" destOrd="0" parTransId="{36061A08-8F04-4CD2-801E-3E7C9D40AE0D}" sibTransId="{BA5A54E3-B909-445A-ABA5-BC00196AB4FA}"/>
    <dgm:cxn modelId="{C80AAFCE-6532-D847-9666-119936FF40ED}" type="presOf" srcId="{DFF54517-1286-44ED-A1CF-15D0200A22B3}" destId="{96AA1475-E73E-E148-8A26-FE11C7221D4E}" srcOrd="0" destOrd="0" presId="urn:microsoft.com/office/officeart/2005/8/layout/vList2"/>
    <dgm:cxn modelId="{583465D6-6F38-41B7-99D6-70439F1AD06B}" srcId="{17347401-B19E-4588-A9D2-6CC8B5C4C204}" destId="{06E2F481-31C8-4855-AAD8-BF7E6FA59C68}" srcOrd="3" destOrd="0" parTransId="{170FEA85-F5A6-45DA-A38D-FA3716AF93EC}" sibTransId="{A33E624A-C6E5-4A0C-BC3A-420103DFD274}"/>
    <dgm:cxn modelId="{E5C28CDA-3756-4109-A9B2-7E1DA55C0EB5}" srcId="{DFF54517-1286-44ED-A1CF-15D0200A22B3}" destId="{C41DD1E7-D018-43B7-8036-E482BA58195D}" srcOrd="1" destOrd="0" parTransId="{3EAA5545-5F8C-4A38-8956-6E61608BB690}" sibTransId="{19193FD9-BD46-4AD2-BEAE-45B701A039DE}"/>
    <dgm:cxn modelId="{B7FD3EE9-48FA-784F-957F-5450863B6109}" type="presOf" srcId="{E124E104-E15B-4FD3-90C6-EDA5DF435F11}" destId="{BE8571A4-C6C7-EA4B-9A45-1528437FBAD8}" srcOrd="0" destOrd="0" presId="urn:microsoft.com/office/officeart/2005/8/layout/vList2"/>
    <dgm:cxn modelId="{09373EF8-D01D-DA46-AEE3-3C01E46EA1BF}" type="presOf" srcId="{06E2F481-31C8-4855-AAD8-BF7E6FA59C68}" destId="{EFEAD5F7-3BDE-7047-BAC8-397D6CA7B862}" srcOrd="0" destOrd="0" presId="urn:microsoft.com/office/officeart/2005/8/layout/vList2"/>
    <dgm:cxn modelId="{056271FD-347F-4504-BE4A-FB20966DCE0D}" srcId="{DFF54517-1286-44ED-A1CF-15D0200A22B3}" destId="{8EB47725-1FB8-47E3-8D52-A31A2C851F08}" srcOrd="2" destOrd="0" parTransId="{DBD5358B-C16C-4894-8189-C697E71A2AB3}" sibTransId="{DEF120F9-0B64-4491-BAF1-0B8C802F0E30}"/>
    <dgm:cxn modelId="{7A3230FE-605B-9043-A062-1361B333F104}" type="presOf" srcId="{FCF079DF-3837-4CE9-866F-FDB966C5A611}" destId="{311BDC01-CF24-7648-8C42-9B0812903B57}" srcOrd="0" destOrd="0" presId="urn:microsoft.com/office/officeart/2005/8/layout/vList2"/>
    <dgm:cxn modelId="{F66BB608-E641-9C4E-9AEB-4BF69DC6F8F1}" type="presParOf" srcId="{DED6DE99-83F3-5243-8FB4-35B99C5FB2B9}" destId="{96AA1475-E73E-E148-8A26-FE11C7221D4E}" srcOrd="0" destOrd="0" presId="urn:microsoft.com/office/officeart/2005/8/layout/vList2"/>
    <dgm:cxn modelId="{14D0EF5A-BA25-7A40-A893-607F9B2B7C90}" type="presParOf" srcId="{DED6DE99-83F3-5243-8FB4-35B99C5FB2B9}" destId="{CE871167-CB4D-A348-9D89-B48665355305}" srcOrd="1" destOrd="0" presId="urn:microsoft.com/office/officeart/2005/8/layout/vList2"/>
    <dgm:cxn modelId="{BFE23BF9-4952-6E4A-B4A1-643B353A50AF}" type="presParOf" srcId="{DED6DE99-83F3-5243-8FB4-35B99C5FB2B9}" destId="{311BDC01-CF24-7648-8C42-9B0812903B57}" srcOrd="2" destOrd="0" presId="urn:microsoft.com/office/officeart/2005/8/layout/vList2"/>
    <dgm:cxn modelId="{DAE7B6C0-A53C-CB40-B6CC-AD6A80BCF69F}" type="presParOf" srcId="{DED6DE99-83F3-5243-8FB4-35B99C5FB2B9}" destId="{E33C7FF3-A0B3-1844-A3A8-98C499EDEE7E}" srcOrd="3" destOrd="0" presId="urn:microsoft.com/office/officeart/2005/8/layout/vList2"/>
    <dgm:cxn modelId="{9DE44FF8-D386-DC44-A546-AC01F5EBA120}" type="presParOf" srcId="{DED6DE99-83F3-5243-8FB4-35B99C5FB2B9}" destId="{BE8571A4-C6C7-EA4B-9A45-1528437FBAD8}" srcOrd="4" destOrd="0" presId="urn:microsoft.com/office/officeart/2005/8/layout/vList2"/>
    <dgm:cxn modelId="{5A839887-9CB7-B846-B7FB-B8240420BBD7}" type="presParOf" srcId="{DED6DE99-83F3-5243-8FB4-35B99C5FB2B9}" destId="{B2137E9F-9300-9842-BE95-C6FF99BD1E8A}" srcOrd="5" destOrd="0" presId="urn:microsoft.com/office/officeart/2005/8/layout/vList2"/>
    <dgm:cxn modelId="{4D2E1AEA-3607-EC4E-BEE5-22A230FC34B3}" type="presParOf" srcId="{DED6DE99-83F3-5243-8FB4-35B99C5FB2B9}" destId="{EFEAD5F7-3BDE-7047-BAC8-397D6CA7B862}" srcOrd="6" destOrd="0" presId="urn:microsoft.com/office/officeart/2005/8/layout/vList2"/>
    <dgm:cxn modelId="{60EEE234-7799-254B-92EB-3F34F572A9B8}" type="presParOf" srcId="{DED6DE99-83F3-5243-8FB4-35B99C5FB2B9}" destId="{F87A03D1-E682-E34B-A07C-4D5D8022E86F}" srcOrd="7" destOrd="0" presId="urn:microsoft.com/office/officeart/2005/8/layout/vList2"/>
    <dgm:cxn modelId="{D65BAE31-CD24-C14A-B196-0DE466444097}" type="presParOf" srcId="{DED6DE99-83F3-5243-8FB4-35B99C5FB2B9}" destId="{B84860CC-CEEB-F647-A1AB-A7DDCEAE94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8735D-A33C-3548-BD57-D0FE228210A2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FC665-99CD-2445-ABB6-84CB05728159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Fiscal 2026: projected </a:t>
          </a:r>
          <a:r>
            <a:rPr lang="en-US" sz="2900" b="1" kern="1200" dirty="0"/>
            <a:t>0.7% higher general fund revenues</a:t>
          </a:r>
          <a:endParaRPr lang="en-US" sz="2900" kern="1200" dirty="0"/>
        </a:p>
      </dsp:txBody>
      <dsp:txXfrm>
        <a:off x="0" y="2703"/>
        <a:ext cx="6900512" cy="1843578"/>
      </dsp:txXfrm>
    </dsp:sp>
    <dsp:sp modelId="{60BF7E4B-3459-B74D-9256-917CCB18650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A31D2-A12D-1447-A832-351D99D3076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For FY 2026 enacted budgets, </a:t>
          </a:r>
          <a:r>
            <a:rPr lang="en-US" sz="2900" b="1" kern="1200" dirty="0"/>
            <a:t>state general fund spending</a:t>
          </a:r>
          <a:r>
            <a:rPr lang="en-US" sz="2900" kern="1200" dirty="0"/>
            <a:t> is expected to increase by </a:t>
          </a:r>
          <a:r>
            <a:rPr lang="en-US" sz="2900" b="1" kern="1200" dirty="0"/>
            <a:t>1.3%</a:t>
          </a:r>
          <a:r>
            <a:rPr lang="en-US" sz="2900" kern="1200" dirty="0"/>
            <a:t> after four consecutive years of at least 6% growth</a:t>
          </a:r>
        </a:p>
      </dsp:txBody>
      <dsp:txXfrm>
        <a:off x="0" y="1846281"/>
        <a:ext cx="6900512" cy="1843578"/>
      </dsp:txXfrm>
    </dsp:sp>
    <dsp:sp modelId="{A289AF7F-62FD-A24A-B02F-3347A31C13CA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894E3-8BB2-2844-A363-F27BE86F6995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23 states</a:t>
          </a:r>
          <a:r>
            <a:rPr lang="en-US" sz="2900" kern="1200" dirty="0"/>
            <a:t> expecting year‑over‑year declines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 </a:t>
          </a:r>
        </a:p>
      </dsp:txBody>
      <dsp:txXfrm>
        <a:off x="0" y="3689859"/>
        <a:ext cx="6900512" cy="1843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A1475-E73E-E148-8A26-FE11C7221D4E}">
      <dsp:nvSpPr>
        <dsp:cNvPr id="0" name=""/>
        <dsp:cNvSpPr/>
      </dsp:nvSpPr>
      <dsp:spPr>
        <a:xfrm>
          <a:off x="0" y="31197"/>
          <a:ext cx="6666833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Federal Decreases</a:t>
          </a:r>
        </a:p>
      </dsp:txBody>
      <dsp:txXfrm>
        <a:off x="37467" y="68664"/>
        <a:ext cx="6591899" cy="692586"/>
      </dsp:txXfrm>
    </dsp:sp>
    <dsp:sp modelId="{CE871167-CB4D-A348-9D89-B48665355305}">
      <dsp:nvSpPr>
        <dsp:cNvPr id="0" name=""/>
        <dsp:cNvSpPr/>
      </dsp:nvSpPr>
      <dsp:spPr>
        <a:xfrm>
          <a:off x="0" y="798717"/>
          <a:ext cx="6666833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Stimulus (Covid) Ending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Medicaid Cuts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Federal Cuts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No Assistance if Downturn</a:t>
          </a:r>
        </a:p>
      </dsp:txBody>
      <dsp:txXfrm>
        <a:off x="0" y="798717"/>
        <a:ext cx="6666833" cy="1722240"/>
      </dsp:txXfrm>
    </dsp:sp>
    <dsp:sp modelId="{311BDC01-CF24-7648-8C42-9B0812903B57}">
      <dsp:nvSpPr>
        <dsp:cNvPr id="0" name=""/>
        <dsp:cNvSpPr/>
      </dsp:nvSpPr>
      <dsp:spPr>
        <a:xfrm>
          <a:off x="0" y="2520958"/>
          <a:ext cx="6666833" cy="76752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Lottery Revenues Decline</a:t>
          </a:r>
        </a:p>
      </dsp:txBody>
      <dsp:txXfrm>
        <a:off x="37467" y="2558425"/>
        <a:ext cx="6591899" cy="692586"/>
      </dsp:txXfrm>
    </dsp:sp>
    <dsp:sp modelId="{BE8571A4-C6C7-EA4B-9A45-1528437FBAD8}">
      <dsp:nvSpPr>
        <dsp:cNvPr id="0" name=""/>
        <dsp:cNvSpPr/>
      </dsp:nvSpPr>
      <dsp:spPr>
        <a:xfrm>
          <a:off x="0" y="3380638"/>
          <a:ext cx="6666833" cy="76752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Corporate Volatile</a:t>
          </a:r>
        </a:p>
      </dsp:txBody>
      <dsp:txXfrm>
        <a:off x="37467" y="3418105"/>
        <a:ext cx="6591899" cy="692586"/>
      </dsp:txXfrm>
    </dsp:sp>
    <dsp:sp modelId="{EFEAD5F7-3BDE-7047-BAC8-397D6CA7B862}">
      <dsp:nvSpPr>
        <dsp:cNvPr id="0" name=""/>
        <dsp:cNvSpPr/>
      </dsp:nvSpPr>
      <dsp:spPr>
        <a:xfrm>
          <a:off x="0" y="4240318"/>
          <a:ext cx="6666833" cy="76752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Rainy Day Funds Stable </a:t>
          </a:r>
        </a:p>
      </dsp:txBody>
      <dsp:txXfrm>
        <a:off x="37467" y="4277785"/>
        <a:ext cx="6591899" cy="692586"/>
      </dsp:txXfrm>
    </dsp:sp>
    <dsp:sp modelId="{B84860CC-CEEB-F647-A1AB-A7DDCEAE94DE}">
      <dsp:nvSpPr>
        <dsp:cNvPr id="0" name=""/>
        <dsp:cNvSpPr/>
      </dsp:nvSpPr>
      <dsp:spPr>
        <a:xfrm>
          <a:off x="0" y="5099998"/>
          <a:ext cx="6666833" cy="7675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Sales Tax Lackluster</a:t>
          </a:r>
        </a:p>
      </dsp:txBody>
      <dsp:txXfrm>
        <a:off x="37467" y="5137465"/>
        <a:ext cx="6591899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32AF-550F-41C0-B656-8EA80F5262F3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6CA-E979-4B4D-B463-A9A0FEA7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6CA-E979-4B4D-B463-A9A0FEA7A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2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9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7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1EFCE-5998-416E-BE95-C3E12416CD90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8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fred.stlouisfed.org/graph/?g=1UN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7ED7C-1F90-49B3-9487-4EACA6550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64658"/>
            <a:ext cx="9144000" cy="2703271"/>
          </a:xfrm>
        </p:spPr>
        <p:txBody>
          <a:bodyPr anchor="ctr">
            <a:normAutofit fontScale="90000"/>
          </a:bodyPr>
          <a:lstStyle/>
          <a:p>
            <a:r>
              <a:rPr lang="en-US" sz="4900" b="1" i="1" dirty="0"/>
              <a:t>2026</a:t>
            </a:r>
            <a:br>
              <a:rPr lang="en-US" sz="4900" b="1" i="1" dirty="0"/>
            </a:br>
            <a:br>
              <a:rPr lang="en-US" sz="5300" b="1" i="1" dirty="0"/>
            </a:br>
            <a:r>
              <a:rPr lang="en-US" sz="4000" b="1" dirty="0"/>
              <a:t>Effects of Federal Policy and </a:t>
            </a:r>
            <a:r>
              <a:rPr lang="en-US" sz="4000" b="1" i="1" dirty="0">
                <a:solidFill>
                  <a:srgbClr val="FF0000"/>
                </a:solidFill>
              </a:rPr>
              <a:t>Economic Trends </a:t>
            </a:r>
            <a:r>
              <a:rPr lang="en-US" sz="4000" b="1" dirty="0"/>
              <a:t>on State Taxes and Recent Legislative Trends</a:t>
            </a:r>
            <a:br>
              <a:rPr lang="en-US" sz="4900" b="1" i="1" dirty="0"/>
            </a:br>
            <a:br>
              <a:rPr lang="en-US" sz="4000" i="1" dirty="0"/>
            </a:br>
            <a:r>
              <a:rPr lang="en-US" sz="4000" i="1" dirty="0"/>
              <a:t>Scott Pattison</a:t>
            </a:r>
            <a:br>
              <a:rPr lang="en-US" sz="4000" i="1" dirty="0"/>
            </a:br>
            <a:r>
              <a:rPr lang="en-US" sz="4000" i="1" dirty="0"/>
              <a:t>FTA</a:t>
            </a:r>
            <a:br>
              <a:rPr lang="en-US" sz="4000" i="1" dirty="0"/>
            </a:br>
            <a:endParaRPr lang="en-US" sz="36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CDFEF-4F79-49DE-803B-8E48F931F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840656"/>
          </a:xfrm>
        </p:spPr>
        <p:txBody>
          <a:bodyPr anchor="ctr">
            <a:noAutofit/>
          </a:bodyPr>
          <a:lstStyle/>
          <a:p>
            <a:r>
              <a:rPr lang="en-US" sz="3200" b="1" i="1" dirty="0"/>
              <a:t>MTC UNIFORMITY COMMITTEE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D3F820B-E6DA-5362-F0CE-02DD2903DDBB}"/>
              </a:ext>
            </a:extLst>
          </p:cNvPr>
          <p:cNvSpPr txBox="1"/>
          <p:nvPr/>
        </p:nvSpPr>
        <p:spPr>
          <a:xfrm>
            <a:off x="8217408" y="6010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4218E-B915-3B4D-F4AD-7D9F5B8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Interest Rates and Mortgages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0477-7099-B93F-E7B0-2E19D910A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4" y="2071316"/>
            <a:ext cx="7045377" cy="4119172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3800" dirty="0"/>
              <a:t>3.5-3.75%</a:t>
            </a:r>
          </a:p>
          <a:p>
            <a:r>
              <a:rPr lang="en-US" sz="3800" dirty="0"/>
              <a:t>January Forecast: 3 quarter point cuts (June, Oct, December??)</a:t>
            </a:r>
          </a:p>
          <a:p>
            <a:r>
              <a:rPr lang="en-US" sz="3800" dirty="0"/>
              <a:t>Now: One in December ?</a:t>
            </a:r>
          </a:p>
          <a:p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6.3-ish Mortgage Rates</a:t>
            </a:r>
            <a:endParaRPr lang="en-US" sz="2200" dirty="0"/>
          </a:p>
          <a:p>
            <a:pPr marL="0" indent="0">
              <a:buNone/>
            </a:pPr>
            <a:r>
              <a:rPr lang="en-US" sz="3000" b="1" dirty="0"/>
              <a:t>Spring 2026 housing market more balanced for buyers and sellers</a:t>
            </a:r>
            <a:endParaRPr lang="en-US" sz="3000" b="0" i="0" dirty="0"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endParaRPr lang="en-US" sz="2200" b="0" i="0" dirty="0"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</p:txBody>
      </p:sp>
      <p:pic>
        <p:nvPicPr>
          <p:cNvPr id="4" name="Picture 2" descr="Inline image">
            <a:extLst>
              <a:ext uri="{FF2B5EF4-FFF2-40B4-BE49-F238E27FC236}">
                <a16:creationId xmlns:a16="http://schemas.microsoft.com/office/drawing/2014/main" id="{6597B55F-B4A2-FA32-FD39-B4BAC6E5A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r="7984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1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75F33-3549-F6B2-20DC-0DBBE7D3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Labor Force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D162-03DA-C5CA-7D93-9DAB0578E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Participation Rate below 62%</a:t>
            </a:r>
          </a:p>
          <a:p>
            <a:r>
              <a:rPr lang="en-US" sz="4000" dirty="0"/>
              <a:t>Annual growth 1.4%  - Now: Near Zero</a:t>
            </a:r>
          </a:p>
          <a:p>
            <a:pPr lvl="1"/>
            <a:r>
              <a:rPr lang="en-US" sz="4000" dirty="0"/>
              <a:t>Productivity Growth Key</a:t>
            </a:r>
          </a:p>
          <a:p>
            <a:pPr marL="457200" lvl="1" indent="0">
              <a:buNone/>
            </a:pPr>
            <a:r>
              <a:rPr lang="en-US" sz="4000" dirty="0"/>
              <a:t> </a:t>
            </a:r>
          </a:p>
          <a:p>
            <a:pPr marL="457200" lvl="1" indent="0">
              <a:buNone/>
            </a:pPr>
            <a:r>
              <a:rPr lang="en-US" sz="4000" dirty="0"/>
              <a:t>WHY?</a:t>
            </a:r>
          </a:p>
          <a:p>
            <a:r>
              <a:rPr lang="en-US" sz="4000" dirty="0"/>
              <a:t>Low Birth Rate</a:t>
            </a:r>
          </a:p>
          <a:p>
            <a:r>
              <a:rPr lang="en-US" sz="4000" dirty="0"/>
              <a:t>Less Immigration</a:t>
            </a:r>
          </a:p>
          <a:p>
            <a:r>
              <a:rPr lang="en-US" sz="4000" dirty="0"/>
              <a:t>Aging 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8509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DCC8-A6D2-5EBF-604E-30BE2576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Consumers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86AB5-8191-B46F-8649-8DD00F2AB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616688"/>
            <a:ext cx="5181600" cy="5560275"/>
          </a:xfrm>
        </p:spPr>
        <p:txBody>
          <a:bodyPr/>
          <a:lstStyle/>
          <a:p>
            <a:pPr marL="0" lvl="0" indent="0">
              <a:buNone/>
            </a:pPr>
            <a:r>
              <a:rPr lang="en-US" i="1" dirty="0">
                <a:solidFill>
                  <a:schemeClr val="tx2"/>
                </a:solidFill>
              </a:rPr>
              <a:t>Retail Sales Up 7% (excludes gasoline)</a:t>
            </a:r>
          </a:p>
          <a:p>
            <a:pPr marL="0" lvl="0" indent="0">
              <a:buNone/>
            </a:pPr>
            <a:r>
              <a:rPr lang="en-US" i="1" dirty="0">
                <a:solidFill>
                  <a:schemeClr val="tx2"/>
                </a:solidFill>
              </a:rPr>
              <a:t>Tax Refunds Driving?</a:t>
            </a:r>
          </a:p>
          <a:p>
            <a:pPr marL="0" lvl="0" indent="0">
              <a:buNone/>
            </a:pPr>
            <a:r>
              <a:rPr lang="en-US" i="1" dirty="0">
                <a:solidFill>
                  <a:schemeClr val="tx2"/>
                </a:solidFill>
              </a:rPr>
              <a:t>Consumer Sentiment Low</a:t>
            </a:r>
          </a:p>
          <a:p>
            <a:pPr marL="0" lvl="0" indent="0">
              <a:buNone/>
            </a:pPr>
            <a:endParaRPr lang="en-US" i="1" dirty="0">
              <a:solidFill>
                <a:schemeClr val="tx2"/>
              </a:solidFill>
            </a:endParaRPr>
          </a:p>
          <a:p>
            <a:pPr lvl="0"/>
            <a:endParaRPr lang="en-US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9E110C-C651-D3A2-43CA-2AACC6EE8C9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0" y="2262355"/>
            <a:ext cx="618293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Cooper Black" panose="0208090404030B020404" pitchFamily="18" charset="77"/>
              </a:rPr>
              <a:t>K shaped economy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en-US" sz="2400" dirty="0"/>
          </a:p>
          <a:p>
            <a:pPr>
              <a:lnSpc>
                <a:spcPct val="10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10% of Americans account for 49% of all consumer spending, a record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10% of Americans contribute about one third of the GDP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</a:br>
            <a:endParaRPr lang="en-US" altLang="en-US" sz="2400" dirty="0"/>
          </a:p>
          <a:p>
            <a:pPr>
              <a:lnSpc>
                <a:spcPct val="100000"/>
              </a:lnSpc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Bottom 60% about one third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CC343254-EF3C-AC83-CBAE-7697B42E181D}"/>
              </a:ext>
            </a:extLst>
          </p:cNvPr>
          <p:cNvSpPr/>
          <p:nvPr/>
        </p:nvSpPr>
        <p:spPr>
          <a:xfrm>
            <a:off x="5654720" y="101865"/>
            <a:ext cx="5809130" cy="2815696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26394FF-B6BF-3850-89DB-02D34A5D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70" y="3180821"/>
            <a:ext cx="5809130" cy="331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8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4C0E-7FBF-467C-9286-4CD32383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indent="0" algn="ctr"/>
            <a:br>
              <a:rPr lang="en-US" sz="2600" b="1" i="1" dirty="0"/>
            </a:br>
            <a:br>
              <a:rPr lang="en-US" sz="2600" b="1" dirty="0"/>
            </a:br>
            <a:r>
              <a:rPr lang="en-US" sz="4000" b="1" dirty="0">
                <a:latin typeface="Cooper Black" panose="0208090404030B020404" pitchFamily="18" charset="77"/>
              </a:rPr>
              <a:t>?</a:t>
            </a:r>
            <a:br>
              <a:rPr lang="en-US" sz="2600" b="1" dirty="0"/>
            </a:br>
            <a:endParaRPr lang="en-US" sz="2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9210D-BBEC-4A14-F6D9-7DA416FA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646" y="2620641"/>
            <a:ext cx="6157084" cy="302370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300" b="1" dirty="0">
                <a:latin typeface="Garamond" panose="02020404030301010803" pitchFamily="18" charset="0"/>
              </a:rPr>
              <a:t>Optimistic/Pessimistic </a:t>
            </a:r>
          </a:p>
          <a:p>
            <a:pPr marL="0"/>
            <a:endParaRPr lang="en-US" sz="4300" dirty="0"/>
          </a:p>
          <a:p>
            <a:pPr marL="0"/>
            <a:endParaRPr lang="en-US" sz="2000" b="1" dirty="0"/>
          </a:p>
          <a:p>
            <a:pPr marL="0"/>
            <a:endParaRPr lang="en-US" sz="2000" b="1" dirty="0"/>
          </a:p>
          <a:p>
            <a:pPr marL="0"/>
            <a:endParaRPr lang="en-US" sz="2000" b="1" dirty="0"/>
          </a:p>
          <a:p>
            <a:pPr marL="0" indent="0">
              <a:buNone/>
            </a:pPr>
            <a:r>
              <a:rPr lang="en-US" sz="4000" b="1" dirty="0" err="1"/>
              <a:t>Scott.Pattison@taxadmin.org</a:t>
            </a:r>
            <a:endParaRPr lang="en-US" sz="4000" b="1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AD963DBD-B089-EE20-9E2F-B89506A0F7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" b="-3"/>
          <a:stretch>
            <a:fillRect/>
          </a:stretch>
        </p:blipFill>
        <p:spPr bwMode="auto">
          <a:xfrm rot="5400000">
            <a:off x="6862444" y="1186882"/>
            <a:ext cx="5353373" cy="42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3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A8C32B7-BBCF-C69D-C6FC-B38211BA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65"/>
          <a:stretch>
            <a:fillRect/>
          </a:stretch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71" name="Freeform: Shape 207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3" name="Freeform: Shape 207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3F3C4-0805-9802-67A2-DF6B3168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endParaRPr lang="en-US" sz="2800" dirty="0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7" name="Rectangle 20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52DDD5E7-8CDF-5A43-B16F-82E81D18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b="1" i="1" dirty="0"/>
              <a:t>The views expressed in this presentation are my own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7494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6B9DE-9840-44B3-908C-9928040B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48586"/>
            <a:ext cx="9144000" cy="37602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		</a:t>
            </a:r>
            <a:r>
              <a:rPr lang="en-US" sz="27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b="1" kern="1200" dirty="0">
                <a:solidFill>
                  <a:schemeClr val="tx1"/>
                </a:solidFill>
                <a:latin typeface="Cooper Black" panose="0208090404030B020404" pitchFamily="18" charset="77"/>
              </a:rPr>
              <a:t>Uncertainty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  <a:r>
              <a:rPr lang="en-US" sz="4000" dirty="0"/>
              <a:t>Conflicts/War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</a:t>
            </a: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Politics/Policy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dirty="0"/>
            </a:br>
            <a:r>
              <a:rPr lang="en-US" sz="4000" dirty="0"/>
              <a:t>Geopolitical Change, Rapid Tech Change</a:t>
            </a:r>
            <a:br>
              <a:rPr lang="en-US" sz="4000" dirty="0"/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4B7C8-663F-42C3-BEBC-6A413C8AF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055613"/>
            <a:ext cx="9144000" cy="39281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endParaRPr lang="en-US" b="1" dirty="0"/>
          </a:p>
          <a:p>
            <a:pPr algn="ctr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>
            <a:extLst>
              <a:ext uri="{FF2B5EF4-FFF2-40B4-BE49-F238E27FC236}">
                <a16:creationId xmlns:a16="http://schemas.microsoft.com/office/drawing/2014/main" id="{488A73F8-34BF-CACD-2333-CD367DCDE412}"/>
              </a:ext>
            </a:extLst>
          </p:cNvPr>
          <p:cNvSpPr/>
          <p:nvPr/>
        </p:nvSpPr>
        <p:spPr>
          <a:xfrm>
            <a:off x="1193889" y="2638475"/>
            <a:ext cx="1163782" cy="1159427"/>
          </a:xfrm>
          <a:prstGeom prst="rightArrow">
            <a:avLst>
              <a:gd name="adj1" fmla="val 50000"/>
              <a:gd name="adj2" fmla="val 540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C3D6E74-F459-9D07-9A36-923BBA10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44471"/>
            <a:ext cx="9144000" cy="17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8" name="Rectangle 1067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Freeform: Shape 107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6142-96CA-873C-D287-A0B228ED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Intertwined World and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1EEA1-1F50-6F7C-35E8-855FDF05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6218658"/>
          </a:xfrm>
        </p:spPr>
        <p:txBody>
          <a:bodyPr anchor="ctr">
            <a:noAutofit/>
          </a:bodyPr>
          <a:lstStyle/>
          <a:p>
            <a:r>
              <a:rPr lang="en-US" sz="3200" dirty="0"/>
              <a:t>Weather</a:t>
            </a:r>
          </a:p>
          <a:p>
            <a:r>
              <a:rPr lang="en-US" sz="3200" dirty="0"/>
              <a:t>Shipping/Trade</a:t>
            </a:r>
          </a:p>
          <a:p>
            <a:pPr lvl="1"/>
            <a:r>
              <a:rPr lang="en-US" sz="2800" dirty="0"/>
              <a:t>Strikes</a:t>
            </a:r>
          </a:p>
          <a:p>
            <a:pPr lvl="1"/>
            <a:r>
              <a:rPr lang="en-US" sz="2800" dirty="0"/>
              <a:t>Port Closures</a:t>
            </a:r>
          </a:p>
          <a:p>
            <a:endParaRPr lang="en-US" sz="3200" dirty="0"/>
          </a:p>
          <a:p>
            <a:r>
              <a:rPr lang="en-US" sz="3200" dirty="0"/>
              <a:t>Conflicts/War</a:t>
            </a:r>
          </a:p>
          <a:p>
            <a:r>
              <a:rPr lang="en-US" sz="3200" dirty="0"/>
              <a:t>Energy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E814C5-1110-3D12-0D20-DB7B073AC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44309"/>
          <a:stretch>
            <a:fillRect/>
          </a:stretch>
        </p:blipFill>
        <p:spPr bwMode="auto">
          <a:xfrm>
            <a:off x="8109502" y="10"/>
            <a:ext cx="408249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1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36429-C6F3-2CC1-D29A-2B18D381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‘</a:t>
            </a:r>
            <a:r>
              <a:rPr lang="en-US" sz="4000" b="1" u="sng">
                <a:solidFill>
                  <a:srgbClr val="FFFFFF"/>
                </a:solidFill>
              </a:rPr>
              <a:t>26 Impactful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9F2B3-B257-3575-ACD7-6FCBAC9D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OBBBA</a:t>
            </a:r>
          </a:p>
          <a:p>
            <a:pPr marL="0" indent="0">
              <a:buNone/>
            </a:pPr>
            <a:r>
              <a:rPr lang="en-US" sz="4000" dirty="0"/>
              <a:t>AI</a:t>
            </a:r>
          </a:p>
          <a:p>
            <a:pPr marL="0" indent="0">
              <a:buNone/>
            </a:pPr>
            <a:r>
              <a:rPr lang="en-US" sz="4000" dirty="0"/>
              <a:t>Wealth Effect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Labor Force</a:t>
            </a:r>
          </a:p>
          <a:p>
            <a:pPr marL="0" indent="0">
              <a:buNone/>
            </a:pPr>
            <a:r>
              <a:rPr lang="en-US" sz="4000" dirty="0"/>
              <a:t>Tariffs</a:t>
            </a:r>
          </a:p>
          <a:p>
            <a:pPr marL="0" indent="0">
              <a:buNone/>
            </a:pPr>
            <a:r>
              <a:rPr lang="en-US" sz="4000" dirty="0"/>
              <a:t>War/Energy</a:t>
            </a:r>
          </a:p>
          <a:p>
            <a:pPr marL="0" indent="0">
              <a:buNone/>
            </a:pPr>
            <a:r>
              <a:rPr lang="en-US" sz="4000" dirty="0"/>
              <a:t>Political Pressures</a:t>
            </a:r>
          </a:p>
        </p:txBody>
      </p:sp>
    </p:spTree>
    <p:extLst>
      <p:ext uri="{BB962C8B-B14F-4D97-AF65-F5344CB8AC3E}">
        <p14:creationId xmlns:p14="http://schemas.microsoft.com/office/powerpoint/2010/main" val="14468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FA226-A99D-CE68-C157-488D39BD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600"/>
              <a:t>Expenditures Higher than Revenues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26C90C-F14A-C92F-DD64-482BC87084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91622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ight Arrow 3">
            <a:extLst>
              <a:ext uri="{FF2B5EF4-FFF2-40B4-BE49-F238E27FC236}">
                <a16:creationId xmlns:a16="http://schemas.microsoft.com/office/drawing/2014/main" id="{DC143B73-11FD-6A5C-5A1E-2BDAA8B0E482}"/>
              </a:ext>
            </a:extLst>
          </p:cNvPr>
          <p:cNvSpPr/>
          <p:nvPr/>
        </p:nvSpPr>
        <p:spPr>
          <a:xfrm rot="19523681">
            <a:off x="4762273" y="5030067"/>
            <a:ext cx="1604512" cy="740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Expenditures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7280F63-313D-1BF3-BB60-F826766F868E}"/>
              </a:ext>
            </a:extLst>
          </p:cNvPr>
          <p:cNvSpPr/>
          <p:nvPr/>
        </p:nvSpPr>
        <p:spPr>
          <a:xfrm rot="21278683">
            <a:off x="5470748" y="5793115"/>
            <a:ext cx="1857050" cy="5779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Revenues</a:t>
            </a:r>
          </a:p>
        </p:txBody>
      </p:sp>
    </p:spTree>
    <p:extLst>
      <p:ext uri="{BB962C8B-B14F-4D97-AF65-F5344CB8AC3E}">
        <p14:creationId xmlns:p14="http://schemas.microsoft.com/office/powerpoint/2010/main" val="238455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2CA85-356B-774B-B009-2DE1162F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F60F1-6728-FF80-F88C-9DA29671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Pressures on State Revenues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304ACC-5D2D-DA9C-ACAE-CDD7382F7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743866"/>
              </p:ext>
            </p:extLst>
          </p:nvPr>
        </p:nvGraphicFramePr>
        <p:xfrm>
          <a:off x="4905052" y="750440"/>
          <a:ext cx="6666833" cy="5898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785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1485-31BF-CBFD-89A9-05C00FA7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C0694-F769-B175-5519-20CAC11B1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578" y="1546578"/>
            <a:ext cx="5870222" cy="4946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Latest Budget FY 2027</a:t>
            </a:r>
          </a:p>
          <a:p>
            <a:r>
              <a:rPr lang="en-US" dirty="0"/>
              <a:t>Decreasing federal funding streams in grants etc. </a:t>
            </a:r>
          </a:p>
          <a:p>
            <a:r>
              <a:rPr lang="en-US" dirty="0"/>
              <a:t>IRS House Appropriations Committee: $10.2 billion in fiscal 2027 funding for the IRS, White House proposal: $9.8 billion</a:t>
            </a:r>
          </a:p>
          <a:p>
            <a:r>
              <a:rPr lang="en-US" dirty="0"/>
              <a:t>The Administration requests an increase of over 40% in budgetary resources for defense</a:t>
            </a:r>
          </a:p>
          <a:p>
            <a:r>
              <a:rPr lang="en-US" dirty="0"/>
              <a:t>Reductions in non-defense discretionary spending of 10%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4A1EA-9ABC-06FE-E8CE-98832D743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90688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OBBBA Medicaid cuts:</a:t>
            </a:r>
          </a:p>
          <a:p>
            <a:pPr marL="0" indent="0">
              <a:buNone/>
            </a:pPr>
            <a:r>
              <a:rPr lang="en-US" dirty="0"/>
              <a:t>Estimated to fall by </a:t>
            </a:r>
            <a:r>
              <a:rPr lang="en-US" b="1" dirty="0"/>
              <a:t>$911 billion</a:t>
            </a:r>
            <a:r>
              <a:rPr lang="en-US" dirty="0"/>
              <a:t> over 10 years (about 14% of projected federal Medicaid expenditures)</a:t>
            </a:r>
          </a:p>
          <a:p>
            <a:pPr marL="0" indent="0">
              <a:buNone/>
            </a:pPr>
            <a:r>
              <a:rPr lang="en-US" b="1" dirty="0"/>
              <a:t>7.6 million enrollment decline</a:t>
            </a:r>
            <a:r>
              <a:rPr lang="en-US" dirty="0"/>
              <a:t> by 2034 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792C87C6-8F0B-41CA-3065-CF92564C64AD}"/>
              </a:ext>
            </a:extLst>
          </p:cNvPr>
          <p:cNvSpPr/>
          <p:nvPr/>
        </p:nvSpPr>
        <p:spPr>
          <a:xfrm>
            <a:off x="5483579" y="1136073"/>
            <a:ext cx="6237366" cy="365760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F2E2A-7EFE-9F67-9C3B-F2D584915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/>
              <a:t>Markets – </a:t>
            </a:r>
            <a:r>
              <a:rPr lang="en-US" sz="4000" i="1" dirty="0"/>
              <a:t>Income Tax Revenues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A5B9AE71-A74E-6F32-DA8F-A71B49C587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97" b="1"/>
          <a:stretch>
            <a:fillRect/>
          </a:stretch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B64297-5452-6333-DC54-A53FF5FC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 Market stats </a:t>
            </a:r>
          </a:p>
          <a:p>
            <a:pPr lvl="1"/>
            <a:r>
              <a:rPr lang="en-US" dirty="0"/>
              <a:t>10% since ‘22</a:t>
            </a:r>
          </a:p>
          <a:p>
            <a:pPr lvl="1"/>
            <a:r>
              <a:rPr lang="en-US" dirty="0"/>
              <a:t>16.8% through March</a:t>
            </a:r>
          </a:p>
          <a:p>
            <a:endParaRPr lang="en-US" dirty="0"/>
          </a:p>
          <a:p>
            <a:r>
              <a:rPr lang="en-US" sz="3200" dirty="0"/>
              <a:t>"Magnificent Seven" </a:t>
            </a:r>
            <a:r>
              <a:rPr lang="en-US" i="1" dirty="0"/>
              <a:t>Apple, Amazon, Microsoft, Meta, Alphabet, Tesla and Nvidia  </a:t>
            </a:r>
          </a:p>
          <a:p>
            <a:endParaRPr lang="en-US" sz="1800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793DCC1D-25C6-950F-03C7-52BF3CECF9E6}"/>
              </a:ext>
            </a:extLst>
          </p:cNvPr>
          <p:cNvSpPr/>
          <p:nvPr/>
        </p:nvSpPr>
        <p:spPr>
          <a:xfrm>
            <a:off x="9961581" y="2011680"/>
            <a:ext cx="484632" cy="102197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8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38236</TotalTime>
  <Words>453</Words>
  <Application>Microsoft Macintosh PowerPoint</Application>
  <PresentationFormat>Widescreen</PresentationFormat>
  <Paragraphs>92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Cooper Black</vt:lpstr>
      <vt:lpstr>Garamond</vt:lpstr>
      <vt:lpstr>Georgia</vt:lpstr>
      <vt:lpstr>Helvetica Neue</vt:lpstr>
      <vt:lpstr>Office Theme</vt:lpstr>
      <vt:lpstr>2026  Effects of Federal Policy and Economic Trends on State Taxes and Recent Legislative Trends  Scott Pattison FTA </vt:lpstr>
      <vt:lpstr>PowerPoint Presentation</vt:lpstr>
      <vt:lpstr>                Uncertainty  Conflicts/War    Politics/Policy  Geopolitical Change, Rapid Tech Change   </vt:lpstr>
      <vt:lpstr>Intertwined World and Uncertainties </vt:lpstr>
      <vt:lpstr>‘26 Impactful Issues </vt:lpstr>
      <vt:lpstr>Expenditures Higher than Revenues</vt:lpstr>
      <vt:lpstr>Pressures on State Revenues</vt:lpstr>
      <vt:lpstr>Federal Actions</vt:lpstr>
      <vt:lpstr>Markets – Income Tax Revenues </vt:lpstr>
      <vt:lpstr>Interest Rates and Mortgages</vt:lpstr>
      <vt:lpstr>Labor Force </vt:lpstr>
      <vt:lpstr>Consumers</vt:lpstr>
      <vt:lpstr> 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D. Pattison</dc:creator>
  <cp:lastModifiedBy>Scott Pattison</cp:lastModifiedBy>
  <cp:revision>68</cp:revision>
  <cp:lastPrinted>2025-01-27T21:02:52Z</cp:lastPrinted>
  <dcterms:created xsi:type="dcterms:W3CDTF">2021-06-22T21:02:12Z</dcterms:created>
  <dcterms:modified xsi:type="dcterms:W3CDTF">2026-04-21T13:05:27Z</dcterms:modified>
</cp:coreProperties>
</file>