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5" r:id="rId1"/>
  </p:sldMasterIdLst>
  <p:notesMasterIdLst>
    <p:notesMasterId r:id="rId13"/>
  </p:notesMasterIdLst>
  <p:sldIdLst>
    <p:sldId id="256" r:id="rId2"/>
    <p:sldId id="317" r:id="rId3"/>
    <p:sldId id="311" r:id="rId4"/>
    <p:sldId id="296" r:id="rId5"/>
    <p:sldId id="313" r:id="rId6"/>
    <p:sldId id="312" r:id="rId7"/>
    <p:sldId id="314" r:id="rId8"/>
    <p:sldId id="297" r:id="rId9"/>
    <p:sldId id="315" r:id="rId10"/>
    <p:sldId id="309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D05CA-9420-4FB8-B9D7-3E8819BDBBDE}" v="22" dt="2024-11-12T16:46:24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9AFE2-3D0F-459F-839D-197A3399DCD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C23E-8BF3-4AC3-8B04-411A64481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BC23E-8BF3-4AC3-8B04-411A64481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F583B-34EB-DEC3-281C-50165C74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3DBAC-2BEC-C5FF-A728-846FE9B75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E0895-8298-1510-3FF5-AD4C44DCF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73518-D913-956B-E55D-47429DB9A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BC23E-8BF3-4AC3-8B04-411A64481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3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CBB9-4E2B-EFC3-4C15-7FBF296AF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3825E-F6D8-CD80-3E09-BA456BD91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C010-CF65-61DA-6775-230A391C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585C-E301-4064-51F3-A76E9CB7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D4087-D9B1-EE28-C0F7-B22A917C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F252-5F87-F5D0-96B9-CABD9505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60B22-603E-2A6C-C20E-8E03BA42C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1952-D9D4-4653-A79D-82BEB378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DB17-72AB-821C-5B52-4A13CE70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0164-7D18-6276-F1DA-85C28FC1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104CF-AB61-892D-46AD-E3AF17695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0E017-5253-B5AA-6FBA-6648E3934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8806-23C7-0BB0-73DB-6D20E7D8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D332-F2A0-F945-CD53-CB8267D5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0A49-7111-A0AB-E76F-B69CB927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06BE-763F-E228-44FE-5BE236C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7D02-374F-B13D-E211-F746AB45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5E965-2E8F-A4DB-2C3F-1206A357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D75E3-DD26-B560-5858-D202CAF5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E6F7-AC7A-EE28-DD71-E401474F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6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470C-D037-B6A8-A2D3-FA8921BA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CDF3F-928D-28A1-951C-4845ED7D2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30A68-91C3-44B7-CF51-057A0DCB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F7A2-5773-0FD0-EF18-71ADFCB9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EFC7-2266-FFEB-1181-A580037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5F17-8CD0-F6BB-99E6-0FECF7AE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979E-4116-81C9-C740-09942E959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BF8D0-71D2-17DE-483F-D4535D62B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DC755-442F-735E-BC29-6826E954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A78-4892-AEF2-CC70-B99BF9DB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1C396-A01C-DFB6-FEAD-C8EB8C2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3912-1EB5-512A-1AE0-10A72A81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32A23-20C9-F33A-8EAD-955FD01E2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2DAAC-9249-971B-16B7-BC80DB140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C742F-1E31-B310-F324-B823417A0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FC4718-7D29-E388-58B3-2EBBDC9F9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1C4AC-DCBB-E1BB-F255-748E9884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0298F-C7C0-EBD2-43AD-1D709D9F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8EF3B-7982-34B1-B9B1-0E2FF083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7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17C2-2E56-09E4-FAA2-1E2E755D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9B08A-2C73-4A26-A882-C37EDF97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F35BB-E92D-0599-F10E-2798DC9B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49FC8-C180-3140-BDF5-B8805343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87644-CA51-F1AF-FE20-B8637B48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3E3B3-5DDB-4A80-C20E-0219533C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2F82-34A7-CE0A-64D7-79D85A58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4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7316-9ECD-F1C6-80FD-84FD14D4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85054-495F-C587-DD66-EA51DF41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60743-924D-68CD-4D41-11953C75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EF4A3-60BA-1A95-5E52-8A7A23DD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D4B17-5BE8-2C19-CE58-BF1841C6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9092E-BFA3-2889-91FC-81DE1B0F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0DCE-673D-4F72-B305-A1F88DB6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2F92D-8FF8-DD98-237B-5694F0EA3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13CA4-1F00-073F-44E9-634F19D07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6544F-9241-42F3-3AB8-D3706E49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EA7D7-83FF-31C9-9CF0-8DCD6992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F689D-E2EF-D36A-2C4E-29060900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5962E-44C1-D700-2118-3A6265C0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BB77B-615F-85B9-6854-D0994659D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AA975-2BA9-415F-B049-59A3EAF4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D528-AD77-A92C-E7EF-159593954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89E1F-99DC-E614-8902-21D812A69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bill/119th-congress/house-concurrent-resolution/14?q=%7B%22search%22%3A%22h.con.res.14%22%7D&amp;s=9&amp;r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lluminated San Francisco City Hall">
            <a:extLst>
              <a:ext uri="{FF2B5EF4-FFF2-40B4-BE49-F238E27FC236}">
                <a16:creationId xmlns:a16="http://schemas.microsoft.com/office/drawing/2014/main" id="{17A5AF20-1665-909F-CFB3-82C828F8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35FF8-E604-032E-EB79-97C815BA6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2148261"/>
            <a:ext cx="10058400" cy="2824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Update</a:t>
            </a:r>
            <a:br>
              <a:rPr lang="en-US" sz="7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1???</a:t>
            </a:r>
            <a:br>
              <a:rPr lang="en-US" sz="5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6A05D-DF8B-36BF-10B2-43CA0713E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794" y="4972959"/>
            <a:ext cx="10058400" cy="625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28, 2025</a:t>
            </a:r>
          </a:p>
          <a:p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prepared April 8, 2025</a:t>
            </a:r>
          </a:p>
        </p:txBody>
      </p:sp>
    </p:spTree>
    <p:extLst>
      <p:ext uri="{BB962C8B-B14F-4D97-AF65-F5344CB8AC3E}">
        <p14:creationId xmlns:p14="http://schemas.microsoft.com/office/powerpoint/2010/main" val="1499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54F3A-3599-AC16-07B7-553893467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4A44-756E-5E2F-81B8-B93FA06F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Jonathan’s Bold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F560-077E-8E17-48D3-8E1FB9144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/>
              <a:t>Current policy scoring</a:t>
            </a:r>
          </a:p>
          <a:p>
            <a:r>
              <a:rPr lang="en-US" sz="3100" dirty="0"/>
              <a:t>Permanent TCJA</a:t>
            </a:r>
          </a:p>
          <a:p>
            <a:r>
              <a:rPr lang="en-US" sz="3100" dirty="0"/>
              <a:t>$25,000/$50,000 individual SALT cap</a:t>
            </a:r>
          </a:p>
          <a:p>
            <a:r>
              <a:rPr lang="en-US" sz="3100" dirty="0"/>
              <a:t>Exemption for tip income</a:t>
            </a:r>
          </a:p>
          <a:p>
            <a:r>
              <a:rPr lang="en-US" sz="3100" dirty="0"/>
              <a:t>Exemption for overtime</a:t>
            </a:r>
          </a:p>
          <a:p>
            <a:r>
              <a:rPr lang="en-US" sz="3100" dirty="0"/>
              <a:t>Exemption for Social Security benefits</a:t>
            </a:r>
          </a:p>
          <a:p>
            <a:r>
              <a:rPr lang="en-US" sz="3100" dirty="0"/>
              <a:t>PTE workarounds remain allowed</a:t>
            </a:r>
          </a:p>
          <a:p>
            <a:r>
              <a:rPr lang="en-US" sz="3100" dirty="0"/>
              <a:t>No change to corporate SALT deduction</a:t>
            </a:r>
          </a:p>
          <a:p>
            <a:r>
              <a:rPr lang="en-US" sz="3100" dirty="0"/>
              <a:t>No change to carried interest</a:t>
            </a:r>
          </a:p>
          <a:p>
            <a:r>
              <a:rPr lang="en-US" sz="3100" dirty="0"/>
              <a:t>No change to sports stadiums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6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86A35-FF5E-B84C-8437-2D0E413E2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lluminated San Francisco City Hall">
            <a:extLst>
              <a:ext uri="{FF2B5EF4-FFF2-40B4-BE49-F238E27FC236}">
                <a16:creationId xmlns:a16="http://schemas.microsoft.com/office/drawing/2014/main" id="{16286936-DFDB-025A-C2D8-AC52281F4C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BC75-EEF0-5304-FD24-F21D3E525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861995"/>
            <a:ext cx="10058400" cy="2824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White</a:t>
            </a:r>
            <a:br>
              <a:rPr lang="en-US" sz="5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jwhite@mtc.gov</a:t>
            </a:r>
            <a:endParaRPr lang="en-US" sz="5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1404E4-8E5B-C989-43A9-7451B64C5EFA}"/>
              </a:ext>
            </a:extLst>
          </p:cNvPr>
          <p:cNvSpPr txBox="1">
            <a:spLocks/>
          </p:cNvSpPr>
          <p:nvPr/>
        </p:nvSpPr>
        <p:spPr>
          <a:xfrm>
            <a:off x="838200" y="13548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accent1"/>
                </a:solidFill>
              </a:rPr>
              <a:t>That’s It, That’s All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783E0-945C-F07D-9988-709523B88003}"/>
              </a:ext>
            </a:extLst>
          </p:cNvPr>
          <p:cNvSpPr txBox="1">
            <a:spLocks/>
          </p:cNvSpPr>
          <p:nvPr/>
        </p:nvSpPr>
        <p:spPr>
          <a:xfrm>
            <a:off x="5446143" y="2644679"/>
            <a:ext cx="1299713" cy="434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1"/>
                </a:solidFill>
              </a:rPr>
              <a:t>for now</a:t>
            </a:r>
          </a:p>
        </p:txBody>
      </p:sp>
    </p:spTree>
    <p:extLst>
      <p:ext uri="{BB962C8B-B14F-4D97-AF65-F5344CB8AC3E}">
        <p14:creationId xmlns:p14="http://schemas.microsoft.com/office/powerpoint/2010/main" val="316790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77E7D-D874-CCA5-745C-688C0AE6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8310-AB22-38FA-89EB-860A746F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170093"/>
            <a:ext cx="10396331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1"/>
                </a:solidFill>
              </a:rPr>
            </a:br>
            <a:r>
              <a:rPr lang="en-US" sz="5300" b="1" dirty="0">
                <a:solidFill>
                  <a:schemeClr val="accent1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C5C6-D59F-E3F6-7E91-57015B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4" y="1652185"/>
            <a:ext cx="10515600" cy="5082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/>
              <a:t>We speak for ourselves.</a:t>
            </a:r>
          </a:p>
          <a:p>
            <a:pPr marL="0" indent="0" algn="ctr"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sz="3800" dirty="0"/>
              <a:t>Our comments do not necessarily represent the views of our employers.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Nothing in this presentation should be considered legal advice.</a:t>
            </a:r>
          </a:p>
        </p:txBody>
      </p:sp>
    </p:spTree>
    <p:extLst>
      <p:ext uri="{BB962C8B-B14F-4D97-AF65-F5344CB8AC3E}">
        <p14:creationId xmlns:p14="http://schemas.microsoft.com/office/powerpoint/2010/main" val="145850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8F68-D9A3-A7CB-9700-E4806A54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25C-E5AB-E4E4-D7E7-1AC73A22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170093"/>
            <a:ext cx="1039633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Why Budget Reconciliation?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92A6-8B94-7302-1C78-04F4C97B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4" y="1254150"/>
            <a:ext cx="10515600" cy="5082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900" dirty="0"/>
              <a:t>Budget reconciliation is exempt from the Senate’s traditional rule allowing unlimited debate. 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900" dirty="0"/>
              <a:t>Unlimited debate allows the use of the filibuster, typically used to prevent votes on legislation. A filibuster can only be ended through cloture, which requires 60 votes.</a:t>
            </a:r>
          </a:p>
          <a:p>
            <a:pPr marL="0" indent="0" algn="ctr"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sz="3800" dirty="0"/>
              <a:t>Reconciliation allows the Senate to prevent a filibuster, allowing passage of legislation by a regular majority. </a:t>
            </a:r>
          </a:p>
        </p:txBody>
      </p:sp>
    </p:spTree>
    <p:extLst>
      <p:ext uri="{BB962C8B-B14F-4D97-AF65-F5344CB8AC3E}">
        <p14:creationId xmlns:p14="http://schemas.microsoft.com/office/powerpoint/2010/main" val="34537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04E8-A768-2396-F1AB-52E666A9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170093"/>
            <a:ext cx="1039633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What is Budget Reconciliation?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8C69A-9A48-DF66-660C-36B340E9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4" y="1254150"/>
            <a:ext cx="10515600" cy="5082140"/>
          </a:xfrm>
        </p:spPr>
        <p:txBody>
          <a:bodyPr>
            <a:normAutofit lnSpcReduction="10000"/>
          </a:bodyPr>
          <a:lstStyle/>
          <a:p>
            <a:r>
              <a:rPr lang="en-US" sz="2900" dirty="0"/>
              <a:t>Reconciliation is a budget procedure made available by the Congressional Budget Act of 1974, P.L. 93-344.</a:t>
            </a:r>
          </a:p>
          <a:p>
            <a:r>
              <a:rPr lang="en-US" sz="2900" dirty="0"/>
              <a:t>Congress adopts budget reconciliation instructions through a budget resolution. See </a:t>
            </a:r>
            <a:r>
              <a:rPr lang="en-US" sz="2900" dirty="0">
                <a:hlinkClick r:id="rId2"/>
              </a:rPr>
              <a:t>H. Con. Res. 14 </a:t>
            </a:r>
            <a:r>
              <a:rPr lang="en-US" sz="2900" dirty="0"/>
              <a:t>for a relevant example.</a:t>
            </a:r>
          </a:p>
          <a:p>
            <a:r>
              <a:rPr lang="en-US" sz="2900" dirty="0"/>
              <a:t>Congress the develops and passes legislation consistent with that resolution.</a:t>
            </a:r>
          </a:p>
          <a:p>
            <a:r>
              <a:rPr lang="en-US" sz="2900" dirty="0"/>
              <a:t>The Byrd Rule governs whether the legislation is consistent with the resolution.</a:t>
            </a:r>
          </a:p>
          <a:p>
            <a:pPr marL="0" indent="0"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sz="4200" dirty="0"/>
              <a:t>The </a:t>
            </a:r>
            <a:r>
              <a:rPr lang="en-US" sz="4200" b="1" dirty="0"/>
              <a:t>Byrd Rule </a:t>
            </a:r>
            <a:r>
              <a:rPr lang="en-US" sz="4200" dirty="0"/>
              <a:t>is as important as budget reconciliation itself.</a:t>
            </a:r>
          </a:p>
        </p:txBody>
      </p:sp>
    </p:spTree>
    <p:extLst>
      <p:ext uri="{BB962C8B-B14F-4D97-AF65-F5344CB8AC3E}">
        <p14:creationId xmlns:p14="http://schemas.microsoft.com/office/powerpoint/2010/main" val="25599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56AAF-4C3F-858B-4669-AF70E3C59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98BF-63D6-3B9D-6B7D-48720D10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170093"/>
            <a:ext cx="1039633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What is the Byrd Rule?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3645-1268-0886-8CE6-FCA763DD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4" y="1254149"/>
            <a:ext cx="10515600" cy="5433757"/>
          </a:xfrm>
        </p:spPr>
        <p:txBody>
          <a:bodyPr>
            <a:normAutofit/>
          </a:bodyPr>
          <a:lstStyle/>
          <a:p>
            <a:r>
              <a:rPr lang="en-US" sz="2900" dirty="0"/>
              <a:t>The Byrd Rule dates to 1985 and was made permanent in 1990. </a:t>
            </a:r>
          </a:p>
          <a:p>
            <a:r>
              <a:rPr lang="en-US" sz="2900" dirty="0"/>
              <a:t>The Byrd Rule allows Senators to offer amendments to, and raise points of order against, extraneous items.</a:t>
            </a:r>
          </a:p>
          <a:p>
            <a:pPr marL="0" indent="0" algn="ctr">
              <a:buNone/>
            </a:pPr>
            <a:r>
              <a:rPr lang="en-US" sz="4400" dirty="0"/>
              <a:t>Why? </a:t>
            </a:r>
          </a:p>
          <a:p>
            <a:pPr marL="0" indent="0" algn="ctr">
              <a:buNone/>
            </a:pPr>
            <a:r>
              <a:rPr lang="en-US" sz="4400" dirty="0"/>
              <a:t>To protect the effectiveness of the reconciliation process</a:t>
            </a:r>
          </a:p>
          <a:p>
            <a:pPr marL="0" indent="0" algn="ctr">
              <a:buNone/>
            </a:pPr>
            <a:r>
              <a:rPr lang="en-US" sz="4400" dirty="0"/>
              <a:t>To preserve the deliberative character of the Senate.</a:t>
            </a:r>
          </a:p>
        </p:txBody>
      </p:sp>
    </p:spTree>
    <p:extLst>
      <p:ext uri="{BB962C8B-B14F-4D97-AF65-F5344CB8AC3E}">
        <p14:creationId xmlns:p14="http://schemas.microsoft.com/office/powerpoint/2010/main" val="117732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25A2E-1940-93DE-9FFB-6E9ECF68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14EF-3B69-FAFF-B74D-3CFA0F2F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170093"/>
            <a:ext cx="1039633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What is extraneous?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FBA0-3608-61A0-64DE-0569CCCA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4" y="1254150"/>
            <a:ext cx="10515600" cy="5082140"/>
          </a:xfrm>
        </p:spPr>
        <p:txBody>
          <a:bodyPr>
            <a:normAutofit/>
          </a:bodyPr>
          <a:lstStyle/>
          <a:p>
            <a:r>
              <a:rPr lang="en-US" sz="2900" dirty="0"/>
              <a:t>Extraneous items: provisions unrelated to achieving the goals of the reconciliation instructions. There is a list of six items.</a:t>
            </a:r>
          </a:p>
          <a:p>
            <a:r>
              <a:rPr lang="en-US" sz="2900" dirty="0"/>
              <a:t>Five of the six items paraphrased: produces no change in outlays or revenues or produces one that is either contrary to the reconciliation instructions, incidental, or outside the Committee’s jurisdiction; changes Social Security.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4100" dirty="0"/>
              <a:t>The big one: increases the deficit for a fiscal year beyond the “budget window” covered by the resolution.</a:t>
            </a:r>
          </a:p>
        </p:txBody>
      </p:sp>
    </p:spTree>
    <p:extLst>
      <p:ext uri="{BB962C8B-B14F-4D97-AF65-F5344CB8AC3E}">
        <p14:creationId xmlns:p14="http://schemas.microsoft.com/office/powerpoint/2010/main" val="406258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05634-9386-73A2-3F01-841896BF6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8A59-4D1B-930E-00D6-E22D153B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170093"/>
            <a:ext cx="1039633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What is the budget window?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69D7-D687-D64E-EB7B-83C495E8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4" y="1254150"/>
            <a:ext cx="10515600" cy="5082140"/>
          </a:xfrm>
        </p:spPr>
        <p:txBody>
          <a:bodyPr>
            <a:normAutofit/>
          </a:bodyPr>
          <a:lstStyle/>
          <a:p>
            <a:r>
              <a:rPr lang="en-US" sz="2900" dirty="0"/>
              <a:t>The period covered by the budget resolution.</a:t>
            </a:r>
          </a:p>
          <a:p>
            <a:r>
              <a:rPr lang="en-US" sz="2900" dirty="0"/>
              <a:t>At a minimum it is the “budget year” (FY2026) and the four following years, the “outyears.”</a:t>
            </a:r>
            <a:r>
              <a:rPr lang="en-US" sz="2900" baseline="30000" dirty="0"/>
              <a:t>*</a:t>
            </a:r>
          </a:p>
          <a:p>
            <a:r>
              <a:rPr lang="en-US" sz="2900" dirty="0"/>
              <a:t>The budget resolution can cover the “current year” (FY2025) plus an additional five years after the “outyears” for a total of 11 years.</a:t>
            </a:r>
            <a:r>
              <a:rPr lang="en-US" sz="2900" baseline="30000" dirty="0"/>
              <a:t>**</a:t>
            </a:r>
          </a:p>
          <a:p>
            <a:r>
              <a:rPr lang="en-US" sz="2900" dirty="0"/>
              <a:t>For the current resolution, the window is 10 years. Fiscal years 2025 (current year) through fiscal year 2034.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1400" dirty="0"/>
              <a:t>*   Section 301(a) of the Congressional Budget Act, as amended.</a:t>
            </a:r>
          </a:p>
          <a:p>
            <a:pPr marL="0" indent="0">
              <a:buNone/>
            </a:pPr>
            <a:r>
              <a:rPr lang="en-US" sz="1400" dirty="0"/>
              <a:t>** Unsure of source.</a:t>
            </a:r>
          </a:p>
        </p:txBody>
      </p:sp>
    </p:spTree>
    <p:extLst>
      <p:ext uri="{BB962C8B-B14F-4D97-AF65-F5344CB8AC3E}">
        <p14:creationId xmlns:p14="http://schemas.microsoft.com/office/powerpoint/2010/main" val="19740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1338-5169-B24F-9AE1-8FF3138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42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Scoring – Determining How Much it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FD9B-494E-5C45-D7FA-DC4C10BC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86"/>
            <a:ext cx="10515600" cy="4756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policy – scoring based on current “policy” which is the current state of things regardless of expirations contained in the law.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Current law – scoring based on current law, which contains expirations for many provisions.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Under current policy scoring, extending the TCJA is free.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Under current law scoring, extending the TCJA ‘costs’ trillions.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1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CB8AD-19BE-6227-C80F-FD0B5AB4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E152-83B9-0F5C-E28F-6142ACF6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104B-ECF0-5CBD-27DC-71CF510A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362525"/>
          </a:xfrm>
        </p:spPr>
        <p:txBody>
          <a:bodyPr/>
          <a:lstStyle/>
          <a:p>
            <a:pPr marL="0" indent="0">
              <a:buNone/>
            </a:pPr>
            <a:r>
              <a:rPr lang="en-US" sz="3400" b="1" dirty="0"/>
              <a:t>Potential tax reductions:</a:t>
            </a:r>
          </a:p>
          <a:p>
            <a:pPr marL="0" indent="0">
              <a:buNone/>
            </a:pPr>
            <a:r>
              <a:rPr lang="en-US" dirty="0"/>
              <a:t>Permanent TCJA</a:t>
            </a:r>
          </a:p>
          <a:p>
            <a:pPr marL="0" indent="0">
              <a:buNone/>
            </a:pPr>
            <a:r>
              <a:rPr lang="en-US" dirty="0"/>
              <a:t>Increase SALT Cap</a:t>
            </a:r>
          </a:p>
          <a:p>
            <a:pPr marL="0" indent="0">
              <a:buNone/>
            </a:pPr>
            <a:r>
              <a:rPr lang="en-US" dirty="0"/>
              <a:t>Exemption for tip income</a:t>
            </a:r>
          </a:p>
          <a:p>
            <a:pPr marL="0" indent="0">
              <a:buNone/>
            </a:pPr>
            <a:r>
              <a:rPr lang="en-US" dirty="0"/>
              <a:t>Exemption for overtime</a:t>
            </a:r>
          </a:p>
          <a:p>
            <a:pPr marL="0" indent="0">
              <a:buNone/>
            </a:pPr>
            <a:r>
              <a:rPr lang="en-US" dirty="0"/>
              <a:t>Exemption for Social Security benefits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8994DB-85A9-38E7-584D-C6CA6461FDEA}"/>
              </a:ext>
            </a:extLst>
          </p:cNvPr>
          <p:cNvSpPr txBox="1">
            <a:spLocks/>
          </p:cNvSpPr>
          <p:nvPr/>
        </p:nvSpPr>
        <p:spPr>
          <a:xfrm>
            <a:off x="6304471" y="1808282"/>
            <a:ext cx="5257800" cy="43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400" b="1" dirty="0"/>
              <a:t>Potential tax increases: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Disallowing PTE workarounds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Corporate SALT Cap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Carried Interest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Sports stadiums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21611</TotalTime>
  <Words>632</Words>
  <Application>Microsoft Office PowerPoint</Application>
  <PresentationFormat>Widescreen</PresentationFormat>
  <Paragraphs>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Federal Update part 1??? </vt:lpstr>
      <vt:lpstr> Disclaimer</vt:lpstr>
      <vt:lpstr> Why Budget Reconciliation? </vt:lpstr>
      <vt:lpstr> What is Budget Reconciliation? </vt:lpstr>
      <vt:lpstr> What is the Byrd Rule? </vt:lpstr>
      <vt:lpstr> What is extraneous? </vt:lpstr>
      <vt:lpstr> What is the budget window? </vt:lpstr>
      <vt:lpstr>Scoring – Determining How Much it Costs</vt:lpstr>
      <vt:lpstr>Substance</vt:lpstr>
      <vt:lpstr>Jonathan’s Bold Prediction</vt:lpstr>
      <vt:lpstr>Jonathan White jwhite@mtc.gov</vt:lpstr>
    </vt:vector>
  </TitlesOfParts>
  <Company>FTB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Trucking Company Rules</dc:title>
  <dc:creator>Frank, Kathryn@FTB</dc:creator>
  <cp:lastModifiedBy>Helen Hecht</cp:lastModifiedBy>
  <cp:revision>73</cp:revision>
  <dcterms:created xsi:type="dcterms:W3CDTF">2023-04-19T05:30:46Z</dcterms:created>
  <dcterms:modified xsi:type="dcterms:W3CDTF">2025-04-25T17:22:56Z</dcterms:modified>
</cp:coreProperties>
</file>