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1" r:id="rId5"/>
    <p:sldId id="262" r:id="rId6"/>
    <p:sldId id="263" r:id="rId7"/>
    <p:sldId id="276" r:id="rId8"/>
    <p:sldId id="277" r:id="rId9"/>
    <p:sldId id="258" r:id="rId10"/>
    <p:sldId id="272" r:id="rId11"/>
    <p:sldId id="278" r:id="rId12"/>
    <p:sldId id="279" r:id="rId13"/>
    <p:sldId id="280" r:id="rId14"/>
    <p:sldId id="259" r:id="rId15"/>
    <p:sldId id="266" r:id="rId16"/>
    <p:sldId id="267" r:id="rId17"/>
    <p:sldId id="268" r:id="rId18"/>
    <p:sldId id="269" r:id="rId19"/>
    <p:sldId id="270" r:id="rId20"/>
    <p:sldId id="1006" r:id="rId21"/>
    <p:sldId id="1009" r:id="rId22"/>
    <p:sldId id="1004" r:id="rId23"/>
    <p:sldId id="1005"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C5794-7422-49AC-BF74-62770646352E}" v="1" dt="2025-04-25T20:49:07.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6" d="100"/>
          <a:sy n="56" d="100"/>
        </p:scale>
        <p:origin x="6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64763-F39A-4FEC-9519-4084D4F2E24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C638E0A-CFB9-4D44-BF00-5D4600B63106}">
      <dgm:prSet/>
      <dgm:spPr/>
      <dgm:t>
        <a:bodyPr/>
        <a:lstStyle/>
        <a:p>
          <a:r>
            <a:rPr lang="en-US"/>
            <a:t>Interest Rates/Inflation</a:t>
          </a:r>
        </a:p>
      </dgm:t>
    </dgm:pt>
    <dgm:pt modelId="{D66451FA-242D-4CC7-9671-40F8AC9CAB52}" type="parTrans" cxnId="{F8293467-478B-4B95-B46A-2894816FA910}">
      <dgm:prSet/>
      <dgm:spPr/>
      <dgm:t>
        <a:bodyPr/>
        <a:lstStyle/>
        <a:p>
          <a:endParaRPr lang="en-US"/>
        </a:p>
      </dgm:t>
    </dgm:pt>
    <dgm:pt modelId="{D058901E-1B06-4C6E-8781-502AC8EC18E6}" type="sibTrans" cxnId="{F8293467-478B-4B95-B46A-2894816FA910}">
      <dgm:prSet/>
      <dgm:spPr/>
      <dgm:t>
        <a:bodyPr/>
        <a:lstStyle/>
        <a:p>
          <a:endParaRPr lang="en-US"/>
        </a:p>
      </dgm:t>
    </dgm:pt>
    <dgm:pt modelId="{9E5A3E95-CCD1-4C79-970F-4EDB27D9B6CD}">
      <dgm:prSet/>
      <dgm:spPr/>
      <dgm:t>
        <a:bodyPr/>
        <a:lstStyle/>
        <a:p>
          <a:r>
            <a:rPr lang="en-US"/>
            <a:t>Impact of Tariffs</a:t>
          </a:r>
        </a:p>
      </dgm:t>
    </dgm:pt>
    <dgm:pt modelId="{3F0DD685-8010-44C7-BAB7-5E406DCAF713}" type="parTrans" cxnId="{EC8550EE-A241-4EFB-BF3D-FCBCBF9B86ED}">
      <dgm:prSet/>
      <dgm:spPr/>
      <dgm:t>
        <a:bodyPr/>
        <a:lstStyle/>
        <a:p>
          <a:endParaRPr lang="en-US"/>
        </a:p>
      </dgm:t>
    </dgm:pt>
    <dgm:pt modelId="{D95EA4C1-B1B9-4BF7-928A-05CFAA355E25}" type="sibTrans" cxnId="{EC8550EE-A241-4EFB-BF3D-FCBCBF9B86ED}">
      <dgm:prSet/>
      <dgm:spPr/>
      <dgm:t>
        <a:bodyPr/>
        <a:lstStyle/>
        <a:p>
          <a:endParaRPr lang="en-US"/>
        </a:p>
      </dgm:t>
    </dgm:pt>
    <dgm:pt modelId="{0DBB40EB-F155-4B46-A9FD-4B00826AA80B}">
      <dgm:prSet/>
      <dgm:spPr/>
      <dgm:t>
        <a:bodyPr/>
        <a:lstStyle/>
        <a:p>
          <a:r>
            <a:rPr lang="en-US"/>
            <a:t>Medicaid Cuts</a:t>
          </a:r>
        </a:p>
      </dgm:t>
    </dgm:pt>
    <dgm:pt modelId="{1AD81C5A-9CFF-4C8C-A5BF-075CB948B3A5}" type="parTrans" cxnId="{26535F0E-D720-4DB3-84BA-DE2CF0EF36FA}">
      <dgm:prSet/>
      <dgm:spPr/>
      <dgm:t>
        <a:bodyPr/>
        <a:lstStyle/>
        <a:p>
          <a:endParaRPr lang="en-US"/>
        </a:p>
      </dgm:t>
    </dgm:pt>
    <dgm:pt modelId="{3191276C-B2C0-4026-94AF-BBFB1836F831}" type="sibTrans" cxnId="{26535F0E-D720-4DB3-84BA-DE2CF0EF36FA}">
      <dgm:prSet/>
      <dgm:spPr/>
      <dgm:t>
        <a:bodyPr/>
        <a:lstStyle/>
        <a:p>
          <a:endParaRPr lang="en-US"/>
        </a:p>
      </dgm:t>
    </dgm:pt>
    <dgm:pt modelId="{1B97897C-667D-4A6B-B98C-B8101234B29A}">
      <dgm:prSet/>
      <dgm:spPr/>
      <dgm:t>
        <a:bodyPr/>
        <a:lstStyle/>
        <a:p>
          <a:r>
            <a:rPr lang="en-US"/>
            <a:t>Markets – Equities – Bonds</a:t>
          </a:r>
        </a:p>
      </dgm:t>
    </dgm:pt>
    <dgm:pt modelId="{E5C958E0-6CFF-4804-9B05-7D6B40ADD042}" type="parTrans" cxnId="{3F3CB205-236E-4ABA-9233-BCD144AE804B}">
      <dgm:prSet/>
      <dgm:spPr/>
      <dgm:t>
        <a:bodyPr/>
        <a:lstStyle/>
        <a:p>
          <a:endParaRPr lang="en-US"/>
        </a:p>
      </dgm:t>
    </dgm:pt>
    <dgm:pt modelId="{DC9D5A9E-046E-4609-BB11-C6A4B2E6A9A7}" type="sibTrans" cxnId="{3F3CB205-236E-4ABA-9233-BCD144AE804B}">
      <dgm:prSet/>
      <dgm:spPr/>
      <dgm:t>
        <a:bodyPr/>
        <a:lstStyle/>
        <a:p>
          <a:endParaRPr lang="en-US"/>
        </a:p>
      </dgm:t>
    </dgm:pt>
    <dgm:pt modelId="{22AE2B6D-34E9-464F-93C4-E4EBB1183E37}">
      <dgm:prSet/>
      <dgm:spPr/>
      <dgm:t>
        <a:bodyPr/>
        <a:lstStyle/>
        <a:p>
          <a:r>
            <a:rPr lang="en-US"/>
            <a:t>Munis</a:t>
          </a:r>
        </a:p>
      </dgm:t>
    </dgm:pt>
    <dgm:pt modelId="{EF0385C2-7025-45A8-A8AD-CA9C8ABF692D}" type="parTrans" cxnId="{98CB53CB-B92B-4B12-9641-9109BFA5149B}">
      <dgm:prSet/>
      <dgm:spPr/>
      <dgm:t>
        <a:bodyPr/>
        <a:lstStyle/>
        <a:p>
          <a:endParaRPr lang="en-US"/>
        </a:p>
      </dgm:t>
    </dgm:pt>
    <dgm:pt modelId="{B772F523-7F45-48A5-B306-3C9CF9030C31}" type="sibTrans" cxnId="{98CB53CB-B92B-4B12-9641-9109BFA5149B}">
      <dgm:prSet/>
      <dgm:spPr/>
      <dgm:t>
        <a:bodyPr/>
        <a:lstStyle/>
        <a:p>
          <a:endParaRPr lang="en-US"/>
        </a:p>
      </dgm:t>
    </dgm:pt>
    <dgm:pt modelId="{A0F90500-E736-4B06-B18C-1AA3483EBB01}">
      <dgm:prSet/>
      <dgm:spPr/>
      <dgm:t>
        <a:bodyPr/>
        <a:lstStyle/>
        <a:p>
          <a:r>
            <a:rPr lang="en-US"/>
            <a:t>Dollar</a:t>
          </a:r>
        </a:p>
      </dgm:t>
    </dgm:pt>
    <dgm:pt modelId="{880DCD60-0CF4-467B-8807-77A53CBD9D7E}" type="parTrans" cxnId="{B110D68D-B527-41C5-B0E7-F6913BAE683F}">
      <dgm:prSet/>
      <dgm:spPr/>
      <dgm:t>
        <a:bodyPr/>
        <a:lstStyle/>
        <a:p>
          <a:endParaRPr lang="en-US"/>
        </a:p>
      </dgm:t>
    </dgm:pt>
    <dgm:pt modelId="{A8D39C05-EB01-4FEB-A584-B795676D2083}" type="sibTrans" cxnId="{B110D68D-B527-41C5-B0E7-F6913BAE683F}">
      <dgm:prSet/>
      <dgm:spPr/>
      <dgm:t>
        <a:bodyPr/>
        <a:lstStyle/>
        <a:p>
          <a:endParaRPr lang="en-US"/>
        </a:p>
      </dgm:t>
    </dgm:pt>
    <dgm:pt modelId="{501A69C4-434D-4413-A457-0EF344F2145B}">
      <dgm:prSet/>
      <dgm:spPr/>
      <dgm:t>
        <a:bodyPr/>
        <a:lstStyle/>
        <a:p>
          <a:r>
            <a:rPr lang="en-US"/>
            <a:t>Energy</a:t>
          </a:r>
        </a:p>
      </dgm:t>
    </dgm:pt>
    <dgm:pt modelId="{D78DEE91-1283-4107-BCDD-3F3F8346C3FE}" type="parTrans" cxnId="{D493B61E-400E-4D38-9E4C-1F45051EE21C}">
      <dgm:prSet/>
      <dgm:spPr/>
      <dgm:t>
        <a:bodyPr/>
        <a:lstStyle/>
        <a:p>
          <a:endParaRPr lang="en-US"/>
        </a:p>
      </dgm:t>
    </dgm:pt>
    <dgm:pt modelId="{3EC32D98-AEAD-4C96-8AC3-3C67538A06FC}" type="sibTrans" cxnId="{D493B61E-400E-4D38-9E4C-1F45051EE21C}">
      <dgm:prSet/>
      <dgm:spPr/>
      <dgm:t>
        <a:bodyPr/>
        <a:lstStyle/>
        <a:p>
          <a:endParaRPr lang="en-US"/>
        </a:p>
      </dgm:t>
    </dgm:pt>
    <dgm:pt modelId="{6B6DE06A-BC19-40F0-9BD5-90923FF90AD1}">
      <dgm:prSet/>
      <dgm:spPr/>
      <dgm:t>
        <a:bodyPr/>
        <a:lstStyle/>
        <a:p>
          <a:r>
            <a:rPr lang="en-US"/>
            <a:t>Labor</a:t>
          </a:r>
        </a:p>
      </dgm:t>
    </dgm:pt>
    <dgm:pt modelId="{19BC7E6F-4BAE-43D9-8551-0570DE9E895A}" type="parTrans" cxnId="{FFA32CCD-2CB7-46E2-AB89-E01D2BEE7BA1}">
      <dgm:prSet/>
      <dgm:spPr/>
      <dgm:t>
        <a:bodyPr/>
        <a:lstStyle/>
        <a:p>
          <a:endParaRPr lang="en-US"/>
        </a:p>
      </dgm:t>
    </dgm:pt>
    <dgm:pt modelId="{4BCE17D7-7407-4390-8D84-7A57E5C02A05}" type="sibTrans" cxnId="{FFA32CCD-2CB7-46E2-AB89-E01D2BEE7BA1}">
      <dgm:prSet/>
      <dgm:spPr/>
      <dgm:t>
        <a:bodyPr/>
        <a:lstStyle/>
        <a:p>
          <a:endParaRPr lang="en-US"/>
        </a:p>
      </dgm:t>
    </dgm:pt>
    <dgm:pt modelId="{292C9973-8DF0-4366-A1D9-DC10255CAADF}">
      <dgm:prSet/>
      <dgm:spPr/>
      <dgm:t>
        <a:bodyPr/>
        <a:lstStyle/>
        <a:p>
          <a:r>
            <a:rPr lang="en-US"/>
            <a:t>Consumers</a:t>
          </a:r>
        </a:p>
      </dgm:t>
    </dgm:pt>
    <dgm:pt modelId="{A58EFC4D-D977-4AAB-B21B-C3B5282D1E8F}" type="parTrans" cxnId="{4249B1DA-8A10-4723-B082-F2790BD68934}">
      <dgm:prSet/>
      <dgm:spPr/>
      <dgm:t>
        <a:bodyPr/>
        <a:lstStyle/>
        <a:p>
          <a:endParaRPr lang="en-US"/>
        </a:p>
      </dgm:t>
    </dgm:pt>
    <dgm:pt modelId="{E784C3E8-7E55-466C-8E23-50D439BE972E}" type="sibTrans" cxnId="{4249B1DA-8A10-4723-B082-F2790BD68934}">
      <dgm:prSet/>
      <dgm:spPr/>
      <dgm:t>
        <a:bodyPr/>
        <a:lstStyle/>
        <a:p>
          <a:endParaRPr lang="en-US"/>
        </a:p>
      </dgm:t>
    </dgm:pt>
    <dgm:pt modelId="{EB3A1D2B-6BCC-4C20-A3CC-19DCB6B2A638}" type="pres">
      <dgm:prSet presAssocID="{D8464763-F39A-4FEC-9519-4084D4F2E24A}" presName="vert0" presStyleCnt="0">
        <dgm:presLayoutVars>
          <dgm:dir/>
          <dgm:animOne val="branch"/>
          <dgm:animLvl val="lvl"/>
        </dgm:presLayoutVars>
      </dgm:prSet>
      <dgm:spPr/>
    </dgm:pt>
    <dgm:pt modelId="{5F6E49AB-DB1E-4BAE-B6A9-F84A973A24BB}" type="pres">
      <dgm:prSet presAssocID="{FC638E0A-CFB9-4D44-BF00-5D4600B63106}" presName="thickLine" presStyleLbl="alignNode1" presStyleIdx="0" presStyleCnt="9"/>
      <dgm:spPr/>
    </dgm:pt>
    <dgm:pt modelId="{37F40607-1A3D-4613-998B-0FD5C5B7FD0C}" type="pres">
      <dgm:prSet presAssocID="{FC638E0A-CFB9-4D44-BF00-5D4600B63106}" presName="horz1" presStyleCnt="0"/>
      <dgm:spPr/>
    </dgm:pt>
    <dgm:pt modelId="{F72EB26D-3E7C-48A2-8800-AAA2566FB009}" type="pres">
      <dgm:prSet presAssocID="{FC638E0A-CFB9-4D44-BF00-5D4600B63106}" presName="tx1" presStyleLbl="revTx" presStyleIdx="0" presStyleCnt="9"/>
      <dgm:spPr/>
    </dgm:pt>
    <dgm:pt modelId="{526921D2-6CC1-43F5-B69B-31A35652D0C2}" type="pres">
      <dgm:prSet presAssocID="{FC638E0A-CFB9-4D44-BF00-5D4600B63106}" presName="vert1" presStyleCnt="0"/>
      <dgm:spPr/>
    </dgm:pt>
    <dgm:pt modelId="{67D188F0-DE8D-41B1-8A33-E4144F0153D4}" type="pres">
      <dgm:prSet presAssocID="{9E5A3E95-CCD1-4C79-970F-4EDB27D9B6CD}" presName="thickLine" presStyleLbl="alignNode1" presStyleIdx="1" presStyleCnt="9"/>
      <dgm:spPr/>
    </dgm:pt>
    <dgm:pt modelId="{0ED433B0-473A-49B3-AE33-5E537C1DD21D}" type="pres">
      <dgm:prSet presAssocID="{9E5A3E95-CCD1-4C79-970F-4EDB27D9B6CD}" presName="horz1" presStyleCnt="0"/>
      <dgm:spPr/>
    </dgm:pt>
    <dgm:pt modelId="{2DD52BDE-F6FF-49C5-9D15-F53833A9B5F5}" type="pres">
      <dgm:prSet presAssocID="{9E5A3E95-CCD1-4C79-970F-4EDB27D9B6CD}" presName="tx1" presStyleLbl="revTx" presStyleIdx="1" presStyleCnt="9"/>
      <dgm:spPr/>
    </dgm:pt>
    <dgm:pt modelId="{A60939CB-155B-442B-8D41-A5DAC2E124D6}" type="pres">
      <dgm:prSet presAssocID="{9E5A3E95-CCD1-4C79-970F-4EDB27D9B6CD}" presName="vert1" presStyleCnt="0"/>
      <dgm:spPr/>
    </dgm:pt>
    <dgm:pt modelId="{282DBB4C-A564-4F70-B518-9D59CD315708}" type="pres">
      <dgm:prSet presAssocID="{0DBB40EB-F155-4B46-A9FD-4B00826AA80B}" presName="thickLine" presStyleLbl="alignNode1" presStyleIdx="2" presStyleCnt="9"/>
      <dgm:spPr/>
    </dgm:pt>
    <dgm:pt modelId="{62E6AA6C-54D8-46BA-A597-55650DB3AE25}" type="pres">
      <dgm:prSet presAssocID="{0DBB40EB-F155-4B46-A9FD-4B00826AA80B}" presName="horz1" presStyleCnt="0"/>
      <dgm:spPr/>
    </dgm:pt>
    <dgm:pt modelId="{0DEE33BF-0FE8-4EEB-A1B7-36046E8517C9}" type="pres">
      <dgm:prSet presAssocID="{0DBB40EB-F155-4B46-A9FD-4B00826AA80B}" presName="tx1" presStyleLbl="revTx" presStyleIdx="2" presStyleCnt="9"/>
      <dgm:spPr/>
    </dgm:pt>
    <dgm:pt modelId="{0323E47E-21FE-4475-80DC-D98D316E428F}" type="pres">
      <dgm:prSet presAssocID="{0DBB40EB-F155-4B46-A9FD-4B00826AA80B}" presName="vert1" presStyleCnt="0"/>
      <dgm:spPr/>
    </dgm:pt>
    <dgm:pt modelId="{1D715499-FBE5-4A4A-A1C1-947864FAAAAB}" type="pres">
      <dgm:prSet presAssocID="{1B97897C-667D-4A6B-B98C-B8101234B29A}" presName="thickLine" presStyleLbl="alignNode1" presStyleIdx="3" presStyleCnt="9"/>
      <dgm:spPr/>
    </dgm:pt>
    <dgm:pt modelId="{C28BD882-1963-48EA-8310-56FCCDFF5876}" type="pres">
      <dgm:prSet presAssocID="{1B97897C-667D-4A6B-B98C-B8101234B29A}" presName="horz1" presStyleCnt="0"/>
      <dgm:spPr/>
    </dgm:pt>
    <dgm:pt modelId="{51EF7FBB-8B0B-4496-91D4-0BFC619EA8F8}" type="pres">
      <dgm:prSet presAssocID="{1B97897C-667D-4A6B-B98C-B8101234B29A}" presName="tx1" presStyleLbl="revTx" presStyleIdx="3" presStyleCnt="9"/>
      <dgm:spPr/>
    </dgm:pt>
    <dgm:pt modelId="{4B99933C-0893-465C-B94C-654478F4D547}" type="pres">
      <dgm:prSet presAssocID="{1B97897C-667D-4A6B-B98C-B8101234B29A}" presName="vert1" presStyleCnt="0"/>
      <dgm:spPr/>
    </dgm:pt>
    <dgm:pt modelId="{A45AFA25-EE26-4BF6-B124-2F0F22C11838}" type="pres">
      <dgm:prSet presAssocID="{22AE2B6D-34E9-464F-93C4-E4EBB1183E37}" presName="thickLine" presStyleLbl="alignNode1" presStyleIdx="4" presStyleCnt="9"/>
      <dgm:spPr/>
    </dgm:pt>
    <dgm:pt modelId="{D0388720-A685-4DED-9C1D-855305ED19F9}" type="pres">
      <dgm:prSet presAssocID="{22AE2B6D-34E9-464F-93C4-E4EBB1183E37}" presName="horz1" presStyleCnt="0"/>
      <dgm:spPr/>
    </dgm:pt>
    <dgm:pt modelId="{D6B30504-80E5-452C-B7C6-6E354E7D1FE5}" type="pres">
      <dgm:prSet presAssocID="{22AE2B6D-34E9-464F-93C4-E4EBB1183E37}" presName="tx1" presStyleLbl="revTx" presStyleIdx="4" presStyleCnt="9"/>
      <dgm:spPr/>
    </dgm:pt>
    <dgm:pt modelId="{5AD91BDA-6D83-4189-B736-CE8382F546D8}" type="pres">
      <dgm:prSet presAssocID="{22AE2B6D-34E9-464F-93C4-E4EBB1183E37}" presName="vert1" presStyleCnt="0"/>
      <dgm:spPr/>
    </dgm:pt>
    <dgm:pt modelId="{AE8D4D15-CB19-4063-A112-BF297A1D3387}" type="pres">
      <dgm:prSet presAssocID="{A0F90500-E736-4B06-B18C-1AA3483EBB01}" presName="thickLine" presStyleLbl="alignNode1" presStyleIdx="5" presStyleCnt="9"/>
      <dgm:spPr/>
    </dgm:pt>
    <dgm:pt modelId="{5F1EBFC1-ADF7-4594-B4DA-78E7CF578859}" type="pres">
      <dgm:prSet presAssocID="{A0F90500-E736-4B06-B18C-1AA3483EBB01}" presName="horz1" presStyleCnt="0"/>
      <dgm:spPr/>
    </dgm:pt>
    <dgm:pt modelId="{78DFA86C-484A-42C0-926C-05F032C5FB08}" type="pres">
      <dgm:prSet presAssocID="{A0F90500-E736-4B06-B18C-1AA3483EBB01}" presName="tx1" presStyleLbl="revTx" presStyleIdx="5" presStyleCnt="9"/>
      <dgm:spPr/>
    </dgm:pt>
    <dgm:pt modelId="{9E582078-4A4C-496D-A6F0-F9F3E008825B}" type="pres">
      <dgm:prSet presAssocID="{A0F90500-E736-4B06-B18C-1AA3483EBB01}" presName="vert1" presStyleCnt="0"/>
      <dgm:spPr/>
    </dgm:pt>
    <dgm:pt modelId="{5577AFD0-80AC-419E-9A7D-474E00EAFEB0}" type="pres">
      <dgm:prSet presAssocID="{501A69C4-434D-4413-A457-0EF344F2145B}" presName="thickLine" presStyleLbl="alignNode1" presStyleIdx="6" presStyleCnt="9"/>
      <dgm:spPr/>
    </dgm:pt>
    <dgm:pt modelId="{EC4E7CFE-C559-4808-A36E-4B219BF273F6}" type="pres">
      <dgm:prSet presAssocID="{501A69C4-434D-4413-A457-0EF344F2145B}" presName="horz1" presStyleCnt="0"/>
      <dgm:spPr/>
    </dgm:pt>
    <dgm:pt modelId="{22635DF6-47F0-415D-BB12-E60C55B1D746}" type="pres">
      <dgm:prSet presAssocID="{501A69C4-434D-4413-A457-0EF344F2145B}" presName="tx1" presStyleLbl="revTx" presStyleIdx="6" presStyleCnt="9"/>
      <dgm:spPr/>
    </dgm:pt>
    <dgm:pt modelId="{250BBC52-E6D7-4D4F-A4E6-5705AA7C8D70}" type="pres">
      <dgm:prSet presAssocID="{501A69C4-434D-4413-A457-0EF344F2145B}" presName="vert1" presStyleCnt="0"/>
      <dgm:spPr/>
    </dgm:pt>
    <dgm:pt modelId="{5511A2DD-43AA-4A59-8219-BEB03C194E37}" type="pres">
      <dgm:prSet presAssocID="{6B6DE06A-BC19-40F0-9BD5-90923FF90AD1}" presName="thickLine" presStyleLbl="alignNode1" presStyleIdx="7" presStyleCnt="9"/>
      <dgm:spPr/>
    </dgm:pt>
    <dgm:pt modelId="{68D7F61B-B37D-4186-87F0-D9356410C60C}" type="pres">
      <dgm:prSet presAssocID="{6B6DE06A-BC19-40F0-9BD5-90923FF90AD1}" presName="horz1" presStyleCnt="0"/>
      <dgm:spPr/>
    </dgm:pt>
    <dgm:pt modelId="{E94E89B4-3783-41DF-A05D-271AF78A3EEC}" type="pres">
      <dgm:prSet presAssocID="{6B6DE06A-BC19-40F0-9BD5-90923FF90AD1}" presName="tx1" presStyleLbl="revTx" presStyleIdx="7" presStyleCnt="9"/>
      <dgm:spPr/>
    </dgm:pt>
    <dgm:pt modelId="{6FBD4297-AD07-40D1-B134-6EEF7A919832}" type="pres">
      <dgm:prSet presAssocID="{6B6DE06A-BC19-40F0-9BD5-90923FF90AD1}" presName="vert1" presStyleCnt="0"/>
      <dgm:spPr/>
    </dgm:pt>
    <dgm:pt modelId="{30FB3D8C-9482-4F50-8098-F4C03A9D0819}" type="pres">
      <dgm:prSet presAssocID="{292C9973-8DF0-4366-A1D9-DC10255CAADF}" presName="thickLine" presStyleLbl="alignNode1" presStyleIdx="8" presStyleCnt="9"/>
      <dgm:spPr/>
    </dgm:pt>
    <dgm:pt modelId="{35892E8A-7C58-4F68-8A41-ABAFB8170FE5}" type="pres">
      <dgm:prSet presAssocID="{292C9973-8DF0-4366-A1D9-DC10255CAADF}" presName="horz1" presStyleCnt="0"/>
      <dgm:spPr/>
    </dgm:pt>
    <dgm:pt modelId="{AD01E6B0-7D02-453D-98FF-9BBFD4378384}" type="pres">
      <dgm:prSet presAssocID="{292C9973-8DF0-4366-A1D9-DC10255CAADF}" presName="tx1" presStyleLbl="revTx" presStyleIdx="8" presStyleCnt="9"/>
      <dgm:spPr/>
    </dgm:pt>
    <dgm:pt modelId="{BAE65BDE-7430-4C15-B7AD-38E39822B8CE}" type="pres">
      <dgm:prSet presAssocID="{292C9973-8DF0-4366-A1D9-DC10255CAADF}" presName="vert1" presStyleCnt="0"/>
      <dgm:spPr/>
    </dgm:pt>
  </dgm:ptLst>
  <dgm:cxnLst>
    <dgm:cxn modelId="{3F3CB205-236E-4ABA-9233-BCD144AE804B}" srcId="{D8464763-F39A-4FEC-9519-4084D4F2E24A}" destId="{1B97897C-667D-4A6B-B98C-B8101234B29A}" srcOrd="3" destOrd="0" parTransId="{E5C958E0-6CFF-4804-9B05-7D6B40ADD042}" sibTransId="{DC9D5A9E-046E-4609-BB11-C6A4B2E6A9A7}"/>
    <dgm:cxn modelId="{01DF9707-1F20-44B3-9435-9D4DB9E01870}" type="presOf" srcId="{292C9973-8DF0-4366-A1D9-DC10255CAADF}" destId="{AD01E6B0-7D02-453D-98FF-9BBFD4378384}" srcOrd="0" destOrd="0" presId="urn:microsoft.com/office/officeart/2008/layout/LinedList"/>
    <dgm:cxn modelId="{26535F0E-D720-4DB3-84BA-DE2CF0EF36FA}" srcId="{D8464763-F39A-4FEC-9519-4084D4F2E24A}" destId="{0DBB40EB-F155-4B46-A9FD-4B00826AA80B}" srcOrd="2" destOrd="0" parTransId="{1AD81C5A-9CFF-4C8C-A5BF-075CB948B3A5}" sibTransId="{3191276C-B2C0-4026-94AF-BBFB1836F831}"/>
    <dgm:cxn modelId="{D493B61E-400E-4D38-9E4C-1F45051EE21C}" srcId="{D8464763-F39A-4FEC-9519-4084D4F2E24A}" destId="{501A69C4-434D-4413-A457-0EF344F2145B}" srcOrd="6" destOrd="0" parTransId="{D78DEE91-1283-4107-BCDD-3F3F8346C3FE}" sibTransId="{3EC32D98-AEAD-4C96-8AC3-3C67538A06FC}"/>
    <dgm:cxn modelId="{E0191A33-7053-4AF3-8410-E04494353545}" type="presOf" srcId="{FC638E0A-CFB9-4D44-BF00-5D4600B63106}" destId="{F72EB26D-3E7C-48A2-8800-AAA2566FB009}" srcOrd="0" destOrd="0" presId="urn:microsoft.com/office/officeart/2008/layout/LinedList"/>
    <dgm:cxn modelId="{66FC743F-4584-4D01-B7E6-7FAFBBC994D2}" type="presOf" srcId="{6B6DE06A-BC19-40F0-9BD5-90923FF90AD1}" destId="{E94E89B4-3783-41DF-A05D-271AF78A3EEC}" srcOrd="0" destOrd="0" presId="urn:microsoft.com/office/officeart/2008/layout/LinedList"/>
    <dgm:cxn modelId="{6612A340-2D97-4656-88CE-130CF50F769F}" type="presOf" srcId="{22AE2B6D-34E9-464F-93C4-E4EBB1183E37}" destId="{D6B30504-80E5-452C-B7C6-6E354E7D1FE5}" srcOrd="0" destOrd="0" presId="urn:microsoft.com/office/officeart/2008/layout/LinedList"/>
    <dgm:cxn modelId="{25569F43-D46B-4CE4-A727-52CD9961316D}" type="presOf" srcId="{A0F90500-E736-4B06-B18C-1AA3483EBB01}" destId="{78DFA86C-484A-42C0-926C-05F032C5FB08}" srcOrd="0" destOrd="0" presId="urn:microsoft.com/office/officeart/2008/layout/LinedList"/>
    <dgm:cxn modelId="{F8293467-478B-4B95-B46A-2894816FA910}" srcId="{D8464763-F39A-4FEC-9519-4084D4F2E24A}" destId="{FC638E0A-CFB9-4D44-BF00-5D4600B63106}" srcOrd="0" destOrd="0" parTransId="{D66451FA-242D-4CC7-9671-40F8AC9CAB52}" sibTransId="{D058901E-1B06-4C6E-8781-502AC8EC18E6}"/>
    <dgm:cxn modelId="{44CB5C6C-4225-444B-8D81-31F821DDADA9}" type="presOf" srcId="{0DBB40EB-F155-4B46-A9FD-4B00826AA80B}" destId="{0DEE33BF-0FE8-4EEB-A1B7-36046E8517C9}" srcOrd="0" destOrd="0" presId="urn:microsoft.com/office/officeart/2008/layout/LinedList"/>
    <dgm:cxn modelId="{B110D68D-B527-41C5-B0E7-F6913BAE683F}" srcId="{D8464763-F39A-4FEC-9519-4084D4F2E24A}" destId="{A0F90500-E736-4B06-B18C-1AA3483EBB01}" srcOrd="5" destOrd="0" parTransId="{880DCD60-0CF4-467B-8807-77A53CBD9D7E}" sibTransId="{A8D39C05-EB01-4FEB-A584-B795676D2083}"/>
    <dgm:cxn modelId="{E07EDFC6-68DC-4B68-A215-0BA2517DFB5B}" type="presOf" srcId="{9E5A3E95-CCD1-4C79-970F-4EDB27D9B6CD}" destId="{2DD52BDE-F6FF-49C5-9D15-F53833A9B5F5}" srcOrd="0" destOrd="0" presId="urn:microsoft.com/office/officeart/2008/layout/LinedList"/>
    <dgm:cxn modelId="{98CB53CB-B92B-4B12-9641-9109BFA5149B}" srcId="{D8464763-F39A-4FEC-9519-4084D4F2E24A}" destId="{22AE2B6D-34E9-464F-93C4-E4EBB1183E37}" srcOrd="4" destOrd="0" parTransId="{EF0385C2-7025-45A8-A8AD-CA9C8ABF692D}" sibTransId="{B772F523-7F45-48A5-B306-3C9CF9030C31}"/>
    <dgm:cxn modelId="{FFA32CCD-2CB7-46E2-AB89-E01D2BEE7BA1}" srcId="{D8464763-F39A-4FEC-9519-4084D4F2E24A}" destId="{6B6DE06A-BC19-40F0-9BD5-90923FF90AD1}" srcOrd="7" destOrd="0" parTransId="{19BC7E6F-4BAE-43D9-8551-0570DE9E895A}" sibTransId="{4BCE17D7-7407-4390-8D84-7A57E5C02A05}"/>
    <dgm:cxn modelId="{4249B1DA-8A10-4723-B082-F2790BD68934}" srcId="{D8464763-F39A-4FEC-9519-4084D4F2E24A}" destId="{292C9973-8DF0-4366-A1D9-DC10255CAADF}" srcOrd="8" destOrd="0" parTransId="{A58EFC4D-D977-4AAB-B21B-C3B5282D1E8F}" sibTransId="{E784C3E8-7E55-466C-8E23-50D439BE972E}"/>
    <dgm:cxn modelId="{58420AE0-5929-4276-AE0B-104949700DFA}" type="presOf" srcId="{501A69C4-434D-4413-A457-0EF344F2145B}" destId="{22635DF6-47F0-415D-BB12-E60C55B1D746}" srcOrd="0" destOrd="0" presId="urn:microsoft.com/office/officeart/2008/layout/LinedList"/>
    <dgm:cxn modelId="{EC8550EE-A241-4EFB-BF3D-FCBCBF9B86ED}" srcId="{D8464763-F39A-4FEC-9519-4084D4F2E24A}" destId="{9E5A3E95-CCD1-4C79-970F-4EDB27D9B6CD}" srcOrd="1" destOrd="0" parTransId="{3F0DD685-8010-44C7-BAB7-5E406DCAF713}" sibTransId="{D95EA4C1-B1B9-4BF7-928A-05CFAA355E25}"/>
    <dgm:cxn modelId="{0BFE81F2-9127-4BFB-88BE-EECF84044D36}" type="presOf" srcId="{D8464763-F39A-4FEC-9519-4084D4F2E24A}" destId="{EB3A1D2B-6BCC-4C20-A3CC-19DCB6B2A638}" srcOrd="0" destOrd="0" presId="urn:microsoft.com/office/officeart/2008/layout/LinedList"/>
    <dgm:cxn modelId="{AA7EAEFE-7168-476B-B603-CD44B8342C77}" type="presOf" srcId="{1B97897C-667D-4A6B-B98C-B8101234B29A}" destId="{51EF7FBB-8B0B-4496-91D4-0BFC619EA8F8}" srcOrd="0" destOrd="0" presId="urn:microsoft.com/office/officeart/2008/layout/LinedList"/>
    <dgm:cxn modelId="{E2699E13-57AE-40E0-81D2-6BA8E8E9E345}" type="presParOf" srcId="{EB3A1D2B-6BCC-4C20-A3CC-19DCB6B2A638}" destId="{5F6E49AB-DB1E-4BAE-B6A9-F84A973A24BB}" srcOrd="0" destOrd="0" presId="urn:microsoft.com/office/officeart/2008/layout/LinedList"/>
    <dgm:cxn modelId="{DCEF5390-1D82-4297-821D-9B529F17E93F}" type="presParOf" srcId="{EB3A1D2B-6BCC-4C20-A3CC-19DCB6B2A638}" destId="{37F40607-1A3D-4613-998B-0FD5C5B7FD0C}" srcOrd="1" destOrd="0" presId="urn:microsoft.com/office/officeart/2008/layout/LinedList"/>
    <dgm:cxn modelId="{574338C2-46E3-42A5-AFA8-F86268B8B34C}" type="presParOf" srcId="{37F40607-1A3D-4613-998B-0FD5C5B7FD0C}" destId="{F72EB26D-3E7C-48A2-8800-AAA2566FB009}" srcOrd="0" destOrd="0" presId="urn:microsoft.com/office/officeart/2008/layout/LinedList"/>
    <dgm:cxn modelId="{2F402897-6A76-481C-9F42-FA39E4B00E6E}" type="presParOf" srcId="{37F40607-1A3D-4613-998B-0FD5C5B7FD0C}" destId="{526921D2-6CC1-43F5-B69B-31A35652D0C2}" srcOrd="1" destOrd="0" presId="urn:microsoft.com/office/officeart/2008/layout/LinedList"/>
    <dgm:cxn modelId="{141829E9-9C83-4D72-AD83-88251AD20DD3}" type="presParOf" srcId="{EB3A1D2B-6BCC-4C20-A3CC-19DCB6B2A638}" destId="{67D188F0-DE8D-41B1-8A33-E4144F0153D4}" srcOrd="2" destOrd="0" presId="urn:microsoft.com/office/officeart/2008/layout/LinedList"/>
    <dgm:cxn modelId="{45EB6D14-D9C0-41F4-BA5E-7DDA98052AAF}" type="presParOf" srcId="{EB3A1D2B-6BCC-4C20-A3CC-19DCB6B2A638}" destId="{0ED433B0-473A-49B3-AE33-5E537C1DD21D}" srcOrd="3" destOrd="0" presId="urn:microsoft.com/office/officeart/2008/layout/LinedList"/>
    <dgm:cxn modelId="{2F5DBAE2-A364-4637-A8EF-93B007DFD599}" type="presParOf" srcId="{0ED433B0-473A-49B3-AE33-5E537C1DD21D}" destId="{2DD52BDE-F6FF-49C5-9D15-F53833A9B5F5}" srcOrd="0" destOrd="0" presId="urn:microsoft.com/office/officeart/2008/layout/LinedList"/>
    <dgm:cxn modelId="{B552A595-3499-49F3-8B7D-58AE7C1944FF}" type="presParOf" srcId="{0ED433B0-473A-49B3-AE33-5E537C1DD21D}" destId="{A60939CB-155B-442B-8D41-A5DAC2E124D6}" srcOrd="1" destOrd="0" presId="urn:microsoft.com/office/officeart/2008/layout/LinedList"/>
    <dgm:cxn modelId="{B1C79A1E-3CA5-4766-9BC2-D7922DEDF183}" type="presParOf" srcId="{EB3A1D2B-6BCC-4C20-A3CC-19DCB6B2A638}" destId="{282DBB4C-A564-4F70-B518-9D59CD315708}" srcOrd="4" destOrd="0" presId="urn:microsoft.com/office/officeart/2008/layout/LinedList"/>
    <dgm:cxn modelId="{1147497D-8113-466F-8AD2-EAC757DEFE8B}" type="presParOf" srcId="{EB3A1D2B-6BCC-4C20-A3CC-19DCB6B2A638}" destId="{62E6AA6C-54D8-46BA-A597-55650DB3AE25}" srcOrd="5" destOrd="0" presId="urn:microsoft.com/office/officeart/2008/layout/LinedList"/>
    <dgm:cxn modelId="{47B08F47-01E2-4EA9-B92C-93B680481C5F}" type="presParOf" srcId="{62E6AA6C-54D8-46BA-A597-55650DB3AE25}" destId="{0DEE33BF-0FE8-4EEB-A1B7-36046E8517C9}" srcOrd="0" destOrd="0" presId="urn:microsoft.com/office/officeart/2008/layout/LinedList"/>
    <dgm:cxn modelId="{33C5CC98-2F95-4742-8E4E-2A5918F16296}" type="presParOf" srcId="{62E6AA6C-54D8-46BA-A597-55650DB3AE25}" destId="{0323E47E-21FE-4475-80DC-D98D316E428F}" srcOrd="1" destOrd="0" presId="urn:microsoft.com/office/officeart/2008/layout/LinedList"/>
    <dgm:cxn modelId="{1D1AA36B-27E7-49E4-9378-9F7509794F9D}" type="presParOf" srcId="{EB3A1D2B-6BCC-4C20-A3CC-19DCB6B2A638}" destId="{1D715499-FBE5-4A4A-A1C1-947864FAAAAB}" srcOrd="6" destOrd="0" presId="urn:microsoft.com/office/officeart/2008/layout/LinedList"/>
    <dgm:cxn modelId="{71930DA4-74DD-42F9-95E2-191BC6F55F4C}" type="presParOf" srcId="{EB3A1D2B-6BCC-4C20-A3CC-19DCB6B2A638}" destId="{C28BD882-1963-48EA-8310-56FCCDFF5876}" srcOrd="7" destOrd="0" presId="urn:microsoft.com/office/officeart/2008/layout/LinedList"/>
    <dgm:cxn modelId="{2C4385B3-AF2F-4C7F-8CCB-656BC2C43E62}" type="presParOf" srcId="{C28BD882-1963-48EA-8310-56FCCDFF5876}" destId="{51EF7FBB-8B0B-4496-91D4-0BFC619EA8F8}" srcOrd="0" destOrd="0" presId="urn:microsoft.com/office/officeart/2008/layout/LinedList"/>
    <dgm:cxn modelId="{208145B8-2A95-4C59-8409-4C37E5BE9192}" type="presParOf" srcId="{C28BD882-1963-48EA-8310-56FCCDFF5876}" destId="{4B99933C-0893-465C-B94C-654478F4D547}" srcOrd="1" destOrd="0" presId="urn:microsoft.com/office/officeart/2008/layout/LinedList"/>
    <dgm:cxn modelId="{A116E303-4589-4CA1-894D-707990C88E2A}" type="presParOf" srcId="{EB3A1D2B-6BCC-4C20-A3CC-19DCB6B2A638}" destId="{A45AFA25-EE26-4BF6-B124-2F0F22C11838}" srcOrd="8" destOrd="0" presId="urn:microsoft.com/office/officeart/2008/layout/LinedList"/>
    <dgm:cxn modelId="{A2FAB315-671D-495E-B738-E966B2445FCB}" type="presParOf" srcId="{EB3A1D2B-6BCC-4C20-A3CC-19DCB6B2A638}" destId="{D0388720-A685-4DED-9C1D-855305ED19F9}" srcOrd="9" destOrd="0" presId="urn:microsoft.com/office/officeart/2008/layout/LinedList"/>
    <dgm:cxn modelId="{B2276C01-1C98-4C46-813A-AC16D3D0E389}" type="presParOf" srcId="{D0388720-A685-4DED-9C1D-855305ED19F9}" destId="{D6B30504-80E5-452C-B7C6-6E354E7D1FE5}" srcOrd="0" destOrd="0" presId="urn:microsoft.com/office/officeart/2008/layout/LinedList"/>
    <dgm:cxn modelId="{7CF3AE05-5211-4100-B562-870478BAED75}" type="presParOf" srcId="{D0388720-A685-4DED-9C1D-855305ED19F9}" destId="{5AD91BDA-6D83-4189-B736-CE8382F546D8}" srcOrd="1" destOrd="0" presId="urn:microsoft.com/office/officeart/2008/layout/LinedList"/>
    <dgm:cxn modelId="{E5513ADD-0A39-4728-AA93-906EED5CA3D6}" type="presParOf" srcId="{EB3A1D2B-6BCC-4C20-A3CC-19DCB6B2A638}" destId="{AE8D4D15-CB19-4063-A112-BF297A1D3387}" srcOrd="10" destOrd="0" presId="urn:microsoft.com/office/officeart/2008/layout/LinedList"/>
    <dgm:cxn modelId="{60B9F130-1D0E-42FF-A82D-7516F24E81EE}" type="presParOf" srcId="{EB3A1D2B-6BCC-4C20-A3CC-19DCB6B2A638}" destId="{5F1EBFC1-ADF7-4594-B4DA-78E7CF578859}" srcOrd="11" destOrd="0" presId="urn:microsoft.com/office/officeart/2008/layout/LinedList"/>
    <dgm:cxn modelId="{3C48282D-C162-42C0-A254-B10648DDA50E}" type="presParOf" srcId="{5F1EBFC1-ADF7-4594-B4DA-78E7CF578859}" destId="{78DFA86C-484A-42C0-926C-05F032C5FB08}" srcOrd="0" destOrd="0" presId="urn:microsoft.com/office/officeart/2008/layout/LinedList"/>
    <dgm:cxn modelId="{624C1ECD-995B-45FE-AA1C-88A56296E6A9}" type="presParOf" srcId="{5F1EBFC1-ADF7-4594-B4DA-78E7CF578859}" destId="{9E582078-4A4C-496D-A6F0-F9F3E008825B}" srcOrd="1" destOrd="0" presId="urn:microsoft.com/office/officeart/2008/layout/LinedList"/>
    <dgm:cxn modelId="{0392FBC4-0815-44C3-98F4-A3E1E874A06F}" type="presParOf" srcId="{EB3A1D2B-6BCC-4C20-A3CC-19DCB6B2A638}" destId="{5577AFD0-80AC-419E-9A7D-474E00EAFEB0}" srcOrd="12" destOrd="0" presId="urn:microsoft.com/office/officeart/2008/layout/LinedList"/>
    <dgm:cxn modelId="{B97094E2-85D8-4F09-BFEF-623C4BFC1954}" type="presParOf" srcId="{EB3A1D2B-6BCC-4C20-A3CC-19DCB6B2A638}" destId="{EC4E7CFE-C559-4808-A36E-4B219BF273F6}" srcOrd="13" destOrd="0" presId="urn:microsoft.com/office/officeart/2008/layout/LinedList"/>
    <dgm:cxn modelId="{131F7C00-F3D0-46BF-8240-B94B9486E521}" type="presParOf" srcId="{EC4E7CFE-C559-4808-A36E-4B219BF273F6}" destId="{22635DF6-47F0-415D-BB12-E60C55B1D746}" srcOrd="0" destOrd="0" presId="urn:microsoft.com/office/officeart/2008/layout/LinedList"/>
    <dgm:cxn modelId="{E348EB60-FD65-4BD1-BA14-5DC5DB1BB0C6}" type="presParOf" srcId="{EC4E7CFE-C559-4808-A36E-4B219BF273F6}" destId="{250BBC52-E6D7-4D4F-A4E6-5705AA7C8D70}" srcOrd="1" destOrd="0" presId="urn:microsoft.com/office/officeart/2008/layout/LinedList"/>
    <dgm:cxn modelId="{A3A38AD1-0548-4564-8C94-7FDAE0421B0B}" type="presParOf" srcId="{EB3A1D2B-6BCC-4C20-A3CC-19DCB6B2A638}" destId="{5511A2DD-43AA-4A59-8219-BEB03C194E37}" srcOrd="14" destOrd="0" presId="urn:microsoft.com/office/officeart/2008/layout/LinedList"/>
    <dgm:cxn modelId="{DF6C3793-B7C8-4183-9E1A-4CA4554411AF}" type="presParOf" srcId="{EB3A1D2B-6BCC-4C20-A3CC-19DCB6B2A638}" destId="{68D7F61B-B37D-4186-87F0-D9356410C60C}" srcOrd="15" destOrd="0" presId="urn:microsoft.com/office/officeart/2008/layout/LinedList"/>
    <dgm:cxn modelId="{95FD1F9C-627A-4E9E-A936-94E96FD5CCBC}" type="presParOf" srcId="{68D7F61B-B37D-4186-87F0-D9356410C60C}" destId="{E94E89B4-3783-41DF-A05D-271AF78A3EEC}" srcOrd="0" destOrd="0" presId="urn:microsoft.com/office/officeart/2008/layout/LinedList"/>
    <dgm:cxn modelId="{8280C810-4470-4571-886D-E142F23AB579}" type="presParOf" srcId="{68D7F61B-B37D-4186-87F0-D9356410C60C}" destId="{6FBD4297-AD07-40D1-B134-6EEF7A919832}" srcOrd="1" destOrd="0" presId="urn:microsoft.com/office/officeart/2008/layout/LinedList"/>
    <dgm:cxn modelId="{7EEF3AB4-0CE4-432C-B4F7-94B1B259B445}" type="presParOf" srcId="{EB3A1D2B-6BCC-4C20-A3CC-19DCB6B2A638}" destId="{30FB3D8C-9482-4F50-8098-F4C03A9D0819}" srcOrd="16" destOrd="0" presId="urn:microsoft.com/office/officeart/2008/layout/LinedList"/>
    <dgm:cxn modelId="{0D04BCF7-BBD7-4BD7-8B0F-62C68925DB85}" type="presParOf" srcId="{EB3A1D2B-6BCC-4C20-A3CC-19DCB6B2A638}" destId="{35892E8A-7C58-4F68-8A41-ABAFB8170FE5}" srcOrd="17" destOrd="0" presId="urn:microsoft.com/office/officeart/2008/layout/LinedList"/>
    <dgm:cxn modelId="{048704E0-690E-4CBC-8EC9-1C72C37D98A0}" type="presParOf" srcId="{35892E8A-7C58-4F68-8A41-ABAFB8170FE5}" destId="{AD01E6B0-7D02-453D-98FF-9BBFD4378384}" srcOrd="0" destOrd="0" presId="urn:microsoft.com/office/officeart/2008/layout/LinedList"/>
    <dgm:cxn modelId="{B85925C1-F6F8-400E-BADF-5A1359358C5F}" type="presParOf" srcId="{35892E8A-7C58-4F68-8A41-ABAFB8170FE5}" destId="{BAE65BDE-7430-4C15-B7AD-38E39822B8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49AB-DB1E-4BAE-B6A9-F84A973A24BB}">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EB26D-3E7C-48A2-8800-AAA2566FB009}">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Interest Rates/Inflation</a:t>
          </a:r>
        </a:p>
      </dsp:txBody>
      <dsp:txXfrm>
        <a:off x="0" y="531"/>
        <a:ext cx="10515600" cy="483363"/>
      </dsp:txXfrm>
    </dsp:sp>
    <dsp:sp modelId="{67D188F0-DE8D-41B1-8A33-E4144F0153D4}">
      <dsp:nvSpPr>
        <dsp:cNvPr id="0" name=""/>
        <dsp:cNvSpPr/>
      </dsp:nvSpPr>
      <dsp:spPr>
        <a:xfrm>
          <a:off x="0" y="48389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52BDE-F6FF-49C5-9D15-F53833A9B5F5}">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Impact of Tariffs</a:t>
          </a:r>
        </a:p>
      </dsp:txBody>
      <dsp:txXfrm>
        <a:off x="0" y="483895"/>
        <a:ext cx="10515600" cy="483363"/>
      </dsp:txXfrm>
    </dsp:sp>
    <dsp:sp modelId="{282DBB4C-A564-4F70-B518-9D59CD315708}">
      <dsp:nvSpPr>
        <dsp:cNvPr id="0" name=""/>
        <dsp:cNvSpPr/>
      </dsp:nvSpPr>
      <dsp:spPr>
        <a:xfrm>
          <a:off x="0" y="96725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E33BF-0FE8-4EEB-A1B7-36046E8517C9}">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Medicaid Cuts</a:t>
          </a:r>
        </a:p>
      </dsp:txBody>
      <dsp:txXfrm>
        <a:off x="0" y="967259"/>
        <a:ext cx="10515600" cy="483363"/>
      </dsp:txXfrm>
    </dsp:sp>
    <dsp:sp modelId="{1D715499-FBE5-4A4A-A1C1-947864FAAAAB}">
      <dsp:nvSpPr>
        <dsp:cNvPr id="0" name=""/>
        <dsp:cNvSpPr/>
      </dsp:nvSpPr>
      <dsp:spPr>
        <a:xfrm>
          <a:off x="0" y="145062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F7FBB-8B0B-4496-91D4-0BFC619EA8F8}">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Markets – Equities – Bonds</a:t>
          </a:r>
        </a:p>
      </dsp:txBody>
      <dsp:txXfrm>
        <a:off x="0" y="1450623"/>
        <a:ext cx="10515600" cy="483363"/>
      </dsp:txXfrm>
    </dsp:sp>
    <dsp:sp modelId="{A45AFA25-EE26-4BF6-B124-2F0F22C11838}">
      <dsp:nvSpPr>
        <dsp:cNvPr id="0" name=""/>
        <dsp:cNvSpPr/>
      </dsp:nvSpPr>
      <dsp:spPr>
        <a:xfrm>
          <a:off x="0" y="19339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0504-80E5-452C-B7C6-6E354E7D1FE5}">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Munis</a:t>
          </a:r>
        </a:p>
      </dsp:txBody>
      <dsp:txXfrm>
        <a:off x="0" y="1933987"/>
        <a:ext cx="10515600" cy="483363"/>
      </dsp:txXfrm>
    </dsp:sp>
    <dsp:sp modelId="{AE8D4D15-CB19-4063-A112-BF297A1D3387}">
      <dsp:nvSpPr>
        <dsp:cNvPr id="0" name=""/>
        <dsp:cNvSpPr/>
      </dsp:nvSpPr>
      <dsp:spPr>
        <a:xfrm>
          <a:off x="0" y="241735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FA86C-484A-42C0-926C-05F032C5FB08}">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Dollar</a:t>
          </a:r>
        </a:p>
      </dsp:txBody>
      <dsp:txXfrm>
        <a:off x="0" y="2417350"/>
        <a:ext cx="10515600" cy="483363"/>
      </dsp:txXfrm>
    </dsp:sp>
    <dsp:sp modelId="{5577AFD0-80AC-419E-9A7D-474E00EAFEB0}">
      <dsp:nvSpPr>
        <dsp:cNvPr id="0" name=""/>
        <dsp:cNvSpPr/>
      </dsp:nvSpPr>
      <dsp:spPr>
        <a:xfrm>
          <a:off x="0" y="290071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35DF6-47F0-415D-BB12-E60C55B1D746}">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Energy</a:t>
          </a:r>
        </a:p>
      </dsp:txBody>
      <dsp:txXfrm>
        <a:off x="0" y="2900714"/>
        <a:ext cx="10515600" cy="483363"/>
      </dsp:txXfrm>
    </dsp:sp>
    <dsp:sp modelId="{5511A2DD-43AA-4A59-8219-BEB03C194E37}">
      <dsp:nvSpPr>
        <dsp:cNvPr id="0" name=""/>
        <dsp:cNvSpPr/>
      </dsp:nvSpPr>
      <dsp:spPr>
        <a:xfrm>
          <a:off x="0" y="338407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E89B4-3783-41DF-A05D-271AF78A3EEC}">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Labor</a:t>
          </a:r>
        </a:p>
      </dsp:txBody>
      <dsp:txXfrm>
        <a:off x="0" y="3384078"/>
        <a:ext cx="10515600" cy="483363"/>
      </dsp:txXfrm>
    </dsp:sp>
    <dsp:sp modelId="{30FB3D8C-9482-4F50-8098-F4C03A9D0819}">
      <dsp:nvSpPr>
        <dsp:cNvPr id="0" name=""/>
        <dsp:cNvSpPr/>
      </dsp:nvSpPr>
      <dsp:spPr>
        <a:xfrm>
          <a:off x="0" y="386744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1E6B0-7D02-453D-98FF-9BBFD4378384}">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Consumers</a:t>
          </a:r>
        </a:p>
      </dsp:txBody>
      <dsp:txXfrm>
        <a:off x="0" y="3867442"/>
        <a:ext cx="10515600" cy="4833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EA44-0DA0-BECA-E508-ACDB2DF1F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D23C7-934B-BC62-52FC-13C9AAD02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9E0DC-E070-85E3-39A5-9E87F39181E7}"/>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B8A44582-1B46-A704-2FFA-1B88E3482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291D3-3B2E-89D4-7C79-4143A7CFA597}"/>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04110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5102-7C56-3986-436B-BBA9A309F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7714B-27FC-E148-5A45-1C78566DCB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FFBF0-0490-21B1-6D95-5A5B7DC37B0D}"/>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75E1C5D1-23D1-A19F-CBAC-31C896B3B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293D7-2023-F3FC-95D0-30CE3B2317FB}"/>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40699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27DA7-5ADB-F49C-478A-BDD5279CD2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54B13-E7CA-68F2-9FBC-2DD153EF1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7889-E2A1-91F0-2FA5-F9BB6E40E0B6}"/>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B75D901A-7F4A-44C3-7945-05EC66537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2F67A-52D0-46DF-7C61-210253272244}"/>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676361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CF76-8990-8E83-65E5-E186EF1C2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E46CA-8807-1428-B939-D9891E712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B3E60E-E7C0-C055-AFE7-CB8ABC2B2388}"/>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EE6BEF07-97C5-37A9-1C45-0B13192C9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D8C3C-108B-D3AC-AF53-3C030DE4B695}"/>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166878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7C59-E275-54AB-9C32-E1B5D3991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DE10C-27A8-BD77-76E7-C8CC645B6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D7A08-43C4-C9AB-D937-0B88F7FAB2F1}"/>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307143D9-848D-F929-7497-EC2EF85A0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9D56C-5ABA-D88A-490F-0238DD388AFF}"/>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101653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E306-176D-5010-33E5-5A2B70431F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614969-B300-690A-3B8F-C8BC7193CB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E51F0-7652-24AA-B68B-D695F500D24A}"/>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6B89E608-4F09-FEE1-6723-1C90B3682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6F0B6-EDAF-38CA-BB5C-A1CDC1928B06}"/>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160993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7983-0A21-9CC3-70CB-3E19E1A48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3A98E-36C5-284D-A26D-CB09EDA68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FA5A5F-BEC9-201A-FE31-EDC788FFD4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28222-D1E2-5CD4-233C-240263E75D0A}"/>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6" name="Footer Placeholder 5">
            <a:extLst>
              <a:ext uri="{FF2B5EF4-FFF2-40B4-BE49-F238E27FC236}">
                <a16:creationId xmlns:a16="http://schemas.microsoft.com/office/drawing/2014/main" id="{44085E8D-2C67-A19A-B660-C484A5D2B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F8F36-B737-F8E4-BADF-9911EDBAAAB4}"/>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56764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2C6D-BF82-E895-4CC4-ED54304FF0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F7F97-A07A-1CC4-1545-CBDC578DF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FFD8AB-989F-53B5-60F7-9C9F37516B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5A5E0-5B0A-EC9D-97EE-28545FE4C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D4337-18A6-F42C-432F-93E472A41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775BEF-C677-7413-1FA3-7732836AB9D4}"/>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8" name="Footer Placeholder 7">
            <a:extLst>
              <a:ext uri="{FF2B5EF4-FFF2-40B4-BE49-F238E27FC236}">
                <a16:creationId xmlns:a16="http://schemas.microsoft.com/office/drawing/2014/main" id="{04FDD856-C731-9897-6696-382D1A4DEE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AD985-8FA6-0AD2-3F02-AB84A2541330}"/>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284601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B8B0-2179-BB92-88EA-875F8D16F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36D60-59BC-DF86-3A32-D3DD68BD8916}"/>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4" name="Footer Placeholder 3">
            <a:extLst>
              <a:ext uri="{FF2B5EF4-FFF2-40B4-BE49-F238E27FC236}">
                <a16:creationId xmlns:a16="http://schemas.microsoft.com/office/drawing/2014/main" id="{B5266FDD-8E2A-6D68-28F3-44D0C4193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38C48-36D9-2EDB-150C-AC26C6BA039F}"/>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112660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4798C-8962-B2BC-E0A1-882158A459E2}"/>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3" name="Footer Placeholder 2">
            <a:extLst>
              <a:ext uri="{FF2B5EF4-FFF2-40B4-BE49-F238E27FC236}">
                <a16:creationId xmlns:a16="http://schemas.microsoft.com/office/drawing/2014/main" id="{5877F834-247E-0E87-8F8C-DD674D4F23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CFB5CD-6F69-AEBF-FC92-E169597D1450}"/>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307127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8758-0AA6-8D8D-3D75-BC9A9B83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CBA40-0F7C-1590-0EA3-132ED2C87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C2825-0D8C-93B7-1685-8FA5B60F0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3C69-C898-6977-67CD-3D8043F024ED}"/>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6" name="Footer Placeholder 5">
            <a:extLst>
              <a:ext uri="{FF2B5EF4-FFF2-40B4-BE49-F238E27FC236}">
                <a16:creationId xmlns:a16="http://schemas.microsoft.com/office/drawing/2014/main" id="{728652F6-FCE4-FBC0-A96A-BE6CFD674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2A01D-E846-B85A-75DB-341F2484067F}"/>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32160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5B81-EA06-4ABF-3590-CF27C70B0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77838-AD6A-1BF4-8D7C-294AA8DFC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49A7B-A41D-659C-0301-4AC432931BA3}"/>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0DEC8C8C-49F7-0B90-4F74-68841949D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7CB0A-C77D-9D18-1635-27BE93A6ADFE}"/>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331878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D5C7-F2F4-030B-6A9D-6FC722C8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7B4C7D-F309-66BC-E402-6DF640970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E9B421-7F70-FC92-2AA4-0E7379F82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E6596-0328-008E-A2EE-598EFCECAE96}"/>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6" name="Footer Placeholder 5">
            <a:extLst>
              <a:ext uri="{FF2B5EF4-FFF2-40B4-BE49-F238E27FC236}">
                <a16:creationId xmlns:a16="http://schemas.microsoft.com/office/drawing/2014/main" id="{91262988-1944-4448-8590-38B1DD2F4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BF772-EE16-19A8-DD71-AD1653081FA4}"/>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948361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D6ED-AB72-27F0-79F2-FD4994B5A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7B8886-BA9A-8FCE-109D-9FA299599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9EBE-42F5-92E1-4C4A-F9D92DCFF101}"/>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78341586-66C6-E21A-1229-499350514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EAE56-2F4C-FC14-AE0F-6AAF46B6B3DE}"/>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38292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E8906-57E8-E864-72C9-C41F97707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2921A9-9688-E2EC-ABDD-5C12DE7F1B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A6BBB-991E-7817-91B2-F60CDC12345E}"/>
              </a:ext>
            </a:extLst>
          </p:cNvPr>
          <p:cNvSpPr>
            <a:spLocks noGrp="1"/>
          </p:cNvSpPr>
          <p:nvPr>
            <p:ph type="dt" sz="half" idx="10"/>
          </p:nvPr>
        </p:nvSpPr>
        <p:spPr/>
        <p:txBody>
          <a:body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D362FEAB-B9D2-5602-718E-1AB66A7C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31F62-AF75-C491-7BD0-EC7C57639399}"/>
              </a:ext>
            </a:extLst>
          </p:cNvPr>
          <p:cNvSpPr>
            <a:spLocks noGrp="1"/>
          </p:cNvSpPr>
          <p:nvPr>
            <p:ph type="sldNum" sz="quarter" idx="12"/>
          </p:nvPr>
        </p:nvSpPr>
        <p:spPr/>
        <p:txBody>
          <a:bodyPr/>
          <a:lstStyle/>
          <a:p>
            <a:fld id="{7D61CAD3-CF3E-854A-89DF-EAE3FE44D887}" type="slidenum">
              <a:rPr lang="en-US" smtClean="0"/>
              <a:t>‹#›</a:t>
            </a:fld>
            <a:endParaRPr lang="en-US"/>
          </a:p>
        </p:txBody>
      </p:sp>
    </p:spTree>
    <p:extLst>
      <p:ext uri="{BB962C8B-B14F-4D97-AF65-F5344CB8AC3E}">
        <p14:creationId xmlns:p14="http://schemas.microsoft.com/office/powerpoint/2010/main" val="225854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62F3-7371-56E2-3425-A001CA413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39ED6-1B3E-6A1D-50D3-24322837A9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3DD8C3-6E47-0CBB-2856-41054D6F8531}"/>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B94C5F39-D3E7-C376-AA36-39FE88736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0249C-CEED-AEE8-B5D6-E457BC9317E1}"/>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164488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27E9-CF0E-CCC5-7E71-51AEBEC78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9733C-5110-4285-420E-17A79A2EB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5C79A4-F017-3276-F1FB-B5CFBE1D8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51B7DC-1397-C01C-7C00-445CA81B96C6}"/>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6" name="Footer Placeholder 5">
            <a:extLst>
              <a:ext uri="{FF2B5EF4-FFF2-40B4-BE49-F238E27FC236}">
                <a16:creationId xmlns:a16="http://schemas.microsoft.com/office/drawing/2014/main" id="{5A10A5C3-F18C-72C9-BFF5-61947EE9F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09419-9006-45E8-E7BA-6ADE58972140}"/>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149214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B7C3-3872-483A-B1BF-01C5CF9F9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11B346-0796-1B3B-3192-7B3C5712B6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28286-AB2D-73B0-98A2-E4943AF36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EC6C7-899A-874C-1051-F432A8C85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2DC24-0578-6ECF-AEB1-0B28C87817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E78F94-24AE-25D9-32CC-D02B97456F9F}"/>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8" name="Footer Placeholder 7">
            <a:extLst>
              <a:ext uri="{FF2B5EF4-FFF2-40B4-BE49-F238E27FC236}">
                <a16:creationId xmlns:a16="http://schemas.microsoft.com/office/drawing/2014/main" id="{06284F59-EC46-4C7C-8034-85B8B1F4CB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928FF8-7195-95D5-8A19-D8DD8C87A9F9}"/>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25792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5E2F-F4ED-3F46-E65B-8C23CD3DC2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310B4B-916D-4082-960A-BAB33A9E62D6}"/>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4" name="Footer Placeholder 3">
            <a:extLst>
              <a:ext uri="{FF2B5EF4-FFF2-40B4-BE49-F238E27FC236}">
                <a16:creationId xmlns:a16="http://schemas.microsoft.com/office/drawing/2014/main" id="{3F9F3AD8-49F1-2140-E1E8-2EE892711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DFEE3-9F4C-C114-3069-916C581F5AF3}"/>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33299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0520A-EDF8-7BFB-9063-77D828F8CECB}"/>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3" name="Footer Placeholder 2">
            <a:extLst>
              <a:ext uri="{FF2B5EF4-FFF2-40B4-BE49-F238E27FC236}">
                <a16:creationId xmlns:a16="http://schemas.microsoft.com/office/drawing/2014/main" id="{6EAAF4C9-2463-7751-B8E7-C8B2DDDAB3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34FCE-976B-1016-3713-EEA17643771F}"/>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04298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E9E3-DF2F-66DC-2A43-563F8647B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7F08C-20F9-EA8F-CC7E-3C3368126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0214E6-0057-F1F0-52EA-176E37161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0BB5B-1ED8-3343-2B6E-E672C76F317B}"/>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6" name="Footer Placeholder 5">
            <a:extLst>
              <a:ext uri="{FF2B5EF4-FFF2-40B4-BE49-F238E27FC236}">
                <a16:creationId xmlns:a16="http://schemas.microsoft.com/office/drawing/2014/main" id="{5F3E716D-0B49-A28E-BDFA-057F2B360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C221D-D7D9-8653-31BD-3E52DACB20F1}"/>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6334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BDD-66B8-04FA-BD58-6864ED57E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75FDD0-5559-73F6-97EA-F9155D895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F1938-23F8-1C40-3C37-DAEEDD375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A8241-26B2-C89F-ED11-6E46B07B9A10}"/>
              </a:ext>
            </a:extLst>
          </p:cNvPr>
          <p:cNvSpPr>
            <a:spLocks noGrp="1"/>
          </p:cNvSpPr>
          <p:nvPr>
            <p:ph type="dt" sz="half" idx="10"/>
          </p:nvPr>
        </p:nvSpPr>
        <p:spPr/>
        <p:txBody>
          <a:bodyPr/>
          <a:lstStyle/>
          <a:p>
            <a:fld id="{3EA25759-96F2-4819-AA9C-A9303485F5E7}" type="datetimeFigureOut">
              <a:rPr lang="en-US" smtClean="0"/>
              <a:t>4/25/2025</a:t>
            </a:fld>
            <a:endParaRPr lang="en-US"/>
          </a:p>
        </p:txBody>
      </p:sp>
      <p:sp>
        <p:nvSpPr>
          <p:cNvPr id="6" name="Footer Placeholder 5">
            <a:extLst>
              <a:ext uri="{FF2B5EF4-FFF2-40B4-BE49-F238E27FC236}">
                <a16:creationId xmlns:a16="http://schemas.microsoft.com/office/drawing/2014/main" id="{66E95467-0248-76AF-2272-E6B5565DE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5E317-AFB1-88BE-0EEA-9E9D545A3F34}"/>
              </a:ext>
            </a:extLst>
          </p:cNvPr>
          <p:cNvSpPr>
            <a:spLocks noGrp="1"/>
          </p:cNvSpPr>
          <p:nvPr>
            <p:ph type="sldNum" sz="quarter" idx="12"/>
          </p:nvPr>
        </p:nvSpPr>
        <p:spPr/>
        <p:txBody>
          <a:bodyPr/>
          <a:lstStyle/>
          <a:p>
            <a:fld id="{B11CE5BA-A2E5-498B-A9BE-541F840D9942}" type="slidenum">
              <a:rPr lang="en-US" smtClean="0"/>
              <a:t>‹#›</a:t>
            </a:fld>
            <a:endParaRPr lang="en-US"/>
          </a:p>
        </p:txBody>
      </p:sp>
    </p:spTree>
    <p:extLst>
      <p:ext uri="{BB962C8B-B14F-4D97-AF65-F5344CB8AC3E}">
        <p14:creationId xmlns:p14="http://schemas.microsoft.com/office/powerpoint/2010/main" val="326416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B861E-09B3-A579-CEA1-5F303CEA9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5E7679-B08E-AA6A-A1FC-5991787F7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D79A7-E60E-363A-30E2-0762E107C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A25759-96F2-4819-AA9C-A9303485F5E7}" type="datetimeFigureOut">
              <a:rPr lang="en-US" smtClean="0"/>
              <a:t>4/25/2025</a:t>
            </a:fld>
            <a:endParaRPr lang="en-US"/>
          </a:p>
        </p:txBody>
      </p:sp>
      <p:sp>
        <p:nvSpPr>
          <p:cNvPr id="5" name="Footer Placeholder 4">
            <a:extLst>
              <a:ext uri="{FF2B5EF4-FFF2-40B4-BE49-F238E27FC236}">
                <a16:creationId xmlns:a16="http://schemas.microsoft.com/office/drawing/2014/main" id="{BBAF469B-A966-4140-9577-F7860B90B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452A46-EC20-CD7A-9C46-EC9E8530B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1CE5BA-A2E5-498B-A9BE-541F840D9942}" type="slidenum">
              <a:rPr lang="en-US" smtClean="0"/>
              <a:t>‹#›</a:t>
            </a:fld>
            <a:endParaRPr lang="en-US"/>
          </a:p>
        </p:txBody>
      </p:sp>
    </p:spTree>
    <p:extLst>
      <p:ext uri="{BB962C8B-B14F-4D97-AF65-F5344CB8AC3E}">
        <p14:creationId xmlns:p14="http://schemas.microsoft.com/office/powerpoint/2010/main" val="349042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F2213-C828-29F5-2AC0-9BCFAC2C7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F6E0A-292E-89DA-ED92-9ED40395A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9972-589E-29DD-B454-062FBA7C8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9747E3-92AC-6D45-9499-3BD40C611379}" type="datetimeFigureOut">
              <a:rPr lang="en-US" smtClean="0"/>
              <a:t>4/25/2025</a:t>
            </a:fld>
            <a:endParaRPr lang="en-US"/>
          </a:p>
        </p:txBody>
      </p:sp>
      <p:sp>
        <p:nvSpPr>
          <p:cNvPr id="5" name="Footer Placeholder 4">
            <a:extLst>
              <a:ext uri="{FF2B5EF4-FFF2-40B4-BE49-F238E27FC236}">
                <a16:creationId xmlns:a16="http://schemas.microsoft.com/office/drawing/2014/main" id="{A476308E-20F0-F78A-BADC-7499F4BE1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36F190-AC18-2D72-750E-D86795DAD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61CAD3-CF3E-854A-89DF-EAE3FE44D887}" type="slidenum">
              <a:rPr lang="en-US" smtClean="0"/>
              <a:t>‹#›</a:t>
            </a:fld>
            <a:endParaRPr lang="en-US"/>
          </a:p>
        </p:txBody>
      </p:sp>
    </p:spTree>
    <p:extLst>
      <p:ext uri="{BB962C8B-B14F-4D97-AF65-F5344CB8AC3E}">
        <p14:creationId xmlns:p14="http://schemas.microsoft.com/office/powerpoint/2010/main" val="690463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ax.thomsonreuters.com/en/insights/reports/2025-corporate-tax-department-technology-report/form?gatedContent=%252Fcontent%252Fewp-marketing-websites%252Ftax%252Fgl%252Fen%252Finsights%252Freports%252F2025-corporate-tax-department-technology-repor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27A5-DAAA-9F3D-C112-AAD0F6499509}"/>
              </a:ext>
            </a:extLst>
          </p:cNvPr>
          <p:cNvSpPr>
            <a:spLocks noGrp="1"/>
          </p:cNvSpPr>
          <p:nvPr>
            <p:ph type="ctrTitle"/>
          </p:nvPr>
        </p:nvSpPr>
        <p:spPr/>
        <p:txBody>
          <a:bodyPr/>
          <a:lstStyle/>
          <a:p>
            <a:r>
              <a:rPr lang="en-US" b="1" dirty="0"/>
              <a:t>What the States are Watching</a:t>
            </a:r>
          </a:p>
        </p:txBody>
      </p:sp>
      <p:sp>
        <p:nvSpPr>
          <p:cNvPr id="3" name="Subtitle 2">
            <a:extLst>
              <a:ext uri="{FF2B5EF4-FFF2-40B4-BE49-F238E27FC236}">
                <a16:creationId xmlns:a16="http://schemas.microsoft.com/office/drawing/2014/main" id="{03D82F33-9504-A6DA-C359-603DC9A5B44C}"/>
              </a:ext>
            </a:extLst>
          </p:cNvPr>
          <p:cNvSpPr>
            <a:spLocks noGrp="1"/>
          </p:cNvSpPr>
          <p:nvPr>
            <p:ph type="subTitle" idx="1"/>
          </p:nvPr>
        </p:nvSpPr>
        <p:spPr/>
        <p:txBody>
          <a:bodyPr/>
          <a:lstStyle/>
          <a:p>
            <a:r>
              <a:rPr lang="en-US" dirty="0"/>
              <a:t>Discussion Presentation </a:t>
            </a:r>
          </a:p>
          <a:p>
            <a:r>
              <a:rPr lang="en-US" dirty="0"/>
              <a:t>MTC Uniformity Committee </a:t>
            </a:r>
          </a:p>
          <a:p>
            <a:r>
              <a:rPr lang="en-US" dirty="0"/>
              <a:t>April 29, 2025</a:t>
            </a:r>
          </a:p>
        </p:txBody>
      </p:sp>
    </p:spTree>
    <p:extLst>
      <p:ext uri="{BB962C8B-B14F-4D97-AF65-F5344CB8AC3E}">
        <p14:creationId xmlns:p14="http://schemas.microsoft.com/office/powerpoint/2010/main" val="233330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95D62E-A533-4458-E5EA-41722DE50B7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B7CDD86-9B3E-FD44-9607-9F243C990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1D033-4425-0DD3-1CC3-ECAB17B7DAEB}"/>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Tax Policy Center - Cuts in Spending and Staff Dim Hopes For Transformational Change At The IRS, Janet Holtzblatt, Apr. 2, 2025</a:t>
            </a:r>
          </a:p>
        </p:txBody>
      </p:sp>
      <p:sp>
        <p:nvSpPr>
          <p:cNvPr id="19" name="Rectangle 18">
            <a:extLst>
              <a:ext uri="{FF2B5EF4-FFF2-40B4-BE49-F238E27FC236}">
                <a16:creationId xmlns:a16="http://schemas.microsoft.com/office/drawing/2014/main" id="{2FFA5AB2-68C0-B103-D256-7A0589520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CFD77B-FB55-F7AA-D560-DC7F539B2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69FD94-2778-CA3E-FFEC-2CD426AE0618}"/>
              </a:ext>
            </a:extLst>
          </p:cNvPr>
          <p:cNvSpPr>
            <a:spLocks noGrp="1"/>
          </p:cNvSpPr>
          <p:nvPr>
            <p:ph idx="1"/>
          </p:nvPr>
        </p:nvSpPr>
        <p:spPr>
          <a:xfrm>
            <a:off x="1018556" y="2207225"/>
            <a:ext cx="10262854" cy="4205006"/>
          </a:xfrm>
        </p:spPr>
        <p:txBody>
          <a:bodyPr>
            <a:normAutofit/>
          </a:bodyPr>
          <a:lstStyle/>
          <a:p>
            <a:r>
              <a:rPr lang="en-US" dirty="0"/>
              <a:t>Recently, 11 percent of the IRS workforce accepted buyouts or were laid off in February. (In response to an injunction, the laid-off workers were later reinstated but placed on administrative leave at least temporarily.) Planned staff cuts may be up to 18 percent.</a:t>
            </a:r>
          </a:p>
        </p:txBody>
      </p:sp>
    </p:spTree>
    <p:extLst>
      <p:ext uri="{BB962C8B-B14F-4D97-AF65-F5344CB8AC3E}">
        <p14:creationId xmlns:p14="http://schemas.microsoft.com/office/powerpoint/2010/main" val="119990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3E4C4-CCDE-E476-AAD3-43F0B7BADC1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5BD487B-108D-EDEF-D173-A548D534E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2116A-B79C-F30B-0352-374E4B6274DA}"/>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Tax Policy Center - Cuts in Spending and Staff Dim Hopes For Transformational Change At The IRS, Janet Holtzblatt, Apr. 2, 2025</a:t>
            </a:r>
          </a:p>
        </p:txBody>
      </p:sp>
      <p:sp>
        <p:nvSpPr>
          <p:cNvPr id="19" name="Rectangle 18">
            <a:extLst>
              <a:ext uri="{FF2B5EF4-FFF2-40B4-BE49-F238E27FC236}">
                <a16:creationId xmlns:a16="http://schemas.microsoft.com/office/drawing/2014/main" id="{255DCABE-FCA2-F6C0-F2B8-96C9AFA44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E43E92-C142-1B30-AC19-C11F3EF78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0013CB4-1FD0-6C53-684F-232731B17A36}"/>
              </a:ext>
            </a:extLst>
          </p:cNvPr>
          <p:cNvPicPr>
            <a:picLocks noGrp="1" noChangeAspect="1"/>
          </p:cNvPicPr>
          <p:nvPr>
            <p:ph idx="1"/>
          </p:nvPr>
        </p:nvPicPr>
        <p:blipFill>
          <a:blip r:embed="rId2"/>
          <a:stretch>
            <a:fillRect/>
          </a:stretch>
        </p:blipFill>
        <p:spPr>
          <a:xfrm>
            <a:off x="1507081" y="2206625"/>
            <a:ext cx="9285788" cy="4205288"/>
          </a:xfrm>
          <a:prstGeom prst="rect">
            <a:avLst/>
          </a:prstGeom>
        </p:spPr>
      </p:pic>
    </p:spTree>
    <p:extLst>
      <p:ext uri="{BB962C8B-B14F-4D97-AF65-F5344CB8AC3E}">
        <p14:creationId xmlns:p14="http://schemas.microsoft.com/office/powerpoint/2010/main" val="116367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AC81CB-58AC-3E91-629A-0058BF1D830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95D55E0-CD6F-B1E0-14D8-2BE90D119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85D67-84D7-450E-DE00-564ABCBB34CE}"/>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Tax Policy Center - Cuts in Spending and Staff Dim Hopes For Transformational Change At The IRS, Janet Holtzblatt, Apr. 2, 2025</a:t>
            </a:r>
          </a:p>
        </p:txBody>
      </p:sp>
      <p:sp>
        <p:nvSpPr>
          <p:cNvPr id="19" name="Rectangle 18">
            <a:extLst>
              <a:ext uri="{FF2B5EF4-FFF2-40B4-BE49-F238E27FC236}">
                <a16:creationId xmlns:a16="http://schemas.microsoft.com/office/drawing/2014/main" id="{05066F53-32F7-5AEE-1EAA-0A73282DF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222DE6-7795-E078-8045-17F5F4543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D22F547-4CB3-233A-FF6A-371E93B7C2AD}"/>
              </a:ext>
            </a:extLst>
          </p:cNvPr>
          <p:cNvSpPr>
            <a:spLocks noGrp="1"/>
          </p:cNvSpPr>
          <p:nvPr>
            <p:ph idx="1"/>
          </p:nvPr>
        </p:nvSpPr>
        <p:spPr>
          <a:xfrm>
            <a:off x="838199" y="2332107"/>
            <a:ext cx="10659533" cy="3958626"/>
          </a:xfrm>
        </p:spPr>
        <p:txBody>
          <a:bodyPr>
            <a:normAutofit fontScale="85000" lnSpcReduction="20000"/>
          </a:bodyPr>
          <a:lstStyle/>
          <a:p>
            <a:pPr marL="685800" indent="-457200">
              <a:spcAft>
                <a:spcPts val="1200"/>
              </a:spcAft>
            </a:pPr>
            <a:r>
              <a:rPr lang="en-US" b="0" i="0" dirty="0">
                <a:solidFill>
                  <a:srgbClr val="353535"/>
                </a:solidFill>
                <a:effectLst/>
                <a:latin typeface="Avenir"/>
              </a:rPr>
              <a:t>Spending was also constrained by hiring challenges. To increase compliance among high-income taxpayers and big businesses, the IRS sought skilled accountants and tax lawyers in a very competitive job market. </a:t>
            </a:r>
          </a:p>
          <a:p>
            <a:pPr marL="685800" indent="-457200">
              <a:spcAft>
                <a:spcPts val="1200"/>
              </a:spcAft>
            </a:pPr>
            <a:r>
              <a:rPr lang="en-US" b="0" i="0" dirty="0">
                <a:solidFill>
                  <a:srgbClr val="353535"/>
                </a:solidFill>
                <a:effectLst/>
                <a:latin typeface="Avenir"/>
              </a:rPr>
              <a:t>But, even though the agency received authority to expedite hiring to meet critical needs, it paused recruitment after the Office of Personnel and Management objected to some IRS promotion procedures. Delays also resulted from an understaffed human resource office, miscommunication, and prolonged security checks.</a:t>
            </a:r>
          </a:p>
          <a:p>
            <a:pPr marL="685800" indent="-457200">
              <a:spcAft>
                <a:spcPts val="1200"/>
              </a:spcAft>
            </a:pPr>
            <a:r>
              <a:rPr lang="en-US" b="0" i="0" dirty="0">
                <a:solidFill>
                  <a:srgbClr val="353535"/>
                </a:solidFill>
                <a:effectLst/>
                <a:latin typeface="Avenir"/>
              </a:rPr>
              <a:t>Thus, the IRS hired only 495 full-time equivalent employees to fill enforcement slots in 2023, while it brought in 10,500 for taxpayer services. The agency planned to hire about 3,600 new enforcement staff in 2024 and another 3,150 in 2025. </a:t>
            </a:r>
          </a:p>
          <a:p>
            <a:pPr algn="l">
              <a:buNone/>
            </a:pPr>
            <a:endParaRPr lang="en-US" b="0" i="0" dirty="0">
              <a:solidFill>
                <a:srgbClr val="353535"/>
              </a:solidFill>
              <a:effectLst/>
              <a:latin typeface="Avenir"/>
            </a:endParaRPr>
          </a:p>
        </p:txBody>
      </p:sp>
    </p:spTree>
    <p:extLst>
      <p:ext uri="{BB962C8B-B14F-4D97-AF65-F5344CB8AC3E}">
        <p14:creationId xmlns:p14="http://schemas.microsoft.com/office/powerpoint/2010/main" val="268040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3B630-C559-964D-D18E-18AD8C7A1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1AA56-7220-5076-F88D-E016BE106964}"/>
              </a:ext>
            </a:extLst>
          </p:cNvPr>
          <p:cNvSpPr>
            <a:spLocks noGrp="1"/>
          </p:cNvSpPr>
          <p:nvPr>
            <p:ph type="title"/>
          </p:nvPr>
        </p:nvSpPr>
        <p:spPr/>
        <p:txBody>
          <a:bodyPr/>
          <a:lstStyle/>
          <a:p>
            <a:r>
              <a:rPr lang="en-US" b="1" dirty="0"/>
              <a:t>Federal Budget Developments</a:t>
            </a:r>
          </a:p>
        </p:txBody>
      </p:sp>
      <p:sp>
        <p:nvSpPr>
          <p:cNvPr id="3" name="Content Placeholder 2">
            <a:extLst>
              <a:ext uri="{FF2B5EF4-FFF2-40B4-BE49-F238E27FC236}">
                <a16:creationId xmlns:a16="http://schemas.microsoft.com/office/drawing/2014/main" id="{329DA056-C868-5C8F-FFA9-CC1D698E6D26}"/>
              </a:ext>
            </a:extLst>
          </p:cNvPr>
          <p:cNvSpPr>
            <a:spLocks noGrp="1"/>
          </p:cNvSpPr>
          <p:nvPr>
            <p:ph idx="1"/>
          </p:nvPr>
        </p:nvSpPr>
        <p:spPr>
          <a:xfrm>
            <a:off x="838200" y="1825625"/>
            <a:ext cx="2967990" cy="4351338"/>
          </a:xfrm>
        </p:spPr>
        <p:txBody>
          <a:bodyPr/>
          <a:lstStyle/>
          <a:p>
            <a:r>
              <a:rPr lang="en-US" dirty="0"/>
              <a:t>Discretionary Grants: DOT Should Improve Clarity and Transparency of Program Management, GAO-24-107264, Apr. 18, 2024.</a:t>
            </a:r>
          </a:p>
          <a:p>
            <a:endParaRPr lang="en-US" dirty="0"/>
          </a:p>
        </p:txBody>
      </p:sp>
      <p:pic>
        <p:nvPicPr>
          <p:cNvPr id="5" name="Picture 4">
            <a:extLst>
              <a:ext uri="{FF2B5EF4-FFF2-40B4-BE49-F238E27FC236}">
                <a16:creationId xmlns:a16="http://schemas.microsoft.com/office/drawing/2014/main" id="{FEB77FD1-7401-4ED1-9857-DFE858C255BF}"/>
              </a:ext>
            </a:extLst>
          </p:cNvPr>
          <p:cNvPicPr>
            <a:picLocks noChangeAspect="1"/>
          </p:cNvPicPr>
          <p:nvPr/>
        </p:nvPicPr>
        <p:blipFill>
          <a:blip r:embed="rId2"/>
          <a:stretch>
            <a:fillRect/>
          </a:stretch>
        </p:blipFill>
        <p:spPr>
          <a:xfrm>
            <a:off x="4354831" y="1977389"/>
            <a:ext cx="7223759" cy="4199573"/>
          </a:xfrm>
          <a:prstGeom prst="rect">
            <a:avLst/>
          </a:prstGeom>
        </p:spPr>
      </p:pic>
    </p:spTree>
    <p:extLst>
      <p:ext uri="{BB962C8B-B14F-4D97-AF65-F5344CB8AC3E}">
        <p14:creationId xmlns:p14="http://schemas.microsoft.com/office/powerpoint/2010/main" val="143682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5ECC-FAFE-E0B0-953E-02A0FB215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BDC40-DFB0-2CF0-91DE-F30F785FE23E}"/>
              </a:ext>
            </a:extLst>
          </p:cNvPr>
          <p:cNvSpPr>
            <a:spLocks noGrp="1"/>
          </p:cNvSpPr>
          <p:nvPr>
            <p:ph type="title"/>
          </p:nvPr>
        </p:nvSpPr>
        <p:spPr/>
        <p:txBody>
          <a:bodyPr/>
          <a:lstStyle/>
          <a:p>
            <a:r>
              <a:rPr lang="en-US" dirty="0"/>
              <a:t>Economic Developments</a:t>
            </a:r>
          </a:p>
        </p:txBody>
      </p:sp>
      <p:pic>
        <p:nvPicPr>
          <p:cNvPr id="5" name="Picture 4">
            <a:extLst>
              <a:ext uri="{FF2B5EF4-FFF2-40B4-BE49-F238E27FC236}">
                <a16:creationId xmlns:a16="http://schemas.microsoft.com/office/drawing/2014/main" id="{C5E5922E-BD99-95D0-1E5D-4A3DAD3B7E4A}"/>
              </a:ext>
            </a:extLst>
          </p:cNvPr>
          <p:cNvPicPr>
            <a:picLocks noChangeAspect="1"/>
          </p:cNvPicPr>
          <p:nvPr/>
        </p:nvPicPr>
        <p:blipFill>
          <a:blip r:embed="rId2"/>
          <a:stretch>
            <a:fillRect/>
          </a:stretch>
        </p:blipFill>
        <p:spPr>
          <a:xfrm>
            <a:off x="832703" y="442495"/>
            <a:ext cx="10526594" cy="5973009"/>
          </a:xfrm>
          <a:prstGeom prst="rect">
            <a:avLst/>
          </a:prstGeom>
        </p:spPr>
      </p:pic>
    </p:spTree>
    <p:extLst>
      <p:ext uri="{BB962C8B-B14F-4D97-AF65-F5344CB8AC3E}">
        <p14:creationId xmlns:p14="http://schemas.microsoft.com/office/powerpoint/2010/main" val="375846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E50EC9-C7D1-24DD-24C6-4EBA722E118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738F3-D8EF-22AB-FAEF-7270BFB41FF1}"/>
              </a:ext>
            </a:extLst>
          </p:cNvPr>
          <p:cNvSpPr>
            <a:spLocks noGrp="1"/>
          </p:cNvSpPr>
          <p:nvPr>
            <p:ph type="title"/>
          </p:nvPr>
        </p:nvSpPr>
        <p:spPr>
          <a:xfrm>
            <a:off x="1156851" y="637762"/>
            <a:ext cx="9888496" cy="900131"/>
          </a:xfrm>
        </p:spPr>
        <p:txBody>
          <a:bodyPr anchor="t">
            <a:normAutofit/>
          </a:bodyPr>
          <a:lstStyle/>
          <a:p>
            <a:r>
              <a:rPr lang="en-US" sz="2500">
                <a:solidFill>
                  <a:schemeClr val="bg1"/>
                </a:solidFill>
              </a:rPr>
              <a:t>Grants Management:  Action Needed to Ensure Consistency and Usefulness of New Data Standards, GAO-24-106164, Released: Jan 25, 2024.</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D044F8-9485-A0A9-82E2-654D2AAE943B}"/>
              </a:ext>
            </a:extLst>
          </p:cNvPr>
          <p:cNvSpPr>
            <a:spLocks noGrp="1"/>
          </p:cNvSpPr>
          <p:nvPr>
            <p:ph idx="1"/>
          </p:nvPr>
        </p:nvSpPr>
        <p:spPr>
          <a:xfrm>
            <a:off x="1155548" y="2217343"/>
            <a:ext cx="9880893" cy="3959619"/>
          </a:xfrm>
        </p:spPr>
        <p:txBody>
          <a:bodyPr>
            <a:normAutofit/>
          </a:bodyPr>
          <a:lstStyle/>
          <a:p>
            <a:r>
              <a:rPr lang="en-US" sz="2400" b="0" i="0" dirty="0">
                <a:effectLst/>
                <a:latin typeface="Lato Web"/>
              </a:rPr>
              <a:t>In 2022, federal aid to tribal, state, local, and territorial governments—primarily through grants—totaled roughly $1.2 trillion. Tracking federal grants spending can be difficult because data are sometimes not consistent government-wide. The GREAT Act seeks to strengthen management and oversight of federal grants through the establishment of governmentwide data standards.</a:t>
            </a:r>
            <a:endParaRPr lang="en-US" sz="2400" dirty="0"/>
          </a:p>
        </p:txBody>
      </p:sp>
    </p:spTree>
    <p:extLst>
      <p:ext uri="{BB962C8B-B14F-4D97-AF65-F5344CB8AC3E}">
        <p14:creationId xmlns:p14="http://schemas.microsoft.com/office/powerpoint/2010/main" val="94207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22124-CDB6-DD22-0C18-AF9D93F89C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3DEA-5250-1497-F71C-96B1DC3E5546}"/>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The Tax Policy Center - What types of federal grants are made to state and local governments and how do they work?</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24C4A8-9D04-B1C4-32FD-EB4F352FB11B}"/>
              </a:ext>
            </a:extLst>
          </p:cNvPr>
          <p:cNvSpPr>
            <a:spLocks noGrp="1"/>
          </p:cNvSpPr>
          <p:nvPr>
            <p:ph idx="1"/>
          </p:nvPr>
        </p:nvSpPr>
        <p:spPr>
          <a:xfrm>
            <a:off x="1155548" y="2217343"/>
            <a:ext cx="9880893" cy="3959619"/>
          </a:xfrm>
        </p:spPr>
        <p:txBody>
          <a:bodyPr>
            <a:normAutofit/>
          </a:bodyPr>
          <a:lstStyle/>
          <a:p>
            <a:r>
              <a:rPr lang="en-US" sz="2400" dirty="0"/>
              <a:t>The federal government directly transferred $988 billion to state governments and $133 billion to local governments in 2021. These funds accounted for 18 percent of the federal government’s budget in fiscal year 2021, and 27 percent of combined state and local governments’ general revenues. </a:t>
            </a:r>
            <a:r>
              <a:rPr lang="en-US" sz="2400" b="0" i="0" dirty="0">
                <a:effectLst/>
                <a:latin typeface="Avenir"/>
              </a:rPr>
              <a:t>The total amount transferred directly to state governments was significantly higher than the amount transferred directly to local governments because the state total includes “pass-through” grants, which are federal dollars sent directly to states but ultimately intended for local governments.</a:t>
            </a:r>
            <a:endParaRPr lang="en-US" sz="2400" dirty="0"/>
          </a:p>
        </p:txBody>
      </p:sp>
    </p:spTree>
    <p:extLst>
      <p:ext uri="{BB962C8B-B14F-4D97-AF65-F5344CB8AC3E}">
        <p14:creationId xmlns:p14="http://schemas.microsoft.com/office/powerpoint/2010/main" val="411796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B818-6B91-EC2B-6453-6EB183D4D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A54F3-1625-FCD9-B226-F25A9BF923FA}"/>
              </a:ext>
            </a:extLst>
          </p:cNvPr>
          <p:cNvSpPr>
            <a:spLocks noGrp="1"/>
          </p:cNvSpPr>
          <p:nvPr>
            <p:ph type="title"/>
          </p:nvPr>
        </p:nvSpPr>
        <p:spPr/>
        <p:txBody>
          <a:bodyPr/>
          <a:lstStyle/>
          <a:p>
            <a:r>
              <a:rPr lang="en-US" dirty="0"/>
              <a:t>Federal Budget Developments</a:t>
            </a:r>
          </a:p>
        </p:txBody>
      </p:sp>
      <p:sp>
        <p:nvSpPr>
          <p:cNvPr id="3" name="Content Placeholder 2">
            <a:extLst>
              <a:ext uri="{FF2B5EF4-FFF2-40B4-BE49-F238E27FC236}">
                <a16:creationId xmlns:a16="http://schemas.microsoft.com/office/drawing/2014/main" id="{2258AD16-0133-5F7F-9C1D-C0AD4AB8771D}"/>
              </a:ext>
            </a:extLst>
          </p:cNvPr>
          <p:cNvSpPr>
            <a:spLocks noGrp="1"/>
          </p:cNvSpPr>
          <p:nvPr>
            <p:ph idx="1"/>
          </p:nvPr>
        </p:nvSpPr>
        <p:spPr>
          <a:xfrm>
            <a:off x="838200" y="1825625"/>
            <a:ext cx="2659380" cy="4351338"/>
          </a:xfrm>
        </p:spPr>
        <p:txBody>
          <a:bodyPr>
            <a:normAutofit/>
          </a:bodyPr>
          <a:lstStyle/>
          <a:p>
            <a:r>
              <a:rPr lang="en-US" dirty="0"/>
              <a:t>The Tax Policy Center - What types of federal grants are made to state and local governments and how do they work?</a:t>
            </a:r>
          </a:p>
          <a:p>
            <a:pPr marL="0" indent="0">
              <a:buNone/>
            </a:pPr>
            <a:endParaRPr lang="en-US" dirty="0"/>
          </a:p>
        </p:txBody>
      </p:sp>
      <p:pic>
        <p:nvPicPr>
          <p:cNvPr id="5" name="Picture 4">
            <a:extLst>
              <a:ext uri="{FF2B5EF4-FFF2-40B4-BE49-F238E27FC236}">
                <a16:creationId xmlns:a16="http://schemas.microsoft.com/office/drawing/2014/main" id="{0551F3D2-B763-3013-64FE-F4029A743DC5}"/>
              </a:ext>
            </a:extLst>
          </p:cNvPr>
          <p:cNvPicPr>
            <a:picLocks noChangeAspect="1"/>
          </p:cNvPicPr>
          <p:nvPr/>
        </p:nvPicPr>
        <p:blipFill>
          <a:blip r:embed="rId2"/>
          <a:stretch>
            <a:fillRect/>
          </a:stretch>
        </p:blipFill>
        <p:spPr>
          <a:xfrm>
            <a:off x="3749163" y="1520190"/>
            <a:ext cx="7979246" cy="4857750"/>
          </a:xfrm>
          <a:prstGeom prst="rect">
            <a:avLst/>
          </a:prstGeom>
        </p:spPr>
      </p:pic>
    </p:spTree>
    <p:extLst>
      <p:ext uri="{BB962C8B-B14F-4D97-AF65-F5344CB8AC3E}">
        <p14:creationId xmlns:p14="http://schemas.microsoft.com/office/powerpoint/2010/main" val="49379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CDB5-2456-5FDE-71FD-643C8DF37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A8F08-48BA-8970-7DDD-EF40ACD9D668}"/>
              </a:ext>
            </a:extLst>
          </p:cNvPr>
          <p:cNvSpPr>
            <a:spLocks noGrp="1"/>
          </p:cNvSpPr>
          <p:nvPr>
            <p:ph type="title"/>
          </p:nvPr>
        </p:nvSpPr>
        <p:spPr>
          <a:xfrm>
            <a:off x="838200" y="365125"/>
            <a:ext cx="3790950" cy="1680845"/>
          </a:xfrm>
        </p:spPr>
        <p:txBody>
          <a:bodyPr/>
          <a:lstStyle/>
          <a:p>
            <a:r>
              <a:rPr lang="en-US" dirty="0"/>
              <a:t>Federal Budget Developments</a:t>
            </a:r>
          </a:p>
        </p:txBody>
      </p:sp>
      <p:sp>
        <p:nvSpPr>
          <p:cNvPr id="3" name="Content Placeholder 2">
            <a:extLst>
              <a:ext uri="{FF2B5EF4-FFF2-40B4-BE49-F238E27FC236}">
                <a16:creationId xmlns:a16="http://schemas.microsoft.com/office/drawing/2014/main" id="{E74BBDC8-DD05-4CB0-44AF-00F2CEE50E86}"/>
              </a:ext>
            </a:extLst>
          </p:cNvPr>
          <p:cNvSpPr>
            <a:spLocks noGrp="1"/>
          </p:cNvSpPr>
          <p:nvPr>
            <p:ph idx="1"/>
          </p:nvPr>
        </p:nvSpPr>
        <p:spPr>
          <a:xfrm>
            <a:off x="838200" y="1825625"/>
            <a:ext cx="2659380" cy="4351338"/>
          </a:xfrm>
        </p:spPr>
        <p:txBody>
          <a:bodyPr>
            <a:normAutofit/>
          </a:bodyPr>
          <a:lstStyle/>
          <a:p>
            <a:r>
              <a:rPr lang="en-US" dirty="0"/>
              <a:t>The Tax Policy Center - What types of federal grants are made to state and local governments and how do they work?</a:t>
            </a:r>
          </a:p>
          <a:p>
            <a:pPr marL="0" indent="0">
              <a:buNone/>
            </a:pPr>
            <a:endParaRPr lang="en-US" dirty="0"/>
          </a:p>
        </p:txBody>
      </p:sp>
      <p:pic>
        <p:nvPicPr>
          <p:cNvPr id="8" name="Picture 7">
            <a:extLst>
              <a:ext uri="{FF2B5EF4-FFF2-40B4-BE49-F238E27FC236}">
                <a16:creationId xmlns:a16="http://schemas.microsoft.com/office/drawing/2014/main" id="{DD8B8F23-6341-BF4E-50C1-476ABEE1E15E}"/>
              </a:ext>
            </a:extLst>
          </p:cNvPr>
          <p:cNvPicPr>
            <a:picLocks noChangeAspect="1"/>
          </p:cNvPicPr>
          <p:nvPr/>
        </p:nvPicPr>
        <p:blipFill>
          <a:blip r:embed="rId2"/>
          <a:stretch>
            <a:fillRect/>
          </a:stretch>
        </p:blipFill>
        <p:spPr>
          <a:xfrm>
            <a:off x="4979359" y="0"/>
            <a:ext cx="6508102" cy="6858000"/>
          </a:xfrm>
          <a:prstGeom prst="rect">
            <a:avLst/>
          </a:prstGeom>
        </p:spPr>
      </p:pic>
    </p:spTree>
    <p:extLst>
      <p:ext uri="{BB962C8B-B14F-4D97-AF65-F5344CB8AC3E}">
        <p14:creationId xmlns:p14="http://schemas.microsoft.com/office/powerpoint/2010/main" val="279112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3F25-A79A-7806-F743-CB603FBCF4D0}"/>
              </a:ext>
            </a:extLst>
          </p:cNvPr>
          <p:cNvSpPr>
            <a:spLocks noGrp="1"/>
          </p:cNvSpPr>
          <p:nvPr>
            <p:ph type="title"/>
          </p:nvPr>
        </p:nvSpPr>
        <p:spPr>
          <a:xfrm>
            <a:off x="699713" y="353160"/>
            <a:ext cx="7191219" cy="882973"/>
          </a:xfrm>
        </p:spPr>
        <p:txBody>
          <a:bodyPr vert="horz" lIns="91440" tIns="45720" rIns="91440" bIns="45720" rtlCol="0" anchor="ctr">
            <a:normAutofit/>
          </a:bodyPr>
          <a:lstStyle/>
          <a:p>
            <a:r>
              <a:rPr lang="en-US" sz="4000" dirty="0"/>
              <a:t>States and Federal Funds Decline</a:t>
            </a:r>
          </a:p>
        </p:txBody>
      </p:sp>
      <p:pic>
        <p:nvPicPr>
          <p:cNvPr id="4" name="Content Placeholder 3">
            <a:extLst>
              <a:ext uri="{FF2B5EF4-FFF2-40B4-BE49-F238E27FC236}">
                <a16:creationId xmlns:a16="http://schemas.microsoft.com/office/drawing/2014/main" id="{745CEA4D-A4B2-B1BB-1B6C-D75C8BE3A300}"/>
              </a:ext>
            </a:extLst>
          </p:cNvPr>
          <p:cNvPicPr>
            <a:picLocks noGrp="1" noChangeAspect="1"/>
          </p:cNvPicPr>
          <p:nvPr>
            <p:ph idx="1"/>
          </p:nvPr>
        </p:nvPicPr>
        <p:blipFill>
          <a:blip r:embed="rId2"/>
          <a:stretch>
            <a:fillRect/>
          </a:stretch>
        </p:blipFill>
        <p:spPr>
          <a:xfrm>
            <a:off x="2099733" y="1236133"/>
            <a:ext cx="5300133" cy="5448827"/>
          </a:xfrm>
          <a:prstGeom prst="rect">
            <a:avLst/>
          </a:prstGeom>
        </p:spPr>
      </p:pic>
      <p:pic>
        <p:nvPicPr>
          <p:cNvPr id="5" name="Picture 4" descr="A colorful pie chart with numbers and percentages&#10;&#10;AI-generated content may be incorrect.">
            <a:extLst>
              <a:ext uri="{FF2B5EF4-FFF2-40B4-BE49-F238E27FC236}">
                <a16:creationId xmlns:a16="http://schemas.microsoft.com/office/drawing/2014/main" id="{7D538F19-9D3C-4D65-08EB-493506D54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467" y="254943"/>
            <a:ext cx="3355820" cy="6046522"/>
          </a:xfrm>
          <a:prstGeom prst="rect">
            <a:avLst/>
          </a:prstGeom>
        </p:spPr>
      </p:pic>
    </p:spTree>
    <p:extLst>
      <p:ext uri="{BB962C8B-B14F-4D97-AF65-F5344CB8AC3E}">
        <p14:creationId xmlns:p14="http://schemas.microsoft.com/office/powerpoint/2010/main" val="420615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4F35-8992-8ADF-2C11-FA5C74B99A9A}"/>
              </a:ext>
            </a:extLst>
          </p:cNvPr>
          <p:cNvSpPr>
            <a:spLocks noGrp="1"/>
          </p:cNvSpPr>
          <p:nvPr>
            <p:ph type="title"/>
          </p:nvPr>
        </p:nvSpPr>
        <p:spPr/>
        <p:txBody>
          <a:bodyPr/>
          <a:lstStyle/>
          <a:p>
            <a:r>
              <a:rPr lang="en-US" b="1" dirty="0"/>
              <a:t>Federal Tax Policy Developments</a:t>
            </a:r>
          </a:p>
        </p:txBody>
      </p:sp>
      <p:sp>
        <p:nvSpPr>
          <p:cNvPr id="3" name="Content Placeholder 2">
            <a:extLst>
              <a:ext uri="{FF2B5EF4-FFF2-40B4-BE49-F238E27FC236}">
                <a16:creationId xmlns:a16="http://schemas.microsoft.com/office/drawing/2014/main" id="{156C7FA3-F1E2-BBEC-6947-455C2202B9C6}"/>
              </a:ext>
            </a:extLst>
          </p:cNvPr>
          <p:cNvSpPr>
            <a:spLocks noGrp="1"/>
          </p:cNvSpPr>
          <p:nvPr>
            <p:ph idx="1"/>
          </p:nvPr>
        </p:nvSpPr>
        <p:spPr>
          <a:xfrm>
            <a:off x="838200" y="1591733"/>
            <a:ext cx="10515600" cy="4585230"/>
          </a:xfrm>
        </p:spPr>
        <p:txBody>
          <a:bodyPr>
            <a:normAutofit/>
          </a:bodyPr>
          <a:lstStyle/>
          <a:p>
            <a:pPr marL="0" indent="0" fontAlgn="t">
              <a:spcBef>
                <a:spcPts val="1800"/>
              </a:spcBef>
              <a:spcAft>
                <a:spcPts val="1800"/>
              </a:spcAft>
              <a:buNone/>
            </a:pPr>
            <a:r>
              <a:rPr lang="en-US" sz="2400" dirty="0"/>
              <a:t>Thompson Reuters Institute,</a:t>
            </a:r>
            <a:r>
              <a:rPr lang="en-US" sz="2400" b="1" i="0" dirty="0">
                <a:solidFill>
                  <a:srgbClr val="FFFFFF"/>
                </a:solidFill>
                <a:effectLst/>
                <a:latin typeface="Knowledge2017"/>
              </a:rPr>
              <a:t> </a:t>
            </a:r>
            <a:r>
              <a:rPr lang="en-US" sz="2400" i="0" dirty="0">
                <a:effectLst/>
                <a:latin typeface="Knowledge2017"/>
              </a:rPr>
              <a:t>Midyear: Corporate tax departments grapple with possible key tax policy changes, Nadya Britton, Mar. 27, 2025 - </a:t>
            </a:r>
          </a:p>
          <a:p>
            <a:r>
              <a:rPr lang="en-US" dirty="0"/>
              <a:t>At the Tax Executives Institute 2025 Midyear Conference companies said they are watching.</a:t>
            </a:r>
          </a:p>
          <a:p>
            <a:pPr lvl="1"/>
            <a:r>
              <a:rPr lang="en-US" dirty="0"/>
              <a:t>TCJA – expiring provisions</a:t>
            </a:r>
          </a:p>
          <a:p>
            <a:pPr lvl="1"/>
            <a:r>
              <a:rPr lang="en-US" dirty="0"/>
              <a:t>Inflation Reduction Act – credits and related regulations</a:t>
            </a:r>
          </a:p>
          <a:p>
            <a:pPr lvl="1">
              <a:spcAft>
                <a:spcPts val="1800"/>
              </a:spcAft>
            </a:pPr>
            <a:r>
              <a:rPr lang="en-US" dirty="0"/>
              <a:t>US involvement in OECD efforts and DSTs</a:t>
            </a:r>
          </a:p>
          <a:p>
            <a:r>
              <a:rPr lang="en-US" dirty="0">
                <a:solidFill>
                  <a:srgbClr val="212223"/>
                </a:solidFill>
                <a:latin typeface="Knowledge2017"/>
              </a:rPr>
              <a:t>And, i</a:t>
            </a:r>
            <a:r>
              <a:rPr lang="en-US" b="0" i="0" dirty="0">
                <a:solidFill>
                  <a:srgbClr val="212223"/>
                </a:solidFill>
                <a:effectLst/>
                <a:latin typeface="Knowledge2017"/>
              </a:rPr>
              <a:t>n their</a:t>
            </a:r>
            <a:r>
              <a:rPr lang="en-US" b="0" i="0" dirty="0">
                <a:solidFill>
                  <a:srgbClr val="666666"/>
                </a:solidFill>
                <a:effectLst/>
                <a:latin typeface="Knowledge2017"/>
              </a:rPr>
              <a:t> </a:t>
            </a:r>
            <a:r>
              <a:rPr lang="en-US" b="1" i="1" u="none" strike="noStrike" dirty="0">
                <a:solidFill>
                  <a:srgbClr val="0072A8"/>
                </a:solidFill>
                <a:effectLst/>
                <a:latin typeface="Knowledge2017"/>
                <a:hlinkClick r:id="rId2"/>
              </a:rPr>
              <a:t>2025 Corporate Tax Department Technology Report</a:t>
            </a:r>
            <a:r>
              <a:rPr lang="en-US" b="0" i="0" dirty="0">
                <a:solidFill>
                  <a:srgbClr val="666666"/>
                </a:solidFill>
                <a:effectLst/>
                <a:latin typeface="Knowledge2017"/>
              </a:rPr>
              <a:t> </a:t>
            </a:r>
            <a:r>
              <a:rPr lang="en-US" b="0" i="0" dirty="0">
                <a:solidFill>
                  <a:srgbClr val="212223"/>
                </a:solidFill>
                <a:effectLst/>
                <a:latin typeface="Knowledge2017"/>
              </a:rPr>
              <a:t>— more than 90% of respondents said they were optimistic about tax technology.</a:t>
            </a:r>
            <a:endParaRPr lang="en-US" dirty="0"/>
          </a:p>
        </p:txBody>
      </p:sp>
    </p:spTree>
    <p:extLst>
      <p:ext uri="{BB962C8B-B14F-4D97-AF65-F5344CB8AC3E}">
        <p14:creationId xmlns:p14="http://schemas.microsoft.com/office/powerpoint/2010/main" val="357474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BFA80-E285-09D1-9CD3-C82AFE45B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FD465-69E3-694A-D976-FF5FF8B4C81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latin typeface="+mj-lt"/>
                <a:ea typeface="+mj-ea"/>
                <a:cs typeface="+mj-cs"/>
              </a:rPr>
              <a:t>Medicaid $246 Billion Loss</a:t>
            </a:r>
          </a:p>
        </p:txBody>
      </p:sp>
      <p:pic>
        <p:nvPicPr>
          <p:cNvPr id="5" name="Content Placeholder 4" descr="A graph of a current policy&#10;&#10;AI-generated content may be incorrect.">
            <a:extLst>
              <a:ext uri="{FF2B5EF4-FFF2-40B4-BE49-F238E27FC236}">
                <a16:creationId xmlns:a16="http://schemas.microsoft.com/office/drawing/2014/main" id="{D4D2B2A3-8ED9-7A6F-2B77-5C2787660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799" y="1966293"/>
            <a:ext cx="11130400" cy="4452160"/>
          </a:xfrm>
          <a:prstGeom prst="rect">
            <a:avLst/>
          </a:prstGeom>
        </p:spPr>
      </p:pic>
    </p:spTree>
    <p:extLst>
      <p:ext uri="{BB962C8B-B14F-4D97-AF65-F5344CB8AC3E}">
        <p14:creationId xmlns:p14="http://schemas.microsoft.com/office/powerpoint/2010/main" val="138606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05EC-FA70-837C-E7D5-2527F541AE5C}"/>
              </a:ext>
            </a:extLst>
          </p:cNvPr>
          <p:cNvSpPr>
            <a:spLocks noGrp="1"/>
          </p:cNvSpPr>
          <p:nvPr>
            <p:ph type="title"/>
          </p:nvPr>
        </p:nvSpPr>
        <p:spPr/>
        <p:txBody>
          <a:bodyPr/>
          <a:lstStyle/>
          <a:p>
            <a:r>
              <a:rPr lang="en-US" dirty="0"/>
              <a:t>State Revenue Forecasters Watching…</a:t>
            </a:r>
            <a:br>
              <a:rPr lang="en-US" dirty="0"/>
            </a:br>
            <a:r>
              <a:rPr lang="en-US" dirty="0"/>
              <a:t>	</a:t>
            </a:r>
            <a:r>
              <a:rPr lang="en-US" i="1" dirty="0"/>
              <a:t>Impacts on State Revenues</a:t>
            </a:r>
          </a:p>
        </p:txBody>
      </p:sp>
      <p:graphicFrame>
        <p:nvGraphicFramePr>
          <p:cNvPr id="5" name="Content Placeholder 2">
            <a:extLst>
              <a:ext uri="{FF2B5EF4-FFF2-40B4-BE49-F238E27FC236}">
                <a16:creationId xmlns:a16="http://schemas.microsoft.com/office/drawing/2014/main" id="{61E1B279-F061-A50F-3911-688C17FB3C8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05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850A-3611-206F-C259-9498D00B9315}"/>
              </a:ext>
            </a:extLst>
          </p:cNvPr>
          <p:cNvSpPr>
            <a:spLocks noGrp="1"/>
          </p:cNvSpPr>
          <p:nvPr>
            <p:ph type="title"/>
          </p:nvPr>
        </p:nvSpPr>
        <p:spPr>
          <a:xfrm>
            <a:off x="838200" y="365126"/>
            <a:ext cx="10515600" cy="845608"/>
          </a:xfrm>
        </p:spPr>
        <p:txBody>
          <a:bodyPr vert="horz" lIns="91440" tIns="45720" rIns="91440" bIns="45720" rtlCol="0" anchor="ctr">
            <a:normAutofit/>
          </a:bodyPr>
          <a:lstStyle/>
          <a:p>
            <a:r>
              <a:rPr lang="en-US" sz="4000" b="1" kern="1200" dirty="0">
                <a:latin typeface="+mj-lt"/>
                <a:ea typeface="+mj-ea"/>
                <a:cs typeface="+mj-cs"/>
              </a:rPr>
              <a:t>Economic Developments - Slowing Growth</a:t>
            </a:r>
          </a:p>
        </p:txBody>
      </p:sp>
      <p:pic>
        <p:nvPicPr>
          <p:cNvPr id="1026" name="Picture 2" descr="Inline image">
            <a:extLst>
              <a:ext uri="{FF2B5EF4-FFF2-40B4-BE49-F238E27FC236}">
                <a16:creationId xmlns:a16="http://schemas.microsoft.com/office/drawing/2014/main" id="{E8E4722B-7015-5075-8645-0443129CE3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078" y="1303866"/>
            <a:ext cx="11322751" cy="518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96B40E-B145-AAC6-138E-20FED617BA7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E8F74-3AE6-5B6C-11FC-3A623280AB69}"/>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Economic Developments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870572-9EF8-77C6-B547-3FB96A948074}"/>
              </a:ext>
            </a:extLst>
          </p:cNvPr>
          <p:cNvSpPr>
            <a:spLocks noGrp="1"/>
          </p:cNvSpPr>
          <p:nvPr>
            <p:ph idx="1"/>
          </p:nvPr>
        </p:nvSpPr>
        <p:spPr>
          <a:xfrm>
            <a:off x="1155548" y="3232240"/>
            <a:ext cx="9880893" cy="1595458"/>
          </a:xfrm>
        </p:spPr>
        <p:txBody>
          <a:bodyPr>
            <a:normAutofit/>
          </a:bodyPr>
          <a:lstStyle/>
          <a:p>
            <a:pPr marL="0" indent="0" algn="ctr">
              <a:buNone/>
            </a:pPr>
            <a:r>
              <a:rPr lang="en-US" sz="8800" b="1" dirty="0"/>
              <a:t>?</a:t>
            </a:r>
          </a:p>
        </p:txBody>
      </p:sp>
    </p:spTree>
    <p:extLst>
      <p:ext uri="{BB962C8B-B14F-4D97-AF65-F5344CB8AC3E}">
        <p14:creationId xmlns:p14="http://schemas.microsoft.com/office/powerpoint/2010/main" val="809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CD99-D167-495B-9F32-49A72673E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C588F-B79A-40FB-281F-FA6555372472}"/>
              </a:ext>
            </a:extLst>
          </p:cNvPr>
          <p:cNvSpPr>
            <a:spLocks noGrp="1"/>
          </p:cNvSpPr>
          <p:nvPr>
            <p:ph type="title"/>
          </p:nvPr>
        </p:nvSpPr>
        <p:spPr/>
        <p:txBody>
          <a:bodyPr/>
          <a:lstStyle/>
          <a:p>
            <a:r>
              <a:rPr lang="en-US" b="1" dirty="0"/>
              <a:t>Federal Tax Policy Developments</a:t>
            </a:r>
          </a:p>
        </p:txBody>
      </p:sp>
      <p:sp>
        <p:nvSpPr>
          <p:cNvPr id="8" name="Content Placeholder 2">
            <a:extLst>
              <a:ext uri="{FF2B5EF4-FFF2-40B4-BE49-F238E27FC236}">
                <a16:creationId xmlns:a16="http://schemas.microsoft.com/office/drawing/2014/main" id="{C1A05C62-5F45-905E-BF0E-160F1B87C61D}"/>
              </a:ext>
            </a:extLst>
          </p:cNvPr>
          <p:cNvSpPr>
            <a:spLocks noGrp="1"/>
          </p:cNvSpPr>
          <p:nvPr>
            <p:ph idx="1"/>
          </p:nvPr>
        </p:nvSpPr>
        <p:spPr>
          <a:xfrm>
            <a:off x="838200" y="1769533"/>
            <a:ext cx="10617200" cy="4546600"/>
          </a:xfrm>
        </p:spPr>
        <p:txBody>
          <a:bodyPr>
            <a:normAutofit/>
          </a:bodyPr>
          <a:lstStyle/>
          <a:p>
            <a:pPr marL="0" indent="0">
              <a:spcAft>
                <a:spcPts val="1800"/>
              </a:spcAft>
              <a:buNone/>
            </a:pPr>
            <a:r>
              <a:rPr lang="en-US" sz="2600" dirty="0"/>
              <a:t>How the TCJA Affected Legal Business Forms, Huaqun Li, Tax Foundation, June 19, 2024</a:t>
            </a:r>
          </a:p>
          <a:p>
            <a:pPr>
              <a:spcAft>
                <a:spcPts val="1800"/>
              </a:spcAft>
            </a:pPr>
            <a:r>
              <a:rPr lang="en-US" dirty="0"/>
              <a:t>Tracks the “sharp growth” of the pass-through sector since the 1980’s—from 25% of all net business income to 66% (including partnerships, S corporations, and proprietorships). </a:t>
            </a:r>
          </a:p>
          <a:p>
            <a:r>
              <a:rPr lang="en-US" dirty="0"/>
              <a:t>“The sharp growth in the pass-through sector since the 1980s was due in part to a significant improvement in their relative tax treatment.” </a:t>
            </a:r>
          </a:p>
        </p:txBody>
      </p:sp>
    </p:spTree>
    <p:extLst>
      <p:ext uri="{BB962C8B-B14F-4D97-AF65-F5344CB8AC3E}">
        <p14:creationId xmlns:p14="http://schemas.microsoft.com/office/powerpoint/2010/main" val="169815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ED457-CD58-1B35-64B6-9797099D059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FFE092C-5F51-6316-B68D-80F456B15B86}"/>
              </a:ext>
            </a:extLst>
          </p:cNvPr>
          <p:cNvPicPr>
            <a:picLocks noChangeAspect="1"/>
          </p:cNvPicPr>
          <p:nvPr/>
        </p:nvPicPr>
        <p:blipFill>
          <a:blip r:embed="rId2"/>
          <a:stretch>
            <a:fillRect/>
          </a:stretch>
        </p:blipFill>
        <p:spPr>
          <a:xfrm>
            <a:off x="1323715" y="102643"/>
            <a:ext cx="8666953" cy="6721490"/>
          </a:xfrm>
          <a:prstGeom prst="rect">
            <a:avLst/>
          </a:prstGeom>
        </p:spPr>
      </p:pic>
    </p:spTree>
    <p:extLst>
      <p:ext uri="{BB962C8B-B14F-4D97-AF65-F5344CB8AC3E}">
        <p14:creationId xmlns:p14="http://schemas.microsoft.com/office/powerpoint/2010/main" val="193513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3E2DDA-D004-7EA9-CC41-093AEADA6CA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00C03-F733-D41D-3448-374423961E1E}"/>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How the TCJA Affected Legal Business Forms, Huaqun Li, Tax Foundation, June 19, 2024</a:t>
            </a: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E5777D7-CC6C-649B-E7BE-697182897532}"/>
              </a:ext>
            </a:extLst>
          </p:cNvPr>
          <p:cNvSpPr>
            <a:spLocks noGrp="1"/>
          </p:cNvSpPr>
          <p:nvPr>
            <p:ph idx="1"/>
          </p:nvPr>
        </p:nvSpPr>
        <p:spPr>
          <a:xfrm>
            <a:off x="971550" y="2102196"/>
            <a:ext cx="10412730" cy="4367183"/>
          </a:xfrm>
        </p:spPr>
        <p:txBody>
          <a:bodyPr>
            <a:normAutofit lnSpcReduction="10000"/>
          </a:bodyPr>
          <a:lstStyle/>
          <a:p>
            <a:pPr>
              <a:spcAft>
                <a:spcPts val="1800"/>
              </a:spcAft>
            </a:pPr>
            <a:r>
              <a:rPr lang="en-US" sz="3600" dirty="0"/>
              <a:t>TCJA permanently reduced the corporate income tax rate to a flat rate of 21 percent, from a previous top rate of 35 percent.</a:t>
            </a:r>
          </a:p>
          <a:p>
            <a:pPr>
              <a:spcAft>
                <a:spcPts val="1800"/>
              </a:spcAft>
            </a:pPr>
            <a:r>
              <a:rPr lang="en-US" sz="3600" dirty="0"/>
              <a:t>TCJA reduced statutory individual income tax rates and enacted the Section 199A pass-through deduction which was created for “parity” but really just extends the pre-TCJA tax preference for pass-through income.</a:t>
            </a:r>
          </a:p>
        </p:txBody>
      </p:sp>
    </p:spTree>
    <p:extLst>
      <p:ext uri="{BB962C8B-B14F-4D97-AF65-F5344CB8AC3E}">
        <p14:creationId xmlns:p14="http://schemas.microsoft.com/office/powerpoint/2010/main" val="244440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84D08-EBB6-26A0-EF33-4EA2ED490F7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7DE21-F4FD-3322-0D87-CC717DE7284C}"/>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How the TCJA Affected Legal Business Forms, Huaqun Li, Tax Foundation, June 19, 2024</a:t>
            </a: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5F27DF4-D719-63FF-F07A-6DE7A4C6E6C6}"/>
              </a:ext>
            </a:extLst>
          </p:cNvPr>
          <p:cNvSpPr>
            <a:spLocks noGrp="1"/>
          </p:cNvSpPr>
          <p:nvPr>
            <p:ph idx="1"/>
          </p:nvPr>
        </p:nvSpPr>
        <p:spPr>
          <a:xfrm>
            <a:off x="1155548" y="2217342"/>
            <a:ext cx="10251592" cy="4286327"/>
          </a:xfrm>
        </p:spPr>
        <p:txBody>
          <a:bodyPr>
            <a:normAutofit/>
          </a:bodyPr>
          <a:lstStyle/>
          <a:p>
            <a:pPr>
              <a:spcAft>
                <a:spcPts val="1800"/>
              </a:spcAft>
            </a:pPr>
            <a:r>
              <a:rPr lang="en-US" dirty="0"/>
              <a:t>The number of C corporation tax returns has continued to decline since the TCJA.</a:t>
            </a:r>
          </a:p>
          <a:p>
            <a:pPr>
              <a:spcAft>
                <a:spcPts val="1800"/>
              </a:spcAft>
            </a:pPr>
            <a:r>
              <a:rPr lang="en-US" dirty="0"/>
              <a:t>The net income for C corporations shows a turbulent pattern between 2016 and 2020, dropping significantly in 2017 before increasing significantly in 2018. </a:t>
            </a:r>
          </a:p>
          <a:p>
            <a:pPr>
              <a:spcAft>
                <a:spcPts val="1800"/>
              </a:spcAft>
            </a:pPr>
            <a:r>
              <a:rPr lang="en-US" dirty="0"/>
              <a:t>But rather than indicating a real shift in C corporation business activity, the turbulence likely suggests that C corporations timed their income to benefit from the large rate cut, particularly through moving around deductions.</a:t>
            </a:r>
          </a:p>
        </p:txBody>
      </p:sp>
    </p:spTree>
    <p:extLst>
      <p:ext uri="{BB962C8B-B14F-4D97-AF65-F5344CB8AC3E}">
        <p14:creationId xmlns:p14="http://schemas.microsoft.com/office/powerpoint/2010/main" val="88236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6A61E1-7439-D946-8567-DC439707291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8C439-043C-63C7-B54B-646C191C389F}"/>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How the TCJA Affected Legal Business Forms, Huaqun Li, Tax Foundation, June 19, 2024</a:t>
            </a: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83A8D08-DE63-214F-902A-FD71B8438617}"/>
              </a:ext>
            </a:extLst>
          </p:cNvPr>
          <p:cNvSpPr>
            <a:spLocks noGrp="1"/>
          </p:cNvSpPr>
          <p:nvPr>
            <p:ph idx="1"/>
          </p:nvPr>
        </p:nvSpPr>
        <p:spPr>
          <a:xfrm>
            <a:off x="1155548" y="2217343"/>
            <a:ext cx="9880893" cy="3959619"/>
          </a:xfrm>
        </p:spPr>
        <p:txBody>
          <a:bodyPr>
            <a:normAutofit/>
          </a:bodyPr>
          <a:lstStyle/>
          <a:p>
            <a:pPr marL="0" indent="0">
              <a:buNone/>
            </a:pPr>
            <a:r>
              <a:rPr lang="en-US" dirty="0"/>
              <a:t>“Ideally, the choice of business form should not be influenced by tax considerations. The current tax treatment of businesses is far from ideal, as it applies two very different tax systems that are very difficult, if not impossible, to bring into parity. As lawmakers debate what to do about the expirations of the 2017 tax law, they should consider more fundamental reforms to integrate business taxation, such as moving to a distributed profits tax. Short of a fundamental reform, moving the tax code in the direction of simplicity, neutrality, and certainty should be the goal.”</a:t>
            </a:r>
          </a:p>
        </p:txBody>
      </p:sp>
    </p:spTree>
    <p:extLst>
      <p:ext uri="{BB962C8B-B14F-4D97-AF65-F5344CB8AC3E}">
        <p14:creationId xmlns:p14="http://schemas.microsoft.com/office/powerpoint/2010/main" val="98105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AD2C-7E1B-DECB-4414-3C75C05B9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D480A-971C-F50F-24E0-D280B2E7138F}"/>
              </a:ext>
            </a:extLst>
          </p:cNvPr>
          <p:cNvSpPr>
            <a:spLocks noGrp="1"/>
          </p:cNvSpPr>
          <p:nvPr>
            <p:ph type="title"/>
          </p:nvPr>
        </p:nvSpPr>
        <p:spPr>
          <a:xfrm>
            <a:off x="838200" y="365125"/>
            <a:ext cx="10515600" cy="560705"/>
          </a:xfrm>
        </p:spPr>
        <p:txBody>
          <a:bodyPr>
            <a:normAutofit fontScale="90000"/>
          </a:bodyPr>
          <a:lstStyle/>
          <a:p>
            <a:r>
              <a:rPr lang="en-US" b="1" dirty="0"/>
              <a:t>Federal Tax Administrative Developments</a:t>
            </a:r>
          </a:p>
        </p:txBody>
      </p:sp>
      <p:pic>
        <p:nvPicPr>
          <p:cNvPr id="5" name="Picture 4">
            <a:extLst>
              <a:ext uri="{FF2B5EF4-FFF2-40B4-BE49-F238E27FC236}">
                <a16:creationId xmlns:a16="http://schemas.microsoft.com/office/drawing/2014/main" id="{9283BA64-B278-26E5-33B2-43B12D03A6EA}"/>
              </a:ext>
            </a:extLst>
          </p:cNvPr>
          <p:cNvPicPr>
            <a:picLocks noChangeAspect="1"/>
          </p:cNvPicPr>
          <p:nvPr/>
        </p:nvPicPr>
        <p:blipFill>
          <a:blip r:embed="rId2"/>
          <a:stretch>
            <a:fillRect/>
          </a:stretch>
        </p:blipFill>
        <p:spPr>
          <a:xfrm>
            <a:off x="1725930" y="1128606"/>
            <a:ext cx="8412480" cy="5655597"/>
          </a:xfrm>
          <a:prstGeom prst="rect">
            <a:avLst/>
          </a:prstGeom>
        </p:spPr>
      </p:pic>
    </p:spTree>
    <p:extLst>
      <p:ext uri="{BB962C8B-B14F-4D97-AF65-F5344CB8AC3E}">
        <p14:creationId xmlns:p14="http://schemas.microsoft.com/office/powerpoint/2010/main" val="331543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7CAC4-A20E-595B-B3F4-BB502DC09B6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3904-6ED1-5C13-2146-8A96B0B4D326}"/>
              </a:ext>
            </a:extLst>
          </p:cNvPr>
          <p:cNvSpPr>
            <a:spLocks noGrp="1"/>
          </p:cNvSpPr>
          <p:nvPr>
            <p:ph type="title"/>
          </p:nvPr>
        </p:nvSpPr>
        <p:spPr>
          <a:xfrm>
            <a:off x="1156851" y="637762"/>
            <a:ext cx="9888496" cy="900131"/>
          </a:xfrm>
        </p:spPr>
        <p:txBody>
          <a:bodyPr anchor="t">
            <a:normAutofit/>
          </a:bodyPr>
          <a:lstStyle/>
          <a:p>
            <a:r>
              <a:rPr lang="en-US" sz="2800">
                <a:solidFill>
                  <a:schemeClr val="bg1"/>
                </a:solidFill>
              </a:rPr>
              <a:t>Tax Policy Center - Cuts in Spending and Staff Dim Hopes For Transformational Change At The IRS, Janet Holtzblatt, Apr. 2, 2025</a:t>
            </a:r>
          </a:p>
        </p:txBody>
      </p:sp>
      <p:sp>
        <p:nvSpPr>
          <p:cNvPr id="19" name="Rectangle 18">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02156E-8535-7474-62A6-2AE024FACB9B}"/>
              </a:ext>
            </a:extLst>
          </p:cNvPr>
          <p:cNvSpPr>
            <a:spLocks noGrp="1"/>
          </p:cNvSpPr>
          <p:nvPr>
            <p:ph idx="1"/>
          </p:nvPr>
        </p:nvSpPr>
        <p:spPr>
          <a:xfrm>
            <a:off x="1018556" y="2207225"/>
            <a:ext cx="10262854" cy="4205006"/>
          </a:xfrm>
        </p:spPr>
        <p:txBody>
          <a:bodyPr>
            <a:normAutofit/>
          </a:bodyPr>
          <a:lstStyle/>
          <a:p>
            <a:pPr>
              <a:spcAft>
                <a:spcPts val="1800"/>
              </a:spcAft>
            </a:pPr>
            <a:r>
              <a:rPr lang="en-US" dirty="0"/>
              <a:t>The 2022 Inflation Reduction Act (IRA) provided the IRS with almost $80 billion in new funding over 10 years. Since 2023, Congress has rescinded $42 billion of that funding. </a:t>
            </a:r>
          </a:p>
          <a:p>
            <a:pPr>
              <a:spcAft>
                <a:spcPts val="1800"/>
              </a:spcAft>
            </a:pPr>
            <a:r>
              <a:rPr lang="en-US" dirty="0"/>
              <a:t>About $9 billion had been spent as of September 30, 2024, but of that amount, the IRS diverted $2 billion to pay for routine expenses because the annual Congressional appropriation was insufficient to keep up with inflation. </a:t>
            </a:r>
          </a:p>
        </p:txBody>
      </p:sp>
    </p:spTree>
    <p:extLst>
      <p:ext uri="{BB962C8B-B14F-4D97-AF65-F5344CB8AC3E}">
        <p14:creationId xmlns:p14="http://schemas.microsoft.com/office/powerpoint/2010/main" val="23291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1582</TotalTime>
  <Words>1173</Words>
  <Application>Microsoft Office PowerPoint</Application>
  <PresentationFormat>Widescreen</PresentationFormat>
  <Paragraphs>61</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Aptos Display</vt:lpstr>
      <vt:lpstr>Arial</vt:lpstr>
      <vt:lpstr>Avenir</vt:lpstr>
      <vt:lpstr>Knowledge2017</vt:lpstr>
      <vt:lpstr>Lato Web</vt:lpstr>
      <vt:lpstr>Office Theme</vt:lpstr>
      <vt:lpstr>1_Office Theme</vt:lpstr>
      <vt:lpstr>What the States are Watching</vt:lpstr>
      <vt:lpstr>Federal Tax Policy Developments</vt:lpstr>
      <vt:lpstr>Federal Tax Policy Developments</vt:lpstr>
      <vt:lpstr>PowerPoint Presentation</vt:lpstr>
      <vt:lpstr>How the TCJA Affected Legal Business Forms, Huaqun Li, Tax Foundation, June 19, 2024</vt:lpstr>
      <vt:lpstr>How the TCJA Affected Legal Business Forms, Huaqun Li, Tax Foundation, June 19, 2024</vt:lpstr>
      <vt:lpstr>How the TCJA Affected Legal Business Forms, Huaqun Li, Tax Foundation, June 19, 2024</vt:lpstr>
      <vt:lpstr>Federal Tax Administrative Developments</vt:lpstr>
      <vt:lpstr>Tax Policy Center - Cuts in Spending and Staff Dim Hopes For Transformational Change At The IRS, Janet Holtzblatt, Apr. 2, 2025</vt:lpstr>
      <vt:lpstr>Tax Policy Center - Cuts in Spending and Staff Dim Hopes For Transformational Change At The IRS, Janet Holtzblatt, Apr. 2, 2025</vt:lpstr>
      <vt:lpstr>Tax Policy Center - Cuts in Spending and Staff Dim Hopes For Transformational Change At The IRS, Janet Holtzblatt, Apr. 2, 2025</vt:lpstr>
      <vt:lpstr>Tax Policy Center - Cuts in Spending and Staff Dim Hopes For Transformational Change At The IRS, Janet Holtzblatt, Apr. 2, 2025</vt:lpstr>
      <vt:lpstr>Federal Budget Developments</vt:lpstr>
      <vt:lpstr>Economic Developments</vt:lpstr>
      <vt:lpstr>Grants Management:  Action Needed to Ensure Consistency and Usefulness of New Data Standards, GAO-24-106164, Released: Jan 25, 2024.</vt:lpstr>
      <vt:lpstr>The Tax Policy Center - What types of federal grants are made to state and local governments and how do they work?</vt:lpstr>
      <vt:lpstr>Federal Budget Developments</vt:lpstr>
      <vt:lpstr>Federal Budget Developments</vt:lpstr>
      <vt:lpstr>States and Federal Funds Decline</vt:lpstr>
      <vt:lpstr>Medicaid $246 Billion Loss</vt:lpstr>
      <vt:lpstr>State Revenue Forecasters Watching…  Impacts on State Revenues</vt:lpstr>
      <vt:lpstr>Economic Developments - Slowing Growth</vt:lpstr>
      <vt:lpstr>Economic Developments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2</cp:revision>
  <dcterms:created xsi:type="dcterms:W3CDTF">2025-04-24T15:10:56Z</dcterms:created>
  <dcterms:modified xsi:type="dcterms:W3CDTF">2025-04-25T21:01:09Z</dcterms:modified>
</cp:coreProperties>
</file>