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712" r:id="rId4"/>
  </p:sldMasterIdLst>
  <p:notesMasterIdLst>
    <p:notesMasterId r:id="rId15"/>
  </p:notesMasterIdLst>
  <p:sldIdLst>
    <p:sldId id="257" r:id="rId5"/>
    <p:sldId id="623" r:id="rId6"/>
    <p:sldId id="651" r:id="rId7"/>
    <p:sldId id="652" r:id="rId8"/>
    <p:sldId id="599" r:id="rId9"/>
    <p:sldId id="648" r:id="rId10"/>
    <p:sldId id="649" r:id="rId11"/>
    <p:sldId id="653" r:id="rId12"/>
    <p:sldId id="650" r:id="rId13"/>
    <p:sldId id="647"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A85A"/>
    <a:srgbClr val="C2CDE0"/>
    <a:srgbClr val="3B505F"/>
    <a:srgbClr val="1A1D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8C3001-2260-44C7-A49E-695D019ADDCE}" v="3" dt="2025-04-23T14:50:41.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69" autoAdjust="0"/>
    <p:restoredTop sz="79697" autoAdjust="0"/>
  </p:normalViewPr>
  <p:slideViewPr>
    <p:cSldViewPr snapToGrid="0">
      <p:cViewPr varScale="1">
        <p:scale>
          <a:sx n="75" d="100"/>
          <a:sy n="75" d="100"/>
        </p:scale>
        <p:origin x="72" y="156"/>
      </p:cViewPr>
      <p:guideLst/>
    </p:cSldViewPr>
  </p:slideViewPr>
  <p:notesTextViewPr>
    <p:cViewPr>
      <p:scale>
        <a:sx n="1" d="1"/>
        <a:sy n="1" d="1"/>
      </p:scale>
      <p:origin x="0" y="0"/>
    </p:cViewPr>
  </p:notesTextViewPr>
  <p:notesViewPr>
    <p:cSldViewPr snapToGrid="0">
      <p:cViewPr varScale="1">
        <p:scale>
          <a:sx n="75" d="100"/>
          <a:sy n="75" d="100"/>
        </p:scale>
        <p:origin x="2866"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3415" y="187959"/>
            <a:ext cx="5181279" cy="2914469"/>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63415" y="3102428"/>
            <a:ext cx="6027225" cy="560469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2857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1pPr>
    <a:lvl2pPr marL="7429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2pPr>
    <a:lvl3pPr marL="12001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3pPr>
    <a:lvl4pPr marL="16573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0" y="34925"/>
            <a:ext cx="5297488" cy="2979738"/>
          </a:xfrm>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B7494C42-5034-4A46-9B78-EE3919A245F5}" type="slidenum">
              <a:rPr lang="en-US" smtClean="0"/>
              <a:t>1</a:t>
            </a:fld>
            <a:endParaRPr lang="en-US" dirty="0"/>
          </a:p>
        </p:txBody>
      </p:sp>
    </p:spTree>
    <p:extLst>
      <p:ext uri="{BB962C8B-B14F-4D97-AF65-F5344CB8AC3E}">
        <p14:creationId xmlns:p14="http://schemas.microsoft.com/office/powerpoint/2010/main" val="473196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BFA5C416-7602-4F6E-AF18-B06EB5E567FC}" type="datetime1">
              <a:rPr lang="en-US" smtClean="0"/>
              <a:t>4/23/2025</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D95D4-B1DC-4BD3-96F7-872A240A5AA8}" type="datetime1">
              <a:rPr lang="en-US" smtClean="0"/>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41AC3A06-FFF2-4C8C-891C-D19B96FB8B5F}" type="datetime1">
              <a:rPr lang="en-US" smtClean="0"/>
              <a:t>4/23/2025</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7"/>
            <a:ext cx="11029616" cy="774103"/>
          </a:xfrm>
        </p:spPr>
        <p:txBody>
          <a:bodyPr/>
          <a:lstStyle/>
          <a:p>
            <a:r>
              <a:rPr lang="en-US" dirty="0"/>
              <a:t>Click to edit Master title style</a:t>
            </a:r>
          </a:p>
        </p:txBody>
      </p:sp>
      <p:sp>
        <p:nvSpPr>
          <p:cNvPr id="3" name="Content Placeholder 2"/>
          <p:cNvSpPr>
            <a:spLocks noGrp="1"/>
          </p:cNvSpPr>
          <p:nvPr>
            <p:ph idx="1"/>
          </p:nvPr>
        </p:nvSpPr>
        <p:spPr>
          <a:xfrm>
            <a:off x="581192" y="1663546"/>
            <a:ext cx="11029615" cy="449229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AF2B4F3-55FC-4AE9-8861-9776836DA11F}" type="datetime1">
              <a:rPr lang="en-US" smtClean="0"/>
              <a:t>4/23/2025</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3948A61B-7849-4E35-A7F5-A30700641529}" type="datetime1">
              <a:rPr lang="en-US" smtClean="0"/>
              <a:t>4/23/2025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3662A-E4A9-46DC-A512-ACCF7860B028}" type="datetime1">
              <a:rPr lang="en-US" smtClean="0"/>
              <a:t>4/23/2025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B839D-9003-41F0-B39B-2D574F1A5C80}" type="datetime1">
              <a:rPr lang="en-US" smtClean="0"/>
              <a:t>4/23/2025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4EED65-072C-4FDB-A3BF-BBE9404B99E2}" type="datetime1">
              <a:rPr lang="en-US" smtClean="0"/>
              <a:t>4/23/2025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710D1-D2A9-4D47-9FAB-787B9719296C}" type="datetime1">
              <a:rPr lang="en-US" smtClean="0"/>
              <a:t>4/23/2025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EEC9C26E-3850-482C-A422-5FDFA76FC468}" type="datetime1">
              <a:rPr lang="en-US" smtClean="0"/>
              <a:t>4/23/2025</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88BD17-423D-446F-99F2-14E1D80419C3}" type="datetime1">
              <a:rPr lang="en-US" smtClean="0"/>
              <a:t>4/23/2025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77125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1724026"/>
            <a:ext cx="11029616" cy="426402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DE3A5D88-3F7B-4785-8E2A-6434E63AC270}" type="datetime1">
              <a:rPr lang="en-US" smtClean="0"/>
              <a:t>4/23/2025</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2800" b="1"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2400" b="1"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2000" b="1"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b="1"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b="1"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403600" y="2080644"/>
            <a:ext cx="8492067" cy="950423"/>
          </a:xfrm>
        </p:spPr>
        <p:txBody>
          <a:bodyPr>
            <a:normAutofit fontScale="90000"/>
          </a:bodyPr>
          <a:lstStyle/>
          <a:p>
            <a:br>
              <a:rPr lang="en-US" sz="4400" dirty="0"/>
            </a:br>
            <a:br>
              <a:rPr lang="en-US" sz="4400" dirty="0"/>
            </a:br>
            <a:br>
              <a:rPr lang="en-US" sz="4400" dirty="0"/>
            </a:br>
            <a:br>
              <a:rPr lang="en-US" sz="4400" dirty="0"/>
            </a:br>
            <a:br>
              <a:rPr lang="en-US" sz="4400" dirty="0"/>
            </a:br>
            <a:r>
              <a:rPr lang="en-US" sz="4400" dirty="0"/>
              <a:t>Developments Report</a:t>
            </a:r>
            <a:endParaRPr lang="en-US" sz="38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3403600" y="3031068"/>
            <a:ext cx="6759535" cy="1032932"/>
          </a:xfrm>
        </p:spPr>
        <p:txBody>
          <a:bodyPr>
            <a:noAutofit/>
          </a:bodyPr>
          <a:lstStyle/>
          <a:p>
            <a:pPr>
              <a:spcAft>
                <a:spcPts val="0"/>
              </a:spcAft>
            </a:pPr>
            <a:r>
              <a:rPr lang="en-US" sz="2000" b="1" dirty="0"/>
              <a:t>April 29, 2025</a:t>
            </a:r>
          </a:p>
          <a:p>
            <a:pPr>
              <a:spcAft>
                <a:spcPts val="0"/>
              </a:spcAft>
            </a:pPr>
            <a:r>
              <a:rPr lang="en-US" sz="2000" dirty="0"/>
              <a:t>Helen </a:t>
            </a:r>
            <a:r>
              <a:rPr lang="en-US" sz="2000" dirty="0" err="1"/>
              <a:t>HecHT</a:t>
            </a:r>
            <a:r>
              <a:rPr lang="en-US" sz="2000" dirty="0"/>
              <a:t>, MTC Uniformity Counsel</a:t>
            </a:r>
            <a:endParaRPr lang="en-US" sz="2000" b="1" dirty="0"/>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652501" y="2490291"/>
            <a:ext cx="2619575" cy="1418977"/>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9198BEE-1BA0-F637-7EF0-F5AC3BFB7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9963AE-3F34-395A-B01D-7C3D81CA2DAC}"/>
              </a:ext>
            </a:extLst>
          </p:cNvPr>
          <p:cNvSpPr>
            <a:spLocks noGrp="1"/>
          </p:cNvSpPr>
          <p:nvPr>
            <p:ph type="title"/>
          </p:nvPr>
        </p:nvSpPr>
        <p:spPr/>
        <p:txBody>
          <a:bodyPr/>
          <a:lstStyle/>
          <a:p>
            <a:r>
              <a:rPr lang="en-US" dirty="0"/>
              <a:t>MTC Legislative Newsletter</a:t>
            </a:r>
          </a:p>
        </p:txBody>
      </p:sp>
      <p:sp>
        <p:nvSpPr>
          <p:cNvPr id="5" name="Content Placeholder 4">
            <a:extLst>
              <a:ext uri="{FF2B5EF4-FFF2-40B4-BE49-F238E27FC236}">
                <a16:creationId xmlns:a16="http://schemas.microsoft.com/office/drawing/2014/main" id="{88876CB7-9471-F4CE-E8F4-D65B4FF59CCC}"/>
              </a:ext>
            </a:extLst>
          </p:cNvPr>
          <p:cNvSpPr>
            <a:spLocks noGrp="1"/>
          </p:cNvSpPr>
          <p:nvPr>
            <p:ph idx="1"/>
          </p:nvPr>
        </p:nvSpPr>
        <p:spPr/>
        <p:txBody>
          <a:bodyPr/>
          <a:lstStyle/>
          <a:p>
            <a:r>
              <a:rPr lang="en-US" dirty="0"/>
              <a:t>Published Weekly – Contact Brian Hamer or Jonathan White if you wish to receive that newsletter.</a:t>
            </a:r>
          </a:p>
        </p:txBody>
      </p:sp>
      <p:sp>
        <p:nvSpPr>
          <p:cNvPr id="4" name="Slide Number Placeholder 3">
            <a:extLst>
              <a:ext uri="{FF2B5EF4-FFF2-40B4-BE49-F238E27FC236}">
                <a16:creationId xmlns:a16="http://schemas.microsoft.com/office/drawing/2014/main" id="{A0508797-100E-3151-6D8F-7F8F06F80320}"/>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4094862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E57138-B2B7-356E-7EED-CD999D964B22}"/>
              </a:ext>
            </a:extLst>
          </p:cNvPr>
          <p:cNvSpPr>
            <a:spLocks noGrp="1"/>
          </p:cNvSpPr>
          <p:nvPr>
            <p:ph type="title"/>
          </p:nvPr>
        </p:nvSpPr>
        <p:spPr>
          <a:xfrm>
            <a:off x="581193" y="3429001"/>
            <a:ext cx="11029616" cy="638908"/>
          </a:xfrm>
        </p:spPr>
        <p:txBody>
          <a:bodyPr/>
          <a:lstStyle/>
          <a:p>
            <a:r>
              <a:rPr lang="en-US" dirty="0"/>
              <a:t>NOTE: </a:t>
            </a:r>
          </a:p>
        </p:txBody>
      </p:sp>
      <p:sp>
        <p:nvSpPr>
          <p:cNvPr id="7" name="Text Placeholder 6">
            <a:extLst>
              <a:ext uri="{FF2B5EF4-FFF2-40B4-BE49-F238E27FC236}">
                <a16:creationId xmlns:a16="http://schemas.microsoft.com/office/drawing/2014/main" id="{186E5992-C665-9AC1-77F4-DA1C7D132198}"/>
              </a:ext>
            </a:extLst>
          </p:cNvPr>
          <p:cNvSpPr>
            <a:spLocks noGrp="1"/>
          </p:cNvSpPr>
          <p:nvPr>
            <p:ph type="body" sz="half" idx="2"/>
          </p:nvPr>
        </p:nvSpPr>
        <p:spPr>
          <a:xfrm>
            <a:off x="581192" y="4173415"/>
            <a:ext cx="11029617" cy="2084860"/>
          </a:xfrm>
        </p:spPr>
        <p:txBody>
          <a:bodyPr>
            <a:normAutofit/>
          </a:bodyPr>
          <a:lstStyle/>
          <a:p>
            <a:r>
              <a:rPr lang="en-US" sz="1800" dirty="0"/>
              <a:t>This presentation was provided to the MTC Uniformity Committee at its meeting on April 29, 2025 for its consideration and discussion. For other information on this project, please see the MTC website – MTC.gov. </a:t>
            </a:r>
          </a:p>
        </p:txBody>
      </p:sp>
      <p:sp>
        <p:nvSpPr>
          <p:cNvPr id="4" name="Slide Number Placeholder 3">
            <a:extLst>
              <a:ext uri="{FF2B5EF4-FFF2-40B4-BE49-F238E27FC236}">
                <a16:creationId xmlns:a16="http://schemas.microsoft.com/office/drawing/2014/main" id="{C5E4F00E-7657-E4CF-2A67-EF53388B4403}"/>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227848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D2749AD-8B77-1B74-B8CB-AF11978C570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F10CFE2-125B-010C-B455-EBD425E914DC}"/>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5E310631-126E-CCF0-5C15-42E6C7B9D8FA}"/>
              </a:ext>
            </a:extLst>
          </p:cNvPr>
          <p:cNvSpPr>
            <a:spLocks noGrp="1"/>
          </p:cNvSpPr>
          <p:nvPr>
            <p:ph idx="1"/>
          </p:nvPr>
        </p:nvSpPr>
        <p:spPr>
          <a:xfrm>
            <a:off x="4419600" y="812800"/>
            <a:ext cx="7132319" cy="5571067"/>
          </a:xfrm>
        </p:spPr>
        <p:txBody>
          <a:bodyPr>
            <a:normAutofit/>
          </a:bodyPr>
          <a:lstStyle/>
          <a:p>
            <a:pPr>
              <a:spcBef>
                <a:spcPts val="600"/>
              </a:spcBef>
            </a:pPr>
            <a:r>
              <a:rPr lang="en-US" sz="2400" dirty="0"/>
              <a:t>Recent Developments:</a:t>
            </a:r>
          </a:p>
          <a:p>
            <a:pPr lvl="1">
              <a:spcBef>
                <a:spcPts val="600"/>
              </a:spcBef>
              <a:spcAft>
                <a:spcPts val="1800"/>
              </a:spcAft>
            </a:pPr>
            <a:r>
              <a:rPr lang="en-US" sz="2000" dirty="0"/>
              <a:t>The Massachusetts tax agency recently proposed amendments to its regulations concerning the application of P.L. 86-272 and scheduled a hearing on those amendments for April 29, 2025. </a:t>
            </a:r>
          </a:p>
          <a:p>
            <a:pPr lvl="1">
              <a:spcBef>
                <a:spcPts val="600"/>
              </a:spcBef>
              <a:spcAft>
                <a:spcPts val="1800"/>
              </a:spcAft>
            </a:pPr>
            <a:r>
              <a:rPr lang="en-US" sz="2000" dirty="0"/>
              <a:t>The New Jersey tax agency proposed regulations that incorporate some of the MTC statement’s guidance prospectively. </a:t>
            </a:r>
          </a:p>
          <a:p>
            <a:pPr lvl="1">
              <a:spcBef>
                <a:spcPts val="600"/>
              </a:spcBef>
              <a:spcAft>
                <a:spcPts val="1800"/>
              </a:spcAft>
            </a:pPr>
            <a:r>
              <a:rPr lang="en-US" sz="2000" dirty="0"/>
              <a:t>Like similar proposals in California and New York, these actions have been opposed by industry.  </a:t>
            </a:r>
          </a:p>
        </p:txBody>
      </p:sp>
      <p:sp>
        <p:nvSpPr>
          <p:cNvPr id="3" name="Text Placeholder 2">
            <a:extLst>
              <a:ext uri="{FF2B5EF4-FFF2-40B4-BE49-F238E27FC236}">
                <a16:creationId xmlns:a16="http://schemas.microsoft.com/office/drawing/2014/main" id="{F6AF3618-BCE1-339B-CE2D-D8FBB952BA7E}"/>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DB3C79E8-B23E-F359-688B-6354B9BC580C}"/>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3</a:t>
            </a:fld>
            <a:endParaRPr lang="en-US"/>
          </a:p>
        </p:txBody>
      </p:sp>
    </p:spTree>
    <p:extLst>
      <p:ext uri="{BB962C8B-B14F-4D97-AF65-F5344CB8AC3E}">
        <p14:creationId xmlns:p14="http://schemas.microsoft.com/office/powerpoint/2010/main" val="227746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044F77-B06D-A60E-ADCE-A5D4DB6594B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4AD17A7-99FA-4EE9-A0C3-01B0616E0EF7}"/>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98D584DE-7699-6473-82A1-760192A8C26D}"/>
              </a:ext>
            </a:extLst>
          </p:cNvPr>
          <p:cNvSpPr>
            <a:spLocks noGrp="1"/>
          </p:cNvSpPr>
          <p:nvPr>
            <p:ph idx="1"/>
          </p:nvPr>
        </p:nvSpPr>
        <p:spPr>
          <a:xfrm>
            <a:off x="4419600" y="812800"/>
            <a:ext cx="7132319" cy="5571067"/>
          </a:xfrm>
        </p:spPr>
        <p:txBody>
          <a:bodyPr>
            <a:normAutofit/>
          </a:bodyPr>
          <a:lstStyle/>
          <a:p>
            <a:pPr>
              <a:spcBef>
                <a:spcPts val="600"/>
              </a:spcBef>
              <a:spcAft>
                <a:spcPts val="1200"/>
              </a:spcAft>
            </a:pPr>
            <a:r>
              <a:rPr lang="en-US" sz="2400" dirty="0"/>
              <a:t>Recent Developments:</a:t>
            </a:r>
          </a:p>
          <a:p>
            <a:pPr lvl="1">
              <a:spcBef>
                <a:spcPts val="600"/>
              </a:spcBef>
              <a:spcAft>
                <a:spcPts val="1200"/>
              </a:spcAft>
            </a:pPr>
            <a:r>
              <a:rPr lang="en-US" sz="2000" dirty="0"/>
              <a:t>Rep. Scott Fitzgerald, R-Wis., has reintroduced legislation to amend P.L. 86-272 – Interstate Commerce Simplification Act of 2025. H.R. 427.</a:t>
            </a:r>
          </a:p>
          <a:p>
            <a:pPr lvl="1">
              <a:spcBef>
                <a:spcPts val="600"/>
              </a:spcBef>
              <a:spcAft>
                <a:spcPts val="1200"/>
              </a:spcAft>
            </a:pPr>
            <a:r>
              <a:rPr lang="en-US" sz="2000" dirty="0"/>
              <a:t>It would define the term “solicitation of orders” as “business activity that facilitates the solicitation of orders even if that activity may also serve some independently valuable business function apart from solicitation.”</a:t>
            </a:r>
          </a:p>
          <a:p>
            <a:pPr lvl="1">
              <a:spcBef>
                <a:spcPts val="600"/>
              </a:spcBef>
            </a:pPr>
            <a:r>
              <a:rPr lang="en-US" sz="2000" dirty="0"/>
              <a:t>The bill has been referred to the House Judiciary Committee. Three Republican House members from Wisconsin have signed on as cosponsors.</a:t>
            </a:r>
            <a:endParaRPr lang="en-US" dirty="0"/>
          </a:p>
        </p:txBody>
      </p:sp>
      <p:sp>
        <p:nvSpPr>
          <p:cNvPr id="3" name="Text Placeholder 2">
            <a:extLst>
              <a:ext uri="{FF2B5EF4-FFF2-40B4-BE49-F238E27FC236}">
                <a16:creationId xmlns:a16="http://schemas.microsoft.com/office/drawing/2014/main" id="{09DFB812-E7F7-83EE-6FD8-9C952B2EC293}"/>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00A1C6D9-8C30-D128-BB5B-E1420E9852DC}"/>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4</a:t>
            </a:fld>
            <a:endParaRPr lang="en-US"/>
          </a:p>
        </p:txBody>
      </p:sp>
    </p:spTree>
    <p:extLst>
      <p:ext uri="{BB962C8B-B14F-4D97-AF65-F5344CB8AC3E}">
        <p14:creationId xmlns:p14="http://schemas.microsoft.com/office/powerpoint/2010/main" val="151672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B8E692-0F94-7B6F-451A-5E33C16A3B74}"/>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BA7F0D09-D9BF-E6D5-1F6A-4CB990218D43}"/>
              </a:ext>
            </a:extLst>
          </p:cNvPr>
          <p:cNvSpPr>
            <a:spLocks noGrp="1"/>
          </p:cNvSpPr>
          <p:nvPr>
            <p:ph idx="1"/>
          </p:nvPr>
        </p:nvSpPr>
        <p:spPr>
          <a:xfrm>
            <a:off x="4419600" y="812800"/>
            <a:ext cx="7132319" cy="5571067"/>
          </a:xfrm>
        </p:spPr>
        <p:txBody>
          <a:bodyPr>
            <a:normAutofit/>
          </a:bodyPr>
          <a:lstStyle/>
          <a:p>
            <a:r>
              <a:rPr lang="en-US" sz="2400" dirty="0"/>
              <a:t>Recent Developments:</a:t>
            </a:r>
          </a:p>
          <a:p>
            <a:pPr lvl="1">
              <a:spcBef>
                <a:spcPts val="600"/>
              </a:spcBef>
              <a:spcAft>
                <a:spcPts val="1800"/>
              </a:spcAft>
            </a:pPr>
            <a:r>
              <a:rPr lang="en-US" dirty="0"/>
              <a:t>Congressional Research Service published: </a:t>
            </a:r>
            <a:br>
              <a:rPr lang="en-US" dirty="0"/>
            </a:br>
            <a:r>
              <a:rPr lang="en-US" dirty="0"/>
              <a:t>The Evolution of P.L. 86-272’s State Income Tax Immunity for Income Derived from Interstate Commerce – Published Feb. 21, 2025</a:t>
            </a:r>
          </a:p>
          <a:p>
            <a:pPr marL="594000" lvl="2" indent="0">
              <a:buNone/>
            </a:pPr>
            <a:r>
              <a:rPr lang="en-US" sz="1800" dirty="0"/>
              <a:t>“In 2021, </a:t>
            </a:r>
            <a:r>
              <a:rPr lang="en-US" sz="1800" dirty="0">
                <a:highlight>
                  <a:srgbClr val="FFFF00"/>
                </a:highlight>
              </a:rPr>
              <a:t>the Multistate Tax Commission (MTC)</a:t>
            </a:r>
            <a:r>
              <a:rPr lang="en-US" sz="1800" dirty="0"/>
              <a:t>, an intergovernmental state tax commission whose mission includes the promotion of “uniform and consistent tax policy and administration among the states,” issued an update to its Statement of Information Concerning Practices of the Multistate Tax Commission and Supporting States Under Public Law 86-272. The updates to the statement generally provide that out-of-state businesses’ interactions with in-state customers via the internet should be considered in-state business activity for the purpose of P.L. 86-272.”</a:t>
            </a:r>
          </a:p>
          <a:p>
            <a:endParaRPr lang="en-US" dirty="0"/>
          </a:p>
        </p:txBody>
      </p:sp>
      <p:sp>
        <p:nvSpPr>
          <p:cNvPr id="3" name="Text Placeholder 2">
            <a:extLst>
              <a:ext uri="{FF2B5EF4-FFF2-40B4-BE49-F238E27FC236}">
                <a16:creationId xmlns:a16="http://schemas.microsoft.com/office/drawing/2014/main" id="{9241CE22-D933-A081-7BA4-A7C0E17DF7C2}"/>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3ED4E0CC-7078-69E1-9AD6-3CA8EBE9E657}"/>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5</a:t>
            </a:fld>
            <a:endParaRPr lang="en-US"/>
          </a:p>
        </p:txBody>
      </p:sp>
    </p:spTree>
    <p:extLst>
      <p:ext uri="{BB962C8B-B14F-4D97-AF65-F5344CB8AC3E}">
        <p14:creationId xmlns:p14="http://schemas.microsoft.com/office/powerpoint/2010/main" val="7511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0DD05DF-AEFE-5AA7-FE9F-6A1361D17AC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7974AB9-99E3-5D2E-F0FA-E8E3CD35FD04}"/>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7C80AF50-42AC-A042-B06D-2A5C729E0427}"/>
              </a:ext>
            </a:extLst>
          </p:cNvPr>
          <p:cNvSpPr>
            <a:spLocks noGrp="1"/>
          </p:cNvSpPr>
          <p:nvPr>
            <p:ph idx="1"/>
          </p:nvPr>
        </p:nvSpPr>
        <p:spPr>
          <a:xfrm>
            <a:off x="4419600" y="812800"/>
            <a:ext cx="7132319" cy="5571067"/>
          </a:xfrm>
        </p:spPr>
        <p:txBody>
          <a:bodyPr>
            <a:normAutofit/>
          </a:bodyPr>
          <a:lstStyle/>
          <a:p>
            <a:r>
              <a:rPr lang="en-US" sz="2400" dirty="0"/>
              <a:t>Recent Developments:</a:t>
            </a:r>
          </a:p>
          <a:p>
            <a:pPr lvl="1">
              <a:spcBef>
                <a:spcPts val="600"/>
              </a:spcBef>
              <a:spcAft>
                <a:spcPts val="1800"/>
              </a:spcAft>
            </a:pPr>
            <a:r>
              <a:rPr lang="en-US" sz="2000" dirty="0"/>
              <a:t>CRS Report cont’d. </a:t>
            </a:r>
          </a:p>
          <a:p>
            <a:pPr marL="594000" lvl="2" indent="0">
              <a:buNone/>
            </a:pPr>
            <a:r>
              <a:rPr lang="en-US" sz="1800" dirty="0"/>
              <a:t>“</a:t>
            </a:r>
            <a:r>
              <a:rPr lang="en-US" sz="1800" dirty="0">
                <a:highlight>
                  <a:srgbClr val="FFFF00"/>
                </a:highlight>
              </a:rPr>
              <a:t>Some tax commentators contend P.L. 86-272 </a:t>
            </a:r>
            <a:r>
              <a:rPr lang="en-US" sz="2000" dirty="0">
                <a:highlight>
                  <a:srgbClr val="FFFF00"/>
                </a:highlight>
              </a:rPr>
              <a:t>immunity is eroding as states begin to ‘effectively follow[] the MTC’s approach</a:t>
            </a:r>
            <a:r>
              <a:rPr lang="en-US" sz="2000" dirty="0"/>
              <a:t>.’ They emphasize that the updated statement designates an internet seller’s ‘commonplace activities’ as in-state business activities that defeat P.L. 86- 272 immunity. These activities include providing post-sale product use assistance to in-state customers via electronic chat or email; inviting in-state website viewers to apply for </a:t>
            </a:r>
            <a:r>
              <a:rPr lang="en-US" sz="2000" dirty="0" err="1"/>
              <a:t>nonsales</a:t>
            </a:r>
            <a:r>
              <a:rPr lang="en-US" sz="2000" dirty="0"/>
              <a:t> positions; using ‘cookies [to] gather customer search information’ to adjust production and inventory; and remotely fixing or upgrading products in-state customers previously purchased by transmitting code or electronic instructions over the internet.</a:t>
            </a:r>
            <a:r>
              <a:rPr lang="en-US" sz="1800" dirty="0"/>
              <a:t>”</a:t>
            </a:r>
          </a:p>
          <a:p>
            <a:endParaRPr lang="en-US" dirty="0"/>
          </a:p>
        </p:txBody>
      </p:sp>
      <p:sp>
        <p:nvSpPr>
          <p:cNvPr id="3" name="Text Placeholder 2">
            <a:extLst>
              <a:ext uri="{FF2B5EF4-FFF2-40B4-BE49-F238E27FC236}">
                <a16:creationId xmlns:a16="http://schemas.microsoft.com/office/drawing/2014/main" id="{952EF4D2-AB12-2756-CA62-6786B5B47358}"/>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06537E78-739F-A806-053E-709758DF4FB7}"/>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6</a:t>
            </a:fld>
            <a:endParaRPr lang="en-US"/>
          </a:p>
        </p:txBody>
      </p:sp>
    </p:spTree>
    <p:extLst>
      <p:ext uri="{BB962C8B-B14F-4D97-AF65-F5344CB8AC3E}">
        <p14:creationId xmlns:p14="http://schemas.microsoft.com/office/powerpoint/2010/main" val="399627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C8AEF2C-9E84-B74F-063C-DCA41B30EF8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9DBD87B-35B1-CBEB-1D1C-884B2F78E87B}"/>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144428C3-CBA6-7984-A010-9D0CECE181DF}"/>
              </a:ext>
            </a:extLst>
          </p:cNvPr>
          <p:cNvSpPr>
            <a:spLocks noGrp="1"/>
          </p:cNvSpPr>
          <p:nvPr>
            <p:ph idx="1"/>
          </p:nvPr>
        </p:nvSpPr>
        <p:spPr>
          <a:xfrm>
            <a:off x="4419600" y="812800"/>
            <a:ext cx="7132319" cy="5571067"/>
          </a:xfrm>
        </p:spPr>
        <p:txBody>
          <a:bodyPr>
            <a:normAutofit/>
          </a:bodyPr>
          <a:lstStyle/>
          <a:p>
            <a:r>
              <a:rPr lang="en-US" sz="2400" dirty="0"/>
              <a:t>Recent Developments:</a:t>
            </a:r>
          </a:p>
          <a:p>
            <a:pPr lvl="1">
              <a:spcBef>
                <a:spcPts val="600"/>
              </a:spcBef>
              <a:spcAft>
                <a:spcPts val="1800"/>
              </a:spcAft>
            </a:pPr>
            <a:r>
              <a:rPr lang="en-US" sz="2000" dirty="0"/>
              <a:t>CRS Report cont’d. </a:t>
            </a:r>
          </a:p>
          <a:p>
            <a:pPr marL="594000" lvl="2" indent="0">
              <a:buNone/>
            </a:pPr>
            <a:r>
              <a:rPr lang="en-US" sz="1800" dirty="0"/>
              <a:t>“</a:t>
            </a:r>
            <a:r>
              <a:rPr lang="en-US" sz="2000" dirty="0"/>
              <a:t>Congress has introduced several legislative measures to clarify the scope of P.L. 86-272 immunity. The Business Activity Tax Simplification Act (BATSA) has been introduced multiple times. BATSA would have extended P.L. 86-272’s protection to digital goods and prohibited a state from taxing income derived from interstate commerce unless the business had a physical presence in the taxing state or was domiciled there.”</a:t>
            </a:r>
            <a:endParaRPr lang="en-US" sz="1800" dirty="0"/>
          </a:p>
          <a:p>
            <a:endParaRPr lang="en-US" dirty="0"/>
          </a:p>
        </p:txBody>
      </p:sp>
      <p:sp>
        <p:nvSpPr>
          <p:cNvPr id="3" name="Text Placeholder 2">
            <a:extLst>
              <a:ext uri="{FF2B5EF4-FFF2-40B4-BE49-F238E27FC236}">
                <a16:creationId xmlns:a16="http://schemas.microsoft.com/office/drawing/2014/main" id="{085104DD-DD86-BA32-559B-08F9994D33B0}"/>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3B0A65F4-7ACD-FEE2-188C-BA425804C1AC}"/>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7</a:t>
            </a:fld>
            <a:endParaRPr lang="en-US"/>
          </a:p>
        </p:txBody>
      </p:sp>
    </p:spTree>
    <p:extLst>
      <p:ext uri="{BB962C8B-B14F-4D97-AF65-F5344CB8AC3E}">
        <p14:creationId xmlns:p14="http://schemas.microsoft.com/office/powerpoint/2010/main" val="264182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A41C362-4196-1E7F-FFDD-B447F348752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9BBD18A-992D-7E87-7575-93DA6E3E80CF}"/>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4BB12A06-5868-33DF-342D-D00A90A491C4}"/>
              </a:ext>
            </a:extLst>
          </p:cNvPr>
          <p:cNvSpPr>
            <a:spLocks noGrp="1"/>
          </p:cNvSpPr>
          <p:nvPr>
            <p:ph idx="1"/>
          </p:nvPr>
        </p:nvSpPr>
        <p:spPr>
          <a:xfrm>
            <a:off x="4419600" y="812800"/>
            <a:ext cx="7132319" cy="5571067"/>
          </a:xfrm>
        </p:spPr>
        <p:txBody>
          <a:bodyPr>
            <a:normAutofit/>
          </a:bodyPr>
          <a:lstStyle/>
          <a:p>
            <a:r>
              <a:rPr lang="en-US" sz="2400" dirty="0"/>
              <a:t>Recent Developments:</a:t>
            </a:r>
          </a:p>
          <a:p>
            <a:pPr lvl="1">
              <a:spcBef>
                <a:spcPts val="600"/>
              </a:spcBef>
              <a:spcAft>
                <a:spcPts val="1800"/>
              </a:spcAft>
            </a:pPr>
            <a:r>
              <a:rPr lang="en-US" sz="2000" dirty="0"/>
              <a:t>CRS Report cont’d. </a:t>
            </a:r>
          </a:p>
          <a:p>
            <a:pPr marL="594000" lvl="2" indent="0">
              <a:buNone/>
            </a:pPr>
            <a:r>
              <a:rPr lang="en-US" sz="2000" dirty="0"/>
              <a:t>“The Interstate Commerce Simplification Act would have expanded the definition of ‘solicitation of orders’ to include an activity that facilitates solicitation even if that activity also serves an ‘independently valuable business function apart from solicitation.’ Congress might also consider legislation that responds to specific provisions, in the MTC’s updated statement, that designate certain activities, including activities conducted over the internet, as not protected under P.L. 86-272.</a:t>
            </a:r>
            <a:r>
              <a:rPr lang="en-US" sz="1800" dirty="0"/>
              <a:t>”</a:t>
            </a:r>
          </a:p>
          <a:p>
            <a:endParaRPr lang="en-US" dirty="0"/>
          </a:p>
        </p:txBody>
      </p:sp>
      <p:sp>
        <p:nvSpPr>
          <p:cNvPr id="3" name="Text Placeholder 2">
            <a:extLst>
              <a:ext uri="{FF2B5EF4-FFF2-40B4-BE49-F238E27FC236}">
                <a16:creationId xmlns:a16="http://schemas.microsoft.com/office/drawing/2014/main" id="{04EB354E-A7FB-6871-E7CA-B65CAE371636}"/>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30A7BA25-6E2B-1575-1AEC-D45D835E08F2}"/>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8</a:t>
            </a:fld>
            <a:endParaRPr lang="en-US"/>
          </a:p>
        </p:txBody>
      </p:sp>
    </p:spTree>
    <p:extLst>
      <p:ext uri="{BB962C8B-B14F-4D97-AF65-F5344CB8AC3E}">
        <p14:creationId xmlns:p14="http://schemas.microsoft.com/office/powerpoint/2010/main" val="3614296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549569-BB07-DDBB-F4A5-7F5B1E35CB2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A155625-CC50-69E8-6D5A-414A5A9524D6}"/>
              </a:ext>
            </a:extLst>
          </p:cNvPr>
          <p:cNvSpPr>
            <a:spLocks noGrp="1"/>
          </p:cNvSpPr>
          <p:nvPr>
            <p:ph type="title"/>
          </p:nvPr>
        </p:nvSpPr>
        <p:spPr/>
        <p:txBody>
          <a:bodyPr anchor="ctr">
            <a:normAutofit/>
          </a:bodyPr>
          <a:lstStyle/>
          <a:p>
            <a:r>
              <a:rPr lang="en-US" b="1" dirty="0">
                <a:solidFill>
                  <a:srgbClr val="FFFEFF"/>
                </a:solidFill>
              </a:rPr>
              <a:t>P.L. 86-272 Guidance</a:t>
            </a:r>
          </a:p>
        </p:txBody>
      </p:sp>
      <p:sp>
        <p:nvSpPr>
          <p:cNvPr id="2" name="Content Placeholder 1">
            <a:extLst>
              <a:ext uri="{FF2B5EF4-FFF2-40B4-BE49-F238E27FC236}">
                <a16:creationId xmlns:a16="http://schemas.microsoft.com/office/drawing/2014/main" id="{1F050D7C-054F-CE79-46DF-3810F50DCFBF}"/>
              </a:ext>
            </a:extLst>
          </p:cNvPr>
          <p:cNvSpPr>
            <a:spLocks noGrp="1"/>
          </p:cNvSpPr>
          <p:nvPr>
            <p:ph idx="1"/>
          </p:nvPr>
        </p:nvSpPr>
        <p:spPr>
          <a:xfrm>
            <a:off x="4419600" y="812800"/>
            <a:ext cx="7132319" cy="5571067"/>
          </a:xfrm>
        </p:spPr>
        <p:txBody>
          <a:bodyPr>
            <a:normAutofit/>
          </a:bodyPr>
          <a:lstStyle/>
          <a:p>
            <a:r>
              <a:rPr lang="en-US" sz="2400" dirty="0"/>
              <a:t>Other Recent Developments:</a:t>
            </a:r>
          </a:p>
          <a:p>
            <a:pPr lvl="1">
              <a:spcBef>
                <a:spcPts val="600"/>
              </a:spcBef>
              <a:spcAft>
                <a:spcPts val="1800"/>
              </a:spcAft>
            </a:pPr>
            <a:r>
              <a:rPr lang="en-US" sz="2000" dirty="0"/>
              <a:t>Supreme Court declined to take a case out of Oregon (</a:t>
            </a:r>
            <a:r>
              <a:rPr lang="en-US" sz="2000" i="1" dirty="0"/>
              <a:t>Santa Fe Natural Tobacco Co. v. Oregon Department of Revenue</a:t>
            </a:r>
            <a:r>
              <a:rPr lang="en-US" sz="2000" dirty="0"/>
              <a:t>) raising questions about the application of P.L. 86-272.</a:t>
            </a:r>
          </a:p>
        </p:txBody>
      </p:sp>
      <p:sp>
        <p:nvSpPr>
          <p:cNvPr id="3" name="Text Placeholder 2">
            <a:extLst>
              <a:ext uri="{FF2B5EF4-FFF2-40B4-BE49-F238E27FC236}">
                <a16:creationId xmlns:a16="http://schemas.microsoft.com/office/drawing/2014/main" id="{3993BEAB-D468-22B7-BA37-BADC950D1BD7}"/>
              </a:ext>
            </a:extLst>
          </p:cNvPr>
          <p:cNvSpPr>
            <a:spLocks noGrp="1"/>
          </p:cNvSpPr>
          <p:nvPr>
            <p:ph type="body" sz="half" idx="2"/>
          </p:nvPr>
        </p:nvSpPr>
        <p:spPr/>
        <p:txBody>
          <a:bodyPr>
            <a:normAutofit/>
          </a:bodyPr>
          <a:lstStyle/>
          <a:p>
            <a:r>
              <a:rPr lang="en-US" sz="2000" dirty="0"/>
              <a:t>In 2021, the MTC revised its Statement of Information Concerning Practices on P.L. 86-272. </a:t>
            </a:r>
          </a:p>
        </p:txBody>
      </p:sp>
      <p:sp>
        <p:nvSpPr>
          <p:cNvPr id="4" name="Slide Number Placeholder 3">
            <a:extLst>
              <a:ext uri="{FF2B5EF4-FFF2-40B4-BE49-F238E27FC236}">
                <a16:creationId xmlns:a16="http://schemas.microsoft.com/office/drawing/2014/main" id="{73F08857-12B4-F0EC-07A3-8A7B50BE6906}"/>
              </a:ext>
            </a:extLst>
          </p:cNvPr>
          <p:cNvSpPr>
            <a:spLocks noGrp="1"/>
          </p:cNvSpPr>
          <p:nvPr>
            <p:ph type="sldNum" sz="quarter" idx="12"/>
          </p:nvPr>
        </p:nvSpPr>
        <p:spPr/>
        <p:txBody>
          <a:bodyPr>
            <a:normAutofit/>
          </a:bodyPr>
          <a:lstStyle/>
          <a:p>
            <a:pPr>
              <a:spcAft>
                <a:spcPts val="600"/>
              </a:spcAft>
            </a:pPr>
            <a:fld id="{3A98EE3D-8CD1-4C3F-BD1C-C98C9596463C}" type="slidenum">
              <a:rPr lang="en-US" smtClean="0"/>
              <a:pPr>
                <a:spcAft>
                  <a:spcPts val="600"/>
                </a:spcAft>
              </a:pPr>
              <a:t>9</a:t>
            </a:fld>
            <a:endParaRPr lang="en-US"/>
          </a:p>
        </p:txBody>
      </p:sp>
    </p:spTree>
    <p:extLst>
      <p:ext uri="{BB962C8B-B14F-4D97-AF65-F5344CB8AC3E}">
        <p14:creationId xmlns:p14="http://schemas.microsoft.com/office/powerpoint/2010/main" val="30808517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 name="SLIDO_APP_VERSION" val="1.6.1.4122"/>
  <p:tag name="SLIDO_PRESENTATION_ID" val="00000000-0000-0000-0000-000000000000"/>
  <p:tag name="SLIDO_EVENT_UUID" val="c9e85ef8-db47-4d02-acd6-4cbb29329715"/>
  <p:tag name="SLIDO_EVENT_SECTION_UUID" val="b14ba6aa-754f-4ff1-a67f-91bb0f3146d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http://purl.org/dc/elements/1.1/"/>
    <ds:schemaRef ds:uri="71af3243-3dd4-4a8d-8c0d-dd76da1f02a5"/>
    <ds:schemaRef ds:uri="http://www.w3.org/XML/1998/namespace"/>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schemas.microsoft.com/office/infopath/2007/PartnerControls"/>
    <ds:schemaRef ds:uri="16c05727-aa75-4e4a-9b5f-8a80a1165891"/>
    <ds:schemaRef ds:uri="http://purl.org/dc/dcmitype/"/>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27652</TotalTime>
  <Words>883</Words>
  <Application>Microsoft Office PowerPoint</Application>
  <PresentationFormat>Widescreen</PresentationFormat>
  <Paragraphs>54</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Franklin Gothic Demi</vt:lpstr>
      <vt:lpstr>Wingdings 2</vt:lpstr>
      <vt:lpstr>DividendVTI</vt:lpstr>
      <vt:lpstr>     Developments Report</vt:lpstr>
      <vt:lpstr>NOTE: </vt:lpstr>
      <vt:lpstr>P.L. 86-272 Guidance</vt:lpstr>
      <vt:lpstr>P.L. 86-272 Guidance</vt:lpstr>
      <vt:lpstr>P.L. 86-272 Guidance</vt:lpstr>
      <vt:lpstr>P.L. 86-272 Guidance</vt:lpstr>
      <vt:lpstr>P.L. 86-272 Guidance</vt:lpstr>
      <vt:lpstr>P.L. 86-272 Guidance</vt:lpstr>
      <vt:lpstr>P.L. 86-272 Guidance</vt:lpstr>
      <vt:lpstr>MTC Legislative Newsletter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Helen Hecht</cp:lastModifiedBy>
  <cp:revision>71</cp:revision>
  <dcterms:created xsi:type="dcterms:W3CDTF">2021-11-02T14:40:59Z</dcterms:created>
  <dcterms:modified xsi:type="dcterms:W3CDTF">2025-04-23T15:43:12Z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y fmtid="{D5CDD505-2E9C-101B-9397-08002B2CF9AE}" pid="5" name="SlidoAppVersion">
    <vt:lpwstr>1.6.1.4122</vt:lpwstr>
  </property>
</Properties>
</file>