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1"/>
  </p:notesMasterIdLst>
  <p:handoutMasterIdLst>
    <p:handoutMasterId r:id="rId42"/>
  </p:handoutMasterIdLst>
  <p:sldIdLst>
    <p:sldId id="256" r:id="rId2"/>
    <p:sldId id="257" r:id="rId3"/>
    <p:sldId id="258" r:id="rId4"/>
    <p:sldId id="261" r:id="rId5"/>
    <p:sldId id="332" r:id="rId6"/>
    <p:sldId id="333" r:id="rId7"/>
    <p:sldId id="331" r:id="rId8"/>
    <p:sldId id="278" r:id="rId9"/>
    <p:sldId id="303" r:id="rId10"/>
    <p:sldId id="293" r:id="rId11"/>
    <p:sldId id="334" r:id="rId12"/>
    <p:sldId id="305" r:id="rId13"/>
    <p:sldId id="294" r:id="rId14"/>
    <p:sldId id="304" r:id="rId15"/>
    <p:sldId id="306" r:id="rId16"/>
    <p:sldId id="307" r:id="rId17"/>
    <p:sldId id="308" r:id="rId18"/>
    <p:sldId id="309" r:id="rId19"/>
    <p:sldId id="276" r:id="rId20"/>
    <p:sldId id="318" r:id="rId21"/>
    <p:sldId id="319" r:id="rId22"/>
    <p:sldId id="323" r:id="rId23"/>
    <p:sldId id="315" r:id="rId24"/>
    <p:sldId id="335" r:id="rId25"/>
    <p:sldId id="321" r:id="rId26"/>
    <p:sldId id="324" r:id="rId27"/>
    <p:sldId id="325" r:id="rId28"/>
    <p:sldId id="326" r:id="rId29"/>
    <p:sldId id="327" r:id="rId30"/>
    <p:sldId id="328" r:id="rId31"/>
    <p:sldId id="330" r:id="rId32"/>
    <p:sldId id="329" r:id="rId33"/>
    <p:sldId id="314" r:id="rId34"/>
    <p:sldId id="322" r:id="rId35"/>
    <p:sldId id="316" r:id="rId36"/>
    <p:sldId id="317" r:id="rId37"/>
    <p:sldId id="336" r:id="rId38"/>
    <p:sldId id="311" r:id="rId39"/>
    <p:sldId id="26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D13"/>
    <a:srgbClr val="A32619"/>
    <a:srgbClr val="9222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42553" autoAdjust="0"/>
  </p:normalViewPr>
  <p:slideViewPr>
    <p:cSldViewPr snapToGrid="0">
      <p:cViewPr varScale="1">
        <p:scale>
          <a:sx n="76" d="100"/>
          <a:sy n="76" d="100"/>
        </p:scale>
        <p:origin x="328" y="36"/>
      </p:cViewPr>
      <p:guideLst/>
    </p:cSldViewPr>
  </p:slideViewPr>
  <p:outlineViewPr>
    <p:cViewPr>
      <p:scale>
        <a:sx n="33" d="100"/>
        <a:sy n="33" d="100"/>
      </p:scale>
      <p:origin x="0" y="-2229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3348" y="-5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4/23/2025</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spTree>
    <p:extLst>
      <p:ext uri="{BB962C8B-B14F-4D97-AF65-F5344CB8AC3E}">
        <p14:creationId xmlns:p14="http://schemas.microsoft.com/office/powerpoint/2010/main" val="77144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FC3-EEA2-4B91-8DD2-5CBFBA3C2064}"/>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Vertical Text Placeholder 2">
            <a:extLst>
              <a:ext uri="{FF2B5EF4-FFF2-40B4-BE49-F238E27FC236}">
                <a16:creationId xmlns:a16="http://schemas.microsoft.com/office/drawing/2014/main" id="{439709CE-70DC-4929-BCEF-88F8ED1DD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3B8F65B-90C7-4330-A0BC-F01F283884F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591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453AB-97D4-4323-9EC6-AB1628A81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B9D40-25C9-4495-88A2-E3D4827F4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B4CD9E2-B507-4886-BA3F-25A531AA7CB6}"/>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1641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hasCustomPrompt="1"/>
          </p:nvPr>
        </p:nvSpPr>
        <p:spPr>
          <a:xfrm>
            <a:off x="1" y="1"/>
            <a:ext cx="7306654" cy="564022"/>
          </a:xfrm>
          <a:prstGeom prst="rect">
            <a:avLst/>
          </a:prstGeom>
          <a:solidFill>
            <a:srgbClr val="7F1D13"/>
          </a:solidFill>
        </p:spPr>
        <p:txBody>
          <a:bodyPr vert="horz" lIns="91440" tIns="45720" rIns="91440" bIns="45720" rtlCol="0" anchor="ctr">
            <a:normAutofit/>
          </a:bodyPr>
          <a:lstStyle>
            <a:lvl1pPr>
              <a:defRPr/>
            </a:lvl1pPr>
          </a:lstStyle>
          <a:p>
            <a:r>
              <a:rPr lang="en-US" dirty="0"/>
              <a:t>	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lgn="ct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08019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02E7-C769-4AA6-B0D7-2796E22657D0}"/>
              </a:ext>
            </a:extLst>
          </p:cNvPr>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a:extLst>
              <a:ext uri="{FF2B5EF4-FFF2-40B4-BE49-F238E27FC236}">
                <a16:creationId xmlns:a16="http://schemas.microsoft.com/office/drawing/2014/main" id="{3AF8DC4C-8A93-49B0-B224-E4CC3AAFE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8DD4B-8720-4A73-A0DB-06A0C7856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E2C04-7074-45C8-AB4D-F4D382A8B467}"/>
              </a:ext>
            </a:extLst>
          </p:cNvPr>
          <p:cNvSpPr>
            <a:spLocks noGrp="1"/>
          </p:cNvSpPr>
          <p:nvPr>
            <p:ph type="dt" sz="half" idx="10"/>
          </p:nvPr>
        </p:nvSpPr>
        <p:spPr>
          <a:xfrm>
            <a:off x="614995" y="6356350"/>
            <a:ext cx="2966405" cy="365125"/>
          </a:xfrm>
          <a:prstGeom prst="rect">
            <a:avLst/>
          </a:prstGeom>
        </p:spPr>
        <p:txBody>
          <a:bodyPr/>
          <a:lstStyle/>
          <a:p>
            <a:fld id="{EF6B3A19-26B2-463A-A991-26E860A4C4CF}" type="datetime1">
              <a:rPr lang="en-US" smtClean="0"/>
              <a:t>4/23/2025</a:t>
            </a:fld>
            <a:endParaRPr lang="en-US"/>
          </a:p>
        </p:txBody>
      </p:sp>
      <p:sp>
        <p:nvSpPr>
          <p:cNvPr id="7" name="Slide Number Placeholder 6">
            <a:extLst>
              <a:ext uri="{FF2B5EF4-FFF2-40B4-BE49-F238E27FC236}">
                <a16:creationId xmlns:a16="http://schemas.microsoft.com/office/drawing/2014/main" id="{49F09B45-887E-40EF-80D3-CC6251FB83EB}"/>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368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83C-A2E0-4FE2-8809-4AE9EF6EE70D}"/>
              </a:ext>
            </a:extLst>
          </p:cNvPr>
          <p:cNvSpPr>
            <a:spLocks noGrp="1"/>
          </p:cNvSpPr>
          <p:nvPr>
            <p:ph type="title" hasCustomPrompt="1"/>
          </p:nvPr>
        </p:nvSpPr>
        <p:spPr>
          <a:xfrm>
            <a:off x="839788" y="365125"/>
            <a:ext cx="10515600" cy="1325563"/>
          </a:xfrm>
        </p:spPr>
        <p:txBody>
          <a:bodyPr/>
          <a:lstStyle>
            <a:lvl1pPr>
              <a:defRPr/>
            </a:lvl1pPr>
          </a:lstStyle>
          <a:p>
            <a:r>
              <a:rPr lang="en-US" dirty="0"/>
              <a:t>	Click to edit Master title style</a:t>
            </a:r>
          </a:p>
        </p:txBody>
      </p:sp>
      <p:sp>
        <p:nvSpPr>
          <p:cNvPr id="3" name="Text Placeholder 2">
            <a:extLst>
              <a:ext uri="{FF2B5EF4-FFF2-40B4-BE49-F238E27FC236}">
                <a16:creationId xmlns:a16="http://schemas.microsoft.com/office/drawing/2014/main" id="{43A713E7-E12B-4A59-A6D2-D0ABE07FF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F1FE4-0BE7-4351-B12E-745502D9A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35D4E-FC05-44C4-A4EF-EDFD0914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10A98-21C4-449C-902C-A6353AB24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CFB43A2-9092-4A57-AFC6-03DFC465F26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30562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5467-A6C0-4FD3-BF04-8F7F0297A856}"/>
              </a:ext>
            </a:extLst>
          </p:cNvPr>
          <p:cNvSpPr>
            <a:spLocks noGrp="1"/>
          </p:cNvSpPr>
          <p:nvPr>
            <p:ph type="title" hasCustomPrompt="1"/>
          </p:nvPr>
        </p:nvSpPr>
        <p:spPr/>
        <p:txBody>
          <a:bodyPr/>
          <a:lstStyle>
            <a:lvl1pPr>
              <a:defRPr/>
            </a:lvl1pPr>
          </a:lstStyle>
          <a:p>
            <a:r>
              <a:rPr lang="en-US" dirty="0"/>
              <a:t>	Click to edit Master title style</a:t>
            </a:r>
          </a:p>
        </p:txBody>
      </p:sp>
      <p:sp>
        <p:nvSpPr>
          <p:cNvPr id="5" name="Slide Number Placeholder 4">
            <a:extLst>
              <a:ext uri="{FF2B5EF4-FFF2-40B4-BE49-F238E27FC236}">
                <a16:creationId xmlns:a16="http://schemas.microsoft.com/office/drawing/2014/main" id="{90E78ECD-0E49-46A3-8B3C-401A659ABAC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2066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B1C78-9389-49F4-AC9A-B929F9D99AFC}"/>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2937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48-D0D7-44EE-9499-B19AF572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3D697-7BB4-4E1E-AE73-498D89158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4F00A-D199-4C6B-982C-A49FAEEA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A9F1F5-16CF-4A38-9245-B0156721D7FE}"/>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10631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99C-3999-4D70-A4C3-372F57D5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E7235-430F-4473-A7C3-7869C832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7D5E0-0248-4394-BCA2-147E8BD0B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B8962B3-1D06-45B7-8778-0248770B03A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32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D2855-F6B4-428F-BAC7-1CA1EC509190}"/>
              </a:ext>
            </a:extLst>
          </p:cNvPr>
          <p:cNvSpPr>
            <a:spLocks noGrp="1"/>
          </p:cNvSpPr>
          <p:nvPr>
            <p:ph type="title"/>
          </p:nvPr>
        </p:nvSpPr>
        <p:spPr>
          <a:xfrm>
            <a:off x="1" y="1"/>
            <a:ext cx="7306654" cy="564022"/>
          </a:xfrm>
          <a:prstGeom prst="rect">
            <a:avLst/>
          </a:prstGeom>
          <a:solidFill>
            <a:schemeClr val="tx1">
              <a:lumMod val="65000"/>
              <a:lumOff val="35000"/>
            </a:schemeClr>
          </a:solidFill>
        </p:spPr>
        <p:txBody>
          <a:bodyPr vert="horz" lIns="91440" tIns="45720" rIns="91440" bIns="45720" rtlCol="0" anchor="ctr">
            <a:normAutofit/>
          </a:bodyPr>
          <a:lstStyle/>
          <a:p>
            <a:r>
              <a:rPr lang="en-US" dirty="0"/>
              <a:t>	Click to edit Master title style</a:t>
            </a:r>
          </a:p>
        </p:txBody>
      </p:sp>
      <p:sp>
        <p:nvSpPr>
          <p:cNvPr id="3" name="Text Placeholder 2">
            <a:extLst>
              <a:ext uri="{FF2B5EF4-FFF2-40B4-BE49-F238E27FC236}">
                <a16:creationId xmlns:a16="http://schemas.microsoft.com/office/drawing/2014/main" id="{41AFDEF5-FB68-49B5-8F80-8D2A508EB817}"/>
              </a:ext>
            </a:extLst>
          </p:cNvPr>
          <p:cNvSpPr>
            <a:spLocks noGrp="1"/>
          </p:cNvSpPr>
          <p:nvPr>
            <p:ph type="body" idx="1"/>
          </p:nvPr>
        </p:nvSpPr>
        <p:spPr>
          <a:xfrm>
            <a:off x="1026367" y="922790"/>
            <a:ext cx="10067731" cy="53186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B731C7-5EA4-4FD0-847F-4B9EA9AEFD48}"/>
              </a:ext>
            </a:extLst>
          </p:cNvPr>
          <p:cNvSpPr>
            <a:spLocks noGrp="1"/>
          </p:cNvSpPr>
          <p:nvPr>
            <p:ph type="sldNum" sz="quarter" idx="4"/>
          </p:nvPr>
        </p:nvSpPr>
        <p:spPr>
          <a:xfrm>
            <a:off x="8610599" y="6356350"/>
            <a:ext cx="2966405" cy="365125"/>
          </a:xfrm>
          <a:prstGeom prst="rect">
            <a:avLst/>
          </a:prstGeom>
        </p:spPr>
        <p:txBody>
          <a:bodyPr vert="horz" lIns="91440" tIns="45720" rIns="91440" bIns="45720" rtlCol="0" anchor="ctr"/>
          <a:lstStyle>
            <a:lvl1pPr algn="r">
              <a:defRPr sz="1400">
                <a:solidFill>
                  <a:schemeClr val="tx1"/>
                </a:solidFill>
              </a:defRPr>
            </a:lvl1pPr>
          </a:lstStyle>
          <a:p>
            <a:fld id="{596BA77D-E0F3-4B80-A65E-88527CDE7779}" type="slidenum">
              <a:rPr lang="en-US" smtClean="0"/>
              <a:pPr/>
              <a:t>‹#›</a:t>
            </a:fld>
            <a:endParaRPr lang="en-US" dirty="0"/>
          </a:p>
        </p:txBody>
      </p:sp>
      <p:sp>
        <p:nvSpPr>
          <p:cNvPr id="8" name="TextBox 7">
            <a:extLst>
              <a:ext uri="{FF2B5EF4-FFF2-40B4-BE49-F238E27FC236}">
                <a16:creationId xmlns:a16="http://schemas.microsoft.com/office/drawing/2014/main" id="{F3C11039-8C74-4814-916E-01C7908FA903}"/>
              </a:ext>
            </a:extLst>
          </p:cNvPr>
          <p:cNvSpPr txBox="1"/>
          <p:nvPr userDrawn="1"/>
        </p:nvSpPr>
        <p:spPr>
          <a:xfrm>
            <a:off x="3915196" y="6590670"/>
            <a:ext cx="4361607" cy="261610"/>
          </a:xfrm>
          <a:prstGeom prst="rect">
            <a:avLst/>
          </a:prstGeom>
          <a:noFill/>
        </p:spPr>
        <p:txBody>
          <a:bodyPr wrap="square" rtlCol="0">
            <a:spAutoFit/>
          </a:bodyPr>
          <a:lstStyle/>
          <a:p>
            <a:r>
              <a:rPr lang="en-US" sz="1100" dirty="0"/>
              <a:t>Multistate Tax Commission – Copyright </a:t>
            </a:r>
            <a:r>
              <a:rPr lang="en-US" sz="1100" dirty="0">
                <a:sym typeface="Symbol" panose="05050102010706020507" pitchFamily="18" charset="2"/>
              </a:rPr>
              <a:t> 2025 - All Rights Reserved</a:t>
            </a:r>
            <a:endParaRPr lang="en-US" sz="1100" dirty="0"/>
          </a:p>
        </p:txBody>
      </p:sp>
      <p:pic>
        <p:nvPicPr>
          <p:cNvPr id="7" name="Picture 6">
            <a:extLst>
              <a:ext uri="{FF2B5EF4-FFF2-40B4-BE49-F238E27FC236}">
                <a16:creationId xmlns:a16="http://schemas.microsoft.com/office/drawing/2014/main" id="{FD551491-A4C9-4CE4-A8B4-D353EA44AB7E}"/>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66000"/>
                    </a14:imgEffect>
                  </a14:imgLayer>
                </a14:imgProps>
              </a:ext>
            </a:extLst>
          </a:blip>
          <a:stretch>
            <a:fillRect/>
          </a:stretch>
        </p:blipFill>
        <p:spPr>
          <a:xfrm>
            <a:off x="83616" y="6317486"/>
            <a:ext cx="1070430" cy="540514"/>
          </a:xfrm>
          <a:prstGeom prst="rect">
            <a:avLst/>
          </a:prstGeom>
        </p:spPr>
      </p:pic>
    </p:spTree>
    <p:extLst>
      <p:ext uri="{BB962C8B-B14F-4D97-AF65-F5344CB8AC3E}">
        <p14:creationId xmlns:p14="http://schemas.microsoft.com/office/powerpoint/2010/main" val="79915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2800" b="1" kern="1200">
          <a:solidFill>
            <a:schemeClr val="bg1"/>
          </a:solidFill>
          <a:latin typeface="Baskerville Old Face" panose="02020602080505020303" pitchFamily="18" charset="0"/>
          <a:ea typeface="Ebrima" panose="02000000000000000000" pitchFamily="2" charset="0"/>
          <a:cs typeface="Ebrima" panose="02000000000000000000" pitchFamily="2" charset="0"/>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Font typeface="Wingdings" panose="05000000000000000000" pitchFamily="2" charset="2"/>
        <a:buChar char="Ø"/>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0"/>
          </a:schemeClr>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50000" t="50000" r="50000" b="50000"/>
            </a:path>
            <a:tileRect/>
          </a:gradFill>
          <a:ln>
            <a:solidFill>
              <a:srgbClr val="A32619"/>
            </a:solidFill>
          </a:ln>
        </p:spPr>
        <p:txBody>
          <a:bodyPr>
            <a:normAutofit/>
          </a:bodyPr>
          <a:lstStyle/>
          <a:p>
            <a:r>
              <a:rPr lang="en-US" sz="4000" b="1" dirty="0">
                <a:latin typeface="Book Antiqua" panose="02040602050305030304" pitchFamily="18" charset="0"/>
                <a:ea typeface="Cascadia Code SemiLight" panose="020B0609020000020004" pitchFamily="49" charset="0"/>
              </a:rPr>
              <a:t>Insights into the MTC</a:t>
            </a:r>
            <a:endParaRPr lang="en-US" altLang="en-US" sz="4000" dirty="0"/>
          </a:p>
        </p:txBody>
      </p:sp>
      <p:sp>
        <p:nvSpPr>
          <p:cNvPr id="2" name="TextBox 1">
            <a:extLst>
              <a:ext uri="{FF2B5EF4-FFF2-40B4-BE49-F238E27FC236}">
                <a16:creationId xmlns:a16="http://schemas.microsoft.com/office/drawing/2014/main" id="{66289BBA-320D-45FA-AA58-EDCEF41B5CF7}"/>
              </a:ext>
            </a:extLst>
          </p:cNvPr>
          <p:cNvSpPr txBox="1"/>
          <p:nvPr/>
        </p:nvSpPr>
        <p:spPr>
          <a:xfrm>
            <a:off x="627017" y="4353886"/>
            <a:ext cx="10946673" cy="1569660"/>
          </a:xfrm>
          <a:prstGeom prst="rect">
            <a:avLst/>
          </a:prstGeom>
          <a:noFill/>
        </p:spPr>
        <p:txBody>
          <a:bodyPr wrap="square" rtlCol="0">
            <a:spAutoFit/>
          </a:bodyPr>
          <a:lstStyle/>
          <a:p>
            <a:pPr algn="ctr"/>
            <a:r>
              <a:rPr lang="en-US" sz="2400" b="1" dirty="0">
                <a:latin typeface="+mn-lt"/>
              </a:rPr>
              <a:t>Uniformity Committee Meeting </a:t>
            </a:r>
            <a:r>
              <a:rPr lang="en-US" sz="2400" b="1" dirty="0"/>
              <a:t>– Spokane, WA &amp; Virtual </a:t>
            </a:r>
          </a:p>
          <a:p>
            <a:pPr algn="ctr"/>
            <a:r>
              <a:rPr lang="en-US" sz="2400" b="1" dirty="0"/>
              <a:t>April 29, 2025</a:t>
            </a:r>
          </a:p>
          <a:p>
            <a:pPr algn="ctr"/>
            <a:r>
              <a:rPr lang="en-US" sz="2400" dirty="0"/>
              <a:t> </a:t>
            </a:r>
          </a:p>
          <a:p>
            <a:pPr algn="ctr"/>
            <a:r>
              <a:rPr lang="en-US" sz="2400" dirty="0"/>
              <a:t>Hayes Holderness, Professor of Law, University of Richmond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105D-5B60-0607-AEEA-43D0C7EEA8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56F69B-EA5C-92E4-52FB-C3BA30B924F7}"/>
              </a:ext>
            </a:extLst>
          </p:cNvPr>
          <p:cNvSpPr>
            <a:spLocks noGrp="1"/>
          </p:cNvSpPr>
          <p:nvPr>
            <p:ph type="title"/>
          </p:nvPr>
        </p:nvSpPr>
        <p:spPr/>
        <p:txBody>
          <a:bodyPr/>
          <a:lstStyle/>
          <a:p>
            <a:r>
              <a:rPr lang="en-US" dirty="0"/>
              <a:t>Uniformity</a:t>
            </a:r>
          </a:p>
        </p:txBody>
      </p:sp>
      <p:sp>
        <p:nvSpPr>
          <p:cNvPr id="3" name="Slide Number Placeholder 2">
            <a:extLst>
              <a:ext uri="{FF2B5EF4-FFF2-40B4-BE49-F238E27FC236}">
                <a16:creationId xmlns:a16="http://schemas.microsoft.com/office/drawing/2014/main" id="{B837D8EB-7ED9-6E2B-2624-C65F265C0A01}"/>
              </a:ext>
            </a:extLst>
          </p:cNvPr>
          <p:cNvSpPr>
            <a:spLocks noGrp="1"/>
          </p:cNvSpPr>
          <p:nvPr>
            <p:ph type="sldNum" sz="quarter" idx="12"/>
          </p:nvPr>
        </p:nvSpPr>
        <p:spPr/>
        <p:txBody>
          <a:bodyPr/>
          <a:lstStyle/>
          <a:p>
            <a:fld id="{596BA77D-E0F3-4B80-A65E-88527CDE7779}" type="slidenum">
              <a:rPr lang="en-US" smtClean="0"/>
              <a:t>10</a:t>
            </a:fld>
            <a:endParaRPr lang="en-US"/>
          </a:p>
        </p:txBody>
      </p:sp>
    </p:spTree>
    <p:extLst>
      <p:ext uri="{BB962C8B-B14F-4D97-AF65-F5344CB8AC3E}">
        <p14:creationId xmlns:p14="http://schemas.microsoft.com/office/powerpoint/2010/main" val="92284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EEC8-D20D-CCD2-9014-F02CE74914B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52DDE-0256-8949-D5E5-A31D8258EBDB}"/>
              </a:ext>
            </a:extLst>
          </p:cNvPr>
          <p:cNvSpPr>
            <a:spLocks noGrp="1"/>
          </p:cNvSpPr>
          <p:nvPr>
            <p:ph idx="1"/>
          </p:nvPr>
        </p:nvSpPr>
        <p:spPr/>
        <p:txBody>
          <a:bodyPr>
            <a:normAutofit/>
          </a:bodyPr>
          <a:lstStyle/>
          <a:p>
            <a:r>
              <a:rPr lang="en-US" sz="2400" dirty="0"/>
              <a:t>Economic Benefits</a:t>
            </a:r>
          </a:p>
          <a:p>
            <a:r>
              <a:rPr lang="en-US" sz="2400" dirty="0"/>
              <a:t>	No advantage to conducting activities in one state or another</a:t>
            </a:r>
          </a:p>
          <a:p>
            <a:r>
              <a:rPr lang="en-US" sz="2400" dirty="0"/>
              <a:t>	Less complicated compliance burdens</a:t>
            </a:r>
          </a:p>
          <a:p>
            <a:r>
              <a:rPr lang="en-US" sz="2400" dirty="0"/>
              <a:t>	Ease of developing reasonable expectations about taxation </a:t>
            </a:r>
          </a:p>
          <a:p>
            <a:r>
              <a:rPr lang="en-US" sz="2400" dirty="0"/>
              <a:t>	Boon to economic activity, even if the substance of the law is not 	optimal</a:t>
            </a:r>
          </a:p>
        </p:txBody>
      </p:sp>
      <p:sp>
        <p:nvSpPr>
          <p:cNvPr id="3" name="Slide Number Placeholder 2">
            <a:extLst>
              <a:ext uri="{FF2B5EF4-FFF2-40B4-BE49-F238E27FC236}">
                <a16:creationId xmlns:a16="http://schemas.microsoft.com/office/drawing/2014/main" id="{AE5AFF50-5FA6-AC61-7395-AFAEB21AFFF4}"/>
              </a:ext>
            </a:extLst>
          </p:cNvPr>
          <p:cNvSpPr>
            <a:spLocks noGrp="1"/>
          </p:cNvSpPr>
          <p:nvPr>
            <p:ph type="sldNum" sz="quarter" idx="12"/>
          </p:nvPr>
        </p:nvSpPr>
        <p:spPr/>
        <p:txBody>
          <a:bodyPr/>
          <a:lstStyle/>
          <a:p>
            <a:fld id="{596BA77D-E0F3-4B80-A65E-88527CDE7779}" type="slidenum">
              <a:rPr lang="en-US" smtClean="0"/>
              <a:t>11</a:t>
            </a:fld>
            <a:endParaRPr lang="en-US"/>
          </a:p>
        </p:txBody>
      </p:sp>
      <p:sp>
        <p:nvSpPr>
          <p:cNvPr id="4" name="Title 3">
            <a:extLst>
              <a:ext uri="{FF2B5EF4-FFF2-40B4-BE49-F238E27FC236}">
                <a16:creationId xmlns:a16="http://schemas.microsoft.com/office/drawing/2014/main" id="{8FCF1FFF-FD23-F09E-054E-1505952B97A7}"/>
              </a:ext>
            </a:extLst>
          </p:cNvPr>
          <p:cNvSpPr>
            <a:spLocks noGrp="1"/>
          </p:cNvSpPr>
          <p:nvPr>
            <p:ph type="title"/>
          </p:nvPr>
        </p:nvSpPr>
        <p:spPr>
          <a:xfrm>
            <a:off x="0" y="-150919"/>
            <a:ext cx="7306654" cy="564022"/>
          </a:xfrm>
        </p:spPr>
        <p:txBody>
          <a:bodyPr/>
          <a:lstStyle/>
          <a:p>
            <a:r>
              <a:rPr lang="en-US" dirty="0"/>
              <a:t>	 Why Care About Uniformity?</a:t>
            </a:r>
          </a:p>
        </p:txBody>
      </p:sp>
    </p:spTree>
    <p:extLst>
      <p:ext uri="{BB962C8B-B14F-4D97-AF65-F5344CB8AC3E}">
        <p14:creationId xmlns:p14="http://schemas.microsoft.com/office/powerpoint/2010/main" val="376999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71F81-6214-9D4D-2ED6-932123EB593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ED2DD-C22A-B924-E04E-881FAD568726}"/>
              </a:ext>
            </a:extLst>
          </p:cNvPr>
          <p:cNvSpPr>
            <a:spLocks noGrp="1"/>
          </p:cNvSpPr>
          <p:nvPr>
            <p:ph idx="1"/>
          </p:nvPr>
        </p:nvSpPr>
        <p:spPr/>
        <p:txBody>
          <a:bodyPr>
            <a:normAutofit/>
          </a:bodyPr>
          <a:lstStyle/>
          <a:p>
            <a:r>
              <a:rPr lang="en-US" sz="2400" dirty="0"/>
              <a:t>Governance Benefits</a:t>
            </a:r>
          </a:p>
          <a:p>
            <a:r>
              <a:rPr lang="en-US" sz="2400" dirty="0"/>
              <a:t>	Eases enforcement costs </a:t>
            </a:r>
          </a:p>
          <a:p>
            <a:r>
              <a:rPr lang="en-US" sz="2400" dirty="0"/>
              <a:t>	Curtails opportunities for tax evasion</a:t>
            </a:r>
          </a:p>
          <a:p>
            <a:r>
              <a:rPr lang="en-US" sz="2400" dirty="0"/>
              <a:t>	Requires less legislative attention to tax laws</a:t>
            </a:r>
          </a:p>
          <a:p>
            <a:endParaRPr lang="en-US" sz="2400" dirty="0"/>
          </a:p>
          <a:p>
            <a:r>
              <a:rPr lang="en-US" sz="2400" dirty="0"/>
              <a:t>Equity Benefits</a:t>
            </a:r>
          </a:p>
          <a:p>
            <a:r>
              <a:rPr lang="en-US" sz="2400" dirty="0"/>
              <a:t>	Puts interstate commerce on more equal footing with intrastate 	commerce </a:t>
            </a:r>
          </a:p>
          <a:p>
            <a:r>
              <a:rPr lang="en-US" sz="2400" dirty="0"/>
              <a:t>	Treats interstate taxpayers the same regardless of geography</a:t>
            </a:r>
          </a:p>
          <a:p>
            <a:endParaRPr lang="en-US" sz="2400" dirty="0"/>
          </a:p>
        </p:txBody>
      </p:sp>
      <p:sp>
        <p:nvSpPr>
          <p:cNvPr id="3" name="Slide Number Placeholder 2">
            <a:extLst>
              <a:ext uri="{FF2B5EF4-FFF2-40B4-BE49-F238E27FC236}">
                <a16:creationId xmlns:a16="http://schemas.microsoft.com/office/drawing/2014/main" id="{2AC59E62-24F2-E675-1997-F525671A6493}"/>
              </a:ext>
            </a:extLst>
          </p:cNvPr>
          <p:cNvSpPr>
            <a:spLocks noGrp="1"/>
          </p:cNvSpPr>
          <p:nvPr>
            <p:ph type="sldNum" sz="quarter" idx="12"/>
          </p:nvPr>
        </p:nvSpPr>
        <p:spPr/>
        <p:txBody>
          <a:bodyPr/>
          <a:lstStyle/>
          <a:p>
            <a:fld id="{596BA77D-E0F3-4B80-A65E-88527CDE7779}" type="slidenum">
              <a:rPr lang="en-US" smtClean="0"/>
              <a:t>12</a:t>
            </a:fld>
            <a:endParaRPr lang="en-US"/>
          </a:p>
        </p:txBody>
      </p:sp>
      <p:sp>
        <p:nvSpPr>
          <p:cNvPr id="4" name="Title 3">
            <a:extLst>
              <a:ext uri="{FF2B5EF4-FFF2-40B4-BE49-F238E27FC236}">
                <a16:creationId xmlns:a16="http://schemas.microsoft.com/office/drawing/2014/main" id="{56C32593-56B8-B832-54B7-74F2D1911450}"/>
              </a:ext>
            </a:extLst>
          </p:cNvPr>
          <p:cNvSpPr>
            <a:spLocks noGrp="1"/>
          </p:cNvSpPr>
          <p:nvPr>
            <p:ph type="title"/>
          </p:nvPr>
        </p:nvSpPr>
        <p:spPr>
          <a:xfrm>
            <a:off x="0" y="-150919"/>
            <a:ext cx="7306654" cy="564022"/>
          </a:xfrm>
        </p:spPr>
        <p:txBody>
          <a:bodyPr/>
          <a:lstStyle/>
          <a:p>
            <a:r>
              <a:rPr lang="en-US" dirty="0"/>
              <a:t>	 Why Care About Uniformity?</a:t>
            </a:r>
          </a:p>
        </p:txBody>
      </p:sp>
    </p:spTree>
    <p:extLst>
      <p:ext uri="{BB962C8B-B14F-4D97-AF65-F5344CB8AC3E}">
        <p14:creationId xmlns:p14="http://schemas.microsoft.com/office/powerpoint/2010/main" val="53340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D50DE-16C4-B892-5D5D-154C7DCA0B4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09FCF-249E-D227-AD81-71A645F639C9}"/>
              </a:ext>
            </a:extLst>
          </p:cNvPr>
          <p:cNvSpPr>
            <a:spLocks noGrp="1"/>
          </p:cNvSpPr>
          <p:nvPr>
            <p:ph idx="1"/>
          </p:nvPr>
        </p:nvSpPr>
        <p:spPr/>
        <p:txBody>
          <a:bodyPr>
            <a:normAutofit/>
          </a:bodyPr>
          <a:lstStyle/>
          <a:p>
            <a:r>
              <a:rPr lang="en-US" sz="2400" dirty="0"/>
              <a:t>Foundational Principle</a:t>
            </a:r>
          </a:p>
          <a:p>
            <a:r>
              <a:rPr lang="en-US" sz="2400" dirty="0"/>
              <a:t>	South Dakota v. Wayfair, Inc., 138 S. Ct. 2080 (2018)</a:t>
            </a:r>
          </a:p>
          <a:p>
            <a:r>
              <a:rPr lang="en-US" sz="2400" dirty="0"/>
              <a:t>	“The Commerce Clause ‘reflect[s] a central concern of the Framers that 	was an immediate reason for calling the Constitutional Convention: the 	conviction that in order to succeed, the new Union would have to avoid 	the tendencies toward economic Balkanization that had plagued 	relations among the Colonies and later among the States under the 	Articles of Confederation.’”</a:t>
            </a:r>
          </a:p>
        </p:txBody>
      </p:sp>
      <p:sp>
        <p:nvSpPr>
          <p:cNvPr id="3" name="Slide Number Placeholder 2">
            <a:extLst>
              <a:ext uri="{FF2B5EF4-FFF2-40B4-BE49-F238E27FC236}">
                <a16:creationId xmlns:a16="http://schemas.microsoft.com/office/drawing/2014/main" id="{25DB071A-6710-0E62-1C5C-50F028C40F6F}"/>
              </a:ext>
            </a:extLst>
          </p:cNvPr>
          <p:cNvSpPr>
            <a:spLocks noGrp="1"/>
          </p:cNvSpPr>
          <p:nvPr>
            <p:ph type="sldNum" sz="quarter" idx="12"/>
          </p:nvPr>
        </p:nvSpPr>
        <p:spPr/>
        <p:txBody>
          <a:bodyPr/>
          <a:lstStyle/>
          <a:p>
            <a:fld id="{596BA77D-E0F3-4B80-A65E-88527CDE7779}" type="slidenum">
              <a:rPr lang="en-US" smtClean="0"/>
              <a:t>13</a:t>
            </a:fld>
            <a:endParaRPr lang="en-US"/>
          </a:p>
        </p:txBody>
      </p:sp>
      <p:sp>
        <p:nvSpPr>
          <p:cNvPr id="4" name="Title 3">
            <a:extLst>
              <a:ext uri="{FF2B5EF4-FFF2-40B4-BE49-F238E27FC236}">
                <a16:creationId xmlns:a16="http://schemas.microsoft.com/office/drawing/2014/main" id="{29CF593F-5D7E-348F-5754-498D82DEE5A7}"/>
              </a:ext>
            </a:extLst>
          </p:cNvPr>
          <p:cNvSpPr>
            <a:spLocks noGrp="1"/>
          </p:cNvSpPr>
          <p:nvPr>
            <p:ph type="title"/>
          </p:nvPr>
        </p:nvSpPr>
        <p:spPr>
          <a:xfrm>
            <a:off x="0" y="-150919"/>
            <a:ext cx="7306654" cy="564022"/>
          </a:xfrm>
        </p:spPr>
        <p:txBody>
          <a:bodyPr/>
          <a:lstStyle/>
          <a:p>
            <a:r>
              <a:rPr lang="en-US" dirty="0"/>
              <a:t>	Why Care About Uniformity?</a:t>
            </a:r>
          </a:p>
        </p:txBody>
      </p:sp>
    </p:spTree>
    <p:extLst>
      <p:ext uri="{BB962C8B-B14F-4D97-AF65-F5344CB8AC3E}">
        <p14:creationId xmlns:p14="http://schemas.microsoft.com/office/powerpoint/2010/main" val="363652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BECBC-D62D-09B0-80A3-38F52695978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274593-6B50-9A2D-DABF-E995AC6B5F18}"/>
              </a:ext>
            </a:extLst>
          </p:cNvPr>
          <p:cNvSpPr>
            <a:spLocks noGrp="1"/>
          </p:cNvSpPr>
          <p:nvPr>
            <p:ph idx="1"/>
          </p:nvPr>
        </p:nvSpPr>
        <p:spPr/>
        <p:txBody>
          <a:bodyPr>
            <a:normAutofit/>
          </a:bodyPr>
          <a:lstStyle/>
          <a:p>
            <a:r>
              <a:rPr lang="en-US" sz="2400" dirty="0"/>
              <a:t>Foundational Principle</a:t>
            </a:r>
          </a:p>
          <a:p>
            <a:r>
              <a:rPr lang="en-US" sz="2400" dirty="0"/>
              <a:t>	The Federalist No. 7 (Alexander Hamilton)</a:t>
            </a:r>
          </a:p>
          <a:p>
            <a:r>
              <a:rPr lang="en-US" sz="2400" dirty="0"/>
              <a:t>	“The spirit of enterprise, which characterizes the commercial part of 	America, has left no occasion of displaying itself unimproved. It is not at 	all probable that this unbridled spirit would pay much respect to those 	regulations of trade by which particular States might endeavor to secure 	exclusive benefits to their own citizens. The infractions of these 	regulations, on one side, the efforts to prevent and repel them, on the 	other, would naturally lead to outrages, and these to reprisals and wars.”</a:t>
            </a:r>
          </a:p>
        </p:txBody>
      </p:sp>
      <p:sp>
        <p:nvSpPr>
          <p:cNvPr id="3" name="Slide Number Placeholder 2">
            <a:extLst>
              <a:ext uri="{FF2B5EF4-FFF2-40B4-BE49-F238E27FC236}">
                <a16:creationId xmlns:a16="http://schemas.microsoft.com/office/drawing/2014/main" id="{733B12DF-6D37-AE6B-D2B2-064D3B5D5C05}"/>
              </a:ext>
            </a:extLst>
          </p:cNvPr>
          <p:cNvSpPr>
            <a:spLocks noGrp="1"/>
          </p:cNvSpPr>
          <p:nvPr>
            <p:ph type="sldNum" sz="quarter" idx="12"/>
          </p:nvPr>
        </p:nvSpPr>
        <p:spPr/>
        <p:txBody>
          <a:bodyPr/>
          <a:lstStyle/>
          <a:p>
            <a:fld id="{596BA77D-E0F3-4B80-A65E-88527CDE7779}" type="slidenum">
              <a:rPr lang="en-US" smtClean="0"/>
              <a:t>14</a:t>
            </a:fld>
            <a:endParaRPr lang="en-US"/>
          </a:p>
        </p:txBody>
      </p:sp>
      <p:sp>
        <p:nvSpPr>
          <p:cNvPr id="4" name="Title 3">
            <a:extLst>
              <a:ext uri="{FF2B5EF4-FFF2-40B4-BE49-F238E27FC236}">
                <a16:creationId xmlns:a16="http://schemas.microsoft.com/office/drawing/2014/main" id="{B0FBE04B-D210-39AD-12A6-4603A298EE8E}"/>
              </a:ext>
            </a:extLst>
          </p:cNvPr>
          <p:cNvSpPr>
            <a:spLocks noGrp="1"/>
          </p:cNvSpPr>
          <p:nvPr>
            <p:ph type="title"/>
          </p:nvPr>
        </p:nvSpPr>
        <p:spPr>
          <a:xfrm>
            <a:off x="0" y="-150919"/>
            <a:ext cx="7306654" cy="564022"/>
          </a:xfrm>
        </p:spPr>
        <p:txBody>
          <a:bodyPr/>
          <a:lstStyle/>
          <a:p>
            <a:r>
              <a:rPr lang="en-US" dirty="0"/>
              <a:t>	 Why Care About Uniformity?</a:t>
            </a:r>
          </a:p>
        </p:txBody>
      </p:sp>
    </p:spTree>
    <p:extLst>
      <p:ext uri="{BB962C8B-B14F-4D97-AF65-F5344CB8AC3E}">
        <p14:creationId xmlns:p14="http://schemas.microsoft.com/office/powerpoint/2010/main" val="383951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F828-A2B9-F445-D987-62F6C794A4F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0E409-1D09-A93A-C3DF-1FDC9CBFAB31}"/>
              </a:ext>
            </a:extLst>
          </p:cNvPr>
          <p:cNvSpPr>
            <a:spLocks noGrp="1"/>
          </p:cNvSpPr>
          <p:nvPr>
            <p:ph idx="1"/>
          </p:nvPr>
        </p:nvSpPr>
        <p:spPr/>
        <p:txBody>
          <a:bodyPr>
            <a:normAutofit/>
          </a:bodyPr>
          <a:lstStyle/>
          <a:p>
            <a:r>
              <a:rPr lang="en-US" sz="2400" dirty="0"/>
              <a:t>How to achieve uniformity in state taxation of interstate commerce?</a:t>
            </a:r>
          </a:p>
          <a:p>
            <a:r>
              <a:rPr lang="en-US" sz="2400" dirty="0"/>
              <a:t>	Imposition</a:t>
            </a:r>
          </a:p>
          <a:p>
            <a:r>
              <a:rPr lang="en-US" sz="2400" dirty="0"/>
              <a:t>		Congress</a:t>
            </a:r>
          </a:p>
          <a:p>
            <a:r>
              <a:rPr lang="en-US" sz="2400" dirty="0"/>
              <a:t>		U.S. Supreme Court</a:t>
            </a:r>
          </a:p>
          <a:p>
            <a:r>
              <a:rPr lang="en-US" sz="2400" dirty="0"/>
              <a:t>	Collaboration</a:t>
            </a:r>
          </a:p>
          <a:p>
            <a:r>
              <a:rPr lang="en-US" sz="2400" dirty="0"/>
              <a:t>		Interstate Compacts</a:t>
            </a:r>
          </a:p>
          <a:p>
            <a:endParaRPr lang="en-US" sz="2400" dirty="0"/>
          </a:p>
        </p:txBody>
      </p:sp>
      <p:sp>
        <p:nvSpPr>
          <p:cNvPr id="3" name="Slide Number Placeholder 2">
            <a:extLst>
              <a:ext uri="{FF2B5EF4-FFF2-40B4-BE49-F238E27FC236}">
                <a16:creationId xmlns:a16="http://schemas.microsoft.com/office/drawing/2014/main" id="{BFE1C93F-E88E-79E9-EA5D-EF30E7817F59}"/>
              </a:ext>
            </a:extLst>
          </p:cNvPr>
          <p:cNvSpPr>
            <a:spLocks noGrp="1"/>
          </p:cNvSpPr>
          <p:nvPr>
            <p:ph type="sldNum" sz="quarter" idx="12"/>
          </p:nvPr>
        </p:nvSpPr>
        <p:spPr/>
        <p:txBody>
          <a:bodyPr/>
          <a:lstStyle/>
          <a:p>
            <a:fld id="{596BA77D-E0F3-4B80-A65E-88527CDE7779}" type="slidenum">
              <a:rPr lang="en-US" smtClean="0"/>
              <a:t>15</a:t>
            </a:fld>
            <a:endParaRPr lang="en-US"/>
          </a:p>
        </p:txBody>
      </p:sp>
      <p:sp>
        <p:nvSpPr>
          <p:cNvPr id="4" name="Title 3">
            <a:extLst>
              <a:ext uri="{FF2B5EF4-FFF2-40B4-BE49-F238E27FC236}">
                <a16:creationId xmlns:a16="http://schemas.microsoft.com/office/drawing/2014/main" id="{9341C87E-9A3F-51B6-034B-3630B7DC1F0E}"/>
              </a:ext>
            </a:extLst>
          </p:cNvPr>
          <p:cNvSpPr>
            <a:spLocks noGrp="1"/>
          </p:cNvSpPr>
          <p:nvPr>
            <p:ph type="title"/>
          </p:nvPr>
        </p:nvSpPr>
        <p:spPr>
          <a:xfrm>
            <a:off x="0" y="-150919"/>
            <a:ext cx="7306654" cy="564022"/>
          </a:xfrm>
        </p:spPr>
        <p:txBody>
          <a:bodyPr/>
          <a:lstStyle/>
          <a:p>
            <a:r>
              <a:rPr lang="en-US" dirty="0"/>
              <a:t>	Achieving Uniformity</a:t>
            </a:r>
          </a:p>
        </p:txBody>
      </p:sp>
    </p:spTree>
    <p:extLst>
      <p:ext uri="{BB962C8B-B14F-4D97-AF65-F5344CB8AC3E}">
        <p14:creationId xmlns:p14="http://schemas.microsoft.com/office/powerpoint/2010/main" val="358076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51290-1879-BB9A-893D-887F955D25A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BCE53C-E603-5CCE-BB98-960B2A818FEC}"/>
              </a:ext>
            </a:extLst>
          </p:cNvPr>
          <p:cNvSpPr>
            <a:spLocks noGrp="1"/>
          </p:cNvSpPr>
          <p:nvPr>
            <p:ph idx="1"/>
          </p:nvPr>
        </p:nvSpPr>
        <p:spPr/>
        <p:txBody>
          <a:bodyPr>
            <a:normAutofit lnSpcReduction="10000"/>
          </a:bodyPr>
          <a:lstStyle/>
          <a:p>
            <a:r>
              <a:rPr lang="en-US" sz="2400" dirty="0"/>
              <a:t>Uniformity by Imposition</a:t>
            </a:r>
          </a:p>
          <a:p>
            <a:r>
              <a:rPr lang="en-US" sz="2400" dirty="0"/>
              <a:t>	Efficient, but</a:t>
            </a:r>
          </a:p>
          <a:p>
            <a:r>
              <a:rPr lang="en-US" sz="2400" dirty="0"/>
              <a:t>		Comes at the cost of state sovereignty, </a:t>
            </a:r>
          </a:p>
          <a:p>
            <a:r>
              <a:rPr lang="en-US" sz="2400" dirty="0"/>
              <a:t>		Can lock the states into methods of taxation that may not work</a:t>
            </a:r>
          </a:p>
          <a:p>
            <a:r>
              <a:rPr lang="en-US" sz="2400" dirty="0"/>
              <a:t>			P.L. 86-272?</a:t>
            </a:r>
          </a:p>
          <a:p>
            <a:r>
              <a:rPr lang="en-US" sz="2400" dirty="0"/>
              <a:t>		Political considerations</a:t>
            </a:r>
          </a:p>
          <a:p>
            <a:r>
              <a:rPr lang="en-US" sz="2400" dirty="0"/>
              <a:t>Moorman Manufacturing Co v. Bair, 437 U.S. 267 (1978)</a:t>
            </a:r>
          </a:p>
          <a:p>
            <a:r>
              <a:rPr lang="en-US" sz="2400" dirty="0"/>
              <a:t>	“Although the adoption of a uniform code would undeniably advance 	the policies that underlie the Commerce Clause, it would require a 	policy decision based on political and economic considerations that vary 	from State to State.”</a:t>
            </a:r>
          </a:p>
        </p:txBody>
      </p:sp>
      <p:sp>
        <p:nvSpPr>
          <p:cNvPr id="3" name="Slide Number Placeholder 2">
            <a:extLst>
              <a:ext uri="{FF2B5EF4-FFF2-40B4-BE49-F238E27FC236}">
                <a16:creationId xmlns:a16="http://schemas.microsoft.com/office/drawing/2014/main" id="{E2D20BFA-E6FE-2C9E-22B6-0CCBC8A57E83}"/>
              </a:ext>
            </a:extLst>
          </p:cNvPr>
          <p:cNvSpPr>
            <a:spLocks noGrp="1"/>
          </p:cNvSpPr>
          <p:nvPr>
            <p:ph type="sldNum" sz="quarter" idx="12"/>
          </p:nvPr>
        </p:nvSpPr>
        <p:spPr/>
        <p:txBody>
          <a:bodyPr/>
          <a:lstStyle/>
          <a:p>
            <a:fld id="{596BA77D-E0F3-4B80-A65E-88527CDE7779}" type="slidenum">
              <a:rPr lang="en-US" smtClean="0"/>
              <a:t>16</a:t>
            </a:fld>
            <a:endParaRPr lang="en-US"/>
          </a:p>
        </p:txBody>
      </p:sp>
      <p:sp>
        <p:nvSpPr>
          <p:cNvPr id="4" name="Title 3">
            <a:extLst>
              <a:ext uri="{FF2B5EF4-FFF2-40B4-BE49-F238E27FC236}">
                <a16:creationId xmlns:a16="http://schemas.microsoft.com/office/drawing/2014/main" id="{35B95FB2-10B5-B537-6D3B-EA3C089F9F7F}"/>
              </a:ext>
            </a:extLst>
          </p:cNvPr>
          <p:cNvSpPr>
            <a:spLocks noGrp="1"/>
          </p:cNvSpPr>
          <p:nvPr>
            <p:ph type="title"/>
          </p:nvPr>
        </p:nvSpPr>
        <p:spPr>
          <a:xfrm>
            <a:off x="0" y="-150919"/>
            <a:ext cx="7306654" cy="564022"/>
          </a:xfrm>
        </p:spPr>
        <p:txBody>
          <a:bodyPr/>
          <a:lstStyle/>
          <a:p>
            <a:r>
              <a:rPr lang="en-US" dirty="0"/>
              <a:t>	Achieving Uniformity</a:t>
            </a:r>
          </a:p>
        </p:txBody>
      </p:sp>
    </p:spTree>
    <p:extLst>
      <p:ext uri="{BB962C8B-B14F-4D97-AF65-F5344CB8AC3E}">
        <p14:creationId xmlns:p14="http://schemas.microsoft.com/office/powerpoint/2010/main" val="3031573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B4CE7-8798-987B-7F1A-0DE4684F06B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5ABC27-4E74-3FC8-2599-BABC45C1546B}"/>
              </a:ext>
            </a:extLst>
          </p:cNvPr>
          <p:cNvSpPr>
            <a:spLocks noGrp="1"/>
          </p:cNvSpPr>
          <p:nvPr>
            <p:ph idx="1"/>
          </p:nvPr>
        </p:nvSpPr>
        <p:spPr/>
        <p:txBody>
          <a:bodyPr>
            <a:normAutofit/>
          </a:bodyPr>
          <a:lstStyle/>
          <a:p>
            <a:r>
              <a:rPr lang="en-US" sz="2400" dirty="0"/>
              <a:t>Mobil Oil Corporation v. Commissioner of Taxes of Vermont, 445 U.S. 425 (1980)</a:t>
            </a:r>
          </a:p>
          <a:p>
            <a:r>
              <a:rPr lang="en-US" sz="2400" dirty="0"/>
              <a:t>	“We agree with Mobil that the constitutionality of a Vermont tax should 	not depend on the vagaries of New York tax policy.” </a:t>
            </a:r>
          </a:p>
          <a:p>
            <a:r>
              <a:rPr lang="en-US" sz="2400" dirty="0"/>
              <a:t>Container Corp. v. Franchise Tax Board, 463 U.S. 159 (1983)</a:t>
            </a:r>
          </a:p>
          <a:p>
            <a:r>
              <a:rPr lang="en-US" sz="2400" dirty="0"/>
              <a:t>	“A final point that needs to be made about the unitary business concept 	is that it is not, so to speak, unitary: there are variations on the theme, 	and any number of them are logically consistent with the underlying 	principles motivating the approach.”</a:t>
            </a:r>
          </a:p>
        </p:txBody>
      </p:sp>
      <p:sp>
        <p:nvSpPr>
          <p:cNvPr id="3" name="Slide Number Placeholder 2">
            <a:extLst>
              <a:ext uri="{FF2B5EF4-FFF2-40B4-BE49-F238E27FC236}">
                <a16:creationId xmlns:a16="http://schemas.microsoft.com/office/drawing/2014/main" id="{731D297B-E0EE-0EAA-A624-E6608BFEB6B0}"/>
              </a:ext>
            </a:extLst>
          </p:cNvPr>
          <p:cNvSpPr>
            <a:spLocks noGrp="1"/>
          </p:cNvSpPr>
          <p:nvPr>
            <p:ph type="sldNum" sz="quarter" idx="12"/>
          </p:nvPr>
        </p:nvSpPr>
        <p:spPr/>
        <p:txBody>
          <a:bodyPr/>
          <a:lstStyle/>
          <a:p>
            <a:fld id="{596BA77D-E0F3-4B80-A65E-88527CDE7779}" type="slidenum">
              <a:rPr lang="en-US" smtClean="0"/>
              <a:t>17</a:t>
            </a:fld>
            <a:endParaRPr lang="en-US"/>
          </a:p>
        </p:txBody>
      </p:sp>
      <p:sp>
        <p:nvSpPr>
          <p:cNvPr id="4" name="Title 3">
            <a:extLst>
              <a:ext uri="{FF2B5EF4-FFF2-40B4-BE49-F238E27FC236}">
                <a16:creationId xmlns:a16="http://schemas.microsoft.com/office/drawing/2014/main" id="{F24DC61B-FF4F-D320-D48D-476822E334EB}"/>
              </a:ext>
            </a:extLst>
          </p:cNvPr>
          <p:cNvSpPr>
            <a:spLocks noGrp="1"/>
          </p:cNvSpPr>
          <p:nvPr>
            <p:ph type="title"/>
          </p:nvPr>
        </p:nvSpPr>
        <p:spPr>
          <a:xfrm>
            <a:off x="0" y="-150919"/>
            <a:ext cx="7306654" cy="564022"/>
          </a:xfrm>
        </p:spPr>
        <p:txBody>
          <a:bodyPr/>
          <a:lstStyle/>
          <a:p>
            <a:r>
              <a:rPr lang="en-US" dirty="0"/>
              <a:t>	Achieving Uniformity</a:t>
            </a:r>
          </a:p>
        </p:txBody>
      </p:sp>
    </p:spTree>
    <p:extLst>
      <p:ext uri="{BB962C8B-B14F-4D97-AF65-F5344CB8AC3E}">
        <p14:creationId xmlns:p14="http://schemas.microsoft.com/office/powerpoint/2010/main" val="3224193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8BC31-5226-E4CE-0304-FF323548EA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4DCA6B-EFB6-067F-0928-34F28C516266}"/>
              </a:ext>
            </a:extLst>
          </p:cNvPr>
          <p:cNvSpPr>
            <a:spLocks noGrp="1"/>
          </p:cNvSpPr>
          <p:nvPr>
            <p:ph idx="1"/>
          </p:nvPr>
        </p:nvSpPr>
        <p:spPr/>
        <p:txBody>
          <a:bodyPr>
            <a:normAutofit/>
          </a:bodyPr>
          <a:lstStyle/>
          <a:p>
            <a:r>
              <a:rPr lang="en-US" sz="2400" dirty="0"/>
              <a:t>Uniformity by Collaboration</a:t>
            </a:r>
          </a:p>
          <a:p>
            <a:r>
              <a:rPr lang="en-US" sz="2400" dirty="0"/>
              <a:t>	Allows for more state sovereignty and addresses some of the political 	issues of federal intervention, but</a:t>
            </a:r>
          </a:p>
          <a:p>
            <a:r>
              <a:rPr lang="en-US" sz="2400" dirty="0"/>
              <a:t>		Reaching consensus or even a majority position can be difficult,</a:t>
            </a:r>
          </a:p>
          <a:p>
            <a:r>
              <a:rPr lang="en-US" sz="2400" dirty="0"/>
              <a:t>		Requires buy-in from a significant number of states</a:t>
            </a:r>
          </a:p>
          <a:p>
            <a:r>
              <a:rPr lang="en-US" sz="2400" dirty="0"/>
              <a:t>			Ad Hoc Committee proposal for federal legislation in 			response to the Willis Committee</a:t>
            </a:r>
          </a:p>
        </p:txBody>
      </p:sp>
      <p:sp>
        <p:nvSpPr>
          <p:cNvPr id="3" name="Slide Number Placeholder 2">
            <a:extLst>
              <a:ext uri="{FF2B5EF4-FFF2-40B4-BE49-F238E27FC236}">
                <a16:creationId xmlns:a16="http://schemas.microsoft.com/office/drawing/2014/main" id="{DF1C9304-5B42-0BC7-0DEE-557AACC9591E}"/>
              </a:ext>
            </a:extLst>
          </p:cNvPr>
          <p:cNvSpPr>
            <a:spLocks noGrp="1"/>
          </p:cNvSpPr>
          <p:nvPr>
            <p:ph type="sldNum" sz="quarter" idx="12"/>
          </p:nvPr>
        </p:nvSpPr>
        <p:spPr/>
        <p:txBody>
          <a:bodyPr/>
          <a:lstStyle/>
          <a:p>
            <a:fld id="{596BA77D-E0F3-4B80-A65E-88527CDE7779}" type="slidenum">
              <a:rPr lang="en-US" smtClean="0"/>
              <a:t>18</a:t>
            </a:fld>
            <a:endParaRPr lang="en-US"/>
          </a:p>
        </p:txBody>
      </p:sp>
      <p:sp>
        <p:nvSpPr>
          <p:cNvPr id="4" name="Title 3">
            <a:extLst>
              <a:ext uri="{FF2B5EF4-FFF2-40B4-BE49-F238E27FC236}">
                <a16:creationId xmlns:a16="http://schemas.microsoft.com/office/drawing/2014/main" id="{F81C09C5-E5C5-30B0-24D4-416D39DF49FD}"/>
              </a:ext>
            </a:extLst>
          </p:cNvPr>
          <p:cNvSpPr>
            <a:spLocks noGrp="1"/>
          </p:cNvSpPr>
          <p:nvPr>
            <p:ph type="title"/>
          </p:nvPr>
        </p:nvSpPr>
        <p:spPr>
          <a:xfrm>
            <a:off x="0" y="-150919"/>
            <a:ext cx="7306654" cy="564022"/>
          </a:xfrm>
        </p:spPr>
        <p:txBody>
          <a:bodyPr/>
          <a:lstStyle/>
          <a:p>
            <a:r>
              <a:rPr lang="en-US" dirty="0"/>
              <a:t>	Achieving Uniformity</a:t>
            </a:r>
          </a:p>
        </p:txBody>
      </p:sp>
    </p:spTree>
    <p:extLst>
      <p:ext uri="{BB962C8B-B14F-4D97-AF65-F5344CB8AC3E}">
        <p14:creationId xmlns:p14="http://schemas.microsoft.com/office/powerpoint/2010/main" val="93069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9079-9B2C-45DF-9D71-E3216712E57F}"/>
              </a:ext>
            </a:extLst>
          </p:cNvPr>
          <p:cNvSpPr>
            <a:spLocks noGrp="1"/>
          </p:cNvSpPr>
          <p:nvPr>
            <p:ph type="title"/>
          </p:nvPr>
        </p:nvSpPr>
        <p:spPr/>
        <p:txBody>
          <a:bodyPr/>
          <a:lstStyle/>
          <a:p>
            <a:r>
              <a:rPr lang="en-US" dirty="0"/>
              <a:t>Establishing the MTC’s Place</a:t>
            </a:r>
          </a:p>
        </p:txBody>
      </p:sp>
      <p:sp>
        <p:nvSpPr>
          <p:cNvPr id="3" name="Slide Number Placeholder 2">
            <a:extLst>
              <a:ext uri="{FF2B5EF4-FFF2-40B4-BE49-F238E27FC236}">
                <a16:creationId xmlns:a16="http://schemas.microsoft.com/office/drawing/2014/main" id="{6AFD2E79-10DC-40CE-A4A2-A291EEFFEE0B}"/>
              </a:ext>
            </a:extLst>
          </p:cNvPr>
          <p:cNvSpPr>
            <a:spLocks noGrp="1"/>
          </p:cNvSpPr>
          <p:nvPr>
            <p:ph type="sldNum" sz="quarter" idx="12"/>
          </p:nvPr>
        </p:nvSpPr>
        <p:spPr/>
        <p:txBody>
          <a:bodyPr/>
          <a:lstStyle/>
          <a:p>
            <a:fld id="{596BA77D-E0F3-4B80-A65E-88527CDE7779}" type="slidenum">
              <a:rPr lang="en-US" smtClean="0"/>
              <a:t>19</a:t>
            </a:fld>
            <a:endParaRPr lang="en-US"/>
          </a:p>
        </p:txBody>
      </p:sp>
    </p:spTree>
    <p:extLst>
      <p:ext uri="{BB962C8B-B14F-4D97-AF65-F5344CB8AC3E}">
        <p14:creationId xmlns:p14="http://schemas.microsoft.com/office/powerpoint/2010/main" val="4095778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6E981E-9761-42E6-B24D-B175D0DD8374}"/>
              </a:ext>
            </a:extLst>
          </p:cNvPr>
          <p:cNvSpPr>
            <a:spLocks noGrp="1"/>
          </p:cNvSpPr>
          <p:nvPr>
            <p:ph idx="1"/>
          </p:nvPr>
        </p:nvSpPr>
        <p:spPr/>
        <p:txBody>
          <a:bodyPr/>
          <a:lstStyle/>
          <a:p>
            <a:endParaRPr lang="en-US" sz="2800" dirty="0"/>
          </a:p>
          <a:p>
            <a:pPr algn="ctr"/>
            <a:r>
              <a:rPr lang="en-US" sz="3600" dirty="0"/>
              <a:t>I speak for myself. </a:t>
            </a:r>
          </a:p>
          <a:p>
            <a:pPr algn="ctr"/>
            <a:r>
              <a:rPr lang="en-US" sz="3600" dirty="0"/>
              <a:t>My comments do not necessarily represent the views of my employer.</a:t>
            </a:r>
          </a:p>
          <a:p>
            <a:pPr algn="ctr"/>
            <a:r>
              <a:rPr lang="en-US" sz="3600" dirty="0"/>
              <a:t>Nothing in this presentation should be considered legal advice.</a:t>
            </a:r>
          </a:p>
          <a:p>
            <a:endParaRPr lang="en-US" dirty="0"/>
          </a:p>
        </p:txBody>
      </p:sp>
      <p:sp>
        <p:nvSpPr>
          <p:cNvPr id="3" name="Slide Number Placeholder 2">
            <a:extLst>
              <a:ext uri="{FF2B5EF4-FFF2-40B4-BE49-F238E27FC236}">
                <a16:creationId xmlns:a16="http://schemas.microsoft.com/office/drawing/2014/main" id="{DBE024FB-2E14-43D0-BF31-E0568A0F6B8C}"/>
              </a:ext>
            </a:extLst>
          </p:cNvPr>
          <p:cNvSpPr>
            <a:spLocks noGrp="1"/>
          </p:cNvSpPr>
          <p:nvPr>
            <p:ph type="sldNum" sz="quarter" idx="12"/>
          </p:nvPr>
        </p:nvSpPr>
        <p:spPr/>
        <p:txBody>
          <a:bodyPr/>
          <a:lstStyle/>
          <a:p>
            <a:fld id="{596BA77D-E0F3-4B80-A65E-88527CDE7779}" type="slidenum">
              <a:rPr lang="en-US" smtClean="0"/>
              <a:t>2</a:t>
            </a:fld>
            <a:endParaRPr lang="en-US"/>
          </a:p>
        </p:txBody>
      </p:sp>
      <p:sp>
        <p:nvSpPr>
          <p:cNvPr id="4" name="Title 3">
            <a:extLst>
              <a:ext uri="{FF2B5EF4-FFF2-40B4-BE49-F238E27FC236}">
                <a16:creationId xmlns:a16="http://schemas.microsoft.com/office/drawing/2014/main" id="{43E22F01-4108-4E6E-8EAB-75277CA98E29}"/>
              </a:ext>
            </a:extLst>
          </p:cNvPr>
          <p:cNvSpPr>
            <a:spLocks noGrp="1"/>
          </p:cNvSpPr>
          <p:nvPr>
            <p:ph type="title"/>
          </p:nvPr>
        </p:nvSpPr>
        <p:spPr/>
        <p:txBody>
          <a:bodyPr/>
          <a:lstStyle/>
          <a:p>
            <a:r>
              <a:rPr lang="en-US" dirty="0"/>
              <a:t>	Disclaimer</a:t>
            </a:r>
          </a:p>
        </p:txBody>
      </p:sp>
    </p:spTree>
    <p:extLst>
      <p:ext uri="{BB962C8B-B14F-4D97-AF65-F5344CB8AC3E}">
        <p14:creationId xmlns:p14="http://schemas.microsoft.com/office/powerpoint/2010/main" val="143354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5DB71-98BA-040E-A6DC-EDF42C256AA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3123CF-3F44-D0E5-13FF-60AB70D36AA9}"/>
              </a:ext>
            </a:extLst>
          </p:cNvPr>
          <p:cNvSpPr>
            <a:spLocks noGrp="1"/>
          </p:cNvSpPr>
          <p:nvPr>
            <p:ph idx="1"/>
          </p:nvPr>
        </p:nvSpPr>
        <p:spPr>
          <a:xfrm>
            <a:off x="992811" y="891630"/>
            <a:ext cx="10068042" cy="5240722"/>
          </a:xfrm>
        </p:spPr>
        <p:txBody>
          <a:bodyPr>
            <a:normAutofit/>
          </a:bodyPr>
          <a:lstStyle/>
          <a:p>
            <a:r>
              <a:rPr lang="en-US" sz="2400" dirty="0"/>
              <a:t>Multistate Tax Compact, Art. I</a:t>
            </a:r>
          </a:p>
          <a:p>
            <a:r>
              <a:rPr lang="en-US" sz="2400" dirty="0"/>
              <a:t>	The purposes of this compact are to:</a:t>
            </a:r>
          </a:p>
          <a:p>
            <a:r>
              <a:rPr lang="en-US" sz="2400" dirty="0"/>
              <a:t>		Facilitate proper determination of State and local tax liability of        		multistate taxpayers, including the equitable apportionment of       		tax bases and settlement of apportionment disputes.</a:t>
            </a:r>
          </a:p>
          <a:p>
            <a:r>
              <a:rPr lang="en-US" sz="2400" dirty="0"/>
              <a:t>		Promote uniformity or compatibility in significant components of 		tax systems.</a:t>
            </a:r>
          </a:p>
          <a:p>
            <a:r>
              <a:rPr lang="en-US" sz="2400" dirty="0"/>
              <a:t>		Facilitate taxpayer convenience and compliance in the filing of          	             	tax returns and in other phases of tax administration.</a:t>
            </a:r>
          </a:p>
          <a:p>
            <a:r>
              <a:rPr lang="en-US" sz="2400" dirty="0"/>
              <a:t>		Avoid duplicative taxation.</a:t>
            </a:r>
          </a:p>
        </p:txBody>
      </p:sp>
      <p:sp>
        <p:nvSpPr>
          <p:cNvPr id="3" name="Slide Number Placeholder 2">
            <a:extLst>
              <a:ext uri="{FF2B5EF4-FFF2-40B4-BE49-F238E27FC236}">
                <a16:creationId xmlns:a16="http://schemas.microsoft.com/office/drawing/2014/main" id="{8D1DFE8A-BA76-E935-AE1D-497678D05EDC}"/>
              </a:ext>
            </a:extLst>
          </p:cNvPr>
          <p:cNvSpPr>
            <a:spLocks noGrp="1"/>
          </p:cNvSpPr>
          <p:nvPr>
            <p:ph type="sldNum" sz="quarter" idx="12"/>
          </p:nvPr>
        </p:nvSpPr>
        <p:spPr/>
        <p:txBody>
          <a:bodyPr/>
          <a:lstStyle/>
          <a:p>
            <a:fld id="{596BA77D-E0F3-4B80-A65E-88527CDE7779}" type="slidenum">
              <a:rPr lang="en-US" smtClean="0"/>
              <a:t>20</a:t>
            </a:fld>
            <a:endParaRPr lang="en-US"/>
          </a:p>
        </p:txBody>
      </p:sp>
      <p:sp>
        <p:nvSpPr>
          <p:cNvPr id="4" name="Title 3">
            <a:extLst>
              <a:ext uri="{FF2B5EF4-FFF2-40B4-BE49-F238E27FC236}">
                <a16:creationId xmlns:a16="http://schemas.microsoft.com/office/drawing/2014/main" id="{E4B53144-5C2E-DAA2-B4E2-7081195C28D6}"/>
              </a:ext>
            </a:extLst>
          </p:cNvPr>
          <p:cNvSpPr>
            <a:spLocks noGrp="1"/>
          </p:cNvSpPr>
          <p:nvPr>
            <p:ph type="title"/>
          </p:nvPr>
        </p:nvSpPr>
        <p:spPr>
          <a:xfrm>
            <a:off x="0" y="-150919"/>
            <a:ext cx="7306654" cy="564022"/>
          </a:xfrm>
        </p:spPr>
        <p:txBody>
          <a:bodyPr/>
          <a:lstStyle/>
          <a:p>
            <a:r>
              <a:rPr lang="en-US" dirty="0"/>
              <a:t>	The MTC’s Purpose</a:t>
            </a:r>
          </a:p>
        </p:txBody>
      </p:sp>
    </p:spTree>
    <p:extLst>
      <p:ext uri="{BB962C8B-B14F-4D97-AF65-F5344CB8AC3E}">
        <p14:creationId xmlns:p14="http://schemas.microsoft.com/office/powerpoint/2010/main" val="259770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63BDE-1FF9-DD7A-A937-20D95A3FA98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C53B25-F8FB-713C-99A4-A5705D68C3AC}"/>
              </a:ext>
            </a:extLst>
          </p:cNvPr>
          <p:cNvSpPr>
            <a:spLocks noGrp="1"/>
          </p:cNvSpPr>
          <p:nvPr>
            <p:ph idx="1"/>
          </p:nvPr>
        </p:nvSpPr>
        <p:spPr>
          <a:xfrm>
            <a:off x="992811" y="891630"/>
            <a:ext cx="10298336" cy="5240722"/>
          </a:xfrm>
        </p:spPr>
        <p:txBody>
          <a:bodyPr>
            <a:normAutofit/>
          </a:bodyPr>
          <a:lstStyle/>
          <a:p>
            <a:r>
              <a:rPr lang="en-US" sz="2400" dirty="0"/>
              <a:t>Why is the “promotion of uniformity or compatibility in significant components of tax systems” a stated purpose of the Multistate Tax Compact?</a:t>
            </a:r>
          </a:p>
          <a:p>
            <a:r>
              <a:rPr lang="en-US" sz="2400" dirty="0"/>
              <a:t>	Ease the flow of interstate commerce</a:t>
            </a:r>
          </a:p>
          <a:p>
            <a:r>
              <a:rPr lang="en-US" sz="2400" dirty="0"/>
              <a:t>	Reduce enforcement costs for the states</a:t>
            </a:r>
          </a:p>
          <a:p>
            <a:r>
              <a:rPr lang="en-US" sz="2400" dirty="0"/>
              <a:t>	Stave off federal action that would impair state sovereignty</a:t>
            </a:r>
          </a:p>
        </p:txBody>
      </p:sp>
      <p:sp>
        <p:nvSpPr>
          <p:cNvPr id="3" name="Slide Number Placeholder 2">
            <a:extLst>
              <a:ext uri="{FF2B5EF4-FFF2-40B4-BE49-F238E27FC236}">
                <a16:creationId xmlns:a16="http://schemas.microsoft.com/office/drawing/2014/main" id="{A322C4D9-74D6-8E37-4219-AC4FCFFAD075}"/>
              </a:ext>
            </a:extLst>
          </p:cNvPr>
          <p:cNvSpPr>
            <a:spLocks noGrp="1"/>
          </p:cNvSpPr>
          <p:nvPr>
            <p:ph type="sldNum" sz="quarter" idx="12"/>
          </p:nvPr>
        </p:nvSpPr>
        <p:spPr/>
        <p:txBody>
          <a:bodyPr/>
          <a:lstStyle/>
          <a:p>
            <a:fld id="{596BA77D-E0F3-4B80-A65E-88527CDE7779}" type="slidenum">
              <a:rPr lang="en-US" smtClean="0"/>
              <a:t>21</a:t>
            </a:fld>
            <a:endParaRPr lang="en-US"/>
          </a:p>
        </p:txBody>
      </p:sp>
      <p:sp>
        <p:nvSpPr>
          <p:cNvPr id="4" name="Title 3">
            <a:extLst>
              <a:ext uri="{FF2B5EF4-FFF2-40B4-BE49-F238E27FC236}">
                <a16:creationId xmlns:a16="http://schemas.microsoft.com/office/drawing/2014/main" id="{4E1699B5-D235-8725-BC72-9A67F0BBEBB5}"/>
              </a:ext>
            </a:extLst>
          </p:cNvPr>
          <p:cNvSpPr>
            <a:spLocks noGrp="1"/>
          </p:cNvSpPr>
          <p:nvPr>
            <p:ph type="title"/>
          </p:nvPr>
        </p:nvSpPr>
        <p:spPr>
          <a:xfrm>
            <a:off x="0" y="-150919"/>
            <a:ext cx="7306654" cy="564022"/>
          </a:xfrm>
        </p:spPr>
        <p:txBody>
          <a:bodyPr/>
          <a:lstStyle/>
          <a:p>
            <a:r>
              <a:rPr lang="en-US" dirty="0"/>
              <a:t>	The MTC’s Purpose</a:t>
            </a:r>
          </a:p>
        </p:txBody>
      </p:sp>
    </p:spTree>
    <p:extLst>
      <p:ext uri="{BB962C8B-B14F-4D97-AF65-F5344CB8AC3E}">
        <p14:creationId xmlns:p14="http://schemas.microsoft.com/office/powerpoint/2010/main" val="104957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1DCAC-BB6B-DC8D-B0CA-C69D4A1CB8C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A6107-9CD0-0ECA-70E0-C47F7FD2E9BE}"/>
              </a:ext>
            </a:extLst>
          </p:cNvPr>
          <p:cNvSpPr>
            <a:spLocks noGrp="1"/>
          </p:cNvSpPr>
          <p:nvPr>
            <p:ph idx="1"/>
          </p:nvPr>
        </p:nvSpPr>
        <p:spPr>
          <a:xfrm>
            <a:off x="992811" y="891630"/>
            <a:ext cx="10298336" cy="5240722"/>
          </a:xfrm>
        </p:spPr>
        <p:txBody>
          <a:bodyPr>
            <a:normAutofit/>
          </a:bodyPr>
          <a:lstStyle/>
          <a:p>
            <a:r>
              <a:rPr lang="en-US" sz="2400" dirty="0"/>
              <a:t>As the facilitator of the collaborative effort of the Multistate Tax Compact, how did the MTC establish itself?</a:t>
            </a:r>
          </a:p>
          <a:p>
            <a:r>
              <a:rPr lang="en-US" sz="2400" dirty="0"/>
              <a:t>	Early years involved significant recruitment efforts to convince states to 	adopt the Multistate Tax Compact</a:t>
            </a:r>
          </a:p>
          <a:p>
            <a:r>
              <a:rPr lang="en-US" sz="2400" dirty="0"/>
              <a:t>	Lobbied against federal uniformity legislation</a:t>
            </a:r>
          </a:p>
          <a:p>
            <a:r>
              <a:rPr lang="en-US" sz="2400" dirty="0"/>
              <a:t>	Lobbied for federal consent bill</a:t>
            </a:r>
          </a:p>
          <a:p>
            <a:r>
              <a:rPr lang="en-US" sz="2400" dirty="0"/>
              <a:t>	Established joint audit program and training programs</a:t>
            </a:r>
          </a:p>
          <a:p>
            <a:r>
              <a:rPr lang="en-US" sz="2400" dirty="0"/>
              <a:t>	Established litigation and uniformity committees, among others</a:t>
            </a:r>
          </a:p>
          <a:p>
            <a:r>
              <a:rPr lang="en-US" sz="2400" dirty="0"/>
              <a:t>	Recruited highly-qualified staff</a:t>
            </a:r>
          </a:p>
          <a:p>
            <a:r>
              <a:rPr lang="en-US" sz="2400" dirty="0"/>
              <a:t>	Aggressively defended against efforts to diminish the MTC’s role</a:t>
            </a:r>
          </a:p>
        </p:txBody>
      </p:sp>
      <p:sp>
        <p:nvSpPr>
          <p:cNvPr id="3" name="Slide Number Placeholder 2">
            <a:extLst>
              <a:ext uri="{FF2B5EF4-FFF2-40B4-BE49-F238E27FC236}">
                <a16:creationId xmlns:a16="http://schemas.microsoft.com/office/drawing/2014/main" id="{E5EBCAB4-7381-8FCB-C6CF-8994CFB794CE}"/>
              </a:ext>
            </a:extLst>
          </p:cNvPr>
          <p:cNvSpPr>
            <a:spLocks noGrp="1"/>
          </p:cNvSpPr>
          <p:nvPr>
            <p:ph type="sldNum" sz="quarter" idx="12"/>
          </p:nvPr>
        </p:nvSpPr>
        <p:spPr/>
        <p:txBody>
          <a:bodyPr/>
          <a:lstStyle/>
          <a:p>
            <a:fld id="{596BA77D-E0F3-4B80-A65E-88527CDE7779}" type="slidenum">
              <a:rPr lang="en-US" smtClean="0"/>
              <a:t>22</a:t>
            </a:fld>
            <a:endParaRPr lang="en-US"/>
          </a:p>
        </p:txBody>
      </p:sp>
      <p:sp>
        <p:nvSpPr>
          <p:cNvPr id="4" name="Title 3">
            <a:extLst>
              <a:ext uri="{FF2B5EF4-FFF2-40B4-BE49-F238E27FC236}">
                <a16:creationId xmlns:a16="http://schemas.microsoft.com/office/drawing/2014/main" id="{15E8DA25-9BCF-4E9F-147D-9C35263983A3}"/>
              </a:ext>
            </a:extLst>
          </p:cNvPr>
          <p:cNvSpPr>
            <a:spLocks noGrp="1"/>
          </p:cNvSpPr>
          <p:nvPr>
            <p:ph type="title"/>
          </p:nvPr>
        </p:nvSpPr>
        <p:spPr>
          <a:xfrm>
            <a:off x="0" y="-150919"/>
            <a:ext cx="7306654" cy="564022"/>
          </a:xfrm>
        </p:spPr>
        <p:txBody>
          <a:bodyPr/>
          <a:lstStyle/>
          <a:p>
            <a:r>
              <a:rPr lang="en-US" dirty="0"/>
              <a:t>	Establishing the MTC’s Place</a:t>
            </a:r>
          </a:p>
        </p:txBody>
      </p:sp>
    </p:spTree>
    <p:extLst>
      <p:ext uri="{BB962C8B-B14F-4D97-AF65-F5344CB8AC3E}">
        <p14:creationId xmlns:p14="http://schemas.microsoft.com/office/powerpoint/2010/main" val="1554978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AACF6-0930-942C-3146-678FCD3078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284BEB-FED0-B8B5-012D-E3820CB5A0DC}"/>
              </a:ext>
            </a:extLst>
          </p:cNvPr>
          <p:cNvSpPr>
            <a:spLocks noGrp="1"/>
          </p:cNvSpPr>
          <p:nvPr>
            <p:ph idx="1"/>
          </p:nvPr>
        </p:nvSpPr>
        <p:spPr/>
        <p:txBody>
          <a:bodyPr>
            <a:normAutofit/>
          </a:bodyPr>
          <a:lstStyle/>
          <a:p>
            <a:r>
              <a:rPr lang="en-US" sz="2400" dirty="0"/>
              <a:t>The initial efforts of the MTC and states to adopt UDITPA and to lobby against federal action proved successful.</a:t>
            </a:r>
          </a:p>
          <a:p>
            <a:r>
              <a:rPr lang="en-US" sz="2400" dirty="0"/>
              <a:t>The joint audit program became a focus of attention within the MTC.</a:t>
            </a:r>
          </a:p>
          <a:p>
            <a:r>
              <a:rPr lang="en-US" sz="2400" dirty="0"/>
              <a:t>	Tool to recruit more states by demonstrating the value that the MTC 	could provide.</a:t>
            </a:r>
          </a:p>
          <a:p>
            <a:r>
              <a:rPr lang="en-US" sz="2400" dirty="0"/>
              <a:t>	Niche areas of taxation aside, less of a pressing need for substantive 	uniformity proposals?</a:t>
            </a:r>
          </a:p>
          <a:p>
            <a:r>
              <a:rPr lang="en-US" sz="2400" dirty="0"/>
              <a:t>	Taxpayers used the program as the basis to challenge the	constitutionality of the Multistate Tax Compact.</a:t>
            </a:r>
          </a:p>
          <a:p>
            <a:endParaRPr lang="en-US" sz="2400" dirty="0"/>
          </a:p>
          <a:p>
            <a:endParaRPr lang="en-US" sz="2400" dirty="0"/>
          </a:p>
          <a:p>
            <a:endParaRPr lang="en-US" sz="2400" dirty="0"/>
          </a:p>
        </p:txBody>
      </p:sp>
      <p:sp>
        <p:nvSpPr>
          <p:cNvPr id="3" name="Slide Number Placeholder 2">
            <a:extLst>
              <a:ext uri="{FF2B5EF4-FFF2-40B4-BE49-F238E27FC236}">
                <a16:creationId xmlns:a16="http://schemas.microsoft.com/office/drawing/2014/main" id="{8D66BE3F-FBD9-79F1-27D7-970D30B9B571}"/>
              </a:ext>
            </a:extLst>
          </p:cNvPr>
          <p:cNvSpPr>
            <a:spLocks noGrp="1"/>
          </p:cNvSpPr>
          <p:nvPr>
            <p:ph type="sldNum" sz="quarter" idx="12"/>
          </p:nvPr>
        </p:nvSpPr>
        <p:spPr/>
        <p:txBody>
          <a:bodyPr/>
          <a:lstStyle/>
          <a:p>
            <a:fld id="{596BA77D-E0F3-4B80-A65E-88527CDE7779}" type="slidenum">
              <a:rPr lang="en-US" smtClean="0"/>
              <a:t>23</a:t>
            </a:fld>
            <a:endParaRPr lang="en-US"/>
          </a:p>
        </p:txBody>
      </p:sp>
      <p:sp>
        <p:nvSpPr>
          <p:cNvPr id="4" name="Title 3">
            <a:extLst>
              <a:ext uri="{FF2B5EF4-FFF2-40B4-BE49-F238E27FC236}">
                <a16:creationId xmlns:a16="http://schemas.microsoft.com/office/drawing/2014/main" id="{50D94783-6212-590E-DA55-5B4088338D0C}"/>
              </a:ext>
            </a:extLst>
          </p:cNvPr>
          <p:cNvSpPr>
            <a:spLocks noGrp="1"/>
          </p:cNvSpPr>
          <p:nvPr>
            <p:ph type="title"/>
          </p:nvPr>
        </p:nvSpPr>
        <p:spPr>
          <a:xfrm>
            <a:off x="0" y="-150919"/>
            <a:ext cx="7306654" cy="564022"/>
          </a:xfrm>
        </p:spPr>
        <p:txBody>
          <a:bodyPr/>
          <a:lstStyle/>
          <a:p>
            <a:r>
              <a:rPr lang="en-US" dirty="0"/>
              <a:t>	Establishing the MTC’s Place</a:t>
            </a:r>
          </a:p>
        </p:txBody>
      </p:sp>
    </p:spTree>
    <p:extLst>
      <p:ext uri="{BB962C8B-B14F-4D97-AF65-F5344CB8AC3E}">
        <p14:creationId xmlns:p14="http://schemas.microsoft.com/office/powerpoint/2010/main" val="3074776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FE0D4-7BBE-E86F-D612-34E2AD577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C88E7-6D12-E0C0-2081-1194B7E477AA}"/>
              </a:ext>
            </a:extLst>
          </p:cNvPr>
          <p:cNvSpPr>
            <a:spLocks noGrp="1"/>
          </p:cNvSpPr>
          <p:nvPr>
            <p:ph type="title"/>
          </p:nvPr>
        </p:nvSpPr>
        <p:spPr/>
        <p:txBody>
          <a:bodyPr/>
          <a:lstStyle/>
          <a:p>
            <a:r>
              <a:rPr lang="en-US" dirty="0"/>
              <a:t>Evaluating The Early MTC</a:t>
            </a:r>
          </a:p>
        </p:txBody>
      </p:sp>
      <p:sp>
        <p:nvSpPr>
          <p:cNvPr id="3" name="Slide Number Placeholder 2">
            <a:extLst>
              <a:ext uri="{FF2B5EF4-FFF2-40B4-BE49-F238E27FC236}">
                <a16:creationId xmlns:a16="http://schemas.microsoft.com/office/drawing/2014/main" id="{4E424B08-6E0E-5C97-2895-C65BC3FDFC35}"/>
              </a:ext>
            </a:extLst>
          </p:cNvPr>
          <p:cNvSpPr>
            <a:spLocks noGrp="1"/>
          </p:cNvSpPr>
          <p:nvPr>
            <p:ph type="sldNum" sz="quarter" idx="12"/>
          </p:nvPr>
        </p:nvSpPr>
        <p:spPr/>
        <p:txBody>
          <a:bodyPr/>
          <a:lstStyle/>
          <a:p>
            <a:fld id="{596BA77D-E0F3-4B80-A65E-88527CDE7779}" type="slidenum">
              <a:rPr lang="en-US" smtClean="0"/>
              <a:t>24</a:t>
            </a:fld>
            <a:endParaRPr lang="en-US"/>
          </a:p>
        </p:txBody>
      </p:sp>
    </p:spTree>
    <p:extLst>
      <p:ext uri="{BB962C8B-B14F-4D97-AF65-F5344CB8AC3E}">
        <p14:creationId xmlns:p14="http://schemas.microsoft.com/office/powerpoint/2010/main" val="909342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7FCE1-4D3F-434E-6F04-A60F0BF9EEE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D6D1E6-6AFA-1867-78C9-06A2434E3753}"/>
              </a:ext>
            </a:extLst>
          </p:cNvPr>
          <p:cNvSpPr>
            <a:spLocks noGrp="1"/>
          </p:cNvSpPr>
          <p:nvPr>
            <p:ph idx="1"/>
          </p:nvPr>
        </p:nvSpPr>
        <p:spPr>
          <a:xfrm>
            <a:off x="992811" y="891630"/>
            <a:ext cx="10298336" cy="5240722"/>
          </a:xfrm>
        </p:spPr>
        <p:txBody>
          <a:bodyPr>
            <a:normAutofit lnSpcReduction="10000"/>
          </a:bodyPr>
          <a:lstStyle/>
          <a:p>
            <a:r>
              <a:rPr lang="en-US" sz="2400" dirty="0"/>
              <a:t>What makes for effective interstate compacts?</a:t>
            </a:r>
          </a:p>
          <a:p>
            <a:r>
              <a:rPr lang="en-US" sz="2400" dirty="0"/>
              <a:t>	Coercive authority to force compliance with compact goals</a:t>
            </a:r>
          </a:p>
          <a:p>
            <a:r>
              <a:rPr lang="en-US" sz="2400" dirty="0"/>
              <a:t>	A formative reason such as a federal initiative or crisis</a:t>
            </a:r>
          </a:p>
          <a:p>
            <a:r>
              <a:rPr lang="en-US" sz="2400" dirty="0"/>
              <a:t>	Participation of the federal government</a:t>
            </a:r>
          </a:p>
          <a:p>
            <a:r>
              <a:rPr lang="en-US" sz="2400" dirty="0"/>
              <a:t>	No “one state veto voting power”</a:t>
            </a:r>
          </a:p>
          <a:p>
            <a:r>
              <a:rPr lang="en-US" sz="2400" dirty="0"/>
              <a:t>	A high degree of communication among member states</a:t>
            </a:r>
          </a:p>
          <a:p>
            <a:r>
              <a:rPr lang="en-US" sz="2400" dirty="0"/>
              <a:t>	Elite constituencies</a:t>
            </a:r>
          </a:p>
          <a:p>
            <a:r>
              <a:rPr lang="en-US" sz="2400" dirty="0"/>
              <a:t>	Flexibility</a:t>
            </a:r>
          </a:p>
          <a:p>
            <a:r>
              <a:rPr lang="en-US" sz="2400" dirty="0"/>
              <a:t>James Perry Hill, </a:t>
            </a:r>
            <a:r>
              <a:rPr lang="en-US" sz="2400" i="1" dirty="0"/>
              <a:t>Managing the Nation’s Waters Without Washington: The Interstate Compact Experience </a:t>
            </a:r>
            <a:r>
              <a:rPr lang="en-US" sz="2400" dirty="0"/>
              <a:t>(1992) </a:t>
            </a:r>
          </a:p>
        </p:txBody>
      </p:sp>
      <p:sp>
        <p:nvSpPr>
          <p:cNvPr id="3" name="Slide Number Placeholder 2">
            <a:extLst>
              <a:ext uri="{FF2B5EF4-FFF2-40B4-BE49-F238E27FC236}">
                <a16:creationId xmlns:a16="http://schemas.microsoft.com/office/drawing/2014/main" id="{2F716FB3-A99B-4732-AD4D-3FCFE2A59C74}"/>
              </a:ext>
            </a:extLst>
          </p:cNvPr>
          <p:cNvSpPr>
            <a:spLocks noGrp="1"/>
          </p:cNvSpPr>
          <p:nvPr>
            <p:ph type="sldNum" sz="quarter" idx="12"/>
          </p:nvPr>
        </p:nvSpPr>
        <p:spPr/>
        <p:txBody>
          <a:bodyPr/>
          <a:lstStyle/>
          <a:p>
            <a:fld id="{596BA77D-E0F3-4B80-A65E-88527CDE7779}" type="slidenum">
              <a:rPr lang="en-US" smtClean="0"/>
              <a:t>25</a:t>
            </a:fld>
            <a:endParaRPr lang="en-US"/>
          </a:p>
        </p:txBody>
      </p:sp>
      <p:sp>
        <p:nvSpPr>
          <p:cNvPr id="4" name="Title 3">
            <a:extLst>
              <a:ext uri="{FF2B5EF4-FFF2-40B4-BE49-F238E27FC236}">
                <a16:creationId xmlns:a16="http://schemas.microsoft.com/office/drawing/2014/main" id="{5948260A-5901-A84F-7C65-CE3C526F4156}"/>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4004372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643A-4117-C2E8-75CE-2023C652A2C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12C06-1013-778C-70CD-A65C65B93191}"/>
              </a:ext>
            </a:extLst>
          </p:cNvPr>
          <p:cNvSpPr>
            <a:spLocks noGrp="1"/>
          </p:cNvSpPr>
          <p:nvPr>
            <p:ph idx="1"/>
          </p:nvPr>
        </p:nvSpPr>
        <p:spPr>
          <a:xfrm>
            <a:off x="992811" y="891630"/>
            <a:ext cx="10298336" cy="5240722"/>
          </a:xfrm>
        </p:spPr>
        <p:txBody>
          <a:bodyPr>
            <a:normAutofit/>
          </a:bodyPr>
          <a:lstStyle/>
          <a:p>
            <a:r>
              <a:rPr lang="en-US" sz="2400" dirty="0"/>
              <a:t>Coercive authority to force compliance with compact goals?</a:t>
            </a:r>
          </a:p>
          <a:p>
            <a:r>
              <a:rPr lang="en-US" sz="2400" dirty="0"/>
              <a:t>	No, but the goal is the preservation of state sovereignty?</a:t>
            </a:r>
          </a:p>
          <a:p>
            <a:r>
              <a:rPr lang="en-US" sz="2400" dirty="0"/>
              <a:t>	Soft power by recognizing and highlighting federal threats to act</a:t>
            </a:r>
          </a:p>
          <a:p>
            <a:r>
              <a:rPr lang="en-US" sz="2400" dirty="0"/>
              <a:t>		</a:t>
            </a:r>
          </a:p>
        </p:txBody>
      </p:sp>
      <p:sp>
        <p:nvSpPr>
          <p:cNvPr id="3" name="Slide Number Placeholder 2">
            <a:extLst>
              <a:ext uri="{FF2B5EF4-FFF2-40B4-BE49-F238E27FC236}">
                <a16:creationId xmlns:a16="http://schemas.microsoft.com/office/drawing/2014/main" id="{BDF2579C-6C9B-6BC1-C353-9C6B399F0406}"/>
              </a:ext>
            </a:extLst>
          </p:cNvPr>
          <p:cNvSpPr>
            <a:spLocks noGrp="1"/>
          </p:cNvSpPr>
          <p:nvPr>
            <p:ph type="sldNum" sz="quarter" idx="12"/>
          </p:nvPr>
        </p:nvSpPr>
        <p:spPr/>
        <p:txBody>
          <a:bodyPr/>
          <a:lstStyle/>
          <a:p>
            <a:fld id="{596BA77D-E0F3-4B80-A65E-88527CDE7779}" type="slidenum">
              <a:rPr lang="en-US" smtClean="0"/>
              <a:t>26</a:t>
            </a:fld>
            <a:endParaRPr lang="en-US"/>
          </a:p>
        </p:txBody>
      </p:sp>
      <p:sp>
        <p:nvSpPr>
          <p:cNvPr id="4" name="Title 3">
            <a:extLst>
              <a:ext uri="{FF2B5EF4-FFF2-40B4-BE49-F238E27FC236}">
                <a16:creationId xmlns:a16="http://schemas.microsoft.com/office/drawing/2014/main" id="{E9B71B78-D593-DE27-D598-22031BEB8F24}"/>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222065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8C1AE-5A6C-8E65-99D5-0C294C546BF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EF7F9C-212A-264E-4018-C3D87325E46C}"/>
              </a:ext>
            </a:extLst>
          </p:cNvPr>
          <p:cNvSpPr>
            <a:spLocks noGrp="1"/>
          </p:cNvSpPr>
          <p:nvPr>
            <p:ph idx="1"/>
          </p:nvPr>
        </p:nvSpPr>
        <p:spPr>
          <a:xfrm>
            <a:off x="992811" y="891630"/>
            <a:ext cx="10298336" cy="5240722"/>
          </a:xfrm>
        </p:spPr>
        <p:txBody>
          <a:bodyPr>
            <a:normAutofit/>
          </a:bodyPr>
          <a:lstStyle/>
          <a:p>
            <a:r>
              <a:rPr lang="en-US" sz="2400" dirty="0"/>
              <a:t>A formative reason such as a federal initiative or crisis?</a:t>
            </a:r>
          </a:p>
          <a:p>
            <a:r>
              <a:rPr lang="en-US" sz="2400" dirty="0"/>
              <a:t>	Northwestern States Portland Cement Case</a:t>
            </a:r>
          </a:p>
          <a:p>
            <a:r>
              <a:rPr lang="en-US" sz="2400" dirty="0"/>
              <a:t>	P.L. 86-272</a:t>
            </a:r>
          </a:p>
          <a:p>
            <a:r>
              <a:rPr lang="en-US" sz="2400" dirty="0"/>
              <a:t>	Willis Committee</a:t>
            </a:r>
          </a:p>
          <a:p>
            <a:r>
              <a:rPr lang="en-US" sz="2400" dirty="0"/>
              <a:t>	Federal bills regarding state taxation</a:t>
            </a:r>
          </a:p>
        </p:txBody>
      </p:sp>
      <p:sp>
        <p:nvSpPr>
          <p:cNvPr id="3" name="Slide Number Placeholder 2">
            <a:extLst>
              <a:ext uri="{FF2B5EF4-FFF2-40B4-BE49-F238E27FC236}">
                <a16:creationId xmlns:a16="http://schemas.microsoft.com/office/drawing/2014/main" id="{CD9D76AD-701A-98B6-0670-C45060DE5387}"/>
              </a:ext>
            </a:extLst>
          </p:cNvPr>
          <p:cNvSpPr>
            <a:spLocks noGrp="1"/>
          </p:cNvSpPr>
          <p:nvPr>
            <p:ph type="sldNum" sz="quarter" idx="12"/>
          </p:nvPr>
        </p:nvSpPr>
        <p:spPr/>
        <p:txBody>
          <a:bodyPr/>
          <a:lstStyle/>
          <a:p>
            <a:fld id="{596BA77D-E0F3-4B80-A65E-88527CDE7779}" type="slidenum">
              <a:rPr lang="en-US" smtClean="0"/>
              <a:t>27</a:t>
            </a:fld>
            <a:endParaRPr lang="en-US"/>
          </a:p>
        </p:txBody>
      </p:sp>
      <p:sp>
        <p:nvSpPr>
          <p:cNvPr id="4" name="Title 3">
            <a:extLst>
              <a:ext uri="{FF2B5EF4-FFF2-40B4-BE49-F238E27FC236}">
                <a16:creationId xmlns:a16="http://schemas.microsoft.com/office/drawing/2014/main" id="{3FE2F91E-4823-ABA3-B9BC-DFD4B265B348}"/>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153089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9F013-B489-656C-2E34-9DCB1A7465B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93D075-7F41-EEAB-2C10-B3338F8B7786}"/>
              </a:ext>
            </a:extLst>
          </p:cNvPr>
          <p:cNvSpPr>
            <a:spLocks noGrp="1"/>
          </p:cNvSpPr>
          <p:nvPr>
            <p:ph idx="1"/>
          </p:nvPr>
        </p:nvSpPr>
        <p:spPr>
          <a:xfrm>
            <a:off x="992811" y="891630"/>
            <a:ext cx="10298336" cy="5240722"/>
          </a:xfrm>
        </p:spPr>
        <p:txBody>
          <a:bodyPr>
            <a:normAutofit/>
          </a:bodyPr>
          <a:lstStyle/>
          <a:p>
            <a:r>
              <a:rPr lang="en-US" sz="2400" dirty="0"/>
              <a:t>Participation of the federal government?</a:t>
            </a:r>
          </a:p>
          <a:p>
            <a:r>
              <a:rPr lang="en-US" sz="2400" dirty="0"/>
              <a:t>	No, but the goal is the preservation of state sovereignty</a:t>
            </a:r>
          </a:p>
          <a:p>
            <a:r>
              <a:rPr lang="en-US" sz="2400" dirty="0"/>
              <a:t>	Communication with federal lawmakers</a:t>
            </a:r>
          </a:p>
          <a:p>
            <a:r>
              <a:rPr lang="en-US" sz="2400" dirty="0"/>
              <a:t>	Federal consent bills?</a:t>
            </a:r>
          </a:p>
          <a:p>
            <a:r>
              <a:rPr lang="en-US" sz="2400" dirty="0"/>
              <a:t>	Supreme Court recognition in U.S. Steel Case</a:t>
            </a:r>
          </a:p>
        </p:txBody>
      </p:sp>
      <p:sp>
        <p:nvSpPr>
          <p:cNvPr id="3" name="Slide Number Placeholder 2">
            <a:extLst>
              <a:ext uri="{FF2B5EF4-FFF2-40B4-BE49-F238E27FC236}">
                <a16:creationId xmlns:a16="http://schemas.microsoft.com/office/drawing/2014/main" id="{14B287CA-8DBA-5F7D-0249-81D8C31F6ABE}"/>
              </a:ext>
            </a:extLst>
          </p:cNvPr>
          <p:cNvSpPr>
            <a:spLocks noGrp="1"/>
          </p:cNvSpPr>
          <p:nvPr>
            <p:ph type="sldNum" sz="quarter" idx="12"/>
          </p:nvPr>
        </p:nvSpPr>
        <p:spPr/>
        <p:txBody>
          <a:bodyPr/>
          <a:lstStyle/>
          <a:p>
            <a:fld id="{596BA77D-E0F3-4B80-A65E-88527CDE7779}" type="slidenum">
              <a:rPr lang="en-US" smtClean="0"/>
              <a:t>28</a:t>
            </a:fld>
            <a:endParaRPr lang="en-US"/>
          </a:p>
        </p:txBody>
      </p:sp>
      <p:sp>
        <p:nvSpPr>
          <p:cNvPr id="4" name="Title 3">
            <a:extLst>
              <a:ext uri="{FF2B5EF4-FFF2-40B4-BE49-F238E27FC236}">
                <a16:creationId xmlns:a16="http://schemas.microsoft.com/office/drawing/2014/main" id="{BC651351-CD50-CE5A-74CB-AF3368D5BA79}"/>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1506706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3EDD7-2BD4-933C-67F2-EDBF205192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A5C81-0029-2659-BE1B-32F57348A13A}"/>
              </a:ext>
            </a:extLst>
          </p:cNvPr>
          <p:cNvSpPr>
            <a:spLocks noGrp="1"/>
          </p:cNvSpPr>
          <p:nvPr>
            <p:ph idx="1"/>
          </p:nvPr>
        </p:nvSpPr>
        <p:spPr>
          <a:xfrm>
            <a:off x="992811" y="891630"/>
            <a:ext cx="10298336" cy="5240722"/>
          </a:xfrm>
        </p:spPr>
        <p:txBody>
          <a:bodyPr>
            <a:normAutofit/>
          </a:bodyPr>
          <a:lstStyle/>
          <a:p>
            <a:r>
              <a:rPr lang="en-US" sz="2400" dirty="0"/>
              <a:t>No “one state veto voting power”?</a:t>
            </a:r>
          </a:p>
          <a:p>
            <a:r>
              <a:rPr lang="en-US" sz="2400" dirty="0"/>
              <a:t>	Collaborative effort between the member states</a:t>
            </a:r>
          </a:p>
          <a:p>
            <a:r>
              <a:rPr lang="en-US" sz="2400" dirty="0"/>
              <a:t>	Not imposing laws/regulations on any state</a:t>
            </a:r>
          </a:p>
        </p:txBody>
      </p:sp>
      <p:sp>
        <p:nvSpPr>
          <p:cNvPr id="3" name="Slide Number Placeholder 2">
            <a:extLst>
              <a:ext uri="{FF2B5EF4-FFF2-40B4-BE49-F238E27FC236}">
                <a16:creationId xmlns:a16="http://schemas.microsoft.com/office/drawing/2014/main" id="{7297076B-B398-9B7A-E539-7231E74A02CC}"/>
              </a:ext>
            </a:extLst>
          </p:cNvPr>
          <p:cNvSpPr>
            <a:spLocks noGrp="1"/>
          </p:cNvSpPr>
          <p:nvPr>
            <p:ph type="sldNum" sz="quarter" idx="12"/>
          </p:nvPr>
        </p:nvSpPr>
        <p:spPr/>
        <p:txBody>
          <a:bodyPr/>
          <a:lstStyle/>
          <a:p>
            <a:fld id="{596BA77D-E0F3-4B80-A65E-88527CDE7779}" type="slidenum">
              <a:rPr lang="en-US" smtClean="0"/>
              <a:t>29</a:t>
            </a:fld>
            <a:endParaRPr lang="en-US"/>
          </a:p>
        </p:txBody>
      </p:sp>
      <p:sp>
        <p:nvSpPr>
          <p:cNvPr id="4" name="Title 3">
            <a:extLst>
              <a:ext uri="{FF2B5EF4-FFF2-40B4-BE49-F238E27FC236}">
                <a16:creationId xmlns:a16="http://schemas.microsoft.com/office/drawing/2014/main" id="{E10587F7-35AB-51C8-5E85-7DDD407E0E3C}"/>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265587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5DEEB8-2CF2-4F06-A026-8CE3D90AE000}"/>
              </a:ext>
            </a:extLst>
          </p:cNvPr>
          <p:cNvSpPr>
            <a:spLocks noGrp="1"/>
          </p:cNvSpPr>
          <p:nvPr>
            <p:ph idx="1"/>
          </p:nvPr>
        </p:nvSpPr>
        <p:spPr/>
        <p:txBody>
          <a:bodyPr>
            <a:normAutofit/>
          </a:bodyPr>
          <a:lstStyle/>
          <a:p>
            <a:r>
              <a:rPr lang="en-US" sz="2400" dirty="0"/>
              <a:t>Visiting Academician</a:t>
            </a:r>
          </a:p>
          <a:p>
            <a:r>
              <a:rPr lang="en-US" sz="2400" dirty="0"/>
              <a:t>A Brief History of the MTC</a:t>
            </a:r>
          </a:p>
          <a:p>
            <a:r>
              <a:rPr lang="en-US" sz="2400" dirty="0"/>
              <a:t>Uniformity</a:t>
            </a:r>
          </a:p>
          <a:p>
            <a:r>
              <a:rPr lang="en-US" sz="2400" dirty="0"/>
              <a:t>Establishing the MTC’s Place</a:t>
            </a:r>
          </a:p>
          <a:p>
            <a:r>
              <a:rPr lang="en-US" sz="2400" dirty="0"/>
              <a:t>Evaluating the Early MTC</a:t>
            </a:r>
          </a:p>
          <a:p>
            <a:r>
              <a:rPr lang="en-US" sz="2400" dirty="0"/>
              <a:t>State Sovereignty and Uniformity</a:t>
            </a:r>
          </a:p>
          <a:p>
            <a:endParaRPr lang="en-US" sz="2400" dirty="0"/>
          </a:p>
          <a:p>
            <a:endParaRPr lang="en-US" sz="2400" dirty="0"/>
          </a:p>
        </p:txBody>
      </p:sp>
      <p:sp>
        <p:nvSpPr>
          <p:cNvPr id="3" name="Slide Number Placeholder 2">
            <a:extLst>
              <a:ext uri="{FF2B5EF4-FFF2-40B4-BE49-F238E27FC236}">
                <a16:creationId xmlns:a16="http://schemas.microsoft.com/office/drawing/2014/main" id="{60020AB2-58BB-47A5-A3B8-2E0D11436712}"/>
              </a:ext>
            </a:extLst>
          </p:cNvPr>
          <p:cNvSpPr>
            <a:spLocks noGrp="1"/>
          </p:cNvSpPr>
          <p:nvPr>
            <p:ph type="sldNum" sz="quarter" idx="12"/>
          </p:nvPr>
        </p:nvSpPr>
        <p:spPr/>
        <p:txBody>
          <a:bodyPr/>
          <a:lstStyle/>
          <a:p>
            <a:fld id="{596BA77D-E0F3-4B80-A65E-88527CDE7779}" type="slidenum">
              <a:rPr lang="en-US" smtClean="0"/>
              <a:t>3</a:t>
            </a:fld>
            <a:endParaRPr lang="en-US"/>
          </a:p>
        </p:txBody>
      </p:sp>
      <p:sp>
        <p:nvSpPr>
          <p:cNvPr id="4" name="Title 3">
            <a:extLst>
              <a:ext uri="{FF2B5EF4-FFF2-40B4-BE49-F238E27FC236}">
                <a16:creationId xmlns:a16="http://schemas.microsoft.com/office/drawing/2014/main" id="{B8A8F539-BC2D-4AB5-934B-55A5CAC11789}"/>
              </a:ext>
            </a:extLst>
          </p:cNvPr>
          <p:cNvSpPr>
            <a:spLocks noGrp="1"/>
          </p:cNvSpPr>
          <p:nvPr>
            <p:ph type="title"/>
          </p:nvPr>
        </p:nvSpPr>
        <p:spPr>
          <a:xfrm>
            <a:off x="0" y="-150919"/>
            <a:ext cx="7306654" cy="564022"/>
          </a:xfrm>
        </p:spPr>
        <p:txBody>
          <a:bodyPr/>
          <a:lstStyle/>
          <a:p>
            <a:r>
              <a:rPr lang="en-US" dirty="0"/>
              <a:t>	Overview and Agenda</a:t>
            </a:r>
          </a:p>
        </p:txBody>
      </p:sp>
    </p:spTree>
    <p:extLst>
      <p:ext uri="{BB962C8B-B14F-4D97-AF65-F5344CB8AC3E}">
        <p14:creationId xmlns:p14="http://schemas.microsoft.com/office/powerpoint/2010/main" val="3352245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E7C83-8151-0340-A936-AF40489FA0A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E9D4E3-5E86-EB6E-12C2-0A7DD08E02E2}"/>
              </a:ext>
            </a:extLst>
          </p:cNvPr>
          <p:cNvSpPr>
            <a:spLocks noGrp="1"/>
          </p:cNvSpPr>
          <p:nvPr>
            <p:ph idx="1"/>
          </p:nvPr>
        </p:nvSpPr>
        <p:spPr>
          <a:xfrm>
            <a:off x="992811" y="891630"/>
            <a:ext cx="10298336" cy="5240722"/>
          </a:xfrm>
        </p:spPr>
        <p:txBody>
          <a:bodyPr>
            <a:normAutofit/>
          </a:bodyPr>
          <a:lstStyle/>
          <a:p>
            <a:r>
              <a:rPr lang="en-US" sz="2400" dirty="0"/>
              <a:t>A high degree of communication among member states?</a:t>
            </a:r>
          </a:p>
          <a:p>
            <a:r>
              <a:rPr lang="en-US" sz="2400" dirty="0"/>
              <a:t>	Meetings</a:t>
            </a:r>
          </a:p>
          <a:p>
            <a:r>
              <a:rPr lang="en-US" sz="2400" dirty="0"/>
              <a:t>	Communications regarding MTC’s work</a:t>
            </a:r>
          </a:p>
          <a:p>
            <a:r>
              <a:rPr lang="en-US" sz="2400" dirty="0"/>
              <a:t>	Shared Expertise</a:t>
            </a:r>
          </a:p>
        </p:txBody>
      </p:sp>
      <p:sp>
        <p:nvSpPr>
          <p:cNvPr id="3" name="Slide Number Placeholder 2">
            <a:extLst>
              <a:ext uri="{FF2B5EF4-FFF2-40B4-BE49-F238E27FC236}">
                <a16:creationId xmlns:a16="http://schemas.microsoft.com/office/drawing/2014/main" id="{2E4673F7-47FC-2E3D-6591-D828CBA58F09}"/>
              </a:ext>
            </a:extLst>
          </p:cNvPr>
          <p:cNvSpPr>
            <a:spLocks noGrp="1"/>
          </p:cNvSpPr>
          <p:nvPr>
            <p:ph type="sldNum" sz="quarter" idx="12"/>
          </p:nvPr>
        </p:nvSpPr>
        <p:spPr/>
        <p:txBody>
          <a:bodyPr/>
          <a:lstStyle/>
          <a:p>
            <a:fld id="{596BA77D-E0F3-4B80-A65E-88527CDE7779}" type="slidenum">
              <a:rPr lang="en-US" smtClean="0"/>
              <a:t>30</a:t>
            </a:fld>
            <a:endParaRPr lang="en-US"/>
          </a:p>
        </p:txBody>
      </p:sp>
      <p:sp>
        <p:nvSpPr>
          <p:cNvPr id="4" name="Title 3">
            <a:extLst>
              <a:ext uri="{FF2B5EF4-FFF2-40B4-BE49-F238E27FC236}">
                <a16:creationId xmlns:a16="http://schemas.microsoft.com/office/drawing/2014/main" id="{087C01E1-8348-28B3-1B07-13AF6C0A10CD}"/>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1917940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1A29C-3BC3-C404-9912-10BB405858A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185E63-F35C-7CC9-214E-9836B4461DFA}"/>
              </a:ext>
            </a:extLst>
          </p:cNvPr>
          <p:cNvSpPr>
            <a:spLocks noGrp="1"/>
          </p:cNvSpPr>
          <p:nvPr>
            <p:ph idx="1"/>
          </p:nvPr>
        </p:nvSpPr>
        <p:spPr>
          <a:xfrm>
            <a:off x="992811" y="891630"/>
            <a:ext cx="10298336" cy="5240722"/>
          </a:xfrm>
        </p:spPr>
        <p:txBody>
          <a:bodyPr>
            <a:normAutofit/>
          </a:bodyPr>
          <a:lstStyle/>
          <a:p>
            <a:r>
              <a:rPr lang="en-US" sz="2400" dirty="0"/>
              <a:t>Elite constituencies?</a:t>
            </a:r>
          </a:p>
          <a:p>
            <a:r>
              <a:rPr lang="en-US" sz="2400" dirty="0"/>
              <a:t>	Recruitment of states to join the Compact</a:t>
            </a:r>
          </a:p>
        </p:txBody>
      </p:sp>
      <p:sp>
        <p:nvSpPr>
          <p:cNvPr id="3" name="Slide Number Placeholder 2">
            <a:extLst>
              <a:ext uri="{FF2B5EF4-FFF2-40B4-BE49-F238E27FC236}">
                <a16:creationId xmlns:a16="http://schemas.microsoft.com/office/drawing/2014/main" id="{6AE30C5B-4D78-821B-1B7D-9D0502501849}"/>
              </a:ext>
            </a:extLst>
          </p:cNvPr>
          <p:cNvSpPr>
            <a:spLocks noGrp="1"/>
          </p:cNvSpPr>
          <p:nvPr>
            <p:ph type="sldNum" sz="quarter" idx="12"/>
          </p:nvPr>
        </p:nvSpPr>
        <p:spPr/>
        <p:txBody>
          <a:bodyPr/>
          <a:lstStyle/>
          <a:p>
            <a:fld id="{596BA77D-E0F3-4B80-A65E-88527CDE7779}" type="slidenum">
              <a:rPr lang="en-US" smtClean="0"/>
              <a:t>31</a:t>
            </a:fld>
            <a:endParaRPr lang="en-US"/>
          </a:p>
        </p:txBody>
      </p:sp>
      <p:sp>
        <p:nvSpPr>
          <p:cNvPr id="4" name="Title 3">
            <a:extLst>
              <a:ext uri="{FF2B5EF4-FFF2-40B4-BE49-F238E27FC236}">
                <a16:creationId xmlns:a16="http://schemas.microsoft.com/office/drawing/2014/main" id="{BE560E1B-250D-0EA3-F042-B06EE0CBB7FC}"/>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3975624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03E29-8319-06F4-11C0-4E68FEAEFC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EA2718-7C05-7F17-DA69-DE385EE15E58}"/>
              </a:ext>
            </a:extLst>
          </p:cNvPr>
          <p:cNvSpPr>
            <a:spLocks noGrp="1"/>
          </p:cNvSpPr>
          <p:nvPr>
            <p:ph idx="1"/>
          </p:nvPr>
        </p:nvSpPr>
        <p:spPr>
          <a:xfrm>
            <a:off x="992811" y="891630"/>
            <a:ext cx="10298336" cy="5240722"/>
          </a:xfrm>
        </p:spPr>
        <p:txBody>
          <a:bodyPr>
            <a:normAutofit/>
          </a:bodyPr>
          <a:lstStyle/>
          <a:p>
            <a:r>
              <a:rPr lang="en-US" sz="2400" dirty="0"/>
              <a:t>Flexibility?</a:t>
            </a:r>
          </a:p>
          <a:p>
            <a:r>
              <a:rPr lang="en-US" sz="2400" dirty="0"/>
              <a:t>	Responsiveness to the desires of the states</a:t>
            </a:r>
          </a:p>
          <a:p>
            <a:r>
              <a:rPr lang="en-US" sz="2400" dirty="0"/>
              <a:t>	Responsiveness to proposed federal action</a:t>
            </a:r>
          </a:p>
          <a:p>
            <a:r>
              <a:rPr lang="en-US" sz="2400" dirty="0"/>
              <a:t>	Responsiveness to taxpayer input and pushback</a:t>
            </a:r>
          </a:p>
        </p:txBody>
      </p:sp>
      <p:sp>
        <p:nvSpPr>
          <p:cNvPr id="3" name="Slide Number Placeholder 2">
            <a:extLst>
              <a:ext uri="{FF2B5EF4-FFF2-40B4-BE49-F238E27FC236}">
                <a16:creationId xmlns:a16="http://schemas.microsoft.com/office/drawing/2014/main" id="{CF81F73A-4622-58DF-19E2-209CCA2B9244}"/>
              </a:ext>
            </a:extLst>
          </p:cNvPr>
          <p:cNvSpPr>
            <a:spLocks noGrp="1"/>
          </p:cNvSpPr>
          <p:nvPr>
            <p:ph type="sldNum" sz="quarter" idx="12"/>
          </p:nvPr>
        </p:nvSpPr>
        <p:spPr/>
        <p:txBody>
          <a:bodyPr/>
          <a:lstStyle/>
          <a:p>
            <a:fld id="{596BA77D-E0F3-4B80-A65E-88527CDE7779}" type="slidenum">
              <a:rPr lang="en-US" smtClean="0"/>
              <a:t>32</a:t>
            </a:fld>
            <a:endParaRPr lang="en-US"/>
          </a:p>
        </p:txBody>
      </p:sp>
      <p:sp>
        <p:nvSpPr>
          <p:cNvPr id="4" name="Title 3">
            <a:extLst>
              <a:ext uri="{FF2B5EF4-FFF2-40B4-BE49-F238E27FC236}">
                <a16:creationId xmlns:a16="http://schemas.microsoft.com/office/drawing/2014/main" id="{1077825C-77DF-CF69-603B-EA0A92E6294C}"/>
              </a:ext>
            </a:extLst>
          </p:cNvPr>
          <p:cNvSpPr>
            <a:spLocks noGrp="1"/>
          </p:cNvSpPr>
          <p:nvPr>
            <p:ph type="title"/>
          </p:nvPr>
        </p:nvSpPr>
        <p:spPr>
          <a:xfrm>
            <a:off x="0" y="-150919"/>
            <a:ext cx="7306654" cy="564022"/>
          </a:xfrm>
        </p:spPr>
        <p:txBody>
          <a:bodyPr/>
          <a:lstStyle/>
          <a:p>
            <a:r>
              <a:rPr lang="en-US" dirty="0"/>
              <a:t>	 Evaluating the Early MTC</a:t>
            </a:r>
          </a:p>
        </p:txBody>
      </p:sp>
    </p:spTree>
    <p:extLst>
      <p:ext uri="{BB962C8B-B14F-4D97-AF65-F5344CB8AC3E}">
        <p14:creationId xmlns:p14="http://schemas.microsoft.com/office/powerpoint/2010/main" val="563719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416A1-2302-C469-5C05-DAA7E847C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3639E-B376-567B-FFCF-206DB7A97A2E}"/>
              </a:ext>
            </a:extLst>
          </p:cNvPr>
          <p:cNvSpPr>
            <a:spLocks noGrp="1"/>
          </p:cNvSpPr>
          <p:nvPr>
            <p:ph type="title"/>
          </p:nvPr>
        </p:nvSpPr>
        <p:spPr/>
        <p:txBody>
          <a:bodyPr/>
          <a:lstStyle/>
          <a:p>
            <a:r>
              <a:rPr lang="en-US" dirty="0"/>
              <a:t>State Sovereignty and Uniformity</a:t>
            </a:r>
          </a:p>
        </p:txBody>
      </p:sp>
      <p:sp>
        <p:nvSpPr>
          <p:cNvPr id="3" name="Slide Number Placeholder 2">
            <a:extLst>
              <a:ext uri="{FF2B5EF4-FFF2-40B4-BE49-F238E27FC236}">
                <a16:creationId xmlns:a16="http://schemas.microsoft.com/office/drawing/2014/main" id="{E11D50C9-8F3A-2AB8-1F4E-EA98C8EFB854}"/>
              </a:ext>
            </a:extLst>
          </p:cNvPr>
          <p:cNvSpPr>
            <a:spLocks noGrp="1"/>
          </p:cNvSpPr>
          <p:nvPr>
            <p:ph type="sldNum" sz="quarter" idx="12"/>
          </p:nvPr>
        </p:nvSpPr>
        <p:spPr/>
        <p:txBody>
          <a:bodyPr/>
          <a:lstStyle/>
          <a:p>
            <a:fld id="{596BA77D-E0F3-4B80-A65E-88527CDE7779}" type="slidenum">
              <a:rPr lang="en-US" smtClean="0"/>
              <a:t>33</a:t>
            </a:fld>
            <a:endParaRPr lang="en-US"/>
          </a:p>
        </p:txBody>
      </p:sp>
    </p:spTree>
    <p:extLst>
      <p:ext uri="{BB962C8B-B14F-4D97-AF65-F5344CB8AC3E}">
        <p14:creationId xmlns:p14="http://schemas.microsoft.com/office/powerpoint/2010/main" val="951835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EC908-566B-7D5D-8158-8EC1CCCC3AA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5D7C08-80F1-09DD-D6D1-E57013534EE8}"/>
              </a:ext>
            </a:extLst>
          </p:cNvPr>
          <p:cNvSpPr>
            <a:spLocks noGrp="1"/>
          </p:cNvSpPr>
          <p:nvPr>
            <p:ph idx="1"/>
          </p:nvPr>
        </p:nvSpPr>
        <p:spPr/>
        <p:txBody>
          <a:bodyPr>
            <a:normAutofit/>
          </a:bodyPr>
          <a:lstStyle/>
          <a:p>
            <a:r>
              <a:rPr lang="en-US" sz="2400" dirty="0"/>
              <a:t>Promoting uniformity while preserving state sovereignty can feel at odds</a:t>
            </a:r>
          </a:p>
          <a:p>
            <a:r>
              <a:rPr lang="en-US" sz="2400" dirty="0"/>
              <a:t>	Goes to the core difficulty of the dormant Commerce Clause</a:t>
            </a:r>
          </a:p>
          <a:p>
            <a:r>
              <a:rPr lang="en-US" sz="2400" dirty="0"/>
              <a:t>		Moorman Manufacturing Co v. Bair, 437 U.S. 267 (1978)</a:t>
            </a:r>
          </a:p>
          <a:p>
            <a:r>
              <a:rPr lang="en-US" sz="2400" dirty="0"/>
              <a:t>			“While the freedom of the States to formulate 				independent policy in this area may have to yield to an 			overriding national interest in uniformity, the content of 			any uniform rules to which they must subscribe should be 			determined only after due consideration is given to the 			interests of all affected States.”</a:t>
            </a:r>
          </a:p>
          <a:p>
            <a:r>
              <a:rPr lang="en-US" sz="2400" dirty="0"/>
              <a:t>	Perfect uniformity is not, or should not, be the goal</a:t>
            </a:r>
          </a:p>
          <a:p>
            <a:endParaRPr lang="en-US" sz="2400" dirty="0"/>
          </a:p>
          <a:p>
            <a:endParaRPr lang="en-US" sz="2400" dirty="0"/>
          </a:p>
        </p:txBody>
      </p:sp>
      <p:sp>
        <p:nvSpPr>
          <p:cNvPr id="3" name="Slide Number Placeholder 2">
            <a:extLst>
              <a:ext uri="{FF2B5EF4-FFF2-40B4-BE49-F238E27FC236}">
                <a16:creationId xmlns:a16="http://schemas.microsoft.com/office/drawing/2014/main" id="{EC218883-6D31-CCFE-CB3F-CB4E60259D9F}"/>
              </a:ext>
            </a:extLst>
          </p:cNvPr>
          <p:cNvSpPr>
            <a:spLocks noGrp="1"/>
          </p:cNvSpPr>
          <p:nvPr>
            <p:ph type="sldNum" sz="quarter" idx="12"/>
          </p:nvPr>
        </p:nvSpPr>
        <p:spPr/>
        <p:txBody>
          <a:bodyPr/>
          <a:lstStyle/>
          <a:p>
            <a:fld id="{596BA77D-E0F3-4B80-A65E-88527CDE7779}" type="slidenum">
              <a:rPr lang="en-US" smtClean="0"/>
              <a:t>34</a:t>
            </a:fld>
            <a:endParaRPr lang="en-US"/>
          </a:p>
        </p:txBody>
      </p:sp>
      <p:sp>
        <p:nvSpPr>
          <p:cNvPr id="4" name="Title 3">
            <a:extLst>
              <a:ext uri="{FF2B5EF4-FFF2-40B4-BE49-F238E27FC236}">
                <a16:creationId xmlns:a16="http://schemas.microsoft.com/office/drawing/2014/main" id="{078BE889-2C4B-75E9-96B8-9930D4522969}"/>
              </a:ext>
            </a:extLst>
          </p:cNvPr>
          <p:cNvSpPr>
            <a:spLocks noGrp="1"/>
          </p:cNvSpPr>
          <p:nvPr>
            <p:ph type="title"/>
          </p:nvPr>
        </p:nvSpPr>
        <p:spPr>
          <a:xfrm>
            <a:off x="0" y="-150919"/>
            <a:ext cx="7306654" cy="564022"/>
          </a:xfrm>
        </p:spPr>
        <p:txBody>
          <a:bodyPr/>
          <a:lstStyle/>
          <a:p>
            <a:r>
              <a:rPr lang="en-US" dirty="0"/>
              <a:t>	 Evaluating the MTC</a:t>
            </a:r>
          </a:p>
        </p:txBody>
      </p:sp>
    </p:spTree>
    <p:extLst>
      <p:ext uri="{BB962C8B-B14F-4D97-AF65-F5344CB8AC3E}">
        <p14:creationId xmlns:p14="http://schemas.microsoft.com/office/powerpoint/2010/main" val="1219691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94D9F-66A4-F771-537E-893B43B6D54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B7042B-2C15-63AA-815B-811ACD9835BB}"/>
              </a:ext>
            </a:extLst>
          </p:cNvPr>
          <p:cNvSpPr>
            <a:spLocks noGrp="1"/>
          </p:cNvSpPr>
          <p:nvPr>
            <p:ph idx="1"/>
          </p:nvPr>
        </p:nvSpPr>
        <p:spPr/>
        <p:txBody>
          <a:bodyPr>
            <a:normAutofit/>
          </a:bodyPr>
          <a:lstStyle/>
          <a:p>
            <a:r>
              <a:rPr lang="en-US" sz="2400" dirty="0"/>
              <a:t>Trying to go to far in promoting uniformity at the expense of state sovereignty brings dangers</a:t>
            </a:r>
          </a:p>
          <a:p>
            <a:r>
              <a:rPr lang="en-US" sz="2400" dirty="0"/>
              <a:t>	Invites challenges from taxpayer community</a:t>
            </a:r>
          </a:p>
          <a:p>
            <a:r>
              <a:rPr lang="en-US" sz="2400" dirty="0"/>
              <a:t>		The joint audit program and the U.S. Steel litigation</a:t>
            </a:r>
          </a:p>
          <a:p>
            <a:r>
              <a:rPr lang="en-US" sz="2400" dirty="0"/>
              <a:t>	Discourages states from joining the MTC’s efforts</a:t>
            </a:r>
          </a:p>
          <a:p>
            <a:r>
              <a:rPr lang="en-US" sz="2400" dirty="0"/>
              <a:t>		Gillette litigation</a:t>
            </a:r>
          </a:p>
          <a:p>
            <a:r>
              <a:rPr lang="en-US" sz="2400" dirty="0"/>
              <a:t>	Drains resources</a:t>
            </a:r>
          </a:p>
          <a:p>
            <a:endParaRPr lang="en-US" sz="2400" dirty="0"/>
          </a:p>
          <a:p>
            <a:endParaRPr lang="en-US" sz="2400" dirty="0"/>
          </a:p>
        </p:txBody>
      </p:sp>
      <p:sp>
        <p:nvSpPr>
          <p:cNvPr id="3" name="Slide Number Placeholder 2">
            <a:extLst>
              <a:ext uri="{FF2B5EF4-FFF2-40B4-BE49-F238E27FC236}">
                <a16:creationId xmlns:a16="http://schemas.microsoft.com/office/drawing/2014/main" id="{FC74F00C-8DAD-6D12-9E75-B6FC3712D2FF}"/>
              </a:ext>
            </a:extLst>
          </p:cNvPr>
          <p:cNvSpPr>
            <a:spLocks noGrp="1"/>
          </p:cNvSpPr>
          <p:nvPr>
            <p:ph type="sldNum" sz="quarter" idx="12"/>
          </p:nvPr>
        </p:nvSpPr>
        <p:spPr/>
        <p:txBody>
          <a:bodyPr/>
          <a:lstStyle/>
          <a:p>
            <a:fld id="{596BA77D-E0F3-4B80-A65E-88527CDE7779}" type="slidenum">
              <a:rPr lang="en-US" smtClean="0"/>
              <a:t>35</a:t>
            </a:fld>
            <a:endParaRPr lang="en-US"/>
          </a:p>
        </p:txBody>
      </p:sp>
      <p:sp>
        <p:nvSpPr>
          <p:cNvPr id="4" name="Title 3">
            <a:extLst>
              <a:ext uri="{FF2B5EF4-FFF2-40B4-BE49-F238E27FC236}">
                <a16:creationId xmlns:a16="http://schemas.microsoft.com/office/drawing/2014/main" id="{FFD192C1-4C5D-82EE-D4C8-F1E4D2D9EEFD}"/>
              </a:ext>
            </a:extLst>
          </p:cNvPr>
          <p:cNvSpPr>
            <a:spLocks noGrp="1"/>
          </p:cNvSpPr>
          <p:nvPr>
            <p:ph type="title"/>
          </p:nvPr>
        </p:nvSpPr>
        <p:spPr>
          <a:xfrm>
            <a:off x="0" y="-150919"/>
            <a:ext cx="7306654" cy="564022"/>
          </a:xfrm>
        </p:spPr>
        <p:txBody>
          <a:bodyPr/>
          <a:lstStyle/>
          <a:p>
            <a:r>
              <a:rPr lang="en-US" dirty="0"/>
              <a:t>	State Sovereignty and Uniformity</a:t>
            </a:r>
          </a:p>
        </p:txBody>
      </p:sp>
    </p:spTree>
    <p:extLst>
      <p:ext uri="{BB962C8B-B14F-4D97-AF65-F5344CB8AC3E}">
        <p14:creationId xmlns:p14="http://schemas.microsoft.com/office/powerpoint/2010/main" val="2087799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CD29A-AF19-FEBD-A125-7EECCCAD97E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4BF723-2C65-587E-706E-ED8DDC6AD50F}"/>
              </a:ext>
            </a:extLst>
          </p:cNvPr>
          <p:cNvSpPr>
            <a:spLocks noGrp="1"/>
          </p:cNvSpPr>
          <p:nvPr>
            <p:ph idx="1"/>
          </p:nvPr>
        </p:nvSpPr>
        <p:spPr/>
        <p:txBody>
          <a:bodyPr>
            <a:normAutofit/>
          </a:bodyPr>
          <a:lstStyle/>
          <a:p>
            <a:r>
              <a:rPr lang="en-US" sz="2400" dirty="0"/>
              <a:t>The promotion of uniformity works best through the promotion of principles and common roots for state tax laws</a:t>
            </a:r>
          </a:p>
          <a:p>
            <a:r>
              <a:rPr lang="en-US" sz="2400" dirty="0"/>
              <a:t>	Allows for states to enact tax laws suited for their jurisdiction</a:t>
            </a:r>
          </a:p>
          <a:p>
            <a:r>
              <a:rPr lang="en-US" sz="2400" dirty="0"/>
              <a:t>	Also provides some degree of predictability to taxpayers</a:t>
            </a:r>
          </a:p>
          <a:p>
            <a:r>
              <a:rPr lang="en-US" sz="2400" dirty="0"/>
              <a:t>	</a:t>
            </a:r>
            <a:r>
              <a:rPr lang="en-US" sz="2400" i="1" dirty="0"/>
              <a:t>E.g.</a:t>
            </a:r>
            <a:r>
              <a:rPr lang="en-US" sz="2400" dirty="0"/>
              <a:t> Combined reporting, UDITPA</a:t>
            </a:r>
          </a:p>
          <a:p>
            <a:endParaRPr lang="en-US" sz="2400" dirty="0"/>
          </a:p>
          <a:p>
            <a:r>
              <a:rPr lang="en-US" sz="2400" dirty="0"/>
              <a:t>	</a:t>
            </a:r>
          </a:p>
          <a:p>
            <a:endParaRPr lang="en-US" sz="2400" dirty="0"/>
          </a:p>
        </p:txBody>
      </p:sp>
      <p:sp>
        <p:nvSpPr>
          <p:cNvPr id="3" name="Slide Number Placeholder 2">
            <a:extLst>
              <a:ext uri="{FF2B5EF4-FFF2-40B4-BE49-F238E27FC236}">
                <a16:creationId xmlns:a16="http://schemas.microsoft.com/office/drawing/2014/main" id="{5201FE07-B298-2FCC-1263-0442343714D8}"/>
              </a:ext>
            </a:extLst>
          </p:cNvPr>
          <p:cNvSpPr>
            <a:spLocks noGrp="1"/>
          </p:cNvSpPr>
          <p:nvPr>
            <p:ph type="sldNum" sz="quarter" idx="12"/>
          </p:nvPr>
        </p:nvSpPr>
        <p:spPr/>
        <p:txBody>
          <a:bodyPr/>
          <a:lstStyle/>
          <a:p>
            <a:fld id="{596BA77D-E0F3-4B80-A65E-88527CDE7779}" type="slidenum">
              <a:rPr lang="en-US" smtClean="0"/>
              <a:t>36</a:t>
            </a:fld>
            <a:endParaRPr lang="en-US"/>
          </a:p>
        </p:txBody>
      </p:sp>
      <p:sp>
        <p:nvSpPr>
          <p:cNvPr id="4" name="Title 3">
            <a:extLst>
              <a:ext uri="{FF2B5EF4-FFF2-40B4-BE49-F238E27FC236}">
                <a16:creationId xmlns:a16="http://schemas.microsoft.com/office/drawing/2014/main" id="{69C601E2-F308-A5D0-FF72-C003CD27846C}"/>
              </a:ext>
            </a:extLst>
          </p:cNvPr>
          <p:cNvSpPr>
            <a:spLocks noGrp="1"/>
          </p:cNvSpPr>
          <p:nvPr>
            <p:ph type="title"/>
          </p:nvPr>
        </p:nvSpPr>
        <p:spPr>
          <a:xfrm>
            <a:off x="0" y="-150919"/>
            <a:ext cx="7306654" cy="564022"/>
          </a:xfrm>
        </p:spPr>
        <p:txBody>
          <a:bodyPr/>
          <a:lstStyle/>
          <a:p>
            <a:r>
              <a:rPr lang="en-US" dirty="0"/>
              <a:t>	State Sovereignty and Uniformity</a:t>
            </a:r>
          </a:p>
        </p:txBody>
      </p:sp>
    </p:spTree>
    <p:extLst>
      <p:ext uri="{BB962C8B-B14F-4D97-AF65-F5344CB8AC3E}">
        <p14:creationId xmlns:p14="http://schemas.microsoft.com/office/powerpoint/2010/main" val="1446259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8E9E2-8FDB-139A-4E06-BE9BCD6B15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A3FF29-7786-174D-1540-4AB49BFDD4F6}"/>
              </a:ext>
            </a:extLst>
          </p:cNvPr>
          <p:cNvSpPr>
            <a:spLocks noGrp="1"/>
          </p:cNvSpPr>
          <p:nvPr>
            <p:ph idx="1"/>
          </p:nvPr>
        </p:nvSpPr>
        <p:spPr/>
        <p:txBody>
          <a:bodyPr>
            <a:normAutofit/>
          </a:bodyPr>
          <a:lstStyle/>
          <a:p>
            <a:r>
              <a:rPr lang="en-US" sz="2400" dirty="0"/>
              <a:t>Federal landscape</a:t>
            </a:r>
          </a:p>
          <a:p>
            <a:r>
              <a:rPr lang="en-US" sz="2400" dirty="0"/>
              <a:t>	Congressional action to impose uniformity on state taxation of interstate 	commerce</a:t>
            </a:r>
          </a:p>
          <a:p>
            <a:r>
              <a:rPr lang="en-US" sz="2400" dirty="0"/>
              <a:t>		Mobil Workforce Act</a:t>
            </a:r>
          </a:p>
          <a:p>
            <a:r>
              <a:rPr lang="en-US" sz="2400" dirty="0"/>
              <a:t>		Internet Tax Freedom Act</a:t>
            </a:r>
          </a:p>
          <a:p>
            <a:r>
              <a:rPr lang="en-US" sz="2400" dirty="0"/>
              <a:t>		Worldwide Combined Reporting?</a:t>
            </a:r>
          </a:p>
          <a:p>
            <a:r>
              <a:rPr lang="en-US" sz="2400" dirty="0"/>
              <a:t>	Supreme Court</a:t>
            </a:r>
          </a:p>
          <a:p>
            <a:r>
              <a:rPr lang="en-US" sz="2400" dirty="0"/>
              <a:t>		Dormant Commerce Clause</a:t>
            </a:r>
          </a:p>
          <a:p>
            <a:r>
              <a:rPr lang="en-US" sz="2400" dirty="0"/>
              <a:t>		Pike Balancing</a:t>
            </a:r>
          </a:p>
          <a:p>
            <a:endParaRPr lang="en-US" sz="2400" dirty="0"/>
          </a:p>
        </p:txBody>
      </p:sp>
      <p:sp>
        <p:nvSpPr>
          <p:cNvPr id="3" name="Slide Number Placeholder 2">
            <a:extLst>
              <a:ext uri="{FF2B5EF4-FFF2-40B4-BE49-F238E27FC236}">
                <a16:creationId xmlns:a16="http://schemas.microsoft.com/office/drawing/2014/main" id="{884DC54F-9DDD-9C9E-75CF-593ED02C95AF}"/>
              </a:ext>
            </a:extLst>
          </p:cNvPr>
          <p:cNvSpPr>
            <a:spLocks noGrp="1"/>
          </p:cNvSpPr>
          <p:nvPr>
            <p:ph type="sldNum" sz="quarter" idx="12"/>
          </p:nvPr>
        </p:nvSpPr>
        <p:spPr/>
        <p:txBody>
          <a:bodyPr/>
          <a:lstStyle/>
          <a:p>
            <a:fld id="{596BA77D-E0F3-4B80-A65E-88527CDE7779}" type="slidenum">
              <a:rPr lang="en-US" smtClean="0"/>
              <a:t>37</a:t>
            </a:fld>
            <a:endParaRPr lang="en-US"/>
          </a:p>
        </p:txBody>
      </p:sp>
      <p:sp>
        <p:nvSpPr>
          <p:cNvPr id="4" name="Title 3">
            <a:extLst>
              <a:ext uri="{FF2B5EF4-FFF2-40B4-BE49-F238E27FC236}">
                <a16:creationId xmlns:a16="http://schemas.microsoft.com/office/drawing/2014/main" id="{09881FCB-1F7E-93F9-27F4-9F305C55F8A9}"/>
              </a:ext>
            </a:extLst>
          </p:cNvPr>
          <p:cNvSpPr>
            <a:spLocks noGrp="1"/>
          </p:cNvSpPr>
          <p:nvPr>
            <p:ph type="title"/>
          </p:nvPr>
        </p:nvSpPr>
        <p:spPr>
          <a:xfrm>
            <a:off x="0" y="-150919"/>
            <a:ext cx="7306654" cy="564022"/>
          </a:xfrm>
        </p:spPr>
        <p:txBody>
          <a:bodyPr/>
          <a:lstStyle/>
          <a:p>
            <a:r>
              <a:rPr lang="en-US" dirty="0"/>
              <a:t>	State Sovereignty and Uniformity</a:t>
            </a:r>
          </a:p>
        </p:txBody>
      </p:sp>
    </p:spTree>
    <p:extLst>
      <p:ext uri="{BB962C8B-B14F-4D97-AF65-F5344CB8AC3E}">
        <p14:creationId xmlns:p14="http://schemas.microsoft.com/office/powerpoint/2010/main" val="3096725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D5763-847A-6CB2-6DCD-51F827AE8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C669C6-4157-B397-BC2B-9B3738D256FF}"/>
              </a:ext>
            </a:extLst>
          </p:cNvPr>
          <p:cNvSpPr>
            <a:spLocks noGrp="1"/>
          </p:cNvSpPr>
          <p:nvPr>
            <p:ph type="title"/>
          </p:nvPr>
        </p:nvSpPr>
        <p:spPr/>
        <p:txBody>
          <a:bodyPr/>
          <a:lstStyle/>
          <a:p>
            <a:r>
              <a:rPr lang="en-US" dirty="0"/>
              <a:t>Questions &amp; Discussion</a:t>
            </a:r>
          </a:p>
        </p:txBody>
      </p:sp>
      <p:sp>
        <p:nvSpPr>
          <p:cNvPr id="3" name="Slide Number Placeholder 2">
            <a:extLst>
              <a:ext uri="{FF2B5EF4-FFF2-40B4-BE49-F238E27FC236}">
                <a16:creationId xmlns:a16="http://schemas.microsoft.com/office/drawing/2014/main" id="{7C8DFDA9-D6F7-4D3C-B091-DE35223E6751}"/>
              </a:ext>
            </a:extLst>
          </p:cNvPr>
          <p:cNvSpPr>
            <a:spLocks noGrp="1"/>
          </p:cNvSpPr>
          <p:nvPr>
            <p:ph type="sldNum" sz="quarter" idx="12"/>
          </p:nvPr>
        </p:nvSpPr>
        <p:spPr/>
        <p:txBody>
          <a:bodyPr/>
          <a:lstStyle/>
          <a:p>
            <a:fld id="{596BA77D-E0F3-4B80-A65E-88527CDE7779}" type="slidenum">
              <a:rPr lang="en-US" smtClean="0"/>
              <a:t>38</a:t>
            </a:fld>
            <a:endParaRPr lang="en-US"/>
          </a:p>
        </p:txBody>
      </p:sp>
    </p:spTree>
    <p:extLst>
      <p:ext uri="{BB962C8B-B14F-4D97-AF65-F5344CB8AC3E}">
        <p14:creationId xmlns:p14="http://schemas.microsoft.com/office/powerpoint/2010/main" val="1447447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a:solidFill>
            <a:srgbClr val="7F1D13"/>
          </a:solidFill>
        </p:spPr>
        <p:txBody>
          <a:bodyPr/>
          <a:lstStyle/>
          <a:p>
            <a:r>
              <a:rPr lang="en-US" dirty="0"/>
              <a:t>	Contact Information</a:t>
            </a:r>
          </a:p>
        </p:txBody>
      </p:sp>
      <p:sp>
        <p:nvSpPr>
          <p:cNvPr id="6" name="Content Placeholder 5">
            <a:extLst>
              <a:ext uri="{FF2B5EF4-FFF2-40B4-BE49-F238E27FC236}">
                <a16:creationId xmlns:a16="http://schemas.microsoft.com/office/drawing/2014/main" id="{FC70CDEB-5B0F-4816-B005-D7EDFB278246}"/>
              </a:ext>
            </a:extLst>
          </p:cNvPr>
          <p:cNvSpPr>
            <a:spLocks noGrp="1"/>
          </p:cNvSpPr>
          <p:nvPr>
            <p:ph sz="half" idx="1"/>
          </p:nvPr>
        </p:nvSpPr>
        <p:spPr>
          <a:xfrm>
            <a:off x="1008380" y="2086450"/>
            <a:ext cx="10175240" cy="4351338"/>
          </a:xfrm>
        </p:spPr>
        <p:txBody>
          <a:bodyPr/>
          <a:lstStyle/>
          <a:p>
            <a:pPr algn="ctr">
              <a:spcBef>
                <a:spcPts val="0"/>
              </a:spcBef>
              <a:spcAft>
                <a:spcPts val="0"/>
              </a:spcAft>
            </a:pPr>
            <a:r>
              <a:rPr lang="en-US" sz="2800" b="0" dirty="0">
                <a:solidFill>
                  <a:schemeClr val="tx1"/>
                </a:solidFill>
              </a:rPr>
              <a:t>Hayes Holderness</a:t>
            </a:r>
          </a:p>
          <a:p>
            <a:pPr algn="ctr">
              <a:spcBef>
                <a:spcPts val="0"/>
              </a:spcBef>
              <a:spcAft>
                <a:spcPts val="0"/>
              </a:spcAft>
            </a:pPr>
            <a:r>
              <a:rPr lang="en-US" dirty="0"/>
              <a:t>Professor of Law</a:t>
            </a:r>
            <a:endParaRPr lang="en-US" sz="2800" b="0" dirty="0">
              <a:solidFill>
                <a:schemeClr val="tx1"/>
              </a:solidFill>
            </a:endParaRPr>
          </a:p>
          <a:p>
            <a:pPr algn="ctr">
              <a:spcBef>
                <a:spcPts val="0"/>
              </a:spcBef>
              <a:spcAft>
                <a:spcPts val="0"/>
              </a:spcAft>
            </a:pPr>
            <a:r>
              <a:rPr lang="en-US" dirty="0"/>
              <a:t>University of Richmond</a:t>
            </a:r>
          </a:p>
          <a:p>
            <a:pPr algn="ctr">
              <a:spcBef>
                <a:spcPts val="0"/>
              </a:spcBef>
              <a:spcAft>
                <a:spcPts val="0"/>
              </a:spcAft>
            </a:pPr>
            <a:r>
              <a:rPr lang="en-US" sz="2800" b="0" dirty="0">
                <a:solidFill>
                  <a:schemeClr val="tx1"/>
                </a:solidFill>
              </a:rPr>
              <a:t>hrh@richmond.edu</a:t>
            </a:r>
          </a:p>
          <a:p>
            <a:pPr algn="ctr">
              <a:spcBef>
                <a:spcPts val="0"/>
              </a:spcBef>
              <a:spcAft>
                <a:spcPts val="0"/>
              </a:spcAft>
            </a:pPr>
            <a:endParaRPr lang="en-US" dirty="0"/>
          </a:p>
          <a:p>
            <a:pPr algn="ctr">
              <a:spcBef>
                <a:spcPts val="0"/>
              </a:spcBef>
              <a:spcAft>
                <a:spcPts val="0"/>
              </a:spcAft>
            </a:pPr>
            <a:endParaRPr lang="en-US" sz="2800" b="0" dirty="0">
              <a:solidFill>
                <a:schemeClr val="tx1"/>
              </a:solidFill>
            </a:endParaRPr>
          </a:p>
          <a:p>
            <a:endParaRPr lang="en-US" dirty="0"/>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39</a:t>
            </a:fld>
            <a:endParaRPr lang="en-US"/>
          </a:p>
        </p:txBody>
      </p:sp>
    </p:spTree>
    <p:extLst>
      <p:ext uri="{BB962C8B-B14F-4D97-AF65-F5344CB8AC3E}">
        <p14:creationId xmlns:p14="http://schemas.microsoft.com/office/powerpoint/2010/main" val="3896142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3191B-5C60-4B9B-ACF9-55E6E332D4A6}"/>
              </a:ext>
            </a:extLst>
          </p:cNvPr>
          <p:cNvSpPr>
            <a:spLocks noGrp="1"/>
          </p:cNvSpPr>
          <p:nvPr>
            <p:ph type="title"/>
          </p:nvPr>
        </p:nvSpPr>
        <p:spPr/>
        <p:txBody>
          <a:bodyPr>
            <a:normAutofit/>
          </a:bodyPr>
          <a:lstStyle/>
          <a:p>
            <a:r>
              <a:rPr lang="en-US" dirty="0"/>
              <a:t>Visiting Academician</a:t>
            </a:r>
          </a:p>
        </p:txBody>
      </p:sp>
      <p:sp>
        <p:nvSpPr>
          <p:cNvPr id="3" name="Slide Number Placeholder 2">
            <a:extLst>
              <a:ext uri="{FF2B5EF4-FFF2-40B4-BE49-F238E27FC236}">
                <a16:creationId xmlns:a16="http://schemas.microsoft.com/office/drawing/2014/main" id="{36E29B2B-5F7F-4F2C-9B28-123B5F47C751}"/>
              </a:ext>
            </a:extLst>
          </p:cNvPr>
          <p:cNvSpPr>
            <a:spLocks noGrp="1"/>
          </p:cNvSpPr>
          <p:nvPr>
            <p:ph type="sldNum" sz="quarter" idx="12"/>
          </p:nvPr>
        </p:nvSpPr>
        <p:spPr/>
        <p:txBody>
          <a:bodyPr/>
          <a:lstStyle/>
          <a:p>
            <a:fld id="{596BA77D-E0F3-4B80-A65E-88527CDE7779}" type="slidenum">
              <a:rPr lang="en-US" smtClean="0"/>
              <a:t>4</a:t>
            </a:fld>
            <a:endParaRPr lang="en-US"/>
          </a:p>
        </p:txBody>
      </p:sp>
    </p:spTree>
    <p:extLst>
      <p:ext uri="{BB962C8B-B14F-4D97-AF65-F5344CB8AC3E}">
        <p14:creationId xmlns:p14="http://schemas.microsoft.com/office/powerpoint/2010/main" val="226155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1B632-FC4B-A24E-8232-5C5EC40AA66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745D09-92C2-857B-C38B-F4DD6D67E516}"/>
              </a:ext>
            </a:extLst>
          </p:cNvPr>
          <p:cNvSpPr>
            <a:spLocks noGrp="1"/>
          </p:cNvSpPr>
          <p:nvPr>
            <p:ph type="sldNum" sz="quarter" idx="12"/>
          </p:nvPr>
        </p:nvSpPr>
        <p:spPr/>
        <p:txBody>
          <a:bodyPr/>
          <a:lstStyle/>
          <a:p>
            <a:fld id="{596BA77D-E0F3-4B80-A65E-88527CDE7779}" type="slidenum">
              <a:rPr lang="en-US" smtClean="0"/>
              <a:t>5</a:t>
            </a:fld>
            <a:endParaRPr lang="en-US"/>
          </a:p>
        </p:txBody>
      </p:sp>
      <p:sp>
        <p:nvSpPr>
          <p:cNvPr id="4" name="Title 3">
            <a:extLst>
              <a:ext uri="{FF2B5EF4-FFF2-40B4-BE49-F238E27FC236}">
                <a16:creationId xmlns:a16="http://schemas.microsoft.com/office/drawing/2014/main" id="{EFE95634-8661-2F50-81F4-FDEE5411F410}"/>
              </a:ext>
            </a:extLst>
          </p:cNvPr>
          <p:cNvSpPr>
            <a:spLocks noGrp="1"/>
          </p:cNvSpPr>
          <p:nvPr>
            <p:ph type="title"/>
          </p:nvPr>
        </p:nvSpPr>
        <p:spPr>
          <a:xfrm>
            <a:off x="0" y="-150919"/>
            <a:ext cx="7306654" cy="564022"/>
          </a:xfrm>
        </p:spPr>
        <p:txBody>
          <a:bodyPr/>
          <a:lstStyle/>
          <a:p>
            <a:r>
              <a:rPr lang="en-US" dirty="0"/>
              <a:t>	Visiting Academician</a:t>
            </a:r>
          </a:p>
        </p:txBody>
      </p:sp>
      <p:pic>
        <p:nvPicPr>
          <p:cNvPr id="12" name="Picture 11" descr="A document with black lines&#10;&#10;AI-generated content may be incorrect.">
            <a:extLst>
              <a:ext uri="{FF2B5EF4-FFF2-40B4-BE49-F238E27FC236}">
                <a16:creationId xmlns:a16="http://schemas.microsoft.com/office/drawing/2014/main" id="{2B4FD362-13FB-F732-1F29-96CA734776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334" y="408559"/>
            <a:ext cx="5369332" cy="6449441"/>
          </a:xfrm>
          <a:prstGeom prst="rect">
            <a:avLst/>
          </a:prstGeom>
        </p:spPr>
      </p:pic>
    </p:spTree>
    <p:extLst>
      <p:ext uri="{BB962C8B-B14F-4D97-AF65-F5344CB8AC3E}">
        <p14:creationId xmlns:p14="http://schemas.microsoft.com/office/powerpoint/2010/main" val="679087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F962E-85A8-C2BE-5DB5-92A2EDF84E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359AD-9B4D-EBD9-4E0F-5F1AE2D48856}"/>
              </a:ext>
            </a:extLst>
          </p:cNvPr>
          <p:cNvSpPr>
            <a:spLocks noGrp="1"/>
          </p:cNvSpPr>
          <p:nvPr>
            <p:ph idx="1"/>
          </p:nvPr>
        </p:nvSpPr>
        <p:spPr>
          <a:xfrm>
            <a:off x="992811" y="891630"/>
            <a:ext cx="10298336" cy="5240722"/>
          </a:xfrm>
        </p:spPr>
        <p:txBody>
          <a:bodyPr>
            <a:normAutofit lnSpcReduction="10000"/>
          </a:bodyPr>
          <a:lstStyle/>
          <a:p>
            <a:r>
              <a:rPr lang="en-US" sz="2400" dirty="0"/>
              <a:t>What makes for effective interstate compacts?</a:t>
            </a:r>
          </a:p>
          <a:p>
            <a:r>
              <a:rPr lang="en-US" sz="2400" dirty="0"/>
              <a:t>	Coercive authority to force compliance with compact goals</a:t>
            </a:r>
          </a:p>
          <a:p>
            <a:r>
              <a:rPr lang="en-US" sz="2400" dirty="0"/>
              <a:t>	A formative reason such as a federal initiative or crisis</a:t>
            </a:r>
          </a:p>
          <a:p>
            <a:r>
              <a:rPr lang="en-US" sz="2400" dirty="0"/>
              <a:t>	Participation of the federal government</a:t>
            </a:r>
          </a:p>
          <a:p>
            <a:r>
              <a:rPr lang="en-US" sz="2400" dirty="0"/>
              <a:t>	No “one state veto voting power”</a:t>
            </a:r>
          </a:p>
          <a:p>
            <a:r>
              <a:rPr lang="en-US" sz="2400" dirty="0"/>
              <a:t>	A high degree of communication among member states</a:t>
            </a:r>
          </a:p>
          <a:p>
            <a:r>
              <a:rPr lang="en-US" sz="2400" dirty="0"/>
              <a:t>	Elite constituencies</a:t>
            </a:r>
          </a:p>
          <a:p>
            <a:r>
              <a:rPr lang="en-US" sz="2400" dirty="0"/>
              <a:t>	Flexibility</a:t>
            </a:r>
          </a:p>
          <a:p>
            <a:r>
              <a:rPr lang="en-US" sz="2400" dirty="0"/>
              <a:t>James Perry Hill, </a:t>
            </a:r>
            <a:r>
              <a:rPr lang="en-US" sz="2400" i="1" dirty="0"/>
              <a:t>Managing the Nation’s Waters Without Washington: The Interstate Compact Experience </a:t>
            </a:r>
            <a:r>
              <a:rPr lang="en-US" sz="2400" dirty="0"/>
              <a:t>(1992) </a:t>
            </a:r>
          </a:p>
        </p:txBody>
      </p:sp>
      <p:sp>
        <p:nvSpPr>
          <p:cNvPr id="3" name="Slide Number Placeholder 2">
            <a:extLst>
              <a:ext uri="{FF2B5EF4-FFF2-40B4-BE49-F238E27FC236}">
                <a16:creationId xmlns:a16="http://schemas.microsoft.com/office/drawing/2014/main" id="{C00C02BF-6CE3-A304-0745-2BAA8F19B9D0}"/>
              </a:ext>
            </a:extLst>
          </p:cNvPr>
          <p:cNvSpPr>
            <a:spLocks noGrp="1"/>
          </p:cNvSpPr>
          <p:nvPr>
            <p:ph type="sldNum" sz="quarter" idx="12"/>
          </p:nvPr>
        </p:nvSpPr>
        <p:spPr/>
        <p:txBody>
          <a:bodyPr/>
          <a:lstStyle/>
          <a:p>
            <a:fld id="{596BA77D-E0F3-4B80-A65E-88527CDE7779}" type="slidenum">
              <a:rPr lang="en-US" smtClean="0"/>
              <a:t>6</a:t>
            </a:fld>
            <a:endParaRPr lang="en-US"/>
          </a:p>
        </p:txBody>
      </p:sp>
      <p:sp>
        <p:nvSpPr>
          <p:cNvPr id="4" name="Title 3">
            <a:extLst>
              <a:ext uri="{FF2B5EF4-FFF2-40B4-BE49-F238E27FC236}">
                <a16:creationId xmlns:a16="http://schemas.microsoft.com/office/drawing/2014/main" id="{38D71166-103B-4119-3F96-FC381E85E576}"/>
              </a:ext>
            </a:extLst>
          </p:cNvPr>
          <p:cNvSpPr>
            <a:spLocks noGrp="1"/>
          </p:cNvSpPr>
          <p:nvPr>
            <p:ph type="title"/>
          </p:nvPr>
        </p:nvSpPr>
        <p:spPr>
          <a:xfrm>
            <a:off x="0" y="-150919"/>
            <a:ext cx="7306654" cy="564022"/>
          </a:xfrm>
        </p:spPr>
        <p:txBody>
          <a:bodyPr/>
          <a:lstStyle/>
          <a:p>
            <a:r>
              <a:rPr lang="en-US" dirty="0"/>
              <a:t>	Visiting Academician</a:t>
            </a:r>
          </a:p>
        </p:txBody>
      </p:sp>
    </p:spTree>
    <p:extLst>
      <p:ext uri="{BB962C8B-B14F-4D97-AF65-F5344CB8AC3E}">
        <p14:creationId xmlns:p14="http://schemas.microsoft.com/office/powerpoint/2010/main" val="339194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EAEF-4EEF-1B9B-CB25-ED063136B8D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7757227-14E1-4C5A-41B5-3D50336DDFCE}"/>
              </a:ext>
            </a:extLst>
          </p:cNvPr>
          <p:cNvSpPr>
            <a:spLocks noGrp="1"/>
          </p:cNvSpPr>
          <p:nvPr>
            <p:ph type="title"/>
          </p:nvPr>
        </p:nvSpPr>
        <p:spPr/>
        <p:txBody>
          <a:bodyPr>
            <a:normAutofit/>
          </a:bodyPr>
          <a:lstStyle/>
          <a:p>
            <a:r>
              <a:rPr lang="en-US" dirty="0"/>
              <a:t>A Brief History of the MTC</a:t>
            </a:r>
          </a:p>
        </p:txBody>
      </p:sp>
      <p:sp>
        <p:nvSpPr>
          <p:cNvPr id="3" name="Slide Number Placeholder 2">
            <a:extLst>
              <a:ext uri="{FF2B5EF4-FFF2-40B4-BE49-F238E27FC236}">
                <a16:creationId xmlns:a16="http://schemas.microsoft.com/office/drawing/2014/main" id="{C632BC54-FB3F-BFB1-306F-C8EC78F820CE}"/>
              </a:ext>
            </a:extLst>
          </p:cNvPr>
          <p:cNvSpPr>
            <a:spLocks noGrp="1"/>
          </p:cNvSpPr>
          <p:nvPr>
            <p:ph type="sldNum" sz="quarter" idx="12"/>
          </p:nvPr>
        </p:nvSpPr>
        <p:spPr/>
        <p:txBody>
          <a:bodyPr/>
          <a:lstStyle/>
          <a:p>
            <a:fld id="{596BA77D-E0F3-4B80-A65E-88527CDE7779}" type="slidenum">
              <a:rPr lang="en-US" smtClean="0"/>
              <a:t>7</a:t>
            </a:fld>
            <a:endParaRPr lang="en-US"/>
          </a:p>
        </p:txBody>
      </p:sp>
    </p:spTree>
    <p:extLst>
      <p:ext uri="{BB962C8B-B14F-4D97-AF65-F5344CB8AC3E}">
        <p14:creationId xmlns:p14="http://schemas.microsoft.com/office/powerpoint/2010/main" val="340262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B4AFD-93E5-BF03-B0CE-41BBD5AAC29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99D4D4-16BE-1B5E-604E-EDCC9CB1E63C}"/>
              </a:ext>
            </a:extLst>
          </p:cNvPr>
          <p:cNvSpPr>
            <a:spLocks noGrp="1"/>
          </p:cNvSpPr>
          <p:nvPr>
            <p:ph idx="1"/>
          </p:nvPr>
        </p:nvSpPr>
        <p:spPr/>
        <p:txBody>
          <a:bodyPr>
            <a:normAutofit/>
          </a:bodyPr>
          <a:lstStyle/>
          <a:p>
            <a:r>
              <a:rPr lang="en-US" sz="2400" dirty="0"/>
              <a:t>Northwestern States Portland Cement Co. v. Minnesota, 358 U.S. 450 (1959)</a:t>
            </a:r>
          </a:p>
          <a:p>
            <a:r>
              <a:rPr lang="en-US" sz="2400" dirty="0"/>
              <a:t>	The Court held that solicitation of customers in a state was enough to 	establish nexus for taxation, upsetting the business community’s 	understandings.</a:t>
            </a:r>
          </a:p>
          <a:p>
            <a:r>
              <a:rPr lang="en-US" sz="2400" dirty="0"/>
              <a:t>Congressional response</a:t>
            </a:r>
          </a:p>
          <a:p>
            <a:r>
              <a:rPr lang="en-US" sz="2400" dirty="0"/>
              <a:t>	P.L. 86-272</a:t>
            </a:r>
          </a:p>
          <a:p>
            <a:r>
              <a:rPr lang="en-US" sz="2400" dirty="0"/>
              <a:t>	Willis Committee</a:t>
            </a:r>
          </a:p>
        </p:txBody>
      </p:sp>
      <p:sp>
        <p:nvSpPr>
          <p:cNvPr id="3" name="Slide Number Placeholder 2">
            <a:extLst>
              <a:ext uri="{FF2B5EF4-FFF2-40B4-BE49-F238E27FC236}">
                <a16:creationId xmlns:a16="http://schemas.microsoft.com/office/drawing/2014/main" id="{281088BA-CFA6-6263-7AFC-E6AE7A27496A}"/>
              </a:ext>
            </a:extLst>
          </p:cNvPr>
          <p:cNvSpPr>
            <a:spLocks noGrp="1"/>
          </p:cNvSpPr>
          <p:nvPr>
            <p:ph type="sldNum" sz="quarter" idx="12"/>
          </p:nvPr>
        </p:nvSpPr>
        <p:spPr/>
        <p:txBody>
          <a:bodyPr/>
          <a:lstStyle/>
          <a:p>
            <a:fld id="{596BA77D-E0F3-4B80-A65E-88527CDE7779}" type="slidenum">
              <a:rPr lang="en-US" smtClean="0"/>
              <a:t>8</a:t>
            </a:fld>
            <a:endParaRPr lang="en-US"/>
          </a:p>
        </p:txBody>
      </p:sp>
      <p:sp>
        <p:nvSpPr>
          <p:cNvPr id="4" name="Title 3">
            <a:extLst>
              <a:ext uri="{FF2B5EF4-FFF2-40B4-BE49-F238E27FC236}">
                <a16:creationId xmlns:a16="http://schemas.microsoft.com/office/drawing/2014/main" id="{0795B317-00E0-F6F7-C87C-56E4D41D2760}"/>
              </a:ext>
            </a:extLst>
          </p:cNvPr>
          <p:cNvSpPr>
            <a:spLocks noGrp="1"/>
          </p:cNvSpPr>
          <p:nvPr>
            <p:ph type="title"/>
          </p:nvPr>
        </p:nvSpPr>
        <p:spPr>
          <a:xfrm>
            <a:off x="0" y="-150919"/>
            <a:ext cx="7306654" cy="564022"/>
          </a:xfrm>
        </p:spPr>
        <p:txBody>
          <a:bodyPr/>
          <a:lstStyle/>
          <a:p>
            <a:r>
              <a:rPr lang="en-US" dirty="0"/>
              <a:t>	MTC History</a:t>
            </a:r>
          </a:p>
        </p:txBody>
      </p:sp>
    </p:spTree>
    <p:extLst>
      <p:ext uri="{BB962C8B-B14F-4D97-AF65-F5344CB8AC3E}">
        <p14:creationId xmlns:p14="http://schemas.microsoft.com/office/powerpoint/2010/main" val="290314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F5E6-DC51-775D-3514-CC5AD5B9F56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8244B2-8153-CD6D-BB31-E796832E0DC3}"/>
              </a:ext>
            </a:extLst>
          </p:cNvPr>
          <p:cNvSpPr>
            <a:spLocks noGrp="1"/>
          </p:cNvSpPr>
          <p:nvPr>
            <p:ph idx="1"/>
          </p:nvPr>
        </p:nvSpPr>
        <p:spPr/>
        <p:txBody>
          <a:bodyPr>
            <a:normAutofit/>
          </a:bodyPr>
          <a:lstStyle/>
          <a:p>
            <a:r>
              <a:rPr lang="en-US" sz="2400" dirty="0"/>
              <a:t>Multistate Tax Compact, Art. I</a:t>
            </a:r>
          </a:p>
          <a:p>
            <a:r>
              <a:rPr lang="en-US" sz="2400" dirty="0"/>
              <a:t>	The purposes of this compact are to:</a:t>
            </a:r>
          </a:p>
          <a:p>
            <a:r>
              <a:rPr lang="en-US" sz="2400" dirty="0"/>
              <a:t>		Facilitate proper determination of State and local tax liability of 		multistate taxpayers, including the equitable apportionment of 		tax bases and settlement of apportionment disputes.</a:t>
            </a:r>
          </a:p>
          <a:p>
            <a:r>
              <a:rPr lang="en-US" sz="2400" dirty="0"/>
              <a:t>		Promote uniformity or compatibility in significant components of 		tax systems.</a:t>
            </a:r>
          </a:p>
          <a:p>
            <a:r>
              <a:rPr lang="en-US" sz="2400" dirty="0"/>
              <a:t>		Facilitate taxpayer convenience and compliance in the filing of 		tax returns and in other phases of tax administration.</a:t>
            </a:r>
          </a:p>
          <a:p>
            <a:r>
              <a:rPr lang="en-US" sz="2400" dirty="0"/>
              <a:t>		Avoid duplicative taxation.</a:t>
            </a:r>
          </a:p>
        </p:txBody>
      </p:sp>
      <p:sp>
        <p:nvSpPr>
          <p:cNvPr id="3" name="Slide Number Placeholder 2">
            <a:extLst>
              <a:ext uri="{FF2B5EF4-FFF2-40B4-BE49-F238E27FC236}">
                <a16:creationId xmlns:a16="http://schemas.microsoft.com/office/drawing/2014/main" id="{52D0103C-BA79-4440-B34F-2FB78473795C}"/>
              </a:ext>
            </a:extLst>
          </p:cNvPr>
          <p:cNvSpPr>
            <a:spLocks noGrp="1"/>
          </p:cNvSpPr>
          <p:nvPr>
            <p:ph type="sldNum" sz="quarter" idx="12"/>
          </p:nvPr>
        </p:nvSpPr>
        <p:spPr/>
        <p:txBody>
          <a:bodyPr/>
          <a:lstStyle/>
          <a:p>
            <a:fld id="{596BA77D-E0F3-4B80-A65E-88527CDE7779}" type="slidenum">
              <a:rPr lang="en-US" smtClean="0"/>
              <a:t>9</a:t>
            </a:fld>
            <a:endParaRPr lang="en-US"/>
          </a:p>
        </p:txBody>
      </p:sp>
      <p:sp>
        <p:nvSpPr>
          <p:cNvPr id="4" name="Title 3">
            <a:extLst>
              <a:ext uri="{FF2B5EF4-FFF2-40B4-BE49-F238E27FC236}">
                <a16:creationId xmlns:a16="http://schemas.microsoft.com/office/drawing/2014/main" id="{E0F54BA6-ED5C-D1C7-3873-ACB46C5E2E26}"/>
              </a:ext>
            </a:extLst>
          </p:cNvPr>
          <p:cNvSpPr>
            <a:spLocks noGrp="1"/>
          </p:cNvSpPr>
          <p:nvPr>
            <p:ph type="title"/>
          </p:nvPr>
        </p:nvSpPr>
        <p:spPr>
          <a:xfrm>
            <a:off x="0" y="-150919"/>
            <a:ext cx="7306654" cy="564022"/>
          </a:xfrm>
        </p:spPr>
        <p:txBody>
          <a:bodyPr/>
          <a:lstStyle/>
          <a:p>
            <a:r>
              <a:rPr lang="en-US" dirty="0"/>
              <a:t>	MTC History</a:t>
            </a:r>
          </a:p>
        </p:txBody>
      </p:sp>
    </p:spTree>
    <p:extLst>
      <p:ext uri="{BB962C8B-B14F-4D97-AF65-F5344CB8AC3E}">
        <p14:creationId xmlns:p14="http://schemas.microsoft.com/office/powerpoint/2010/main" val="166187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1955</Words>
  <Application>Microsoft Office PowerPoint</Application>
  <PresentationFormat>Widescreen</PresentationFormat>
  <Paragraphs>244</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Baskerville Old Face</vt:lpstr>
      <vt:lpstr>Book Antiqua</vt:lpstr>
      <vt:lpstr>Calibri</vt:lpstr>
      <vt:lpstr>Courier New</vt:lpstr>
      <vt:lpstr>Wingdings</vt:lpstr>
      <vt:lpstr>Office Theme</vt:lpstr>
      <vt:lpstr>Insights into the MTC</vt:lpstr>
      <vt:lpstr> Disclaimer</vt:lpstr>
      <vt:lpstr> Overview and Agenda</vt:lpstr>
      <vt:lpstr>Visiting Academician</vt:lpstr>
      <vt:lpstr> Visiting Academician</vt:lpstr>
      <vt:lpstr> Visiting Academician</vt:lpstr>
      <vt:lpstr>A Brief History of the MTC</vt:lpstr>
      <vt:lpstr> MTC History</vt:lpstr>
      <vt:lpstr> MTC History</vt:lpstr>
      <vt:lpstr>Uniformity</vt:lpstr>
      <vt:lpstr>  Why Care About Uniformity?</vt:lpstr>
      <vt:lpstr>  Why Care About Uniformity?</vt:lpstr>
      <vt:lpstr> Why Care About Uniformity?</vt:lpstr>
      <vt:lpstr>  Why Care About Uniformity?</vt:lpstr>
      <vt:lpstr> Achieving Uniformity</vt:lpstr>
      <vt:lpstr> Achieving Uniformity</vt:lpstr>
      <vt:lpstr> Achieving Uniformity</vt:lpstr>
      <vt:lpstr> Achieving Uniformity</vt:lpstr>
      <vt:lpstr>Establishing the MTC’s Place</vt:lpstr>
      <vt:lpstr> The MTC’s Purpose</vt:lpstr>
      <vt:lpstr> The MTC’s Purpose</vt:lpstr>
      <vt:lpstr> Establishing the MTC’s Place</vt:lpstr>
      <vt:lpstr> Establishing the MTC’s Place</vt:lpstr>
      <vt:lpstr>Evaluating The Early MTC</vt:lpstr>
      <vt:lpstr> Evaluating the Early MTC</vt:lpstr>
      <vt:lpstr>  Evaluating the Early MTC</vt:lpstr>
      <vt:lpstr>  Evaluating the Early MTC</vt:lpstr>
      <vt:lpstr>  Evaluating the Early MTC</vt:lpstr>
      <vt:lpstr>  Evaluating the Early MTC</vt:lpstr>
      <vt:lpstr>  Evaluating the Early MTC</vt:lpstr>
      <vt:lpstr>  Evaluating the Early MTC</vt:lpstr>
      <vt:lpstr>  Evaluating the Early MTC</vt:lpstr>
      <vt:lpstr>State Sovereignty and Uniformity</vt:lpstr>
      <vt:lpstr>  Evaluating the MTC</vt:lpstr>
      <vt:lpstr> State Sovereignty and Uniformity</vt:lpstr>
      <vt:lpstr> State Sovereignty and Uniformity</vt:lpstr>
      <vt:lpstr> State Sovereignty and Uniformity</vt:lpstr>
      <vt:lpstr>Questions &amp; Discussion</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2022-03-11T18:25:33Z</dcterms:created>
  <dcterms:modified xsi:type="dcterms:W3CDTF">2025-04-23T13:51:21Z</dcterms:modified>
</cp:coreProperties>
</file>