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712" r:id="rId1"/>
    <p:sldMasterId id="2147483763" r:id="rId2"/>
  </p:sldMasterIdLst>
  <p:notesMasterIdLst>
    <p:notesMasterId r:id="rId56"/>
  </p:notesMasterIdLst>
  <p:sldIdLst>
    <p:sldId id="257" r:id="rId3"/>
    <p:sldId id="503" r:id="rId4"/>
    <p:sldId id="680" r:id="rId5"/>
    <p:sldId id="599" r:id="rId6"/>
    <p:sldId id="687" r:id="rId7"/>
    <p:sldId id="712" r:id="rId8"/>
    <p:sldId id="691" r:id="rId9"/>
    <p:sldId id="693" r:id="rId10"/>
    <p:sldId id="692" r:id="rId11"/>
    <p:sldId id="694" r:id="rId12"/>
    <p:sldId id="699" r:id="rId13"/>
    <p:sldId id="702" r:id="rId14"/>
    <p:sldId id="704" r:id="rId15"/>
    <p:sldId id="600" r:id="rId16"/>
    <p:sldId id="601" r:id="rId17"/>
    <p:sldId id="709" r:id="rId18"/>
    <p:sldId id="671" r:id="rId19"/>
    <p:sldId id="689" r:id="rId20"/>
    <p:sldId id="690" r:id="rId21"/>
    <p:sldId id="705" r:id="rId22"/>
    <p:sldId id="706" r:id="rId23"/>
    <p:sldId id="707" r:id="rId24"/>
    <p:sldId id="662" r:id="rId25"/>
    <p:sldId id="664" r:id="rId26"/>
    <p:sldId id="660" r:id="rId27"/>
    <p:sldId id="658" r:id="rId28"/>
    <p:sldId id="661" r:id="rId29"/>
    <p:sldId id="659" r:id="rId30"/>
    <p:sldId id="663" r:id="rId31"/>
    <p:sldId id="665" r:id="rId32"/>
    <p:sldId id="666" r:id="rId33"/>
    <p:sldId id="667" r:id="rId34"/>
    <p:sldId id="670" r:id="rId35"/>
    <p:sldId id="668" r:id="rId36"/>
    <p:sldId id="677" r:id="rId37"/>
    <p:sldId id="669" r:id="rId38"/>
    <p:sldId id="500" r:id="rId39"/>
    <p:sldId id="672" r:id="rId40"/>
    <p:sldId id="514" r:id="rId41"/>
    <p:sldId id="508" r:id="rId42"/>
    <p:sldId id="673" r:id="rId43"/>
    <p:sldId id="674" r:id="rId44"/>
    <p:sldId id="675" r:id="rId45"/>
    <p:sldId id="676" r:id="rId46"/>
    <p:sldId id="678" r:id="rId47"/>
    <p:sldId id="681" r:id="rId48"/>
    <p:sldId id="682" r:id="rId49"/>
    <p:sldId id="685" r:id="rId50"/>
    <p:sldId id="686" r:id="rId51"/>
    <p:sldId id="679" r:id="rId52"/>
    <p:sldId id="710" r:id="rId53"/>
    <p:sldId id="711" r:id="rId54"/>
    <p:sldId id="688"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2C"/>
    <a:srgbClr val="56A85A"/>
    <a:srgbClr val="C2CDE0"/>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3DEEF-3BD6-46D2-88C3-BE6B6D839A9D}" v="63" dt="2025-04-22T12:41:45.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79697" autoAdjust="0"/>
  </p:normalViewPr>
  <p:slideViewPr>
    <p:cSldViewPr snapToGrid="0">
      <p:cViewPr varScale="1">
        <p:scale>
          <a:sx n="59" d="100"/>
          <a:sy n="59" d="100"/>
        </p:scale>
        <p:origin x="116" y="64"/>
      </p:cViewPr>
      <p:guideLst/>
    </p:cSldViewPr>
  </p:slideViewPr>
  <p:notesTextViewPr>
    <p:cViewPr>
      <p:scale>
        <a:sx n="1" d="1"/>
        <a:sy n="1" d="1"/>
      </p:scale>
      <p:origin x="0" y="0"/>
    </p:cViewPr>
  </p:notesTextViewPr>
  <p:notesViewPr>
    <p:cSldViewPr snapToGrid="0">
      <p:cViewPr varScale="1">
        <p:scale>
          <a:sx n="75" d="100"/>
          <a:sy n="75" d="100"/>
        </p:scale>
        <p:origin x="28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AB43D-BF75-4327-BE32-EABE23C20E6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95DA5FF9-FE37-4527-86E5-B3F719D88C03}">
      <dgm:prSet/>
      <dgm:spPr/>
      <dgm:t>
        <a:bodyPr anchor="ctr"/>
        <a:lstStyle/>
        <a:p>
          <a:r>
            <a:rPr lang="en-US" b="1" dirty="0"/>
            <a:t>Item - Based Approach</a:t>
          </a:r>
          <a:r>
            <a:rPr lang="en-US" dirty="0"/>
            <a:t>: Directly attribute the receipts to particular partners based on the partnership items making up their distributive share.</a:t>
          </a:r>
        </a:p>
      </dgm:t>
    </dgm:pt>
    <dgm:pt modelId="{02F114C8-FAE2-41AB-8562-9570081A7E90}" type="parTrans" cxnId="{315D604C-58F0-4EDD-A1A0-7C4E09D16E61}">
      <dgm:prSet/>
      <dgm:spPr/>
      <dgm:t>
        <a:bodyPr/>
        <a:lstStyle/>
        <a:p>
          <a:endParaRPr lang="en-US"/>
        </a:p>
      </dgm:t>
    </dgm:pt>
    <dgm:pt modelId="{B8E57621-F038-4F0D-B865-5129379B2647}" type="sibTrans" cxnId="{315D604C-58F0-4EDD-A1A0-7C4E09D16E61}">
      <dgm:prSet/>
      <dgm:spPr/>
      <dgm:t>
        <a:bodyPr/>
        <a:lstStyle/>
        <a:p>
          <a:endParaRPr lang="en-US"/>
        </a:p>
      </dgm:t>
    </dgm:pt>
    <dgm:pt modelId="{003315C0-7EB9-478F-AE23-41DE6F45321B}">
      <dgm:prSet/>
      <dgm:spPr/>
      <dgm:t>
        <a:bodyPr anchor="ctr"/>
        <a:lstStyle/>
        <a:p>
          <a:r>
            <a:rPr lang="en-US" b="1" dirty="0"/>
            <a:t>Interest - Based Approach</a:t>
          </a:r>
          <a:r>
            <a:rPr lang="en-US" dirty="0"/>
            <a:t>: Use a ratio of the partner’s “interest in the partnership” (same as federal rules under 704(b)).</a:t>
          </a:r>
        </a:p>
      </dgm:t>
    </dgm:pt>
    <dgm:pt modelId="{223A21D5-504A-457A-A549-32F74194CB01}" type="parTrans" cxnId="{DB5D075E-7CD7-4807-B955-4C6CA8C06D70}">
      <dgm:prSet/>
      <dgm:spPr/>
      <dgm:t>
        <a:bodyPr/>
        <a:lstStyle/>
        <a:p>
          <a:endParaRPr lang="en-US"/>
        </a:p>
      </dgm:t>
    </dgm:pt>
    <dgm:pt modelId="{D79ED62D-1172-4641-AA65-3FA3B7BC8C6A}" type="sibTrans" cxnId="{DB5D075E-7CD7-4807-B955-4C6CA8C06D70}">
      <dgm:prSet/>
      <dgm:spPr/>
      <dgm:t>
        <a:bodyPr/>
        <a:lstStyle/>
        <a:p>
          <a:endParaRPr lang="en-US"/>
        </a:p>
      </dgm:t>
    </dgm:pt>
    <dgm:pt modelId="{03D7E1C4-AD22-4AF9-B5A8-E401C6CF248C}">
      <dgm:prSet/>
      <dgm:spPr/>
      <dgm:t>
        <a:bodyPr anchor="ctr"/>
        <a:lstStyle/>
        <a:p>
          <a:r>
            <a:rPr lang="en-US" b="1" dirty="0"/>
            <a:t>Capital Share - Based Approach</a:t>
          </a:r>
          <a:r>
            <a:rPr lang="en-US" dirty="0"/>
            <a:t>: Use a ratio of the partner’s share of capital.</a:t>
          </a:r>
        </a:p>
      </dgm:t>
    </dgm:pt>
    <dgm:pt modelId="{3BDA6238-A370-4FC0-96E6-1FF21C3F14F2}" type="parTrans" cxnId="{90B334DB-DE42-4F04-B9D2-2F78E3D59808}">
      <dgm:prSet/>
      <dgm:spPr/>
      <dgm:t>
        <a:bodyPr/>
        <a:lstStyle/>
        <a:p>
          <a:endParaRPr lang="en-US"/>
        </a:p>
      </dgm:t>
    </dgm:pt>
    <dgm:pt modelId="{0149EFD1-9D44-4340-A27D-57C7824CF4E3}" type="sibTrans" cxnId="{90B334DB-DE42-4F04-B9D2-2F78E3D59808}">
      <dgm:prSet/>
      <dgm:spPr/>
      <dgm:t>
        <a:bodyPr/>
        <a:lstStyle/>
        <a:p>
          <a:endParaRPr lang="en-US"/>
        </a:p>
      </dgm:t>
    </dgm:pt>
    <dgm:pt modelId="{13DF7F0E-2229-4798-BB34-F3AB4EC680C0}">
      <dgm:prSet/>
      <dgm:spPr/>
      <dgm:t>
        <a:bodyPr anchor="ctr"/>
        <a:lstStyle/>
        <a:p>
          <a:r>
            <a:rPr lang="en-US" b="1" dirty="0"/>
            <a:t>Distributive Share - Based Approach</a:t>
          </a:r>
          <a:r>
            <a:rPr lang="en-US" dirty="0"/>
            <a:t>: Use a ratio of the partner’s share of partnership net distributive share income.</a:t>
          </a:r>
        </a:p>
      </dgm:t>
    </dgm:pt>
    <dgm:pt modelId="{4A606A90-3C25-424D-BE2A-E212D3D17719}" type="parTrans" cxnId="{D8E52C8C-20AB-4987-BB35-4479597CE220}">
      <dgm:prSet/>
      <dgm:spPr/>
      <dgm:t>
        <a:bodyPr/>
        <a:lstStyle/>
        <a:p>
          <a:endParaRPr lang="en-US"/>
        </a:p>
      </dgm:t>
    </dgm:pt>
    <dgm:pt modelId="{48A91166-199E-491B-9997-CB42AF86CD4B}" type="sibTrans" cxnId="{D8E52C8C-20AB-4987-BB35-4479597CE220}">
      <dgm:prSet/>
      <dgm:spPr/>
      <dgm:t>
        <a:bodyPr/>
        <a:lstStyle/>
        <a:p>
          <a:endParaRPr lang="en-US"/>
        </a:p>
      </dgm:t>
    </dgm:pt>
    <dgm:pt modelId="{9FE69ED5-4380-4079-9D4D-D7587C200B3E}" type="pres">
      <dgm:prSet presAssocID="{C2EAB43D-BF75-4327-BE32-EABE23C20E63}" presName="vert0" presStyleCnt="0">
        <dgm:presLayoutVars>
          <dgm:dir/>
          <dgm:animOne val="branch"/>
          <dgm:animLvl val="lvl"/>
        </dgm:presLayoutVars>
      </dgm:prSet>
      <dgm:spPr/>
    </dgm:pt>
    <dgm:pt modelId="{154A5EE9-2406-42C9-AC47-3F76B2D1D058}" type="pres">
      <dgm:prSet presAssocID="{95DA5FF9-FE37-4527-86E5-B3F719D88C03}" presName="thickLine" presStyleLbl="alignNode1" presStyleIdx="0" presStyleCnt="4" custLinFactNeighborX="2"/>
      <dgm:spPr/>
    </dgm:pt>
    <dgm:pt modelId="{E04A07D8-5AFF-423B-BEF9-3678BEC912FD}" type="pres">
      <dgm:prSet presAssocID="{95DA5FF9-FE37-4527-86E5-B3F719D88C03}" presName="horz1" presStyleCnt="0"/>
      <dgm:spPr/>
    </dgm:pt>
    <dgm:pt modelId="{7A7970EB-B7E0-4CB4-898C-C70D962E140E}" type="pres">
      <dgm:prSet presAssocID="{95DA5FF9-FE37-4527-86E5-B3F719D88C03}" presName="tx1" presStyleLbl="revTx" presStyleIdx="0" presStyleCnt="4"/>
      <dgm:spPr/>
    </dgm:pt>
    <dgm:pt modelId="{67564478-939F-43A2-8846-73A2F6A7006E}" type="pres">
      <dgm:prSet presAssocID="{95DA5FF9-FE37-4527-86E5-B3F719D88C03}" presName="vert1" presStyleCnt="0"/>
      <dgm:spPr/>
    </dgm:pt>
    <dgm:pt modelId="{F6DFE3AA-27B0-4DDA-B86B-DFAF63FA182F}" type="pres">
      <dgm:prSet presAssocID="{003315C0-7EB9-478F-AE23-41DE6F45321B}" presName="thickLine" presStyleLbl="alignNode1" presStyleIdx="1" presStyleCnt="4"/>
      <dgm:spPr/>
    </dgm:pt>
    <dgm:pt modelId="{910F0F41-BB4B-490E-B621-9658F2EDA810}" type="pres">
      <dgm:prSet presAssocID="{003315C0-7EB9-478F-AE23-41DE6F45321B}" presName="horz1" presStyleCnt="0"/>
      <dgm:spPr/>
    </dgm:pt>
    <dgm:pt modelId="{274D387E-9FE5-4D86-9031-CA7F86409C00}" type="pres">
      <dgm:prSet presAssocID="{003315C0-7EB9-478F-AE23-41DE6F45321B}" presName="tx1" presStyleLbl="revTx" presStyleIdx="1" presStyleCnt="4"/>
      <dgm:spPr/>
    </dgm:pt>
    <dgm:pt modelId="{89EC61A2-5A68-4BC2-AAC8-F75399C17A07}" type="pres">
      <dgm:prSet presAssocID="{003315C0-7EB9-478F-AE23-41DE6F45321B}" presName="vert1" presStyleCnt="0"/>
      <dgm:spPr/>
    </dgm:pt>
    <dgm:pt modelId="{303013D7-F759-405E-AA72-5AA54E60F0C5}" type="pres">
      <dgm:prSet presAssocID="{03D7E1C4-AD22-4AF9-B5A8-E401C6CF248C}" presName="thickLine" presStyleLbl="alignNode1" presStyleIdx="2" presStyleCnt="4"/>
      <dgm:spPr/>
    </dgm:pt>
    <dgm:pt modelId="{C856E78D-185D-46BA-AC58-7404B0F95781}" type="pres">
      <dgm:prSet presAssocID="{03D7E1C4-AD22-4AF9-B5A8-E401C6CF248C}" presName="horz1" presStyleCnt="0"/>
      <dgm:spPr/>
    </dgm:pt>
    <dgm:pt modelId="{5A39546F-7472-426B-B850-1FCDD3CB117B}" type="pres">
      <dgm:prSet presAssocID="{03D7E1C4-AD22-4AF9-B5A8-E401C6CF248C}" presName="tx1" presStyleLbl="revTx" presStyleIdx="2" presStyleCnt="4"/>
      <dgm:spPr/>
    </dgm:pt>
    <dgm:pt modelId="{6CFAAC5B-F942-4313-B482-20A7AA4755EC}" type="pres">
      <dgm:prSet presAssocID="{03D7E1C4-AD22-4AF9-B5A8-E401C6CF248C}" presName="vert1" presStyleCnt="0"/>
      <dgm:spPr/>
    </dgm:pt>
    <dgm:pt modelId="{A52E3FF5-0DA7-4723-A486-EC43186C5AB4}" type="pres">
      <dgm:prSet presAssocID="{13DF7F0E-2229-4798-BB34-F3AB4EC680C0}" presName="thickLine" presStyleLbl="alignNode1" presStyleIdx="3" presStyleCnt="4"/>
      <dgm:spPr/>
    </dgm:pt>
    <dgm:pt modelId="{B4EB80E1-650F-4C0C-9304-0ED2C9F0D1E7}" type="pres">
      <dgm:prSet presAssocID="{13DF7F0E-2229-4798-BB34-F3AB4EC680C0}" presName="horz1" presStyleCnt="0"/>
      <dgm:spPr/>
    </dgm:pt>
    <dgm:pt modelId="{C611C79E-3AB4-4F9D-8C73-86CCE3668FEE}" type="pres">
      <dgm:prSet presAssocID="{13DF7F0E-2229-4798-BB34-F3AB4EC680C0}" presName="tx1" presStyleLbl="revTx" presStyleIdx="3" presStyleCnt="4"/>
      <dgm:spPr/>
    </dgm:pt>
    <dgm:pt modelId="{7F3B2A7F-C90E-47D5-9745-B7099D5B8313}" type="pres">
      <dgm:prSet presAssocID="{13DF7F0E-2229-4798-BB34-F3AB4EC680C0}" presName="vert1" presStyleCnt="0"/>
      <dgm:spPr/>
    </dgm:pt>
  </dgm:ptLst>
  <dgm:cxnLst>
    <dgm:cxn modelId="{DB5D075E-7CD7-4807-B955-4C6CA8C06D70}" srcId="{C2EAB43D-BF75-4327-BE32-EABE23C20E63}" destId="{003315C0-7EB9-478F-AE23-41DE6F45321B}" srcOrd="1" destOrd="0" parTransId="{223A21D5-504A-457A-A549-32F74194CB01}" sibTransId="{D79ED62D-1172-4641-AA65-3FA3B7BC8C6A}"/>
    <dgm:cxn modelId="{315D604C-58F0-4EDD-A1A0-7C4E09D16E61}" srcId="{C2EAB43D-BF75-4327-BE32-EABE23C20E63}" destId="{95DA5FF9-FE37-4527-86E5-B3F719D88C03}" srcOrd="0" destOrd="0" parTransId="{02F114C8-FAE2-41AB-8562-9570081A7E90}" sibTransId="{B8E57621-F038-4F0D-B865-5129379B2647}"/>
    <dgm:cxn modelId="{D8E52C8C-20AB-4987-BB35-4479597CE220}" srcId="{C2EAB43D-BF75-4327-BE32-EABE23C20E63}" destId="{13DF7F0E-2229-4798-BB34-F3AB4EC680C0}" srcOrd="3" destOrd="0" parTransId="{4A606A90-3C25-424D-BE2A-E212D3D17719}" sibTransId="{48A91166-199E-491B-9997-CB42AF86CD4B}"/>
    <dgm:cxn modelId="{631645A6-639C-432E-834E-46F6C7230D56}" type="presOf" srcId="{03D7E1C4-AD22-4AF9-B5A8-E401C6CF248C}" destId="{5A39546F-7472-426B-B850-1FCDD3CB117B}" srcOrd="0" destOrd="0" presId="urn:microsoft.com/office/officeart/2008/layout/LinedList"/>
    <dgm:cxn modelId="{243C84A7-6934-4102-9B68-90235E3CA975}" type="presOf" srcId="{C2EAB43D-BF75-4327-BE32-EABE23C20E63}" destId="{9FE69ED5-4380-4079-9D4D-D7587C200B3E}" srcOrd="0" destOrd="0" presId="urn:microsoft.com/office/officeart/2008/layout/LinedList"/>
    <dgm:cxn modelId="{90B334DB-DE42-4F04-B9D2-2F78E3D59808}" srcId="{C2EAB43D-BF75-4327-BE32-EABE23C20E63}" destId="{03D7E1C4-AD22-4AF9-B5A8-E401C6CF248C}" srcOrd="2" destOrd="0" parTransId="{3BDA6238-A370-4FC0-96E6-1FF21C3F14F2}" sibTransId="{0149EFD1-9D44-4340-A27D-57C7824CF4E3}"/>
    <dgm:cxn modelId="{1FAF9FDE-933B-4E78-83C6-D8B94527869E}" type="presOf" srcId="{003315C0-7EB9-478F-AE23-41DE6F45321B}" destId="{274D387E-9FE5-4D86-9031-CA7F86409C00}" srcOrd="0" destOrd="0" presId="urn:microsoft.com/office/officeart/2008/layout/LinedList"/>
    <dgm:cxn modelId="{2168FCEC-4914-480C-B206-B643D3E622FD}" type="presOf" srcId="{95DA5FF9-FE37-4527-86E5-B3F719D88C03}" destId="{7A7970EB-B7E0-4CB4-898C-C70D962E140E}" srcOrd="0" destOrd="0" presId="urn:microsoft.com/office/officeart/2008/layout/LinedList"/>
    <dgm:cxn modelId="{603741FF-A4ED-4231-A4BA-0BDA58C8B88D}" type="presOf" srcId="{13DF7F0E-2229-4798-BB34-F3AB4EC680C0}" destId="{C611C79E-3AB4-4F9D-8C73-86CCE3668FEE}" srcOrd="0" destOrd="0" presId="urn:microsoft.com/office/officeart/2008/layout/LinedList"/>
    <dgm:cxn modelId="{968EF8FA-09E5-4E3C-93BC-7C235EA3E9F7}" type="presParOf" srcId="{9FE69ED5-4380-4079-9D4D-D7587C200B3E}" destId="{154A5EE9-2406-42C9-AC47-3F76B2D1D058}" srcOrd="0" destOrd="0" presId="urn:microsoft.com/office/officeart/2008/layout/LinedList"/>
    <dgm:cxn modelId="{F2B81A18-A842-4AF5-AE09-65C890C1A832}" type="presParOf" srcId="{9FE69ED5-4380-4079-9D4D-D7587C200B3E}" destId="{E04A07D8-5AFF-423B-BEF9-3678BEC912FD}" srcOrd="1" destOrd="0" presId="urn:microsoft.com/office/officeart/2008/layout/LinedList"/>
    <dgm:cxn modelId="{44B14AEC-940B-4671-9C1D-440C31A98094}" type="presParOf" srcId="{E04A07D8-5AFF-423B-BEF9-3678BEC912FD}" destId="{7A7970EB-B7E0-4CB4-898C-C70D962E140E}" srcOrd="0" destOrd="0" presId="urn:microsoft.com/office/officeart/2008/layout/LinedList"/>
    <dgm:cxn modelId="{F2024E8D-F1E9-4268-8ACE-0CDA134A01F2}" type="presParOf" srcId="{E04A07D8-5AFF-423B-BEF9-3678BEC912FD}" destId="{67564478-939F-43A2-8846-73A2F6A7006E}" srcOrd="1" destOrd="0" presId="urn:microsoft.com/office/officeart/2008/layout/LinedList"/>
    <dgm:cxn modelId="{5DD3BDD7-F4CF-4C6D-971E-78DAC9107170}" type="presParOf" srcId="{9FE69ED5-4380-4079-9D4D-D7587C200B3E}" destId="{F6DFE3AA-27B0-4DDA-B86B-DFAF63FA182F}" srcOrd="2" destOrd="0" presId="urn:microsoft.com/office/officeart/2008/layout/LinedList"/>
    <dgm:cxn modelId="{33E447C5-8250-4209-80EF-EC078C97B560}" type="presParOf" srcId="{9FE69ED5-4380-4079-9D4D-D7587C200B3E}" destId="{910F0F41-BB4B-490E-B621-9658F2EDA810}" srcOrd="3" destOrd="0" presId="urn:microsoft.com/office/officeart/2008/layout/LinedList"/>
    <dgm:cxn modelId="{7FFD1B3F-22A8-4BAE-885A-08DF01278076}" type="presParOf" srcId="{910F0F41-BB4B-490E-B621-9658F2EDA810}" destId="{274D387E-9FE5-4D86-9031-CA7F86409C00}" srcOrd="0" destOrd="0" presId="urn:microsoft.com/office/officeart/2008/layout/LinedList"/>
    <dgm:cxn modelId="{BBEBA518-D540-4E82-9935-42B329A3CE24}" type="presParOf" srcId="{910F0F41-BB4B-490E-B621-9658F2EDA810}" destId="{89EC61A2-5A68-4BC2-AAC8-F75399C17A07}" srcOrd="1" destOrd="0" presId="urn:microsoft.com/office/officeart/2008/layout/LinedList"/>
    <dgm:cxn modelId="{F884876C-2C05-47FA-BAB7-F7994E8C54B5}" type="presParOf" srcId="{9FE69ED5-4380-4079-9D4D-D7587C200B3E}" destId="{303013D7-F759-405E-AA72-5AA54E60F0C5}" srcOrd="4" destOrd="0" presId="urn:microsoft.com/office/officeart/2008/layout/LinedList"/>
    <dgm:cxn modelId="{A39ACB10-64B1-4CB8-B727-E67DAA2136AB}" type="presParOf" srcId="{9FE69ED5-4380-4079-9D4D-D7587C200B3E}" destId="{C856E78D-185D-46BA-AC58-7404B0F95781}" srcOrd="5" destOrd="0" presId="urn:microsoft.com/office/officeart/2008/layout/LinedList"/>
    <dgm:cxn modelId="{D08E939D-7FF0-4B8A-8A1B-F478581FDA1A}" type="presParOf" srcId="{C856E78D-185D-46BA-AC58-7404B0F95781}" destId="{5A39546F-7472-426B-B850-1FCDD3CB117B}" srcOrd="0" destOrd="0" presId="urn:microsoft.com/office/officeart/2008/layout/LinedList"/>
    <dgm:cxn modelId="{64A24BB6-E6D4-453F-BAA6-D8CB329FA26A}" type="presParOf" srcId="{C856E78D-185D-46BA-AC58-7404B0F95781}" destId="{6CFAAC5B-F942-4313-B482-20A7AA4755EC}" srcOrd="1" destOrd="0" presId="urn:microsoft.com/office/officeart/2008/layout/LinedList"/>
    <dgm:cxn modelId="{58E7B38E-617B-4C7E-B93F-F89918FCC8D1}" type="presParOf" srcId="{9FE69ED5-4380-4079-9D4D-D7587C200B3E}" destId="{A52E3FF5-0DA7-4723-A486-EC43186C5AB4}" srcOrd="6" destOrd="0" presId="urn:microsoft.com/office/officeart/2008/layout/LinedList"/>
    <dgm:cxn modelId="{2D87B2D2-E9E4-4631-84C1-EC1F84131492}" type="presParOf" srcId="{9FE69ED5-4380-4079-9D4D-D7587C200B3E}" destId="{B4EB80E1-650F-4C0C-9304-0ED2C9F0D1E7}" srcOrd="7" destOrd="0" presId="urn:microsoft.com/office/officeart/2008/layout/LinedList"/>
    <dgm:cxn modelId="{0AC8318C-A206-4FF2-A905-6015380F5FD2}" type="presParOf" srcId="{B4EB80E1-650F-4C0C-9304-0ED2C9F0D1E7}" destId="{C611C79E-3AB4-4F9D-8C73-86CCE3668FEE}" srcOrd="0" destOrd="0" presId="urn:microsoft.com/office/officeart/2008/layout/LinedList"/>
    <dgm:cxn modelId="{C5D743AF-2881-4679-9A1A-A9EEF667A7F6}" type="presParOf" srcId="{B4EB80E1-650F-4C0C-9304-0ED2C9F0D1E7}" destId="{7F3B2A7F-C90E-47D5-9745-B7099D5B83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5EE9-2406-42C9-AC47-3F76B2D1D058}">
      <dsp:nvSpPr>
        <dsp:cNvPr id="0" name=""/>
        <dsp:cNvSpPr/>
      </dsp:nvSpPr>
      <dsp:spPr>
        <a:xfrm>
          <a:off x="0" y="0"/>
          <a:ext cx="11029950"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970EB-B7E0-4CB4-898C-C70D962E140E}">
      <dsp:nvSpPr>
        <dsp:cNvPr id="0" name=""/>
        <dsp:cNvSpPr/>
      </dsp:nvSpPr>
      <dsp:spPr>
        <a:xfrm>
          <a:off x="0" y="0"/>
          <a:ext cx="11029950" cy="110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Item - Based Approach</a:t>
          </a:r>
          <a:r>
            <a:rPr lang="en-US" sz="2700" kern="1200" dirty="0"/>
            <a:t>: Directly attribute the receipts to particular partners based on the partnership items making up their distributive share.</a:t>
          </a:r>
        </a:p>
      </dsp:txBody>
      <dsp:txXfrm>
        <a:off x="0" y="0"/>
        <a:ext cx="11029950" cy="1102081"/>
      </dsp:txXfrm>
    </dsp:sp>
    <dsp:sp modelId="{F6DFE3AA-27B0-4DDA-B86B-DFAF63FA182F}">
      <dsp:nvSpPr>
        <dsp:cNvPr id="0" name=""/>
        <dsp:cNvSpPr/>
      </dsp:nvSpPr>
      <dsp:spPr>
        <a:xfrm>
          <a:off x="0" y="1102081"/>
          <a:ext cx="11029950"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D387E-9FE5-4D86-9031-CA7F86409C00}">
      <dsp:nvSpPr>
        <dsp:cNvPr id="0" name=""/>
        <dsp:cNvSpPr/>
      </dsp:nvSpPr>
      <dsp:spPr>
        <a:xfrm>
          <a:off x="0" y="1102081"/>
          <a:ext cx="11029950" cy="110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Interest - Based Approach</a:t>
          </a:r>
          <a:r>
            <a:rPr lang="en-US" sz="2700" kern="1200" dirty="0"/>
            <a:t>: Use a ratio of the partner’s “interest in the partnership” (same as federal rules under 704(b)).</a:t>
          </a:r>
        </a:p>
      </dsp:txBody>
      <dsp:txXfrm>
        <a:off x="0" y="1102081"/>
        <a:ext cx="11029950" cy="1102081"/>
      </dsp:txXfrm>
    </dsp:sp>
    <dsp:sp modelId="{303013D7-F759-405E-AA72-5AA54E60F0C5}">
      <dsp:nvSpPr>
        <dsp:cNvPr id="0" name=""/>
        <dsp:cNvSpPr/>
      </dsp:nvSpPr>
      <dsp:spPr>
        <a:xfrm>
          <a:off x="0" y="2204162"/>
          <a:ext cx="11029950"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9546F-7472-426B-B850-1FCDD3CB117B}">
      <dsp:nvSpPr>
        <dsp:cNvPr id="0" name=""/>
        <dsp:cNvSpPr/>
      </dsp:nvSpPr>
      <dsp:spPr>
        <a:xfrm>
          <a:off x="0" y="2204162"/>
          <a:ext cx="11029950" cy="110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Capital Share - Based Approach</a:t>
          </a:r>
          <a:r>
            <a:rPr lang="en-US" sz="2700" kern="1200" dirty="0"/>
            <a:t>: Use a ratio of the partner’s share of capital.</a:t>
          </a:r>
        </a:p>
      </dsp:txBody>
      <dsp:txXfrm>
        <a:off x="0" y="2204162"/>
        <a:ext cx="11029950" cy="1102081"/>
      </dsp:txXfrm>
    </dsp:sp>
    <dsp:sp modelId="{A52E3FF5-0DA7-4723-A486-EC43186C5AB4}">
      <dsp:nvSpPr>
        <dsp:cNvPr id="0" name=""/>
        <dsp:cNvSpPr/>
      </dsp:nvSpPr>
      <dsp:spPr>
        <a:xfrm>
          <a:off x="0" y="3306243"/>
          <a:ext cx="11029950"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1C79E-3AB4-4F9D-8C73-86CCE3668FEE}">
      <dsp:nvSpPr>
        <dsp:cNvPr id="0" name=""/>
        <dsp:cNvSpPr/>
      </dsp:nvSpPr>
      <dsp:spPr>
        <a:xfrm>
          <a:off x="0" y="3306243"/>
          <a:ext cx="11029950" cy="1102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Distributive Share - Based Approach</a:t>
          </a:r>
          <a:r>
            <a:rPr lang="en-US" sz="2700" kern="1200" dirty="0"/>
            <a:t>: Use a ratio of the partner’s share of partnership net distributive share income.</a:t>
          </a:r>
        </a:p>
      </dsp:txBody>
      <dsp:txXfrm>
        <a:off x="0" y="3306243"/>
        <a:ext cx="11029950" cy="11020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70212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25473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r>
              <a:rPr lang="en-US" dirty="0"/>
              <a:t>Note that there would be other partners where blending would not apply.</a:t>
            </a:r>
          </a:p>
        </p:txBody>
      </p:sp>
    </p:spTree>
    <p:extLst>
      <p:ext uri="{BB962C8B-B14F-4D97-AF65-F5344CB8AC3E}">
        <p14:creationId xmlns:p14="http://schemas.microsoft.com/office/powerpoint/2010/main" val="364612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DEE9-0EB0-F3DE-BBE6-39A5E9B0D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C2160-D0C5-5350-9A7B-FC8E91D1B322}"/>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0BE20AA4-DF06-5985-C732-CDFD30B1704E}"/>
              </a:ext>
            </a:extLst>
          </p:cNvPr>
          <p:cNvSpPr>
            <a:spLocks noGrp="1"/>
          </p:cNvSpPr>
          <p:nvPr>
            <p:ph type="body" idx="1"/>
          </p:nvPr>
        </p:nvSpPr>
        <p:spPr/>
        <p:txBody>
          <a:bodyPr/>
          <a:lstStyle/>
          <a:p>
            <a:r>
              <a:rPr lang="en-US" dirty="0"/>
              <a:t>Note that there would be other partners where blending would not apply.</a:t>
            </a:r>
          </a:p>
        </p:txBody>
      </p:sp>
    </p:spTree>
    <p:extLst>
      <p:ext uri="{BB962C8B-B14F-4D97-AF65-F5344CB8AC3E}">
        <p14:creationId xmlns:p14="http://schemas.microsoft.com/office/powerpoint/2010/main" val="101988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FEB57-FB23-A52A-E8F2-6EA62B830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E19DE-0382-6CF4-3D73-E9C1403A4813}"/>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BA138917-D2E0-DCDC-391C-1C9F7DAAF3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591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2EAD-517F-ADC3-E832-C1C2A4E65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4B534-1385-1E99-4F55-26CE12F0D10C}"/>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FF4142E0-56C0-5EA0-CF3F-D8CD3B817B7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34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r>
              <a:rPr lang="en-US" dirty="0"/>
              <a:t>Lots more to do on the how questions.</a:t>
            </a:r>
          </a:p>
        </p:txBody>
      </p:sp>
    </p:spTree>
    <p:extLst>
      <p:ext uri="{BB962C8B-B14F-4D97-AF65-F5344CB8AC3E}">
        <p14:creationId xmlns:p14="http://schemas.microsoft.com/office/powerpoint/2010/main" val="51223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r>
              <a:rPr lang="en-US" dirty="0"/>
              <a:t>History – development over time.</a:t>
            </a:r>
          </a:p>
        </p:txBody>
      </p:sp>
    </p:spTree>
    <p:extLst>
      <p:ext uri="{BB962C8B-B14F-4D97-AF65-F5344CB8AC3E}">
        <p14:creationId xmlns:p14="http://schemas.microsoft.com/office/powerpoint/2010/main" val="94235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7A49-50DA-51FC-EF11-6533F242E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33415-DCE7-C1AD-DC2C-C439A28FCC3A}"/>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CBB91378-9D41-5B25-9E4A-8D5B04AC969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389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588C3-BF6C-A1F2-AE11-8CF3B6F4B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2DE61-FD4E-1E3C-5E75-4B5A90567D55}"/>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9DFC74D4-BEE1-2A5A-8560-4AE2D390D4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404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B15D-0803-5DC9-D4B6-D37C424D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4205F-F47F-CBD0-14E3-71F7FC9783F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E4F1763-D72E-E9F4-BD4D-FDA3CF8C370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92268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C0185-426F-54A3-F535-B9275AD03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9F4F7-FC07-EB17-6601-936664C774F3}"/>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BF04C125-9250-1B77-D093-6330CA1B84CF}"/>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28886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BDC6-AC12-A95B-11E7-EFD65FF03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82540-B822-84A5-256B-9B9224579282}"/>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131F6A90-F625-7F50-E3BC-8211942A8C00}"/>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716170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DC49-BFA9-BB06-9E8B-3D1DDC2A1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42F09-6038-8308-5E63-661BB1304C0F}"/>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6EF7A0CD-1013-8C96-39A6-CDB4AE30062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964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EFED-4E22-C856-7100-A98BD94D2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F527A-D2A1-37E5-055E-7F3B798CA79D}"/>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1CB81E3E-119D-23D5-E862-A7B9CB4825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404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EE37-E554-4D38-BC0A-4144A2DFD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299FA-B461-8CD7-4527-1FF0D6B2C510}"/>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379AF8CD-AB52-80DA-D425-5439EA78D3E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8133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888B-A8BE-50B2-746A-15B6F9926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E3AAB-6B3B-DA90-DD19-317052899367}"/>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172C1AA1-EADD-AAF5-CE0D-1C39FBD241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5880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B09D1-1DF9-5E38-DA84-0DA3A1223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3CDEF-0D7A-9180-7672-D5CDFE96E8B5}"/>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92EDF4A1-F1B4-C4C0-FC7B-544C6079D1A6}"/>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186673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F1D7-32DE-2B6A-60BA-20BEECE67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91012-DFD4-64CF-C479-F556B5FC35C8}"/>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2A708721-B377-FDFB-5962-F5D23C7BE90A}"/>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175510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642A-CB94-99EB-0B00-AB560C1E2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02808-8BF9-7A20-73D9-0F6A1727ED4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7720DE09-CD4F-BF6E-C643-9A14296EC213}"/>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525577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D6F6-A4E2-596E-5F74-816C2321A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F67A8-A7A0-16DB-D1D7-7FA51B811BF7}"/>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7148DD6C-6A2A-93AC-74D6-A8BDB435FB87}"/>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3481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917688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CB290-4DBA-6857-F513-BA6CF55BD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C168E-BECD-CC20-8326-AE3ECDCD38E6}"/>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CB40CDED-874F-0D58-34BF-F7DA57C7F7B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535739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3C32A-3679-04EE-0DF2-AA884577D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20F12-1902-0AB1-6942-7A878978702D}"/>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B57FB33-85B1-327D-52E7-62EB2E70B6B4}"/>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058056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82295-49E6-119D-3DF0-D502CE71D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3A2AB-B79C-C9AA-EEEE-940EFFB23BAC}"/>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249F7511-C13E-0531-D11E-9180E0BCE994}"/>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812945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57835-240E-E8FE-62A0-6EF1BDE2A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0F61E-8516-612B-7B2F-2A44252B189D}"/>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DCC2905E-F501-34BE-523F-2B46EAF545A3}"/>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941694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19B0-52BA-9FF0-9959-E359AD408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35E82-9DD1-6865-0486-F4788FED318B}"/>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4C27AD6E-1F8D-ECE6-919F-EE8FB75C81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6805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0279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0DDD-257B-CD15-0236-992BFDEC8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E4AEC-78A0-14AC-225F-98F072F66B30}"/>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4B6B3203-F836-BDF3-0055-54A6069509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4032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52D79-F209-76AC-EA33-8AC2CCF7B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534AB-7E25-0955-5300-3E988E53C86C}"/>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06688006-E466-E0D8-EBB4-F6145F615FF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8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79576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54397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02419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39243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85039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17628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4/22/2025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4/22/2025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4/22/2025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763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4/22/2025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183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4/22/2025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6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604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4/22/2025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213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4/22/2025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9684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4/22/2025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3205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4/22/2025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4061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4/22/2025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4/22/2025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055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4/22/2025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014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4/22/2025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237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4/22/2025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4/22/2025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4/22/2025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4/22/2025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4/22/2025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4/22/2025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4/22/2025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lumMod val="75000"/>
                <a:lumOff val="25000"/>
              </a:schemeClr>
            </a:gs>
            <a:gs pos="87000">
              <a:schemeClr val="tx2">
                <a:lumMod val="25000"/>
                <a:lumOff val="75000"/>
              </a:schemeClr>
            </a:gs>
            <a:gs pos="73000">
              <a:schemeClr val="bg1">
                <a:lumMod val="85000"/>
              </a:schemeClr>
            </a:gs>
            <a:gs pos="64000">
              <a:schemeClr val="bg1">
                <a:lumMod val="9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4/22/2025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4/22/2025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91577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mtc.gov/uniformity/project-on-state-taxation-of-partnership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mtc.gov/uniformity/project-on-state-taxation-of-partnershi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918857" y="2080644"/>
            <a:ext cx="7759337"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918857" y="3909268"/>
            <a:ext cx="6218877" cy="637565"/>
          </a:xfrm>
        </p:spPr>
        <p:txBody>
          <a:bodyPr>
            <a:noAutofit/>
          </a:bodyPr>
          <a:lstStyle/>
          <a:p>
            <a:r>
              <a:rPr lang="en-US" sz="2400" dirty="0"/>
              <a:t>April 29, 2025</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6D3F-36A7-D2F6-37C6-8780870178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968C84-51B9-654B-78DD-A2AA01F2DAE7}"/>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9F3F2FA6-683F-D9E6-478D-85BF6F64D0C1}"/>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6" name="TextBox 5">
            <a:extLst>
              <a:ext uri="{FF2B5EF4-FFF2-40B4-BE49-F238E27FC236}">
                <a16:creationId xmlns:a16="http://schemas.microsoft.com/office/drawing/2014/main" id="{AD42345E-FC65-728F-23DF-7876C9D61557}"/>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176BEB00-A546-042B-EB93-B76BB0AFB3BC}"/>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3085B975-BCB6-6727-A710-753FC9EC808C}"/>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92EE131A-B81F-EDD1-4920-E3D2384E0CEC}"/>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 </a:t>
            </a:r>
          </a:p>
        </p:txBody>
      </p:sp>
      <p:cxnSp>
        <p:nvCxnSpPr>
          <p:cNvPr id="4" name="Straight Arrow Connector 3">
            <a:extLst>
              <a:ext uri="{FF2B5EF4-FFF2-40B4-BE49-F238E27FC236}">
                <a16:creationId xmlns:a16="http://schemas.microsoft.com/office/drawing/2014/main" id="{03C4E937-1F9C-B842-720E-8F5F0DB706C7}"/>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F2D3057-D6A4-087C-D3F8-6C7680EAFAA9}"/>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40D6851-F6AE-4090-0E19-BDFA4C00C8B3}"/>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F439D55-B02A-4A1A-533B-E68A535929F9}"/>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21" name="TextBox 20">
            <a:extLst>
              <a:ext uri="{FF2B5EF4-FFF2-40B4-BE49-F238E27FC236}">
                <a16:creationId xmlns:a16="http://schemas.microsoft.com/office/drawing/2014/main" id="{C9A32079-95A6-00CE-22B5-F5D1C3E76278}"/>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22" name="TextBox 21">
            <a:extLst>
              <a:ext uri="{FF2B5EF4-FFF2-40B4-BE49-F238E27FC236}">
                <a16:creationId xmlns:a16="http://schemas.microsoft.com/office/drawing/2014/main" id="{1CB73F01-F361-AC84-95EE-CAB585984258}"/>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306535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AB48-E889-D83C-ADAD-2AE4D9AAE4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38A328-4B06-9854-B1F1-35020D5CA454}"/>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4BA150A3-BB77-EAD7-F630-0DE08D2E5251}"/>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6" name="TextBox 5">
            <a:extLst>
              <a:ext uri="{FF2B5EF4-FFF2-40B4-BE49-F238E27FC236}">
                <a16:creationId xmlns:a16="http://schemas.microsoft.com/office/drawing/2014/main" id="{812C36BA-E4B4-018B-5E2A-6616F2A2791C}"/>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78AF476D-6791-1E77-D64E-7205B0AD0922}"/>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E04296FA-26E4-BD8A-B8A7-6C56915E3317}"/>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4C0BD9BF-5513-2D7A-F3DC-E11B42086F05}"/>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 </a:t>
            </a:r>
          </a:p>
        </p:txBody>
      </p:sp>
      <p:cxnSp>
        <p:nvCxnSpPr>
          <p:cNvPr id="4" name="Straight Arrow Connector 3">
            <a:extLst>
              <a:ext uri="{FF2B5EF4-FFF2-40B4-BE49-F238E27FC236}">
                <a16:creationId xmlns:a16="http://schemas.microsoft.com/office/drawing/2014/main" id="{ED0DD7A2-B4D0-C001-1F82-0593053886B7}"/>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E6DC4D8-9550-FD1F-F5BB-86CCB94A1F22}"/>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A0D63F-5FFD-43A0-F0F8-154CED2615E0}"/>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3C56D6-8C2D-3730-D1E4-37812058940F}"/>
              </a:ext>
            </a:extLst>
          </p:cNvPr>
          <p:cNvSpPr txBox="1"/>
          <p:nvPr/>
        </p:nvSpPr>
        <p:spPr>
          <a:xfrm>
            <a:off x="1300481" y="4073615"/>
            <a:ext cx="3873030" cy="707886"/>
          </a:xfrm>
          <a:prstGeom prst="rect">
            <a:avLst/>
          </a:prstGeom>
          <a:noFill/>
        </p:spPr>
        <p:txBody>
          <a:bodyPr wrap="square" rtlCol="0">
            <a:spAutoFit/>
          </a:bodyPr>
          <a:lstStyle/>
          <a:p>
            <a:r>
              <a:rPr lang="en-US" sz="2000" dirty="0"/>
              <a:t>Does the state provide for blended apportionment in this case? </a:t>
            </a:r>
          </a:p>
        </p:txBody>
      </p:sp>
      <p:cxnSp>
        <p:nvCxnSpPr>
          <p:cNvPr id="12" name="Straight Arrow Connector 11">
            <a:extLst>
              <a:ext uri="{FF2B5EF4-FFF2-40B4-BE49-F238E27FC236}">
                <a16:creationId xmlns:a16="http://schemas.microsoft.com/office/drawing/2014/main" id="{4D49DA95-7B31-1F98-5DBD-B19B395B7DC2}"/>
              </a:ext>
            </a:extLst>
          </p:cNvPr>
          <p:cNvCxnSpPr>
            <a:cxnSpLocks/>
            <a:stCxn id="8" idx="2"/>
            <a:endCxn id="9" idx="0"/>
          </p:cNvCxnSpPr>
          <p:nvPr/>
        </p:nvCxnSpPr>
        <p:spPr>
          <a:xfrm>
            <a:off x="3236996" y="3659873"/>
            <a:ext cx="0" cy="41374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F7C7D30-6BAF-D765-788E-868B18CAD085}"/>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7" name="TextBox 16">
            <a:extLst>
              <a:ext uri="{FF2B5EF4-FFF2-40B4-BE49-F238E27FC236}">
                <a16:creationId xmlns:a16="http://schemas.microsoft.com/office/drawing/2014/main" id="{9579B52A-87D7-802C-141E-0F6BE93EF983}"/>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AB2DA67A-F4ED-5D85-196C-39DD0D177621}"/>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9" name="TextBox 18">
            <a:extLst>
              <a:ext uri="{FF2B5EF4-FFF2-40B4-BE49-F238E27FC236}">
                <a16:creationId xmlns:a16="http://schemas.microsoft.com/office/drawing/2014/main" id="{65884730-0AD9-6A65-FCB6-84CBF4F1A16C}"/>
              </a:ext>
            </a:extLst>
          </p:cNvPr>
          <p:cNvSpPr txBox="1"/>
          <p:nvPr/>
        </p:nvSpPr>
        <p:spPr>
          <a:xfrm>
            <a:off x="3363687" y="3673939"/>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Tree>
    <p:extLst>
      <p:ext uri="{BB962C8B-B14F-4D97-AF65-F5344CB8AC3E}">
        <p14:creationId xmlns:p14="http://schemas.microsoft.com/office/powerpoint/2010/main" val="203372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BDBA-DE5F-6C13-CD4A-451900C75A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66AC41-AB8D-59A7-145F-ED624D2DAAB0}"/>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3CAE4C86-7B69-CD34-8AEF-6990F074D00B}"/>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6" name="TextBox 5">
            <a:extLst>
              <a:ext uri="{FF2B5EF4-FFF2-40B4-BE49-F238E27FC236}">
                <a16:creationId xmlns:a16="http://schemas.microsoft.com/office/drawing/2014/main" id="{1C02F0D1-DBFE-8088-7B6E-9E6BE5DF7C66}"/>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26D0D1A4-569F-049E-2674-B84FC12E5681}"/>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8C8065E2-B54B-F021-1F0F-26C6BEDD061E}"/>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A6BF885F-5061-905F-8396-39C8572B2C09}"/>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 </a:t>
            </a:r>
          </a:p>
        </p:txBody>
      </p:sp>
      <p:cxnSp>
        <p:nvCxnSpPr>
          <p:cNvPr id="4" name="Straight Arrow Connector 3">
            <a:extLst>
              <a:ext uri="{FF2B5EF4-FFF2-40B4-BE49-F238E27FC236}">
                <a16:creationId xmlns:a16="http://schemas.microsoft.com/office/drawing/2014/main" id="{C4217FBD-C4D9-88A0-8CEE-D3FF5433E771}"/>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A4D6FD1-1A5C-7A61-65F4-8F121C3F9485}"/>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1A6382A-5E76-8A1F-32D0-5E46C7A74140}"/>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8D89EE-927B-4C4C-2396-2CF12E91A280}"/>
              </a:ext>
            </a:extLst>
          </p:cNvPr>
          <p:cNvSpPr txBox="1"/>
          <p:nvPr/>
        </p:nvSpPr>
        <p:spPr>
          <a:xfrm>
            <a:off x="1300481" y="4073615"/>
            <a:ext cx="3873030" cy="707886"/>
          </a:xfrm>
          <a:prstGeom prst="rect">
            <a:avLst/>
          </a:prstGeom>
          <a:noFill/>
        </p:spPr>
        <p:txBody>
          <a:bodyPr wrap="square" rtlCol="0">
            <a:spAutoFit/>
          </a:bodyPr>
          <a:lstStyle/>
          <a:p>
            <a:r>
              <a:rPr lang="en-US" sz="2000" dirty="0"/>
              <a:t>Does the state provide for blended apportionment in this case? </a:t>
            </a:r>
          </a:p>
        </p:txBody>
      </p:sp>
      <p:cxnSp>
        <p:nvCxnSpPr>
          <p:cNvPr id="12" name="Straight Arrow Connector 11">
            <a:extLst>
              <a:ext uri="{FF2B5EF4-FFF2-40B4-BE49-F238E27FC236}">
                <a16:creationId xmlns:a16="http://schemas.microsoft.com/office/drawing/2014/main" id="{434A36D9-4F94-0FDB-C7C1-FB41A0C702A1}"/>
              </a:ext>
            </a:extLst>
          </p:cNvPr>
          <p:cNvCxnSpPr>
            <a:cxnSpLocks/>
            <a:stCxn id="8" idx="2"/>
            <a:endCxn id="9" idx="0"/>
          </p:cNvCxnSpPr>
          <p:nvPr/>
        </p:nvCxnSpPr>
        <p:spPr>
          <a:xfrm>
            <a:off x="3236996" y="3659873"/>
            <a:ext cx="0" cy="41374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952081-A00C-840D-3C24-4F1CDE3488C5}"/>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7" name="TextBox 16">
            <a:extLst>
              <a:ext uri="{FF2B5EF4-FFF2-40B4-BE49-F238E27FC236}">
                <a16:creationId xmlns:a16="http://schemas.microsoft.com/office/drawing/2014/main" id="{030C6A66-9DCF-9FAE-7FF5-A761C60F726E}"/>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BAB2C6EC-F9DE-7A1D-5CC0-BB350FDE89E4}"/>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9" name="TextBox 18">
            <a:extLst>
              <a:ext uri="{FF2B5EF4-FFF2-40B4-BE49-F238E27FC236}">
                <a16:creationId xmlns:a16="http://schemas.microsoft.com/office/drawing/2014/main" id="{460E8494-35E7-7C31-25FE-EC62DBD82DF3}"/>
              </a:ext>
            </a:extLst>
          </p:cNvPr>
          <p:cNvSpPr txBox="1"/>
          <p:nvPr/>
        </p:nvSpPr>
        <p:spPr>
          <a:xfrm>
            <a:off x="3363687" y="3673939"/>
            <a:ext cx="598714" cy="369332"/>
          </a:xfrm>
          <a:prstGeom prst="rect">
            <a:avLst/>
          </a:prstGeom>
          <a:noFill/>
        </p:spPr>
        <p:txBody>
          <a:bodyPr wrap="square" rtlCol="0">
            <a:spAutoFit/>
          </a:bodyPr>
          <a:lstStyle/>
          <a:p>
            <a:r>
              <a:rPr lang="en-US" b="1" dirty="0">
                <a:solidFill>
                  <a:schemeClr val="accent1">
                    <a:lumMod val="75000"/>
                  </a:schemeClr>
                </a:solidFill>
              </a:rPr>
              <a:t>YES</a:t>
            </a:r>
          </a:p>
        </p:txBody>
      </p:sp>
      <p:cxnSp>
        <p:nvCxnSpPr>
          <p:cNvPr id="14" name="Connector: Elbow 13">
            <a:extLst>
              <a:ext uri="{FF2B5EF4-FFF2-40B4-BE49-F238E27FC236}">
                <a16:creationId xmlns:a16="http://schemas.microsoft.com/office/drawing/2014/main" id="{EFCE8D19-4C69-75C5-9E20-C01B06E1C9AD}"/>
              </a:ext>
            </a:extLst>
          </p:cNvPr>
          <p:cNvCxnSpPr/>
          <p:nvPr/>
        </p:nvCxnSpPr>
        <p:spPr>
          <a:xfrm flipV="1">
            <a:off x="5173511" y="3509757"/>
            <a:ext cx="3537180" cy="917801"/>
          </a:xfrm>
          <a:prstGeom prst="bentConnector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317B3C-AD57-8A0D-1895-48A7D97ACDA7}"/>
              </a:ext>
            </a:extLst>
          </p:cNvPr>
          <p:cNvSpPr txBox="1"/>
          <p:nvPr/>
        </p:nvSpPr>
        <p:spPr>
          <a:xfrm>
            <a:off x="6705599" y="39351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238200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88D3-5DC6-F8D7-A588-5B864368A9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60048F-01C3-B01E-B416-EF8F7EE28005}"/>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0A4F410F-FB9D-476C-725F-19547F4AFE3F}"/>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6" name="TextBox 5">
            <a:extLst>
              <a:ext uri="{FF2B5EF4-FFF2-40B4-BE49-F238E27FC236}">
                <a16:creationId xmlns:a16="http://schemas.microsoft.com/office/drawing/2014/main" id="{C67DD478-77EE-AD34-11FF-CFFC7A303668}"/>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209F10F7-D197-372B-CEBC-8FF599A21B5A}"/>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EE8CC0C6-ED5B-FB39-063D-9DAA2A48618C}"/>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sp>
        <p:nvSpPr>
          <p:cNvPr id="11" name="TextBox 10">
            <a:extLst>
              <a:ext uri="{FF2B5EF4-FFF2-40B4-BE49-F238E27FC236}">
                <a16:creationId xmlns:a16="http://schemas.microsoft.com/office/drawing/2014/main" id="{087F2DD8-4985-0863-B04C-0FD2F92E22AC}"/>
              </a:ext>
            </a:extLst>
          </p:cNvPr>
          <p:cNvSpPr txBox="1"/>
          <p:nvPr/>
        </p:nvSpPr>
        <p:spPr>
          <a:xfrm>
            <a:off x="6529861" y="2801871"/>
            <a:ext cx="4361660" cy="707886"/>
          </a:xfrm>
          <a:prstGeom prst="rect">
            <a:avLst/>
          </a:prstGeom>
          <a:noFill/>
        </p:spPr>
        <p:txBody>
          <a:bodyPr wrap="square" rtlCol="0">
            <a:spAutoFit/>
          </a:bodyPr>
          <a:lstStyle/>
          <a:p>
            <a:r>
              <a:rPr lang="en-US" sz="2000" dirty="0"/>
              <a:t>Apportion the items using state rules applied at the partnership level. </a:t>
            </a:r>
          </a:p>
        </p:txBody>
      </p:sp>
      <p:cxnSp>
        <p:nvCxnSpPr>
          <p:cNvPr id="4" name="Straight Arrow Connector 3">
            <a:extLst>
              <a:ext uri="{FF2B5EF4-FFF2-40B4-BE49-F238E27FC236}">
                <a16:creationId xmlns:a16="http://schemas.microsoft.com/office/drawing/2014/main" id="{D7B1137C-6A9B-91A9-ACE1-F74D98D3147A}"/>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359185D-E572-6A61-50EB-3BC486172CD2}"/>
              </a:ext>
            </a:extLst>
          </p:cNvPr>
          <p:cNvCxnSpPr>
            <a:cxnSpLocks/>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3EB905-CCA4-F707-12F5-BFA187E44F48}"/>
              </a:ext>
            </a:extLst>
          </p:cNvPr>
          <p:cNvCxnSpPr>
            <a:cxnSpLocks/>
            <a:stCxn id="8" idx="3"/>
            <a:endCxn id="11" idx="1"/>
          </p:cNvCxnSpPr>
          <p:nvPr/>
        </p:nvCxnSpPr>
        <p:spPr>
          <a:xfrm>
            <a:off x="5173511" y="3152042"/>
            <a:ext cx="1356350" cy="377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50A75E-7688-9774-4195-C5E157E060C0}"/>
              </a:ext>
            </a:extLst>
          </p:cNvPr>
          <p:cNvSpPr txBox="1"/>
          <p:nvPr/>
        </p:nvSpPr>
        <p:spPr>
          <a:xfrm>
            <a:off x="1300481" y="4073615"/>
            <a:ext cx="3873030" cy="707886"/>
          </a:xfrm>
          <a:prstGeom prst="rect">
            <a:avLst/>
          </a:prstGeom>
          <a:noFill/>
        </p:spPr>
        <p:txBody>
          <a:bodyPr wrap="square" rtlCol="0">
            <a:spAutoFit/>
          </a:bodyPr>
          <a:lstStyle/>
          <a:p>
            <a:r>
              <a:rPr lang="en-US" sz="2000" dirty="0"/>
              <a:t>Does the state provide for blended apportionment in this case? </a:t>
            </a:r>
          </a:p>
        </p:txBody>
      </p:sp>
      <p:cxnSp>
        <p:nvCxnSpPr>
          <p:cNvPr id="12" name="Straight Arrow Connector 11">
            <a:extLst>
              <a:ext uri="{FF2B5EF4-FFF2-40B4-BE49-F238E27FC236}">
                <a16:creationId xmlns:a16="http://schemas.microsoft.com/office/drawing/2014/main" id="{98D8BCEE-78D9-B7FC-69F3-5388310EFC34}"/>
              </a:ext>
            </a:extLst>
          </p:cNvPr>
          <p:cNvCxnSpPr>
            <a:cxnSpLocks/>
            <a:stCxn id="8" idx="2"/>
            <a:endCxn id="9" idx="0"/>
          </p:cNvCxnSpPr>
          <p:nvPr/>
        </p:nvCxnSpPr>
        <p:spPr>
          <a:xfrm>
            <a:off x="3236996" y="3659873"/>
            <a:ext cx="0" cy="41374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B105C5-BD9F-2C9A-E570-5749F6AA2246}"/>
              </a:ext>
            </a:extLst>
          </p:cNvPr>
          <p:cNvSpPr txBox="1"/>
          <p:nvPr/>
        </p:nvSpPr>
        <p:spPr>
          <a:xfrm>
            <a:off x="5573485" y="2748653"/>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7" name="TextBox 16">
            <a:extLst>
              <a:ext uri="{FF2B5EF4-FFF2-40B4-BE49-F238E27FC236}">
                <a16:creationId xmlns:a16="http://schemas.microsoft.com/office/drawing/2014/main" id="{EAA8ACDE-3623-BBCB-0A63-C2AA20EAED50}"/>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D15197D0-614C-DFB0-C6A2-6F579A2551AE}"/>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19" name="TextBox 18">
            <a:extLst>
              <a:ext uri="{FF2B5EF4-FFF2-40B4-BE49-F238E27FC236}">
                <a16:creationId xmlns:a16="http://schemas.microsoft.com/office/drawing/2014/main" id="{92095FBD-FDAF-3192-45AC-721C0E0937F2}"/>
              </a:ext>
            </a:extLst>
          </p:cNvPr>
          <p:cNvSpPr txBox="1"/>
          <p:nvPr/>
        </p:nvSpPr>
        <p:spPr>
          <a:xfrm>
            <a:off x="3363687" y="3673939"/>
            <a:ext cx="598714" cy="369332"/>
          </a:xfrm>
          <a:prstGeom prst="rect">
            <a:avLst/>
          </a:prstGeom>
          <a:noFill/>
        </p:spPr>
        <p:txBody>
          <a:bodyPr wrap="square" rtlCol="0">
            <a:spAutoFit/>
          </a:bodyPr>
          <a:lstStyle/>
          <a:p>
            <a:r>
              <a:rPr lang="en-US" b="1" dirty="0">
                <a:solidFill>
                  <a:schemeClr val="accent1">
                    <a:lumMod val="75000"/>
                  </a:schemeClr>
                </a:solidFill>
              </a:rPr>
              <a:t>YES</a:t>
            </a:r>
          </a:p>
        </p:txBody>
      </p:sp>
      <p:cxnSp>
        <p:nvCxnSpPr>
          <p:cNvPr id="14" name="Connector: Elbow 13">
            <a:extLst>
              <a:ext uri="{FF2B5EF4-FFF2-40B4-BE49-F238E27FC236}">
                <a16:creationId xmlns:a16="http://schemas.microsoft.com/office/drawing/2014/main" id="{D0A62A71-FB83-6917-67D5-C8173B700F2D}"/>
              </a:ext>
            </a:extLst>
          </p:cNvPr>
          <p:cNvCxnSpPr/>
          <p:nvPr/>
        </p:nvCxnSpPr>
        <p:spPr>
          <a:xfrm flipV="1">
            <a:off x="5173511" y="3509757"/>
            <a:ext cx="3537180" cy="917801"/>
          </a:xfrm>
          <a:prstGeom prst="bentConnector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28A9AC-4FD8-F55B-88FE-F264E5ACF193}"/>
              </a:ext>
            </a:extLst>
          </p:cNvPr>
          <p:cNvSpPr txBox="1"/>
          <p:nvPr/>
        </p:nvSpPr>
        <p:spPr>
          <a:xfrm>
            <a:off x="6705599" y="39351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
        <p:nvSpPr>
          <p:cNvPr id="20" name="TextBox 19">
            <a:extLst>
              <a:ext uri="{FF2B5EF4-FFF2-40B4-BE49-F238E27FC236}">
                <a16:creationId xmlns:a16="http://schemas.microsoft.com/office/drawing/2014/main" id="{DBD51E68-8A30-56AD-945D-CF85238B20DE}"/>
              </a:ext>
            </a:extLst>
          </p:cNvPr>
          <p:cNvSpPr txBox="1"/>
          <p:nvPr/>
        </p:nvSpPr>
        <p:spPr>
          <a:xfrm>
            <a:off x="3363685" y="4947567"/>
            <a:ext cx="598714" cy="369332"/>
          </a:xfrm>
          <a:prstGeom prst="rect">
            <a:avLst/>
          </a:prstGeom>
          <a:noFill/>
        </p:spPr>
        <p:txBody>
          <a:bodyPr wrap="square" rtlCol="0">
            <a:spAutoFit/>
          </a:bodyPr>
          <a:lstStyle/>
          <a:p>
            <a:r>
              <a:rPr lang="en-US" b="1" dirty="0">
                <a:solidFill>
                  <a:schemeClr val="accent1">
                    <a:lumMod val="75000"/>
                  </a:schemeClr>
                </a:solidFill>
              </a:rPr>
              <a:t>YES</a:t>
            </a:r>
          </a:p>
        </p:txBody>
      </p:sp>
      <p:cxnSp>
        <p:nvCxnSpPr>
          <p:cNvPr id="21" name="Straight Arrow Connector 20">
            <a:extLst>
              <a:ext uri="{FF2B5EF4-FFF2-40B4-BE49-F238E27FC236}">
                <a16:creationId xmlns:a16="http://schemas.microsoft.com/office/drawing/2014/main" id="{317E3527-FAD2-9238-089A-466FDD27ECA5}"/>
              </a:ext>
            </a:extLst>
          </p:cNvPr>
          <p:cNvCxnSpPr>
            <a:cxnSpLocks/>
            <a:stCxn id="9" idx="2"/>
          </p:cNvCxnSpPr>
          <p:nvPr/>
        </p:nvCxnSpPr>
        <p:spPr>
          <a:xfrm>
            <a:off x="3236996" y="4781501"/>
            <a:ext cx="0" cy="6605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DEDC209-2E8B-1124-11E2-B81A34E1B13A}"/>
              </a:ext>
            </a:extLst>
          </p:cNvPr>
          <p:cNvSpPr txBox="1"/>
          <p:nvPr/>
        </p:nvSpPr>
        <p:spPr>
          <a:xfrm>
            <a:off x="1300481" y="5442059"/>
            <a:ext cx="3873027" cy="400110"/>
          </a:xfrm>
          <a:prstGeom prst="rect">
            <a:avLst/>
          </a:prstGeom>
          <a:noFill/>
        </p:spPr>
        <p:txBody>
          <a:bodyPr wrap="square" rtlCol="0">
            <a:spAutoFit/>
          </a:bodyPr>
          <a:lstStyle/>
          <a:p>
            <a:r>
              <a:rPr lang="en-US" sz="2000" dirty="0"/>
              <a:t>Use blended apportionment.</a:t>
            </a:r>
          </a:p>
        </p:txBody>
      </p:sp>
    </p:spTree>
    <p:extLst>
      <p:ext uri="{BB962C8B-B14F-4D97-AF65-F5344CB8AC3E}">
        <p14:creationId xmlns:p14="http://schemas.microsoft.com/office/powerpoint/2010/main" val="73914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86F258-1AD3-6B92-2121-70FF94305E2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8C5F11-1CB3-5C84-3786-256377C02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A2FACD1-44B1-BABB-B32B-9BAD716ED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AD7E461E-8F1A-8BC7-26D3-9A51F47F8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01F77C45-A290-C7F5-F2E5-34D551913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9" name="Rectangle 18">
            <a:extLst>
              <a:ext uri="{FF2B5EF4-FFF2-40B4-BE49-F238E27FC236}">
                <a16:creationId xmlns:a16="http://schemas.microsoft.com/office/drawing/2014/main" id="{736D130C-2D70-50F1-DFD7-EE7A66D1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5" name="Title 4">
            <a:extLst>
              <a:ext uri="{FF2B5EF4-FFF2-40B4-BE49-F238E27FC236}">
                <a16:creationId xmlns:a16="http://schemas.microsoft.com/office/drawing/2014/main" id="{3D5152D1-69F0-FACF-E913-080CA9E73604}"/>
              </a:ext>
            </a:extLst>
          </p:cNvPr>
          <p:cNvSpPr>
            <a:spLocks noGrp="1"/>
          </p:cNvSpPr>
          <p:nvPr>
            <p:ph type="title"/>
          </p:nvPr>
        </p:nvSpPr>
        <p:spPr>
          <a:xfrm>
            <a:off x="1055914" y="1037967"/>
            <a:ext cx="2969548" cy="4709131"/>
          </a:xfrm>
        </p:spPr>
        <p:txBody>
          <a:bodyPr anchor="ctr">
            <a:normAutofit/>
          </a:bodyPr>
          <a:lstStyle/>
          <a:p>
            <a:r>
              <a:rPr lang="en-US" b="1" dirty="0">
                <a:solidFill>
                  <a:srgbClr val="FFFEFF"/>
                </a:solidFill>
              </a:rPr>
              <a:t>At the Last Uniformity Committee Meeting </a:t>
            </a:r>
            <a:br>
              <a:rPr lang="en-US" b="1" dirty="0">
                <a:solidFill>
                  <a:srgbClr val="FFFEFF"/>
                </a:solidFill>
              </a:rPr>
            </a:br>
            <a:r>
              <a:rPr lang="en-US" b="1" dirty="0">
                <a:solidFill>
                  <a:srgbClr val="FFFEFF"/>
                </a:solidFill>
              </a:rPr>
              <a:t> </a:t>
            </a:r>
          </a:p>
        </p:txBody>
      </p:sp>
      <p:sp>
        <p:nvSpPr>
          <p:cNvPr id="6" name="Content Placeholder 5">
            <a:extLst>
              <a:ext uri="{FF2B5EF4-FFF2-40B4-BE49-F238E27FC236}">
                <a16:creationId xmlns:a16="http://schemas.microsoft.com/office/drawing/2014/main" id="{97DB4BFD-4D1F-FB58-D490-B4D53412B227}"/>
              </a:ext>
            </a:extLst>
          </p:cNvPr>
          <p:cNvSpPr>
            <a:spLocks noGrp="1"/>
          </p:cNvSpPr>
          <p:nvPr>
            <p:ph idx="1"/>
          </p:nvPr>
        </p:nvSpPr>
        <p:spPr>
          <a:xfrm>
            <a:off x="4805680" y="943997"/>
            <a:ext cx="7076548" cy="5662479"/>
          </a:xfrm>
        </p:spPr>
        <p:txBody>
          <a:bodyPr>
            <a:normAutofit/>
          </a:bodyPr>
          <a:lstStyle/>
          <a:p>
            <a:pPr lvl="1"/>
            <a:r>
              <a:rPr lang="en-US" sz="3200" b="1" dirty="0"/>
              <a:t>We focused on the concept of blended apportionment.</a:t>
            </a:r>
          </a:p>
          <a:p>
            <a:pPr lvl="1"/>
            <a:endParaRPr lang="en-US" sz="3200" b="1" dirty="0"/>
          </a:p>
        </p:txBody>
      </p:sp>
      <p:sp>
        <p:nvSpPr>
          <p:cNvPr id="4" name="Slide Number Placeholder 3">
            <a:extLst>
              <a:ext uri="{FF2B5EF4-FFF2-40B4-BE49-F238E27FC236}">
                <a16:creationId xmlns:a16="http://schemas.microsoft.com/office/drawing/2014/main" id="{7F1E4B18-DFDD-EE8F-D075-FDC84B072BB0}"/>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68680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7" name="Rectangle 8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8" name="Rectangle 87">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9" name="Rectangle 8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6186799C-3508-A4CB-3421-B621C57AD169}"/>
              </a:ext>
            </a:extLst>
          </p:cNvPr>
          <p:cNvSpPr txBox="1">
            <a:spLocks/>
          </p:cNvSpPr>
          <p:nvPr/>
        </p:nvSpPr>
        <p:spPr>
          <a:xfrm>
            <a:off x="555171" y="320040"/>
            <a:ext cx="5599515" cy="844732"/>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2400" dirty="0"/>
              <a:t>What is blended apportionment? </a:t>
            </a:r>
          </a:p>
        </p:txBody>
      </p:sp>
      <p:sp>
        <p:nvSpPr>
          <p:cNvPr id="90" name="Rectangle 89">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C29A4E19-860F-7AD1-0187-C47A9DACDA38}"/>
              </a:ext>
            </a:extLst>
          </p:cNvPr>
          <p:cNvSpPr txBox="1"/>
          <p:nvPr/>
        </p:nvSpPr>
        <p:spPr>
          <a:xfrm>
            <a:off x="446534" y="1264768"/>
            <a:ext cx="5481518" cy="5273193"/>
          </a:xfrm>
          <a:prstGeom prst="rect">
            <a:avLst/>
          </a:prstGeom>
        </p:spPr>
        <p:txBody>
          <a:bodyPr vert="horz" lIns="91440" tIns="45720" rIns="91440" bIns="45720" rtlCol="0" anchor="ctr">
            <a:normAutofit/>
          </a:bodyPr>
          <a:lstStyle/>
          <a:p>
            <a:pPr marL="274320" indent="-274320" defTabSz="457200">
              <a:lnSpc>
                <a:spcPct val="90000"/>
              </a:lnSpc>
              <a:spcBef>
                <a:spcPts val="1800"/>
              </a:spcBef>
              <a:spcAft>
                <a:spcPts val="600"/>
              </a:spcAft>
              <a:buClr>
                <a:schemeClr val="accent1"/>
              </a:buClr>
              <a:buSzPct val="92000"/>
              <a:buFont typeface="Wingdings 2" panose="05020102010507070707" pitchFamily="18" charset="2"/>
              <a:buChar char=""/>
            </a:pPr>
            <a:r>
              <a:rPr lang="en-US" sz="2200" b="1" dirty="0">
                <a:solidFill>
                  <a:schemeClr val="tx1">
                    <a:lumMod val="75000"/>
                    <a:lumOff val="25000"/>
                  </a:schemeClr>
                </a:solidFill>
              </a:rPr>
              <a:t>This concept applies when the partner is a corporation or another partnership.</a:t>
            </a:r>
          </a:p>
          <a:p>
            <a:pPr marL="274320" indent="-274320" defTabSz="457200">
              <a:lnSpc>
                <a:spcPct val="90000"/>
              </a:lnSpc>
              <a:spcBef>
                <a:spcPts val="1800"/>
              </a:spcBef>
              <a:spcAft>
                <a:spcPts val="600"/>
              </a:spcAft>
              <a:buClr>
                <a:schemeClr val="accent1"/>
              </a:buClr>
              <a:buSzPct val="92000"/>
              <a:buFont typeface="Wingdings 2" panose="05020102010507070707" pitchFamily="18" charset="2"/>
              <a:buChar char=""/>
            </a:pPr>
            <a:r>
              <a:rPr lang="en-US" sz="2200" b="1" dirty="0">
                <a:solidFill>
                  <a:schemeClr val="tx1">
                    <a:lumMod val="75000"/>
                    <a:lumOff val="25000"/>
                  </a:schemeClr>
                </a:solidFill>
              </a:rPr>
              <a:t>It is sometimes referred to as “rolling up” the factors.</a:t>
            </a:r>
          </a:p>
          <a:p>
            <a:pPr marL="274320" indent="-274320" defTabSz="457200">
              <a:lnSpc>
                <a:spcPct val="90000"/>
              </a:lnSpc>
              <a:spcBef>
                <a:spcPts val="1800"/>
              </a:spcBef>
              <a:spcAft>
                <a:spcPts val="600"/>
              </a:spcAft>
              <a:buClr>
                <a:schemeClr val="accent1"/>
              </a:buClr>
              <a:buSzPct val="92000"/>
              <a:buFont typeface="Wingdings 2" panose="05020102010507070707" pitchFamily="18" charset="2"/>
              <a:buChar char=""/>
            </a:pPr>
            <a:r>
              <a:rPr lang="en-US" sz="2200" b="1" dirty="0">
                <a:solidFill>
                  <a:schemeClr val="tx1">
                    <a:lumMod val="75000"/>
                    <a:lumOff val="25000"/>
                  </a:schemeClr>
                </a:solidFill>
              </a:rPr>
              <a:t>Under blended apportionment, the partner’s own apportionment factors are combined with its share of the partnership’s apportionment factors. The blended formula is then applied to the partner’s total apportionable income, including its share of the partnership’s apportionable income. </a:t>
            </a:r>
          </a:p>
          <a:p>
            <a:pPr marL="571500" indent="-571500" defTabSz="457200">
              <a:lnSpc>
                <a:spcPct val="90000"/>
              </a:lnSpc>
              <a:spcBef>
                <a:spcPct val="20000"/>
              </a:spcBef>
              <a:spcAft>
                <a:spcPts val="600"/>
              </a:spcAft>
              <a:buClr>
                <a:schemeClr val="accent1"/>
              </a:buClr>
              <a:buSzPct val="92000"/>
              <a:buFont typeface="Wingdings 2" panose="05020102010507070707" pitchFamily="18" charset="2"/>
              <a:buChar char=""/>
            </a:pPr>
            <a:endParaRPr lang="en-US" sz="1500" dirty="0">
              <a:solidFill>
                <a:schemeClr val="tx1">
                  <a:lumMod val="75000"/>
                  <a:lumOff val="25000"/>
                </a:schemeClr>
              </a:solidFill>
            </a:endParaRPr>
          </a:p>
        </p:txBody>
      </p:sp>
      <p:pic>
        <p:nvPicPr>
          <p:cNvPr id="15" name="Picture 14" descr="Diagram&#10;&#10;AI-generated content may be incorrect.">
            <a:extLst>
              <a:ext uri="{FF2B5EF4-FFF2-40B4-BE49-F238E27FC236}">
                <a16:creationId xmlns:a16="http://schemas.microsoft.com/office/drawing/2014/main" id="{2AE44780-CB25-D8D6-DDDA-F5314BABFEBB}"/>
              </a:ext>
            </a:extLst>
          </p:cNvPr>
          <p:cNvPicPr>
            <a:picLocks noChangeAspect="1"/>
          </p:cNvPicPr>
          <p:nvPr/>
        </p:nvPicPr>
        <p:blipFill>
          <a:blip r:embed="rId3"/>
          <a:stretch>
            <a:fillRect/>
          </a:stretch>
        </p:blipFill>
        <p:spPr>
          <a:xfrm>
            <a:off x="6263949" y="988472"/>
            <a:ext cx="5273194" cy="5273194"/>
          </a:xfrm>
          <a:prstGeom prst="rect">
            <a:avLst/>
          </a:prstGeom>
          <a:ln>
            <a:solidFill>
              <a:srgbClr val="C00000"/>
            </a:solidFill>
          </a:ln>
        </p:spPr>
      </p:pic>
      <p:sp>
        <p:nvSpPr>
          <p:cNvPr id="2" name="Slide Number Placeholder 1">
            <a:extLst>
              <a:ext uri="{FF2B5EF4-FFF2-40B4-BE49-F238E27FC236}">
                <a16:creationId xmlns:a16="http://schemas.microsoft.com/office/drawing/2014/main" id="{4E462493-5622-A7F6-EA40-B4E923857384}"/>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smtClean="0"/>
              <a:pPr defTabSz="457200">
                <a:spcAft>
                  <a:spcPts val="600"/>
                </a:spcAft>
              </a:pPr>
              <a:t>15</a:t>
            </a:fld>
            <a:endParaRPr lang="en-US" dirty="0"/>
          </a:p>
        </p:txBody>
      </p:sp>
      <p:sp>
        <p:nvSpPr>
          <p:cNvPr id="10" name="Rectangle 9">
            <a:extLst>
              <a:ext uri="{FF2B5EF4-FFF2-40B4-BE49-F238E27FC236}">
                <a16:creationId xmlns:a16="http://schemas.microsoft.com/office/drawing/2014/main" id="{9B8FDAC2-9950-4989-18FD-9C1B05FD3304}"/>
              </a:ext>
            </a:extLst>
          </p:cNvPr>
          <p:cNvSpPr/>
          <p:nvPr/>
        </p:nvSpPr>
        <p:spPr>
          <a:xfrm>
            <a:off x="8521449" y="1164772"/>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BLEND</a:t>
            </a:r>
          </a:p>
        </p:txBody>
      </p:sp>
      <p:sp>
        <p:nvSpPr>
          <p:cNvPr id="3" name="Rectangle 2">
            <a:extLst>
              <a:ext uri="{FF2B5EF4-FFF2-40B4-BE49-F238E27FC236}">
                <a16:creationId xmlns:a16="http://schemas.microsoft.com/office/drawing/2014/main" id="{B2141B61-2F8B-50C4-C704-FE2F31A17122}"/>
              </a:ext>
            </a:extLst>
          </p:cNvPr>
          <p:cNvSpPr/>
          <p:nvPr/>
        </p:nvSpPr>
        <p:spPr>
          <a:xfrm>
            <a:off x="6812394" y="2688775"/>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BLEND</a:t>
            </a:r>
          </a:p>
        </p:txBody>
      </p:sp>
      <p:sp>
        <p:nvSpPr>
          <p:cNvPr id="6" name="Rectangle 5">
            <a:extLst>
              <a:ext uri="{FF2B5EF4-FFF2-40B4-BE49-F238E27FC236}">
                <a16:creationId xmlns:a16="http://schemas.microsoft.com/office/drawing/2014/main" id="{591639B2-4AAA-72EF-BBFC-705655FF78E2}"/>
              </a:ext>
            </a:extLst>
          </p:cNvPr>
          <p:cNvSpPr/>
          <p:nvPr/>
        </p:nvSpPr>
        <p:spPr>
          <a:xfrm>
            <a:off x="10230510" y="2677885"/>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BLEND</a:t>
            </a:r>
          </a:p>
        </p:txBody>
      </p:sp>
    </p:spTree>
    <p:extLst>
      <p:ext uri="{BB962C8B-B14F-4D97-AF65-F5344CB8AC3E}">
        <p14:creationId xmlns:p14="http://schemas.microsoft.com/office/powerpoint/2010/main" val="389180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FF7881-2C82-3F86-41F8-CEAE72759047}"/>
            </a:ext>
          </a:extLst>
        </p:cNvPr>
        <p:cNvGrpSpPr/>
        <p:nvPr/>
      </p:nvGrpSpPr>
      <p:grpSpPr>
        <a:xfrm>
          <a:off x="0" y="0"/>
          <a:ext cx="0" cy="0"/>
          <a:chOff x="0" y="0"/>
          <a:chExt cx="0" cy="0"/>
        </a:xfrm>
      </p:grpSpPr>
      <p:sp>
        <p:nvSpPr>
          <p:cNvPr id="86" name="Rectangle 85">
            <a:extLst>
              <a:ext uri="{FF2B5EF4-FFF2-40B4-BE49-F238E27FC236}">
                <a16:creationId xmlns:a16="http://schemas.microsoft.com/office/drawing/2014/main" id="{9577DFB7-B3AA-1E2F-A0F0-231038D60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7" name="Rectangle 86">
            <a:extLst>
              <a:ext uri="{FF2B5EF4-FFF2-40B4-BE49-F238E27FC236}">
                <a16:creationId xmlns:a16="http://schemas.microsoft.com/office/drawing/2014/main" id="{C09584BD-A609-08ED-E0F8-4BA662E8D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8" name="Rectangle 87">
            <a:extLst>
              <a:ext uri="{FF2B5EF4-FFF2-40B4-BE49-F238E27FC236}">
                <a16:creationId xmlns:a16="http://schemas.microsoft.com/office/drawing/2014/main" id="{C0B67618-3037-CE80-92B2-307C15819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9" name="Rectangle 88">
            <a:extLst>
              <a:ext uri="{FF2B5EF4-FFF2-40B4-BE49-F238E27FC236}">
                <a16:creationId xmlns:a16="http://schemas.microsoft.com/office/drawing/2014/main" id="{407395C2-4142-D0AA-2FC3-ACE7DA248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1">
            <a:extLst>
              <a:ext uri="{FF2B5EF4-FFF2-40B4-BE49-F238E27FC236}">
                <a16:creationId xmlns:a16="http://schemas.microsoft.com/office/drawing/2014/main" id="{09614623-C816-A3E5-6281-EAC34A2BCC1A}"/>
              </a:ext>
            </a:extLst>
          </p:cNvPr>
          <p:cNvSpPr txBox="1">
            <a:spLocks/>
          </p:cNvSpPr>
          <p:nvPr/>
        </p:nvSpPr>
        <p:spPr>
          <a:xfrm>
            <a:off x="555171" y="320040"/>
            <a:ext cx="5599515" cy="844732"/>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2400" dirty="0"/>
              <a:t>What is blended apportionment? </a:t>
            </a:r>
          </a:p>
        </p:txBody>
      </p:sp>
      <p:sp>
        <p:nvSpPr>
          <p:cNvPr id="90" name="Rectangle 89">
            <a:extLst>
              <a:ext uri="{FF2B5EF4-FFF2-40B4-BE49-F238E27FC236}">
                <a16:creationId xmlns:a16="http://schemas.microsoft.com/office/drawing/2014/main" id="{AF177FB9-19A8-D49D-DC27-3374195F5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050E5534-39D6-1384-EA79-A3C924445ED0}"/>
              </a:ext>
            </a:extLst>
          </p:cNvPr>
          <p:cNvSpPr txBox="1"/>
          <p:nvPr/>
        </p:nvSpPr>
        <p:spPr>
          <a:xfrm>
            <a:off x="446534" y="1264768"/>
            <a:ext cx="5481518" cy="5273193"/>
          </a:xfrm>
          <a:prstGeom prst="rect">
            <a:avLst/>
          </a:prstGeom>
        </p:spPr>
        <p:txBody>
          <a:bodyPr vert="horz" lIns="91440" tIns="45720" rIns="91440" bIns="45720" rtlCol="0" anchor="ctr">
            <a:normAutofit/>
          </a:bodyPr>
          <a:lstStyle/>
          <a:p>
            <a:pPr marL="274320" indent="-274320" defTabSz="457200">
              <a:lnSpc>
                <a:spcPct val="90000"/>
              </a:lnSpc>
              <a:spcBef>
                <a:spcPts val="1800"/>
              </a:spcBef>
              <a:spcAft>
                <a:spcPts val="600"/>
              </a:spcAft>
              <a:buClr>
                <a:schemeClr val="accent1"/>
              </a:buClr>
              <a:buSzPct val="92000"/>
              <a:buFont typeface="Wingdings 2" panose="05020102010507070707" pitchFamily="18" charset="2"/>
              <a:buChar char=""/>
            </a:pPr>
            <a:r>
              <a:rPr lang="en-US" sz="2200" b="1" dirty="0">
                <a:solidFill>
                  <a:schemeClr val="tx1">
                    <a:lumMod val="75000"/>
                    <a:lumOff val="25000"/>
                  </a:schemeClr>
                </a:solidFill>
              </a:rPr>
              <a:t>Note that this means not all partnership income will be sourced the same. There may be partners to which blending does not apply. </a:t>
            </a:r>
          </a:p>
          <a:p>
            <a:pPr marL="274320" indent="-274320" defTabSz="457200">
              <a:lnSpc>
                <a:spcPct val="90000"/>
              </a:lnSpc>
              <a:spcBef>
                <a:spcPts val="1800"/>
              </a:spcBef>
              <a:spcAft>
                <a:spcPts val="600"/>
              </a:spcAft>
              <a:buClr>
                <a:schemeClr val="accent1"/>
              </a:buClr>
              <a:buSzPct val="92000"/>
              <a:buFont typeface="Wingdings 2" panose="05020102010507070707" pitchFamily="18" charset="2"/>
              <a:buChar char=""/>
            </a:pPr>
            <a:r>
              <a:rPr lang="en-US" sz="2200" b="1" dirty="0">
                <a:solidFill>
                  <a:schemeClr val="tx1">
                    <a:lumMod val="75000"/>
                    <a:lumOff val="25000"/>
                  </a:schemeClr>
                </a:solidFill>
              </a:rPr>
              <a:t>This reflects the nature of the pass-through system where both the character of the items and the attributes of the partner are taken into account.</a:t>
            </a:r>
          </a:p>
          <a:p>
            <a:pPr marL="571500" indent="-571500" defTabSz="457200">
              <a:lnSpc>
                <a:spcPct val="90000"/>
              </a:lnSpc>
              <a:spcBef>
                <a:spcPct val="20000"/>
              </a:spcBef>
              <a:spcAft>
                <a:spcPts val="600"/>
              </a:spcAft>
              <a:buClr>
                <a:schemeClr val="accent1"/>
              </a:buClr>
              <a:buSzPct val="92000"/>
              <a:buFont typeface="Wingdings 2" panose="05020102010507070707" pitchFamily="18" charset="2"/>
              <a:buChar char=""/>
            </a:pPr>
            <a:endParaRPr lang="en-US" sz="1500" dirty="0">
              <a:solidFill>
                <a:schemeClr val="tx1">
                  <a:lumMod val="75000"/>
                  <a:lumOff val="25000"/>
                </a:schemeClr>
              </a:solidFill>
            </a:endParaRPr>
          </a:p>
        </p:txBody>
      </p:sp>
      <p:pic>
        <p:nvPicPr>
          <p:cNvPr id="15" name="Picture 14" descr="Diagram&#10;&#10;AI-generated content may be incorrect.">
            <a:extLst>
              <a:ext uri="{FF2B5EF4-FFF2-40B4-BE49-F238E27FC236}">
                <a16:creationId xmlns:a16="http://schemas.microsoft.com/office/drawing/2014/main" id="{3BCA7D13-7457-5421-DB4D-B367510C9254}"/>
              </a:ext>
            </a:extLst>
          </p:cNvPr>
          <p:cNvPicPr>
            <a:picLocks noChangeAspect="1"/>
          </p:cNvPicPr>
          <p:nvPr/>
        </p:nvPicPr>
        <p:blipFill>
          <a:blip r:embed="rId3"/>
          <a:stretch>
            <a:fillRect/>
          </a:stretch>
        </p:blipFill>
        <p:spPr>
          <a:xfrm>
            <a:off x="6263949" y="988472"/>
            <a:ext cx="5273194" cy="5273194"/>
          </a:xfrm>
          <a:prstGeom prst="rect">
            <a:avLst/>
          </a:prstGeom>
          <a:ln>
            <a:solidFill>
              <a:srgbClr val="C00000"/>
            </a:solidFill>
          </a:ln>
        </p:spPr>
      </p:pic>
      <p:sp>
        <p:nvSpPr>
          <p:cNvPr id="2" name="Slide Number Placeholder 1">
            <a:extLst>
              <a:ext uri="{FF2B5EF4-FFF2-40B4-BE49-F238E27FC236}">
                <a16:creationId xmlns:a16="http://schemas.microsoft.com/office/drawing/2014/main" id="{4812AEC3-4D34-14A7-0CA9-A20EE0799ABF}"/>
              </a:ext>
            </a:extLst>
          </p:cNvPr>
          <p:cNvSpPr>
            <a:spLocks noGrp="1"/>
          </p:cNvSpPr>
          <p:nvPr>
            <p:ph type="sldNum" sz="quarter" idx="12"/>
          </p:nvPr>
        </p:nvSpPr>
        <p:spPr>
          <a:xfrm>
            <a:off x="10558300"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smtClean="0"/>
              <a:pPr defTabSz="457200">
                <a:spcAft>
                  <a:spcPts val="600"/>
                </a:spcAft>
              </a:pPr>
              <a:t>16</a:t>
            </a:fld>
            <a:endParaRPr lang="en-US" dirty="0"/>
          </a:p>
        </p:txBody>
      </p:sp>
      <p:sp>
        <p:nvSpPr>
          <p:cNvPr id="10" name="Rectangle 9">
            <a:extLst>
              <a:ext uri="{FF2B5EF4-FFF2-40B4-BE49-F238E27FC236}">
                <a16:creationId xmlns:a16="http://schemas.microsoft.com/office/drawing/2014/main" id="{E9CE72DB-3384-5F9E-042D-AC9E70DF685C}"/>
              </a:ext>
            </a:extLst>
          </p:cNvPr>
          <p:cNvSpPr/>
          <p:nvPr/>
        </p:nvSpPr>
        <p:spPr>
          <a:xfrm>
            <a:off x="8521449" y="1164772"/>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BLEND</a:t>
            </a:r>
          </a:p>
        </p:txBody>
      </p:sp>
      <p:sp>
        <p:nvSpPr>
          <p:cNvPr id="3" name="Rectangle 2">
            <a:extLst>
              <a:ext uri="{FF2B5EF4-FFF2-40B4-BE49-F238E27FC236}">
                <a16:creationId xmlns:a16="http://schemas.microsoft.com/office/drawing/2014/main" id="{CFC5DFD3-2EDE-6F71-C6BE-FF7889E8CDD9}"/>
              </a:ext>
            </a:extLst>
          </p:cNvPr>
          <p:cNvSpPr/>
          <p:nvPr/>
        </p:nvSpPr>
        <p:spPr>
          <a:xfrm>
            <a:off x="6812394" y="2688775"/>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BLEND</a:t>
            </a:r>
          </a:p>
        </p:txBody>
      </p:sp>
      <p:sp>
        <p:nvSpPr>
          <p:cNvPr id="6" name="Rectangle 5">
            <a:extLst>
              <a:ext uri="{FF2B5EF4-FFF2-40B4-BE49-F238E27FC236}">
                <a16:creationId xmlns:a16="http://schemas.microsoft.com/office/drawing/2014/main" id="{74F94A65-D5F3-9332-C639-5BC547E1B919}"/>
              </a:ext>
            </a:extLst>
          </p:cNvPr>
          <p:cNvSpPr/>
          <p:nvPr/>
        </p:nvSpPr>
        <p:spPr>
          <a:xfrm>
            <a:off x="10230510" y="2677885"/>
            <a:ext cx="758194" cy="45561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BLEND</a:t>
            </a:r>
          </a:p>
        </p:txBody>
      </p:sp>
      <p:pic>
        <p:nvPicPr>
          <p:cNvPr id="8" name="Graphic 7" descr="Man with solid fill">
            <a:extLst>
              <a:ext uri="{FF2B5EF4-FFF2-40B4-BE49-F238E27FC236}">
                <a16:creationId xmlns:a16="http://schemas.microsoft.com/office/drawing/2014/main" id="{1FBD6178-015C-36AA-8BB9-DEB5446BBF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70155" y="966701"/>
            <a:ext cx="914400" cy="914400"/>
          </a:xfrm>
          <a:prstGeom prst="rect">
            <a:avLst/>
          </a:prstGeom>
        </p:spPr>
      </p:pic>
      <p:cxnSp>
        <p:nvCxnSpPr>
          <p:cNvPr id="11" name="Straight Connector 10">
            <a:extLst>
              <a:ext uri="{FF2B5EF4-FFF2-40B4-BE49-F238E27FC236}">
                <a16:creationId xmlns:a16="http://schemas.microsoft.com/office/drawing/2014/main" id="{AF12E514-D08A-00E9-C76D-9989DC5D1705}"/>
              </a:ext>
            </a:extLst>
          </p:cNvPr>
          <p:cNvCxnSpPr>
            <a:cxnSpLocks/>
            <a:endCxn id="8" idx="2"/>
          </p:cNvCxnSpPr>
          <p:nvPr/>
        </p:nvCxnSpPr>
        <p:spPr>
          <a:xfrm flipV="1">
            <a:off x="10036629" y="1881101"/>
            <a:ext cx="590726" cy="1263284"/>
          </a:xfrm>
          <a:prstGeom prst="line">
            <a:avLst/>
          </a:prstGeom>
          <a:ln w="31750">
            <a:solidFill>
              <a:srgbClr val="1A1D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83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2FB27924-88B9-1D1D-CFF4-41826D8EF9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50028E-082A-C0E4-796D-7EC2AE70E8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3A1E1F6A-99BE-558D-83CA-0140F2379D90}"/>
              </a:ext>
            </a:extLst>
          </p:cNvPr>
          <p:cNvSpPr txBox="1"/>
          <p:nvPr/>
        </p:nvSpPr>
        <p:spPr>
          <a:xfrm>
            <a:off x="1555423" y="1265426"/>
            <a:ext cx="900287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Franklin Gothic Book" panose="020B0502020104020203"/>
              </a:rPr>
              <a:t>Is Blended Apportionment Necessary?</a:t>
            </a:r>
            <a:r>
              <a:rPr kumimoji="0" lang="en-US" sz="4000" b="1" i="0" u="none" strike="noStrike" kern="1200" cap="none" spc="0" normalizeH="0" baseline="0" noProof="0" dirty="0">
                <a:ln>
                  <a:noFill/>
                </a:ln>
                <a:solidFill>
                  <a:prstClr val="black"/>
                </a:solidFill>
                <a:effectLst/>
                <a:uLnTx/>
                <a:uFillTx/>
                <a:latin typeface="Franklin Gothic Book" panose="020B0502020104020203"/>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Franklin Gothic Book" panose="020B0502020104020203"/>
                <a:ea typeface="+mn-ea"/>
                <a:cs typeface="+mn-cs"/>
              </a:rPr>
              <a:t>Blended apportionment can create challenges in reporting tax-related information and calculating tax. However, similar to combined corporate reporting, it may help mitigate the distortive effects that separate-entity reporting can have on the sourcing of multistate income.</a:t>
            </a:r>
          </a:p>
        </p:txBody>
      </p:sp>
    </p:spTree>
    <p:extLst>
      <p:ext uri="{BB962C8B-B14F-4D97-AF65-F5344CB8AC3E}">
        <p14:creationId xmlns:p14="http://schemas.microsoft.com/office/powerpoint/2010/main" val="371694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7F668F-0D43-FB10-13BE-C09EDBA6419B}"/>
              </a:ext>
            </a:extLst>
          </p:cNvPr>
          <p:cNvSpPr>
            <a:spLocks noGrp="1"/>
          </p:cNvSpPr>
          <p:nvPr>
            <p:ph type="title"/>
          </p:nvPr>
        </p:nvSpPr>
        <p:spPr>
          <a:xfrm>
            <a:off x="581192" y="702156"/>
            <a:ext cx="11029616" cy="749454"/>
          </a:xfrm>
        </p:spPr>
        <p:txBody>
          <a:bodyPr>
            <a:normAutofit/>
          </a:bodyPr>
          <a:lstStyle/>
          <a:p>
            <a:r>
              <a:rPr lang="en-US" sz="3200" dirty="0"/>
              <a:t>Determining the Share of Factors to include </a:t>
            </a:r>
          </a:p>
        </p:txBody>
      </p:sp>
      <p:sp>
        <p:nvSpPr>
          <p:cNvPr id="2" name="Slide Number Placeholder 1">
            <a:extLst>
              <a:ext uri="{FF2B5EF4-FFF2-40B4-BE49-F238E27FC236}">
                <a16:creationId xmlns:a16="http://schemas.microsoft.com/office/drawing/2014/main" id="{427D2E07-7029-1C1F-9341-B58165431A4D}"/>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pPr>
                <a:spcAft>
                  <a:spcPts val="600"/>
                </a:spcAft>
              </a:pPr>
              <a:t>18</a:t>
            </a:fld>
            <a:endParaRPr lang="en-US"/>
          </a:p>
        </p:txBody>
      </p:sp>
      <p:graphicFrame>
        <p:nvGraphicFramePr>
          <p:cNvPr id="6" name="Content Placeholder 3">
            <a:extLst>
              <a:ext uri="{FF2B5EF4-FFF2-40B4-BE49-F238E27FC236}">
                <a16:creationId xmlns:a16="http://schemas.microsoft.com/office/drawing/2014/main" id="{8A40230C-7618-F776-2911-327D734D5032}"/>
              </a:ext>
            </a:extLst>
          </p:cNvPr>
          <p:cNvGraphicFramePr>
            <a:graphicFrameLocks noGrp="1"/>
          </p:cNvGraphicFramePr>
          <p:nvPr>
            <p:ph idx="1"/>
            <p:extLst>
              <p:ext uri="{D42A27DB-BD31-4B8C-83A1-F6EECF244321}">
                <p14:modId xmlns:p14="http://schemas.microsoft.com/office/powerpoint/2010/main" val="93452759"/>
              </p:ext>
            </p:extLst>
          </p:nvPr>
        </p:nvGraphicFramePr>
        <p:xfrm>
          <a:off x="581025" y="1747520"/>
          <a:ext cx="11029950" cy="440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74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389C85-3FA7-1B4A-E88A-147FD304B9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DA6C00-8BC0-7D8F-B46B-3A10DAA29087}"/>
              </a:ext>
            </a:extLst>
          </p:cNvPr>
          <p:cNvSpPr>
            <a:spLocks noGrp="1"/>
          </p:cNvSpPr>
          <p:nvPr>
            <p:ph type="title"/>
          </p:nvPr>
        </p:nvSpPr>
        <p:spPr>
          <a:xfrm>
            <a:off x="581192" y="702156"/>
            <a:ext cx="11029616" cy="749454"/>
          </a:xfrm>
        </p:spPr>
        <p:txBody>
          <a:bodyPr>
            <a:normAutofit/>
          </a:bodyPr>
          <a:lstStyle/>
          <a:p>
            <a:r>
              <a:rPr lang="en-US" sz="3200" dirty="0"/>
              <a:t>Item – Based approach</a:t>
            </a:r>
          </a:p>
        </p:txBody>
      </p:sp>
      <p:sp>
        <p:nvSpPr>
          <p:cNvPr id="2" name="Slide Number Placeholder 1">
            <a:extLst>
              <a:ext uri="{FF2B5EF4-FFF2-40B4-BE49-F238E27FC236}">
                <a16:creationId xmlns:a16="http://schemas.microsoft.com/office/drawing/2014/main" id="{47193674-99B1-A056-D2A6-D56AD751565E}"/>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pPr>
                <a:spcAft>
                  <a:spcPts val="600"/>
                </a:spcAft>
              </a:pPr>
              <a:t>19</a:t>
            </a:fld>
            <a:endParaRPr lang="en-US"/>
          </a:p>
        </p:txBody>
      </p:sp>
      <p:sp>
        <p:nvSpPr>
          <p:cNvPr id="5" name="Content Placeholder 4">
            <a:extLst>
              <a:ext uri="{FF2B5EF4-FFF2-40B4-BE49-F238E27FC236}">
                <a16:creationId xmlns:a16="http://schemas.microsoft.com/office/drawing/2014/main" id="{CA3BDE4F-0B9D-610A-2CB9-AE6BB0D3E142}"/>
              </a:ext>
            </a:extLst>
          </p:cNvPr>
          <p:cNvSpPr>
            <a:spLocks noGrp="1"/>
          </p:cNvSpPr>
          <p:nvPr>
            <p:ph idx="1"/>
          </p:nvPr>
        </p:nvSpPr>
        <p:spPr>
          <a:xfrm>
            <a:off x="581192" y="1725930"/>
            <a:ext cx="11029615" cy="4533356"/>
          </a:xfrm>
        </p:spPr>
        <p:txBody>
          <a:bodyPr/>
          <a:lstStyle/>
          <a:p>
            <a:pPr marL="0" indent="0">
              <a:spcBef>
                <a:spcPts val="1800"/>
              </a:spcBef>
              <a:spcAft>
                <a:spcPts val="2400"/>
              </a:spcAft>
              <a:buNone/>
            </a:pPr>
            <a:r>
              <a:rPr lang="en-US" sz="2800" dirty="0"/>
              <a:t>This approach aligns with the attribution principle under IRC Sec. 702 and the requirement that partners treat items of partnership income as if they were realized directly.</a:t>
            </a:r>
          </a:p>
          <a:p>
            <a:pPr marL="324000" lvl="1" indent="0">
              <a:spcBef>
                <a:spcPts val="1800"/>
              </a:spcBef>
              <a:spcAft>
                <a:spcPts val="2400"/>
              </a:spcAft>
              <a:buNone/>
            </a:pPr>
            <a:r>
              <a:rPr lang="en-US" sz="2500" dirty="0"/>
              <a:t>Example – Partner receives 20% of ordinary income of Partnership earned by selling widgets—so 20% of the Partnership’s receipts are also attributed to the selling of widgets.  </a:t>
            </a:r>
          </a:p>
          <a:p>
            <a:pPr marL="0" indent="0">
              <a:spcBef>
                <a:spcPts val="1800"/>
              </a:spcBef>
              <a:spcAft>
                <a:spcPts val="2400"/>
              </a:spcAft>
              <a:buNone/>
            </a:pPr>
            <a:r>
              <a:rPr lang="en-US" sz="2800" dirty="0"/>
              <a:t>But it would be difficult to apply in practice.</a:t>
            </a:r>
          </a:p>
        </p:txBody>
      </p:sp>
    </p:spTree>
    <p:extLst>
      <p:ext uri="{BB962C8B-B14F-4D97-AF65-F5344CB8AC3E}">
        <p14:creationId xmlns:p14="http://schemas.microsoft.com/office/powerpoint/2010/main" val="29766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a:extLst>
            <a:ext uri="{FF2B5EF4-FFF2-40B4-BE49-F238E27FC236}">
              <a16:creationId xmlns:a16="http://schemas.microsoft.com/office/drawing/2014/main" id="{2C2A02A5-8937-754F-02CC-F1AB30A98E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4" name="Rectangle 2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6" name="Rectangle 2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8" name="Rectangle 2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7E96785-58E4-4E4C-27A5-ED7E92451116}"/>
              </a:ext>
            </a:extLst>
          </p:cNvPr>
          <p:cNvSpPr>
            <a:spLocks noGrp="1"/>
          </p:cNvSpPr>
          <p:nvPr>
            <p:ph type="title"/>
          </p:nvPr>
        </p:nvSpPr>
        <p:spPr>
          <a:xfrm>
            <a:off x="528320" y="660152"/>
            <a:ext cx="3713510" cy="5899649"/>
          </a:xfrm>
        </p:spPr>
        <p:txBody>
          <a:bodyPr vert="horz" lIns="91440" tIns="45720" rIns="91440" bIns="45720" rtlCol="0" anchor="ctr">
            <a:noAutofit/>
          </a:bodyPr>
          <a:lstStyle/>
          <a:p>
            <a:pPr>
              <a:lnSpc>
                <a:spcPct val="90000"/>
              </a:lnSpc>
            </a:pPr>
            <a:r>
              <a:rPr lang="en-US" sz="3200" dirty="0">
                <a:solidFill>
                  <a:srgbClr val="FFFFFF"/>
                </a:solidFill>
              </a:rPr>
              <a:t>NOTE:</a:t>
            </a:r>
            <a:br>
              <a:rPr lang="en-US" sz="1800" dirty="0">
                <a:solidFill>
                  <a:srgbClr val="FFFFFF"/>
                </a:solidFill>
              </a:rPr>
            </a:br>
            <a:br>
              <a:rPr lang="en-US" sz="1800" dirty="0">
                <a:solidFill>
                  <a:srgbClr val="FFFFFF"/>
                </a:solidFill>
              </a:rPr>
            </a:br>
            <a:r>
              <a:rPr lang="en-US" sz="1800" cap="none" dirty="0">
                <a:solidFill>
                  <a:schemeClr val="tx1"/>
                </a:solidFill>
              </a:rPr>
              <a:t>This presentation sets out information from the work group’s discussions, white paper draft, and multistate research, which are on the project webpage here: </a:t>
            </a:r>
            <a:r>
              <a:rPr lang="en-US" sz="1800" cap="none" dirty="0">
                <a:solidFill>
                  <a:schemeClr val="tx1"/>
                </a:solidFill>
                <a:hlinkClick r:id="rId3">
                  <a:extLst>
                    <a:ext uri="{A12FA001-AC4F-418D-AE19-62706E023703}">
                      <ahyp:hlinkClr xmlns:ahyp="http://schemas.microsoft.com/office/drawing/2018/hyperlinkcolor" val="tx"/>
                    </a:ext>
                  </a:extLst>
                </a:hlinkClick>
              </a:rPr>
              <a:t>partnership project webpage</a:t>
            </a:r>
            <a:r>
              <a:rPr lang="en-US" sz="1800" cap="none" dirty="0">
                <a:solidFill>
                  <a:schemeClr val="tx1"/>
                </a:solidFill>
              </a:rPr>
              <a:t>. This information is presented to the Uniformity Committee for consideration and discussion. All input is welcomed</a:t>
            </a:r>
            <a:r>
              <a:rPr lang="en-US" sz="1800" dirty="0">
                <a:solidFill>
                  <a:schemeClr val="tx1"/>
                </a:solidFill>
              </a:rPr>
              <a:t>.</a:t>
            </a:r>
            <a:br>
              <a:rPr lang="en-US" sz="1800" dirty="0">
                <a:solidFill>
                  <a:schemeClr val="tx1"/>
                </a:solidFill>
              </a:rPr>
            </a:br>
            <a:br>
              <a:rPr lang="en-US" sz="1800" dirty="0">
                <a:solidFill>
                  <a:schemeClr val="tx1"/>
                </a:solidFill>
              </a:rPr>
            </a:br>
            <a:r>
              <a:rPr lang="en-US" sz="1800" i="1" dirty="0">
                <a:solidFill>
                  <a:schemeClr val="tx1"/>
                </a:solidFill>
              </a:rPr>
              <a:t>*</a:t>
            </a:r>
            <a:r>
              <a:rPr lang="en-US" sz="1800" i="1" cap="none" dirty="0">
                <a:solidFill>
                  <a:schemeClr val="tx1"/>
                </a:solidFill>
              </a:rPr>
              <a:t>Our multistate research should not be relied on as tax advice. For specific questions, please contact your state department of revenue and/or tax advisor</a:t>
            </a:r>
            <a:r>
              <a:rPr lang="en-US" sz="1800" cap="none" dirty="0">
                <a:solidFill>
                  <a:schemeClr val="tx1"/>
                </a:solidFill>
              </a:rPr>
              <a:t>.</a:t>
            </a:r>
            <a:br>
              <a:rPr lang="en-US" sz="1600" dirty="0">
                <a:solidFill>
                  <a:schemeClr val="bg1">
                    <a:lumMod val="75000"/>
                    <a:lumOff val="25000"/>
                  </a:schemeClr>
                </a:solidFill>
              </a:rPr>
            </a:br>
            <a:endParaRPr lang="en-US" sz="1600" dirty="0">
              <a:solidFill>
                <a:srgbClr val="FFFFFF"/>
              </a:solidFill>
            </a:endParaRPr>
          </a:p>
        </p:txBody>
      </p:sp>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5" name="Picture 4" descr="A map with a diagram of people and a map&#10;&#10;Description automatically generated with medium confidence">
            <a:extLst>
              <a:ext uri="{FF2B5EF4-FFF2-40B4-BE49-F238E27FC236}">
                <a16:creationId xmlns:a16="http://schemas.microsoft.com/office/drawing/2014/main" id="{F13E3F02-A8A0-77CA-665B-10A618537EE0}"/>
              </a:ext>
            </a:extLst>
          </p:cNvPr>
          <p:cNvPicPr>
            <a:picLocks noChangeAspect="1"/>
          </p:cNvPicPr>
          <p:nvPr/>
        </p:nvPicPr>
        <p:blipFill rotWithShape="1">
          <a:blip r:embed="rId4"/>
          <a:srcRect l="18695" r="13743" b="1"/>
          <a:stretch/>
        </p:blipFill>
        <p:spPr>
          <a:xfrm>
            <a:off x="4654295" y="440872"/>
            <a:ext cx="7086151" cy="5899650"/>
          </a:xfrm>
          <a:prstGeom prst="rect">
            <a:avLst/>
          </a:prstGeom>
        </p:spPr>
      </p:pic>
      <p:sp>
        <p:nvSpPr>
          <p:cNvPr id="4" name="Slide Number Placeholder 3">
            <a:extLst>
              <a:ext uri="{FF2B5EF4-FFF2-40B4-BE49-F238E27FC236}">
                <a16:creationId xmlns:a16="http://schemas.microsoft.com/office/drawing/2014/main" id="{FDB46343-CA4B-4A81-1FBA-CB49A8AF96E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dirty="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7045374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B1560-4A17-8F39-ED0B-7F76DBA0F2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63E816-58E9-31D7-A2A8-6B99E7CDB9A1}"/>
              </a:ext>
            </a:extLst>
          </p:cNvPr>
          <p:cNvSpPr>
            <a:spLocks noGrp="1"/>
          </p:cNvSpPr>
          <p:nvPr>
            <p:ph type="title"/>
          </p:nvPr>
        </p:nvSpPr>
        <p:spPr>
          <a:xfrm>
            <a:off x="581192" y="702156"/>
            <a:ext cx="11029616" cy="749454"/>
          </a:xfrm>
        </p:spPr>
        <p:txBody>
          <a:bodyPr>
            <a:normAutofit/>
          </a:bodyPr>
          <a:lstStyle/>
          <a:p>
            <a:r>
              <a:rPr lang="en-US" sz="3200" dirty="0"/>
              <a:t>Interest - Based Approach</a:t>
            </a:r>
          </a:p>
        </p:txBody>
      </p:sp>
      <p:sp>
        <p:nvSpPr>
          <p:cNvPr id="2" name="Slide Number Placeholder 1">
            <a:extLst>
              <a:ext uri="{FF2B5EF4-FFF2-40B4-BE49-F238E27FC236}">
                <a16:creationId xmlns:a16="http://schemas.microsoft.com/office/drawing/2014/main" id="{7BAA415C-90FF-5A16-DC29-C26148E87E49}"/>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pPr>
                <a:spcAft>
                  <a:spcPts val="600"/>
                </a:spcAft>
              </a:pPr>
              <a:t>20</a:t>
            </a:fld>
            <a:endParaRPr lang="en-US"/>
          </a:p>
        </p:txBody>
      </p:sp>
      <p:sp>
        <p:nvSpPr>
          <p:cNvPr id="5" name="Content Placeholder 4">
            <a:extLst>
              <a:ext uri="{FF2B5EF4-FFF2-40B4-BE49-F238E27FC236}">
                <a16:creationId xmlns:a16="http://schemas.microsoft.com/office/drawing/2014/main" id="{402DDE9F-DD58-AA2B-8B24-358ABAB6D144}"/>
              </a:ext>
            </a:extLst>
          </p:cNvPr>
          <p:cNvSpPr>
            <a:spLocks noGrp="1"/>
          </p:cNvSpPr>
          <p:nvPr>
            <p:ph idx="1"/>
          </p:nvPr>
        </p:nvSpPr>
        <p:spPr>
          <a:xfrm>
            <a:off x="581192" y="1725930"/>
            <a:ext cx="11029615" cy="4533356"/>
          </a:xfrm>
        </p:spPr>
        <p:txBody>
          <a:bodyPr>
            <a:normAutofit/>
          </a:bodyPr>
          <a:lstStyle/>
          <a:p>
            <a:pPr marL="0" indent="0">
              <a:spcBef>
                <a:spcPts val="1800"/>
              </a:spcBef>
              <a:spcAft>
                <a:spcPts val="2400"/>
              </a:spcAft>
              <a:buNone/>
            </a:pPr>
            <a:r>
              <a:rPr lang="en-US" sz="2800" dirty="0"/>
              <a:t>The “partners interest in the partnership” is a concept tied to the substantial economic effect rules of Sec. 704(b)—which considers multiple facts and circumstances and may be difficult to apply where it is not applied at the federal level (to re-allocate distributive share income). </a:t>
            </a:r>
          </a:p>
        </p:txBody>
      </p:sp>
    </p:spTree>
    <p:extLst>
      <p:ext uri="{BB962C8B-B14F-4D97-AF65-F5344CB8AC3E}">
        <p14:creationId xmlns:p14="http://schemas.microsoft.com/office/powerpoint/2010/main" val="260419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05E2EC-EBBC-896A-D0B2-BEEFE405FB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A9FD79-7EE7-242D-F36B-E43187003AF7}"/>
              </a:ext>
            </a:extLst>
          </p:cNvPr>
          <p:cNvSpPr>
            <a:spLocks noGrp="1"/>
          </p:cNvSpPr>
          <p:nvPr>
            <p:ph type="title"/>
          </p:nvPr>
        </p:nvSpPr>
        <p:spPr>
          <a:xfrm>
            <a:off x="581192" y="702156"/>
            <a:ext cx="11029616" cy="749454"/>
          </a:xfrm>
        </p:spPr>
        <p:txBody>
          <a:bodyPr>
            <a:normAutofit/>
          </a:bodyPr>
          <a:lstStyle/>
          <a:p>
            <a:r>
              <a:rPr lang="en-US" sz="3200" dirty="0"/>
              <a:t>Capital Share - Based Approach</a:t>
            </a:r>
          </a:p>
        </p:txBody>
      </p:sp>
      <p:sp>
        <p:nvSpPr>
          <p:cNvPr id="2" name="Slide Number Placeholder 1">
            <a:extLst>
              <a:ext uri="{FF2B5EF4-FFF2-40B4-BE49-F238E27FC236}">
                <a16:creationId xmlns:a16="http://schemas.microsoft.com/office/drawing/2014/main" id="{88BF5DD7-9A3E-7A98-D2DB-EDB9719F949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pPr>
                <a:spcAft>
                  <a:spcPts val="600"/>
                </a:spcAft>
              </a:pPr>
              <a:t>21</a:t>
            </a:fld>
            <a:endParaRPr lang="en-US"/>
          </a:p>
        </p:txBody>
      </p:sp>
      <p:sp>
        <p:nvSpPr>
          <p:cNvPr id="5" name="Content Placeholder 4">
            <a:extLst>
              <a:ext uri="{FF2B5EF4-FFF2-40B4-BE49-F238E27FC236}">
                <a16:creationId xmlns:a16="http://schemas.microsoft.com/office/drawing/2014/main" id="{91E49101-72AD-277D-B962-712FD2E46534}"/>
              </a:ext>
            </a:extLst>
          </p:cNvPr>
          <p:cNvSpPr>
            <a:spLocks noGrp="1"/>
          </p:cNvSpPr>
          <p:nvPr>
            <p:ph idx="1"/>
          </p:nvPr>
        </p:nvSpPr>
        <p:spPr>
          <a:xfrm>
            <a:off x="581192" y="1725930"/>
            <a:ext cx="11029615" cy="4533356"/>
          </a:xfrm>
        </p:spPr>
        <p:txBody>
          <a:bodyPr>
            <a:normAutofit/>
          </a:bodyPr>
          <a:lstStyle/>
          <a:p>
            <a:pPr marL="0" indent="0">
              <a:spcBef>
                <a:spcPts val="1800"/>
              </a:spcBef>
              <a:spcAft>
                <a:spcPts val="2400"/>
              </a:spcAft>
              <a:buNone/>
            </a:pPr>
            <a:r>
              <a:rPr lang="en-US" sz="2800" dirty="0"/>
              <a:t>This will often not reflect the share of partnership income which the partner receives in a given year because of special allocations. </a:t>
            </a:r>
          </a:p>
        </p:txBody>
      </p:sp>
    </p:spTree>
    <p:extLst>
      <p:ext uri="{BB962C8B-B14F-4D97-AF65-F5344CB8AC3E}">
        <p14:creationId xmlns:p14="http://schemas.microsoft.com/office/powerpoint/2010/main" val="361502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F4F11F-DD53-1486-3BD9-E6B56F96E9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581F05-4505-93C5-920A-4302DA22CFD8}"/>
              </a:ext>
            </a:extLst>
          </p:cNvPr>
          <p:cNvSpPr>
            <a:spLocks noGrp="1"/>
          </p:cNvSpPr>
          <p:nvPr>
            <p:ph type="title"/>
          </p:nvPr>
        </p:nvSpPr>
        <p:spPr>
          <a:xfrm>
            <a:off x="581192" y="702156"/>
            <a:ext cx="11029616" cy="749454"/>
          </a:xfrm>
        </p:spPr>
        <p:txBody>
          <a:bodyPr>
            <a:normAutofit/>
          </a:bodyPr>
          <a:lstStyle/>
          <a:p>
            <a:r>
              <a:rPr lang="en-US" sz="3200" dirty="0"/>
              <a:t>Distributive Share - Based Approach</a:t>
            </a:r>
          </a:p>
        </p:txBody>
      </p:sp>
      <p:sp>
        <p:nvSpPr>
          <p:cNvPr id="2" name="Slide Number Placeholder 1">
            <a:extLst>
              <a:ext uri="{FF2B5EF4-FFF2-40B4-BE49-F238E27FC236}">
                <a16:creationId xmlns:a16="http://schemas.microsoft.com/office/drawing/2014/main" id="{92542415-3FF0-1609-A688-C853731E1F52}"/>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a:pPr>
                <a:spcAft>
                  <a:spcPts val="600"/>
                </a:spcAft>
              </a:pPr>
              <a:t>22</a:t>
            </a:fld>
            <a:endParaRPr lang="en-US"/>
          </a:p>
        </p:txBody>
      </p:sp>
      <p:sp>
        <p:nvSpPr>
          <p:cNvPr id="5" name="Content Placeholder 4">
            <a:extLst>
              <a:ext uri="{FF2B5EF4-FFF2-40B4-BE49-F238E27FC236}">
                <a16:creationId xmlns:a16="http://schemas.microsoft.com/office/drawing/2014/main" id="{27D8C51E-CDDF-BE46-3310-9D5F183631D2}"/>
              </a:ext>
            </a:extLst>
          </p:cNvPr>
          <p:cNvSpPr>
            <a:spLocks noGrp="1"/>
          </p:cNvSpPr>
          <p:nvPr>
            <p:ph idx="1"/>
          </p:nvPr>
        </p:nvSpPr>
        <p:spPr>
          <a:xfrm>
            <a:off x="581192" y="1725930"/>
            <a:ext cx="11029615" cy="4533356"/>
          </a:xfrm>
        </p:spPr>
        <p:txBody>
          <a:bodyPr>
            <a:normAutofit/>
          </a:bodyPr>
          <a:lstStyle/>
          <a:p>
            <a:pPr marL="0" indent="0">
              <a:spcBef>
                <a:spcPts val="1800"/>
              </a:spcBef>
              <a:spcAft>
                <a:spcPts val="2400"/>
              </a:spcAft>
              <a:buNone/>
            </a:pPr>
            <a:r>
              <a:rPr lang="en-US" sz="2800" dirty="0"/>
              <a:t>This approach matches the partners’ shares of partnership income in a given year with the receipts of the partnership that would be used to apportion that income at the partnership level. </a:t>
            </a:r>
          </a:p>
          <a:p>
            <a:pPr marL="0" indent="0">
              <a:spcBef>
                <a:spcPts val="1800"/>
              </a:spcBef>
              <a:spcAft>
                <a:spcPts val="2400"/>
              </a:spcAft>
              <a:buNone/>
            </a:pPr>
            <a:r>
              <a:rPr lang="en-US" sz="2800" dirty="0"/>
              <a:t>The main issue is that special allocations can create problems in computing the ratio—where a partner’s share is negative and the partnership distributive share net income is positive and the partner’s share is negative or vice versa. </a:t>
            </a:r>
          </a:p>
        </p:txBody>
      </p:sp>
    </p:spTree>
    <p:extLst>
      <p:ext uri="{BB962C8B-B14F-4D97-AF65-F5344CB8AC3E}">
        <p14:creationId xmlns:p14="http://schemas.microsoft.com/office/powerpoint/2010/main" val="282303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03DEAE59-3DDF-20CD-8F9C-8535877CDB6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3B3578-D38B-7195-A83B-8AACD4B43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B114C7C4-0D10-6D25-DDA2-11A6CD23DB40}"/>
              </a:ext>
            </a:extLst>
          </p:cNvPr>
          <p:cNvSpPr txBox="1"/>
          <p:nvPr/>
        </p:nvSpPr>
        <p:spPr>
          <a:xfrm>
            <a:off x="581190" y="1389184"/>
            <a:ext cx="10269690" cy="4093428"/>
          </a:xfrm>
          <a:prstGeom prst="rect">
            <a:avLst/>
          </a:prstGeom>
          <a:noFill/>
        </p:spPr>
        <p:txBody>
          <a:bodyPr wrap="square" rtlCol="0">
            <a:spAutoFit/>
          </a:bodyPr>
          <a:lstStyle/>
          <a:p>
            <a:pPr marL="457200" lvl="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The majority of states </a:t>
            </a:r>
            <a:r>
              <a:rPr lang="en-US" sz="2600" b="1" dirty="0">
                <a:solidFill>
                  <a:prstClr val="black"/>
                </a:solidFill>
              </a:rPr>
              <a:t>have explicitly adopted some form of blended apportionment for sourcing income </a:t>
            </a:r>
            <a:r>
              <a:rPr lang="en-US" sz="2600" b="1" dirty="0">
                <a:solidFill>
                  <a:prstClr val="black"/>
                </a:solidFill>
                <a:highlight>
                  <a:srgbClr val="FFFF00"/>
                </a:highlight>
              </a:rPr>
              <a:t>when the partner is a corporation</a:t>
            </a:r>
            <a:r>
              <a:rPr lang="en-US" sz="2600" b="1" dirty="0">
                <a:solidFill>
                  <a:prstClr val="black"/>
                </a:solidFill>
              </a:rPr>
              <a:t>.</a:t>
            </a: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 </a:t>
            </a:r>
          </a:p>
          <a:p>
            <a:pPr marL="457200" lvl="0" indent="-457200">
              <a:buClr>
                <a:srgbClr val="C00000"/>
              </a:buClr>
              <a:buFont typeface="Wingdings" panose="05000000000000000000" pitchFamily="2" charset="2"/>
              <a:buChar char="§"/>
              <a:defRPr/>
            </a:pPr>
            <a:endParaRPr lang="en-US" sz="2600" b="1" dirty="0">
              <a:solidFill>
                <a:prstClr val="black"/>
              </a:solidFill>
              <a:latin typeface="Franklin Gothic Book" panose="020B0502020104020203"/>
            </a:endParaRPr>
          </a:p>
          <a:p>
            <a:pPr marL="457200" lvl="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Alabama, Arizona, California, Connecticut, Delaware, the District of Columbia, Florida, Georgia, Hawaii, Indiana, Idaho, Illinois, Iowa, Kansas, Kentucky, Maine, Maryland, Massachusetts, Michigan, Minnesota, Montana, Nebraska, New Jersey, New York, North Carolina, North Dakota, Ohio, Oregon, Pennsylvania, Rhode Island, Tennessee, Utah, Vermont, Virginia, West Virginia, and Wisconsin</a:t>
            </a:r>
            <a:r>
              <a:rPr lang="en-US" sz="2600" b="1" dirty="0">
                <a:solidFill>
                  <a:prstClr val="black"/>
                </a:solidFill>
                <a:latin typeface="Franklin Gothic Book" panose="020B0502020104020203"/>
              </a:rPr>
              <a:t>.</a:t>
            </a:r>
          </a:p>
        </p:txBody>
      </p:sp>
      <p:sp>
        <p:nvSpPr>
          <p:cNvPr id="5" name="Title 1">
            <a:extLst>
              <a:ext uri="{FF2B5EF4-FFF2-40B4-BE49-F238E27FC236}">
                <a16:creationId xmlns:a16="http://schemas.microsoft.com/office/drawing/2014/main" id="{A03AC931-515A-8AD4-FE2C-3A7E37086480}"/>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Who is using blended apportionment? </a:t>
            </a:r>
          </a:p>
        </p:txBody>
      </p:sp>
    </p:spTree>
    <p:extLst>
      <p:ext uri="{BB962C8B-B14F-4D97-AF65-F5344CB8AC3E}">
        <p14:creationId xmlns:p14="http://schemas.microsoft.com/office/powerpoint/2010/main" val="302712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99F294EF-DDA9-5845-8D89-0E40DD1481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1E2B8-8F36-A65D-BE02-1C25E46E27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3DAEF77C-1ADA-A410-9F33-2651302924EB}"/>
              </a:ext>
            </a:extLst>
          </p:cNvPr>
          <p:cNvSpPr txBox="1"/>
          <p:nvPr/>
        </p:nvSpPr>
        <p:spPr>
          <a:xfrm>
            <a:off x="581190" y="1389185"/>
            <a:ext cx="997711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45720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When the partner is a partnership in another partnership, 12 of the 15 states </a:t>
            </a: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with sourcing rules for multi-tiered partnerships have explicitly adopted some form of blended apportionment for sourcing income. </a:t>
            </a:r>
          </a:p>
          <a:p>
            <a:pPr marL="457200" indent="-457200">
              <a:buClr>
                <a:srgbClr val="C00000"/>
              </a:buClr>
              <a:buFont typeface="Wingdings" panose="05000000000000000000" pitchFamily="2" charset="2"/>
              <a:buChar char="§"/>
              <a:defRPr/>
            </a:pPr>
            <a:endParaRPr lang="en-US" sz="2600" b="1" dirty="0">
              <a:solidFill>
                <a:prstClr val="black"/>
              </a:solidFill>
              <a:latin typeface="Franklin Gothic Book" panose="020B0502020104020203"/>
            </a:endParaRPr>
          </a:p>
          <a:p>
            <a:pPr marL="457200" indent="-457200">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The twelve states are Arizona, California, Colorado, Florida, Illinois, Kentucky, Massachusetts, Ohio, Utah, Vermont, West Virginia, and Wisconsin.</a:t>
            </a:r>
          </a:p>
        </p:txBody>
      </p:sp>
      <p:sp>
        <p:nvSpPr>
          <p:cNvPr id="5" name="Title 1">
            <a:extLst>
              <a:ext uri="{FF2B5EF4-FFF2-40B4-BE49-F238E27FC236}">
                <a16:creationId xmlns:a16="http://schemas.microsoft.com/office/drawing/2014/main" id="{00C2ADBA-EACF-A39B-8D0C-BACAE928DABA}"/>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Who is using blended apportionment? </a:t>
            </a:r>
          </a:p>
        </p:txBody>
      </p:sp>
    </p:spTree>
    <p:extLst>
      <p:ext uri="{BB962C8B-B14F-4D97-AF65-F5344CB8AC3E}">
        <p14:creationId xmlns:p14="http://schemas.microsoft.com/office/powerpoint/2010/main" val="69127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12C59846-998B-DE40-7539-C377544503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2D71E-A195-113B-A084-DDC9616C5A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E546338D-D769-0D65-CF4E-3DF7EB5A8CF6}"/>
              </a:ext>
            </a:extLst>
          </p:cNvPr>
          <p:cNvSpPr txBox="1"/>
          <p:nvPr/>
        </p:nvSpPr>
        <p:spPr>
          <a:xfrm>
            <a:off x="1686001" y="1655078"/>
            <a:ext cx="8819997"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Franklin Gothic Book" panose="020B0502020104020203"/>
                <a:ea typeface="+mn-ea"/>
                <a:cs typeface="+mn-cs"/>
              </a:rPr>
              <a:t>“How” Issues for Applying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Franklin Gothic Book" panose="020B0502020104020203"/>
                <a:ea typeface="+mn-ea"/>
                <a:cs typeface="+mn-cs"/>
              </a:rPr>
              <a:t>Blended Apportionment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Franklin Gothic Book" panose="020B0502020104020203"/>
              </a:rPr>
              <a:t>(discussed in Santa Fe and in the White Paper with supporting calculations in the Excel Workbook on the </a:t>
            </a:r>
            <a:r>
              <a:rPr lang="en-US" sz="2000" b="1" dirty="0">
                <a:solidFill>
                  <a:srgbClr val="1A1D2C"/>
                </a:solidFill>
                <a:latin typeface="Franklin Gothic Book" panose="020B0502020104020203"/>
                <a:hlinkClick r:id="rId2">
                  <a:extLst>
                    <a:ext uri="{A12FA001-AC4F-418D-AE19-62706E023703}">
                      <ahyp:hlinkClr xmlns:ahyp="http://schemas.microsoft.com/office/drawing/2018/hyperlinkcolor" val="tx"/>
                    </a:ext>
                  </a:extLst>
                </a:hlinkClick>
              </a:rPr>
              <a:t>Partnership Project Webpage</a:t>
            </a:r>
            <a:r>
              <a:rPr lang="en-US" sz="2000" b="1" dirty="0">
                <a:solidFill>
                  <a:prstClr val="black"/>
                </a:solidFill>
                <a:latin typeface="Franklin Gothic Book" panose="020B0502020104020203"/>
              </a:rPr>
              <a:t>)  </a:t>
            </a:r>
            <a:endPar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0614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1D51-211D-6563-6D9C-FC2F8EE3D289}"/>
              </a:ext>
            </a:extLst>
          </p:cNvPr>
          <p:cNvSpPr>
            <a:spLocks noGrp="1"/>
          </p:cNvSpPr>
          <p:nvPr>
            <p:ph type="title"/>
          </p:nvPr>
        </p:nvSpPr>
        <p:spPr>
          <a:xfrm>
            <a:off x="581192" y="702156"/>
            <a:ext cx="11029616" cy="687029"/>
          </a:xfrm>
        </p:spPr>
        <p:txBody>
          <a:bodyPr>
            <a:normAutofit/>
          </a:bodyPr>
          <a:lstStyle/>
          <a:p>
            <a:r>
              <a:rPr lang="en-US" sz="3200" dirty="0"/>
              <a:t>“How” Issues with Blended Apportionment</a:t>
            </a:r>
          </a:p>
        </p:txBody>
      </p:sp>
      <p:sp>
        <p:nvSpPr>
          <p:cNvPr id="3" name="Content Placeholder 2">
            <a:extLst>
              <a:ext uri="{FF2B5EF4-FFF2-40B4-BE49-F238E27FC236}">
                <a16:creationId xmlns:a16="http://schemas.microsoft.com/office/drawing/2014/main" id="{72C4CA5F-036B-D726-F45E-46229D27AA2A}"/>
              </a:ext>
            </a:extLst>
          </p:cNvPr>
          <p:cNvSpPr>
            <a:spLocks noGrp="1"/>
          </p:cNvSpPr>
          <p:nvPr>
            <p:ph idx="1"/>
          </p:nvPr>
        </p:nvSpPr>
        <p:spPr>
          <a:xfrm>
            <a:off x="581193" y="1578645"/>
            <a:ext cx="10381447" cy="4845269"/>
          </a:xfrm>
        </p:spPr>
        <p:txBody>
          <a:bodyPr>
            <a:noAutofit/>
          </a:bodyPr>
          <a:lstStyle/>
          <a:p>
            <a:r>
              <a:rPr lang="en-US" sz="2400" b="1" dirty="0"/>
              <a:t>How is the share of the factors to be combined with the partner’s own factors determined?</a:t>
            </a:r>
          </a:p>
          <a:p>
            <a:pPr lvl="1"/>
            <a:r>
              <a:rPr lang="en-US" sz="2400" b="1" dirty="0"/>
              <a:t>General tentative answer – based on the partner’s distributive share of partnership income.</a:t>
            </a:r>
          </a:p>
          <a:p>
            <a:pPr lvl="2"/>
            <a:r>
              <a:rPr lang="en-US" sz="2400" b="1" dirty="0"/>
              <a:t>What if the partner receives special allocations—including special allocations of partnership losses?</a:t>
            </a:r>
          </a:p>
          <a:p>
            <a:pPr lvl="3">
              <a:spcAft>
                <a:spcPts val="1200"/>
              </a:spcAft>
            </a:pPr>
            <a:r>
              <a:rPr lang="en-US" sz="2400" b="1" dirty="0"/>
              <a:t>Use absolute values of the total amounts of income (loss) allocated to partners.</a:t>
            </a:r>
          </a:p>
          <a:p>
            <a:r>
              <a:rPr lang="en-US" sz="2400" b="1" dirty="0"/>
              <a:t>Are required allocations of gain or loss—e.g., built-in gain (loss) on contributed assets—sourced differently?</a:t>
            </a:r>
          </a:p>
        </p:txBody>
      </p:sp>
      <p:sp>
        <p:nvSpPr>
          <p:cNvPr id="4" name="Slide Number Placeholder 3">
            <a:extLst>
              <a:ext uri="{FF2B5EF4-FFF2-40B4-BE49-F238E27FC236}">
                <a16:creationId xmlns:a16="http://schemas.microsoft.com/office/drawing/2014/main" id="{55DE5F8B-DFCE-6DAF-90A3-28BE657397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91529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524A1E-9D95-9749-1B32-472B40D4C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AB317-3628-C860-69A3-C2B6628626B2}"/>
              </a:ext>
            </a:extLst>
          </p:cNvPr>
          <p:cNvSpPr>
            <a:spLocks noGrp="1"/>
          </p:cNvSpPr>
          <p:nvPr>
            <p:ph type="title"/>
          </p:nvPr>
        </p:nvSpPr>
        <p:spPr>
          <a:xfrm>
            <a:off x="581192" y="702156"/>
            <a:ext cx="11029616" cy="687029"/>
          </a:xfrm>
        </p:spPr>
        <p:txBody>
          <a:bodyPr>
            <a:normAutofit/>
          </a:bodyPr>
          <a:lstStyle/>
          <a:p>
            <a:r>
              <a:rPr lang="en-US" sz="3200" dirty="0"/>
              <a:t>“How” Issues with Blended Apportionment</a:t>
            </a:r>
          </a:p>
        </p:txBody>
      </p:sp>
      <p:sp>
        <p:nvSpPr>
          <p:cNvPr id="3" name="Content Placeholder 2">
            <a:extLst>
              <a:ext uri="{FF2B5EF4-FFF2-40B4-BE49-F238E27FC236}">
                <a16:creationId xmlns:a16="http://schemas.microsoft.com/office/drawing/2014/main" id="{F96CD0C3-8020-9915-8226-27BA1A57E282}"/>
              </a:ext>
            </a:extLst>
          </p:cNvPr>
          <p:cNvSpPr>
            <a:spLocks noGrp="1"/>
          </p:cNvSpPr>
          <p:nvPr>
            <p:ph idx="1"/>
          </p:nvPr>
        </p:nvSpPr>
        <p:spPr>
          <a:xfrm>
            <a:off x="706454" y="1045670"/>
            <a:ext cx="11029615" cy="4845269"/>
          </a:xfrm>
        </p:spPr>
        <p:txBody>
          <a:bodyPr>
            <a:normAutofit/>
          </a:bodyPr>
          <a:lstStyle/>
          <a:p>
            <a:pPr marL="0" indent="0">
              <a:spcAft>
                <a:spcPts val="0"/>
              </a:spcAft>
              <a:buNone/>
            </a:pPr>
            <a:endParaRPr lang="en-US" sz="2000" b="1" dirty="0"/>
          </a:p>
          <a:p>
            <a:r>
              <a:rPr lang="en-US" sz="2800" b="1" dirty="0"/>
              <a:t>How are receipts from partner-partnership transactions treated?</a:t>
            </a:r>
          </a:p>
          <a:p>
            <a:pPr lvl="1"/>
            <a:r>
              <a:rPr lang="en-US" sz="2800" b="1" dirty="0"/>
              <a:t>In general—the states that have addressed this issue appear to eliminate those intercompany amounts.  </a:t>
            </a:r>
          </a:p>
          <a:p>
            <a:pPr lvl="2">
              <a:spcAft>
                <a:spcPts val="1200"/>
              </a:spcAft>
            </a:pPr>
            <a:r>
              <a:rPr lang="en-US" sz="2800" b="1" dirty="0"/>
              <a:t>Are there times when clear 482 or other add-back authority is needed?</a:t>
            </a:r>
          </a:p>
          <a:p>
            <a:r>
              <a:rPr lang="en-US" sz="2800" b="1" dirty="0"/>
              <a:t>Are there other general anti-abuse rules to consider? </a:t>
            </a:r>
          </a:p>
        </p:txBody>
      </p:sp>
      <p:sp>
        <p:nvSpPr>
          <p:cNvPr id="4" name="Slide Number Placeholder 3">
            <a:extLst>
              <a:ext uri="{FF2B5EF4-FFF2-40B4-BE49-F238E27FC236}">
                <a16:creationId xmlns:a16="http://schemas.microsoft.com/office/drawing/2014/main" id="{1CA4CB0A-51D1-5000-7FEF-C65364752F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466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7E635C60-A964-2B2F-94DB-DB3DA5E45A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995C57-A5D8-528E-E218-9DF41A3334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F3CC6D13-E3C4-12B4-7FAD-325E8BE51B90}"/>
              </a:ext>
            </a:extLst>
          </p:cNvPr>
          <p:cNvSpPr txBox="1"/>
          <p:nvPr/>
        </p:nvSpPr>
        <p:spPr>
          <a:xfrm>
            <a:off x="1686001" y="1672719"/>
            <a:ext cx="8819997"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Franklin Gothic Book" panose="020B0502020104020203"/>
              </a:rPr>
              <a:t>“When” Issues for Applying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Franklin Gothic Book" panose="020B0502020104020203"/>
              </a:rPr>
              <a:t>Blended Apportionment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Franklin Gothic Book" panose="020B0502020104020203"/>
              </a:rPr>
              <a:t>Note: These issues were raised at the workgroup meeting on April 16, 2025, and are discussed in the White Paper. The work group is currently gathering input on these issues.</a:t>
            </a:r>
            <a:endParaRPr kumimoji="0" lang="en-US" sz="2400" b="1"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53923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DC38DFAA-7B14-BC61-5081-FEADCFFACA3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89DE5-EFB2-8CEE-58D3-F9C0968F28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0126BED8-A93A-7215-E6BC-88242CA08258}"/>
              </a:ext>
            </a:extLst>
          </p:cNvPr>
          <p:cNvSpPr txBox="1"/>
          <p:nvPr/>
        </p:nvSpPr>
        <p:spPr>
          <a:xfrm>
            <a:off x="375920" y="1439985"/>
            <a:ext cx="11029616"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
                <a:srgbClr val="C00000"/>
              </a:buClr>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When the partner is a corporation</a:t>
            </a:r>
            <a:r>
              <a:rPr lang="en-US" sz="2400" b="1" dirty="0">
                <a:solidFill>
                  <a:prstClr val="black"/>
                </a:solidFill>
                <a:highlight>
                  <a:srgbClr val="FFFF00"/>
                </a:highlight>
                <a:latin typeface="Franklin Gothic Book" panose="020B0502020104020203"/>
              </a:rPr>
              <a:t> – states vary</a:t>
            </a:r>
          </a:p>
          <a:p>
            <a:pPr marL="914400" lvl="1" indent="-457200">
              <a:spcAft>
                <a:spcPts val="1200"/>
              </a:spcAft>
              <a:buClr>
                <a:srgbClr val="C00000"/>
              </a:buClr>
              <a:buFont typeface="Wingdings" panose="05000000000000000000" pitchFamily="2" charset="2"/>
              <a:buChar char="§"/>
              <a:defRPr/>
            </a:pPr>
            <a:r>
              <a:rPr kumimoji="0" lang="en-US" sz="2200" b="1" i="0" u="none" strike="noStrike" kern="1200" cap="none" spc="0" normalizeH="0" baseline="0" noProof="0" dirty="0">
                <a:ln>
                  <a:noFill/>
                </a:ln>
                <a:solidFill>
                  <a:prstClr val="black"/>
                </a:solidFill>
                <a:effectLst/>
                <a:uLnTx/>
                <a:uFillTx/>
                <a:latin typeface="Franklin Gothic Book" panose="020B0502020104020203"/>
                <a:ea typeface="+mn-ea"/>
                <a:cs typeface="+mn-cs"/>
              </a:rPr>
              <a:t>Most expressly limit blended apportionment </a:t>
            </a:r>
          </a:p>
          <a:p>
            <a:pPr marL="1371600" lvl="2" indent="-457200">
              <a:spcAft>
                <a:spcPts val="1200"/>
              </a:spcAft>
              <a:buClr>
                <a:srgbClr val="C00000"/>
              </a:buClr>
              <a:buFont typeface="Wingdings" panose="05000000000000000000" pitchFamily="2" charset="2"/>
              <a:buChar char="§"/>
              <a:defRPr/>
            </a:pP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To situations involving a </a:t>
            </a:r>
            <a:r>
              <a:rPr kumimoji="0" lang="en-US" sz="20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unitary</a:t>
            </a: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 relationship (California, Hawaii, Indiana, Illinois, Maryland, Massachusetts, Michigan, Minnesota, Montana, Nebraska, New Jersey, Vermont, West Virginia, Wisconsin); or </a:t>
            </a:r>
            <a:endParaRPr lang="en-US" sz="2000" b="1" dirty="0">
              <a:solidFill>
                <a:prstClr val="black"/>
              </a:solidFill>
              <a:latin typeface="Franklin Gothic Book" panose="020B0502020104020203"/>
            </a:endParaRPr>
          </a:p>
          <a:p>
            <a:pPr marL="1371600" lvl="2" indent="-457200">
              <a:spcAft>
                <a:spcPts val="1200"/>
              </a:spcAft>
              <a:buClr>
                <a:srgbClr val="C00000"/>
              </a:buClr>
              <a:buFont typeface="Wingdings" panose="05000000000000000000" pitchFamily="2" charset="2"/>
              <a:buChar char="§"/>
              <a:defRPr/>
            </a:pPr>
            <a:r>
              <a:rPr lang="en-US" sz="2000" b="1" dirty="0">
                <a:solidFill>
                  <a:prstClr val="black"/>
                </a:solidFill>
                <a:latin typeface="Franklin Gothic Book" panose="020B0502020104020203"/>
              </a:rPr>
              <a:t>Where the income is </a:t>
            </a:r>
            <a:r>
              <a:rPr kumimoji="0" lang="en-US" sz="20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apportionable</a:t>
            </a: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 (Idaho, North Carolina, North Dakota); or</a:t>
            </a:r>
          </a:p>
          <a:p>
            <a:pPr marL="1371600" lvl="2" indent="-457200">
              <a:spcAft>
                <a:spcPts val="1200"/>
              </a:spcAft>
              <a:buClr>
                <a:srgbClr val="C00000"/>
              </a:buClr>
              <a:buFont typeface="Wingdings" panose="05000000000000000000" pitchFamily="2" charset="2"/>
              <a:buChar char="§"/>
              <a:defRPr/>
            </a:pPr>
            <a:r>
              <a:rPr lang="en-US" sz="2000" b="1" dirty="0">
                <a:solidFill>
                  <a:prstClr val="black"/>
                </a:solidFill>
                <a:latin typeface="Franklin Gothic Book" panose="020B0502020104020203"/>
              </a:rPr>
              <a:t>Where the partnership is a </a:t>
            </a:r>
            <a:r>
              <a:rPr kumimoji="0" lang="en-US" sz="20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business interest </a:t>
            </a:r>
            <a:r>
              <a:rPr kumimoji="0" lang="en-US" sz="2000" b="1" i="0" u="none" strike="noStrike" kern="1200" cap="none" spc="0" normalizeH="0" baseline="0" noProof="0" dirty="0">
                <a:ln>
                  <a:noFill/>
                </a:ln>
                <a:solidFill>
                  <a:prstClr val="black"/>
                </a:solidFill>
                <a:effectLst/>
                <a:uLnTx/>
                <a:uFillTx/>
                <a:latin typeface="Franklin Gothic Book" panose="020B0502020104020203"/>
                <a:ea typeface="+mn-ea"/>
                <a:cs typeface="+mn-cs"/>
              </a:rPr>
              <a:t>(Alabama – business interest; Arizona – business interest; Iowa – connection with the taxpayer’s regular trade or business operations; Oregon – part of the corporation's overall business operations).</a:t>
            </a:r>
          </a:p>
          <a:p>
            <a:pPr marL="914400" lvl="1" indent="-457200">
              <a:buClr>
                <a:srgbClr val="C00000"/>
              </a:buClr>
              <a:buFont typeface="Wingdings" panose="05000000000000000000" pitchFamily="2" charset="2"/>
              <a:buChar char="§"/>
              <a:defRPr/>
            </a:pPr>
            <a:r>
              <a:rPr lang="en-US" sz="2200" b="1" dirty="0">
                <a:solidFill>
                  <a:prstClr val="black"/>
                </a:solidFill>
                <a:latin typeface="Franklin Gothic Book" panose="020B0502020104020203"/>
              </a:rPr>
              <a:t>The remaining blended apportionment states do not explicitly specify when blended apportionment applies.</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en-US" sz="26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61537A66-199B-AE09-6CA0-6DDA0873163A}"/>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When are states using blended apportionment? </a:t>
            </a:r>
          </a:p>
        </p:txBody>
      </p:sp>
    </p:spTree>
    <p:extLst>
      <p:ext uri="{BB962C8B-B14F-4D97-AF65-F5344CB8AC3E}">
        <p14:creationId xmlns:p14="http://schemas.microsoft.com/office/powerpoint/2010/main" val="271213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5426-99E6-A474-ACA4-E5876BF44E6C}"/>
              </a:ext>
            </a:extLst>
          </p:cNvPr>
          <p:cNvSpPr>
            <a:spLocks noGrp="1"/>
          </p:cNvSpPr>
          <p:nvPr>
            <p:ph type="title"/>
          </p:nvPr>
        </p:nvSpPr>
        <p:spPr>
          <a:xfrm>
            <a:off x="581192" y="702156"/>
            <a:ext cx="11029616" cy="933604"/>
          </a:xfrm>
        </p:spPr>
        <p:txBody>
          <a:bodyPr/>
          <a:lstStyle/>
          <a:p>
            <a:r>
              <a:rPr lang="en-US" dirty="0"/>
              <a:t>Work Group’s Approach</a:t>
            </a:r>
          </a:p>
        </p:txBody>
      </p:sp>
      <p:sp>
        <p:nvSpPr>
          <p:cNvPr id="3" name="Content Placeholder 2">
            <a:extLst>
              <a:ext uri="{FF2B5EF4-FFF2-40B4-BE49-F238E27FC236}">
                <a16:creationId xmlns:a16="http://schemas.microsoft.com/office/drawing/2014/main" id="{3D1A58F2-9F58-5C6B-1F99-B9E989AFDD5E}"/>
              </a:ext>
            </a:extLst>
          </p:cNvPr>
          <p:cNvSpPr>
            <a:spLocks noGrp="1"/>
          </p:cNvSpPr>
          <p:nvPr>
            <p:ph idx="1"/>
          </p:nvPr>
        </p:nvSpPr>
        <p:spPr>
          <a:xfrm>
            <a:off x="1361440" y="1859280"/>
            <a:ext cx="10249367" cy="4116070"/>
          </a:xfrm>
        </p:spPr>
        <p:txBody>
          <a:bodyPr/>
          <a:lstStyle/>
          <a:p>
            <a:r>
              <a:rPr lang="en-US" sz="2400" b="1" dirty="0"/>
              <a:t>Identify critical issues</a:t>
            </a:r>
          </a:p>
          <a:p>
            <a:r>
              <a:rPr lang="en-US" sz="2400" b="1" dirty="0"/>
              <a:t>Research state treatment</a:t>
            </a:r>
          </a:p>
          <a:p>
            <a:r>
              <a:rPr lang="en-US" sz="2400" b="1" dirty="0"/>
              <a:t>Analyze different approaches</a:t>
            </a:r>
          </a:p>
          <a:p>
            <a:r>
              <a:rPr lang="en-US" sz="2400" b="1" dirty="0"/>
              <a:t>Draft white papers – findings and conclusions</a:t>
            </a:r>
          </a:p>
          <a:p>
            <a:r>
              <a:rPr lang="en-US" sz="2400" b="1" dirty="0"/>
              <a:t>Draft models</a:t>
            </a:r>
          </a:p>
          <a:p>
            <a:r>
              <a:rPr lang="en-US" sz="2400" b="1" dirty="0"/>
              <a:t>Defer finalizing to ensure models are consistent and workable</a:t>
            </a:r>
            <a:endParaRPr lang="en-US" b="1" dirty="0"/>
          </a:p>
        </p:txBody>
      </p:sp>
      <p:sp>
        <p:nvSpPr>
          <p:cNvPr id="4" name="Slide Number Placeholder 3">
            <a:extLst>
              <a:ext uri="{FF2B5EF4-FFF2-40B4-BE49-F238E27FC236}">
                <a16:creationId xmlns:a16="http://schemas.microsoft.com/office/drawing/2014/main" id="{FC7237B9-CA30-0927-9E2B-DC2FB4DAD70C}"/>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056905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90BAB492-21F2-7620-7D61-44612D825C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661816-99A8-3226-51BF-9440FB9EA1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E32B902C-0937-6576-F900-300349A66A6A}"/>
              </a:ext>
            </a:extLst>
          </p:cNvPr>
          <p:cNvSpPr txBox="1"/>
          <p:nvPr/>
        </p:nvSpPr>
        <p:spPr>
          <a:xfrm>
            <a:off x="631985" y="1714305"/>
            <a:ext cx="10452570" cy="320087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
                <a:srgbClr val="C00000"/>
              </a:buClr>
              <a:buSzTx/>
              <a:buFont typeface="Wingdings" panose="05000000000000000000" pitchFamily="2" charset="2"/>
              <a:buChar char="§"/>
              <a:tabLst/>
              <a:defRPr/>
            </a:pP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When a partner is a partnership in another partnership</a:t>
            </a:r>
            <a:r>
              <a:rPr lang="en-US" sz="2600" b="1" dirty="0">
                <a:solidFill>
                  <a:prstClr val="black"/>
                </a:solidFill>
                <a:highlight>
                  <a:srgbClr val="FFFF00"/>
                </a:highlight>
                <a:latin typeface="Franklin Gothic Book" panose="020B0502020104020203"/>
              </a:rPr>
              <a:t>:</a:t>
            </a:r>
          </a:p>
          <a:p>
            <a:pPr marL="914400" lvl="1" indent="-457200">
              <a:spcAft>
                <a:spcPts val="1200"/>
              </a:spcAft>
              <a:buClr>
                <a:srgbClr val="C00000"/>
              </a:buClr>
              <a:buFont typeface="Wingdings" panose="05000000000000000000" pitchFamily="2" charset="2"/>
              <a:buChar char="§"/>
              <a:defRPr/>
            </a:pP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7 of the 12 states with blended apportionment—California, Colorado, Illinois, Massachusetts, Vermont, West Virginia, and Wisconsin—expressly limit its application to situations involving a </a:t>
            </a:r>
            <a:r>
              <a:rPr kumimoji="0" lang="en-US" sz="2600" b="1" i="0" u="none" strike="noStrike" kern="1200" cap="none" spc="0" normalizeH="0" baseline="0" noProof="0" dirty="0">
                <a:ln>
                  <a:noFill/>
                </a:ln>
                <a:solidFill>
                  <a:prstClr val="black"/>
                </a:solidFill>
                <a:effectLst/>
                <a:highlight>
                  <a:srgbClr val="FFFF00"/>
                </a:highlight>
                <a:uLnTx/>
                <a:uFillTx/>
                <a:latin typeface="Franklin Gothic Book" panose="020B0502020104020203"/>
                <a:ea typeface="+mn-ea"/>
                <a:cs typeface="+mn-cs"/>
              </a:rPr>
              <a:t>unitary</a:t>
            </a:r>
            <a:r>
              <a:rPr kumimoji="0" lang="en-US" sz="2600" b="1" i="0" u="none" strike="noStrike" kern="1200" cap="none" spc="0" normalizeH="0" baseline="0" noProof="0" dirty="0">
                <a:ln>
                  <a:noFill/>
                </a:ln>
                <a:solidFill>
                  <a:prstClr val="black"/>
                </a:solidFill>
                <a:effectLst/>
                <a:uLnTx/>
                <a:uFillTx/>
                <a:latin typeface="Franklin Gothic Book" panose="020B0502020104020203"/>
                <a:ea typeface="+mn-ea"/>
                <a:cs typeface="+mn-cs"/>
              </a:rPr>
              <a:t> relationship.</a:t>
            </a:r>
          </a:p>
          <a:p>
            <a:pPr marL="457200" marR="0" lvl="0" indent="-457200" algn="l" defTabSz="914400" rtl="0" eaLnBrk="1" fontAlgn="auto" latinLnBrk="0" hangingPunct="1">
              <a:lnSpc>
                <a:spcPct val="100000"/>
              </a:lnSpc>
              <a:spcBef>
                <a:spcPts val="0"/>
              </a:spcBef>
              <a:spcAft>
                <a:spcPts val="1200"/>
              </a:spcAft>
              <a:buClr>
                <a:srgbClr val="C00000"/>
              </a:buClr>
              <a:buSzTx/>
              <a:buFont typeface="Wingdings" panose="05000000000000000000" pitchFamily="2" charset="2"/>
              <a:buChar char="§"/>
              <a:tabLst/>
              <a:defRPr/>
            </a:pPr>
            <a:r>
              <a:rPr lang="en-US" sz="2600" b="1" dirty="0">
                <a:solidFill>
                  <a:prstClr val="black"/>
                </a:solidFill>
                <a:latin typeface="Franklin Gothic Book" panose="020B0502020104020203"/>
              </a:rPr>
              <a:t>The remaining blended apportionment states do not explicitly specify when blended apportionment applies.</a:t>
            </a:r>
            <a:endParaRPr kumimoji="0" lang="en-US" sz="26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6C9E2AA8-5A4A-E070-0789-57ABA1AAB7B5}"/>
              </a:ext>
            </a:extLst>
          </p:cNvPr>
          <p:cNvSpPr txBox="1">
            <a:spLocks/>
          </p:cNvSpPr>
          <p:nvPr/>
        </p:nvSpPr>
        <p:spPr>
          <a:xfrm>
            <a:off x="581192" y="702156"/>
            <a:ext cx="11029616" cy="687029"/>
          </a:xfrm>
          <a:prstGeom prst="rect">
            <a:avLst/>
          </a:prstGeom>
        </p:spPr>
        <p:txBody>
          <a:bodyPr>
            <a:normAutofit fontScale="97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When are states using blended apportionment? </a:t>
            </a:r>
          </a:p>
        </p:txBody>
      </p:sp>
    </p:spTree>
    <p:extLst>
      <p:ext uri="{BB962C8B-B14F-4D97-AF65-F5344CB8AC3E}">
        <p14:creationId xmlns:p14="http://schemas.microsoft.com/office/powerpoint/2010/main" val="2165236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04F64-9FAA-D3AD-F814-09C9D21C547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8C9B45-8484-1916-F29F-DEFCC4FA4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A2294EBA-FFB6-90B9-5105-0D8222E0F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4A261861-4365-1FD1-1437-CD43C9870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80D0827D-0ECF-AEFA-F168-DA357A90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5FE0C660-3871-04B8-7DB9-5AF6DC941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D9367390-FF18-E1E2-C110-8E35A05E7006}"/>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“Unitary” Limitations</a:t>
            </a:r>
          </a:p>
        </p:txBody>
      </p:sp>
      <p:sp>
        <p:nvSpPr>
          <p:cNvPr id="3" name="Content Placeholder 2">
            <a:extLst>
              <a:ext uri="{FF2B5EF4-FFF2-40B4-BE49-F238E27FC236}">
                <a16:creationId xmlns:a16="http://schemas.microsoft.com/office/drawing/2014/main" id="{4E99CD66-CD67-9240-231A-B961AC246DC5}"/>
              </a:ext>
            </a:extLst>
          </p:cNvPr>
          <p:cNvSpPr>
            <a:spLocks noGrp="1"/>
          </p:cNvSpPr>
          <p:nvPr>
            <p:ph idx="1"/>
          </p:nvPr>
        </p:nvSpPr>
        <p:spPr>
          <a:xfrm>
            <a:off x="4474468" y="1012954"/>
            <a:ext cx="7210531" cy="5222195"/>
          </a:xfrm>
        </p:spPr>
        <p:txBody>
          <a:bodyPr>
            <a:normAutofit/>
          </a:bodyPr>
          <a:lstStyle/>
          <a:p>
            <a:pPr marL="0" indent="0">
              <a:spcBef>
                <a:spcPts val="0"/>
              </a:spcBef>
              <a:spcAft>
                <a:spcPts val="1200"/>
              </a:spcAft>
              <a:buNone/>
            </a:pPr>
            <a:r>
              <a:rPr lang="en-US" sz="3600" b="1" dirty="0"/>
              <a:t>Vermont Schedule BI-477 Instructions (2024) </a:t>
            </a:r>
            <a:endParaRPr lang="en-US" sz="4400" b="1" dirty="0"/>
          </a:p>
          <a:p>
            <a:pPr marL="0" indent="0">
              <a:spcAft>
                <a:spcPts val="1200"/>
              </a:spcAft>
              <a:buNone/>
            </a:pPr>
            <a:r>
              <a:rPr lang="en-US" sz="3200" b="1" dirty="0"/>
              <a:t>For tiered pass-throughs, proportional shares of numerator and denominator factors from lower tiers should </a:t>
            </a:r>
            <a:r>
              <a:rPr lang="en-US" sz="3200" b="1" dirty="0">
                <a:highlight>
                  <a:srgbClr val="FFFF00"/>
                </a:highlight>
              </a:rPr>
              <a:t>only be included if the unitary business principle is met</a:t>
            </a:r>
            <a:r>
              <a:rPr lang="en-US" sz="3200" b="1" dirty="0"/>
              <a:t>.”</a:t>
            </a:r>
            <a:endParaRPr lang="en-US" sz="2400" b="1" dirty="0"/>
          </a:p>
        </p:txBody>
      </p:sp>
      <p:sp>
        <p:nvSpPr>
          <p:cNvPr id="4" name="Slide Number Placeholder 3">
            <a:extLst>
              <a:ext uri="{FF2B5EF4-FFF2-40B4-BE49-F238E27FC236}">
                <a16:creationId xmlns:a16="http://schemas.microsoft.com/office/drawing/2014/main" id="{F8B60845-6AF0-088F-3D14-B026F5E1ACB5}"/>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379964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A95F-F2A0-DCFD-B2BA-847C0C8981A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FAB541-0326-4031-9653-FDD8DA032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4120D7B3-7F22-EC39-EE43-247A003EA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34D7DB91-5F0A-F7DF-2AF9-13B99907E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711EF9D6-B49D-EF22-B37B-E27894B02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152CB5C7-4703-B0B5-CF0E-792F89924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C7ED471E-11B1-FB8D-9ECE-B3E54A6F1D61}"/>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“Unitary” Limitations</a:t>
            </a:r>
          </a:p>
        </p:txBody>
      </p:sp>
      <p:sp>
        <p:nvSpPr>
          <p:cNvPr id="3" name="Content Placeholder 2">
            <a:extLst>
              <a:ext uri="{FF2B5EF4-FFF2-40B4-BE49-F238E27FC236}">
                <a16:creationId xmlns:a16="http://schemas.microsoft.com/office/drawing/2014/main" id="{018E3A4B-A611-5C80-5E44-2335E9683DA0}"/>
              </a:ext>
            </a:extLst>
          </p:cNvPr>
          <p:cNvSpPr>
            <a:spLocks noGrp="1"/>
          </p:cNvSpPr>
          <p:nvPr>
            <p:ph idx="1"/>
          </p:nvPr>
        </p:nvSpPr>
        <p:spPr>
          <a:xfrm>
            <a:off x="4474468" y="873760"/>
            <a:ext cx="7210531" cy="5481192"/>
          </a:xfrm>
        </p:spPr>
        <p:txBody>
          <a:bodyPr>
            <a:normAutofit fontScale="92500" lnSpcReduction="10000"/>
          </a:bodyPr>
          <a:lstStyle/>
          <a:p>
            <a:pPr marL="0" indent="0">
              <a:spcAft>
                <a:spcPts val="1200"/>
              </a:spcAft>
              <a:buNone/>
            </a:pPr>
            <a:r>
              <a:rPr lang="en-US" sz="4200" b="1" dirty="0"/>
              <a:t>Haw. Code R. § 18-235-29-04 </a:t>
            </a:r>
          </a:p>
          <a:p>
            <a:pPr marL="0" indent="0">
              <a:spcAft>
                <a:spcPts val="1200"/>
              </a:spcAft>
              <a:buNone/>
            </a:pPr>
            <a:r>
              <a:rPr lang="en-US" sz="2400" b="1" dirty="0"/>
              <a:t>(a) If a taxpayer is a partner in a partnership, </a:t>
            </a:r>
            <a:r>
              <a:rPr lang="en-US" sz="2400" b="1" dirty="0">
                <a:highlight>
                  <a:srgbClr val="FFFF00"/>
                </a:highlight>
              </a:rPr>
              <a:t>and the partnership's activities and the taxpayer's activities constitute a unitary business</a:t>
            </a:r>
            <a:r>
              <a:rPr lang="en-US" sz="2400" b="1" dirty="0"/>
              <a:t>:</a:t>
            </a:r>
          </a:p>
          <a:p>
            <a:pPr marL="0" indent="0">
              <a:spcAft>
                <a:spcPts val="1200"/>
              </a:spcAft>
              <a:buNone/>
            </a:pPr>
            <a:r>
              <a:rPr lang="en-US" sz="2400" b="1" dirty="0"/>
              <a:t>(1) The taxpayer's share of the partnership's trade or business shall be combined with the taxpayer's trade or business;</a:t>
            </a:r>
          </a:p>
          <a:p>
            <a:pPr marL="0" indent="0">
              <a:spcAft>
                <a:spcPts val="1200"/>
              </a:spcAft>
              <a:buNone/>
            </a:pPr>
            <a:r>
              <a:rPr lang="en-US" sz="2400" b="1" dirty="0"/>
              <a:t>(2) The property, payroll, and sales factors, or other applicable factors, of the taxpayer and the partnership shall be combined; and</a:t>
            </a:r>
          </a:p>
          <a:p>
            <a:pPr marL="0" indent="0">
              <a:spcAft>
                <a:spcPts val="1200"/>
              </a:spcAft>
              <a:buNone/>
            </a:pPr>
            <a:r>
              <a:rPr lang="en-US" sz="2400" b="1" dirty="0"/>
              <a:t>(3) Intercompany items shall be eliminated, under the principles set forth in section 18-235-22-03.</a:t>
            </a:r>
          </a:p>
          <a:p>
            <a:pPr>
              <a:spcAft>
                <a:spcPts val="1200"/>
              </a:spcAft>
            </a:pPr>
            <a:endParaRPr lang="en-US" sz="2400" b="1" dirty="0"/>
          </a:p>
        </p:txBody>
      </p:sp>
      <p:sp>
        <p:nvSpPr>
          <p:cNvPr id="4" name="Slide Number Placeholder 3">
            <a:extLst>
              <a:ext uri="{FF2B5EF4-FFF2-40B4-BE49-F238E27FC236}">
                <a16:creationId xmlns:a16="http://schemas.microsoft.com/office/drawing/2014/main" id="{35EDF541-166B-CF49-7859-F9BD2CBBFDF3}"/>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64980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A7303D33-7E61-9AEF-6886-61667DC362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072E28-57D3-CBCD-2402-427E662B8F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79984EAE-B385-97B9-3EB5-CBF489230817}"/>
              </a:ext>
            </a:extLst>
          </p:cNvPr>
          <p:cNvSpPr txBox="1"/>
          <p:nvPr/>
        </p:nvSpPr>
        <p:spPr>
          <a:xfrm>
            <a:off x="386080" y="1398596"/>
            <a:ext cx="11037149" cy="403187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C00000"/>
              </a:buClr>
              <a:buSzTx/>
              <a:tabLst/>
              <a:defRPr/>
            </a:pPr>
            <a:endParaRPr kumimoji="0" lang="en-US" sz="32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Some states do not provide guidance on the definition of “unitary</a:t>
            </a:r>
            <a:r>
              <a:rPr lang="en-US" sz="2800" b="1" dirty="0">
                <a:solidFill>
                  <a:srgbClr val="1A1D2C"/>
                </a:solidFill>
                <a:latin typeface="Franklin Gothic Book" panose="020B0502020104020203"/>
              </a:rPr>
              <a:t>”</a:t>
            </a: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 for purposes of application to partnerships and the use of blended apportionment. </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800" b="1" dirty="0">
              <a:solidFill>
                <a:srgbClr val="1A1D2C"/>
              </a:solidFill>
              <a:latin typeface="Franklin Gothic Book" panose="020B0502020104020203"/>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In such cases, one might consider looking to applicable corporate definitions and tests from case law, such as functional integration, economies of scale, centralized management, contribution or dependency, and/or flow of value.</a:t>
            </a:r>
            <a:endParaRPr lang="en-US" sz="3200" b="1" dirty="0">
              <a:solidFill>
                <a:srgbClr val="1A1D2C"/>
              </a:solidFill>
              <a:latin typeface="Franklin Gothic Book" panose="020B0502020104020203"/>
            </a:endParaRPr>
          </a:p>
        </p:txBody>
      </p:sp>
      <p:sp>
        <p:nvSpPr>
          <p:cNvPr id="5" name="Title 1">
            <a:extLst>
              <a:ext uri="{FF2B5EF4-FFF2-40B4-BE49-F238E27FC236}">
                <a16:creationId xmlns:a16="http://schemas.microsoft.com/office/drawing/2014/main" id="{0C9879CD-1DCA-8207-6B6A-06FCF0B026AC}"/>
              </a:ext>
            </a:extLst>
          </p:cNvPr>
          <p:cNvSpPr txBox="1">
            <a:spLocks/>
          </p:cNvSpPr>
          <p:nvPr/>
        </p:nvSpPr>
        <p:spPr>
          <a:xfrm>
            <a:off x="386080" y="702156"/>
            <a:ext cx="11480800" cy="84216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What does “Unitary” Mean in the context of a partnership?</a:t>
            </a:r>
          </a:p>
        </p:txBody>
      </p:sp>
    </p:spTree>
    <p:extLst>
      <p:ext uri="{BB962C8B-B14F-4D97-AF65-F5344CB8AC3E}">
        <p14:creationId xmlns:p14="http://schemas.microsoft.com/office/powerpoint/2010/main" val="884713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B49BA940-2CE6-EB62-BADD-6CC44BFE10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E32625-2945-7351-FC25-272E475DA5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CFFB3803-7098-65D7-F4FD-79B7CFC90F3D}"/>
              </a:ext>
            </a:extLst>
          </p:cNvPr>
          <p:cNvSpPr txBox="1"/>
          <p:nvPr/>
        </p:nvSpPr>
        <p:spPr>
          <a:xfrm>
            <a:off x="510070" y="1441132"/>
            <a:ext cx="11100740" cy="553997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200" b="1" dirty="0">
                <a:solidFill>
                  <a:srgbClr val="1A1D2C"/>
                </a:solidFill>
                <a:latin typeface="Franklin Gothic Book" panose="020B0502020104020203"/>
              </a:rPr>
              <a:t>Other states expressly cross-reference their “unitary” definition in their blended apportionment provisions.</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200" b="1" dirty="0">
              <a:solidFill>
                <a:srgbClr val="1A1D2C"/>
              </a:solidFill>
              <a:latin typeface="Franklin Gothic Book" panose="020B0502020104020203"/>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200" b="1" dirty="0">
                <a:solidFill>
                  <a:srgbClr val="1A1D2C"/>
                </a:solidFill>
                <a:latin typeface="Franklin Gothic Book" panose="020B0502020104020203"/>
              </a:rPr>
              <a:t>Example: Minnesota Revenue Notice 08-03 (February 19, 2008) provides that “[p]artnership income is subject to apportionment as business income of the unitary business when a unitary business relationship exists between the corporation and the partnership. </a:t>
            </a:r>
            <a:r>
              <a:rPr lang="en-US" sz="2200" b="1" dirty="0">
                <a:solidFill>
                  <a:srgbClr val="1A1D2C"/>
                </a:solidFill>
                <a:highlight>
                  <a:srgbClr val="FFFF00"/>
                </a:highlight>
                <a:latin typeface="Franklin Gothic Book" panose="020B0502020104020203"/>
              </a:rPr>
              <a:t>The determination of the existence of a unitary business must be made under Minnesota Statutes, section 290.17, subdivision 4</a:t>
            </a:r>
            <a:r>
              <a:rPr lang="en-US" sz="2200" b="1" dirty="0">
                <a:solidFill>
                  <a:srgbClr val="1A1D2C"/>
                </a:solidFill>
                <a:latin typeface="Franklin Gothic Book" panose="020B0502020104020203"/>
              </a:rPr>
              <a:t>, except that a corporation need not own more than 50% direct ownership in the partnership to be included in the unitary business. When a corporation and a partnership are engaged in a unitary business, the corporation must include its partnership income in its apportionable business income. The corporation must also include its pro-rata share of the partnership’s property, payroll, and sales/receipts located within and outside Minnesota in the corporation’s property, payroll, and sales/receipts numerator and denominator.”</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000" b="1" dirty="0">
              <a:solidFill>
                <a:srgbClr val="1A1D2C"/>
              </a:solidFill>
              <a:latin typeface="Franklin Gothic Book" panose="020B0502020104020203"/>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600" b="1" dirty="0">
              <a:solidFill>
                <a:srgbClr val="1A1D2C"/>
              </a:solidFill>
              <a:latin typeface="Franklin Gothic Book" panose="020B0502020104020203"/>
            </a:endParaRPr>
          </a:p>
        </p:txBody>
      </p:sp>
      <p:sp>
        <p:nvSpPr>
          <p:cNvPr id="3" name="Title 1">
            <a:extLst>
              <a:ext uri="{FF2B5EF4-FFF2-40B4-BE49-F238E27FC236}">
                <a16:creationId xmlns:a16="http://schemas.microsoft.com/office/drawing/2014/main" id="{0BC26228-F7A2-DCA4-5F82-721CB0E01603}"/>
              </a:ext>
            </a:extLst>
          </p:cNvPr>
          <p:cNvSpPr txBox="1">
            <a:spLocks/>
          </p:cNvSpPr>
          <p:nvPr/>
        </p:nvSpPr>
        <p:spPr>
          <a:xfrm>
            <a:off x="386080" y="702156"/>
            <a:ext cx="11480800" cy="84216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What does “Unitary” Mean in the context of a partnership?</a:t>
            </a:r>
          </a:p>
        </p:txBody>
      </p:sp>
    </p:spTree>
    <p:extLst>
      <p:ext uri="{BB962C8B-B14F-4D97-AF65-F5344CB8AC3E}">
        <p14:creationId xmlns:p14="http://schemas.microsoft.com/office/powerpoint/2010/main" val="2330477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8F3A2371-04FE-81B2-9D8E-383BE8FD20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226AC2-F00D-169A-C3F4-A90878CFAE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A0AEB20C-5033-77ED-E4A6-52773C7690E2}"/>
              </a:ext>
            </a:extLst>
          </p:cNvPr>
          <p:cNvSpPr txBox="1"/>
          <p:nvPr/>
        </p:nvSpPr>
        <p:spPr>
          <a:xfrm>
            <a:off x="581190" y="1622600"/>
            <a:ext cx="11029616" cy="449353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C00000"/>
              </a:buClr>
              <a:buSzTx/>
              <a:tabLst/>
              <a:defRPr/>
            </a:pPr>
            <a:r>
              <a:rPr kumimoji="0" lang="en-US" sz="2000" b="1" i="0" u="none" strike="noStrike" kern="1200" cap="none" spc="0" normalizeH="0" baseline="0" noProof="0" dirty="0">
                <a:ln>
                  <a:noFill/>
                </a:ln>
                <a:solidFill>
                  <a:srgbClr val="1A1D2C"/>
                </a:solidFill>
                <a:effectLst/>
                <a:uLnTx/>
                <a:uFillTx/>
                <a:latin typeface="Franklin Gothic Book" panose="020B0502020104020203"/>
                <a:ea typeface="+mn-ea"/>
                <a:cs typeface="+mn-cs"/>
              </a:rPr>
              <a:t>Minn. Stat. § 290.17 </a:t>
            </a:r>
          </a:p>
          <a:p>
            <a:pPr marR="0" lvl="0" algn="l" defTabSz="914400" rtl="0" eaLnBrk="1" fontAlgn="auto" latinLnBrk="0" hangingPunct="1">
              <a:lnSpc>
                <a:spcPct val="100000"/>
              </a:lnSpc>
              <a:spcBef>
                <a:spcPts val="0"/>
              </a:spcBef>
              <a:spcAft>
                <a:spcPts val="0"/>
              </a:spcAft>
              <a:buClr>
                <a:srgbClr val="C00000"/>
              </a:buClr>
              <a:buSzTx/>
              <a:tabLst/>
              <a:defRPr/>
            </a:pPr>
            <a:endParaRPr lang="en-US" sz="2000" b="1" dirty="0">
              <a:solidFill>
                <a:srgbClr val="1A1D2C"/>
              </a:solidFill>
              <a:latin typeface="Franklin Gothic Book" panose="020B0502020104020203"/>
            </a:endParaRPr>
          </a:p>
          <a:p>
            <a:pPr marR="0" lvl="0" algn="l" defTabSz="914400" rtl="0" eaLnBrk="1" fontAlgn="auto" latinLnBrk="0" hangingPunct="1">
              <a:lnSpc>
                <a:spcPct val="100000"/>
              </a:lnSpc>
              <a:spcBef>
                <a:spcPts val="0"/>
              </a:spcBef>
              <a:spcAft>
                <a:spcPts val="0"/>
              </a:spcAft>
              <a:buClr>
                <a:srgbClr val="C00000"/>
              </a:buClr>
              <a:buSzTx/>
              <a:tabLst/>
              <a:defRPr/>
            </a:pPr>
            <a:r>
              <a:rPr kumimoji="0" lang="en-US" sz="2000" b="1" i="0" u="none" strike="noStrike" kern="1200" cap="none" spc="0" normalizeH="0" baseline="0" noProof="0" dirty="0">
                <a:ln>
                  <a:noFill/>
                </a:ln>
                <a:solidFill>
                  <a:srgbClr val="1A1D2C"/>
                </a:solidFill>
                <a:effectLst/>
                <a:uLnTx/>
                <a:uFillTx/>
                <a:latin typeface="Franklin Gothic Book" panose="020B0502020104020203"/>
                <a:ea typeface="+mn-ea"/>
                <a:cs typeface="+mn-cs"/>
              </a:rPr>
              <a:t>Subd 4(b) The term "unitary business" means business activities or operations which result in </a:t>
            </a:r>
            <a:r>
              <a:rPr kumimoji="0" lang="en-US" sz="2000" b="1" i="0" u="none" strike="noStrike" kern="1200" cap="none" spc="0" normalizeH="0" baseline="0" noProof="0" dirty="0">
                <a:ln>
                  <a:noFill/>
                </a:ln>
                <a:solidFill>
                  <a:srgbClr val="1A1D2C"/>
                </a:solidFill>
                <a:effectLst/>
                <a:highlight>
                  <a:srgbClr val="FFFF00"/>
                </a:highlight>
                <a:uLnTx/>
                <a:uFillTx/>
                <a:latin typeface="Franklin Gothic Book" panose="020B0502020104020203"/>
                <a:ea typeface="+mn-ea"/>
                <a:cs typeface="+mn-cs"/>
              </a:rPr>
              <a:t>a flow of value</a:t>
            </a:r>
            <a:r>
              <a:rPr kumimoji="0" lang="en-US" sz="2000" b="1" i="0" u="none" strike="noStrike" kern="1200" cap="none" spc="0" normalizeH="0" baseline="0" noProof="0" dirty="0">
                <a:ln>
                  <a:noFill/>
                </a:ln>
                <a:solidFill>
                  <a:srgbClr val="1A1D2C"/>
                </a:solidFill>
                <a:effectLst/>
                <a:uLnTx/>
                <a:uFillTx/>
                <a:latin typeface="Franklin Gothic Book" panose="020B0502020104020203"/>
                <a:ea typeface="+mn-ea"/>
                <a:cs typeface="+mn-cs"/>
              </a:rPr>
              <a:t> between them. The term may be applied within a single legal entity or between multiple entities and </a:t>
            </a:r>
            <a:r>
              <a:rPr kumimoji="0" lang="en-US" sz="2000" b="1" i="0" u="none" strike="noStrike" kern="1200" cap="none" spc="0" normalizeH="0" baseline="0" noProof="0" dirty="0">
                <a:ln>
                  <a:noFill/>
                </a:ln>
                <a:solidFill>
                  <a:srgbClr val="1A1D2C"/>
                </a:solidFill>
                <a:effectLst/>
                <a:highlight>
                  <a:srgbClr val="FFFF00"/>
                </a:highlight>
                <a:uLnTx/>
                <a:uFillTx/>
                <a:latin typeface="Franklin Gothic Book" panose="020B0502020104020203"/>
                <a:ea typeface="+mn-ea"/>
                <a:cs typeface="+mn-cs"/>
              </a:rPr>
              <a:t>without regard to whether each entity is a sole proprietorship, a corporation, a partnership or a trust</a:t>
            </a:r>
            <a:r>
              <a:rPr kumimoji="0" lang="en-US" sz="2000" b="1" i="0" u="none" strike="noStrike" kern="1200" cap="none" spc="0" normalizeH="0" baseline="0" noProof="0" dirty="0">
                <a:ln>
                  <a:noFill/>
                </a:ln>
                <a:solidFill>
                  <a:srgbClr val="1A1D2C"/>
                </a:solidFill>
                <a:effectLst/>
                <a:uLnTx/>
                <a:uFillTx/>
                <a:latin typeface="Franklin Gothic Book" panose="020B0502020104020203"/>
                <a:ea typeface="+mn-ea"/>
                <a:cs typeface="+mn-cs"/>
              </a:rPr>
              <a:t>. </a:t>
            </a:r>
          </a:p>
          <a:p>
            <a:pPr marR="0" lvl="0" algn="l" defTabSz="914400" rtl="0" eaLnBrk="1" fontAlgn="auto" latinLnBrk="0" hangingPunct="1">
              <a:lnSpc>
                <a:spcPct val="100000"/>
              </a:lnSpc>
              <a:spcBef>
                <a:spcPts val="0"/>
              </a:spcBef>
              <a:spcAft>
                <a:spcPts val="0"/>
              </a:spcAft>
              <a:buClr>
                <a:srgbClr val="C00000"/>
              </a:buClr>
              <a:buSzTx/>
              <a:tabLst/>
              <a:defRPr/>
            </a:pPr>
            <a:endParaRPr lang="en-US" sz="2000" b="1" dirty="0">
              <a:solidFill>
                <a:srgbClr val="1A1D2C"/>
              </a:solidFill>
              <a:latin typeface="Franklin Gothic Book" panose="020B0502020104020203"/>
            </a:endParaRPr>
          </a:p>
          <a:p>
            <a:pPr marR="0" lvl="0" algn="l" defTabSz="914400" rtl="0" eaLnBrk="1" fontAlgn="auto" latinLnBrk="0" hangingPunct="1">
              <a:lnSpc>
                <a:spcPct val="100000"/>
              </a:lnSpc>
              <a:spcBef>
                <a:spcPts val="0"/>
              </a:spcBef>
              <a:spcAft>
                <a:spcPts val="0"/>
              </a:spcAft>
              <a:buClr>
                <a:srgbClr val="C00000"/>
              </a:buClr>
              <a:buSzTx/>
              <a:tabLst/>
              <a:defRPr/>
            </a:pPr>
            <a:r>
              <a:rPr kumimoji="0" lang="en-US" sz="2000" b="1" i="0" u="none" strike="noStrike" kern="1200" cap="none" spc="0" normalizeH="0" baseline="0" noProof="0" dirty="0">
                <a:ln>
                  <a:noFill/>
                </a:ln>
                <a:solidFill>
                  <a:srgbClr val="1A1D2C"/>
                </a:solidFill>
                <a:effectLst/>
                <a:uLnTx/>
                <a:uFillTx/>
                <a:latin typeface="Franklin Gothic Book" panose="020B0502020104020203"/>
                <a:ea typeface="+mn-ea"/>
                <a:cs typeface="+mn-cs"/>
              </a:rPr>
              <a:t>Subd 4(c) </a:t>
            </a:r>
            <a:r>
              <a:rPr kumimoji="0" lang="en-US" sz="2000" b="1" i="0" u="none" strike="noStrike" kern="1200" cap="none" spc="0" normalizeH="0" baseline="0" noProof="0" dirty="0">
                <a:ln>
                  <a:noFill/>
                </a:ln>
                <a:solidFill>
                  <a:srgbClr val="1A1D2C"/>
                </a:solidFill>
                <a:effectLst/>
                <a:highlight>
                  <a:srgbClr val="FFFF00"/>
                </a:highlight>
                <a:uLnTx/>
                <a:uFillTx/>
                <a:latin typeface="Franklin Gothic Book" panose="020B0502020104020203"/>
                <a:ea typeface="+mn-ea"/>
                <a:cs typeface="+mn-cs"/>
              </a:rPr>
              <a:t>Unity is presumed whenever </a:t>
            </a:r>
            <a:r>
              <a:rPr kumimoji="0" lang="en-US" sz="2000" b="1" i="0" u="none" strike="noStrike" kern="1200" cap="none" spc="0" normalizeH="0" baseline="0" noProof="0" dirty="0">
                <a:ln>
                  <a:noFill/>
                </a:ln>
                <a:solidFill>
                  <a:srgbClr val="1A1D2C"/>
                </a:solidFill>
                <a:effectLst/>
                <a:uLnTx/>
                <a:uFillTx/>
                <a:latin typeface="Franklin Gothic Book" panose="020B0502020104020203"/>
                <a:ea typeface="+mn-ea"/>
                <a:cs typeface="+mn-cs"/>
              </a:rPr>
              <a:t>there is unity of ownership, operation, and use, evidenced by centralized management or executive force, centralized purchasing, advertising, accounting, or other controlled interaction, but the absence of these centralized activities will not necessarily evidence a nonunitary business. Unity is also presumed when 	business activities or operations are of mutual benefit, dependent upon or contributory to one another, either individually or as a group.</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en-US" sz="26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p:txBody>
      </p:sp>
      <p:sp>
        <p:nvSpPr>
          <p:cNvPr id="3" name="Title 1">
            <a:extLst>
              <a:ext uri="{FF2B5EF4-FFF2-40B4-BE49-F238E27FC236}">
                <a16:creationId xmlns:a16="http://schemas.microsoft.com/office/drawing/2014/main" id="{FDA41CF9-86B4-67E6-6BBB-AF5846A124A5}"/>
              </a:ext>
            </a:extLst>
          </p:cNvPr>
          <p:cNvSpPr txBox="1">
            <a:spLocks/>
          </p:cNvSpPr>
          <p:nvPr/>
        </p:nvSpPr>
        <p:spPr>
          <a:xfrm>
            <a:off x="386080" y="702156"/>
            <a:ext cx="11480800" cy="84216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What does “Unitary” Mean in the context of a partnership?</a:t>
            </a:r>
          </a:p>
        </p:txBody>
      </p:sp>
    </p:spTree>
    <p:extLst>
      <p:ext uri="{BB962C8B-B14F-4D97-AF65-F5344CB8AC3E}">
        <p14:creationId xmlns:p14="http://schemas.microsoft.com/office/powerpoint/2010/main" val="3299165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AFA3966E-B809-D251-2A0D-6260542D898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B2366A-904B-8D7D-A7FC-BE8B2D2197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9037C08B-5751-6BB6-9950-BC423C03724E}"/>
              </a:ext>
            </a:extLst>
          </p:cNvPr>
          <p:cNvSpPr txBox="1"/>
          <p:nvPr/>
        </p:nvSpPr>
        <p:spPr>
          <a:xfrm>
            <a:off x="581190" y="1679457"/>
            <a:ext cx="10472890" cy="307776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C00000"/>
              </a:buClr>
              <a:buSzTx/>
              <a:tabLst/>
              <a:defRPr/>
            </a:pPr>
            <a:endParaRPr kumimoji="0" lang="en-US" sz="26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Some states provide additional, partnership-specific rules for the </a:t>
            </a:r>
            <a:r>
              <a:rPr lang="en-US" sz="2800" b="1" dirty="0">
                <a:solidFill>
                  <a:srgbClr val="1A1D2C"/>
                </a:solidFill>
                <a:latin typeface="Franklin Gothic Book" panose="020B0502020104020203"/>
              </a:rPr>
              <a:t>unitary analysis. </a:t>
            </a:r>
          </a:p>
          <a:p>
            <a:pPr marR="0" lvl="0" algn="l" defTabSz="914400" rtl="0" eaLnBrk="1" fontAlgn="auto" latinLnBrk="0" hangingPunct="1">
              <a:lnSpc>
                <a:spcPct val="100000"/>
              </a:lnSpc>
              <a:spcBef>
                <a:spcPts val="0"/>
              </a:spcBef>
              <a:spcAft>
                <a:spcPts val="0"/>
              </a:spcAft>
              <a:buClr>
                <a:srgbClr val="C00000"/>
              </a:buClr>
              <a:buSzTx/>
              <a:tabLst/>
              <a:defRPr/>
            </a:pPr>
            <a:endParaRPr lang="en-US" sz="2800" b="1" dirty="0">
              <a:solidFill>
                <a:srgbClr val="1A1D2C"/>
              </a:solidFill>
              <a:latin typeface="Franklin Gothic Book" panose="020B0502020104020203"/>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800" b="1" dirty="0">
                <a:solidFill>
                  <a:srgbClr val="1A1D2C"/>
                </a:solidFill>
                <a:latin typeface="Franklin Gothic Book" panose="020B0502020104020203"/>
              </a:rPr>
              <a:t>For example, many states have </a:t>
            </a:r>
            <a:r>
              <a:rPr kumimoji="0" lang="en-US" sz="2800" b="1" i="0" u="none" strike="noStrike" kern="1200" cap="none" spc="0" normalizeH="0" baseline="0" noProof="0" dirty="0">
                <a:ln>
                  <a:noFill/>
                </a:ln>
                <a:solidFill>
                  <a:srgbClr val="1A1D2C"/>
                </a:solidFill>
                <a:effectLst/>
                <a:uLnTx/>
                <a:uFillTx/>
                <a:latin typeface="Franklin Gothic Book" panose="020B0502020104020203"/>
                <a:ea typeface="+mn-ea"/>
                <a:cs typeface="+mn-cs"/>
              </a:rPr>
              <a:t>provisions disregarding ownership requirements when partnerships are involved.</a:t>
            </a: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2800" b="1" dirty="0">
              <a:solidFill>
                <a:srgbClr val="1A1D2C"/>
              </a:solidFill>
              <a:latin typeface="Franklin Gothic Book" panose="020B0502020104020203"/>
            </a:endParaRPr>
          </a:p>
        </p:txBody>
      </p:sp>
      <p:sp>
        <p:nvSpPr>
          <p:cNvPr id="3" name="Title 1">
            <a:extLst>
              <a:ext uri="{FF2B5EF4-FFF2-40B4-BE49-F238E27FC236}">
                <a16:creationId xmlns:a16="http://schemas.microsoft.com/office/drawing/2014/main" id="{F45F433C-1272-2005-7087-51B13DEE9638}"/>
              </a:ext>
            </a:extLst>
          </p:cNvPr>
          <p:cNvSpPr txBox="1">
            <a:spLocks/>
          </p:cNvSpPr>
          <p:nvPr/>
        </p:nvSpPr>
        <p:spPr>
          <a:xfrm>
            <a:off x="386080" y="702156"/>
            <a:ext cx="11480800" cy="84216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9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What does “Unitary” Mean in the context of a partnership?</a:t>
            </a:r>
          </a:p>
        </p:txBody>
      </p:sp>
    </p:spTree>
    <p:extLst>
      <p:ext uri="{BB962C8B-B14F-4D97-AF65-F5344CB8AC3E}">
        <p14:creationId xmlns:p14="http://schemas.microsoft.com/office/powerpoint/2010/main" val="2837426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D3CEE-93FD-B1EA-2079-D282FFEC0D8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E48CC7-36DB-C625-64D7-02124BA9A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7819E57D-BA4B-1E1E-6EE5-D1DE1F83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00DB39CD-DAE1-DDC9-6F0D-75785CA3E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7EAB41D1-CDC3-CDA2-D3D8-7BE42C540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0110047E-9CB4-D8FA-3E1D-C6864541C0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B69C0ECF-C97F-CB55-A81F-9C297C3C3D2A}"/>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Specific</a:t>
            </a:r>
            <a:br>
              <a:rPr lang="en-US" sz="3200" dirty="0">
                <a:solidFill>
                  <a:srgbClr val="FFFEFF"/>
                </a:solidFill>
              </a:rPr>
            </a:br>
            <a:r>
              <a:rPr lang="en-US" sz="3200" dirty="0">
                <a:solidFill>
                  <a:srgbClr val="FFFEFF"/>
                </a:solidFill>
              </a:rPr>
              <a:t>ownership</a:t>
            </a:r>
            <a:br>
              <a:rPr lang="en-US" sz="3200" dirty="0">
                <a:solidFill>
                  <a:srgbClr val="FFFEFF"/>
                </a:solidFill>
              </a:rPr>
            </a:br>
            <a:r>
              <a:rPr lang="en-US" sz="3200" dirty="0">
                <a:solidFill>
                  <a:srgbClr val="FFFEFF"/>
                </a:solidFill>
              </a:rPr>
              <a:t>rules for the </a:t>
            </a:r>
            <a:br>
              <a:rPr lang="en-US" sz="3200" dirty="0">
                <a:solidFill>
                  <a:srgbClr val="FFFEFF"/>
                </a:solidFill>
              </a:rPr>
            </a:br>
            <a:r>
              <a:rPr lang="en-US" sz="3200" dirty="0">
                <a:solidFill>
                  <a:srgbClr val="FFFEFF"/>
                </a:solidFill>
              </a:rPr>
              <a:t>unitary analysis</a:t>
            </a:r>
          </a:p>
        </p:txBody>
      </p:sp>
      <p:sp>
        <p:nvSpPr>
          <p:cNvPr id="3" name="Content Placeholder 2">
            <a:extLst>
              <a:ext uri="{FF2B5EF4-FFF2-40B4-BE49-F238E27FC236}">
                <a16:creationId xmlns:a16="http://schemas.microsoft.com/office/drawing/2014/main" id="{7694FD30-EDA5-123C-7934-1228687A2869}"/>
              </a:ext>
            </a:extLst>
          </p:cNvPr>
          <p:cNvSpPr>
            <a:spLocks noGrp="1"/>
          </p:cNvSpPr>
          <p:nvPr>
            <p:ph idx="1"/>
          </p:nvPr>
        </p:nvSpPr>
        <p:spPr>
          <a:xfrm>
            <a:off x="4474468" y="751840"/>
            <a:ext cx="7210531" cy="5603112"/>
          </a:xfrm>
        </p:spPr>
        <p:txBody>
          <a:bodyPr>
            <a:normAutofit fontScale="32500" lnSpcReduction="20000"/>
          </a:bodyPr>
          <a:lstStyle/>
          <a:p>
            <a:pPr>
              <a:spcBef>
                <a:spcPts val="1200"/>
              </a:spcBef>
              <a:spcAft>
                <a:spcPts val="1800"/>
              </a:spcAft>
            </a:pPr>
            <a:r>
              <a:rPr lang="da-DK" sz="8000" b="1" dirty="0"/>
              <a:t>45 Ind. Admin. Code 3.1-1-153(b): if </a:t>
            </a:r>
            <a:r>
              <a:rPr lang="en-US" sz="8000" b="1" dirty="0"/>
              <a:t>the corporate partner's activities and the partnership's activities constitute a unitary business under established standards, </a:t>
            </a:r>
            <a:r>
              <a:rPr lang="en-US" sz="8000" b="1" dirty="0">
                <a:highlight>
                  <a:srgbClr val="FFFF00"/>
                </a:highlight>
              </a:rPr>
              <a:t>disregarding ownership requirements</a:t>
            </a:r>
            <a:r>
              <a:rPr lang="da-DK" sz="8000" b="1" dirty="0"/>
              <a:t>.</a:t>
            </a:r>
          </a:p>
          <a:p>
            <a:pPr>
              <a:spcBef>
                <a:spcPts val="1200"/>
              </a:spcBef>
              <a:spcAft>
                <a:spcPts val="1800"/>
              </a:spcAft>
            </a:pPr>
            <a:r>
              <a:rPr lang="fr-FR" sz="8000" b="1" dirty="0"/>
              <a:t>Cal. Code Regs. tit. 18, § 25137-1(f): i</a:t>
            </a:r>
            <a:r>
              <a:rPr lang="en-US" sz="8000" b="1" dirty="0"/>
              <a:t>f the partnership's activities and the taxpayer's activities constitute a unitary business under established standards, </a:t>
            </a:r>
            <a:r>
              <a:rPr lang="en-US" sz="8000" b="1" dirty="0">
                <a:highlight>
                  <a:srgbClr val="FFFF00"/>
                </a:highlight>
              </a:rPr>
              <a:t>disregarding ownership requirements.</a:t>
            </a:r>
            <a:endParaRPr lang="en-US" sz="8000" b="1" dirty="0"/>
          </a:p>
          <a:p>
            <a:pPr>
              <a:spcAft>
                <a:spcPts val="1200"/>
              </a:spcAft>
            </a:pPr>
            <a:endParaRPr lang="en-US" sz="2400" b="1" dirty="0"/>
          </a:p>
        </p:txBody>
      </p:sp>
      <p:sp>
        <p:nvSpPr>
          <p:cNvPr id="4" name="Slide Number Placeholder 3">
            <a:extLst>
              <a:ext uri="{FF2B5EF4-FFF2-40B4-BE49-F238E27FC236}">
                <a16:creationId xmlns:a16="http://schemas.microsoft.com/office/drawing/2014/main" id="{46E39F3E-A64E-6D83-FF07-35D5A5B8C622}"/>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15489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50BC-7A15-0280-22C5-BCEF4EE148D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BCA88F-2ACE-2929-13E2-BA6946699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355935EA-A22C-9DEF-09DD-2414F07BA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8579AF70-6CA5-17CD-CD28-04EA2E814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84322D64-8113-B4F3-7C06-1A250B504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B91546C3-F098-AFDE-805E-E00CC96E6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5D97A24-0132-B29F-953B-A1F52C15479B}"/>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Specific</a:t>
            </a:r>
            <a:br>
              <a:rPr lang="en-US" sz="3200" dirty="0">
                <a:solidFill>
                  <a:srgbClr val="FFFEFF"/>
                </a:solidFill>
              </a:rPr>
            </a:br>
            <a:r>
              <a:rPr lang="en-US" sz="3200" dirty="0">
                <a:solidFill>
                  <a:srgbClr val="FFFEFF"/>
                </a:solidFill>
              </a:rPr>
              <a:t>ownership</a:t>
            </a:r>
            <a:br>
              <a:rPr lang="en-US" sz="3200" dirty="0">
                <a:solidFill>
                  <a:srgbClr val="FFFEFF"/>
                </a:solidFill>
              </a:rPr>
            </a:br>
            <a:r>
              <a:rPr lang="en-US" sz="3200" dirty="0">
                <a:solidFill>
                  <a:srgbClr val="FFFEFF"/>
                </a:solidFill>
              </a:rPr>
              <a:t>rules for the </a:t>
            </a:r>
            <a:br>
              <a:rPr lang="en-US" sz="3200" dirty="0">
                <a:solidFill>
                  <a:srgbClr val="FFFEFF"/>
                </a:solidFill>
              </a:rPr>
            </a:br>
            <a:r>
              <a:rPr lang="en-US" sz="3200" dirty="0">
                <a:solidFill>
                  <a:srgbClr val="FFFEFF"/>
                </a:solidFill>
              </a:rPr>
              <a:t>unitary analysis</a:t>
            </a:r>
          </a:p>
        </p:txBody>
      </p:sp>
      <p:sp>
        <p:nvSpPr>
          <p:cNvPr id="3" name="Content Placeholder 2">
            <a:extLst>
              <a:ext uri="{FF2B5EF4-FFF2-40B4-BE49-F238E27FC236}">
                <a16:creationId xmlns:a16="http://schemas.microsoft.com/office/drawing/2014/main" id="{7A8D9D32-CB51-5232-838E-DD0B403321CF}"/>
              </a:ext>
            </a:extLst>
          </p:cNvPr>
          <p:cNvSpPr>
            <a:spLocks noGrp="1"/>
          </p:cNvSpPr>
          <p:nvPr>
            <p:ph idx="1"/>
          </p:nvPr>
        </p:nvSpPr>
        <p:spPr>
          <a:xfrm>
            <a:off x="4474468" y="597643"/>
            <a:ext cx="7210531" cy="5822714"/>
          </a:xfrm>
        </p:spPr>
        <p:txBody>
          <a:bodyPr>
            <a:normAutofit fontScale="25000" lnSpcReduction="20000"/>
          </a:bodyPr>
          <a:lstStyle/>
          <a:p>
            <a:pPr>
              <a:spcBef>
                <a:spcPts val="1800"/>
              </a:spcBef>
              <a:spcAft>
                <a:spcPts val="1200"/>
              </a:spcAft>
            </a:pPr>
            <a:r>
              <a:rPr lang="en-US" sz="9600" b="1" dirty="0"/>
              <a:t>Minnesota Revenue Notice 08-03 (February 19, 2008) states that the determination of the existence of a unitary business must be made under Minnesota Statutes, section 290.17, subdivision 4, </a:t>
            </a:r>
            <a:r>
              <a:rPr lang="en-US" sz="9600" b="1" dirty="0">
                <a:highlight>
                  <a:srgbClr val="FFFF00"/>
                </a:highlight>
              </a:rPr>
              <a:t>except that a corporation need not own more than 50% direct ownership in the partnership to be included in the unitary business</a:t>
            </a:r>
            <a:r>
              <a:rPr lang="en-US" sz="9600" b="1" dirty="0"/>
              <a:t>. Mont. Admin. R. 42.26.228 is similar.</a:t>
            </a:r>
          </a:p>
          <a:p>
            <a:pPr>
              <a:spcBef>
                <a:spcPts val="1800"/>
              </a:spcBef>
              <a:spcAft>
                <a:spcPts val="1200"/>
              </a:spcAft>
            </a:pPr>
            <a:r>
              <a:rPr lang="fr-FR" sz="9600" b="1" dirty="0"/>
              <a:t>316 Neb. Admin. Code § 24-315: </a:t>
            </a:r>
            <a:r>
              <a:rPr lang="en-US" sz="9600" b="1" dirty="0"/>
              <a:t>When a partnership has sufficient contacts with a business entity to be considered unitary if it were a corporation, </a:t>
            </a:r>
            <a:r>
              <a:rPr lang="en-US" sz="9600" b="1" dirty="0">
                <a:highlight>
                  <a:srgbClr val="FFFF00"/>
                </a:highlight>
              </a:rPr>
              <a:t>the partnership will be considered unitary with the business entity regardless of the ownership share of the business entity.</a:t>
            </a:r>
          </a:p>
          <a:p>
            <a:pPr>
              <a:spcAft>
                <a:spcPts val="1200"/>
              </a:spcAft>
            </a:pPr>
            <a:endParaRPr lang="en-US" sz="2400" b="1" dirty="0"/>
          </a:p>
        </p:txBody>
      </p:sp>
      <p:sp>
        <p:nvSpPr>
          <p:cNvPr id="4" name="Slide Number Placeholder 3">
            <a:extLst>
              <a:ext uri="{FF2B5EF4-FFF2-40B4-BE49-F238E27FC236}">
                <a16:creationId xmlns:a16="http://schemas.microsoft.com/office/drawing/2014/main" id="{8600EA08-4553-EAF2-7520-776C3EEA4BAF}"/>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355544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0F13-76DD-6617-C3B3-BC11FB21E64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2979F8-80A2-0539-FFFA-1F4E2BDB2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E9EDF5F8-BD1A-EFD2-6971-5E92117CE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818B5F5A-041B-7337-0173-FC3A1923F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4D68F08A-7E00-7F6C-FEBD-E1D666A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39766BC-39FB-C9D5-DB64-23992BDEC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D61FCC26-E56E-5DE6-EF87-E38BE19F68A6}"/>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Specific</a:t>
            </a:r>
            <a:br>
              <a:rPr lang="en-US" sz="3200" dirty="0">
                <a:solidFill>
                  <a:srgbClr val="FFFEFF"/>
                </a:solidFill>
              </a:rPr>
            </a:br>
            <a:r>
              <a:rPr lang="en-US" sz="3200" dirty="0">
                <a:solidFill>
                  <a:srgbClr val="FFFEFF"/>
                </a:solidFill>
              </a:rPr>
              <a:t>ownership</a:t>
            </a:r>
            <a:br>
              <a:rPr lang="en-US" sz="3200" dirty="0">
                <a:solidFill>
                  <a:srgbClr val="FFFEFF"/>
                </a:solidFill>
              </a:rPr>
            </a:br>
            <a:r>
              <a:rPr lang="en-US" sz="3200" dirty="0">
                <a:solidFill>
                  <a:srgbClr val="FFFEFF"/>
                </a:solidFill>
              </a:rPr>
              <a:t>rules for the </a:t>
            </a:r>
            <a:br>
              <a:rPr lang="en-US" sz="3200" dirty="0">
                <a:solidFill>
                  <a:srgbClr val="FFFEFF"/>
                </a:solidFill>
              </a:rPr>
            </a:br>
            <a:r>
              <a:rPr lang="en-US" sz="3200" dirty="0">
                <a:solidFill>
                  <a:srgbClr val="FFFEFF"/>
                </a:solidFill>
              </a:rPr>
              <a:t>unitary analysis</a:t>
            </a:r>
          </a:p>
        </p:txBody>
      </p:sp>
      <p:sp>
        <p:nvSpPr>
          <p:cNvPr id="3" name="Content Placeholder 2">
            <a:extLst>
              <a:ext uri="{FF2B5EF4-FFF2-40B4-BE49-F238E27FC236}">
                <a16:creationId xmlns:a16="http://schemas.microsoft.com/office/drawing/2014/main" id="{4D575266-5561-50CD-29C3-4562ED8E4233}"/>
              </a:ext>
            </a:extLst>
          </p:cNvPr>
          <p:cNvSpPr>
            <a:spLocks noGrp="1"/>
          </p:cNvSpPr>
          <p:nvPr>
            <p:ph idx="1"/>
          </p:nvPr>
        </p:nvSpPr>
        <p:spPr>
          <a:xfrm>
            <a:off x="4436881" y="689083"/>
            <a:ext cx="7210531" cy="5701482"/>
          </a:xfrm>
        </p:spPr>
        <p:txBody>
          <a:bodyPr>
            <a:normAutofit fontScale="40000" lnSpcReduction="20000"/>
          </a:bodyPr>
          <a:lstStyle/>
          <a:p>
            <a:pPr marL="0" indent="0">
              <a:spcBef>
                <a:spcPts val="1200"/>
              </a:spcBef>
              <a:spcAft>
                <a:spcPts val="1200"/>
              </a:spcAft>
              <a:buNone/>
            </a:pPr>
            <a:r>
              <a:rPr lang="en-US" sz="4900" b="1" dirty="0"/>
              <a:t>Wis. Admin. Code Tax 2.62(8): </a:t>
            </a:r>
          </a:p>
          <a:p>
            <a:pPr>
              <a:spcBef>
                <a:spcPts val="1200"/>
              </a:spcBef>
              <a:spcAft>
                <a:spcPts val="1200"/>
              </a:spcAft>
            </a:pPr>
            <a:r>
              <a:rPr lang="en-US" sz="4900" b="1" dirty="0"/>
              <a:t>(a) For purposes of determining the scope of the unitary business, any business conducted by a pass-through entity that is controlled directly or indirectly by a corporation shall be treated as conducted by the corporation to the extent of the corporation's distributive share of the pass-through entity's income, </a:t>
            </a:r>
            <a:r>
              <a:rPr lang="en-US" sz="4900" b="1" dirty="0">
                <a:highlight>
                  <a:srgbClr val="FFFF00"/>
                </a:highlight>
              </a:rPr>
              <a:t>regardless of the percentage of the corporation's ownership interest.</a:t>
            </a:r>
          </a:p>
          <a:p>
            <a:pPr>
              <a:spcBef>
                <a:spcPts val="1200"/>
              </a:spcBef>
              <a:spcAft>
                <a:spcPts val="1200"/>
              </a:spcAft>
            </a:pPr>
            <a:r>
              <a:rPr lang="en-US" sz="4900" b="1" dirty="0"/>
              <a:t>(b) any business conducted directly or indirectly by one corporation is unitary with that portion of a business conducted by another corporation through its direct or indirect interest in a pass-through entity if the requirements of s. 71.255(1) (n), Stats., are otherwise met with respect to the corporations' interests in the pass-through entity and the corporations are members of the same commonly controlled group.	</a:t>
            </a:r>
          </a:p>
          <a:p>
            <a:pPr>
              <a:spcAft>
                <a:spcPts val="1200"/>
              </a:spcAft>
            </a:pPr>
            <a:endParaRPr lang="en-US" sz="2400" b="1" dirty="0"/>
          </a:p>
        </p:txBody>
      </p:sp>
      <p:sp>
        <p:nvSpPr>
          <p:cNvPr id="4" name="Slide Number Placeholder 3">
            <a:extLst>
              <a:ext uri="{FF2B5EF4-FFF2-40B4-BE49-F238E27FC236}">
                <a16:creationId xmlns:a16="http://schemas.microsoft.com/office/drawing/2014/main" id="{0CBAD2B6-74C8-1F70-B95B-C2A5AF3893F6}"/>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2644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12B8E692-0F94-7B6F-451A-5E33C16A3B74}"/>
              </a:ext>
            </a:extLst>
          </p:cNvPr>
          <p:cNvSpPr>
            <a:spLocks noGrp="1"/>
          </p:cNvSpPr>
          <p:nvPr>
            <p:ph type="title"/>
          </p:nvPr>
        </p:nvSpPr>
        <p:spPr>
          <a:xfrm>
            <a:off x="771148" y="1037967"/>
            <a:ext cx="3254314" cy="4709131"/>
          </a:xfrm>
        </p:spPr>
        <p:txBody>
          <a:bodyPr anchor="ctr">
            <a:normAutofit/>
          </a:bodyPr>
          <a:lstStyle/>
          <a:p>
            <a:r>
              <a:rPr lang="en-US" sz="2550" b="1" dirty="0">
                <a:solidFill>
                  <a:srgbClr val="FFFEFF"/>
                </a:solidFill>
              </a:rPr>
              <a:t>Partnership Project </a:t>
            </a:r>
            <a:br>
              <a:rPr lang="en-US" sz="2550" b="1" dirty="0">
                <a:solidFill>
                  <a:srgbClr val="FFFEFF"/>
                </a:solidFill>
              </a:rPr>
            </a:br>
            <a:r>
              <a:rPr lang="en-US" sz="2550" b="1" dirty="0">
                <a:solidFill>
                  <a:srgbClr val="FFFEFF"/>
                </a:solidFill>
              </a:rPr>
              <a:t>Progress To Date</a:t>
            </a:r>
          </a:p>
        </p:txBody>
      </p:sp>
      <p:sp>
        <p:nvSpPr>
          <p:cNvPr id="6" name="Content Placeholder 5">
            <a:extLst>
              <a:ext uri="{FF2B5EF4-FFF2-40B4-BE49-F238E27FC236}">
                <a16:creationId xmlns:a16="http://schemas.microsoft.com/office/drawing/2014/main" id="{26C7325D-AB76-DBDF-EDA1-51F00C5B22C3}"/>
              </a:ext>
            </a:extLst>
          </p:cNvPr>
          <p:cNvSpPr>
            <a:spLocks noGrp="1"/>
          </p:cNvSpPr>
          <p:nvPr>
            <p:ph idx="1"/>
          </p:nvPr>
        </p:nvSpPr>
        <p:spPr>
          <a:xfrm>
            <a:off x="4459625" y="887085"/>
            <a:ext cx="7422603" cy="5662479"/>
          </a:xfrm>
        </p:spPr>
        <p:txBody>
          <a:bodyPr>
            <a:normAutofit fontScale="92500" lnSpcReduction="10000"/>
          </a:bodyPr>
          <a:lstStyle/>
          <a:p>
            <a:pPr lvl="1"/>
            <a:r>
              <a:rPr lang="en-US" sz="2000" b="1" dirty="0"/>
              <a:t>Comprehensive Issue Outline </a:t>
            </a:r>
          </a:p>
          <a:p>
            <a:pPr lvl="1"/>
            <a:r>
              <a:rPr lang="en-US" sz="2000" b="1" dirty="0"/>
              <a:t>Sourcing Income of Investment Partnerships</a:t>
            </a:r>
          </a:p>
          <a:p>
            <a:pPr lvl="2"/>
            <a:r>
              <a:rPr lang="en-US" sz="2000" dirty="0"/>
              <a:t>White Paper</a:t>
            </a:r>
          </a:p>
          <a:p>
            <a:pPr lvl="2"/>
            <a:r>
              <a:rPr lang="en-US" sz="2000" dirty="0"/>
              <a:t>Draft Model</a:t>
            </a:r>
          </a:p>
          <a:p>
            <a:pPr lvl="1"/>
            <a:r>
              <a:rPr lang="en-US" sz="2000" b="1" dirty="0"/>
              <a:t>Sourcing Guaranteed Payments for Services</a:t>
            </a:r>
          </a:p>
          <a:p>
            <a:pPr lvl="2"/>
            <a:r>
              <a:rPr lang="en-US" sz="2000" dirty="0"/>
              <a:t>White Paper</a:t>
            </a:r>
          </a:p>
          <a:p>
            <a:pPr lvl="2"/>
            <a:r>
              <a:rPr lang="en-US" sz="2000" dirty="0"/>
              <a:t>Draft Model</a:t>
            </a:r>
          </a:p>
          <a:p>
            <a:pPr lvl="1"/>
            <a:r>
              <a:rPr lang="en-US" sz="2000" b="1" dirty="0"/>
              <a:t>Proposed General Framework – </a:t>
            </a:r>
            <a:br>
              <a:rPr lang="en-US" sz="2000" b="1" dirty="0"/>
            </a:br>
            <a:r>
              <a:rPr lang="en-US" sz="2000" b="1" dirty="0"/>
              <a:t>State Pass-Through Taxation of Partnerships</a:t>
            </a:r>
          </a:p>
          <a:p>
            <a:pPr lvl="1"/>
            <a:r>
              <a:rPr lang="en-US" sz="2000" b="1" dirty="0"/>
              <a:t>Sourcing in Complex Partnership Structures</a:t>
            </a:r>
          </a:p>
          <a:p>
            <a:pPr lvl="2"/>
            <a:r>
              <a:rPr lang="en-US" sz="2000" dirty="0"/>
              <a:t>Multistate Research </a:t>
            </a:r>
          </a:p>
          <a:p>
            <a:pPr lvl="2"/>
            <a:r>
              <a:rPr lang="en-US" sz="2000" dirty="0">
                <a:highlight>
                  <a:srgbClr val="FFFF00"/>
                </a:highlight>
              </a:rPr>
              <a:t>White Paper Draft - </a:t>
            </a:r>
            <a:r>
              <a:rPr lang="en-US" sz="2000" i="1" dirty="0">
                <a:highlight>
                  <a:srgbClr val="FFFF00"/>
                </a:highlight>
              </a:rPr>
              <a:t>all input is welcome</a:t>
            </a:r>
          </a:p>
          <a:p>
            <a:pPr marL="324000" lvl="1" indent="0">
              <a:buNone/>
            </a:pPr>
            <a:endParaRPr lang="en-US" sz="1700" b="1" dirty="0"/>
          </a:p>
          <a:p>
            <a:pPr marL="324000" lvl="1" indent="0">
              <a:buNone/>
            </a:pPr>
            <a:r>
              <a:rPr lang="en-US" sz="1900" b="1" i="1" dirty="0"/>
              <a:t>These documents can be found on the project webpage  </a:t>
            </a:r>
            <a:r>
              <a:rPr lang="en-US" sz="1900" b="1" i="1" dirty="0">
                <a:solidFill>
                  <a:srgbClr val="C00000"/>
                </a:solidFill>
                <a:hlinkClick r:id="rId3">
                  <a:extLst>
                    <a:ext uri="{A12FA001-AC4F-418D-AE19-62706E023703}">
                      <ahyp:hlinkClr xmlns:ahyp="http://schemas.microsoft.com/office/drawing/2018/hyperlinkcolor" val="tx"/>
                    </a:ext>
                  </a:extLst>
                </a:hlinkClick>
              </a:rPr>
              <a:t>HERE</a:t>
            </a:r>
            <a:r>
              <a:rPr lang="en-US" sz="1900" b="1" i="1" dirty="0"/>
              <a:t>. </a:t>
            </a:r>
          </a:p>
          <a:p>
            <a:pPr lvl="1"/>
            <a:endParaRPr lang="en-US" sz="1700" b="1" dirty="0"/>
          </a:p>
        </p:txBody>
      </p:sp>
      <p:sp>
        <p:nvSpPr>
          <p:cNvPr id="4" name="Slide Number Placeholder 3">
            <a:extLst>
              <a:ext uri="{FF2B5EF4-FFF2-40B4-BE49-F238E27FC236}">
                <a16:creationId xmlns:a16="http://schemas.microsoft.com/office/drawing/2014/main" id="{3ED4E0CC-7078-69E1-9AD6-3CA8EBE9E657}"/>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a:t>
            </a:fld>
            <a:endParaRPr lang="en-US" dirty="0"/>
          </a:p>
        </p:txBody>
      </p:sp>
    </p:spTree>
    <p:extLst>
      <p:ext uri="{BB962C8B-B14F-4D97-AF65-F5344CB8AC3E}">
        <p14:creationId xmlns:p14="http://schemas.microsoft.com/office/powerpoint/2010/main" val="751100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2E912-10B9-5081-D03C-DCE432EF2DA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98D10F-FB46-90F4-5793-86D349ED4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29EF09A3-A6A8-51EE-374A-334AE52DD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C46AEA73-D10D-9BB1-D844-AA7890E2A8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E6C8377A-7FD6-6B70-DFD5-E8385A79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E9558B6E-B385-67C5-B5C6-22E1ABB7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D6C54346-81ED-FF31-6650-63DF30CB0548}"/>
              </a:ext>
            </a:extLst>
          </p:cNvPr>
          <p:cNvSpPr>
            <a:spLocks noGrp="1"/>
          </p:cNvSpPr>
          <p:nvPr>
            <p:ph type="title"/>
          </p:nvPr>
        </p:nvSpPr>
        <p:spPr>
          <a:xfrm>
            <a:off x="771148" y="1037967"/>
            <a:ext cx="3054091" cy="4709131"/>
          </a:xfrm>
        </p:spPr>
        <p:txBody>
          <a:bodyPr anchor="ctr">
            <a:normAutofit/>
          </a:bodyPr>
          <a:lstStyle/>
          <a:p>
            <a:r>
              <a:rPr kumimoji="0" lang="en-US" sz="3200" b="0" i="0" u="none" strike="noStrike" kern="1200" cap="all" spc="0" normalizeH="0" baseline="0" noProof="0" dirty="0">
                <a:ln>
                  <a:noFill/>
                </a:ln>
                <a:solidFill>
                  <a:srgbClr val="FFFEFF"/>
                </a:solidFill>
                <a:effectLst/>
                <a:uLnTx/>
                <a:uFillTx/>
                <a:latin typeface="Franklin Gothic Demi" panose="020B0502020104020203"/>
                <a:ea typeface="+mj-ea"/>
                <a:cs typeface="+mj-cs"/>
              </a:rPr>
              <a:t>Examples of Other</a:t>
            </a:r>
            <a:br>
              <a:rPr kumimoji="0" lang="en-US" sz="3200" b="0" i="0" u="none" strike="noStrike" kern="1200" cap="all" spc="0" normalizeH="0" baseline="0" noProof="0" dirty="0">
                <a:ln>
                  <a:noFill/>
                </a:ln>
                <a:solidFill>
                  <a:srgbClr val="FFFEFF"/>
                </a:solidFill>
                <a:effectLst/>
                <a:uLnTx/>
                <a:uFillTx/>
                <a:latin typeface="Franklin Gothic Demi" panose="020B0502020104020203"/>
                <a:ea typeface="+mj-ea"/>
                <a:cs typeface="+mj-cs"/>
              </a:rPr>
            </a:br>
            <a:r>
              <a:rPr kumimoji="0" lang="en-US" sz="3200" b="0" i="0" u="none" strike="noStrike" kern="1200" cap="all" spc="0" normalizeH="0" baseline="0" noProof="0" dirty="0">
                <a:ln>
                  <a:noFill/>
                </a:ln>
                <a:solidFill>
                  <a:srgbClr val="FFFEFF"/>
                </a:solidFill>
                <a:effectLst/>
                <a:uLnTx/>
                <a:uFillTx/>
                <a:latin typeface="Franklin Gothic Demi" panose="020B0502020104020203"/>
                <a:ea typeface="+mj-ea"/>
                <a:cs typeface="+mj-cs"/>
              </a:rPr>
              <a:t>Partnership</a:t>
            </a:r>
            <a:br>
              <a:rPr kumimoji="0" lang="en-US" sz="3200" b="0" i="0" u="none" strike="noStrike" kern="1200" cap="all" spc="0" normalizeH="0" baseline="0" noProof="0" dirty="0">
                <a:ln>
                  <a:noFill/>
                </a:ln>
                <a:solidFill>
                  <a:srgbClr val="FFFEFF"/>
                </a:solidFill>
                <a:effectLst/>
                <a:uLnTx/>
                <a:uFillTx/>
                <a:latin typeface="Franklin Gothic Demi" panose="020B0502020104020203"/>
                <a:ea typeface="+mj-ea"/>
                <a:cs typeface="+mj-cs"/>
              </a:rPr>
            </a:br>
            <a:r>
              <a:rPr kumimoji="0" lang="en-US" sz="3200" b="0" i="0" u="none" strike="noStrike" kern="1200" cap="all" spc="0" normalizeH="0" baseline="0" noProof="0" dirty="0">
                <a:ln>
                  <a:noFill/>
                </a:ln>
                <a:solidFill>
                  <a:srgbClr val="FFFEFF"/>
                </a:solidFill>
                <a:effectLst/>
                <a:uLnTx/>
                <a:uFillTx/>
                <a:latin typeface="Franklin Gothic Demi" panose="020B0502020104020203"/>
                <a:ea typeface="+mj-ea"/>
                <a:cs typeface="+mj-cs"/>
              </a:rPr>
              <a:t>Unitary Rules </a:t>
            </a:r>
            <a:endParaRPr lang="en-US" sz="4000" dirty="0">
              <a:solidFill>
                <a:srgbClr val="FFFEFF"/>
              </a:solidFill>
            </a:endParaRPr>
          </a:p>
        </p:txBody>
      </p:sp>
      <p:sp>
        <p:nvSpPr>
          <p:cNvPr id="3" name="Content Placeholder 2">
            <a:extLst>
              <a:ext uri="{FF2B5EF4-FFF2-40B4-BE49-F238E27FC236}">
                <a16:creationId xmlns:a16="http://schemas.microsoft.com/office/drawing/2014/main" id="{30AE6E2C-8EB0-8937-6E47-0FDFF04493D7}"/>
              </a:ext>
            </a:extLst>
          </p:cNvPr>
          <p:cNvSpPr>
            <a:spLocks noGrp="1"/>
          </p:cNvSpPr>
          <p:nvPr>
            <p:ph idx="1"/>
          </p:nvPr>
        </p:nvSpPr>
        <p:spPr>
          <a:xfrm>
            <a:off x="4339884" y="597643"/>
            <a:ext cx="7516836" cy="5837623"/>
          </a:xfrm>
        </p:spPr>
        <p:txBody>
          <a:bodyPr>
            <a:normAutofit fontScale="25000" lnSpcReduction="20000"/>
          </a:bodyPr>
          <a:lstStyle/>
          <a:p>
            <a:pPr marL="0" marR="0" lvl="0" indent="0" algn="l" defTabSz="457200" rtl="0" eaLnBrk="1" fontAlgn="auto" latinLnBrk="0" hangingPunct="1">
              <a:lnSpc>
                <a:spcPct val="110000"/>
              </a:lnSpc>
              <a:spcBef>
                <a:spcPct val="20000"/>
              </a:spcBef>
              <a:spcAft>
                <a:spcPts val="1200"/>
              </a:spcAft>
              <a:buClr>
                <a:srgbClr val="A5300F"/>
              </a:buClr>
              <a:buSzPct val="92000"/>
              <a:buNone/>
              <a:tabLst/>
              <a:defRPr/>
            </a:pPr>
            <a:r>
              <a:rPr kumimoji="0" lang="fr-FR" sz="8000" b="1"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N.J. Admin. Code § 18:7-7.6(g): </a:t>
            </a:r>
            <a:endParaRPr lang="en-US" sz="8000" b="1" dirty="0">
              <a:solidFill>
                <a:prstClr val="black">
                  <a:lumMod val="85000"/>
                  <a:lumOff val="15000"/>
                </a:prstClr>
              </a:solidFill>
              <a:latin typeface="Franklin Gothic Book" panose="020B0502020104020203"/>
            </a:endParaRPr>
          </a:p>
          <a:p>
            <a:pPr>
              <a:spcAft>
                <a:spcPts val="1200"/>
              </a:spcAft>
              <a:buClr>
                <a:srgbClr val="A5300F"/>
              </a:buClr>
              <a:defRPr/>
            </a:pPr>
            <a:r>
              <a:rPr lang="en-US" sz="7200" b="1" dirty="0"/>
              <a:t>Facts that either singly or in combination may suggest that the corporation and partnership are part of a unitary business </a:t>
            </a:r>
            <a:r>
              <a:rPr lang="en-US" sz="7200" b="1" dirty="0">
                <a:highlight>
                  <a:srgbClr val="FFFF00"/>
                </a:highlight>
              </a:rPr>
              <a:t>and hence that a flow through approach may be appropriate </a:t>
            </a:r>
            <a:r>
              <a:rPr lang="en-US" sz="7200" b="1" dirty="0"/>
              <a:t>include, without limitation thereto:</a:t>
            </a:r>
          </a:p>
          <a:p>
            <a:pPr marL="324000" lvl="1" indent="0">
              <a:spcAft>
                <a:spcPts val="1200"/>
              </a:spcAft>
              <a:buNone/>
            </a:pPr>
            <a:r>
              <a:rPr lang="en-US" sz="7300" b="1" dirty="0"/>
              <a:t>		i. Substantial intercompany-partnership transactions;</a:t>
            </a:r>
          </a:p>
          <a:p>
            <a:pPr marL="324000" lvl="1" indent="0">
              <a:spcAft>
                <a:spcPts val="1200"/>
              </a:spcAft>
              <a:buNone/>
            </a:pPr>
            <a:r>
              <a:rPr lang="en-US" sz="7300" b="1" dirty="0"/>
              <a:t>		ii. The partnership interest is the only or the most substantial asset of the corporation;</a:t>
            </a:r>
          </a:p>
          <a:p>
            <a:pPr marL="324000" lvl="1" indent="0">
              <a:spcAft>
                <a:spcPts val="1200"/>
              </a:spcAft>
              <a:buNone/>
            </a:pPr>
            <a:r>
              <a:rPr lang="en-US" sz="7300" b="1" dirty="0"/>
              <a:t>		iii. The partnership interest produces all or most of the income of the corporation;</a:t>
            </a:r>
          </a:p>
          <a:p>
            <a:pPr marL="324000" lvl="1" indent="0">
              <a:spcAft>
                <a:spcPts val="1200"/>
              </a:spcAft>
              <a:buNone/>
            </a:pPr>
            <a:r>
              <a:rPr lang="en-US" sz="7300" b="1" dirty="0"/>
              <a:t>		iv. The corporation and the partnership are in the same line of business;</a:t>
            </a:r>
          </a:p>
          <a:p>
            <a:pPr marL="324000" lvl="1" indent="0">
              <a:spcAft>
                <a:spcPts val="1200"/>
              </a:spcAft>
              <a:buNone/>
            </a:pPr>
            <a:r>
              <a:rPr lang="en-US" sz="7300" b="1" dirty="0"/>
              <a:t>		v. There is substantial overlapping of employees and offices; and/or</a:t>
            </a:r>
          </a:p>
          <a:p>
            <a:pPr marL="324000" lvl="1" indent="0">
              <a:spcAft>
                <a:spcPts val="1200"/>
              </a:spcAft>
              <a:buNone/>
            </a:pPr>
            <a:r>
              <a:rPr lang="en-US" sz="7300" b="1" dirty="0"/>
              <a:t>		vi. There is sharing of operational facilities, technology, and/or know-how.</a:t>
            </a:r>
          </a:p>
          <a:p>
            <a:pPr>
              <a:spcAft>
                <a:spcPts val="1200"/>
              </a:spcAft>
            </a:pPr>
            <a:endParaRPr lang="en-US" sz="2400" b="1" dirty="0"/>
          </a:p>
        </p:txBody>
      </p:sp>
      <p:sp>
        <p:nvSpPr>
          <p:cNvPr id="4" name="Slide Number Placeholder 3">
            <a:extLst>
              <a:ext uri="{FF2B5EF4-FFF2-40B4-BE49-F238E27FC236}">
                <a16:creationId xmlns:a16="http://schemas.microsoft.com/office/drawing/2014/main" id="{AEAD2E41-185D-CD5A-75D5-524E2E0EC6D0}"/>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017225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C0DB1-25B8-5831-B4AA-C5FF7968D85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E28AE0-5390-D56F-5BAA-3630F7137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5C36FAF3-0034-9D9C-6849-D7813D393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A3ED8E29-42AD-4B72-CF07-9E3A3482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44E33595-FE52-220A-CDF3-2639EFC3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9F8FD4FC-45AE-FF75-C10F-0CEF007FA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0D945A67-E17C-ABC4-6DFC-38CED3E56447}"/>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Other</a:t>
            </a:r>
            <a:br>
              <a:rPr lang="en-US" sz="3200" dirty="0">
                <a:solidFill>
                  <a:srgbClr val="FFFEFF"/>
                </a:solidFill>
              </a:rPr>
            </a:br>
            <a:r>
              <a:rPr lang="en-US" sz="3200" dirty="0">
                <a:solidFill>
                  <a:srgbClr val="FFFEFF"/>
                </a:solidFill>
              </a:rPr>
              <a:t>Partnership</a:t>
            </a:r>
            <a:br>
              <a:rPr lang="en-US" sz="3200" dirty="0">
                <a:solidFill>
                  <a:srgbClr val="FFFEFF"/>
                </a:solidFill>
              </a:rPr>
            </a:br>
            <a:r>
              <a:rPr lang="en-US" sz="3200" dirty="0">
                <a:solidFill>
                  <a:srgbClr val="FFFEFF"/>
                </a:solidFill>
              </a:rPr>
              <a:t>Unitary Rules </a:t>
            </a:r>
          </a:p>
        </p:txBody>
      </p:sp>
      <p:sp>
        <p:nvSpPr>
          <p:cNvPr id="3" name="Content Placeholder 2">
            <a:extLst>
              <a:ext uri="{FF2B5EF4-FFF2-40B4-BE49-F238E27FC236}">
                <a16:creationId xmlns:a16="http://schemas.microsoft.com/office/drawing/2014/main" id="{9C5EAF1B-3D54-69C0-8F26-DFAECC7A8CEA}"/>
              </a:ext>
            </a:extLst>
          </p:cNvPr>
          <p:cNvSpPr>
            <a:spLocks noGrp="1"/>
          </p:cNvSpPr>
          <p:nvPr>
            <p:ph idx="1"/>
          </p:nvPr>
        </p:nvSpPr>
        <p:spPr>
          <a:xfrm>
            <a:off x="4389120" y="597643"/>
            <a:ext cx="7295879" cy="5516093"/>
          </a:xfrm>
        </p:spPr>
        <p:txBody>
          <a:bodyPr>
            <a:normAutofit fontScale="25000" lnSpcReduction="20000"/>
          </a:bodyPr>
          <a:lstStyle/>
          <a:p>
            <a:pPr marL="0" indent="0">
              <a:spcAft>
                <a:spcPts val="1200"/>
              </a:spcAft>
              <a:buNone/>
            </a:pPr>
            <a:r>
              <a:rPr lang="en-US" sz="9600" b="1" dirty="0"/>
              <a:t>Michigan (Mich. Comp. Laws § 206.663(1))</a:t>
            </a:r>
          </a:p>
          <a:p>
            <a:pPr marL="0" indent="0">
              <a:spcAft>
                <a:spcPts val="1200"/>
              </a:spcAft>
              <a:buNone/>
            </a:pPr>
            <a:r>
              <a:rPr lang="en-US" sz="9600" b="1" dirty="0"/>
              <a:t>A flow-through entity is unitary with a taxpayer when that taxpayer owns or </a:t>
            </a:r>
            <a:r>
              <a:rPr lang="en-US" sz="9600" b="1" dirty="0">
                <a:highlight>
                  <a:srgbClr val="FFFF00"/>
                </a:highlight>
              </a:rPr>
              <a:t>controls, directly or indirectly, more than 50% of the ownership interests </a:t>
            </a:r>
            <a:r>
              <a:rPr lang="en-US" sz="9600" b="1" dirty="0"/>
              <a:t>with voting rights or ownership interests that confer comparable rights to voting rights of the flow-through entity, and that has business activities or operations which result in a flow of value between the taxpayer and the flow-through entity, or between the flow-through entity and another flow-through entity unitary with the taxpayer, or has business activities or operations that are integrated with, are dependent upon, or contribute to each other.</a:t>
            </a:r>
          </a:p>
          <a:p>
            <a:pPr>
              <a:spcAft>
                <a:spcPts val="1200"/>
              </a:spcAft>
            </a:pPr>
            <a:endParaRPr lang="en-US" sz="2400" b="1" dirty="0"/>
          </a:p>
        </p:txBody>
      </p:sp>
      <p:sp>
        <p:nvSpPr>
          <p:cNvPr id="4" name="Slide Number Placeholder 3">
            <a:extLst>
              <a:ext uri="{FF2B5EF4-FFF2-40B4-BE49-F238E27FC236}">
                <a16:creationId xmlns:a16="http://schemas.microsoft.com/office/drawing/2014/main" id="{F0A3CAD6-3149-7D48-5A6F-DD0B58952828}"/>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754305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D7767-BA5C-9A6C-CC21-33E5EF3FFE6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4CF677-3A3D-E3E4-447E-445EFBD30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2E5D2896-3C94-4279-B62F-A83CAABBD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9991713F-74C9-D872-240A-3CD25E692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E57E9FCE-C07A-90BA-9E45-A4C108F0B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C433D838-0196-680B-B045-10D9746E8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8732E7FC-50ED-FAA4-2E64-CD861078A074}"/>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Other Partnership</a:t>
            </a:r>
            <a:br>
              <a:rPr lang="en-US" sz="3200" dirty="0">
                <a:solidFill>
                  <a:srgbClr val="FFFEFF"/>
                </a:solidFill>
              </a:rPr>
            </a:br>
            <a:r>
              <a:rPr lang="en-US" sz="3200" dirty="0">
                <a:solidFill>
                  <a:srgbClr val="FFFEFF"/>
                </a:solidFill>
              </a:rPr>
              <a:t>Unitary Rules </a:t>
            </a:r>
          </a:p>
        </p:txBody>
      </p:sp>
      <p:sp>
        <p:nvSpPr>
          <p:cNvPr id="3" name="Content Placeholder 2">
            <a:extLst>
              <a:ext uri="{FF2B5EF4-FFF2-40B4-BE49-F238E27FC236}">
                <a16:creationId xmlns:a16="http://schemas.microsoft.com/office/drawing/2014/main" id="{382EDB05-5648-6884-18C7-05C5C9AE4897}"/>
              </a:ext>
            </a:extLst>
          </p:cNvPr>
          <p:cNvSpPr>
            <a:spLocks noGrp="1"/>
          </p:cNvSpPr>
          <p:nvPr>
            <p:ph idx="1"/>
          </p:nvPr>
        </p:nvSpPr>
        <p:spPr>
          <a:xfrm>
            <a:off x="4378960" y="597643"/>
            <a:ext cx="7306039" cy="5757309"/>
          </a:xfrm>
        </p:spPr>
        <p:txBody>
          <a:bodyPr>
            <a:noAutofit/>
          </a:bodyPr>
          <a:lstStyle/>
          <a:p>
            <a:pPr marL="0" indent="0">
              <a:spcAft>
                <a:spcPts val="1200"/>
              </a:spcAft>
              <a:buNone/>
            </a:pPr>
            <a:r>
              <a:rPr lang="it-IT" sz="1900" b="1" dirty="0"/>
              <a:t>Conn. Gen. Stat. § 12-213(a)(32): </a:t>
            </a:r>
          </a:p>
          <a:p>
            <a:pPr>
              <a:spcAft>
                <a:spcPts val="1200"/>
              </a:spcAft>
            </a:pPr>
            <a:r>
              <a:rPr lang="en-US" sz="1900" b="1" dirty="0"/>
              <a:t>“Unitary business” means a single economic enterprise that is made up either of separate parts of a single business entity or of a group of business entities under common ownership, which enterprise is sufficiently interdependent, integrated or inter-related through its activities so as to provide mutual benefit and produce a significant sharing or exchange of value among such entities, or a significant flow of value among the separate parts. For purposes of this chapter, (A) </a:t>
            </a:r>
            <a:r>
              <a:rPr lang="en-US" sz="1900" b="1" dirty="0">
                <a:highlight>
                  <a:srgbClr val="FFFF00"/>
                </a:highlight>
              </a:rPr>
              <a:t>any business conducted by a pass-through entity shall be treated as conducted by its members</a:t>
            </a:r>
            <a:r>
              <a:rPr lang="en-US" sz="1900" b="1" dirty="0"/>
              <a:t>, whether directly held or indirectly held through a series of pass-through entities, to the extent of the member's distributive share of the pass-through entity's income, </a:t>
            </a:r>
            <a:r>
              <a:rPr lang="en-US" sz="1900" b="1" dirty="0">
                <a:highlight>
                  <a:srgbClr val="FFFF00"/>
                </a:highlight>
              </a:rPr>
              <a:t>regardless of the percentage of the member's ownership interest or its distributive or any other share of pass-through entity income </a:t>
            </a:r>
            <a:r>
              <a:rPr lang="en-US" sz="1600" dirty="0"/>
              <a:t>. . . </a:t>
            </a:r>
          </a:p>
          <a:p>
            <a:pPr>
              <a:spcAft>
                <a:spcPts val="1200"/>
              </a:spcAft>
            </a:pPr>
            <a:endParaRPr lang="en-US" sz="1900" b="1" dirty="0"/>
          </a:p>
        </p:txBody>
      </p:sp>
      <p:sp>
        <p:nvSpPr>
          <p:cNvPr id="4" name="Slide Number Placeholder 3">
            <a:extLst>
              <a:ext uri="{FF2B5EF4-FFF2-40B4-BE49-F238E27FC236}">
                <a16:creationId xmlns:a16="http://schemas.microsoft.com/office/drawing/2014/main" id="{5A62BA02-4B2B-472C-298E-E4CE6852133D}"/>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785714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A2CF-4786-20AB-E546-A6098013B3B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BF5C1C-884E-E12C-8550-F86FCAD1C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664D88F0-2EDB-FBC6-1081-BA8A63785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B2A7F10C-6775-A306-B7B0-D8467C8E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21E872B2-BDB1-C577-1E00-60C58A90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A037C0D7-616A-68E5-88DA-859498F3A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935E0B66-8E48-79A8-0A31-6F385767E209}"/>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Other</a:t>
            </a:r>
            <a:br>
              <a:rPr lang="en-US" sz="3200" dirty="0">
                <a:solidFill>
                  <a:srgbClr val="FFFEFF"/>
                </a:solidFill>
              </a:rPr>
            </a:br>
            <a:r>
              <a:rPr lang="en-US" sz="3200" dirty="0">
                <a:solidFill>
                  <a:srgbClr val="FFFEFF"/>
                </a:solidFill>
              </a:rPr>
              <a:t>Partnership</a:t>
            </a:r>
            <a:br>
              <a:rPr lang="en-US" sz="3200" dirty="0">
                <a:solidFill>
                  <a:srgbClr val="FFFEFF"/>
                </a:solidFill>
              </a:rPr>
            </a:br>
            <a:r>
              <a:rPr lang="en-US" sz="3200" dirty="0">
                <a:solidFill>
                  <a:srgbClr val="FFFEFF"/>
                </a:solidFill>
              </a:rPr>
              <a:t>Unitary Rules </a:t>
            </a:r>
          </a:p>
        </p:txBody>
      </p:sp>
      <p:sp>
        <p:nvSpPr>
          <p:cNvPr id="3" name="Content Placeholder 2">
            <a:extLst>
              <a:ext uri="{FF2B5EF4-FFF2-40B4-BE49-F238E27FC236}">
                <a16:creationId xmlns:a16="http://schemas.microsoft.com/office/drawing/2014/main" id="{B778ABCC-86B8-290A-7A1F-8EF95C88A8E3}"/>
              </a:ext>
            </a:extLst>
          </p:cNvPr>
          <p:cNvSpPr>
            <a:spLocks noGrp="1"/>
          </p:cNvSpPr>
          <p:nvPr>
            <p:ph idx="1"/>
          </p:nvPr>
        </p:nvSpPr>
        <p:spPr>
          <a:xfrm>
            <a:off x="4474468" y="1292904"/>
            <a:ext cx="7210531" cy="4820832"/>
          </a:xfrm>
        </p:spPr>
        <p:txBody>
          <a:bodyPr>
            <a:normAutofit fontScale="25000" lnSpcReduction="20000"/>
          </a:bodyPr>
          <a:lstStyle/>
          <a:p>
            <a:pPr marL="0" indent="0">
              <a:spcAft>
                <a:spcPts val="1200"/>
              </a:spcAft>
              <a:buNone/>
            </a:pPr>
            <a:r>
              <a:rPr lang="en-US" sz="7600" b="1" dirty="0"/>
              <a:t>Vermont Schedule BI-477 Instructions (2024) </a:t>
            </a:r>
          </a:p>
          <a:p>
            <a:pPr>
              <a:spcAft>
                <a:spcPts val="1200"/>
              </a:spcAft>
            </a:pPr>
            <a:r>
              <a:rPr lang="en-US" sz="7600" b="1" dirty="0"/>
              <a:t>The unitary business principle is satisfied if a single economic enterprise exists, which is made up either of separate parts of a single business entity or of a commonly controlled group of business entities that are sufficiently interdependent, integrated, and interrelated through their activities so as to provide a synergy and mutual benefit that produces a sharing or exchange of value among them and a significant flow of value to the separate parts. The unitary business principle can exist for a taxpayer as a result of the taxpayer’s interest in that partnership, whether the interest in that partnership is held directly or indirectly through a series of partnerships or other pass-through entities </a:t>
            </a:r>
            <a:r>
              <a:rPr lang="en-US" sz="7600" dirty="0"/>
              <a:t>. . . </a:t>
            </a:r>
          </a:p>
          <a:p>
            <a:pPr>
              <a:spcAft>
                <a:spcPts val="1200"/>
              </a:spcAft>
            </a:pPr>
            <a:r>
              <a:rPr lang="en-US" sz="7600" b="1" dirty="0"/>
              <a:t>Each discrete business undertaken by a lower-tier pass-through is attributable to the filing passthrough. If no unitary business principle exists between these attributed (lower tier) activities and the activities of the filing pass-through entity, the sourcing of income will not change between levels. Income and factors should not be blended, but rather the net income/loss should be reported here. </a:t>
            </a:r>
          </a:p>
          <a:p>
            <a:pPr>
              <a:spcAft>
                <a:spcPts val="1200"/>
              </a:spcAft>
            </a:pPr>
            <a:endParaRPr lang="en-US" sz="2400" b="1" dirty="0"/>
          </a:p>
        </p:txBody>
      </p:sp>
      <p:sp>
        <p:nvSpPr>
          <p:cNvPr id="4" name="Slide Number Placeholder 3">
            <a:extLst>
              <a:ext uri="{FF2B5EF4-FFF2-40B4-BE49-F238E27FC236}">
                <a16:creationId xmlns:a16="http://schemas.microsoft.com/office/drawing/2014/main" id="{CBDD80FB-8071-D48C-E510-F11D1A64E687}"/>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125361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A945-C66F-C6B5-9D70-FC5553E381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8BB9F7-31C3-05FD-BBBB-A5624DA58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CD935A6B-FF5B-FC28-BD0B-9F21AAA51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95B02715-61E3-810E-9C16-101EAFA1D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7CBA2509-53C7-B22E-CE84-244E153E5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F6B0A7B3-408D-16A9-C8FA-F5870EC4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EC6DB44C-6C01-A5BB-F4CB-0288599F2CC6}"/>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Examples of Other</a:t>
            </a:r>
            <a:br>
              <a:rPr lang="en-US" sz="3200" dirty="0">
                <a:solidFill>
                  <a:srgbClr val="FFFEFF"/>
                </a:solidFill>
              </a:rPr>
            </a:br>
            <a:r>
              <a:rPr lang="en-US" sz="3200" dirty="0">
                <a:solidFill>
                  <a:srgbClr val="FFFEFF"/>
                </a:solidFill>
              </a:rPr>
              <a:t>Partnership</a:t>
            </a:r>
            <a:br>
              <a:rPr lang="en-US" sz="3200" dirty="0">
                <a:solidFill>
                  <a:srgbClr val="FFFEFF"/>
                </a:solidFill>
              </a:rPr>
            </a:br>
            <a:r>
              <a:rPr lang="en-US" sz="3200" dirty="0">
                <a:solidFill>
                  <a:srgbClr val="FFFEFF"/>
                </a:solidFill>
              </a:rPr>
              <a:t>Unitary Rules </a:t>
            </a:r>
          </a:p>
        </p:txBody>
      </p:sp>
      <p:sp>
        <p:nvSpPr>
          <p:cNvPr id="3" name="Content Placeholder 2">
            <a:extLst>
              <a:ext uri="{FF2B5EF4-FFF2-40B4-BE49-F238E27FC236}">
                <a16:creationId xmlns:a16="http://schemas.microsoft.com/office/drawing/2014/main" id="{EFCC9144-0696-0306-E099-782D468B8685}"/>
              </a:ext>
            </a:extLst>
          </p:cNvPr>
          <p:cNvSpPr>
            <a:spLocks noGrp="1"/>
          </p:cNvSpPr>
          <p:nvPr>
            <p:ph idx="1"/>
          </p:nvPr>
        </p:nvSpPr>
        <p:spPr>
          <a:xfrm>
            <a:off x="4474468" y="1292904"/>
            <a:ext cx="7210531" cy="4820832"/>
          </a:xfrm>
        </p:spPr>
        <p:txBody>
          <a:bodyPr>
            <a:normAutofit fontScale="25000" lnSpcReduction="20000"/>
          </a:bodyPr>
          <a:lstStyle/>
          <a:p>
            <a:pPr marL="0" indent="0">
              <a:spcAft>
                <a:spcPts val="1200"/>
              </a:spcAft>
              <a:buNone/>
            </a:pPr>
            <a:r>
              <a:rPr lang="en-US" sz="7200" b="1" dirty="0"/>
              <a:t>California FTB Legal Ruling No. 2021-01:</a:t>
            </a:r>
          </a:p>
          <a:p>
            <a:pPr>
              <a:spcAft>
                <a:spcPts val="1200"/>
              </a:spcAft>
            </a:pPr>
            <a:r>
              <a:rPr lang="en-US" sz="6400" b="1" dirty="0"/>
              <a:t>Lastly, one must not forget that, as discussed above, </a:t>
            </a:r>
            <a:r>
              <a:rPr lang="en-US" sz="6400" b="1" dirty="0">
                <a:highlight>
                  <a:srgbClr val="FFFF00"/>
                </a:highlight>
              </a:rPr>
              <a:t>traditional tests for unity are not an exact fit in the context of pass-through entity holding companies</a:t>
            </a:r>
            <a:r>
              <a:rPr lang="en-US" sz="6400" b="1" dirty="0"/>
              <a:t>. The traditional unitary tests were concerned with the extent to which the income and factors of disparate corporate affiliates could be combined and used to apportion income. In the corporate context, all factors and income of unitary entities are combined. However, with pass-through interests, an entity is unitary only to the extent of its interest in the pass-through entity. Therefore if a partner is unitary with a partnership and holds a 25 interest, the partner and 25 percent of the partnerships income and factors are combined. </a:t>
            </a:r>
            <a:r>
              <a:rPr lang="en-US" sz="6400" b="1" dirty="0">
                <a:highlight>
                  <a:srgbClr val="FFFF00"/>
                </a:highlight>
              </a:rPr>
              <a:t>Thus, since not all of the income and factors of a unitary holding company are includable, attributes normally considered insignificant become critical. </a:t>
            </a:r>
            <a:r>
              <a:rPr lang="en-US" sz="6400" b="1" dirty="0"/>
              <a:t>Therefore, in instances where a pass-through entity holding company holds less than a controlling interest in an operating entity, the holding company can still be unitary with the operating entity, to the extent of its ownership interest in the entity. This is because pass-through entities need not hold more than fifty percent of an entity to be unitary with that entity. As long as unitary indicia, as discussed above, exist, a pass-through entity holding company can be unitary with an operating entity. If a pass-through entity holding company provides value and support to the operating business, it will be properly treated as unitary with that business </a:t>
            </a:r>
          </a:p>
        </p:txBody>
      </p:sp>
      <p:sp>
        <p:nvSpPr>
          <p:cNvPr id="4" name="Slide Number Placeholder 3">
            <a:extLst>
              <a:ext uri="{FF2B5EF4-FFF2-40B4-BE49-F238E27FC236}">
                <a16:creationId xmlns:a16="http://schemas.microsoft.com/office/drawing/2014/main" id="{955E5DDF-A3EF-04FF-A7F8-1179A62B4644}"/>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854117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BCA671D7-613D-5C89-068E-90E914D2DA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F34B1-E281-F98B-5065-936BE884B1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4" name="TextBox 3">
            <a:extLst>
              <a:ext uri="{FF2B5EF4-FFF2-40B4-BE49-F238E27FC236}">
                <a16:creationId xmlns:a16="http://schemas.microsoft.com/office/drawing/2014/main" id="{7CA57923-C1D7-8C86-26F8-C077A5B32A30}"/>
              </a:ext>
            </a:extLst>
          </p:cNvPr>
          <p:cNvSpPr txBox="1"/>
          <p:nvPr/>
        </p:nvSpPr>
        <p:spPr>
          <a:xfrm>
            <a:off x="581192" y="1641879"/>
            <a:ext cx="10869128"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endParaRPr kumimoji="0" lang="en-US" sz="26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400" b="1" dirty="0">
                <a:solidFill>
                  <a:srgbClr val="1A1D2C"/>
                </a:solidFill>
                <a:latin typeface="Franklin Gothic Book" panose="020B0502020104020203"/>
              </a:rPr>
              <a:t>A partner’s role in, or control of, the partnership is not necessarily tied to that partner’s ownership share.</a:t>
            </a:r>
          </a:p>
          <a:p>
            <a:pPr marR="0" lvl="0" algn="l" defTabSz="914400" rtl="0" eaLnBrk="1" fontAlgn="auto" latinLnBrk="0" hangingPunct="1">
              <a:lnSpc>
                <a:spcPct val="100000"/>
              </a:lnSpc>
              <a:spcBef>
                <a:spcPts val="0"/>
              </a:spcBef>
              <a:spcAft>
                <a:spcPts val="0"/>
              </a:spcAft>
              <a:buClr>
                <a:srgbClr val="C00000"/>
              </a:buClr>
              <a:buSzTx/>
              <a:tabLst/>
              <a:defRPr/>
            </a:pP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rPr>
              <a:t>Many partnership structures are so complex that identifying common control among related entities can be nearly impossible.</a:t>
            </a:r>
          </a:p>
          <a:p>
            <a:pPr marR="0" lvl="0" algn="l" defTabSz="914400" rtl="0" eaLnBrk="1" fontAlgn="auto" latinLnBrk="0" hangingPunct="1">
              <a:lnSpc>
                <a:spcPct val="100000"/>
              </a:lnSpc>
              <a:spcBef>
                <a:spcPts val="0"/>
              </a:spcBef>
              <a:spcAft>
                <a:spcPts val="0"/>
              </a:spcAft>
              <a:buClr>
                <a:srgbClr val="C00000"/>
              </a:buClr>
              <a:buSzTx/>
              <a:tabLst/>
              <a:defRPr/>
            </a:pP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2400" b="1" dirty="0">
                <a:solidFill>
                  <a:srgbClr val="1A1D2C"/>
                </a:solidFill>
                <a:latin typeface="Franklin Gothic Book" panose="020B0502020104020203"/>
              </a:rPr>
              <a:t>A partner might substantially use its interest in the partnership and the partnership’s intangible assets without the type of “functional integration” or “economies of scale” that were more typical in traditional businesses involving shared physical assets.</a:t>
            </a:r>
            <a:endParaRPr kumimoji="0" lang="en-US" sz="2400" b="1" i="0" u="none" strike="noStrike" kern="1200" cap="none" spc="0" normalizeH="0" baseline="0" noProof="0" dirty="0">
              <a:ln>
                <a:noFill/>
              </a:ln>
              <a:solidFill>
                <a:srgbClr val="1A1D2C"/>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9E5D2C87-04D3-C1AF-955B-183A342B86A9}"/>
              </a:ext>
            </a:extLst>
          </p:cNvPr>
          <p:cNvSpPr txBox="1">
            <a:spLocks/>
          </p:cNvSpPr>
          <p:nvPr/>
        </p:nvSpPr>
        <p:spPr>
          <a:xfrm>
            <a:off x="581192" y="702156"/>
            <a:ext cx="11029616" cy="1126644"/>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a:solidFill>
                  <a:prstClr val="black">
                    <a:lumMod val="75000"/>
                    <a:lumOff val="25000"/>
                  </a:prstClr>
                </a:solidFill>
                <a:latin typeface="Franklin Gothic Demi" panose="020B0502020104020203"/>
              </a:rPr>
              <a:t>Challenges in applying Traditional unitary tests in the partnership context</a:t>
            </a: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124989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16D0C-B83A-7758-04CE-CE1B9F6BB96F}"/>
              </a:ext>
            </a:extLst>
          </p:cNvPr>
          <p:cNvSpPr>
            <a:spLocks noGrp="1"/>
          </p:cNvSpPr>
          <p:nvPr>
            <p:ph type="sldNum" sz="quarter" idx="12"/>
          </p:nvPr>
        </p:nvSpPr>
        <p:spPr/>
        <p:txBody>
          <a:bodyPr/>
          <a:lstStyle/>
          <a:p>
            <a:fld id="{3A98EE3D-8CD1-4C3F-BD1C-C98C9596463C}" type="slidenum">
              <a:rPr lang="en-US" smtClean="0"/>
              <a:t>46</a:t>
            </a:fld>
            <a:endParaRPr lang="en-US" dirty="0"/>
          </a:p>
        </p:txBody>
      </p:sp>
      <p:pic>
        <p:nvPicPr>
          <p:cNvPr id="5" name="Picture 4">
            <a:extLst>
              <a:ext uri="{FF2B5EF4-FFF2-40B4-BE49-F238E27FC236}">
                <a16:creationId xmlns:a16="http://schemas.microsoft.com/office/drawing/2014/main" id="{E4C0F2DB-1D6E-E2FC-A8E8-80D61FD93F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01" y="1016000"/>
            <a:ext cx="5732400" cy="4225221"/>
          </a:xfrm>
          <a:prstGeom prst="rect">
            <a:avLst/>
          </a:prstGeom>
          <a:noFill/>
        </p:spPr>
      </p:pic>
      <p:sp>
        <p:nvSpPr>
          <p:cNvPr id="6" name="TextBox 5">
            <a:extLst>
              <a:ext uri="{FF2B5EF4-FFF2-40B4-BE49-F238E27FC236}">
                <a16:creationId xmlns:a16="http://schemas.microsoft.com/office/drawing/2014/main" id="{BD5D4873-0D82-1990-9CEA-0ED0D6CBFBB4}"/>
              </a:ext>
            </a:extLst>
          </p:cNvPr>
          <p:cNvSpPr txBox="1"/>
          <p:nvPr/>
        </p:nvSpPr>
        <p:spPr>
          <a:xfrm>
            <a:off x="6259286" y="782320"/>
            <a:ext cx="5569114" cy="5293757"/>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000" b="1" dirty="0"/>
              <a:t>Can a partner be unitary with a partnership in which it owns an indirect interest? </a:t>
            </a:r>
          </a:p>
          <a:p>
            <a:pPr marL="285750" indent="-285750">
              <a:spcBef>
                <a:spcPts val="1800"/>
              </a:spcBef>
              <a:buFont typeface="Arial" panose="020B0604020202020204" pitchFamily="34" charset="0"/>
              <a:buChar char="•"/>
            </a:pPr>
            <a:r>
              <a:rPr lang="en-US" sz="2000" b="1" dirty="0"/>
              <a:t>Should the unitary analysis combine all members of a unitary corporate group that may have interests in the same partnership?</a:t>
            </a:r>
          </a:p>
          <a:p>
            <a:pPr marL="285750" indent="-285750">
              <a:spcBef>
                <a:spcPts val="1800"/>
              </a:spcBef>
              <a:buFont typeface="Arial" panose="020B0604020202020204" pitchFamily="34" charset="0"/>
              <a:buChar char="•"/>
            </a:pPr>
            <a:r>
              <a:rPr lang="en-US" sz="2000" b="1" dirty="0"/>
              <a:t>What about foreign subsidiaries that are part of a unitary group but do not file as part of the combined return?</a:t>
            </a:r>
          </a:p>
          <a:p>
            <a:pPr marL="285750" indent="-285750">
              <a:spcBef>
                <a:spcPts val="1800"/>
              </a:spcBef>
              <a:buFont typeface="Arial" panose="020B0604020202020204" pitchFamily="34" charset="0"/>
              <a:buChar char="•"/>
            </a:pPr>
            <a:r>
              <a:rPr lang="en-US" sz="2000" b="1" dirty="0"/>
              <a:t>What role do intercompany transactions play in the analysis?</a:t>
            </a:r>
          </a:p>
          <a:p>
            <a:pPr marL="285750" indent="-285750">
              <a:spcBef>
                <a:spcPts val="1800"/>
              </a:spcBef>
              <a:buFont typeface="Arial" panose="020B0604020202020204" pitchFamily="34" charset="0"/>
              <a:buChar char="•"/>
            </a:pPr>
            <a:r>
              <a:rPr lang="en-US" sz="2000" b="1" dirty="0"/>
              <a:t>What if the corporate partner is closely held and one of its owners is, separately, also a partner in the same partnership?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12384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9D442F7-0EFE-A1C0-F459-929E387B5BDE}"/>
              </a:ext>
            </a:extLst>
          </p:cNvPr>
          <p:cNvSpPr>
            <a:spLocks noGrp="1"/>
          </p:cNvSpPr>
          <p:nvPr>
            <p:ph type="title"/>
          </p:nvPr>
        </p:nvSpPr>
        <p:spPr>
          <a:xfrm>
            <a:off x="581192" y="5264486"/>
            <a:ext cx="10883444" cy="958513"/>
          </a:xfrm>
        </p:spPr>
        <p:txBody>
          <a:bodyPr anchor="ctr">
            <a:normAutofit/>
          </a:bodyPr>
          <a:lstStyle/>
          <a:p>
            <a:r>
              <a:rPr lang="en-US" dirty="0">
                <a:solidFill>
                  <a:srgbClr val="FFFEFF"/>
                </a:solidFill>
              </a:rPr>
              <a:t>Do the unitary principle &amp; attribution principle conflict?</a:t>
            </a:r>
          </a:p>
        </p:txBody>
      </p:sp>
      <p:sp>
        <p:nvSpPr>
          <p:cNvPr id="15" name="Rectangle 14">
            <a:extLst>
              <a:ext uri="{FF2B5EF4-FFF2-40B4-BE49-F238E27FC236}">
                <a16:creationId xmlns:a16="http://schemas.microsoft.com/office/drawing/2014/main" id="{D05C6BB3-F359-4E0C-B8DA-4CEA9EE8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E512FDBA-7374-4A50-B15C-1C421A40B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799D451D-9C66-42CF-BC10-324A4F647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BAF79678-CC40-35E9-6B37-DA5BE7B0D39B}"/>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47</a:t>
            </a:fld>
            <a:endParaRPr lang="en-US"/>
          </a:p>
        </p:txBody>
      </p:sp>
      <p:sp>
        <p:nvSpPr>
          <p:cNvPr id="6" name="TextBox 5">
            <a:extLst>
              <a:ext uri="{FF2B5EF4-FFF2-40B4-BE49-F238E27FC236}">
                <a16:creationId xmlns:a16="http://schemas.microsoft.com/office/drawing/2014/main" id="{C3600DFB-5E89-6F79-1F0E-69AEAC1AB73C}"/>
              </a:ext>
            </a:extLst>
          </p:cNvPr>
          <p:cNvSpPr txBox="1"/>
          <p:nvPr/>
        </p:nvSpPr>
        <p:spPr>
          <a:xfrm>
            <a:off x="812800" y="1320800"/>
            <a:ext cx="10651836" cy="3816429"/>
          </a:xfrm>
          <a:prstGeom prst="rect">
            <a:avLst/>
          </a:prstGeom>
          <a:noFill/>
        </p:spPr>
        <p:txBody>
          <a:bodyPr wrap="square" rtlCol="0">
            <a:spAutoFit/>
          </a:bodyPr>
          <a:lstStyle/>
          <a:p>
            <a:r>
              <a:rPr lang="en-US" sz="2800" b="1" dirty="0"/>
              <a:t>As applied, the attribution principle essentially says:  Assume every partner (direct and indirect, regardless of role) stands in the shoes of the partnership when determining the tax character of their share of the items of income. </a:t>
            </a:r>
          </a:p>
          <a:p>
            <a:endParaRPr lang="en-US" sz="2800" b="1" dirty="0"/>
          </a:p>
          <a:p>
            <a:pPr lvl="0">
              <a:lnSpc>
                <a:spcPct val="100000"/>
              </a:lnSpc>
              <a:defRPr b="1"/>
            </a:pPr>
            <a:r>
              <a:rPr lang="en-US" sz="2800" b="1" dirty="0"/>
              <a:t>The attribution principle applies to the character of items that may determine their foreign or domestic sourcing under federal rules.</a:t>
            </a:r>
            <a:endParaRPr lang="en-US" sz="2800" dirty="0"/>
          </a:p>
          <a:p>
            <a:endParaRPr lang="en-US" sz="2800" dirty="0"/>
          </a:p>
          <a:p>
            <a:endParaRPr lang="en-US" dirty="0"/>
          </a:p>
        </p:txBody>
      </p:sp>
    </p:spTree>
    <p:extLst>
      <p:ext uri="{BB962C8B-B14F-4D97-AF65-F5344CB8AC3E}">
        <p14:creationId xmlns:p14="http://schemas.microsoft.com/office/powerpoint/2010/main" val="4013963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386C9F-381E-9B84-3578-768494342A2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C1F706-E656-EAA5-18E9-181FE07D3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3F198E-1FC8-8EC9-69FD-8CC1B9134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098FA86-73F7-2CA4-7136-9F6B52A5B210}"/>
              </a:ext>
            </a:extLst>
          </p:cNvPr>
          <p:cNvSpPr>
            <a:spLocks noGrp="1"/>
          </p:cNvSpPr>
          <p:nvPr>
            <p:ph type="title"/>
          </p:nvPr>
        </p:nvSpPr>
        <p:spPr>
          <a:xfrm>
            <a:off x="581192" y="5264486"/>
            <a:ext cx="10883444" cy="958513"/>
          </a:xfrm>
        </p:spPr>
        <p:txBody>
          <a:bodyPr anchor="ctr">
            <a:normAutofit/>
          </a:bodyPr>
          <a:lstStyle/>
          <a:p>
            <a:r>
              <a:rPr lang="en-US" dirty="0">
                <a:solidFill>
                  <a:srgbClr val="FFFEFF"/>
                </a:solidFill>
              </a:rPr>
              <a:t>Do the unitary principle &amp; attribution principle conflict?</a:t>
            </a:r>
          </a:p>
        </p:txBody>
      </p:sp>
      <p:sp>
        <p:nvSpPr>
          <p:cNvPr id="15" name="Rectangle 14">
            <a:extLst>
              <a:ext uri="{FF2B5EF4-FFF2-40B4-BE49-F238E27FC236}">
                <a16:creationId xmlns:a16="http://schemas.microsoft.com/office/drawing/2014/main" id="{3CB4A0EA-FC92-1645-412A-3E1608FF1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4C8295F-4359-48EF-03D3-E59E9C134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2383B8D5-AD41-C427-9DFE-83BA27955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FD3BE565-8949-D6FF-A82D-7C6611DF03EB}"/>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48</a:t>
            </a:fld>
            <a:endParaRPr lang="en-US"/>
          </a:p>
        </p:txBody>
      </p:sp>
      <p:sp>
        <p:nvSpPr>
          <p:cNvPr id="6" name="TextBox 5">
            <a:extLst>
              <a:ext uri="{FF2B5EF4-FFF2-40B4-BE49-F238E27FC236}">
                <a16:creationId xmlns:a16="http://schemas.microsoft.com/office/drawing/2014/main" id="{B50F1BBC-6539-BF8E-ECB3-5CBCE3BDE30D}"/>
              </a:ext>
            </a:extLst>
          </p:cNvPr>
          <p:cNvSpPr txBox="1"/>
          <p:nvPr/>
        </p:nvSpPr>
        <p:spPr>
          <a:xfrm>
            <a:off x="767329" y="1005840"/>
            <a:ext cx="10651836" cy="3693319"/>
          </a:xfrm>
          <a:prstGeom prst="rect">
            <a:avLst/>
          </a:prstGeom>
          <a:noFill/>
        </p:spPr>
        <p:txBody>
          <a:bodyPr wrap="square" rtlCol="0">
            <a:spAutoFit/>
          </a:bodyPr>
          <a:lstStyle/>
          <a:p>
            <a:pPr>
              <a:spcBef>
                <a:spcPts val="2400"/>
              </a:spcBef>
            </a:pPr>
            <a:r>
              <a:rPr lang="en-US" sz="2800" b="1" dirty="0"/>
              <a:t>The attribution principle is essential to keep partnerships from being used to artificially change the character or treatment of items.</a:t>
            </a:r>
          </a:p>
          <a:p>
            <a:pPr>
              <a:spcBef>
                <a:spcPts val="2400"/>
              </a:spcBef>
            </a:pPr>
            <a:r>
              <a:rPr lang="en-US" sz="2800" b="1" dirty="0"/>
              <a:t>For example:</a:t>
            </a:r>
          </a:p>
          <a:p>
            <a:pPr lvl="1">
              <a:spcBef>
                <a:spcPts val="2400"/>
              </a:spcBef>
            </a:pPr>
            <a:r>
              <a:rPr lang="en-US" sz="2400" b="1" dirty="0"/>
              <a:t>Income that is deferred for the partnership is deferred for the partners.</a:t>
            </a:r>
          </a:p>
          <a:p>
            <a:pPr lvl="1">
              <a:spcBef>
                <a:spcPts val="2400"/>
              </a:spcBef>
            </a:pPr>
            <a:r>
              <a:rPr lang="en-US" sz="2400" b="1" dirty="0"/>
              <a:t>Income that is ordinary income to the partnership does not become capital gain for passive (investor) partners.</a:t>
            </a:r>
          </a:p>
          <a:p>
            <a:endParaRPr lang="en-US" dirty="0"/>
          </a:p>
        </p:txBody>
      </p:sp>
    </p:spTree>
    <p:extLst>
      <p:ext uri="{BB962C8B-B14F-4D97-AF65-F5344CB8AC3E}">
        <p14:creationId xmlns:p14="http://schemas.microsoft.com/office/powerpoint/2010/main" val="3926619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0CC579-18BD-6DBC-343B-3600EC7C16B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3E5560-2989-05D6-5D31-9E4A4558B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D757FB-8E2D-C797-857E-15A5233C4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DDC559C1-3F49-683D-2678-AF891E9B409F}"/>
              </a:ext>
            </a:extLst>
          </p:cNvPr>
          <p:cNvSpPr>
            <a:spLocks noGrp="1"/>
          </p:cNvSpPr>
          <p:nvPr>
            <p:ph type="title"/>
          </p:nvPr>
        </p:nvSpPr>
        <p:spPr>
          <a:xfrm>
            <a:off x="581192" y="5264486"/>
            <a:ext cx="10883444" cy="958513"/>
          </a:xfrm>
        </p:spPr>
        <p:txBody>
          <a:bodyPr anchor="ctr">
            <a:normAutofit/>
          </a:bodyPr>
          <a:lstStyle/>
          <a:p>
            <a:r>
              <a:rPr lang="en-US" dirty="0">
                <a:solidFill>
                  <a:srgbClr val="FFFEFF"/>
                </a:solidFill>
              </a:rPr>
              <a:t>Do the unitary principle &amp; attribution principle conflict?</a:t>
            </a:r>
          </a:p>
        </p:txBody>
      </p:sp>
      <p:sp>
        <p:nvSpPr>
          <p:cNvPr id="15" name="Rectangle 14">
            <a:extLst>
              <a:ext uri="{FF2B5EF4-FFF2-40B4-BE49-F238E27FC236}">
                <a16:creationId xmlns:a16="http://schemas.microsoft.com/office/drawing/2014/main" id="{563F98C4-8091-7889-6013-6D6BC9F1B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20BB2FC-722B-4C3F-E402-9D74A1642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84400439-979A-17DC-1F5C-9A586490A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B7021B5C-626C-D56D-8A4D-C78D9680A33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49</a:t>
            </a:fld>
            <a:endParaRPr lang="en-US"/>
          </a:p>
        </p:txBody>
      </p:sp>
      <p:sp>
        <p:nvSpPr>
          <p:cNvPr id="6" name="TextBox 5">
            <a:extLst>
              <a:ext uri="{FF2B5EF4-FFF2-40B4-BE49-F238E27FC236}">
                <a16:creationId xmlns:a16="http://schemas.microsoft.com/office/drawing/2014/main" id="{B97FD50F-AFDD-A6BF-CE06-319B4468234A}"/>
              </a:ext>
            </a:extLst>
          </p:cNvPr>
          <p:cNvSpPr txBox="1"/>
          <p:nvPr/>
        </p:nvSpPr>
        <p:spPr>
          <a:xfrm>
            <a:off x="767329" y="1005840"/>
            <a:ext cx="10651836" cy="3847207"/>
          </a:xfrm>
          <a:prstGeom prst="rect">
            <a:avLst/>
          </a:prstGeom>
          <a:noFill/>
        </p:spPr>
        <p:txBody>
          <a:bodyPr wrap="square" rtlCol="0">
            <a:spAutoFit/>
          </a:bodyPr>
          <a:lstStyle/>
          <a:p>
            <a:pPr>
              <a:spcBef>
                <a:spcPts val="1800"/>
              </a:spcBef>
            </a:pPr>
            <a:r>
              <a:rPr lang="en-US" sz="2800" b="1" dirty="0"/>
              <a:t>States conform to this system and so they also conform to the attribution principle.</a:t>
            </a:r>
          </a:p>
          <a:p>
            <a:pPr>
              <a:spcBef>
                <a:spcPts val="1800"/>
              </a:spcBef>
            </a:pPr>
            <a:r>
              <a:rPr lang="en-US" sz="2800" b="1" dirty="0"/>
              <a:t>Does this mean that if the partnership is unitary with another business, the partners are also unitary with that other business? </a:t>
            </a:r>
          </a:p>
          <a:p>
            <a:pPr>
              <a:spcBef>
                <a:spcPts val="1800"/>
              </a:spcBef>
            </a:pPr>
            <a:r>
              <a:rPr lang="en-US" sz="2800" b="1" dirty="0"/>
              <a:t>Or – do partners’ attributes have to be taken into account as well (as they are when determining the ultimate treatment of some items for federal purposes)? </a:t>
            </a:r>
          </a:p>
          <a:p>
            <a:endParaRPr lang="en-US" dirty="0"/>
          </a:p>
        </p:txBody>
      </p:sp>
    </p:spTree>
    <p:extLst>
      <p:ext uri="{BB962C8B-B14F-4D97-AF65-F5344CB8AC3E}">
        <p14:creationId xmlns:p14="http://schemas.microsoft.com/office/powerpoint/2010/main" val="374017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FC51C-5D32-C309-CBA4-6A9321CBE87A}"/>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6" name="Picture 5">
            <a:extLst>
              <a:ext uri="{FF2B5EF4-FFF2-40B4-BE49-F238E27FC236}">
                <a16:creationId xmlns:a16="http://schemas.microsoft.com/office/drawing/2014/main" id="{9593C1A9-71D6-C082-019E-DB398C49A697}"/>
              </a:ext>
            </a:extLst>
          </p:cNvPr>
          <p:cNvPicPr>
            <a:picLocks noChangeAspect="1"/>
          </p:cNvPicPr>
          <p:nvPr/>
        </p:nvPicPr>
        <p:blipFill>
          <a:blip r:embed="rId3"/>
          <a:stretch>
            <a:fillRect/>
          </a:stretch>
        </p:blipFill>
        <p:spPr>
          <a:xfrm>
            <a:off x="5340418" y="45810"/>
            <a:ext cx="6695181" cy="6789039"/>
          </a:xfrm>
          <a:prstGeom prst="rect">
            <a:avLst/>
          </a:prstGeom>
        </p:spPr>
      </p:pic>
      <p:sp>
        <p:nvSpPr>
          <p:cNvPr id="7" name="TextBox 6">
            <a:extLst>
              <a:ext uri="{FF2B5EF4-FFF2-40B4-BE49-F238E27FC236}">
                <a16:creationId xmlns:a16="http://schemas.microsoft.com/office/drawing/2014/main" id="{C937D72C-B554-CEBE-6174-F28F6BD5B051}"/>
              </a:ext>
            </a:extLst>
          </p:cNvPr>
          <p:cNvSpPr txBox="1"/>
          <p:nvPr/>
        </p:nvSpPr>
        <p:spPr>
          <a:xfrm>
            <a:off x="548640" y="1005840"/>
            <a:ext cx="4521200" cy="2308324"/>
          </a:xfrm>
          <a:prstGeom prst="rect">
            <a:avLst/>
          </a:prstGeom>
          <a:noFill/>
        </p:spPr>
        <p:txBody>
          <a:bodyPr wrap="square" rtlCol="0">
            <a:spAutoFit/>
          </a:bodyPr>
          <a:lstStyle/>
          <a:p>
            <a:r>
              <a:rPr lang="en-US" sz="2400" b="1" dirty="0"/>
              <a:t>Staff has begun capturing the issues and approaches the work group and committee have reviewed and discussed in the form of a </a:t>
            </a:r>
            <a:r>
              <a:rPr lang="en-US" sz="2400" b="1" cap="all" dirty="0">
                <a:solidFill>
                  <a:schemeClr val="accent1">
                    <a:lumMod val="75000"/>
                  </a:schemeClr>
                </a:solidFill>
                <a:latin typeface="Franklin Gothic Heavy" panose="020B0903020102020204" pitchFamily="34" charset="0"/>
              </a:rPr>
              <a:t>DRAFT</a:t>
            </a:r>
            <a:r>
              <a:rPr lang="en-US" sz="2400" b="1" dirty="0"/>
              <a:t> white paper – on the project web page – here. </a:t>
            </a:r>
          </a:p>
        </p:txBody>
      </p:sp>
      <p:sp>
        <p:nvSpPr>
          <p:cNvPr id="8" name="Arrow: Down 7">
            <a:extLst>
              <a:ext uri="{FF2B5EF4-FFF2-40B4-BE49-F238E27FC236}">
                <a16:creationId xmlns:a16="http://schemas.microsoft.com/office/drawing/2014/main" id="{66EB8E98-A47B-2DBF-BC93-B4E5F8379FCD}"/>
              </a:ext>
            </a:extLst>
          </p:cNvPr>
          <p:cNvSpPr/>
          <p:nvPr/>
        </p:nvSpPr>
        <p:spPr>
          <a:xfrm rot="19953359">
            <a:off x="4426245" y="3220735"/>
            <a:ext cx="596670" cy="35319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96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D1E7D5D7-C42C-C55E-B1E1-4D0B10A6FBB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10D73B7-2F18-E84E-F2F1-499AE5CC0041}"/>
              </a:ext>
            </a:extLst>
          </p:cNvPr>
          <p:cNvSpPr>
            <a:spLocks noGrp="1"/>
          </p:cNvSpPr>
          <p:nvPr>
            <p:ph idx="1"/>
          </p:nvPr>
        </p:nvSpPr>
        <p:spPr>
          <a:xfrm>
            <a:off x="581192" y="1899920"/>
            <a:ext cx="11029615" cy="4075430"/>
          </a:xfrm>
        </p:spPr>
        <p:txBody>
          <a:bodyPr/>
          <a:lstStyle/>
          <a:p>
            <a:pPr>
              <a:spcBef>
                <a:spcPts val="1200"/>
              </a:spcBef>
              <a:spcAft>
                <a:spcPts val="1200"/>
              </a:spcAft>
            </a:pPr>
            <a:r>
              <a:rPr lang="en-US" sz="2800" b="1" dirty="0"/>
              <a:t>Are there any additional limitations that should be considered when applying blended apportionment?</a:t>
            </a:r>
          </a:p>
          <a:p>
            <a:pPr>
              <a:spcBef>
                <a:spcPts val="1200"/>
              </a:spcBef>
              <a:spcAft>
                <a:spcPts val="1200"/>
              </a:spcAft>
            </a:pPr>
            <a:r>
              <a:rPr lang="en-US" sz="2800" b="1" dirty="0"/>
              <a:t>Would the “operational function” test be more effective in determining the relationship required for the application of blended apportionment?</a:t>
            </a:r>
          </a:p>
          <a:p>
            <a:endParaRPr lang="en-US" dirty="0"/>
          </a:p>
        </p:txBody>
      </p:sp>
      <p:sp>
        <p:nvSpPr>
          <p:cNvPr id="2" name="Slide Number Placeholder 1">
            <a:extLst>
              <a:ext uri="{FF2B5EF4-FFF2-40B4-BE49-F238E27FC236}">
                <a16:creationId xmlns:a16="http://schemas.microsoft.com/office/drawing/2014/main" id="{87908A00-BA0A-707F-028B-FCA5827B0A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C4D83972-E6F9-D170-20DA-FAB386B30985}"/>
              </a:ext>
            </a:extLst>
          </p:cNvPr>
          <p:cNvSpPr txBox="1">
            <a:spLocks/>
          </p:cNvSpPr>
          <p:nvPr/>
        </p:nvSpPr>
        <p:spPr>
          <a:xfrm>
            <a:off x="581192" y="749900"/>
            <a:ext cx="11029616" cy="79442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Other “</a:t>
            </a:r>
            <a:r>
              <a:rPr kumimoji="0" lang="en-US" sz="3200" b="0" i="0" u="none" strike="noStrike" kern="1200" cap="all" spc="0" normalizeH="0" baseline="0" noProof="0" dirty="0" err="1">
                <a:ln>
                  <a:noFill/>
                </a:ln>
                <a:solidFill>
                  <a:prstClr val="black">
                    <a:lumMod val="75000"/>
                    <a:lumOff val="25000"/>
                  </a:prstClr>
                </a:solidFill>
                <a:effectLst/>
                <a:uLnTx/>
                <a:uFillTx/>
                <a:latin typeface="Franklin Gothic Demi" panose="020B0502020104020203"/>
                <a:ea typeface="+mj-ea"/>
                <a:cs typeface="+mj-cs"/>
              </a:rPr>
              <a:t>Wh</a:t>
            </a:r>
            <a:r>
              <a:rPr lang="en-US" sz="3200" dirty="0">
                <a:solidFill>
                  <a:prstClr val="black">
                    <a:lumMod val="75000"/>
                    <a:lumOff val="25000"/>
                  </a:prstClr>
                </a:solidFill>
                <a:latin typeface="Franklin Gothic Demi" panose="020B0502020104020203"/>
              </a:rPr>
              <a:t>EN” Issues to think about</a:t>
            </a: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1911321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chemeClr val="bg1"/>
            </a:gs>
            <a:gs pos="64000">
              <a:schemeClr val="bg1">
                <a:lumMod val="95000"/>
              </a:schemeClr>
            </a:gs>
          </a:gsLst>
          <a:lin ang="2700000" scaled="1"/>
          <a:tileRect/>
        </a:gradFill>
        <a:effectLst/>
      </p:bgPr>
    </p:bg>
    <p:spTree>
      <p:nvGrpSpPr>
        <p:cNvPr id="1" name="">
          <a:extLst>
            <a:ext uri="{FF2B5EF4-FFF2-40B4-BE49-F238E27FC236}">
              <a16:creationId xmlns:a16="http://schemas.microsoft.com/office/drawing/2014/main" id="{B546E3D8-AF60-CD86-4905-40B7C1FA508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D49E988-2BD3-4A95-D110-C95CF238D930}"/>
              </a:ext>
            </a:extLst>
          </p:cNvPr>
          <p:cNvSpPr>
            <a:spLocks noGrp="1"/>
          </p:cNvSpPr>
          <p:nvPr>
            <p:ph idx="1"/>
          </p:nvPr>
        </p:nvSpPr>
        <p:spPr>
          <a:xfrm>
            <a:off x="581192" y="1899920"/>
            <a:ext cx="11029615" cy="4075430"/>
          </a:xfrm>
        </p:spPr>
        <p:txBody>
          <a:bodyPr/>
          <a:lstStyle/>
          <a:p>
            <a:pPr>
              <a:spcBef>
                <a:spcPts val="1200"/>
              </a:spcBef>
              <a:spcAft>
                <a:spcPts val="1200"/>
              </a:spcAft>
            </a:pPr>
            <a:r>
              <a:rPr lang="en-US" sz="2800" b="1" dirty="0"/>
              <a:t>Example: </a:t>
            </a:r>
          </a:p>
          <a:p>
            <a:pPr lvl="1">
              <a:spcBef>
                <a:spcPts val="1200"/>
              </a:spcBef>
              <a:spcAft>
                <a:spcPts val="1200"/>
              </a:spcAft>
            </a:pPr>
            <a:r>
              <a:rPr lang="en-US" sz="2500" b="1" dirty="0"/>
              <a:t>Partnership is working on a new technology. </a:t>
            </a:r>
          </a:p>
          <a:p>
            <a:pPr lvl="1">
              <a:spcBef>
                <a:spcPts val="1200"/>
              </a:spcBef>
              <a:spcAft>
                <a:spcPts val="1200"/>
              </a:spcAft>
            </a:pPr>
            <a:r>
              <a:rPr lang="en-US" sz="2500" b="1" dirty="0"/>
              <a:t>Corp decides to invest in Partnership because the technology may impact its own business. </a:t>
            </a:r>
          </a:p>
          <a:p>
            <a:pPr lvl="1">
              <a:spcBef>
                <a:spcPts val="1200"/>
              </a:spcBef>
              <a:spcAft>
                <a:spcPts val="1200"/>
              </a:spcAft>
            </a:pPr>
            <a:r>
              <a:rPr lang="en-US" sz="2500" b="1" dirty="0"/>
              <a:t>Corp has a minority interest and does not control Partnership but benefits from the investment by diversifying its own investment in developing related technology. </a:t>
            </a:r>
          </a:p>
          <a:p>
            <a:endParaRPr lang="en-US" dirty="0"/>
          </a:p>
        </p:txBody>
      </p:sp>
      <p:sp>
        <p:nvSpPr>
          <p:cNvPr id="2" name="Slide Number Placeholder 1">
            <a:extLst>
              <a:ext uri="{FF2B5EF4-FFF2-40B4-BE49-F238E27FC236}">
                <a16:creationId xmlns:a16="http://schemas.microsoft.com/office/drawing/2014/main" id="{9472664F-BAD8-63F6-6D14-AE025C6E2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5" name="Title 1">
            <a:extLst>
              <a:ext uri="{FF2B5EF4-FFF2-40B4-BE49-F238E27FC236}">
                <a16:creationId xmlns:a16="http://schemas.microsoft.com/office/drawing/2014/main" id="{3370866F-8355-A97A-9DCB-4C01363D2461}"/>
              </a:ext>
            </a:extLst>
          </p:cNvPr>
          <p:cNvSpPr txBox="1">
            <a:spLocks/>
          </p:cNvSpPr>
          <p:nvPr/>
        </p:nvSpPr>
        <p:spPr>
          <a:xfrm>
            <a:off x="581192" y="749900"/>
            <a:ext cx="11029616" cy="79442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Operational Function Test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endParaRPr>
          </a:p>
        </p:txBody>
      </p:sp>
    </p:spTree>
    <p:extLst>
      <p:ext uri="{BB962C8B-B14F-4D97-AF65-F5344CB8AC3E}">
        <p14:creationId xmlns:p14="http://schemas.microsoft.com/office/powerpoint/2010/main" val="3846096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6FB2-C365-2B9B-7C76-27B511E2146E}"/>
              </a:ext>
            </a:extLst>
          </p:cNvPr>
          <p:cNvSpPr>
            <a:spLocks noGrp="1"/>
          </p:cNvSpPr>
          <p:nvPr>
            <p:ph type="title"/>
          </p:nvPr>
        </p:nvSpPr>
        <p:spPr/>
        <p:txBody>
          <a:bodyPr/>
          <a:lstStyle/>
          <a:p>
            <a:r>
              <a:rPr lang="en-US" dirty="0"/>
              <a:t>Questions for the Committee</a:t>
            </a:r>
          </a:p>
        </p:txBody>
      </p:sp>
      <p:sp>
        <p:nvSpPr>
          <p:cNvPr id="3" name="Content Placeholder 2">
            <a:extLst>
              <a:ext uri="{FF2B5EF4-FFF2-40B4-BE49-F238E27FC236}">
                <a16:creationId xmlns:a16="http://schemas.microsoft.com/office/drawing/2014/main" id="{2D4B09D5-49D6-F5FB-3FE6-42E9F7267FD7}"/>
              </a:ext>
            </a:extLst>
          </p:cNvPr>
          <p:cNvSpPr>
            <a:spLocks noGrp="1"/>
          </p:cNvSpPr>
          <p:nvPr>
            <p:ph idx="1"/>
          </p:nvPr>
        </p:nvSpPr>
        <p:spPr/>
        <p:txBody>
          <a:bodyPr>
            <a:normAutofit/>
          </a:bodyPr>
          <a:lstStyle/>
          <a:p>
            <a:pPr>
              <a:spcBef>
                <a:spcPts val="1800"/>
              </a:spcBef>
            </a:pPr>
            <a:r>
              <a:rPr lang="en-US" sz="3200" b="1" dirty="0"/>
              <a:t>Can we proceed to build-out the “mechanics” of blended apportionment as a general recommendation to the states?</a:t>
            </a:r>
          </a:p>
          <a:p>
            <a:pPr>
              <a:spcBef>
                <a:spcPts val="1800"/>
              </a:spcBef>
            </a:pPr>
            <a:r>
              <a:rPr lang="en-US" sz="3200" b="1" dirty="0"/>
              <a:t>How much should we focus on the “when” questions (when should blended apportionment be applied)? </a:t>
            </a:r>
          </a:p>
          <a:p>
            <a:endParaRPr lang="en-US" sz="3200" b="1" dirty="0"/>
          </a:p>
        </p:txBody>
      </p:sp>
      <p:sp>
        <p:nvSpPr>
          <p:cNvPr id="4" name="Slide Number Placeholder 3">
            <a:extLst>
              <a:ext uri="{FF2B5EF4-FFF2-40B4-BE49-F238E27FC236}">
                <a16:creationId xmlns:a16="http://schemas.microsoft.com/office/drawing/2014/main" id="{59FC658A-B26B-D479-4C03-767964A45CD1}"/>
              </a:ext>
            </a:extLst>
          </p:cNvPr>
          <p:cNvSpPr>
            <a:spLocks noGrp="1"/>
          </p:cNvSpPr>
          <p:nvPr>
            <p:ph type="sldNum" sz="quarter" idx="12"/>
          </p:nvPr>
        </p:nvSpPr>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2800976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EB2F-43AF-0E82-27C9-D46DEF393797}"/>
              </a:ext>
            </a:extLst>
          </p:cNvPr>
          <p:cNvSpPr>
            <a:spLocks noGrp="1"/>
          </p:cNvSpPr>
          <p:nvPr>
            <p:ph type="title"/>
          </p:nvPr>
        </p:nvSpPr>
        <p:spPr>
          <a:xfrm>
            <a:off x="581193" y="2393951"/>
            <a:ext cx="11029615" cy="1639570"/>
          </a:xfrm>
        </p:spPr>
        <p:txBody>
          <a:bodyPr/>
          <a:lstStyle/>
          <a:p>
            <a:r>
              <a:rPr lang="en-US" dirty="0"/>
              <a:t>QUESTIONS?</a:t>
            </a:r>
          </a:p>
        </p:txBody>
      </p:sp>
      <p:sp>
        <p:nvSpPr>
          <p:cNvPr id="3" name="Text Placeholder 2">
            <a:extLst>
              <a:ext uri="{FF2B5EF4-FFF2-40B4-BE49-F238E27FC236}">
                <a16:creationId xmlns:a16="http://schemas.microsoft.com/office/drawing/2014/main" id="{6B9FFE3D-4949-9CDA-E4CF-141FE488C007}"/>
              </a:ext>
            </a:extLst>
          </p:cNvPr>
          <p:cNvSpPr>
            <a:spLocks noGrp="1"/>
          </p:cNvSpPr>
          <p:nvPr>
            <p:ph type="body" idx="1"/>
          </p:nvPr>
        </p:nvSpPr>
        <p:spPr>
          <a:xfrm>
            <a:off x="581192" y="4033521"/>
            <a:ext cx="11029615" cy="1108452"/>
          </a:xfrm>
        </p:spPr>
        <p:txBody>
          <a:bodyPr/>
          <a:lstStyle/>
          <a:p>
            <a:r>
              <a:rPr lang="en-US" b="1" dirty="0">
                <a:solidFill>
                  <a:schemeClr val="accent1">
                    <a:lumMod val="75000"/>
                  </a:schemeClr>
                </a:solidFill>
              </a:rPr>
              <a:t>Next work group meeting – May 21, 2025 – 3:00 PM Eastern</a:t>
            </a:r>
          </a:p>
        </p:txBody>
      </p:sp>
      <p:sp>
        <p:nvSpPr>
          <p:cNvPr id="4" name="Slide Number Placeholder 3">
            <a:extLst>
              <a:ext uri="{FF2B5EF4-FFF2-40B4-BE49-F238E27FC236}">
                <a16:creationId xmlns:a16="http://schemas.microsoft.com/office/drawing/2014/main" id="{1394F76E-CC8D-6BC1-1F46-0D7CEEC4498C}"/>
              </a:ext>
            </a:extLst>
          </p:cNvPr>
          <p:cNvSpPr>
            <a:spLocks noGrp="1"/>
          </p:cNvSpPr>
          <p:nvPr>
            <p:ph type="sldNum" sz="quarter" idx="12"/>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189152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8D949A-9417-EB0C-FCF5-DB593D1FB252}"/>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4" name="Picture 3">
            <a:extLst>
              <a:ext uri="{FF2B5EF4-FFF2-40B4-BE49-F238E27FC236}">
                <a16:creationId xmlns:a16="http://schemas.microsoft.com/office/drawing/2014/main" id="{6810EBDB-FA4C-D4E1-E5AA-FD6D21B3C2A8}"/>
              </a:ext>
            </a:extLst>
          </p:cNvPr>
          <p:cNvPicPr>
            <a:picLocks noChangeAspect="1"/>
          </p:cNvPicPr>
          <p:nvPr/>
        </p:nvPicPr>
        <p:blipFill>
          <a:blip r:embed="rId3"/>
          <a:stretch>
            <a:fillRect/>
          </a:stretch>
        </p:blipFill>
        <p:spPr>
          <a:xfrm>
            <a:off x="433140" y="506091"/>
            <a:ext cx="7086600" cy="1456070"/>
          </a:xfrm>
          <a:prstGeom prst="rect">
            <a:avLst/>
          </a:prstGeom>
        </p:spPr>
      </p:pic>
      <p:pic>
        <p:nvPicPr>
          <p:cNvPr id="6" name="Picture 5">
            <a:extLst>
              <a:ext uri="{FF2B5EF4-FFF2-40B4-BE49-F238E27FC236}">
                <a16:creationId xmlns:a16="http://schemas.microsoft.com/office/drawing/2014/main" id="{54046D7E-030C-7759-A2BD-7D0B4DBA6356}"/>
              </a:ext>
            </a:extLst>
          </p:cNvPr>
          <p:cNvPicPr>
            <a:picLocks noChangeAspect="1"/>
          </p:cNvPicPr>
          <p:nvPr/>
        </p:nvPicPr>
        <p:blipFill>
          <a:blip r:embed="rId4"/>
          <a:stretch>
            <a:fillRect/>
          </a:stretch>
        </p:blipFill>
        <p:spPr>
          <a:xfrm>
            <a:off x="4511842" y="1711030"/>
            <a:ext cx="7333298" cy="4712884"/>
          </a:xfrm>
          <a:prstGeom prst="rect">
            <a:avLst/>
          </a:prstGeom>
        </p:spPr>
      </p:pic>
      <p:sp>
        <p:nvSpPr>
          <p:cNvPr id="7" name="Arrow: Down 6">
            <a:extLst>
              <a:ext uri="{FF2B5EF4-FFF2-40B4-BE49-F238E27FC236}">
                <a16:creationId xmlns:a16="http://schemas.microsoft.com/office/drawing/2014/main" id="{2054FA86-531B-0650-5DF8-84DC3F1E3180}"/>
              </a:ext>
            </a:extLst>
          </p:cNvPr>
          <p:cNvSpPr/>
          <p:nvPr/>
        </p:nvSpPr>
        <p:spPr>
          <a:xfrm rot="19207336">
            <a:off x="3889873" y="1761610"/>
            <a:ext cx="444023" cy="923886"/>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43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A16214-0895-4767-E42A-C1523095DE2E}"/>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4D5D221E-1DD3-A110-E48C-70088D800AD4}"/>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7" name="TextBox 6">
            <a:extLst>
              <a:ext uri="{FF2B5EF4-FFF2-40B4-BE49-F238E27FC236}">
                <a16:creationId xmlns:a16="http://schemas.microsoft.com/office/drawing/2014/main" id="{D89C59C0-C905-6617-D9A9-356B26BC2944}"/>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Tree>
    <p:extLst>
      <p:ext uri="{BB962C8B-B14F-4D97-AF65-F5344CB8AC3E}">
        <p14:creationId xmlns:p14="http://schemas.microsoft.com/office/powerpoint/2010/main" val="351686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69442-8801-5478-325E-2DA016EEC3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0A454B-B970-E294-445E-7777CABA276A}"/>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0E28CA53-D4B5-8E1F-36E2-6E266EF1377E}"/>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6" name="TextBox 5">
            <a:extLst>
              <a:ext uri="{FF2B5EF4-FFF2-40B4-BE49-F238E27FC236}">
                <a16:creationId xmlns:a16="http://schemas.microsoft.com/office/drawing/2014/main" id="{6EB58624-FBC2-1D47-A001-853B28985369}"/>
              </a:ext>
            </a:extLst>
          </p:cNvPr>
          <p:cNvSpPr txBox="1"/>
          <p:nvPr/>
        </p:nvSpPr>
        <p:spPr>
          <a:xfrm>
            <a:off x="6529860" y="1560690"/>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55C14BC1-0C95-BE9E-0F1E-8523389E4AE7}"/>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cxnSp>
        <p:nvCxnSpPr>
          <p:cNvPr id="5" name="Straight Arrow Connector 4">
            <a:extLst>
              <a:ext uri="{FF2B5EF4-FFF2-40B4-BE49-F238E27FC236}">
                <a16:creationId xmlns:a16="http://schemas.microsoft.com/office/drawing/2014/main" id="{E6037859-6944-5AB4-A6F1-7C42A5B12940}"/>
              </a:ext>
            </a:extLst>
          </p:cNvPr>
          <p:cNvCxnSpPr>
            <a:stCxn id="7" idx="3"/>
            <a:endCxn id="6" idx="1"/>
          </p:cNvCxnSpPr>
          <p:nvPr/>
        </p:nvCxnSpPr>
        <p:spPr>
          <a:xfrm flipV="1">
            <a:off x="5173511" y="1914633"/>
            <a:ext cx="1356349" cy="115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6CA609-E3A5-8C24-EB91-E3DEEDDB40DC}"/>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563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37DFD-D222-594F-4E7C-B49F9AE7D4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C1DC76-BAE8-4983-6FA8-3CC56A2A3528}"/>
              </a:ext>
            </a:extLst>
          </p:cNvPr>
          <p:cNvSpPr>
            <a:spLocks noGrp="1"/>
          </p:cNvSpPr>
          <p:nvPr>
            <p:ph type="title"/>
          </p:nvPr>
        </p:nvSpPr>
        <p:spPr>
          <a:xfrm>
            <a:off x="457200" y="702157"/>
            <a:ext cx="11318240" cy="469944"/>
          </a:xfrm>
        </p:spPr>
        <p:txBody>
          <a:bodyPr>
            <a:normAutofit/>
          </a:bodyPr>
          <a:lstStyle/>
          <a:p>
            <a:r>
              <a:rPr lang="en-US" sz="2400" dirty="0"/>
              <a:t>Steps in Sourcing Partnership Income - Corporate or Tiered Partners</a:t>
            </a:r>
          </a:p>
        </p:txBody>
      </p:sp>
      <p:sp>
        <p:nvSpPr>
          <p:cNvPr id="2" name="Slide Number Placeholder 1">
            <a:extLst>
              <a:ext uri="{FF2B5EF4-FFF2-40B4-BE49-F238E27FC236}">
                <a16:creationId xmlns:a16="http://schemas.microsoft.com/office/drawing/2014/main" id="{E278AA5F-1918-D1A1-2190-4B73C7F7A2A3}"/>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6" name="TextBox 5">
            <a:extLst>
              <a:ext uri="{FF2B5EF4-FFF2-40B4-BE49-F238E27FC236}">
                <a16:creationId xmlns:a16="http://schemas.microsoft.com/office/drawing/2014/main" id="{C1AC3551-00BB-2EBC-DCC5-B2A6A1AD2267}"/>
              </a:ext>
            </a:extLst>
          </p:cNvPr>
          <p:cNvSpPr txBox="1"/>
          <p:nvPr/>
        </p:nvSpPr>
        <p:spPr>
          <a:xfrm>
            <a:off x="6529860" y="1571576"/>
            <a:ext cx="4361660" cy="707886"/>
          </a:xfrm>
          <a:prstGeom prst="rect">
            <a:avLst/>
          </a:prstGeom>
          <a:noFill/>
        </p:spPr>
        <p:txBody>
          <a:bodyPr wrap="square" rtlCol="0">
            <a:spAutoFit/>
          </a:bodyPr>
          <a:lstStyle/>
          <a:p>
            <a:r>
              <a:rPr lang="en-US" sz="2000" dirty="0"/>
              <a:t>Assign the items using state sourcing rules and attribute to partner.</a:t>
            </a:r>
          </a:p>
        </p:txBody>
      </p:sp>
      <p:sp>
        <p:nvSpPr>
          <p:cNvPr id="7" name="TextBox 6">
            <a:extLst>
              <a:ext uri="{FF2B5EF4-FFF2-40B4-BE49-F238E27FC236}">
                <a16:creationId xmlns:a16="http://schemas.microsoft.com/office/drawing/2014/main" id="{C50A8ACE-FA48-B03E-FA6F-ABE5D46E6C6E}"/>
              </a:ext>
            </a:extLst>
          </p:cNvPr>
          <p:cNvSpPr txBox="1"/>
          <p:nvPr/>
        </p:nvSpPr>
        <p:spPr>
          <a:xfrm>
            <a:off x="1300480" y="1572249"/>
            <a:ext cx="3873031" cy="707886"/>
          </a:xfrm>
          <a:prstGeom prst="rect">
            <a:avLst/>
          </a:prstGeom>
          <a:noFill/>
        </p:spPr>
        <p:txBody>
          <a:bodyPr wrap="square" rtlCol="0">
            <a:spAutoFit/>
          </a:bodyPr>
          <a:lstStyle/>
          <a:p>
            <a:r>
              <a:rPr lang="en-US" sz="2000" dirty="0"/>
              <a:t>Are partnership items of income </a:t>
            </a:r>
            <a:r>
              <a:rPr lang="en-US" sz="2000" b="1" dirty="0"/>
              <a:t>apportionable to the partnership</a:t>
            </a:r>
            <a:r>
              <a:rPr lang="en-US" sz="2000" dirty="0"/>
              <a:t>?</a:t>
            </a:r>
          </a:p>
        </p:txBody>
      </p:sp>
      <p:sp>
        <p:nvSpPr>
          <p:cNvPr id="8" name="TextBox 7">
            <a:extLst>
              <a:ext uri="{FF2B5EF4-FFF2-40B4-BE49-F238E27FC236}">
                <a16:creationId xmlns:a16="http://schemas.microsoft.com/office/drawing/2014/main" id="{7636C499-BBF3-8353-73F3-398C3D043176}"/>
              </a:ext>
            </a:extLst>
          </p:cNvPr>
          <p:cNvSpPr txBox="1"/>
          <p:nvPr/>
        </p:nvSpPr>
        <p:spPr>
          <a:xfrm>
            <a:off x="1300480" y="2644210"/>
            <a:ext cx="3873031" cy="1015663"/>
          </a:xfrm>
          <a:prstGeom prst="rect">
            <a:avLst/>
          </a:prstGeom>
          <a:noFill/>
        </p:spPr>
        <p:txBody>
          <a:bodyPr wrap="square" rtlCol="0">
            <a:spAutoFit/>
          </a:bodyPr>
          <a:lstStyle/>
          <a:p>
            <a:r>
              <a:rPr lang="en-US" sz="2000" dirty="0"/>
              <a:t>Is the partnership distributive share </a:t>
            </a:r>
            <a:r>
              <a:rPr lang="en-US" sz="2000" b="1" dirty="0"/>
              <a:t>apportionable income to the partner</a:t>
            </a:r>
            <a:r>
              <a:rPr lang="en-US" sz="2000" dirty="0"/>
              <a:t>? </a:t>
            </a:r>
          </a:p>
        </p:txBody>
      </p:sp>
      <p:cxnSp>
        <p:nvCxnSpPr>
          <p:cNvPr id="4" name="Straight Arrow Connector 3">
            <a:extLst>
              <a:ext uri="{FF2B5EF4-FFF2-40B4-BE49-F238E27FC236}">
                <a16:creationId xmlns:a16="http://schemas.microsoft.com/office/drawing/2014/main" id="{08EDE217-96D4-5198-D00D-FB21D914EE73}"/>
              </a:ext>
            </a:extLst>
          </p:cNvPr>
          <p:cNvCxnSpPr>
            <a:cxnSpLocks/>
            <a:stCxn id="7" idx="3"/>
            <a:endCxn id="6" idx="1"/>
          </p:cNvCxnSpPr>
          <p:nvPr/>
        </p:nvCxnSpPr>
        <p:spPr>
          <a:xfrm flipV="1">
            <a:off x="5173511" y="1925519"/>
            <a:ext cx="1356349" cy="6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B25BD11-90AD-4B12-DFE4-C908AE76D2B4}"/>
              </a:ext>
            </a:extLst>
          </p:cNvPr>
          <p:cNvCxnSpPr>
            <a:cxnSpLocks/>
            <a:stCxn id="7" idx="2"/>
            <a:endCxn id="8" idx="0"/>
          </p:cNvCxnSpPr>
          <p:nvPr/>
        </p:nvCxnSpPr>
        <p:spPr>
          <a:xfrm>
            <a:off x="3236996" y="2280135"/>
            <a:ext cx="0" cy="36407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571FFD-17AE-7E1A-69B0-817A899AEA3B}"/>
              </a:ext>
            </a:extLst>
          </p:cNvPr>
          <p:cNvSpPr txBox="1"/>
          <p:nvPr/>
        </p:nvSpPr>
        <p:spPr>
          <a:xfrm>
            <a:off x="3363685" y="2258795"/>
            <a:ext cx="598714" cy="369332"/>
          </a:xfrm>
          <a:prstGeom prst="rect">
            <a:avLst/>
          </a:prstGeom>
          <a:noFill/>
        </p:spPr>
        <p:txBody>
          <a:bodyPr wrap="square" rtlCol="0">
            <a:spAutoFit/>
          </a:bodyPr>
          <a:lstStyle/>
          <a:p>
            <a:r>
              <a:rPr lang="en-US" b="1" dirty="0">
                <a:solidFill>
                  <a:schemeClr val="accent1">
                    <a:lumMod val="75000"/>
                  </a:schemeClr>
                </a:solidFill>
              </a:rPr>
              <a:t>YES</a:t>
            </a:r>
          </a:p>
        </p:txBody>
      </p:sp>
      <p:sp>
        <p:nvSpPr>
          <p:cNvPr id="18" name="TextBox 17">
            <a:extLst>
              <a:ext uri="{FF2B5EF4-FFF2-40B4-BE49-F238E27FC236}">
                <a16:creationId xmlns:a16="http://schemas.microsoft.com/office/drawing/2014/main" id="{EEC3A1BB-0EC5-1506-50B2-AB25C7B1CDC4}"/>
              </a:ext>
            </a:extLst>
          </p:cNvPr>
          <p:cNvSpPr txBox="1"/>
          <p:nvPr/>
        </p:nvSpPr>
        <p:spPr>
          <a:xfrm>
            <a:off x="5573485" y="1496797"/>
            <a:ext cx="598714" cy="369332"/>
          </a:xfrm>
          <a:prstGeom prst="rect">
            <a:avLst/>
          </a:prstGeom>
          <a:noFill/>
        </p:spPr>
        <p:txBody>
          <a:bodyPr wrap="square" rtlCol="0">
            <a:spAutoFit/>
          </a:bodyPr>
          <a:lstStyle/>
          <a:p>
            <a:r>
              <a:rPr lang="en-US" b="1" dirty="0">
                <a:solidFill>
                  <a:schemeClr val="accent1">
                    <a:lumMod val="75000"/>
                  </a:schemeClr>
                </a:solidFill>
              </a:rPr>
              <a:t>NO</a:t>
            </a:r>
          </a:p>
        </p:txBody>
      </p:sp>
    </p:spTree>
    <p:extLst>
      <p:ext uri="{BB962C8B-B14F-4D97-AF65-F5344CB8AC3E}">
        <p14:creationId xmlns:p14="http://schemas.microsoft.com/office/powerpoint/2010/main" val="2556398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0</TotalTime>
  <Words>4278</Words>
  <Application>Microsoft Office PowerPoint</Application>
  <PresentationFormat>Widescreen</PresentationFormat>
  <Paragraphs>310</Paragraphs>
  <Slides>53</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Arial</vt:lpstr>
      <vt:lpstr>Calibri</vt:lpstr>
      <vt:lpstr>Franklin Gothic Book</vt:lpstr>
      <vt:lpstr>Franklin Gothic Demi</vt:lpstr>
      <vt:lpstr>Franklin Gothic Heavy</vt:lpstr>
      <vt:lpstr>Gill Sans MT</vt:lpstr>
      <vt:lpstr>Wingdings</vt:lpstr>
      <vt:lpstr>Wingdings 2</vt:lpstr>
      <vt:lpstr>DividendVTI</vt:lpstr>
      <vt:lpstr>1_DividendVTI</vt:lpstr>
      <vt:lpstr>      State Taxation of Partnerships –  Status Report</vt:lpstr>
      <vt:lpstr>NOTE:  This presentation sets out information from the work group’s discussions, white paper draft, and multistate research, which are on the project webpage here: partnership project webpage. This information is presented to the Uniformity Committee for consideration and discussion. All input is welcomed.  *Our multistate research should not be relied on as tax advice. For specific questions, please contact your state department of revenue and/or tax advisor. </vt:lpstr>
      <vt:lpstr>Work Group’s Approach</vt:lpstr>
      <vt:lpstr>Partnership Project  Progress To Date</vt:lpstr>
      <vt:lpstr>PowerPoint Presentation</vt:lpstr>
      <vt:lpstr>PowerPoint Presentation</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Steps in Sourcing Partnership Income - Corporate or Tiered Partners</vt:lpstr>
      <vt:lpstr>At the Last Uniformity Committee Meeting   </vt:lpstr>
      <vt:lpstr>PowerPoint Presentation</vt:lpstr>
      <vt:lpstr>PowerPoint Presentation</vt:lpstr>
      <vt:lpstr>PowerPoint Presentation</vt:lpstr>
      <vt:lpstr>Determining the Share of Factors to include </vt:lpstr>
      <vt:lpstr>Item – Based approach</vt:lpstr>
      <vt:lpstr>Interest - Based Approach</vt:lpstr>
      <vt:lpstr>Capital Share - Based Approach</vt:lpstr>
      <vt:lpstr>Distributive Share - Based Approach</vt:lpstr>
      <vt:lpstr>PowerPoint Presentation</vt:lpstr>
      <vt:lpstr>PowerPoint Presentation</vt:lpstr>
      <vt:lpstr>PowerPoint Presentation</vt:lpstr>
      <vt:lpstr>“How” Issues with Blended Apportionment</vt:lpstr>
      <vt:lpstr>“How” Issues with Blended Apportionment</vt:lpstr>
      <vt:lpstr>PowerPoint Presentation</vt:lpstr>
      <vt:lpstr>PowerPoint Presentation</vt:lpstr>
      <vt:lpstr>PowerPoint Presentation</vt:lpstr>
      <vt:lpstr>Examples of “Unitary” Limitations</vt:lpstr>
      <vt:lpstr>Examples of “Unitary” Limitations</vt:lpstr>
      <vt:lpstr>PowerPoint Presentation</vt:lpstr>
      <vt:lpstr>PowerPoint Presentation</vt:lpstr>
      <vt:lpstr>PowerPoint Presentation</vt:lpstr>
      <vt:lpstr>PowerPoint Presentation</vt:lpstr>
      <vt:lpstr>Examples of Specific ownership rules for the  unitary analysis</vt:lpstr>
      <vt:lpstr>Examples of Specific ownership rules for the  unitary analysis</vt:lpstr>
      <vt:lpstr>Examples of Specific ownership rules for the  unitary analysis</vt:lpstr>
      <vt:lpstr>Examples of Other Partnership Unitary Rules </vt:lpstr>
      <vt:lpstr>Examples of Other Partnership Unitary Rules </vt:lpstr>
      <vt:lpstr>Examples of Other Partnership Unitary Rules </vt:lpstr>
      <vt:lpstr>Examples of Other Partnership Unitary Rules </vt:lpstr>
      <vt:lpstr>Examples of Other Partnership Unitary Rules </vt:lpstr>
      <vt:lpstr>PowerPoint Presentation</vt:lpstr>
      <vt:lpstr>PowerPoint Presentation</vt:lpstr>
      <vt:lpstr>Do the unitary principle &amp; attribution principle conflict?</vt:lpstr>
      <vt:lpstr>Do the unitary principle &amp; attribution principle conflict?</vt:lpstr>
      <vt:lpstr>Do the unitary principle &amp; attribution principle conflict?</vt:lpstr>
      <vt:lpstr>PowerPoint Presentation</vt:lpstr>
      <vt:lpstr>PowerPoint Presentation</vt:lpstr>
      <vt:lpstr>Questions for the Committee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2025-04-18T17:41:32Z</dcterms:created>
  <dcterms:modified xsi:type="dcterms:W3CDTF">2025-04-22T21:25:23Z</dcterms:modified>
</cp:coreProperties>
</file>