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1"/>
  </p:sldMasterIdLst>
  <p:notesMasterIdLst>
    <p:notesMasterId r:id="rId39"/>
  </p:notesMasterIdLst>
  <p:sldIdLst>
    <p:sldId id="281" r:id="rId2"/>
    <p:sldId id="573" r:id="rId3"/>
    <p:sldId id="552" r:id="rId4"/>
    <p:sldId id="687" r:id="rId5"/>
    <p:sldId id="686" r:id="rId6"/>
    <p:sldId id="688" r:id="rId7"/>
    <p:sldId id="689" r:id="rId8"/>
    <p:sldId id="280" r:id="rId9"/>
    <p:sldId id="546" r:id="rId10"/>
    <p:sldId id="549" r:id="rId11"/>
    <p:sldId id="550" r:id="rId12"/>
    <p:sldId id="581" r:id="rId13"/>
    <p:sldId id="556" r:id="rId14"/>
    <p:sldId id="270" r:id="rId15"/>
    <p:sldId id="652" r:id="rId16"/>
    <p:sldId id="685" r:id="rId17"/>
    <p:sldId id="575" r:id="rId18"/>
    <p:sldId id="560" r:id="rId19"/>
    <p:sldId id="501" r:id="rId20"/>
    <p:sldId id="256" r:id="rId21"/>
    <p:sldId id="257" r:id="rId22"/>
    <p:sldId id="258" r:id="rId23"/>
    <p:sldId id="259" r:id="rId24"/>
    <p:sldId id="260" r:id="rId25"/>
    <p:sldId id="261" r:id="rId26"/>
    <p:sldId id="262" r:id="rId27"/>
    <p:sldId id="263" r:id="rId28"/>
    <p:sldId id="678" r:id="rId29"/>
    <p:sldId id="679" r:id="rId30"/>
    <p:sldId id="681" r:id="rId31"/>
    <p:sldId id="682" r:id="rId32"/>
    <p:sldId id="683" r:id="rId33"/>
    <p:sldId id="690" r:id="rId34"/>
    <p:sldId id="646" r:id="rId35"/>
    <p:sldId id="684" r:id="rId36"/>
    <p:sldId id="278" r:id="rId37"/>
    <p:sldId id="586" r:id="rId3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17509E4B-EE17-45A2-9C40-8D0F9FF1AD4E}">
          <p14:sldIdLst>
            <p14:sldId id="281"/>
            <p14:sldId id="573"/>
            <p14:sldId id="552"/>
            <p14:sldId id="687"/>
            <p14:sldId id="686"/>
            <p14:sldId id="688"/>
            <p14:sldId id="689"/>
            <p14:sldId id="280"/>
            <p14:sldId id="546"/>
            <p14:sldId id="549"/>
            <p14:sldId id="550"/>
            <p14:sldId id="581"/>
            <p14:sldId id="556"/>
            <p14:sldId id="270"/>
            <p14:sldId id="652"/>
            <p14:sldId id="685"/>
            <p14:sldId id="575"/>
            <p14:sldId id="560"/>
            <p14:sldId id="501"/>
            <p14:sldId id="256"/>
            <p14:sldId id="257"/>
            <p14:sldId id="258"/>
            <p14:sldId id="259"/>
            <p14:sldId id="260"/>
            <p14:sldId id="261"/>
            <p14:sldId id="262"/>
            <p14:sldId id="263"/>
            <p14:sldId id="678"/>
            <p14:sldId id="679"/>
            <p14:sldId id="681"/>
            <p14:sldId id="682"/>
            <p14:sldId id="683"/>
            <p14:sldId id="690"/>
            <p14:sldId id="646"/>
            <p14:sldId id="684"/>
            <p14:sldId id="278"/>
            <p14:sldId id="586"/>
          </p14:sldIdLst>
        </p14:section>
      </p14:sectionLst>
    </p:ex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A5158"/>
    <a:srgbClr val="FEBA22"/>
    <a:srgbClr val="405062"/>
    <a:srgbClr val="43505F"/>
    <a:srgbClr val="3F537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B8DDB951-F080-4D21-BEC0-80D591C3B248}" v="1" dt="2025-02-19T16:49:46.048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196" autoAdjust="0"/>
    <p:restoredTop sz="87985" autoAdjust="0"/>
  </p:normalViewPr>
  <p:slideViewPr>
    <p:cSldViewPr snapToGrid="0">
      <p:cViewPr varScale="1">
        <p:scale>
          <a:sx n="60" d="100"/>
          <a:sy n="60" d="100"/>
        </p:scale>
        <p:origin x="76" y="26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75" d="100"/>
          <a:sy n="75" d="100"/>
        </p:scale>
        <p:origin x="2866" y="43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notesMaster" Target="notesMasters/notesMaster1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microsoft.com/office/2015/10/relationships/revisionInfo" Target="revisionInfo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D9EFE0E-669F-4BCD-8738-73C1D082A8D8}" type="doc">
      <dgm:prSet loTypeId="urn:microsoft.com/office/officeart/2005/8/layout/hierarchy1" loCatId="hierarchy" qsTypeId="urn:microsoft.com/office/officeart/2005/8/quickstyle/simple1" qsCatId="simple" csTypeId="urn:microsoft.com/office/officeart/2005/8/colors/colorful2" csCatId="colorful"/>
      <dgm:spPr/>
      <dgm:t>
        <a:bodyPr/>
        <a:lstStyle/>
        <a:p>
          <a:endParaRPr lang="en-US"/>
        </a:p>
      </dgm:t>
    </dgm:pt>
    <dgm:pt modelId="{C80D3504-3042-4E57-A96D-A6BE9AA97C1B}">
      <dgm:prSet/>
      <dgm:spPr/>
      <dgm:t>
        <a:bodyPr/>
        <a:lstStyle/>
        <a:p>
          <a:r>
            <a:rPr lang="en-US"/>
            <a:t>Total of 84 attendees from 24 states</a:t>
          </a:r>
        </a:p>
      </dgm:t>
    </dgm:pt>
    <dgm:pt modelId="{8CE556AD-E3D6-465E-A997-C7F7EECD153A}" type="parTrans" cxnId="{A3B6E35B-991D-401D-B01A-CCC33D46E3D2}">
      <dgm:prSet/>
      <dgm:spPr/>
      <dgm:t>
        <a:bodyPr/>
        <a:lstStyle/>
        <a:p>
          <a:endParaRPr lang="en-US"/>
        </a:p>
      </dgm:t>
    </dgm:pt>
    <dgm:pt modelId="{5482EB86-81B8-4CFD-AB04-4740B69358A5}" type="sibTrans" cxnId="{A3B6E35B-991D-401D-B01A-CCC33D46E3D2}">
      <dgm:prSet/>
      <dgm:spPr/>
      <dgm:t>
        <a:bodyPr/>
        <a:lstStyle/>
        <a:p>
          <a:endParaRPr lang="en-US"/>
        </a:p>
      </dgm:t>
    </dgm:pt>
    <dgm:pt modelId="{589B9140-9814-41E6-BD81-CEFC1FA87B9C}">
      <dgm:prSet/>
      <dgm:spPr/>
      <dgm:t>
        <a:bodyPr/>
        <a:lstStyle/>
        <a:p>
          <a:r>
            <a:rPr lang="en-US"/>
            <a:t>Continuing to develop additional training – including for the MTC Learning Management System</a:t>
          </a:r>
        </a:p>
      </dgm:t>
    </dgm:pt>
    <dgm:pt modelId="{25234899-BAC1-4615-8A6B-38A559D8C966}" type="parTrans" cxnId="{F879768A-EE09-4C52-B6EE-5463202D824D}">
      <dgm:prSet/>
      <dgm:spPr/>
      <dgm:t>
        <a:bodyPr/>
        <a:lstStyle/>
        <a:p>
          <a:endParaRPr lang="en-US"/>
        </a:p>
      </dgm:t>
    </dgm:pt>
    <dgm:pt modelId="{593F7A77-4CDA-49C6-8B74-63259A54A3E4}" type="sibTrans" cxnId="{F879768A-EE09-4C52-B6EE-5463202D824D}">
      <dgm:prSet/>
      <dgm:spPr/>
      <dgm:t>
        <a:bodyPr/>
        <a:lstStyle/>
        <a:p>
          <a:endParaRPr lang="en-US"/>
        </a:p>
      </dgm:t>
    </dgm:pt>
    <dgm:pt modelId="{9A5754FA-A1AC-4B6C-A6A3-2DBBEC31FA94}" type="pres">
      <dgm:prSet presAssocID="{DD9EFE0E-669F-4BCD-8738-73C1D082A8D8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8573462B-6CB6-4A8D-9A5F-1046FC8B8A86}" type="pres">
      <dgm:prSet presAssocID="{C80D3504-3042-4E57-A96D-A6BE9AA97C1B}" presName="hierRoot1" presStyleCnt="0"/>
      <dgm:spPr/>
    </dgm:pt>
    <dgm:pt modelId="{0E8091DC-369A-4C58-8C6A-30DD9D26DF29}" type="pres">
      <dgm:prSet presAssocID="{C80D3504-3042-4E57-A96D-A6BE9AA97C1B}" presName="composite" presStyleCnt="0"/>
      <dgm:spPr/>
    </dgm:pt>
    <dgm:pt modelId="{03181D3A-55CC-4265-A165-A17480229235}" type="pres">
      <dgm:prSet presAssocID="{C80D3504-3042-4E57-A96D-A6BE9AA97C1B}" presName="background" presStyleLbl="node0" presStyleIdx="0" presStyleCnt="2"/>
      <dgm:spPr/>
    </dgm:pt>
    <dgm:pt modelId="{CA91DE46-9C99-4602-A48A-05304816A284}" type="pres">
      <dgm:prSet presAssocID="{C80D3504-3042-4E57-A96D-A6BE9AA97C1B}" presName="text" presStyleLbl="fgAcc0" presStyleIdx="0" presStyleCnt="2">
        <dgm:presLayoutVars>
          <dgm:chPref val="3"/>
        </dgm:presLayoutVars>
      </dgm:prSet>
      <dgm:spPr/>
    </dgm:pt>
    <dgm:pt modelId="{747659A5-DCC9-40DF-94D7-A828425A3CCC}" type="pres">
      <dgm:prSet presAssocID="{C80D3504-3042-4E57-A96D-A6BE9AA97C1B}" presName="hierChild2" presStyleCnt="0"/>
      <dgm:spPr/>
    </dgm:pt>
    <dgm:pt modelId="{2804EE23-3AC2-44A8-95B0-50A08BF9E7D4}" type="pres">
      <dgm:prSet presAssocID="{589B9140-9814-41E6-BD81-CEFC1FA87B9C}" presName="hierRoot1" presStyleCnt="0"/>
      <dgm:spPr/>
    </dgm:pt>
    <dgm:pt modelId="{76410DAF-4AE8-494D-8388-940B642DE603}" type="pres">
      <dgm:prSet presAssocID="{589B9140-9814-41E6-BD81-CEFC1FA87B9C}" presName="composite" presStyleCnt="0"/>
      <dgm:spPr/>
    </dgm:pt>
    <dgm:pt modelId="{7A20ED70-28C2-481E-BD56-55480741BB56}" type="pres">
      <dgm:prSet presAssocID="{589B9140-9814-41E6-BD81-CEFC1FA87B9C}" presName="background" presStyleLbl="node0" presStyleIdx="1" presStyleCnt="2"/>
      <dgm:spPr/>
    </dgm:pt>
    <dgm:pt modelId="{D083DE24-4311-4C1C-9D9D-7EDDC803C5A0}" type="pres">
      <dgm:prSet presAssocID="{589B9140-9814-41E6-BD81-CEFC1FA87B9C}" presName="text" presStyleLbl="fgAcc0" presStyleIdx="1" presStyleCnt="2">
        <dgm:presLayoutVars>
          <dgm:chPref val="3"/>
        </dgm:presLayoutVars>
      </dgm:prSet>
      <dgm:spPr/>
    </dgm:pt>
    <dgm:pt modelId="{F3CE8083-C9F6-4478-9643-30A2396BE280}" type="pres">
      <dgm:prSet presAssocID="{589B9140-9814-41E6-BD81-CEFC1FA87B9C}" presName="hierChild2" presStyleCnt="0"/>
      <dgm:spPr/>
    </dgm:pt>
  </dgm:ptLst>
  <dgm:cxnLst>
    <dgm:cxn modelId="{A3B6E35B-991D-401D-B01A-CCC33D46E3D2}" srcId="{DD9EFE0E-669F-4BCD-8738-73C1D082A8D8}" destId="{C80D3504-3042-4E57-A96D-A6BE9AA97C1B}" srcOrd="0" destOrd="0" parTransId="{8CE556AD-E3D6-465E-A997-C7F7EECD153A}" sibTransId="{5482EB86-81B8-4CFD-AB04-4740B69358A5}"/>
    <dgm:cxn modelId="{F879768A-EE09-4C52-B6EE-5463202D824D}" srcId="{DD9EFE0E-669F-4BCD-8738-73C1D082A8D8}" destId="{589B9140-9814-41E6-BD81-CEFC1FA87B9C}" srcOrd="1" destOrd="0" parTransId="{25234899-BAC1-4615-8A6B-38A559D8C966}" sibTransId="{593F7A77-4CDA-49C6-8B74-63259A54A3E4}"/>
    <dgm:cxn modelId="{BFA215A6-EDE8-4B7D-BFF6-7C02A0A9A55C}" type="presOf" srcId="{589B9140-9814-41E6-BD81-CEFC1FA87B9C}" destId="{D083DE24-4311-4C1C-9D9D-7EDDC803C5A0}" srcOrd="0" destOrd="0" presId="urn:microsoft.com/office/officeart/2005/8/layout/hierarchy1"/>
    <dgm:cxn modelId="{E13B17CC-6EDB-4566-9EA4-CE5202D63E64}" type="presOf" srcId="{C80D3504-3042-4E57-A96D-A6BE9AA97C1B}" destId="{CA91DE46-9C99-4602-A48A-05304816A284}" srcOrd="0" destOrd="0" presId="urn:microsoft.com/office/officeart/2005/8/layout/hierarchy1"/>
    <dgm:cxn modelId="{B1F428DD-B7BC-43D0-9B7C-10490DB1003D}" type="presOf" srcId="{DD9EFE0E-669F-4BCD-8738-73C1D082A8D8}" destId="{9A5754FA-A1AC-4B6C-A6A3-2DBBEC31FA94}" srcOrd="0" destOrd="0" presId="urn:microsoft.com/office/officeart/2005/8/layout/hierarchy1"/>
    <dgm:cxn modelId="{3CAECFAD-EBDB-4680-84AA-F264CE9AE169}" type="presParOf" srcId="{9A5754FA-A1AC-4B6C-A6A3-2DBBEC31FA94}" destId="{8573462B-6CB6-4A8D-9A5F-1046FC8B8A86}" srcOrd="0" destOrd="0" presId="urn:microsoft.com/office/officeart/2005/8/layout/hierarchy1"/>
    <dgm:cxn modelId="{51FBAB00-7534-46D9-941F-BCBC518B78FA}" type="presParOf" srcId="{8573462B-6CB6-4A8D-9A5F-1046FC8B8A86}" destId="{0E8091DC-369A-4C58-8C6A-30DD9D26DF29}" srcOrd="0" destOrd="0" presId="urn:microsoft.com/office/officeart/2005/8/layout/hierarchy1"/>
    <dgm:cxn modelId="{51BB1722-B402-4630-B96E-2E65D2D9831F}" type="presParOf" srcId="{0E8091DC-369A-4C58-8C6A-30DD9D26DF29}" destId="{03181D3A-55CC-4265-A165-A17480229235}" srcOrd="0" destOrd="0" presId="urn:microsoft.com/office/officeart/2005/8/layout/hierarchy1"/>
    <dgm:cxn modelId="{D397ACFE-1E5B-457E-A589-8C8592122478}" type="presParOf" srcId="{0E8091DC-369A-4C58-8C6A-30DD9D26DF29}" destId="{CA91DE46-9C99-4602-A48A-05304816A284}" srcOrd="1" destOrd="0" presId="urn:microsoft.com/office/officeart/2005/8/layout/hierarchy1"/>
    <dgm:cxn modelId="{8C9DA2D3-27BE-4405-9831-3E9228B4623F}" type="presParOf" srcId="{8573462B-6CB6-4A8D-9A5F-1046FC8B8A86}" destId="{747659A5-DCC9-40DF-94D7-A828425A3CCC}" srcOrd="1" destOrd="0" presId="urn:microsoft.com/office/officeart/2005/8/layout/hierarchy1"/>
    <dgm:cxn modelId="{3691F9E7-DCB9-4CA1-A1C9-3CF8E43936EF}" type="presParOf" srcId="{9A5754FA-A1AC-4B6C-A6A3-2DBBEC31FA94}" destId="{2804EE23-3AC2-44A8-95B0-50A08BF9E7D4}" srcOrd="1" destOrd="0" presId="urn:microsoft.com/office/officeart/2005/8/layout/hierarchy1"/>
    <dgm:cxn modelId="{5D338CA4-98B7-4D82-B3ED-7E619EA2E741}" type="presParOf" srcId="{2804EE23-3AC2-44A8-95B0-50A08BF9E7D4}" destId="{76410DAF-4AE8-494D-8388-940B642DE603}" srcOrd="0" destOrd="0" presId="urn:microsoft.com/office/officeart/2005/8/layout/hierarchy1"/>
    <dgm:cxn modelId="{A15A34C4-0087-46C0-AA3C-15A9AC9460FF}" type="presParOf" srcId="{76410DAF-4AE8-494D-8388-940B642DE603}" destId="{7A20ED70-28C2-481E-BD56-55480741BB56}" srcOrd="0" destOrd="0" presId="urn:microsoft.com/office/officeart/2005/8/layout/hierarchy1"/>
    <dgm:cxn modelId="{62CF46BB-119B-4910-AE29-4BE56ABE4139}" type="presParOf" srcId="{76410DAF-4AE8-494D-8388-940B642DE603}" destId="{D083DE24-4311-4C1C-9D9D-7EDDC803C5A0}" srcOrd="1" destOrd="0" presId="urn:microsoft.com/office/officeart/2005/8/layout/hierarchy1"/>
    <dgm:cxn modelId="{552A3588-35D7-4108-B6B2-7FDDA356119C}" type="presParOf" srcId="{2804EE23-3AC2-44A8-95B0-50A08BF9E7D4}" destId="{F3CE8083-C9F6-4478-9643-30A2396BE280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3181D3A-55CC-4265-A165-A17480229235}">
      <dsp:nvSpPr>
        <dsp:cNvPr id="0" name=""/>
        <dsp:cNvSpPr/>
      </dsp:nvSpPr>
      <dsp:spPr>
        <a:xfrm>
          <a:off x="1346" y="157219"/>
          <a:ext cx="4725967" cy="300098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A91DE46-9C99-4602-A48A-05304816A284}">
      <dsp:nvSpPr>
        <dsp:cNvPr id="0" name=""/>
        <dsp:cNvSpPr/>
      </dsp:nvSpPr>
      <dsp:spPr>
        <a:xfrm>
          <a:off x="526453" y="656071"/>
          <a:ext cx="4725967" cy="300098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0970" tIns="140970" rIns="140970" bIns="140970" numCol="1" spcCol="1270" anchor="ctr" anchorCtr="0">
          <a:noAutofit/>
        </a:bodyPr>
        <a:lstStyle/>
        <a:p>
          <a:pPr marL="0" lvl="0" indent="0" algn="ctr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700" kern="1200"/>
            <a:t>Total of 84 attendees from 24 states</a:t>
          </a:r>
        </a:p>
      </dsp:txBody>
      <dsp:txXfrm>
        <a:off x="614349" y="743967"/>
        <a:ext cx="4550175" cy="2825197"/>
      </dsp:txXfrm>
    </dsp:sp>
    <dsp:sp modelId="{7A20ED70-28C2-481E-BD56-55480741BB56}">
      <dsp:nvSpPr>
        <dsp:cNvPr id="0" name=""/>
        <dsp:cNvSpPr/>
      </dsp:nvSpPr>
      <dsp:spPr>
        <a:xfrm>
          <a:off x="5777528" y="157219"/>
          <a:ext cx="4725967" cy="300098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083DE24-4311-4C1C-9D9D-7EDDC803C5A0}">
      <dsp:nvSpPr>
        <dsp:cNvPr id="0" name=""/>
        <dsp:cNvSpPr/>
      </dsp:nvSpPr>
      <dsp:spPr>
        <a:xfrm>
          <a:off x="6302636" y="656071"/>
          <a:ext cx="4725967" cy="300098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0970" tIns="140970" rIns="140970" bIns="140970" numCol="1" spcCol="1270" anchor="ctr" anchorCtr="0">
          <a:noAutofit/>
        </a:bodyPr>
        <a:lstStyle/>
        <a:p>
          <a:pPr marL="0" lvl="0" indent="0" algn="ctr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700" kern="1200"/>
            <a:t>Continuing to develop additional training – including for the MTC Learning Management System</a:t>
          </a:r>
        </a:p>
      </dsp:txBody>
      <dsp:txXfrm>
        <a:off x="6390532" y="743967"/>
        <a:ext cx="4550175" cy="282519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6T23:31:07.224"/>
    </inkml:context>
    <inkml:brush xml:id="br0">
      <inkml:brushProperty name="width" value="0.2" units="cm"/>
      <inkml:brushProperty name="height" value="0.2" units="cm"/>
      <inkml:brushProperty name="color" value="#E71224"/>
    </inkml:brush>
  </inkml:definitions>
  <inkml:trace contextRef="#ctx0" brushRef="#br0">1 1 24575,'4'0'0,"0"1"0,0-1 0,-1 1 0,1 0 0,0 0 0,0 0 0,-1 1 0,1-1 0,-1 1 0,1 0 0,-1 0 0,1 0 0,-1 0 0,0 1 0,4 4 0,4 5 0,0 0 0,14 21 0,0 0 0,-12-18 0,11 12 0,39 59 0,-18-14 0,-4-6 0,35 75 0,-51-93 0,2-1 0,2-1 0,3-1 0,42 47 0,-63-77 0,-1 0 0,0 1 0,12 28 0,2 1 0,-20-39 0,0 0 0,1 0 0,0-1 0,0 1 0,0-1 0,1-1 0,10 8 0,-8-7 0,-1 1 0,0 0 0,0 0 0,7 9 0,-13-14 0,15 19 0,-1 1 0,-1 0 0,15 29 0,-16-21 0,1-2 0,1 0 0,1 0 0,1-2 0,2 0 0,32 33 0,-40-45 0,1 1 0,-2 0 0,10 16 0,-10-14 0,1-1 0,19 22 0,30 22-1365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6T23:31:09.468"/>
    </inkml:context>
    <inkml:brush xml:id="br0">
      <inkml:brushProperty name="width" value="0.2" units="cm"/>
      <inkml:brushProperty name="height" value="0.2" units="cm"/>
      <inkml:brushProperty name="color" value="#E71224"/>
    </inkml:brush>
  </inkml:definitions>
  <inkml:trace contextRef="#ctx0" brushRef="#br0">0 1 24575,'0'736'-1365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6T23:31:11.907"/>
    </inkml:context>
    <inkml:brush xml:id="br0">
      <inkml:brushProperty name="width" value="0.2" units="cm"/>
      <inkml:brushProperty name="height" value="0.2" units="cm"/>
      <inkml:brushProperty name="color" value="#E71224"/>
    </inkml:brush>
  </inkml:definitions>
  <inkml:trace contextRef="#ctx0" brushRef="#br0">1 0 24575,'0'2'0,"1"-1"0,-1 0 0,1 1 0,0-1 0,-1 0 0,1 1 0,0-1 0,0 0 0,0 0 0,0 0 0,0 1 0,0-1 0,0 0 0,0-1 0,0 1 0,0 0 0,1 0 0,-1 0 0,0-1 0,3 2 0,31 13 0,-31-14 0,33 13 0,3-1 0,-1 3 0,0 0 0,-2 3 0,37 24 0,-62-36 0,0 0 0,0 0 0,0-2 0,1 1 0,14 3 0,69 13 0,-63-15 0,56 18 0,165 77 0,-243-98 0,25 9 0,44 10 0,-70-20-195,0 0 0,-1 0 0,1 1 0,-1 1 0,1-1 0,14 12 0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12-16T23:40:16.198"/>
    </inkml:context>
    <inkml:brush xml:id="br0">
      <inkml:brushProperty name="width" value="0.2" units="cm"/>
      <inkml:brushProperty name="height" value="0.4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1 127,'2'0,"0"-1,1 1,-1-1,0 0,1 0,-1 0,0 0,4-3,12-5,5 4,1 1,0 1,-1 1,48 2,-30 1,111-1,444-18,-544 13,162-21,-178 21,61-2,-61 7,65-11,-47 2,99-4,59 14,-75 1,-76-2,277 12,14 11,3-24,-119-2,-81 2,171 3,-177 11,31 2,11 1,5 1,-175-15,0 1,-1 0,0 2,32 11,25 6,18-5,1-4,0-5,127-5,859-4,-890 17,-36-1,163-14,-167-2,-116 3,0 2,0 1,43 13,57 8,-3-17,137-10,-100-1,1978 2,-1962 15,-54-2,372-8,-281-7,2032 2,-2065 15,-17 0,518-14,-329-2,-259-1,120 5,-106 10,47 3,386-13,-284-5,2646 2,-2885 1,1 2,30 7,30 2,83-8,-102-4,104 12,-60-1,203-5,-38-4,-117 13,37 0,452-12,-337-5,1223 2,-1348-16,-13 0,18 17,78-2,-125-14,22-1,351 15,-246 2,-228-1,172-3,-155-1,92-17,-136 17,241-44,-53 24,-133 16,99 1,-31 3,-109 1,32-8,32-4,50-7,-130 19,118-28,-119 28,16-2,0-2,42-14,-50 10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9D950FE-75AB-4714-BBB3-8C0D6A3A5FD8}" type="datetimeFigureOut">
              <a:rPr lang="en-US" smtClean="0"/>
              <a:t>2/19/2025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3092" y="123092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123092" y="3332283"/>
            <a:ext cx="6453554" cy="5352929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399F652-4191-4C67-B148-A73E6A1165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651295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58750" y="34925"/>
            <a:ext cx="5297488" cy="297973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7494C42-5034-4A46-9B78-EE3919A245F5}" type="slidenum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7319652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23825" y="123825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48AD5FB-5C0D-44C8-B2B6-8EC5680CFF2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9236501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23825" y="123825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48AD5FB-5C0D-44C8-B2B6-8EC5680CFF2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3878602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23825" y="123825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399F652-4191-4C67-B148-A73E6A1165BF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420651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23825" y="123825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399F652-4191-4C67-B148-A73E6A1165BF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377044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23825" y="123825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48AD5FB-5C0D-44C8-B2B6-8EC5680CFF2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1480609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5233EB6-EDB3-AED7-1E36-3FFF4D5ADEF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72E52F0B-D4AE-12ED-3A4C-59C1CCE0E8E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363538" y="187325"/>
            <a:ext cx="4483100" cy="2522538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0C8219F5-8DBB-64D7-24FE-A38036CFB82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9817780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23825" y="123825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399F652-4191-4C67-B148-A73E6A1165BF}" type="slidenum">
              <a:rPr lang="en-US" smtClean="0"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016357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23825" y="123825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399F652-4191-4C67-B148-A73E6A1165BF}" type="slidenum">
              <a:rPr lang="en-US" smtClean="0"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554891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23825" y="123825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399F652-4191-4C67-B148-A73E6A1165BF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380644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23825" y="123825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48AD5FB-5C0D-44C8-B2B6-8EC5680CFF2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2434036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9DC0413-6D7F-9479-1DFF-53CDB11C348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E9895469-803B-12A5-6D8E-500E9E266C1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123825" y="123825"/>
            <a:ext cx="5486400" cy="3086100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CBB42106-0EC3-5382-7302-0448DE14E02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23DB3F2-FF3A-8B4B-6594-D7E3657488D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48AD5FB-5C0D-44C8-B2B6-8EC5680CFF2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5018198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00592A5-7956-0CF5-5DCB-D082FEE2229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8BFA8843-2DCF-4868-5144-76DE81327C8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123825" y="123825"/>
            <a:ext cx="5486400" cy="3086100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4F98D0B3-6F4D-CD13-6B1D-BE5645DF28F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5C3639C-62A8-6705-5357-9FD65F73FA5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48AD5FB-5C0D-44C8-B2B6-8EC5680CFF2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927860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23825" y="123825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48AD5FB-5C0D-44C8-B2B6-8EC5680CFF2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1711266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23825" y="13335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48AD5FB-5C0D-44C8-B2B6-8EC5680CFF2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0962173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23825" y="123825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48AD5FB-5C0D-44C8-B2B6-8EC5680CFF2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2259442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23825" y="123825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48AD5FB-5C0D-44C8-B2B6-8EC5680CFF2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9015313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446534" y="3085764"/>
            <a:ext cx="11298932" cy="3338149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81191" y="1020431"/>
            <a:ext cx="10993549" cy="1475013"/>
          </a:xfrm>
          <a:effectLst/>
        </p:spPr>
        <p:txBody>
          <a:bodyPr anchor="b">
            <a:normAutofit/>
          </a:bodyPr>
          <a:lstStyle>
            <a:lvl1pPr>
              <a:defRPr sz="36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81194" y="2495445"/>
            <a:ext cx="10993546" cy="590321"/>
          </a:xfrm>
        </p:spPr>
        <p:txBody>
          <a:bodyPr anchor="t">
            <a:normAutofit/>
          </a:bodyPr>
          <a:lstStyle>
            <a:lvl1pPr marL="0" indent="0" algn="l">
              <a:buNone/>
              <a:defRPr sz="1600" cap="all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7FA0ACE7-29A8-47D3-A7D9-257B711D80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B37D1A-CA2C-4926-BA38-5F5C7538F399}" type="datetime1">
              <a:rPr lang="en-US" smtClean="0"/>
              <a:t>2/19/2025</a:t>
            </a:fld>
            <a:endParaRPr lang="en-US" dirty="0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DEC604B9-52E9-4810-8359-47206518D0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5898A89F-CA25-400F-B05A-AECBF2517E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528506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1013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112AC3-8EF1-49DA-8B5F-A7250AEADE6D}" type="datetime1">
              <a:rPr lang="en-US" smtClean="0"/>
              <a:t>2/19/2025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515832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8058151" y="599725"/>
            <a:ext cx="3687316" cy="5816950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204200" y="863600"/>
            <a:ext cx="3124200" cy="4807326"/>
          </a:xfrm>
        </p:spPr>
        <p:txBody>
          <a:bodyPr vert="eaVert" anchor="ctr"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74923" y="863600"/>
            <a:ext cx="7161625" cy="4807326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F6423B97-A5D4-47B9-8861-73B3707A04CF}"/>
              </a:ext>
            </a:extLst>
          </p:cNvPr>
          <p:cNvSpPr/>
          <p:nvPr/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rgbClr val="969FA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1AEC0421-37B4-4481-A10D-69FDF5EC7909}"/>
              </a:ext>
            </a:extLst>
          </p:cNvPr>
          <p:cNvSpPr/>
          <p:nvPr/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F7265B5-9F97-4F1E-99E9-74F7B7E62337}"/>
              </a:ext>
            </a:extLst>
          </p:cNvPr>
          <p:cNvSpPr/>
          <p:nvPr/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1" name="Date Placeholder 10">
            <a:extLst>
              <a:ext uri="{FF2B5EF4-FFF2-40B4-BE49-F238E27FC236}">
                <a16:creationId xmlns:a16="http://schemas.microsoft.com/office/drawing/2014/main" id="{5C74A470-3BD3-4F33-80E5-67E6E87FCB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E7A68B-0D05-48F6-B972-E2AA22F63397}" type="datetime1">
              <a:rPr lang="en-US" smtClean="0"/>
              <a:t>2/19/2025</a:t>
            </a:fld>
            <a:endParaRPr lang="en-US" dirty="0"/>
          </a:p>
        </p:txBody>
      </p:sp>
      <p:sp>
        <p:nvSpPr>
          <p:cNvPr id="12" name="Footer Placeholder 11">
            <a:extLst>
              <a:ext uri="{FF2B5EF4-FFF2-40B4-BE49-F238E27FC236}">
                <a16:creationId xmlns:a16="http://schemas.microsoft.com/office/drawing/2014/main" id="{9A3A30BA-DB50-4D7D-BCDE-17D20FB354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3" name="Slide Number Placeholder 12">
            <a:extLst>
              <a:ext uri="{FF2B5EF4-FFF2-40B4-BE49-F238E27FC236}">
                <a16:creationId xmlns:a16="http://schemas.microsoft.com/office/drawing/2014/main" id="{76FF9E58-C0B2-436B-A21C-DB45A00D65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719162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118872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1192" y="2340864"/>
            <a:ext cx="11029615" cy="3634486"/>
          </a:xfrm>
        </p:spPr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770E6237-3456-439F-802D-3BA93FC7E3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6F7EF-8D06-4C94-B16C-4C8D0E6A572B}" type="datetime1">
              <a:rPr lang="en-US" smtClean="0"/>
              <a:t>2/19/2025</a:t>
            </a:fld>
            <a:endParaRPr lang="en-US" dirty="0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1356D3B5-6063-4A89-B88F-9D3043916F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02B78BF7-69D3-4CE0-A631-50EFD41EEE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646404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447817" y="5141974"/>
            <a:ext cx="11290860" cy="1258827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2393950"/>
            <a:ext cx="11029615" cy="2147467"/>
          </a:xfrm>
        </p:spPr>
        <p:txBody>
          <a:bodyPr anchor="b">
            <a:normAutofit/>
          </a:bodyPr>
          <a:lstStyle>
            <a:lvl1pPr algn="l">
              <a:defRPr sz="3600" b="0" cap="all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192" y="4541417"/>
            <a:ext cx="11029615" cy="600556"/>
          </a:xfrm>
        </p:spPr>
        <p:txBody>
          <a:bodyPr anchor="t">
            <a:normAutofit/>
          </a:bodyPr>
          <a:lstStyle>
            <a:lvl1pPr marL="0" indent="0" algn="l">
              <a:buNone/>
              <a:defRPr sz="1800" cap="all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1582016-5696-4A93-887F-BBB3B9002F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73F527-1288-4E9F-B439-9DB97FCA04DC}" type="datetime1">
              <a:rPr lang="en-US" smtClean="0"/>
              <a:t>2/19/2025</a:t>
            </a:fld>
            <a:endParaRPr lang="en-US" dirty="0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857CFCD5-1192-4E18-8A8F-29E153B44D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E39A109E-5018-4794-92B3-FD5E5BCD95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91465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729658"/>
            <a:ext cx="11029616" cy="98833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81193" y="2228003"/>
            <a:ext cx="5194767" cy="363304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16039" y="2228003"/>
            <a:ext cx="5194769" cy="363304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C84D91-692A-4C47-8D88-C88AC89F8F16}" type="datetime1">
              <a:rPr lang="en-US" smtClean="0"/>
              <a:t>2/19/2025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988594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581193" y="729658"/>
            <a:ext cx="11029616" cy="98833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191" y="2250891"/>
            <a:ext cx="5194769" cy="557784"/>
          </a:xfrm>
        </p:spPr>
        <p:txBody>
          <a:bodyPr anchor="ctr">
            <a:noAutofit/>
          </a:bodyPr>
          <a:lstStyle>
            <a:lvl1pPr marL="0" indent="0">
              <a:buNone/>
              <a:defRPr sz="2000" b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1194" y="2926052"/>
            <a:ext cx="5194766" cy="2934999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16039" y="2250892"/>
            <a:ext cx="5194770" cy="553373"/>
          </a:xfrm>
        </p:spPr>
        <p:txBody>
          <a:bodyPr anchor="ctr">
            <a:no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None/>
              <a:tabLst/>
              <a:defRPr sz="2000" b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None/>
              <a:tabLst/>
              <a:defRPr/>
            </a:pPr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16037" y="2926052"/>
            <a:ext cx="5194771" cy="2934999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B7E174-617D-408E-97F4-8682C4696571}" type="datetime1">
              <a:rPr lang="en-US" smtClean="0"/>
              <a:t>2/19/2025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421310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575894" y="729658"/>
            <a:ext cx="11029616" cy="98833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A1B7CB-B020-439A-933C-5A533B73F9EA}" type="datetime1">
              <a:rPr lang="en-US" smtClean="0"/>
              <a:t>2/19/2025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164770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B60B98-0477-42A9-9AA3-26D823DF2455}" type="datetime1">
              <a:rPr lang="en-US" smtClean="0"/>
              <a:t>2/19/2025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684626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>
            <a:spLocks noChangeAspect="1"/>
          </p:cNvSpPr>
          <p:nvPr/>
        </p:nvSpPr>
        <p:spPr>
          <a:xfrm>
            <a:off x="447817" y="601200"/>
            <a:ext cx="3682723" cy="5815475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7857" y="933450"/>
            <a:ext cx="3031852" cy="1722419"/>
          </a:xfrm>
        </p:spPr>
        <p:txBody>
          <a:bodyPr anchor="b">
            <a:normAutofit/>
          </a:bodyPr>
          <a:lstStyle>
            <a:lvl1pPr algn="l">
              <a:defRPr sz="24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00928" y="1179829"/>
            <a:ext cx="6650991" cy="4658216"/>
          </a:xfrm>
        </p:spPr>
        <p:txBody>
          <a:bodyPr anchor="ctr">
            <a:normAutofit/>
          </a:bodyPr>
          <a:lstStyle>
            <a:lvl1pPr>
              <a:defRPr sz="2000">
                <a:solidFill>
                  <a:schemeClr val="tx2"/>
                </a:solidFill>
              </a:defRPr>
            </a:lvl1pPr>
            <a:lvl2pPr>
              <a:defRPr sz="1800">
                <a:solidFill>
                  <a:schemeClr val="tx2"/>
                </a:solidFill>
              </a:defRPr>
            </a:lvl2pPr>
            <a:lvl3pPr>
              <a:defRPr sz="1600">
                <a:solidFill>
                  <a:schemeClr val="tx2"/>
                </a:solidFill>
              </a:defRPr>
            </a:lvl3pPr>
            <a:lvl4pPr>
              <a:defRPr sz="1400">
                <a:solidFill>
                  <a:schemeClr val="tx2"/>
                </a:solidFill>
              </a:defRPr>
            </a:lvl4pPr>
            <a:lvl5pPr>
              <a:defRPr sz="1400">
                <a:solidFill>
                  <a:schemeClr val="tx2"/>
                </a:solidFill>
              </a:defRPr>
            </a:lvl5pPr>
            <a:lvl6pPr>
              <a:defRPr sz="1400">
                <a:solidFill>
                  <a:schemeClr val="tx2"/>
                </a:solidFill>
              </a:defRPr>
            </a:lvl6pPr>
            <a:lvl7pPr>
              <a:defRPr sz="1400">
                <a:solidFill>
                  <a:schemeClr val="tx2"/>
                </a:solidFill>
              </a:defRPr>
            </a:lvl7pPr>
            <a:lvl8pPr>
              <a:defRPr sz="1400">
                <a:solidFill>
                  <a:schemeClr val="tx2"/>
                </a:solidFill>
              </a:defRPr>
            </a:lvl8pPr>
            <a:lvl9pPr>
              <a:defRPr sz="1400">
                <a:solidFill>
                  <a:schemeClr val="tx2"/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7857" y="2836654"/>
            <a:ext cx="3031852" cy="3001392"/>
          </a:xfrm>
        </p:spPr>
        <p:txBody>
          <a:bodyPr anchor="t">
            <a:normAutofit/>
          </a:bodyPr>
          <a:lstStyle>
            <a:lvl1pPr marL="0" indent="0" algn="l">
              <a:buNone/>
              <a:defRPr sz="1600">
                <a:solidFill>
                  <a:srgbClr val="FFFFFF"/>
                </a:solidFill>
              </a:defRPr>
            </a:lvl1pPr>
            <a:lvl2pPr marL="457200" indent="0">
              <a:buNone/>
              <a:defRPr sz="11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0B919CC2-2A65-446F-B538-9E624903544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605951" y="6456916"/>
            <a:ext cx="2844799" cy="365125"/>
          </a:xfrm>
        </p:spPr>
        <p:txBody>
          <a:bodyPr/>
          <a:lstStyle/>
          <a:p>
            <a:fld id="{D455B86E-C424-475E-A2F2-4F072FC5FA60}" type="datetime1">
              <a:rPr lang="en-US" smtClean="0"/>
              <a:t>2/19/2025</a:t>
            </a:fld>
            <a:endParaRPr lang="en-US" dirty="0"/>
          </a:p>
        </p:txBody>
      </p:sp>
      <p:sp>
        <p:nvSpPr>
          <p:cNvPr id="10" name="Footer Placeholder 9">
            <a:extLst>
              <a:ext uri="{FF2B5EF4-FFF2-40B4-BE49-F238E27FC236}">
                <a16:creationId xmlns:a16="http://schemas.microsoft.com/office/drawing/2014/main" id="{B72412AE-119E-4982-8B24-63365EFCA7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81192" y="6452590"/>
            <a:ext cx="691721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7FC4BB19-6AD1-45CF-9F99-00B109890F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558300" y="6456916"/>
            <a:ext cx="1052510" cy="365125"/>
          </a:xfrm>
        </p:spPr>
        <p:txBody>
          <a:bodyPr/>
          <a:lstStyle/>
          <a:p>
            <a:fld id="{3A98EE3D-8CD1-4C3F-BD1C-C98C9596463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755198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4693389"/>
            <a:ext cx="11029616" cy="566738"/>
          </a:xfrm>
        </p:spPr>
        <p:txBody>
          <a:bodyPr anchor="b">
            <a:normAutofit/>
          </a:bodyPr>
          <a:lstStyle>
            <a:lvl1pPr algn="l">
              <a:defRPr sz="2400" b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47817" y="641350"/>
            <a:ext cx="11290859" cy="3651249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81192" y="5260127"/>
            <a:ext cx="11029617" cy="998148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E8620-9383-4EE6-A8A7-3871C7682113}" type="datetime1">
              <a:rPr lang="en-US" smtClean="0"/>
              <a:t>2/19/2025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131461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81192" y="705124"/>
            <a:ext cx="11029616" cy="118955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192" y="2336002"/>
            <a:ext cx="11029616" cy="365204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05951" y="6423914"/>
            <a:ext cx="28447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78F5A55F-9E12-461C-AEAF-DA1929A0540A}" type="datetime1">
              <a:rPr lang="en-US" smtClean="0"/>
              <a:t>2/19/2025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81192" y="6423914"/>
            <a:ext cx="69172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cap="all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58300" y="6423914"/>
            <a:ext cx="10525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rgbClr val="969FA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41975037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l" defTabSz="457200" rtl="0" eaLnBrk="1" latinLnBrk="0" hangingPunct="1">
        <a:lnSpc>
          <a:spcPct val="100000"/>
        </a:lnSpc>
        <a:spcBef>
          <a:spcPct val="0"/>
        </a:spcBef>
        <a:buNone/>
        <a:defRPr sz="2800" b="0" kern="1200" cap="all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06000" indent="-306000" algn="l" defTabSz="457200" rtl="0" eaLnBrk="1" latinLnBrk="0" hangingPunct="1">
        <a:lnSpc>
          <a:spcPct val="110000"/>
        </a:lnSpc>
        <a:spcBef>
          <a:spcPct val="20000"/>
        </a:spcBef>
        <a:spcAft>
          <a:spcPts val="600"/>
        </a:spcAft>
        <a:buClr>
          <a:schemeClr val="accent1"/>
        </a:buClr>
        <a:buSzPct val="92000"/>
        <a:buFont typeface="Wingdings 2" panose="05020102010507070707" pitchFamily="18" charset="2"/>
        <a:buChar char=""/>
        <a:defRPr sz="17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6300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92000"/>
        <a:buFont typeface="Wingdings 2" panose="05020102010507070707" pitchFamily="18" charset="2"/>
        <a:buChar char="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900000" indent="-270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92000"/>
        <a:buFont typeface="Wingdings 2" panose="05020102010507070707" pitchFamily="18" charset="2"/>
        <a:buChar char=""/>
        <a:defRPr sz="13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242000" indent="-234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92000"/>
        <a:buFont typeface="Wingdings 2" panose="05020102010507070707" pitchFamily="18" charset="2"/>
        <a:buChar char=""/>
        <a:defRPr sz="11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602000" indent="-234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92000"/>
        <a:buFont typeface="Wingdings 2" panose="05020102010507070707" pitchFamily="18" charset="2"/>
        <a:buChar char=""/>
        <a:defRPr sz="11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9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6pPr>
      <a:lvl7pPr marL="22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7pPr>
      <a:lvl8pPr marL="25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8pPr>
      <a:lvl9pPr marL="28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.xml"/><Relationship Id="rId4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8" Type="http://schemas.openxmlformats.org/officeDocument/2006/relationships/customXml" Target="../ink/ink3.xml"/><Relationship Id="rId21" Type="http://schemas.openxmlformats.org/officeDocument/2006/relationships/image" Target="../media/image21.png"/><Relationship Id="rId17" Type="http://schemas.openxmlformats.org/officeDocument/2006/relationships/image" Target="../media/image19.png"/><Relationship Id="rId2" Type="http://schemas.openxmlformats.org/officeDocument/2006/relationships/customXml" Target="../ink/ink1.xml"/><Relationship Id="rId16" Type="http://schemas.openxmlformats.org/officeDocument/2006/relationships/customXml" Target="../ink/ink2.xml"/><Relationship Id="rId20" Type="http://schemas.openxmlformats.org/officeDocument/2006/relationships/customXml" Target="../ink/ink4.xml"/><Relationship Id="rId1" Type="http://schemas.openxmlformats.org/officeDocument/2006/relationships/slideLayout" Target="../slideLayouts/slideLayout2.xml"/><Relationship Id="rId15" Type="http://schemas.openxmlformats.org/officeDocument/2006/relationships/image" Target="../media/image18.png"/><Relationship Id="rId19" Type="http://schemas.openxmlformats.org/officeDocument/2006/relationships/image" Target="../media/image20.png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mtc.gov/wp-content/uploads/2024/12/Multistate-Research-on-Tiered-Partnerships-for-White-Paper-December-17-2024.pdf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9" name="Rectangle 28">
            <a:extLst>
              <a:ext uri="{FF2B5EF4-FFF2-40B4-BE49-F238E27FC236}">
                <a16:creationId xmlns:a16="http://schemas.microsoft.com/office/drawing/2014/main" id="{A52FF1B8-145F-47AA-9F6F-7DA3201AA6C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Franklin Gothic Book" panose="020B0502020104020203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C21E816-31F5-48BB-BD02-D15F2F18B48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974554" y="1432560"/>
            <a:ext cx="8927886" cy="1996440"/>
          </a:xfrm>
        </p:spPr>
        <p:txBody>
          <a:bodyPr>
            <a:normAutofit fontScale="90000"/>
          </a:bodyPr>
          <a:lstStyle/>
          <a:p>
            <a:br>
              <a:rPr lang="en-US" sz="4400" dirty="0"/>
            </a:br>
            <a:br>
              <a:rPr lang="en-US" sz="4400" dirty="0"/>
            </a:br>
            <a:br>
              <a:rPr lang="en-US" sz="4400" dirty="0"/>
            </a:br>
            <a:br>
              <a:rPr lang="en-US" sz="4400" dirty="0"/>
            </a:br>
            <a:br>
              <a:rPr lang="en-US" sz="4400" dirty="0"/>
            </a:br>
            <a:br>
              <a:rPr lang="en-US" sz="4400" dirty="0"/>
            </a:br>
            <a:r>
              <a:rPr lang="en-US" cap="none" dirty="0"/>
              <a:t>State Taxation of Partnerships </a:t>
            </a:r>
            <a:br>
              <a:rPr lang="en-US" cap="none" dirty="0"/>
            </a:br>
            <a:r>
              <a:rPr lang="en-US" cap="none" dirty="0"/>
              <a:t>Status Report</a:t>
            </a:r>
            <a:endParaRPr lang="en-US" sz="4200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35D6E6B-3353-491C-A3C6-F278D6CED8B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974554" y="3671798"/>
            <a:ext cx="6062455" cy="637565"/>
          </a:xfrm>
        </p:spPr>
        <p:txBody>
          <a:bodyPr>
            <a:noAutofit/>
          </a:bodyPr>
          <a:lstStyle/>
          <a:p>
            <a:r>
              <a:rPr lang="en-US" sz="2400" dirty="0"/>
              <a:t>February 19</a:t>
            </a:r>
            <a:r>
              <a:rPr lang="en-US" sz="2400"/>
              <a:t>, 2025</a:t>
            </a:r>
          </a:p>
          <a:p>
            <a:endParaRPr lang="en-US" sz="2400" dirty="0"/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6DFE8A8C-8C1F-40A1-8A45-9D05B0DD8E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Franklin Gothic Book" panose="020B0502020104020203"/>
              <a:ea typeface="+mn-ea"/>
              <a:cs typeface="+mn-cs"/>
            </a:endParaRP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EE1EF8C3-8F8A-447D-A5FF-C124268254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Franklin Gothic Book" panose="020B0502020104020203"/>
              <a:ea typeface="+mn-ea"/>
              <a:cs typeface="+mn-cs"/>
            </a:endParaRPr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1B511BAF-6DC3-420A-8603-96945C66AD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rgbClr val="969FA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Franklin Gothic Book" panose="020B0502020104020203"/>
              <a:ea typeface="+mn-ea"/>
              <a:cs typeface="+mn-cs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9F09600-EAFC-4C54-94E9-659BE7BEF5B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8088" y="2012356"/>
            <a:ext cx="2174264" cy="1441181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47580555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2595FB-19AD-D955-9C3C-65114FBC24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08288" y="702156"/>
            <a:ext cx="10102519" cy="674468"/>
          </a:xfrm>
        </p:spPr>
        <p:txBody>
          <a:bodyPr>
            <a:normAutofit/>
          </a:bodyPr>
          <a:lstStyle/>
          <a:p>
            <a:r>
              <a:rPr lang="en-US" sz="3200" b="1" dirty="0"/>
              <a:t>outline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B9F97C5-18AC-837E-7242-20A67DA2B14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49691" y="1602557"/>
            <a:ext cx="9662474" cy="4918824"/>
          </a:xfrm>
        </p:spPr>
        <p:txBody>
          <a:bodyPr anchor="t">
            <a:normAutofit/>
          </a:bodyPr>
          <a:lstStyle/>
          <a:p>
            <a:pPr marL="640080" marR="0" lvl="0" indent="-640080">
              <a:spcBef>
                <a:spcPts val="1800"/>
              </a:spcBef>
              <a:spcAft>
                <a:spcPts val="500"/>
              </a:spcAft>
              <a:buFont typeface="+mj-lt"/>
              <a:buAutoNum type="romanUcPeriod"/>
            </a:pPr>
            <a:r>
              <a:rPr lang="en-US" sz="2400" b="1" u="sng" dirty="0">
                <a:solidFill>
                  <a:srgbClr val="000000"/>
                </a:solidFill>
                <a:ea typeface="Times New Roman" panose="02020603050405020304" pitchFamily="18" charset="0"/>
                <a:cs typeface="Aptos" panose="020B0004020202020204" pitchFamily="34" charset="0"/>
              </a:rPr>
              <a:t>Scope</a:t>
            </a:r>
          </a:p>
          <a:p>
            <a:pPr marL="936000" lvl="3" indent="0">
              <a:spcBef>
                <a:spcPts val="1800"/>
              </a:spcBef>
              <a:spcAft>
                <a:spcPts val="500"/>
              </a:spcAft>
              <a:buNone/>
            </a:pPr>
            <a:r>
              <a:rPr lang="en-US" sz="1900" dirty="0"/>
              <a:t>The white paper would address sourcing where the partner is a corporation, the partnership is a tiered structure, or situations where there are intercompany transactions or special allocations. It would </a:t>
            </a:r>
            <a:r>
              <a:rPr lang="en-US" sz="1900" dirty="0">
                <a:solidFill>
                  <a:srgbClr val="000000"/>
                </a:solidFill>
                <a:ea typeface="Times New Roman" panose="02020603050405020304" pitchFamily="18" charset="0"/>
                <a:cs typeface="Aptos" panose="020B0004020202020204" pitchFamily="34" charset="0"/>
              </a:rPr>
              <a:t>exclude i</a:t>
            </a:r>
            <a:r>
              <a:rPr lang="en-US" sz="19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Aptos" panose="020B0004020202020204" pitchFamily="34" charset="0"/>
              </a:rPr>
              <a:t>nvestment partnerships but </a:t>
            </a:r>
            <a:r>
              <a:rPr lang="en-US" sz="1900" dirty="0">
                <a:solidFill>
                  <a:srgbClr val="000000"/>
                </a:solidFill>
                <a:ea typeface="Aptos" panose="020B0004020202020204" pitchFamily="34" charset="0"/>
                <a:cs typeface="Aptos" panose="020B0004020202020204" pitchFamily="34" charset="0"/>
              </a:rPr>
              <a:t>include guaranteed payments (sourced in the same way as distributive share)</a:t>
            </a:r>
            <a:r>
              <a:rPr lang="en-US" sz="1900" dirty="0">
                <a:effectLst/>
                <a:ea typeface="Aptos" panose="020B0004020202020204" pitchFamily="34" charset="0"/>
                <a:cs typeface="Aptos" panose="020B0004020202020204" pitchFamily="34" charset="0"/>
              </a:rPr>
              <a:t>. </a:t>
            </a:r>
          </a:p>
          <a:p>
            <a:pPr marL="640080" marR="0" lvl="0" indent="-640080">
              <a:spcBef>
                <a:spcPts val="1800"/>
              </a:spcBef>
              <a:spcAft>
                <a:spcPts val="500"/>
              </a:spcAft>
              <a:buFont typeface="+mj-lt"/>
              <a:buAutoNum type="romanUcPeriod"/>
            </a:pPr>
            <a:r>
              <a:rPr lang="en-US" sz="2400" b="1" u="sng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Aptos" panose="020B0004020202020204" pitchFamily="34" charset="0"/>
              </a:rPr>
              <a:t>Essential Terms</a:t>
            </a:r>
            <a:r>
              <a:rPr lang="en-US" sz="2400" b="1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Aptos" panose="020B0004020202020204" pitchFamily="34" charset="0"/>
              </a:rPr>
              <a:t> </a:t>
            </a:r>
            <a:endParaRPr lang="en-US" sz="2400" b="1" dirty="0">
              <a:solidFill>
                <a:srgbClr val="000000"/>
              </a:solidFill>
              <a:ea typeface="Times New Roman" panose="02020603050405020304" pitchFamily="18" charset="0"/>
              <a:cs typeface="Aptos" panose="020B0004020202020204" pitchFamily="34" charset="0"/>
            </a:endParaRPr>
          </a:p>
          <a:p>
            <a:pPr marL="936000" lvl="3" indent="0">
              <a:spcBef>
                <a:spcPts val="1800"/>
              </a:spcBef>
              <a:spcAft>
                <a:spcPts val="500"/>
              </a:spcAft>
              <a:buNone/>
            </a:pPr>
            <a:r>
              <a:rPr lang="en-US" sz="1900" dirty="0">
                <a:solidFill>
                  <a:srgbClr val="000000"/>
                </a:solidFill>
                <a:ea typeface="Times New Roman" panose="02020603050405020304" pitchFamily="18" charset="0"/>
                <a:cs typeface="Aptos" panose="020B0004020202020204" pitchFamily="34" charset="0"/>
              </a:rPr>
              <a:t>(Drafted.)</a:t>
            </a:r>
            <a:endParaRPr lang="en-US" sz="1900" dirty="0">
              <a:solidFill>
                <a:srgbClr val="000000"/>
              </a:solidFill>
              <a:effectLst/>
              <a:ea typeface="Times New Roman" panose="02020603050405020304" pitchFamily="18" charset="0"/>
              <a:cs typeface="Aptos" panose="020B0004020202020204" pitchFamily="34" charset="0"/>
            </a:endParaRPr>
          </a:p>
          <a:p>
            <a:pPr marL="640080" marR="0" lvl="0" indent="-640080">
              <a:spcBef>
                <a:spcPts val="1800"/>
              </a:spcBef>
              <a:spcAft>
                <a:spcPts val="500"/>
              </a:spcAft>
              <a:buFont typeface="+mj-lt"/>
              <a:buAutoNum type="romanUcPeriod"/>
            </a:pPr>
            <a:r>
              <a:rPr lang="en-US" sz="2400" b="1" u="sng" dirty="0">
                <a:solidFill>
                  <a:srgbClr val="000000"/>
                </a:solidFill>
                <a:ea typeface="Times New Roman" panose="02020603050405020304" pitchFamily="18" charset="0"/>
                <a:cs typeface="Aptos" panose="020B0004020202020204" pitchFamily="34" charset="0"/>
              </a:rPr>
              <a:t>Importance of the Attribution Principle</a:t>
            </a:r>
          </a:p>
          <a:p>
            <a:pPr marL="936000" marR="0" lvl="3" indent="0" algn="l" defTabSz="457200" rtl="0" eaLnBrk="1" fontAlgn="auto" latinLnBrk="0" hangingPunct="1">
              <a:lnSpc>
                <a:spcPct val="100000"/>
              </a:lnSpc>
              <a:spcBef>
                <a:spcPts val="1800"/>
              </a:spcBef>
              <a:spcAft>
                <a:spcPts val="500"/>
              </a:spcAft>
              <a:buClr>
                <a:srgbClr val="A5300F"/>
              </a:buClr>
              <a:buSzPct val="92000"/>
              <a:buFont typeface="Wingdings 2" panose="05020102010507070707" pitchFamily="18" charset="2"/>
              <a:buNone/>
              <a:tabLst/>
              <a:defRPr/>
            </a:pPr>
            <a:r>
              <a:rPr kumimoji="0" lang="en-US" sz="19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Franklin Gothic Book" panose="020B0502020104020203"/>
                <a:ea typeface="Times New Roman" panose="02020603050405020304" pitchFamily="18" charset="0"/>
                <a:cs typeface="Aptos" panose="020B0004020202020204" pitchFamily="34" charset="0"/>
              </a:rPr>
              <a:t>(</a:t>
            </a:r>
            <a:r>
              <a:rPr lang="en-US" sz="1900" dirty="0">
                <a:solidFill>
                  <a:srgbClr val="000000"/>
                </a:solidFill>
                <a:latin typeface="Franklin Gothic Book" panose="020B0502020104020203"/>
                <a:ea typeface="Times New Roman" panose="02020603050405020304" pitchFamily="18" charset="0"/>
                <a:cs typeface="Aptos" panose="020B0004020202020204" pitchFamily="34" charset="0"/>
              </a:rPr>
              <a:t>Drafted.</a:t>
            </a:r>
            <a:r>
              <a:rPr kumimoji="0" lang="en-US" sz="19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Franklin Gothic Book" panose="020B0502020104020203"/>
                <a:ea typeface="Times New Roman" panose="02020603050405020304" pitchFamily="18" charset="0"/>
                <a:cs typeface="Aptos" panose="020B0004020202020204" pitchFamily="34" charset="0"/>
              </a:rPr>
              <a:t>)</a:t>
            </a:r>
          </a:p>
          <a:p>
            <a:pPr marL="936000" lvl="3" indent="0">
              <a:spcBef>
                <a:spcPts val="1800"/>
              </a:spcBef>
              <a:spcAft>
                <a:spcPts val="500"/>
              </a:spcAft>
              <a:buNone/>
            </a:pPr>
            <a:endParaRPr lang="en-US" sz="1200" b="1" u="sng" dirty="0">
              <a:solidFill>
                <a:srgbClr val="000000"/>
              </a:solidFill>
              <a:effectLst/>
              <a:ea typeface="Times New Roman" panose="02020603050405020304" pitchFamily="18" charset="0"/>
              <a:cs typeface="Aptos" panose="020B0004020202020204" pitchFamily="34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C1FAEC9-B5F8-C4A8-D16E-F6757F43FA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4740979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2595FB-19AD-D955-9C3C-65114FBC24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17714" y="702156"/>
            <a:ext cx="10093093" cy="674468"/>
          </a:xfrm>
        </p:spPr>
        <p:txBody>
          <a:bodyPr>
            <a:normAutofit/>
          </a:bodyPr>
          <a:lstStyle/>
          <a:p>
            <a:r>
              <a:rPr lang="en-US" sz="3200" b="1" dirty="0"/>
              <a:t>Outline </a:t>
            </a:r>
            <a:r>
              <a:rPr lang="en-US" sz="2400" b="1" dirty="0"/>
              <a:t>(cont’d)</a:t>
            </a:r>
            <a:endParaRPr lang="en-US" sz="3200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B9F97C5-18AC-837E-7242-20A67DA2B14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30837" y="1621410"/>
            <a:ext cx="9681328" cy="4899969"/>
          </a:xfrm>
        </p:spPr>
        <p:txBody>
          <a:bodyPr anchor="t">
            <a:normAutofit/>
          </a:bodyPr>
          <a:lstStyle/>
          <a:p>
            <a:pPr marL="640080" marR="0" lvl="0" indent="-640080">
              <a:spcBef>
                <a:spcPts val="0"/>
              </a:spcBef>
              <a:spcAft>
                <a:spcPts val="500"/>
              </a:spcAft>
              <a:buFont typeface="+mj-lt"/>
              <a:buAutoNum type="romanUcPeriod" startAt="4"/>
            </a:pPr>
            <a:r>
              <a:rPr lang="en-US" sz="2400" b="1" u="sng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Aptos" panose="020B0004020202020204" pitchFamily="34" charset="0"/>
              </a:rPr>
              <a:t>Sourcing Non-Apportionable Partnership Income - Generally</a:t>
            </a:r>
          </a:p>
          <a:p>
            <a:pPr marL="1554480" lvl="2" indent="-640080">
              <a:spcBef>
                <a:spcPts val="0"/>
              </a:spcBef>
              <a:spcAft>
                <a:spcPts val="200"/>
              </a:spcAft>
              <a:buFont typeface="+mj-lt"/>
              <a:buAutoNum type="alphaUcPeriod"/>
            </a:pPr>
            <a:r>
              <a:rPr lang="en-US" sz="20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Aptos" panose="020B0004020202020204" pitchFamily="34" charset="0"/>
              </a:rPr>
              <a:t>Determination of non-apportionable income</a:t>
            </a:r>
            <a:r>
              <a:rPr lang="en-US" sz="2000" dirty="0">
                <a:solidFill>
                  <a:srgbClr val="000000"/>
                </a:solidFill>
                <a:ea typeface="Times New Roman" panose="02020603050405020304" pitchFamily="18" charset="0"/>
                <a:cs typeface="Aptos" panose="020B0004020202020204" pitchFamily="34" charset="0"/>
              </a:rPr>
              <a:t> (see slides below)</a:t>
            </a:r>
            <a:endParaRPr lang="en-US" sz="2000" dirty="0">
              <a:solidFill>
                <a:srgbClr val="000000"/>
              </a:solidFill>
              <a:effectLst/>
              <a:ea typeface="Times New Roman" panose="02020603050405020304" pitchFamily="18" charset="0"/>
              <a:cs typeface="Aptos" panose="020B0004020202020204" pitchFamily="34" charset="0"/>
            </a:endParaRPr>
          </a:p>
          <a:p>
            <a:pPr marL="1554480" lvl="2" indent="-640080">
              <a:spcBef>
                <a:spcPts val="0"/>
              </a:spcBef>
              <a:spcAft>
                <a:spcPts val="1800"/>
              </a:spcAft>
              <a:buFont typeface="+mj-lt"/>
              <a:buAutoNum type="alphaUcPeriod"/>
            </a:pPr>
            <a:r>
              <a:rPr lang="en-US" sz="2000" dirty="0">
                <a:effectLst/>
                <a:ea typeface="Aptos" panose="020B0004020202020204" pitchFamily="34" charset="0"/>
                <a:cs typeface="Aptos" panose="020B0004020202020204" pitchFamily="34" charset="0"/>
              </a:rPr>
              <a:t>Sourcing non-apportionable income (</a:t>
            </a:r>
            <a:r>
              <a:rPr lang="en-US" sz="2000" dirty="0">
                <a:ea typeface="Aptos" panose="020B0004020202020204" pitchFamily="34" charset="0"/>
                <a:cs typeface="Aptos" panose="020B0004020202020204" pitchFamily="34" charset="0"/>
              </a:rPr>
              <a:t>see slides</a:t>
            </a:r>
            <a:r>
              <a:rPr lang="en-US" sz="2000" dirty="0">
                <a:effectLst/>
                <a:ea typeface="Aptos" panose="020B0004020202020204" pitchFamily="34" charset="0"/>
                <a:cs typeface="Aptos" panose="020B0004020202020204" pitchFamily="34" charset="0"/>
              </a:rPr>
              <a:t> below) </a:t>
            </a:r>
          </a:p>
          <a:p>
            <a:pPr marL="640080" marR="0" lvl="0" indent="-640080">
              <a:spcBef>
                <a:spcPts val="0"/>
              </a:spcBef>
              <a:spcAft>
                <a:spcPts val="500"/>
              </a:spcAft>
              <a:buFont typeface="+mj-lt"/>
              <a:buAutoNum type="romanUcPeriod" startAt="4"/>
            </a:pPr>
            <a:r>
              <a:rPr lang="en-US" sz="2400" b="1" u="sng" dirty="0">
                <a:solidFill>
                  <a:srgbClr val="000000"/>
                </a:solidFill>
                <a:effectLst/>
                <a:highlight>
                  <a:srgbClr val="FFFF00"/>
                </a:highlight>
                <a:ea typeface="Times New Roman" panose="02020603050405020304" pitchFamily="18" charset="0"/>
                <a:cs typeface="Aptos" panose="020B0004020202020204" pitchFamily="34" charset="0"/>
              </a:rPr>
              <a:t>Sourcing Apportionable Partnership Income</a:t>
            </a:r>
          </a:p>
          <a:p>
            <a:pPr marL="1554480" lvl="2" indent="-640080">
              <a:spcBef>
                <a:spcPts val="0"/>
              </a:spcBef>
              <a:spcAft>
                <a:spcPts val="200"/>
              </a:spcAft>
              <a:buFont typeface="+mj-lt"/>
              <a:buAutoNum type="alphaUcPeriod"/>
            </a:pPr>
            <a:r>
              <a:rPr lang="en-US" sz="20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Aptos" panose="020B0004020202020204" pitchFamily="34" charset="0"/>
              </a:rPr>
              <a:t>Corporate and tiered </a:t>
            </a:r>
            <a:r>
              <a:rPr lang="en-US" sz="2000" dirty="0">
                <a:solidFill>
                  <a:srgbClr val="000000"/>
                </a:solidFill>
                <a:ea typeface="Times New Roman" panose="02020603050405020304" pitchFamily="18" charset="0"/>
                <a:cs typeface="Aptos" panose="020B0004020202020204" pitchFamily="34" charset="0"/>
              </a:rPr>
              <a:t>p</a:t>
            </a:r>
            <a:r>
              <a:rPr lang="en-US" sz="20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Aptos" panose="020B0004020202020204" pitchFamily="34" charset="0"/>
              </a:rPr>
              <a:t>artners – n</a:t>
            </a:r>
            <a:r>
              <a:rPr lang="en-US" sz="2000" dirty="0">
                <a:solidFill>
                  <a:srgbClr val="000000"/>
                </a:solidFill>
                <a:ea typeface="Times New Roman" panose="02020603050405020304" pitchFamily="18" charset="0"/>
                <a:cs typeface="Aptos" panose="020B0004020202020204" pitchFamily="34" charset="0"/>
              </a:rPr>
              <a:t>eed for blended apportionment</a:t>
            </a:r>
            <a:endParaRPr lang="en-US" sz="2000" dirty="0">
              <a:solidFill>
                <a:srgbClr val="000000"/>
              </a:solidFill>
              <a:effectLst/>
              <a:ea typeface="Times New Roman" panose="02020603050405020304" pitchFamily="18" charset="0"/>
              <a:cs typeface="Aptos" panose="020B0004020202020204" pitchFamily="34" charset="0"/>
            </a:endParaRPr>
          </a:p>
          <a:p>
            <a:pPr marL="1554480" lvl="2" indent="-640080">
              <a:spcBef>
                <a:spcPts val="0"/>
              </a:spcBef>
              <a:spcAft>
                <a:spcPts val="500"/>
              </a:spcAft>
              <a:buFont typeface="+mj-lt"/>
              <a:buAutoNum type="alphaUcPeriod"/>
            </a:pPr>
            <a:r>
              <a:rPr lang="en-US" sz="2000" dirty="0">
                <a:solidFill>
                  <a:srgbClr val="000000"/>
                </a:solidFill>
                <a:highlight>
                  <a:srgbClr val="FFFF00"/>
                </a:highlight>
                <a:ea typeface="Aptos" panose="020B0004020202020204" pitchFamily="34" charset="0"/>
                <a:cs typeface="Aptos" panose="020B0004020202020204" pitchFamily="34" charset="0"/>
              </a:rPr>
              <a:t>How blended apportionment may be applied</a:t>
            </a:r>
          </a:p>
          <a:p>
            <a:pPr marL="1896480" lvl="3" indent="-640080">
              <a:spcBef>
                <a:spcPts val="0"/>
              </a:spcBef>
              <a:spcAft>
                <a:spcPts val="500"/>
              </a:spcAft>
              <a:buFont typeface="+mj-lt"/>
              <a:buAutoNum type="arabicParenR"/>
            </a:pPr>
            <a:r>
              <a:rPr lang="en-US" sz="1800" dirty="0">
                <a:solidFill>
                  <a:srgbClr val="000000"/>
                </a:solidFill>
                <a:highlight>
                  <a:srgbClr val="FFFF00"/>
                </a:highlight>
                <a:ea typeface="Aptos" panose="020B0004020202020204" pitchFamily="34" charset="0"/>
                <a:cs typeface="Aptos" panose="020B0004020202020204" pitchFamily="34" charset="0"/>
              </a:rPr>
              <a:t>Share of partnership factors</a:t>
            </a:r>
          </a:p>
          <a:p>
            <a:pPr marL="1896480" lvl="3" indent="-640080">
              <a:spcBef>
                <a:spcPts val="0"/>
              </a:spcBef>
              <a:spcAft>
                <a:spcPts val="500"/>
              </a:spcAft>
              <a:buFont typeface="+mj-lt"/>
              <a:buAutoNum type="arabicParenR"/>
            </a:pPr>
            <a:r>
              <a:rPr lang="en-US" sz="1800" dirty="0">
                <a:solidFill>
                  <a:srgbClr val="000000"/>
                </a:solidFill>
                <a:highlight>
                  <a:srgbClr val="FFFF00"/>
                </a:highlight>
                <a:ea typeface="Aptos" panose="020B0004020202020204" pitchFamily="34" charset="0"/>
                <a:cs typeface="Aptos" panose="020B0004020202020204" pitchFamily="34" charset="0"/>
              </a:rPr>
              <a:t>Effects of special allocations</a:t>
            </a:r>
          </a:p>
          <a:p>
            <a:pPr marL="1896480" lvl="3" indent="-640080">
              <a:spcBef>
                <a:spcPts val="0"/>
              </a:spcBef>
              <a:spcAft>
                <a:spcPts val="500"/>
              </a:spcAft>
              <a:buFont typeface="+mj-lt"/>
              <a:buAutoNum type="arabicParenR"/>
            </a:pPr>
            <a:r>
              <a:rPr lang="en-US" sz="1800" dirty="0">
                <a:solidFill>
                  <a:srgbClr val="000000"/>
                </a:solidFill>
                <a:highlight>
                  <a:srgbClr val="FFFF00"/>
                </a:highlight>
                <a:ea typeface="Aptos" panose="020B0004020202020204" pitchFamily="34" charset="0"/>
                <a:cs typeface="Aptos" panose="020B0004020202020204" pitchFamily="34" charset="0"/>
              </a:rPr>
              <a:t>Effects of intercompany transactions</a:t>
            </a:r>
            <a:endParaRPr lang="en-US" sz="2600" dirty="0">
              <a:solidFill>
                <a:srgbClr val="000000"/>
              </a:solidFill>
              <a:highlight>
                <a:srgbClr val="FFFF00"/>
              </a:highlight>
              <a:ea typeface="Aptos" panose="020B0004020202020204" pitchFamily="34" charset="0"/>
              <a:cs typeface="Aptos" panose="020B0004020202020204" pitchFamily="34" charset="0"/>
            </a:endParaRPr>
          </a:p>
          <a:p>
            <a:pPr marL="1554480" lvl="2" indent="-640080">
              <a:spcBef>
                <a:spcPts val="0"/>
              </a:spcBef>
              <a:spcAft>
                <a:spcPts val="500"/>
              </a:spcAft>
              <a:buFont typeface="+mj-lt"/>
              <a:buAutoNum type="alphaUcPeriod"/>
            </a:pPr>
            <a:r>
              <a:rPr lang="en-US" sz="2000" dirty="0">
                <a:solidFill>
                  <a:srgbClr val="000000"/>
                </a:solidFill>
                <a:ea typeface="Aptos" panose="020B0004020202020204" pitchFamily="34" charset="0"/>
                <a:cs typeface="Aptos" panose="020B0004020202020204" pitchFamily="34" charset="0"/>
              </a:rPr>
              <a:t>When blended apportionment may be applied and legal and other limitations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B27C774-6810-1A98-5893-E07B8C2A61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4614166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2595FB-19AD-D955-9C3C-65114FBC24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17714" y="702156"/>
            <a:ext cx="10093093" cy="674468"/>
          </a:xfrm>
        </p:spPr>
        <p:txBody>
          <a:bodyPr>
            <a:normAutofit/>
          </a:bodyPr>
          <a:lstStyle/>
          <a:p>
            <a:r>
              <a:rPr lang="en-US" sz="3200" b="1" dirty="0"/>
              <a:t>Outline </a:t>
            </a:r>
            <a:r>
              <a:rPr lang="en-US" sz="2400" b="1" dirty="0"/>
              <a:t>(cont’d)</a:t>
            </a:r>
            <a:endParaRPr lang="en-US" sz="3200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B9F97C5-18AC-837E-7242-20A67DA2B14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30837" y="1621410"/>
            <a:ext cx="9681328" cy="4899969"/>
          </a:xfrm>
        </p:spPr>
        <p:txBody>
          <a:bodyPr anchor="t">
            <a:normAutofit/>
          </a:bodyPr>
          <a:lstStyle/>
          <a:p>
            <a:pPr marL="514350" indent="-514350">
              <a:spcBef>
                <a:spcPts val="0"/>
              </a:spcBef>
              <a:buFont typeface="+mj-lt"/>
              <a:buAutoNum type="romanUcPeriod" startAt="6"/>
            </a:pPr>
            <a:r>
              <a:rPr lang="en-US" sz="2400" b="1" u="sng" dirty="0">
                <a:solidFill>
                  <a:srgbClr val="000000"/>
                </a:solidFill>
                <a:ea typeface="Aptos" panose="020B0004020202020204" pitchFamily="34" charset="0"/>
                <a:cs typeface="Aptos" panose="020B0004020202020204" pitchFamily="34" charset="0"/>
              </a:rPr>
              <a:t>Anti-Abuse Rules</a:t>
            </a:r>
          </a:p>
          <a:p>
            <a:pPr marL="1554480" lvl="2" indent="-640080">
              <a:spcBef>
                <a:spcPts val="0"/>
              </a:spcBef>
              <a:spcAft>
                <a:spcPts val="200"/>
              </a:spcAft>
              <a:buFont typeface="+mj-lt"/>
              <a:buAutoNum type="alphaUcPeriod"/>
            </a:pPr>
            <a:r>
              <a:rPr lang="en-US" sz="2000" dirty="0">
                <a:solidFill>
                  <a:srgbClr val="000000"/>
                </a:solidFill>
                <a:ea typeface="Times New Roman" panose="02020603050405020304" pitchFamily="18" charset="0"/>
                <a:cs typeface="Aptos" panose="020B0004020202020204" pitchFamily="34" charset="0"/>
              </a:rPr>
              <a:t>Special allocations and substantial economic effect</a:t>
            </a:r>
          </a:p>
          <a:p>
            <a:pPr marL="1554480" lvl="2" indent="-640080">
              <a:spcBef>
                <a:spcPts val="0"/>
              </a:spcBef>
              <a:buFont typeface="+mj-lt"/>
              <a:buAutoNum type="alphaUcPeriod"/>
            </a:pPr>
            <a:r>
              <a:rPr lang="en-US" sz="20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Aptos" panose="020B0004020202020204" pitchFamily="34" charset="0"/>
              </a:rPr>
              <a:t>Other – including equitable apportionment rules</a:t>
            </a:r>
            <a:endParaRPr lang="en-US" sz="2000" b="1" u="sng" dirty="0">
              <a:solidFill>
                <a:srgbClr val="000000"/>
              </a:solidFill>
              <a:ea typeface="Aptos" panose="020B0004020202020204" pitchFamily="34" charset="0"/>
              <a:cs typeface="Aptos" panose="020B0004020202020204" pitchFamily="34" charset="0"/>
            </a:endParaRPr>
          </a:p>
          <a:p>
            <a:pPr marL="640080" marR="0" lvl="0" indent="-640080">
              <a:spcBef>
                <a:spcPts val="0"/>
              </a:spcBef>
              <a:spcAft>
                <a:spcPts val="500"/>
              </a:spcAft>
              <a:buFont typeface="+mj-lt"/>
              <a:buAutoNum type="romanUcPeriod" startAt="7"/>
            </a:pPr>
            <a:r>
              <a:rPr lang="en-US" sz="2400" b="1" u="sng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Aptos" panose="020B0004020202020204" pitchFamily="34" charset="0"/>
              </a:rPr>
              <a:t>Administrative Issues </a:t>
            </a:r>
          </a:p>
          <a:p>
            <a:pPr marL="1554480" lvl="2" indent="-640080">
              <a:spcBef>
                <a:spcPts val="0"/>
              </a:spcBef>
              <a:spcAft>
                <a:spcPts val="200"/>
              </a:spcAft>
              <a:buFont typeface="+mj-lt"/>
              <a:buAutoNum type="alphaUcPeriod"/>
            </a:pPr>
            <a:r>
              <a:rPr lang="en-US" sz="2000" dirty="0">
                <a:solidFill>
                  <a:srgbClr val="000000"/>
                </a:solidFill>
                <a:ea typeface="Times New Roman" panose="02020603050405020304" pitchFamily="18" charset="0"/>
                <a:cs typeface="Aptos" panose="020B0004020202020204" pitchFamily="34" charset="0"/>
              </a:rPr>
              <a:t>How information is reported by partnerships and partners</a:t>
            </a:r>
          </a:p>
          <a:p>
            <a:pPr marL="1554480" lvl="2" indent="-640080">
              <a:spcBef>
                <a:spcPts val="0"/>
              </a:spcBef>
              <a:spcAft>
                <a:spcPts val="200"/>
              </a:spcAft>
              <a:buFont typeface="+mj-lt"/>
              <a:buAutoNum type="alphaUcPeriod"/>
            </a:pPr>
            <a:r>
              <a:rPr lang="en-US" sz="20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Aptos" panose="020B0004020202020204" pitchFamily="34" charset="0"/>
              </a:rPr>
              <a:t>How withholding may be affected</a:t>
            </a:r>
          </a:p>
          <a:p>
            <a:pPr marL="1554480" lvl="2" indent="-640080">
              <a:spcBef>
                <a:spcPts val="0"/>
              </a:spcBef>
              <a:spcAft>
                <a:spcPts val="1200"/>
              </a:spcAft>
              <a:buFont typeface="+mj-lt"/>
              <a:buAutoNum type="alphaUcPeriod"/>
            </a:pPr>
            <a:r>
              <a:rPr lang="en-US" sz="2000" dirty="0">
                <a:solidFill>
                  <a:srgbClr val="000000"/>
                </a:solidFill>
                <a:ea typeface="Times New Roman" panose="02020603050405020304" pitchFamily="18" charset="0"/>
                <a:cs typeface="Aptos" panose="020B0004020202020204" pitchFamily="34" charset="0"/>
              </a:rPr>
              <a:t>How composite returns or PTE taxes may be affected</a:t>
            </a:r>
          </a:p>
          <a:p>
            <a:pPr marL="640080" marR="0" lvl="0" indent="-640080">
              <a:spcBef>
                <a:spcPts val="0"/>
              </a:spcBef>
              <a:spcAft>
                <a:spcPts val="500"/>
              </a:spcAft>
              <a:buFont typeface="+mj-lt"/>
              <a:buAutoNum type="romanUcPeriod" startAt="7"/>
            </a:pPr>
            <a:r>
              <a:rPr lang="en-US" sz="2400" b="1" u="sng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Aptos" panose="020B0004020202020204" pitchFamily="34" charset="0"/>
              </a:rPr>
              <a:t>Summary of State Research</a:t>
            </a:r>
          </a:p>
          <a:p>
            <a:pPr marL="594000" lvl="2" indent="0">
              <a:spcBef>
                <a:spcPts val="0"/>
              </a:spcBef>
              <a:spcAft>
                <a:spcPts val="500"/>
              </a:spcAft>
              <a:buNone/>
            </a:pPr>
            <a:r>
              <a:rPr lang="en-US" sz="2000" b="1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Aptos" panose="020B0004020202020204" pitchFamily="34" charset="0"/>
              </a:rPr>
              <a:t>(Drafted)</a:t>
            </a:r>
          </a:p>
          <a:p>
            <a:pPr marL="1554480" lvl="2" indent="-640080">
              <a:spcBef>
                <a:spcPts val="0"/>
              </a:spcBef>
              <a:spcAft>
                <a:spcPts val="200"/>
              </a:spcAft>
              <a:buFont typeface="+mj-lt"/>
              <a:buAutoNum type="alphaUcPeriod"/>
            </a:pPr>
            <a:r>
              <a:rPr lang="en-US" sz="20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Aptos" panose="020B0004020202020204" pitchFamily="34" charset="0"/>
              </a:rPr>
              <a:t>Treatment of corporate and tiered partnerships</a:t>
            </a:r>
          </a:p>
          <a:p>
            <a:pPr marL="1554480" lvl="2" indent="-640080">
              <a:spcBef>
                <a:spcPts val="0"/>
              </a:spcBef>
              <a:spcAft>
                <a:spcPts val="200"/>
              </a:spcAft>
              <a:buFont typeface="+mj-lt"/>
              <a:buAutoNum type="alphaUcPeriod"/>
            </a:pPr>
            <a:r>
              <a:rPr lang="en-US" sz="2000" dirty="0">
                <a:solidFill>
                  <a:srgbClr val="000000"/>
                </a:solidFill>
                <a:ea typeface="Aptos" panose="020B0004020202020204" pitchFamily="34" charset="0"/>
                <a:cs typeface="Aptos" panose="020B0004020202020204" pitchFamily="34" charset="0"/>
              </a:rPr>
              <a:t>Treatment of special allocations</a:t>
            </a:r>
          </a:p>
          <a:p>
            <a:pPr marL="1554480" lvl="2" indent="-640080">
              <a:spcBef>
                <a:spcPts val="0"/>
              </a:spcBef>
              <a:spcAft>
                <a:spcPts val="200"/>
              </a:spcAft>
              <a:buFont typeface="+mj-lt"/>
              <a:buAutoNum type="alphaUcPeriod"/>
            </a:pPr>
            <a:r>
              <a:rPr lang="en-US" sz="2000" dirty="0">
                <a:solidFill>
                  <a:srgbClr val="000000"/>
                </a:solidFill>
                <a:ea typeface="Aptos" panose="020B0004020202020204" pitchFamily="34" charset="0"/>
                <a:cs typeface="Aptos" panose="020B0004020202020204" pitchFamily="34" charset="0"/>
              </a:rPr>
              <a:t>Anti-abuse rules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B27C774-6810-1A98-5893-E07B8C2A61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4460837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2595FB-19AD-D955-9C3C-65114FBC24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3061" y="2393950"/>
            <a:ext cx="11167748" cy="2413720"/>
          </a:xfrm>
        </p:spPr>
        <p:txBody>
          <a:bodyPr>
            <a:normAutofit/>
          </a:bodyPr>
          <a:lstStyle/>
          <a:p>
            <a:r>
              <a:rPr lang="en-US" sz="3400" dirty="0"/>
              <a:t>Sourcing Non-Apportionable Income - Generally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83BDA89-C6ED-9920-176D-DBA39E665F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124742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7CCDF0-5CE1-4703-632C-7C0A025B11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969483"/>
            <a:ext cx="12030419" cy="887891"/>
          </a:xfrm>
        </p:spPr>
        <p:txBody>
          <a:bodyPr>
            <a:normAutofit/>
          </a:bodyPr>
          <a:lstStyle/>
          <a:p>
            <a:pPr algn="ctr"/>
            <a:r>
              <a:rPr lang="en-US" sz="4000" b="1" dirty="0">
                <a:solidFill>
                  <a:srgbClr val="43505F"/>
                </a:solidFill>
              </a:rPr>
              <a:t>NOTE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29E2B72-1287-569E-6D7A-EEF6CEA2B89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47450" y="1962150"/>
            <a:ext cx="10406349" cy="4214813"/>
          </a:xfrm>
        </p:spPr>
        <p:txBody>
          <a:bodyPr/>
          <a:lstStyle/>
          <a:p>
            <a:pPr>
              <a:spcBef>
                <a:spcPts val="1800"/>
              </a:spcBef>
              <a:spcAft>
                <a:spcPts val="1800"/>
              </a:spcAft>
            </a:pPr>
            <a:r>
              <a:rPr lang="en-US" sz="2400" b="1" dirty="0">
                <a:solidFill>
                  <a:srgbClr val="000000"/>
                </a:solidFill>
              </a:rPr>
              <a:t>First - non-apportionable income must be distinguished from apportionable income derived from separate lines of business where separate apportionment formulas might be used.</a:t>
            </a:r>
          </a:p>
          <a:p>
            <a:pPr>
              <a:spcBef>
                <a:spcPts val="1800"/>
              </a:spcBef>
              <a:spcAft>
                <a:spcPts val="1800"/>
              </a:spcAft>
            </a:pPr>
            <a:r>
              <a:rPr lang="en-US" sz="2400" b="1" dirty="0"/>
              <a:t>States generally apply the same rules applicable to corporations and businesses generally.</a:t>
            </a:r>
          </a:p>
          <a:p>
            <a:pPr lvl="1"/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60740A9-4086-C623-3B8D-1FBC6F7AC5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C96CAE-968E-43AD-BA74-60661CD4F489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88775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8AC581-98CC-3296-9A5F-ADC265395E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1192" y="591986"/>
            <a:ext cx="11029616" cy="730404"/>
          </a:xfrm>
        </p:spPr>
        <p:txBody>
          <a:bodyPr/>
          <a:lstStyle/>
          <a:p>
            <a:r>
              <a:rPr lang="en-US" dirty="0"/>
              <a:t>Treatment of Non-Apportionable Income/Items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73FBB3A-1E48-F31C-45AC-8E8E9613470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36714" y="1325694"/>
            <a:ext cx="10086807" cy="4899914"/>
          </a:xfrm>
        </p:spPr>
        <p:txBody>
          <a:bodyPr/>
          <a:lstStyle/>
          <a:p>
            <a:pPr marL="0" indent="0">
              <a:spcBef>
                <a:spcPts val="600"/>
              </a:spcBef>
              <a:buNone/>
            </a:pPr>
            <a:r>
              <a:rPr lang="en-US" sz="2800" b="1" u="sng" dirty="0"/>
              <a:t>General Rule # 1 – Entity-Level Non-Apportionable Income</a:t>
            </a:r>
            <a:r>
              <a:rPr lang="en-US" sz="2800" b="1" dirty="0"/>
              <a:t> – </a:t>
            </a:r>
          </a:p>
          <a:p>
            <a:pPr>
              <a:spcBef>
                <a:spcPts val="600"/>
              </a:spcBef>
            </a:pPr>
            <a:r>
              <a:rPr lang="en-US" sz="2400" dirty="0"/>
              <a:t>Determine whether any partnership items are </a:t>
            </a:r>
            <a:r>
              <a:rPr lang="en-US" sz="2400" dirty="0">
                <a:highlight>
                  <a:srgbClr val="FFFF00"/>
                </a:highlight>
              </a:rPr>
              <a:t>non-apportionable to the entity </a:t>
            </a:r>
            <a:r>
              <a:rPr lang="en-US" sz="2400" dirty="0"/>
              <a:t>that recognized or incurred the items. </a:t>
            </a:r>
          </a:p>
          <a:p>
            <a:pPr>
              <a:spcBef>
                <a:spcPts val="600"/>
              </a:spcBef>
            </a:pPr>
            <a:r>
              <a:rPr lang="en-US" sz="2400" dirty="0"/>
              <a:t>If so—they are </a:t>
            </a:r>
            <a:r>
              <a:rPr lang="en-US" sz="2400" dirty="0">
                <a:highlight>
                  <a:srgbClr val="FFFF00"/>
                </a:highlight>
              </a:rPr>
              <a:t>sourced at the entity level </a:t>
            </a:r>
            <a:r>
              <a:rPr lang="en-US" sz="2400" dirty="0"/>
              <a:t>and that sourcing information flows through to direct and indirect partners. </a:t>
            </a:r>
          </a:p>
          <a:p>
            <a:pPr marL="0" indent="0">
              <a:spcBef>
                <a:spcPts val="600"/>
              </a:spcBef>
              <a:buNone/>
            </a:pPr>
            <a:endParaRPr lang="en-US" sz="18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5355ED7-0362-00C9-EDAA-5BD2AF48D8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65412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E774539-7334-F018-4D2B-D26140C27B6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654990-8399-D361-DA1B-32D6415EE1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1192" y="591986"/>
            <a:ext cx="11029616" cy="730404"/>
          </a:xfrm>
        </p:spPr>
        <p:txBody>
          <a:bodyPr/>
          <a:lstStyle/>
          <a:p>
            <a:r>
              <a:rPr lang="en-US" dirty="0"/>
              <a:t>Treatment of Non-Apportionable Income/Items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0588B76-F8BC-290E-6414-1A51242832F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36714" y="1325694"/>
            <a:ext cx="10086807" cy="4899914"/>
          </a:xfrm>
        </p:spPr>
        <p:txBody>
          <a:bodyPr>
            <a:normAutofit/>
          </a:bodyPr>
          <a:lstStyle/>
          <a:p>
            <a:pPr marL="0" indent="0">
              <a:spcBef>
                <a:spcPts val="600"/>
              </a:spcBef>
              <a:buNone/>
            </a:pPr>
            <a:r>
              <a:rPr lang="en-US" sz="2800" b="1" u="sng" dirty="0"/>
              <a:t>General Rule #2 – Partner-Level Non-Apportionable Income</a:t>
            </a:r>
            <a:r>
              <a:rPr lang="en-US" sz="2800" b="1" dirty="0"/>
              <a:t> – </a:t>
            </a:r>
          </a:p>
          <a:p>
            <a:pPr>
              <a:spcBef>
                <a:spcPts val="600"/>
              </a:spcBef>
            </a:pPr>
            <a:r>
              <a:rPr lang="en-US" sz="2400" dirty="0"/>
              <a:t>If the income or items are apportionable income to the partnership—then determine </a:t>
            </a:r>
            <a:r>
              <a:rPr lang="en-US" sz="2400" dirty="0">
                <a:highlight>
                  <a:srgbClr val="FFFF00"/>
                </a:highlight>
              </a:rPr>
              <a:t>if the partner’s distributive share would, itself, be non-apportionable income to the partne</a:t>
            </a:r>
            <a:r>
              <a:rPr lang="en-US" sz="2400" dirty="0"/>
              <a:t>r. </a:t>
            </a:r>
          </a:p>
          <a:p>
            <a:pPr>
              <a:spcBef>
                <a:spcPts val="600"/>
              </a:spcBef>
            </a:pPr>
            <a:r>
              <a:rPr lang="en-US" sz="2400" dirty="0"/>
              <a:t>If so, </a:t>
            </a:r>
            <a:r>
              <a:rPr lang="en-US" sz="2400" dirty="0">
                <a:highlight>
                  <a:srgbClr val="FFFF00"/>
                </a:highlight>
              </a:rPr>
              <a:t>then the income or items are apportioned at the partnership level </a:t>
            </a:r>
            <a:r>
              <a:rPr lang="en-US" sz="2400" dirty="0"/>
              <a:t>and that sourcing information flows through to direct and indirect partners.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83BBC5C-8C30-E3B9-C506-9E12899AB6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6768992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7CCDF0-5CE1-4703-632C-7C0A025B11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398177"/>
            <a:ext cx="12192000" cy="700104"/>
          </a:xfrm>
        </p:spPr>
        <p:txBody>
          <a:bodyPr>
            <a:normAutofit fontScale="90000"/>
          </a:bodyPr>
          <a:lstStyle/>
          <a:p>
            <a:pPr algn="ctr"/>
            <a:r>
              <a:rPr lang="en-US" sz="4000" b="1" dirty="0">
                <a:solidFill>
                  <a:srgbClr val="43505F"/>
                </a:solidFill>
              </a:rPr>
              <a:t>3 Possible Outcomes</a:t>
            </a:r>
          </a:p>
        </p:txBody>
      </p:sp>
      <p:graphicFrame>
        <p:nvGraphicFramePr>
          <p:cNvPr id="11" name="Table 10">
            <a:extLst>
              <a:ext uri="{FF2B5EF4-FFF2-40B4-BE49-F238E27FC236}">
                <a16:creationId xmlns:a16="http://schemas.microsoft.com/office/drawing/2014/main" id="{FD4996A4-968C-AAF1-3552-D7CCE4938D0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38280045"/>
              </p:ext>
            </p:extLst>
          </p:nvPr>
        </p:nvGraphicFramePr>
        <p:xfrm>
          <a:off x="495759" y="1068634"/>
          <a:ext cx="11200485" cy="2250195"/>
        </p:xfrm>
        <a:graphic>
          <a:graphicData uri="http://schemas.openxmlformats.org/drawingml/2006/table">
            <a:tbl>
              <a:tblPr/>
              <a:tblGrid>
                <a:gridCol w="4605051">
                  <a:extLst>
                    <a:ext uri="{9D8B030D-6E8A-4147-A177-3AD203B41FA5}">
                      <a16:colId xmlns:a16="http://schemas.microsoft.com/office/drawing/2014/main" val="2013796073"/>
                    </a:ext>
                  </a:extLst>
                </a:gridCol>
                <a:gridCol w="709338">
                  <a:extLst>
                    <a:ext uri="{9D8B030D-6E8A-4147-A177-3AD203B41FA5}">
                      <a16:colId xmlns:a16="http://schemas.microsoft.com/office/drawing/2014/main" val="4231570255"/>
                    </a:ext>
                  </a:extLst>
                </a:gridCol>
                <a:gridCol w="40640">
                  <a:extLst>
                    <a:ext uri="{9D8B030D-6E8A-4147-A177-3AD203B41FA5}">
                      <a16:colId xmlns:a16="http://schemas.microsoft.com/office/drawing/2014/main" val="1880751652"/>
                    </a:ext>
                  </a:extLst>
                </a:gridCol>
                <a:gridCol w="5845456">
                  <a:extLst>
                    <a:ext uri="{9D8B030D-6E8A-4147-A177-3AD203B41FA5}">
                      <a16:colId xmlns:a16="http://schemas.microsoft.com/office/drawing/2014/main" val="2514120059"/>
                    </a:ext>
                  </a:extLst>
                </a:gridCol>
              </a:tblGrid>
              <a:tr h="410999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Income or Items Are: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 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Source: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16223071"/>
                  </a:ext>
                </a:extLst>
              </a:tr>
              <a:tr h="410999">
                <a:tc>
                  <a:txBody>
                    <a:bodyPr/>
                    <a:lstStyle/>
                    <a:p>
                      <a:pPr lvl="1" algn="l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highlight>
                            <a:srgbClr val="FFFF00"/>
                          </a:highlight>
                          <a:latin typeface="Aptos Narrow" panose="020B0004020202020204" pitchFamily="34" charset="0"/>
                        </a:rPr>
                        <a:t>Non-Apportionable to the Partnership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US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√</a:t>
                      </a:r>
                      <a:endParaRPr lang="en-US" sz="2400" b="1" i="0" u="none" strike="noStrike" dirty="0">
                        <a:solidFill>
                          <a:srgbClr val="000000"/>
                        </a:solidFill>
                        <a:effectLst/>
                        <a:highlight>
                          <a:srgbClr val="FFFF00"/>
                        </a:highlight>
                        <a:latin typeface="Aptos Narrow" panose="020B0004020202020204" pitchFamily="34" charset="0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√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 rowSpan="4">
                  <a:txBody>
                    <a:bodyPr/>
                    <a:lstStyle/>
                    <a:p>
                      <a:pPr algn="l" fontAlgn="ctr"/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  <a:p>
                      <a:pPr algn="l" fontAlgn="ctr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Apply general rules of assignment based on partnership-level information. </a:t>
                      </a:r>
                      <a:b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</a:br>
                      <a:b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</a:br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Source is then attributed to the partner.</a:t>
                      </a:r>
                    </a:p>
                  </a:txBody>
                  <a:tcPr marL="7620" marR="7620" marT="7620" marB="0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20377623"/>
                  </a:ext>
                </a:extLst>
              </a:tr>
              <a:tr h="410999">
                <a:tc>
                  <a:txBody>
                    <a:bodyPr/>
                    <a:lstStyle/>
                    <a:p>
                      <a:pPr algn="l" fontAlgn="b"/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 gridSpan="2">
                  <a:txBody>
                    <a:bodyPr/>
                    <a:lstStyle/>
                    <a:p>
                      <a:pPr algn="l" fontAlgn="b"/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99724024"/>
                  </a:ext>
                </a:extLst>
              </a:tr>
              <a:tr h="606199">
                <a:tc gridSpan="3"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NOTE: - Income is also </a:t>
                      </a:r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highlight>
                            <a:srgbClr val="FFFF00"/>
                          </a:highlight>
                          <a:latin typeface="Aptos Narrow" panose="020B0004020202020204" pitchFamily="34" charset="0"/>
                        </a:rPr>
                        <a:t> non-apportionable </a:t>
                      </a:r>
                      <a:b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highlight>
                            <a:srgbClr val="FFFF00"/>
                          </a:highlight>
                          <a:latin typeface="Aptos Narrow" panose="020B0004020202020204" pitchFamily="34" charset="0"/>
                        </a:rPr>
                      </a:br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highlight>
                            <a:srgbClr val="FFFF00"/>
                          </a:highlight>
                          <a:latin typeface="Aptos Narrow" panose="020B0004020202020204" pitchFamily="34" charset="0"/>
                        </a:rPr>
                        <a:t>to the Partner.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l" fontAlgn="b"/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13510349"/>
                  </a:ext>
                </a:extLst>
              </a:tr>
              <a:tr h="410999">
                <a:tc gridSpan="2">
                  <a:txBody>
                    <a:bodyPr/>
                    <a:lstStyle/>
                    <a:p>
                      <a:pPr algn="l" fontAlgn="b"/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04251614"/>
                  </a:ext>
                </a:extLst>
              </a:tr>
            </a:tbl>
          </a:graphicData>
        </a:graphic>
      </p:graphicFrame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C9A2F33A-89EE-1F12-B528-3FE55D9E46F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344993"/>
              </p:ext>
            </p:extLst>
          </p:nvPr>
        </p:nvGraphicFramePr>
        <p:xfrm>
          <a:off x="495757" y="3062688"/>
          <a:ext cx="11200484" cy="3461512"/>
        </p:xfrm>
        <a:graphic>
          <a:graphicData uri="http://schemas.openxmlformats.org/drawingml/2006/table">
            <a:tbl>
              <a:tblPr/>
              <a:tblGrid>
                <a:gridCol w="4076243">
                  <a:extLst>
                    <a:ext uri="{9D8B030D-6E8A-4147-A177-3AD203B41FA5}">
                      <a16:colId xmlns:a16="http://schemas.microsoft.com/office/drawing/2014/main" val="2013796073"/>
                    </a:ext>
                  </a:extLst>
                </a:gridCol>
                <a:gridCol w="1255923">
                  <a:extLst>
                    <a:ext uri="{9D8B030D-6E8A-4147-A177-3AD203B41FA5}">
                      <a16:colId xmlns:a16="http://schemas.microsoft.com/office/drawing/2014/main" val="1880751652"/>
                    </a:ext>
                  </a:extLst>
                </a:gridCol>
                <a:gridCol w="5868318">
                  <a:extLst>
                    <a:ext uri="{9D8B030D-6E8A-4147-A177-3AD203B41FA5}">
                      <a16:colId xmlns:a16="http://schemas.microsoft.com/office/drawing/2014/main" val="2514120059"/>
                    </a:ext>
                  </a:extLst>
                </a:gridCol>
              </a:tblGrid>
              <a:tr h="381508">
                <a:tc>
                  <a:txBody>
                    <a:bodyPr/>
                    <a:lstStyle/>
                    <a:p>
                      <a:pPr lvl="1" algn="l" fontAlgn="b"/>
                      <a:r>
                        <a:rPr lang="en-US" sz="1800" b="0" i="0" u="none" strike="sngStrike" baseline="0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Non-Apportionable to the Partnership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 rowSpan="3">
                  <a:txBody>
                    <a:bodyPr/>
                    <a:lstStyle/>
                    <a:p>
                      <a:pPr algn="l" fontAlgn="ctr"/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  <a:p>
                      <a:pPr algn="l" fontAlgn="ctr"/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  <a:p>
                      <a:pPr algn="l" fontAlgn="ctr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Apply formulary apportionment based on partnership-level information. </a:t>
                      </a:r>
                    </a:p>
                    <a:p>
                      <a:pPr algn="l" fontAlgn="ctr"/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  <a:p>
                      <a:pPr algn="l" fontAlgn="ctr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Source is then attributed to the partner.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20377623"/>
                  </a:ext>
                </a:extLst>
              </a:tr>
              <a:tr h="381508">
                <a:tc>
                  <a:txBody>
                    <a:bodyPr/>
                    <a:lstStyle/>
                    <a:p>
                      <a:pPr lvl="1" algn="l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highlight>
                            <a:srgbClr val="FFFF00"/>
                          </a:highlight>
                          <a:latin typeface="Aptos Narrow" panose="020B0004020202020204" pitchFamily="34" charset="0"/>
                        </a:rPr>
                        <a:t>Apportionable to the Partnership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√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>
                      <a:noFill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299724024"/>
                  </a:ext>
                </a:extLst>
              </a:tr>
              <a:tr h="808483">
                <a:tc>
                  <a:txBody>
                    <a:bodyPr/>
                    <a:lstStyle/>
                    <a:p>
                      <a:pPr lvl="1" algn="l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highlight>
                            <a:srgbClr val="FFFF00"/>
                          </a:highlight>
                          <a:latin typeface="Aptos Narrow" panose="020B0004020202020204" pitchFamily="34" charset="0"/>
                        </a:rPr>
                        <a:t>Non-Apportionable to the Partner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√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mpd="sng">
                      <a:noFill/>
                      <a:prstDash val="soli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613510349"/>
                  </a:ext>
                </a:extLst>
              </a:tr>
              <a:tr h="267952">
                <a:tc>
                  <a:txBody>
                    <a:bodyPr/>
                    <a:lstStyle/>
                    <a:p>
                      <a:pPr algn="l" fontAlgn="b"/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8633553"/>
                  </a:ext>
                </a:extLst>
              </a:tr>
              <a:tr h="381508">
                <a:tc>
                  <a:txBody>
                    <a:bodyPr/>
                    <a:lstStyle/>
                    <a:p>
                      <a:pPr lvl="1" algn="l" fontAlgn="b"/>
                      <a:r>
                        <a:rPr lang="en-US" sz="1800" b="0" i="0" u="none" strike="sngStrike" baseline="0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Non-Apportionable to the Partnership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 rowSpan="4">
                  <a:txBody>
                    <a:bodyPr/>
                    <a:lstStyle/>
                    <a:p>
                      <a:pPr algn="l" fontAlgn="ctr"/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  <a:p>
                      <a:pPr algn="l" fontAlgn="ctr"/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  <a:p>
                      <a:pPr algn="l" fontAlgn="ctr"/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  <a:p>
                      <a:pPr algn="l" fontAlgn="ctr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States  may use blended apportionment, especially for corporate partners. 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04540594"/>
                  </a:ext>
                </a:extLst>
              </a:tr>
              <a:tr h="381508">
                <a:tc>
                  <a:txBody>
                    <a:bodyPr/>
                    <a:lstStyle/>
                    <a:p>
                      <a:pPr lvl="1" algn="l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highlight>
                            <a:srgbClr val="FFFF00"/>
                          </a:highlight>
                          <a:latin typeface="Aptos Narrow" panose="020B0004020202020204" pitchFamily="34" charset="0"/>
                        </a:rPr>
                        <a:t>Apportionable to the Partnership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√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>
                      <a:noFill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621650651"/>
                  </a:ext>
                </a:extLst>
              </a:tr>
              <a:tr h="381508">
                <a:tc>
                  <a:txBody>
                    <a:bodyPr/>
                    <a:lstStyle/>
                    <a:p>
                      <a:pPr lvl="1" algn="l" fontAlgn="b"/>
                      <a:r>
                        <a:rPr lang="en-US" sz="1800" b="0" i="0" u="none" strike="sngStrike" baseline="0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Non-Apportionable to the Partner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2400" b="1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mpd="sng">
                      <a:noFill/>
                      <a:prstDash val="soli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2226786161"/>
                  </a:ext>
                </a:extLst>
              </a:tr>
              <a:tr h="381508">
                <a:tc>
                  <a:txBody>
                    <a:bodyPr/>
                    <a:lstStyle/>
                    <a:p>
                      <a:pPr lvl="1" algn="l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highlight>
                            <a:srgbClr val="FFFF00"/>
                          </a:highlight>
                          <a:latin typeface="Aptos Narrow" panose="020B0004020202020204" pitchFamily="34" charset="0"/>
                        </a:rPr>
                        <a:t>Apportionable to the Partner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√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1496594"/>
                  </a:ext>
                </a:extLst>
              </a:tr>
            </a:tbl>
          </a:graphicData>
        </a:graphic>
      </p:graphicFrame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F610303-5353-F8F8-7913-FE6FCBA1B6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C96CAE-968E-43AD-BA74-60661CD4F489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586078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2595FB-19AD-D955-9C3C-65114FBC24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1913" y="2393950"/>
            <a:ext cx="11148895" cy="2413720"/>
          </a:xfrm>
        </p:spPr>
        <p:txBody>
          <a:bodyPr>
            <a:normAutofit/>
          </a:bodyPr>
          <a:lstStyle/>
          <a:p>
            <a:r>
              <a:rPr lang="en-US" dirty="0"/>
              <a:t>Sourcing Apportionable Income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A908E82F-110C-85DC-ECDA-D38F8F2C97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363346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75A5670-207A-80E9-7D99-67EF86F8753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4FDDB2-693D-BF4B-4CCE-6479446C22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1148" y="1037967"/>
            <a:ext cx="3054091" cy="4709131"/>
          </a:xfrm>
          <a:solidFill>
            <a:srgbClr val="4A5158"/>
          </a:solidFill>
        </p:spPr>
        <p:txBody>
          <a:bodyPr anchor="ctr">
            <a:normAutofit/>
          </a:bodyPr>
          <a:lstStyle/>
          <a:p>
            <a:r>
              <a:rPr lang="en-US" sz="3600" dirty="0">
                <a:solidFill>
                  <a:srgbClr val="FFFEFF"/>
                </a:solidFill>
              </a:rPr>
              <a:t>generally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614C697-3CD9-4D53-EE79-94A6DA0793F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10141" y="707010"/>
            <a:ext cx="7735326" cy="5647942"/>
          </a:xfrm>
        </p:spPr>
        <p:txBody>
          <a:bodyPr>
            <a:normAutofit/>
          </a:bodyPr>
          <a:lstStyle/>
          <a:p>
            <a:pPr lvl="1">
              <a:spcBef>
                <a:spcPts val="1800"/>
              </a:spcBef>
            </a:pPr>
            <a:r>
              <a:rPr lang="en-US" sz="2400" b="1" dirty="0"/>
              <a:t>States use formulary apportionment.</a:t>
            </a:r>
          </a:p>
          <a:p>
            <a:pPr lvl="1">
              <a:spcBef>
                <a:spcPts val="1800"/>
              </a:spcBef>
            </a:pPr>
            <a:r>
              <a:rPr lang="en-US" sz="2400" b="1" dirty="0"/>
              <a:t>Default Rule – Use the factors of the entity recognizing the income.</a:t>
            </a:r>
          </a:p>
          <a:p>
            <a:pPr lvl="1">
              <a:spcBef>
                <a:spcPts val="1800"/>
              </a:spcBef>
              <a:spcAft>
                <a:spcPts val="0"/>
              </a:spcAft>
            </a:pPr>
            <a:r>
              <a:rPr lang="en-US" sz="2400" b="1" dirty="0"/>
              <a:t>Blended Apportionment – Some states, along with the MTC combined corporate filing model, require a combination of the taxpaying partner factors with its share of the partnership factors for corporate partners. </a:t>
            </a:r>
            <a:endParaRPr lang="en-US" sz="2700" b="1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B93E7B4-58A4-BF7A-78D8-58B6FCCCD7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558300" y="6423914"/>
            <a:ext cx="1052510" cy="365125"/>
          </a:xfrm>
        </p:spPr>
        <p:txBody>
          <a:bodyPr>
            <a:norm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fld id="{3A98EE3D-8CD1-4C3F-BD1C-C98C9596463C}" type="slidenum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Franklin Gothic Book" panose="020B0502020104020203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t>19</a:t>
            </a:fld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Franklin Gothic Book" panose="020B0502020104020203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9245255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C891D3-B4DE-908A-AAFB-DCD5C40C5C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1193" y="2393950"/>
            <a:ext cx="11029615" cy="600557"/>
          </a:xfrm>
        </p:spPr>
        <p:txBody>
          <a:bodyPr>
            <a:normAutofit fontScale="90000"/>
          </a:bodyPr>
          <a:lstStyle/>
          <a:p>
            <a:r>
              <a:rPr lang="en-US" dirty="0"/>
              <a:t>NOTE: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85A0D01-11B6-E8DA-67F7-CC1FE1D6D07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81192" y="4147457"/>
            <a:ext cx="11029615" cy="994516"/>
          </a:xfrm>
        </p:spPr>
        <p:txBody>
          <a:bodyPr>
            <a:normAutofit/>
          </a:bodyPr>
          <a:lstStyle/>
          <a:p>
            <a:r>
              <a:rPr lang="en-US" sz="1600" b="1" dirty="0"/>
              <a:t>These slides Contain Information on the issues involved in sourcing partnership income in complex partnership structures. This information is for discussion purposes only.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65BB31E-0F7F-2649-E22A-60A32F4341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1890601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F0139CE-4A14-9F6C-A7B7-443CBE44056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8642" y="679465"/>
            <a:ext cx="11034716" cy="5499069"/>
          </a:xfrm>
          <a:prstGeom prst="rect">
            <a:avLst/>
          </a:prstGeom>
        </p:spPr>
      </p:pic>
      <p:grpSp>
        <p:nvGrpSpPr>
          <p:cNvPr id="13" name="Group 12">
            <a:extLst>
              <a:ext uri="{FF2B5EF4-FFF2-40B4-BE49-F238E27FC236}">
                <a16:creationId xmlns:a16="http://schemas.microsoft.com/office/drawing/2014/main" id="{77C9EED4-BF18-9328-C05C-2A1F76B0CC92}"/>
              </a:ext>
            </a:extLst>
          </p:cNvPr>
          <p:cNvGrpSpPr/>
          <p:nvPr/>
        </p:nvGrpSpPr>
        <p:grpSpPr>
          <a:xfrm>
            <a:off x="10543029" y="797436"/>
            <a:ext cx="1052510" cy="1233376"/>
            <a:chOff x="10415436" y="2349794"/>
            <a:chExt cx="1052510" cy="1233376"/>
          </a:xfrm>
        </p:grpSpPr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3E40E3BB-F009-CCDE-4886-7311E3E93FEA}"/>
                </a:ext>
              </a:extLst>
            </p:cNvPr>
            <p:cNvSpPr/>
            <p:nvPr/>
          </p:nvSpPr>
          <p:spPr>
            <a:xfrm>
              <a:off x="10415436" y="2349794"/>
              <a:ext cx="1052510" cy="1233376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5" name="Group 14">
              <a:extLst>
                <a:ext uri="{FF2B5EF4-FFF2-40B4-BE49-F238E27FC236}">
                  <a16:creationId xmlns:a16="http://schemas.microsoft.com/office/drawing/2014/main" id="{981C4038-E803-EB3F-E673-A0155AB27D42}"/>
                </a:ext>
              </a:extLst>
            </p:cNvPr>
            <p:cNvGrpSpPr/>
            <p:nvPr/>
          </p:nvGrpSpPr>
          <p:grpSpPr>
            <a:xfrm>
              <a:off x="10511133" y="2544290"/>
              <a:ext cx="904479" cy="808818"/>
              <a:chOff x="10511133" y="2544290"/>
              <a:chExt cx="904479" cy="808818"/>
            </a:xfrm>
          </p:grpSpPr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7A57DFE5-A058-BCD6-649E-107A8486D951}"/>
                  </a:ext>
                </a:extLst>
              </p:cNvPr>
              <p:cNvSpPr txBox="1"/>
              <p:nvPr/>
            </p:nvSpPr>
            <p:spPr>
              <a:xfrm>
                <a:off x="10855843" y="2544290"/>
                <a:ext cx="559769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b="1" dirty="0"/>
                  <a:t>YES</a:t>
                </a:r>
              </a:p>
            </p:txBody>
          </p:sp>
          <p:sp>
            <p:nvSpPr>
              <p:cNvPr id="17" name="Oval 16">
                <a:extLst>
                  <a:ext uri="{FF2B5EF4-FFF2-40B4-BE49-F238E27FC236}">
                    <a16:creationId xmlns:a16="http://schemas.microsoft.com/office/drawing/2014/main" id="{EBFB26DE-80B2-B890-4B68-9B876B672B56}"/>
                  </a:ext>
                </a:extLst>
              </p:cNvPr>
              <p:cNvSpPr/>
              <p:nvPr/>
            </p:nvSpPr>
            <p:spPr>
              <a:xfrm>
                <a:off x="10511793" y="2605512"/>
                <a:ext cx="292608" cy="246888"/>
              </a:xfrm>
              <a:prstGeom prst="ellipse">
                <a:avLst/>
              </a:prstGeom>
              <a:solidFill>
                <a:srgbClr val="00B050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" name="Oval 17">
                <a:extLst>
                  <a:ext uri="{FF2B5EF4-FFF2-40B4-BE49-F238E27FC236}">
                    <a16:creationId xmlns:a16="http://schemas.microsoft.com/office/drawing/2014/main" id="{2D32B251-BB45-8371-7ECF-5A0B624428CA}"/>
                  </a:ext>
                </a:extLst>
              </p:cNvPr>
              <p:cNvSpPr/>
              <p:nvPr/>
            </p:nvSpPr>
            <p:spPr>
              <a:xfrm>
                <a:off x="10511133" y="3063240"/>
                <a:ext cx="292608" cy="246888"/>
              </a:xfrm>
              <a:prstGeom prst="ellipse">
                <a:avLst/>
              </a:prstGeom>
              <a:solidFill>
                <a:schemeClr val="accent5">
                  <a:lumMod val="75000"/>
                </a:schemeClr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E9F51D7A-444A-FBCF-C904-53494F28B2F1}"/>
                  </a:ext>
                </a:extLst>
              </p:cNvPr>
              <p:cNvSpPr txBox="1"/>
              <p:nvPr/>
            </p:nvSpPr>
            <p:spPr>
              <a:xfrm>
                <a:off x="10901913" y="2983776"/>
                <a:ext cx="48282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b="1" dirty="0"/>
                  <a:t>NO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96333655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0C90129-B908-84C8-D38A-5782BA26CFE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8642" y="700803"/>
            <a:ext cx="11034716" cy="5456393"/>
          </a:xfrm>
          <a:prstGeom prst="rect">
            <a:avLst/>
          </a:prstGeom>
        </p:spPr>
      </p:pic>
      <p:grpSp>
        <p:nvGrpSpPr>
          <p:cNvPr id="2" name="Group 1">
            <a:extLst>
              <a:ext uri="{FF2B5EF4-FFF2-40B4-BE49-F238E27FC236}">
                <a16:creationId xmlns:a16="http://schemas.microsoft.com/office/drawing/2014/main" id="{3F3E4955-8461-8E1D-EED7-FA56311D3756}"/>
              </a:ext>
            </a:extLst>
          </p:cNvPr>
          <p:cNvGrpSpPr/>
          <p:nvPr/>
        </p:nvGrpSpPr>
        <p:grpSpPr>
          <a:xfrm>
            <a:off x="10543029" y="797436"/>
            <a:ext cx="1052510" cy="1233376"/>
            <a:chOff x="10415436" y="2349794"/>
            <a:chExt cx="1052510" cy="1233376"/>
          </a:xfrm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23FF7575-78BD-1617-A02B-224CB44FDB38}"/>
                </a:ext>
              </a:extLst>
            </p:cNvPr>
            <p:cNvSpPr/>
            <p:nvPr/>
          </p:nvSpPr>
          <p:spPr>
            <a:xfrm>
              <a:off x="10415436" y="2349794"/>
              <a:ext cx="1052510" cy="1233376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49F7668C-BF6E-CA83-6AB1-EC10C52F3684}"/>
                </a:ext>
              </a:extLst>
            </p:cNvPr>
            <p:cNvGrpSpPr/>
            <p:nvPr/>
          </p:nvGrpSpPr>
          <p:grpSpPr>
            <a:xfrm>
              <a:off x="10511133" y="2544290"/>
              <a:ext cx="904479" cy="808818"/>
              <a:chOff x="10511133" y="2544290"/>
              <a:chExt cx="904479" cy="808818"/>
            </a:xfrm>
          </p:grpSpPr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3AFA2CFA-6C8E-E672-FB68-8EADA88A24E5}"/>
                  </a:ext>
                </a:extLst>
              </p:cNvPr>
              <p:cNvSpPr txBox="1"/>
              <p:nvPr/>
            </p:nvSpPr>
            <p:spPr>
              <a:xfrm>
                <a:off x="10855843" y="2544290"/>
                <a:ext cx="559769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b="1" dirty="0"/>
                  <a:t>YES</a:t>
                </a:r>
              </a:p>
            </p:txBody>
          </p:sp>
          <p:sp>
            <p:nvSpPr>
              <p:cNvPr id="7" name="Oval 6">
                <a:extLst>
                  <a:ext uri="{FF2B5EF4-FFF2-40B4-BE49-F238E27FC236}">
                    <a16:creationId xmlns:a16="http://schemas.microsoft.com/office/drawing/2014/main" id="{4A478397-5A35-85B2-5C5A-24815D1E294A}"/>
                  </a:ext>
                </a:extLst>
              </p:cNvPr>
              <p:cNvSpPr/>
              <p:nvPr/>
            </p:nvSpPr>
            <p:spPr>
              <a:xfrm>
                <a:off x="10511793" y="2605512"/>
                <a:ext cx="292608" cy="246888"/>
              </a:xfrm>
              <a:prstGeom prst="ellipse">
                <a:avLst/>
              </a:prstGeom>
              <a:solidFill>
                <a:srgbClr val="00B050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" name="Oval 7">
                <a:extLst>
                  <a:ext uri="{FF2B5EF4-FFF2-40B4-BE49-F238E27FC236}">
                    <a16:creationId xmlns:a16="http://schemas.microsoft.com/office/drawing/2014/main" id="{75E60B03-6171-84F9-A903-F77AECC2D1A4}"/>
                  </a:ext>
                </a:extLst>
              </p:cNvPr>
              <p:cNvSpPr/>
              <p:nvPr/>
            </p:nvSpPr>
            <p:spPr>
              <a:xfrm>
                <a:off x="10511133" y="3063240"/>
                <a:ext cx="292608" cy="246888"/>
              </a:xfrm>
              <a:prstGeom prst="ellipse">
                <a:avLst/>
              </a:prstGeom>
              <a:solidFill>
                <a:schemeClr val="accent5">
                  <a:lumMod val="75000"/>
                </a:schemeClr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3B381100-DA6F-DD13-8D4C-476A5ABB4B7F}"/>
                  </a:ext>
                </a:extLst>
              </p:cNvPr>
              <p:cNvSpPr txBox="1"/>
              <p:nvPr/>
            </p:nvSpPr>
            <p:spPr>
              <a:xfrm>
                <a:off x="10901913" y="2983776"/>
                <a:ext cx="48282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b="1" dirty="0"/>
                  <a:t>NO</a:t>
                </a:r>
              </a:p>
            </p:txBody>
          </p:sp>
        </p:grpSp>
      </p:grpSp>
      <p:sp>
        <p:nvSpPr>
          <p:cNvPr id="10" name="TextBox 9">
            <a:extLst>
              <a:ext uri="{FF2B5EF4-FFF2-40B4-BE49-F238E27FC236}">
                <a16:creationId xmlns:a16="http://schemas.microsoft.com/office/drawing/2014/main" id="{9467C8DA-40D1-D8D6-4461-339A365C0D7D}"/>
              </a:ext>
            </a:extLst>
          </p:cNvPr>
          <p:cNvSpPr txBox="1"/>
          <p:nvPr/>
        </p:nvSpPr>
        <p:spPr>
          <a:xfrm>
            <a:off x="3095350" y="745674"/>
            <a:ext cx="6236208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4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Explicitly Limit Blended Apportionment where Corporate Partner is Unitary</a:t>
            </a:r>
          </a:p>
        </p:txBody>
      </p:sp>
    </p:spTree>
    <p:extLst>
      <p:ext uri="{BB962C8B-B14F-4D97-AF65-F5344CB8AC3E}">
        <p14:creationId xmlns:p14="http://schemas.microsoft.com/office/powerpoint/2010/main" val="228764443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10E78D41-63A7-892A-4800-08E72CD693C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4366" y="648983"/>
            <a:ext cx="10943268" cy="5560034"/>
          </a:xfrm>
          <a:prstGeom prst="rect">
            <a:avLst/>
          </a:prstGeom>
        </p:spPr>
      </p:pic>
      <p:grpSp>
        <p:nvGrpSpPr>
          <p:cNvPr id="3" name="Group 2">
            <a:extLst>
              <a:ext uri="{FF2B5EF4-FFF2-40B4-BE49-F238E27FC236}">
                <a16:creationId xmlns:a16="http://schemas.microsoft.com/office/drawing/2014/main" id="{0670E518-687D-6078-B56A-8BA2EB8E497B}"/>
              </a:ext>
            </a:extLst>
          </p:cNvPr>
          <p:cNvGrpSpPr/>
          <p:nvPr/>
        </p:nvGrpSpPr>
        <p:grpSpPr>
          <a:xfrm>
            <a:off x="10543029" y="797436"/>
            <a:ext cx="1052510" cy="1233376"/>
            <a:chOff x="10415436" y="2349794"/>
            <a:chExt cx="1052510" cy="1233376"/>
          </a:xfrm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598904C7-4ABB-9E4B-46FD-FF09F44EA3E5}"/>
                </a:ext>
              </a:extLst>
            </p:cNvPr>
            <p:cNvSpPr/>
            <p:nvPr/>
          </p:nvSpPr>
          <p:spPr>
            <a:xfrm>
              <a:off x="10415436" y="2349794"/>
              <a:ext cx="1052510" cy="1233376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686435F2-D895-507F-1782-DC2BAA5231C5}"/>
                </a:ext>
              </a:extLst>
            </p:cNvPr>
            <p:cNvGrpSpPr/>
            <p:nvPr/>
          </p:nvGrpSpPr>
          <p:grpSpPr>
            <a:xfrm>
              <a:off x="10511133" y="2544290"/>
              <a:ext cx="904479" cy="808818"/>
              <a:chOff x="10511133" y="2544290"/>
              <a:chExt cx="904479" cy="808818"/>
            </a:xfrm>
          </p:grpSpPr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5FA7F588-58D9-8AD3-70F7-2A719F1DFB1C}"/>
                  </a:ext>
                </a:extLst>
              </p:cNvPr>
              <p:cNvSpPr txBox="1"/>
              <p:nvPr/>
            </p:nvSpPr>
            <p:spPr>
              <a:xfrm>
                <a:off x="10855843" y="2544290"/>
                <a:ext cx="559769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b="1" dirty="0"/>
                  <a:t>YES</a:t>
                </a:r>
              </a:p>
            </p:txBody>
          </p:sp>
          <p:sp>
            <p:nvSpPr>
              <p:cNvPr id="7" name="Oval 6">
                <a:extLst>
                  <a:ext uri="{FF2B5EF4-FFF2-40B4-BE49-F238E27FC236}">
                    <a16:creationId xmlns:a16="http://schemas.microsoft.com/office/drawing/2014/main" id="{4F2B44EC-10B4-0C17-4734-37B9E306FD9E}"/>
                  </a:ext>
                </a:extLst>
              </p:cNvPr>
              <p:cNvSpPr/>
              <p:nvPr/>
            </p:nvSpPr>
            <p:spPr>
              <a:xfrm>
                <a:off x="10511793" y="2605512"/>
                <a:ext cx="292608" cy="246888"/>
              </a:xfrm>
              <a:prstGeom prst="ellipse">
                <a:avLst/>
              </a:prstGeom>
              <a:solidFill>
                <a:srgbClr val="00B050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" name="Oval 7">
                <a:extLst>
                  <a:ext uri="{FF2B5EF4-FFF2-40B4-BE49-F238E27FC236}">
                    <a16:creationId xmlns:a16="http://schemas.microsoft.com/office/drawing/2014/main" id="{E1D6157C-2684-5730-5B0A-43D33697E36F}"/>
                  </a:ext>
                </a:extLst>
              </p:cNvPr>
              <p:cNvSpPr/>
              <p:nvPr/>
            </p:nvSpPr>
            <p:spPr>
              <a:xfrm>
                <a:off x="10511133" y="3063240"/>
                <a:ext cx="292608" cy="246888"/>
              </a:xfrm>
              <a:prstGeom prst="ellipse">
                <a:avLst/>
              </a:prstGeom>
              <a:solidFill>
                <a:schemeClr val="accent5">
                  <a:lumMod val="75000"/>
                </a:schemeClr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06BA7C1D-377F-0EA4-9A2D-BF8AE0D4D5DF}"/>
                  </a:ext>
                </a:extLst>
              </p:cNvPr>
              <p:cNvSpPr txBox="1"/>
              <p:nvPr/>
            </p:nvSpPr>
            <p:spPr>
              <a:xfrm>
                <a:off x="10901913" y="2983776"/>
                <a:ext cx="48282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b="1" dirty="0"/>
                  <a:t>NO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27921901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B5E3755A-0AE2-69E0-78C5-D2C41A60098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4366" y="691659"/>
            <a:ext cx="10943268" cy="5474682"/>
          </a:xfrm>
          <a:prstGeom prst="rect">
            <a:avLst/>
          </a:prstGeom>
        </p:spPr>
      </p:pic>
      <p:grpSp>
        <p:nvGrpSpPr>
          <p:cNvPr id="3" name="Group 2">
            <a:extLst>
              <a:ext uri="{FF2B5EF4-FFF2-40B4-BE49-F238E27FC236}">
                <a16:creationId xmlns:a16="http://schemas.microsoft.com/office/drawing/2014/main" id="{1B48FA61-5F6B-47AA-F1F3-3D521DD71DB0}"/>
              </a:ext>
            </a:extLst>
          </p:cNvPr>
          <p:cNvGrpSpPr/>
          <p:nvPr/>
        </p:nvGrpSpPr>
        <p:grpSpPr>
          <a:xfrm>
            <a:off x="10543029" y="797436"/>
            <a:ext cx="1052510" cy="1233376"/>
            <a:chOff x="10415436" y="2349794"/>
            <a:chExt cx="1052510" cy="1233376"/>
          </a:xfrm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50CD97A7-D1AB-2496-5DDF-0B15A4031B25}"/>
                </a:ext>
              </a:extLst>
            </p:cNvPr>
            <p:cNvSpPr/>
            <p:nvPr/>
          </p:nvSpPr>
          <p:spPr>
            <a:xfrm>
              <a:off x="10415436" y="2349794"/>
              <a:ext cx="1052510" cy="1233376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33E5BC3D-A958-6FE7-B646-9C26D160F9F9}"/>
                </a:ext>
              </a:extLst>
            </p:cNvPr>
            <p:cNvGrpSpPr/>
            <p:nvPr/>
          </p:nvGrpSpPr>
          <p:grpSpPr>
            <a:xfrm>
              <a:off x="10511133" y="2544290"/>
              <a:ext cx="904479" cy="808818"/>
              <a:chOff x="10511133" y="2544290"/>
              <a:chExt cx="904479" cy="808818"/>
            </a:xfrm>
          </p:grpSpPr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36D5DF98-621D-2A03-D1CD-7ACD6DE841D9}"/>
                  </a:ext>
                </a:extLst>
              </p:cNvPr>
              <p:cNvSpPr txBox="1"/>
              <p:nvPr/>
            </p:nvSpPr>
            <p:spPr>
              <a:xfrm>
                <a:off x="10855843" y="2544290"/>
                <a:ext cx="559769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b="1" dirty="0"/>
                  <a:t>YES</a:t>
                </a:r>
              </a:p>
            </p:txBody>
          </p:sp>
          <p:sp>
            <p:nvSpPr>
              <p:cNvPr id="7" name="Oval 6">
                <a:extLst>
                  <a:ext uri="{FF2B5EF4-FFF2-40B4-BE49-F238E27FC236}">
                    <a16:creationId xmlns:a16="http://schemas.microsoft.com/office/drawing/2014/main" id="{2890452E-4804-D988-CFBC-9372B6C457E6}"/>
                  </a:ext>
                </a:extLst>
              </p:cNvPr>
              <p:cNvSpPr/>
              <p:nvPr/>
            </p:nvSpPr>
            <p:spPr>
              <a:xfrm>
                <a:off x="10511793" y="2605512"/>
                <a:ext cx="292608" cy="246888"/>
              </a:xfrm>
              <a:prstGeom prst="ellipse">
                <a:avLst/>
              </a:prstGeom>
              <a:solidFill>
                <a:srgbClr val="00B050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" name="Oval 7">
                <a:extLst>
                  <a:ext uri="{FF2B5EF4-FFF2-40B4-BE49-F238E27FC236}">
                    <a16:creationId xmlns:a16="http://schemas.microsoft.com/office/drawing/2014/main" id="{6924C9DF-836F-BED5-7C25-69C39613AE04}"/>
                  </a:ext>
                </a:extLst>
              </p:cNvPr>
              <p:cNvSpPr/>
              <p:nvPr/>
            </p:nvSpPr>
            <p:spPr>
              <a:xfrm>
                <a:off x="10511133" y="3063240"/>
                <a:ext cx="292608" cy="246888"/>
              </a:xfrm>
              <a:prstGeom prst="ellipse">
                <a:avLst/>
              </a:prstGeom>
              <a:solidFill>
                <a:schemeClr val="accent5">
                  <a:lumMod val="75000"/>
                </a:schemeClr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5C602F3D-1254-550A-CDF4-C76704FCDB68}"/>
                  </a:ext>
                </a:extLst>
              </p:cNvPr>
              <p:cNvSpPr txBox="1"/>
              <p:nvPr/>
            </p:nvSpPr>
            <p:spPr>
              <a:xfrm>
                <a:off x="10901913" y="2983776"/>
                <a:ext cx="48282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b="1" dirty="0"/>
                  <a:t>NO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98680445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E7793B5B-6C10-D8CD-AF5F-E92717196F0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6076" y="673369"/>
            <a:ext cx="10979848" cy="5511262"/>
          </a:xfrm>
          <a:prstGeom prst="rect">
            <a:avLst/>
          </a:prstGeom>
        </p:spPr>
      </p:pic>
      <p:grpSp>
        <p:nvGrpSpPr>
          <p:cNvPr id="3" name="Group 2">
            <a:extLst>
              <a:ext uri="{FF2B5EF4-FFF2-40B4-BE49-F238E27FC236}">
                <a16:creationId xmlns:a16="http://schemas.microsoft.com/office/drawing/2014/main" id="{A0EF9FC9-74C7-35E3-DD1F-CFACBAAC5579}"/>
              </a:ext>
            </a:extLst>
          </p:cNvPr>
          <p:cNvGrpSpPr/>
          <p:nvPr/>
        </p:nvGrpSpPr>
        <p:grpSpPr>
          <a:xfrm>
            <a:off x="10543029" y="797436"/>
            <a:ext cx="1052510" cy="1233376"/>
            <a:chOff x="10415436" y="2349794"/>
            <a:chExt cx="1052510" cy="1233376"/>
          </a:xfrm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6ABFC851-C365-CF85-9C34-60E8FE865C09}"/>
                </a:ext>
              </a:extLst>
            </p:cNvPr>
            <p:cNvSpPr/>
            <p:nvPr/>
          </p:nvSpPr>
          <p:spPr>
            <a:xfrm>
              <a:off x="10415436" y="2349794"/>
              <a:ext cx="1052510" cy="1233376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89518B5D-70E4-41A9-F690-130274724326}"/>
                </a:ext>
              </a:extLst>
            </p:cNvPr>
            <p:cNvGrpSpPr/>
            <p:nvPr/>
          </p:nvGrpSpPr>
          <p:grpSpPr>
            <a:xfrm>
              <a:off x="10511133" y="2544290"/>
              <a:ext cx="904479" cy="808818"/>
              <a:chOff x="10511133" y="2544290"/>
              <a:chExt cx="904479" cy="808818"/>
            </a:xfrm>
          </p:grpSpPr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DEACB361-8330-5F30-C383-67518FC79461}"/>
                  </a:ext>
                </a:extLst>
              </p:cNvPr>
              <p:cNvSpPr txBox="1"/>
              <p:nvPr/>
            </p:nvSpPr>
            <p:spPr>
              <a:xfrm>
                <a:off x="10855843" y="2544290"/>
                <a:ext cx="559769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b="1" dirty="0"/>
                  <a:t>YES</a:t>
                </a:r>
              </a:p>
            </p:txBody>
          </p:sp>
          <p:sp>
            <p:nvSpPr>
              <p:cNvPr id="7" name="Oval 6">
                <a:extLst>
                  <a:ext uri="{FF2B5EF4-FFF2-40B4-BE49-F238E27FC236}">
                    <a16:creationId xmlns:a16="http://schemas.microsoft.com/office/drawing/2014/main" id="{8032D389-610E-3FF0-595E-64F7704C6A85}"/>
                  </a:ext>
                </a:extLst>
              </p:cNvPr>
              <p:cNvSpPr/>
              <p:nvPr/>
            </p:nvSpPr>
            <p:spPr>
              <a:xfrm>
                <a:off x="10511793" y="2605512"/>
                <a:ext cx="292608" cy="246888"/>
              </a:xfrm>
              <a:prstGeom prst="ellipse">
                <a:avLst/>
              </a:prstGeom>
              <a:solidFill>
                <a:srgbClr val="00B050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" name="Oval 7">
                <a:extLst>
                  <a:ext uri="{FF2B5EF4-FFF2-40B4-BE49-F238E27FC236}">
                    <a16:creationId xmlns:a16="http://schemas.microsoft.com/office/drawing/2014/main" id="{46F51C31-7E44-03C4-ABC0-FAA012D3E3CF}"/>
                  </a:ext>
                </a:extLst>
              </p:cNvPr>
              <p:cNvSpPr/>
              <p:nvPr/>
            </p:nvSpPr>
            <p:spPr>
              <a:xfrm>
                <a:off x="10511133" y="3063240"/>
                <a:ext cx="292608" cy="246888"/>
              </a:xfrm>
              <a:prstGeom prst="ellipse">
                <a:avLst/>
              </a:prstGeom>
              <a:solidFill>
                <a:schemeClr val="accent5">
                  <a:lumMod val="75000"/>
                </a:schemeClr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68E473F6-C2C2-3B2F-9EBA-F8709D07B5D2}"/>
                  </a:ext>
                </a:extLst>
              </p:cNvPr>
              <p:cNvSpPr txBox="1"/>
              <p:nvPr/>
            </p:nvSpPr>
            <p:spPr>
              <a:xfrm>
                <a:off x="10901913" y="2983776"/>
                <a:ext cx="48282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b="1" dirty="0"/>
                  <a:t>NO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41736409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32A1E8C7-1F7F-F87C-49AE-AD22B972795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4366" y="676417"/>
            <a:ext cx="10943268" cy="5505165"/>
          </a:xfrm>
          <a:prstGeom prst="rect">
            <a:avLst/>
          </a:prstGeom>
        </p:spPr>
      </p:pic>
      <p:grpSp>
        <p:nvGrpSpPr>
          <p:cNvPr id="2" name="Group 1">
            <a:extLst>
              <a:ext uri="{FF2B5EF4-FFF2-40B4-BE49-F238E27FC236}">
                <a16:creationId xmlns:a16="http://schemas.microsoft.com/office/drawing/2014/main" id="{219F9836-D661-27AC-6EA1-E12B88A7912C}"/>
              </a:ext>
            </a:extLst>
          </p:cNvPr>
          <p:cNvGrpSpPr/>
          <p:nvPr/>
        </p:nvGrpSpPr>
        <p:grpSpPr>
          <a:xfrm>
            <a:off x="10543029" y="797436"/>
            <a:ext cx="1052510" cy="1233376"/>
            <a:chOff x="10415436" y="2349794"/>
            <a:chExt cx="1052510" cy="1233376"/>
          </a:xfrm>
        </p:grpSpPr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id="{8168160F-F31B-20CF-3E07-D376936BB646}"/>
                </a:ext>
              </a:extLst>
            </p:cNvPr>
            <p:cNvSpPr/>
            <p:nvPr/>
          </p:nvSpPr>
          <p:spPr>
            <a:xfrm>
              <a:off x="10415436" y="2349794"/>
              <a:ext cx="1052510" cy="1233376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780561CA-FCA9-15AE-8D07-64479AD83190}"/>
                </a:ext>
              </a:extLst>
            </p:cNvPr>
            <p:cNvGrpSpPr/>
            <p:nvPr/>
          </p:nvGrpSpPr>
          <p:grpSpPr>
            <a:xfrm>
              <a:off x="10511133" y="2544290"/>
              <a:ext cx="904479" cy="808818"/>
              <a:chOff x="10511133" y="2544290"/>
              <a:chExt cx="904479" cy="808818"/>
            </a:xfrm>
          </p:grpSpPr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8CC6749F-CE27-49FE-04FB-B5BF6BB1F3B9}"/>
                  </a:ext>
                </a:extLst>
              </p:cNvPr>
              <p:cNvSpPr txBox="1"/>
              <p:nvPr/>
            </p:nvSpPr>
            <p:spPr>
              <a:xfrm>
                <a:off x="10855843" y="2544290"/>
                <a:ext cx="559769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b="1" dirty="0"/>
                  <a:t>YES</a:t>
                </a:r>
              </a:p>
            </p:txBody>
          </p:sp>
          <p:sp>
            <p:nvSpPr>
              <p:cNvPr id="7" name="Oval 6">
                <a:extLst>
                  <a:ext uri="{FF2B5EF4-FFF2-40B4-BE49-F238E27FC236}">
                    <a16:creationId xmlns:a16="http://schemas.microsoft.com/office/drawing/2014/main" id="{F7C1C034-35F9-9394-5A89-E484A8EE5CCD}"/>
                  </a:ext>
                </a:extLst>
              </p:cNvPr>
              <p:cNvSpPr/>
              <p:nvPr/>
            </p:nvSpPr>
            <p:spPr>
              <a:xfrm>
                <a:off x="10511793" y="2605512"/>
                <a:ext cx="292608" cy="246888"/>
              </a:xfrm>
              <a:prstGeom prst="ellipse">
                <a:avLst/>
              </a:prstGeom>
              <a:solidFill>
                <a:srgbClr val="00B050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" name="Oval 7">
                <a:extLst>
                  <a:ext uri="{FF2B5EF4-FFF2-40B4-BE49-F238E27FC236}">
                    <a16:creationId xmlns:a16="http://schemas.microsoft.com/office/drawing/2014/main" id="{F9300113-BBB6-13BF-11BF-68B8205994EC}"/>
                  </a:ext>
                </a:extLst>
              </p:cNvPr>
              <p:cNvSpPr/>
              <p:nvPr/>
            </p:nvSpPr>
            <p:spPr>
              <a:xfrm>
                <a:off x="10511133" y="3063240"/>
                <a:ext cx="292608" cy="246888"/>
              </a:xfrm>
              <a:prstGeom prst="ellipse">
                <a:avLst/>
              </a:prstGeom>
              <a:solidFill>
                <a:schemeClr val="accent5">
                  <a:lumMod val="75000"/>
                </a:schemeClr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33149EDB-ED0B-B6C9-64EE-497521CA6763}"/>
                  </a:ext>
                </a:extLst>
              </p:cNvPr>
              <p:cNvSpPr txBox="1"/>
              <p:nvPr/>
            </p:nvSpPr>
            <p:spPr>
              <a:xfrm>
                <a:off x="10901913" y="2983776"/>
                <a:ext cx="48282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b="1" dirty="0"/>
                  <a:t>NO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1766903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0AA2B84-C3C0-6611-11C7-E02C7949CE9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6076" y="676417"/>
            <a:ext cx="10979848" cy="5505165"/>
          </a:xfrm>
          <a:prstGeom prst="rect">
            <a:avLst/>
          </a:prstGeom>
        </p:spPr>
      </p:pic>
      <p:grpSp>
        <p:nvGrpSpPr>
          <p:cNvPr id="2" name="Group 1">
            <a:extLst>
              <a:ext uri="{FF2B5EF4-FFF2-40B4-BE49-F238E27FC236}">
                <a16:creationId xmlns:a16="http://schemas.microsoft.com/office/drawing/2014/main" id="{DA1D2B2A-7F33-B661-F53D-B505D2D48CB0}"/>
              </a:ext>
            </a:extLst>
          </p:cNvPr>
          <p:cNvGrpSpPr/>
          <p:nvPr/>
        </p:nvGrpSpPr>
        <p:grpSpPr>
          <a:xfrm>
            <a:off x="10543029" y="797436"/>
            <a:ext cx="1052510" cy="1233376"/>
            <a:chOff x="10415436" y="2349794"/>
            <a:chExt cx="1052510" cy="1233376"/>
          </a:xfrm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EDDE7BE4-18E8-7C5F-BB2C-F7CD16A78D4E}"/>
                </a:ext>
              </a:extLst>
            </p:cNvPr>
            <p:cNvSpPr/>
            <p:nvPr/>
          </p:nvSpPr>
          <p:spPr>
            <a:xfrm>
              <a:off x="10415436" y="2349794"/>
              <a:ext cx="1052510" cy="1233376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0DCBA5C7-ECFC-F749-4FE5-40AC5691676B}"/>
                </a:ext>
              </a:extLst>
            </p:cNvPr>
            <p:cNvGrpSpPr/>
            <p:nvPr/>
          </p:nvGrpSpPr>
          <p:grpSpPr>
            <a:xfrm>
              <a:off x="10511133" y="2544290"/>
              <a:ext cx="904479" cy="808818"/>
              <a:chOff x="10511133" y="2544290"/>
              <a:chExt cx="904479" cy="808818"/>
            </a:xfrm>
          </p:grpSpPr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4B364848-4702-05B8-E52E-B43B64142767}"/>
                  </a:ext>
                </a:extLst>
              </p:cNvPr>
              <p:cNvSpPr txBox="1"/>
              <p:nvPr/>
            </p:nvSpPr>
            <p:spPr>
              <a:xfrm>
                <a:off x="10855843" y="2544290"/>
                <a:ext cx="559769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b="1" dirty="0"/>
                  <a:t>YES</a:t>
                </a:r>
              </a:p>
            </p:txBody>
          </p:sp>
          <p:sp>
            <p:nvSpPr>
              <p:cNvPr id="7" name="Oval 6">
                <a:extLst>
                  <a:ext uri="{FF2B5EF4-FFF2-40B4-BE49-F238E27FC236}">
                    <a16:creationId xmlns:a16="http://schemas.microsoft.com/office/drawing/2014/main" id="{82370A7F-9DC0-94CC-0940-D4492F1A18D1}"/>
                  </a:ext>
                </a:extLst>
              </p:cNvPr>
              <p:cNvSpPr/>
              <p:nvPr/>
            </p:nvSpPr>
            <p:spPr>
              <a:xfrm>
                <a:off x="10511793" y="2605512"/>
                <a:ext cx="292608" cy="246888"/>
              </a:xfrm>
              <a:prstGeom prst="ellipse">
                <a:avLst/>
              </a:prstGeom>
              <a:solidFill>
                <a:srgbClr val="00B050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" name="Oval 7">
                <a:extLst>
                  <a:ext uri="{FF2B5EF4-FFF2-40B4-BE49-F238E27FC236}">
                    <a16:creationId xmlns:a16="http://schemas.microsoft.com/office/drawing/2014/main" id="{A8533CB0-02C0-CA36-D952-956E95CF0D25}"/>
                  </a:ext>
                </a:extLst>
              </p:cNvPr>
              <p:cNvSpPr/>
              <p:nvPr/>
            </p:nvSpPr>
            <p:spPr>
              <a:xfrm>
                <a:off x="10511133" y="3063240"/>
                <a:ext cx="292608" cy="246888"/>
              </a:xfrm>
              <a:prstGeom prst="ellipse">
                <a:avLst/>
              </a:prstGeom>
              <a:solidFill>
                <a:schemeClr val="accent5">
                  <a:lumMod val="75000"/>
                </a:schemeClr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D1AC7AE7-6BFB-C9BD-E2F2-BE44E7E3C24C}"/>
                  </a:ext>
                </a:extLst>
              </p:cNvPr>
              <p:cNvSpPr txBox="1"/>
              <p:nvPr/>
            </p:nvSpPr>
            <p:spPr>
              <a:xfrm>
                <a:off x="10901913" y="2983776"/>
                <a:ext cx="48282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b="1" dirty="0"/>
                  <a:t>NO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44964190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F995794B-515C-D42F-2C9C-9EE9481B00C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6449" y="694707"/>
            <a:ext cx="11059102" cy="5468586"/>
          </a:xfrm>
          <a:prstGeom prst="rect">
            <a:avLst/>
          </a:prstGeom>
        </p:spPr>
      </p:pic>
      <p:grpSp>
        <p:nvGrpSpPr>
          <p:cNvPr id="3" name="Group 2">
            <a:extLst>
              <a:ext uri="{FF2B5EF4-FFF2-40B4-BE49-F238E27FC236}">
                <a16:creationId xmlns:a16="http://schemas.microsoft.com/office/drawing/2014/main" id="{3EAED05F-A65C-7938-31CC-C81B2BD54B96}"/>
              </a:ext>
            </a:extLst>
          </p:cNvPr>
          <p:cNvGrpSpPr/>
          <p:nvPr/>
        </p:nvGrpSpPr>
        <p:grpSpPr>
          <a:xfrm>
            <a:off x="10543029" y="797436"/>
            <a:ext cx="1052510" cy="1233376"/>
            <a:chOff x="10415436" y="2349794"/>
            <a:chExt cx="1052510" cy="1233376"/>
          </a:xfrm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4FF2AB60-AF44-F2F2-1FA4-A2B8AF81F085}"/>
                </a:ext>
              </a:extLst>
            </p:cNvPr>
            <p:cNvSpPr/>
            <p:nvPr/>
          </p:nvSpPr>
          <p:spPr>
            <a:xfrm>
              <a:off x="10415436" y="2349794"/>
              <a:ext cx="1052510" cy="1233376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755FD919-94CB-FD1C-27ED-F29C6E741FC5}"/>
                </a:ext>
              </a:extLst>
            </p:cNvPr>
            <p:cNvGrpSpPr/>
            <p:nvPr/>
          </p:nvGrpSpPr>
          <p:grpSpPr>
            <a:xfrm>
              <a:off x="10511133" y="2544290"/>
              <a:ext cx="904479" cy="808818"/>
              <a:chOff x="10511133" y="2544290"/>
              <a:chExt cx="904479" cy="808818"/>
            </a:xfrm>
          </p:grpSpPr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824D11B6-F745-B7FC-8565-BE3D2F2B1EE3}"/>
                  </a:ext>
                </a:extLst>
              </p:cNvPr>
              <p:cNvSpPr txBox="1"/>
              <p:nvPr/>
            </p:nvSpPr>
            <p:spPr>
              <a:xfrm>
                <a:off x="10855843" y="2544290"/>
                <a:ext cx="559769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b="1" dirty="0"/>
                  <a:t>YES</a:t>
                </a:r>
              </a:p>
            </p:txBody>
          </p:sp>
          <p:sp>
            <p:nvSpPr>
              <p:cNvPr id="7" name="Oval 6">
                <a:extLst>
                  <a:ext uri="{FF2B5EF4-FFF2-40B4-BE49-F238E27FC236}">
                    <a16:creationId xmlns:a16="http://schemas.microsoft.com/office/drawing/2014/main" id="{BCE395DD-D2E5-EB33-4C93-67E88CB1253D}"/>
                  </a:ext>
                </a:extLst>
              </p:cNvPr>
              <p:cNvSpPr/>
              <p:nvPr/>
            </p:nvSpPr>
            <p:spPr>
              <a:xfrm>
                <a:off x="10511793" y="2605512"/>
                <a:ext cx="292608" cy="246888"/>
              </a:xfrm>
              <a:prstGeom prst="ellipse">
                <a:avLst/>
              </a:prstGeom>
              <a:solidFill>
                <a:srgbClr val="00B050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" name="Oval 7">
                <a:extLst>
                  <a:ext uri="{FF2B5EF4-FFF2-40B4-BE49-F238E27FC236}">
                    <a16:creationId xmlns:a16="http://schemas.microsoft.com/office/drawing/2014/main" id="{CF31A344-C555-C869-8431-E06F203AAB25}"/>
                  </a:ext>
                </a:extLst>
              </p:cNvPr>
              <p:cNvSpPr/>
              <p:nvPr/>
            </p:nvSpPr>
            <p:spPr>
              <a:xfrm>
                <a:off x="10511133" y="3063240"/>
                <a:ext cx="292608" cy="246888"/>
              </a:xfrm>
              <a:prstGeom prst="ellipse">
                <a:avLst/>
              </a:prstGeom>
              <a:solidFill>
                <a:schemeClr val="accent5">
                  <a:lumMod val="75000"/>
                </a:schemeClr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9E1E6AF0-67D8-1E5D-495F-595AFC34B44B}"/>
                  </a:ext>
                </a:extLst>
              </p:cNvPr>
              <p:cNvSpPr txBox="1"/>
              <p:nvPr/>
            </p:nvSpPr>
            <p:spPr>
              <a:xfrm>
                <a:off x="10901913" y="2983776"/>
                <a:ext cx="48282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b="1" dirty="0"/>
                  <a:t>NO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51140800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04D45E30-A8A2-2F69-6068-AE635B4E41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796138"/>
          </a:xfrm>
        </p:spPr>
        <p:txBody>
          <a:bodyPr/>
          <a:lstStyle/>
          <a:p>
            <a:r>
              <a:rPr lang="en-US" dirty="0"/>
              <a:t>Big “How” Question: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09BDD46A-A60C-6CE2-6273-C41DE812069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1193" y="1498294"/>
            <a:ext cx="11029615" cy="4925620"/>
          </a:xfrm>
        </p:spPr>
        <p:txBody>
          <a:bodyPr>
            <a:normAutofit/>
          </a:bodyPr>
          <a:lstStyle/>
          <a:p>
            <a:pPr marL="0" indent="0">
              <a:lnSpc>
                <a:spcPct val="110000"/>
              </a:lnSpc>
              <a:spcBef>
                <a:spcPts val="0"/>
              </a:spcBef>
              <a:spcAft>
                <a:spcPts val="1000"/>
              </a:spcAft>
              <a:buNone/>
            </a:pPr>
            <a:r>
              <a:rPr lang="en-US" sz="2800" b="1" u="sng" dirty="0"/>
              <a:t>How do partners determine share of partnership factors to include?</a:t>
            </a:r>
            <a:r>
              <a:rPr lang="en-US" sz="2800" b="1" dirty="0"/>
              <a:t> </a:t>
            </a:r>
          </a:p>
          <a:p>
            <a:pPr>
              <a:spcBef>
                <a:spcPts val="0"/>
              </a:spcBef>
              <a:spcAft>
                <a:spcPts val="3000"/>
              </a:spcAft>
            </a:pPr>
            <a:r>
              <a:rPr lang="en-US" sz="2400" b="1" dirty="0"/>
              <a:t>Directly attribute the receipts to particular partners based on the partnership items making up their distributive share.</a:t>
            </a:r>
          </a:p>
          <a:p>
            <a:pPr>
              <a:spcBef>
                <a:spcPts val="0"/>
              </a:spcBef>
              <a:spcAft>
                <a:spcPts val="3000"/>
              </a:spcAft>
            </a:pPr>
            <a:r>
              <a:rPr lang="en-US" sz="2400" b="1" dirty="0"/>
              <a:t>Use a ratio of the partner’s “interest in the partnership” (same as federal rules under 704(b))</a:t>
            </a:r>
          </a:p>
          <a:p>
            <a:pPr>
              <a:spcBef>
                <a:spcPts val="0"/>
              </a:spcBef>
              <a:spcAft>
                <a:spcPts val="3000"/>
              </a:spcAft>
            </a:pPr>
            <a:r>
              <a:rPr lang="en-US" sz="2400" b="1" dirty="0"/>
              <a:t>Use a ratio of the partner’s share of capital</a:t>
            </a:r>
          </a:p>
          <a:p>
            <a:pPr>
              <a:spcBef>
                <a:spcPts val="0"/>
              </a:spcBef>
              <a:spcAft>
                <a:spcPts val="1000"/>
              </a:spcAft>
            </a:pPr>
            <a:r>
              <a:rPr lang="en-US" sz="2400" b="1" dirty="0"/>
              <a:t>Use a ratio of the partner’s share of partnership income (distributive share)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B7EB337-011C-1EDC-F068-93B34A138D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pPr/>
              <a:t>28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784604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A01E958-A0C0-D30D-3D65-A483D83BBA9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10BA9552-E81C-9E2D-06D7-981BE2EDA2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796138"/>
          </a:xfrm>
        </p:spPr>
        <p:txBody>
          <a:bodyPr/>
          <a:lstStyle/>
          <a:p>
            <a:r>
              <a:rPr lang="en-US" dirty="0"/>
              <a:t>Big “How” Question: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CAAFFA8C-9A08-32DC-D986-B97A1850C80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1193" y="1498294"/>
            <a:ext cx="11029615" cy="4925620"/>
          </a:xfrm>
        </p:spPr>
        <p:txBody>
          <a:bodyPr>
            <a:normAutofit/>
          </a:bodyPr>
          <a:lstStyle/>
          <a:p>
            <a:pPr marL="0" indent="0">
              <a:lnSpc>
                <a:spcPct val="110000"/>
              </a:lnSpc>
              <a:spcBef>
                <a:spcPts val="0"/>
              </a:spcBef>
              <a:spcAft>
                <a:spcPts val="1000"/>
              </a:spcAft>
              <a:buNone/>
            </a:pPr>
            <a:r>
              <a:rPr lang="en-US" sz="2800" b="1" u="sng" dirty="0"/>
              <a:t>How do partners determine share of partnership factors to include?</a:t>
            </a:r>
            <a:r>
              <a:rPr lang="en-US" sz="2800" b="1" dirty="0"/>
              <a:t> </a:t>
            </a:r>
          </a:p>
          <a:p>
            <a:pPr>
              <a:spcBef>
                <a:spcPts val="0"/>
              </a:spcBef>
              <a:spcAft>
                <a:spcPts val="3000"/>
              </a:spcAft>
            </a:pPr>
            <a:r>
              <a:rPr lang="en-US" sz="2400" b="1" dirty="0"/>
              <a:t>Directly attribute the receipts to particular partners based on the partnership items making up their distributive share.</a:t>
            </a:r>
          </a:p>
          <a:p>
            <a:pPr>
              <a:spcBef>
                <a:spcPts val="0"/>
              </a:spcBef>
              <a:spcAft>
                <a:spcPts val="3000"/>
              </a:spcAft>
            </a:pPr>
            <a:r>
              <a:rPr lang="en-US" sz="2400" b="1" dirty="0"/>
              <a:t>Use a ratio of the partner’s “interest in the partnership” (same as federal rules under 704(b))</a:t>
            </a:r>
          </a:p>
          <a:p>
            <a:pPr>
              <a:spcBef>
                <a:spcPts val="0"/>
              </a:spcBef>
              <a:spcAft>
                <a:spcPts val="3000"/>
              </a:spcAft>
            </a:pPr>
            <a:r>
              <a:rPr lang="en-US" sz="2400" b="1" dirty="0"/>
              <a:t>Use a ratio of the partner’s share of capital</a:t>
            </a:r>
          </a:p>
          <a:p>
            <a:pPr>
              <a:spcBef>
                <a:spcPts val="0"/>
              </a:spcBef>
              <a:spcAft>
                <a:spcPts val="1000"/>
              </a:spcAft>
            </a:pPr>
            <a:r>
              <a:rPr lang="en-US" sz="2400" b="1" dirty="0"/>
              <a:t>Use a ratio of the partner’s share of partnership income (distributive share)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D5F9F8F-9F1E-7E21-32DC-042406FC27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pPr/>
              <a:t>29</a:t>
            </a:fld>
            <a:endParaRPr lang="en-US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2A5A5A6B-9245-97F9-B0A4-15EF3FCA2922}"/>
              </a:ext>
            </a:extLst>
          </p:cNvPr>
          <p:cNvSpPr txBox="1"/>
          <p:nvPr/>
        </p:nvSpPr>
        <p:spPr>
          <a:xfrm rot="20959807">
            <a:off x="7233940" y="870410"/>
            <a:ext cx="2802018" cy="1200329"/>
          </a:xfrm>
          <a:prstGeom prst="rect">
            <a:avLst/>
          </a:prstGeom>
          <a:solidFill>
            <a:srgbClr val="FFFF00"/>
          </a:solidFill>
          <a:ln>
            <a:solidFill>
              <a:srgbClr val="E71224"/>
            </a:solidFill>
          </a:ln>
        </p:spPr>
        <p:txBody>
          <a:bodyPr wrap="square" rtlCol="0">
            <a:spAutoFit/>
          </a:bodyPr>
          <a:lstStyle/>
          <a:p>
            <a:r>
              <a:rPr lang="en-US" b="1" dirty="0">
                <a:latin typeface="Lucida Handwriting" panose="03010101010101010101" pitchFamily="66" charset="0"/>
              </a:rPr>
              <a:t>The problem is what do you do with special allocations of expense or loss?</a:t>
            </a:r>
          </a:p>
        </p:txBody>
      </p:sp>
    </p:spTree>
    <p:extLst>
      <p:ext uri="{BB962C8B-B14F-4D97-AF65-F5344CB8AC3E}">
        <p14:creationId xmlns:p14="http://schemas.microsoft.com/office/powerpoint/2010/main" val="67902152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2595FB-19AD-D955-9C3C-65114FBC24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5353" y="2450969"/>
            <a:ext cx="11205455" cy="2366128"/>
          </a:xfrm>
        </p:spPr>
        <p:txBody>
          <a:bodyPr>
            <a:normAutofit/>
          </a:bodyPr>
          <a:lstStyle/>
          <a:p>
            <a:r>
              <a:rPr lang="en-US" sz="3200" dirty="0"/>
              <a:t>Update on Project Issue Outline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FAE37C0F-FB0E-6735-C99D-3B0B589F8E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1139190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3E53CE1-5D49-DDEB-B258-CEFFFCAAB5A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D9FAEBE5-D998-C9AE-977C-CB1C537E53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796138"/>
          </a:xfrm>
        </p:spPr>
        <p:txBody>
          <a:bodyPr/>
          <a:lstStyle/>
          <a:p>
            <a:r>
              <a:rPr lang="en-US" dirty="0"/>
              <a:t>Big “How” Question: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FF9742F8-5EC9-249E-FFB6-CD1FD4C2686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1193" y="1498294"/>
            <a:ext cx="11029615" cy="4925620"/>
          </a:xfrm>
        </p:spPr>
        <p:txBody>
          <a:bodyPr>
            <a:normAutofit/>
          </a:bodyPr>
          <a:lstStyle/>
          <a:p>
            <a:pPr marL="0" indent="0">
              <a:lnSpc>
                <a:spcPct val="110000"/>
              </a:lnSpc>
              <a:spcBef>
                <a:spcPts val="0"/>
              </a:spcBef>
              <a:spcAft>
                <a:spcPts val="1000"/>
              </a:spcAft>
              <a:buNone/>
            </a:pPr>
            <a:r>
              <a:rPr lang="en-US" sz="2800" b="1" u="sng" dirty="0"/>
              <a:t>How do partners determine share of partnership factors to include?</a:t>
            </a:r>
            <a:r>
              <a:rPr lang="en-US" sz="2800" b="1" dirty="0"/>
              <a:t> </a:t>
            </a:r>
          </a:p>
          <a:p>
            <a:pPr>
              <a:spcBef>
                <a:spcPts val="0"/>
              </a:spcBef>
              <a:spcAft>
                <a:spcPts val="3000"/>
              </a:spcAft>
            </a:pPr>
            <a:r>
              <a:rPr lang="en-US" sz="2400" b="1" dirty="0"/>
              <a:t>Directly attribute the receipts to particular partners based on the partnership items making up their distributive share.</a:t>
            </a:r>
          </a:p>
          <a:p>
            <a:pPr>
              <a:spcBef>
                <a:spcPts val="0"/>
              </a:spcBef>
              <a:spcAft>
                <a:spcPts val="3000"/>
              </a:spcAft>
            </a:pPr>
            <a:r>
              <a:rPr lang="en-US" sz="2400" b="1" dirty="0"/>
              <a:t>Use a ratio of the partner’s “interest in the partnership” (same as federal rules under 704(b))</a:t>
            </a:r>
          </a:p>
          <a:p>
            <a:pPr>
              <a:spcBef>
                <a:spcPts val="0"/>
              </a:spcBef>
              <a:spcAft>
                <a:spcPts val="3000"/>
              </a:spcAft>
            </a:pPr>
            <a:r>
              <a:rPr lang="en-US" sz="2400" b="1" dirty="0"/>
              <a:t>Use a ratio of the partner’s share of capital</a:t>
            </a:r>
          </a:p>
          <a:p>
            <a:pPr>
              <a:spcBef>
                <a:spcPts val="0"/>
              </a:spcBef>
              <a:spcAft>
                <a:spcPts val="1000"/>
              </a:spcAft>
            </a:pPr>
            <a:r>
              <a:rPr lang="en-US" sz="2400" b="1" dirty="0"/>
              <a:t>Use a ratio of the partner’s share of partnership income (distributive share)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25A0AA0-C01C-B142-0E38-2E0F074608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pPr/>
              <a:t>30</a:t>
            </a:fld>
            <a:endParaRPr lang="en-US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3C83F6EE-3626-7371-9DB8-2073E0D417B2}"/>
              </a:ext>
            </a:extLst>
          </p:cNvPr>
          <p:cNvSpPr txBox="1"/>
          <p:nvPr/>
        </p:nvSpPr>
        <p:spPr>
          <a:xfrm rot="20959807">
            <a:off x="8978472" y="3052718"/>
            <a:ext cx="2696097" cy="1200329"/>
          </a:xfrm>
          <a:prstGeom prst="rect">
            <a:avLst/>
          </a:prstGeom>
          <a:solidFill>
            <a:srgbClr val="FFFF00"/>
          </a:solidFill>
          <a:ln>
            <a:solidFill>
              <a:srgbClr val="E71224"/>
            </a:solidFill>
          </a:ln>
        </p:spPr>
        <p:txBody>
          <a:bodyPr wrap="square" rtlCol="0">
            <a:spAutoFit/>
          </a:bodyPr>
          <a:lstStyle/>
          <a:p>
            <a:r>
              <a:rPr lang="en-US" b="1" dirty="0">
                <a:latin typeface="Lucida Handwriting" panose="03010101010101010101" pitchFamily="66" charset="0"/>
              </a:rPr>
              <a:t>Too complicated and information may not be available.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BC5A07F6-4FA4-4E73-2FBB-E24CCE3FA2FC}"/>
              </a:ext>
            </a:extLst>
          </p:cNvPr>
          <p:cNvSpPr txBox="1"/>
          <p:nvPr/>
        </p:nvSpPr>
        <p:spPr>
          <a:xfrm rot="20959807">
            <a:off x="7233940" y="870408"/>
            <a:ext cx="2802018" cy="1200329"/>
          </a:xfrm>
          <a:prstGeom prst="rect">
            <a:avLst/>
          </a:prstGeom>
          <a:solidFill>
            <a:srgbClr val="FFFF00"/>
          </a:solidFill>
          <a:ln>
            <a:solidFill>
              <a:srgbClr val="E71224"/>
            </a:solidFill>
          </a:ln>
        </p:spPr>
        <p:txBody>
          <a:bodyPr wrap="square" rtlCol="0">
            <a:spAutoFit/>
          </a:bodyPr>
          <a:lstStyle/>
          <a:p>
            <a:r>
              <a:rPr lang="en-US" b="1" dirty="0">
                <a:latin typeface="Lucida Handwriting" panose="03010101010101010101" pitchFamily="66" charset="0"/>
              </a:rPr>
              <a:t>The problem is what do you do with special allocations of expense or loss?</a:t>
            </a:r>
          </a:p>
        </p:txBody>
      </p:sp>
    </p:spTree>
    <p:extLst>
      <p:ext uri="{BB962C8B-B14F-4D97-AF65-F5344CB8AC3E}">
        <p14:creationId xmlns:p14="http://schemas.microsoft.com/office/powerpoint/2010/main" val="340654680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F9E72FD-9534-CA7D-B8C9-A651A5AB94F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C74ED848-78BB-DFF5-0B49-C1CDAB591F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796138"/>
          </a:xfrm>
        </p:spPr>
        <p:txBody>
          <a:bodyPr/>
          <a:lstStyle/>
          <a:p>
            <a:r>
              <a:rPr lang="en-US" dirty="0"/>
              <a:t>Big “How” Question: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3A87177A-1D46-86B7-8EFA-2F86394A290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1193" y="1498294"/>
            <a:ext cx="11029615" cy="4925620"/>
          </a:xfrm>
        </p:spPr>
        <p:txBody>
          <a:bodyPr>
            <a:normAutofit/>
          </a:bodyPr>
          <a:lstStyle/>
          <a:p>
            <a:pPr marL="0" indent="0">
              <a:lnSpc>
                <a:spcPct val="110000"/>
              </a:lnSpc>
              <a:spcBef>
                <a:spcPts val="0"/>
              </a:spcBef>
              <a:spcAft>
                <a:spcPts val="1000"/>
              </a:spcAft>
              <a:buNone/>
            </a:pPr>
            <a:r>
              <a:rPr lang="en-US" sz="2800" b="1" u="sng" dirty="0"/>
              <a:t>How do partners determine share of partnership factors to include?</a:t>
            </a:r>
            <a:r>
              <a:rPr lang="en-US" sz="2800" b="1" dirty="0"/>
              <a:t> </a:t>
            </a:r>
          </a:p>
          <a:p>
            <a:pPr>
              <a:spcBef>
                <a:spcPts val="0"/>
              </a:spcBef>
              <a:spcAft>
                <a:spcPts val="3000"/>
              </a:spcAft>
            </a:pPr>
            <a:r>
              <a:rPr lang="en-US" sz="2400" b="1" dirty="0"/>
              <a:t>Directly attribute the receipts to particular partners based on the partnership items making up their distributive share.</a:t>
            </a:r>
          </a:p>
          <a:p>
            <a:pPr>
              <a:spcBef>
                <a:spcPts val="0"/>
              </a:spcBef>
              <a:spcAft>
                <a:spcPts val="3000"/>
              </a:spcAft>
            </a:pPr>
            <a:r>
              <a:rPr lang="en-US" sz="2400" b="1" dirty="0"/>
              <a:t>Use a ratio of the partner’s “interest in the partnership” (same as federal rules under 704(b))</a:t>
            </a:r>
          </a:p>
          <a:p>
            <a:pPr>
              <a:spcBef>
                <a:spcPts val="0"/>
              </a:spcBef>
              <a:spcAft>
                <a:spcPts val="3000"/>
              </a:spcAft>
            </a:pPr>
            <a:r>
              <a:rPr lang="en-US" sz="2400" b="1" dirty="0"/>
              <a:t>Use a ratio of the partner’s share of capital</a:t>
            </a:r>
          </a:p>
          <a:p>
            <a:pPr>
              <a:spcBef>
                <a:spcPts val="0"/>
              </a:spcBef>
              <a:spcAft>
                <a:spcPts val="1000"/>
              </a:spcAft>
            </a:pPr>
            <a:r>
              <a:rPr lang="en-US" sz="2400" b="1" dirty="0"/>
              <a:t>Use a ratio of the partner’s share of partnership income (distributive share)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08C318F-DBBB-D49E-228E-1736465BBF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pPr/>
              <a:t>31</a:t>
            </a:fld>
            <a:endParaRPr lang="en-US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DE989870-606A-5AF0-5647-5B265C1A0E3B}"/>
              </a:ext>
            </a:extLst>
          </p:cNvPr>
          <p:cNvSpPr txBox="1"/>
          <p:nvPr/>
        </p:nvSpPr>
        <p:spPr>
          <a:xfrm rot="20959807">
            <a:off x="8978472" y="3052718"/>
            <a:ext cx="2696097" cy="1200329"/>
          </a:xfrm>
          <a:prstGeom prst="rect">
            <a:avLst/>
          </a:prstGeom>
          <a:solidFill>
            <a:srgbClr val="FFFF00"/>
          </a:solidFill>
          <a:ln>
            <a:solidFill>
              <a:srgbClr val="E71224"/>
            </a:solidFill>
          </a:ln>
        </p:spPr>
        <p:txBody>
          <a:bodyPr wrap="square" rtlCol="0">
            <a:spAutoFit/>
          </a:bodyPr>
          <a:lstStyle/>
          <a:p>
            <a:r>
              <a:rPr lang="en-US" b="1" dirty="0">
                <a:latin typeface="Lucida Handwriting" panose="03010101010101010101" pitchFamily="66" charset="0"/>
              </a:rPr>
              <a:t>Too complicated and information may not be available.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AFFCEF23-1750-7B22-3C91-C71CF3AF05F4}"/>
              </a:ext>
            </a:extLst>
          </p:cNvPr>
          <p:cNvSpPr txBox="1"/>
          <p:nvPr/>
        </p:nvSpPr>
        <p:spPr>
          <a:xfrm rot="20959807">
            <a:off x="7233940" y="870408"/>
            <a:ext cx="2802018" cy="1200329"/>
          </a:xfrm>
          <a:prstGeom prst="rect">
            <a:avLst/>
          </a:prstGeom>
          <a:solidFill>
            <a:srgbClr val="FFFF00"/>
          </a:solidFill>
          <a:ln>
            <a:solidFill>
              <a:srgbClr val="E71224"/>
            </a:solidFill>
          </a:ln>
        </p:spPr>
        <p:txBody>
          <a:bodyPr wrap="square" rtlCol="0">
            <a:spAutoFit/>
          </a:bodyPr>
          <a:lstStyle/>
          <a:p>
            <a:r>
              <a:rPr lang="en-US" b="1" dirty="0">
                <a:latin typeface="Lucida Handwriting" panose="03010101010101010101" pitchFamily="66" charset="0"/>
              </a:rPr>
              <a:t>The problem is what do you do with special allocations of expense or loss?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768A672A-4E66-EC8B-5F8E-6898A469591B}"/>
              </a:ext>
            </a:extLst>
          </p:cNvPr>
          <p:cNvSpPr txBox="1"/>
          <p:nvPr/>
        </p:nvSpPr>
        <p:spPr>
          <a:xfrm rot="20959807">
            <a:off x="6412115" y="4252133"/>
            <a:ext cx="2696097" cy="923330"/>
          </a:xfrm>
          <a:prstGeom prst="rect">
            <a:avLst/>
          </a:prstGeom>
          <a:solidFill>
            <a:srgbClr val="FFFF00"/>
          </a:solidFill>
          <a:ln>
            <a:solidFill>
              <a:srgbClr val="E71224"/>
            </a:solidFill>
          </a:ln>
        </p:spPr>
        <p:txBody>
          <a:bodyPr wrap="square" rtlCol="0">
            <a:spAutoFit/>
          </a:bodyPr>
          <a:lstStyle/>
          <a:p>
            <a:r>
              <a:rPr lang="en-US" b="1" dirty="0">
                <a:latin typeface="Lucida Handwriting" panose="03010101010101010101" pitchFamily="66" charset="0"/>
              </a:rPr>
              <a:t>Won’t necessarily match the share of income each year.</a:t>
            </a:r>
          </a:p>
        </p:txBody>
      </p:sp>
    </p:spTree>
    <p:extLst>
      <p:ext uri="{BB962C8B-B14F-4D97-AF65-F5344CB8AC3E}">
        <p14:creationId xmlns:p14="http://schemas.microsoft.com/office/powerpoint/2010/main" val="463856279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D492299-2305-248B-3842-C3F7CB694F4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53A09018-D6AB-A26D-3149-A7A78F292B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796138"/>
          </a:xfrm>
        </p:spPr>
        <p:txBody>
          <a:bodyPr/>
          <a:lstStyle/>
          <a:p>
            <a:r>
              <a:rPr lang="en-US" dirty="0"/>
              <a:t>Big “How” Question: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9F374C08-CA9C-B6FC-B478-0BBF2B26C54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1193" y="1498294"/>
            <a:ext cx="11029615" cy="4925620"/>
          </a:xfrm>
        </p:spPr>
        <p:txBody>
          <a:bodyPr>
            <a:normAutofit/>
          </a:bodyPr>
          <a:lstStyle/>
          <a:p>
            <a:pPr marL="0" indent="0">
              <a:lnSpc>
                <a:spcPct val="110000"/>
              </a:lnSpc>
              <a:spcBef>
                <a:spcPts val="0"/>
              </a:spcBef>
              <a:spcAft>
                <a:spcPts val="1000"/>
              </a:spcAft>
              <a:buNone/>
            </a:pPr>
            <a:r>
              <a:rPr lang="en-US" sz="2800" b="1" u="sng" dirty="0"/>
              <a:t>How do partners determine share of partnership factors to include?</a:t>
            </a:r>
            <a:r>
              <a:rPr lang="en-US" sz="2800" b="1" dirty="0"/>
              <a:t> </a:t>
            </a:r>
          </a:p>
          <a:p>
            <a:pPr>
              <a:spcBef>
                <a:spcPts val="0"/>
              </a:spcBef>
              <a:spcAft>
                <a:spcPts val="3000"/>
              </a:spcAft>
            </a:pPr>
            <a:r>
              <a:rPr lang="en-US" sz="2400" b="1" dirty="0"/>
              <a:t>Directly attribute the receipts to particular partners based on the partnership items making up their distributive share.</a:t>
            </a:r>
          </a:p>
          <a:p>
            <a:pPr>
              <a:spcBef>
                <a:spcPts val="0"/>
              </a:spcBef>
              <a:spcAft>
                <a:spcPts val="3000"/>
              </a:spcAft>
            </a:pPr>
            <a:r>
              <a:rPr lang="en-US" sz="2400" b="1" dirty="0"/>
              <a:t>Use a ratio of the partner’s “interest in the partnership” (same as federal rules under 704(b))</a:t>
            </a:r>
          </a:p>
          <a:p>
            <a:pPr>
              <a:spcBef>
                <a:spcPts val="0"/>
              </a:spcBef>
              <a:spcAft>
                <a:spcPts val="3000"/>
              </a:spcAft>
            </a:pPr>
            <a:r>
              <a:rPr lang="en-US" sz="2400" b="1" dirty="0"/>
              <a:t>Use a ratio of the partner’s share of capital</a:t>
            </a:r>
          </a:p>
          <a:p>
            <a:pPr>
              <a:spcBef>
                <a:spcPts val="0"/>
              </a:spcBef>
              <a:spcAft>
                <a:spcPts val="1000"/>
              </a:spcAft>
            </a:pPr>
            <a:r>
              <a:rPr lang="en-US" sz="2400" b="1" dirty="0"/>
              <a:t>Use a ratio of the partner’s share of partnership income (distributive share)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2A0D924-DDDB-77E7-5402-AB0125928B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pPr/>
              <a:t>32</a:t>
            </a:fld>
            <a:endParaRPr lang="en-US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ED3CD856-97F0-925D-015A-85794F494C76}"/>
              </a:ext>
            </a:extLst>
          </p:cNvPr>
          <p:cNvSpPr txBox="1"/>
          <p:nvPr/>
        </p:nvSpPr>
        <p:spPr>
          <a:xfrm rot="20959807">
            <a:off x="8978472" y="3052718"/>
            <a:ext cx="2696097" cy="1200329"/>
          </a:xfrm>
          <a:prstGeom prst="rect">
            <a:avLst/>
          </a:prstGeom>
          <a:solidFill>
            <a:srgbClr val="FFFF00"/>
          </a:solidFill>
          <a:ln>
            <a:solidFill>
              <a:srgbClr val="E71224"/>
            </a:solidFill>
          </a:ln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tx1">
                    <a:lumMod val="65000"/>
                    <a:lumOff val="35000"/>
                  </a:schemeClr>
                </a:solidFill>
                <a:latin typeface="Lucida Handwriting" panose="03010101010101010101" pitchFamily="66" charset="0"/>
              </a:rPr>
              <a:t>Too complicated and information may not be available.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59B36719-1492-C4FB-1679-27AFC4D3D046}"/>
              </a:ext>
            </a:extLst>
          </p:cNvPr>
          <p:cNvSpPr txBox="1"/>
          <p:nvPr/>
        </p:nvSpPr>
        <p:spPr>
          <a:xfrm rot="20959807">
            <a:off x="7233940" y="870408"/>
            <a:ext cx="2802018" cy="1200329"/>
          </a:xfrm>
          <a:prstGeom prst="rect">
            <a:avLst/>
          </a:prstGeom>
          <a:solidFill>
            <a:srgbClr val="FFFF00"/>
          </a:solidFill>
          <a:ln>
            <a:solidFill>
              <a:srgbClr val="E71224"/>
            </a:solidFill>
          </a:ln>
        </p:spPr>
        <p:txBody>
          <a:bodyPr wrap="square" rtlCol="0">
            <a:spAutoFit/>
          </a:bodyPr>
          <a:lstStyle/>
          <a:p>
            <a:r>
              <a:rPr lang="en-US" b="1" dirty="0">
                <a:latin typeface="Lucida Handwriting" panose="03010101010101010101" pitchFamily="66" charset="0"/>
              </a:rPr>
              <a:t>The problem is what do you do with special allocations of expense or loss?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71A3B59C-6E37-0CC1-5C57-0DB2A5C84F57}"/>
              </a:ext>
            </a:extLst>
          </p:cNvPr>
          <p:cNvSpPr txBox="1"/>
          <p:nvPr/>
        </p:nvSpPr>
        <p:spPr>
          <a:xfrm rot="20959807">
            <a:off x="6412115" y="4252133"/>
            <a:ext cx="2696097" cy="923330"/>
          </a:xfrm>
          <a:prstGeom prst="rect">
            <a:avLst/>
          </a:prstGeom>
          <a:solidFill>
            <a:srgbClr val="FFFF00"/>
          </a:solidFill>
          <a:ln>
            <a:solidFill>
              <a:srgbClr val="E71224"/>
            </a:solidFill>
          </a:ln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tx1">
                    <a:lumMod val="65000"/>
                    <a:lumOff val="35000"/>
                  </a:schemeClr>
                </a:solidFill>
                <a:latin typeface="Lucida Handwriting" panose="03010101010101010101" pitchFamily="66" charset="0"/>
              </a:rPr>
              <a:t>Won’t necessarily match the share of income each year.</a:t>
            </a:r>
          </a:p>
        </p:txBody>
      </p:sp>
      <p:grpSp>
        <p:nvGrpSpPr>
          <p:cNvPr id="21" name="Group 20">
            <a:extLst>
              <a:ext uri="{FF2B5EF4-FFF2-40B4-BE49-F238E27FC236}">
                <a16:creationId xmlns:a16="http://schemas.microsoft.com/office/drawing/2014/main" id="{813676B1-89C2-5850-001E-7987E493BA16}"/>
              </a:ext>
            </a:extLst>
          </p:cNvPr>
          <p:cNvGrpSpPr/>
          <p:nvPr/>
        </p:nvGrpSpPr>
        <p:grpSpPr>
          <a:xfrm>
            <a:off x="2203447" y="6046766"/>
            <a:ext cx="449640" cy="581760"/>
            <a:chOff x="5034782" y="6003998"/>
            <a:chExt cx="449640" cy="5817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">
              <p14:nvContentPartPr>
                <p14:cNvPr id="17" name="Ink 16">
                  <a:extLst>
                    <a:ext uri="{FF2B5EF4-FFF2-40B4-BE49-F238E27FC236}">
                      <a16:creationId xmlns:a16="http://schemas.microsoft.com/office/drawing/2014/main" id="{88F5CCD1-BCE2-D18E-056E-08F5206150B2}"/>
                    </a:ext>
                  </a:extLst>
                </p14:cNvPr>
                <p14:cNvContentPartPr/>
                <p14:nvPr/>
              </p14:nvContentPartPr>
              <p14:xfrm>
                <a:off x="5056382" y="6025598"/>
                <a:ext cx="409320" cy="560160"/>
              </p14:xfrm>
            </p:contentPart>
          </mc:Choice>
          <mc:Fallback xmlns="">
            <p:pic>
              <p:nvPicPr>
                <p:cNvPr id="17" name="Ink 16">
                  <a:extLst>
                    <a:ext uri="{FF2B5EF4-FFF2-40B4-BE49-F238E27FC236}">
                      <a16:creationId xmlns:a16="http://schemas.microsoft.com/office/drawing/2014/main" id="{88F5CCD1-BCE2-D18E-056E-08F5206150B2}"/>
                    </a:ext>
                  </a:extLst>
                </p:cNvPr>
                <p:cNvPicPr/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5020742" y="5989958"/>
                  <a:ext cx="480960" cy="631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">
              <p14:nvContentPartPr>
                <p14:cNvPr id="18" name="Ink 17">
                  <a:extLst>
                    <a:ext uri="{FF2B5EF4-FFF2-40B4-BE49-F238E27FC236}">
                      <a16:creationId xmlns:a16="http://schemas.microsoft.com/office/drawing/2014/main" id="{745B8B3C-46CB-CD2C-53A5-84AD8D71CBE4}"/>
                    </a:ext>
                  </a:extLst>
                </p14:cNvPr>
                <p14:cNvContentPartPr/>
                <p14:nvPr/>
              </p14:nvContentPartPr>
              <p14:xfrm>
                <a:off x="5034782" y="6025598"/>
                <a:ext cx="360" cy="265320"/>
              </p14:xfrm>
            </p:contentPart>
          </mc:Choice>
          <mc:Fallback xmlns="">
            <p:pic>
              <p:nvPicPr>
                <p:cNvPr id="18" name="Ink 17">
                  <a:extLst>
                    <a:ext uri="{FF2B5EF4-FFF2-40B4-BE49-F238E27FC236}">
                      <a16:creationId xmlns:a16="http://schemas.microsoft.com/office/drawing/2014/main" id="{745B8B3C-46CB-CD2C-53A5-84AD8D71CBE4}"/>
                    </a:ext>
                  </a:extLst>
                </p:cNvPr>
                <p:cNvPicPr/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4998782" y="5989958"/>
                  <a:ext cx="72000" cy="336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">
              <p14:nvContentPartPr>
                <p14:cNvPr id="20" name="Ink 19">
                  <a:extLst>
                    <a:ext uri="{FF2B5EF4-FFF2-40B4-BE49-F238E27FC236}">
                      <a16:creationId xmlns:a16="http://schemas.microsoft.com/office/drawing/2014/main" id="{662EC834-F8C1-6C21-E87D-5DD0F1CB9093}"/>
                    </a:ext>
                  </a:extLst>
                </p14:cNvPr>
                <p14:cNvContentPartPr/>
                <p14:nvPr/>
              </p14:nvContentPartPr>
              <p14:xfrm>
                <a:off x="5089502" y="6003998"/>
                <a:ext cx="394920" cy="157320"/>
              </p14:xfrm>
            </p:contentPart>
          </mc:Choice>
          <mc:Fallback xmlns="">
            <p:pic>
              <p:nvPicPr>
                <p:cNvPr id="20" name="Ink 19">
                  <a:extLst>
                    <a:ext uri="{FF2B5EF4-FFF2-40B4-BE49-F238E27FC236}">
                      <a16:creationId xmlns:a16="http://schemas.microsoft.com/office/drawing/2014/main" id="{662EC834-F8C1-6C21-E87D-5DD0F1CB9093}"/>
                    </a:ext>
                  </a:extLst>
                </p:cNvPr>
                <p:cNvPicPr/>
                <p:nvPr/>
              </p:nvPicPr>
              <p:blipFill>
                <a:blip r:embed="rId19"/>
                <a:stretch>
                  <a:fillRect/>
                </a:stretch>
              </p:blipFill>
              <p:spPr>
                <a:xfrm>
                  <a:off x="5053862" y="5967998"/>
                  <a:ext cx="466560" cy="228960"/>
                </a:xfrm>
                <a:prstGeom prst="rect">
                  <a:avLst/>
                </a:prstGeom>
              </p:spPr>
            </p:pic>
          </mc:Fallback>
        </mc:AlternateContent>
      </p:grpSp>
      <p:sp>
        <p:nvSpPr>
          <p:cNvPr id="22" name="TextBox 21">
            <a:extLst>
              <a:ext uri="{FF2B5EF4-FFF2-40B4-BE49-F238E27FC236}">
                <a16:creationId xmlns:a16="http://schemas.microsoft.com/office/drawing/2014/main" id="{2F728771-B595-AB31-BB58-5E098021C954}"/>
              </a:ext>
            </a:extLst>
          </p:cNvPr>
          <p:cNvSpPr txBox="1"/>
          <p:nvPr/>
        </p:nvSpPr>
        <p:spPr>
          <a:xfrm>
            <a:off x="2796640" y="6137021"/>
            <a:ext cx="5906685" cy="369332"/>
          </a:xfrm>
          <a:prstGeom prst="rect">
            <a:avLst/>
          </a:prstGeom>
          <a:solidFill>
            <a:schemeClr val="bg1"/>
          </a:solidFill>
          <a:ln>
            <a:solidFill>
              <a:srgbClr val="E71224"/>
            </a:solidFill>
          </a:ln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tx1">
                    <a:lumMod val="65000"/>
                    <a:lumOff val="35000"/>
                  </a:schemeClr>
                </a:solidFill>
                <a:latin typeface="Lucida Handwriting" panose="03010101010101010101" pitchFamily="66" charset="0"/>
              </a:rPr>
              <a:t>How do we solve calculation problems?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0">
            <p14:nvContentPartPr>
              <p14:cNvPr id="23" name="Ink 22">
                <a:extLst>
                  <a:ext uri="{FF2B5EF4-FFF2-40B4-BE49-F238E27FC236}">
                    <a16:creationId xmlns:a16="http://schemas.microsoft.com/office/drawing/2014/main" id="{556BC6B5-8A76-7490-FEEB-C02E6CDEDBCF}"/>
                  </a:ext>
                </a:extLst>
              </p14:cNvPr>
              <p14:cNvContentPartPr/>
              <p14:nvPr/>
            </p14:nvContentPartPr>
            <p14:xfrm>
              <a:off x="914222" y="5760278"/>
              <a:ext cx="9887760" cy="167760"/>
            </p14:xfrm>
          </p:contentPart>
        </mc:Choice>
        <mc:Fallback xmlns="">
          <p:pic>
            <p:nvPicPr>
              <p:cNvPr id="23" name="Ink 22">
                <a:extLst>
                  <a:ext uri="{FF2B5EF4-FFF2-40B4-BE49-F238E27FC236}">
                    <a16:creationId xmlns:a16="http://schemas.microsoft.com/office/drawing/2014/main" id="{556BC6B5-8A76-7490-FEEB-C02E6CDEDBCF}"/>
                  </a:ext>
                </a:extLst>
              </p:cNvPr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878582" y="5688638"/>
                <a:ext cx="9959400" cy="3114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673257286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B1D95B-3738-3B9C-4F86-A02D5BEAAB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658811"/>
          </a:xfrm>
        </p:spPr>
        <p:txBody>
          <a:bodyPr/>
          <a:lstStyle/>
          <a:p>
            <a:r>
              <a:rPr lang="en-US" dirty="0"/>
              <a:t>Problem No. 2 with Special Allocations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013C205-F809-EDB7-007B-B699D381567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67563" y="1467293"/>
            <a:ext cx="9462977" cy="4805916"/>
          </a:xfrm>
        </p:spPr>
        <p:txBody>
          <a:bodyPr>
            <a:normAutofit lnSpcReduction="10000"/>
          </a:bodyPr>
          <a:lstStyle/>
          <a:p>
            <a:pPr>
              <a:lnSpc>
                <a:spcPct val="100000"/>
              </a:lnSpc>
              <a:spcBef>
                <a:spcPts val="1200"/>
              </a:spcBef>
            </a:pPr>
            <a:r>
              <a:rPr lang="en-US" sz="2400" dirty="0"/>
              <a:t>Should the fact that a partner receives certain special allocations of partnership income affect which amounts go into the apportionment factor? </a:t>
            </a:r>
          </a:p>
          <a:p>
            <a:pPr>
              <a:lnSpc>
                <a:spcPct val="100000"/>
              </a:lnSpc>
              <a:spcBef>
                <a:spcPts val="1200"/>
              </a:spcBef>
            </a:pPr>
            <a:r>
              <a:rPr lang="en-US" sz="2400" dirty="0"/>
              <a:t>Example—</a:t>
            </a:r>
          </a:p>
          <a:p>
            <a:pPr lvl="1">
              <a:spcBef>
                <a:spcPts val="1200"/>
              </a:spcBef>
            </a:pPr>
            <a:r>
              <a:rPr lang="en-US" sz="2000" dirty="0"/>
              <a:t>Assume Partnership is engaged in two related activities – renovating commercial real property and performing engineering services.</a:t>
            </a:r>
          </a:p>
          <a:p>
            <a:pPr lvl="1">
              <a:spcBef>
                <a:spcPts val="1200"/>
              </a:spcBef>
            </a:pPr>
            <a:r>
              <a:rPr lang="en-US" sz="2000" dirty="0"/>
              <a:t>Corporate Partner provides support for renovation activities and is allocated 80% of the  income (and expense) from those activities, but only 20% of the income (and expense) from engineering services.</a:t>
            </a:r>
          </a:p>
          <a:p>
            <a:pPr lvl="1">
              <a:spcBef>
                <a:spcPts val="1200"/>
              </a:spcBef>
            </a:pPr>
            <a:r>
              <a:rPr lang="en-US" sz="2000" dirty="0"/>
              <a:t>Should this affect the share of receipts from renovation activities versus engineering services that the corporate partner includes in the blended receipts factor?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CD67804-5721-0CC7-1EA0-82B61F4A2D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33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50927085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4" name="Rectangle 13">
            <a:extLst>
              <a:ext uri="{FF2B5EF4-FFF2-40B4-BE49-F238E27FC236}">
                <a16:creationId xmlns:a16="http://schemas.microsoft.com/office/drawing/2014/main" id="{F858DF7D-C2D0-4B03-A7A0-2F06B789EE3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800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1B26B711-3121-40B0-8377-A64F3DC00C7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645C4D3D-ABBA-4B4E-93E5-01E34371984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98DDD5E5-0097-4C6C-B266-5732EDA96CC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rgbClr val="969FA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8952EF87-C74F-4D3F-9CAD-EEA1733C9B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6534" y="597643"/>
            <a:ext cx="3703320" cy="5792922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6D39038-F921-B979-8DD3-13E71A5CAA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1148" y="1037967"/>
            <a:ext cx="3378706" cy="4709131"/>
          </a:xfrm>
        </p:spPr>
        <p:txBody>
          <a:bodyPr anchor="ctr">
            <a:normAutofit/>
          </a:bodyPr>
          <a:lstStyle/>
          <a:p>
            <a:r>
              <a:rPr lang="en-US" dirty="0">
                <a:solidFill>
                  <a:srgbClr val="FFFEFF"/>
                </a:solidFill>
              </a:rPr>
              <a:t>Simple Excel workbook with different Sourcing Approaches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E1404FD-A9D1-C778-EB82-11F5BEB9449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21629" y="597643"/>
            <a:ext cx="7423837" cy="5757309"/>
          </a:xfrm>
        </p:spPr>
        <p:txBody>
          <a:bodyPr>
            <a:normAutofit/>
          </a:bodyPr>
          <a:lstStyle/>
          <a:p>
            <a:r>
              <a:rPr lang="en-US" sz="2400" dirty="0"/>
              <a:t>Comparing results of assignment, separate apportionment, and blended apportionment with certain variations—to determine if blended apportionment is workable. </a:t>
            </a:r>
          </a:p>
          <a:p>
            <a:r>
              <a:rPr lang="en-US" sz="2400" dirty="0"/>
              <a:t>Example in the workbook: </a:t>
            </a:r>
          </a:p>
          <a:p>
            <a:pPr lvl="1"/>
            <a:r>
              <a:rPr lang="en-US" sz="2100" dirty="0"/>
              <a:t>Uses a single corporate partner</a:t>
            </a:r>
          </a:p>
          <a:p>
            <a:pPr lvl="1"/>
            <a:r>
              <a:rPr lang="en-US" sz="2100" dirty="0"/>
              <a:t>Focuses on the receipts factor</a:t>
            </a:r>
          </a:p>
          <a:p>
            <a:pPr lvl="1"/>
            <a:r>
              <a:rPr lang="en-US" sz="2100"/>
              <a:t>Use </a:t>
            </a:r>
            <a:r>
              <a:rPr lang="en-US" sz="2100" dirty="0"/>
              <a:t>of an absolute value distributive share ratio for the blended apportionment approach</a:t>
            </a:r>
          </a:p>
          <a:p>
            <a:pPr lvl="1"/>
            <a:r>
              <a:rPr lang="en-US" sz="2100" dirty="0"/>
              <a:t>Also illustrates how elimination if partnership-partner charges affects the result.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D803D2E-7C43-6F40-D27F-729810A154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558300" y="6423914"/>
            <a:ext cx="1052510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3A98EE3D-8CD1-4C3F-BD1C-C98C9596463C}" type="slidenum">
              <a:rPr lang="en-US" smtClean="0"/>
              <a:pPr>
                <a:spcAft>
                  <a:spcPts val="600"/>
                </a:spcAft>
              </a:pPr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0892723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3ECF421E-C5CF-E985-C79F-F947535F02C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4" name="Rectangle 13">
            <a:extLst>
              <a:ext uri="{FF2B5EF4-FFF2-40B4-BE49-F238E27FC236}">
                <a16:creationId xmlns:a16="http://schemas.microsoft.com/office/drawing/2014/main" id="{1662E35D-D6C9-B8D5-91DA-CF4D21C7456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800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736D8E5E-AB1F-5C71-D853-1EB74B7187C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A1A4C0CE-714A-290C-7744-417DB9FF3E6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3AB58577-24C6-824B-35E4-6D15779CFBF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rgbClr val="969FA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B9A92647-9B4C-906D-D078-C1A0B901C59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6534" y="597643"/>
            <a:ext cx="3703320" cy="5792922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280FFFC-3F72-E8EB-2771-77369BA93E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8841" y="1009397"/>
            <a:ext cx="3378706" cy="4709131"/>
          </a:xfrm>
        </p:spPr>
        <p:txBody>
          <a:bodyPr anchor="ctr">
            <a:normAutofit/>
          </a:bodyPr>
          <a:lstStyle/>
          <a:p>
            <a:r>
              <a:rPr lang="en-US" dirty="0">
                <a:solidFill>
                  <a:srgbClr val="FFFEFF"/>
                </a:solidFill>
              </a:rPr>
              <a:t>Informal </a:t>
            </a:r>
            <a:br>
              <a:rPr lang="en-US" dirty="0">
                <a:solidFill>
                  <a:srgbClr val="FFFEFF"/>
                </a:solidFill>
              </a:rPr>
            </a:br>
            <a:r>
              <a:rPr lang="en-US" dirty="0">
                <a:solidFill>
                  <a:srgbClr val="FFFEFF"/>
                </a:solidFill>
              </a:rPr>
              <a:t>study group to review the Model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78FE3A8-72CC-C3E6-8912-8ED88428FA6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21629" y="597643"/>
            <a:ext cx="7423837" cy="5757309"/>
          </a:xfrm>
        </p:spPr>
        <p:txBody>
          <a:bodyPr>
            <a:normAutofit/>
          </a:bodyPr>
          <a:lstStyle/>
          <a:p>
            <a:r>
              <a:rPr lang="en-US" sz="2400" b="1" dirty="0"/>
              <a:t>Volunteers would: </a:t>
            </a:r>
          </a:p>
          <a:p>
            <a:pPr lvl="1"/>
            <a:r>
              <a:rPr lang="en-US" sz="2100" b="1" dirty="0"/>
              <a:t>Review the Excel workbook.</a:t>
            </a:r>
          </a:p>
          <a:p>
            <a:pPr lvl="1"/>
            <a:r>
              <a:rPr lang="en-US" sz="2100" b="1" dirty="0"/>
              <a:t>Try inputting different data to see how results of the different approaches vary.</a:t>
            </a:r>
          </a:p>
          <a:p>
            <a:pPr lvl="1"/>
            <a:r>
              <a:rPr lang="en-US" sz="2100" b="1" dirty="0"/>
              <a:t>Consider tweaks or changes that may be needed to make an approach work.  </a:t>
            </a:r>
          </a:p>
          <a:p>
            <a:pPr lvl="1"/>
            <a:r>
              <a:rPr lang="en-US" sz="2100" b="1" dirty="0"/>
              <a:t>Provide input to staff for consideration so that the results can be included and used in the drafting of the white paper.</a:t>
            </a:r>
          </a:p>
          <a:p>
            <a:pPr lvl="1"/>
            <a:r>
              <a:rPr lang="en-US" sz="2100" b="1" dirty="0"/>
              <a:t>Report out the results to the </a:t>
            </a:r>
            <a:r>
              <a:rPr lang="en-US" sz="2100" b="1"/>
              <a:t>work group. </a:t>
            </a:r>
            <a:endParaRPr lang="en-US" sz="2100" b="1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0BABA42-1893-FA5D-5E3C-5E84CEC514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558300" y="6423914"/>
            <a:ext cx="1052510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3A98EE3D-8CD1-4C3F-BD1C-C98C9596463C}" type="slidenum">
              <a:rPr lang="en-US" smtClean="0"/>
              <a:pPr>
                <a:spcAft>
                  <a:spcPts val="600"/>
                </a:spcAft>
              </a:pPr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2612651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477C78-DC59-1718-5F5B-C39330790D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QUESTIONS???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5880CDC-A70C-A53F-2101-12EE66301E7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/>
              <a:t>And Feel Free to Reach OUt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2B565C2-6DB9-DB67-DD07-6125B25A82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C96CAE-968E-43AD-BA74-60661CD4F489}" type="slidenum">
              <a:rPr lang="en-US" smtClean="0"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1778982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6907B9-7030-133A-9B44-D6072918ED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1193" y="2393951"/>
            <a:ext cx="11029615" cy="600556"/>
          </a:xfrm>
        </p:spPr>
        <p:txBody>
          <a:bodyPr>
            <a:normAutofit fontScale="90000"/>
          </a:bodyPr>
          <a:lstStyle/>
          <a:p>
            <a:r>
              <a:rPr lang="en-US" dirty="0"/>
              <a:t>Upcoming Meetings and Calls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7848213-91BD-64B4-C61C-15CF4D828D9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81192" y="3117954"/>
            <a:ext cx="11029615" cy="2024019"/>
          </a:xfrm>
        </p:spPr>
        <p:txBody>
          <a:bodyPr/>
          <a:lstStyle/>
          <a:p>
            <a:r>
              <a:rPr lang="en-US" b="1" dirty="0"/>
              <a:t>Next Calls – </a:t>
            </a:r>
          </a:p>
          <a:p>
            <a:r>
              <a:rPr lang="en-US" b="1" dirty="0"/>
              <a:t>	March 19, 2025</a:t>
            </a:r>
          </a:p>
          <a:p>
            <a:r>
              <a:rPr lang="en-US" b="1" dirty="0"/>
              <a:t>	April 16, 2025</a:t>
            </a:r>
          </a:p>
          <a:p>
            <a:r>
              <a:rPr lang="en-US" b="1" dirty="0"/>
              <a:t>MTC Meetings – Spokane, WA – April 28 – May 1, 2025 (Uniformity Committee – April 29)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C08A935-5949-E624-7995-38A4ADDB83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37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685345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DF069E68-C6C8-8B00-42DA-B330F04E75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4</a:t>
            </a:fld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66F9227-5A56-1132-6A36-27653E2E6A4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0683" y="607075"/>
            <a:ext cx="4926749" cy="491585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8079412A-7AE3-3A4B-7459-421F435763C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51944" y="1820896"/>
            <a:ext cx="5173673" cy="5025430"/>
          </a:xfrm>
          <a:prstGeom prst="rect">
            <a:avLst/>
          </a:prstGeom>
        </p:spPr>
      </p:pic>
      <p:sp>
        <p:nvSpPr>
          <p:cNvPr id="7" name="Arrow: Right 6">
            <a:extLst>
              <a:ext uri="{FF2B5EF4-FFF2-40B4-BE49-F238E27FC236}">
                <a16:creationId xmlns:a16="http://schemas.microsoft.com/office/drawing/2014/main" id="{DBDB91FE-90F3-E9AE-0229-2E71B2CC8D91}"/>
              </a:ext>
            </a:extLst>
          </p:cNvPr>
          <p:cNvSpPr/>
          <p:nvPr/>
        </p:nvSpPr>
        <p:spPr>
          <a:xfrm>
            <a:off x="5093207" y="3540512"/>
            <a:ext cx="1642563" cy="702527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671553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0918653-26A6-4537-126C-D8771074380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3FC296-FA07-79AE-6304-B36C5BF2CD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5353" y="2450969"/>
            <a:ext cx="11205455" cy="2366128"/>
          </a:xfrm>
        </p:spPr>
        <p:txBody>
          <a:bodyPr>
            <a:normAutofit/>
          </a:bodyPr>
          <a:lstStyle/>
          <a:p>
            <a:r>
              <a:rPr lang="en-US" sz="3200" dirty="0"/>
              <a:t>Partnership Training for States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8D3A3F14-B781-E2A3-26BE-7B2CB94A56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1565686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FBE49FD1-F4E6-451D-3781-5F71E85907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1188720"/>
          </a:xfrm>
        </p:spPr>
        <p:txBody>
          <a:bodyPr>
            <a:normAutofit/>
          </a:bodyPr>
          <a:lstStyle/>
          <a:p>
            <a:r>
              <a:rPr lang="en-US" dirty="0"/>
              <a:t>Held on January 13-15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D7871C0F-2239-FD62-2A5A-FCA91D9951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558300" y="6423914"/>
            <a:ext cx="1052510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3A98EE3D-8CD1-4C3F-BD1C-C98C9596463C}" type="slidenum">
              <a:rPr lang="en-US" smtClean="0"/>
              <a:pPr>
                <a:spcAft>
                  <a:spcPts val="600"/>
                </a:spcAft>
              </a:pPr>
              <a:t>6</a:t>
            </a:fld>
            <a:endParaRPr lang="en-US"/>
          </a:p>
        </p:txBody>
      </p:sp>
      <p:graphicFrame>
        <p:nvGraphicFramePr>
          <p:cNvPr id="6" name="Content Placeholder 3">
            <a:extLst>
              <a:ext uri="{FF2B5EF4-FFF2-40B4-BE49-F238E27FC236}">
                <a16:creationId xmlns:a16="http://schemas.microsoft.com/office/drawing/2014/main" id="{1A0A9547-D83A-3D2F-67B7-C1E5771D8DF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45596749"/>
              </p:ext>
            </p:extLst>
          </p:nvPr>
        </p:nvGraphicFramePr>
        <p:xfrm>
          <a:off x="581025" y="2341563"/>
          <a:ext cx="11029950" cy="381428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27256630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1C65678-71B8-8830-BA22-0183213404D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E29089-93C6-A005-AE77-B8B28FC85E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5353" y="2450969"/>
            <a:ext cx="11205455" cy="2366128"/>
          </a:xfrm>
        </p:spPr>
        <p:txBody>
          <a:bodyPr>
            <a:normAutofit/>
          </a:bodyPr>
          <a:lstStyle/>
          <a:p>
            <a:r>
              <a:rPr lang="en-US" sz="3200" dirty="0"/>
              <a:t>Update on White Paper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EEC8660-5679-E234-6AE8-18D409303D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5094865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2595FB-19AD-D955-9C3C-65114FBC24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89056" y="702155"/>
            <a:ext cx="9621751" cy="873982"/>
          </a:xfrm>
        </p:spPr>
        <p:txBody>
          <a:bodyPr>
            <a:normAutofit/>
          </a:bodyPr>
          <a:lstStyle/>
          <a:p>
            <a:r>
              <a:rPr lang="en-US" sz="4000" b="1" dirty="0"/>
              <a:t>Scope &amp; Issues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B9F97C5-18AC-837E-7242-20A67DA2B14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89056" y="1825625"/>
            <a:ext cx="8447031" cy="4166101"/>
          </a:xfrm>
        </p:spPr>
        <p:txBody>
          <a:bodyPr>
            <a:normAutofit/>
          </a:bodyPr>
          <a:lstStyle/>
          <a:p>
            <a:pPr>
              <a:spcAft>
                <a:spcPts val="1200"/>
              </a:spcAft>
            </a:pPr>
            <a:r>
              <a:rPr lang="en-US" sz="3600" b="1" dirty="0"/>
              <a:t>Sourcing partnership income where: </a:t>
            </a:r>
          </a:p>
          <a:p>
            <a:pPr lvl="1">
              <a:spcAft>
                <a:spcPts val="1200"/>
              </a:spcAft>
            </a:pPr>
            <a:r>
              <a:rPr lang="en-US" sz="2800" b="1" dirty="0"/>
              <a:t>Partner is a corporation</a:t>
            </a:r>
          </a:p>
          <a:p>
            <a:pPr lvl="1">
              <a:spcAft>
                <a:spcPts val="1200"/>
              </a:spcAft>
            </a:pPr>
            <a:r>
              <a:rPr lang="en-US" sz="2800" b="1" dirty="0"/>
              <a:t>Partnership structure has –</a:t>
            </a:r>
          </a:p>
          <a:p>
            <a:pPr lvl="3">
              <a:spcAft>
                <a:spcPts val="1200"/>
              </a:spcAft>
            </a:pPr>
            <a:r>
              <a:rPr lang="en-US" sz="2800" b="1" dirty="0"/>
              <a:t>Tiers</a:t>
            </a:r>
          </a:p>
          <a:p>
            <a:pPr lvl="3">
              <a:spcAft>
                <a:spcPts val="1200"/>
              </a:spcAft>
            </a:pPr>
            <a:r>
              <a:rPr lang="en-US" sz="2800" b="1" dirty="0"/>
              <a:t>Intercompany transactions</a:t>
            </a:r>
          </a:p>
          <a:p>
            <a:pPr lvl="3">
              <a:spcAft>
                <a:spcPts val="1200"/>
              </a:spcAft>
            </a:pPr>
            <a:r>
              <a:rPr lang="en-US" sz="2800" b="1" dirty="0"/>
              <a:t>Special allocations</a:t>
            </a:r>
            <a:endParaRPr lang="en-US" sz="2500" b="1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1D2EC91-3D78-1B72-FD0F-F8A2149F2D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7948271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2595FB-19AD-D955-9C3C-65114FBC24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58779" y="702156"/>
            <a:ext cx="10552029" cy="910076"/>
          </a:xfrm>
        </p:spPr>
        <p:txBody>
          <a:bodyPr>
            <a:normAutofit/>
          </a:bodyPr>
          <a:lstStyle/>
          <a:p>
            <a:r>
              <a:rPr lang="en-US" sz="4000" b="1" dirty="0"/>
              <a:t>Drawing on multi-state Research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B9F97C5-18AC-837E-7242-20A67DA2B14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58779" y="1696453"/>
            <a:ext cx="10253386" cy="4940017"/>
          </a:xfrm>
        </p:spPr>
        <p:txBody>
          <a:bodyPr>
            <a:normAutofit/>
          </a:bodyPr>
          <a:lstStyle/>
          <a:p>
            <a:pPr>
              <a:spcBef>
                <a:spcPts val="1800"/>
              </a:spcBef>
            </a:pPr>
            <a:r>
              <a:rPr lang="en-US" sz="2500" b="1" dirty="0"/>
              <a:t>See the current research - </a:t>
            </a:r>
            <a:r>
              <a:rPr lang="en-US" sz="2500" b="1" dirty="0">
                <a:solidFill>
                  <a:srgbClr val="0070C0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HERE</a:t>
            </a:r>
            <a:endParaRPr lang="en-US" sz="2500" b="1" dirty="0">
              <a:solidFill>
                <a:srgbClr val="0070C0"/>
              </a:solidFill>
            </a:endParaRPr>
          </a:p>
          <a:p>
            <a:pPr>
              <a:spcBef>
                <a:spcPts val="1800"/>
              </a:spcBef>
            </a:pPr>
            <a:r>
              <a:rPr lang="en-US" sz="2500" b="1" dirty="0"/>
              <a:t>States generally source partnership income using the same rules as for corporate and proprietorship businesses, including formulary apportionment.</a:t>
            </a:r>
          </a:p>
          <a:p>
            <a:pPr>
              <a:spcBef>
                <a:spcPts val="1800"/>
              </a:spcBef>
            </a:pPr>
            <a:r>
              <a:rPr lang="en-US" sz="2500" b="1" dirty="0"/>
              <a:t>A number use “blended” apportionment in some cases—combining the partner’s share of partnership factors with the partner’s own factors.</a:t>
            </a:r>
          </a:p>
          <a:p>
            <a:pPr>
              <a:spcBef>
                <a:spcPts val="1800"/>
              </a:spcBef>
            </a:pPr>
            <a:r>
              <a:rPr lang="en-US" sz="2500" b="1" dirty="0"/>
              <a:t>Blended apportionment raises issues not fully addressed—especially where there are special allocations and intercompany transactions.</a:t>
            </a:r>
          </a:p>
          <a:p>
            <a:pPr lvl="1">
              <a:spcAft>
                <a:spcPts val="1200"/>
              </a:spcAft>
            </a:pPr>
            <a:endParaRPr lang="en-US" sz="28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D146254-A8C6-94A1-FFA8-1A87D0EA0E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9986479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heme/theme1.xml><?xml version="1.0" encoding="utf-8"?>
<a:theme xmlns:a="http://schemas.openxmlformats.org/drawingml/2006/main" name="DividendVTI">
  <a:themeElements>
    <a:clrScheme name="Red">
      <a:dk1>
        <a:sysClr val="windowText" lastClr="000000"/>
      </a:dk1>
      <a:lt1>
        <a:sysClr val="window" lastClr="FFFFFF"/>
      </a:lt1>
      <a:dk2>
        <a:srgbClr val="323232"/>
      </a:dk2>
      <a:lt2>
        <a:srgbClr val="E5C243"/>
      </a:lt2>
      <a:accent1>
        <a:srgbClr val="A5300F"/>
      </a:accent1>
      <a:accent2>
        <a:srgbClr val="D55816"/>
      </a:accent2>
      <a:accent3>
        <a:srgbClr val="E19825"/>
      </a:accent3>
      <a:accent4>
        <a:srgbClr val="B19C7D"/>
      </a:accent4>
      <a:accent5>
        <a:srgbClr val="7F5F52"/>
      </a:accent5>
      <a:accent6>
        <a:srgbClr val="B27D49"/>
      </a:accent6>
      <a:hlink>
        <a:srgbClr val="6B9F25"/>
      </a:hlink>
      <a:folHlink>
        <a:srgbClr val="B26B02"/>
      </a:folHlink>
    </a:clrScheme>
    <a:fontScheme name="Dividend">
      <a:majorFont>
        <a:latin typeface="Franklin Gothic Demi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Franklin Gothic Book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Dividend">
      <a:fillStyleLst>
        <a:solidFill>
          <a:schemeClr val="phClr"/>
        </a:solidFill>
        <a:gradFill rotWithShape="1">
          <a:gsLst>
            <a:gs pos="0">
              <a:schemeClr val="phClr">
                <a:tint val="68000"/>
                <a:alpha val="90000"/>
                <a:lumMod val="100000"/>
              </a:schemeClr>
            </a:gs>
            <a:gs pos="100000">
              <a:schemeClr val="phClr">
                <a:tint val="90000"/>
                <a:lumMod val="9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8000"/>
                <a:lumMod val="110000"/>
              </a:schemeClr>
            </a:gs>
            <a:gs pos="84000">
              <a:schemeClr val="phClr">
                <a:shade val="90000"/>
                <a:lumMod val="88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>
              <a:lumMod val="90000"/>
            </a:schemeClr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55000"/>
              </a:srgbClr>
            </a:outerShdw>
          </a:effectLst>
        </a:effectStyle>
        <a:effectStyle>
          <a:effectLst>
            <a:outerShdw blurRad="88900" dist="38100" dir="504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381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88000">
              <a:schemeClr val="phClr">
                <a:shade val="94000"/>
                <a:satMod val="110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8000"/>
                <a:satMod val="110000"/>
                <a:lumMod val="8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ividendVTI" id="{97558BDE-0B66-457C-BB6F-7B1B22DAA9B8}" vid="{F53508A3-AC60-448A-AF37-934D5F1A0D5E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17416</TotalTime>
  <Words>1585</Words>
  <Application>Microsoft Office PowerPoint</Application>
  <PresentationFormat>Widescreen</PresentationFormat>
  <Paragraphs>227</Paragraphs>
  <Slides>37</Slides>
  <Notes>17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37</vt:i4>
      </vt:variant>
    </vt:vector>
  </HeadingPairs>
  <TitlesOfParts>
    <vt:vector size="47" baseType="lpstr">
      <vt:lpstr>Aptos</vt:lpstr>
      <vt:lpstr>Aptos Narrow</vt:lpstr>
      <vt:lpstr>Arial</vt:lpstr>
      <vt:lpstr>Calibri</vt:lpstr>
      <vt:lpstr>Franklin Gothic Book</vt:lpstr>
      <vt:lpstr>Franklin Gothic Demi</vt:lpstr>
      <vt:lpstr>Lucida Handwriting</vt:lpstr>
      <vt:lpstr>Times New Roman</vt:lpstr>
      <vt:lpstr>Wingdings 2</vt:lpstr>
      <vt:lpstr>DividendVTI</vt:lpstr>
      <vt:lpstr>      State Taxation of Partnerships  Status Report</vt:lpstr>
      <vt:lpstr>NOTE:</vt:lpstr>
      <vt:lpstr>Update on Project Issue Outline</vt:lpstr>
      <vt:lpstr>PowerPoint Presentation</vt:lpstr>
      <vt:lpstr>Partnership Training for States</vt:lpstr>
      <vt:lpstr>Held on January 13-15</vt:lpstr>
      <vt:lpstr>Update on White Paper</vt:lpstr>
      <vt:lpstr>Scope &amp; Issues</vt:lpstr>
      <vt:lpstr>Drawing on multi-state Research</vt:lpstr>
      <vt:lpstr>outline</vt:lpstr>
      <vt:lpstr>Outline (cont’d)</vt:lpstr>
      <vt:lpstr>Outline (cont’d)</vt:lpstr>
      <vt:lpstr>Sourcing Non-Apportionable Income - Generally</vt:lpstr>
      <vt:lpstr>NOTE</vt:lpstr>
      <vt:lpstr>Treatment of Non-Apportionable Income/Items</vt:lpstr>
      <vt:lpstr>Treatment of Non-Apportionable Income/Items</vt:lpstr>
      <vt:lpstr>3 Possible Outcomes</vt:lpstr>
      <vt:lpstr>Sourcing Apportionable Income</vt:lpstr>
      <vt:lpstr>generally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Big “How” Question:</vt:lpstr>
      <vt:lpstr>Big “How” Question:</vt:lpstr>
      <vt:lpstr>Big “How” Question:</vt:lpstr>
      <vt:lpstr>Big “How” Question:</vt:lpstr>
      <vt:lpstr>Big “How” Question:</vt:lpstr>
      <vt:lpstr>Problem No. 2 with Special Allocations</vt:lpstr>
      <vt:lpstr>Simple Excel workbook with different Sourcing Approaches</vt:lpstr>
      <vt:lpstr>Informal  study group to review the Model</vt:lpstr>
      <vt:lpstr>QUESTIONS???</vt:lpstr>
      <vt:lpstr>Upcoming Meetings and Calls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Helen Hecht</dc:creator>
  <cp:lastModifiedBy>Helen Hecht</cp:lastModifiedBy>
  <cp:revision>12</cp:revision>
  <dcterms:created xsi:type="dcterms:W3CDTF">2024-07-11T14:05:44Z</dcterms:created>
  <dcterms:modified xsi:type="dcterms:W3CDTF">2025-02-19T16:51:14Z</dcterms:modified>
</cp:coreProperties>
</file>