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81" r:id="rId2"/>
    <p:sldId id="573" r:id="rId3"/>
    <p:sldId id="552" r:id="rId4"/>
    <p:sldId id="687" r:id="rId5"/>
    <p:sldId id="686" r:id="rId6"/>
    <p:sldId id="688" r:id="rId7"/>
    <p:sldId id="689" r:id="rId8"/>
    <p:sldId id="280" r:id="rId9"/>
    <p:sldId id="546" r:id="rId10"/>
    <p:sldId id="549" r:id="rId11"/>
    <p:sldId id="550" r:id="rId12"/>
    <p:sldId id="581" r:id="rId13"/>
    <p:sldId id="556" r:id="rId14"/>
    <p:sldId id="270" r:id="rId15"/>
    <p:sldId id="652" r:id="rId16"/>
    <p:sldId id="685" r:id="rId17"/>
    <p:sldId id="575" r:id="rId18"/>
    <p:sldId id="560" r:id="rId19"/>
    <p:sldId id="501" r:id="rId20"/>
    <p:sldId id="256" r:id="rId21"/>
    <p:sldId id="257" r:id="rId22"/>
    <p:sldId id="258" r:id="rId23"/>
    <p:sldId id="259" r:id="rId24"/>
    <p:sldId id="260" r:id="rId25"/>
    <p:sldId id="261" r:id="rId26"/>
    <p:sldId id="262" r:id="rId27"/>
    <p:sldId id="263" r:id="rId28"/>
    <p:sldId id="678" r:id="rId29"/>
    <p:sldId id="679" r:id="rId30"/>
    <p:sldId id="681" r:id="rId31"/>
    <p:sldId id="682" r:id="rId32"/>
    <p:sldId id="683" r:id="rId33"/>
    <p:sldId id="690" r:id="rId34"/>
    <p:sldId id="646" r:id="rId35"/>
    <p:sldId id="684" r:id="rId36"/>
    <p:sldId id="278" r:id="rId37"/>
    <p:sldId id="5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509E4B-EE17-45A2-9C40-8D0F9FF1AD4E}">
          <p14:sldIdLst>
            <p14:sldId id="281"/>
            <p14:sldId id="573"/>
            <p14:sldId id="552"/>
            <p14:sldId id="687"/>
            <p14:sldId id="686"/>
            <p14:sldId id="688"/>
            <p14:sldId id="689"/>
            <p14:sldId id="280"/>
            <p14:sldId id="546"/>
            <p14:sldId id="549"/>
            <p14:sldId id="550"/>
            <p14:sldId id="581"/>
            <p14:sldId id="556"/>
            <p14:sldId id="270"/>
            <p14:sldId id="652"/>
            <p14:sldId id="685"/>
            <p14:sldId id="575"/>
            <p14:sldId id="560"/>
            <p14:sldId id="501"/>
            <p14:sldId id="256"/>
            <p14:sldId id="257"/>
            <p14:sldId id="258"/>
            <p14:sldId id="259"/>
            <p14:sldId id="260"/>
            <p14:sldId id="261"/>
            <p14:sldId id="262"/>
            <p14:sldId id="263"/>
            <p14:sldId id="678"/>
            <p14:sldId id="679"/>
            <p14:sldId id="681"/>
            <p14:sldId id="682"/>
            <p14:sldId id="683"/>
            <p14:sldId id="690"/>
            <p14:sldId id="646"/>
            <p14:sldId id="684"/>
            <p14:sldId id="278"/>
            <p14:sldId id="5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158"/>
    <a:srgbClr val="FEBA22"/>
    <a:srgbClr val="405062"/>
    <a:srgbClr val="43505F"/>
    <a:srgbClr val="3F53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491DE-01C9-4243-8057-C519E0779AAD}" v="1" dt="2025-02-24T18:36:40.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196" autoAdjust="0"/>
    <p:restoredTop sz="87985" autoAdjust="0"/>
  </p:normalViewPr>
  <p:slideViewPr>
    <p:cSldViewPr snapToGrid="0">
      <p:cViewPr varScale="1">
        <p:scale>
          <a:sx n="70" d="100"/>
          <a:sy n="70" d="100"/>
        </p:scale>
        <p:origin x="420" y="56"/>
      </p:cViewPr>
      <p:guideLst/>
    </p:cSldViewPr>
  </p:slideViewPr>
  <p:notesTextViewPr>
    <p:cViewPr>
      <p:scale>
        <a:sx n="1" d="1"/>
        <a:sy n="1" d="1"/>
      </p:scale>
      <p:origin x="0" y="0"/>
    </p:cViewPr>
  </p:notesTextViewPr>
  <p:notesViewPr>
    <p:cSldViewPr snapToGrid="0">
      <p:cViewPr varScale="1">
        <p:scale>
          <a:sx n="61" d="100"/>
          <a:sy n="61" d="100"/>
        </p:scale>
        <p:origin x="241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EFE0E-669F-4BCD-8738-73C1D082A8D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80D3504-3042-4E57-A96D-A6BE9AA97C1B}">
      <dgm:prSet/>
      <dgm:spPr/>
      <dgm:t>
        <a:bodyPr/>
        <a:lstStyle/>
        <a:p>
          <a:r>
            <a:rPr lang="en-US" dirty="0"/>
            <a:t>Total of 84 attendees from 24 states</a:t>
          </a:r>
        </a:p>
      </dgm:t>
    </dgm:pt>
    <dgm:pt modelId="{8CE556AD-E3D6-465E-A997-C7F7EECD153A}" type="parTrans" cxnId="{A3B6E35B-991D-401D-B01A-CCC33D46E3D2}">
      <dgm:prSet/>
      <dgm:spPr/>
      <dgm:t>
        <a:bodyPr/>
        <a:lstStyle/>
        <a:p>
          <a:endParaRPr lang="en-US"/>
        </a:p>
      </dgm:t>
    </dgm:pt>
    <dgm:pt modelId="{5482EB86-81B8-4CFD-AB04-4740B69358A5}" type="sibTrans" cxnId="{A3B6E35B-991D-401D-B01A-CCC33D46E3D2}">
      <dgm:prSet/>
      <dgm:spPr/>
      <dgm:t>
        <a:bodyPr/>
        <a:lstStyle/>
        <a:p>
          <a:endParaRPr lang="en-US"/>
        </a:p>
      </dgm:t>
    </dgm:pt>
    <dgm:pt modelId="{589B9140-9814-41E6-BD81-CEFC1FA87B9C}">
      <dgm:prSet/>
      <dgm:spPr/>
      <dgm:t>
        <a:bodyPr/>
        <a:lstStyle/>
        <a:p>
          <a:r>
            <a:rPr lang="en-US" dirty="0"/>
            <a:t>Continuing to develop additional training – including for the MTC Learning Management System</a:t>
          </a:r>
        </a:p>
      </dgm:t>
    </dgm:pt>
    <dgm:pt modelId="{25234899-BAC1-4615-8A6B-38A559D8C966}" type="parTrans" cxnId="{F879768A-EE09-4C52-B6EE-5463202D824D}">
      <dgm:prSet/>
      <dgm:spPr/>
      <dgm:t>
        <a:bodyPr/>
        <a:lstStyle/>
        <a:p>
          <a:endParaRPr lang="en-US"/>
        </a:p>
      </dgm:t>
    </dgm:pt>
    <dgm:pt modelId="{593F7A77-4CDA-49C6-8B74-63259A54A3E4}" type="sibTrans" cxnId="{F879768A-EE09-4C52-B6EE-5463202D824D}">
      <dgm:prSet/>
      <dgm:spPr/>
      <dgm:t>
        <a:bodyPr/>
        <a:lstStyle/>
        <a:p>
          <a:endParaRPr lang="en-US"/>
        </a:p>
      </dgm:t>
    </dgm:pt>
    <dgm:pt modelId="{9A5754FA-A1AC-4B6C-A6A3-2DBBEC31FA94}" type="pres">
      <dgm:prSet presAssocID="{DD9EFE0E-669F-4BCD-8738-73C1D082A8D8}" presName="hierChild1" presStyleCnt="0">
        <dgm:presLayoutVars>
          <dgm:chPref val="1"/>
          <dgm:dir/>
          <dgm:animOne val="branch"/>
          <dgm:animLvl val="lvl"/>
          <dgm:resizeHandles/>
        </dgm:presLayoutVars>
      </dgm:prSet>
      <dgm:spPr/>
    </dgm:pt>
    <dgm:pt modelId="{8573462B-6CB6-4A8D-9A5F-1046FC8B8A86}" type="pres">
      <dgm:prSet presAssocID="{C80D3504-3042-4E57-A96D-A6BE9AA97C1B}" presName="hierRoot1" presStyleCnt="0"/>
      <dgm:spPr/>
    </dgm:pt>
    <dgm:pt modelId="{0E8091DC-369A-4C58-8C6A-30DD9D26DF29}" type="pres">
      <dgm:prSet presAssocID="{C80D3504-3042-4E57-A96D-A6BE9AA97C1B}" presName="composite" presStyleCnt="0"/>
      <dgm:spPr/>
    </dgm:pt>
    <dgm:pt modelId="{03181D3A-55CC-4265-A165-A17480229235}" type="pres">
      <dgm:prSet presAssocID="{C80D3504-3042-4E57-A96D-A6BE9AA97C1B}" presName="background" presStyleLbl="node0" presStyleIdx="0" presStyleCnt="2"/>
      <dgm:spPr/>
    </dgm:pt>
    <dgm:pt modelId="{CA91DE46-9C99-4602-A48A-05304816A284}" type="pres">
      <dgm:prSet presAssocID="{C80D3504-3042-4E57-A96D-A6BE9AA97C1B}" presName="text" presStyleLbl="fgAcc0" presStyleIdx="0" presStyleCnt="2">
        <dgm:presLayoutVars>
          <dgm:chPref val="3"/>
        </dgm:presLayoutVars>
      </dgm:prSet>
      <dgm:spPr/>
    </dgm:pt>
    <dgm:pt modelId="{747659A5-DCC9-40DF-94D7-A828425A3CCC}" type="pres">
      <dgm:prSet presAssocID="{C80D3504-3042-4E57-A96D-A6BE9AA97C1B}" presName="hierChild2" presStyleCnt="0"/>
      <dgm:spPr/>
    </dgm:pt>
    <dgm:pt modelId="{2804EE23-3AC2-44A8-95B0-50A08BF9E7D4}" type="pres">
      <dgm:prSet presAssocID="{589B9140-9814-41E6-BD81-CEFC1FA87B9C}" presName="hierRoot1" presStyleCnt="0"/>
      <dgm:spPr/>
    </dgm:pt>
    <dgm:pt modelId="{76410DAF-4AE8-494D-8388-940B642DE603}" type="pres">
      <dgm:prSet presAssocID="{589B9140-9814-41E6-BD81-CEFC1FA87B9C}" presName="composite" presStyleCnt="0"/>
      <dgm:spPr/>
    </dgm:pt>
    <dgm:pt modelId="{7A20ED70-28C2-481E-BD56-55480741BB56}" type="pres">
      <dgm:prSet presAssocID="{589B9140-9814-41E6-BD81-CEFC1FA87B9C}" presName="background" presStyleLbl="node0" presStyleIdx="1" presStyleCnt="2"/>
      <dgm:spPr/>
    </dgm:pt>
    <dgm:pt modelId="{D083DE24-4311-4C1C-9D9D-7EDDC803C5A0}" type="pres">
      <dgm:prSet presAssocID="{589B9140-9814-41E6-BD81-CEFC1FA87B9C}" presName="text" presStyleLbl="fgAcc0" presStyleIdx="1" presStyleCnt="2">
        <dgm:presLayoutVars>
          <dgm:chPref val="3"/>
        </dgm:presLayoutVars>
      </dgm:prSet>
      <dgm:spPr/>
    </dgm:pt>
    <dgm:pt modelId="{F3CE8083-C9F6-4478-9643-30A2396BE280}" type="pres">
      <dgm:prSet presAssocID="{589B9140-9814-41E6-BD81-CEFC1FA87B9C}" presName="hierChild2" presStyleCnt="0"/>
      <dgm:spPr/>
    </dgm:pt>
  </dgm:ptLst>
  <dgm:cxnLst>
    <dgm:cxn modelId="{A3B6E35B-991D-401D-B01A-CCC33D46E3D2}" srcId="{DD9EFE0E-669F-4BCD-8738-73C1D082A8D8}" destId="{C80D3504-3042-4E57-A96D-A6BE9AA97C1B}" srcOrd="0" destOrd="0" parTransId="{8CE556AD-E3D6-465E-A997-C7F7EECD153A}" sibTransId="{5482EB86-81B8-4CFD-AB04-4740B69358A5}"/>
    <dgm:cxn modelId="{F879768A-EE09-4C52-B6EE-5463202D824D}" srcId="{DD9EFE0E-669F-4BCD-8738-73C1D082A8D8}" destId="{589B9140-9814-41E6-BD81-CEFC1FA87B9C}" srcOrd="1" destOrd="0" parTransId="{25234899-BAC1-4615-8A6B-38A559D8C966}" sibTransId="{593F7A77-4CDA-49C6-8B74-63259A54A3E4}"/>
    <dgm:cxn modelId="{BFA215A6-EDE8-4B7D-BFF6-7C02A0A9A55C}" type="presOf" srcId="{589B9140-9814-41E6-BD81-CEFC1FA87B9C}" destId="{D083DE24-4311-4C1C-9D9D-7EDDC803C5A0}" srcOrd="0" destOrd="0" presId="urn:microsoft.com/office/officeart/2005/8/layout/hierarchy1"/>
    <dgm:cxn modelId="{E13B17CC-6EDB-4566-9EA4-CE5202D63E64}" type="presOf" srcId="{C80D3504-3042-4E57-A96D-A6BE9AA97C1B}" destId="{CA91DE46-9C99-4602-A48A-05304816A284}" srcOrd="0" destOrd="0" presId="urn:microsoft.com/office/officeart/2005/8/layout/hierarchy1"/>
    <dgm:cxn modelId="{B1F428DD-B7BC-43D0-9B7C-10490DB1003D}" type="presOf" srcId="{DD9EFE0E-669F-4BCD-8738-73C1D082A8D8}" destId="{9A5754FA-A1AC-4B6C-A6A3-2DBBEC31FA94}" srcOrd="0" destOrd="0" presId="urn:microsoft.com/office/officeart/2005/8/layout/hierarchy1"/>
    <dgm:cxn modelId="{3CAECFAD-EBDB-4680-84AA-F264CE9AE169}" type="presParOf" srcId="{9A5754FA-A1AC-4B6C-A6A3-2DBBEC31FA94}" destId="{8573462B-6CB6-4A8D-9A5F-1046FC8B8A86}" srcOrd="0" destOrd="0" presId="urn:microsoft.com/office/officeart/2005/8/layout/hierarchy1"/>
    <dgm:cxn modelId="{51FBAB00-7534-46D9-941F-BCBC518B78FA}" type="presParOf" srcId="{8573462B-6CB6-4A8D-9A5F-1046FC8B8A86}" destId="{0E8091DC-369A-4C58-8C6A-30DD9D26DF29}" srcOrd="0" destOrd="0" presId="urn:microsoft.com/office/officeart/2005/8/layout/hierarchy1"/>
    <dgm:cxn modelId="{51BB1722-B402-4630-B96E-2E65D2D9831F}" type="presParOf" srcId="{0E8091DC-369A-4C58-8C6A-30DD9D26DF29}" destId="{03181D3A-55CC-4265-A165-A17480229235}" srcOrd="0" destOrd="0" presId="urn:microsoft.com/office/officeart/2005/8/layout/hierarchy1"/>
    <dgm:cxn modelId="{D397ACFE-1E5B-457E-A589-8C8592122478}" type="presParOf" srcId="{0E8091DC-369A-4C58-8C6A-30DD9D26DF29}" destId="{CA91DE46-9C99-4602-A48A-05304816A284}" srcOrd="1" destOrd="0" presId="urn:microsoft.com/office/officeart/2005/8/layout/hierarchy1"/>
    <dgm:cxn modelId="{8C9DA2D3-27BE-4405-9831-3E9228B4623F}" type="presParOf" srcId="{8573462B-6CB6-4A8D-9A5F-1046FC8B8A86}" destId="{747659A5-DCC9-40DF-94D7-A828425A3CCC}" srcOrd="1" destOrd="0" presId="urn:microsoft.com/office/officeart/2005/8/layout/hierarchy1"/>
    <dgm:cxn modelId="{3691F9E7-DCB9-4CA1-A1C9-3CF8E43936EF}" type="presParOf" srcId="{9A5754FA-A1AC-4B6C-A6A3-2DBBEC31FA94}" destId="{2804EE23-3AC2-44A8-95B0-50A08BF9E7D4}" srcOrd="1" destOrd="0" presId="urn:microsoft.com/office/officeart/2005/8/layout/hierarchy1"/>
    <dgm:cxn modelId="{5D338CA4-98B7-4D82-B3ED-7E619EA2E741}" type="presParOf" srcId="{2804EE23-3AC2-44A8-95B0-50A08BF9E7D4}" destId="{76410DAF-4AE8-494D-8388-940B642DE603}" srcOrd="0" destOrd="0" presId="urn:microsoft.com/office/officeart/2005/8/layout/hierarchy1"/>
    <dgm:cxn modelId="{A15A34C4-0087-46C0-AA3C-15A9AC9460FF}" type="presParOf" srcId="{76410DAF-4AE8-494D-8388-940B642DE603}" destId="{7A20ED70-28C2-481E-BD56-55480741BB56}" srcOrd="0" destOrd="0" presId="urn:microsoft.com/office/officeart/2005/8/layout/hierarchy1"/>
    <dgm:cxn modelId="{62CF46BB-119B-4910-AE29-4BE56ABE4139}" type="presParOf" srcId="{76410DAF-4AE8-494D-8388-940B642DE603}" destId="{D083DE24-4311-4C1C-9D9D-7EDDC803C5A0}" srcOrd="1" destOrd="0" presId="urn:microsoft.com/office/officeart/2005/8/layout/hierarchy1"/>
    <dgm:cxn modelId="{552A3588-35D7-4108-B6B2-7FDDA356119C}" type="presParOf" srcId="{2804EE23-3AC2-44A8-95B0-50A08BF9E7D4}" destId="{F3CE8083-C9F6-4478-9643-30A2396BE28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81D3A-55CC-4265-A165-A17480229235}">
      <dsp:nvSpPr>
        <dsp:cNvPr id="0" name=""/>
        <dsp:cNvSpPr/>
      </dsp:nvSpPr>
      <dsp:spPr>
        <a:xfrm>
          <a:off x="1346"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1DE46-9C99-4602-A48A-05304816A284}">
      <dsp:nvSpPr>
        <dsp:cNvPr id="0" name=""/>
        <dsp:cNvSpPr/>
      </dsp:nvSpPr>
      <dsp:spPr>
        <a:xfrm>
          <a:off x="526453"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Total of 84 attendees from 24 states</a:t>
          </a:r>
        </a:p>
      </dsp:txBody>
      <dsp:txXfrm>
        <a:off x="614349" y="743967"/>
        <a:ext cx="4550175" cy="2825197"/>
      </dsp:txXfrm>
    </dsp:sp>
    <dsp:sp modelId="{7A20ED70-28C2-481E-BD56-55480741BB56}">
      <dsp:nvSpPr>
        <dsp:cNvPr id="0" name=""/>
        <dsp:cNvSpPr/>
      </dsp:nvSpPr>
      <dsp:spPr>
        <a:xfrm>
          <a:off x="5777528"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83DE24-4311-4C1C-9D9D-7EDDC803C5A0}">
      <dsp:nvSpPr>
        <dsp:cNvPr id="0" name=""/>
        <dsp:cNvSpPr/>
      </dsp:nvSpPr>
      <dsp:spPr>
        <a:xfrm>
          <a:off x="6302636"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Continuing to develop additional training – including for the MTC Learning Management System</a:t>
          </a:r>
        </a:p>
      </dsp:txBody>
      <dsp:txXfrm>
        <a:off x="6390532" y="743967"/>
        <a:ext cx="4550175" cy="28251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6T23:31:07.224"/>
    </inkml:context>
    <inkml:brush xml:id="br0">
      <inkml:brushProperty name="width" value="0.2" units="cm"/>
      <inkml:brushProperty name="height" value="0.2" units="cm"/>
      <inkml:brushProperty name="color" value="#E71224"/>
    </inkml:brush>
  </inkml:definitions>
  <inkml:trace contextRef="#ctx0" brushRef="#br0">1 1 24575,'4'0'0,"0"1"0,0-1 0,-1 1 0,1 0 0,0 0 0,0 0 0,-1 1 0,1-1 0,-1 1 0,1 0 0,-1 0 0,1 0 0,-1 0 0,0 1 0,4 4 0,4 5 0,0 0 0,14 21 0,0 0 0,-12-18 0,11 12 0,39 59 0,-18-14 0,-4-6 0,35 75 0,-51-93 0,2-1 0,2-1 0,3-1 0,42 47 0,-63-77 0,-1 0 0,0 1 0,12 28 0,2 1 0,-20-39 0,0 0 0,1 0 0,0-1 0,0 1 0,0-1 0,1-1 0,10 8 0,-8-7 0,-1 1 0,0 0 0,0 0 0,7 9 0,-13-14 0,15 19 0,-1 1 0,-1 0 0,15 29 0,-16-21 0,1-2 0,1 0 0,1 0 0,1-2 0,2 0 0,32 33 0,-40-45 0,1 1 0,-2 0 0,10 16 0,-10-14 0,1-1 0,19 22 0,30 22-1365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6T23:31:09.468"/>
    </inkml:context>
    <inkml:brush xml:id="br0">
      <inkml:brushProperty name="width" value="0.2" units="cm"/>
      <inkml:brushProperty name="height" value="0.2" units="cm"/>
      <inkml:brushProperty name="color" value="#E71224"/>
    </inkml:brush>
  </inkml:definitions>
  <inkml:trace contextRef="#ctx0" brushRef="#br0">0 1 24575,'0'736'-1365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6T23:31:11.907"/>
    </inkml:context>
    <inkml:brush xml:id="br0">
      <inkml:brushProperty name="width" value="0.2" units="cm"/>
      <inkml:brushProperty name="height" value="0.2" units="cm"/>
      <inkml:brushProperty name="color" value="#E71224"/>
    </inkml:brush>
  </inkml:definitions>
  <inkml:trace contextRef="#ctx0" brushRef="#br0">1 0 24575,'0'2'0,"1"-1"0,-1 0 0,1 1 0,0-1 0,-1 0 0,1 1 0,0-1 0,0 0 0,0 0 0,0 0 0,0 1 0,0-1 0,0 0 0,0-1 0,0 1 0,0 0 0,1 0 0,-1 0 0,0-1 0,3 2 0,31 13 0,-31-14 0,33 13 0,3-1 0,-1 3 0,0 0 0,-2 3 0,37 24 0,-62-36 0,0 0 0,0 0 0,0-2 0,1 1 0,14 3 0,69 13 0,-63-15 0,56 18 0,165 77 0,-243-98 0,25 9 0,44 10 0,-70-20-195,0 0 0,-1 0 0,1 1 0,-1 1 0,1-1 0,14 12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6T23:40:16.19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1 127,'2'0,"0"-1,1 1,-1-1,0 0,1 0,-1 0,0 0,4-3,12-5,5 4,1 1,0 1,-1 1,48 2,-30 1,111-1,444-18,-544 13,162-21,-178 21,61-2,-61 7,65-11,-47 2,99-4,59 14,-75 1,-76-2,277 12,14 11,3-24,-119-2,-81 2,171 3,-177 11,31 2,11 1,5 1,-175-15,0 1,-1 0,0 2,32 11,25 6,18-5,1-4,0-5,127-5,859-4,-890 17,-36-1,163-14,-167-2,-116 3,0 2,0 1,43 13,57 8,-3-17,137-10,-100-1,1978 2,-1962 15,-54-2,372-8,-281-7,2032 2,-2065 15,-17 0,518-14,-329-2,-259-1,120 5,-106 10,47 3,386-13,-284-5,2646 2,-2885 1,1 2,30 7,30 2,83-8,-102-4,104 12,-60-1,203-5,-38-4,-117 13,37 0,452-12,-337-5,1223 2,-1348-16,-13 0,18 17,78-2,-125-14,22-1,351 15,-246 2,-228-1,172-3,-155-1,92-17,-136 17,241-44,-53 24,-133 16,99 1,-31 3,-109 1,32-8,32-4,50-7,-130 19,118-28,-119 28,16-2,0-2,42-14,-50 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950FE-75AB-4714-BBB3-8C0D6A3A5FD8}" type="datetimeFigureOut">
              <a:rPr lang="en-US" smtClean="0"/>
              <a:t>2/25/2025</a:t>
            </a:fld>
            <a:endParaRPr lang="en-US" dirty="0"/>
          </a:p>
        </p:txBody>
      </p:sp>
      <p:sp>
        <p:nvSpPr>
          <p:cNvPr id="4" name="Slide Image Placeholder 3"/>
          <p:cNvSpPr>
            <a:spLocks noGrp="1" noRot="1" noChangeAspect="1"/>
          </p:cNvSpPr>
          <p:nvPr>
            <p:ph type="sldImg" idx="2"/>
          </p:nvPr>
        </p:nvSpPr>
        <p:spPr>
          <a:xfrm>
            <a:off x="123092" y="123092"/>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3092" y="3332283"/>
            <a:ext cx="6453554" cy="535292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9F652-4191-4C67-B148-A73E6A1165BF}" type="slidenum">
              <a:rPr lang="en-US" smtClean="0"/>
              <a:t>‹#›</a:t>
            </a:fld>
            <a:endParaRPr lang="en-US" dirty="0"/>
          </a:p>
        </p:txBody>
      </p:sp>
    </p:spTree>
    <p:extLst>
      <p:ext uri="{BB962C8B-B14F-4D97-AF65-F5344CB8AC3E}">
        <p14:creationId xmlns:p14="http://schemas.microsoft.com/office/powerpoint/2010/main" val="362651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[Laurie McElhatton (California), work group chair, convened the meeting and also asked for any initial public comment. There was none.]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is our first meeting of the work group since December. We’re going to provide an update on the project. </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94C42-5034-4A46-9B78-EE3919A245F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9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Helen briefly reviewed the proposed outline of the white paper and the status of the various sections.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2594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Hele  noted that the focus of discussion in recent months has been the application of blended apportionment and the questions raised by the use of that method. The discussion has focused on how blended apportionment may apply but the work group will also need to address when it should be applied.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0153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65100"/>
            <a:ext cx="5486400" cy="3086100"/>
          </a:xfrm>
        </p:spPr>
      </p:sp>
      <p:sp>
        <p:nvSpPr>
          <p:cNvPr id="3" name="Notes Placeholder 2"/>
          <p:cNvSpPr>
            <a:spLocks noGrp="1"/>
          </p:cNvSpPr>
          <p:nvPr>
            <p:ph type="body" idx="1"/>
          </p:nvPr>
        </p:nvSpPr>
        <p:spPr/>
        <p:txBody>
          <a:bodyPr/>
          <a:lstStyle/>
          <a:p>
            <a:r>
              <a:rPr lang="en-US" dirty="0"/>
              <a:t>Helen mentioned that the white paper will also address anti-abuse rules and other related administrative issues and will include the research that has been circulated and is on the project page.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92365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Helen then noted that the work group had discussed the treatment of non-apportionable income and had received no indication that there was disagreement among the participating  states on the approach to non-apportionable income set out here.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8786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Helen noted that the first step in sourcing partnership income is to determine what income is apportionable or non-apportionable. She noted that income may also be from a separate unitary business where separate apportionment formulas might be used. And she noted again that states generally apply the same sourcing rules to partnership income as to other businesses.</a:t>
            </a:r>
          </a:p>
        </p:txBody>
      </p:sp>
      <p:sp>
        <p:nvSpPr>
          <p:cNvPr id="4" name="Slide Number Placeholder 3"/>
          <p:cNvSpPr>
            <a:spLocks noGrp="1"/>
          </p:cNvSpPr>
          <p:nvPr>
            <p:ph type="sldNum" sz="quarter" idx="5"/>
          </p:nvPr>
        </p:nvSpPr>
        <p:spPr/>
        <p:txBody>
          <a:bodyPr/>
          <a:lstStyle/>
          <a:p>
            <a:fld id="{3399F652-4191-4C67-B148-A73E6A1165BF}" type="slidenum">
              <a:rPr lang="en-US" smtClean="0"/>
              <a:t>14</a:t>
            </a:fld>
            <a:endParaRPr lang="en-US" dirty="0"/>
          </a:p>
        </p:txBody>
      </p:sp>
    </p:spTree>
    <p:extLst>
      <p:ext uri="{BB962C8B-B14F-4D97-AF65-F5344CB8AC3E}">
        <p14:creationId xmlns:p14="http://schemas.microsoft.com/office/powerpoint/2010/main" val="1864206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Helen then noted that if an item of income is determined to be non-apportionable at the partnership level, then it would be sourced by applying state rules to that income at the partnership level and this sourcing information would then flow through to the direct and indirect partners.  </a:t>
            </a:r>
          </a:p>
        </p:txBody>
      </p:sp>
      <p:sp>
        <p:nvSpPr>
          <p:cNvPr id="4" name="Slide Number Placeholder 3"/>
          <p:cNvSpPr>
            <a:spLocks noGrp="1"/>
          </p:cNvSpPr>
          <p:nvPr>
            <p:ph type="sldNum" sz="quarter" idx="5"/>
          </p:nvPr>
        </p:nvSpPr>
        <p:spPr/>
        <p:txBody>
          <a:bodyPr/>
          <a:lstStyle/>
          <a:p>
            <a:fld id="{3399F652-4191-4C67-B148-A73E6A1165BF}" type="slidenum">
              <a:rPr lang="en-US" smtClean="0"/>
              <a:t>15</a:t>
            </a:fld>
            <a:endParaRPr lang="en-US" dirty="0"/>
          </a:p>
        </p:txBody>
      </p:sp>
    </p:spTree>
    <p:extLst>
      <p:ext uri="{BB962C8B-B14F-4D97-AF65-F5344CB8AC3E}">
        <p14:creationId xmlns:p14="http://schemas.microsoft.com/office/powerpoint/2010/main" val="120392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kern="100" dirty="0">
                <a:effectLst/>
                <a:latin typeface="Aptos" panose="020B0004020202020204" pitchFamily="34" charset="0"/>
                <a:ea typeface="Aptos" panose="020B0004020202020204" pitchFamily="34" charset="0"/>
                <a:cs typeface="Times New Roman" panose="02020603050405020304" pitchFamily="18" charset="0"/>
              </a:rPr>
              <a:t>Helen then noted that if the income or items are apportionable in the context of the partnership's own activities but would be non-apportionable income to the partner, then those items would be apportioned at the partnership level and that sourcing information would then flow through to the direct and indirect partners. So the income item would not be sourced separately at the partner level but would retain the sourcing treatment applied at the partnership level.</a:t>
            </a:r>
          </a:p>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16</a:t>
            </a:fld>
            <a:endParaRPr lang="en-US" dirty="0"/>
          </a:p>
        </p:txBody>
      </p:sp>
    </p:spTree>
    <p:extLst>
      <p:ext uri="{BB962C8B-B14F-4D97-AF65-F5344CB8AC3E}">
        <p14:creationId xmlns:p14="http://schemas.microsoft.com/office/powerpoint/2010/main" val="3278928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a:xfrm>
            <a:off x="123092" y="3332283"/>
            <a:ext cx="6453554" cy="5577801"/>
          </a:xfrm>
        </p:spPr>
        <p:txBody>
          <a:bodyPr/>
          <a:lstStyle/>
          <a:p>
            <a:r>
              <a:rPr lang="en-US" kern="100" dirty="0">
                <a:effectLst/>
                <a:latin typeface="Aptos" panose="020B0004020202020204" pitchFamily="34" charset="0"/>
                <a:ea typeface="Aptos" panose="020B0004020202020204" pitchFamily="34" charset="0"/>
                <a:cs typeface="Times New Roman" panose="02020603050405020304" pitchFamily="18" charset="0"/>
              </a:rPr>
              <a:t>Helen then compared the three possible scenarios and their outcomes. Again for items that are non-apportionable, applying general state rules at the partnership level, would be sourced applying those rules to the partnership activities and to the items of income, and that sourcing would be retained as the items flow through to the partners. </a:t>
            </a:r>
          </a:p>
          <a:p>
            <a:endParaRPr lang="en-US" kern="100" dirty="0">
              <a:latin typeface="Aptos" panose="020B0004020202020204" pitchFamily="34" charset="0"/>
              <a:ea typeface="Aptos" panose="020B0004020202020204" pitchFamily="34" charset="0"/>
              <a:cs typeface="Times New Roman" panose="02020603050405020304" pitchFamily="18" charset="0"/>
            </a:endParaRPr>
          </a:p>
          <a:p>
            <a:r>
              <a:rPr lang="en-US" kern="100" dirty="0">
                <a:effectLst/>
                <a:latin typeface="Aptos" panose="020B0004020202020204" pitchFamily="34" charset="0"/>
                <a:ea typeface="Aptos" panose="020B0004020202020204" pitchFamily="34" charset="0"/>
                <a:cs typeface="Times New Roman" panose="02020603050405020304" pitchFamily="18" charset="0"/>
              </a:rPr>
              <a:t>Similarly, items that are apportionable at the partnership level but are non-apportionable income to the partner would be sourced by applying apportionment to those items at the partnership level and that sourcing would then be retained as the items flow through to the partners. </a:t>
            </a:r>
          </a:p>
          <a:p>
            <a:endParaRPr lang="en-US" kern="100" dirty="0">
              <a:latin typeface="Aptos" panose="020B0004020202020204" pitchFamily="34" charset="0"/>
              <a:ea typeface="Aptos" panose="020B0004020202020204" pitchFamily="34" charset="0"/>
              <a:cs typeface="Times New Roman" panose="02020603050405020304" pitchFamily="18" charset="0"/>
            </a:endParaRPr>
          </a:p>
          <a:p>
            <a:r>
              <a:rPr lang="en-US" kern="100" dirty="0">
                <a:effectLst/>
                <a:latin typeface="Aptos" panose="020B0004020202020204" pitchFamily="34" charset="0"/>
                <a:ea typeface="Aptos" panose="020B0004020202020204" pitchFamily="34" charset="0"/>
                <a:cs typeface="Times New Roman" panose="02020603050405020304" pitchFamily="18" charset="0"/>
              </a:rPr>
              <a:t>The third scenario Is where income or items are both apportionable to the partnership and apportionable to the partner, so that the rules for non-apportionable income would not apply and rather than apportioning solely at the partnership level, states might use a blended apportionment formula combining the partner's own factors with a share of the partnerships factors.</a:t>
            </a:r>
          </a:p>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17</a:t>
            </a:fld>
            <a:endParaRPr lang="en-US" dirty="0"/>
          </a:p>
        </p:txBody>
      </p:sp>
    </p:spTree>
    <p:extLst>
      <p:ext uri="{BB962C8B-B14F-4D97-AF65-F5344CB8AC3E}">
        <p14:creationId xmlns:p14="http://schemas.microsoft.com/office/powerpoint/2010/main" val="3863770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kern="100" dirty="0">
                <a:effectLst/>
                <a:latin typeface="Aptos" panose="020B0004020202020204" pitchFamily="34" charset="0"/>
                <a:ea typeface="Aptos" panose="020B0004020202020204" pitchFamily="34" charset="0"/>
                <a:cs typeface="Times New Roman" panose="02020603050405020304" pitchFamily="18" charset="0"/>
              </a:rPr>
              <a:t>Helen then turn to a discussion of how states source apportionable income and the questions that raises in the context of complex partnership structures.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4806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3EB6-EDB3-AED7-1E36-3FFF4D5AD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52F0B-D4AE-12ED-3A4C-59C1CCE0E8E0}"/>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0C8219F5-8DBB-64D7-24FE-A38036CFB82C}"/>
              </a:ext>
            </a:extLst>
          </p:cNvPr>
          <p:cNvSpPr>
            <a:spLocks noGrp="1"/>
          </p:cNvSpPr>
          <p:nvPr>
            <p:ph type="body" idx="1"/>
          </p:nvPr>
        </p:nvSpPr>
        <p:spPr/>
        <p:txBody>
          <a:bodyPr/>
          <a:lstStyle/>
          <a:p>
            <a:pPr marL="0" indent="0">
              <a:buNone/>
            </a:pPr>
            <a:r>
              <a:rPr lang="en-US" dirty="0"/>
              <a:t>Helen noted that states generally use formulary apportionment to source partnership income and default to using factors of the entity that recognized the items or the income. Sometimes this is referred to as separate apportionment or entity-level apportionment. But there are a number of states that also provide for what we call “blended apportionment.” This is also part of the MTC combined filing model for corporations. Under this approach states require the combination of the corporate partner’s own factors with its share of the partnership’s factors.</a:t>
            </a:r>
          </a:p>
        </p:txBody>
      </p:sp>
    </p:spTree>
    <p:extLst>
      <p:ext uri="{BB962C8B-B14F-4D97-AF65-F5344CB8AC3E}">
        <p14:creationId xmlns:p14="http://schemas.microsoft.com/office/powerpoint/2010/main" val="199817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2</a:t>
            </a:fld>
            <a:endParaRPr lang="en-US" dirty="0"/>
          </a:p>
        </p:txBody>
      </p:sp>
    </p:spTree>
    <p:extLst>
      <p:ext uri="{BB962C8B-B14F-4D97-AF65-F5344CB8AC3E}">
        <p14:creationId xmlns:p14="http://schemas.microsoft.com/office/powerpoint/2010/main" val="1423806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Helen then walked through slides showing the number of states that have addressed the use of blended apportionment for partnership income. In the context of corporate partners, the majority of states that would tax corporate income have explicitly addressed use of blended apportionment.</a:t>
            </a:r>
          </a:p>
        </p:txBody>
      </p:sp>
      <p:sp>
        <p:nvSpPr>
          <p:cNvPr id="4" name="Slide Number Placeholder 3"/>
          <p:cNvSpPr>
            <a:spLocks noGrp="1"/>
          </p:cNvSpPr>
          <p:nvPr>
            <p:ph type="sldNum" sz="quarter" idx="5"/>
          </p:nvPr>
        </p:nvSpPr>
        <p:spPr/>
        <p:txBody>
          <a:bodyPr/>
          <a:lstStyle/>
          <a:p>
            <a:fld id="{3399F652-4191-4C67-B148-A73E6A1165BF}" type="slidenum">
              <a:rPr lang="en-US" smtClean="0"/>
              <a:t>20</a:t>
            </a:fld>
            <a:endParaRPr lang="en-US" dirty="0"/>
          </a:p>
        </p:txBody>
      </p:sp>
    </p:spTree>
    <p:extLst>
      <p:ext uri="{BB962C8B-B14F-4D97-AF65-F5344CB8AC3E}">
        <p14:creationId xmlns:p14="http://schemas.microsoft.com/office/powerpoint/2010/main" val="1293059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As for states that have addressed when blended apportionment may be used, fewer states have addressed this issue explicitly. Those that have addressed the issue have generally limited the application of blended apportionment to situations where the corporate partner and the partnership have a unitary relationship.</a:t>
            </a:r>
          </a:p>
        </p:txBody>
      </p:sp>
      <p:sp>
        <p:nvSpPr>
          <p:cNvPr id="4" name="Slide Number Placeholder 3"/>
          <p:cNvSpPr>
            <a:spLocks noGrp="1"/>
          </p:cNvSpPr>
          <p:nvPr>
            <p:ph type="sldNum" sz="quarter" idx="5"/>
          </p:nvPr>
        </p:nvSpPr>
        <p:spPr/>
        <p:txBody>
          <a:bodyPr/>
          <a:lstStyle/>
          <a:p>
            <a:fld id="{3399F652-4191-4C67-B148-A73E6A1165BF}" type="slidenum">
              <a:rPr lang="en-US" smtClean="0"/>
              <a:t>21</a:t>
            </a:fld>
            <a:endParaRPr lang="en-US" dirty="0"/>
          </a:p>
        </p:txBody>
      </p:sp>
    </p:spTree>
    <p:extLst>
      <p:ext uri="{BB962C8B-B14F-4D97-AF65-F5344CB8AC3E}">
        <p14:creationId xmlns:p14="http://schemas.microsoft.com/office/powerpoint/2010/main" val="1993773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Some states have also addressed the use of blended apportionment in the context of tiered partnerships, that is where one partnership holds an interest in another partnership. But fewer states have addressed this issue explicitly.</a:t>
            </a:r>
          </a:p>
        </p:txBody>
      </p:sp>
      <p:sp>
        <p:nvSpPr>
          <p:cNvPr id="4" name="Slide Number Placeholder 3"/>
          <p:cNvSpPr>
            <a:spLocks noGrp="1"/>
          </p:cNvSpPr>
          <p:nvPr>
            <p:ph type="sldNum" sz="quarter" idx="5"/>
          </p:nvPr>
        </p:nvSpPr>
        <p:spPr/>
        <p:txBody>
          <a:bodyPr/>
          <a:lstStyle/>
          <a:p>
            <a:fld id="{3399F652-4191-4C67-B148-A73E6A1165BF}" type="slidenum">
              <a:rPr lang="en-US" smtClean="0"/>
              <a:t>22</a:t>
            </a:fld>
            <a:endParaRPr lang="en-US" dirty="0"/>
          </a:p>
        </p:txBody>
      </p:sp>
    </p:spTree>
    <p:extLst>
      <p:ext uri="{BB962C8B-B14F-4D97-AF65-F5344CB8AC3E}">
        <p14:creationId xmlns:p14="http://schemas.microsoft.com/office/powerpoint/2010/main" val="906551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And as for whether or not the application of blended apportionment in the context of tier partnerships is limited, only a handful of states have addressed this issue or said that blended apportionment would be used only in situations where the tiered partner and the partnership are unitary.</a:t>
            </a:r>
          </a:p>
        </p:txBody>
      </p:sp>
      <p:sp>
        <p:nvSpPr>
          <p:cNvPr id="4" name="Slide Number Placeholder 3"/>
          <p:cNvSpPr>
            <a:spLocks noGrp="1"/>
          </p:cNvSpPr>
          <p:nvPr>
            <p:ph type="sldNum" sz="quarter" idx="5"/>
          </p:nvPr>
        </p:nvSpPr>
        <p:spPr/>
        <p:txBody>
          <a:bodyPr/>
          <a:lstStyle/>
          <a:p>
            <a:fld id="{3399F652-4191-4C67-B148-A73E6A1165BF}" type="slidenum">
              <a:rPr lang="en-US" smtClean="0"/>
              <a:t>23</a:t>
            </a:fld>
            <a:endParaRPr lang="en-US" dirty="0"/>
          </a:p>
        </p:txBody>
      </p:sp>
    </p:spTree>
    <p:extLst>
      <p:ext uri="{BB962C8B-B14F-4D97-AF65-F5344CB8AC3E}">
        <p14:creationId xmlns:p14="http://schemas.microsoft.com/office/powerpoint/2010/main" val="4086112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When it comes to applying blended apportionment, one of the important questions is how the share of the partnership factors will be determined. This question has been explicitly addressed only by 5 states, shown here in green. Three of those states would generally treat the share as being determined based on the share of profit and loss or distributive share of the partner. This is an important question because a partner’s share of profit and loss or the partner’s distributive share of partnership items may vary from its interest in the partnership or its share of partnership capital.</a:t>
            </a:r>
          </a:p>
        </p:txBody>
      </p:sp>
      <p:sp>
        <p:nvSpPr>
          <p:cNvPr id="4" name="Slide Number Placeholder 3"/>
          <p:cNvSpPr>
            <a:spLocks noGrp="1"/>
          </p:cNvSpPr>
          <p:nvPr>
            <p:ph type="sldNum" sz="quarter" idx="5"/>
          </p:nvPr>
        </p:nvSpPr>
        <p:spPr/>
        <p:txBody>
          <a:bodyPr/>
          <a:lstStyle/>
          <a:p>
            <a:fld id="{3399F652-4191-4C67-B148-A73E6A1165BF}" type="slidenum">
              <a:rPr lang="en-US" smtClean="0"/>
              <a:t>24</a:t>
            </a:fld>
            <a:endParaRPr lang="en-US" dirty="0"/>
          </a:p>
        </p:txBody>
      </p:sp>
    </p:spTree>
    <p:extLst>
      <p:ext uri="{BB962C8B-B14F-4D97-AF65-F5344CB8AC3E}">
        <p14:creationId xmlns:p14="http://schemas.microsoft.com/office/powerpoint/2010/main" val="793158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Another question that may be raised in the context of apportioning a corporate or tiered partner’s share of partnership income is how to treat any transactions between the partnership and the partner. Some states have addressed this issue by explicitly requiring that any intercompany receipts from such transactions be eliminated from the receipts factor.</a:t>
            </a:r>
          </a:p>
        </p:txBody>
      </p:sp>
      <p:sp>
        <p:nvSpPr>
          <p:cNvPr id="4" name="Slide Number Placeholder 3"/>
          <p:cNvSpPr>
            <a:spLocks noGrp="1"/>
          </p:cNvSpPr>
          <p:nvPr>
            <p:ph type="sldNum" sz="quarter" idx="5"/>
          </p:nvPr>
        </p:nvSpPr>
        <p:spPr/>
        <p:txBody>
          <a:bodyPr/>
          <a:lstStyle/>
          <a:p>
            <a:fld id="{3399F652-4191-4C67-B148-A73E6A1165BF}" type="slidenum">
              <a:rPr lang="en-US" smtClean="0"/>
              <a:t>25</a:t>
            </a:fld>
            <a:endParaRPr lang="en-US" dirty="0"/>
          </a:p>
        </p:txBody>
      </p:sp>
    </p:spTree>
    <p:extLst>
      <p:ext uri="{BB962C8B-B14F-4D97-AF65-F5344CB8AC3E}">
        <p14:creationId xmlns:p14="http://schemas.microsoft.com/office/powerpoint/2010/main" val="2507192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Another issue that affects the apportionment of partnership income and the use of blended apportionment in particular is the effect that special allocations may have on the sourcing of the income. Special allocations of partnership income or items may result in a partner receiving a different share of particular items or a share that is different from that partner's interest in the partnership. Special allocations must have substantial economic effect in order to be respected for federal tax purposes. Some states have also made clear that these special allocations must have substantial economic effect when it comes to any state tax results as well.</a:t>
            </a:r>
          </a:p>
        </p:txBody>
      </p:sp>
      <p:sp>
        <p:nvSpPr>
          <p:cNvPr id="4" name="Slide Number Placeholder 3"/>
          <p:cNvSpPr>
            <a:spLocks noGrp="1"/>
          </p:cNvSpPr>
          <p:nvPr>
            <p:ph type="sldNum" sz="quarter" idx="5"/>
          </p:nvPr>
        </p:nvSpPr>
        <p:spPr/>
        <p:txBody>
          <a:bodyPr/>
          <a:lstStyle/>
          <a:p>
            <a:fld id="{3399F652-4191-4C67-B148-A73E6A1165BF}" type="slidenum">
              <a:rPr lang="en-US" smtClean="0"/>
              <a:t>26</a:t>
            </a:fld>
            <a:endParaRPr lang="en-US" dirty="0"/>
          </a:p>
        </p:txBody>
      </p:sp>
    </p:spTree>
    <p:extLst>
      <p:ext uri="{BB962C8B-B14F-4D97-AF65-F5344CB8AC3E}">
        <p14:creationId xmlns:p14="http://schemas.microsoft.com/office/powerpoint/2010/main" val="2974008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Finally, states have used add-back requirements for some types of intercompany or related party transactions in order to prevent income shifting. As far as we can tell only one state would apply their add back statute in the context of partnerships.</a:t>
            </a:r>
          </a:p>
        </p:txBody>
      </p:sp>
      <p:sp>
        <p:nvSpPr>
          <p:cNvPr id="4" name="Slide Number Placeholder 3"/>
          <p:cNvSpPr>
            <a:spLocks noGrp="1"/>
          </p:cNvSpPr>
          <p:nvPr>
            <p:ph type="sldNum" sz="quarter" idx="5"/>
          </p:nvPr>
        </p:nvSpPr>
        <p:spPr/>
        <p:txBody>
          <a:bodyPr/>
          <a:lstStyle/>
          <a:p>
            <a:fld id="{3399F652-4191-4C67-B148-A73E6A1165BF}" type="slidenum">
              <a:rPr lang="en-US" smtClean="0"/>
              <a:t>27</a:t>
            </a:fld>
            <a:endParaRPr lang="en-US" dirty="0"/>
          </a:p>
        </p:txBody>
      </p:sp>
    </p:spTree>
    <p:extLst>
      <p:ext uri="{BB962C8B-B14F-4D97-AF65-F5344CB8AC3E}">
        <p14:creationId xmlns:p14="http://schemas.microsoft.com/office/powerpoint/2010/main" val="1828717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This is the issue that we are currently focusing on – that is – how to do the blended apportionment approach. These are the options.</a:t>
            </a:r>
          </a:p>
        </p:txBody>
      </p:sp>
      <p:sp>
        <p:nvSpPr>
          <p:cNvPr id="4" name="Slide Number Placeholder 3"/>
          <p:cNvSpPr>
            <a:spLocks noGrp="1"/>
          </p:cNvSpPr>
          <p:nvPr>
            <p:ph type="sldNum" sz="quarter" idx="5"/>
          </p:nvPr>
        </p:nvSpPr>
        <p:spPr/>
        <p:txBody>
          <a:bodyPr/>
          <a:lstStyle/>
          <a:p>
            <a:fld id="{3399F652-4191-4C67-B148-A73E6A1165BF}" type="slidenum">
              <a:rPr lang="en-US" smtClean="0"/>
              <a:t>28</a:t>
            </a:fld>
            <a:endParaRPr lang="en-US" dirty="0"/>
          </a:p>
        </p:txBody>
      </p:sp>
    </p:spTree>
    <p:extLst>
      <p:ext uri="{BB962C8B-B14F-4D97-AF65-F5344CB8AC3E}">
        <p14:creationId xmlns:p14="http://schemas.microsoft.com/office/powerpoint/2010/main" val="3245169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There are problems with each of the options. </a:t>
            </a:r>
          </a:p>
          <a:p>
            <a:endParaRPr lang="en-US" dirty="0"/>
          </a:p>
          <a:p>
            <a:r>
              <a:rPr lang="en-US" dirty="0"/>
              <a:t>The first option is just to directly attribute the receipts associated with  partnership items that are part of the distributive share allocated to that partner. So, for example, if the partner got 10% of the partnership’s ordinary income and 50% of its capital gains—then 10% of the receipts associated with the ordinary income and 50% of the receipts associated with the sale of capital assets would be included in the sales factor of the partner. But what if the partner receives special allocations of expenses or losses that are not directly associated with any receipts? </a:t>
            </a:r>
          </a:p>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29</a:t>
            </a:fld>
            <a:endParaRPr lang="en-US" dirty="0"/>
          </a:p>
        </p:txBody>
      </p:sp>
    </p:spTree>
    <p:extLst>
      <p:ext uri="{BB962C8B-B14F-4D97-AF65-F5344CB8AC3E}">
        <p14:creationId xmlns:p14="http://schemas.microsoft.com/office/powerpoint/2010/main" val="510536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Helen Hecht, MTC Uniformity Counsel, gave the report on the status of the project.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4340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The second option is to use the ratio of the partner’s “interest in the partnership” as that term is used in IRC Sec. 704(b). But as we’ve discussed, the partner’s interest in the partnership can be difficult to determine, given that it reflects not only the share of capital but other facts and circumstances—and this information may not be easy to obtain or analyze.</a:t>
            </a:r>
          </a:p>
        </p:txBody>
      </p:sp>
      <p:sp>
        <p:nvSpPr>
          <p:cNvPr id="4" name="Slide Number Placeholder 3"/>
          <p:cNvSpPr>
            <a:spLocks noGrp="1"/>
          </p:cNvSpPr>
          <p:nvPr>
            <p:ph type="sldNum" sz="quarter" idx="5"/>
          </p:nvPr>
        </p:nvSpPr>
        <p:spPr/>
        <p:txBody>
          <a:bodyPr/>
          <a:lstStyle/>
          <a:p>
            <a:fld id="{3399F652-4191-4C67-B148-A73E6A1165BF}" type="slidenum">
              <a:rPr lang="en-US" smtClean="0"/>
              <a:t>30</a:t>
            </a:fld>
            <a:endParaRPr lang="en-US" dirty="0"/>
          </a:p>
        </p:txBody>
      </p:sp>
    </p:spTree>
    <p:extLst>
      <p:ext uri="{BB962C8B-B14F-4D97-AF65-F5344CB8AC3E}">
        <p14:creationId xmlns:p14="http://schemas.microsoft.com/office/powerpoint/2010/main" val="2285102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The ratio of a partners share of capital is easier to determine—but the main problem with this is that because of special allocations, the ratio of capital and the ratio of distributive share for a particular partner may be very different—so you would get a very different result in terms of factors included versus the amount of partnership income included in the partner’s calculation of state-sourced income. </a:t>
            </a:r>
          </a:p>
        </p:txBody>
      </p:sp>
      <p:sp>
        <p:nvSpPr>
          <p:cNvPr id="4" name="Slide Number Placeholder 3"/>
          <p:cNvSpPr>
            <a:spLocks noGrp="1"/>
          </p:cNvSpPr>
          <p:nvPr>
            <p:ph type="sldNum" sz="quarter" idx="5"/>
          </p:nvPr>
        </p:nvSpPr>
        <p:spPr/>
        <p:txBody>
          <a:bodyPr/>
          <a:lstStyle/>
          <a:p>
            <a:fld id="{3399F652-4191-4C67-B148-A73E6A1165BF}" type="slidenum">
              <a:rPr lang="en-US" smtClean="0"/>
              <a:t>31</a:t>
            </a:fld>
            <a:endParaRPr lang="en-US" dirty="0"/>
          </a:p>
        </p:txBody>
      </p:sp>
    </p:spTree>
    <p:extLst>
      <p:ext uri="{BB962C8B-B14F-4D97-AF65-F5344CB8AC3E}">
        <p14:creationId xmlns:p14="http://schemas.microsoft.com/office/powerpoint/2010/main" val="556406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So that brings us to the last option which is to use the partner’s share of partnership income (or distributive share) as the basis for determining the share of factors to include. And as we’ve discussed in the past, the potential problem with this method is that, because of special allocations, it’s possible for the total distributive share to be a net positive amount while the partner is allocated a net loss (so that you have to divide a negative number by a positive one), or for the total distributive share to be a net negative amount while the partner is allocated a net positive amount (which means you have to divide a positive number by a negative one). </a:t>
            </a:r>
          </a:p>
          <a:p>
            <a:endParaRPr lang="en-US" dirty="0"/>
          </a:p>
          <a:p>
            <a:r>
              <a:rPr lang="en-US" dirty="0"/>
              <a:t>But if this computational problem can be solved, then this method would seem to best fit the need to match the representation of partnership’s receipts with the income recognized by the partner.</a:t>
            </a:r>
          </a:p>
        </p:txBody>
      </p:sp>
      <p:sp>
        <p:nvSpPr>
          <p:cNvPr id="4" name="Slide Number Placeholder 3"/>
          <p:cNvSpPr>
            <a:spLocks noGrp="1"/>
          </p:cNvSpPr>
          <p:nvPr>
            <p:ph type="sldNum" sz="quarter" idx="5"/>
          </p:nvPr>
        </p:nvSpPr>
        <p:spPr/>
        <p:txBody>
          <a:bodyPr/>
          <a:lstStyle/>
          <a:p>
            <a:fld id="{3399F652-4191-4C67-B148-A73E6A1165BF}" type="slidenum">
              <a:rPr lang="en-US" smtClean="0"/>
              <a:t>32</a:t>
            </a:fld>
            <a:endParaRPr lang="en-US" dirty="0"/>
          </a:p>
        </p:txBody>
      </p:sp>
    </p:spTree>
    <p:extLst>
      <p:ext uri="{BB962C8B-B14F-4D97-AF65-F5344CB8AC3E}">
        <p14:creationId xmlns:p14="http://schemas.microsoft.com/office/powerpoint/2010/main" val="2740370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But there may be a lingering question about whether special allocations of partnership items of income should drive the share of partnership receipts that a partner includes in its apportionment formula when using blended apportionment.</a:t>
            </a:r>
          </a:p>
          <a:p>
            <a:endParaRPr lang="en-US" dirty="0"/>
          </a:p>
          <a:p>
            <a:r>
              <a:rPr lang="en-US" dirty="0"/>
              <a:t>Here’s an example. Here the partnership is engaged in two related activities. Because the corporate partner primarily provides support for one of those activities, it receives a greater share of the income from that activity. So the question is whether this should affect the share of receipts from that activity—versus the other activity—that the partner would include in its receipts factor. </a:t>
            </a:r>
          </a:p>
          <a:p>
            <a:endParaRPr lang="en-US" dirty="0"/>
          </a:p>
          <a:p>
            <a:r>
              <a:rPr lang="en-US" dirty="0"/>
              <a:t>It may be that the answer to this question comes down to whether the two activities are unitary. If they are not, then perhaps separately apportioning those activities—that is, using separate receipts factors where the share of each is represented by the partner’s share of the income—would make sense. </a:t>
            </a:r>
          </a:p>
        </p:txBody>
      </p:sp>
      <p:sp>
        <p:nvSpPr>
          <p:cNvPr id="4" name="Slide Number Placeholder 3"/>
          <p:cNvSpPr>
            <a:spLocks noGrp="1"/>
          </p:cNvSpPr>
          <p:nvPr>
            <p:ph type="sldNum" sz="quarter" idx="5"/>
          </p:nvPr>
        </p:nvSpPr>
        <p:spPr/>
        <p:txBody>
          <a:bodyPr/>
          <a:lstStyle/>
          <a:p>
            <a:fld id="{3399F652-4191-4C67-B148-A73E6A1165BF}" type="slidenum">
              <a:rPr lang="en-US" smtClean="0"/>
              <a:t>33</a:t>
            </a:fld>
            <a:endParaRPr lang="en-US" dirty="0"/>
          </a:p>
        </p:txBody>
      </p:sp>
    </p:spTree>
    <p:extLst>
      <p:ext uri="{BB962C8B-B14F-4D97-AF65-F5344CB8AC3E}">
        <p14:creationId xmlns:p14="http://schemas.microsoft.com/office/powerpoint/2010/main" val="2804468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But this brings us to the point where it may be useful to see these theories in action. So MTC staff have prepared an Excel workbook. It allows users to compare results of assignment, separate apportionment, and blended apportionment with certain variations—to determine if blended apportionment is workable. </a:t>
            </a:r>
          </a:p>
          <a:p>
            <a:endParaRPr lang="en-US" dirty="0"/>
          </a:p>
          <a:p>
            <a:r>
              <a:rPr lang="en-US" dirty="0"/>
              <a:t>The workbook uses a simple example—a single corporate partner and an apportionment formula that just uses a receipts factor. When doing the blended apportionment calculation—it uses the absolute value of items going into the distributive share ratio so that the calculation problem we discussed doesn’t cause a problem.  And it varies the formulas used including to eliminate partnership-partner charges so you can see how this affects the result. </a:t>
            </a:r>
          </a:p>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34</a:t>
            </a:fld>
            <a:endParaRPr lang="en-US" dirty="0"/>
          </a:p>
        </p:txBody>
      </p:sp>
    </p:spTree>
    <p:extLst>
      <p:ext uri="{BB962C8B-B14F-4D97-AF65-F5344CB8AC3E}">
        <p14:creationId xmlns:p14="http://schemas.microsoft.com/office/powerpoint/2010/main" val="2339383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We’re proposing an informal study group. Volunteers for that group will review the Excel workbook and its calculations and will try inputting different data on the data page to see how results of the different approaches vary.  </a:t>
            </a:r>
          </a:p>
          <a:p>
            <a:endParaRPr lang="en-US" dirty="0"/>
          </a:p>
          <a:p>
            <a:r>
              <a:rPr lang="en-US" dirty="0"/>
              <a:t>If volunteers see any issues that cause an approach to give an unexpected result or one they believe is different from the right result—we can tweak the approach or add to the workbook. And any input provided would then be used in our drafting of the rules for the approach that we would put in the white paper and would be reported out to the work group. </a:t>
            </a:r>
          </a:p>
        </p:txBody>
      </p:sp>
      <p:sp>
        <p:nvSpPr>
          <p:cNvPr id="4" name="Slide Number Placeholder 3"/>
          <p:cNvSpPr>
            <a:spLocks noGrp="1"/>
          </p:cNvSpPr>
          <p:nvPr>
            <p:ph type="sldNum" sz="quarter" idx="5"/>
          </p:nvPr>
        </p:nvSpPr>
        <p:spPr/>
        <p:txBody>
          <a:bodyPr/>
          <a:lstStyle/>
          <a:p>
            <a:fld id="{3399F652-4191-4C67-B148-A73E6A1165BF}" type="slidenum">
              <a:rPr lang="en-US" smtClean="0"/>
              <a:t>35</a:t>
            </a:fld>
            <a:endParaRPr lang="en-US" dirty="0"/>
          </a:p>
        </p:txBody>
      </p:sp>
    </p:spTree>
    <p:extLst>
      <p:ext uri="{BB962C8B-B14F-4D97-AF65-F5344CB8AC3E}">
        <p14:creationId xmlns:p14="http://schemas.microsoft.com/office/powerpoint/2010/main" val="58965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There were not questions.</a:t>
            </a:r>
          </a:p>
        </p:txBody>
      </p:sp>
      <p:sp>
        <p:nvSpPr>
          <p:cNvPr id="4" name="Slide Number Placeholder 3"/>
          <p:cNvSpPr>
            <a:spLocks noGrp="1"/>
          </p:cNvSpPr>
          <p:nvPr>
            <p:ph type="sldNum" sz="quarter" idx="5"/>
          </p:nvPr>
        </p:nvSpPr>
        <p:spPr/>
        <p:txBody>
          <a:bodyPr/>
          <a:lstStyle/>
          <a:p>
            <a:fld id="{3399F652-4191-4C67-B148-A73E6A1165BF}" type="slidenum">
              <a:rPr lang="en-US" smtClean="0"/>
              <a:t>36</a:t>
            </a:fld>
            <a:endParaRPr lang="en-US" dirty="0"/>
          </a:p>
        </p:txBody>
      </p:sp>
    </p:spTree>
    <p:extLst>
      <p:ext uri="{BB962C8B-B14F-4D97-AF65-F5344CB8AC3E}">
        <p14:creationId xmlns:p14="http://schemas.microsoft.com/office/powerpoint/2010/main" val="3020163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Laurie mentioned that the next calls of the work group would be March 19 and April 16 and that the MTC meetings would be in Spokane, WA the week of April 28. </a:t>
            </a:r>
          </a:p>
        </p:txBody>
      </p:sp>
      <p:sp>
        <p:nvSpPr>
          <p:cNvPr id="4" name="Slide Number Placeholder 3"/>
          <p:cNvSpPr>
            <a:spLocks noGrp="1"/>
          </p:cNvSpPr>
          <p:nvPr>
            <p:ph type="sldNum" sz="quarter" idx="5"/>
          </p:nvPr>
        </p:nvSpPr>
        <p:spPr/>
        <p:txBody>
          <a:bodyPr/>
          <a:lstStyle/>
          <a:p>
            <a:fld id="{3399F652-4191-4C67-B148-A73E6A1165BF}" type="slidenum">
              <a:rPr lang="en-US" smtClean="0"/>
              <a:t>37</a:t>
            </a:fld>
            <a:endParaRPr lang="en-US" dirty="0"/>
          </a:p>
        </p:txBody>
      </p:sp>
    </p:spTree>
    <p:extLst>
      <p:ext uri="{BB962C8B-B14F-4D97-AF65-F5344CB8AC3E}">
        <p14:creationId xmlns:p14="http://schemas.microsoft.com/office/powerpoint/2010/main" val="356554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Helen first noted that the project issue outline had been updated. She noted that the changes were mainly to clarify, especially terminology, and were highlighted in the current version posted on the project page. </a:t>
            </a:r>
          </a:p>
          <a:p>
            <a:endParaRPr lang="en-US" dirty="0"/>
          </a:p>
          <a:p>
            <a:r>
              <a:rPr lang="en-US" dirty="0"/>
              <a:t>Bruce Ely, Bradley Arant, mentioned that he appreciated the outline and had promoted it as an addition to the text book that Professor Richard Pomp publishes on state and local taxation. </a:t>
            </a:r>
          </a:p>
        </p:txBody>
      </p:sp>
      <p:sp>
        <p:nvSpPr>
          <p:cNvPr id="4" name="Slide Number Placeholder 3"/>
          <p:cNvSpPr>
            <a:spLocks noGrp="1"/>
          </p:cNvSpPr>
          <p:nvPr>
            <p:ph type="sldNum" sz="quarter" idx="5"/>
          </p:nvPr>
        </p:nvSpPr>
        <p:spPr/>
        <p:txBody>
          <a:bodyPr/>
          <a:lstStyle/>
          <a:p>
            <a:fld id="{3399F652-4191-4C67-B148-A73E6A1165BF}" type="slidenum">
              <a:rPr lang="en-US" smtClean="0"/>
              <a:t>4</a:t>
            </a:fld>
            <a:endParaRPr lang="en-US" dirty="0"/>
          </a:p>
        </p:txBody>
      </p:sp>
    </p:spTree>
    <p:extLst>
      <p:ext uri="{BB962C8B-B14F-4D97-AF65-F5344CB8AC3E}">
        <p14:creationId xmlns:p14="http://schemas.microsoft.com/office/powerpoint/2010/main" val="352210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C0413-6D7F-9479-1DFF-53CDB11C3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895469-803B-12A5-6D8E-500E9E266C17}"/>
              </a:ext>
            </a:extLst>
          </p:cNvPr>
          <p:cNvSpPr>
            <a:spLocks noGrp="1" noRot="1" noChangeAspect="1"/>
          </p:cNvSpPr>
          <p:nvPr>
            <p:ph type="sldImg"/>
          </p:nvPr>
        </p:nvSpPr>
        <p:spPr>
          <a:xfrm>
            <a:off x="123825" y="123825"/>
            <a:ext cx="5486400" cy="3086100"/>
          </a:xfrm>
        </p:spPr>
      </p:sp>
      <p:sp>
        <p:nvSpPr>
          <p:cNvPr id="3" name="Notes Placeholder 2">
            <a:extLst>
              <a:ext uri="{FF2B5EF4-FFF2-40B4-BE49-F238E27FC236}">
                <a16:creationId xmlns:a16="http://schemas.microsoft.com/office/drawing/2014/main" id="{CBB42106-0EC3-5382-7302-0448DE14E020}"/>
              </a:ext>
            </a:extLst>
          </p:cNvPr>
          <p:cNvSpPr>
            <a:spLocks noGrp="1"/>
          </p:cNvSpPr>
          <p:nvPr>
            <p:ph type="body" idx="1"/>
          </p:nvPr>
        </p:nvSpPr>
        <p:spPr/>
        <p:txBody>
          <a:bodyPr/>
          <a:lstStyle/>
          <a:p>
            <a:r>
              <a:rPr lang="en-US" dirty="0"/>
              <a:t>Helen also mentioned that the MTC had conducted partnership training for the states in January.</a:t>
            </a:r>
          </a:p>
        </p:txBody>
      </p:sp>
      <p:sp>
        <p:nvSpPr>
          <p:cNvPr id="4" name="Slide Number Placeholder 3">
            <a:extLst>
              <a:ext uri="{FF2B5EF4-FFF2-40B4-BE49-F238E27FC236}">
                <a16:creationId xmlns:a16="http://schemas.microsoft.com/office/drawing/2014/main" id="{223DB3F2-FF3A-8B4B-6594-D7E3657488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0181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Helen mentioned that the training had 84 attendees from 24 states and provided information and exercise to help states think through the state treatment of partnership income under the federal pass-through system.  She noted that the MTC is continuing to develop additional training and materials for states and will be using the new MTC learning management system, as well as in-person training, to provide this information to the states.</a:t>
            </a:r>
          </a:p>
        </p:txBody>
      </p:sp>
      <p:sp>
        <p:nvSpPr>
          <p:cNvPr id="4" name="Slide Number Placeholder 3"/>
          <p:cNvSpPr>
            <a:spLocks noGrp="1"/>
          </p:cNvSpPr>
          <p:nvPr>
            <p:ph type="sldNum" sz="quarter" idx="5"/>
          </p:nvPr>
        </p:nvSpPr>
        <p:spPr/>
        <p:txBody>
          <a:bodyPr/>
          <a:lstStyle/>
          <a:p>
            <a:fld id="{3399F652-4191-4C67-B148-A73E6A1165BF}" type="slidenum">
              <a:rPr lang="en-US" smtClean="0"/>
              <a:t>6</a:t>
            </a:fld>
            <a:endParaRPr lang="en-US" dirty="0"/>
          </a:p>
        </p:txBody>
      </p:sp>
    </p:spTree>
    <p:extLst>
      <p:ext uri="{BB962C8B-B14F-4D97-AF65-F5344CB8AC3E}">
        <p14:creationId xmlns:p14="http://schemas.microsoft.com/office/powerpoint/2010/main" val="353570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592A5-7956-0CF5-5DCB-D082FEE22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A8843-2DCF-4868-5144-76DE81327C80}"/>
              </a:ext>
            </a:extLst>
          </p:cNvPr>
          <p:cNvSpPr>
            <a:spLocks noGrp="1" noRot="1" noChangeAspect="1"/>
          </p:cNvSpPr>
          <p:nvPr>
            <p:ph type="sldImg"/>
          </p:nvPr>
        </p:nvSpPr>
        <p:spPr>
          <a:xfrm>
            <a:off x="123825" y="123825"/>
            <a:ext cx="5486400" cy="3086100"/>
          </a:xfrm>
        </p:spPr>
      </p:sp>
      <p:sp>
        <p:nvSpPr>
          <p:cNvPr id="3" name="Notes Placeholder 2">
            <a:extLst>
              <a:ext uri="{FF2B5EF4-FFF2-40B4-BE49-F238E27FC236}">
                <a16:creationId xmlns:a16="http://schemas.microsoft.com/office/drawing/2014/main" id="{4F98D0B3-6F4D-CD13-6B1D-BE5645DF28F3}"/>
              </a:ext>
            </a:extLst>
          </p:cNvPr>
          <p:cNvSpPr>
            <a:spLocks noGrp="1"/>
          </p:cNvSpPr>
          <p:nvPr>
            <p:ph type="body" idx="1"/>
          </p:nvPr>
        </p:nvSpPr>
        <p:spPr/>
        <p:txBody>
          <a:bodyPr/>
          <a:lstStyle/>
          <a:p>
            <a:r>
              <a:rPr lang="en-US" dirty="0"/>
              <a:t>Helen then provided an update on the white paper that the work group is currently drafting.</a:t>
            </a:r>
          </a:p>
        </p:txBody>
      </p:sp>
      <p:sp>
        <p:nvSpPr>
          <p:cNvPr id="4" name="Slide Number Placeholder 3">
            <a:extLst>
              <a:ext uri="{FF2B5EF4-FFF2-40B4-BE49-F238E27FC236}">
                <a16:creationId xmlns:a16="http://schemas.microsoft.com/office/drawing/2014/main" id="{05C3639C-62A8-6705-5357-9FD65F73FA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92786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r>
              <a:rPr lang="en-US" dirty="0"/>
              <a:t>Helen reminded the work group of the general scope of this white paper and the issues to be covered. The primary issue is the sourcing of partnership income, or distributive share, when the partnership has corporate partners or when the partnership structure has tiered partners, intercompany transactions, or special allocations.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711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33350"/>
            <a:ext cx="5486400" cy="3086100"/>
          </a:xfrm>
        </p:spPr>
      </p:sp>
      <p:sp>
        <p:nvSpPr>
          <p:cNvPr id="3" name="Notes Placeholder 2"/>
          <p:cNvSpPr>
            <a:spLocks noGrp="1"/>
          </p:cNvSpPr>
          <p:nvPr>
            <p:ph type="body" idx="1"/>
          </p:nvPr>
        </p:nvSpPr>
        <p:spPr/>
        <p:txBody>
          <a:bodyPr/>
          <a:lstStyle/>
          <a:p>
            <a:r>
              <a:rPr lang="en-US" dirty="0"/>
              <a:t>Helen noted that the white paper will be based on research done by Jenn Stosberg, MTC counsel, and other information provided by the states. (That research is being updated as states review and provide input.) Helen also noted that this research shows that states generally use the same types of sourcing for partnership income as for other businesses – that is formulary apportionment and other business income sourcing rules.</a:t>
            </a:r>
          </a:p>
          <a:p>
            <a:endParaRPr lang="en-US" dirty="0"/>
          </a:p>
          <a:p>
            <a:r>
              <a:rPr lang="en-US" dirty="0"/>
              <a:t>She also noted that a number of states have explicitly provided for the use of blended apportionment where a share of the partnership factors is combined with the partner’s own factors. But blended apportionment raises issues that are not fully addressed and those issues can complicate the use of this approach, especially where there are special allocations and intercompany transactions between the partnership and partner.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962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1BB37D1A-CA2C-4926-BA38-5F5C7538F399}" type="datetime1">
              <a:rPr lang="en-US" smtClean="0"/>
              <a:t>2/25/2025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85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112AC3-8EF1-49DA-8B5F-A7250AEADE6D}" type="datetime1">
              <a:rPr lang="en-US" smtClean="0"/>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37E7A68B-0D05-48F6-B972-E2AA22F63397}" type="datetime1">
              <a:rPr lang="en-US" smtClean="0"/>
              <a:t>2/25/2025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191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AD46F7EF-8D06-4C94-B16C-4C8D0E6A572B}" type="datetime1">
              <a:rPr lang="en-US" smtClean="0"/>
              <a:t>2/25/2025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464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C173F527-1288-4E9F-B439-9DB97FCA04DC}" type="datetime1">
              <a:rPr lang="en-US" smtClean="0"/>
              <a:t>2/25/2025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14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C84D91-692A-4C47-8D88-C88AC89F8F16}" type="datetime1">
              <a:rPr lang="en-US" smtClean="0"/>
              <a:t>2/25/2025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8859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B7E174-617D-408E-97F4-8682C4696571}" type="datetime1">
              <a:rPr lang="en-US" smtClean="0"/>
              <a:t>2/25/2025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213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A1B7CB-B020-439A-933C-5A533B73F9EA}" type="datetime1">
              <a:rPr lang="en-US" smtClean="0"/>
              <a:t>2/25/2025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647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60B98-0477-42A9-9AA3-26D823DF2455}" type="datetime1">
              <a:rPr lang="en-US" smtClean="0"/>
              <a:t>2/25/2025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846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455B86E-C424-475E-A2F2-4F072FC5FA60}" type="datetime1">
              <a:rPr lang="en-US" smtClean="0"/>
              <a:t>2/25/2025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7551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E8620-9383-4EE6-A8A7-3871C7682113}" type="datetime1">
              <a:rPr lang="en-US" smtClean="0"/>
              <a:t>2/25/2025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314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78F5A55F-9E12-461C-AEAF-DA1929A0540A}" type="datetime1">
              <a:rPr lang="en-US" smtClean="0"/>
              <a:t>2/25/2025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97503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8" Type="http://schemas.openxmlformats.org/officeDocument/2006/relationships/customXml" Target="../ink/ink3.xml"/><Relationship Id="rId3" Type="http://schemas.openxmlformats.org/officeDocument/2006/relationships/customXml" Target="../ink/ink1.xml"/><Relationship Id="rId21" Type="http://schemas.openxmlformats.org/officeDocument/2006/relationships/image" Target="../media/image21.png"/><Relationship Id="rId17" Type="http://schemas.openxmlformats.org/officeDocument/2006/relationships/image" Target="../media/image19.png"/><Relationship Id="rId2" Type="http://schemas.openxmlformats.org/officeDocument/2006/relationships/notesSlide" Target="../notesSlides/notesSlide32.xml"/><Relationship Id="rId16" Type="http://schemas.openxmlformats.org/officeDocument/2006/relationships/customXml" Target="../ink/ink2.xml"/><Relationship Id="rId20" Type="http://schemas.openxmlformats.org/officeDocument/2006/relationships/customXml" Target="../ink/ink4.xml"/><Relationship Id="rId1" Type="http://schemas.openxmlformats.org/officeDocument/2006/relationships/slideLayout" Target="../slideLayouts/slideLayout2.xml"/><Relationship Id="rId15" Type="http://schemas.openxmlformats.org/officeDocument/2006/relationships/image" Target="../media/image18.png"/><Relationship Id="rId19"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tc.gov/wp-content/uploads/2024/12/Multistate-Research-on-Tiered-Partnerships-for-White-Paper-December-17-2024.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2974554" y="1432560"/>
            <a:ext cx="8927886" cy="1996440"/>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cap="none" dirty="0"/>
              <a:t>State Taxation of Partnerships </a:t>
            </a:r>
            <a:br>
              <a:rPr lang="en-US" cap="none" dirty="0"/>
            </a:br>
            <a:r>
              <a:rPr lang="en-US" cap="none" dirty="0"/>
              <a:t>Status Report</a:t>
            </a:r>
            <a:endParaRPr lang="en-US" sz="42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2974554" y="3671798"/>
            <a:ext cx="6062455" cy="637565"/>
          </a:xfrm>
        </p:spPr>
        <p:txBody>
          <a:bodyPr>
            <a:noAutofit/>
          </a:bodyPr>
          <a:lstStyle/>
          <a:p>
            <a:r>
              <a:rPr lang="en-US" sz="2400" dirty="0"/>
              <a:t>February 19, 2025</a:t>
            </a:r>
          </a:p>
          <a:p>
            <a:endParaRPr lang="en-US" sz="2400" dirty="0"/>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668088" y="2012356"/>
            <a:ext cx="2174264" cy="1441181"/>
          </a:xfrm>
          <a:prstGeom prst="rect">
            <a:avLst/>
          </a:prstGeom>
        </p:spPr>
      </p:pic>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1508288" y="702156"/>
            <a:ext cx="10102519" cy="674468"/>
          </a:xfrm>
        </p:spPr>
        <p:txBody>
          <a:bodyPr>
            <a:normAutofit/>
          </a:bodyPr>
          <a:lstStyle/>
          <a:p>
            <a:r>
              <a:rPr lang="en-US" sz="3200" b="1" dirty="0"/>
              <a:t>outline</a:t>
            </a:r>
          </a:p>
        </p:txBody>
      </p:sp>
      <p:sp>
        <p:nvSpPr>
          <p:cNvPr id="3" name="Content Placeholder 2">
            <a:extLst>
              <a:ext uri="{FF2B5EF4-FFF2-40B4-BE49-F238E27FC236}">
                <a16:creationId xmlns:a16="http://schemas.microsoft.com/office/drawing/2014/main" id="{5B9F97C5-18AC-837E-7242-20A67DA2B141}"/>
              </a:ext>
            </a:extLst>
          </p:cNvPr>
          <p:cNvSpPr>
            <a:spLocks noGrp="1"/>
          </p:cNvSpPr>
          <p:nvPr>
            <p:ph idx="1"/>
          </p:nvPr>
        </p:nvSpPr>
        <p:spPr>
          <a:xfrm>
            <a:off x="1649691" y="1602557"/>
            <a:ext cx="9662474" cy="4918824"/>
          </a:xfrm>
        </p:spPr>
        <p:txBody>
          <a:bodyPr anchor="t">
            <a:normAutofit/>
          </a:bodyPr>
          <a:lstStyle/>
          <a:p>
            <a:pPr marL="640080" marR="0" lvl="0" indent="-640080">
              <a:spcBef>
                <a:spcPts val="1800"/>
              </a:spcBef>
              <a:spcAft>
                <a:spcPts val="500"/>
              </a:spcAft>
              <a:buFont typeface="+mj-lt"/>
              <a:buAutoNum type="romanUcPeriod"/>
            </a:pPr>
            <a:r>
              <a:rPr lang="en-US" sz="2400" b="1" u="sng" dirty="0">
                <a:solidFill>
                  <a:srgbClr val="000000"/>
                </a:solidFill>
                <a:ea typeface="Times New Roman" panose="02020603050405020304" pitchFamily="18" charset="0"/>
                <a:cs typeface="Aptos" panose="020B0004020202020204" pitchFamily="34" charset="0"/>
              </a:rPr>
              <a:t>Scope</a:t>
            </a:r>
          </a:p>
          <a:p>
            <a:pPr marL="936000" lvl="3" indent="0">
              <a:spcBef>
                <a:spcPts val="1800"/>
              </a:spcBef>
              <a:spcAft>
                <a:spcPts val="500"/>
              </a:spcAft>
              <a:buNone/>
            </a:pPr>
            <a:r>
              <a:rPr lang="en-US" sz="1900" dirty="0"/>
              <a:t>The white paper would address sourcing where the partner is a corporation, the partnership is a tiered structure, or situations where there are intercompany transactions or special allocations. It would </a:t>
            </a:r>
            <a:r>
              <a:rPr lang="en-US" sz="1900" dirty="0">
                <a:solidFill>
                  <a:srgbClr val="000000"/>
                </a:solidFill>
                <a:ea typeface="Times New Roman" panose="02020603050405020304" pitchFamily="18" charset="0"/>
                <a:cs typeface="Aptos" panose="020B0004020202020204" pitchFamily="34" charset="0"/>
              </a:rPr>
              <a:t>exclude i</a:t>
            </a:r>
            <a:r>
              <a:rPr lang="en-US" sz="1900" dirty="0">
                <a:solidFill>
                  <a:srgbClr val="000000"/>
                </a:solidFill>
                <a:effectLst/>
                <a:ea typeface="Times New Roman" panose="02020603050405020304" pitchFamily="18" charset="0"/>
                <a:cs typeface="Aptos" panose="020B0004020202020204" pitchFamily="34" charset="0"/>
              </a:rPr>
              <a:t>nvestment partnerships but </a:t>
            </a:r>
            <a:r>
              <a:rPr lang="en-US" sz="1900" dirty="0">
                <a:solidFill>
                  <a:srgbClr val="000000"/>
                </a:solidFill>
                <a:ea typeface="Aptos" panose="020B0004020202020204" pitchFamily="34" charset="0"/>
                <a:cs typeface="Aptos" panose="020B0004020202020204" pitchFamily="34" charset="0"/>
              </a:rPr>
              <a:t>include guaranteed payments (sourced in the same way as distributive share)</a:t>
            </a:r>
            <a:r>
              <a:rPr lang="en-US" sz="1900" dirty="0">
                <a:effectLst/>
                <a:ea typeface="Aptos" panose="020B0004020202020204" pitchFamily="34" charset="0"/>
                <a:cs typeface="Aptos" panose="020B0004020202020204" pitchFamily="34" charset="0"/>
              </a:rPr>
              <a:t>. </a:t>
            </a:r>
          </a:p>
          <a:p>
            <a:pPr marL="640080" marR="0" lvl="0" indent="-640080">
              <a:spcBef>
                <a:spcPts val="1800"/>
              </a:spcBef>
              <a:spcAft>
                <a:spcPts val="500"/>
              </a:spcAft>
              <a:buFont typeface="+mj-lt"/>
              <a:buAutoNum type="romanUcPeriod"/>
            </a:pPr>
            <a:r>
              <a:rPr lang="en-US" sz="2400" b="1" u="sng" dirty="0">
                <a:solidFill>
                  <a:srgbClr val="000000"/>
                </a:solidFill>
                <a:effectLst/>
                <a:ea typeface="Times New Roman" panose="02020603050405020304" pitchFamily="18" charset="0"/>
                <a:cs typeface="Aptos" panose="020B0004020202020204" pitchFamily="34" charset="0"/>
              </a:rPr>
              <a:t>Essential Terms</a:t>
            </a:r>
            <a:r>
              <a:rPr lang="en-US" sz="2400" b="1" dirty="0">
                <a:solidFill>
                  <a:srgbClr val="000000"/>
                </a:solidFill>
                <a:effectLst/>
                <a:ea typeface="Times New Roman" panose="02020603050405020304" pitchFamily="18" charset="0"/>
                <a:cs typeface="Aptos" panose="020B0004020202020204" pitchFamily="34" charset="0"/>
              </a:rPr>
              <a:t> </a:t>
            </a:r>
            <a:endParaRPr lang="en-US" sz="2400" b="1" dirty="0">
              <a:solidFill>
                <a:srgbClr val="000000"/>
              </a:solidFill>
              <a:ea typeface="Times New Roman" panose="02020603050405020304" pitchFamily="18" charset="0"/>
              <a:cs typeface="Aptos" panose="020B0004020202020204" pitchFamily="34" charset="0"/>
            </a:endParaRPr>
          </a:p>
          <a:p>
            <a:pPr marL="936000" lvl="3" indent="0">
              <a:spcBef>
                <a:spcPts val="1800"/>
              </a:spcBef>
              <a:spcAft>
                <a:spcPts val="500"/>
              </a:spcAft>
              <a:buNone/>
            </a:pPr>
            <a:r>
              <a:rPr lang="en-US" sz="1900" dirty="0">
                <a:solidFill>
                  <a:srgbClr val="000000"/>
                </a:solidFill>
                <a:ea typeface="Times New Roman" panose="02020603050405020304" pitchFamily="18" charset="0"/>
                <a:cs typeface="Aptos" panose="020B0004020202020204" pitchFamily="34" charset="0"/>
              </a:rPr>
              <a:t>(Drafted.)</a:t>
            </a:r>
            <a:endParaRPr lang="en-US" sz="1900" dirty="0">
              <a:solidFill>
                <a:srgbClr val="000000"/>
              </a:solidFill>
              <a:effectLst/>
              <a:ea typeface="Times New Roman" panose="02020603050405020304" pitchFamily="18" charset="0"/>
              <a:cs typeface="Aptos" panose="020B0004020202020204" pitchFamily="34" charset="0"/>
            </a:endParaRPr>
          </a:p>
          <a:p>
            <a:pPr marL="640080" marR="0" lvl="0" indent="-640080">
              <a:spcBef>
                <a:spcPts val="1800"/>
              </a:spcBef>
              <a:spcAft>
                <a:spcPts val="500"/>
              </a:spcAft>
              <a:buFont typeface="+mj-lt"/>
              <a:buAutoNum type="romanUcPeriod"/>
            </a:pPr>
            <a:r>
              <a:rPr lang="en-US" sz="2400" b="1" u="sng" dirty="0">
                <a:solidFill>
                  <a:srgbClr val="000000"/>
                </a:solidFill>
                <a:ea typeface="Times New Roman" panose="02020603050405020304" pitchFamily="18" charset="0"/>
                <a:cs typeface="Aptos" panose="020B0004020202020204" pitchFamily="34" charset="0"/>
              </a:rPr>
              <a:t>Importance of the Attribution Principle</a:t>
            </a:r>
          </a:p>
          <a:p>
            <a:pPr marL="936000" marR="0" lvl="3" indent="0" algn="l" defTabSz="457200" rtl="0" eaLnBrk="1" fontAlgn="auto" latinLnBrk="0" hangingPunct="1">
              <a:lnSpc>
                <a:spcPct val="100000"/>
              </a:lnSpc>
              <a:spcBef>
                <a:spcPts val="1800"/>
              </a:spcBef>
              <a:spcAft>
                <a:spcPts val="500"/>
              </a:spcAft>
              <a:buClr>
                <a:srgbClr val="A5300F"/>
              </a:buClr>
              <a:buSzPct val="92000"/>
              <a:buFont typeface="Wingdings 2" panose="05020102010507070707" pitchFamily="18" charset="2"/>
              <a:buNone/>
              <a:tabLst/>
              <a:defRPr/>
            </a:pPr>
            <a:r>
              <a:rPr kumimoji="0" lang="en-US" sz="1900" b="0" i="0" u="none" strike="noStrike" kern="1200" cap="none" spc="0" normalizeH="0" baseline="0" noProof="0" dirty="0">
                <a:ln>
                  <a:noFill/>
                </a:ln>
                <a:solidFill>
                  <a:srgbClr val="000000"/>
                </a:solidFill>
                <a:effectLst/>
                <a:uLnTx/>
                <a:uFillTx/>
                <a:latin typeface="Franklin Gothic Book" panose="020B0502020104020203"/>
                <a:ea typeface="Times New Roman" panose="02020603050405020304" pitchFamily="18" charset="0"/>
                <a:cs typeface="Aptos" panose="020B0004020202020204" pitchFamily="34" charset="0"/>
              </a:rPr>
              <a:t>(</a:t>
            </a:r>
            <a:r>
              <a:rPr lang="en-US" sz="1900" dirty="0">
                <a:solidFill>
                  <a:srgbClr val="000000"/>
                </a:solidFill>
                <a:latin typeface="Franklin Gothic Book" panose="020B0502020104020203"/>
                <a:ea typeface="Times New Roman" panose="02020603050405020304" pitchFamily="18" charset="0"/>
                <a:cs typeface="Aptos" panose="020B0004020202020204" pitchFamily="34" charset="0"/>
              </a:rPr>
              <a:t>Drafted.</a:t>
            </a:r>
            <a:r>
              <a:rPr kumimoji="0" lang="en-US" sz="1900" b="0" i="0" u="none" strike="noStrike" kern="1200" cap="none" spc="0" normalizeH="0" baseline="0" noProof="0" dirty="0">
                <a:ln>
                  <a:noFill/>
                </a:ln>
                <a:solidFill>
                  <a:srgbClr val="000000"/>
                </a:solidFill>
                <a:effectLst/>
                <a:uLnTx/>
                <a:uFillTx/>
                <a:latin typeface="Franklin Gothic Book" panose="020B0502020104020203"/>
                <a:ea typeface="Times New Roman" panose="02020603050405020304" pitchFamily="18" charset="0"/>
                <a:cs typeface="Aptos" panose="020B0004020202020204" pitchFamily="34" charset="0"/>
              </a:rPr>
              <a:t>)</a:t>
            </a:r>
          </a:p>
          <a:p>
            <a:pPr marL="936000" lvl="3" indent="0">
              <a:spcBef>
                <a:spcPts val="1800"/>
              </a:spcBef>
              <a:spcAft>
                <a:spcPts val="500"/>
              </a:spcAft>
              <a:buNone/>
            </a:pPr>
            <a:endParaRPr lang="en-US" sz="1200" b="1" u="sng" dirty="0">
              <a:solidFill>
                <a:srgbClr val="000000"/>
              </a:solidFill>
              <a:effectLst/>
              <a:ea typeface="Times New Roman" panose="02020603050405020304" pitchFamily="18" charset="0"/>
              <a:cs typeface="Aptos" panose="020B0004020202020204" pitchFamily="34" charset="0"/>
            </a:endParaRPr>
          </a:p>
        </p:txBody>
      </p:sp>
      <p:sp>
        <p:nvSpPr>
          <p:cNvPr id="4" name="Slide Number Placeholder 3">
            <a:extLst>
              <a:ext uri="{FF2B5EF4-FFF2-40B4-BE49-F238E27FC236}">
                <a16:creationId xmlns:a16="http://schemas.microsoft.com/office/drawing/2014/main" id="{BC1FAEC9-B5F8-C4A8-D16E-F6757F43FAA4}"/>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2247409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1517714" y="702156"/>
            <a:ext cx="10093093" cy="674468"/>
          </a:xfrm>
        </p:spPr>
        <p:txBody>
          <a:bodyPr>
            <a:normAutofit/>
          </a:bodyPr>
          <a:lstStyle/>
          <a:p>
            <a:r>
              <a:rPr lang="en-US" sz="3200" b="1" dirty="0"/>
              <a:t>Outline </a:t>
            </a:r>
            <a:r>
              <a:rPr lang="en-US" sz="2400" b="1" dirty="0"/>
              <a:t>(cont’d)</a:t>
            </a:r>
            <a:endParaRPr lang="en-US" sz="3200" b="1" dirty="0"/>
          </a:p>
        </p:txBody>
      </p:sp>
      <p:sp>
        <p:nvSpPr>
          <p:cNvPr id="3" name="Content Placeholder 2">
            <a:extLst>
              <a:ext uri="{FF2B5EF4-FFF2-40B4-BE49-F238E27FC236}">
                <a16:creationId xmlns:a16="http://schemas.microsoft.com/office/drawing/2014/main" id="{5B9F97C5-18AC-837E-7242-20A67DA2B141}"/>
              </a:ext>
            </a:extLst>
          </p:cNvPr>
          <p:cNvSpPr>
            <a:spLocks noGrp="1"/>
          </p:cNvSpPr>
          <p:nvPr>
            <p:ph idx="1"/>
          </p:nvPr>
        </p:nvSpPr>
        <p:spPr>
          <a:xfrm>
            <a:off x="1630837" y="1621410"/>
            <a:ext cx="9681328" cy="4899969"/>
          </a:xfrm>
        </p:spPr>
        <p:txBody>
          <a:bodyPr anchor="t">
            <a:normAutofit/>
          </a:bodyPr>
          <a:lstStyle/>
          <a:p>
            <a:pPr marL="640080" marR="0" lvl="0" indent="-640080">
              <a:spcBef>
                <a:spcPts val="0"/>
              </a:spcBef>
              <a:spcAft>
                <a:spcPts val="500"/>
              </a:spcAft>
              <a:buFont typeface="+mj-lt"/>
              <a:buAutoNum type="romanUcPeriod" startAt="4"/>
            </a:pPr>
            <a:r>
              <a:rPr lang="en-US" sz="2400" b="1" u="sng" dirty="0">
                <a:solidFill>
                  <a:srgbClr val="000000"/>
                </a:solidFill>
                <a:effectLst/>
                <a:ea typeface="Times New Roman" panose="02020603050405020304" pitchFamily="18" charset="0"/>
                <a:cs typeface="Aptos" panose="020B0004020202020204" pitchFamily="34" charset="0"/>
              </a:rPr>
              <a:t>Sourcing Non-Apportionable Partnership Income - Generally</a:t>
            </a:r>
          </a:p>
          <a:p>
            <a:pPr marL="1554480" lvl="2" indent="-640080">
              <a:spcBef>
                <a:spcPts val="0"/>
              </a:spcBef>
              <a:spcAft>
                <a:spcPts val="200"/>
              </a:spcAft>
              <a:buFont typeface="+mj-lt"/>
              <a:buAutoNum type="alphaUcPeriod"/>
            </a:pPr>
            <a:r>
              <a:rPr lang="en-US" sz="2000" dirty="0">
                <a:solidFill>
                  <a:srgbClr val="000000"/>
                </a:solidFill>
                <a:effectLst/>
                <a:ea typeface="Times New Roman" panose="02020603050405020304" pitchFamily="18" charset="0"/>
                <a:cs typeface="Aptos" panose="020B0004020202020204" pitchFamily="34" charset="0"/>
              </a:rPr>
              <a:t>Determination of non-apportionable income</a:t>
            </a:r>
            <a:r>
              <a:rPr lang="en-US" sz="2000" dirty="0">
                <a:solidFill>
                  <a:srgbClr val="000000"/>
                </a:solidFill>
                <a:ea typeface="Times New Roman" panose="02020603050405020304" pitchFamily="18" charset="0"/>
                <a:cs typeface="Aptos" panose="020B0004020202020204" pitchFamily="34" charset="0"/>
              </a:rPr>
              <a:t> (see slides below)</a:t>
            </a:r>
            <a:endParaRPr lang="en-US" sz="2000" dirty="0">
              <a:solidFill>
                <a:srgbClr val="000000"/>
              </a:solidFill>
              <a:effectLst/>
              <a:ea typeface="Times New Roman" panose="02020603050405020304" pitchFamily="18" charset="0"/>
              <a:cs typeface="Aptos" panose="020B0004020202020204" pitchFamily="34" charset="0"/>
            </a:endParaRPr>
          </a:p>
          <a:p>
            <a:pPr marL="1554480" lvl="2" indent="-640080">
              <a:spcBef>
                <a:spcPts val="0"/>
              </a:spcBef>
              <a:spcAft>
                <a:spcPts val="1800"/>
              </a:spcAft>
              <a:buFont typeface="+mj-lt"/>
              <a:buAutoNum type="alphaUcPeriod"/>
            </a:pPr>
            <a:r>
              <a:rPr lang="en-US" sz="2000" dirty="0">
                <a:effectLst/>
                <a:ea typeface="Aptos" panose="020B0004020202020204" pitchFamily="34" charset="0"/>
                <a:cs typeface="Aptos" panose="020B0004020202020204" pitchFamily="34" charset="0"/>
              </a:rPr>
              <a:t>Sourcing non-apportionable income (</a:t>
            </a:r>
            <a:r>
              <a:rPr lang="en-US" sz="2000" dirty="0">
                <a:ea typeface="Aptos" panose="020B0004020202020204" pitchFamily="34" charset="0"/>
                <a:cs typeface="Aptos" panose="020B0004020202020204" pitchFamily="34" charset="0"/>
              </a:rPr>
              <a:t>see slides</a:t>
            </a:r>
            <a:r>
              <a:rPr lang="en-US" sz="2000" dirty="0">
                <a:effectLst/>
                <a:ea typeface="Aptos" panose="020B0004020202020204" pitchFamily="34" charset="0"/>
                <a:cs typeface="Aptos" panose="020B0004020202020204" pitchFamily="34" charset="0"/>
              </a:rPr>
              <a:t> below) </a:t>
            </a:r>
          </a:p>
          <a:p>
            <a:pPr marL="640080" marR="0" lvl="0" indent="-640080">
              <a:spcBef>
                <a:spcPts val="0"/>
              </a:spcBef>
              <a:spcAft>
                <a:spcPts val="500"/>
              </a:spcAft>
              <a:buFont typeface="+mj-lt"/>
              <a:buAutoNum type="romanUcPeriod" startAt="4"/>
            </a:pPr>
            <a:r>
              <a:rPr lang="en-US" sz="2400" b="1" u="sng" dirty="0">
                <a:solidFill>
                  <a:srgbClr val="000000"/>
                </a:solidFill>
                <a:effectLst/>
                <a:highlight>
                  <a:srgbClr val="FFFF00"/>
                </a:highlight>
                <a:ea typeface="Times New Roman" panose="02020603050405020304" pitchFamily="18" charset="0"/>
                <a:cs typeface="Aptos" panose="020B0004020202020204" pitchFamily="34" charset="0"/>
              </a:rPr>
              <a:t>Sourcing Apportionable Partnership Income</a:t>
            </a:r>
          </a:p>
          <a:p>
            <a:pPr marL="1554480" lvl="2" indent="-640080">
              <a:spcBef>
                <a:spcPts val="0"/>
              </a:spcBef>
              <a:spcAft>
                <a:spcPts val="200"/>
              </a:spcAft>
              <a:buFont typeface="+mj-lt"/>
              <a:buAutoNum type="alphaUcPeriod"/>
            </a:pPr>
            <a:r>
              <a:rPr lang="en-US" sz="2000" dirty="0">
                <a:solidFill>
                  <a:srgbClr val="000000"/>
                </a:solidFill>
                <a:effectLst/>
                <a:ea typeface="Times New Roman" panose="02020603050405020304" pitchFamily="18" charset="0"/>
                <a:cs typeface="Aptos" panose="020B0004020202020204" pitchFamily="34" charset="0"/>
              </a:rPr>
              <a:t>Corporate and tiered </a:t>
            </a:r>
            <a:r>
              <a:rPr lang="en-US" sz="2000" dirty="0">
                <a:solidFill>
                  <a:srgbClr val="000000"/>
                </a:solidFill>
                <a:ea typeface="Times New Roman" panose="02020603050405020304" pitchFamily="18" charset="0"/>
                <a:cs typeface="Aptos" panose="020B0004020202020204" pitchFamily="34" charset="0"/>
              </a:rPr>
              <a:t>p</a:t>
            </a:r>
            <a:r>
              <a:rPr lang="en-US" sz="2000" dirty="0">
                <a:solidFill>
                  <a:srgbClr val="000000"/>
                </a:solidFill>
                <a:effectLst/>
                <a:ea typeface="Times New Roman" panose="02020603050405020304" pitchFamily="18" charset="0"/>
                <a:cs typeface="Aptos" panose="020B0004020202020204" pitchFamily="34" charset="0"/>
              </a:rPr>
              <a:t>artners – n</a:t>
            </a:r>
            <a:r>
              <a:rPr lang="en-US" sz="2000" dirty="0">
                <a:solidFill>
                  <a:srgbClr val="000000"/>
                </a:solidFill>
                <a:ea typeface="Times New Roman" panose="02020603050405020304" pitchFamily="18" charset="0"/>
                <a:cs typeface="Aptos" panose="020B0004020202020204" pitchFamily="34" charset="0"/>
              </a:rPr>
              <a:t>eed for blended apportionment</a:t>
            </a:r>
            <a:endParaRPr lang="en-US" sz="2000" dirty="0">
              <a:solidFill>
                <a:srgbClr val="000000"/>
              </a:solidFill>
              <a:effectLst/>
              <a:ea typeface="Times New Roman" panose="02020603050405020304" pitchFamily="18" charset="0"/>
              <a:cs typeface="Aptos" panose="020B0004020202020204" pitchFamily="34" charset="0"/>
            </a:endParaRPr>
          </a:p>
          <a:p>
            <a:pPr marL="1554480" lvl="2" indent="-640080">
              <a:spcBef>
                <a:spcPts val="0"/>
              </a:spcBef>
              <a:spcAft>
                <a:spcPts val="500"/>
              </a:spcAft>
              <a:buFont typeface="+mj-lt"/>
              <a:buAutoNum type="alphaUcPeriod"/>
            </a:pPr>
            <a:r>
              <a:rPr lang="en-US" sz="2000" dirty="0">
                <a:solidFill>
                  <a:srgbClr val="000000"/>
                </a:solidFill>
                <a:highlight>
                  <a:srgbClr val="FFFF00"/>
                </a:highlight>
                <a:ea typeface="Aptos" panose="020B0004020202020204" pitchFamily="34" charset="0"/>
                <a:cs typeface="Aptos" panose="020B0004020202020204" pitchFamily="34" charset="0"/>
              </a:rPr>
              <a:t>How blended apportionment may be applied</a:t>
            </a:r>
          </a:p>
          <a:p>
            <a:pPr marL="1896480" lvl="3" indent="-640080">
              <a:spcBef>
                <a:spcPts val="0"/>
              </a:spcBef>
              <a:spcAft>
                <a:spcPts val="500"/>
              </a:spcAft>
              <a:buFont typeface="+mj-lt"/>
              <a:buAutoNum type="arabicParenR"/>
            </a:pPr>
            <a:r>
              <a:rPr lang="en-US" sz="1800" dirty="0">
                <a:solidFill>
                  <a:srgbClr val="000000"/>
                </a:solidFill>
                <a:highlight>
                  <a:srgbClr val="FFFF00"/>
                </a:highlight>
                <a:ea typeface="Aptos" panose="020B0004020202020204" pitchFamily="34" charset="0"/>
                <a:cs typeface="Aptos" panose="020B0004020202020204" pitchFamily="34" charset="0"/>
              </a:rPr>
              <a:t>Share of partnership factors</a:t>
            </a:r>
          </a:p>
          <a:p>
            <a:pPr marL="1896480" lvl="3" indent="-640080">
              <a:spcBef>
                <a:spcPts val="0"/>
              </a:spcBef>
              <a:spcAft>
                <a:spcPts val="500"/>
              </a:spcAft>
              <a:buFont typeface="+mj-lt"/>
              <a:buAutoNum type="arabicParenR"/>
            </a:pPr>
            <a:r>
              <a:rPr lang="en-US" sz="1800" dirty="0">
                <a:solidFill>
                  <a:srgbClr val="000000"/>
                </a:solidFill>
                <a:highlight>
                  <a:srgbClr val="FFFF00"/>
                </a:highlight>
                <a:ea typeface="Aptos" panose="020B0004020202020204" pitchFamily="34" charset="0"/>
                <a:cs typeface="Aptos" panose="020B0004020202020204" pitchFamily="34" charset="0"/>
              </a:rPr>
              <a:t>Effects of special allocations</a:t>
            </a:r>
          </a:p>
          <a:p>
            <a:pPr marL="1896480" lvl="3" indent="-640080">
              <a:spcBef>
                <a:spcPts val="0"/>
              </a:spcBef>
              <a:spcAft>
                <a:spcPts val="500"/>
              </a:spcAft>
              <a:buFont typeface="+mj-lt"/>
              <a:buAutoNum type="arabicParenR"/>
            </a:pPr>
            <a:r>
              <a:rPr lang="en-US" sz="1800" dirty="0">
                <a:solidFill>
                  <a:srgbClr val="000000"/>
                </a:solidFill>
                <a:highlight>
                  <a:srgbClr val="FFFF00"/>
                </a:highlight>
                <a:ea typeface="Aptos" panose="020B0004020202020204" pitchFamily="34" charset="0"/>
                <a:cs typeface="Aptos" panose="020B0004020202020204" pitchFamily="34" charset="0"/>
              </a:rPr>
              <a:t>Effects of intercompany transactions</a:t>
            </a:r>
            <a:endParaRPr lang="en-US" sz="2600" dirty="0">
              <a:solidFill>
                <a:srgbClr val="000000"/>
              </a:solidFill>
              <a:highlight>
                <a:srgbClr val="FFFF00"/>
              </a:highlight>
              <a:ea typeface="Aptos" panose="020B0004020202020204" pitchFamily="34" charset="0"/>
              <a:cs typeface="Aptos" panose="020B0004020202020204" pitchFamily="34" charset="0"/>
            </a:endParaRPr>
          </a:p>
          <a:p>
            <a:pPr marL="1554480" lvl="2" indent="-640080">
              <a:spcBef>
                <a:spcPts val="0"/>
              </a:spcBef>
              <a:spcAft>
                <a:spcPts val="500"/>
              </a:spcAft>
              <a:buFont typeface="+mj-lt"/>
              <a:buAutoNum type="alphaUcPeriod"/>
            </a:pPr>
            <a:r>
              <a:rPr lang="en-US" sz="2000" dirty="0">
                <a:solidFill>
                  <a:srgbClr val="000000"/>
                </a:solidFill>
                <a:ea typeface="Aptos" panose="020B0004020202020204" pitchFamily="34" charset="0"/>
                <a:cs typeface="Aptos" panose="020B0004020202020204" pitchFamily="34" charset="0"/>
              </a:rPr>
              <a:t>When blended apportionment may be applied and legal and other limitations</a:t>
            </a:r>
          </a:p>
        </p:txBody>
      </p:sp>
      <p:sp>
        <p:nvSpPr>
          <p:cNvPr id="4" name="Slide Number Placeholder 3">
            <a:extLst>
              <a:ext uri="{FF2B5EF4-FFF2-40B4-BE49-F238E27FC236}">
                <a16:creationId xmlns:a16="http://schemas.microsoft.com/office/drawing/2014/main" id="{EB27C774-6810-1A98-5893-E07B8C2A616F}"/>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234614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1517714" y="702156"/>
            <a:ext cx="10093093" cy="674468"/>
          </a:xfrm>
        </p:spPr>
        <p:txBody>
          <a:bodyPr>
            <a:normAutofit/>
          </a:bodyPr>
          <a:lstStyle/>
          <a:p>
            <a:r>
              <a:rPr lang="en-US" sz="3200" b="1" dirty="0"/>
              <a:t>Outline </a:t>
            </a:r>
            <a:r>
              <a:rPr lang="en-US" sz="2400" b="1" dirty="0"/>
              <a:t>(cont’d)</a:t>
            </a:r>
            <a:endParaRPr lang="en-US" sz="3200" b="1" dirty="0"/>
          </a:p>
        </p:txBody>
      </p:sp>
      <p:sp>
        <p:nvSpPr>
          <p:cNvPr id="3" name="Content Placeholder 2">
            <a:extLst>
              <a:ext uri="{FF2B5EF4-FFF2-40B4-BE49-F238E27FC236}">
                <a16:creationId xmlns:a16="http://schemas.microsoft.com/office/drawing/2014/main" id="{5B9F97C5-18AC-837E-7242-20A67DA2B141}"/>
              </a:ext>
            </a:extLst>
          </p:cNvPr>
          <p:cNvSpPr>
            <a:spLocks noGrp="1"/>
          </p:cNvSpPr>
          <p:nvPr>
            <p:ph idx="1"/>
          </p:nvPr>
        </p:nvSpPr>
        <p:spPr>
          <a:xfrm>
            <a:off x="1630837" y="1621410"/>
            <a:ext cx="9681328" cy="4899969"/>
          </a:xfrm>
        </p:spPr>
        <p:txBody>
          <a:bodyPr anchor="t">
            <a:normAutofit/>
          </a:bodyPr>
          <a:lstStyle/>
          <a:p>
            <a:pPr marL="514350" indent="-514350">
              <a:spcBef>
                <a:spcPts val="0"/>
              </a:spcBef>
              <a:buFont typeface="+mj-lt"/>
              <a:buAutoNum type="romanUcPeriod" startAt="6"/>
            </a:pPr>
            <a:r>
              <a:rPr lang="en-US" sz="2400" b="1" u="sng" dirty="0">
                <a:solidFill>
                  <a:srgbClr val="000000"/>
                </a:solidFill>
                <a:ea typeface="Aptos" panose="020B0004020202020204" pitchFamily="34" charset="0"/>
                <a:cs typeface="Aptos" panose="020B0004020202020204" pitchFamily="34" charset="0"/>
              </a:rPr>
              <a:t>Anti-Abuse Rules</a:t>
            </a:r>
          </a:p>
          <a:p>
            <a:pPr marL="1554480" lvl="2" indent="-640080">
              <a:spcBef>
                <a:spcPts val="0"/>
              </a:spcBef>
              <a:spcAft>
                <a:spcPts val="200"/>
              </a:spcAft>
              <a:buFont typeface="+mj-lt"/>
              <a:buAutoNum type="alphaUcPeriod"/>
            </a:pPr>
            <a:r>
              <a:rPr lang="en-US" sz="2000" dirty="0">
                <a:solidFill>
                  <a:srgbClr val="000000"/>
                </a:solidFill>
                <a:ea typeface="Times New Roman" panose="02020603050405020304" pitchFamily="18" charset="0"/>
                <a:cs typeface="Aptos" panose="020B0004020202020204" pitchFamily="34" charset="0"/>
              </a:rPr>
              <a:t>Special allocations and substantial economic effect</a:t>
            </a:r>
          </a:p>
          <a:p>
            <a:pPr marL="1554480" lvl="2" indent="-640080">
              <a:spcBef>
                <a:spcPts val="0"/>
              </a:spcBef>
              <a:buFont typeface="+mj-lt"/>
              <a:buAutoNum type="alphaUcPeriod"/>
            </a:pPr>
            <a:r>
              <a:rPr lang="en-US" sz="2000" dirty="0">
                <a:solidFill>
                  <a:srgbClr val="000000"/>
                </a:solidFill>
                <a:effectLst/>
                <a:ea typeface="Times New Roman" panose="02020603050405020304" pitchFamily="18" charset="0"/>
                <a:cs typeface="Aptos" panose="020B0004020202020204" pitchFamily="34" charset="0"/>
              </a:rPr>
              <a:t>Other – including equitable apportionment rules</a:t>
            </a:r>
            <a:endParaRPr lang="en-US" sz="2000" b="1" u="sng" dirty="0">
              <a:solidFill>
                <a:srgbClr val="000000"/>
              </a:solidFill>
              <a:ea typeface="Aptos" panose="020B0004020202020204" pitchFamily="34" charset="0"/>
              <a:cs typeface="Aptos" panose="020B0004020202020204" pitchFamily="34" charset="0"/>
            </a:endParaRPr>
          </a:p>
          <a:p>
            <a:pPr marL="640080" marR="0" lvl="0" indent="-640080">
              <a:spcBef>
                <a:spcPts val="0"/>
              </a:spcBef>
              <a:spcAft>
                <a:spcPts val="500"/>
              </a:spcAft>
              <a:buFont typeface="+mj-lt"/>
              <a:buAutoNum type="romanUcPeriod" startAt="7"/>
            </a:pPr>
            <a:r>
              <a:rPr lang="en-US" sz="2400" b="1" u="sng" dirty="0">
                <a:solidFill>
                  <a:srgbClr val="000000"/>
                </a:solidFill>
                <a:effectLst/>
                <a:ea typeface="Times New Roman" panose="02020603050405020304" pitchFamily="18" charset="0"/>
                <a:cs typeface="Aptos" panose="020B0004020202020204" pitchFamily="34" charset="0"/>
              </a:rPr>
              <a:t>Administrative Issues </a:t>
            </a:r>
          </a:p>
          <a:p>
            <a:pPr marL="1554480" lvl="2" indent="-640080">
              <a:spcBef>
                <a:spcPts val="0"/>
              </a:spcBef>
              <a:spcAft>
                <a:spcPts val="200"/>
              </a:spcAft>
              <a:buFont typeface="+mj-lt"/>
              <a:buAutoNum type="alphaUcPeriod"/>
            </a:pPr>
            <a:r>
              <a:rPr lang="en-US" sz="2000" dirty="0">
                <a:solidFill>
                  <a:srgbClr val="000000"/>
                </a:solidFill>
                <a:ea typeface="Times New Roman" panose="02020603050405020304" pitchFamily="18" charset="0"/>
                <a:cs typeface="Aptos" panose="020B0004020202020204" pitchFamily="34" charset="0"/>
              </a:rPr>
              <a:t>How information is reported by partnerships and partners</a:t>
            </a:r>
          </a:p>
          <a:p>
            <a:pPr marL="1554480" lvl="2" indent="-640080">
              <a:spcBef>
                <a:spcPts val="0"/>
              </a:spcBef>
              <a:spcAft>
                <a:spcPts val="200"/>
              </a:spcAft>
              <a:buFont typeface="+mj-lt"/>
              <a:buAutoNum type="alphaUcPeriod"/>
            </a:pPr>
            <a:r>
              <a:rPr lang="en-US" sz="2000" dirty="0">
                <a:solidFill>
                  <a:srgbClr val="000000"/>
                </a:solidFill>
                <a:effectLst/>
                <a:ea typeface="Times New Roman" panose="02020603050405020304" pitchFamily="18" charset="0"/>
                <a:cs typeface="Aptos" panose="020B0004020202020204" pitchFamily="34" charset="0"/>
              </a:rPr>
              <a:t>How withholding may be affected</a:t>
            </a:r>
          </a:p>
          <a:p>
            <a:pPr marL="1554480" lvl="2" indent="-640080">
              <a:spcBef>
                <a:spcPts val="0"/>
              </a:spcBef>
              <a:spcAft>
                <a:spcPts val="1200"/>
              </a:spcAft>
              <a:buFont typeface="+mj-lt"/>
              <a:buAutoNum type="alphaUcPeriod"/>
            </a:pPr>
            <a:r>
              <a:rPr lang="en-US" sz="2000" dirty="0">
                <a:solidFill>
                  <a:srgbClr val="000000"/>
                </a:solidFill>
                <a:ea typeface="Times New Roman" panose="02020603050405020304" pitchFamily="18" charset="0"/>
                <a:cs typeface="Aptos" panose="020B0004020202020204" pitchFamily="34" charset="0"/>
              </a:rPr>
              <a:t>How composite returns or PTE taxes may be affected</a:t>
            </a:r>
          </a:p>
          <a:p>
            <a:pPr marL="640080" marR="0" lvl="0" indent="-640080">
              <a:spcBef>
                <a:spcPts val="0"/>
              </a:spcBef>
              <a:spcAft>
                <a:spcPts val="500"/>
              </a:spcAft>
              <a:buFont typeface="+mj-lt"/>
              <a:buAutoNum type="romanUcPeriod" startAt="7"/>
            </a:pPr>
            <a:r>
              <a:rPr lang="en-US" sz="2400" b="1" u="sng" dirty="0">
                <a:solidFill>
                  <a:srgbClr val="000000"/>
                </a:solidFill>
                <a:effectLst/>
                <a:ea typeface="Times New Roman" panose="02020603050405020304" pitchFamily="18" charset="0"/>
                <a:cs typeface="Aptos" panose="020B0004020202020204" pitchFamily="34" charset="0"/>
              </a:rPr>
              <a:t>Summary of State Research</a:t>
            </a:r>
          </a:p>
          <a:p>
            <a:pPr marL="594000" lvl="2" indent="0">
              <a:spcBef>
                <a:spcPts val="0"/>
              </a:spcBef>
              <a:spcAft>
                <a:spcPts val="500"/>
              </a:spcAft>
              <a:buNone/>
            </a:pPr>
            <a:r>
              <a:rPr lang="en-US" sz="2000" b="1" dirty="0">
                <a:solidFill>
                  <a:srgbClr val="000000"/>
                </a:solidFill>
                <a:effectLst/>
                <a:ea typeface="Times New Roman" panose="02020603050405020304" pitchFamily="18" charset="0"/>
                <a:cs typeface="Aptos" panose="020B0004020202020204" pitchFamily="34" charset="0"/>
              </a:rPr>
              <a:t>(Drafted)</a:t>
            </a:r>
          </a:p>
          <a:p>
            <a:pPr marL="1554480" lvl="2" indent="-640080">
              <a:spcBef>
                <a:spcPts val="0"/>
              </a:spcBef>
              <a:spcAft>
                <a:spcPts val="200"/>
              </a:spcAft>
              <a:buFont typeface="+mj-lt"/>
              <a:buAutoNum type="alphaUcPeriod"/>
            </a:pPr>
            <a:r>
              <a:rPr lang="en-US" sz="2000" dirty="0">
                <a:solidFill>
                  <a:srgbClr val="000000"/>
                </a:solidFill>
                <a:effectLst/>
                <a:ea typeface="Times New Roman" panose="02020603050405020304" pitchFamily="18" charset="0"/>
                <a:cs typeface="Aptos" panose="020B0004020202020204" pitchFamily="34" charset="0"/>
              </a:rPr>
              <a:t>Treatment of corporate and tiered partnerships</a:t>
            </a:r>
          </a:p>
          <a:p>
            <a:pPr marL="1554480" lvl="2" indent="-640080">
              <a:spcBef>
                <a:spcPts val="0"/>
              </a:spcBef>
              <a:spcAft>
                <a:spcPts val="200"/>
              </a:spcAft>
              <a:buFont typeface="+mj-lt"/>
              <a:buAutoNum type="alphaUcPeriod"/>
            </a:pPr>
            <a:r>
              <a:rPr lang="en-US" sz="2000" dirty="0">
                <a:solidFill>
                  <a:srgbClr val="000000"/>
                </a:solidFill>
                <a:ea typeface="Aptos" panose="020B0004020202020204" pitchFamily="34" charset="0"/>
                <a:cs typeface="Aptos" panose="020B0004020202020204" pitchFamily="34" charset="0"/>
              </a:rPr>
              <a:t>Treatment of special allocations</a:t>
            </a:r>
          </a:p>
          <a:p>
            <a:pPr marL="1554480" lvl="2" indent="-640080">
              <a:spcBef>
                <a:spcPts val="0"/>
              </a:spcBef>
              <a:spcAft>
                <a:spcPts val="200"/>
              </a:spcAft>
              <a:buFont typeface="+mj-lt"/>
              <a:buAutoNum type="alphaUcPeriod"/>
            </a:pPr>
            <a:r>
              <a:rPr lang="en-US" sz="2000" dirty="0">
                <a:solidFill>
                  <a:srgbClr val="000000"/>
                </a:solidFill>
                <a:ea typeface="Aptos" panose="020B0004020202020204" pitchFamily="34" charset="0"/>
                <a:cs typeface="Aptos" panose="020B0004020202020204" pitchFamily="34" charset="0"/>
              </a:rPr>
              <a:t>Anti-abuse rules</a:t>
            </a:r>
          </a:p>
        </p:txBody>
      </p:sp>
      <p:sp>
        <p:nvSpPr>
          <p:cNvPr id="4" name="Slide Number Placeholder 3">
            <a:extLst>
              <a:ext uri="{FF2B5EF4-FFF2-40B4-BE49-F238E27FC236}">
                <a16:creationId xmlns:a16="http://schemas.microsoft.com/office/drawing/2014/main" id="{EB27C774-6810-1A98-5893-E07B8C2A616F}"/>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3944608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443061" y="2393950"/>
            <a:ext cx="11167748" cy="2413720"/>
          </a:xfrm>
        </p:spPr>
        <p:txBody>
          <a:bodyPr>
            <a:normAutofit/>
          </a:bodyPr>
          <a:lstStyle/>
          <a:p>
            <a:r>
              <a:rPr lang="en-US" sz="3400" dirty="0"/>
              <a:t>Sourcing Non-Apportionable Income - Generally</a:t>
            </a:r>
          </a:p>
        </p:txBody>
      </p:sp>
      <p:sp>
        <p:nvSpPr>
          <p:cNvPr id="3" name="Slide Number Placeholder 2">
            <a:extLst>
              <a:ext uri="{FF2B5EF4-FFF2-40B4-BE49-F238E27FC236}">
                <a16:creationId xmlns:a16="http://schemas.microsoft.com/office/drawing/2014/main" id="{683BDA89-C6ED-9920-176D-DBA39E665F6A}"/>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191247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CDF0-5CE1-4703-632C-7C0A025B1180}"/>
              </a:ext>
            </a:extLst>
          </p:cNvPr>
          <p:cNvSpPr>
            <a:spLocks noGrp="1"/>
          </p:cNvSpPr>
          <p:nvPr>
            <p:ph type="title"/>
          </p:nvPr>
        </p:nvSpPr>
        <p:spPr>
          <a:xfrm>
            <a:off x="0" y="969483"/>
            <a:ext cx="12030419" cy="887891"/>
          </a:xfrm>
        </p:spPr>
        <p:txBody>
          <a:bodyPr>
            <a:normAutofit/>
          </a:bodyPr>
          <a:lstStyle/>
          <a:p>
            <a:pPr algn="ctr"/>
            <a:r>
              <a:rPr lang="en-US" sz="4000" b="1" dirty="0">
                <a:solidFill>
                  <a:srgbClr val="43505F"/>
                </a:solidFill>
              </a:rPr>
              <a:t>NOTE</a:t>
            </a:r>
          </a:p>
        </p:txBody>
      </p:sp>
      <p:sp>
        <p:nvSpPr>
          <p:cNvPr id="3" name="Content Placeholder 2">
            <a:extLst>
              <a:ext uri="{FF2B5EF4-FFF2-40B4-BE49-F238E27FC236}">
                <a16:creationId xmlns:a16="http://schemas.microsoft.com/office/drawing/2014/main" id="{B29E2B72-1287-569E-6D7A-EEF6CEA2B89E}"/>
              </a:ext>
            </a:extLst>
          </p:cNvPr>
          <p:cNvSpPr>
            <a:spLocks noGrp="1"/>
          </p:cNvSpPr>
          <p:nvPr>
            <p:ph idx="1"/>
          </p:nvPr>
        </p:nvSpPr>
        <p:spPr>
          <a:xfrm>
            <a:off x="947450" y="1962150"/>
            <a:ext cx="10406349" cy="4214813"/>
          </a:xfrm>
        </p:spPr>
        <p:txBody>
          <a:bodyPr/>
          <a:lstStyle/>
          <a:p>
            <a:pPr>
              <a:spcBef>
                <a:spcPts val="1800"/>
              </a:spcBef>
              <a:spcAft>
                <a:spcPts val="1800"/>
              </a:spcAft>
            </a:pPr>
            <a:r>
              <a:rPr lang="en-US" sz="2400" b="1" dirty="0">
                <a:solidFill>
                  <a:srgbClr val="000000"/>
                </a:solidFill>
              </a:rPr>
              <a:t>First - non-apportionable income must be distinguished from apportionable income derived from separate lines of business where separate apportionment formulas might be used.</a:t>
            </a:r>
          </a:p>
          <a:p>
            <a:pPr>
              <a:spcBef>
                <a:spcPts val="1800"/>
              </a:spcBef>
              <a:spcAft>
                <a:spcPts val="1800"/>
              </a:spcAft>
            </a:pPr>
            <a:r>
              <a:rPr lang="en-US" sz="2400" b="1" dirty="0"/>
              <a:t>States generally apply the same rules applicable to corporations and businesses generally.</a:t>
            </a:r>
          </a:p>
          <a:p>
            <a:pPr lvl="1"/>
            <a:endParaRPr lang="en-US" dirty="0"/>
          </a:p>
        </p:txBody>
      </p:sp>
      <p:sp>
        <p:nvSpPr>
          <p:cNvPr id="4" name="Slide Number Placeholder 3">
            <a:extLst>
              <a:ext uri="{FF2B5EF4-FFF2-40B4-BE49-F238E27FC236}">
                <a16:creationId xmlns:a16="http://schemas.microsoft.com/office/drawing/2014/main" id="{460740A9-4086-C623-3B8D-1FBC6F7AC50F}"/>
              </a:ext>
            </a:extLst>
          </p:cNvPr>
          <p:cNvSpPr>
            <a:spLocks noGrp="1"/>
          </p:cNvSpPr>
          <p:nvPr>
            <p:ph type="sldNum" sz="quarter" idx="12"/>
          </p:nvPr>
        </p:nvSpPr>
        <p:spPr/>
        <p:txBody>
          <a:bodyPr/>
          <a:lstStyle/>
          <a:p>
            <a:fld id="{D6C96CAE-968E-43AD-BA74-60661CD4F489}" type="slidenum">
              <a:rPr lang="en-US" smtClean="0"/>
              <a:t>14</a:t>
            </a:fld>
            <a:endParaRPr lang="en-US" dirty="0"/>
          </a:p>
        </p:txBody>
      </p:sp>
    </p:spTree>
    <p:extLst>
      <p:ext uri="{BB962C8B-B14F-4D97-AF65-F5344CB8AC3E}">
        <p14:creationId xmlns:p14="http://schemas.microsoft.com/office/powerpoint/2010/main" val="232887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C581-98CC-3296-9A5F-ADC265395ED7}"/>
              </a:ext>
            </a:extLst>
          </p:cNvPr>
          <p:cNvSpPr>
            <a:spLocks noGrp="1"/>
          </p:cNvSpPr>
          <p:nvPr>
            <p:ph type="title"/>
          </p:nvPr>
        </p:nvSpPr>
        <p:spPr>
          <a:xfrm>
            <a:off x="581192" y="591986"/>
            <a:ext cx="11029616" cy="730404"/>
          </a:xfrm>
        </p:spPr>
        <p:txBody>
          <a:bodyPr/>
          <a:lstStyle/>
          <a:p>
            <a:r>
              <a:rPr lang="en-US" dirty="0"/>
              <a:t>Treatment of Non-Apportionable Income/Items</a:t>
            </a:r>
          </a:p>
        </p:txBody>
      </p:sp>
      <p:sp>
        <p:nvSpPr>
          <p:cNvPr id="3" name="Content Placeholder 2">
            <a:extLst>
              <a:ext uri="{FF2B5EF4-FFF2-40B4-BE49-F238E27FC236}">
                <a16:creationId xmlns:a16="http://schemas.microsoft.com/office/drawing/2014/main" id="{B73FBB3A-1E48-F31C-45AC-8E8E96134703}"/>
              </a:ext>
            </a:extLst>
          </p:cNvPr>
          <p:cNvSpPr>
            <a:spLocks noGrp="1"/>
          </p:cNvSpPr>
          <p:nvPr>
            <p:ph idx="1"/>
          </p:nvPr>
        </p:nvSpPr>
        <p:spPr>
          <a:xfrm>
            <a:off x="1336714" y="1325694"/>
            <a:ext cx="10086807" cy="4899914"/>
          </a:xfrm>
        </p:spPr>
        <p:txBody>
          <a:bodyPr/>
          <a:lstStyle/>
          <a:p>
            <a:pPr marL="0" indent="0">
              <a:spcBef>
                <a:spcPts val="600"/>
              </a:spcBef>
              <a:buNone/>
            </a:pPr>
            <a:r>
              <a:rPr lang="en-US" sz="2800" b="1" u="sng" dirty="0"/>
              <a:t>General Rule # 1 – Entity-Level Non-Apportionable Income</a:t>
            </a:r>
            <a:r>
              <a:rPr lang="en-US" sz="2800" b="1" dirty="0"/>
              <a:t> – </a:t>
            </a:r>
          </a:p>
          <a:p>
            <a:pPr>
              <a:spcBef>
                <a:spcPts val="600"/>
              </a:spcBef>
            </a:pPr>
            <a:r>
              <a:rPr lang="en-US" sz="2400" dirty="0"/>
              <a:t>Determine whether any partnership items are </a:t>
            </a:r>
            <a:r>
              <a:rPr lang="en-US" sz="2400" dirty="0">
                <a:highlight>
                  <a:srgbClr val="FFFF00"/>
                </a:highlight>
              </a:rPr>
              <a:t>non-apportionable to the entity </a:t>
            </a:r>
            <a:r>
              <a:rPr lang="en-US" sz="2400" dirty="0"/>
              <a:t>that recognized or incurred the items. </a:t>
            </a:r>
          </a:p>
          <a:p>
            <a:pPr>
              <a:spcBef>
                <a:spcPts val="600"/>
              </a:spcBef>
            </a:pPr>
            <a:r>
              <a:rPr lang="en-US" sz="2400" dirty="0"/>
              <a:t>If so—they are </a:t>
            </a:r>
            <a:r>
              <a:rPr lang="en-US" sz="2400" dirty="0">
                <a:highlight>
                  <a:srgbClr val="FFFF00"/>
                </a:highlight>
              </a:rPr>
              <a:t>sourced at the entity level </a:t>
            </a:r>
            <a:r>
              <a:rPr lang="en-US" sz="2400" dirty="0"/>
              <a:t>and that sourcing information flows through to direct and indirect partners. </a:t>
            </a:r>
          </a:p>
          <a:p>
            <a:pPr marL="0" indent="0">
              <a:spcBef>
                <a:spcPts val="600"/>
              </a:spcBef>
              <a:buNone/>
            </a:pPr>
            <a:endParaRPr lang="en-US" sz="1800" dirty="0"/>
          </a:p>
        </p:txBody>
      </p:sp>
      <p:sp>
        <p:nvSpPr>
          <p:cNvPr id="4" name="Slide Number Placeholder 3">
            <a:extLst>
              <a:ext uri="{FF2B5EF4-FFF2-40B4-BE49-F238E27FC236}">
                <a16:creationId xmlns:a16="http://schemas.microsoft.com/office/drawing/2014/main" id="{F5355ED7-0362-00C9-EDAA-5BD2AF48D8B3}"/>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16654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74539-7334-F018-4D2B-D26140C27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54990-8399-D361-DA1B-32D6415EE14B}"/>
              </a:ext>
            </a:extLst>
          </p:cNvPr>
          <p:cNvSpPr>
            <a:spLocks noGrp="1"/>
          </p:cNvSpPr>
          <p:nvPr>
            <p:ph type="title"/>
          </p:nvPr>
        </p:nvSpPr>
        <p:spPr>
          <a:xfrm>
            <a:off x="581192" y="591986"/>
            <a:ext cx="11029616" cy="730404"/>
          </a:xfrm>
        </p:spPr>
        <p:txBody>
          <a:bodyPr/>
          <a:lstStyle/>
          <a:p>
            <a:r>
              <a:rPr lang="en-US" dirty="0"/>
              <a:t>Treatment of Non-Apportionable Income/Items</a:t>
            </a:r>
          </a:p>
        </p:txBody>
      </p:sp>
      <p:sp>
        <p:nvSpPr>
          <p:cNvPr id="3" name="Content Placeholder 2">
            <a:extLst>
              <a:ext uri="{FF2B5EF4-FFF2-40B4-BE49-F238E27FC236}">
                <a16:creationId xmlns:a16="http://schemas.microsoft.com/office/drawing/2014/main" id="{A0588B76-F8BC-290E-6414-1A51242832FE}"/>
              </a:ext>
            </a:extLst>
          </p:cNvPr>
          <p:cNvSpPr>
            <a:spLocks noGrp="1"/>
          </p:cNvSpPr>
          <p:nvPr>
            <p:ph idx="1"/>
          </p:nvPr>
        </p:nvSpPr>
        <p:spPr>
          <a:xfrm>
            <a:off x="1336714" y="1325694"/>
            <a:ext cx="10086807" cy="4899914"/>
          </a:xfrm>
        </p:spPr>
        <p:txBody>
          <a:bodyPr>
            <a:normAutofit/>
          </a:bodyPr>
          <a:lstStyle/>
          <a:p>
            <a:pPr marL="0" indent="0">
              <a:spcBef>
                <a:spcPts val="600"/>
              </a:spcBef>
              <a:buNone/>
            </a:pPr>
            <a:r>
              <a:rPr lang="en-US" sz="2800" b="1" u="sng" dirty="0"/>
              <a:t>General Rule #2 – Partner-Level Non-Apportionable Income</a:t>
            </a:r>
            <a:r>
              <a:rPr lang="en-US" sz="2800" b="1" dirty="0"/>
              <a:t> – </a:t>
            </a:r>
          </a:p>
          <a:p>
            <a:pPr>
              <a:spcBef>
                <a:spcPts val="600"/>
              </a:spcBef>
            </a:pPr>
            <a:r>
              <a:rPr lang="en-US" sz="2400" dirty="0"/>
              <a:t>If the income or items are apportionable income to the partnership—then determine </a:t>
            </a:r>
            <a:r>
              <a:rPr lang="en-US" sz="2400" dirty="0">
                <a:highlight>
                  <a:srgbClr val="FFFF00"/>
                </a:highlight>
              </a:rPr>
              <a:t>if the partner’s distributive share would, itself, be non-apportionable income to the partne</a:t>
            </a:r>
            <a:r>
              <a:rPr lang="en-US" sz="2400" dirty="0"/>
              <a:t>r. </a:t>
            </a:r>
          </a:p>
          <a:p>
            <a:pPr>
              <a:spcBef>
                <a:spcPts val="600"/>
              </a:spcBef>
            </a:pPr>
            <a:r>
              <a:rPr lang="en-US" sz="2400" dirty="0"/>
              <a:t>If so, </a:t>
            </a:r>
            <a:r>
              <a:rPr lang="en-US" sz="2400" dirty="0">
                <a:highlight>
                  <a:srgbClr val="FFFF00"/>
                </a:highlight>
              </a:rPr>
              <a:t>then the income or items are apportioned at the partnership level </a:t>
            </a:r>
            <a:r>
              <a:rPr lang="en-US" sz="2400" dirty="0"/>
              <a:t>and that sourcing information flows through to direct and indirect partners.</a:t>
            </a:r>
          </a:p>
        </p:txBody>
      </p:sp>
      <p:sp>
        <p:nvSpPr>
          <p:cNvPr id="4" name="Slide Number Placeholder 3">
            <a:extLst>
              <a:ext uri="{FF2B5EF4-FFF2-40B4-BE49-F238E27FC236}">
                <a16:creationId xmlns:a16="http://schemas.microsoft.com/office/drawing/2014/main" id="{A83BBC5C-8C30-E3B9-C506-9E12899AB6C8}"/>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4267689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CDF0-5CE1-4703-632C-7C0A025B1180}"/>
              </a:ext>
            </a:extLst>
          </p:cNvPr>
          <p:cNvSpPr>
            <a:spLocks noGrp="1"/>
          </p:cNvSpPr>
          <p:nvPr>
            <p:ph type="title"/>
          </p:nvPr>
        </p:nvSpPr>
        <p:spPr>
          <a:xfrm>
            <a:off x="0" y="398177"/>
            <a:ext cx="12192000" cy="700104"/>
          </a:xfrm>
        </p:spPr>
        <p:txBody>
          <a:bodyPr>
            <a:normAutofit fontScale="90000"/>
          </a:bodyPr>
          <a:lstStyle/>
          <a:p>
            <a:pPr algn="ctr"/>
            <a:r>
              <a:rPr lang="en-US" sz="4000" b="1" dirty="0">
                <a:solidFill>
                  <a:srgbClr val="43505F"/>
                </a:solidFill>
              </a:rPr>
              <a:t>3 Possible Outcomes</a:t>
            </a:r>
          </a:p>
        </p:txBody>
      </p:sp>
      <p:graphicFrame>
        <p:nvGraphicFramePr>
          <p:cNvPr id="11" name="Table 10">
            <a:extLst>
              <a:ext uri="{FF2B5EF4-FFF2-40B4-BE49-F238E27FC236}">
                <a16:creationId xmlns:a16="http://schemas.microsoft.com/office/drawing/2014/main" id="{FD4996A4-968C-AAF1-3552-D7CCE4938D02}"/>
              </a:ext>
            </a:extLst>
          </p:cNvPr>
          <p:cNvGraphicFramePr>
            <a:graphicFrameLocks noGrp="1"/>
          </p:cNvGraphicFramePr>
          <p:nvPr>
            <p:extLst>
              <p:ext uri="{D42A27DB-BD31-4B8C-83A1-F6EECF244321}">
                <p14:modId xmlns:p14="http://schemas.microsoft.com/office/powerpoint/2010/main" val="3738280045"/>
              </p:ext>
            </p:extLst>
          </p:nvPr>
        </p:nvGraphicFramePr>
        <p:xfrm>
          <a:off x="495759" y="1068634"/>
          <a:ext cx="11200485" cy="2250195"/>
        </p:xfrm>
        <a:graphic>
          <a:graphicData uri="http://schemas.openxmlformats.org/drawingml/2006/table">
            <a:tbl>
              <a:tblPr/>
              <a:tblGrid>
                <a:gridCol w="4605051">
                  <a:extLst>
                    <a:ext uri="{9D8B030D-6E8A-4147-A177-3AD203B41FA5}">
                      <a16:colId xmlns:a16="http://schemas.microsoft.com/office/drawing/2014/main" val="2013796073"/>
                    </a:ext>
                  </a:extLst>
                </a:gridCol>
                <a:gridCol w="709338">
                  <a:extLst>
                    <a:ext uri="{9D8B030D-6E8A-4147-A177-3AD203B41FA5}">
                      <a16:colId xmlns:a16="http://schemas.microsoft.com/office/drawing/2014/main" val="4231570255"/>
                    </a:ext>
                  </a:extLst>
                </a:gridCol>
                <a:gridCol w="40640">
                  <a:extLst>
                    <a:ext uri="{9D8B030D-6E8A-4147-A177-3AD203B41FA5}">
                      <a16:colId xmlns:a16="http://schemas.microsoft.com/office/drawing/2014/main" val="1880751652"/>
                    </a:ext>
                  </a:extLst>
                </a:gridCol>
                <a:gridCol w="5845456">
                  <a:extLst>
                    <a:ext uri="{9D8B030D-6E8A-4147-A177-3AD203B41FA5}">
                      <a16:colId xmlns:a16="http://schemas.microsoft.com/office/drawing/2014/main" val="2514120059"/>
                    </a:ext>
                  </a:extLst>
                </a:gridCol>
              </a:tblGrid>
              <a:tr h="410999">
                <a:tc>
                  <a:txBody>
                    <a:bodyPr/>
                    <a:lstStyle/>
                    <a:p>
                      <a:pPr algn="l" fontAlgn="b"/>
                      <a:r>
                        <a:rPr lang="en-US" sz="1800" b="1" i="0" u="none" strike="noStrike" dirty="0">
                          <a:solidFill>
                            <a:srgbClr val="000000"/>
                          </a:solidFill>
                          <a:effectLst/>
                          <a:latin typeface="Aptos Narrow" panose="020B0004020202020204" pitchFamily="34" charset="0"/>
                        </a:rPr>
                        <a:t>Income or Items Are: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gridSpan="2">
                  <a:txBody>
                    <a:bodyPr/>
                    <a:lstStyle/>
                    <a:p>
                      <a:pPr algn="l" fontAlgn="b"/>
                      <a:r>
                        <a:rPr lang="en-US" sz="1800" b="0" i="0" u="none" strike="noStrike" dirty="0">
                          <a:solidFill>
                            <a:srgbClr val="000000"/>
                          </a:solidFill>
                          <a:effectLst/>
                          <a:latin typeface="Aptos Narrow" panose="020B0004020202020204" pitchFamily="34" charset="0"/>
                        </a:rPr>
                        <a:t> </a:t>
                      </a:r>
                      <a:endParaRPr lang="en-US" sz="1800" b="1"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pPr algn="l" fontAlgn="b"/>
                      <a:r>
                        <a:rPr lang="en-US" sz="18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Aptos Narrow" panose="020B0004020202020204" pitchFamily="34" charset="0"/>
                        </a:rPr>
                        <a:t>Source: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6223071"/>
                  </a:ext>
                </a:extLst>
              </a:tr>
              <a:tr h="410999">
                <a:tc>
                  <a:txBody>
                    <a:bodyPr/>
                    <a:lstStyle/>
                    <a:p>
                      <a:pPr lvl="1" algn="l" fontAlgn="b"/>
                      <a:r>
                        <a:rPr lang="en-US" sz="1800" b="0" i="0" u="none" strike="noStrike" dirty="0">
                          <a:solidFill>
                            <a:srgbClr val="000000"/>
                          </a:solidFill>
                          <a:effectLst/>
                          <a:highlight>
                            <a:srgbClr val="FFFF00"/>
                          </a:highlight>
                          <a:latin typeface="Aptos Narrow" panose="020B0004020202020204" pitchFamily="34" charset="0"/>
                        </a:rPr>
                        <a:t>Non-Apportionable to the Partnership</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l" fontAlgn="b"/>
                      <a:r>
                        <a:rPr lang="en-US" sz="2400" b="1" i="0" u="none" strike="noStrike" dirty="0">
                          <a:solidFill>
                            <a:srgbClr val="000000"/>
                          </a:solidFill>
                          <a:effectLst/>
                          <a:latin typeface="Aptos Narrow" panose="020B0004020202020204" pitchFamily="34" charset="0"/>
                        </a:rPr>
                        <a:t>√</a:t>
                      </a:r>
                      <a:endParaRPr lang="en-US" sz="2400" b="1" i="0" u="none" strike="noStrike" dirty="0">
                        <a:solidFill>
                          <a:srgbClr val="000000"/>
                        </a:solidFill>
                        <a:effectLst/>
                        <a:highlight>
                          <a:srgbClr val="FFFF00"/>
                        </a:highlight>
                        <a:latin typeface="Aptos Narrow" panose="020B0004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pPr algn="ctr" fontAlgn="b"/>
                      <a:r>
                        <a:rPr lang="en-US" sz="1800" b="0" i="0" u="none" strike="noStrike" dirty="0">
                          <a:solidFill>
                            <a:srgbClr val="000000"/>
                          </a:solidFill>
                          <a:effectLst/>
                          <a:latin typeface="Aptos Narrow" panose="020B0004020202020204" pitchFamily="34" charset="0"/>
                        </a:rPr>
                        <a:t>√</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rowSpan="4">
                  <a:txBody>
                    <a:bodyPr/>
                    <a:lstStyle/>
                    <a:p>
                      <a:pPr algn="l" fontAlgn="ctr"/>
                      <a:endParaRPr lang="en-US" sz="1800" b="0" i="0" u="none" strike="noStrike" dirty="0">
                        <a:solidFill>
                          <a:srgbClr val="000000"/>
                        </a:solidFill>
                        <a:effectLst/>
                        <a:latin typeface="Aptos Narrow" panose="020B0004020202020204" pitchFamily="34" charset="0"/>
                      </a:endParaRPr>
                    </a:p>
                    <a:p>
                      <a:pPr algn="l" fontAlgn="ctr"/>
                      <a:r>
                        <a:rPr lang="en-US" sz="1800" b="0" i="0" u="none" strike="noStrike" dirty="0">
                          <a:solidFill>
                            <a:srgbClr val="000000"/>
                          </a:solidFill>
                          <a:effectLst/>
                          <a:latin typeface="Aptos Narrow" panose="020B0004020202020204" pitchFamily="34" charset="0"/>
                        </a:rPr>
                        <a:t>Apply general rules of assignment based on partnership-level information. </a:t>
                      </a:r>
                      <a:br>
                        <a:rPr lang="en-US" sz="1800" b="0" i="0" u="none" strike="noStrike" dirty="0">
                          <a:solidFill>
                            <a:srgbClr val="000000"/>
                          </a:solidFill>
                          <a:effectLst/>
                          <a:latin typeface="Aptos Narrow" panose="020B0004020202020204" pitchFamily="34" charset="0"/>
                        </a:rPr>
                      </a:br>
                      <a:br>
                        <a:rPr lang="en-US" sz="1800" b="0" i="0" u="none" strike="noStrike" dirty="0">
                          <a:solidFill>
                            <a:srgbClr val="000000"/>
                          </a:solidFill>
                          <a:effectLst/>
                          <a:latin typeface="Aptos Narrow" panose="020B0004020202020204" pitchFamily="34" charset="0"/>
                        </a:rPr>
                      </a:br>
                      <a:r>
                        <a:rPr lang="en-US" sz="1800" b="0" i="0" u="none" strike="noStrike" dirty="0">
                          <a:solidFill>
                            <a:srgbClr val="000000"/>
                          </a:solidFill>
                          <a:effectLst/>
                          <a:latin typeface="Aptos Narrow" panose="020B0004020202020204" pitchFamily="34" charset="0"/>
                        </a:rPr>
                        <a:t>Source is then attributed to the partner.</a:t>
                      </a:r>
                    </a:p>
                  </a:txBody>
                  <a:tcPr marL="7620" marR="7620" marT="7620" marB="0">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20377623"/>
                  </a:ext>
                </a:extLst>
              </a:tr>
              <a:tr h="410999">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gridSpan="2">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vMerge="1">
                  <a:txBody>
                    <a:bodyPr/>
                    <a:lstStyle/>
                    <a:p>
                      <a:endParaRPr lang="en-US"/>
                    </a:p>
                  </a:txBody>
                  <a:tcPr/>
                </a:tc>
                <a:extLst>
                  <a:ext uri="{0D108BD9-81ED-4DB2-BD59-A6C34878D82A}">
                    <a16:rowId xmlns:a16="http://schemas.microsoft.com/office/drawing/2014/main" val="1299724024"/>
                  </a:ext>
                </a:extLst>
              </a:tr>
              <a:tr h="606199">
                <a:tc gridSpan="3">
                  <a:txBody>
                    <a:bodyPr/>
                    <a:lstStyle/>
                    <a:p>
                      <a:pPr algn="l" fontAlgn="b"/>
                      <a:r>
                        <a:rPr lang="en-US" sz="1800" b="0" i="0" u="none" strike="noStrike" dirty="0">
                          <a:solidFill>
                            <a:srgbClr val="000000"/>
                          </a:solidFill>
                          <a:effectLst/>
                          <a:latin typeface="Aptos Narrow" panose="020B0004020202020204" pitchFamily="34" charset="0"/>
                        </a:rPr>
                        <a:t>NOTE: - Income is also </a:t>
                      </a:r>
                      <a:r>
                        <a:rPr lang="en-US" sz="1800" b="0" i="0" u="none" strike="noStrike" dirty="0">
                          <a:solidFill>
                            <a:srgbClr val="000000"/>
                          </a:solidFill>
                          <a:effectLst/>
                          <a:highlight>
                            <a:srgbClr val="FFFF00"/>
                          </a:highlight>
                          <a:latin typeface="Aptos Narrow" panose="020B0004020202020204" pitchFamily="34" charset="0"/>
                        </a:rPr>
                        <a:t> non-apportionable </a:t>
                      </a:r>
                      <a:br>
                        <a:rPr lang="en-US" sz="1800" b="0" i="0" u="none" strike="noStrike" dirty="0">
                          <a:solidFill>
                            <a:srgbClr val="000000"/>
                          </a:solidFill>
                          <a:effectLst/>
                          <a:highlight>
                            <a:srgbClr val="FFFF00"/>
                          </a:highlight>
                          <a:latin typeface="Aptos Narrow" panose="020B0004020202020204" pitchFamily="34" charset="0"/>
                        </a:rPr>
                      </a:br>
                      <a:r>
                        <a:rPr lang="en-US" sz="1800" b="0" i="0" u="none" strike="noStrike" dirty="0">
                          <a:solidFill>
                            <a:srgbClr val="000000"/>
                          </a:solidFill>
                          <a:effectLst/>
                          <a:highlight>
                            <a:srgbClr val="FFFF00"/>
                          </a:highlight>
                          <a:latin typeface="Aptos Narrow" panose="020B0004020202020204" pitchFamily="34" charset="0"/>
                        </a:rPr>
                        <a:t>to the Partner.</a:t>
                      </a:r>
                    </a:p>
                  </a:txBody>
                  <a:tcPr marL="7620" marR="7620" marT="7620" marB="0" anchor="b">
                    <a:lnL>
                      <a:noFill/>
                    </a:lnL>
                    <a:lnR>
                      <a:noFill/>
                    </a:lnR>
                    <a:lnT>
                      <a:noFill/>
                    </a:lnT>
                    <a:lnB>
                      <a:noFill/>
                    </a:lnB>
                    <a:noFill/>
                  </a:tcPr>
                </a:tc>
                <a:tc hMerge="1">
                  <a:txBody>
                    <a:bodyPr/>
                    <a:lstStyle/>
                    <a:p>
                      <a:endParaRPr lang="en-US"/>
                    </a:p>
                  </a:txBody>
                  <a:tcPr/>
                </a:tc>
                <a:tc hMerge="1">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vMerge="1">
                  <a:txBody>
                    <a:bodyPr/>
                    <a:lstStyle/>
                    <a:p>
                      <a:endParaRPr lang="en-US"/>
                    </a:p>
                  </a:txBody>
                  <a:tcPr/>
                </a:tc>
                <a:extLst>
                  <a:ext uri="{0D108BD9-81ED-4DB2-BD59-A6C34878D82A}">
                    <a16:rowId xmlns:a16="http://schemas.microsoft.com/office/drawing/2014/main" val="613510349"/>
                  </a:ext>
                </a:extLst>
              </a:tr>
              <a:tr h="410999">
                <a:tc gridSpan="2">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vMerge="1">
                  <a:txBody>
                    <a:bodyPr/>
                    <a:lstStyle/>
                    <a:p>
                      <a:endParaRPr lang="en-US"/>
                    </a:p>
                  </a:txBody>
                  <a:tcPr/>
                </a:tc>
                <a:extLst>
                  <a:ext uri="{0D108BD9-81ED-4DB2-BD59-A6C34878D82A}">
                    <a16:rowId xmlns:a16="http://schemas.microsoft.com/office/drawing/2014/main" val="1104251614"/>
                  </a:ext>
                </a:extLst>
              </a:tr>
            </a:tbl>
          </a:graphicData>
        </a:graphic>
      </p:graphicFrame>
      <p:graphicFrame>
        <p:nvGraphicFramePr>
          <p:cNvPr id="3" name="Table 2">
            <a:extLst>
              <a:ext uri="{FF2B5EF4-FFF2-40B4-BE49-F238E27FC236}">
                <a16:creationId xmlns:a16="http://schemas.microsoft.com/office/drawing/2014/main" id="{C9A2F33A-89EE-1F12-B528-3FE55D9E46F5}"/>
              </a:ext>
            </a:extLst>
          </p:cNvPr>
          <p:cNvGraphicFramePr>
            <a:graphicFrameLocks noGrp="1"/>
          </p:cNvGraphicFramePr>
          <p:nvPr>
            <p:extLst>
              <p:ext uri="{D42A27DB-BD31-4B8C-83A1-F6EECF244321}">
                <p14:modId xmlns:p14="http://schemas.microsoft.com/office/powerpoint/2010/main" val="17344993"/>
              </p:ext>
            </p:extLst>
          </p:nvPr>
        </p:nvGraphicFramePr>
        <p:xfrm>
          <a:off x="495757" y="3062688"/>
          <a:ext cx="11200484" cy="3461512"/>
        </p:xfrm>
        <a:graphic>
          <a:graphicData uri="http://schemas.openxmlformats.org/drawingml/2006/table">
            <a:tbl>
              <a:tblPr/>
              <a:tblGrid>
                <a:gridCol w="4076243">
                  <a:extLst>
                    <a:ext uri="{9D8B030D-6E8A-4147-A177-3AD203B41FA5}">
                      <a16:colId xmlns:a16="http://schemas.microsoft.com/office/drawing/2014/main" val="2013796073"/>
                    </a:ext>
                  </a:extLst>
                </a:gridCol>
                <a:gridCol w="1255923">
                  <a:extLst>
                    <a:ext uri="{9D8B030D-6E8A-4147-A177-3AD203B41FA5}">
                      <a16:colId xmlns:a16="http://schemas.microsoft.com/office/drawing/2014/main" val="1880751652"/>
                    </a:ext>
                  </a:extLst>
                </a:gridCol>
                <a:gridCol w="5868318">
                  <a:extLst>
                    <a:ext uri="{9D8B030D-6E8A-4147-A177-3AD203B41FA5}">
                      <a16:colId xmlns:a16="http://schemas.microsoft.com/office/drawing/2014/main" val="2514120059"/>
                    </a:ext>
                  </a:extLst>
                </a:gridCol>
              </a:tblGrid>
              <a:tr h="381508">
                <a:tc>
                  <a:txBody>
                    <a:bodyPr/>
                    <a:lstStyle/>
                    <a:p>
                      <a:pPr lvl="1" algn="l" fontAlgn="b"/>
                      <a:r>
                        <a:rPr lang="en-US" sz="1800" b="0" i="0" u="none" strike="sngStrike" baseline="0" dirty="0">
                          <a:solidFill>
                            <a:srgbClr val="000000"/>
                          </a:solidFill>
                          <a:effectLst/>
                          <a:latin typeface="Aptos Narrow" panose="020B0004020202020204" pitchFamily="34" charset="0"/>
                        </a:rPr>
                        <a:t>Non-Apportionable to the Partnership</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rowSpan="3">
                  <a:txBody>
                    <a:bodyPr/>
                    <a:lstStyle/>
                    <a:p>
                      <a:pPr algn="l" fontAlgn="ctr"/>
                      <a:endParaRPr lang="en-US" sz="1800" b="0" i="0" u="none" strike="noStrike" dirty="0">
                        <a:solidFill>
                          <a:srgbClr val="000000"/>
                        </a:solidFill>
                        <a:effectLst/>
                        <a:latin typeface="Aptos Narrow" panose="020B0004020202020204" pitchFamily="34" charset="0"/>
                      </a:endParaRPr>
                    </a:p>
                    <a:p>
                      <a:pPr algn="l" fontAlgn="ctr"/>
                      <a:endParaRPr lang="en-US" sz="1800" b="0" i="0" u="none" strike="noStrike" dirty="0">
                        <a:solidFill>
                          <a:srgbClr val="000000"/>
                        </a:solidFill>
                        <a:effectLst/>
                        <a:latin typeface="Aptos Narrow" panose="020B0004020202020204" pitchFamily="34" charset="0"/>
                      </a:endParaRPr>
                    </a:p>
                    <a:p>
                      <a:pPr algn="l" fontAlgn="ctr"/>
                      <a:r>
                        <a:rPr lang="en-US" sz="1800" b="0" i="0" u="none" strike="noStrike" dirty="0">
                          <a:solidFill>
                            <a:srgbClr val="000000"/>
                          </a:solidFill>
                          <a:effectLst/>
                          <a:latin typeface="Aptos Narrow" panose="020B0004020202020204" pitchFamily="34" charset="0"/>
                        </a:rPr>
                        <a:t>Apply formulary apportionment based on partnership-level information. </a:t>
                      </a:r>
                    </a:p>
                    <a:p>
                      <a:pPr algn="l" fontAlgn="ctr"/>
                      <a:endParaRPr lang="en-US" sz="1800" b="0" i="0" u="none" strike="noStrike" dirty="0">
                        <a:solidFill>
                          <a:srgbClr val="000000"/>
                        </a:solidFill>
                        <a:effectLst/>
                        <a:latin typeface="Aptos Narrow" panose="020B0004020202020204" pitchFamily="34" charset="0"/>
                      </a:endParaRPr>
                    </a:p>
                    <a:p>
                      <a:pPr algn="l" fontAlgn="ctr"/>
                      <a:r>
                        <a:rPr lang="en-US" sz="1800" b="0" i="0" u="none" strike="noStrike" dirty="0">
                          <a:solidFill>
                            <a:srgbClr val="000000"/>
                          </a:solidFill>
                          <a:effectLst/>
                          <a:latin typeface="Aptos Narrow" panose="020B0004020202020204" pitchFamily="34" charset="0"/>
                        </a:rPr>
                        <a:t>Source is then attributed to the partner.</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20377623"/>
                  </a:ext>
                </a:extLst>
              </a:tr>
              <a:tr h="381508">
                <a:tc>
                  <a:txBody>
                    <a:bodyPr/>
                    <a:lstStyle/>
                    <a:p>
                      <a:pPr lvl="1" algn="l" fontAlgn="b"/>
                      <a:r>
                        <a:rPr lang="en-US" sz="1800" b="0" i="0" u="none" strike="noStrike" dirty="0">
                          <a:solidFill>
                            <a:srgbClr val="000000"/>
                          </a:solidFill>
                          <a:effectLst/>
                          <a:highlight>
                            <a:srgbClr val="FFFF00"/>
                          </a:highlight>
                          <a:latin typeface="Aptos Narrow" panose="020B0004020202020204" pitchFamily="34" charset="0"/>
                        </a:rPr>
                        <a:t>Apportionable to the Partnership</a:t>
                      </a:r>
                    </a:p>
                  </a:txBody>
                  <a:tcPr marL="7620" marR="7620" marT="7620" marB="0" anchor="b">
                    <a:lnL>
                      <a:noFill/>
                    </a:lnL>
                    <a:lnR>
                      <a:noFill/>
                    </a:lnR>
                    <a:lnT>
                      <a:noFill/>
                    </a:lnT>
                    <a:lnB>
                      <a:noFill/>
                    </a:lnB>
                    <a:noFill/>
                  </a:tcPr>
                </a:tc>
                <a:tc>
                  <a:txBody>
                    <a:bodyPr/>
                    <a:lstStyle/>
                    <a:p>
                      <a:pPr algn="ctr" fontAlgn="b"/>
                      <a:r>
                        <a:rPr lang="en-US" sz="2400" b="1" i="0" u="none" strike="noStrike" dirty="0">
                          <a:solidFill>
                            <a:srgbClr val="000000"/>
                          </a:solidFill>
                          <a:effectLst/>
                          <a:latin typeface="Aptos Narrow" panose="020B0004020202020204" pitchFamily="34" charset="0"/>
                        </a:rPr>
                        <a:t>√</a:t>
                      </a:r>
                    </a:p>
                  </a:txBody>
                  <a:tcPr marL="7620" marR="7620" marT="7620" marB="0" anchor="b">
                    <a:lnL>
                      <a:noFill/>
                    </a:lnL>
                    <a:lnR>
                      <a:noFill/>
                    </a:lnR>
                    <a:lnT>
                      <a:noFill/>
                    </a:lnT>
                    <a:lnB>
                      <a:noFill/>
                    </a:lnB>
                    <a:noFill/>
                  </a:tcPr>
                </a:tc>
                <a:tc vMerge="1">
                  <a:txBody>
                    <a:bodyPr/>
                    <a:lstStyle/>
                    <a:p>
                      <a:endParaRPr lang="en-US"/>
                    </a:p>
                  </a:txBody>
                  <a:tcPr>
                    <a:lnL>
                      <a:noFill/>
                    </a:lnL>
                  </a:tcPr>
                </a:tc>
                <a:extLst>
                  <a:ext uri="{0D108BD9-81ED-4DB2-BD59-A6C34878D82A}">
                    <a16:rowId xmlns:a16="http://schemas.microsoft.com/office/drawing/2014/main" val="1299724024"/>
                  </a:ext>
                </a:extLst>
              </a:tr>
              <a:tr h="808483">
                <a:tc>
                  <a:txBody>
                    <a:bodyPr/>
                    <a:lstStyle/>
                    <a:p>
                      <a:pPr lvl="1" algn="l" fontAlgn="b"/>
                      <a:r>
                        <a:rPr lang="en-US" sz="1800" b="0" i="0" u="none" strike="noStrike" dirty="0">
                          <a:solidFill>
                            <a:srgbClr val="000000"/>
                          </a:solidFill>
                          <a:effectLst/>
                          <a:highlight>
                            <a:srgbClr val="FFFF00"/>
                          </a:highlight>
                          <a:latin typeface="Aptos Narrow" panose="020B0004020202020204" pitchFamily="34" charset="0"/>
                        </a:rPr>
                        <a:t>Non-Apportionable to the Partner</a:t>
                      </a:r>
                    </a:p>
                  </a:txBody>
                  <a:tcPr marL="7620" marR="7620" marT="7620" marB="0" anchor="b">
                    <a:lnL>
                      <a:noFill/>
                    </a:lnL>
                    <a:lnR>
                      <a:noFill/>
                    </a:lnR>
                    <a:lnT>
                      <a:noFill/>
                    </a:lnT>
                    <a:lnB>
                      <a:noFill/>
                    </a:lnB>
                    <a:noFill/>
                  </a:tcPr>
                </a:tc>
                <a:tc>
                  <a:txBody>
                    <a:bodyPr/>
                    <a:lstStyle/>
                    <a:p>
                      <a:pPr algn="ctr" fontAlgn="b"/>
                      <a:r>
                        <a:rPr lang="en-US" sz="2400" b="1" i="0" u="none" strike="noStrike" dirty="0">
                          <a:solidFill>
                            <a:srgbClr val="000000"/>
                          </a:solidFill>
                          <a:effectLst/>
                          <a:latin typeface="Aptos Narrow" panose="020B0004020202020204" pitchFamily="34" charset="0"/>
                        </a:rPr>
                        <a:t>√</a:t>
                      </a:r>
                    </a:p>
                  </a:txBody>
                  <a:tcPr marL="7620" marR="7620" marT="7620" marB="0" anchor="b">
                    <a:lnL>
                      <a:noFill/>
                    </a:lnL>
                    <a:lnR>
                      <a:noFill/>
                    </a:lnR>
                    <a:lnT>
                      <a:noFill/>
                    </a:lnT>
                    <a:lnB>
                      <a:noFill/>
                    </a:lnB>
                    <a:noFill/>
                  </a:tcPr>
                </a:tc>
                <a:tc vMerge="1">
                  <a:txBody>
                    <a:bodyPr/>
                    <a:lstStyle/>
                    <a:p>
                      <a:endParaRPr lang="en-US"/>
                    </a:p>
                  </a:txBody>
                  <a:tcPr>
                    <a:lnL w="12700" cmpd="sng">
                      <a:noFill/>
                      <a:prstDash val="solid"/>
                    </a:lnL>
                  </a:tcPr>
                </a:tc>
                <a:extLst>
                  <a:ext uri="{0D108BD9-81ED-4DB2-BD59-A6C34878D82A}">
                    <a16:rowId xmlns:a16="http://schemas.microsoft.com/office/drawing/2014/main" val="613510349"/>
                  </a:ext>
                </a:extLst>
              </a:tr>
              <a:tr h="267952">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633553"/>
                  </a:ext>
                </a:extLst>
              </a:tr>
              <a:tr h="381508">
                <a:tc>
                  <a:txBody>
                    <a:bodyPr/>
                    <a:lstStyle/>
                    <a:p>
                      <a:pPr lvl="1" algn="l" fontAlgn="b"/>
                      <a:r>
                        <a:rPr lang="en-US" sz="1800" b="0" i="0" u="none" strike="sngStrike" baseline="0" dirty="0">
                          <a:solidFill>
                            <a:srgbClr val="000000"/>
                          </a:solidFill>
                          <a:effectLst/>
                          <a:latin typeface="Aptos Narrow" panose="020B0004020202020204" pitchFamily="34" charset="0"/>
                        </a:rPr>
                        <a:t>Non-Apportionable to the Partnership</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noFill/>
                  </a:tcPr>
                </a:tc>
                <a:tc rowSpan="4">
                  <a:txBody>
                    <a:bodyPr/>
                    <a:lstStyle/>
                    <a:p>
                      <a:pPr algn="l" fontAlgn="ctr"/>
                      <a:endParaRPr lang="en-US" sz="1800" b="0" i="0" u="none" strike="noStrike" dirty="0">
                        <a:solidFill>
                          <a:srgbClr val="000000"/>
                        </a:solidFill>
                        <a:effectLst/>
                        <a:latin typeface="Aptos Narrow" panose="020B0004020202020204" pitchFamily="34" charset="0"/>
                      </a:endParaRPr>
                    </a:p>
                    <a:p>
                      <a:pPr algn="l" fontAlgn="ctr"/>
                      <a:endParaRPr lang="en-US" sz="1800" b="0" i="0" u="none" strike="noStrike" dirty="0">
                        <a:solidFill>
                          <a:srgbClr val="000000"/>
                        </a:solidFill>
                        <a:effectLst/>
                        <a:latin typeface="Aptos Narrow" panose="020B0004020202020204" pitchFamily="34" charset="0"/>
                      </a:endParaRPr>
                    </a:p>
                    <a:p>
                      <a:pPr algn="l" fontAlgn="ctr"/>
                      <a:endParaRPr lang="en-US" sz="1800" b="0" i="0" u="none" strike="noStrike" dirty="0">
                        <a:solidFill>
                          <a:srgbClr val="000000"/>
                        </a:solidFill>
                        <a:effectLst/>
                        <a:latin typeface="Aptos Narrow" panose="020B0004020202020204" pitchFamily="34" charset="0"/>
                      </a:endParaRPr>
                    </a:p>
                    <a:p>
                      <a:pPr algn="l" fontAlgn="ctr"/>
                      <a:r>
                        <a:rPr lang="en-US" sz="1800" b="0" i="0" u="none" strike="noStrike" dirty="0">
                          <a:solidFill>
                            <a:srgbClr val="000000"/>
                          </a:solidFill>
                          <a:effectLst/>
                          <a:latin typeface="Aptos Narrow" panose="020B0004020202020204" pitchFamily="34" charset="0"/>
                        </a:rPr>
                        <a:t>States  may use blended apportionment, especially for corporate partners. </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904540594"/>
                  </a:ext>
                </a:extLst>
              </a:tr>
              <a:tr h="381508">
                <a:tc>
                  <a:txBody>
                    <a:bodyPr/>
                    <a:lstStyle/>
                    <a:p>
                      <a:pPr lvl="1" algn="l" fontAlgn="b"/>
                      <a:r>
                        <a:rPr lang="en-US" sz="1800" b="0" i="0" u="none" strike="noStrike" dirty="0">
                          <a:solidFill>
                            <a:srgbClr val="000000"/>
                          </a:solidFill>
                          <a:effectLst/>
                          <a:highlight>
                            <a:srgbClr val="FFFF00"/>
                          </a:highlight>
                          <a:latin typeface="Aptos Narrow" panose="020B0004020202020204" pitchFamily="34" charset="0"/>
                        </a:rPr>
                        <a:t>Apportionable to the Partnership</a:t>
                      </a:r>
                    </a:p>
                  </a:txBody>
                  <a:tcPr marL="7620" marR="7620" marT="7620" marB="0" anchor="b">
                    <a:lnL>
                      <a:noFill/>
                    </a:lnL>
                    <a:lnR>
                      <a:noFill/>
                    </a:lnR>
                    <a:lnT>
                      <a:noFill/>
                    </a:lnT>
                    <a:lnB>
                      <a:noFill/>
                    </a:lnB>
                    <a:noFill/>
                  </a:tcPr>
                </a:tc>
                <a:tc>
                  <a:txBody>
                    <a:bodyPr/>
                    <a:lstStyle/>
                    <a:p>
                      <a:pPr algn="ctr" fontAlgn="b"/>
                      <a:r>
                        <a:rPr lang="en-US" sz="2400" b="1" i="0" u="none" strike="noStrike" dirty="0">
                          <a:solidFill>
                            <a:srgbClr val="000000"/>
                          </a:solidFill>
                          <a:effectLst/>
                          <a:latin typeface="Aptos Narrow" panose="020B0004020202020204" pitchFamily="34" charset="0"/>
                        </a:rPr>
                        <a:t>√</a:t>
                      </a:r>
                    </a:p>
                  </a:txBody>
                  <a:tcPr marL="7620" marR="7620" marT="7620" marB="0" anchor="b">
                    <a:lnL>
                      <a:noFill/>
                    </a:lnL>
                    <a:lnR>
                      <a:noFill/>
                    </a:lnR>
                    <a:lnT>
                      <a:noFill/>
                    </a:lnT>
                    <a:lnB>
                      <a:noFill/>
                    </a:lnB>
                    <a:noFill/>
                  </a:tcPr>
                </a:tc>
                <a:tc vMerge="1">
                  <a:txBody>
                    <a:bodyPr/>
                    <a:lstStyle/>
                    <a:p>
                      <a:endParaRPr lang="en-US"/>
                    </a:p>
                  </a:txBody>
                  <a:tcPr>
                    <a:lnL>
                      <a:noFill/>
                    </a:lnL>
                  </a:tcPr>
                </a:tc>
                <a:extLst>
                  <a:ext uri="{0D108BD9-81ED-4DB2-BD59-A6C34878D82A}">
                    <a16:rowId xmlns:a16="http://schemas.microsoft.com/office/drawing/2014/main" val="1621650651"/>
                  </a:ext>
                </a:extLst>
              </a:tr>
              <a:tr h="381508">
                <a:tc>
                  <a:txBody>
                    <a:bodyPr/>
                    <a:lstStyle/>
                    <a:p>
                      <a:pPr lvl="1" algn="l" fontAlgn="b"/>
                      <a:r>
                        <a:rPr lang="en-US" sz="1800" b="0" i="0" u="none" strike="sngStrike" baseline="0" dirty="0">
                          <a:solidFill>
                            <a:srgbClr val="000000"/>
                          </a:solidFill>
                          <a:effectLst/>
                          <a:latin typeface="Aptos Narrow" panose="020B0004020202020204" pitchFamily="34" charset="0"/>
                        </a:rPr>
                        <a:t>Non-Apportionable to the Partner</a:t>
                      </a:r>
                    </a:p>
                  </a:txBody>
                  <a:tcPr marL="7620" marR="7620" marT="7620" marB="0" anchor="b">
                    <a:lnL>
                      <a:noFill/>
                    </a:lnL>
                    <a:lnR>
                      <a:noFill/>
                    </a:lnR>
                    <a:lnT>
                      <a:noFill/>
                    </a:lnT>
                    <a:lnB>
                      <a:noFill/>
                    </a:lnB>
                    <a:noFill/>
                  </a:tcPr>
                </a:tc>
                <a:tc>
                  <a:txBody>
                    <a:bodyPr/>
                    <a:lstStyle/>
                    <a:p>
                      <a:pPr algn="ctr" fontAlgn="b"/>
                      <a:endParaRPr lang="en-US" sz="2400" b="1"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vMerge="1">
                  <a:txBody>
                    <a:bodyPr/>
                    <a:lstStyle/>
                    <a:p>
                      <a:endParaRPr lang="en-US"/>
                    </a:p>
                  </a:txBody>
                  <a:tcPr>
                    <a:lnL w="12700" cmpd="sng">
                      <a:noFill/>
                      <a:prstDash val="solid"/>
                    </a:lnL>
                  </a:tcPr>
                </a:tc>
                <a:extLst>
                  <a:ext uri="{0D108BD9-81ED-4DB2-BD59-A6C34878D82A}">
                    <a16:rowId xmlns:a16="http://schemas.microsoft.com/office/drawing/2014/main" val="2226786161"/>
                  </a:ext>
                </a:extLst>
              </a:tr>
              <a:tr h="381508">
                <a:tc>
                  <a:txBody>
                    <a:bodyPr/>
                    <a:lstStyle/>
                    <a:p>
                      <a:pPr lvl="1" algn="l" fontAlgn="b"/>
                      <a:r>
                        <a:rPr lang="en-US" sz="1800" b="0" i="0" u="none" strike="noStrike" dirty="0">
                          <a:solidFill>
                            <a:srgbClr val="000000"/>
                          </a:solidFill>
                          <a:effectLst/>
                          <a:highlight>
                            <a:srgbClr val="FFFF00"/>
                          </a:highlight>
                          <a:latin typeface="Aptos Narrow" panose="020B0004020202020204" pitchFamily="34" charset="0"/>
                        </a:rPr>
                        <a:t>Apportionable to the Partner</a:t>
                      </a:r>
                    </a:p>
                  </a:txBody>
                  <a:tcPr marL="7620" marR="7620" marT="7620" marB="0" anchor="b">
                    <a:lnL>
                      <a:noFill/>
                    </a:lnL>
                    <a:lnR>
                      <a:noFill/>
                    </a:lnR>
                    <a:lnT>
                      <a:noFill/>
                    </a:lnT>
                    <a:lnB>
                      <a:noFill/>
                    </a:lnB>
                    <a:noFill/>
                  </a:tcPr>
                </a:tc>
                <a:tc>
                  <a:txBody>
                    <a:bodyPr/>
                    <a:lstStyle/>
                    <a:p>
                      <a:pPr algn="ctr" fontAlgn="b"/>
                      <a:r>
                        <a:rPr lang="en-US" sz="2400" b="1" i="0" u="none" strike="noStrike" dirty="0">
                          <a:solidFill>
                            <a:srgbClr val="000000"/>
                          </a:solidFill>
                          <a:effectLst/>
                          <a:latin typeface="Aptos Narrow" panose="020B0004020202020204" pitchFamily="34" charset="0"/>
                        </a:rPr>
                        <a:t>√</a:t>
                      </a:r>
                    </a:p>
                  </a:txBody>
                  <a:tcPr marL="7620" marR="7620" marT="7620" marB="0" anchor="b">
                    <a:lnL>
                      <a:noFill/>
                    </a:lnL>
                    <a:lnR>
                      <a:noFill/>
                    </a:lnR>
                    <a:lnT>
                      <a:noFill/>
                    </a:lnT>
                    <a:lnB>
                      <a:noFill/>
                    </a:lnB>
                    <a:noFill/>
                  </a:tcPr>
                </a:tc>
                <a:tc vMerge="1">
                  <a:txBody>
                    <a:bodyPr/>
                    <a:lstStyle/>
                    <a:p>
                      <a:endParaRPr lang="en-US"/>
                    </a:p>
                  </a:txBody>
                  <a:tcPr/>
                </a:tc>
                <a:extLst>
                  <a:ext uri="{0D108BD9-81ED-4DB2-BD59-A6C34878D82A}">
                    <a16:rowId xmlns:a16="http://schemas.microsoft.com/office/drawing/2014/main" val="391496594"/>
                  </a:ext>
                </a:extLst>
              </a:tr>
            </a:tbl>
          </a:graphicData>
        </a:graphic>
      </p:graphicFrame>
      <p:sp>
        <p:nvSpPr>
          <p:cNvPr id="4" name="Slide Number Placeholder 3">
            <a:extLst>
              <a:ext uri="{FF2B5EF4-FFF2-40B4-BE49-F238E27FC236}">
                <a16:creationId xmlns:a16="http://schemas.microsoft.com/office/drawing/2014/main" id="{CF610303-5353-F8F8-7913-FE6FCBA1B67B}"/>
              </a:ext>
            </a:extLst>
          </p:cNvPr>
          <p:cNvSpPr>
            <a:spLocks noGrp="1"/>
          </p:cNvSpPr>
          <p:nvPr>
            <p:ph type="sldNum" sz="quarter" idx="12"/>
          </p:nvPr>
        </p:nvSpPr>
        <p:spPr/>
        <p:txBody>
          <a:bodyPr/>
          <a:lstStyle/>
          <a:p>
            <a:fld id="{D6C96CAE-968E-43AD-BA74-60661CD4F489}" type="slidenum">
              <a:rPr lang="en-US" smtClean="0"/>
              <a:t>17</a:t>
            </a:fld>
            <a:endParaRPr lang="en-US" dirty="0"/>
          </a:p>
        </p:txBody>
      </p:sp>
    </p:spTree>
    <p:extLst>
      <p:ext uri="{BB962C8B-B14F-4D97-AF65-F5344CB8AC3E}">
        <p14:creationId xmlns:p14="http://schemas.microsoft.com/office/powerpoint/2010/main" val="1525860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461913" y="2393950"/>
            <a:ext cx="11148895" cy="2413720"/>
          </a:xfrm>
        </p:spPr>
        <p:txBody>
          <a:bodyPr>
            <a:normAutofit/>
          </a:bodyPr>
          <a:lstStyle/>
          <a:p>
            <a:r>
              <a:rPr lang="en-US" dirty="0"/>
              <a:t>Sourcing Apportionable Income</a:t>
            </a:r>
          </a:p>
        </p:txBody>
      </p:sp>
      <p:sp>
        <p:nvSpPr>
          <p:cNvPr id="3" name="Slide Number Placeholder 2">
            <a:extLst>
              <a:ext uri="{FF2B5EF4-FFF2-40B4-BE49-F238E27FC236}">
                <a16:creationId xmlns:a16="http://schemas.microsoft.com/office/drawing/2014/main" id="{A908E82F-110C-85DC-ECDA-D38F8F2C977A}"/>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1423633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A5670-207A-80E9-7D99-67EF86F87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FDDB2-693D-BF4B-4CCE-6479446C2230}"/>
              </a:ext>
            </a:extLst>
          </p:cNvPr>
          <p:cNvSpPr>
            <a:spLocks noGrp="1"/>
          </p:cNvSpPr>
          <p:nvPr>
            <p:ph type="title"/>
          </p:nvPr>
        </p:nvSpPr>
        <p:spPr>
          <a:xfrm>
            <a:off x="771148" y="1037967"/>
            <a:ext cx="3054091" cy="4709131"/>
          </a:xfrm>
          <a:solidFill>
            <a:srgbClr val="4A5158"/>
          </a:solidFill>
        </p:spPr>
        <p:txBody>
          <a:bodyPr anchor="ctr">
            <a:normAutofit/>
          </a:bodyPr>
          <a:lstStyle/>
          <a:p>
            <a:r>
              <a:rPr lang="en-US" sz="3600" dirty="0">
                <a:solidFill>
                  <a:srgbClr val="FFFEFF"/>
                </a:solidFill>
              </a:rPr>
              <a:t>generally</a:t>
            </a:r>
          </a:p>
        </p:txBody>
      </p:sp>
      <p:sp>
        <p:nvSpPr>
          <p:cNvPr id="3" name="Content Placeholder 2">
            <a:extLst>
              <a:ext uri="{FF2B5EF4-FFF2-40B4-BE49-F238E27FC236}">
                <a16:creationId xmlns:a16="http://schemas.microsoft.com/office/drawing/2014/main" id="{F614C697-3CD9-4D53-EE79-94A6DA0793F5}"/>
              </a:ext>
            </a:extLst>
          </p:cNvPr>
          <p:cNvSpPr>
            <a:spLocks noGrp="1"/>
          </p:cNvSpPr>
          <p:nvPr>
            <p:ph idx="1"/>
          </p:nvPr>
        </p:nvSpPr>
        <p:spPr>
          <a:xfrm>
            <a:off x="4010141" y="707010"/>
            <a:ext cx="7735326" cy="5647942"/>
          </a:xfrm>
        </p:spPr>
        <p:txBody>
          <a:bodyPr>
            <a:normAutofit/>
          </a:bodyPr>
          <a:lstStyle/>
          <a:p>
            <a:pPr lvl="1">
              <a:spcBef>
                <a:spcPts val="1800"/>
              </a:spcBef>
            </a:pPr>
            <a:r>
              <a:rPr lang="en-US" sz="2400" b="1" dirty="0"/>
              <a:t>States use formulary apportionment.</a:t>
            </a:r>
          </a:p>
          <a:p>
            <a:pPr lvl="1">
              <a:spcBef>
                <a:spcPts val="1800"/>
              </a:spcBef>
            </a:pPr>
            <a:r>
              <a:rPr lang="en-US" sz="2400" b="1" dirty="0"/>
              <a:t>Default Rule – Use the factors of the entity recognizing the income.</a:t>
            </a:r>
          </a:p>
          <a:p>
            <a:pPr lvl="1">
              <a:spcBef>
                <a:spcPts val="1800"/>
              </a:spcBef>
              <a:spcAft>
                <a:spcPts val="0"/>
              </a:spcAft>
            </a:pPr>
            <a:r>
              <a:rPr lang="en-US" sz="2400" b="1" dirty="0"/>
              <a:t>Blended Apportionment – Some states, along with the MTC combined corporate filing model, require a combination of the taxpaying partner factors with its share of the partnership factors for corporate partners. </a:t>
            </a:r>
            <a:endParaRPr lang="en-US" sz="2700" b="1" dirty="0"/>
          </a:p>
        </p:txBody>
      </p:sp>
      <p:sp>
        <p:nvSpPr>
          <p:cNvPr id="4" name="Slide Number Placeholder 3">
            <a:extLst>
              <a:ext uri="{FF2B5EF4-FFF2-40B4-BE49-F238E27FC236}">
                <a16:creationId xmlns:a16="http://schemas.microsoft.com/office/drawing/2014/main" id="{EB93E7B4-58A4-BF7A-78D8-58B6FCCCD79B}"/>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892452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91D3-B4DE-908A-AAFB-DCD5C40C5CC3}"/>
              </a:ext>
            </a:extLst>
          </p:cNvPr>
          <p:cNvSpPr>
            <a:spLocks noGrp="1"/>
          </p:cNvSpPr>
          <p:nvPr>
            <p:ph type="title"/>
          </p:nvPr>
        </p:nvSpPr>
        <p:spPr>
          <a:xfrm>
            <a:off x="581193" y="2393950"/>
            <a:ext cx="11029615" cy="600557"/>
          </a:xfrm>
        </p:spPr>
        <p:txBody>
          <a:bodyPr>
            <a:normAutofit fontScale="90000"/>
          </a:bodyPr>
          <a:lstStyle/>
          <a:p>
            <a:r>
              <a:rPr lang="en-US" dirty="0"/>
              <a:t>NOTE:</a:t>
            </a:r>
          </a:p>
        </p:txBody>
      </p:sp>
      <p:sp>
        <p:nvSpPr>
          <p:cNvPr id="3" name="Text Placeholder 2">
            <a:extLst>
              <a:ext uri="{FF2B5EF4-FFF2-40B4-BE49-F238E27FC236}">
                <a16:creationId xmlns:a16="http://schemas.microsoft.com/office/drawing/2014/main" id="{785A0D01-11B6-E8DA-67F7-CC1FE1D6D075}"/>
              </a:ext>
            </a:extLst>
          </p:cNvPr>
          <p:cNvSpPr>
            <a:spLocks noGrp="1"/>
          </p:cNvSpPr>
          <p:nvPr>
            <p:ph type="body" idx="1"/>
          </p:nvPr>
        </p:nvSpPr>
        <p:spPr>
          <a:xfrm>
            <a:off x="581192" y="4147457"/>
            <a:ext cx="11029615" cy="994516"/>
          </a:xfrm>
        </p:spPr>
        <p:txBody>
          <a:bodyPr>
            <a:normAutofit/>
          </a:bodyPr>
          <a:lstStyle/>
          <a:p>
            <a:r>
              <a:rPr lang="en-US" sz="1600" b="1" dirty="0"/>
              <a:t>These slides Contain Information on the issues involved in sourcing partnership income in complex partnership structures. This information is for discussion purposes only. </a:t>
            </a:r>
          </a:p>
        </p:txBody>
      </p:sp>
      <p:sp>
        <p:nvSpPr>
          <p:cNvPr id="4" name="Slide Number Placeholder 3">
            <a:extLst>
              <a:ext uri="{FF2B5EF4-FFF2-40B4-BE49-F238E27FC236}">
                <a16:creationId xmlns:a16="http://schemas.microsoft.com/office/drawing/2014/main" id="{D65BB31E-0F7F-2649-E22A-60A32F43416F}"/>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418906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0139CE-4A14-9F6C-A7B7-443CBE44056C}"/>
              </a:ext>
            </a:extLst>
          </p:cNvPr>
          <p:cNvPicPr>
            <a:picLocks noChangeAspect="1"/>
          </p:cNvPicPr>
          <p:nvPr/>
        </p:nvPicPr>
        <p:blipFill>
          <a:blip r:embed="rId3"/>
          <a:stretch>
            <a:fillRect/>
          </a:stretch>
        </p:blipFill>
        <p:spPr>
          <a:xfrm>
            <a:off x="578642" y="679465"/>
            <a:ext cx="11034716" cy="5499069"/>
          </a:xfrm>
          <a:prstGeom prst="rect">
            <a:avLst/>
          </a:prstGeom>
        </p:spPr>
      </p:pic>
      <p:grpSp>
        <p:nvGrpSpPr>
          <p:cNvPr id="13" name="Group 12">
            <a:extLst>
              <a:ext uri="{FF2B5EF4-FFF2-40B4-BE49-F238E27FC236}">
                <a16:creationId xmlns:a16="http://schemas.microsoft.com/office/drawing/2014/main" id="{77C9EED4-BF18-9328-C05C-2A1F76B0CC92}"/>
              </a:ext>
            </a:extLst>
          </p:cNvPr>
          <p:cNvGrpSpPr/>
          <p:nvPr/>
        </p:nvGrpSpPr>
        <p:grpSpPr>
          <a:xfrm>
            <a:off x="10543029" y="797436"/>
            <a:ext cx="1052510" cy="1233376"/>
            <a:chOff x="10415436" y="2349794"/>
            <a:chExt cx="1052510" cy="1233376"/>
          </a:xfrm>
        </p:grpSpPr>
        <p:sp>
          <p:nvSpPr>
            <p:cNvPr id="14" name="Rectangle 13">
              <a:extLst>
                <a:ext uri="{FF2B5EF4-FFF2-40B4-BE49-F238E27FC236}">
                  <a16:creationId xmlns:a16="http://schemas.microsoft.com/office/drawing/2014/main" id="{3E40E3BB-F009-CCDE-4886-7311E3E93FEA}"/>
                </a:ext>
              </a:extLst>
            </p:cNvPr>
            <p:cNvSpPr/>
            <p:nvPr/>
          </p:nvSpPr>
          <p:spPr>
            <a:xfrm>
              <a:off x="10415436" y="2349794"/>
              <a:ext cx="1052510" cy="1233376"/>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981C4038-E803-EB3F-E673-A0155AB27D42}"/>
                </a:ext>
              </a:extLst>
            </p:cNvPr>
            <p:cNvGrpSpPr/>
            <p:nvPr/>
          </p:nvGrpSpPr>
          <p:grpSpPr>
            <a:xfrm>
              <a:off x="10511133" y="2544290"/>
              <a:ext cx="904479" cy="808818"/>
              <a:chOff x="10511133" y="2544290"/>
              <a:chExt cx="904479" cy="808818"/>
            </a:xfrm>
          </p:grpSpPr>
          <p:sp>
            <p:nvSpPr>
              <p:cNvPr id="16" name="TextBox 15">
                <a:extLst>
                  <a:ext uri="{FF2B5EF4-FFF2-40B4-BE49-F238E27FC236}">
                    <a16:creationId xmlns:a16="http://schemas.microsoft.com/office/drawing/2014/main" id="{7A57DFE5-A058-BCD6-649E-107A8486D951}"/>
                  </a:ext>
                </a:extLst>
              </p:cNvPr>
              <p:cNvSpPr txBox="1"/>
              <p:nvPr/>
            </p:nvSpPr>
            <p:spPr>
              <a:xfrm>
                <a:off x="10855843" y="2544290"/>
                <a:ext cx="559769" cy="369332"/>
              </a:xfrm>
              <a:prstGeom prst="rect">
                <a:avLst/>
              </a:prstGeom>
              <a:noFill/>
            </p:spPr>
            <p:txBody>
              <a:bodyPr wrap="none" rtlCol="0">
                <a:spAutoFit/>
              </a:bodyPr>
              <a:lstStyle/>
              <a:p>
                <a:r>
                  <a:rPr lang="en-US" b="1" dirty="0"/>
                  <a:t>YES</a:t>
                </a:r>
              </a:p>
            </p:txBody>
          </p:sp>
          <p:sp>
            <p:nvSpPr>
              <p:cNvPr id="17" name="Oval 16">
                <a:extLst>
                  <a:ext uri="{FF2B5EF4-FFF2-40B4-BE49-F238E27FC236}">
                    <a16:creationId xmlns:a16="http://schemas.microsoft.com/office/drawing/2014/main" id="{EBFB26DE-80B2-B890-4B68-9B876B672B56}"/>
                  </a:ext>
                </a:extLst>
              </p:cNvPr>
              <p:cNvSpPr/>
              <p:nvPr/>
            </p:nvSpPr>
            <p:spPr>
              <a:xfrm>
                <a:off x="10511793" y="2605512"/>
                <a:ext cx="292608" cy="24688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D32B251-BB45-8371-7ECF-5A0B624428CA}"/>
                  </a:ext>
                </a:extLst>
              </p:cNvPr>
              <p:cNvSpPr/>
              <p:nvPr/>
            </p:nvSpPr>
            <p:spPr>
              <a:xfrm>
                <a:off x="10511133" y="3063240"/>
                <a:ext cx="292608" cy="246888"/>
              </a:xfrm>
              <a:prstGeom prst="ellips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9F51D7A-444A-FBCF-C904-53494F28B2F1}"/>
                  </a:ext>
                </a:extLst>
              </p:cNvPr>
              <p:cNvSpPr txBox="1"/>
              <p:nvPr/>
            </p:nvSpPr>
            <p:spPr>
              <a:xfrm>
                <a:off x="10901913" y="2983776"/>
                <a:ext cx="482824" cy="369332"/>
              </a:xfrm>
              <a:prstGeom prst="rect">
                <a:avLst/>
              </a:prstGeom>
              <a:noFill/>
            </p:spPr>
            <p:txBody>
              <a:bodyPr wrap="none" rtlCol="0">
                <a:spAutoFit/>
              </a:bodyPr>
              <a:lstStyle/>
              <a:p>
                <a:r>
                  <a:rPr lang="en-US" b="1" dirty="0"/>
                  <a:t>NO</a:t>
                </a:r>
              </a:p>
            </p:txBody>
          </p:sp>
        </p:grpSp>
      </p:grpSp>
    </p:spTree>
    <p:extLst>
      <p:ext uri="{BB962C8B-B14F-4D97-AF65-F5344CB8AC3E}">
        <p14:creationId xmlns:p14="http://schemas.microsoft.com/office/powerpoint/2010/main" val="3963336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C90129-B908-84C8-D38A-5782BA26CFEE}"/>
              </a:ext>
            </a:extLst>
          </p:cNvPr>
          <p:cNvPicPr>
            <a:picLocks noChangeAspect="1"/>
          </p:cNvPicPr>
          <p:nvPr/>
        </p:nvPicPr>
        <p:blipFill>
          <a:blip r:embed="rId3"/>
          <a:stretch>
            <a:fillRect/>
          </a:stretch>
        </p:blipFill>
        <p:spPr>
          <a:xfrm>
            <a:off x="578642" y="700803"/>
            <a:ext cx="11034716" cy="5456393"/>
          </a:xfrm>
          <a:prstGeom prst="rect">
            <a:avLst/>
          </a:prstGeom>
        </p:spPr>
      </p:pic>
      <p:grpSp>
        <p:nvGrpSpPr>
          <p:cNvPr id="2" name="Group 1">
            <a:extLst>
              <a:ext uri="{FF2B5EF4-FFF2-40B4-BE49-F238E27FC236}">
                <a16:creationId xmlns:a16="http://schemas.microsoft.com/office/drawing/2014/main" id="{3F3E4955-8461-8E1D-EED7-FA56311D3756}"/>
              </a:ext>
            </a:extLst>
          </p:cNvPr>
          <p:cNvGrpSpPr/>
          <p:nvPr/>
        </p:nvGrpSpPr>
        <p:grpSpPr>
          <a:xfrm>
            <a:off x="10543029" y="797436"/>
            <a:ext cx="1052510" cy="1233376"/>
            <a:chOff x="10415436" y="2349794"/>
            <a:chExt cx="1052510" cy="1233376"/>
          </a:xfrm>
        </p:grpSpPr>
        <p:sp>
          <p:nvSpPr>
            <p:cNvPr id="4" name="Rectangle 3">
              <a:extLst>
                <a:ext uri="{FF2B5EF4-FFF2-40B4-BE49-F238E27FC236}">
                  <a16:creationId xmlns:a16="http://schemas.microsoft.com/office/drawing/2014/main" id="{23FF7575-78BD-1617-A02B-224CB44FDB38}"/>
                </a:ext>
              </a:extLst>
            </p:cNvPr>
            <p:cNvSpPr/>
            <p:nvPr/>
          </p:nvSpPr>
          <p:spPr>
            <a:xfrm>
              <a:off x="10415436" y="2349794"/>
              <a:ext cx="1052510" cy="1233376"/>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49F7668C-BF6E-CA83-6AB1-EC10C52F3684}"/>
                </a:ext>
              </a:extLst>
            </p:cNvPr>
            <p:cNvGrpSpPr/>
            <p:nvPr/>
          </p:nvGrpSpPr>
          <p:grpSpPr>
            <a:xfrm>
              <a:off x="10511133" y="2544290"/>
              <a:ext cx="904479" cy="808818"/>
              <a:chOff x="10511133" y="2544290"/>
              <a:chExt cx="904479" cy="808818"/>
            </a:xfrm>
          </p:grpSpPr>
          <p:sp>
            <p:nvSpPr>
              <p:cNvPr id="6" name="TextBox 5">
                <a:extLst>
                  <a:ext uri="{FF2B5EF4-FFF2-40B4-BE49-F238E27FC236}">
                    <a16:creationId xmlns:a16="http://schemas.microsoft.com/office/drawing/2014/main" id="{3AFA2CFA-6C8E-E672-FB68-8EADA88A24E5}"/>
                  </a:ext>
                </a:extLst>
              </p:cNvPr>
              <p:cNvSpPr txBox="1"/>
              <p:nvPr/>
            </p:nvSpPr>
            <p:spPr>
              <a:xfrm>
                <a:off x="10855843" y="2544290"/>
                <a:ext cx="559769" cy="369332"/>
              </a:xfrm>
              <a:prstGeom prst="rect">
                <a:avLst/>
              </a:prstGeom>
              <a:noFill/>
            </p:spPr>
            <p:txBody>
              <a:bodyPr wrap="none" rtlCol="0">
                <a:spAutoFit/>
              </a:bodyPr>
              <a:lstStyle/>
              <a:p>
                <a:r>
                  <a:rPr lang="en-US" b="1" dirty="0"/>
                  <a:t>YES</a:t>
                </a:r>
              </a:p>
            </p:txBody>
          </p:sp>
          <p:sp>
            <p:nvSpPr>
              <p:cNvPr id="7" name="Oval 6">
                <a:extLst>
                  <a:ext uri="{FF2B5EF4-FFF2-40B4-BE49-F238E27FC236}">
                    <a16:creationId xmlns:a16="http://schemas.microsoft.com/office/drawing/2014/main" id="{4A478397-5A35-85B2-5C5A-24815D1E294A}"/>
                  </a:ext>
                </a:extLst>
              </p:cNvPr>
              <p:cNvSpPr/>
              <p:nvPr/>
            </p:nvSpPr>
            <p:spPr>
              <a:xfrm>
                <a:off x="10511793" y="2605512"/>
                <a:ext cx="292608" cy="24688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5E60B03-6171-84F9-A903-F77AECC2D1A4}"/>
                  </a:ext>
                </a:extLst>
              </p:cNvPr>
              <p:cNvSpPr/>
              <p:nvPr/>
            </p:nvSpPr>
            <p:spPr>
              <a:xfrm>
                <a:off x="10511133" y="3063240"/>
                <a:ext cx="292608" cy="246888"/>
              </a:xfrm>
              <a:prstGeom prst="ellips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B381100-DA6F-DD13-8D4C-476A5ABB4B7F}"/>
                  </a:ext>
                </a:extLst>
              </p:cNvPr>
              <p:cNvSpPr txBox="1"/>
              <p:nvPr/>
            </p:nvSpPr>
            <p:spPr>
              <a:xfrm>
                <a:off x="10901913" y="2983776"/>
                <a:ext cx="482824" cy="369332"/>
              </a:xfrm>
              <a:prstGeom prst="rect">
                <a:avLst/>
              </a:prstGeom>
              <a:noFill/>
            </p:spPr>
            <p:txBody>
              <a:bodyPr wrap="none" rtlCol="0">
                <a:spAutoFit/>
              </a:bodyPr>
              <a:lstStyle/>
              <a:p>
                <a:r>
                  <a:rPr lang="en-US" b="1" dirty="0"/>
                  <a:t>NO</a:t>
                </a:r>
              </a:p>
            </p:txBody>
          </p:sp>
        </p:grpSp>
      </p:grpSp>
      <p:sp>
        <p:nvSpPr>
          <p:cNvPr id="10" name="TextBox 9">
            <a:extLst>
              <a:ext uri="{FF2B5EF4-FFF2-40B4-BE49-F238E27FC236}">
                <a16:creationId xmlns:a16="http://schemas.microsoft.com/office/drawing/2014/main" id="{9467C8DA-40D1-D8D6-4461-339A365C0D7D}"/>
              </a:ext>
            </a:extLst>
          </p:cNvPr>
          <p:cNvSpPr txBox="1"/>
          <p:nvPr/>
        </p:nvSpPr>
        <p:spPr>
          <a:xfrm>
            <a:off x="3095350" y="745674"/>
            <a:ext cx="6236208" cy="307777"/>
          </a:xfrm>
          <a:prstGeom prst="rect">
            <a:avLst/>
          </a:prstGeom>
          <a:solidFill>
            <a:schemeClr val="bg1"/>
          </a:solidFill>
        </p:spPr>
        <p:txBody>
          <a:bodyPr wrap="square" rtlCol="0">
            <a:spAutoFit/>
          </a:bodyPr>
          <a:lstStyle/>
          <a:p>
            <a:r>
              <a:rPr lang="en-US" sz="1400" b="1" dirty="0">
                <a:solidFill>
                  <a:schemeClr val="tx1">
                    <a:lumMod val="85000"/>
                    <a:lumOff val="15000"/>
                  </a:schemeClr>
                </a:solidFill>
              </a:rPr>
              <a:t>Explicitly Limit Blended Apportionment where Corporate Partner is Unitary</a:t>
            </a:r>
          </a:p>
        </p:txBody>
      </p:sp>
    </p:spTree>
    <p:extLst>
      <p:ext uri="{BB962C8B-B14F-4D97-AF65-F5344CB8AC3E}">
        <p14:creationId xmlns:p14="http://schemas.microsoft.com/office/powerpoint/2010/main" val="2287644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E78D41-63A7-892A-4800-08E72CD693C0}"/>
              </a:ext>
            </a:extLst>
          </p:cNvPr>
          <p:cNvPicPr>
            <a:picLocks noChangeAspect="1"/>
          </p:cNvPicPr>
          <p:nvPr/>
        </p:nvPicPr>
        <p:blipFill>
          <a:blip r:embed="rId3"/>
          <a:stretch>
            <a:fillRect/>
          </a:stretch>
        </p:blipFill>
        <p:spPr>
          <a:xfrm>
            <a:off x="624366" y="648983"/>
            <a:ext cx="10943268" cy="5560034"/>
          </a:xfrm>
          <a:prstGeom prst="rect">
            <a:avLst/>
          </a:prstGeom>
        </p:spPr>
      </p:pic>
      <p:grpSp>
        <p:nvGrpSpPr>
          <p:cNvPr id="3" name="Group 2">
            <a:extLst>
              <a:ext uri="{FF2B5EF4-FFF2-40B4-BE49-F238E27FC236}">
                <a16:creationId xmlns:a16="http://schemas.microsoft.com/office/drawing/2014/main" id="{0670E518-687D-6078-B56A-8BA2EB8E497B}"/>
              </a:ext>
            </a:extLst>
          </p:cNvPr>
          <p:cNvGrpSpPr/>
          <p:nvPr/>
        </p:nvGrpSpPr>
        <p:grpSpPr>
          <a:xfrm>
            <a:off x="10543029" y="797436"/>
            <a:ext cx="1052510" cy="1233376"/>
            <a:chOff x="10415436" y="2349794"/>
            <a:chExt cx="1052510" cy="1233376"/>
          </a:xfrm>
        </p:grpSpPr>
        <p:sp>
          <p:nvSpPr>
            <p:cNvPr id="4" name="Rectangle 3">
              <a:extLst>
                <a:ext uri="{FF2B5EF4-FFF2-40B4-BE49-F238E27FC236}">
                  <a16:creationId xmlns:a16="http://schemas.microsoft.com/office/drawing/2014/main" id="{598904C7-4ABB-9E4B-46FD-FF09F44EA3E5}"/>
                </a:ext>
              </a:extLst>
            </p:cNvPr>
            <p:cNvSpPr/>
            <p:nvPr/>
          </p:nvSpPr>
          <p:spPr>
            <a:xfrm>
              <a:off x="10415436" y="2349794"/>
              <a:ext cx="1052510" cy="1233376"/>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686435F2-D895-507F-1782-DC2BAA5231C5}"/>
                </a:ext>
              </a:extLst>
            </p:cNvPr>
            <p:cNvGrpSpPr/>
            <p:nvPr/>
          </p:nvGrpSpPr>
          <p:grpSpPr>
            <a:xfrm>
              <a:off x="10511133" y="2544290"/>
              <a:ext cx="904479" cy="808818"/>
              <a:chOff x="10511133" y="2544290"/>
              <a:chExt cx="904479" cy="808818"/>
            </a:xfrm>
          </p:grpSpPr>
          <p:sp>
            <p:nvSpPr>
              <p:cNvPr id="6" name="TextBox 5">
                <a:extLst>
                  <a:ext uri="{FF2B5EF4-FFF2-40B4-BE49-F238E27FC236}">
                    <a16:creationId xmlns:a16="http://schemas.microsoft.com/office/drawing/2014/main" id="{5FA7F588-58D9-8AD3-70F7-2A719F1DFB1C}"/>
                  </a:ext>
                </a:extLst>
              </p:cNvPr>
              <p:cNvSpPr txBox="1"/>
              <p:nvPr/>
            </p:nvSpPr>
            <p:spPr>
              <a:xfrm>
                <a:off x="10855843" y="2544290"/>
                <a:ext cx="559769" cy="369332"/>
              </a:xfrm>
              <a:prstGeom prst="rect">
                <a:avLst/>
              </a:prstGeom>
              <a:noFill/>
            </p:spPr>
            <p:txBody>
              <a:bodyPr wrap="none" rtlCol="0">
                <a:spAutoFit/>
              </a:bodyPr>
              <a:lstStyle/>
              <a:p>
                <a:r>
                  <a:rPr lang="en-US" b="1" dirty="0"/>
                  <a:t>YES</a:t>
                </a:r>
              </a:p>
            </p:txBody>
          </p:sp>
          <p:sp>
            <p:nvSpPr>
              <p:cNvPr id="7" name="Oval 6">
                <a:extLst>
                  <a:ext uri="{FF2B5EF4-FFF2-40B4-BE49-F238E27FC236}">
                    <a16:creationId xmlns:a16="http://schemas.microsoft.com/office/drawing/2014/main" id="{4F2B44EC-10B4-0C17-4734-37B9E306FD9E}"/>
                  </a:ext>
                </a:extLst>
              </p:cNvPr>
              <p:cNvSpPr/>
              <p:nvPr/>
            </p:nvSpPr>
            <p:spPr>
              <a:xfrm>
                <a:off x="10511793" y="2605512"/>
                <a:ext cx="292608" cy="24688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1D6157C-2684-5730-5B0A-43D33697E36F}"/>
                  </a:ext>
                </a:extLst>
              </p:cNvPr>
              <p:cNvSpPr/>
              <p:nvPr/>
            </p:nvSpPr>
            <p:spPr>
              <a:xfrm>
                <a:off x="10511133" y="3063240"/>
                <a:ext cx="292608" cy="246888"/>
              </a:xfrm>
              <a:prstGeom prst="ellips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6BA7C1D-377F-0EA4-9A2D-BF8AE0D4D5DF}"/>
                  </a:ext>
                </a:extLst>
              </p:cNvPr>
              <p:cNvSpPr txBox="1"/>
              <p:nvPr/>
            </p:nvSpPr>
            <p:spPr>
              <a:xfrm>
                <a:off x="10901913" y="2983776"/>
                <a:ext cx="482824" cy="369332"/>
              </a:xfrm>
              <a:prstGeom prst="rect">
                <a:avLst/>
              </a:prstGeom>
              <a:noFill/>
            </p:spPr>
            <p:txBody>
              <a:bodyPr wrap="none" rtlCol="0">
                <a:spAutoFit/>
              </a:bodyPr>
              <a:lstStyle/>
              <a:p>
                <a:r>
                  <a:rPr lang="en-US" b="1" dirty="0"/>
                  <a:t>NO</a:t>
                </a:r>
              </a:p>
            </p:txBody>
          </p:sp>
        </p:grpSp>
      </p:grpSp>
    </p:spTree>
    <p:extLst>
      <p:ext uri="{BB962C8B-B14F-4D97-AF65-F5344CB8AC3E}">
        <p14:creationId xmlns:p14="http://schemas.microsoft.com/office/powerpoint/2010/main" val="2279219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E3755A-0AE2-69E0-78C5-D2C41A600983}"/>
              </a:ext>
            </a:extLst>
          </p:cNvPr>
          <p:cNvPicPr>
            <a:picLocks noChangeAspect="1"/>
          </p:cNvPicPr>
          <p:nvPr/>
        </p:nvPicPr>
        <p:blipFill>
          <a:blip r:embed="rId3"/>
          <a:stretch>
            <a:fillRect/>
          </a:stretch>
        </p:blipFill>
        <p:spPr>
          <a:xfrm>
            <a:off x="624366" y="691659"/>
            <a:ext cx="10943268" cy="5474682"/>
          </a:xfrm>
          <a:prstGeom prst="rect">
            <a:avLst/>
          </a:prstGeom>
        </p:spPr>
      </p:pic>
      <p:grpSp>
        <p:nvGrpSpPr>
          <p:cNvPr id="3" name="Group 2">
            <a:extLst>
              <a:ext uri="{FF2B5EF4-FFF2-40B4-BE49-F238E27FC236}">
                <a16:creationId xmlns:a16="http://schemas.microsoft.com/office/drawing/2014/main" id="{1B48FA61-5F6B-47AA-F1F3-3D521DD71DB0}"/>
              </a:ext>
            </a:extLst>
          </p:cNvPr>
          <p:cNvGrpSpPr/>
          <p:nvPr/>
        </p:nvGrpSpPr>
        <p:grpSpPr>
          <a:xfrm>
            <a:off x="10543029" y="797436"/>
            <a:ext cx="1052510" cy="1233376"/>
            <a:chOff x="10415436" y="2349794"/>
            <a:chExt cx="1052510" cy="1233376"/>
          </a:xfrm>
        </p:grpSpPr>
        <p:sp>
          <p:nvSpPr>
            <p:cNvPr id="4" name="Rectangle 3">
              <a:extLst>
                <a:ext uri="{FF2B5EF4-FFF2-40B4-BE49-F238E27FC236}">
                  <a16:creationId xmlns:a16="http://schemas.microsoft.com/office/drawing/2014/main" id="{50CD97A7-D1AB-2496-5DDF-0B15A4031B25}"/>
                </a:ext>
              </a:extLst>
            </p:cNvPr>
            <p:cNvSpPr/>
            <p:nvPr/>
          </p:nvSpPr>
          <p:spPr>
            <a:xfrm>
              <a:off x="10415436" y="2349794"/>
              <a:ext cx="1052510" cy="1233376"/>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33E5BC3D-A958-6FE7-B646-9C26D160F9F9}"/>
                </a:ext>
              </a:extLst>
            </p:cNvPr>
            <p:cNvGrpSpPr/>
            <p:nvPr/>
          </p:nvGrpSpPr>
          <p:grpSpPr>
            <a:xfrm>
              <a:off x="10511133" y="2544290"/>
              <a:ext cx="904479" cy="808818"/>
              <a:chOff x="10511133" y="2544290"/>
              <a:chExt cx="904479" cy="808818"/>
            </a:xfrm>
          </p:grpSpPr>
          <p:sp>
            <p:nvSpPr>
              <p:cNvPr id="6" name="TextBox 5">
                <a:extLst>
                  <a:ext uri="{FF2B5EF4-FFF2-40B4-BE49-F238E27FC236}">
                    <a16:creationId xmlns:a16="http://schemas.microsoft.com/office/drawing/2014/main" id="{36D5DF98-621D-2A03-D1CD-7ACD6DE841D9}"/>
                  </a:ext>
                </a:extLst>
              </p:cNvPr>
              <p:cNvSpPr txBox="1"/>
              <p:nvPr/>
            </p:nvSpPr>
            <p:spPr>
              <a:xfrm>
                <a:off x="10855843" y="2544290"/>
                <a:ext cx="559769" cy="369332"/>
              </a:xfrm>
              <a:prstGeom prst="rect">
                <a:avLst/>
              </a:prstGeom>
              <a:noFill/>
            </p:spPr>
            <p:txBody>
              <a:bodyPr wrap="none" rtlCol="0">
                <a:spAutoFit/>
              </a:bodyPr>
              <a:lstStyle/>
              <a:p>
                <a:r>
                  <a:rPr lang="en-US" b="1" dirty="0"/>
                  <a:t>YES</a:t>
                </a:r>
              </a:p>
            </p:txBody>
          </p:sp>
          <p:sp>
            <p:nvSpPr>
              <p:cNvPr id="7" name="Oval 6">
                <a:extLst>
                  <a:ext uri="{FF2B5EF4-FFF2-40B4-BE49-F238E27FC236}">
                    <a16:creationId xmlns:a16="http://schemas.microsoft.com/office/drawing/2014/main" id="{2890452E-4804-D988-CFBC-9372B6C457E6}"/>
                  </a:ext>
                </a:extLst>
              </p:cNvPr>
              <p:cNvSpPr/>
              <p:nvPr/>
            </p:nvSpPr>
            <p:spPr>
              <a:xfrm>
                <a:off x="10511793" y="2605512"/>
                <a:ext cx="292608" cy="24688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6924C9DF-836F-BED5-7C25-69C39613AE04}"/>
                  </a:ext>
                </a:extLst>
              </p:cNvPr>
              <p:cNvSpPr/>
              <p:nvPr/>
            </p:nvSpPr>
            <p:spPr>
              <a:xfrm>
                <a:off x="10511133" y="3063240"/>
                <a:ext cx="292608" cy="246888"/>
              </a:xfrm>
              <a:prstGeom prst="ellips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C602F3D-1254-550A-CDF4-C76704FCDB68}"/>
                  </a:ext>
                </a:extLst>
              </p:cNvPr>
              <p:cNvSpPr txBox="1"/>
              <p:nvPr/>
            </p:nvSpPr>
            <p:spPr>
              <a:xfrm>
                <a:off x="10901913" y="2983776"/>
                <a:ext cx="482824" cy="369332"/>
              </a:xfrm>
              <a:prstGeom prst="rect">
                <a:avLst/>
              </a:prstGeom>
              <a:noFill/>
            </p:spPr>
            <p:txBody>
              <a:bodyPr wrap="none" rtlCol="0">
                <a:spAutoFit/>
              </a:bodyPr>
              <a:lstStyle/>
              <a:p>
                <a:r>
                  <a:rPr lang="en-US" b="1" dirty="0"/>
                  <a:t>NO</a:t>
                </a:r>
              </a:p>
            </p:txBody>
          </p:sp>
        </p:grpSp>
      </p:grpSp>
    </p:spTree>
    <p:extLst>
      <p:ext uri="{BB962C8B-B14F-4D97-AF65-F5344CB8AC3E}">
        <p14:creationId xmlns:p14="http://schemas.microsoft.com/office/powerpoint/2010/main" val="2986804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793B5B-6C10-D8CD-AF5F-E92717196F07}"/>
              </a:ext>
            </a:extLst>
          </p:cNvPr>
          <p:cNvPicPr>
            <a:picLocks noChangeAspect="1"/>
          </p:cNvPicPr>
          <p:nvPr/>
        </p:nvPicPr>
        <p:blipFill>
          <a:blip r:embed="rId3"/>
          <a:stretch>
            <a:fillRect/>
          </a:stretch>
        </p:blipFill>
        <p:spPr>
          <a:xfrm>
            <a:off x="606076" y="673369"/>
            <a:ext cx="10979848" cy="5511262"/>
          </a:xfrm>
          <a:prstGeom prst="rect">
            <a:avLst/>
          </a:prstGeom>
        </p:spPr>
      </p:pic>
      <p:grpSp>
        <p:nvGrpSpPr>
          <p:cNvPr id="3" name="Group 2">
            <a:extLst>
              <a:ext uri="{FF2B5EF4-FFF2-40B4-BE49-F238E27FC236}">
                <a16:creationId xmlns:a16="http://schemas.microsoft.com/office/drawing/2014/main" id="{A0EF9FC9-74C7-35E3-DD1F-CFACBAAC5579}"/>
              </a:ext>
            </a:extLst>
          </p:cNvPr>
          <p:cNvGrpSpPr/>
          <p:nvPr/>
        </p:nvGrpSpPr>
        <p:grpSpPr>
          <a:xfrm>
            <a:off x="10543029" y="797436"/>
            <a:ext cx="1052510" cy="1233376"/>
            <a:chOff x="10415436" y="2349794"/>
            <a:chExt cx="1052510" cy="1233376"/>
          </a:xfrm>
        </p:grpSpPr>
        <p:sp>
          <p:nvSpPr>
            <p:cNvPr id="4" name="Rectangle 3">
              <a:extLst>
                <a:ext uri="{FF2B5EF4-FFF2-40B4-BE49-F238E27FC236}">
                  <a16:creationId xmlns:a16="http://schemas.microsoft.com/office/drawing/2014/main" id="{6ABFC851-C365-CF85-9C34-60E8FE865C09}"/>
                </a:ext>
              </a:extLst>
            </p:cNvPr>
            <p:cNvSpPr/>
            <p:nvPr/>
          </p:nvSpPr>
          <p:spPr>
            <a:xfrm>
              <a:off x="10415436" y="2349794"/>
              <a:ext cx="1052510" cy="1233376"/>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89518B5D-70E4-41A9-F690-130274724326}"/>
                </a:ext>
              </a:extLst>
            </p:cNvPr>
            <p:cNvGrpSpPr/>
            <p:nvPr/>
          </p:nvGrpSpPr>
          <p:grpSpPr>
            <a:xfrm>
              <a:off x="10511133" y="2544290"/>
              <a:ext cx="904479" cy="808818"/>
              <a:chOff x="10511133" y="2544290"/>
              <a:chExt cx="904479" cy="808818"/>
            </a:xfrm>
          </p:grpSpPr>
          <p:sp>
            <p:nvSpPr>
              <p:cNvPr id="6" name="TextBox 5">
                <a:extLst>
                  <a:ext uri="{FF2B5EF4-FFF2-40B4-BE49-F238E27FC236}">
                    <a16:creationId xmlns:a16="http://schemas.microsoft.com/office/drawing/2014/main" id="{DEACB361-8330-5F30-C383-67518FC79461}"/>
                  </a:ext>
                </a:extLst>
              </p:cNvPr>
              <p:cNvSpPr txBox="1"/>
              <p:nvPr/>
            </p:nvSpPr>
            <p:spPr>
              <a:xfrm>
                <a:off x="10855843" y="2544290"/>
                <a:ext cx="559769" cy="369332"/>
              </a:xfrm>
              <a:prstGeom prst="rect">
                <a:avLst/>
              </a:prstGeom>
              <a:noFill/>
            </p:spPr>
            <p:txBody>
              <a:bodyPr wrap="none" rtlCol="0">
                <a:spAutoFit/>
              </a:bodyPr>
              <a:lstStyle/>
              <a:p>
                <a:r>
                  <a:rPr lang="en-US" b="1" dirty="0"/>
                  <a:t>YES</a:t>
                </a:r>
              </a:p>
            </p:txBody>
          </p:sp>
          <p:sp>
            <p:nvSpPr>
              <p:cNvPr id="7" name="Oval 6">
                <a:extLst>
                  <a:ext uri="{FF2B5EF4-FFF2-40B4-BE49-F238E27FC236}">
                    <a16:creationId xmlns:a16="http://schemas.microsoft.com/office/drawing/2014/main" id="{8032D389-610E-3FF0-595E-64F7704C6A85}"/>
                  </a:ext>
                </a:extLst>
              </p:cNvPr>
              <p:cNvSpPr/>
              <p:nvPr/>
            </p:nvSpPr>
            <p:spPr>
              <a:xfrm>
                <a:off x="10511793" y="2605512"/>
                <a:ext cx="292608" cy="24688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6F51C31-7E44-03C4-ABC0-FAA012D3E3CF}"/>
                  </a:ext>
                </a:extLst>
              </p:cNvPr>
              <p:cNvSpPr/>
              <p:nvPr/>
            </p:nvSpPr>
            <p:spPr>
              <a:xfrm>
                <a:off x="10511133" y="3063240"/>
                <a:ext cx="292608" cy="246888"/>
              </a:xfrm>
              <a:prstGeom prst="ellips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8E473F6-C2C2-3B2F-9EBA-F8709D07B5D2}"/>
                  </a:ext>
                </a:extLst>
              </p:cNvPr>
              <p:cNvSpPr txBox="1"/>
              <p:nvPr/>
            </p:nvSpPr>
            <p:spPr>
              <a:xfrm>
                <a:off x="10901913" y="2983776"/>
                <a:ext cx="482824" cy="369332"/>
              </a:xfrm>
              <a:prstGeom prst="rect">
                <a:avLst/>
              </a:prstGeom>
              <a:noFill/>
            </p:spPr>
            <p:txBody>
              <a:bodyPr wrap="none" rtlCol="0">
                <a:spAutoFit/>
              </a:bodyPr>
              <a:lstStyle/>
              <a:p>
                <a:r>
                  <a:rPr lang="en-US" b="1" dirty="0"/>
                  <a:t>NO</a:t>
                </a:r>
              </a:p>
            </p:txBody>
          </p:sp>
        </p:grpSp>
      </p:grpSp>
    </p:spTree>
    <p:extLst>
      <p:ext uri="{BB962C8B-B14F-4D97-AF65-F5344CB8AC3E}">
        <p14:creationId xmlns:p14="http://schemas.microsoft.com/office/powerpoint/2010/main" val="1417364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1E8C7-1F7F-F87C-49AE-AD22B9727951}"/>
              </a:ext>
            </a:extLst>
          </p:cNvPr>
          <p:cNvPicPr>
            <a:picLocks noChangeAspect="1"/>
          </p:cNvPicPr>
          <p:nvPr/>
        </p:nvPicPr>
        <p:blipFill>
          <a:blip r:embed="rId3"/>
          <a:stretch>
            <a:fillRect/>
          </a:stretch>
        </p:blipFill>
        <p:spPr>
          <a:xfrm>
            <a:off x="624366" y="676417"/>
            <a:ext cx="10943268" cy="5505165"/>
          </a:xfrm>
          <a:prstGeom prst="rect">
            <a:avLst/>
          </a:prstGeom>
        </p:spPr>
      </p:pic>
      <p:grpSp>
        <p:nvGrpSpPr>
          <p:cNvPr id="2" name="Group 1">
            <a:extLst>
              <a:ext uri="{FF2B5EF4-FFF2-40B4-BE49-F238E27FC236}">
                <a16:creationId xmlns:a16="http://schemas.microsoft.com/office/drawing/2014/main" id="{219F9836-D661-27AC-6EA1-E12B88A7912C}"/>
              </a:ext>
            </a:extLst>
          </p:cNvPr>
          <p:cNvGrpSpPr/>
          <p:nvPr/>
        </p:nvGrpSpPr>
        <p:grpSpPr>
          <a:xfrm>
            <a:off x="10543029" y="797436"/>
            <a:ext cx="1052510" cy="1233376"/>
            <a:chOff x="10415436" y="2349794"/>
            <a:chExt cx="1052510" cy="1233376"/>
          </a:xfrm>
        </p:grpSpPr>
        <p:sp>
          <p:nvSpPr>
            <p:cNvPr id="3" name="Rectangle 2">
              <a:extLst>
                <a:ext uri="{FF2B5EF4-FFF2-40B4-BE49-F238E27FC236}">
                  <a16:creationId xmlns:a16="http://schemas.microsoft.com/office/drawing/2014/main" id="{8168160F-F31B-20CF-3E07-D376936BB646}"/>
                </a:ext>
              </a:extLst>
            </p:cNvPr>
            <p:cNvSpPr/>
            <p:nvPr/>
          </p:nvSpPr>
          <p:spPr>
            <a:xfrm>
              <a:off x="10415436" y="2349794"/>
              <a:ext cx="1052510" cy="1233376"/>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780561CA-FCA9-15AE-8D07-64479AD83190}"/>
                </a:ext>
              </a:extLst>
            </p:cNvPr>
            <p:cNvGrpSpPr/>
            <p:nvPr/>
          </p:nvGrpSpPr>
          <p:grpSpPr>
            <a:xfrm>
              <a:off x="10511133" y="2544290"/>
              <a:ext cx="904479" cy="808818"/>
              <a:chOff x="10511133" y="2544290"/>
              <a:chExt cx="904479" cy="808818"/>
            </a:xfrm>
          </p:grpSpPr>
          <p:sp>
            <p:nvSpPr>
              <p:cNvPr id="6" name="TextBox 5">
                <a:extLst>
                  <a:ext uri="{FF2B5EF4-FFF2-40B4-BE49-F238E27FC236}">
                    <a16:creationId xmlns:a16="http://schemas.microsoft.com/office/drawing/2014/main" id="{8CC6749F-CE27-49FE-04FB-B5BF6BB1F3B9}"/>
                  </a:ext>
                </a:extLst>
              </p:cNvPr>
              <p:cNvSpPr txBox="1"/>
              <p:nvPr/>
            </p:nvSpPr>
            <p:spPr>
              <a:xfrm>
                <a:off x="10855843" y="2544290"/>
                <a:ext cx="559769" cy="369332"/>
              </a:xfrm>
              <a:prstGeom prst="rect">
                <a:avLst/>
              </a:prstGeom>
              <a:noFill/>
            </p:spPr>
            <p:txBody>
              <a:bodyPr wrap="none" rtlCol="0">
                <a:spAutoFit/>
              </a:bodyPr>
              <a:lstStyle/>
              <a:p>
                <a:r>
                  <a:rPr lang="en-US" b="1" dirty="0"/>
                  <a:t>YES</a:t>
                </a:r>
              </a:p>
            </p:txBody>
          </p:sp>
          <p:sp>
            <p:nvSpPr>
              <p:cNvPr id="7" name="Oval 6">
                <a:extLst>
                  <a:ext uri="{FF2B5EF4-FFF2-40B4-BE49-F238E27FC236}">
                    <a16:creationId xmlns:a16="http://schemas.microsoft.com/office/drawing/2014/main" id="{F7C1C034-35F9-9394-5A89-E484A8EE5CCD}"/>
                  </a:ext>
                </a:extLst>
              </p:cNvPr>
              <p:cNvSpPr/>
              <p:nvPr/>
            </p:nvSpPr>
            <p:spPr>
              <a:xfrm>
                <a:off x="10511793" y="2605512"/>
                <a:ext cx="292608" cy="24688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9300113-BBB6-13BF-11BF-68B8205994EC}"/>
                  </a:ext>
                </a:extLst>
              </p:cNvPr>
              <p:cNvSpPr/>
              <p:nvPr/>
            </p:nvSpPr>
            <p:spPr>
              <a:xfrm>
                <a:off x="10511133" y="3063240"/>
                <a:ext cx="292608" cy="246888"/>
              </a:xfrm>
              <a:prstGeom prst="ellips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3149EDB-ED0B-B6C9-64EE-497521CA6763}"/>
                  </a:ext>
                </a:extLst>
              </p:cNvPr>
              <p:cNvSpPr txBox="1"/>
              <p:nvPr/>
            </p:nvSpPr>
            <p:spPr>
              <a:xfrm>
                <a:off x="10901913" y="2983776"/>
                <a:ext cx="482824" cy="369332"/>
              </a:xfrm>
              <a:prstGeom prst="rect">
                <a:avLst/>
              </a:prstGeom>
              <a:noFill/>
            </p:spPr>
            <p:txBody>
              <a:bodyPr wrap="none" rtlCol="0">
                <a:spAutoFit/>
              </a:bodyPr>
              <a:lstStyle/>
              <a:p>
                <a:r>
                  <a:rPr lang="en-US" b="1" dirty="0"/>
                  <a:t>NO</a:t>
                </a:r>
              </a:p>
            </p:txBody>
          </p:sp>
        </p:grpSp>
      </p:grpSp>
    </p:spTree>
    <p:extLst>
      <p:ext uri="{BB962C8B-B14F-4D97-AF65-F5344CB8AC3E}">
        <p14:creationId xmlns:p14="http://schemas.microsoft.com/office/powerpoint/2010/main" val="117669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A2B84-C3C0-6611-11C7-E02C7949CE95}"/>
              </a:ext>
            </a:extLst>
          </p:cNvPr>
          <p:cNvPicPr>
            <a:picLocks noChangeAspect="1"/>
          </p:cNvPicPr>
          <p:nvPr/>
        </p:nvPicPr>
        <p:blipFill>
          <a:blip r:embed="rId3"/>
          <a:stretch>
            <a:fillRect/>
          </a:stretch>
        </p:blipFill>
        <p:spPr>
          <a:xfrm>
            <a:off x="606076" y="676417"/>
            <a:ext cx="10979848" cy="5505165"/>
          </a:xfrm>
          <a:prstGeom prst="rect">
            <a:avLst/>
          </a:prstGeom>
        </p:spPr>
      </p:pic>
      <p:grpSp>
        <p:nvGrpSpPr>
          <p:cNvPr id="2" name="Group 1">
            <a:extLst>
              <a:ext uri="{FF2B5EF4-FFF2-40B4-BE49-F238E27FC236}">
                <a16:creationId xmlns:a16="http://schemas.microsoft.com/office/drawing/2014/main" id="{DA1D2B2A-7F33-B661-F53D-B505D2D48CB0}"/>
              </a:ext>
            </a:extLst>
          </p:cNvPr>
          <p:cNvGrpSpPr/>
          <p:nvPr/>
        </p:nvGrpSpPr>
        <p:grpSpPr>
          <a:xfrm>
            <a:off x="10543029" y="797436"/>
            <a:ext cx="1052510" cy="1233376"/>
            <a:chOff x="10415436" y="2349794"/>
            <a:chExt cx="1052510" cy="1233376"/>
          </a:xfrm>
        </p:grpSpPr>
        <p:sp>
          <p:nvSpPr>
            <p:cNvPr id="4" name="Rectangle 3">
              <a:extLst>
                <a:ext uri="{FF2B5EF4-FFF2-40B4-BE49-F238E27FC236}">
                  <a16:creationId xmlns:a16="http://schemas.microsoft.com/office/drawing/2014/main" id="{EDDE7BE4-18E8-7C5F-BB2C-F7CD16A78D4E}"/>
                </a:ext>
              </a:extLst>
            </p:cNvPr>
            <p:cNvSpPr/>
            <p:nvPr/>
          </p:nvSpPr>
          <p:spPr>
            <a:xfrm>
              <a:off x="10415436" y="2349794"/>
              <a:ext cx="1052510" cy="1233376"/>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0DCBA5C7-ECFC-F749-4FE5-40AC5691676B}"/>
                </a:ext>
              </a:extLst>
            </p:cNvPr>
            <p:cNvGrpSpPr/>
            <p:nvPr/>
          </p:nvGrpSpPr>
          <p:grpSpPr>
            <a:xfrm>
              <a:off x="10511133" y="2544290"/>
              <a:ext cx="904479" cy="808818"/>
              <a:chOff x="10511133" y="2544290"/>
              <a:chExt cx="904479" cy="808818"/>
            </a:xfrm>
          </p:grpSpPr>
          <p:sp>
            <p:nvSpPr>
              <p:cNvPr id="6" name="TextBox 5">
                <a:extLst>
                  <a:ext uri="{FF2B5EF4-FFF2-40B4-BE49-F238E27FC236}">
                    <a16:creationId xmlns:a16="http://schemas.microsoft.com/office/drawing/2014/main" id="{4B364848-4702-05B8-E52E-B43B64142767}"/>
                  </a:ext>
                </a:extLst>
              </p:cNvPr>
              <p:cNvSpPr txBox="1"/>
              <p:nvPr/>
            </p:nvSpPr>
            <p:spPr>
              <a:xfrm>
                <a:off x="10855843" y="2544290"/>
                <a:ext cx="559769" cy="369332"/>
              </a:xfrm>
              <a:prstGeom prst="rect">
                <a:avLst/>
              </a:prstGeom>
              <a:noFill/>
            </p:spPr>
            <p:txBody>
              <a:bodyPr wrap="none" rtlCol="0">
                <a:spAutoFit/>
              </a:bodyPr>
              <a:lstStyle/>
              <a:p>
                <a:r>
                  <a:rPr lang="en-US" b="1" dirty="0"/>
                  <a:t>YES</a:t>
                </a:r>
              </a:p>
            </p:txBody>
          </p:sp>
          <p:sp>
            <p:nvSpPr>
              <p:cNvPr id="7" name="Oval 6">
                <a:extLst>
                  <a:ext uri="{FF2B5EF4-FFF2-40B4-BE49-F238E27FC236}">
                    <a16:creationId xmlns:a16="http://schemas.microsoft.com/office/drawing/2014/main" id="{82370A7F-9DC0-94CC-0940-D4492F1A18D1}"/>
                  </a:ext>
                </a:extLst>
              </p:cNvPr>
              <p:cNvSpPr/>
              <p:nvPr/>
            </p:nvSpPr>
            <p:spPr>
              <a:xfrm>
                <a:off x="10511793" y="2605512"/>
                <a:ext cx="292608" cy="24688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8533CB0-02C0-CA36-D952-956E95CF0D25}"/>
                  </a:ext>
                </a:extLst>
              </p:cNvPr>
              <p:cNvSpPr/>
              <p:nvPr/>
            </p:nvSpPr>
            <p:spPr>
              <a:xfrm>
                <a:off x="10511133" y="3063240"/>
                <a:ext cx="292608" cy="246888"/>
              </a:xfrm>
              <a:prstGeom prst="ellips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1AC7AE7-6BFB-C9BD-E2F2-BE44E7E3C24C}"/>
                  </a:ext>
                </a:extLst>
              </p:cNvPr>
              <p:cNvSpPr txBox="1"/>
              <p:nvPr/>
            </p:nvSpPr>
            <p:spPr>
              <a:xfrm>
                <a:off x="10901913" y="2983776"/>
                <a:ext cx="482824" cy="369332"/>
              </a:xfrm>
              <a:prstGeom prst="rect">
                <a:avLst/>
              </a:prstGeom>
              <a:noFill/>
            </p:spPr>
            <p:txBody>
              <a:bodyPr wrap="none" rtlCol="0">
                <a:spAutoFit/>
              </a:bodyPr>
              <a:lstStyle/>
              <a:p>
                <a:r>
                  <a:rPr lang="en-US" b="1" dirty="0"/>
                  <a:t>NO</a:t>
                </a:r>
              </a:p>
            </p:txBody>
          </p:sp>
        </p:grpSp>
      </p:grpSp>
    </p:spTree>
    <p:extLst>
      <p:ext uri="{BB962C8B-B14F-4D97-AF65-F5344CB8AC3E}">
        <p14:creationId xmlns:p14="http://schemas.microsoft.com/office/powerpoint/2010/main" val="449641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95794B-515C-D42F-2C9C-9EE9481B00CE}"/>
              </a:ext>
            </a:extLst>
          </p:cNvPr>
          <p:cNvPicPr>
            <a:picLocks noChangeAspect="1"/>
          </p:cNvPicPr>
          <p:nvPr/>
        </p:nvPicPr>
        <p:blipFill>
          <a:blip r:embed="rId3"/>
          <a:stretch>
            <a:fillRect/>
          </a:stretch>
        </p:blipFill>
        <p:spPr>
          <a:xfrm>
            <a:off x="566449" y="694707"/>
            <a:ext cx="11059102" cy="5468586"/>
          </a:xfrm>
          <a:prstGeom prst="rect">
            <a:avLst/>
          </a:prstGeom>
        </p:spPr>
      </p:pic>
      <p:grpSp>
        <p:nvGrpSpPr>
          <p:cNvPr id="3" name="Group 2">
            <a:extLst>
              <a:ext uri="{FF2B5EF4-FFF2-40B4-BE49-F238E27FC236}">
                <a16:creationId xmlns:a16="http://schemas.microsoft.com/office/drawing/2014/main" id="{3EAED05F-A65C-7938-31CC-C81B2BD54B96}"/>
              </a:ext>
            </a:extLst>
          </p:cNvPr>
          <p:cNvGrpSpPr/>
          <p:nvPr/>
        </p:nvGrpSpPr>
        <p:grpSpPr>
          <a:xfrm>
            <a:off x="10543029" y="797436"/>
            <a:ext cx="1052510" cy="1233376"/>
            <a:chOff x="10415436" y="2349794"/>
            <a:chExt cx="1052510" cy="1233376"/>
          </a:xfrm>
        </p:grpSpPr>
        <p:sp>
          <p:nvSpPr>
            <p:cNvPr id="4" name="Rectangle 3">
              <a:extLst>
                <a:ext uri="{FF2B5EF4-FFF2-40B4-BE49-F238E27FC236}">
                  <a16:creationId xmlns:a16="http://schemas.microsoft.com/office/drawing/2014/main" id="{4FF2AB60-AF44-F2F2-1FA4-A2B8AF81F085}"/>
                </a:ext>
              </a:extLst>
            </p:cNvPr>
            <p:cNvSpPr/>
            <p:nvPr/>
          </p:nvSpPr>
          <p:spPr>
            <a:xfrm>
              <a:off x="10415436" y="2349794"/>
              <a:ext cx="1052510" cy="1233376"/>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755FD919-94CB-FD1C-27ED-F29C6E741FC5}"/>
                </a:ext>
              </a:extLst>
            </p:cNvPr>
            <p:cNvGrpSpPr/>
            <p:nvPr/>
          </p:nvGrpSpPr>
          <p:grpSpPr>
            <a:xfrm>
              <a:off x="10511133" y="2544290"/>
              <a:ext cx="904479" cy="808818"/>
              <a:chOff x="10511133" y="2544290"/>
              <a:chExt cx="904479" cy="808818"/>
            </a:xfrm>
          </p:grpSpPr>
          <p:sp>
            <p:nvSpPr>
              <p:cNvPr id="6" name="TextBox 5">
                <a:extLst>
                  <a:ext uri="{FF2B5EF4-FFF2-40B4-BE49-F238E27FC236}">
                    <a16:creationId xmlns:a16="http://schemas.microsoft.com/office/drawing/2014/main" id="{824D11B6-F745-B7FC-8565-BE3D2F2B1EE3}"/>
                  </a:ext>
                </a:extLst>
              </p:cNvPr>
              <p:cNvSpPr txBox="1"/>
              <p:nvPr/>
            </p:nvSpPr>
            <p:spPr>
              <a:xfrm>
                <a:off x="10855843" y="2544290"/>
                <a:ext cx="559769" cy="369332"/>
              </a:xfrm>
              <a:prstGeom prst="rect">
                <a:avLst/>
              </a:prstGeom>
              <a:noFill/>
            </p:spPr>
            <p:txBody>
              <a:bodyPr wrap="none" rtlCol="0">
                <a:spAutoFit/>
              </a:bodyPr>
              <a:lstStyle/>
              <a:p>
                <a:r>
                  <a:rPr lang="en-US" b="1" dirty="0"/>
                  <a:t>YES</a:t>
                </a:r>
              </a:p>
            </p:txBody>
          </p:sp>
          <p:sp>
            <p:nvSpPr>
              <p:cNvPr id="7" name="Oval 6">
                <a:extLst>
                  <a:ext uri="{FF2B5EF4-FFF2-40B4-BE49-F238E27FC236}">
                    <a16:creationId xmlns:a16="http://schemas.microsoft.com/office/drawing/2014/main" id="{BCE395DD-D2E5-EB33-4C93-67E88CB1253D}"/>
                  </a:ext>
                </a:extLst>
              </p:cNvPr>
              <p:cNvSpPr/>
              <p:nvPr/>
            </p:nvSpPr>
            <p:spPr>
              <a:xfrm>
                <a:off x="10511793" y="2605512"/>
                <a:ext cx="292608" cy="24688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CF31A344-C555-C869-8431-E06F203AAB25}"/>
                  </a:ext>
                </a:extLst>
              </p:cNvPr>
              <p:cNvSpPr/>
              <p:nvPr/>
            </p:nvSpPr>
            <p:spPr>
              <a:xfrm>
                <a:off x="10511133" y="3063240"/>
                <a:ext cx="292608" cy="246888"/>
              </a:xfrm>
              <a:prstGeom prst="ellips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E1E6AF0-67D8-1E5D-495F-595AFC34B44B}"/>
                  </a:ext>
                </a:extLst>
              </p:cNvPr>
              <p:cNvSpPr txBox="1"/>
              <p:nvPr/>
            </p:nvSpPr>
            <p:spPr>
              <a:xfrm>
                <a:off x="10901913" y="2983776"/>
                <a:ext cx="482824" cy="369332"/>
              </a:xfrm>
              <a:prstGeom prst="rect">
                <a:avLst/>
              </a:prstGeom>
              <a:noFill/>
            </p:spPr>
            <p:txBody>
              <a:bodyPr wrap="none" rtlCol="0">
                <a:spAutoFit/>
              </a:bodyPr>
              <a:lstStyle/>
              <a:p>
                <a:r>
                  <a:rPr lang="en-US" b="1" dirty="0"/>
                  <a:t>NO</a:t>
                </a:r>
              </a:p>
            </p:txBody>
          </p:sp>
        </p:grpSp>
      </p:grpSp>
    </p:spTree>
    <p:extLst>
      <p:ext uri="{BB962C8B-B14F-4D97-AF65-F5344CB8AC3E}">
        <p14:creationId xmlns:p14="http://schemas.microsoft.com/office/powerpoint/2010/main" val="1511408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45E30-A8A2-2F69-6068-AE635B4E41AC}"/>
              </a:ext>
            </a:extLst>
          </p:cNvPr>
          <p:cNvSpPr>
            <a:spLocks noGrp="1"/>
          </p:cNvSpPr>
          <p:nvPr>
            <p:ph type="title"/>
          </p:nvPr>
        </p:nvSpPr>
        <p:spPr>
          <a:xfrm>
            <a:off x="581192" y="702156"/>
            <a:ext cx="11029616" cy="796138"/>
          </a:xfrm>
        </p:spPr>
        <p:txBody>
          <a:bodyPr/>
          <a:lstStyle/>
          <a:p>
            <a:r>
              <a:rPr lang="en-US" dirty="0"/>
              <a:t>Big “How” Question:</a:t>
            </a:r>
          </a:p>
        </p:txBody>
      </p:sp>
      <p:sp>
        <p:nvSpPr>
          <p:cNvPr id="7" name="Content Placeholder 6">
            <a:extLst>
              <a:ext uri="{FF2B5EF4-FFF2-40B4-BE49-F238E27FC236}">
                <a16:creationId xmlns:a16="http://schemas.microsoft.com/office/drawing/2014/main" id="{09BDD46A-A60C-6CE2-6273-C41DE8120699}"/>
              </a:ext>
            </a:extLst>
          </p:cNvPr>
          <p:cNvSpPr>
            <a:spLocks noGrp="1"/>
          </p:cNvSpPr>
          <p:nvPr>
            <p:ph idx="1"/>
          </p:nvPr>
        </p:nvSpPr>
        <p:spPr>
          <a:xfrm>
            <a:off x="581193" y="1498294"/>
            <a:ext cx="11029615" cy="4925620"/>
          </a:xfrm>
        </p:spPr>
        <p:txBody>
          <a:bodyPr>
            <a:normAutofit/>
          </a:bodyPr>
          <a:lstStyle/>
          <a:p>
            <a:pPr marL="0" indent="0">
              <a:lnSpc>
                <a:spcPct val="110000"/>
              </a:lnSpc>
              <a:spcBef>
                <a:spcPts val="0"/>
              </a:spcBef>
              <a:spcAft>
                <a:spcPts val="1000"/>
              </a:spcAft>
              <a:buNone/>
            </a:pPr>
            <a:r>
              <a:rPr lang="en-US" sz="2800" b="1" u="sng" dirty="0"/>
              <a:t>How do partners determine share of partnership factors to include?</a:t>
            </a:r>
            <a:r>
              <a:rPr lang="en-US" sz="2800" b="1" dirty="0"/>
              <a:t> </a:t>
            </a:r>
          </a:p>
          <a:p>
            <a:pPr>
              <a:spcBef>
                <a:spcPts val="0"/>
              </a:spcBef>
              <a:spcAft>
                <a:spcPts val="3000"/>
              </a:spcAft>
            </a:pPr>
            <a:r>
              <a:rPr lang="en-US" sz="2400" b="1" dirty="0"/>
              <a:t>Directly attribute the receipts to particular partners based on the partnership items making up their distributive share.</a:t>
            </a:r>
          </a:p>
          <a:p>
            <a:pPr>
              <a:spcBef>
                <a:spcPts val="0"/>
              </a:spcBef>
              <a:spcAft>
                <a:spcPts val="3000"/>
              </a:spcAft>
            </a:pPr>
            <a:r>
              <a:rPr lang="en-US" sz="2400" b="1" dirty="0"/>
              <a:t>Use a ratio of the partner’s “interest in the partnership” (same as federal rules under 704(b))</a:t>
            </a:r>
          </a:p>
          <a:p>
            <a:pPr>
              <a:spcBef>
                <a:spcPts val="0"/>
              </a:spcBef>
              <a:spcAft>
                <a:spcPts val="3000"/>
              </a:spcAft>
            </a:pPr>
            <a:r>
              <a:rPr lang="en-US" sz="2400" b="1" dirty="0"/>
              <a:t>Use a ratio of the partner’s share of capital</a:t>
            </a:r>
          </a:p>
          <a:p>
            <a:pPr>
              <a:spcBef>
                <a:spcPts val="0"/>
              </a:spcBef>
              <a:spcAft>
                <a:spcPts val="1000"/>
              </a:spcAft>
            </a:pPr>
            <a:r>
              <a:rPr lang="en-US" sz="2400" b="1" dirty="0"/>
              <a:t>Use a ratio of the partner’s share of partnership income (distributive share)</a:t>
            </a:r>
          </a:p>
        </p:txBody>
      </p:sp>
      <p:sp>
        <p:nvSpPr>
          <p:cNvPr id="5" name="Slide Number Placeholder 4">
            <a:extLst>
              <a:ext uri="{FF2B5EF4-FFF2-40B4-BE49-F238E27FC236}">
                <a16:creationId xmlns:a16="http://schemas.microsoft.com/office/drawing/2014/main" id="{4B7EB337-011C-1EDC-F068-93B34A138DAD}"/>
              </a:ext>
            </a:extLst>
          </p:cNvPr>
          <p:cNvSpPr>
            <a:spLocks noGrp="1"/>
          </p:cNvSpPr>
          <p:nvPr>
            <p:ph type="sldNum" sz="quarter" idx="12"/>
          </p:nvPr>
        </p:nvSpPr>
        <p:spPr/>
        <p:txBody>
          <a:bodyPr/>
          <a:lstStyle/>
          <a:p>
            <a:fld id="{3A98EE3D-8CD1-4C3F-BD1C-C98C9596463C}" type="slidenum">
              <a:rPr lang="en-US" smtClean="0"/>
              <a:pPr/>
              <a:t>28</a:t>
            </a:fld>
            <a:endParaRPr lang="en-US" dirty="0"/>
          </a:p>
        </p:txBody>
      </p:sp>
    </p:spTree>
    <p:extLst>
      <p:ext uri="{BB962C8B-B14F-4D97-AF65-F5344CB8AC3E}">
        <p14:creationId xmlns:p14="http://schemas.microsoft.com/office/powerpoint/2010/main" val="3737846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1E958-A0C0-D30D-3D65-A483D83BBA9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0BA9552-E81C-9E2D-06D7-981BE2EDA212}"/>
              </a:ext>
            </a:extLst>
          </p:cNvPr>
          <p:cNvSpPr>
            <a:spLocks noGrp="1"/>
          </p:cNvSpPr>
          <p:nvPr>
            <p:ph type="title"/>
          </p:nvPr>
        </p:nvSpPr>
        <p:spPr>
          <a:xfrm>
            <a:off x="581192" y="702156"/>
            <a:ext cx="11029616" cy="796138"/>
          </a:xfrm>
        </p:spPr>
        <p:txBody>
          <a:bodyPr/>
          <a:lstStyle/>
          <a:p>
            <a:r>
              <a:rPr lang="en-US" dirty="0"/>
              <a:t>Big “How” Question:</a:t>
            </a:r>
          </a:p>
        </p:txBody>
      </p:sp>
      <p:sp>
        <p:nvSpPr>
          <p:cNvPr id="7" name="Content Placeholder 6">
            <a:extLst>
              <a:ext uri="{FF2B5EF4-FFF2-40B4-BE49-F238E27FC236}">
                <a16:creationId xmlns:a16="http://schemas.microsoft.com/office/drawing/2014/main" id="{CAAFFA8C-9A08-32DC-D986-B97A1850C802}"/>
              </a:ext>
            </a:extLst>
          </p:cNvPr>
          <p:cNvSpPr>
            <a:spLocks noGrp="1"/>
          </p:cNvSpPr>
          <p:nvPr>
            <p:ph idx="1"/>
          </p:nvPr>
        </p:nvSpPr>
        <p:spPr>
          <a:xfrm>
            <a:off x="581193" y="1498294"/>
            <a:ext cx="11029615" cy="4925620"/>
          </a:xfrm>
        </p:spPr>
        <p:txBody>
          <a:bodyPr>
            <a:normAutofit/>
          </a:bodyPr>
          <a:lstStyle/>
          <a:p>
            <a:pPr marL="0" indent="0">
              <a:lnSpc>
                <a:spcPct val="110000"/>
              </a:lnSpc>
              <a:spcBef>
                <a:spcPts val="0"/>
              </a:spcBef>
              <a:spcAft>
                <a:spcPts val="1000"/>
              </a:spcAft>
              <a:buNone/>
            </a:pPr>
            <a:r>
              <a:rPr lang="en-US" sz="2800" b="1" u="sng" dirty="0"/>
              <a:t>How do partners determine share of partnership factors to include?</a:t>
            </a:r>
            <a:r>
              <a:rPr lang="en-US" sz="2800" b="1" dirty="0"/>
              <a:t> </a:t>
            </a:r>
          </a:p>
          <a:p>
            <a:pPr>
              <a:spcBef>
                <a:spcPts val="0"/>
              </a:spcBef>
              <a:spcAft>
                <a:spcPts val="3000"/>
              </a:spcAft>
            </a:pPr>
            <a:r>
              <a:rPr lang="en-US" sz="2400" b="1" dirty="0"/>
              <a:t>Directly attribute the receipts to particular partners based on the partnership items making up their distributive share.</a:t>
            </a:r>
          </a:p>
          <a:p>
            <a:pPr>
              <a:spcBef>
                <a:spcPts val="0"/>
              </a:spcBef>
              <a:spcAft>
                <a:spcPts val="3000"/>
              </a:spcAft>
            </a:pPr>
            <a:r>
              <a:rPr lang="en-US" sz="2400" b="1" dirty="0"/>
              <a:t>Use a ratio of the partner’s “interest in the partnership” (same as federal rules under 704(b))</a:t>
            </a:r>
          </a:p>
          <a:p>
            <a:pPr>
              <a:spcBef>
                <a:spcPts val="0"/>
              </a:spcBef>
              <a:spcAft>
                <a:spcPts val="3000"/>
              </a:spcAft>
            </a:pPr>
            <a:r>
              <a:rPr lang="en-US" sz="2400" b="1" dirty="0"/>
              <a:t>Use a ratio of the partner’s share of capital</a:t>
            </a:r>
          </a:p>
          <a:p>
            <a:pPr>
              <a:spcBef>
                <a:spcPts val="0"/>
              </a:spcBef>
              <a:spcAft>
                <a:spcPts val="1000"/>
              </a:spcAft>
            </a:pPr>
            <a:r>
              <a:rPr lang="en-US" sz="2400" b="1" dirty="0"/>
              <a:t>Use a ratio of the partner’s share of partnership income (distributive share)</a:t>
            </a:r>
          </a:p>
        </p:txBody>
      </p:sp>
      <p:sp>
        <p:nvSpPr>
          <p:cNvPr id="5" name="Slide Number Placeholder 4">
            <a:extLst>
              <a:ext uri="{FF2B5EF4-FFF2-40B4-BE49-F238E27FC236}">
                <a16:creationId xmlns:a16="http://schemas.microsoft.com/office/drawing/2014/main" id="{AD5F9F8F-9F1E-7E21-32DC-042406FC2700}"/>
              </a:ext>
            </a:extLst>
          </p:cNvPr>
          <p:cNvSpPr>
            <a:spLocks noGrp="1"/>
          </p:cNvSpPr>
          <p:nvPr>
            <p:ph type="sldNum" sz="quarter" idx="12"/>
          </p:nvPr>
        </p:nvSpPr>
        <p:spPr/>
        <p:txBody>
          <a:bodyPr/>
          <a:lstStyle/>
          <a:p>
            <a:fld id="{3A98EE3D-8CD1-4C3F-BD1C-C98C9596463C}" type="slidenum">
              <a:rPr lang="en-US" smtClean="0"/>
              <a:pPr/>
              <a:t>29</a:t>
            </a:fld>
            <a:endParaRPr lang="en-US" dirty="0"/>
          </a:p>
        </p:txBody>
      </p:sp>
      <p:sp>
        <p:nvSpPr>
          <p:cNvPr id="12" name="TextBox 11">
            <a:extLst>
              <a:ext uri="{FF2B5EF4-FFF2-40B4-BE49-F238E27FC236}">
                <a16:creationId xmlns:a16="http://schemas.microsoft.com/office/drawing/2014/main" id="{2A5A5A6B-9245-97F9-B0A4-15EF3FCA2922}"/>
              </a:ext>
            </a:extLst>
          </p:cNvPr>
          <p:cNvSpPr txBox="1"/>
          <p:nvPr/>
        </p:nvSpPr>
        <p:spPr>
          <a:xfrm rot="20959807">
            <a:off x="7233940" y="870410"/>
            <a:ext cx="2802018" cy="1200329"/>
          </a:xfrm>
          <a:prstGeom prst="rect">
            <a:avLst/>
          </a:prstGeom>
          <a:solidFill>
            <a:srgbClr val="FFFF00"/>
          </a:solidFill>
          <a:ln>
            <a:solidFill>
              <a:srgbClr val="E71224"/>
            </a:solidFill>
          </a:ln>
        </p:spPr>
        <p:txBody>
          <a:bodyPr wrap="square" rtlCol="0">
            <a:spAutoFit/>
          </a:bodyPr>
          <a:lstStyle/>
          <a:p>
            <a:r>
              <a:rPr lang="en-US" b="1" dirty="0">
                <a:latin typeface="Lucida Handwriting" panose="03010101010101010101" pitchFamily="66" charset="0"/>
              </a:rPr>
              <a:t>The problem is what do you do with special allocations of expense or loss?</a:t>
            </a:r>
          </a:p>
        </p:txBody>
      </p:sp>
    </p:spTree>
    <p:extLst>
      <p:ext uri="{BB962C8B-B14F-4D97-AF65-F5344CB8AC3E}">
        <p14:creationId xmlns:p14="http://schemas.microsoft.com/office/powerpoint/2010/main" val="67902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405353" y="2450969"/>
            <a:ext cx="11205455" cy="2366128"/>
          </a:xfrm>
        </p:spPr>
        <p:txBody>
          <a:bodyPr>
            <a:normAutofit/>
          </a:bodyPr>
          <a:lstStyle/>
          <a:p>
            <a:r>
              <a:rPr lang="en-US" sz="3200" dirty="0"/>
              <a:t>Update on Project Issue Outline</a:t>
            </a:r>
          </a:p>
        </p:txBody>
      </p:sp>
      <p:sp>
        <p:nvSpPr>
          <p:cNvPr id="3" name="Slide Number Placeholder 2">
            <a:extLst>
              <a:ext uri="{FF2B5EF4-FFF2-40B4-BE49-F238E27FC236}">
                <a16:creationId xmlns:a16="http://schemas.microsoft.com/office/drawing/2014/main" id="{FAE37C0F-FB0E-6735-C99D-3B0B589F8EF9}"/>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2711391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3CE1-5D49-DDEB-B258-CEFFFCAAB5A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9FAEBE5-D998-C9AE-977C-CB1C537E534D}"/>
              </a:ext>
            </a:extLst>
          </p:cNvPr>
          <p:cNvSpPr>
            <a:spLocks noGrp="1"/>
          </p:cNvSpPr>
          <p:nvPr>
            <p:ph type="title"/>
          </p:nvPr>
        </p:nvSpPr>
        <p:spPr>
          <a:xfrm>
            <a:off x="581192" y="702156"/>
            <a:ext cx="11029616" cy="796138"/>
          </a:xfrm>
        </p:spPr>
        <p:txBody>
          <a:bodyPr/>
          <a:lstStyle/>
          <a:p>
            <a:r>
              <a:rPr lang="en-US" dirty="0"/>
              <a:t>Big “How” Question:</a:t>
            </a:r>
          </a:p>
        </p:txBody>
      </p:sp>
      <p:sp>
        <p:nvSpPr>
          <p:cNvPr id="7" name="Content Placeholder 6">
            <a:extLst>
              <a:ext uri="{FF2B5EF4-FFF2-40B4-BE49-F238E27FC236}">
                <a16:creationId xmlns:a16="http://schemas.microsoft.com/office/drawing/2014/main" id="{FF9742F8-5EC9-249E-FFB6-CD1FD4C2686A}"/>
              </a:ext>
            </a:extLst>
          </p:cNvPr>
          <p:cNvSpPr>
            <a:spLocks noGrp="1"/>
          </p:cNvSpPr>
          <p:nvPr>
            <p:ph idx="1"/>
          </p:nvPr>
        </p:nvSpPr>
        <p:spPr>
          <a:xfrm>
            <a:off x="581193" y="1498294"/>
            <a:ext cx="11029615" cy="4925620"/>
          </a:xfrm>
        </p:spPr>
        <p:txBody>
          <a:bodyPr>
            <a:normAutofit/>
          </a:bodyPr>
          <a:lstStyle/>
          <a:p>
            <a:pPr marL="0" indent="0">
              <a:lnSpc>
                <a:spcPct val="110000"/>
              </a:lnSpc>
              <a:spcBef>
                <a:spcPts val="0"/>
              </a:spcBef>
              <a:spcAft>
                <a:spcPts val="1000"/>
              </a:spcAft>
              <a:buNone/>
            </a:pPr>
            <a:r>
              <a:rPr lang="en-US" sz="2800" b="1" u="sng" dirty="0"/>
              <a:t>How do partners determine share of partnership factors to include?</a:t>
            </a:r>
            <a:r>
              <a:rPr lang="en-US" sz="2800" b="1" dirty="0"/>
              <a:t> </a:t>
            </a:r>
          </a:p>
          <a:p>
            <a:pPr>
              <a:spcBef>
                <a:spcPts val="0"/>
              </a:spcBef>
              <a:spcAft>
                <a:spcPts val="3000"/>
              </a:spcAft>
            </a:pPr>
            <a:r>
              <a:rPr lang="en-US" sz="2400" b="1" dirty="0"/>
              <a:t>Directly attribute the receipts to particular partners based on the partnership items making up their distributive share.</a:t>
            </a:r>
          </a:p>
          <a:p>
            <a:pPr>
              <a:spcBef>
                <a:spcPts val="0"/>
              </a:spcBef>
              <a:spcAft>
                <a:spcPts val="3000"/>
              </a:spcAft>
            </a:pPr>
            <a:r>
              <a:rPr lang="en-US" sz="2400" b="1" dirty="0"/>
              <a:t>Use a ratio of the partner’s “interest in the partnership” (same as federal rules under 704(b))</a:t>
            </a:r>
          </a:p>
          <a:p>
            <a:pPr>
              <a:spcBef>
                <a:spcPts val="0"/>
              </a:spcBef>
              <a:spcAft>
                <a:spcPts val="3000"/>
              </a:spcAft>
            </a:pPr>
            <a:r>
              <a:rPr lang="en-US" sz="2400" b="1" dirty="0"/>
              <a:t>Use a ratio of the partner’s share of capital</a:t>
            </a:r>
          </a:p>
          <a:p>
            <a:pPr>
              <a:spcBef>
                <a:spcPts val="0"/>
              </a:spcBef>
              <a:spcAft>
                <a:spcPts val="1000"/>
              </a:spcAft>
            </a:pPr>
            <a:r>
              <a:rPr lang="en-US" sz="2400" b="1" dirty="0"/>
              <a:t>Use a ratio of the partner’s share of partnership income (distributive share)</a:t>
            </a:r>
          </a:p>
        </p:txBody>
      </p:sp>
      <p:sp>
        <p:nvSpPr>
          <p:cNvPr id="5" name="Slide Number Placeholder 4">
            <a:extLst>
              <a:ext uri="{FF2B5EF4-FFF2-40B4-BE49-F238E27FC236}">
                <a16:creationId xmlns:a16="http://schemas.microsoft.com/office/drawing/2014/main" id="{B25A0AA0-C01C-B142-0E38-2E0F07460883}"/>
              </a:ext>
            </a:extLst>
          </p:cNvPr>
          <p:cNvSpPr>
            <a:spLocks noGrp="1"/>
          </p:cNvSpPr>
          <p:nvPr>
            <p:ph type="sldNum" sz="quarter" idx="12"/>
          </p:nvPr>
        </p:nvSpPr>
        <p:spPr/>
        <p:txBody>
          <a:bodyPr/>
          <a:lstStyle/>
          <a:p>
            <a:fld id="{3A98EE3D-8CD1-4C3F-BD1C-C98C9596463C}" type="slidenum">
              <a:rPr lang="en-US" smtClean="0"/>
              <a:pPr/>
              <a:t>30</a:t>
            </a:fld>
            <a:endParaRPr lang="en-US" dirty="0"/>
          </a:p>
        </p:txBody>
      </p:sp>
      <p:sp>
        <p:nvSpPr>
          <p:cNvPr id="12" name="TextBox 11">
            <a:extLst>
              <a:ext uri="{FF2B5EF4-FFF2-40B4-BE49-F238E27FC236}">
                <a16:creationId xmlns:a16="http://schemas.microsoft.com/office/drawing/2014/main" id="{3C83F6EE-3626-7371-9DB8-2073E0D417B2}"/>
              </a:ext>
            </a:extLst>
          </p:cNvPr>
          <p:cNvSpPr txBox="1"/>
          <p:nvPr/>
        </p:nvSpPr>
        <p:spPr>
          <a:xfrm rot="20959807">
            <a:off x="8978472" y="3052718"/>
            <a:ext cx="2696097" cy="1200329"/>
          </a:xfrm>
          <a:prstGeom prst="rect">
            <a:avLst/>
          </a:prstGeom>
          <a:solidFill>
            <a:srgbClr val="FFFF00"/>
          </a:solidFill>
          <a:ln>
            <a:solidFill>
              <a:srgbClr val="E71224"/>
            </a:solidFill>
          </a:ln>
        </p:spPr>
        <p:txBody>
          <a:bodyPr wrap="square" rtlCol="0">
            <a:spAutoFit/>
          </a:bodyPr>
          <a:lstStyle/>
          <a:p>
            <a:r>
              <a:rPr lang="en-US" b="1" dirty="0">
                <a:latin typeface="Lucida Handwriting" panose="03010101010101010101" pitchFamily="66" charset="0"/>
              </a:rPr>
              <a:t>Too complicated and information may not be available.</a:t>
            </a:r>
          </a:p>
        </p:txBody>
      </p:sp>
      <p:sp>
        <p:nvSpPr>
          <p:cNvPr id="11" name="TextBox 10">
            <a:extLst>
              <a:ext uri="{FF2B5EF4-FFF2-40B4-BE49-F238E27FC236}">
                <a16:creationId xmlns:a16="http://schemas.microsoft.com/office/drawing/2014/main" id="{BC5A07F6-4FA4-4E73-2FBB-E24CCE3FA2FC}"/>
              </a:ext>
            </a:extLst>
          </p:cNvPr>
          <p:cNvSpPr txBox="1"/>
          <p:nvPr/>
        </p:nvSpPr>
        <p:spPr>
          <a:xfrm rot="20959807">
            <a:off x="7233940" y="870408"/>
            <a:ext cx="2802018" cy="1200329"/>
          </a:xfrm>
          <a:prstGeom prst="rect">
            <a:avLst/>
          </a:prstGeom>
          <a:solidFill>
            <a:srgbClr val="FFFF00"/>
          </a:solidFill>
          <a:ln>
            <a:solidFill>
              <a:srgbClr val="E71224"/>
            </a:solidFill>
          </a:ln>
        </p:spPr>
        <p:txBody>
          <a:bodyPr wrap="square" rtlCol="0">
            <a:spAutoFit/>
          </a:bodyPr>
          <a:lstStyle/>
          <a:p>
            <a:r>
              <a:rPr lang="en-US" b="1" dirty="0">
                <a:latin typeface="Lucida Handwriting" panose="03010101010101010101" pitchFamily="66" charset="0"/>
              </a:rPr>
              <a:t>The problem is what do you do with special allocations of expense or loss?</a:t>
            </a:r>
          </a:p>
        </p:txBody>
      </p:sp>
    </p:spTree>
    <p:extLst>
      <p:ext uri="{BB962C8B-B14F-4D97-AF65-F5344CB8AC3E}">
        <p14:creationId xmlns:p14="http://schemas.microsoft.com/office/powerpoint/2010/main" val="3406546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E72FD-9534-CA7D-B8C9-A651A5AB94F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74ED848-78BB-DFF5-0B49-C1CDAB591F16}"/>
              </a:ext>
            </a:extLst>
          </p:cNvPr>
          <p:cNvSpPr>
            <a:spLocks noGrp="1"/>
          </p:cNvSpPr>
          <p:nvPr>
            <p:ph type="title"/>
          </p:nvPr>
        </p:nvSpPr>
        <p:spPr>
          <a:xfrm>
            <a:off x="581192" y="702156"/>
            <a:ext cx="11029616" cy="796138"/>
          </a:xfrm>
        </p:spPr>
        <p:txBody>
          <a:bodyPr/>
          <a:lstStyle/>
          <a:p>
            <a:r>
              <a:rPr lang="en-US" dirty="0"/>
              <a:t>Big “How” Question:</a:t>
            </a:r>
          </a:p>
        </p:txBody>
      </p:sp>
      <p:sp>
        <p:nvSpPr>
          <p:cNvPr id="7" name="Content Placeholder 6">
            <a:extLst>
              <a:ext uri="{FF2B5EF4-FFF2-40B4-BE49-F238E27FC236}">
                <a16:creationId xmlns:a16="http://schemas.microsoft.com/office/drawing/2014/main" id="{3A87177A-1D46-86B7-8EFA-2F86394A2904}"/>
              </a:ext>
            </a:extLst>
          </p:cNvPr>
          <p:cNvSpPr>
            <a:spLocks noGrp="1"/>
          </p:cNvSpPr>
          <p:nvPr>
            <p:ph idx="1"/>
          </p:nvPr>
        </p:nvSpPr>
        <p:spPr>
          <a:xfrm>
            <a:off x="581193" y="1498294"/>
            <a:ext cx="11029615" cy="4925620"/>
          </a:xfrm>
        </p:spPr>
        <p:txBody>
          <a:bodyPr>
            <a:normAutofit/>
          </a:bodyPr>
          <a:lstStyle/>
          <a:p>
            <a:pPr marL="0" indent="0">
              <a:lnSpc>
                <a:spcPct val="110000"/>
              </a:lnSpc>
              <a:spcBef>
                <a:spcPts val="0"/>
              </a:spcBef>
              <a:spcAft>
                <a:spcPts val="1000"/>
              </a:spcAft>
              <a:buNone/>
            </a:pPr>
            <a:r>
              <a:rPr lang="en-US" sz="2800" b="1" u="sng" dirty="0"/>
              <a:t>How do partners determine share of partnership factors to include?</a:t>
            </a:r>
            <a:r>
              <a:rPr lang="en-US" sz="2800" b="1" dirty="0"/>
              <a:t> </a:t>
            </a:r>
          </a:p>
          <a:p>
            <a:pPr>
              <a:spcBef>
                <a:spcPts val="0"/>
              </a:spcBef>
              <a:spcAft>
                <a:spcPts val="3000"/>
              </a:spcAft>
            </a:pPr>
            <a:r>
              <a:rPr lang="en-US" sz="2400" b="1" dirty="0"/>
              <a:t>Directly attribute the receipts to particular partners based on the partnership items making up their distributive share.</a:t>
            </a:r>
          </a:p>
          <a:p>
            <a:pPr>
              <a:spcBef>
                <a:spcPts val="0"/>
              </a:spcBef>
              <a:spcAft>
                <a:spcPts val="3000"/>
              </a:spcAft>
            </a:pPr>
            <a:r>
              <a:rPr lang="en-US" sz="2400" b="1" dirty="0"/>
              <a:t>Use a ratio of the partner’s “interest in the partnership” (same as federal rules under 704(b))</a:t>
            </a:r>
          </a:p>
          <a:p>
            <a:pPr>
              <a:spcBef>
                <a:spcPts val="0"/>
              </a:spcBef>
              <a:spcAft>
                <a:spcPts val="3000"/>
              </a:spcAft>
            </a:pPr>
            <a:r>
              <a:rPr lang="en-US" sz="2400" b="1" dirty="0"/>
              <a:t>Use a ratio of the partner’s share of capital</a:t>
            </a:r>
          </a:p>
          <a:p>
            <a:pPr>
              <a:spcBef>
                <a:spcPts val="0"/>
              </a:spcBef>
              <a:spcAft>
                <a:spcPts val="1000"/>
              </a:spcAft>
            </a:pPr>
            <a:r>
              <a:rPr lang="en-US" sz="2400" b="1" dirty="0"/>
              <a:t>Use a ratio of the partner’s share of partnership income (distributive share)</a:t>
            </a:r>
          </a:p>
        </p:txBody>
      </p:sp>
      <p:sp>
        <p:nvSpPr>
          <p:cNvPr id="5" name="Slide Number Placeholder 4">
            <a:extLst>
              <a:ext uri="{FF2B5EF4-FFF2-40B4-BE49-F238E27FC236}">
                <a16:creationId xmlns:a16="http://schemas.microsoft.com/office/drawing/2014/main" id="{808C318F-DBBB-D49E-228E-1736465BBF0D}"/>
              </a:ext>
            </a:extLst>
          </p:cNvPr>
          <p:cNvSpPr>
            <a:spLocks noGrp="1"/>
          </p:cNvSpPr>
          <p:nvPr>
            <p:ph type="sldNum" sz="quarter" idx="12"/>
          </p:nvPr>
        </p:nvSpPr>
        <p:spPr/>
        <p:txBody>
          <a:bodyPr/>
          <a:lstStyle/>
          <a:p>
            <a:fld id="{3A98EE3D-8CD1-4C3F-BD1C-C98C9596463C}" type="slidenum">
              <a:rPr lang="en-US" smtClean="0"/>
              <a:pPr/>
              <a:t>31</a:t>
            </a:fld>
            <a:endParaRPr lang="en-US" dirty="0"/>
          </a:p>
        </p:txBody>
      </p:sp>
      <p:sp>
        <p:nvSpPr>
          <p:cNvPr id="12" name="TextBox 11">
            <a:extLst>
              <a:ext uri="{FF2B5EF4-FFF2-40B4-BE49-F238E27FC236}">
                <a16:creationId xmlns:a16="http://schemas.microsoft.com/office/drawing/2014/main" id="{DE989870-606A-5AF0-5647-5B265C1A0E3B}"/>
              </a:ext>
            </a:extLst>
          </p:cNvPr>
          <p:cNvSpPr txBox="1"/>
          <p:nvPr/>
        </p:nvSpPr>
        <p:spPr>
          <a:xfrm rot="20959807">
            <a:off x="8978472" y="3052718"/>
            <a:ext cx="2696097" cy="1200329"/>
          </a:xfrm>
          <a:prstGeom prst="rect">
            <a:avLst/>
          </a:prstGeom>
          <a:solidFill>
            <a:srgbClr val="FFFF00"/>
          </a:solidFill>
          <a:ln>
            <a:solidFill>
              <a:srgbClr val="E71224"/>
            </a:solidFill>
          </a:ln>
        </p:spPr>
        <p:txBody>
          <a:bodyPr wrap="square" rtlCol="0">
            <a:spAutoFit/>
          </a:bodyPr>
          <a:lstStyle/>
          <a:p>
            <a:r>
              <a:rPr lang="en-US" b="1" dirty="0">
                <a:latin typeface="Lucida Handwriting" panose="03010101010101010101" pitchFamily="66" charset="0"/>
              </a:rPr>
              <a:t>Too complicated and information may not be available.</a:t>
            </a:r>
          </a:p>
        </p:txBody>
      </p:sp>
      <p:sp>
        <p:nvSpPr>
          <p:cNvPr id="11" name="TextBox 10">
            <a:extLst>
              <a:ext uri="{FF2B5EF4-FFF2-40B4-BE49-F238E27FC236}">
                <a16:creationId xmlns:a16="http://schemas.microsoft.com/office/drawing/2014/main" id="{AFFCEF23-1750-7B22-3C91-C71CF3AF05F4}"/>
              </a:ext>
            </a:extLst>
          </p:cNvPr>
          <p:cNvSpPr txBox="1"/>
          <p:nvPr/>
        </p:nvSpPr>
        <p:spPr>
          <a:xfrm rot="20959807">
            <a:off x="7233940" y="870408"/>
            <a:ext cx="2802018" cy="1200329"/>
          </a:xfrm>
          <a:prstGeom prst="rect">
            <a:avLst/>
          </a:prstGeom>
          <a:solidFill>
            <a:srgbClr val="FFFF00"/>
          </a:solidFill>
          <a:ln>
            <a:solidFill>
              <a:srgbClr val="E71224"/>
            </a:solidFill>
          </a:ln>
        </p:spPr>
        <p:txBody>
          <a:bodyPr wrap="square" rtlCol="0">
            <a:spAutoFit/>
          </a:bodyPr>
          <a:lstStyle/>
          <a:p>
            <a:r>
              <a:rPr lang="en-US" b="1" dirty="0">
                <a:latin typeface="Lucida Handwriting" panose="03010101010101010101" pitchFamily="66" charset="0"/>
              </a:rPr>
              <a:t>The problem is what do you do with special allocations of expense or loss?</a:t>
            </a:r>
          </a:p>
        </p:txBody>
      </p:sp>
      <p:sp>
        <p:nvSpPr>
          <p:cNvPr id="15" name="TextBox 14">
            <a:extLst>
              <a:ext uri="{FF2B5EF4-FFF2-40B4-BE49-F238E27FC236}">
                <a16:creationId xmlns:a16="http://schemas.microsoft.com/office/drawing/2014/main" id="{768A672A-4E66-EC8B-5F8E-6898A469591B}"/>
              </a:ext>
            </a:extLst>
          </p:cNvPr>
          <p:cNvSpPr txBox="1"/>
          <p:nvPr/>
        </p:nvSpPr>
        <p:spPr>
          <a:xfrm rot="20959807">
            <a:off x="6412115" y="4252133"/>
            <a:ext cx="2696097" cy="923330"/>
          </a:xfrm>
          <a:prstGeom prst="rect">
            <a:avLst/>
          </a:prstGeom>
          <a:solidFill>
            <a:srgbClr val="FFFF00"/>
          </a:solidFill>
          <a:ln>
            <a:solidFill>
              <a:srgbClr val="E71224"/>
            </a:solidFill>
          </a:ln>
        </p:spPr>
        <p:txBody>
          <a:bodyPr wrap="square" rtlCol="0">
            <a:spAutoFit/>
          </a:bodyPr>
          <a:lstStyle/>
          <a:p>
            <a:r>
              <a:rPr lang="en-US" b="1" dirty="0">
                <a:latin typeface="Lucida Handwriting" panose="03010101010101010101" pitchFamily="66" charset="0"/>
              </a:rPr>
              <a:t>Won’t necessarily match the share of income each year.</a:t>
            </a:r>
          </a:p>
        </p:txBody>
      </p:sp>
    </p:spTree>
    <p:extLst>
      <p:ext uri="{BB962C8B-B14F-4D97-AF65-F5344CB8AC3E}">
        <p14:creationId xmlns:p14="http://schemas.microsoft.com/office/powerpoint/2010/main" val="463856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92299-2305-248B-3842-C3F7CB694F4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3A09018-D6AB-A26D-3149-A7A78F292B60}"/>
              </a:ext>
            </a:extLst>
          </p:cNvPr>
          <p:cNvSpPr>
            <a:spLocks noGrp="1"/>
          </p:cNvSpPr>
          <p:nvPr>
            <p:ph type="title"/>
          </p:nvPr>
        </p:nvSpPr>
        <p:spPr>
          <a:xfrm>
            <a:off x="581192" y="702156"/>
            <a:ext cx="11029616" cy="796138"/>
          </a:xfrm>
        </p:spPr>
        <p:txBody>
          <a:bodyPr/>
          <a:lstStyle/>
          <a:p>
            <a:r>
              <a:rPr lang="en-US" dirty="0"/>
              <a:t>Big “How” Question:</a:t>
            </a:r>
          </a:p>
        </p:txBody>
      </p:sp>
      <p:sp>
        <p:nvSpPr>
          <p:cNvPr id="7" name="Content Placeholder 6">
            <a:extLst>
              <a:ext uri="{FF2B5EF4-FFF2-40B4-BE49-F238E27FC236}">
                <a16:creationId xmlns:a16="http://schemas.microsoft.com/office/drawing/2014/main" id="{9F374C08-CA9C-B6FC-B478-0BBF2B26C54F}"/>
              </a:ext>
            </a:extLst>
          </p:cNvPr>
          <p:cNvSpPr>
            <a:spLocks noGrp="1"/>
          </p:cNvSpPr>
          <p:nvPr>
            <p:ph idx="1"/>
          </p:nvPr>
        </p:nvSpPr>
        <p:spPr>
          <a:xfrm>
            <a:off x="581193" y="1498294"/>
            <a:ext cx="11029615" cy="4925620"/>
          </a:xfrm>
        </p:spPr>
        <p:txBody>
          <a:bodyPr>
            <a:normAutofit/>
          </a:bodyPr>
          <a:lstStyle/>
          <a:p>
            <a:pPr marL="0" indent="0">
              <a:lnSpc>
                <a:spcPct val="110000"/>
              </a:lnSpc>
              <a:spcBef>
                <a:spcPts val="0"/>
              </a:spcBef>
              <a:spcAft>
                <a:spcPts val="1000"/>
              </a:spcAft>
              <a:buNone/>
            </a:pPr>
            <a:r>
              <a:rPr lang="en-US" sz="2800" b="1" u="sng" dirty="0"/>
              <a:t>How do partners determine share of partnership factors to include?</a:t>
            </a:r>
            <a:r>
              <a:rPr lang="en-US" sz="2800" b="1" dirty="0"/>
              <a:t> </a:t>
            </a:r>
          </a:p>
          <a:p>
            <a:pPr>
              <a:spcBef>
                <a:spcPts val="0"/>
              </a:spcBef>
              <a:spcAft>
                <a:spcPts val="3000"/>
              </a:spcAft>
            </a:pPr>
            <a:r>
              <a:rPr lang="en-US" sz="2400" b="1" dirty="0"/>
              <a:t>Directly attribute the receipts to particular partners based on the partnership items making up their distributive share.</a:t>
            </a:r>
          </a:p>
          <a:p>
            <a:pPr>
              <a:spcBef>
                <a:spcPts val="0"/>
              </a:spcBef>
              <a:spcAft>
                <a:spcPts val="3000"/>
              </a:spcAft>
            </a:pPr>
            <a:r>
              <a:rPr lang="en-US" sz="2400" b="1" dirty="0"/>
              <a:t>Use a ratio of the partner’s “interest in the partnership” (same as federal rules under 704(b))</a:t>
            </a:r>
          </a:p>
          <a:p>
            <a:pPr>
              <a:spcBef>
                <a:spcPts val="0"/>
              </a:spcBef>
              <a:spcAft>
                <a:spcPts val="3000"/>
              </a:spcAft>
            </a:pPr>
            <a:r>
              <a:rPr lang="en-US" sz="2400" b="1" dirty="0"/>
              <a:t>Use a ratio of the partner’s share of capital</a:t>
            </a:r>
          </a:p>
          <a:p>
            <a:pPr>
              <a:spcBef>
                <a:spcPts val="0"/>
              </a:spcBef>
              <a:spcAft>
                <a:spcPts val="1000"/>
              </a:spcAft>
            </a:pPr>
            <a:r>
              <a:rPr lang="en-US" sz="2400" b="1" dirty="0"/>
              <a:t>Use a ratio of the partner’s share of partnership income (distributive share)</a:t>
            </a:r>
          </a:p>
        </p:txBody>
      </p:sp>
      <p:sp>
        <p:nvSpPr>
          <p:cNvPr id="5" name="Slide Number Placeholder 4">
            <a:extLst>
              <a:ext uri="{FF2B5EF4-FFF2-40B4-BE49-F238E27FC236}">
                <a16:creationId xmlns:a16="http://schemas.microsoft.com/office/drawing/2014/main" id="{B2A0D924-DDDB-77E7-5402-AB0125928B7E}"/>
              </a:ext>
            </a:extLst>
          </p:cNvPr>
          <p:cNvSpPr>
            <a:spLocks noGrp="1"/>
          </p:cNvSpPr>
          <p:nvPr>
            <p:ph type="sldNum" sz="quarter" idx="12"/>
          </p:nvPr>
        </p:nvSpPr>
        <p:spPr/>
        <p:txBody>
          <a:bodyPr/>
          <a:lstStyle/>
          <a:p>
            <a:fld id="{3A98EE3D-8CD1-4C3F-BD1C-C98C9596463C}" type="slidenum">
              <a:rPr lang="en-US" smtClean="0"/>
              <a:pPr/>
              <a:t>32</a:t>
            </a:fld>
            <a:endParaRPr lang="en-US" dirty="0"/>
          </a:p>
        </p:txBody>
      </p:sp>
      <p:sp>
        <p:nvSpPr>
          <p:cNvPr id="12" name="TextBox 11">
            <a:extLst>
              <a:ext uri="{FF2B5EF4-FFF2-40B4-BE49-F238E27FC236}">
                <a16:creationId xmlns:a16="http://schemas.microsoft.com/office/drawing/2014/main" id="{ED3CD856-97F0-925D-015A-85794F494C76}"/>
              </a:ext>
            </a:extLst>
          </p:cNvPr>
          <p:cNvSpPr txBox="1"/>
          <p:nvPr/>
        </p:nvSpPr>
        <p:spPr>
          <a:xfrm rot="20959807">
            <a:off x="8978472" y="3052718"/>
            <a:ext cx="2696097" cy="1200329"/>
          </a:xfrm>
          <a:prstGeom prst="rect">
            <a:avLst/>
          </a:prstGeom>
          <a:solidFill>
            <a:srgbClr val="FFFF00"/>
          </a:solidFill>
          <a:ln>
            <a:solidFill>
              <a:srgbClr val="E71224"/>
            </a:solidFill>
          </a:ln>
        </p:spPr>
        <p:txBody>
          <a:bodyPr wrap="square" rtlCol="0">
            <a:spAutoFit/>
          </a:bodyPr>
          <a:lstStyle/>
          <a:p>
            <a:r>
              <a:rPr lang="en-US" b="1" dirty="0">
                <a:solidFill>
                  <a:schemeClr val="tx1">
                    <a:lumMod val="65000"/>
                    <a:lumOff val="35000"/>
                  </a:schemeClr>
                </a:solidFill>
                <a:latin typeface="Lucida Handwriting" panose="03010101010101010101" pitchFamily="66" charset="0"/>
              </a:rPr>
              <a:t>Too complicated and information may not be available.</a:t>
            </a:r>
          </a:p>
        </p:txBody>
      </p:sp>
      <p:sp>
        <p:nvSpPr>
          <p:cNvPr id="11" name="TextBox 10">
            <a:extLst>
              <a:ext uri="{FF2B5EF4-FFF2-40B4-BE49-F238E27FC236}">
                <a16:creationId xmlns:a16="http://schemas.microsoft.com/office/drawing/2014/main" id="{59B36719-1492-C4FB-1679-27AFC4D3D046}"/>
              </a:ext>
            </a:extLst>
          </p:cNvPr>
          <p:cNvSpPr txBox="1"/>
          <p:nvPr/>
        </p:nvSpPr>
        <p:spPr>
          <a:xfrm rot="20959807">
            <a:off x="7233940" y="870408"/>
            <a:ext cx="2802018" cy="1200329"/>
          </a:xfrm>
          <a:prstGeom prst="rect">
            <a:avLst/>
          </a:prstGeom>
          <a:solidFill>
            <a:srgbClr val="FFFF00"/>
          </a:solidFill>
          <a:ln>
            <a:solidFill>
              <a:srgbClr val="E71224"/>
            </a:solidFill>
          </a:ln>
        </p:spPr>
        <p:txBody>
          <a:bodyPr wrap="square" rtlCol="0">
            <a:spAutoFit/>
          </a:bodyPr>
          <a:lstStyle/>
          <a:p>
            <a:r>
              <a:rPr lang="en-US" b="1" dirty="0">
                <a:latin typeface="Lucida Handwriting" panose="03010101010101010101" pitchFamily="66" charset="0"/>
              </a:rPr>
              <a:t>The problem is what do you do with special allocations of expense or loss?</a:t>
            </a:r>
          </a:p>
        </p:txBody>
      </p:sp>
      <p:sp>
        <p:nvSpPr>
          <p:cNvPr id="15" name="TextBox 14">
            <a:extLst>
              <a:ext uri="{FF2B5EF4-FFF2-40B4-BE49-F238E27FC236}">
                <a16:creationId xmlns:a16="http://schemas.microsoft.com/office/drawing/2014/main" id="{71A3B59C-6E37-0CC1-5C57-0DB2A5C84F57}"/>
              </a:ext>
            </a:extLst>
          </p:cNvPr>
          <p:cNvSpPr txBox="1"/>
          <p:nvPr/>
        </p:nvSpPr>
        <p:spPr>
          <a:xfrm rot="20959807">
            <a:off x="6412115" y="4252133"/>
            <a:ext cx="2696097" cy="923330"/>
          </a:xfrm>
          <a:prstGeom prst="rect">
            <a:avLst/>
          </a:prstGeom>
          <a:solidFill>
            <a:srgbClr val="FFFF00"/>
          </a:solidFill>
          <a:ln>
            <a:solidFill>
              <a:srgbClr val="E71224"/>
            </a:solidFill>
          </a:ln>
        </p:spPr>
        <p:txBody>
          <a:bodyPr wrap="square" rtlCol="0">
            <a:spAutoFit/>
          </a:bodyPr>
          <a:lstStyle/>
          <a:p>
            <a:r>
              <a:rPr lang="en-US" b="1" dirty="0">
                <a:solidFill>
                  <a:schemeClr val="tx1">
                    <a:lumMod val="65000"/>
                    <a:lumOff val="35000"/>
                  </a:schemeClr>
                </a:solidFill>
                <a:latin typeface="Lucida Handwriting" panose="03010101010101010101" pitchFamily="66" charset="0"/>
              </a:rPr>
              <a:t>Won’t necessarily match the share of income each year.</a:t>
            </a:r>
          </a:p>
        </p:txBody>
      </p:sp>
      <p:grpSp>
        <p:nvGrpSpPr>
          <p:cNvPr id="21" name="Group 20">
            <a:extLst>
              <a:ext uri="{FF2B5EF4-FFF2-40B4-BE49-F238E27FC236}">
                <a16:creationId xmlns:a16="http://schemas.microsoft.com/office/drawing/2014/main" id="{813676B1-89C2-5850-001E-7987E493BA16}"/>
              </a:ext>
            </a:extLst>
          </p:cNvPr>
          <p:cNvGrpSpPr/>
          <p:nvPr/>
        </p:nvGrpSpPr>
        <p:grpSpPr>
          <a:xfrm>
            <a:off x="2203447" y="6046766"/>
            <a:ext cx="449640" cy="581760"/>
            <a:chOff x="5034782" y="6003998"/>
            <a:chExt cx="449640" cy="581760"/>
          </a:xfrm>
        </p:grpSpPr>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88F5CCD1-BCE2-D18E-056E-08F5206150B2}"/>
                    </a:ext>
                  </a:extLst>
                </p14:cNvPr>
                <p14:cNvContentPartPr/>
                <p14:nvPr/>
              </p14:nvContentPartPr>
              <p14:xfrm>
                <a:off x="5056382" y="6025598"/>
                <a:ext cx="409320" cy="560160"/>
              </p14:xfrm>
            </p:contentPart>
          </mc:Choice>
          <mc:Fallback xmlns="">
            <p:pic>
              <p:nvPicPr>
                <p:cNvPr id="17" name="Ink 16">
                  <a:extLst>
                    <a:ext uri="{FF2B5EF4-FFF2-40B4-BE49-F238E27FC236}">
                      <a16:creationId xmlns:a16="http://schemas.microsoft.com/office/drawing/2014/main" id="{88F5CCD1-BCE2-D18E-056E-08F5206150B2}"/>
                    </a:ext>
                  </a:extLst>
                </p:cNvPr>
                <p:cNvPicPr/>
                <p:nvPr/>
              </p:nvPicPr>
              <p:blipFill>
                <a:blip r:embed="rId15"/>
                <a:stretch>
                  <a:fillRect/>
                </a:stretch>
              </p:blipFill>
              <p:spPr>
                <a:xfrm>
                  <a:off x="5020742" y="5989958"/>
                  <a:ext cx="480960" cy="631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745B8B3C-46CB-CD2C-53A5-84AD8D71CBE4}"/>
                    </a:ext>
                  </a:extLst>
                </p14:cNvPr>
                <p14:cNvContentPartPr/>
                <p14:nvPr/>
              </p14:nvContentPartPr>
              <p14:xfrm>
                <a:off x="5034782" y="6025598"/>
                <a:ext cx="360" cy="265320"/>
              </p14:xfrm>
            </p:contentPart>
          </mc:Choice>
          <mc:Fallback xmlns="">
            <p:pic>
              <p:nvPicPr>
                <p:cNvPr id="18" name="Ink 17">
                  <a:extLst>
                    <a:ext uri="{FF2B5EF4-FFF2-40B4-BE49-F238E27FC236}">
                      <a16:creationId xmlns:a16="http://schemas.microsoft.com/office/drawing/2014/main" id="{745B8B3C-46CB-CD2C-53A5-84AD8D71CBE4}"/>
                    </a:ext>
                  </a:extLst>
                </p:cNvPr>
                <p:cNvPicPr/>
                <p:nvPr/>
              </p:nvPicPr>
              <p:blipFill>
                <a:blip r:embed="rId17"/>
                <a:stretch>
                  <a:fillRect/>
                </a:stretch>
              </p:blipFill>
              <p:spPr>
                <a:xfrm>
                  <a:off x="4998782" y="5989958"/>
                  <a:ext cx="720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662EC834-F8C1-6C21-E87D-5DD0F1CB9093}"/>
                    </a:ext>
                  </a:extLst>
                </p14:cNvPr>
                <p14:cNvContentPartPr/>
                <p14:nvPr/>
              </p14:nvContentPartPr>
              <p14:xfrm>
                <a:off x="5089502" y="6003998"/>
                <a:ext cx="394920" cy="157320"/>
              </p14:xfrm>
            </p:contentPart>
          </mc:Choice>
          <mc:Fallback xmlns="">
            <p:pic>
              <p:nvPicPr>
                <p:cNvPr id="20" name="Ink 19">
                  <a:extLst>
                    <a:ext uri="{FF2B5EF4-FFF2-40B4-BE49-F238E27FC236}">
                      <a16:creationId xmlns:a16="http://schemas.microsoft.com/office/drawing/2014/main" id="{662EC834-F8C1-6C21-E87D-5DD0F1CB9093}"/>
                    </a:ext>
                  </a:extLst>
                </p:cNvPr>
                <p:cNvPicPr/>
                <p:nvPr/>
              </p:nvPicPr>
              <p:blipFill>
                <a:blip r:embed="rId19"/>
                <a:stretch>
                  <a:fillRect/>
                </a:stretch>
              </p:blipFill>
              <p:spPr>
                <a:xfrm>
                  <a:off x="5053862" y="5967998"/>
                  <a:ext cx="466560" cy="228960"/>
                </a:xfrm>
                <a:prstGeom prst="rect">
                  <a:avLst/>
                </a:prstGeom>
              </p:spPr>
            </p:pic>
          </mc:Fallback>
        </mc:AlternateContent>
      </p:grpSp>
      <p:sp>
        <p:nvSpPr>
          <p:cNvPr id="22" name="TextBox 21">
            <a:extLst>
              <a:ext uri="{FF2B5EF4-FFF2-40B4-BE49-F238E27FC236}">
                <a16:creationId xmlns:a16="http://schemas.microsoft.com/office/drawing/2014/main" id="{2F728771-B595-AB31-BB58-5E098021C954}"/>
              </a:ext>
            </a:extLst>
          </p:cNvPr>
          <p:cNvSpPr txBox="1"/>
          <p:nvPr/>
        </p:nvSpPr>
        <p:spPr>
          <a:xfrm>
            <a:off x="2796640" y="6137021"/>
            <a:ext cx="5906685" cy="369332"/>
          </a:xfrm>
          <a:prstGeom prst="rect">
            <a:avLst/>
          </a:prstGeom>
          <a:solidFill>
            <a:schemeClr val="bg1"/>
          </a:solidFill>
          <a:ln>
            <a:solidFill>
              <a:srgbClr val="E71224"/>
            </a:solidFill>
          </a:ln>
        </p:spPr>
        <p:txBody>
          <a:bodyPr wrap="square" rtlCol="0">
            <a:spAutoFit/>
          </a:bodyPr>
          <a:lstStyle/>
          <a:p>
            <a:r>
              <a:rPr lang="en-US" b="1" dirty="0">
                <a:solidFill>
                  <a:schemeClr val="tx1">
                    <a:lumMod val="65000"/>
                    <a:lumOff val="35000"/>
                  </a:schemeClr>
                </a:solidFill>
                <a:latin typeface="Lucida Handwriting" panose="03010101010101010101" pitchFamily="66" charset="0"/>
              </a:rPr>
              <a:t>How do we solve calculation problems?</a:t>
            </a:r>
          </a:p>
        </p:txBody>
      </p:sp>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556BC6B5-8A76-7490-FEEB-C02E6CDEDBCF}"/>
                  </a:ext>
                </a:extLst>
              </p14:cNvPr>
              <p14:cNvContentPartPr/>
              <p14:nvPr/>
            </p14:nvContentPartPr>
            <p14:xfrm>
              <a:off x="914222" y="5760278"/>
              <a:ext cx="9887760" cy="167760"/>
            </p14:xfrm>
          </p:contentPart>
        </mc:Choice>
        <mc:Fallback xmlns="">
          <p:pic>
            <p:nvPicPr>
              <p:cNvPr id="23" name="Ink 22">
                <a:extLst>
                  <a:ext uri="{FF2B5EF4-FFF2-40B4-BE49-F238E27FC236}">
                    <a16:creationId xmlns:a16="http://schemas.microsoft.com/office/drawing/2014/main" id="{556BC6B5-8A76-7490-FEEB-C02E6CDEDBCF}"/>
                  </a:ext>
                </a:extLst>
              </p:cNvPr>
              <p:cNvPicPr/>
              <p:nvPr/>
            </p:nvPicPr>
            <p:blipFill>
              <a:blip r:embed="rId21"/>
              <a:stretch>
                <a:fillRect/>
              </a:stretch>
            </p:blipFill>
            <p:spPr>
              <a:xfrm>
                <a:off x="878582" y="5688638"/>
                <a:ext cx="9959400" cy="311400"/>
              </a:xfrm>
              <a:prstGeom prst="rect">
                <a:avLst/>
              </a:prstGeom>
            </p:spPr>
          </p:pic>
        </mc:Fallback>
      </mc:AlternateContent>
    </p:spTree>
    <p:extLst>
      <p:ext uri="{BB962C8B-B14F-4D97-AF65-F5344CB8AC3E}">
        <p14:creationId xmlns:p14="http://schemas.microsoft.com/office/powerpoint/2010/main" val="3673257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D95B-3738-3B9C-4F86-A02D5BEAAB15}"/>
              </a:ext>
            </a:extLst>
          </p:cNvPr>
          <p:cNvSpPr>
            <a:spLocks noGrp="1"/>
          </p:cNvSpPr>
          <p:nvPr>
            <p:ph type="title"/>
          </p:nvPr>
        </p:nvSpPr>
        <p:spPr>
          <a:xfrm>
            <a:off x="581192" y="702156"/>
            <a:ext cx="11029616" cy="658811"/>
          </a:xfrm>
        </p:spPr>
        <p:txBody>
          <a:bodyPr/>
          <a:lstStyle/>
          <a:p>
            <a:r>
              <a:rPr lang="en-US" dirty="0"/>
              <a:t>Problem No. 2 with Special Allocations</a:t>
            </a:r>
          </a:p>
        </p:txBody>
      </p:sp>
      <p:sp>
        <p:nvSpPr>
          <p:cNvPr id="3" name="Content Placeholder 2">
            <a:extLst>
              <a:ext uri="{FF2B5EF4-FFF2-40B4-BE49-F238E27FC236}">
                <a16:creationId xmlns:a16="http://schemas.microsoft.com/office/drawing/2014/main" id="{F013C205-F809-EDB7-007B-B699D3815672}"/>
              </a:ext>
            </a:extLst>
          </p:cNvPr>
          <p:cNvSpPr>
            <a:spLocks noGrp="1"/>
          </p:cNvSpPr>
          <p:nvPr>
            <p:ph idx="1"/>
          </p:nvPr>
        </p:nvSpPr>
        <p:spPr>
          <a:xfrm>
            <a:off x="967563" y="1467293"/>
            <a:ext cx="9462977" cy="4805916"/>
          </a:xfrm>
        </p:spPr>
        <p:txBody>
          <a:bodyPr>
            <a:normAutofit lnSpcReduction="10000"/>
          </a:bodyPr>
          <a:lstStyle/>
          <a:p>
            <a:pPr>
              <a:lnSpc>
                <a:spcPct val="100000"/>
              </a:lnSpc>
              <a:spcBef>
                <a:spcPts val="1200"/>
              </a:spcBef>
            </a:pPr>
            <a:r>
              <a:rPr lang="en-US" sz="2400" dirty="0"/>
              <a:t>Should the fact that a partner receives certain special allocations of partnership income affect which amounts go into the apportionment factor? </a:t>
            </a:r>
          </a:p>
          <a:p>
            <a:pPr>
              <a:lnSpc>
                <a:spcPct val="100000"/>
              </a:lnSpc>
              <a:spcBef>
                <a:spcPts val="1200"/>
              </a:spcBef>
            </a:pPr>
            <a:r>
              <a:rPr lang="en-US" sz="2400" dirty="0"/>
              <a:t>Example—</a:t>
            </a:r>
          </a:p>
          <a:p>
            <a:pPr lvl="1">
              <a:spcBef>
                <a:spcPts val="1200"/>
              </a:spcBef>
            </a:pPr>
            <a:r>
              <a:rPr lang="en-US" sz="2000" dirty="0"/>
              <a:t>Assume Partnership is engaged in two related activities – renovating commercial real property and performing engineering services.</a:t>
            </a:r>
          </a:p>
          <a:p>
            <a:pPr lvl="1">
              <a:spcBef>
                <a:spcPts val="1200"/>
              </a:spcBef>
            </a:pPr>
            <a:r>
              <a:rPr lang="en-US" sz="2000" dirty="0"/>
              <a:t>Corporate Partner provides support for renovation activities and is allocated 80% of the  income (and expense) from those activities, but only 20% of the income (and expense) from engineering services.</a:t>
            </a:r>
          </a:p>
          <a:p>
            <a:pPr lvl="1">
              <a:spcBef>
                <a:spcPts val="1200"/>
              </a:spcBef>
            </a:pPr>
            <a:r>
              <a:rPr lang="en-US" sz="2000" dirty="0"/>
              <a:t>Should this affect the share of receipts from renovation activities versus engineering services that the corporate partner includes in the blended receipts factor? </a:t>
            </a:r>
          </a:p>
        </p:txBody>
      </p:sp>
      <p:sp>
        <p:nvSpPr>
          <p:cNvPr id="4" name="Slide Number Placeholder 3">
            <a:extLst>
              <a:ext uri="{FF2B5EF4-FFF2-40B4-BE49-F238E27FC236}">
                <a16:creationId xmlns:a16="http://schemas.microsoft.com/office/drawing/2014/main" id="{4CD67804-5721-0CC7-1EA0-82B61F4A2D74}"/>
              </a:ext>
            </a:extLst>
          </p:cNvPr>
          <p:cNvSpPr>
            <a:spLocks noGrp="1"/>
          </p:cNvSpPr>
          <p:nvPr>
            <p:ph type="sldNum" sz="quarter" idx="12"/>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4150927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6D39038-F921-B979-8DD3-13E71A5CAAFA}"/>
              </a:ext>
            </a:extLst>
          </p:cNvPr>
          <p:cNvSpPr>
            <a:spLocks noGrp="1"/>
          </p:cNvSpPr>
          <p:nvPr>
            <p:ph type="title"/>
          </p:nvPr>
        </p:nvSpPr>
        <p:spPr>
          <a:xfrm>
            <a:off x="771148" y="1037967"/>
            <a:ext cx="3378706" cy="4709131"/>
          </a:xfrm>
        </p:spPr>
        <p:txBody>
          <a:bodyPr anchor="ctr">
            <a:normAutofit/>
          </a:bodyPr>
          <a:lstStyle/>
          <a:p>
            <a:r>
              <a:rPr lang="en-US" dirty="0">
                <a:solidFill>
                  <a:srgbClr val="FFFEFF"/>
                </a:solidFill>
              </a:rPr>
              <a:t>Simple Excel workbook with different Sourcing Approaches</a:t>
            </a:r>
          </a:p>
        </p:txBody>
      </p:sp>
      <p:sp>
        <p:nvSpPr>
          <p:cNvPr id="3" name="Content Placeholder 2">
            <a:extLst>
              <a:ext uri="{FF2B5EF4-FFF2-40B4-BE49-F238E27FC236}">
                <a16:creationId xmlns:a16="http://schemas.microsoft.com/office/drawing/2014/main" id="{6E1404FD-A9D1-C778-EB82-11F5BEB94497}"/>
              </a:ext>
            </a:extLst>
          </p:cNvPr>
          <p:cNvSpPr>
            <a:spLocks noGrp="1"/>
          </p:cNvSpPr>
          <p:nvPr>
            <p:ph idx="1"/>
          </p:nvPr>
        </p:nvSpPr>
        <p:spPr>
          <a:xfrm>
            <a:off x="4321629" y="597643"/>
            <a:ext cx="7423837" cy="5757309"/>
          </a:xfrm>
        </p:spPr>
        <p:txBody>
          <a:bodyPr>
            <a:normAutofit/>
          </a:bodyPr>
          <a:lstStyle/>
          <a:p>
            <a:r>
              <a:rPr lang="en-US" sz="2400" dirty="0"/>
              <a:t>Comparing results of assignment, separate apportionment, and blended apportionment with certain variations—to determine if blended apportionment is workable. </a:t>
            </a:r>
          </a:p>
          <a:p>
            <a:r>
              <a:rPr lang="en-US" sz="2400" dirty="0"/>
              <a:t>Example in the workbook: </a:t>
            </a:r>
          </a:p>
          <a:p>
            <a:pPr lvl="1"/>
            <a:r>
              <a:rPr lang="en-US" sz="2100" dirty="0"/>
              <a:t>Uses a single corporate partner</a:t>
            </a:r>
          </a:p>
          <a:p>
            <a:pPr lvl="1"/>
            <a:r>
              <a:rPr lang="en-US" sz="2100" dirty="0"/>
              <a:t>Focuses on the receipts factor</a:t>
            </a:r>
          </a:p>
          <a:p>
            <a:pPr lvl="1"/>
            <a:r>
              <a:rPr lang="en-US" sz="2100" dirty="0"/>
              <a:t>Use of an absolute value distributive share ratio for the blended apportionment approach</a:t>
            </a:r>
          </a:p>
          <a:p>
            <a:pPr lvl="1"/>
            <a:r>
              <a:rPr lang="en-US" sz="2100" dirty="0"/>
              <a:t>Also illustrates how elimination if partnership-partner charges affects the result. </a:t>
            </a:r>
          </a:p>
        </p:txBody>
      </p:sp>
      <p:sp>
        <p:nvSpPr>
          <p:cNvPr id="4" name="Slide Number Placeholder 3">
            <a:extLst>
              <a:ext uri="{FF2B5EF4-FFF2-40B4-BE49-F238E27FC236}">
                <a16:creationId xmlns:a16="http://schemas.microsoft.com/office/drawing/2014/main" id="{FD803D2E-7C43-6F40-D27F-729810A1549A}"/>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34</a:t>
            </a:fld>
            <a:endParaRPr lang="en-US" dirty="0"/>
          </a:p>
        </p:txBody>
      </p:sp>
    </p:spTree>
    <p:extLst>
      <p:ext uri="{BB962C8B-B14F-4D97-AF65-F5344CB8AC3E}">
        <p14:creationId xmlns:p14="http://schemas.microsoft.com/office/powerpoint/2010/main" val="560892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CF421E-C5CF-E985-C79F-F947535F02C6}"/>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662E35D-D6C9-B8D5-91DA-CF4D21C74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36D8E5E-AB1F-5C71-D853-1EB74B718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A1A4C0CE-714A-290C-7744-417DB9FF3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3AB58577-24C6-824B-35E4-6D15779CF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B9A92647-9B4C-906D-D078-C1A0B901C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280FFFC-3F72-E8EB-2771-77369BA93E25}"/>
              </a:ext>
            </a:extLst>
          </p:cNvPr>
          <p:cNvSpPr>
            <a:spLocks noGrp="1"/>
          </p:cNvSpPr>
          <p:nvPr>
            <p:ph type="title"/>
          </p:nvPr>
        </p:nvSpPr>
        <p:spPr>
          <a:xfrm>
            <a:off x="608841" y="1009397"/>
            <a:ext cx="3378706" cy="4709131"/>
          </a:xfrm>
        </p:spPr>
        <p:txBody>
          <a:bodyPr anchor="ctr">
            <a:normAutofit/>
          </a:bodyPr>
          <a:lstStyle/>
          <a:p>
            <a:r>
              <a:rPr lang="en-US" dirty="0">
                <a:solidFill>
                  <a:srgbClr val="FFFEFF"/>
                </a:solidFill>
              </a:rPr>
              <a:t>Informal </a:t>
            </a:r>
            <a:br>
              <a:rPr lang="en-US" dirty="0">
                <a:solidFill>
                  <a:srgbClr val="FFFEFF"/>
                </a:solidFill>
              </a:rPr>
            </a:br>
            <a:r>
              <a:rPr lang="en-US" dirty="0">
                <a:solidFill>
                  <a:srgbClr val="FFFEFF"/>
                </a:solidFill>
              </a:rPr>
              <a:t>study group to review the Model</a:t>
            </a:r>
          </a:p>
        </p:txBody>
      </p:sp>
      <p:sp>
        <p:nvSpPr>
          <p:cNvPr id="3" name="Content Placeholder 2">
            <a:extLst>
              <a:ext uri="{FF2B5EF4-FFF2-40B4-BE49-F238E27FC236}">
                <a16:creationId xmlns:a16="http://schemas.microsoft.com/office/drawing/2014/main" id="{678FE3A8-72CC-C3E6-8912-8ED88428FA69}"/>
              </a:ext>
            </a:extLst>
          </p:cNvPr>
          <p:cNvSpPr>
            <a:spLocks noGrp="1"/>
          </p:cNvSpPr>
          <p:nvPr>
            <p:ph idx="1"/>
          </p:nvPr>
        </p:nvSpPr>
        <p:spPr>
          <a:xfrm>
            <a:off x="4321629" y="597643"/>
            <a:ext cx="7423837" cy="5757309"/>
          </a:xfrm>
        </p:spPr>
        <p:txBody>
          <a:bodyPr>
            <a:normAutofit/>
          </a:bodyPr>
          <a:lstStyle/>
          <a:p>
            <a:r>
              <a:rPr lang="en-US" sz="2400" b="1" dirty="0"/>
              <a:t>Volunteers would: </a:t>
            </a:r>
          </a:p>
          <a:p>
            <a:pPr lvl="1"/>
            <a:r>
              <a:rPr lang="en-US" sz="2100" b="1" dirty="0"/>
              <a:t>Review the Excel workbook.</a:t>
            </a:r>
          </a:p>
          <a:p>
            <a:pPr lvl="1"/>
            <a:r>
              <a:rPr lang="en-US" sz="2100" b="1" dirty="0"/>
              <a:t>Try inputting different data to see how results of the different approaches vary.</a:t>
            </a:r>
          </a:p>
          <a:p>
            <a:pPr lvl="1"/>
            <a:r>
              <a:rPr lang="en-US" sz="2100" b="1" dirty="0"/>
              <a:t>Consider tweaks or changes that may be needed to make an approach work.  </a:t>
            </a:r>
          </a:p>
          <a:p>
            <a:pPr lvl="1"/>
            <a:r>
              <a:rPr lang="en-US" sz="2100" b="1" dirty="0"/>
              <a:t>Provide input to staff for consideration so that the results can be included and used in the drafting of the white paper.</a:t>
            </a:r>
          </a:p>
          <a:p>
            <a:pPr lvl="1"/>
            <a:r>
              <a:rPr lang="en-US" sz="2100" b="1" dirty="0"/>
              <a:t>Report out the results to the work group. </a:t>
            </a:r>
          </a:p>
        </p:txBody>
      </p:sp>
      <p:sp>
        <p:nvSpPr>
          <p:cNvPr id="4" name="Slide Number Placeholder 3">
            <a:extLst>
              <a:ext uri="{FF2B5EF4-FFF2-40B4-BE49-F238E27FC236}">
                <a16:creationId xmlns:a16="http://schemas.microsoft.com/office/drawing/2014/main" id="{90BABA42-1893-FA5D-5E3C-5E84CEC51484}"/>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35</a:t>
            </a:fld>
            <a:endParaRPr lang="en-US" dirty="0"/>
          </a:p>
        </p:txBody>
      </p:sp>
    </p:spTree>
    <p:extLst>
      <p:ext uri="{BB962C8B-B14F-4D97-AF65-F5344CB8AC3E}">
        <p14:creationId xmlns:p14="http://schemas.microsoft.com/office/powerpoint/2010/main" val="972612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77C78-DC59-1718-5F5B-C39330790DAB}"/>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E5880CDC-A70C-A53F-2101-12EE66301E7C}"/>
              </a:ext>
            </a:extLst>
          </p:cNvPr>
          <p:cNvSpPr>
            <a:spLocks noGrp="1"/>
          </p:cNvSpPr>
          <p:nvPr>
            <p:ph type="body" idx="1"/>
          </p:nvPr>
        </p:nvSpPr>
        <p:spPr/>
        <p:txBody>
          <a:bodyPr/>
          <a:lstStyle/>
          <a:p>
            <a:r>
              <a:rPr lang="en-US" b="1" dirty="0"/>
              <a:t>And Feel Free to Reach OUt</a:t>
            </a:r>
          </a:p>
        </p:txBody>
      </p:sp>
      <p:sp>
        <p:nvSpPr>
          <p:cNvPr id="4" name="Slide Number Placeholder 3">
            <a:extLst>
              <a:ext uri="{FF2B5EF4-FFF2-40B4-BE49-F238E27FC236}">
                <a16:creationId xmlns:a16="http://schemas.microsoft.com/office/drawing/2014/main" id="{52B565C2-6DB9-DB67-DD07-6125B25A82F0}"/>
              </a:ext>
            </a:extLst>
          </p:cNvPr>
          <p:cNvSpPr>
            <a:spLocks noGrp="1"/>
          </p:cNvSpPr>
          <p:nvPr>
            <p:ph type="sldNum" sz="quarter" idx="12"/>
          </p:nvPr>
        </p:nvSpPr>
        <p:spPr/>
        <p:txBody>
          <a:bodyPr/>
          <a:lstStyle/>
          <a:p>
            <a:fld id="{D6C96CAE-968E-43AD-BA74-60661CD4F489}" type="slidenum">
              <a:rPr lang="en-US" smtClean="0"/>
              <a:t>36</a:t>
            </a:fld>
            <a:endParaRPr lang="en-US" dirty="0"/>
          </a:p>
        </p:txBody>
      </p:sp>
    </p:spTree>
    <p:extLst>
      <p:ext uri="{BB962C8B-B14F-4D97-AF65-F5344CB8AC3E}">
        <p14:creationId xmlns:p14="http://schemas.microsoft.com/office/powerpoint/2010/main" val="3541778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07B9-7030-133A-9B44-D6072918ED35}"/>
              </a:ext>
            </a:extLst>
          </p:cNvPr>
          <p:cNvSpPr>
            <a:spLocks noGrp="1"/>
          </p:cNvSpPr>
          <p:nvPr>
            <p:ph type="title"/>
          </p:nvPr>
        </p:nvSpPr>
        <p:spPr>
          <a:xfrm>
            <a:off x="581193" y="2393951"/>
            <a:ext cx="11029615" cy="600556"/>
          </a:xfrm>
        </p:spPr>
        <p:txBody>
          <a:bodyPr>
            <a:normAutofit fontScale="90000"/>
          </a:bodyPr>
          <a:lstStyle/>
          <a:p>
            <a:r>
              <a:rPr lang="en-US" dirty="0"/>
              <a:t>Upcoming Meetings and Calls</a:t>
            </a:r>
          </a:p>
        </p:txBody>
      </p:sp>
      <p:sp>
        <p:nvSpPr>
          <p:cNvPr id="3" name="Text Placeholder 2">
            <a:extLst>
              <a:ext uri="{FF2B5EF4-FFF2-40B4-BE49-F238E27FC236}">
                <a16:creationId xmlns:a16="http://schemas.microsoft.com/office/drawing/2014/main" id="{67848213-91BD-64B4-C61C-15CF4D828D9D}"/>
              </a:ext>
            </a:extLst>
          </p:cNvPr>
          <p:cNvSpPr>
            <a:spLocks noGrp="1"/>
          </p:cNvSpPr>
          <p:nvPr>
            <p:ph type="body" idx="1"/>
          </p:nvPr>
        </p:nvSpPr>
        <p:spPr>
          <a:xfrm>
            <a:off x="581192" y="3117954"/>
            <a:ext cx="11029615" cy="2024019"/>
          </a:xfrm>
        </p:spPr>
        <p:txBody>
          <a:bodyPr/>
          <a:lstStyle/>
          <a:p>
            <a:r>
              <a:rPr lang="en-US" b="1" dirty="0"/>
              <a:t>Next Calls – </a:t>
            </a:r>
          </a:p>
          <a:p>
            <a:r>
              <a:rPr lang="en-US" b="1" dirty="0"/>
              <a:t>	March 19, 2025</a:t>
            </a:r>
          </a:p>
          <a:p>
            <a:r>
              <a:rPr lang="en-US" b="1" dirty="0"/>
              <a:t>	April 16, 2025</a:t>
            </a:r>
          </a:p>
          <a:p>
            <a:r>
              <a:rPr lang="en-US" b="1" dirty="0"/>
              <a:t>MTC Meetings – Spokane, WA – April 28 – May 1, 2025 (Uniformity Committee – April 29)</a:t>
            </a:r>
          </a:p>
        </p:txBody>
      </p:sp>
      <p:sp>
        <p:nvSpPr>
          <p:cNvPr id="4" name="Slide Number Placeholder 3">
            <a:extLst>
              <a:ext uri="{FF2B5EF4-FFF2-40B4-BE49-F238E27FC236}">
                <a16:creationId xmlns:a16="http://schemas.microsoft.com/office/drawing/2014/main" id="{2C08A935-5949-E624-7995-38A4ADDB83F9}"/>
              </a:ext>
            </a:extLst>
          </p:cNvPr>
          <p:cNvSpPr>
            <a:spLocks noGrp="1"/>
          </p:cNvSpPr>
          <p:nvPr>
            <p:ph type="sldNum" sz="quarter" idx="12"/>
          </p:nvPr>
        </p:nvSpPr>
        <p:spPr/>
        <p:txBody>
          <a:bodyPr/>
          <a:lstStyle/>
          <a:p>
            <a:fld id="{3A98EE3D-8CD1-4C3F-BD1C-C98C9596463C}" type="slidenum">
              <a:rPr lang="en-US" smtClean="0"/>
              <a:t>37</a:t>
            </a:fld>
            <a:endParaRPr lang="en-US" dirty="0"/>
          </a:p>
        </p:txBody>
      </p:sp>
    </p:spTree>
    <p:extLst>
      <p:ext uri="{BB962C8B-B14F-4D97-AF65-F5344CB8AC3E}">
        <p14:creationId xmlns:p14="http://schemas.microsoft.com/office/powerpoint/2010/main" val="266853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069E68-C6C8-8B00-42DA-B330F04E7559}"/>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4" name="Picture 3">
            <a:extLst>
              <a:ext uri="{FF2B5EF4-FFF2-40B4-BE49-F238E27FC236}">
                <a16:creationId xmlns:a16="http://schemas.microsoft.com/office/drawing/2014/main" id="{866F9227-5A56-1132-6A36-27653E2E6A4F}"/>
              </a:ext>
            </a:extLst>
          </p:cNvPr>
          <p:cNvPicPr>
            <a:picLocks noChangeAspect="1"/>
          </p:cNvPicPr>
          <p:nvPr/>
        </p:nvPicPr>
        <p:blipFill>
          <a:blip r:embed="rId3"/>
          <a:stretch>
            <a:fillRect/>
          </a:stretch>
        </p:blipFill>
        <p:spPr>
          <a:xfrm>
            <a:off x="270683" y="607075"/>
            <a:ext cx="4926749" cy="4915850"/>
          </a:xfrm>
          <a:prstGeom prst="rect">
            <a:avLst/>
          </a:prstGeom>
        </p:spPr>
      </p:pic>
      <p:pic>
        <p:nvPicPr>
          <p:cNvPr id="6" name="Picture 5">
            <a:extLst>
              <a:ext uri="{FF2B5EF4-FFF2-40B4-BE49-F238E27FC236}">
                <a16:creationId xmlns:a16="http://schemas.microsoft.com/office/drawing/2014/main" id="{8079412A-7AE3-3A4B-7459-421F435763CA}"/>
              </a:ext>
            </a:extLst>
          </p:cNvPr>
          <p:cNvPicPr>
            <a:picLocks noChangeAspect="1"/>
          </p:cNvPicPr>
          <p:nvPr/>
        </p:nvPicPr>
        <p:blipFill>
          <a:blip r:embed="rId4"/>
          <a:stretch>
            <a:fillRect/>
          </a:stretch>
        </p:blipFill>
        <p:spPr>
          <a:xfrm>
            <a:off x="6251944" y="1820896"/>
            <a:ext cx="5173673" cy="5025430"/>
          </a:xfrm>
          <a:prstGeom prst="rect">
            <a:avLst/>
          </a:prstGeom>
        </p:spPr>
      </p:pic>
      <p:sp>
        <p:nvSpPr>
          <p:cNvPr id="7" name="Arrow: Right 6">
            <a:extLst>
              <a:ext uri="{FF2B5EF4-FFF2-40B4-BE49-F238E27FC236}">
                <a16:creationId xmlns:a16="http://schemas.microsoft.com/office/drawing/2014/main" id="{DBDB91FE-90F3-E9AE-0229-2E71B2CC8D91}"/>
              </a:ext>
            </a:extLst>
          </p:cNvPr>
          <p:cNvSpPr/>
          <p:nvPr/>
        </p:nvSpPr>
        <p:spPr>
          <a:xfrm>
            <a:off x="5093207" y="3540512"/>
            <a:ext cx="1642563" cy="7025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1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18653-26A6-4537-126C-D87710743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FC296-FA07-79AE-6304-B36C5BF2CD21}"/>
              </a:ext>
            </a:extLst>
          </p:cNvPr>
          <p:cNvSpPr>
            <a:spLocks noGrp="1"/>
          </p:cNvSpPr>
          <p:nvPr>
            <p:ph type="title"/>
          </p:nvPr>
        </p:nvSpPr>
        <p:spPr>
          <a:xfrm>
            <a:off x="405353" y="2450969"/>
            <a:ext cx="11205455" cy="2366128"/>
          </a:xfrm>
        </p:spPr>
        <p:txBody>
          <a:bodyPr>
            <a:normAutofit/>
          </a:bodyPr>
          <a:lstStyle/>
          <a:p>
            <a:r>
              <a:rPr lang="en-US" sz="3200" dirty="0"/>
              <a:t>Partnership Training for States</a:t>
            </a:r>
          </a:p>
        </p:txBody>
      </p:sp>
      <p:sp>
        <p:nvSpPr>
          <p:cNvPr id="3" name="Slide Number Placeholder 2">
            <a:extLst>
              <a:ext uri="{FF2B5EF4-FFF2-40B4-BE49-F238E27FC236}">
                <a16:creationId xmlns:a16="http://schemas.microsoft.com/office/drawing/2014/main" id="{8D3A3F14-B781-E2A3-26BE-7B2CB94A5668}"/>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361565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49FD1-F4E6-451D-3781-5F71E859073D}"/>
              </a:ext>
            </a:extLst>
          </p:cNvPr>
          <p:cNvSpPr>
            <a:spLocks noGrp="1"/>
          </p:cNvSpPr>
          <p:nvPr>
            <p:ph type="title"/>
          </p:nvPr>
        </p:nvSpPr>
        <p:spPr>
          <a:xfrm>
            <a:off x="581192" y="702156"/>
            <a:ext cx="11029616" cy="1188720"/>
          </a:xfrm>
        </p:spPr>
        <p:txBody>
          <a:bodyPr>
            <a:normAutofit/>
          </a:bodyPr>
          <a:lstStyle/>
          <a:p>
            <a:r>
              <a:rPr lang="en-US" dirty="0"/>
              <a:t>Held on January 13-15</a:t>
            </a:r>
          </a:p>
        </p:txBody>
      </p:sp>
      <p:sp>
        <p:nvSpPr>
          <p:cNvPr id="2" name="Slide Number Placeholder 1">
            <a:extLst>
              <a:ext uri="{FF2B5EF4-FFF2-40B4-BE49-F238E27FC236}">
                <a16:creationId xmlns:a16="http://schemas.microsoft.com/office/drawing/2014/main" id="{D7871C0F-2239-FD62-2A5A-FCA91D99515C}"/>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6</a:t>
            </a:fld>
            <a:endParaRPr lang="en-US" dirty="0"/>
          </a:p>
        </p:txBody>
      </p:sp>
      <p:graphicFrame>
        <p:nvGraphicFramePr>
          <p:cNvPr id="6" name="Content Placeholder 3">
            <a:extLst>
              <a:ext uri="{FF2B5EF4-FFF2-40B4-BE49-F238E27FC236}">
                <a16:creationId xmlns:a16="http://schemas.microsoft.com/office/drawing/2014/main" id="{1A0A9547-D83A-3D2F-67B7-C1E5771D8DF6}"/>
              </a:ext>
            </a:extLst>
          </p:cNvPr>
          <p:cNvGraphicFramePr>
            <a:graphicFrameLocks noGrp="1"/>
          </p:cNvGraphicFramePr>
          <p:nvPr>
            <p:ph idx="1"/>
            <p:extLst>
              <p:ext uri="{D42A27DB-BD31-4B8C-83A1-F6EECF244321}">
                <p14:modId xmlns:p14="http://schemas.microsoft.com/office/powerpoint/2010/main" val="244559674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256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65678-71B8-8830-BA22-018321340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29089-93C6-A005-AE77-B8B28FC85E4E}"/>
              </a:ext>
            </a:extLst>
          </p:cNvPr>
          <p:cNvSpPr>
            <a:spLocks noGrp="1"/>
          </p:cNvSpPr>
          <p:nvPr>
            <p:ph type="title"/>
          </p:nvPr>
        </p:nvSpPr>
        <p:spPr>
          <a:xfrm>
            <a:off x="405353" y="2450969"/>
            <a:ext cx="11205455" cy="2366128"/>
          </a:xfrm>
        </p:spPr>
        <p:txBody>
          <a:bodyPr>
            <a:normAutofit/>
          </a:bodyPr>
          <a:lstStyle/>
          <a:p>
            <a:r>
              <a:rPr lang="en-US" sz="3200" dirty="0"/>
              <a:t>Update on White Paper</a:t>
            </a:r>
          </a:p>
        </p:txBody>
      </p:sp>
      <p:sp>
        <p:nvSpPr>
          <p:cNvPr id="3" name="Slide Number Placeholder 2">
            <a:extLst>
              <a:ext uri="{FF2B5EF4-FFF2-40B4-BE49-F238E27FC236}">
                <a16:creationId xmlns:a16="http://schemas.microsoft.com/office/drawing/2014/main" id="{CEEC8660-5679-E234-6AE8-18D409303DA1}"/>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205094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1989056" y="702155"/>
            <a:ext cx="9621751" cy="873982"/>
          </a:xfrm>
        </p:spPr>
        <p:txBody>
          <a:bodyPr>
            <a:normAutofit/>
          </a:bodyPr>
          <a:lstStyle/>
          <a:p>
            <a:r>
              <a:rPr lang="en-US" sz="4000" b="1" dirty="0"/>
              <a:t>Scope &amp; Issues</a:t>
            </a:r>
          </a:p>
        </p:txBody>
      </p:sp>
      <p:sp>
        <p:nvSpPr>
          <p:cNvPr id="3" name="Content Placeholder 2">
            <a:extLst>
              <a:ext uri="{FF2B5EF4-FFF2-40B4-BE49-F238E27FC236}">
                <a16:creationId xmlns:a16="http://schemas.microsoft.com/office/drawing/2014/main" id="{5B9F97C5-18AC-837E-7242-20A67DA2B141}"/>
              </a:ext>
            </a:extLst>
          </p:cNvPr>
          <p:cNvSpPr>
            <a:spLocks noGrp="1"/>
          </p:cNvSpPr>
          <p:nvPr>
            <p:ph idx="1"/>
          </p:nvPr>
        </p:nvSpPr>
        <p:spPr>
          <a:xfrm>
            <a:off x="1989056" y="1825625"/>
            <a:ext cx="8447031" cy="4166101"/>
          </a:xfrm>
        </p:spPr>
        <p:txBody>
          <a:bodyPr>
            <a:normAutofit/>
          </a:bodyPr>
          <a:lstStyle/>
          <a:p>
            <a:pPr>
              <a:spcAft>
                <a:spcPts val="1200"/>
              </a:spcAft>
            </a:pPr>
            <a:r>
              <a:rPr lang="en-US" sz="3600" b="1" dirty="0"/>
              <a:t>Sourcing partnership income where: </a:t>
            </a:r>
          </a:p>
          <a:p>
            <a:pPr lvl="1">
              <a:spcAft>
                <a:spcPts val="1200"/>
              </a:spcAft>
            </a:pPr>
            <a:r>
              <a:rPr lang="en-US" sz="2800" b="1" dirty="0"/>
              <a:t>Partner is a corporation</a:t>
            </a:r>
          </a:p>
          <a:p>
            <a:pPr lvl="1">
              <a:spcAft>
                <a:spcPts val="1200"/>
              </a:spcAft>
            </a:pPr>
            <a:r>
              <a:rPr lang="en-US" sz="2800" b="1" dirty="0"/>
              <a:t>Partnership structure has –</a:t>
            </a:r>
          </a:p>
          <a:p>
            <a:pPr lvl="3">
              <a:spcAft>
                <a:spcPts val="1200"/>
              </a:spcAft>
            </a:pPr>
            <a:r>
              <a:rPr lang="en-US" sz="2800" b="1" dirty="0"/>
              <a:t>Tiers</a:t>
            </a:r>
          </a:p>
          <a:p>
            <a:pPr lvl="3">
              <a:spcAft>
                <a:spcPts val="1200"/>
              </a:spcAft>
            </a:pPr>
            <a:r>
              <a:rPr lang="en-US" sz="2800" b="1" dirty="0"/>
              <a:t>Intercompany transactions</a:t>
            </a:r>
          </a:p>
          <a:p>
            <a:pPr lvl="3">
              <a:spcAft>
                <a:spcPts val="1200"/>
              </a:spcAft>
            </a:pPr>
            <a:r>
              <a:rPr lang="en-US" sz="2800" b="1" dirty="0"/>
              <a:t>Special allocations</a:t>
            </a:r>
            <a:endParaRPr lang="en-US" sz="2500" b="1" dirty="0"/>
          </a:p>
        </p:txBody>
      </p:sp>
      <p:sp>
        <p:nvSpPr>
          <p:cNvPr id="4" name="Slide Number Placeholder 3">
            <a:extLst>
              <a:ext uri="{FF2B5EF4-FFF2-40B4-BE49-F238E27FC236}">
                <a16:creationId xmlns:a16="http://schemas.microsoft.com/office/drawing/2014/main" id="{F1D2EC91-3D78-1B72-FD0F-F8A2149F2DAE}"/>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2479482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1058779" y="702156"/>
            <a:ext cx="10552029" cy="910076"/>
          </a:xfrm>
        </p:spPr>
        <p:txBody>
          <a:bodyPr>
            <a:normAutofit/>
          </a:bodyPr>
          <a:lstStyle/>
          <a:p>
            <a:r>
              <a:rPr lang="en-US" sz="4000" b="1" dirty="0"/>
              <a:t>Drawing on multi-state Research</a:t>
            </a:r>
          </a:p>
        </p:txBody>
      </p:sp>
      <p:sp>
        <p:nvSpPr>
          <p:cNvPr id="3" name="Content Placeholder 2">
            <a:extLst>
              <a:ext uri="{FF2B5EF4-FFF2-40B4-BE49-F238E27FC236}">
                <a16:creationId xmlns:a16="http://schemas.microsoft.com/office/drawing/2014/main" id="{5B9F97C5-18AC-837E-7242-20A67DA2B141}"/>
              </a:ext>
            </a:extLst>
          </p:cNvPr>
          <p:cNvSpPr>
            <a:spLocks noGrp="1"/>
          </p:cNvSpPr>
          <p:nvPr>
            <p:ph idx="1"/>
          </p:nvPr>
        </p:nvSpPr>
        <p:spPr>
          <a:xfrm>
            <a:off x="1058779" y="1696453"/>
            <a:ext cx="10253386" cy="4940017"/>
          </a:xfrm>
        </p:spPr>
        <p:txBody>
          <a:bodyPr>
            <a:normAutofit/>
          </a:bodyPr>
          <a:lstStyle/>
          <a:p>
            <a:pPr>
              <a:spcBef>
                <a:spcPts val="1800"/>
              </a:spcBef>
            </a:pPr>
            <a:r>
              <a:rPr lang="en-US" sz="2500" b="1" dirty="0"/>
              <a:t>See the current research - </a:t>
            </a:r>
            <a:r>
              <a:rPr lang="en-US" sz="2500" b="1" dirty="0">
                <a:solidFill>
                  <a:srgbClr val="0070C0"/>
                </a:solidFill>
                <a:hlinkClick r:id="rId3">
                  <a:extLst>
                    <a:ext uri="{A12FA001-AC4F-418D-AE19-62706E023703}">
                      <ahyp:hlinkClr xmlns:ahyp="http://schemas.microsoft.com/office/drawing/2018/hyperlinkcolor" val="tx"/>
                    </a:ext>
                  </a:extLst>
                </a:hlinkClick>
              </a:rPr>
              <a:t>HERE</a:t>
            </a:r>
            <a:endParaRPr lang="en-US" sz="2500" b="1" dirty="0">
              <a:solidFill>
                <a:srgbClr val="0070C0"/>
              </a:solidFill>
            </a:endParaRPr>
          </a:p>
          <a:p>
            <a:pPr>
              <a:spcBef>
                <a:spcPts val="1800"/>
              </a:spcBef>
            </a:pPr>
            <a:r>
              <a:rPr lang="en-US" sz="2500" b="1" dirty="0"/>
              <a:t>States generally source partnership income using the same rules as for corporate and proprietorship businesses, including formulary apportionment.</a:t>
            </a:r>
          </a:p>
          <a:p>
            <a:pPr>
              <a:spcBef>
                <a:spcPts val="1800"/>
              </a:spcBef>
            </a:pPr>
            <a:r>
              <a:rPr lang="en-US" sz="2500" b="1" dirty="0"/>
              <a:t>A number use “blended” apportionment in some cases—combining the partner’s share of partnership factors with the partner’s own factors.</a:t>
            </a:r>
          </a:p>
          <a:p>
            <a:pPr>
              <a:spcBef>
                <a:spcPts val="1800"/>
              </a:spcBef>
            </a:pPr>
            <a:r>
              <a:rPr lang="en-US" sz="2500" b="1" dirty="0"/>
              <a:t>Blended apportionment raises issues not fully addressed—especially where there are special allocations and intercompany transactions.</a:t>
            </a:r>
          </a:p>
          <a:p>
            <a:pPr lvl="1">
              <a:spcAft>
                <a:spcPts val="1200"/>
              </a:spcAft>
            </a:pPr>
            <a:endParaRPr lang="en-US" sz="2800" dirty="0"/>
          </a:p>
        </p:txBody>
      </p:sp>
      <p:sp>
        <p:nvSpPr>
          <p:cNvPr id="4" name="Slide Number Placeholder 3">
            <a:extLst>
              <a:ext uri="{FF2B5EF4-FFF2-40B4-BE49-F238E27FC236}">
                <a16:creationId xmlns:a16="http://schemas.microsoft.com/office/drawing/2014/main" id="{9D146254-A8C6-94A1-FFA8-1A87D0EA0EDF}"/>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2899864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19117</TotalTime>
  <Words>4049</Words>
  <Application>Microsoft Office PowerPoint</Application>
  <PresentationFormat>Widescreen</PresentationFormat>
  <Paragraphs>307</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Aptos</vt:lpstr>
      <vt:lpstr>Aptos Narrow</vt:lpstr>
      <vt:lpstr>Arial</vt:lpstr>
      <vt:lpstr>Calibri</vt:lpstr>
      <vt:lpstr>Franklin Gothic Book</vt:lpstr>
      <vt:lpstr>Franklin Gothic Demi</vt:lpstr>
      <vt:lpstr>Lucida Handwriting</vt:lpstr>
      <vt:lpstr>Times New Roman</vt:lpstr>
      <vt:lpstr>Wingdings 2</vt:lpstr>
      <vt:lpstr>DividendVTI</vt:lpstr>
      <vt:lpstr>      State Taxation of Partnerships  Status Report</vt:lpstr>
      <vt:lpstr>NOTE:</vt:lpstr>
      <vt:lpstr>Update on Project Issue Outline</vt:lpstr>
      <vt:lpstr>PowerPoint Presentation</vt:lpstr>
      <vt:lpstr>Partnership Training for States</vt:lpstr>
      <vt:lpstr>Held on January 13-15</vt:lpstr>
      <vt:lpstr>Update on White Paper</vt:lpstr>
      <vt:lpstr>Scope &amp; Issues</vt:lpstr>
      <vt:lpstr>Drawing on multi-state Research</vt:lpstr>
      <vt:lpstr>outline</vt:lpstr>
      <vt:lpstr>Outline (cont’d)</vt:lpstr>
      <vt:lpstr>Outline (cont’d)</vt:lpstr>
      <vt:lpstr>Sourcing Non-Apportionable Income - Generally</vt:lpstr>
      <vt:lpstr>NOTE</vt:lpstr>
      <vt:lpstr>Treatment of Non-Apportionable Income/Items</vt:lpstr>
      <vt:lpstr>Treatment of Non-Apportionable Income/Items</vt:lpstr>
      <vt:lpstr>3 Possible Outcomes</vt:lpstr>
      <vt:lpstr>Sourcing Apportionable Income</vt:lpstr>
      <vt:lpstr>generally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“How” Question:</vt:lpstr>
      <vt:lpstr>Big “How” Question:</vt:lpstr>
      <vt:lpstr>Big “How” Question:</vt:lpstr>
      <vt:lpstr>Big “How” Question:</vt:lpstr>
      <vt:lpstr>Big “How” Question:</vt:lpstr>
      <vt:lpstr>Problem No. 2 with Special Allocations</vt:lpstr>
      <vt:lpstr>Simple Excel workbook with different Sourcing Approaches</vt:lpstr>
      <vt:lpstr>Informal  study group to review the Model</vt:lpstr>
      <vt:lpstr>QUESTIONS???</vt:lpstr>
      <vt:lpstr>Upcoming Meetings and Calls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Hecht</dc:creator>
  <cp:lastModifiedBy>Helen Hecht</cp:lastModifiedBy>
  <cp:revision>13</cp:revision>
  <dcterms:created xsi:type="dcterms:W3CDTF">2024-07-11T14:05:44Z</dcterms:created>
  <dcterms:modified xsi:type="dcterms:W3CDTF">2025-02-26T14:58:11Z</dcterms:modified>
</cp:coreProperties>
</file>