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606" r:id="rId3"/>
    <p:sldId id="614" r:id="rId4"/>
    <p:sldId id="599" r:id="rId5"/>
    <p:sldId id="590" r:id="rId6"/>
    <p:sldId id="615" r:id="rId7"/>
    <p:sldId id="619" r:id="rId8"/>
    <p:sldId id="618" r:id="rId9"/>
    <p:sldId id="620" r:id="rId10"/>
    <p:sldId id="621" r:id="rId11"/>
    <p:sldId id="622" r:id="rId12"/>
  </p:sldIdLst>
  <p:sldSz cx="12192000" cy="6858000"/>
  <p:notesSz cx="9296400" cy="7010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260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4028301" cy="351476"/>
          </a:xfrm>
          <a:prstGeom prst="rect">
            <a:avLst/>
          </a:prstGeom>
        </p:spPr>
        <p:txBody>
          <a:bodyPr vert="horz" lIns="91273" tIns="45637" rIns="91273" bIns="45637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006" y="2"/>
            <a:ext cx="4028301" cy="351476"/>
          </a:xfrm>
          <a:prstGeom prst="rect">
            <a:avLst/>
          </a:prstGeom>
        </p:spPr>
        <p:txBody>
          <a:bodyPr vert="horz" lIns="91273" tIns="45637" rIns="91273" bIns="45637" rtlCol="0"/>
          <a:lstStyle>
            <a:lvl1pPr algn="r">
              <a:defRPr sz="1100"/>
            </a:lvl1pPr>
          </a:lstStyle>
          <a:p>
            <a:fld id="{E0F0A4F9-0312-4F55-AD12-53D5528F4A4B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6658925"/>
            <a:ext cx="4028301" cy="351476"/>
          </a:xfrm>
          <a:prstGeom prst="rect">
            <a:avLst/>
          </a:prstGeom>
        </p:spPr>
        <p:txBody>
          <a:bodyPr vert="horz" lIns="91273" tIns="45637" rIns="91273" bIns="45637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006" y="6658925"/>
            <a:ext cx="4028301" cy="351476"/>
          </a:xfrm>
          <a:prstGeom prst="rect">
            <a:avLst/>
          </a:prstGeom>
        </p:spPr>
        <p:txBody>
          <a:bodyPr vert="horz" lIns="91273" tIns="45637" rIns="91273" bIns="45637" rtlCol="0" anchor="b"/>
          <a:lstStyle>
            <a:lvl1pPr algn="r">
              <a:defRPr sz="1100"/>
            </a:lvl1pPr>
          </a:lstStyle>
          <a:p>
            <a:fld id="{8411242C-B423-4EC5-91D7-A432829744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00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4028440" cy="351738"/>
          </a:xfrm>
          <a:prstGeom prst="rect">
            <a:avLst/>
          </a:prstGeom>
        </p:spPr>
        <p:txBody>
          <a:bodyPr vert="horz" lIns="93154" tIns="46576" rIns="93154" bIns="46576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7" y="2"/>
            <a:ext cx="4028440" cy="351738"/>
          </a:xfrm>
          <a:prstGeom prst="rect">
            <a:avLst/>
          </a:prstGeom>
        </p:spPr>
        <p:txBody>
          <a:bodyPr vert="horz" lIns="93154" tIns="46576" rIns="93154" bIns="46576" rtlCol="0"/>
          <a:lstStyle>
            <a:lvl1pPr algn="r">
              <a:defRPr sz="1100"/>
            </a:lvl1pPr>
          </a:lstStyle>
          <a:p>
            <a:fld id="{6C733337-AD83-448F-843C-07EE9B272D7B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6875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755"/>
            <a:ext cx="7437120" cy="2760345"/>
          </a:xfrm>
          <a:prstGeom prst="rect">
            <a:avLst/>
          </a:prstGeom>
        </p:spPr>
        <p:txBody>
          <a:bodyPr vert="horz" lIns="93154" tIns="46576" rIns="93154" bIns="4657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6658666"/>
            <a:ext cx="4028440" cy="351737"/>
          </a:xfrm>
          <a:prstGeom prst="rect">
            <a:avLst/>
          </a:prstGeom>
        </p:spPr>
        <p:txBody>
          <a:bodyPr vert="horz" lIns="93154" tIns="46576" rIns="93154" bIns="46576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7" y="6658666"/>
            <a:ext cx="4028440" cy="351737"/>
          </a:xfrm>
          <a:prstGeom prst="rect">
            <a:avLst/>
          </a:prstGeom>
        </p:spPr>
        <p:txBody>
          <a:bodyPr vert="horz" lIns="93154" tIns="46576" rIns="93154" bIns="46576" rtlCol="0" anchor="b"/>
          <a:lstStyle>
            <a:lvl1pPr algn="r">
              <a:defRPr sz="1100"/>
            </a:lvl1pPr>
          </a:lstStyle>
          <a:p>
            <a:fld id="{4D6E8F2C-2E61-4349-958D-2926874972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5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E8F2C-2E61-4349-958D-2926874972C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48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153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E8F2C-2E61-4349-958D-2926874972C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2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98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602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43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630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15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337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600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743AF-528C-4098-941D-8009FA9573AA}" type="slidenum">
              <a:rPr lang="en-US" smtClean="0">
                <a:solidFill>
                  <a:prstClr val="black"/>
                </a:solidFill>
              </a:r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9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0263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883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669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4413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0671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4216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15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8150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910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55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803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97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950F7-AB99-44CA-8450-A42F1D14640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48DCF-2AD8-4097-9F13-58E406A4E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4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1966" y="491604"/>
            <a:ext cx="10189028" cy="4984741"/>
          </a:xfrm>
        </p:spPr>
        <p:txBody>
          <a:bodyPr anchor="t">
            <a:no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600" b="1" dirty="0">
                <a:latin typeface="+mn-lt"/>
              </a:rPr>
              <a:t>		</a:t>
            </a:r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r>
              <a:rPr lang="en-US" sz="4800" b="1" dirty="0">
                <a:latin typeface="Book Antiqua" panose="02040602050305030304" pitchFamily="18" charset="0"/>
                <a:ea typeface="Cascadia Code SemiLight" panose="020B0609020000020004" pitchFamily="49" charset="0"/>
              </a:rPr>
              <a:t>Proposed Uniform Definitions for the Tax Base</a:t>
            </a:r>
            <a:br>
              <a:rPr lang="en-US" sz="4400" b="1" dirty="0">
                <a:latin typeface="+mn-lt"/>
              </a:rPr>
            </a:br>
            <a:br>
              <a:rPr lang="en-US" sz="4400" b="1" dirty="0">
                <a:latin typeface="+mn-lt"/>
              </a:rPr>
            </a:br>
            <a:r>
              <a:rPr lang="en-US" sz="3600" b="1" dirty="0">
                <a:latin typeface="+mn-lt"/>
              </a:rPr>
              <a:t>Presented to the MTC Digital Products Workgroup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January 23, 2025</a:t>
            </a:r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r>
              <a:rPr lang="en-US" sz="4400" b="1" dirty="0">
                <a:latin typeface="+mn-lt"/>
              </a:rPr>
              <a:t>Ray Langenberg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3635" y="58846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  <a:tileRect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37E1-0290-4826-841D-06720EEA83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2259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Some Comments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4657" y="1582330"/>
            <a:ext cx="9721516" cy="472437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 allowance for Internet Tax Freedom Act preemption.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No requirement of electronic delivery.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A state could narrow the application by taxing only specific types of automated digital products, or excluding specific types of automated digital products.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A state could separately tax some digital products that are not automated.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5796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1966" y="491604"/>
            <a:ext cx="10189028" cy="4984741"/>
          </a:xfrm>
        </p:spPr>
        <p:txBody>
          <a:bodyPr anchor="t">
            <a:no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3600" b="1" dirty="0">
                <a:latin typeface="+mn-lt"/>
              </a:rPr>
              <a:t>		</a:t>
            </a:r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r>
              <a:rPr lang="en-US" sz="4800" b="1" dirty="0">
                <a:latin typeface="Book Antiqua" panose="02040602050305030304" pitchFamily="18" charset="0"/>
                <a:ea typeface="Cascadia Code SemiLight" panose="020B0609020000020004" pitchFamily="49" charset="0"/>
              </a:rPr>
              <a:t>Proposed Uniform Definitions for the Tax Base</a:t>
            </a:r>
            <a:br>
              <a:rPr lang="en-US" sz="4400" b="1" dirty="0">
                <a:latin typeface="+mn-lt"/>
              </a:rPr>
            </a:br>
            <a:br>
              <a:rPr lang="en-US" sz="4400" b="1" dirty="0">
                <a:latin typeface="+mn-lt"/>
              </a:rPr>
            </a:br>
            <a:r>
              <a:rPr lang="en-US" sz="3600" b="1" dirty="0">
                <a:latin typeface="+mn-lt"/>
              </a:rPr>
              <a:t>Presented to the MTC Digital Products Workgroup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January 23, 2025</a:t>
            </a:r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r>
              <a:rPr lang="en-US" sz="4400" b="1" dirty="0">
                <a:latin typeface="+mn-lt"/>
              </a:rPr>
              <a:t>Ray Langenberg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3635" y="58846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  <a:tileRect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37E1-0290-4826-841D-06720EEA83D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1738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+mn-lt"/>
              </a:rPr>
              <a:t>Initial Thoughts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1468" y="1776669"/>
            <a:ext cx="9448917" cy="458587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Uniformity Committee charge regarding the scope of the project: ... </a:t>
            </a:r>
          </a:p>
          <a:p>
            <a:pPr marL="914400" lvl="1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“Analysis of the ways that digital products might be defined, categorized, exempted and sourced.” </a:t>
            </a:r>
          </a:p>
          <a:p>
            <a:pPr marL="18288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Langenberg suggestions to partially fulfill the charge:</a:t>
            </a:r>
          </a:p>
          <a:p>
            <a:pPr marL="64008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The Work Group should identify criteria that states could use to include or exclude digital products in the tax base.</a:t>
            </a:r>
          </a:p>
          <a:p>
            <a:pPr marL="64008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The Work Group should identify factors that states should consider in evaluating the criteria.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8282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+mn-lt"/>
              </a:rPr>
              <a:t>The Need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8030" y="1776669"/>
            <a:ext cx="9912356" cy="415498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The distinction between software and services is becoming blurred.  Ergo – “software as a service”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Application of traditional </a:t>
            </a:r>
            <a:r>
              <a:rPr lang="en-US" sz="2800" dirty="0" err="1"/>
              <a:t>TTP</a:t>
            </a:r>
            <a:r>
              <a:rPr lang="en-US" sz="2800" dirty="0"/>
              <a:t> and service distinctions is hard.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Digital products tend to be less “tangible.”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Tax base is shrinking in states with limited taxation of services.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Digital products may need a separate classification untethered from traditional notions of TPP and services.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8191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b="1" dirty="0">
                <a:latin typeface="+mn-lt"/>
              </a:rPr>
              <a:t>What Are Some Criteria for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Inclusion and Exclusion?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828800"/>
            <a:ext cx="9862848" cy="457048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8288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600" dirty="0"/>
              <a:t>Output – What is produced</a:t>
            </a:r>
          </a:p>
          <a:p>
            <a:pPr marL="18288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600" dirty="0"/>
              <a:t>Input – How it is produced</a:t>
            </a:r>
          </a:p>
          <a:p>
            <a:pPr marL="18288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600" dirty="0"/>
              <a:t>Who is buying – e.g., nonprofit, business</a:t>
            </a:r>
          </a:p>
          <a:p>
            <a:pPr marL="18288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600" dirty="0"/>
              <a:t>Who is selling – e.g., nonprofit</a:t>
            </a:r>
          </a:p>
          <a:p>
            <a:pPr marL="18288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600" dirty="0"/>
              <a:t>Intended use – e.g., resale, business, education</a:t>
            </a:r>
          </a:p>
          <a:p>
            <a:pPr marL="18288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600" dirty="0"/>
              <a:t>Other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34526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Proposed Solution –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“Automated Digital Product”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13297" y="1736334"/>
            <a:ext cx="8874491" cy="34163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“Automated digital product” - an item, including software and service, that is provided for noncommercial use in a binary format, and for which the additional human intervention to produce a similar item for additional customers is minimal.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58300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First Criterion –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“Binary Format”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13297" y="1736334"/>
            <a:ext cx="8999621" cy="400109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dirty="0"/>
              <a:t>“Automated digital product - an item, including software and service, that is provided ... in a binary format...”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/>
              <a:t>Criterion is broad – binary format is the basic characteristic of a product that is digital</a:t>
            </a:r>
            <a:r>
              <a:rPr lang="en-US" sz="2800" dirty="0"/>
              <a:t>.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200" dirty="0"/>
              <a:t>Eliminates distinction between TPP and services – “including software and services.”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4582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Second Criterion –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“Noncommercial”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13297" y="1736334"/>
            <a:ext cx="8999621" cy="478592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dirty="0"/>
              <a:t>“Automated digital product - an item ... provided for noncommercial use...”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objective is to prevent the pyramiding of taxes.  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liminates the taxation of transactions traditionally treated as the nontaxable sale of intangible rights, such as the sale of digital publishing or performing rights.  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Reduces sourcing difficulties that may result from commercial transactions that involve multiple business users at multiple locations.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5460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Third Criterion –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“Minimal Human Intervention”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13297" y="1736334"/>
            <a:ext cx="8999621" cy="418576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dirty="0"/>
              <a:t>“Automated digital product - an item ... for which additional human intervention to produce a similar item for additional customers is minimal.”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The objective is to make the definition more compatible with the selective tax systems of the many states that do not broadly tax professional services. 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Different than Washington exclusion of services that “</a:t>
            </a:r>
            <a:r>
              <a:rPr lang="en-US" sz="2800" i="1" dirty="0"/>
              <a:t>primarily</a:t>
            </a:r>
            <a:r>
              <a:rPr lang="en-US" sz="2800" dirty="0"/>
              <a:t> involves the application of human effort.”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273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056" y="304800"/>
            <a:ext cx="8239026" cy="1143000"/>
          </a:xfrm>
          <a:gradFill flip="none" rotWithShape="1">
            <a:gsLst>
              <a:gs pos="65000">
                <a:schemeClr val="bg1">
                  <a:tint val="40000"/>
                  <a:satMod val="350000"/>
                </a:schemeClr>
              </a:gs>
              <a:gs pos="95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We would not be starting from scratch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64657" y="1582330"/>
            <a:ext cx="9548261" cy="521681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concepts of “minimal human involvement” and “minimum human intervention” are used in: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definition of “automated digital service” in the United Nations Model Double Taxation Convention Between Developed and Developing Countries (2021) ¶ 5.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definition of “automated digital service” in the OECD, “Tax Challenges Arising from </a:t>
            </a:r>
            <a:r>
              <a:rPr lang="en-US" sz="2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Digitalisation</a:t>
            </a: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Report on Pillar One Blueprint: Inclusive Framework on BEPS”, Box 2.1, and</a:t>
            </a:r>
          </a:p>
          <a:p>
            <a:pPr marL="457200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definition of “electronically supplied service” in the Council of the European Union Implementing Regulation No. 282/2011 (2011) Article 7.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DDB7-DF5A-477D-8C08-531403232C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15178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5.11.27"/>
  <p:tag name="AS_TITLE" val="Aspose.Slides for .NET 4.0"/>
  <p:tag name="AS_VERSION" val="15.10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704</Words>
  <Application>Microsoft Office PowerPoint</Application>
  <PresentationFormat>Widescreen</PresentationFormat>
  <Paragraphs>68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    Proposed Uniform Definitions for the Tax Base  Presented to the MTC Digital Products Workgroup January 23, 2025  Ray Langenberg</vt:lpstr>
      <vt:lpstr>Initial Thoughts</vt:lpstr>
      <vt:lpstr>The Need</vt:lpstr>
      <vt:lpstr>What Are Some Criteria for  Inclusion and Exclusion?</vt:lpstr>
      <vt:lpstr>Proposed Solution – “Automated Digital Product”</vt:lpstr>
      <vt:lpstr>First Criterion –  “Binary Format”</vt:lpstr>
      <vt:lpstr>Second Criterion –  “Noncommercial”</vt:lpstr>
      <vt:lpstr>Third Criterion –  “Minimal Human Intervention”</vt:lpstr>
      <vt:lpstr>We would not be starting from scratch</vt:lpstr>
      <vt:lpstr>Some Comments</vt:lpstr>
      <vt:lpstr>    Proposed Uniform Definitions for the Tax Base  Presented to the MTC Digital Products Workgroup January 23, 2025  Ray Langenberg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1601-01-01T00:00:00Z</cp:lastPrinted>
  <dcterms:modified xsi:type="dcterms:W3CDTF">2025-01-21T19:04:03Z</dcterms:modified>
</cp:coreProperties>
</file>