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5"/>
  </p:notesMasterIdLst>
  <p:sldIdLst>
    <p:sldId id="281" r:id="rId2"/>
    <p:sldId id="573" r:id="rId3"/>
    <p:sldId id="588" r:id="rId4"/>
    <p:sldId id="261" r:id="rId5"/>
    <p:sldId id="264" r:id="rId6"/>
    <p:sldId id="663" r:id="rId7"/>
    <p:sldId id="266" r:id="rId8"/>
    <p:sldId id="268" r:id="rId9"/>
    <p:sldId id="664" r:id="rId10"/>
    <p:sldId id="272" r:id="rId11"/>
    <p:sldId id="273" r:id="rId12"/>
    <p:sldId id="275" r:id="rId13"/>
    <p:sldId id="279" r:id="rId14"/>
    <p:sldId id="659" r:id="rId15"/>
    <p:sldId id="660" r:id="rId16"/>
    <p:sldId id="665" r:id="rId17"/>
    <p:sldId id="666" r:id="rId18"/>
    <p:sldId id="285" r:id="rId19"/>
    <p:sldId id="552" r:id="rId20"/>
    <p:sldId id="280" r:id="rId21"/>
    <p:sldId id="546" r:id="rId22"/>
    <p:sldId id="549" r:id="rId23"/>
    <p:sldId id="550" r:id="rId24"/>
    <p:sldId id="581" r:id="rId25"/>
    <p:sldId id="556" r:id="rId26"/>
    <p:sldId id="270" r:id="rId27"/>
    <p:sldId id="652" r:id="rId28"/>
    <p:sldId id="685" r:id="rId29"/>
    <p:sldId id="575" r:id="rId30"/>
    <p:sldId id="560" r:id="rId31"/>
    <p:sldId id="501" r:id="rId32"/>
    <p:sldId id="565" r:id="rId33"/>
    <p:sldId id="582" r:id="rId34"/>
    <p:sldId id="583" r:id="rId35"/>
    <p:sldId id="564" r:id="rId36"/>
    <p:sldId id="584" r:id="rId37"/>
    <p:sldId id="678" r:id="rId38"/>
    <p:sldId id="679" r:id="rId39"/>
    <p:sldId id="681" r:id="rId40"/>
    <p:sldId id="682" r:id="rId41"/>
    <p:sldId id="683" r:id="rId42"/>
    <p:sldId id="677" r:id="rId43"/>
    <p:sldId id="670" r:id="rId44"/>
    <p:sldId id="671" r:id="rId45"/>
    <p:sldId id="673" r:id="rId46"/>
    <p:sldId id="675" r:id="rId47"/>
    <p:sldId id="672" r:id="rId48"/>
    <p:sldId id="674" r:id="rId49"/>
    <p:sldId id="676" r:id="rId50"/>
    <p:sldId id="646" r:id="rId51"/>
    <p:sldId id="684" r:id="rId52"/>
    <p:sldId id="278" r:id="rId53"/>
    <p:sldId id="58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509E4B-EE17-45A2-9C40-8D0F9FF1AD4E}">
          <p14:sldIdLst>
            <p14:sldId id="281"/>
            <p14:sldId id="573"/>
            <p14:sldId id="588"/>
            <p14:sldId id="261"/>
            <p14:sldId id="264"/>
            <p14:sldId id="663"/>
            <p14:sldId id="266"/>
            <p14:sldId id="268"/>
            <p14:sldId id="664"/>
            <p14:sldId id="272"/>
            <p14:sldId id="273"/>
            <p14:sldId id="275"/>
            <p14:sldId id="279"/>
            <p14:sldId id="659"/>
            <p14:sldId id="660"/>
            <p14:sldId id="665"/>
            <p14:sldId id="666"/>
            <p14:sldId id="285"/>
            <p14:sldId id="552"/>
            <p14:sldId id="280"/>
            <p14:sldId id="546"/>
            <p14:sldId id="549"/>
            <p14:sldId id="550"/>
            <p14:sldId id="581"/>
            <p14:sldId id="556"/>
            <p14:sldId id="270"/>
            <p14:sldId id="652"/>
            <p14:sldId id="685"/>
            <p14:sldId id="575"/>
            <p14:sldId id="560"/>
            <p14:sldId id="501"/>
            <p14:sldId id="565"/>
            <p14:sldId id="582"/>
            <p14:sldId id="583"/>
            <p14:sldId id="564"/>
            <p14:sldId id="584"/>
            <p14:sldId id="678"/>
            <p14:sldId id="679"/>
            <p14:sldId id="681"/>
            <p14:sldId id="682"/>
            <p14:sldId id="683"/>
            <p14:sldId id="677"/>
            <p14:sldId id="670"/>
            <p14:sldId id="671"/>
            <p14:sldId id="673"/>
            <p14:sldId id="675"/>
            <p14:sldId id="672"/>
            <p14:sldId id="674"/>
            <p14:sldId id="676"/>
            <p14:sldId id="646"/>
            <p14:sldId id="684"/>
            <p14:sldId id="278"/>
            <p14:sldId id="5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158"/>
    <a:srgbClr val="FEBA22"/>
    <a:srgbClr val="405062"/>
    <a:srgbClr val="43505F"/>
    <a:srgbClr val="3F53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0DAC0-5090-4116-A49B-78D5A8D1FFDB}" v="159" dt="2024-12-17T14:37:32.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7985" autoAdjust="0"/>
  </p:normalViewPr>
  <p:slideViewPr>
    <p:cSldViewPr snapToGrid="0">
      <p:cViewPr varScale="1">
        <p:scale>
          <a:sx n="58" d="100"/>
          <a:sy n="58" d="100"/>
        </p:scale>
        <p:origin x="84" y="40"/>
      </p:cViewPr>
      <p:guideLst/>
    </p:cSldViewPr>
  </p:slideViewPr>
  <p:notesTextViewPr>
    <p:cViewPr>
      <p:scale>
        <a:sx n="1" d="1"/>
        <a:sy n="1" d="1"/>
      </p:scale>
      <p:origin x="0" y="0"/>
    </p:cViewPr>
  </p:notesTextViewPr>
  <p:notesViewPr>
    <p:cSldViewPr snapToGrid="0">
      <p:cViewPr varScale="1">
        <p:scale>
          <a:sx n="75" d="100"/>
          <a:sy n="75" d="100"/>
        </p:scale>
        <p:origin x="2866"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5T21:42:24.880"/>
    </inkml:context>
    <inkml:brush xml:id="br0">
      <inkml:brushProperty name="width" value="0.05" units="cm"/>
      <inkml:brushProperty name="height" value="0.05" units="cm"/>
      <inkml:brushProperty name="color" value="#E71224"/>
    </inkml:brush>
  </inkml:definitions>
  <inkml:trace contextRef="#ctx0" brushRef="#br0">20002 827 24541,'-7'32'0,"-16"1"0,-16-1 0,-15 0 0,-15 0 0,-15 0 0,-15-1 0,-15 0 0,-15 0 0,-14-1 0,-14 0 0,-15-1 0,-13 0 0,-13-1 0,-14-1 0,-13 0 0,-12-1 0,-12-1 0,-12-1 0,-11-1 0,-11 0 0,-10-2 0,-11 0 0,-9-1 0,-9-2 0,-9 0 0,-8-2 0,-7-1 0,-8 0 0,-5-2 0,-7-2 0,-5 0 0,-5-2 0,-4 0 0,-3-2 0,-4-2 0,-2 0 0,-2-2 0,-1-1 0,-1-2 0,1 0 0,0-2 0,1-1 0,2-2 0,2 0 0,4-2 0,3-2 0,4 0 0,5-2 0,5 0 0,6-2 0,7-2 0,7 0 0,7-1 0,8-2 0,9 0 0,9-2 0,9-1 0,11 0 0,10-2 0,10 0 0,13-1 0,10-1 0,13-1 0,13-1 0,12 0 0,14-1 0,12-1 0,15 0 0,14-1 0,13 0 0,16-1 0,14 0 0,15 0 0,15-1 0,14 0 0,17 0 0,14 0 0,16-1 0,15 1 0,16-1 0,15 1 0,16 0 0,14 0 0,17 0 0,14 0 0,15 1 0,15-1 0,14 2 0,16 0 0,13 0 0,14 1 0,15 0 0,12 1 0,14 1 0,12 0 0,13 1 0,13 1 0,10 1 0,13 0 0,10 2 0,10 0 0,11 2 0,9 0 0,9 2 0,9 0 0,8 2 0,7 0 0,7 2 0,7 1 0,6 1 0,5 2 0,5 0 0,4 2 0,3 1 0,4 2 0,2 0 0,2 2 0,1 1 0,0 1 0,1 2 0,-1 1 0,-1 1 0,-2 2 0,-2 0 0,-4 2 0,-3 1 0,-4 2 0,-5 0 0,-5 2 0,-7 1 0,-5 1 0,-8 2 0,-7 0 0,-8 2 0,-9 0 0,-9 2 0,-9 0 0,-11 2 0,-10 0 0,-11 2 0,-11 0 0,-12 1 0,-12 1 0,-12 1 0,-13 0 0,-14 1 0,-13 1 0,-13 0 0,-15 1 0,-14 0 0,-14 0 0,-15 2 0,-15-1 0,-15 1 0,-15 0 0,-15 0 0,-15 0 0,-16 0 0,-16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6T23:31:07.224"/>
    </inkml:context>
    <inkml:brush xml:id="br0">
      <inkml:brushProperty name="width" value="0.2" units="cm"/>
      <inkml:brushProperty name="height" value="0.2" units="cm"/>
      <inkml:brushProperty name="color" value="#E71224"/>
    </inkml:brush>
  </inkml:definitions>
  <inkml:trace contextRef="#ctx0" brushRef="#br0">1 1 24575,'4'0'0,"0"1"0,0-1 0,-1 1 0,1 0 0,0 0 0,0 0 0,-1 1 0,1-1 0,-1 1 0,1 0 0,-1 0 0,1 0 0,-1 0 0,0 1 0,4 4 0,4 5 0,0 0 0,14 21 0,0 0 0,-12-18 0,11 12 0,39 59 0,-18-14 0,-4-6 0,35 75 0,-51-93 0,2-1 0,2-1 0,3-1 0,42 47 0,-63-77 0,-1 0 0,0 1 0,12 28 0,2 1 0,-20-39 0,0 0 0,1 0 0,0-1 0,0 1 0,0-1 0,1-1 0,10 8 0,-8-7 0,-1 1 0,0 0 0,0 0 0,7 9 0,-13-14 0,15 19 0,-1 1 0,-1 0 0,15 29 0,-16-21 0,1-2 0,1 0 0,1 0 0,1-2 0,2 0 0,32 33 0,-40-45 0,1 1 0,-2 0 0,10 16 0,-10-14 0,1-1 0,19 22 0,30 22-1365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6T23:31:09.468"/>
    </inkml:context>
    <inkml:brush xml:id="br0">
      <inkml:brushProperty name="width" value="0.2" units="cm"/>
      <inkml:brushProperty name="height" value="0.2" units="cm"/>
      <inkml:brushProperty name="color" value="#E71224"/>
    </inkml:brush>
  </inkml:definitions>
  <inkml:trace contextRef="#ctx0" brushRef="#br0">0 1 24575,'0'736'-1365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6T23:31:11.907"/>
    </inkml:context>
    <inkml:brush xml:id="br0">
      <inkml:brushProperty name="width" value="0.2" units="cm"/>
      <inkml:brushProperty name="height" value="0.2" units="cm"/>
      <inkml:brushProperty name="color" value="#E71224"/>
    </inkml:brush>
  </inkml:definitions>
  <inkml:trace contextRef="#ctx0" brushRef="#br0">1 0 24575,'0'2'0,"1"-1"0,-1 0 0,1 1 0,0-1 0,-1 0 0,1 1 0,0-1 0,0 0 0,0 0 0,0 0 0,0 1 0,0-1 0,0 0 0,0-1 0,0 1 0,0 0 0,1 0 0,-1 0 0,0-1 0,3 2 0,31 13 0,-31-14 0,33 13 0,3-1 0,-1 3 0,0 0 0,-2 3 0,37 24 0,-62-36 0,0 0 0,0 0 0,0-2 0,1 1 0,14 3 0,69 13 0,-63-15 0,56 18 0,165 77 0,-243-98 0,25 9 0,44 10 0,-70-20-195,0 0 0,-1 0 0,1 1 0,-1 1 0,1-1 0,14 12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6T23:40:16.19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1 127,'2'0,"0"-1,1 1,-1-1,0 0,1 0,-1 0,0 0,4-3,12-5,5 4,1 1,0 1,-1 1,48 2,-30 1,111-1,444-18,-544 13,162-21,-178 21,61-2,-61 7,65-11,-47 2,99-4,59 14,-75 1,-76-2,277 12,14 11,3-24,-119-2,-81 2,171 3,-177 11,31 2,11 1,5 1,-175-15,0 1,-1 0,0 2,32 11,25 6,18-5,1-4,0-5,127-5,859-4,-890 17,-36-1,163-14,-167-2,-116 3,0 2,0 1,43 13,57 8,-3-17,137-10,-100-1,1978 2,-1962 15,-54-2,372-8,-281-7,2032 2,-2065 15,-17 0,518-14,-329-2,-259-1,120 5,-106 10,47 3,386-13,-284-5,2646 2,-2885 1,1 2,30 7,30 2,83-8,-102-4,104 12,-60-1,203-5,-38-4,-117 13,37 0,452-12,-337-5,1223 2,-1348-16,-13 0,18 17,78-2,-125-14,22-1,351 15,-246 2,-228-1,172-3,-155-1,92-17,-136 17,241-44,-53 24,-133 16,99 1,-31 3,-109 1,32-8,32-4,50-7,-130 19,118-28,-119 28,16-2,0-2,42-14,-50 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00:50:31.41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0 153 0,'6089'-153'0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7T00:51:10.73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29,'0'-1,"0"0,1 0,-1 1,0-1,1 0,-1 0,0 0,1 1,-1-1,1 0,-1 0,1 1,0-1,-1 0,1 1,0-1,-1 1,1-1,0 1,0-1,-1 1,1-1,0 1,0 0,0 0,0-1,1 1,29-5,-25 4,51-4,97 4,57 18,-63 0,198 11,3015-30,-3322 4,49 9,-5-1,17-4,75 8,63 5,-212-17,1 1,33 7,-29-4,35 3,183-7,-132-4,-90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00:52:08.28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 0,'5447'337'0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7T00:52:16.6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3,'86'-1,"-1"0,140 15,45 7,1-21,-104-2,-154 2,14-1,0 2,0 1,44 8,-37-3,0-2,61 1,-25-3,17 10,-56-7,36 2,325-5,-201-5,723 2,-887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950FE-75AB-4714-BBB3-8C0D6A3A5FD8}" type="datetimeFigureOut">
              <a:rPr lang="en-US" smtClean="0"/>
              <a:t>12/17/2024</a:t>
            </a:fld>
            <a:endParaRPr lang="en-US"/>
          </a:p>
        </p:txBody>
      </p:sp>
      <p:sp>
        <p:nvSpPr>
          <p:cNvPr id="4" name="Slide Image Placeholder 3"/>
          <p:cNvSpPr>
            <a:spLocks noGrp="1" noRot="1" noChangeAspect="1"/>
          </p:cNvSpPr>
          <p:nvPr>
            <p:ph type="sldImg" idx="2"/>
          </p:nvPr>
        </p:nvSpPr>
        <p:spPr>
          <a:xfrm>
            <a:off x="123092" y="123092"/>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3092" y="3332283"/>
            <a:ext cx="6453554" cy="535292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9F652-4191-4C67-B148-A73E6A1165BF}" type="slidenum">
              <a:rPr lang="en-US" smtClean="0"/>
              <a:t>‹#›</a:t>
            </a:fld>
            <a:endParaRPr lang="en-US"/>
          </a:p>
        </p:txBody>
      </p:sp>
    </p:spTree>
    <p:extLst>
      <p:ext uri="{BB962C8B-B14F-4D97-AF65-F5344CB8AC3E}">
        <p14:creationId xmlns:p14="http://schemas.microsoft.com/office/powerpoint/2010/main" val="362651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94C42-5034-4A46-9B78-EE3919A245F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9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26</a:t>
            </a:fld>
            <a:endParaRPr lang="en-US"/>
          </a:p>
        </p:txBody>
      </p:sp>
    </p:spTree>
    <p:extLst>
      <p:ext uri="{BB962C8B-B14F-4D97-AF65-F5344CB8AC3E}">
        <p14:creationId xmlns:p14="http://schemas.microsoft.com/office/powerpoint/2010/main" val="1864206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29</a:t>
            </a:fld>
            <a:endParaRPr lang="en-US"/>
          </a:p>
        </p:txBody>
      </p:sp>
    </p:spTree>
    <p:extLst>
      <p:ext uri="{BB962C8B-B14F-4D97-AF65-F5344CB8AC3E}">
        <p14:creationId xmlns:p14="http://schemas.microsoft.com/office/powerpoint/2010/main" val="386377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4806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3EB6-EDB3-AED7-1E36-3FFF4D5AD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52F0B-D4AE-12ED-3A4C-59C1CCE0E8E0}"/>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0C8219F5-8DBB-64D7-24FE-A38036CFB82C}"/>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998177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32</a:t>
            </a:fld>
            <a:endParaRPr lang="en-US"/>
          </a:p>
        </p:txBody>
      </p:sp>
    </p:spTree>
    <p:extLst>
      <p:ext uri="{BB962C8B-B14F-4D97-AF65-F5344CB8AC3E}">
        <p14:creationId xmlns:p14="http://schemas.microsoft.com/office/powerpoint/2010/main" val="2333161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33</a:t>
            </a:fld>
            <a:endParaRPr lang="en-US"/>
          </a:p>
        </p:txBody>
      </p:sp>
    </p:spTree>
    <p:extLst>
      <p:ext uri="{BB962C8B-B14F-4D97-AF65-F5344CB8AC3E}">
        <p14:creationId xmlns:p14="http://schemas.microsoft.com/office/powerpoint/2010/main" val="358361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34</a:t>
            </a:fld>
            <a:endParaRPr lang="en-US"/>
          </a:p>
        </p:txBody>
      </p:sp>
    </p:spTree>
    <p:extLst>
      <p:ext uri="{BB962C8B-B14F-4D97-AF65-F5344CB8AC3E}">
        <p14:creationId xmlns:p14="http://schemas.microsoft.com/office/powerpoint/2010/main" val="68009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35</a:t>
            </a:fld>
            <a:endParaRPr lang="en-US"/>
          </a:p>
        </p:txBody>
      </p:sp>
    </p:spTree>
    <p:extLst>
      <p:ext uri="{BB962C8B-B14F-4D97-AF65-F5344CB8AC3E}">
        <p14:creationId xmlns:p14="http://schemas.microsoft.com/office/powerpoint/2010/main" val="705028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36</a:t>
            </a:fld>
            <a:endParaRPr lang="en-US"/>
          </a:p>
        </p:txBody>
      </p:sp>
    </p:spTree>
    <p:extLst>
      <p:ext uri="{BB962C8B-B14F-4D97-AF65-F5344CB8AC3E}">
        <p14:creationId xmlns:p14="http://schemas.microsoft.com/office/powerpoint/2010/main" val="1915851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52</a:t>
            </a:fld>
            <a:endParaRPr lang="en-US"/>
          </a:p>
        </p:txBody>
      </p:sp>
    </p:spTree>
    <p:extLst>
      <p:ext uri="{BB962C8B-B14F-4D97-AF65-F5344CB8AC3E}">
        <p14:creationId xmlns:p14="http://schemas.microsoft.com/office/powerpoint/2010/main" val="302016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2</a:t>
            </a:fld>
            <a:endParaRPr lang="en-US"/>
          </a:p>
        </p:txBody>
      </p:sp>
    </p:spTree>
    <p:extLst>
      <p:ext uri="{BB962C8B-B14F-4D97-AF65-F5344CB8AC3E}">
        <p14:creationId xmlns:p14="http://schemas.microsoft.com/office/powerpoint/2010/main" val="1423806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53</a:t>
            </a:fld>
            <a:endParaRPr lang="en-US"/>
          </a:p>
        </p:txBody>
      </p:sp>
    </p:spTree>
    <p:extLst>
      <p:ext uri="{BB962C8B-B14F-4D97-AF65-F5344CB8AC3E}">
        <p14:creationId xmlns:p14="http://schemas.microsoft.com/office/powerpoint/2010/main" val="356554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434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7112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3335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962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259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015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236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878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1BB37D1A-CA2C-4926-BA38-5F5C7538F399}" type="datetime1">
              <a:rPr lang="en-US" smtClean="0"/>
              <a:t>12/17/2024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85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12AC3-8EF1-49DA-8B5F-A7250AEADE6D}" type="datetime1">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37E7A68B-0D05-48F6-B972-E2AA22F63397}" type="datetime1">
              <a:rPr lang="en-US" smtClean="0"/>
              <a:t>12/17/2024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191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AD46F7EF-8D06-4C94-B16C-4C8D0E6A572B}" type="datetime1">
              <a:rPr lang="en-US" smtClean="0"/>
              <a:t>12/17/2024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464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C173F527-1288-4E9F-B439-9DB97FCA04DC}" type="datetime1">
              <a:rPr lang="en-US" smtClean="0"/>
              <a:t>12/17/2024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14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C84D91-692A-4C47-8D88-C88AC89F8F16}" type="datetime1">
              <a:rPr lang="en-US" smtClean="0"/>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8859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B7E174-617D-408E-97F4-8682C4696571}" type="datetime1">
              <a:rPr lang="en-US" smtClean="0"/>
              <a:t>12/17/2024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213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A1B7CB-B020-439A-933C-5A533B73F9EA}" type="datetime1">
              <a:rPr lang="en-US" smtClean="0"/>
              <a:t>12/17/2024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647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60B98-0477-42A9-9AA3-26D823DF2455}" type="datetime1">
              <a:rPr lang="en-US" smtClean="0"/>
              <a:t>12/17/2024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846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455B86E-C424-475E-A2F2-4F072FC5FA60}" type="datetime1">
              <a:rPr lang="en-US" smtClean="0"/>
              <a:t>12/17/2024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7551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E8620-9383-4EE6-A8A7-3871C7682113}" type="datetime1">
              <a:rPr lang="en-US" smtClean="0"/>
              <a:t>12/17/2024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314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78F5A55F-9E12-461C-AEAF-DA1929A0540A}" type="datetime1">
              <a:rPr lang="en-US" smtClean="0"/>
              <a:t>12/17/2024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97503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ber.org/reporter/2018number2/shrinking-universe-public-firms-facts-causes-and-consequences" TargetMode="External"/><Relationship Id="rId2" Type="http://schemas.openxmlformats.org/officeDocument/2006/relationships/hyperlink" Target="https://www.hamiltonproject.org/publication/policy-proposal/modernizing-partnership-taxation/" TargetMode="External"/><Relationship Id="rId1" Type="http://schemas.openxmlformats.org/officeDocument/2006/relationships/slideLayout" Target="../slideLayouts/slideLayout2.xml"/><Relationship Id="rId5" Type="http://schemas.openxmlformats.org/officeDocument/2006/relationships/hyperlink" Target="https://papers.ssrn.com/sol3/papers.cfm?abstract_id=5004154" TargetMode="External"/><Relationship Id="rId4" Type="http://schemas.openxmlformats.org/officeDocument/2006/relationships/hyperlink" Target="https://crsreports.congress.gov/product/pdf/IF/IF11809#%3A%7E%3Atext%3DU.S.%20corporate%20tax%20revenues%20have%2Cto%20approximately%201.6%25%20in%202023"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tc.gov/wp-content/uploads/2024/12/Multistate-Research-on-Tiered-Partnerships-for-White-Paper-December-2024.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tc.gov/wp-content/uploads/2024/11/MTC-Uniformity-Committee-November-2024-Business-Income-Final.pdf"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8" Type="http://schemas.openxmlformats.org/officeDocument/2006/relationships/customXml" Target="../ink/ink4.xml"/><Relationship Id="rId21" Type="http://schemas.openxmlformats.org/officeDocument/2006/relationships/image" Target="../media/image21.png"/><Relationship Id="rId17" Type="http://schemas.openxmlformats.org/officeDocument/2006/relationships/image" Target="../media/image19.png"/><Relationship Id="rId2" Type="http://schemas.openxmlformats.org/officeDocument/2006/relationships/customXml" Target="../ink/ink2.xml"/><Relationship Id="rId16" Type="http://schemas.openxmlformats.org/officeDocument/2006/relationships/customXml" Target="../ink/ink3.xml"/><Relationship Id="rId20" Type="http://schemas.openxmlformats.org/officeDocument/2006/relationships/customXml" Target="../ink/ink5.xml"/><Relationship Id="rId1" Type="http://schemas.openxmlformats.org/officeDocument/2006/relationships/slideLayout" Target="../slideLayouts/slideLayout2.xml"/><Relationship Id="rId15" Type="http://schemas.openxmlformats.org/officeDocument/2006/relationships/image" Target="../media/image18.png"/><Relationship Id="rId19"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ustomXml" Target="../ink/ink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7.png"/></Relationships>
</file>

<file path=ppt/slides/_rels/slide48.xml.rels><?xml version="1.0" encoding="UTF-8" standalone="yes"?>
<Relationships xmlns="http://schemas.openxmlformats.org/package/2006/relationships"><Relationship Id="rId2" Type="http://schemas.openxmlformats.org/officeDocument/2006/relationships/customXml" Target="../ink/ink7.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29.png"/></Relationships>
</file>

<file path=ppt/slides/_rels/slide49.xml.rels><?xml version="1.0" encoding="UTF-8" standalone="yes"?>
<Relationships xmlns="http://schemas.openxmlformats.org/package/2006/relationships"><Relationship Id="rId8" Type="http://schemas.openxmlformats.org/officeDocument/2006/relationships/image" Target="../media/image12.emf"/><Relationship Id="rId7" Type="http://schemas.openxmlformats.org/officeDocument/2006/relationships/image" Target="../media/image32.png"/><Relationship Id="rId2" Type="http://schemas.openxmlformats.org/officeDocument/2006/relationships/customXml" Target="../ink/ink8.xml"/><Relationship Id="rId1" Type="http://schemas.openxmlformats.org/officeDocument/2006/relationships/slideLayout" Target="../slideLayouts/slideLayout7.xml"/><Relationship Id="rId6" Type="http://schemas.openxmlformats.org/officeDocument/2006/relationships/customXml" Target="../ink/ink9.xml"/><Relationship Id="rId5"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2974554" y="1432560"/>
            <a:ext cx="8927886" cy="1996440"/>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cap="none" dirty="0"/>
              <a:t>State Taxation of Partnerships </a:t>
            </a:r>
            <a:br>
              <a:rPr lang="en-US" cap="none" dirty="0"/>
            </a:br>
            <a:r>
              <a:rPr lang="en-US" cap="none" dirty="0"/>
              <a:t>Update on Partnership Tax Developments and </a:t>
            </a:r>
            <a:br>
              <a:rPr lang="en-US" cap="none" dirty="0"/>
            </a:br>
            <a:r>
              <a:rPr lang="en-US" cap="none" dirty="0"/>
              <a:t>White Paper on Sourcing in Complex Structures</a:t>
            </a:r>
            <a:endParaRPr lang="en-US" sz="42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2974554" y="3671798"/>
            <a:ext cx="6062455" cy="637565"/>
          </a:xfrm>
        </p:spPr>
        <p:txBody>
          <a:bodyPr>
            <a:noAutofit/>
          </a:bodyPr>
          <a:lstStyle/>
          <a:p>
            <a:r>
              <a:rPr lang="en-US" sz="2400" dirty="0"/>
              <a:t>December 18, 2024</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668088" y="2012356"/>
            <a:ext cx="2174264" cy="1441181"/>
          </a:xfrm>
          <a:prstGeom prst="rect">
            <a:avLst/>
          </a:prstGeom>
        </p:spPr>
      </p:pic>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283" y="813038"/>
            <a:ext cx="11309350" cy="670055"/>
          </a:xfrm>
          <a:prstGeom prst="rect">
            <a:avLst/>
          </a:prstGeom>
          <a:solidFill>
            <a:srgbClr val="53585E"/>
          </a:solidFill>
        </p:spPr>
        <p:txBody>
          <a:bodyPr vert="horz" wrap="square" lIns="0" tIns="175895" rIns="0" bIns="0" rtlCol="0">
            <a:spAutoFit/>
          </a:bodyPr>
          <a:lstStyle/>
          <a:p>
            <a:pPr marL="231775">
              <a:lnSpc>
                <a:spcPct val="100000"/>
              </a:lnSpc>
              <a:spcBef>
                <a:spcPts val="1385"/>
              </a:spcBef>
            </a:pPr>
            <a:r>
              <a:rPr sz="3200" b="1" dirty="0">
                <a:solidFill>
                  <a:schemeClr val="bg1"/>
                </a:solidFill>
                <a:latin typeface="Calibri"/>
                <a:cs typeface="Calibri"/>
              </a:rPr>
              <a:t>THE</a:t>
            </a:r>
            <a:r>
              <a:rPr sz="3200" b="1" spc="-75" dirty="0">
                <a:solidFill>
                  <a:schemeClr val="bg1"/>
                </a:solidFill>
                <a:latin typeface="Calibri"/>
                <a:cs typeface="Calibri"/>
              </a:rPr>
              <a:t> </a:t>
            </a:r>
            <a:r>
              <a:rPr sz="3200" b="1" spc="-35" dirty="0">
                <a:solidFill>
                  <a:schemeClr val="bg1"/>
                </a:solidFill>
                <a:latin typeface="Calibri"/>
                <a:cs typeface="Calibri"/>
              </a:rPr>
              <a:t>HAMILTON</a:t>
            </a:r>
            <a:r>
              <a:rPr sz="3200" b="1" spc="-90" dirty="0">
                <a:solidFill>
                  <a:schemeClr val="bg1"/>
                </a:solidFill>
                <a:latin typeface="Calibri"/>
                <a:cs typeface="Calibri"/>
              </a:rPr>
              <a:t> </a:t>
            </a:r>
            <a:r>
              <a:rPr sz="3200" b="1" spc="-10" dirty="0">
                <a:solidFill>
                  <a:schemeClr val="bg1"/>
                </a:solidFill>
                <a:latin typeface="Calibri"/>
                <a:cs typeface="Calibri"/>
              </a:rPr>
              <a:t>PROJECT</a:t>
            </a:r>
            <a:endParaRPr sz="3200" b="1" dirty="0">
              <a:solidFill>
                <a:schemeClr val="bg1"/>
              </a:solidFill>
              <a:latin typeface="Calibri"/>
              <a:cs typeface="Calibri"/>
            </a:endParaRPr>
          </a:p>
        </p:txBody>
      </p:sp>
      <p:pic>
        <p:nvPicPr>
          <p:cNvPr id="3" name="object 3"/>
          <p:cNvPicPr/>
          <p:nvPr/>
        </p:nvPicPr>
        <p:blipFill>
          <a:blip r:embed="rId2" cstate="print"/>
          <a:stretch>
            <a:fillRect/>
          </a:stretch>
        </p:blipFill>
        <p:spPr>
          <a:xfrm>
            <a:off x="1780915" y="1678584"/>
            <a:ext cx="8316633" cy="49819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283" y="813038"/>
            <a:ext cx="11309350" cy="670055"/>
          </a:xfrm>
          <a:prstGeom prst="rect">
            <a:avLst/>
          </a:prstGeom>
          <a:solidFill>
            <a:srgbClr val="53585E"/>
          </a:solidFill>
        </p:spPr>
        <p:txBody>
          <a:bodyPr vert="horz" wrap="square" lIns="0" tIns="175895" rIns="0" bIns="0" rtlCol="0">
            <a:spAutoFit/>
          </a:bodyPr>
          <a:lstStyle/>
          <a:p>
            <a:pPr marL="231775">
              <a:lnSpc>
                <a:spcPct val="100000"/>
              </a:lnSpc>
              <a:spcBef>
                <a:spcPts val="1385"/>
              </a:spcBef>
            </a:pPr>
            <a:r>
              <a:rPr sz="3200" b="1" dirty="0">
                <a:solidFill>
                  <a:schemeClr val="bg1"/>
                </a:solidFill>
                <a:latin typeface="Calibri"/>
                <a:cs typeface="Calibri"/>
              </a:rPr>
              <a:t>THE</a:t>
            </a:r>
            <a:r>
              <a:rPr sz="3200" b="1" spc="-75" dirty="0">
                <a:solidFill>
                  <a:schemeClr val="bg1"/>
                </a:solidFill>
                <a:latin typeface="Calibri"/>
                <a:cs typeface="Calibri"/>
              </a:rPr>
              <a:t> </a:t>
            </a:r>
            <a:r>
              <a:rPr sz="3200" b="1" spc="-35" dirty="0">
                <a:solidFill>
                  <a:schemeClr val="bg1"/>
                </a:solidFill>
                <a:latin typeface="Calibri"/>
                <a:cs typeface="Calibri"/>
              </a:rPr>
              <a:t>HAMILTON</a:t>
            </a:r>
            <a:r>
              <a:rPr sz="3200" b="1" spc="-90" dirty="0">
                <a:solidFill>
                  <a:schemeClr val="bg1"/>
                </a:solidFill>
                <a:latin typeface="Calibri"/>
                <a:cs typeface="Calibri"/>
              </a:rPr>
              <a:t> </a:t>
            </a:r>
            <a:r>
              <a:rPr sz="3200" b="1" spc="-10" dirty="0">
                <a:solidFill>
                  <a:schemeClr val="bg1"/>
                </a:solidFill>
                <a:latin typeface="Calibri"/>
                <a:cs typeface="Calibri"/>
              </a:rPr>
              <a:t>PROJECT</a:t>
            </a:r>
            <a:endParaRPr sz="3200" b="1" dirty="0">
              <a:solidFill>
                <a:schemeClr val="bg1"/>
              </a:solidFill>
              <a:latin typeface="Calibri"/>
              <a:cs typeface="Calibri"/>
            </a:endParaRPr>
          </a:p>
        </p:txBody>
      </p:sp>
      <p:pic>
        <p:nvPicPr>
          <p:cNvPr id="3" name="object 3"/>
          <p:cNvPicPr/>
          <p:nvPr/>
        </p:nvPicPr>
        <p:blipFill>
          <a:blip r:embed="rId2" cstate="print"/>
          <a:stretch>
            <a:fillRect/>
          </a:stretch>
        </p:blipFill>
        <p:spPr>
          <a:xfrm>
            <a:off x="2047516" y="1618351"/>
            <a:ext cx="7986616" cy="51612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283" y="813038"/>
            <a:ext cx="11309350" cy="670055"/>
          </a:xfrm>
          <a:prstGeom prst="rect">
            <a:avLst/>
          </a:prstGeom>
          <a:solidFill>
            <a:srgbClr val="53585E"/>
          </a:solidFill>
        </p:spPr>
        <p:txBody>
          <a:bodyPr vert="horz" wrap="square" lIns="0" tIns="175895" rIns="0" bIns="0" rtlCol="0">
            <a:spAutoFit/>
          </a:bodyPr>
          <a:lstStyle/>
          <a:p>
            <a:pPr marL="231775">
              <a:lnSpc>
                <a:spcPct val="100000"/>
              </a:lnSpc>
              <a:spcBef>
                <a:spcPts val="1385"/>
              </a:spcBef>
            </a:pPr>
            <a:r>
              <a:rPr sz="3200" b="1" dirty="0">
                <a:solidFill>
                  <a:schemeClr val="bg1"/>
                </a:solidFill>
                <a:latin typeface="Calibri"/>
                <a:cs typeface="Calibri"/>
              </a:rPr>
              <a:t>THE</a:t>
            </a:r>
            <a:r>
              <a:rPr sz="3200" b="1" spc="-75" dirty="0">
                <a:solidFill>
                  <a:schemeClr val="bg1"/>
                </a:solidFill>
                <a:latin typeface="Calibri"/>
                <a:cs typeface="Calibri"/>
              </a:rPr>
              <a:t> </a:t>
            </a:r>
            <a:r>
              <a:rPr sz="3200" b="1" spc="-35" dirty="0">
                <a:solidFill>
                  <a:schemeClr val="bg1"/>
                </a:solidFill>
                <a:latin typeface="Calibri"/>
                <a:cs typeface="Calibri"/>
              </a:rPr>
              <a:t>HAMILTON</a:t>
            </a:r>
            <a:r>
              <a:rPr sz="3200" b="1" spc="-90" dirty="0">
                <a:solidFill>
                  <a:schemeClr val="bg1"/>
                </a:solidFill>
                <a:latin typeface="Calibri"/>
                <a:cs typeface="Calibri"/>
              </a:rPr>
              <a:t> </a:t>
            </a:r>
            <a:r>
              <a:rPr sz="3200" b="1" spc="-10" dirty="0">
                <a:solidFill>
                  <a:schemeClr val="bg1"/>
                </a:solidFill>
                <a:latin typeface="Calibri"/>
                <a:cs typeface="Calibri"/>
              </a:rPr>
              <a:t>PROJECT</a:t>
            </a:r>
            <a:endParaRPr sz="3200" b="1" dirty="0">
              <a:solidFill>
                <a:schemeClr val="bg1"/>
              </a:solidFill>
              <a:latin typeface="Calibri"/>
              <a:cs typeface="Calibri"/>
            </a:endParaRPr>
          </a:p>
        </p:txBody>
      </p:sp>
      <p:pic>
        <p:nvPicPr>
          <p:cNvPr id="3" name="object 3"/>
          <p:cNvPicPr/>
          <p:nvPr/>
        </p:nvPicPr>
        <p:blipFill>
          <a:blip r:embed="rId2" cstate="print">
            <a:extLst>
              <a:ext uri="{BEBA8EAE-BF5A-486C-A8C5-ECC9F3942E4B}">
                <a14:imgProps xmlns:a14="http://schemas.microsoft.com/office/drawing/2010/main">
                  <a14:imgLayer r:embed="rId3">
                    <a14:imgEffect>
                      <a14:saturation sat="141000"/>
                    </a14:imgEffect>
                  </a14:imgLayer>
                </a14:imgProps>
              </a:ext>
            </a:extLst>
          </a:blip>
          <a:stretch>
            <a:fillRect/>
          </a:stretch>
        </p:blipFill>
        <p:spPr>
          <a:xfrm>
            <a:off x="1340204" y="1621751"/>
            <a:ext cx="9478360" cy="51205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283" y="813038"/>
            <a:ext cx="11309350" cy="670055"/>
          </a:xfrm>
          <a:prstGeom prst="rect">
            <a:avLst/>
          </a:prstGeom>
          <a:solidFill>
            <a:srgbClr val="53585E"/>
          </a:solidFill>
        </p:spPr>
        <p:txBody>
          <a:bodyPr vert="horz" wrap="square" lIns="0" tIns="175895" rIns="0" bIns="0" rtlCol="0">
            <a:spAutoFit/>
          </a:bodyPr>
          <a:lstStyle/>
          <a:p>
            <a:pPr marL="231775">
              <a:lnSpc>
                <a:spcPct val="100000"/>
              </a:lnSpc>
              <a:spcBef>
                <a:spcPts val="1385"/>
              </a:spcBef>
            </a:pPr>
            <a:r>
              <a:rPr sz="3200" b="1" dirty="0">
                <a:solidFill>
                  <a:schemeClr val="bg1"/>
                </a:solidFill>
                <a:latin typeface="Calibri"/>
                <a:cs typeface="Calibri"/>
              </a:rPr>
              <a:t>THE</a:t>
            </a:r>
            <a:r>
              <a:rPr sz="3200" b="1" spc="-75" dirty="0">
                <a:solidFill>
                  <a:schemeClr val="bg1"/>
                </a:solidFill>
                <a:latin typeface="Calibri"/>
                <a:cs typeface="Calibri"/>
              </a:rPr>
              <a:t> </a:t>
            </a:r>
            <a:r>
              <a:rPr sz="3200" b="1" spc="-35" dirty="0">
                <a:solidFill>
                  <a:schemeClr val="bg1"/>
                </a:solidFill>
                <a:latin typeface="Calibri"/>
                <a:cs typeface="Calibri"/>
              </a:rPr>
              <a:t>HAMILTON</a:t>
            </a:r>
            <a:r>
              <a:rPr sz="3200" b="1" spc="-90" dirty="0">
                <a:solidFill>
                  <a:schemeClr val="bg1"/>
                </a:solidFill>
                <a:latin typeface="Calibri"/>
                <a:cs typeface="Calibri"/>
              </a:rPr>
              <a:t> </a:t>
            </a:r>
            <a:r>
              <a:rPr sz="3200" b="1" spc="-10" dirty="0">
                <a:solidFill>
                  <a:schemeClr val="bg1"/>
                </a:solidFill>
                <a:latin typeface="Calibri"/>
                <a:cs typeface="Calibri"/>
              </a:rPr>
              <a:t>PROJECT</a:t>
            </a:r>
            <a:endParaRPr sz="3200" b="1" dirty="0">
              <a:solidFill>
                <a:schemeClr val="bg1"/>
              </a:solidFill>
              <a:latin typeface="Calibri"/>
              <a:cs typeface="Calibri"/>
            </a:endParaRPr>
          </a:p>
        </p:txBody>
      </p:sp>
      <p:sp>
        <p:nvSpPr>
          <p:cNvPr id="3" name="object 3"/>
          <p:cNvSpPr txBox="1">
            <a:spLocks noGrp="1"/>
          </p:cNvSpPr>
          <p:nvPr>
            <p:ph type="body" idx="1"/>
          </p:nvPr>
        </p:nvSpPr>
        <p:spPr>
          <a:xfrm>
            <a:off x="581192" y="2243898"/>
            <a:ext cx="11029615" cy="3057245"/>
          </a:xfrm>
          <a:prstGeom prst="rect">
            <a:avLst/>
          </a:prstGeom>
        </p:spPr>
        <p:txBody>
          <a:bodyPr vert="horz" wrap="square" lIns="0" tIns="195578" rIns="0" bIns="0" rtlCol="0">
            <a:spAutoFit/>
          </a:bodyPr>
          <a:lstStyle/>
          <a:p>
            <a:pPr marL="318770" marR="78740" indent="-306705">
              <a:lnSpc>
                <a:spcPct val="100000"/>
              </a:lnSpc>
              <a:spcBef>
                <a:spcPts val="100"/>
              </a:spcBef>
              <a:buClr>
                <a:srgbClr val="9A7363"/>
              </a:buClr>
              <a:buSzPct val="91666"/>
              <a:buFont typeface="Wingdings 2"/>
              <a:buChar char=""/>
              <a:tabLst>
                <a:tab pos="318770" algn="l"/>
              </a:tabLst>
            </a:pPr>
            <a:r>
              <a:rPr sz="3600" b="1" dirty="0"/>
              <a:t>“From</a:t>
            </a:r>
            <a:r>
              <a:rPr sz="3600" b="1" spc="-70" dirty="0"/>
              <a:t> </a:t>
            </a:r>
            <a:r>
              <a:rPr sz="3600" b="1" dirty="0"/>
              <a:t>2002</a:t>
            </a:r>
            <a:r>
              <a:rPr sz="3600" b="1" spc="-60" dirty="0"/>
              <a:t> </a:t>
            </a:r>
            <a:r>
              <a:rPr sz="3600" b="1" dirty="0"/>
              <a:t>to</a:t>
            </a:r>
            <a:r>
              <a:rPr sz="3600" b="1" spc="-45" dirty="0"/>
              <a:t> </a:t>
            </a:r>
            <a:r>
              <a:rPr sz="3600" b="1" dirty="0"/>
              <a:t>2019,</a:t>
            </a:r>
            <a:r>
              <a:rPr sz="3600" b="1" spc="-45" dirty="0"/>
              <a:t> </a:t>
            </a:r>
            <a:r>
              <a:rPr sz="3600" b="1" dirty="0"/>
              <a:t>the</a:t>
            </a:r>
            <a:r>
              <a:rPr sz="3600" b="1" spc="-40" dirty="0"/>
              <a:t> </a:t>
            </a:r>
            <a:r>
              <a:rPr sz="3600" b="1" dirty="0"/>
              <a:t>number</a:t>
            </a:r>
            <a:r>
              <a:rPr sz="3600" b="1" spc="-50" dirty="0"/>
              <a:t> </a:t>
            </a:r>
            <a:r>
              <a:rPr sz="3600" b="1" dirty="0"/>
              <a:t>of</a:t>
            </a:r>
            <a:r>
              <a:rPr sz="3600" b="1" spc="-55" dirty="0"/>
              <a:t> </a:t>
            </a:r>
            <a:r>
              <a:rPr sz="3600" b="1" spc="-10" dirty="0"/>
              <a:t>partnerships</a:t>
            </a:r>
            <a:r>
              <a:rPr sz="3600" b="1" spc="-35" dirty="0"/>
              <a:t> </a:t>
            </a:r>
            <a:r>
              <a:rPr sz="3600" b="1" dirty="0"/>
              <a:t>that</a:t>
            </a:r>
            <a:r>
              <a:rPr sz="3600" b="1" spc="-35" dirty="0"/>
              <a:t> </a:t>
            </a:r>
            <a:r>
              <a:rPr sz="3600" b="1" dirty="0"/>
              <a:t>qualify</a:t>
            </a:r>
            <a:r>
              <a:rPr sz="3600" b="1" spc="-45" dirty="0"/>
              <a:t> </a:t>
            </a:r>
            <a:r>
              <a:rPr sz="3600" b="1" dirty="0"/>
              <a:t>as</a:t>
            </a:r>
            <a:r>
              <a:rPr sz="3600" b="1" spc="-50" dirty="0"/>
              <a:t> </a:t>
            </a:r>
            <a:r>
              <a:rPr sz="3600" b="1" dirty="0"/>
              <a:t>“large”</a:t>
            </a:r>
            <a:r>
              <a:rPr sz="3600" b="1" spc="-50" dirty="0"/>
              <a:t> </a:t>
            </a:r>
            <a:r>
              <a:rPr sz="3600" b="1" spc="-10" dirty="0"/>
              <a:t>(i.e.,</a:t>
            </a:r>
            <a:r>
              <a:rPr lang="en-US" sz="3600" b="1" spc="-10" dirty="0"/>
              <a:t> </a:t>
            </a:r>
            <a:r>
              <a:rPr sz="3600" b="1" dirty="0"/>
              <a:t>$100</a:t>
            </a:r>
            <a:r>
              <a:rPr sz="3600" b="1" spc="-50" dirty="0"/>
              <a:t> </a:t>
            </a:r>
            <a:r>
              <a:rPr sz="3600" b="1" dirty="0"/>
              <a:t>million</a:t>
            </a:r>
            <a:r>
              <a:rPr sz="3600" b="1" spc="-55" dirty="0"/>
              <a:t> </a:t>
            </a:r>
            <a:r>
              <a:rPr sz="3600" b="1" dirty="0"/>
              <a:t>or</a:t>
            </a:r>
            <a:r>
              <a:rPr sz="3600" b="1" spc="-55" dirty="0"/>
              <a:t> </a:t>
            </a:r>
            <a:r>
              <a:rPr sz="3600" b="1" dirty="0"/>
              <a:t>more</a:t>
            </a:r>
            <a:r>
              <a:rPr sz="3600" b="1" spc="-55" dirty="0"/>
              <a:t> </a:t>
            </a:r>
            <a:r>
              <a:rPr sz="3600" b="1" dirty="0"/>
              <a:t>in</a:t>
            </a:r>
            <a:r>
              <a:rPr sz="3600" b="1" spc="-50" dirty="0"/>
              <a:t> </a:t>
            </a:r>
            <a:r>
              <a:rPr sz="3600" b="1" dirty="0"/>
              <a:t>assets</a:t>
            </a:r>
            <a:r>
              <a:rPr sz="3600" b="1" spc="-25" dirty="0"/>
              <a:t> </a:t>
            </a:r>
            <a:r>
              <a:rPr sz="3600" b="1" dirty="0"/>
              <a:t>and</a:t>
            </a:r>
            <a:r>
              <a:rPr sz="3600" b="1" spc="-45" dirty="0"/>
              <a:t> </a:t>
            </a:r>
            <a:r>
              <a:rPr sz="3600" b="1" dirty="0"/>
              <a:t>100</a:t>
            </a:r>
            <a:r>
              <a:rPr sz="3600" b="1" spc="-45" dirty="0"/>
              <a:t> </a:t>
            </a:r>
            <a:r>
              <a:rPr sz="3600" b="1" dirty="0"/>
              <a:t>or</a:t>
            </a:r>
            <a:r>
              <a:rPr sz="3600" b="1" spc="-55" dirty="0"/>
              <a:t> </a:t>
            </a:r>
            <a:r>
              <a:rPr sz="3600" b="1" dirty="0"/>
              <a:t>more</a:t>
            </a:r>
            <a:r>
              <a:rPr sz="3600" b="1" spc="-60" dirty="0"/>
              <a:t> </a:t>
            </a:r>
            <a:r>
              <a:rPr sz="3600" b="1" dirty="0"/>
              <a:t>total</a:t>
            </a:r>
            <a:r>
              <a:rPr sz="3600" b="1" spc="-30" dirty="0"/>
              <a:t> </a:t>
            </a:r>
            <a:r>
              <a:rPr sz="3600" b="1" dirty="0"/>
              <a:t>partners)</a:t>
            </a:r>
            <a:r>
              <a:rPr sz="3600" b="1" spc="-35" dirty="0"/>
              <a:t> </a:t>
            </a:r>
            <a:r>
              <a:rPr sz="3600" b="1" dirty="0"/>
              <a:t>and</a:t>
            </a:r>
            <a:r>
              <a:rPr sz="3600" b="1" spc="-45" dirty="0"/>
              <a:t> </a:t>
            </a:r>
            <a:r>
              <a:rPr sz="3600" b="1" spc="-10" dirty="0"/>
              <a:t>“complex”</a:t>
            </a:r>
            <a:r>
              <a:rPr sz="3600" b="1" spc="-50" dirty="0"/>
              <a:t> </a:t>
            </a:r>
            <a:r>
              <a:rPr sz="3600" b="1" spc="-10" dirty="0"/>
              <a:t>(i.e., </a:t>
            </a:r>
            <a:br>
              <a:rPr lang="en-US" sz="3600" b="1" spc="-10" dirty="0"/>
            </a:br>
            <a:r>
              <a:rPr sz="3600" b="1" dirty="0"/>
              <a:t>20</a:t>
            </a:r>
            <a:r>
              <a:rPr sz="3600" b="1" spc="-55" dirty="0"/>
              <a:t> </a:t>
            </a:r>
            <a:r>
              <a:rPr sz="3600" b="1" dirty="0"/>
              <a:t>or</a:t>
            </a:r>
            <a:r>
              <a:rPr sz="3600" b="1" spc="-60" dirty="0"/>
              <a:t> </a:t>
            </a:r>
            <a:r>
              <a:rPr sz="3600" b="1" dirty="0"/>
              <a:t>more</a:t>
            </a:r>
            <a:r>
              <a:rPr sz="3600" b="1" spc="-60" dirty="0"/>
              <a:t> </a:t>
            </a:r>
            <a:r>
              <a:rPr sz="3600" b="1" dirty="0"/>
              <a:t>tiers</a:t>
            </a:r>
            <a:r>
              <a:rPr sz="3600" b="1" spc="-45" dirty="0"/>
              <a:t> </a:t>
            </a:r>
            <a:r>
              <a:rPr sz="3600" b="1" dirty="0"/>
              <a:t>of</a:t>
            </a:r>
            <a:r>
              <a:rPr sz="3600" b="1" spc="-50" dirty="0"/>
              <a:t> </a:t>
            </a:r>
            <a:r>
              <a:rPr sz="3600" b="1" dirty="0"/>
              <a:t>ownership)</a:t>
            </a:r>
            <a:r>
              <a:rPr sz="3600" b="1" spc="-60" dirty="0"/>
              <a:t> </a:t>
            </a:r>
            <a:r>
              <a:rPr sz="3600" b="1" dirty="0"/>
              <a:t>increased</a:t>
            </a:r>
            <a:r>
              <a:rPr sz="3600" b="1" spc="-50" dirty="0"/>
              <a:t> </a:t>
            </a:r>
            <a:r>
              <a:rPr sz="3600" b="1" dirty="0"/>
              <a:t>from</a:t>
            </a:r>
            <a:r>
              <a:rPr sz="3600" b="1" spc="-65" dirty="0"/>
              <a:t> </a:t>
            </a:r>
            <a:r>
              <a:rPr sz="3600" b="1" dirty="0">
                <a:highlight>
                  <a:srgbClr val="FFFF00"/>
                </a:highlight>
              </a:rPr>
              <a:t>36</a:t>
            </a:r>
            <a:r>
              <a:rPr sz="3600" b="1" spc="-50" dirty="0">
                <a:highlight>
                  <a:srgbClr val="FFFF00"/>
                </a:highlight>
              </a:rPr>
              <a:t> </a:t>
            </a:r>
            <a:r>
              <a:rPr sz="3600" b="1" dirty="0">
                <a:highlight>
                  <a:srgbClr val="FFFF00"/>
                </a:highlight>
              </a:rPr>
              <a:t>to</a:t>
            </a:r>
            <a:r>
              <a:rPr sz="3600" b="1" spc="-40" dirty="0">
                <a:highlight>
                  <a:srgbClr val="FFFF00"/>
                </a:highlight>
              </a:rPr>
              <a:t> </a:t>
            </a:r>
            <a:r>
              <a:rPr sz="3600" b="1" dirty="0">
                <a:highlight>
                  <a:srgbClr val="FFFF00"/>
                </a:highlight>
              </a:rPr>
              <a:t>more</a:t>
            </a:r>
            <a:r>
              <a:rPr sz="3600" b="1" spc="-65" dirty="0">
                <a:highlight>
                  <a:srgbClr val="FFFF00"/>
                </a:highlight>
              </a:rPr>
              <a:t> </a:t>
            </a:r>
            <a:r>
              <a:rPr sz="3600" b="1" dirty="0">
                <a:highlight>
                  <a:srgbClr val="FFFF00"/>
                </a:highlight>
              </a:rPr>
              <a:t>than</a:t>
            </a:r>
            <a:r>
              <a:rPr sz="3600" b="1" spc="-30" dirty="0">
                <a:highlight>
                  <a:srgbClr val="FFFF00"/>
                </a:highlight>
              </a:rPr>
              <a:t> </a:t>
            </a:r>
            <a:r>
              <a:rPr sz="3600" b="1" spc="-10" dirty="0">
                <a:highlight>
                  <a:srgbClr val="FFFF00"/>
                </a:highlight>
              </a:rPr>
              <a:t>6,000</a:t>
            </a:r>
            <a:r>
              <a:rPr sz="3600" b="1" spc="-1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37DC2-5ED8-D759-DE89-7A5A8FAB2BE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6AC6979-85B3-3E58-811E-E1C18EF0107F}"/>
              </a:ext>
            </a:extLst>
          </p:cNvPr>
          <p:cNvSpPr txBox="1">
            <a:spLocks noGrp="1"/>
          </p:cNvSpPr>
          <p:nvPr>
            <p:ph type="title"/>
          </p:nvPr>
        </p:nvSpPr>
        <p:spPr>
          <a:xfrm>
            <a:off x="440283" y="813038"/>
            <a:ext cx="11309350" cy="670055"/>
          </a:xfrm>
          <a:prstGeom prst="rect">
            <a:avLst/>
          </a:prstGeom>
          <a:solidFill>
            <a:srgbClr val="53585E"/>
          </a:solidFill>
        </p:spPr>
        <p:txBody>
          <a:bodyPr vert="horz" wrap="square" lIns="0" tIns="175895" rIns="0" bIns="0" rtlCol="0">
            <a:spAutoFit/>
          </a:bodyPr>
          <a:lstStyle/>
          <a:p>
            <a:pPr marL="231775">
              <a:lnSpc>
                <a:spcPct val="100000"/>
              </a:lnSpc>
              <a:spcBef>
                <a:spcPts val="1385"/>
              </a:spcBef>
            </a:pPr>
            <a:r>
              <a:rPr lang="en-US" sz="3200" b="1" spc="-45" dirty="0">
                <a:solidFill>
                  <a:schemeClr val="bg1"/>
                </a:solidFill>
                <a:latin typeface="Calibri"/>
                <a:cs typeface="Calibri"/>
              </a:rPr>
              <a:t>Status of IRS Large Partnership Audits</a:t>
            </a:r>
            <a:endParaRPr sz="3200" dirty="0">
              <a:solidFill>
                <a:schemeClr val="bg1"/>
              </a:solidFill>
              <a:latin typeface="Calibri"/>
              <a:cs typeface="Calibri"/>
            </a:endParaRPr>
          </a:p>
        </p:txBody>
      </p:sp>
      <p:sp>
        <p:nvSpPr>
          <p:cNvPr id="3" name="object 3">
            <a:extLst>
              <a:ext uri="{FF2B5EF4-FFF2-40B4-BE49-F238E27FC236}">
                <a16:creationId xmlns:a16="http://schemas.microsoft.com/office/drawing/2014/main" id="{C6D0F814-C5AD-D198-CDA9-F6B74F2FD5FB}"/>
              </a:ext>
            </a:extLst>
          </p:cNvPr>
          <p:cNvSpPr txBox="1"/>
          <p:nvPr/>
        </p:nvSpPr>
        <p:spPr>
          <a:xfrm>
            <a:off x="440282" y="1816610"/>
            <a:ext cx="11435901" cy="4106894"/>
          </a:xfrm>
          <a:prstGeom prst="rect">
            <a:avLst/>
          </a:prstGeom>
        </p:spPr>
        <p:txBody>
          <a:bodyPr vert="horz" wrap="square" lIns="0" tIns="13335" rIns="0" bIns="0" rtlCol="0">
            <a:spAutoFit/>
          </a:bodyPr>
          <a:lstStyle/>
          <a:p>
            <a:pPr marL="12700" marR="245110">
              <a:lnSpc>
                <a:spcPct val="100000"/>
              </a:lnSpc>
              <a:spcBef>
                <a:spcPts val="105"/>
              </a:spcBef>
            </a:pPr>
            <a:r>
              <a:rPr lang="en-US" sz="2000" b="1" dirty="0">
                <a:solidFill>
                  <a:srgbClr val="6C3B31"/>
                </a:solidFill>
                <a:latin typeface="Calibri"/>
                <a:cs typeface="Calibri"/>
              </a:rPr>
              <a:t>IRS announces launch of pass-through compliance unit in LB&amp;I; new group brings together teams of specialists from across the agency to tackle large or complex exams</a:t>
            </a:r>
            <a:r>
              <a:rPr lang="en-US" sz="2000" b="1" spc="-10" dirty="0">
                <a:solidFill>
                  <a:srgbClr val="6C3B31"/>
                </a:solidFill>
                <a:latin typeface="Calibri"/>
                <a:cs typeface="Calibri"/>
              </a:rPr>
              <a:t> – Oct. 22, 2024.</a:t>
            </a:r>
            <a:endParaRPr lang="en-US" sz="2000" dirty="0">
              <a:latin typeface="Calibri"/>
              <a:cs typeface="Calibri"/>
            </a:endParaRPr>
          </a:p>
          <a:p>
            <a:pPr marL="641985" marR="5080" indent="-304800">
              <a:lnSpc>
                <a:spcPct val="100000"/>
              </a:lnSpc>
              <a:spcBef>
                <a:spcPts val="1770"/>
              </a:spcBef>
              <a:buClr>
                <a:srgbClr val="9A7363"/>
              </a:buClr>
              <a:buSzPct val="91666"/>
              <a:buFont typeface="Wingdings 2"/>
              <a:buChar char=""/>
              <a:tabLst>
                <a:tab pos="641985" algn="l"/>
              </a:tabLst>
            </a:pPr>
            <a:r>
              <a:rPr lang="en-US" sz="2800" b="1" spc="-95" dirty="0">
                <a:solidFill>
                  <a:srgbClr val="474F55"/>
                </a:solidFill>
                <a:latin typeface="Calibri"/>
                <a:cs typeface="Calibri"/>
              </a:rPr>
              <a:t>“. . . the new pass-through field operations unit announced last fall has officially started work in its Large Business and International (LB&amp;I) division</a:t>
            </a:r>
            <a:r>
              <a:rPr lang="en-US" sz="2800" b="1" spc="-10" dirty="0">
                <a:solidFill>
                  <a:srgbClr val="474F55"/>
                </a:solidFill>
                <a:latin typeface="Calibri"/>
                <a:cs typeface="Calibri"/>
              </a:rPr>
              <a:t> . . ..</a:t>
            </a:r>
            <a:r>
              <a:rPr sz="2800" b="1" spc="-10" dirty="0">
                <a:solidFill>
                  <a:srgbClr val="474F55"/>
                </a:solidFill>
                <a:latin typeface="Calibri"/>
                <a:cs typeface="Calibri"/>
              </a:rPr>
              <a:t>”</a:t>
            </a:r>
            <a:r>
              <a:rPr lang="en-US" sz="2800" b="1" spc="-10" dirty="0">
                <a:solidFill>
                  <a:srgbClr val="474F55"/>
                </a:solidFill>
                <a:latin typeface="Calibri"/>
                <a:cs typeface="Calibri"/>
              </a:rPr>
              <a:t> </a:t>
            </a:r>
          </a:p>
          <a:p>
            <a:pPr marL="641985" marR="5080" indent="-304800">
              <a:lnSpc>
                <a:spcPct val="100000"/>
              </a:lnSpc>
              <a:spcBef>
                <a:spcPts val="1770"/>
              </a:spcBef>
              <a:buClr>
                <a:srgbClr val="9A7363"/>
              </a:buClr>
              <a:buSzPct val="91666"/>
              <a:buFont typeface="Wingdings 2"/>
              <a:buChar char=""/>
              <a:tabLst>
                <a:tab pos="641985" algn="l"/>
              </a:tabLst>
            </a:pPr>
            <a:r>
              <a:rPr lang="en-US" sz="2800" b="1" spc="-10" dirty="0">
                <a:solidFill>
                  <a:srgbClr val="474F55"/>
                </a:solidFill>
                <a:latin typeface="Calibri"/>
                <a:cs typeface="Calibri"/>
              </a:rPr>
              <a:t>"By using Inflation Reduction Act funding and enhancing our expertise in </a:t>
            </a:r>
            <a:br>
              <a:rPr lang="en-US" sz="2800" b="1" spc="-10" dirty="0">
                <a:solidFill>
                  <a:srgbClr val="474F55"/>
                </a:solidFill>
                <a:latin typeface="Calibri"/>
                <a:cs typeface="Calibri"/>
              </a:rPr>
            </a:br>
            <a:r>
              <a:rPr lang="en-US" sz="2800" b="1" spc="-10" dirty="0">
                <a:solidFill>
                  <a:srgbClr val="474F55"/>
                </a:solidFill>
                <a:latin typeface="Calibri"/>
                <a:cs typeface="Calibri"/>
              </a:rPr>
              <a:t>this area, we will be able to reverse our historically low audit rates for complex arrangements employed by certain high-wealth individuals and </a:t>
            </a:r>
            <a:br>
              <a:rPr lang="en-US" sz="2800" b="1" spc="-10" dirty="0">
                <a:solidFill>
                  <a:srgbClr val="474F55"/>
                </a:solidFill>
                <a:latin typeface="Calibri"/>
                <a:cs typeface="Calibri"/>
              </a:rPr>
            </a:br>
            <a:r>
              <a:rPr lang="en-US" sz="2800" b="1" spc="-10" dirty="0">
                <a:solidFill>
                  <a:srgbClr val="474F55"/>
                </a:solidFill>
                <a:latin typeface="Calibri"/>
                <a:cs typeface="Calibri"/>
              </a:rPr>
              <a:t>large entities, while at the same time improving the taxpayer experience through a more tailored exam approach.”</a:t>
            </a:r>
            <a:endParaRPr sz="2800" dirty="0">
              <a:latin typeface="Calibri"/>
              <a:cs typeface="Calibri"/>
            </a:endParaRPr>
          </a:p>
        </p:txBody>
      </p:sp>
    </p:spTree>
    <p:extLst>
      <p:ext uri="{BB962C8B-B14F-4D97-AF65-F5344CB8AC3E}">
        <p14:creationId xmlns:p14="http://schemas.microsoft.com/office/powerpoint/2010/main" val="3019356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B330E-0A4D-39C1-D035-031A0BEE241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46D6FA6-DB23-D22E-69D6-969EB2787356}"/>
              </a:ext>
            </a:extLst>
          </p:cNvPr>
          <p:cNvSpPr txBox="1">
            <a:spLocks noGrp="1"/>
          </p:cNvSpPr>
          <p:nvPr>
            <p:ph type="title"/>
          </p:nvPr>
        </p:nvSpPr>
        <p:spPr>
          <a:xfrm>
            <a:off x="440283" y="813038"/>
            <a:ext cx="11309350" cy="670055"/>
          </a:xfrm>
          <a:prstGeom prst="rect">
            <a:avLst/>
          </a:prstGeom>
          <a:solidFill>
            <a:srgbClr val="53585E"/>
          </a:solidFill>
        </p:spPr>
        <p:txBody>
          <a:bodyPr vert="horz" wrap="square" lIns="0" tIns="175895" rIns="0" bIns="0" rtlCol="0">
            <a:spAutoFit/>
          </a:bodyPr>
          <a:lstStyle/>
          <a:p>
            <a:pPr marL="231775">
              <a:lnSpc>
                <a:spcPct val="100000"/>
              </a:lnSpc>
              <a:spcBef>
                <a:spcPts val="1385"/>
              </a:spcBef>
            </a:pPr>
            <a:r>
              <a:rPr lang="en-US" sz="3200" b="1" spc="-45" dirty="0">
                <a:solidFill>
                  <a:schemeClr val="bg1"/>
                </a:solidFill>
                <a:latin typeface="Calibri"/>
                <a:cs typeface="Calibri"/>
              </a:rPr>
              <a:t>Status of IRS Large Partnership Audits </a:t>
            </a:r>
            <a:endParaRPr sz="3200" dirty="0">
              <a:solidFill>
                <a:schemeClr val="bg1"/>
              </a:solidFill>
              <a:latin typeface="Calibri"/>
              <a:cs typeface="Calibri"/>
            </a:endParaRPr>
          </a:p>
        </p:txBody>
      </p:sp>
      <p:sp>
        <p:nvSpPr>
          <p:cNvPr id="3" name="object 3">
            <a:extLst>
              <a:ext uri="{FF2B5EF4-FFF2-40B4-BE49-F238E27FC236}">
                <a16:creationId xmlns:a16="http://schemas.microsoft.com/office/drawing/2014/main" id="{569F87FF-4E9B-1458-4422-6D4D4DEF1DB4}"/>
              </a:ext>
            </a:extLst>
          </p:cNvPr>
          <p:cNvSpPr txBox="1"/>
          <p:nvPr/>
        </p:nvSpPr>
        <p:spPr>
          <a:xfrm>
            <a:off x="440283" y="1816610"/>
            <a:ext cx="10888980" cy="4445448"/>
          </a:xfrm>
          <a:prstGeom prst="rect">
            <a:avLst/>
          </a:prstGeom>
        </p:spPr>
        <p:txBody>
          <a:bodyPr vert="horz" wrap="square" lIns="0" tIns="13335" rIns="0" bIns="0" rtlCol="0">
            <a:spAutoFit/>
          </a:bodyPr>
          <a:lstStyle/>
          <a:p>
            <a:pPr marL="12700" marR="245110">
              <a:lnSpc>
                <a:spcPct val="100000"/>
              </a:lnSpc>
              <a:spcBef>
                <a:spcPts val="105"/>
              </a:spcBef>
            </a:pPr>
            <a:r>
              <a:rPr lang="en-US" sz="2000" b="1" dirty="0">
                <a:solidFill>
                  <a:srgbClr val="6C3B31"/>
                </a:solidFill>
                <a:latin typeface="Calibri"/>
                <a:cs typeface="Calibri"/>
              </a:rPr>
              <a:t>IRS announces launch of pass-through compliance unit in LB&amp;I; new group brings together teams of specialists from across the agency to tackle large or complex exams</a:t>
            </a:r>
            <a:r>
              <a:rPr lang="en-US" sz="2000" b="1" spc="-10" dirty="0">
                <a:solidFill>
                  <a:srgbClr val="6C3B31"/>
                </a:solidFill>
                <a:latin typeface="Calibri"/>
                <a:cs typeface="Calibri"/>
              </a:rPr>
              <a:t> – Oct. 22, 2024.</a:t>
            </a:r>
            <a:endParaRPr lang="en-US" sz="2000" dirty="0">
              <a:latin typeface="Calibri"/>
              <a:cs typeface="Calibri"/>
            </a:endParaRPr>
          </a:p>
          <a:p>
            <a:pPr marL="641985" marR="5080" indent="-304800">
              <a:lnSpc>
                <a:spcPct val="100000"/>
              </a:lnSpc>
              <a:spcBef>
                <a:spcPts val="2400"/>
              </a:spcBef>
              <a:buClr>
                <a:srgbClr val="9A7363"/>
              </a:buClr>
              <a:buSzPct val="91666"/>
              <a:buFont typeface="Wingdings 2"/>
              <a:buChar char=""/>
              <a:tabLst>
                <a:tab pos="641985" algn="l"/>
              </a:tabLst>
            </a:pPr>
            <a:r>
              <a:rPr lang="en-US" sz="2600" b="1" spc="-95" dirty="0">
                <a:solidFill>
                  <a:srgbClr val="474F55"/>
                </a:solidFill>
                <a:latin typeface="Calibri"/>
                <a:cs typeface="Calibri"/>
              </a:rPr>
              <a:t>The IRS launched examinations of </a:t>
            </a:r>
            <a:r>
              <a:rPr lang="en-US" sz="2600" b="1" spc="-95" dirty="0">
                <a:solidFill>
                  <a:srgbClr val="474F55"/>
                </a:solidFill>
                <a:highlight>
                  <a:srgbClr val="FFFF00"/>
                </a:highlight>
                <a:latin typeface="Calibri"/>
                <a:cs typeface="Calibri"/>
              </a:rPr>
              <a:t>76 of the largest partnerships with average assets over $10 billion </a:t>
            </a:r>
            <a:r>
              <a:rPr lang="en-US" sz="2600" b="1" spc="-95" dirty="0">
                <a:solidFill>
                  <a:srgbClr val="474F55"/>
                </a:solidFill>
                <a:latin typeface="Calibri"/>
                <a:cs typeface="Calibri"/>
              </a:rPr>
              <a:t>that includes hedge funds, real estate investment partnerships, publicly traded partnerships, large law firms and many other industries. </a:t>
            </a:r>
            <a:r>
              <a:rPr lang="en-US" sz="2600" b="1" spc="-95" dirty="0">
                <a:solidFill>
                  <a:srgbClr val="474F55"/>
                </a:solidFill>
                <a:highlight>
                  <a:srgbClr val="FFFF00"/>
                </a:highlight>
                <a:latin typeface="Calibri"/>
                <a:cs typeface="Calibri"/>
              </a:rPr>
              <a:t>These audits can take years</a:t>
            </a:r>
            <a:r>
              <a:rPr lang="en-US" sz="2600" b="1" spc="-95" dirty="0">
                <a:solidFill>
                  <a:srgbClr val="474F55"/>
                </a:solidFill>
                <a:latin typeface="Calibri"/>
                <a:cs typeface="Calibri"/>
              </a:rPr>
              <a:t> depending on the size and complexity of the partnerships.</a:t>
            </a:r>
          </a:p>
          <a:p>
            <a:pPr marL="641985" marR="5080" indent="-304800">
              <a:lnSpc>
                <a:spcPct val="100000"/>
              </a:lnSpc>
              <a:spcBef>
                <a:spcPts val="2400"/>
              </a:spcBef>
              <a:buClr>
                <a:srgbClr val="9A7363"/>
              </a:buClr>
              <a:buSzPct val="91666"/>
              <a:buFont typeface="Wingdings 2"/>
              <a:buChar char=""/>
              <a:tabLst>
                <a:tab pos="641985" algn="l"/>
              </a:tabLst>
            </a:pPr>
            <a:r>
              <a:rPr lang="en-US" sz="2600" b="1" spc="-95" dirty="0">
                <a:solidFill>
                  <a:srgbClr val="474F55"/>
                </a:solidFill>
                <a:latin typeface="Calibri"/>
                <a:cs typeface="Calibri"/>
              </a:rPr>
              <a:t>IRS Chief Counsel announced the creation of a new associate office that will focus exclusively on partnerships, S-corporations, trusts and estates. This office will be drawn from the current Passthroughs and Special Industries (PSI) Office.</a:t>
            </a:r>
            <a:endParaRPr sz="2600" dirty="0">
              <a:latin typeface="Calibri"/>
              <a:cs typeface="Calibri"/>
            </a:endParaRPr>
          </a:p>
        </p:txBody>
      </p:sp>
    </p:spTree>
    <p:extLst>
      <p:ext uri="{BB962C8B-B14F-4D97-AF65-F5344CB8AC3E}">
        <p14:creationId xmlns:p14="http://schemas.microsoft.com/office/powerpoint/2010/main" val="616336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191FC6-16AF-81DE-D5DC-10375E89CB6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object 2">
            <a:extLst>
              <a:ext uri="{FF2B5EF4-FFF2-40B4-BE49-F238E27FC236}">
                <a16:creationId xmlns:a16="http://schemas.microsoft.com/office/drawing/2014/main" id="{6EDF85EB-E2DC-08E5-ACE4-CCC16F83E515}"/>
              </a:ext>
            </a:extLst>
          </p:cNvPr>
          <p:cNvSpPr txBox="1">
            <a:spLocks noGrp="1"/>
          </p:cNvSpPr>
          <p:nvPr>
            <p:ph type="title"/>
          </p:nvPr>
        </p:nvSpPr>
        <p:spPr>
          <a:xfrm>
            <a:off x="608841" y="1021453"/>
            <a:ext cx="3378706" cy="4709131"/>
          </a:xfrm>
          <a:prstGeom prst="rect">
            <a:avLst/>
          </a:prstGeom>
        </p:spPr>
        <p:txBody>
          <a:bodyPr vert="horz" lIns="91440" tIns="45720" rIns="91440" bIns="45720" rtlCol="0" anchor="ctr">
            <a:normAutofit/>
          </a:bodyPr>
          <a:lstStyle/>
          <a:p>
            <a:pPr marL="231775"/>
            <a:r>
              <a:rPr lang="en-US" sz="4000" b="1" kern="1200" cap="all" spc="-45" dirty="0">
                <a:solidFill>
                  <a:srgbClr val="FFFEFF"/>
                </a:solidFill>
                <a:latin typeface="Calibri" panose="020F0502020204030204" pitchFamily="34" charset="0"/>
                <a:ea typeface="Calibri" panose="020F0502020204030204" pitchFamily="34" charset="0"/>
                <a:cs typeface="Calibri" panose="020F0502020204030204" pitchFamily="34" charset="0"/>
              </a:rPr>
              <a:t>What about the CTA?</a:t>
            </a:r>
            <a:endParaRPr lang="en-US" sz="4000" b="1" kern="1200" cap="all" dirty="0">
              <a:solidFill>
                <a:srgbClr val="FFFEFF"/>
              </a:solidFill>
              <a:latin typeface="Calibri" panose="020F0502020204030204" pitchFamily="34" charset="0"/>
              <a:ea typeface="Calibri" panose="020F0502020204030204" pitchFamily="34" charset="0"/>
              <a:cs typeface="Calibri" panose="020F0502020204030204" pitchFamily="34" charset="0"/>
            </a:endParaRPr>
          </a:p>
        </p:txBody>
      </p:sp>
      <p:sp>
        <p:nvSpPr>
          <p:cNvPr id="3" name="object 3">
            <a:extLst>
              <a:ext uri="{FF2B5EF4-FFF2-40B4-BE49-F238E27FC236}">
                <a16:creationId xmlns:a16="http://schemas.microsoft.com/office/drawing/2014/main" id="{235E010A-C5DB-5F9B-2E79-2C05D2BB6DCD}"/>
              </a:ext>
            </a:extLst>
          </p:cNvPr>
          <p:cNvSpPr txBox="1"/>
          <p:nvPr/>
        </p:nvSpPr>
        <p:spPr>
          <a:xfrm>
            <a:off x="4373120" y="1048203"/>
            <a:ext cx="7818880" cy="5352597"/>
          </a:xfrm>
          <a:prstGeom prst="rect">
            <a:avLst/>
          </a:prstGeom>
        </p:spPr>
        <p:txBody>
          <a:bodyPr vert="horz" lIns="91440" tIns="45720" rIns="91440" bIns="45720" rtlCol="0" anchor="ctr">
            <a:normAutofit lnSpcReduction="10000"/>
          </a:bodyPr>
          <a:lstStyle/>
          <a:p>
            <a:pPr marL="298450" marR="245110" indent="-285750" defTabSz="457200">
              <a:spcBef>
                <a:spcPts val="1800"/>
              </a:spcBef>
              <a:spcAft>
                <a:spcPts val="600"/>
              </a:spcAft>
              <a:buClr>
                <a:schemeClr val="accent1"/>
              </a:buClr>
              <a:buSzPct val="92000"/>
              <a:buFont typeface="Arial" panose="020B0604020202020204" pitchFamily="34" charset="0"/>
              <a:buChar char="•"/>
            </a:pPr>
            <a:r>
              <a:rPr lang="en-US" sz="28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Enacted in 2021, the CTA would require certain entities (that do not fall into a long list of exceptions) to disclose individual beneficial owners that have certain types of control or hold more than a 25% ownership share (direct or indirect).</a:t>
            </a:r>
          </a:p>
          <a:p>
            <a:pPr marL="298450" marR="245110" indent="-285750" defTabSz="457200">
              <a:spcBef>
                <a:spcPts val="1800"/>
              </a:spcBef>
              <a:spcAft>
                <a:spcPts val="600"/>
              </a:spcAft>
              <a:buClr>
                <a:schemeClr val="accent1"/>
              </a:buClr>
              <a:buSzPct val="92000"/>
              <a:buFont typeface="Arial" panose="020B0604020202020204" pitchFamily="34" charset="0"/>
              <a:buChar char="•"/>
            </a:pPr>
            <a:r>
              <a:rPr lang="en-US" sz="28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But the entities and firms assisting them complain that their ownership structures make it exceedingly difficult to trace and determine ultimate beneficial owners and the structures and ownership shares can undergo continual change throughout a reporting year.</a:t>
            </a:r>
          </a:p>
          <a:p>
            <a:pPr marL="298450" marR="245110" indent="-285750" defTabSz="457200">
              <a:spcBef>
                <a:spcPct val="20000"/>
              </a:spcBef>
              <a:spcAft>
                <a:spcPts val="600"/>
              </a:spcAft>
              <a:buClr>
                <a:schemeClr val="accent1"/>
              </a:buClr>
              <a:buSzPct val="92000"/>
              <a:buFont typeface="Arial" panose="020B0604020202020204" pitchFamily="34" charset="0"/>
              <a:buChar char="•"/>
            </a:pPr>
            <a:endParaRPr lang="en-US"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8081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EA2505-01E9-7919-884D-A0446A1EDE4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275742-3363-0DB0-B342-ACBC47E52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7D1E58-09B8-157C-9064-49FB04F5B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650CAE1F-252C-7342-6BB7-7414459BA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0F8B892-020A-D7C3-5FBC-546702631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57E8C7-01AA-9E48-2977-AFA7C5239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object 2">
            <a:extLst>
              <a:ext uri="{FF2B5EF4-FFF2-40B4-BE49-F238E27FC236}">
                <a16:creationId xmlns:a16="http://schemas.microsoft.com/office/drawing/2014/main" id="{A4F213C5-0C16-8A46-1D4D-753B0DA0FDEF}"/>
              </a:ext>
            </a:extLst>
          </p:cNvPr>
          <p:cNvSpPr txBox="1">
            <a:spLocks noGrp="1"/>
          </p:cNvSpPr>
          <p:nvPr>
            <p:ph type="title"/>
          </p:nvPr>
        </p:nvSpPr>
        <p:spPr>
          <a:xfrm>
            <a:off x="608841" y="1021453"/>
            <a:ext cx="3378706" cy="4709131"/>
          </a:xfrm>
          <a:prstGeom prst="rect">
            <a:avLst/>
          </a:prstGeom>
        </p:spPr>
        <p:txBody>
          <a:bodyPr vert="horz" lIns="91440" tIns="45720" rIns="91440" bIns="45720" rtlCol="0" anchor="ctr">
            <a:normAutofit/>
          </a:bodyPr>
          <a:lstStyle/>
          <a:p>
            <a:pPr marL="231775"/>
            <a:r>
              <a:rPr lang="en-US" sz="4000" b="1" kern="1200" cap="all" spc="-45" dirty="0">
                <a:solidFill>
                  <a:srgbClr val="FFFEFF"/>
                </a:solidFill>
                <a:latin typeface="Calibri" panose="020F0502020204030204" pitchFamily="34" charset="0"/>
                <a:ea typeface="Calibri" panose="020F0502020204030204" pitchFamily="34" charset="0"/>
                <a:cs typeface="Calibri" panose="020F0502020204030204" pitchFamily="34" charset="0"/>
              </a:rPr>
              <a:t>What about the CTA?</a:t>
            </a:r>
            <a:endParaRPr lang="en-US" sz="4000" b="1" kern="1200" cap="all" dirty="0">
              <a:solidFill>
                <a:srgbClr val="FFFEFF"/>
              </a:solidFill>
              <a:latin typeface="Calibri" panose="020F0502020204030204" pitchFamily="34" charset="0"/>
              <a:ea typeface="Calibri" panose="020F0502020204030204" pitchFamily="34" charset="0"/>
              <a:cs typeface="Calibri" panose="020F0502020204030204" pitchFamily="34" charset="0"/>
            </a:endParaRPr>
          </a:p>
        </p:txBody>
      </p:sp>
      <p:sp>
        <p:nvSpPr>
          <p:cNvPr id="3" name="object 3">
            <a:extLst>
              <a:ext uri="{FF2B5EF4-FFF2-40B4-BE49-F238E27FC236}">
                <a16:creationId xmlns:a16="http://schemas.microsoft.com/office/drawing/2014/main" id="{5BCE5BA7-D044-B0ED-B1B8-AF5138FE6EDF}"/>
              </a:ext>
            </a:extLst>
          </p:cNvPr>
          <p:cNvSpPr txBox="1"/>
          <p:nvPr/>
        </p:nvSpPr>
        <p:spPr>
          <a:xfrm>
            <a:off x="4149854" y="597643"/>
            <a:ext cx="7819371" cy="5792922"/>
          </a:xfrm>
          <a:prstGeom prst="rect">
            <a:avLst/>
          </a:prstGeom>
        </p:spPr>
        <p:txBody>
          <a:bodyPr vert="horz" lIns="91440" tIns="45720" rIns="91440" bIns="45720" rtlCol="0" anchor="ctr">
            <a:normAutofit/>
          </a:bodyPr>
          <a:lstStyle/>
          <a:p>
            <a:pPr marL="298450" marR="245110" indent="-285750" defTabSz="457200">
              <a:spcBef>
                <a:spcPts val="1200"/>
              </a:spcBef>
              <a:spcAft>
                <a:spcPts val="600"/>
              </a:spcAft>
              <a:buClr>
                <a:schemeClr val="accent1"/>
              </a:buClr>
              <a:buSzPct val="92000"/>
              <a:buFont typeface="Arial" panose="020B0604020202020204" pitchFamily="34" charset="0"/>
              <a:buChar char="•"/>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On December 3 – a federal court in Texas issued a nation-wide preliminary injunction against the enforcement of the CTA requirements. That decision is on appeal to the Fifth Circuit. </a:t>
            </a:r>
          </a:p>
          <a:p>
            <a:pPr marL="298450" marR="245110" indent="-285750" defTabSz="457200">
              <a:spcBef>
                <a:spcPts val="1200"/>
              </a:spcBef>
              <a:spcAft>
                <a:spcPts val="600"/>
              </a:spcAft>
              <a:buClr>
                <a:schemeClr val="accent1"/>
              </a:buClr>
              <a:buSzPct val="92000"/>
              <a:buFont typeface="Arial" panose="020B0604020202020204" pitchFamily="34" charset="0"/>
              <a:buChar char="•"/>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Cases have also been brought in other circuits and the decisions are split. There is also an appeal pending in the Eleventh Circuit.</a:t>
            </a:r>
          </a:p>
          <a:p>
            <a:pPr marL="755650" marR="245110" lvl="1" indent="-285750" defTabSz="457200">
              <a:spcBef>
                <a:spcPts val="1200"/>
              </a:spcBef>
              <a:spcAft>
                <a:spcPts val="600"/>
              </a:spcAft>
              <a:buClr>
                <a:schemeClr val="accent1"/>
              </a:buClr>
              <a:buSzPct val="92000"/>
              <a:buFont typeface="Arial" panose="020B0604020202020204" pitchFamily="34" charset="0"/>
              <a:buChar char="•"/>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In that case, 22 states filed an amicus brief opposing enforcement of the CTA and arguing that:</a:t>
            </a:r>
          </a:p>
          <a:p>
            <a:pPr marL="1212850" marR="245110" lvl="2" indent="-285750" defTabSz="457200">
              <a:spcBef>
                <a:spcPts val="1200"/>
              </a:spcBef>
              <a:spcAft>
                <a:spcPts val="600"/>
              </a:spcAft>
              <a:buClr>
                <a:schemeClr val="accent1"/>
              </a:buClr>
              <a:buSzPct val="92000"/>
              <a:buFont typeface="Arial" panose="020B0604020202020204" pitchFamily="34" charset="0"/>
              <a:buChar char="•"/>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Congress is encroaching on state authority to oversee businesses formed in their states, </a:t>
            </a:r>
          </a:p>
          <a:p>
            <a:pPr marL="1212850" marR="245110" lvl="2" indent="-285750" defTabSz="457200">
              <a:spcBef>
                <a:spcPts val="1200"/>
              </a:spcBef>
              <a:spcAft>
                <a:spcPts val="600"/>
              </a:spcAft>
              <a:buClr>
                <a:schemeClr val="accent1"/>
              </a:buClr>
              <a:buSzPct val="92000"/>
              <a:buFont typeface="Arial" panose="020B0604020202020204" pitchFamily="34" charset="0"/>
              <a:buChar char="•"/>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CTA’s burdens small businesses and state economies will, therefore, be impacted. </a:t>
            </a:r>
          </a:p>
          <a:p>
            <a:pPr marL="298450" marR="245110" indent="-285750" defTabSz="457200">
              <a:spcBef>
                <a:spcPts val="1200"/>
              </a:spcBef>
              <a:spcAft>
                <a:spcPts val="600"/>
              </a:spcAft>
              <a:buClr>
                <a:schemeClr val="accent1"/>
              </a:buClr>
              <a:buSzPct val="92000"/>
              <a:buFont typeface="Arial" panose="020B0604020202020204" pitchFamily="34" charset="0"/>
              <a:buChar char="•"/>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Issue is likely to end up at the U.S. Supreme Court.</a:t>
            </a:r>
          </a:p>
        </p:txBody>
      </p:sp>
    </p:spTree>
    <p:extLst>
      <p:ext uri="{BB962C8B-B14F-4D97-AF65-F5344CB8AC3E}">
        <p14:creationId xmlns:p14="http://schemas.microsoft.com/office/powerpoint/2010/main" val="3121243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283" y="813038"/>
            <a:ext cx="11309350" cy="670055"/>
          </a:xfrm>
          <a:prstGeom prst="rect">
            <a:avLst/>
          </a:prstGeom>
          <a:solidFill>
            <a:srgbClr val="53585E"/>
          </a:solidFill>
        </p:spPr>
        <p:txBody>
          <a:bodyPr vert="horz" wrap="square" lIns="0" tIns="175895" rIns="0" bIns="0" rtlCol="0">
            <a:spAutoFit/>
          </a:bodyPr>
          <a:lstStyle/>
          <a:p>
            <a:pPr marL="231775">
              <a:lnSpc>
                <a:spcPct val="100000"/>
              </a:lnSpc>
              <a:spcBef>
                <a:spcPts val="1385"/>
              </a:spcBef>
            </a:pPr>
            <a:r>
              <a:rPr sz="3200" spc="-10" dirty="0">
                <a:solidFill>
                  <a:schemeClr val="bg1"/>
                </a:solidFill>
                <a:latin typeface="Calibri"/>
                <a:cs typeface="Calibri"/>
              </a:rPr>
              <a:t>RESOURCES</a:t>
            </a:r>
            <a:endParaRPr sz="3200" dirty="0">
              <a:solidFill>
                <a:schemeClr val="bg1"/>
              </a:solidFill>
              <a:latin typeface="Calibri"/>
              <a:cs typeface="Calibri"/>
            </a:endParaRPr>
          </a:p>
        </p:txBody>
      </p:sp>
      <p:sp>
        <p:nvSpPr>
          <p:cNvPr id="3" name="object 3"/>
          <p:cNvSpPr txBox="1"/>
          <p:nvPr/>
        </p:nvSpPr>
        <p:spPr>
          <a:xfrm>
            <a:off x="519026" y="1985772"/>
            <a:ext cx="11002645" cy="3454400"/>
          </a:xfrm>
          <a:prstGeom prst="rect">
            <a:avLst/>
          </a:prstGeom>
        </p:spPr>
        <p:txBody>
          <a:bodyPr vert="horz" wrap="square" lIns="0" tIns="12700" rIns="0" bIns="0" rtlCol="0">
            <a:spAutoFit/>
          </a:bodyPr>
          <a:lstStyle/>
          <a:p>
            <a:pPr marL="318770" marR="262255" indent="-306705">
              <a:lnSpc>
                <a:spcPct val="100000"/>
              </a:lnSpc>
              <a:spcBef>
                <a:spcPts val="100"/>
              </a:spcBef>
              <a:buClr>
                <a:srgbClr val="9A7363"/>
              </a:buClr>
              <a:buSzPct val="91666"/>
              <a:buFont typeface="Wingdings 2"/>
              <a:buChar char=""/>
              <a:tabLst>
                <a:tab pos="318770" algn="l"/>
              </a:tabLst>
            </a:pPr>
            <a:r>
              <a:rPr sz="1800" b="1" dirty="0">
                <a:solidFill>
                  <a:srgbClr val="171717"/>
                </a:solidFill>
                <a:latin typeface="Calibri"/>
                <a:cs typeface="Calibri"/>
              </a:rPr>
              <a:t>Hamilton</a:t>
            </a:r>
            <a:r>
              <a:rPr sz="1800" b="1" spc="-55" dirty="0">
                <a:solidFill>
                  <a:srgbClr val="171717"/>
                </a:solidFill>
                <a:latin typeface="Calibri"/>
                <a:cs typeface="Calibri"/>
              </a:rPr>
              <a:t> </a:t>
            </a:r>
            <a:r>
              <a:rPr sz="1800" b="1" dirty="0">
                <a:solidFill>
                  <a:srgbClr val="171717"/>
                </a:solidFill>
                <a:latin typeface="Calibri"/>
                <a:cs typeface="Calibri"/>
              </a:rPr>
              <a:t>Project</a:t>
            </a:r>
            <a:r>
              <a:rPr sz="1800" b="1" spc="-35" dirty="0">
                <a:solidFill>
                  <a:srgbClr val="171717"/>
                </a:solidFill>
                <a:latin typeface="Calibri"/>
                <a:cs typeface="Calibri"/>
              </a:rPr>
              <a:t> </a:t>
            </a:r>
            <a:r>
              <a:rPr sz="1800" b="1" dirty="0">
                <a:solidFill>
                  <a:srgbClr val="171717"/>
                </a:solidFill>
                <a:latin typeface="Calibri"/>
                <a:cs typeface="Calibri"/>
              </a:rPr>
              <a:t>on</a:t>
            </a:r>
            <a:r>
              <a:rPr sz="1800" b="1" spc="-25" dirty="0">
                <a:solidFill>
                  <a:srgbClr val="171717"/>
                </a:solidFill>
                <a:latin typeface="Calibri"/>
                <a:cs typeface="Calibri"/>
              </a:rPr>
              <a:t> </a:t>
            </a:r>
            <a:r>
              <a:rPr sz="1800" b="1" dirty="0">
                <a:solidFill>
                  <a:srgbClr val="171717"/>
                </a:solidFill>
                <a:latin typeface="Calibri"/>
                <a:cs typeface="Calibri"/>
              </a:rPr>
              <a:t>Modernizing</a:t>
            </a:r>
            <a:r>
              <a:rPr sz="1800" b="1" spc="-50" dirty="0">
                <a:solidFill>
                  <a:srgbClr val="171717"/>
                </a:solidFill>
                <a:latin typeface="Calibri"/>
                <a:cs typeface="Calibri"/>
              </a:rPr>
              <a:t> </a:t>
            </a:r>
            <a:r>
              <a:rPr sz="1800" b="1" spc="-10" dirty="0">
                <a:solidFill>
                  <a:srgbClr val="171717"/>
                </a:solidFill>
                <a:latin typeface="Calibri"/>
                <a:cs typeface="Calibri"/>
              </a:rPr>
              <a:t>Partnership</a:t>
            </a:r>
            <a:r>
              <a:rPr sz="1800" b="1" spc="-60" dirty="0">
                <a:solidFill>
                  <a:srgbClr val="171717"/>
                </a:solidFill>
                <a:latin typeface="Calibri"/>
                <a:cs typeface="Calibri"/>
              </a:rPr>
              <a:t> </a:t>
            </a:r>
            <a:r>
              <a:rPr sz="1800" b="1" spc="-20" dirty="0">
                <a:solidFill>
                  <a:srgbClr val="171717"/>
                </a:solidFill>
                <a:latin typeface="Calibri"/>
                <a:cs typeface="Calibri"/>
              </a:rPr>
              <a:t>Taxation</a:t>
            </a:r>
            <a:r>
              <a:rPr sz="1800" b="1" spc="-30" dirty="0">
                <a:solidFill>
                  <a:srgbClr val="171717"/>
                </a:solidFill>
                <a:latin typeface="Calibri"/>
                <a:cs typeface="Calibri"/>
              </a:rPr>
              <a:t> </a:t>
            </a:r>
            <a:r>
              <a:rPr sz="1800" b="1" dirty="0">
                <a:solidFill>
                  <a:srgbClr val="171717"/>
                </a:solidFill>
                <a:latin typeface="Calibri"/>
                <a:cs typeface="Calibri"/>
              </a:rPr>
              <a:t>-</a:t>
            </a:r>
            <a:r>
              <a:rPr sz="1800" b="1" spc="-45" dirty="0">
                <a:solidFill>
                  <a:srgbClr val="171717"/>
                </a:solidFill>
                <a:latin typeface="Calibri"/>
                <a:cs typeface="Calibri"/>
              </a:rPr>
              <a:t> </a:t>
            </a:r>
            <a:r>
              <a:rPr sz="1800" b="1" u="sng" spc="-10" dirty="0">
                <a:solidFill>
                  <a:srgbClr val="7E7E7E"/>
                </a:solidFill>
                <a:uFill>
                  <a:solidFill>
                    <a:srgbClr val="7E7E7E"/>
                  </a:solidFill>
                </a:uFill>
                <a:latin typeface="Calibri"/>
                <a:cs typeface="Calibri"/>
                <a:hlinkClick r:id="rId2"/>
              </a:rPr>
              <a:t>https://www.hamiltonproject.org/publication/policy-</a:t>
            </a:r>
            <a:r>
              <a:rPr sz="1800" b="1" u="none" spc="-10" dirty="0">
                <a:solidFill>
                  <a:srgbClr val="7E7E7E"/>
                </a:solidFill>
                <a:latin typeface="Calibri"/>
                <a:cs typeface="Calibri"/>
              </a:rPr>
              <a:t> </a:t>
            </a:r>
            <a:r>
              <a:rPr sz="1800" b="1" u="sng" spc="-10" dirty="0">
                <a:solidFill>
                  <a:srgbClr val="7E7E7E"/>
                </a:solidFill>
                <a:uFill>
                  <a:solidFill>
                    <a:srgbClr val="7E7E7E"/>
                  </a:solidFill>
                </a:uFill>
                <a:latin typeface="Calibri"/>
                <a:cs typeface="Calibri"/>
                <a:hlinkClick r:id="rId2"/>
              </a:rPr>
              <a:t>proposal/modernizing-partnership-taxation/</a:t>
            </a:r>
            <a:endParaRPr sz="1800" dirty="0">
              <a:latin typeface="Calibri"/>
              <a:cs typeface="Calibri"/>
            </a:endParaRPr>
          </a:p>
          <a:p>
            <a:pPr marL="318770" marR="190500" indent="-306705">
              <a:lnSpc>
                <a:spcPct val="100000"/>
              </a:lnSpc>
              <a:spcBef>
                <a:spcPts val="1800"/>
              </a:spcBef>
              <a:buClr>
                <a:srgbClr val="9A7363"/>
              </a:buClr>
              <a:buSzPct val="91666"/>
              <a:buFont typeface="Wingdings 2"/>
              <a:buChar char=""/>
              <a:tabLst>
                <a:tab pos="318770" algn="l"/>
              </a:tabLst>
            </a:pPr>
            <a:r>
              <a:rPr sz="1800" b="1" dirty="0">
                <a:solidFill>
                  <a:srgbClr val="171717"/>
                </a:solidFill>
                <a:latin typeface="Calibri"/>
                <a:cs typeface="Calibri"/>
              </a:rPr>
              <a:t>The</a:t>
            </a:r>
            <a:r>
              <a:rPr sz="1800" b="1" spc="-25" dirty="0">
                <a:solidFill>
                  <a:srgbClr val="171717"/>
                </a:solidFill>
                <a:latin typeface="Calibri"/>
                <a:cs typeface="Calibri"/>
              </a:rPr>
              <a:t> </a:t>
            </a:r>
            <a:r>
              <a:rPr sz="1800" b="1" dirty="0">
                <a:solidFill>
                  <a:srgbClr val="171717"/>
                </a:solidFill>
                <a:latin typeface="Calibri"/>
                <a:cs typeface="Calibri"/>
              </a:rPr>
              <a:t>Shrinking</a:t>
            </a:r>
            <a:r>
              <a:rPr sz="1800" b="1" spc="-55" dirty="0">
                <a:solidFill>
                  <a:srgbClr val="171717"/>
                </a:solidFill>
                <a:latin typeface="Calibri"/>
                <a:cs typeface="Calibri"/>
              </a:rPr>
              <a:t> </a:t>
            </a:r>
            <a:r>
              <a:rPr sz="1800" b="1" dirty="0">
                <a:solidFill>
                  <a:srgbClr val="171717"/>
                </a:solidFill>
                <a:latin typeface="Calibri"/>
                <a:cs typeface="Calibri"/>
              </a:rPr>
              <a:t>Universe</a:t>
            </a:r>
            <a:r>
              <a:rPr sz="1800" b="1" spc="-60" dirty="0">
                <a:solidFill>
                  <a:srgbClr val="171717"/>
                </a:solidFill>
                <a:latin typeface="Calibri"/>
                <a:cs typeface="Calibri"/>
              </a:rPr>
              <a:t> </a:t>
            </a:r>
            <a:r>
              <a:rPr sz="1800" b="1" dirty="0">
                <a:solidFill>
                  <a:srgbClr val="171717"/>
                </a:solidFill>
                <a:latin typeface="Calibri"/>
                <a:cs typeface="Calibri"/>
              </a:rPr>
              <a:t>of</a:t>
            </a:r>
            <a:r>
              <a:rPr sz="1800" b="1" spc="-15" dirty="0">
                <a:solidFill>
                  <a:srgbClr val="171717"/>
                </a:solidFill>
                <a:latin typeface="Calibri"/>
                <a:cs typeface="Calibri"/>
              </a:rPr>
              <a:t> </a:t>
            </a:r>
            <a:r>
              <a:rPr sz="1800" b="1" dirty="0">
                <a:solidFill>
                  <a:srgbClr val="171717"/>
                </a:solidFill>
                <a:latin typeface="Calibri"/>
                <a:cs typeface="Calibri"/>
              </a:rPr>
              <a:t>Public</a:t>
            </a:r>
            <a:r>
              <a:rPr sz="1800" b="1" spc="-50" dirty="0">
                <a:solidFill>
                  <a:srgbClr val="171717"/>
                </a:solidFill>
                <a:latin typeface="Calibri"/>
                <a:cs typeface="Calibri"/>
              </a:rPr>
              <a:t> </a:t>
            </a:r>
            <a:r>
              <a:rPr sz="1800" b="1" dirty="0">
                <a:solidFill>
                  <a:srgbClr val="171717"/>
                </a:solidFill>
                <a:latin typeface="Calibri"/>
                <a:cs typeface="Calibri"/>
              </a:rPr>
              <a:t>Firms:</a:t>
            </a:r>
            <a:r>
              <a:rPr sz="1800" b="1" spc="-20" dirty="0">
                <a:solidFill>
                  <a:srgbClr val="171717"/>
                </a:solidFill>
                <a:latin typeface="Calibri"/>
                <a:cs typeface="Calibri"/>
              </a:rPr>
              <a:t> </a:t>
            </a:r>
            <a:r>
              <a:rPr sz="1800" b="1" dirty="0">
                <a:solidFill>
                  <a:srgbClr val="171717"/>
                </a:solidFill>
                <a:latin typeface="Calibri"/>
                <a:cs typeface="Calibri"/>
              </a:rPr>
              <a:t>Facts,</a:t>
            </a:r>
            <a:r>
              <a:rPr sz="1800" b="1" spc="-40" dirty="0">
                <a:solidFill>
                  <a:srgbClr val="171717"/>
                </a:solidFill>
                <a:latin typeface="Calibri"/>
                <a:cs typeface="Calibri"/>
              </a:rPr>
              <a:t> </a:t>
            </a:r>
            <a:r>
              <a:rPr sz="1800" b="1" dirty="0">
                <a:solidFill>
                  <a:srgbClr val="171717"/>
                </a:solidFill>
                <a:latin typeface="Calibri"/>
                <a:cs typeface="Calibri"/>
              </a:rPr>
              <a:t>Causes,</a:t>
            </a:r>
            <a:r>
              <a:rPr sz="1800" b="1" spc="-50" dirty="0">
                <a:solidFill>
                  <a:srgbClr val="171717"/>
                </a:solidFill>
                <a:latin typeface="Calibri"/>
                <a:cs typeface="Calibri"/>
              </a:rPr>
              <a:t> </a:t>
            </a:r>
            <a:r>
              <a:rPr sz="1800" b="1" dirty="0">
                <a:solidFill>
                  <a:srgbClr val="171717"/>
                </a:solidFill>
                <a:latin typeface="Calibri"/>
                <a:cs typeface="Calibri"/>
              </a:rPr>
              <a:t>and</a:t>
            </a:r>
            <a:r>
              <a:rPr sz="1800" b="1" spc="-20" dirty="0">
                <a:solidFill>
                  <a:srgbClr val="171717"/>
                </a:solidFill>
                <a:latin typeface="Calibri"/>
                <a:cs typeface="Calibri"/>
              </a:rPr>
              <a:t> </a:t>
            </a:r>
            <a:r>
              <a:rPr sz="1800" b="1" dirty="0">
                <a:solidFill>
                  <a:srgbClr val="171717"/>
                </a:solidFill>
                <a:latin typeface="Calibri"/>
                <a:cs typeface="Calibri"/>
              </a:rPr>
              <a:t>Consequences</a:t>
            </a:r>
            <a:r>
              <a:rPr sz="1800" b="1" spc="-30" dirty="0">
                <a:solidFill>
                  <a:srgbClr val="171717"/>
                </a:solidFill>
                <a:latin typeface="Calibri"/>
                <a:cs typeface="Calibri"/>
              </a:rPr>
              <a:t> </a:t>
            </a:r>
            <a:r>
              <a:rPr sz="1800" b="1" spc="-50" dirty="0">
                <a:solidFill>
                  <a:srgbClr val="171717"/>
                </a:solidFill>
                <a:latin typeface="Calibri"/>
                <a:cs typeface="Calibri"/>
              </a:rPr>
              <a:t>- </a:t>
            </a:r>
            <a:r>
              <a:rPr sz="1800" b="1" u="sng" spc="-20" dirty="0">
                <a:solidFill>
                  <a:srgbClr val="7E7E7E"/>
                </a:solidFill>
                <a:uFill>
                  <a:solidFill>
                    <a:srgbClr val="7E7E7E"/>
                  </a:solidFill>
                </a:uFill>
                <a:latin typeface="Calibri"/>
                <a:cs typeface="Calibri"/>
                <a:hlinkClick r:id="rId3"/>
              </a:rPr>
              <a:t>https://www.nber.org/reporter/2018number2/shrinking-universe-</a:t>
            </a:r>
            <a:r>
              <a:rPr sz="1800" b="1" u="sng" spc="-10" dirty="0">
                <a:solidFill>
                  <a:srgbClr val="7E7E7E"/>
                </a:solidFill>
                <a:uFill>
                  <a:solidFill>
                    <a:srgbClr val="7E7E7E"/>
                  </a:solidFill>
                </a:uFill>
                <a:latin typeface="Calibri"/>
                <a:cs typeface="Calibri"/>
                <a:hlinkClick r:id="rId3"/>
              </a:rPr>
              <a:t>public-firms-facts-causes-and-consequences</a:t>
            </a:r>
            <a:endParaRPr sz="1800" dirty="0">
              <a:latin typeface="Calibri"/>
              <a:cs typeface="Calibri"/>
            </a:endParaRPr>
          </a:p>
          <a:p>
            <a:pPr marL="318770" marR="5080" indent="-306705">
              <a:lnSpc>
                <a:spcPct val="100000"/>
              </a:lnSpc>
              <a:spcBef>
                <a:spcPts val="1800"/>
              </a:spcBef>
              <a:buClr>
                <a:srgbClr val="9A7363"/>
              </a:buClr>
              <a:buSzPct val="91666"/>
              <a:buFont typeface="Wingdings 2"/>
              <a:buChar char=""/>
              <a:tabLst>
                <a:tab pos="318770" algn="l"/>
              </a:tabLst>
            </a:pPr>
            <a:r>
              <a:rPr sz="1800" b="1" spc="-10" dirty="0">
                <a:solidFill>
                  <a:srgbClr val="171717"/>
                </a:solidFill>
                <a:latin typeface="Calibri"/>
                <a:cs typeface="Calibri"/>
              </a:rPr>
              <a:t>Trends</a:t>
            </a:r>
            <a:r>
              <a:rPr sz="1800" b="1" spc="-85" dirty="0">
                <a:solidFill>
                  <a:srgbClr val="171717"/>
                </a:solidFill>
                <a:latin typeface="Calibri"/>
                <a:cs typeface="Calibri"/>
              </a:rPr>
              <a:t> </a:t>
            </a:r>
            <a:r>
              <a:rPr sz="1800" b="1" dirty="0">
                <a:solidFill>
                  <a:srgbClr val="171717"/>
                </a:solidFill>
                <a:latin typeface="Calibri"/>
                <a:cs typeface="Calibri"/>
              </a:rPr>
              <a:t>and</a:t>
            </a:r>
            <a:r>
              <a:rPr sz="1800" b="1" spc="-50" dirty="0">
                <a:solidFill>
                  <a:srgbClr val="171717"/>
                </a:solidFill>
                <a:latin typeface="Calibri"/>
                <a:cs typeface="Calibri"/>
              </a:rPr>
              <a:t> </a:t>
            </a:r>
            <a:r>
              <a:rPr sz="1800" b="1" dirty="0">
                <a:solidFill>
                  <a:srgbClr val="171717"/>
                </a:solidFill>
                <a:latin typeface="Calibri"/>
                <a:cs typeface="Calibri"/>
              </a:rPr>
              <a:t>Proposals</a:t>
            </a:r>
            <a:r>
              <a:rPr sz="1800" b="1" spc="-80" dirty="0">
                <a:solidFill>
                  <a:srgbClr val="171717"/>
                </a:solidFill>
                <a:latin typeface="Calibri"/>
                <a:cs typeface="Calibri"/>
              </a:rPr>
              <a:t> </a:t>
            </a:r>
            <a:r>
              <a:rPr sz="1800" b="1" dirty="0">
                <a:solidFill>
                  <a:srgbClr val="171717"/>
                </a:solidFill>
                <a:latin typeface="Calibri"/>
                <a:cs typeface="Calibri"/>
              </a:rPr>
              <a:t>for</a:t>
            </a:r>
            <a:r>
              <a:rPr sz="1800" b="1" spc="-40" dirty="0">
                <a:solidFill>
                  <a:srgbClr val="171717"/>
                </a:solidFill>
                <a:latin typeface="Calibri"/>
                <a:cs typeface="Calibri"/>
              </a:rPr>
              <a:t> </a:t>
            </a:r>
            <a:r>
              <a:rPr sz="1800" b="1" dirty="0">
                <a:solidFill>
                  <a:srgbClr val="171717"/>
                </a:solidFill>
                <a:latin typeface="Calibri"/>
                <a:cs typeface="Calibri"/>
              </a:rPr>
              <a:t>Corporate</a:t>
            </a:r>
            <a:r>
              <a:rPr sz="1800" b="1" spc="-55" dirty="0">
                <a:solidFill>
                  <a:srgbClr val="171717"/>
                </a:solidFill>
                <a:latin typeface="Calibri"/>
                <a:cs typeface="Calibri"/>
              </a:rPr>
              <a:t> </a:t>
            </a:r>
            <a:r>
              <a:rPr sz="1800" b="1" spc="-45" dirty="0">
                <a:solidFill>
                  <a:srgbClr val="171717"/>
                </a:solidFill>
                <a:latin typeface="Calibri"/>
                <a:cs typeface="Calibri"/>
              </a:rPr>
              <a:t>Tax</a:t>
            </a:r>
            <a:r>
              <a:rPr sz="1800" b="1" spc="-55" dirty="0">
                <a:solidFill>
                  <a:srgbClr val="171717"/>
                </a:solidFill>
                <a:latin typeface="Calibri"/>
                <a:cs typeface="Calibri"/>
              </a:rPr>
              <a:t> </a:t>
            </a:r>
            <a:r>
              <a:rPr sz="1800" b="1" dirty="0">
                <a:solidFill>
                  <a:srgbClr val="171717"/>
                </a:solidFill>
                <a:latin typeface="Calibri"/>
                <a:cs typeface="Calibri"/>
              </a:rPr>
              <a:t>Revenue</a:t>
            </a:r>
            <a:r>
              <a:rPr sz="1800" b="1" spc="-50" dirty="0">
                <a:solidFill>
                  <a:srgbClr val="171717"/>
                </a:solidFill>
                <a:latin typeface="Calibri"/>
                <a:cs typeface="Calibri"/>
              </a:rPr>
              <a:t> - </a:t>
            </a:r>
            <a:r>
              <a:rPr sz="1800" b="1" u="sng" spc="-10" dirty="0">
                <a:solidFill>
                  <a:srgbClr val="7E7E7E"/>
                </a:solidFill>
                <a:uFill>
                  <a:solidFill>
                    <a:srgbClr val="7E7E7E"/>
                  </a:solidFill>
                </a:uFill>
                <a:latin typeface="Calibri"/>
                <a:cs typeface="Calibri"/>
                <a:hlinkClick r:id="rId4"/>
              </a:rPr>
              <a:t>https://crsreports.congress.gov/product/pdf/IF/IF11809#:~:text=U.S.%20corporate%20tax%20revenues%20have</a:t>
            </a:r>
            <a:endParaRPr sz="1800" dirty="0">
              <a:latin typeface="Calibri"/>
              <a:cs typeface="Calibri"/>
            </a:endParaRPr>
          </a:p>
          <a:p>
            <a:pPr marL="318770">
              <a:lnSpc>
                <a:spcPct val="100000"/>
              </a:lnSpc>
            </a:pPr>
            <a:r>
              <a:rPr sz="1800" b="1" u="sng" spc="-10" dirty="0">
                <a:solidFill>
                  <a:srgbClr val="7E7E7E"/>
                </a:solidFill>
                <a:uFill>
                  <a:solidFill>
                    <a:srgbClr val="7E7E7E"/>
                  </a:solidFill>
                </a:uFill>
                <a:latin typeface="Calibri"/>
                <a:cs typeface="Calibri"/>
                <a:hlinkClick r:id="rId4"/>
              </a:rPr>
              <a:t>,to%20approximately%201.6%25%20in%202023</a:t>
            </a:r>
            <a:endParaRPr sz="1800" dirty="0">
              <a:latin typeface="Calibri"/>
              <a:cs typeface="Calibri"/>
            </a:endParaRPr>
          </a:p>
          <a:p>
            <a:pPr marL="318770" marR="324485" indent="-306705">
              <a:lnSpc>
                <a:spcPct val="100000"/>
              </a:lnSpc>
              <a:spcBef>
                <a:spcPts val="1800"/>
              </a:spcBef>
              <a:buClr>
                <a:srgbClr val="9A7363"/>
              </a:buClr>
              <a:buSzPct val="91666"/>
              <a:buFont typeface="Wingdings 2"/>
              <a:buChar char=""/>
              <a:tabLst>
                <a:tab pos="318770" algn="l"/>
              </a:tabLst>
            </a:pPr>
            <a:r>
              <a:rPr sz="1800" b="1" spc="-10" dirty="0">
                <a:solidFill>
                  <a:srgbClr val="171717"/>
                </a:solidFill>
                <a:latin typeface="Calibri"/>
                <a:cs typeface="Calibri"/>
              </a:rPr>
              <a:t>“International</a:t>
            </a:r>
            <a:r>
              <a:rPr sz="1800" b="1" spc="-60" dirty="0">
                <a:solidFill>
                  <a:srgbClr val="171717"/>
                </a:solidFill>
                <a:latin typeface="Calibri"/>
                <a:cs typeface="Calibri"/>
              </a:rPr>
              <a:t> </a:t>
            </a:r>
            <a:r>
              <a:rPr sz="1800" b="1" spc="-40" dirty="0">
                <a:solidFill>
                  <a:srgbClr val="171717"/>
                </a:solidFill>
                <a:latin typeface="Calibri"/>
                <a:cs typeface="Calibri"/>
              </a:rPr>
              <a:t>Tax </a:t>
            </a:r>
            <a:r>
              <a:rPr sz="1800" b="1" dirty="0">
                <a:solidFill>
                  <a:srgbClr val="171717"/>
                </a:solidFill>
                <a:latin typeface="Calibri"/>
                <a:cs typeface="Calibri"/>
              </a:rPr>
              <a:t>Implications</a:t>
            </a:r>
            <a:r>
              <a:rPr sz="1800" b="1" spc="-35" dirty="0">
                <a:solidFill>
                  <a:srgbClr val="171717"/>
                </a:solidFill>
                <a:latin typeface="Calibri"/>
                <a:cs typeface="Calibri"/>
              </a:rPr>
              <a:t> </a:t>
            </a:r>
            <a:r>
              <a:rPr sz="1800" b="1" dirty="0">
                <a:solidFill>
                  <a:srgbClr val="171717"/>
                </a:solidFill>
                <a:latin typeface="Calibri"/>
                <a:cs typeface="Calibri"/>
              </a:rPr>
              <a:t>for</a:t>
            </a:r>
            <a:r>
              <a:rPr sz="1800" b="1" spc="-55" dirty="0">
                <a:solidFill>
                  <a:srgbClr val="171717"/>
                </a:solidFill>
                <a:latin typeface="Calibri"/>
                <a:cs typeface="Calibri"/>
              </a:rPr>
              <a:t> </a:t>
            </a:r>
            <a:r>
              <a:rPr sz="1800" b="1" dirty="0">
                <a:solidFill>
                  <a:srgbClr val="171717"/>
                </a:solidFill>
                <a:latin typeface="Calibri"/>
                <a:cs typeface="Calibri"/>
              </a:rPr>
              <a:t>Private</a:t>
            </a:r>
            <a:r>
              <a:rPr sz="1800" b="1" spc="-30" dirty="0">
                <a:solidFill>
                  <a:srgbClr val="171717"/>
                </a:solidFill>
                <a:latin typeface="Calibri"/>
                <a:cs typeface="Calibri"/>
              </a:rPr>
              <a:t> </a:t>
            </a:r>
            <a:r>
              <a:rPr sz="1800" b="1" dirty="0">
                <a:solidFill>
                  <a:srgbClr val="171717"/>
                </a:solidFill>
                <a:latin typeface="Calibri"/>
                <a:cs typeface="Calibri"/>
              </a:rPr>
              <a:t>Equity</a:t>
            </a:r>
            <a:r>
              <a:rPr sz="1800" b="1" spc="-55" dirty="0">
                <a:solidFill>
                  <a:srgbClr val="171717"/>
                </a:solidFill>
                <a:latin typeface="Calibri"/>
                <a:cs typeface="Calibri"/>
              </a:rPr>
              <a:t> </a:t>
            </a:r>
            <a:r>
              <a:rPr sz="1800" b="1" spc="-20" dirty="0">
                <a:solidFill>
                  <a:srgbClr val="171717"/>
                </a:solidFill>
                <a:latin typeface="Calibri"/>
                <a:cs typeface="Calibri"/>
              </a:rPr>
              <a:t>Investments,”</a:t>
            </a:r>
            <a:r>
              <a:rPr sz="1800" b="1" spc="-55" dirty="0">
                <a:solidFill>
                  <a:srgbClr val="171717"/>
                </a:solidFill>
                <a:latin typeface="Calibri"/>
                <a:cs typeface="Calibri"/>
              </a:rPr>
              <a:t> </a:t>
            </a:r>
            <a:r>
              <a:rPr sz="1800" b="1" spc="-20" dirty="0">
                <a:solidFill>
                  <a:srgbClr val="171717"/>
                </a:solidFill>
                <a:latin typeface="Calibri"/>
                <a:cs typeface="Calibri"/>
              </a:rPr>
              <a:t>Prof.</a:t>
            </a:r>
            <a:r>
              <a:rPr sz="1800" b="1" spc="-25" dirty="0">
                <a:solidFill>
                  <a:srgbClr val="171717"/>
                </a:solidFill>
                <a:latin typeface="Calibri"/>
                <a:cs typeface="Calibri"/>
              </a:rPr>
              <a:t> </a:t>
            </a:r>
            <a:r>
              <a:rPr sz="1800" b="1" spc="-20" dirty="0">
                <a:solidFill>
                  <a:srgbClr val="171717"/>
                </a:solidFill>
                <a:latin typeface="Calibri"/>
                <a:cs typeface="Calibri"/>
              </a:rPr>
              <a:t>Young</a:t>
            </a:r>
            <a:r>
              <a:rPr sz="1800" b="1" spc="-50" dirty="0">
                <a:solidFill>
                  <a:srgbClr val="171717"/>
                </a:solidFill>
                <a:latin typeface="Calibri"/>
                <a:cs typeface="Calibri"/>
              </a:rPr>
              <a:t> </a:t>
            </a:r>
            <a:r>
              <a:rPr sz="1800" b="1" dirty="0">
                <a:solidFill>
                  <a:srgbClr val="171717"/>
                </a:solidFill>
                <a:latin typeface="Calibri"/>
                <a:cs typeface="Calibri"/>
              </a:rPr>
              <a:t>Ran</a:t>
            </a:r>
            <a:r>
              <a:rPr sz="1800" b="1" spc="-25" dirty="0">
                <a:solidFill>
                  <a:srgbClr val="171717"/>
                </a:solidFill>
                <a:latin typeface="Calibri"/>
                <a:cs typeface="Calibri"/>
              </a:rPr>
              <a:t> </a:t>
            </a:r>
            <a:r>
              <a:rPr sz="1800" b="1" dirty="0">
                <a:solidFill>
                  <a:srgbClr val="171717"/>
                </a:solidFill>
                <a:latin typeface="Calibri"/>
                <a:cs typeface="Calibri"/>
              </a:rPr>
              <a:t>(Christine)</a:t>
            </a:r>
            <a:r>
              <a:rPr sz="1800" b="1" spc="-60" dirty="0">
                <a:solidFill>
                  <a:srgbClr val="171717"/>
                </a:solidFill>
                <a:latin typeface="Calibri"/>
                <a:cs typeface="Calibri"/>
              </a:rPr>
              <a:t> </a:t>
            </a:r>
            <a:r>
              <a:rPr sz="1800" b="1" dirty="0">
                <a:solidFill>
                  <a:srgbClr val="171717"/>
                </a:solidFill>
                <a:latin typeface="Calibri"/>
                <a:cs typeface="Calibri"/>
              </a:rPr>
              <a:t>Kim,</a:t>
            </a:r>
            <a:r>
              <a:rPr sz="1800" b="1" spc="-25" dirty="0">
                <a:solidFill>
                  <a:srgbClr val="171717"/>
                </a:solidFill>
                <a:latin typeface="Calibri"/>
                <a:cs typeface="Calibri"/>
              </a:rPr>
              <a:t> </a:t>
            </a:r>
            <a:r>
              <a:rPr sz="1800" b="1" dirty="0">
                <a:solidFill>
                  <a:srgbClr val="171717"/>
                </a:solidFill>
                <a:latin typeface="Calibri"/>
                <a:cs typeface="Calibri"/>
              </a:rPr>
              <a:t>Cardozo</a:t>
            </a:r>
            <a:r>
              <a:rPr sz="1800" b="1" spc="-35" dirty="0">
                <a:solidFill>
                  <a:srgbClr val="171717"/>
                </a:solidFill>
                <a:latin typeface="Calibri"/>
                <a:cs typeface="Calibri"/>
              </a:rPr>
              <a:t> </a:t>
            </a:r>
            <a:r>
              <a:rPr sz="1800" b="1" spc="-10" dirty="0">
                <a:solidFill>
                  <a:srgbClr val="171717"/>
                </a:solidFill>
                <a:latin typeface="Calibri"/>
                <a:cs typeface="Calibri"/>
              </a:rPr>
              <a:t>Legal </a:t>
            </a:r>
            <a:r>
              <a:rPr sz="1800" b="1" dirty="0">
                <a:solidFill>
                  <a:srgbClr val="171717"/>
                </a:solidFill>
                <a:latin typeface="Calibri"/>
                <a:cs typeface="Calibri"/>
              </a:rPr>
              <a:t>Studies</a:t>
            </a:r>
            <a:r>
              <a:rPr sz="1800" b="1" spc="-20" dirty="0">
                <a:solidFill>
                  <a:srgbClr val="171717"/>
                </a:solidFill>
                <a:latin typeface="Calibri"/>
                <a:cs typeface="Calibri"/>
              </a:rPr>
              <a:t> </a:t>
            </a:r>
            <a:r>
              <a:rPr sz="1800" b="1" spc="-10" dirty="0">
                <a:solidFill>
                  <a:srgbClr val="171717"/>
                </a:solidFill>
                <a:latin typeface="Calibri"/>
                <a:cs typeface="Calibri"/>
              </a:rPr>
              <a:t>Research</a:t>
            </a:r>
            <a:r>
              <a:rPr sz="1800" b="1" spc="-55" dirty="0">
                <a:solidFill>
                  <a:srgbClr val="171717"/>
                </a:solidFill>
                <a:latin typeface="Calibri"/>
                <a:cs typeface="Calibri"/>
              </a:rPr>
              <a:t> </a:t>
            </a:r>
            <a:r>
              <a:rPr sz="1800" b="1" dirty="0">
                <a:solidFill>
                  <a:srgbClr val="171717"/>
                </a:solidFill>
                <a:latin typeface="Calibri"/>
                <a:cs typeface="Calibri"/>
              </a:rPr>
              <a:t>Paper</a:t>
            </a:r>
            <a:r>
              <a:rPr sz="1800" b="1" spc="-25" dirty="0">
                <a:solidFill>
                  <a:srgbClr val="171717"/>
                </a:solidFill>
                <a:latin typeface="Calibri"/>
                <a:cs typeface="Calibri"/>
              </a:rPr>
              <a:t> </a:t>
            </a:r>
            <a:r>
              <a:rPr sz="1800" b="1" dirty="0">
                <a:solidFill>
                  <a:srgbClr val="171717"/>
                </a:solidFill>
                <a:latin typeface="Calibri"/>
                <a:cs typeface="Calibri"/>
              </a:rPr>
              <a:t>No.</a:t>
            </a:r>
            <a:r>
              <a:rPr sz="1800" b="1" spc="-25" dirty="0">
                <a:solidFill>
                  <a:srgbClr val="171717"/>
                </a:solidFill>
                <a:latin typeface="Calibri"/>
                <a:cs typeface="Calibri"/>
              </a:rPr>
              <a:t> </a:t>
            </a:r>
            <a:r>
              <a:rPr sz="1800" b="1" spc="-10" dirty="0">
                <a:solidFill>
                  <a:srgbClr val="171717"/>
                </a:solidFill>
                <a:latin typeface="Calibri"/>
                <a:cs typeface="Calibri"/>
              </a:rPr>
              <a:t>2024-</a:t>
            </a:r>
            <a:r>
              <a:rPr sz="1800" b="1" dirty="0">
                <a:solidFill>
                  <a:srgbClr val="171717"/>
                </a:solidFill>
                <a:latin typeface="Calibri"/>
                <a:cs typeface="Calibri"/>
              </a:rPr>
              <a:t>42,</a:t>
            </a:r>
            <a:r>
              <a:rPr sz="1800" b="1" spc="-5" dirty="0">
                <a:solidFill>
                  <a:srgbClr val="171717"/>
                </a:solidFill>
                <a:latin typeface="Calibri"/>
                <a:cs typeface="Calibri"/>
              </a:rPr>
              <a:t> </a:t>
            </a:r>
            <a:r>
              <a:rPr sz="1800" b="1" dirty="0">
                <a:solidFill>
                  <a:srgbClr val="171717"/>
                </a:solidFill>
                <a:latin typeface="Calibri"/>
                <a:cs typeface="Calibri"/>
              </a:rPr>
              <a:t>Oct.</a:t>
            </a:r>
            <a:r>
              <a:rPr sz="1800" b="1" spc="-10" dirty="0">
                <a:solidFill>
                  <a:srgbClr val="171717"/>
                </a:solidFill>
                <a:latin typeface="Calibri"/>
                <a:cs typeface="Calibri"/>
              </a:rPr>
              <a:t> </a:t>
            </a:r>
            <a:r>
              <a:rPr sz="1800" b="1" dirty="0">
                <a:solidFill>
                  <a:srgbClr val="171717"/>
                </a:solidFill>
                <a:latin typeface="Calibri"/>
                <a:cs typeface="Calibri"/>
              </a:rPr>
              <a:t>29,</a:t>
            </a:r>
            <a:r>
              <a:rPr sz="1800" b="1" spc="-5" dirty="0">
                <a:solidFill>
                  <a:srgbClr val="171717"/>
                </a:solidFill>
                <a:latin typeface="Calibri"/>
                <a:cs typeface="Calibri"/>
              </a:rPr>
              <a:t> </a:t>
            </a:r>
            <a:r>
              <a:rPr sz="1800" b="1" dirty="0">
                <a:solidFill>
                  <a:srgbClr val="171717"/>
                </a:solidFill>
                <a:latin typeface="Calibri"/>
                <a:cs typeface="Calibri"/>
              </a:rPr>
              <a:t>2024</a:t>
            </a:r>
            <a:r>
              <a:rPr sz="1800" b="1" spc="-10" dirty="0">
                <a:solidFill>
                  <a:srgbClr val="171717"/>
                </a:solidFill>
                <a:latin typeface="Calibri"/>
                <a:cs typeface="Calibri"/>
              </a:rPr>
              <a:t> </a:t>
            </a:r>
            <a:r>
              <a:rPr sz="1800" b="1" spc="-50" dirty="0">
                <a:solidFill>
                  <a:srgbClr val="171717"/>
                </a:solidFill>
                <a:latin typeface="Calibri"/>
                <a:cs typeface="Calibri"/>
              </a:rPr>
              <a:t>– </a:t>
            </a:r>
            <a:r>
              <a:rPr sz="1800" b="1" u="sng" spc="-10" dirty="0">
                <a:solidFill>
                  <a:srgbClr val="828282"/>
                </a:solidFill>
                <a:uFill>
                  <a:solidFill>
                    <a:srgbClr val="828282"/>
                  </a:solidFill>
                </a:uFill>
                <a:latin typeface="Calibri"/>
                <a:cs typeface="Calibri"/>
                <a:hlinkClick r:id="rId5"/>
              </a:rPr>
              <a:t>https://papers.ssrn.com/sol3/papers.cfm?abstract_id=5004154</a:t>
            </a:r>
            <a:endParaRPr sz="18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405353" y="2450969"/>
            <a:ext cx="11205455" cy="2366128"/>
          </a:xfrm>
        </p:spPr>
        <p:txBody>
          <a:bodyPr>
            <a:normAutofit/>
          </a:bodyPr>
          <a:lstStyle/>
          <a:p>
            <a:r>
              <a:rPr lang="en-US" sz="3200" dirty="0"/>
              <a:t>Update on White Paper</a:t>
            </a:r>
          </a:p>
        </p:txBody>
      </p:sp>
      <p:sp>
        <p:nvSpPr>
          <p:cNvPr id="3" name="Slide Number Placeholder 2">
            <a:extLst>
              <a:ext uri="{FF2B5EF4-FFF2-40B4-BE49-F238E27FC236}">
                <a16:creationId xmlns:a16="http://schemas.microsoft.com/office/drawing/2014/main" id="{FAE37C0F-FB0E-6735-C99D-3B0B589F8EF9}"/>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271139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91D3-B4DE-908A-AAFB-DCD5C40C5CC3}"/>
              </a:ext>
            </a:extLst>
          </p:cNvPr>
          <p:cNvSpPr>
            <a:spLocks noGrp="1"/>
          </p:cNvSpPr>
          <p:nvPr>
            <p:ph type="title"/>
          </p:nvPr>
        </p:nvSpPr>
        <p:spPr>
          <a:xfrm>
            <a:off x="581193" y="2393950"/>
            <a:ext cx="11029615" cy="600557"/>
          </a:xfrm>
        </p:spPr>
        <p:txBody>
          <a:bodyPr>
            <a:normAutofit fontScale="90000"/>
          </a:bodyPr>
          <a:lstStyle/>
          <a:p>
            <a:r>
              <a:rPr lang="en-US" dirty="0"/>
              <a:t>NOTE:</a:t>
            </a:r>
          </a:p>
        </p:txBody>
      </p:sp>
      <p:sp>
        <p:nvSpPr>
          <p:cNvPr id="3" name="Text Placeholder 2">
            <a:extLst>
              <a:ext uri="{FF2B5EF4-FFF2-40B4-BE49-F238E27FC236}">
                <a16:creationId xmlns:a16="http://schemas.microsoft.com/office/drawing/2014/main" id="{785A0D01-11B6-E8DA-67F7-CC1FE1D6D075}"/>
              </a:ext>
            </a:extLst>
          </p:cNvPr>
          <p:cNvSpPr>
            <a:spLocks noGrp="1"/>
          </p:cNvSpPr>
          <p:nvPr>
            <p:ph type="body" idx="1"/>
          </p:nvPr>
        </p:nvSpPr>
        <p:spPr>
          <a:xfrm>
            <a:off x="581192" y="4147457"/>
            <a:ext cx="11029615" cy="994516"/>
          </a:xfrm>
        </p:spPr>
        <p:txBody>
          <a:bodyPr>
            <a:normAutofit/>
          </a:bodyPr>
          <a:lstStyle/>
          <a:p>
            <a:r>
              <a:rPr lang="en-US" sz="1600" b="1" dirty="0"/>
              <a:t>These slides Contain Information on the issues involved in sourcing partnership income in complex partnership structures. This information is for discussion purposes only. </a:t>
            </a:r>
          </a:p>
        </p:txBody>
      </p:sp>
      <p:sp>
        <p:nvSpPr>
          <p:cNvPr id="4" name="Slide Number Placeholder 3">
            <a:extLst>
              <a:ext uri="{FF2B5EF4-FFF2-40B4-BE49-F238E27FC236}">
                <a16:creationId xmlns:a16="http://schemas.microsoft.com/office/drawing/2014/main" id="{D65BB31E-0F7F-2649-E22A-60A32F43416F}"/>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418906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1989056" y="702155"/>
            <a:ext cx="9621751" cy="873982"/>
          </a:xfrm>
        </p:spPr>
        <p:txBody>
          <a:bodyPr>
            <a:normAutofit/>
          </a:bodyPr>
          <a:lstStyle/>
          <a:p>
            <a:r>
              <a:rPr lang="en-US" sz="4000" b="1" dirty="0"/>
              <a:t>Scope &amp; Issues</a:t>
            </a:r>
          </a:p>
        </p:txBody>
      </p:sp>
      <p:sp>
        <p:nvSpPr>
          <p:cNvPr id="3" name="Content Placeholder 2">
            <a:extLst>
              <a:ext uri="{FF2B5EF4-FFF2-40B4-BE49-F238E27FC236}">
                <a16:creationId xmlns:a16="http://schemas.microsoft.com/office/drawing/2014/main" id="{5B9F97C5-18AC-837E-7242-20A67DA2B141}"/>
              </a:ext>
            </a:extLst>
          </p:cNvPr>
          <p:cNvSpPr>
            <a:spLocks noGrp="1"/>
          </p:cNvSpPr>
          <p:nvPr>
            <p:ph idx="1"/>
          </p:nvPr>
        </p:nvSpPr>
        <p:spPr>
          <a:xfrm>
            <a:off x="1989056" y="1825625"/>
            <a:ext cx="8447031" cy="4166101"/>
          </a:xfrm>
        </p:spPr>
        <p:txBody>
          <a:bodyPr>
            <a:normAutofit/>
          </a:bodyPr>
          <a:lstStyle/>
          <a:p>
            <a:pPr>
              <a:spcAft>
                <a:spcPts val="1200"/>
              </a:spcAft>
            </a:pPr>
            <a:r>
              <a:rPr lang="en-US" sz="3600" b="1" dirty="0"/>
              <a:t>Sourcing partnership income where: </a:t>
            </a:r>
          </a:p>
          <a:p>
            <a:pPr lvl="1">
              <a:spcAft>
                <a:spcPts val="1200"/>
              </a:spcAft>
            </a:pPr>
            <a:r>
              <a:rPr lang="en-US" sz="2800" b="1" dirty="0"/>
              <a:t>Partner is a corporation</a:t>
            </a:r>
          </a:p>
          <a:p>
            <a:pPr lvl="1">
              <a:spcAft>
                <a:spcPts val="1200"/>
              </a:spcAft>
            </a:pPr>
            <a:r>
              <a:rPr lang="en-US" sz="2800" b="1" dirty="0"/>
              <a:t>Partnership structure has –</a:t>
            </a:r>
          </a:p>
          <a:p>
            <a:pPr lvl="3">
              <a:spcAft>
                <a:spcPts val="1200"/>
              </a:spcAft>
            </a:pPr>
            <a:r>
              <a:rPr lang="en-US" sz="2800" b="1" dirty="0"/>
              <a:t>Tiers</a:t>
            </a:r>
          </a:p>
          <a:p>
            <a:pPr lvl="3">
              <a:spcAft>
                <a:spcPts val="1200"/>
              </a:spcAft>
            </a:pPr>
            <a:r>
              <a:rPr lang="en-US" sz="2800" b="1" dirty="0"/>
              <a:t>Intercompany transactions</a:t>
            </a:r>
          </a:p>
          <a:p>
            <a:pPr lvl="3">
              <a:spcAft>
                <a:spcPts val="1200"/>
              </a:spcAft>
            </a:pPr>
            <a:r>
              <a:rPr lang="en-US" sz="2800" b="1" dirty="0"/>
              <a:t>Special allocations</a:t>
            </a:r>
            <a:endParaRPr lang="en-US" sz="2500" b="1" dirty="0"/>
          </a:p>
        </p:txBody>
      </p:sp>
      <p:sp>
        <p:nvSpPr>
          <p:cNvPr id="4" name="Slide Number Placeholder 3">
            <a:extLst>
              <a:ext uri="{FF2B5EF4-FFF2-40B4-BE49-F238E27FC236}">
                <a16:creationId xmlns:a16="http://schemas.microsoft.com/office/drawing/2014/main" id="{F1D2EC91-3D78-1B72-FD0F-F8A2149F2DAE}"/>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2479482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1058779" y="702156"/>
            <a:ext cx="10552029" cy="910076"/>
          </a:xfrm>
        </p:spPr>
        <p:txBody>
          <a:bodyPr>
            <a:normAutofit/>
          </a:bodyPr>
          <a:lstStyle/>
          <a:p>
            <a:r>
              <a:rPr lang="en-US" sz="4000" b="1" dirty="0"/>
              <a:t>Drawing on multi-state Research</a:t>
            </a:r>
          </a:p>
        </p:txBody>
      </p:sp>
      <p:sp>
        <p:nvSpPr>
          <p:cNvPr id="3" name="Content Placeholder 2">
            <a:extLst>
              <a:ext uri="{FF2B5EF4-FFF2-40B4-BE49-F238E27FC236}">
                <a16:creationId xmlns:a16="http://schemas.microsoft.com/office/drawing/2014/main" id="{5B9F97C5-18AC-837E-7242-20A67DA2B141}"/>
              </a:ext>
            </a:extLst>
          </p:cNvPr>
          <p:cNvSpPr>
            <a:spLocks noGrp="1"/>
          </p:cNvSpPr>
          <p:nvPr>
            <p:ph idx="1"/>
          </p:nvPr>
        </p:nvSpPr>
        <p:spPr>
          <a:xfrm>
            <a:off x="1058779" y="1696453"/>
            <a:ext cx="10253386" cy="4940017"/>
          </a:xfrm>
        </p:spPr>
        <p:txBody>
          <a:bodyPr>
            <a:normAutofit/>
          </a:bodyPr>
          <a:lstStyle/>
          <a:p>
            <a:pPr>
              <a:spcBef>
                <a:spcPts val="1800"/>
              </a:spcBef>
            </a:pPr>
            <a:r>
              <a:rPr lang="en-US" sz="2500" b="1" dirty="0"/>
              <a:t>See the current research - </a:t>
            </a:r>
            <a:r>
              <a:rPr lang="en-US" sz="2500" b="1" dirty="0">
                <a:solidFill>
                  <a:srgbClr val="4A5158"/>
                </a:solidFill>
                <a:hlinkClick r:id="rId3">
                  <a:extLst>
                    <a:ext uri="{A12FA001-AC4F-418D-AE19-62706E023703}">
                      <ahyp:hlinkClr xmlns:ahyp="http://schemas.microsoft.com/office/drawing/2018/hyperlinkcolor" val="tx"/>
                    </a:ext>
                  </a:extLst>
                </a:hlinkClick>
              </a:rPr>
              <a:t>HERE</a:t>
            </a:r>
            <a:endParaRPr lang="en-US" sz="2500" b="1" dirty="0">
              <a:solidFill>
                <a:srgbClr val="4A5158"/>
              </a:solidFill>
            </a:endParaRPr>
          </a:p>
          <a:p>
            <a:pPr>
              <a:spcBef>
                <a:spcPts val="1800"/>
              </a:spcBef>
            </a:pPr>
            <a:r>
              <a:rPr lang="en-US" sz="2500" b="1" dirty="0"/>
              <a:t>States generally source partnership income using the same rules as for corporate and proprietorship businesses, including formulary apportionment.</a:t>
            </a:r>
          </a:p>
          <a:p>
            <a:pPr>
              <a:spcBef>
                <a:spcPts val="1800"/>
              </a:spcBef>
            </a:pPr>
            <a:r>
              <a:rPr lang="en-US" sz="2500" b="1" dirty="0"/>
              <a:t>A number use “blended” apportionment in some cases—combining the partner’s share of partnership factors with the partner’s own factors.</a:t>
            </a:r>
          </a:p>
          <a:p>
            <a:pPr>
              <a:spcBef>
                <a:spcPts val="1800"/>
              </a:spcBef>
            </a:pPr>
            <a:r>
              <a:rPr lang="en-US" sz="2500" b="1" dirty="0"/>
              <a:t>Blended apportionment raises issues not fully addressed—especially where there are special allocations and intercompany transactions.</a:t>
            </a:r>
          </a:p>
          <a:p>
            <a:pPr lvl="1">
              <a:spcAft>
                <a:spcPts val="1200"/>
              </a:spcAft>
            </a:pPr>
            <a:endParaRPr lang="en-US" sz="2800" dirty="0"/>
          </a:p>
        </p:txBody>
      </p:sp>
      <p:sp>
        <p:nvSpPr>
          <p:cNvPr id="4" name="Slide Number Placeholder 3">
            <a:extLst>
              <a:ext uri="{FF2B5EF4-FFF2-40B4-BE49-F238E27FC236}">
                <a16:creationId xmlns:a16="http://schemas.microsoft.com/office/drawing/2014/main" id="{9D146254-A8C6-94A1-FFA8-1A87D0EA0EDF}"/>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289986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1508288" y="702156"/>
            <a:ext cx="10102519" cy="674468"/>
          </a:xfrm>
        </p:spPr>
        <p:txBody>
          <a:bodyPr>
            <a:normAutofit/>
          </a:bodyPr>
          <a:lstStyle/>
          <a:p>
            <a:r>
              <a:rPr lang="en-US" sz="3200" b="1" dirty="0"/>
              <a:t>outline</a:t>
            </a:r>
          </a:p>
        </p:txBody>
      </p:sp>
      <p:sp>
        <p:nvSpPr>
          <p:cNvPr id="3" name="Content Placeholder 2">
            <a:extLst>
              <a:ext uri="{FF2B5EF4-FFF2-40B4-BE49-F238E27FC236}">
                <a16:creationId xmlns:a16="http://schemas.microsoft.com/office/drawing/2014/main" id="{5B9F97C5-18AC-837E-7242-20A67DA2B141}"/>
              </a:ext>
            </a:extLst>
          </p:cNvPr>
          <p:cNvSpPr>
            <a:spLocks noGrp="1"/>
          </p:cNvSpPr>
          <p:nvPr>
            <p:ph idx="1"/>
          </p:nvPr>
        </p:nvSpPr>
        <p:spPr>
          <a:xfrm>
            <a:off x="1649691" y="1602557"/>
            <a:ext cx="9662474" cy="4918824"/>
          </a:xfrm>
        </p:spPr>
        <p:txBody>
          <a:bodyPr anchor="t">
            <a:normAutofit/>
          </a:bodyPr>
          <a:lstStyle/>
          <a:p>
            <a:pPr marL="640080" marR="0" lvl="0" indent="-640080">
              <a:spcBef>
                <a:spcPts val="1800"/>
              </a:spcBef>
              <a:spcAft>
                <a:spcPts val="500"/>
              </a:spcAft>
              <a:buFont typeface="+mj-lt"/>
              <a:buAutoNum type="romanUcPeriod"/>
            </a:pPr>
            <a:r>
              <a:rPr lang="en-US" sz="2400" b="1" u="sng" dirty="0">
                <a:solidFill>
                  <a:srgbClr val="000000"/>
                </a:solidFill>
                <a:ea typeface="Times New Roman" panose="02020603050405020304" pitchFamily="18" charset="0"/>
                <a:cs typeface="Aptos" panose="020B0004020202020204" pitchFamily="34" charset="0"/>
              </a:rPr>
              <a:t>Scope</a:t>
            </a:r>
          </a:p>
          <a:p>
            <a:pPr marL="936000" lvl="3" indent="0">
              <a:spcBef>
                <a:spcPts val="1800"/>
              </a:spcBef>
              <a:spcAft>
                <a:spcPts val="500"/>
              </a:spcAft>
              <a:buNone/>
            </a:pPr>
            <a:r>
              <a:rPr lang="en-US" sz="1900" dirty="0"/>
              <a:t>The white paper would address sourcing where the partner is a corporation, the partnership is a tiered structure, or situations where there are intercompany transactions or special allocations. It would </a:t>
            </a:r>
            <a:r>
              <a:rPr lang="en-US" sz="1900" dirty="0">
                <a:solidFill>
                  <a:srgbClr val="000000"/>
                </a:solidFill>
                <a:ea typeface="Times New Roman" panose="02020603050405020304" pitchFamily="18" charset="0"/>
                <a:cs typeface="Aptos" panose="020B0004020202020204" pitchFamily="34" charset="0"/>
              </a:rPr>
              <a:t>exclude i</a:t>
            </a:r>
            <a:r>
              <a:rPr lang="en-US" sz="1900" dirty="0">
                <a:solidFill>
                  <a:srgbClr val="000000"/>
                </a:solidFill>
                <a:effectLst/>
                <a:ea typeface="Times New Roman" panose="02020603050405020304" pitchFamily="18" charset="0"/>
                <a:cs typeface="Aptos" panose="020B0004020202020204" pitchFamily="34" charset="0"/>
              </a:rPr>
              <a:t>nvestment partnerships but </a:t>
            </a:r>
            <a:r>
              <a:rPr lang="en-US" sz="1900" dirty="0">
                <a:solidFill>
                  <a:srgbClr val="000000"/>
                </a:solidFill>
                <a:ea typeface="Aptos" panose="020B0004020202020204" pitchFamily="34" charset="0"/>
                <a:cs typeface="Aptos" panose="020B0004020202020204" pitchFamily="34" charset="0"/>
              </a:rPr>
              <a:t>include guaranteed payments (sourced in the same way as distributive share)</a:t>
            </a:r>
            <a:r>
              <a:rPr lang="en-US" sz="1900" dirty="0">
                <a:effectLst/>
                <a:ea typeface="Aptos" panose="020B0004020202020204" pitchFamily="34" charset="0"/>
                <a:cs typeface="Aptos" panose="020B0004020202020204" pitchFamily="34" charset="0"/>
              </a:rPr>
              <a:t>. </a:t>
            </a:r>
          </a:p>
          <a:p>
            <a:pPr marL="640080" marR="0" lvl="0" indent="-640080">
              <a:spcBef>
                <a:spcPts val="1800"/>
              </a:spcBef>
              <a:spcAft>
                <a:spcPts val="500"/>
              </a:spcAft>
              <a:buFont typeface="+mj-lt"/>
              <a:buAutoNum type="romanUcPeriod"/>
            </a:pPr>
            <a:r>
              <a:rPr lang="en-US" sz="2400" b="1" u="sng" dirty="0">
                <a:solidFill>
                  <a:srgbClr val="000000"/>
                </a:solidFill>
                <a:effectLst/>
                <a:ea typeface="Times New Roman" panose="02020603050405020304" pitchFamily="18" charset="0"/>
                <a:cs typeface="Aptos" panose="020B0004020202020204" pitchFamily="34" charset="0"/>
              </a:rPr>
              <a:t>Essential Terms</a:t>
            </a:r>
            <a:r>
              <a:rPr lang="en-US" sz="2400" b="1" dirty="0">
                <a:solidFill>
                  <a:srgbClr val="000000"/>
                </a:solidFill>
                <a:effectLst/>
                <a:ea typeface="Times New Roman" panose="02020603050405020304" pitchFamily="18" charset="0"/>
                <a:cs typeface="Aptos" panose="020B0004020202020204" pitchFamily="34" charset="0"/>
              </a:rPr>
              <a:t> </a:t>
            </a:r>
            <a:endParaRPr lang="en-US" sz="2400" b="1" dirty="0">
              <a:solidFill>
                <a:srgbClr val="000000"/>
              </a:solidFill>
              <a:ea typeface="Times New Roman" panose="02020603050405020304" pitchFamily="18" charset="0"/>
              <a:cs typeface="Aptos" panose="020B0004020202020204" pitchFamily="34" charset="0"/>
            </a:endParaRPr>
          </a:p>
          <a:p>
            <a:pPr marL="936000" lvl="3" indent="0">
              <a:spcBef>
                <a:spcPts val="1800"/>
              </a:spcBef>
              <a:spcAft>
                <a:spcPts val="500"/>
              </a:spcAft>
              <a:buNone/>
            </a:pPr>
            <a:r>
              <a:rPr lang="en-US" sz="1900" dirty="0">
                <a:solidFill>
                  <a:srgbClr val="000000"/>
                </a:solidFill>
                <a:ea typeface="Times New Roman" panose="02020603050405020304" pitchFamily="18" charset="0"/>
                <a:cs typeface="Aptos" panose="020B0004020202020204" pitchFamily="34" charset="0"/>
              </a:rPr>
              <a:t>(Drafted.)</a:t>
            </a:r>
            <a:endParaRPr lang="en-US" sz="1900" dirty="0">
              <a:solidFill>
                <a:srgbClr val="000000"/>
              </a:solidFill>
              <a:effectLst/>
              <a:ea typeface="Times New Roman" panose="02020603050405020304" pitchFamily="18" charset="0"/>
              <a:cs typeface="Aptos" panose="020B0004020202020204" pitchFamily="34" charset="0"/>
            </a:endParaRPr>
          </a:p>
          <a:p>
            <a:pPr marL="640080" marR="0" lvl="0" indent="-640080">
              <a:spcBef>
                <a:spcPts val="1800"/>
              </a:spcBef>
              <a:spcAft>
                <a:spcPts val="500"/>
              </a:spcAft>
              <a:buFont typeface="+mj-lt"/>
              <a:buAutoNum type="romanUcPeriod"/>
            </a:pPr>
            <a:r>
              <a:rPr lang="en-US" sz="2400" b="1" u="sng" dirty="0">
                <a:solidFill>
                  <a:srgbClr val="000000"/>
                </a:solidFill>
                <a:ea typeface="Times New Roman" panose="02020603050405020304" pitchFamily="18" charset="0"/>
                <a:cs typeface="Aptos" panose="020B0004020202020204" pitchFamily="34" charset="0"/>
              </a:rPr>
              <a:t>Importance of the Attribution Principle</a:t>
            </a:r>
          </a:p>
          <a:p>
            <a:pPr marL="936000" marR="0" lvl="3" indent="0" algn="l" defTabSz="457200" rtl="0" eaLnBrk="1" fontAlgn="auto" latinLnBrk="0" hangingPunct="1">
              <a:lnSpc>
                <a:spcPct val="100000"/>
              </a:lnSpc>
              <a:spcBef>
                <a:spcPts val="1800"/>
              </a:spcBef>
              <a:spcAft>
                <a:spcPts val="500"/>
              </a:spcAft>
              <a:buClr>
                <a:srgbClr val="A5300F"/>
              </a:buClr>
              <a:buSzPct val="92000"/>
              <a:buFont typeface="Wingdings 2" panose="05020102010507070707" pitchFamily="18" charset="2"/>
              <a:buNone/>
              <a:tabLst/>
              <a:defRPr/>
            </a:pPr>
            <a:r>
              <a:rPr kumimoji="0" lang="en-US" sz="1900" b="0" i="0" u="none" strike="noStrike" kern="1200" cap="none" spc="0" normalizeH="0" baseline="0" noProof="0" dirty="0">
                <a:ln>
                  <a:noFill/>
                </a:ln>
                <a:solidFill>
                  <a:srgbClr val="000000"/>
                </a:solidFill>
                <a:effectLst/>
                <a:uLnTx/>
                <a:uFillTx/>
                <a:latin typeface="Franklin Gothic Book" panose="020B0502020104020203"/>
                <a:ea typeface="Times New Roman" panose="02020603050405020304" pitchFamily="18" charset="0"/>
                <a:cs typeface="Aptos" panose="020B0004020202020204" pitchFamily="34" charset="0"/>
              </a:rPr>
              <a:t>(</a:t>
            </a:r>
            <a:r>
              <a:rPr lang="en-US" sz="1900" dirty="0">
                <a:solidFill>
                  <a:srgbClr val="000000"/>
                </a:solidFill>
                <a:latin typeface="Franklin Gothic Book" panose="020B0502020104020203"/>
                <a:ea typeface="Times New Roman" panose="02020603050405020304" pitchFamily="18" charset="0"/>
                <a:cs typeface="Aptos" panose="020B0004020202020204" pitchFamily="34" charset="0"/>
              </a:rPr>
              <a:t>Drafted.</a:t>
            </a:r>
            <a:r>
              <a:rPr kumimoji="0" lang="en-US" sz="1900" b="0" i="0" u="none" strike="noStrike" kern="1200" cap="none" spc="0" normalizeH="0" baseline="0" noProof="0" dirty="0">
                <a:ln>
                  <a:noFill/>
                </a:ln>
                <a:solidFill>
                  <a:srgbClr val="000000"/>
                </a:solidFill>
                <a:effectLst/>
                <a:uLnTx/>
                <a:uFillTx/>
                <a:latin typeface="Franklin Gothic Book" panose="020B0502020104020203"/>
                <a:ea typeface="Times New Roman" panose="02020603050405020304" pitchFamily="18" charset="0"/>
                <a:cs typeface="Aptos" panose="020B0004020202020204" pitchFamily="34" charset="0"/>
              </a:rPr>
              <a:t>)</a:t>
            </a:r>
          </a:p>
          <a:p>
            <a:pPr marL="936000" lvl="3" indent="0">
              <a:spcBef>
                <a:spcPts val="1800"/>
              </a:spcBef>
              <a:spcAft>
                <a:spcPts val="500"/>
              </a:spcAft>
              <a:buNone/>
            </a:pPr>
            <a:endParaRPr lang="en-US" sz="1200" b="1" u="sng" dirty="0">
              <a:solidFill>
                <a:srgbClr val="000000"/>
              </a:solidFill>
              <a:effectLst/>
              <a:ea typeface="Times New Roman" panose="02020603050405020304" pitchFamily="18" charset="0"/>
              <a:cs typeface="Aptos" panose="020B0004020202020204" pitchFamily="34" charset="0"/>
            </a:endParaRPr>
          </a:p>
        </p:txBody>
      </p:sp>
      <p:sp>
        <p:nvSpPr>
          <p:cNvPr id="4" name="Slide Number Placeholder 3">
            <a:extLst>
              <a:ext uri="{FF2B5EF4-FFF2-40B4-BE49-F238E27FC236}">
                <a16:creationId xmlns:a16="http://schemas.microsoft.com/office/drawing/2014/main" id="{BC1FAEC9-B5F8-C4A8-D16E-F6757F43FAA4}"/>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2247409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1517714" y="702156"/>
            <a:ext cx="10093093" cy="674468"/>
          </a:xfrm>
        </p:spPr>
        <p:txBody>
          <a:bodyPr>
            <a:normAutofit/>
          </a:bodyPr>
          <a:lstStyle/>
          <a:p>
            <a:r>
              <a:rPr lang="en-US" sz="3200" b="1" dirty="0"/>
              <a:t>Outline </a:t>
            </a:r>
            <a:r>
              <a:rPr lang="en-US" sz="2400" b="1" dirty="0"/>
              <a:t>(cont’d)</a:t>
            </a:r>
            <a:endParaRPr lang="en-US" sz="3200" b="1" dirty="0"/>
          </a:p>
        </p:txBody>
      </p:sp>
      <p:sp>
        <p:nvSpPr>
          <p:cNvPr id="3" name="Content Placeholder 2">
            <a:extLst>
              <a:ext uri="{FF2B5EF4-FFF2-40B4-BE49-F238E27FC236}">
                <a16:creationId xmlns:a16="http://schemas.microsoft.com/office/drawing/2014/main" id="{5B9F97C5-18AC-837E-7242-20A67DA2B141}"/>
              </a:ext>
            </a:extLst>
          </p:cNvPr>
          <p:cNvSpPr>
            <a:spLocks noGrp="1"/>
          </p:cNvSpPr>
          <p:nvPr>
            <p:ph idx="1"/>
          </p:nvPr>
        </p:nvSpPr>
        <p:spPr>
          <a:xfrm>
            <a:off x="1630837" y="1621410"/>
            <a:ext cx="9681328" cy="4899969"/>
          </a:xfrm>
        </p:spPr>
        <p:txBody>
          <a:bodyPr anchor="t">
            <a:normAutofit/>
          </a:bodyPr>
          <a:lstStyle/>
          <a:p>
            <a:pPr marL="640080" marR="0" lvl="0" indent="-640080">
              <a:spcBef>
                <a:spcPts val="0"/>
              </a:spcBef>
              <a:spcAft>
                <a:spcPts val="500"/>
              </a:spcAft>
              <a:buFont typeface="+mj-lt"/>
              <a:buAutoNum type="romanUcPeriod" startAt="4"/>
            </a:pPr>
            <a:r>
              <a:rPr lang="en-US" sz="2400" b="1" u="sng" dirty="0">
                <a:solidFill>
                  <a:srgbClr val="000000"/>
                </a:solidFill>
                <a:effectLst/>
                <a:ea typeface="Times New Roman" panose="02020603050405020304" pitchFamily="18" charset="0"/>
                <a:cs typeface="Aptos" panose="020B0004020202020204" pitchFamily="34" charset="0"/>
              </a:rPr>
              <a:t>Sourcing Non-Apportionable Partnership Income - Generally</a:t>
            </a:r>
          </a:p>
          <a:p>
            <a:pPr marL="1554480" lvl="2" indent="-640080">
              <a:spcBef>
                <a:spcPts val="0"/>
              </a:spcBef>
              <a:spcAft>
                <a:spcPts val="200"/>
              </a:spcAft>
              <a:buFont typeface="+mj-lt"/>
              <a:buAutoNum type="alphaUcPeriod"/>
            </a:pPr>
            <a:r>
              <a:rPr lang="en-US" sz="2000" dirty="0">
                <a:solidFill>
                  <a:srgbClr val="000000"/>
                </a:solidFill>
                <a:effectLst/>
                <a:ea typeface="Times New Roman" panose="02020603050405020304" pitchFamily="18" charset="0"/>
                <a:cs typeface="Aptos" panose="020B0004020202020204" pitchFamily="34" charset="0"/>
              </a:rPr>
              <a:t>Determination of non-apportionable income</a:t>
            </a:r>
            <a:r>
              <a:rPr lang="en-US" sz="2000" dirty="0">
                <a:solidFill>
                  <a:srgbClr val="000000"/>
                </a:solidFill>
                <a:ea typeface="Times New Roman" panose="02020603050405020304" pitchFamily="18" charset="0"/>
                <a:cs typeface="Aptos" panose="020B0004020202020204" pitchFamily="34" charset="0"/>
              </a:rPr>
              <a:t> (see slides below)</a:t>
            </a:r>
            <a:endParaRPr lang="en-US" sz="2000" dirty="0">
              <a:solidFill>
                <a:srgbClr val="000000"/>
              </a:solidFill>
              <a:effectLst/>
              <a:ea typeface="Times New Roman" panose="02020603050405020304" pitchFamily="18" charset="0"/>
              <a:cs typeface="Aptos" panose="020B0004020202020204" pitchFamily="34" charset="0"/>
            </a:endParaRPr>
          </a:p>
          <a:p>
            <a:pPr marL="1554480" lvl="2" indent="-640080">
              <a:spcBef>
                <a:spcPts val="0"/>
              </a:spcBef>
              <a:spcAft>
                <a:spcPts val="1800"/>
              </a:spcAft>
              <a:buFont typeface="+mj-lt"/>
              <a:buAutoNum type="alphaUcPeriod"/>
            </a:pPr>
            <a:r>
              <a:rPr lang="en-US" sz="2000" dirty="0">
                <a:effectLst/>
                <a:ea typeface="Aptos" panose="020B0004020202020204" pitchFamily="34" charset="0"/>
                <a:cs typeface="Aptos" panose="020B0004020202020204" pitchFamily="34" charset="0"/>
              </a:rPr>
              <a:t>Sourcing non-apportionable income (</a:t>
            </a:r>
            <a:r>
              <a:rPr lang="en-US" sz="2000" dirty="0">
                <a:ea typeface="Aptos" panose="020B0004020202020204" pitchFamily="34" charset="0"/>
                <a:cs typeface="Aptos" panose="020B0004020202020204" pitchFamily="34" charset="0"/>
              </a:rPr>
              <a:t>see slides</a:t>
            </a:r>
            <a:r>
              <a:rPr lang="en-US" sz="2000" dirty="0">
                <a:effectLst/>
                <a:ea typeface="Aptos" panose="020B0004020202020204" pitchFamily="34" charset="0"/>
                <a:cs typeface="Aptos" panose="020B0004020202020204" pitchFamily="34" charset="0"/>
              </a:rPr>
              <a:t> below) </a:t>
            </a:r>
          </a:p>
          <a:p>
            <a:pPr marL="640080" marR="0" lvl="0" indent="-640080">
              <a:spcBef>
                <a:spcPts val="0"/>
              </a:spcBef>
              <a:spcAft>
                <a:spcPts val="500"/>
              </a:spcAft>
              <a:buFont typeface="+mj-lt"/>
              <a:buAutoNum type="romanUcPeriod" startAt="4"/>
            </a:pPr>
            <a:r>
              <a:rPr lang="en-US" sz="2400" b="1" u="sng" dirty="0">
                <a:solidFill>
                  <a:srgbClr val="000000"/>
                </a:solidFill>
                <a:effectLst/>
                <a:highlight>
                  <a:srgbClr val="FFFF00"/>
                </a:highlight>
                <a:ea typeface="Times New Roman" panose="02020603050405020304" pitchFamily="18" charset="0"/>
                <a:cs typeface="Aptos" panose="020B0004020202020204" pitchFamily="34" charset="0"/>
              </a:rPr>
              <a:t>Sourcing Apportionable Partnership Income</a:t>
            </a:r>
          </a:p>
          <a:p>
            <a:pPr marL="1554480" lvl="2" indent="-640080">
              <a:spcBef>
                <a:spcPts val="0"/>
              </a:spcBef>
              <a:spcAft>
                <a:spcPts val="200"/>
              </a:spcAft>
              <a:buFont typeface="+mj-lt"/>
              <a:buAutoNum type="alphaUcPeriod"/>
            </a:pPr>
            <a:r>
              <a:rPr lang="en-US" sz="2000" dirty="0">
                <a:solidFill>
                  <a:srgbClr val="000000"/>
                </a:solidFill>
                <a:effectLst/>
                <a:ea typeface="Times New Roman" panose="02020603050405020304" pitchFamily="18" charset="0"/>
                <a:cs typeface="Aptos" panose="020B0004020202020204" pitchFamily="34" charset="0"/>
              </a:rPr>
              <a:t>Corporate and tiered </a:t>
            </a:r>
            <a:r>
              <a:rPr lang="en-US" sz="2000" dirty="0">
                <a:solidFill>
                  <a:srgbClr val="000000"/>
                </a:solidFill>
                <a:ea typeface="Times New Roman" panose="02020603050405020304" pitchFamily="18" charset="0"/>
                <a:cs typeface="Aptos" panose="020B0004020202020204" pitchFamily="34" charset="0"/>
              </a:rPr>
              <a:t>p</a:t>
            </a:r>
            <a:r>
              <a:rPr lang="en-US" sz="2000" dirty="0">
                <a:solidFill>
                  <a:srgbClr val="000000"/>
                </a:solidFill>
                <a:effectLst/>
                <a:ea typeface="Times New Roman" panose="02020603050405020304" pitchFamily="18" charset="0"/>
                <a:cs typeface="Aptos" panose="020B0004020202020204" pitchFamily="34" charset="0"/>
              </a:rPr>
              <a:t>artners – n</a:t>
            </a:r>
            <a:r>
              <a:rPr lang="en-US" sz="2000" dirty="0">
                <a:solidFill>
                  <a:srgbClr val="000000"/>
                </a:solidFill>
                <a:ea typeface="Times New Roman" panose="02020603050405020304" pitchFamily="18" charset="0"/>
                <a:cs typeface="Aptos" panose="020B0004020202020204" pitchFamily="34" charset="0"/>
              </a:rPr>
              <a:t>eed for blended apportionment</a:t>
            </a:r>
            <a:endParaRPr lang="en-US" sz="2000" dirty="0">
              <a:solidFill>
                <a:srgbClr val="000000"/>
              </a:solidFill>
              <a:effectLst/>
              <a:ea typeface="Times New Roman" panose="02020603050405020304" pitchFamily="18" charset="0"/>
              <a:cs typeface="Aptos" panose="020B0004020202020204" pitchFamily="34" charset="0"/>
            </a:endParaRPr>
          </a:p>
          <a:p>
            <a:pPr marL="1554480" lvl="2" indent="-640080">
              <a:spcBef>
                <a:spcPts val="0"/>
              </a:spcBef>
              <a:spcAft>
                <a:spcPts val="500"/>
              </a:spcAft>
              <a:buFont typeface="+mj-lt"/>
              <a:buAutoNum type="alphaUcPeriod"/>
            </a:pPr>
            <a:r>
              <a:rPr lang="en-US" sz="2000" dirty="0">
                <a:solidFill>
                  <a:srgbClr val="000000"/>
                </a:solidFill>
                <a:highlight>
                  <a:srgbClr val="FFFF00"/>
                </a:highlight>
                <a:ea typeface="Aptos" panose="020B0004020202020204" pitchFamily="34" charset="0"/>
                <a:cs typeface="Aptos" panose="020B0004020202020204" pitchFamily="34" charset="0"/>
              </a:rPr>
              <a:t>How blended apportionment may be applied</a:t>
            </a:r>
          </a:p>
          <a:p>
            <a:pPr marL="1896480" lvl="3" indent="-640080">
              <a:spcBef>
                <a:spcPts val="0"/>
              </a:spcBef>
              <a:spcAft>
                <a:spcPts val="500"/>
              </a:spcAft>
              <a:buFont typeface="+mj-lt"/>
              <a:buAutoNum type="arabicParenR"/>
            </a:pPr>
            <a:r>
              <a:rPr lang="en-US" sz="1800" dirty="0">
                <a:solidFill>
                  <a:srgbClr val="000000"/>
                </a:solidFill>
                <a:highlight>
                  <a:srgbClr val="FFFF00"/>
                </a:highlight>
                <a:ea typeface="Aptos" panose="020B0004020202020204" pitchFamily="34" charset="0"/>
                <a:cs typeface="Aptos" panose="020B0004020202020204" pitchFamily="34" charset="0"/>
              </a:rPr>
              <a:t>Share of partnership factors</a:t>
            </a:r>
          </a:p>
          <a:p>
            <a:pPr marL="1896480" lvl="3" indent="-640080">
              <a:spcBef>
                <a:spcPts val="0"/>
              </a:spcBef>
              <a:spcAft>
                <a:spcPts val="500"/>
              </a:spcAft>
              <a:buFont typeface="+mj-lt"/>
              <a:buAutoNum type="arabicParenR"/>
            </a:pPr>
            <a:r>
              <a:rPr lang="en-US" sz="1800" dirty="0">
                <a:solidFill>
                  <a:srgbClr val="000000"/>
                </a:solidFill>
                <a:highlight>
                  <a:srgbClr val="FFFF00"/>
                </a:highlight>
                <a:ea typeface="Aptos" panose="020B0004020202020204" pitchFamily="34" charset="0"/>
                <a:cs typeface="Aptos" panose="020B0004020202020204" pitchFamily="34" charset="0"/>
              </a:rPr>
              <a:t>Effects of special allocations</a:t>
            </a:r>
          </a:p>
          <a:p>
            <a:pPr marL="1896480" lvl="3" indent="-640080">
              <a:spcBef>
                <a:spcPts val="0"/>
              </a:spcBef>
              <a:spcAft>
                <a:spcPts val="500"/>
              </a:spcAft>
              <a:buFont typeface="+mj-lt"/>
              <a:buAutoNum type="arabicParenR"/>
            </a:pPr>
            <a:r>
              <a:rPr lang="en-US" sz="1800" dirty="0">
                <a:solidFill>
                  <a:srgbClr val="000000"/>
                </a:solidFill>
                <a:highlight>
                  <a:srgbClr val="FFFF00"/>
                </a:highlight>
                <a:ea typeface="Aptos" panose="020B0004020202020204" pitchFamily="34" charset="0"/>
                <a:cs typeface="Aptos" panose="020B0004020202020204" pitchFamily="34" charset="0"/>
              </a:rPr>
              <a:t>Effects of intercompany transactions</a:t>
            </a:r>
            <a:endParaRPr lang="en-US" sz="2600" dirty="0">
              <a:solidFill>
                <a:srgbClr val="000000"/>
              </a:solidFill>
              <a:highlight>
                <a:srgbClr val="FFFF00"/>
              </a:highlight>
              <a:ea typeface="Aptos" panose="020B0004020202020204" pitchFamily="34" charset="0"/>
              <a:cs typeface="Aptos" panose="020B0004020202020204" pitchFamily="34" charset="0"/>
            </a:endParaRPr>
          </a:p>
          <a:p>
            <a:pPr marL="1554480" lvl="2" indent="-640080">
              <a:spcBef>
                <a:spcPts val="0"/>
              </a:spcBef>
              <a:spcAft>
                <a:spcPts val="500"/>
              </a:spcAft>
              <a:buFont typeface="+mj-lt"/>
              <a:buAutoNum type="alphaUcPeriod"/>
            </a:pPr>
            <a:r>
              <a:rPr lang="en-US" sz="2000" dirty="0">
                <a:solidFill>
                  <a:srgbClr val="000000"/>
                </a:solidFill>
                <a:ea typeface="Aptos" panose="020B0004020202020204" pitchFamily="34" charset="0"/>
                <a:cs typeface="Aptos" panose="020B0004020202020204" pitchFamily="34" charset="0"/>
              </a:rPr>
              <a:t>When blended apportionment may be applied and legal and other limitations</a:t>
            </a:r>
          </a:p>
        </p:txBody>
      </p:sp>
      <p:sp>
        <p:nvSpPr>
          <p:cNvPr id="4" name="Slide Number Placeholder 3">
            <a:extLst>
              <a:ext uri="{FF2B5EF4-FFF2-40B4-BE49-F238E27FC236}">
                <a16:creationId xmlns:a16="http://schemas.microsoft.com/office/drawing/2014/main" id="{EB27C774-6810-1A98-5893-E07B8C2A616F}"/>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2346141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1517714" y="702156"/>
            <a:ext cx="10093093" cy="674468"/>
          </a:xfrm>
        </p:spPr>
        <p:txBody>
          <a:bodyPr>
            <a:normAutofit/>
          </a:bodyPr>
          <a:lstStyle/>
          <a:p>
            <a:r>
              <a:rPr lang="en-US" sz="3200" b="1" dirty="0"/>
              <a:t>Outline </a:t>
            </a:r>
            <a:r>
              <a:rPr lang="en-US" sz="2400" b="1" dirty="0"/>
              <a:t>(cont’d)</a:t>
            </a:r>
            <a:endParaRPr lang="en-US" sz="3200" b="1" dirty="0"/>
          </a:p>
        </p:txBody>
      </p:sp>
      <p:sp>
        <p:nvSpPr>
          <p:cNvPr id="3" name="Content Placeholder 2">
            <a:extLst>
              <a:ext uri="{FF2B5EF4-FFF2-40B4-BE49-F238E27FC236}">
                <a16:creationId xmlns:a16="http://schemas.microsoft.com/office/drawing/2014/main" id="{5B9F97C5-18AC-837E-7242-20A67DA2B141}"/>
              </a:ext>
            </a:extLst>
          </p:cNvPr>
          <p:cNvSpPr>
            <a:spLocks noGrp="1"/>
          </p:cNvSpPr>
          <p:nvPr>
            <p:ph idx="1"/>
          </p:nvPr>
        </p:nvSpPr>
        <p:spPr>
          <a:xfrm>
            <a:off x="1630837" y="1621410"/>
            <a:ext cx="9681328" cy="4899969"/>
          </a:xfrm>
        </p:spPr>
        <p:txBody>
          <a:bodyPr anchor="t">
            <a:normAutofit/>
          </a:bodyPr>
          <a:lstStyle/>
          <a:p>
            <a:pPr marL="514350" indent="-514350">
              <a:spcBef>
                <a:spcPts val="0"/>
              </a:spcBef>
              <a:buFont typeface="+mj-lt"/>
              <a:buAutoNum type="romanUcPeriod" startAt="6"/>
            </a:pPr>
            <a:r>
              <a:rPr lang="en-US" sz="2400" b="1" u="sng" dirty="0">
                <a:solidFill>
                  <a:srgbClr val="000000"/>
                </a:solidFill>
                <a:ea typeface="Aptos" panose="020B0004020202020204" pitchFamily="34" charset="0"/>
                <a:cs typeface="Aptos" panose="020B0004020202020204" pitchFamily="34" charset="0"/>
              </a:rPr>
              <a:t>Anti-Abuse Rules</a:t>
            </a:r>
          </a:p>
          <a:p>
            <a:pPr marL="1554480" lvl="2" indent="-640080">
              <a:spcBef>
                <a:spcPts val="0"/>
              </a:spcBef>
              <a:spcAft>
                <a:spcPts val="200"/>
              </a:spcAft>
              <a:buFont typeface="+mj-lt"/>
              <a:buAutoNum type="alphaUcPeriod"/>
            </a:pPr>
            <a:r>
              <a:rPr lang="en-US" sz="2000" dirty="0">
                <a:solidFill>
                  <a:srgbClr val="000000"/>
                </a:solidFill>
                <a:ea typeface="Times New Roman" panose="02020603050405020304" pitchFamily="18" charset="0"/>
                <a:cs typeface="Aptos" panose="020B0004020202020204" pitchFamily="34" charset="0"/>
              </a:rPr>
              <a:t>Special allocations and substantial economic effect</a:t>
            </a:r>
          </a:p>
          <a:p>
            <a:pPr marL="1554480" lvl="2" indent="-640080">
              <a:spcBef>
                <a:spcPts val="0"/>
              </a:spcBef>
              <a:buFont typeface="+mj-lt"/>
              <a:buAutoNum type="alphaUcPeriod"/>
            </a:pPr>
            <a:r>
              <a:rPr lang="en-US" sz="2000" dirty="0">
                <a:solidFill>
                  <a:srgbClr val="000000"/>
                </a:solidFill>
                <a:effectLst/>
                <a:ea typeface="Times New Roman" panose="02020603050405020304" pitchFamily="18" charset="0"/>
                <a:cs typeface="Aptos" panose="020B0004020202020204" pitchFamily="34" charset="0"/>
              </a:rPr>
              <a:t>Other – including equitable apportionment rules</a:t>
            </a:r>
            <a:endParaRPr lang="en-US" sz="2000" b="1" u="sng" dirty="0">
              <a:solidFill>
                <a:srgbClr val="000000"/>
              </a:solidFill>
              <a:ea typeface="Aptos" panose="020B0004020202020204" pitchFamily="34" charset="0"/>
              <a:cs typeface="Aptos" panose="020B0004020202020204" pitchFamily="34" charset="0"/>
            </a:endParaRPr>
          </a:p>
          <a:p>
            <a:pPr marL="640080" marR="0" lvl="0" indent="-640080">
              <a:spcBef>
                <a:spcPts val="0"/>
              </a:spcBef>
              <a:spcAft>
                <a:spcPts val="500"/>
              </a:spcAft>
              <a:buFont typeface="+mj-lt"/>
              <a:buAutoNum type="romanUcPeriod" startAt="7"/>
            </a:pPr>
            <a:r>
              <a:rPr lang="en-US" sz="2400" b="1" u="sng" dirty="0">
                <a:solidFill>
                  <a:srgbClr val="000000"/>
                </a:solidFill>
                <a:effectLst/>
                <a:ea typeface="Times New Roman" panose="02020603050405020304" pitchFamily="18" charset="0"/>
                <a:cs typeface="Aptos" panose="020B0004020202020204" pitchFamily="34" charset="0"/>
              </a:rPr>
              <a:t>Administrative Issues </a:t>
            </a:r>
          </a:p>
          <a:p>
            <a:pPr marL="1554480" lvl="2" indent="-640080">
              <a:spcBef>
                <a:spcPts val="0"/>
              </a:spcBef>
              <a:spcAft>
                <a:spcPts val="200"/>
              </a:spcAft>
              <a:buFont typeface="+mj-lt"/>
              <a:buAutoNum type="alphaUcPeriod"/>
            </a:pPr>
            <a:r>
              <a:rPr lang="en-US" sz="2000" dirty="0">
                <a:solidFill>
                  <a:srgbClr val="000000"/>
                </a:solidFill>
                <a:ea typeface="Times New Roman" panose="02020603050405020304" pitchFamily="18" charset="0"/>
                <a:cs typeface="Aptos" panose="020B0004020202020204" pitchFamily="34" charset="0"/>
              </a:rPr>
              <a:t>How information is reported by partnerships and partners</a:t>
            </a:r>
          </a:p>
          <a:p>
            <a:pPr marL="1554480" lvl="2" indent="-640080">
              <a:spcBef>
                <a:spcPts val="0"/>
              </a:spcBef>
              <a:spcAft>
                <a:spcPts val="200"/>
              </a:spcAft>
              <a:buFont typeface="+mj-lt"/>
              <a:buAutoNum type="alphaUcPeriod"/>
            </a:pPr>
            <a:r>
              <a:rPr lang="en-US" sz="2000" dirty="0">
                <a:solidFill>
                  <a:srgbClr val="000000"/>
                </a:solidFill>
                <a:effectLst/>
                <a:ea typeface="Times New Roman" panose="02020603050405020304" pitchFamily="18" charset="0"/>
                <a:cs typeface="Aptos" panose="020B0004020202020204" pitchFamily="34" charset="0"/>
              </a:rPr>
              <a:t>How withholding may be affected</a:t>
            </a:r>
          </a:p>
          <a:p>
            <a:pPr marL="1554480" lvl="2" indent="-640080">
              <a:spcBef>
                <a:spcPts val="0"/>
              </a:spcBef>
              <a:spcAft>
                <a:spcPts val="1200"/>
              </a:spcAft>
              <a:buFont typeface="+mj-lt"/>
              <a:buAutoNum type="alphaUcPeriod"/>
            </a:pPr>
            <a:r>
              <a:rPr lang="en-US" sz="2000" dirty="0">
                <a:solidFill>
                  <a:srgbClr val="000000"/>
                </a:solidFill>
                <a:ea typeface="Times New Roman" panose="02020603050405020304" pitchFamily="18" charset="0"/>
                <a:cs typeface="Aptos" panose="020B0004020202020204" pitchFamily="34" charset="0"/>
              </a:rPr>
              <a:t>How composite returns or PTE taxes may be affected</a:t>
            </a:r>
          </a:p>
          <a:p>
            <a:pPr marL="640080" marR="0" lvl="0" indent="-640080">
              <a:spcBef>
                <a:spcPts val="0"/>
              </a:spcBef>
              <a:spcAft>
                <a:spcPts val="500"/>
              </a:spcAft>
              <a:buFont typeface="+mj-lt"/>
              <a:buAutoNum type="romanUcPeriod" startAt="7"/>
            </a:pPr>
            <a:r>
              <a:rPr lang="en-US" sz="2400" b="1" u="sng" dirty="0">
                <a:solidFill>
                  <a:srgbClr val="000000"/>
                </a:solidFill>
                <a:effectLst/>
                <a:ea typeface="Times New Roman" panose="02020603050405020304" pitchFamily="18" charset="0"/>
                <a:cs typeface="Aptos" panose="020B0004020202020204" pitchFamily="34" charset="0"/>
              </a:rPr>
              <a:t>Summary of State Research</a:t>
            </a:r>
          </a:p>
          <a:p>
            <a:pPr marL="594000" lvl="2" indent="0">
              <a:spcBef>
                <a:spcPts val="0"/>
              </a:spcBef>
              <a:spcAft>
                <a:spcPts val="500"/>
              </a:spcAft>
              <a:buNone/>
            </a:pPr>
            <a:r>
              <a:rPr lang="en-US" sz="2000" b="1" dirty="0">
                <a:solidFill>
                  <a:srgbClr val="000000"/>
                </a:solidFill>
                <a:effectLst/>
                <a:ea typeface="Times New Roman" panose="02020603050405020304" pitchFamily="18" charset="0"/>
                <a:cs typeface="Aptos" panose="020B0004020202020204" pitchFamily="34" charset="0"/>
              </a:rPr>
              <a:t>(Drafted)</a:t>
            </a:r>
          </a:p>
          <a:p>
            <a:pPr marL="1554480" lvl="2" indent="-640080">
              <a:spcBef>
                <a:spcPts val="0"/>
              </a:spcBef>
              <a:spcAft>
                <a:spcPts val="200"/>
              </a:spcAft>
              <a:buFont typeface="+mj-lt"/>
              <a:buAutoNum type="alphaUcPeriod"/>
            </a:pPr>
            <a:r>
              <a:rPr lang="en-US" sz="2000" dirty="0">
                <a:solidFill>
                  <a:srgbClr val="000000"/>
                </a:solidFill>
                <a:effectLst/>
                <a:ea typeface="Times New Roman" panose="02020603050405020304" pitchFamily="18" charset="0"/>
                <a:cs typeface="Aptos" panose="020B0004020202020204" pitchFamily="34" charset="0"/>
              </a:rPr>
              <a:t>Treatment of corporate and tiered partnerships</a:t>
            </a:r>
          </a:p>
          <a:p>
            <a:pPr marL="1554480" lvl="2" indent="-640080">
              <a:spcBef>
                <a:spcPts val="0"/>
              </a:spcBef>
              <a:spcAft>
                <a:spcPts val="200"/>
              </a:spcAft>
              <a:buFont typeface="+mj-lt"/>
              <a:buAutoNum type="alphaUcPeriod"/>
            </a:pPr>
            <a:r>
              <a:rPr lang="en-US" sz="2000" dirty="0">
                <a:solidFill>
                  <a:srgbClr val="000000"/>
                </a:solidFill>
                <a:ea typeface="Aptos" panose="020B0004020202020204" pitchFamily="34" charset="0"/>
                <a:cs typeface="Aptos" panose="020B0004020202020204" pitchFamily="34" charset="0"/>
              </a:rPr>
              <a:t>Treatment of special allocations</a:t>
            </a:r>
          </a:p>
          <a:p>
            <a:pPr marL="1554480" lvl="2" indent="-640080">
              <a:spcBef>
                <a:spcPts val="0"/>
              </a:spcBef>
              <a:spcAft>
                <a:spcPts val="200"/>
              </a:spcAft>
              <a:buFont typeface="+mj-lt"/>
              <a:buAutoNum type="alphaUcPeriod"/>
            </a:pPr>
            <a:r>
              <a:rPr lang="en-US" sz="2000" dirty="0">
                <a:solidFill>
                  <a:srgbClr val="000000"/>
                </a:solidFill>
                <a:ea typeface="Aptos" panose="020B0004020202020204" pitchFamily="34" charset="0"/>
                <a:cs typeface="Aptos" panose="020B0004020202020204" pitchFamily="34" charset="0"/>
              </a:rPr>
              <a:t>Anti-abuse rules</a:t>
            </a:r>
          </a:p>
        </p:txBody>
      </p:sp>
      <p:sp>
        <p:nvSpPr>
          <p:cNvPr id="4" name="Slide Number Placeholder 3">
            <a:extLst>
              <a:ext uri="{FF2B5EF4-FFF2-40B4-BE49-F238E27FC236}">
                <a16:creationId xmlns:a16="http://schemas.microsoft.com/office/drawing/2014/main" id="{EB27C774-6810-1A98-5893-E07B8C2A616F}"/>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3944608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443061" y="2393950"/>
            <a:ext cx="11167748" cy="2413720"/>
          </a:xfrm>
        </p:spPr>
        <p:txBody>
          <a:bodyPr>
            <a:normAutofit/>
          </a:bodyPr>
          <a:lstStyle/>
          <a:p>
            <a:r>
              <a:rPr lang="en-US" sz="3400" dirty="0"/>
              <a:t>Sourcing Non-Apportionable Income - Generally</a:t>
            </a:r>
          </a:p>
        </p:txBody>
      </p:sp>
      <p:sp>
        <p:nvSpPr>
          <p:cNvPr id="3" name="Slide Number Placeholder 2">
            <a:extLst>
              <a:ext uri="{FF2B5EF4-FFF2-40B4-BE49-F238E27FC236}">
                <a16:creationId xmlns:a16="http://schemas.microsoft.com/office/drawing/2014/main" id="{683BDA89-C6ED-9920-176D-DBA39E665F6A}"/>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191247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CDF0-5CE1-4703-632C-7C0A025B1180}"/>
              </a:ext>
            </a:extLst>
          </p:cNvPr>
          <p:cNvSpPr>
            <a:spLocks noGrp="1"/>
          </p:cNvSpPr>
          <p:nvPr>
            <p:ph type="title"/>
          </p:nvPr>
        </p:nvSpPr>
        <p:spPr>
          <a:xfrm>
            <a:off x="0" y="969483"/>
            <a:ext cx="12030419" cy="887891"/>
          </a:xfrm>
        </p:spPr>
        <p:txBody>
          <a:bodyPr>
            <a:normAutofit/>
          </a:bodyPr>
          <a:lstStyle/>
          <a:p>
            <a:pPr algn="ctr"/>
            <a:r>
              <a:rPr lang="en-US" sz="4000" b="1" dirty="0">
                <a:solidFill>
                  <a:srgbClr val="43505F"/>
                </a:solidFill>
              </a:rPr>
              <a:t>NOTE</a:t>
            </a:r>
          </a:p>
        </p:txBody>
      </p:sp>
      <p:sp>
        <p:nvSpPr>
          <p:cNvPr id="3" name="Content Placeholder 2">
            <a:extLst>
              <a:ext uri="{FF2B5EF4-FFF2-40B4-BE49-F238E27FC236}">
                <a16:creationId xmlns:a16="http://schemas.microsoft.com/office/drawing/2014/main" id="{B29E2B72-1287-569E-6D7A-EEF6CEA2B89E}"/>
              </a:ext>
            </a:extLst>
          </p:cNvPr>
          <p:cNvSpPr>
            <a:spLocks noGrp="1"/>
          </p:cNvSpPr>
          <p:nvPr>
            <p:ph idx="1"/>
          </p:nvPr>
        </p:nvSpPr>
        <p:spPr>
          <a:xfrm>
            <a:off x="947450" y="1962150"/>
            <a:ext cx="10406349" cy="4214813"/>
          </a:xfrm>
        </p:spPr>
        <p:txBody>
          <a:bodyPr/>
          <a:lstStyle/>
          <a:p>
            <a:pPr>
              <a:spcBef>
                <a:spcPts val="1800"/>
              </a:spcBef>
              <a:spcAft>
                <a:spcPts val="1800"/>
              </a:spcAft>
            </a:pPr>
            <a:r>
              <a:rPr lang="en-US" sz="2400" b="1" dirty="0">
                <a:solidFill>
                  <a:srgbClr val="000000"/>
                </a:solidFill>
              </a:rPr>
              <a:t>First - non-apportionable income must be distinguished from apportionable income derived from separate lines of business where separate apportionment formulas might be used.</a:t>
            </a:r>
          </a:p>
          <a:p>
            <a:pPr>
              <a:spcBef>
                <a:spcPts val="1800"/>
              </a:spcBef>
              <a:spcAft>
                <a:spcPts val="1800"/>
              </a:spcAft>
            </a:pPr>
            <a:r>
              <a:rPr lang="en-US" sz="2400" b="1" dirty="0"/>
              <a:t>States generally apply the same rules applicable to corporations and businesses generally.</a:t>
            </a:r>
          </a:p>
          <a:p>
            <a:pPr lvl="1"/>
            <a:endParaRPr lang="en-US" dirty="0"/>
          </a:p>
        </p:txBody>
      </p:sp>
      <p:sp>
        <p:nvSpPr>
          <p:cNvPr id="4" name="Slide Number Placeholder 3">
            <a:extLst>
              <a:ext uri="{FF2B5EF4-FFF2-40B4-BE49-F238E27FC236}">
                <a16:creationId xmlns:a16="http://schemas.microsoft.com/office/drawing/2014/main" id="{460740A9-4086-C623-3B8D-1FBC6F7AC50F}"/>
              </a:ext>
            </a:extLst>
          </p:cNvPr>
          <p:cNvSpPr>
            <a:spLocks noGrp="1"/>
          </p:cNvSpPr>
          <p:nvPr>
            <p:ph type="sldNum" sz="quarter" idx="12"/>
          </p:nvPr>
        </p:nvSpPr>
        <p:spPr/>
        <p:txBody>
          <a:bodyPr/>
          <a:lstStyle/>
          <a:p>
            <a:fld id="{D6C96CAE-968E-43AD-BA74-60661CD4F489}" type="slidenum">
              <a:rPr lang="en-US" smtClean="0"/>
              <a:t>26</a:t>
            </a:fld>
            <a:endParaRPr lang="en-US"/>
          </a:p>
        </p:txBody>
      </p:sp>
    </p:spTree>
    <p:extLst>
      <p:ext uri="{BB962C8B-B14F-4D97-AF65-F5344CB8AC3E}">
        <p14:creationId xmlns:p14="http://schemas.microsoft.com/office/powerpoint/2010/main" val="232887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C581-98CC-3296-9A5F-ADC265395ED7}"/>
              </a:ext>
            </a:extLst>
          </p:cNvPr>
          <p:cNvSpPr>
            <a:spLocks noGrp="1"/>
          </p:cNvSpPr>
          <p:nvPr>
            <p:ph type="title"/>
          </p:nvPr>
        </p:nvSpPr>
        <p:spPr>
          <a:xfrm>
            <a:off x="581192" y="591986"/>
            <a:ext cx="11029616" cy="730404"/>
          </a:xfrm>
        </p:spPr>
        <p:txBody>
          <a:bodyPr/>
          <a:lstStyle/>
          <a:p>
            <a:r>
              <a:rPr lang="en-US" dirty="0"/>
              <a:t>Treatment of Non-Apportionable Income/Items</a:t>
            </a:r>
          </a:p>
        </p:txBody>
      </p:sp>
      <p:sp>
        <p:nvSpPr>
          <p:cNvPr id="3" name="Content Placeholder 2">
            <a:extLst>
              <a:ext uri="{FF2B5EF4-FFF2-40B4-BE49-F238E27FC236}">
                <a16:creationId xmlns:a16="http://schemas.microsoft.com/office/drawing/2014/main" id="{B73FBB3A-1E48-F31C-45AC-8E8E96134703}"/>
              </a:ext>
            </a:extLst>
          </p:cNvPr>
          <p:cNvSpPr>
            <a:spLocks noGrp="1"/>
          </p:cNvSpPr>
          <p:nvPr>
            <p:ph idx="1"/>
          </p:nvPr>
        </p:nvSpPr>
        <p:spPr>
          <a:xfrm>
            <a:off x="1336714" y="1325694"/>
            <a:ext cx="10086807" cy="4899914"/>
          </a:xfrm>
        </p:spPr>
        <p:txBody>
          <a:bodyPr/>
          <a:lstStyle/>
          <a:p>
            <a:pPr marL="0" indent="0">
              <a:spcBef>
                <a:spcPts val="600"/>
              </a:spcBef>
              <a:buNone/>
            </a:pPr>
            <a:r>
              <a:rPr lang="en-US" sz="2800" b="1" u="sng" dirty="0"/>
              <a:t>General Rule # 1 – Entity-Level Non-Apportionable Income</a:t>
            </a:r>
            <a:r>
              <a:rPr lang="en-US" sz="2800" b="1" dirty="0"/>
              <a:t> – </a:t>
            </a:r>
          </a:p>
          <a:p>
            <a:pPr>
              <a:spcBef>
                <a:spcPts val="600"/>
              </a:spcBef>
            </a:pPr>
            <a:r>
              <a:rPr lang="en-US" sz="2400" dirty="0"/>
              <a:t>Determine whether any partnership items are </a:t>
            </a:r>
            <a:r>
              <a:rPr lang="en-US" sz="2400" dirty="0">
                <a:highlight>
                  <a:srgbClr val="FFFF00"/>
                </a:highlight>
              </a:rPr>
              <a:t>non-apportionable to the entity </a:t>
            </a:r>
            <a:r>
              <a:rPr lang="en-US" sz="2400" dirty="0"/>
              <a:t>that recognized or incurred the items. </a:t>
            </a:r>
          </a:p>
          <a:p>
            <a:pPr>
              <a:spcBef>
                <a:spcPts val="600"/>
              </a:spcBef>
            </a:pPr>
            <a:r>
              <a:rPr lang="en-US" sz="2400" dirty="0"/>
              <a:t>If so—they are </a:t>
            </a:r>
            <a:r>
              <a:rPr lang="en-US" sz="2400" dirty="0">
                <a:highlight>
                  <a:srgbClr val="FFFF00"/>
                </a:highlight>
              </a:rPr>
              <a:t>sourced at the entity level </a:t>
            </a:r>
            <a:r>
              <a:rPr lang="en-US" sz="2400" dirty="0"/>
              <a:t>and that sourcing information flows through to direct and indirect partners. </a:t>
            </a:r>
          </a:p>
          <a:p>
            <a:pPr marL="0" indent="0">
              <a:spcBef>
                <a:spcPts val="600"/>
              </a:spcBef>
              <a:buNone/>
            </a:pPr>
            <a:endParaRPr lang="en-US" sz="1800" dirty="0"/>
          </a:p>
        </p:txBody>
      </p:sp>
      <p:sp>
        <p:nvSpPr>
          <p:cNvPr id="4" name="Slide Number Placeholder 3">
            <a:extLst>
              <a:ext uri="{FF2B5EF4-FFF2-40B4-BE49-F238E27FC236}">
                <a16:creationId xmlns:a16="http://schemas.microsoft.com/office/drawing/2014/main" id="{F5355ED7-0362-00C9-EDAA-5BD2AF48D8B3}"/>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16654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74539-7334-F018-4D2B-D26140C27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54990-8399-D361-DA1B-32D6415EE14B}"/>
              </a:ext>
            </a:extLst>
          </p:cNvPr>
          <p:cNvSpPr>
            <a:spLocks noGrp="1"/>
          </p:cNvSpPr>
          <p:nvPr>
            <p:ph type="title"/>
          </p:nvPr>
        </p:nvSpPr>
        <p:spPr>
          <a:xfrm>
            <a:off x="581192" y="591986"/>
            <a:ext cx="11029616" cy="730404"/>
          </a:xfrm>
        </p:spPr>
        <p:txBody>
          <a:bodyPr/>
          <a:lstStyle/>
          <a:p>
            <a:r>
              <a:rPr lang="en-US" dirty="0"/>
              <a:t>Treatment of Non-Apportionable Income/Items</a:t>
            </a:r>
          </a:p>
        </p:txBody>
      </p:sp>
      <p:sp>
        <p:nvSpPr>
          <p:cNvPr id="3" name="Content Placeholder 2">
            <a:extLst>
              <a:ext uri="{FF2B5EF4-FFF2-40B4-BE49-F238E27FC236}">
                <a16:creationId xmlns:a16="http://schemas.microsoft.com/office/drawing/2014/main" id="{A0588B76-F8BC-290E-6414-1A51242832FE}"/>
              </a:ext>
            </a:extLst>
          </p:cNvPr>
          <p:cNvSpPr>
            <a:spLocks noGrp="1"/>
          </p:cNvSpPr>
          <p:nvPr>
            <p:ph idx="1"/>
          </p:nvPr>
        </p:nvSpPr>
        <p:spPr>
          <a:xfrm>
            <a:off x="1336714" y="1325694"/>
            <a:ext cx="10086807" cy="4899914"/>
          </a:xfrm>
        </p:spPr>
        <p:txBody>
          <a:bodyPr>
            <a:normAutofit/>
          </a:bodyPr>
          <a:lstStyle/>
          <a:p>
            <a:pPr marL="0" indent="0">
              <a:spcBef>
                <a:spcPts val="600"/>
              </a:spcBef>
              <a:buNone/>
            </a:pPr>
            <a:r>
              <a:rPr lang="en-US" sz="2800" b="1" u="sng" dirty="0"/>
              <a:t>General Rule #2 – Partner-Level Non-Apportionable Income</a:t>
            </a:r>
            <a:r>
              <a:rPr lang="en-US" sz="2800" b="1" dirty="0"/>
              <a:t> – </a:t>
            </a:r>
          </a:p>
          <a:p>
            <a:pPr>
              <a:spcBef>
                <a:spcPts val="600"/>
              </a:spcBef>
            </a:pPr>
            <a:r>
              <a:rPr lang="en-US" sz="2400" dirty="0"/>
              <a:t>If the income or items are apportionable income to the partnership—then determine </a:t>
            </a:r>
            <a:r>
              <a:rPr lang="en-US" sz="2400" dirty="0">
                <a:highlight>
                  <a:srgbClr val="FFFF00"/>
                </a:highlight>
              </a:rPr>
              <a:t>if the partner’s distributive share would, itself, be non-apportionable income to the partne</a:t>
            </a:r>
            <a:r>
              <a:rPr lang="en-US" sz="2400" dirty="0"/>
              <a:t>r. </a:t>
            </a:r>
          </a:p>
          <a:p>
            <a:pPr>
              <a:spcBef>
                <a:spcPts val="600"/>
              </a:spcBef>
            </a:pPr>
            <a:r>
              <a:rPr lang="en-US" sz="2400" dirty="0"/>
              <a:t>If so, </a:t>
            </a:r>
            <a:r>
              <a:rPr lang="en-US" sz="2400" dirty="0">
                <a:highlight>
                  <a:srgbClr val="FFFF00"/>
                </a:highlight>
              </a:rPr>
              <a:t>then the income or items are apportioned at the partnership level </a:t>
            </a:r>
            <a:r>
              <a:rPr lang="en-US" sz="2400" dirty="0"/>
              <a:t>and that sourcing information flows through to direct and indirect partners.</a:t>
            </a:r>
          </a:p>
        </p:txBody>
      </p:sp>
      <p:sp>
        <p:nvSpPr>
          <p:cNvPr id="4" name="Slide Number Placeholder 3">
            <a:extLst>
              <a:ext uri="{FF2B5EF4-FFF2-40B4-BE49-F238E27FC236}">
                <a16:creationId xmlns:a16="http://schemas.microsoft.com/office/drawing/2014/main" id="{A83BBC5C-8C30-E3B9-C506-9E12899AB6C8}"/>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4267689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CDF0-5CE1-4703-632C-7C0A025B1180}"/>
              </a:ext>
            </a:extLst>
          </p:cNvPr>
          <p:cNvSpPr>
            <a:spLocks noGrp="1"/>
          </p:cNvSpPr>
          <p:nvPr>
            <p:ph type="title"/>
          </p:nvPr>
        </p:nvSpPr>
        <p:spPr>
          <a:xfrm>
            <a:off x="0" y="398177"/>
            <a:ext cx="12192000" cy="700104"/>
          </a:xfrm>
        </p:spPr>
        <p:txBody>
          <a:bodyPr>
            <a:normAutofit fontScale="90000"/>
          </a:bodyPr>
          <a:lstStyle/>
          <a:p>
            <a:pPr algn="ctr"/>
            <a:r>
              <a:rPr lang="en-US" sz="4000" b="1" dirty="0">
                <a:solidFill>
                  <a:srgbClr val="43505F"/>
                </a:solidFill>
              </a:rPr>
              <a:t>3 Possible Outcomes</a:t>
            </a:r>
          </a:p>
        </p:txBody>
      </p:sp>
      <p:graphicFrame>
        <p:nvGraphicFramePr>
          <p:cNvPr id="11" name="Table 10">
            <a:extLst>
              <a:ext uri="{FF2B5EF4-FFF2-40B4-BE49-F238E27FC236}">
                <a16:creationId xmlns:a16="http://schemas.microsoft.com/office/drawing/2014/main" id="{FD4996A4-968C-AAF1-3552-D7CCE4938D02}"/>
              </a:ext>
            </a:extLst>
          </p:cNvPr>
          <p:cNvGraphicFramePr>
            <a:graphicFrameLocks noGrp="1"/>
          </p:cNvGraphicFramePr>
          <p:nvPr>
            <p:extLst>
              <p:ext uri="{D42A27DB-BD31-4B8C-83A1-F6EECF244321}">
                <p14:modId xmlns:p14="http://schemas.microsoft.com/office/powerpoint/2010/main" val="3738280045"/>
              </p:ext>
            </p:extLst>
          </p:nvPr>
        </p:nvGraphicFramePr>
        <p:xfrm>
          <a:off x="495759" y="1068634"/>
          <a:ext cx="11200485" cy="2250195"/>
        </p:xfrm>
        <a:graphic>
          <a:graphicData uri="http://schemas.openxmlformats.org/drawingml/2006/table">
            <a:tbl>
              <a:tblPr/>
              <a:tblGrid>
                <a:gridCol w="4605051">
                  <a:extLst>
                    <a:ext uri="{9D8B030D-6E8A-4147-A177-3AD203B41FA5}">
                      <a16:colId xmlns:a16="http://schemas.microsoft.com/office/drawing/2014/main" val="2013796073"/>
                    </a:ext>
                  </a:extLst>
                </a:gridCol>
                <a:gridCol w="709338">
                  <a:extLst>
                    <a:ext uri="{9D8B030D-6E8A-4147-A177-3AD203B41FA5}">
                      <a16:colId xmlns:a16="http://schemas.microsoft.com/office/drawing/2014/main" val="4231570255"/>
                    </a:ext>
                  </a:extLst>
                </a:gridCol>
                <a:gridCol w="40640">
                  <a:extLst>
                    <a:ext uri="{9D8B030D-6E8A-4147-A177-3AD203B41FA5}">
                      <a16:colId xmlns:a16="http://schemas.microsoft.com/office/drawing/2014/main" val="1880751652"/>
                    </a:ext>
                  </a:extLst>
                </a:gridCol>
                <a:gridCol w="5845456">
                  <a:extLst>
                    <a:ext uri="{9D8B030D-6E8A-4147-A177-3AD203B41FA5}">
                      <a16:colId xmlns:a16="http://schemas.microsoft.com/office/drawing/2014/main" val="2514120059"/>
                    </a:ext>
                  </a:extLst>
                </a:gridCol>
              </a:tblGrid>
              <a:tr h="410999">
                <a:tc>
                  <a:txBody>
                    <a:bodyPr/>
                    <a:lstStyle/>
                    <a:p>
                      <a:pPr algn="l" fontAlgn="b"/>
                      <a:r>
                        <a:rPr lang="en-US" sz="1800" b="1" i="0" u="none" strike="noStrike" dirty="0">
                          <a:solidFill>
                            <a:srgbClr val="000000"/>
                          </a:solidFill>
                          <a:effectLst/>
                          <a:latin typeface="Aptos Narrow" panose="020B0004020202020204" pitchFamily="34" charset="0"/>
                        </a:rPr>
                        <a:t>Income or Items Are: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gridSpan="2">
                  <a:txBody>
                    <a:bodyPr/>
                    <a:lstStyle/>
                    <a:p>
                      <a:pPr algn="l" fontAlgn="b"/>
                      <a:r>
                        <a:rPr lang="en-US" sz="1800" b="0" i="0" u="none" strike="noStrike">
                          <a:solidFill>
                            <a:srgbClr val="000000"/>
                          </a:solidFill>
                          <a:effectLst/>
                          <a:latin typeface="Aptos Narrow" panose="020B0004020202020204" pitchFamily="34" charset="0"/>
                        </a:rPr>
                        <a:t> </a:t>
                      </a:r>
                      <a:endParaRPr lang="en-US" sz="1800" b="1"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pPr algn="l" fontAlgn="b"/>
                      <a:r>
                        <a:rPr lang="en-US" sz="18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Aptos Narrow" panose="020B0004020202020204" pitchFamily="34" charset="0"/>
                        </a:rPr>
                        <a:t>Source: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6223071"/>
                  </a:ext>
                </a:extLst>
              </a:tr>
              <a:tr h="410999">
                <a:tc>
                  <a:txBody>
                    <a:bodyPr/>
                    <a:lstStyle/>
                    <a:p>
                      <a:pPr lvl="1" algn="l" fontAlgn="b"/>
                      <a:r>
                        <a:rPr lang="en-US" sz="1800" b="0" i="0" u="none" strike="noStrike" dirty="0">
                          <a:solidFill>
                            <a:srgbClr val="000000"/>
                          </a:solidFill>
                          <a:effectLst/>
                          <a:highlight>
                            <a:srgbClr val="FFFF00"/>
                          </a:highlight>
                          <a:latin typeface="Aptos Narrow" panose="020B0004020202020204" pitchFamily="34" charset="0"/>
                        </a:rPr>
                        <a:t>Non-Apportionable to the Partnership</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l" fontAlgn="b"/>
                      <a:r>
                        <a:rPr lang="en-US" sz="2400" b="1" i="0" u="none" strike="noStrike" dirty="0">
                          <a:solidFill>
                            <a:srgbClr val="000000"/>
                          </a:solidFill>
                          <a:effectLst/>
                          <a:latin typeface="Aptos Narrow" panose="020B0004020202020204" pitchFamily="34" charset="0"/>
                        </a:rPr>
                        <a:t>√</a:t>
                      </a:r>
                      <a:endParaRPr lang="en-US" sz="2400" b="1" i="0" u="none" strike="noStrike" dirty="0">
                        <a:solidFill>
                          <a:srgbClr val="000000"/>
                        </a:solidFill>
                        <a:effectLst/>
                        <a:highlight>
                          <a:srgbClr val="FFFF00"/>
                        </a:highlight>
                        <a:latin typeface="Aptos Narrow" panose="020B00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pPr algn="ctr" fontAlgn="b"/>
                      <a:r>
                        <a:rPr lang="en-US" sz="1800" b="0" i="0" u="none" strike="noStrike" dirty="0">
                          <a:solidFill>
                            <a:srgbClr val="000000"/>
                          </a:solidFill>
                          <a:effectLst/>
                          <a:latin typeface="Aptos Narrow" panose="020B0004020202020204" pitchFamily="34" charset="0"/>
                        </a:rPr>
                        <a:t>√</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rowSpan="4">
                  <a:txBody>
                    <a:bodyPr/>
                    <a:lstStyle/>
                    <a:p>
                      <a:pPr algn="l" fontAlgn="ctr"/>
                      <a:endParaRPr lang="en-US" sz="1800" b="0" i="0" u="none" strike="noStrike" dirty="0">
                        <a:solidFill>
                          <a:srgbClr val="000000"/>
                        </a:solidFill>
                        <a:effectLst/>
                        <a:latin typeface="Aptos Narrow" panose="020B0004020202020204" pitchFamily="34" charset="0"/>
                      </a:endParaRPr>
                    </a:p>
                    <a:p>
                      <a:pPr algn="l" fontAlgn="ctr"/>
                      <a:r>
                        <a:rPr lang="en-US" sz="1800" b="0" i="0" u="none" strike="noStrike" dirty="0">
                          <a:solidFill>
                            <a:srgbClr val="000000"/>
                          </a:solidFill>
                          <a:effectLst/>
                          <a:latin typeface="Aptos Narrow" panose="020B0004020202020204" pitchFamily="34" charset="0"/>
                        </a:rPr>
                        <a:t>Apply general rules of assignment based on partnership-level information. </a:t>
                      </a:r>
                      <a:br>
                        <a:rPr lang="en-US" sz="1800" b="0" i="0" u="none" strike="noStrike" dirty="0">
                          <a:solidFill>
                            <a:srgbClr val="000000"/>
                          </a:solidFill>
                          <a:effectLst/>
                          <a:latin typeface="Aptos Narrow" panose="020B0004020202020204" pitchFamily="34" charset="0"/>
                        </a:rPr>
                      </a:br>
                      <a:br>
                        <a:rPr lang="en-US" sz="1800" b="0" i="0" u="none" strike="noStrike" dirty="0">
                          <a:solidFill>
                            <a:srgbClr val="000000"/>
                          </a:solidFill>
                          <a:effectLst/>
                          <a:latin typeface="Aptos Narrow" panose="020B0004020202020204" pitchFamily="34" charset="0"/>
                        </a:rPr>
                      </a:br>
                      <a:r>
                        <a:rPr lang="en-US" sz="1800" b="0" i="0" u="none" strike="noStrike" dirty="0">
                          <a:solidFill>
                            <a:srgbClr val="000000"/>
                          </a:solidFill>
                          <a:effectLst/>
                          <a:latin typeface="Aptos Narrow" panose="020B0004020202020204" pitchFamily="34" charset="0"/>
                        </a:rPr>
                        <a:t>Source is then attributed to the partner.</a:t>
                      </a:r>
                    </a:p>
                  </a:txBody>
                  <a:tcPr marL="7620" marR="7620" marT="7620" marB="0">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20377623"/>
                  </a:ext>
                </a:extLst>
              </a:tr>
              <a:tr h="410999">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gridSpan="2">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vMerge="1">
                  <a:txBody>
                    <a:bodyPr/>
                    <a:lstStyle/>
                    <a:p>
                      <a:endParaRPr lang="en-US"/>
                    </a:p>
                  </a:txBody>
                  <a:tcPr/>
                </a:tc>
                <a:extLst>
                  <a:ext uri="{0D108BD9-81ED-4DB2-BD59-A6C34878D82A}">
                    <a16:rowId xmlns:a16="http://schemas.microsoft.com/office/drawing/2014/main" val="1299724024"/>
                  </a:ext>
                </a:extLst>
              </a:tr>
              <a:tr h="606199">
                <a:tc gridSpan="3">
                  <a:txBody>
                    <a:bodyPr/>
                    <a:lstStyle/>
                    <a:p>
                      <a:pPr algn="l" fontAlgn="b"/>
                      <a:r>
                        <a:rPr lang="en-US" sz="1800" b="0" i="0" u="none" strike="noStrike" dirty="0">
                          <a:solidFill>
                            <a:srgbClr val="000000"/>
                          </a:solidFill>
                          <a:effectLst/>
                          <a:latin typeface="Aptos Narrow" panose="020B0004020202020204" pitchFamily="34" charset="0"/>
                        </a:rPr>
                        <a:t>NOTE: - Income is also </a:t>
                      </a:r>
                      <a:r>
                        <a:rPr lang="en-US" sz="1800" b="0" i="0" u="none" strike="noStrike" dirty="0">
                          <a:solidFill>
                            <a:srgbClr val="000000"/>
                          </a:solidFill>
                          <a:effectLst/>
                          <a:highlight>
                            <a:srgbClr val="FFFF00"/>
                          </a:highlight>
                          <a:latin typeface="Aptos Narrow" panose="020B0004020202020204" pitchFamily="34" charset="0"/>
                        </a:rPr>
                        <a:t> non-apportionable </a:t>
                      </a:r>
                      <a:br>
                        <a:rPr lang="en-US" sz="1800" b="0" i="0" u="none" strike="noStrike" dirty="0">
                          <a:solidFill>
                            <a:srgbClr val="000000"/>
                          </a:solidFill>
                          <a:effectLst/>
                          <a:highlight>
                            <a:srgbClr val="FFFF00"/>
                          </a:highlight>
                          <a:latin typeface="Aptos Narrow" panose="020B0004020202020204" pitchFamily="34" charset="0"/>
                        </a:rPr>
                      </a:br>
                      <a:r>
                        <a:rPr lang="en-US" sz="1800" b="0" i="0" u="none" strike="noStrike" dirty="0">
                          <a:solidFill>
                            <a:srgbClr val="000000"/>
                          </a:solidFill>
                          <a:effectLst/>
                          <a:highlight>
                            <a:srgbClr val="FFFF00"/>
                          </a:highlight>
                          <a:latin typeface="Aptos Narrow" panose="020B0004020202020204" pitchFamily="34" charset="0"/>
                        </a:rPr>
                        <a:t>to the Partner.</a:t>
                      </a:r>
                    </a:p>
                  </a:txBody>
                  <a:tcPr marL="7620" marR="7620" marT="7620" marB="0" anchor="b">
                    <a:lnL>
                      <a:noFill/>
                    </a:lnL>
                    <a:lnR>
                      <a:noFill/>
                    </a:lnR>
                    <a:lnT>
                      <a:noFill/>
                    </a:lnT>
                    <a:lnB>
                      <a:noFill/>
                    </a:lnB>
                    <a:noFill/>
                  </a:tcPr>
                </a:tc>
                <a:tc hMerge="1">
                  <a:txBody>
                    <a:bodyPr/>
                    <a:lstStyle/>
                    <a:p>
                      <a:endParaRPr lang="en-US"/>
                    </a:p>
                  </a:txBody>
                  <a:tcPr/>
                </a:tc>
                <a:tc hMerge="1">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vMerge="1">
                  <a:txBody>
                    <a:bodyPr/>
                    <a:lstStyle/>
                    <a:p>
                      <a:endParaRPr lang="en-US"/>
                    </a:p>
                  </a:txBody>
                  <a:tcPr/>
                </a:tc>
                <a:extLst>
                  <a:ext uri="{0D108BD9-81ED-4DB2-BD59-A6C34878D82A}">
                    <a16:rowId xmlns:a16="http://schemas.microsoft.com/office/drawing/2014/main" val="613510349"/>
                  </a:ext>
                </a:extLst>
              </a:tr>
              <a:tr h="410999">
                <a:tc gridSpan="2">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vMerge="1">
                  <a:txBody>
                    <a:bodyPr/>
                    <a:lstStyle/>
                    <a:p>
                      <a:endParaRPr lang="en-US"/>
                    </a:p>
                  </a:txBody>
                  <a:tcPr/>
                </a:tc>
                <a:extLst>
                  <a:ext uri="{0D108BD9-81ED-4DB2-BD59-A6C34878D82A}">
                    <a16:rowId xmlns:a16="http://schemas.microsoft.com/office/drawing/2014/main" val="1104251614"/>
                  </a:ext>
                </a:extLst>
              </a:tr>
            </a:tbl>
          </a:graphicData>
        </a:graphic>
      </p:graphicFrame>
      <p:graphicFrame>
        <p:nvGraphicFramePr>
          <p:cNvPr id="3" name="Table 2">
            <a:extLst>
              <a:ext uri="{FF2B5EF4-FFF2-40B4-BE49-F238E27FC236}">
                <a16:creationId xmlns:a16="http://schemas.microsoft.com/office/drawing/2014/main" id="{C9A2F33A-89EE-1F12-B528-3FE55D9E46F5}"/>
              </a:ext>
            </a:extLst>
          </p:cNvPr>
          <p:cNvGraphicFramePr>
            <a:graphicFrameLocks noGrp="1"/>
          </p:cNvGraphicFramePr>
          <p:nvPr>
            <p:extLst>
              <p:ext uri="{D42A27DB-BD31-4B8C-83A1-F6EECF244321}">
                <p14:modId xmlns:p14="http://schemas.microsoft.com/office/powerpoint/2010/main" val="17344993"/>
              </p:ext>
            </p:extLst>
          </p:nvPr>
        </p:nvGraphicFramePr>
        <p:xfrm>
          <a:off x="495757" y="3062688"/>
          <a:ext cx="11200484" cy="3461512"/>
        </p:xfrm>
        <a:graphic>
          <a:graphicData uri="http://schemas.openxmlformats.org/drawingml/2006/table">
            <a:tbl>
              <a:tblPr/>
              <a:tblGrid>
                <a:gridCol w="4076243">
                  <a:extLst>
                    <a:ext uri="{9D8B030D-6E8A-4147-A177-3AD203B41FA5}">
                      <a16:colId xmlns:a16="http://schemas.microsoft.com/office/drawing/2014/main" val="2013796073"/>
                    </a:ext>
                  </a:extLst>
                </a:gridCol>
                <a:gridCol w="1255923">
                  <a:extLst>
                    <a:ext uri="{9D8B030D-6E8A-4147-A177-3AD203B41FA5}">
                      <a16:colId xmlns:a16="http://schemas.microsoft.com/office/drawing/2014/main" val="1880751652"/>
                    </a:ext>
                  </a:extLst>
                </a:gridCol>
                <a:gridCol w="5868318">
                  <a:extLst>
                    <a:ext uri="{9D8B030D-6E8A-4147-A177-3AD203B41FA5}">
                      <a16:colId xmlns:a16="http://schemas.microsoft.com/office/drawing/2014/main" val="2514120059"/>
                    </a:ext>
                  </a:extLst>
                </a:gridCol>
              </a:tblGrid>
              <a:tr h="381508">
                <a:tc>
                  <a:txBody>
                    <a:bodyPr/>
                    <a:lstStyle/>
                    <a:p>
                      <a:pPr lvl="1" algn="l" fontAlgn="b"/>
                      <a:r>
                        <a:rPr lang="en-US" sz="1800" b="0" i="0" u="none" strike="sngStrike" baseline="0" dirty="0">
                          <a:solidFill>
                            <a:srgbClr val="000000"/>
                          </a:solidFill>
                          <a:effectLst/>
                          <a:latin typeface="Aptos Narrow" panose="020B0004020202020204" pitchFamily="34" charset="0"/>
                        </a:rPr>
                        <a:t>Non-Apportionable to the Partnership</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rowSpan="3">
                  <a:txBody>
                    <a:bodyPr/>
                    <a:lstStyle/>
                    <a:p>
                      <a:pPr algn="l" fontAlgn="ctr"/>
                      <a:endParaRPr lang="en-US" sz="1800" b="0" i="0" u="none" strike="noStrike" dirty="0">
                        <a:solidFill>
                          <a:srgbClr val="000000"/>
                        </a:solidFill>
                        <a:effectLst/>
                        <a:latin typeface="Aptos Narrow" panose="020B0004020202020204" pitchFamily="34" charset="0"/>
                      </a:endParaRPr>
                    </a:p>
                    <a:p>
                      <a:pPr algn="l" fontAlgn="ctr"/>
                      <a:endParaRPr lang="en-US" sz="1800" b="0" i="0" u="none" strike="noStrike" dirty="0">
                        <a:solidFill>
                          <a:srgbClr val="000000"/>
                        </a:solidFill>
                        <a:effectLst/>
                        <a:latin typeface="Aptos Narrow" panose="020B0004020202020204" pitchFamily="34" charset="0"/>
                      </a:endParaRPr>
                    </a:p>
                    <a:p>
                      <a:pPr algn="l" fontAlgn="ctr"/>
                      <a:r>
                        <a:rPr lang="en-US" sz="1800" b="0" i="0" u="none" strike="noStrike" dirty="0">
                          <a:solidFill>
                            <a:srgbClr val="000000"/>
                          </a:solidFill>
                          <a:effectLst/>
                          <a:latin typeface="Aptos Narrow" panose="020B0004020202020204" pitchFamily="34" charset="0"/>
                        </a:rPr>
                        <a:t>Apply formulary apportionment based on partnership-level information. </a:t>
                      </a:r>
                    </a:p>
                    <a:p>
                      <a:pPr algn="l" fontAlgn="ctr"/>
                      <a:endParaRPr lang="en-US" sz="1800" b="0" i="0" u="none" strike="noStrike" dirty="0">
                        <a:solidFill>
                          <a:srgbClr val="000000"/>
                        </a:solidFill>
                        <a:effectLst/>
                        <a:latin typeface="Aptos Narrow" panose="020B0004020202020204" pitchFamily="34" charset="0"/>
                      </a:endParaRPr>
                    </a:p>
                    <a:p>
                      <a:pPr algn="l" fontAlgn="ctr"/>
                      <a:r>
                        <a:rPr lang="en-US" sz="1800" b="0" i="0" u="none" strike="noStrike" dirty="0">
                          <a:solidFill>
                            <a:srgbClr val="000000"/>
                          </a:solidFill>
                          <a:effectLst/>
                          <a:latin typeface="Aptos Narrow" panose="020B0004020202020204" pitchFamily="34" charset="0"/>
                        </a:rPr>
                        <a:t>Source is then attributed to the partner.</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20377623"/>
                  </a:ext>
                </a:extLst>
              </a:tr>
              <a:tr h="381508">
                <a:tc>
                  <a:txBody>
                    <a:bodyPr/>
                    <a:lstStyle/>
                    <a:p>
                      <a:pPr lvl="1" algn="l" fontAlgn="b"/>
                      <a:r>
                        <a:rPr lang="en-US" sz="1800" b="0" i="0" u="none" strike="noStrike" dirty="0">
                          <a:solidFill>
                            <a:srgbClr val="000000"/>
                          </a:solidFill>
                          <a:effectLst/>
                          <a:highlight>
                            <a:srgbClr val="FFFF00"/>
                          </a:highlight>
                          <a:latin typeface="Aptos Narrow" panose="020B0004020202020204" pitchFamily="34" charset="0"/>
                        </a:rPr>
                        <a:t>Apportionable to the Partnership</a:t>
                      </a:r>
                    </a:p>
                  </a:txBody>
                  <a:tcPr marL="7620" marR="7620" marT="7620" marB="0" anchor="b">
                    <a:lnL>
                      <a:noFill/>
                    </a:lnL>
                    <a:lnR>
                      <a:noFill/>
                    </a:lnR>
                    <a:lnT>
                      <a:noFill/>
                    </a:lnT>
                    <a:lnB>
                      <a:noFill/>
                    </a:lnB>
                    <a:noFill/>
                  </a:tcPr>
                </a:tc>
                <a:tc>
                  <a:txBody>
                    <a:bodyPr/>
                    <a:lstStyle/>
                    <a:p>
                      <a:pPr algn="ctr" fontAlgn="b"/>
                      <a:r>
                        <a:rPr lang="en-US" sz="2400" b="1" i="0" u="none" strike="noStrike" dirty="0">
                          <a:solidFill>
                            <a:srgbClr val="000000"/>
                          </a:solidFill>
                          <a:effectLst/>
                          <a:latin typeface="Aptos Narrow" panose="020B0004020202020204" pitchFamily="34" charset="0"/>
                        </a:rPr>
                        <a:t>√</a:t>
                      </a:r>
                    </a:p>
                  </a:txBody>
                  <a:tcPr marL="7620" marR="7620" marT="7620" marB="0" anchor="b">
                    <a:lnL>
                      <a:noFill/>
                    </a:lnL>
                    <a:lnR>
                      <a:noFill/>
                    </a:lnR>
                    <a:lnT>
                      <a:noFill/>
                    </a:lnT>
                    <a:lnB>
                      <a:noFill/>
                    </a:lnB>
                    <a:noFill/>
                  </a:tcPr>
                </a:tc>
                <a:tc vMerge="1">
                  <a:txBody>
                    <a:bodyPr/>
                    <a:lstStyle/>
                    <a:p>
                      <a:endParaRPr lang="en-US"/>
                    </a:p>
                  </a:txBody>
                  <a:tcPr>
                    <a:lnL>
                      <a:noFill/>
                    </a:lnL>
                  </a:tcPr>
                </a:tc>
                <a:extLst>
                  <a:ext uri="{0D108BD9-81ED-4DB2-BD59-A6C34878D82A}">
                    <a16:rowId xmlns:a16="http://schemas.microsoft.com/office/drawing/2014/main" val="1299724024"/>
                  </a:ext>
                </a:extLst>
              </a:tr>
              <a:tr h="808483">
                <a:tc>
                  <a:txBody>
                    <a:bodyPr/>
                    <a:lstStyle/>
                    <a:p>
                      <a:pPr lvl="1" algn="l" fontAlgn="b"/>
                      <a:r>
                        <a:rPr lang="en-US" sz="1800" b="0" i="0" u="none" strike="noStrike" dirty="0">
                          <a:solidFill>
                            <a:srgbClr val="000000"/>
                          </a:solidFill>
                          <a:effectLst/>
                          <a:highlight>
                            <a:srgbClr val="FFFF00"/>
                          </a:highlight>
                          <a:latin typeface="Aptos Narrow" panose="020B0004020202020204" pitchFamily="34" charset="0"/>
                        </a:rPr>
                        <a:t>Non-Apportionable to the Partner</a:t>
                      </a:r>
                    </a:p>
                  </a:txBody>
                  <a:tcPr marL="7620" marR="7620" marT="7620" marB="0" anchor="b">
                    <a:lnL>
                      <a:noFill/>
                    </a:lnL>
                    <a:lnR>
                      <a:noFill/>
                    </a:lnR>
                    <a:lnT>
                      <a:noFill/>
                    </a:lnT>
                    <a:lnB>
                      <a:noFill/>
                    </a:lnB>
                    <a:noFill/>
                  </a:tcPr>
                </a:tc>
                <a:tc>
                  <a:txBody>
                    <a:bodyPr/>
                    <a:lstStyle/>
                    <a:p>
                      <a:pPr algn="ctr" fontAlgn="b"/>
                      <a:r>
                        <a:rPr lang="en-US" sz="2400" b="1" i="0" u="none" strike="noStrike" dirty="0">
                          <a:solidFill>
                            <a:srgbClr val="000000"/>
                          </a:solidFill>
                          <a:effectLst/>
                          <a:latin typeface="Aptos Narrow" panose="020B0004020202020204" pitchFamily="34" charset="0"/>
                        </a:rPr>
                        <a:t>√</a:t>
                      </a:r>
                    </a:p>
                  </a:txBody>
                  <a:tcPr marL="7620" marR="7620" marT="7620" marB="0" anchor="b">
                    <a:lnL>
                      <a:noFill/>
                    </a:lnL>
                    <a:lnR>
                      <a:noFill/>
                    </a:lnR>
                    <a:lnT>
                      <a:noFill/>
                    </a:lnT>
                    <a:lnB>
                      <a:noFill/>
                    </a:lnB>
                    <a:noFill/>
                  </a:tcPr>
                </a:tc>
                <a:tc vMerge="1">
                  <a:txBody>
                    <a:bodyPr/>
                    <a:lstStyle/>
                    <a:p>
                      <a:endParaRPr lang="en-US"/>
                    </a:p>
                  </a:txBody>
                  <a:tcPr>
                    <a:lnL w="12700" cmpd="sng">
                      <a:noFill/>
                      <a:prstDash val="solid"/>
                    </a:lnL>
                  </a:tcPr>
                </a:tc>
                <a:extLst>
                  <a:ext uri="{0D108BD9-81ED-4DB2-BD59-A6C34878D82A}">
                    <a16:rowId xmlns:a16="http://schemas.microsoft.com/office/drawing/2014/main" val="613510349"/>
                  </a:ext>
                </a:extLst>
              </a:tr>
              <a:tr h="267952">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633553"/>
                  </a:ext>
                </a:extLst>
              </a:tr>
              <a:tr h="381508">
                <a:tc>
                  <a:txBody>
                    <a:bodyPr/>
                    <a:lstStyle/>
                    <a:p>
                      <a:pPr lvl="1" algn="l" fontAlgn="b"/>
                      <a:r>
                        <a:rPr lang="en-US" sz="1800" b="0" i="0" u="none" strike="sngStrike" baseline="0" dirty="0">
                          <a:solidFill>
                            <a:srgbClr val="000000"/>
                          </a:solidFill>
                          <a:effectLst/>
                          <a:latin typeface="Aptos Narrow" panose="020B0004020202020204" pitchFamily="34" charset="0"/>
                        </a:rPr>
                        <a:t>Non-Apportionable to the Partnership</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noFill/>
                  </a:tcPr>
                </a:tc>
                <a:tc rowSpan="4">
                  <a:txBody>
                    <a:bodyPr/>
                    <a:lstStyle/>
                    <a:p>
                      <a:pPr algn="l" fontAlgn="ctr"/>
                      <a:endParaRPr lang="en-US" sz="1800" b="0" i="0" u="none" strike="noStrike" dirty="0">
                        <a:solidFill>
                          <a:srgbClr val="000000"/>
                        </a:solidFill>
                        <a:effectLst/>
                        <a:latin typeface="Aptos Narrow" panose="020B0004020202020204" pitchFamily="34" charset="0"/>
                      </a:endParaRPr>
                    </a:p>
                    <a:p>
                      <a:pPr algn="l" fontAlgn="ctr"/>
                      <a:endParaRPr lang="en-US" sz="1800" b="0" i="0" u="none" strike="noStrike" dirty="0">
                        <a:solidFill>
                          <a:srgbClr val="000000"/>
                        </a:solidFill>
                        <a:effectLst/>
                        <a:latin typeface="Aptos Narrow" panose="020B0004020202020204" pitchFamily="34" charset="0"/>
                      </a:endParaRPr>
                    </a:p>
                    <a:p>
                      <a:pPr algn="l" fontAlgn="ctr"/>
                      <a:endParaRPr lang="en-US" sz="1800" b="0" i="0" u="none" strike="noStrike" dirty="0">
                        <a:solidFill>
                          <a:srgbClr val="000000"/>
                        </a:solidFill>
                        <a:effectLst/>
                        <a:latin typeface="Aptos Narrow" panose="020B0004020202020204" pitchFamily="34" charset="0"/>
                      </a:endParaRPr>
                    </a:p>
                    <a:p>
                      <a:pPr algn="l" fontAlgn="ctr"/>
                      <a:r>
                        <a:rPr lang="en-US" sz="1800" b="0" i="0" u="none" strike="noStrike" dirty="0">
                          <a:solidFill>
                            <a:srgbClr val="000000"/>
                          </a:solidFill>
                          <a:effectLst/>
                          <a:latin typeface="Aptos Narrow" panose="020B0004020202020204" pitchFamily="34" charset="0"/>
                        </a:rPr>
                        <a:t>States  may use blended apportionment, especially for corporate partners. </a:t>
                      </a:r>
                    </a:p>
                  </a:txBody>
                  <a:tcPr marL="7620" marR="7620" marT="7620" marB="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904540594"/>
                  </a:ext>
                </a:extLst>
              </a:tr>
              <a:tr h="381508">
                <a:tc>
                  <a:txBody>
                    <a:bodyPr/>
                    <a:lstStyle/>
                    <a:p>
                      <a:pPr lvl="1" algn="l" fontAlgn="b"/>
                      <a:r>
                        <a:rPr lang="en-US" sz="1800" b="0" i="0" u="none" strike="noStrike" dirty="0">
                          <a:solidFill>
                            <a:srgbClr val="000000"/>
                          </a:solidFill>
                          <a:effectLst/>
                          <a:highlight>
                            <a:srgbClr val="FFFF00"/>
                          </a:highlight>
                          <a:latin typeface="Aptos Narrow" panose="020B0004020202020204" pitchFamily="34" charset="0"/>
                        </a:rPr>
                        <a:t>Apportionable to the Partnership</a:t>
                      </a:r>
                    </a:p>
                  </a:txBody>
                  <a:tcPr marL="7620" marR="7620" marT="7620" marB="0" anchor="b">
                    <a:lnL>
                      <a:noFill/>
                    </a:lnL>
                    <a:lnR>
                      <a:noFill/>
                    </a:lnR>
                    <a:lnT>
                      <a:noFill/>
                    </a:lnT>
                    <a:lnB>
                      <a:noFill/>
                    </a:lnB>
                    <a:noFill/>
                  </a:tcPr>
                </a:tc>
                <a:tc>
                  <a:txBody>
                    <a:bodyPr/>
                    <a:lstStyle/>
                    <a:p>
                      <a:pPr algn="ctr" fontAlgn="b"/>
                      <a:r>
                        <a:rPr lang="en-US" sz="2400" b="1" i="0" u="none" strike="noStrike" dirty="0">
                          <a:solidFill>
                            <a:srgbClr val="000000"/>
                          </a:solidFill>
                          <a:effectLst/>
                          <a:latin typeface="Aptos Narrow" panose="020B0004020202020204" pitchFamily="34" charset="0"/>
                        </a:rPr>
                        <a:t>√</a:t>
                      </a:r>
                    </a:p>
                  </a:txBody>
                  <a:tcPr marL="7620" marR="7620" marT="7620" marB="0" anchor="b">
                    <a:lnL>
                      <a:noFill/>
                    </a:lnL>
                    <a:lnR>
                      <a:noFill/>
                    </a:lnR>
                    <a:lnT>
                      <a:noFill/>
                    </a:lnT>
                    <a:lnB>
                      <a:noFill/>
                    </a:lnB>
                    <a:noFill/>
                  </a:tcPr>
                </a:tc>
                <a:tc vMerge="1">
                  <a:txBody>
                    <a:bodyPr/>
                    <a:lstStyle/>
                    <a:p>
                      <a:endParaRPr lang="en-US"/>
                    </a:p>
                  </a:txBody>
                  <a:tcPr>
                    <a:lnL>
                      <a:noFill/>
                    </a:lnL>
                  </a:tcPr>
                </a:tc>
                <a:extLst>
                  <a:ext uri="{0D108BD9-81ED-4DB2-BD59-A6C34878D82A}">
                    <a16:rowId xmlns:a16="http://schemas.microsoft.com/office/drawing/2014/main" val="1621650651"/>
                  </a:ext>
                </a:extLst>
              </a:tr>
              <a:tr h="381508">
                <a:tc>
                  <a:txBody>
                    <a:bodyPr/>
                    <a:lstStyle/>
                    <a:p>
                      <a:pPr lvl="1" algn="l" fontAlgn="b"/>
                      <a:r>
                        <a:rPr lang="en-US" sz="1800" b="0" i="0" u="none" strike="sngStrike" baseline="0" dirty="0">
                          <a:solidFill>
                            <a:srgbClr val="000000"/>
                          </a:solidFill>
                          <a:effectLst/>
                          <a:latin typeface="Aptos Narrow" panose="020B0004020202020204" pitchFamily="34" charset="0"/>
                        </a:rPr>
                        <a:t>Non-Apportionable to the Partner</a:t>
                      </a:r>
                    </a:p>
                  </a:txBody>
                  <a:tcPr marL="7620" marR="7620" marT="7620" marB="0" anchor="b">
                    <a:lnL>
                      <a:noFill/>
                    </a:lnL>
                    <a:lnR>
                      <a:noFill/>
                    </a:lnR>
                    <a:lnT>
                      <a:noFill/>
                    </a:lnT>
                    <a:lnB>
                      <a:noFill/>
                    </a:lnB>
                    <a:noFill/>
                  </a:tcPr>
                </a:tc>
                <a:tc>
                  <a:txBody>
                    <a:bodyPr/>
                    <a:lstStyle/>
                    <a:p>
                      <a:pPr algn="ctr" fontAlgn="b"/>
                      <a:endParaRPr lang="en-US" sz="2400" b="1"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vMerge="1">
                  <a:txBody>
                    <a:bodyPr/>
                    <a:lstStyle/>
                    <a:p>
                      <a:endParaRPr lang="en-US"/>
                    </a:p>
                  </a:txBody>
                  <a:tcPr>
                    <a:lnL w="12700" cmpd="sng">
                      <a:noFill/>
                      <a:prstDash val="solid"/>
                    </a:lnL>
                  </a:tcPr>
                </a:tc>
                <a:extLst>
                  <a:ext uri="{0D108BD9-81ED-4DB2-BD59-A6C34878D82A}">
                    <a16:rowId xmlns:a16="http://schemas.microsoft.com/office/drawing/2014/main" val="2226786161"/>
                  </a:ext>
                </a:extLst>
              </a:tr>
              <a:tr h="381508">
                <a:tc>
                  <a:txBody>
                    <a:bodyPr/>
                    <a:lstStyle/>
                    <a:p>
                      <a:pPr lvl="1" algn="l" fontAlgn="b"/>
                      <a:r>
                        <a:rPr lang="en-US" sz="1800" b="0" i="0" u="none" strike="noStrike" dirty="0">
                          <a:solidFill>
                            <a:srgbClr val="000000"/>
                          </a:solidFill>
                          <a:effectLst/>
                          <a:highlight>
                            <a:srgbClr val="FFFF00"/>
                          </a:highlight>
                          <a:latin typeface="Aptos Narrow" panose="020B0004020202020204" pitchFamily="34" charset="0"/>
                        </a:rPr>
                        <a:t>Apportionable to the Partner</a:t>
                      </a:r>
                    </a:p>
                  </a:txBody>
                  <a:tcPr marL="7620" marR="7620" marT="7620" marB="0" anchor="b">
                    <a:lnL>
                      <a:noFill/>
                    </a:lnL>
                    <a:lnR>
                      <a:noFill/>
                    </a:lnR>
                    <a:lnT>
                      <a:noFill/>
                    </a:lnT>
                    <a:lnB>
                      <a:noFill/>
                    </a:lnB>
                    <a:noFill/>
                  </a:tcPr>
                </a:tc>
                <a:tc>
                  <a:txBody>
                    <a:bodyPr/>
                    <a:lstStyle/>
                    <a:p>
                      <a:pPr algn="ctr" fontAlgn="b"/>
                      <a:r>
                        <a:rPr lang="en-US" sz="2400" b="1" i="0" u="none" strike="noStrike" dirty="0">
                          <a:solidFill>
                            <a:srgbClr val="000000"/>
                          </a:solidFill>
                          <a:effectLst/>
                          <a:latin typeface="Aptos Narrow" panose="020B0004020202020204" pitchFamily="34" charset="0"/>
                        </a:rPr>
                        <a:t>√</a:t>
                      </a:r>
                    </a:p>
                  </a:txBody>
                  <a:tcPr marL="7620" marR="7620" marT="7620" marB="0" anchor="b">
                    <a:lnL>
                      <a:noFill/>
                    </a:lnL>
                    <a:lnR>
                      <a:noFill/>
                    </a:lnR>
                    <a:lnT>
                      <a:noFill/>
                    </a:lnT>
                    <a:lnB>
                      <a:noFill/>
                    </a:lnB>
                    <a:noFill/>
                  </a:tcPr>
                </a:tc>
                <a:tc vMerge="1">
                  <a:txBody>
                    <a:bodyPr/>
                    <a:lstStyle/>
                    <a:p>
                      <a:endParaRPr lang="en-US"/>
                    </a:p>
                  </a:txBody>
                  <a:tcPr/>
                </a:tc>
                <a:extLst>
                  <a:ext uri="{0D108BD9-81ED-4DB2-BD59-A6C34878D82A}">
                    <a16:rowId xmlns:a16="http://schemas.microsoft.com/office/drawing/2014/main" val="391496594"/>
                  </a:ext>
                </a:extLst>
              </a:tr>
            </a:tbl>
          </a:graphicData>
        </a:graphic>
      </p:graphicFrame>
      <p:sp>
        <p:nvSpPr>
          <p:cNvPr id="4" name="Slide Number Placeholder 3">
            <a:extLst>
              <a:ext uri="{FF2B5EF4-FFF2-40B4-BE49-F238E27FC236}">
                <a16:creationId xmlns:a16="http://schemas.microsoft.com/office/drawing/2014/main" id="{CF610303-5353-F8F8-7913-FE6FCBA1B67B}"/>
              </a:ext>
            </a:extLst>
          </p:cNvPr>
          <p:cNvSpPr>
            <a:spLocks noGrp="1"/>
          </p:cNvSpPr>
          <p:nvPr>
            <p:ph type="sldNum" sz="quarter" idx="12"/>
          </p:nvPr>
        </p:nvSpPr>
        <p:spPr/>
        <p:txBody>
          <a:bodyPr/>
          <a:lstStyle/>
          <a:p>
            <a:fld id="{D6C96CAE-968E-43AD-BA74-60661CD4F489}" type="slidenum">
              <a:rPr lang="en-US" smtClean="0"/>
              <a:t>29</a:t>
            </a:fld>
            <a:endParaRPr lang="en-US"/>
          </a:p>
        </p:txBody>
      </p:sp>
    </p:spTree>
    <p:extLst>
      <p:ext uri="{BB962C8B-B14F-4D97-AF65-F5344CB8AC3E}">
        <p14:creationId xmlns:p14="http://schemas.microsoft.com/office/powerpoint/2010/main" val="152586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6A3E4-AEAD-46AE-1B11-B3961E925A34}"/>
              </a:ext>
            </a:extLst>
          </p:cNvPr>
          <p:cNvSpPr>
            <a:spLocks noGrp="1"/>
          </p:cNvSpPr>
          <p:nvPr>
            <p:ph type="title"/>
          </p:nvPr>
        </p:nvSpPr>
        <p:spPr/>
        <p:txBody>
          <a:bodyPr>
            <a:normAutofit/>
          </a:bodyPr>
          <a:lstStyle/>
          <a:p>
            <a:r>
              <a:rPr lang="en-US" sz="3200" dirty="0"/>
              <a:t>Partnership Tax Developments</a:t>
            </a:r>
            <a:br>
              <a:rPr lang="en-US" sz="3200" dirty="0"/>
            </a:br>
            <a:r>
              <a:rPr lang="en-US" sz="1800" b="1" dirty="0"/>
              <a:t>See also the Presentation to the Uniformity Committee from the November meeting - </a:t>
            </a:r>
            <a:r>
              <a:rPr lang="en-US" sz="1800" b="1" dirty="0">
                <a:hlinkClick r:id="rId2"/>
              </a:rPr>
              <a:t>Here</a:t>
            </a:r>
            <a:endParaRPr lang="en-US" sz="3200" dirty="0"/>
          </a:p>
        </p:txBody>
      </p:sp>
      <p:sp>
        <p:nvSpPr>
          <p:cNvPr id="4" name="Slide Number Placeholder 3">
            <a:extLst>
              <a:ext uri="{FF2B5EF4-FFF2-40B4-BE49-F238E27FC236}">
                <a16:creationId xmlns:a16="http://schemas.microsoft.com/office/drawing/2014/main" id="{A8C28D01-3CF4-22F3-FCE8-D37967C3FAF2}"/>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2975899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461913" y="2393950"/>
            <a:ext cx="11148895" cy="2413720"/>
          </a:xfrm>
        </p:spPr>
        <p:txBody>
          <a:bodyPr>
            <a:normAutofit/>
          </a:bodyPr>
          <a:lstStyle/>
          <a:p>
            <a:r>
              <a:rPr lang="en-US" dirty="0"/>
              <a:t>Sourcing Apportionable Income</a:t>
            </a:r>
          </a:p>
        </p:txBody>
      </p:sp>
      <p:sp>
        <p:nvSpPr>
          <p:cNvPr id="3" name="Slide Number Placeholder 2">
            <a:extLst>
              <a:ext uri="{FF2B5EF4-FFF2-40B4-BE49-F238E27FC236}">
                <a16:creationId xmlns:a16="http://schemas.microsoft.com/office/drawing/2014/main" id="{A908E82F-110C-85DC-ECDA-D38F8F2C977A}"/>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1423633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A5670-207A-80E9-7D99-67EF86F87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FDDB2-693D-BF4B-4CCE-6479446C2230}"/>
              </a:ext>
            </a:extLst>
          </p:cNvPr>
          <p:cNvSpPr>
            <a:spLocks noGrp="1"/>
          </p:cNvSpPr>
          <p:nvPr>
            <p:ph type="title"/>
          </p:nvPr>
        </p:nvSpPr>
        <p:spPr>
          <a:xfrm>
            <a:off x="771148" y="1037967"/>
            <a:ext cx="3054091" cy="4709131"/>
          </a:xfrm>
          <a:solidFill>
            <a:srgbClr val="4A5158"/>
          </a:solidFill>
        </p:spPr>
        <p:txBody>
          <a:bodyPr anchor="ctr">
            <a:normAutofit/>
          </a:bodyPr>
          <a:lstStyle/>
          <a:p>
            <a:r>
              <a:rPr lang="en-US" sz="3600" dirty="0">
                <a:solidFill>
                  <a:srgbClr val="FFFEFF"/>
                </a:solidFill>
              </a:rPr>
              <a:t>generally</a:t>
            </a:r>
          </a:p>
        </p:txBody>
      </p:sp>
      <p:sp>
        <p:nvSpPr>
          <p:cNvPr id="3" name="Content Placeholder 2">
            <a:extLst>
              <a:ext uri="{FF2B5EF4-FFF2-40B4-BE49-F238E27FC236}">
                <a16:creationId xmlns:a16="http://schemas.microsoft.com/office/drawing/2014/main" id="{F614C697-3CD9-4D53-EE79-94A6DA0793F5}"/>
              </a:ext>
            </a:extLst>
          </p:cNvPr>
          <p:cNvSpPr>
            <a:spLocks noGrp="1"/>
          </p:cNvSpPr>
          <p:nvPr>
            <p:ph idx="1"/>
          </p:nvPr>
        </p:nvSpPr>
        <p:spPr>
          <a:xfrm>
            <a:off x="4010141" y="707010"/>
            <a:ext cx="7735326" cy="5647942"/>
          </a:xfrm>
        </p:spPr>
        <p:txBody>
          <a:bodyPr>
            <a:normAutofit/>
          </a:bodyPr>
          <a:lstStyle/>
          <a:p>
            <a:pPr lvl="1">
              <a:spcBef>
                <a:spcPts val="1800"/>
              </a:spcBef>
            </a:pPr>
            <a:r>
              <a:rPr lang="en-US" sz="2400" b="1" dirty="0"/>
              <a:t>States use formulary apportionment.</a:t>
            </a:r>
          </a:p>
          <a:p>
            <a:pPr lvl="1">
              <a:spcBef>
                <a:spcPts val="1800"/>
              </a:spcBef>
            </a:pPr>
            <a:r>
              <a:rPr lang="en-US" sz="2400" b="1" dirty="0"/>
              <a:t>Default Rule – Use the factors of the entity recognizing the income.</a:t>
            </a:r>
          </a:p>
          <a:p>
            <a:pPr lvl="1">
              <a:spcBef>
                <a:spcPts val="1800"/>
              </a:spcBef>
              <a:spcAft>
                <a:spcPts val="0"/>
              </a:spcAft>
            </a:pPr>
            <a:r>
              <a:rPr lang="en-US" sz="2400" b="1" dirty="0"/>
              <a:t>Blended Apportionment – Some states, along with the MTC combined corporate filing model, require a combination of the taxpaying partner factors with its share of the partnership factors for:</a:t>
            </a:r>
          </a:p>
          <a:p>
            <a:pPr lvl="2">
              <a:spcBef>
                <a:spcPts val="1800"/>
              </a:spcBef>
              <a:spcAft>
                <a:spcPts val="0"/>
              </a:spcAft>
            </a:pPr>
            <a:r>
              <a:rPr lang="en-US" sz="2400" b="1" dirty="0"/>
              <a:t>Corporate partners</a:t>
            </a:r>
          </a:p>
          <a:p>
            <a:pPr lvl="2">
              <a:spcBef>
                <a:spcPts val="1800"/>
              </a:spcBef>
            </a:pPr>
            <a:r>
              <a:rPr lang="en-US" sz="2400" b="1" dirty="0"/>
              <a:t>Tiered structures</a:t>
            </a:r>
            <a:endParaRPr lang="en-US" sz="2700" b="1" dirty="0"/>
          </a:p>
        </p:txBody>
      </p:sp>
      <p:sp>
        <p:nvSpPr>
          <p:cNvPr id="4" name="Slide Number Placeholder 3">
            <a:extLst>
              <a:ext uri="{FF2B5EF4-FFF2-40B4-BE49-F238E27FC236}">
                <a16:creationId xmlns:a16="http://schemas.microsoft.com/office/drawing/2014/main" id="{EB93E7B4-58A4-BF7A-78D8-58B6FCCCD79B}"/>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892452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7A2A-D30B-7B15-B29C-1C0353BBD705}"/>
              </a:ext>
            </a:extLst>
          </p:cNvPr>
          <p:cNvSpPr>
            <a:spLocks noGrp="1"/>
          </p:cNvSpPr>
          <p:nvPr>
            <p:ph type="title"/>
          </p:nvPr>
        </p:nvSpPr>
        <p:spPr>
          <a:xfrm>
            <a:off x="581190" y="933450"/>
            <a:ext cx="3458247" cy="5212826"/>
          </a:xfrm>
        </p:spPr>
        <p:txBody>
          <a:bodyPr anchor="ctr">
            <a:normAutofit/>
          </a:bodyPr>
          <a:lstStyle/>
          <a:p>
            <a:pPr algn="ctr"/>
            <a:r>
              <a:rPr lang="en-US" sz="3200" dirty="0"/>
              <a:t>Is BLENDED APPORTIONMENT NECESSARY?</a:t>
            </a:r>
          </a:p>
        </p:txBody>
      </p:sp>
      <p:sp>
        <p:nvSpPr>
          <p:cNvPr id="3" name="Content Placeholder 2">
            <a:extLst>
              <a:ext uri="{FF2B5EF4-FFF2-40B4-BE49-F238E27FC236}">
                <a16:creationId xmlns:a16="http://schemas.microsoft.com/office/drawing/2014/main" id="{F77044D3-34B7-5848-AD5C-41C9568DD624}"/>
              </a:ext>
            </a:extLst>
          </p:cNvPr>
          <p:cNvSpPr>
            <a:spLocks noGrp="1"/>
          </p:cNvSpPr>
          <p:nvPr>
            <p:ph idx="1"/>
          </p:nvPr>
        </p:nvSpPr>
        <p:spPr>
          <a:xfrm>
            <a:off x="4345758" y="716437"/>
            <a:ext cx="7265052" cy="5429840"/>
          </a:xfrm>
        </p:spPr>
        <p:txBody>
          <a:bodyPr>
            <a:normAutofit/>
          </a:bodyPr>
          <a:lstStyle/>
          <a:p>
            <a:pPr>
              <a:spcBef>
                <a:spcPts val="0"/>
              </a:spcBef>
            </a:pPr>
            <a:r>
              <a:rPr lang="en-US" sz="2400" b="1" u="sng" dirty="0"/>
              <a:t>Simple Example - Assume</a:t>
            </a:r>
            <a:r>
              <a:rPr lang="en-US" sz="2400" b="1" dirty="0"/>
              <a:t> – </a:t>
            </a:r>
          </a:p>
          <a:p>
            <a:pPr lvl="1">
              <a:spcBef>
                <a:spcPts val="1200"/>
              </a:spcBef>
            </a:pPr>
            <a:r>
              <a:rPr lang="en-US" sz="2000" b="1" dirty="0"/>
              <a:t>Corporation C forms Partnership X with another entity. </a:t>
            </a:r>
          </a:p>
          <a:p>
            <a:pPr lvl="1">
              <a:spcBef>
                <a:spcPts val="1200"/>
              </a:spcBef>
            </a:pPr>
            <a:r>
              <a:rPr lang="en-US" sz="2000" b="1" dirty="0"/>
              <a:t>C owns 50% and receives a 50% allocation X’s income.</a:t>
            </a:r>
          </a:p>
          <a:p>
            <a:pPr lvl="1">
              <a:spcBef>
                <a:spcPts val="1200"/>
              </a:spcBef>
            </a:pPr>
            <a:r>
              <a:rPr lang="en-US" sz="2000" b="1" dirty="0"/>
              <a:t>X performs important functions for C’s business. </a:t>
            </a:r>
          </a:p>
          <a:p>
            <a:pPr lvl="1">
              <a:spcBef>
                <a:spcPts val="1200"/>
              </a:spcBef>
            </a:pPr>
            <a:r>
              <a:rPr lang="en-US" sz="2000" b="1" dirty="0"/>
              <a:t>As separate entities: </a:t>
            </a:r>
          </a:p>
          <a:p>
            <a:pPr lvl="2">
              <a:spcBef>
                <a:spcPts val="1200"/>
              </a:spcBef>
            </a:pPr>
            <a:r>
              <a:rPr lang="en-US" sz="1800" b="1" dirty="0"/>
              <a:t>C has $2 million of income and $20 million in receipts—but no receipts in State 1. </a:t>
            </a:r>
          </a:p>
          <a:p>
            <a:pPr lvl="2">
              <a:spcBef>
                <a:spcPts val="1200"/>
              </a:spcBef>
            </a:pPr>
            <a:r>
              <a:rPr lang="en-US" sz="1800" b="1" dirty="0"/>
              <a:t>X has $1 million of income and all of its receipts--$20 million—are in State 1.</a:t>
            </a:r>
          </a:p>
        </p:txBody>
      </p:sp>
      <p:sp>
        <p:nvSpPr>
          <p:cNvPr id="5" name="Slide Number Placeholder 4">
            <a:extLst>
              <a:ext uri="{FF2B5EF4-FFF2-40B4-BE49-F238E27FC236}">
                <a16:creationId xmlns:a16="http://schemas.microsoft.com/office/drawing/2014/main" id="{690A1763-313D-DED4-7F6C-7525A5EFE17A}"/>
              </a:ext>
            </a:extLst>
          </p:cNvPr>
          <p:cNvSpPr>
            <a:spLocks noGrp="1"/>
          </p:cNvSpPr>
          <p:nvPr>
            <p:ph type="sldNum" sz="quarter" idx="12"/>
          </p:nvPr>
        </p:nvSpPr>
        <p:spPr/>
        <p:txBody>
          <a:bodyPr/>
          <a:lstStyle/>
          <a:p>
            <a:fld id="{3A98EE3D-8CD1-4C3F-BD1C-C98C9596463C}" type="slidenum">
              <a:rPr lang="en-US" smtClean="0"/>
              <a:pPr/>
              <a:t>32</a:t>
            </a:fld>
            <a:endParaRPr lang="en-US" dirty="0"/>
          </a:p>
        </p:txBody>
      </p:sp>
    </p:spTree>
    <p:extLst>
      <p:ext uri="{BB962C8B-B14F-4D97-AF65-F5344CB8AC3E}">
        <p14:creationId xmlns:p14="http://schemas.microsoft.com/office/powerpoint/2010/main" val="40966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8EE720-5984-36E0-B8AB-59EC1EDE7343}"/>
              </a:ext>
            </a:extLst>
          </p:cNvPr>
          <p:cNvSpPr>
            <a:spLocks noGrp="1"/>
          </p:cNvSpPr>
          <p:nvPr>
            <p:ph idx="1"/>
          </p:nvPr>
        </p:nvSpPr>
        <p:spPr>
          <a:xfrm>
            <a:off x="4483866" y="1179829"/>
            <a:ext cx="7126944" cy="4802330"/>
          </a:xfrm>
        </p:spPr>
        <p:txBody>
          <a:bodyPr/>
          <a:lstStyle/>
          <a:p>
            <a:pPr marL="0" indent="0">
              <a:spcBef>
                <a:spcPts val="1200"/>
              </a:spcBef>
              <a:buNone/>
            </a:pPr>
            <a:r>
              <a:rPr lang="en-US" sz="2200" b="1" u="sng" dirty="0"/>
              <a:t>Partner-Level Apportionment</a:t>
            </a:r>
            <a:r>
              <a:rPr lang="en-US" sz="2200" b="1" dirty="0"/>
              <a:t> </a:t>
            </a:r>
          </a:p>
          <a:p>
            <a:pPr marL="0" indent="0">
              <a:spcBef>
                <a:spcPts val="1200"/>
              </a:spcBef>
              <a:buNone/>
            </a:pPr>
            <a:r>
              <a:rPr lang="en-US" sz="2000" b="1" dirty="0"/>
              <a:t>C includes its distributive share of X’s income in its apportionable income—but does not include any share of X’s factors. So it has no income apportioned to State 1, including none of the distributive share, because it has no receipts of its own in State 1.</a:t>
            </a:r>
          </a:p>
          <a:p>
            <a:pPr marL="0" indent="0">
              <a:spcBef>
                <a:spcPts val="1200"/>
              </a:spcBef>
              <a:buNone/>
            </a:pPr>
            <a:r>
              <a:rPr lang="en-US" sz="2000" b="1" dirty="0">
                <a:highlight>
                  <a:srgbClr val="FFFF00"/>
                </a:highlight>
              </a:rPr>
              <a:t>RESULTS: $0 sourced to State 1.</a:t>
            </a:r>
          </a:p>
          <a:p>
            <a:pPr marL="0" indent="0">
              <a:buNone/>
            </a:pPr>
            <a:endParaRPr lang="en-US" dirty="0"/>
          </a:p>
        </p:txBody>
      </p:sp>
      <p:sp>
        <p:nvSpPr>
          <p:cNvPr id="5" name="Slide Number Placeholder 4">
            <a:extLst>
              <a:ext uri="{FF2B5EF4-FFF2-40B4-BE49-F238E27FC236}">
                <a16:creationId xmlns:a16="http://schemas.microsoft.com/office/drawing/2014/main" id="{7212AD56-FE69-BE71-54A2-5FA0FFBB93FE}"/>
              </a:ext>
            </a:extLst>
          </p:cNvPr>
          <p:cNvSpPr>
            <a:spLocks noGrp="1"/>
          </p:cNvSpPr>
          <p:nvPr>
            <p:ph type="sldNum" sz="quarter" idx="12"/>
          </p:nvPr>
        </p:nvSpPr>
        <p:spPr/>
        <p:txBody>
          <a:bodyPr/>
          <a:lstStyle/>
          <a:p>
            <a:fld id="{3A98EE3D-8CD1-4C3F-BD1C-C98C9596463C}" type="slidenum">
              <a:rPr lang="en-US" smtClean="0"/>
              <a:pPr/>
              <a:t>33</a:t>
            </a:fld>
            <a:endParaRPr lang="en-US" dirty="0"/>
          </a:p>
        </p:txBody>
      </p:sp>
      <p:sp>
        <p:nvSpPr>
          <p:cNvPr id="7" name="Title 1">
            <a:extLst>
              <a:ext uri="{FF2B5EF4-FFF2-40B4-BE49-F238E27FC236}">
                <a16:creationId xmlns:a16="http://schemas.microsoft.com/office/drawing/2014/main" id="{A15631A0-C809-D77E-4BF6-4833091F1EC7}"/>
              </a:ext>
            </a:extLst>
          </p:cNvPr>
          <p:cNvSpPr>
            <a:spLocks noGrp="1"/>
          </p:cNvSpPr>
          <p:nvPr>
            <p:ph type="title"/>
          </p:nvPr>
        </p:nvSpPr>
        <p:spPr>
          <a:xfrm>
            <a:off x="581190" y="933450"/>
            <a:ext cx="3458247" cy="5212826"/>
          </a:xfrm>
        </p:spPr>
        <p:txBody>
          <a:bodyPr anchor="ctr">
            <a:normAutofit/>
          </a:bodyPr>
          <a:lstStyle/>
          <a:p>
            <a:pPr algn="ctr"/>
            <a:r>
              <a:rPr lang="en-US" sz="3200" dirty="0"/>
              <a:t>Is BLENDED APPORTIONMENT NECESSARY?</a:t>
            </a:r>
          </a:p>
        </p:txBody>
      </p:sp>
    </p:spTree>
    <p:extLst>
      <p:ext uri="{BB962C8B-B14F-4D97-AF65-F5344CB8AC3E}">
        <p14:creationId xmlns:p14="http://schemas.microsoft.com/office/powerpoint/2010/main" val="2795079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11A9DE-5604-F6FB-C2B6-F6E0A768187D}"/>
              </a:ext>
            </a:extLst>
          </p:cNvPr>
          <p:cNvSpPr>
            <a:spLocks noGrp="1"/>
          </p:cNvSpPr>
          <p:nvPr>
            <p:ph idx="1"/>
          </p:nvPr>
        </p:nvSpPr>
        <p:spPr>
          <a:xfrm>
            <a:off x="4439798" y="1179829"/>
            <a:ext cx="7282149" cy="4824364"/>
          </a:xfrm>
        </p:spPr>
        <p:txBody>
          <a:bodyPr/>
          <a:lstStyle/>
          <a:p>
            <a:pPr marL="0" indent="0">
              <a:spcBef>
                <a:spcPts val="1200"/>
              </a:spcBef>
              <a:buNone/>
            </a:pPr>
            <a:r>
              <a:rPr lang="en-US" sz="2400" b="1" u="sng" dirty="0"/>
              <a:t>Separate Partnership &amp; Partner Apportionment</a:t>
            </a:r>
            <a:r>
              <a:rPr lang="en-US" sz="2400" b="1" dirty="0"/>
              <a:t> -</a:t>
            </a:r>
          </a:p>
          <a:p>
            <a:pPr marL="0" indent="0">
              <a:spcBef>
                <a:spcPts val="1200"/>
              </a:spcBef>
              <a:buNone/>
            </a:pPr>
            <a:r>
              <a:rPr lang="en-US" sz="2200" b="1" dirty="0"/>
              <a:t>Partnership X apportions its income at the entity level to State 1 and that sourcing result is attributed to C. Since all of X’s receipts are in State 1—all of X’s income, and C’s distributive share of that income, is sourced to State 1. But because C apportions its own income separately and has no receipts in State 1—it has no other income sourced to State 1.</a:t>
            </a:r>
          </a:p>
          <a:p>
            <a:pPr marL="0" indent="0">
              <a:spcBef>
                <a:spcPts val="1200"/>
              </a:spcBef>
              <a:buNone/>
            </a:pPr>
            <a:r>
              <a:rPr lang="en-US" sz="2200" b="1" dirty="0">
                <a:highlight>
                  <a:srgbClr val="FFFF00"/>
                </a:highlight>
              </a:rPr>
              <a:t>RESULT: All of C’s distributive share - $500,000 is sourced to State 1.</a:t>
            </a:r>
          </a:p>
          <a:p>
            <a:endParaRPr lang="en-US" dirty="0"/>
          </a:p>
        </p:txBody>
      </p:sp>
      <p:sp>
        <p:nvSpPr>
          <p:cNvPr id="5" name="Slide Number Placeholder 4">
            <a:extLst>
              <a:ext uri="{FF2B5EF4-FFF2-40B4-BE49-F238E27FC236}">
                <a16:creationId xmlns:a16="http://schemas.microsoft.com/office/drawing/2014/main" id="{1EBC240B-8480-3780-043A-C49F8B49B3F3}"/>
              </a:ext>
            </a:extLst>
          </p:cNvPr>
          <p:cNvSpPr>
            <a:spLocks noGrp="1"/>
          </p:cNvSpPr>
          <p:nvPr>
            <p:ph type="sldNum" sz="quarter" idx="12"/>
          </p:nvPr>
        </p:nvSpPr>
        <p:spPr/>
        <p:txBody>
          <a:bodyPr/>
          <a:lstStyle/>
          <a:p>
            <a:fld id="{3A98EE3D-8CD1-4C3F-BD1C-C98C9596463C}" type="slidenum">
              <a:rPr lang="en-US" smtClean="0"/>
              <a:pPr/>
              <a:t>34</a:t>
            </a:fld>
            <a:endParaRPr lang="en-US" dirty="0"/>
          </a:p>
        </p:txBody>
      </p:sp>
      <p:sp>
        <p:nvSpPr>
          <p:cNvPr id="6" name="Title 1">
            <a:extLst>
              <a:ext uri="{FF2B5EF4-FFF2-40B4-BE49-F238E27FC236}">
                <a16:creationId xmlns:a16="http://schemas.microsoft.com/office/drawing/2014/main" id="{242DCACC-6F91-1756-CBD5-DB0E2D84A8D9}"/>
              </a:ext>
            </a:extLst>
          </p:cNvPr>
          <p:cNvSpPr>
            <a:spLocks noGrp="1"/>
          </p:cNvSpPr>
          <p:nvPr>
            <p:ph type="title"/>
          </p:nvPr>
        </p:nvSpPr>
        <p:spPr>
          <a:xfrm>
            <a:off x="554686" y="933450"/>
            <a:ext cx="3458247" cy="5212826"/>
          </a:xfrm>
        </p:spPr>
        <p:txBody>
          <a:bodyPr anchor="ctr">
            <a:normAutofit/>
          </a:bodyPr>
          <a:lstStyle/>
          <a:p>
            <a:pPr algn="ctr"/>
            <a:r>
              <a:rPr lang="en-US" sz="3200" dirty="0"/>
              <a:t>Is BLENDED APPORTIONMENT NECESSARY?</a:t>
            </a:r>
          </a:p>
        </p:txBody>
      </p:sp>
    </p:spTree>
    <p:extLst>
      <p:ext uri="{BB962C8B-B14F-4D97-AF65-F5344CB8AC3E}">
        <p14:creationId xmlns:p14="http://schemas.microsoft.com/office/powerpoint/2010/main" val="2513174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7A2A-D30B-7B15-B29C-1C0353BBD705}"/>
              </a:ext>
            </a:extLst>
          </p:cNvPr>
          <p:cNvSpPr>
            <a:spLocks noGrp="1"/>
          </p:cNvSpPr>
          <p:nvPr>
            <p:ph type="title"/>
          </p:nvPr>
        </p:nvSpPr>
        <p:spPr>
          <a:xfrm>
            <a:off x="581190" y="933450"/>
            <a:ext cx="3438151" cy="5212826"/>
          </a:xfrm>
        </p:spPr>
        <p:txBody>
          <a:bodyPr anchor="ctr">
            <a:normAutofit/>
          </a:bodyPr>
          <a:lstStyle/>
          <a:p>
            <a:pPr algn="ctr"/>
            <a:r>
              <a:rPr lang="en-US" sz="3200" dirty="0"/>
              <a:t>Is BLENDED APPORTIONMENT NECESSARY?</a:t>
            </a:r>
          </a:p>
        </p:txBody>
      </p:sp>
      <p:sp>
        <p:nvSpPr>
          <p:cNvPr id="3" name="Content Placeholder 2">
            <a:extLst>
              <a:ext uri="{FF2B5EF4-FFF2-40B4-BE49-F238E27FC236}">
                <a16:creationId xmlns:a16="http://schemas.microsoft.com/office/drawing/2014/main" id="{F77044D3-34B7-5848-AD5C-41C9568DD624}"/>
              </a:ext>
            </a:extLst>
          </p:cNvPr>
          <p:cNvSpPr>
            <a:spLocks noGrp="1"/>
          </p:cNvSpPr>
          <p:nvPr>
            <p:ph idx="1"/>
          </p:nvPr>
        </p:nvSpPr>
        <p:spPr>
          <a:xfrm>
            <a:off x="4345759" y="630196"/>
            <a:ext cx="7410813" cy="1970500"/>
          </a:xfrm>
        </p:spPr>
        <p:txBody>
          <a:bodyPr anchor="ctr"/>
          <a:lstStyle/>
          <a:p>
            <a:pPr marL="0" indent="0">
              <a:spcBef>
                <a:spcPts val="1200"/>
              </a:spcBef>
              <a:buNone/>
            </a:pPr>
            <a:r>
              <a:rPr lang="en-US" sz="2400" b="1" u="sng" dirty="0"/>
              <a:t>Blended Apportionment</a:t>
            </a:r>
            <a:r>
              <a:rPr lang="en-US" sz="2400" b="1" dirty="0"/>
              <a:t> -</a:t>
            </a:r>
          </a:p>
          <a:p>
            <a:pPr marL="0" indent="0">
              <a:spcBef>
                <a:spcPts val="1200"/>
              </a:spcBef>
              <a:buNone/>
            </a:pPr>
            <a:r>
              <a:rPr lang="en-US" sz="2200" b="1" dirty="0"/>
              <a:t>C combines its own factors with its share of X’s factors and uses that combined formula to apportion all of its income. </a:t>
            </a:r>
            <a:endParaRPr lang="en-US" b="1" dirty="0"/>
          </a:p>
        </p:txBody>
      </p:sp>
      <p:sp>
        <p:nvSpPr>
          <p:cNvPr id="5" name="Slide Number Placeholder 4">
            <a:extLst>
              <a:ext uri="{FF2B5EF4-FFF2-40B4-BE49-F238E27FC236}">
                <a16:creationId xmlns:a16="http://schemas.microsoft.com/office/drawing/2014/main" id="{690A1763-313D-DED4-7F6C-7525A5EFE17A}"/>
              </a:ext>
            </a:extLst>
          </p:cNvPr>
          <p:cNvSpPr>
            <a:spLocks noGrp="1"/>
          </p:cNvSpPr>
          <p:nvPr>
            <p:ph type="sldNum" sz="quarter" idx="12"/>
          </p:nvPr>
        </p:nvSpPr>
        <p:spPr/>
        <p:txBody>
          <a:bodyPr/>
          <a:lstStyle/>
          <a:p>
            <a:fld id="{3A98EE3D-8CD1-4C3F-BD1C-C98C9596463C}" type="slidenum">
              <a:rPr lang="en-US" smtClean="0"/>
              <a:pPr/>
              <a:t>35</a:t>
            </a:fld>
            <a:endParaRPr lang="en-US" dirty="0"/>
          </a:p>
        </p:txBody>
      </p:sp>
      <p:graphicFrame>
        <p:nvGraphicFramePr>
          <p:cNvPr id="4" name="Table 3">
            <a:extLst>
              <a:ext uri="{FF2B5EF4-FFF2-40B4-BE49-F238E27FC236}">
                <a16:creationId xmlns:a16="http://schemas.microsoft.com/office/drawing/2014/main" id="{4F6949B1-7E65-8A76-F59C-4E99F4222F37}"/>
              </a:ext>
            </a:extLst>
          </p:cNvPr>
          <p:cNvGraphicFramePr>
            <a:graphicFrameLocks noGrp="1"/>
          </p:cNvGraphicFramePr>
          <p:nvPr>
            <p:extLst>
              <p:ext uri="{D42A27DB-BD31-4B8C-83A1-F6EECF244321}">
                <p14:modId xmlns:p14="http://schemas.microsoft.com/office/powerpoint/2010/main" val="87271139"/>
              </p:ext>
            </p:extLst>
          </p:nvPr>
        </p:nvGraphicFramePr>
        <p:xfrm>
          <a:off x="4255430" y="2600695"/>
          <a:ext cx="7664822" cy="2860447"/>
        </p:xfrm>
        <a:graphic>
          <a:graphicData uri="http://schemas.openxmlformats.org/drawingml/2006/table">
            <a:tbl>
              <a:tblPr>
                <a:tableStyleId>{5C22544A-7EE6-4342-B048-85BDC9FD1C3A}</a:tableStyleId>
              </a:tblPr>
              <a:tblGrid>
                <a:gridCol w="3976985">
                  <a:extLst>
                    <a:ext uri="{9D8B030D-6E8A-4147-A177-3AD203B41FA5}">
                      <a16:colId xmlns:a16="http://schemas.microsoft.com/office/drawing/2014/main" val="30506326"/>
                    </a:ext>
                  </a:extLst>
                </a:gridCol>
                <a:gridCol w="1824225">
                  <a:extLst>
                    <a:ext uri="{9D8B030D-6E8A-4147-A177-3AD203B41FA5}">
                      <a16:colId xmlns:a16="http://schemas.microsoft.com/office/drawing/2014/main" val="4125549724"/>
                    </a:ext>
                  </a:extLst>
                </a:gridCol>
                <a:gridCol w="1863612">
                  <a:extLst>
                    <a:ext uri="{9D8B030D-6E8A-4147-A177-3AD203B41FA5}">
                      <a16:colId xmlns:a16="http://schemas.microsoft.com/office/drawing/2014/main" val="491811623"/>
                    </a:ext>
                  </a:extLst>
                </a:gridCol>
              </a:tblGrid>
              <a:tr h="256154">
                <a:tc>
                  <a:txBody>
                    <a:bodyPr/>
                    <a:lstStyle/>
                    <a:p>
                      <a:pPr algn="l" fontAlgn="b"/>
                      <a:endParaRPr lang="en-US" sz="1600" b="1" i="0" u="none" strike="noStrike" dirty="0">
                        <a:solidFill>
                          <a:srgbClr val="000000"/>
                        </a:solidFill>
                        <a:effectLst/>
                        <a:latin typeface="Aptos Narrow" panose="020B0004020202020204" pitchFamily="34" charset="0"/>
                      </a:endParaRPr>
                    </a:p>
                  </a:txBody>
                  <a:tcPr marL="7620" marR="7620" marT="7620" marB="0" anchor="b">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en-US" sz="1600" b="1" u="none" strike="noStrike" dirty="0">
                          <a:effectLst/>
                        </a:rPr>
                        <a:t>State 1</a:t>
                      </a:r>
                      <a:endParaRPr lang="en-US" sz="1600" b="1" i="0" u="none" strike="noStrike" dirty="0">
                        <a:solidFill>
                          <a:srgbClr val="000000"/>
                        </a:solidFill>
                        <a:effectLst/>
                        <a:latin typeface="Aptos Narrow" panose="020B0004020202020204" pitchFamily="34" charset="0"/>
                      </a:endParaRPr>
                    </a:p>
                    <a:p>
                      <a:pPr algn="ctr" fontAlgn="b"/>
                      <a:r>
                        <a:rPr lang="en-US" sz="1600" b="1" i="0" u="none" strike="noStrike" dirty="0">
                          <a:solidFill>
                            <a:srgbClr val="000000"/>
                          </a:solidFill>
                          <a:effectLst/>
                          <a:latin typeface="Aptos Narrow" panose="020B0004020202020204" pitchFamily="34" charset="0"/>
                        </a:rPr>
                        <a:t>Receipts</a:t>
                      </a:r>
                      <a:endParaRPr lang="en-US" sz="1600" b="1" u="none" strike="noStrike" dirty="0">
                        <a:effectLst/>
                      </a:endParaRPr>
                    </a:p>
                  </a:txBody>
                  <a:tcPr marL="7620" marR="7620" marT="7620" marB="0" anchor="b">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en-US" sz="1600" b="1" u="none" strike="noStrike" dirty="0">
                          <a:effectLst/>
                        </a:rPr>
                        <a:t>Total</a:t>
                      </a:r>
                    </a:p>
                    <a:p>
                      <a:pPr algn="ctr" fontAlgn="b"/>
                      <a:r>
                        <a:rPr lang="en-US" sz="1600" b="1" i="0" u="none" strike="noStrike" dirty="0">
                          <a:solidFill>
                            <a:srgbClr val="000000"/>
                          </a:solidFill>
                          <a:effectLst/>
                          <a:latin typeface="Aptos Narrow" panose="020B0004020202020204" pitchFamily="34" charset="0"/>
                        </a:rPr>
                        <a:t>Receipts</a:t>
                      </a:r>
                    </a:p>
                  </a:txBody>
                  <a:tcPr marL="7620" marR="7620" marT="7620" marB="0" anchor="b">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663626677"/>
                  </a:ext>
                </a:extLst>
              </a:tr>
              <a:tr h="400708">
                <a:tc>
                  <a:txBody>
                    <a:bodyPr/>
                    <a:lstStyle/>
                    <a:p>
                      <a:pPr algn="l" fontAlgn="b"/>
                      <a:r>
                        <a:rPr lang="en-US" sz="1600" b="1" u="none" strike="noStrike" dirty="0">
                          <a:effectLst/>
                        </a:rPr>
                        <a:t>C Corp Receipts</a:t>
                      </a:r>
                      <a:endParaRPr lang="en-US" sz="1600" b="1" i="0" u="none" strike="noStrike" dirty="0">
                        <a:solidFill>
                          <a:srgbClr val="000000"/>
                        </a:solidFill>
                        <a:effectLst/>
                        <a:latin typeface="Aptos Narrow" panose="020B0004020202020204" pitchFamily="34" charset="0"/>
                      </a:endParaRPr>
                    </a:p>
                  </a:txBody>
                  <a:tcPr marL="7620" marR="7620" marT="7620" marB="0" anchor="b">
                    <a:lnT w="12700" cap="flat" cmpd="sng" algn="ctr">
                      <a:solidFill>
                        <a:schemeClr val="tx1"/>
                      </a:solidFill>
                      <a:prstDash val="solid"/>
                      <a:round/>
                      <a:headEnd type="none" w="med" len="med"/>
                      <a:tailEnd type="none" w="med" len="med"/>
                    </a:lnT>
                    <a:solidFill>
                      <a:schemeClr val="tx2">
                        <a:lumMod val="10000"/>
                        <a:lumOff val="90000"/>
                      </a:schemeClr>
                    </a:solidFill>
                  </a:tcPr>
                </a:tc>
                <a:tc>
                  <a:txBody>
                    <a:bodyPr/>
                    <a:lstStyle/>
                    <a:p>
                      <a:pPr algn="l" fontAlgn="b"/>
                      <a:r>
                        <a:rPr lang="en-US" sz="1600" b="1" u="none" strike="noStrike" dirty="0">
                          <a:effectLst/>
                        </a:rPr>
                        <a:t> $                         </a:t>
                      </a:r>
                      <a:endParaRPr lang="en-US" sz="1600" b="1" i="0" u="none" strike="noStrike" dirty="0">
                        <a:solidFill>
                          <a:srgbClr val="000000"/>
                        </a:solidFill>
                        <a:effectLst/>
                        <a:latin typeface="Aptos Narrow" panose="020B0004020202020204" pitchFamily="34" charset="0"/>
                      </a:endParaRPr>
                    </a:p>
                  </a:txBody>
                  <a:tcPr marL="7620" marR="7620" marT="7620" marB="0" anchor="b">
                    <a:lnT w="12700" cap="flat" cmpd="sng" algn="ctr">
                      <a:solidFill>
                        <a:schemeClr val="tx1"/>
                      </a:solidFill>
                      <a:prstDash val="solid"/>
                      <a:round/>
                      <a:headEnd type="none" w="med" len="med"/>
                      <a:tailEnd type="none" w="med" len="med"/>
                    </a:lnT>
                    <a:solidFill>
                      <a:schemeClr val="tx2">
                        <a:lumMod val="10000"/>
                        <a:lumOff val="90000"/>
                      </a:schemeClr>
                    </a:solidFill>
                  </a:tcPr>
                </a:tc>
                <a:tc>
                  <a:txBody>
                    <a:bodyPr/>
                    <a:lstStyle/>
                    <a:p>
                      <a:pPr algn="l" fontAlgn="b"/>
                      <a:r>
                        <a:rPr lang="en-US" sz="1600" b="1" u="none" strike="noStrike" dirty="0">
                          <a:effectLst/>
                        </a:rPr>
                        <a:t> $        20,000,000 </a:t>
                      </a:r>
                      <a:endParaRPr lang="en-US" sz="1600" b="1" i="0" u="none" strike="noStrike" dirty="0">
                        <a:solidFill>
                          <a:srgbClr val="000000"/>
                        </a:solidFill>
                        <a:effectLst/>
                        <a:latin typeface="Aptos Narrow" panose="020B0004020202020204" pitchFamily="34" charset="0"/>
                      </a:endParaRPr>
                    </a:p>
                  </a:txBody>
                  <a:tcPr marL="7620" marR="7620" marT="7620" marB="0" anchor="b">
                    <a:lnT w="12700" cap="flat" cmpd="sng" algn="ctr">
                      <a:solidFill>
                        <a:schemeClr val="tx1"/>
                      </a:solidFill>
                      <a:prstDash val="solid"/>
                      <a:round/>
                      <a:headEnd type="none" w="med" len="med"/>
                      <a:tailEnd type="none" w="med" len="med"/>
                    </a:lnT>
                    <a:solidFill>
                      <a:schemeClr val="tx2">
                        <a:lumMod val="10000"/>
                        <a:lumOff val="90000"/>
                      </a:schemeClr>
                    </a:solidFill>
                  </a:tcPr>
                </a:tc>
                <a:extLst>
                  <a:ext uri="{0D108BD9-81ED-4DB2-BD59-A6C34878D82A}">
                    <a16:rowId xmlns:a16="http://schemas.microsoft.com/office/drawing/2014/main" val="2153602978"/>
                  </a:ext>
                </a:extLst>
              </a:tr>
              <a:tr h="400708">
                <a:tc>
                  <a:txBody>
                    <a:bodyPr/>
                    <a:lstStyle/>
                    <a:p>
                      <a:pPr algn="l" fontAlgn="b"/>
                      <a:r>
                        <a:rPr lang="en-US" sz="1600" b="1" u="none" strike="noStrike" dirty="0">
                          <a:effectLst/>
                        </a:rPr>
                        <a:t>C Corp's Share of X's Receipts</a:t>
                      </a:r>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tc>
                  <a:txBody>
                    <a:bodyPr/>
                    <a:lstStyle/>
                    <a:p>
                      <a:pPr algn="l" fontAlgn="b"/>
                      <a:r>
                        <a:rPr lang="en-US" sz="1600" b="1" u="none" strike="noStrike" dirty="0">
                          <a:effectLst/>
                        </a:rPr>
                        <a:t> $      10,000,000 </a:t>
                      </a:r>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tc>
                  <a:txBody>
                    <a:bodyPr/>
                    <a:lstStyle/>
                    <a:p>
                      <a:pPr algn="l" fontAlgn="b"/>
                      <a:r>
                        <a:rPr lang="en-US" sz="1600" b="1" u="none" strike="noStrike" dirty="0">
                          <a:effectLst/>
                        </a:rPr>
                        <a:t> $        10,000,000 </a:t>
                      </a:r>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extLst>
                  <a:ext uri="{0D108BD9-81ED-4DB2-BD59-A6C34878D82A}">
                    <a16:rowId xmlns:a16="http://schemas.microsoft.com/office/drawing/2014/main" val="1527286801"/>
                  </a:ext>
                </a:extLst>
              </a:tr>
              <a:tr h="400708">
                <a:tc>
                  <a:txBody>
                    <a:bodyPr/>
                    <a:lstStyle/>
                    <a:p>
                      <a:pPr lvl="1" algn="l" fontAlgn="b"/>
                      <a:r>
                        <a:rPr lang="en-US" sz="1600" b="1" u="none" strike="noStrike" dirty="0">
                          <a:effectLst/>
                        </a:rPr>
                        <a:t>Total</a:t>
                      </a:r>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tc>
                  <a:txBody>
                    <a:bodyPr/>
                    <a:lstStyle/>
                    <a:p>
                      <a:pPr algn="l" fontAlgn="b"/>
                      <a:r>
                        <a:rPr lang="en-US" sz="1600" b="1" u="none" strike="noStrike" dirty="0">
                          <a:effectLst/>
                        </a:rPr>
                        <a:t> $      10,000,000 </a:t>
                      </a:r>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tc>
                  <a:txBody>
                    <a:bodyPr/>
                    <a:lstStyle/>
                    <a:p>
                      <a:pPr algn="l" fontAlgn="b"/>
                      <a:r>
                        <a:rPr lang="en-US" sz="1600" b="1" u="none" strike="noStrike" dirty="0">
                          <a:effectLst/>
                        </a:rPr>
                        <a:t> $        30,000,000 </a:t>
                      </a:r>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extLst>
                  <a:ext uri="{0D108BD9-81ED-4DB2-BD59-A6C34878D82A}">
                    <a16:rowId xmlns:a16="http://schemas.microsoft.com/office/drawing/2014/main" val="721514627"/>
                  </a:ext>
                </a:extLst>
              </a:tr>
              <a:tr h="361607">
                <a:tc>
                  <a:txBody>
                    <a:bodyPr/>
                    <a:lstStyle/>
                    <a:p>
                      <a:pPr algn="l" fontAlgn="b"/>
                      <a:r>
                        <a:rPr lang="en-US" sz="1600" b="1" u="none" strike="noStrike">
                          <a:effectLst/>
                        </a:rPr>
                        <a:t>C's Blended Receipts Factor</a:t>
                      </a:r>
                      <a:endParaRPr lang="en-US" sz="1600" b="1" i="0" u="none" strike="noStrike">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tc>
                  <a:txBody>
                    <a:bodyPr/>
                    <a:lstStyle/>
                    <a:p>
                      <a:pPr lvl="2" algn="l" fontAlgn="b"/>
                      <a:r>
                        <a:rPr lang="en-US" sz="1600" b="1" u="none" strike="noStrike" dirty="0">
                          <a:effectLst/>
                        </a:rPr>
                        <a:t>33.333%</a:t>
                      </a:r>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tc>
                  <a:txBody>
                    <a:bodyPr/>
                    <a:lstStyle/>
                    <a:p>
                      <a:pPr algn="l" fontAlgn="b"/>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extLst>
                  <a:ext uri="{0D108BD9-81ED-4DB2-BD59-A6C34878D82A}">
                    <a16:rowId xmlns:a16="http://schemas.microsoft.com/office/drawing/2014/main" val="2142542083"/>
                  </a:ext>
                </a:extLst>
              </a:tr>
              <a:tr h="400708">
                <a:tc>
                  <a:txBody>
                    <a:bodyPr/>
                    <a:lstStyle/>
                    <a:p>
                      <a:pPr algn="l" fontAlgn="b"/>
                      <a:r>
                        <a:rPr lang="en-US" sz="1600" b="1" u="none" strike="noStrike" dirty="0">
                          <a:effectLst/>
                        </a:rPr>
                        <a:t>C Corp Distributive Share</a:t>
                      </a:r>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tc>
                  <a:txBody>
                    <a:bodyPr/>
                    <a:lstStyle/>
                    <a:p>
                      <a:pPr algn="l" fontAlgn="b"/>
                      <a:r>
                        <a:rPr lang="en-US" sz="1600" b="1" u="none" strike="noStrike" dirty="0">
                          <a:effectLst/>
                        </a:rPr>
                        <a:t> $         2,500,000</a:t>
                      </a:r>
                    </a:p>
                  </a:txBody>
                  <a:tcPr marL="7620" marR="7620" marT="7620" marB="0" anchor="b">
                    <a:solidFill>
                      <a:schemeClr val="tx2">
                        <a:lumMod val="10000"/>
                        <a:lumOff val="90000"/>
                      </a:schemeClr>
                    </a:solidFill>
                  </a:tcPr>
                </a:tc>
                <a:tc>
                  <a:txBody>
                    <a:bodyPr/>
                    <a:lstStyle/>
                    <a:p>
                      <a:pPr algn="l" fontAlgn="b"/>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extLst>
                  <a:ext uri="{0D108BD9-81ED-4DB2-BD59-A6C34878D82A}">
                    <a16:rowId xmlns:a16="http://schemas.microsoft.com/office/drawing/2014/main" val="2511000819"/>
                  </a:ext>
                </a:extLst>
              </a:tr>
              <a:tr h="400708">
                <a:tc>
                  <a:txBody>
                    <a:bodyPr/>
                    <a:lstStyle/>
                    <a:p>
                      <a:pPr algn="l" fontAlgn="b"/>
                      <a:r>
                        <a:rPr lang="en-US" sz="1600" b="1" u="none" strike="noStrike" dirty="0">
                          <a:effectLst/>
                          <a:highlight>
                            <a:srgbClr val="FFFF00"/>
                          </a:highlight>
                        </a:rPr>
                        <a:t>C Corp Income Sourced to State 1</a:t>
                      </a:r>
                      <a:endParaRPr lang="en-US" sz="1600" b="1" i="0" u="none" strike="noStrike" dirty="0">
                        <a:solidFill>
                          <a:srgbClr val="000000"/>
                        </a:solidFill>
                        <a:effectLst/>
                        <a:highlight>
                          <a:srgbClr val="FFFF00"/>
                        </a:highlight>
                        <a:latin typeface="Aptos Narrow" panose="020B0004020202020204" pitchFamily="34" charset="0"/>
                      </a:endParaRPr>
                    </a:p>
                  </a:txBody>
                  <a:tcPr marL="7620" marR="7620" marT="7620" marB="0" anchor="b">
                    <a:solidFill>
                      <a:schemeClr val="tx2">
                        <a:lumMod val="10000"/>
                        <a:lumOff val="90000"/>
                      </a:schemeClr>
                    </a:solidFill>
                  </a:tcPr>
                </a:tc>
                <a:tc>
                  <a:txBody>
                    <a:bodyPr/>
                    <a:lstStyle/>
                    <a:p>
                      <a:pPr algn="l" fontAlgn="b"/>
                      <a:r>
                        <a:rPr lang="en-US" sz="1600" b="1" u="none" strike="noStrike" dirty="0">
                          <a:effectLst/>
                          <a:highlight>
                            <a:srgbClr val="FFFF00"/>
                          </a:highlight>
                        </a:rPr>
                        <a:t> $             833,333 </a:t>
                      </a:r>
                      <a:endParaRPr lang="en-US" sz="1600" b="1" i="0" u="none" strike="noStrike" dirty="0">
                        <a:solidFill>
                          <a:srgbClr val="000000"/>
                        </a:solidFill>
                        <a:effectLst/>
                        <a:highlight>
                          <a:srgbClr val="FFFF00"/>
                        </a:highlight>
                        <a:latin typeface="Aptos Narrow" panose="020B0004020202020204" pitchFamily="34" charset="0"/>
                      </a:endParaRPr>
                    </a:p>
                  </a:txBody>
                  <a:tcPr marL="7620" marR="7620" marT="7620" marB="0" anchor="b">
                    <a:solidFill>
                      <a:schemeClr val="tx2">
                        <a:lumMod val="10000"/>
                        <a:lumOff val="90000"/>
                      </a:schemeClr>
                    </a:solidFill>
                  </a:tcPr>
                </a:tc>
                <a:tc>
                  <a:txBody>
                    <a:bodyPr/>
                    <a:lstStyle/>
                    <a:p>
                      <a:pPr algn="l" fontAlgn="b"/>
                      <a:endParaRPr lang="en-US" sz="1600" b="1" i="0" u="none" strike="noStrike" dirty="0">
                        <a:solidFill>
                          <a:srgbClr val="000000"/>
                        </a:solidFill>
                        <a:effectLst/>
                        <a:latin typeface="Aptos Narrow" panose="020B0004020202020204" pitchFamily="34" charset="0"/>
                      </a:endParaRPr>
                    </a:p>
                  </a:txBody>
                  <a:tcPr marL="7620" marR="7620" marT="7620" marB="0" anchor="b">
                    <a:solidFill>
                      <a:schemeClr val="tx2">
                        <a:lumMod val="10000"/>
                        <a:lumOff val="90000"/>
                      </a:schemeClr>
                    </a:solidFill>
                  </a:tcPr>
                </a:tc>
                <a:extLst>
                  <a:ext uri="{0D108BD9-81ED-4DB2-BD59-A6C34878D82A}">
                    <a16:rowId xmlns:a16="http://schemas.microsoft.com/office/drawing/2014/main" val="2103164920"/>
                  </a:ext>
                </a:extLst>
              </a:tr>
            </a:tbl>
          </a:graphicData>
        </a:graphic>
      </p:graphicFrame>
    </p:spTree>
    <p:extLst>
      <p:ext uri="{BB962C8B-B14F-4D97-AF65-F5344CB8AC3E}">
        <p14:creationId xmlns:p14="http://schemas.microsoft.com/office/powerpoint/2010/main" val="1049505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05E19-3B5B-DFBE-E134-A5A9D2FD6FA2}"/>
              </a:ext>
            </a:extLst>
          </p:cNvPr>
          <p:cNvSpPr>
            <a:spLocks noGrp="1"/>
          </p:cNvSpPr>
          <p:nvPr>
            <p:ph idx="1"/>
          </p:nvPr>
        </p:nvSpPr>
        <p:spPr>
          <a:xfrm>
            <a:off x="4241494" y="920198"/>
            <a:ext cx="7535537" cy="5212826"/>
          </a:xfrm>
        </p:spPr>
        <p:txBody>
          <a:bodyPr/>
          <a:lstStyle/>
          <a:p>
            <a:r>
              <a:rPr lang="en-US" sz="3200" b="1" dirty="0"/>
              <a:t>Income Soured to State Comparison:</a:t>
            </a:r>
          </a:p>
          <a:p>
            <a:pPr lvl="1"/>
            <a:r>
              <a:rPr lang="en-US" sz="2000" b="1" dirty="0"/>
              <a:t>Partner-Level Apportionment - 					   	    $0</a:t>
            </a:r>
          </a:p>
          <a:p>
            <a:pPr lvl="1"/>
            <a:r>
              <a:rPr lang="en-US" sz="2000" b="1" dirty="0"/>
              <a:t>Separate Partnership &amp; Partner Apportionment - 	$500,000</a:t>
            </a:r>
          </a:p>
          <a:p>
            <a:pPr lvl="1"/>
            <a:r>
              <a:rPr lang="en-US" sz="2000" b="1" dirty="0"/>
              <a:t>Blended Apportionment -	   					$833,333</a:t>
            </a:r>
            <a:endParaRPr lang="en-US" b="1" dirty="0"/>
          </a:p>
        </p:txBody>
      </p:sp>
      <p:sp>
        <p:nvSpPr>
          <p:cNvPr id="5" name="Slide Number Placeholder 4">
            <a:extLst>
              <a:ext uri="{FF2B5EF4-FFF2-40B4-BE49-F238E27FC236}">
                <a16:creationId xmlns:a16="http://schemas.microsoft.com/office/drawing/2014/main" id="{1F35F8E4-EE3B-7DA2-3783-271CEBDA3E61}"/>
              </a:ext>
            </a:extLst>
          </p:cNvPr>
          <p:cNvSpPr>
            <a:spLocks noGrp="1"/>
          </p:cNvSpPr>
          <p:nvPr>
            <p:ph type="sldNum" sz="quarter" idx="12"/>
          </p:nvPr>
        </p:nvSpPr>
        <p:spPr/>
        <p:txBody>
          <a:bodyPr/>
          <a:lstStyle/>
          <a:p>
            <a:fld id="{3A98EE3D-8CD1-4C3F-BD1C-C98C9596463C}" type="slidenum">
              <a:rPr lang="en-US" smtClean="0"/>
              <a:pPr/>
              <a:t>36</a:t>
            </a:fld>
            <a:endParaRPr lang="en-US" dirty="0"/>
          </a:p>
        </p:txBody>
      </p:sp>
      <p:sp>
        <p:nvSpPr>
          <p:cNvPr id="6" name="Title 1">
            <a:extLst>
              <a:ext uri="{FF2B5EF4-FFF2-40B4-BE49-F238E27FC236}">
                <a16:creationId xmlns:a16="http://schemas.microsoft.com/office/drawing/2014/main" id="{34FC30FF-3147-BA2F-37C8-7FAA9D8B3A6E}"/>
              </a:ext>
            </a:extLst>
          </p:cNvPr>
          <p:cNvSpPr>
            <a:spLocks noGrp="1"/>
          </p:cNvSpPr>
          <p:nvPr>
            <p:ph type="title"/>
          </p:nvPr>
        </p:nvSpPr>
        <p:spPr>
          <a:xfrm>
            <a:off x="567938" y="920198"/>
            <a:ext cx="3438151" cy="5212826"/>
          </a:xfrm>
        </p:spPr>
        <p:txBody>
          <a:bodyPr anchor="ctr">
            <a:normAutofit/>
          </a:bodyPr>
          <a:lstStyle/>
          <a:p>
            <a:pPr algn="ctr"/>
            <a:r>
              <a:rPr lang="en-US" sz="3200" dirty="0"/>
              <a:t>Is BLENDED APPORTIONMENT NECESSARY?</a:t>
            </a:r>
          </a:p>
        </p:txBody>
      </p:sp>
    </p:spTree>
    <p:extLst>
      <p:ext uri="{BB962C8B-B14F-4D97-AF65-F5344CB8AC3E}">
        <p14:creationId xmlns:p14="http://schemas.microsoft.com/office/powerpoint/2010/main" val="2699390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45E30-A8A2-2F69-6068-AE635B4E41AC}"/>
              </a:ext>
            </a:extLst>
          </p:cNvPr>
          <p:cNvSpPr>
            <a:spLocks noGrp="1"/>
          </p:cNvSpPr>
          <p:nvPr>
            <p:ph type="title"/>
          </p:nvPr>
        </p:nvSpPr>
        <p:spPr>
          <a:xfrm>
            <a:off x="581192" y="702156"/>
            <a:ext cx="11029616" cy="796138"/>
          </a:xfrm>
        </p:spPr>
        <p:txBody>
          <a:bodyPr/>
          <a:lstStyle/>
          <a:p>
            <a:r>
              <a:rPr lang="en-US" dirty="0"/>
              <a:t>Big “How” Question:</a:t>
            </a:r>
          </a:p>
        </p:txBody>
      </p:sp>
      <p:sp>
        <p:nvSpPr>
          <p:cNvPr id="7" name="Content Placeholder 6">
            <a:extLst>
              <a:ext uri="{FF2B5EF4-FFF2-40B4-BE49-F238E27FC236}">
                <a16:creationId xmlns:a16="http://schemas.microsoft.com/office/drawing/2014/main" id="{09BDD46A-A60C-6CE2-6273-C41DE8120699}"/>
              </a:ext>
            </a:extLst>
          </p:cNvPr>
          <p:cNvSpPr>
            <a:spLocks noGrp="1"/>
          </p:cNvSpPr>
          <p:nvPr>
            <p:ph idx="1"/>
          </p:nvPr>
        </p:nvSpPr>
        <p:spPr>
          <a:xfrm>
            <a:off x="581193" y="1498294"/>
            <a:ext cx="11029615" cy="4925620"/>
          </a:xfrm>
        </p:spPr>
        <p:txBody>
          <a:bodyPr>
            <a:normAutofit/>
          </a:bodyPr>
          <a:lstStyle/>
          <a:p>
            <a:pPr marL="0" indent="0">
              <a:lnSpc>
                <a:spcPct val="110000"/>
              </a:lnSpc>
              <a:spcBef>
                <a:spcPts val="0"/>
              </a:spcBef>
              <a:spcAft>
                <a:spcPts val="1000"/>
              </a:spcAft>
              <a:buNone/>
            </a:pPr>
            <a:r>
              <a:rPr lang="en-US" sz="2800" b="1" u="sng" dirty="0"/>
              <a:t>How do partners determine share of partnership factors to include?</a:t>
            </a:r>
            <a:r>
              <a:rPr lang="en-US" sz="2800" b="1" dirty="0"/>
              <a:t> </a:t>
            </a:r>
          </a:p>
          <a:p>
            <a:pPr>
              <a:spcBef>
                <a:spcPts val="0"/>
              </a:spcBef>
              <a:spcAft>
                <a:spcPts val="3000"/>
              </a:spcAft>
            </a:pPr>
            <a:r>
              <a:rPr lang="en-US" sz="2400" b="1" dirty="0"/>
              <a:t>Directly attribute the receipts to particular partners based on the partnership items making up their distributive share.</a:t>
            </a:r>
          </a:p>
          <a:p>
            <a:pPr>
              <a:spcBef>
                <a:spcPts val="0"/>
              </a:spcBef>
              <a:spcAft>
                <a:spcPts val="3000"/>
              </a:spcAft>
            </a:pPr>
            <a:r>
              <a:rPr lang="en-US" sz="2400" b="1" dirty="0"/>
              <a:t>Use a ratio of the partner’s “interest in the partnership” (same as federal rules under 704(b))</a:t>
            </a:r>
          </a:p>
          <a:p>
            <a:pPr>
              <a:spcBef>
                <a:spcPts val="0"/>
              </a:spcBef>
              <a:spcAft>
                <a:spcPts val="3000"/>
              </a:spcAft>
            </a:pPr>
            <a:r>
              <a:rPr lang="en-US" sz="2400" b="1" dirty="0"/>
              <a:t>Use a ratio of the partner’s share of capital</a:t>
            </a:r>
          </a:p>
          <a:p>
            <a:pPr>
              <a:spcBef>
                <a:spcPts val="0"/>
              </a:spcBef>
              <a:spcAft>
                <a:spcPts val="1000"/>
              </a:spcAft>
            </a:pPr>
            <a:r>
              <a:rPr lang="en-US" sz="2400" b="1" dirty="0"/>
              <a:t>Use a ratio of the partner’s share of partnership income (distributive share)</a:t>
            </a:r>
          </a:p>
        </p:txBody>
      </p:sp>
      <p:sp>
        <p:nvSpPr>
          <p:cNvPr id="5" name="Slide Number Placeholder 4">
            <a:extLst>
              <a:ext uri="{FF2B5EF4-FFF2-40B4-BE49-F238E27FC236}">
                <a16:creationId xmlns:a16="http://schemas.microsoft.com/office/drawing/2014/main" id="{4B7EB337-011C-1EDC-F068-93B34A138DAD}"/>
              </a:ext>
            </a:extLst>
          </p:cNvPr>
          <p:cNvSpPr>
            <a:spLocks noGrp="1"/>
          </p:cNvSpPr>
          <p:nvPr>
            <p:ph type="sldNum" sz="quarter" idx="12"/>
          </p:nvPr>
        </p:nvSpPr>
        <p:spPr/>
        <p:txBody>
          <a:bodyPr/>
          <a:lstStyle/>
          <a:p>
            <a:fld id="{3A98EE3D-8CD1-4C3F-BD1C-C98C9596463C}" type="slidenum">
              <a:rPr lang="en-US" smtClean="0"/>
              <a:pPr/>
              <a:t>37</a:t>
            </a:fld>
            <a:endParaRPr lang="en-US" dirty="0"/>
          </a:p>
        </p:txBody>
      </p:sp>
    </p:spTree>
    <p:extLst>
      <p:ext uri="{BB962C8B-B14F-4D97-AF65-F5344CB8AC3E}">
        <p14:creationId xmlns:p14="http://schemas.microsoft.com/office/powerpoint/2010/main" val="3737846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1E958-A0C0-D30D-3D65-A483D83BBA9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0BA9552-E81C-9E2D-06D7-981BE2EDA212}"/>
              </a:ext>
            </a:extLst>
          </p:cNvPr>
          <p:cNvSpPr>
            <a:spLocks noGrp="1"/>
          </p:cNvSpPr>
          <p:nvPr>
            <p:ph type="title"/>
          </p:nvPr>
        </p:nvSpPr>
        <p:spPr>
          <a:xfrm>
            <a:off x="581192" y="702156"/>
            <a:ext cx="11029616" cy="796138"/>
          </a:xfrm>
        </p:spPr>
        <p:txBody>
          <a:bodyPr/>
          <a:lstStyle/>
          <a:p>
            <a:r>
              <a:rPr lang="en-US" dirty="0"/>
              <a:t>Big “How” Question:</a:t>
            </a:r>
          </a:p>
        </p:txBody>
      </p:sp>
      <p:sp>
        <p:nvSpPr>
          <p:cNvPr id="7" name="Content Placeholder 6">
            <a:extLst>
              <a:ext uri="{FF2B5EF4-FFF2-40B4-BE49-F238E27FC236}">
                <a16:creationId xmlns:a16="http://schemas.microsoft.com/office/drawing/2014/main" id="{CAAFFA8C-9A08-32DC-D986-B97A1850C802}"/>
              </a:ext>
            </a:extLst>
          </p:cNvPr>
          <p:cNvSpPr>
            <a:spLocks noGrp="1"/>
          </p:cNvSpPr>
          <p:nvPr>
            <p:ph idx="1"/>
          </p:nvPr>
        </p:nvSpPr>
        <p:spPr>
          <a:xfrm>
            <a:off x="581193" y="1498294"/>
            <a:ext cx="11029615" cy="4925620"/>
          </a:xfrm>
        </p:spPr>
        <p:txBody>
          <a:bodyPr>
            <a:normAutofit/>
          </a:bodyPr>
          <a:lstStyle/>
          <a:p>
            <a:pPr marL="0" indent="0">
              <a:lnSpc>
                <a:spcPct val="110000"/>
              </a:lnSpc>
              <a:spcBef>
                <a:spcPts val="0"/>
              </a:spcBef>
              <a:spcAft>
                <a:spcPts val="1000"/>
              </a:spcAft>
              <a:buNone/>
            </a:pPr>
            <a:r>
              <a:rPr lang="en-US" sz="2800" b="1" u="sng" dirty="0"/>
              <a:t>How do partners determine share of partnership factors to include?</a:t>
            </a:r>
            <a:r>
              <a:rPr lang="en-US" sz="2800" b="1" dirty="0"/>
              <a:t> </a:t>
            </a:r>
          </a:p>
          <a:p>
            <a:pPr>
              <a:spcBef>
                <a:spcPts val="0"/>
              </a:spcBef>
              <a:spcAft>
                <a:spcPts val="3000"/>
              </a:spcAft>
            </a:pPr>
            <a:r>
              <a:rPr lang="en-US" sz="2400" b="1" dirty="0"/>
              <a:t>Directly attribute the receipts to particular partners based on the partnership items making up their distributive share.</a:t>
            </a:r>
          </a:p>
          <a:p>
            <a:pPr>
              <a:spcBef>
                <a:spcPts val="0"/>
              </a:spcBef>
              <a:spcAft>
                <a:spcPts val="3000"/>
              </a:spcAft>
            </a:pPr>
            <a:r>
              <a:rPr lang="en-US" sz="2400" b="1" dirty="0"/>
              <a:t>Use a ratio of the partner’s “interest in the partnership” (same as federal rules under 704(b))</a:t>
            </a:r>
          </a:p>
          <a:p>
            <a:pPr>
              <a:spcBef>
                <a:spcPts val="0"/>
              </a:spcBef>
              <a:spcAft>
                <a:spcPts val="3000"/>
              </a:spcAft>
            </a:pPr>
            <a:r>
              <a:rPr lang="en-US" sz="2400" b="1" dirty="0"/>
              <a:t>Use a ratio of the partner’s share of capital</a:t>
            </a:r>
          </a:p>
          <a:p>
            <a:pPr>
              <a:spcBef>
                <a:spcPts val="0"/>
              </a:spcBef>
              <a:spcAft>
                <a:spcPts val="1000"/>
              </a:spcAft>
            </a:pPr>
            <a:r>
              <a:rPr lang="en-US" sz="2400" b="1" dirty="0"/>
              <a:t>Use a ratio of the partner’s share of partnership income (distributive share)</a:t>
            </a:r>
          </a:p>
        </p:txBody>
      </p:sp>
      <p:sp>
        <p:nvSpPr>
          <p:cNvPr id="5" name="Slide Number Placeholder 4">
            <a:extLst>
              <a:ext uri="{FF2B5EF4-FFF2-40B4-BE49-F238E27FC236}">
                <a16:creationId xmlns:a16="http://schemas.microsoft.com/office/drawing/2014/main" id="{AD5F9F8F-9F1E-7E21-32DC-042406FC2700}"/>
              </a:ext>
            </a:extLst>
          </p:cNvPr>
          <p:cNvSpPr>
            <a:spLocks noGrp="1"/>
          </p:cNvSpPr>
          <p:nvPr>
            <p:ph type="sldNum" sz="quarter" idx="12"/>
          </p:nvPr>
        </p:nvSpPr>
        <p:spPr/>
        <p:txBody>
          <a:bodyPr/>
          <a:lstStyle/>
          <a:p>
            <a:fld id="{3A98EE3D-8CD1-4C3F-BD1C-C98C9596463C}" type="slidenum">
              <a:rPr lang="en-US" smtClean="0"/>
              <a:pPr/>
              <a:t>38</a:t>
            </a:fld>
            <a:endParaRPr lang="en-US" dirty="0"/>
          </a:p>
        </p:txBody>
      </p:sp>
      <p:sp>
        <p:nvSpPr>
          <p:cNvPr id="12" name="TextBox 11">
            <a:extLst>
              <a:ext uri="{FF2B5EF4-FFF2-40B4-BE49-F238E27FC236}">
                <a16:creationId xmlns:a16="http://schemas.microsoft.com/office/drawing/2014/main" id="{2A5A5A6B-9245-97F9-B0A4-15EF3FCA2922}"/>
              </a:ext>
            </a:extLst>
          </p:cNvPr>
          <p:cNvSpPr txBox="1"/>
          <p:nvPr/>
        </p:nvSpPr>
        <p:spPr>
          <a:xfrm rot="20959807">
            <a:off x="7233940" y="870410"/>
            <a:ext cx="2802018" cy="1200329"/>
          </a:xfrm>
          <a:prstGeom prst="rect">
            <a:avLst/>
          </a:prstGeom>
          <a:solidFill>
            <a:srgbClr val="FFFF00"/>
          </a:solidFill>
          <a:ln>
            <a:solidFill>
              <a:srgbClr val="E71224"/>
            </a:solidFill>
          </a:ln>
        </p:spPr>
        <p:txBody>
          <a:bodyPr wrap="square" rtlCol="0">
            <a:spAutoFit/>
          </a:bodyPr>
          <a:lstStyle/>
          <a:p>
            <a:r>
              <a:rPr lang="en-US" b="1" dirty="0">
                <a:latin typeface="Lucida Handwriting" panose="03010101010101010101" pitchFamily="66" charset="0"/>
              </a:rPr>
              <a:t>The problem is what do you do with special allocations of expense or loss?</a:t>
            </a:r>
          </a:p>
        </p:txBody>
      </p:sp>
    </p:spTree>
    <p:extLst>
      <p:ext uri="{BB962C8B-B14F-4D97-AF65-F5344CB8AC3E}">
        <p14:creationId xmlns:p14="http://schemas.microsoft.com/office/powerpoint/2010/main" val="679021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3CE1-5D49-DDEB-B258-CEFFFCAAB5A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9FAEBE5-D998-C9AE-977C-CB1C537E534D}"/>
              </a:ext>
            </a:extLst>
          </p:cNvPr>
          <p:cNvSpPr>
            <a:spLocks noGrp="1"/>
          </p:cNvSpPr>
          <p:nvPr>
            <p:ph type="title"/>
          </p:nvPr>
        </p:nvSpPr>
        <p:spPr>
          <a:xfrm>
            <a:off x="581192" y="702156"/>
            <a:ext cx="11029616" cy="796138"/>
          </a:xfrm>
        </p:spPr>
        <p:txBody>
          <a:bodyPr/>
          <a:lstStyle/>
          <a:p>
            <a:r>
              <a:rPr lang="en-US" dirty="0"/>
              <a:t>Big “How” Question:</a:t>
            </a:r>
          </a:p>
        </p:txBody>
      </p:sp>
      <p:sp>
        <p:nvSpPr>
          <p:cNvPr id="7" name="Content Placeholder 6">
            <a:extLst>
              <a:ext uri="{FF2B5EF4-FFF2-40B4-BE49-F238E27FC236}">
                <a16:creationId xmlns:a16="http://schemas.microsoft.com/office/drawing/2014/main" id="{FF9742F8-5EC9-249E-FFB6-CD1FD4C2686A}"/>
              </a:ext>
            </a:extLst>
          </p:cNvPr>
          <p:cNvSpPr>
            <a:spLocks noGrp="1"/>
          </p:cNvSpPr>
          <p:nvPr>
            <p:ph idx="1"/>
          </p:nvPr>
        </p:nvSpPr>
        <p:spPr>
          <a:xfrm>
            <a:off x="581193" y="1498294"/>
            <a:ext cx="11029615" cy="4925620"/>
          </a:xfrm>
        </p:spPr>
        <p:txBody>
          <a:bodyPr>
            <a:normAutofit/>
          </a:bodyPr>
          <a:lstStyle/>
          <a:p>
            <a:pPr marL="0" indent="0">
              <a:lnSpc>
                <a:spcPct val="110000"/>
              </a:lnSpc>
              <a:spcBef>
                <a:spcPts val="0"/>
              </a:spcBef>
              <a:spcAft>
                <a:spcPts val="1000"/>
              </a:spcAft>
              <a:buNone/>
            </a:pPr>
            <a:r>
              <a:rPr lang="en-US" sz="2800" b="1" u="sng" dirty="0"/>
              <a:t>How do partners determine share of partnership factors to include?</a:t>
            </a:r>
            <a:r>
              <a:rPr lang="en-US" sz="2800" b="1" dirty="0"/>
              <a:t> </a:t>
            </a:r>
          </a:p>
          <a:p>
            <a:pPr>
              <a:spcBef>
                <a:spcPts val="0"/>
              </a:spcBef>
              <a:spcAft>
                <a:spcPts val="3000"/>
              </a:spcAft>
            </a:pPr>
            <a:r>
              <a:rPr lang="en-US" sz="2400" b="1" dirty="0"/>
              <a:t>Directly attribute the receipts to particular partners based on the partnership items making up their distributive share.</a:t>
            </a:r>
          </a:p>
          <a:p>
            <a:pPr>
              <a:spcBef>
                <a:spcPts val="0"/>
              </a:spcBef>
              <a:spcAft>
                <a:spcPts val="3000"/>
              </a:spcAft>
            </a:pPr>
            <a:r>
              <a:rPr lang="en-US" sz="2400" b="1" dirty="0"/>
              <a:t>Use a ratio of the partner’s “interest in the partnership” (same as federal rules under 704(b))</a:t>
            </a:r>
          </a:p>
          <a:p>
            <a:pPr>
              <a:spcBef>
                <a:spcPts val="0"/>
              </a:spcBef>
              <a:spcAft>
                <a:spcPts val="3000"/>
              </a:spcAft>
            </a:pPr>
            <a:r>
              <a:rPr lang="en-US" sz="2400" b="1" dirty="0"/>
              <a:t>Use a ratio of the partner’s share of capital</a:t>
            </a:r>
          </a:p>
          <a:p>
            <a:pPr>
              <a:spcBef>
                <a:spcPts val="0"/>
              </a:spcBef>
              <a:spcAft>
                <a:spcPts val="1000"/>
              </a:spcAft>
            </a:pPr>
            <a:r>
              <a:rPr lang="en-US" sz="2400" b="1" dirty="0"/>
              <a:t>Use a ratio of the partner’s share of partnership income (distributive share)</a:t>
            </a:r>
          </a:p>
        </p:txBody>
      </p:sp>
      <p:sp>
        <p:nvSpPr>
          <p:cNvPr id="5" name="Slide Number Placeholder 4">
            <a:extLst>
              <a:ext uri="{FF2B5EF4-FFF2-40B4-BE49-F238E27FC236}">
                <a16:creationId xmlns:a16="http://schemas.microsoft.com/office/drawing/2014/main" id="{B25A0AA0-C01C-B142-0E38-2E0F07460883}"/>
              </a:ext>
            </a:extLst>
          </p:cNvPr>
          <p:cNvSpPr>
            <a:spLocks noGrp="1"/>
          </p:cNvSpPr>
          <p:nvPr>
            <p:ph type="sldNum" sz="quarter" idx="12"/>
          </p:nvPr>
        </p:nvSpPr>
        <p:spPr/>
        <p:txBody>
          <a:bodyPr/>
          <a:lstStyle/>
          <a:p>
            <a:fld id="{3A98EE3D-8CD1-4C3F-BD1C-C98C9596463C}" type="slidenum">
              <a:rPr lang="en-US" smtClean="0"/>
              <a:pPr/>
              <a:t>39</a:t>
            </a:fld>
            <a:endParaRPr lang="en-US" dirty="0"/>
          </a:p>
        </p:txBody>
      </p:sp>
      <p:sp>
        <p:nvSpPr>
          <p:cNvPr id="12" name="TextBox 11">
            <a:extLst>
              <a:ext uri="{FF2B5EF4-FFF2-40B4-BE49-F238E27FC236}">
                <a16:creationId xmlns:a16="http://schemas.microsoft.com/office/drawing/2014/main" id="{3C83F6EE-3626-7371-9DB8-2073E0D417B2}"/>
              </a:ext>
            </a:extLst>
          </p:cNvPr>
          <p:cNvSpPr txBox="1"/>
          <p:nvPr/>
        </p:nvSpPr>
        <p:spPr>
          <a:xfrm rot="20959807">
            <a:off x="8978472" y="3052718"/>
            <a:ext cx="2696097" cy="1200329"/>
          </a:xfrm>
          <a:prstGeom prst="rect">
            <a:avLst/>
          </a:prstGeom>
          <a:solidFill>
            <a:srgbClr val="FFFF00"/>
          </a:solidFill>
          <a:ln>
            <a:solidFill>
              <a:srgbClr val="E71224"/>
            </a:solidFill>
          </a:ln>
        </p:spPr>
        <p:txBody>
          <a:bodyPr wrap="square" rtlCol="0">
            <a:spAutoFit/>
          </a:bodyPr>
          <a:lstStyle/>
          <a:p>
            <a:r>
              <a:rPr lang="en-US" b="1" dirty="0">
                <a:latin typeface="Lucida Handwriting" panose="03010101010101010101" pitchFamily="66" charset="0"/>
              </a:rPr>
              <a:t>Too complicated and information may not be available.</a:t>
            </a:r>
          </a:p>
        </p:txBody>
      </p:sp>
      <p:sp>
        <p:nvSpPr>
          <p:cNvPr id="11" name="TextBox 10">
            <a:extLst>
              <a:ext uri="{FF2B5EF4-FFF2-40B4-BE49-F238E27FC236}">
                <a16:creationId xmlns:a16="http://schemas.microsoft.com/office/drawing/2014/main" id="{BC5A07F6-4FA4-4E73-2FBB-E24CCE3FA2FC}"/>
              </a:ext>
            </a:extLst>
          </p:cNvPr>
          <p:cNvSpPr txBox="1"/>
          <p:nvPr/>
        </p:nvSpPr>
        <p:spPr>
          <a:xfrm rot="20959807">
            <a:off x="7233940" y="870408"/>
            <a:ext cx="2802018" cy="1200329"/>
          </a:xfrm>
          <a:prstGeom prst="rect">
            <a:avLst/>
          </a:prstGeom>
          <a:solidFill>
            <a:srgbClr val="FFFF00"/>
          </a:solidFill>
          <a:ln>
            <a:solidFill>
              <a:srgbClr val="E71224"/>
            </a:solidFill>
          </a:ln>
        </p:spPr>
        <p:txBody>
          <a:bodyPr wrap="square" rtlCol="0">
            <a:spAutoFit/>
          </a:bodyPr>
          <a:lstStyle/>
          <a:p>
            <a:r>
              <a:rPr lang="en-US" b="1" dirty="0">
                <a:latin typeface="Lucida Handwriting" panose="03010101010101010101" pitchFamily="66" charset="0"/>
              </a:rPr>
              <a:t>The problem is what do you do with special allocations of expense or loss?</a:t>
            </a:r>
          </a:p>
        </p:txBody>
      </p:sp>
    </p:spTree>
    <p:extLst>
      <p:ext uri="{BB962C8B-B14F-4D97-AF65-F5344CB8AC3E}">
        <p14:creationId xmlns:p14="http://schemas.microsoft.com/office/powerpoint/2010/main" val="340654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0283" y="614413"/>
            <a:ext cx="11309350" cy="24130"/>
          </a:xfrm>
          <a:custGeom>
            <a:avLst/>
            <a:gdLst/>
            <a:ahLst/>
            <a:cxnLst/>
            <a:rect l="l" t="t" r="r" b="b"/>
            <a:pathLst>
              <a:path w="11309350" h="24129">
                <a:moveTo>
                  <a:pt x="0" y="23761"/>
                </a:moveTo>
                <a:lnTo>
                  <a:pt x="11309337" y="23761"/>
                </a:lnTo>
                <a:lnTo>
                  <a:pt x="11309337" y="0"/>
                </a:lnTo>
                <a:lnTo>
                  <a:pt x="0" y="0"/>
                </a:lnTo>
                <a:lnTo>
                  <a:pt x="0" y="23761"/>
                </a:lnTo>
                <a:close/>
              </a:path>
            </a:pathLst>
          </a:custGeom>
          <a:solidFill>
            <a:srgbClr val="53585E"/>
          </a:solidFill>
        </p:spPr>
        <p:txBody>
          <a:bodyPr wrap="square" lIns="0" tIns="0" rIns="0" bIns="0" rtlCol="0"/>
          <a:lstStyle/>
          <a:p>
            <a:endParaRPr/>
          </a:p>
        </p:txBody>
      </p:sp>
      <p:sp>
        <p:nvSpPr>
          <p:cNvPr id="3" name="object 3"/>
          <p:cNvSpPr/>
          <p:nvPr/>
        </p:nvSpPr>
        <p:spPr>
          <a:xfrm>
            <a:off x="446531" y="457200"/>
            <a:ext cx="3703320" cy="95250"/>
          </a:xfrm>
          <a:custGeom>
            <a:avLst/>
            <a:gdLst/>
            <a:ahLst/>
            <a:cxnLst/>
            <a:rect l="l" t="t" r="r" b="b"/>
            <a:pathLst>
              <a:path w="3703320" h="95250">
                <a:moveTo>
                  <a:pt x="3703320" y="0"/>
                </a:moveTo>
                <a:lnTo>
                  <a:pt x="0" y="0"/>
                </a:lnTo>
                <a:lnTo>
                  <a:pt x="0" y="94996"/>
                </a:lnTo>
                <a:lnTo>
                  <a:pt x="3703320" y="94996"/>
                </a:lnTo>
                <a:lnTo>
                  <a:pt x="3703320" y="0"/>
                </a:lnTo>
                <a:close/>
              </a:path>
            </a:pathLst>
          </a:custGeom>
          <a:solidFill>
            <a:srgbClr val="53585E"/>
          </a:solidFill>
        </p:spPr>
        <p:txBody>
          <a:bodyPr wrap="square" lIns="0" tIns="0" rIns="0" bIns="0" rtlCol="0"/>
          <a:lstStyle/>
          <a:p>
            <a:endParaRPr/>
          </a:p>
        </p:txBody>
      </p:sp>
      <p:sp>
        <p:nvSpPr>
          <p:cNvPr id="4" name="object 4"/>
          <p:cNvSpPr/>
          <p:nvPr/>
        </p:nvSpPr>
        <p:spPr>
          <a:xfrm>
            <a:off x="8042147" y="453644"/>
            <a:ext cx="3703320" cy="99060"/>
          </a:xfrm>
          <a:custGeom>
            <a:avLst/>
            <a:gdLst/>
            <a:ahLst/>
            <a:cxnLst/>
            <a:rect l="l" t="t" r="r" b="b"/>
            <a:pathLst>
              <a:path w="3703320" h="99059">
                <a:moveTo>
                  <a:pt x="3703320" y="0"/>
                </a:moveTo>
                <a:lnTo>
                  <a:pt x="0" y="0"/>
                </a:lnTo>
                <a:lnTo>
                  <a:pt x="0" y="98551"/>
                </a:lnTo>
                <a:lnTo>
                  <a:pt x="3703320" y="98551"/>
                </a:lnTo>
                <a:lnTo>
                  <a:pt x="3703320" y="0"/>
                </a:lnTo>
                <a:close/>
              </a:path>
            </a:pathLst>
          </a:custGeom>
          <a:solidFill>
            <a:srgbClr val="846D7C"/>
          </a:solidFill>
        </p:spPr>
        <p:txBody>
          <a:bodyPr wrap="square" lIns="0" tIns="0" rIns="0" bIns="0" rtlCol="0"/>
          <a:lstStyle/>
          <a:p>
            <a:endParaRPr/>
          </a:p>
        </p:txBody>
      </p:sp>
      <p:pic>
        <p:nvPicPr>
          <p:cNvPr id="5" name="object 5"/>
          <p:cNvPicPr/>
          <p:nvPr/>
        </p:nvPicPr>
        <p:blipFill>
          <a:blip r:embed="rId2" cstate="print"/>
          <a:stretch>
            <a:fillRect/>
          </a:stretch>
        </p:blipFill>
        <p:spPr>
          <a:xfrm>
            <a:off x="440283" y="703962"/>
            <a:ext cx="8009654" cy="6074783"/>
          </a:xfrm>
          <a:prstGeom prst="rect">
            <a:avLst/>
          </a:prstGeom>
        </p:spPr>
      </p:pic>
      <p:sp>
        <p:nvSpPr>
          <p:cNvPr id="6" name="object 6"/>
          <p:cNvSpPr txBox="1"/>
          <p:nvPr/>
        </p:nvSpPr>
        <p:spPr>
          <a:xfrm>
            <a:off x="8620197" y="1020273"/>
            <a:ext cx="3216924" cy="4973541"/>
          </a:xfrm>
          <a:prstGeom prst="rect">
            <a:avLst/>
          </a:prstGeom>
          <a:solidFill>
            <a:srgbClr val="53585E"/>
          </a:solidFill>
        </p:spPr>
        <p:txBody>
          <a:bodyPr vert="horz" wrap="square" lIns="0" tIns="0" rIns="0" bIns="0" rtlCol="0">
            <a:spAutoFit/>
          </a:bodyPr>
          <a:lstStyle/>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a:lnSpc>
                <a:spcPct val="100000"/>
              </a:lnSpc>
              <a:spcBef>
                <a:spcPts val="200"/>
              </a:spcBef>
            </a:pPr>
            <a:endParaRPr sz="2800" dirty="0">
              <a:latin typeface="Times New Roman"/>
              <a:cs typeface="Times New Roman"/>
            </a:endParaRPr>
          </a:p>
          <a:p>
            <a:pPr marL="319405" marR="265430" indent="1270" algn="ctr">
              <a:lnSpc>
                <a:spcPts val="3030"/>
              </a:lnSpc>
              <a:spcBef>
                <a:spcPts val="5"/>
              </a:spcBef>
            </a:pPr>
            <a:r>
              <a:rPr sz="2400" b="1" spc="-25" dirty="0">
                <a:solidFill>
                  <a:srgbClr val="FFFFFF"/>
                </a:solidFill>
                <a:latin typeface="Calibri"/>
                <a:cs typeface="Calibri"/>
              </a:rPr>
              <a:t>PUBLICLY</a:t>
            </a:r>
            <a:r>
              <a:rPr sz="2400" b="1" spc="-95" dirty="0">
                <a:solidFill>
                  <a:srgbClr val="FFFFFF"/>
                </a:solidFill>
                <a:latin typeface="Calibri"/>
                <a:cs typeface="Calibri"/>
              </a:rPr>
              <a:t> </a:t>
            </a:r>
            <a:r>
              <a:rPr sz="2400" b="1" spc="-10" dirty="0">
                <a:solidFill>
                  <a:srgbClr val="FFFFFF"/>
                </a:solidFill>
                <a:latin typeface="Calibri"/>
                <a:cs typeface="Calibri"/>
              </a:rPr>
              <a:t>TRADED </a:t>
            </a:r>
            <a:r>
              <a:rPr sz="2400" b="1" spc="-20" dirty="0">
                <a:solidFill>
                  <a:srgbClr val="FFFFFF"/>
                </a:solidFill>
                <a:latin typeface="Calibri"/>
                <a:cs typeface="Calibri"/>
              </a:rPr>
              <a:t>CORPORATE</a:t>
            </a:r>
            <a:r>
              <a:rPr sz="2400" b="1" spc="-114" dirty="0">
                <a:solidFill>
                  <a:srgbClr val="FFFFFF"/>
                </a:solidFill>
                <a:latin typeface="Calibri"/>
                <a:cs typeface="Calibri"/>
              </a:rPr>
              <a:t> </a:t>
            </a:r>
            <a:r>
              <a:rPr sz="2400" b="1" spc="-10" dirty="0">
                <a:solidFill>
                  <a:srgbClr val="FFFFFF"/>
                </a:solidFill>
                <a:latin typeface="Calibri"/>
                <a:cs typeface="Calibri"/>
              </a:rPr>
              <a:t>INCOME </a:t>
            </a:r>
            <a:r>
              <a:rPr sz="2400" b="1" spc="-25" dirty="0">
                <a:solidFill>
                  <a:srgbClr val="FFFFFF"/>
                </a:solidFill>
                <a:latin typeface="Calibri"/>
                <a:cs typeface="Calibri"/>
              </a:rPr>
              <a:t>TREND-</a:t>
            </a:r>
            <a:r>
              <a:rPr sz="2400" b="1" spc="-20" dirty="0">
                <a:solidFill>
                  <a:srgbClr val="FFFFFF"/>
                </a:solidFill>
                <a:latin typeface="Calibri"/>
                <a:cs typeface="Calibri"/>
              </a:rPr>
              <a:t>LINES</a:t>
            </a:r>
            <a:endParaRPr sz="2400" b="1" dirty="0">
              <a:latin typeface="Calibri"/>
              <a:cs typeface="Calibri"/>
            </a:endParaRPr>
          </a:p>
          <a:p>
            <a:pPr marL="383540" marR="329565" algn="ctr">
              <a:lnSpc>
                <a:spcPts val="2160"/>
              </a:lnSpc>
              <a:spcBef>
                <a:spcPts val="2405"/>
              </a:spcBef>
            </a:pPr>
            <a:r>
              <a:rPr sz="2000" b="1" dirty="0">
                <a:solidFill>
                  <a:srgbClr val="FFFFFF"/>
                </a:solidFill>
                <a:latin typeface="Calibri"/>
                <a:cs typeface="Calibri"/>
              </a:rPr>
              <a:t>FROM</a:t>
            </a:r>
            <a:r>
              <a:rPr sz="2000" b="1" spc="-40" dirty="0">
                <a:solidFill>
                  <a:srgbClr val="FFFFFF"/>
                </a:solidFill>
                <a:latin typeface="Calibri"/>
                <a:cs typeface="Calibri"/>
              </a:rPr>
              <a:t> </a:t>
            </a:r>
            <a:r>
              <a:rPr sz="2000" b="1" dirty="0">
                <a:solidFill>
                  <a:srgbClr val="FFFFFF"/>
                </a:solidFill>
                <a:latin typeface="Calibri"/>
                <a:cs typeface="Calibri"/>
              </a:rPr>
              <a:t>THE</a:t>
            </a:r>
            <a:r>
              <a:rPr sz="2000" b="1" spc="-30" dirty="0">
                <a:solidFill>
                  <a:srgbClr val="FFFFFF"/>
                </a:solidFill>
                <a:latin typeface="Calibri"/>
                <a:cs typeface="Calibri"/>
              </a:rPr>
              <a:t> </a:t>
            </a:r>
            <a:r>
              <a:rPr sz="2000" b="1" spc="-10" dirty="0">
                <a:solidFill>
                  <a:srgbClr val="FFFFFF"/>
                </a:solidFill>
                <a:latin typeface="Calibri"/>
                <a:cs typeface="Calibri"/>
              </a:rPr>
              <a:t>CONGRESSIONAL RESEARCH</a:t>
            </a:r>
            <a:r>
              <a:rPr sz="2000" b="1" spc="-50" dirty="0">
                <a:solidFill>
                  <a:srgbClr val="FFFFFF"/>
                </a:solidFill>
                <a:latin typeface="Calibri"/>
                <a:cs typeface="Calibri"/>
              </a:rPr>
              <a:t> </a:t>
            </a:r>
            <a:r>
              <a:rPr sz="2000" b="1" dirty="0">
                <a:solidFill>
                  <a:srgbClr val="FFFFFF"/>
                </a:solidFill>
                <a:latin typeface="Calibri"/>
                <a:cs typeface="Calibri"/>
              </a:rPr>
              <a:t>SERVICE</a:t>
            </a:r>
            <a:r>
              <a:rPr sz="2000" b="1" spc="-55" dirty="0">
                <a:solidFill>
                  <a:srgbClr val="FFFFFF"/>
                </a:solidFill>
                <a:latin typeface="Calibri"/>
                <a:cs typeface="Calibri"/>
              </a:rPr>
              <a:t> </a:t>
            </a:r>
            <a:r>
              <a:rPr sz="2000" b="1" spc="-50" dirty="0">
                <a:solidFill>
                  <a:srgbClr val="FFFFFF"/>
                </a:solidFill>
                <a:latin typeface="Calibri"/>
                <a:cs typeface="Calibri"/>
              </a:rPr>
              <a:t>–</a:t>
            </a:r>
            <a:endParaRPr sz="2000" dirty="0">
              <a:latin typeface="Calibri"/>
              <a:cs typeface="Calibri"/>
            </a:endParaRPr>
          </a:p>
          <a:p>
            <a:pPr marL="46990" algn="ctr">
              <a:lnSpc>
                <a:spcPts val="2130"/>
              </a:lnSpc>
            </a:pPr>
            <a:r>
              <a:rPr sz="2000" b="1" dirty="0">
                <a:solidFill>
                  <a:srgbClr val="FFFFFF"/>
                </a:solidFill>
                <a:latin typeface="Calibri"/>
                <a:cs typeface="Calibri"/>
              </a:rPr>
              <a:t>APRIL</a:t>
            </a:r>
            <a:r>
              <a:rPr sz="2000" b="1" spc="-30" dirty="0">
                <a:solidFill>
                  <a:srgbClr val="FFFFFF"/>
                </a:solidFill>
                <a:latin typeface="Calibri"/>
                <a:cs typeface="Calibri"/>
              </a:rPr>
              <a:t> </a:t>
            </a:r>
            <a:r>
              <a:rPr sz="2000" b="1" dirty="0">
                <a:solidFill>
                  <a:srgbClr val="FFFFFF"/>
                </a:solidFill>
                <a:latin typeface="Calibri"/>
                <a:cs typeface="Calibri"/>
              </a:rPr>
              <a:t>24,</a:t>
            </a:r>
            <a:r>
              <a:rPr sz="2000" b="1" spc="-30" dirty="0">
                <a:solidFill>
                  <a:srgbClr val="FFFFFF"/>
                </a:solidFill>
                <a:latin typeface="Calibri"/>
                <a:cs typeface="Calibri"/>
              </a:rPr>
              <a:t> </a:t>
            </a:r>
            <a:r>
              <a:rPr sz="2000" b="1" spc="-20" dirty="0">
                <a:solidFill>
                  <a:srgbClr val="FFFFFF"/>
                </a:solidFill>
                <a:latin typeface="Calibri"/>
                <a:cs typeface="Calibri"/>
              </a:rPr>
              <a:t>2023</a:t>
            </a:r>
            <a:endParaRPr lang="en-US" sz="2000" b="1" spc="-20" dirty="0">
              <a:solidFill>
                <a:srgbClr val="FFFFFF"/>
              </a:solidFill>
              <a:latin typeface="Calibri"/>
              <a:cs typeface="Calibri"/>
            </a:endParaRPr>
          </a:p>
          <a:p>
            <a:pPr marL="46990" algn="ctr">
              <a:lnSpc>
                <a:spcPts val="2130"/>
              </a:lnSpc>
            </a:pPr>
            <a:endParaRPr lang="en-US" sz="2000" b="1" spc="-20" dirty="0">
              <a:solidFill>
                <a:srgbClr val="FFFFFF"/>
              </a:solidFill>
              <a:latin typeface="Calibri"/>
              <a:cs typeface="Calibri"/>
            </a:endParaRPr>
          </a:p>
          <a:p>
            <a:pPr marL="46990" algn="ctr">
              <a:lnSpc>
                <a:spcPts val="2130"/>
              </a:lnSpc>
            </a:pPr>
            <a:endParaRPr lang="en-US" sz="2000" b="1" spc="-20" dirty="0">
              <a:solidFill>
                <a:srgbClr val="FFFFFF"/>
              </a:solidFill>
              <a:latin typeface="Calibri"/>
              <a:cs typeface="Calibri"/>
            </a:endParaRPr>
          </a:p>
          <a:p>
            <a:pPr marL="46990" algn="ctr">
              <a:lnSpc>
                <a:spcPts val="2130"/>
              </a:lnSpc>
            </a:pPr>
            <a:endParaRPr lang="en-US" sz="2000" b="1" spc="-20" dirty="0">
              <a:solidFill>
                <a:srgbClr val="FFFFFF"/>
              </a:solidFill>
              <a:latin typeface="Calibri"/>
              <a:cs typeface="Calibri"/>
            </a:endParaRPr>
          </a:p>
          <a:p>
            <a:pPr marL="46990" algn="ctr">
              <a:lnSpc>
                <a:spcPts val="2130"/>
              </a:lnSpc>
            </a:pPr>
            <a:endParaRPr sz="2000" dirty="0">
              <a:latin typeface="Calibri"/>
              <a:cs typeface="Calibri"/>
            </a:endParaRPr>
          </a:p>
        </p:txBody>
      </p:sp>
      <p:sp>
        <p:nvSpPr>
          <p:cNvPr id="7" name="object 7"/>
          <p:cNvSpPr txBox="1"/>
          <p:nvPr/>
        </p:nvSpPr>
        <p:spPr>
          <a:xfrm>
            <a:off x="11428611" y="6547223"/>
            <a:ext cx="13970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585858"/>
                </a:solidFill>
                <a:latin typeface="Gill Sans MT"/>
                <a:cs typeface="Gill Sans MT"/>
              </a:rPr>
              <a:t>6</a:t>
            </a:r>
            <a:endParaRPr sz="1800">
              <a:latin typeface="Gill Sans MT"/>
              <a:cs typeface="Gill Sans M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72FD-9534-CA7D-B8C9-A651A5AB94F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74ED848-78BB-DFF5-0B49-C1CDAB591F16}"/>
              </a:ext>
            </a:extLst>
          </p:cNvPr>
          <p:cNvSpPr>
            <a:spLocks noGrp="1"/>
          </p:cNvSpPr>
          <p:nvPr>
            <p:ph type="title"/>
          </p:nvPr>
        </p:nvSpPr>
        <p:spPr>
          <a:xfrm>
            <a:off x="581192" y="702156"/>
            <a:ext cx="11029616" cy="796138"/>
          </a:xfrm>
        </p:spPr>
        <p:txBody>
          <a:bodyPr/>
          <a:lstStyle/>
          <a:p>
            <a:r>
              <a:rPr lang="en-US" dirty="0"/>
              <a:t>Big “How” Question:</a:t>
            </a:r>
          </a:p>
        </p:txBody>
      </p:sp>
      <p:sp>
        <p:nvSpPr>
          <p:cNvPr id="7" name="Content Placeholder 6">
            <a:extLst>
              <a:ext uri="{FF2B5EF4-FFF2-40B4-BE49-F238E27FC236}">
                <a16:creationId xmlns:a16="http://schemas.microsoft.com/office/drawing/2014/main" id="{3A87177A-1D46-86B7-8EFA-2F86394A2904}"/>
              </a:ext>
            </a:extLst>
          </p:cNvPr>
          <p:cNvSpPr>
            <a:spLocks noGrp="1"/>
          </p:cNvSpPr>
          <p:nvPr>
            <p:ph idx="1"/>
          </p:nvPr>
        </p:nvSpPr>
        <p:spPr>
          <a:xfrm>
            <a:off x="581193" y="1498294"/>
            <a:ext cx="11029615" cy="4925620"/>
          </a:xfrm>
        </p:spPr>
        <p:txBody>
          <a:bodyPr>
            <a:normAutofit/>
          </a:bodyPr>
          <a:lstStyle/>
          <a:p>
            <a:pPr marL="0" indent="0">
              <a:lnSpc>
                <a:spcPct val="110000"/>
              </a:lnSpc>
              <a:spcBef>
                <a:spcPts val="0"/>
              </a:spcBef>
              <a:spcAft>
                <a:spcPts val="1000"/>
              </a:spcAft>
              <a:buNone/>
            </a:pPr>
            <a:r>
              <a:rPr lang="en-US" sz="2800" b="1" u="sng" dirty="0"/>
              <a:t>How do partners determine share of partnership factors to include?</a:t>
            </a:r>
            <a:r>
              <a:rPr lang="en-US" sz="2800" b="1" dirty="0"/>
              <a:t> </a:t>
            </a:r>
          </a:p>
          <a:p>
            <a:pPr>
              <a:spcBef>
                <a:spcPts val="0"/>
              </a:spcBef>
              <a:spcAft>
                <a:spcPts val="3000"/>
              </a:spcAft>
            </a:pPr>
            <a:r>
              <a:rPr lang="en-US" sz="2400" b="1" dirty="0"/>
              <a:t>Directly attribute the receipts to particular partners based on the partnership items making up their distributive share.</a:t>
            </a:r>
          </a:p>
          <a:p>
            <a:pPr>
              <a:spcBef>
                <a:spcPts val="0"/>
              </a:spcBef>
              <a:spcAft>
                <a:spcPts val="3000"/>
              </a:spcAft>
            </a:pPr>
            <a:r>
              <a:rPr lang="en-US" sz="2400" b="1" dirty="0"/>
              <a:t>Use a ratio of the partner’s “interest in the partnership” (same as federal rules under 704(b))</a:t>
            </a:r>
          </a:p>
          <a:p>
            <a:pPr>
              <a:spcBef>
                <a:spcPts val="0"/>
              </a:spcBef>
              <a:spcAft>
                <a:spcPts val="3000"/>
              </a:spcAft>
            </a:pPr>
            <a:r>
              <a:rPr lang="en-US" sz="2400" b="1" dirty="0"/>
              <a:t>Use a ratio of the partner’s share of capital</a:t>
            </a:r>
          </a:p>
          <a:p>
            <a:pPr>
              <a:spcBef>
                <a:spcPts val="0"/>
              </a:spcBef>
              <a:spcAft>
                <a:spcPts val="1000"/>
              </a:spcAft>
            </a:pPr>
            <a:r>
              <a:rPr lang="en-US" sz="2400" b="1" dirty="0"/>
              <a:t>Use a ratio of the partner’s share of partnership income (distributive share)</a:t>
            </a:r>
          </a:p>
        </p:txBody>
      </p:sp>
      <p:sp>
        <p:nvSpPr>
          <p:cNvPr id="5" name="Slide Number Placeholder 4">
            <a:extLst>
              <a:ext uri="{FF2B5EF4-FFF2-40B4-BE49-F238E27FC236}">
                <a16:creationId xmlns:a16="http://schemas.microsoft.com/office/drawing/2014/main" id="{808C318F-DBBB-D49E-228E-1736465BBF0D}"/>
              </a:ext>
            </a:extLst>
          </p:cNvPr>
          <p:cNvSpPr>
            <a:spLocks noGrp="1"/>
          </p:cNvSpPr>
          <p:nvPr>
            <p:ph type="sldNum" sz="quarter" idx="12"/>
          </p:nvPr>
        </p:nvSpPr>
        <p:spPr/>
        <p:txBody>
          <a:bodyPr/>
          <a:lstStyle/>
          <a:p>
            <a:fld id="{3A98EE3D-8CD1-4C3F-BD1C-C98C9596463C}" type="slidenum">
              <a:rPr lang="en-US" smtClean="0"/>
              <a:pPr/>
              <a:t>40</a:t>
            </a:fld>
            <a:endParaRPr lang="en-US" dirty="0"/>
          </a:p>
        </p:txBody>
      </p:sp>
      <p:sp>
        <p:nvSpPr>
          <p:cNvPr id="12" name="TextBox 11">
            <a:extLst>
              <a:ext uri="{FF2B5EF4-FFF2-40B4-BE49-F238E27FC236}">
                <a16:creationId xmlns:a16="http://schemas.microsoft.com/office/drawing/2014/main" id="{DE989870-606A-5AF0-5647-5B265C1A0E3B}"/>
              </a:ext>
            </a:extLst>
          </p:cNvPr>
          <p:cNvSpPr txBox="1"/>
          <p:nvPr/>
        </p:nvSpPr>
        <p:spPr>
          <a:xfrm rot="20959807">
            <a:off x="8978472" y="3052718"/>
            <a:ext cx="2696097" cy="1200329"/>
          </a:xfrm>
          <a:prstGeom prst="rect">
            <a:avLst/>
          </a:prstGeom>
          <a:solidFill>
            <a:srgbClr val="FFFF00"/>
          </a:solidFill>
          <a:ln>
            <a:solidFill>
              <a:srgbClr val="E71224"/>
            </a:solidFill>
          </a:ln>
        </p:spPr>
        <p:txBody>
          <a:bodyPr wrap="square" rtlCol="0">
            <a:spAutoFit/>
          </a:bodyPr>
          <a:lstStyle/>
          <a:p>
            <a:r>
              <a:rPr lang="en-US" b="1" dirty="0">
                <a:latin typeface="Lucida Handwriting" panose="03010101010101010101" pitchFamily="66" charset="0"/>
              </a:rPr>
              <a:t>Too complicated and information may not be available.</a:t>
            </a:r>
          </a:p>
        </p:txBody>
      </p:sp>
      <p:sp>
        <p:nvSpPr>
          <p:cNvPr id="11" name="TextBox 10">
            <a:extLst>
              <a:ext uri="{FF2B5EF4-FFF2-40B4-BE49-F238E27FC236}">
                <a16:creationId xmlns:a16="http://schemas.microsoft.com/office/drawing/2014/main" id="{AFFCEF23-1750-7B22-3C91-C71CF3AF05F4}"/>
              </a:ext>
            </a:extLst>
          </p:cNvPr>
          <p:cNvSpPr txBox="1"/>
          <p:nvPr/>
        </p:nvSpPr>
        <p:spPr>
          <a:xfrm rot="20959807">
            <a:off x="7233940" y="870408"/>
            <a:ext cx="2802018" cy="1200329"/>
          </a:xfrm>
          <a:prstGeom prst="rect">
            <a:avLst/>
          </a:prstGeom>
          <a:solidFill>
            <a:srgbClr val="FFFF00"/>
          </a:solidFill>
          <a:ln>
            <a:solidFill>
              <a:srgbClr val="E71224"/>
            </a:solidFill>
          </a:ln>
        </p:spPr>
        <p:txBody>
          <a:bodyPr wrap="square" rtlCol="0">
            <a:spAutoFit/>
          </a:bodyPr>
          <a:lstStyle/>
          <a:p>
            <a:r>
              <a:rPr lang="en-US" b="1" dirty="0">
                <a:latin typeface="Lucida Handwriting" panose="03010101010101010101" pitchFamily="66" charset="0"/>
              </a:rPr>
              <a:t>The problem is what do you do with special allocations of expense or loss?</a:t>
            </a:r>
          </a:p>
        </p:txBody>
      </p:sp>
      <p:sp>
        <p:nvSpPr>
          <p:cNvPr id="15" name="TextBox 14">
            <a:extLst>
              <a:ext uri="{FF2B5EF4-FFF2-40B4-BE49-F238E27FC236}">
                <a16:creationId xmlns:a16="http://schemas.microsoft.com/office/drawing/2014/main" id="{768A672A-4E66-EC8B-5F8E-6898A469591B}"/>
              </a:ext>
            </a:extLst>
          </p:cNvPr>
          <p:cNvSpPr txBox="1"/>
          <p:nvPr/>
        </p:nvSpPr>
        <p:spPr>
          <a:xfrm rot="20959807">
            <a:off x="6412115" y="4252133"/>
            <a:ext cx="2696097" cy="923330"/>
          </a:xfrm>
          <a:prstGeom prst="rect">
            <a:avLst/>
          </a:prstGeom>
          <a:solidFill>
            <a:srgbClr val="FFFF00"/>
          </a:solidFill>
          <a:ln>
            <a:solidFill>
              <a:srgbClr val="E71224"/>
            </a:solidFill>
          </a:ln>
        </p:spPr>
        <p:txBody>
          <a:bodyPr wrap="square" rtlCol="0">
            <a:spAutoFit/>
          </a:bodyPr>
          <a:lstStyle/>
          <a:p>
            <a:r>
              <a:rPr lang="en-US" b="1" dirty="0">
                <a:latin typeface="Lucida Handwriting" panose="03010101010101010101" pitchFamily="66" charset="0"/>
              </a:rPr>
              <a:t>Won’t necessarily match the share of income each year.</a:t>
            </a:r>
          </a:p>
        </p:txBody>
      </p:sp>
    </p:spTree>
    <p:extLst>
      <p:ext uri="{BB962C8B-B14F-4D97-AF65-F5344CB8AC3E}">
        <p14:creationId xmlns:p14="http://schemas.microsoft.com/office/powerpoint/2010/main" val="463856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92299-2305-248B-3842-C3F7CB694F4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3A09018-D6AB-A26D-3149-A7A78F292B60}"/>
              </a:ext>
            </a:extLst>
          </p:cNvPr>
          <p:cNvSpPr>
            <a:spLocks noGrp="1"/>
          </p:cNvSpPr>
          <p:nvPr>
            <p:ph type="title"/>
          </p:nvPr>
        </p:nvSpPr>
        <p:spPr>
          <a:xfrm>
            <a:off x="581192" y="702156"/>
            <a:ext cx="11029616" cy="796138"/>
          </a:xfrm>
        </p:spPr>
        <p:txBody>
          <a:bodyPr/>
          <a:lstStyle/>
          <a:p>
            <a:r>
              <a:rPr lang="en-US" dirty="0"/>
              <a:t>Big “How” Question:</a:t>
            </a:r>
          </a:p>
        </p:txBody>
      </p:sp>
      <p:sp>
        <p:nvSpPr>
          <p:cNvPr id="7" name="Content Placeholder 6">
            <a:extLst>
              <a:ext uri="{FF2B5EF4-FFF2-40B4-BE49-F238E27FC236}">
                <a16:creationId xmlns:a16="http://schemas.microsoft.com/office/drawing/2014/main" id="{9F374C08-CA9C-B6FC-B478-0BBF2B26C54F}"/>
              </a:ext>
            </a:extLst>
          </p:cNvPr>
          <p:cNvSpPr>
            <a:spLocks noGrp="1"/>
          </p:cNvSpPr>
          <p:nvPr>
            <p:ph idx="1"/>
          </p:nvPr>
        </p:nvSpPr>
        <p:spPr>
          <a:xfrm>
            <a:off x="581193" y="1498294"/>
            <a:ext cx="11029615" cy="4925620"/>
          </a:xfrm>
        </p:spPr>
        <p:txBody>
          <a:bodyPr>
            <a:normAutofit/>
          </a:bodyPr>
          <a:lstStyle/>
          <a:p>
            <a:pPr marL="0" indent="0">
              <a:lnSpc>
                <a:spcPct val="110000"/>
              </a:lnSpc>
              <a:spcBef>
                <a:spcPts val="0"/>
              </a:spcBef>
              <a:spcAft>
                <a:spcPts val="1000"/>
              </a:spcAft>
              <a:buNone/>
            </a:pPr>
            <a:r>
              <a:rPr lang="en-US" sz="2800" b="1" u="sng" dirty="0"/>
              <a:t>How do partners determine share of partnership factors to include?</a:t>
            </a:r>
            <a:r>
              <a:rPr lang="en-US" sz="2800" b="1" dirty="0"/>
              <a:t> </a:t>
            </a:r>
          </a:p>
          <a:p>
            <a:pPr>
              <a:spcBef>
                <a:spcPts val="0"/>
              </a:spcBef>
              <a:spcAft>
                <a:spcPts val="3000"/>
              </a:spcAft>
            </a:pPr>
            <a:r>
              <a:rPr lang="en-US" sz="2400" b="1" dirty="0"/>
              <a:t>Directly attribute the receipts to particular partners based on the partnership items making up their distributive share.</a:t>
            </a:r>
          </a:p>
          <a:p>
            <a:pPr>
              <a:spcBef>
                <a:spcPts val="0"/>
              </a:spcBef>
              <a:spcAft>
                <a:spcPts val="3000"/>
              </a:spcAft>
            </a:pPr>
            <a:r>
              <a:rPr lang="en-US" sz="2400" b="1" dirty="0"/>
              <a:t>Use a ratio of the partner’s “interest in the partnership” (same as federal rules under 704(b))</a:t>
            </a:r>
          </a:p>
          <a:p>
            <a:pPr>
              <a:spcBef>
                <a:spcPts val="0"/>
              </a:spcBef>
              <a:spcAft>
                <a:spcPts val="3000"/>
              </a:spcAft>
            </a:pPr>
            <a:r>
              <a:rPr lang="en-US" sz="2400" b="1" dirty="0"/>
              <a:t>Use a ratio of the partner’s share of capital</a:t>
            </a:r>
          </a:p>
          <a:p>
            <a:pPr>
              <a:spcBef>
                <a:spcPts val="0"/>
              </a:spcBef>
              <a:spcAft>
                <a:spcPts val="1000"/>
              </a:spcAft>
            </a:pPr>
            <a:r>
              <a:rPr lang="en-US" sz="2400" b="1" dirty="0"/>
              <a:t>Use a ratio of the partner’s share of partnership income (distributive share)</a:t>
            </a:r>
          </a:p>
        </p:txBody>
      </p:sp>
      <p:sp>
        <p:nvSpPr>
          <p:cNvPr id="5" name="Slide Number Placeholder 4">
            <a:extLst>
              <a:ext uri="{FF2B5EF4-FFF2-40B4-BE49-F238E27FC236}">
                <a16:creationId xmlns:a16="http://schemas.microsoft.com/office/drawing/2014/main" id="{B2A0D924-DDDB-77E7-5402-AB0125928B7E}"/>
              </a:ext>
            </a:extLst>
          </p:cNvPr>
          <p:cNvSpPr>
            <a:spLocks noGrp="1"/>
          </p:cNvSpPr>
          <p:nvPr>
            <p:ph type="sldNum" sz="quarter" idx="12"/>
          </p:nvPr>
        </p:nvSpPr>
        <p:spPr/>
        <p:txBody>
          <a:bodyPr/>
          <a:lstStyle/>
          <a:p>
            <a:fld id="{3A98EE3D-8CD1-4C3F-BD1C-C98C9596463C}" type="slidenum">
              <a:rPr lang="en-US" smtClean="0"/>
              <a:pPr/>
              <a:t>41</a:t>
            </a:fld>
            <a:endParaRPr lang="en-US" dirty="0"/>
          </a:p>
        </p:txBody>
      </p:sp>
      <p:sp>
        <p:nvSpPr>
          <p:cNvPr id="12" name="TextBox 11">
            <a:extLst>
              <a:ext uri="{FF2B5EF4-FFF2-40B4-BE49-F238E27FC236}">
                <a16:creationId xmlns:a16="http://schemas.microsoft.com/office/drawing/2014/main" id="{ED3CD856-97F0-925D-015A-85794F494C76}"/>
              </a:ext>
            </a:extLst>
          </p:cNvPr>
          <p:cNvSpPr txBox="1"/>
          <p:nvPr/>
        </p:nvSpPr>
        <p:spPr>
          <a:xfrm rot="20959807">
            <a:off x="8978472" y="3052718"/>
            <a:ext cx="2696097" cy="1200329"/>
          </a:xfrm>
          <a:prstGeom prst="rect">
            <a:avLst/>
          </a:prstGeom>
          <a:solidFill>
            <a:srgbClr val="FFFF00"/>
          </a:solidFill>
          <a:ln>
            <a:solidFill>
              <a:srgbClr val="E71224"/>
            </a:solidFill>
          </a:ln>
        </p:spPr>
        <p:txBody>
          <a:bodyPr wrap="square" rtlCol="0">
            <a:spAutoFit/>
          </a:bodyPr>
          <a:lstStyle/>
          <a:p>
            <a:r>
              <a:rPr lang="en-US" b="1" dirty="0">
                <a:solidFill>
                  <a:schemeClr val="tx1">
                    <a:lumMod val="65000"/>
                    <a:lumOff val="35000"/>
                  </a:schemeClr>
                </a:solidFill>
                <a:latin typeface="Lucida Handwriting" panose="03010101010101010101" pitchFamily="66" charset="0"/>
              </a:rPr>
              <a:t>Too complicated and information may not be available.</a:t>
            </a:r>
          </a:p>
        </p:txBody>
      </p:sp>
      <p:sp>
        <p:nvSpPr>
          <p:cNvPr id="11" name="TextBox 10">
            <a:extLst>
              <a:ext uri="{FF2B5EF4-FFF2-40B4-BE49-F238E27FC236}">
                <a16:creationId xmlns:a16="http://schemas.microsoft.com/office/drawing/2014/main" id="{59B36719-1492-C4FB-1679-27AFC4D3D046}"/>
              </a:ext>
            </a:extLst>
          </p:cNvPr>
          <p:cNvSpPr txBox="1"/>
          <p:nvPr/>
        </p:nvSpPr>
        <p:spPr>
          <a:xfrm rot="20959807">
            <a:off x="7233940" y="870408"/>
            <a:ext cx="2802018" cy="1200329"/>
          </a:xfrm>
          <a:prstGeom prst="rect">
            <a:avLst/>
          </a:prstGeom>
          <a:solidFill>
            <a:srgbClr val="FFFF00"/>
          </a:solidFill>
          <a:ln>
            <a:solidFill>
              <a:srgbClr val="E71224"/>
            </a:solidFill>
          </a:ln>
        </p:spPr>
        <p:txBody>
          <a:bodyPr wrap="square" rtlCol="0">
            <a:spAutoFit/>
          </a:bodyPr>
          <a:lstStyle/>
          <a:p>
            <a:r>
              <a:rPr lang="en-US" b="1" dirty="0">
                <a:latin typeface="Lucida Handwriting" panose="03010101010101010101" pitchFamily="66" charset="0"/>
              </a:rPr>
              <a:t>The problem is what do you do with special allocations of expense or loss?</a:t>
            </a:r>
          </a:p>
        </p:txBody>
      </p:sp>
      <p:sp>
        <p:nvSpPr>
          <p:cNvPr id="15" name="TextBox 14">
            <a:extLst>
              <a:ext uri="{FF2B5EF4-FFF2-40B4-BE49-F238E27FC236}">
                <a16:creationId xmlns:a16="http://schemas.microsoft.com/office/drawing/2014/main" id="{71A3B59C-6E37-0CC1-5C57-0DB2A5C84F57}"/>
              </a:ext>
            </a:extLst>
          </p:cNvPr>
          <p:cNvSpPr txBox="1"/>
          <p:nvPr/>
        </p:nvSpPr>
        <p:spPr>
          <a:xfrm rot="20959807">
            <a:off x="6412115" y="4252133"/>
            <a:ext cx="2696097" cy="923330"/>
          </a:xfrm>
          <a:prstGeom prst="rect">
            <a:avLst/>
          </a:prstGeom>
          <a:solidFill>
            <a:srgbClr val="FFFF00"/>
          </a:solidFill>
          <a:ln>
            <a:solidFill>
              <a:srgbClr val="E71224"/>
            </a:solidFill>
          </a:ln>
        </p:spPr>
        <p:txBody>
          <a:bodyPr wrap="square" rtlCol="0">
            <a:spAutoFit/>
          </a:bodyPr>
          <a:lstStyle/>
          <a:p>
            <a:r>
              <a:rPr lang="en-US" b="1" dirty="0">
                <a:solidFill>
                  <a:schemeClr val="tx1">
                    <a:lumMod val="65000"/>
                    <a:lumOff val="35000"/>
                  </a:schemeClr>
                </a:solidFill>
                <a:latin typeface="Lucida Handwriting" panose="03010101010101010101" pitchFamily="66" charset="0"/>
              </a:rPr>
              <a:t>Won’t necessarily match the share of income each year.</a:t>
            </a:r>
          </a:p>
        </p:txBody>
      </p:sp>
      <p:grpSp>
        <p:nvGrpSpPr>
          <p:cNvPr id="21" name="Group 20">
            <a:extLst>
              <a:ext uri="{FF2B5EF4-FFF2-40B4-BE49-F238E27FC236}">
                <a16:creationId xmlns:a16="http://schemas.microsoft.com/office/drawing/2014/main" id="{813676B1-89C2-5850-001E-7987E493BA16}"/>
              </a:ext>
            </a:extLst>
          </p:cNvPr>
          <p:cNvGrpSpPr/>
          <p:nvPr/>
        </p:nvGrpSpPr>
        <p:grpSpPr>
          <a:xfrm>
            <a:off x="2203447" y="6046766"/>
            <a:ext cx="449640" cy="581760"/>
            <a:chOff x="5034782" y="6003998"/>
            <a:chExt cx="449640" cy="58176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88F5CCD1-BCE2-D18E-056E-08F5206150B2}"/>
                    </a:ext>
                  </a:extLst>
                </p14:cNvPr>
                <p14:cNvContentPartPr/>
                <p14:nvPr/>
              </p14:nvContentPartPr>
              <p14:xfrm>
                <a:off x="5056382" y="6025598"/>
                <a:ext cx="409320" cy="560160"/>
              </p14:xfrm>
            </p:contentPart>
          </mc:Choice>
          <mc:Fallback xmlns="">
            <p:pic>
              <p:nvPicPr>
                <p:cNvPr id="17" name="Ink 16">
                  <a:extLst>
                    <a:ext uri="{FF2B5EF4-FFF2-40B4-BE49-F238E27FC236}">
                      <a16:creationId xmlns:a16="http://schemas.microsoft.com/office/drawing/2014/main" id="{88F5CCD1-BCE2-D18E-056E-08F5206150B2}"/>
                    </a:ext>
                  </a:extLst>
                </p:cNvPr>
                <p:cNvPicPr/>
                <p:nvPr/>
              </p:nvPicPr>
              <p:blipFill>
                <a:blip r:embed="rId15"/>
                <a:stretch>
                  <a:fillRect/>
                </a:stretch>
              </p:blipFill>
              <p:spPr>
                <a:xfrm>
                  <a:off x="5020742" y="5989958"/>
                  <a:ext cx="480960"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745B8B3C-46CB-CD2C-53A5-84AD8D71CBE4}"/>
                    </a:ext>
                  </a:extLst>
                </p14:cNvPr>
                <p14:cNvContentPartPr/>
                <p14:nvPr/>
              </p14:nvContentPartPr>
              <p14:xfrm>
                <a:off x="5034782" y="6025598"/>
                <a:ext cx="360" cy="265320"/>
              </p14:xfrm>
            </p:contentPart>
          </mc:Choice>
          <mc:Fallback xmlns="">
            <p:pic>
              <p:nvPicPr>
                <p:cNvPr id="18" name="Ink 17">
                  <a:extLst>
                    <a:ext uri="{FF2B5EF4-FFF2-40B4-BE49-F238E27FC236}">
                      <a16:creationId xmlns:a16="http://schemas.microsoft.com/office/drawing/2014/main" id="{745B8B3C-46CB-CD2C-53A5-84AD8D71CBE4}"/>
                    </a:ext>
                  </a:extLst>
                </p:cNvPr>
                <p:cNvPicPr/>
                <p:nvPr/>
              </p:nvPicPr>
              <p:blipFill>
                <a:blip r:embed="rId17"/>
                <a:stretch>
                  <a:fillRect/>
                </a:stretch>
              </p:blipFill>
              <p:spPr>
                <a:xfrm>
                  <a:off x="4998782" y="5989958"/>
                  <a:ext cx="720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662EC834-F8C1-6C21-E87D-5DD0F1CB9093}"/>
                    </a:ext>
                  </a:extLst>
                </p14:cNvPr>
                <p14:cNvContentPartPr/>
                <p14:nvPr/>
              </p14:nvContentPartPr>
              <p14:xfrm>
                <a:off x="5089502" y="6003998"/>
                <a:ext cx="394920" cy="157320"/>
              </p14:xfrm>
            </p:contentPart>
          </mc:Choice>
          <mc:Fallback xmlns="">
            <p:pic>
              <p:nvPicPr>
                <p:cNvPr id="20" name="Ink 19">
                  <a:extLst>
                    <a:ext uri="{FF2B5EF4-FFF2-40B4-BE49-F238E27FC236}">
                      <a16:creationId xmlns:a16="http://schemas.microsoft.com/office/drawing/2014/main" id="{662EC834-F8C1-6C21-E87D-5DD0F1CB9093}"/>
                    </a:ext>
                  </a:extLst>
                </p:cNvPr>
                <p:cNvPicPr/>
                <p:nvPr/>
              </p:nvPicPr>
              <p:blipFill>
                <a:blip r:embed="rId19"/>
                <a:stretch>
                  <a:fillRect/>
                </a:stretch>
              </p:blipFill>
              <p:spPr>
                <a:xfrm>
                  <a:off x="5053862" y="5967998"/>
                  <a:ext cx="466560" cy="228960"/>
                </a:xfrm>
                <a:prstGeom prst="rect">
                  <a:avLst/>
                </a:prstGeom>
              </p:spPr>
            </p:pic>
          </mc:Fallback>
        </mc:AlternateContent>
      </p:grpSp>
      <p:sp>
        <p:nvSpPr>
          <p:cNvPr id="22" name="TextBox 21">
            <a:extLst>
              <a:ext uri="{FF2B5EF4-FFF2-40B4-BE49-F238E27FC236}">
                <a16:creationId xmlns:a16="http://schemas.microsoft.com/office/drawing/2014/main" id="{2F728771-B595-AB31-BB58-5E098021C954}"/>
              </a:ext>
            </a:extLst>
          </p:cNvPr>
          <p:cNvSpPr txBox="1"/>
          <p:nvPr/>
        </p:nvSpPr>
        <p:spPr>
          <a:xfrm>
            <a:off x="2796640" y="6137021"/>
            <a:ext cx="5906685" cy="369332"/>
          </a:xfrm>
          <a:prstGeom prst="rect">
            <a:avLst/>
          </a:prstGeom>
          <a:solidFill>
            <a:schemeClr val="bg1"/>
          </a:solidFill>
          <a:ln>
            <a:solidFill>
              <a:srgbClr val="E71224"/>
            </a:solidFill>
          </a:ln>
        </p:spPr>
        <p:txBody>
          <a:bodyPr wrap="square" rtlCol="0">
            <a:spAutoFit/>
          </a:bodyPr>
          <a:lstStyle/>
          <a:p>
            <a:r>
              <a:rPr lang="en-US" b="1" dirty="0">
                <a:solidFill>
                  <a:schemeClr val="tx1">
                    <a:lumMod val="65000"/>
                    <a:lumOff val="35000"/>
                  </a:schemeClr>
                </a:solidFill>
                <a:latin typeface="Lucida Handwriting" panose="03010101010101010101" pitchFamily="66" charset="0"/>
              </a:rPr>
              <a:t>How do we solve calculation problems?</a:t>
            </a:r>
          </a:p>
        </p:txBody>
      </p:sp>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556BC6B5-8A76-7490-FEEB-C02E6CDEDBCF}"/>
                  </a:ext>
                </a:extLst>
              </p14:cNvPr>
              <p14:cNvContentPartPr/>
              <p14:nvPr/>
            </p14:nvContentPartPr>
            <p14:xfrm>
              <a:off x="914222" y="5760278"/>
              <a:ext cx="9887760" cy="167760"/>
            </p14:xfrm>
          </p:contentPart>
        </mc:Choice>
        <mc:Fallback xmlns="">
          <p:pic>
            <p:nvPicPr>
              <p:cNvPr id="23" name="Ink 22">
                <a:extLst>
                  <a:ext uri="{FF2B5EF4-FFF2-40B4-BE49-F238E27FC236}">
                    <a16:creationId xmlns:a16="http://schemas.microsoft.com/office/drawing/2014/main" id="{556BC6B5-8A76-7490-FEEB-C02E6CDEDBCF}"/>
                  </a:ext>
                </a:extLst>
              </p:cNvPr>
              <p:cNvPicPr/>
              <p:nvPr/>
            </p:nvPicPr>
            <p:blipFill>
              <a:blip r:embed="rId21"/>
              <a:stretch>
                <a:fillRect/>
              </a:stretch>
            </p:blipFill>
            <p:spPr>
              <a:xfrm>
                <a:off x="878582" y="5688638"/>
                <a:ext cx="9959400" cy="311400"/>
              </a:xfrm>
              <a:prstGeom prst="rect">
                <a:avLst/>
              </a:prstGeom>
            </p:spPr>
          </p:pic>
        </mc:Fallback>
      </mc:AlternateContent>
    </p:spTree>
    <p:extLst>
      <p:ext uri="{BB962C8B-B14F-4D97-AF65-F5344CB8AC3E}">
        <p14:creationId xmlns:p14="http://schemas.microsoft.com/office/powerpoint/2010/main" val="3673257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B5D9-BB66-EA6B-4A34-CA759602C62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42705B64-851B-85E9-E788-98BB5789B581}"/>
              </a:ext>
            </a:extLst>
          </p:cNvPr>
          <p:cNvSpPr>
            <a:spLocks noGrp="1"/>
          </p:cNvSpPr>
          <p:nvPr>
            <p:ph idx="1"/>
          </p:nvPr>
        </p:nvSpPr>
        <p:spPr>
          <a:xfrm>
            <a:off x="581192" y="2005070"/>
            <a:ext cx="11029615" cy="3970280"/>
          </a:xfrm>
        </p:spPr>
        <p:txBody>
          <a:bodyPr/>
          <a:lstStyle/>
          <a:p>
            <a:r>
              <a:rPr lang="en-US" sz="2400" b="1" dirty="0"/>
              <a:t>Partnership has two corporate partners – A and B – which have their own separate businesses and receipts. </a:t>
            </a:r>
          </a:p>
          <a:p>
            <a:r>
              <a:rPr lang="en-US" sz="2400" b="1" dirty="0"/>
              <a:t>The partnership conducts two primary types of activities as part of a unitary business and has $100,000 of receipts in State 1 and $100,000 of receipts in State 2.</a:t>
            </a:r>
          </a:p>
          <a:p>
            <a:r>
              <a:rPr lang="en-US" sz="2400" b="1" dirty="0"/>
              <a:t>In the tax year, the partnership has also invested in developing additional businesses (“investment” expense) and has sold property.</a:t>
            </a:r>
          </a:p>
          <a:p>
            <a:endParaRPr lang="en-US" dirty="0"/>
          </a:p>
        </p:txBody>
      </p:sp>
      <p:sp>
        <p:nvSpPr>
          <p:cNvPr id="4" name="Slide Number Placeholder 3">
            <a:extLst>
              <a:ext uri="{FF2B5EF4-FFF2-40B4-BE49-F238E27FC236}">
                <a16:creationId xmlns:a16="http://schemas.microsoft.com/office/drawing/2014/main" id="{BDF0A1F0-2780-E924-2B93-2C5DE3CF6231}"/>
              </a:ext>
            </a:extLst>
          </p:cNvPr>
          <p:cNvSpPr>
            <a:spLocks noGrp="1"/>
          </p:cNvSpPr>
          <p:nvPr>
            <p:ph type="sldNum" sz="quarter" idx="12"/>
          </p:nvPr>
        </p:nvSpPr>
        <p:spPr/>
        <p:txBody>
          <a:bodyPr/>
          <a:lstStyle/>
          <a:p>
            <a:fld id="{3A98EE3D-8CD1-4C3F-BD1C-C98C9596463C}" type="slidenum">
              <a:rPr lang="en-US" smtClean="0"/>
              <a:t>42</a:t>
            </a:fld>
            <a:endParaRPr lang="en-US" dirty="0"/>
          </a:p>
        </p:txBody>
      </p:sp>
    </p:spTree>
    <p:extLst>
      <p:ext uri="{BB962C8B-B14F-4D97-AF65-F5344CB8AC3E}">
        <p14:creationId xmlns:p14="http://schemas.microsoft.com/office/powerpoint/2010/main" val="2778092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CFA64B-C3A5-78E4-8B93-63E244102AE7}"/>
              </a:ext>
            </a:extLst>
          </p:cNvPr>
          <p:cNvSpPr>
            <a:spLocks noGrp="1"/>
          </p:cNvSpPr>
          <p:nvPr>
            <p:ph type="sldNum" sz="quarter" idx="12"/>
          </p:nvPr>
        </p:nvSpPr>
        <p:spPr/>
        <p:txBody>
          <a:bodyPr/>
          <a:lstStyle/>
          <a:p>
            <a:fld id="{3A98EE3D-8CD1-4C3F-BD1C-C98C9596463C}" type="slidenum">
              <a:rPr lang="en-US" smtClean="0"/>
              <a:t>43</a:t>
            </a:fld>
            <a:endParaRPr lang="en-US" dirty="0"/>
          </a:p>
        </p:txBody>
      </p:sp>
      <p:sp>
        <p:nvSpPr>
          <p:cNvPr id="4" name="TextBox 3">
            <a:extLst>
              <a:ext uri="{FF2B5EF4-FFF2-40B4-BE49-F238E27FC236}">
                <a16:creationId xmlns:a16="http://schemas.microsoft.com/office/drawing/2014/main" id="{8C5F3CEB-89E5-ED5B-8763-0DDAEE13A5BF}"/>
              </a:ext>
            </a:extLst>
          </p:cNvPr>
          <p:cNvSpPr txBox="1"/>
          <p:nvPr/>
        </p:nvSpPr>
        <p:spPr>
          <a:xfrm>
            <a:off x="923924" y="597975"/>
            <a:ext cx="10342769" cy="1200329"/>
          </a:xfrm>
          <a:prstGeom prst="rect">
            <a:avLst/>
          </a:prstGeom>
          <a:noFill/>
        </p:spPr>
        <p:txBody>
          <a:bodyPr wrap="square" rtlCol="0">
            <a:spAutoFit/>
          </a:bodyPr>
          <a:lstStyle/>
          <a:p>
            <a:r>
              <a:rPr lang="en-US" sz="2400" b="1" dirty="0"/>
              <a:t>Assume that A and B agree to share partnership income (and all partnership items) 50/50. So this is easy. Take each partner’s amount of distributive share of partnership income, divide by total partnership income. </a:t>
            </a:r>
          </a:p>
        </p:txBody>
      </p:sp>
      <p:sp>
        <p:nvSpPr>
          <p:cNvPr id="5" name="TextBox 4">
            <a:extLst>
              <a:ext uri="{FF2B5EF4-FFF2-40B4-BE49-F238E27FC236}">
                <a16:creationId xmlns:a16="http://schemas.microsoft.com/office/drawing/2014/main" id="{DD421D91-2856-92B4-D8FD-1ECA7C104223}"/>
              </a:ext>
            </a:extLst>
          </p:cNvPr>
          <p:cNvSpPr txBox="1"/>
          <p:nvPr/>
        </p:nvSpPr>
        <p:spPr>
          <a:xfrm>
            <a:off x="922086" y="5333407"/>
            <a:ext cx="10342769" cy="1200329"/>
          </a:xfrm>
          <a:prstGeom prst="rect">
            <a:avLst/>
          </a:prstGeom>
          <a:noFill/>
        </p:spPr>
        <p:txBody>
          <a:bodyPr wrap="square" rtlCol="0">
            <a:spAutoFit/>
          </a:bodyPr>
          <a:lstStyle/>
          <a:p>
            <a:r>
              <a:rPr lang="en-US" sz="2400" b="1" dirty="0"/>
              <a:t>Then the ratio for each partner is multiplied by the partnership receipts in State 1 and in State 2 to determine the partner’s share of partnership receipts in those states. </a:t>
            </a:r>
          </a:p>
        </p:txBody>
      </p:sp>
      <p:pic>
        <p:nvPicPr>
          <p:cNvPr id="6" name="Picture 5">
            <a:extLst>
              <a:ext uri="{FF2B5EF4-FFF2-40B4-BE49-F238E27FC236}">
                <a16:creationId xmlns:a16="http://schemas.microsoft.com/office/drawing/2014/main" id="{2E9C75DB-BABC-6ECF-FC77-7739859AE5DA}"/>
              </a:ext>
            </a:extLst>
          </p:cNvPr>
          <p:cNvPicPr>
            <a:picLocks noChangeAspect="1"/>
          </p:cNvPicPr>
          <p:nvPr/>
        </p:nvPicPr>
        <p:blipFill>
          <a:blip r:embed="rId2"/>
          <a:stretch>
            <a:fillRect/>
          </a:stretch>
        </p:blipFill>
        <p:spPr>
          <a:xfrm>
            <a:off x="922782" y="1737360"/>
            <a:ext cx="10346436" cy="3383280"/>
          </a:xfrm>
          <a:prstGeom prst="rect">
            <a:avLst/>
          </a:prstGeom>
        </p:spPr>
      </p:pic>
    </p:spTree>
    <p:extLst>
      <p:ext uri="{BB962C8B-B14F-4D97-AF65-F5344CB8AC3E}">
        <p14:creationId xmlns:p14="http://schemas.microsoft.com/office/powerpoint/2010/main" val="1346970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5B7566-2D81-5ABD-6F80-FEDBBD7D5EA6}"/>
              </a:ext>
            </a:extLst>
          </p:cNvPr>
          <p:cNvSpPr>
            <a:spLocks noGrp="1"/>
          </p:cNvSpPr>
          <p:nvPr>
            <p:ph type="sldNum" sz="quarter" idx="12"/>
          </p:nvPr>
        </p:nvSpPr>
        <p:spPr/>
        <p:txBody>
          <a:bodyPr/>
          <a:lstStyle/>
          <a:p>
            <a:fld id="{3A98EE3D-8CD1-4C3F-BD1C-C98C9596463C}" type="slidenum">
              <a:rPr lang="en-US" smtClean="0"/>
              <a:t>44</a:t>
            </a:fld>
            <a:endParaRPr lang="en-US" dirty="0"/>
          </a:p>
        </p:txBody>
      </p:sp>
      <p:sp>
        <p:nvSpPr>
          <p:cNvPr id="4" name="TextBox 3">
            <a:extLst>
              <a:ext uri="{FF2B5EF4-FFF2-40B4-BE49-F238E27FC236}">
                <a16:creationId xmlns:a16="http://schemas.microsoft.com/office/drawing/2014/main" id="{6B4385E5-63E3-D08C-78DF-260C3AE89C75}"/>
              </a:ext>
            </a:extLst>
          </p:cNvPr>
          <p:cNvSpPr txBox="1"/>
          <p:nvPr/>
        </p:nvSpPr>
        <p:spPr>
          <a:xfrm>
            <a:off x="326717" y="630159"/>
            <a:ext cx="11284092" cy="2831544"/>
          </a:xfrm>
          <a:prstGeom prst="rect">
            <a:avLst/>
          </a:prstGeom>
          <a:noFill/>
        </p:spPr>
        <p:txBody>
          <a:bodyPr wrap="square" rtlCol="0">
            <a:spAutoFit/>
          </a:bodyPr>
          <a:lstStyle/>
          <a:p>
            <a:pPr>
              <a:spcAft>
                <a:spcPts val="1200"/>
              </a:spcAft>
            </a:pPr>
            <a:r>
              <a:rPr lang="en-US" sz="2400" b="1" dirty="0"/>
              <a:t>But the partners don’t have to share partnership items in the same proportions. So what if the partnership items were shared as shown below—where Partner A is now is allocated all of the other investment expense and none of the net gain. </a:t>
            </a:r>
          </a:p>
          <a:p>
            <a:r>
              <a:rPr lang="en-US" sz="2400" b="1" dirty="0"/>
              <a:t>In that case, Partner A would have $0 net distributive share. That means Partner A’s distributive share ratio is 0% and it would therefore include none of the partnership receipts in its receipts factor—whereas Partner B would include 100%. Does that make sense? </a:t>
            </a:r>
          </a:p>
        </p:txBody>
      </p:sp>
      <p:pic>
        <p:nvPicPr>
          <p:cNvPr id="5" name="Picture 4">
            <a:extLst>
              <a:ext uri="{FF2B5EF4-FFF2-40B4-BE49-F238E27FC236}">
                <a16:creationId xmlns:a16="http://schemas.microsoft.com/office/drawing/2014/main" id="{1A9FF42B-B689-EA4B-1EE7-2A091E75EEBC}"/>
              </a:ext>
            </a:extLst>
          </p:cNvPr>
          <p:cNvPicPr>
            <a:picLocks noChangeAspect="1"/>
          </p:cNvPicPr>
          <p:nvPr/>
        </p:nvPicPr>
        <p:blipFill>
          <a:blip r:embed="rId2"/>
          <a:stretch>
            <a:fillRect/>
          </a:stretch>
        </p:blipFill>
        <p:spPr>
          <a:xfrm>
            <a:off x="1488911" y="3425667"/>
            <a:ext cx="8790432" cy="3034284"/>
          </a:xfrm>
          <a:prstGeom prst="rect">
            <a:avLst/>
          </a:prstGeom>
        </p:spPr>
      </p:pic>
    </p:spTree>
    <p:extLst>
      <p:ext uri="{BB962C8B-B14F-4D97-AF65-F5344CB8AC3E}">
        <p14:creationId xmlns:p14="http://schemas.microsoft.com/office/powerpoint/2010/main" val="3916695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4A67BC-9FBC-CA08-8929-816A924737C0}"/>
              </a:ext>
            </a:extLst>
          </p:cNvPr>
          <p:cNvSpPr>
            <a:spLocks noGrp="1"/>
          </p:cNvSpPr>
          <p:nvPr>
            <p:ph type="sldNum" sz="quarter" idx="12"/>
          </p:nvPr>
        </p:nvSpPr>
        <p:spPr/>
        <p:txBody>
          <a:bodyPr/>
          <a:lstStyle/>
          <a:p>
            <a:fld id="{3A98EE3D-8CD1-4C3F-BD1C-C98C9596463C}" type="slidenum">
              <a:rPr lang="en-US" smtClean="0"/>
              <a:t>45</a:t>
            </a:fld>
            <a:endParaRPr lang="en-US" dirty="0"/>
          </a:p>
        </p:txBody>
      </p:sp>
      <p:sp>
        <p:nvSpPr>
          <p:cNvPr id="5" name="TextBox 4">
            <a:extLst>
              <a:ext uri="{FF2B5EF4-FFF2-40B4-BE49-F238E27FC236}">
                <a16:creationId xmlns:a16="http://schemas.microsoft.com/office/drawing/2014/main" id="{E5E5DA74-3ED2-48F5-158A-DA77B990A9ED}"/>
              </a:ext>
            </a:extLst>
          </p:cNvPr>
          <p:cNvSpPr txBox="1"/>
          <p:nvPr/>
        </p:nvSpPr>
        <p:spPr>
          <a:xfrm>
            <a:off x="326718" y="856268"/>
            <a:ext cx="11284092" cy="2462213"/>
          </a:xfrm>
          <a:prstGeom prst="rect">
            <a:avLst/>
          </a:prstGeom>
          <a:noFill/>
        </p:spPr>
        <p:txBody>
          <a:bodyPr wrap="square" rtlCol="0">
            <a:spAutoFit/>
          </a:bodyPr>
          <a:lstStyle/>
          <a:p>
            <a:pPr>
              <a:spcAft>
                <a:spcPts val="1200"/>
              </a:spcAft>
            </a:pPr>
            <a:r>
              <a:rPr lang="en-US" sz="2400" b="1" dirty="0"/>
              <a:t>You can also have a situation in which the special allocations of partnership items to the partners result in one partner having a negative amount of net distributive share and the other partner has a distributive share amount greater than the partnership’s net income. This is illustrated below. </a:t>
            </a:r>
          </a:p>
          <a:p>
            <a:r>
              <a:rPr lang="en-US" sz="2400" b="1" dirty="0"/>
              <a:t>Does it really make sense for Partner A to have a “negative” amount of partnership receipts included in its receipts factor, or for Partner B to have 150%?</a:t>
            </a:r>
          </a:p>
        </p:txBody>
      </p:sp>
      <p:pic>
        <p:nvPicPr>
          <p:cNvPr id="4" name="Picture 3">
            <a:extLst>
              <a:ext uri="{FF2B5EF4-FFF2-40B4-BE49-F238E27FC236}">
                <a16:creationId xmlns:a16="http://schemas.microsoft.com/office/drawing/2014/main" id="{09AAECEA-D4E9-F6D2-819D-D6CC6ACF8789}"/>
              </a:ext>
            </a:extLst>
          </p:cNvPr>
          <p:cNvPicPr>
            <a:picLocks noChangeAspect="1"/>
          </p:cNvPicPr>
          <p:nvPr/>
        </p:nvPicPr>
        <p:blipFill>
          <a:blip r:embed="rId2"/>
          <a:stretch>
            <a:fillRect/>
          </a:stretch>
        </p:blipFill>
        <p:spPr>
          <a:xfrm>
            <a:off x="1568976" y="3429000"/>
            <a:ext cx="8799576" cy="3037332"/>
          </a:xfrm>
          <a:prstGeom prst="rect">
            <a:avLst/>
          </a:prstGeom>
        </p:spPr>
      </p:pic>
    </p:spTree>
    <p:extLst>
      <p:ext uri="{BB962C8B-B14F-4D97-AF65-F5344CB8AC3E}">
        <p14:creationId xmlns:p14="http://schemas.microsoft.com/office/powerpoint/2010/main" val="3660155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6EB7B8-4795-C208-1896-665EEF1C8397}"/>
              </a:ext>
            </a:extLst>
          </p:cNvPr>
          <p:cNvSpPr>
            <a:spLocks noGrp="1"/>
          </p:cNvSpPr>
          <p:nvPr>
            <p:ph type="sldNum" sz="quarter" idx="12"/>
          </p:nvPr>
        </p:nvSpPr>
        <p:spPr/>
        <p:txBody>
          <a:bodyPr/>
          <a:lstStyle/>
          <a:p>
            <a:fld id="{3A98EE3D-8CD1-4C3F-BD1C-C98C9596463C}" type="slidenum">
              <a:rPr lang="en-US" smtClean="0"/>
              <a:t>46</a:t>
            </a:fld>
            <a:endParaRPr lang="en-US" dirty="0"/>
          </a:p>
        </p:txBody>
      </p:sp>
      <p:sp>
        <p:nvSpPr>
          <p:cNvPr id="4" name="TextBox 3">
            <a:extLst>
              <a:ext uri="{FF2B5EF4-FFF2-40B4-BE49-F238E27FC236}">
                <a16:creationId xmlns:a16="http://schemas.microsoft.com/office/drawing/2014/main" id="{DC23CC62-13D1-AFA2-8FE2-30C5A26649B8}"/>
              </a:ext>
            </a:extLst>
          </p:cNvPr>
          <p:cNvSpPr txBox="1"/>
          <p:nvPr/>
        </p:nvSpPr>
        <p:spPr>
          <a:xfrm>
            <a:off x="326718" y="906114"/>
            <a:ext cx="11284092" cy="1938992"/>
          </a:xfrm>
          <a:prstGeom prst="rect">
            <a:avLst/>
          </a:prstGeom>
          <a:noFill/>
        </p:spPr>
        <p:txBody>
          <a:bodyPr wrap="square" rtlCol="0">
            <a:spAutoFit/>
          </a:bodyPr>
          <a:lstStyle/>
          <a:p>
            <a:pPr>
              <a:spcAft>
                <a:spcPts val="1200"/>
              </a:spcAft>
            </a:pPr>
            <a:r>
              <a:rPr lang="en-US" sz="2400" b="1" dirty="0"/>
              <a:t>And then – you can have a situation in which the partnership has a net loss overall, but because of special allocations, one partner has a positive amount of net distributive share and the other partner has a negative amount greater than the partnership’s net loss. Same problem – you have a negative distributive share ratio for one partner and a distributive share ratio for the other partner that exceeds 100%. </a:t>
            </a:r>
          </a:p>
        </p:txBody>
      </p:sp>
      <p:pic>
        <p:nvPicPr>
          <p:cNvPr id="5" name="Picture 4">
            <a:extLst>
              <a:ext uri="{FF2B5EF4-FFF2-40B4-BE49-F238E27FC236}">
                <a16:creationId xmlns:a16="http://schemas.microsoft.com/office/drawing/2014/main" id="{EBAB6AD0-1A33-1034-14ED-8E2E581BBC38}"/>
              </a:ext>
            </a:extLst>
          </p:cNvPr>
          <p:cNvPicPr>
            <a:picLocks noChangeAspect="1"/>
          </p:cNvPicPr>
          <p:nvPr/>
        </p:nvPicPr>
        <p:blipFill>
          <a:blip r:embed="rId2"/>
          <a:stretch>
            <a:fillRect/>
          </a:stretch>
        </p:blipFill>
        <p:spPr>
          <a:xfrm>
            <a:off x="1464564" y="3226562"/>
            <a:ext cx="9262872" cy="3197352"/>
          </a:xfrm>
          <a:prstGeom prst="rect">
            <a:avLst/>
          </a:prstGeom>
        </p:spPr>
      </p:pic>
    </p:spTree>
    <p:extLst>
      <p:ext uri="{BB962C8B-B14F-4D97-AF65-F5344CB8AC3E}">
        <p14:creationId xmlns:p14="http://schemas.microsoft.com/office/powerpoint/2010/main" val="1464035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BD0EC1-8304-5503-BDB7-8029DEB8901A}"/>
              </a:ext>
            </a:extLst>
          </p:cNvPr>
          <p:cNvSpPr>
            <a:spLocks noGrp="1"/>
          </p:cNvSpPr>
          <p:nvPr>
            <p:ph type="sldNum" sz="quarter" idx="12"/>
          </p:nvPr>
        </p:nvSpPr>
        <p:spPr/>
        <p:txBody>
          <a:bodyPr/>
          <a:lstStyle/>
          <a:p>
            <a:fld id="{3A98EE3D-8CD1-4C3F-BD1C-C98C9596463C}" type="slidenum">
              <a:rPr lang="en-US" smtClean="0"/>
              <a:t>47</a:t>
            </a:fld>
            <a:endParaRPr lang="en-US" dirty="0"/>
          </a:p>
        </p:txBody>
      </p:sp>
      <p:sp>
        <p:nvSpPr>
          <p:cNvPr id="6" name="TextBox 5">
            <a:extLst>
              <a:ext uri="{FF2B5EF4-FFF2-40B4-BE49-F238E27FC236}">
                <a16:creationId xmlns:a16="http://schemas.microsoft.com/office/drawing/2014/main" id="{3BCCB3DB-0A86-A451-2B66-F50577147337}"/>
              </a:ext>
            </a:extLst>
          </p:cNvPr>
          <p:cNvSpPr txBox="1"/>
          <p:nvPr/>
        </p:nvSpPr>
        <p:spPr>
          <a:xfrm>
            <a:off x="414854" y="718824"/>
            <a:ext cx="11284092" cy="830997"/>
          </a:xfrm>
          <a:prstGeom prst="rect">
            <a:avLst/>
          </a:prstGeom>
          <a:noFill/>
        </p:spPr>
        <p:txBody>
          <a:bodyPr wrap="square" rtlCol="0">
            <a:spAutoFit/>
          </a:bodyPr>
          <a:lstStyle/>
          <a:p>
            <a:pPr>
              <a:spcAft>
                <a:spcPts val="1200"/>
              </a:spcAft>
            </a:pPr>
            <a:r>
              <a:rPr lang="en-US" sz="2400" b="1" dirty="0"/>
              <a:t>Possible fix – use absolute values for partnership items and calculate the ratio of distributive share based on these values.  </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5235AEDE-B17A-B9FE-1E52-78CC773A00B8}"/>
                  </a:ext>
                </a:extLst>
              </p14:cNvPr>
              <p14:cNvContentPartPr/>
              <p14:nvPr/>
            </p14:nvContentPartPr>
            <p14:xfrm>
              <a:off x="8450102" y="4549958"/>
              <a:ext cx="2192400" cy="55440"/>
            </p14:xfrm>
          </p:contentPart>
        </mc:Choice>
        <mc:Fallback xmlns="">
          <p:pic>
            <p:nvPicPr>
              <p:cNvPr id="8" name="Ink 7">
                <a:extLst>
                  <a:ext uri="{FF2B5EF4-FFF2-40B4-BE49-F238E27FC236}">
                    <a16:creationId xmlns:a16="http://schemas.microsoft.com/office/drawing/2014/main" id="{5235AEDE-B17A-B9FE-1E52-78CC773A00B8}"/>
                  </a:ext>
                </a:extLst>
              </p:cNvPr>
              <p:cNvPicPr/>
              <p:nvPr/>
            </p:nvPicPr>
            <p:blipFill>
              <a:blip r:embed="rId5"/>
              <a:stretch>
                <a:fillRect/>
              </a:stretch>
            </p:blipFill>
            <p:spPr>
              <a:xfrm>
                <a:off x="8414102" y="4477958"/>
                <a:ext cx="2264040" cy="199080"/>
              </a:xfrm>
              <a:prstGeom prst="rect">
                <a:avLst/>
              </a:prstGeom>
            </p:spPr>
          </p:pic>
        </mc:Fallback>
      </mc:AlternateContent>
      <p:pic>
        <p:nvPicPr>
          <p:cNvPr id="5" name="Picture 4">
            <a:extLst>
              <a:ext uri="{FF2B5EF4-FFF2-40B4-BE49-F238E27FC236}">
                <a16:creationId xmlns:a16="http://schemas.microsoft.com/office/drawing/2014/main" id="{4A4CDDC6-FED7-B1F1-33DA-CCE4C93E5C4F}"/>
              </a:ext>
            </a:extLst>
          </p:cNvPr>
          <p:cNvPicPr>
            <a:picLocks noChangeAspect="1"/>
          </p:cNvPicPr>
          <p:nvPr/>
        </p:nvPicPr>
        <p:blipFill>
          <a:blip r:embed="rId6"/>
          <a:stretch>
            <a:fillRect/>
          </a:stretch>
        </p:blipFill>
        <p:spPr>
          <a:xfrm>
            <a:off x="401842" y="2145681"/>
            <a:ext cx="11388315" cy="2566638"/>
          </a:xfrm>
          <a:prstGeom prst="rect">
            <a:avLst/>
          </a:prstGeom>
        </p:spPr>
      </p:pic>
    </p:spTree>
    <p:extLst>
      <p:ext uri="{BB962C8B-B14F-4D97-AF65-F5344CB8AC3E}">
        <p14:creationId xmlns:p14="http://schemas.microsoft.com/office/powerpoint/2010/main" val="2501608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21A27F-FC03-9A5A-E5CD-C3F4F31D7DB3}"/>
              </a:ext>
            </a:extLst>
          </p:cNvPr>
          <p:cNvSpPr>
            <a:spLocks noGrp="1"/>
          </p:cNvSpPr>
          <p:nvPr>
            <p:ph type="sldNum" sz="quarter" idx="12"/>
          </p:nvPr>
        </p:nvSpPr>
        <p:spPr/>
        <p:txBody>
          <a:bodyPr/>
          <a:lstStyle/>
          <a:p>
            <a:fld id="{3A98EE3D-8CD1-4C3F-BD1C-C98C9596463C}" type="slidenum">
              <a:rPr lang="en-US" smtClean="0"/>
              <a:t>48</a:t>
            </a:fld>
            <a:endParaRPr lang="en-US" dirty="0"/>
          </a:p>
        </p:txBody>
      </p:sp>
      <p:sp>
        <p:nvSpPr>
          <p:cNvPr id="5" name="TextBox 4">
            <a:extLst>
              <a:ext uri="{FF2B5EF4-FFF2-40B4-BE49-F238E27FC236}">
                <a16:creationId xmlns:a16="http://schemas.microsoft.com/office/drawing/2014/main" id="{B8C8D50E-9BF1-F2BA-3EFA-6BC70E3F0443}"/>
              </a:ext>
            </a:extLst>
          </p:cNvPr>
          <p:cNvSpPr txBox="1"/>
          <p:nvPr/>
        </p:nvSpPr>
        <p:spPr>
          <a:xfrm>
            <a:off x="414854" y="718824"/>
            <a:ext cx="11284092" cy="830997"/>
          </a:xfrm>
          <a:prstGeom prst="rect">
            <a:avLst/>
          </a:prstGeom>
          <a:noFill/>
        </p:spPr>
        <p:txBody>
          <a:bodyPr wrap="square" rtlCol="0">
            <a:spAutoFit/>
          </a:bodyPr>
          <a:lstStyle/>
          <a:p>
            <a:pPr>
              <a:spcAft>
                <a:spcPts val="1200"/>
              </a:spcAft>
            </a:pPr>
            <a:r>
              <a:rPr lang="en-US" sz="2400" b="1" dirty="0"/>
              <a:t>Possible fix – use absolute values for partnership items and calculate the ratio of distributive share based on these values.  </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CCC9EF1-A30C-7921-36DC-B26691A205A5}"/>
                  </a:ext>
                </a:extLst>
              </p14:cNvPr>
              <p14:cNvContentPartPr/>
              <p14:nvPr/>
            </p14:nvContentPartPr>
            <p14:xfrm>
              <a:off x="8482862" y="4528358"/>
              <a:ext cx="2037240" cy="55440"/>
            </p14:xfrm>
          </p:contentPart>
        </mc:Choice>
        <mc:Fallback xmlns="">
          <p:pic>
            <p:nvPicPr>
              <p:cNvPr id="6" name="Ink 5">
                <a:extLst>
                  <a:ext uri="{FF2B5EF4-FFF2-40B4-BE49-F238E27FC236}">
                    <a16:creationId xmlns:a16="http://schemas.microsoft.com/office/drawing/2014/main" id="{ECCC9EF1-A30C-7921-36DC-B26691A205A5}"/>
                  </a:ext>
                </a:extLst>
              </p:cNvPr>
              <p:cNvPicPr/>
              <p:nvPr/>
            </p:nvPicPr>
            <p:blipFill>
              <a:blip r:embed="rId5"/>
              <a:stretch>
                <a:fillRect/>
              </a:stretch>
            </p:blipFill>
            <p:spPr>
              <a:xfrm>
                <a:off x="8447222" y="4456358"/>
                <a:ext cx="2108880" cy="199080"/>
              </a:xfrm>
              <a:prstGeom prst="rect">
                <a:avLst/>
              </a:prstGeom>
            </p:spPr>
          </p:pic>
        </mc:Fallback>
      </mc:AlternateContent>
      <p:pic>
        <p:nvPicPr>
          <p:cNvPr id="3" name="Picture 2">
            <a:extLst>
              <a:ext uri="{FF2B5EF4-FFF2-40B4-BE49-F238E27FC236}">
                <a16:creationId xmlns:a16="http://schemas.microsoft.com/office/drawing/2014/main" id="{4D79A82E-5D07-3420-E204-1DFEB88FA647}"/>
              </a:ext>
            </a:extLst>
          </p:cNvPr>
          <p:cNvPicPr>
            <a:picLocks noChangeAspect="1"/>
          </p:cNvPicPr>
          <p:nvPr/>
        </p:nvPicPr>
        <p:blipFill>
          <a:blip r:embed="rId6"/>
          <a:stretch>
            <a:fillRect/>
          </a:stretch>
        </p:blipFill>
        <p:spPr>
          <a:xfrm>
            <a:off x="392430" y="2141982"/>
            <a:ext cx="11407140" cy="2574036"/>
          </a:xfrm>
          <a:prstGeom prst="rect">
            <a:avLst/>
          </a:prstGeom>
        </p:spPr>
      </p:pic>
    </p:spTree>
    <p:extLst>
      <p:ext uri="{BB962C8B-B14F-4D97-AF65-F5344CB8AC3E}">
        <p14:creationId xmlns:p14="http://schemas.microsoft.com/office/powerpoint/2010/main" val="1742365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7F2D3D-358B-7846-282E-7F5175CDE5A2}"/>
              </a:ext>
            </a:extLst>
          </p:cNvPr>
          <p:cNvSpPr>
            <a:spLocks noGrp="1"/>
          </p:cNvSpPr>
          <p:nvPr>
            <p:ph type="sldNum" sz="quarter" idx="12"/>
          </p:nvPr>
        </p:nvSpPr>
        <p:spPr/>
        <p:txBody>
          <a:bodyPr/>
          <a:lstStyle/>
          <a:p>
            <a:fld id="{3A98EE3D-8CD1-4C3F-BD1C-C98C9596463C}" type="slidenum">
              <a:rPr lang="en-US" smtClean="0"/>
              <a:t>49</a:t>
            </a:fld>
            <a:endParaRPr lang="en-US" dirty="0"/>
          </a:p>
        </p:txBody>
      </p:sp>
      <p:sp>
        <p:nvSpPr>
          <p:cNvPr id="4" name="TextBox 3">
            <a:extLst>
              <a:ext uri="{FF2B5EF4-FFF2-40B4-BE49-F238E27FC236}">
                <a16:creationId xmlns:a16="http://schemas.microsoft.com/office/drawing/2014/main" id="{657D251F-256C-955E-CE42-0840DBC47C65}"/>
              </a:ext>
            </a:extLst>
          </p:cNvPr>
          <p:cNvSpPr txBox="1"/>
          <p:nvPr/>
        </p:nvSpPr>
        <p:spPr>
          <a:xfrm>
            <a:off x="414854" y="718824"/>
            <a:ext cx="11284092" cy="830997"/>
          </a:xfrm>
          <a:prstGeom prst="rect">
            <a:avLst/>
          </a:prstGeom>
          <a:noFill/>
        </p:spPr>
        <p:txBody>
          <a:bodyPr wrap="square" rtlCol="0">
            <a:spAutoFit/>
          </a:bodyPr>
          <a:lstStyle/>
          <a:p>
            <a:pPr>
              <a:spcAft>
                <a:spcPts val="1200"/>
              </a:spcAft>
            </a:pPr>
            <a:r>
              <a:rPr lang="en-US" sz="2400" b="1" dirty="0"/>
              <a:t>Possible fix – use absolute values for partnership items and calculate the ratio of distributive share based on these values.  </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A538517F-5146-3C09-79A8-4DEBC367741A}"/>
                  </a:ext>
                </a:extLst>
              </p14:cNvPr>
              <p14:cNvContentPartPr/>
              <p14:nvPr/>
            </p14:nvContentPartPr>
            <p14:xfrm>
              <a:off x="8405462" y="4583078"/>
              <a:ext cx="1961280" cy="121680"/>
            </p14:xfrm>
          </p:contentPart>
        </mc:Choice>
        <mc:Fallback xmlns="">
          <p:pic>
            <p:nvPicPr>
              <p:cNvPr id="6" name="Ink 5">
                <a:extLst>
                  <a:ext uri="{FF2B5EF4-FFF2-40B4-BE49-F238E27FC236}">
                    <a16:creationId xmlns:a16="http://schemas.microsoft.com/office/drawing/2014/main" id="{A538517F-5146-3C09-79A8-4DEBC367741A}"/>
                  </a:ext>
                </a:extLst>
              </p:cNvPr>
              <p:cNvPicPr/>
              <p:nvPr/>
            </p:nvPicPr>
            <p:blipFill>
              <a:blip r:embed="rId5"/>
              <a:stretch>
                <a:fillRect/>
              </a:stretch>
            </p:blipFill>
            <p:spPr>
              <a:xfrm>
                <a:off x="8369822" y="4511078"/>
                <a:ext cx="20329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0D41BC5-D2DE-2817-8D3C-8E142BBA1160}"/>
                  </a:ext>
                </a:extLst>
              </p14:cNvPr>
              <p14:cNvContentPartPr/>
              <p14:nvPr/>
            </p14:nvContentPartPr>
            <p14:xfrm>
              <a:off x="9132662" y="4559678"/>
              <a:ext cx="1155960" cy="34920"/>
            </p14:xfrm>
          </p:contentPart>
        </mc:Choice>
        <mc:Fallback xmlns="">
          <p:pic>
            <p:nvPicPr>
              <p:cNvPr id="7" name="Ink 6">
                <a:extLst>
                  <a:ext uri="{FF2B5EF4-FFF2-40B4-BE49-F238E27FC236}">
                    <a16:creationId xmlns:a16="http://schemas.microsoft.com/office/drawing/2014/main" id="{C0D41BC5-D2DE-2817-8D3C-8E142BBA1160}"/>
                  </a:ext>
                </a:extLst>
              </p:cNvPr>
              <p:cNvPicPr/>
              <p:nvPr/>
            </p:nvPicPr>
            <p:blipFill>
              <a:blip r:embed="rId7"/>
              <a:stretch>
                <a:fillRect/>
              </a:stretch>
            </p:blipFill>
            <p:spPr>
              <a:xfrm>
                <a:off x="9096662" y="4488038"/>
                <a:ext cx="1227600" cy="178560"/>
              </a:xfrm>
              <a:prstGeom prst="rect">
                <a:avLst/>
              </a:prstGeom>
            </p:spPr>
          </p:pic>
        </mc:Fallback>
      </mc:AlternateContent>
      <p:pic>
        <p:nvPicPr>
          <p:cNvPr id="5" name="Picture 4">
            <a:extLst>
              <a:ext uri="{FF2B5EF4-FFF2-40B4-BE49-F238E27FC236}">
                <a16:creationId xmlns:a16="http://schemas.microsoft.com/office/drawing/2014/main" id="{68D8ED37-567B-0600-7EBD-0216548A8CA1}"/>
              </a:ext>
            </a:extLst>
          </p:cNvPr>
          <p:cNvPicPr>
            <a:picLocks noChangeAspect="1"/>
          </p:cNvPicPr>
          <p:nvPr/>
        </p:nvPicPr>
        <p:blipFill>
          <a:blip r:embed="rId8"/>
          <a:stretch>
            <a:fillRect/>
          </a:stretch>
        </p:blipFill>
        <p:spPr>
          <a:xfrm>
            <a:off x="368046" y="2135886"/>
            <a:ext cx="11455908" cy="2586228"/>
          </a:xfrm>
          <a:prstGeom prst="rect">
            <a:avLst/>
          </a:prstGeom>
        </p:spPr>
      </p:pic>
    </p:spTree>
    <p:extLst>
      <p:ext uri="{BB962C8B-B14F-4D97-AF65-F5344CB8AC3E}">
        <p14:creationId xmlns:p14="http://schemas.microsoft.com/office/powerpoint/2010/main" val="325412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25" y="802021"/>
            <a:ext cx="11309350" cy="670055"/>
          </a:xfrm>
          <a:prstGeom prst="rect">
            <a:avLst/>
          </a:prstGeom>
          <a:solidFill>
            <a:srgbClr val="53585E"/>
          </a:solidFill>
        </p:spPr>
        <p:txBody>
          <a:bodyPr vert="horz" wrap="square" lIns="0" tIns="175895" rIns="0" bIns="0" rtlCol="0">
            <a:spAutoFit/>
          </a:bodyPr>
          <a:lstStyle/>
          <a:p>
            <a:pPr marL="231775">
              <a:lnSpc>
                <a:spcPct val="100000"/>
              </a:lnSpc>
              <a:spcBef>
                <a:spcPts val="1385"/>
              </a:spcBef>
            </a:pPr>
            <a:r>
              <a:rPr lang="en-US" sz="3200" b="1" spc="-10" dirty="0">
                <a:solidFill>
                  <a:schemeClr val="bg1"/>
                </a:solidFill>
                <a:latin typeface="Calibri"/>
                <a:cs typeface="Calibri"/>
              </a:rPr>
              <a:t>Possible </a:t>
            </a:r>
            <a:r>
              <a:rPr sz="3200" b="1" spc="-10" dirty="0">
                <a:solidFill>
                  <a:schemeClr val="bg1"/>
                </a:solidFill>
                <a:latin typeface="Calibri"/>
                <a:cs typeface="Calibri"/>
              </a:rPr>
              <a:t>CAUSES</a:t>
            </a:r>
            <a:r>
              <a:rPr lang="en-US" sz="3200" b="1" spc="-10" dirty="0">
                <a:solidFill>
                  <a:schemeClr val="bg1"/>
                </a:solidFill>
                <a:latin typeface="Calibri"/>
                <a:cs typeface="Calibri"/>
              </a:rPr>
              <a:t> for Not going public</a:t>
            </a:r>
            <a:endParaRPr sz="3200" b="1" dirty="0">
              <a:solidFill>
                <a:schemeClr val="bg1"/>
              </a:solidFill>
              <a:latin typeface="Calibri"/>
              <a:cs typeface="Calibri"/>
            </a:endParaRPr>
          </a:p>
        </p:txBody>
      </p:sp>
      <p:sp>
        <p:nvSpPr>
          <p:cNvPr id="3" name="object 3"/>
          <p:cNvSpPr txBox="1"/>
          <p:nvPr/>
        </p:nvSpPr>
        <p:spPr>
          <a:xfrm>
            <a:off x="1112704" y="1617530"/>
            <a:ext cx="10157276" cy="3955570"/>
          </a:xfrm>
          <a:prstGeom prst="rect">
            <a:avLst/>
          </a:prstGeom>
        </p:spPr>
        <p:txBody>
          <a:bodyPr vert="horz" wrap="square" lIns="0" tIns="13335" rIns="0" bIns="0" rtlCol="0">
            <a:spAutoFit/>
          </a:bodyPr>
          <a:lstStyle/>
          <a:p>
            <a:pPr marL="337185">
              <a:lnSpc>
                <a:spcPct val="100000"/>
              </a:lnSpc>
              <a:spcBef>
                <a:spcPts val="1739"/>
              </a:spcBef>
              <a:buClr>
                <a:srgbClr val="9A7363"/>
              </a:buClr>
              <a:buSzPct val="91071"/>
              <a:tabLst>
                <a:tab pos="641350" algn="l"/>
              </a:tabLst>
            </a:pPr>
            <a:r>
              <a:rPr lang="en-US" sz="3200" b="1" dirty="0">
                <a:solidFill>
                  <a:srgbClr val="474F55"/>
                </a:solidFill>
                <a:latin typeface="Calibri"/>
                <a:cs typeface="Calibri"/>
              </a:rPr>
              <a:t>In order of size from smallest to largest:</a:t>
            </a:r>
          </a:p>
          <a:p>
            <a:pPr marL="641350" indent="-304165">
              <a:lnSpc>
                <a:spcPct val="100000"/>
              </a:lnSpc>
              <a:spcBef>
                <a:spcPts val="1739"/>
              </a:spcBef>
              <a:buClr>
                <a:srgbClr val="9A7363"/>
              </a:buClr>
              <a:buSzPct val="91071"/>
              <a:buFont typeface="Wingdings 2"/>
              <a:buChar char=""/>
              <a:tabLst>
                <a:tab pos="641350" algn="l"/>
              </a:tabLst>
            </a:pPr>
            <a:r>
              <a:rPr lang="en-US" sz="2800" b="1" dirty="0">
                <a:solidFill>
                  <a:srgbClr val="474F55"/>
                </a:solidFill>
                <a:latin typeface="Calibri"/>
                <a:cs typeface="Calibri"/>
              </a:rPr>
              <a:t>Mergers</a:t>
            </a:r>
            <a:endParaRPr sz="2800" dirty="0">
              <a:latin typeface="Calibri"/>
              <a:cs typeface="Calibri"/>
            </a:endParaRPr>
          </a:p>
          <a:p>
            <a:pPr marL="641350" indent="-304165">
              <a:lnSpc>
                <a:spcPct val="100000"/>
              </a:lnSpc>
              <a:spcBef>
                <a:spcPts val="1800"/>
              </a:spcBef>
              <a:buClr>
                <a:srgbClr val="9A7363"/>
              </a:buClr>
              <a:buSzPct val="91071"/>
              <a:buFont typeface="Wingdings 2"/>
              <a:buChar char=""/>
              <a:tabLst>
                <a:tab pos="641350" algn="l"/>
              </a:tabLst>
            </a:pPr>
            <a:r>
              <a:rPr lang="en-US" sz="2800" b="1" dirty="0">
                <a:solidFill>
                  <a:srgbClr val="474F55"/>
                </a:solidFill>
                <a:latin typeface="Calibri"/>
                <a:cs typeface="Calibri"/>
              </a:rPr>
              <a:t>F</a:t>
            </a:r>
            <a:r>
              <a:rPr sz="2800" b="1" dirty="0">
                <a:solidFill>
                  <a:srgbClr val="474F55"/>
                </a:solidFill>
                <a:latin typeface="Calibri"/>
                <a:cs typeface="Calibri"/>
              </a:rPr>
              <a:t>ewer</a:t>
            </a:r>
            <a:r>
              <a:rPr sz="2800" b="1" spc="-65" dirty="0">
                <a:solidFill>
                  <a:srgbClr val="474F55"/>
                </a:solidFill>
                <a:latin typeface="Calibri"/>
                <a:cs typeface="Calibri"/>
              </a:rPr>
              <a:t> </a:t>
            </a:r>
            <a:r>
              <a:rPr sz="2800" b="1" dirty="0">
                <a:solidFill>
                  <a:srgbClr val="474F55"/>
                </a:solidFill>
                <a:latin typeface="Calibri"/>
                <a:cs typeface="Calibri"/>
              </a:rPr>
              <a:t>companies</a:t>
            </a:r>
            <a:r>
              <a:rPr sz="2800" b="1" spc="-85" dirty="0">
                <a:solidFill>
                  <a:srgbClr val="474F55"/>
                </a:solidFill>
                <a:latin typeface="Calibri"/>
                <a:cs typeface="Calibri"/>
              </a:rPr>
              <a:t> </a:t>
            </a:r>
            <a:r>
              <a:rPr lang="en-US" sz="2800" b="1" spc="-85" dirty="0">
                <a:solidFill>
                  <a:srgbClr val="474F55"/>
                </a:solidFill>
                <a:latin typeface="Calibri"/>
                <a:cs typeface="Calibri"/>
              </a:rPr>
              <a:t>going public</a:t>
            </a:r>
            <a:r>
              <a:rPr sz="2800" b="1" spc="-10" dirty="0">
                <a:solidFill>
                  <a:srgbClr val="474F55"/>
                </a:solidFill>
                <a:latin typeface="Calibri"/>
                <a:cs typeface="Calibri"/>
              </a:rPr>
              <a:t>.</a:t>
            </a:r>
            <a:endParaRPr sz="2800" dirty="0">
              <a:latin typeface="Calibri"/>
              <a:cs typeface="Calibri"/>
            </a:endParaRPr>
          </a:p>
          <a:p>
            <a:pPr marL="641350" indent="-304165">
              <a:lnSpc>
                <a:spcPct val="100000"/>
              </a:lnSpc>
              <a:spcBef>
                <a:spcPts val="1800"/>
              </a:spcBef>
              <a:buClr>
                <a:srgbClr val="9A7363"/>
              </a:buClr>
              <a:buSzPct val="91071"/>
              <a:buFont typeface="Wingdings 2"/>
              <a:buChar char=""/>
              <a:tabLst>
                <a:tab pos="641350" algn="l"/>
              </a:tabLst>
            </a:pPr>
            <a:r>
              <a:rPr lang="en-US" sz="2800" b="1" dirty="0">
                <a:solidFill>
                  <a:srgbClr val="474F55"/>
                </a:solidFill>
                <a:latin typeface="Calibri"/>
                <a:cs typeface="Calibri"/>
              </a:rPr>
              <a:t>Investment </a:t>
            </a:r>
            <a:r>
              <a:rPr sz="2800" b="1" dirty="0">
                <a:solidFill>
                  <a:srgbClr val="474F55"/>
                </a:solidFill>
                <a:latin typeface="Calibri"/>
                <a:cs typeface="Calibri"/>
              </a:rPr>
              <a:t>in</a:t>
            </a:r>
            <a:r>
              <a:rPr sz="2800" b="1" spc="-80" dirty="0">
                <a:solidFill>
                  <a:srgbClr val="474F55"/>
                </a:solidFill>
                <a:latin typeface="Calibri"/>
                <a:cs typeface="Calibri"/>
              </a:rPr>
              <a:t> </a:t>
            </a:r>
            <a:r>
              <a:rPr sz="2800" b="1" dirty="0">
                <a:solidFill>
                  <a:srgbClr val="474F55"/>
                </a:solidFill>
                <a:latin typeface="Calibri"/>
                <a:cs typeface="Calibri"/>
              </a:rPr>
              <a:t>intangible</a:t>
            </a:r>
            <a:r>
              <a:rPr sz="2800" b="1" spc="-45" dirty="0">
                <a:solidFill>
                  <a:srgbClr val="474F55"/>
                </a:solidFill>
                <a:latin typeface="Calibri"/>
                <a:cs typeface="Calibri"/>
              </a:rPr>
              <a:t> </a:t>
            </a:r>
            <a:r>
              <a:rPr sz="2800" b="1" spc="-10" dirty="0">
                <a:solidFill>
                  <a:srgbClr val="474F55"/>
                </a:solidFill>
                <a:latin typeface="Calibri"/>
                <a:cs typeface="Calibri"/>
              </a:rPr>
              <a:t>assets.</a:t>
            </a:r>
            <a:r>
              <a:rPr lang="en-US" sz="2800" b="1" dirty="0">
                <a:solidFill>
                  <a:srgbClr val="6C3B31"/>
                </a:solidFill>
                <a:latin typeface="Calibri"/>
                <a:cs typeface="Calibri"/>
              </a:rPr>
              <a:t> </a:t>
            </a:r>
          </a:p>
          <a:p>
            <a:pPr marL="641350"/>
            <a:endParaRPr lang="en-US" sz="2800" b="1" dirty="0">
              <a:solidFill>
                <a:srgbClr val="6C3B31"/>
              </a:solidFill>
              <a:latin typeface="Calibri"/>
              <a:cs typeface="Calibri"/>
            </a:endParaRPr>
          </a:p>
          <a:p>
            <a:r>
              <a:rPr lang="en-US" sz="2000" b="1" dirty="0">
                <a:solidFill>
                  <a:srgbClr val="6C3B31"/>
                </a:solidFill>
                <a:latin typeface="Calibri"/>
                <a:cs typeface="Calibri"/>
              </a:rPr>
              <a:t>From</a:t>
            </a:r>
            <a:r>
              <a:rPr lang="en-US" sz="2000" b="1" spc="-50" dirty="0">
                <a:solidFill>
                  <a:srgbClr val="6C3B31"/>
                </a:solidFill>
                <a:latin typeface="Calibri"/>
                <a:cs typeface="Calibri"/>
              </a:rPr>
              <a:t> </a:t>
            </a:r>
            <a:r>
              <a:rPr lang="en-US" sz="2000" b="1" dirty="0">
                <a:solidFill>
                  <a:srgbClr val="6C3B31"/>
                </a:solidFill>
                <a:latin typeface="Calibri"/>
                <a:cs typeface="Calibri"/>
              </a:rPr>
              <a:t>the</a:t>
            </a:r>
            <a:r>
              <a:rPr lang="en-US" sz="2000" b="1" spc="-35" dirty="0">
                <a:solidFill>
                  <a:srgbClr val="6C3B31"/>
                </a:solidFill>
                <a:latin typeface="Calibri"/>
                <a:cs typeface="Calibri"/>
              </a:rPr>
              <a:t> </a:t>
            </a:r>
            <a:r>
              <a:rPr lang="en-US" sz="2000" b="1" dirty="0" err="1">
                <a:solidFill>
                  <a:srgbClr val="6C3B31"/>
                </a:solidFill>
                <a:latin typeface="Calibri"/>
                <a:cs typeface="Calibri"/>
              </a:rPr>
              <a:t>Nat’l</a:t>
            </a:r>
            <a:r>
              <a:rPr lang="en-US" sz="2000" b="1" spc="-55" dirty="0">
                <a:solidFill>
                  <a:srgbClr val="6C3B31"/>
                </a:solidFill>
                <a:latin typeface="Calibri"/>
                <a:cs typeface="Calibri"/>
              </a:rPr>
              <a:t> </a:t>
            </a:r>
            <a:r>
              <a:rPr lang="en-US" sz="2000" b="1" dirty="0">
                <a:solidFill>
                  <a:srgbClr val="6C3B31"/>
                </a:solidFill>
                <a:latin typeface="Calibri"/>
                <a:cs typeface="Calibri"/>
              </a:rPr>
              <a:t>Bureau</a:t>
            </a:r>
            <a:r>
              <a:rPr lang="en-US" sz="2000" b="1" spc="-20" dirty="0">
                <a:solidFill>
                  <a:srgbClr val="6C3B31"/>
                </a:solidFill>
                <a:latin typeface="Calibri"/>
                <a:cs typeface="Calibri"/>
              </a:rPr>
              <a:t> </a:t>
            </a:r>
            <a:r>
              <a:rPr lang="en-US" sz="2000" b="1" dirty="0">
                <a:solidFill>
                  <a:srgbClr val="6C3B31"/>
                </a:solidFill>
                <a:latin typeface="Calibri"/>
                <a:cs typeface="Calibri"/>
              </a:rPr>
              <a:t>of</a:t>
            </a:r>
            <a:r>
              <a:rPr lang="en-US" sz="2000" b="1" spc="-40" dirty="0">
                <a:solidFill>
                  <a:srgbClr val="6C3B31"/>
                </a:solidFill>
                <a:latin typeface="Calibri"/>
                <a:cs typeface="Calibri"/>
              </a:rPr>
              <a:t> </a:t>
            </a:r>
            <a:r>
              <a:rPr lang="en-US" sz="2000" b="1" dirty="0">
                <a:solidFill>
                  <a:srgbClr val="6C3B31"/>
                </a:solidFill>
                <a:latin typeface="Calibri"/>
                <a:cs typeface="Calibri"/>
              </a:rPr>
              <a:t>Economic</a:t>
            </a:r>
            <a:r>
              <a:rPr lang="en-US" sz="2000" b="1" spc="-60" dirty="0">
                <a:solidFill>
                  <a:srgbClr val="6C3B31"/>
                </a:solidFill>
                <a:latin typeface="Calibri"/>
                <a:cs typeface="Calibri"/>
              </a:rPr>
              <a:t> </a:t>
            </a:r>
            <a:r>
              <a:rPr lang="en-US" sz="2000" b="1" spc="-10" dirty="0">
                <a:solidFill>
                  <a:srgbClr val="6C3B31"/>
                </a:solidFill>
                <a:latin typeface="Calibri"/>
                <a:cs typeface="Calibri"/>
              </a:rPr>
              <a:t>Research:</a:t>
            </a:r>
            <a:r>
              <a:rPr lang="en-US" sz="2000" b="1" spc="-35" dirty="0">
                <a:solidFill>
                  <a:srgbClr val="6C3B31"/>
                </a:solidFill>
                <a:latin typeface="Calibri"/>
                <a:cs typeface="Calibri"/>
              </a:rPr>
              <a:t> </a:t>
            </a:r>
            <a:r>
              <a:rPr lang="en-US" sz="2000" b="1" dirty="0">
                <a:solidFill>
                  <a:srgbClr val="6C3B31"/>
                </a:solidFill>
                <a:latin typeface="Calibri"/>
                <a:cs typeface="Calibri"/>
              </a:rPr>
              <a:t>“The</a:t>
            </a:r>
            <a:r>
              <a:rPr lang="en-US" sz="2000" b="1" spc="-40" dirty="0">
                <a:solidFill>
                  <a:srgbClr val="6C3B31"/>
                </a:solidFill>
                <a:latin typeface="Calibri"/>
                <a:cs typeface="Calibri"/>
              </a:rPr>
              <a:t> </a:t>
            </a:r>
            <a:r>
              <a:rPr lang="en-US" sz="2000" b="1" dirty="0">
                <a:solidFill>
                  <a:srgbClr val="6C3B31"/>
                </a:solidFill>
                <a:latin typeface="Calibri"/>
                <a:cs typeface="Calibri"/>
              </a:rPr>
              <a:t>Shrinking</a:t>
            </a:r>
            <a:r>
              <a:rPr lang="en-US" sz="2000" b="1" spc="-50" dirty="0">
                <a:solidFill>
                  <a:srgbClr val="6C3B31"/>
                </a:solidFill>
                <a:latin typeface="Calibri"/>
                <a:cs typeface="Calibri"/>
              </a:rPr>
              <a:t> </a:t>
            </a:r>
            <a:r>
              <a:rPr lang="en-US" sz="2000" b="1" dirty="0">
                <a:solidFill>
                  <a:srgbClr val="6C3B31"/>
                </a:solidFill>
                <a:latin typeface="Calibri"/>
                <a:cs typeface="Calibri"/>
              </a:rPr>
              <a:t>Universe</a:t>
            </a:r>
            <a:r>
              <a:rPr lang="en-US" sz="2000" b="1" spc="-25" dirty="0">
                <a:solidFill>
                  <a:srgbClr val="6C3B31"/>
                </a:solidFill>
                <a:latin typeface="Calibri"/>
                <a:cs typeface="Calibri"/>
              </a:rPr>
              <a:t> </a:t>
            </a:r>
            <a:r>
              <a:rPr lang="en-US" sz="2000" b="1" dirty="0">
                <a:solidFill>
                  <a:srgbClr val="6C3B31"/>
                </a:solidFill>
                <a:latin typeface="Calibri"/>
                <a:cs typeface="Calibri"/>
              </a:rPr>
              <a:t>of</a:t>
            </a:r>
            <a:r>
              <a:rPr lang="en-US" sz="2000" b="1" spc="-40" dirty="0">
                <a:solidFill>
                  <a:srgbClr val="6C3B31"/>
                </a:solidFill>
                <a:latin typeface="Calibri"/>
                <a:cs typeface="Calibri"/>
              </a:rPr>
              <a:t> </a:t>
            </a:r>
            <a:r>
              <a:rPr lang="en-US" sz="2000" b="1" dirty="0">
                <a:solidFill>
                  <a:srgbClr val="6C3B31"/>
                </a:solidFill>
                <a:latin typeface="Calibri"/>
                <a:cs typeface="Calibri"/>
              </a:rPr>
              <a:t>Public</a:t>
            </a:r>
            <a:r>
              <a:rPr lang="en-US" sz="2000" b="1" spc="-60" dirty="0">
                <a:solidFill>
                  <a:srgbClr val="6C3B31"/>
                </a:solidFill>
                <a:latin typeface="Calibri"/>
                <a:cs typeface="Calibri"/>
              </a:rPr>
              <a:t> </a:t>
            </a:r>
            <a:r>
              <a:rPr lang="en-US" sz="2000" b="1" dirty="0">
                <a:solidFill>
                  <a:srgbClr val="6C3B31"/>
                </a:solidFill>
                <a:latin typeface="Calibri"/>
                <a:cs typeface="Calibri"/>
              </a:rPr>
              <a:t>Firms:</a:t>
            </a:r>
            <a:r>
              <a:rPr lang="en-US" sz="2000" b="1" spc="-50" dirty="0">
                <a:solidFill>
                  <a:srgbClr val="6C3B31"/>
                </a:solidFill>
                <a:latin typeface="Calibri"/>
                <a:cs typeface="Calibri"/>
              </a:rPr>
              <a:t> </a:t>
            </a:r>
            <a:r>
              <a:rPr lang="en-US" sz="2000" b="1" dirty="0">
                <a:solidFill>
                  <a:srgbClr val="6C3B31"/>
                </a:solidFill>
                <a:latin typeface="Calibri"/>
                <a:cs typeface="Calibri"/>
              </a:rPr>
              <a:t>Facts,</a:t>
            </a:r>
            <a:r>
              <a:rPr lang="en-US" sz="2000" b="1" spc="-60" dirty="0">
                <a:solidFill>
                  <a:srgbClr val="6C3B31"/>
                </a:solidFill>
                <a:latin typeface="Calibri"/>
                <a:cs typeface="Calibri"/>
              </a:rPr>
              <a:t> </a:t>
            </a:r>
            <a:r>
              <a:rPr lang="en-US" sz="2000" b="1" spc="-10" dirty="0">
                <a:solidFill>
                  <a:srgbClr val="6C3B31"/>
                </a:solidFill>
                <a:latin typeface="Calibri"/>
                <a:cs typeface="Calibri"/>
              </a:rPr>
              <a:t>Causes, </a:t>
            </a:r>
            <a:r>
              <a:rPr lang="en-US" sz="2000" b="1" dirty="0">
                <a:solidFill>
                  <a:srgbClr val="6C3B31"/>
                </a:solidFill>
                <a:latin typeface="Calibri"/>
                <a:cs typeface="Calibri"/>
              </a:rPr>
              <a:t>and</a:t>
            </a:r>
            <a:r>
              <a:rPr lang="en-US" sz="2000" b="1" spc="-15" dirty="0">
                <a:solidFill>
                  <a:srgbClr val="6C3B31"/>
                </a:solidFill>
                <a:latin typeface="Calibri"/>
                <a:cs typeface="Calibri"/>
              </a:rPr>
              <a:t> </a:t>
            </a:r>
            <a:r>
              <a:rPr lang="en-US" sz="2000" b="1" spc="-10" dirty="0">
                <a:solidFill>
                  <a:srgbClr val="6C3B31"/>
                </a:solidFill>
                <a:latin typeface="Calibri"/>
                <a:cs typeface="Calibri"/>
              </a:rPr>
              <a:t>Consequences”</a:t>
            </a:r>
            <a:r>
              <a:rPr lang="en-US" sz="2000" b="1" spc="-15" dirty="0">
                <a:solidFill>
                  <a:srgbClr val="6C3B31"/>
                </a:solidFill>
                <a:latin typeface="Calibri"/>
                <a:cs typeface="Calibri"/>
              </a:rPr>
              <a:t> </a:t>
            </a:r>
            <a:r>
              <a:rPr lang="en-US" sz="2000" b="1" dirty="0">
                <a:solidFill>
                  <a:srgbClr val="6C3B31"/>
                </a:solidFill>
                <a:latin typeface="Calibri"/>
                <a:cs typeface="Calibri"/>
              </a:rPr>
              <a:t>–</a:t>
            </a:r>
            <a:r>
              <a:rPr lang="en-US" sz="2000" b="1" spc="-5" dirty="0">
                <a:solidFill>
                  <a:srgbClr val="6C3B31"/>
                </a:solidFill>
                <a:latin typeface="Calibri"/>
                <a:cs typeface="Calibri"/>
              </a:rPr>
              <a:t> </a:t>
            </a:r>
            <a:r>
              <a:rPr lang="en-US" sz="2000" b="1" dirty="0">
                <a:solidFill>
                  <a:srgbClr val="6C3B31"/>
                </a:solidFill>
                <a:latin typeface="Calibri"/>
                <a:cs typeface="Calibri"/>
              </a:rPr>
              <a:t>July</a:t>
            </a:r>
            <a:r>
              <a:rPr lang="en-US" sz="2000" b="1" spc="-15" dirty="0">
                <a:solidFill>
                  <a:srgbClr val="6C3B31"/>
                </a:solidFill>
                <a:latin typeface="Calibri"/>
                <a:cs typeface="Calibri"/>
              </a:rPr>
              <a:t> </a:t>
            </a:r>
            <a:r>
              <a:rPr lang="en-US" sz="2000" b="1" dirty="0">
                <a:solidFill>
                  <a:srgbClr val="6C3B31"/>
                </a:solidFill>
                <a:latin typeface="Calibri"/>
                <a:cs typeface="Calibri"/>
              </a:rPr>
              <a:t>2,</a:t>
            </a:r>
            <a:r>
              <a:rPr lang="en-US" sz="2000" b="1" spc="-15" dirty="0">
                <a:solidFill>
                  <a:srgbClr val="6C3B31"/>
                </a:solidFill>
                <a:latin typeface="Calibri"/>
                <a:cs typeface="Calibri"/>
              </a:rPr>
              <a:t> </a:t>
            </a:r>
            <a:r>
              <a:rPr lang="en-US" sz="2000" b="1" spc="-20" dirty="0">
                <a:solidFill>
                  <a:srgbClr val="6C3B31"/>
                </a:solidFill>
                <a:latin typeface="Calibri"/>
                <a:cs typeface="Calibri"/>
              </a:rPr>
              <a:t>2018</a:t>
            </a:r>
            <a:endParaRPr lang="en-US" sz="2000" dirty="0">
              <a:latin typeface="Calibri"/>
              <a:cs typeface="Calibri"/>
            </a:endParaRPr>
          </a:p>
          <a:p>
            <a:pPr marL="641350">
              <a:lnSpc>
                <a:spcPct val="100000"/>
              </a:lnSpc>
            </a:pPr>
            <a:endParaRPr sz="2800" dirty="0">
              <a:latin typeface="Calibri"/>
              <a:cs typeface="Calibri"/>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DD732EEE-DAD1-08BA-C3EB-FB92CF0D917C}"/>
                  </a:ext>
                </a:extLst>
              </p14:cNvPr>
              <p14:cNvContentPartPr/>
              <p14:nvPr/>
            </p14:nvContentPartPr>
            <p14:xfrm>
              <a:off x="267088" y="3612191"/>
              <a:ext cx="7201270" cy="595374"/>
            </p14:xfrm>
          </p:contentPart>
        </mc:Choice>
        <mc:Fallback xmlns="">
          <p:pic>
            <p:nvPicPr>
              <p:cNvPr id="5" name="Ink 4">
                <a:extLst>
                  <a:ext uri="{FF2B5EF4-FFF2-40B4-BE49-F238E27FC236}">
                    <a16:creationId xmlns:a16="http://schemas.microsoft.com/office/drawing/2014/main" id="{DD732EEE-DAD1-08BA-C3EB-FB92CF0D917C}"/>
                  </a:ext>
                </a:extLst>
              </p:cNvPr>
              <p:cNvPicPr/>
              <p:nvPr/>
            </p:nvPicPr>
            <p:blipFill>
              <a:blip r:embed="rId3"/>
              <a:stretch>
                <a:fillRect/>
              </a:stretch>
            </p:blipFill>
            <p:spPr>
              <a:xfrm>
                <a:off x="258088" y="3603192"/>
                <a:ext cx="7218910" cy="613012"/>
              </a:xfrm>
              <a:prstGeom prst="rect">
                <a:avLst/>
              </a:prstGeom>
            </p:spPr>
          </p:pic>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6D39038-F921-B979-8DD3-13E71A5CAAFA}"/>
              </a:ext>
            </a:extLst>
          </p:cNvPr>
          <p:cNvSpPr>
            <a:spLocks noGrp="1"/>
          </p:cNvSpPr>
          <p:nvPr>
            <p:ph type="title"/>
          </p:nvPr>
        </p:nvSpPr>
        <p:spPr>
          <a:xfrm>
            <a:off x="771148" y="1037967"/>
            <a:ext cx="3378706" cy="4709131"/>
          </a:xfrm>
        </p:spPr>
        <p:txBody>
          <a:bodyPr anchor="ctr">
            <a:normAutofit/>
          </a:bodyPr>
          <a:lstStyle/>
          <a:p>
            <a:r>
              <a:rPr lang="en-US" dirty="0">
                <a:solidFill>
                  <a:srgbClr val="FFFEFF"/>
                </a:solidFill>
              </a:rPr>
              <a:t>Working on Excel Model Showing different Sourcing Approaches</a:t>
            </a:r>
          </a:p>
        </p:txBody>
      </p:sp>
      <p:sp>
        <p:nvSpPr>
          <p:cNvPr id="3" name="Content Placeholder 2">
            <a:extLst>
              <a:ext uri="{FF2B5EF4-FFF2-40B4-BE49-F238E27FC236}">
                <a16:creationId xmlns:a16="http://schemas.microsoft.com/office/drawing/2014/main" id="{6E1404FD-A9D1-C778-EB82-11F5BEB94497}"/>
              </a:ext>
            </a:extLst>
          </p:cNvPr>
          <p:cNvSpPr>
            <a:spLocks noGrp="1"/>
          </p:cNvSpPr>
          <p:nvPr>
            <p:ph idx="1"/>
          </p:nvPr>
        </p:nvSpPr>
        <p:spPr>
          <a:xfrm>
            <a:off x="4321629" y="597643"/>
            <a:ext cx="7423837" cy="5757309"/>
          </a:xfrm>
        </p:spPr>
        <p:txBody>
          <a:bodyPr>
            <a:normAutofit/>
          </a:bodyPr>
          <a:lstStyle/>
          <a:p>
            <a:r>
              <a:rPr lang="en-US" sz="2400" dirty="0"/>
              <a:t>Comparing results of using blended apportionment to other sourcing approaches under different circumstances. </a:t>
            </a:r>
          </a:p>
          <a:p>
            <a:r>
              <a:rPr lang="en-US" sz="2400" dirty="0"/>
              <a:t>Possible Assumptions for Blended Apportionment: </a:t>
            </a:r>
          </a:p>
          <a:p>
            <a:pPr lvl="1"/>
            <a:r>
              <a:rPr lang="en-US" sz="2100" dirty="0"/>
              <a:t>Application to both corporate and tiered partners</a:t>
            </a:r>
          </a:p>
          <a:p>
            <a:pPr lvl="1"/>
            <a:r>
              <a:rPr lang="en-US" sz="2100" dirty="0"/>
              <a:t>Focus on the receipts factor</a:t>
            </a:r>
          </a:p>
          <a:p>
            <a:pPr lvl="1"/>
            <a:r>
              <a:rPr lang="en-US" sz="2100" dirty="0"/>
              <a:t>Use of an absolute value distributive share ratio for the blended apportionment approach</a:t>
            </a:r>
          </a:p>
          <a:p>
            <a:pPr lvl="1"/>
            <a:r>
              <a:rPr lang="en-US" sz="2100" dirty="0"/>
              <a:t>Elimination from receipts factor the receipts from charges by the partnership to the partner or by the partner to the partnership.</a:t>
            </a:r>
          </a:p>
          <a:p>
            <a:r>
              <a:rPr lang="en-US" sz="2400" dirty="0"/>
              <a:t>Looking at need for anti-abuse rules.</a:t>
            </a:r>
          </a:p>
        </p:txBody>
      </p:sp>
      <p:sp>
        <p:nvSpPr>
          <p:cNvPr id="4" name="Slide Number Placeholder 3">
            <a:extLst>
              <a:ext uri="{FF2B5EF4-FFF2-40B4-BE49-F238E27FC236}">
                <a16:creationId xmlns:a16="http://schemas.microsoft.com/office/drawing/2014/main" id="{FD803D2E-7C43-6F40-D27F-729810A1549A}"/>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50</a:t>
            </a:fld>
            <a:endParaRPr lang="en-US"/>
          </a:p>
        </p:txBody>
      </p:sp>
    </p:spTree>
    <p:extLst>
      <p:ext uri="{BB962C8B-B14F-4D97-AF65-F5344CB8AC3E}">
        <p14:creationId xmlns:p14="http://schemas.microsoft.com/office/powerpoint/2010/main" val="560892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CF421E-C5CF-E985-C79F-F947535F02C6}"/>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662E35D-D6C9-B8D5-91DA-CF4D21C74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6D8E5E-AB1F-5C71-D853-1EB74B718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A1A4C0CE-714A-290C-7744-417DB9FF3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3AB58577-24C6-824B-35E4-6D15779CF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B9A92647-9B4C-906D-D078-C1A0B901C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80FFFC-3F72-E8EB-2771-77369BA93E25}"/>
              </a:ext>
            </a:extLst>
          </p:cNvPr>
          <p:cNvSpPr>
            <a:spLocks noGrp="1"/>
          </p:cNvSpPr>
          <p:nvPr>
            <p:ph type="title"/>
          </p:nvPr>
        </p:nvSpPr>
        <p:spPr>
          <a:xfrm>
            <a:off x="771148" y="1037967"/>
            <a:ext cx="3378706" cy="4709131"/>
          </a:xfrm>
        </p:spPr>
        <p:txBody>
          <a:bodyPr anchor="ctr">
            <a:normAutofit/>
          </a:bodyPr>
          <a:lstStyle/>
          <a:p>
            <a:r>
              <a:rPr lang="en-US" dirty="0">
                <a:solidFill>
                  <a:srgbClr val="FFFEFF"/>
                </a:solidFill>
              </a:rPr>
              <a:t>Possible use of a study group to review the Model</a:t>
            </a:r>
          </a:p>
        </p:txBody>
      </p:sp>
      <p:sp>
        <p:nvSpPr>
          <p:cNvPr id="3" name="Content Placeholder 2">
            <a:extLst>
              <a:ext uri="{FF2B5EF4-FFF2-40B4-BE49-F238E27FC236}">
                <a16:creationId xmlns:a16="http://schemas.microsoft.com/office/drawing/2014/main" id="{678FE3A8-72CC-C3E6-8912-8ED88428FA69}"/>
              </a:ext>
            </a:extLst>
          </p:cNvPr>
          <p:cNvSpPr>
            <a:spLocks noGrp="1"/>
          </p:cNvSpPr>
          <p:nvPr>
            <p:ph idx="1"/>
          </p:nvPr>
        </p:nvSpPr>
        <p:spPr>
          <a:xfrm>
            <a:off x="4321629" y="597643"/>
            <a:ext cx="7423837" cy="5757309"/>
          </a:xfrm>
        </p:spPr>
        <p:txBody>
          <a:bodyPr>
            <a:normAutofit/>
          </a:bodyPr>
          <a:lstStyle/>
          <a:p>
            <a:r>
              <a:rPr lang="en-US" sz="2400" b="1" dirty="0"/>
              <a:t>Volunteers would: </a:t>
            </a:r>
          </a:p>
          <a:p>
            <a:pPr lvl="1"/>
            <a:r>
              <a:rPr lang="en-US" sz="2100" b="1" dirty="0"/>
              <a:t>Agree to take the Excel workbook and review the formulas and assumptions.</a:t>
            </a:r>
          </a:p>
          <a:p>
            <a:pPr lvl="1"/>
            <a:r>
              <a:rPr lang="en-US" sz="2100" b="1" dirty="0"/>
              <a:t>Use different data to see how the results of the different approaches.</a:t>
            </a:r>
          </a:p>
          <a:p>
            <a:pPr lvl="1"/>
            <a:r>
              <a:rPr lang="en-US" sz="2100" b="1" dirty="0"/>
              <a:t>Consider tweaks or changes that may be needed to make an approach work.  </a:t>
            </a:r>
          </a:p>
          <a:p>
            <a:pPr lvl="1"/>
            <a:r>
              <a:rPr lang="en-US" sz="2100" b="1" dirty="0"/>
              <a:t>Meet to discuss and give input to staff for revisions to the model or issues to bring back to the work group.</a:t>
            </a:r>
          </a:p>
          <a:p>
            <a:pPr lvl="1"/>
            <a:r>
              <a:rPr lang="en-US" sz="2100" b="1" dirty="0"/>
              <a:t>Report out the results to the work group along with any proposals. </a:t>
            </a:r>
          </a:p>
        </p:txBody>
      </p:sp>
      <p:sp>
        <p:nvSpPr>
          <p:cNvPr id="4" name="Slide Number Placeholder 3">
            <a:extLst>
              <a:ext uri="{FF2B5EF4-FFF2-40B4-BE49-F238E27FC236}">
                <a16:creationId xmlns:a16="http://schemas.microsoft.com/office/drawing/2014/main" id="{90BABA42-1893-FA5D-5E3C-5E84CEC51484}"/>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51</a:t>
            </a:fld>
            <a:endParaRPr lang="en-US"/>
          </a:p>
        </p:txBody>
      </p:sp>
    </p:spTree>
    <p:extLst>
      <p:ext uri="{BB962C8B-B14F-4D97-AF65-F5344CB8AC3E}">
        <p14:creationId xmlns:p14="http://schemas.microsoft.com/office/powerpoint/2010/main" val="972612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7C78-DC59-1718-5F5B-C39330790DAB}"/>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E5880CDC-A70C-A53F-2101-12EE66301E7C}"/>
              </a:ext>
            </a:extLst>
          </p:cNvPr>
          <p:cNvSpPr>
            <a:spLocks noGrp="1"/>
          </p:cNvSpPr>
          <p:nvPr>
            <p:ph type="body" idx="1"/>
          </p:nvPr>
        </p:nvSpPr>
        <p:spPr/>
        <p:txBody>
          <a:bodyPr/>
          <a:lstStyle/>
          <a:p>
            <a:r>
              <a:rPr lang="en-US" b="1" dirty="0"/>
              <a:t>And Feel Free to Reach OUt</a:t>
            </a:r>
          </a:p>
        </p:txBody>
      </p:sp>
      <p:sp>
        <p:nvSpPr>
          <p:cNvPr id="4" name="Slide Number Placeholder 3">
            <a:extLst>
              <a:ext uri="{FF2B5EF4-FFF2-40B4-BE49-F238E27FC236}">
                <a16:creationId xmlns:a16="http://schemas.microsoft.com/office/drawing/2014/main" id="{52B565C2-6DB9-DB67-DD07-6125B25A82F0}"/>
              </a:ext>
            </a:extLst>
          </p:cNvPr>
          <p:cNvSpPr>
            <a:spLocks noGrp="1"/>
          </p:cNvSpPr>
          <p:nvPr>
            <p:ph type="sldNum" sz="quarter" idx="12"/>
          </p:nvPr>
        </p:nvSpPr>
        <p:spPr/>
        <p:txBody>
          <a:bodyPr/>
          <a:lstStyle/>
          <a:p>
            <a:fld id="{D6C96CAE-968E-43AD-BA74-60661CD4F489}" type="slidenum">
              <a:rPr lang="en-US" smtClean="0"/>
              <a:t>52</a:t>
            </a:fld>
            <a:endParaRPr lang="en-US"/>
          </a:p>
        </p:txBody>
      </p:sp>
    </p:spTree>
    <p:extLst>
      <p:ext uri="{BB962C8B-B14F-4D97-AF65-F5344CB8AC3E}">
        <p14:creationId xmlns:p14="http://schemas.microsoft.com/office/powerpoint/2010/main" val="3541778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07B9-7030-133A-9B44-D6072918ED35}"/>
              </a:ext>
            </a:extLst>
          </p:cNvPr>
          <p:cNvSpPr>
            <a:spLocks noGrp="1"/>
          </p:cNvSpPr>
          <p:nvPr>
            <p:ph type="title"/>
          </p:nvPr>
        </p:nvSpPr>
        <p:spPr>
          <a:xfrm>
            <a:off x="581193" y="2393951"/>
            <a:ext cx="11029615" cy="600556"/>
          </a:xfrm>
        </p:spPr>
        <p:txBody>
          <a:bodyPr>
            <a:normAutofit fontScale="90000"/>
          </a:bodyPr>
          <a:lstStyle/>
          <a:p>
            <a:r>
              <a:rPr lang="en-US" dirty="0"/>
              <a:t>Upcoming Meetings and Calls</a:t>
            </a:r>
          </a:p>
        </p:txBody>
      </p:sp>
      <p:sp>
        <p:nvSpPr>
          <p:cNvPr id="3" name="Text Placeholder 2">
            <a:extLst>
              <a:ext uri="{FF2B5EF4-FFF2-40B4-BE49-F238E27FC236}">
                <a16:creationId xmlns:a16="http://schemas.microsoft.com/office/drawing/2014/main" id="{67848213-91BD-64B4-C61C-15CF4D828D9D}"/>
              </a:ext>
            </a:extLst>
          </p:cNvPr>
          <p:cNvSpPr>
            <a:spLocks noGrp="1"/>
          </p:cNvSpPr>
          <p:nvPr>
            <p:ph type="body" idx="1"/>
          </p:nvPr>
        </p:nvSpPr>
        <p:spPr>
          <a:xfrm>
            <a:off x="581192" y="3117954"/>
            <a:ext cx="11029615" cy="2024019"/>
          </a:xfrm>
        </p:spPr>
        <p:txBody>
          <a:bodyPr/>
          <a:lstStyle/>
          <a:p>
            <a:r>
              <a:rPr lang="en-US" b="1" dirty="0"/>
              <a:t>Partnership Training – Week of January 13, 2025 in New Orleans</a:t>
            </a:r>
          </a:p>
          <a:p>
            <a:r>
              <a:rPr lang="en-US" b="1" dirty="0"/>
              <a:t>(Note that this creates a conflict with our next regularly scheduled meeting – so that meeting will be cancelled.)</a:t>
            </a:r>
          </a:p>
        </p:txBody>
      </p:sp>
      <p:sp>
        <p:nvSpPr>
          <p:cNvPr id="4" name="Slide Number Placeholder 3">
            <a:extLst>
              <a:ext uri="{FF2B5EF4-FFF2-40B4-BE49-F238E27FC236}">
                <a16:creationId xmlns:a16="http://schemas.microsoft.com/office/drawing/2014/main" id="{2C08A935-5949-E624-7995-38A4ADDB83F9}"/>
              </a:ext>
            </a:extLst>
          </p:cNvPr>
          <p:cNvSpPr>
            <a:spLocks noGrp="1"/>
          </p:cNvSpPr>
          <p:nvPr>
            <p:ph type="sldNum" sz="quarter" idx="12"/>
          </p:nvPr>
        </p:nvSpPr>
        <p:spPr/>
        <p:txBody>
          <a:bodyPr/>
          <a:lstStyle/>
          <a:p>
            <a:fld id="{3A98EE3D-8CD1-4C3F-BD1C-C98C9596463C}" type="slidenum">
              <a:rPr lang="en-US" smtClean="0"/>
              <a:t>53</a:t>
            </a:fld>
            <a:endParaRPr lang="en-US" dirty="0"/>
          </a:p>
        </p:txBody>
      </p:sp>
    </p:spTree>
    <p:extLst>
      <p:ext uri="{BB962C8B-B14F-4D97-AF65-F5344CB8AC3E}">
        <p14:creationId xmlns:p14="http://schemas.microsoft.com/office/powerpoint/2010/main" val="26685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B944C-3BC7-EDD7-9323-D081AD75BC3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FB44021-5C7D-476E-F644-1393CEF3C5A9}"/>
              </a:ext>
            </a:extLst>
          </p:cNvPr>
          <p:cNvSpPr txBox="1">
            <a:spLocks noGrp="1"/>
          </p:cNvSpPr>
          <p:nvPr>
            <p:ph type="title"/>
          </p:nvPr>
        </p:nvSpPr>
        <p:spPr>
          <a:xfrm>
            <a:off x="441325" y="802021"/>
            <a:ext cx="11309350" cy="670055"/>
          </a:xfrm>
          <a:prstGeom prst="rect">
            <a:avLst/>
          </a:prstGeom>
          <a:solidFill>
            <a:srgbClr val="53585E"/>
          </a:solidFill>
        </p:spPr>
        <p:txBody>
          <a:bodyPr vert="horz" wrap="square" lIns="0" tIns="175895" rIns="0" bIns="0" rtlCol="0">
            <a:spAutoFit/>
          </a:bodyPr>
          <a:lstStyle/>
          <a:p>
            <a:pPr marL="231775">
              <a:lnSpc>
                <a:spcPct val="100000"/>
              </a:lnSpc>
              <a:spcBef>
                <a:spcPts val="1385"/>
              </a:spcBef>
            </a:pPr>
            <a:r>
              <a:rPr lang="en-US" sz="3200" b="1" spc="-10" dirty="0">
                <a:solidFill>
                  <a:schemeClr val="bg1"/>
                </a:solidFill>
                <a:latin typeface="Calibri"/>
                <a:cs typeface="Calibri"/>
              </a:rPr>
              <a:t>Possible </a:t>
            </a:r>
            <a:r>
              <a:rPr sz="3200" b="1" spc="-10" dirty="0">
                <a:solidFill>
                  <a:schemeClr val="bg1"/>
                </a:solidFill>
                <a:latin typeface="Calibri"/>
                <a:cs typeface="Calibri"/>
              </a:rPr>
              <a:t>CAUSES</a:t>
            </a:r>
            <a:r>
              <a:rPr lang="en-US" sz="3200" b="1" spc="-10" dirty="0">
                <a:solidFill>
                  <a:schemeClr val="bg1"/>
                </a:solidFill>
                <a:latin typeface="Calibri"/>
                <a:cs typeface="Calibri"/>
              </a:rPr>
              <a:t> for not going public</a:t>
            </a:r>
            <a:endParaRPr sz="3200" b="1" dirty="0">
              <a:solidFill>
                <a:schemeClr val="bg1"/>
              </a:solidFill>
              <a:latin typeface="Calibri"/>
              <a:cs typeface="Calibri"/>
            </a:endParaRPr>
          </a:p>
        </p:txBody>
      </p:sp>
      <p:sp>
        <p:nvSpPr>
          <p:cNvPr id="3" name="object 3">
            <a:extLst>
              <a:ext uri="{FF2B5EF4-FFF2-40B4-BE49-F238E27FC236}">
                <a16:creationId xmlns:a16="http://schemas.microsoft.com/office/drawing/2014/main" id="{AA58D180-B628-AA2B-32D6-BC933842907C}"/>
              </a:ext>
            </a:extLst>
          </p:cNvPr>
          <p:cNvSpPr txBox="1"/>
          <p:nvPr/>
        </p:nvSpPr>
        <p:spPr>
          <a:xfrm>
            <a:off x="519026" y="1661598"/>
            <a:ext cx="10828655" cy="4496744"/>
          </a:xfrm>
          <a:prstGeom prst="rect">
            <a:avLst/>
          </a:prstGeom>
        </p:spPr>
        <p:txBody>
          <a:bodyPr vert="horz" wrap="square" lIns="0" tIns="13335" rIns="0" bIns="0" rtlCol="0">
            <a:spAutoFit/>
          </a:bodyPr>
          <a:lstStyle/>
          <a:p>
            <a:pPr marL="641985" indent="-304800">
              <a:lnSpc>
                <a:spcPct val="100000"/>
              </a:lnSpc>
              <a:spcBef>
                <a:spcPts val="1200"/>
              </a:spcBef>
              <a:buClr>
                <a:srgbClr val="9A7363"/>
              </a:buClr>
              <a:buSzPct val="91666"/>
              <a:buFont typeface="Wingdings 2"/>
              <a:buChar char=""/>
              <a:tabLst>
                <a:tab pos="641985" algn="l"/>
              </a:tabLst>
            </a:pPr>
            <a:r>
              <a:rPr lang="en-US" sz="2800" b="1" dirty="0">
                <a:solidFill>
                  <a:srgbClr val="474F55"/>
                </a:solidFill>
                <a:latin typeface="Calibri"/>
                <a:cs typeface="Calibri"/>
              </a:rPr>
              <a:t>Effects of greater investments in intangibles:</a:t>
            </a:r>
            <a:endParaRPr lang="en-US" sz="2800" dirty="0">
              <a:latin typeface="Calibri"/>
              <a:cs typeface="Calibri"/>
            </a:endParaRPr>
          </a:p>
          <a:p>
            <a:pPr marL="1099185" marR="321945" lvl="1" indent="-304800">
              <a:lnSpc>
                <a:spcPts val="2590"/>
              </a:lnSpc>
              <a:spcBef>
                <a:spcPts val="1200"/>
              </a:spcBef>
              <a:buClr>
                <a:srgbClr val="9A7363"/>
              </a:buClr>
              <a:buSzPct val="91666"/>
              <a:buFont typeface="Wingdings 2"/>
              <a:buChar char=""/>
              <a:tabLst>
                <a:tab pos="641985" algn="l"/>
              </a:tabLst>
            </a:pPr>
            <a:r>
              <a:rPr lang="en-US" sz="2400" b="1" dirty="0">
                <a:solidFill>
                  <a:srgbClr val="474F55"/>
                </a:solidFill>
                <a:latin typeface="Calibri"/>
                <a:cs typeface="Calibri"/>
              </a:rPr>
              <a:t>Under</a:t>
            </a:r>
            <a:r>
              <a:rPr lang="en-US" sz="2400" b="1" spc="-95" dirty="0">
                <a:solidFill>
                  <a:srgbClr val="474F55"/>
                </a:solidFill>
                <a:latin typeface="Calibri"/>
                <a:cs typeface="Calibri"/>
              </a:rPr>
              <a:t> </a:t>
            </a:r>
            <a:r>
              <a:rPr lang="en-US" sz="2400" b="1" spc="-40" dirty="0">
                <a:solidFill>
                  <a:srgbClr val="474F55"/>
                </a:solidFill>
                <a:latin typeface="Calibri"/>
                <a:cs typeface="Calibri"/>
              </a:rPr>
              <a:t>GAAP,</a:t>
            </a:r>
            <a:r>
              <a:rPr lang="en-US" sz="2400" b="1" spc="-75" dirty="0">
                <a:solidFill>
                  <a:srgbClr val="474F55"/>
                </a:solidFill>
                <a:latin typeface="Calibri"/>
                <a:cs typeface="Calibri"/>
              </a:rPr>
              <a:t> unlike “hard” assets, spending on intangibles </a:t>
            </a:r>
            <a:r>
              <a:rPr lang="en-US" sz="2400" b="1" dirty="0">
                <a:solidFill>
                  <a:srgbClr val="474F55"/>
                </a:solidFill>
                <a:latin typeface="Calibri"/>
                <a:cs typeface="Calibri"/>
              </a:rPr>
              <a:t>is</a:t>
            </a:r>
            <a:r>
              <a:rPr lang="en-US" sz="2400" b="1" spc="-85" dirty="0">
                <a:solidFill>
                  <a:srgbClr val="474F55"/>
                </a:solidFill>
                <a:latin typeface="Calibri"/>
                <a:cs typeface="Calibri"/>
              </a:rPr>
              <a:t> </a:t>
            </a:r>
            <a:r>
              <a:rPr lang="en-US" sz="2400" b="1" dirty="0">
                <a:solidFill>
                  <a:srgbClr val="474F55"/>
                </a:solidFill>
                <a:latin typeface="Calibri"/>
                <a:cs typeface="Calibri"/>
              </a:rPr>
              <a:t>expensed</a:t>
            </a:r>
            <a:r>
              <a:rPr lang="en-US" sz="2400" b="1" spc="-70" dirty="0">
                <a:solidFill>
                  <a:srgbClr val="474F55"/>
                </a:solidFill>
                <a:latin typeface="Calibri"/>
                <a:cs typeface="Calibri"/>
              </a:rPr>
              <a:t> </a:t>
            </a:r>
            <a:r>
              <a:rPr lang="en-US" sz="2400" b="1" spc="-10" dirty="0">
                <a:solidFill>
                  <a:srgbClr val="474F55"/>
                </a:solidFill>
                <a:latin typeface="Calibri"/>
                <a:cs typeface="Calibri"/>
              </a:rPr>
              <a:t>rather</a:t>
            </a:r>
            <a:r>
              <a:rPr lang="en-US" sz="2400" b="1" spc="-80" dirty="0">
                <a:solidFill>
                  <a:srgbClr val="474F55"/>
                </a:solidFill>
                <a:latin typeface="Calibri"/>
                <a:cs typeface="Calibri"/>
              </a:rPr>
              <a:t> </a:t>
            </a:r>
            <a:r>
              <a:rPr lang="en-US" sz="2400" b="1" dirty="0">
                <a:solidFill>
                  <a:srgbClr val="474F55"/>
                </a:solidFill>
                <a:latin typeface="Calibri"/>
                <a:cs typeface="Calibri"/>
              </a:rPr>
              <a:t>than</a:t>
            </a:r>
            <a:r>
              <a:rPr lang="en-US" sz="2400" b="1" spc="-70" dirty="0">
                <a:solidFill>
                  <a:srgbClr val="474F55"/>
                </a:solidFill>
                <a:latin typeface="Calibri"/>
                <a:cs typeface="Calibri"/>
              </a:rPr>
              <a:t> </a:t>
            </a:r>
            <a:r>
              <a:rPr lang="en-US" sz="2400" b="1" spc="-10" dirty="0">
                <a:solidFill>
                  <a:srgbClr val="474F55"/>
                </a:solidFill>
                <a:latin typeface="Calibri"/>
                <a:cs typeface="Calibri"/>
              </a:rPr>
              <a:t>capitalized.</a:t>
            </a:r>
          </a:p>
          <a:p>
            <a:pPr marL="1556385" marR="321945" lvl="2" indent="-304800">
              <a:lnSpc>
                <a:spcPts val="2590"/>
              </a:lnSpc>
              <a:spcBef>
                <a:spcPts val="1200"/>
              </a:spcBef>
              <a:buClr>
                <a:srgbClr val="9A7363"/>
              </a:buClr>
              <a:buSzPct val="91666"/>
              <a:buFont typeface="Wingdings 2"/>
              <a:buChar char=""/>
              <a:tabLst>
                <a:tab pos="641985" algn="l"/>
              </a:tabLst>
            </a:pPr>
            <a:r>
              <a:rPr lang="en-US" sz="2400" b="1" spc="-10" dirty="0">
                <a:solidFill>
                  <a:srgbClr val="474F55"/>
                </a:solidFill>
                <a:latin typeface="Calibri"/>
                <a:cs typeface="Calibri"/>
              </a:rPr>
              <a:t>So financial statements show lower income or higher losses and less in terms of asset ownership.</a:t>
            </a:r>
          </a:p>
          <a:p>
            <a:pPr marL="1556385" marR="321945" lvl="2" indent="-304800">
              <a:lnSpc>
                <a:spcPts val="2590"/>
              </a:lnSpc>
              <a:spcBef>
                <a:spcPts val="1200"/>
              </a:spcBef>
              <a:buClr>
                <a:srgbClr val="9A7363"/>
              </a:buClr>
              <a:buSzPct val="91666"/>
              <a:buFont typeface="Wingdings 2"/>
              <a:buChar char=""/>
              <a:tabLst>
                <a:tab pos="641985" algn="l"/>
              </a:tabLst>
            </a:pPr>
            <a:r>
              <a:rPr lang="en-US" sz="2400" b="1" spc="-50" dirty="0">
                <a:solidFill>
                  <a:srgbClr val="474F55"/>
                </a:solidFill>
                <a:latin typeface="Calibri"/>
                <a:cs typeface="Calibri"/>
              </a:rPr>
              <a:t>Such companies therefore appear to be more risky investments. </a:t>
            </a:r>
            <a:endParaRPr lang="en-US" sz="2400" dirty="0">
              <a:latin typeface="Calibri"/>
              <a:cs typeface="Calibri"/>
            </a:endParaRPr>
          </a:p>
          <a:p>
            <a:pPr marL="1099185" marR="5080" lvl="1" indent="-304800">
              <a:lnSpc>
                <a:spcPts val="2590"/>
              </a:lnSpc>
              <a:spcBef>
                <a:spcPts val="1200"/>
              </a:spcBef>
              <a:spcAft>
                <a:spcPts val="1200"/>
              </a:spcAft>
              <a:buClr>
                <a:srgbClr val="9A7363"/>
              </a:buClr>
              <a:buSzPct val="91666"/>
              <a:buFont typeface="Wingdings 2"/>
              <a:buChar char=""/>
              <a:tabLst>
                <a:tab pos="641985" algn="l"/>
              </a:tabLst>
            </a:pPr>
            <a:r>
              <a:rPr lang="en-US" sz="2400" b="1" dirty="0">
                <a:solidFill>
                  <a:srgbClr val="474F55"/>
                </a:solidFill>
                <a:latin typeface="Calibri"/>
                <a:cs typeface="Calibri"/>
              </a:rPr>
              <a:t>And—if</a:t>
            </a:r>
            <a:r>
              <a:rPr lang="en-US" sz="2400" b="1" spc="-55" dirty="0">
                <a:solidFill>
                  <a:srgbClr val="474F55"/>
                </a:solidFill>
                <a:latin typeface="Calibri"/>
                <a:cs typeface="Calibri"/>
              </a:rPr>
              <a:t> </a:t>
            </a:r>
            <a:r>
              <a:rPr lang="en-US" sz="2400" b="1" dirty="0">
                <a:solidFill>
                  <a:srgbClr val="474F55"/>
                </a:solidFill>
                <a:latin typeface="Calibri"/>
                <a:cs typeface="Calibri"/>
              </a:rPr>
              <a:t>companies</a:t>
            </a:r>
            <a:r>
              <a:rPr lang="en-US" sz="2400" b="1" spc="-60" dirty="0">
                <a:solidFill>
                  <a:srgbClr val="474F55"/>
                </a:solidFill>
                <a:latin typeface="Calibri"/>
                <a:cs typeface="Calibri"/>
              </a:rPr>
              <a:t> </a:t>
            </a:r>
            <a:r>
              <a:rPr lang="en-US" sz="2400" b="1" dirty="0">
                <a:solidFill>
                  <a:srgbClr val="474F55"/>
                </a:solidFill>
                <a:latin typeface="Calibri"/>
                <a:cs typeface="Calibri"/>
              </a:rPr>
              <a:t>give</a:t>
            </a:r>
            <a:r>
              <a:rPr lang="en-US" sz="2400" b="1" spc="-45" dirty="0">
                <a:solidFill>
                  <a:srgbClr val="474F55"/>
                </a:solidFill>
                <a:latin typeface="Calibri"/>
                <a:cs typeface="Calibri"/>
              </a:rPr>
              <a:t> </a:t>
            </a:r>
            <a:r>
              <a:rPr lang="en-US" sz="2400" b="1" dirty="0">
                <a:solidFill>
                  <a:srgbClr val="474F55"/>
                </a:solidFill>
                <a:latin typeface="Calibri"/>
                <a:cs typeface="Calibri"/>
              </a:rPr>
              <a:t>too</a:t>
            </a:r>
            <a:r>
              <a:rPr lang="en-US" sz="2400" b="1" spc="-55" dirty="0">
                <a:solidFill>
                  <a:srgbClr val="474F55"/>
                </a:solidFill>
                <a:latin typeface="Calibri"/>
                <a:cs typeface="Calibri"/>
              </a:rPr>
              <a:t> </a:t>
            </a:r>
            <a:r>
              <a:rPr lang="en-US" sz="2400" b="1" dirty="0">
                <a:solidFill>
                  <a:srgbClr val="474F55"/>
                </a:solidFill>
                <a:latin typeface="Calibri"/>
                <a:cs typeface="Calibri"/>
              </a:rPr>
              <a:t>much</a:t>
            </a:r>
            <a:r>
              <a:rPr lang="en-US" sz="2400" b="1" spc="-65" dirty="0">
                <a:solidFill>
                  <a:srgbClr val="474F55"/>
                </a:solidFill>
                <a:latin typeface="Calibri"/>
                <a:cs typeface="Calibri"/>
              </a:rPr>
              <a:t> </a:t>
            </a:r>
            <a:r>
              <a:rPr lang="en-US" sz="2400" b="1" dirty="0">
                <a:solidFill>
                  <a:srgbClr val="474F55"/>
                </a:solidFill>
                <a:latin typeface="Calibri"/>
                <a:cs typeface="Calibri"/>
              </a:rPr>
              <a:t>detail</a:t>
            </a:r>
            <a:r>
              <a:rPr lang="en-US" sz="2400" b="1" spc="-40" dirty="0">
                <a:solidFill>
                  <a:srgbClr val="474F55"/>
                </a:solidFill>
                <a:latin typeface="Calibri"/>
                <a:cs typeface="Calibri"/>
              </a:rPr>
              <a:t> </a:t>
            </a:r>
            <a:r>
              <a:rPr lang="en-US" sz="2400" b="1" dirty="0">
                <a:solidFill>
                  <a:srgbClr val="474F55"/>
                </a:solidFill>
                <a:latin typeface="Calibri"/>
                <a:cs typeface="Calibri"/>
              </a:rPr>
              <a:t>about</a:t>
            </a:r>
            <a:r>
              <a:rPr lang="en-US" sz="2400" b="1" spc="-55" dirty="0">
                <a:solidFill>
                  <a:srgbClr val="474F55"/>
                </a:solidFill>
                <a:latin typeface="Calibri"/>
                <a:cs typeface="Calibri"/>
              </a:rPr>
              <a:t> </a:t>
            </a:r>
            <a:r>
              <a:rPr lang="en-US" sz="2400" b="1" dirty="0">
                <a:solidFill>
                  <a:srgbClr val="474F55"/>
                </a:solidFill>
                <a:latin typeface="Calibri"/>
                <a:cs typeface="Calibri"/>
              </a:rPr>
              <a:t>their</a:t>
            </a:r>
            <a:r>
              <a:rPr lang="en-US" sz="2400" b="1" spc="-40" dirty="0">
                <a:solidFill>
                  <a:srgbClr val="474F55"/>
                </a:solidFill>
                <a:latin typeface="Calibri"/>
                <a:cs typeface="Calibri"/>
              </a:rPr>
              <a:t> </a:t>
            </a:r>
            <a:r>
              <a:rPr lang="en-US" sz="2400" b="1" spc="-10" dirty="0">
                <a:solidFill>
                  <a:srgbClr val="474F55"/>
                </a:solidFill>
                <a:latin typeface="Calibri"/>
                <a:cs typeface="Calibri"/>
              </a:rPr>
              <a:t>intangible assets, </a:t>
            </a:r>
            <a:r>
              <a:rPr lang="en-US" sz="2400" b="1" dirty="0">
                <a:solidFill>
                  <a:srgbClr val="474F55"/>
                </a:solidFill>
                <a:latin typeface="Calibri"/>
                <a:cs typeface="Calibri"/>
              </a:rPr>
              <a:t>which</a:t>
            </a:r>
            <a:r>
              <a:rPr lang="en-US" sz="2400" b="1" spc="-55" dirty="0">
                <a:solidFill>
                  <a:srgbClr val="474F55"/>
                </a:solidFill>
                <a:latin typeface="Calibri"/>
                <a:cs typeface="Calibri"/>
              </a:rPr>
              <a:t> </a:t>
            </a:r>
            <a:r>
              <a:rPr lang="en-US" sz="2400" b="1" dirty="0">
                <a:solidFill>
                  <a:srgbClr val="474F55"/>
                </a:solidFill>
                <a:latin typeface="Calibri"/>
                <a:cs typeface="Calibri"/>
              </a:rPr>
              <a:t>they</a:t>
            </a:r>
            <a:r>
              <a:rPr lang="en-US" sz="2400" b="1" spc="-45" dirty="0">
                <a:solidFill>
                  <a:srgbClr val="474F55"/>
                </a:solidFill>
                <a:latin typeface="Calibri"/>
                <a:cs typeface="Calibri"/>
              </a:rPr>
              <a:t> </a:t>
            </a:r>
            <a:r>
              <a:rPr lang="en-US" sz="2400" b="1" dirty="0">
                <a:solidFill>
                  <a:srgbClr val="474F55"/>
                </a:solidFill>
                <a:latin typeface="Calibri"/>
                <a:cs typeface="Calibri"/>
              </a:rPr>
              <a:t>could</a:t>
            </a:r>
            <a:r>
              <a:rPr lang="en-US" sz="2400" b="1" spc="-65" dirty="0">
                <a:solidFill>
                  <a:srgbClr val="474F55"/>
                </a:solidFill>
                <a:latin typeface="Calibri"/>
                <a:cs typeface="Calibri"/>
              </a:rPr>
              <a:t> </a:t>
            </a:r>
            <a:r>
              <a:rPr lang="en-US" sz="2400" b="1" dirty="0">
                <a:solidFill>
                  <a:srgbClr val="474F55"/>
                </a:solidFill>
                <a:latin typeface="Calibri"/>
                <a:cs typeface="Calibri"/>
              </a:rPr>
              <a:t>be</a:t>
            </a:r>
            <a:r>
              <a:rPr lang="en-US" sz="2400" b="1" spc="-35" dirty="0">
                <a:solidFill>
                  <a:srgbClr val="474F55"/>
                </a:solidFill>
                <a:latin typeface="Calibri"/>
                <a:cs typeface="Calibri"/>
              </a:rPr>
              <a:t> </a:t>
            </a:r>
            <a:r>
              <a:rPr lang="en-US" sz="2400" b="1" dirty="0">
                <a:solidFill>
                  <a:srgbClr val="474F55"/>
                </a:solidFill>
                <a:latin typeface="Calibri"/>
                <a:cs typeface="Calibri"/>
              </a:rPr>
              <a:t>forced</a:t>
            </a:r>
            <a:r>
              <a:rPr lang="en-US" sz="2400" b="1" spc="-60" dirty="0">
                <a:solidFill>
                  <a:srgbClr val="474F55"/>
                </a:solidFill>
                <a:latin typeface="Calibri"/>
                <a:cs typeface="Calibri"/>
              </a:rPr>
              <a:t> </a:t>
            </a:r>
            <a:r>
              <a:rPr lang="en-US" sz="2400" b="1" dirty="0">
                <a:solidFill>
                  <a:srgbClr val="474F55"/>
                </a:solidFill>
                <a:latin typeface="Calibri"/>
                <a:cs typeface="Calibri"/>
              </a:rPr>
              <a:t>to</a:t>
            </a:r>
            <a:r>
              <a:rPr lang="en-US" sz="2400" b="1" spc="-45" dirty="0">
                <a:solidFill>
                  <a:srgbClr val="474F55"/>
                </a:solidFill>
                <a:latin typeface="Calibri"/>
                <a:cs typeface="Calibri"/>
              </a:rPr>
              <a:t> </a:t>
            </a:r>
            <a:r>
              <a:rPr lang="en-US" sz="2400" b="1" dirty="0">
                <a:solidFill>
                  <a:srgbClr val="474F55"/>
                </a:solidFill>
                <a:latin typeface="Calibri"/>
                <a:cs typeface="Calibri"/>
              </a:rPr>
              <a:t>do</a:t>
            </a:r>
            <a:r>
              <a:rPr lang="en-US" sz="2400" b="1" spc="-55" dirty="0">
                <a:solidFill>
                  <a:srgbClr val="474F55"/>
                </a:solidFill>
                <a:latin typeface="Calibri"/>
                <a:cs typeface="Calibri"/>
              </a:rPr>
              <a:t> </a:t>
            </a:r>
            <a:r>
              <a:rPr lang="en-US" sz="2400" b="1" dirty="0">
                <a:solidFill>
                  <a:srgbClr val="474F55"/>
                </a:solidFill>
                <a:latin typeface="Calibri"/>
                <a:cs typeface="Calibri"/>
              </a:rPr>
              <a:t>by</a:t>
            </a:r>
            <a:r>
              <a:rPr lang="en-US" sz="2400" b="1" spc="-45" dirty="0">
                <a:solidFill>
                  <a:srgbClr val="474F55"/>
                </a:solidFill>
                <a:latin typeface="Calibri"/>
                <a:cs typeface="Calibri"/>
              </a:rPr>
              <a:t> </a:t>
            </a:r>
            <a:r>
              <a:rPr lang="en-US" sz="2400" b="1" dirty="0">
                <a:solidFill>
                  <a:srgbClr val="474F55"/>
                </a:solidFill>
                <a:latin typeface="Calibri"/>
                <a:cs typeface="Calibri"/>
              </a:rPr>
              <a:t>disclosure</a:t>
            </a:r>
            <a:r>
              <a:rPr lang="en-US" sz="2400" b="1" spc="-60" dirty="0">
                <a:solidFill>
                  <a:srgbClr val="474F55"/>
                </a:solidFill>
                <a:latin typeface="Calibri"/>
                <a:cs typeface="Calibri"/>
              </a:rPr>
              <a:t> </a:t>
            </a:r>
            <a:r>
              <a:rPr lang="en-US" sz="2400" b="1" dirty="0">
                <a:solidFill>
                  <a:srgbClr val="474F55"/>
                </a:solidFill>
                <a:latin typeface="Calibri"/>
                <a:cs typeface="Calibri"/>
              </a:rPr>
              <a:t>laws</a:t>
            </a:r>
            <a:r>
              <a:rPr lang="en-US" sz="2400" b="1" spc="-45" dirty="0">
                <a:solidFill>
                  <a:srgbClr val="474F55"/>
                </a:solidFill>
                <a:latin typeface="Calibri"/>
                <a:cs typeface="Calibri"/>
              </a:rPr>
              <a:t> </a:t>
            </a:r>
            <a:r>
              <a:rPr lang="en-US" sz="2400" b="1" dirty="0">
                <a:solidFill>
                  <a:srgbClr val="474F55"/>
                </a:solidFill>
                <a:latin typeface="Calibri"/>
                <a:cs typeface="Calibri"/>
              </a:rPr>
              <a:t>if</a:t>
            </a:r>
            <a:r>
              <a:rPr lang="en-US" sz="2400" b="1" spc="-50" dirty="0">
                <a:solidFill>
                  <a:srgbClr val="474F55"/>
                </a:solidFill>
                <a:latin typeface="Calibri"/>
                <a:cs typeface="Calibri"/>
              </a:rPr>
              <a:t> </a:t>
            </a:r>
            <a:r>
              <a:rPr lang="en-US" sz="2400" b="1" dirty="0">
                <a:solidFill>
                  <a:srgbClr val="474F55"/>
                </a:solidFill>
                <a:latin typeface="Calibri"/>
                <a:cs typeface="Calibri"/>
              </a:rPr>
              <a:t>public,</a:t>
            </a:r>
            <a:r>
              <a:rPr lang="en-US" sz="2400" b="1" spc="-45" dirty="0">
                <a:solidFill>
                  <a:srgbClr val="474F55"/>
                </a:solidFill>
                <a:latin typeface="Calibri"/>
                <a:cs typeface="Calibri"/>
              </a:rPr>
              <a:t> </a:t>
            </a:r>
            <a:r>
              <a:rPr lang="en-US" sz="2400" b="1" dirty="0">
                <a:solidFill>
                  <a:srgbClr val="474F55"/>
                </a:solidFill>
                <a:latin typeface="Calibri"/>
                <a:cs typeface="Calibri"/>
              </a:rPr>
              <a:t>their</a:t>
            </a:r>
            <a:r>
              <a:rPr lang="en-US" sz="2400" b="1" spc="-40" dirty="0">
                <a:solidFill>
                  <a:srgbClr val="474F55"/>
                </a:solidFill>
                <a:latin typeface="Calibri"/>
                <a:cs typeface="Calibri"/>
              </a:rPr>
              <a:t> </a:t>
            </a:r>
            <a:r>
              <a:rPr lang="en-US" sz="2400" b="1" spc="-10" dirty="0">
                <a:solidFill>
                  <a:srgbClr val="474F55"/>
                </a:solidFill>
                <a:latin typeface="Calibri"/>
                <a:cs typeface="Calibri"/>
              </a:rPr>
              <a:t>competitors </a:t>
            </a:r>
            <a:r>
              <a:rPr lang="en-US" sz="2400" b="1" dirty="0">
                <a:solidFill>
                  <a:srgbClr val="474F55"/>
                </a:solidFill>
                <a:latin typeface="Calibri"/>
                <a:cs typeface="Calibri"/>
              </a:rPr>
              <a:t>can</a:t>
            </a:r>
            <a:r>
              <a:rPr lang="en-US" sz="2400" b="1" spc="-75" dirty="0">
                <a:solidFill>
                  <a:srgbClr val="474F55"/>
                </a:solidFill>
                <a:latin typeface="Calibri"/>
                <a:cs typeface="Calibri"/>
              </a:rPr>
              <a:t> </a:t>
            </a:r>
            <a:r>
              <a:rPr lang="en-US" sz="2400" b="1" dirty="0">
                <a:solidFill>
                  <a:srgbClr val="474F55"/>
                </a:solidFill>
                <a:latin typeface="Calibri"/>
                <a:cs typeface="Calibri"/>
              </a:rPr>
              <a:t>use</a:t>
            </a:r>
            <a:r>
              <a:rPr lang="en-US" sz="2400" b="1" spc="-40" dirty="0">
                <a:solidFill>
                  <a:srgbClr val="474F55"/>
                </a:solidFill>
                <a:latin typeface="Calibri"/>
                <a:cs typeface="Calibri"/>
              </a:rPr>
              <a:t> </a:t>
            </a:r>
            <a:r>
              <a:rPr lang="en-US" sz="2400" b="1" dirty="0">
                <a:solidFill>
                  <a:srgbClr val="474F55"/>
                </a:solidFill>
                <a:latin typeface="Calibri"/>
                <a:cs typeface="Calibri"/>
              </a:rPr>
              <a:t>the</a:t>
            </a:r>
            <a:r>
              <a:rPr lang="en-US" sz="2400" b="1" spc="-55" dirty="0">
                <a:solidFill>
                  <a:srgbClr val="474F55"/>
                </a:solidFill>
                <a:latin typeface="Calibri"/>
                <a:cs typeface="Calibri"/>
              </a:rPr>
              <a:t> </a:t>
            </a:r>
            <a:r>
              <a:rPr lang="en-US" sz="2400" b="1" spc="-10" dirty="0">
                <a:solidFill>
                  <a:srgbClr val="474F55"/>
                </a:solidFill>
                <a:latin typeface="Calibri"/>
                <a:cs typeface="Calibri"/>
              </a:rPr>
              <a:t>information.</a:t>
            </a:r>
            <a:r>
              <a:rPr lang="en-US" sz="2400" b="1" spc="-60" dirty="0">
                <a:solidFill>
                  <a:srgbClr val="474F55"/>
                </a:solidFill>
                <a:latin typeface="Calibri"/>
                <a:cs typeface="Calibri"/>
              </a:rPr>
              <a:t> </a:t>
            </a:r>
            <a:endParaRPr lang="en-US" sz="2800" b="1" dirty="0">
              <a:solidFill>
                <a:srgbClr val="6C3B31"/>
              </a:solidFill>
              <a:latin typeface="Calibri"/>
              <a:cs typeface="Calibri"/>
            </a:endParaRPr>
          </a:p>
          <a:p>
            <a:r>
              <a:rPr lang="en-US" sz="2000" b="1" dirty="0">
                <a:solidFill>
                  <a:srgbClr val="6C3B31"/>
                </a:solidFill>
                <a:latin typeface="Calibri"/>
                <a:cs typeface="Calibri"/>
              </a:rPr>
              <a:t>From</a:t>
            </a:r>
            <a:r>
              <a:rPr lang="en-US" sz="2000" b="1" spc="-50" dirty="0">
                <a:solidFill>
                  <a:srgbClr val="6C3B31"/>
                </a:solidFill>
                <a:latin typeface="Calibri"/>
                <a:cs typeface="Calibri"/>
              </a:rPr>
              <a:t> </a:t>
            </a:r>
            <a:r>
              <a:rPr lang="en-US" sz="2000" b="1" dirty="0">
                <a:solidFill>
                  <a:srgbClr val="6C3B31"/>
                </a:solidFill>
                <a:latin typeface="Calibri"/>
                <a:cs typeface="Calibri"/>
              </a:rPr>
              <a:t>the</a:t>
            </a:r>
            <a:r>
              <a:rPr lang="en-US" sz="2000" b="1" spc="-35" dirty="0">
                <a:solidFill>
                  <a:srgbClr val="6C3B31"/>
                </a:solidFill>
                <a:latin typeface="Calibri"/>
                <a:cs typeface="Calibri"/>
              </a:rPr>
              <a:t> </a:t>
            </a:r>
            <a:r>
              <a:rPr lang="en-US" sz="2000" b="1" dirty="0" err="1">
                <a:solidFill>
                  <a:srgbClr val="6C3B31"/>
                </a:solidFill>
                <a:latin typeface="Calibri"/>
                <a:cs typeface="Calibri"/>
              </a:rPr>
              <a:t>Nat’l</a:t>
            </a:r>
            <a:r>
              <a:rPr lang="en-US" sz="2000" b="1" spc="-55" dirty="0">
                <a:solidFill>
                  <a:srgbClr val="6C3B31"/>
                </a:solidFill>
                <a:latin typeface="Calibri"/>
                <a:cs typeface="Calibri"/>
              </a:rPr>
              <a:t> </a:t>
            </a:r>
            <a:r>
              <a:rPr lang="en-US" sz="2000" b="1" dirty="0">
                <a:solidFill>
                  <a:srgbClr val="6C3B31"/>
                </a:solidFill>
                <a:latin typeface="Calibri"/>
                <a:cs typeface="Calibri"/>
              </a:rPr>
              <a:t>Bureau</a:t>
            </a:r>
            <a:r>
              <a:rPr lang="en-US" sz="2000" b="1" spc="-20" dirty="0">
                <a:solidFill>
                  <a:srgbClr val="6C3B31"/>
                </a:solidFill>
                <a:latin typeface="Calibri"/>
                <a:cs typeface="Calibri"/>
              </a:rPr>
              <a:t> </a:t>
            </a:r>
            <a:r>
              <a:rPr lang="en-US" sz="2000" b="1" dirty="0">
                <a:solidFill>
                  <a:srgbClr val="6C3B31"/>
                </a:solidFill>
                <a:latin typeface="Calibri"/>
                <a:cs typeface="Calibri"/>
              </a:rPr>
              <a:t>of</a:t>
            </a:r>
            <a:r>
              <a:rPr lang="en-US" sz="2000" b="1" spc="-40" dirty="0">
                <a:solidFill>
                  <a:srgbClr val="6C3B31"/>
                </a:solidFill>
                <a:latin typeface="Calibri"/>
                <a:cs typeface="Calibri"/>
              </a:rPr>
              <a:t> </a:t>
            </a:r>
            <a:r>
              <a:rPr lang="en-US" sz="2000" b="1" dirty="0">
                <a:solidFill>
                  <a:srgbClr val="6C3B31"/>
                </a:solidFill>
                <a:latin typeface="Calibri"/>
                <a:cs typeface="Calibri"/>
              </a:rPr>
              <a:t>Economic</a:t>
            </a:r>
            <a:r>
              <a:rPr lang="en-US" sz="2000" b="1" spc="-60" dirty="0">
                <a:solidFill>
                  <a:srgbClr val="6C3B31"/>
                </a:solidFill>
                <a:latin typeface="Calibri"/>
                <a:cs typeface="Calibri"/>
              </a:rPr>
              <a:t> </a:t>
            </a:r>
            <a:r>
              <a:rPr lang="en-US" sz="2000" b="1" spc="-10" dirty="0">
                <a:solidFill>
                  <a:srgbClr val="6C3B31"/>
                </a:solidFill>
                <a:latin typeface="Calibri"/>
                <a:cs typeface="Calibri"/>
              </a:rPr>
              <a:t>Research:</a:t>
            </a:r>
            <a:r>
              <a:rPr lang="en-US" sz="2000" b="1" spc="-35" dirty="0">
                <a:solidFill>
                  <a:srgbClr val="6C3B31"/>
                </a:solidFill>
                <a:latin typeface="Calibri"/>
                <a:cs typeface="Calibri"/>
              </a:rPr>
              <a:t> </a:t>
            </a:r>
            <a:r>
              <a:rPr lang="en-US" sz="2000" b="1" dirty="0">
                <a:solidFill>
                  <a:srgbClr val="6C3B31"/>
                </a:solidFill>
                <a:latin typeface="Calibri"/>
                <a:cs typeface="Calibri"/>
              </a:rPr>
              <a:t>“The</a:t>
            </a:r>
            <a:r>
              <a:rPr lang="en-US" sz="2000" b="1" spc="-40" dirty="0">
                <a:solidFill>
                  <a:srgbClr val="6C3B31"/>
                </a:solidFill>
                <a:latin typeface="Calibri"/>
                <a:cs typeface="Calibri"/>
              </a:rPr>
              <a:t> </a:t>
            </a:r>
            <a:r>
              <a:rPr lang="en-US" sz="2000" b="1" dirty="0">
                <a:solidFill>
                  <a:srgbClr val="6C3B31"/>
                </a:solidFill>
                <a:latin typeface="Calibri"/>
                <a:cs typeface="Calibri"/>
              </a:rPr>
              <a:t>Shrinking</a:t>
            </a:r>
            <a:r>
              <a:rPr lang="en-US" sz="2000" b="1" spc="-50" dirty="0">
                <a:solidFill>
                  <a:srgbClr val="6C3B31"/>
                </a:solidFill>
                <a:latin typeface="Calibri"/>
                <a:cs typeface="Calibri"/>
              </a:rPr>
              <a:t> </a:t>
            </a:r>
            <a:r>
              <a:rPr lang="en-US" sz="2000" b="1" dirty="0">
                <a:solidFill>
                  <a:srgbClr val="6C3B31"/>
                </a:solidFill>
                <a:latin typeface="Calibri"/>
                <a:cs typeface="Calibri"/>
              </a:rPr>
              <a:t>Universe</a:t>
            </a:r>
            <a:r>
              <a:rPr lang="en-US" sz="2000" b="1" spc="-25" dirty="0">
                <a:solidFill>
                  <a:srgbClr val="6C3B31"/>
                </a:solidFill>
                <a:latin typeface="Calibri"/>
                <a:cs typeface="Calibri"/>
              </a:rPr>
              <a:t> </a:t>
            </a:r>
            <a:r>
              <a:rPr lang="en-US" sz="2000" b="1" dirty="0">
                <a:solidFill>
                  <a:srgbClr val="6C3B31"/>
                </a:solidFill>
                <a:latin typeface="Calibri"/>
                <a:cs typeface="Calibri"/>
              </a:rPr>
              <a:t>of</a:t>
            </a:r>
            <a:r>
              <a:rPr lang="en-US" sz="2000" b="1" spc="-40" dirty="0">
                <a:solidFill>
                  <a:srgbClr val="6C3B31"/>
                </a:solidFill>
                <a:latin typeface="Calibri"/>
                <a:cs typeface="Calibri"/>
              </a:rPr>
              <a:t> </a:t>
            </a:r>
            <a:r>
              <a:rPr lang="en-US" sz="2000" b="1" dirty="0">
                <a:solidFill>
                  <a:srgbClr val="6C3B31"/>
                </a:solidFill>
                <a:latin typeface="Calibri"/>
                <a:cs typeface="Calibri"/>
              </a:rPr>
              <a:t>Public</a:t>
            </a:r>
            <a:r>
              <a:rPr lang="en-US" sz="2000" b="1" spc="-60" dirty="0">
                <a:solidFill>
                  <a:srgbClr val="6C3B31"/>
                </a:solidFill>
                <a:latin typeface="Calibri"/>
                <a:cs typeface="Calibri"/>
              </a:rPr>
              <a:t> </a:t>
            </a:r>
            <a:r>
              <a:rPr lang="en-US" sz="2000" b="1" dirty="0">
                <a:solidFill>
                  <a:srgbClr val="6C3B31"/>
                </a:solidFill>
                <a:latin typeface="Calibri"/>
                <a:cs typeface="Calibri"/>
              </a:rPr>
              <a:t>Firms:</a:t>
            </a:r>
            <a:r>
              <a:rPr lang="en-US" sz="2000" b="1" spc="-50" dirty="0">
                <a:solidFill>
                  <a:srgbClr val="6C3B31"/>
                </a:solidFill>
                <a:latin typeface="Calibri"/>
                <a:cs typeface="Calibri"/>
              </a:rPr>
              <a:t> </a:t>
            </a:r>
            <a:r>
              <a:rPr lang="en-US" sz="2000" b="1" dirty="0">
                <a:solidFill>
                  <a:srgbClr val="6C3B31"/>
                </a:solidFill>
                <a:latin typeface="Calibri"/>
                <a:cs typeface="Calibri"/>
              </a:rPr>
              <a:t>Facts,</a:t>
            </a:r>
            <a:r>
              <a:rPr lang="en-US" sz="2000" b="1" spc="-60" dirty="0">
                <a:solidFill>
                  <a:srgbClr val="6C3B31"/>
                </a:solidFill>
                <a:latin typeface="Calibri"/>
                <a:cs typeface="Calibri"/>
              </a:rPr>
              <a:t> </a:t>
            </a:r>
            <a:r>
              <a:rPr lang="en-US" sz="2000" b="1" spc="-10" dirty="0">
                <a:solidFill>
                  <a:srgbClr val="6C3B31"/>
                </a:solidFill>
                <a:latin typeface="Calibri"/>
                <a:cs typeface="Calibri"/>
              </a:rPr>
              <a:t>Causes, </a:t>
            </a:r>
            <a:r>
              <a:rPr lang="en-US" sz="2000" b="1" dirty="0">
                <a:solidFill>
                  <a:srgbClr val="6C3B31"/>
                </a:solidFill>
                <a:latin typeface="Calibri"/>
                <a:cs typeface="Calibri"/>
              </a:rPr>
              <a:t>and</a:t>
            </a:r>
            <a:r>
              <a:rPr lang="en-US" sz="2000" b="1" spc="-15" dirty="0">
                <a:solidFill>
                  <a:srgbClr val="6C3B31"/>
                </a:solidFill>
                <a:latin typeface="Calibri"/>
                <a:cs typeface="Calibri"/>
              </a:rPr>
              <a:t> </a:t>
            </a:r>
            <a:r>
              <a:rPr lang="en-US" sz="2000" b="1" spc="-10" dirty="0">
                <a:solidFill>
                  <a:srgbClr val="6C3B31"/>
                </a:solidFill>
                <a:latin typeface="Calibri"/>
                <a:cs typeface="Calibri"/>
              </a:rPr>
              <a:t>Consequences”</a:t>
            </a:r>
            <a:r>
              <a:rPr lang="en-US" sz="2000" b="1" spc="-15" dirty="0">
                <a:solidFill>
                  <a:srgbClr val="6C3B31"/>
                </a:solidFill>
                <a:latin typeface="Calibri"/>
                <a:cs typeface="Calibri"/>
              </a:rPr>
              <a:t> </a:t>
            </a:r>
            <a:r>
              <a:rPr lang="en-US" sz="2000" b="1" dirty="0">
                <a:solidFill>
                  <a:srgbClr val="6C3B31"/>
                </a:solidFill>
                <a:latin typeface="Calibri"/>
                <a:cs typeface="Calibri"/>
              </a:rPr>
              <a:t>–</a:t>
            </a:r>
            <a:r>
              <a:rPr lang="en-US" sz="2000" b="1" spc="-5" dirty="0">
                <a:solidFill>
                  <a:srgbClr val="6C3B31"/>
                </a:solidFill>
                <a:latin typeface="Calibri"/>
                <a:cs typeface="Calibri"/>
              </a:rPr>
              <a:t> </a:t>
            </a:r>
            <a:r>
              <a:rPr lang="en-US" sz="2000" b="1" dirty="0">
                <a:solidFill>
                  <a:srgbClr val="6C3B31"/>
                </a:solidFill>
                <a:latin typeface="Calibri"/>
                <a:cs typeface="Calibri"/>
              </a:rPr>
              <a:t>July</a:t>
            </a:r>
            <a:r>
              <a:rPr lang="en-US" sz="2000" b="1" spc="-15" dirty="0">
                <a:solidFill>
                  <a:srgbClr val="6C3B31"/>
                </a:solidFill>
                <a:latin typeface="Calibri"/>
                <a:cs typeface="Calibri"/>
              </a:rPr>
              <a:t> </a:t>
            </a:r>
            <a:r>
              <a:rPr lang="en-US" sz="2000" b="1" dirty="0">
                <a:solidFill>
                  <a:srgbClr val="6C3B31"/>
                </a:solidFill>
                <a:latin typeface="Calibri"/>
                <a:cs typeface="Calibri"/>
              </a:rPr>
              <a:t>2,</a:t>
            </a:r>
            <a:r>
              <a:rPr lang="en-US" sz="2000" b="1" spc="-15" dirty="0">
                <a:solidFill>
                  <a:srgbClr val="6C3B31"/>
                </a:solidFill>
                <a:latin typeface="Calibri"/>
                <a:cs typeface="Calibri"/>
              </a:rPr>
              <a:t> </a:t>
            </a:r>
            <a:r>
              <a:rPr lang="en-US" sz="2000" b="1" spc="-20" dirty="0">
                <a:solidFill>
                  <a:srgbClr val="6C3B31"/>
                </a:solidFill>
                <a:latin typeface="Calibri"/>
                <a:cs typeface="Calibri"/>
              </a:rPr>
              <a:t>2018</a:t>
            </a:r>
            <a:endParaRPr lang="en-US" sz="2000" dirty="0">
              <a:latin typeface="Calibri"/>
              <a:cs typeface="Calibri"/>
            </a:endParaRPr>
          </a:p>
        </p:txBody>
      </p:sp>
    </p:spTree>
    <p:extLst>
      <p:ext uri="{BB962C8B-B14F-4D97-AF65-F5344CB8AC3E}">
        <p14:creationId xmlns:p14="http://schemas.microsoft.com/office/powerpoint/2010/main" val="312062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283" y="813038"/>
            <a:ext cx="11309350" cy="670055"/>
          </a:xfrm>
          <a:prstGeom prst="rect">
            <a:avLst/>
          </a:prstGeom>
          <a:solidFill>
            <a:srgbClr val="53585E"/>
          </a:solidFill>
        </p:spPr>
        <p:txBody>
          <a:bodyPr vert="horz" wrap="square" lIns="0" tIns="175895" rIns="0" bIns="0" rtlCol="0">
            <a:spAutoFit/>
          </a:bodyPr>
          <a:lstStyle/>
          <a:p>
            <a:pPr marL="231775">
              <a:lnSpc>
                <a:spcPct val="100000"/>
              </a:lnSpc>
              <a:spcBef>
                <a:spcPts val="1385"/>
              </a:spcBef>
            </a:pPr>
            <a:r>
              <a:rPr sz="3200" b="1" spc="-20" dirty="0">
                <a:solidFill>
                  <a:schemeClr val="bg1"/>
                </a:solidFill>
                <a:latin typeface="Calibri"/>
                <a:cs typeface="Calibri"/>
              </a:rPr>
              <a:t>IMPLICATIONS</a:t>
            </a:r>
            <a:r>
              <a:rPr sz="3200" b="1" spc="-105" dirty="0">
                <a:solidFill>
                  <a:schemeClr val="bg1"/>
                </a:solidFill>
                <a:latin typeface="Calibri"/>
                <a:cs typeface="Calibri"/>
              </a:rPr>
              <a:t> </a:t>
            </a:r>
            <a:r>
              <a:rPr sz="3200" b="1" dirty="0">
                <a:solidFill>
                  <a:schemeClr val="bg1"/>
                </a:solidFill>
                <a:latin typeface="Calibri"/>
                <a:cs typeface="Calibri"/>
              </a:rPr>
              <a:t>FOR</a:t>
            </a:r>
            <a:r>
              <a:rPr sz="3200" b="1" spc="-85" dirty="0">
                <a:solidFill>
                  <a:schemeClr val="bg1"/>
                </a:solidFill>
                <a:latin typeface="Calibri"/>
                <a:cs typeface="Calibri"/>
              </a:rPr>
              <a:t> </a:t>
            </a:r>
            <a:r>
              <a:rPr sz="3200" b="1" spc="-20" dirty="0">
                <a:solidFill>
                  <a:schemeClr val="bg1"/>
                </a:solidFill>
                <a:latin typeface="Calibri"/>
                <a:cs typeface="Calibri"/>
              </a:rPr>
              <a:t>TAXING</a:t>
            </a:r>
            <a:r>
              <a:rPr sz="3200" b="1" spc="-90" dirty="0">
                <a:solidFill>
                  <a:schemeClr val="bg1"/>
                </a:solidFill>
                <a:latin typeface="Calibri"/>
                <a:cs typeface="Calibri"/>
              </a:rPr>
              <a:t> </a:t>
            </a:r>
            <a:r>
              <a:rPr sz="3200" b="1" dirty="0">
                <a:solidFill>
                  <a:schemeClr val="bg1"/>
                </a:solidFill>
                <a:latin typeface="Calibri"/>
                <a:cs typeface="Calibri"/>
              </a:rPr>
              <a:t>BUSINESS</a:t>
            </a:r>
            <a:r>
              <a:rPr sz="3200" b="1" spc="-75" dirty="0">
                <a:solidFill>
                  <a:schemeClr val="bg1"/>
                </a:solidFill>
                <a:latin typeface="Calibri"/>
                <a:cs typeface="Calibri"/>
              </a:rPr>
              <a:t> </a:t>
            </a:r>
            <a:r>
              <a:rPr sz="3200" b="1" spc="-10" dirty="0">
                <a:solidFill>
                  <a:schemeClr val="bg1"/>
                </a:solidFill>
                <a:latin typeface="Calibri"/>
                <a:cs typeface="Calibri"/>
              </a:rPr>
              <a:t>INCOME</a:t>
            </a:r>
            <a:endParaRPr sz="3200" b="1" dirty="0">
              <a:solidFill>
                <a:schemeClr val="bg1"/>
              </a:solidFill>
              <a:latin typeface="Calibri"/>
              <a:cs typeface="Calibri"/>
            </a:endParaRPr>
          </a:p>
        </p:txBody>
      </p:sp>
      <p:sp>
        <p:nvSpPr>
          <p:cNvPr id="3" name="object 3"/>
          <p:cNvSpPr txBox="1"/>
          <p:nvPr/>
        </p:nvSpPr>
        <p:spPr>
          <a:xfrm>
            <a:off x="440283" y="1650225"/>
            <a:ext cx="3028315" cy="4460240"/>
          </a:xfrm>
          <a:prstGeom prst="rect">
            <a:avLst/>
          </a:prstGeom>
          <a:solidFill>
            <a:schemeClr val="bg1">
              <a:lumMod val="85000"/>
            </a:schemeClr>
          </a:solidFill>
        </p:spPr>
        <p:txBody>
          <a:bodyPr vert="horz" wrap="square" lIns="0" tIns="0" rIns="0" bIns="0" rtlCol="0">
            <a:spAutoFit/>
          </a:bodyPr>
          <a:lstStyle/>
          <a:p>
            <a:pPr>
              <a:lnSpc>
                <a:spcPct val="100000"/>
              </a:lnSpc>
            </a:pPr>
            <a:endParaRPr sz="2400" dirty="0">
              <a:latin typeface="Times New Roman"/>
              <a:cs typeface="Times New Roman"/>
            </a:endParaRPr>
          </a:p>
          <a:p>
            <a:pPr>
              <a:lnSpc>
                <a:spcPct val="100000"/>
              </a:lnSpc>
            </a:pPr>
            <a:endParaRPr sz="2400" dirty="0">
              <a:latin typeface="Times New Roman"/>
              <a:cs typeface="Times New Roman"/>
            </a:endParaRPr>
          </a:p>
          <a:p>
            <a:pPr>
              <a:lnSpc>
                <a:spcPct val="100000"/>
              </a:lnSpc>
              <a:spcBef>
                <a:spcPts val="780"/>
              </a:spcBef>
            </a:pPr>
            <a:endParaRPr sz="2400" dirty="0">
              <a:latin typeface="Times New Roman"/>
              <a:cs typeface="Times New Roman"/>
            </a:endParaRPr>
          </a:p>
          <a:p>
            <a:pPr marL="91440">
              <a:lnSpc>
                <a:spcPct val="100000"/>
              </a:lnSpc>
              <a:spcBef>
                <a:spcPts val="5"/>
              </a:spcBef>
            </a:pPr>
            <a:r>
              <a:rPr sz="2400" b="1" dirty="0">
                <a:solidFill>
                  <a:srgbClr val="474F55"/>
                </a:solidFill>
                <a:latin typeface="Calibri"/>
                <a:cs typeface="Calibri"/>
              </a:rPr>
              <a:t>From</a:t>
            </a:r>
            <a:r>
              <a:rPr sz="2400" b="1" spc="-60" dirty="0">
                <a:solidFill>
                  <a:srgbClr val="474F55"/>
                </a:solidFill>
                <a:latin typeface="Calibri"/>
                <a:cs typeface="Calibri"/>
              </a:rPr>
              <a:t> Tax</a:t>
            </a:r>
            <a:r>
              <a:rPr sz="2400" b="1" spc="-50" dirty="0">
                <a:solidFill>
                  <a:srgbClr val="474F55"/>
                </a:solidFill>
                <a:latin typeface="Calibri"/>
                <a:cs typeface="Calibri"/>
              </a:rPr>
              <a:t> </a:t>
            </a:r>
            <a:r>
              <a:rPr sz="2400" b="1" spc="-10" dirty="0">
                <a:solidFill>
                  <a:srgbClr val="474F55"/>
                </a:solidFill>
                <a:latin typeface="Calibri"/>
                <a:cs typeface="Calibri"/>
              </a:rPr>
              <a:t>Notes:</a:t>
            </a:r>
            <a:endParaRPr sz="2400" dirty="0">
              <a:latin typeface="Calibri"/>
              <a:cs typeface="Calibri"/>
            </a:endParaRPr>
          </a:p>
          <a:p>
            <a:pPr marL="91440">
              <a:lnSpc>
                <a:spcPct val="100000"/>
              </a:lnSpc>
              <a:spcBef>
                <a:spcPts val="1825"/>
              </a:spcBef>
            </a:pPr>
            <a:r>
              <a:rPr sz="2000" b="1" spc="-10" dirty="0">
                <a:solidFill>
                  <a:srgbClr val="474F55"/>
                </a:solidFill>
                <a:latin typeface="Calibri"/>
                <a:cs typeface="Calibri"/>
              </a:rPr>
              <a:t>Partnership</a:t>
            </a:r>
            <a:r>
              <a:rPr sz="2000" b="1" spc="-40" dirty="0">
                <a:solidFill>
                  <a:srgbClr val="474F55"/>
                </a:solidFill>
                <a:latin typeface="Calibri"/>
                <a:cs typeface="Calibri"/>
              </a:rPr>
              <a:t> </a:t>
            </a:r>
            <a:r>
              <a:rPr sz="2000" b="1" spc="-10" dirty="0">
                <a:solidFill>
                  <a:srgbClr val="474F55"/>
                </a:solidFill>
                <a:latin typeface="Calibri"/>
                <a:cs typeface="Calibri"/>
              </a:rPr>
              <a:t>Income,</a:t>
            </a:r>
            <a:endParaRPr sz="2000" dirty="0">
              <a:latin typeface="Calibri"/>
              <a:cs typeface="Calibri"/>
            </a:endParaRPr>
          </a:p>
          <a:p>
            <a:pPr marL="91440" marR="344805">
              <a:lnSpc>
                <a:spcPct val="100000"/>
              </a:lnSpc>
            </a:pPr>
            <a:r>
              <a:rPr sz="2000" b="1" dirty="0">
                <a:solidFill>
                  <a:srgbClr val="474F55"/>
                </a:solidFill>
                <a:latin typeface="Calibri"/>
                <a:cs typeface="Calibri"/>
              </a:rPr>
              <a:t>and</a:t>
            </a:r>
            <a:r>
              <a:rPr sz="2000" b="1" spc="-40" dirty="0">
                <a:solidFill>
                  <a:srgbClr val="474F55"/>
                </a:solidFill>
                <a:latin typeface="Calibri"/>
                <a:cs typeface="Calibri"/>
              </a:rPr>
              <a:t> </a:t>
            </a:r>
            <a:r>
              <a:rPr sz="2000" b="1" dirty="0">
                <a:solidFill>
                  <a:srgbClr val="474F55"/>
                </a:solidFill>
                <a:latin typeface="Calibri"/>
                <a:cs typeface="Calibri"/>
              </a:rPr>
              <a:t>Calls</a:t>
            </a:r>
            <a:r>
              <a:rPr sz="2000" b="1" spc="-40" dirty="0">
                <a:solidFill>
                  <a:srgbClr val="474F55"/>
                </a:solidFill>
                <a:latin typeface="Calibri"/>
                <a:cs typeface="Calibri"/>
              </a:rPr>
              <a:t> </a:t>
            </a:r>
            <a:r>
              <a:rPr sz="2000" b="1" dirty="0">
                <a:solidFill>
                  <a:srgbClr val="474F55"/>
                </a:solidFill>
                <a:latin typeface="Calibri"/>
                <a:cs typeface="Calibri"/>
              </a:rPr>
              <a:t>for</a:t>
            </a:r>
            <a:r>
              <a:rPr sz="2000" b="1" spc="-40" dirty="0">
                <a:solidFill>
                  <a:srgbClr val="474F55"/>
                </a:solidFill>
                <a:latin typeface="Calibri"/>
                <a:cs typeface="Calibri"/>
              </a:rPr>
              <a:t> </a:t>
            </a:r>
            <a:r>
              <a:rPr sz="2000" b="1" spc="-10" dirty="0">
                <a:solidFill>
                  <a:srgbClr val="474F55"/>
                </a:solidFill>
                <a:latin typeface="Calibri"/>
                <a:cs typeface="Calibri"/>
              </a:rPr>
              <a:t>Partnership Reform,</a:t>
            </a:r>
            <a:r>
              <a:rPr sz="2000" b="1" spc="-70" dirty="0">
                <a:solidFill>
                  <a:srgbClr val="474F55"/>
                </a:solidFill>
                <a:latin typeface="Calibri"/>
                <a:cs typeface="Calibri"/>
              </a:rPr>
              <a:t> </a:t>
            </a:r>
            <a:r>
              <a:rPr sz="2000" b="1" dirty="0">
                <a:solidFill>
                  <a:srgbClr val="474F55"/>
                </a:solidFill>
                <a:latin typeface="Calibri"/>
                <a:cs typeface="Calibri"/>
              </a:rPr>
              <a:t>Keep</a:t>
            </a:r>
            <a:r>
              <a:rPr sz="2000" b="1" spc="-55" dirty="0">
                <a:solidFill>
                  <a:srgbClr val="474F55"/>
                </a:solidFill>
                <a:latin typeface="Calibri"/>
                <a:cs typeface="Calibri"/>
              </a:rPr>
              <a:t> </a:t>
            </a:r>
            <a:r>
              <a:rPr sz="2000" b="1" spc="-10" dirty="0">
                <a:solidFill>
                  <a:srgbClr val="474F55"/>
                </a:solidFill>
                <a:latin typeface="Calibri"/>
                <a:cs typeface="Calibri"/>
              </a:rPr>
              <a:t>Growing, </a:t>
            </a:r>
            <a:r>
              <a:rPr sz="2000" b="1" dirty="0">
                <a:solidFill>
                  <a:srgbClr val="474F55"/>
                </a:solidFill>
                <a:latin typeface="Calibri"/>
                <a:cs typeface="Calibri"/>
              </a:rPr>
              <a:t>Martin</a:t>
            </a:r>
            <a:r>
              <a:rPr sz="2000" b="1" spc="-50" dirty="0">
                <a:solidFill>
                  <a:srgbClr val="474F55"/>
                </a:solidFill>
                <a:latin typeface="Calibri"/>
                <a:cs typeface="Calibri"/>
              </a:rPr>
              <a:t> </a:t>
            </a:r>
            <a:r>
              <a:rPr sz="2000" b="1" dirty="0">
                <a:solidFill>
                  <a:srgbClr val="474F55"/>
                </a:solidFill>
                <a:latin typeface="Calibri"/>
                <a:cs typeface="Calibri"/>
              </a:rPr>
              <a:t>Sullivan,</a:t>
            </a:r>
            <a:r>
              <a:rPr sz="2000" b="1" spc="-55" dirty="0">
                <a:solidFill>
                  <a:srgbClr val="474F55"/>
                </a:solidFill>
                <a:latin typeface="Calibri"/>
                <a:cs typeface="Calibri"/>
              </a:rPr>
              <a:t> </a:t>
            </a:r>
            <a:r>
              <a:rPr sz="2000" b="1" dirty="0">
                <a:solidFill>
                  <a:srgbClr val="474F55"/>
                </a:solidFill>
                <a:latin typeface="Calibri"/>
                <a:cs typeface="Calibri"/>
              </a:rPr>
              <a:t>Oct.</a:t>
            </a:r>
            <a:r>
              <a:rPr sz="2000" b="1" spc="-50" dirty="0">
                <a:solidFill>
                  <a:srgbClr val="474F55"/>
                </a:solidFill>
                <a:latin typeface="Calibri"/>
                <a:cs typeface="Calibri"/>
              </a:rPr>
              <a:t> </a:t>
            </a:r>
            <a:r>
              <a:rPr sz="2000" b="1" spc="-25" dirty="0">
                <a:solidFill>
                  <a:srgbClr val="474F55"/>
                </a:solidFill>
                <a:latin typeface="Calibri"/>
                <a:cs typeface="Calibri"/>
              </a:rPr>
              <a:t>21, </a:t>
            </a:r>
            <a:r>
              <a:rPr sz="2000" b="1" spc="-10" dirty="0">
                <a:solidFill>
                  <a:srgbClr val="474F55"/>
                </a:solidFill>
                <a:latin typeface="Calibri"/>
                <a:cs typeface="Calibri"/>
              </a:rPr>
              <a:t>2024.</a:t>
            </a:r>
            <a:endParaRPr sz="2000" dirty="0">
              <a:latin typeface="Calibri"/>
              <a:cs typeface="Calibri"/>
            </a:endParaRPr>
          </a:p>
        </p:txBody>
      </p:sp>
      <p:sp>
        <p:nvSpPr>
          <p:cNvPr id="4" name="object 4"/>
          <p:cNvSpPr txBox="1"/>
          <p:nvPr/>
        </p:nvSpPr>
        <p:spPr>
          <a:xfrm>
            <a:off x="3701667" y="1862790"/>
            <a:ext cx="8317735" cy="4090863"/>
          </a:xfrm>
          <a:prstGeom prst="rect">
            <a:avLst/>
          </a:prstGeom>
        </p:spPr>
        <p:txBody>
          <a:bodyPr vert="horz" wrap="square" lIns="0" tIns="12700" rIns="0" bIns="0" rtlCol="0">
            <a:spAutoFit/>
          </a:bodyPr>
          <a:lstStyle/>
          <a:p>
            <a:pPr marL="12700" marR="563880">
              <a:lnSpc>
                <a:spcPct val="100000"/>
              </a:lnSpc>
              <a:spcBef>
                <a:spcPts val="100"/>
              </a:spcBef>
            </a:pPr>
            <a:r>
              <a:rPr lang="en-US" sz="2800" b="1" dirty="0">
                <a:solidFill>
                  <a:srgbClr val="212121"/>
                </a:solidFill>
                <a:latin typeface="Calibri"/>
                <a:cs typeface="Calibri"/>
              </a:rPr>
              <a:t>P</a:t>
            </a:r>
            <a:r>
              <a:rPr sz="2800" b="1" spc="-10" dirty="0">
                <a:solidFill>
                  <a:srgbClr val="212121"/>
                </a:solidFill>
                <a:latin typeface="Calibri"/>
                <a:cs typeface="Calibri"/>
              </a:rPr>
              <a:t>rivate</a:t>
            </a:r>
            <a:r>
              <a:rPr sz="2800" b="1" spc="-45" dirty="0">
                <a:solidFill>
                  <a:srgbClr val="212121"/>
                </a:solidFill>
                <a:latin typeface="Calibri"/>
                <a:cs typeface="Calibri"/>
              </a:rPr>
              <a:t> </a:t>
            </a:r>
            <a:r>
              <a:rPr sz="2800" b="1" dirty="0">
                <a:solidFill>
                  <a:srgbClr val="212121"/>
                </a:solidFill>
                <a:latin typeface="Calibri"/>
                <a:cs typeface="Calibri"/>
              </a:rPr>
              <a:t>companies</a:t>
            </a:r>
            <a:r>
              <a:rPr sz="2800" b="1" spc="-80" dirty="0">
                <a:solidFill>
                  <a:srgbClr val="212121"/>
                </a:solidFill>
                <a:latin typeface="Calibri"/>
                <a:cs typeface="Calibri"/>
              </a:rPr>
              <a:t> </a:t>
            </a:r>
            <a:r>
              <a:rPr lang="en-US" sz="2800" b="1" dirty="0">
                <a:solidFill>
                  <a:srgbClr val="212121"/>
                </a:solidFill>
                <a:latin typeface="Calibri"/>
                <a:cs typeface="Calibri"/>
              </a:rPr>
              <a:t>tend</a:t>
            </a:r>
            <a:r>
              <a:rPr sz="2800" b="1" spc="-70" dirty="0">
                <a:solidFill>
                  <a:srgbClr val="212121"/>
                </a:solidFill>
                <a:latin typeface="Calibri"/>
                <a:cs typeface="Calibri"/>
              </a:rPr>
              <a:t> </a:t>
            </a:r>
            <a:r>
              <a:rPr sz="2800" b="1" dirty="0">
                <a:solidFill>
                  <a:srgbClr val="212121"/>
                </a:solidFill>
                <a:latin typeface="Calibri"/>
                <a:cs typeface="Calibri"/>
              </a:rPr>
              <a:t>to</a:t>
            </a:r>
            <a:r>
              <a:rPr sz="2800" b="1" spc="-55" dirty="0">
                <a:solidFill>
                  <a:srgbClr val="212121"/>
                </a:solidFill>
                <a:latin typeface="Calibri"/>
                <a:cs typeface="Calibri"/>
              </a:rPr>
              <a:t> </a:t>
            </a:r>
            <a:r>
              <a:rPr sz="2800" b="1" spc="-25" dirty="0">
                <a:solidFill>
                  <a:srgbClr val="212121"/>
                </a:solidFill>
                <a:latin typeface="Calibri"/>
                <a:cs typeface="Calibri"/>
              </a:rPr>
              <a:t>be </a:t>
            </a:r>
            <a:r>
              <a:rPr sz="2800" b="1" dirty="0">
                <a:solidFill>
                  <a:srgbClr val="212121"/>
                </a:solidFill>
                <a:latin typeface="Calibri"/>
                <a:cs typeface="Calibri"/>
              </a:rPr>
              <a:t>partnerships</a:t>
            </a:r>
            <a:r>
              <a:rPr sz="2800" b="1" spc="-55" dirty="0">
                <a:solidFill>
                  <a:srgbClr val="212121"/>
                </a:solidFill>
                <a:latin typeface="Calibri"/>
                <a:cs typeface="Calibri"/>
              </a:rPr>
              <a:t> </a:t>
            </a:r>
            <a:r>
              <a:rPr sz="2800" b="1" spc="-10" dirty="0">
                <a:solidFill>
                  <a:srgbClr val="212121"/>
                </a:solidFill>
                <a:latin typeface="Calibri"/>
                <a:cs typeface="Calibri"/>
              </a:rPr>
              <a:t>(LLCs).</a:t>
            </a:r>
            <a:endParaRPr sz="2800" dirty="0">
              <a:latin typeface="Calibri"/>
              <a:cs typeface="Calibri"/>
            </a:endParaRPr>
          </a:p>
          <a:p>
            <a:pPr marL="354965" indent="-342265">
              <a:lnSpc>
                <a:spcPct val="100000"/>
              </a:lnSpc>
              <a:spcBef>
                <a:spcPts val="1820"/>
              </a:spcBef>
              <a:buFont typeface="Arial"/>
              <a:buChar char="•"/>
              <a:tabLst>
                <a:tab pos="354965" algn="l"/>
              </a:tabLst>
            </a:pPr>
            <a:r>
              <a:rPr lang="en-US" sz="2400" b="1" dirty="0">
                <a:solidFill>
                  <a:srgbClr val="212121"/>
                </a:solidFill>
                <a:latin typeface="Calibri"/>
                <a:cs typeface="Calibri"/>
              </a:rPr>
              <a:t>Latest available annual data—</a:t>
            </a:r>
            <a:r>
              <a:rPr sz="2400" b="1" dirty="0">
                <a:solidFill>
                  <a:srgbClr val="212121"/>
                </a:solidFill>
                <a:latin typeface="Calibri"/>
                <a:cs typeface="Calibri"/>
              </a:rPr>
              <a:t>2020</a:t>
            </a:r>
            <a:r>
              <a:rPr sz="2400" b="1" spc="-70" dirty="0">
                <a:solidFill>
                  <a:srgbClr val="212121"/>
                </a:solidFill>
                <a:latin typeface="Calibri"/>
                <a:cs typeface="Calibri"/>
              </a:rPr>
              <a:t> </a:t>
            </a:r>
            <a:r>
              <a:rPr sz="2400" b="1" dirty="0">
                <a:solidFill>
                  <a:srgbClr val="212121"/>
                </a:solidFill>
                <a:latin typeface="Calibri"/>
                <a:cs typeface="Calibri"/>
              </a:rPr>
              <a:t>to</a:t>
            </a:r>
            <a:r>
              <a:rPr sz="2400" b="1" spc="-50" dirty="0">
                <a:solidFill>
                  <a:srgbClr val="212121"/>
                </a:solidFill>
                <a:latin typeface="Calibri"/>
                <a:cs typeface="Calibri"/>
              </a:rPr>
              <a:t> </a:t>
            </a:r>
            <a:r>
              <a:rPr sz="2400" b="1" dirty="0">
                <a:solidFill>
                  <a:srgbClr val="212121"/>
                </a:solidFill>
                <a:latin typeface="Calibri"/>
                <a:cs typeface="Calibri"/>
              </a:rPr>
              <a:t>2021</a:t>
            </a:r>
            <a:r>
              <a:rPr lang="en-US" sz="2400" b="1" dirty="0">
                <a:solidFill>
                  <a:srgbClr val="212121"/>
                </a:solidFill>
                <a:latin typeface="Calibri"/>
                <a:cs typeface="Calibri"/>
              </a:rPr>
              <a:t>—shows that </a:t>
            </a:r>
            <a:br>
              <a:rPr lang="en-US" sz="2400" b="1" dirty="0">
                <a:solidFill>
                  <a:srgbClr val="212121"/>
                </a:solidFill>
                <a:latin typeface="Calibri"/>
                <a:cs typeface="Calibri"/>
              </a:rPr>
            </a:br>
            <a:r>
              <a:rPr lang="en-US" sz="2400" b="1" dirty="0">
                <a:solidFill>
                  <a:srgbClr val="212121"/>
                </a:solidFill>
                <a:latin typeface="Calibri"/>
                <a:cs typeface="Calibri"/>
              </a:rPr>
              <a:t>in a single year, the </a:t>
            </a:r>
            <a:r>
              <a:rPr sz="2400" b="1" dirty="0">
                <a:solidFill>
                  <a:srgbClr val="212121"/>
                </a:solidFill>
                <a:latin typeface="Calibri"/>
                <a:cs typeface="Calibri"/>
              </a:rPr>
              <a:t>total</a:t>
            </a:r>
            <a:r>
              <a:rPr sz="2400" b="1" spc="-30" dirty="0">
                <a:solidFill>
                  <a:srgbClr val="212121"/>
                </a:solidFill>
                <a:latin typeface="Calibri"/>
                <a:cs typeface="Calibri"/>
              </a:rPr>
              <a:t> </a:t>
            </a:r>
            <a:r>
              <a:rPr sz="2400" b="1" dirty="0">
                <a:solidFill>
                  <a:srgbClr val="212121"/>
                </a:solidFill>
                <a:latin typeface="Calibri"/>
                <a:cs typeface="Calibri"/>
              </a:rPr>
              <a:t>net</a:t>
            </a:r>
            <a:r>
              <a:rPr sz="2400" b="1" spc="-50" dirty="0">
                <a:solidFill>
                  <a:srgbClr val="212121"/>
                </a:solidFill>
                <a:latin typeface="Calibri"/>
                <a:cs typeface="Calibri"/>
              </a:rPr>
              <a:t> </a:t>
            </a:r>
            <a:r>
              <a:rPr sz="2400" b="1" dirty="0">
                <a:solidFill>
                  <a:srgbClr val="212121"/>
                </a:solidFill>
                <a:latin typeface="Calibri"/>
                <a:cs typeface="Calibri"/>
              </a:rPr>
              <a:t>income</a:t>
            </a:r>
            <a:r>
              <a:rPr sz="2400" b="1" spc="-40" dirty="0">
                <a:solidFill>
                  <a:srgbClr val="212121"/>
                </a:solidFill>
                <a:latin typeface="Calibri"/>
                <a:cs typeface="Calibri"/>
              </a:rPr>
              <a:t> </a:t>
            </a:r>
            <a:r>
              <a:rPr sz="2400" b="1" dirty="0">
                <a:solidFill>
                  <a:srgbClr val="212121"/>
                </a:solidFill>
                <a:latin typeface="Calibri"/>
                <a:cs typeface="Calibri"/>
              </a:rPr>
              <a:t>of</a:t>
            </a:r>
            <a:r>
              <a:rPr sz="2400" b="1" spc="-45" dirty="0">
                <a:solidFill>
                  <a:srgbClr val="212121"/>
                </a:solidFill>
                <a:latin typeface="Calibri"/>
                <a:cs typeface="Calibri"/>
              </a:rPr>
              <a:t> </a:t>
            </a:r>
            <a:r>
              <a:rPr sz="2400" b="1" dirty="0">
                <a:solidFill>
                  <a:srgbClr val="212121"/>
                </a:solidFill>
                <a:latin typeface="Calibri"/>
                <a:cs typeface="Calibri"/>
              </a:rPr>
              <a:t>partnerships</a:t>
            </a:r>
            <a:r>
              <a:rPr sz="2400" b="1" spc="-30" dirty="0">
                <a:solidFill>
                  <a:srgbClr val="212121"/>
                </a:solidFill>
                <a:latin typeface="Calibri"/>
                <a:cs typeface="Calibri"/>
              </a:rPr>
              <a:t> </a:t>
            </a:r>
            <a:r>
              <a:rPr sz="2400" b="1" dirty="0">
                <a:solidFill>
                  <a:srgbClr val="212121"/>
                </a:solidFill>
                <a:latin typeface="Calibri"/>
                <a:cs typeface="Calibri"/>
              </a:rPr>
              <a:t>nearly</a:t>
            </a:r>
            <a:r>
              <a:rPr sz="2400" b="1" spc="-40" dirty="0">
                <a:solidFill>
                  <a:srgbClr val="212121"/>
                </a:solidFill>
                <a:latin typeface="Calibri"/>
                <a:cs typeface="Calibri"/>
              </a:rPr>
              <a:t> </a:t>
            </a:r>
            <a:r>
              <a:rPr sz="2400" b="1" dirty="0">
                <a:solidFill>
                  <a:srgbClr val="212121"/>
                </a:solidFill>
                <a:latin typeface="Calibri"/>
                <a:cs typeface="Calibri"/>
              </a:rPr>
              <a:t>doubled</a:t>
            </a:r>
            <a:r>
              <a:rPr sz="2400" b="1" spc="-45" dirty="0">
                <a:solidFill>
                  <a:srgbClr val="212121"/>
                </a:solidFill>
                <a:latin typeface="Calibri"/>
                <a:cs typeface="Calibri"/>
              </a:rPr>
              <a:t> </a:t>
            </a:r>
            <a:r>
              <a:rPr sz="2400" b="1" dirty="0">
                <a:solidFill>
                  <a:srgbClr val="212121"/>
                </a:solidFill>
                <a:latin typeface="Calibri"/>
                <a:cs typeface="Calibri"/>
              </a:rPr>
              <a:t>—</a:t>
            </a:r>
            <a:r>
              <a:rPr sz="2400" b="1" spc="-60" dirty="0">
                <a:solidFill>
                  <a:srgbClr val="212121"/>
                </a:solidFill>
                <a:latin typeface="Calibri"/>
                <a:cs typeface="Calibri"/>
              </a:rPr>
              <a:t> </a:t>
            </a:r>
            <a:r>
              <a:rPr sz="2400" b="1" spc="-20" dirty="0">
                <a:solidFill>
                  <a:srgbClr val="212121"/>
                </a:solidFill>
                <a:latin typeface="Calibri"/>
                <a:cs typeface="Calibri"/>
              </a:rPr>
              <a:t>from</a:t>
            </a:r>
            <a:r>
              <a:rPr lang="en-US" sz="2400" spc="-20" dirty="0">
                <a:latin typeface="Calibri"/>
                <a:cs typeface="Calibri"/>
              </a:rPr>
              <a:t> </a:t>
            </a:r>
            <a:r>
              <a:rPr sz="2400" b="1" dirty="0">
                <a:solidFill>
                  <a:srgbClr val="212121"/>
                </a:solidFill>
                <a:latin typeface="Calibri"/>
                <a:cs typeface="Calibri"/>
              </a:rPr>
              <a:t>$1.96</a:t>
            </a:r>
            <a:r>
              <a:rPr sz="2400" b="1" spc="-60" dirty="0">
                <a:solidFill>
                  <a:srgbClr val="212121"/>
                </a:solidFill>
                <a:latin typeface="Calibri"/>
                <a:cs typeface="Calibri"/>
              </a:rPr>
              <a:t> </a:t>
            </a:r>
            <a:r>
              <a:rPr sz="2400" b="1" dirty="0">
                <a:solidFill>
                  <a:srgbClr val="212121"/>
                </a:solidFill>
                <a:latin typeface="Calibri"/>
                <a:cs typeface="Calibri"/>
              </a:rPr>
              <a:t>trillion</a:t>
            </a:r>
            <a:r>
              <a:rPr sz="2400" b="1" spc="-25" dirty="0">
                <a:solidFill>
                  <a:srgbClr val="212121"/>
                </a:solidFill>
                <a:latin typeface="Calibri"/>
                <a:cs typeface="Calibri"/>
              </a:rPr>
              <a:t> </a:t>
            </a:r>
            <a:r>
              <a:rPr sz="2400" b="1" dirty="0">
                <a:solidFill>
                  <a:srgbClr val="212121"/>
                </a:solidFill>
                <a:latin typeface="Calibri"/>
                <a:cs typeface="Calibri"/>
              </a:rPr>
              <a:t>to</a:t>
            </a:r>
            <a:r>
              <a:rPr sz="2400" b="1" spc="-20" dirty="0">
                <a:solidFill>
                  <a:srgbClr val="212121"/>
                </a:solidFill>
                <a:latin typeface="Calibri"/>
                <a:cs typeface="Calibri"/>
              </a:rPr>
              <a:t> </a:t>
            </a:r>
            <a:r>
              <a:rPr sz="2400" b="1" dirty="0">
                <a:solidFill>
                  <a:srgbClr val="212121"/>
                </a:solidFill>
                <a:latin typeface="Calibri"/>
                <a:cs typeface="Calibri"/>
              </a:rPr>
              <a:t>$3.89</a:t>
            </a:r>
            <a:r>
              <a:rPr sz="2400" b="1" spc="-55" dirty="0">
                <a:solidFill>
                  <a:srgbClr val="212121"/>
                </a:solidFill>
                <a:latin typeface="Calibri"/>
                <a:cs typeface="Calibri"/>
              </a:rPr>
              <a:t> </a:t>
            </a:r>
            <a:r>
              <a:rPr sz="2400" b="1" spc="-10" dirty="0">
                <a:solidFill>
                  <a:srgbClr val="212121"/>
                </a:solidFill>
                <a:latin typeface="Calibri"/>
                <a:cs typeface="Calibri"/>
              </a:rPr>
              <a:t>trillion.</a:t>
            </a:r>
            <a:endParaRPr sz="2400" dirty="0">
              <a:latin typeface="Calibri"/>
              <a:cs typeface="Calibri"/>
            </a:endParaRPr>
          </a:p>
          <a:p>
            <a:pPr marL="355600" marR="252729" indent="-342900">
              <a:lnSpc>
                <a:spcPct val="100000"/>
              </a:lnSpc>
              <a:spcBef>
                <a:spcPts val="1800"/>
              </a:spcBef>
              <a:buFont typeface="Arial"/>
              <a:buChar char="•"/>
              <a:tabLst>
                <a:tab pos="355600" algn="l"/>
              </a:tabLst>
            </a:pPr>
            <a:r>
              <a:rPr lang="en-US" sz="2400" b="1" spc="-85" dirty="0">
                <a:solidFill>
                  <a:srgbClr val="212121"/>
                </a:solidFill>
                <a:latin typeface="Calibri"/>
                <a:cs typeface="Calibri"/>
              </a:rPr>
              <a:t>T</a:t>
            </a:r>
            <a:r>
              <a:rPr sz="2400" b="1" dirty="0">
                <a:solidFill>
                  <a:srgbClr val="212121"/>
                </a:solidFill>
                <a:latin typeface="Calibri"/>
                <a:cs typeface="Calibri"/>
              </a:rPr>
              <a:t>otal</a:t>
            </a:r>
            <a:r>
              <a:rPr sz="2400" b="1" spc="-30" dirty="0">
                <a:solidFill>
                  <a:srgbClr val="212121"/>
                </a:solidFill>
                <a:latin typeface="Calibri"/>
                <a:cs typeface="Calibri"/>
              </a:rPr>
              <a:t> </a:t>
            </a:r>
            <a:r>
              <a:rPr sz="2400" b="1" dirty="0">
                <a:solidFill>
                  <a:srgbClr val="212121"/>
                </a:solidFill>
                <a:latin typeface="Calibri"/>
                <a:cs typeface="Calibri"/>
              </a:rPr>
              <a:t>net</a:t>
            </a:r>
            <a:r>
              <a:rPr sz="2400" b="1" spc="-65" dirty="0">
                <a:solidFill>
                  <a:srgbClr val="212121"/>
                </a:solidFill>
                <a:latin typeface="Calibri"/>
                <a:cs typeface="Calibri"/>
              </a:rPr>
              <a:t> </a:t>
            </a:r>
            <a:r>
              <a:rPr sz="2400" b="1" dirty="0">
                <a:solidFill>
                  <a:srgbClr val="212121"/>
                </a:solidFill>
                <a:latin typeface="Calibri"/>
                <a:cs typeface="Calibri"/>
              </a:rPr>
              <a:t>income</a:t>
            </a:r>
            <a:r>
              <a:rPr sz="2400" b="1" spc="-55" dirty="0">
                <a:solidFill>
                  <a:srgbClr val="212121"/>
                </a:solidFill>
                <a:latin typeface="Calibri"/>
                <a:cs typeface="Calibri"/>
              </a:rPr>
              <a:t> </a:t>
            </a:r>
            <a:r>
              <a:rPr sz="2400" b="1" dirty="0">
                <a:solidFill>
                  <a:srgbClr val="212121"/>
                </a:solidFill>
                <a:latin typeface="Calibri"/>
                <a:cs typeface="Calibri"/>
              </a:rPr>
              <a:t>available</a:t>
            </a:r>
            <a:r>
              <a:rPr sz="2400" b="1" spc="-45" dirty="0">
                <a:solidFill>
                  <a:srgbClr val="212121"/>
                </a:solidFill>
                <a:latin typeface="Calibri"/>
                <a:cs typeface="Calibri"/>
              </a:rPr>
              <a:t> </a:t>
            </a:r>
            <a:r>
              <a:rPr sz="2400" b="1" dirty="0">
                <a:solidFill>
                  <a:srgbClr val="212121"/>
                </a:solidFill>
                <a:latin typeface="Calibri"/>
                <a:cs typeface="Calibri"/>
              </a:rPr>
              <a:t>for</a:t>
            </a:r>
            <a:r>
              <a:rPr sz="2400" b="1" spc="-40" dirty="0">
                <a:solidFill>
                  <a:srgbClr val="212121"/>
                </a:solidFill>
                <a:latin typeface="Calibri"/>
                <a:cs typeface="Calibri"/>
              </a:rPr>
              <a:t> </a:t>
            </a:r>
            <a:r>
              <a:rPr sz="2400" b="1" dirty="0">
                <a:solidFill>
                  <a:srgbClr val="212121"/>
                </a:solidFill>
                <a:latin typeface="Calibri"/>
                <a:cs typeface="Calibri"/>
              </a:rPr>
              <a:t>allocation</a:t>
            </a:r>
            <a:r>
              <a:rPr sz="2400" b="1" spc="-30" dirty="0">
                <a:solidFill>
                  <a:srgbClr val="212121"/>
                </a:solidFill>
                <a:latin typeface="Calibri"/>
                <a:cs typeface="Calibri"/>
              </a:rPr>
              <a:t> </a:t>
            </a:r>
            <a:r>
              <a:rPr sz="2400" b="1" dirty="0">
                <a:solidFill>
                  <a:srgbClr val="212121"/>
                </a:solidFill>
                <a:latin typeface="Calibri"/>
                <a:cs typeface="Calibri"/>
              </a:rPr>
              <a:t>to</a:t>
            </a:r>
            <a:r>
              <a:rPr sz="2400" b="1" spc="-60" dirty="0">
                <a:solidFill>
                  <a:srgbClr val="212121"/>
                </a:solidFill>
                <a:latin typeface="Calibri"/>
                <a:cs typeface="Calibri"/>
              </a:rPr>
              <a:t> </a:t>
            </a:r>
            <a:r>
              <a:rPr sz="2400" b="1" dirty="0">
                <a:solidFill>
                  <a:srgbClr val="212121"/>
                </a:solidFill>
                <a:latin typeface="Calibri"/>
                <a:cs typeface="Calibri"/>
              </a:rPr>
              <a:t>partners</a:t>
            </a:r>
            <a:r>
              <a:rPr sz="2400" b="1" spc="-30" dirty="0">
                <a:solidFill>
                  <a:srgbClr val="212121"/>
                </a:solidFill>
                <a:latin typeface="Calibri"/>
                <a:cs typeface="Calibri"/>
              </a:rPr>
              <a:t> </a:t>
            </a:r>
            <a:r>
              <a:rPr sz="2400" b="1" spc="-20" dirty="0">
                <a:solidFill>
                  <a:srgbClr val="212121"/>
                </a:solidFill>
                <a:latin typeface="Calibri"/>
                <a:cs typeface="Calibri"/>
              </a:rPr>
              <a:t>grew </a:t>
            </a:r>
            <a:r>
              <a:rPr sz="2400" b="1" dirty="0">
                <a:solidFill>
                  <a:srgbClr val="212121"/>
                </a:solidFill>
                <a:latin typeface="Calibri"/>
                <a:cs typeface="Calibri"/>
              </a:rPr>
              <a:t>more</a:t>
            </a:r>
            <a:r>
              <a:rPr sz="2400" b="1" spc="-30" dirty="0">
                <a:solidFill>
                  <a:srgbClr val="212121"/>
                </a:solidFill>
                <a:latin typeface="Calibri"/>
                <a:cs typeface="Calibri"/>
              </a:rPr>
              <a:t> </a:t>
            </a:r>
            <a:r>
              <a:rPr sz="2400" b="1" dirty="0">
                <a:solidFill>
                  <a:srgbClr val="212121"/>
                </a:solidFill>
                <a:latin typeface="Calibri"/>
                <a:cs typeface="Calibri"/>
              </a:rPr>
              <a:t>than</a:t>
            </a:r>
            <a:r>
              <a:rPr sz="2400" b="1" spc="-30" dirty="0">
                <a:solidFill>
                  <a:srgbClr val="212121"/>
                </a:solidFill>
                <a:latin typeface="Calibri"/>
                <a:cs typeface="Calibri"/>
              </a:rPr>
              <a:t> </a:t>
            </a:r>
            <a:r>
              <a:rPr sz="2400" b="1" i="1" dirty="0">
                <a:solidFill>
                  <a:srgbClr val="212121"/>
                </a:solidFill>
                <a:latin typeface="Calibri"/>
                <a:cs typeface="Calibri"/>
              </a:rPr>
              <a:t>thirtyfold</a:t>
            </a:r>
            <a:r>
              <a:rPr sz="2400" b="1" i="1" spc="-20" dirty="0">
                <a:solidFill>
                  <a:srgbClr val="212121"/>
                </a:solidFill>
                <a:latin typeface="Calibri"/>
                <a:cs typeface="Calibri"/>
              </a:rPr>
              <a:t> </a:t>
            </a:r>
            <a:r>
              <a:rPr sz="2400" b="1" dirty="0">
                <a:solidFill>
                  <a:srgbClr val="212121"/>
                </a:solidFill>
                <a:latin typeface="Calibri"/>
                <a:cs typeface="Calibri"/>
              </a:rPr>
              <a:t>from</a:t>
            </a:r>
            <a:r>
              <a:rPr sz="2400" b="1" spc="-30" dirty="0">
                <a:solidFill>
                  <a:srgbClr val="212121"/>
                </a:solidFill>
                <a:latin typeface="Calibri"/>
                <a:cs typeface="Calibri"/>
              </a:rPr>
              <a:t> </a:t>
            </a:r>
            <a:r>
              <a:rPr sz="2400" b="1" dirty="0">
                <a:solidFill>
                  <a:srgbClr val="212121"/>
                </a:solidFill>
                <a:latin typeface="Calibri"/>
                <a:cs typeface="Calibri"/>
              </a:rPr>
              <a:t>its</a:t>
            </a:r>
            <a:r>
              <a:rPr sz="2400" b="1" spc="-35" dirty="0">
                <a:solidFill>
                  <a:srgbClr val="212121"/>
                </a:solidFill>
                <a:latin typeface="Calibri"/>
                <a:cs typeface="Calibri"/>
              </a:rPr>
              <a:t> </a:t>
            </a:r>
            <a:r>
              <a:rPr sz="2400" b="1" dirty="0">
                <a:solidFill>
                  <a:srgbClr val="212121"/>
                </a:solidFill>
                <a:latin typeface="Calibri"/>
                <a:cs typeface="Calibri"/>
              </a:rPr>
              <a:t>1993</a:t>
            </a:r>
            <a:r>
              <a:rPr sz="2400" b="1" spc="-45" dirty="0">
                <a:solidFill>
                  <a:srgbClr val="212121"/>
                </a:solidFill>
                <a:latin typeface="Calibri"/>
                <a:cs typeface="Calibri"/>
              </a:rPr>
              <a:t> </a:t>
            </a:r>
            <a:r>
              <a:rPr sz="2400" b="1" dirty="0">
                <a:solidFill>
                  <a:srgbClr val="212121"/>
                </a:solidFill>
                <a:latin typeface="Calibri"/>
                <a:cs typeface="Calibri"/>
              </a:rPr>
              <a:t>level</a:t>
            </a:r>
            <a:r>
              <a:rPr sz="2400" b="1" spc="-40" dirty="0">
                <a:solidFill>
                  <a:srgbClr val="212121"/>
                </a:solidFill>
                <a:latin typeface="Calibri"/>
                <a:cs typeface="Calibri"/>
              </a:rPr>
              <a:t> </a:t>
            </a:r>
            <a:r>
              <a:rPr sz="2400" b="1" dirty="0">
                <a:solidFill>
                  <a:srgbClr val="212121"/>
                </a:solidFill>
                <a:latin typeface="Calibri"/>
                <a:cs typeface="Calibri"/>
              </a:rPr>
              <a:t>of</a:t>
            </a:r>
            <a:r>
              <a:rPr sz="2400" b="1" spc="-20" dirty="0">
                <a:solidFill>
                  <a:srgbClr val="212121"/>
                </a:solidFill>
                <a:latin typeface="Calibri"/>
                <a:cs typeface="Calibri"/>
              </a:rPr>
              <a:t> </a:t>
            </a:r>
            <a:r>
              <a:rPr sz="2400" b="1" dirty="0">
                <a:solidFill>
                  <a:srgbClr val="212121"/>
                </a:solidFill>
                <a:latin typeface="Calibri"/>
                <a:cs typeface="Calibri"/>
              </a:rPr>
              <a:t>$106</a:t>
            </a:r>
            <a:r>
              <a:rPr sz="2400" b="1" spc="-45" dirty="0">
                <a:solidFill>
                  <a:srgbClr val="212121"/>
                </a:solidFill>
                <a:latin typeface="Calibri"/>
                <a:cs typeface="Calibri"/>
              </a:rPr>
              <a:t> </a:t>
            </a:r>
            <a:r>
              <a:rPr sz="2400" b="1" spc="-10" dirty="0">
                <a:solidFill>
                  <a:srgbClr val="212121"/>
                </a:solidFill>
                <a:latin typeface="Calibri"/>
                <a:cs typeface="Calibri"/>
              </a:rPr>
              <a:t>billion.</a:t>
            </a:r>
            <a:endParaRPr sz="2400" dirty="0">
              <a:latin typeface="Calibri"/>
              <a:cs typeface="Calibri"/>
            </a:endParaRPr>
          </a:p>
          <a:p>
            <a:pPr marL="355600" marR="5080" indent="-342900">
              <a:lnSpc>
                <a:spcPct val="100499"/>
              </a:lnSpc>
              <a:spcBef>
                <a:spcPts val="1785"/>
              </a:spcBef>
              <a:buFont typeface="Arial"/>
              <a:buChar char="•"/>
              <a:tabLst>
                <a:tab pos="355600" algn="l"/>
              </a:tabLst>
            </a:pPr>
            <a:r>
              <a:rPr sz="2400" b="1" dirty="0">
                <a:solidFill>
                  <a:srgbClr val="212121"/>
                </a:solidFill>
                <a:latin typeface="Calibri"/>
                <a:cs typeface="Calibri"/>
              </a:rPr>
              <a:t>“Is</a:t>
            </a:r>
            <a:r>
              <a:rPr sz="2400" b="1" spc="-45" dirty="0">
                <a:solidFill>
                  <a:srgbClr val="212121"/>
                </a:solidFill>
                <a:latin typeface="Calibri"/>
                <a:cs typeface="Calibri"/>
              </a:rPr>
              <a:t> </a:t>
            </a:r>
            <a:r>
              <a:rPr sz="2400" b="1" dirty="0">
                <a:solidFill>
                  <a:srgbClr val="212121"/>
                </a:solidFill>
                <a:latin typeface="Calibri"/>
                <a:cs typeface="Calibri"/>
              </a:rPr>
              <a:t>that</a:t>
            </a:r>
            <a:r>
              <a:rPr sz="2400" b="1" spc="-40" dirty="0">
                <a:solidFill>
                  <a:srgbClr val="212121"/>
                </a:solidFill>
                <a:latin typeface="Calibri"/>
                <a:cs typeface="Calibri"/>
              </a:rPr>
              <a:t> </a:t>
            </a:r>
            <a:r>
              <a:rPr sz="2400" b="1" dirty="0">
                <a:solidFill>
                  <a:srgbClr val="212121"/>
                </a:solidFill>
                <a:latin typeface="Calibri"/>
                <a:cs typeface="Calibri"/>
              </a:rPr>
              <a:t>a</a:t>
            </a:r>
            <a:r>
              <a:rPr sz="2400" b="1" spc="-30" dirty="0">
                <a:solidFill>
                  <a:srgbClr val="212121"/>
                </a:solidFill>
                <a:latin typeface="Calibri"/>
                <a:cs typeface="Calibri"/>
              </a:rPr>
              <a:t> </a:t>
            </a:r>
            <a:r>
              <a:rPr sz="2400" b="1" dirty="0">
                <a:solidFill>
                  <a:srgbClr val="212121"/>
                </a:solidFill>
                <a:latin typeface="Calibri"/>
                <a:cs typeface="Calibri"/>
              </a:rPr>
              <a:t>lot?</a:t>
            </a:r>
            <a:r>
              <a:rPr sz="2400" b="1" spc="-30" dirty="0">
                <a:solidFill>
                  <a:srgbClr val="212121"/>
                </a:solidFill>
                <a:latin typeface="Calibri"/>
                <a:cs typeface="Calibri"/>
              </a:rPr>
              <a:t> </a:t>
            </a:r>
            <a:r>
              <a:rPr sz="2400" b="1" spc="-40" dirty="0">
                <a:solidFill>
                  <a:srgbClr val="212121"/>
                </a:solidFill>
                <a:latin typeface="Calibri"/>
                <a:cs typeface="Calibri"/>
              </a:rPr>
              <a:t>You</a:t>
            </a:r>
            <a:r>
              <a:rPr sz="2400" b="1" spc="-35" dirty="0">
                <a:solidFill>
                  <a:srgbClr val="212121"/>
                </a:solidFill>
                <a:latin typeface="Calibri"/>
                <a:cs typeface="Calibri"/>
              </a:rPr>
              <a:t> </a:t>
            </a:r>
            <a:r>
              <a:rPr sz="2400" b="1" dirty="0">
                <a:solidFill>
                  <a:srgbClr val="212121"/>
                </a:solidFill>
                <a:latin typeface="Calibri"/>
                <a:cs typeface="Calibri"/>
              </a:rPr>
              <a:t>bet</a:t>
            </a:r>
            <a:r>
              <a:rPr sz="2400" b="1" spc="-45" dirty="0">
                <a:solidFill>
                  <a:srgbClr val="212121"/>
                </a:solidFill>
                <a:latin typeface="Calibri"/>
                <a:cs typeface="Calibri"/>
              </a:rPr>
              <a:t> </a:t>
            </a:r>
            <a:r>
              <a:rPr sz="2400" b="1" dirty="0">
                <a:solidFill>
                  <a:srgbClr val="212121"/>
                </a:solidFill>
                <a:latin typeface="Calibri"/>
                <a:cs typeface="Calibri"/>
              </a:rPr>
              <a:t>it</a:t>
            </a:r>
            <a:r>
              <a:rPr sz="2400" b="1" spc="-50" dirty="0">
                <a:solidFill>
                  <a:srgbClr val="212121"/>
                </a:solidFill>
                <a:latin typeface="Calibri"/>
                <a:cs typeface="Calibri"/>
              </a:rPr>
              <a:t> </a:t>
            </a:r>
            <a:r>
              <a:rPr sz="2400" b="1" dirty="0">
                <a:solidFill>
                  <a:srgbClr val="212121"/>
                </a:solidFill>
                <a:latin typeface="Calibri"/>
                <a:cs typeface="Calibri"/>
              </a:rPr>
              <a:t>is.</a:t>
            </a:r>
            <a:r>
              <a:rPr sz="2400" b="1" spc="-40" dirty="0">
                <a:solidFill>
                  <a:srgbClr val="212121"/>
                </a:solidFill>
                <a:latin typeface="Calibri"/>
                <a:cs typeface="Calibri"/>
              </a:rPr>
              <a:t> </a:t>
            </a:r>
            <a:r>
              <a:rPr sz="2400" b="1" dirty="0">
                <a:solidFill>
                  <a:srgbClr val="212121"/>
                </a:solidFill>
                <a:latin typeface="Calibri"/>
                <a:cs typeface="Calibri"/>
              </a:rPr>
              <a:t>Compare</a:t>
            </a:r>
            <a:r>
              <a:rPr sz="2400" b="1" spc="-25" dirty="0">
                <a:solidFill>
                  <a:srgbClr val="212121"/>
                </a:solidFill>
                <a:latin typeface="Calibri"/>
                <a:cs typeface="Calibri"/>
              </a:rPr>
              <a:t> </a:t>
            </a:r>
            <a:r>
              <a:rPr sz="2400" b="1" dirty="0">
                <a:solidFill>
                  <a:srgbClr val="212121"/>
                </a:solidFill>
                <a:latin typeface="Calibri"/>
                <a:cs typeface="Calibri"/>
              </a:rPr>
              <a:t>that</a:t>
            </a:r>
            <a:r>
              <a:rPr sz="2400" b="1" spc="-40" dirty="0">
                <a:solidFill>
                  <a:srgbClr val="212121"/>
                </a:solidFill>
                <a:latin typeface="Calibri"/>
                <a:cs typeface="Calibri"/>
              </a:rPr>
              <a:t> </a:t>
            </a:r>
            <a:r>
              <a:rPr sz="2400" b="1" dirty="0">
                <a:solidFill>
                  <a:srgbClr val="212121"/>
                </a:solidFill>
                <a:latin typeface="Calibri"/>
                <a:cs typeface="Calibri"/>
              </a:rPr>
              <a:t>with</a:t>
            </a:r>
            <a:r>
              <a:rPr sz="2400" b="1" spc="-30" dirty="0">
                <a:solidFill>
                  <a:srgbClr val="212121"/>
                </a:solidFill>
                <a:latin typeface="Calibri"/>
                <a:cs typeface="Calibri"/>
              </a:rPr>
              <a:t> </a:t>
            </a:r>
            <a:r>
              <a:rPr sz="2400" b="1" dirty="0">
                <a:solidFill>
                  <a:srgbClr val="212121"/>
                </a:solidFill>
                <a:latin typeface="Calibri"/>
                <a:cs typeface="Calibri"/>
              </a:rPr>
              <a:t>the</a:t>
            </a:r>
            <a:r>
              <a:rPr sz="2400" b="1" spc="-35" dirty="0">
                <a:solidFill>
                  <a:srgbClr val="212121"/>
                </a:solidFill>
                <a:latin typeface="Calibri"/>
                <a:cs typeface="Calibri"/>
              </a:rPr>
              <a:t> </a:t>
            </a:r>
            <a:r>
              <a:rPr sz="2400" b="1" dirty="0">
                <a:solidFill>
                  <a:srgbClr val="212121"/>
                </a:solidFill>
                <a:latin typeface="Calibri"/>
                <a:cs typeface="Calibri"/>
              </a:rPr>
              <a:t>growth</a:t>
            </a:r>
            <a:r>
              <a:rPr sz="2400" b="1" spc="-45" dirty="0">
                <a:solidFill>
                  <a:srgbClr val="212121"/>
                </a:solidFill>
                <a:latin typeface="Calibri"/>
                <a:cs typeface="Calibri"/>
              </a:rPr>
              <a:t> </a:t>
            </a:r>
            <a:r>
              <a:rPr sz="2400" b="1" dirty="0">
                <a:solidFill>
                  <a:srgbClr val="212121"/>
                </a:solidFill>
                <a:latin typeface="Calibri"/>
                <a:cs typeface="Calibri"/>
              </a:rPr>
              <a:t>of</a:t>
            </a:r>
            <a:r>
              <a:rPr sz="2400" b="1" spc="-35" dirty="0">
                <a:solidFill>
                  <a:srgbClr val="212121"/>
                </a:solidFill>
                <a:latin typeface="Calibri"/>
                <a:cs typeface="Calibri"/>
              </a:rPr>
              <a:t> </a:t>
            </a:r>
            <a:r>
              <a:rPr sz="2400" b="1" spc="-25" dirty="0">
                <a:solidFill>
                  <a:srgbClr val="212121"/>
                </a:solidFill>
                <a:latin typeface="Calibri"/>
                <a:cs typeface="Calibri"/>
              </a:rPr>
              <a:t>the </a:t>
            </a:r>
            <a:r>
              <a:rPr sz="2400" b="1" dirty="0">
                <a:solidFill>
                  <a:srgbClr val="212121"/>
                </a:solidFill>
                <a:latin typeface="Calibri"/>
                <a:cs typeface="Calibri"/>
              </a:rPr>
              <a:t>overall</a:t>
            </a:r>
            <a:r>
              <a:rPr sz="2400" b="1" spc="-50" dirty="0">
                <a:solidFill>
                  <a:srgbClr val="212121"/>
                </a:solidFill>
                <a:latin typeface="Calibri"/>
                <a:cs typeface="Calibri"/>
              </a:rPr>
              <a:t> </a:t>
            </a:r>
            <a:r>
              <a:rPr sz="2400" b="1" dirty="0">
                <a:solidFill>
                  <a:srgbClr val="212121"/>
                </a:solidFill>
                <a:latin typeface="Calibri"/>
                <a:cs typeface="Calibri"/>
              </a:rPr>
              <a:t>U.S.</a:t>
            </a:r>
            <a:r>
              <a:rPr sz="2400" b="1" spc="-65" dirty="0">
                <a:solidFill>
                  <a:srgbClr val="212121"/>
                </a:solidFill>
                <a:latin typeface="Calibri"/>
                <a:cs typeface="Calibri"/>
              </a:rPr>
              <a:t> </a:t>
            </a:r>
            <a:r>
              <a:rPr sz="2400" b="1" dirty="0">
                <a:solidFill>
                  <a:srgbClr val="212121"/>
                </a:solidFill>
                <a:latin typeface="Calibri"/>
                <a:cs typeface="Calibri"/>
              </a:rPr>
              <a:t>economy:</a:t>
            </a:r>
            <a:r>
              <a:rPr sz="2400" b="1" spc="-55" dirty="0">
                <a:solidFill>
                  <a:srgbClr val="212121"/>
                </a:solidFill>
                <a:latin typeface="Calibri"/>
                <a:cs typeface="Calibri"/>
              </a:rPr>
              <a:t> </a:t>
            </a:r>
            <a:r>
              <a:rPr sz="2400" b="1" dirty="0">
                <a:solidFill>
                  <a:srgbClr val="212121"/>
                </a:solidFill>
                <a:latin typeface="Calibri"/>
                <a:cs typeface="Calibri"/>
              </a:rPr>
              <a:t>GDP</a:t>
            </a:r>
            <a:r>
              <a:rPr sz="2400" b="1" spc="-65" dirty="0">
                <a:solidFill>
                  <a:srgbClr val="212121"/>
                </a:solidFill>
                <a:latin typeface="Calibri"/>
                <a:cs typeface="Calibri"/>
              </a:rPr>
              <a:t> </a:t>
            </a:r>
            <a:r>
              <a:rPr sz="2400" b="1" dirty="0">
                <a:solidFill>
                  <a:srgbClr val="212121"/>
                </a:solidFill>
                <a:latin typeface="Calibri"/>
                <a:cs typeface="Calibri"/>
              </a:rPr>
              <a:t>over</a:t>
            </a:r>
            <a:r>
              <a:rPr sz="2400" b="1" spc="-45" dirty="0">
                <a:solidFill>
                  <a:srgbClr val="212121"/>
                </a:solidFill>
                <a:latin typeface="Calibri"/>
                <a:cs typeface="Calibri"/>
              </a:rPr>
              <a:t> </a:t>
            </a:r>
            <a:r>
              <a:rPr sz="2400" b="1" dirty="0">
                <a:solidFill>
                  <a:srgbClr val="212121"/>
                </a:solidFill>
                <a:latin typeface="Calibri"/>
                <a:cs typeface="Calibri"/>
              </a:rPr>
              <a:t>the</a:t>
            </a:r>
            <a:r>
              <a:rPr sz="2400" b="1" spc="-60" dirty="0">
                <a:solidFill>
                  <a:srgbClr val="212121"/>
                </a:solidFill>
                <a:latin typeface="Calibri"/>
                <a:cs typeface="Calibri"/>
              </a:rPr>
              <a:t> </a:t>
            </a:r>
            <a:r>
              <a:rPr sz="2400" b="1" dirty="0">
                <a:solidFill>
                  <a:srgbClr val="212121"/>
                </a:solidFill>
                <a:latin typeface="Calibri"/>
                <a:cs typeface="Calibri"/>
              </a:rPr>
              <a:t>same</a:t>
            </a:r>
            <a:r>
              <a:rPr sz="2400" b="1" spc="-60" dirty="0">
                <a:solidFill>
                  <a:srgbClr val="212121"/>
                </a:solidFill>
                <a:latin typeface="Calibri"/>
                <a:cs typeface="Calibri"/>
              </a:rPr>
              <a:t> </a:t>
            </a:r>
            <a:r>
              <a:rPr sz="2400" b="1" dirty="0">
                <a:solidFill>
                  <a:srgbClr val="212121"/>
                </a:solidFill>
                <a:latin typeface="Calibri"/>
                <a:cs typeface="Calibri"/>
              </a:rPr>
              <a:t>period</a:t>
            </a:r>
            <a:r>
              <a:rPr sz="2400" b="1" spc="-50" dirty="0">
                <a:solidFill>
                  <a:srgbClr val="212121"/>
                </a:solidFill>
                <a:latin typeface="Calibri"/>
                <a:cs typeface="Calibri"/>
              </a:rPr>
              <a:t> </a:t>
            </a:r>
            <a:r>
              <a:rPr sz="2400" b="1" dirty="0">
                <a:solidFill>
                  <a:srgbClr val="212121"/>
                </a:solidFill>
                <a:latin typeface="Calibri"/>
                <a:cs typeface="Calibri"/>
              </a:rPr>
              <a:t>merely</a:t>
            </a:r>
            <a:r>
              <a:rPr sz="2400" b="1" spc="-55" dirty="0">
                <a:solidFill>
                  <a:srgbClr val="212121"/>
                </a:solidFill>
                <a:latin typeface="Calibri"/>
                <a:cs typeface="Calibri"/>
              </a:rPr>
              <a:t> </a:t>
            </a:r>
            <a:r>
              <a:rPr sz="2400" b="1" spc="-10" dirty="0">
                <a:solidFill>
                  <a:srgbClr val="212121"/>
                </a:solidFill>
                <a:latin typeface="Calibri"/>
                <a:cs typeface="Calibri"/>
              </a:rPr>
              <a:t>tripled.”</a:t>
            </a:r>
            <a:endParaRPr sz="24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283" y="813038"/>
            <a:ext cx="11309350" cy="670055"/>
          </a:xfrm>
          <a:prstGeom prst="rect">
            <a:avLst/>
          </a:prstGeom>
          <a:solidFill>
            <a:srgbClr val="53585E"/>
          </a:solidFill>
        </p:spPr>
        <p:txBody>
          <a:bodyPr vert="horz" wrap="square" lIns="0" tIns="175895" rIns="0" bIns="0" rtlCol="0">
            <a:spAutoFit/>
          </a:bodyPr>
          <a:lstStyle/>
          <a:p>
            <a:pPr marL="231775">
              <a:lnSpc>
                <a:spcPct val="100000"/>
              </a:lnSpc>
              <a:spcBef>
                <a:spcPts val="1385"/>
              </a:spcBef>
            </a:pPr>
            <a:r>
              <a:rPr sz="3200" b="1" spc="-20" dirty="0">
                <a:solidFill>
                  <a:schemeClr val="bg1"/>
                </a:solidFill>
                <a:latin typeface="Calibri"/>
                <a:cs typeface="Calibri"/>
              </a:rPr>
              <a:t>IMPLICATIONS</a:t>
            </a:r>
            <a:r>
              <a:rPr sz="3200" b="1" spc="-100" dirty="0">
                <a:solidFill>
                  <a:schemeClr val="bg1"/>
                </a:solidFill>
                <a:latin typeface="Calibri"/>
                <a:cs typeface="Calibri"/>
              </a:rPr>
              <a:t> </a:t>
            </a:r>
            <a:r>
              <a:rPr sz="3200" b="1" dirty="0">
                <a:solidFill>
                  <a:schemeClr val="bg1"/>
                </a:solidFill>
                <a:latin typeface="Calibri"/>
                <a:cs typeface="Calibri"/>
              </a:rPr>
              <a:t>FOR</a:t>
            </a:r>
            <a:r>
              <a:rPr sz="3200" b="1" spc="-90" dirty="0">
                <a:solidFill>
                  <a:schemeClr val="bg1"/>
                </a:solidFill>
                <a:latin typeface="Calibri"/>
                <a:cs typeface="Calibri"/>
              </a:rPr>
              <a:t> </a:t>
            </a:r>
            <a:r>
              <a:rPr sz="3200" b="1" spc="-25" dirty="0">
                <a:solidFill>
                  <a:schemeClr val="bg1"/>
                </a:solidFill>
                <a:latin typeface="Calibri"/>
                <a:cs typeface="Calibri"/>
              </a:rPr>
              <a:t>TAXING</a:t>
            </a:r>
            <a:r>
              <a:rPr sz="3200" b="1" spc="-85" dirty="0">
                <a:solidFill>
                  <a:schemeClr val="bg1"/>
                </a:solidFill>
                <a:latin typeface="Calibri"/>
                <a:cs typeface="Calibri"/>
              </a:rPr>
              <a:t> </a:t>
            </a:r>
            <a:r>
              <a:rPr sz="3200" b="1" dirty="0">
                <a:solidFill>
                  <a:schemeClr val="bg1"/>
                </a:solidFill>
                <a:latin typeface="Calibri"/>
                <a:cs typeface="Calibri"/>
              </a:rPr>
              <a:t>BUSINESS</a:t>
            </a:r>
            <a:r>
              <a:rPr sz="3200" b="1" spc="-75" dirty="0">
                <a:solidFill>
                  <a:schemeClr val="bg1"/>
                </a:solidFill>
                <a:latin typeface="Calibri"/>
                <a:cs typeface="Calibri"/>
              </a:rPr>
              <a:t> </a:t>
            </a:r>
            <a:r>
              <a:rPr sz="3200" b="1" spc="-10" dirty="0">
                <a:solidFill>
                  <a:schemeClr val="bg1"/>
                </a:solidFill>
                <a:latin typeface="Calibri"/>
                <a:cs typeface="Calibri"/>
              </a:rPr>
              <a:t>INCOME</a:t>
            </a:r>
            <a:endParaRPr sz="3200" b="1" dirty="0">
              <a:solidFill>
                <a:schemeClr val="bg1"/>
              </a:solidFill>
              <a:latin typeface="Calibri"/>
              <a:cs typeface="Calibri"/>
            </a:endParaRPr>
          </a:p>
        </p:txBody>
      </p:sp>
      <p:sp>
        <p:nvSpPr>
          <p:cNvPr id="3" name="object 3"/>
          <p:cNvSpPr txBox="1"/>
          <p:nvPr/>
        </p:nvSpPr>
        <p:spPr>
          <a:xfrm>
            <a:off x="519026" y="1457731"/>
            <a:ext cx="10717530" cy="3044423"/>
          </a:xfrm>
          <a:prstGeom prst="rect">
            <a:avLst/>
          </a:prstGeom>
        </p:spPr>
        <p:txBody>
          <a:bodyPr vert="horz" wrap="square" lIns="0" tIns="241300" rIns="0" bIns="0" rtlCol="0">
            <a:spAutoFit/>
          </a:bodyPr>
          <a:lstStyle/>
          <a:p>
            <a:pPr marL="12700">
              <a:lnSpc>
                <a:spcPct val="100000"/>
              </a:lnSpc>
              <a:spcBef>
                <a:spcPts val="1900"/>
              </a:spcBef>
            </a:pPr>
            <a:r>
              <a:rPr sz="2800" b="1" dirty="0">
                <a:solidFill>
                  <a:srgbClr val="6C3B31"/>
                </a:solidFill>
                <a:latin typeface="Calibri"/>
                <a:cs typeface="Calibri"/>
              </a:rPr>
              <a:t>More</a:t>
            </a:r>
            <a:r>
              <a:rPr sz="2800" b="1" spc="-55" dirty="0">
                <a:solidFill>
                  <a:srgbClr val="6C3B31"/>
                </a:solidFill>
                <a:latin typeface="Calibri"/>
                <a:cs typeface="Calibri"/>
              </a:rPr>
              <a:t> </a:t>
            </a:r>
            <a:r>
              <a:rPr sz="2800" b="1" dirty="0">
                <a:solidFill>
                  <a:srgbClr val="6C3B31"/>
                </a:solidFill>
                <a:latin typeface="Calibri"/>
                <a:cs typeface="Calibri"/>
              </a:rPr>
              <a:t>from</a:t>
            </a:r>
            <a:r>
              <a:rPr sz="2800" b="1" spc="-60" dirty="0">
                <a:solidFill>
                  <a:srgbClr val="6C3B31"/>
                </a:solidFill>
                <a:latin typeface="Calibri"/>
                <a:cs typeface="Calibri"/>
              </a:rPr>
              <a:t> </a:t>
            </a:r>
            <a:r>
              <a:rPr sz="2800" b="1" spc="-55" dirty="0">
                <a:solidFill>
                  <a:srgbClr val="6C3B31"/>
                </a:solidFill>
                <a:latin typeface="Calibri"/>
                <a:cs typeface="Calibri"/>
              </a:rPr>
              <a:t>Tax</a:t>
            </a:r>
            <a:r>
              <a:rPr sz="2800" b="1" spc="-50" dirty="0">
                <a:solidFill>
                  <a:srgbClr val="6C3B31"/>
                </a:solidFill>
                <a:latin typeface="Calibri"/>
                <a:cs typeface="Calibri"/>
              </a:rPr>
              <a:t> </a:t>
            </a:r>
            <a:r>
              <a:rPr sz="2800" b="1" dirty="0">
                <a:solidFill>
                  <a:srgbClr val="6C3B31"/>
                </a:solidFill>
                <a:latin typeface="Calibri"/>
                <a:cs typeface="Calibri"/>
              </a:rPr>
              <a:t>Notes</a:t>
            </a:r>
            <a:r>
              <a:rPr sz="2800" b="1" spc="-45" dirty="0">
                <a:solidFill>
                  <a:srgbClr val="6C3B31"/>
                </a:solidFill>
                <a:latin typeface="Calibri"/>
                <a:cs typeface="Calibri"/>
              </a:rPr>
              <a:t> </a:t>
            </a:r>
            <a:r>
              <a:rPr sz="2800" b="1" dirty="0">
                <a:solidFill>
                  <a:srgbClr val="6C3B31"/>
                </a:solidFill>
                <a:latin typeface="Calibri"/>
                <a:cs typeface="Calibri"/>
              </a:rPr>
              <a:t>.</a:t>
            </a:r>
            <a:r>
              <a:rPr sz="2800" b="1" spc="-65" dirty="0">
                <a:solidFill>
                  <a:srgbClr val="6C3B31"/>
                </a:solidFill>
                <a:latin typeface="Calibri"/>
                <a:cs typeface="Calibri"/>
              </a:rPr>
              <a:t> </a:t>
            </a:r>
            <a:r>
              <a:rPr sz="2800" b="1" dirty="0">
                <a:solidFill>
                  <a:srgbClr val="6C3B31"/>
                </a:solidFill>
                <a:latin typeface="Calibri"/>
                <a:cs typeface="Calibri"/>
              </a:rPr>
              <a:t>.</a:t>
            </a:r>
            <a:r>
              <a:rPr sz="2800" b="1" spc="-60" dirty="0">
                <a:solidFill>
                  <a:srgbClr val="6C3B31"/>
                </a:solidFill>
                <a:latin typeface="Calibri"/>
                <a:cs typeface="Calibri"/>
              </a:rPr>
              <a:t> </a:t>
            </a:r>
            <a:r>
              <a:rPr sz="2800" b="1" spc="-50" dirty="0">
                <a:solidFill>
                  <a:srgbClr val="474F55"/>
                </a:solidFill>
                <a:latin typeface="Calibri"/>
                <a:cs typeface="Calibri"/>
              </a:rPr>
              <a:t>.</a:t>
            </a:r>
            <a:endParaRPr sz="2800" dirty="0">
              <a:latin typeface="Calibri"/>
              <a:cs typeface="Calibri"/>
            </a:endParaRPr>
          </a:p>
          <a:p>
            <a:pPr marL="317500" marR="5080" indent="-305435">
              <a:lnSpc>
                <a:spcPct val="100000"/>
              </a:lnSpc>
              <a:spcBef>
                <a:spcPts val="1800"/>
              </a:spcBef>
              <a:buClr>
                <a:srgbClr val="9A7363"/>
              </a:buClr>
              <a:buSzPct val="91071"/>
              <a:buFont typeface="Wingdings 2"/>
              <a:buChar char=""/>
              <a:tabLst>
                <a:tab pos="318770" algn="l"/>
              </a:tabLst>
            </a:pPr>
            <a:r>
              <a:rPr lang="en-US" sz="2800" b="1" dirty="0">
                <a:solidFill>
                  <a:srgbClr val="474F55"/>
                </a:solidFill>
                <a:latin typeface="Calibri"/>
                <a:cs typeface="Calibri"/>
              </a:rPr>
              <a:t>“</a:t>
            </a:r>
            <a:r>
              <a:rPr lang="en-US" sz="2400" b="1" dirty="0">
                <a:solidFill>
                  <a:srgbClr val="474F55"/>
                </a:solidFill>
                <a:latin typeface="Calibri"/>
                <a:cs typeface="Calibri"/>
              </a:rPr>
              <a:t>But</a:t>
            </a:r>
            <a:r>
              <a:rPr lang="en-US" sz="2400" b="1" spc="-35" dirty="0">
                <a:solidFill>
                  <a:srgbClr val="474F55"/>
                </a:solidFill>
                <a:latin typeface="Calibri"/>
                <a:cs typeface="Calibri"/>
              </a:rPr>
              <a:t> </a:t>
            </a:r>
            <a:r>
              <a:rPr lang="en-US" sz="2400" b="1" dirty="0">
                <a:solidFill>
                  <a:srgbClr val="474F55"/>
                </a:solidFill>
                <a:latin typeface="Calibri"/>
                <a:cs typeface="Calibri"/>
              </a:rPr>
              <a:t>as</a:t>
            </a:r>
            <a:r>
              <a:rPr lang="en-US" sz="2400" b="1" spc="-45" dirty="0">
                <a:solidFill>
                  <a:srgbClr val="474F55"/>
                </a:solidFill>
                <a:latin typeface="Calibri"/>
                <a:cs typeface="Calibri"/>
              </a:rPr>
              <a:t> </a:t>
            </a:r>
            <a:r>
              <a:rPr lang="en-US" sz="2400" b="1" dirty="0">
                <a:solidFill>
                  <a:srgbClr val="474F55"/>
                </a:solidFill>
                <a:latin typeface="Calibri"/>
                <a:cs typeface="Calibri"/>
              </a:rPr>
              <a:t>rapid</a:t>
            </a:r>
            <a:r>
              <a:rPr lang="en-US" sz="2400" b="1" spc="-30" dirty="0">
                <a:solidFill>
                  <a:srgbClr val="474F55"/>
                </a:solidFill>
                <a:latin typeface="Calibri"/>
                <a:cs typeface="Calibri"/>
              </a:rPr>
              <a:t> </a:t>
            </a:r>
            <a:r>
              <a:rPr lang="en-US" sz="2400" b="1" dirty="0">
                <a:solidFill>
                  <a:srgbClr val="474F55"/>
                </a:solidFill>
                <a:latin typeface="Calibri"/>
                <a:cs typeface="Calibri"/>
              </a:rPr>
              <a:t>as</a:t>
            </a:r>
            <a:r>
              <a:rPr lang="en-US" sz="2400" b="1" spc="-30" dirty="0">
                <a:solidFill>
                  <a:srgbClr val="474F55"/>
                </a:solidFill>
                <a:latin typeface="Calibri"/>
                <a:cs typeface="Calibri"/>
              </a:rPr>
              <a:t> </a:t>
            </a:r>
            <a:r>
              <a:rPr lang="en-US" sz="2400" b="1" dirty="0">
                <a:solidFill>
                  <a:srgbClr val="474F55"/>
                </a:solidFill>
                <a:latin typeface="Calibri"/>
                <a:cs typeface="Calibri"/>
              </a:rPr>
              <a:t>this</a:t>
            </a:r>
            <a:r>
              <a:rPr lang="en-US" sz="2400" b="1" spc="-45" dirty="0">
                <a:solidFill>
                  <a:srgbClr val="474F55"/>
                </a:solidFill>
                <a:latin typeface="Calibri"/>
                <a:cs typeface="Calibri"/>
              </a:rPr>
              <a:t> </a:t>
            </a:r>
            <a:r>
              <a:rPr lang="en-US" sz="2400" b="1" dirty="0">
                <a:solidFill>
                  <a:srgbClr val="474F55"/>
                </a:solidFill>
                <a:latin typeface="Calibri"/>
                <a:cs typeface="Calibri"/>
              </a:rPr>
              <a:t>growth</a:t>
            </a:r>
            <a:r>
              <a:rPr lang="en-US" sz="2400" b="1" spc="-30" dirty="0">
                <a:solidFill>
                  <a:srgbClr val="474F55"/>
                </a:solidFill>
                <a:latin typeface="Calibri"/>
                <a:cs typeface="Calibri"/>
              </a:rPr>
              <a:t> </a:t>
            </a:r>
            <a:r>
              <a:rPr lang="en-US" sz="2400" b="1" dirty="0">
                <a:solidFill>
                  <a:srgbClr val="474F55"/>
                </a:solidFill>
                <a:latin typeface="Calibri"/>
                <a:cs typeface="Calibri"/>
              </a:rPr>
              <a:t>of</a:t>
            </a:r>
            <a:r>
              <a:rPr lang="en-US" sz="2400" b="1" spc="-40" dirty="0">
                <a:solidFill>
                  <a:srgbClr val="474F55"/>
                </a:solidFill>
                <a:latin typeface="Calibri"/>
                <a:cs typeface="Calibri"/>
              </a:rPr>
              <a:t> </a:t>
            </a:r>
            <a:r>
              <a:rPr lang="en-US" sz="2400" b="1" dirty="0">
                <a:solidFill>
                  <a:srgbClr val="474F55"/>
                </a:solidFill>
                <a:latin typeface="Calibri"/>
                <a:cs typeface="Calibri"/>
              </a:rPr>
              <a:t>real</a:t>
            </a:r>
            <a:r>
              <a:rPr lang="en-US" sz="2400" b="1" spc="-30" dirty="0">
                <a:solidFill>
                  <a:srgbClr val="474F55"/>
                </a:solidFill>
                <a:latin typeface="Calibri"/>
                <a:cs typeface="Calibri"/>
              </a:rPr>
              <a:t> </a:t>
            </a:r>
            <a:r>
              <a:rPr lang="en-US" sz="2400" b="1" dirty="0">
                <a:solidFill>
                  <a:srgbClr val="474F55"/>
                </a:solidFill>
                <a:latin typeface="Calibri"/>
                <a:cs typeface="Calibri"/>
              </a:rPr>
              <a:t>business</a:t>
            </a:r>
            <a:r>
              <a:rPr lang="en-US" sz="2400" b="1" spc="-45" dirty="0">
                <a:solidFill>
                  <a:srgbClr val="474F55"/>
                </a:solidFill>
                <a:latin typeface="Calibri"/>
                <a:cs typeface="Calibri"/>
              </a:rPr>
              <a:t> </a:t>
            </a:r>
            <a:r>
              <a:rPr lang="en-US" sz="2400" b="1" dirty="0">
                <a:solidFill>
                  <a:srgbClr val="474F55"/>
                </a:solidFill>
                <a:latin typeface="Calibri"/>
                <a:cs typeface="Calibri"/>
              </a:rPr>
              <a:t>has</a:t>
            </a:r>
            <a:r>
              <a:rPr lang="en-US" sz="2400" b="1" spc="-30" dirty="0">
                <a:solidFill>
                  <a:srgbClr val="474F55"/>
                </a:solidFill>
                <a:latin typeface="Calibri"/>
                <a:cs typeface="Calibri"/>
              </a:rPr>
              <a:t> </a:t>
            </a:r>
            <a:r>
              <a:rPr lang="en-US" sz="2400" b="1" dirty="0">
                <a:solidFill>
                  <a:srgbClr val="474F55"/>
                </a:solidFill>
                <a:latin typeface="Calibri"/>
                <a:cs typeface="Calibri"/>
              </a:rPr>
              <a:t>been,</a:t>
            </a:r>
            <a:r>
              <a:rPr lang="en-US" sz="2400" b="1" spc="-20" dirty="0">
                <a:solidFill>
                  <a:srgbClr val="474F55"/>
                </a:solidFill>
                <a:latin typeface="Calibri"/>
                <a:cs typeface="Calibri"/>
              </a:rPr>
              <a:t> </a:t>
            </a:r>
            <a:r>
              <a:rPr lang="en-US" sz="2400" b="1" dirty="0">
                <a:solidFill>
                  <a:srgbClr val="474F55"/>
                </a:solidFill>
                <a:latin typeface="Calibri"/>
                <a:cs typeface="Calibri"/>
              </a:rPr>
              <a:t>it</a:t>
            </a:r>
            <a:r>
              <a:rPr lang="en-US" sz="2400" b="1" spc="-35" dirty="0">
                <a:solidFill>
                  <a:srgbClr val="474F55"/>
                </a:solidFill>
                <a:latin typeface="Calibri"/>
                <a:cs typeface="Calibri"/>
              </a:rPr>
              <a:t> </a:t>
            </a:r>
            <a:r>
              <a:rPr lang="en-US" sz="2400" b="1" dirty="0">
                <a:solidFill>
                  <a:srgbClr val="474F55"/>
                </a:solidFill>
                <a:latin typeface="Calibri"/>
                <a:cs typeface="Calibri"/>
              </a:rPr>
              <a:t>pales</a:t>
            </a:r>
            <a:r>
              <a:rPr lang="en-US" sz="2400" b="1" spc="-30" dirty="0">
                <a:solidFill>
                  <a:srgbClr val="474F55"/>
                </a:solidFill>
                <a:latin typeface="Calibri"/>
                <a:cs typeface="Calibri"/>
              </a:rPr>
              <a:t> </a:t>
            </a:r>
            <a:r>
              <a:rPr lang="en-US" sz="2400" b="1" spc="-25" dirty="0">
                <a:solidFill>
                  <a:srgbClr val="474F55"/>
                </a:solidFill>
                <a:latin typeface="Calibri"/>
                <a:cs typeface="Calibri"/>
              </a:rPr>
              <a:t>in </a:t>
            </a:r>
            <a:r>
              <a:rPr lang="en-US" sz="2400" b="1" dirty="0">
                <a:solidFill>
                  <a:srgbClr val="474F55"/>
                </a:solidFill>
                <a:latin typeface="Calibri"/>
                <a:cs typeface="Calibri"/>
              </a:rPr>
              <a:t>comparison</a:t>
            </a:r>
            <a:r>
              <a:rPr lang="en-US" sz="2400" b="1" spc="-65" dirty="0">
                <a:solidFill>
                  <a:srgbClr val="474F55"/>
                </a:solidFill>
                <a:latin typeface="Calibri"/>
                <a:cs typeface="Calibri"/>
              </a:rPr>
              <a:t> </a:t>
            </a:r>
            <a:r>
              <a:rPr lang="en-US" sz="2400" b="1" dirty="0">
                <a:solidFill>
                  <a:srgbClr val="474F55"/>
                </a:solidFill>
                <a:latin typeface="Calibri"/>
                <a:cs typeface="Calibri"/>
              </a:rPr>
              <a:t>with</a:t>
            </a:r>
            <a:r>
              <a:rPr lang="en-US" sz="2400" b="1" spc="-55" dirty="0">
                <a:solidFill>
                  <a:srgbClr val="474F55"/>
                </a:solidFill>
                <a:latin typeface="Calibri"/>
                <a:cs typeface="Calibri"/>
              </a:rPr>
              <a:t> </a:t>
            </a:r>
            <a:r>
              <a:rPr lang="en-US" sz="2400" b="1" dirty="0">
                <a:solidFill>
                  <a:srgbClr val="474F55"/>
                </a:solidFill>
                <a:latin typeface="Calibri"/>
                <a:cs typeface="Calibri"/>
              </a:rPr>
              <a:t>the</a:t>
            </a:r>
            <a:r>
              <a:rPr lang="en-US" sz="2400" b="1" spc="-50" dirty="0">
                <a:solidFill>
                  <a:srgbClr val="474F55"/>
                </a:solidFill>
                <a:latin typeface="Calibri"/>
                <a:cs typeface="Calibri"/>
              </a:rPr>
              <a:t> </a:t>
            </a:r>
            <a:r>
              <a:rPr lang="en-US" sz="2400" b="1" dirty="0">
                <a:solidFill>
                  <a:srgbClr val="474F55"/>
                </a:solidFill>
                <a:latin typeface="Calibri"/>
                <a:cs typeface="Calibri"/>
              </a:rPr>
              <a:t>growth</a:t>
            </a:r>
            <a:r>
              <a:rPr lang="en-US" sz="2400" b="1" spc="-55" dirty="0">
                <a:solidFill>
                  <a:srgbClr val="474F55"/>
                </a:solidFill>
                <a:latin typeface="Calibri"/>
                <a:cs typeface="Calibri"/>
              </a:rPr>
              <a:t> </a:t>
            </a:r>
            <a:r>
              <a:rPr lang="en-US" sz="2400" b="1" dirty="0">
                <a:solidFill>
                  <a:srgbClr val="474F55"/>
                </a:solidFill>
                <a:latin typeface="Calibri"/>
                <a:cs typeface="Calibri"/>
              </a:rPr>
              <a:t>of</a:t>
            </a:r>
            <a:r>
              <a:rPr lang="en-US" sz="2400" b="1" spc="-60" dirty="0">
                <a:solidFill>
                  <a:srgbClr val="474F55"/>
                </a:solidFill>
                <a:latin typeface="Calibri"/>
                <a:cs typeface="Calibri"/>
              </a:rPr>
              <a:t> </a:t>
            </a:r>
            <a:r>
              <a:rPr lang="en-US" sz="2400" b="1" dirty="0">
                <a:solidFill>
                  <a:srgbClr val="474F55"/>
                </a:solidFill>
                <a:latin typeface="Calibri"/>
                <a:cs typeface="Calibri"/>
              </a:rPr>
              <a:t>portfolio</a:t>
            </a:r>
            <a:r>
              <a:rPr lang="en-US" sz="2400" b="1" spc="-50" dirty="0">
                <a:solidFill>
                  <a:srgbClr val="474F55"/>
                </a:solidFill>
                <a:latin typeface="Calibri"/>
                <a:cs typeface="Calibri"/>
              </a:rPr>
              <a:t> </a:t>
            </a:r>
            <a:r>
              <a:rPr lang="en-US" sz="2400" b="1" dirty="0">
                <a:solidFill>
                  <a:srgbClr val="474F55"/>
                </a:solidFill>
                <a:latin typeface="Calibri"/>
                <a:cs typeface="Calibri"/>
              </a:rPr>
              <a:t>and</a:t>
            </a:r>
            <a:r>
              <a:rPr lang="en-US" sz="2400" b="1" spc="-55" dirty="0">
                <a:solidFill>
                  <a:srgbClr val="474F55"/>
                </a:solidFill>
                <a:latin typeface="Calibri"/>
                <a:cs typeface="Calibri"/>
              </a:rPr>
              <a:t> </a:t>
            </a:r>
            <a:r>
              <a:rPr lang="en-US" sz="2400" b="1" dirty="0">
                <a:solidFill>
                  <a:srgbClr val="474F55"/>
                </a:solidFill>
                <a:latin typeface="Calibri"/>
                <a:cs typeface="Calibri"/>
              </a:rPr>
              <a:t>other</a:t>
            </a:r>
            <a:r>
              <a:rPr lang="en-US" sz="2400" b="1" spc="-40" dirty="0">
                <a:solidFill>
                  <a:srgbClr val="474F55"/>
                </a:solidFill>
                <a:latin typeface="Calibri"/>
                <a:cs typeface="Calibri"/>
              </a:rPr>
              <a:t> </a:t>
            </a:r>
            <a:r>
              <a:rPr lang="en-US" sz="2400" b="1" spc="-20" dirty="0">
                <a:solidFill>
                  <a:srgbClr val="474F55"/>
                </a:solidFill>
                <a:latin typeface="Calibri"/>
                <a:cs typeface="Calibri"/>
              </a:rPr>
              <a:t>investment</a:t>
            </a:r>
            <a:r>
              <a:rPr lang="en-US" sz="2400" b="1" spc="-50" dirty="0">
                <a:solidFill>
                  <a:srgbClr val="474F55"/>
                </a:solidFill>
                <a:latin typeface="Calibri"/>
                <a:cs typeface="Calibri"/>
              </a:rPr>
              <a:t> </a:t>
            </a:r>
            <a:r>
              <a:rPr lang="en-US" sz="2400" b="1" spc="-10" dirty="0">
                <a:solidFill>
                  <a:srgbClr val="474F55"/>
                </a:solidFill>
                <a:latin typeface="Calibri"/>
                <a:cs typeface="Calibri"/>
              </a:rPr>
              <a:t>income </a:t>
            </a:r>
            <a:r>
              <a:rPr lang="en-US" sz="2400" b="1" dirty="0">
                <a:solidFill>
                  <a:srgbClr val="474F55"/>
                </a:solidFill>
                <a:latin typeface="Calibri"/>
                <a:cs typeface="Calibri"/>
              </a:rPr>
              <a:t>flowing</a:t>
            </a:r>
            <a:r>
              <a:rPr lang="en-US" sz="2400" b="1" spc="-65" dirty="0">
                <a:solidFill>
                  <a:srgbClr val="474F55"/>
                </a:solidFill>
                <a:latin typeface="Calibri"/>
                <a:cs typeface="Calibri"/>
              </a:rPr>
              <a:t> </a:t>
            </a:r>
            <a:r>
              <a:rPr lang="en-US" sz="2400" b="1" dirty="0">
                <a:solidFill>
                  <a:srgbClr val="474F55"/>
                </a:solidFill>
                <a:latin typeface="Calibri"/>
                <a:cs typeface="Calibri"/>
              </a:rPr>
              <a:t>through</a:t>
            </a:r>
            <a:r>
              <a:rPr lang="en-US" sz="2400" b="1" spc="-55" dirty="0">
                <a:solidFill>
                  <a:srgbClr val="474F55"/>
                </a:solidFill>
                <a:latin typeface="Calibri"/>
                <a:cs typeface="Calibri"/>
              </a:rPr>
              <a:t> </a:t>
            </a:r>
            <a:r>
              <a:rPr lang="en-US" sz="2400" b="1" spc="-10" dirty="0">
                <a:solidFill>
                  <a:srgbClr val="474F55"/>
                </a:solidFill>
                <a:latin typeface="Calibri"/>
                <a:cs typeface="Calibri"/>
              </a:rPr>
              <a:t>partnerships.”</a:t>
            </a:r>
            <a:endParaRPr lang="en-US" sz="2400" dirty="0">
              <a:latin typeface="Calibri"/>
              <a:cs typeface="Calibri"/>
            </a:endParaRPr>
          </a:p>
          <a:p>
            <a:pPr marL="317500" marR="44450" indent="-305435">
              <a:lnSpc>
                <a:spcPct val="100000"/>
              </a:lnSpc>
              <a:spcBef>
                <a:spcPts val="1800"/>
              </a:spcBef>
              <a:buClr>
                <a:srgbClr val="9A7363"/>
              </a:buClr>
              <a:buSzPct val="91071"/>
              <a:buFont typeface="Wingdings 2"/>
              <a:buChar char=""/>
              <a:tabLst>
                <a:tab pos="318770" algn="l"/>
              </a:tabLst>
            </a:pPr>
            <a:r>
              <a:rPr sz="2400" b="1" spc="-10" dirty="0">
                <a:solidFill>
                  <a:srgbClr val="474F55"/>
                </a:solidFill>
                <a:latin typeface="Calibri"/>
                <a:cs typeface="Calibri"/>
              </a:rPr>
              <a:t>“Investment</a:t>
            </a:r>
            <a:r>
              <a:rPr sz="2400" b="1" spc="-50" dirty="0">
                <a:solidFill>
                  <a:srgbClr val="474F55"/>
                </a:solidFill>
                <a:latin typeface="Calibri"/>
                <a:cs typeface="Calibri"/>
              </a:rPr>
              <a:t> </a:t>
            </a:r>
            <a:r>
              <a:rPr sz="2400" b="1" dirty="0">
                <a:solidFill>
                  <a:srgbClr val="474F55"/>
                </a:solidFill>
                <a:latin typeface="Calibri"/>
                <a:cs typeface="Calibri"/>
              </a:rPr>
              <a:t>income</a:t>
            </a:r>
            <a:r>
              <a:rPr sz="2400" b="1" spc="-60" dirty="0">
                <a:solidFill>
                  <a:srgbClr val="474F55"/>
                </a:solidFill>
                <a:latin typeface="Calibri"/>
                <a:cs typeface="Calibri"/>
              </a:rPr>
              <a:t> </a:t>
            </a:r>
            <a:r>
              <a:rPr sz="2400" b="1" dirty="0">
                <a:solidFill>
                  <a:srgbClr val="474F55"/>
                </a:solidFill>
                <a:latin typeface="Calibri"/>
                <a:cs typeface="Calibri"/>
              </a:rPr>
              <a:t>of</a:t>
            </a:r>
            <a:r>
              <a:rPr sz="2400" b="1" spc="-65" dirty="0">
                <a:solidFill>
                  <a:srgbClr val="474F55"/>
                </a:solidFill>
                <a:latin typeface="Calibri"/>
                <a:cs typeface="Calibri"/>
              </a:rPr>
              <a:t> </a:t>
            </a:r>
            <a:r>
              <a:rPr sz="2400" b="1" dirty="0">
                <a:solidFill>
                  <a:srgbClr val="474F55"/>
                </a:solidFill>
                <a:latin typeface="Calibri"/>
                <a:cs typeface="Calibri"/>
              </a:rPr>
              <a:t>partnerships</a:t>
            </a:r>
            <a:r>
              <a:rPr sz="2400" b="1" spc="-50" dirty="0">
                <a:solidFill>
                  <a:srgbClr val="474F55"/>
                </a:solidFill>
                <a:latin typeface="Calibri"/>
                <a:cs typeface="Calibri"/>
              </a:rPr>
              <a:t> </a:t>
            </a:r>
            <a:r>
              <a:rPr sz="2400" b="1" dirty="0">
                <a:solidFill>
                  <a:srgbClr val="474F55"/>
                </a:solidFill>
                <a:latin typeface="Calibri"/>
                <a:cs typeface="Calibri"/>
              </a:rPr>
              <a:t>has</a:t>
            </a:r>
            <a:r>
              <a:rPr sz="2400" b="1" spc="-70" dirty="0">
                <a:solidFill>
                  <a:srgbClr val="474F55"/>
                </a:solidFill>
                <a:latin typeface="Calibri"/>
                <a:cs typeface="Calibri"/>
              </a:rPr>
              <a:t> </a:t>
            </a:r>
            <a:r>
              <a:rPr sz="2400" b="1" dirty="0">
                <a:solidFill>
                  <a:srgbClr val="474F55"/>
                </a:solidFill>
                <a:latin typeface="Calibri"/>
                <a:cs typeface="Calibri"/>
              </a:rPr>
              <a:t>grown</a:t>
            </a:r>
            <a:r>
              <a:rPr sz="2400" b="1" spc="-60" dirty="0">
                <a:solidFill>
                  <a:srgbClr val="474F55"/>
                </a:solidFill>
                <a:latin typeface="Calibri"/>
                <a:cs typeface="Calibri"/>
              </a:rPr>
              <a:t> </a:t>
            </a:r>
            <a:r>
              <a:rPr sz="2400" b="1" dirty="0">
                <a:solidFill>
                  <a:srgbClr val="474F55"/>
                </a:solidFill>
                <a:latin typeface="Calibri"/>
                <a:cs typeface="Calibri"/>
              </a:rPr>
              <a:t>from</a:t>
            </a:r>
            <a:r>
              <a:rPr sz="2400" b="1" spc="-65" dirty="0">
                <a:solidFill>
                  <a:srgbClr val="474F55"/>
                </a:solidFill>
                <a:latin typeface="Calibri"/>
                <a:cs typeface="Calibri"/>
              </a:rPr>
              <a:t> </a:t>
            </a:r>
            <a:r>
              <a:rPr sz="2400" b="1" dirty="0">
                <a:solidFill>
                  <a:srgbClr val="474F55"/>
                </a:solidFill>
                <a:latin typeface="Calibri"/>
                <a:cs typeface="Calibri"/>
              </a:rPr>
              <a:t>1993</a:t>
            </a:r>
            <a:r>
              <a:rPr sz="2400" b="1" spc="-40" dirty="0">
                <a:solidFill>
                  <a:srgbClr val="474F55"/>
                </a:solidFill>
                <a:latin typeface="Calibri"/>
                <a:cs typeface="Calibri"/>
              </a:rPr>
              <a:t> </a:t>
            </a:r>
            <a:r>
              <a:rPr sz="2400" b="1" dirty="0">
                <a:solidFill>
                  <a:srgbClr val="474F55"/>
                </a:solidFill>
                <a:latin typeface="Calibri"/>
                <a:cs typeface="Calibri"/>
              </a:rPr>
              <a:t>to</a:t>
            </a:r>
            <a:r>
              <a:rPr sz="2400" b="1" spc="-75" dirty="0">
                <a:solidFill>
                  <a:srgbClr val="474F55"/>
                </a:solidFill>
                <a:latin typeface="Calibri"/>
                <a:cs typeface="Calibri"/>
              </a:rPr>
              <a:t> </a:t>
            </a:r>
            <a:r>
              <a:rPr sz="2400" b="1" dirty="0">
                <a:solidFill>
                  <a:srgbClr val="474F55"/>
                </a:solidFill>
                <a:latin typeface="Calibri"/>
                <a:cs typeface="Calibri"/>
              </a:rPr>
              <a:t>2024</a:t>
            </a:r>
            <a:r>
              <a:rPr sz="2400" b="1" spc="-35" dirty="0">
                <a:solidFill>
                  <a:srgbClr val="474F55"/>
                </a:solidFill>
                <a:latin typeface="Calibri"/>
                <a:cs typeface="Calibri"/>
              </a:rPr>
              <a:t> </a:t>
            </a:r>
            <a:r>
              <a:rPr sz="2400" b="1" dirty="0">
                <a:solidFill>
                  <a:srgbClr val="474F55"/>
                </a:solidFill>
                <a:latin typeface="Calibri"/>
                <a:cs typeface="Calibri"/>
              </a:rPr>
              <a:t>at</a:t>
            </a:r>
            <a:r>
              <a:rPr sz="2400" b="1" spc="-60" dirty="0">
                <a:solidFill>
                  <a:srgbClr val="474F55"/>
                </a:solidFill>
                <a:latin typeface="Calibri"/>
                <a:cs typeface="Calibri"/>
              </a:rPr>
              <a:t> </a:t>
            </a:r>
            <a:r>
              <a:rPr sz="2400" b="1" spc="-50" dirty="0">
                <a:solidFill>
                  <a:srgbClr val="474F55"/>
                </a:solidFill>
                <a:latin typeface="Calibri"/>
                <a:cs typeface="Calibri"/>
              </a:rPr>
              <a:t>a 	</a:t>
            </a:r>
            <a:r>
              <a:rPr sz="2400" b="1" dirty="0">
                <a:solidFill>
                  <a:srgbClr val="474F55"/>
                </a:solidFill>
                <a:latin typeface="Calibri"/>
                <a:cs typeface="Calibri"/>
              </a:rPr>
              <a:t>rate</a:t>
            </a:r>
            <a:r>
              <a:rPr sz="2400" b="1" spc="-65" dirty="0">
                <a:solidFill>
                  <a:srgbClr val="474F55"/>
                </a:solidFill>
                <a:latin typeface="Calibri"/>
                <a:cs typeface="Calibri"/>
              </a:rPr>
              <a:t> </a:t>
            </a:r>
            <a:r>
              <a:rPr sz="2400" b="1" dirty="0">
                <a:solidFill>
                  <a:srgbClr val="474F55"/>
                </a:solidFill>
                <a:latin typeface="Calibri"/>
                <a:cs typeface="Calibri"/>
              </a:rPr>
              <a:t>nearly</a:t>
            </a:r>
            <a:r>
              <a:rPr sz="2400" b="1" spc="-65" dirty="0">
                <a:solidFill>
                  <a:srgbClr val="474F55"/>
                </a:solidFill>
                <a:latin typeface="Calibri"/>
                <a:cs typeface="Calibri"/>
              </a:rPr>
              <a:t> </a:t>
            </a:r>
            <a:r>
              <a:rPr sz="2400" b="1" dirty="0">
                <a:solidFill>
                  <a:srgbClr val="474F55"/>
                </a:solidFill>
                <a:latin typeface="Calibri"/>
                <a:cs typeface="Calibri"/>
              </a:rPr>
              <a:t>20</a:t>
            </a:r>
            <a:r>
              <a:rPr sz="2400" b="1" spc="-60" dirty="0">
                <a:solidFill>
                  <a:srgbClr val="474F55"/>
                </a:solidFill>
                <a:latin typeface="Calibri"/>
                <a:cs typeface="Calibri"/>
              </a:rPr>
              <a:t> </a:t>
            </a:r>
            <a:r>
              <a:rPr sz="2400" b="1" dirty="0">
                <a:solidFill>
                  <a:srgbClr val="474F55"/>
                </a:solidFill>
                <a:latin typeface="Calibri"/>
                <a:cs typeface="Calibri"/>
              </a:rPr>
              <a:t>times</a:t>
            </a:r>
            <a:r>
              <a:rPr sz="2400" b="1" spc="-70" dirty="0">
                <a:solidFill>
                  <a:srgbClr val="474F55"/>
                </a:solidFill>
                <a:latin typeface="Calibri"/>
                <a:cs typeface="Calibri"/>
              </a:rPr>
              <a:t> </a:t>
            </a:r>
            <a:r>
              <a:rPr sz="2400" b="1" spc="-10" dirty="0">
                <a:solidFill>
                  <a:srgbClr val="474F55"/>
                </a:solidFill>
                <a:latin typeface="Calibri"/>
                <a:cs typeface="Calibri"/>
              </a:rPr>
              <a:t>faster</a:t>
            </a:r>
            <a:r>
              <a:rPr sz="2400" b="1" spc="-60" dirty="0">
                <a:solidFill>
                  <a:srgbClr val="474F55"/>
                </a:solidFill>
                <a:latin typeface="Calibri"/>
                <a:cs typeface="Calibri"/>
              </a:rPr>
              <a:t> </a:t>
            </a:r>
            <a:r>
              <a:rPr sz="2400" b="1" dirty="0">
                <a:solidFill>
                  <a:srgbClr val="474F55"/>
                </a:solidFill>
                <a:latin typeface="Calibri"/>
                <a:cs typeface="Calibri"/>
              </a:rPr>
              <a:t>than</a:t>
            </a:r>
            <a:r>
              <a:rPr sz="2400" b="1" spc="-75" dirty="0">
                <a:solidFill>
                  <a:srgbClr val="474F55"/>
                </a:solidFill>
                <a:latin typeface="Calibri"/>
                <a:cs typeface="Calibri"/>
              </a:rPr>
              <a:t> </a:t>
            </a:r>
            <a:r>
              <a:rPr sz="2400" b="1" spc="-10" dirty="0">
                <a:solidFill>
                  <a:srgbClr val="474F55"/>
                </a:solidFill>
                <a:latin typeface="Calibri"/>
                <a:cs typeface="Calibri"/>
              </a:rPr>
              <a:t>GDP.”</a:t>
            </a:r>
            <a:endParaRPr lang="en-US" sz="2400" b="1" spc="-10" dirty="0">
              <a:solidFill>
                <a:srgbClr val="474F55"/>
              </a:solidFill>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7BF21-7162-385B-FCEB-9774B1A2822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98B3D3A-474D-5811-C44C-DB7FD48FC072}"/>
              </a:ext>
            </a:extLst>
          </p:cNvPr>
          <p:cNvSpPr txBox="1">
            <a:spLocks noGrp="1"/>
          </p:cNvSpPr>
          <p:nvPr>
            <p:ph type="title"/>
          </p:nvPr>
        </p:nvSpPr>
        <p:spPr>
          <a:xfrm>
            <a:off x="440283" y="813038"/>
            <a:ext cx="11309350" cy="670055"/>
          </a:xfrm>
          <a:prstGeom prst="rect">
            <a:avLst/>
          </a:prstGeom>
          <a:solidFill>
            <a:srgbClr val="53585E"/>
          </a:solidFill>
        </p:spPr>
        <p:txBody>
          <a:bodyPr vert="horz" wrap="square" lIns="0" tIns="175895" rIns="0" bIns="0" rtlCol="0">
            <a:spAutoFit/>
          </a:bodyPr>
          <a:lstStyle/>
          <a:p>
            <a:pPr marL="231775">
              <a:lnSpc>
                <a:spcPct val="100000"/>
              </a:lnSpc>
              <a:spcBef>
                <a:spcPts val="1385"/>
              </a:spcBef>
            </a:pPr>
            <a:r>
              <a:rPr sz="3200" b="1" spc="-20" dirty="0">
                <a:solidFill>
                  <a:schemeClr val="bg1"/>
                </a:solidFill>
                <a:latin typeface="Calibri"/>
                <a:cs typeface="Calibri"/>
              </a:rPr>
              <a:t>IMPLICATIONS</a:t>
            </a:r>
            <a:r>
              <a:rPr sz="3200" b="1" spc="-100" dirty="0">
                <a:solidFill>
                  <a:schemeClr val="bg1"/>
                </a:solidFill>
                <a:latin typeface="Calibri"/>
                <a:cs typeface="Calibri"/>
              </a:rPr>
              <a:t> </a:t>
            </a:r>
            <a:r>
              <a:rPr sz="3200" b="1" dirty="0">
                <a:solidFill>
                  <a:schemeClr val="bg1"/>
                </a:solidFill>
                <a:latin typeface="Calibri"/>
                <a:cs typeface="Calibri"/>
              </a:rPr>
              <a:t>FOR</a:t>
            </a:r>
            <a:r>
              <a:rPr sz="3200" b="1" spc="-90" dirty="0">
                <a:solidFill>
                  <a:schemeClr val="bg1"/>
                </a:solidFill>
                <a:latin typeface="Calibri"/>
                <a:cs typeface="Calibri"/>
              </a:rPr>
              <a:t> </a:t>
            </a:r>
            <a:r>
              <a:rPr sz="3200" b="1" spc="-25" dirty="0">
                <a:solidFill>
                  <a:schemeClr val="bg1"/>
                </a:solidFill>
                <a:latin typeface="Calibri"/>
                <a:cs typeface="Calibri"/>
              </a:rPr>
              <a:t>TAXING</a:t>
            </a:r>
            <a:r>
              <a:rPr sz="3200" b="1" spc="-85" dirty="0">
                <a:solidFill>
                  <a:schemeClr val="bg1"/>
                </a:solidFill>
                <a:latin typeface="Calibri"/>
                <a:cs typeface="Calibri"/>
              </a:rPr>
              <a:t> </a:t>
            </a:r>
            <a:r>
              <a:rPr sz="3200" b="1" dirty="0">
                <a:solidFill>
                  <a:schemeClr val="bg1"/>
                </a:solidFill>
                <a:latin typeface="Calibri"/>
                <a:cs typeface="Calibri"/>
              </a:rPr>
              <a:t>BUSINESS</a:t>
            </a:r>
            <a:r>
              <a:rPr sz="3200" b="1" spc="-75" dirty="0">
                <a:solidFill>
                  <a:schemeClr val="bg1"/>
                </a:solidFill>
                <a:latin typeface="Calibri"/>
                <a:cs typeface="Calibri"/>
              </a:rPr>
              <a:t> </a:t>
            </a:r>
            <a:r>
              <a:rPr sz="3200" b="1" spc="-10" dirty="0">
                <a:solidFill>
                  <a:schemeClr val="bg1"/>
                </a:solidFill>
                <a:latin typeface="Calibri"/>
                <a:cs typeface="Calibri"/>
              </a:rPr>
              <a:t>INCOME</a:t>
            </a:r>
            <a:endParaRPr sz="3200" b="1" dirty="0">
              <a:solidFill>
                <a:schemeClr val="bg1"/>
              </a:solidFill>
              <a:latin typeface="Calibri"/>
              <a:cs typeface="Calibri"/>
            </a:endParaRPr>
          </a:p>
        </p:txBody>
      </p:sp>
      <p:sp>
        <p:nvSpPr>
          <p:cNvPr id="3" name="object 3">
            <a:extLst>
              <a:ext uri="{FF2B5EF4-FFF2-40B4-BE49-F238E27FC236}">
                <a16:creationId xmlns:a16="http://schemas.microsoft.com/office/drawing/2014/main" id="{134B9EF6-7C21-5FCF-F0A6-9D18EADA29A9}"/>
              </a:ext>
            </a:extLst>
          </p:cNvPr>
          <p:cNvSpPr txBox="1"/>
          <p:nvPr/>
        </p:nvSpPr>
        <p:spPr>
          <a:xfrm>
            <a:off x="519026" y="1457731"/>
            <a:ext cx="10717530" cy="3675365"/>
          </a:xfrm>
          <a:prstGeom prst="rect">
            <a:avLst/>
          </a:prstGeom>
        </p:spPr>
        <p:txBody>
          <a:bodyPr vert="horz" wrap="square" lIns="0" tIns="241300" rIns="0" bIns="0" rtlCol="0">
            <a:spAutoFit/>
          </a:bodyPr>
          <a:lstStyle/>
          <a:p>
            <a:pPr marL="12700">
              <a:lnSpc>
                <a:spcPct val="100000"/>
              </a:lnSpc>
              <a:spcBef>
                <a:spcPts val="1900"/>
              </a:spcBef>
            </a:pPr>
            <a:r>
              <a:rPr sz="2800" b="1" dirty="0">
                <a:solidFill>
                  <a:srgbClr val="6C3B31"/>
                </a:solidFill>
                <a:latin typeface="Calibri"/>
                <a:cs typeface="Calibri"/>
              </a:rPr>
              <a:t>More</a:t>
            </a:r>
            <a:r>
              <a:rPr sz="2800" b="1" spc="-55" dirty="0">
                <a:solidFill>
                  <a:srgbClr val="6C3B31"/>
                </a:solidFill>
                <a:latin typeface="Calibri"/>
                <a:cs typeface="Calibri"/>
              </a:rPr>
              <a:t> </a:t>
            </a:r>
            <a:r>
              <a:rPr sz="2800" b="1" dirty="0">
                <a:solidFill>
                  <a:srgbClr val="6C3B31"/>
                </a:solidFill>
                <a:latin typeface="Calibri"/>
                <a:cs typeface="Calibri"/>
              </a:rPr>
              <a:t>from</a:t>
            </a:r>
            <a:r>
              <a:rPr sz="2800" b="1" spc="-60" dirty="0">
                <a:solidFill>
                  <a:srgbClr val="6C3B31"/>
                </a:solidFill>
                <a:latin typeface="Calibri"/>
                <a:cs typeface="Calibri"/>
              </a:rPr>
              <a:t> </a:t>
            </a:r>
            <a:r>
              <a:rPr sz="2800" b="1" spc="-55" dirty="0">
                <a:solidFill>
                  <a:srgbClr val="6C3B31"/>
                </a:solidFill>
                <a:latin typeface="Calibri"/>
                <a:cs typeface="Calibri"/>
              </a:rPr>
              <a:t>Tax</a:t>
            </a:r>
            <a:r>
              <a:rPr sz="2800" b="1" spc="-50" dirty="0">
                <a:solidFill>
                  <a:srgbClr val="6C3B31"/>
                </a:solidFill>
                <a:latin typeface="Calibri"/>
                <a:cs typeface="Calibri"/>
              </a:rPr>
              <a:t> </a:t>
            </a:r>
            <a:r>
              <a:rPr sz="2800" b="1" dirty="0">
                <a:solidFill>
                  <a:srgbClr val="6C3B31"/>
                </a:solidFill>
                <a:latin typeface="Calibri"/>
                <a:cs typeface="Calibri"/>
              </a:rPr>
              <a:t>Notes</a:t>
            </a:r>
            <a:r>
              <a:rPr sz="2800" b="1" spc="-45" dirty="0">
                <a:solidFill>
                  <a:srgbClr val="6C3B31"/>
                </a:solidFill>
                <a:latin typeface="Calibri"/>
                <a:cs typeface="Calibri"/>
              </a:rPr>
              <a:t> </a:t>
            </a:r>
            <a:r>
              <a:rPr sz="2800" b="1" dirty="0">
                <a:solidFill>
                  <a:srgbClr val="6C3B31"/>
                </a:solidFill>
                <a:latin typeface="Calibri"/>
                <a:cs typeface="Calibri"/>
              </a:rPr>
              <a:t>.</a:t>
            </a:r>
            <a:r>
              <a:rPr sz="2800" b="1" spc="-65" dirty="0">
                <a:solidFill>
                  <a:srgbClr val="6C3B31"/>
                </a:solidFill>
                <a:latin typeface="Calibri"/>
                <a:cs typeface="Calibri"/>
              </a:rPr>
              <a:t> </a:t>
            </a:r>
            <a:r>
              <a:rPr sz="2800" b="1" dirty="0">
                <a:solidFill>
                  <a:srgbClr val="6C3B31"/>
                </a:solidFill>
                <a:latin typeface="Calibri"/>
                <a:cs typeface="Calibri"/>
              </a:rPr>
              <a:t>.</a:t>
            </a:r>
            <a:r>
              <a:rPr sz="2800" b="1" spc="-60" dirty="0">
                <a:solidFill>
                  <a:srgbClr val="6C3B31"/>
                </a:solidFill>
                <a:latin typeface="Calibri"/>
                <a:cs typeface="Calibri"/>
              </a:rPr>
              <a:t> </a:t>
            </a:r>
            <a:r>
              <a:rPr sz="2800" b="1" spc="-50" dirty="0">
                <a:solidFill>
                  <a:srgbClr val="474F55"/>
                </a:solidFill>
                <a:latin typeface="Calibri"/>
                <a:cs typeface="Calibri"/>
              </a:rPr>
              <a:t>.</a:t>
            </a:r>
            <a:endParaRPr sz="2800" dirty="0">
              <a:latin typeface="Calibri"/>
              <a:cs typeface="Calibri"/>
            </a:endParaRPr>
          </a:p>
          <a:p>
            <a:pPr marL="317500" marR="44450" indent="-305435">
              <a:lnSpc>
                <a:spcPct val="100000"/>
              </a:lnSpc>
              <a:spcBef>
                <a:spcPts val="1800"/>
              </a:spcBef>
              <a:buClr>
                <a:srgbClr val="9A7363"/>
              </a:buClr>
              <a:buSzPct val="91071"/>
              <a:buFont typeface="Wingdings 2"/>
              <a:buChar char=""/>
              <a:tabLst>
                <a:tab pos="318770" algn="l"/>
              </a:tabLst>
            </a:pPr>
            <a:r>
              <a:rPr lang="en-US" sz="2400" b="1" dirty="0">
                <a:solidFill>
                  <a:srgbClr val="212121"/>
                </a:solidFill>
                <a:latin typeface="Calibri"/>
                <a:cs typeface="Calibri"/>
              </a:rPr>
              <a:t>From 1993 to 2021 partnership income flowing to –</a:t>
            </a:r>
          </a:p>
          <a:p>
            <a:pPr marL="1231900" marR="44450" lvl="2" indent="-305435">
              <a:spcBef>
                <a:spcPts val="1800"/>
              </a:spcBef>
              <a:buClr>
                <a:srgbClr val="9A7363"/>
              </a:buClr>
              <a:buSzPct val="91071"/>
              <a:buFont typeface="Wingdings 2"/>
              <a:buChar char=""/>
              <a:tabLst>
                <a:tab pos="318770" algn="l"/>
              </a:tabLst>
            </a:pPr>
            <a:r>
              <a:rPr lang="en-US" sz="2400" b="1" dirty="0">
                <a:solidFill>
                  <a:srgbClr val="212121"/>
                </a:solidFill>
                <a:latin typeface="Calibri"/>
                <a:cs typeface="Calibri"/>
              </a:rPr>
              <a:t>Individual</a:t>
            </a:r>
            <a:r>
              <a:rPr lang="en-US" sz="2400" b="1" spc="-45" dirty="0">
                <a:solidFill>
                  <a:srgbClr val="212121"/>
                </a:solidFill>
                <a:latin typeface="Calibri"/>
                <a:cs typeface="Calibri"/>
              </a:rPr>
              <a:t> </a:t>
            </a:r>
            <a:r>
              <a:rPr lang="en-US" sz="2400" b="1" dirty="0">
                <a:solidFill>
                  <a:srgbClr val="212121"/>
                </a:solidFill>
                <a:latin typeface="Calibri"/>
                <a:cs typeface="Calibri"/>
              </a:rPr>
              <a:t>partners – </a:t>
            </a:r>
          </a:p>
          <a:p>
            <a:pPr marL="1689100" marR="44450" lvl="3" indent="-305435">
              <a:spcBef>
                <a:spcPts val="1800"/>
              </a:spcBef>
              <a:buClr>
                <a:srgbClr val="9A7363"/>
              </a:buClr>
              <a:buSzPct val="91071"/>
              <a:buFont typeface="Wingdings 2"/>
              <a:buChar char=""/>
              <a:tabLst>
                <a:tab pos="318770" algn="l"/>
              </a:tabLst>
            </a:pPr>
            <a:r>
              <a:rPr lang="en-US" sz="2400" b="1" dirty="0">
                <a:solidFill>
                  <a:srgbClr val="212121"/>
                </a:solidFill>
                <a:latin typeface="Calibri"/>
                <a:cs typeface="Calibri"/>
              </a:rPr>
              <a:t>Shrunk—from</a:t>
            </a:r>
            <a:r>
              <a:rPr lang="en-US" sz="2400" b="1" spc="-60" dirty="0">
                <a:solidFill>
                  <a:srgbClr val="212121"/>
                </a:solidFill>
                <a:latin typeface="Calibri"/>
                <a:cs typeface="Calibri"/>
              </a:rPr>
              <a:t> </a:t>
            </a:r>
            <a:r>
              <a:rPr lang="en-US" sz="2400" b="1" dirty="0">
                <a:solidFill>
                  <a:srgbClr val="212121"/>
                </a:solidFill>
                <a:latin typeface="Calibri"/>
                <a:cs typeface="Calibri"/>
              </a:rPr>
              <a:t>63</a:t>
            </a:r>
            <a:r>
              <a:rPr lang="en-US" sz="2400" b="1" spc="-40" dirty="0">
                <a:solidFill>
                  <a:srgbClr val="212121"/>
                </a:solidFill>
                <a:latin typeface="Calibri"/>
                <a:cs typeface="Calibri"/>
              </a:rPr>
              <a:t>% </a:t>
            </a:r>
            <a:r>
              <a:rPr lang="en-US" sz="2400" b="1" dirty="0">
                <a:solidFill>
                  <a:srgbClr val="212121"/>
                </a:solidFill>
                <a:latin typeface="Calibri"/>
                <a:cs typeface="Calibri"/>
              </a:rPr>
              <a:t>to</a:t>
            </a:r>
            <a:r>
              <a:rPr lang="en-US" sz="2400" b="1" spc="-65" dirty="0">
                <a:solidFill>
                  <a:srgbClr val="212121"/>
                </a:solidFill>
                <a:latin typeface="Calibri"/>
                <a:cs typeface="Calibri"/>
              </a:rPr>
              <a:t> </a:t>
            </a:r>
            <a:r>
              <a:rPr lang="en-US" sz="2400" b="1" dirty="0">
                <a:solidFill>
                  <a:srgbClr val="212121"/>
                </a:solidFill>
                <a:latin typeface="Calibri"/>
                <a:cs typeface="Calibri"/>
              </a:rPr>
              <a:t>25%</a:t>
            </a:r>
          </a:p>
          <a:p>
            <a:pPr marL="1231900" marR="44450" lvl="2" indent="-305435">
              <a:spcBef>
                <a:spcPts val="1800"/>
              </a:spcBef>
              <a:buClr>
                <a:srgbClr val="9A7363"/>
              </a:buClr>
              <a:buSzPct val="91071"/>
              <a:buFont typeface="Wingdings 2"/>
              <a:buChar char=""/>
              <a:tabLst>
                <a:tab pos="318770" algn="l"/>
              </a:tabLst>
            </a:pPr>
            <a:r>
              <a:rPr lang="en-US" sz="2400" b="1" spc="-10" dirty="0">
                <a:solidFill>
                  <a:srgbClr val="212121"/>
                </a:solidFill>
                <a:latin typeface="Calibri"/>
                <a:cs typeface="Calibri"/>
              </a:rPr>
              <a:t>Partners that are other partnerships –</a:t>
            </a:r>
          </a:p>
          <a:p>
            <a:pPr marL="1689100" marR="44450" lvl="3" indent="-305435">
              <a:spcBef>
                <a:spcPts val="1800"/>
              </a:spcBef>
              <a:buClr>
                <a:srgbClr val="9A7363"/>
              </a:buClr>
              <a:buSzPct val="91071"/>
              <a:buFont typeface="Wingdings 2"/>
              <a:buChar char=""/>
              <a:tabLst>
                <a:tab pos="318770" algn="l"/>
              </a:tabLst>
            </a:pPr>
            <a:r>
              <a:rPr lang="en-US" sz="2400" b="1" spc="-10" dirty="0">
                <a:solidFill>
                  <a:srgbClr val="212121"/>
                </a:solidFill>
                <a:latin typeface="Calibri"/>
                <a:cs typeface="Calibri"/>
              </a:rPr>
              <a:t>Grown—from 9%</a:t>
            </a:r>
            <a:r>
              <a:rPr lang="en-US" sz="2400" b="1" spc="-45" dirty="0">
                <a:solidFill>
                  <a:srgbClr val="212121"/>
                </a:solidFill>
                <a:latin typeface="Calibri"/>
                <a:cs typeface="Calibri"/>
              </a:rPr>
              <a:t> </a:t>
            </a:r>
            <a:r>
              <a:rPr lang="en-US" sz="2400" b="1" dirty="0">
                <a:solidFill>
                  <a:srgbClr val="212121"/>
                </a:solidFill>
                <a:latin typeface="Calibri"/>
                <a:cs typeface="Calibri"/>
              </a:rPr>
              <a:t>to</a:t>
            </a:r>
            <a:r>
              <a:rPr lang="en-US" sz="2400" b="1" spc="-65" dirty="0">
                <a:solidFill>
                  <a:srgbClr val="212121"/>
                </a:solidFill>
                <a:latin typeface="Calibri"/>
                <a:cs typeface="Calibri"/>
              </a:rPr>
              <a:t> </a:t>
            </a:r>
            <a:r>
              <a:rPr lang="en-US" sz="2400" b="1" dirty="0">
                <a:solidFill>
                  <a:srgbClr val="212121"/>
                </a:solidFill>
                <a:latin typeface="Calibri"/>
                <a:cs typeface="Calibri"/>
              </a:rPr>
              <a:t>37%</a:t>
            </a:r>
            <a:endParaRPr sz="2400" dirty="0">
              <a:latin typeface="Calibri"/>
              <a:cs typeface="Calibri"/>
            </a:endParaRPr>
          </a:p>
        </p:txBody>
      </p:sp>
    </p:spTree>
    <p:extLst>
      <p:ext uri="{BB962C8B-B14F-4D97-AF65-F5344CB8AC3E}">
        <p14:creationId xmlns:p14="http://schemas.microsoft.com/office/powerpoint/2010/main" val="32100155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17169</TotalTime>
  <Words>3469</Words>
  <Application>Microsoft Office PowerPoint</Application>
  <PresentationFormat>Widescreen</PresentationFormat>
  <Paragraphs>344</Paragraphs>
  <Slides>53</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Aptos</vt:lpstr>
      <vt:lpstr>Aptos Narrow</vt:lpstr>
      <vt:lpstr>Arial</vt:lpstr>
      <vt:lpstr>Calibri</vt:lpstr>
      <vt:lpstr>Franklin Gothic Book</vt:lpstr>
      <vt:lpstr>Franklin Gothic Demi</vt:lpstr>
      <vt:lpstr>Gill Sans MT</vt:lpstr>
      <vt:lpstr>Lucida Handwriting</vt:lpstr>
      <vt:lpstr>Times New Roman</vt:lpstr>
      <vt:lpstr>Wingdings 2</vt:lpstr>
      <vt:lpstr>DividendVTI</vt:lpstr>
      <vt:lpstr>      State Taxation of Partnerships  Update on Partnership Tax Developments and  White Paper on Sourcing in Complex Structures</vt:lpstr>
      <vt:lpstr>NOTE:</vt:lpstr>
      <vt:lpstr>Partnership Tax Developments See also the Presentation to the Uniformity Committee from the November meeting - Here</vt:lpstr>
      <vt:lpstr>PowerPoint Presentation</vt:lpstr>
      <vt:lpstr>Possible CAUSES for Not going public</vt:lpstr>
      <vt:lpstr>Possible CAUSES for not going public</vt:lpstr>
      <vt:lpstr>IMPLICATIONS FOR TAXING BUSINESS INCOME</vt:lpstr>
      <vt:lpstr>IMPLICATIONS FOR TAXING BUSINESS INCOME</vt:lpstr>
      <vt:lpstr>IMPLICATIONS FOR TAXING BUSINESS INCOME</vt:lpstr>
      <vt:lpstr>THE HAMILTON PROJECT</vt:lpstr>
      <vt:lpstr>THE HAMILTON PROJECT</vt:lpstr>
      <vt:lpstr>THE HAMILTON PROJECT</vt:lpstr>
      <vt:lpstr>THE HAMILTON PROJECT</vt:lpstr>
      <vt:lpstr>Status of IRS Large Partnership Audits</vt:lpstr>
      <vt:lpstr>Status of IRS Large Partnership Audits </vt:lpstr>
      <vt:lpstr>What about the CTA?</vt:lpstr>
      <vt:lpstr>What about the CTA?</vt:lpstr>
      <vt:lpstr>RESOURCES</vt:lpstr>
      <vt:lpstr>Update on White Paper</vt:lpstr>
      <vt:lpstr>Scope &amp; Issues</vt:lpstr>
      <vt:lpstr>Drawing on multi-state Research</vt:lpstr>
      <vt:lpstr>outline</vt:lpstr>
      <vt:lpstr>Outline (cont’d)</vt:lpstr>
      <vt:lpstr>Outline (cont’d)</vt:lpstr>
      <vt:lpstr>Sourcing Non-Apportionable Income - Generally</vt:lpstr>
      <vt:lpstr>NOTE</vt:lpstr>
      <vt:lpstr>Treatment of Non-Apportionable Income/Items</vt:lpstr>
      <vt:lpstr>Treatment of Non-Apportionable Income/Items</vt:lpstr>
      <vt:lpstr>3 Possible Outcomes</vt:lpstr>
      <vt:lpstr>Sourcing Apportionable Income</vt:lpstr>
      <vt:lpstr>generally</vt:lpstr>
      <vt:lpstr>Is BLENDED APPORTIONMENT NECESSARY?</vt:lpstr>
      <vt:lpstr>Is BLENDED APPORTIONMENT NECESSARY?</vt:lpstr>
      <vt:lpstr>Is BLENDED APPORTIONMENT NECESSARY?</vt:lpstr>
      <vt:lpstr>Is BLENDED APPORTIONMENT NECESSARY?</vt:lpstr>
      <vt:lpstr>Is BLENDED APPORTIONMENT NECESSARY?</vt:lpstr>
      <vt:lpstr>Big “How” Question:</vt:lpstr>
      <vt:lpstr>Big “How” Question:</vt:lpstr>
      <vt:lpstr>Big “How” Question:</vt:lpstr>
      <vt:lpstr>Big “How” Question:</vt:lpstr>
      <vt:lpstr>Big “How” Question:</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on Excel Model Showing different Sourcing Approaches</vt:lpstr>
      <vt:lpstr>Possible use of a study group to review the Model</vt:lpstr>
      <vt:lpstr>QUESTIONS???</vt:lpstr>
      <vt:lpstr>Upcoming Meetings and Calls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Hecht</dc:creator>
  <cp:lastModifiedBy>Helen Hecht</cp:lastModifiedBy>
  <cp:revision>9</cp:revision>
  <dcterms:created xsi:type="dcterms:W3CDTF">2024-07-11T14:05:44Z</dcterms:created>
  <dcterms:modified xsi:type="dcterms:W3CDTF">2024-12-17T19:34:10Z</dcterms:modified>
</cp:coreProperties>
</file>