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73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Hecht" userId="5ff6dfe4-d92f-45a1-a5aa-593c044744ed" providerId="ADAL" clId="{A6E354B4-277B-49A5-9F4A-3575CD49984F}"/>
    <pc:docChg chg="undo custSel addSld delSld modSld">
      <pc:chgData name="Helen Hecht" userId="5ff6dfe4-d92f-45a1-a5aa-593c044744ed" providerId="ADAL" clId="{A6E354B4-277B-49A5-9F4A-3575CD49984F}" dt="2024-12-15T15:22:24.775" v="100" actId="20577"/>
      <pc:docMkLst>
        <pc:docMk/>
      </pc:docMkLst>
      <pc:sldChg chg="modSp mod">
        <pc:chgData name="Helen Hecht" userId="5ff6dfe4-d92f-45a1-a5aa-593c044744ed" providerId="ADAL" clId="{A6E354B4-277B-49A5-9F4A-3575CD49984F}" dt="2024-12-15T15:22:24.775" v="100" actId="20577"/>
        <pc:sldMkLst>
          <pc:docMk/>
          <pc:sldMk cId="0" sldId="281"/>
        </pc:sldMkLst>
        <pc:spChg chg="mod">
          <ac:chgData name="Helen Hecht" userId="5ff6dfe4-d92f-45a1-a5aa-593c044744ed" providerId="ADAL" clId="{A6E354B4-277B-49A5-9F4A-3575CD49984F}" dt="2024-12-15T15:22:23.414" v="95" actId="20577"/>
          <ac:spMkLst>
            <pc:docMk/>
            <pc:sldMk cId="0" sldId="281"/>
            <ac:spMk id="2" creationId="{00000000-0000-0000-0000-000000000000}"/>
          </ac:spMkLst>
        </pc:spChg>
        <pc:spChg chg="mod">
          <ac:chgData name="Helen Hecht" userId="5ff6dfe4-d92f-45a1-a5aa-593c044744ed" providerId="ADAL" clId="{A6E354B4-277B-49A5-9F4A-3575CD49984F}" dt="2024-12-15T15:22:24.775" v="100" actId="20577"/>
          <ac:spMkLst>
            <pc:docMk/>
            <pc:sldMk cId="0" sldId="281"/>
            <ac:spMk id="10" creationId="{00000000-0000-0000-0000-000000000000}"/>
          </ac:spMkLst>
        </pc:spChg>
      </pc:sldChg>
      <pc:sldChg chg="modSp new del mod">
        <pc:chgData name="Helen Hecht" userId="5ff6dfe4-d92f-45a1-a5aa-593c044744ed" providerId="ADAL" clId="{A6E354B4-277B-49A5-9F4A-3575CD49984F}" dt="2024-12-15T15:22:17.856" v="83" actId="680"/>
        <pc:sldMkLst>
          <pc:docMk/>
          <pc:sldMk cId="3655971863" sldId="287"/>
        </pc:sldMkLst>
        <pc:spChg chg="mod">
          <ac:chgData name="Helen Hecht" userId="5ff6dfe4-d92f-45a1-a5aa-593c044744ed" providerId="ADAL" clId="{A6E354B4-277B-49A5-9F4A-3575CD49984F}" dt="2024-12-15T15:22:17.183" v="82" actId="1076"/>
          <ac:spMkLst>
            <pc:docMk/>
            <pc:sldMk cId="3655971863" sldId="287"/>
            <ac:spMk id="2" creationId="{FA382F1B-3276-86F6-EB5E-B7CC9D8A7B0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9932" y="3695089"/>
            <a:ext cx="2879090" cy="1163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74F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74F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6531" y="457200"/>
            <a:ext cx="3703320" cy="95250"/>
          </a:xfrm>
          <a:custGeom>
            <a:avLst/>
            <a:gdLst/>
            <a:ahLst/>
            <a:cxnLst/>
            <a:rect l="l" t="t" r="r" b="b"/>
            <a:pathLst>
              <a:path w="3703320" h="95250">
                <a:moveTo>
                  <a:pt x="3703320" y="0"/>
                </a:moveTo>
                <a:lnTo>
                  <a:pt x="0" y="0"/>
                </a:lnTo>
                <a:lnTo>
                  <a:pt x="0" y="94996"/>
                </a:lnTo>
                <a:lnTo>
                  <a:pt x="3703320" y="94996"/>
                </a:lnTo>
                <a:lnTo>
                  <a:pt x="3703320" y="0"/>
                </a:lnTo>
                <a:close/>
              </a:path>
            </a:pathLst>
          </a:custGeom>
          <a:solidFill>
            <a:srgbClr val="535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042147" y="453644"/>
            <a:ext cx="3703320" cy="99060"/>
          </a:xfrm>
          <a:custGeom>
            <a:avLst/>
            <a:gdLst/>
            <a:ahLst/>
            <a:cxnLst/>
            <a:rect l="l" t="t" r="r" b="b"/>
            <a:pathLst>
              <a:path w="3703320" h="99059">
                <a:moveTo>
                  <a:pt x="3703320" y="0"/>
                </a:moveTo>
                <a:lnTo>
                  <a:pt x="0" y="0"/>
                </a:lnTo>
                <a:lnTo>
                  <a:pt x="0" y="98551"/>
                </a:lnTo>
                <a:lnTo>
                  <a:pt x="3703320" y="98551"/>
                </a:lnTo>
                <a:lnTo>
                  <a:pt x="3703320" y="0"/>
                </a:lnTo>
                <a:close/>
              </a:path>
            </a:pathLst>
          </a:custGeom>
          <a:solidFill>
            <a:srgbClr val="846D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241825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20" y="0"/>
                </a:moveTo>
                <a:lnTo>
                  <a:pt x="0" y="0"/>
                </a:lnTo>
                <a:lnTo>
                  <a:pt x="0" y="91439"/>
                </a:lnTo>
                <a:lnTo>
                  <a:pt x="3703320" y="91439"/>
                </a:lnTo>
                <a:lnTo>
                  <a:pt x="3703320" y="0"/>
                </a:lnTo>
                <a:close/>
              </a:path>
            </a:pathLst>
          </a:custGeom>
          <a:solidFill>
            <a:srgbClr val="9A7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77177" y="1060319"/>
            <a:ext cx="6377305" cy="1026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9026" y="1957792"/>
            <a:ext cx="10935335" cy="414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74F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er.org/reporter/2018number2/shrinking-universe-public-firms-facts-causes-and-consequences" TargetMode="External"/><Relationship Id="rId2" Type="http://schemas.openxmlformats.org/officeDocument/2006/relationships/hyperlink" Target="https://www.hamiltonproject.org/publication/policy-proposal/modernizing-partnership-taxati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pers.ssrn.com/sol3/papers.cfm?abstract_id=5004154" TargetMode="External"/><Relationship Id="rId4" Type="http://schemas.openxmlformats.org/officeDocument/2006/relationships/hyperlink" Target="https://crsreports.congress.gov/product/pdf/IF/IF11809#%3A%7E%3Atext%3DU.S.%20corporate%20tax%20revenues%20have%2Cto%20approximately%201.6%25%20in%202023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531" y="3085769"/>
            <a:ext cx="11262995" cy="3305175"/>
          </a:xfrm>
          <a:custGeom>
            <a:avLst/>
            <a:gdLst/>
            <a:ahLst/>
            <a:cxnLst/>
            <a:rect l="l" t="t" r="r" b="b"/>
            <a:pathLst>
              <a:path w="11262995" h="3305175">
                <a:moveTo>
                  <a:pt x="11262868" y="0"/>
                </a:moveTo>
                <a:lnTo>
                  <a:pt x="0" y="0"/>
                </a:lnTo>
                <a:lnTo>
                  <a:pt x="0" y="3304794"/>
                </a:lnTo>
                <a:lnTo>
                  <a:pt x="11262868" y="3304794"/>
                </a:lnTo>
                <a:lnTo>
                  <a:pt x="11262868" y="0"/>
                </a:lnTo>
                <a:close/>
              </a:path>
            </a:pathLst>
          </a:custGeom>
          <a:solidFill>
            <a:srgbClr val="535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9931" y="1185820"/>
            <a:ext cx="7791450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53585E"/>
                </a:solidFill>
                <a:latin typeface="Calibri"/>
                <a:cs typeface="Calibri"/>
              </a:rPr>
              <a:t>BUSINESS</a:t>
            </a:r>
            <a:r>
              <a:rPr sz="4000" b="1" spc="-150" dirty="0">
                <a:solidFill>
                  <a:srgbClr val="53585E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53585E"/>
                </a:solidFill>
                <a:latin typeface="Calibri"/>
                <a:cs typeface="Calibri"/>
              </a:rPr>
              <a:t>INCOME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dirty="0">
                <a:solidFill>
                  <a:srgbClr val="53585E"/>
                </a:solidFill>
                <a:latin typeface="Calibri"/>
                <a:cs typeface="Calibri"/>
              </a:rPr>
              <a:t>AND</a:t>
            </a:r>
            <a:r>
              <a:rPr sz="4000" b="1" spc="-95" dirty="0">
                <a:solidFill>
                  <a:srgbClr val="53585E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53585E"/>
                </a:solidFill>
                <a:latin typeface="Calibri"/>
                <a:cs typeface="Calibri"/>
              </a:rPr>
              <a:t>WHERE</a:t>
            </a:r>
            <a:r>
              <a:rPr sz="4000" b="1" spc="-90" dirty="0">
                <a:solidFill>
                  <a:srgbClr val="53585E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53585E"/>
                </a:solidFill>
                <a:latin typeface="Calibri"/>
                <a:cs typeface="Calibri"/>
              </a:rPr>
              <a:t>IT</a:t>
            </a:r>
            <a:r>
              <a:rPr sz="4000" b="1" spc="-114" dirty="0">
                <a:solidFill>
                  <a:srgbClr val="53585E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53585E"/>
                </a:solidFill>
                <a:latin typeface="Calibri"/>
                <a:cs typeface="Calibri"/>
              </a:rPr>
              <a:t>COMES</a:t>
            </a:r>
            <a:r>
              <a:rPr sz="4000" b="1" spc="-95" dirty="0">
                <a:solidFill>
                  <a:srgbClr val="53585E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53585E"/>
                </a:solidFill>
                <a:latin typeface="Calibri"/>
                <a:cs typeface="Calibri"/>
              </a:rPr>
              <a:t>FROM</a:t>
            </a:r>
            <a:r>
              <a:rPr sz="4000" b="1" spc="-95" dirty="0">
                <a:solidFill>
                  <a:srgbClr val="53585E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53585E"/>
                </a:solidFill>
                <a:latin typeface="Calibri"/>
                <a:cs typeface="Calibri"/>
              </a:rPr>
              <a:t>(NOW)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933" y="2516272"/>
            <a:ext cx="65652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5" dirty="0">
                <a:solidFill>
                  <a:srgbClr val="9A7363"/>
                </a:solidFill>
                <a:latin typeface="Calibri"/>
                <a:cs typeface="Calibri"/>
              </a:rPr>
              <a:t>MULTISTATE</a:t>
            </a:r>
            <a:r>
              <a:rPr sz="1600" b="1" spc="-50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9A7363"/>
                </a:solidFill>
                <a:latin typeface="Calibri"/>
                <a:cs typeface="Calibri"/>
              </a:rPr>
              <a:t>TAX</a:t>
            </a:r>
            <a:r>
              <a:rPr sz="1600" b="1" spc="-65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9A7363"/>
                </a:solidFill>
                <a:latin typeface="Calibri"/>
                <a:cs typeface="Calibri"/>
              </a:rPr>
              <a:t>COMMISSION</a:t>
            </a:r>
            <a:r>
              <a:rPr sz="1600" b="1" spc="-10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9A7363"/>
                </a:solidFill>
                <a:latin typeface="Calibri"/>
                <a:cs typeface="Calibri"/>
              </a:rPr>
              <a:t>UNIFORMITY</a:t>
            </a:r>
            <a:r>
              <a:rPr sz="1600" b="1" spc="-35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9A7363"/>
                </a:solidFill>
                <a:latin typeface="Calibri"/>
                <a:cs typeface="Calibri"/>
              </a:rPr>
              <a:t>MEETING</a:t>
            </a:r>
            <a:r>
              <a:rPr sz="1600" b="1" spc="-55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9A7363"/>
                </a:solidFill>
                <a:latin typeface="Calibri"/>
                <a:cs typeface="Calibri"/>
              </a:rPr>
              <a:t>–</a:t>
            </a:r>
            <a:r>
              <a:rPr sz="1600" b="1" spc="-65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9A7363"/>
                </a:solidFill>
                <a:latin typeface="Calibri"/>
                <a:cs typeface="Calibri"/>
              </a:rPr>
              <a:t>NOVEMBER</a:t>
            </a:r>
            <a:r>
              <a:rPr sz="1600" b="1" spc="-60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9A7363"/>
                </a:solidFill>
                <a:latin typeface="Calibri"/>
                <a:cs typeface="Calibri"/>
              </a:rPr>
              <a:t>19,</a:t>
            </a:r>
            <a:r>
              <a:rPr sz="1600" b="1" spc="-45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9A7363"/>
                </a:solidFill>
                <a:latin typeface="Calibri"/>
                <a:cs typeface="Calibri"/>
              </a:rPr>
              <a:t>2024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spc="-10" dirty="0">
                <a:latin typeface="Calibri"/>
                <a:cs typeface="Calibri"/>
              </a:rPr>
              <a:t>CAUSES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027" y="1693551"/>
            <a:ext cx="10568305" cy="42500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13970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From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the</a:t>
            </a:r>
            <a:r>
              <a:rPr sz="2000" b="1" spc="-3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Nat’l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Bureau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of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Economic</a:t>
            </a:r>
            <a:r>
              <a:rPr sz="2000" b="1" spc="-6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Research:</a:t>
            </a:r>
            <a:r>
              <a:rPr sz="2000" b="1" spc="-3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“The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Shrinking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Universe</a:t>
            </a:r>
            <a:r>
              <a:rPr sz="2000" b="1" spc="-2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of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Public</a:t>
            </a:r>
            <a:r>
              <a:rPr sz="2000" b="1" spc="-6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Firms: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Facts,</a:t>
            </a:r>
            <a:r>
              <a:rPr sz="2000" b="1" spc="-6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Causes,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and</a:t>
            </a:r>
            <a:r>
              <a:rPr sz="2000" b="1" spc="-1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Consequences”</a:t>
            </a:r>
            <a:r>
              <a:rPr sz="2000" b="1" spc="-1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–</a:t>
            </a:r>
            <a:r>
              <a:rPr sz="2000" b="1" spc="-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July</a:t>
            </a:r>
            <a:r>
              <a:rPr sz="2000" b="1" spc="-1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2,</a:t>
            </a:r>
            <a:r>
              <a:rPr sz="2000" b="1" spc="-1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2018</a:t>
            </a:r>
            <a:endParaRPr sz="2000">
              <a:latin typeface="Calibri"/>
              <a:cs typeface="Calibri"/>
            </a:endParaRPr>
          </a:p>
          <a:p>
            <a:pPr marL="641985" indent="-304800">
              <a:lnSpc>
                <a:spcPct val="100000"/>
              </a:lnSpc>
              <a:spcBef>
                <a:spcPts val="145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641985" algn="l"/>
              </a:tabLst>
            </a:pP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increase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role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intangible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assets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has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important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effects.</a:t>
            </a:r>
            <a:endParaRPr sz="2400">
              <a:latin typeface="Calibri"/>
              <a:cs typeface="Calibri"/>
            </a:endParaRPr>
          </a:p>
          <a:p>
            <a:pPr marL="641985" marR="321945" indent="-304800">
              <a:lnSpc>
                <a:spcPts val="2590"/>
              </a:lnSpc>
              <a:spcBef>
                <a:spcPts val="1839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641985" algn="l"/>
              </a:tabLst>
            </a:pP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Under</a:t>
            </a:r>
            <a:r>
              <a:rPr sz="2400" b="1" spc="-9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GAAP,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those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investments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are</a:t>
            </a:r>
            <a:r>
              <a:rPr sz="24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expensed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rather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than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capitalized,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which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makes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it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harder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gauge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value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company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based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on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its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assets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so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investing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or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lending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that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company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is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more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474F55"/>
                </a:solidFill>
                <a:latin typeface="Calibri"/>
                <a:cs typeface="Calibri"/>
              </a:rPr>
              <a:t>risky.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It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also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means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young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companies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don’t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go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public.</a:t>
            </a:r>
            <a:endParaRPr sz="2400">
              <a:latin typeface="Calibri"/>
              <a:cs typeface="Calibri"/>
            </a:endParaRPr>
          </a:p>
          <a:p>
            <a:pPr marL="641985" marR="5080" indent="-304800">
              <a:lnSpc>
                <a:spcPts val="2590"/>
              </a:lnSpc>
              <a:spcBef>
                <a:spcPts val="181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641985" algn="l"/>
              </a:tabLst>
            </a:pP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if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companies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give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too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much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detail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about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their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investment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intangibles,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which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they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could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be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forced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do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by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disclosure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laws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if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public,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their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competitors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can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use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information.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If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they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give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too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little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detail,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investors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will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pay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little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for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their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shares.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spc="-20" dirty="0">
                <a:latin typeface="Calibri"/>
                <a:cs typeface="Calibri"/>
              </a:rPr>
              <a:t>IMPLICATIONS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TAXING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BUSINESS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INCOME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0283" y="1650225"/>
            <a:ext cx="3028315" cy="44602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24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From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Tax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Notes: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1825"/>
              </a:spcBef>
            </a:pPr>
            <a:r>
              <a:rPr sz="2000" b="1" spc="-10" dirty="0">
                <a:solidFill>
                  <a:srgbClr val="474F55"/>
                </a:solidFill>
                <a:latin typeface="Calibri"/>
                <a:cs typeface="Calibri"/>
              </a:rPr>
              <a:t>Partnership</a:t>
            </a:r>
            <a:r>
              <a:rPr sz="20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74F55"/>
                </a:solidFill>
                <a:latin typeface="Calibri"/>
                <a:cs typeface="Calibri"/>
              </a:rPr>
              <a:t>Income,</a:t>
            </a:r>
            <a:endParaRPr sz="2000">
              <a:latin typeface="Calibri"/>
              <a:cs typeface="Calibri"/>
            </a:endParaRPr>
          </a:p>
          <a:p>
            <a:pPr marL="91440" marR="344805">
              <a:lnSpc>
                <a:spcPct val="100000"/>
              </a:lnSpc>
            </a:pPr>
            <a:r>
              <a:rPr sz="20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0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74F55"/>
                </a:solidFill>
                <a:latin typeface="Calibri"/>
                <a:cs typeface="Calibri"/>
              </a:rPr>
              <a:t>Calls</a:t>
            </a:r>
            <a:r>
              <a:rPr sz="20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74F55"/>
                </a:solidFill>
                <a:latin typeface="Calibri"/>
                <a:cs typeface="Calibri"/>
              </a:rPr>
              <a:t>for</a:t>
            </a:r>
            <a:r>
              <a:rPr sz="20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74F55"/>
                </a:solidFill>
                <a:latin typeface="Calibri"/>
                <a:cs typeface="Calibri"/>
              </a:rPr>
              <a:t>Partnership Reform,</a:t>
            </a:r>
            <a:r>
              <a:rPr sz="20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74F55"/>
                </a:solidFill>
                <a:latin typeface="Calibri"/>
                <a:cs typeface="Calibri"/>
              </a:rPr>
              <a:t>Keep</a:t>
            </a:r>
            <a:r>
              <a:rPr sz="20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74F55"/>
                </a:solidFill>
                <a:latin typeface="Calibri"/>
                <a:cs typeface="Calibri"/>
              </a:rPr>
              <a:t>Growing, </a:t>
            </a:r>
            <a:r>
              <a:rPr sz="2000" b="1" dirty="0">
                <a:solidFill>
                  <a:srgbClr val="474F55"/>
                </a:solidFill>
                <a:latin typeface="Calibri"/>
                <a:cs typeface="Calibri"/>
              </a:rPr>
              <a:t>Martin</a:t>
            </a:r>
            <a:r>
              <a:rPr sz="20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74F55"/>
                </a:solidFill>
                <a:latin typeface="Calibri"/>
                <a:cs typeface="Calibri"/>
              </a:rPr>
              <a:t>Sullivan,</a:t>
            </a:r>
            <a:r>
              <a:rPr sz="20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74F55"/>
                </a:solidFill>
                <a:latin typeface="Calibri"/>
                <a:cs typeface="Calibri"/>
              </a:rPr>
              <a:t>Oct.</a:t>
            </a:r>
            <a:r>
              <a:rPr sz="20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474F55"/>
                </a:solidFill>
                <a:latin typeface="Calibri"/>
                <a:cs typeface="Calibri"/>
              </a:rPr>
              <a:t>21, </a:t>
            </a:r>
            <a:r>
              <a:rPr sz="2000" b="1" spc="-10" dirty="0">
                <a:solidFill>
                  <a:srgbClr val="474F55"/>
                </a:solidFill>
                <a:latin typeface="Calibri"/>
                <a:cs typeface="Calibri"/>
              </a:rPr>
              <a:t>2024.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4047" y="1862790"/>
            <a:ext cx="7870825" cy="3794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38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12121"/>
                </a:solidFill>
                <a:latin typeface="Calibri"/>
                <a:cs typeface="Calibri"/>
              </a:rPr>
              <a:t>One</a:t>
            </a:r>
            <a:r>
              <a:rPr sz="24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libri"/>
                <a:cs typeface="Calibri"/>
              </a:rPr>
              <a:t>implication</a:t>
            </a:r>
            <a:r>
              <a:rPr sz="2400" b="1" spc="-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libri"/>
                <a:cs typeface="Calibri"/>
              </a:rPr>
              <a:t>–</a:t>
            </a:r>
            <a:r>
              <a:rPr sz="2400" b="1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12121"/>
                </a:solidFill>
                <a:latin typeface="Calibri"/>
                <a:cs typeface="Calibri"/>
              </a:rPr>
              <a:t>private</a:t>
            </a:r>
            <a:r>
              <a:rPr sz="24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libri"/>
                <a:cs typeface="Calibri"/>
              </a:rPr>
              <a:t>companies</a:t>
            </a:r>
            <a:r>
              <a:rPr sz="2400" b="1" spc="-8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libri"/>
                <a:cs typeface="Calibri"/>
              </a:rPr>
              <a:t>are</a:t>
            </a:r>
            <a:r>
              <a:rPr sz="2400" b="1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libri"/>
                <a:cs typeface="Calibri"/>
              </a:rPr>
              <a:t>more</a:t>
            </a:r>
            <a:r>
              <a:rPr sz="2400" b="1" spc="-8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libri"/>
                <a:cs typeface="Calibri"/>
              </a:rPr>
              <a:t>likely</a:t>
            </a:r>
            <a:r>
              <a:rPr sz="2400" b="1" spc="-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r>
              <a:rPr sz="2400" b="1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212121"/>
                </a:solidFill>
                <a:latin typeface="Calibri"/>
                <a:cs typeface="Calibri"/>
              </a:rPr>
              <a:t>be </a:t>
            </a:r>
            <a:r>
              <a:rPr sz="2400" b="1" dirty="0">
                <a:solidFill>
                  <a:srgbClr val="212121"/>
                </a:solidFill>
                <a:latin typeface="Calibri"/>
                <a:cs typeface="Calibri"/>
              </a:rPr>
              <a:t>formed</a:t>
            </a:r>
            <a:r>
              <a:rPr sz="2400" b="1" spc="-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libri"/>
                <a:cs typeface="Calibri"/>
              </a:rPr>
              <a:t>as</a:t>
            </a:r>
            <a:r>
              <a:rPr sz="2400" b="1" spc="-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libri"/>
                <a:cs typeface="Calibri"/>
              </a:rPr>
              <a:t>partnerships</a:t>
            </a:r>
            <a:r>
              <a:rPr sz="2400" b="1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12121"/>
                </a:solidFill>
                <a:latin typeface="Calibri"/>
                <a:cs typeface="Calibri"/>
              </a:rPr>
              <a:t>(LLCs).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820"/>
              </a:spcBef>
              <a:buFont typeface="Arial"/>
              <a:buChar char="•"/>
              <a:tabLst>
                <a:tab pos="354965" algn="l"/>
              </a:tabLst>
            </a:pP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“From</a:t>
            </a:r>
            <a:r>
              <a:rPr sz="2200" b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2020</a:t>
            </a:r>
            <a:r>
              <a:rPr sz="2200" b="1" spc="-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r>
              <a:rPr sz="22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2021</a:t>
            </a:r>
            <a:r>
              <a:rPr sz="2200" b="1" spc="-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(the</a:t>
            </a:r>
            <a:r>
              <a:rPr sz="22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latest</a:t>
            </a:r>
            <a:r>
              <a:rPr sz="22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year</a:t>
            </a:r>
            <a:r>
              <a:rPr sz="22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of</a:t>
            </a:r>
            <a:r>
              <a:rPr sz="22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available</a:t>
            </a:r>
            <a:r>
              <a:rPr sz="2200" b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12121"/>
                </a:solidFill>
                <a:latin typeface="Calibri"/>
                <a:cs typeface="Calibri"/>
              </a:rPr>
              <a:t>data),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22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total</a:t>
            </a:r>
            <a:r>
              <a:rPr sz="22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net</a:t>
            </a:r>
            <a:r>
              <a:rPr sz="22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income</a:t>
            </a:r>
            <a:r>
              <a:rPr sz="22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of</a:t>
            </a:r>
            <a:r>
              <a:rPr sz="22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partnerships</a:t>
            </a:r>
            <a:r>
              <a:rPr sz="22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nearly</a:t>
            </a:r>
            <a:r>
              <a:rPr sz="22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doubled</a:t>
            </a:r>
            <a:r>
              <a:rPr sz="22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—</a:t>
            </a:r>
            <a:r>
              <a:rPr sz="2200" b="1" spc="-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212121"/>
                </a:solidFill>
                <a:latin typeface="Calibri"/>
                <a:cs typeface="Calibri"/>
              </a:rPr>
              <a:t>from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$1.96</a:t>
            </a:r>
            <a:r>
              <a:rPr sz="2200" b="1" spc="-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trillion</a:t>
            </a:r>
            <a:r>
              <a:rPr sz="2200" b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r>
              <a:rPr sz="2200" b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an</a:t>
            </a:r>
            <a:r>
              <a:rPr sz="22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astounding</a:t>
            </a:r>
            <a:r>
              <a:rPr sz="2200" b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$3.89</a:t>
            </a:r>
            <a:r>
              <a:rPr sz="2200" b="1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12121"/>
                </a:solidFill>
                <a:latin typeface="Calibri"/>
                <a:cs typeface="Calibri"/>
              </a:rPr>
              <a:t>trillion.”</a:t>
            </a:r>
            <a:endParaRPr sz="2200">
              <a:latin typeface="Calibri"/>
              <a:cs typeface="Calibri"/>
            </a:endParaRPr>
          </a:p>
          <a:p>
            <a:pPr marL="355600" marR="252729" indent="-3429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spc="-85" dirty="0">
                <a:solidFill>
                  <a:srgbClr val="212121"/>
                </a:solidFill>
                <a:latin typeface="Calibri"/>
                <a:cs typeface="Calibri"/>
              </a:rPr>
              <a:t>“.</a:t>
            </a:r>
            <a:r>
              <a:rPr sz="22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.</a:t>
            </a:r>
            <a:r>
              <a:rPr sz="2200" b="1" spc="-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.</a:t>
            </a:r>
            <a:r>
              <a:rPr sz="2200" b="1" spc="-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.</a:t>
            </a:r>
            <a:r>
              <a:rPr sz="2200" b="1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total</a:t>
            </a:r>
            <a:r>
              <a:rPr sz="22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net</a:t>
            </a:r>
            <a:r>
              <a:rPr sz="2200" b="1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income</a:t>
            </a:r>
            <a:r>
              <a:rPr sz="2200" b="1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available</a:t>
            </a:r>
            <a:r>
              <a:rPr sz="22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for</a:t>
            </a:r>
            <a:r>
              <a:rPr sz="22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allocation</a:t>
            </a:r>
            <a:r>
              <a:rPr sz="22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r>
              <a:rPr sz="2200" b="1" spc="-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partners</a:t>
            </a:r>
            <a:r>
              <a:rPr sz="22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212121"/>
                </a:solidFill>
                <a:latin typeface="Calibri"/>
                <a:cs typeface="Calibri"/>
              </a:rPr>
              <a:t>grew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more</a:t>
            </a:r>
            <a:r>
              <a:rPr sz="22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than</a:t>
            </a:r>
            <a:r>
              <a:rPr sz="22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i="1" dirty="0">
                <a:solidFill>
                  <a:srgbClr val="212121"/>
                </a:solidFill>
                <a:latin typeface="Calibri"/>
                <a:cs typeface="Calibri"/>
              </a:rPr>
              <a:t>thirtyfold</a:t>
            </a:r>
            <a:r>
              <a:rPr sz="2200" b="1" i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from</a:t>
            </a:r>
            <a:r>
              <a:rPr sz="22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its</a:t>
            </a:r>
            <a:r>
              <a:rPr sz="2200" b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1993</a:t>
            </a:r>
            <a:r>
              <a:rPr sz="22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level</a:t>
            </a:r>
            <a:r>
              <a:rPr sz="22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of</a:t>
            </a:r>
            <a:r>
              <a:rPr sz="2200" b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$106</a:t>
            </a:r>
            <a:r>
              <a:rPr sz="22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12121"/>
                </a:solidFill>
                <a:latin typeface="Calibri"/>
                <a:cs typeface="Calibri"/>
              </a:rPr>
              <a:t>billion.”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ct val="100499"/>
              </a:lnSpc>
              <a:spcBef>
                <a:spcPts val="1785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“Is</a:t>
            </a:r>
            <a:r>
              <a:rPr sz="22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that</a:t>
            </a:r>
            <a:r>
              <a:rPr sz="22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a</a:t>
            </a:r>
            <a:r>
              <a:rPr sz="22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lot?</a:t>
            </a:r>
            <a:r>
              <a:rPr sz="22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40" dirty="0">
                <a:solidFill>
                  <a:srgbClr val="212121"/>
                </a:solidFill>
                <a:latin typeface="Calibri"/>
                <a:cs typeface="Calibri"/>
              </a:rPr>
              <a:t>You</a:t>
            </a:r>
            <a:r>
              <a:rPr sz="2200" b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bet</a:t>
            </a:r>
            <a:r>
              <a:rPr sz="22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it</a:t>
            </a:r>
            <a:r>
              <a:rPr sz="22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is.</a:t>
            </a:r>
            <a:r>
              <a:rPr sz="22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Compare</a:t>
            </a:r>
            <a:r>
              <a:rPr sz="2200" b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that</a:t>
            </a:r>
            <a:r>
              <a:rPr sz="22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with</a:t>
            </a:r>
            <a:r>
              <a:rPr sz="22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2200" b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growth</a:t>
            </a:r>
            <a:r>
              <a:rPr sz="22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of</a:t>
            </a:r>
            <a:r>
              <a:rPr sz="2200" b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overall</a:t>
            </a:r>
            <a:r>
              <a:rPr sz="22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U.S.</a:t>
            </a:r>
            <a:r>
              <a:rPr sz="2200" b="1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economy:</a:t>
            </a:r>
            <a:r>
              <a:rPr sz="2200" b="1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GDP</a:t>
            </a:r>
            <a:r>
              <a:rPr sz="2200" b="1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over</a:t>
            </a:r>
            <a:r>
              <a:rPr sz="22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2200" b="1" spc="-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same</a:t>
            </a:r>
            <a:r>
              <a:rPr sz="2200" b="1" spc="-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period</a:t>
            </a:r>
            <a:r>
              <a:rPr sz="22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merely</a:t>
            </a:r>
            <a:r>
              <a:rPr sz="2200" b="1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12121"/>
                </a:solidFill>
                <a:latin typeface="Calibri"/>
                <a:cs typeface="Calibri"/>
              </a:rPr>
              <a:t>tripled.”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spc="-20" dirty="0">
                <a:latin typeface="Calibri"/>
                <a:cs typeface="Calibri"/>
              </a:rPr>
              <a:t>IMPLICATIONS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TAXING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BUSINESS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INCOME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1195" y="1706054"/>
            <a:ext cx="8505253" cy="47487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0283" y="1650225"/>
            <a:ext cx="2800350" cy="478028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39"/>
              </a:spcBef>
            </a:pPr>
            <a:endParaRPr sz="24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From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Tax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Notes: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1830"/>
              </a:spcBef>
            </a:pPr>
            <a:r>
              <a:rPr sz="2000" b="1" spc="-10" dirty="0">
                <a:solidFill>
                  <a:srgbClr val="474F55"/>
                </a:solidFill>
                <a:latin typeface="Calibri"/>
                <a:cs typeface="Calibri"/>
              </a:rPr>
              <a:t>Partnership</a:t>
            </a:r>
            <a:r>
              <a:rPr sz="20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74F55"/>
                </a:solidFill>
                <a:latin typeface="Calibri"/>
                <a:cs typeface="Calibri"/>
              </a:rPr>
              <a:t>Income,</a:t>
            </a:r>
            <a:endParaRPr sz="2000">
              <a:latin typeface="Calibri"/>
              <a:cs typeface="Calibri"/>
            </a:endParaRPr>
          </a:p>
          <a:p>
            <a:pPr marL="91440" marR="116839">
              <a:lnSpc>
                <a:spcPct val="100000"/>
              </a:lnSpc>
            </a:pPr>
            <a:r>
              <a:rPr sz="20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0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74F55"/>
                </a:solidFill>
                <a:latin typeface="Calibri"/>
                <a:cs typeface="Calibri"/>
              </a:rPr>
              <a:t>Calls</a:t>
            </a:r>
            <a:r>
              <a:rPr sz="20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74F55"/>
                </a:solidFill>
                <a:latin typeface="Calibri"/>
                <a:cs typeface="Calibri"/>
              </a:rPr>
              <a:t>for</a:t>
            </a:r>
            <a:r>
              <a:rPr sz="20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74F55"/>
                </a:solidFill>
                <a:latin typeface="Calibri"/>
                <a:cs typeface="Calibri"/>
              </a:rPr>
              <a:t>Partnership Reform,</a:t>
            </a:r>
            <a:r>
              <a:rPr sz="20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74F55"/>
                </a:solidFill>
                <a:latin typeface="Calibri"/>
                <a:cs typeface="Calibri"/>
              </a:rPr>
              <a:t>Keep</a:t>
            </a:r>
            <a:r>
              <a:rPr sz="20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74F55"/>
                </a:solidFill>
                <a:latin typeface="Calibri"/>
                <a:cs typeface="Calibri"/>
              </a:rPr>
              <a:t>Growing, </a:t>
            </a:r>
            <a:r>
              <a:rPr sz="2000" b="1" dirty="0">
                <a:solidFill>
                  <a:srgbClr val="474F55"/>
                </a:solidFill>
                <a:latin typeface="Calibri"/>
                <a:cs typeface="Calibri"/>
              </a:rPr>
              <a:t>Martin</a:t>
            </a:r>
            <a:r>
              <a:rPr sz="20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74F55"/>
                </a:solidFill>
                <a:latin typeface="Calibri"/>
                <a:cs typeface="Calibri"/>
              </a:rPr>
              <a:t>Sullivan,</a:t>
            </a:r>
            <a:r>
              <a:rPr sz="20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74F55"/>
                </a:solidFill>
                <a:latin typeface="Calibri"/>
                <a:cs typeface="Calibri"/>
              </a:rPr>
              <a:t>Oct.</a:t>
            </a:r>
            <a:r>
              <a:rPr sz="20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474F55"/>
                </a:solidFill>
                <a:latin typeface="Calibri"/>
                <a:cs typeface="Calibri"/>
              </a:rPr>
              <a:t>21, </a:t>
            </a:r>
            <a:r>
              <a:rPr sz="2000" b="1" spc="-10" dirty="0">
                <a:solidFill>
                  <a:srgbClr val="474F55"/>
                </a:solidFill>
                <a:latin typeface="Calibri"/>
                <a:cs typeface="Calibri"/>
              </a:rPr>
              <a:t>2024.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spc="-20" dirty="0">
                <a:latin typeface="Calibri"/>
                <a:cs typeface="Calibri"/>
              </a:rPr>
              <a:t>IMPLICATIONS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TAXING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BUSINESS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INCOME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026" y="1733156"/>
            <a:ext cx="10717530" cy="435419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800" b="1" dirty="0">
                <a:solidFill>
                  <a:srgbClr val="6C3B31"/>
                </a:solidFill>
                <a:latin typeface="Calibri"/>
                <a:cs typeface="Calibri"/>
              </a:rPr>
              <a:t>More</a:t>
            </a:r>
            <a:r>
              <a:rPr sz="28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C3B31"/>
                </a:solidFill>
                <a:latin typeface="Calibri"/>
                <a:cs typeface="Calibri"/>
              </a:rPr>
              <a:t>from</a:t>
            </a:r>
            <a:r>
              <a:rPr sz="2800" b="1" spc="-6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800" b="1" spc="-55" dirty="0">
                <a:solidFill>
                  <a:srgbClr val="6C3B31"/>
                </a:solidFill>
                <a:latin typeface="Calibri"/>
                <a:cs typeface="Calibri"/>
              </a:rPr>
              <a:t>Tax</a:t>
            </a:r>
            <a:r>
              <a:rPr sz="28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C3B31"/>
                </a:solidFill>
                <a:latin typeface="Calibri"/>
                <a:cs typeface="Calibri"/>
              </a:rPr>
              <a:t>Notes</a:t>
            </a:r>
            <a:r>
              <a:rPr sz="2800" b="1" spc="-4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C3B31"/>
                </a:solidFill>
                <a:latin typeface="Calibri"/>
                <a:cs typeface="Calibri"/>
              </a:rPr>
              <a:t>.</a:t>
            </a:r>
            <a:r>
              <a:rPr sz="2800" b="1" spc="-6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C3B31"/>
                </a:solidFill>
                <a:latin typeface="Calibri"/>
                <a:cs typeface="Calibri"/>
              </a:rPr>
              <a:t>.</a:t>
            </a:r>
            <a:r>
              <a:rPr sz="2800" b="1" spc="-6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317500" marR="5080" indent="-305435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318770" algn="l"/>
              </a:tabLst>
            </a:pP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“But</a:t>
            </a:r>
            <a:r>
              <a:rPr sz="28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rapid</a:t>
            </a:r>
            <a:r>
              <a:rPr sz="28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8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this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growth</a:t>
            </a:r>
            <a:r>
              <a:rPr sz="28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real</a:t>
            </a:r>
            <a:r>
              <a:rPr sz="28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business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has</a:t>
            </a:r>
            <a:r>
              <a:rPr sz="28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been,</a:t>
            </a:r>
            <a:r>
              <a:rPr sz="2800" b="1" spc="-2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it</a:t>
            </a:r>
            <a:r>
              <a:rPr sz="28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pales</a:t>
            </a:r>
            <a:r>
              <a:rPr sz="28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in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comparison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with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growth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portfolio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other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474F55"/>
                </a:solidFill>
                <a:latin typeface="Calibri"/>
                <a:cs typeface="Calibri"/>
              </a:rPr>
              <a:t>investment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income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flowing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through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partnerships.”</a:t>
            </a:r>
            <a:endParaRPr sz="2800">
              <a:latin typeface="Calibri"/>
              <a:cs typeface="Calibri"/>
            </a:endParaRPr>
          </a:p>
          <a:p>
            <a:pPr marL="317500" marR="98425" indent="-305435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318770" algn="l"/>
              </a:tabLst>
            </a:pPr>
            <a:r>
              <a:rPr sz="2800" b="1" spc="-90" dirty="0">
                <a:solidFill>
                  <a:srgbClr val="474F55"/>
                </a:solidFill>
                <a:latin typeface="Calibri"/>
                <a:cs typeface="Calibri"/>
              </a:rPr>
              <a:t>“.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.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.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partners’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total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distributive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share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income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less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ordinary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business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income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.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.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.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was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equal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$3.23</a:t>
            </a:r>
            <a:r>
              <a:rPr sz="2800" b="1" spc="-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trillion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2021.”</a:t>
            </a:r>
            <a:endParaRPr sz="2800">
              <a:latin typeface="Calibri"/>
              <a:cs typeface="Calibri"/>
            </a:endParaRPr>
          </a:p>
          <a:p>
            <a:pPr marL="317500" marR="44450" indent="-305435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318770" algn="l"/>
              </a:tabLst>
            </a:pP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“Investment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income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partnerships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has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grown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from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1993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2024</a:t>
            </a:r>
            <a:r>
              <a:rPr sz="28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at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a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rate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nearly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20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times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faster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than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GDP.”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spc="-20" dirty="0">
                <a:latin typeface="Calibri"/>
                <a:cs typeface="Calibri"/>
              </a:rPr>
              <a:t>IMPLICATIONS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TAXING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BUSINESS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INCOME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026" y="2175115"/>
            <a:ext cx="10439400" cy="347027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800" b="1" dirty="0">
                <a:solidFill>
                  <a:srgbClr val="6C3B31"/>
                </a:solidFill>
                <a:latin typeface="Calibri"/>
                <a:cs typeface="Calibri"/>
              </a:rPr>
              <a:t>More</a:t>
            </a:r>
            <a:r>
              <a:rPr sz="28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C3B31"/>
                </a:solidFill>
                <a:latin typeface="Calibri"/>
                <a:cs typeface="Calibri"/>
              </a:rPr>
              <a:t>from</a:t>
            </a:r>
            <a:r>
              <a:rPr sz="2800" b="1" spc="-6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800" b="1" spc="-55" dirty="0">
                <a:solidFill>
                  <a:srgbClr val="6C3B31"/>
                </a:solidFill>
                <a:latin typeface="Calibri"/>
                <a:cs typeface="Calibri"/>
              </a:rPr>
              <a:t>Tax</a:t>
            </a:r>
            <a:r>
              <a:rPr sz="28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C3B31"/>
                </a:solidFill>
                <a:latin typeface="Calibri"/>
                <a:cs typeface="Calibri"/>
              </a:rPr>
              <a:t>Notes</a:t>
            </a:r>
            <a:r>
              <a:rPr sz="2800" b="1" spc="-4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C3B31"/>
                </a:solidFill>
                <a:latin typeface="Calibri"/>
                <a:cs typeface="Calibri"/>
              </a:rPr>
              <a:t>.</a:t>
            </a:r>
            <a:r>
              <a:rPr sz="2800" b="1" spc="-6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C3B31"/>
                </a:solidFill>
                <a:latin typeface="Calibri"/>
                <a:cs typeface="Calibri"/>
              </a:rPr>
              <a:t>.</a:t>
            </a:r>
            <a:r>
              <a:rPr sz="2800" b="1" spc="-6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6C3B31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317500" marR="5080" indent="-305435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318770" algn="l"/>
              </a:tabLst>
            </a:pPr>
            <a:r>
              <a:rPr sz="2800" b="1" spc="-20" dirty="0">
                <a:solidFill>
                  <a:srgbClr val="212121"/>
                </a:solidFill>
                <a:latin typeface="Calibri"/>
                <a:cs typeface="Calibri"/>
              </a:rPr>
              <a:t>“Total</a:t>
            </a:r>
            <a:r>
              <a:rPr sz="2800" b="1" spc="-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partnership</a:t>
            </a:r>
            <a:r>
              <a:rPr sz="28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income</a:t>
            </a:r>
            <a:r>
              <a:rPr sz="2800" b="1" spc="-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(including</a:t>
            </a:r>
            <a:r>
              <a:rPr sz="2800" b="1" spc="-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trade</a:t>
            </a:r>
            <a:r>
              <a:rPr sz="2800" b="1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or</a:t>
            </a:r>
            <a:r>
              <a:rPr sz="2800" b="1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business</a:t>
            </a:r>
            <a:r>
              <a:rPr sz="2800" b="1" spc="-8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income)</a:t>
            </a:r>
            <a:r>
              <a:rPr sz="2800" b="1" spc="-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12121"/>
                </a:solidFill>
                <a:latin typeface="Calibri"/>
                <a:cs typeface="Calibri"/>
              </a:rPr>
              <a:t>is 	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divided</a:t>
            </a:r>
            <a:r>
              <a:rPr sz="2800" b="1" spc="-8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into</a:t>
            </a:r>
            <a:r>
              <a:rPr sz="2800" b="1" spc="-1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four</a:t>
            </a:r>
            <a:r>
              <a:rPr sz="2800" b="1" spc="-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12121"/>
                </a:solidFill>
                <a:latin typeface="Calibri"/>
                <a:cs typeface="Calibri"/>
              </a:rPr>
              <a:t>categories.</a:t>
            </a:r>
            <a:r>
              <a:rPr sz="2800" b="1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Two</a:t>
            </a:r>
            <a:r>
              <a:rPr sz="2800" b="1" spc="-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trends</a:t>
            </a:r>
            <a:r>
              <a:rPr sz="2800" b="1" spc="-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stand</a:t>
            </a:r>
            <a:r>
              <a:rPr sz="2800" b="1" spc="-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out.</a:t>
            </a:r>
            <a:r>
              <a:rPr sz="2800" b="1" spc="-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First,</a:t>
            </a:r>
            <a:r>
              <a:rPr sz="2800" b="1" spc="-8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there</a:t>
            </a:r>
            <a:r>
              <a:rPr sz="2800" b="1" spc="-8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is</a:t>
            </a:r>
            <a:r>
              <a:rPr sz="2800" b="1" spc="-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12121"/>
                </a:solidFill>
                <a:latin typeface="Calibri"/>
                <a:cs typeface="Calibri"/>
              </a:rPr>
              <a:t>the 	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reduction</a:t>
            </a:r>
            <a:r>
              <a:rPr sz="2800" b="1" spc="-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in</a:t>
            </a:r>
            <a:r>
              <a:rPr sz="2800" b="1" spc="-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2800" b="1" spc="-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12121"/>
                </a:solidFill>
                <a:latin typeface="Calibri"/>
                <a:cs typeface="Calibri"/>
              </a:rPr>
              <a:t>percentage</a:t>
            </a:r>
            <a:r>
              <a:rPr sz="2800" b="1" spc="-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of</a:t>
            </a:r>
            <a:r>
              <a:rPr sz="2800" b="1" spc="-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partnerships</a:t>
            </a:r>
            <a:r>
              <a:rPr sz="2800" b="1" spc="-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accruing</a:t>
            </a:r>
            <a:r>
              <a:rPr sz="2800" b="1" spc="-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directly</a:t>
            </a:r>
            <a:r>
              <a:rPr sz="2800" b="1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12121"/>
                </a:solidFill>
                <a:latin typeface="Calibri"/>
                <a:cs typeface="Calibri"/>
              </a:rPr>
              <a:t>to 	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individual</a:t>
            </a:r>
            <a:r>
              <a:rPr sz="28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partners</a:t>
            </a:r>
            <a:r>
              <a:rPr sz="2800" b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—</a:t>
            </a:r>
            <a:r>
              <a:rPr sz="2800" b="1" spc="-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from</a:t>
            </a:r>
            <a:r>
              <a:rPr sz="2800" b="1" spc="-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63</a:t>
            </a:r>
            <a:r>
              <a:rPr sz="28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percent</a:t>
            </a:r>
            <a:r>
              <a:rPr sz="28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in</a:t>
            </a:r>
            <a:r>
              <a:rPr sz="2800" b="1" spc="-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1993</a:t>
            </a:r>
            <a:r>
              <a:rPr sz="2800" b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r>
              <a:rPr sz="2800" b="1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25</a:t>
            </a:r>
            <a:r>
              <a:rPr sz="28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percent</a:t>
            </a:r>
            <a:r>
              <a:rPr sz="28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in</a:t>
            </a:r>
            <a:r>
              <a:rPr sz="2800" b="1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12121"/>
                </a:solidFill>
                <a:latin typeface="Calibri"/>
                <a:cs typeface="Calibri"/>
              </a:rPr>
              <a:t>2021. 	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And</a:t>
            </a:r>
            <a:r>
              <a:rPr sz="28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then</a:t>
            </a:r>
            <a:r>
              <a:rPr sz="28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there</a:t>
            </a:r>
            <a:r>
              <a:rPr sz="28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is</a:t>
            </a:r>
            <a:r>
              <a:rPr sz="28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28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increase</a:t>
            </a:r>
            <a:r>
              <a:rPr sz="28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in</a:t>
            </a:r>
            <a:r>
              <a:rPr sz="28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partnerships</a:t>
            </a:r>
            <a:r>
              <a:rPr sz="28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that</a:t>
            </a:r>
            <a:r>
              <a:rPr sz="28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are</a:t>
            </a:r>
            <a:r>
              <a:rPr sz="28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12121"/>
                </a:solidFill>
                <a:latin typeface="Calibri"/>
                <a:cs typeface="Calibri"/>
              </a:rPr>
              <a:t>themselves 	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partners</a:t>
            </a:r>
            <a:r>
              <a:rPr sz="28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—</a:t>
            </a:r>
            <a:r>
              <a:rPr sz="28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from</a:t>
            </a:r>
            <a:r>
              <a:rPr sz="28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9</a:t>
            </a:r>
            <a:r>
              <a:rPr sz="28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percent</a:t>
            </a:r>
            <a:r>
              <a:rPr sz="28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in</a:t>
            </a:r>
            <a:r>
              <a:rPr sz="28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1993</a:t>
            </a:r>
            <a:r>
              <a:rPr sz="2800" b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r>
              <a:rPr sz="2800" b="1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37</a:t>
            </a:r>
            <a:r>
              <a:rPr sz="2800" b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percent</a:t>
            </a:r>
            <a:r>
              <a:rPr sz="28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in</a:t>
            </a:r>
            <a:r>
              <a:rPr sz="28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12121"/>
                </a:solidFill>
                <a:latin typeface="Calibri"/>
                <a:cs typeface="Calibri"/>
              </a:rPr>
              <a:t>2021.”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HAMILTON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PROJECT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indent="-306070">
              <a:lnSpc>
                <a:spcPct val="100000"/>
              </a:lnSpc>
              <a:spcBef>
                <a:spcPts val="10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318770" algn="l"/>
              </a:tabLst>
            </a:pPr>
            <a:r>
              <a:rPr dirty="0">
                <a:solidFill>
                  <a:srgbClr val="6C3B31"/>
                </a:solidFill>
              </a:rPr>
              <a:t>Modernizing</a:t>
            </a:r>
            <a:r>
              <a:rPr spc="-70" dirty="0">
                <a:solidFill>
                  <a:srgbClr val="6C3B31"/>
                </a:solidFill>
              </a:rPr>
              <a:t> </a:t>
            </a:r>
            <a:r>
              <a:rPr spc="-10" dirty="0">
                <a:solidFill>
                  <a:srgbClr val="6C3B31"/>
                </a:solidFill>
              </a:rPr>
              <a:t>Partnership</a:t>
            </a:r>
            <a:r>
              <a:rPr spc="-55" dirty="0">
                <a:solidFill>
                  <a:srgbClr val="6C3B31"/>
                </a:solidFill>
              </a:rPr>
              <a:t> </a:t>
            </a:r>
            <a:r>
              <a:rPr spc="-30" dirty="0">
                <a:solidFill>
                  <a:srgbClr val="6C3B31"/>
                </a:solidFill>
              </a:rPr>
              <a:t>Taxation</a:t>
            </a:r>
            <a:r>
              <a:rPr spc="-55" dirty="0">
                <a:solidFill>
                  <a:srgbClr val="6C3B31"/>
                </a:solidFill>
              </a:rPr>
              <a:t> </a:t>
            </a:r>
            <a:r>
              <a:rPr dirty="0">
                <a:solidFill>
                  <a:srgbClr val="6C3B31"/>
                </a:solidFill>
              </a:rPr>
              <a:t>–</a:t>
            </a:r>
            <a:r>
              <a:rPr spc="-65" dirty="0">
                <a:solidFill>
                  <a:srgbClr val="6C3B31"/>
                </a:solidFill>
              </a:rPr>
              <a:t> </a:t>
            </a:r>
            <a:r>
              <a:rPr spc="-10" dirty="0">
                <a:solidFill>
                  <a:srgbClr val="6C3B31"/>
                </a:solidFill>
              </a:rPr>
              <a:t>September</a:t>
            </a:r>
            <a:r>
              <a:rPr spc="-55" dirty="0">
                <a:solidFill>
                  <a:srgbClr val="6C3B31"/>
                </a:solidFill>
              </a:rPr>
              <a:t> </a:t>
            </a:r>
            <a:r>
              <a:rPr spc="-20" dirty="0">
                <a:solidFill>
                  <a:srgbClr val="6C3B31"/>
                </a:solidFill>
              </a:rPr>
              <a:t>2024</a:t>
            </a:r>
          </a:p>
          <a:p>
            <a:pPr marL="641985" marR="5080" lvl="1" indent="-304800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641985" algn="l"/>
              </a:tabLst>
            </a:pP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“Partnership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tax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reform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should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key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part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current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upcoming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tax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policy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debate,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with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large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parts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2017’s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Tax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Cuts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Jobs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Act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(TCJA)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set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expire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at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end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2025.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Partnerships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are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large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growing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slice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economy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and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now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represent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almost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30%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all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business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income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United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States—</a:t>
            </a:r>
            <a:r>
              <a:rPr sz="2400" b="1" spc="-20" dirty="0">
                <a:solidFill>
                  <a:srgbClr val="474F55"/>
                </a:solidFill>
                <a:latin typeface="Calibri"/>
                <a:cs typeface="Calibri"/>
              </a:rPr>
              <a:t> more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than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double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share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1980s—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while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other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similar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pass-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through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entities represent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another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30%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business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income.”</a:t>
            </a:r>
            <a:endParaRPr sz="2400">
              <a:latin typeface="Calibri"/>
              <a:cs typeface="Calibri"/>
            </a:endParaRPr>
          </a:p>
          <a:p>
            <a:pPr marL="641985" marR="73660" lvl="1" indent="-304800" algn="just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641985" algn="l"/>
              </a:tabLst>
            </a:pP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“Yet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tax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treatment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partnerships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has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not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attracted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attention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proportionate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their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growing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prevalence—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partnership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tax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rules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have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been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revised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around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the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edges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since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1954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but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have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not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been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subject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larger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changes.”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HAMILTON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PROJECT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0457" y="1711905"/>
            <a:ext cx="7737529" cy="492740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HAMILTON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PROJECT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0915" y="1678584"/>
            <a:ext cx="8316633" cy="49819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HAMILTON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PROJECT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7516" y="1618351"/>
            <a:ext cx="7986616" cy="51612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HAMILTON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PROJECT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6662" y="1665818"/>
            <a:ext cx="8468360" cy="5036820"/>
            <a:chOff x="446662" y="1665818"/>
            <a:chExt cx="8468360" cy="50368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662" y="1665818"/>
              <a:ext cx="8467876" cy="50366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45621" y="1885226"/>
              <a:ext cx="4021454" cy="4104640"/>
            </a:xfrm>
            <a:custGeom>
              <a:avLst/>
              <a:gdLst/>
              <a:ahLst/>
              <a:cxnLst/>
              <a:rect l="l" t="t" r="r" b="b"/>
              <a:pathLst>
                <a:path w="4021454" h="4104640">
                  <a:moveTo>
                    <a:pt x="4021277" y="0"/>
                  </a:moveTo>
                  <a:lnTo>
                    <a:pt x="0" y="0"/>
                  </a:lnTo>
                  <a:lnTo>
                    <a:pt x="0" y="4104411"/>
                  </a:lnTo>
                  <a:lnTo>
                    <a:pt x="4021277" y="4104411"/>
                  </a:lnTo>
                  <a:lnTo>
                    <a:pt x="40212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45621" y="1885226"/>
              <a:ext cx="4021454" cy="4104640"/>
            </a:xfrm>
            <a:custGeom>
              <a:avLst/>
              <a:gdLst/>
              <a:ahLst/>
              <a:cxnLst/>
              <a:rect l="l" t="t" r="r" b="b"/>
              <a:pathLst>
                <a:path w="4021454" h="4104640">
                  <a:moveTo>
                    <a:pt x="0" y="0"/>
                  </a:moveTo>
                  <a:lnTo>
                    <a:pt x="4021277" y="0"/>
                  </a:lnTo>
                  <a:lnTo>
                    <a:pt x="4021277" y="4104411"/>
                  </a:lnTo>
                  <a:lnTo>
                    <a:pt x="0" y="4104411"/>
                  </a:lnTo>
                  <a:lnTo>
                    <a:pt x="0" y="0"/>
                  </a:ln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017707" y="1901479"/>
            <a:ext cx="252793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Most</a:t>
            </a:r>
            <a:r>
              <a:rPr sz="20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partnerships</a:t>
            </a:r>
            <a:r>
              <a:rPr sz="20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585858"/>
                </a:solidFill>
                <a:latin typeface="Calibri"/>
                <a:cs typeface="Calibri"/>
              </a:rPr>
              <a:t>–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around</a:t>
            </a:r>
            <a:r>
              <a:rPr sz="2000" b="1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70%</a:t>
            </a:r>
            <a:r>
              <a:rPr sz="20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are</a:t>
            </a:r>
            <a:r>
              <a:rPr sz="2000" b="1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585858"/>
                </a:solidFill>
                <a:latin typeface="Calibri"/>
                <a:cs typeface="Calibri"/>
              </a:rPr>
              <a:t>small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entities</a:t>
            </a:r>
            <a:r>
              <a:rPr sz="20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sz="20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with</a:t>
            </a:r>
            <a:r>
              <a:rPr sz="200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less</a:t>
            </a:r>
            <a:r>
              <a:rPr sz="200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585858"/>
                </a:solidFill>
                <a:latin typeface="Calibri"/>
                <a:cs typeface="Calibri"/>
              </a:rPr>
              <a:t>than</a:t>
            </a:r>
            <a:endParaRPr sz="2000">
              <a:latin typeface="Calibri"/>
              <a:cs typeface="Calibri"/>
            </a:endParaRPr>
          </a:p>
          <a:p>
            <a:pPr marL="12700" marR="506095">
              <a:lnSpc>
                <a:spcPct val="100000"/>
              </a:lnSpc>
            </a:pP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$1</a:t>
            </a:r>
            <a:r>
              <a:rPr sz="20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million</a:t>
            </a:r>
            <a:r>
              <a:rPr sz="200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585858"/>
                </a:solidFill>
                <a:latin typeface="Calibri"/>
                <a:cs typeface="Calibri"/>
              </a:rPr>
              <a:t>total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partnership</a:t>
            </a:r>
            <a:r>
              <a:rPr sz="2000" b="1" spc="-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assets.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7814" y="5141976"/>
            <a:ext cx="11290935" cy="1259205"/>
          </a:xfrm>
          <a:custGeom>
            <a:avLst/>
            <a:gdLst/>
            <a:ahLst/>
            <a:cxnLst/>
            <a:rect l="l" t="t" r="r" b="b"/>
            <a:pathLst>
              <a:path w="11290935" h="1259204">
                <a:moveTo>
                  <a:pt x="11290858" y="0"/>
                </a:moveTo>
                <a:lnTo>
                  <a:pt x="0" y="0"/>
                </a:lnTo>
                <a:lnTo>
                  <a:pt x="0" y="1258824"/>
                </a:lnTo>
                <a:lnTo>
                  <a:pt x="11290858" y="1258824"/>
                </a:lnTo>
                <a:lnTo>
                  <a:pt x="11290858" y="0"/>
                </a:lnTo>
                <a:close/>
              </a:path>
            </a:pathLst>
          </a:custGeom>
          <a:solidFill>
            <a:srgbClr val="535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9932" y="3131478"/>
            <a:ext cx="7919720" cy="1720214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4000" b="1" spc="-10" dirty="0">
                <a:solidFill>
                  <a:srgbClr val="53585E"/>
                </a:solidFill>
                <a:latin typeface="Calibri"/>
                <a:cs typeface="Calibri"/>
              </a:rPr>
              <a:t>PRESENTERS</a:t>
            </a:r>
            <a:endParaRPr sz="4000">
              <a:latin typeface="Calibri"/>
              <a:cs typeface="Calibri"/>
            </a:endParaRPr>
          </a:p>
          <a:p>
            <a:pPr marL="12700" marR="5080">
              <a:lnSpc>
                <a:spcPct val="120800"/>
              </a:lnSpc>
              <a:spcBef>
                <a:spcPts val="220"/>
              </a:spcBef>
            </a:pPr>
            <a:r>
              <a:rPr sz="2400" b="1" dirty="0">
                <a:solidFill>
                  <a:srgbClr val="9A7363"/>
                </a:solidFill>
                <a:latin typeface="Calibri"/>
                <a:cs typeface="Calibri"/>
              </a:rPr>
              <a:t>SCOTT</a:t>
            </a:r>
            <a:r>
              <a:rPr sz="2400" b="1" spc="-55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9A7363"/>
                </a:solidFill>
                <a:latin typeface="Calibri"/>
                <a:cs typeface="Calibri"/>
              </a:rPr>
              <a:t>PATTISON, </a:t>
            </a:r>
            <a:r>
              <a:rPr sz="2400" b="1" spc="-20" dirty="0">
                <a:solidFill>
                  <a:srgbClr val="9A7363"/>
                </a:solidFill>
                <a:latin typeface="Calibri"/>
                <a:cs typeface="Calibri"/>
              </a:rPr>
              <a:t>FEDERATION</a:t>
            </a:r>
            <a:r>
              <a:rPr sz="2400" b="1" spc="-70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9A7363"/>
                </a:solidFill>
                <a:latin typeface="Calibri"/>
                <a:cs typeface="Calibri"/>
              </a:rPr>
              <a:t>OF</a:t>
            </a:r>
            <a:r>
              <a:rPr sz="2400" b="1" spc="-50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2400" b="1" spc="-45" dirty="0">
                <a:solidFill>
                  <a:srgbClr val="9A7363"/>
                </a:solidFill>
                <a:latin typeface="Calibri"/>
                <a:cs typeface="Calibri"/>
              </a:rPr>
              <a:t>TAX</a:t>
            </a:r>
            <a:r>
              <a:rPr sz="2400" b="1" spc="-50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9A7363"/>
                </a:solidFill>
                <a:latin typeface="Calibri"/>
                <a:cs typeface="Calibri"/>
              </a:rPr>
              <a:t>ADMINISTRATORS</a:t>
            </a:r>
            <a:r>
              <a:rPr sz="2400" b="1" spc="-70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9A7363"/>
                </a:solidFill>
                <a:latin typeface="Calibri"/>
                <a:cs typeface="Calibri"/>
              </a:rPr>
              <a:t>(FTA) </a:t>
            </a:r>
            <a:r>
              <a:rPr sz="2400" b="1" dirty="0">
                <a:solidFill>
                  <a:srgbClr val="9A7363"/>
                </a:solidFill>
                <a:latin typeface="Calibri"/>
                <a:cs typeface="Calibri"/>
              </a:rPr>
              <a:t>HELEN</a:t>
            </a:r>
            <a:r>
              <a:rPr sz="2400" b="1" spc="-85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2400" b="1" spc="-45" dirty="0">
                <a:solidFill>
                  <a:srgbClr val="9A7363"/>
                </a:solidFill>
                <a:latin typeface="Calibri"/>
                <a:cs typeface="Calibri"/>
              </a:rPr>
              <a:t>HECHT,</a:t>
            </a:r>
            <a:r>
              <a:rPr sz="2400" b="1" spc="-55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2400" b="1" spc="-60" dirty="0">
                <a:solidFill>
                  <a:srgbClr val="9A7363"/>
                </a:solidFill>
                <a:latin typeface="Calibri"/>
                <a:cs typeface="Calibri"/>
              </a:rPr>
              <a:t>MULTISTATE</a:t>
            </a:r>
            <a:r>
              <a:rPr sz="2400" b="1" spc="-75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2400" b="1" spc="-45" dirty="0">
                <a:solidFill>
                  <a:srgbClr val="9A7363"/>
                </a:solidFill>
                <a:latin typeface="Calibri"/>
                <a:cs typeface="Calibri"/>
              </a:rPr>
              <a:t>TAX</a:t>
            </a:r>
            <a:r>
              <a:rPr sz="2400" b="1" spc="-65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9A7363"/>
                </a:solidFill>
                <a:latin typeface="Calibri"/>
                <a:cs typeface="Calibri"/>
              </a:rPr>
              <a:t>COMMISSION</a:t>
            </a:r>
            <a:r>
              <a:rPr sz="2400" b="1" spc="-65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9A7363"/>
                </a:solidFill>
                <a:latin typeface="Calibri"/>
                <a:cs typeface="Calibri"/>
              </a:rPr>
              <a:t>(MTC)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3404" y="741845"/>
            <a:ext cx="4414676" cy="27591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428611" y="654722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585858"/>
                </a:solidFill>
                <a:latin typeface="Gill Sans MT"/>
                <a:cs typeface="Gill Sans MT"/>
              </a:rPr>
              <a:t>2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HAMILTON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PROJECT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821" y="1665818"/>
            <a:ext cx="8467881" cy="50366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017707" y="1901479"/>
            <a:ext cx="273685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4287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But</a:t>
            </a:r>
            <a:r>
              <a:rPr sz="2000" b="1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that’s</a:t>
            </a:r>
            <a:r>
              <a:rPr sz="2000" b="1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not</a:t>
            </a:r>
            <a:r>
              <a:rPr sz="2000" b="1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where</a:t>
            </a:r>
            <a:r>
              <a:rPr sz="20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585858"/>
                </a:solidFill>
                <a:latin typeface="Calibri"/>
                <a:cs typeface="Calibri"/>
              </a:rPr>
              <a:t>the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income</a:t>
            </a:r>
            <a:r>
              <a:rPr sz="2000" b="1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comes</a:t>
            </a:r>
            <a:r>
              <a:rPr sz="20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from.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400"/>
              </a:spcBef>
            </a:pP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Most</a:t>
            </a:r>
            <a:r>
              <a:rPr sz="2000" b="1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20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20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income</a:t>
            </a:r>
            <a:r>
              <a:rPr sz="20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585858"/>
                </a:solidFill>
                <a:latin typeface="Calibri"/>
                <a:cs typeface="Calibri"/>
              </a:rPr>
              <a:t>–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about</a:t>
            </a:r>
            <a:r>
              <a:rPr sz="20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68%</a:t>
            </a:r>
            <a:r>
              <a:rPr sz="20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20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comes</a:t>
            </a:r>
            <a:r>
              <a:rPr sz="20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585858"/>
                </a:solidFill>
                <a:latin typeface="Calibri"/>
                <a:cs typeface="Calibri"/>
              </a:rPr>
              <a:t>from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20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small</a:t>
            </a:r>
            <a:r>
              <a:rPr sz="200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number</a:t>
            </a:r>
            <a:r>
              <a:rPr sz="200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585858"/>
                </a:solidFill>
                <a:latin typeface="Calibri"/>
                <a:cs typeface="Calibri"/>
              </a:rPr>
              <a:t>large </a:t>
            </a: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partnerships.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677" y="606551"/>
            <a:ext cx="11300460" cy="1259205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850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70"/>
              </a:spcBef>
            </a:pPr>
            <a:endParaRPr sz="3200">
              <a:latin typeface="Times New Roman"/>
              <a:cs typeface="Times New Roman"/>
            </a:endParaRPr>
          </a:p>
          <a:p>
            <a:pPr marL="22606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HAMILTON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PROJECT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144" y="2018558"/>
            <a:ext cx="7294236" cy="46596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111695" y="1996728"/>
            <a:ext cx="345884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421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As</a:t>
            </a:r>
            <a:r>
              <a:rPr sz="24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this</a:t>
            </a:r>
            <a:r>
              <a:rPr sz="240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graph</a:t>
            </a:r>
            <a:r>
              <a:rPr sz="2400" b="1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shows—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individual</a:t>
            </a:r>
            <a:r>
              <a:rPr sz="2400" b="1"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taxpayers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reporting</a:t>
            </a:r>
            <a:r>
              <a:rPr sz="2400" b="1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AGI</a:t>
            </a:r>
            <a:r>
              <a:rPr sz="2400" b="1"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85858"/>
                </a:solidFill>
                <a:latin typeface="Calibri"/>
                <a:cs typeface="Calibri"/>
              </a:rPr>
              <a:t>above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$1</a:t>
            </a:r>
            <a:r>
              <a:rPr sz="240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Million</a:t>
            </a:r>
            <a:r>
              <a:rPr sz="2400" b="1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sz="24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get</a:t>
            </a:r>
            <a:r>
              <a:rPr sz="240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585858"/>
                </a:solidFill>
                <a:latin typeface="Calibri"/>
                <a:cs typeface="Calibri"/>
              </a:rPr>
              <a:t>a 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substantial</a:t>
            </a:r>
            <a:r>
              <a:rPr sz="24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share</a:t>
            </a:r>
            <a:r>
              <a:rPr sz="2400" b="1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sz="2400" b="1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around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68%</a:t>
            </a:r>
            <a:r>
              <a:rPr sz="24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sz="24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24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their</a:t>
            </a:r>
            <a:r>
              <a:rPr sz="24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income</a:t>
            </a:r>
            <a:r>
              <a:rPr sz="24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85858"/>
                </a:solidFill>
                <a:latin typeface="Calibri"/>
                <a:cs typeface="Calibri"/>
              </a:rPr>
              <a:t>from 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partnerships.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HAMILTON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PROJECT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026" y="2945343"/>
            <a:ext cx="1099947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0" marR="5080" indent="-305435">
              <a:lnSpc>
                <a:spcPct val="100000"/>
              </a:lnSpc>
              <a:spcBef>
                <a:spcPts val="95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318770" algn="l"/>
              </a:tabLst>
            </a:pP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“Partnership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tax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rules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today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have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some</a:t>
            </a:r>
            <a:r>
              <a:rPr sz="2800" b="1" spc="-9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critical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weaknesses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474F55"/>
                </a:solidFill>
                <a:latin typeface="Calibri"/>
                <a:cs typeface="Calibri"/>
              </a:rPr>
              <a:t>that 	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generate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wasteful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planning,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undermine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474F55"/>
                </a:solidFill>
                <a:latin typeface="Calibri"/>
                <a:cs typeface="Calibri"/>
              </a:rPr>
              <a:t>equity,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800" b="1" spc="-10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reduce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revenue.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Tax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benefits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for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partnerships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plus</a:t>
            </a:r>
            <a:r>
              <a:rPr sz="2800" b="1" spc="-9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opportunities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for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noncompliance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result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in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significant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reductions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federal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revenue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at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time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when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nation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faces 	long-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term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fiscal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federal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474F55"/>
                </a:solidFill>
                <a:latin typeface="Calibri"/>
                <a:cs typeface="Calibri"/>
              </a:rPr>
              <a:t>investment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deficits.”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HAMILTON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PROJECT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026" y="2945343"/>
            <a:ext cx="1061466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0" marR="5080" indent="-305435">
              <a:lnSpc>
                <a:spcPct val="100000"/>
              </a:lnSpc>
              <a:spcBef>
                <a:spcPts val="95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318770" algn="l"/>
              </a:tabLst>
            </a:pP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“This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paper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focuses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on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ways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modernize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current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partnership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tax 	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system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within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core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partnership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tax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rules,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particularly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ways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474F55"/>
                </a:solidFill>
                <a:latin typeface="Calibri"/>
                <a:cs typeface="Calibri"/>
              </a:rPr>
              <a:t>that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might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be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feasible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part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2025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tax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debate.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474F55"/>
                </a:solidFill>
                <a:latin typeface="Calibri"/>
                <a:cs typeface="Calibri"/>
              </a:rPr>
              <a:t>However,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larger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and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more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fundamental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reforms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that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change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nature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474F55"/>
                </a:solidFill>
                <a:latin typeface="Calibri"/>
                <a:cs typeface="Calibri"/>
              </a:rPr>
              <a:t>pass-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through 	taxation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should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also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be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considered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are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discussed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briefly.”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HAMILTON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PROJECT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95578" rIns="0" bIns="0" rtlCol="0">
            <a:spAutoFit/>
          </a:bodyPr>
          <a:lstStyle/>
          <a:p>
            <a:pPr marL="318770" marR="78740" indent="-306705">
              <a:lnSpc>
                <a:spcPct val="100000"/>
              </a:lnSpc>
              <a:spcBef>
                <a:spcPts val="10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318770" algn="l"/>
              </a:tabLst>
            </a:pPr>
            <a:r>
              <a:rPr dirty="0"/>
              <a:t>“Some</a:t>
            </a:r>
            <a:r>
              <a:rPr spc="-75" dirty="0"/>
              <a:t> </a:t>
            </a:r>
            <a:r>
              <a:rPr dirty="0"/>
              <a:t>85</a:t>
            </a:r>
            <a:r>
              <a:rPr spc="-70" dirty="0"/>
              <a:t> </a:t>
            </a:r>
            <a:r>
              <a:rPr dirty="0"/>
              <a:t>percent</a:t>
            </a:r>
            <a:r>
              <a:rPr spc="-55" dirty="0"/>
              <a:t> </a:t>
            </a:r>
            <a:r>
              <a:rPr dirty="0"/>
              <a:t>of</a:t>
            </a:r>
            <a:r>
              <a:rPr spc="-80" dirty="0"/>
              <a:t> </a:t>
            </a:r>
            <a:r>
              <a:rPr dirty="0"/>
              <a:t>partnership</a:t>
            </a:r>
            <a:r>
              <a:rPr spc="-55" dirty="0"/>
              <a:t> </a:t>
            </a:r>
            <a:r>
              <a:rPr spc="-10" dirty="0"/>
              <a:t>structures</a:t>
            </a:r>
            <a:r>
              <a:rPr spc="-50" dirty="0"/>
              <a:t> </a:t>
            </a:r>
            <a:r>
              <a:rPr dirty="0"/>
              <a:t>are</a:t>
            </a:r>
            <a:r>
              <a:rPr spc="-60" dirty="0"/>
              <a:t> </a:t>
            </a:r>
            <a:r>
              <a:rPr spc="-10" dirty="0"/>
              <a:t>simple—</a:t>
            </a:r>
            <a:r>
              <a:rPr dirty="0"/>
              <a:t>a</a:t>
            </a:r>
            <a:r>
              <a:rPr spc="-65" dirty="0"/>
              <a:t> </a:t>
            </a:r>
            <a:r>
              <a:rPr dirty="0"/>
              <a:t>single</a:t>
            </a:r>
            <a:r>
              <a:rPr spc="-60" dirty="0"/>
              <a:t> </a:t>
            </a:r>
            <a:r>
              <a:rPr dirty="0"/>
              <a:t>partnership</a:t>
            </a:r>
            <a:r>
              <a:rPr spc="-55" dirty="0"/>
              <a:t> </a:t>
            </a:r>
            <a:r>
              <a:rPr spc="-10" dirty="0"/>
              <a:t>owned </a:t>
            </a:r>
            <a:r>
              <a:rPr dirty="0"/>
              <a:t>directly</a:t>
            </a:r>
            <a:r>
              <a:rPr spc="-45" dirty="0"/>
              <a:t> </a:t>
            </a:r>
            <a:r>
              <a:rPr dirty="0"/>
              <a:t>by</a:t>
            </a:r>
            <a:r>
              <a:rPr spc="-55" dirty="0"/>
              <a:t> </a:t>
            </a:r>
            <a:r>
              <a:rPr spc="-20" dirty="0"/>
              <a:t>individuals—</a:t>
            </a:r>
            <a:r>
              <a:rPr dirty="0"/>
              <a:t>but</a:t>
            </a:r>
            <a:r>
              <a:rPr spc="-15" dirty="0"/>
              <a:t> </a:t>
            </a:r>
            <a:r>
              <a:rPr dirty="0"/>
              <a:t>many</a:t>
            </a:r>
            <a:r>
              <a:rPr spc="-55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others</a:t>
            </a:r>
            <a:r>
              <a:rPr spc="-40" dirty="0"/>
              <a:t> </a:t>
            </a:r>
            <a:r>
              <a:rPr dirty="0"/>
              <a:t>are</a:t>
            </a:r>
            <a:r>
              <a:rPr spc="-55" dirty="0"/>
              <a:t> </a:t>
            </a:r>
            <a:r>
              <a:rPr spc="-10" dirty="0"/>
              <a:t>exceedingly</a:t>
            </a:r>
            <a:r>
              <a:rPr spc="-55" dirty="0"/>
              <a:t> </a:t>
            </a:r>
            <a:r>
              <a:rPr spc="-10" dirty="0"/>
              <a:t>complex.”</a:t>
            </a:r>
          </a:p>
          <a:p>
            <a:pPr marL="318770" marR="5080" indent="-306705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318770" algn="l"/>
              </a:tabLst>
            </a:pPr>
            <a:r>
              <a:rPr dirty="0"/>
              <a:t>“Complex</a:t>
            </a:r>
            <a:r>
              <a:rPr spc="-80" dirty="0"/>
              <a:t> </a:t>
            </a:r>
            <a:r>
              <a:rPr spc="-10" dirty="0"/>
              <a:t>structures</a:t>
            </a:r>
            <a:r>
              <a:rPr spc="-45" dirty="0"/>
              <a:t> </a:t>
            </a:r>
            <a:r>
              <a:rPr dirty="0"/>
              <a:t>can</a:t>
            </a:r>
            <a:r>
              <a:rPr spc="-75" dirty="0"/>
              <a:t> </a:t>
            </a:r>
            <a:r>
              <a:rPr dirty="0"/>
              <a:t>involve</a:t>
            </a:r>
            <a:r>
              <a:rPr spc="-55" dirty="0"/>
              <a:t> </a:t>
            </a:r>
            <a:r>
              <a:rPr spc="-10" dirty="0"/>
              <a:t>partnerships</a:t>
            </a:r>
            <a:r>
              <a:rPr spc="-45" dirty="0"/>
              <a:t> </a:t>
            </a:r>
            <a:r>
              <a:rPr dirty="0"/>
              <a:t>owned</a:t>
            </a:r>
            <a:r>
              <a:rPr spc="-70" dirty="0"/>
              <a:t> </a:t>
            </a:r>
            <a:r>
              <a:rPr dirty="0"/>
              <a:t>by</a:t>
            </a:r>
            <a:r>
              <a:rPr spc="-55" dirty="0"/>
              <a:t> </a:t>
            </a:r>
            <a:r>
              <a:rPr dirty="0"/>
              <a:t>chains</a:t>
            </a:r>
            <a:r>
              <a:rPr spc="-55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other</a:t>
            </a:r>
            <a:r>
              <a:rPr spc="-55" dirty="0"/>
              <a:t> </a:t>
            </a:r>
            <a:r>
              <a:rPr spc="-10" dirty="0"/>
              <a:t>entities </a:t>
            </a:r>
            <a:r>
              <a:rPr dirty="0"/>
              <a:t>(including</a:t>
            </a:r>
            <a:r>
              <a:rPr spc="-65" dirty="0"/>
              <a:t> </a:t>
            </a:r>
            <a:r>
              <a:rPr dirty="0"/>
              <a:t>other</a:t>
            </a:r>
            <a:r>
              <a:rPr spc="-55" dirty="0"/>
              <a:t> </a:t>
            </a:r>
            <a:r>
              <a:rPr spc="-10" dirty="0"/>
              <a:t>partnerships)</a:t>
            </a:r>
            <a:r>
              <a:rPr spc="-55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dirty="0"/>
              <a:t>could</a:t>
            </a:r>
            <a:r>
              <a:rPr spc="-80" dirty="0"/>
              <a:t> </a:t>
            </a:r>
            <a:r>
              <a:rPr dirty="0"/>
              <a:t>even</a:t>
            </a:r>
            <a:r>
              <a:rPr spc="-70" dirty="0"/>
              <a:t> </a:t>
            </a:r>
            <a:r>
              <a:rPr dirty="0"/>
              <a:t>include</a:t>
            </a:r>
            <a:r>
              <a:rPr spc="-60" dirty="0"/>
              <a:t> </a:t>
            </a:r>
            <a:r>
              <a:rPr dirty="0"/>
              <a:t>circular</a:t>
            </a:r>
            <a:r>
              <a:rPr spc="-85" dirty="0"/>
              <a:t> </a:t>
            </a:r>
            <a:r>
              <a:rPr dirty="0"/>
              <a:t>ownership,</a:t>
            </a:r>
            <a:r>
              <a:rPr spc="-70" dirty="0"/>
              <a:t> </a:t>
            </a:r>
            <a:r>
              <a:rPr dirty="0"/>
              <a:t>where</a:t>
            </a:r>
            <a:r>
              <a:rPr spc="-55" dirty="0"/>
              <a:t> </a:t>
            </a:r>
            <a:r>
              <a:rPr spc="-25" dirty="0"/>
              <a:t>one </a:t>
            </a:r>
            <a:r>
              <a:rPr dirty="0"/>
              <a:t>entity</a:t>
            </a:r>
            <a:r>
              <a:rPr spc="-45" dirty="0"/>
              <a:t> </a:t>
            </a:r>
            <a:r>
              <a:rPr dirty="0"/>
              <a:t>owns</a:t>
            </a:r>
            <a:r>
              <a:rPr spc="-70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spc="-10" dirty="0"/>
              <a:t>stake</a:t>
            </a:r>
            <a:r>
              <a:rPr spc="-75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spc="-25" dirty="0"/>
              <a:t>another,</a:t>
            </a:r>
            <a:r>
              <a:rPr spc="-60" dirty="0"/>
              <a:t> </a:t>
            </a:r>
            <a:r>
              <a:rPr dirty="0"/>
              <a:t>which</a:t>
            </a:r>
            <a:r>
              <a:rPr spc="-65" dirty="0"/>
              <a:t> </a:t>
            </a:r>
            <a:r>
              <a:rPr dirty="0"/>
              <a:t>then</a:t>
            </a:r>
            <a:r>
              <a:rPr spc="-55" dirty="0"/>
              <a:t> </a:t>
            </a:r>
            <a:r>
              <a:rPr dirty="0"/>
              <a:t>owns</a:t>
            </a:r>
            <a:r>
              <a:rPr spc="-70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dirty="0"/>
              <a:t>first</a:t>
            </a:r>
            <a:r>
              <a:rPr spc="-55" dirty="0"/>
              <a:t> </a:t>
            </a:r>
            <a:r>
              <a:rPr spc="-20" dirty="0"/>
              <a:t>entity,</a:t>
            </a:r>
            <a:r>
              <a:rPr spc="-50" dirty="0"/>
              <a:t> </a:t>
            </a:r>
            <a:r>
              <a:rPr dirty="0"/>
              <a:t>creating</a:t>
            </a:r>
            <a:r>
              <a:rPr spc="-60" dirty="0"/>
              <a:t> </a:t>
            </a:r>
            <a:r>
              <a:rPr spc="-25" dirty="0"/>
              <a:t>an </a:t>
            </a:r>
            <a:r>
              <a:rPr dirty="0"/>
              <a:t>ownership</a:t>
            </a:r>
            <a:r>
              <a:rPr spc="-45" dirty="0"/>
              <a:t> </a:t>
            </a:r>
            <a:r>
              <a:rPr dirty="0"/>
              <a:t>loop.</a:t>
            </a:r>
            <a:r>
              <a:rPr spc="-40" dirty="0"/>
              <a:t> </a:t>
            </a:r>
            <a:r>
              <a:rPr dirty="0"/>
              <a:t>.</a:t>
            </a:r>
            <a:r>
              <a:rPr spc="-30" dirty="0"/>
              <a:t> </a:t>
            </a:r>
            <a:r>
              <a:rPr dirty="0"/>
              <a:t>.</a:t>
            </a:r>
            <a:r>
              <a:rPr spc="-25" dirty="0"/>
              <a:t> .”</a:t>
            </a:r>
          </a:p>
          <a:p>
            <a:pPr marL="318770" indent="-306070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318770" algn="l"/>
              </a:tabLst>
            </a:pPr>
            <a:r>
              <a:rPr dirty="0"/>
              <a:t>“From</a:t>
            </a:r>
            <a:r>
              <a:rPr spc="-70" dirty="0"/>
              <a:t> </a:t>
            </a:r>
            <a:r>
              <a:rPr dirty="0"/>
              <a:t>2002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2019,</a:t>
            </a:r>
            <a:r>
              <a:rPr spc="-4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number</a:t>
            </a:r>
            <a:r>
              <a:rPr spc="-5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10" dirty="0"/>
              <a:t>partnerships</a:t>
            </a:r>
            <a:r>
              <a:rPr spc="-35" dirty="0"/>
              <a:t> </a:t>
            </a:r>
            <a:r>
              <a:rPr dirty="0"/>
              <a:t>that</a:t>
            </a:r>
            <a:r>
              <a:rPr spc="-35" dirty="0"/>
              <a:t> </a:t>
            </a:r>
            <a:r>
              <a:rPr dirty="0"/>
              <a:t>qualify</a:t>
            </a:r>
            <a:r>
              <a:rPr spc="-45" dirty="0"/>
              <a:t> </a:t>
            </a:r>
            <a:r>
              <a:rPr dirty="0"/>
              <a:t>as</a:t>
            </a:r>
            <a:r>
              <a:rPr spc="-50" dirty="0"/>
              <a:t> </a:t>
            </a:r>
            <a:r>
              <a:rPr dirty="0"/>
              <a:t>“large”</a:t>
            </a:r>
            <a:r>
              <a:rPr spc="-50" dirty="0"/>
              <a:t> </a:t>
            </a:r>
            <a:r>
              <a:rPr spc="-10" dirty="0"/>
              <a:t>(i.e.,</a:t>
            </a:r>
          </a:p>
          <a:p>
            <a:pPr marL="318770" marR="235585">
              <a:lnSpc>
                <a:spcPct val="100000"/>
              </a:lnSpc>
            </a:pPr>
            <a:r>
              <a:rPr dirty="0"/>
              <a:t>$100</a:t>
            </a:r>
            <a:r>
              <a:rPr spc="-50" dirty="0"/>
              <a:t> </a:t>
            </a:r>
            <a:r>
              <a:rPr dirty="0"/>
              <a:t>million</a:t>
            </a:r>
            <a:r>
              <a:rPr spc="-55" dirty="0"/>
              <a:t> </a:t>
            </a:r>
            <a:r>
              <a:rPr dirty="0"/>
              <a:t>or</a:t>
            </a:r>
            <a:r>
              <a:rPr spc="-55" dirty="0"/>
              <a:t> </a:t>
            </a:r>
            <a:r>
              <a:rPr dirty="0"/>
              <a:t>more</a:t>
            </a:r>
            <a:r>
              <a:rPr spc="-55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dirty="0"/>
              <a:t>assets</a:t>
            </a:r>
            <a:r>
              <a:rPr spc="-25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dirty="0"/>
              <a:t>100</a:t>
            </a:r>
            <a:r>
              <a:rPr spc="-45" dirty="0"/>
              <a:t> </a:t>
            </a:r>
            <a:r>
              <a:rPr dirty="0"/>
              <a:t>or</a:t>
            </a:r>
            <a:r>
              <a:rPr spc="-55" dirty="0"/>
              <a:t> </a:t>
            </a:r>
            <a:r>
              <a:rPr dirty="0"/>
              <a:t>more</a:t>
            </a:r>
            <a:r>
              <a:rPr spc="-60" dirty="0"/>
              <a:t> </a:t>
            </a:r>
            <a:r>
              <a:rPr dirty="0"/>
              <a:t>total</a:t>
            </a:r>
            <a:r>
              <a:rPr spc="-30" dirty="0"/>
              <a:t> </a:t>
            </a:r>
            <a:r>
              <a:rPr dirty="0"/>
              <a:t>partners)</a:t>
            </a:r>
            <a:r>
              <a:rPr spc="-35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spc="-10" dirty="0"/>
              <a:t>“complex”</a:t>
            </a:r>
            <a:r>
              <a:rPr spc="-50" dirty="0"/>
              <a:t> </a:t>
            </a:r>
            <a:r>
              <a:rPr spc="-10" dirty="0"/>
              <a:t>(i.e., </a:t>
            </a:r>
            <a:r>
              <a:rPr dirty="0"/>
              <a:t>20</a:t>
            </a:r>
            <a:r>
              <a:rPr spc="-55" dirty="0"/>
              <a:t> </a:t>
            </a:r>
            <a:r>
              <a:rPr dirty="0"/>
              <a:t>or</a:t>
            </a:r>
            <a:r>
              <a:rPr spc="-60" dirty="0"/>
              <a:t> </a:t>
            </a:r>
            <a:r>
              <a:rPr dirty="0"/>
              <a:t>more</a:t>
            </a:r>
            <a:r>
              <a:rPr spc="-60" dirty="0"/>
              <a:t> </a:t>
            </a:r>
            <a:r>
              <a:rPr dirty="0"/>
              <a:t>tiers</a:t>
            </a:r>
            <a:r>
              <a:rPr spc="-45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dirty="0"/>
              <a:t>ownership)</a:t>
            </a:r>
            <a:r>
              <a:rPr spc="-60" dirty="0"/>
              <a:t> </a:t>
            </a:r>
            <a:r>
              <a:rPr dirty="0"/>
              <a:t>increased</a:t>
            </a:r>
            <a:r>
              <a:rPr spc="-50" dirty="0"/>
              <a:t> </a:t>
            </a:r>
            <a:r>
              <a:rPr dirty="0"/>
              <a:t>from</a:t>
            </a:r>
            <a:r>
              <a:rPr spc="-65" dirty="0"/>
              <a:t> </a:t>
            </a:r>
            <a:r>
              <a:rPr dirty="0"/>
              <a:t>36</a:t>
            </a:r>
            <a:r>
              <a:rPr spc="-50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more</a:t>
            </a:r>
            <a:r>
              <a:rPr spc="-65" dirty="0"/>
              <a:t> </a:t>
            </a:r>
            <a:r>
              <a:rPr dirty="0"/>
              <a:t>than</a:t>
            </a:r>
            <a:r>
              <a:rPr spc="-30" dirty="0"/>
              <a:t> </a:t>
            </a:r>
            <a:r>
              <a:rPr spc="-10" dirty="0"/>
              <a:t>6,000.”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HAMILTON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PROJECT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026" y="2945343"/>
            <a:ext cx="1098105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0" marR="5080" indent="-305435">
              <a:lnSpc>
                <a:spcPct val="100000"/>
              </a:lnSpc>
              <a:spcBef>
                <a:spcPts val="95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318770" algn="l"/>
              </a:tabLst>
            </a:pP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“Some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filers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use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partnerships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conceal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ownership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tax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474F55"/>
                </a:solidFill>
                <a:latin typeface="Calibri"/>
                <a:cs typeface="Calibri"/>
              </a:rPr>
              <a:t>liability.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For 	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example,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one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high-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profile</a:t>
            </a:r>
            <a:r>
              <a:rPr sz="28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case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high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net-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worth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individual</a:t>
            </a:r>
            <a:r>
              <a:rPr sz="28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organized</a:t>
            </a:r>
            <a:r>
              <a:rPr sz="2800" b="1" spc="700" dirty="0">
                <a:solidFill>
                  <a:srgbClr val="474F55"/>
                </a:solidFill>
                <a:latin typeface="Calibri"/>
                <a:cs typeface="Calibri"/>
              </a:rPr>
              <a:t>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complicated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network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offshore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entities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that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included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LLCs,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trusts,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other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474F55"/>
                </a:solidFill>
                <a:latin typeface="Calibri"/>
                <a:cs typeface="Calibri"/>
              </a:rPr>
              <a:t>pass-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through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entities</a:t>
            </a:r>
            <a:r>
              <a:rPr sz="28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own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various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investments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conceal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income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from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those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investments.”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275" y="960055"/>
            <a:ext cx="2719705" cy="33990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45" dirty="0">
                <a:solidFill>
                  <a:srgbClr val="53585E"/>
                </a:solidFill>
                <a:latin typeface="Calibri"/>
                <a:cs typeface="Calibri"/>
              </a:rPr>
              <a:t>WHAT</a:t>
            </a:r>
            <a:r>
              <a:rPr sz="3200" b="1" spc="-120" dirty="0">
                <a:solidFill>
                  <a:srgbClr val="53585E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53585E"/>
                </a:solidFill>
                <a:latin typeface="Calibri"/>
                <a:cs typeface="Calibri"/>
              </a:rPr>
              <a:t>ABOUT </a:t>
            </a:r>
            <a:r>
              <a:rPr sz="3200" b="1" dirty="0">
                <a:solidFill>
                  <a:srgbClr val="53585E"/>
                </a:solidFill>
                <a:latin typeface="Calibri"/>
                <a:cs typeface="Calibri"/>
              </a:rPr>
              <a:t>THE</a:t>
            </a:r>
            <a:r>
              <a:rPr sz="3200" b="1" spc="-40" dirty="0">
                <a:solidFill>
                  <a:srgbClr val="53585E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53585E"/>
                </a:solidFill>
                <a:latin typeface="Calibri"/>
                <a:cs typeface="Calibri"/>
              </a:rPr>
              <a:t>FEDERAL CORPORATE </a:t>
            </a:r>
            <a:r>
              <a:rPr sz="3200" b="1" spc="-30" dirty="0">
                <a:solidFill>
                  <a:srgbClr val="53585E"/>
                </a:solidFill>
                <a:latin typeface="Calibri"/>
                <a:cs typeface="Calibri"/>
              </a:rPr>
              <a:t>TRANSPARENCY </a:t>
            </a:r>
            <a:r>
              <a:rPr sz="3200" b="1" spc="-20" dirty="0">
                <a:solidFill>
                  <a:srgbClr val="53585E"/>
                </a:solidFill>
                <a:latin typeface="Calibri"/>
                <a:cs typeface="Calibri"/>
              </a:rPr>
              <a:t>ACT?</a:t>
            </a:r>
            <a:r>
              <a:rPr lang="en-US" sz="3200" b="1" spc="-20" dirty="0">
                <a:solidFill>
                  <a:srgbClr val="53585E"/>
                </a:solidFill>
                <a:latin typeface="Calibri"/>
                <a:cs typeface="Calibri"/>
              </a:rPr>
              <a:t> </a:t>
            </a:r>
            <a:r>
              <a:rPr lang="en-US" sz="2000" b="1" spc="-20" dirty="0">
                <a:solidFill>
                  <a:srgbClr val="53585E"/>
                </a:solidFill>
                <a:latin typeface="Calibri"/>
                <a:cs typeface="Calibri"/>
              </a:rPr>
              <a:t>31 U.S.C. 5336 (Beneficial ownership information reporting requirements)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6531" y="457200"/>
            <a:ext cx="3703320" cy="95250"/>
          </a:xfrm>
          <a:custGeom>
            <a:avLst/>
            <a:gdLst/>
            <a:ahLst/>
            <a:cxnLst/>
            <a:rect l="l" t="t" r="r" b="b"/>
            <a:pathLst>
              <a:path w="3703320" h="95250">
                <a:moveTo>
                  <a:pt x="3703320" y="0"/>
                </a:moveTo>
                <a:lnTo>
                  <a:pt x="0" y="0"/>
                </a:lnTo>
                <a:lnTo>
                  <a:pt x="0" y="94996"/>
                </a:lnTo>
                <a:lnTo>
                  <a:pt x="3703320" y="94996"/>
                </a:lnTo>
                <a:lnTo>
                  <a:pt x="3703320" y="0"/>
                </a:lnTo>
                <a:close/>
              </a:path>
            </a:pathLst>
          </a:custGeom>
          <a:solidFill>
            <a:srgbClr val="535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41825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20" y="0"/>
                </a:moveTo>
                <a:lnTo>
                  <a:pt x="0" y="0"/>
                </a:lnTo>
                <a:lnTo>
                  <a:pt x="0" y="91439"/>
                </a:lnTo>
                <a:lnTo>
                  <a:pt x="3703320" y="91439"/>
                </a:lnTo>
                <a:lnTo>
                  <a:pt x="3703320" y="0"/>
                </a:lnTo>
                <a:close/>
              </a:path>
            </a:pathLst>
          </a:custGeom>
          <a:solidFill>
            <a:srgbClr val="9A7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42147" y="453644"/>
            <a:ext cx="3703320" cy="99060"/>
          </a:xfrm>
          <a:custGeom>
            <a:avLst/>
            <a:gdLst/>
            <a:ahLst/>
            <a:cxnLst/>
            <a:rect l="l" t="t" r="r" b="b"/>
            <a:pathLst>
              <a:path w="3703320" h="99059">
                <a:moveTo>
                  <a:pt x="3703320" y="0"/>
                </a:moveTo>
                <a:lnTo>
                  <a:pt x="0" y="0"/>
                </a:lnTo>
                <a:lnTo>
                  <a:pt x="0" y="98551"/>
                </a:lnTo>
                <a:lnTo>
                  <a:pt x="3703320" y="98551"/>
                </a:lnTo>
                <a:lnTo>
                  <a:pt x="3703320" y="0"/>
                </a:lnTo>
                <a:close/>
              </a:path>
            </a:pathLst>
          </a:custGeom>
          <a:solidFill>
            <a:srgbClr val="846D7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246854" y="723900"/>
            <a:ext cx="7498715" cy="5676900"/>
            <a:chOff x="4246854" y="723900"/>
            <a:chExt cx="7498715" cy="5676900"/>
          </a:xfrm>
        </p:grpSpPr>
        <p:sp>
          <p:nvSpPr>
            <p:cNvPr id="7" name="object 7"/>
            <p:cNvSpPr/>
            <p:nvPr/>
          </p:nvSpPr>
          <p:spPr>
            <a:xfrm>
              <a:off x="4246854" y="723900"/>
              <a:ext cx="7498715" cy="5676900"/>
            </a:xfrm>
            <a:custGeom>
              <a:avLst/>
              <a:gdLst/>
              <a:ahLst/>
              <a:cxnLst/>
              <a:rect l="l" t="t" r="r" b="b"/>
              <a:pathLst>
                <a:path w="7498715" h="5676900">
                  <a:moveTo>
                    <a:pt x="7498613" y="0"/>
                  </a:moveTo>
                  <a:lnTo>
                    <a:pt x="0" y="0"/>
                  </a:lnTo>
                  <a:lnTo>
                    <a:pt x="0" y="5676900"/>
                  </a:lnTo>
                  <a:lnTo>
                    <a:pt x="7498613" y="5676900"/>
                  </a:lnTo>
                  <a:lnTo>
                    <a:pt x="7498613" y="0"/>
                  </a:lnTo>
                  <a:close/>
                </a:path>
              </a:pathLst>
            </a:custGeom>
            <a:solidFill>
              <a:srgbClr val="535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2188" y="1018032"/>
              <a:ext cx="7104887" cy="914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98437" y="1037967"/>
              <a:ext cx="7012940" cy="0"/>
            </a:xfrm>
            <a:custGeom>
              <a:avLst/>
              <a:gdLst/>
              <a:ahLst/>
              <a:cxnLst/>
              <a:rect l="l" t="t" r="r" b="b"/>
              <a:pathLst>
                <a:path w="7012940">
                  <a:moveTo>
                    <a:pt x="0" y="0"/>
                  </a:moveTo>
                  <a:lnTo>
                    <a:pt x="7012368" y="0"/>
                  </a:lnTo>
                </a:path>
              </a:pathLst>
            </a:custGeom>
            <a:ln w="12700">
              <a:solidFill>
                <a:srgbClr val="9A73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77177" y="1060319"/>
            <a:ext cx="6377305" cy="1346138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ct val="86900"/>
              </a:lnSpc>
              <a:spcBef>
                <a:spcPts val="475"/>
              </a:spcBef>
            </a:pPr>
            <a:r>
              <a:rPr dirty="0"/>
              <a:t>The</a:t>
            </a:r>
            <a:r>
              <a:rPr spc="-85" dirty="0"/>
              <a:t> </a:t>
            </a:r>
            <a:r>
              <a:rPr spc="-80" dirty="0"/>
              <a:t>CTA</a:t>
            </a:r>
            <a:r>
              <a:rPr spc="-65" dirty="0"/>
              <a:t> </a:t>
            </a:r>
            <a:r>
              <a:rPr spc="-10" dirty="0"/>
              <a:t>requires</a:t>
            </a:r>
            <a:r>
              <a:rPr spc="-85" dirty="0"/>
              <a:t> </a:t>
            </a:r>
            <a:r>
              <a:rPr dirty="0"/>
              <a:t>disclosure</a:t>
            </a:r>
            <a:r>
              <a:rPr spc="-6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-10" dirty="0"/>
              <a:t>beneficial ownership</a:t>
            </a:r>
            <a:r>
              <a:rPr spc="-70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certain</a:t>
            </a:r>
            <a:r>
              <a:rPr spc="-65" dirty="0"/>
              <a:t> </a:t>
            </a:r>
            <a:r>
              <a:rPr dirty="0"/>
              <a:t>entities</a:t>
            </a:r>
            <a:r>
              <a:rPr lang="en-US" spc="-55" dirty="0"/>
              <a:t> (many are excluded)</a:t>
            </a:r>
            <a:r>
              <a:rPr lang="en-US" spc="-10" dirty="0"/>
              <a:t>including corporations,</a:t>
            </a:r>
            <a:r>
              <a:rPr lang="en-US" spc="-260" dirty="0"/>
              <a:t> </a:t>
            </a:r>
            <a:r>
              <a:rPr lang="en-US" dirty="0"/>
              <a:t>LLCs</a:t>
            </a:r>
            <a:r>
              <a:rPr lang="en-US" spc="-45" dirty="0"/>
              <a:t> </a:t>
            </a:r>
            <a:r>
              <a:rPr lang="en-US" dirty="0"/>
              <a:t>and</a:t>
            </a:r>
            <a:r>
              <a:rPr lang="en-US" spc="-35" dirty="0"/>
              <a:t> </a:t>
            </a:r>
            <a:r>
              <a:rPr lang="en-US" dirty="0"/>
              <a:t>limited</a:t>
            </a:r>
            <a:r>
              <a:rPr lang="en-US" spc="-20" dirty="0"/>
              <a:t> </a:t>
            </a:r>
            <a:r>
              <a:rPr lang="en-US" spc="-10" dirty="0"/>
              <a:t>partnerships.</a:t>
            </a:r>
            <a:endParaRPr spc="-10" dirty="0"/>
          </a:p>
        </p:txBody>
      </p:sp>
      <p:grpSp>
        <p:nvGrpSpPr>
          <p:cNvPr id="11" name="object 11"/>
          <p:cNvGrpSpPr/>
          <p:nvPr/>
        </p:nvGrpSpPr>
        <p:grpSpPr>
          <a:xfrm>
            <a:off x="4552188" y="2194560"/>
            <a:ext cx="7105015" cy="91440"/>
            <a:chOff x="4552188" y="2194560"/>
            <a:chExt cx="7105015" cy="9144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2188" y="2194560"/>
              <a:ext cx="7104887" cy="914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98437" y="2215248"/>
              <a:ext cx="7012940" cy="0"/>
            </a:xfrm>
            <a:custGeom>
              <a:avLst/>
              <a:gdLst/>
              <a:ahLst/>
              <a:cxnLst/>
              <a:rect l="l" t="t" r="r" b="b"/>
              <a:pathLst>
                <a:path w="7012940">
                  <a:moveTo>
                    <a:pt x="0" y="0"/>
                  </a:moveTo>
                  <a:lnTo>
                    <a:pt x="7012368" y="0"/>
                  </a:lnTo>
                </a:path>
              </a:pathLst>
            </a:custGeom>
            <a:ln w="12700">
              <a:solidFill>
                <a:srgbClr val="8E7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677177" y="2237600"/>
            <a:ext cx="6764020" cy="7086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500"/>
              </a:spcBef>
            </a:pP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Passed</a:t>
            </a:r>
            <a:r>
              <a:rPr sz="2400" b="1" spc="-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2400" b="1" spc="-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Gill Sans MT"/>
                <a:cs typeface="Gill Sans MT"/>
              </a:rPr>
              <a:t>2021,</a:t>
            </a:r>
            <a:r>
              <a:rPr sz="2400" b="1" spc="-229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2400" b="1" spc="-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85" dirty="0">
                <a:solidFill>
                  <a:srgbClr val="FFFFFF"/>
                </a:solidFill>
                <a:latin typeface="Gill Sans MT"/>
                <a:cs typeface="Gill Sans MT"/>
              </a:rPr>
              <a:t>CTA</a:t>
            </a:r>
            <a:r>
              <a:rPr sz="2400" b="1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2400" b="1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Gill Sans MT"/>
                <a:cs typeface="Gill Sans MT"/>
              </a:rPr>
              <a:t>currently</a:t>
            </a:r>
            <a:r>
              <a:rPr sz="2400" b="1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2400" b="1" spc="-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Gill Sans MT"/>
                <a:cs typeface="Gill Sans MT"/>
              </a:rPr>
              <a:t>subject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2400" b="1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ongoing</a:t>
            </a:r>
            <a:r>
              <a:rPr sz="2400" b="1" spc="-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Gill Sans MT"/>
                <a:cs typeface="Gill Sans MT"/>
              </a:rPr>
              <a:t>litigation.</a:t>
            </a:r>
            <a:endParaRPr sz="2400">
              <a:latin typeface="Gill Sans MT"/>
              <a:cs typeface="Gill Sans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552188" y="3372611"/>
            <a:ext cx="7105015" cy="91440"/>
            <a:chOff x="4552188" y="3372611"/>
            <a:chExt cx="7105015" cy="9144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2188" y="3372611"/>
              <a:ext cx="7104887" cy="9143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598437" y="3392531"/>
              <a:ext cx="7012940" cy="0"/>
            </a:xfrm>
            <a:custGeom>
              <a:avLst/>
              <a:gdLst/>
              <a:ahLst/>
              <a:cxnLst/>
              <a:rect l="l" t="t" r="r" b="b"/>
              <a:pathLst>
                <a:path w="7012940">
                  <a:moveTo>
                    <a:pt x="0" y="0"/>
                  </a:moveTo>
                  <a:lnTo>
                    <a:pt x="7012368" y="0"/>
                  </a:lnTo>
                </a:path>
              </a:pathLst>
            </a:custGeom>
            <a:ln w="12700">
              <a:solidFill>
                <a:srgbClr val="7A80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677177" y="3414883"/>
            <a:ext cx="6818630" cy="10267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ct val="86900"/>
              </a:lnSpc>
              <a:spcBef>
                <a:spcPts val="475"/>
              </a:spcBef>
            </a:pP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2400" b="1" spc="-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federal</a:t>
            </a:r>
            <a:r>
              <a:rPr sz="2400" b="1" spc="-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Gill Sans MT"/>
                <a:cs typeface="Gill Sans MT"/>
              </a:rPr>
              <a:t>government</a:t>
            </a:r>
            <a:r>
              <a:rPr sz="2400" b="1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argues</a:t>
            </a:r>
            <a:r>
              <a:rPr sz="2400" b="1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2400" b="1" spc="-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Gill Sans MT"/>
                <a:cs typeface="Gill Sans MT"/>
              </a:rPr>
              <a:t>information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2400" b="1" spc="-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essential</a:t>
            </a:r>
            <a:r>
              <a:rPr sz="2400" b="1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to the</a:t>
            </a:r>
            <a:r>
              <a:rPr sz="2400" b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Gill Sans MT"/>
                <a:cs typeface="Gill Sans MT"/>
              </a:rPr>
              <a:t>oversight,</a:t>
            </a:r>
            <a:r>
              <a:rPr sz="2400" b="1" spc="-2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Gill Sans MT"/>
                <a:cs typeface="Gill Sans MT"/>
              </a:rPr>
              <a:t>regulation,</a:t>
            </a:r>
            <a:r>
              <a:rPr sz="2400" b="1" spc="-2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Gill Sans MT"/>
                <a:cs typeface="Gill Sans MT"/>
              </a:rPr>
              <a:t>and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taxation</a:t>
            </a:r>
            <a:r>
              <a:rPr sz="2400" b="1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2400" b="1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these</a:t>
            </a:r>
            <a:r>
              <a:rPr sz="2400" b="1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Gill Sans MT"/>
                <a:cs typeface="Gill Sans MT"/>
              </a:rPr>
              <a:t>entities.</a:t>
            </a:r>
            <a:endParaRPr sz="2400">
              <a:latin typeface="Gill Sans MT"/>
              <a:cs typeface="Gill Sans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52188" y="4549140"/>
            <a:ext cx="7105015" cy="91440"/>
            <a:chOff x="4552188" y="4549140"/>
            <a:chExt cx="7105015" cy="9144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2188" y="4549140"/>
              <a:ext cx="7104887" cy="9143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598437" y="4569814"/>
              <a:ext cx="7012940" cy="0"/>
            </a:xfrm>
            <a:custGeom>
              <a:avLst/>
              <a:gdLst/>
              <a:ahLst/>
              <a:cxnLst/>
              <a:rect l="l" t="t" r="r" b="b"/>
              <a:pathLst>
                <a:path w="7012940">
                  <a:moveTo>
                    <a:pt x="0" y="0"/>
                  </a:moveTo>
                  <a:lnTo>
                    <a:pt x="7012368" y="0"/>
                  </a:lnTo>
                </a:path>
              </a:pathLst>
            </a:custGeom>
            <a:ln w="12700">
              <a:solidFill>
                <a:srgbClr val="516F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677177" y="4592166"/>
            <a:ext cx="6817995" cy="10267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algn="just">
              <a:lnSpc>
                <a:spcPct val="86900"/>
              </a:lnSpc>
              <a:spcBef>
                <a:spcPts val="475"/>
              </a:spcBef>
            </a:pP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Opponents</a:t>
            </a:r>
            <a:r>
              <a:rPr sz="2400" b="1" spc="-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claims</a:t>
            </a:r>
            <a:r>
              <a:rPr sz="2400" b="1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that</a:t>
            </a:r>
            <a:r>
              <a:rPr sz="2400" b="1" spc="-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it</a:t>
            </a:r>
            <a:r>
              <a:rPr sz="2400" b="1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exceeds</a:t>
            </a:r>
            <a:r>
              <a:rPr sz="2400" b="1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2400" b="1" spc="-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Gill Sans MT"/>
                <a:cs typeface="Gill Sans MT"/>
              </a:rPr>
              <a:t>authority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2400" b="1" spc="-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Gill Sans MT"/>
                <a:cs typeface="Gill Sans MT"/>
              </a:rPr>
              <a:t>Congress,</a:t>
            </a:r>
            <a:r>
              <a:rPr sz="2400" b="1" spc="-1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2400" b="1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Gill Sans MT"/>
                <a:cs typeface="Gill Sans MT"/>
              </a:rPr>
              <a:t>part,</a:t>
            </a:r>
            <a:r>
              <a:rPr sz="2400" b="1" spc="-1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because it is not</a:t>
            </a:r>
            <a:r>
              <a:rPr sz="2400" b="1" spc="-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tied</a:t>
            </a:r>
            <a:r>
              <a:rPr sz="2400" b="1" spc="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2400" b="1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Gill Sans MT"/>
                <a:cs typeface="Gill Sans MT"/>
              </a:rPr>
              <a:t>any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particular</a:t>
            </a:r>
            <a:r>
              <a:rPr sz="2400" b="1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Gill Sans MT"/>
                <a:cs typeface="Gill Sans MT"/>
              </a:rPr>
              <a:t>authority.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spc="-45" dirty="0">
                <a:latin typeface="Calibri"/>
                <a:cs typeface="Calibri"/>
              </a:rPr>
              <a:t>WHAT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ABOUT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INTERNATIONAL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TAX?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026" y="2136099"/>
            <a:ext cx="10730865" cy="3787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699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From</a:t>
            </a:r>
            <a:r>
              <a:rPr sz="2000" b="1" spc="-6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“International</a:t>
            </a:r>
            <a:r>
              <a:rPr sz="2000" b="1" spc="-8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6C3B31"/>
                </a:solidFill>
                <a:latin typeface="Calibri"/>
                <a:cs typeface="Calibri"/>
              </a:rPr>
              <a:t>Tax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Implications</a:t>
            </a:r>
            <a:r>
              <a:rPr sz="2000" b="1" spc="-8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for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Private</a:t>
            </a:r>
            <a:r>
              <a:rPr sz="2000" b="1" spc="-4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Equity</a:t>
            </a:r>
            <a:r>
              <a:rPr sz="2000" b="1" spc="-8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Investments,”</a:t>
            </a:r>
            <a:r>
              <a:rPr sz="2000" b="1" spc="-7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Prof.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Young</a:t>
            </a:r>
            <a:r>
              <a:rPr sz="2000" b="1" spc="-7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Ran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(Christine)</a:t>
            </a:r>
            <a:r>
              <a:rPr sz="2000" b="1" spc="-7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Kim,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Cardozo</a:t>
            </a:r>
            <a:r>
              <a:rPr sz="2000" b="1" spc="-2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Legal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Studies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Research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Paper</a:t>
            </a:r>
            <a:r>
              <a:rPr sz="2000" b="1" spc="-3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No.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2024-42,</a:t>
            </a:r>
            <a:r>
              <a:rPr sz="2000" b="1" spc="-7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Oct.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29,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2024.</a:t>
            </a:r>
            <a:endParaRPr sz="2000">
              <a:latin typeface="Calibri"/>
              <a:cs typeface="Calibri"/>
            </a:endParaRPr>
          </a:p>
          <a:p>
            <a:pPr marL="641985" marR="5080" indent="-304800">
              <a:lnSpc>
                <a:spcPct val="100000"/>
              </a:lnSpc>
              <a:spcBef>
                <a:spcPts val="177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641985" algn="l"/>
              </a:tabLst>
            </a:pP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“Private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equity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funds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(PEFs)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have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continuously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grown</a:t>
            </a:r>
            <a:r>
              <a:rPr sz="2400" b="1" spc="-10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over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last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couple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of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decades,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making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up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‘quarter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global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M&amp;A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activity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much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half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the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leveraged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loan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issues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capital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markets’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474F55"/>
                </a:solidFill>
                <a:latin typeface="Calibri"/>
                <a:cs typeface="Calibri"/>
              </a:rPr>
              <a:t>(Talmor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Vasvari,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2011,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3).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Its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popularity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is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due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fact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that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it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allows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access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capital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not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available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on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the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public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markets.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However,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discourse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on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private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equity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tax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is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still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limited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to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domestic</a:t>
            </a:r>
            <a:r>
              <a:rPr sz="24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matters.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There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is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scant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research</a:t>
            </a:r>
            <a:r>
              <a:rPr sz="24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analyzing</a:t>
            </a:r>
            <a:r>
              <a:rPr sz="24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international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tax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aspects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of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PEFs’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474F55"/>
                </a:solidFill>
                <a:latin typeface="Calibri"/>
                <a:cs typeface="Calibri"/>
              </a:rPr>
              <a:t>cross-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border</a:t>
            </a:r>
            <a:r>
              <a:rPr sz="24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investment,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despite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dramatic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increase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international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capital</a:t>
            </a:r>
            <a:r>
              <a:rPr sz="2400" b="1" spc="-9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flows.”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spc="-45" dirty="0">
                <a:latin typeface="Calibri"/>
                <a:cs typeface="Calibri"/>
              </a:rPr>
              <a:t>WHAT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ABOUT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INTERNATIONAL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TAX?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026" y="2501860"/>
            <a:ext cx="10845800" cy="3055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0256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From</a:t>
            </a:r>
            <a:r>
              <a:rPr sz="2000" b="1" spc="-6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“International</a:t>
            </a:r>
            <a:r>
              <a:rPr sz="2000" b="1" spc="-8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6C3B31"/>
                </a:solidFill>
                <a:latin typeface="Calibri"/>
                <a:cs typeface="Calibri"/>
              </a:rPr>
              <a:t>Tax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Implications</a:t>
            </a:r>
            <a:r>
              <a:rPr sz="2000" b="1" spc="-8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for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Private</a:t>
            </a:r>
            <a:r>
              <a:rPr sz="2000" b="1" spc="-4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Equity</a:t>
            </a:r>
            <a:r>
              <a:rPr sz="2000" b="1" spc="-8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Investments,”</a:t>
            </a:r>
            <a:r>
              <a:rPr sz="2000" b="1" spc="-7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Prof.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Young</a:t>
            </a:r>
            <a:r>
              <a:rPr sz="2000" b="1" spc="-7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Ran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(Christine)</a:t>
            </a:r>
            <a:r>
              <a:rPr sz="2000" b="1" spc="-7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Kim,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Cardozo</a:t>
            </a:r>
            <a:r>
              <a:rPr sz="2000" b="1" spc="-2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Legal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Studies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Research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Paper</a:t>
            </a:r>
            <a:r>
              <a:rPr sz="2000" b="1" spc="-3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No.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2024-42,</a:t>
            </a:r>
            <a:r>
              <a:rPr sz="2000" b="1" spc="-7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Oct.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29,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2024.</a:t>
            </a:r>
            <a:endParaRPr sz="2000">
              <a:latin typeface="Calibri"/>
              <a:cs typeface="Calibri"/>
            </a:endParaRPr>
          </a:p>
          <a:p>
            <a:pPr marL="641985" marR="5080" indent="-304800">
              <a:lnSpc>
                <a:spcPct val="100000"/>
              </a:lnSpc>
              <a:spcBef>
                <a:spcPts val="177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641985" algn="l"/>
              </a:tabLst>
            </a:pP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“Policy</a:t>
            </a:r>
            <a:r>
              <a:rPr sz="24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alternatives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that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capture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474F55"/>
                </a:solidFill>
                <a:latin typeface="Calibri"/>
                <a:cs typeface="Calibri"/>
              </a:rPr>
              <a:t>PEF’s</a:t>
            </a:r>
            <a:r>
              <a:rPr sz="24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hybrid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nature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would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lead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strengthening source-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based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taxation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because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investors’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income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would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treated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active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income.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If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treated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active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income,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then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it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would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taxed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primarily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by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the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country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source.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90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justify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source-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based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taxation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for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GPs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income,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there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is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the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argument</a:t>
            </a:r>
            <a:r>
              <a:rPr sz="2400" b="1" spc="-9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that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GPs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[general</a:t>
            </a:r>
            <a:r>
              <a:rPr sz="24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partners]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are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culpable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for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eroding</a:t>
            </a:r>
            <a:r>
              <a:rPr sz="2400" b="1" spc="-9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source-based taxation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international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tax.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.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.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.”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spc="-45" dirty="0">
                <a:latin typeface="Calibri"/>
                <a:cs typeface="Calibri"/>
              </a:rPr>
              <a:t>WHAT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ABOUT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INTERNATIONAL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TAX?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026" y="2136099"/>
            <a:ext cx="10888980" cy="3787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4511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From</a:t>
            </a:r>
            <a:r>
              <a:rPr sz="2000" b="1" spc="-6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“International</a:t>
            </a:r>
            <a:r>
              <a:rPr sz="2000" b="1" spc="-8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6C3B31"/>
                </a:solidFill>
                <a:latin typeface="Calibri"/>
                <a:cs typeface="Calibri"/>
              </a:rPr>
              <a:t>Tax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Implications</a:t>
            </a:r>
            <a:r>
              <a:rPr sz="2000" b="1" spc="-8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for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Private</a:t>
            </a:r>
            <a:r>
              <a:rPr sz="2000" b="1" spc="-4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Equity</a:t>
            </a:r>
            <a:r>
              <a:rPr sz="2000" b="1" spc="-8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Investments,”</a:t>
            </a:r>
            <a:r>
              <a:rPr sz="2000" b="1" spc="-7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Prof.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Young</a:t>
            </a:r>
            <a:r>
              <a:rPr sz="2000" b="1" spc="-7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Ran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(Christine)</a:t>
            </a:r>
            <a:r>
              <a:rPr sz="2000" b="1" spc="-7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Kim,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Cardozo</a:t>
            </a:r>
            <a:r>
              <a:rPr sz="2000" b="1" spc="-2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Legal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Studies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Research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Paper</a:t>
            </a:r>
            <a:r>
              <a:rPr sz="2000" b="1" spc="-3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No.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2024-42,</a:t>
            </a:r>
            <a:r>
              <a:rPr sz="2000" b="1" spc="-7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Oct.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29,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2024.</a:t>
            </a:r>
            <a:endParaRPr sz="2000">
              <a:latin typeface="Calibri"/>
              <a:cs typeface="Calibri"/>
            </a:endParaRPr>
          </a:p>
          <a:p>
            <a:pPr marL="641985" marR="5080" indent="-304800">
              <a:lnSpc>
                <a:spcPct val="100000"/>
              </a:lnSpc>
              <a:spcBef>
                <a:spcPts val="177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641985" algn="l"/>
              </a:tabLst>
            </a:pPr>
            <a:r>
              <a:rPr sz="2400" b="1" spc="-95" dirty="0">
                <a:solidFill>
                  <a:srgbClr val="474F55"/>
                </a:solidFill>
                <a:latin typeface="Calibri"/>
                <a:cs typeface="Calibri"/>
              </a:rPr>
              <a:t>“.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.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.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By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recognizing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PEF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ToB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[trade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or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business],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U.S.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could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raise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its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revenue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source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country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case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inbound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investment.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contrast,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revenue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could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decrease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outbound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investment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cases,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where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U.S.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would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be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a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residence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474F55"/>
                </a:solidFill>
                <a:latin typeface="Calibri"/>
                <a:cs typeface="Calibri"/>
              </a:rPr>
              <a:t>country.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However,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U.S.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is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largest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destination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market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private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equity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investment,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absorbing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more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than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40%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private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equity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investment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worldwide.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Unlike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traditional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notion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that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U.S.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is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country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residence,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it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is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more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likely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country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source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PEF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investments.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Thus,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policy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alternative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treating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PEF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ToB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could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raise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U.S.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revenue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aggregate.”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DISCLAIMER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0318" y="3044403"/>
            <a:ext cx="1014730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This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slide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presentation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provides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information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for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consideration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by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the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MTC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Uniformity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Committee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800" b="1" spc="-9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does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not</a:t>
            </a:r>
            <a:r>
              <a:rPr sz="2800" b="1" spc="-9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necessarily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represent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the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official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views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MTC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or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its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member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states.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28611" y="654722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585858"/>
                </a:solidFill>
                <a:latin typeface="Gill Sans MT"/>
                <a:cs typeface="Gill Sans MT"/>
              </a:rPr>
              <a:t>3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spc="-10" dirty="0">
                <a:latin typeface="Calibri"/>
                <a:cs typeface="Calibri"/>
              </a:rPr>
              <a:t>RESOURCES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026" y="2305263"/>
            <a:ext cx="11002645" cy="345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marR="262255" indent="-306705">
              <a:lnSpc>
                <a:spcPct val="100000"/>
              </a:lnSpc>
              <a:spcBef>
                <a:spcPts val="10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318770" algn="l"/>
              </a:tabLst>
            </a:pP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Hamilton</a:t>
            </a:r>
            <a:r>
              <a:rPr sz="1800" b="1" spc="-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Project</a:t>
            </a:r>
            <a:r>
              <a:rPr sz="1800" b="1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on</a:t>
            </a:r>
            <a:r>
              <a:rPr sz="1800" b="1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Modernizing</a:t>
            </a:r>
            <a:r>
              <a:rPr sz="1800" b="1" spc="-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Partnership</a:t>
            </a:r>
            <a:r>
              <a:rPr sz="1800" b="1" spc="-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71717"/>
                </a:solidFill>
                <a:latin typeface="Calibri"/>
                <a:cs typeface="Calibri"/>
              </a:rPr>
              <a:t>Taxation</a:t>
            </a:r>
            <a:r>
              <a:rPr sz="18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-</a:t>
            </a:r>
            <a:r>
              <a:rPr sz="1800" b="1" spc="-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u="sng" spc="-1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/>
                <a:cs typeface="Calibri"/>
                <a:hlinkClick r:id="rId2"/>
              </a:rPr>
              <a:t>https://www.hamiltonproject.org/publication/policy-</a:t>
            </a:r>
            <a:r>
              <a:rPr sz="1800" b="1" u="none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b="1" u="sng" spc="-1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/>
                <a:cs typeface="Calibri"/>
                <a:hlinkClick r:id="rId2"/>
              </a:rPr>
              <a:t>proposal/modernizing-partnership-taxation/</a:t>
            </a:r>
            <a:endParaRPr sz="1800">
              <a:latin typeface="Calibri"/>
              <a:cs typeface="Calibri"/>
            </a:endParaRPr>
          </a:p>
          <a:p>
            <a:pPr marL="318770" marR="190500" indent="-306705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318770" algn="l"/>
              </a:tabLst>
            </a:pP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The</a:t>
            </a:r>
            <a:r>
              <a:rPr sz="1800" b="1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Shrinking</a:t>
            </a:r>
            <a:r>
              <a:rPr sz="1800" b="1" spc="-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Universe</a:t>
            </a:r>
            <a:r>
              <a:rPr sz="1800" b="1" spc="-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of</a:t>
            </a:r>
            <a:r>
              <a:rPr sz="1800" b="1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Public</a:t>
            </a:r>
            <a:r>
              <a:rPr sz="1800" b="1" spc="-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Firms:</a:t>
            </a:r>
            <a:r>
              <a:rPr sz="1800" b="1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Facts,</a:t>
            </a:r>
            <a:r>
              <a:rPr sz="1800" b="1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Causes,</a:t>
            </a:r>
            <a:r>
              <a:rPr sz="1800" b="1" spc="-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and</a:t>
            </a:r>
            <a:r>
              <a:rPr sz="1800" b="1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Consequences</a:t>
            </a:r>
            <a:r>
              <a:rPr sz="18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71717"/>
                </a:solidFill>
                <a:latin typeface="Calibri"/>
                <a:cs typeface="Calibri"/>
              </a:rPr>
              <a:t>- </a:t>
            </a:r>
            <a:r>
              <a:rPr sz="1800" b="1" u="sng" spc="-2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/>
                <a:cs typeface="Calibri"/>
                <a:hlinkClick r:id="rId3"/>
              </a:rPr>
              <a:t>https://www.nber.org/reporter/2018number2/shrinking-universe-</a:t>
            </a:r>
            <a:r>
              <a:rPr sz="1800" b="1" u="sng" spc="-1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/>
                <a:cs typeface="Calibri"/>
                <a:hlinkClick r:id="rId3"/>
              </a:rPr>
              <a:t>public-firms-facts-causes-and-consequences</a:t>
            </a:r>
            <a:endParaRPr sz="1800">
              <a:latin typeface="Calibri"/>
              <a:cs typeface="Calibri"/>
            </a:endParaRPr>
          </a:p>
          <a:p>
            <a:pPr marL="318770" marR="5080" indent="-306705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318770" algn="l"/>
              </a:tabLst>
            </a:pP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Trends</a:t>
            </a:r>
            <a:r>
              <a:rPr sz="1800" b="1" spc="-8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and</a:t>
            </a:r>
            <a:r>
              <a:rPr sz="1800" b="1" spc="-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Proposals</a:t>
            </a:r>
            <a:r>
              <a:rPr sz="1800" b="1" spc="-8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for</a:t>
            </a:r>
            <a:r>
              <a:rPr sz="1800" b="1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Corporate</a:t>
            </a:r>
            <a:r>
              <a:rPr sz="1800" b="1" spc="-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45" dirty="0">
                <a:solidFill>
                  <a:srgbClr val="171717"/>
                </a:solidFill>
                <a:latin typeface="Calibri"/>
                <a:cs typeface="Calibri"/>
              </a:rPr>
              <a:t>Tax</a:t>
            </a:r>
            <a:r>
              <a:rPr sz="1800" b="1" spc="-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Revenue</a:t>
            </a:r>
            <a:r>
              <a:rPr sz="1800" b="1" spc="-50" dirty="0">
                <a:solidFill>
                  <a:srgbClr val="171717"/>
                </a:solidFill>
                <a:latin typeface="Calibri"/>
                <a:cs typeface="Calibri"/>
              </a:rPr>
              <a:t> - </a:t>
            </a:r>
            <a:r>
              <a:rPr sz="1800" b="1" u="sng" spc="-1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/>
                <a:cs typeface="Calibri"/>
                <a:hlinkClick r:id="rId4"/>
              </a:rPr>
              <a:t>https://crsreports.congress.gov/product/pdf/IF/IF11809#:~:text=U.S.%20corporate%20tax%20revenues%20have</a:t>
            </a:r>
            <a:endParaRPr sz="1800">
              <a:latin typeface="Calibri"/>
              <a:cs typeface="Calibri"/>
            </a:endParaRPr>
          </a:p>
          <a:p>
            <a:pPr marL="318770">
              <a:lnSpc>
                <a:spcPct val="100000"/>
              </a:lnSpc>
            </a:pPr>
            <a:r>
              <a:rPr sz="1800" b="1" u="sng" spc="-1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/>
                <a:cs typeface="Calibri"/>
                <a:hlinkClick r:id="rId4"/>
              </a:rPr>
              <a:t>,to%20approximately%201.6%25%20in%202023</a:t>
            </a:r>
            <a:endParaRPr sz="1800">
              <a:latin typeface="Calibri"/>
              <a:cs typeface="Calibri"/>
            </a:endParaRPr>
          </a:p>
          <a:p>
            <a:pPr marL="318770" marR="324485" indent="-306705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318770" algn="l"/>
              </a:tabLst>
            </a:pP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“International</a:t>
            </a:r>
            <a:r>
              <a:rPr sz="1800" b="1" spc="-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171717"/>
                </a:solidFill>
                <a:latin typeface="Calibri"/>
                <a:cs typeface="Calibri"/>
              </a:rPr>
              <a:t>Tax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Implications</a:t>
            </a:r>
            <a:r>
              <a:rPr sz="1800" b="1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for</a:t>
            </a:r>
            <a:r>
              <a:rPr sz="1800" b="1" spc="-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Private</a:t>
            </a:r>
            <a:r>
              <a:rPr sz="18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Equity</a:t>
            </a:r>
            <a:r>
              <a:rPr sz="1800" b="1" spc="-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71717"/>
                </a:solidFill>
                <a:latin typeface="Calibri"/>
                <a:cs typeface="Calibri"/>
              </a:rPr>
              <a:t>Investments,”</a:t>
            </a:r>
            <a:r>
              <a:rPr sz="1800" b="1" spc="-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71717"/>
                </a:solidFill>
                <a:latin typeface="Calibri"/>
                <a:cs typeface="Calibri"/>
              </a:rPr>
              <a:t>Prof.</a:t>
            </a:r>
            <a:r>
              <a:rPr sz="1800" b="1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71717"/>
                </a:solidFill>
                <a:latin typeface="Calibri"/>
                <a:cs typeface="Calibri"/>
              </a:rPr>
              <a:t>Young</a:t>
            </a:r>
            <a:r>
              <a:rPr sz="1800" b="1" spc="-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Ran</a:t>
            </a:r>
            <a:r>
              <a:rPr sz="1800" b="1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(Christine)</a:t>
            </a:r>
            <a:r>
              <a:rPr sz="1800" b="1" spc="-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Kim,</a:t>
            </a:r>
            <a:r>
              <a:rPr sz="1800" b="1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Cardozo</a:t>
            </a:r>
            <a:r>
              <a:rPr sz="1800" b="1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Legal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Studies</a:t>
            </a:r>
            <a:r>
              <a:rPr sz="1800" b="1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Research</a:t>
            </a:r>
            <a:r>
              <a:rPr sz="1800" b="1" spc="-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Paper</a:t>
            </a:r>
            <a:r>
              <a:rPr sz="1800" b="1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No.</a:t>
            </a:r>
            <a:r>
              <a:rPr sz="1800" b="1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2024-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42,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Oct.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29,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2024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71717"/>
                </a:solidFill>
                <a:latin typeface="Calibri"/>
                <a:cs typeface="Calibri"/>
              </a:rPr>
              <a:t>– </a:t>
            </a:r>
            <a:r>
              <a:rPr sz="1800" b="1" u="sng" spc="-10" dirty="0">
                <a:solidFill>
                  <a:srgbClr val="828282"/>
                </a:solidFill>
                <a:uFill>
                  <a:solidFill>
                    <a:srgbClr val="828282"/>
                  </a:solidFill>
                </a:uFill>
                <a:latin typeface="Calibri"/>
                <a:cs typeface="Calibri"/>
                <a:hlinkClick r:id="rId5"/>
              </a:rPr>
              <a:t>https://papers.ssrn.com/sol3/papers.cfm?abstract_id=5004154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7814" y="5141976"/>
            <a:ext cx="11290935" cy="1259205"/>
          </a:xfrm>
          <a:custGeom>
            <a:avLst/>
            <a:gdLst/>
            <a:ahLst/>
            <a:cxnLst/>
            <a:rect l="l" t="t" r="r" b="b"/>
            <a:pathLst>
              <a:path w="11290935" h="1259204">
                <a:moveTo>
                  <a:pt x="11290858" y="0"/>
                </a:moveTo>
                <a:lnTo>
                  <a:pt x="0" y="0"/>
                </a:lnTo>
                <a:lnTo>
                  <a:pt x="0" y="1258824"/>
                </a:lnTo>
                <a:lnTo>
                  <a:pt x="11290858" y="1258824"/>
                </a:lnTo>
                <a:lnTo>
                  <a:pt x="11290858" y="0"/>
                </a:lnTo>
                <a:close/>
              </a:path>
            </a:pathLst>
          </a:custGeom>
          <a:solidFill>
            <a:srgbClr val="535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3600" spc="-10" dirty="0">
                <a:solidFill>
                  <a:srgbClr val="53585E"/>
                </a:solidFill>
                <a:latin typeface="Calibri"/>
                <a:cs typeface="Calibri"/>
              </a:rPr>
              <a:t>QUESTIONS???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800" dirty="0">
                <a:solidFill>
                  <a:srgbClr val="9A7363"/>
                </a:solidFill>
                <a:latin typeface="Calibri"/>
                <a:cs typeface="Calibri"/>
              </a:rPr>
              <a:t>THANK</a:t>
            </a:r>
            <a:r>
              <a:rPr sz="1800" spc="-50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9A7363"/>
                </a:solidFill>
                <a:latin typeface="Calibri"/>
                <a:cs typeface="Calibri"/>
              </a:rPr>
              <a:t>YOU!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28611" y="6547223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585858"/>
                </a:solidFill>
                <a:latin typeface="Gill Sans MT"/>
                <a:cs typeface="Gill Sans MT"/>
              </a:rPr>
              <a:t>31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67640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20"/>
              </a:spcBef>
            </a:pPr>
            <a:r>
              <a:rPr sz="3200" spc="-25" dirty="0">
                <a:latin typeface="Calibri"/>
                <a:cs typeface="Calibri"/>
              </a:rPr>
              <a:t>PUBLICLY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TRADED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CORPORATE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INCOME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TREND-LINES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932" y="1598110"/>
            <a:ext cx="10793730" cy="4156075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According</a:t>
            </a:r>
            <a:r>
              <a:rPr sz="2000" b="1" spc="-6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to</a:t>
            </a:r>
            <a:r>
              <a:rPr sz="2000" b="1" spc="-4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Forbes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–</a:t>
            </a:r>
            <a:r>
              <a:rPr sz="2000" b="1" spc="-3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June,</a:t>
            </a:r>
            <a:r>
              <a:rPr sz="2000" b="1" spc="-4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2023:</a:t>
            </a:r>
            <a:endParaRPr sz="2000">
              <a:latin typeface="Calibri"/>
              <a:cs typeface="Calibri"/>
            </a:endParaRPr>
          </a:p>
          <a:p>
            <a:pPr marL="317500" marR="466725" indent="-305435">
              <a:lnSpc>
                <a:spcPct val="100000"/>
              </a:lnSpc>
              <a:spcBef>
                <a:spcPts val="1745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318770" algn="l"/>
              </a:tabLst>
            </a:pP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“The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count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publicly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listed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companies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traded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on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US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exchanges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has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fallen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substantially</a:t>
            </a:r>
            <a:r>
              <a:rPr sz="28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from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its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peak</a:t>
            </a:r>
            <a:r>
              <a:rPr sz="28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1996.”</a:t>
            </a:r>
            <a:endParaRPr sz="2800">
              <a:latin typeface="Calibri"/>
              <a:cs typeface="Calibri"/>
            </a:endParaRPr>
          </a:p>
          <a:p>
            <a:pPr marL="317500" marR="234315" indent="-305435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318770" algn="l"/>
              </a:tabLst>
            </a:pP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“Back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then,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number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exceeded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8,000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companies.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Today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that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count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has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dropped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by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more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than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50%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just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3700.”</a:t>
            </a:r>
            <a:endParaRPr sz="2800">
              <a:latin typeface="Calibri"/>
              <a:cs typeface="Calibri"/>
            </a:endParaRPr>
          </a:p>
          <a:p>
            <a:pPr marL="317500" marR="12065" indent="-305435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318770" algn="l"/>
              </a:tabLst>
            </a:pP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“It’s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not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that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America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has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half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many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companies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30</a:t>
            </a:r>
            <a:r>
              <a:rPr sz="28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years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ago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–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474F55"/>
                </a:solidFill>
                <a:latin typeface="Calibri"/>
                <a:cs typeface="Calibri"/>
              </a:rPr>
              <a:t>it’s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that</a:t>
            </a:r>
            <a:r>
              <a:rPr sz="2800" b="1" spc="-11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companies</a:t>
            </a:r>
            <a:r>
              <a:rPr sz="2800" b="1" spc="-10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are</a:t>
            </a:r>
            <a:r>
              <a:rPr sz="2800" b="1" spc="-10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increasingly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staying</a:t>
            </a:r>
            <a:r>
              <a:rPr sz="2800" b="1" spc="-11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private,</a:t>
            </a:r>
            <a:r>
              <a:rPr sz="2800" b="1" spc="-9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largely</a:t>
            </a:r>
            <a:r>
              <a:rPr sz="2800" b="1" spc="-9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outside</a:t>
            </a:r>
            <a:r>
              <a:rPr sz="2800" b="1" spc="-114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the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scrutiny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public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eye.”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28611" y="654722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585858"/>
                </a:solidFill>
                <a:latin typeface="Gill Sans MT"/>
                <a:cs typeface="Gill Sans MT"/>
              </a:rPr>
              <a:t>4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67640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20"/>
              </a:spcBef>
            </a:pPr>
            <a:r>
              <a:rPr sz="3200" spc="-25" dirty="0">
                <a:latin typeface="Calibri"/>
                <a:cs typeface="Calibri"/>
              </a:rPr>
              <a:t>PUBLICLY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TRADED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CORPORATE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INCOME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TREND-LINES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932" y="1777373"/>
            <a:ext cx="10676255" cy="4156075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According</a:t>
            </a:r>
            <a:r>
              <a:rPr sz="2000" b="1" spc="-6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to</a:t>
            </a:r>
            <a:r>
              <a:rPr sz="2000" b="1" spc="-4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Forbes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–</a:t>
            </a:r>
            <a:r>
              <a:rPr sz="2000" b="1" spc="-3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June,</a:t>
            </a:r>
            <a:r>
              <a:rPr sz="2000" b="1" spc="-4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2023:</a:t>
            </a:r>
            <a:endParaRPr sz="2000">
              <a:latin typeface="Calibri"/>
              <a:cs typeface="Calibri"/>
            </a:endParaRPr>
          </a:p>
          <a:p>
            <a:pPr marL="318135" indent="-305435">
              <a:lnSpc>
                <a:spcPct val="100000"/>
              </a:lnSpc>
              <a:spcBef>
                <a:spcPts val="1745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318135" algn="l"/>
              </a:tabLst>
            </a:pP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“In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2022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US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IPO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[initial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public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offering]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market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fell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94.8%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  <a:p>
            <a:pPr marL="318770">
              <a:lnSpc>
                <a:spcPct val="100000"/>
              </a:lnSpc>
            </a:pP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$8</a:t>
            </a:r>
            <a:r>
              <a:rPr sz="28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billion,</a:t>
            </a:r>
            <a:r>
              <a:rPr sz="28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</a:t>
            </a:r>
            <a:r>
              <a:rPr sz="28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32-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year</a:t>
            </a:r>
            <a:r>
              <a:rPr sz="2800" b="1" spc="1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low.”</a:t>
            </a:r>
            <a:endParaRPr sz="2800">
              <a:latin typeface="Calibri"/>
              <a:cs typeface="Calibri"/>
            </a:endParaRPr>
          </a:p>
          <a:p>
            <a:pPr marL="317500" marR="5080" indent="-305435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318770" algn="l"/>
              </a:tabLst>
            </a:pP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“That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downturn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has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continued;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total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capitalization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new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stock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in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first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quarter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2023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declined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by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60%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relative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last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year.”</a:t>
            </a:r>
            <a:endParaRPr sz="2800">
              <a:latin typeface="Calibri"/>
              <a:cs typeface="Calibri"/>
            </a:endParaRPr>
          </a:p>
          <a:p>
            <a:pPr marL="317500" marR="567690" indent="-305435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318770" algn="l"/>
              </a:tabLst>
            </a:pPr>
            <a:r>
              <a:rPr sz="2800" b="1" spc="-90" dirty="0">
                <a:solidFill>
                  <a:srgbClr val="474F55"/>
                </a:solidFill>
                <a:latin typeface="Calibri"/>
                <a:cs typeface="Calibri"/>
              </a:rPr>
              <a:t>“A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story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private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equity: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There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are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now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about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five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times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474F55"/>
                </a:solidFill>
                <a:latin typeface="Calibri"/>
                <a:cs typeface="Calibri"/>
              </a:rPr>
              <a:t>many 	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private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equity-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backed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firms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US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there</a:t>
            </a:r>
            <a:r>
              <a:rPr sz="28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are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publicly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474F55"/>
                </a:solidFill>
                <a:latin typeface="Calibri"/>
                <a:cs typeface="Calibri"/>
              </a:rPr>
              <a:t>held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companies,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said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economists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at</a:t>
            </a:r>
            <a:r>
              <a:rPr sz="2800" b="1" spc="-9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Wells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Fargo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on</a:t>
            </a:r>
            <a:r>
              <a:rPr sz="2800" b="1" spc="-9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Thursday.”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28611" y="654722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585858"/>
                </a:solidFill>
                <a:latin typeface="Gill Sans MT"/>
                <a:cs typeface="Gill Sans MT"/>
              </a:rPr>
              <a:t>5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283" y="614413"/>
            <a:ext cx="11309350" cy="24130"/>
          </a:xfrm>
          <a:custGeom>
            <a:avLst/>
            <a:gdLst/>
            <a:ahLst/>
            <a:cxnLst/>
            <a:rect l="l" t="t" r="r" b="b"/>
            <a:pathLst>
              <a:path w="11309350" h="24129">
                <a:moveTo>
                  <a:pt x="0" y="23761"/>
                </a:moveTo>
                <a:lnTo>
                  <a:pt x="11309337" y="23761"/>
                </a:lnTo>
                <a:lnTo>
                  <a:pt x="11309337" y="0"/>
                </a:lnTo>
                <a:lnTo>
                  <a:pt x="0" y="0"/>
                </a:lnTo>
                <a:lnTo>
                  <a:pt x="0" y="23761"/>
                </a:lnTo>
                <a:close/>
              </a:path>
            </a:pathLst>
          </a:custGeom>
          <a:solidFill>
            <a:srgbClr val="535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6531" y="457200"/>
            <a:ext cx="3703320" cy="95250"/>
          </a:xfrm>
          <a:custGeom>
            <a:avLst/>
            <a:gdLst/>
            <a:ahLst/>
            <a:cxnLst/>
            <a:rect l="l" t="t" r="r" b="b"/>
            <a:pathLst>
              <a:path w="3703320" h="95250">
                <a:moveTo>
                  <a:pt x="3703320" y="0"/>
                </a:moveTo>
                <a:lnTo>
                  <a:pt x="0" y="0"/>
                </a:lnTo>
                <a:lnTo>
                  <a:pt x="0" y="94996"/>
                </a:lnTo>
                <a:lnTo>
                  <a:pt x="3703320" y="94996"/>
                </a:lnTo>
                <a:lnTo>
                  <a:pt x="3703320" y="0"/>
                </a:lnTo>
                <a:close/>
              </a:path>
            </a:pathLst>
          </a:custGeom>
          <a:solidFill>
            <a:srgbClr val="535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2147" y="453644"/>
            <a:ext cx="3703320" cy="99060"/>
          </a:xfrm>
          <a:custGeom>
            <a:avLst/>
            <a:gdLst/>
            <a:ahLst/>
            <a:cxnLst/>
            <a:rect l="l" t="t" r="r" b="b"/>
            <a:pathLst>
              <a:path w="3703320" h="99059">
                <a:moveTo>
                  <a:pt x="3703320" y="0"/>
                </a:moveTo>
                <a:lnTo>
                  <a:pt x="0" y="0"/>
                </a:lnTo>
                <a:lnTo>
                  <a:pt x="0" y="98551"/>
                </a:lnTo>
                <a:lnTo>
                  <a:pt x="3703320" y="98551"/>
                </a:lnTo>
                <a:lnTo>
                  <a:pt x="3703320" y="0"/>
                </a:lnTo>
                <a:close/>
              </a:path>
            </a:pathLst>
          </a:custGeom>
          <a:solidFill>
            <a:srgbClr val="846D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888" y="1006696"/>
            <a:ext cx="7370946" cy="558865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042147" y="723900"/>
            <a:ext cx="3703320" cy="566674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2800">
              <a:latin typeface="Times New Roman"/>
              <a:cs typeface="Times New Roman"/>
            </a:endParaRPr>
          </a:p>
          <a:p>
            <a:pPr marL="319405" marR="265430" indent="1270" algn="ctr">
              <a:lnSpc>
                <a:spcPts val="3030"/>
              </a:lnSpc>
              <a:spcBef>
                <a:spcPts val="5"/>
              </a:spcBef>
            </a:pP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PUBLICLY</a:t>
            </a:r>
            <a:r>
              <a:rPr sz="28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TRADED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CORPORATE</a:t>
            </a:r>
            <a:r>
              <a:rPr sz="2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INCOME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TREND-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LINES</a:t>
            </a:r>
            <a:endParaRPr sz="2800">
              <a:latin typeface="Calibri"/>
              <a:cs typeface="Calibri"/>
            </a:endParaRPr>
          </a:p>
          <a:p>
            <a:pPr marL="383540" marR="329565" algn="ctr">
              <a:lnSpc>
                <a:spcPts val="2160"/>
              </a:lnSpc>
              <a:spcBef>
                <a:spcPts val="240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CONGRESSIONAL RESEARCH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  <a:p>
            <a:pPr marL="46990" algn="ctr">
              <a:lnSpc>
                <a:spcPts val="213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APRIL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24,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28611" y="654722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585858"/>
                </a:solidFill>
                <a:latin typeface="Gill Sans MT"/>
                <a:cs typeface="Gill Sans MT"/>
              </a:rPr>
              <a:t>6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575" y="485673"/>
            <a:ext cx="4175125" cy="588899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3200">
              <a:latin typeface="Times New Roman"/>
              <a:cs typeface="Times New Roman"/>
            </a:endParaRPr>
          </a:p>
          <a:p>
            <a:pPr marL="252095" marR="354965" indent="-635" algn="ctr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PUBLICLY</a:t>
            </a:r>
            <a:r>
              <a:rPr sz="32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TRADED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CORPORATE</a:t>
            </a:r>
            <a:r>
              <a:rPr sz="32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INCOME TREND-LINES</a:t>
            </a:r>
            <a:endParaRPr sz="3200">
              <a:latin typeface="Calibri"/>
              <a:cs typeface="Calibri"/>
            </a:endParaRPr>
          </a:p>
          <a:p>
            <a:pPr marL="886460" marR="989330" algn="ctr">
              <a:lnSpc>
                <a:spcPct val="100000"/>
              </a:lnSpc>
              <a:spcBef>
                <a:spcPts val="3885"/>
              </a:spcBef>
              <a:tabLst>
                <a:tab pos="3083560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FORTUNE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MAY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28,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5204" y="885301"/>
            <a:ext cx="6466205" cy="169163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Jamie</a:t>
            </a:r>
            <a:r>
              <a:rPr sz="1800" b="1" spc="-1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Dimon</a:t>
            </a:r>
            <a:r>
              <a:rPr sz="1800" b="1" spc="-2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is</a:t>
            </a:r>
            <a:r>
              <a:rPr sz="1800" b="1" spc="-10" dirty="0">
                <a:solidFill>
                  <a:srgbClr val="474F55"/>
                </a:solidFill>
                <a:latin typeface="Calibri"/>
                <a:cs typeface="Calibri"/>
              </a:rPr>
              <a:t> right—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1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number</a:t>
            </a:r>
            <a:r>
              <a:rPr sz="1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of U.S.</a:t>
            </a:r>
            <a:r>
              <a:rPr sz="1800" b="1" spc="-1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public</a:t>
            </a:r>
            <a:r>
              <a:rPr sz="1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companies</a:t>
            </a:r>
            <a:r>
              <a:rPr sz="1800" b="1" spc="-1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474F55"/>
                </a:solidFill>
                <a:latin typeface="Calibri"/>
                <a:cs typeface="Calibri"/>
              </a:rPr>
              <a:t>is </a:t>
            </a:r>
            <a:r>
              <a:rPr sz="1800" b="1" spc="-10" dirty="0">
                <a:solidFill>
                  <a:srgbClr val="474F55"/>
                </a:solidFill>
                <a:latin typeface="Calibri"/>
                <a:cs typeface="Calibri"/>
              </a:rPr>
              <a:t>plummeting—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1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that’s</a:t>
            </a:r>
            <a:r>
              <a:rPr sz="1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bad</a:t>
            </a:r>
            <a:r>
              <a:rPr sz="1800" b="1" spc="-2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news</a:t>
            </a:r>
            <a:r>
              <a:rPr sz="1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for</a:t>
            </a:r>
            <a:r>
              <a:rPr sz="1800" b="1" spc="-2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1800" b="1" spc="-2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74F55"/>
                </a:solidFill>
                <a:latin typeface="Calibri"/>
                <a:cs typeface="Calibri"/>
              </a:rPr>
              <a:t>democratic</a:t>
            </a:r>
            <a:r>
              <a:rPr sz="1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component</a:t>
            </a:r>
            <a:r>
              <a:rPr sz="1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474F55"/>
                </a:solidFill>
                <a:latin typeface="Calibri"/>
                <a:cs typeface="Calibri"/>
              </a:rPr>
              <a:t>of 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1800" b="1" spc="-2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74F55"/>
                </a:solidFill>
                <a:latin typeface="Calibri"/>
                <a:cs typeface="Calibri"/>
              </a:rPr>
              <a:t>economy.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520"/>
              </a:lnSpc>
            </a:pPr>
            <a:r>
              <a:rPr sz="1400" b="1" dirty="0">
                <a:solidFill>
                  <a:srgbClr val="474F55"/>
                </a:solidFill>
                <a:latin typeface="Calibri"/>
                <a:cs typeface="Calibri"/>
              </a:rPr>
              <a:t>By</a:t>
            </a:r>
            <a:r>
              <a:rPr sz="1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74F55"/>
                </a:solidFill>
                <a:latin typeface="Calibri"/>
                <a:cs typeface="Calibri"/>
              </a:rPr>
              <a:t>Eric</a:t>
            </a:r>
            <a:r>
              <a:rPr sz="1400" b="1" spc="-2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474F55"/>
                </a:solidFill>
                <a:latin typeface="Calibri"/>
                <a:cs typeface="Calibri"/>
              </a:rPr>
              <a:t>Hippeau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40"/>
              </a:spcBef>
            </a:pPr>
            <a:endParaRPr sz="1400">
              <a:latin typeface="Calibri"/>
              <a:cs typeface="Calibri"/>
            </a:endParaRPr>
          </a:p>
          <a:p>
            <a:pPr marL="377825" indent="-365125">
              <a:lnSpc>
                <a:spcPct val="100000"/>
              </a:lnSpc>
              <a:buClr>
                <a:srgbClr val="9A7363"/>
              </a:buClr>
              <a:buSzPct val="91666"/>
              <a:buFont typeface="Wingdings 2"/>
              <a:buChar char=""/>
              <a:tabLst>
                <a:tab pos="377825" algn="l"/>
              </a:tabLst>
            </a:pP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“Several</a:t>
            </a:r>
            <a:r>
              <a:rPr sz="2400" b="1" spc="-9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factors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have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precipitated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this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decline: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9816" y="2743057"/>
            <a:ext cx="6057900" cy="16078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78460" marR="750570" indent="-365760">
              <a:lnSpc>
                <a:spcPts val="2590"/>
              </a:lnSpc>
              <a:spcBef>
                <a:spcPts val="425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378460" algn="l"/>
              </a:tabLst>
            </a:pP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mergers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acquisitions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among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public companies,</a:t>
            </a:r>
            <a:endParaRPr sz="2400">
              <a:latin typeface="Calibri"/>
              <a:cs typeface="Calibri"/>
            </a:endParaRPr>
          </a:p>
          <a:p>
            <a:pPr marL="378460" marR="5080" indent="-365760">
              <a:lnSpc>
                <a:spcPts val="2590"/>
              </a:lnSpc>
              <a:spcBef>
                <a:spcPts val="1805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378460" algn="l"/>
              </a:tabLst>
            </a:pP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increased</a:t>
            </a:r>
            <a:r>
              <a:rPr sz="2400" b="1" spc="-10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regulatory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hurdles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4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compliance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costs,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9816" y="4516993"/>
            <a:ext cx="6241415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78460" marR="5080" indent="-365760">
              <a:lnSpc>
                <a:spcPts val="2590"/>
              </a:lnSpc>
              <a:spcBef>
                <a:spcPts val="425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378460" algn="l"/>
              </a:tabLst>
            </a:pP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availability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more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capital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allow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companies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stay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private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for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longer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avoid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pressure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deliver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short-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term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results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474F55"/>
                </a:solidFill>
                <a:latin typeface="Calibri"/>
                <a:cs typeface="Calibri"/>
              </a:rPr>
              <a:t>that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comes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with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being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public.”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28611" y="654722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585858"/>
                </a:solidFill>
                <a:latin typeface="Gill Sans MT"/>
                <a:cs typeface="Gill Sans MT"/>
              </a:rPr>
              <a:t>7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67640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20"/>
              </a:spcBef>
            </a:pPr>
            <a:r>
              <a:rPr sz="3200" spc="-25" dirty="0">
                <a:latin typeface="Calibri"/>
                <a:cs typeface="Calibri"/>
              </a:rPr>
              <a:t>PUBLICLY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TRADED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CORPORATE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INCOME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TREND-LINES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932" y="2075651"/>
            <a:ext cx="10779125" cy="3208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According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to</a:t>
            </a:r>
            <a:r>
              <a:rPr sz="2000" b="1" spc="-2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the</a:t>
            </a:r>
            <a:r>
              <a:rPr sz="2000" b="1" spc="-3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Atlantic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–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“The</a:t>
            </a:r>
            <a:r>
              <a:rPr sz="2000" b="1" spc="-3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Secretive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Industry</a:t>
            </a:r>
            <a:r>
              <a:rPr sz="2000" b="1" spc="-4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Devouring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the</a:t>
            </a:r>
            <a:r>
              <a:rPr sz="2000" b="1" spc="-3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U.S.</a:t>
            </a:r>
            <a:r>
              <a:rPr sz="2000" b="1" spc="-3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Economy”</a:t>
            </a:r>
            <a:r>
              <a:rPr sz="2000" b="1" spc="-3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–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Oct.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30,</a:t>
            </a:r>
            <a:r>
              <a:rPr sz="2000" b="1" spc="-4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2023</a:t>
            </a:r>
            <a:endParaRPr sz="2000">
              <a:latin typeface="Calibri"/>
              <a:cs typeface="Calibri"/>
            </a:endParaRPr>
          </a:p>
          <a:p>
            <a:pPr marL="641985" indent="-304800">
              <a:lnSpc>
                <a:spcPct val="100000"/>
              </a:lnSpc>
              <a:spcBef>
                <a:spcPts val="177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641985" algn="l"/>
              </a:tabLst>
            </a:pP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“In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2000,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private-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equity</a:t>
            </a:r>
            <a:r>
              <a:rPr sz="2400" b="1" spc="-1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firms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managed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about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4%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total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U.S.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corporate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equity.”</a:t>
            </a:r>
            <a:endParaRPr sz="2400">
              <a:latin typeface="Calibri"/>
              <a:cs typeface="Calibri"/>
            </a:endParaRPr>
          </a:p>
          <a:p>
            <a:pPr marL="641985" marR="522605" indent="-304800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641985" algn="l"/>
              </a:tabLst>
            </a:pP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“By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2021,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that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number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was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closer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20%.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other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words,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private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equity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has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been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growing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nearly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five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times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faster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than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U.S.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economy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whole.”</a:t>
            </a:r>
            <a:endParaRPr sz="2400">
              <a:latin typeface="Calibri"/>
              <a:cs typeface="Calibri"/>
            </a:endParaRPr>
          </a:p>
          <a:p>
            <a:pPr marL="641985" marR="632460" indent="-304800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641985" algn="l"/>
              </a:tabLst>
            </a:pP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“Meanwhile,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private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equity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has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matured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into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multitrillion-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dollar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industry, devoted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making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short-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term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profits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from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highly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leveraged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transactions, operating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with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almost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no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regulatory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or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public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scrutiny.”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28611" y="654722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585858"/>
                </a:solidFill>
                <a:latin typeface="Gill Sans MT"/>
                <a:cs typeface="Gill Sans MT"/>
              </a:rPr>
              <a:t>8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spc="-10" dirty="0">
                <a:latin typeface="Calibri"/>
                <a:cs typeface="Calibri"/>
              </a:rPr>
              <a:t>CAUSES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026" y="2014138"/>
            <a:ext cx="10828655" cy="3021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7495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From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the</a:t>
            </a:r>
            <a:r>
              <a:rPr sz="2000" b="1" spc="-3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Nat’l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Bureau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of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Economic</a:t>
            </a:r>
            <a:r>
              <a:rPr sz="2000" b="1" spc="-6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Research:</a:t>
            </a:r>
            <a:r>
              <a:rPr sz="2000" b="1" spc="-3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“The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Shrinking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Universe</a:t>
            </a:r>
            <a:r>
              <a:rPr sz="2000" b="1" spc="-2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of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Public</a:t>
            </a:r>
            <a:r>
              <a:rPr sz="2000" b="1" spc="-6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Firms: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Facts,</a:t>
            </a:r>
            <a:r>
              <a:rPr sz="2000" b="1" spc="-6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Causes,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and</a:t>
            </a:r>
            <a:r>
              <a:rPr sz="2000" b="1" spc="-1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Consequences”</a:t>
            </a:r>
            <a:r>
              <a:rPr sz="2000" b="1" spc="-1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–</a:t>
            </a:r>
            <a:r>
              <a:rPr sz="2000" b="1" spc="-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July</a:t>
            </a:r>
            <a:r>
              <a:rPr sz="2000" b="1" spc="-1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2,</a:t>
            </a:r>
            <a:r>
              <a:rPr sz="2000" b="1" spc="-1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2018</a:t>
            </a:r>
            <a:endParaRPr sz="2000">
              <a:latin typeface="Calibri"/>
              <a:cs typeface="Calibri"/>
            </a:endParaRPr>
          </a:p>
          <a:p>
            <a:pPr marL="641350" indent="-304165">
              <a:lnSpc>
                <a:spcPct val="100000"/>
              </a:lnSpc>
              <a:spcBef>
                <a:spcPts val="1739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641350" algn="l"/>
              </a:tabLst>
            </a:pP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One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cause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shrinkage</a:t>
            </a:r>
            <a:r>
              <a:rPr sz="2800" b="1" spc="-1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number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public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firms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–</a:t>
            </a:r>
            <a:r>
              <a:rPr sz="28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mergers.</a:t>
            </a:r>
            <a:endParaRPr sz="2800">
              <a:latin typeface="Calibri"/>
              <a:cs typeface="Calibri"/>
            </a:endParaRPr>
          </a:p>
          <a:p>
            <a:pPr marL="641350" indent="-304165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641350" algn="l"/>
              </a:tabLst>
            </a:pP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Bigger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cause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is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fewer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companies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going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public.</a:t>
            </a:r>
            <a:endParaRPr sz="2800">
              <a:latin typeface="Calibri"/>
              <a:cs typeface="Calibri"/>
            </a:endParaRPr>
          </a:p>
          <a:p>
            <a:pPr marL="641350" indent="-304165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641350" algn="l"/>
              </a:tabLst>
            </a:pP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But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–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“most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importantly”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–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nature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investment</a:t>
            </a:r>
            <a:r>
              <a:rPr sz="28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has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changed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for</a:t>
            </a:r>
            <a:endParaRPr sz="2800">
              <a:latin typeface="Calibri"/>
              <a:cs typeface="Calibri"/>
            </a:endParaRPr>
          </a:p>
          <a:p>
            <a:pPr marL="641350">
              <a:lnSpc>
                <a:spcPct val="100000"/>
              </a:lnSpc>
            </a:pP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U.S.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firms,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they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invest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much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more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intangible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assets.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2299</Words>
  <Application>Microsoft Office PowerPoint</Application>
  <PresentationFormat>Widescreen</PresentationFormat>
  <Paragraphs>138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Gill Sans MT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PUBLICLY TRADED CORPORATE INCOME TREND-LINES</vt:lpstr>
      <vt:lpstr>PUBLICLY TRADED CORPORATE INCOME TREND-LINES</vt:lpstr>
      <vt:lpstr>PowerPoint Presentation</vt:lpstr>
      <vt:lpstr>PowerPoint Presentation</vt:lpstr>
      <vt:lpstr>PUBLICLY TRADED CORPORATE INCOME TREND-LINES</vt:lpstr>
      <vt:lpstr>CAUSES</vt:lpstr>
      <vt:lpstr>CAUSES</vt:lpstr>
      <vt:lpstr>IMPLICATIONS FOR TAXING BUSINESS INCOME</vt:lpstr>
      <vt:lpstr>IMPLICATIONS FOR TAXING BUSINESS INCOME</vt:lpstr>
      <vt:lpstr>IMPLICATIONS FOR TAXING BUSINESS INCOME</vt:lpstr>
      <vt:lpstr>IMPLICATIONS FOR TAXING BUSINESS INCOME</vt:lpstr>
      <vt:lpstr>THE HAMILTON PROJECT</vt:lpstr>
      <vt:lpstr>THE HAMILTON PROJECT</vt:lpstr>
      <vt:lpstr>THE HAMILTON PROJECT</vt:lpstr>
      <vt:lpstr>THE HAMILTON PROJECT</vt:lpstr>
      <vt:lpstr>THE HAMILTON PROJECT</vt:lpstr>
      <vt:lpstr>THE HAMILTON PROJECT</vt:lpstr>
      <vt:lpstr> THE HAMILTON PROJECT</vt:lpstr>
      <vt:lpstr>THE HAMILTON PROJECT</vt:lpstr>
      <vt:lpstr>THE HAMILTON PROJECT</vt:lpstr>
      <vt:lpstr>THE HAMILTON PROJECT</vt:lpstr>
      <vt:lpstr>THE HAMILTON PROJECT</vt:lpstr>
      <vt:lpstr>The CTA requires disclosure of beneficial ownership of certain entities (many are excluded)including corporations, LLCs and limited partnerships.</vt:lpstr>
      <vt:lpstr>WHAT ABOUT INTERNATIONAL TAX?</vt:lpstr>
      <vt:lpstr>WHAT ABOUT INTERNATIONAL TAX?</vt:lpstr>
      <vt:lpstr>WHAT ABOUT INTERNATIONAL TAX?</vt:lpstr>
      <vt:lpstr>RESOURCES</vt:lpstr>
      <vt:lpstr>QUESTIONS???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Helen Hecht</dc:creator>
  <cp:lastModifiedBy>Helen Hecht</cp:lastModifiedBy>
  <cp:revision>1</cp:revision>
  <dcterms:created xsi:type="dcterms:W3CDTF">2024-11-15T15:33:41Z</dcterms:created>
  <dcterms:modified xsi:type="dcterms:W3CDTF">2024-12-15T15:22:30Z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2024-11-15T00:00:00Z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2024-11-15T00:00:00Z</vt:filetime>
  </property>
  <property fmtid="{D5CDD505-2E9C-101B-9397-08002B2CF9AE}" pid="5" name="Producer">
    <vt:lpwstr>Adobe PDF Library 24.4.19</vt:lpwstr>
  </property>
</Properties>
</file>