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handoutMasterIdLst>
    <p:handoutMasterId r:id="rId15"/>
  </p:handoutMasterIdLst>
  <p:sldIdLst>
    <p:sldId id="293" r:id="rId2"/>
    <p:sldId id="304" r:id="rId3"/>
    <p:sldId id="294" r:id="rId4"/>
    <p:sldId id="295" r:id="rId5"/>
    <p:sldId id="296" r:id="rId6"/>
    <p:sldId id="297" r:id="rId7"/>
    <p:sldId id="298" r:id="rId8"/>
    <p:sldId id="299" r:id="rId9"/>
    <p:sldId id="300" r:id="rId10"/>
    <p:sldId id="301" r:id="rId11"/>
    <p:sldId id="302" r:id="rId12"/>
    <p:sldId id="30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D13"/>
    <a:srgbClr val="A32619"/>
    <a:srgbClr val="922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42553" autoAdjust="0"/>
  </p:normalViewPr>
  <p:slideViewPr>
    <p:cSldViewPr snapToGrid="0">
      <p:cViewPr varScale="1">
        <p:scale>
          <a:sx n="85" d="100"/>
          <a:sy n="85" d="100"/>
        </p:scale>
        <p:origin x="638" y="67"/>
      </p:cViewPr>
      <p:guideLst/>
    </p:cSldViewPr>
  </p:slideViewPr>
  <p:outlineViewPr>
    <p:cViewPr>
      <p:scale>
        <a:sx n="33" d="100"/>
        <a:sy n="33" d="100"/>
      </p:scale>
      <p:origin x="0" y="-2229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3348" y="-5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8BE68-8C10-42C8-8938-544BB52D32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A8CE28-A1B9-479B-B44D-57D45FB43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93859-4EAC-4144-9AED-8CF4B964B4A2}" type="datetimeFigureOut">
              <a:rPr lang="en-US" smtClean="0"/>
              <a:t>11/15/2024</a:t>
            </a:fld>
            <a:endParaRPr lang="en-US"/>
          </a:p>
        </p:txBody>
      </p:sp>
      <p:sp>
        <p:nvSpPr>
          <p:cNvPr id="4" name="Footer Placeholder 3">
            <a:extLst>
              <a:ext uri="{FF2B5EF4-FFF2-40B4-BE49-F238E27FC236}">
                <a16:creationId xmlns:a16="http://schemas.microsoft.com/office/drawing/2014/main" id="{B9C6BAF3-0648-440A-AA05-0CF6F1FB8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266815-7827-4FE1-B089-B7B5B38458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881B0C-9A1D-4B78-9590-997721AE2183}" type="slidenum">
              <a:rPr lang="en-US" smtClean="0"/>
              <a:t>‹#›</a:t>
            </a:fld>
            <a:endParaRPr lang="en-US"/>
          </a:p>
        </p:txBody>
      </p:sp>
    </p:spTree>
    <p:extLst>
      <p:ext uri="{BB962C8B-B14F-4D97-AF65-F5344CB8AC3E}">
        <p14:creationId xmlns:p14="http://schemas.microsoft.com/office/powerpoint/2010/main" val="170129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9294" y="191717"/>
            <a:ext cx="4079410" cy="22946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500" y="2624866"/>
            <a:ext cx="5942999" cy="62179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6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spTree>
    <p:extLst>
      <p:ext uri="{BB962C8B-B14F-4D97-AF65-F5344CB8AC3E}">
        <p14:creationId xmlns:p14="http://schemas.microsoft.com/office/powerpoint/2010/main" val="77144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0FC3-EEA2-4B91-8DD2-5CBFBA3C2064}"/>
              </a:ext>
            </a:extLst>
          </p:cNvPr>
          <p:cNvSpPr>
            <a:spLocks noGrp="1"/>
          </p:cNvSpPr>
          <p:nvPr>
            <p:ph type="title" hasCustomPrompt="1"/>
          </p:nvPr>
        </p:nvSpPr>
        <p:spPr/>
        <p:txBody>
          <a:bodyPr/>
          <a:lstStyle>
            <a:lvl1pPr>
              <a:defRPr/>
            </a:lvl1pPr>
          </a:lstStyle>
          <a:p>
            <a:r>
              <a:rPr lang="en-US" dirty="0"/>
              <a:t>	Click to edit Master title style</a:t>
            </a:r>
          </a:p>
        </p:txBody>
      </p:sp>
      <p:sp>
        <p:nvSpPr>
          <p:cNvPr id="3" name="Vertical Text Placeholder 2">
            <a:extLst>
              <a:ext uri="{FF2B5EF4-FFF2-40B4-BE49-F238E27FC236}">
                <a16:creationId xmlns:a16="http://schemas.microsoft.com/office/drawing/2014/main" id="{439709CE-70DC-4929-BCEF-88F8ED1DDA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3B8F65B-90C7-4330-A0BC-F01F283884FD}"/>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45917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5453AB-97D4-4323-9EC6-AB1628A81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2B9D40-25C9-4495-88A2-E3D4827F41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B4CD9E2-B507-4886-BA3F-25A531AA7CB6}"/>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51641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hasCustomPrompt="1"/>
          </p:nvPr>
        </p:nvSpPr>
        <p:spPr>
          <a:xfrm>
            <a:off x="1" y="1"/>
            <a:ext cx="7306654" cy="564022"/>
          </a:xfrm>
          <a:prstGeom prst="rect">
            <a:avLst/>
          </a:prstGeom>
          <a:solidFill>
            <a:srgbClr val="7F1D13"/>
          </a:solidFill>
        </p:spPr>
        <p:txBody>
          <a:bodyPr vert="horz" lIns="91440" tIns="45720" rIns="91440" bIns="45720" rtlCol="0" anchor="ctr">
            <a:normAutofit/>
          </a:bodyPr>
          <a:lstStyle>
            <a:lvl1pPr>
              <a:defRPr/>
            </a:lvl1pPr>
          </a:lstStyle>
          <a:p>
            <a:r>
              <a:rPr lang="en-US" dirty="0"/>
              <a:t>	Click to edit Master title style</a:t>
            </a:r>
          </a:p>
        </p:txBody>
      </p:sp>
    </p:spTree>
    <p:extLst>
      <p:ext uri="{BB962C8B-B14F-4D97-AF65-F5344CB8AC3E}">
        <p14:creationId xmlns:p14="http://schemas.microsoft.com/office/powerpoint/2010/main" val="143226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lgn="ct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08019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02E7-C769-4AA6-B0D7-2796E22657D0}"/>
              </a:ext>
            </a:extLst>
          </p:cNvPr>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a:extLst>
              <a:ext uri="{FF2B5EF4-FFF2-40B4-BE49-F238E27FC236}">
                <a16:creationId xmlns:a16="http://schemas.microsoft.com/office/drawing/2014/main" id="{3AF8DC4C-8A93-49B0-B224-E4CC3AAFE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8DD4B-8720-4A73-A0DB-06A0C7856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E2C04-7074-45C8-AB4D-F4D382A8B467}"/>
              </a:ext>
            </a:extLst>
          </p:cNvPr>
          <p:cNvSpPr>
            <a:spLocks noGrp="1"/>
          </p:cNvSpPr>
          <p:nvPr>
            <p:ph type="dt" sz="half" idx="10"/>
          </p:nvPr>
        </p:nvSpPr>
        <p:spPr>
          <a:xfrm>
            <a:off x="614995" y="6356350"/>
            <a:ext cx="2966405" cy="365125"/>
          </a:xfrm>
          <a:prstGeom prst="rect">
            <a:avLst/>
          </a:prstGeom>
        </p:spPr>
        <p:txBody>
          <a:bodyPr/>
          <a:lstStyle/>
          <a:p>
            <a:fld id="{EF6B3A19-26B2-463A-A991-26E860A4C4CF}" type="datetime1">
              <a:rPr lang="en-US" smtClean="0"/>
              <a:t>11/15/2024</a:t>
            </a:fld>
            <a:endParaRPr lang="en-US"/>
          </a:p>
        </p:txBody>
      </p:sp>
      <p:sp>
        <p:nvSpPr>
          <p:cNvPr id="7" name="Slide Number Placeholder 6">
            <a:extLst>
              <a:ext uri="{FF2B5EF4-FFF2-40B4-BE49-F238E27FC236}">
                <a16:creationId xmlns:a16="http://schemas.microsoft.com/office/drawing/2014/main" id="{49F09B45-887E-40EF-80D3-CC6251FB83EB}"/>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43686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583C-A2E0-4FE2-8809-4AE9EF6EE70D}"/>
              </a:ext>
            </a:extLst>
          </p:cNvPr>
          <p:cNvSpPr>
            <a:spLocks noGrp="1"/>
          </p:cNvSpPr>
          <p:nvPr>
            <p:ph type="title" hasCustomPrompt="1"/>
          </p:nvPr>
        </p:nvSpPr>
        <p:spPr>
          <a:xfrm>
            <a:off x="839788" y="365125"/>
            <a:ext cx="10515600" cy="1325563"/>
          </a:xfrm>
        </p:spPr>
        <p:txBody>
          <a:bodyPr/>
          <a:lstStyle>
            <a:lvl1pPr>
              <a:defRPr/>
            </a:lvl1pPr>
          </a:lstStyle>
          <a:p>
            <a:r>
              <a:rPr lang="en-US" dirty="0"/>
              <a:t>	Click to edit Master title style</a:t>
            </a:r>
          </a:p>
        </p:txBody>
      </p:sp>
      <p:sp>
        <p:nvSpPr>
          <p:cNvPr id="3" name="Text Placeholder 2">
            <a:extLst>
              <a:ext uri="{FF2B5EF4-FFF2-40B4-BE49-F238E27FC236}">
                <a16:creationId xmlns:a16="http://schemas.microsoft.com/office/drawing/2014/main" id="{43A713E7-E12B-4A59-A6D2-D0ABE07FF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F1FE4-0BE7-4351-B12E-745502D9A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35D4E-FC05-44C4-A4EF-EDFD09140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10A98-21C4-449C-902C-A6353AB24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CFB43A2-9092-4A57-AFC6-03DFC465F268}"/>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30562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5467-A6C0-4FD3-BF04-8F7F0297A856}"/>
              </a:ext>
            </a:extLst>
          </p:cNvPr>
          <p:cNvSpPr>
            <a:spLocks noGrp="1"/>
          </p:cNvSpPr>
          <p:nvPr>
            <p:ph type="title" hasCustomPrompt="1"/>
          </p:nvPr>
        </p:nvSpPr>
        <p:spPr/>
        <p:txBody>
          <a:bodyPr/>
          <a:lstStyle>
            <a:lvl1pPr>
              <a:defRPr/>
            </a:lvl1pPr>
          </a:lstStyle>
          <a:p>
            <a:r>
              <a:rPr lang="en-US" dirty="0"/>
              <a:t>	Click to edit Master title style</a:t>
            </a:r>
          </a:p>
        </p:txBody>
      </p:sp>
      <p:sp>
        <p:nvSpPr>
          <p:cNvPr id="5" name="Slide Number Placeholder 4">
            <a:extLst>
              <a:ext uri="{FF2B5EF4-FFF2-40B4-BE49-F238E27FC236}">
                <a16:creationId xmlns:a16="http://schemas.microsoft.com/office/drawing/2014/main" id="{90E78ECD-0E49-46A3-8B3C-401A659ABAC8}"/>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20662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CB1C78-9389-49F4-AC9A-B929F9D99AFC}"/>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29373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1D48-D0D7-44EE-9499-B19AF572B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3D697-7BB4-4E1E-AE73-498D89158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A4F00A-D199-4C6B-982C-A49FAEEAD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A9F1F5-16CF-4A38-9245-B0156721D7FE}"/>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0631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699C-3999-4D70-A4C3-372F57D5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0E7235-430F-4473-A7C3-7869C8329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E7D5E0-0248-4394-BCA2-147E8BD0B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B8962B3-1D06-45B7-8778-0248770B03AD}"/>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83242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D2855-F6B4-428F-BAC7-1CA1EC509190}"/>
              </a:ext>
            </a:extLst>
          </p:cNvPr>
          <p:cNvSpPr>
            <a:spLocks noGrp="1"/>
          </p:cNvSpPr>
          <p:nvPr>
            <p:ph type="title"/>
          </p:nvPr>
        </p:nvSpPr>
        <p:spPr>
          <a:xfrm>
            <a:off x="1" y="1"/>
            <a:ext cx="7306654" cy="564022"/>
          </a:xfrm>
          <a:prstGeom prst="rect">
            <a:avLst/>
          </a:prstGeom>
          <a:solidFill>
            <a:schemeClr val="tx1">
              <a:lumMod val="65000"/>
              <a:lumOff val="35000"/>
            </a:schemeClr>
          </a:solidFill>
        </p:spPr>
        <p:txBody>
          <a:bodyPr vert="horz" lIns="91440" tIns="45720" rIns="91440" bIns="45720" rtlCol="0" anchor="ctr">
            <a:normAutofit/>
          </a:bodyPr>
          <a:lstStyle/>
          <a:p>
            <a:r>
              <a:rPr lang="en-US" dirty="0"/>
              <a:t>	Click to edit Master title style</a:t>
            </a:r>
          </a:p>
        </p:txBody>
      </p:sp>
      <p:sp>
        <p:nvSpPr>
          <p:cNvPr id="3" name="Text Placeholder 2">
            <a:extLst>
              <a:ext uri="{FF2B5EF4-FFF2-40B4-BE49-F238E27FC236}">
                <a16:creationId xmlns:a16="http://schemas.microsoft.com/office/drawing/2014/main" id="{41AFDEF5-FB68-49B5-8F80-8D2A508EB817}"/>
              </a:ext>
            </a:extLst>
          </p:cNvPr>
          <p:cNvSpPr>
            <a:spLocks noGrp="1"/>
          </p:cNvSpPr>
          <p:nvPr>
            <p:ph type="body" idx="1"/>
          </p:nvPr>
        </p:nvSpPr>
        <p:spPr>
          <a:xfrm>
            <a:off x="1026367" y="922790"/>
            <a:ext cx="10067731" cy="53186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B731C7-5EA4-4FD0-847F-4B9EA9AEFD48}"/>
              </a:ext>
            </a:extLst>
          </p:cNvPr>
          <p:cNvSpPr>
            <a:spLocks noGrp="1"/>
          </p:cNvSpPr>
          <p:nvPr>
            <p:ph type="sldNum" sz="quarter" idx="4"/>
          </p:nvPr>
        </p:nvSpPr>
        <p:spPr>
          <a:xfrm>
            <a:off x="8610599" y="6356350"/>
            <a:ext cx="2966405" cy="365125"/>
          </a:xfrm>
          <a:prstGeom prst="rect">
            <a:avLst/>
          </a:prstGeom>
        </p:spPr>
        <p:txBody>
          <a:bodyPr vert="horz" lIns="91440" tIns="45720" rIns="91440" bIns="45720" rtlCol="0" anchor="ctr"/>
          <a:lstStyle>
            <a:lvl1pPr algn="r">
              <a:defRPr sz="1400">
                <a:solidFill>
                  <a:schemeClr val="tx1"/>
                </a:solidFill>
              </a:defRPr>
            </a:lvl1pPr>
          </a:lstStyle>
          <a:p>
            <a:fld id="{596BA77D-E0F3-4B80-A65E-88527CDE7779}" type="slidenum">
              <a:rPr lang="en-US" smtClean="0"/>
              <a:pPr/>
              <a:t>‹#›</a:t>
            </a:fld>
            <a:endParaRPr lang="en-US" dirty="0"/>
          </a:p>
        </p:txBody>
      </p:sp>
      <p:sp>
        <p:nvSpPr>
          <p:cNvPr id="8" name="TextBox 7">
            <a:extLst>
              <a:ext uri="{FF2B5EF4-FFF2-40B4-BE49-F238E27FC236}">
                <a16:creationId xmlns:a16="http://schemas.microsoft.com/office/drawing/2014/main" id="{F3C11039-8C74-4814-916E-01C7908FA903}"/>
              </a:ext>
            </a:extLst>
          </p:cNvPr>
          <p:cNvSpPr txBox="1"/>
          <p:nvPr userDrawn="1"/>
        </p:nvSpPr>
        <p:spPr>
          <a:xfrm>
            <a:off x="3915196" y="6590670"/>
            <a:ext cx="4361607" cy="261610"/>
          </a:xfrm>
          <a:prstGeom prst="rect">
            <a:avLst/>
          </a:prstGeom>
          <a:noFill/>
        </p:spPr>
        <p:txBody>
          <a:bodyPr wrap="square" rtlCol="0">
            <a:spAutoFit/>
          </a:bodyPr>
          <a:lstStyle/>
          <a:p>
            <a:r>
              <a:rPr lang="en-US" sz="1100" dirty="0"/>
              <a:t>Multistate Tax Commission – Copyright </a:t>
            </a:r>
            <a:r>
              <a:rPr lang="en-US" sz="1100" dirty="0">
                <a:sym typeface="Symbol" panose="05050102010706020507" pitchFamily="18" charset="2"/>
              </a:rPr>
              <a:t> 2024 - All Rights Reserved</a:t>
            </a:r>
            <a:endParaRPr lang="en-US" sz="1100" dirty="0"/>
          </a:p>
        </p:txBody>
      </p:sp>
      <p:pic>
        <p:nvPicPr>
          <p:cNvPr id="7" name="Picture 6">
            <a:extLst>
              <a:ext uri="{FF2B5EF4-FFF2-40B4-BE49-F238E27FC236}">
                <a16:creationId xmlns:a16="http://schemas.microsoft.com/office/drawing/2014/main" id="{FD551491-A4C9-4CE4-A8B4-D353EA44AB7E}"/>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66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79915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800" b="1" kern="1200">
          <a:solidFill>
            <a:schemeClr val="bg1"/>
          </a:solidFill>
          <a:latin typeface="Baskerville Old Face" panose="02020602080505020303" pitchFamily="18" charset="0"/>
          <a:ea typeface="Ebrima" panose="02000000000000000000" pitchFamily="2" charset="0"/>
          <a:cs typeface="Ebrima" panose="02000000000000000000" pitchFamily="2" charset="0"/>
        </a:defRPr>
      </a:lvl1pPr>
    </p:titleStyle>
    <p:bodyStyle>
      <a:lvl1pPr marL="0" indent="0" algn="l" defTabSz="914400" rtl="0" eaLnBrk="1" latinLnBrk="0" hangingPunct="1">
        <a:lnSpc>
          <a:spcPct val="100000"/>
        </a:lnSpc>
        <a:spcBef>
          <a:spcPts val="800"/>
        </a:spcBef>
        <a:spcAft>
          <a:spcPts val="8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ko/photo/157037"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715C-3FBB-F376-1209-AE57FEB369E0}"/>
              </a:ext>
            </a:extLst>
          </p:cNvPr>
          <p:cNvSpPr>
            <a:spLocks noGrp="1"/>
          </p:cNvSpPr>
          <p:nvPr>
            <p:ph type="title"/>
          </p:nvPr>
        </p:nvSpPr>
        <p:spPr>
          <a:xfrm>
            <a:off x="0" y="286327"/>
            <a:ext cx="12192000" cy="1729085"/>
          </a:xfrm>
        </p:spPr>
        <p:txBody>
          <a:bodyPr>
            <a:normAutofit/>
          </a:bodyPr>
          <a:lstStyle/>
          <a:p>
            <a:r>
              <a:rPr lang="en-US" sz="4400" dirty="0"/>
              <a:t>Source-Based Taxation of Intangibles</a:t>
            </a:r>
            <a:br>
              <a:rPr lang="en-US" dirty="0"/>
            </a:br>
            <a:r>
              <a:rPr lang="en-US" sz="2800" b="0" i="0" dirty="0">
                <a:solidFill>
                  <a:srgbClr val="FFC000"/>
                </a:solidFill>
                <a:effectLst/>
                <a:latin typeface="Verdana" panose="020B0604030504040204" pitchFamily="34" charset="0"/>
              </a:rPr>
              <a:t>It's not often easy, and not often kind, but necessary</a:t>
            </a:r>
            <a:r>
              <a:rPr lang="en-US" sz="2800" dirty="0">
                <a:solidFill>
                  <a:srgbClr val="FFC000"/>
                </a:solidFill>
              </a:rPr>
              <a:t> </a:t>
            </a:r>
          </a:p>
        </p:txBody>
      </p:sp>
      <p:sp>
        <p:nvSpPr>
          <p:cNvPr id="3" name="Slide Number Placeholder 2">
            <a:extLst>
              <a:ext uri="{FF2B5EF4-FFF2-40B4-BE49-F238E27FC236}">
                <a16:creationId xmlns:a16="http://schemas.microsoft.com/office/drawing/2014/main" id="{1AA2CA5A-6B73-776D-C356-6C17C47C2C79}"/>
              </a:ext>
            </a:extLst>
          </p:cNvPr>
          <p:cNvSpPr>
            <a:spLocks noGrp="1"/>
          </p:cNvSpPr>
          <p:nvPr>
            <p:ph type="sldNum" sz="quarter" idx="12"/>
          </p:nvPr>
        </p:nvSpPr>
        <p:spPr/>
        <p:txBody>
          <a:bodyPr/>
          <a:lstStyle/>
          <a:p>
            <a:fld id="{596BA77D-E0F3-4B80-A65E-88527CDE7779}" type="slidenum">
              <a:rPr lang="en-US" smtClean="0"/>
              <a:t>1</a:t>
            </a:fld>
            <a:endParaRPr lang="en-US"/>
          </a:p>
        </p:txBody>
      </p:sp>
      <p:sp>
        <p:nvSpPr>
          <p:cNvPr id="4" name="Content Placeholder 3">
            <a:extLst>
              <a:ext uri="{FF2B5EF4-FFF2-40B4-BE49-F238E27FC236}">
                <a16:creationId xmlns:a16="http://schemas.microsoft.com/office/drawing/2014/main" id="{E97A97A4-83B3-8E9B-13B0-2F593B43597E}"/>
              </a:ext>
            </a:extLst>
          </p:cNvPr>
          <p:cNvSpPr>
            <a:spLocks noGrp="1"/>
          </p:cNvSpPr>
          <p:nvPr>
            <p:ph sz="quarter" idx="13"/>
          </p:nvPr>
        </p:nvSpPr>
        <p:spPr>
          <a:xfrm>
            <a:off x="177283" y="2202025"/>
            <a:ext cx="11504644" cy="4519450"/>
          </a:xfrm>
          <a:noFill/>
        </p:spPr>
        <p:txBody>
          <a:bodyPr/>
          <a:lstStyle/>
          <a:p>
            <a:r>
              <a:rPr lang="en-US" dirty="0">
                <a:solidFill>
                  <a:schemeClr val="accent4"/>
                </a:solidFill>
              </a:rPr>
              <a:t>Meeting of the Uniformity Committee </a:t>
            </a:r>
          </a:p>
          <a:p>
            <a:pPr>
              <a:spcBef>
                <a:spcPts val="0"/>
              </a:spcBef>
              <a:spcAft>
                <a:spcPts val="0"/>
              </a:spcAft>
            </a:pPr>
            <a:r>
              <a:rPr lang="en-US" sz="2400" dirty="0">
                <a:solidFill>
                  <a:schemeClr val="accent4"/>
                </a:solidFill>
              </a:rPr>
              <a:t>Santa Fe, New Mexico (and on-line)</a:t>
            </a:r>
          </a:p>
          <a:p>
            <a:pPr>
              <a:spcBef>
                <a:spcPts val="0"/>
              </a:spcBef>
              <a:spcAft>
                <a:spcPts val="0"/>
              </a:spcAft>
            </a:pPr>
            <a:r>
              <a:rPr lang="en-US" sz="2400" dirty="0">
                <a:solidFill>
                  <a:schemeClr val="accent4"/>
                </a:solidFill>
              </a:rPr>
              <a:t>November 19, 2024</a:t>
            </a:r>
          </a:p>
          <a:p>
            <a:pPr>
              <a:spcBef>
                <a:spcPts val="0"/>
              </a:spcBef>
              <a:spcAft>
                <a:spcPts val="0"/>
              </a:spcAft>
            </a:pPr>
            <a:r>
              <a:rPr lang="en-US" sz="2400" dirty="0">
                <a:solidFill>
                  <a:schemeClr val="accent4"/>
                </a:solidFill>
              </a:rPr>
              <a:t>Bruce Fort, Senior Counsel</a:t>
            </a:r>
          </a:p>
          <a:p>
            <a:pPr>
              <a:spcBef>
                <a:spcPts val="0"/>
              </a:spcBef>
              <a:spcAft>
                <a:spcPts val="0"/>
              </a:spcAft>
            </a:pPr>
            <a:r>
              <a:rPr lang="en-US" sz="2400" dirty="0">
                <a:solidFill>
                  <a:schemeClr val="accent4"/>
                </a:solidFill>
              </a:rPr>
              <a:t>Multistate Tax Commission</a:t>
            </a:r>
          </a:p>
          <a:p>
            <a:endParaRPr lang="en-US" dirty="0"/>
          </a:p>
          <a:p>
            <a:endParaRPr lang="en-US" dirty="0"/>
          </a:p>
        </p:txBody>
      </p:sp>
    </p:spTree>
    <p:extLst>
      <p:ext uri="{BB962C8B-B14F-4D97-AF65-F5344CB8AC3E}">
        <p14:creationId xmlns:p14="http://schemas.microsoft.com/office/powerpoint/2010/main" val="2336711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6D214-6316-DC9C-3D68-C4073665631D}"/>
              </a:ext>
            </a:extLst>
          </p:cNvPr>
          <p:cNvSpPr>
            <a:spLocks noGrp="1"/>
          </p:cNvSpPr>
          <p:nvPr>
            <p:ph type="sldNum" sz="quarter" idx="12"/>
          </p:nvPr>
        </p:nvSpPr>
        <p:spPr/>
        <p:txBody>
          <a:bodyPr/>
          <a:lstStyle/>
          <a:p>
            <a:fld id="{596BA77D-E0F3-4B80-A65E-88527CDE7779}" type="slidenum">
              <a:rPr lang="en-US" smtClean="0"/>
              <a:t>10</a:t>
            </a:fld>
            <a:endParaRPr lang="en-US"/>
          </a:p>
        </p:txBody>
      </p:sp>
      <p:sp>
        <p:nvSpPr>
          <p:cNvPr id="4" name="Content Placeholder 3">
            <a:extLst>
              <a:ext uri="{FF2B5EF4-FFF2-40B4-BE49-F238E27FC236}">
                <a16:creationId xmlns:a16="http://schemas.microsoft.com/office/drawing/2014/main" id="{DF7D07CB-D8B6-D5F7-D2E7-626324AC6E48}"/>
              </a:ext>
            </a:extLst>
          </p:cNvPr>
          <p:cNvSpPr>
            <a:spLocks noGrp="1"/>
          </p:cNvSpPr>
          <p:nvPr>
            <p:ph sz="quarter" idx="13"/>
          </p:nvPr>
        </p:nvSpPr>
        <p:spPr>
          <a:xfrm>
            <a:off x="838200" y="1228166"/>
            <a:ext cx="10515600" cy="5128184"/>
          </a:xfrm>
        </p:spPr>
        <p:txBody>
          <a:bodyPr/>
          <a:lstStyle/>
          <a:p>
            <a:pPr algn="l"/>
            <a:r>
              <a:rPr lang="en-US" sz="2800" dirty="0">
                <a:solidFill>
                  <a:schemeClr val="tx1"/>
                </a:solidFill>
              </a:rPr>
              <a:t>Were the drafters of UDITPA compelled to assign non-business capital gains to commercial domicile?</a:t>
            </a:r>
          </a:p>
          <a:p>
            <a:pPr marL="342900" indent="-342900" algn="l">
              <a:buFont typeface="Arial" panose="020B0604020202020204" pitchFamily="34" charset="0"/>
              <a:buChar char="•"/>
            </a:pPr>
            <a:r>
              <a:rPr lang="en-US" sz="2000" i="1" dirty="0">
                <a:solidFill>
                  <a:schemeClr val="tx1"/>
                </a:solidFill>
              </a:rPr>
              <a:t>Whitney v. Graves </a:t>
            </a:r>
            <a:r>
              <a:rPr lang="en-US" sz="2000" dirty="0">
                <a:solidFill>
                  <a:schemeClr val="tx1"/>
                </a:solidFill>
              </a:rPr>
              <a:t>(1937); </a:t>
            </a:r>
            <a:r>
              <a:rPr lang="en-US" sz="2000" i="1" dirty="0">
                <a:solidFill>
                  <a:schemeClr val="tx1"/>
                </a:solidFill>
              </a:rPr>
              <a:t>International Harvester v. Wisconsin </a:t>
            </a:r>
            <a:r>
              <a:rPr lang="en-US" sz="2000" dirty="0">
                <a:solidFill>
                  <a:schemeClr val="tx1"/>
                </a:solidFill>
              </a:rPr>
              <a:t>(1944); </a:t>
            </a:r>
            <a:r>
              <a:rPr lang="en-US" sz="2000" i="1" dirty="0">
                <a:solidFill>
                  <a:schemeClr val="tx1"/>
                </a:solidFill>
              </a:rPr>
              <a:t>Wisconsin v. J.C. Penny Co</a:t>
            </a:r>
            <a:r>
              <a:rPr lang="en-US" sz="2000" dirty="0">
                <a:solidFill>
                  <a:schemeClr val="tx1"/>
                </a:solidFill>
              </a:rPr>
              <a:t>. (1940) suggest otherwise. But the Supreme Court doesn’t think it has ever addressed the question, as it noted in </a:t>
            </a:r>
            <a:r>
              <a:rPr lang="en-US" sz="2000" i="1" dirty="0">
                <a:solidFill>
                  <a:schemeClr val="tx1"/>
                </a:solidFill>
              </a:rPr>
              <a:t>MeadWestvaco v. Illinois </a:t>
            </a:r>
            <a:r>
              <a:rPr lang="en-US" sz="2000" dirty="0">
                <a:solidFill>
                  <a:schemeClr val="tx1"/>
                </a:solidFill>
              </a:rPr>
              <a:t>(2007).</a:t>
            </a:r>
          </a:p>
          <a:p>
            <a:pPr marL="342900" indent="-342900" algn="l">
              <a:buFont typeface="Arial" panose="020B0604020202020204" pitchFamily="34" charset="0"/>
              <a:buChar char="•"/>
            </a:pPr>
            <a:r>
              <a:rPr lang="en-US" sz="2000" dirty="0">
                <a:solidFill>
                  <a:schemeClr val="tx1"/>
                </a:solidFill>
              </a:rPr>
              <a:t>Source-based allocation of capital gains (based on the location where a business operates) from the sale of partnership interests has been upheld recently in </a:t>
            </a:r>
            <a:r>
              <a:rPr lang="en-US" sz="2000" i="1" dirty="0">
                <a:solidFill>
                  <a:schemeClr val="tx1"/>
                </a:solidFill>
              </a:rPr>
              <a:t>VAS Holdings Inv., LLC. v. Commissioner of Revenue,</a:t>
            </a:r>
            <a:r>
              <a:rPr lang="en-US" sz="2000" dirty="0">
                <a:solidFill>
                  <a:schemeClr val="tx1"/>
                </a:solidFill>
              </a:rPr>
              <a:t> 86 N.E.3d 1240 (Mass. </a:t>
            </a:r>
            <a:r>
              <a:rPr lang="en-US" sz="2000" dirty="0" err="1">
                <a:solidFill>
                  <a:schemeClr val="tx1"/>
                </a:solidFill>
              </a:rPr>
              <a:t>S.J.Ct</a:t>
            </a:r>
            <a:r>
              <a:rPr lang="en-US" sz="2000" dirty="0">
                <a:solidFill>
                  <a:schemeClr val="tx1"/>
                </a:solidFill>
              </a:rPr>
              <a:t>. 2022)(dicta) and </a:t>
            </a:r>
            <a:r>
              <a:rPr lang="en-US" sz="2000" i="1" u="none" strike="noStrike" baseline="0" dirty="0">
                <a:solidFill>
                  <a:schemeClr val="tx1"/>
                </a:solidFill>
              </a:rPr>
              <a:t>J.P. Morgan Trust Co. of Delaware (AKA, T</a:t>
            </a:r>
            <a:r>
              <a:rPr lang="en-US" sz="2000" i="1" dirty="0">
                <a:solidFill>
                  <a:schemeClr val="tx1"/>
                </a:solidFill>
                <a:effectLst/>
              </a:rPr>
              <a:t>he 2009 Metropoulos Family Trust) </a:t>
            </a:r>
            <a:r>
              <a:rPr lang="en-US" sz="2000" i="1" u="none" strike="noStrike" baseline="0" dirty="0">
                <a:solidFill>
                  <a:schemeClr val="tx1"/>
                </a:solidFill>
              </a:rPr>
              <a:t>v. Franchise Tax Board, 79 Cal. App. 5th 245 (Cal. Ct. App. 2022). </a:t>
            </a:r>
            <a:r>
              <a:rPr lang="en-US" sz="2000" dirty="0">
                <a:solidFill>
                  <a:schemeClr val="tx1"/>
                </a:solidFill>
              </a:rPr>
              <a:t>The latter case held (as an alternative ground) that goodwill can have a business situs within the taxing jurisdiction. (The business also had a regional headquarters in the state.)  </a:t>
            </a:r>
            <a:r>
              <a:rPr lang="en-US" sz="2000" i="1" u="none" strike="noStrike" baseline="0" dirty="0">
                <a:solidFill>
                  <a:schemeClr val="tx1"/>
                </a:solidFill>
              </a:rPr>
              <a:t> </a:t>
            </a:r>
            <a:r>
              <a:rPr lang="en-US" sz="2000" i="1" dirty="0">
                <a:solidFill>
                  <a:schemeClr val="tx1"/>
                </a:solidFill>
                <a:effectLst/>
              </a:rPr>
              <a:t> </a:t>
            </a:r>
            <a:r>
              <a:rPr lang="en-US" sz="2000" i="1" dirty="0">
                <a:solidFill>
                  <a:schemeClr val="tx1"/>
                </a:solidFill>
              </a:rPr>
              <a:t> </a:t>
            </a:r>
          </a:p>
        </p:txBody>
      </p:sp>
      <p:sp>
        <p:nvSpPr>
          <p:cNvPr id="7" name="Title 1">
            <a:extLst>
              <a:ext uri="{FF2B5EF4-FFF2-40B4-BE49-F238E27FC236}">
                <a16:creationId xmlns:a16="http://schemas.microsoft.com/office/drawing/2014/main" id="{7FF5EF93-4491-2420-1D56-9EB5932A4D71}"/>
              </a:ext>
            </a:extLst>
          </p:cNvPr>
          <p:cNvSpPr>
            <a:spLocks noGrp="1"/>
          </p:cNvSpPr>
          <p:nvPr>
            <p:ph type="title"/>
          </p:nvPr>
        </p:nvSpPr>
        <p:spPr>
          <a:xfrm>
            <a:off x="1900" y="136525"/>
            <a:ext cx="12192000" cy="957169"/>
          </a:xfrm>
        </p:spPr>
        <p:txBody>
          <a:bodyPr/>
          <a:lstStyle/>
          <a:p>
            <a:r>
              <a:rPr lang="en-US" dirty="0"/>
              <a:t>UDITPA and the Business Situs Doctrine</a:t>
            </a:r>
          </a:p>
        </p:txBody>
      </p:sp>
    </p:spTree>
    <p:extLst>
      <p:ext uri="{BB962C8B-B14F-4D97-AF65-F5344CB8AC3E}">
        <p14:creationId xmlns:p14="http://schemas.microsoft.com/office/powerpoint/2010/main" val="234147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53BD0D-C115-239E-C877-74BD057B0B5E}"/>
              </a:ext>
            </a:extLst>
          </p:cNvPr>
          <p:cNvSpPr>
            <a:spLocks noGrp="1"/>
          </p:cNvSpPr>
          <p:nvPr>
            <p:ph type="sldNum" sz="quarter" idx="12"/>
          </p:nvPr>
        </p:nvSpPr>
        <p:spPr/>
        <p:txBody>
          <a:bodyPr/>
          <a:lstStyle/>
          <a:p>
            <a:fld id="{596BA77D-E0F3-4B80-A65E-88527CDE7779}" type="slidenum">
              <a:rPr lang="en-US" smtClean="0"/>
              <a:t>11</a:t>
            </a:fld>
            <a:endParaRPr lang="en-US"/>
          </a:p>
        </p:txBody>
      </p:sp>
      <p:sp>
        <p:nvSpPr>
          <p:cNvPr id="4" name="Content Placeholder 3">
            <a:extLst>
              <a:ext uri="{FF2B5EF4-FFF2-40B4-BE49-F238E27FC236}">
                <a16:creationId xmlns:a16="http://schemas.microsoft.com/office/drawing/2014/main" id="{F4F24A57-76C9-39B4-BD1C-F55B3D25E32B}"/>
              </a:ext>
            </a:extLst>
          </p:cNvPr>
          <p:cNvSpPr>
            <a:spLocks noGrp="1"/>
          </p:cNvSpPr>
          <p:nvPr>
            <p:ph sz="quarter" idx="13"/>
          </p:nvPr>
        </p:nvSpPr>
        <p:spPr>
          <a:xfrm>
            <a:off x="600635" y="1398494"/>
            <a:ext cx="10753165" cy="4799105"/>
          </a:xfrm>
        </p:spPr>
        <p:txBody>
          <a:bodyPr/>
          <a:lstStyle/>
          <a:p>
            <a:pPr algn="l"/>
            <a:r>
              <a:rPr lang="en-US" dirty="0"/>
              <a:t>Vermont’s Alternative Intangible Sourcing Rule:</a:t>
            </a:r>
          </a:p>
          <a:p>
            <a:pPr algn="l"/>
            <a:r>
              <a:rPr lang="en-US" sz="2400" dirty="0">
                <a:solidFill>
                  <a:schemeClr val="tx1">
                    <a:lumMod val="85000"/>
                    <a:lumOff val="15000"/>
                  </a:schemeClr>
                </a:solidFill>
              </a:rPr>
              <a:t>If the intangible property has acquired a business situs in a state, the taxpayer’s non-business gain should be sourced to that state; if not, source the capital gain to the taxpayer’s business domicile. See </a:t>
            </a:r>
            <a:r>
              <a:rPr lang="en-US" sz="2400" i="1" dirty="0">
                <a:solidFill>
                  <a:schemeClr val="tx1">
                    <a:lumMod val="85000"/>
                    <a:lumOff val="15000"/>
                  </a:schemeClr>
                </a:solidFill>
              </a:rPr>
              <a:t>Vermont National Telephone Co. v. Department of Taxes</a:t>
            </a:r>
            <a:r>
              <a:rPr lang="en-US" sz="2400" dirty="0">
                <a:solidFill>
                  <a:schemeClr val="tx1">
                    <a:lumMod val="85000"/>
                    <a:lumOff val="15000"/>
                  </a:schemeClr>
                </a:solidFill>
              </a:rPr>
              <a:t>, 250 A.3d 567 (Vt. 2000)(never used radio broadcast license had not acquired a business situs in state).   </a:t>
            </a:r>
          </a:p>
        </p:txBody>
      </p:sp>
      <p:sp>
        <p:nvSpPr>
          <p:cNvPr id="7" name="Title 1">
            <a:extLst>
              <a:ext uri="{FF2B5EF4-FFF2-40B4-BE49-F238E27FC236}">
                <a16:creationId xmlns:a16="http://schemas.microsoft.com/office/drawing/2014/main" id="{8EC5026D-2124-86C3-CF57-2FD8CD646034}"/>
              </a:ext>
            </a:extLst>
          </p:cNvPr>
          <p:cNvSpPr>
            <a:spLocks noGrp="1"/>
          </p:cNvSpPr>
          <p:nvPr>
            <p:ph type="title"/>
          </p:nvPr>
        </p:nvSpPr>
        <p:spPr>
          <a:xfrm>
            <a:off x="1900" y="136525"/>
            <a:ext cx="12192000" cy="957169"/>
          </a:xfrm>
        </p:spPr>
        <p:txBody>
          <a:bodyPr/>
          <a:lstStyle/>
          <a:p>
            <a:r>
              <a:rPr lang="en-US" dirty="0"/>
              <a:t>UDITPA and the Business Situs Doctrine</a:t>
            </a:r>
          </a:p>
        </p:txBody>
      </p:sp>
    </p:spTree>
    <p:extLst>
      <p:ext uri="{BB962C8B-B14F-4D97-AF65-F5344CB8AC3E}">
        <p14:creationId xmlns:p14="http://schemas.microsoft.com/office/powerpoint/2010/main" val="1088729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F1C9-2B8A-10E2-AC3B-330DEFE158D1}"/>
              </a:ext>
            </a:extLst>
          </p:cNvPr>
          <p:cNvSpPr>
            <a:spLocks noGrp="1"/>
          </p:cNvSpPr>
          <p:nvPr>
            <p:ph type="title"/>
          </p:nvPr>
        </p:nvSpPr>
        <p:spPr>
          <a:xfrm>
            <a:off x="0" y="136525"/>
            <a:ext cx="12192000" cy="984063"/>
          </a:xfrm>
        </p:spPr>
        <p:txBody>
          <a:bodyPr/>
          <a:lstStyle/>
          <a:p>
            <a:r>
              <a:rPr lang="en-US" dirty="0"/>
              <a:t>On the Not so distant Horizon</a:t>
            </a:r>
          </a:p>
        </p:txBody>
      </p:sp>
      <p:sp>
        <p:nvSpPr>
          <p:cNvPr id="3" name="Slide Number Placeholder 2">
            <a:extLst>
              <a:ext uri="{FF2B5EF4-FFF2-40B4-BE49-F238E27FC236}">
                <a16:creationId xmlns:a16="http://schemas.microsoft.com/office/drawing/2014/main" id="{3ED62484-580D-B3C6-8A44-EA424D52F812}"/>
              </a:ext>
            </a:extLst>
          </p:cNvPr>
          <p:cNvSpPr>
            <a:spLocks noGrp="1"/>
          </p:cNvSpPr>
          <p:nvPr>
            <p:ph type="sldNum" sz="quarter" idx="12"/>
          </p:nvPr>
        </p:nvSpPr>
        <p:spPr/>
        <p:txBody>
          <a:bodyPr/>
          <a:lstStyle/>
          <a:p>
            <a:fld id="{596BA77D-E0F3-4B80-A65E-88527CDE7779}" type="slidenum">
              <a:rPr lang="en-US" smtClean="0"/>
              <a:t>12</a:t>
            </a:fld>
            <a:endParaRPr lang="en-US"/>
          </a:p>
        </p:txBody>
      </p:sp>
      <p:sp>
        <p:nvSpPr>
          <p:cNvPr id="4" name="Content Placeholder 3">
            <a:extLst>
              <a:ext uri="{FF2B5EF4-FFF2-40B4-BE49-F238E27FC236}">
                <a16:creationId xmlns:a16="http://schemas.microsoft.com/office/drawing/2014/main" id="{4AE170EC-59D8-C596-6851-9A2DF0060530}"/>
              </a:ext>
            </a:extLst>
          </p:cNvPr>
          <p:cNvSpPr>
            <a:spLocks noGrp="1"/>
          </p:cNvSpPr>
          <p:nvPr>
            <p:ph sz="quarter" idx="13"/>
          </p:nvPr>
        </p:nvSpPr>
        <p:spPr>
          <a:xfrm>
            <a:off x="838200" y="1389529"/>
            <a:ext cx="10515600" cy="4966821"/>
          </a:xfrm>
        </p:spPr>
        <p:txBody>
          <a:bodyPr/>
          <a:lstStyle/>
          <a:p>
            <a:pPr marL="457200" indent="-457200" algn="l">
              <a:lnSpc>
                <a:spcPct val="90000"/>
              </a:lnSpc>
              <a:spcBef>
                <a:spcPts val="1200"/>
              </a:spcBef>
              <a:buFont typeface="Arial" panose="020B0604020202020204" pitchFamily="34" charset="0"/>
              <a:buChar char="•"/>
            </a:pPr>
            <a:r>
              <a:rPr lang="en-US" sz="2400" dirty="0">
                <a:solidFill>
                  <a:schemeClr val="tx1">
                    <a:lumMod val="85000"/>
                    <a:lumOff val="15000"/>
                  </a:schemeClr>
                </a:solidFill>
              </a:rPr>
              <a:t>The word “partnership” is nowhere found in UDITPA. The drafters left no instruction for allocating non-business partnership distributive share income, or capital gains and losses from the sale of partnership interests. The drafters may not have even considered partnership interests to be “intangible property.” (Partnerships are included in the term “taxpayer” under Art. II of the Compact.)</a:t>
            </a:r>
          </a:p>
          <a:p>
            <a:pPr marL="457200" indent="-457200" algn="l">
              <a:lnSpc>
                <a:spcPct val="90000"/>
              </a:lnSpc>
              <a:spcBef>
                <a:spcPts val="1200"/>
              </a:spcBef>
              <a:buFont typeface="Arial" panose="020B0604020202020204" pitchFamily="34" charset="0"/>
              <a:buChar char="•"/>
            </a:pPr>
            <a:r>
              <a:rPr lang="en-US" sz="2400" dirty="0">
                <a:solidFill>
                  <a:schemeClr val="tx1">
                    <a:lumMod val="85000"/>
                    <a:lumOff val="15000"/>
                  </a:schemeClr>
                </a:solidFill>
              </a:rPr>
              <a:t>As more business is conducted through partnerships and other PTE’s, where management agreements supplant the need for majority ownership of stock, disputes over whether capital gains from the sale of those interests are apportionable are sure to become more frequent. </a:t>
            </a:r>
          </a:p>
          <a:p>
            <a:pPr marL="457200" indent="-457200" algn="l">
              <a:lnSpc>
                <a:spcPct val="90000"/>
              </a:lnSpc>
              <a:spcBef>
                <a:spcPts val="1200"/>
              </a:spcBef>
              <a:buFont typeface="Arial" panose="020B0604020202020204" pitchFamily="34" charset="0"/>
              <a:buChar char="•"/>
            </a:pPr>
            <a:r>
              <a:rPr lang="en-US" sz="2400" dirty="0">
                <a:solidFill>
                  <a:schemeClr val="tx1">
                    <a:lumMod val="85000"/>
                    <a:lumOff val="15000"/>
                  </a:schemeClr>
                </a:solidFill>
              </a:rPr>
              <a:t>Source-based allocation of such gains and losses may be a better alternative than allocation to the taxpayer’s commercial domicile. </a:t>
            </a:r>
          </a:p>
        </p:txBody>
      </p:sp>
    </p:spTree>
    <p:extLst>
      <p:ext uri="{BB962C8B-B14F-4D97-AF65-F5344CB8AC3E}">
        <p14:creationId xmlns:p14="http://schemas.microsoft.com/office/powerpoint/2010/main" val="129804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6E981E-9761-42E6-B24D-B175D0DD8374}"/>
              </a:ext>
            </a:extLst>
          </p:cNvPr>
          <p:cNvSpPr>
            <a:spLocks noGrp="1"/>
          </p:cNvSpPr>
          <p:nvPr>
            <p:ph idx="1"/>
          </p:nvPr>
        </p:nvSpPr>
        <p:spPr/>
        <p:txBody>
          <a:bodyPr/>
          <a:lstStyle/>
          <a:p>
            <a:endParaRPr lang="en-US" sz="2800" dirty="0"/>
          </a:p>
          <a:p>
            <a:pPr algn="ctr"/>
            <a:r>
              <a:rPr lang="en-US" sz="3600" dirty="0"/>
              <a:t>The information in this slide deck is intended for discussion purposes only. Unless otherwise indicated, it does not reflect the official position of the MTC or any of its member states. </a:t>
            </a:r>
          </a:p>
          <a:p>
            <a:endParaRPr lang="en-US" dirty="0"/>
          </a:p>
        </p:txBody>
      </p:sp>
      <p:sp>
        <p:nvSpPr>
          <p:cNvPr id="3" name="Slide Number Placeholder 2">
            <a:extLst>
              <a:ext uri="{FF2B5EF4-FFF2-40B4-BE49-F238E27FC236}">
                <a16:creationId xmlns:a16="http://schemas.microsoft.com/office/drawing/2014/main" id="{DBE024FB-2E14-43D0-BF31-E0568A0F6B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3E22F01-4108-4E6E-8EAB-75277CA98E29}"/>
              </a:ext>
            </a:extLst>
          </p:cNvPr>
          <p:cNvSpPr>
            <a:spLocks noGrp="1"/>
          </p:cNvSpPr>
          <p:nvPr>
            <p:ph type="title"/>
          </p:nvPr>
        </p:nvSpPr>
        <p:spPr>
          <a:solidFill>
            <a:srgbClr val="7F1D13"/>
          </a:solidFill>
        </p:spPr>
        <p:txBody>
          <a:bodyPr/>
          <a:lstStyle/>
          <a:p>
            <a:r>
              <a:rPr lang="en-US" dirty="0"/>
              <a:t>	Disclaimer</a:t>
            </a:r>
          </a:p>
        </p:txBody>
      </p:sp>
    </p:spTree>
    <p:extLst>
      <p:ext uri="{BB962C8B-B14F-4D97-AF65-F5344CB8AC3E}">
        <p14:creationId xmlns:p14="http://schemas.microsoft.com/office/powerpoint/2010/main" val="350985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7435-6EC9-5739-5AFF-1339C8215445}"/>
              </a:ext>
            </a:extLst>
          </p:cNvPr>
          <p:cNvSpPr>
            <a:spLocks noGrp="1"/>
          </p:cNvSpPr>
          <p:nvPr>
            <p:ph type="title"/>
          </p:nvPr>
        </p:nvSpPr>
        <p:spPr>
          <a:xfrm>
            <a:off x="0" y="136525"/>
            <a:ext cx="12192000" cy="921310"/>
          </a:xfrm>
        </p:spPr>
        <p:txBody>
          <a:bodyPr/>
          <a:lstStyle/>
          <a:p>
            <a:r>
              <a:rPr lang="en-US" dirty="0"/>
              <a:t>UDITPA and Intangible Property</a:t>
            </a:r>
          </a:p>
        </p:txBody>
      </p:sp>
      <p:sp>
        <p:nvSpPr>
          <p:cNvPr id="3" name="Slide Number Placeholder 2">
            <a:extLst>
              <a:ext uri="{FF2B5EF4-FFF2-40B4-BE49-F238E27FC236}">
                <a16:creationId xmlns:a16="http://schemas.microsoft.com/office/drawing/2014/main" id="{0AE37621-BC23-9034-2B6C-D09EB7E8CAC2}"/>
              </a:ext>
            </a:extLst>
          </p:cNvPr>
          <p:cNvSpPr>
            <a:spLocks noGrp="1"/>
          </p:cNvSpPr>
          <p:nvPr>
            <p:ph type="sldNum" sz="quarter" idx="12"/>
          </p:nvPr>
        </p:nvSpPr>
        <p:spPr/>
        <p:txBody>
          <a:bodyPr/>
          <a:lstStyle/>
          <a:p>
            <a:fld id="{596BA77D-E0F3-4B80-A65E-88527CDE7779}" type="slidenum">
              <a:rPr lang="en-US" smtClean="0"/>
              <a:t>3</a:t>
            </a:fld>
            <a:endParaRPr lang="en-US"/>
          </a:p>
        </p:txBody>
      </p:sp>
      <p:sp>
        <p:nvSpPr>
          <p:cNvPr id="4" name="Content Placeholder 3">
            <a:extLst>
              <a:ext uri="{FF2B5EF4-FFF2-40B4-BE49-F238E27FC236}">
                <a16:creationId xmlns:a16="http://schemas.microsoft.com/office/drawing/2014/main" id="{5D6B71C9-4177-67DF-BE0C-9D72880B914D}"/>
              </a:ext>
            </a:extLst>
          </p:cNvPr>
          <p:cNvSpPr>
            <a:spLocks noGrp="1"/>
          </p:cNvSpPr>
          <p:nvPr>
            <p:ph sz="quarter" idx="13"/>
          </p:nvPr>
        </p:nvSpPr>
        <p:spPr>
          <a:xfrm>
            <a:off x="838200" y="1326776"/>
            <a:ext cx="10515600" cy="4473389"/>
          </a:xfrm>
        </p:spPr>
        <p:txBody>
          <a:bodyPr/>
          <a:lstStyle/>
          <a:p>
            <a:pPr marL="342900" indent="-342900" algn="l">
              <a:buFont typeface="Arial" panose="020B0604020202020204" pitchFamily="34" charset="0"/>
              <a:buChar char="•"/>
            </a:pPr>
            <a:r>
              <a:rPr lang="en-US" sz="2000" dirty="0">
                <a:solidFill>
                  <a:srgbClr val="0070C0"/>
                </a:solidFill>
              </a:rPr>
              <a:t>Formulary apportionment </a:t>
            </a:r>
            <a:r>
              <a:rPr lang="en-US" sz="2000" dirty="0">
                <a:solidFill>
                  <a:schemeClr val="tx1">
                    <a:lumMod val="75000"/>
                    <a:lumOff val="25000"/>
                  </a:schemeClr>
                </a:solidFill>
              </a:rPr>
              <a:t>has its roots in the </a:t>
            </a:r>
            <a:r>
              <a:rPr lang="en-US" sz="2000" dirty="0">
                <a:solidFill>
                  <a:srgbClr val="0070C0"/>
                </a:solidFill>
              </a:rPr>
              <a:t>property taxation </a:t>
            </a:r>
            <a:r>
              <a:rPr lang="en-US" sz="2000" dirty="0">
                <a:solidFill>
                  <a:schemeClr val="tx1">
                    <a:lumMod val="75000"/>
                    <a:lumOff val="25000"/>
                  </a:schemeClr>
                </a:solidFill>
              </a:rPr>
              <a:t>of businesses with intangible property values:</a:t>
            </a:r>
          </a:p>
          <a:p>
            <a:pPr marL="342900" indent="-342900" algn="l">
              <a:buFont typeface="Arial" panose="020B0604020202020204" pitchFamily="34" charset="0"/>
              <a:buChar char="•"/>
            </a:pPr>
            <a:r>
              <a:rPr lang="en-US" sz="2000" dirty="0">
                <a:solidFill>
                  <a:schemeClr val="tx1">
                    <a:lumMod val="75000"/>
                    <a:lumOff val="25000"/>
                  </a:schemeClr>
                </a:solidFill>
              </a:rPr>
              <a:t>An on-going business may be more valuable than the sum of its parts; we call that goodwill.</a:t>
            </a:r>
          </a:p>
          <a:p>
            <a:pPr marL="342900" indent="-342900" algn="l">
              <a:buFont typeface="Arial" panose="020B0604020202020204" pitchFamily="34" charset="0"/>
              <a:buChar char="•"/>
            </a:pPr>
            <a:r>
              <a:rPr lang="en-US" sz="2000" dirty="0">
                <a:solidFill>
                  <a:schemeClr val="tx1">
                    <a:lumMod val="75000"/>
                    <a:lumOff val="25000"/>
                  </a:schemeClr>
                </a:solidFill>
              </a:rPr>
              <a:t>Taxing railroads by dividing the capitalized value by in-state track miles (the “units” in “unitary taxation”) allowed every state to reach that goodwill value.</a:t>
            </a:r>
          </a:p>
          <a:p>
            <a:pPr marL="342900" indent="-342900" algn="l">
              <a:buFont typeface="Arial" panose="020B0604020202020204" pitchFamily="34" charset="0"/>
              <a:buChar char="•"/>
            </a:pPr>
            <a:r>
              <a:rPr lang="en-US" sz="2000" i="1" dirty="0">
                <a:solidFill>
                  <a:srgbClr val="0070C0"/>
                </a:solidFill>
              </a:rPr>
              <a:t>Adams Express Co. v. Ohio</a:t>
            </a:r>
            <a:r>
              <a:rPr lang="en-US" sz="2000" dirty="0">
                <a:solidFill>
                  <a:srgbClr val="0070C0"/>
                </a:solidFill>
              </a:rPr>
              <a:t>, </a:t>
            </a:r>
            <a:r>
              <a:rPr lang="en-US" sz="2000" dirty="0">
                <a:solidFill>
                  <a:schemeClr val="tx1">
                    <a:lumMod val="75000"/>
                    <a:lumOff val="25000"/>
                  </a:schemeClr>
                </a:solidFill>
              </a:rPr>
              <a:t>165 U.S. 194 (1897):  A businesses’ “intangible property [goodwill] is distributed wherever its tangible property is located and its work is done.”</a:t>
            </a:r>
          </a:p>
          <a:p>
            <a:pPr marL="342900" indent="-342900" algn="l">
              <a:buFont typeface="Arial" panose="020B0604020202020204" pitchFamily="34" charset="0"/>
              <a:buChar char="•"/>
            </a:pPr>
            <a:r>
              <a:rPr lang="en-US" sz="2000" dirty="0">
                <a:solidFill>
                  <a:schemeClr val="tx1">
                    <a:lumMod val="75000"/>
                    <a:lumOff val="25000"/>
                  </a:schemeClr>
                </a:solidFill>
              </a:rPr>
              <a:t>Formulary apportionment continues to be used for determining the value of interstate utilities subject to centralized assessment, while other businesses are valued using replacement costs, etc. Some businesses claim it is an equal protection violation. Compare: </a:t>
            </a:r>
            <a:r>
              <a:rPr lang="en-US" sz="2000" i="1" dirty="0" err="1">
                <a:solidFill>
                  <a:schemeClr val="tx1">
                    <a:lumMod val="75000"/>
                    <a:lumOff val="25000"/>
                  </a:schemeClr>
                </a:solidFill>
              </a:rPr>
              <a:t>Pacificare</a:t>
            </a:r>
            <a:r>
              <a:rPr lang="en-US" sz="2000" i="1" dirty="0">
                <a:solidFill>
                  <a:schemeClr val="tx1">
                    <a:lumMod val="75000"/>
                    <a:lumOff val="25000"/>
                  </a:schemeClr>
                </a:solidFill>
              </a:rPr>
              <a:t> v. Oregon DOR; Delta Airlines v. Oregon DOR </a:t>
            </a:r>
            <a:r>
              <a:rPr lang="en-US" sz="2000" dirty="0">
                <a:solidFill>
                  <a:schemeClr val="tx1">
                    <a:lumMod val="75000"/>
                    <a:lumOff val="25000"/>
                  </a:schemeClr>
                </a:solidFill>
              </a:rPr>
              <a:t>(2024) </a:t>
            </a:r>
            <a:r>
              <a:rPr lang="en-US" sz="1800" dirty="0">
                <a:solidFill>
                  <a:schemeClr val="tx1">
                    <a:lumMod val="75000"/>
                    <a:lumOff val="25000"/>
                  </a:schemeClr>
                </a:solidFill>
              </a:rPr>
              <a:t>TC 5409 (Control); TC 5418; TC 5433; TC 5452.   </a:t>
            </a:r>
          </a:p>
          <a:p>
            <a:pPr algn="l"/>
            <a:r>
              <a:rPr lang="en-US" sz="2400" dirty="0"/>
              <a:t>  </a:t>
            </a:r>
          </a:p>
          <a:p>
            <a:pPr algn="l"/>
            <a:endParaRPr lang="en-US" dirty="0"/>
          </a:p>
        </p:txBody>
      </p:sp>
    </p:spTree>
    <p:extLst>
      <p:ext uri="{BB962C8B-B14F-4D97-AF65-F5344CB8AC3E}">
        <p14:creationId xmlns:p14="http://schemas.microsoft.com/office/powerpoint/2010/main" val="411477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4FC9CB-AC92-0A11-BF49-35166D16A72F}"/>
              </a:ext>
            </a:extLst>
          </p:cNvPr>
          <p:cNvSpPr>
            <a:spLocks noGrp="1"/>
          </p:cNvSpPr>
          <p:nvPr>
            <p:ph type="sldNum" sz="quarter" idx="12"/>
          </p:nvPr>
        </p:nvSpPr>
        <p:spPr/>
        <p:txBody>
          <a:bodyPr/>
          <a:lstStyle/>
          <a:p>
            <a:fld id="{596BA77D-E0F3-4B80-A65E-88527CDE7779}" type="slidenum">
              <a:rPr lang="en-US" smtClean="0"/>
              <a:t>4</a:t>
            </a:fld>
            <a:endParaRPr lang="en-US"/>
          </a:p>
        </p:txBody>
      </p:sp>
      <p:sp>
        <p:nvSpPr>
          <p:cNvPr id="4" name="Content Placeholder 3">
            <a:extLst>
              <a:ext uri="{FF2B5EF4-FFF2-40B4-BE49-F238E27FC236}">
                <a16:creationId xmlns:a16="http://schemas.microsoft.com/office/drawing/2014/main" id="{9DF8F399-A2E8-37DF-4A62-40373E8280AC}"/>
              </a:ext>
            </a:extLst>
          </p:cNvPr>
          <p:cNvSpPr>
            <a:spLocks noGrp="1"/>
          </p:cNvSpPr>
          <p:nvPr>
            <p:ph sz="quarter" idx="13"/>
          </p:nvPr>
        </p:nvSpPr>
        <p:spPr>
          <a:xfrm>
            <a:off x="535709" y="1264024"/>
            <a:ext cx="10954327" cy="5092326"/>
          </a:xfrm>
        </p:spPr>
        <p:txBody>
          <a:bodyPr/>
          <a:lstStyle/>
          <a:p>
            <a:pPr algn="l"/>
            <a:r>
              <a:rPr lang="en-US" sz="2800" dirty="0"/>
              <a:t>The business situs doctrine is a recognized exception to the </a:t>
            </a:r>
            <a:r>
              <a:rPr lang="en-US" sz="2800" b="0" i="1" dirty="0" err="1">
                <a:solidFill>
                  <a:srgbClr val="000000"/>
                </a:solidFill>
                <a:effectLst/>
              </a:rPr>
              <a:t>mobilia</a:t>
            </a:r>
            <a:r>
              <a:rPr lang="en-US" sz="2800" b="0" i="1" dirty="0">
                <a:solidFill>
                  <a:srgbClr val="000000"/>
                </a:solidFill>
                <a:effectLst/>
              </a:rPr>
              <a:t> </a:t>
            </a:r>
            <a:r>
              <a:rPr lang="en-US" sz="2800" b="0" i="1" dirty="0" err="1">
                <a:solidFill>
                  <a:srgbClr val="000000"/>
                </a:solidFill>
                <a:effectLst/>
              </a:rPr>
              <a:t>sequuntur</a:t>
            </a:r>
            <a:r>
              <a:rPr lang="en-US" sz="2800" b="0" i="1" dirty="0">
                <a:solidFill>
                  <a:srgbClr val="000000"/>
                </a:solidFill>
                <a:effectLst/>
              </a:rPr>
              <a:t> </a:t>
            </a:r>
            <a:r>
              <a:rPr lang="en-US" sz="2800" b="0" i="1" dirty="0" err="1">
                <a:solidFill>
                  <a:srgbClr val="000000"/>
                </a:solidFill>
                <a:effectLst/>
              </a:rPr>
              <a:t>personam</a:t>
            </a:r>
            <a:r>
              <a:rPr lang="en-US" sz="2800" b="0" i="1" dirty="0">
                <a:solidFill>
                  <a:srgbClr val="000000"/>
                </a:solidFill>
              </a:rPr>
              <a:t> </a:t>
            </a:r>
            <a:r>
              <a:rPr lang="en-US" sz="2800" b="0" dirty="0">
                <a:solidFill>
                  <a:srgbClr val="000000"/>
                </a:solidFill>
              </a:rPr>
              <a:t>(intangibles follow the person) doctrine allowing taxation in the state of residence or commercial domicile. </a:t>
            </a:r>
          </a:p>
        </p:txBody>
      </p:sp>
      <p:pic>
        <p:nvPicPr>
          <p:cNvPr id="1026" name="Picture 2" descr="Jessica LaGrone Me and my shadow">
            <a:extLst>
              <a:ext uri="{FF2B5EF4-FFF2-40B4-BE49-F238E27FC236}">
                <a16:creationId xmlns:a16="http://schemas.microsoft.com/office/drawing/2014/main" id="{CA6FDB91-1AF9-A86A-2C86-5D18B8EB0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055" y="3094181"/>
            <a:ext cx="6871854" cy="3435927"/>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09B27FA0-E1D9-5859-9365-D92F884884D5}"/>
              </a:ext>
            </a:extLst>
          </p:cNvPr>
          <p:cNvSpPr/>
          <p:nvPr/>
        </p:nvSpPr>
        <p:spPr>
          <a:xfrm>
            <a:off x="701964" y="3916218"/>
            <a:ext cx="2262909"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Intangible property</a:t>
            </a:r>
          </a:p>
        </p:txBody>
      </p:sp>
      <p:sp>
        <p:nvSpPr>
          <p:cNvPr id="10" name="Arrow: Left 9">
            <a:extLst>
              <a:ext uri="{FF2B5EF4-FFF2-40B4-BE49-F238E27FC236}">
                <a16:creationId xmlns:a16="http://schemas.microsoft.com/office/drawing/2014/main" id="{C96FC0CA-8F3D-C548-7C4E-D8DF85EA7C28}"/>
              </a:ext>
            </a:extLst>
          </p:cNvPr>
          <p:cNvSpPr/>
          <p:nvPr/>
        </p:nvSpPr>
        <p:spPr>
          <a:xfrm>
            <a:off x="8488217" y="4073236"/>
            <a:ext cx="2373747"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personam</a:t>
            </a:r>
            <a:endParaRPr lang="en-US" dirty="0"/>
          </a:p>
        </p:txBody>
      </p:sp>
      <p:sp>
        <p:nvSpPr>
          <p:cNvPr id="7" name="Title 1">
            <a:extLst>
              <a:ext uri="{FF2B5EF4-FFF2-40B4-BE49-F238E27FC236}">
                <a16:creationId xmlns:a16="http://schemas.microsoft.com/office/drawing/2014/main" id="{9EB463B9-BFBA-5B1D-7543-B6748B2B6D68}"/>
              </a:ext>
            </a:extLst>
          </p:cNvPr>
          <p:cNvSpPr>
            <a:spLocks noGrp="1"/>
          </p:cNvSpPr>
          <p:nvPr>
            <p:ph type="title"/>
          </p:nvPr>
        </p:nvSpPr>
        <p:spPr>
          <a:xfrm>
            <a:off x="0" y="136525"/>
            <a:ext cx="12192000" cy="921310"/>
          </a:xfrm>
        </p:spPr>
        <p:txBody>
          <a:bodyPr/>
          <a:lstStyle/>
          <a:p>
            <a:r>
              <a:rPr lang="en-US" dirty="0"/>
              <a:t>UDITPA and Intangible Property</a:t>
            </a:r>
          </a:p>
        </p:txBody>
      </p:sp>
    </p:spTree>
    <p:extLst>
      <p:ext uri="{BB962C8B-B14F-4D97-AF65-F5344CB8AC3E}">
        <p14:creationId xmlns:p14="http://schemas.microsoft.com/office/powerpoint/2010/main" val="428182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E19E5-CB95-0A6F-069F-BCDFCABDB845}"/>
              </a:ext>
            </a:extLst>
          </p:cNvPr>
          <p:cNvSpPr>
            <a:spLocks noGrp="1"/>
          </p:cNvSpPr>
          <p:nvPr>
            <p:ph type="sldNum" sz="quarter" idx="12"/>
          </p:nvPr>
        </p:nvSpPr>
        <p:spPr/>
        <p:txBody>
          <a:bodyPr/>
          <a:lstStyle/>
          <a:p>
            <a:fld id="{596BA77D-E0F3-4B80-A65E-88527CDE7779}" type="slidenum">
              <a:rPr lang="en-US" smtClean="0"/>
              <a:t>5</a:t>
            </a:fld>
            <a:endParaRPr lang="en-US"/>
          </a:p>
        </p:txBody>
      </p:sp>
      <p:sp>
        <p:nvSpPr>
          <p:cNvPr id="4" name="Content Placeholder 3">
            <a:extLst>
              <a:ext uri="{FF2B5EF4-FFF2-40B4-BE49-F238E27FC236}">
                <a16:creationId xmlns:a16="http://schemas.microsoft.com/office/drawing/2014/main" id="{A5B5FF01-9DB4-BB55-2795-39F6E9EA66A5}"/>
              </a:ext>
            </a:extLst>
          </p:cNvPr>
          <p:cNvSpPr>
            <a:spLocks noGrp="1"/>
          </p:cNvSpPr>
          <p:nvPr>
            <p:ph sz="quarter" idx="13"/>
          </p:nvPr>
        </p:nvSpPr>
        <p:spPr>
          <a:xfrm>
            <a:off x="838200" y="1371600"/>
            <a:ext cx="10515600" cy="5144655"/>
          </a:xfrm>
        </p:spPr>
        <p:txBody>
          <a:bodyPr/>
          <a:lstStyle/>
          <a:p>
            <a:pPr algn="l"/>
            <a:r>
              <a:rPr lang="en-US" sz="3600" i="0" dirty="0">
                <a:solidFill>
                  <a:srgbClr val="0070C0"/>
                </a:solidFill>
                <a:effectLst/>
              </a:rPr>
              <a:t>What is the business situs doctrine?</a:t>
            </a:r>
          </a:p>
          <a:p>
            <a:pPr algn="l"/>
            <a:r>
              <a:rPr lang="en-US" sz="2300" i="0" dirty="0">
                <a:solidFill>
                  <a:srgbClr val="212121"/>
                </a:solidFill>
                <a:effectLst/>
              </a:rPr>
              <a:t>“’When we speak of a "business situs’ of intangible property in the taxing State we are indulging in a metaphor. We express the idea of localization by virtue of the </a:t>
            </a:r>
            <a:r>
              <a:rPr lang="en-US" sz="2300" i="0" u="sng" dirty="0">
                <a:solidFill>
                  <a:srgbClr val="212121"/>
                </a:solidFill>
                <a:effectLst/>
              </a:rPr>
              <a:t>attributes of the intangible right in relation to the conduct of affairs at a particular place.</a:t>
            </a:r>
            <a:r>
              <a:rPr lang="en-US" sz="2300" i="0" dirty="0">
                <a:solidFill>
                  <a:srgbClr val="212121"/>
                </a:solidFill>
                <a:effectLst/>
              </a:rPr>
              <a:t> The right may grow out of the actual transactions of a localized business or the right may be identified with a particular place because the exercise of the right is fixed exclusively or dominantly at that place. In the latter case the localization for the purpose of transacting business may constitute a business situs quite as clearly as the conduct of the business itself.”</a:t>
            </a:r>
          </a:p>
          <a:p>
            <a:pPr algn="l"/>
            <a:r>
              <a:rPr lang="en-US" sz="2000" i="1" dirty="0">
                <a:solidFill>
                  <a:srgbClr val="0070C0"/>
                </a:solidFill>
              </a:rPr>
              <a:t>Whitney v. Graves</a:t>
            </a:r>
            <a:r>
              <a:rPr lang="en-US" sz="2000" dirty="0">
                <a:solidFill>
                  <a:srgbClr val="212121"/>
                </a:solidFill>
              </a:rPr>
              <a:t>, 299 U.S. 366, 372 (1937)(New York could tax capital gain of Massachusetts resident selling seat on NYSE.) </a:t>
            </a:r>
            <a:endParaRPr lang="en-US" sz="2000" dirty="0"/>
          </a:p>
        </p:txBody>
      </p:sp>
      <p:sp>
        <p:nvSpPr>
          <p:cNvPr id="7" name="Title 1">
            <a:extLst>
              <a:ext uri="{FF2B5EF4-FFF2-40B4-BE49-F238E27FC236}">
                <a16:creationId xmlns:a16="http://schemas.microsoft.com/office/drawing/2014/main" id="{E760C46B-BD60-3474-6157-95AF56CFEFD0}"/>
              </a:ext>
            </a:extLst>
          </p:cNvPr>
          <p:cNvSpPr>
            <a:spLocks noGrp="1"/>
          </p:cNvSpPr>
          <p:nvPr>
            <p:ph type="title"/>
          </p:nvPr>
        </p:nvSpPr>
        <p:spPr>
          <a:xfrm>
            <a:off x="0" y="136525"/>
            <a:ext cx="12192000" cy="921310"/>
          </a:xfrm>
        </p:spPr>
        <p:txBody>
          <a:bodyPr/>
          <a:lstStyle/>
          <a:p>
            <a:r>
              <a:rPr lang="en-US" dirty="0"/>
              <a:t>UDITPA and Intangible Property</a:t>
            </a:r>
          </a:p>
        </p:txBody>
      </p:sp>
    </p:spTree>
    <p:extLst>
      <p:ext uri="{BB962C8B-B14F-4D97-AF65-F5344CB8AC3E}">
        <p14:creationId xmlns:p14="http://schemas.microsoft.com/office/powerpoint/2010/main" val="58050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6EB671-0280-0B8B-EA88-03E9B43948F0}"/>
              </a:ext>
            </a:extLst>
          </p:cNvPr>
          <p:cNvSpPr>
            <a:spLocks noGrp="1"/>
          </p:cNvSpPr>
          <p:nvPr>
            <p:ph type="sldNum" sz="quarter" idx="12"/>
          </p:nvPr>
        </p:nvSpPr>
        <p:spPr/>
        <p:txBody>
          <a:bodyPr/>
          <a:lstStyle/>
          <a:p>
            <a:fld id="{596BA77D-E0F3-4B80-A65E-88527CDE7779}" type="slidenum">
              <a:rPr lang="en-US" smtClean="0"/>
              <a:t>6</a:t>
            </a:fld>
            <a:endParaRPr lang="en-US"/>
          </a:p>
        </p:txBody>
      </p:sp>
      <p:sp>
        <p:nvSpPr>
          <p:cNvPr id="4" name="Content Placeholder 3">
            <a:extLst>
              <a:ext uri="{FF2B5EF4-FFF2-40B4-BE49-F238E27FC236}">
                <a16:creationId xmlns:a16="http://schemas.microsoft.com/office/drawing/2014/main" id="{4807FB2B-7948-9505-8AC2-903DBF212D2A}"/>
              </a:ext>
            </a:extLst>
          </p:cNvPr>
          <p:cNvSpPr>
            <a:spLocks noGrp="1"/>
          </p:cNvSpPr>
          <p:nvPr>
            <p:ph sz="quarter" idx="13"/>
          </p:nvPr>
        </p:nvSpPr>
        <p:spPr>
          <a:xfrm>
            <a:off x="838200" y="1371600"/>
            <a:ext cx="10515600" cy="4909127"/>
          </a:xfrm>
        </p:spPr>
        <p:txBody>
          <a:bodyPr/>
          <a:lstStyle/>
          <a:p>
            <a:pPr algn="l"/>
            <a:r>
              <a:rPr lang="en-US" sz="3200" dirty="0">
                <a:solidFill>
                  <a:schemeClr val="bg2">
                    <a:lumMod val="25000"/>
                  </a:schemeClr>
                </a:solidFill>
              </a:rPr>
              <a:t>UDITPA’s goals include full taxation of multistate business activity. This is achieved primarily through apportionment. </a:t>
            </a:r>
          </a:p>
          <a:p>
            <a:pPr algn="l"/>
            <a:r>
              <a:rPr lang="en-US" sz="3200" dirty="0">
                <a:solidFill>
                  <a:srgbClr val="0070C0"/>
                </a:solidFill>
              </a:rPr>
              <a:t>Note that UDITPA’s property factor does not include intangible property. </a:t>
            </a:r>
          </a:p>
          <a:p>
            <a:pPr algn="l"/>
            <a:r>
              <a:rPr lang="en-US" sz="3200" dirty="0">
                <a:solidFill>
                  <a:schemeClr val="bg2">
                    <a:lumMod val="25000"/>
                  </a:schemeClr>
                </a:solidFill>
              </a:rPr>
              <a:t>This makes sense under holding of </a:t>
            </a:r>
            <a:r>
              <a:rPr lang="en-US" sz="3200" i="1" dirty="0">
                <a:solidFill>
                  <a:schemeClr val="bg2">
                    <a:lumMod val="25000"/>
                  </a:schemeClr>
                </a:solidFill>
              </a:rPr>
              <a:t>Adams Express</a:t>
            </a:r>
            <a:r>
              <a:rPr lang="en-US" sz="3200" dirty="0">
                <a:solidFill>
                  <a:schemeClr val="bg2">
                    <a:lumMod val="25000"/>
                  </a:schemeClr>
                </a:solidFill>
              </a:rPr>
              <a:t>: a business’ </a:t>
            </a:r>
            <a:r>
              <a:rPr lang="en-US" sz="3200" dirty="0">
                <a:solidFill>
                  <a:srgbClr val="0070C0"/>
                </a:solidFill>
              </a:rPr>
              <a:t>IP</a:t>
            </a:r>
            <a:r>
              <a:rPr lang="en-US" sz="3200" dirty="0">
                <a:solidFill>
                  <a:schemeClr val="bg2">
                    <a:lumMod val="25000"/>
                  </a:schemeClr>
                </a:solidFill>
              </a:rPr>
              <a:t> is located “wherever its tangible property is located and its work is done.”  </a:t>
            </a:r>
          </a:p>
        </p:txBody>
      </p:sp>
      <p:sp>
        <p:nvSpPr>
          <p:cNvPr id="7" name="Title 1">
            <a:extLst>
              <a:ext uri="{FF2B5EF4-FFF2-40B4-BE49-F238E27FC236}">
                <a16:creationId xmlns:a16="http://schemas.microsoft.com/office/drawing/2014/main" id="{269FB2A0-058E-5C79-3AE9-629043736602}"/>
              </a:ext>
            </a:extLst>
          </p:cNvPr>
          <p:cNvSpPr>
            <a:spLocks noGrp="1"/>
          </p:cNvSpPr>
          <p:nvPr>
            <p:ph type="title"/>
          </p:nvPr>
        </p:nvSpPr>
        <p:spPr>
          <a:xfrm>
            <a:off x="0" y="136525"/>
            <a:ext cx="12192000" cy="921310"/>
          </a:xfrm>
        </p:spPr>
        <p:txBody>
          <a:bodyPr/>
          <a:lstStyle/>
          <a:p>
            <a:r>
              <a:rPr lang="en-US" dirty="0"/>
              <a:t>UDITPA and Intangible Property</a:t>
            </a:r>
          </a:p>
        </p:txBody>
      </p:sp>
    </p:spTree>
    <p:extLst>
      <p:ext uri="{BB962C8B-B14F-4D97-AF65-F5344CB8AC3E}">
        <p14:creationId xmlns:p14="http://schemas.microsoft.com/office/powerpoint/2010/main" val="105061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211C-BF26-CC8B-C05A-78083A98D257}"/>
              </a:ext>
            </a:extLst>
          </p:cNvPr>
          <p:cNvSpPr>
            <a:spLocks noGrp="1"/>
          </p:cNvSpPr>
          <p:nvPr>
            <p:ph type="title"/>
          </p:nvPr>
        </p:nvSpPr>
        <p:spPr>
          <a:xfrm>
            <a:off x="0" y="136525"/>
            <a:ext cx="12192000" cy="1154393"/>
          </a:xfrm>
        </p:spPr>
        <p:txBody>
          <a:bodyPr>
            <a:normAutofit fontScale="90000"/>
          </a:bodyPr>
          <a:lstStyle/>
          <a:p>
            <a:r>
              <a:rPr lang="en-US" dirty="0"/>
              <a:t>UDITPA and Intangible Property </a:t>
            </a:r>
            <a:br>
              <a:rPr lang="en-US" dirty="0"/>
            </a:br>
            <a:r>
              <a:rPr lang="en-US" dirty="0"/>
              <a:t>in the Sales Factor</a:t>
            </a:r>
          </a:p>
        </p:txBody>
      </p:sp>
      <p:sp>
        <p:nvSpPr>
          <p:cNvPr id="3" name="Slide Number Placeholder 2">
            <a:extLst>
              <a:ext uri="{FF2B5EF4-FFF2-40B4-BE49-F238E27FC236}">
                <a16:creationId xmlns:a16="http://schemas.microsoft.com/office/drawing/2014/main" id="{F6F016DB-094F-E552-ACE2-4B7C55E3617B}"/>
              </a:ext>
            </a:extLst>
          </p:cNvPr>
          <p:cNvSpPr>
            <a:spLocks noGrp="1"/>
          </p:cNvSpPr>
          <p:nvPr>
            <p:ph type="sldNum" sz="quarter" idx="12"/>
          </p:nvPr>
        </p:nvSpPr>
        <p:spPr/>
        <p:txBody>
          <a:bodyPr/>
          <a:lstStyle/>
          <a:p>
            <a:fld id="{596BA77D-E0F3-4B80-A65E-88527CDE7779}" type="slidenum">
              <a:rPr lang="en-US" smtClean="0"/>
              <a:t>7</a:t>
            </a:fld>
            <a:endParaRPr lang="en-US"/>
          </a:p>
        </p:txBody>
      </p:sp>
      <p:sp>
        <p:nvSpPr>
          <p:cNvPr id="4" name="Content Placeholder 3">
            <a:extLst>
              <a:ext uri="{FF2B5EF4-FFF2-40B4-BE49-F238E27FC236}">
                <a16:creationId xmlns:a16="http://schemas.microsoft.com/office/drawing/2014/main" id="{B419C06E-5FFD-417F-5876-FED78378BEA0}"/>
              </a:ext>
            </a:extLst>
          </p:cNvPr>
          <p:cNvSpPr>
            <a:spLocks noGrp="1"/>
          </p:cNvSpPr>
          <p:nvPr>
            <p:ph sz="quarter" idx="13"/>
          </p:nvPr>
        </p:nvSpPr>
        <p:spPr>
          <a:xfrm>
            <a:off x="614996" y="1479177"/>
            <a:ext cx="10962008" cy="5046314"/>
          </a:xfrm>
        </p:spPr>
        <p:txBody>
          <a:bodyPr/>
          <a:lstStyle/>
          <a:p>
            <a:pPr marL="342900" indent="-342900" algn="l">
              <a:buFont typeface="Arial" panose="020B0604020202020204" pitchFamily="34" charset="0"/>
              <a:buChar char="•"/>
            </a:pPr>
            <a:r>
              <a:rPr lang="en-US" sz="2300" dirty="0"/>
              <a:t>UDITPA’s sales factor for “sales other than sales of TPP” (Section 17) was never intended for sales of </a:t>
            </a:r>
            <a:r>
              <a:rPr lang="en-US" sz="2300" dirty="0">
                <a:solidFill>
                  <a:srgbClr val="0070C0"/>
                </a:solidFill>
              </a:rPr>
              <a:t>IP.</a:t>
            </a:r>
            <a:r>
              <a:rPr lang="en-US" sz="2300" dirty="0"/>
              <a:t> Never mentioned in official comments or Pierce article. </a:t>
            </a:r>
          </a:p>
          <a:p>
            <a:pPr marL="342900" indent="-342900" algn="l">
              <a:buFont typeface="Arial" panose="020B0604020202020204" pitchFamily="34" charset="0"/>
              <a:buChar char="•"/>
            </a:pPr>
            <a:r>
              <a:rPr lang="en-US" sz="2300" dirty="0">
                <a:solidFill>
                  <a:srgbClr val="0070C0"/>
                </a:solidFill>
              </a:rPr>
              <a:t>The “income producing activity” is the exploitation of the IP by the customer, not the taxpayer. The “costs of performance” are the activities of the business as a whole.</a:t>
            </a:r>
          </a:p>
          <a:p>
            <a:pPr marL="342900" indent="-342900" algn="l">
              <a:buFont typeface="Arial" panose="020B0604020202020204" pitchFamily="34" charset="0"/>
              <a:buChar char="•"/>
            </a:pPr>
            <a:r>
              <a:rPr lang="en-US" sz="2000" dirty="0">
                <a:solidFill>
                  <a:srgbClr val="0070C0"/>
                </a:solidFill>
              </a:rPr>
              <a:t>1973 MTC model regulation IV.18(c): </a:t>
            </a:r>
            <a:r>
              <a:rPr lang="en-US" sz="2000" dirty="0">
                <a:solidFill>
                  <a:schemeClr val="bg2">
                    <a:lumMod val="25000"/>
                  </a:schemeClr>
                </a:solidFill>
              </a:rPr>
              <a:t>“if the income producing activity for intangible property is “readily identified” it is included in the sale factor. Examples: sales or licenses to use intangible property; interest on installment sales. No guidance on numerator sourcing. By contrast, I.P.A. for dividends, royalties and interest cannot be “readily identified” and should be excluded.</a:t>
            </a:r>
          </a:p>
          <a:p>
            <a:pPr marL="342900" indent="-342900" algn="l">
              <a:buFont typeface="Arial" panose="020B0604020202020204" pitchFamily="34" charset="0"/>
              <a:buChar char="•"/>
            </a:pPr>
            <a:r>
              <a:rPr lang="en-US" sz="2000" i="1" dirty="0">
                <a:solidFill>
                  <a:srgbClr val="0070C0"/>
                </a:solidFill>
              </a:rPr>
              <a:t>Coca-Cola v. Oregon </a:t>
            </a:r>
            <a:r>
              <a:rPr lang="en-US" sz="2000" dirty="0">
                <a:solidFill>
                  <a:srgbClr val="0070C0"/>
                </a:solidFill>
              </a:rPr>
              <a:t>(Or. T.C. 1978)</a:t>
            </a:r>
            <a:r>
              <a:rPr lang="en-US" sz="2000" dirty="0">
                <a:solidFill>
                  <a:schemeClr val="bg2">
                    <a:lumMod val="25000"/>
                  </a:schemeClr>
                </a:solidFill>
              </a:rPr>
              <a:t>: rejects notion that Coca-Cola should have a fourth factor for intangible property, presumably the recipe sourced to the location of a mythical vault somewhere. IP already represented in sales factor. </a:t>
            </a:r>
          </a:p>
        </p:txBody>
      </p:sp>
    </p:spTree>
    <p:extLst>
      <p:ext uri="{BB962C8B-B14F-4D97-AF65-F5344CB8AC3E}">
        <p14:creationId xmlns:p14="http://schemas.microsoft.com/office/powerpoint/2010/main" val="150512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177F-9A7D-5127-3FCA-025CF7CC4CAC}"/>
              </a:ext>
            </a:extLst>
          </p:cNvPr>
          <p:cNvSpPr>
            <a:spLocks noGrp="1"/>
          </p:cNvSpPr>
          <p:nvPr>
            <p:ph type="title"/>
          </p:nvPr>
        </p:nvSpPr>
        <p:spPr>
          <a:xfrm>
            <a:off x="1900" y="136525"/>
            <a:ext cx="12192000" cy="957169"/>
          </a:xfrm>
        </p:spPr>
        <p:txBody>
          <a:bodyPr/>
          <a:lstStyle/>
          <a:p>
            <a:r>
              <a:rPr lang="en-US" dirty="0"/>
              <a:t>UDITPA and the Business Situs Doctrine</a:t>
            </a:r>
          </a:p>
        </p:txBody>
      </p:sp>
      <p:sp>
        <p:nvSpPr>
          <p:cNvPr id="3" name="Slide Number Placeholder 2">
            <a:extLst>
              <a:ext uri="{FF2B5EF4-FFF2-40B4-BE49-F238E27FC236}">
                <a16:creationId xmlns:a16="http://schemas.microsoft.com/office/drawing/2014/main" id="{97CEC7D6-560E-331F-599F-0BD6F5511C49}"/>
              </a:ext>
            </a:extLst>
          </p:cNvPr>
          <p:cNvSpPr>
            <a:spLocks noGrp="1"/>
          </p:cNvSpPr>
          <p:nvPr>
            <p:ph type="sldNum" sz="quarter" idx="12"/>
          </p:nvPr>
        </p:nvSpPr>
        <p:spPr/>
        <p:txBody>
          <a:bodyPr/>
          <a:lstStyle/>
          <a:p>
            <a:fld id="{596BA77D-E0F3-4B80-A65E-88527CDE7779}" type="slidenum">
              <a:rPr lang="en-US" smtClean="0"/>
              <a:t>8</a:t>
            </a:fld>
            <a:endParaRPr lang="en-US"/>
          </a:p>
        </p:txBody>
      </p:sp>
      <p:sp>
        <p:nvSpPr>
          <p:cNvPr id="4" name="Content Placeholder 3">
            <a:extLst>
              <a:ext uri="{FF2B5EF4-FFF2-40B4-BE49-F238E27FC236}">
                <a16:creationId xmlns:a16="http://schemas.microsoft.com/office/drawing/2014/main" id="{69D4136A-778F-DCD5-414B-B96FD817E005}"/>
              </a:ext>
            </a:extLst>
          </p:cNvPr>
          <p:cNvSpPr>
            <a:spLocks noGrp="1"/>
          </p:cNvSpPr>
          <p:nvPr>
            <p:ph sz="quarter" idx="13"/>
          </p:nvPr>
        </p:nvSpPr>
        <p:spPr>
          <a:xfrm>
            <a:off x="838200" y="1264024"/>
            <a:ext cx="10515600" cy="5219903"/>
          </a:xfrm>
        </p:spPr>
        <p:txBody>
          <a:bodyPr/>
          <a:lstStyle/>
          <a:p>
            <a:pPr algn="l">
              <a:lnSpc>
                <a:spcPct val="90000"/>
              </a:lnSpc>
              <a:spcBef>
                <a:spcPts val="1200"/>
              </a:spcBef>
              <a:spcAft>
                <a:spcPts val="0"/>
              </a:spcAft>
            </a:pPr>
            <a:r>
              <a:rPr lang="en-US" sz="2600" dirty="0"/>
              <a:t>UDITPA sources non-business income to the state(s) with the clearest constitutional right to tax it, to promote goal of full taxation of multistate businesses.</a:t>
            </a:r>
          </a:p>
          <a:p>
            <a:pPr marL="342900" indent="-342900" algn="l">
              <a:lnSpc>
                <a:spcPct val="90000"/>
              </a:lnSpc>
              <a:spcBef>
                <a:spcPts val="1200"/>
              </a:spcBef>
              <a:spcAft>
                <a:spcPts val="600"/>
              </a:spcAft>
              <a:buFont typeface="Arial" panose="020B0604020202020204" pitchFamily="34" charset="0"/>
              <a:buChar char="•"/>
            </a:pPr>
            <a:r>
              <a:rPr lang="en-US" sz="2200" dirty="0">
                <a:solidFill>
                  <a:schemeClr val="tx1">
                    <a:lumMod val="85000"/>
                    <a:lumOff val="15000"/>
                  </a:schemeClr>
                </a:solidFill>
              </a:rPr>
              <a:t>Net rents and royalties from real property and TPP: to location of property; apportioned if TPP is mobile, with throwback to commercial domicile;</a:t>
            </a:r>
          </a:p>
          <a:p>
            <a:pPr marL="342900" indent="-342900" algn="l">
              <a:lnSpc>
                <a:spcPct val="90000"/>
              </a:lnSpc>
              <a:spcBef>
                <a:spcPts val="1200"/>
              </a:spcBef>
              <a:spcAft>
                <a:spcPts val="600"/>
              </a:spcAft>
              <a:buFont typeface="Arial" panose="020B0604020202020204" pitchFamily="34" charset="0"/>
              <a:buChar char="•"/>
            </a:pPr>
            <a:r>
              <a:rPr lang="en-US" sz="2200" dirty="0">
                <a:solidFill>
                  <a:schemeClr val="tx1">
                    <a:lumMod val="85000"/>
                    <a:lumOff val="15000"/>
                  </a:schemeClr>
                </a:solidFill>
              </a:rPr>
              <a:t>Interest and dividends: to commercial domicile;</a:t>
            </a:r>
          </a:p>
          <a:p>
            <a:pPr marL="342900" indent="-342900" algn="l">
              <a:lnSpc>
                <a:spcPct val="90000"/>
              </a:lnSpc>
              <a:spcBef>
                <a:spcPts val="1200"/>
              </a:spcBef>
              <a:spcAft>
                <a:spcPts val="600"/>
              </a:spcAft>
              <a:buFont typeface="Arial" panose="020B0604020202020204" pitchFamily="34" charset="0"/>
              <a:buChar char="•"/>
            </a:pPr>
            <a:r>
              <a:rPr lang="en-US" sz="2200" dirty="0">
                <a:solidFill>
                  <a:schemeClr val="tx1">
                    <a:lumMod val="85000"/>
                    <a:lumOff val="15000"/>
                  </a:schemeClr>
                </a:solidFill>
              </a:rPr>
              <a:t>Royalties on intangible property: where employed by customer; if taxpayer not subject to tax there, throwback to commercial domicile;</a:t>
            </a:r>
          </a:p>
          <a:p>
            <a:pPr marL="342900" indent="-342900" algn="l">
              <a:lnSpc>
                <a:spcPct val="90000"/>
              </a:lnSpc>
              <a:spcBef>
                <a:spcPts val="1200"/>
              </a:spcBef>
              <a:spcAft>
                <a:spcPts val="600"/>
              </a:spcAft>
              <a:buFont typeface="Arial" panose="020B0604020202020204" pitchFamily="34" charset="0"/>
              <a:buChar char="•"/>
            </a:pPr>
            <a:r>
              <a:rPr lang="en-US" sz="2200" dirty="0">
                <a:solidFill>
                  <a:schemeClr val="tx1">
                    <a:lumMod val="85000"/>
                    <a:lumOff val="15000"/>
                  </a:schemeClr>
                </a:solidFill>
              </a:rPr>
              <a:t>Capital gains and losses on sales of real property and TPP: to location of property (for TPP, location at time of sale; throwback to commercial domicile if taxpayer not subject to tax there); </a:t>
            </a:r>
          </a:p>
          <a:p>
            <a:pPr marL="342900" indent="-342900" algn="l">
              <a:lnSpc>
                <a:spcPct val="90000"/>
              </a:lnSpc>
              <a:spcBef>
                <a:spcPts val="1200"/>
              </a:spcBef>
              <a:spcAft>
                <a:spcPts val="600"/>
              </a:spcAft>
              <a:buFont typeface="Arial" panose="020B0604020202020204" pitchFamily="34" charset="0"/>
              <a:buChar char="•"/>
            </a:pPr>
            <a:r>
              <a:rPr lang="en-US" sz="2200" dirty="0">
                <a:solidFill>
                  <a:srgbClr val="0070C0"/>
                </a:solidFill>
              </a:rPr>
              <a:t>IV.6(c): Capital gains and losses on sales of intangible property: to commercial domicile</a:t>
            </a:r>
          </a:p>
          <a:p>
            <a:pPr algn="l"/>
            <a:endParaRPr lang="en-US" sz="2000" dirty="0"/>
          </a:p>
        </p:txBody>
      </p:sp>
    </p:spTree>
    <p:extLst>
      <p:ext uri="{BB962C8B-B14F-4D97-AF65-F5344CB8AC3E}">
        <p14:creationId xmlns:p14="http://schemas.microsoft.com/office/powerpoint/2010/main" val="115982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DE55EC-37C4-C54D-96C8-C2590B4D8F82}"/>
              </a:ext>
            </a:extLst>
          </p:cNvPr>
          <p:cNvSpPr>
            <a:spLocks noGrp="1"/>
          </p:cNvSpPr>
          <p:nvPr>
            <p:ph type="sldNum" sz="quarter" idx="12"/>
          </p:nvPr>
        </p:nvSpPr>
        <p:spPr/>
        <p:txBody>
          <a:bodyPr/>
          <a:lstStyle/>
          <a:p>
            <a:fld id="{596BA77D-E0F3-4B80-A65E-88527CDE7779}" type="slidenum">
              <a:rPr lang="en-US" smtClean="0"/>
              <a:t>9</a:t>
            </a:fld>
            <a:endParaRPr lang="en-US"/>
          </a:p>
        </p:txBody>
      </p:sp>
      <p:sp>
        <p:nvSpPr>
          <p:cNvPr id="4" name="Content Placeholder 3">
            <a:extLst>
              <a:ext uri="{FF2B5EF4-FFF2-40B4-BE49-F238E27FC236}">
                <a16:creationId xmlns:a16="http://schemas.microsoft.com/office/drawing/2014/main" id="{A3316CA2-314C-6408-03BE-2B69ECF7183C}"/>
              </a:ext>
            </a:extLst>
          </p:cNvPr>
          <p:cNvSpPr>
            <a:spLocks noGrp="1"/>
          </p:cNvSpPr>
          <p:nvPr>
            <p:ph sz="quarter" idx="13"/>
          </p:nvPr>
        </p:nvSpPr>
        <p:spPr>
          <a:xfrm>
            <a:off x="544945" y="1264024"/>
            <a:ext cx="11277599" cy="5092325"/>
          </a:xfrm>
        </p:spPr>
        <p:txBody>
          <a:bodyPr/>
          <a:lstStyle/>
          <a:p>
            <a:pPr algn="l">
              <a:lnSpc>
                <a:spcPct val="90000"/>
              </a:lnSpc>
              <a:spcBef>
                <a:spcPts val="1200"/>
              </a:spcBef>
            </a:pPr>
            <a:r>
              <a:rPr lang="en-US" dirty="0"/>
              <a:t>Implications of IV.6(c): allocation of capital gains from the sales of intangible property to commercial domicile.</a:t>
            </a:r>
          </a:p>
          <a:p>
            <a:pPr marL="457200" indent="-457200" algn="l">
              <a:lnSpc>
                <a:spcPct val="90000"/>
              </a:lnSpc>
              <a:spcBef>
                <a:spcPts val="1200"/>
              </a:spcBef>
              <a:buFont typeface="Arial" panose="020B0604020202020204" pitchFamily="34" charset="0"/>
              <a:buChar char="•"/>
            </a:pPr>
            <a:r>
              <a:rPr lang="en-US" sz="2400" dirty="0">
                <a:solidFill>
                  <a:schemeClr val="tx1">
                    <a:lumMod val="85000"/>
                    <a:lumOff val="15000"/>
                  </a:schemeClr>
                </a:solidFill>
              </a:rPr>
              <a:t>UDITPA’s definition of business income is an ambiguous mess, especially when applied to capital gains.</a:t>
            </a:r>
          </a:p>
          <a:p>
            <a:pPr marL="457200" indent="-457200" algn="l">
              <a:lnSpc>
                <a:spcPct val="90000"/>
              </a:lnSpc>
              <a:spcBef>
                <a:spcPts val="1200"/>
              </a:spcBef>
              <a:buFont typeface="Arial" panose="020B0604020202020204" pitchFamily="34" charset="0"/>
              <a:buChar char="•"/>
            </a:pPr>
            <a:r>
              <a:rPr lang="en-US" sz="2400" dirty="0">
                <a:solidFill>
                  <a:schemeClr val="tx1">
                    <a:lumMod val="85000"/>
                    <a:lumOff val="15000"/>
                  </a:schemeClr>
                </a:solidFill>
              </a:rPr>
              <a:t>Capital gains are now a substantial component of many business’ taxable income, but there are no associated apportionment factors for non-business (or business) gains;</a:t>
            </a:r>
          </a:p>
          <a:p>
            <a:pPr marL="457200" indent="-457200" algn="l">
              <a:lnSpc>
                <a:spcPct val="90000"/>
              </a:lnSpc>
              <a:spcBef>
                <a:spcPts val="1200"/>
              </a:spcBef>
              <a:buFont typeface="Arial" panose="020B0604020202020204" pitchFamily="34" charset="0"/>
              <a:buChar char="•"/>
            </a:pPr>
            <a:r>
              <a:rPr lang="en-US" sz="2400" dirty="0">
                <a:solidFill>
                  <a:schemeClr val="tx1">
                    <a:lumMod val="85000"/>
                    <a:lumOff val="15000"/>
                  </a:schemeClr>
                </a:solidFill>
              </a:rPr>
              <a:t>As a result, stakes in contesting apportionment v. allocation for capital gains are very high: 60 years of inconclusive litigation over definition of business income and constitutional ability to apportion gains on sale of out of state business enterprise.  </a:t>
            </a:r>
          </a:p>
        </p:txBody>
      </p:sp>
      <p:sp>
        <p:nvSpPr>
          <p:cNvPr id="7" name="Title 1">
            <a:extLst>
              <a:ext uri="{FF2B5EF4-FFF2-40B4-BE49-F238E27FC236}">
                <a16:creationId xmlns:a16="http://schemas.microsoft.com/office/drawing/2014/main" id="{C141A28A-742A-BF03-48A7-AE77F1E5C7AB}"/>
              </a:ext>
            </a:extLst>
          </p:cNvPr>
          <p:cNvSpPr>
            <a:spLocks noGrp="1"/>
          </p:cNvSpPr>
          <p:nvPr>
            <p:ph type="title"/>
          </p:nvPr>
        </p:nvSpPr>
        <p:spPr>
          <a:xfrm>
            <a:off x="1900" y="136525"/>
            <a:ext cx="12192000" cy="957169"/>
          </a:xfrm>
        </p:spPr>
        <p:txBody>
          <a:bodyPr/>
          <a:lstStyle/>
          <a:p>
            <a:r>
              <a:rPr lang="en-US" dirty="0"/>
              <a:t>UDITPA and the Business Situs Doctrine</a:t>
            </a:r>
          </a:p>
        </p:txBody>
      </p:sp>
    </p:spTree>
    <p:extLst>
      <p:ext uri="{BB962C8B-B14F-4D97-AF65-F5344CB8AC3E}">
        <p14:creationId xmlns:p14="http://schemas.microsoft.com/office/powerpoint/2010/main" val="3869039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1430</Words>
  <Application>Microsoft Office PowerPoint</Application>
  <PresentationFormat>Widescreen</PresentationFormat>
  <Paragraphs>68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Baskerville Old Face</vt:lpstr>
      <vt:lpstr>Calibri</vt:lpstr>
      <vt:lpstr>Courier New</vt:lpstr>
      <vt:lpstr>Verdana</vt:lpstr>
      <vt:lpstr>Wingdings</vt:lpstr>
      <vt:lpstr>Office Theme</vt:lpstr>
      <vt:lpstr>Source-Based Taxation of Intangibles It's not often easy, and not often kind, but necessary </vt:lpstr>
      <vt:lpstr> Disclaimer</vt:lpstr>
      <vt:lpstr>UDITPA and Intangible Property</vt:lpstr>
      <vt:lpstr>UDITPA and Intangible Property</vt:lpstr>
      <vt:lpstr>UDITPA and Intangible Property</vt:lpstr>
      <vt:lpstr>UDITPA and Intangible Property</vt:lpstr>
      <vt:lpstr>UDITPA and Intangible Property  in the Sales Factor</vt:lpstr>
      <vt:lpstr>UDITPA and the Business Situs Doctrine</vt:lpstr>
      <vt:lpstr>UDITPA and the Business Situs Doctrine</vt:lpstr>
      <vt:lpstr>UDITPA and the Business Situs Doctrine</vt:lpstr>
      <vt:lpstr>UDITPA and the Business Situs Doctrine</vt:lpstr>
      <vt:lpstr>On the Not so distant Horizon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2022-03-11T18:25:33Z</dcterms:created>
  <dcterms:modified xsi:type="dcterms:W3CDTF">2024-11-15T15:26:12Z</dcterms:modified>
</cp:coreProperties>
</file>