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4" r:id="rId4"/>
  </p:sldMasterIdLst>
  <p:notesMasterIdLst>
    <p:notesMasterId r:id="rId14"/>
  </p:notesMasterIdLst>
  <p:handoutMasterIdLst>
    <p:handoutMasterId r:id="rId15"/>
  </p:handoutMasterIdLst>
  <p:sldIdLst>
    <p:sldId id="256" r:id="rId5"/>
    <p:sldId id="261" r:id="rId6"/>
    <p:sldId id="310" r:id="rId7"/>
    <p:sldId id="311" r:id="rId8"/>
    <p:sldId id="312" r:id="rId9"/>
    <p:sldId id="313" r:id="rId10"/>
    <p:sldId id="309" r:id="rId11"/>
    <p:sldId id="279" r:id="rId12"/>
    <p:sldId id="29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1D13"/>
    <a:srgbClr val="A32619"/>
    <a:srgbClr val="9222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42553" autoAdjust="0"/>
  </p:normalViewPr>
  <p:slideViewPr>
    <p:cSldViewPr snapToGrid="0">
      <p:cViewPr varScale="1">
        <p:scale>
          <a:sx n="85" d="100"/>
          <a:sy n="85" d="100"/>
        </p:scale>
        <p:origin x="638" y="67"/>
      </p:cViewPr>
      <p:guideLst/>
    </p:cSldViewPr>
  </p:slideViewPr>
  <p:outlineViewPr>
    <p:cViewPr>
      <p:scale>
        <a:sx n="33" d="100"/>
        <a:sy n="33" d="100"/>
      </p:scale>
      <p:origin x="0" y="-2229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10" d="100"/>
          <a:sy n="110" d="100"/>
        </p:scale>
        <p:origin x="3348" y="-5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C8BE68-8C10-42C8-8938-544BB52D32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8A8CE28-A1B9-479B-B44D-57D45FB43B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193859-4EAC-4144-9AED-8CF4B964B4A2}" type="datetimeFigureOut">
              <a:rPr lang="en-US" smtClean="0"/>
              <a:t>11/13/2024</a:t>
            </a:fld>
            <a:endParaRPr lang="en-US"/>
          </a:p>
        </p:txBody>
      </p:sp>
      <p:sp>
        <p:nvSpPr>
          <p:cNvPr id="4" name="Footer Placeholder 3">
            <a:extLst>
              <a:ext uri="{FF2B5EF4-FFF2-40B4-BE49-F238E27FC236}">
                <a16:creationId xmlns:a16="http://schemas.microsoft.com/office/drawing/2014/main" id="{B9C6BAF3-0648-440A-AA05-0CF6F1FB85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266815-7827-4FE1-B089-B7B5B38458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881B0C-9A1D-4B78-9590-997721AE2183}" type="slidenum">
              <a:rPr lang="en-US" smtClean="0"/>
              <a:t>‹#›</a:t>
            </a:fld>
            <a:endParaRPr lang="en-US"/>
          </a:p>
        </p:txBody>
      </p:sp>
    </p:spTree>
    <p:extLst>
      <p:ext uri="{BB962C8B-B14F-4D97-AF65-F5344CB8AC3E}">
        <p14:creationId xmlns:p14="http://schemas.microsoft.com/office/powerpoint/2010/main" val="170129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89294" y="191717"/>
            <a:ext cx="4079410" cy="229466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500" y="2624866"/>
            <a:ext cx="5942999" cy="621792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663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D985600-6F89-4B16-80F7-DED35C061640}"/>
              </a:ext>
            </a:extLst>
          </p:cNvPr>
          <p:cNvSpPr>
            <a:spLocks noGrp="1" noRot="1" noChangeAspect="1" noChangeArrowheads="1" noTextEdit="1"/>
          </p:cNvSpPr>
          <p:nvPr>
            <p:ph type="sldImg"/>
          </p:nvPr>
        </p:nvSpPr>
        <p:spPr bwMode="auto">
          <a:xfrm>
            <a:off x="1285875" y="212725"/>
            <a:ext cx="4286250" cy="2411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C8152A93-7F99-4946-89CD-52F3274E2A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5364" name="Slide Number Placeholder 3">
            <a:extLst>
              <a:ext uri="{FF2B5EF4-FFF2-40B4-BE49-F238E27FC236}">
                <a16:creationId xmlns:a16="http://schemas.microsoft.com/office/drawing/2014/main" id="{99F5E63E-B24A-45EC-8373-6C6C863232E0}"/>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A211F7F-500A-4F80-8EE4-E9FC83B27CDE}" type="slidenum">
              <a:rPr lang="en-US" altLang="en-US"/>
              <a:pPr fontAlgn="base">
                <a:spcBef>
                  <a:spcPct val="0"/>
                </a:spcBef>
                <a:spcAft>
                  <a:spcPct val="0"/>
                </a:spcAft>
              </a:pPr>
              <a:t>1</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93F621-7272-4222-B929-95E8D3F88F0B}" type="datetime1">
              <a:rPr lang="en-US" smtClean="0"/>
              <a:t>11/13/2024</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pPr/>
              <a:t>‹#›</a:t>
            </a:fld>
            <a:endParaRPr lang="en-US" dirty="0"/>
          </a:p>
        </p:txBody>
      </p:sp>
    </p:spTree>
    <p:extLst>
      <p:ext uri="{BB962C8B-B14F-4D97-AF65-F5344CB8AC3E}">
        <p14:creationId xmlns:p14="http://schemas.microsoft.com/office/powerpoint/2010/main" val="22435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747420-C600-4E2F-A11D-EC398F1A2EAD}" type="datetime1">
              <a:rPr lang="en-US" smtClean="0"/>
              <a:t>11/13/2024</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1878082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AA39B4-1413-4CDA-8704-00D89A802A32}" type="datetime1">
              <a:rPr lang="en-US" smtClean="0"/>
              <a:t>11/13/2024</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2525730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3FD5-9542-4509-97FD-E674EADDF5E6}"/>
              </a:ext>
            </a:extLst>
          </p:cNvPr>
          <p:cNvSpPr>
            <a:spLocks noGrp="1"/>
          </p:cNvSpPr>
          <p:nvPr>
            <p:ph type="ctrTitle"/>
          </p:nvPr>
        </p:nvSpPr>
        <p:spPr>
          <a:xfrm>
            <a:off x="0" y="1791979"/>
            <a:ext cx="12192000" cy="1637021"/>
          </a:xfrm>
          <a:ln>
            <a:solidFill>
              <a:schemeClr val="tx1"/>
            </a:solidFill>
          </a:ln>
        </p:spPr>
        <p:txBody>
          <a:bodyPr anchor="ctr">
            <a:normAutofit/>
          </a:bodyPr>
          <a:lstStyle>
            <a:lvl1pPr algn="ctr">
              <a:defRPr sz="4800" cap="small" baseline="0">
                <a:latin typeface="Baskerville Old Face" panose="02020602080505020303" pitchFamily="18" charset="0"/>
              </a:defRPr>
            </a:lvl1pPr>
          </a:lstStyle>
          <a:p>
            <a:r>
              <a:rPr lang="en-US" dirty="0"/>
              <a:t>Click to edit Master title style</a:t>
            </a:r>
          </a:p>
        </p:txBody>
      </p:sp>
    </p:spTree>
    <p:extLst>
      <p:ext uri="{BB962C8B-B14F-4D97-AF65-F5344CB8AC3E}">
        <p14:creationId xmlns:p14="http://schemas.microsoft.com/office/powerpoint/2010/main" val="1569965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1629-B3D1-4E55-8B4C-40923E82FCBC}"/>
              </a:ext>
            </a:extLst>
          </p:cNvPr>
          <p:cNvSpPr>
            <a:spLocks noGrp="1"/>
          </p:cNvSpPr>
          <p:nvPr>
            <p:ph type="title"/>
          </p:nvPr>
        </p:nvSpPr>
        <p:spPr>
          <a:xfrm>
            <a:off x="0" y="1677371"/>
            <a:ext cx="12192000" cy="1082014"/>
          </a:xfrm>
        </p:spPr>
        <p:txBody>
          <a:bodyPr anchor="ctr">
            <a:normAutofit/>
          </a:bodyPr>
          <a:lstStyle>
            <a:lvl1pPr algn="ctr">
              <a:defRPr sz="4000" cap="small" baseline="0">
                <a:latin typeface="Baskerville Old Face" panose="02020602080505020303" pitchFamily="18"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B629F1A8-3671-44DF-8EFE-868DE0A80FF0}"/>
              </a:ext>
            </a:extLst>
          </p:cNvPr>
          <p:cNvSpPr>
            <a:spLocks noGrp="1"/>
          </p:cNvSpPr>
          <p:nvPr>
            <p:ph type="sldNum" sz="quarter" idx="12"/>
          </p:nvPr>
        </p:nvSpPr>
        <p:spPr/>
        <p:txBody>
          <a:bodyPr/>
          <a:lstStyle/>
          <a:p>
            <a:fld id="{596BA77D-E0F3-4B80-A65E-88527CDE7779}" type="slidenum">
              <a:rPr lang="en-US" smtClean="0"/>
              <a:t>‹#›</a:t>
            </a:fld>
            <a:endParaRPr lang="en-US"/>
          </a:p>
        </p:txBody>
      </p:sp>
      <p:pic>
        <p:nvPicPr>
          <p:cNvPr id="7" name="Picture 6">
            <a:extLst>
              <a:ext uri="{FF2B5EF4-FFF2-40B4-BE49-F238E27FC236}">
                <a16:creationId xmlns:a16="http://schemas.microsoft.com/office/drawing/2014/main" id="{E9C6A971-79CF-42F1-9EBF-F3F08235F5D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58113" y="6295604"/>
            <a:ext cx="1113765" cy="562396"/>
          </a:xfrm>
          <a:prstGeom prst="rect">
            <a:avLst/>
          </a:prstGeom>
        </p:spPr>
      </p:pic>
      <p:sp>
        <p:nvSpPr>
          <p:cNvPr id="11" name="Content Placeholder 10">
            <a:extLst>
              <a:ext uri="{FF2B5EF4-FFF2-40B4-BE49-F238E27FC236}">
                <a16:creationId xmlns:a16="http://schemas.microsoft.com/office/drawing/2014/main" id="{2FD71E61-6E56-4285-9E59-3DF8650887A6}"/>
              </a:ext>
            </a:extLst>
          </p:cNvPr>
          <p:cNvSpPr>
            <a:spLocks noGrp="1"/>
          </p:cNvSpPr>
          <p:nvPr>
            <p:ph sz="quarter" idx="13"/>
          </p:nvPr>
        </p:nvSpPr>
        <p:spPr>
          <a:xfrm>
            <a:off x="838200" y="2913063"/>
            <a:ext cx="10515600" cy="515937"/>
          </a:xfrm>
        </p:spPr>
        <p:txBody>
          <a:bodyPr>
            <a:noAutofit/>
          </a:bodyPr>
          <a:lstStyle>
            <a:lvl1pPr algn="ctr">
              <a:defRPr sz="3600" b="1">
                <a:solidFill>
                  <a:srgbClr val="7F1D13"/>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970643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8224C7-C957-41D9-BC87-17E86B3FF947}"/>
              </a:ext>
            </a:extLst>
          </p:cNvPr>
          <p:cNvSpPr>
            <a:spLocks noGrp="1"/>
          </p:cNvSpPr>
          <p:nvPr>
            <p:ph idx="1"/>
          </p:nvPr>
        </p:nvSpPr>
        <p:spPr>
          <a:xfrm>
            <a:off x="992811" y="891630"/>
            <a:ext cx="10067731" cy="5240722"/>
          </a:xfrm>
        </p:spPr>
        <p:txBody>
          <a:bodyPr/>
          <a:lstStyle>
            <a:lvl1pPr>
              <a:lnSpc>
                <a:spcPct val="100000"/>
              </a:lnSpc>
              <a:spcBef>
                <a:spcPts val="800"/>
              </a:spcBef>
              <a:spcAft>
                <a:spcPts val="800"/>
              </a:spcAft>
              <a:defRPr/>
            </a:lvl1pPr>
            <a:lvl2pPr indent="-182880">
              <a:lnSpc>
                <a:spcPct val="100000"/>
              </a:lnSpc>
              <a:spcBef>
                <a:spcPts val="800"/>
              </a:spcBef>
              <a:spcAft>
                <a:spcPts val="800"/>
              </a:spcAft>
              <a:defRPr/>
            </a:lvl2pPr>
            <a:lvl3pPr indent="-182880">
              <a:lnSpc>
                <a:spcPct val="100000"/>
              </a:lnSpc>
              <a:spcBef>
                <a:spcPts val="800"/>
              </a:spcBef>
              <a:spcAft>
                <a:spcPts val="800"/>
              </a:spcAft>
              <a:defRPr/>
            </a:lvl3pPr>
            <a:lvl4pPr indent="-182880">
              <a:lnSpc>
                <a:spcPct val="100000"/>
              </a:lnSpc>
              <a:spcBef>
                <a:spcPts val="800"/>
              </a:spcBef>
              <a:spcAft>
                <a:spcPts val="800"/>
              </a:spcAft>
              <a:defRPr/>
            </a:lvl4pPr>
            <a:lvl5pPr indent="-182880">
              <a:lnSpc>
                <a:spcPct val="100000"/>
              </a:lnSpc>
              <a:spcBef>
                <a:spcPts val="800"/>
              </a:spcBef>
              <a:spcAft>
                <a:spcPts val="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231A2E1-509C-45AA-8990-B5B380515EE2}"/>
              </a:ext>
            </a:extLst>
          </p:cNvPr>
          <p:cNvSpPr>
            <a:spLocks noGrp="1"/>
          </p:cNvSpPr>
          <p:nvPr>
            <p:ph type="sldNum" sz="quarter" idx="12"/>
          </p:nvPr>
        </p:nvSpPr>
        <p:spPr/>
        <p:txBody>
          <a:bodyPr/>
          <a:lstStyle/>
          <a:p>
            <a:fld id="{596BA77D-E0F3-4B80-A65E-88527CDE7779}" type="slidenum">
              <a:rPr lang="en-US" smtClean="0"/>
              <a:t>‹#›</a:t>
            </a:fld>
            <a:endParaRPr lang="en-US"/>
          </a:p>
        </p:txBody>
      </p:sp>
      <p:pic>
        <p:nvPicPr>
          <p:cNvPr id="8" name="Picture 7">
            <a:extLst>
              <a:ext uri="{FF2B5EF4-FFF2-40B4-BE49-F238E27FC236}">
                <a16:creationId xmlns:a16="http://schemas.microsoft.com/office/drawing/2014/main" id="{61BF0854-6A88-48BD-AE45-415E0DDBDAE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83616" y="6317486"/>
            <a:ext cx="1070430" cy="540514"/>
          </a:xfrm>
          <a:prstGeom prst="rect">
            <a:avLst/>
          </a:prstGeom>
        </p:spPr>
      </p:pic>
      <p:sp>
        <p:nvSpPr>
          <p:cNvPr id="7" name="Title Placeholder 1">
            <a:extLst>
              <a:ext uri="{FF2B5EF4-FFF2-40B4-BE49-F238E27FC236}">
                <a16:creationId xmlns:a16="http://schemas.microsoft.com/office/drawing/2014/main" id="{80B3E9FC-DC5B-475D-B483-C0A647298D65}"/>
              </a:ext>
            </a:extLst>
          </p:cNvPr>
          <p:cNvSpPr>
            <a:spLocks noGrp="1"/>
          </p:cNvSpPr>
          <p:nvPr>
            <p:ph type="title" hasCustomPrompt="1"/>
          </p:nvPr>
        </p:nvSpPr>
        <p:spPr>
          <a:xfrm>
            <a:off x="1" y="1"/>
            <a:ext cx="7306654" cy="564022"/>
          </a:xfrm>
          <a:prstGeom prst="rect">
            <a:avLst/>
          </a:prstGeom>
          <a:solidFill>
            <a:srgbClr val="7F1D13"/>
          </a:solidFill>
        </p:spPr>
        <p:txBody>
          <a:bodyPr vert="horz" lIns="91440" tIns="45720" rIns="91440" bIns="45720" rtlCol="0" anchor="ctr">
            <a:normAutofit/>
          </a:bodyPr>
          <a:lstStyle>
            <a:lvl1pPr>
              <a:defRPr/>
            </a:lvl1pPr>
          </a:lstStyle>
          <a:p>
            <a:r>
              <a:rPr lang="en-US" dirty="0"/>
              <a:t>	Click to edit Master title style</a:t>
            </a:r>
          </a:p>
        </p:txBody>
      </p:sp>
    </p:spTree>
    <p:extLst>
      <p:ext uri="{BB962C8B-B14F-4D97-AF65-F5344CB8AC3E}">
        <p14:creationId xmlns:p14="http://schemas.microsoft.com/office/powerpoint/2010/main" val="1432268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1105456"/>
          </a:xfrm>
          <a:noFill/>
        </p:spPr>
        <p:txBody>
          <a:bodyPr/>
          <a:lstStyle>
            <a:lvl1pPr algn="ctr">
              <a:defRPr>
                <a:solidFill>
                  <a:srgbClr val="7F1D13"/>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FC7121A-1D20-4EC9-B3B1-729D50256FAF}" type="datetime1">
              <a:rPr lang="en-US" smtClean="0"/>
              <a:t>11/13/2024</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t>‹#›</a:t>
            </a:fld>
            <a:endParaRPr lang="en-US"/>
          </a:p>
        </p:txBody>
      </p:sp>
      <p:pic>
        <p:nvPicPr>
          <p:cNvPr id="7" name="Picture 6">
            <a:extLst>
              <a:ext uri="{FF2B5EF4-FFF2-40B4-BE49-F238E27FC236}">
                <a16:creationId xmlns:a16="http://schemas.microsoft.com/office/drawing/2014/main" id="{0DECDE64-924F-6642-D9FE-14964F7B760B}"/>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83616" y="6317486"/>
            <a:ext cx="1070430" cy="540514"/>
          </a:xfrm>
          <a:prstGeom prst="rect">
            <a:avLst/>
          </a:prstGeom>
        </p:spPr>
      </p:pic>
    </p:spTree>
    <p:extLst>
      <p:ext uri="{BB962C8B-B14F-4D97-AF65-F5344CB8AC3E}">
        <p14:creationId xmlns:p14="http://schemas.microsoft.com/office/powerpoint/2010/main" val="411183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33F290-F9E1-4143-875D-6B33864F4725}" type="datetime1">
              <a:rPr lang="en-US" smtClean="0"/>
              <a:t>11/13/2024</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pPr/>
              <a:t>‹#›</a:t>
            </a:fld>
            <a:endParaRPr lang="en-US" dirty="0"/>
          </a:p>
        </p:txBody>
      </p:sp>
    </p:spTree>
    <p:extLst>
      <p:ext uri="{BB962C8B-B14F-4D97-AF65-F5344CB8AC3E}">
        <p14:creationId xmlns:p14="http://schemas.microsoft.com/office/powerpoint/2010/main" val="332022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091CBF-F722-48B1-B359-81BD573C7321}" type="datetime1">
              <a:rPr lang="en-US" smtClean="0"/>
              <a:t>11/13/2024</a:t>
            </a:fld>
            <a:endParaRPr lang="en-US"/>
          </a:p>
        </p:txBody>
      </p:sp>
      <p:sp>
        <p:nvSpPr>
          <p:cNvPr id="6" name="Footer Placeholder 5"/>
          <p:cNvSpPr>
            <a:spLocks noGrp="1"/>
          </p:cNvSpPr>
          <p:nvPr>
            <p:ph type="ftr" sz="quarter" idx="11"/>
          </p:nvPr>
        </p:nvSpPr>
        <p:spPr/>
        <p:txBody>
          <a:bodyPr/>
          <a:lstStyle/>
          <a:p>
            <a:r>
              <a:rPr lang="en-US"/>
              <a:t>Report of Regulation Review Work Group – November 15, 2022</a:t>
            </a:r>
            <a:endParaRPr lang="en-US" dirty="0"/>
          </a:p>
        </p:txBody>
      </p:sp>
      <p:sp>
        <p:nvSpPr>
          <p:cNvPr id="7" name="Slide Number Placeholder 6"/>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1597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AA5A3C-486B-43AE-8764-8371F25F02DE}" type="datetime1">
              <a:rPr lang="en-US" smtClean="0"/>
              <a:t>11/13/2024</a:t>
            </a:fld>
            <a:endParaRPr lang="en-US" dirty="0"/>
          </a:p>
        </p:txBody>
      </p:sp>
      <p:sp>
        <p:nvSpPr>
          <p:cNvPr id="8" name="Footer Placeholder 7"/>
          <p:cNvSpPr>
            <a:spLocks noGrp="1"/>
          </p:cNvSpPr>
          <p:nvPr>
            <p:ph type="ftr" sz="quarter" idx="11"/>
          </p:nvPr>
        </p:nvSpPr>
        <p:spPr/>
        <p:txBody>
          <a:bodyPr/>
          <a:lstStyle/>
          <a:p>
            <a:r>
              <a:rPr lang="en-US"/>
              <a:t>Report of Regulation Review Work Group – November 15, 2022</a:t>
            </a:r>
            <a:endParaRPr lang="en-US" dirty="0"/>
          </a:p>
        </p:txBody>
      </p:sp>
      <p:sp>
        <p:nvSpPr>
          <p:cNvPr id="9" name="Slide Number Placeholder 8"/>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494562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DC4AF5-ABED-433A-9C59-D1BB1D9D3621}" type="datetime1">
              <a:rPr lang="en-US" smtClean="0"/>
              <a:t>11/13/2024</a:t>
            </a:fld>
            <a:endParaRPr lang="en-US" dirty="0"/>
          </a:p>
        </p:txBody>
      </p:sp>
      <p:sp>
        <p:nvSpPr>
          <p:cNvPr id="4" name="Footer Placeholder 3"/>
          <p:cNvSpPr>
            <a:spLocks noGrp="1"/>
          </p:cNvSpPr>
          <p:nvPr>
            <p:ph type="ftr" sz="quarter" idx="11"/>
          </p:nvPr>
        </p:nvSpPr>
        <p:spPr/>
        <p:txBody>
          <a:bodyPr/>
          <a:lstStyle/>
          <a:p>
            <a:r>
              <a:rPr lang="en-US"/>
              <a:t>Report of Regulation Review Work Group – November 15, 2022</a:t>
            </a:r>
            <a:endParaRPr lang="en-US" dirty="0"/>
          </a:p>
        </p:txBody>
      </p:sp>
      <p:sp>
        <p:nvSpPr>
          <p:cNvPr id="5" name="Slide Number Placeholder 4"/>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56265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24567-BA0E-4E01-9EA5-54978B1B1F09}" type="datetime1">
              <a:rPr lang="en-US" smtClean="0"/>
              <a:t>11/13/2024</a:t>
            </a:fld>
            <a:endParaRPr lang="en-US" dirty="0"/>
          </a:p>
        </p:txBody>
      </p:sp>
      <p:sp>
        <p:nvSpPr>
          <p:cNvPr id="3" name="Footer Placeholder 2"/>
          <p:cNvSpPr>
            <a:spLocks noGrp="1"/>
          </p:cNvSpPr>
          <p:nvPr>
            <p:ph type="ftr" sz="quarter" idx="11"/>
          </p:nvPr>
        </p:nvSpPr>
        <p:spPr/>
        <p:txBody>
          <a:bodyPr/>
          <a:lstStyle/>
          <a:p>
            <a:r>
              <a:rPr lang="en-US"/>
              <a:t>Report of Regulation Review Work Group – November 15, 2022</a:t>
            </a:r>
            <a:endParaRPr lang="en-US" dirty="0"/>
          </a:p>
        </p:txBody>
      </p:sp>
      <p:sp>
        <p:nvSpPr>
          <p:cNvPr id="4" name="Slide Number Placeholder 3"/>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265428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5C9E09-17F4-4B6F-83DF-D248B0654EEC}" type="datetime1">
              <a:rPr lang="en-US" smtClean="0"/>
              <a:t>11/13/2024</a:t>
            </a:fld>
            <a:endParaRPr lang="en-US" dirty="0"/>
          </a:p>
        </p:txBody>
      </p:sp>
      <p:sp>
        <p:nvSpPr>
          <p:cNvPr id="6" name="Footer Placeholder 5"/>
          <p:cNvSpPr>
            <a:spLocks noGrp="1"/>
          </p:cNvSpPr>
          <p:nvPr>
            <p:ph type="ftr" sz="quarter" idx="11"/>
          </p:nvPr>
        </p:nvSpPr>
        <p:spPr/>
        <p:txBody>
          <a:bodyPr/>
          <a:lstStyle/>
          <a:p>
            <a:r>
              <a:rPr lang="en-US"/>
              <a:t>Report of Regulation Review Work Group – November 15, 2022</a:t>
            </a:r>
            <a:endParaRPr lang="en-US" dirty="0"/>
          </a:p>
        </p:txBody>
      </p:sp>
      <p:sp>
        <p:nvSpPr>
          <p:cNvPr id="7" name="Slide Number Placeholder 6"/>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4174820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56167E-198D-4DD3-B365-54B58F6D04BB}" type="datetime1">
              <a:rPr lang="en-US" smtClean="0"/>
              <a:t>11/13/2024</a:t>
            </a:fld>
            <a:endParaRPr lang="en-US" dirty="0"/>
          </a:p>
        </p:txBody>
      </p:sp>
      <p:sp>
        <p:nvSpPr>
          <p:cNvPr id="6" name="Footer Placeholder 5"/>
          <p:cNvSpPr>
            <a:spLocks noGrp="1"/>
          </p:cNvSpPr>
          <p:nvPr>
            <p:ph type="ftr" sz="quarter" idx="11"/>
          </p:nvPr>
        </p:nvSpPr>
        <p:spPr/>
        <p:txBody>
          <a:bodyPr/>
          <a:lstStyle/>
          <a:p>
            <a:r>
              <a:rPr lang="en-US"/>
              <a:t>Report of Regulation Review Work Group – November 15, 2022</a:t>
            </a:r>
            <a:endParaRPr lang="en-US" dirty="0"/>
          </a:p>
        </p:txBody>
      </p:sp>
      <p:sp>
        <p:nvSpPr>
          <p:cNvPr id="7" name="Slide Number Placeholder 6"/>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81530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1377F-F1EC-488B-A652-1CDE84C630BD}" type="datetime1">
              <a:rPr lang="en-US" smtClean="0"/>
              <a:t>11/13/2024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Report of Regulation Review Work Group – November 15, 2022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E60CA-FCEF-459B-81A7-E5180B405687}" type="slidenum">
              <a:rPr lang="en-US" smtClean="0"/>
              <a:pPr/>
              <a:t>‹#›</a:t>
            </a:fld>
            <a:endParaRPr lang="en-US" dirty="0"/>
          </a:p>
        </p:txBody>
      </p:sp>
      <p:pic>
        <p:nvPicPr>
          <p:cNvPr id="8" name="Picture 7">
            <a:extLst>
              <a:ext uri="{FF2B5EF4-FFF2-40B4-BE49-F238E27FC236}">
                <a16:creationId xmlns:a16="http://schemas.microsoft.com/office/drawing/2014/main" id="{10254F44-4E7C-0A12-8E62-B4F28E322278}"/>
              </a:ext>
            </a:extLst>
          </p:cNvPr>
          <p:cNvPicPr>
            <a:picLocks noChangeAspect="1"/>
          </p:cNvPicPr>
          <p:nvPr userDrawn="1"/>
        </p:nvPicPr>
        <p:blipFill>
          <a:blip r:embed="rId16">
            <a:extLst>
              <a:ext uri="{BEBA8EAE-BF5A-486C-A8C5-ECC9F3942E4B}">
                <a14:imgProps xmlns:a14="http://schemas.microsoft.com/office/drawing/2010/main">
                  <a14:imgLayer r:embed="rId17">
                    <a14:imgEffect>
                      <a14:saturation sat="42000"/>
                    </a14:imgEffect>
                  </a14:imgLayer>
                </a14:imgProps>
              </a:ext>
            </a:extLst>
          </a:blip>
          <a:stretch>
            <a:fillRect/>
          </a:stretch>
        </p:blipFill>
        <p:spPr>
          <a:xfrm>
            <a:off x="83616" y="6317486"/>
            <a:ext cx="1070430" cy="540514"/>
          </a:xfrm>
          <a:prstGeom prst="rect">
            <a:avLst/>
          </a:prstGeom>
        </p:spPr>
      </p:pic>
    </p:spTree>
    <p:extLst>
      <p:ext uri="{BB962C8B-B14F-4D97-AF65-F5344CB8AC3E}">
        <p14:creationId xmlns:p14="http://schemas.microsoft.com/office/powerpoint/2010/main" val="219209620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50" r:id="rId14"/>
  </p:sldLayoutIdLst>
  <p:hf hdr="0" ftr="0" dt="0"/>
  <p:txStyles>
    <p:titleStyle>
      <a:lvl1pPr algn="ctr" defTabSz="914400" rtl="0" eaLnBrk="1" latinLnBrk="0" hangingPunct="1">
        <a:lnSpc>
          <a:spcPct val="90000"/>
        </a:lnSpc>
        <a:spcBef>
          <a:spcPct val="0"/>
        </a:spcBef>
        <a:buNone/>
        <a:defRPr sz="4400" b="1" kern="1200">
          <a:solidFill>
            <a:srgbClr val="7F1D13"/>
          </a:solidFill>
          <a:latin typeface="+mn-lt"/>
          <a:ea typeface="+mj-ea"/>
          <a:cs typeface="+mj-cs"/>
        </a:defRPr>
      </a:lvl1pPr>
    </p:titleStyle>
    <p:bodyStyle>
      <a:lvl1pPr marL="228600" indent="-228600" algn="l" defTabSz="914400" rtl="0" eaLnBrk="1" latinLnBrk="0" hangingPunct="1">
        <a:lnSpc>
          <a:spcPct val="80000"/>
        </a:lnSpc>
        <a:spcBef>
          <a:spcPts val="18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80000"/>
        </a:lnSpc>
        <a:spcBef>
          <a:spcPts val="18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0000"/>
        </a:lnSpc>
        <a:spcBef>
          <a:spcPts val="18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80000"/>
        </a:lnSpc>
        <a:spcBef>
          <a:spcPts val="18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80000"/>
        </a:lnSpc>
        <a:spcBef>
          <a:spcPts val="18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mtc.gov/wp-content/uploads/2024/11/Special-Airlines-Rule-draft-revision-11-1-24.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jwhite@mtc.gov" TargetMode="External"/><Relationship Id="rId2" Type="http://schemas.openxmlformats.org/officeDocument/2006/relationships/hyperlink" Target="mailto:bhamer@mtc.gov" TargetMode="Externa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hyperlink" Target="mailto:hhecht@mtc.gov"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mailto:bhamer@mtc.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451D16E-A3B3-4E95-90C2-7891671C8420}"/>
              </a:ext>
            </a:extLst>
          </p:cNvPr>
          <p:cNvSpPr>
            <a:spLocks noGrp="1" noChangeArrowheads="1"/>
          </p:cNvSpPr>
          <p:nvPr>
            <p:ph type="ctrTitle"/>
          </p:nvPr>
        </p:nvSpPr>
        <p:spPr>
          <a:xfrm>
            <a:off x="-5819" y="435404"/>
            <a:ext cx="12192000" cy="1336836"/>
          </a:xfr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50000" t="50000" r="50000" b="50000"/>
            </a:path>
            <a:tileRect/>
          </a:gradFill>
          <a:ln>
            <a:noFill/>
          </a:ln>
        </p:spPr>
        <p:txBody>
          <a:bodyPr>
            <a:normAutofit/>
          </a:bodyPr>
          <a:lstStyle/>
          <a:p>
            <a:r>
              <a:rPr lang="en-US" altLang="en-US" sz="4400" b="1" dirty="0">
                <a:solidFill>
                  <a:schemeClr val="bg1"/>
                </a:solidFill>
                <a:latin typeface="+mn-lt"/>
              </a:rPr>
              <a:t>Model Receipts Sourcing Regulation Review Project</a:t>
            </a:r>
          </a:p>
        </p:txBody>
      </p:sp>
      <p:sp>
        <p:nvSpPr>
          <p:cNvPr id="2" name="TextBox 1">
            <a:extLst>
              <a:ext uri="{FF2B5EF4-FFF2-40B4-BE49-F238E27FC236}">
                <a16:creationId xmlns:a16="http://schemas.microsoft.com/office/drawing/2014/main" id="{66289BBA-320D-45FA-AA58-EDCEF41B5CF7}"/>
              </a:ext>
            </a:extLst>
          </p:cNvPr>
          <p:cNvSpPr txBox="1"/>
          <p:nvPr/>
        </p:nvSpPr>
        <p:spPr>
          <a:xfrm>
            <a:off x="527392" y="2144502"/>
            <a:ext cx="10946673" cy="4555093"/>
          </a:xfrm>
          <a:prstGeom prst="rect">
            <a:avLst/>
          </a:prstGeom>
          <a:noFill/>
        </p:spPr>
        <p:txBody>
          <a:bodyPr wrap="square" rtlCol="0">
            <a:spAutoFit/>
          </a:bodyPr>
          <a:lstStyle/>
          <a:p>
            <a:pPr algn="ctr"/>
            <a:endParaRPr lang="en-US" sz="2400" b="1" dirty="0"/>
          </a:p>
          <a:p>
            <a:pPr algn="ctr"/>
            <a:r>
              <a:rPr lang="en-US" sz="4200" b="1" dirty="0">
                <a:solidFill>
                  <a:srgbClr val="7F1D13"/>
                </a:solidFill>
              </a:rPr>
              <a:t>Status Report to the Uniformity Committee</a:t>
            </a:r>
          </a:p>
          <a:p>
            <a:pPr algn="ctr"/>
            <a:r>
              <a:rPr lang="en-US" sz="2200" b="1" dirty="0"/>
              <a:t>Santa Fe, New Mexico </a:t>
            </a:r>
          </a:p>
          <a:p>
            <a:pPr algn="ctr"/>
            <a:r>
              <a:rPr lang="en-US" sz="2200" b="1" dirty="0"/>
              <a:t>November 19, 2024</a:t>
            </a:r>
          </a:p>
          <a:p>
            <a:pPr algn="ctr"/>
            <a:endParaRPr lang="en-US" sz="2200" b="1" dirty="0"/>
          </a:p>
          <a:p>
            <a:pPr algn="ctr"/>
            <a:endParaRPr lang="en-US" sz="2400" dirty="0"/>
          </a:p>
          <a:p>
            <a:pPr algn="ctr"/>
            <a:r>
              <a:rPr lang="en-US" sz="2200" dirty="0"/>
              <a:t>Katie Frank, California Franchise Tax Board</a:t>
            </a:r>
          </a:p>
          <a:p>
            <a:pPr algn="ctr"/>
            <a:r>
              <a:rPr lang="en-US" sz="2200" dirty="0"/>
              <a:t>Work Group Chair</a:t>
            </a:r>
          </a:p>
          <a:p>
            <a:pPr algn="ctr"/>
            <a:endParaRPr lang="en-US" sz="2200" dirty="0"/>
          </a:p>
          <a:p>
            <a:pPr algn="ctr"/>
            <a:r>
              <a:rPr lang="en-US" sz="2200" dirty="0"/>
              <a:t>Brian Hamer, MTC </a:t>
            </a:r>
          </a:p>
          <a:p>
            <a:pPr algn="ctr"/>
            <a:r>
              <a:rPr lang="en-US" sz="2200" dirty="0"/>
              <a:t> Jonathan White, MTC</a:t>
            </a:r>
          </a:p>
          <a:p>
            <a:pPr algn="ct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F3191B-5C60-4B9B-ACF9-55E6E332D4A6}"/>
              </a:ext>
            </a:extLst>
          </p:cNvPr>
          <p:cNvSpPr>
            <a:spLocks noGrp="1"/>
          </p:cNvSpPr>
          <p:nvPr>
            <p:ph type="title"/>
          </p:nvPr>
        </p:nvSpPr>
        <p:spPr/>
        <p:txBody>
          <a:bodyPr>
            <a:normAutofit/>
          </a:bodyPr>
          <a:lstStyle/>
          <a:p>
            <a:r>
              <a:rPr lang="en-US" sz="4800" b="1" dirty="0">
                <a:solidFill>
                  <a:srgbClr val="7F1D13"/>
                </a:solidFill>
                <a:latin typeface="+mn-lt"/>
              </a:rPr>
              <a:t>Description of Project</a:t>
            </a:r>
          </a:p>
        </p:txBody>
      </p:sp>
      <p:sp>
        <p:nvSpPr>
          <p:cNvPr id="6" name="Content Placeholder 5">
            <a:extLst>
              <a:ext uri="{FF2B5EF4-FFF2-40B4-BE49-F238E27FC236}">
                <a16:creationId xmlns:a16="http://schemas.microsoft.com/office/drawing/2014/main" id="{FC70CDEB-5B0F-4816-B005-D7EDFB278246}"/>
              </a:ext>
            </a:extLst>
          </p:cNvPr>
          <p:cNvSpPr>
            <a:spLocks noGrp="1"/>
          </p:cNvSpPr>
          <p:nvPr>
            <p:ph idx="1"/>
          </p:nvPr>
        </p:nvSpPr>
        <p:spPr/>
        <p:txBody>
          <a:bodyPr/>
          <a:lstStyle/>
          <a:p>
            <a:pPr algn="l">
              <a:lnSpc>
                <a:spcPct val="80000"/>
              </a:lnSpc>
              <a:spcBef>
                <a:spcPts val="3600"/>
              </a:spcBef>
            </a:pPr>
            <a:r>
              <a:rPr lang="en-US" sz="2800" b="0" dirty="0">
                <a:solidFill>
                  <a:schemeClr val="tx1"/>
                </a:solidFill>
              </a:rPr>
              <a:t>At its August 2, 2022 meeting, the Uniformity Committee agreed to undertake a project and form a work group to review </a:t>
            </a:r>
            <a:r>
              <a:rPr lang="en-US" dirty="0"/>
              <a:t>the MTC’s</a:t>
            </a:r>
            <a:r>
              <a:rPr lang="en-US" sz="2800" b="0" dirty="0">
                <a:solidFill>
                  <a:schemeClr val="tx1"/>
                </a:solidFill>
              </a:rPr>
              <a:t> model receipts sourcing regulations, including the MTC’s special industry regulations and its market-based sourcing (“Section 17”) regulations. </a:t>
            </a:r>
          </a:p>
          <a:p>
            <a:pPr algn="l">
              <a:lnSpc>
                <a:spcPct val="80000"/>
              </a:lnSpc>
              <a:spcBef>
                <a:spcPts val="3600"/>
              </a:spcBef>
            </a:pPr>
            <a:r>
              <a:rPr lang="en-US" sz="2800" b="0" dirty="0">
                <a:solidFill>
                  <a:schemeClr val="tx1"/>
                </a:solidFill>
              </a:rPr>
              <a:t>The goal of this project is to identify updates, corrections or conforming changes, to consider issues that may not be sufficiently addressed by existing model regulations, and to make recommendations to the Uniformity Committee for its action. </a:t>
            </a:r>
          </a:p>
        </p:txBody>
      </p:sp>
      <p:sp>
        <p:nvSpPr>
          <p:cNvPr id="3" name="Slide Number Placeholder 2">
            <a:extLst>
              <a:ext uri="{FF2B5EF4-FFF2-40B4-BE49-F238E27FC236}">
                <a16:creationId xmlns:a16="http://schemas.microsoft.com/office/drawing/2014/main" id="{36E29B2B-5F7F-4F2C-9B28-123B5F47C751}"/>
              </a:ext>
            </a:extLst>
          </p:cNvPr>
          <p:cNvSpPr>
            <a:spLocks noGrp="1"/>
          </p:cNvSpPr>
          <p:nvPr>
            <p:ph type="sldNum" sz="quarter" idx="12"/>
          </p:nvPr>
        </p:nvSpPr>
        <p:spPr/>
        <p:txBody>
          <a:bodyPr/>
          <a:lstStyle/>
          <a:p>
            <a:fld id="{596BA77D-E0F3-4B80-A65E-88527CDE7779}" type="slidenum">
              <a:rPr lang="en-US" smtClean="0"/>
              <a:t>2</a:t>
            </a:fld>
            <a:endParaRPr lang="en-US"/>
          </a:p>
        </p:txBody>
      </p:sp>
    </p:spTree>
    <p:extLst>
      <p:ext uri="{BB962C8B-B14F-4D97-AF65-F5344CB8AC3E}">
        <p14:creationId xmlns:p14="http://schemas.microsoft.com/office/powerpoint/2010/main" val="226155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EB260-D859-873F-76E8-CC9F95BCF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33CB01-A50E-71BE-EBFA-2A039BB02D9C}"/>
              </a:ext>
            </a:extLst>
          </p:cNvPr>
          <p:cNvSpPr>
            <a:spLocks noGrp="1"/>
          </p:cNvSpPr>
          <p:nvPr>
            <p:ph type="title"/>
          </p:nvPr>
        </p:nvSpPr>
        <p:spPr/>
        <p:txBody>
          <a:bodyPr>
            <a:normAutofit fontScale="90000"/>
          </a:bodyPr>
          <a:lstStyle/>
          <a:p>
            <a:r>
              <a:rPr lang="en-US" dirty="0"/>
              <a:t>Current subject of discussion:</a:t>
            </a:r>
            <a:br>
              <a:rPr lang="en-US" dirty="0"/>
            </a:br>
            <a:r>
              <a:rPr lang="en-US" dirty="0"/>
              <a:t> the MTC’s Model Special Rule for Airlines</a:t>
            </a:r>
          </a:p>
        </p:txBody>
      </p:sp>
      <p:sp>
        <p:nvSpPr>
          <p:cNvPr id="3" name="Content Placeholder 2">
            <a:extLst>
              <a:ext uri="{FF2B5EF4-FFF2-40B4-BE49-F238E27FC236}">
                <a16:creationId xmlns:a16="http://schemas.microsoft.com/office/drawing/2014/main" id="{F407A2DE-9BBB-57CD-688E-11336C68284B}"/>
              </a:ext>
            </a:extLst>
          </p:cNvPr>
          <p:cNvSpPr>
            <a:spLocks noGrp="1"/>
          </p:cNvSpPr>
          <p:nvPr>
            <p:ph idx="1"/>
          </p:nvPr>
        </p:nvSpPr>
        <p:spPr>
          <a:xfrm>
            <a:off x="838200" y="2067339"/>
            <a:ext cx="10515600" cy="4425535"/>
          </a:xfrm>
        </p:spPr>
        <p:txBody>
          <a:bodyPr>
            <a:normAutofit/>
          </a:bodyPr>
          <a:lstStyle/>
          <a:p>
            <a:pPr marL="0" indent="0">
              <a:buNone/>
            </a:pPr>
            <a:r>
              <a:rPr lang="en-US" dirty="0"/>
              <a:t>Earlier this month, the work group returned to the topic of whether and how to update the MTC’s special industry rule for Airlines.  </a:t>
            </a:r>
          </a:p>
          <a:p>
            <a:pPr marL="0" indent="0">
              <a:buNone/>
            </a:pPr>
            <a:r>
              <a:rPr lang="en-US" dirty="0"/>
              <a:t>This model was adopted by the MTC in 1983.  Since then, air transportation has changed in various ways and new sources of airline revenue have arisen.  </a:t>
            </a:r>
          </a:p>
          <a:p>
            <a:pPr marL="0" indent="0">
              <a:buNone/>
            </a:pPr>
            <a:r>
              <a:rPr lang="en-US" dirty="0"/>
              <a:t>Recent litigation has raised the question of how the current rule sources r</a:t>
            </a:r>
            <a:r>
              <a:rPr lang="en-US" sz="2800" dirty="0"/>
              <a:t>eceipts from the sale of tickets for travel on unrelated airlines pursuant to code sharing arrangements and capacity purchase agreements.</a:t>
            </a:r>
            <a:endParaRPr lang="en-US" dirty="0"/>
          </a:p>
        </p:txBody>
      </p:sp>
      <p:sp>
        <p:nvSpPr>
          <p:cNvPr id="4" name="Slide Number Placeholder 3">
            <a:extLst>
              <a:ext uri="{FF2B5EF4-FFF2-40B4-BE49-F238E27FC236}">
                <a16:creationId xmlns:a16="http://schemas.microsoft.com/office/drawing/2014/main" id="{D1E4CC11-1F9E-B955-EB4E-E16990093DA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43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ADD07-3E81-B5D2-C5AB-415288D54215}"/>
              </a:ext>
            </a:extLst>
          </p:cNvPr>
          <p:cNvSpPr>
            <a:spLocks noGrp="1"/>
          </p:cNvSpPr>
          <p:nvPr>
            <p:ph type="title"/>
          </p:nvPr>
        </p:nvSpPr>
        <p:spPr/>
        <p:txBody>
          <a:bodyPr>
            <a:normAutofit fontScale="90000"/>
          </a:bodyPr>
          <a:lstStyle/>
          <a:p>
            <a:r>
              <a:rPr lang="en-US" dirty="0"/>
              <a:t>Current subject of discussion:</a:t>
            </a:r>
            <a:br>
              <a:rPr lang="en-US" dirty="0"/>
            </a:br>
            <a:r>
              <a:rPr lang="en-US" dirty="0"/>
              <a:t> the MTC’s Model Special Rule for Airlines</a:t>
            </a:r>
          </a:p>
        </p:txBody>
      </p:sp>
      <p:sp>
        <p:nvSpPr>
          <p:cNvPr id="3" name="Content Placeholder 2">
            <a:extLst>
              <a:ext uri="{FF2B5EF4-FFF2-40B4-BE49-F238E27FC236}">
                <a16:creationId xmlns:a16="http://schemas.microsoft.com/office/drawing/2014/main" id="{F82E10FF-9C53-F58A-184F-E4FD24AB767A}"/>
              </a:ext>
            </a:extLst>
          </p:cNvPr>
          <p:cNvSpPr>
            <a:spLocks noGrp="1"/>
          </p:cNvSpPr>
          <p:nvPr>
            <p:ph idx="1"/>
          </p:nvPr>
        </p:nvSpPr>
        <p:spPr>
          <a:xfrm>
            <a:off x="838200" y="1825624"/>
            <a:ext cx="10515600" cy="4667249"/>
          </a:xfrm>
        </p:spPr>
        <p:txBody>
          <a:bodyPr>
            <a:normAutofit fontScale="92500" lnSpcReduction="20000"/>
          </a:bodyPr>
          <a:lstStyle/>
          <a:p>
            <a:pPr marL="0" indent="0">
              <a:buNone/>
            </a:pPr>
            <a:r>
              <a:rPr lang="en-US" dirty="0"/>
              <a:t>A new discussion draft was circulated late last month. It incorporates comments that were received in response to the prior discussion draft.        Key item:</a:t>
            </a:r>
          </a:p>
          <a:p>
            <a:pPr marL="0" indent="0">
              <a:buNone/>
            </a:pPr>
            <a:r>
              <a:rPr lang="en-US" dirty="0"/>
              <a:t>Whether and how to update the definition of transportation receipts to expressly address:</a:t>
            </a:r>
          </a:p>
          <a:p>
            <a:pPr lvl="1">
              <a:spcBef>
                <a:spcPts val="2400"/>
              </a:spcBef>
            </a:pPr>
            <a:r>
              <a:rPr lang="en-US" sz="2800" dirty="0"/>
              <a:t>Receipts from the sale of tickets for travel on unrelated airlines pursuant to code sharing arrangements and capacity purchase agreements	</a:t>
            </a:r>
          </a:p>
          <a:p>
            <a:pPr lvl="1">
              <a:spcBef>
                <a:spcPts val="2400"/>
              </a:spcBef>
            </a:pPr>
            <a:r>
              <a:rPr lang="en-US" sz="2800" dirty="0"/>
              <a:t>Baggage fees</a:t>
            </a:r>
          </a:p>
          <a:p>
            <a:pPr lvl="1">
              <a:spcBef>
                <a:spcPts val="2400"/>
              </a:spcBef>
            </a:pPr>
            <a:r>
              <a:rPr lang="en-US" sz="2800" dirty="0"/>
              <a:t>Receipts from selling or renting various in-flight property or services, such as the sale of food, entertainment, and Wi-Fi</a:t>
            </a:r>
          </a:p>
          <a:p>
            <a:pPr lvl="1">
              <a:spcBef>
                <a:spcPts val="2400"/>
              </a:spcBef>
            </a:pPr>
            <a:r>
              <a:rPr lang="en-US" sz="2800" dirty="0"/>
              <a:t>Receipts from the sale of airline points/miles to credit card banks and others.</a:t>
            </a:r>
          </a:p>
          <a:p>
            <a:endParaRPr lang="en-US" dirty="0"/>
          </a:p>
        </p:txBody>
      </p:sp>
      <p:sp>
        <p:nvSpPr>
          <p:cNvPr id="4" name="Slide Number Placeholder 3">
            <a:extLst>
              <a:ext uri="{FF2B5EF4-FFF2-40B4-BE49-F238E27FC236}">
                <a16:creationId xmlns:a16="http://schemas.microsoft.com/office/drawing/2014/main" id="{B4D5C41E-467B-246B-9AC2-4B46D95B0F96}"/>
              </a:ext>
            </a:extLst>
          </p:cNvPr>
          <p:cNvSpPr>
            <a:spLocks noGrp="1"/>
          </p:cNvSpPr>
          <p:nvPr>
            <p:ph type="sldNum" sz="quarter" idx="12"/>
          </p:nvPr>
        </p:nvSpPr>
        <p:spPr/>
        <p:txBody>
          <a:bodyPr/>
          <a:lstStyle/>
          <a:p>
            <a:fld id="{596BA77D-E0F3-4B80-A65E-88527CDE7779}" type="slidenum">
              <a:rPr lang="en-US" smtClean="0"/>
              <a:t>4</a:t>
            </a:fld>
            <a:endParaRPr lang="en-US"/>
          </a:p>
        </p:txBody>
      </p:sp>
    </p:spTree>
    <p:extLst>
      <p:ext uri="{BB962C8B-B14F-4D97-AF65-F5344CB8AC3E}">
        <p14:creationId xmlns:p14="http://schemas.microsoft.com/office/powerpoint/2010/main" val="599631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FD380-C3C1-BAFF-D792-09C5C49F7225}"/>
              </a:ext>
            </a:extLst>
          </p:cNvPr>
          <p:cNvSpPr>
            <a:spLocks noGrp="1"/>
          </p:cNvSpPr>
          <p:nvPr>
            <p:ph type="title"/>
          </p:nvPr>
        </p:nvSpPr>
        <p:spPr/>
        <p:txBody>
          <a:bodyPr>
            <a:normAutofit fontScale="90000"/>
          </a:bodyPr>
          <a:lstStyle/>
          <a:p>
            <a:r>
              <a:rPr lang="en-US" dirty="0"/>
              <a:t>Current subject of discussion:</a:t>
            </a:r>
            <a:br>
              <a:rPr lang="en-US" dirty="0"/>
            </a:br>
            <a:r>
              <a:rPr lang="en-US" dirty="0"/>
              <a:t> the MTC’s Model Special Rule for Airlines</a:t>
            </a:r>
          </a:p>
        </p:txBody>
      </p:sp>
      <p:sp>
        <p:nvSpPr>
          <p:cNvPr id="3" name="Content Placeholder 2">
            <a:extLst>
              <a:ext uri="{FF2B5EF4-FFF2-40B4-BE49-F238E27FC236}">
                <a16:creationId xmlns:a16="http://schemas.microsoft.com/office/drawing/2014/main" id="{3BF5AC69-2F3C-5B2D-8FCA-2AE6BC3D162F}"/>
              </a:ext>
            </a:extLst>
          </p:cNvPr>
          <p:cNvSpPr>
            <a:spLocks noGrp="1"/>
          </p:cNvSpPr>
          <p:nvPr>
            <p:ph idx="1"/>
          </p:nvPr>
        </p:nvSpPr>
        <p:spPr>
          <a:xfrm>
            <a:off x="838200" y="2005012"/>
            <a:ext cx="10515600" cy="3372058"/>
          </a:xfrm>
        </p:spPr>
        <p:txBody>
          <a:bodyPr/>
          <a:lstStyle/>
          <a:p>
            <a:pPr marL="0" indent="0">
              <a:buNone/>
            </a:pPr>
            <a:r>
              <a:rPr lang="en-US" dirty="0"/>
              <a:t>The discussion draft would also:</a:t>
            </a:r>
          </a:p>
          <a:p>
            <a:r>
              <a:rPr lang="en-US" dirty="0"/>
              <a:t>Modernize and clarify various language throughout the model, while retaining the basic method for sourcing airline receipts (</a:t>
            </a:r>
            <a:r>
              <a:rPr lang="en-US" i="1" dirty="0"/>
              <a:t>i.e.</a:t>
            </a:r>
            <a:r>
              <a:rPr lang="en-US" dirty="0"/>
              <a:t>,</a:t>
            </a:r>
            <a:r>
              <a:rPr lang="en-US" i="1" dirty="0"/>
              <a:t> </a:t>
            </a:r>
            <a:r>
              <a:rPr lang="en-US" dirty="0"/>
              <a:t>the draft would continue to source transportation receipts by applying a departures ratio—aircraft departures in this state over aircraft departures everywhere).  </a:t>
            </a:r>
          </a:p>
          <a:p>
            <a:r>
              <a:rPr lang="en-US" dirty="0"/>
              <a:t>Add examples.  </a:t>
            </a:r>
          </a:p>
        </p:txBody>
      </p:sp>
      <p:sp>
        <p:nvSpPr>
          <p:cNvPr id="4" name="Slide Number Placeholder 3">
            <a:extLst>
              <a:ext uri="{FF2B5EF4-FFF2-40B4-BE49-F238E27FC236}">
                <a16:creationId xmlns:a16="http://schemas.microsoft.com/office/drawing/2014/main" id="{85317C5E-C137-0A9F-D5C4-6E904D50F1C7}"/>
              </a:ext>
            </a:extLst>
          </p:cNvPr>
          <p:cNvSpPr>
            <a:spLocks noGrp="1"/>
          </p:cNvSpPr>
          <p:nvPr>
            <p:ph type="sldNum" sz="quarter" idx="12"/>
          </p:nvPr>
        </p:nvSpPr>
        <p:spPr/>
        <p:txBody>
          <a:bodyPr/>
          <a:lstStyle/>
          <a:p>
            <a:fld id="{596BA77D-E0F3-4B80-A65E-88527CDE7779}" type="slidenum">
              <a:rPr lang="en-US" smtClean="0"/>
              <a:t>5</a:t>
            </a:fld>
            <a:endParaRPr lang="en-US"/>
          </a:p>
        </p:txBody>
      </p:sp>
    </p:spTree>
    <p:extLst>
      <p:ext uri="{BB962C8B-B14F-4D97-AF65-F5344CB8AC3E}">
        <p14:creationId xmlns:p14="http://schemas.microsoft.com/office/powerpoint/2010/main" val="3501678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E4D9-9103-4C56-05B0-A7BCC215D1F6}"/>
              </a:ext>
            </a:extLst>
          </p:cNvPr>
          <p:cNvSpPr>
            <a:spLocks noGrp="1"/>
          </p:cNvSpPr>
          <p:nvPr>
            <p:ph type="title"/>
          </p:nvPr>
        </p:nvSpPr>
        <p:spPr/>
        <p:txBody>
          <a:bodyPr/>
          <a:lstStyle/>
          <a:p>
            <a:r>
              <a:rPr lang="en-US" dirty="0"/>
              <a:t>Current status</a:t>
            </a:r>
          </a:p>
        </p:txBody>
      </p:sp>
      <p:sp>
        <p:nvSpPr>
          <p:cNvPr id="3" name="Content Placeholder 2">
            <a:extLst>
              <a:ext uri="{FF2B5EF4-FFF2-40B4-BE49-F238E27FC236}">
                <a16:creationId xmlns:a16="http://schemas.microsoft.com/office/drawing/2014/main" id="{4FF8CFAC-88E2-A2AA-A39C-E3ECCCB1B146}"/>
              </a:ext>
            </a:extLst>
          </p:cNvPr>
          <p:cNvSpPr>
            <a:spLocks noGrp="1"/>
          </p:cNvSpPr>
          <p:nvPr>
            <p:ph idx="1"/>
          </p:nvPr>
        </p:nvSpPr>
        <p:spPr>
          <a:xfrm>
            <a:off x="907774" y="1885743"/>
            <a:ext cx="10515600" cy="4351338"/>
          </a:xfrm>
        </p:spPr>
        <p:txBody>
          <a:bodyPr/>
          <a:lstStyle/>
          <a:p>
            <a:pPr marL="0" indent="0">
              <a:buNone/>
            </a:pPr>
            <a:r>
              <a:rPr lang="en-US" dirty="0"/>
              <a:t>The chair of the work group has invited work group members, industry, and other interested parties to review the discussion draft and submit comments.  </a:t>
            </a:r>
          </a:p>
          <a:p>
            <a:pPr marL="0" indent="0">
              <a:buNone/>
            </a:pPr>
            <a:endParaRPr lang="en-US" dirty="0"/>
          </a:p>
          <a:p>
            <a:pPr marL="0" indent="0">
              <a:buNone/>
            </a:pPr>
            <a:r>
              <a:rPr lang="en-US" dirty="0"/>
              <a:t>We anticipate the next meeting of the work group to occur in late January or early February.  </a:t>
            </a:r>
          </a:p>
          <a:p>
            <a:pPr marL="0" indent="0">
              <a:buNone/>
            </a:pPr>
            <a:endParaRPr lang="en-US" dirty="0"/>
          </a:p>
          <a:p>
            <a:pPr marL="0" indent="0">
              <a:buNone/>
            </a:pPr>
            <a:r>
              <a:rPr lang="en-US" sz="2200" dirty="0"/>
              <a:t>The discussion draft is posted at </a:t>
            </a:r>
            <a:r>
              <a:rPr lang="en-US" sz="2200" dirty="0">
                <a:hlinkClick r:id="rId2"/>
              </a:rPr>
              <a:t>Special-Airlines-Rule-draft-revision-11-1-24.pdf</a:t>
            </a:r>
            <a:r>
              <a:rPr lang="en-US" sz="2200" dirty="0"/>
              <a:t>.</a:t>
            </a:r>
          </a:p>
        </p:txBody>
      </p:sp>
      <p:sp>
        <p:nvSpPr>
          <p:cNvPr id="4" name="Slide Number Placeholder 3">
            <a:extLst>
              <a:ext uri="{FF2B5EF4-FFF2-40B4-BE49-F238E27FC236}">
                <a16:creationId xmlns:a16="http://schemas.microsoft.com/office/drawing/2014/main" id="{62151A09-9106-DF2C-005A-0F7A1BEC83A3}"/>
              </a:ext>
            </a:extLst>
          </p:cNvPr>
          <p:cNvSpPr>
            <a:spLocks noGrp="1"/>
          </p:cNvSpPr>
          <p:nvPr>
            <p:ph type="sldNum" sz="quarter" idx="12"/>
          </p:nvPr>
        </p:nvSpPr>
        <p:spPr/>
        <p:txBody>
          <a:bodyPr/>
          <a:lstStyle/>
          <a:p>
            <a:fld id="{596BA77D-E0F3-4B80-A65E-88527CDE7779}" type="slidenum">
              <a:rPr lang="en-US" smtClean="0"/>
              <a:t>6</a:t>
            </a:fld>
            <a:endParaRPr lang="en-US"/>
          </a:p>
        </p:txBody>
      </p:sp>
    </p:spTree>
    <p:extLst>
      <p:ext uri="{BB962C8B-B14F-4D97-AF65-F5344CB8AC3E}">
        <p14:creationId xmlns:p14="http://schemas.microsoft.com/office/powerpoint/2010/main" val="1879609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8C97-F788-3BC9-A144-7351140DB7A3}"/>
              </a:ext>
            </a:extLst>
          </p:cNvPr>
          <p:cNvSpPr>
            <a:spLocks noGrp="1"/>
          </p:cNvSpPr>
          <p:nvPr>
            <p:ph type="title"/>
          </p:nvPr>
        </p:nvSpPr>
        <p:spPr/>
        <p:txBody>
          <a:bodyPr/>
          <a:lstStyle/>
          <a:p>
            <a:r>
              <a:rPr lang="en-US" dirty="0"/>
              <a:t>Some observations about the process to date </a:t>
            </a:r>
          </a:p>
        </p:txBody>
      </p:sp>
      <p:sp>
        <p:nvSpPr>
          <p:cNvPr id="3" name="Content Placeholder 2">
            <a:extLst>
              <a:ext uri="{FF2B5EF4-FFF2-40B4-BE49-F238E27FC236}">
                <a16:creationId xmlns:a16="http://schemas.microsoft.com/office/drawing/2014/main" id="{DE180AB8-357F-A3C7-E854-8FCA648C6FF8}"/>
              </a:ext>
            </a:extLst>
          </p:cNvPr>
          <p:cNvSpPr>
            <a:spLocks noGrp="1"/>
          </p:cNvSpPr>
          <p:nvPr>
            <p:ph idx="1"/>
          </p:nvPr>
        </p:nvSpPr>
        <p:spPr>
          <a:xfrm>
            <a:off x="838200" y="2054366"/>
            <a:ext cx="10515600" cy="3640755"/>
          </a:xfrm>
        </p:spPr>
        <p:txBody>
          <a:bodyPr>
            <a:normAutofit/>
          </a:bodyPr>
          <a:lstStyle/>
          <a:p>
            <a:r>
              <a:rPr lang="en-US" dirty="0"/>
              <a:t>Attendance at work group meetings has been substantial.</a:t>
            </a:r>
          </a:p>
          <a:p>
            <a:r>
              <a:rPr lang="en-US" dirty="0"/>
              <a:t>We hope that more state attendees will share their thoughts either during work group meetings or offline. </a:t>
            </a:r>
            <a:r>
              <a:rPr lang="en-US" b="1" dirty="0">
                <a:solidFill>
                  <a:srgbClr val="0070C0"/>
                </a:solidFill>
              </a:rPr>
              <a:t>When participants express their opinion at a work group meeting, they are not speaking on behalf of their state.</a:t>
            </a:r>
            <a:r>
              <a:rPr lang="en-US" dirty="0"/>
              <a:t> Only the Commission has the authority to adopt or revise a MTC model.   </a:t>
            </a:r>
          </a:p>
          <a:p>
            <a:r>
              <a:rPr lang="en-US" dirty="0"/>
              <a:t>We encourage work group participants—and Uniformity Committee members--to provide guidance on how the work group should devote its time.  </a:t>
            </a:r>
          </a:p>
        </p:txBody>
      </p:sp>
      <p:sp>
        <p:nvSpPr>
          <p:cNvPr id="4" name="Slide Number Placeholder 3">
            <a:extLst>
              <a:ext uri="{FF2B5EF4-FFF2-40B4-BE49-F238E27FC236}">
                <a16:creationId xmlns:a16="http://schemas.microsoft.com/office/drawing/2014/main" id="{480E8A68-B9AD-81FA-5A98-3AA0139531C3}"/>
              </a:ext>
            </a:extLst>
          </p:cNvPr>
          <p:cNvSpPr>
            <a:spLocks noGrp="1"/>
          </p:cNvSpPr>
          <p:nvPr>
            <p:ph type="sldNum" sz="quarter" idx="12"/>
          </p:nvPr>
        </p:nvSpPr>
        <p:spPr/>
        <p:txBody>
          <a:bodyPr/>
          <a:lstStyle/>
          <a:p>
            <a:fld id="{596BA77D-E0F3-4B80-A65E-88527CDE7779}" type="slidenum">
              <a:rPr lang="en-US" smtClean="0"/>
              <a:t>7</a:t>
            </a:fld>
            <a:endParaRPr lang="en-US"/>
          </a:p>
        </p:txBody>
      </p:sp>
    </p:spTree>
    <p:extLst>
      <p:ext uri="{BB962C8B-B14F-4D97-AF65-F5344CB8AC3E}">
        <p14:creationId xmlns:p14="http://schemas.microsoft.com/office/powerpoint/2010/main" val="1873069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6C9F4-3626-7165-FFE7-335D556B0A3E}"/>
              </a:ext>
            </a:extLst>
          </p:cNvPr>
          <p:cNvSpPr>
            <a:spLocks noGrp="1"/>
          </p:cNvSpPr>
          <p:nvPr>
            <p:ph type="title"/>
          </p:nvPr>
        </p:nvSpPr>
        <p:spPr>
          <a:xfrm>
            <a:off x="1058252" y="363168"/>
            <a:ext cx="8196190" cy="1325563"/>
          </a:xfrm>
        </p:spPr>
        <p:txBody>
          <a:bodyPr vert="horz" lIns="91440" tIns="45720" rIns="91440" bIns="45720" rtlCol="0" anchor="ctr">
            <a:noAutofit/>
          </a:bodyPr>
          <a:lstStyle/>
          <a:p>
            <a:pPr algn="l"/>
            <a:r>
              <a:rPr lang="en-US" b="1" kern="1200" dirty="0">
                <a:solidFill>
                  <a:srgbClr val="7F1D13"/>
                </a:solidFill>
                <a:latin typeface="+mn-lt"/>
                <a:ea typeface="+mj-ea"/>
                <a:cs typeface="+mj-cs"/>
              </a:rPr>
              <a:t>Invitation to tax administrators, taxpayers and </a:t>
            </a:r>
            <a:r>
              <a:rPr lang="en-US" dirty="0">
                <a:latin typeface="+mn-lt"/>
              </a:rPr>
              <a:t>Industry</a:t>
            </a:r>
            <a:r>
              <a:rPr lang="en-US" b="1" kern="1200" dirty="0">
                <a:solidFill>
                  <a:srgbClr val="7F1D13"/>
                </a:solidFill>
                <a:latin typeface="+mn-lt"/>
                <a:ea typeface="+mj-ea"/>
                <a:cs typeface="+mj-cs"/>
              </a:rPr>
              <a:t> representatives:</a:t>
            </a:r>
          </a:p>
        </p:txBody>
      </p:sp>
      <p:sp>
        <p:nvSpPr>
          <p:cNvPr id="4" name="Content Placeholder 3">
            <a:extLst>
              <a:ext uri="{FF2B5EF4-FFF2-40B4-BE49-F238E27FC236}">
                <a16:creationId xmlns:a16="http://schemas.microsoft.com/office/drawing/2014/main" id="{C7287255-23C9-687F-5446-9D621412AADA}"/>
              </a:ext>
            </a:extLst>
          </p:cNvPr>
          <p:cNvSpPr>
            <a:spLocks noGrp="1"/>
          </p:cNvSpPr>
          <p:nvPr>
            <p:ph sz="quarter" idx="13"/>
          </p:nvPr>
        </p:nvSpPr>
        <p:spPr>
          <a:xfrm>
            <a:off x="1010155" y="1732811"/>
            <a:ext cx="7778971" cy="4806101"/>
          </a:xfrm>
        </p:spPr>
        <p:txBody>
          <a:bodyPr vert="horz" lIns="91440" tIns="45720" rIns="91440" bIns="45720" rtlCol="0" anchor="ctr">
            <a:normAutofit fontScale="92500" lnSpcReduction="10000"/>
          </a:bodyPr>
          <a:lstStyle/>
          <a:p>
            <a:pPr marL="0" indent="0" algn="l">
              <a:buNone/>
            </a:pPr>
            <a:r>
              <a:rPr lang="en-US" sz="2600" dirty="0">
                <a:solidFill>
                  <a:schemeClr val="tx1"/>
                </a:solidFill>
                <a:highlight>
                  <a:srgbClr val="FFFF00"/>
                </a:highlight>
              </a:rPr>
              <a:t>Sourcing issues arise in every state. </a:t>
            </a:r>
          </a:p>
          <a:p>
            <a:pPr marL="0" indent="0" algn="l">
              <a:buNone/>
            </a:pPr>
            <a:r>
              <a:rPr lang="en-US" sz="2600" dirty="0">
                <a:solidFill>
                  <a:schemeClr val="tx1"/>
                </a:solidFill>
              </a:rPr>
              <a:t>Multistate discussions can bolster uniformity and improve the quality of tax administration.  </a:t>
            </a:r>
          </a:p>
          <a:p>
            <a:pPr marL="0" indent="0" algn="l">
              <a:buNone/>
            </a:pPr>
            <a:r>
              <a:rPr lang="en-US" sz="2600" dirty="0">
                <a:solidFill>
                  <a:schemeClr val="tx1"/>
                </a:solidFill>
              </a:rPr>
              <a:t>Updating the MTC’s model sourcing regulations can serve to improve or expand taxpayer guidance.</a:t>
            </a:r>
          </a:p>
          <a:p>
            <a:pPr marL="0" indent="0" algn="l">
              <a:buNone/>
            </a:pPr>
            <a:r>
              <a:rPr lang="en-US" sz="2600" dirty="0">
                <a:solidFill>
                  <a:schemeClr val="tx1"/>
                </a:solidFill>
              </a:rPr>
              <a:t>For these reasons (and others), please suggest topics for consideration by the model regs review work group at this meeting, at work group meetings, or reach out to MTC staff:</a:t>
            </a:r>
          </a:p>
          <a:p>
            <a:pPr marL="228600" lvl="1"/>
            <a:r>
              <a:rPr lang="en-US" sz="2300" dirty="0">
                <a:solidFill>
                  <a:schemeClr val="tx1"/>
                </a:solidFill>
              </a:rPr>
              <a:t> Brian Hamer, MTC Counsel, at </a:t>
            </a:r>
            <a:r>
              <a:rPr lang="en-US" sz="2300" dirty="0">
                <a:solidFill>
                  <a:schemeClr val="tx1"/>
                </a:solidFill>
                <a:hlinkClick r:id="rId2"/>
              </a:rPr>
              <a:t>bhamer@mtc.gov</a:t>
            </a:r>
            <a:endParaRPr lang="en-US" sz="2300" dirty="0">
              <a:solidFill>
                <a:schemeClr val="tx1"/>
              </a:solidFill>
            </a:endParaRPr>
          </a:p>
          <a:p>
            <a:pPr marL="228600" lvl="1"/>
            <a:r>
              <a:rPr lang="en-US" sz="2300" dirty="0">
                <a:solidFill>
                  <a:schemeClr val="tx1"/>
                </a:solidFill>
              </a:rPr>
              <a:t> Jonathan White, MTC Counsel, at </a:t>
            </a:r>
            <a:r>
              <a:rPr lang="en-US" sz="2300" dirty="0">
                <a:solidFill>
                  <a:schemeClr val="tx1"/>
                </a:solidFill>
                <a:hlinkClick r:id="rId3"/>
              </a:rPr>
              <a:t>jwhite@mtc.gov</a:t>
            </a:r>
            <a:endParaRPr lang="en-US" sz="2300" dirty="0">
              <a:solidFill>
                <a:schemeClr val="tx1"/>
              </a:solidFill>
            </a:endParaRPr>
          </a:p>
          <a:p>
            <a:pPr marL="228600" lvl="1"/>
            <a:r>
              <a:rPr lang="en-US" sz="2300" dirty="0">
                <a:solidFill>
                  <a:schemeClr val="tx1"/>
                </a:solidFill>
              </a:rPr>
              <a:t> Helen Hecht, MTC Uniformity Counsel, at </a:t>
            </a:r>
            <a:r>
              <a:rPr lang="en-US" sz="2300" dirty="0">
                <a:solidFill>
                  <a:schemeClr val="tx1"/>
                </a:solidFill>
                <a:hlinkClick r:id="rId4"/>
              </a:rPr>
              <a:t>hhecht@mtc.gov</a:t>
            </a:r>
            <a:endParaRPr lang="en-US" sz="2300" dirty="0">
              <a:solidFill>
                <a:schemeClr val="tx1"/>
              </a:solidFill>
            </a:endParaRPr>
          </a:p>
          <a:p>
            <a:pPr marL="0" algn="l"/>
            <a:r>
              <a:rPr lang="en-US" sz="2200" dirty="0">
                <a:solidFill>
                  <a:schemeClr val="tx1"/>
                </a:solidFill>
              </a:rPr>
              <a:t> </a:t>
            </a:r>
          </a:p>
        </p:txBody>
      </p:sp>
      <p:sp>
        <p:nvSpPr>
          <p:cNvPr id="24" name="Rectangle 2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572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99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0293896-CB98-FD3A-7E1A-2D4ED1F713ED}"/>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9254442" y="3056494"/>
            <a:ext cx="1462088" cy="745012"/>
          </a:xfrm>
          <a:prstGeom prst="rect">
            <a:avLst/>
          </a:prstGeom>
          <a:noFill/>
        </p:spPr>
      </p:pic>
      <p:sp>
        <p:nvSpPr>
          <p:cNvPr id="3" name="Slide Number Placeholder 2">
            <a:extLst>
              <a:ext uri="{FF2B5EF4-FFF2-40B4-BE49-F238E27FC236}">
                <a16:creationId xmlns:a16="http://schemas.microsoft.com/office/drawing/2014/main" id="{90BF9F64-727A-6D2E-69C5-09CF044DF712}"/>
              </a:ext>
            </a:extLst>
          </p:cNvPr>
          <p:cNvSpPr>
            <a:spLocks noGrp="1"/>
          </p:cNvSpPr>
          <p:nvPr>
            <p:ph type="sldNum" sz="quarter" idx="12"/>
          </p:nvPr>
        </p:nvSpPr>
        <p:spPr>
          <a:xfrm>
            <a:off x="10341428" y="6356350"/>
            <a:ext cx="1012371" cy="365125"/>
          </a:xfrm>
        </p:spPr>
        <p:txBody>
          <a:bodyPr vert="horz" lIns="91440" tIns="45720" rIns="91440" bIns="45720" rtlCol="0" anchor="ctr">
            <a:normAutofit/>
          </a:bodyPr>
          <a:lstStyle/>
          <a:p>
            <a:pPr defTabSz="914400">
              <a:spcAft>
                <a:spcPts val="600"/>
              </a:spcAft>
            </a:pPr>
            <a:fld id="{596BA77D-E0F3-4B80-A65E-88527CDE7779}" type="slidenum">
              <a:rPr lang="en-US">
                <a:solidFill>
                  <a:srgbClr val="FFFFFF"/>
                </a:solidFill>
              </a:rPr>
              <a:pPr defTabSz="914400">
                <a:spcAft>
                  <a:spcPts val="600"/>
                </a:spcAft>
              </a:pPr>
              <a:t>8</a:t>
            </a:fld>
            <a:endParaRPr lang="en-US">
              <a:solidFill>
                <a:srgbClr val="FFFFFF"/>
              </a:solidFill>
            </a:endParaRPr>
          </a:p>
        </p:txBody>
      </p:sp>
    </p:spTree>
    <p:extLst>
      <p:ext uri="{BB962C8B-B14F-4D97-AF65-F5344CB8AC3E}">
        <p14:creationId xmlns:p14="http://schemas.microsoft.com/office/powerpoint/2010/main" val="3432101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A28D7-9A11-B826-5806-1C18CD1FEC75}"/>
              </a:ext>
            </a:extLst>
          </p:cNvPr>
          <p:cNvSpPr>
            <a:spLocks noGrp="1"/>
          </p:cNvSpPr>
          <p:nvPr>
            <p:ph type="title"/>
          </p:nvPr>
        </p:nvSpPr>
        <p:spPr/>
        <p:txBody>
          <a:bodyPr>
            <a:normAutofit fontScale="90000"/>
          </a:bodyPr>
          <a:lstStyle/>
          <a:p>
            <a:r>
              <a:rPr lang="en-US" dirty="0"/>
              <a:t>Consider becoming a “regular work group participant”</a:t>
            </a:r>
          </a:p>
        </p:txBody>
      </p:sp>
      <p:sp>
        <p:nvSpPr>
          <p:cNvPr id="3" name="Content Placeholder 2">
            <a:extLst>
              <a:ext uri="{FF2B5EF4-FFF2-40B4-BE49-F238E27FC236}">
                <a16:creationId xmlns:a16="http://schemas.microsoft.com/office/drawing/2014/main" id="{67FD962C-4D2E-CC92-FE42-65F4AAE39D80}"/>
              </a:ext>
            </a:extLst>
          </p:cNvPr>
          <p:cNvSpPr>
            <a:spLocks noGrp="1"/>
          </p:cNvSpPr>
          <p:nvPr>
            <p:ph idx="1"/>
          </p:nvPr>
        </p:nvSpPr>
        <p:spPr>
          <a:xfrm>
            <a:off x="838200" y="1588709"/>
            <a:ext cx="10515600" cy="4543733"/>
          </a:xfrm>
        </p:spPr>
        <p:txBody>
          <a:bodyPr>
            <a:normAutofit/>
          </a:bodyPr>
          <a:lstStyle/>
          <a:p>
            <a:pPr marL="0" indent="0">
              <a:buNone/>
            </a:pPr>
            <a:r>
              <a:rPr lang="en-US" sz="2700" dirty="0"/>
              <a:t>Staff from 12 states are serving as regular group participants. </a:t>
            </a:r>
          </a:p>
          <a:p>
            <a:pPr marL="0" indent="0">
              <a:buNone/>
            </a:pPr>
            <a:r>
              <a:rPr lang="en-US" sz="2700" dirty="0"/>
              <a:t>Serving as a regular group participant means that you will be a contact person on the project, that you will try to join the calls and follow the work and provide input when you feel you have something to offer, and that if the work group decides to take a vote on a question, we will look to you or colleagues in your state (voting is not required; one vote per state).  </a:t>
            </a:r>
          </a:p>
          <a:p>
            <a:pPr marL="0" indent="0">
              <a:buNone/>
            </a:pPr>
            <a:r>
              <a:rPr lang="en-US" sz="2700" dirty="0"/>
              <a:t>Casting a vote at a work group meeting does not mean that you are expressing your state’s official position.</a:t>
            </a:r>
          </a:p>
          <a:p>
            <a:pPr marL="0" indent="0">
              <a:buNone/>
            </a:pPr>
            <a:r>
              <a:rPr lang="en-US" sz="2700" dirty="0"/>
              <a:t>Contact Brian Hamer at </a:t>
            </a:r>
            <a:r>
              <a:rPr lang="en-US" sz="2700" dirty="0">
                <a:hlinkClick r:id="rId2"/>
              </a:rPr>
              <a:t>bhamer@mtc.gov</a:t>
            </a:r>
            <a:r>
              <a:rPr lang="en-US" sz="2700" dirty="0"/>
              <a:t> to become a regular work group participant.  </a:t>
            </a:r>
          </a:p>
        </p:txBody>
      </p:sp>
      <p:sp>
        <p:nvSpPr>
          <p:cNvPr id="4" name="Slide Number Placeholder 3">
            <a:extLst>
              <a:ext uri="{FF2B5EF4-FFF2-40B4-BE49-F238E27FC236}">
                <a16:creationId xmlns:a16="http://schemas.microsoft.com/office/drawing/2014/main" id="{9783C387-D6D0-2352-731B-81AB8FDBB0FC}"/>
              </a:ext>
            </a:extLst>
          </p:cNvPr>
          <p:cNvSpPr>
            <a:spLocks noGrp="1"/>
          </p:cNvSpPr>
          <p:nvPr>
            <p:ph type="sldNum" sz="quarter" idx="12"/>
          </p:nvPr>
        </p:nvSpPr>
        <p:spPr/>
        <p:txBody>
          <a:bodyPr/>
          <a:lstStyle/>
          <a:p>
            <a:fld id="{596BA77D-E0F3-4B80-A65E-88527CDE7779}" type="slidenum">
              <a:rPr lang="en-US" smtClean="0"/>
              <a:t>9</a:t>
            </a:fld>
            <a:endParaRPr lang="en-US"/>
          </a:p>
        </p:txBody>
      </p:sp>
    </p:spTree>
    <p:extLst>
      <p:ext uri="{BB962C8B-B14F-4D97-AF65-F5344CB8AC3E}">
        <p14:creationId xmlns:p14="http://schemas.microsoft.com/office/powerpoint/2010/main" val="5471971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8089F34D58544DB1B71EE0BB4738EC" ma:contentTypeVersion="14" ma:contentTypeDescription="Create a new document." ma:contentTypeScope="" ma:versionID="ada9ac22af6ef8077acda4366c8f9b16">
  <xsd:schema xmlns:xsd="http://www.w3.org/2001/XMLSchema" xmlns:xs="http://www.w3.org/2001/XMLSchema" xmlns:p="http://schemas.microsoft.com/office/2006/metadata/properties" xmlns:ns3="3b8afb43-63d3-4027-b59a-75c8b7bd0407" xmlns:ns4="82725cc4-b174-4978-ac37-284cd7ffe8c0" targetNamespace="http://schemas.microsoft.com/office/2006/metadata/properties" ma:root="true" ma:fieldsID="824739a25a87098e05de92d11078837a" ns3:_="" ns4:_="">
    <xsd:import namespace="3b8afb43-63d3-4027-b59a-75c8b7bd0407"/>
    <xsd:import namespace="82725cc4-b174-4978-ac37-284cd7ffe8c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afb43-63d3-4027-b59a-75c8b7bd0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725cc4-b174-4978-ac37-284cd7ffe8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3b8afb43-63d3-4027-b59a-75c8b7bd040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FBF57D-22DE-472E-A59A-60763317DB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afb43-63d3-4027-b59a-75c8b7bd0407"/>
    <ds:schemaRef ds:uri="82725cc4-b174-4978-ac37-284cd7ffe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AFA0BE-83A1-4658-978C-85F7F70CF229}">
  <ds:schemaRefs>
    <ds:schemaRef ds:uri="http://purl.org/dc/elements/1.1/"/>
    <ds:schemaRef ds:uri="3b8afb43-63d3-4027-b59a-75c8b7bd0407"/>
    <ds:schemaRef ds:uri="http://purl.org/dc/terms/"/>
    <ds:schemaRef ds:uri="http://schemas.openxmlformats.org/package/2006/metadata/core-properties"/>
    <ds:schemaRef ds:uri="http://www.w3.org/XML/1998/namespace"/>
    <ds:schemaRef ds:uri="http://purl.org/dc/dcmitype/"/>
    <ds:schemaRef ds:uri="http://schemas.microsoft.com/office/2006/metadata/properties"/>
    <ds:schemaRef ds:uri="http://schemas.microsoft.com/office/2006/documentManagement/types"/>
    <ds:schemaRef ds:uri="http://schemas.microsoft.com/office/infopath/2007/PartnerControls"/>
    <ds:schemaRef ds:uri="82725cc4-b174-4978-ac37-284cd7ffe8c0"/>
  </ds:schemaRefs>
</ds:datastoreItem>
</file>

<file path=customXml/itemProps3.xml><?xml version="1.0" encoding="utf-8"?>
<ds:datastoreItem xmlns:ds="http://schemas.openxmlformats.org/officeDocument/2006/customXml" ds:itemID="{3416609B-C604-4B8A-BFF5-07F1793AC7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832</Words>
  <Application>Microsoft Office PowerPoint</Application>
  <PresentationFormat>Widescreen</PresentationFormat>
  <Paragraphs>63</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Baskerville Old Face</vt:lpstr>
      <vt:lpstr>Calibri</vt:lpstr>
      <vt:lpstr>Office Theme</vt:lpstr>
      <vt:lpstr>Model Receipts Sourcing Regulation Review Project</vt:lpstr>
      <vt:lpstr>Description of Project</vt:lpstr>
      <vt:lpstr>Current subject of discussion:  the MTC’s Model Special Rule for Airlines</vt:lpstr>
      <vt:lpstr>Current subject of discussion:  the MTC’s Model Special Rule for Airlines</vt:lpstr>
      <vt:lpstr>Current subject of discussion:  the MTC’s Model Special Rule for Airlines</vt:lpstr>
      <vt:lpstr>Current status</vt:lpstr>
      <vt:lpstr>Some observations about the process to date </vt:lpstr>
      <vt:lpstr>Invitation to tax administrators, taxpayers and Industry representatives:</vt:lpstr>
      <vt:lpstr>Consider becoming a “regular work group participant”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2022-03-11T18:25:33Z</dcterms:created>
  <dcterms:modified xsi:type="dcterms:W3CDTF">2024-11-13T22:25:13Z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0x010100BF8089F34D58544DB1B71EE0BB4738EC</vt:lpwstr>
  </property>
</Properties>
</file>