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2" r:id="rId4"/>
  </p:sldMasterIdLst>
  <p:notesMasterIdLst>
    <p:notesMasterId r:id="rId35"/>
  </p:notesMasterIdLst>
  <p:sldIdLst>
    <p:sldId id="257" r:id="rId5"/>
    <p:sldId id="623" r:id="rId6"/>
    <p:sldId id="599" r:id="rId7"/>
    <p:sldId id="644" r:id="rId8"/>
    <p:sldId id="656" r:id="rId9"/>
    <p:sldId id="647" r:id="rId10"/>
    <p:sldId id="645" r:id="rId11"/>
    <p:sldId id="587" r:id="rId12"/>
    <p:sldId id="586" r:id="rId13"/>
    <p:sldId id="640" r:id="rId14"/>
    <p:sldId id="650" r:id="rId15"/>
    <p:sldId id="636" r:id="rId16"/>
    <p:sldId id="638" r:id="rId17"/>
    <p:sldId id="651" r:id="rId18"/>
    <p:sldId id="652" r:id="rId19"/>
    <p:sldId id="653" r:id="rId20"/>
    <p:sldId id="639" r:id="rId21"/>
    <p:sldId id="654" r:id="rId22"/>
    <p:sldId id="657" r:id="rId23"/>
    <p:sldId id="641" r:id="rId24"/>
    <p:sldId id="600" r:id="rId25"/>
    <p:sldId id="642" r:id="rId26"/>
    <p:sldId id="648" r:id="rId27"/>
    <p:sldId id="649" r:id="rId28"/>
    <p:sldId id="655" r:id="rId29"/>
    <p:sldId id="659" r:id="rId30"/>
    <p:sldId id="658" r:id="rId31"/>
    <p:sldId id="662" r:id="rId32"/>
    <p:sldId id="661" r:id="rId33"/>
    <p:sldId id="660"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D. Disque" initials="LDD" lastIdx="2" clrIdx="0">
    <p:extLst>
      <p:ext uri="{19B8F6BF-5375-455C-9EA6-DF929625EA0E}">
        <p15:presenceInfo xmlns:p15="http://schemas.microsoft.com/office/powerpoint/2012/main" userId="S::LDD@mtc.gov::52bcf8c2-3b55-4308-ab8d-73e859b5e9fe" providerId="AD"/>
      </p:ext>
    </p:extLst>
  </p:cmAuthor>
  <p:cmAuthor id="2" name="Nancy L. Prosser" initials="NLP" lastIdx="5" clrIdx="1">
    <p:extLst>
      <p:ext uri="{19B8F6BF-5375-455C-9EA6-DF929625EA0E}">
        <p15:presenceInfo xmlns:p15="http://schemas.microsoft.com/office/powerpoint/2012/main" userId="S::NLP@mtc.gov::f0a96bee-58cf-44a1-8fce-b533dcd7acf2" providerId="AD"/>
      </p:ext>
    </p:extLst>
  </p:cmAuthor>
  <p:cmAuthor id="3" name="Hecht" initials="HH" lastIdx="3" clrIdx="2">
    <p:extLst>
      <p:ext uri="{19B8F6BF-5375-455C-9EA6-DF929625EA0E}">
        <p15:presenceInfo xmlns:p15="http://schemas.microsoft.com/office/powerpoint/2012/main" userId="He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85A"/>
    <a:srgbClr val="C2CDE0"/>
    <a:srgbClr val="3B505F"/>
    <a:srgbClr val="1A1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9" autoAdjust="0"/>
    <p:restoredTop sz="79697" autoAdjust="0"/>
  </p:normalViewPr>
  <p:slideViewPr>
    <p:cSldViewPr snapToGrid="0">
      <p:cViewPr varScale="1">
        <p:scale>
          <a:sx n="87" d="100"/>
          <a:sy n="87" d="100"/>
        </p:scale>
        <p:origin x="197" y="62"/>
      </p:cViewPr>
      <p:guideLst/>
    </p:cSldViewPr>
  </p:slideViewPr>
  <p:notesTextViewPr>
    <p:cViewPr>
      <p:scale>
        <a:sx n="1" d="1"/>
        <a:sy n="1" d="1"/>
      </p:scale>
      <p:origin x="0" y="0"/>
    </p:cViewPr>
  </p:notesTextViewPr>
  <p:notesViewPr>
    <p:cSldViewPr snapToGrid="0">
      <p:cViewPr varScale="1">
        <p:scale>
          <a:sx n="75" d="100"/>
          <a:sy n="75" d="100"/>
        </p:scale>
        <p:origin x="28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1T20:51:48.486"/>
    </inkml:context>
    <inkml:brush xml:id="br0">
      <inkml:brushProperty name="width" value="0.05" units="cm"/>
      <inkml:brushProperty name="height" value="0.05" units="cm"/>
      <inkml:brushProperty name="color" value="#E71224"/>
    </inkml:brush>
  </inkml:definitions>
  <inkml:trace contextRef="#ctx0" brushRef="#br0">1 2 24575,'35'-1'0,"-13"0"0,1 1 0,-1 2 0,38 5 0,137 45 0,477 96-378,-192-46-1620,2052 555 1188,-1719-433-823,7-55 501,116-51 454,-4-28-636,158 17 422,-641-52 958,-68 0 195,558 146 365,-447-85-429,268 4 461,11-55 797,145 17 232,-499-27 1589,203 39-2667,-435-76-609,-35-6 0,197 43-59,-229-34-1247,-95-17-5520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1T20:51:51.357"/>
    </inkml:context>
    <inkml:brush xml:id="br0">
      <inkml:brushProperty name="width" value="0.05" units="cm"/>
      <inkml:brushProperty name="height" value="0.05" units="cm"/>
      <inkml:brushProperty name="color" value="#E71224"/>
    </inkml:brush>
  </inkml:definitions>
  <inkml:trace contextRef="#ctx0" brushRef="#br0">1 3501 24575,'29'0'0,"58"1"0,-1-4 0,111-17 0,607-181-96,-455 105-881,1257-290 763,-643 173-1713,-4-28 994,-512 114 819,268-71 104,6 38-8,-143 95 301,-214 30 2312,179-64-1156,-9-38-1515,-168 40 124,-305 82-48,799-192 0,-127 105 0,-504 78 0,117-29 0,-122 17 0,478-74 0,146-54 0,-10-34 0,-345 79 0,-335 77 0,83-16 0,-139 34 0,141-51 0,-1 0 0,-150 52 0,134-40 0,-217 60 0,-6 3 0,0-1 0,0 0 0,0 0 0,0 0 0,0-1 0,0 1 0,0-1 0,-1 1 0,1-1 0,0 0 0,-1 0 0,0 0 0,5-5 0,-7 7 0,0 0 0,0 0 0,0 0-1,0-1 1,0 1 0,0 0 0,0 0 0,0-1 0,0 1-1,0 0 1,0 0 0,0-1 0,0 1 0,0 0-1,0 0 1,0-1 0,-1 1 0,1 0 0,0 0-1,0 0 1,0-1 0,0 1 0,0 0 0,0 0-1,-1 0 1,1-1 0,0 1 0,0 0 0,0 0-1,-1 0 1,1 0 0,0 0 0,0-1 0,0 1-1,-1 0 1,1 0 0,0 0 0,0 0 0,-1 0 0,1 0-1,0 0 1,0 0 0,-1 0 0,1 0 0,0 0-1,0 0 1,-1 0 0,1 0 0,0 0 0,-15 1-1356,-7 3-5470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1T20:51:58.181"/>
    </inkml:context>
    <inkml:brush xml:id="br0">
      <inkml:brushProperty name="width" value="0.05" units="cm"/>
      <inkml:brushProperty name="height" value="0.05" units="cm"/>
      <inkml:brushProperty name="color" value="#E71224"/>
    </inkml:brush>
  </inkml:definitions>
  <inkml:trace contextRef="#ctx0" brushRef="#br0">2485 353 24575,'-106'0'0,"-176"-23"0,180 7 0,-189-4 0,-424 22 0,702-2 0,0 1 0,-1 1 0,1 1 0,0 0 0,0 0 0,-19 8 0,-72 40 0,93-46 0,-74 46 0,-152 119 0,208-148 0,9-5 0,1 0 0,1 1 0,1 0 0,-29 41 0,-45 91 0,58-92 0,8-13 0,2 2 0,2 1 0,2 0 0,2 1 0,-15 80 0,19-54 0,3 0 0,4 0 0,4 92 0,3-131 0,2 0 0,1-1 0,14 56 0,-12-71 0,1 0 0,0-1 0,2 0 0,0 0 0,1-1 0,1 0 0,20 25 0,-10-16 0,1-1 0,2-1 0,0-2 0,2 0 0,1-2 0,0 0 0,1-2 0,1-1 0,1-2 0,1-1 0,0-1 0,61 18 0,-10-13 0,142 14 0,90-14 0,-224-15 0,-35-1 0,1341 37 0,-896-79 0,-4-41 0,-199 30 0,-121 21 84,615-91-355,4 41-126,655 36 412,3 43 480,-631 2-421,2239-2-74,-2809-9 0,282-47 0,-12 12 0,2 34 0,941 12 0,-976 28 0,24-1 0,-343-28 0,155-4 0,-249-3 0,0-4 0,0-3 0,-1-4 0,-1-3 0,123-50 0,216-97 0,-346 137 0,-1-2 0,-2-3 0,115-85 0,-120 71 0,-2-1 0,-2-4 0,75-94 0,-123 139 0,0-1 0,-1 0 0,-1 0 0,0-1 0,0 0 0,-1 1 0,0-1 0,-1-1 0,0 1 0,2-22 0,-2 5 0,-2 0 0,-1 0 0,-5-39 0,3 59 0,1 1 0,-1 0 0,0 0 0,-1 0 0,0 0 0,0 0 0,0 1 0,-1-1 0,0 1 0,0 0 0,-1 0 0,1 0 0,-1 1 0,-1-1 0,-8-6 0,-8-5 0,-1 1 0,-44-22 0,48 27 0,-47-23 0,-1 3 0,-92-29 0,-145-27 0,264 76 0,-228-76 0,-35-10 0,-452-64 0,613 138 0,-217-9 0,-211 3 0,-232-3 0,108 52 0,283-12 0,112-4 0,-16 23 0,161-10 0,46-7 0,-486 25 0,-541-37 0,643 2 0,148 30 0,214-14 0,-470 0 0,404-19 0,-115 1 0,-471 4 0,384 27 0,-124 0 0,458-30 0,-281-10 0,311 8 0,-292-30 0,240 24 0,0 4 0,-92 6 0,70 1 0,-424-29 0,7-35 0,207 22 0,-23 16 0,126 12 0,-540 0 0,473 14 0,234 1 0,-1 3 0,2 1 0,-83 25 0,32-8 0,-299 34 0,96-18 0,276-36 0,-372 72 0,333-64-1365,40-10-5461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540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34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8659-2236-9613-04EE-9F541FBA77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524CC-028B-6716-B584-3C92A68A3E72}"/>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5FBFE71E-1B6B-BECB-E1BC-B2D0560E62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125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D96A1-5590-2922-48F0-175C4EE17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37904-38CB-94B8-B1CD-78624F2E44B6}"/>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2BCD2A77-962D-6A73-31DC-DEB4F69433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706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C8F8-3943-3BB9-572D-04AA9390E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346DE-1DF3-756F-2BD5-232BE69343A9}"/>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C4E573F1-1DFF-2748-F664-F233BA8B69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172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11/15/2024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11/15/2024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11/15/2024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11/15/2024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11/15/2024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11/15/2024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11/15/2024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11/15/2024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11/15/2024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lumMod val="75000"/>
                <a:lumOff val="25000"/>
              </a:schemeClr>
            </a:gs>
            <a:gs pos="87000">
              <a:schemeClr val="tx2">
                <a:lumMod val="25000"/>
                <a:lumOff val="75000"/>
              </a:schemeClr>
            </a:gs>
            <a:gs pos="73000">
              <a:schemeClr val="bg1">
                <a:lumMod val="85000"/>
              </a:schemeClr>
            </a:gs>
            <a:gs pos="64000">
              <a:schemeClr val="bg1">
                <a:lumMod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11/15/2024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cbarber@mtc.gov" TargetMode="External"/><Relationship Id="rId2" Type="http://schemas.openxmlformats.org/officeDocument/2006/relationships/hyperlink" Target="mailto:hhecht@mt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tc.gov/uniformity/project-on-state-taxation-of-partnership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2" Type="http://schemas.openxmlformats.org/officeDocument/2006/relationships/hyperlink" Target="https://www.mtc.gov/wp-content/uploads/2023/10/General-Framework-of-State-Pass-Through-System-October-13-202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tc.gov/wp-content/uploads/2024/09/Partnership-Slides-September-18-2024-FINAL.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918857" y="2080644"/>
            <a:ext cx="7759337"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 – </a:t>
            </a:r>
            <a:br>
              <a:rPr lang="en-US" sz="4400" cap="none" dirty="0"/>
            </a:br>
            <a:r>
              <a:rPr lang="en-US" sz="4400" cap="none" dirty="0"/>
              <a:t>Sourcing in Complex Structures</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18857" y="3909268"/>
            <a:ext cx="6218877" cy="637565"/>
          </a:xfrm>
        </p:spPr>
        <p:txBody>
          <a:bodyPr>
            <a:noAutofit/>
          </a:bodyPr>
          <a:lstStyle/>
          <a:p>
            <a:r>
              <a:rPr lang="en-US" sz="2400" dirty="0"/>
              <a:t>November 19,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7D89C1-2B61-1AE9-C709-D36D6E406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18AE0-02AC-7B3D-268B-FAC3C1D73775}"/>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30A4F25A-06E7-2D89-DDF4-EE86F3A477A8}"/>
              </a:ext>
            </a:extLst>
          </p:cNvPr>
          <p:cNvSpPr>
            <a:spLocks noGrp="1"/>
          </p:cNvSpPr>
          <p:nvPr>
            <p:ph type="sldNum" sz="quarter" idx="12"/>
          </p:nvPr>
        </p:nvSpPr>
        <p:spPr/>
        <p:txBody>
          <a:bodyPr/>
          <a:lstStyle/>
          <a:p>
            <a:fld id="{3A98EE3D-8CD1-4C3F-BD1C-C98C9596463C}" type="slidenum">
              <a:rPr lang="en-US" smtClean="0"/>
              <a:t>10</a:t>
            </a:fld>
            <a:endParaRPr lang="en-US" dirty="0"/>
          </a:p>
        </p:txBody>
      </p:sp>
      <p:graphicFrame>
        <p:nvGraphicFramePr>
          <p:cNvPr id="16" name="Table 15">
            <a:extLst>
              <a:ext uri="{FF2B5EF4-FFF2-40B4-BE49-F238E27FC236}">
                <a16:creationId xmlns:a16="http://schemas.microsoft.com/office/drawing/2014/main" id="{54FFD2E9-F23B-9C81-8EDA-87AB2FDDD44D}"/>
              </a:ext>
            </a:extLst>
          </p:cNvPr>
          <p:cNvGraphicFramePr>
            <a:graphicFrameLocks noGrp="1"/>
          </p:cNvGraphicFramePr>
          <p:nvPr>
            <p:extLst>
              <p:ext uri="{D42A27DB-BD31-4B8C-83A1-F6EECF244321}">
                <p14:modId xmlns:p14="http://schemas.microsoft.com/office/powerpoint/2010/main" val="2917334901"/>
              </p:ext>
            </p:extLst>
          </p:nvPr>
        </p:nvGraphicFramePr>
        <p:xfrm>
          <a:off x="1187776" y="1564845"/>
          <a:ext cx="9671902" cy="1368912"/>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4255112611"/>
                    </a:ext>
                  </a:extLst>
                </a:gridCol>
                <a:gridCol w="4835951">
                  <a:extLst>
                    <a:ext uri="{9D8B030D-6E8A-4147-A177-3AD203B41FA5}">
                      <a16:colId xmlns:a16="http://schemas.microsoft.com/office/drawing/2014/main" val="2162707743"/>
                    </a:ext>
                  </a:extLst>
                </a:gridCol>
              </a:tblGrid>
              <a:tr h="511212">
                <a:tc gridSpan="2">
                  <a:txBody>
                    <a:bodyPr/>
                    <a:lstStyle/>
                    <a:p>
                      <a:pPr algn="ctr"/>
                      <a:r>
                        <a:rPr lang="en-US" sz="2400" dirty="0">
                          <a:solidFill>
                            <a:schemeClr val="bg1"/>
                          </a:solidFill>
                        </a:rPr>
                        <a:t>Limits on Size and Complexity of Partnership Structures</a:t>
                      </a:r>
                    </a:p>
                  </a:txBody>
                  <a:tcPr/>
                </a:tc>
                <a:tc hMerge="1">
                  <a:txBody>
                    <a:bodyPr/>
                    <a:lstStyle/>
                    <a:p>
                      <a:endParaRPr lang="en-US" dirty="0"/>
                    </a:p>
                  </a:txBody>
                  <a:tcPr/>
                </a:tc>
                <a:extLst>
                  <a:ext uri="{0D108BD9-81ED-4DB2-BD59-A6C34878D82A}">
                    <a16:rowId xmlns:a16="http://schemas.microsoft.com/office/drawing/2014/main" val="2652588801"/>
                  </a:ext>
                </a:extLst>
              </a:tr>
              <a:tr h="443050">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3567489070"/>
                  </a:ext>
                </a:extLst>
              </a:tr>
              <a:tr h="414650">
                <a:tc>
                  <a:txBody>
                    <a:bodyPr/>
                    <a:lstStyle/>
                    <a:p>
                      <a:pPr lvl="2"/>
                      <a:r>
                        <a:rPr lang="en-US" sz="2000" dirty="0"/>
                        <a:t>Few if any limitations. </a:t>
                      </a:r>
                    </a:p>
                  </a:txBody>
                  <a:tcPr/>
                </a:tc>
                <a:tc>
                  <a:txBody>
                    <a:bodyPr/>
                    <a:lstStyle/>
                    <a:p>
                      <a:pPr lvl="2" algn="l"/>
                      <a:r>
                        <a:rPr lang="en-US" sz="2000" dirty="0"/>
                        <a:t>Same.</a:t>
                      </a:r>
                    </a:p>
                  </a:txBody>
                  <a:tcPr/>
                </a:tc>
                <a:extLst>
                  <a:ext uri="{0D108BD9-81ED-4DB2-BD59-A6C34878D82A}">
                    <a16:rowId xmlns:a16="http://schemas.microsoft.com/office/drawing/2014/main" val="3494408788"/>
                  </a:ext>
                </a:extLst>
              </a:tr>
            </a:tbl>
          </a:graphicData>
        </a:graphic>
      </p:graphicFrame>
      <p:graphicFrame>
        <p:nvGraphicFramePr>
          <p:cNvPr id="17" name="Table 16">
            <a:extLst>
              <a:ext uri="{FF2B5EF4-FFF2-40B4-BE49-F238E27FC236}">
                <a16:creationId xmlns:a16="http://schemas.microsoft.com/office/drawing/2014/main" id="{D0D60E37-8D10-EC8D-3B0F-C4FA3B8BEB0D}"/>
              </a:ext>
            </a:extLst>
          </p:cNvPr>
          <p:cNvGraphicFramePr>
            <a:graphicFrameLocks noGrp="1"/>
          </p:cNvGraphicFramePr>
          <p:nvPr>
            <p:extLst>
              <p:ext uri="{D42A27DB-BD31-4B8C-83A1-F6EECF244321}">
                <p14:modId xmlns:p14="http://schemas.microsoft.com/office/powerpoint/2010/main" val="4014747875"/>
              </p:ext>
            </p:extLst>
          </p:nvPr>
        </p:nvGraphicFramePr>
        <p:xfrm>
          <a:off x="1187776" y="3261673"/>
          <a:ext cx="9671902" cy="1440077"/>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516167072"/>
                    </a:ext>
                  </a:extLst>
                </a:gridCol>
                <a:gridCol w="4835951">
                  <a:extLst>
                    <a:ext uri="{9D8B030D-6E8A-4147-A177-3AD203B41FA5}">
                      <a16:colId xmlns:a16="http://schemas.microsoft.com/office/drawing/2014/main" val="3358629541"/>
                    </a:ext>
                  </a:extLst>
                </a:gridCol>
              </a:tblGrid>
              <a:tr h="53778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rPr>
                        <a:t>Determination of Partnership Tax-Related Information</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463770890"/>
                  </a:ext>
                </a:extLst>
              </a:tr>
              <a:tr h="466083">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2595516935"/>
                  </a:ext>
                </a:extLst>
              </a:tr>
              <a:tr h="436206">
                <a:tc>
                  <a:txBody>
                    <a:bodyPr/>
                    <a:lstStyle/>
                    <a:p>
                      <a:pPr lvl="2"/>
                      <a:r>
                        <a:rPr lang="en-US" sz="2000" dirty="0"/>
                        <a:t>Done at the partnership level.</a:t>
                      </a:r>
                    </a:p>
                  </a:txBody>
                  <a:tcPr/>
                </a:tc>
                <a:tc>
                  <a:txBody>
                    <a:bodyPr/>
                    <a:lstStyle/>
                    <a:p>
                      <a:pPr lvl="2"/>
                      <a:r>
                        <a:rPr lang="en-US" sz="2000" dirty="0"/>
                        <a:t>Same. </a:t>
                      </a:r>
                    </a:p>
                  </a:txBody>
                  <a:tcPr/>
                </a:tc>
                <a:extLst>
                  <a:ext uri="{0D108BD9-81ED-4DB2-BD59-A6C34878D82A}">
                    <a16:rowId xmlns:a16="http://schemas.microsoft.com/office/drawing/2014/main" val="3148054433"/>
                  </a:ext>
                </a:extLst>
              </a:tr>
            </a:tbl>
          </a:graphicData>
        </a:graphic>
      </p:graphicFrame>
      <p:graphicFrame>
        <p:nvGraphicFramePr>
          <p:cNvPr id="19" name="Table 18">
            <a:extLst>
              <a:ext uri="{FF2B5EF4-FFF2-40B4-BE49-F238E27FC236}">
                <a16:creationId xmlns:a16="http://schemas.microsoft.com/office/drawing/2014/main" id="{E9F1E8F5-D20A-EBF5-DA57-12E3D4596F53}"/>
              </a:ext>
            </a:extLst>
          </p:cNvPr>
          <p:cNvGraphicFramePr>
            <a:graphicFrameLocks noGrp="1"/>
          </p:cNvGraphicFramePr>
          <p:nvPr>
            <p:extLst>
              <p:ext uri="{D42A27DB-BD31-4B8C-83A1-F6EECF244321}">
                <p14:modId xmlns:p14="http://schemas.microsoft.com/office/powerpoint/2010/main" val="1012050579"/>
              </p:ext>
            </p:extLst>
          </p:nvPr>
        </p:nvGraphicFramePr>
        <p:xfrm>
          <a:off x="1189344" y="5092044"/>
          <a:ext cx="9671902" cy="1440077"/>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516167072"/>
                    </a:ext>
                  </a:extLst>
                </a:gridCol>
                <a:gridCol w="4835951">
                  <a:extLst>
                    <a:ext uri="{9D8B030D-6E8A-4147-A177-3AD203B41FA5}">
                      <a16:colId xmlns:a16="http://schemas.microsoft.com/office/drawing/2014/main" val="3358629541"/>
                    </a:ext>
                  </a:extLst>
                </a:gridCol>
              </a:tblGrid>
              <a:tr h="53778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rPr>
                        <a:t>Tax Reported and Paid</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463770890"/>
                  </a:ext>
                </a:extLst>
              </a:tr>
              <a:tr h="466083">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2595516935"/>
                  </a:ext>
                </a:extLst>
              </a:tr>
              <a:tr h="436206">
                <a:tc>
                  <a:txBody>
                    <a:bodyPr/>
                    <a:lstStyle/>
                    <a:p>
                      <a:pPr lvl="2"/>
                      <a:r>
                        <a:rPr lang="en-US" sz="2000" dirty="0"/>
                        <a:t>By partners.</a:t>
                      </a:r>
                    </a:p>
                  </a:txBody>
                  <a:tcPr/>
                </a:tc>
                <a:tc>
                  <a:txBody>
                    <a:bodyPr/>
                    <a:lstStyle/>
                    <a:p>
                      <a:pPr lvl="2"/>
                      <a:r>
                        <a:rPr lang="en-US" sz="2000" dirty="0"/>
                        <a:t>Same. (But see PTE tax options.)</a:t>
                      </a:r>
                    </a:p>
                  </a:txBody>
                  <a:tcPr/>
                </a:tc>
                <a:extLst>
                  <a:ext uri="{0D108BD9-81ED-4DB2-BD59-A6C34878D82A}">
                    <a16:rowId xmlns:a16="http://schemas.microsoft.com/office/drawing/2014/main" val="3148054433"/>
                  </a:ext>
                </a:extLst>
              </a:tr>
            </a:tbl>
          </a:graphicData>
        </a:graphic>
      </p:graphicFrame>
    </p:spTree>
    <p:extLst>
      <p:ext uri="{BB962C8B-B14F-4D97-AF65-F5344CB8AC3E}">
        <p14:creationId xmlns:p14="http://schemas.microsoft.com/office/powerpoint/2010/main" val="143546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622F-8F47-45EA-9A02-2C9751768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73F17-95BA-38A4-8A7C-DCD34746CD51}"/>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C32F6E34-1B34-3590-B8F5-BA24B46711D6}"/>
              </a:ext>
            </a:extLst>
          </p:cNvPr>
          <p:cNvSpPr>
            <a:spLocks noGrp="1"/>
          </p:cNvSpPr>
          <p:nvPr>
            <p:ph type="sldNum" sz="quarter" idx="12"/>
          </p:nvPr>
        </p:nvSpPr>
        <p:spPr/>
        <p:txBody>
          <a:bodyPr/>
          <a:lstStyle/>
          <a:p>
            <a:fld id="{3A98EE3D-8CD1-4C3F-BD1C-C98C9596463C}" type="slidenum">
              <a:rPr lang="en-US" smtClean="0"/>
              <a:t>11</a:t>
            </a:fld>
            <a:endParaRPr lang="en-US" dirty="0"/>
          </a:p>
        </p:txBody>
      </p:sp>
      <p:graphicFrame>
        <p:nvGraphicFramePr>
          <p:cNvPr id="16" name="Table 15">
            <a:extLst>
              <a:ext uri="{FF2B5EF4-FFF2-40B4-BE49-F238E27FC236}">
                <a16:creationId xmlns:a16="http://schemas.microsoft.com/office/drawing/2014/main" id="{D9F8CB1B-CC2D-E55D-8A3E-301454F53E27}"/>
              </a:ext>
            </a:extLst>
          </p:cNvPr>
          <p:cNvGraphicFramePr>
            <a:graphicFrameLocks noGrp="1"/>
          </p:cNvGraphicFramePr>
          <p:nvPr>
            <p:extLst>
              <p:ext uri="{D42A27DB-BD31-4B8C-83A1-F6EECF244321}">
                <p14:modId xmlns:p14="http://schemas.microsoft.com/office/powerpoint/2010/main" val="825493670"/>
              </p:ext>
            </p:extLst>
          </p:nvPr>
        </p:nvGraphicFramePr>
        <p:xfrm>
          <a:off x="1187776" y="1564845"/>
          <a:ext cx="9671902" cy="3941302"/>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4255112611"/>
                    </a:ext>
                  </a:extLst>
                </a:gridCol>
                <a:gridCol w="4835951">
                  <a:extLst>
                    <a:ext uri="{9D8B030D-6E8A-4147-A177-3AD203B41FA5}">
                      <a16:colId xmlns:a16="http://schemas.microsoft.com/office/drawing/2014/main" val="2162707743"/>
                    </a:ext>
                  </a:extLst>
                </a:gridCol>
              </a:tblGrid>
              <a:tr h="511212">
                <a:tc gridSpan="2">
                  <a:txBody>
                    <a:bodyPr/>
                    <a:lstStyle/>
                    <a:p>
                      <a:pPr algn="ctr"/>
                      <a:r>
                        <a:rPr lang="en-US" sz="2400" dirty="0">
                          <a:solidFill>
                            <a:schemeClr val="bg1"/>
                          </a:solidFill>
                        </a:rPr>
                        <a:t>Limits on Special Allocations</a:t>
                      </a:r>
                    </a:p>
                  </a:txBody>
                  <a:tcPr/>
                </a:tc>
                <a:tc hMerge="1">
                  <a:txBody>
                    <a:bodyPr/>
                    <a:lstStyle/>
                    <a:p>
                      <a:endParaRPr lang="en-US" dirty="0"/>
                    </a:p>
                  </a:txBody>
                  <a:tcPr/>
                </a:tc>
                <a:extLst>
                  <a:ext uri="{0D108BD9-81ED-4DB2-BD59-A6C34878D82A}">
                    <a16:rowId xmlns:a16="http://schemas.microsoft.com/office/drawing/2014/main" val="2652588801"/>
                  </a:ext>
                </a:extLst>
              </a:tr>
              <a:tr h="443050">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3567489070"/>
                  </a:ext>
                </a:extLst>
              </a:tr>
              <a:tr h="0">
                <a:tc>
                  <a:txBody>
                    <a:bodyPr/>
                    <a:lstStyle/>
                    <a:p>
                      <a:pPr lvl="0"/>
                      <a:r>
                        <a:rPr lang="en-US" sz="2000" dirty="0"/>
                        <a:t>Special allocations (where partnership income or items are allocated to partners other than according to their ownership of capital) are allowed provided the allocations have substantial economic effect.</a:t>
                      </a:r>
                    </a:p>
                  </a:txBody>
                  <a:tcPr marL="274320" marR="274320" marT="274320" marB="274320"/>
                </a:tc>
                <a:tc>
                  <a:txBody>
                    <a:bodyPr/>
                    <a:lstStyle/>
                    <a:p>
                      <a:pPr lvl="0" algn="l"/>
                      <a:r>
                        <a:rPr lang="en-US" sz="2000" dirty="0"/>
                        <a:t>Same. </a:t>
                      </a:r>
                    </a:p>
                    <a:p>
                      <a:pPr lvl="0" algn="l"/>
                      <a:endParaRPr lang="en-US" sz="2000" dirty="0"/>
                    </a:p>
                    <a:p>
                      <a:pPr lvl="0" algn="l"/>
                      <a:r>
                        <a:rPr lang="en-US" sz="2000" dirty="0"/>
                        <a:t>HOWEVER, it’s not clear to what extent the limit requiring allocations have substantial economic effect would apply to allocations made which affect state rather than federal tax. </a:t>
                      </a:r>
                    </a:p>
                    <a:p>
                      <a:pPr lvl="0" algn="l"/>
                      <a:endParaRPr lang="en-US" sz="2000" dirty="0"/>
                    </a:p>
                  </a:txBody>
                  <a:tcPr marL="274320" marR="274320" marT="274320" marB="274320"/>
                </a:tc>
                <a:extLst>
                  <a:ext uri="{0D108BD9-81ED-4DB2-BD59-A6C34878D82A}">
                    <a16:rowId xmlns:a16="http://schemas.microsoft.com/office/drawing/2014/main" val="3494408788"/>
                  </a:ext>
                </a:extLst>
              </a:tr>
            </a:tbl>
          </a:graphicData>
        </a:graphic>
      </p:graphicFrame>
    </p:spTree>
    <p:extLst>
      <p:ext uri="{BB962C8B-B14F-4D97-AF65-F5344CB8AC3E}">
        <p14:creationId xmlns:p14="http://schemas.microsoft.com/office/powerpoint/2010/main" val="170954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38E602B9-9134-701C-D2F0-7ABAB5871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1ABF9-9D6C-EB88-0F9B-3DDD8019F38D}"/>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904C8D7D-FAE8-D006-EE5A-EE3FDB061B68}"/>
              </a:ext>
            </a:extLst>
          </p:cNvPr>
          <p:cNvSpPr>
            <a:spLocks noGrp="1"/>
          </p:cNvSpPr>
          <p:nvPr>
            <p:ph type="sldNum" sz="quarter" idx="12"/>
          </p:nvPr>
        </p:nvSpPr>
        <p:spPr/>
        <p:txBody>
          <a:bodyPr/>
          <a:lstStyle/>
          <a:p>
            <a:fld id="{3A98EE3D-8CD1-4C3F-BD1C-C98C9596463C}" type="slidenum">
              <a:rPr lang="en-US" smtClean="0"/>
              <a:t>12</a:t>
            </a:fld>
            <a:endParaRPr lang="en-US" dirty="0"/>
          </a:p>
        </p:txBody>
      </p:sp>
      <p:graphicFrame>
        <p:nvGraphicFramePr>
          <p:cNvPr id="16" name="Table 15">
            <a:extLst>
              <a:ext uri="{FF2B5EF4-FFF2-40B4-BE49-F238E27FC236}">
                <a16:creationId xmlns:a16="http://schemas.microsoft.com/office/drawing/2014/main" id="{98D421C5-C2CA-FE10-3E88-4BEECBBB0EE9}"/>
              </a:ext>
            </a:extLst>
          </p:cNvPr>
          <p:cNvGraphicFramePr>
            <a:graphicFrameLocks noGrp="1"/>
          </p:cNvGraphicFramePr>
          <p:nvPr>
            <p:extLst>
              <p:ext uri="{D42A27DB-BD31-4B8C-83A1-F6EECF244321}">
                <p14:modId xmlns:p14="http://schemas.microsoft.com/office/powerpoint/2010/main" val="706901641"/>
              </p:ext>
            </p:extLst>
          </p:nvPr>
        </p:nvGraphicFramePr>
        <p:xfrm>
          <a:off x="1187776" y="1564845"/>
          <a:ext cx="9671902" cy="3941302"/>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4255112611"/>
                    </a:ext>
                  </a:extLst>
                </a:gridCol>
                <a:gridCol w="4835951">
                  <a:extLst>
                    <a:ext uri="{9D8B030D-6E8A-4147-A177-3AD203B41FA5}">
                      <a16:colId xmlns:a16="http://schemas.microsoft.com/office/drawing/2014/main" val="2162707743"/>
                    </a:ext>
                  </a:extLst>
                </a:gridCol>
              </a:tblGrid>
              <a:tr h="511212">
                <a:tc gridSpan="2">
                  <a:txBody>
                    <a:bodyPr/>
                    <a:lstStyle/>
                    <a:p>
                      <a:pPr algn="ctr"/>
                      <a:r>
                        <a:rPr lang="en-US" sz="2400" dirty="0">
                          <a:solidFill>
                            <a:schemeClr val="tx1">
                              <a:lumMod val="50000"/>
                              <a:lumOff val="50000"/>
                            </a:schemeClr>
                          </a:solidFill>
                        </a:rPr>
                        <a:t>Limits on Special Allocations</a:t>
                      </a:r>
                    </a:p>
                  </a:txBody>
                  <a:tcPr/>
                </a:tc>
                <a:tc hMerge="1">
                  <a:txBody>
                    <a:bodyPr/>
                    <a:lstStyle/>
                    <a:p>
                      <a:endParaRPr lang="en-US" dirty="0"/>
                    </a:p>
                  </a:txBody>
                  <a:tcPr/>
                </a:tc>
                <a:extLst>
                  <a:ext uri="{0D108BD9-81ED-4DB2-BD59-A6C34878D82A}">
                    <a16:rowId xmlns:a16="http://schemas.microsoft.com/office/drawing/2014/main" val="2652588801"/>
                  </a:ext>
                </a:extLst>
              </a:tr>
              <a:tr h="443050">
                <a:tc>
                  <a:txBody>
                    <a:bodyPr/>
                    <a:lstStyle/>
                    <a:p>
                      <a:pPr algn="ctr"/>
                      <a:r>
                        <a:rPr lang="en-US" sz="2000" b="1" dirty="0">
                          <a:solidFill>
                            <a:schemeClr val="tx1">
                              <a:lumMod val="50000"/>
                              <a:lumOff val="50000"/>
                            </a:schemeClr>
                          </a:solidFill>
                        </a:rPr>
                        <a:t>Federal:</a:t>
                      </a:r>
                    </a:p>
                  </a:txBody>
                  <a:tcPr/>
                </a:tc>
                <a:tc>
                  <a:txBody>
                    <a:bodyPr/>
                    <a:lstStyle/>
                    <a:p>
                      <a:pPr algn="ctr"/>
                      <a:r>
                        <a:rPr lang="en-US" sz="2000" b="1" dirty="0">
                          <a:solidFill>
                            <a:schemeClr val="tx1">
                              <a:lumMod val="50000"/>
                              <a:lumOff val="50000"/>
                            </a:schemeClr>
                          </a:solidFill>
                        </a:rPr>
                        <a:t>State:</a:t>
                      </a:r>
                    </a:p>
                  </a:txBody>
                  <a:tcPr/>
                </a:tc>
                <a:extLst>
                  <a:ext uri="{0D108BD9-81ED-4DB2-BD59-A6C34878D82A}">
                    <a16:rowId xmlns:a16="http://schemas.microsoft.com/office/drawing/2014/main" val="3567489070"/>
                  </a:ext>
                </a:extLst>
              </a:tr>
              <a:tr h="0">
                <a:tc>
                  <a:txBody>
                    <a:bodyPr/>
                    <a:lstStyle/>
                    <a:p>
                      <a:pPr lvl="0"/>
                      <a:r>
                        <a:rPr lang="en-US" sz="2000" dirty="0">
                          <a:solidFill>
                            <a:schemeClr val="tx1">
                              <a:lumMod val="50000"/>
                              <a:lumOff val="50000"/>
                            </a:schemeClr>
                          </a:solidFill>
                        </a:rPr>
                        <a:t>Partners may agree that items of partnership income, expense, gain, loss, etc. may be allocated to partners in any way that they choose, regardless of their ownership share, and these allocations may change over time—but these special allocations must have substantial economic effect.  </a:t>
                      </a:r>
                    </a:p>
                  </a:txBody>
                  <a:tcPr marL="274320" marR="274320" marT="274320" marB="274320"/>
                </a:tc>
                <a:tc>
                  <a:txBody>
                    <a:bodyPr/>
                    <a:lstStyle/>
                    <a:p>
                      <a:pPr lvl="0" algn="l"/>
                      <a:r>
                        <a:rPr lang="en-US" sz="2000" dirty="0">
                          <a:solidFill>
                            <a:schemeClr val="tx1">
                              <a:lumMod val="50000"/>
                              <a:lumOff val="50000"/>
                            </a:schemeClr>
                          </a:solidFill>
                        </a:rPr>
                        <a:t>Same. </a:t>
                      </a:r>
                    </a:p>
                    <a:p>
                      <a:pPr lvl="0" algn="l"/>
                      <a:endParaRPr lang="en-US" sz="2000" dirty="0">
                        <a:solidFill>
                          <a:schemeClr val="tx1">
                            <a:lumMod val="50000"/>
                            <a:lumOff val="50000"/>
                          </a:schemeClr>
                        </a:solidFill>
                      </a:endParaRPr>
                    </a:p>
                    <a:p>
                      <a:pPr lvl="0" algn="l"/>
                      <a:r>
                        <a:rPr lang="en-US" sz="2000" dirty="0">
                          <a:solidFill>
                            <a:schemeClr val="tx1">
                              <a:lumMod val="50000"/>
                              <a:lumOff val="50000"/>
                            </a:schemeClr>
                          </a:solidFill>
                        </a:rPr>
                        <a:t>HOWEVER, it’s not clear to what extent the limit on allocations that do not have substantial economic effect would apply to allocations made which affect state rather than federal tax. </a:t>
                      </a:r>
                    </a:p>
                    <a:p>
                      <a:pPr lvl="0" algn="l"/>
                      <a:endParaRPr lang="en-US" sz="2000" dirty="0">
                        <a:solidFill>
                          <a:schemeClr val="tx1">
                            <a:lumMod val="50000"/>
                            <a:lumOff val="50000"/>
                          </a:schemeClr>
                        </a:solidFill>
                      </a:endParaRPr>
                    </a:p>
                  </a:txBody>
                  <a:tcPr marL="274320" marR="274320" marT="274320" marB="274320"/>
                </a:tc>
                <a:extLst>
                  <a:ext uri="{0D108BD9-81ED-4DB2-BD59-A6C34878D82A}">
                    <a16:rowId xmlns:a16="http://schemas.microsoft.com/office/drawing/2014/main" val="3494408788"/>
                  </a:ext>
                </a:extLst>
              </a:tr>
            </a:tbl>
          </a:graphicData>
        </a:graphic>
      </p:graphicFrame>
      <p:sp>
        <p:nvSpPr>
          <p:cNvPr id="20" name="Rectangle 19">
            <a:extLst>
              <a:ext uri="{FF2B5EF4-FFF2-40B4-BE49-F238E27FC236}">
                <a16:creationId xmlns:a16="http://schemas.microsoft.com/office/drawing/2014/main" id="{E1BB44E9-0BCF-707C-07F2-63AA2E51D3E7}"/>
              </a:ext>
            </a:extLst>
          </p:cNvPr>
          <p:cNvSpPr/>
          <p:nvPr/>
        </p:nvSpPr>
        <p:spPr>
          <a:xfrm>
            <a:off x="2881134" y="2915386"/>
            <a:ext cx="6285185" cy="2161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sz="2400" b="1" dirty="0"/>
              <a:t>Some states have adopted specific anti-abuse rules that make clear this substantial economic effect limitation applies when the tax affected by the special allocation is state tax.  </a:t>
            </a:r>
          </a:p>
        </p:txBody>
      </p:sp>
    </p:spTree>
    <p:extLst>
      <p:ext uri="{BB962C8B-B14F-4D97-AF65-F5344CB8AC3E}">
        <p14:creationId xmlns:p14="http://schemas.microsoft.com/office/powerpoint/2010/main" val="127563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tx1">
                <a:lumMod val="75000"/>
                <a:lumOff val="25000"/>
              </a:schemeClr>
            </a:gs>
            <a:gs pos="66000">
              <a:schemeClr val="tx2">
                <a:lumMod val="25000"/>
                <a:lumOff val="75000"/>
              </a:schemeClr>
            </a:gs>
            <a:gs pos="43000">
              <a:schemeClr val="bg1">
                <a:lumMod val="85000"/>
              </a:schemeClr>
            </a:gs>
            <a:gs pos="25000">
              <a:schemeClr val="bg1">
                <a:lumMod val="95000"/>
              </a:schemeClr>
            </a:gs>
          </a:gsLst>
          <a:lin ang="2700000" scaled="1"/>
          <a:tileRect/>
        </a:gradFill>
        <a:effectLst/>
      </p:bgPr>
    </p:bg>
    <p:spTree>
      <p:nvGrpSpPr>
        <p:cNvPr id="1" name="">
          <a:extLst>
            <a:ext uri="{FF2B5EF4-FFF2-40B4-BE49-F238E27FC236}">
              <a16:creationId xmlns:a16="http://schemas.microsoft.com/office/drawing/2014/main" id="{2C034006-CF0C-33E1-75C2-5DBC95EB5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35A58-3782-2B5E-A2EA-778295BB5D2F}"/>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1AA96711-2017-7EF7-EB30-01149DFB2509}"/>
              </a:ext>
            </a:extLst>
          </p:cNvPr>
          <p:cNvSpPr>
            <a:spLocks noGrp="1"/>
          </p:cNvSpPr>
          <p:nvPr>
            <p:ph type="sldNum" sz="quarter" idx="12"/>
          </p:nvPr>
        </p:nvSpPr>
        <p:spPr/>
        <p:txBody>
          <a:bodyPr/>
          <a:lstStyle/>
          <a:p>
            <a:fld id="{3A98EE3D-8CD1-4C3F-BD1C-C98C9596463C}" type="slidenum">
              <a:rPr lang="en-US" smtClean="0"/>
              <a:t>13</a:t>
            </a:fld>
            <a:endParaRPr lang="en-US" dirty="0"/>
          </a:p>
        </p:txBody>
      </p:sp>
      <p:graphicFrame>
        <p:nvGraphicFramePr>
          <p:cNvPr id="16" name="Table 15">
            <a:extLst>
              <a:ext uri="{FF2B5EF4-FFF2-40B4-BE49-F238E27FC236}">
                <a16:creationId xmlns:a16="http://schemas.microsoft.com/office/drawing/2014/main" id="{D27536DB-E96D-C711-2A5F-8A46555DB1D4}"/>
              </a:ext>
            </a:extLst>
          </p:cNvPr>
          <p:cNvGraphicFramePr>
            <a:graphicFrameLocks noGrp="1"/>
          </p:cNvGraphicFramePr>
          <p:nvPr>
            <p:extLst>
              <p:ext uri="{D42A27DB-BD31-4B8C-83A1-F6EECF244321}">
                <p14:modId xmlns:p14="http://schemas.microsoft.com/office/powerpoint/2010/main" val="3965585997"/>
              </p:ext>
            </p:extLst>
          </p:nvPr>
        </p:nvGraphicFramePr>
        <p:xfrm>
          <a:off x="1187776" y="1564845"/>
          <a:ext cx="9671902" cy="3941302"/>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4255112611"/>
                    </a:ext>
                  </a:extLst>
                </a:gridCol>
                <a:gridCol w="4835951">
                  <a:extLst>
                    <a:ext uri="{9D8B030D-6E8A-4147-A177-3AD203B41FA5}">
                      <a16:colId xmlns:a16="http://schemas.microsoft.com/office/drawing/2014/main" val="2162707743"/>
                    </a:ext>
                  </a:extLst>
                </a:gridCol>
              </a:tblGrid>
              <a:tr h="511212">
                <a:tc gridSpan="2">
                  <a:txBody>
                    <a:bodyPr/>
                    <a:lstStyle/>
                    <a:p>
                      <a:pPr algn="ctr"/>
                      <a:r>
                        <a:rPr lang="en-US" sz="2400" dirty="0">
                          <a:solidFill>
                            <a:schemeClr val="bg1"/>
                          </a:solidFill>
                        </a:rPr>
                        <a:t>Application of the Attribution Principle</a:t>
                      </a:r>
                    </a:p>
                  </a:txBody>
                  <a:tcPr/>
                </a:tc>
                <a:tc hMerge="1">
                  <a:txBody>
                    <a:bodyPr/>
                    <a:lstStyle/>
                    <a:p>
                      <a:endParaRPr lang="en-US" dirty="0"/>
                    </a:p>
                  </a:txBody>
                  <a:tcPr/>
                </a:tc>
                <a:extLst>
                  <a:ext uri="{0D108BD9-81ED-4DB2-BD59-A6C34878D82A}">
                    <a16:rowId xmlns:a16="http://schemas.microsoft.com/office/drawing/2014/main" val="2652588801"/>
                  </a:ext>
                </a:extLst>
              </a:tr>
              <a:tr h="443050">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3567489070"/>
                  </a:ext>
                </a:extLst>
              </a:tr>
              <a:tr h="0">
                <a:tc>
                  <a:txBody>
                    <a:bodyPr/>
                    <a:lstStyle/>
                    <a:p>
                      <a:r>
                        <a:rPr lang="en-US" sz="2000" dirty="0"/>
                        <a:t>Partnership tax-related information, including federal sourcing information, is generally attributed to the partners regardless of the ownership share or the role that the partners play in the partnership (although these factors may affect that partner’s treatment of the partnership income).</a:t>
                      </a:r>
                    </a:p>
                  </a:txBody>
                  <a:tcPr marL="274320" marR="274320" marT="274320" marB="274320"/>
                </a:tc>
                <a:tc>
                  <a:txBody>
                    <a:bodyPr/>
                    <a:lstStyle/>
                    <a:p>
                      <a:r>
                        <a:rPr lang="en-US" sz="2000" dirty="0"/>
                        <a:t>Same.</a:t>
                      </a:r>
                    </a:p>
                    <a:p>
                      <a:endParaRPr lang="en-US" sz="2000" dirty="0"/>
                    </a:p>
                    <a:p>
                      <a:r>
                        <a:rPr lang="en-US" sz="2000" dirty="0"/>
                        <a:t>HOWEVER, the extent to which this attribution principle applies to state tax information—including nexus and state sourcing—is subject to ongoing debate. </a:t>
                      </a:r>
                    </a:p>
                  </a:txBody>
                  <a:tcPr marL="274320" marR="274320" marT="274320" marB="274320"/>
                </a:tc>
                <a:extLst>
                  <a:ext uri="{0D108BD9-81ED-4DB2-BD59-A6C34878D82A}">
                    <a16:rowId xmlns:a16="http://schemas.microsoft.com/office/drawing/2014/main" val="3494408788"/>
                  </a:ext>
                </a:extLst>
              </a:tr>
            </a:tbl>
          </a:graphicData>
        </a:graphic>
      </p:graphicFrame>
    </p:spTree>
    <p:extLst>
      <p:ext uri="{BB962C8B-B14F-4D97-AF65-F5344CB8AC3E}">
        <p14:creationId xmlns:p14="http://schemas.microsoft.com/office/powerpoint/2010/main" val="59473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93A85C-B291-BFC6-1692-4DF440D9F5BD}"/>
              </a:ext>
            </a:extLst>
          </p:cNvPr>
          <p:cNvSpPr>
            <a:spLocks noGrp="1"/>
          </p:cNvSpPr>
          <p:nvPr>
            <p:ph type="title"/>
          </p:nvPr>
        </p:nvSpPr>
        <p:spPr>
          <a:xfrm>
            <a:off x="581192" y="702156"/>
            <a:ext cx="11029616" cy="905927"/>
          </a:xfrm>
        </p:spPr>
        <p:txBody>
          <a:bodyPr/>
          <a:lstStyle/>
          <a:p>
            <a:r>
              <a:rPr lang="en-US" dirty="0"/>
              <a:t>On that question – See, for example:</a:t>
            </a:r>
          </a:p>
        </p:txBody>
      </p:sp>
      <p:sp>
        <p:nvSpPr>
          <p:cNvPr id="9" name="Content Placeholder 8">
            <a:extLst>
              <a:ext uri="{FF2B5EF4-FFF2-40B4-BE49-F238E27FC236}">
                <a16:creationId xmlns:a16="http://schemas.microsoft.com/office/drawing/2014/main" id="{6358E209-DAF9-5B1A-C491-C595B482708B}"/>
              </a:ext>
            </a:extLst>
          </p:cNvPr>
          <p:cNvSpPr>
            <a:spLocks noGrp="1"/>
          </p:cNvSpPr>
          <p:nvPr>
            <p:ph idx="1"/>
          </p:nvPr>
        </p:nvSpPr>
        <p:spPr>
          <a:xfrm>
            <a:off x="581192" y="1608083"/>
            <a:ext cx="11029615" cy="4815831"/>
          </a:xfrm>
        </p:spPr>
        <p:txBody>
          <a:bodyPr/>
          <a:lstStyle/>
          <a:p>
            <a:r>
              <a:rPr lang="en-US" sz="1800" dirty="0"/>
              <a:t>Alaska Form 6900 Instructions from 2022 Sourcing – </a:t>
            </a:r>
          </a:p>
          <a:p>
            <a:pPr lvl="1"/>
            <a:r>
              <a:rPr lang="en-US" sz="1600" dirty="0"/>
              <a:t> “A partnership is required to file Form 6900, even if the partnership itself does not conduct business in the state, but owns a partnership interest in a lower-tier partnership doing business in the state, because of the attribution rule . . . If the foreign partnership has an ownership interest in a foreign corporation, the ownership is attributed to the upper- tier partnership, including all tax attributes such as apportionment factor . . . If you answered yes to question 1c on page 1 of Form 6900,  then the amounts in Schedule A, column A must include amounts attributed to the partnership from lower-tier partnerships.”</a:t>
            </a:r>
          </a:p>
          <a:p>
            <a:r>
              <a:rPr lang="fr-FR" sz="1800" dirty="0"/>
              <a:t>Colo. Code Regs. § 39-22-109(3)(c) </a:t>
            </a:r>
            <a:r>
              <a:rPr lang="fr-FR" sz="1800" dirty="0" err="1"/>
              <a:t>Sourcing</a:t>
            </a:r>
            <a:r>
              <a:rPr lang="fr-FR" sz="1800" dirty="0"/>
              <a:t> </a:t>
            </a:r>
            <a:r>
              <a:rPr lang="en-US" sz="1800" dirty="0"/>
              <a:t> -</a:t>
            </a:r>
          </a:p>
          <a:p>
            <a:pPr lvl="1"/>
            <a:r>
              <a:rPr lang="en-US" sz="1600" dirty="0"/>
              <a:t>(ii) Character of Income. The activities of a Pass-through entity are attributable to its Members. Therefore, a Member is engaged in a Business in Colorado to the extent the Pass-through entity is engaged in Business in Colorado. The character of the item of income, loss, deduction or credit included in the Member's distributive share is determined as if the item was realized or incurred directly by the Member from the source from which the item was realized by the Pass-through entity or incurred in the same manner as the Pass-through entity. The principles of this paragraph apply in the case of an ownership chain that runs through multiple Pass-through entities</a:t>
            </a:r>
            <a:r>
              <a:rPr lang="en-US" dirty="0"/>
              <a:t>. </a:t>
            </a:r>
          </a:p>
        </p:txBody>
      </p:sp>
      <p:sp>
        <p:nvSpPr>
          <p:cNvPr id="7" name="Slide Number Placeholder 6">
            <a:extLst>
              <a:ext uri="{FF2B5EF4-FFF2-40B4-BE49-F238E27FC236}">
                <a16:creationId xmlns:a16="http://schemas.microsoft.com/office/drawing/2014/main" id="{0C3388DF-4920-6F32-6653-1697F178251B}"/>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64764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567803E2-E95B-1A55-0530-16509824435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FA9360F-FCDF-8B90-D070-D6E0FC6F580D}"/>
              </a:ext>
            </a:extLst>
          </p:cNvPr>
          <p:cNvSpPr>
            <a:spLocks noGrp="1"/>
          </p:cNvSpPr>
          <p:nvPr>
            <p:ph type="title"/>
          </p:nvPr>
        </p:nvSpPr>
        <p:spPr>
          <a:xfrm>
            <a:off x="581192" y="702156"/>
            <a:ext cx="11029616" cy="884906"/>
          </a:xfrm>
        </p:spPr>
        <p:txBody>
          <a:bodyPr/>
          <a:lstStyle/>
          <a:p>
            <a:r>
              <a:rPr lang="en-US" dirty="0"/>
              <a:t>On that question – See, for example:</a:t>
            </a:r>
          </a:p>
        </p:txBody>
      </p:sp>
      <p:sp>
        <p:nvSpPr>
          <p:cNvPr id="9" name="Content Placeholder 8">
            <a:extLst>
              <a:ext uri="{FF2B5EF4-FFF2-40B4-BE49-F238E27FC236}">
                <a16:creationId xmlns:a16="http://schemas.microsoft.com/office/drawing/2014/main" id="{7E1DD911-94E8-3EDC-B9F0-7C529F1E2A91}"/>
              </a:ext>
            </a:extLst>
          </p:cNvPr>
          <p:cNvSpPr>
            <a:spLocks noGrp="1"/>
          </p:cNvSpPr>
          <p:nvPr>
            <p:ph idx="1"/>
          </p:nvPr>
        </p:nvSpPr>
        <p:spPr>
          <a:xfrm>
            <a:off x="581192" y="1587062"/>
            <a:ext cx="11029615" cy="4388288"/>
          </a:xfrm>
        </p:spPr>
        <p:txBody>
          <a:bodyPr>
            <a:normAutofit/>
          </a:bodyPr>
          <a:lstStyle/>
          <a:p>
            <a:r>
              <a:rPr lang="fr-FR" sz="1800" dirty="0"/>
              <a:t>Fla. Admin. Code Ann. r. 12C-1.015(10) </a:t>
            </a:r>
            <a:r>
              <a:rPr lang="fr-FR" sz="1800" dirty="0" err="1"/>
              <a:t>Sourcing</a:t>
            </a:r>
            <a:r>
              <a:rPr lang="en-US" sz="1800" dirty="0"/>
              <a:t>  – </a:t>
            </a:r>
          </a:p>
          <a:p>
            <a:pPr lvl="1"/>
            <a:r>
              <a:rPr lang="en-US" sz="1600" dirty="0"/>
              <a:t>“Partnerships. The amounts of the property, payroll, and sales of a partnership are attributable to the partners or members of the joint venture. A corporation that is a State Tax Sourcing of Tiered Partnerships – partner in a partnership must add its share of the property, payroll, and sales to its own apportionment factors, regardless of whether the partnerships are Florida partnerships. Form F-1065 is used in part to distribute to each partner subject to the tax its share of the apportionment factors of the partnership or joint venture.”</a:t>
            </a:r>
          </a:p>
          <a:p>
            <a:r>
              <a:rPr lang="en-US" sz="1800" dirty="0"/>
              <a:t>Florida TAA # 11C1-001(February 2, 2011) Sourcing – </a:t>
            </a:r>
          </a:p>
          <a:p>
            <a:pPr lvl="1"/>
            <a:r>
              <a:rPr lang="en-US" sz="1600" dirty="0"/>
              <a:t>“The Florida statutes and rules are clear that the activities of a partnership flow through the partnership to its partners.“</a:t>
            </a:r>
          </a:p>
        </p:txBody>
      </p:sp>
      <p:sp>
        <p:nvSpPr>
          <p:cNvPr id="7" name="Slide Number Placeholder 6">
            <a:extLst>
              <a:ext uri="{FF2B5EF4-FFF2-40B4-BE49-F238E27FC236}">
                <a16:creationId xmlns:a16="http://schemas.microsoft.com/office/drawing/2014/main" id="{D33AA9DE-58BE-6F18-8991-A7BCB9AB8E31}"/>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414268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CB024B60-D287-E823-D8E0-1461B2D9AE3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0E93D57-A883-5014-3EBC-8EA45AE4A5FB}"/>
              </a:ext>
            </a:extLst>
          </p:cNvPr>
          <p:cNvSpPr>
            <a:spLocks noGrp="1"/>
          </p:cNvSpPr>
          <p:nvPr>
            <p:ph type="title"/>
          </p:nvPr>
        </p:nvSpPr>
        <p:spPr>
          <a:xfrm>
            <a:off x="581192" y="702156"/>
            <a:ext cx="11029616" cy="895416"/>
          </a:xfrm>
        </p:spPr>
        <p:txBody>
          <a:bodyPr/>
          <a:lstStyle/>
          <a:p>
            <a:r>
              <a:rPr lang="en-US" dirty="0"/>
              <a:t>On that question – See, for example:</a:t>
            </a:r>
          </a:p>
        </p:txBody>
      </p:sp>
      <p:sp>
        <p:nvSpPr>
          <p:cNvPr id="9" name="Content Placeholder 8">
            <a:extLst>
              <a:ext uri="{FF2B5EF4-FFF2-40B4-BE49-F238E27FC236}">
                <a16:creationId xmlns:a16="http://schemas.microsoft.com/office/drawing/2014/main" id="{5C5D6B7A-77AE-94F9-0D1F-F09F4D536071}"/>
              </a:ext>
            </a:extLst>
          </p:cNvPr>
          <p:cNvSpPr>
            <a:spLocks noGrp="1"/>
          </p:cNvSpPr>
          <p:nvPr>
            <p:ph idx="1"/>
          </p:nvPr>
        </p:nvSpPr>
        <p:spPr>
          <a:xfrm>
            <a:off x="581192" y="1597572"/>
            <a:ext cx="11029615" cy="4377778"/>
          </a:xfrm>
        </p:spPr>
        <p:txBody>
          <a:bodyPr>
            <a:normAutofit/>
          </a:bodyPr>
          <a:lstStyle/>
          <a:p>
            <a:r>
              <a:rPr lang="fr-FR" sz="1800" dirty="0" err="1"/>
              <a:t>Ind</a:t>
            </a:r>
            <a:r>
              <a:rPr lang="fr-FR" sz="1800" dirty="0"/>
              <a:t>. Code § 6-3-2-2(a) </a:t>
            </a:r>
            <a:r>
              <a:rPr lang="fr-FR" sz="1800" dirty="0" err="1"/>
              <a:t>Sourcing</a:t>
            </a:r>
            <a:r>
              <a:rPr lang="en-US" sz="1800" dirty="0"/>
              <a:t>  – </a:t>
            </a:r>
          </a:p>
          <a:p>
            <a:pPr lvl="1"/>
            <a:r>
              <a:rPr lang="en-US" sz="1600" dirty="0"/>
              <a:t>“Income from a pass through entity shall be characterized in a manner consistent with the income's characterization for federal income tax purposes and shall be considered Indiana source income as if the person, corporation, or pass through entity that received the income had directly engaged in the income producing activity. Income that is derived from one (1) pass through entity and is considered to pass through to another pass through entity does not change these characteristics or attribution provisions.”</a:t>
            </a:r>
          </a:p>
          <a:p>
            <a:r>
              <a:rPr lang="en-US" sz="1800" dirty="0"/>
              <a:t>Massachusetts Department of Revenue Tax Guide for Pass-Through Entity Tax Withholding Withholding/Return  – </a:t>
            </a:r>
          </a:p>
          <a:p>
            <a:pPr lvl="1"/>
            <a:r>
              <a:rPr lang="en-US" sz="1600" dirty="0"/>
              <a:t>“The activities of a pass-through entity are attributed to its members. An upper-tier entity is therefore engaged in the activities of the lower-tier entity. This is true regardless of the number of tiers of pass-through entities between the lowest tier of the entity structure and the highest tier. “</a:t>
            </a:r>
          </a:p>
        </p:txBody>
      </p:sp>
      <p:sp>
        <p:nvSpPr>
          <p:cNvPr id="7" name="Slide Number Placeholder 6">
            <a:extLst>
              <a:ext uri="{FF2B5EF4-FFF2-40B4-BE49-F238E27FC236}">
                <a16:creationId xmlns:a16="http://schemas.microsoft.com/office/drawing/2014/main" id="{53218A4A-30FB-5A0A-1516-2BE6C1FB656C}"/>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168349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tx1">
                <a:lumMod val="75000"/>
                <a:lumOff val="25000"/>
              </a:schemeClr>
            </a:gs>
            <a:gs pos="37000">
              <a:schemeClr val="tx2">
                <a:lumMod val="25000"/>
                <a:lumOff val="75000"/>
              </a:schemeClr>
            </a:gs>
            <a:gs pos="23000">
              <a:schemeClr val="bg1">
                <a:lumMod val="85000"/>
              </a:schemeClr>
            </a:gs>
            <a:gs pos="8000">
              <a:schemeClr val="bg1">
                <a:lumMod val="95000"/>
              </a:schemeClr>
            </a:gs>
          </a:gsLst>
          <a:lin ang="2700000" scaled="1"/>
          <a:tileRect/>
        </a:gradFill>
        <a:effectLst/>
      </p:bgPr>
    </p:bg>
    <p:spTree>
      <p:nvGrpSpPr>
        <p:cNvPr id="1" name="">
          <a:extLst>
            <a:ext uri="{FF2B5EF4-FFF2-40B4-BE49-F238E27FC236}">
              <a16:creationId xmlns:a16="http://schemas.microsoft.com/office/drawing/2014/main" id="{BCB03A28-8A62-8B2C-E256-166BDD7C9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9C503-D793-26B0-9215-ADBF5C8EEE7F}"/>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828B9932-428F-D981-7A69-19C099032D74}"/>
              </a:ext>
            </a:extLst>
          </p:cNvPr>
          <p:cNvSpPr>
            <a:spLocks noGrp="1"/>
          </p:cNvSpPr>
          <p:nvPr>
            <p:ph type="sldNum" sz="quarter" idx="12"/>
          </p:nvPr>
        </p:nvSpPr>
        <p:spPr/>
        <p:txBody>
          <a:bodyPr/>
          <a:lstStyle/>
          <a:p>
            <a:fld id="{3A98EE3D-8CD1-4C3F-BD1C-C98C9596463C}" type="slidenum">
              <a:rPr lang="en-US" smtClean="0"/>
              <a:t>17</a:t>
            </a:fld>
            <a:endParaRPr lang="en-US" dirty="0"/>
          </a:p>
        </p:txBody>
      </p:sp>
      <p:graphicFrame>
        <p:nvGraphicFramePr>
          <p:cNvPr id="17" name="Table 16">
            <a:extLst>
              <a:ext uri="{FF2B5EF4-FFF2-40B4-BE49-F238E27FC236}">
                <a16:creationId xmlns:a16="http://schemas.microsoft.com/office/drawing/2014/main" id="{985FCE97-3155-6D2A-C492-39533D4FC732}"/>
              </a:ext>
            </a:extLst>
          </p:cNvPr>
          <p:cNvGraphicFramePr>
            <a:graphicFrameLocks noGrp="1"/>
          </p:cNvGraphicFramePr>
          <p:nvPr>
            <p:extLst>
              <p:ext uri="{D42A27DB-BD31-4B8C-83A1-F6EECF244321}">
                <p14:modId xmlns:p14="http://schemas.microsoft.com/office/powerpoint/2010/main" val="1241042535"/>
              </p:ext>
            </p:extLst>
          </p:nvPr>
        </p:nvGraphicFramePr>
        <p:xfrm>
          <a:off x="1187776" y="1602557"/>
          <a:ext cx="9671902" cy="4782846"/>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516167072"/>
                    </a:ext>
                  </a:extLst>
                </a:gridCol>
                <a:gridCol w="4835951">
                  <a:extLst>
                    <a:ext uri="{9D8B030D-6E8A-4147-A177-3AD203B41FA5}">
                      <a16:colId xmlns:a16="http://schemas.microsoft.com/office/drawing/2014/main" val="3358629541"/>
                    </a:ext>
                  </a:extLst>
                </a:gridCol>
              </a:tblGrid>
              <a:tr h="47134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rPr>
                        <a:t>Sourcing of Business Income (or Items)</a:t>
                      </a:r>
                    </a:p>
                  </a:txBody>
                  <a:tcPr/>
                </a:tc>
                <a:tc hMerge="1">
                  <a:txBody>
                    <a:bodyPr/>
                    <a:lstStyle/>
                    <a:p>
                      <a:endParaRPr lang="en-US" dirty="0"/>
                    </a:p>
                  </a:txBody>
                  <a:tcPr/>
                </a:tc>
                <a:extLst>
                  <a:ext uri="{0D108BD9-81ED-4DB2-BD59-A6C34878D82A}">
                    <a16:rowId xmlns:a16="http://schemas.microsoft.com/office/drawing/2014/main" val="463770890"/>
                  </a:ext>
                </a:extLst>
              </a:tr>
              <a:tr h="410066">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2595516935"/>
                  </a:ext>
                </a:extLst>
              </a:tr>
              <a:tr h="2241540">
                <a:tc>
                  <a:txBody>
                    <a:bodyPr/>
                    <a:lstStyle/>
                    <a:p>
                      <a:pPr lvl="0"/>
                      <a:r>
                        <a:rPr lang="en-US" sz="2000" dirty="0"/>
                        <a:t>To where the income is derived.</a:t>
                      </a:r>
                    </a:p>
                    <a:p>
                      <a:pPr lvl="0"/>
                      <a:endParaRPr lang="en-US" sz="2000" dirty="0"/>
                    </a:p>
                    <a:p>
                      <a:pPr lvl="0"/>
                      <a:r>
                        <a:rPr lang="en-US" sz="2000" dirty="0"/>
                        <a:t>The federal government uses separate accounting, applying specific rules to source each item of income (and some expenses) based on the nature of the transactions giving rise to those items (and then allocating overhead expenses). </a:t>
                      </a:r>
                    </a:p>
                  </a:txBody>
                  <a:tcPr marL="274320" marR="274320" marT="274320" marB="274320"/>
                </a:tc>
                <a:tc>
                  <a:txBody>
                    <a:bodyPr/>
                    <a:lstStyle/>
                    <a:p>
                      <a:pPr lvl="0" algn="l"/>
                      <a:r>
                        <a:rPr lang="en-US" sz="2000" dirty="0"/>
                        <a:t>Same </a:t>
                      </a:r>
                    </a:p>
                    <a:p>
                      <a:pPr lvl="0" algn="l"/>
                      <a:endParaRPr lang="en-US" sz="2000" dirty="0"/>
                    </a:p>
                    <a:p>
                      <a:pPr lvl="0" algn="l">
                        <a:spcAft>
                          <a:spcPts val="1200"/>
                        </a:spcAft>
                      </a:pPr>
                      <a:r>
                        <a:rPr lang="en-US" sz="2000" dirty="0"/>
                        <a:t>HOWEVER, states use formulary apportionment which raises two questions: </a:t>
                      </a:r>
                    </a:p>
                    <a:p>
                      <a:pPr marL="342900" lvl="0" indent="-342900" algn="l">
                        <a:spcAft>
                          <a:spcPts val="1200"/>
                        </a:spcAft>
                        <a:buFont typeface="Arial" panose="020B0604020202020204" pitchFamily="34" charset="0"/>
                        <a:buChar char="•"/>
                      </a:pPr>
                      <a:r>
                        <a:rPr lang="en-US" sz="2000" dirty="0"/>
                        <a:t>To what extent should “blended apportionment” be used?</a:t>
                      </a:r>
                    </a:p>
                    <a:p>
                      <a:pPr marL="342900" lvl="0" indent="-342900" algn="l">
                        <a:buFont typeface="Arial" panose="020B0604020202020204" pitchFamily="34" charset="0"/>
                        <a:buChar char="•"/>
                      </a:pPr>
                      <a:r>
                        <a:rPr lang="en-US" sz="2000" dirty="0"/>
                        <a:t>How does the unitary business principle apply in the partnership context?</a:t>
                      </a:r>
                    </a:p>
                  </a:txBody>
                  <a:tcPr marL="274320" marR="274320" marT="274320" marB="274320"/>
                </a:tc>
                <a:extLst>
                  <a:ext uri="{0D108BD9-81ED-4DB2-BD59-A6C34878D82A}">
                    <a16:rowId xmlns:a16="http://schemas.microsoft.com/office/drawing/2014/main" val="3148054433"/>
                  </a:ext>
                </a:extLst>
              </a:tr>
            </a:tbl>
          </a:graphicData>
        </a:graphic>
      </p:graphicFrame>
    </p:spTree>
    <p:extLst>
      <p:ext uri="{BB962C8B-B14F-4D97-AF65-F5344CB8AC3E}">
        <p14:creationId xmlns:p14="http://schemas.microsoft.com/office/powerpoint/2010/main" val="84370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tx1">
                <a:lumMod val="75000"/>
                <a:lumOff val="25000"/>
              </a:schemeClr>
            </a:gs>
            <a:gs pos="37000">
              <a:schemeClr val="tx2">
                <a:lumMod val="25000"/>
                <a:lumOff val="75000"/>
              </a:schemeClr>
            </a:gs>
            <a:gs pos="23000">
              <a:schemeClr val="bg1">
                <a:lumMod val="85000"/>
              </a:schemeClr>
            </a:gs>
            <a:gs pos="8000">
              <a:schemeClr val="bg1">
                <a:lumMod val="95000"/>
              </a:schemeClr>
            </a:gs>
          </a:gsLst>
          <a:lin ang="2700000" scaled="1"/>
          <a:tileRect/>
        </a:gradFill>
        <a:effectLst/>
      </p:bgPr>
    </p:bg>
    <p:spTree>
      <p:nvGrpSpPr>
        <p:cNvPr id="1" name="">
          <a:extLst>
            <a:ext uri="{FF2B5EF4-FFF2-40B4-BE49-F238E27FC236}">
              <a16:creationId xmlns:a16="http://schemas.microsoft.com/office/drawing/2014/main" id="{4B1C36E4-031A-9E55-FFFA-C7D0274AF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C8E11-04C7-8FFA-4495-9A4EF228C3D4}"/>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5E96A1FC-4351-9689-38EC-9B073F7002B3}"/>
              </a:ext>
            </a:extLst>
          </p:cNvPr>
          <p:cNvSpPr>
            <a:spLocks noGrp="1"/>
          </p:cNvSpPr>
          <p:nvPr>
            <p:ph type="sldNum" sz="quarter" idx="12"/>
          </p:nvPr>
        </p:nvSpPr>
        <p:spPr/>
        <p:txBody>
          <a:bodyPr/>
          <a:lstStyle/>
          <a:p>
            <a:fld id="{3A98EE3D-8CD1-4C3F-BD1C-C98C9596463C}" type="slidenum">
              <a:rPr lang="en-US" smtClean="0"/>
              <a:t>18</a:t>
            </a:fld>
            <a:endParaRPr lang="en-US" dirty="0"/>
          </a:p>
        </p:txBody>
      </p:sp>
      <p:graphicFrame>
        <p:nvGraphicFramePr>
          <p:cNvPr id="17" name="Table 16">
            <a:extLst>
              <a:ext uri="{FF2B5EF4-FFF2-40B4-BE49-F238E27FC236}">
                <a16:creationId xmlns:a16="http://schemas.microsoft.com/office/drawing/2014/main" id="{5D2F321C-5BA3-3338-7AAF-1CF80C28AE61}"/>
              </a:ext>
            </a:extLst>
          </p:cNvPr>
          <p:cNvGraphicFramePr>
            <a:graphicFrameLocks noGrp="1"/>
          </p:cNvGraphicFramePr>
          <p:nvPr>
            <p:extLst>
              <p:ext uri="{D42A27DB-BD31-4B8C-83A1-F6EECF244321}">
                <p14:modId xmlns:p14="http://schemas.microsoft.com/office/powerpoint/2010/main" val="4217421503"/>
              </p:ext>
            </p:extLst>
          </p:nvPr>
        </p:nvGraphicFramePr>
        <p:xfrm>
          <a:off x="1187776" y="1602557"/>
          <a:ext cx="9671902" cy="4782846"/>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516167072"/>
                    </a:ext>
                  </a:extLst>
                </a:gridCol>
                <a:gridCol w="4835951">
                  <a:extLst>
                    <a:ext uri="{9D8B030D-6E8A-4147-A177-3AD203B41FA5}">
                      <a16:colId xmlns:a16="http://schemas.microsoft.com/office/drawing/2014/main" val="3358629541"/>
                    </a:ext>
                  </a:extLst>
                </a:gridCol>
              </a:tblGrid>
              <a:tr h="47134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tx1">
                              <a:lumMod val="50000"/>
                              <a:lumOff val="50000"/>
                            </a:schemeClr>
                          </a:solidFill>
                          <a:effectLst/>
                          <a:uLnTx/>
                          <a:uFillTx/>
                        </a:rPr>
                        <a:t>Sourcing of Business Income (or Items)</a:t>
                      </a:r>
                    </a:p>
                  </a:txBody>
                  <a:tcPr/>
                </a:tc>
                <a:tc hMerge="1">
                  <a:txBody>
                    <a:bodyPr/>
                    <a:lstStyle/>
                    <a:p>
                      <a:endParaRPr lang="en-US" dirty="0"/>
                    </a:p>
                  </a:txBody>
                  <a:tcPr/>
                </a:tc>
                <a:extLst>
                  <a:ext uri="{0D108BD9-81ED-4DB2-BD59-A6C34878D82A}">
                    <a16:rowId xmlns:a16="http://schemas.microsoft.com/office/drawing/2014/main" val="463770890"/>
                  </a:ext>
                </a:extLst>
              </a:tr>
              <a:tr h="410066">
                <a:tc>
                  <a:txBody>
                    <a:bodyPr/>
                    <a:lstStyle/>
                    <a:p>
                      <a:pPr algn="ctr"/>
                      <a:r>
                        <a:rPr lang="en-US" sz="2000" b="1" dirty="0">
                          <a:solidFill>
                            <a:schemeClr val="tx1">
                              <a:lumMod val="50000"/>
                              <a:lumOff val="50000"/>
                            </a:schemeClr>
                          </a:solidFill>
                        </a:rPr>
                        <a:t>Federal:</a:t>
                      </a:r>
                    </a:p>
                  </a:txBody>
                  <a:tcPr/>
                </a:tc>
                <a:tc>
                  <a:txBody>
                    <a:bodyPr/>
                    <a:lstStyle/>
                    <a:p>
                      <a:pPr algn="ctr"/>
                      <a:r>
                        <a:rPr lang="en-US" sz="2000" b="1" dirty="0">
                          <a:solidFill>
                            <a:schemeClr val="tx1">
                              <a:lumMod val="50000"/>
                              <a:lumOff val="50000"/>
                            </a:schemeClr>
                          </a:solidFill>
                        </a:rPr>
                        <a:t>State:</a:t>
                      </a:r>
                    </a:p>
                  </a:txBody>
                  <a:tcPr/>
                </a:tc>
                <a:extLst>
                  <a:ext uri="{0D108BD9-81ED-4DB2-BD59-A6C34878D82A}">
                    <a16:rowId xmlns:a16="http://schemas.microsoft.com/office/drawing/2014/main" val="2595516935"/>
                  </a:ext>
                </a:extLst>
              </a:tr>
              <a:tr h="2241540">
                <a:tc>
                  <a:txBody>
                    <a:bodyPr/>
                    <a:lstStyle/>
                    <a:p>
                      <a:pPr lvl="0"/>
                      <a:r>
                        <a:rPr lang="en-US" sz="2000" dirty="0">
                          <a:solidFill>
                            <a:schemeClr val="tx1">
                              <a:lumMod val="50000"/>
                              <a:lumOff val="50000"/>
                            </a:schemeClr>
                          </a:solidFill>
                        </a:rPr>
                        <a:t>To where the income is derived.</a:t>
                      </a:r>
                    </a:p>
                    <a:p>
                      <a:pPr lvl="0"/>
                      <a:endParaRPr lang="en-US" sz="2000" dirty="0">
                        <a:solidFill>
                          <a:schemeClr val="tx1">
                            <a:lumMod val="50000"/>
                            <a:lumOff val="50000"/>
                          </a:schemeClr>
                        </a:solidFill>
                      </a:endParaRPr>
                    </a:p>
                    <a:p>
                      <a:pPr lvl="0"/>
                      <a:r>
                        <a:rPr lang="en-US" sz="2000" dirty="0">
                          <a:solidFill>
                            <a:schemeClr val="tx1">
                              <a:lumMod val="50000"/>
                              <a:lumOff val="50000"/>
                            </a:schemeClr>
                          </a:solidFill>
                        </a:rPr>
                        <a:t>The federal government uses separate accounting, applying specific rules to source each item of income (and some expenses) based on the nature of the transactions giving rise to those items (and then allocating overhead expenses). </a:t>
                      </a:r>
                    </a:p>
                  </a:txBody>
                  <a:tcPr marL="274320" marR="274320" marT="274320" marB="274320"/>
                </a:tc>
                <a:tc>
                  <a:txBody>
                    <a:bodyPr/>
                    <a:lstStyle/>
                    <a:p>
                      <a:pPr lvl="0" algn="l"/>
                      <a:r>
                        <a:rPr lang="en-US" sz="2000" dirty="0">
                          <a:solidFill>
                            <a:schemeClr val="tx1">
                              <a:lumMod val="50000"/>
                              <a:lumOff val="50000"/>
                            </a:schemeClr>
                          </a:solidFill>
                        </a:rPr>
                        <a:t>Same </a:t>
                      </a:r>
                    </a:p>
                    <a:p>
                      <a:pPr lvl="0" algn="l"/>
                      <a:endParaRPr lang="en-US" sz="2000" dirty="0">
                        <a:solidFill>
                          <a:schemeClr val="tx1">
                            <a:lumMod val="50000"/>
                            <a:lumOff val="50000"/>
                          </a:schemeClr>
                        </a:solidFill>
                      </a:endParaRPr>
                    </a:p>
                    <a:p>
                      <a:pPr lvl="0" algn="l">
                        <a:spcAft>
                          <a:spcPts val="1200"/>
                        </a:spcAft>
                      </a:pPr>
                      <a:r>
                        <a:rPr lang="en-US" sz="2000" dirty="0">
                          <a:solidFill>
                            <a:schemeClr val="tx1">
                              <a:lumMod val="50000"/>
                              <a:lumOff val="50000"/>
                            </a:schemeClr>
                          </a:solidFill>
                        </a:rPr>
                        <a:t>HOWEVER, states use formulary apportionment which raises two questions: </a:t>
                      </a:r>
                    </a:p>
                    <a:p>
                      <a:pPr marL="342900" lvl="0" indent="-342900" algn="l">
                        <a:spcAft>
                          <a:spcPts val="1200"/>
                        </a:spcAft>
                        <a:buFont typeface="Arial" panose="020B0604020202020204" pitchFamily="34" charset="0"/>
                        <a:buChar char="•"/>
                      </a:pPr>
                      <a:r>
                        <a:rPr lang="en-US" sz="2000" dirty="0">
                          <a:solidFill>
                            <a:schemeClr val="tx1">
                              <a:lumMod val="50000"/>
                              <a:lumOff val="50000"/>
                            </a:schemeClr>
                          </a:solidFill>
                        </a:rPr>
                        <a:t>To what extent should “blended apportionment” be used </a:t>
                      </a:r>
                    </a:p>
                    <a:p>
                      <a:pPr marL="342900" lvl="0" indent="-342900" algn="l">
                        <a:buFont typeface="Arial" panose="020B0604020202020204" pitchFamily="34" charset="0"/>
                        <a:buChar char="•"/>
                      </a:pPr>
                      <a:r>
                        <a:rPr lang="en-US" sz="2000" dirty="0">
                          <a:solidFill>
                            <a:schemeClr val="tx1">
                              <a:lumMod val="50000"/>
                              <a:lumOff val="50000"/>
                            </a:schemeClr>
                          </a:solidFill>
                        </a:rPr>
                        <a:t>How does the unitary business principle apply in the partnership context?</a:t>
                      </a:r>
                    </a:p>
                  </a:txBody>
                  <a:tcPr marL="274320" marR="274320" marT="274320" marB="274320"/>
                </a:tc>
                <a:extLst>
                  <a:ext uri="{0D108BD9-81ED-4DB2-BD59-A6C34878D82A}">
                    <a16:rowId xmlns:a16="http://schemas.microsoft.com/office/drawing/2014/main" val="3148054433"/>
                  </a:ext>
                </a:extLst>
              </a:tr>
            </a:tbl>
          </a:graphicData>
        </a:graphic>
      </p:graphicFrame>
      <p:sp>
        <p:nvSpPr>
          <p:cNvPr id="3" name="Rectangle 2">
            <a:extLst>
              <a:ext uri="{FF2B5EF4-FFF2-40B4-BE49-F238E27FC236}">
                <a16:creationId xmlns:a16="http://schemas.microsoft.com/office/drawing/2014/main" id="{E2B1999B-7690-9F5C-E24D-14AF6608C40A}"/>
              </a:ext>
            </a:extLst>
          </p:cNvPr>
          <p:cNvSpPr/>
          <p:nvPr/>
        </p:nvSpPr>
        <p:spPr>
          <a:xfrm>
            <a:off x="2881134" y="2915386"/>
            <a:ext cx="6285185" cy="2161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sz="2400" b="1" dirty="0"/>
              <a:t>States may provide that blended apportionment is used whenever the entities are unitary (</a:t>
            </a:r>
            <a:r>
              <a:rPr lang="en-US" sz="2400" b="1" i="1" dirty="0"/>
              <a:t>without regard to ownership share</a:t>
            </a:r>
            <a:r>
              <a:rPr lang="en-US" sz="2400" b="1" dirty="0"/>
              <a:t>) OR when the partnership income is business (apportionable) income to the partner.  </a:t>
            </a:r>
          </a:p>
        </p:txBody>
      </p:sp>
    </p:spTree>
    <p:extLst>
      <p:ext uri="{BB962C8B-B14F-4D97-AF65-F5344CB8AC3E}">
        <p14:creationId xmlns:p14="http://schemas.microsoft.com/office/powerpoint/2010/main" val="427906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tx1">
                <a:lumMod val="75000"/>
                <a:lumOff val="25000"/>
              </a:schemeClr>
            </a:gs>
            <a:gs pos="37000">
              <a:schemeClr val="tx2">
                <a:lumMod val="25000"/>
                <a:lumOff val="75000"/>
              </a:schemeClr>
            </a:gs>
            <a:gs pos="23000">
              <a:schemeClr val="bg1">
                <a:lumMod val="85000"/>
              </a:schemeClr>
            </a:gs>
            <a:gs pos="8000">
              <a:schemeClr val="bg1">
                <a:lumMod val="95000"/>
              </a:schemeClr>
            </a:gs>
          </a:gsLst>
          <a:lin ang="2700000" scaled="1"/>
          <a:tileRect/>
        </a:gradFill>
        <a:effectLst/>
      </p:bgPr>
    </p:bg>
    <p:spTree>
      <p:nvGrpSpPr>
        <p:cNvPr id="1" name="">
          <a:extLst>
            <a:ext uri="{FF2B5EF4-FFF2-40B4-BE49-F238E27FC236}">
              <a16:creationId xmlns:a16="http://schemas.microsoft.com/office/drawing/2014/main" id="{04516CCB-E2BF-56ED-D62C-BE31FC9AC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CB8EF-B02B-D6F4-94ED-9E0E025D5FF4}"/>
              </a:ext>
            </a:extLst>
          </p:cNvPr>
          <p:cNvSpPr>
            <a:spLocks noGrp="1"/>
          </p:cNvSpPr>
          <p:nvPr>
            <p:ph type="title"/>
          </p:nvPr>
        </p:nvSpPr>
        <p:spPr>
          <a:xfrm>
            <a:off x="581192" y="838594"/>
            <a:ext cx="11029616" cy="553373"/>
          </a:xfrm>
        </p:spPr>
        <p:txBody>
          <a:bodyPr>
            <a:normAutofit fontScale="90000"/>
          </a:bodyPr>
          <a:lstStyle/>
          <a:p>
            <a:r>
              <a:rPr lang="en-US" sz="3200" dirty="0"/>
              <a:t>Fundamental Elements of the System</a:t>
            </a:r>
          </a:p>
        </p:txBody>
      </p:sp>
      <p:sp>
        <p:nvSpPr>
          <p:cNvPr id="7" name="Slide Number Placeholder 6">
            <a:extLst>
              <a:ext uri="{FF2B5EF4-FFF2-40B4-BE49-F238E27FC236}">
                <a16:creationId xmlns:a16="http://schemas.microsoft.com/office/drawing/2014/main" id="{1CEBD6B4-317F-CCF7-6AD4-301F99EF673A}"/>
              </a:ext>
            </a:extLst>
          </p:cNvPr>
          <p:cNvSpPr>
            <a:spLocks noGrp="1"/>
          </p:cNvSpPr>
          <p:nvPr>
            <p:ph type="sldNum" sz="quarter" idx="12"/>
          </p:nvPr>
        </p:nvSpPr>
        <p:spPr/>
        <p:txBody>
          <a:bodyPr/>
          <a:lstStyle/>
          <a:p>
            <a:fld id="{3A98EE3D-8CD1-4C3F-BD1C-C98C9596463C}" type="slidenum">
              <a:rPr lang="en-US" smtClean="0"/>
              <a:t>19</a:t>
            </a:fld>
            <a:endParaRPr lang="en-US" dirty="0"/>
          </a:p>
        </p:txBody>
      </p:sp>
      <p:graphicFrame>
        <p:nvGraphicFramePr>
          <p:cNvPr id="17" name="Table 16">
            <a:extLst>
              <a:ext uri="{FF2B5EF4-FFF2-40B4-BE49-F238E27FC236}">
                <a16:creationId xmlns:a16="http://schemas.microsoft.com/office/drawing/2014/main" id="{476AE91A-F795-0C25-F5EC-59839FC1695D}"/>
              </a:ext>
            </a:extLst>
          </p:cNvPr>
          <p:cNvGraphicFramePr>
            <a:graphicFrameLocks noGrp="1"/>
          </p:cNvGraphicFramePr>
          <p:nvPr>
            <p:extLst>
              <p:ext uri="{D42A27DB-BD31-4B8C-83A1-F6EECF244321}">
                <p14:modId xmlns:p14="http://schemas.microsoft.com/office/powerpoint/2010/main" val="2413506005"/>
              </p:ext>
            </p:extLst>
          </p:nvPr>
        </p:nvGraphicFramePr>
        <p:xfrm>
          <a:off x="1187776" y="1602557"/>
          <a:ext cx="9671902" cy="4173246"/>
        </p:xfrm>
        <a:graphic>
          <a:graphicData uri="http://schemas.openxmlformats.org/drawingml/2006/table">
            <a:tbl>
              <a:tblPr firstRow="1" bandRow="1">
                <a:tableStyleId>{6E25E649-3F16-4E02-A733-19D2CDBF48F0}</a:tableStyleId>
              </a:tblPr>
              <a:tblGrid>
                <a:gridCol w="4835951">
                  <a:extLst>
                    <a:ext uri="{9D8B030D-6E8A-4147-A177-3AD203B41FA5}">
                      <a16:colId xmlns:a16="http://schemas.microsoft.com/office/drawing/2014/main" val="516167072"/>
                    </a:ext>
                  </a:extLst>
                </a:gridCol>
                <a:gridCol w="4835951">
                  <a:extLst>
                    <a:ext uri="{9D8B030D-6E8A-4147-A177-3AD203B41FA5}">
                      <a16:colId xmlns:a16="http://schemas.microsoft.com/office/drawing/2014/main" val="3358629541"/>
                    </a:ext>
                  </a:extLst>
                </a:gridCol>
              </a:tblGrid>
              <a:tr h="47134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rPr>
                        <a:t>Effects of Related-Party Transactions</a:t>
                      </a:r>
                    </a:p>
                  </a:txBody>
                  <a:tcPr/>
                </a:tc>
                <a:tc hMerge="1">
                  <a:txBody>
                    <a:bodyPr/>
                    <a:lstStyle/>
                    <a:p>
                      <a:endParaRPr lang="en-US" dirty="0"/>
                    </a:p>
                  </a:txBody>
                  <a:tcPr/>
                </a:tc>
                <a:extLst>
                  <a:ext uri="{0D108BD9-81ED-4DB2-BD59-A6C34878D82A}">
                    <a16:rowId xmlns:a16="http://schemas.microsoft.com/office/drawing/2014/main" val="463770890"/>
                  </a:ext>
                </a:extLst>
              </a:tr>
              <a:tr h="410066">
                <a:tc>
                  <a:txBody>
                    <a:bodyPr/>
                    <a:lstStyle/>
                    <a:p>
                      <a:pPr algn="ctr"/>
                      <a:r>
                        <a:rPr lang="en-US" sz="2000" b="1" dirty="0"/>
                        <a:t>Federal:</a:t>
                      </a:r>
                    </a:p>
                  </a:txBody>
                  <a:tcPr/>
                </a:tc>
                <a:tc>
                  <a:txBody>
                    <a:bodyPr/>
                    <a:lstStyle/>
                    <a:p>
                      <a:pPr algn="ctr"/>
                      <a:r>
                        <a:rPr lang="en-US" sz="2000" b="1" dirty="0"/>
                        <a:t>State:</a:t>
                      </a:r>
                    </a:p>
                  </a:txBody>
                  <a:tcPr/>
                </a:tc>
                <a:extLst>
                  <a:ext uri="{0D108BD9-81ED-4DB2-BD59-A6C34878D82A}">
                    <a16:rowId xmlns:a16="http://schemas.microsoft.com/office/drawing/2014/main" val="2595516935"/>
                  </a:ext>
                </a:extLst>
              </a:tr>
              <a:tr h="2241540">
                <a:tc>
                  <a:txBody>
                    <a:bodyPr/>
                    <a:lstStyle/>
                    <a:p>
                      <a:pPr lvl="0"/>
                      <a:r>
                        <a:rPr lang="en-US" sz="2000" dirty="0"/>
                        <a:t>IRC Sec. 482 allows the IRS to </a:t>
                      </a:r>
                      <a:r>
                        <a:rPr lang="en-US" sz="1800" b="0" i="0" kern="1200" dirty="0">
                          <a:solidFill>
                            <a:schemeClr val="dk1"/>
                          </a:solidFill>
                          <a:effectLst/>
                          <a:latin typeface="+mn-lt"/>
                          <a:ea typeface="+mn-ea"/>
                          <a:cs typeface="+mn-cs"/>
                        </a:rPr>
                        <a:t>distribute, apportion, or allocate gross income, deductions, credits, or allowances between or among certain related businesses—including partnerships—if such distribution, apportionment, or allocation is necessary in order to prevent evasion of taxes or clearly to reflect the income of any of such organizations, trades, or businesses. </a:t>
                      </a:r>
                      <a:endParaRPr lang="en-US" sz="2000" dirty="0"/>
                    </a:p>
                  </a:txBody>
                  <a:tcPr marL="274320" marR="274320" marT="274320" marB="274320"/>
                </a:tc>
                <a:tc>
                  <a:txBody>
                    <a:bodyPr/>
                    <a:lstStyle/>
                    <a:p>
                      <a:pPr lvl="0" algn="l"/>
                      <a:r>
                        <a:rPr lang="en-US" sz="2000" dirty="0"/>
                        <a:t>There have been questions over the extent to which states may use Sec. 482 to redistribute items that are used to evade or that fail to clearly reflect </a:t>
                      </a:r>
                      <a:r>
                        <a:rPr lang="en-US" sz="2000" i="1" dirty="0"/>
                        <a:t>state</a:t>
                      </a:r>
                      <a:r>
                        <a:rPr lang="en-US" sz="2000" dirty="0"/>
                        <a:t> tax. </a:t>
                      </a:r>
                    </a:p>
                    <a:p>
                      <a:pPr lvl="0" algn="l"/>
                      <a:endParaRPr lang="en-US" sz="2000" dirty="0"/>
                    </a:p>
                    <a:p>
                      <a:pPr lvl="0" algn="l">
                        <a:spcAft>
                          <a:spcPts val="1200"/>
                        </a:spcAft>
                      </a:pPr>
                      <a:r>
                        <a:rPr lang="en-US" sz="2000" dirty="0"/>
                        <a:t>Some states have adopted add-back statutes that may apply where the related entity is a partnership. </a:t>
                      </a:r>
                    </a:p>
                  </a:txBody>
                  <a:tcPr marL="274320" marR="274320" marT="274320" marB="274320"/>
                </a:tc>
                <a:extLst>
                  <a:ext uri="{0D108BD9-81ED-4DB2-BD59-A6C34878D82A}">
                    <a16:rowId xmlns:a16="http://schemas.microsoft.com/office/drawing/2014/main" val="3148054433"/>
                  </a:ext>
                </a:extLst>
              </a:tr>
            </a:tbl>
          </a:graphicData>
        </a:graphic>
      </p:graphicFrame>
    </p:spTree>
    <p:extLst>
      <p:ext uri="{BB962C8B-B14F-4D97-AF65-F5344CB8AC3E}">
        <p14:creationId xmlns:p14="http://schemas.microsoft.com/office/powerpoint/2010/main" val="392919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57138-B2B7-356E-7EED-CD999D964B22}"/>
              </a:ext>
            </a:extLst>
          </p:cNvPr>
          <p:cNvSpPr>
            <a:spLocks noGrp="1"/>
          </p:cNvSpPr>
          <p:nvPr>
            <p:ph type="title"/>
          </p:nvPr>
        </p:nvSpPr>
        <p:spPr>
          <a:xfrm>
            <a:off x="581193" y="3429001"/>
            <a:ext cx="11029616" cy="638908"/>
          </a:xfrm>
        </p:spPr>
        <p:txBody>
          <a:bodyPr/>
          <a:lstStyle/>
          <a:p>
            <a:r>
              <a:rPr lang="en-US" dirty="0"/>
              <a:t>NOTE: </a:t>
            </a:r>
          </a:p>
        </p:txBody>
      </p:sp>
      <p:pic>
        <p:nvPicPr>
          <p:cNvPr id="9" name="Picture Placeholder 8" descr="A map with people connected to each other&#10;&#10;Description automatically generated">
            <a:extLst>
              <a:ext uri="{FF2B5EF4-FFF2-40B4-BE49-F238E27FC236}">
                <a16:creationId xmlns:a16="http://schemas.microsoft.com/office/drawing/2014/main" id="{B7742040-A165-C1D5-1B38-F7EB78FAB79E}"/>
              </a:ext>
            </a:extLst>
          </p:cNvPr>
          <p:cNvPicPr>
            <a:picLocks noGrp="1" noChangeAspect="1"/>
          </p:cNvPicPr>
          <p:nvPr>
            <p:ph type="pic" idx="1"/>
          </p:nvPr>
        </p:nvPicPr>
        <p:blipFill>
          <a:blip r:embed="rId2"/>
          <a:srcRect t="16599" b="16599"/>
          <a:stretch>
            <a:fillRect/>
          </a:stretch>
        </p:blipFill>
        <p:spPr>
          <a:xfrm>
            <a:off x="4017278" y="1866788"/>
            <a:ext cx="4157444" cy="1562211"/>
          </a:xfrm>
        </p:spPr>
      </p:pic>
      <p:sp>
        <p:nvSpPr>
          <p:cNvPr id="7" name="Text Placeholder 6">
            <a:extLst>
              <a:ext uri="{FF2B5EF4-FFF2-40B4-BE49-F238E27FC236}">
                <a16:creationId xmlns:a16="http://schemas.microsoft.com/office/drawing/2014/main" id="{186E5992-C665-9AC1-77F4-DA1C7D132198}"/>
              </a:ext>
            </a:extLst>
          </p:cNvPr>
          <p:cNvSpPr>
            <a:spLocks noGrp="1"/>
          </p:cNvSpPr>
          <p:nvPr>
            <p:ph type="body" sz="half" idx="2"/>
          </p:nvPr>
        </p:nvSpPr>
        <p:spPr>
          <a:xfrm>
            <a:off x="581192" y="4173415"/>
            <a:ext cx="11029617" cy="2084860"/>
          </a:xfrm>
        </p:spPr>
        <p:txBody>
          <a:bodyPr>
            <a:normAutofit/>
          </a:bodyPr>
          <a:lstStyle/>
          <a:p>
            <a:r>
              <a:rPr lang="en-US" sz="1800" dirty="0"/>
              <a:t>This presentation sets out some proposed findings from the work group’s discussions and from </a:t>
            </a:r>
            <a:br>
              <a:rPr lang="en-US" sz="1800" dirty="0"/>
            </a:br>
            <a:r>
              <a:rPr lang="en-US" sz="1800" dirty="0"/>
              <a:t>multistate research, summaries of which are on the project webpage here: </a:t>
            </a:r>
            <a:r>
              <a:rPr lang="en-US" sz="1800" dirty="0">
                <a:solidFill>
                  <a:srgbClr val="C00000"/>
                </a:solidFill>
                <a:hlinkClick r:id="rId3">
                  <a:extLst>
                    <a:ext uri="{A12FA001-AC4F-418D-AE19-62706E023703}">
                      <ahyp:hlinkClr xmlns:ahyp="http://schemas.microsoft.com/office/drawing/2018/hyperlinkcolor" val="tx"/>
                    </a:ext>
                  </a:extLst>
                </a:hlinkClick>
              </a:rPr>
              <a:t>Partnership Project Webpage</a:t>
            </a:r>
            <a:r>
              <a:rPr lang="en-US" sz="1800" dirty="0"/>
              <a:t>. </a:t>
            </a:r>
            <a:br>
              <a:rPr lang="en-US" sz="1800" dirty="0"/>
            </a:br>
            <a:r>
              <a:rPr lang="en-US" sz="1800" dirty="0"/>
              <a:t>This information is presented to the committee for consideration and discussion. All input is welcomed.</a:t>
            </a:r>
          </a:p>
        </p:txBody>
      </p:sp>
      <p:sp>
        <p:nvSpPr>
          <p:cNvPr id="4" name="Slide Number Placeholder 3">
            <a:extLst>
              <a:ext uri="{FF2B5EF4-FFF2-40B4-BE49-F238E27FC236}">
                <a16:creationId xmlns:a16="http://schemas.microsoft.com/office/drawing/2014/main" id="{C5E4F00E-7657-E4CF-2A67-EF53388B4403}"/>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27848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AB2B73-C322-CF47-453F-DF723E8AD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6CBB-5D39-A863-CEFC-E3C5D4743B94}"/>
              </a:ext>
            </a:extLst>
          </p:cNvPr>
          <p:cNvSpPr>
            <a:spLocks noGrp="1"/>
          </p:cNvSpPr>
          <p:nvPr>
            <p:ph type="title"/>
          </p:nvPr>
        </p:nvSpPr>
        <p:spPr/>
        <p:txBody>
          <a:bodyPr/>
          <a:lstStyle/>
          <a:p>
            <a:r>
              <a:rPr lang="en-US" dirty="0"/>
              <a:t>100 Foot View</a:t>
            </a:r>
          </a:p>
        </p:txBody>
      </p:sp>
      <p:sp>
        <p:nvSpPr>
          <p:cNvPr id="3" name="Text Placeholder 2">
            <a:extLst>
              <a:ext uri="{FF2B5EF4-FFF2-40B4-BE49-F238E27FC236}">
                <a16:creationId xmlns:a16="http://schemas.microsoft.com/office/drawing/2014/main" id="{49697FA5-77C9-0544-F3AB-76D23A706D7A}"/>
              </a:ext>
            </a:extLst>
          </p:cNvPr>
          <p:cNvSpPr>
            <a:spLocks noGrp="1"/>
          </p:cNvSpPr>
          <p:nvPr>
            <p:ph type="body" idx="1"/>
          </p:nvPr>
        </p:nvSpPr>
        <p:spPr/>
        <p:txBody>
          <a:bodyPr/>
          <a:lstStyle/>
          <a:p>
            <a:r>
              <a:rPr lang="en-US" b="1" dirty="0"/>
              <a:t>Can income from complex partnership Structures be sourced to where it is derived?</a:t>
            </a:r>
          </a:p>
        </p:txBody>
      </p:sp>
      <p:sp>
        <p:nvSpPr>
          <p:cNvPr id="4" name="Slide Number Placeholder 3">
            <a:extLst>
              <a:ext uri="{FF2B5EF4-FFF2-40B4-BE49-F238E27FC236}">
                <a16:creationId xmlns:a16="http://schemas.microsoft.com/office/drawing/2014/main" id="{85F98140-D3F5-46E7-998B-8799CB82636A}"/>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48500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3" y="1073231"/>
            <a:ext cx="3136262" cy="4711539"/>
          </a:xfrm>
        </p:spPr>
        <p:txBody>
          <a:bodyPr anchor="ctr">
            <a:normAutofit/>
          </a:bodyPr>
          <a:lstStyle/>
          <a:p>
            <a:pPr algn="ctr"/>
            <a:r>
              <a:rPr lang="en-US" sz="3200" b="1" dirty="0">
                <a:solidFill>
                  <a:schemeClr val="bg1">
                    <a:lumMod val="85000"/>
                    <a:lumOff val="15000"/>
                  </a:schemeClr>
                </a:solidFill>
              </a:rPr>
              <a:t>Application of the Attribution Principle</a:t>
            </a:r>
          </a:p>
        </p:txBody>
      </p:sp>
      <p:sp>
        <p:nvSpPr>
          <p:cNvPr id="13" name="Rectangle 12">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4674229" y="768431"/>
            <a:ext cx="6541841" cy="5488369"/>
          </a:xfrm>
        </p:spPr>
        <p:txBody>
          <a:bodyPr>
            <a:normAutofit/>
          </a:bodyPr>
          <a:lstStyle/>
          <a:p>
            <a:pPr>
              <a:lnSpc>
                <a:spcPct val="100000"/>
              </a:lnSpc>
              <a:spcBef>
                <a:spcPts val="1800"/>
              </a:spcBef>
            </a:pPr>
            <a:r>
              <a:rPr lang="en-US" sz="3200" b="1" dirty="0">
                <a:solidFill>
                  <a:srgbClr val="FFFFFF"/>
                </a:solidFill>
              </a:rPr>
              <a:t>Can a state attribute nexus over partnership activities giving rise to taxable income in the state to the partners of that partnership? </a:t>
            </a:r>
          </a:p>
          <a:p>
            <a:pPr lvl="1">
              <a:spcBef>
                <a:spcPts val="1800"/>
              </a:spcBef>
            </a:pPr>
            <a:r>
              <a:rPr lang="en-US" sz="2800" b="1" dirty="0">
                <a:solidFill>
                  <a:srgbClr val="FFFFFF"/>
                </a:solidFill>
              </a:rPr>
              <a:t>What about minority partners?</a:t>
            </a:r>
          </a:p>
          <a:p>
            <a:pPr lvl="1">
              <a:spcBef>
                <a:spcPts val="1800"/>
              </a:spcBef>
            </a:pPr>
            <a:r>
              <a:rPr lang="en-US" sz="2800" b="1" dirty="0">
                <a:solidFill>
                  <a:srgbClr val="FFFFFF"/>
                </a:solidFill>
              </a:rPr>
              <a:t>What about passive partners? </a:t>
            </a:r>
          </a:p>
          <a:p>
            <a:pPr lvl="1">
              <a:spcBef>
                <a:spcPts val="1800"/>
              </a:spcBef>
            </a:pPr>
            <a:r>
              <a:rPr lang="en-US" sz="2800" b="1" dirty="0">
                <a:solidFill>
                  <a:srgbClr val="FFFFFF"/>
                </a:solidFill>
              </a:rPr>
              <a:t>What about indirect partners?</a:t>
            </a:r>
          </a:p>
          <a:p>
            <a:pPr marL="324000" lvl="1"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solidFill>
                  <a:schemeClr val="bg1">
                    <a:lumMod val="75000"/>
                    <a:lumOff val="25000"/>
                  </a:schemeClr>
                </a:solidFill>
              </a:rPr>
              <a:pPr>
                <a:spcAft>
                  <a:spcPts val="600"/>
                </a:spcAft>
              </a:pPr>
              <a:t>21</a:t>
            </a:fld>
            <a:endParaRPr lang="en-US">
              <a:solidFill>
                <a:schemeClr val="bg1">
                  <a:lumMod val="75000"/>
                  <a:lumOff val="25000"/>
                </a:schemeClr>
              </a:solidFill>
            </a:endParaRPr>
          </a:p>
        </p:txBody>
      </p:sp>
    </p:spTree>
    <p:extLst>
      <p:ext uri="{BB962C8B-B14F-4D97-AF65-F5344CB8AC3E}">
        <p14:creationId xmlns:p14="http://schemas.microsoft.com/office/powerpoint/2010/main" val="308058211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738FF-9723-5C9A-BF91-3DBE9161817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9F4F473-FCDF-75FC-2B41-746932121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B87FE-97BA-0A87-9CC0-795453EB61AF}"/>
              </a:ext>
            </a:extLst>
          </p:cNvPr>
          <p:cNvSpPr>
            <a:spLocks noGrp="1"/>
          </p:cNvSpPr>
          <p:nvPr>
            <p:ph type="title"/>
          </p:nvPr>
        </p:nvSpPr>
        <p:spPr>
          <a:xfrm>
            <a:off x="581193" y="1073231"/>
            <a:ext cx="3136262" cy="4711539"/>
          </a:xfrm>
        </p:spPr>
        <p:txBody>
          <a:bodyPr anchor="ctr">
            <a:normAutofit/>
          </a:bodyPr>
          <a:lstStyle/>
          <a:p>
            <a:pPr algn="ctr"/>
            <a:r>
              <a:rPr lang="en-US" sz="3200" b="1" dirty="0">
                <a:solidFill>
                  <a:schemeClr val="bg1">
                    <a:lumMod val="85000"/>
                    <a:lumOff val="15000"/>
                  </a:schemeClr>
                </a:solidFill>
              </a:rPr>
              <a:t>Application of the Attribution Principle</a:t>
            </a:r>
          </a:p>
        </p:txBody>
      </p:sp>
      <p:sp>
        <p:nvSpPr>
          <p:cNvPr id="13" name="Rectangle 12">
            <a:extLst>
              <a:ext uri="{FF2B5EF4-FFF2-40B4-BE49-F238E27FC236}">
                <a16:creationId xmlns:a16="http://schemas.microsoft.com/office/drawing/2014/main" id="{5D35E5E3-DC8C-A982-6C75-35559876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F24A9A3-BE81-26FB-2F73-BF4D2C189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A415463-DD92-262E-982A-8A9885284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63081BD4-1BF3-F5EE-FCE7-E9AFECE3C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EAF1B481-721A-E213-87CF-195EEF900705}"/>
              </a:ext>
            </a:extLst>
          </p:cNvPr>
          <p:cNvSpPr>
            <a:spLocks noGrp="1"/>
          </p:cNvSpPr>
          <p:nvPr>
            <p:ph idx="1"/>
          </p:nvPr>
        </p:nvSpPr>
        <p:spPr>
          <a:xfrm>
            <a:off x="4674229" y="768431"/>
            <a:ext cx="6541841" cy="5488369"/>
          </a:xfrm>
        </p:spPr>
        <p:txBody>
          <a:bodyPr>
            <a:normAutofit lnSpcReduction="10000"/>
          </a:bodyPr>
          <a:lstStyle/>
          <a:p>
            <a:pPr>
              <a:lnSpc>
                <a:spcPct val="100000"/>
              </a:lnSpc>
              <a:spcBef>
                <a:spcPts val="1800"/>
              </a:spcBef>
            </a:pPr>
            <a:r>
              <a:rPr lang="en-US" sz="3200" b="1" dirty="0">
                <a:solidFill>
                  <a:srgbClr val="FFFFFF"/>
                </a:solidFill>
              </a:rPr>
              <a:t>Can a state attribute partnership-level sourcing information to the partners? </a:t>
            </a:r>
          </a:p>
          <a:p>
            <a:pPr lvl="1">
              <a:spcBef>
                <a:spcPts val="1800"/>
              </a:spcBef>
            </a:pPr>
            <a:r>
              <a:rPr lang="en-US" sz="3200" b="1" dirty="0">
                <a:solidFill>
                  <a:srgbClr val="FFFFFF"/>
                </a:solidFill>
              </a:rPr>
              <a:t>What about minority partners?</a:t>
            </a:r>
          </a:p>
          <a:p>
            <a:pPr lvl="1">
              <a:spcBef>
                <a:spcPts val="1800"/>
              </a:spcBef>
            </a:pPr>
            <a:r>
              <a:rPr lang="en-US" sz="3200" b="1" dirty="0">
                <a:solidFill>
                  <a:srgbClr val="FFFFFF"/>
                </a:solidFill>
              </a:rPr>
              <a:t>What about passive partners? </a:t>
            </a:r>
          </a:p>
          <a:p>
            <a:pPr lvl="1">
              <a:spcBef>
                <a:spcPts val="1800"/>
              </a:spcBef>
            </a:pPr>
            <a:r>
              <a:rPr lang="en-US" sz="3200" b="1" dirty="0">
                <a:solidFill>
                  <a:srgbClr val="FFFFFF"/>
                </a:solidFill>
              </a:rPr>
              <a:t>What about indirect partners?</a:t>
            </a:r>
          </a:p>
          <a:p>
            <a:pPr lvl="1">
              <a:spcBef>
                <a:spcPts val="1800"/>
              </a:spcBef>
            </a:pPr>
            <a:r>
              <a:rPr lang="en-US" sz="3200" b="1" dirty="0">
                <a:solidFill>
                  <a:srgbClr val="FFFFFF"/>
                </a:solidFill>
              </a:rPr>
              <a:t>What if the income is “nonbusiness” income to the partner?</a:t>
            </a:r>
          </a:p>
          <a:p>
            <a:pPr marL="324000" lvl="1"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5DCB5C4C-BCB3-5143-152D-5A3C70C9B202}"/>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solidFill>
                  <a:schemeClr val="bg1">
                    <a:lumMod val="75000"/>
                    <a:lumOff val="25000"/>
                  </a:schemeClr>
                </a:solidFill>
              </a:rPr>
              <a:pPr>
                <a:spcAft>
                  <a:spcPts val="600"/>
                </a:spcAft>
              </a:pPr>
              <a:t>22</a:t>
            </a:fld>
            <a:endParaRPr lang="en-US">
              <a:solidFill>
                <a:schemeClr val="bg1">
                  <a:lumMod val="75000"/>
                  <a:lumOff val="25000"/>
                </a:schemeClr>
              </a:solidFill>
            </a:endParaRPr>
          </a:p>
        </p:txBody>
      </p:sp>
    </p:spTree>
    <p:extLst>
      <p:ext uri="{BB962C8B-B14F-4D97-AF65-F5344CB8AC3E}">
        <p14:creationId xmlns:p14="http://schemas.microsoft.com/office/powerpoint/2010/main" val="142822354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0443-17F7-0935-0E3D-0036DB71C96A}"/>
              </a:ext>
            </a:extLst>
          </p:cNvPr>
          <p:cNvSpPr>
            <a:spLocks noGrp="1"/>
          </p:cNvSpPr>
          <p:nvPr>
            <p:ph type="title"/>
          </p:nvPr>
        </p:nvSpPr>
        <p:spPr>
          <a:xfrm>
            <a:off x="581192" y="702156"/>
            <a:ext cx="11029616" cy="664189"/>
          </a:xfrm>
        </p:spPr>
        <p:txBody>
          <a:bodyPr/>
          <a:lstStyle/>
          <a:p>
            <a:r>
              <a:rPr lang="en-US" dirty="0"/>
              <a:t>Example 1:</a:t>
            </a:r>
          </a:p>
        </p:txBody>
      </p:sp>
      <p:sp>
        <p:nvSpPr>
          <p:cNvPr id="3" name="Content Placeholder 2">
            <a:extLst>
              <a:ext uri="{FF2B5EF4-FFF2-40B4-BE49-F238E27FC236}">
                <a16:creationId xmlns:a16="http://schemas.microsoft.com/office/drawing/2014/main" id="{76DE4358-2041-784C-CDC2-D12728A2256D}"/>
              </a:ext>
            </a:extLst>
          </p:cNvPr>
          <p:cNvSpPr>
            <a:spLocks noGrp="1"/>
          </p:cNvSpPr>
          <p:nvPr>
            <p:ph idx="1"/>
          </p:nvPr>
        </p:nvSpPr>
        <p:spPr>
          <a:xfrm>
            <a:off x="581193" y="1538956"/>
            <a:ext cx="11029615" cy="4609005"/>
          </a:xfrm>
        </p:spPr>
        <p:txBody>
          <a:bodyPr>
            <a:normAutofit/>
          </a:bodyPr>
          <a:lstStyle/>
          <a:p>
            <a:r>
              <a:rPr lang="en-US" sz="2400" b="1" dirty="0"/>
              <a:t>Smith lives in State A.</a:t>
            </a:r>
          </a:p>
          <a:p>
            <a:r>
              <a:rPr lang="en-US" sz="2400" b="1" dirty="0"/>
              <a:t>Smith is a partner in Partnership 1 (P1).</a:t>
            </a:r>
          </a:p>
          <a:p>
            <a:r>
              <a:rPr lang="en-US" sz="2400" b="1" dirty="0"/>
              <a:t>P1 is a partner in Partnership 2 (P2).  </a:t>
            </a:r>
          </a:p>
          <a:p>
            <a:r>
              <a:rPr lang="en-US" sz="2400" b="1" dirty="0"/>
              <a:t>P2 generates $1 million of business income entirely in State B.</a:t>
            </a:r>
          </a:p>
          <a:p>
            <a:pPr marL="0" indent="0">
              <a:buNone/>
            </a:pPr>
            <a:endParaRPr lang="en-US" sz="2400" b="1" dirty="0"/>
          </a:p>
          <a:p>
            <a:pPr marL="0" indent="0">
              <a:buNone/>
            </a:pPr>
            <a:r>
              <a:rPr lang="en-US" sz="2400" b="1" dirty="0"/>
              <a:t>Does State B’s nexus over Partnership 2 provide nexus over Smith?</a:t>
            </a:r>
          </a:p>
        </p:txBody>
      </p:sp>
      <p:sp>
        <p:nvSpPr>
          <p:cNvPr id="4" name="Slide Number Placeholder 3">
            <a:extLst>
              <a:ext uri="{FF2B5EF4-FFF2-40B4-BE49-F238E27FC236}">
                <a16:creationId xmlns:a16="http://schemas.microsoft.com/office/drawing/2014/main" id="{85D5EC7F-E69C-2059-8FC4-13081147EF10}"/>
              </a:ext>
            </a:extLst>
          </p:cNvPr>
          <p:cNvSpPr>
            <a:spLocks noGrp="1"/>
          </p:cNvSpPr>
          <p:nvPr>
            <p:ph type="sldNum" sz="quarter" idx="12"/>
          </p:nvPr>
        </p:nvSpPr>
        <p:spPr/>
        <p:txBody>
          <a:bodyPr/>
          <a:lstStyle/>
          <a:p>
            <a:fld id="{3A98EE3D-8CD1-4C3F-BD1C-C98C9596463C}" type="slidenum">
              <a:rPr lang="en-US" smtClean="0"/>
              <a:t>23</a:t>
            </a:fld>
            <a:endParaRPr lang="en-US" dirty="0"/>
          </a:p>
        </p:txBody>
      </p:sp>
      <p:grpSp>
        <p:nvGrpSpPr>
          <p:cNvPr id="8" name="Group 7">
            <a:extLst>
              <a:ext uri="{FF2B5EF4-FFF2-40B4-BE49-F238E27FC236}">
                <a16:creationId xmlns:a16="http://schemas.microsoft.com/office/drawing/2014/main" id="{95EE8C66-9E55-2D0F-003F-F231980E4C0F}"/>
              </a:ext>
            </a:extLst>
          </p:cNvPr>
          <p:cNvGrpSpPr/>
          <p:nvPr/>
        </p:nvGrpSpPr>
        <p:grpSpPr>
          <a:xfrm>
            <a:off x="8077200" y="827689"/>
            <a:ext cx="3099243" cy="4137268"/>
            <a:chOff x="8098220" y="775138"/>
            <a:chExt cx="3099243" cy="4137268"/>
          </a:xfrm>
        </p:grpSpPr>
        <p:sp>
          <p:nvSpPr>
            <p:cNvPr id="9" name="Isosceles Triangle 8">
              <a:extLst>
                <a:ext uri="{FF2B5EF4-FFF2-40B4-BE49-F238E27FC236}">
                  <a16:creationId xmlns:a16="http://schemas.microsoft.com/office/drawing/2014/main" id="{A1E4B024-A8F5-66B5-75FB-35149DC230CC}"/>
                </a:ext>
              </a:extLst>
            </p:cNvPr>
            <p:cNvSpPr/>
            <p:nvPr/>
          </p:nvSpPr>
          <p:spPr>
            <a:xfrm>
              <a:off x="8555420" y="2020023"/>
              <a:ext cx="767256" cy="75674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Isosceles Triangle 9">
              <a:extLst>
                <a:ext uri="{FF2B5EF4-FFF2-40B4-BE49-F238E27FC236}">
                  <a16:creationId xmlns:a16="http://schemas.microsoft.com/office/drawing/2014/main" id="{C5A391D9-2FA1-A1D9-94C9-8A653699EFA2}"/>
                </a:ext>
              </a:extLst>
            </p:cNvPr>
            <p:cNvSpPr/>
            <p:nvPr/>
          </p:nvSpPr>
          <p:spPr>
            <a:xfrm>
              <a:off x="9962497" y="3107844"/>
              <a:ext cx="767256" cy="75674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Rectangle 10">
              <a:extLst>
                <a:ext uri="{FF2B5EF4-FFF2-40B4-BE49-F238E27FC236}">
                  <a16:creationId xmlns:a16="http://schemas.microsoft.com/office/drawing/2014/main" id="{778309D0-60CD-322D-17D0-F439CB092FAD}"/>
                </a:ext>
              </a:extLst>
            </p:cNvPr>
            <p:cNvSpPr/>
            <p:nvPr/>
          </p:nvSpPr>
          <p:spPr>
            <a:xfrm>
              <a:off x="9494787" y="2904930"/>
              <a:ext cx="1702676" cy="2007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State B</a:t>
              </a:r>
            </a:p>
          </p:txBody>
        </p:sp>
        <p:pic>
          <p:nvPicPr>
            <p:cNvPr id="12" name="Graphic 11" descr="Confused person with solid fill">
              <a:extLst>
                <a:ext uri="{FF2B5EF4-FFF2-40B4-BE49-F238E27FC236}">
                  <a16:creationId xmlns:a16="http://schemas.microsoft.com/office/drawing/2014/main" id="{31682695-E818-ECFC-811B-F77C382444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0" y="775138"/>
              <a:ext cx="914400" cy="914400"/>
            </a:xfrm>
            <a:prstGeom prst="rect">
              <a:avLst/>
            </a:prstGeom>
          </p:spPr>
        </p:pic>
        <p:cxnSp>
          <p:nvCxnSpPr>
            <p:cNvPr id="13" name="Straight Arrow Connector 12">
              <a:extLst>
                <a:ext uri="{FF2B5EF4-FFF2-40B4-BE49-F238E27FC236}">
                  <a16:creationId xmlns:a16="http://schemas.microsoft.com/office/drawing/2014/main" id="{0147BC8B-0CBE-C2ED-4505-750586E56813}"/>
                </a:ext>
              </a:extLst>
            </p:cNvPr>
            <p:cNvCxnSpPr>
              <a:stCxn id="12" idx="2"/>
              <a:endCxn id="9" idx="0"/>
            </p:cNvCxnSpPr>
            <p:nvPr/>
          </p:nvCxnSpPr>
          <p:spPr>
            <a:xfrm>
              <a:off x="8555420" y="1689538"/>
              <a:ext cx="383628" cy="3304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5BB80C98-6F4D-A50C-9332-6B8878EC238A}"/>
                </a:ext>
              </a:extLst>
            </p:cNvPr>
            <p:cNvCxnSpPr>
              <a:cxnSpLocks/>
              <a:stCxn id="9" idx="3"/>
              <a:endCxn id="10" idx="0"/>
            </p:cNvCxnSpPr>
            <p:nvPr/>
          </p:nvCxnSpPr>
          <p:spPr>
            <a:xfrm>
              <a:off x="8939048" y="2776768"/>
              <a:ext cx="1407077" cy="3310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77036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937735-2666-A9D5-59B3-F19A46E6C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4BF77-CCD2-5611-ACA8-B846111771A7}"/>
              </a:ext>
            </a:extLst>
          </p:cNvPr>
          <p:cNvSpPr>
            <a:spLocks noGrp="1"/>
          </p:cNvSpPr>
          <p:nvPr>
            <p:ph type="title"/>
          </p:nvPr>
        </p:nvSpPr>
        <p:spPr>
          <a:xfrm>
            <a:off x="581192" y="702156"/>
            <a:ext cx="11029616" cy="664189"/>
          </a:xfrm>
        </p:spPr>
        <p:txBody>
          <a:bodyPr/>
          <a:lstStyle/>
          <a:p>
            <a:r>
              <a:rPr lang="en-US" dirty="0"/>
              <a:t>Example 1:</a:t>
            </a:r>
          </a:p>
        </p:txBody>
      </p:sp>
      <p:sp>
        <p:nvSpPr>
          <p:cNvPr id="3" name="Content Placeholder 2">
            <a:extLst>
              <a:ext uri="{FF2B5EF4-FFF2-40B4-BE49-F238E27FC236}">
                <a16:creationId xmlns:a16="http://schemas.microsoft.com/office/drawing/2014/main" id="{CCD71685-2695-D36F-FABB-E0CD1911AB0A}"/>
              </a:ext>
            </a:extLst>
          </p:cNvPr>
          <p:cNvSpPr>
            <a:spLocks noGrp="1"/>
          </p:cNvSpPr>
          <p:nvPr>
            <p:ph idx="1"/>
          </p:nvPr>
        </p:nvSpPr>
        <p:spPr>
          <a:xfrm>
            <a:off x="581192" y="1366345"/>
            <a:ext cx="11029615" cy="4609005"/>
          </a:xfrm>
        </p:spPr>
        <p:txBody>
          <a:bodyPr>
            <a:normAutofit fontScale="85000" lnSpcReduction="20000"/>
          </a:bodyPr>
          <a:lstStyle/>
          <a:p>
            <a:pPr marL="0" indent="0">
              <a:buNone/>
            </a:pPr>
            <a:r>
              <a:rPr lang="en-US" sz="2400" b="1" dirty="0">
                <a:solidFill>
                  <a:schemeClr val="tx1"/>
                </a:solidFill>
              </a:rPr>
              <a:t>Or does it matter whether: </a:t>
            </a:r>
          </a:p>
          <a:p>
            <a:r>
              <a:rPr lang="en-US" sz="2400" b="1" dirty="0">
                <a:solidFill>
                  <a:schemeClr val="tx1"/>
                </a:solidFill>
              </a:rPr>
              <a:t>Smith has a majority capital ownership interest in P1? OR</a:t>
            </a:r>
          </a:p>
          <a:p>
            <a:pPr lvl="1"/>
            <a:r>
              <a:rPr lang="en-US" sz="2100" b="1" dirty="0">
                <a:solidFill>
                  <a:schemeClr val="tx1"/>
                </a:solidFill>
              </a:rPr>
              <a:t>Has control over P1?</a:t>
            </a:r>
          </a:p>
          <a:p>
            <a:pPr lvl="1"/>
            <a:r>
              <a:rPr lang="en-US" sz="2100" b="1" dirty="0">
                <a:solidFill>
                  <a:schemeClr val="tx1"/>
                </a:solidFill>
              </a:rPr>
              <a:t>Has some management involvement in P1?</a:t>
            </a:r>
          </a:p>
          <a:p>
            <a:pPr lvl="1"/>
            <a:r>
              <a:rPr lang="en-US" sz="2100" b="1" dirty="0">
                <a:solidFill>
                  <a:schemeClr val="tx1"/>
                </a:solidFill>
              </a:rPr>
              <a:t>Is active in P1’s business? </a:t>
            </a:r>
          </a:p>
          <a:p>
            <a:r>
              <a:rPr lang="en-US" sz="2400" b="1" dirty="0">
                <a:solidFill>
                  <a:schemeClr val="tx1"/>
                </a:solidFill>
              </a:rPr>
              <a:t>P1 has a majority capital ownership interest in P2? OR</a:t>
            </a:r>
          </a:p>
          <a:p>
            <a:pPr lvl="1"/>
            <a:r>
              <a:rPr lang="en-US" sz="2100" b="1" dirty="0">
                <a:solidFill>
                  <a:schemeClr val="tx1"/>
                </a:solidFill>
              </a:rPr>
              <a:t>Has control over P2?</a:t>
            </a:r>
          </a:p>
          <a:p>
            <a:pPr lvl="1"/>
            <a:r>
              <a:rPr lang="en-US" sz="2100" b="1" dirty="0">
                <a:solidFill>
                  <a:schemeClr val="tx1"/>
                </a:solidFill>
              </a:rPr>
              <a:t>Has some management involvement in P2?</a:t>
            </a:r>
          </a:p>
          <a:p>
            <a:pPr lvl="1"/>
            <a:r>
              <a:rPr lang="en-US" sz="2100" b="1" dirty="0">
                <a:solidFill>
                  <a:schemeClr val="tx1"/>
                </a:solidFill>
              </a:rPr>
              <a:t>Is active in P2’s business? </a:t>
            </a:r>
          </a:p>
          <a:p>
            <a:r>
              <a:rPr lang="en-US" sz="2400" b="1" dirty="0">
                <a:solidFill>
                  <a:schemeClr val="tx1"/>
                </a:solidFill>
              </a:rPr>
              <a:t>P1 and P2 are engaged in a unitary business?</a:t>
            </a:r>
          </a:p>
          <a:p>
            <a:r>
              <a:rPr lang="en-US" sz="2400" b="1" dirty="0">
                <a:solidFill>
                  <a:schemeClr val="tx1"/>
                </a:solidFill>
              </a:rPr>
              <a:t>How much income of P2 is allocated to P1?</a:t>
            </a:r>
          </a:p>
          <a:p>
            <a:r>
              <a:rPr lang="en-US" sz="2400" b="1" dirty="0">
                <a:solidFill>
                  <a:schemeClr val="tx1"/>
                </a:solidFill>
              </a:rPr>
              <a:t>How much income of P1 is allocated to Smith? </a:t>
            </a:r>
          </a:p>
        </p:txBody>
      </p:sp>
      <p:sp>
        <p:nvSpPr>
          <p:cNvPr id="4" name="Slide Number Placeholder 3">
            <a:extLst>
              <a:ext uri="{FF2B5EF4-FFF2-40B4-BE49-F238E27FC236}">
                <a16:creationId xmlns:a16="http://schemas.microsoft.com/office/drawing/2014/main" id="{1FA5F6E2-73DB-D248-19E3-6A8B8759533A}"/>
              </a:ext>
            </a:extLst>
          </p:cNvPr>
          <p:cNvSpPr>
            <a:spLocks noGrp="1"/>
          </p:cNvSpPr>
          <p:nvPr>
            <p:ph type="sldNum" sz="quarter" idx="12"/>
          </p:nvPr>
        </p:nvSpPr>
        <p:spPr/>
        <p:txBody>
          <a:bodyPr/>
          <a:lstStyle/>
          <a:p>
            <a:fld id="{3A98EE3D-8CD1-4C3F-BD1C-C98C9596463C}" type="slidenum">
              <a:rPr lang="en-US" smtClean="0"/>
              <a:t>24</a:t>
            </a:fld>
            <a:endParaRPr lang="en-US" dirty="0"/>
          </a:p>
        </p:txBody>
      </p:sp>
      <p:grpSp>
        <p:nvGrpSpPr>
          <p:cNvPr id="5" name="Group 4">
            <a:extLst>
              <a:ext uri="{FF2B5EF4-FFF2-40B4-BE49-F238E27FC236}">
                <a16:creationId xmlns:a16="http://schemas.microsoft.com/office/drawing/2014/main" id="{207B95A0-0DDE-3F7E-4DE1-52A1B9186BB7}"/>
              </a:ext>
            </a:extLst>
          </p:cNvPr>
          <p:cNvGrpSpPr/>
          <p:nvPr/>
        </p:nvGrpSpPr>
        <p:grpSpPr>
          <a:xfrm>
            <a:off x="8077200" y="827689"/>
            <a:ext cx="3099243" cy="4137268"/>
            <a:chOff x="8098220" y="775138"/>
            <a:chExt cx="3099243" cy="4137268"/>
          </a:xfrm>
        </p:grpSpPr>
        <p:sp>
          <p:nvSpPr>
            <p:cNvPr id="6" name="Isosceles Triangle 5">
              <a:extLst>
                <a:ext uri="{FF2B5EF4-FFF2-40B4-BE49-F238E27FC236}">
                  <a16:creationId xmlns:a16="http://schemas.microsoft.com/office/drawing/2014/main" id="{141B21D9-190E-499C-0834-FD528B9174D7}"/>
                </a:ext>
              </a:extLst>
            </p:cNvPr>
            <p:cNvSpPr/>
            <p:nvPr/>
          </p:nvSpPr>
          <p:spPr>
            <a:xfrm>
              <a:off x="8555420" y="2020023"/>
              <a:ext cx="767256" cy="75674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Isosceles Triangle 6">
              <a:extLst>
                <a:ext uri="{FF2B5EF4-FFF2-40B4-BE49-F238E27FC236}">
                  <a16:creationId xmlns:a16="http://schemas.microsoft.com/office/drawing/2014/main" id="{57935BAF-508D-AFB7-D8F2-34B193EC6968}"/>
                </a:ext>
              </a:extLst>
            </p:cNvPr>
            <p:cNvSpPr/>
            <p:nvPr/>
          </p:nvSpPr>
          <p:spPr>
            <a:xfrm>
              <a:off x="9962497" y="3107844"/>
              <a:ext cx="767256" cy="75674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ectangle 7">
              <a:extLst>
                <a:ext uri="{FF2B5EF4-FFF2-40B4-BE49-F238E27FC236}">
                  <a16:creationId xmlns:a16="http://schemas.microsoft.com/office/drawing/2014/main" id="{0573D386-535C-2B04-B65E-D45D54104878}"/>
                </a:ext>
              </a:extLst>
            </p:cNvPr>
            <p:cNvSpPr/>
            <p:nvPr/>
          </p:nvSpPr>
          <p:spPr>
            <a:xfrm>
              <a:off x="9494787" y="2904930"/>
              <a:ext cx="1702676" cy="2007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State B</a:t>
              </a:r>
            </a:p>
          </p:txBody>
        </p:sp>
        <p:pic>
          <p:nvPicPr>
            <p:cNvPr id="9" name="Graphic 8" descr="Confused person with solid fill">
              <a:extLst>
                <a:ext uri="{FF2B5EF4-FFF2-40B4-BE49-F238E27FC236}">
                  <a16:creationId xmlns:a16="http://schemas.microsoft.com/office/drawing/2014/main" id="{FE95F95C-D5F9-4721-5B8D-CB84AD7341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0" y="775138"/>
              <a:ext cx="914400" cy="914400"/>
            </a:xfrm>
            <a:prstGeom prst="rect">
              <a:avLst/>
            </a:prstGeom>
          </p:spPr>
        </p:pic>
        <p:cxnSp>
          <p:nvCxnSpPr>
            <p:cNvPr id="10" name="Straight Arrow Connector 9">
              <a:extLst>
                <a:ext uri="{FF2B5EF4-FFF2-40B4-BE49-F238E27FC236}">
                  <a16:creationId xmlns:a16="http://schemas.microsoft.com/office/drawing/2014/main" id="{64166B95-69FF-EFCC-D509-FA562C269A9A}"/>
                </a:ext>
              </a:extLst>
            </p:cNvPr>
            <p:cNvCxnSpPr>
              <a:stCxn id="9" idx="2"/>
              <a:endCxn id="6" idx="0"/>
            </p:cNvCxnSpPr>
            <p:nvPr/>
          </p:nvCxnSpPr>
          <p:spPr>
            <a:xfrm>
              <a:off x="8555420" y="1689538"/>
              <a:ext cx="383628" cy="3304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7584BDC8-67CA-FA10-96D1-9ACDB24A7E7C}"/>
                </a:ext>
              </a:extLst>
            </p:cNvPr>
            <p:cNvCxnSpPr>
              <a:cxnSpLocks/>
              <a:stCxn id="6" idx="3"/>
              <a:endCxn id="7" idx="0"/>
            </p:cNvCxnSpPr>
            <p:nvPr/>
          </p:nvCxnSpPr>
          <p:spPr>
            <a:xfrm>
              <a:off x="8939048" y="2776768"/>
              <a:ext cx="1407077" cy="3310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3938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140A36-445C-AE38-DFBF-5C2C77265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2B54E-9F61-39C7-4C89-0F44EDFC5392}"/>
              </a:ext>
            </a:extLst>
          </p:cNvPr>
          <p:cNvSpPr>
            <a:spLocks noGrp="1"/>
          </p:cNvSpPr>
          <p:nvPr>
            <p:ph type="title"/>
          </p:nvPr>
        </p:nvSpPr>
        <p:spPr>
          <a:xfrm>
            <a:off x="581192" y="702156"/>
            <a:ext cx="11029616" cy="664189"/>
          </a:xfrm>
        </p:spPr>
        <p:txBody>
          <a:bodyPr/>
          <a:lstStyle/>
          <a:p>
            <a:r>
              <a:rPr lang="en-US" dirty="0"/>
              <a:t>Example 2:</a:t>
            </a:r>
          </a:p>
        </p:txBody>
      </p:sp>
      <p:sp>
        <p:nvSpPr>
          <p:cNvPr id="3" name="Content Placeholder 2">
            <a:extLst>
              <a:ext uri="{FF2B5EF4-FFF2-40B4-BE49-F238E27FC236}">
                <a16:creationId xmlns:a16="http://schemas.microsoft.com/office/drawing/2014/main" id="{BA59F63D-C247-3E8B-9B83-FA08C56066F5}"/>
              </a:ext>
            </a:extLst>
          </p:cNvPr>
          <p:cNvSpPr>
            <a:spLocks noGrp="1"/>
          </p:cNvSpPr>
          <p:nvPr>
            <p:ph idx="1"/>
          </p:nvPr>
        </p:nvSpPr>
        <p:spPr>
          <a:xfrm>
            <a:off x="581194" y="1538956"/>
            <a:ext cx="7492720" cy="4609005"/>
          </a:xfrm>
        </p:spPr>
        <p:txBody>
          <a:bodyPr>
            <a:normAutofit/>
          </a:bodyPr>
          <a:lstStyle/>
          <a:p>
            <a:r>
              <a:rPr lang="en-US" sz="2400" b="1" dirty="0"/>
              <a:t>None of Corp’s own business operations is in State B. </a:t>
            </a:r>
          </a:p>
          <a:p>
            <a:r>
              <a:rPr lang="en-US" sz="2400" b="1" dirty="0" err="1"/>
              <a:t>Pship</a:t>
            </a:r>
            <a:r>
              <a:rPr lang="en-US" sz="2400" b="1" dirty="0"/>
              <a:t> has apportionable business income 100% apportioned to State B</a:t>
            </a:r>
          </a:p>
          <a:p>
            <a:r>
              <a:rPr lang="en-US" sz="2400" b="1" dirty="0"/>
              <a:t>Corp’s share of </a:t>
            </a:r>
            <a:r>
              <a:rPr lang="en-US" sz="2400" b="1" dirty="0" err="1"/>
              <a:t>Pship’s</a:t>
            </a:r>
            <a:r>
              <a:rPr lang="en-US" sz="2400" b="1" dirty="0"/>
              <a:t> income is nonbusiness income to Corp.</a:t>
            </a:r>
          </a:p>
          <a:p>
            <a:pPr marL="0" indent="0">
              <a:buNone/>
            </a:pPr>
            <a:endParaRPr lang="en-US" sz="2400" b="1" dirty="0"/>
          </a:p>
          <a:p>
            <a:pPr marL="0" indent="0">
              <a:buNone/>
            </a:pPr>
            <a:r>
              <a:rPr lang="en-US" sz="2400" b="1" dirty="0"/>
              <a:t>Can State B tax Corp on its share of </a:t>
            </a:r>
            <a:r>
              <a:rPr lang="en-US" sz="2400" b="1" dirty="0" err="1"/>
              <a:t>Pship’s</a:t>
            </a:r>
            <a:r>
              <a:rPr lang="en-US" sz="2400" b="1" dirty="0"/>
              <a:t> income? That is, can State B attribute the sourcing of </a:t>
            </a:r>
            <a:r>
              <a:rPr lang="en-US" sz="2400" b="1" dirty="0" err="1"/>
              <a:t>Pship’s</a:t>
            </a:r>
            <a:r>
              <a:rPr lang="en-US" sz="2400" b="1" dirty="0"/>
              <a:t> income (sourced at the entity level) to Corp? </a:t>
            </a:r>
          </a:p>
        </p:txBody>
      </p:sp>
      <p:sp>
        <p:nvSpPr>
          <p:cNvPr id="4" name="Slide Number Placeholder 3">
            <a:extLst>
              <a:ext uri="{FF2B5EF4-FFF2-40B4-BE49-F238E27FC236}">
                <a16:creationId xmlns:a16="http://schemas.microsoft.com/office/drawing/2014/main" id="{D7FC3582-8F53-FF9A-D5B9-01AF4773B99A}"/>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10" name="Isosceles Triangle 9">
            <a:extLst>
              <a:ext uri="{FF2B5EF4-FFF2-40B4-BE49-F238E27FC236}">
                <a16:creationId xmlns:a16="http://schemas.microsoft.com/office/drawing/2014/main" id="{626E6D35-AE26-C73F-6410-65FF2178B0C1}"/>
              </a:ext>
            </a:extLst>
          </p:cNvPr>
          <p:cNvSpPr/>
          <p:nvPr/>
        </p:nvSpPr>
        <p:spPr>
          <a:xfrm>
            <a:off x="9848193" y="3877508"/>
            <a:ext cx="1471448" cy="11278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Pship</a:t>
            </a:r>
            <a:endParaRPr lang="en-US" dirty="0"/>
          </a:p>
        </p:txBody>
      </p:sp>
      <p:sp>
        <p:nvSpPr>
          <p:cNvPr id="11" name="Rectangle 10">
            <a:extLst>
              <a:ext uri="{FF2B5EF4-FFF2-40B4-BE49-F238E27FC236}">
                <a16:creationId xmlns:a16="http://schemas.microsoft.com/office/drawing/2014/main" id="{D6107C7E-78CF-0B15-C9F4-135B2E0C459C}"/>
              </a:ext>
            </a:extLst>
          </p:cNvPr>
          <p:cNvSpPr/>
          <p:nvPr/>
        </p:nvSpPr>
        <p:spPr>
          <a:xfrm>
            <a:off x="9706962" y="3768968"/>
            <a:ext cx="1702676" cy="2007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State B</a:t>
            </a:r>
          </a:p>
        </p:txBody>
      </p:sp>
      <p:cxnSp>
        <p:nvCxnSpPr>
          <p:cNvPr id="14" name="Straight Arrow Connector 13">
            <a:extLst>
              <a:ext uri="{FF2B5EF4-FFF2-40B4-BE49-F238E27FC236}">
                <a16:creationId xmlns:a16="http://schemas.microsoft.com/office/drawing/2014/main" id="{8E8D60B3-2E0C-5AB5-CAD4-4A31330F5C29}"/>
              </a:ext>
            </a:extLst>
          </p:cNvPr>
          <p:cNvCxnSpPr>
            <a:cxnSpLocks/>
            <a:stCxn id="5" idx="2"/>
            <a:endCxn id="10" idx="0"/>
          </p:cNvCxnSpPr>
          <p:nvPr/>
        </p:nvCxnSpPr>
        <p:spPr>
          <a:xfrm>
            <a:off x="9017876" y="2997858"/>
            <a:ext cx="1566041" cy="879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Rectangle 4">
            <a:extLst>
              <a:ext uri="{FF2B5EF4-FFF2-40B4-BE49-F238E27FC236}">
                <a16:creationId xmlns:a16="http://schemas.microsoft.com/office/drawing/2014/main" id="{42FE51AA-48F1-25A3-5D25-35ABC751BB5E}"/>
              </a:ext>
            </a:extLst>
          </p:cNvPr>
          <p:cNvSpPr/>
          <p:nvPr/>
        </p:nvSpPr>
        <p:spPr>
          <a:xfrm>
            <a:off x="8163910" y="2133973"/>
            <a:ext cx="1707931" cy="8638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a:t>
            </a:r>
          </a:p>
        </p:txBody>
      </p:sp>
    </p:spTree>
    <p:extLst>
      <p:ext uri="{BB962C8B-B14F-4D97-AF65-F5344CB8AC3E}">
        <p14:creationId xmlns:p14="http://schemas.microsoft.com/office/powerpoint/2010/main" val="2254352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00DBE7-B24A-0643-66E1-4D2FA121E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B2275-9D58-6E78-DCA9-3996FD8689E3}"/>
              </a:ext>
            </a:extLst>
          </p:cNvPr>
          <p:cNvSpPr>
            <a:spLocks noGrp="1"/>
          </p:cNvSpPr>
          <p:nvPr>
            <p:ph type="title"/>
          </p:nvPr>
        </p:nvSpPr>
        <p:spPr/>
        <p:txBody>
          <a:bodyPr/>
          <a:lstStyle/>
          <a:p>
            <a:r>
              <a:rPr lang="en-US" dirty="0"/>
              <a:t>Down in the weeds</a:t>
            </a:r>
          </a:p>
        </p:txBody>
      </p:sp>
      <p:sp>
        <p:nvSpPr>
          <p:cNvPr id="3" name="Text Placeholder 2">
            <a:extLst>
              <a:ext uri="{FF2B5EF4-FFF2-40B4-BE49-F238E27FC236}">
                <a16:creationId xmlns:a16="http://schemas.microsoft.com/office/drawing/2014/main" id="{EA4773A9-A8E2-FEF8-6C7F-F25DD2B25F34}"/>
              </a:ext>
            </a:extLst>
          </p:cNvPr>
          <p:cNvSpPr>
            <a:spLocks noGrp="1"/>
          </p:cNvSpPr>
          <p:nvPr>
            <p:ph type="body" idx="1"/>
          </p:nvPr>
        </p:nvSpPr>
        <p:spPr/>
        <p:txBody>
          <a:bodyPr/>
          <a:lstStyle/>
          <a:p>
            <a:r>
              <a:rPr lang="en-US" b="1" dirty="0"/>
              <a:t>Can income from complex partnership Structures be sourced to where it is derived?</a:t>
            </a:r>
          </a:p>
        </p:txBody>
      </p:sp>
      <p:sp>
        <p:nvSpPr>
          <p:cNvPr id="4" name="Slide Number Placeholder 3">
            <a:extLst>
              <a:ext uri="{FF2B5EF4-FFF2-40B4-BE49-F238E27FC236}">
                <a16:creationId xmlns:a16="http://schemas.microsoft.com/office/drawing/2014/main" id="{D3C5BF3E-C33F-3FA3-5F2B-3CA07C45D446}"/>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02022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1D51-211D-6563-6D9C-FC2F8EE3D289}"/>
              </a:ext>
            </a:extLst>
          </p:cNvPr>
          <p:cNvSpPr>
            <a:spLocks noGrp="1"/>
          </p:cNvSpPr>
          <p:nvPr>
            <p:ph type="title"/>
          </p:nvPr>
        </p:nvSpPr>
        <p:spPr>
          <a:xfrm>
            <a:off x="581192" y="702156"/>
            <a:ext cx="11029616" cy="687029"/>
          </a:xfrm>
        </p:spPr>
        <p:txBody>
          <a:bodyPr/>
          <a:lstStyle/>
          <a:p>
            <a:r>
              <a:rPr lang="en-US" dirty="0"/>
              <a:t>Working on the “how” of blended apportionment</a:t>
            </a:r>
          </a:p>
        </p:txBody>
      </p:sp>
      <p:sp>
        <p:nvSpPr>
          <p:cNvPr id="3" name="Content Placeholder 2">
            <a:extLst>
              <a:ext uri="{FF2B5EF4-FFF2-40B4-BE49-F238E27FC236}">
                <a16:creationId xmlns:a16="http://schemas.microsoft.com/office/drawing/2014/main" id="{72C4CA5F-036B-D726-F45E-46229D27AA2A}"/>
              </a:ext>
            </a:extLst>
          </p:cNvPr>
          <p:cNvSpPr>
            <a:spLocks noGrp="1"/>
          </p:cNvSpPr>
          <p:nvPr>
            <p:ph idx="1"/>
          </p:nvPr>
        </p:nvSpPr>
        <p:spPr>
          <a:xfrm>
            <a:off x="581193" y="1578645"/>
            <a:ext cx="11029615" cy="4845269"/>
          </a:xfrm>
        </p:spPr>
        <p:txBody>
          <a:bodyPr>
            <a:normAutofit/>
          </a:bodyPr>
          <a:lstStyle/>
          <a:p>
            <a:pPr>
              <a:spcAft>
                <a:spcPts val="0"/>
              </a:spcAft>
            </a:pPr>
            <a:r>
              <a:rPr lang="en-US" sz="2000" b="1" dirty="0"/>
              <a:t>How is the share of the factors to be combined with the partner’s own factors determined?</a:t>
            </a:r>
          </a:p>
          <a:p>
            <a:pPr lvl="1">
              <a:spcAft>
                <a:spcPts val="0"/>
              </a:spcAft>
            </a:pPr>
            <a:r>
              <a:rPr lang="en-US" sz="1800" b="1" dirty="0"/>
              <a:t>General tentative answer – based on the partner’s distributive share of partnership income.</a:t>
            </a:r>
          </a:p>
          <a:p>
            <a:pPr lvl="2">
              <a:spcAft>
                <a:spcPts val="0"/>
              </a:spcAft>
            </a:pPr>
            <a:r>
              <a:rPr lang="en-US" sz="1800" b="1" dirty="0"/>
              <a:t>What if the partner receives special allocations—including special allocations of partnership losses?</a:t>
            </a:r>
          </a:p>
          <a:p>
            <a:pPr lvl="3">
              <a:spcAft>
                <a:spcPts val="0"/>
              </a:spcAft>
            </a:pPr>
            <a:r>
              <a:rPr lang="en-US" sz="1800" b="1" dirty="0"/>
              <a:t>Use absolute values of the total amounts of income (loss) allocated to partners.</a:t>
            </a:r>
          </a:p>
          <a:p>
            <a:pPr>
              <a:spcAft>
                <a:spcPts val="0"/>
              </a:spcAft>
            </a:pPr>
            <a:endParaRPr lang="en-US" sz="2000" b="1" dirty="0"/>
          </a:p>
          <a:p>
            <a:pPr>
              <a:spcAft>
                <a:spcPts val="0"/>
              </a:spcAft>
            </a:pPr>
            <a:r>
              <a:rPr lang="en-US" sz="2000" b="1" dirty="0"/>
              <a:t>Are required allocations of gain or loss—e.g., built-in gain (loss) on contributed assets—sourced differently?</a:t>
            </a:r>
          </a:p>
          <a:p>
            <a:pPr>
              <a:spcAft>
                <a:spcPts val="0"/>
              </a:spcAft>
            </a:pPr>
            <a:endParaRPr lang="en-US" sz="2000" b="1" dirty="0"/>
          </a:p>
          <a:p>
            <a:pPr>
              <a:spcAft>
                <a:spcPts val="0"/>
              </a:spcAft>
            </a:pPr>
            <a:r>
              <a:rPr lang="en-US" sz="2000" b="1" dirty="0"/>
              <a:t>How are receipts from partner-partnership transactions treated?</a:t>
            </a:r>
          </a:p>
          <a:p>
            <a:pPr lvl="1">
              <a:spcAft>
                <a:spcPts val="0"/>
              </a:spcAft>
            </a:pPr>
            <a:r>
              <a:rPr lang="en-US" sz="1800" b="1" dirty="0"/>
              <a:t>In general—the states that have addressed this issue appear to eliminate those intercompany amounts.  </a:t>
            </a:r>
          </a:p>
          <a:p>
            <a:pPr lvl="2">
              <a:spcAft>
                <a:spcPts val="0"/>
              </a:spcAft>
            </a:pPr>
            <a:r>
              <a:rPr lang="en-US" sz="1800" b="1" dirty="0"/>
              <a:t>Are there times when an add-back statute is needed?</a:t>
            </a:r>
          </a:p>
          <a:p>
            <a:pPr>
              <a:spcAft>
                <a:spcPts val="0"/>
              </a:spcAft>
            </a:pPr>
            <a:endParaRPr lang="en-US" sz="2000" b="1" dirty="0"/>
          </a:p>
          <a:p>
            <a:pPr>
              <a:spcAft>
                <a:spcPts val="0"/>
              </a:spcAft>
            </a:pPr>
            <a:r>
              <a:rPr lang="en-US" sz="2000" b="1" dirty="0"/>
              <a:t>Are there other general anti-abuse rules to consider? </a:t>
            </a:r>
          </a:p>
        </p:txBody>
      </p:sp>
      <p:sp>
        <p:nvSpPr>
          <p:cNvPr id="4" name="Slide Number Placeholder 3">
            <a:extLst>
              <a:ext uri="{FF2B5EF4-FFF2-40B4-BE49-F238E27FC236}">
                <a16:creationId xmlns:a16="http://schemas.microsoft.com/office/drawing/2014/main" id="{55DE5F8B-DFCE-6DAF-90A3-28BE65739733}"/>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191529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612635-9DE8-7DB9-1217-1163B2915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9F195-17FD-B519-6A31-A3EE7C760B5B}"/>
              </a:ext>
            </a:extLst>
          </p:cNvPr>
          <p:cNvSpPr>
            <a:spLocks noGrp="1"/>
          </p:cNvSpPr>
          <p:nvPr>
            <p:ph type="title"/>
          </p:nvPr>
        </p:nvSpPr>
        <p:spPr/>
        <p:txBody>
          <a:bodyPr/>
          <a:lstStyle/>
          <a:p>
            <a:r>
              <a:rPr lang="en-US" dirty="0"/>
              <a:t>And on a related note</a:t>
            </a:r>
          </a:p>
        </p:txBody>
      </p:sp>
      <p:sp>
        <p:nvSpPr>
          <p:cNvPr id="4" name="Slide Number Placeholder 3">
            <a:extLst>
              <a:ext uri="{FF2B5EF4-FFF2-40B4-BE49-F238E27FC236}">
                <a16:creationId xmlns:a16="http://schemas.microsoft.com/office/drawing/2014/main" id="{5565D181-1B65-BE85-4D47-10C3D8936AD8}"/>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2429510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28ED41-91A0-C995-8067-D454EE0C9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1670A-44E3-4B19-F7F0-D7633EC17B55}"/>
              </a:ext>
            </a:extLst>
          </p:cNvPr>
          <p:cNvSpPr>
            <a:spLocks noGrp="1"/>
          </p:cNvSpPr>
          <p:nvPr>
            <p:ph type="title"/>
          </p:nvPr>
        </p:nvSpPr>
        <p:spPr>
          <a:xfrm>
            <a:off x="581192" y="702156"/>
            <a:ext cx="11029616" cy="811334"/>
          </a:xfrm>
        </p:spPr>
        <p:txBody>
          <a:bodyPr/>
          <a:lstStyle/>
          <a:p>
            <a:r>
              <a:rPr lang="en-US" dirty="0"/>
              <a:t>Partnership Training for the States</a:t>
            </a:r>
          </a:p>
        </p:txBody>
      </p:sp>
      <p:sp>
        <p:nvSpPr>
          <p:cNvPr id="3" name="Content Placeholder 2">
            <a:extLst>
              <a:ext uri="{FF2B5EF4-FFF2-40B4-BE49-F238E27FC236}">
                <a16:creationId xmlns:a16="http://schemas.microsoft.com/office/drawing/2014/main" id="{941FB518-5578-0B86-F2BB-7BB4571F6D31}"/>
              </a:ext>
            </a:extLst>
          </p:cNvPr>
          <p:cNvSpPr>
            <a:spLocks noGrp="1"/>
          </p:cNvSpPr>
          <p:nvPr>
            <p:ph idx="1"/>
          </p:nvPr>
        </p:nvSpPr>
        <p:spPr>
          <a:xfrm>
            <a:off x="581192" y="1744717"/>
            <a:ext cx="11029615" cy="4845269"/>
          </a:xfrm>
        </p:spPr>
        <p:txBody>
          <a:bodyPr>
            <a:normAutofit/>
          </a:bodyPr>
          <a:lstStyle/>
          <a:p>
            <a:r>
              <a:rPr lang="en-US" sz="3200" b="1" dirty="0">
                <a:solidFill>
                  <a:schemeClr val="tx1">
                    <a:lumMod val="75000"/>
                    <a:lumOff val="25000"/>
                  </a:schemeClr>
                </a:solidFill>
              </a:rPr>
              <a:t>January 13-15, 2024 – New Orleans, LA</a:t>
            </a:r>
          </a:p>
          <a:p>
            <a:r>
              <a:rPr lang="en-US" sz="3200" b="1" dirty="0">
                <a:solidFill>
                  <a:schemeClr val="tx1">
                    <a:lumMod val="75000"/>
                    <a:lumOff val="25000"/>
                  </a:schemeClr>
                </a:solidFill>
              </a:rPr>
              <a:t>For more information reach out to Helen Hecht – </a:t>
            </a:r>
            <a:r>
              <a:rPr lang="en-US" sz="3200" b="1" dirty="0">
                <a:solidFill>
                  <a:schemeClr val="tx1">
                    <a:lumMod val="75000"/>
                    <a:lumOff val="25000"/>
                  </a:schemeClr>
                </a:solidFill>
                <a:hlinkClick r:id="rId2">
                  <a:extLst>
                    <a:ext uri="{A12FA001-AC4F-418D-AE19-62706E023703}">
                      <ahyp:hlinkClr xmlns:ahyp="http://schemas.microsoft.com/office/drawing/2018/hyperlinkcolor" val="tx"/>
                    </a:ext>
                  </a:extLst>
                </a:hlinkClick>
              </a:rPr>
              <a:t>hhecht@mtc.gov</a:t>
            </a:r>
            <a:r>
              <a:rPr lang="en-US" sz="3200" b="1" dirty="0">
                <a:solidFill>
                  <a:schemeClr val="tx1">
                    <a:lumMod val="75000"/>
                    <a:lumOff val="25000"/>
                  </a:schemeClr>
                </a:solidFill>
              </a:rPr>
              <a:t> or Chris Barber – </a:t>
            </a:r>
            <a:r>
              <a:rPr lang="en-US" sz="3200"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cbarber@mtc.gov</a:t>
            </a:r>
            <a:r>
              <a:rPr lang="en-US" sz="3200" b="1" dirty="0">
                <a:solidFill>
                  <a:schemeClr val="tx1">
                    <a:lumMod val="75000"/>
                    <a:lumOff val="25000"/>
                  </a:schemeClr>
                </a:solidFill>
              </a:rPr>
              <a:t>.</a:t>
            </a:r>
          </a:p>
          <a:p>
            <a:endParaRPr lang="en-US" sz="2400" dirty="0"/>
          </a:p>
        </p:txBody>
      </p:sp>
      <p:sp>
        <p:nvSpPr>
          <p:cNvPr id="4" name="Slide Number Placeholder 3">
            <a:extLst>
              <a:ext uri="{FF2B5EF4-FFF2-40B4-BE49-F238E27FC236}">
                <a16:creationId xmlns:a16="http://schemas.microsoft.com/office/drawing/2014/main" id="{497FCDCD-61FD-4465-64D9-88940BA7264B}"/>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360392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12B8E692-0F94-7B6F-451A-5E33C16A3B74}"/>
              </a:ext>
            </a:extLst>
          </p:cNvPr>
          <p:cNvSpPr>
            <a:spLocks noGrp="1"/>
          </p:cNvSpPr>
          <p:nvPr>
            <p:ph type="title"/>
          </p:nvPr>
        </p:nvSpPr>
        <p:spPr>
          <a:xfrm>
            <a:off x="771148" y="1037967"/>
            <a:ext cx="3254314" cy="4709131"/>
          </a:xfrm>
        </p:spPr>
        <p:txBody>
          <a:bodyPr anchor="ctr">
            <a:normAutofit/>
          </a:bodyPr>
          <a:lstStyle/>
          <a:p>
            <a:r>
              <a:rPr lang="en-US" b="1" dirty="0">
                <a:solidFill>
                  <a:srgbClr val="FFFEFF"/>
                </a:solidFill>
              </a:rPr>
              <a:t>Building on what We’ve Done </a:t>
            </a:r>
            <a:br>
              <a:rPr lang="en-US" b="1" dirty="0">
                <a:solidFill>
                  <a:srgbClr val="FFFEFF"/>
                </a:solidFill>
              </a:rPr>
            </a:br>
            <a:br>
              <a:rPr lang="en-US" b="1" dirty="0">
                <a:solidFill>
                  <a:srgbClr val="FFFEFF"/>
                </a:solidFill>
              </a:rPr>
            </a:br>
            <a:br>
              <a:rPr lang="en-US" b="1" dirty="0">
                <a:solidFill>
                  <a:srgbClr val="FFFEFF"/>
                </a:solidFill>
              </a:rPr>
            </a:br>
            <a:r>
              <a:rPr lang="en-US" b="1" dirty="0">
                <a:solidFill>
                  <a:srgbClr val="FFFEFF"/>
                </a:solidFill>
              </a:rPr>
              <a:t>(Short-Term)</a:t>
            </a:r>
          </a:p>
        </p:txBody>
      </p:sp>
      <p:sp>
        <p:nvSpPr>
          <p:cNvPr id="6" name="Content Placeholder 5">
            <a:extLst>
              <a:ext uri="{FF2B5EF4-FFF2-40B4-BE49-F238E27FC236}">
                <a16:creationId xmlns:a16="http://schemas.microsoft.com/office/drawing/2014/main" id="{26C7325D-AB76-DBDF-EDA1-51F00C5B22C3}"/>
              </a:ext>
            </a:extLst>
          </p:cNvPr>
          <p:cNvSpPr>
            <a:spLocks noGrp="1"/>
          </p:cNvSpPr>
          <p:nvPr>
            <p:ph idx="1"/>
          </p:nvPr>
        </p:nvSpPr>
        <p:spPr>
          <a:xfrm>
            <a:off x="4534935" y="597643"/>
            <a:ext cx="7422603" cy="5662479"/>
          </a:xfrm>
        </p:spPr>
        <p:txBody>
          <a:bodyPr>
            <a:normAutofit/>
          </a:bodyPr>
          <a:lstStyle/>
          <a:p>
            <a:r>
              <a:rPr lang="en-US" sz="2000" b="1" dirty="0"/>
              <a:t>Available on the project web page - </a:t>
            </a:r>
            <a:r>
              <a:rPr lang="en-US" sz="2000" b="1" dirty="0">
                <a:solidFill>
                  <a:schemeClr val="accent1"/>
                </a:solidFill>
                <a:hlinkClick r:id="rId2">
                  <a:extLst>
                    <a:ext uri="{A12FA001-AC4F-418D-AE19-62706E023703}">
                      <ahyp:hlinkClr xmlns:ahyp="http://schemas.microsoft.com/office/drawing/2018/hyperlinkcolor" val="tx"/>
                    </a:ext>
                  </a:extLst>
                </a:hlinkClick>
              </a:rPr>
              <a:t>HERE</a:t>
            </a:r>
            <a:endParaRPr lang="en-US" sz="2000" b="1" dirty="0">
              <a:solidFill>
                <a:schemeClr val="accent1"/>
              </a:solidFill>
            </a:endParaRPr>
          </a:p>
          <a:p>
            <a:pPr lvl="1"/>
            <a:r>
              <a:rPr lang="en-US" sz="1700" b="1" dirty="0"/>
              <a:t>Comprehensive Issue Outline </a:t>
            </a:r>
          </a:p>
          <a:p>
            <a:pPr lvl="1"/>
            <a:r>
              <a:rPr lang="en-US" sz="1700" b="1" dirty="0"/>
              <a:t>(Sourcing Income of Investment Partnerships</a:t>
            </a:r>
          </a:p>
          <a:p>
            <a:pPr lvl="2"/>
            <a:r>
              <a:rPr lang="en-US" sz="1900" b="1" dirty="0"/>
              <a:t>White Paper</a:t>
            </a:r>
          </a:p>
          <a:p>
            <a:pPr lvl="2"/>
            <a:r>
              <a:rPr lang="en-US" sz="1900" b="1" dirty="0"/>
              <a:t>Draft Model</a:t>
            </a:r>
          </a:p>
          <a:p>
            <a:pPr lvl="1"/>
            <a:r>
              <a:rPr lang="en-US" sz="1700" b="1" dirty="0"/>
              <a:t>Sourcing Guaranteed Payments for Services</a:t>
            </a:r>
          </a:p>
          <a:p>
            <a:pPr lvl="2"/>
            <a:r>
              <a:rPr lang="en-US" sz="1900" b="1" dirty="0"/>
              <a:t>White Paper</a:t>
            </a:r>
          </a:p>
          <a:p>
            <a:pPr lvl="2"/>
            <a:r>
              <a:rPr lang="en-US" sz="1900" b="1" dirty="0"/>
              <a:t>Draft Model</a:t>
            </a:r>
          </a:p>
          <a:p>
            <a:pPr lvl="1"/>
            <a:r>
              <a:rPr lang="en-US" sz="1700" b="1" dirty="0"/>
              <a:t>Proposed General Framework – </a:t>
            </a:r>
            <a:br>
              <a:rPr lang="en-US" sz="1700" b="1" dirty="0"/>
            </a:br>
            <a:r>
              <a:rPr lang="en-US" sz="1700" b="1" dirty="0"/>
              <a:t>State Pass-Through Taxation of Partnerships</a:t>
            </a:r>
          </a:p>
          <a:p>
            <a:pPr lvl="1"/>
            <a:r>
              <a:rPr lang="en-US" sz="1700" b="1" dirty="0"/>
              <a:t>Multistate Research on Tiered Partnership Sourcing</a:t>
            </a:r>
          </a:p>
        </p:txBody>
      </p:sp>
      <p:sp>
        <p:nvSpPr>
          <p:cNvPr id="4" name="Slide Number Placeholder 3">
            <a:extLst>
              <a:ext uri="{FF2B5EF4-FFF2-40B4-BE49-F238E27FC236}">
                <a16:creationId xmlns:a16="http://schemas.microsoft.com/office/drawing/2014/main" id="{3ED4E0CC-7078-69E1-9AD6-3CA8EBE9E65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a:t>
            </a:fld>
            <a:endParaRPr lang="en-US"/>
          </a:p>
        </p:txBody>
      </p:sp>
    </p:spTree>
    <p:extLst>
      <p:ext uri="{BB962C8B-B14F-4D97-AF65-F5344CB8AC3E}">
        <p14:creationId xmlns:p14="http://schemas.microsoft.com/office/powerpoint/2010/main" val="751100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chemeClr val="tx1">
                <a:lumMod val="75000"/>
                <a:lumOff val="25000"/>
              </a:schemeClr>
            </a:gs>
            <a:gs pos="33000">
              <a:schemeClr val="bg1">
                <a:lumMod val="85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799A-6ED8-C22B-034A-E063E2F48CA5}"/>
              </a:ext>
            </a:extLst>
          </p:cNvPr>
          <p:cNvSpPr>
            <a:spLocks noGrp="1"/>
          </p:cNvSpPr>
          <p:nvPr>
            <p:ph type="title"/>
          </p:nvPr>
        </p:nvSpPr>
        <p:spPr>
          <a:xfrm>
            <a:off x="581192" y="702155"/>
            <a:ext cx="11029616" cy="3827803"/>
          </a:xfrm>
        </p:spPr>
        <p:txBody>
          <a:bodyPr>
            <a:normAutofit/>
          </a:bodyPr>
          <a:lstStyle/>
          <a:p>
            <a:r>
              <a:rPr lang="en-US" sz="3600" dirty="0"/>
              <a:t>Questions or Comments</a:t>
            </a:r>
          </a:p>
        </p:txBody>
      </p:sp>
      <p:sp>
        <p:nvSpPr>
          <p:cNvPr id="4" name="Slide Number Placeholder 3">
            <a:extLst>
              <a:ext uri="{FF2B5EF4-FFF2-40B4-BE49-F238E27FC236}">
                <a16:creationId xmlns:a16="http://schemas.microsoft.com/office/drawing/2014/main" id="{D2E2F6E7-E233-0FF3-391A-63A1AEF97833}"/>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150476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C21D14-E965-A9BF-EF8E-60F17971DE5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4AA97E-4909-0CC9-6A43-83033E9D7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2A417-135B-9AC3-124A-7292A4F75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76097559-CABF-1164-D3C3-D33BE9214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EB75DB5-232B-E2DD-4083-CD153E602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47A6820F-5AE8-8908-BCCA-E42B483A1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AB6071F4-550C-AAE1-565F-612920E106F4}"/>
              </a:ext>
            </a:extLst>
          </p:cNvPr>
          <p:cNvSpPr>
            <a:spLocks noGrp="1"/>
          </p:cNvSpPr>
          <p:nvPr>
            <p:ph type="title"/>
          </p:nvPr>
        </p:nvSpPr>
        <p:spPr>
          <a:xfrm>
            <a:off x="771148" y="1037967"/>
            <a:ext cx="3222783" cy="4709131"/>
          </a:xfrm>
        </p:spPr>
        <p:txBody>
          <a:bodyPr anchor="ctr">
            <a:normAutofit/>
          </a:bodyPr>
          <a:lstStyle/>
          <a:p>
            <a:r>
              <a:rPr lang="en-US" b="1" dirty="0">
                <a:solidFill>
                  <a:srgbClr val="FFFEFF"/>
                </a:solidFill>
              </a:rPr>
              <a:t>Building on what We’ve Done </a:t>
            </a:r>
            <a:br>
              <a:rPr lang="en-US" b="1" dirty="0">
                <a:solidFill>
                  <a:srgbClr val="FFFEFF"/>
                </a:solidFill>
              </a:rPr>
            </a:br>
            <a:br>
              <a:rPr lang="en-US" b="1" dirty="0">
                <a:solidFill>
                  <a:srgbClr val="FFFEFF"/>
                </a:solidFill>
              </a:rPr>
            </a:br>
            <a:br>
              <a:rPr lang="en-US" b="1" dirty="0">
                <a:solidFill>
                  <a:srgbClr val="FFFEFF"/>
                </a:solidFill>
              </a:rPr>
            </a:br>
            <a:r>
              <a:rPr lang="en-US" b="1" dirty="0">
                <a:solidFill>
                  <a:srgbClr val="FFFEFF"/>
                </a:solidFill>
              </a:rPr>
              <a:t>(Long-Term)</a:t>
            </a:r>
          </a:p>
        </p:txBody>
      </p:sp>
      <p:sp>
        <p:nvSpPr>
          <p:cNvPr id="6" name="Content Placeholder 5">
            <a:extLst>
              <a:ext uri="{FF2B5EF4-FFF2-40B4-BE49-F238E27FC236}">
                <a16:creationId xmlns:a16="http://schemas.microsoft.com/office/drawing/2014/main" id="{FF5E502A-307E-8971-0613-6F1D454B7F7A}"/>
              </a:ext>
            </a:extLst>
          </p:cNvPr>
          <p:cNvSpPr>
            <a:spLocks noGrp="1"/>
          </p:cNvSpPr>
          <p:nvPr>
            <p:ph idx="1"/>
          </p:nvPr>
        </p:nvSpPr>
        <p:spPr>
          <a:xfrm>
            <a:off x="4534935" y="597643"/>
            <a:ext cx="7422603" cy="5662479"/>
          </a:xfrm>
        </p:spPr>
        <p:txBody>
          <a:bodyPr>
            <a:normAutofit/>
          </a:bodyPr>
          <a:lstStyle/>
          <a:p>
            <a:r>
              <a:rPr lang="en-US" sz="3600" b="1" dirty="0"/>
              <a:t>Sourcing business income:</a:t>
            </a:r>
          </a:p>
          <a:p>
            <a:pPr lvl="1"/>
            <a:r>
              <a:rPr lang="en-US" sz="3200" b="1" dirty="0"/>
              <a:t>To where the business is domiciled or owner is resident?</a:t>
            </a:r>
          </a:p>
          <a:p>
            <a:pPr marL="324000" lvl="1" indent="0">
              <a:buNone/>
            </a:pPr>
            <a:r>
              <a:rPr lang="en-US" sz="3200" b="1" dirty="0"/>
              <a:t>OR</a:t>
            </a:r>
          </a:p>
          <a:p>
            <a:pPr lvl="1"/>
            <a:r>
              <a:rPr lang="en-US" sz="3200" b="1" dirty="0"/>
              <a:t>To where the income is derived? </a:t>
            </a:r>
          </a:p>
          <a:p>
            <a:pPr lvl="1"/>
            <a:endParaRPr lang="en-US" sz="2900" b="1" dirty="0"/>
          </a:p>
        </p:txBody>
      </p:sp>
      <p:sp>
        <p:nvSpPr>
          <p:cNvPr id="4" name="Slide Number Placeholder 3">
            <a:extLst>
              <a:ext uri="{FF2B5EF4-FFF2-40B4-BE49-F238E27FC236}">
                <a16:creationId xmlns:a16="http://schemas.microsoft.com/office/drawing/2014/main" id="{0E80EECF-34AD-51B2-40AB-BBEE43986252}"/>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324377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68E3D9-20EC-51D4-47C9-BA878630C3A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D2667A-BBB3-EEEA-424D-C13817EEE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0125E-8E7B-21DD-8C9D-37D72F7FD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6FD9420-59AC-D775-CFDA-D971B1065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2010F8C-9F0D-D5CE-42F9-F0D8B6844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D759217-0612-CA12-C456-E7DC608BD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C41D42D8-9944-7B9C-4808-60551994A0B5}"/>
              </a:ext>
            </a:extLst>
          </p:cNvPr>
          <p:cNvSpPr>
            <a:spLocks noGrp="1"/>
          </p:cNvSpPr>
          <p:nvPr>
            <p:ph type="title"/>
          </p:nvPr>
        </p:nvSpPr>
        <p:spPr>
          <a:xfrm>
            <a:off x="771148" y="1037967"/>
            <a:ext cx="3222783" cy="4709131"/>
          </a:xfrm>
        </p:spPr>
        <p:txBody>
          <a:bodyPr anchor="ctr">
            <a:normAutofit/>
          </a:bodyPr>
          <a:lstStyle/>
          <a:p>
            <a:r>
              <a:rPr lang="en-US" b="1" dirty="0">
                <a:solidFill>
                  <a:srgbClr val="FFFEFF"/>
                </a:solidFill>
              </a:rPr>
              <a:t>Building on what We’ve Done </a:t>
            </a:r>
            <a:br>
              <a:rPr lang="en-US" b="1" dirty="0">
                <a:solidFill>
                  <a:srgbClr val="FFFEFF"/>
                </a:solidFill>
              </a:rPr>
            </a:br>
            <a:br>
              <a:rPr lang="en-US" b="1" dirty="0">
                <a:solidFill>
                  <a:srgbClr val="FFFEFF"/>
                </a:solidFill>
              </a:rPr>
            </a:br>
            <a:br>
              <a:rPr lang="en-US" b="1" dirty="0">
                <a:solidFill>
                  <a:srgbClr val="FFFEFF"/>
                </a:solidFill>
              </a:rPr>
            </a:br>
            <a:r>
              <a:rPr lang="en-US" b="1" dirty="0">
                <a:solidFill>
                  <a:srgbClr val="FFFEFF"/>
                </a:solidFill>
              </a:rPr>
              <a:t>(Long-Term)</a:t>
            </a:r>
          </a:p>
        </p:txBody>
      </p:sp>
      <p:sp>
        <p:nvSpPr>
          <p:cNvPr id="6" name="Content Placeholder 5">
            <a:extLst>
              <a:ext uri="{FF2B5EF4-FFF2-40B4-BE49-F238E27FC236}">
                <a16:creationId xmlns:a16="http://schemas.microsoft.com/office/drawing/2014/main" id="{73B4402B-64F2-762A-208F-75A8563164D9}"/>
              </a:ext>
            </a:extLst>
          </p:cNvPr>
          <p:cNvSpPr>
            <a:spLocks noGrp="1"/>
          </p:cNvSpPr>
          <p:nvPr>
            <p:ph idx="1"/>
          </p:nvPr>
        </p:nvSpPr>
        <p:spPr>
          <a:xfrm>
            <a:off x="4534935" y="597643"/>
            <a:ext cx="7422603" cy="5662479"/>
          </a:xfrm>
        </p:spPr>
        <p:txBody>
          <a:bodyPr>
            <a:normAutofit/>
          </a:bodyPr>
          <a:lstStyle/>
          <a:p>
            <a:r>
              <a:rPr lang="en-US" sz="3600" b="1" dirty="0"/>
              <a:t>Sourcing Business Income </a:t>
            </a:r>
          </a:p>
          <a:p>
            <a:pPr lvl="1"/>
            <a:r>
              <a:rPr lang="en-US" sz="3200" b="1" dirty="0"/>
              <a:t>To where the business is domiciled or owner is resident?</a:t>
            </a:r>
          </a:p>
          <a:p>
            <a:pPr marL="324000" lvl="1" indent="0">
              <a:buNone/>
            </a:pPr>
            <a:r>
              <a:rPr lang="en-US" sz="3200" b="1" dirty="0"/>
              <a:t>OR</a:t>
            </a:r>
          </a:p>
          <a:p>
            <a:pPr lvl="1"/>
            <a:r>
              <a:rPr lang="en-US" sz="3200" b="1" dirty="0"/>
              <a:t>To where the income is derived? </a:t>
            </a:r>
          </a:p>
          <a:p>
            <a:pPr lvl="1"/>
            <a:endParaRPr lang="en-US" sz="2900" b="1" dirty="0"/>
          </a:p>
        </p:txBody>
      </p:sp>
      <p:sp>
        <p:nvSpPr>
          <p:cNvPr id="4" name="Slide Number Placeholder 3">
            <a:extLst>
              <a:ext uri="{FF2B5EF4-FFF2-40B4-BE49-F238E27FC236}">
                <a16:creationId xmlns:a16="http://schemas.microsoft.com/office/drawing/2014/main" id="{FB312E57-9617-A4A3-15F6-C954C7852DD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a:t>
            </a:fld>
            <a:endParaRPr lang="en-US"/>
          </a:p>
        </p:txBody>
      </p:sp>
      <p:grpSp>
        <p:nvGrpSpPr>
          <p:cNvPr id="7" name="Group 6">
            <a:extLst>
              <a:ext uri="{FF2B5EF4-FFF2-40B4-BE49-F238E27FC236}">
                <a16:creationId xmlns:a16="http://schemas.microsoft.com/office/drawing/2014/main" id="{ABF6F7CA-08A9-6C49-DB8F-6D25055BF4AB}"/>
              </a:ext>
            </a:extLst>
          </p:cNvPr>
          <p:cNvGrpSpPr/>
          <p:nvPr/>
        </p:nvGrpSpPr>
        <p:grpSpPr>
          <a:xfrm>
            <a:off x="5044783" y="2176246"/>
            <a:ext cx="6099840" cy="1260720"/>
            <a:chOff x="5044783" y="2176246"/>
            <a:chExt cx="6099840" cy="12607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727737-09C2-6AAA-2BC8-0A7671FC422B}"/>
                    </a:ext>
                  </a:extLst>
                </p14:cNvPr>
                <p14:cNvContentPartPr/>
                <p14:nvPr/>
              </p14:nvContentPartPr>
              <p14:xfrm>
                <a:off x="5044783" y="2395846"/>
                <a:ext cx="5488920" cy="946800"/>
              </p14:xfrm>
            </p:contentPart>
          </mc:Choice>
          <mc:Fallback xmlns="">
            <p:pic>
              <p:nvPicPr>
                <p:cNvPr id="2" name="Ink 1">
                  <a:extLst>
                    <a:ext uri="{FF2B5EF4-FFF2-40B4-BE49-F238E27FC236}">
                      <a16:creationId xmlns:a16="http://schemas.microsoft.com/office/drawing/2014/main" id="{4F727737-09C2-6AAA-2BC8-0A7671FC422B}"/>
                    </a:ext>
                  </a:extLst>
                </p:cNvPr>
                <p:cNvPicPr/>
                <p:nvPr/>
              </p:nvPicPr>
              <p:blipFill>
                <a:blip r:embed="rId3"/>
                <a:stretch>
                  <a:fillRect/>
                </a:stretch>
              </p:blipFill>
              <p:spPr>
                <a:xfrm>
                  <a:off x="5036143" y="2386846"/>
                  <a:ext cx="5506560" cy="964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D0458A4-04FA-C335-D35C-AD4E9FB5999A}"/>
                    </a:ext>
                  </a:extLst>
                </p14:cNvPr>
                <p14:cNvContentPartPr/>
                <p14:nvPr/>
              </p14:nvContentPartPr>
              <p14:xfrm>
                <a:off x="5370583" y="2176246"/>
                <a:ext cx="5774040" cy="1260720"/>
              </p14:xfrm>
            </p:contentPart>
          </mc:Choice>
          <mc:Fallback xmlns="">
            <p:pic>
              <p:nvPicPr>
                <p:cNvPr id="3" name="Ink 2">
                  <a:extLst>
                    <a:ext uri="{FF2B5EF4-FFF2-40B4-BE49-F238E27FC236}">
                      <a16:creationId xmlns:a16="http://schemas.microsoft.com/office/drawing/2014/main" id="{6D0458A4-04FA-C335-D35C-AD4E9FB5999A}"/>
                    </a:ext>
                  </a:extLst>
                </p:cNvPr>
                <p:cNvPicPr/>
                <p:nvPr/>
              </p:nvPicPr>
              <p:blipFill>
                <a:blip r:embed="rId5"/>
                <a:stretch>
                  <a:fillRect/>
                </a:stretch>
              </p:blipFill>
              <p:spPr>
                <a:xfrm>
                  <a:off x="5361943" y="2167606"/>
                  <a:ext cx="5791680" cy="127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C79B864-AA21-8017-A79B-F70744FF08D1}"/>
                  </a:ext>
                </a:extLst>
              </p14:cNvPr>
              <p14:cNvContentPartPr/>
              <p14:nvPr/>
            </p14:nvContentPartPr>
            <p14:xfrm>
              <a:off x="4497223" y="4034926"/>
              <a:ext cx="6856920" cy="894600"/>
            </p14:xfrm>
          </p:contentPart>
        </mc:Choice>
        <mc:Fallback xmlns="">
          <p:pic>
            <p:nvPicPr>
              <p:cNvPr id="8" name="Ink 7">
                <a:extLst>
                  <a:ext uri="{FF2B5EF4-FFF2-40B4-BE49-F238E27FC236}">
                    <a16:creationId xmlns:a16="http://schemas.microsoft.com/office/drawing/2014/main" id="{6C79B864-AA21-8017-A79B-F70744FF08D1}"/>
                  </a:ext>
                </a:extLst>
              </p:cNvPr>
              <p:cNvPicPr/>
              <p:nvPr/>
            </p:nvPicPr>
            <p:blipFill>
              <a:blip r:embed="rId7"/>
              <a:stretch>
                <a:fillRect/>
              </a:stretch>
            </p:blipFill>
            <p:spPr>
              <a:xfrm>
                <a:off x="4488223" y="4026286"/>
                <a:ext cx="6874560" cy="912240"/>
              </a:xfrm>
              <a:prstGeom prst="rect">
                <a:avLst/>
              </a:prstGeom>
            </p:spPr>
          </p:pic>
        </mc:Fallback>
      </mc:AlternateContent>
    </p:spTree>
    <p:extLst>
      <p:ext uri="{BB962C8B-B14F-4D97-AF65-F5344CB8AC3E}">
        <p14:creationId xmlns:p14="http://schemas.microsoft.com/office/powerpoint/2010/main" val="113085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p:txBody>
          <a:bodyPr/>
          <a:lstStyle/>
          <a:p>
            <a:r>
              <a:rPr lang="en-US" dirty="0"/>
              <a:t>Work Group Activity</a:t>
            </a:r>
          </a:p>
        </p:txBody>
      </p:sp>
      <p:sp>
        <p:nvSpPr>
          <p:cNvPr id="3" name="Content Placeholder 2">
            <a:extLst>
              <a:ext uri="{FF2B5EF4-FFF2-40B4-BE49-F238E27FC236}">
                <a16:creationId xmlns:a16="http://schemas.microsoft.com/office/drawing/2014/main" id="{67B1623A-1420-8C63-0511-7772375E14D1}"/>
              </a:ext>
            </a:extLst>
          </p:cNvPr>
          <p:cNvSpPr>
            <a:spLocks noGrp="1"/>
          </p:cNvSpPr>
          <p:nvPr>
            <p:ph idx="1"/>
          </p:nvPr>
        </p:nvSpPr>
        <p:spPr>
          <a:xfrm>
            <a:off x="1471448" y="2340864"/>
            <a:ext cx="10139359" cy="3634486"/>
          </a:xfrm>
        </p:spPr>
        <p:txBody>
          <a:bodyPr>
            <a:normAutofit/>
          </a:bodyPr>
          <a:lstStyle/>
          <a:p>
            <a:pPr>
              <a:lnSpc>
                <a:spcPct val="100000"/>
              </a:lnSpc>
              <a:spcAft>
                <a:spcPts val="1800"/>
              </a:spcAft>
            </a:pPr>
            <a:r>
              <a:rPr lang="en-US" sz="2800" dirty="0"/>
              <a:t>Considered some of the “essential elements” or principles necessary to make it possible to source partnership income to where it is derived. See General Framework – </a:t>
            </a:r>
            <a:r>
              <a:rPr lang="en-US" sz="2800" dirty="0">
                <a:solidFill>
                  <a:srgbClr val="C00000"/>
                </a:solidFill>
                <a:hlinkClick r:id="rId2">
                  <a:extLst>
                    <a:ext uri="{A12FA001-AC4F-418D-AE19-62706E023703}">
                      <ahyp:hlinkClr xmlns:ahyp="http://schemas.microsoft.com/office/drawing/2018/hyperlinkcolor" val="tx"/>
                    </a:ext>
                  </a:extLst>
                </a:hlinkClick>
              </a:rPr>
              <a:t>HERE</a:t>
            </a:r>
            <a:r>
              <a:rPr lang="en-US" sz="2800" dirty="0"/>
              <a:t>. </a:t>
            </a:r>
            <a:endParaRPr lang="en-US" sz="2800" dirty="0">
              <a:highlight>
                <a:srgbClr val="FFFF00"/>
              </a:highlight>
            </a:endParaRPr>
          </a:p>
          <a:p>
            <a:pPr>
              <a:lnSpc>
                <a:spcPct val="100000"/>
              </a:lnSpc>
              <a:spcAft>
                <a:spcPts val="1800"/>
              </a:spcAft>
            </a:pPr>
            <a:r>
              <a:rPr lang="en-US" sz="2800" dirty="0"/>
              <a:t>Did research confirming that existing state guidance generally agrees with these principles—at least to an extent.</a:t>
            </a:r>
          </a:p>
          <a:p>
            <a:pPr>
              <a:lnSpc>
                <a:spcPct val="100000"/>
              </a:lnSpc>
              <a:spcAft>
                <a:spcPts val="1800"/>
              </a:spcAft>
            </a:pPr>
            <a:endParaRPr lang="en-US" sz="2800"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409486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3EA4-7F91-794B-4FD2-868DB20F6C5E}"/>
              </a:ext>
            </a:extLst>
          </p:cNvPr>
          <p:cNvSpPr>
            <a:spLocks noGrp="1"/>
          </p:cNvSpPr>
          <p:nvPr>
            <p:ph type="title"/>
          </p:nvPr>
        </p:nvSpPr>
        <p:spPr/>
        <p:txBody>
          <a:bodyPr/>
          <a:lstStyle/>
          <a:p>
            <a:r>
              <a:rPr lang="en-US" dirty="0"/>
              <a:t>Recent Activity</a:t>
            </a:r>
          </a:p>
        </p:txBody>
      </p:sp>
      <p:sp>
        <p:nvSpPr>
          <p:cNvPr id="3" name="Content Placeholder 2">
            <a:extLst>
              <a:ext uri="{FF2B5EF4-FFF2-40B4-BE49-F238E27FC236}">
                <a16:creationId xmlns:a16="http://schemas.microsoft.com/office/drawing/2014/main" id="{D76C0DB4-B3E0-5917-D9DF-1C1F15A6533E}"/>
              </a:ext>
            </a:extLst>
          </p:cNvPr>
          <p:cNvSpPr>
            <a:spLocks noGrp="1"/>
          </p:cNvSpPr>
          <p:nvPr>
            <p:ph idx="1"/>
          </p:nvPr>
        </p:nvSpPr>
        <p:spPr>
          <a:xfrm>
            <a:off x="1471449" y="2187970"/>
            <a:ext cx="10139359" cy="3967874"/>
          </a:xfrm>
        </p:spPr>
        <p:txBody>
          <a:bodyPr>
            <a:normAutofit fontScale="92500" lnSpcReduction="10000"/>
          </a:bodyPr>
          <a:lstStyle/>
          <a:p>
            <a:pPr>
              <a:lnSpc>
                <a:spcPct val="100000"/>
              </a:lnSpc>
              <a:spcAft>
                <a:spcPts val="1800"/>
              </a:spcAft>
            </a:pPr>
            <a:r>
              <a:rPr lang="en-US" sz="2800" dirty="0"/>
              <a:t>Work group met September 18, 2024 to discuss approach to blended apportionment and the complexity caused by tiered structures, special allocations, and related-party transactions. (See slides with the agenda for this meeting - </a:t>
            </a:r>
            <a:r>
              <a:rPr lang="en-US" sz="2800" dirty="0">
                <a:solidFill>
                  <a:srgbClr val="C00000"/>
                </a:solidFill>
                <a:hlinkClick r:id="rId2">
                  <a:extLst>
                    <a:ext uri="{A12FA001-AC4F-418D-AE19-62706E023703}">
                      <ahyp:hlinkClr xmlns:ahyp="http://schemas.microsoft.com/office/drawing/2018/hyperlinkcolor" val="tx"/>
                    </a:ext>
                  </a:extLst>
                </a:hlinkClick>
              </a:rPr>
              <a:t>HERE</a:t>
            </a:r>
            <a:r>
              <a:rPr lang="en-US" sz="2800" dirty="0"/>
              <a:t>.) Focusing on the “how” not the “when”.</a:t>
            </a:r>
          </a:p>
          <a:p>
            <a:pPr>
              <a:lnSpc>
                <a:spcPct val="100000"/>
              </a:lnSpc>
              <a:spcAft>
                <a:spcPts val="1800"/>
              </a:spcAft>
            </a:pPr>
            <a:r>
              <a:rPr lang="en-US" sz="2800" dirty="0"/>
              <a:t>Since then—we have worked on answering the question raised – how do you apply blended apportionment where there are special allocations of partnership items. </a:t>
            </a:r>
          </a:p>
          <a:p>
            <a:pPr>
              <a:lnSpc>
                <a:spcPct val="100000"/>
              </a:lnSpc>
              <a:spcAft>
                <a:spcPts val="1800"/>
              </a:spcAft>
            </a:pPr>
            <a:r>
              <a:rPr lang="en-US" sz="2800" dirty="0"/>
              <a:t>But we’ve also received informal feedback questioning principles.</a:t>
            </a:r>
          </a:p>
        </p:txBody>
      </p:sp>
      <p:sp>
        <p:nvSpPr>
          <p:cNvPr id="4" name="Slide Number Placeholder 3">
            <a:extLst>
              <a:ext uri="{FF2B5EF4-FFF2-40B4-BE49-F238E27FC236}">
                <a16:creationId xmlns:a16="http://schemas.microsoft.com/office/drawing/2014/main" id="{37935CA0-2F60-85EB-0D63-068824BAD1AE}"/>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97744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A4C27-153A-F61D-C3D6-1A75E015ED42}"/>
              </a:ext>
            </a:extLst>
          </p:cNvPr>
          <p:cNvSpPr>
            <a:spLocks noGrp="1"/>
          </p:cNvSpPr>
          <p:nvPr>
            <p:ph type="title"/>
          </p:nvPr>
        </p:nvSpPr>
        <p:spPr>
          <a:xfrm>
            <a:off x="581192" y="1242849"/>
            <a:ext cx="10668000" cy="2147467"/>
          </a:xfrm>
        </p:spPr>
        <p:txBody>
          <a:bodyPr>
            <a:normAutofit/>
          </a:bodyPr>
          <a:lstStyle/>
          <a:p>
            <a:r>
              <a:rPr lang="en-US" dirty="0"/>
              <a:t>Question: Can income from complex partnership Structures be sourced to where it is derived?</a:t>
            </a:r>
          </a:p>
        </p:txBody>
      </p:sp>
      <p:sp>
        <p:nvSpPr>
          <p:cNvPr id="4" name="Slide Number Placeholder 3">
            <a:extLst>
              <a:ext uri="{FF2B5EF4-FFF2-40B4-BE49-F238E27FC236}">
                <a16:creationId xmlns:a16="http://schemas.microsoft.com/office/drawing/2014/main" id="{008C8C96-6130-4947-59F3-BF16E68D1ADA}"/>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2" name="Picture 1">
            <a:extLst>
              <a:ext uri="{FF2B5EF4-FFF2-40B4-BE49-F238E27FC236}">
                <a16:creationId xmlns:a16="http://schemas.microsoft.com/office/drawing/2014/main" id="{02281158-27BD-687B-F750-C3468E40B77C}"/>
              </a:ext>
            </a:extLst>
          </p:cNvPr>
          <p:cNvPicPr>
            <a:picLocks noChangeAspect="1"/>
          </p:cNvPicPr>
          <p:nvPr/>
        </p:nvPicPr>
        <p:blipFill rotWithShape="1">
          <a:blip r:embed="rId3">
            <a:grayscl/>
          </a:blip>
          <a:srcRect l="37825" r="37939"/>
          <a:stretch/>
        </p:blipFill>
        <p:spPr>
          <a:xfrm>
            <a:off x="10491379" y="755711"/>
            <a:ext cx="1637968" cy="4386262"/>
          </a:xfrm>
          <a:prstGeom prst="rect">
            <a:avLst/>
          </a:prstGeom>
        </p:spPr>
      </p:pic>
    </p:spTree>
    <p:extLst>
      <p:ext uri="{BB962C8B-B14F-4D97-AF65-F5344CB8AC3E}">
        <p14:creationId xmlns:p14="http://schemas.microsoft.com/office/powerpoint/2010/main" val="298849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F6E0-B590-09D5-5BCE-8B7CA679C685}"/>
              </a:ext>
            </a:extLst>
          </p:cNvPr>
          <p:cNvSpPr>
            <a:spLocks noGrp="1"/>
          </p:cNvSpPr>
          <p:nvPr>
            <p:ph type="title"/>
          </p:nvPr>
        </p:nvSpPr>
        <p:spPr/>
        <p:txBody>
          <a:bodyPr/>
          <a:lstStyle/>
          <a:p>
            <a:r>
              <a:rPr lang="en-US" dirty="0"/>
              <a:t>10,000 Foot View</a:t>
            </a:r>
          </a:p>
        </p:txBody>
      </p:sp>
      <p:sp>
        <p:nvSpPr>
          <p:cNvPr id="3" name="Text Placeholder 2">
            <a:extLst>
              <a:ext uri="{FF2B5EF4-FFF2-40B4-BE49-F238E27FC236}">
                <a16:creationId xmlns:a16="http://schemas.microsoft.com/office/drawing/2014/main" id="{3B47F100-A5CB-D2CE-27DB-FEAE03E18850}"/>
              </a:ext>
            </a:extLst>
          </p:cNvPr>
          <p:cNvSpPr>
            <a:spLocks noGrp="1"/>
          </p:cNvSpPr>
          <p:nvPr>
            <p:ph type="body" idx="1"/>
          </p:nvPr>
        </p:nvSpPr>
        <p:spPr/>
        <p:txBody>
          <a:bodyPr/>
          <a:lstStyle/>
          <a:p>
            <a:r>
              <a:rPr lang="en-US" b="1" dirty="0"/>
              <a:t>Can income from complex partnership Structures be sourced to where it is derived?</a:t>
            </a:r>
          </a:p>
        </p:txBody>
      </p:sp>
      <p:sp>
        <p:nvSpPr>
          <p:cNvPr id="4" name="Slide Number Placeholder 3">
            <a:extLst>
              <a:ext uri="{FF2B5EF4-FFF2-40B4-BE49-F238E27FC236}">
                <a16:creationId xmlns:a16="http://schemas.microsoft.com/office/drawing/2014/main" id="{4AD28A12-B966-83C5-4D9B-3B719D73A1F7}"/>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2600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purl.org/dc/elements/1.1/"/>
    <ds:schemaRef ds:uri="71af3243-3dd4-4a8d-8c0d-dd76da1f02a5"/>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16c05727-aa75-4e4a-9b5f-8a80a1165891"/>
    <ds:schemaRef ds:uri="http://purl.org/dc/dcmitype/"/>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{A0F34DF7-2C7D-45DD-8C44-89A48ADF5BAD}tf33552983_win32</Template>
  <TotalTime>27453</TotalTime>
  <Words>2250</Words>
  <Application>Microsoft Office PowerPoint</Application>
  <PresentationFormat>Widescreen</PresentationFormat>
  <Paragraphs>235</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Franklin Gothic Book</vt:lpstr>
      <vt:lpstr>Franklin Gothic Demi</vt:lpstr>
      <vt:lpstr>Wingdings 2</vt:lpstr>
      <vt:lpstr>DividendVTI</vt:lpstr>
      <vt:lpstr>      State Taxation of Partnerships –  Status Report –  Sourcing in Complex Structures</vt:lpstr>
      <vt:lpstr>NOTE: </vt:lpstr>
      <vt:lpstr>Building on what We’ve Done    (Short-Term)</vt:lpstr>
      <vt:lpstr>Building on what We’ve Done    (Long-Term)</vt:lpstr>
      <vt:lpstr>Building on what We’ve Done    (Long-Term)</vt:lpstr>
      <vt:lpstr>Work Group Activity</vt:lpstr>
      <vt:lpstr>Recent Activity</vt:lpstr>
      <vt:lpstr>Question: Can income from complex partnership Structures be sourced to where it is derived?</vt:lpstr>
      <vt:lpstr>10,000 Foot View</vt:lpstr>
      <vt:lpstr>Fundamental Elements of the System</vt:lpstr>
      <vt:lpstr>Fundamental Elements of the System</vt:lpstr>
      <vt:lpstr>Fundamental Elements of the System</vt:lpstr>
      <vt:lpstr>Fundamental Elements of the System</vt:lpstr>
      <vt:lpstr>On that question – See, for example:</vt:lpstr>
      <vt:lpstr>On that question – See, for example:</vt:lpstr>
      <vt:lpstr>On that question – See, for example:</vt:lpstr>
      <vt:lpstr>Fundamental Elements of the System</vt:lpstr>
      <vt:lpstr>Fundamental Elements of the System</vt:lpstr>
      <vt:lpstr>Fundamental Elements of the System</vt:lpstr>
      <vt:lpstr>100 Foot View</vt:lpstr>
      <vt:lpstr>Application of the Attribution Principle</vt:lpstr>
      <vt:lpstr>Application of the Attribution Principle</vt:lpstr>
      <vt:lpstr>Example 1:</vt:lpstr>
      <vt:lpstr>Example 1:</vt:lpstr>
      <vt:lpstr>Example 2:</vt:lpstr>
      <vt:lpstr>Down in the weeds</vt:lpstr>
      <vt:lpstr>Working on the “how” of blended apportionment</vt:lpstr>
      <vt:lpstr>And on a related note</vt:lpstr>
      <vt:lpstr>Partnership Training for the States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Goods WhitePaper</dc:title>
  <dc:creator>Hecht</dc:creator>
  <cp:lastModifiedBy>Helen Hecht</cp:lastModifiedBy>
  <cp:revision>68</cp:revision>
  <dcterms:created xsi:type="dcterms:W3CDTF">2021-11-02T14:40:59Z</dcterms:created>
  <dcterms:modified xsi:type="dcterms:W3CDTF">2024-11-15T16:14:11Z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3EADFD55-4C10-4BC8-BAA0-9C3B0E89CD20</vt:lpwstr>
  </property>
  <property fmtid="{D5CDD505-2E9C-101B-9397-08002B2CF9AE}" pid="4" name="ArticulatePath">
    <vt:lpwstr>Digital Report - Uniformity Meeting - November 2021</vt:lpwstr>
  </property>
  <property fmtid="{D5CDD505-2E9C-101B-9397-08002B2CF9AE}" pid="5" name="SlidoAppVersion">
    <vt:lpwstr>1.6.1.4122</vt:lpwstr>
  </property>
</Properties>
</file>