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12" r:id="rId1"/>
  </p:sldMasterIdLst>
  <p:notesMasterIdLst>
    <p:notesMasterId r:id="rId19"/>
  </p:notesMasterIdLst>
  <p:sldIdLst>
    <p:sldId id="257" r:id="rId2"/>
    <p:sldId id="269" r:id="rId3"/>
    <p:sldId id="271" r:id="rId4"/>
    <p:sldId id="258" r:id="rId5"/>
    <p:sldId id="259" r:id="rId6"/>
    <p:sldId id="260" r:id="rId7"/>
    <p:sldId id="261" r:id="rId8"/>
    <p:sldId id="262" r:id="rId9"/>
    <p:sldId id="263" r:id="rId10"/>
    <p:sldId id="264" r:id="rId11"/>
    <p:sldId id="265" r:id="rId12"/>
    <p:sldId id="266" r:id="rId13"/>
    <p:sldId id="267" r:id="rId14"/>
    <p:sldId id="268" r:id="rId15"/>
    <p:sldId id="270" r:id="rId16"/>
    <p:sldId id="272" r:id="rId17"/>
    <p:sldId id="273" r:id="rId18"/>
  </p:sldIdLst>
  <p:sldSz cx="12192000" cy="6858000"/>
  <p:notesSz cx="7077075" cy="9363075"/>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77791" autoAdjust="0"/>
  </p:normalViewPr>
  <p:slideViewPr>
    <p:cSldViewPr snapToGrid="0">
      <p:cViewPr varScale="1">
        <p:scale>
          <a:sx n="33" d="100"/>
          <a:sy n="33" d="100"/>
        </p:scale>
        <p:origin x="810" y="2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85" d="100"/>
          <a:sy n="85"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DF0A747-3D3D-4E61-BBFC-593FEE6AD157}" type="datetimeFigureOut">
              <a:rPr lang="en-US" smtClean="0"/>
              <a:t>11/18/2024</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4BE47F8-3455-4D8C-B9E0-C75F5017E12D}" type="slidenum">
              <a:rPr lang="en-US" smtClean="0"/>
              <a:t>‹#›</a:t>
            </a:fld>
            <a:endParaRPr lang="en-US" dirty="0"/>
          </a:p>
        </p:txBody>
      </p:sp>
    </p:spTree>
    <p:extLst>
      <p:ext uri="{BB962C8B-B14F-4D97-AF65-F5344CB8AC3E}">
        <p14:creationId xmlns:p14="http://schemas.microsoft.com/office/powerpoint/2010/main" val="158319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29DAAD1-DCC8-4986-ABC6-E5C7F40BAF74}" type="datetime1">
              <a:rPr lang="en-US" smtClean="0"/>
              <a:t>11/18/2024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04136-8312-4616-9D8B-8217A16E872A}" type="datetime1">
              <a:rPr lang="en-US" smtClean="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1003B7D0-9026-43E0-BB72-296DFF463416}" type="datetime1">
              <a:rPr lang="en-US" smtClean="0"/>
              <a:t>11/18/2024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62EB29EC-452B-411D-BB95-55074DC2997B}" type="datetime1">
              <a:rPr lang="en-US" smtClean="0"/>
              <a:t>11/18/2024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04E83301-EA85-4833-AC88-201BDBC4DFDA}" type="datetime1">
              <a:rPr lang="en-US" smtClean="0"/>
              <a:t>11/18/2024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F49CD-F5BA-445F-9E73-B8FBCCADC9E4}" type="datetime1">
              <a:rPr lang="en-US" smtClean="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AB9F2-6600-44D8-A39E-9C8A1D247AE4}" type="datetime1">
              <a:rPr lang="en-US" smtClean="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99458-CD5E-4469-899A-81E77DE4C8A2}" type="datetime1">
              <a:rPr lang="en-US" smtClean="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78CE-E1B9-46A2-9F0A-B08F8FD335D6}" type="datetime1">
              <a:rPr lang="en-US" smtClean="0"/>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4EF5B52A-164C-491C-82EC-0311110E63BC}" type="datetime1">
              <a:rPr lang="en-US" smtClean="0"/>
              <a:t>11/18/2024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DD167-4E9B-496D-A1B4-EC3F4B87A8D0}" type="datetime1">
              <a:rPr lang="en-US" smtClean="0"/>
              <a:t>11/18/2024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2537ACC9-04C3-44FE-8193-E17ECA2F4901}" type="datetime1">
              <a:rPr lang="en-US" smtClean="0"/>
              <a:t>11/18/2024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chrome-extension://efaidnbmnnnibpcajpcglclefindmkaj/https:/www.mtc.gov/wp-content/uploads/2024/10/Draft-Bundling-Whitepaper_10-3-24workgroup.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241830" y="1584955"/>
            <a:ext cx="7622510" cy="2146111"/>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000" dirty="0"/>
              <a:t>Sales Tax on Digital Products</a:t>
            </a:r>
            <a:br>
              <a:rPr lang="en-US" sz="4000" dirty="0"/>
            </a:br>
            <a:r>
              <a:rPr lang="en-US" sz="4000" dirty="0"/>
              <a:t>Status Report </a:t>
            </a:r>
            <a:br>
              <a:rPr lang="en-US" sz="4000" dirty="0"/>
            </a:br>
            <a:r>
              <a:rPr lang="en-US" sz="4000" dirty="0"/>
              <a:t>Bundling Issue</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66261" y="3948381"/>
            <a:ext cx="6333978" cy="1915209"/>
          </a:xfrm>
        </p:spPr>
        <p:txBody>
          <a:bodyPr>
            <a:noAutofit/>
          </a:bodyPr>
          <a:lstStyle/>
          <a:p>
            <a:r>
              <a:rPr lang="en-US" sz="2000" dirty="0"/>
              <a:t>November 19, 2024</a:t>
            </a:r>
          </a:p>
          <a:p>
            <a:r>
              <a:rPr lang="en-US" sz="2000" dirty="0"/>
              <a:t>Chair - Tim Jennrich, Washington</a:t>
            </a:r>
          </a:p>
          <a:p>
            <a:r>
              <a:rPr lang="en-US" sz="2000" dirty="0"/>
              <a:t>Vice Chair – Mia Strong, Louisiana</a:t>
            </a:r>
            <a:endParaRPr lang="en-US" sz="2400" dirty="0"/>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2"/>
          <a:stretch>
            <a:fillRect/>
          </a:stretch>
        </p:blipFill>
        <p:spPr>
          <a:xfrm>
            <a:off x="830031" y="2960077"/>
            <a:ext cx="3053422" cy="1541978"/>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CC972-7F6B-EF60-0351-76C6DC4044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C87C2EB-449C-2FF6-F5B6-03D2FF4015C9}"/>
              </a:ext>
            </a:extLst>
          </p:cNvPr>
          <p:cNvPicPr>
            <a:picLocks noChangeAspect="1"/>
          </p:cNvPicPr>
          <p:nvPr/>
        </p:nvPicPr>
        <p:blipFill>
          <a:blip r:embed="rId2"/>
          <a:stretch>
            <a:fillRect/>
          </a:stretch>
        </p:blipFill>
        <p:spPr>
          <a:xfrm>
            <a:off x="6096000" y="532435"/>
            <a:ext cx="5309227" cy="6325565"/>
          </a:xfrm>
          <a:prstGeom prst="rect">
            <a:avLst/>
          </a:prstGeom>
        </p:spPr>
      </p:pic>
      <p:sp>
        <p:nvSpPr>
          <p:cNvPr id="5" name="TextBox 4">
            <a:extLst>
              <a:ext uri="{FF2B5EF4-FFF2-40B4-BE49-F238E27FC236}">
                <a16:creationId xmlns:a16="http://schemas.microsoft.com/office/drawing/2014/main" id="{1F34F9E1-21A1-5D73-A6E2-887B8FBF4708}"/>
              </a:ext>
            </a:extLst>
          </p:cNvPr>
          <p:cNvSpPr txBox="1"/>
          <p:nvPr/>
        </p:nvSpPr>
        <p:spPr>
          <a:xfrm>
            <a:off x="508151" y="1551008"/>
            <a:ext cx="3878654" cy="2554545"/>
          </a:xfrm>
          <a:prstGeom prst="rect">
            <a:avLst/>
          </a:prstGeom>
          <a:noFill/>
        </p:spPr>
        <p:txBody>
          <a:bodyPr wrap="square" rtlCol="0">
            <a:spAutoFit/>
          </a:bodyPr>
          <a:lstStyle/>
          <a:p>
            <a:r>
              <a:rPr lang="en-US" sz="2000" b="1" dirty="0"/>
              <a:t>Under the section on exemptions and exclusions there is information about the question of how to treat sales of business inputs—including information from the panel presentation at the 2023 MTC annual meeting in Austin.</a:t>
            </a:r>
          </a:p>
        </p:txBody>
      </p:sp>
      <p:sp>
        <p:nvSpPr>
          <p:cNvPr id="2" name="Slide Number Placeholder 1">
            <a:extLst>
              <a:ext uri="{FF2B5EF4-FFF2-40B4-BE49-F238E27FC236}">
                <a16:creationId xmlns:a16="http://schemas.microsoft.com/office/drawing/2014/main" id="{99E7FBE3-7FCC-5E0E-1046-325C1F512239}"/>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10470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59E7A8-9D2E-EC93-3DCB-D64812DCE4DB}"/>
              </a:ext>
            </a:extLst>
          </p:cNvPr>
          <p:cNvPicPr>
            <a:picLocks noChangeAspect="1"/>
          </p:cNvPicPr>
          <p:nvPr/>
        </p:nvPicPr>
        <p:blipFill>
          <a:blip r:embed="rId2"/>
          <a:stretch>
            <a:fillRect/>
          </a:stretch>
        </p:blipFill>
        <p:spPr>
          <a:xfrm>
            <a:off x="6096000" y="578733"/>
            <a:ext cx="5295439" cy="6198243"/>
          </a:xfrm>
          <a:prstGeom prst="rect">
            <a:avLst/>
          </a:prstGeom>
        </p:spPr>
      </p:pic>
      <p:sp>
        <p:nvSpPr>
          <p:cNvPr id="6" name="TextBox 5">
            <a:extLst>
              <a:ext uri="{FF2B5EF4-FFF2-40B4-BE49-F238E27FC236}">
                <a16:creationId xmlns:a16="http://schemas.microsoft.com/office/drawing/2014/main" id="{18C97088-D572-B839-7B62-20B7A4B79C50}"/>
              </a:ext>
            </a:extLst>
          </p:cNvPr>
          <p:cNvSpPr txBox="1"/>
          <p:nvPr/>
        </p:nvSpPr>
        <p:spPr>
          <a:xfrm>
            <a:off x="508151" y="1551008"/>
            <a:ext cx="3878654" cy="1631216"/>
          </a:xfrm>
          <a:prstGeom prst="rect">
            <a:avLst/>
          </a:prstGeom>
          <a:noFill/>
        </p:spPr>
        <p:txBody>
          <a:bodyPr wrap="square" rtlCol="0">
            <a:spAutoFit/>
          </a:bodyPr>
          <a:lstStyle/>
          <a:p>
            <a:r>
              <a:rPr lang="en-US" sz="2000" b="1" dirty="0"/>
              <a:t>One important page is the appendix page. If you’re looking for materials, you may find them here as well as in other places in this outline. </a:t>
            </a:r>
          </a:p>
        </p:txBody>
      </p:sp>
      <p:sp>
        <p:nvSpPr>
          <p:cNvPr id="2" name="Slide Number Placeholder 1">
            <a:extLst>
              <a:ext uri="{FF2B5EF4-FFF2-40B4-BE49-F238E27FC236}">
                <a16:creationId xmlns:a16="http://schemas.microsoft.com/office/drawing/2014/main" id="{EF55CEC9-6905-687B-FD29-2CA1468359A8}"/>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33601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0F88C-9458-C03D-01F5-08D7398151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A0F8FE-31B8-8EF9-8C03-E0CA60AD431D}"/>
              </a:ext>
            </a:extLst>
          </p:cNvPr>
          <p:cNvSpPr>
            <a:spLocks noGrp="1"/>
          </p:cNvSpPr>
          <p:nvPr>
            <p:ph type="title"/>
          </p:nvPr>
        </p:nvSpPr>
        <p:spPr/>
        <p:txBody>
          <a:bodyPr/>
          <a:lstStyle/>
          <a:p>
            <a:r>
              <a:rPr lang="en-US" dirty="0"/>
              <a:t>UPDATE on the Bundling Issue</a:t>
            </a:r>
          </a:p>
        </p:txBody>
      </p:sp>
      <p:sp>
        <p:nvSpPr>
          <p:cNvPr id="5" name="Text Placeholder 4">
            <a:extLst>
              <a:ext uri="{FF2B5EF4-FFF2-40B4-BE49-F238E27FC236}">
                <a16:creationId xmlns:a16="http://schemas.microsoft.com/office/drawing/2014/main" id="{0442DBBC-B44B-5A9B-4DA2-0434E75A026A}"/>
              </a:ext>
            </a:extLst>
          </p:cNvPr>
          <p:cNvSpPr>
            <a:spLocks noGrp="1"/>
          </p:cNvSpPr>
          <p:nvPr>
            <p:ph type="body" idx="1"/>
          </p:nvPr>
        </p:nvSpPr>
        <p:spPr/>
        <p:txBody>
          <a:bodyPr/>
          <a:lstStyle/>
          <a:p>
            <a:r>
              <a:rPr lang="en-US" b="1" dirty="0"/>
              <a:t>Digital Products Project</a:t>
            </a:r>
          </a:p>
        </p:txBody>
      </p:sp>
      <p:sp>
        <p:nvSpPr>
          <p:cNvPr id="2" name="Slide Number Placeholder 1">
            <a:extLst>
              <a:ext uri="{FF2B5EF4-FFF2-40B4-BE49-F238E27FC236}">
                <a16:creationId xmlns:a16="http://schemas.microsoft.com/office/drawing/2014/main" id="{22C9599E-C115-A344-09B2-5A726F5AD220}"/>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162111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60D045-2183-ED6C-4E45-1B54ADD3E4A9}"/>
              </a:ext>
            </a:extLst>
          </p:cNvPr>
          <p:cNvSpPr>
            <a:spLocks noGrp="1"/>
          </p:cNvSpPr>
          <p:nvPr>
            <p:ph type="title"/>
          </p:nvPr>
        </p:nvSpPr>
        <p:spPr>
          <a:xfrm>
            <a:off x="581192" y="702156"/>
            <a:ext cx="11029616" cy="571059"/>
          </a:xfrm>
        </p:spPr>
        <p:txBody>
          <a:bodyPr/>
          <a:lstStyle/>
          <a:p>
            <a:r>
              <a:rPr lang="en-US" dirty="0"/>
              <a:t>Bundling Issue – Draft Section of White Paper</a:t>
            </a:r>
          </a:p>
        </p:txBody>
      </p:sp>
      <p:sp>
        <p:nvSpPr>
          <p:cNvPr id="5" name="Content Placeholder 4">
            <a:extLst>
              <a:ext uri="{FF2B5EF4-FFF2-40B4-BE49-F238E27FC236}">
                <a16:creationId xmlns:a16="http://schemas.microsoft.com/office/drawing/2014/main" id="{DBF3B0E8-CFF3-4246-6911-0A0503E3DA23}"/>
              </a:ext>
            </a:extLst>
          </p:cNvPr>
          <p:cNvSpPr>
            <a:spLocks noGrp="1"/>
          </p:cNvSpPr>
          <p:nvPr>
            <p:ph idx="1"/>
          </p:nvPr>
        </p:nvSpPr>
        <p:spPr>
          <a:xfrm>
            <a:off x="581192" y="1377387"/>
            <a:ext cx="11029615" cy="5034988"/>
          </a:xfrm>
        </p:spPr>
        <p:txBody>
          <a:bodyPr>
            <a:normAutofit/>
          </a:bodyPr>
          <a:lstStyle/>
          <a:p>
            <a:pPr>
              <a:lnSpc>
                <a:spcPct val="100000"/>
              </a:lnSpc>
              <a:spcBef>
                <a:spcPts val="0"/>
              </a:spcBef>
            </a:pPr>
            <a:r>
              <a:rPr lang="en-US" sz="1600" b="1" dirty="0">
                <a:solidFill>
                  <a:schemeClr val="tx1"/>
                </a:solidFill>
              </a:rPr>
              <a:t>Draft Section of the White Paper – with research on Streamlined and other rules as well as a summary of stakeholder input. – </a:t>
            </a:r>
            <a:r>
              <a:rPr lang="en-US" sz="1600" b="1" dirty="0">
                <a:solidFill>
                  <a:srgbClr val="C00000"/>
                </a:solidFill>
                <a:hlinkClick r:id="rId2">
                  <a:extLst>
                    <a:ext uri="{A12FA001-AC4F-418D-AE19-62706E023703}">
                      <ahyp:hlinkClr xmlns:ahyp="http://schemas.microsoft.com/office/drawing/2018/hyperlinkcolor" val="tx"/>
                    </a:ext>
                  </a:extLst>
                </a:hlinkClick>
              </a:rPr>
              <a:t>HERE</a:t>
            </a:r>
            <a:endParaRPr lang="en-US" sz="1600" b="1" dirty="0">
              <a:solidFill>
                <a:srgbClr val="C00000"/>
              </a:solidFill>
            </a:endParaRPr>
          </a:p>
          <a:p>
            <a:pPr>
              <a:lnSpc>
                <a:spcPct val="100000"/>
              </a:lnSpc>
              <a:spcBef>
                <a:spcPts val="0"/>
              </a:spcBef>
            </a:pPr>
            <a:r>
              <a:rPr lang="en-US" sz="1600" b="1" dirty="0">
                <a:solidFill>
                  <a:schemeClr val="tx1"/>
                </a:solidFill>
              </a:rPr>
              <a:t>Covers:</a:t>
            </a:r>
          </a:p>
          <a:p>
            <a:pPr lvl="1">
              <a:spcBef>
                <a:spcPts val="0"/>
              </a:spcBef>
              <a:spcAft>
                <a:spcPts val="300"/>
              </a:spcAft>
            </a:pPr>
            <a:r>
              <a:rPr lang="en-US" sz="1600" b="1" dirty="0">
                <a:solidFill>
                  <a:schemeClr val="tx1"/>
                </a:solidFill>
              </a:rPr>
              <a:t>Why and how states have developed bundling rules.</a:t>
            </a:r>
          </a:p>
          <a:p>
            <a:pPr lvl="1">
              <a:spcBef>
                <a:spcPts val="0"/>
              </a:spcBef>
              <a:spcAft>
                <a:spcPts val="300"/>
              </a:spcAft>
            </a:pPr>
            <a:r>
              <a:rPr lang="en-US" sz="1600" b="1" dirty="0">
                <a:solidFill>
                  <a:schemeClr val="tx1"/>
                </a:solidFill>
              </a:rPr>
              <a:t>Results of staff research into current state practices on bundling.</a:t>
            </a:r>
          </a:p>
          <a:p>
            <a:pPr lvl="2">
              <a:spcBef>
                <a:spcPts val="0"/>
              </a:spcBef>
              <a:spcAft>
                <a:spcPts val="300"/>
              </a:spcAft>
            </a:pPr>
            <a:r>
              <a:rPr lang="en-US" sz="1600" b="1" dirty="0">
                <a:solidFill>
                  <a:schemeClr val="tx1"/>
                </a:solidFill>
              </a:rPr>
              <a:t>Streamlined States - Basics</a:t>
            </a:r>
          </a:p>
          <a:p>
            <a:pPr lvl="3">
              <a:spcBef>
                <a:spcPts val="0"/>
              </a:spcBef>
              <a:spcAft>
                <a:spcPts val="300"/>
              </a:spcAft>
            </a:pPr>
            <a:r>
              <a:rPr lang="en-US" sz="1600" b="1" dirty="0">
                <a:solidFill>
                  <a:schemeClr val="tx1"/>
                </a:solidFill>
              </a:rPr>
              <a:t>Streamlined Exclusions	</a:t>
            </a:r>
          </a:p>
          <a:p>
            <a:pPr lvl="3">
              <a:spcBef>
                <a:spcPts val="0"/>
              </a:spcBef>
              <a:spcAft>
                <a:spcPts val="300"/>
              </a:spcAft>
            </a:pPr>
            <a:r>
              <a:rPr lang="en-US" sz="1600" b="1" dirty="0">
                <a:solidFill>
                  <a:schemeClr val="tx1"/>
                </a:solidFill>
              </a:rPr>
              <a:t>True object exclusions</a:t>
            </a:r>
          </a:p>
          <a:p>
            <a:pPr lvl="3">
              <a:spcBef>
                <a:spcPts val="0"/>
              </a:spcBef>
              <a:spcAft>
                <a:spcPts val="300"/>
              </a:spcAft>
            </a:pPr>
            <a:r>
              <a:rPr lang="en-US" sz="1600" b="1" dirty="0">
                <a:solidFill>
                  <a:schemeClr val="tx1"/>
                </a:solidFill>
              </a:rPr>
              <a:t>De minimis exclusion</a:t>
            </a:r>
          </a:p>
          <a:p>
            <a:pPr lvl="3">
              <a:spcBef>
                <a:spcPts val="0"/>
              </a:spcBef>
              <a:spcAft>
                <a:spcPts val="300"/>
              </a:spcAft>
            </a:pPr>
            <a:r>
              <a:rPr lang="en-US" sz="1600" b="1" dirty="0">
                <a:solidFill>
                  <a:schemeClr val="tx1"/>
                </a:solidFill>
              </a:rPr>
              <a:t>Food, drug, and medical equipment exclusion	</a:t>
            </a:r>
          </a:p>
          <a:p>
            <a:pPr lvl="2">
              <a:spcBef>
                <a:spcPts val="0"/>
              </a:spcBef>
              <a:spcAft>
                <a:spcPts val="300"/>
              </a:spcAft>
            </a:pPr>
            <a:r>
              <a:rPr lang="en-US" sz="1600" b="1" dirty="0">
                <a:solidFill>
                  <a:schemeClr val="tx1"/>
                </a:solidFill>
              </a:rPr>
              <a:t>Other States Rules</a:t>
            </a:r>
          </a:p>
          <a:p>
            <a:pPr lvl="2">
              <a:spcBef>
                <a:spcPts val="0"/>
              </a:spcBef>
              <a:spcAft>
                <a:spcPts val="300"/>
              </a:spcAft>
            </a:pPr>
            <a:r>
              <a:rPr lang="en-US" sz="1600" b="1" dirty="0">
                <a:solidFill>
                  <a:schemeClr val="tx1"/>
                </a:solidFill>
              </a:rPr>
              <a:t>Not Bundling</a:t>
            </a:r>
          </a:p>
          <a:p>
            <a:pPr lvl="2">
              <a:spcBef>
                <a:spcPts val="0"/>
              </a:spcBef>
              <a:spcAft>
                <a:spcPts val="300"/>
              </a:spcAft>
            </a:pPr>
            <a:r>
              <a:rPr lang="en-US" sz="1600" b="1" dirty="0">
                <a:solidFill>
                  <a:schemeClr val="tx1"/>
                </a:solidFill>
              </a:rPr>
              <a:t>True Object Test and Mixed Transactions</a:t>
            </a:r>
          </a:p>
          <a:p>
            <a:pPr lvl="2">
              <a:spcBef>
                <a:spcPts val="0"/>
              </a:spcBef>
              <a:spcAft>
                <a:spcPts val="300"/>
              </a:spcAft>
            </a:pPr>
            <a:r>
              <a:rPr lang="en-US" sz="1600" b="1" dirty="0">
                <a:solidFill>
                  <a:schemeClr val="tx1"/>
                </a:solidFill>
              </a:rPr>
              <a:t>Stakeholder Input</a:t>
            </a:r>
          </a:p>
          <a:p>
            <a:pPr lvl="2">
              <a:spcBef>
                <a:spcPts val="0"/>
              </a:spcBef>
              <a:spcAft>
                <a:spcPts val="300"/>
              </a:spcAft>
            </a:pPr>
            <a:r>
              <a:rPr lang="en-US" sz="1600" b="1" dirty="0">
                <a:solidFill>
                  <a:schemeClr val="tx1"/>
                </a:solidFill>
              </a:rPr>
              <a:t>Federal Law</a:t>
            </a:r>
          </a:p>
          <a:p>
            <a:pPr lvl="2">
              <a:spcBef>
                <a:spcPts val="0"/>
              </a:spcBef>
              <a:spcAft>
                <a:spcPts val="300"/>
              </a:spcAft>
            </a:pPr>
            <a:r>
              <a:rPr lang="en-US" sz="1600" b="1" dirty="0">
                <a:solidFill>
                  <a:schemeClr val="tx1"/>
                </a:solidFill>
              </a:rPr>
              <a:t>Comparison of Different Approaches</a:t>
            </a:r>
          </a:p>
        </p:txBody>
      </p:sp>
      <p:sp>
        <p:nvSpPr>
          <p:cNvPr id="2" name="Slide Number Placeholder 1">
            <a:extLst>
              <a:ext uri="{FF2B5EF4-FFF2-40B4-BE49-F238E27FC236}">
                <a16:creationId xmlns:a16="http://schemas.microsoft.com/office/drawing/2014/main" id="{FD315691-E8BD-A809-6E1C-894B53DF6334}"/>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16704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12BD-6E3E-E9E9-D677-0A80F60E8342}"/>
              </a:ext>
            </a:extLst>
          </p:cNvPr>
          <p:cNvSpPr>
            <a:spLocks noGrp="1"/>
          </p:cNvSpPr>
          <p:nvPr>
            <p:ph type="title"/>
          </p:nvPr>
        </p:nvSpPr>
        <p:spPr>
          <a:xfrm>
            <a:off x="581192" y="702156"/>
            <a:ext cx="11029616" cy="594209"/>
          </a:xfrm>
        </p:spPr>
        <p:txBody>
          <a:bodyPr/>
          <a:lstStyle/>
          <a:p>
            <a:r>
              <a:rPr lang="en-US" dirty="0"/>
              <a:t>Bundling Issue  - Study Group Exercise</a:t>
            </a:r>
          </a:p>
        </p:txBody>
      </p:sp>
      <p:sp>
        <p:nvSpPr>
          <p:cNvPr id="3" name="Content Placeholder 2">
            <a:extLst>
              <a:ext uri="{FF2B5EF4-FFF2-40B4-BE49-F238E27FC236}">
                <a16:creationId xmlns:a16="http://schemas.microsoft.com/office/drawing/2014/main" id="{1868355C-20DE-791F-AB54-73AAF2F5BF35}"/>
              </a:ext>
            </a:extLst>
          </p:cNvPr>
          <p:cNvSpPr>
            <a:spLocks noGrp="1"/>
          </p:cNvSpPr>
          <p:nvPr>
            <p:ph idx="1"/>
          </p:nvPr>
        </p:nvSpPr>
        <p:spPr>
          <a:xfrm>
            <a:off x="581192" y="1551007"/>
            <a:ext cx="11029615" cy="4872941"/>
          </a:xfrm>
        </p:spPr>
        <p:txBody>
          <a:bodyPr>
            <a:normAutofit/>
          </a:bodyPr>
          <a:lstStyle/>
          <a:p>
            <a:pPr>
              <a:lnSpc>
                <a:spcPct val="100000"/>
              </a:lnSpc>
              <a:spcAft>
                <a:spcPts val="1200"/>
              </a:spcAft>
            </a:pPr>
            <a:r>
              <a:rPr lang="en-US" sz="2800" dirty="0"/>
              <a:t>Summary of the Streamlined bundling rules. </a:t>
            </a:r>
          </a:p>
          <a:p>
            <a:pPr>
              <a:lnSpc>
                <a:spcPct val="100000"/>
              </a:lnSpc>
              <a:spcAft>
                <a:spcPts val="1200"/>
              </a:spcAft>
            </a:pPr>
            <a:r>
              <a:rPr lang="en-US" sz="2800" dirty="0"/>
              <a:t>Examples – that include digital products to which participants will apply the bundling rules.</a:t>
            </a:r>
          </a:p>
          <a:p>
            <a:pPr>
              <a:lnSpc>
                <a:spcPct val="100000"/>
              </a:lnSpc>
              <a:spcAft>
                <a:spcPts val="1200"/>
              </a:spcAft>
            </a:pPr>
            <a:r>
              <a:rPr lang="en-US" sz="2800" dirty="0"/>
              <a:t>Asking state volunteers from the states to work through the examples and give input on their results and if there are gaps or other problems applying the rules to transactions involving digital products.</a:t>
            </a:r>
          </a:p>
        </p:txBody>
      </p:sp>
      <p:sp>
        <p:nvSpPr>
          <p:cNvPr id="4" name="Slide Number Placeholder 3">
            <a:extLst>
              <a:ext uri="{FF2B5EF4-FFF2-40B4-BE49-F238E27FC236}">
                <a16:creationId xmlns:a16="http://schemas.microsoft.com/office/drawing/2014/main" id="{98899905-8D16-D575-68C3-8FB5C525116F}"/>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7077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7982A-1216-735C-BD86-EF204CF77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1F87B-1633-D71A-C221-467B88114F05}"/>
              </a:ext>
            </a:extLst>
          </p:cNvPr>
          <p:cNvSpPr>
            <a:spLocks noGrp="1"/>
          </p:cNvSpPr>
          <p:nvPr>
            <p:ph type="title"/>
          </p:nvPr>
        </p:nvSpPr>
        <p:spPr>
          <a:xfrm>
            <a:off x="581192" y="702156"/>
            <a:ext cx="11029616" cy="594209"/>
          </a:xfrm>
        </p:spPr>
        <p:txBody>
          <a:bodyPr/>
          <a:lstStyle/>
          <a:p>
            <a:r>
              <a:rPr lang="en-US" dirty="0"/>
              <a:t>Bundling Issue  - Study Group Exercise</a:t>
            </a:r>
          </a:p>
        </p:txBody>
      </p:sp>
      <p:sp>
        <p:nvSpPr>
          <p:cNvPr id="3" name="Content Placeholder 2">
            <a:extLst>
              <a:ext uri="{FF2B5EF4-FFF2-40B4-BE49-F238E27FC236}">
                <a16:creationId xmlns:a16="http://schemas.microsoft.com/office/drawing/2014/main" id="{0D99A70F-2E1B-E4EF-0A68-4E8E31CB334F}"/>
              </a:ext>
            </a:extLst>
          </p:cNvPr>
          <p:cNvSpPr>
            <a:spLocks noGrp="1"/>
          </p:cNvSpPr>
          <p:nvPr>
            <p:ph idx="1"/>
          </p:nvPr>
        </p:nvSpPr>
        <p:spPr>
          <a:xfrm>
            <a:off x="581192" y="1551007"/>
            <a:ext cx="11029615" cy="4872941"/>
          </a:xfrm>
        </p:spPr>
        <p:txBody>
          <a:bodyPr>
            <a:normAutofit/>
          </a:bodyPr>
          <a:lstStyle/>
          <a:p>
            <a:pPr>
              <a:lnSpc>
                <a:spcPct val="100000"/>
              </a:lnSpc>
              <a:spcAft>
                <a:spcPts val="1200"/>
              </a:spcAft>
            </a:pPr>
            <a:r>
              <a:rPr lang="en-US" sz="2800" dirty="0"/>
              <a:t>Results expected by the meeting in January – will be provided to the work group and used in completing the summary on bundling for the white paper.</a:t>
            </a:r>
          </a:p>
          <a:p>
            <a:pPr>
              <a:lnSpc>
                <a:spcPct val="100000"/>
              </a:lnSpc>
              <a:spcAft>
                <a:spcPts val="1200"/>
              </a:spcAft>
            </a:pPr>
            <a:r>
              <a:rPr lang="en-US" sz="2800" dirty="0"/>
              <a:t>If the results highlight issues or questions that may need to be addressed, this information will be provided to Streamlined for their consideration. </a:t>
            </a:r>
          </a:p>
        </p:txBody>
      </p:sp>
      <p:sp>
        <p:nvSpPr>
          <p:cNvPr id="4" name="Slide Number Placeholder 3">
            <a:extLst>
              <a:ext uri="{FF2B5EF4-FFF2-40B4-BE49-F238E27FC236}">
                <a16:creationId xmlns:a16="http://schemas.microsoft.com/office/drawing/2014/main" id="{50DD5616-AEFD-B135-B787-6DC8FCF7C8A6}"/>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34425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1DA4-EDD5-91AA-F760-303CA14BE291}"/>
              </a:ext>
            </a:extLst>
          </p:cNvPr>
          <p:cNvSpPr>
            <a:spLocks noGrp="1"/>
          </p:cNvSpPr>
          <p:nvPr>
            <p:ph type="title"/>
          </p:nvPr>
        </p:nvSpPr>
        <p:spPr>
          <a:xfrm>
            <a:off x="581192" y="702156"/>
            <a:ext cx="11029616" cy="721530"/>
          </a:xfrm>
        </p:spPr>
        <p:txBody>
          <a:bodyPr/>
          <a:lstStyle/>
          <a:p>
            <a:r>
              <a:rPr lang="en-US" dirty="0"/>
              <a:t>Possible Next Study group - Definitions</a:t>
            </a:r>
          </a:p>
        </p:txBody>
      </p:sp>
      <p:sp>
        <p:nvSpPr>
          <p:cNvPr id="3" name="Content Placeholder 2">
            <a:extLst>
              <a:ext uri="{FF2B5EF4-FFF2-40B4-BE49-F238E27FC236}">
                <a16:creationId xmlns:a16="http://schemas.microsoft.com/office/drawing/2014/main" id="{7A6592BA-B4B3-C7F2-246D-2C2A1BBF3ABA}"/>
              </a:ext>
            </a:extLst>
          </p:cNvPr>
          <p:cNvSpPr>
            <a:spLocks noGrp="1"/>
          </p:cNvSpPr>
          <p:nvPr>
            <p:ph idx="1"/>
          </p:nvPr>
        </p:nvSpPr>
        <p:spPr>
          <a:xfrm>
            <a:off x="581192" y="1643605"/>
            <a:ext cx="11029615" cy="4331745"/>
          </a:xfrm>
        </p:spPr>
        <p:txBody>
          <a:bodyPr>
            <a:normAutofit/>
          </a:bodyPr>
          <a:lstStyle/>
          <a:p>
            <a:r>
              <a:rPr lang="en-US" sz="2400" dirty="0"/>
              <a:t>Based on staff research and work group discussions, we have focused on three approaches to defining digital products for inclusion in the tax base which we’ve termed “broad,” “medium,” and narrow. </a:t>
            </a:r>
          </a:p>
          <a:p>
            <a:r>
              <a:rPr lang="en-US" sz="2400" dirty="0"/>
              <a:t>The work group has discussed forming a study group to consider the broad approach.</a:t>
            </a:r>
          </a:p>
          <a:p>
            <a:r>
              <a:rPr lang="en-US" sz="2400" dirty="0"/>
              <a:t>The study group might also wish to take business inputs into account when discussing the definitions.</a:t>
            </a:r>
          </a:p>
          <a:p>
            <a:r>
              <a:rPr lang="en-US" sz="2400" dirty="0"/>
              <a:t>Streamlined is also considering definitions of products, in addition to those it already has adopted, following the narrow approach.</a:t>
            </a:r>
          </a:p>
        </p:txBody>
      </p:sp>
      <p:sp>
        <p:nvSpPr>
          <p:cNvPr id="4" name="Slide Number Placeholder 3">
            <a:extLst>
              <a:ext uri="{FF2B5EF4-FFF2-40B4-BE49-F238E27FC236}">
                <a16:creationId xmlns:a16="http://schemas.microsoft.com/office/drawing/2014/main" id="{BBBAFCD0-682D-B531-A4DD-4338ADE05908}"/>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05101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BBD1-1373-6AC0-98E3-6CBE32530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22B6D-7EF8-E5DD-8505-0420E16813A8}"/>
              </a:ext>
            </a:extLst>
          </p:cNvPr>
          <p:cNvSpPr>
            <a:spLocks noGrp="1"/>
          </p:cNvSpPr>
          <p:nvPr>
            <p:ph type="title"/>
          </p:nvPr>
        </p:nvSpPr>
        <p:spPr>
          <a:xfrm>
            <a:off x="2037144" y="2831897"/>
            <a:ext cx="7407798" cy="721530"/>
          </a:xfrm>
        </p:spPr>
        <p:txBody>
          <a:bodyPr>
            <a:normAutofit/>
          </a:bodyPr>
          <a:lstStyle/>
          <a:p>
            <a:pPr algn="ctr"/>
            <a:r>
              <a:rPr lang="en-US" sz="4000" dirty="0"/>
              <a:t>Questions – Discussion?</a:t>
            </a:r>
          </a:p>
        </p:txBody>
      </p:sp>
      <p:sp>
        <p:nvSpPr>
          <p:cNvPr id="3" name="Slide Number Placeholder 2">
            <a:extLst>
              <a:ext uri="{FF2B5EF4-FFF2-40B4-BE49-F238E27FC236}">
                <a16:creationId xmlns:a16="http://schemas.microsoft.com/office/drawing/2014/main" id="{3444350F-75D4-83BB-57FD-820AE79B2A68}"/>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234881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E6FF-316A-7756-DAB3-D454A02D7582}"/>
              </a:ext>
            </a:extLst>
          </p:cNvPr>
          <p:cNvSpPr>
            <a:spLocks noGrp="1"/>
          </p:cNvSpPr>
          <p:nvPr>
            <p:ph type="title"/>
          </p:nvPr>
        </p:nvSpPr>
        <p:spPr/>
        <p:txBody>
          <a:bodyPr/>
          <a:lstStyle/>
          <a:p>
            <a:r>
              <a:rPr lang="en-US" dirty="0"/>
              <a:t>The Project</a:t>
            </a:r>
          </a:p>
        </p:txBody>
      </p:sp>
      <p:sp>
        <p:nvSpPr>
          <p:cNvPr id="3" name="Content Placeholder 2">
            <a:extLst>
              <a:ext uri="{FF2B5EF4-FFF2-40B4-BE49-F238E27FC236}">
                <a16:creationId xmlns:a16="http://schemas.microsoft.com/office/drawing/2014/main" id="{C4BBED96-CE5C-28D6-F62E-AA0EA381ABE9}"/>
              </a:ext>
            </a:extLst>
          </p:cNvPr>
          <p:cNvSpPr>
            <a:spLocks noGrp="1"/>
          </p:cNvSpPr>
          <p:nvPr>
            <p:ph idx="1"/>
          </p:nvPr>
        </p:nvSpPr>
        <p:spPr/>
        <p:txBody>
          <a:bodyPr>
            <a:normAutofit fontScale="92500" lnSpcReduction="10000"/>
          </a:bodyPr>
          <a:lstStyle/>
          <a:p>
            <a:r>
              <a:rPr lang="en-US" sz="2400" dirty="0"/>
              <a:t>The Uniformity Committee established the work group on sales taxation of digital products to draft a white paper on the issues state tax policymakers should consider when deciding whether and how to include digital products in the sales tax base. </a:t>
            </a:r>
          </a:p>
          <a:p>
            <a:r>
              <a:rPr lang="en-US" sz="2400" dirty="0"/>
              <a:t>The work group, which is working in coordination with Streamlined and the FTA—has examined the current approach states take to taxing digital products, the treatment of business inputs, and the potential effects of the Internet Tax Freedom Act, </a:t>
            </a:r>
          </a:p>
          <a:p>
            <a:r>
              <a:rPr lang="en-US" sz="2400" dirty="0"/>
              <a:t>Recently, the work group, stakeholders, and staff have been studying the issue of bundled transactions—where a single price is charged for separate products, including digital products. </a:t>
            </a:r>
          </a:p>
        </p:txBody>
      </p:sp>
      <p:sp>
        <p:nvSpPr>
          <p:cNvPr id="4" name="Slide Number Placeholder 3">
            <a:extLst>
              <a:ext uri="{FF2B5EF4-FFF2-40B4-BE49-F238E27FC236}">
                <a16:creationId xmlns:a16="http://schemas.microsoft.com/office/drawing/2014/main" id="{C79E5CFD-079B-1F7C-4DEC-EFC6914A9E43}"/>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48258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7F2C-F00A-6BF0-4F64-3BBD87EEFD80}"/>
              </a:ext>
            </a:extLst>
          </p:cNvPr>
          <p:cNvSpPr>
            <a:spLocks noGrp="1"/>
          </p:cNvSpPr>
          <p:nvPr>
            <p:ph type="title"/>
          </p:nvPr>
        </p:nvSpPr>
        <p:spPr>
          <a:xfrm>
            <a:off x="581192" y="702156"/>
            <a:ext cx="11029616" cy="443738"/>
          </a:xfrm>
        </p:spPr>
        <p:txBody>
          <a:bodyPr>
            <a:normAutofit fontScale="90000"/>
          </a:bodyPr>
          <a:lstStyle/>
          <a:p>
            <a:r>
              <a:rPr lang="en-US" dirty="0"/>
              <a:t>Regular Participants</a:t>
            </a:r>
          </a:p>
        </p:txBody>
      </p:sp>
      <p:sp>
        <p:nvSpPr>
          <p:cNvPr id="3" name="Content Placeholder 2">
            <a:extLst>
              <a:ext uri="{FF2B5EF4-FFF2-40B4-BE49-F238E27FC236}">
                <a16:creationId xmlns:a16="http://schemas.microsoft.com/office/drawing/2014/main" id="{D9C2509A-2EBA-B6B1-FB9D-056B4D4FF019}"/>
              </a:ext>
            </a:extLst>
          </p:cNvPr>
          <p:cNvSpPr>
            <a:spLocks noGrp="1"/>
          </p:cNvSpPr>
          <p:nvPr>
            <p:ph idx="1"/>
          </p:nvPr>
        </p:nvSpPr>
        <p:spPr>
          <a:xfrm>
            <a:off x="581193" y="1331089"/>
            <a:ext cx="5514808" cy="5058136"/>
          </a:xfrm>
        </p:spPr>
        <p:txBody>
          <a:bodyPr>
            <a:normAutofit/>
          </a:bodyPr>
          <a:lstStyle/>
          <a:p>
            <a:pPr marL="0" indent="0">
              <a:spcAft>
                <a:spcPts val="0"/>
              </a:spcAft>
              <a:buNone/>
            </a:pPr>
            <a:r>
              <a:rPr lang="en-US" dirty="0"/>
              <a:t>Chair: Tim Jennrich – Washington</a:t>
            </a:r>
          </a:p>
          <a:p>
            <a:pPr marL="0" indent="0">
              <a:spcAft>
                <a:spcPts val="0"/>
              </a:spcAft>
              <a:buNone/>
            </a:pPr>
            <a:r>
              <a:rPr lang="en-US" dirty="0"/>
              <a:t>•            Vice Chair: Mia Strong - Louisiana</a:t>
            </a:r>
          </a:p>
          <a:p>
            <a:pPr marL="0" indent="0">
              <a:spcAft>
                <a:spcPts val="0"/>
              </a:spcAft>
              <a:buNone/>
            </a:pPr>
            <a:r>
              <a:rPr lang="en-US" dirty="0"/>
              <a:t>•            Josh Pens – Colorado</a:t>
            </a:r>
          </a:p>
          <a:p>
            <a:pPr marL="0" indent="0">
              <a:spcAft>
                <a:spcPts val="0"/>
              </a:spcAft>
              <a:buNone/>
            </a:pPr>
            <a:r>
              <a:rPr lang="en-US" dirty="0"/>
              <a:t>•            Olufemi </a:t>
            </a:r>
            <a:r>
              <a:rPr lang="en-US" dirty="0" err="1"/>
              <a:t>Obikoyai</a:t>
            </a:r>
            <a:r>
              <a:rPr lang="en-US" dirty="0"/>
              <a:t> – DC</a:t>
            </a:r>
          </a:p>
          <a:p>
            <a:pPr marL="0" indent="0">
              <a:spcAft>
                <a:spcPts val="0"/>
              </a:spcAft>
              <a:buNone/>
            </a:pPr>
            <a:r>
              <a:rPr lang="en-US" dirty="0"/>
              <a:t>•            Jordan Heller – Kansas</a:t>
            </a:r>
          </a:p>
          <a:p>
            <a:pPr marL="0" indent="0">
              <a:spcAft>
                <a:spcPts val="0"/>
              </a:spcAft>
              <a:buNone/>
            </a:pPr>
            <a:r>
              <a:rPr lang="en-US" dirty="0"/>
              <a:t>•            Richard Dobson – Kentucky</a:t>
            </a:r>
          </a:p>
          <a:p>
            <a:pPr marL="0" indent="0">
              <a:spcAft>
                <a:spcPts val="0"/>
              </a:spcAft>
              <a:buNone/>
            </a:pPr>
            <a:r>
              <a:rPr lang="en-US" dirty="0"/>
              <a:t>•            Ben Grossman – Maryland</a:t>
            </a:r>
          </a:p>
          <a:p>
            <a:pPr marL="0" indent="0">
              <a:spcAft>
                <a:spcPts val="0"/>
              </a:spcAft>
              <a:buNone/>
            </a:pPr>
            <a:r>
              <a:rPr lang="en-US" dirty="0"/>
              <a:t>•            Michael Fox – Maryland</a:t>
            </a:r>
          </a:p>
          <a:p>
            <a:pPr marL="0" indent="0">
              <a:spcAft>
                <a:spcPts val="0"/>
              </a:spcAft>
              <a:buNone/>
            </a:pPr>
            <a:r>
              <a:rPr lang="en-US" dirty="0"/>
              <a:t>•            Michael Fatale – Massachusetts</a:t>
            </a:r>
          </a:p>
          <a:p>
            <a:pPr marL="0" indent="0">
              <a:spcAft>
                <a:spcPts val="0"/>
              </a:spcAft>
              <a:buNone/>
            </a:pPr>
            <a:r>
              <a:rPr lang="en-US" dirty="0"/>
              <a:t>•            John Haidamous – Michigan</a:t>
            </a:r>
          </a:p>
          <a:p>
            <a:pPr marL="0" indent="0">
              <a:spcAft>
                <a:spcPts val="0"/>
              </a:spcAft>
              <a:buNone/>
            </a:pPr>
            <a:r>
              <a:rPr lang="en-US" dirty="0"/>
              <a:t>•            Mark Chaiken – New Mexico        </a:t>
            </a:r>
          </a:p>
          <a:p>
            <a:pPr marL="0" indent="0">
              <a:spcAft>
                <a:spcPts val="0"/>
              </a:spcAft>
              <a:buNone/>
            </a:pPr>
            <a:r>
              <a:rPr lang="en-US" dirty="0"/>
              <a:t>•            Charles Dendy – North Dakota</a:t>
            </a:r>
          </a:p>
        </p:txBody>
      </p:sp>
      <p:sp>
        <p:nvSpPr>
          <p:cNvPr id="4" name="Slide Number Placeholder 3">
            <a:extLst>
              <a:ext uri="{FF2B5EF4-FFF2-40B4-BE49-F238E27FC236}">
                <a16:creationId xmlns:a16="http://schemas.microsoft.com/office/drawing/2014/main" id="{8D0447FB-CC35-493D-6092-3186BECF38F0}"/>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5" name="Content Placeholder 2">
            <a:extLst>
              <a:ext uri="{FF2B5EF4-FFF2-40B4-BE49-F238E27FC236}">
                <a16:creationId xmlns:a16="http://schemas.microsoft.com/office/drawing/2014/main" id="{DEFCF97D-4846-7BD9-6C7D-8CBD2E6C78B1}"/>
              </a:ext>
            </a:extLst>
          </p:cNvPr>
          <p:cNvSpPr txBox="1">
            <a:spLocks/>
          </p:cNvSpPr>
          <p:nvPr/>
        </p:nvSpPr>
        <p:spPr>
          <a:xfrm>
            <a:off x="5887484" y="1984743"/>
            <a:ext cx="5514808" cy="4873257"/>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Aft>
                <a:spcPts val="0"/>
              </a:spcAft>
              <a:buFont typeface="Wingdings 2" panose="05020102010507070707" pitchFamily="18" charset="2"/>
              <a:buNone/>
            </a:pPr>
            <a:r>
              <a:rPr lang="en-US" dirty="0"/>
              <a:t>•            Victoria Johnson - Oregon</a:t>
            </a:r>
          </a:p>
          <a:p>
            <a:pPr marL="0" indent="0">
              <a:spcAft>
                <a:spcPts val="0"/>
              </a:spcAft>
              <a:buFont typeface="Wingdings 2" panose="05020102010507070707" pitchFamily="18" charset="2"/>
              <a:buNone/>
            </a:pPr>
            <a:r>
              <a:rPr lang="en-US" dirty="0"/>
              <a:t>•            Alison Jares – South Dakota</a:t>
            </a:r>
          </a:p>
          <a:p>
            <a:pPr marL="0" indent="0">
              <a:spcAft>
                <a:spcPts val="0"/>
              </a:spcAft>
              <a:buFont typeface="Wingdings 2" panose="05020102010507070707" pitchFamily="18" charset="2"/>
              <a:buNone/>
            </a:pPr>
            <a:r>
              <a:rPr lang="en-US" dirty="0"/>
              <a:t>•            Shannon Brandt – Texas</a:t>
            </a:r>
          </a:p>
          <a:p>
            <a:pPr marL="0" indent="0">
              <a:spcAft>
                <a:spcPts val="0"/>
              </a:spcAft>
              <a:buFont typeface="Wingdings 2" panose="05020102010507070707" pitchFamily="18" charset="2"/>
              <a:buNone/>
            </a:pPr>
            <a:r>
              <a:rPr lang="en-US" dirty="0"/>
              <a:t>•            Ray Langenberg – Texas</a:t>
            </a:r>
          </a:p>
          <a:p>
            <a:pPr marL="0" indent="0">
              <a:spcAft>
                <a:spcPts val="0"/>
              </a:spcAft>
              <a:buFont typeface="Wingdings 2" panose="05020102010507070707" pitchFamily="18" charset="2"/>
              <a:buNone/>
            </a:pPr>
            <a:r>
              <a:rPr lang="en-US" dirty="0"/>
              <a:t>•            Frank Hales - Utah</a:t>
            </a:r>
          </a:p>
          <a:p>
            <a:pPr marL="0" indent="0">
              <a:spcAft>
                <a:spcPts val="0"/>
              </a:spcAft>
              <a:buFont typeface="Wingdings 2" panose="05020102010507070707" pitchFamily="18" charset="2"/>
              <a:buNone/>
            </a:pPr>
            <a:r>
              <a:rPr lang="en-US" dirty="0"/>
              <a:t>•            Shelley Robinson – Utah</a:t>
            </a:r>
          </a:p>
          <a:p>
            <a:pPr marL="0" indent="0">
              <a:spcAft>
                <a:spcPts val="0"/>
              </a:spcAft>
              <a:buFont typeface="Wingdings 2" panose="05020102010507070707" pitchFamily="18" charset="2"/>
              <a:buNone/>
            </a:pPr>
            <a:r>
              <a:rPr lang="en-US" dirty="0"/>
              <a:t>•            Emily Cramer – West Virginia </a:t>
            </a:r>
          </a:p>
          <a:p>
            <a:pPr marL="0" indent="0">
              <a:spcAft>
                <a:spcPts val="0"/>
              </a:spcAft>
              <a:buFont typeface="Wingdings 2" panose="05020102010507070707" pitchFamily="18" charset="2"/>
              <a:buNone/>
            </a:pPr>
            <a:r>
              <a:rPr lang="en-US" dirty="0"/>
              <a:t>•            Michael Hardtke - Wisconsin</a:t>
            </a:r>
          </a:p>
          <a:p>
            <a:pPr marL="0" indent="0">
              <a:spcAft>
                <a:spcPts val="0"/>
              </a:spcAft>
              <a:buFont typeface="Wingdings 2" panose="05020102010507070707" pitchFamily="18" charset="2"/>
              <a:buNone/>
            </a:pPr>
            <a:r>
              <a:rPr lang="en-US" dirty="0"/>
              <a:t>•            Tracey Mueller – Wisconsin</a:t>
            </a:r>
          </a:p>
          <a:p>
            <a:pPr marL="798513" indent="-798513">
              <a:spcAft>
                <a:spcPts val="0"/>
              </a:spcAft>
              <a:buFont typeface="Wingdings 2" panose="05020102010507070707" pitchFamily="18" charset="2"/>
              <a:buNone/>
            </a:pPr>
            <a:r>
              <a:rPr lang="en-US" dirty="0"/>
              <a:t>•            Ex officio members: Craig Johnson and Christie Comanita, SST Staff</a:t>
            </a:r>
          </a:p>
          <a:p>
            <a:endParaRPr lang="en-US" dirty="0"/>
          </a:p>
        </p:txBody>
      </p:sp>
    </p:spTree>
    <p:extLst>
      <p:ext uri="{BB962C8B-B14F-4D97-AF65-F5344CB8AC3E}">
        <p14:creationId xmlns:p14="http://schemas.microsoft.com/office/powerpoint/2010/main" val="91937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3E3BB-6701-CC0C-904E-8C9081B6B099}"/>
              </a:ext>
            </a:extLst>
          </p:cNvPr>
          <p:cNvSpPr>
            <a:spLocks noGrp="1"/>
          </p:cNvSpPr>
          <p:nvPr>
            <p:ph type="title"/>
          </p:nvPr>
        </p:nvSpPr>
        <p:spPr/>
        <p:txBody>
          <a:bodyPr/>
          <a:lstStyle/>
          <a:p>
            <a:r>
              <a:rPr lang="en-US" dirty="0"/>
              <a:t>UPDATE on the Project Web Page</a:t>
            </a:r>
          </a:p>
        </p:txBody>
      </p:sp>
      <p:sp>
        <p:nvSpPr>
          <p:cNvPr id="5" name="Text Placeholder 4">
            <a:extLst>
              <a:ext uri="{FF2B5EF4-FFF2-40B4-BE49-F238E27FC236}">
                <a16:creationId xmlns:a16="http://schemas.microsoft.com/office/drawing/2014/main" id="{6D6861F8-187A-3911-B7F2-F0FA740535C0}"/>
              </a:ext>
            </a:extLst>
          </p:cNvPr>
          <p:cNvSpPr>
            <a:spLocks noGrp="1"/>
          </p:cNvSpPr>
          <p:nvPr>
            <p:ph type="body" idx="1"/>
          </p:nvPr>
        </p:nvSpPr>
        <p:spPr/>
        <p:txBody>
          <a:bodyPr/>
          <a:lstStyle/>
          <a:p>
            <a:r>
              <a:rPr lang="en-US" b="1" dirty="0"/>
              <a:t>Digital Products Project</a:t>
            </a:r>
          </a:p>
        </p:txBody>
      </p:sp>
      <p:sp>
        <p:nvSpPr>
          <p:cNvPr id="2" name="Slide Number Placeholder 1">
            <a:extLst>
              <a:ext uri="{FF2B5EF4-FFF2-40B4-BE49-F238E27FC236}">
                <a16:creationId xmlns:a16="http://schemas.microsoft.com/office/drawing/2014/main" id="{B6CA9BE5-725F-B5EE-E7E9-5635CD9A6D15}"/>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7023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AAFFDD-7167-6F03-662A-5C0ACAC4B72C}"/>
              </a:ext>
            </a:extLst>
          </p:cNvPr>
          <p:cNvPicPr>
            <a:picLocks noChangeAspect="1"/>
          </p:cNvPicPr>
          <p:nvPr/>
        </p:nvPicPr>
        <p:blipFill>
          <a:blip r:embed="rId2"/>
          <a:stretch>
            <a:fillRect/>
          </a:stretch>
        </p:blipFill>
        <p:spPr>
          <a:xfrm>
            <a:off x="5085425" y="570919"/>
            <a:ext cx="6598424" cy="6142397"/>
          </a:xfrm>
          <a:prstGeom prst="rect">
            <a:avLst/>
          </a:prstGeom>
        </p:spPr>
      </p:pic>
      <p:sp>
        <p:nvSpPr>
          <p:cNvPr id="7" name="TextBox 6">
            <a:extLst>
              <a:ext uri="{FF2B5EF4-FFF2-40B4-BE49-F238E27FC236}">
                <a16:creationId xmlns:a16="http://schemas.microsoft.com/office/drawing/2014/main" id="{D4EDEA8C-AD8C-EEF8-C108-2C58D1E53EB3}"/>
              </a:ext>
            </a:extLst>
          </p:cNvPr>
          <p:cNvSpPr txBox="1"/>
          <p:nvPr/>
        </p:nvSpPr>
        <p:spPr>
          <a:xfrm>
            <a:off x="508151" y="1551008"/>
            <a:ext cx="3878654" cy="4093428"/>
          </a:xfrm>
          <a:prstGeom prst="rect">
            <a:avLst/>
          </a:prstGeom>
          <a:noFill/>
        </p:spPr>
        <p:txBody>
          <a:bodyPr wrap="square" rtlCol="0">
            <a:spAutoFit/>
          </a:bodyPr>
          <a:lstStyle/>
          <a:p>
            <a:r>
              <a:rPr lang="en-US" sz="2000" b="1" dirty="0"/>
              <a:t>Because of the size of this project and the materials associated with the development of the white paper—the project web page was expanded from a single page to a series of pages organized in a way that is similar to the outline for the paper.</a:t>
            </a:r>
          </a:p>
          <a:p>
            <a:endParaRPr lang="en-US" sz="2000" b="1" dirty="0"/>
          </a:p>
          <a:p>
            <a:r>
              <a:rPr lang="en-US" sz="2000" b="1" dirty="0"/>
              <a:t>The home page contains the meeting information and past meeting materials (which may also be included in other pages). </a:t>
            </a:r>
          </a:p>
        </p:txBody>
      </p:sp>
      <p:sp>
        <p:nvSpPr>
          <p:cNvPr id="2" name="Slide Number Placeholder 1">
            <a:extLst>
              <a:ext uri="{FF2B5EF4-FFF2-40B4-BE49-F238E27FC236}">
                <a16:creationId xmlns:a16="http://schemas.microsoft.com/office/drawing/2014/main" id="{3610B305-72E8-6286-D0E2-CAC2D0E439A6}"/>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216913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F0A737-66BA-26D6-6687-531D41D5D21A}"/>
              </a:ext>
            </a:extLst>
          </p:cNvPr>
          <p:cNvPicPr>
            <a:picLocks noChangeAspect="1"/>
          </p:cNvPicPr>
          <p:nvPr/>
        </p:nvPicPr>
        <p:blipFill>
          <a:blip r:embed="rId2"/>
          <a:stretch>
            <a:fillRect/>
          </a:stretch>
        </p:blipFill>
        <p:spPr>
          <a:xfrm>
            <a:off x="4598111" y="618254"/>
            <a:ext cx="6792273" cy="6239746"/>
          </a:xfrm>
          <a:prstGeom prst="rect">
            <a:avLst/>
          </a:prstGeom>
        </p:spPr>
      </p:pic>
      <p:sp>
        <p:nvSpPr>
          <p:cNvPr id="4" name="TextBox 3">
            <a:extLst>
              <a:ext uri="{FF2B5EF4-FFF2-40B4-BE49-F238E27FC236}">
                <a16:creationId xmlns:a16="http://schemas.microsoft.com/office/drawing/2014/main" id="{898F51D4-EC82-E3F2-29B8-62D396AE4CCF}"/>
              </a:ext>
            </a:extLst>
          </p:cNvPr>
          <p:cNvSpPr txBox="1"/>
          <p:nvPr/>
        </p:nvSpPr>
        <p:spPr>
          <a:xfrm>
            <a:off x="508151" y="1551008"/>
            <a:ext cx="3878654" cy="2246769"/>
          </a:xfrm>
          <a:prstGeom prst="rect">
            <a:avLst/>
          </a:prstGeom>
          <a:noFill/>
        </p:spPr>
        <p:txBody>
          <a:bodyPr wrap="square" rtlCol="0">
            <a:spAutoFit/>
          </a:bodyPr>
          <a:lstStyle/>
          <a:p>
            <a:r>
              <a:rPr lang="en-US" sz="2000" b="1" dirty="0"/>
              <a:t>From that home page – you can get to the main page for the issue outline. </a:t>
            </a:r>
          </a:p>
          <a:p>
            <a:endParaRPr lang="en-US" sz="2000" b="1" dirty="0"/>
          </a:p>
          <a:p>
            <a:r>
              <a:rPr lang="en-US" sz="2000" b="1" dirty="0"/>
              <a:t>The headings/buttons on the left will then take you to those sections.</a:t>
            </a:r>
          </a:p>
        </p:txBody>
      </p:sp>
      <p:sp>
        <p:nvSpPr>
          <p:cNvPr id="2" name="Slide Number Placeholder 1">
            <a:extLst>
              <a:ext uri="{FF2B5EF4-FFF2-40B4-BE49-F238E27FC236}">
                <a16:creationId xmlns:a16="http://schemas.microsoft.com/office/drawing/2014/main" id="{EE4560C9-F49C-6F43-28A7-6784D34875A0}"/>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72235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E45CA-F823-67C1-31C4-4166CB3C3097}"/>
              </a:ext>
            </a:extLst>
          </p:cNvPr>
          <p:cNvPicPr>
            <a:picLocks noChangeAspect="1"/>
          </p:cNvPicPr>
          <p:nvPr/>
        </p:nvPicPr>
        <p:blipFill>
          <a:blip r:embed="rId2"/>
          <a:srcRect t="-869" b="7641"/>
          <a:stretch/>
        </p:blipFill>
        <p:spPr>
          <a:xfrm>
            <a:off x="5532700" y="573720"/>
            <a:ext cx="5362935" cy="6284280"/>
          </a:xfrm>
          <a:prstGeom prst="rect">
            <a:avLst/>
          </a:prstGeom>
        </p:spPr>
      </p:pic>
      <p:sp>
        <p:nvSpPr>
          <p:cNvPr id="4" name="TextBox 3">
            <a:extLst>
              <a:ext uri="{FF2B5EF4-FFF2-40B4-BE49-F238E27FC236}">
                <a16:creationId xmlns:a16="http://schemas.microsoft.com/office/drawing/2014/main" id="{18DCAABB-E9DD-B3FA-F107-98D0B18A6F59}"/>
              </a:ext>
            </a:extLst>
          </p:cNvPr>
          <p:cNvSpPr txBox="1"/>
          <p:nvPr/>
        </p:nvSpPr>
        <p:spPr>
          <a:xfrm>
            <a:off x="508151" y="1551008"/>
            <a:ext cx="3878654" cy="1631216"/>
          </a:xfrm>
          <a:prstGeom prst="rect">
            <a:avLst/>
          </a:prstGeom>
          <a:noFill/>
        </p:spPr>
        <p:txBody>
          <a:bodyPr wrap="square" rtlCol="0">
            <a:spAutoFit/>
          </a:bodyPr>
          <a:lstStyle/>
          <a:p>
            <a:r>
              <a:rPr lang="en-US" sz="2000" b="1" dirty="0"/>
              <a:t>For example – here is the page on the project’s purpose and the considerations that the work group has focused on, as well as those raised by stakeholders.</a:t>
            </a:r>
          </a:p>
        </p:txBody>
      </p:sp>
      <p:sp>
        <p:nvSpPr>
          <p:cNvPr id="2" name="Slide Number Placeholder 1">
            <a:extLst>
              <a:ext uri="{FF2B5EF4-FFF2-40B4-BE49-F238E27FC236}">
                <a16:creationId xmlns:a16="http://schemas.microsoft.com/office/drawing/2014/main" id="{83512823-29F8-77E2-4D49-DAE03D6399D2}"/>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53105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5265E-F220-EA4F-5DA9-B1B04553FC2E}"/>
              </a:ext>
            </a:extLst>
          </p:cNvPr>
          <p:cNvPicPr>
            <a:picLocks noChangeAspect="1"/>
          </p:cNvPicPr>
          <p:nvPr/>
        </p:nvPicPr>
        <p:blipFill>
          <a:blip r:embed="rId2"/>
          <a:stretch>
            <a:fillRect/>
          </a:stretch>
        </p:blipFill>
        <p:spPr>
          <a:xfrm>
            <a:off x="5967079" y="544010"/>
            <a:ext cx="5069889" cy="6313990"/>
          </a:xfrm>
          <a:prstGeom prst="rect">
            <a:avLst/>
          </a:prstGeom>
        </p:spPr>
      </p:pic>
      <p:sp>
        <p:nvSpPr>
          <p:cNvPr id="4" name="TextBox 3">
            <a:extLst>
              <a:ext uri="{FF2B5EF4-FFF2-40B4-BE49-F238E27FC236}">
                <a16:creationId xmlns:a16="http://schemas.microsoft.com/office/drawing/2014/main" id="{D4459779-B439-C36F-559F-C4EB74AD8306}"/>
              </a:ext>
            </a:extLst>
          </p:cNvPr>
          <p:cNvSpPr txBox="1"/>
          <p:nvPr/>
        </p:nvSpPr>
        <p:spPr>
          <a:xfrm>
            <a:off x="508151" y="1551008"/>
            <a:ext cx="3878654" cy="2862322"/>
          </a:xfrm>
          <a:prstGeom prst="rect">
            <a:avLst/>
          </a:prstGeom>
          <a:noFill/>
        </p:spPr>
        <p:txBody>
          <a:bodyPr wrap="square" rtlCol="0">
            <a:spAutoFit/>
          </a:bodyPr>
          <a:lstStyle/>
          <a:p>
            <a:r>
              <a:rPr lang="en-US" sz="2000" b="1" dirty="0"/>
              <a:t>And this is the subsection page for issues related to tax imposition. </a:t>
            </a:r>
          </a:p>
          <a:p>
            <a:endParaRPr lang="en-US" sz="2000" b="1" dirty="0"/>
          </a:p>
          <a:p>
            <a:r>
              <a:rPr lang="en-US" sz="2000" b="1" dirty="0"/>
              <a:t>Here, for example, is information on definitions. And if you scroll down on these pages, you’ll see additional information under headings that help direct you to the information on that topic.</a:t>
            </a:r>
          </a:p>
        </p:txBody>
      </p:sp>
      <p:sp>
        <p:nvSpPr>
          <p:cNvPr id="2" name="Slide Number Placeholder 1">
            <a:extLst>
              <a:ext uri="{FF2B5EF4-FFF2-40B4-BE49-F238E27FC236}">
                <a16:creationId xmlns:a16="http://schemas.microsoft.com/office/drawing/2014/main" id="{8DB340D4-C16A-1B3C-E40B-7F61925B300B}"/>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75250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55CDC5-D7F1-6BD2-22F2-BD60C7DEF3DE}"/>
              </a:ext>
            </a:extLst>
          </p:cNvPr>
          <p:cNvPicPr>
            <a:picLocks noChangeAspect="1"/>
          </p:cNvPicPr>
          <p:nvPr/>
        </p:nvPicPr>
        <p:blipFill>
          <a:blip r:embed="rId2"/>
          <a:stretch>
            <a:fillRect/>
          </a:stretch>
        </p:blipFill>
        <p:spPr>
          <a:xfrm>
            <a:off x="5603831" y="671331"/>
            <a:ext cx="5103087" cy="6186669"/>
          </a:xfrm>
          <a:prstGeom prst="rect">
            <a:avLst/>
          </a:prstGeom>
        </p:spPr>
      </p:pic>
      <p:sp>
        <p:nvSpPr>
          <p:cNvPr id="4" name="TextBox 3">
            <a:extLst>
              <a:ext uri="{FF2B5EF4-FFF2-40B4-BE49-F238E27FC236}">
                <a16:creationId xmlns:a16="http://schemas.microsoft.com/office/drawing/2014/main" id="{0A9F12C7-CB34-2D12-AC1C-AD33DBACBACB}"/>
              </a:ext>
            </a:extLst>
          </p:cNvPr>
          <p:cNvSpPr txBox="1"/>
          <p:nvPr/>
        </p:nvSpPr>
        <p:spPr>
          <a:xfrm>
            <a:off x="508151" y="1551008"/>
            <a:ext cx="3878654" cy="2554545"/>
          </a:xfrm>
          <a:prstGeom prst="rect">
            <a:avLst/>
          </a:prstGeom>
          <a:noFill/>
        </p:spPr>
        <p:txBody>
          <a:bodyPr wrap="square" rtlCol="0">
            <a:spAutoFit/>
          </a:bodyPr>
          <a:lstStyle/>
          <a:p>
            <a:r>
              <a:rPr lang="en-US" sz="2000" b="1" dirty="0"/>
              <a:t>Here’s another section on issues of sale. This section has been set up to capture information which the work group has not yet addressed—but may be addressed in the future. So, there may be topics which do not yet have materials. </a:t>
            </a:r>
          </a:p>
        </p:txBody>
      </p:sp>
      <p:sp>
        <p:nvSpPr>
          <p:cNvPr id="2" name="Slide Number Placeholder 1">
            <a:extLst>
              <a:ext uri="{FF2B5EF4-FFF2-40B4-BE49-F238E27FC236}">
                <a16:creationId xmlns:a16="http://schemas.microsoft.com/office/drawing/2014/main" id="{4B5205CC-3933-C822-073E-2C14235DD69B}"/>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9784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 name="SLIDO_APP_VERSION" val="1.10.0.5209"/>
  <p:tag name="SLIDO_PRESENTATION_ID" val="00000000-0000-0000-0000-000000000000"/>
  <p:tag name="SLIDO_EVENT_UUID" val="c9e85ef8-db47-4d02-acd6-4cbb29329715"/>
  <p:tag name="SLIDO_EVENT_SECTION_UUID" val="b14ba6aa-754f-4ff1-a67f-91bb0f3146d2"/>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0</TotalTime>
  <Words>926</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Franklin Gothic Book</vt:lpstr>
      <vt:lpstr>Franklin Gothic Demi</vt:lpstr>
      <vt:lpstr>Wingdings 2</vt:lpstr>
      <vt:lpstr>DividendVTI</vt:lpstr>
      <vt:lpstr>      Sales Tax on Digital Products Status Report  Bundling Issue</vt:lpstr>
      <vt:lpstr>The Project</vt:lpstr>
      <vt:lpstr>Regular Participants</vt:lpstr>
      <vt:lpstr>UPDATE on the Project Web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on the Bundling Issue</vt:lpstr>
      <vt:lpstr>Bundling Issue – Draft Section of White Paper</vt:lpstr>
      <vt:lpstr>Bundling Issue  - Study Group Exercise</vt:lpstr>
      <vt:lpstr>Bundling Issue  - Study Group Exercise</vt:lpstr>
      <vt:lpstr>Possible Next Study group - Definitions</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2024-04-25T18:50:23Z</dcterms:created>
  <dcterms:modified xsi:type="dcterms:W3CDTF">2024-11-18T22:06:58Z</dcterms:modified>
</cp:coreProperties>
</file>