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12" r:id="rId1"/>
  </p:sldMasterIdLst>
  <p:notesMasterIdLst>
    <p:notesMasterId r:id="rId22"/>
  </p:notesMasterIdLst>
  <p:sldIdLst>
    <p:sldId id="257" r:id="rId2"/>
    <p:sldId id="258" r:id="rId3"/>
    <p:sldId id="264" r:id="rId4"/>
    <p:sldId id="265" r:id="rId5"/>
    <p:sldId id="266" r:id="rId6"/>
    <p:sldId id="259" r:id="rId7"/>
    <p:sldId id="268" r:id="rId8"/>
    <p:sldId id="269" r:id="rId9"/>
    <p:sldId id="272" r:id="rId10"/>
    <p:sldId id="270" r:id="rId11"/>
    <p:sldId id="273" r:id="rId12"/>
    <p:sldId id="271" r:id="rId13"/>
    <p:sldId id="263" r:id="rId14"/>
    <p:sldId id="260" r:id="rId15"/>
    <p:sldId id="261" r:id="rId16"/>
    <p:sldId id="262" r:id="rId17"/>
    <p:sldId id="267" r:id="rId18"/>
    <p:sldId id="275" r:id="rId19"/>
    <p:sldId id="274" r:id="rId20"/>
    <p:sldId id="277" r:id="rId21"/>
  </p:sldIdLst>
  <p:sldSz cx="12192000" cy="6858000"/>
  <p:notesSz cx="7077075" cy="9363075"/>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B5AD89-A83C-4ACC-9015-FE290A9AC1F9}" v="3" dt="2024-11-14T14:40:20.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1" autoAdjust="0"/>
    <p:restoredTop sz="77791" autoAdjust="0"/>
  </p:normalViewPr>
  <p:slideViewPr>
    <p:cSldViewPr snapToGrid="0">
      <p:cViewPr varScale="1">
        <p:scale>
          <a:sx n="85" d="100"/>
          <a:sy n="85" d="100"/>
        </p:scale>
        <p:origin x="576"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2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6DF0A747-3D3D-4E61-BBFC-593FEE6AD157}" type="datetimeFigureOut">
              <a:rPr lang="en-US" smtClean="0"/>
              <a:t>11/14/2024</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74BE47F8-3455-4D8C-B9E0-C75F5017E12D}" type="slidenum">
              <a:rPr lang="en-US" smtClean="0"/>
              <a:t>‹#›</a:t>
            </a:fld>
            <a:endParaRPr lang="en-US" dirty="0"/>
          </a:p>
        </p:txBody>
      </p:sp>
    </p:spTree>
    <p:extLst>
      <p:ext uri="{BB962C8B-B14F-4D97-AF65-F5344CB8AC3E}">
        <p14:creationId xmlns:p14="http://schemas.microsoft.com/office/powerpoint/2010/main" val="158319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E47F8-3455-4D8C-B9E0-C75F5017E12D}" type="slidenum">
              <a:rPr lang="en-US" smtClean="0"/>
              <a:t>1</a:t>
            </a:fld>
            <a:endParaRPr lang="en-US" dirty="0"/>
          </a:p>
        </p:txBody>
      </p:sp>
    </p:spTree>
    <p:extLst>
      <p:ext uri="{BB962C8B-B14F-4D97-AF65-F5344CB8AC3E}">
        <p14:creationId xmlns:p14="http://schemas.microsoft.com/office/powerpoint/2010/main" val="3408145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129DAAD1-DCC8-4986-ABC6-E5C7F40BAF74}" type="datetime1">
              <a:rPr lang="en-US" smtClean="0"/>
              <a:t>11/14/2024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04136-8312-4616-9D8B-8217A16E872A}" type="datetime1">
              <a:rPr lang="en-US" smtClean="0"/>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1003B7D0-9026-43E0-BB72-296DFF463416}" type="datetime1">
              <a:rPr lang="en-US" smtClean="0"/>
              <a:t>11/14/2024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62EB29EC-452B-411D-BB95-55074DC2997B}" type="datetime1">
              <a:rPr lang="en-US" smtClean="0"/>
              <a:t>11/14/2024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04E83301-EA85-4833-AC88-201BDBC4DFDA}" type="datetime1">
              <a:rPr lang="en-US" smtClean="0"/>
              <a:t>11/14/2024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8F49CD-F5BA-445F-9E73-B8FBCCADC9E4}" type="datetime1">
              <a:rPr lang="en-US" smtClean="0"/>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9AB9F2-6600-44D8-A39E-9C8A1D247AE4}" type="datetime1">
              <a:rPr lang="en-US" smtClean="0"/>
              <a:t>11/14/2024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699458-CD5E-4469-899A-81E77DE4C8A2}" type="datetime1">
              <a:rPr lang="en-US" smtClean="0"/>
              <a:t>11/14/2024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678CE-E1B9-46A2-9F0A-B08F8FD335D6}" type="datetime1">
              <a:rPr lang="en-US" smtClean="0"/>
              <a:t>11/14/2024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4EF5B52A-164C-491C-82EC-0311110E63BC}" type="datetime1">
              <a:rPr lang="en-US" smtClean="0"/>
              <a:t>11/14/2024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DDD167-4E9B-496D-A1B4-EC3F4B87A8D0}" type="datetime1">
              <a:rPr lang="en-US" smtClean="0"/>
              <a:t>11/14/2024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2537ACC9-04C3-44FE-8193-E17ECA2F4901}" type="datetime1">
              <a:rPr lang="en-US" smtClean="0"/>
              <a:t>11/14/2024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tc.gov/uniformity/model-receipts-sourcing-regulation-review-projec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4241830" y="1584955"/>
            <a:ext cx="7622510" cy="2146111"/>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r>
              <a:rPr lang="en-US" sz="4000" dirty="0"/>
              <a:t>Uniformity Committee –</a:t>
            </a:r>
            <a:br>
              <a:rPr lang="en-US" sz="4000" dirty="0"/>
            </a:br>
            <a:r>
              <a:rPr lang="en-US" sz="4000" dirty="0"/>
              <a:t>Developments Report</a:t>
            </a:r>
            <a:endParaRPr lang="en-US" sz="44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4366261" y="3948381"/>
            <a:ext cx="6333978" cy="1915209"/>
          </a:xfrm>
        </p:spPr>
        <p:txBody>
          <a:bodyPr>
            <a:noAutofit/>
          </a:bodyPr>
          <a:lstStyle/>
          <a:p>
            <a:r>
              <a:rPr lang="en-US" sz="2400" dirty="0"/>
              <a:t>Helen Hecht, Uniformity Counsel, MTC</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3"/>
          <a:stretch>
            <a:fillRect/>
          </a:stretch>
        </p:blipFill>
        <p:spPr>
          <a:xfrm>
            <a:off x="830031" y="2960077"/>
            <a:ext cx="3053422" cy="1541978"/>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A4FA8D-8726-D9D9-5FF0-9C3608019A3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6677"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EF1F3DF-4965-632D-1CDC-974A91F2DB95}"/>
              </a:ext>
            </a:extLst>
          </p:cNvPr>
          <p:cNvSpPr>
            <a:spLocks noGrp="1"/>
          </p:cNvSpPr>
          <p:nvPr>
            <p:ph type="title"/>
          </p:nvPr>
        </p:nvSpPr>
        <p:spPr>
          <a:xfrm>
            <a:off x="7963094" y="1113764"/>
            <a:ext cx="3269749" cy="4624327"/>
          </a:xfrm>
        </p:spPr>
        <p:txBody>
          <a:bodyPr anchor="ctr">
            <a:normAutofit/>
          </a:bodyPr>
          <a:lstStyle/>
          <a:p>
            <a:r>
              <a:rPr lang="en-US" sz="3200">
                <a:solidFill>
                  <a:srgbClr val="FFFFFF"/>
                </a:solidFill>
              </a:rPr>
              <a:t>Note on Two types of Projects</a:t>
            </a:r>
          </a:p>
        </p:txBody>
      </p:sp>
      <p:sp>
        <p:nvSpPr>
          <p:cNvPr id="4" name="Content Placeholder 3">
            <a:extLst>
              <a:ext uri="{FF2B5EF4-FFF2-40B4-BE49-F238E27FC236}">
                <a16:creationId xmlns:a16="http://schemas.microsoft.com/office/drawing/2014/main" id="{C1FD7FED-FD82-535C-0525-755DD01903A4}"/>
              </a:ext>
            </a:extLst>
          </p:cNvPr>
          <p:cNvSpPr>
            <a:spLocks noGrp="1"/>
          </p:cNvSpPr>
          <p:nvPr>
            <p:ph idx="1"/>
          </p:nvPr>
        </p:nvSpPr>
        <p:spPr>
          <a:xfrm>
            <a:off x="490580" y="1113764"/>
            <a:ext cx="6545515" cy="4624327"/>
          </a:xfrm>
        </p:spPr>
        <p:txBody>
          <a:bodyPr anchor="ctr">
            <a:normAutofit/>
          </a:bodyPr>
          <a:lstStyle/>
          <a:p>
            <a:pPr marL="0" indent="0">
              <a:buNone/>
            </a:pPr>
            <a:r>
              <a:rPr lang="en-US" sz="2800" u="sng" dirty="0"/>
              <a:t>Second Type - Research or White Papers</a:t>
            </a:r>
            <a:r>
              <a:rPr lang="en-US" sz="2800" dirty="0"/>
              <a:t>: </a:t>
            </a:r>
            <a:br>
              <a:rPr lang="en-US" sz="2800" dirty="0"/>
            </a:br>
            <a:r>
              <a:rPr lang="en-US" sz="2800" dirty="0"/>
              <a:t>Other projects involve significant research or study of emerging or complex tax issues and produce information, research, and white papers for use by state policymakers. </a:t>
            </a:r>
          </a:p>
        </p:txBody>
      </p:sp>
      <p:sp>
        <p:nvSpPr>
          <p:cNvPr id="2" name="Slide Number Placeholder 1">
            <a:extLst>
              <a:ext uri="{FF2B5EF4-FFF2-40B4-BE49-F238E27FC236}">
                <a16:creationId xmlns:a16="http://schemas.microsoft.com/office/drawing/2014/main" id="{2C081220-80B8-7140-48C6-16D303A8DE8F}"/>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10</a:t>
            </a:fld>
            <a:endParaRPr lang="en-US"/>
          </a:p>
        </p:txBody>
      </p:sp>
    </p:spTree>
    <p:extLst>
      <p:ext uri="{BB962C8B-B14F-4D97-AF65-F5344CB8AC3E}">
        <p14:creationId xmlns:p14="http://schemas.microsoft.com/office/powerpoint/2010/main" val="407421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178106-C941-E3D9-5163-DEF400CB5A7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6677"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79943B6-ACD7-4E3B-E6D8-A6E59D372A75}"/>
              </a:ext>
            </a:extLst>
          </p:cNvPr>
          <p:cNvSpPr>
            <a:spLocks noGrp="1"/>
          </p:cNvSpPr>
          <p:nvPr>
            <p:ph type="title"/>
          </p:nvPr>
        </p:nvSpPr>
        <p:spPr>
          <a:xfrm>
            <a:off x="7963094" y="1113764"/>
            <a:ext cx="3269749" cy="4624327"/>
          </a:xfrm>
        </p:spPr>
        <p:txBody>
          <a:bodyPr anchor="ctr">
            <a:normAutofit/>
          </a:bodyPr>
          <a:lstStyle/>
          <a:p>
            <a:r>
              <a:rPr lang="en-US" sz="3200">
                <a:solidFill>
                  <a:srgbClr val="FFFFFF"/>
                </a:solidFill>
              </a:rPr>
              <a:t>Note on Two types of Projects</a:t>
            </a:r>
          </a:p>
        </p:txBody>
      </p:sp>
      <p:sp>
        <p:nvSpPr>
          <p:cNvPr id="4" name="Content Placeholder 3">
            <a:extLst>
              <a:ext uri="{FF2B5EF4-FFF2-40B4-BE49-F238E27FC236}">
                <a16:creationId xmlns:a16="http://schemas.microsoft.com/office/drawing/2014/main" id="{BF80EB6D-514F-B49E-E7E1-2AA9CD6C5860}"/>
              </a:ext>
            </a:extLst>
          </p:cNvPr>
          <p:cNvSpPr>
            <a:spLocks noGrp="1"/>
          </p:cNvSpPr>
          <p:nvPr>
            <p:ph idx="1"/>
          </p:nvPr>
        </p:nvSpPr>
        <p:spPr>
          <a:xfrm>
            <a:off x="619760" y="1113764"/>
            <a:ext cx="6416335" cy="4624327"/>
          </a:xfrm>
        </p:spPr>
        <p:txBody>
          <a:bodyPr anchor="ctr">
            <a:normAutofit/>
          </a:bodyPr>
          <a:lstStyle/>
          <a:p>
            <a:pPr marL="0" indent="0">
              <a:buNone/>
            </a:pPr>
            <a:r>
              <a:rPr lang="en-US" sz="2400" u="sng" dirty="0"/>
              <a:t>Goals of Research or White Papers</a:t>
            </a:r>
            <a:r>
              <a:rPr lang="en-US" sz="2400" dirty="0"/>
              <a:t>: </a:t>
            </a:r>
          </a:p>
          <a:p>
            <a:r>
              <a:rPr lang="en-US" sz="2300" dirty="0"/>
              <a:t>Strong educational and informational component. </a:t>
            </a:r>
          </a:p>
          <a:p>
            <a:r>
              <a:rPr lang="en-US" sz="2300" dirty="0"/>
              <a:t>Sharing of state experiences is also key—for example, the digital project is based on Washington’s experience. </a:t>
            </a:r>
          </a:p>
          <a:p>
            <a:r>
              <a:rPr lang="en-US" sz="2300" dirty="0"/>
              <a:t>May, but does not necessarily have to, produce uniform or model rules.</a:t>
            </a:r>
          </a:p>
        </p:txBody>
      </p:sp>
      <p:sp>
        <p:nvSpPr>
          <p:cNvPr id="2" name="Slide Number Placeholder 1">
            <a:extLst>
              <a:ext uri="{FF2B5EF4-FFF2-40B4-BE49-F238E27FC236}">
                <a16:creationId xmlns:a16="http://schemas.microsoft.com/office/drawing/2014/main" id="{EB4312DE-95C1-1DD7-2F6D-F99A311BEAF0}"/>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11</a:t>
            </a:fld>
            <a:endParaRPr lang="en-US"/>
          </a:p>
        </p:txBody>
      </p:sp>
    </p:spTree>
    <p:extLst>
      <p:ext uri="{BB962C8B-B14F-4D97-AF65-F5344CB8AC3E}">
        <p14:creationId xmlns:p14="http://schemas.microsoft.com/office/powerpoint/2010/main" val="3693042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4386-17E4-9236-052E-F268DFB6832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13325C-4627-6FEE-7362-9A15F3B4346E}"/>
              </a:ext>
            </a:extLst>
          </p:cNvPr>
          <p:cNvSpPr>
            <a:spLocks noGrp="1"/>
          </p:cNvSpPr>
          <p:nvPr>
            <p:ph type="title"/>
          </p:nvPr>
        </p:nvSpPr>
        <p:spPr>
          <a:xfrm>
            <a:off x="581192" y="702156"/>
            <a:ext cx="11029616" cy="660479"/>
          </a:xfrm>
        </p:spPr>
        <p:txBody>
          <a:bodyPr/>
          <a:lstStyle/>
          <a:p>
            <a:r>
              <a:rPr lang="en-US" dirty="0"/>
              <a:t>Bottom line</a:t>
            </a:r>
          </a:p>
        </p:txBody>
      </p:sp>
      <p:sp>
        <p:nvSpPr>
          <p:cNvPr id="4" name="Content Placeholder 3">
            <a:extLst>
              <a:ext uri="{FF2B5EF4-FFF2-40B4-BE49-F238E27FC236}">
                <a16:creationId xmlns:a16="http://schemas.microsoft.com/office/drawing/2014/main" id="{FC046D9A-D440-989B-762D-8EEF140A2C10}"/>
              </a:ext>
            </a:extLst>
          </p:cNvPr>
          <p:cNvSpPr>
            <a:spLocks noGrp="1"/>
          </p:cNvSpPr>
          <p:nvPr>
            <p:ph idx="1"/>
          </p:nvPr>
        </p:nvSpPr>
        <p:spPr>
          <a:xfrm>
            <a:off x="682792" y="1506073"/>
            <a:ext cx="11029615" cy="4730456"/>
          </a:xfrm>
        </p:spPr>
        <p:txBody>
          <a:bodyPr>
            <a:normAutofit fontScale="92500" lnSpcReduction="20000"/>
          </a:bodyPr>
          <a:lstStyle/>
          <a:p>
            <a:pPr>
              <a:spcBef>
                <a:spcPts val="600"/>
              </a:spcBef>
              <a:spcAft>
                <a:spcPts val="1000"/>
              </a:spcAft>
            </a:pPr>
            <a:r>
              <a:rPr lang="en-US" sz="2400" dirty="0"/>
              <a:t>Handbook sets out the general rules used in the uniformity process.</a:t>
            </a:r>
          </a:p>
          <a:p>
            <a:pPr>
              <a:spcBef>
                <a:spcPts val="600"/>
              </a:spcBef>
              <a:spcAft>
                <a:spcPts val="1000"/>
              </a:spcAft>
            </a:pPr>
            <a:r>
              <a:rPr lang="en-US" sz="2400" dirty="0"/>
              <a:t>Those rules are flexible enough to accommodate both types of projects.</a:t>
            </a:r>
          </a:p>
          <a:p>
            <a:pPr>
              <a:spcBef>
                <a:spcPts val="600"/>
              </a:spcBef>
              <a:spcAft>
                <a:spcPts val="1000"/>
              </a:spcAft>
            </a:pPr>
            <a:r>
              <a:rPr lang="en-US" sz="2400" dirty="0"/>
              <a:t>The particular uniformity process may differ based on the nature of the project.</a:t>
            </a:r>
          </a:p>
          <a:p>
            <a:pPr>
              <a:spcBef>
                <a:spcPts val="600"/>
              </a:spcBef>
              <a:spcAft>
                <a:spcPts val="1200"/>
              </a:spcAft>
            </a:pPr>
            <a:r>
              <a:rPr lang="en-US" sz="2400" dirty="0"/>
              <a:t>In addition - educational and informational sessions, stakeholder interviews and discussions, study groups, or working with other organizations (AICPA, ABA, FTA, Streamlined, etc.) may be useful. </a:t>
            </a:r>
          </a:p>
          <a:p>
            <a:pPr>
              <a:spcBef>
                <a:spcPts val="600"/>
              </a:spcBef>
              <a:spcAft>
                <a:spcPts val="1200"/>
              </a:spcAft>
            </a:pPr>
            <a:r>
              <a:rPr lang="en-US" sz="2400" dirty="0"/>
              <a:t>See:</a:t>
            </a:r>
          </a:p>
          <a:p>
            <a:pPr lvl="1">
              <a:spcBef>
                <a:spcPts val="600"/>
              </a:spcBef>
            </a:pPr>
            <a:r>
              <a:rPr lang="en-US" sz="2100" dirty="0"/>
              <a:t>MTC Whitepaper on Wayfair Implementation</a:t>
            </a:r>
          </a:p>
          <a:p>
            <a:pPr lvl="1">
              <a:spcBef>
                <a:spcPts val="600"/>
              </a:spcBef>
            </a:pPr>
            <a:r>
              <a:rPr lang="en-US" sz="2100" dirty="0"/>
              <a:t>Work with FTA on the Universal POA</a:t>
            </a:r>
          </a:p>
          <a:p>
            <a:pPr lvl="1">
              <a:spcBef>
                <a:spcPts val="600"/>
              </a:spcBef>
              <a:spcAft>
                <a:spcPts val="1200"/>
              </a:spcAft>
            </a:pPr>
            <a:r>
              <a:rPr lang="en-US" sz="2100" dirty="0"/>
              <a:t>Work with various groups on the model for assessing state tax on federal partnership adjustments </a:t>
            </a:r>
          </a:p>
          <a:p>
            <a:endParaRPr lang="en-US" sz="2400" dirty="0"/>
          </a:p>
        </p:txBody>
      </p:sp>
      <p:sp>
        <p:nvSpPr>
          <p:cNvPr id="2" name="Slide Number Placeholder 1">
            <a:extLst>
              <a:ext uri="{FF2B5EF4-FFF2-40B4-BE49-F238E27FC236}">
                <a16:creationId xmlns:a16="http://schemas.microsoft.com/office/drawing/2014/main" id="{CACA9A5A-5816-9C5E-C10B-C6E6972C45A0}"/>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1690742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646D8-02F8-A5CC-F853-8C6495CA6CB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18A3F7-3EF0-7BA1-81B9-FADB4D8C42B5}"/>
              </a:ext>
            </a:extLst>
          </p:cNvPr>
          <p:cNvSpPr>
            <a:spLocks noGrp="1"/>
          </p:cNvSpPr>
          <p:nvPr>
            <p:ph type="sldNum" sz="quarter" idx="12"/>
          </p:nvPr>
        </p:nvSpPr>
        <p:spPr/>
        <p:txBody>
          <a:bodyPr/>
          <a:lstStyle/>
          <a:p>
            <a:fld id="{3A98EE3D-8CD1-4C3F-BD1C-C98C9596463C}" type="slidenum">
              <a:rPr lang="en-US" smtClean="0"/>
              <a:t>13</a:t>
            </a:fld>
            <a:endParaRPr lang="en-US" dirty="0"/>
          </a:p>
        </p:txBody>
      </p:sp>
      <p:sp>
        <p:nvSpPr>
          <p:cNvPr id="7" name="TextBox 6">
            <a:extLst>
              <a:ext uri="{FF2B5EF4-FFF2-40B4-BE49-F238E27FC236}">
                <a16:creationId xmlns:a16="http://schemas.microsoft.com/office/drawing/2014/main" id="{EDA95DA1-CF74-8AEE-351A-5FF18BF73C7E}"/>
              </a:ext>
            </a:extLst>
          </p:cNvPr>
          <p:cNvSpPr txBox="1"/>
          <p:nvPr/>
        </p:nvSpPr>
        <p:spPr>
          <a:xfrm>
            <a:off x="787076" y="1407149"/>
            <a:ext cx="6947223" cy="1384995"/>
          </a:xfrm>
          <a:prstGeom prst="rect">
            <a:avLst/>
          </a:prstGeom>
          <a:noFill/>
        </p:spPr>
        <p:txBody>
          <a:bodyPr wrap="square" rtlCol="0">
            <a:spAutoFit/>
          </a:bodyPr>
          <a:lstStyle/>
          <a:p>
            <a:r>
              <a:rPr lang="en-US" sz="2800" b="1" dirty="0"/>
              <a:t>And a change to the MTC website is here under the Uniformity Tab and has to do the Adopted Uniformity Recommendations.</a:t>
            </a:r>
          </a:p>
        </p:txBody>
      </p:sp>
      <p:pic>
        <p:nvPicPr>
          <p:cNvPr id="8" name="Picture 7">
            <a:extLst>
              <a:ext uri="{FF2B5EF4-FFF2-40B4-BE49-F238E27FC236}">
                <a16:creationId xmlns:a16="http://schemas.microsoft.com/office/drawing/2014/main" id="{F998F412-A006-A362-189B-35FDAE72AD79}"/>
              </a:ext>
            </a:extLst>
          </p:cNvPr>
          <p:cNvPicPr>
            <a:picLocks noChangeAspect="1"/>
          </p:cNvPicPr>
          <p:nvPr/>
        </p:nvPicPr>
        <p:blipFill>
          <a:blip r:embed="rId2"/>
          <a:stretch>
            <a:fillRect/>
          </a:stretch>
        </p:blipFill>
        <p:spPr>
          <a:xfrm>
            <a:off x="971199" y="3247415"/>
            <a:ext cx="10965754" cy="2591410"/>
          </a:xfrm>
          <a:prstGeom prst="rect">
            <a:avLst/>
          </a:prstGeom>
        </p:spPr>
      </p:pic>
    </p:spTree>
    <p:extLst>
      <p:ext uri="{BB962C8B-B14F-4D97-AF65-F5344CB8AC3E}">
        <p14:creationId xmlns:p14="http://schemas.microsoft.com/office/powerpoint/2010/main" val="578614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6F687-9E37-741E-DDD8-5FA226DC0C6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21F88C-BCEE-D91E-C036-0FAF3A4DB283}"/>
              </a:ext>
            </a:extLst>
          </p:cNvPr>
          <p:cNvSpPr>
            <a:spLocks noGrp="1"/>
          </p:cNvSpPr>
          <p:nvPr>
            <p:ph type="sldNum" sz="quarter" idx="12"/>
          </p:nvPr>
        </p:nvSpPr>
        <p:spPr/>
        <p:txBody>
          <a:bodyPr/>
          <a:lstStyle/>
          <a:p>
            <a:fld id="{3A98EE3D-8CD1-4C3F-BD1C-C98C9596463C}" type="slidenum">
              <a:rPr lang="en-US" smtClean="0"/>
              <a:t>14</a:t>
            </a:fld>
            <a:endParaRPr lang="en-US" dirty="0"/>
          </a:p>
        </p:txBody>
      </p:sp>
      <p:pic>
        <p:nvPicPr>
          <p:cNvPr id="6" name="Picture 5">
            <a:extLst>
              <a:ext uri="{FF2B5EF4-FFF2-40B4-BE49-F238E27FC236}">
                <a16:creationId xmlns:a16="http://schemas.microsoft.com/office/drawing/2014/main" id="{08AFAD3D-657B-13C6-514E-55EA61733339}"/>
              </a:ext>
            </a:extLst>
          </p:cNvPr>
          <p:cNvPicPr>
            <a:picLocks noChangeAspect="1"/>
          </p:cNvPicPr>
          <p:nvPr/>
        </p:nvPicPr>
        <p:blipFill>
          <a:blip r:embed="rId2">
            <a:extLst>
              <a:ext uri="{BEBA8EAE-BF5A-486C-A8C5-ECC9F3942E4B}">
                <a14:imgProps xmlns:a14="http://schemas.microsoft.com/office/drawing/2010/main">
                  <a14:imgLayer r:embed="rId3">
                    <a14:imgEffect>
                      <a14:saturation sat="350000"/>
                    </a14:imgEffect>
                  </a14:imgLayer>
                </a14:imgProps>
              </a:ext>
            </a:extLst>
          </a:blip>
          <a:srcRect b="4340"/>
          <a:stretch/>
        </p:blipFill>
        <p:spPr>
          <a:xfrm>
            <a:off x="5272245" y="590309"/>
            <a:ext cx="6160736" cy="6198730"/>
          </a:xfrm>
          <a:prstGeom prst="rect">
            <a:avLst/>
          </a:prstGeom>
        </p:spPr>
      </p:pic>
      <p:sp>
        <p:nvSpPr>
          <p:cNvPr id="7" name="TextBox 6">
            <a:extLst>
              <a:ext uri="{FF2B5EF4-FFF2-40B4-BE49-F238E27FC236}">
                <a16:creationId xmlns:a16="http://schemas.microsoft.com/office/drawing/2014/main" id="{315D9426-0D37-0DD1-BE4C-208646A07CD9}"/>
              </a:ext>
            </a:extLst>
          </p:cNvPr>
          <p:cNvSpPr txBox="1"/>
          <p:nvPr/>
        </p:nvSpPr>
        <p:spPr>
          <a:xfrm>
            <a:off x="601883" y="1782501"/>
            <a:ext cx="4386805" cy="2677656"/>
          </a:xfrm>
          <a:prstGeom prst="rect">
            <a:avLst/>
          </a:prstGeom>
          <a:noFill/>
        </p:spPr>
        <p:txBody>
          <a:bodyPr wrap="square" rtlCol="0">
            <a:spAutoFit/>
          </a:bodyPr>
          <a:lstStyle/>
          <a:p>
            <a:r>
              <a:rPr lang="en-US" sz="2800" b="1" dirty="0"/>
              <a:t>The Adopted Uniformity Recommendations page has been modified with drop-down sub-headings. The models are organized by  sub-heading. </a:t>
            </a:r>
          </a:p>
        </p:txBody>
      </p:sp>
    </p:spTree>
    <p:extLst>
      <p:ext uri="{BB962C8B-B14F-4D97-AF65-F5344CB8AC3E}">
        <p14:creationId xmlns:p14="http://schemas.microsoft.com/office/powerpoint/2010/main" val="21888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DBD1C-7045-5E30-D0DF-41874D3A51D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144361-8811-249D-2D38-A18F528B1D54}"/>
              </a:ext>
            </a:extLst>
          </p:cNvPr>
          <p:cNvSpPr>
            <a:spLocks noGrp="1"/>
          </p:cNvSpPr>
          <p:nvPr>
            <p:ph type="sldNum" sz="quarter" idx="12"/>
          </p:nvPr>
        </p:nvSpPr>
        <p:spPr/>
        <p:txBody>
          <a:bodyPr/>
          <a:lstStyle/>
          <a:p>
            <a:fld id="{3A98EE3D-8CD1-4C3F-BD1C-C98C9596463C}" type="slidenum">
              <a:rPr lang="en-US" smtClean="0"/>
              <a:t>15</a:t>
            </a:fld>
            <a:endParaRPr lang="en-US" dirty="0"/>
          </a:p>
        </p:txBody>
      </p:sp>
      <p:sp>
        <p:nvSpPr>
          <p:cNvPr id="7" name="TextBox 6">
            <a:extLst>
              <a:ext uri="{FF2B5EF4-FFF2-40B4-BE49-F238E27FC236}">
                <a16:creationId xmlns:a16="http://schemas.microsoft.com/office/drawing/2014/main" id="{3B114C4D-AD38-C8E1-58D8-10E376892057}"/>
              </a:ext>
            </a:extLst>
          </p:cNvPr>
          <p:cNvSpPr txBox="1"/>
          <p:nvPr/>
        </p:nvSpPr>
        <p:spPr>
          <a:xfrm>
            <a:off x="601883" y="1782501"/>
            <a:ext cx="4386805" cy="1815882"/>
          </a:xfrm>
          <a:prstGeom prst="rect">
            <a:avLst/>
          </a:prstGeom>
          <a:noFill/>
        </p:spPr>
        <p:txBody>
          <a:bodyPr wrap="square" rtlCol="0">
            <a:spAutoFit/>
          </a:bodyPr>
          <a:lstStyle/>
          <a:p>
            <a:r>
              <a:rPr lang="en-US" sz="2800" b="1" dirty="0"/>
              <a:t>So clicking on the sub-heading will take you to a drop-down, and the models under that sub-heading.  </a:t>
            </a:r>
          </a:p>
        </p:txBody>
      </p:sp>
      <p:pic>
        <p:nvPicPr>
          <p:cNvPr id="4" name="Picture 3">
            <a:extLst>
              <a:ext uri="{FF2B5EF4-FFF2-40B4-BE49-F238E27FC236}">
                <a16:creationId xmlns:a16="http://schemas.microsoft.com/office/drawing/2014/main" id="{5763DFEA-2BD4-6219-0DB8-8FB08E9F377E}"/>
              </a:ext>
            </a:extLst>
          </p:cNvPr>
          <p:cNvPicPr>
            <a:picLocks noChangeAspect="1"/>
          </p:cNvPicPr>
          <p:nvPr/>
        </p:nvPicPr>
        <p:blipFill>
          <a:blip r:embed="rId2">
            <a:extLst>
              <a:ext uri="{BEBA8EAE-BF5A-486C-A8C5-ECC9F3942E4B}">
                <a14:imgProps xmlns:a14="http://schemas.microsoft.com/office/drawing/2010/main">
                  <a14:imgLayer r:embed="rId3">
                    <a14:imgEffect>
                      <a14:saturation sat="351000"/>
                    </a14:imgEffect>
                  </a14:imgLayer>
                </a14:imgProps>
              </a:ext>
            </a:extLst>
          </a:blip>
          <a:stretch>
            <a:fillRect/>
          </a:stretch>
        </p:blipFill>
        <p:spPr>
          <a:xfrm>
            <a:off x="5304968" y="568501"/>
            <a:ext cx="6045311" cy="6220538"/>
          </a:xfrm>
          <a:prstGeom prst="rect">
            <a:avLst/>
          </a:prstGeom>
        </p:spPr>
      </p:pic>
    </p:spTree>
    <p:extLst>
      <p:ext uri="{BB962C8B-B14F-4D97-AF65-F5344CB8AC3E}">
        <p14:creationId xmlns:p14="http://schemas.microsoft.com/office/powerpoint/2010/main" val="1732369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FCA2D-59B2-2E41-E8D7-8799DB255E2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9F852F-9534-3CBA-5FFC-04E48F11ACBD}"/>
              </a:ext>
            </a:extLst>
          </p:cNvPr>
          <p:cNvSpPr>
            <a:spLocks noGrp="1"/>
          </p:cNvSpPr>
          <p:nvPr>
            <p:ph type="sldNum" sz="quarter" idx="12"/>
          </p:nvPr>
        </p:nvSpPr>
        <p:spPr/>
        <p:txBody>
          <a:bodyPr/>
          <a:lstStyle/>
          <a:p>
            <a:fld id="{3A98EE3D-8CD1-4C3F-BD1C-C98C9596463C}" type="slidenum">
              <a:rPr lang="en-US" smtClean="0"/>
              <a:t>16</a:t>
            </a:fld>
            <a:endParaRPr lang="en-US" dirty="0"/>
          </a:p>
        </p:txBody>
      </p:sp>
      <p:sp>
        <p:nvSpPr>
          <p:cNvPr id="7" name="TextBox 6">
            <a:extLst>
              <a:ext uri="{FF2B5EF4-FFF2-40B4-BE49-F238E27FC236}">
                <a16:creationId xmlns:a16="http://schemas.microsoft.com/office/drawing/2014/main" id="{C66C9C48-728F-1A86-AB53-0659A67A1A5D}"/>
              </a:ext>
            </a:extLst>
          </p:cNvPr>
          <p:cNvSpPr txBox="1"/>
          <p:nvPr/>
        </p:nvSpPr>
        <p:spPr>
          <a:xfrm>
            <a:off x="481622" y="3429000"/>
            <a:ext cx="3981692" cy="2308324"/>
          </a:xfrm>
          <a:prstGeom prst="rect">
            <a:avLst/>
          </a:prstGeom>
          <a:noFill/>
        </p:spPr>
        <p:txBody>
          <a:bodyPr wrap="square" rtlCol="0">
            <a:spAutoFit/>
          </a:bodyPr>
          <a:lstStyle/>
          <a:p>
            <a:r>
              <a:rPr lang="en-US" sz="2400" b="1" dirty="0"/>
              <a:t>Clicking on the name of the model will then bring up that model page and will provide you with the model itself and any other documents archived there.</a:t>
            </a:r>
          </a:p>
        </p:txBody>
      </p:sp>
      <p:pic>
        <p:nvPicPr>
          <p:cNvPr id="5" name="Picture 4">
            <a:extLst>
              <a:ext uri="{FF2B5EF4-FFF2-40B4-BE49-F238E27FC236}">
                <a16:creationId xmlns:a16="http://schemas.microsoft.com/office/drawing/2014/main" id="{FA4A834A-AF62-B195-C78E-C09979E1028D}"/>
              </a:ext>
            </a:extLst>
          </p:cNvPr>
          <p:cNvPicPr>
            <a:picLocks noChangeAspect="1"/>
          </p:cNvPicPr>
          <p:nvPr/>
        </p:nvPicPr>
        <p:blipFill>
          <a:blip r:embed="rId2">
            <a:extLst>
              <a:ext uri="{BEBA8EAE-BF5A-486C-A8C5-ECC9F3942E4B}">
                <a14:imgProps xmlns:a14="http://schemas.microsoft.com/office/drawing/2010/main">
                  <a14:imgLayer r:embed="rId3">
                    <a14:imgEffect>
                      <a14:saturation sat="350000"/>
                    </a14:imgEffect>
                  </a14:imgLayer>
                </a14:imgProps>
              </a:ext>
            </a:extLst>
          </a:blip>
          <a:srcRect t="10028"/>
          <a:stretch/>
        </p:blipFill>
        <p:spPr>
          <a:xfrm>
            <a:off x="3139185" y="608429"/>
            <a:ext cx="7042278" cy="2697355"/>
          </a:xfrm>
          <a:prstGeom prst="rect">
            <a:avLst/>
          </a:prstGeom>
        </p:spPr>
      </p:pic>
      <p:pic>
        <p:nvPicPr>
          <p:cNvPr id="8" name="Picture 7">
            <a:extLst>
              <a:ext uri="{FF2B5EF4-FFF2-40B4-BE49-F238E27FC236}">
                <a16:creationId xmlns:a16="http://schemas.microsoft.com/office/drawing/2014/main" id="{83B08E99-7202-4877-9635-9688C3CCEC8A}"/>
              </a:ext>
            </a:extLst>
          </p:cNvPr>
          <p:cNvPicPr>
            <a:picLocks noChangeAspect="1"/>
          </p:cNvPicPr>
          <p:nvPr/>
        </p:nvPicPr>
        <p:blipFill>
          <a:blip r:embed="rId4"/>
          <a:stretch>
            <a:fillRect/>
          </a:stretch>
        </p:blipFill>
        <p:spPr>
          <a:xfrm>
            <a:off x="4536620" y="3305784"/>
            <a:ext cx="6830378" cy="3448531"/>
          </a:xfrm>
          <a:prstGeom prst="rect">
            <a:avLst/>
          </a:prstGeom>
        </p:spPr>
      </p:pic>
    </p:spTree>
    <p:extLst>
      <p:ext uri="{BB962C8B-B14F-4D97-AF65-F5344CB8AC3E}">
        <p14:creationId xmlns:p14="http://schemas.microsoft.com/office/powerpoint/2010/main" val="1267579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1CAF-4294-A850-223B-ACE04D58D874}"/>
              </a:ext>
            </a:extLst>
          </p:cNvPr>
          <p:cNvSpPr>
            <a:spLocks noGrp="1"/>
          </p:cNvSpPr>
          <p:nvPr>
            <p:ph type="title"/>
          </p:nvPr>
        </p:nvSpPr>
        <p:spPr>
          <a:xfrm>
            <a:off x="581192" y="702156"/>
            <a:ext cx="11029616" cy="597726"/>
          </a:xfrm>
        </p:spPr>
        <p:txBody>
          <a:bodyPr/>
          <a:lstStyle/>
          <a:p>
            <a:r>
              <a:rPr lang="en-US" dirty="0"/>
              <a:t>Other Uniformity Developments</a:t>
            </a:r>
          </a:p>
        </p:txBody>
      </p:sp>
      <p:sp>
        <p:nvSpPr>
          <p:cNvPr id="3" name="Content Placeholder 2">
            <a:extLst>
              <a:ext uri="{FF2B5EF4-FFF2-40B4-BE49-F238E27FC236}">
                <a16:creationId xmlns:a16="http://schemas.microsoft.com/office/drawing/2014/main" id="{2EB87F6B-D92B-CACD-74E4-B986BB72C306}"/>
              </a:ext>
            </a:extLst>
          </p:cNvPr>
          <p:cNvSpPr>
            <a:spLocks noGrp="1"/>
          </p:cNvSpPr>
          <p:nvPr>
            <p:ph idx="1"/>
          </p:nvPr>
        </p:nvSpPr>
        <p:spPr>
          <a:xfrm>
            <a:off x="581192" y="1481768"/>
            <a:ext cx="11029615" cy="4760259"/>
          </a:xfrm>
        </p:spPr>
        <p:txBody>
          <a:bodyPr anchor="t">
            <a:normAutofit/>
          </a:bodyPr>
          <a:lstStyle/>
          <a:p>
            <a:r>
              <a:rPr lang="en-US" sz="2400" dirty="0"/>
              <a:t>MTC Statement on P.L. 86-272</a:t>
            </a:r>
          </a:p>
          <a:p>
            <a:pPr lvl="1"/>
            <a:r>
              <a:rPr lang="en-US" sz="2100" dirty="0"/>
              <a:t>The MTC Statement on P.L. 86-272 continues to get attention and is even mentioned in a recent U.S. Supreme Court petition, although its not at issue in that case.</a:t>
            </a:r>
          </a:p>
          <a:p>
            <a:r>
              <a:rPr lang="en-US" sz="2400" dirty="0"/>
              <a:t>Digital Project </a:t>
            </a:r>
          </a:p>
          <a:p>
            <a:pPr lvl="1"/>
            <a:r>
              <a:rPr lang="en-US" sz="2100" dirty="0"/>
              <a:t>The press is closely following the digital project.</a:t>
            </a:r>
          </a:p>
          <a:p>
            <a:pPr lvl="1"/>
            <a:r>
              <a:rPr lang="en-US" sz="2100" dirty="0"/>
              <a:t>A similar project has been undertaken by NCSL.</a:t>
            </a:r>
          </a:p>
          <a:p>
            <a:pPr lvl="1"/>
            <a:r>
              <a:rPr lang="en-US" sz="2100" dirty="0"/>
              <a:t>We will present on this project at FTA.</a:t>
            </a:r>
          </a:p>
          <a:p>
            <a:pPr lvl="1"/>
            <a:r>
              <a:rPr lang="en-US" sz="2100" dirty="0"/>
              <a:t>We continue to work closely with Streamlined and will be giving them the results of our bundling exercise to use.</a:t>
            </a:r>
          </a:p>
          <a:p>
            <a:endParaRPr lang="en-US" sz="2400" dirty="0"/>
          </a:p>
          <a:p>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F13302EC-B6A5-B65F-1E91-8B65765DE684}"/>
              </a:ext>
            </a:extLst>
          </p:cNvPr>
          <p:cNvSpPr>
            <a:spLocks noGrp="1"/>
          </p:cNvSpPr>
          <p:nvPr>
            <p:ph type="sldNum" sz="quarter" idx="12"/>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169588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A4387-4951-342D-96A9-9BCBD75CCC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368E57-D509-1105-ECD2-01C9480A2AFC}"/>
              </a:ext>
            </a:extLst>
          </p:cNvPr>
          <p:cNvSpPr>
            <a:spLocks noGrp="1"/>
          </p:cNvSpPr>
          <p:nvPr>
            <p:ph type="title"/>
          </p:nvPr>
        </p:nvSpPr>
        <p:spPr>
          <a:xfrm>
            <a:off x="581192" y="702156"/>
            <a:ext cx="11029616" cy="597726"/>
          </a:xfrm>
        </p:spPr>
        <p:txBody>
          <a:bodyPr/>
          <a:lstStyle/>
          <a:p>
            <a:r>
              <a:rPr lang="en-US" dirty="0"/>
              <a:t>Other Uniformity Developments</a:t>
            </a:r>
          </a:p>
        </p:txBody>
      </p:sp>
      <p:sp>
        <p:nvSpPr>
          <p:cNvPr id="3" name="Content Placeholder 2">
            <a:extLst>
              <a:ext uri="{FF2B5EF4-FFF2-40B4-BE49-F238E27FC236}">
                <a16:creationId xmlns:a16="http://schemas.microsoft.com/office/drawing/2014/main" id="{F66386CD-77AA-0719-EB52-CA7C63C4F715}"/>
              </a:ext>
            </a:extLst>
          </p:cNvPr>
          <p:cNvSpPr>
            <a:spLocks noGrp="1"/>
          </p:cNvSpPr>
          <p:nvPr>
            <p:ph idx="1"/>
          </p:nvPr>
        </p:nvSpPr>
        <p:spPr>
          <a:xfrm>
            <a:off x="581192" y="1481768"/>
            <a:ext cx="11029615" cy="4760259"/>
          </a:xfrm>
        </p:spPr>
        <p:txBody>
          <a:bodyPr anchor="t">
            <a:normAutofit/>
          </a:bodyPr>
          <a:lstStyle/>
          <a:p>
            <a:r>
              <a:rPr lang="en-US" sz="2400" dirty="0"/>
              <a:t>Partnership Project</a:t>
            </a:r>
          </a:p>
          <a:p>
            <a:pPr lvl="1"/>
            <a:r>
              <a:rPr lang="en-US" sz="2100" dirty="0"/>
              <a:t>Staff have been working on crunching numbers—along with others—to test how blended apportionment can work in apportioning distributive share where there are corporate and tiered partners.</a:t>
            </a:r>
          </a:p>
          <a:p>
            <a:pPr lvl="1"/>
            <a:r>
              <a:rPr lang="en-US" sz="2100" dirty="0"/>
              <a:t>Also following other developments—for example—a recent case out of the Virginia Court of Appeals, </a:t>
            </a:r>
            <a:r>
              <a:rPr lang="en-US" sz="1800" i="1" dirty="0">
                <a:effectLst/>
                <a:latin typeface="Arial" panose="020B0604020202020204" pitchFamily="34" charset="0"/>
                <a:ea typeface="Aptos" panose="020B0004020202020204" pitchFamily="34" charset="0"/>
              </a:rPr>
              <a:t>FJ Management, Inc</a:t>
            </a:r>
            <a:r>
              <a:rPr lang="en-US" sz="2100" i="1" dirty="0">
                <a:effectLst/>
                <a:latin typeface="Arial" panose="020B0604020202020204" pitchFamily="34" charset="0"/>
                <a:ea typeface="Aptos" panose="020B0004020202020204" pitchFamily="34" charset="0"/>
              </a:rPr>
              <a:t>.</a:t>
            </a:r>
            <a:r>
              <a:rPr lang="en-US" sz="2100" dirty="0">
                <a:effectLst/>
                <a:latin typeface="Arial" panose="020B0604020202020204" pitchFamily="34" charset="0"/>
                <a:ea typeface="Aptos" panose="020B0004020202020204" pitchFamily="34" charset="0"/>
              </a:rPr>
              <a:t>, where blended apportionment was found not to apply because there was no showing that the interest held by the corporate partner was unitary.</a:t>
            </a:r>
          </a:p>
          <a:p>
            <a:pPr lvl="1"/>
            <a:r>
              <a:rPr lang="en-US" sz="2100" dirty="0">
                <a:latin typeface="Arial" panose="020B0604020202020204" pitchFamily="34" charset="0"/>
              </a:rPr>
              <a:t>Also working on training for state tax administrators on partnership taxation – to be held in New Orleans, January 13-15. </a:t>
            </a:r>
            <a:endParaRPr lang="en-US" sz="2100" dirty="0"/>
          </a:p>
          <a:p>
            <a:endParaRPr lang="en-US" sz="2400" dirty="0"/>
          </a:p>
          <a:p>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5EFE4ED3-B7D3-F356-4716-BC95F4C28059}"/>
              </a:ext>
            </a:extLst>
          </p:cNvPr>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171115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C6F34-CA02-FB1B-E79F-91F310AA46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D70AEA-D39C-8761-4B63-D54054510103}"/>
              </a:ext>
            </a:extLst>
          </p:cNvPr>
          <p:cNvSpPr>
            <a:spLocks noGrp="1"/>
          </p:cNvSpPr>
          <p:nvPr>
            <p:ph type="title"/>
          </p:nvPr>
        </p:nvSpPr>
        <p:spPr>
          <a:xfrm>
            <a:off x="581192" y="702156"/>
            <a:ext cx="11029616" cy="597726"/>
          </a:xfrm>
        </p:spPr>
        <p:txBody>
          <a:bodyPr/>
          <a:lstStyle/>
          <a:p>
            <a:r>
              <a:rPr lang="en-US" dirty="0"/>
              <a:t>Other Uniformity Developments</a:t>
            </a:r>
          </a:p>
        </p:txBody>
      </p:sp>
      <p:sp>
        <p:nvSpPr>
          <p:cNvPr id="3" name="Content Placeholder 2">
            <a:extLst>
              <a:ext uri="{FF2B5EF4-FFF2-40B4-BE49-F238E27FC236}">
                <a16:creationId xmlns:a16="http://schemas.microsoft.com/office/drawing/2014/main" id="{636B28A6-0F69-B44E-AB2B-59A7CACD8317}"/>
              </a:ext>
            </a:extLst>
          </p:cNvPr>
          <p:cNvSpPr>
            <a:spLocks noGrp="1"/>
          </p:cNvSpPr>
          <p:nvPr>
            <p:ph idx="1"/>
          </p:nvPr>
        </p:nvSpPr>
        <p:spPr>
          <a:xfrm>
            <a:off x="581192" y="1395585"/>
            <a:ext cx="10869128" cy="4760259"/>
          </a:xfrm>
        </p:spPr>
        <p:txBody>
          <a:bodyPr anchor="t">
            <a:normAutofit/>
          </a:bodyPr>
          <a:lstStyle/>
          <a:p>
            <a:r>
              <a:rPr lang="en-US" sz="2400" dirty="0"/>
              <a:t>The work on apportionment regulations is getting attention. (Note: Summary of the work on the ground transportation is on the project page – </a:t>
            </a:r>
            <a:r>
              <a:rPr lang="en-US" sz="2400" dirty="0">
                <a:solidFill>
                  <a:srgbClr val="C00000"/>
                </a:solidFill>
                <a:hlinkClick r:id="rId2">
                  <a:extLst>
                    <a:ext uri="{A12FA001-AC4F-418D-AE19-62706E023703}">
                      <ahyp:hlinkClr xmlns:ahyp="http://schemas.microsoft.com/office/drawing/2018/hyperlinkcolor" val="tx"/>
                    </a:ext>
                  </a:extLst>
                </a:hlinkClick>
              </a:rPr>
              <a:t>here</a:t>
            </a:r>
            <a:r>
              <a:rPr lang="en-US" sz="2400" dirty="0"/>
              <a:t>: </a:t>
            </a:r>
          </a:p>
          <a:p>
            <a:pPr marL="0" indent="0">
              <a:buNone/>
            </a:pPr>
            <a:endParaRPr lang="en-US" sz="2400" dirty="0"/>
          </a:p>
        </p:txBody>
      </p:sp>
      <p:sp>
        <p:nvSpPr>
          <p:cNvPr id="4" name="Slide Number Placeholder 3">
            <a:extLst>
              <a:ext uri="{FF2B5EF4-FFF2-40B4-BE49-F238E27FC236}">
                <a16:creationId xmlns:a16="http://schemas.microsoft.com/office/drawing/2014/main" id="{8AB2B0AF-32ED-0252-8B26-56D8125DC077}"/>
              </a:ext>
            </a:extLst>
          </p:cNvPr>
          <p:cNvSpPr>
            <a:spLocks noGrp="1"/>
          </p:cNvSpPr>
          <p:nvPr>
            <p:ph type="sldNum" sz="quarter" idx="12"/>
          </p:nvPr>
        </p:nvSpPr>
        <p:spPr/>
        <p:txBody>
          <a:bodyPr/>
          <a:lstStyle/>
          <a:p>
            <a:fld id="{3A98EE3D-8CD1-4C3F-BD1C-C98C9596463C}" type="slidenum">
              <a:rPr lang="en-US" smtClean="0"/>
              <a:t>19</a:t>
            </a:fld>
            <a:endParaRPr lang="en-US" dirty="0"/>
          </a:p>
        </p:txBody>
      </p:sp>
      <p:pic>
        <p:nvPicPr>
          <p:cNvPr id="8" name="Picture 7">
            <a:extLst>
              <a:ext uri="{FF2B5EF4-FFF2-40B4-BE49-F238E27FC236}">
                <a16:creationId xmlns:a16="http://schemas.microsoft.com/office/drawing/2014/main" id="{4CA9E474-C40D-3284-B481-3A49E4BDEB3A}"/>
              </a:ext>
            </a:extLst>
          </p:cNvPr>
          <p:cNvPicPr>
            <a:picLocks noChangeAspect="1"/>
          </p:cNvPicPr>
          <p:nvPr/>
        </p:nvPicPr>
        <p:blipFill>
          <a:blip r:embed="rId3"/>
          <a:stretch>
            <a:fillRect/>
          </a:stretch>
        </p:blipFill>
        <p:spPr>
          <a:xfrm>
            <a:off x="581190" y="2361689"/>
            <a:ext cx="6530397" cy="4319774"/>
          </a:xfrm>
          <a:prstGeom prst="rect">
            <a:avLst/>
          </a:prstGeom>
        </p:spPr>
      </p:pic>
      <p:cxnSp>
        <p:nvCxnSpPr>
          <p:cNvPr id="5" name="Straight Arrow Connector 4">
            <a:extLst>
              <a:ext uri="{FF2B5EF4-FFF2-40B4-BE49-F238E27FC236}">
                <a16:creationId xmlns:a16="http://schemas.microsoft.com/office/drawing/2014/main" id="{57951B5C-ACF9-B9BB-4E85-7B8375476E67}"/>
              </a:ext>
            </a:extLst>
          </p:cNvPr>
          <p:cNvCxnSpPr>
            <a:cxnSpLocks/>
          </p:cNvCxnSpPr>
          <p:nvPr/>
        </p:nvCxnSpPr>
        <p:spPr>
          <a:xfrm flipH="1">
            <a:off x="3464859" y="2265986"/>
            <a:ext cx="5392270" cy="4367745"/>
          </a:xfrm>
          <a:prstGeom prst="straightConnector1">
            <a:avLst/>
          </a:prstGeom>
          <a:ln w="6985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73887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0746B-01F4-0AF2-736A-E87DF0D13EE7}"/>
              </a:ext>
            </a:extLst>
          </p:cNvPr>
          <p:cNvSpPr>
            <a:spLocks noGrp="1"/>
          </p:cNvSpPr>
          <p:nvPr>
            <p:ph type="title"/>
          </p:nvPr>
        </p:nvSpPr>
        <p:spPr>
          <a:xfrm>
            <a:off x="575894" y="729658"/>
            <a:ext cx="11029616" cy="566707"/>
          </a:xfrm>
        </p:spPr>
        <p:txBody>
          <a:bodyPr/>
          <a:lstStyle/>
          <a:p>
            <a:r>
              <a:rPr lang="en-US" dirty="0"/>
              <a:t>Some Website Additions/Changes</a:t>
            </a:r>
          </a:p>
        </p:txBody>
      </p:sp>
      <p:sp>
        <p:nvSpPr>
          <p:cNvPr id="3" name="Slide Number Placeholder 2">
            <a:extLst>
              <a:ext uri="{FF2B5EF4-FFF2-40B4-BE49-F238E27FC236}">
                <a16:creationId xmlns:a16="http://schemas.microsoft.com/office/drawing/2014/main" id="{3D8C0714-19CD-1758-61A7-0F75A0B837E2}"/>
              </a:ext>
            </a:extLst>
          </p:cNvPr>
          <p:cNvSpPr>
            <a:spLocks noGrp="1"/>
          </p:cNvSpPr>
          <p:nvPr>
            <p:ph type="sldNum" sz="quarter" idx="12"/>
          </p:nvPr>
        </p:nvSpPr>
        <p:spPr/>
        <p:txBody>
          <a:bodyPr/>
          <a:lstStyle/>
          <a:p>
            <a:fld id="{3A98EE3D-8CD1-4C3F-BD1C-C98C9596463C}" type="slidenum">
              <a:rPr lang="en-US" smtClean="0"/>
              <a:t>2</a:t>
            </a:fld>
            <a:endParaRPr lang="en-US" dirty="0"/>
          </a:p>
        </p:txBody>
      </p:sp>
      <p:pic>
        <p:nvPicPr>
          <p:cNvPr id="5" name="Picture 4">
            <a:extLst>
              <a:ext uri="{FF2B5EF4-FFF2-40B4-BE49-F238E27FC236}">
                <a16:creationId xmlns:a16="http://schemas.microsoft.com/office/drawing/2014/main" id="{99A2A3C4-FF11-D347-D475-A07B74E3E453}"/>
              </a:ext>
            </a:extLst>
          </p:cNvPr>
          <p:cNvPicPr>
            <a:picLocks noChangeAspect="1"/>
          </p:cNvPicPr>
          <p:nvPr/>
        </p:nvPicPr>
        <p:blipFill>
          <a:blip r:embed="rId2"/>
          <a:stretch>
            <a:fillRect/>
          </a:stretch>
        </p:blipFill>
        <p:spPr>
          <a:xfrm>
            <a:off x="2049825" y="1544999"/>
            <a:ext cx="8081754" cy="5244040"/>
          </a:xfrm>
          <a:prstGeom prst="rect">
            <a:avLst/>
          </a:prstGeom>
        </p:spPr>
      </p:pic>
    </p:spTree>
    <p:extLst>
      <p:ext uri="{BB962C8B-B14F-4D97-AF65-F5344CB8AC3E}">
        <p14:creationId xmlns:p14="http://schemas.microsoft.com/office/powerpoint/2010/main" val="4216241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013F-DDEB-377B-8F70-11176D7F2CFA}"/>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618FB7B8-7092-F1EC-7548-46F447D0C3D2}"/>
              </a:ext>
            </a:extLst>
          </p:cNvPr>
          <p:cNvSpPr>
            <a:spLocks noGrp="1"/>
          </p:cNvSpPr>
          <p:nvPr>
            <p:ph type="sldNum" sz="quarter" idx="12"/>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173405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05AC1-125C-B238-7E9B-CDF3E213947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F47AAB-AA25-89CD-25DD-F2EF9A3A4182}"/>
              </a:ext>
            </a:extLst>
          </p:cNvPr>
          <p:cNvSpPr>
            <a:spLocks noGrp="1"/>
          </p:cNvSpPr>
          <p:nvPr>
            <p:ph type="sldNum" sz="quarter" idx="12"/>
          </p:nvPr>
        </p:nvSpPr>
        <p:spPr/>
        <p:txBody>
          <a:bodyPr/>
          <a:lstStyle/>
          <a:p>
            <a:fld id="{3A98EE3D-8CD1-4C3F-BD1C-C98C9596463C}" type="slidenum">
              <a:rPr lang="en-US" smtClean="0"/>
              <a:t>3</a:t>
            </a:fld>
            <a:endParaRPr lang="en-US" dirty="0"/>
          </a:p>
        </p:txBody>
      </p:sp>
      <p:sp>
        <p:nvSpPr>
          <p:cNvPr id="7" name="TextBox 6">
            <a:extLst>
              <a:ext uri="{FF2B5EF4-FFF2-40B4-BE49-F238E27FC236}">
                <a16:creationId xmlns:a16="http://schemas.microsoft.com/office/drawing/2014/main" id="{715FE8DF-B78D-54B1-B75F-2302F767E77D}"/>
              </a:ext>
            </a:extLst>
          </p:cNvPr>
          <p:cNvSpPr txBox="1"/>
          <p:nvPr/>
        </p:nvSpPr>
        <p:spPr>
          <a:xfrm>
            <a:off x="472117" y="696192"/>
            <a:ext cx="6699648" cy="1569660"/>
          </a:xfrm>
          <a:prstGeom prst="rect">
            <a:avLst/>
          </a:prstGeom>
          <a:noFill/>
        </p:spPr>
        <p:txBody>
          <a:bodyPr wrap="square" rtlCol="0">
            <a:spAutoFit/>
          </a:bodyPr>
          <a:lstStyle/>
          <a:p>
            <a:r>
              <a:rPr lang="en-US" sz="3200" b="1" dirty="0"/>
              <a:t>An addition to the MTC website is here under the Uniformity Tab and has to do with the Uniformity Process. </a:t>
            </a:r>
          </a:p>
        </p:txBody>
      </p:sp>
      <p:pic>
        <p:nvPicPr>
          <p:cNvPr id="5" name="Picture 4">
            <a:extLst>
              <a:ext uri="{FF2B5EF4-FFF2-40B4-BE49-F238E27FC236}">
                <a16:creationId xmlns:a16="http://schemas.microsoft.com/office/drawing/2014/main" id="{992EA88B-22FE-C359-3F74-C3D732041D17}"/>
              </a:ext>
            </a:extLst>
          </p:cNvPr>
          <p:cNvPicPr>
            <a:picLocks noChangeAspect="1"/>
          </p:cNvPicPr>
          <p:nvPr/>
        </p:nvPicPr>
        <p:blipFill>
          <a:blip r:embed="rId2"/>
          <a:srcRect b="15870"/>
          <a:stretch/>
        </p:blipFill>
        <p:spPr>
          <a:xfrm>
            <a:off x="837018" y="2766509"/>
            <a:ext cx="11075815" cy="2648174"/>
          </a:xfrm>
          <a:prstGeom prst="rect">
            <a:avLst/>
          </a:prstGeom>
        </p:spPr>
      </p:pic>
      <p:cxnSp>
        <p:nvCxnSpPr>
          <p:cNvPr id="6" name="Straight Arrow Connector 5">
            <a:extLst>
              <a:ext uri="{FF2B5EF4-FFF2-40B4-BE49-F238E27FC236}">
                <a16:creationId xmlns:a16="http://schemas.microsoft.com/office/drawing/2014/main" id="{A7E3C021-F9A3-C58F-44B6-4ECEBCE86A0D}"/>
              </a:ext>
            </a:extLst>
          </p:cNvPr>
          <p:cNvCxnSpPr>
            <a:cxnSpLocks/>
            <a:stCxn id="7" idx="2"/>
          </p:cNvCxnSpPr>
          <p:nvPr/>
        </p:nvCxnSpPr>
        <p:spPr>
          <a:xfrm>
            <a:off x="3821941" y="2265852"/>
            <a:ext cx="800859" cy="1645748"/>
          </a:xfrm>
          <a:prstGeom prst="straightConnector1">
            <a:avLst/>
          </a:prstGeom>
          <a:ln w="6985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5639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78688-7643-73F6-66E4-2DF53887435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857D8D-1E05-C149-9EEB-67D2AD624098}"/>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7" name="TextBox 6">
            <a:extLst>
              <a:ext uri="{FF2B5EF4-FFF2-40B4-BE49-F238E27FC236}">
                <a16:creationId xmlns:a16="http://schemas.microsoft.com/office/drawing/2014/main" id="{3CD91A00-5FDD-FA07-3A76-A1BCEAAD8BC6}"/>
              </a:ext>
            </a:extLst>
          </p:cNvPr>
          <p:cNvSpPr txBox="1"/>
          <p:nvPr/>
        </p:nvSpPr>
        <p:spPr>
          <a:xfrm>
            <a:off x="672778" y="968999"/>
            <a:ext cx="6185222" cy="1384995"/>
          </a:xfrm>
          <a:prstGeom prst="rect">
            <a:avLst/>
          </a:prstGeom>
          <a:noFill/>
        </p:spPr>
        <p:txBody>
          <a:bodyPr wrap="square" rtlCol="0">
            <a:spAutoFit/>
          </a:bodyPr>
          <a:lstStyle/>
          <a:p>
            <a:r>
              <a:rPr lang="en-US" sz="2800" b="1" dirty="0"/>
              <a:t>Posted there is a Uniformity Handbook which summarizes the rules governing the uniformity process. </a:t>
            </a:r>
          </a:p>
        </p:txBody>
      </p:sp>
      <p:pic>
        <p:nvPicPr>
          <p:cNvPr id="4" name="Picture 3">
            <a:extLst>
              <a:ext uri="{FF2B5EF4-FFF2-40B4-BE49-F238E27FC236}">
                <a16:creationId xmlns:a16="http://schemas.microsoft.com/office/drawing/2014/main" id="{D9AABB1D-DAC8-2D5E-816C-A397C4FD7AE0}"/>
              </a:ext>
            </a:extLst>
          </p:cNvPr>
          <p:cNvPicPr>
            <a:picLocks noChangeAspect="1"/>
          </p:cNvPicPr>
          <p:nvPr/>
        </p:nvPicPr>
        <p:blipFill>
          <a:blip r:embed="rId2"/>
          <a:srcRect b="35135"/>
          <a:stretch/>
        </p:blipFill>
        <p:spPr>
          <a:xfrm>
            <a:off x="1351529" y="2862526"/>
            <a:ext cx="10160430" cy="2310109"/>
          </a:xfrm>
          <a:prstGeom prst="rect">
            <a:avLst/>
          </a:prstGeom>
        </p:spPr>
      </p:pic>
      <p:cxnSp>
        <p:nvCxnSpPr>
          <p:cNvPr id="2" name="Straight Arrow Connector 1">
            <a:extLst>
              <a:ext uri="{FF2B5EF4-FFF2-40B4-BE49-F238E27FC236}">
                <a16:creationId xmlns:a16="http://schemas.microsoft.com/office/drawing/2014/main" id="{4C283510-2162-CFF9-A1C7-7B53172795D2}"/>
              </a:ext>
            </a:extLst>
          </p:cNvPr>
          <p:cNvCxnSpPr>
            <a:cxnSpLocks/>
          </p:cNvCxnSpPr>
          <p:nvPr/>
        </p:nvCxnSpPr>
        <p:spPr>
          <a:xfrm>
            <a:off x="4270443" y="2101174"/>
            <a:ext cx="3589506" cy="1384995"/>
          </a:xfrm>
          <a:prstGeom prst="straightConnector1">
            <a:avLst/>
          </a:prstGeom>
          <a:ln w="6985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6599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00F82-D152-3C5F-26C0-064AF87398C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28FBCF-FA50-5BA3-BB30-B49FABD9B78F}"/>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7" name="TextBox 6">
            <a:extLst>
              <a:ext uri="{FF2B5EF4-FFF2-40B4-BE49-F238E27FC236}">
                <a16:creationId xmlns:a16="http://schemas.microsoft.com/office/drawing/2014/main" id="{BC900F93-9831-1D28-381A-C683AB093123}"/>
              </a:ext>
            </a:extLst>
          </p:cNvPr>
          <p:cNvSpPr txBox="1"/>
          <p:nvPr/>
        </p:nvSpPr>
        <p:spPr>
          <a:xfrm>
            <a:off x="520377" y="2426324"/>
            <a:ext cx="6147123" cy="1815882"/>
          </a:xfrm>
          <a:prstGeom prst="rect">
            <a:avLst/>
          </a:prstGeom>
          <a:noFill/>
        </p:spPr>
        <p:txBody>
          <a:bodyPr wrap="square" rtlCol="0">
            <a:spAutoFit/>
          </a:bodyPr>
          <a:lstStyle/>
          <a:p>
            <a:r>
              <a:rPr lang="en-US" sz="2800" b="1" dirty="0"/>
              <a:t>The link takes you to the document (PDF) which has excerpts from all the authorities and rules governing the uniformity process generally. </a:t>
            </a:r>
          </a:p>
        </p:txBody>
      </p:sp>
      <p:pic>
        <p:nvPicPr>
          <p:cNvPr id="5" name="Picture 4">
            <a:extLst>
              <a:ext uri="{FF2B5EF4-FFF2-40B4-BE49-F238E27FC236}">
                <a16:creationId xmlns:a16="http://schemas.microsoft.com/office/drawing/2014/main" id="{2D8D643A-0BCF-698C-D34E-9DE08AB2D3A8}"/>
              </a:ext>
            </a:extLst>
          </p:cNvPr>
          <p:cNvPicPr>
            <a:picLocks noChangeAspect="1"/>
          </p:cNvPicPr>
          <p:nvPr/>
        </p:nvPicPr>
        <p:blipFill>
          <a:blip r:embed="rId2"/>
          <a:stretch>
            <a:fillRect/>
          </a:stretch>
        </p:blipFill>
        <p:spPr>
          <a:xfrm>
            <a:off x="6382111" y="671818"/>
            <a:ext cx="5317584" cy="6117221"/>
          </a:xfrm>
          <a:prstGeom prst="rect">
            <a:avLst/>
          </a:prstGeom>
        </p:spPr>
      </p:pic>
      <p:cxnSp>
        <p:nvCxnSpPr>
          <p:cNvPr id="2" name="Straight Arrow Connector 1">
            <a:extLst>
              <a:ext uri="{FF2B5EF4-FFF2-40B4-BE49-F238E27FC236}">
                <a16:creationId xmlns:a16="http://schemas.microsoft.com/office/drawing/2014/main" id="{AF447380-DDA5-DE6F-5C8F-76B7B9681698}"/>
              </a:ext>
            </a:extLst>
          </p:cNvPr>
          <p:cNvCxnSpPr>
            <a:cxnSpLocks/>
          </p:cNvCxnSpPr>
          <p:nvPr/>
        </p:nvCxnSpPr>
        <p:spPr>
          <a:xfrm flipV="1">
            <a:off x="5038928" y="3696511"/>
            <a:ext cx="2091446" cy="437744"/>
          </a:xfrm>
          <a:prstGeom prst="straightConnector1">
            <a:avLst/>
          </a:prstGeom>
          <a:ln w="6985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01466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53AF64-A848-9F3D-2F43-CD1A288A77A6}"/>
              </a:ext>
            </a:extLst>
          </p:cNvPr>
          <p:cNvPicPr>
            <a:picLocks noChangeAspect="1"/>
          </p:cNvPicPr>
          <p:nvPr/>
        </p:nvPicPr>
        <p:blipFill>
          <a:blip r:embed="rId2"/>
          <a:stretch>
            <a:fillRect/>
          </a:stretch>
        </p:blipFill>
        <p:spPr>
          <a:xfrm>
            <a:off x="781050" y="715204"/>
            <a:ext cx="5572743" cy="6073835"/>
          </a:xfrm>
          <a:prstGeom prst="rect">
            <a:avLst/>
          </a:prstGeom>
          <a:ln>
            <a:noFill/>
          </a:ln>
        </p:spPr>
      </p:pic>
      <p:sp>
        <p:nvSpPr>
          <p:cNvPr id="4" name="Slide Number Placeholder 3">
            <a:extLst>
              <a:ext uri="{FF2B5EF4-FFF2-40B4-BE49-F238E27FC236}">
                <a16:creationId xmlns:a16="http://schemas.microsoft.com/office/drawing/2014/main" id="{D1B01819-9414-0D29-C82A-682D9E449640}"/>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6</a:t>
            </a:fld>
            <a:endParaRPr lang="en-US"/>
          </a:p>
        </p:txBody>
      </p:sp>
      <p:sp>
        <p:nvSpPr>
          <p:cNvPr id="2" name="TextBox 1">
            <a:extLst>
              <a:ext uri="{FF2B5EF4-FFF2-40B4-BE49-F238E27FC236}">
                <a16:creationId xmlns:a16="http://schemas.microsoft.com/office/drawing/2014/main" id="{3A833CA5-5C64-0902-8395-0B1455382015}"/>
              </a:ext>
            </a:extLst>
          </p:cNvPr>
          <p:cNvSpPr txBox="1"/>
          <p:nvPr/>
        </p:nvSpPr>
        <p:spPr>
          <a:xfrm>
            <a:off x="6639542" y="962025"/>
            <a:ext cx="4971267" cy="3046988"/>
          </a:xfrm>
          <a:prstGeom prst="rect">
            <a:avLst/>
          </a:prstGeom>
          <a:noFill/>
        </p:spPr>
        <p:txBody>
          <a:bodyPr wrap="square" rtlCol="0">
            <a:spAutoFit/>
          </a:bodyPr>
          <a:lstStyle/>
          <a:p>
            <a:endParaRPr lang="en-US" sz="2400" b="1" dirty="0"/>
          </a:p>
          <a:p>
            <a:r>
              <a:rPr lang="en-US" sz="2400" b="1" dirty="0"/>
              <a:t>The rules for conducting the uniformity business of the committee and the commission are summarized according to the steps in the process and the relevant excerpts from those rules are also included in an appendix. </a:t>
            </a:r>
          </a:p>
        </p:txBody>
      </p:sp>
      <p:cxnSp>
        <p:nvCxnSpPr>
          <p:cNvPr id="3" name="Straight Arrow Connector 2">
            <a:extLst>
              <a:ext uri="{FF2B5EF4-FFF2-40B4-BE49-F238E27FC236}">
                <a16:creationId xmlns:a16="http://schemas.microsoft.com/office/drawing/2014/main" id="{D4B20D2C-5B21-01BB-322D-42F7A829DC48}"/>
              </a:ext>
            </a:extLst>
          </p:cNvPr>
          <p:cNvCxnSpPr>
            <a:cxnSpLocks/>
          </p:cNvCxnSpPr>
          <p:nvPr/>
        </p:nvCxnSpPr>
        <p:spPr>
          <a:xfrm flipH="1">
            <a:off x="4392706" y="1994170"/>
            <a:ext cx="2246836" cy="847642"/>
          </a:xfrm>
          <a:prstGeom prst="straightConnector1">
            <a:avLst/>
          </a:prstGeom>
          <a:ln w="69850">
            <a:tailEnd type="triangle"/>
          </a:ln>
        </p:spPr>
        <p:style>
          <a:lnRef idx="1">
            <a:schemeClr val="accent3"/>
          </a:lnRef>
          <a:fillRef idx="0">
            <a:schemeClr val="accent3"/>
          </a:fillRef>
          <a:effectRef idx="0">
            <a:schemeClr val="accent3"/>
          </a:effectRef>
          <a:fontRef idx="minor">
            <a:schemeClr val="tx1"/>
          </a:fontRef>
        </p:style>
      </p:cxnSp>
      <p:cxnSp>
        <p:nvCxnSpPr>
          <p:cNvPr id="7" name="Straight Arrow Connector 6">
            <a:extLst>
              <a:ext uri="{FF2B5EF4-FFF2-40B4-BE49-F238E27FC236}">
                <a16:creationId xmlns:a16="http://schemas.microsoft.com/office/drawing/2014/main" id="{186DFBEC-5508-DDCD-D4BD-99FCAAE35B25}"/>
              </a:ext>
            </a:extLst>
          </p:cNvPr>
          <p:cNvCxnSpPr>
            <a:cxnSpLocks/>
          </p:cNvCxnSpPr>
          <p:nvPr/>
        </p:nvCxnSpPr>
        <p:spPr>
          <a:xfrm flipH="1">
            <a:off x="5552459" y="1994170"/>
            <a:ext cx="1087083" cy="3411548"/>
          </a:xfrm>
          <a:prstGeom prst="straightConnector1">
            <a:avLst/>
          </a:prstGeom>
          <a:ln w="6985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994795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32866-E5E4-C9F8-740B-2BB40560E6B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8EE2064-E1EF-BBDC-84EB-D1DEA5B8D6B7}"/>
              </a:ext>
            </a:extLst>
          </p:cNvPr>
          <p:cNvPicPr>
            <a:picLocks noChangeAspect="1"/>
          </p:cNvPicPr>
          <p:nvPr/>
        </p:nvPicPr>
        <p:blipFill>
          <a:blip r:embed="rId2"/>
          <a:stretch>
            <a:fillRect/>
          </a:stretch>
        </p:blipFill>
        <p:spPr>
          <a:xfrm>
            <a:off x="781050" y="715204"/>
            <a:ext cx="5572743" cy="6073835"/>
          </a:xfrm>
          <a:prstGeom prst="rect">
            <a:avLst/>
          </a:prstGeom>
          <a:ln>
            <a:noFill/>
          </a:ln>
        </p:spPr>
      </p:pic>
      <p:sp>
        <p:nvSpPr>
          <p:cNvPr id="4" name="Slide Number Placeholder 3">
            <a:extLst>
              <a:ext uri="{FF2B5EF4-FFF2-40B4-BE49-F238E27FC236}">
                <a16:creationId xmlns:a16="http://schemas.microsoft.com/office/drawing/2014/main" id="{303434F6-2D8F-0EF7-80F2-218EEA727E64}"/>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7</a:t>
            </a:fld>
            <a:endParaRPr lang="en-US"/>
          </a:p>
        </p:txBody>
      </p:sp>
      <p:sp>
        <p:nvSpPr>
          <p:cNvPr id="2" name="TextBox 1">
            <a:extLst>
              <a:ext uri="{FF2B5EF4-FFF2-40B4-BE49-F238E27FC236}">
                <a16:creationId xmlns:a16="http://schemas.microsoft.com/office/drawing/2014/main" id="{B986FC09-DAED-7B46-F35E-C697422369EC}"/>
              </a:ext>
            </a:extLst>
          </p:cNvPr>
          <p:cNvSpPr txBox="1"/>
          <p:nvPr/>
        </p:nvSpPr>
        <p:spPr>
          <a:xfrm>
            <a:off x="6639542" y="962025"/>
            <a:ext cx="4971267" cy="4893647"/>
          </a:xfrm>
          <a:prstGeom prst="rect">
            <a:avLst/>
          </a:prstGeom>
          <a:noFill/>
        </p:spPr>
        <p:txBody>
          <a:bodyPr wrap="square" rtlCol="0">
            <a:spAutoFit/>
          </a:bodyPr>
          <a:lstStyle/>
          <a:p>
            <a:endParaRPr lang="en-US" sz="2400" b="1" dirty="0"/>
          </a:p>
          <a:p>
            <a:r>
              <a:rPr lang="en-US" sz="2400" b="1" dirty="0"/>
              <a:t>But also note Section A.</a:t>
            </a:r>
          </a:p>
          <a:p>
            <a:endParaRPr lang="en-US" sz="2400" b="1" dirty="0"/>
          </a:p>
          <a:p>
            <a:r>
              <a:rPr lang="en-US" sz="2400" b="1" dirty="0"/>
              <a:t>The goal of this handbook is not only to summarize the rules generally used in our uniformity process—but also to discuss how our uniformity work fits within the overarching purpose of the MTC, the other important work we do—audit, nexus, training, etc.—and our relationships to other organizations that may also be focusing on these issues.</a:t>
            </a:r>
          </a:p>
        </p:txBody>
      </p:sp>
      <p:cxnSp>
        <p:nvCxnSpPr>
          <p:cNvPr id="3" name="Straight Arrow Connector 2">
            <a:extLst>
              <a:ext uri="{FF2B5EF4-FFF2-40B4-BE49-F238E27FC236}">
                <a16:creationId xmlns:a16="http://schemas.microsoft.com/office/drawing/2014/main" id="{42AC39A7-F21D-43D9-18F4-A2B80AD589D0}"/>
              </a:ext>
            </a:extLst>
          </p:cNvPr>
          <p:cNvCxnSpPr>
            <a:cxnSpLocks/>
          </p:cNvCxnSpPr>
          <p:nvPr/>
        </p:nvCxnSpPr>
        <p:spPr>
          <a:xfrm flipH="1" flipV="1">
            <a:off x="3939702" y="1410511"/>
            <a:ext cx="2699840" cy="583659"/>
          </a:xfrm>
          <a:prstGeom prst="straightConnector1">
            <a:avLst/>
          </a:prstGeom>
          <a:ln w="6985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94890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4BFCEB1C-3ADA-6F9B-2B6A-011CB0384FCC}"/>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Note on Two types of Projects</a:t>
            </a:r>
          </a:p>
        </p:txBody>
      </p:sp>
      <p:sp>
        <p:nvSpPr>
          <p:cNvPr id="4" name="Content Placeholder 3">
            <a:extLst>
              <a:ext uri="{FF2B5EF4-FFF2-40B4-BE49-F238E27FC236}">
                <a16:creationId xmlns:a16="http://schemas.microsoft.com/office/drawing/2014/main" id="{BD5023D5-830D-7E8D-BF59-DDD0F692F810}"/>
              </a:ext>
            </a:extLst>
          </p:cNvPr>
          <p:cNvSpPr>
            <a:spLocks noGrp="1"/>
          </p:cNvSpPr>
          <p:nvPr>
            <p:ph idx="1"/>
          </p:nvPr>
        </p:nvSpPr>
        <p:spPr>
          <a:xfrm>
            <a:off x="4473975" y="1037968"/>
            <a:ext cx="7210531" cy="4820832"/>
          </a:xfrm>
        </p:spPr>
        <p:txBody>
          <a:bodyPr>
            <a:normAutofit/>
          </a:bodyPr>
          <a:lstStyle/>
          <a:p>
            <a:pPr marL="0" indent="0">
              <a:spcBef>
                <a:spcPts val="1200"/>
              </a:spcBef>
              <a:spcAft>
                <a:spcPts val="1200"/>
              </a:spcAft>
              <a:buNone/>
            </a:pPr>
            <a:r>
              <a:rPr lang="en-US" sz="3200" u="sng" dirty="0"/>
              <a:t>First Type - Uniform or Model Rules</a:t>
            </a:r>
            <a:r>
              <a:rPr lang="en-US" sz="3200" dirty="0"/>
              <a:t>: </a:t>
            </a:r>
          </a:p>
          <a:p>
            <a:pPr>
              <a:spcBef>
                <a:spcPts val="1200"/>
              </a:spcBef>
              <a:spcAft>
                <a:spcPts val="1200"/>
              </a:spcAft>
            </a:pPr>
            <a:r>
              <a:rPr lang="en-US" sz="3100" dirty="0"/>
              <a:t>The issue to be addressed is fairly clear. </a:t>
            </a:r>
          </a:p>
          <a:p>
            <a:pPr>
              <a:spcBef>
                <a:spcPts val="1200"/>
              </a:spcBef>
              <a:spcAft>
                <a:spcPts val="1200"/>
              </a:spcAft>
            </a:pPr>
            <a:r>
              <a:rPr lang="en-US" sz="3100" dirty="0"/>
              <a:t>Result is actual text of proposed models along with other information. </a:t>
            </a:r>
            <a:endParaRPr lang="en-US" dirty="0"/>
          </a:p>
        </p:txBody>
      </p:sp>
      <p:sp>
        <p:nvSpPr>
          <p:cNvPr id="2" name="Slide Number Placeholder 1">
            <a:extLst>
              <a:ext uri="{FF2B5EF4-FFF2-40B4-BE49-F238E27FC236}">
                <a16:creationId xmlns:a16="http://schemas.microsoft.com/office/drawing/2014/main" id="{22388567-7D28-1C77-719E-0F5020BF0D48}"/>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8</a:t>
            </a:fld>
            <a:endParaRPr lang="en-US"/>
          </a:p>
        </p:txBody>
      </p:sp>
    </p:spTree>
    <p:extLst>
      <p:ext uri="{BB962C8B-B14F-4D97-AF65-F5344CB8AC3E}">
        <p14:creationId xmlns:p14="http://schemas.microsoft.com/office/powerpoint/2010/main" val="2785147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4048C7-4040-E067-4F86-6B16864ADA5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EDD490C3-67BA-A414-673D-4368470A3252}"/>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Note on Two types of Projects</a:t>
            </a:r>
          </a:p>
        </p:txBody>
      </p:sp>
      <p:sp>
        <p:nvSpPr>
          <p:cNvPr id="4" name="Content Placeholder 3">
            <a:extLst>
              <a:ext uri="{FF2B5EF4-FFF2-40B4-BE49-F238E27FC236}">
                <a16:creationId xmlns:a16="http://schemas.microsoft.com/office/drawing/2014/main" id="{F8D622BB-EB39-DC44-F621-39532120FBE7}"/>
              </a:ext>
            </a:extLst>
          </p:cNvPr>
          <p:cNvSpPr>
            <a:spLocks noGrp="1"/>
          </p:cNvSpPr>
          <p:nvPr>
            <p:ph idx="1"/>
          </p:nvPr>
        </p:nvSpPr>
        <p:spPr>
          <a:xfrm>
            <a:off x="4534935" y="1037968"/>
            <a:ext cx="6725899" cy="4820832"/>
          </a:xfrm>
        </p:spPr>
        <p:txBody>
          <a:bodyPr>
            <a:normAutofit/>
          </a:bodyPr>
          <a:lstStyle/>
          <a:p>
            <a:pPr marL="0" indent="0">
              <a:spcBef>
                <a:spcPts val="1200"/>
              </a:spcBef>
              <a:spcAft>
                <a:spcPts val="1200"/>
              </a:spcAft>
              <a:buNone/>
            </a:pPr>
            <a:r>
              <a:rPr lang="en-US" sz="2800" dirty="0"/>
              <a:t>The goals may differ slightly:</a:t>
            </a:r>
          </a:p>
          <a:p>
            <a:pPr>
              <a:spcBef>
                <a:spcPts val="1200"/>
              </a:spcBef>
              <a:spcAft>
                <a:spcPts val="1200"/>
              </a:spcAft>
            </a:pPr>
            <a:r>
              <a:rPr lang="en-US" sz="2700" u="sng" dirty="0"/>
              <a:t>Goal of Uniform Rules</a:t>
            </a:r>
            <a:r>
              <a:rPr lang="en-US" sz="2700" dirty="0"/>
              <a:t>: </a:t>
            </a:r>
            <a:br>
              <a:rPr lang="en-US" sz="2700" dirty="0"/>
            </a:br>
            <a:r>
              <a:rPr lang="en-US" sz="2700" dirty="0"/>
              <a:t>Have states use the same approach so as to avoid duplicative taxation.</a:t>
            </a:r>
          </a:p>
          <a:p>
            <a:pPr>
              <a:spcBef>
                <a:spcPts val="1200"/>
              </a:spcBef>
              <a:spcAft>
                <a:spcPts val="1200"/>
              </a:spcAft>
            </a:pPr>
            <a:r>
              <a:rPr lang="en-US" sz="2700" u="sng" dirty="0"/>
              <a:t>Goal of Model Rules</a:t>
            </a:r>
            <a:r>
              <a:rPr lang="en-US" sz="2700" dirty="0"/>
              <a:t>: </a:t>
            </a:r>
            <a:br>
              <a:rPr lang="en-US" sz="2700" dirty="0"/>
            </a:br>
            <a:r>
              <a:rPr lang="en-US" sz="2700" dirty="0"/>
              <a:t>Provide states that want to tax something a workable way to do it if they choose. </a:t>
            </a:r>
          </a:p>
        </p:txBody>
      </p:sp>
      <p:sp>
        <p:nvSpPr>
          <p:cNvPr id="2" name="Slide Number Placeholder 1">
            <a:extLst>
              <a:ext uri="{FF2B5EF4-FFF2-40B4-BE49-F238E27FC236}">
                <a16:creationId xmlns:a16="http://schemas.microsoft.com/office/drawing/2014/main" id="{985F2DFC-A19B-32FE-1B65-BF7C0210C514}"/>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9</a:t>
            </a:fld>
            <a:endParaRPr lang="en-US"/>
          </a:p>
        </p:txBody>
      </p:sp>
    </p:spTree>
    <p:extLst>
      <p:ext uri="{BB962C8B-B14F-4D97-AF65-F5344CB8AC3E}">
        <p14:creationId xmlns:p14="http://schemas.microsoft.com/office/powerpoint/2010/main" val="3914680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 name="SLIDO_APP_VERSION" val="1.10.0.5209"/>
  <p:tag name="SLIDO_PRESENTATION_ID" val="00000000-0000-0000-0000-000000000000"/>
  <p:tag name="SLIDO_EVENT_UUID" val="c9e85ef8-db47-4d02-acd6-4cbb29329715"/>
  <p:tag name="SLIDO_EVENT_SECTION_UUID" val="b14ba6aa-754f-4ff1-a67f-91bb0f3146d2"/>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{A0F34DF7-2C7D-45DD-8C44-89A48ADF5BAD}tf33552983_win32</Template>
  <TotalTime>0</TotalTime>
  <Words>830</Words>
  <Application>Microsoft Office PowerPoint</Application>
  <PresentationFormat>Widescreen</PresentationFormat>
  <Paragraphs>78</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Franklin Gothic Book</vt:lpstr>
      <vt:lpstr>Franklin Gothic Demi</vt:lpstr>
      <vt:lpstr>Wingdings 2</vt:lpstr>
      <vt:lpstr>DividendVTI</vt:lpstr>
      <vt:lpstr>      Uniformity Committee – Developments Report</vt:lpstr>
      <vt:lpstr>Some Website Additions/Changes</vt:lpstr>
      <vt:lpstr>PowerPoint Presentation</vt:lpstr>
      <vt:lpstr>PowerPoint Presentation</vt:lpstr>
      <vt:lpstr>PowerPoint Presentation</vt:lpstr>
      <vt:lpstr>PowerPoint Presentation</vt:lpstr>
      <vt:lpstr>PowerPoint Presentation</vt:lpstr>
      <vt:lpstr>Note on Two types of Projects</vt:lpstr>
      <vt:lpstr>Note on Two types of Projects</vt:lpstr>
      <vt:lpstr>Note on Two types of Projects</vt:lpstr>
      <vt:lpstr>Note on Two types of Projects</vt:lpstr>
      <vt:lpstr>Bottom line</vt:lpstr>
      <vt:lpstr>PowerPoint Presentation</vt:lpstr>
      <vt:lpstr>PowerPoint Presentation</vt:lpstr>
      <vt:lpstr>PowerPoint Presentation</vt:lpstr>
      <vt:lpstr>PowerPoint Presentation</vt:lpstr>
      <vt:lpstr>Other Uniformity Developments</vt:lpstr>
      <vt:lpstr>Other Uniformity Developments</vt:lpstr>
      <vt:lpstr>Other Uniformity Developments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2024-04-25T18:50:23Z</dcterms:created>
  <dcterms:modified xsi:type="dcterms:W3CDTF">2024-11-14T16:45:45Z</dcterms:modified>
</cp:coreProperties>
</file>