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19"/>
  </p:notesMasterIdLst>
  <p:sldIdLst>
    <p:sldId id="1082" r:id="rId3"/>
    <p:sldId id="257" r:id="rId4"/>
    <p:sldId id="1096" r:id="rId5"/>
    <p:sldId id="1083" r:id="rId6"/>
    <p:sldId id="1084" r:id="rId7"/>
    <p:sldId id="1085" r:id="rId8"/>
    <p:sldId id="1093" r:id="rId9"/>
    <p:sldId id="1094" r:id="rId10"/>
    <p:sldId id="1087" r:id="rId11"/>
    <p:sldId id="1088" r:id="rId12"/>
    <p:sldId id="1099" r:id="rId13"/>
    <p:sldId id="1091" r:id="rId14"/>
    <p:sldId id="1086" r:id="rId15"/>
    <p:sldId id="1090" r:id="rId16"/>
    <p:sldId id="1101" r:id="rId17"/>
    <p:sldId id="109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DA16FB-720B-4B26-B226-2C1CD372E175}" v="66" dt="2024-11-13T14:27:55.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36.289"/>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1.78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2.20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2.62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3.188"/>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3.71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4.400"/>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5.22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 18,'0'-5,"-5"-1,-2-1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5.75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7.13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7.69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37.249"/>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8.36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8.938"/>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9.511"/>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50.30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50.89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51.480"/>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52.08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52.680"/>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07.33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1,'0'5,"-1"11,2 1,0 0,4 24,-3-35,0 0,0 0,1 0,-1 0,1 0,0-1,1 1,-1-1,1 0,0 0,1-1,7 8,17 11,1-2,39 20,-4-1,236 178,-264-191,0-1,2-2,48 22,127 44,-105-46,-42-13,-1 4,76 53,-86-52,123 61,-92-53,-65-34,0-1,1-1,36 8,-37-11,-1 1,0 1,0 0,36 20,-48-22,-1 1,0 0,15 13,-18-11,-8-8,-11-13,2-7,1-2,-10-24,-7-14,13 34,0 0,-2 1,-1 0,0 2,-42-40,51 52,-1 0,2-1,0 0,0 0,-7-18,-6-7,43 88,-1-18,45 52,-44-59,-1 1,-2 1,18 31,-19-24,2-1,2-1,39 48,-57-77,-1 0,1 0,-1 1,0 0,2 5,-4-9,-1 0,1 0,-1 0,0 0,0-1,1 1,-1 0,0 0,0 0,0 0,0 0,0 0,0 0,0 0,0 0,0 0,-1 0,1-1,0 1,-1 0,1 0,0 0,-1 0,1-1,-1 1,1 0,-1 0,0-1,1 1,-1 0,0-1,1 1,-1-1,0 1,0-1,0 1,0-1,-1 1,-5 2,0-1,-1 0,1 0,0-1,-1 0,-11 0,-51-4,31 1,8 0,1 2,0 1,-1 2,-52 10,-252 78,261-73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11.285"/>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1014 2,'-56'-1,"-68"2,117 0,0 0,0 1,1 0,-1 0,0 0,1 1,0 0,-1 0,1 0,1 1,-1 0,0 0,1 1,0 0,0-1,0 2,1-1,-1 0,-4 10,-6 10,2 0,1 1,-12 39,23-62,-103 352,29-88,44-160,4 2,-15 130,33-169,-47 286,19-165,26-106,10-68,0 0,-2-1,0 1,0-1,-2 1,0-1,-14 29,19-44,0 0,-1 0,1-1,0 1,-1 0,1 0,-1-1,1 1,-1 0,1-1,-1 1,1 0,-1-1,0 1,1-1,-1 1,0-1,1 1,-1-1,0 0,0 1,0-1,1 0,-1 1,0-1,0 0,0 0,0 0,1 0,-1 0,0 0,0 0,0 0,0 0,0 0,1-1,-1 1,0 0,-1-1,-2-2,1 0,0 0,0 0,0 0,0-1,-4-6,-6-6,-95-80,89 80,18 15,1 0,-1 0,0 1,1-1,-1 1,0-1,0 1,0-1,0 1,0-1,1 1,-1 0,0-1,0 1,0 0,0 0,0 0,0 0,0 0,0 0,-2 0,3 0,0 1,0-1,0 1,0-1,0 1,-1-1,1 1,0-1,0 1,1-1,-1 1,0-1,0 0,0 1,0-1,0 1,0-1,1 1,-1-1,0 1,0-1,1 0,-1 1,0-1,1 0,-1 1,0-1,1 1,13 14,-10-11,10 13,-1 0,-1 1,16 30,0 1,-25-45,-1 0,1-1,1 1,-1-1,1 0,-1 0,1 0,0 0,0 0,0-1,0 0,0 0,1 0,-1 0,1-1,-1 0,1 0,0 0,-1 0,1-1,0 1,0-1,-1-1,1 1,0-1,-1 1,1-1,0-1,-1 1,1-1,-1 0,0 0,1 0,-1 0,0-1,0 1,-1-1,7-5,3-8,0-1,-1 0,-1-1,0 0,15-38,10-18,-25 55,-2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37.949"/>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 1,'-5'0,"-2"0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15.64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0 698,'35'-25,"-10"8,0 0,0 0,1 2,0 0,40-14,118-32,-124 43,287-66,-23 7,-267 59,117-30,-144 41,1 2,-1 2,59 0,334 7,-369-10,0-2,55-17,-68 15,-34 9,-1-1,1 0,0-1,-1 1,0-1,0 0,0-1,6-4,-10 7,-1 0,0 0,0 0,0 0,0-1,0 1,0 0,0 0,0-1,-1 1,1 0,0-1,-1 1,1-1,-1 1,0-1,1 1,-1-1,0 0,0 1,0-1,0 1,0-1,0 1,0-1,-1 1,1-1,-1 1,1-1,-1 1,1-1,-1 1,0-1,0 1,1 0,-1 0,0-1,0 1,-1 0,1 0,-2-1,-8-9,-2 1,1 1,-1 0,-1 0,-19-8,-25-17,44 25,14 9,0 0,0 0,0 0,0 0,0 0,0 0,0 0,0 0,0 0,0 0,0 1,0-1,0 0,0 0,0 0,0 0,0 0,0 0,0 0,0 0,0 0,0 0,24 15,-14-9,0 0,-1 1,1 0,-1 0,-1 1,1 0,-1 0,-1 1,1 0,-2 1,1-1,-1 1,6 14,-8-14,0-1,-1 1,0-1,-1 1,0 0,0 0,-1 0,0 0,-1 0,0 0,-1 1,0-1,0 0,-1 0,-6 15,-1-3,-1-2,-1 0,-25 34,21-31,0 0,-12 25,19-28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19.85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1555 0,'-15'1,"0"0,0 1,1 1,-26 7,-58 26,59-20,-205 90,3-1,-160 54,365-146,-64 15,82-24,0-1,0-1,-1-1,1-1,-31-3,45 3,1-1,0 0,0 0,-1 0,1 0,0 0,0-1,0 1,0-1,0 0,1 0,-1 0,0 0,1 0,-1-1,1 1,0-1,0 0,0 1,-2-6,-1-3,0-1,0-1,1 1,-2-16,4 20,0-1,0 0,-1 0,0 1,0 0,-1-1,0 1,-6-7,10 14,0 1,0-1,-1 1,1-1,0 1,-1 0,1-1,0 1,0 0,-1-1,1 1,-1 0,1-1,0 1,-1 0,1 0,-1-1,1 1,-1 0,1 0,-1 0,1 0,-1-1,1 1,-1 0,1 0,-1 0,1 0,0 0,-1 0,1 0,-1 1,1-1,-1 0,1 0,-1 0,1 0,-1 1,1-1,-1 0,1 0,0 1,-1-1,1 0,0 1,-1-1,1 0,0 1,-1-1,1 1,0-1,0 0,-1 1,1-1,0 1,0-1,0 1,0-1,-1 1,1-1,0 1,0 0,-6 33,5 45,2-55,-1 0,-5 39,4-61,0 5,0 0,0-1,0 1,1 0,0 0,1 9,-1-14,1 0,0 0,-1-1,1 1,0 0,0 0,0-1,0 1,0 0,0-1,1 1,-1-1,0 0,1 1,-1-1,1 0,-1 0,1 0,0 0,0 0,-1 0,1-1,0 1,0 0,0-1,0 0,2 1,13 1,-1-1,0 0,18-2,-31 1,24-2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0.923"/>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2.78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3.79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13,'0'-5,"0"-2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4.69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0,'5'0,"2"5,0 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5.429"/>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6.87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7.77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12 0,'-5'0,"-2"0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28.928"/>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38.495"/>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 13,'-5'-6,"-2"-1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0.02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54 1,'-5'0,"-7"0,-6 0,-1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0.743"/>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 1,'-5'0,"-2"0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1.50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1,'0'5,"0"1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2.818"/>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3.645"/>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32 0,'-5'0,"-8"0,0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4.32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38.42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1,'4'0,"0"1,-1-1,1 1,0 0,-1 0,1 1,3 1,6 2,367 140,-242-97,166 36,146 4,157 13,-446-73,210 41,-10 29,-315-83,262 83,11-8,-317-89,2 0,1 1,0-1,-1 1,1-1,0-1,0 1,0-1,-1 0,1 0,0 0,0 0,5-2,-9 2,0-1,-1 1,1-1,0 1,-1-1,1 1,-1-1,1 1,-1-1,1 1,-1-1,1 0,-1 1,1-1,-1 0,0 1,1-1,-1 0,0 1,0-1,1 0,-1 0,0 1,0-1,0 0,0 0,0 0,0 1,0-1,0 0,-1 0,1 1,0-1,0 0,0 0,-1 1,1-1,-1 0,1 1,0-1,-2 0,-20-29,20 28,-36-40,-124-152,122 144,-12-19,51 68,1 0,-1 0,1 0,-1 0,0 0,1 0,-1 0,0 0,0 0,0 0,0 1,0-1,1 0,-1 1,-2-2,2 2,1 1,0-1,0 0,-1 0,1 1,0-1,-1 0,1 1,0-1,0 0,0 1,-1-1,1 0,0 1,0-1,0 1,0-1,0 0,0 1,0-1,0 1,0-1,0 0,0 1,0-1,0 1,0 0,6 39,0-18,20 41,-6-14,-15-37,2 5,-1 0,-1 1,0-1,-1 1,3 31,4 39,-11-86,1 0,-1 0,0 0,0 0,0 0,0 0,0 0,-1 0,1 0,-1-1,1 1,-1 0,0 0,1 0,-1-1,0 1,0 0,0-1,0 1,-1-1,1 1,0-1,-1 0,1 1,-1-1,1 0,-3 1,-3 2,-1-1,0 0,0 0,-1-1,-9 2,4-1,-147 28,79-17,-158 48,101-7,84-34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42.82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1755 1,'-9'0,"0"1,0 1,0 0,1 0,-1 0,1 1,-1 0,1 1,0 0,0 0,-13 10,-5 7,-44 41,66-58,-124 132,80-81,-3-3,-59 48,-157 122,-19 3,192-154,-24 12,60-44,-73 62,100-68,23-24,0-1,0 0,-1 0,-13 9,7-7,-30 17,41-25,0 0,0 0,0 0,0-1,0 0,0 0,-1 0,-7 1,11-2,0-1,0 1,-1 0,1-1,0 1,0-1,-1 1,1-1,0 1,0-1,0 0,0 0,0 1,0-1,0 0,0 0,0 0,1 0,-1 0,0 0,0 0,1-1,-1 1,1 0,-1 0,1 0,-1-3,-1-5,0 0,0 0,0-10,-1-4,-4-14,1-1,-2-39,10 382,-3-163,1-136,0-1,0 0,1 0,-1 0,1 0,0 0,1 0,-1 0,4 7,-3-9,0-1,-1 0,1 1,0-1,0 0,0-1,0 1,0 0,1 0,-1-1,0 0,1 1,0-1,-1 0,1 0,-1 0,1 0,0-1,4 1,25 2,0-1,62-5,-29 0,149 1,-175 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47.74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1301 1,'-1'5,"0"-1,1 1,-2 0,1-1,0 1,-1-1,0 1,-3 5,0 0,-39 82,-21 46,-116 293,-162 373,138-400,-7 14,100-123,86-198,24-87,1-95,2 58,-2-66,0 82,0 0,-1 0,0 0,-1 1,-1-1,-5-13,-1-1,-11-36,8 22,13 37,0 1,-1-1,0 1,1-1,-1 1,0-1,0 1,1 0,-1-1,-3-1,4 3,0 0,0 0,0-1,-1 1,1 0,0 0,0 0,-1 0,1 0,0 0,0 0,0 0,-1 0,1 1,0-1,0 0,-1 0,1 0,0 0,0 0,0 0,-1 0,1 0,0 1,0-1,0 0,0 0,-1 0,1 0,0 1,0-1,0 0,0 0,0 0,0 1,0-1,-1 0,1 0,0 0,0 1,0-1,-1 5,-1 0,1 0,0 0,0 0,1 8,0 162,0-172,1 1,-1 0,1 0,0-1,-1 1,2 0,-1-1,0 1,1-1,0 0,-1 1,1-1,1 0,-1 0,4 4,-2-4,-1-1,1 1,0-1,-1 0,1 0,0-1,0 1,0-1,0 0,0 0,1 0,-1 0,7-1,110-2,-56-2,-37 1,1-1,-1-2,0 0,-1-2,32-14,-44 16,1 0,-1-2,26-16,-12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7:58.062"/>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38.99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12,'0'-5,"0"-2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8:00.391"/>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 0,'-5'0,"-2"0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39.55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0.205"/>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0.821"/>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13 1,'-5'0,"-2"0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36:41.289"/>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284D8-E00B-41F6-B7A8-004EBA6F6088}"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69A4F-CBE9-44B7-BB20-1B3A3DA9CEDF}" type="slidenum">
              <a:rPr lang="en-US" smtClean="0"/>
              <a:t>‹#›</a:t>
            </a:fld>
            <a:endParaRPr lang="en-US"/>
          </a:p>
        </p:txBody>
      </p:sp>
    </p:spTree>
    <p:extLst>
      <p:ext uri="{BB962C8B-B14F-4D97-AF65-F5344CB8AC3E}">
        <p14:creationId xmlns:p14="http://schemas.microsoft.com/office/powerpoint/2010/main" val="278304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B1D0CA-F0EA-48F4-9E02-12B03EC5E2CF}" type="datetime1">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401720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E312F-2A6E-46D1-9C73-08589D8058BE}" type="datetime1">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155939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E7C83-3840-4C06-9B73-C8EDD7BBEA25}" type="datetime1">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19034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14021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226076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54815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11/13/2024</a:t>
            </a:fld>
            <a:endParaRPr lang="en-US"/>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95229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hasCustomPrompt="1"/>
          </p:nvPr>
        </p:nvSpPr>
        <p:spPr>
          <a:xfrm>
            <a:off x="839788" y="365125"/>
            <a:ext cx="10515600" cy="1325563"/>
          </a:xfrm>
        </p:spPr>
        <p:txBody>
          <a:bodyPr/>
          <a:lstStyle>
            <a:lvl1pPr>
              <a:defRPr/>
            </a:lvl1pPr>
          </a:lstStyle>
          <a:p>
            <a:r>
              <a:rPr lang="en-US" dirty="0"/>
              <a:t>	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079453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hasCustomPrompt="1"/>
          </p:nvPr>
        </p:nvSpPr>
        <p:spPr/>
        <p:txBody>
          <a:bodyPr/>
          <a:lstStyle>
            <a:lvl1pPr>
              <a:defRPr/>
            </a:lvl1pPr>
          </a:lstStyle>
          <a:p>
            <a:r>
              <a:rPr lang="en-US" dirty="0"/>
              <a:t>	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2471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19727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27502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E57F0-F177-49CB-8F4E-49C275984766}" type="datetime1">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1108940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7767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558899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1845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6FB8DB-6A69-45E7-B12E-D4C80CCD53FB}" type="datetime1">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111233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DD19EE-6E06-4C18-BC50-2E6DAF10504B}" type="datetime1">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371316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5DA09-9E74-4620-9CC8-03826A171518}" type="datetime1">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5276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677AED-9545-44F9-880D-F8EDBA2C098D}" type="datetime1">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180230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99D36-EB76-4123-B6CE-765BB5D53FF5}" type="datetime1">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389848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F5E19-EEAF-4785-A09D-F6A6ACB3868D}" type="datetime1">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321440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6385B-3EA5-48FC-8E22-B912162AF014}" type="datetime1">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826659-B60E-419C-952B-A03F627E40FF}" type="slidenum">
              <a:rPr lang="en-US" smtClean="0"/>
              <a:t>‹#›</a:t>
            </a:fld>
            <a:endParaRPr lang="en-US" dirty="0"/>
          </a:p>
        </p:txBody>
      </p:sp>
    </p:spTree>
    <p:extLst>
      <p:ext uri="{BB962C8B-B14F-4D97-AF65-F5344CB8AC3E}">
        <p14:creationId xmlns:p14="http://schemas.microsoft.com/office/powerpoint/2010/main" val="300211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F9576D-506B-4363-9871-B50B951D7C39}" type="datetime1">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826659-B60E-419C-952B-A03F627E40FF}" type="slidenum">
              <a:rPr lang="en-US" smtClean="0"/>
              <a:t>‹#›</a:t>
            </a:fld>
            <a:endParaRPr lang="en-US" dirty="0"/>
          </a:p>
        </p:txBody>
      </p:sp>
      <p:pic>
        <p:nvPicPr>
          <p:cNvPr id="7" name="Picture 2" descr="MultiTax Commission">
            <a:extLst>
              <a:ext uri="{FF2B5EF4-FFF2-40B4-BE49-F238E27FC236}">
                <a16:creationId xmlns:a16="http://schemas.microsoft.com/office/drawing/2014/main" id="{EAFEFC4F-B9C2-8C1A-BA75-6B2BDA8836A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98681" y="178798"/>
            <a:ext cx="994635" cy="50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8671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3915196" y="6590670"/>
            <a:ext cx="4361607" cy="261610"/>
          </a:xfrm>
          <a:prstGeom prst="rect">
            <a:avLst/>
          </a:prstGeom>
          <a:noFill/>
        </p:spPr>
        <p:txBody>
          <a:bodyPr wrap="square" rtlCol="0">
            <a:spAutoFit/>
          </a:bodyPr>
          <a:lstStyle/>
          <a:p>
            <a:r>
              <a:rPr lang="en-US" sz="1100" dirty="0"/>
              <a:t>Multistate Tax Commission – Copyright </a:t>
            </a:r>
            <a:r>
              <a:rPr lang="en-US" sz="1100" dirty="0">
                <a:sym typeface="Symbol" panose="05050102010706020507" pitchFamily="18" charset="2"/>
              </a:rPr>
              <a:t> 2024 - All Rights Reserved</a:t>
            </a:r>
            <a:endParaRPr lang="en-US" sz="1100" dirty="0"/>
          </a:p>
        </p:txBody>
      </p:sp>
      <p:pic>
        <p:nvPicPr>
          <p:cNvPr id="7" name="Picture 6">
            <a:extLst>
              <a:ext uri="{FF2B5EF4-FFF2-40B4-BE49-F238E27FC236}">
                <a16:creationId xmlns:a16="http://schemas.microsoft.com/office/drawing/2014/main" id="{FD551491-A4C9-4CE4-A8B4-D353EA44AB7E}"/>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374644340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6" Type="http://schemas.openxmlformats.org/officeDocument/2006/relationships/customXml" Target="../ink/ink19.xml"/><Relationship Id="rId21" Type="http://schemas.openxmlformats.org/officeDocument/2006/relationships/customXml" Target="../ink/ink15.xml"/><Relationship Id="rId34" Type="http://schemas.openxmlformats.org/officeDocument/2006/relationships/customXml" Target="../ink/ink27.xml"/><Relationship Id="rId42" Type="http://schemas.openxmlformats.org/officeDocument/2006/relationships/image" Target="../media/image13.png"/><Relationship Id="rId47" Type="http://schemas.openxmlformats.org/officeDocument/2006/relationships/image" Target="../media/image14.png"/><Relationship Id="rId50" Type="http://schemas.openxmlformats.org/officeDocument/2006/relationships/customXml" Target="../ink/ink38.xml"/><Relationship Id="rId55" Type="http://schemas.openxmlformats.org/officeDocument/2006/relationships/image" Target="../media/image16.png"/><Relationship Id="rId63" Type="http://schemas.openxmlformats.org/officeDocument/2006/relationships/customXml" Target="../ink/ink47.xml"/><Relationship Id="rId68" Type="http://schemas.openxmlformats.org/officeDocument/2006/relationships/customXml" Target="../ink/ink50.xml"/><Relationship Id="rId7" Type="http://schemas.openxmlformats.org/officeDocument/2006/relationships/image" Target="../media/image6.png"/><Relationship Id="rId2" Type="http://schemas.openxmlformats.org/officeDocument/2006/relationships/image" Target="../media/image5.jpeg"/><Relationship Id="rId16" Type="http://schemas.openxmlformats.org/officeDocument/2006/relationships/customXml" Target="../ink/ink10.xml"/><Relationship Id="rId29" Type="http://schemas.openxmlformats.org/officeDocument/2006/relationships/customXml" Target="../ink/ink22.xml"/><Relationship Id="rId11" Type="http://schemas.openxmlformats.org/officeDocument/2006/relationships/image" Target="../media/image8.png"/><Relationship Id="rId24" Type="http://schemas.openxmlformats.org/officeDocument/2006/relationships/customXml" Target="../ink/ink17.xml"/><Relationship Id="rId32" Type="http://schemas.openxmlformats.org/officeDocument/2006/relationships/customXml" Target="../ink/ink25.xml"/><Relationship Id="rId37" Type="http://schemas.openxmlformats.org/officeDocument/2006/relationships/customXml" Target="../ink/ink29.xml"/><Relationship Id="rId40" Type="http://schemas.openxmlformats.org/officeDocument/2006/relationships/image" Target="../media/image12.png"/><Relationship Id="rId45" Type="http://schemas.openxmlformats.org/officeDocument/2006/relationships/customXml" Target="../ink/ink34.xml"/><Relationship Id="rId53" Type="http://schemas.openxmlformats.org/officeDocument/2006/relationships/image" Target="../media/image15.png"/><Relationship Id="rId58" Type="http://schemas.openxmlformats.org/officeDocument/2006/relationships/customXml" Target="../ink/ink44.xml"/><Relationship Id="rId66" Type="http://schemas.openxmlformats.org/officeDocument/2006/relationships/image" Target="../media/image20.png"/><Relationship Id="rId5" Type="http://schemas.openxmlformats.org/officeDocument/2006/relationships/customXml" Target="../ink/ink2.xml"/><Relationship Id="rId61" Type="http://schemas.openxmlformats.org/officeDocument/2006/relationships/customXml" Target="../ink/ink46.xml"/><Relationship Id="rId19" Type="http://schemas.openxmlformats.org/officeDocument/2006/relationships/customXml" Target="../ink/ink13.xml"/><Relationship Id="rId14" Type="http://schemas.openxmlformats.org/officeDocument/2006/relationships/customXml" Target="../ink/ink8.xml"/><Relationship Id="rId22" Type="http://schemas.openxmlformats.org/officeDocument/2006/relationships/customXml" Target="../ink/ink16.xml"/><Relationship Id="rId27" Type="http://schemas.openxmlformats.org/officeDocument/2006/relationships/customXml" Target="../ink/ink20.xml"/><Relationship Id="rId30" Type="http://schemas.openxmlformats.org/officeDocument/2006/relationships/customXml" Target="../ink/ink23.xml"/><Relationship Id="rId35" Type="http://schemas.openxmlformats.org/officeDocument/2006/relationships/customXml" Target="../ink/ink28.xml"/><Relationship Id="rId43" Type="http://schemas.openxmlformats.org/officeDocument/2006/relationships/customXml" Target="../ink/ink32.xml"/><Relationship Id="rId48" Type="http://schemas.openxmlformats.org/officeDocument/2006/relationships/customXml" Target="../ink/ink36.xml"/><Relationship Id="rId56" Type="http://schemas.openxmlformats.org/officeDocument/2006/relationships/customXml" Target="../ink/ink42.xml"/><Relationship Id="rId64" Type="http://schemas.openxmlformats.org/officeDocument/2006/relationships/image" Target="../media/image19.png"/><Relationship Id="rId8" Type="http://schemas.openxmlformats.org/officeDocument/2006/relationships/customXml" Target="../ink/ink4.xml"/><Relationship Id="rId51" Type="http://schemas.openxmlformats.org/officeDocument/2006/relationships/customXml" Target="../ink/ink39.xml"/><Relationship Id="rId3" Type="http://schemas.openxmlformats.org/officeDocument/2006/relationships/customXml" Target="../ink/ink1.xml"/><Relationship Id="rId12" Type="http://schemas.openxmlformats.org/officeDocument/2006/relationships/customXml" Target="../ink/ink6.xml"/><Relationship Id="rId17" Type="http://schemas.openxmlformats.org/officeDocument/2006/relationships/customXml" Target="../ink/ink11.xml"/><Relationship Id="rId25" Type="http://schemas.openxmlformats.org/officeDocument/2006/relationships/customXml" Target="../ink/ink18.xml"/><Relationship Id="rId33" Type="http://schemas.openxmlformats.org/officeDocument/2006/relationships/customXml" Target="../ink/ink26.xml"/><Relationship Id="rId38" Type="http://schemas.openxmlformats.org/officeDocument/2006/relationships/image" Target="../media/image11.png"/><Relationship Id="rId46" Type="http://schemas.openxmlformats.org/officeDocument/2006/relationships/customXml" Target="../ink/ink35.xml"/><Relationship Id="rId59" Type="http://schemas.openxmlformats.org/officeDocument/2006/relationships/image" Target="../media/image17.png"/><Relationship Id="rId67" Type="http://schemas.openxmlformats.org/officeDocument/2006/relationships/customXml" Target="../ink/ink49.xml"/><Relationship Id="rId20" Type="http://schemas.openxmlformats.org/officeDocument/2006/relationships/customXml" Target="../ink/ink14.xml"/><Relationship Id="rId41" Type="http://schemas.openxmlformats.org/officeDocument/2006/relationships/customXml" Target="../ink/ink31.xml"/><Relationship Id="rId54" Type="http://schemas.openxmlformats.org/officeDocument/2006/relationships/customXml" Target="../ink/ink41.xml"/><Relationship Id="rId6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customXml" Target="../ink/ink9.xml"/><Relationship Id="rId23" Type="http://schemas.openxmlformats.org/officeDocument/2006/relationships/image" Target="../media/image9.png"/><Relationship Id="rId28" Type="http://schemas.openxmlformats.org/officeDocument/2006/relationships/customXml" Target="../ink/ink21.xml"/><Relationship Id="rId36" Type="http://schemas.openxmlformats.org/officeDocument/2006/relationships/image" Target="../media/image10.png"/><Relationship Id="rId49" Type="http://schemas.openxmlformats.org/officeDocument/2006/relationships/customXml" Target="../ink/ink37.xml"/><Relationship Id="rId57" Type="http://schemas.openxmlformats.org/officeDocument/2006/relationships/customXml" Target="../ink/ink43.xml"/><Relationship Id="rId10" Type="http://schemas.openxmlformats.org/officeDocument/2006/relationships/customXml" Target="../ink/ink5.xml"/><Relationship Id="rId31" Type="http://schemas.openxmlformats.org/officeDocument/2006/relationships/customXml" Target="../ink/ink24.xml"/><Relationship Id="rId44" Type="http://schemas.openxmlformats.org/officeDocument/2006/relationships/customXml" Target="../ink/ink33.xml"/><Relationship Id="rId52" Type="http://schemas.openxmlformats.org/officeDocument/2006/relationships/customXml" Target="../ink/ink40.xml"/><Relationship Id="rId60" Type="http://schemas.openxmlformats.org/officeDocument/2006/relationships/customXml" Target="../ink/ink45.xml"/><Relationship Id="rId65" Type="http://schemas.openxmlformats.org/officeDocument/2006/relationships/customXml" Target="../ink/ink48.xml"/><Relationship Id="rId4" Type="http://schemas.openxmlformats.org/officeDocument/2006/relationships/image" Target="../media/image5.png"/><Relationship Id="rId9" Type="http://schemas.openxmlformats.org/officeDocument/2006/relationships/image" Target="../media/image7.png"/><Relationship Id="rId13" Type="http://schemas.openxmlformats.org/officeDocument/2006/relationships/customXml" Target="../ink/ink7.xml"/><Relationship Id="rId18" Type="http://schemas.openxmlformats.org/officeDocument/2006/relationships/customXml" Target="../ink/ink12.xml"/><Relationship Id="rId39" Type="http://schemas.openxmlformats.org/officeDocument/2006/relationships/customXml" Target="../ink/ink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3DAD-DC2B-FC46-1DEA-04EFF200B827}"/>
              </a:ext>
            </a:extLst>
          </p:cNvPr>
          <p:cNvSpPr>
            <a:spLocks noGrp="1"/>
          </p:cNvSpPr>
          <p:nvPr>
            <p:ph type="title"/>
          </p:nvPr>
        </p:nvSpPr>
        <p:spPr>
          <a:xfrm>
            <a:off x="742509" y="1798824"/>
            <a:ext cx="10611291" cy="2179674"/>
          </a:xfrm>
        </p:spPr>
        <p:txBody>
          <a:bodyPr>
            <a:normAutofit fontScale="90000"/>
          </a:bodyPr>
          <a:lstStyle/>
          <a:p>
            <a:pPr marL="0" marR="0" algn="ctr">
              <a:lnSpc>
                <a:spcPct val="107000"/>
              </a:lnSpc>
              <a:spcAft>
                <a:spcPts val="800"/>
              </a:spcAft>
            </a:pPr>
            <a:r>
              <a:rPr lang="en-US" sz="42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Commercial Domicile: </a:t>
            </a:r>
            <a:br>
              <a:rPr lang="en-US" sz="42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2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the Crumbing Pillar of Business Income Taxation</a:t>
            </a:r>
            <a:br>
              <a:rPr lang="en-US" sz="4000" b="1"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ED8C23BD-309C-8A40-2655-EF8FE3B60F60}"/>
              </a:ext>
            </a:extLst>
          </p:cNvPr>
          <p:cNvSpPr>
            <a:spLocks noGrp="1"/>
          </p:cNvSpPr>
          <p:nvPr>
            <p:ph idx="1"/>
          </p:nvPr>
        </p:nvSpPr>
        <p:spPr>
          <a:xfrm>
            <a:off x="838200" y="4316819"/>
            <a:ext cx="10515600" cy="1701210"/>
          </a:xfrm>
        </p:spPr>
        <p:txBody>
          <a:bodyPr/>
          <a:lstStyle/>
          <a:p>
            <a:pPr marL="0" indent="0" algn="ctr">
              <a:buNone/>
            </a:pPr>
            <a:r>
              <a:rPr lang="en-US" dirty="0"/>
              <a:t>Brian Hamer</a:t>
            </a:r>
          </a:p>
          <a:p>
            <a:pPr marL="0" indent="0" algn="ctr">
              <a:buNone/>
            </a:pPr>
            <a:r>
              <a:rPr lang="en-US" dirty="0"/>
              <a:t>Multistate Tax Commission</a:t>
            </a:r>
          </a:p>
          <a:p>
            <a:pPr marL="0" indent="0" algn="ctr">
              <a:buNone/>
            </a:pPr>
            <a:r>
              <a:rPr lang="en-US" dirty="0"/>
              <a:t>November 19, 2024</a:t>
            </a:r>
          </a:p>
        </p:txBody>
      </p:sp>
      <p:sp>
        <p:nvSpPr>
          <p:cNvPr id="4" name="Slide Number Placeholder 3">
            <a:extLst>
              <a:ext uri="{FF2B5EF4-FFF2-40B4-BE49-F238E27FC236}">
                <a16:creationId xmlns:a16="http://schemas.microsoft.com/office/drawing/2014/main" id="{6727E855-1A58-44A3-2145-F1A8CD9FADAC}"/>
              </a:ext>
            </a:extLst>
          </p:cNvPr>
          <p:cNvSpPr>
            <a:spLocks noGrp="1"/>
          </p:cNvSpPr>
          <p:nvPr>
            <p:ph type="sldNum" sz="quarter" idx="12"/>
          </p:nvPr>
        </p:nvSpPr>
        <p:spPr/>
        <p:txBody>
          <a:bodyPr/>
          <a:lstStyle/>
          <a:p>
            <a:fld id="{5F826659-B60E-419C-952B-A03F627E40FF}" type="slidenum">
              <a:rPr lang="en-US" smtClean="0"/>
              <a:t>1</a:t>
            </a:fld>
            <a:endParaRPr lang="en-US" dirty="0"/>
          </a:p>
        </p:txBody>
      </p:sp>
    </p:spTree>
    <p:extLst>
      <p:ext uri="{BB962C8B-B14F-4D97-AF65-F5344CB8AC3E}">
        <p14:creationId xmlns:p14="http://schemas.microsoft.com/office/powerpoint/2010/main" val="15719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6A0DD-543E-CB75-437D-C209D659F489}"/>
              </a:ext>
            </a:extLst>
          </p:cNvPr>
          <p:cNvSpPr>
            <a:spLocks noGrp="1"/>
          </p:cNvSpPr>
          <p:nvPr>
            <p:ph type="title"/>
          </p:nvPr>
        </p:nvSpPr>
        <p:spPr>
          <a:xfrm>
            <a:off x="466722" y="586855"/>
            <a:ext cx="3201366" cy="3387497"/>
          </a:xfrm>
        </p:spPr>
        <p:txBody>
          <a:bodyPr anchor="b">
            <a:normAutofit/>
          </a:bodyPr>
          <a:lstStyle/>
          <a:p>
            <a:pPr algn="r"/>
            <a:br>
              <a:rPr lang="en-US" sz="4000" b="0" dirty="0">
                <a:solidFill>
                  <a:srgbClr val="FFFFFF"/>
                </a:solidFill>
                <a:latin typeface="+mn-lt"/>
              </a:rPr>
            </a:br>
            <a:br>
              <a:rPr lang="en-US" sz="4000" b="0" dirty="0">
                <a:solidFill>
                  <a:srgbClr val="FFFFFF"/>
                </a:solidFill>
                <a:latin typeface="+mn-lt"/>
              </a:rPr>
            </a:br>
            <a:r>
              <a:rPr lang="en-US" sz="4000" b="0" dirty="0">
                <a:solidFill>
                  <a:srgbClr val="FFFFFF"/>
                </a:solidFill>
                <a:latin typeface="+mn-lt"/>
              </a:rPr>
              <a:t>UDITPA</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3607EC1D-6479-9F49-F494-C9EAFBA787D5}"/>
              </a:ext>
            </a:extLst>
          </p:cNvPr>
          <p:cNvSpPr>
            <a:spLocks noGrp="1"/>
          </p:cNvSpPr>
          <p:nvPr>
            <p:ph idx="1"/>
          </p:nvPr>
        </p:nvSpPr>
        <p:spPr>
          <a:xfrm>
            <a:off x="4810259" y="649480"/>
            <a:ext cx="6555347" cy="5546047"/>
          </a:xfrm>
        </p:spPr>
        <p:txBody>
          <a:bodyPr anchor="ctr">
            <a:normAutofit/>
          </a:bodyPr>
          <a:lstStyle/>
          <a:p>
            <a:pPr marL="0" indent="0">
              <a:buNone/>
            </a:pPr>
            <a:endParaRPr lang="en-US" sz="2000" b="0" dirty="0">
              <a:latin typeface="+mn-lt"/>
            </a:endParaRPr>
          </a:p>
          <a:p>
            <a:pPr marL="0" indent="0">
              <a:buNone/>
            </a:pPr>
            <a:r>
              <a:rPr lang="en-US" sz="2600" b="0">
                <a:latin typeface="+mn-lt"/>
              </a:rPr>
              <a:t>UDITPA has taken a similar approach:  </a:t>
            </a:r>
            <a:br>
              <a:rPr lang="en-US" sz="2600" b="0">
                <a:latin typeface="+mn-lt"/>
              </a:rPr>
            </a:br>
            <a:br>
              <a:rPr lang="en-US" sz="2600" b="0">
                <a:latin typeface="+mn-lt"/>
              </a:rPr>
            </a:br>
            <a:r>
              <a:rPr lang="en-US" sz="2600" b="0">
                <a:latin typeface="+mn-lt"/>
              </a:rPr>
              <a:t>§1(b).  Commercial domicile means ”the principal place from which the trade or business of the taxpayer is directed or managed.”</a:t>
            </a:r>
            <a:br>
              <a:rPr lang="en-US" sz="2600"/>
            </a:br>
            <a:br>
              <a:rPr lang="en-US" sz="2600" b="0">
                <a:latin typeface="+mn-lt"/>
              </a:rPr>
            </a:br>
            <a:endParaRPr lang="en-US" sz="2600"/>
          </a:p>
          <a:p>
            <a:pPr marL="0" indent="0">
              <a:buNone/>
            </a:pPr>
            <a:r>
              <a:rPr lang="en-US" sz="2600"/>
              <a:t>Numerous states have adopted this language, sometimes with a bit of embellishment.</a:t>
            </a:r>
          </a:p>
          <a:p>
            <a:pPr marL="0" indent="0">
              <a:buNone/>
            </a:pPr>
            <a:endParaRPr lang="en-US" sz="2000" dirty="0"/>
          </a:p>
        </p:txBody>
      </p:sp>
      <p:sp>
        <p:nvSpPr>
          <p:cNvPr id="4" name="Slide Number Placeholder 3">
            <a:extLst>
              <a:ext uri="{FF2B5EF4-FFF2-40B4-BE49-F238E27FC236}">
                <a16:creationId xmlns:a16="http://schemas.microsoft.com/office/drawing/2014/main" id="{39B1C77D-D2A6-E5DF-A4ED-C244C54C5D70}"/>
              </a:ext>
            </a:extLst>
          </p:cNvPr>
          <p:cNvSpPr>
            <a:spLocks noGrp="1"/>
          </p:cNvSpPr>
          <p:nvPr>
            <p:ph type="sldNum" sz="quarter" idx="12"/>
          </p:nvPr>
        </p:nvSpPr>
        <p:spPr>
          <a:xfrm>
            <a:off x="11704320" y="6455664"/>
            <a:ext cx="448056" cy="365125"/>
          </a:xfrm>
        </p:spPr>
        <p:txBody>
          <a:bodyPr>
            <a:normAutofit/>
          </a:bodyPr>
          <a:lstStyle/>
          <a:p>
            <a:pPr>
              <a:spcAft>
                <a:spcPts val="600"/>
              </a:spcAft>
            </a:pPr>
            <a:fld id="{5F826659-B60E-419C-952B-A03F627E40FF}"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97930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CE15-1039-658A-B127-8996C0AC53F6}"/>
              </a:ext>
            </a:extLst>
          </p:cNvPr>
          <p:cNvSpPr>
            <a:spLocks noGrp="1"/>
          </p:cNvSpPr>
          <p:nvPr>
            <p:ph type="title"/>
          </p:nvPr>
        </p:nvSpPr>
        <p:spPr>
          <a:xfrm>
            <a:off x="721241" y="839972"/>
            <a:ext cx="10515600" cy="5422605"/>
          </a:xfrm>
        </p:spPr>
        <p:txBody>
          <a:bodyPr>
            <a:normAutofit/>
          </a:bodyPr>
          <a:lstStyle/>
          <a:p>
            <a:r>
              <a:rPr lang="en-US" sz="2800" dirty="0"/>
              <a:t>And many states have provided further guidance by promulgating regulations.  These regulations utilize a wide array of terms and often provide a good deal of wiggle room.  For example--</a:t>
            </a:r>
            <a:br>
              <a:rPr lang="en-US" sz="2800" dirty="0"/>
            </a:br>
            <a:br>
              <a:rPr lang="en-US" sz="2800" dirty="0"/>
            </a:br>
            <a:r>
              <a:rPr lang="en-US" sz="2800" dirty="0"/>
              <a:t>Illinois:  “In general, this is the place at which the offices of the principal executives are located.  Where executive authority is scattered, the place of daily operational decision making controls. Such determinations must be made on the basis of all the facts and circumstances.”</a:t>
            </a:r>
            <a:br>
              <a:rPr lang="en-US" sz="2800" dirty="0"/>
            </a:br>
            <a:br>
              <a:rPr lang="en-US" sz="2800" dirty="0"/>
            </a:br>
            <a:r>
              <a:rPr lang="en-US" sz="2800" dirty="0"/>
              <a:t>Indiana:  sets forth 12 factors to be considered while also stating that this list is not exclusive.</a:t>
            </a:r>
            <a:br>
              <a:rPr lang="en-US" sz="2800" dirty="0"/>
            </a:br>
            <a:endParaRPr lang="en-US" sz="2800" dirty="0"/>
          </a:p>
        </p:txBody>
      </p:sp>
      <p:sp>
        <p:nvSpPr>
          <p:cNvPr id="3" name="Slide Number Placeholder 2">
            <a:extLst>
              <a:ext uri="{FF2B5EF4-FFF2-40B4-BE49-F238E27FC236}">
                <a16:creationId xmlns:a16="http://schemas.microsoft.com/office/drawing/2014/main" id="{88FA40CF-CD6A-5CFE-F8D6-B4EC944F33E0}"/>
              </a:ext>
            </a:extLst>
          </p:cNvPr>
          <p:cNvSpPr>
            <a:spLocks noGrp="1"/>
          </p:cNvSpPr>
          <p:nvPr>
            <p:ph type="sldNum" sz="quarter" idx="12"/>
          </p:nvPr>
        </p:nvSpPr>
        <p:spPr/>
        <p:txBody>
          <a:bodyPr/>
          <a:lstStyle/>
          <a:p>
            <a:fld id="{5F826659-B60E-419C-952B-A03F627E40FF}" type="slidenum">
              <a:rPr lang="en-US" smtClean="0"/>
              <a:t>11</a:t>
            </a:fld>
            <a:endParaRPr lang="en-US" dirty="0"/>
          </a:p>
        </p:txBody>
      </p:sp>
    </p:spTree>
    <p:extLst>
      <p:ext uri="{BB962C8B-B14F-4D97-AF65-F5344CB8AC3E}">
        <p14:creationId xmlns:p14="http://schemas.microsoft.com/office/powerpoint/2010/main" val="257345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DFFD-AD77-7D48-BF2D-EABC651F2D6E}"/>
              </a:ext>
            </a:extLst>
          </p:cNvPr>
          <p:cNvSpPr>
            <a:spLocks noGrp="1"/>
          </p:cNvSpPr>
          <p:nvPr>
            <p:ph type="title"/>
          </p:nvPr>
        </p:nvSpPr>
        <p:spPr>
          <a:xfrm>
            <a:off x="1240971" y="1055913"/>
            <a:ext cx="8971459" cy="1124073"/>
          </a:xfrm>
        </p:spPr>
        <p:txBody>
          <a:bodyPr anchor="ctr">
            <a:normAutofit fontScale="90000"/>
          </a:bodyPr>
          <a:lstStyle/>
          <a:p>
            <a:br>
              <a:rPr lang="en-US" sz="3300" dirty="0"/>
            </a:br>
            <a:r>
              <a:rPr lang="en-US" sz="5300" b="1" dirty="0">
                <a:solidFill>
                  <a:srgbClr val="0070C0"/>
                </a:solidFill>
              </a:rPr>
              <a:t>So, what is the problem?</a:t>
            </a:r>
            <a:br>
              <a:rPr lang="en-US" sz="3300" dirty="0"/>
            </a:br>
            <a:endParaRPr lang="en-US" sz="3300" dirty="0"/>
          </a:p>
        </p:txBody>
      </p:sp>
      <p:sp>
        <p:nvSpPr>
          <p:cNvPr id="3" name="Slide Number Placeholder 2">
            <a:extLst>
              <a:ext uri="{FF2B5EF4-FFF2-40B4-BE49-F238E27FC236}">
                <a16:creationId xmlns:a16="http://schemas.microsoft.com/office/drawing/2014/main" id="{489A62EB-D60D-4D21-861B-A0AEB68A536A}"/>
              </a:ext>
            </a:extLst>
          </p:cNvPr>
          <p:cNvSpPr>
            <a:spLocks noGrp="1"/>
          </p:cNvSpPr>
          <p:nvPr>
            <p:ph type="sldNum" sz="quarter" idx="12"/>
          </p:nvPr>
        </p:nvSpPr>
        <p:spPr/>
        <p:txBody>
          <a:bodyPr>
            <a:normAutofit/>
          </a:bodyPr>
          <a:lstStyle/>
          <a:p>
            <a:pPr>
              <a:spcAft>
                <a:spcPts val="600"/>
              </a:spcAft>
            </a:pPr>
            <a:fld id="{5F826659-B60E-419C-952B-A03F627E40FF}" type="slidenum">
              <a:rPr lang="en-US" smtClean="0"/>
              <a:pPr>
                <a:spcAft>
                  <a:spcPts val="600"/>
                </a:spcAft>
              </a:pPr>
              <a:t>12</a:t>
            </a:fld>
            <a:endParaRPr lang="en-US"/>
          </a:p>
        </p:txBody>
      </p:sp>
      <p:pic>
        <p:nvPicPr>
          <p:cNvPr id="1026" name="Picture 2" descr="Image result for pictures of question marks clip art">
            <a:extLst>
              <a:ext uri="{FF2B5EF4-FFF2-40B4-BE49-F238E27FC236}">
                <a16:creationId xmlns:a16="http://schemas.microsoft.com/office/drawing/2014/main" id="{085B6BD5-1545-F0F4-41BB-4F599888C4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8723" y="2384051"/>
            <a:ext cx="6841094" cy="340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0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3972-C3D2-4001-2853-C834304149E9}"/>
              </a:ext>
            </a:extLst>
          </p:cNvPr>
          <p:cNvSpPr>
            <a:spLocks noGrp="1"/>
          </p:cNvSpPr>
          <p:nvPr>
            <p:ph type="title"/>
          </p:nvPr>
        </p:nvSpPr>
        <p:spPr>
          <a:xfrm>
            <a:off x="838200" y="1010092"/>
            <a:ext cx="10634330" cy="1594885"/>
          </a:xfrm>
        </p:spPr>
        <p:txBody>
          <a:bodyPr>
            <a:normAutofit fontScale="90000"/>
          </a:bodyPr>
          <a:lstStyle/>
          <a:p>
            <a:r>
              <a:rPr lang="en-US" b="1" dirty="0"/>
              <a:t>Problem #1:  As a factual matter, it is becoming increasingly difficult to identify the singular state of domicile of many far-flung businesses</a:t>
            </a:r>
          </a:p>
        </p:txBody>
      </p:sp>
      <p:sp>
        <p:nvSpPr>
          <p:cNvPr id="3" name="Content Placeholder 2">
            <a:extLst>
              <a:ext uri="{FF2B5EF4-FFF2-40B4-BE49-F238E27FC236}">
                <a16:creationId xmlns:a16="http://schemas.microsoft.com/office/drawing/2014/main" id="{6683B4B5-A1C0-1315-CD74-36CD97A377C7}"/>
              </a:ext>
            </a:extLst>
          </p:cNvPr>
          <p:cNvSpPr>
            <a:spLocks noGrp="1"/>
          </p:cNvSpPr>
          <p:nvPr>
            <p:ph idx="1"/>
          </p:nvPr>
        </p:nvSpPr>
        <p:spPr>
          <a:xfrm>
            <a:off x="838200" y="3134907"/>
            <a:ext cx="10515600" cy="3308424"/>
          </a:xfrm>
        </p:spPr>
        <p:txBody>
          <a:bodyPr>
            <a:normAutofit/>
          </a:bodyPr>
          <a:lstStyle/>
          <a:p>
            <a:r>
              <a:rPr lang="en-US" dirty="0"/>
              <a:t>Boeing Corporation</a:t>
            </a:r>
          </a:p>
          <a:p>
            <a:r>
              <a:rPr lang="en-US" dirty="0"/>
              <a:t>Amazon</a:t>
            </a:r>
          </a:p>
          <a:p>
            <a:r>
              <a:rPr lang="en-US" dirty="0"/>
              <a:t>Subway </a:t>
            </a:r>
          </a:p>
          <a:p>
            <a:r>
              <a:rPr lang="en-US" dirty="0"/>
              <a:t>Advocate Aurora Health (major hospital system in Chicago area)</a:t>
            </a:r>
          </a:p>
          <a:p>
            <a:r>
              <a:rPr lang="en-US" dirty="0"/>
              <a:t>What ChatGPT has to say</a:t>
            </a:r>
          </a:p>
          <a:p>
            <a:pPr marL="0" indent="0">
              <a:buNone/>
            </a:pPr>
            <a:endParaRPr lang="en-US" dirty="0"/>
          </a:p>
        </p:txBody>
      </p:sp>
      <p:sp>
        <p:nvSpPr>
          <p:cNvPr id="4" name="Slide Number Placeholder 3">
            <a:extLst>
              <a:ext uri="{FF2B5EF4-FFF2-40B4-BE49-F238E27FC236}">
                <a16:creationId xmlns:a16="http://schemas.microsoft.com/office/drawing/2014/main" id="{03E25BBD-AB73-DA69-5C40-D4C00F8E64F5}"/>
              </a:ext>
            </a:extLst>
          </p:cNvPr>
          <p:cNvSpPr>
            <a:spLocks noGrp="1"/>
          </p:cNvSpPr>
          <p:nvPr>
            <p:ph type="sldNum" sz="quarter" idx="12"/>
          </p:nvPr>
        </p:nvSpPr>
        <p:spPr/>
        <p:txBody>
          <a:bodyPr/>
          <a:lstStyle/>
          <a:p>
            <a:fld id="{5F826659-B60E-419C-952B-A03F627E40FF}" type="slidenum">
              <a:rPr lang="en-US" smtClean="0"/>
              <a:t>13</a:t>
            </a:fld>
            <a:endParaRPr lang="en-US" dirty="0"/>
          </a:p>
        </p:txBody>
      </p:sp>
    </p:spTree>
    <p:extLst>
      <p:ext uri="{BB962C8B-B14F-4D97-AF65-F5344CB8AC3E}">
        <p14:creationId xmlns:p14="http://schemas.microsoft.com/office/powerpoint/2010/main" val="338772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8E06-04F4-048C-63EE-0B11A1466A64}"/>
              </a:ext>
            </a:extLst>
          </p:cNvPr>
          <p:cNvSpPr>
            <a:spLocks noGrp="1"/>
          </p:cNvSpPr>
          <p:nvPr>
            <p:ph type="title"/>
          </p:nvPr>
        </p:nvSpPr>
        <p:spPr>
          <a:xfrm>
            <a:off x="1018620" y="1842977"/>
            <a:ext cx="3150533"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Th</a:t>
            </a:r>
            <a:br>
              <a:rPr lang="en-US" sz="3600" kern="1200" dirty="0">
                <a:solidFill>
                  <a:srgbClr val="FFFFFF"/>
                </a:solidFill>
                <a:latin typeface="+mj-lt"/>
                <a:ea typeface="+mj-ea"/>
                <a:cs typeface="+mj-cs"/>
              </a:rPr>
            </a:br>
            <a:r>
              <a:rPr lang="en-US" kern="1200" dirty="0">
                <a:solidFill>
                  <a:schemeClr val="tx2">
                    <a:lumMod val="90000"/>
                    <a:lumOff val="10000"/>
                  </a:schemeClr>
                </a:solidFill>
                <a:latin typeface="+mj-lt"/>
                <a:ea typeface="+mj-ea"/>
                <a:cs typeface="+mj-cs"/>
              </a:rPr>
              <a:t>The Future  </a:t>
            </a:r>
          </a:p>
        </p:txBody>
      </p:sp>
      <p:pic>
        <p:nvPicPr>
          <p:cNvPr id="2050" name="Picture 2" descr="Usa Outline Vector Art, Icons, and Graphics for Free Download">
            <a:extLst>
              <a:ext uri="{FF2B5EF4-FFF2-40B4-BE49-F238E27FC236}">
                <a16:creationId xmlns:a16="http://schemas.microsoft.com/office/drawing/2014/main" id="{DC654522-F645-5B95-03CB-A329BC09FA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67833" y="1122107"/>
            <a:ext cx="6780700" cy="45261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893681A-3D0B-4B12-15D4-CE1162FDE848}"/>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F826659-B60E-419C-952B-A03F627E40FF}" type="slidenum">
              <a:rPr lang="en-US">
                <a:solidFill>
                  <a:schemeClr val="tx1">
                    <a:alpha val="80000"/>
                  </a:schemeClr>
                </a:solidFill>
              </a:rPr>
              <a:pPr>
                <a:spcAft>
                  <a:spcPts val="600"/>
                </a:spcAft>
              </a:pPr>
              <a:t>14</a:t>
            </a:fld>
            <a:endParaRPr lang="en-US">
              <a:solidFill>
                <a:schemeClr val="tx1">
                  <a:alpha val="80000"/>
                </a:schemeClr>
              </a:solidFill>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E81FA8E-9918-1EEC-774B-1C403C4B81B4}"/>
                  </a:ext>
                </a:extLst>
              </p14:cNvPr>
              <p14:cNvContentPartPr/>
              <p14:nvPr/>
            </p14:nvContentPartPr>
            <p14:xfrm>
              <a:off x="6923160" y="2601086"/>
              <a:ext cx="360" cy="360"/>
            </p14:xfrm>
          </p:contentPart>
        </mc:Choice>
        <mc:Fallback xmlns="">
          <p:pic>
            <p:nvPicPr>
              <p:cNvPr id="5" name="Ink 4">
                <a:extLst>
                  <a:ext uri="{FF2B5EF4-FFF2-40B4-BE49-F238E27FC236}">
                    <a16:creationId xmlns:a16="http://schemas.microsoft.com/office/drawing/2014/main" id="{2E81FA8E-9918-1EEC-774B-1C403C4B81B4}"/>
                  </a:ext>
                </a:extLst>
              </p:cNvPr>
              <p:cNvPicPr/>
              <p:nvPr/>
            </p:nvPicPr>
            <p:blipFill>
              <a:blip r:embed="rId4"/>
              <a:stretch>
                <a:fillRect/>
              </a:stretch>
            </p:blipFill>
            <p:spPr>
              <a:xfrm>
                <a:off x="6905520" y="25654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39CA291-7C0A-70FC-44D4-E8F2C99FE70A}"/>
                  </a:ext>
                </a:extLst>
              </p14:cNvPr>
              <p14:cNvContentPartPr/>
              <p14:nvPr/>
            </p14:nvContentPartPr>
            <p14:xfrm>
              <a:off x="7402320" y="2775326"/>
              <a:ext cx="360" cy="360"/>
            </p14:xfrm>
          </p:contentPart>
        </mc:Choice>
        <mc:Fallback xmlns="">
          <p:pic>
            <p:nvPicPr>
              <p:cNvPr id="6" name="Ink 5">
                <a:extLst>
                  <a:ext uri="{FF2B5EF4-FFF2-40B4-BE49-F238E27FC236}">
                    <a16:creationId xmlns:a16="http://schemas.microsoft.com/office/drawing/2014/main" id="{939CA291-7C0A-70FC-44D4-E8F2C99FE70A}"/>
                  </a:ext>
                </a:extLst>
              </p:cNvPr>
              <p:cNvPicPr/>
              <p:nvPr/>
            </p:nvPicPr>
            <p:blipFill>
              <a:blip r:embed="rId4"/>
              <a:stretch>
                <a:fillRect/>
              </a:stretch>
            </p:blipFill>
            <p:spPr>
              <a:xfrm>
                <a:off x="7384320" y="273932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BB568C9-2F45-47D4-BF4B-FA662AED8FE5}"/>
                  </a:ext>
                </a:extLst>
              </p14:cNvPr>
              <p14:cNvContentPartPr/>
              <p14:nvPr/>
            </p14:nvContentPartPr>
            <p14:xfrm>
              <a:off x="7430400" y="3265286"/>
              <a:ext cx="4680" cy="360"/>
            </p14:xfrm>
          </p:contentPart>
        </mc:Choice>
        <mc:Fallback xmlns="">
          <p:pic>
            <p:nvPicPr>
              <p:cNvPr id="7" name="Ink 6">
                <a:extLst>
                  <a:ext uri="{FF2B5EF4-FFF2-40B4-BE49-F238E27FC236}">
                    <a16:creationId xmlns:a16="http://schemas.microsoft.com/office/drawing/2014/main" id="{8BB568C9-2F45-47D4-BF4B-FA662AED8FE5}"/>
                  </a:ext>
                </a:extLst>
              </p:cNvPr>
              <p:cNvPicPr/>
              <p:nvPr/>
            </p:nvPicPr>
            <p:blipFill>
              <a:blip r:embed="rId7"/>
              <a:stretch>
                <a:fillRect/>
              </a:stretch>
            </p:blipFill>
            <p:spPr>
              <a:xfrm>
                <a:off x="7412760" y="3229646"/>
                <a:ext cx="40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024CECE6-9549-DDFD-885C-6219DBFC40EE}"/>
                  </a:ext>
                </a:extLst>
              </p14:cNvPr>
              <p14:cNvContentPartPr/>
              <p14:nvPr/>
            </p14:nvContentPartPr>
            <p14:xfrm>
              <a:off x="6874920" y="3228206"/>
              <a:ext cx="4680" cy="4680"/>
            </p14:xfrm>
          </p:contentPart>
        </mc:Choice>
        <mc:Fallback xmlns="">
          <p:pic>
            <p:nvPicPr>
              <p:cNvPr id="8" name="Ink 7">
                <a:extLst>
                  <a:ext uri="{FF2B5EF4-FFF2-40B4-BE49-F238E27FC236}">
                    <a16:creationId xmlns:a16="http://schemas.microsoft.com/office/drawing/2014/main" id="{024CECE6-9549-DDFD-885C-6219DBFC40EE}"/>
                  </a:ext>
                </a:extLst>
              </p:cNvPr>
              <p:cNvPicPr/>
              <p:nvPr/>
            </p:nvPicPr>
            <p:blipFill>
              <a:blip r:embed="rId9"/>
              <a:stretch>
                <a:fillRect/>
              </a:stretch>
            </p:blipFill>
            <p:spPr>
              <a:xfrm>
                <a:off x="6857280" y="3192206"/>
                <a:ext cx="40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AD9FA91-0896-AF7B-EB6F-142AE2C5D175}"/>
                  </a:ext>
                </a:extLst>
              </p14:cNvPr>
              <p14:cNvContentPartPr/>
              <p14:nvPr/>
            </p14:nvContentPartPr>
            <p14:xfrm>
              <a:off x="6367680" y="3054326"/>
              <a:ext cx="360" cy="4680"/>
            </p14:xfrm>
          </p:contentPart>
        </mc:Choice>
        <mc:Fallback xmlns="">
          <p:pic>
            <p:nvPicPr>
              <p:cNvPr id="9" name="Ink 8">
                <a:extLst>
                  <a:ext uri="{FF2B5EF4-FFF2-40B4-BE49-F238E27FC236}">
                    <a16:creationId xmlns:a16="http://schemas.microsoft.com/office/drawing/2014/main" id="{AAD9FA91-0896-AF7B-EB6F-142AE2C5D175}"/>
                  </a:ext>
                </a:extLst>
              </p:cNvPr>
              <p:cNvPicPr/>
              <p:nvPr/>
            </p:nvPicPr>
            <p:blipFill>
              <a:blip r:embed="rId11"/>
              <a:stretch>
                <a:fillRect/>
              </a:stretch>
            </p:blipFill>
            <p:spPr>
              <a:xfrm>
                <a:off x="6350040" y="3018326"/>
                <a:ext cx="36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81EC8D2-1F88-D68E-A836-F36DC787077A}"/>
                  </a:ext>
                </a:extLst>
              </p14:cNvPr>
              <p14:cNvContentPartPr/>
              <p14:nvPr/>
            </p14:nvContentPartPr>
            <p14:xfrm>
              <a:off x="6324120" y="2720966"/>
              <a:ext cx="360" cy="360"/>
            </p14:xfrm>
          </p:contentPart>
        </mc:Choice>
        <mc:Fallback xmlns="">
          <p:pic>
            <p:nvPicPr>
              <p:cNvPr id="10" name="Ink 9">
                <a:extLst>
                  <a:ext uri="{FF2B5EF4-FFF2-40B4-BE49-F238E27FC236}">
                    <a16:creationId xmlns:a16="http://schemas.microsoft.com/office/drawing/2014/main" id="{481EC8D2-1F88-D68E-A836-F36DC787077A}"/>
                  </a:ext>
                </a:extLst>
              </p:cNvPr>
              <p:cNvPicPr/>
              <p:nvPr/>
            </p:nvPicPr>
            <p:blipFill>
              <a:blip r:embed="rId4"/>
              <a:stretch>
                <a:fillRect/>
              </a:stretch>
            </p:blipFill>
            <p:spPr>
              <a:xfrm>
                <a:off x="6306120" y="268532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3774A907-9D86-9C53-A3F6-91553B17ACD7}"/>
                  </a:ext>
                </a:extLst>
              </p14:cNvPr>
              <p14:cNvContentPartPr/>
              <p14:nvPr/>
            </p14:nvContentPartPr>
            <p14:xfrm>
              <a:off x="9035280" y="3091406"/>
              <a:ext cx="360" cy="360"/>
            </p14:xfrm>
          </p:contentPart>
        </mc:Choice>
        <mc:Fallback xmlns="">
          <p:pic>
            <p:nvPicPr>
              <p:cNvPr id="11" name="Ink 10">
                <a:extLst>
                  <a:ext uri="{FF2B5EF4-FFF2-40B4-BE49-F238E27FC236}">
                    <a16:creationId xmlns:a16="http://schemas.microsoft.com/office/drawing/2014/main" id="{3774A907-9D86-9C53-A3F6-91553B17ACD7}"/>
                  </a:ext>
                </a:extLst>
              </p:cNvPr>
              <p:cNvPicPr/>
              <p:nvPr/>
            </p:nvPicPr>
            <p:blipFill>
              <a:blip r:embed="rId4"/>
              <a:stretch>
                <a:fillRect/>
              </a:stretch>
            </p:blipFill>
            <p:spPr>
              <a:xfrm>
                <a:off x="9017280" y="305540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69F703B-DCA5-8607-D5AC-DA72A79EE11F}"/>
                  </a:ext>
                </a:extLst>
              </p14:cNvPr>
              <p14:cNvContentPartPr/>
              <p14:nvPr/>
            </p14:nvContentPartPr>
            <p14:xfrm>
              <a:off x="8050680" y="2851646"/>
              <a:ext cx="4680" cy="360"/>
            </p14:xfrm>
          </p:contentPart>
        </mc:Choice>
        <mc:Fallback xmlns="">
          <p:pic>
            <p:nvPicPr>
              <p:cNvPr id="12" name="Ink 11">
                <a:extLst>
                  <a:ext uri="{FF2B5EF4-FFF2-40B4-BE49-F238E27FC236}">
                    <a16:creationId xmlns:a16="http://schemas.microsoft.com/office/drawing/2014/main" id="{969F703B-DCA5-8607-D5AC-DA72A79EE11F}"/>
                  </a:ext>
                </a:extLst>
              </p:cNvPr>
              <p:cNvPicPr/>
              <p:nvPr/>
            </p:nvPicPr>
            <p:blipFill>
              <a:blip r:embed="rId7"/>
              <a:stretch>
                <a:fillRect/>
              </a:stretch>
            </p:blipFill>
            <p:spPr>
              <a:xfrm>
                <a:off x="8033040" y="2816006"/>
                <a:ext cx="40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8D191387-AE8E-B75E-456E-8A1BC87CFA3F}"/>
                  </a:ext>
                </a:extLst>
              </p14:cNvPr>
              <p14:cNvContentPartPr/>
              <p14:nvPr/>
            </p14:nvContentPartPr>
            <p14:xfrm>
              <a:off x="8262000" y="3286886"/>
              <a:ext cx="360" cy="360"/>
            </p14:xfrm>
          </p:contentPart>
        </mc:Choice>
        <mc:Fallback xmlns="">
          <p:pic>
            <p:nvPicPr>
              <p:cNvPr id="13" name="Ink 12">
                <a:extLst>
                  <a:ext uri="{FF2B5EF4-FFF2-40B4-BE49-F238E27FC236}">
                    <a16:creationId xmlns:a16="http://schemas.microsoft.com/office/drawing/2014/main" id="{8D191387-AE8E-B75E-456E-8A1BC87CFA3F}"/>
                  </a:ext>
                </a:extLst>
              </p:cNvPr>
              <p:cNvPicPr/>
              <p:nvPr/>
            </p:nvPicPr>
            <p:blipFill>
              <a:blip r:embed="rId4"/>
              <a:stretch>
                <a:fillRect/>
              </a:stretch>
            </p:blipFill>
            <p:spPr>
              <a:xfrm>
                <a:off x="8244000" y="32512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64CA505-49EC-8A5F-87EA-424BF174236C}"/>
                  </a:ext>
                </a:extLst>
              </p14:cNvPr>
              <p14:cNvContentPartPr/>
              <p14:nvPr/>
            </p14:nvContentPartPr>
            <p14:xfrm>
              <a:off x="8773560" y="3678926"/>
              <a:ext cx="360" cy="360"/>
            </p14:xfrm>
          </p:contentPart>
        </mc:Choice>
        <mc:Fallback xmlns="">
          <p:pic>
            <p:nvPicPr>
              <p:cNvPr id="14" name="Ink 13">
                <a:extLst>
                  <a:ext uri="{FF2B5EF4-FFF2-40B4-BE49-F238E27FC236}">
                    <a16:creationId xmlns:a16="http://schemas.microsoft.com/office/drawing/2014/main" id="{664CA505-49EC-8A5F-87EA-424BF174236C}"/>
                  </a:ext>
                </a:extLst>
              </p:cNvPr>
              <p:cNvPicPr/>
              <p:nvPr/>
            </p:nvPicPr>
            <p:blipFill>
              <a:blip r:embed="rId4"/>
              <a:stretch>
                <a:fillRect/>
              </a:stretch>
            </p:blipFill>
            <p:spPr>
              <a:xfrm>
                <a:off x="8755560" y="364292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5F433B16-137C-99A7-7873-AD68E3598D92}"/>
                  </a:ext>
                </a:extLst>
              </p14:cNvPr>
              <p14:cNvContentPartPr/>
              <p14:nvPr/>
            </p14:nvContentPartPr>
            <p14:xfrm>
              <a:off x="9350640" y="3580646"/>
              <a:ext cx="360" cy="360"/>
            </p14:xfrm>
          </p:contentPart>
        </mc:Choice>
        <mc:Fallback xmlns="">
          <p:pic>
            <p:nvPicPr>
              <p:cNvPr id="15" name="Ink 14">
                <a:extLst>
                  <a:ext uri="{FF2B5EF4-FFF2-40B4-BE49-F238E27FC236}">
                    <a16:creationId xmlns:a16="http://schemas.microsoft.com/office/drawing/2014/main" id="{5F433B16-137C-99A7-7873-AD68E3598D92}"/>
                  </a:ext>
                </a:extLst>
              </p:cNvPr>
              <p:cNvPicPr/>
              <p:nvPr/>
            </p:nvPicPr>
            <p:blipFill>
              <a:blip r:embed="rId4"/>
              <a:stretch>
                <a:fillRect/>
              </a:stretch>
            </p:blipFill>
            <p:spPr>
              <a:xfrm>
                <a:off x="9332640" y="354500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E4728DEA-78E9-CB27-C553-DC6678B6C6C5}"/>
                  </a:ext>
                </a:extLst>
              </p14:cNvPr>
              <p14:cNvContentPartPr/>
              <p14:nvPr/>
            </p14:nvContentPartPr>
            <p14:xfrm>
              <a:off x="9699120" y="3406766"/>
              <a:ext cx="360" cy="360"/>
            </p14:xfrm>
          </p:contentPart>
        </mc:Choice>
        <mc:Fallback xmlns="">
          <p:pic>
            <p:nvPicPr>
              <p:cNvPr id="16" name="Ink 15">
                <a:extLst>
                  <a:ext uri="{FF2B5EF4-FFF2-40B4-BE49-F238E27FC236}">
                    <a16:creationId xmlns:a16="http://schemas.microsoft.com/office/drawing/2014/main" id="{E4728DEA-78E9-CB27-C553-DC6678B6C6C5}"/>
                  </a:ext>
                </a:extLst>
              </p:cNvPr>
              <p:cNvPicPr/>
              <p:nvPr/>
            </p:nvPicPr>
            <p:blipFill>
              <a:blip r:embed="rId4"/>
              <a:stretch>
                <a:fillRect/>
              </a:stretch>
            </p:blipFill>
            <p:spPr>
              <a:xfrm>
                <a:off x="9681480" y="337076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8A397E44-F5F9-3601-ABD5-32C223F67B45}"/>
                  </a:ext>
                </a:extLst>
              </p14:cNvPr>
              <p14:cNvContentPartPr/>
              <p14:nvPr/>
            </p14:nvContentPartPr>
            <p14:xfrm>
              <a:off x="10297800" y="2862446"/>
              <a:ext cx="360" cy="360"/>
            </p14:xfrm>
          </p:contentPart>
        </mc:Choice>
        <mc:Fallback xmlns="">
          <p:pic>
            <p:nvPicPr>
              <p:cNvPr id="17" name="Ink 16">
                <a:extLst>
                  <a:ext uri="{FF2B5EF4-FFF2-40B4-BE49-F238E27FC236}">
                    <a16:creationId xmlns:a16="http://schemas.microsoft.com/office/drawing/2014/main" id="{8A397E44-F5F9-3601-ABD5-32C223F67B45}"/>
                  </a:ext>
                </a:extLst>
              </p:cNvPr>
              <p:cNvPicPr/>
              <p:nvPr/>
            </p:nvPicPr>
            <p:blipFill>
              <a:blip r:embed="rId4"/>
              <a:stretch>
                <a:fillRect/>
              </a:stretch>
            </p:blipFill>
            <p:spPr>
              <a:xfrm>
                <a:off x="10280160" y="28264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CF197DE8-638A-37F2-DB05-6DB78C3664EC}"/>
                  </a:ext>
                </a:extLst>
              </p14:cNvPr>
              <p14:cNvContentPartPr/>
              <p14:nvPr/>
            </p14:nvContentPartPr>
            <p14:xfrm>
              <a:off x="10667520" y="2503166"/>
              <a:ext cx="360" cy="360"/>
            </p14:xfrm>
          </p:contentPart>
        </mc:Choice>
        <mc:Fallback xmlns="">
          <p:pic>
            <p:nvPicPr>
              <p:cNvPr id="18" name="Ink 17">
                <a:extLst>
                  <a:ext uri="{FF2B5EF4-FFF2-40B4-BE49-F238E27FC236}">
                    <a16:creationId xmlns:a16="http://schemas.microsoft.com/office/drawing/2014/main" id="{CF197DE8-638A-37F2-DB05-6DB78C3664EC}"/>
                  </a:ext>
                </a:extLst>
              </p:cNvPr>
              <p:cNvPicPr/>
              <p:nvPr/>
            </p:nvPicPr>
            <p:blipFill>
              <a:blip r:embed="rId4"/>
              <a:stretch>
                <a:fillRect/>
              </a:stretch>
            </p:blipFill>
            <p:spPr>
              <a:xfrm>
                <a:off x="10649880" y="246716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9342C2FB-0CD3-247A-AF91-F4A4B3701079}"/>
                  </a:ext>
                </a:extLst>
              </p14:cNvPr>
              <p14:cNvContentPartPr/>
              <p14:nvPr/>
            </p14:nvContentPartPr>
            <p14:xfrm>
              <a:off x="9699120" y="3907886"/>
              <a:ext cx="360" cy="360"/>
            </p14:xfrm>
          </p:contentPart>
        </mc:Choice>
        <mc:Fallback xmlns="">
          <p:pic>
            <p:nvPicPr>
              <p:cNvPr id="19" name="Ink 18">
                <a:extLst>
                  <a:ext uri="{FF2B5EF4-FFF2-40B4-BE49-F238E27FC236}">
                    <a16:creationId xmlns:a16="http://schemas.microsoft.com/office/drawing/2014/main" id="{9342C2FB-0CD3-247A-AF91-F4A4B3701079}"/>
                  </a:ext>
                </a:extLst>
              </p:cNvPr>
              <p:cNvPicPr/>
              <p:nvPr/>
            </p:nvPicPr>
            <p:blipFill>
              <a:blip r:embed="rId4"/>
              <a:stretch>
                <a:fillRect/>
              </a:stretch>
            </p:blipFill>
            <p:spPr>
              <a:xfrm>
                <a:off x="9681480" y="387188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5C3B6AF4-8A68-15F9-DA52-D4EF3A00EEBB}"/>
                  </a:ext>
                </a:extLst>
              </p14:cNvPr>
              <p14:cNvContentPartPr/>
              <p14:nvPr/>
            </p14:nvContentPartPr>
            <p14:xfrm>
              <a:off x="9030600" y="4238366"/>
              <a:ext cx="4680" cy="6840"/>
            </p14:xfrm>
          </p:contentPart>
        </mc:Choice>
        <mc:Fallback xmlns="">
          <p:pic>
            <p:nvPicPr>
              <p:cNvPr id="20" name="Ink 19">
                <a:extLst>
                  <a:ext uri="{FF2B5EF4-FFF2-40B4-BE49-F238E27FC236}">
                    <a16:creationId xmlns:a16="http://schemas.microsoft.com/office/drawing/2014/main" id="{5C3B6AF4-8A68-15F9-DA52-D4EF3A00EEBB}"/>
                  </a:ext>
                </a:extLst>
              </p:cNvPr>
              <p:cNvPicPr/>
              <p:nvPr/>
            </p:nvPicPr>
            <p:blipFill>
              <a:blip r:embed="rId23"/>
              <a:stretch>
                <a:fillRect/>
              </a:stretch>
            </p:blipFill>
            <p:spPr>
              <a:xfrm>
                <a:off x="9012960" y="4202366"/>
                <a:ext cx="40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1F14EA25-FF77-1C7F-0DB2-E4F76E21A300}"/>
                  </a:ext>
                </a:extLst>
              </p14:cNvPr>
              <p14:cNvContentPartPr/>
              <p14:nvPr/>
            </p14:nvContentPartPr>
            <p14:xfrm>
              <a:off x="8174880" y="4353926"/>
              <a:ext cx="360" cy="360"/>
            </p14:xfrm>
          </p:contentPart>
        </mc:Choice>
        <mc:Fallback xmlns="">
          <p:pic>
            <p:nvPicPr>
              <p:cNvPr id="21" name="Ink 20">
                <a:extLst>
                  <a:ext uri="{FF2B5EF4-FFF2-40B4-BE49-F238E27FC236}">
                    <a16:creationId xmlns:a16="http://schemas.microsoft.com/office/drawing/2014/main" id="{1F14EA25-FF77-1C7F-0DB2-E4F76E21A300}"/>
                  </a:ext>
                </a:extLst>
              </p:cNvPr>
              <p:cNvPicPr/>
              <p:nvPr/>
            </p:nvPicPr>
            <p:blipFill>
              <a:blip r:embed="rId4"/>
              <a:stretch>
                <a:fillRect/>
              </a:stretch>
            </p:blipFill>
            <p:spPr>
              <a:xfrm>
                <a:off x="8156880" y="431828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2526895-0404-7265-DF01-DE3E0D11B30C}"/>
                  </a:ext>
                </a:extLst>
              </p14:cNvPr>
              <p14:cNvContentPartPr/>
              <p14:nvPr/>
            </p14:nvContentPartPr>
            <p14:xfrm>
              <a:off x="7750080" y="3885566"/>
              <a:ext cx="360" cy="360"/>
            </p14:xfrm>
          </p:contentPart>
        </mc:Choice>
        <mc:Fallback xmlns="">
          <p:pic>
            <p:nvPicPr>
              <p:cNvPr id="22" name="Ink 21">
                <a:extLst>
                  <a:ext uri="{FF2B5EF4-FFF2-40B4-BE49-F238E27FC236}">
                    <a16:creationId xmlns:a16="http://schemas.microsoft.com/office/drawing/2014/main" id="{B2526895-0404-7265-DF01-DE3E0D11B30C}"/>
                  </a:ext>
                </a:extLst>
              </p:cNvPr>
              <p:cNvPicPr/>
              <p:nvPr/>
            </p:nvPicPr>
            <p:blipFill>
              <a:blip r:embed="rId4"/>
              <a:stretch>
                <a:fillRect/>
              </a:stretch>
            </p:blipFill>
            <p:spPr>
              <a:xfrm>
                <a:off x="7732440" y="384956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C9996DAC-9460-1345-80EE-2959AB6F2C6C}"/>
                  </a:ext>
                </a:extLst>
              </p14:cNvPr>
              <p14:cNvContentPartPr/>
              <p14:nvPr/>
            </p14:nvContentPartPr>
            <p14:xfrm>
              <a:off x="8414280" y="3765686"/>
              <a:ext cx="360" cy="360"/>
            </p14:xfrm>
          </p:contentPart>
        </mc:Choice>
        <mc:Fallback xmlns="">
          <p:pic>
            <p:nvPicPr>
              <p:cNvPr id="23" name="Ink 22">
                <a:extLst>
                  <a:ext uri="{FF2B5EF4-FFF2-40B4-BE49-F238E27FC236}">
                    <a16:creationId xmlns:a16="http://schemas.microsoft.com/office/drawing/2014/main" id="{C9996DAC-9460-1345-80EE-2959AB6F2C6C}"/>
                  </a:ext>
                </a:extLst>
              </p:cNvPr>
              <p:cNvPicPr/>
              <p:nvPr/>
            </p:nvPicPr>
            <p:blipFill>
              <a:blip r:embed="rId4"/>
              <a:stretch>
                <a:fillRect/>
              </a:stretch>
            </p:blipFill>
            <p:spPr>
              <a:xfrm>
                <a:off x="8396640" y="37300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8D16528B-2EA5-167C-0B55-6E7F3863D383}"/>
                  </a:ext>
                </a:extLst>
              </p14:cNvPr>
              <p14:cNvContentPartPr/>
              <p14:nvPr/>
            </p14:nvContentPartPr>
            <p14:xfrm>
              <a:off x="7195320" y="3755246"/>
              <a:ext cx="360" cy="360"/>
            </p14:xfrm>
          </p:contentPart>
        </mc:Choice>
        <mc:Fallback xmlns="">
          <p:pic>
            <p:nvPicPr>
              <p:cNvPr id="24" name="Ink 23">
                <a:extLst>
                  <a:ext uri="{FF2B5EF4-FFF2-40B4-BE49-F238E27FC236}">
                    <a16:creationId xmlns:a16="http://schemas.microsoft.com/office/drawing/2014/main" id="{8D16528B-2EA5-167C-0B55-6E7F3863D383}"/>
                  </a:ext>
                </a:extLst>
              </p:cNvPr>
              <p:cNvPicPr/>
              <p:nvPr/>
            </p:nvPicPr>
            <p:blipFill>
              <a:blip r:embed="rId4"/>
              <a:stretch>
                <a:fillRect/>
              </a:stretch>
            </p:blipFill>
            <p:spPr>
              <a:xfrm>
                <a:off x="7177680" y="371960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91EBD48F-4021-DCE9-DB0E-384F9994C8AC}"/>
                  </a:ext>
                </a:extLst>
              </p14:cNvPr>
              <p14:cNvContentPartPr/>
              <p14:nvPr/>
            </p14:nvContentPartPr>
            <p14:xfrm>
              <a:off x="6574680" y="3776846"/>
              <a:ext cx="360" cy="360"/>
            </p14:xfrm>
          </p:contentPart>
        </mc:Choice>
        <mc:Fallback xmlns="">
          <p:pic>
            <p:nvPicPr>
              <p:cNvPr id="25" name="Ink 24">
                <a:extLst>
                  <a:ext uri="{FF2B5EF4-FFF2-40B4-BE49-F238E27FC236}">
                    <a16:creationId xmlns:a16="http://schemas.microsoft.com/office/drawing/2014/main" id="{91EBD48F-4021-DCE9-DB0E-384F9994C8AC}"/>
                  </a:ext>
                </a:extLst>
              </p:cNvPr>
              <p:cNvPicPr/>
              <p:nvPr/>
            </p:nvPicPr>
            <p:blipFill>
              <a:blip r:embed="rId4"/>
              <a:stretch>
                <a:fillRect/>
              </a:stretch>
            </p:blipFill>
            <p:spPr>
              <a:xfrm>
                <a:off x="6556680" y="374120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6B2E0AD3-9A4C-A336-0956-D44843311B0F}"/>
                  </a:ext>
                </a:extLst>
              </p14:cNvPr>
              <p14:cNvContentPartPr/>
              <p14:nvPr/>
            </p14:nvContentPartPr>
            <p14:xfrm>
              <a:off x="6204240" y="3504686"/>
              <a:ext cx="360" cy="360"/>
            </p14:xfrm>
          </p:contentPart>
        </mc:Choice>
        <mc:Fallback xmlns="">
          <p:pic>
            <p:nvPicPr>
              <p:cNvPr id="26" name="Ink 25">
                <a:extLst>
                  <a:ext uri="{FF2B5EF4-FFF2-40B4-BE49-F238E27FC236}">
                    <a16:creationId xmlns:a16="http://schemas.microsoft.com/office/drawing/2014/main" id="{6B2E0AD3-9A4C-A336-0956-D44843311B0F}"/>
                  </a:ext>
                </a:extLst>
              </p:cNvPr>
              <p:cNvPicPr/>
              <p:nvPr/>
            </p:nvPicPr>
            <p:blipFill>
              <a:blip r:embed="rId4"/>
              <a:stretch>
                <a:fillRect/>
              </a:stretch>
            </p:blipFill>
            <p:spPr>
              <a:xfrm>
                <a:off x="6186600" y="34690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AF8CE175-2613-8E7F-044A-8CE0578AAEBB}"/>
                  </a:ext>
                </a:extLst>
              </p14:cNvPr>
              <p14:cNvContentPartPr/>
              <p14:nvPr/>
            </p14:nvContentPartPr>
            <p14:xfrm>
              <a:off x="5888880" y="2644286"/>
              <a:ext cx="360" cy="360"/>
            </p14:xfrm>
          </p:contentPart>
        </mc:Choice>
        <mc:Fallback xmlns="">
          <p:pic>
            <p:nvPicPr>
              <p:cNvPr id="27" name="Ink 26">
                <a:extLst>
                  <a:ext uri="{FF2B5EF4-FFF2-40B4-BE49-F238E27FC236}">
                    <a16:creationId xmlns:a16="http://schemas.microsoft.com/office/drawing/2014/main" id="{AF8CE175-2613-8E7F-044A-8CE0578AAEBB}"/>
                  </a:ext>
                </a:extLst>
              </p:cNvPr>
              <p:cNvPicPr/>
              <p:nvPr/>
            </p:nvPicPr>
            <p:blipFill>
              <a:blip r:embed="rId4"/>
              <a:stretch>
                <a:fillRect/>
              </a:stretch>
            </p:blipFill>
            <p:spPr>
              <a:xfrm>
                <a:off x="5871240" y="26086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5992A4FE-7ECD-B353-B8EA-7D9A5EA95A57}"/>
                  </a:ext>
                </a:extLst>
              </p14:cNvPr>
              <p14:cNvContentPartPr/>
              <p14:nvPr/>
            </p14:nvContentPartPr>
            <p14:xfrm>
              <a:off x="6454800" y="2035166"/>
              <a:ext cx="360" cy="360"/>
            </p14:xfrm>
          </p:contentPart>
        </mc:Choice>
        <mc:Fallback xmlns="">
          <p:pic>
            <p:nvPicPr>
              <p:cNvPr id="28" name="Ink 27">
                <a:extLst>
                  <a:ext uri="{FF2B5EF4-FFF2-40B4-BE49-F238E27FC236}">
                    <a16:creationId xmlns:a16="http://schemas.microsoft.com/office/drawing/2014/main" id="{5992A4FE-7ECD-B353-B8EA-7D9A5EA95A57}"/>
                  </a:ext>
                </a:extLst>
              </p:cNvPr>
              <p:cNvPicPr/>
              <p:nvPr/>
            </p:nvPicPr>
            <p:blipFill>
              <a:blip r:embed="rId4"/>
              <a:stretch>
                <a:fillRect/>
              </a:stretch>
            </p:blipFill>
            <p:spPr>
              <a:xfrm>
                <a:off x="6437160" y="199952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2D889CEC-5F7A-6397-FA48-9C79F2B73A40}"/>
                  </a:ext>
                </a:extLst>
              </p14:cNvPr>
              <p14:cNvContentPartPr/>
              <p14:nvPr/>
            </p14:nvContentPartPr>
            <p14:xfrm>
              <a:off x="7315200" y="2274926"/>
              <a:ext cx="360" cy="360"/>
            </p14:xfrm>
          </p:contentPart>
        </mc:Choice>
        <mc:Fallback xmlns="">
          <p:pic>
            <p:nvPicPr>
              <p:cNvPr id="29" name="Ink 28">
                <a:extLst>
                  <a:ext uri="{FF2B5EF4-FFF2-40B4-BE49-F238E27FC236}">
                    <a16:creationId xmlns:a16="http://schemas.microsoft.com/office/drawing/2014/main" id="{2D889CEC-5F7A-6397-FA48-9C79F2B73A40}"/>
                  </a:ext>
                </a:extLst>
              </p:cNvPr>
              <p:cNvPicPr/>
              <p:nvPr/>
            </p:nvPicPr>
            <p:blipFill>
              <a:blip r:embed="rId4"/>
              <a:stretch>
                <a:fillRect/>
              </a:stretch>
            </p:blipFill>
            <p:spPr>
              <a:xfrm>
                <a:off x="7297200" y="223892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4BEA4094-C1CD-AB64-299F-F5D135244E81}"/>
                  </a:ext>
                </a:extLst>
              </p14:cNvPr>
              <p14:cNvContentPartPr/>
              <p14:nvPr/>
            </p14:nvContentPartPr>
            <p14:xfrm>
              <a:off x="8186040" y="2383286"/>
              <a:ext cx="360" cy="360"/>
            </p14:xfrm>
          </p:contentPart>
        </mc:Choice>
        <mc:Fallback xmlns="">
          <p:pic>
            <p:nvPicPr>
              <p:cNvPr id="30" name="Ink 29">
                <a:extLst>
                  <a:ext uri="{FF2B5EF4-FFF2-40B4-BE49-F238E27FC236}">
                    <a16:creationId xmlns:a16="http://schemas.microsoft.com/office/drawing/2014/main" id="{4BEA4094-C1CD-AB64-299F-F5D135244E81}"/>
                  </a:ext>
                </a:extLst>
              </p:cNvPr>
              <p:cNvPicPr/>
              <p:nvPr/>
            </p:nvPicPr>
            <p:blipFill>
              <a:blip r:embed="rId4"/>
              <a:stretch>
                <a:fillRect/>
              </a:stretch>
            </p:blipFill>
            <p:spPr>
              <a:xfrm>
                <a:off x="8168040" y="23476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0D8C9C56-2073-315E-AA7B-F2022AA47B59}"/>
                  </a:ext>
                </a:extLst>
              </p14:cNvPr>
              <p14:cNvContentPartPr/>
              <p14:nvPr/>
            </p14:nvContentPartPr>
            <p14:xfrm>
              <a:off x="8544960" y="2688206"/>
              <a:ext cx="360" cy="360"/>
            </p14:xfrm>
          </p:contentPart>
        </mc:Choice>
        <mc:Fallback xmlns="">
          <p:pic>
            <p:nvPicPr>
              <p:cNvPr id="31" name="Ink 30">
                <a:extLst>
                  <a:ext uri="{FF2B5EF4-FFF2-40B4-BE49-F238E27FC236}">
                    <a16:creationId xmlns:a16="http://schemas.microsoft.com/office/drawing/2014/main" id="{0D8C9C56-2073-315E-AA7B-F2022AA47B59}"/>
                  </a:ext>
                </a:extLst>
              </p:cNvPr>
              <p:cNvPicPr/>
              <p:nvPr/>
            </p:nvPicPr>
            <p:blipFill>
              <a:blip r:embed="rId4"/>
              <a:stretch>
                <a:fillRect/>
              </a:stretch>
            </p:blipFill>
            <p:spPr>
              <a:xfrm>
                <a:off x="8527320" y="265256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 31">
                <a:extLst>
                  <a:ext uri="{FF2B5EF4-FFF2-40B4-BE49-F238E27FC236}">
                    <a16:creationId xmlns:a16="http://schemas.microsoft.com/office/drawing/2014/main" id="{DC843AA1-D9A7-EE7E-560B-9366011154CA}"/>
                  </a:ext>
                </a:extLst>
              </p14:cNvPr>
              <p14:cNvContentPartPr/>
              <p14:nvPr/>
            </p14:nvContentPartPr>
            <p14:xfrm>
              <a:off x="6411600" y="2416046"/>
              <a:ext cx="732600" cy="524520"/>
            </p14:xfrm>
          </p:contentPart>
        </mc:Choice>
        <mc:Fallback xmlns="">
          <p:pic>
            <p:nvPicPr>
              <p:cNvPr id="32" name="Ink 31">
                <a:extLst>
                  <a:ext uri="{FF2B5EF4-FFF2-40B4-BE49-F238E27FC236}">
                    <a16:creationId xmlns:a16="http://schemas.microsoft.com/office/drawing/2014/main" id="{DC843AA1-D9A7-EE7E-560B-9366011154CA}"/>
                  </a:ext>
                </a:extLst>
              </p:cNvPr>
              <p:cNvPicPr/>
              <p:nvPr/>
            </p:nvPicPr>
            <p:blipFill>
              <a:blip r:embed="rId36"/>
              <a:stretch>
                <a:fillRect/>
              </a:stretch>
            </p:blipFill>
            <p:spPr>
              <a:xfrm>
                <a:off x="6393600" y="2380406"/>
                <a:ext cx="76824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2C968BCE-0F1D-3C71-DCE7-F53AA914143C}"/>
                  </a:ext>
                </a:extLst>
              </p14:cNvPr>
              <p14:cNvContentPartPr/>
              <p14:nvPr/>
            </p14:nvContentPartPr>
            <p14:xfrm>
              <a:off x="8517960" y="2699006"/>
              <a:ext cx="365040" cy="807480"/>
            </p14:xfrm>
          </p:contentPart>
        </mc:Choice>
        <mc:Fallback xmlns="">
          <p:pic>
            <p:nvPicPr>
              <p:cNvPr id="33" name="Ink 32">
                <a:extLst>
                  <a:ext uri="{FF2B5EF4-FFF2-40B4-BE49-F238E27FC236}">
                    <a16:creationId xmlns:a16="http://schemas.microsoft.com/office/drawing/2014/main" id="{2C968BCE-0F1D-3C71-DCE7-F53AA914143C}"/>
                  </a:ext>
                </a:extLst>
              </p:cNvPr>
              <p:cNvPicPr/>
              <p:nvPr/>
            </p:nvPicPr>
            <p:blipFill>
              <a:blip r:embed="rId38"/>
              <a:stretch>
                <a:fillRect/>
              </a:stretch>
            </p:blipFill>
            <p:spPr>
              <a:xfrm>
                <a:off x="8499960" y="2663366"/>
                <a:ext cx="40068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8ACB5A55-3194-818B-0FEF-3BA3EA89F5CB}"/>
                  </a:ext>
                </a:extLst>
              </p14:cNvPr>
              <p14:cNvContentPartPr/>
              <p14:nvPr/>
            </p14:nvContentPartPr>
            <p14:xfrm>
              <a:off x="7608960" y="4004726"/>
              <a:ext cx="833040" cy="251640"/>
            </p14:xfrm>
          </p:contentPart>
        </mc:Choice>
        <mc:Fallback xmlns="">
          <p:pic>
            <p:nvPicPr>
              <p:cNvPr id="34" name="Ink 33">
                <a:extLst>
                  <a:ext uri="{FF2B5EF4-FFF2-40B4-BE49-F238E27FC236}">
                    <a16:creationId xmlns:a16="http://schemas.microsoft.com/office/drawing/2014/main" id="{8ACB5A55-3194-818B-0FEF-3BA3EA89F5CB}"/>
                  </a:ext>
                </a:extLst>
              </p:cNvPr>
              <p:cNvPicPr/>
              <p:nvPr/>
            </p:nvPicPr>
            <p:blipFill>
              <a:blip r:embed="rId40"/>
              <a:stretch>
                <a:fillRect/>
              </a:stretch>
            </p:blipFill>
            <p:spPr>
              <a:xfrm>
                <a:off x="7590960" y="3968726"/>
                <a:ext cx="8686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8029F7A6-4F52-0DD7-91E3-C5362B5293E3}"/>
                  </a:ext>
                </a:extLst>
              </p14:cNvPr>
              <p14:cNvContentPartPr/>
              <p14:nvPr/>
            </p14:nvContentPartPr>
            <p14:xfrm>
              <a:off x="9651240" y="3624566"/>
              <a:ext cx="559800" cy="220680"/>
            </p14:xfrm>
          </p:contentPart>
        </mc:Choice>
        <mc:Fallback xmlns="">
          <p:pic>
            <p:nvPicPr>
              <p:cNvPr id="35" name="Ink 34">
                <a:extLst>
                  <a:ext uri="{FF2B5EF4-FFF2-40B4-BE49-F238E27FC236}">
                    <a16:creationId xmlns:a16="http://schemas.microsoft.com/office/drawing/2014/main" id="{8029F7A6-4F52-0DD7-91E3-C5362B5293E3}"/>
                  </a:ext>
                </a:extLst>
              </p:cNvPr>
              <p:cNvPicPr/>
              <p:nvPr/>
            </p:nvPicPr>
            <p:blipFill>
              <a:blip r:embed="rId42"/>
              <a:stretch>
                <a:fillRect/>
              </a:stretch>
            </p:blipFill>
            <p:spPr>
              <a:xfrm>
                <a:off x="9633600" y="3588566"/>
                <a:ext cx="5954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043D86DA-3212-B90A-144F-D868050586A7}"/>
                  </a:ext>
                </a:extLst>
              </p14:cNvPr>
              <p14:cNvContentPartPr/>
              <p14:nvPr/>
            </p14:nvContentPartPr>
            <p14:xfrm>
              <a:off x="9807840" y="4342766"/>
              <a:ext cx="360" cy="360"/>
            </p14:xfrm>
          </p:contentPart>
        </mc:Choice>
        <mc:Fallback xmlns="">
          <p:pic>
            <p:nvPicPr>
              <p:cNvPr id="36" name="Ink 35">
                <a:extLst>
                  <a:ext uri="{FF2B5EF4-FFF2-40B4-BE49-F238E27FC236}">
                    <a16:creationId xmlns:a16="http://schemas.microsoft.com/office/drawing/2014/main" id="{043D86DA-3212-B90A-144F-D868050586A7}"/>
                  </a:ext>
                </a:extLst>
              </p:cNvPr>
              <p:cNvPicPr/>
              <p:nvPr/>
            </p:nvPicPr>
            <p:blipFill>
              <a:blip r:embed="rId4"/>
              <a:stretch>
                <a:fillRect/>
              </a:stretch>
            </p:blipFill>
            <p:spPr>
              <a:xfrm>
                <a:off x="9789840" y="430712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722A4051-319B-2054-A6CB-10FC0D68E3EA}"/>
                  </a:ext>
                </a:extLst>
              </p14:cNvPr>
              <p14:cNvContentPartPr/>
              <p14:nvPr/>
            </p14:nvContentPartPr>
            <p14:xfrm>
              <a:off x="10112760" y="4832726"/>
              <a:ext cx="360" cy="360"/>
            </p14:xfrm>
          </p:contentPart>
        </mc:Choice>
        <mc:Fallback xmlns="">
          <p:pic>
            <p:nvPicPr>
              <p:cNvPr id="37" name="Ink 36">
                <a:extLst>
                  <a:ext uri="{FF2B5EF4-FFF2-40B4-BE49-F238E27FC236}">
                    <a16:creationId xmlns:a16="http://schemas.microsoft.com/office/drawing/2014/main" id="{722A4051-319B-2054-A6CB-10FC0D68E3EA}"/>
                  </a:ext>
                </a:extLst>
              </p:cNvPr>
              <p:cNvPicPr/>
              <p:nvPr/>
            </p:nvPicPr>
            <p:blipFill>
              <a:blip r:embed="rId4"/>
              <a:stretch>
                <a:fillRect/>
              </a:stretch>
            </p:blipFill>
            <p:spPr>
              <a:xfrm>
                <a:off x="10094760" y="479708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Ink 37">
                <a:extLst>
                  <a:ext uri="{FF2B5EF4-FFF2-40B4-BE49-F238E27FC236}">
                    <a16:creationId xmlns:a16="http://schemas.microsoft.com/office/drawing/2014/main" id="{F7E360AF-FBA9-67BF-0808-F2265BC4B1DD}"/>
                  </a:ext>
                </a:extLst>
              </p14:cNvPr>
              <p14:cNvContentPartPr/>
              <p14:nvPr/>
            </p14:nvContentPartPr>
            <p14:xfrm>
              <a:off x="8131680" y="4774046"/>
              <a:ext cx="360" cy="4680"/>
            </p14:xfrm>
          </p:contentPart>
        </mc:Choice>
        <mc:Fallback xmlns="">
          <p:pic>
            <p:nvPicPr>
              <p:cNvPr id="38" name="Ink 37">
                <a:extLst>
                  <a:ext uri="{FF2B5EF4-FFF2-40B4-BE49-F238E27FC236}">
                    <a16:creationId xmlns:a16="http://schemas.microsoft.com/office/drawing/2014/main" id="{F7E360AF-FBA9-67BF-0808-F2265BC4B1DD}"/>
                  </a:ext>
                </a:extLst>
              </p:cNvPr>
              <p:cNvPicPr/>
              <p:nvPr/>
            </p:nvPicPr>
            <p:blipFill>
              <a:blip r:embed="rId11"/>
              <a:stretch>
                <a:fillRect/>
              </a:stretch>
            </p:blipFill>
            <p:spPr>
              <a:xfrm>
                <a:off x="8113680" y="4738406"/>
                <a:ext cx="36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A787D265-1E2F-AD99-BCA4-1C93148A874D}"/>
                  </a:ext>
                </a:extLst>
              </p14:cNvPr>
              <p14:cNvContentPartPr/>
              <p14:nvPr/>
            </p14:nvContentPartPr>
            <p14:xfrm>
              <a:off x="7292880" y="4190486"/>
              <a:ext cx="7200" cy="4680"/>
            </p14:xfrm>
          </p:contentPart>
        </mc:Choice>
        <mc:Fallback xmlns="">
          <p:pic>
            <p:nvPicPr>
              <p:cNvPr id="39" name="Ink 38">
                <a:extLst>
                  <a:ext uri="{FF2B5EF4-FFF2-40B4-BE49-F238E27FC236}">
                    <a16:creationId xmlns:a16="http://schemas.microsoft.com/office/drawing/2014/main" id="{A787D265-1E2F-AD99-BCA4-1C93148A874D}"/>
                  </a:ext>
                </a:extLst>
              </p:cNvPr>
              <p:cNvPicPr/>
              <p:nvPr/>
            </p:nvPicPr>
            <p:blipFill>
              <a:blip r:embed="rId47"/>
              <a:stretch>
                <a:fillRect/>
              </a:stretch>
            </p:blipFill>
            <p:spPr>
              <a:xfrm>
                <a:off x="7275240" y="4154486"/>
                <a:ext cx="42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793C211C-2901-7A51-DA82-22F542591110}"/>
                  </a:ext>
                </a:extLst>
              </p14:cNvPr>
              <p14:cNvContentPartPr/>
              <p14:nvPr/>
            </p14:nvContentPartPr>
            <p14:xfrm>
              <a:off x="8055000" y="3385166"/>
              <a:ext cx="360" cy="360"/>
            </p14:xfrm>
          </p:contentPart>
        </mc:Choice>
        <mc:Fallback xmlns="">
          <p:pic>
            <p:nvPicPr>
              <p:cNvPr id="40" name="Ink 39">
                <a:extLst>
                  <a:ext uri="{FF2B5EF4-FFF2-40B4-BE49-F238E27FC236}">
                    <a16:creationId xmlns:a16="http://schemas.microsoft.com/office/drawing/2014/main" id="{793C211C-2901-7A51-DA82-22F542591110}"/>
                  </a:ext>
                </a:extLst>
              </p:cNvPr>
              <p:cNvPicPr/>
              <p:nvPr/>
            </p:nvPicPr>
            <p:blipFill>
              <a:blip r:embed="rId4"/>
              <a:stretch>
                <a:fillRect/>
              </a:stretch>
            </p:blipFill>
            <p:spPr>
              <a:xfrm>
                <a:off x="8037360" y="334916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ECFAF738-7AC6-2369-B43D-1B5A14F15091}"/>
                  </a:ext>
                </a:extLst>
              </p14:cNvPr>
              <p14:cNvContentPartPr/>
              <p14:nvPr/>
            </p14:nvContentPartPr>
            <p14:xfrm>
              <a:off x="9241920" y="3091406"/>
              <a:ext cx="360" cy="360"/>
            </p14:xfrm>
          </p:contentPart>
        </mc:Choice>
        <mc:Fallback xmlns="">
          <p:pic>
            <p:nvPicPr>
              <p:cNvPr id="41" name="Ink 40">
                <a:extLst>
                  <a:ext uri="{FF2B5EF4-FFF2-40B4-BE49-F238E27FC236}">
                    <a16:creationId xmlns:a16="http://schemas.microsoft.com/office/drawing/2014/main" id="{ECFAF738-7AC6-2369-B43D-1B5A14F15091}"/>
                  </a:ext>
                </a:extLst>
              </p:cNvPr>
              <p:cNvPicPr/>
              <p:nvPr/>
            </p:nvPicPr>
            <p:blipFill>
              <a:blip r:embed="rId4"/>
              <a:stretch>
                <a:fillRect/>
              </a:stretch>
            </p:blipFill>
            <p:spPr>
              <a:xfrm>
                <a:off x="9223920" y="305540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07B99D08-1A02-2A08-BDC4-7531C3509623}"/>
                  </a:ext>
                </a:extLst>
              </p14:cNvPr>
              <p14:cNvContentPartPr/>
              <p14:nvPr/>
            </p14:nvContentPartPr>
            <p14:xfrm>
              <a:off x="10032120" y="3047486"/>
              <a:ext cx="4680" cy="360"/>
            </p14:xfrm>
          </p:contentPart>
        </mc:Choice>
        <mc:Fallback xmlns="">
          <p:pic>
            <p:nvPicPr>
              <p:cNvPr id="42" name="Ink 41">
                <a:extLst>
                  <a:ext uri="{FF2B5EF4-FFF2-40B4-BE49-F238E27FC236}">
                    <a16:creationId xmlns:a16="http://schemas.microsoft.com/office/drawing/2014/main" id="{07B99D08-1A02-2A08-BDC4-7531C3509623}"/>
                  </a:ext>
                </a:extLst>
              </p:cNvPr>
              <p:cNvPicPr/>
              <p:nvPr/>
            </p:nvPicPr>
            <p:blipFill>
              <a:blip r:embed="rId7"/>
              <a:stretch>
                <a:fillRect/>
              </a:stretch>
            </p:blipFill>
            <p:spPr>
              <a:xfrm>
                <a:off x="10014120" y="3011486"/>
                <a:ext cx="40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F955480B-5A6E-553B-FE95-8829495AFEB4}"/>
                  </a:ext>
                </a:extLst>
              </p14:cNvPr>
              <p14:cNvContentPartPr/>
              <p14:nvPr/>
            </p14:nvContentPartPr>
            <p14:xfrm>
              <a:off x="10319400" y="2601086"/>
              <a:ext cx="360" cy="360"/>
            </p14:xfrm>
          </p:contentPart>
        </mc:Choice>
        <mc:Fallback xmlns="">
          <p:pic>
            <p:nvPicPr>
              <p:cNvPr id="43" name="Ink 42">
                <a:extLst>
                  <a:ext uri="{FF2B5EF4-FFF2-40B4-BE49-F238E27FC236}">
                    <a16:creationId xmlns:a16="http://schemas.microsoft.com/office/drawing/2014/main" id="{F955480B-5A6E-553B-FE95-8829495AFEB4}"/>
                  </a:ext>
                </a:extLst>
              </p:cNvPr>
              <p:cNvPicPr/>
              <p:nvPr/>
            </p:nvPicPr>
            <p:blipFill>
              <a:blip r:embed="rId4"/>
              <a:stretch>
                <a:fillRect/>
              </a:stretch>
            </p:blipFill>
            <p:spPr>
              <a:xfrm>
                <a:off x="10301760" y="256544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95AA2F81-3C18-FD89-D6AC-F14E193DFDE6}"/>
                  </a:ext>
                </a:extLst>
              </p14:cNvPr>
              <p14:cNvContentPartPr/>
              <p14:nvPr/>
            </p14:nvContentPartPr>
            <p14:xfrm>
              <a:off x="6740280" y="2361686"/>
              <a:ext cx="19800" cy="360"/>
            </p14:xfrm>
          </p:contentPart>
        </mc:Choice>
        <mc:Fallback xmlns="">
          <p:pic>
            <p:nvPicPr>
              <p:cNvPr id="44" name="Ink 43">
                <a:extLst>
                  <a:ext uri="{FF2B5EF4-FFF2-40B4-BE49-F238E27FC236}">
                    <a16:creationId xmlns:a16="http://schemas.microsoft.com/office/drawing/2014/main" id="{95AA2F81-3C18-FD89-D6AC-F14E193DFDE6}"/>
                  </a:ext>
                </a:extLst>
              </p:cNvPr>
              <p:cNvPicPr/>
              <p:nvPr/>
            </p:nvPicPr>
            <p:blipFill>
              <a:blip r:embed="rId53"/>
              <a:stretch>
                <a:fillRect/>
              </a:stretch>
            </p:blipFill>
            <p:spPr>
              <a:xfrm>
                <a:off x="6722280" y="2326046"/>
                <a:ext cx="55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3A1E20A5-43FD-AE54-D91D-8E96432D4F33}"/>
                  </a:ext>
                </a:extLst>
              </p14:cNvPr>
              <p14:cNvContentPartPr/>
              <p14:nvPr/>
            </p14:nvContentPartPr>
            <p14:xfrm>
              <a:off x="6004080" y="2437646"/>
              <a:ext cx="4680" cy="360"/>
            </p14:xfrm>
          </p:contentPart>
        </mc:Choice>
        <mc:Fallback xmlns="">
          <p:pic>
            <p:nvPicPr>
              <p:cNvPr id="45" name="Ink 44">
                <a:extLst>
                  <a:ext uri="{FF2B5EF4-FFF2-40B4-BE49-F238E27FC236}">
                    <a16:creationId xmlns:a16="http://schemas.microsoft.com/office/drawing/2014/main" id="{3A1E20A5-43FD-AE54-D91D-8E96432D4F33}"/>
                  </a:ext>
                </a:extLst>
              </p:cNvPr>
              <p:cNvPicPr/>
              <p:nvPr/>
            </p:nvPicPr>
            <p:blipFill>
              <a:blip r:embed="rId55"/>
              <a:stretch>
                <a:fillRect/>
              </a:stretch>
            </p:blipFill>
            <p:spPr>
              <a:xfrm>
                <a:off x="5986440" y="2402006"/>
                <a:ext cx="40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81DC2EA5-E84E-3A8F-285A-31449FF68472}"/>
                  </a:ext>
                </a:extLst>
              </p14:cNvPr>
              <p14:cNvContentPartPr/>
              <p14:nvPr/>
            </p14:nvContentPartPr>
            <p14:xfrm>
              <a:off x="7913880" y="2394446"/>
              <a:ext cx="360" cy="4680"/>
            </p14:xfrm>
          </p:contentPart>
        </mc:Choice>
        <mc:Fallback xmlns="">
          <p:pic>
            <p:nvPicPr>
              <p:cNvPr id="46" name="Ink 45">
                <a:extLst>
                  <a:ext uri="{FF2B5EF4-FFF2-40B4-BE49-F238E27FC236}">
                    <a16:creationId xmlns:a16="http://schemas.microsoft.com/office/drawing/2014/main" id="{81DC2EA5-E84E-3A8F-285A-31449FF68472}"/>
                  </a:ext>
                </a:extLst>
              </p:cNvPr>
              <p:cNvPicPr/>
              <p:nvPr/>
            </p:nvPicPr>
            <p:blipFill>
              <a:blip r:embed="rId11"/>
              <a:stretch>
                <a:fillRect/>
              </a:stretch>
            </p:blipFill>
            <p:spPr>
              <a:xfrm>
                <a:off x="7895880" y="2358806"/>
                <a:ext cx="36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2A8C6079-F22D-A267-D0B9-B11E6A6A2C2D}"/>
                  </a:ext>
                </a:extLst>
              </p14:cNvPr>
              <p14:cNvContentPartPr/>
              <p14:nvPr/>
            </p14:nvContentPartPr>
            <p14:xfrm>
              <a:off x="7597800" y="3591806"/>
              <a:ext cx="360" cy="360"/>
            </p14:xfrm>
          </p:contentPart>
        </mc:Choice>
        <mc:Fallback xmlns="">
          <p:pic>
            <p:nvPicPr>
              <p:cNvPr id="47" name="Ink 46">
                <a:extLst>
                  <a:ext uri="{FF2B5EF4-FFF2-40B4-BE49-F238E27FC236}">
                    <a16:creationId xmlns:a16="http://schemas.microsoft.com/office/drawing/2014/main" id="{2A8C6079-F22D-A267-D0B9-B11E6A6A2C2D}"/>
                  </a:ext>
                </a:extLst>
              </p:cNvPr>
              <p:cNvPicPr/>
              <p:nvPr/>
            </p:nvPicPr>
            <p:blipFill>
              <a:blip r:embed="rId4"/>
              <a:stretch>
                <a:fillRect/>
              </a:stretch>
            </p:blipFill>
            <p:spPr>
              <a:xfrm>
                <a:off x="7580160" y="355580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650FCBA3-72A8-785E-5266-F91D918E0F3B}"/>
                  </a:ext>
                </a:extLst>
              </p14:cNvPr>
              <p14:cNvContentPartPr/>
              <p14:nvPr/>
            </p14:nvContentPartPr>
            <p14:xfrm>
              <a:off x="6879240" y="3548606"/>
              <a:ext cx="11520" cy="360"/>
            </p14:xfrm>
          </p:contentPart>
        </mc:Choice>
        <mc:Fallback xmlns="">
          <p:pic>
            <p:nvPicPr>
              <p:cNvPr id="48" name="Ink 47">
                <a:extLst>
                  <a:ext uri="{FF2B5EF4-FFF2-40B4-BE49-F238E27FC236}">
                    <a16:creationId xmlns:a16="http://schemas.microsoft.com/office/drawing/2014/main" id="{650FCBA3-72A8-785E-5266-F91D918E0F3B}"/>
                  </a:ext>
                </a:extLst>
              </p:cNvPr>
              <p:cNvPicPr/>
              <p:nvPr/>
            </p:nvPicPr>
            <p:blipFill>
              <a:blip r:embed="rId59"/>
              <a:stretch>
                <a:fillRect/>
              </a:stretch>
            </p:blipFill>
            <p:spPr>
              <a:xfrm>
                <a:off x="6861600" y="3512606"/>
                <a:ext cx="47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6CCDF523-C9BF-0029-9E84-7A8DF34DE121}"/>
                  </a:ext>
                </a:extLst>
              </p14:cNvPr>
              <p14:cNvContentPartPr/>
              <p14:nvPr/>
            </p14:nvContentPartPr>
            <p14:xfrm>
              <a:off x="6933600" y="4049006"/>
              <a:ext cx="360" cy="360"/>
            </p14:xfrm>
          </p:contentPart>
        </mc:Choice>
        <mc:Fallback xmlns="">
          <p:pic>
            <p:nvPicPr>
              <p:cNvPr id="49" name="Ink 48">
                <a:extLst>
                  <a:ext uri="{FF2B5EF4-FFF2-40B4-BE49-F238E27FC236}">
                    <a16:creationId xmlns:a16="http://schemas.microsoft.com/office/drawing/2014/main" id="{6CCDF523-C9BF-0029-9E84-7A8DF34DE121}"/>
                  </a:ext>
                </a:extLst>
              </p:cNvPr>
              <p:cNvPicPr/>
              <p:nvPr/>
            </p:nvPicPr>
            <p:blipFill>
              <a:blip r:embed="rId4"/>
              <a:stretch>
                <a:fillRect/>
              </a:stretch>
            </p:blipFill>
            <p:spPr>
              <a:xfrm>
                <a:off x="6915960" y="401336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Ink 49">
                <a:extLst>
                  <a:ext uri="{FF2B5EF4-FFF2-40B4-BE49-F238E27FC236}">
                    <a16:creationId xmlns:a16="http://schemas.microsoft.com/office/drawing/2014/main" id="{2FAC3994-3E49-5504-7C4D-A9AAAB0D82C4}"/>
                  </a:ext>
                </a:extLst>
              </p14:cNvPr>
              <p14:cNvContentPartPr/>
              <p14:nvPr/>
            </p14:nvContentPartPr>
            <p14:xfrm>
              <a:off x="10460880" y="2709806"/>
              <a:ext cx="1285920" cy="406800"/>
            </p14:xfrm>
          </p:contentPart>
        </mc:Choice>
        <mc:Fallback xmlns="">
          <p:pic>
            <p:nvPicPr>
              <p:cNvPr id="50" name="Ink 49">
                <a:extLst>
                  <a:ext uri="{FF2B5EF4-FFF2-40B4-BE49-F238E27FC236}">
                    <a16:creationId xmlns:a16="http://schemas.microsoft.com/office/drawing/2014/main" id="{2FAC3994-3E49-5504-7C4D-A9AAAB0D82C4}"/>
                  </a:ext>
                </a:extLst>
              </p:cNvPr>
              <p:cNvPicPr/>
              <p:nvPr/>
            </p:nvPicPr>
            <p:blipFill>
              <a:blip r:embed="rId62"/>
              <a:stretch>
                <a:fillRect/>
              </a:stretch>
            </p:blipFill>
            <p:spPr>
              <a:xfrm>
                <a:off x="10442880" y="2674166"/>
                <a:ext cx="132156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Ink 50">
                <a:extLst>
                  <a:ext uri="{FF2B5EF4-FFF2-40B4-BE49-F238E27FC236}">
                    <a16:creationId xmlns:a16="http://schemas.microsoft.com/office/drawing/2014/main" id="{C2E3944C-E88E-2D40-70F8-9BF0011FA615}"/>
                  </a:ext>
                </a:extLst>
              </p14:cNvPr>
              <p14:cNvContentPartPr/>
              <p14:nvPr/>
            </p14:nvContentPartPr>
            <p14:xfrm>
              <a:off x="5180760" y="2927606"/>
              <a:ext cx="632160" cy="591120"/>
            </p14:xfrm>
          </p:contentPart>
        </mc:Choice>
        <mc:Fallback xmlns="">
          <p:pic>
            <p:nvPicPr>
              <p:cNvPr id="51" name="Ink 50">
                <a:extLst>
                  <a:ext uri="{FF2B5EF4-FFF2-40B4-BE49-F238E27FC236}">
                    <a16:creationId xmlns:a16="http://schemas.microsoft.com/office/drawing/2014/main" id="{C2E3944C-E88E-2D40-70F8-9BF0011FA615}"/>
                  </a:ext>
                </a:extLst>
              </p:cNvPr>
              <p:cNvPicPr/>
              <p:nvPr/>
            </p:nvPicPr>
            <p:blipFill>
              <a:blip r:embed="rId64"/>
              <a:stretch>
                <a:fillRect/>
              </a:stretch>
            </p:blipFill>
            <p:spPr>
              <a:xfrm>
                <a:off x="5162760" y="2891966"/>
                <a:ext cx="66780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FCE26CBF-41D1-F619-C149-15DFDD15ED9E}"/>
                  </a:ext>
                </a:extLst>
              </p14:cNvPr>
              <p14:cNvContentPartPr/>
              <p14:nvPr/>
            </p14:nvContentPartPr>
            <p14:xfrm>
              <a:off x="7401960" y="4527806"/>
              <a:ext cx="468360" cy="988920"/>
            </p14:xfrm>
          </p:contentPart>
        </mc:Choice>
        <mc:Fallback xmlns="">
          <p:pic>
            <p:nvPicPr>
              <p:cNvPr id="52" name="Ink 51">
                <a:extLst>
                  <a:ext uri="{FF2B5EF4-FFF2-40B4-BE49-F238E27FC236}">
                    <a16:creationId xmlns:a16="http://schemas.microsoft.com/office/drawing/2014/main" id="{FCE26CBF-41D1-F619-C149-15DFDD15ED9E}"/>
                  </a:ext>
                </a:extLst>
              </p:cNvPr>
              <p:cNvPicPr/>
              <p:nvPr/>
            </p:nvPicPr>
            <p:blipFill>
              <a:blip r:embed="rId66"/>
              <a:stretch>
                <a:fillRect/>
              </a:stretch>
            </p:blipFill>
            <p:spPr>
              <a:xfrm>
                <a:off x="7384320" y="4492166"/>
                <a:ext cx="504000" cy="106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Ink 54">
                <a:extLst>
                  <a:ext uri="{FF2B5EF4-FFF2-40B4-BE49-F238E27FC236}">
                    <a16:creationId xmlns:a16="http://schemas.microsoft.com/office/drawing/2014/main" id="{4385DD4C-96E0-958A-12D7-AB097014BD7B}"/>
                  </a:ext>
                </a:extLst>
              </p14:cNvPr>
              <p14:cNvContentPartPr/>
              <p14:nvPr/>
            </p14:nvContentPartPr>
            <p14:xfrm>
              <a:off x="6269760" y="4636526"/>
              <a:ext cx="360" cy="360"/>
            </p14:xfrm>
          </p:contentPart>
        </mc:Choice>
        <mc:Fallback xmlns="">
          <p:pic>
            <p:nvPicPr>
              <p:cNvPr id="55" name="Ink 54">
                <a:extLst>
                  <a:ext uri="{FF2B5EF4-FFF2-40B4-BE49-F238E27FC236}">
                    <a16:creationId xmlns:a16="http://schemas.microsoft.com/office/drawing/2014/main" id="{4385DD4C-96E0-958A-12D7-AB097014BD7B}"/>
                  </a:ext>
                </a:extLst>
              </p:cNvPr>
              <p:cNvPicPr/>
              <p:nvPr/>
            </p:nvPicPr>
            <p:blipFill>
              <a:blip r:embed="rId4"/>
              <a:stretch>
                <a:fillRect/>
              </a:stretch>
            </p:blipFill>
            <p:spPr>
              <a:xfrm>
                <a:off x="6251760" y="460088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Ink 55">
                <a:extLst>
                  <a:ext uri="{FF2B5EF4-FFF2-40B4-BE49-F238E27FC236}">
                    <a16:creationId xmlns:a16="http://schemas.microsoft.com/office/drawing/2014/main" id="{3EBF4E8D-0236-9421-4278-2E3B73B81FE0}"/>
                  </a:ext>
                </a:extLst>
              </p14:cNvPr>
              <p14:cNvContentPartPr/>
              <p14:nvPr/>
            </p14:nvContentPartPr>
            <p14:xfrm>
              <a:off x="7364880" y="4952606"/>
              <a:ext cx="4680" cy="360"/>
            </p14:xfrm>
          </p:contentPart>
        </mc:Choice>
        <mc:Fallback xmlns="">
          <p:pic>
            <p:nvPicPr>
              <p:cNvPr id="56" name="Ink 55">
                <a:extLst>
                  <a:ext uri="{FF2B5EF4-FFF2-40B4-BE49-F238E27FC236}">
                    <a16:creationId xmlns:a16="http://schemas.microsoft.com/office/drawing/2014/main" id="{3EBF4E8D-0236-9421-4278-2E3B73B81FE0}"/>
                  </a:ext>
                </a:extLst>
              </p:cNvPr>
              <p:cNvPicPr/>
              <p:nvPr/>
            </p:nvPicPr>
            <p:blipFill>
              <a:blip r:embed="rId55"/>
              <a:stretch>
                <a:fillRect/>
              </a:stretch>
            </p:blipFill>
            <p:spPr>
              <a:xfrm>
                <a:off x="7347240" y="4916606"/>
                <a:ext cx="40320" cy="72000"/>
              </a:xfrm>
              <a:prstGeom prst="rect">
                <a:avLst/>
              </a:prstGeom>
            </p:spPr>
          </p:pic>
        </mc:Fallback>
      </mc:AlternateContent>
    </p:spTree>
    <p:extLst>
      <p:ext uri="{BB962C8B-B14F-4D97-AF65-F5344CB8AC3E}">
        <p14:creationId xmlns:p14="http://schemas.microsoft.com/office/powerpoint/2010/main" val="136959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66D3A-FF7B-94EF-796C-5FF2CD34D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4ABC2-0887-E760-18DA-CA7845C5CB0A}"/>
              </a:ext>
            </a:extLst>
          </p:cNvPr>
          <p:cNvSpPr>
            <a:spLocks noGrp="1"/>
          </p:cNvSpPr>
          <p:nvPr>
            <p:ph type="title"/>
          </p:nvPr>
        </p:nvSpPr>
        <p:spPr>
          <a:xfrm>
            <a:off x="838200" y="1858779"/>
            <a:ext cx="10515599" cy="4497571"/>
          </a:xfrm>
        </p:spPr>
        <p:txBody>
          <a:bodyPr>
            <a:normAutofit/>
          </a:bodyPr>
          <a:lstStyle/>
          <a:p>
            <a:r>
              <a:rPr lang="en-US" b="1" dirty="0"/>
              <a:t>Problem #2:  There is arguably no principled basis for assigning </a:t>
            </a:r>
            <a:r>
              <a:rPr lang="en-US" b="1" i="1" dirty="0"/>
              <a:t>all</a:t>
            </a:r>
            <a:r>
              <a:rPr lang="en-US" b="1" dirty="0"/>
              <a:t> taxing rights to one state when corporate activity and decision making is so dispersed.</a:t>
            </a:r>
            <a:br>
              <a:rPr lang="en-US" b="1" dirty="0"/>
            </a:br>
            <a:br>
              <a:rPr lang="en-US" dirty="0"/>
            </a:br>
            <a:endParaRPr lang="en-US" dirty="0"/>
          </a:p>
        </p:txBody>
      </p:sp>
      <p:sp>
        <p:nvSpPr>
          <p:cNvPr id="3" name="Slide Number Placeholder 2">
            <a:extLst>
              <a:ext uri="{FF2B5EF4-FFF2-40B4-BE49-F238E27FC236}">
                <a16:creationId xmlns:a16="http://schemas.microsoft.com/office/drawing/2014/main" id="{BEFECFA1-0774-7C1F-7F18-F33AF05238D6}"/>
              </a:ext>
            </a:extLst>
          </p:cNvPr>
          <p:cNvSpPr>
            <a:spLocks noGrp="1"/>
          </p:cNvSpPr>
          <p:nvPr>
            <p:ph type="sldNum" sz="quarter" idx="12"/>
          </p:nvPr>
        </p:nvSpPr>
        <p:spPr/>
        <p:txBody>
          <a:bodyPr/>
          <a:lstStyle/>
          <a:p>
            <a:fld id="{5F826659-B60E-419C-952B-A03F627E40FF}" type="slidenum">
              <a:rPr lang="en-US" smtClean="0"/>
              <a:t>15</a:t>
            </a:fld>
            <a:endParaRPr lang="en-US" dirty="0"/>
          </a:p>
        </p:txBody>
      </p:sp>
    </p:spTree>
    <p:extLst>
      <p:ext uri="{BB962C8B-B14F-4D97-AF65-F5344CB8AC3E}">
        <p14:creationId xmlns:p14="http://schemas.microsoft.com/office/powerpoint/2010/main" val="24780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A7FD-1372-2658-9E6D-CAE17225EEFB}"/>
              </a:ext>
            </a:extLst>
          </p:cNvPr>
          <p:cNvSpPr>
            <a:spLocks noGrp="1"/>
          </p:cNvSpPr>
          <p:nvPr>
            <p:ph type="title"/>
          </p:nvPr>
        </p:nvSpPr>
        <p:spPr>
          <a:xfrm>
            <a:off x="1084521" y="1212112"/>
            <a:ext cx="10279026" cy="4433776"/>
          </a:xfrm>
          <a:ln>
            <a:solidFill>
              <a:schemeClr val="tx2">
                <a:lumMod val="75000"/>
                <a:lumOff val="25000"/>
              </a:schemeClr>
            </a:solidFill>
          </a:ln>
        </p:spPr>
        <p:txBody>
          <a:bodyPr>
            <a:normAutofit/>
          </a:bodyPr>
          <a:lstStyle/>
          <a:p>
            <a:br>
              <a:rPr lang="en-US" sz="2800" dirty="0"/>
            </a:br>
            <a:r>
              <a:rPr lang="en-US" sz="2800" dirty="0"/>
              <a:t>For more details, </a:t>
            </a:r>
            <a:r>
              <a:rPr lang="en-US" sz="2800" i="1" dirty="0"/>
              <a:t>see</a:t>
            </a:r>
            <a:r>
              <a:rPr lang="en-US" sz="2800" dirty="0"/>
              <a:t> B. Hamer, “Commercial Domicile: the Crumbing   Pillar of Corporate Income Taxation,” Tax Notes State, vol. 113, p. 263 (Aug. 5, 2024).   </a:t>
            </a:r>
          </a:p>
        </p:txBody>
      </p:sp>
      <p:sp>
        <p:nvSpPr>
          <p:cNvPr id="3" name="Slide Number Placeholder 2">
            <a:extLst>
              <a:ext uri="{FF2B5EF4-FFF2-40B4-BE49-F238E27FC236}">
                <a16:creationId xmlns:a16="http://schemas.microsoft.com/office/drawing/2014/main" id="{1C3B7EF6-9C07-7154-AE3F-B96E8A2FEEC5}"/>
              </a:ext>
            </a:extLst>
          </p:cNvPr>
          <p:cNvSpPr>
            <a:spLocks noGrp="1"/>
          </p:cNvSpPr>
          <p:nvPr>
            <p:ph type="sldNum" sz="quarter" idx="12"/>
          </p:nvPr>
        </p:nvSpPr>
        <p:spPr/>
        <p:txBody>
          <a:bodyPr/>
          <a:lstStyle/>
          <a:p>
            <a:fld id="{5F826659-B60E-419C-952B-A03F627E40FF}" type="slidenum">
              <a:rPr lang="en-US" smtClean="0"/>
              <a:t>16</a:t>
            </a:fld>
            <a:endParaRPr lang="en-US" dirty="0"/>
          </a:p>
        </p:txBody>
      </p:sp>
    </p:spTree>
    <p:extLst>
      <p:ext uri="{BB962C8B-B14F-4D97-AF65-F5344CB8AC3E}">
        <p14:creationId xmlns:p14="http://schemas.microsoft.com/office/powerpoint/2010/main" val="356332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E981E-9761-42E6-B24D-B175D0DD8374}"/>
              </a:ext>
            </a:extLst>
          </p:cNvPr>
          <p:cNvSpPr>
            <a:spLocks noGrp="1"/>
          </p:cNvSpPr>
          <p:nvPr>
            <p:ph idx="1"/>
          </p:nvPr>
        </p:nvSpPr>
        <p:spPr/>
        <p:txBody>
          <a:bodyPr/>
          <a:lstStyle/>
          <a:p>
            <a:endParaRPr lang="en-US" sz="2800" dirty="0"/>
          </a:p>
          <a:p>
            <a:pPr algn="ctr"/>
            <a:r>
              <a:rPr lang="en-US" sz="3600" dirty="0"/>
              <a:t>The information in this slide deck is intended for discussion purposes only. Unless otherwise indicated, it does not reflect the official position of the MTC or any of its member states. </a:t>
            </a:r>
          </a:p>
          <a:p>
            <a:endParaRPr lang="en-US" dirty="0"/>
          </a:p>
        </p:txBody>
      </p:sp>
      <p:sp>
        <p:nvSpPr>
          <p:cNvPr id="3" name="Slide Number Placeholder 2">
            <a:extLst>
              <a:ext uri="{FF2B5EF4-FFF2-40B4-BE49-F238E27FC236}">
                <a16:creationId xmlns:a16="http://schemas.microsoft.com/office/drawing/2014/main" id="{DBE024FB-2E14-43D0-BF31-E0568A0F6B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3E22F01-4108-4E6E-8EAB-75277CA98E29}"/>
              </a:ext>
            </a:extLst>
          </p:cNvPr>
          <p:cNvSpPr>
            <a:spLocks noGrp="1"/>
          </p:cNvSpPr>
          <p:nvPr>
            <p:ph type="title"/>
          </p:nvPr>
        </p:nvSpPr>
        <p:spPr/>
        <p:txBody>
          <a:bodyPr/>
          <a:lstStyle/>
          <a:p>
            <a:r>
              <a:rPr lang="en-US" dirty="0"/>
              <a:t>	Disclaimer</a:t>
            </a:r>
          </a:p>
        </p:txBody>
      </p:sp>
    </p:spTree>
    <p:extLst>
      <p:ext uri="{BB962C8B-B14F-4D97-AF65-F5344CB8AC3E}">
        <p14:creationId xmlns:p14="http://schemas.microsoft.com/office/powerpoint/2010/main" val="143354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D7F2-0AEF-A66B-D592-BAC9A03AA15F}"/>
              </a:ext>
            </a:extLst>
          </p:cNvPr>
          <p:cNvSpPr>
            <a:spLocks noGrp="1"/>
          </p:cNvSpPr>
          <p:nvPr>
            <p:ph type="title"/>
          </p:nvPr>
        </p:nvSpPr>
        <p:spPr>
          <a:xfrm>
            <a:off x="7495952" y="1347755"/>
            <a:ext cx="4210493" cy="2103421"/>
          </a:xfrm>
        </p:spPr>
        <p:txBody>
          <a:bodyPr vert="horz" lIns="91440" tIns="45720" rIns="91440" bIns="45720" rtlCol="0" anchor="b">
            <a:normAutofit fontScale="90000"/>
          </a:bodyPr>
          <a:lstStyle/>
          <a:p>
            <a:r>
              <a:rPr lang="en-US" sz="2700" b="1" kern="100" dirty="0">
                <a:effectLst/>
                <a:latin typeface="+mn-lt"/>
                <a:ea typeface="Aptos" panose="020B0004020202020204" pitchFamily="34" charset="0"/>
                <a:cs typeface="Times New Roman" panose="02020603050405020304" pitchFamily="18" charset="0"/>
              </a:rPr>
              <a:t>Courts and legislatures have long assigned the right to tax certain “nonbusiness income</a:t>
            </a:r>
            <a:r>
              <a:rPr lang="en-US" sz="27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2700" b="1" kern="100" dirty="0">
                <a:effectLst/>
                <a:latin typeface="+mn-lt"/>
                <a:ea typeface="Aptos" panose="020B0004020202020204" pitchFamily="34" charset="0"/>
                <a:cs typeface="Times New Roman" panose="02020603050405020304" pitchFamily="18" charset="0"/>
              </a:rPr>
              <a:t> to a multistate enterprise’s state of commercial domicile.</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200" dirty="0">
                <a:latin typeface="+mj-lt"/>
                <a:ea typeface="+mj-ea"/>
                <a:cs typeface="+mj-cs"/>
              </a:rPr>
              <a:t> </a:t>
            </a:r>
          </a:p>
        </p:txBody>
      </p:sp>
      <p:sp>
        <p:nvSpPr>
          <p:cNvPr id="4104" name="Content Placeholder 4103">
            <a:extLst>
              <a:ext uri="{FF2B5EF4-FFF2-40B4-BE49-F238E27FC236}">
                <a16:creationId xmlns:a16="http://schemas.microsoft.com/office/drawing/2014/main" id="{B8413D36-059A-5D6D-03A4-1F782CEB3474}"/>
              </a:ext>
            </a:extLst>
          </p:cNvPr>
          <p:cNvSpPr>
            <a:spLocks noGrp="1"/>
          </p:cNvSpPr>
          <p:nvPr>
            <p:ph idx="1"/>
          </p:nvPr>
        </p:nvSpPr>
        <p:spPr>
          <a:xfrm>
            <a:off x="7495952" y="3451176"/>
            <a:ext cx="4019106" cy="2302863"/>
          </a:xfrm>
        </p:spPr>
        <p:txBody>
          <a:bodyPr anchor="t">
            <a:normAutofit/>
          </a:bodyPr>
          <a:lstStyle/>
          <a:p>
            <a:pPr marL="0" indent="0">
              <a:buNone/>
            </a:pPr>
            <a:r>
              <a:rPr lang="en-US" sz="2400" b="1" kern="100" dirty="0">
                <a:effectLst/>
                <a:ea typeface="Aptos" panose="020B0004020202020204" pitchFamily="34" charset="0"/>
                <a:cs typeface="Times New Roman" panose="02020603050405020304" pitchFamily="18" charset="0"/>
              </a:rPr>
              <a:t>Given modern realities--for both practical and principled reasons—this reliance on commercial domicile needs to be rethought</a:t>
            </a:r>
            <a:r>
              <a:rPr lang="en-US" sz="2400" kern="100" dirty="0">
                <a:effectLst/>
                <a:ea typeface="Aptos" panose="020B0004020202020204" pitchFamily="34" charset="0"/>
                <a:cs typeface="Times New Roman" panose="02020603050405020304" pitchFamily="18" charset="0"/>
              </a:rPr>
              <a:t>.</a:t>
            </a:r>
          </a:p>
          <a:p>
            <a:pPr marL="0" indent="0">
              <a:buNone/>
            </a:pPr>
            <a:endParaRPr lang="en-US" sz="2000" dirty="0"/>
          </a:p>
        </p:txBody>
      </p:sp>
      <p:sp>
        <p:nvSpPr>
          <p:cNvPr id="4" name="Slide Number Placeholder 3">
            <a:extLst>
              <a:ext uri="{FF2B5EF4-FFF2-40B4-BE49-F238E27FC236}">
                <a16:creationId xmlns:a16="http://schemas.microsoft.com/office/drawing/2014/main" id="{FDD3E58C-9B1A-0720-92E8-C39F4DC27ABC}"/>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5F826659-B60E-419C-952B-A03F627E40FF}" type="slidenum">
              <a:rPr lang="en-US" smtClean="0"/>
              <a:pPr defTabSz="914400">
                <a:spcAft>
                  <a:spcPts val="600"/>
                </a:spcAft>
              </a:pPr>
              <a:t>3</a:t>
            </a:fld>
            <a:endParaRPr lang="en-US" dirty="0"/>
          </a:p>
        </p:txBody>
      </p:sp>
      <p:pic>
        <p:nvPicPr>
          <p:cNvPr id="4100" name="Picture 4" descr="USA Map | Maps of United States of America (USA, U.S.)">
            <a:extLst>
              <a:ext uri="{FF2B5EF4-FFF2-40B4-BE49-F238E27FC236}">
                <a16:creationId xmlns:a16="http://schemas.microsoft.com/office/drawing/2014/main" id="{0DEC5933-2B19-D86B-B05B-1669CBF28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61" b="2"/>
          <a:stretch/>
        </p:blipFill>
        <p:spPr bwMode="auto">
          <a:xfrm>
            <a:off x="676942" y="877413"/>
            <a:ext cx="6406903" cy="504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9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A13E-A97B-FCDC-E390-64F2D3964E2D}"/>
              </a:ext>
            </a:extLst>
          </p:cNvPr>
          <p:cNvSpPr>
            <a:spLocks noGrp="1"/>
          </p:cNvSpPr>
          <p:nvPr>
            <p:ph type="title"/>
          </p:nvPr>
        </p:nvSpPr>
        <p:spPr>
          <a:xfrm>
            <a:off x="838198" y="1063034"/>
            <a:ext cx="10515599" cy="1307805"/>
          </a:xfrm>
        </p:spPr>
        <p:txBody>
          <a:bodyPr>
            <a:normAutofit/>
          </a:bodyPr>
          <a:lstStyle/>
          <a:p>
            <a:r>
              <a:rPr lang="en-US" b="1" dirty="0">
                <a:solidFill>
                  <a:schemeClr val="tx2">
                    <a:lumMod val="90000"/>
                    <a:lumOff val="10000"/>
                  </a:schemeClr>
                </a:solidFill>
              </a:rPr>
              <a:t>The Role that Commercial Domicile has Played in Determining Taxing Rights</a:t>
            </a:r>
          </a:p>
        </p:txBody>
      </p:sp>
      <p:sp>
        <p:nvSpPr>
          <p:cNvPr id="3" name="Content Placeholder 2">
            <a:extLst>
              <a:ext uri="{FF2B5EF4-FFF2-40B4-BE49-F238E27FC236}">
                <a16:creationId xmlns:a16="http://schemas.microsoft.com/office/drawing/2014/main" id="{0D4BC087-4F40-A29A-3510-71CD4A3E529C}"/>
              </a:ext>
            </a:extLst>
          </p:cNvPr>
          <p:cNvSpPr>
            <a:spLocks noGrp="1"/>
          </p:cNvSpPr>
          <p:nvPr>
            <p:ph idx="1"/>
          </p:nvPr>
        </p:nvSpPr>
        <p:spPr>
          <a:xfrm>
            <a:off x="838199" y="2711302"/>
            <a:ext cx="10515600" cy="3795824"/>
          </a:xfrm>
        </p:spPr>
        <p:txBody>
          <a:bodyPr>
            <a:normAutofit fontScale="92500" lnSpcReduction="10000"/>
          </a:bodyPr>
          <a:lstStyle/>
          <a:p>
            <a:pPr marL="0" indent="0">
              <a:buNone/>
            </a:pPr>
            <a:r>
              <a:rPr lang="en-US" u="sng" dirty="0"/>
              <a:t>First principles</a:t>
            </a:r>
            <a:r>
              <a:rPr lang="en-US" dirty="0"/>
              <a:t>:  Both the due process clause and the commerce clause prevent states from taxing “value” earned outside of their borders unless there is “some definite link, some minimum connection between a state and the person, property or transaction it seeks to tax.”</a:t>
            </a:r>
          </a:p>
          <a:p>
            <a:pPr marL="0" indent="0">
              <a:buNone/>
            </a:pPr>
            <a:endParaRPr lang="en-US" dirty="0"/>
          </a:p>
          <a:p>
            <a:pPr marL="0" indent="0">
              <a:buNone/>
            </a:pPr>
            <a:r>
              <a:rPr lang="en-US" i="1" dirty="0"/>
              <a:t>See, e.g., MeadWestvaco v. Illinois Dep’t of Revenue</a:t>
            </a:r>
            <a:r>
              <a:rPr lang="en-US" dirty="0"/>
              <a:t>, 553 U.S. 16, 19 (2008) (“The Due Process and Commerce Clauses forbid the States to tax ‘extraterritorial values.’”).  </a:t>
            </a:r>
            <a:endParaRPr lang="en-US" i="1" dirty="0"/>
          </a:p>
          <a:p>
            <a:pPr marL="0" indent="0">
              <a:buNone/>
            </a:pPr>
            <a:endParaRPr lang="en-US" dirty="0"/>
          </a:p>
          <a:p>
            <a:pPr marL="0" indent="0">
              <a:buNone/>
            </a:pPr>
            <a:r>
              <a:rPr lang="en-US" dirty="0"/>
              <a:t>And as a consequence: </a:t>
            </a:r>
          </a:p>
        </p:txBody>
      </p:sp>
      <p:sp>
        <p:nvSpPr>
          <p:cNvPr id="4" name="Slide Number Placeholder 3">
            <a:extLst>
              <a:ext uri="{FF2B5EF4-FFF2-40B4-BE49-F238E27FC236}">
                <a16:creationId xmlns:a16="http://schemas.microsoft.com/office/drawing/2014/main" id="{4EB716E1-4535-ED43-09AE-96F5D59EC9F5}"/>
              </a:ext>
            </a:extLst>
          </p:cNvPr>
          <p:cNvSpPr>
            <a:spLocks noGrp="1"/>
          </p:cNvSpPr>
          <p:nvPr>
            <p:ph type="sldNum" sz="quarter" idx="12"/>
          </p:nvPr>
        </p:nvSpPr>
        <p:spPr/>
        <p:txBody>
          <a:bodyPr/>
          <a:lstStyle/>
          <a:p>
            <a:fld id="{5F826659-B60E-419C-952B-A03F627E40FF}" type="slidenum">
              <a:rPr lang="en-US" smtClean="0"/>
              <a:t>4</a:t>
            </a:fld>
            <a:endParaRPr lang="en-US" dirty="0"/>
          </a:p>
        </p:txBody>
      </p:sp>
    </p:spTree>
    <p:extLst>
      <p:ext uri="{BB962C8B-B14F-4D97-AF65-F5344CB8AC3E}">
        <p14:creationId xmlns:p14="http://schemas.microsoft.com/office/powerpoint/2010/main" val="283248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Rectangle 7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9ECA7-5FE0-22B9-CE5B-85F7485B882A}"/>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Caselaw</a:t>
            </a:r>
          </a:p>
        </p:txBody>
      </p:sp>
      <p:sp>
        <p:nvSpPr>
          <p:cNvPr id="3" name="Content Placeholder 2">
            <a:extLst>
              <a:ext uri="{FF2B5EF4-FFF2-40B4-BE49-F238E27FC236}">
                <a16:creationId xmlns:a16="http://schemas.microsoft.com/office/drawing/2014/main" id="{38226D94-DAC1-D46D-0144-BEB58E264476}"/>
              </a:ext>
            </a:extLst>
          </p:cNvPr>
          <p:cNvSpPr>
            <a:spLocks noGrp="1"/>
          </p:cNvSpPr>
          <p:nvPr>
            <p:ph idx="1"/>
          </p:nvPr>
        </p:nvSpPr>
        <p:spPr>
          <a:xfrm>
            <a:off x="4810259" y="265814"/>
            <a:ext cx="6555347" cy="6347637"/>
          </a:xfrm>
        </p:spPr>
        <p:txBody>
          <a:bodyPr anchor="ctr">
            <a:normAutofit/>
          </a:bodyPr>
          <a:lstStyle/>
          <a:p>
            <a:pPr marL="0" indent="0">
              <a:buNone/>
            </a:pPr>
            <a:r>
              <a:rPr lang="en-US" sz="2400" dirty="0"/>
              <a:t>Courts have held: </a:t>
            </a:r>
          </a:p>
          <a:p>
            <a:pPr marL="0" indent="0">
              <a:buNone/>
            </a:pPr>
            <a:endParaRPr lang="en-US" sz="2400" dirty="0"/>
          </a:p>
          <a:p>
            <a:r>
              <a:rPr lang="en-US" sz="2400" dirty="0"/>
              <a:t>Income from </a:t>
            </a:r>
            <a:r>
              <a:rPr lang="en-US" sz="2400" dirty="0">
                <a:highlight>
                  <a:srgbClr val="FFFF00"/>
                </a:highlight>
              </a:rPr>
              <a:t>intangible property </a:t>
            </a:r>
            <a:r>
              <a:rPr lang="en-US" sz="2400" dirty="0"/>
              <a:t>not used in a company’s business and any gain from the sale of such intangible property may be taxed only by the state where the property has acquired a business situs or by the company’s state of commercial domicile.  </a:t>
            </a:r>
          </a:p>
          <a:p>
            <a:pPr marL="0" indent="0">
              <a:buNone/>
            </a:pPr>
            <a:endParaRPr lang="en-US" sz="2400" dirty="0"/>
          </a:p>
          <a:p>
            <a:r>
              <a:rPr lang="en-US" sz="2400" dirty="0"/>
              <a:t>Certain other nonbusiness income, such as </a:t>
            </a:r>
            <a:r>
              <a:rPr lang="en-US" sz="2400" dirty="0">
                <a:highlight>
                  <a:srgbClr val="FFFF00"/>
                </a:highlight>
              </a:rPr>
              <a:t>dividends and interest </a:t>
            </a:r>
            <a:r>
              <a:rPr lang="en-US" sz="2400" dirty="0"/>
              <a:t>received from a non-unitary payor, may be taxed only by the state where the company receiving the income is domiciled.  </a:t>
            </a:r>
          </a:p>
        </p:txBody>
      </p:sp>
      <p:sp>
        <p:nvSpPr>
          <p:cNvPr id="4" name="Slide Number Placeholder 3">
            <a:extLst>
              <a:ext uri="{FF2B5EF4-FFF2-40B4-BE49-F238E27FC236}">
                <a16:creationId xmlns:a16="http://schemas.microsoft.com/office/drawing/2014/main" id="{BB8ED399-0954-7B51-B958-C58345340D1B}"/>
              </a:ext>
            </a:extLst>
          </p:cNvPr>
          <p:cNvSpPr>
            <a:spLocks noGrp="1"/>
          </p:cNvSpPr>
          <p:nvPr>
            <p:ph type="sldNum" sz="quarter" idx="12"/>
          </p:nvPr>
        </p:nvSpPr>
        <p:spPr>
          <a:xfrm>
            <a:off x="11704320" y="6455664"/>
            <a:ext cx="448056" cy="365125"/>
          </a:xfrm>
        </p:spPr>
        <p:txBody>
          <a:bodyPr>
            <a:normAutofit/>
          </a:bodyPr>
          <a:lstStyle/>
          <a:p>
            <a:pPr>
              <a:spcAft>
                <a:spcPts val="600"/>
              </a:spcAft>
            </a:pPr>
            <a:fld id="{5F826659-B60E-419C-952B-A03F627E40FF}"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4243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Rectangle 6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275DD-BDC9-F729-1016-06FA98EB77B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UDITPA</a:t>
            </a:r>
          </a:p>
        </p:txBody>
      </p:sp>
      <p:sp>
        <p:nvSpPr>
          <p:cNvPr id="3" name="Content Placeholder 2">
            <a:extLst>
              <a:ext uri="{FF2B5EF4-FFF2-40B4-BE49-F238E27FC236}">
                <a16:creationId xmlns:a16="http://schemas.microsoft.com/office/drawing/2014/main" id="{E3C8A0B0-FA62-F180-C191-2044F81F8C4C}"/>
              </a:ext>
            </a:extLst>
          </p:cNvPr>
          <p:cNvSpPr>
            <a:spLocks noGrp="1"/>
          </p:cNvSpPr>
          <p:nvPr>
            <p:ph idx="1"/>
          </p:nvPr>
        </p:nvSpPr>
        <p:spPr>
          <a:xfrm>
            <a:off x="4797523" y="212652"/>
            <a:ext cx="6555347" cy="6243012"/>
          </a:xfrm>
        </p:spPr>
        <p:txBody>
          <a:bodyPr anchor="ct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Certain* non-apportionable (nonbusiness) income is allocable only to the taxpayer’s state of commercial domicile, including </a:t>
            </a:r>
            <a:r>
              <a:rPr lang="en-US" sz="2400" u="sng" dirty="0"/>
              <a:t>non-apportionable</a:t>
            </a:r>
            <a:r>
              <a:rPr lang="en-US" sz="2400" u="sng" dirty="0">
                <a:highlight>
                  <a:srgbClr val="FFFF00"/>
                </a:highlight>
              </a:rPr>
              <a:t> interest, dividends, and capital gains</a:t>
            </a:r>
            <a:r>
              <a:rPr lang="en-US" sz="2400" dirty="0">
                <a:highlight>
                  <a:srgbClr val="FFFF00"/>
                </a:highlight>
              </a:rPr>
              <a:t> realized from sales of intangible property</a:t>
            </a:r>
            <a:r>
              <a:rPr lang="en-US" sz="2400" dirty="0"/>
              <a:t>.</a:t>
            </a:r>
          </a:p>
          <a:p>
            <a:pPr marL="0" indent="0">
              <a:buNone/>
            </a:pPr>
            <a:endParaRPr lang="en-US" sz="2400" dirty="0"/>
          </a:p>
          <a:p>
            <a:pPr marL="0" indent="0">
              <a:buNone/>
            </a:pPr>
            <a:endParaRPr lang="en-US" sz="2000" dirty="0"/>
          </a:p>
          <a:p>
            <a:pPr marL="0" indent="0">
              <a:buNone/>
            </a:pPr>
            <a:r>
              <a:rPr lang="en-US" sz="2000" dirty="0"/>
              <a:t>*Under UDITPA, not every type of non-apportionable income is allocable to commercial domicile.  In particular, patent and copyright royalties are generally allocable to the state or states where the patent or copyright is utilized by the payor. </a:t>
            </a:r>
          </a:p>
        </p:txBody>
      </p:sp>
      <p:sp>
        <p:nvSpPr>
          <p:cNvPr id="4" name="Slide Number Placeholder 3">
            <a:extLst>
              <a:ext uri="{FF2B5EF4-FFF2-40B4-BE49-F238E27FC236}">
                <a16:creationId xmlns:a16="http://schemas.microsoft.com/office/drawing/2014/main" id="{7EF18348-FEB8-1A9C-B241-0F93A2EE1CE0}"/>
              </a:ext>
            </a:extLst>
          </p:cNvPr>
          <p:cNvSpPr>
            <a:spLocks noGrp="1"/>
          </p:cNvSpPr>
          <p:nvPr>
            <p:ph type="sldNum" sz="quarter" idx="12"/>
          </p:nvPr>
        </p:nvSpPr>
        <p:spPr>
          <a:xfrm>
            <a:off x="11704320" y="6455664"/>
            <a:ext cx="448056" cy="365125"/>
          </a:xfrm>
        </p:spPr>
        <p:txBody>
          <a:bodyPr>
            <a:normAutofit/>
          </a:bodyPr>
          <a:lstStyle/>
          <a:p>
            <a:pPr>
              <a:spcAft>
                <a:spcPts val="600"/>
              </a:spcAft>
            </a:pPr>
            <a:fld id="{5F826659-B60E-419C-952B-A03F627E40FF}" type="slidenum">
              <a:rPr lang="en-US" sz="1100" smtClean="0">
                <a:solidFill>
                  <a:schemeClr val="tx1">
                    <a:lumMod val="50000"/>
                    <a:lumOff val="50000"/>
                  </a:schemeClr>
                </a:solidFill>
              </a:rPr>
              <a:pPr>
                <a:spcAft>
                  <a:spcPts val="600"/>
                </a:spcAft>
              </a:pPr>
              <a:t>6</a:t>
            </a:fld>
            <a:endParaRPr lang="en-US" sz="1100">
              <a:solidFill>
                <a:schemeClr val="tx1">
                  <a:lumMod val="50000"/>
                  <a:lumOff val="50000"/>
                </a:schemeClr>
              </a:solidFill>
            </a:endParaRPr>
          </a:p>
        </p:txBody>
      </p:sp>
    </p:spTree>
    <p:extLst>
      <p:ext uri="{BB962C8B-B14F-4D97-AF65-F5344CB8AC3E}">
        <p14:creationId xmlns:p14="http://schemas.microsoft.com/office/powerpoint/2010/main" val="267507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A0ED-ECD6-39C7-EE75-44A02EBD7440}"/>
              </a:ext>
            </a:extLst>
          </p:cNvPr>
          <p:cNvSpPr>
            <a:spLocks noGrp="1"/>
          </p:cNvSpPr>
          <p:nvPr>
            <p:ph type="title"/>
          </p:nvPr>
        </p:nvSpPr>
        <p:spPr>
          <a:xfrm>
            <a:off x="838200" y="850605"/>
            <a:ext cx="10515600" cy="999572"/>
          </a:xfrm>
        </p:spPr>
        <p:txBody>
          <a:bodyPr>
            <a:noAutofit/>
          </a:bodyPr>
          <a:lstStyle/>
          <a:p>
            <a:r>
              <a:rPr lang="en-US" sz="4200" b="1" dirty="0">
                <a:solidFill>
                  <a:srgbClr val="0070C0"/>
                </a:solidFill>
              </a:rPr>
              <a:t>What is the basis for assigning taxing rights to the state of domicile?</a:t>
            </a:r>
          </a:p>
        </p:txBody>
      </p:sp>
      <p:sp>
        <p:nvSpPr>
          <p:cNvPr id="3" name="Content Placeholder 2">
            <a:extLst>
              <a:ext uri="{FF2B5EF4-FFF2-40B4-BE49-F238E27FC236}">
                <a16:creationId xmlns:a16="http://schemas.microsoft.com/office/drawing/2014/main" id="{AB9322AF-5A6F-8DA7-BB72-439E8FB363AC}"/>
              </a:ext>
            </a:extLst>
          </p:cNvPr>
          <p:cNvSpPr>
            <a:spLocks noGrp="1"/>
          </p:cNvSpPr>
          <p:nvPr>
            <p:ph idx="1"/>
          </p:nvPr>
        </p:nvSpPr>
        <p:spPr>
          <a:xfrm>
            <a:off x="838200" y="2188977"/>
            <a:ext cx="10515600" cy="4424363"/>
          </a:xfrm>
        </p:spPr>
        <p:txBody>
          <a:bodyPr>
            <a:normAutofit/>
          </a:bodyPr>
          <a:lstStyle/>
          <a:p>
            <a:pPr marL="0" indent="0">
              <a:buNone/>
            </a:pPr>
            <a:r>
              <a:rPr lang="en-US" sz="2600" dirty="0"/>
              <a:t>The Supreme Court has explained that the state where a corporation is domiciled may impose tax because it is </a:t>
            </a:r>
            <a:r>
              <a:rPr lang="en-US" sz="2600" dirty="0">
                <a:solidFill>
                  <a:srgbClr val="0070C0"/>
                </a:solidFill>
              </a:rPr>
              <a:t>where the corporation receives the benefits provided by government</a:t>
            </a:r>
            <a:r>
              <a:rPr lang="en-US" sz="2600" dirty="0"/>
              <a:t>:</a:t>
            </a:r>
          </a:p>
          <a:p>
            <a:pPr marL="0" indent="0">
              <a:buNone/>
            </a:pPr>
            <a:r>
              <a:rPr lang="en-US" sz="2600" dirty="0"/>
              <a:t>“[E]njoyment by the resident of a state of the protection of its laws is inseparable from responsibility for sharing the costs of its government.”</a:t>
            </a:r>
            <a:r>
              <a:rPr lang="en-US" sz="2600" i="1" dirty="0"/>
              <a:t> First Bank Stock Corp. v. Minnesota</a:t>
            </a:r>
            <a:r>
              <a:rPr lang="en-US" sz="2600" dirty="0"/>
              <a:t>, 301 U.S. 234 (1937)(Harlan Stone, J).</a:t>
            </a:r>
          </a:p>
          <a:p>
            <a:pPr marL="0" indent="0">
              <a:buNone/>
            </a:pPr>
            <a:endParaRPr lang="en-US" sz="2600" dirty="0"/>
          </a:p>
          <a:p>
            <a:pPr marL="0" indent="0">
              <a:buNone/>
            </a:pPr>
            <a:r>
              <a:rPr lang="en-US" sz="2600" dirty="0"/>
              <a:t>To support this point, the Court in </a:t>
            </a:r>
            <a:r>
              <a:rPr lang="en-US" sz="2600" i="1" dirty="0"/>
              <a:t>First Bank Stock Corp</a:t>
            </a:r>
            <a:r>
              <a:rPr lang="en-US" sz="2600" dirty="0"/>
              <a:t>. cited a prior case which in turn quoted Justice Oliver Wendell Holmes’ immortal line:                                                                                                                       </a:t>
            </a:r>
            <a:r>
              <a:rPr lang="en-US" dirty="0"/>
              <a:t>	</a:t>
            </a:r>
            <a:r>
              <a:rPr lang="en-US" sz="3600" dirty="0">
                <a:solidFill>
                  <a:srgbClr val="0070C0"/>
                </a:solidFill>
              </a:rPr>
              <a:t>“Taxes are what we pay for civilized society.”</a:t>
            </a:r>
          </a:p>
          <a:p>
            <a:pPr marL="0" indent="0">
              <a:buNone/>
            </a:pPr>
            <a:endParaRPr lang="en-US" dirty="0"/>
          </a:p>
        </p:txBody>
      </p:sp>
      <p:sp>
        <p:nvSpPr>
          <p:cNvPr id="4" name="Slide Number Placeholder 3">
            <a:extLst>
              <a:ext uri="{FF2B5EF4-FFF2-40B4-BE49-F238E27FC236}">
                <a16:creationId xmlns:a16="http://schemas.microsoft.com/office/drawing/2014/main" id="{E676AA87-2310-0EA4-9960-768EB630EB33}"/>
              </a:ext>
            </a:extLst>
          </p:cNvPr>
          <p:cNvSpPr>
            <a:spLocks noGrp="1"/>
          </p:cNvSpPr>
          <p:nvPr>
            <p:ph type="sldNum" sz="quarter" idx="12"/>
          </p:nvPr>
        </p:nvSpPr>
        <p:spPr/>
        <p:txBody>
          <a:bodyPr/>
          <a:lstStyle/>
          <a:p>
            <a:fld id="{5F826659-B60E-419C-952B-A03F627E40FF}" type="slidenum">
              <a:rPr lang="en-US" smtClean="0"/>
              <a:t>7</a:t>
            </a:fld>
            <a:endParaRPr lang="en-US" dirty="0"/>
          </a:p>
        </p:txBody>
      </p:sp>
    </p:spTree>
    <p:extLst>
      <p:ext uri="{BB962C8B-B14F-4D97-AF65-F5344CB8AC3E}">
        <p14:creationId xmlns:p14="http://schemas.microsoft.com/office/powerpoint/2010/main" val="16700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8F42-4BB4-5B38-6F59-5744F580B264}"/>
              </a:ext>
            </a:extLst>
          </p:cNvPr>
          <p:cNvSpPr>
            <a:spLocks noGrp="1"/>
          </p:cNvSpPr>
          <p:nvPr>
            <p:ph type="title"/>
          </p:nvPr>
        </p:nvSpPr>
        <p:spPr>
          <a:xfrm>
            <a:off x="763772" y="893135"/>
            <a:ext cx="10846981" cy="1038851"/>
          </a:xfrm>
        </p:spPr>
        <p:txBody>
          <a:bodyPr>
            <a:noAutofit/>
          </a:bodyPr>
          <a:lstStyle/>
          <a:p>
            <a:r>
              <a:rPr lang="en-US" b="1" dirty="0">
                <a:solidFill>
                  <a:srgbClr val="0070C0"/>
                </a:solidFill>
              </a:rPr>
              <a:t>Where is a business domiciled?</a:t>
            </a:r>
          </a:p>
        </p:txBody>
      </p:sp>
      <p:sp>
        <p:nvSpPr>
          <p:cNvPr id="3" name="Content Placeholder 2">
            <a:extLst>
              <a:ext uri="{FF2B5EF4-FFF2-40B4-BE49-F238E27FC236}">
                <a16:creationId xmlns:a16="http://schemas.microsoft.com/office/drawing/2014/main" id="{FA25652A-9AEE-8504-4903-8E5B791205BA}"/>
              </a:ext>
            </a:extLst>
          </p:cNvPr>
          <p:cNvSpPr>
            <a:spLocks noGrp="1"/>
          </p:cNvSpPr>
          <p:nvPr>
            <p:ph idx="1"/>
          </p:nvPr>
        </p:nvSpPr>
        <p:spPr>
          <a:xfrm>
            <a:off x="838200" y="2114549"/>
            <a:ext cx="10515600" cy="4424363"/>
          </a:xfrm>
        </p:spPr>
        <p:txBody>
          <a:bodyPr>
            <a:normAutofit/>
          </a:bodyPr>
          <a:lstStyle/>
          <a:p>
            <a:pPr marL="0" indent="0">
              <a:buNone/>
            </a:pPr>
            <a:r>
              <a:rPr lang="en-US" dirty="0"/>
              <a:t>To answer this question, the Supreme Court has looked to a company’s “</a:t>
            </a:r>
            <a:r>
              <a:rPr lang="en-US" dirty="0">
                <a:solidFill>
                  <a:srgbClr val="0070C0"/>
                </a:solidFill>
              </a:rPr>
              <a:t>center of authority</a:t>
            </a:r>
            <a:r>
              <a:rPr lang="en-US" dirty="0"/>
              <a:t>.”  </a:t>
            </a:r>
            <a:r>
              <a:rPr lang="en-US" i="1" dirty="0"/>
              <a:t>Wheeling Steel Corp. v. Fox</a:t>
            </a:r>
            <a:r>
              <a:rPr lang="en-US" dirty="0"/>
              <a:t>, 298 U.S. 193 (1936)</a:t>
            </a:r>
          </a:p>
          <a:p>
            <a:pPr marL="0" indent="0">
              <a:buNone/>
            </a:pPr>
            <a:endParaRPr lang="en-US" dirty="0"/>
          </a:p>
          <a:p>
            <a:pPr marL="0" indent="0">
              <a:buNone/>
            </a:pPr>
            <a:r>
              <a:rPr lang="en-US" sz="2600" dirty="0"/>
              <a:t>In </a:t>
            </a:r>
            <a:r>
              <a:rPr lang="en-US" sz="2600" i="1" dirty="0"/>
              <a:t>Wheeling Steel</a:t>
            </a:r>
            <a:r>
              <a:rPr lang="en-US" sz="2600" dirty="0"/>
              <a:t>, the Court looked at such activities as:</a:t>
            </a:r>
          </a:p>
          <a:p>
            <a:r>
              <a:rPr lang="en-US" sz="2600" dirty="0"/>
              <a:t>Where the company’s officers conducted the affairs of the Corporation</a:t>
            </a:r>
          </a:p>
          <a:p>
            <a:r>
              <a:rPr lang="en-US" sz="2600" dirty="0"/>
              <a:t>Where the company maintained its general business offices and kept its books and accounting records</a:t>
            </a:r>
          </a:p>
          <a:p>
            <a:r>
              <a:rPr lang="en-US" sz="2600" dirty="0"/>
              <a:t>Where its board of directors held its meetings. </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1EAC7C26-F123-1C1A-2765-B430FC860222}"/>
              </a:ext>
            </a:extLst>
          </p:cNvPr>
          <p:cNvSpPr>
            <a:spLocks noGrp="1"/>
          </p:cNvSpPr>
          <p:nvPr>
            <p:ph type="sldNum" sz="quarter" idx="12"/>
          </p:nvPr>
        </p:nvSpPr>
        <p:spPr/>
        <p:txBody>
          <a:bodyPr/>
          <a:lstStyle/>
          <a:p>
            <a:fld id="{5F826659-B60E-419C-952B-A03F627E40FF}" type="slidenum">
              <a:rPr lang="en-US" smtClean="0"/>
              <a:t>8</a:t>
            </a:fld>
            <a:endParaRPr lang="en-US" dirty="0"/>
          </a:p>
        </p:txBody>
      </p:sp>
    </p:spTree>
    <p:extLst>
      <p:ext uri="{BB962C8B-B14F-4D97-AF65-F5344CB8AC3E}">
        <p14:creationId xmlns:p14="http://schemas.microsoft.com/office/powerpoint/2010/main" val="14199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A89D-9E7D-B1A2-61D4-59820AE2EB33}"/>
              </a:ext>
            </a:extLst>
          </p:cNvPr>
          <p:cNvSpPr>
            <a:spLocks noGrp="1"/>
          </p:cNvSpPr>
          <p:nvPr>
            <p:ph type="title"/>
          </p:nvPr>
        </p:nvSpPr>
        <p:spPr>
          <a:xfrm>
            <a:off x="838200" y="935664"/>
            <a:ext cx="10515599" cy="1229833"/>
          </a:xfrm>
        </p:spPr>
        <p:txBody>
          <a:bodyPr>
            <a:normAutofit fontScale="90000"/>
          </a:bodyPr>
          <a:lstStyle/>
          <a:p>
            <a:br>
              <a:rPr lang="en-US" sz="4400" dirty="0"/>
            </a:br>
            <a:r>
              <a:rPr lang="en-US" sz="4000" b="1" dirty="0">
                <a:solidFill>
                  <a:srgbClr val="0070C0"/>
                </a:solidFill>
              </a:rPr>
              <a:t>State courts have followed the Supreme Court’s lead, often quoting </a:t>
            </a:r>
            <a:r>
              <a:rPr lang="en-US" sz="4000" b="1" i="1" dirty="0">
                <a:solidFill>
                  <a:srgbClr val="0070C0"/>
                </a:solidFill>
              </a:rPr>
              <a:t>Wheeling Steel.</a:t>
            </a:r>
            <a:r>
              <a:rPr lang="en-US" sz="4000" b="1" dirty="0">
                <a:solidFill>
                  <a:srgbClr val="0070C0"/>
                </a:solidFill>
              </a:rPr>
              <a:t> They have considered  such factors as</a:t>
            </a:r>
            <a:r>
              <a:rPr lang="en-US" sz="4000" b="1" dirty="0"/>
              <a:t>:</a:t>
            </a:r>
            <a:br>
              <a:rPr lang="en-US" sz="4000" b="1" dirty="0"/>
            </a:br>
            <a:endParaRPr lang="en-US" sz="4000" b="1" dirty="0"/>
          </a:p>
        </p:txBody>
      </p:sp>
      <p:sp>
        <p:nvSpPr>
          <p:cNvPr id="3" name="Content Placeholder 2">
            <a:extLst>
              <a:ext uri="{FF2B5EF4-FFF2-40B4-BE49-F238E27FC236}">
                <a16:creationId xmlns:a16="http://schemas.microsoft.com/office/drawing/2014/main" id="{FBFD7C8A-0BD0-9820-021F-D0A15C0715DD}"/>
              </a:ext>
            </a:extLst>
          </p:cNvPr>
          <p:cNvSpPr>
            <a:spLocks noGrp="1"/>
          </p:cNvSpPr>
          <p:nvPr>
            <p:ph idx="1"/>
          </p:nvPr>
        </p:nvSpPr>
        <p:spPr>
          <a:xfrm>
            <a:off x="838200" y="2614132"/>
            <a:ext cx="10515600" cy="3763484"/>
          </a:xfrm>
        </p:spPr>
        <p:txBody>
          <a:bodyPr>
            <a:noAutofit/>
          </a:bodyPr>
          <a:lstStyle/>
          <a:p>
            <a:pPr>
              <a:lnSpc>
                <a:spcPct val="50000"/>
              </a:lnSpc>
              <a:spcBef>
                <a:spcPts val="0"/>
              </a:spcBef>
            </a:pPr>
            <a:r>
              <a:rPr lang="en-US" sz="3200" dirty="0"/>
              <a:t>Where the day-to-day affairs of the business are managed</a:t>
            </a:r>
            <a:br>
              <a:rPr lang="en-US" sz="3200" dirty="0"/>
            </a:br>
            <a:endParaRPr lang="en-US" sz="3200" dirty="0"/>
          </a:p>
          <a:p>
            <a:pPr>
              <a:lnSpc>
                <a:spcPct val="50000"/>
              </a:lnSpc>
              <a:spcBef>
                <a:spcPts val="0"/>
              </a:spcBef>
            </a:pPr>
            <a:r>
              <a:rPr lang="en-US" sz="3200" dirty="0"/>
              <a:t>Where the CEO’s office is located</a:t>
            </a:r>
            <a:br>
              <a:rPr lang="en-US" sz="3200" dirty="0"/>
            </a:br>
            <a:endParaRPr lang="en-US" sz="3200" dirty="0"/>
          </a:p>
          <a:p>
            <a:pPr>
              <a:lnSpc>
                <a:spcPct val="50000"/>
              </a:lnSpc>
              <a:spcBef>
                <a:spcPts val="0"/>
              </a:spcBef>
            </a:pPr>
            <a:r>
              <a:rPr lang="en-US" sz="3200" dirty="0"/>
              <a:t>Where most employees work</a:t>
            </a:r>
            <a:br>
              <a:rPr lang="en-US" sz="3200" dirty="0"/>
            </a:br>
            <a:endParaRPr lang="en-US" sz="3200" dirty="0"/>
          </a:p>
          <a:p>
            <a:pPr>
              <a:lnSpc>
                <a:spcPct val="50000"/>
              </a:lnSpc>
              <a:spcBef>
                <a:spcPts val="0"/>
              </a:spcBef>
            </a:pPr>
            <a:r>
              <a:rPr lang="en-US" sz="3200" dirty="0"/>
              <a:t>Where management meetings are held</a:t>
            </a:r>
            <a:br>
              <a:rPr lang="en-US" sz="3200" dirty="0"/>
            </a:br>
            <a:endParaRPr lang="en-US" sz="3200" dirty="0"/>
          </a:p>
          <a:p>
            <a:pPr>
              <a:lnSpc>
                <a:spcPct val="50000"/>
              </a:lnSpc>
              <a:spcBef>
                <a:spcPts val="0"/>
              </a:spcBef>
            </a:pPr>
            <a:r>
              <a:rPr lang="en-US" sz="3200" dirty="0"/>
              <a:t>Where orders are received and fulfilled</a:t>
            </a:r>
            <a:br>
              <a:rPr lang="en-US" sz="3200" dirty="0"/>
            </a:br>
            <a:endParaRPr lang="en-US" sz="3200" dirty="0"/>
          </a:p>
          <a:p>
            <a:pPr>
              <a:lnSpc>
                <a:spcPct val="50000"/>
              </a:lnSpc>
              <a:spcBef>
                <a:spcPts val="0"/>
              </a:spcBef>
            </a:pPr>
            <a:r>
              <a:rPr lang="en-US" sz="3200" dirty="0"/>
              <a:t>Where the business’s books and bank accounts are kept</a:t>
            </a:r>
            <a:br>
              <a:rPr lang="en-US" sz="3200" dirty="0"/>
            </a:br>
            <a:endParaRPr lang="en-US" sz="3200" dirty="0"/>
          </a:p>
          <a:p>
            <a:pPr>
              <a:lnSpc>
                <a:spcPct val="50000"/>
              </a:lnSpc>
              <a:spcBef>
                <a:spcPts val="0"/>
              </a:spcBef>
            </a:pPr>
            <a:r>
              <a:rPr lang="en-US" sz="3200" dirty="0"/>
              <a:t>Where tax returns are prepared</a:t>
            </a:r>
            <a:br>
              <a:rPr lang="en-US" sz="3200" dirty="0"/>
            </a:br>
            <a:endParaRPr lang="en-US" sz="3200" dirty="0"/>
          </a:p>
          <a:p>
            <a:pPr>
              <a:lnSpc>
                <a:spcPct val="50000"/>
              </a:lnSpc>
              <a:spcBef>
                <a:spcPts val="0"/>
              </a:spcBef>
            </a:pPr>
            <a:r>
              <a:rPr lang="en-US" sz="3200" dirty="0"/>
              <a:t>Where the board of directors meets.</a:t>
            </a:r>
            <a:br>
              <a:rPr lang="en-US" sz="1600" dirty="0"/>
            </a:br>
            <a:endParaRPr lang="en-US" sz="1600" dirty="0"/>
          </a:p>
        </p:txBody>
      </p:sp>
      <p:sp>
        <p:nvSpPr>
          <p:cNvPr id="4" name="Slide Number Placeholder 3">
            <a:extLst>
              <a:ext uri="{FF2B5EF4-FFF2-40B4-BE49-F238E27FC236}">
                <a16:creationId xmlns:a16="http://schemas.microsoft.com/office/drawing/2014/main" id="{D08387A7-3CDE-85CE-999B-DE975E49104B}"/>
              </a:ext>
            </a:extLst>
          </p:cNvPr>
          <p:cNvSpPr>
            <a:spLocks noGrp="1"/>
          </p:cNvSpPr>
          <p:nvPr>
            <p:ph type="sldNum" sz="quarter" idx="12"/>
          </p:nvPr>
        </p:nvSpPr>
        <p:spPr/>
        <p:txBody>
          <a:bodyPr/>
          <a:lstStyle/>
          <a:p>
            <a:fld id="{5F826659-B60E-419C-952B-A03F627E40FF}" type="slidenum">
              <a:rPr lang="en-US" smtClean="0"/>
              <a:t>9</a:t>
            </a:fld>
            <a:endParaRPr lang="en-US" dirty="0"/>
          </a:p>
        </p:txBody>
      </p:sp>
    </p:spTree>
    <p:extLst>
      <p:ext uri="{BB962C8B-B14F-4D97-AF65-F5344CB8AC3E}">
        <p14:creationId xmlns:p14="http://schemas.microsoft.com/office/powerpoint/2010/main" val="2099346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3704</TotalTime>
  <Words>978</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Baskerville Old Face</vt:lpstr>
      <vt:lpstr>Calibri</vt:lpstr>
      <vt:lpstr>Courier New</vt:lpstr>
      <vt:lpstr>Times New Roman</vt:lpstr>
      <vt:lpstr>Wingdings</vt:lpstr>
      <vt:lpstr>Office Theme</vt:lpstr>
      <vt:lpstr>1_Office Theme</vt:lpstr>
      <vt:lpstr>Commercial Domicile:  the Crumbing Pillar of Business Income Taxation </vt:lpstr>
      <vt:lpstr> Disclaimer</vt:lpstr>
      <vt:lpstr>Courts and legislatures have long assigned the right to tax certain “nonbusiness income” to a multistate enterprise’s state of commercial domicile.  </vt:lpstr>
      <vt:lpstr>The Role that Commercial Domicile has Played in Determining Taxing Rights</vt:lpstr>
      <vt:lpstr>Caselaw</vt:lpstr>
      <vt:lpstr>UDITPA</vt:lpstr>
      <vt:lpstr>What is the basis for assigning taxing rights to the state of domicile?</vt:lpstr>
      <vt:lpstr>Where is a business domiciled?</vt:lpstr>
      <vt:lpstr> State courts have followed the Supreme Court’s lead, often quoting Wheeling Steel. They have considered  such factors as: </vt:lpstr>
      <vt:lpstr>  UDITPA </vt:lpstr>
      <vt:lpstr>And many states have provided further guidance by promulgating regulations.  These regulations utilize a wide array of terms and often provide a good deal of wiggle room.  For example--  Illinois:  “In general, this is the place at which the offices of the principal executives are located.  Where executive authority is scattered, the place of daily operational decision making controls. Such determinations must be made on the basis of all the facts and circumstances.”  Indiana:  sets forth 12 factors to be considered while also stating that this list is not exclusive. </vt:lpstr>
      <vt:lpstr> So, what is the problem? </vt:lpstr>
      <vt:lpstr>Problem #1:  As a factual matter, it is becoming increasingly difficult to identify the singular state of domicile of many far-flung businesses</vt:lpstr>
      <vt:lpstr>Th The Future  </vt:lpstr>
      <vt:lpstr>Problem #2:  There is arguably no principled basis for assigning all taxing rights to one state when corporate activity and decision making is so dispersed.  </vt:lpstr>
      <vt:lpstr> For more details, see B. Hamer, “Commercial Domicile: the Crumbing   Pillar of Corporate Income Taxation,” Tax Notes State, vol. 113, p. 263 (Aug. 5, 2024).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A. Hamer</dc:creator>
  <cp:lastModifiedBy>Helen Hecht</cp:lastModifiedBy>
  <cp:revision>2</cp:revision>
  <dcterms:created xsi:type="dcterms:W3CDTF">2024-11-05T23:16:26Z</dcterms:created>
  <dcterms:modified xsi:type="dcterms:W3CDTF">2024-11-13T19:07:47Z</dcterms:modified>
</cp:coreProperties>
</file>