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67"/>
  </p:notesMasterIdLst>
  <p:sldIdLst>
    <p:sldId id="281" r:id="rId2"/>
    <p:sldId id="573" r:id="rId3"/>
    <p:sldId id="588" r:id="rId4"/>
    <p:sldId id="589" r:id="rId5"/>
    <p:sldId id="594" r:id="rId6"/>
    <p:sldId id="596" r:id="rId7"/>
    <p:sldId id="595" r:id="rId8"/>
    <p:sldId id="599" r:id="rId9"/>
    <p:sldId id="603" r:id="rId10"/>
    <p:sldId id="600" r:id="rId11"/>
    <p:sldId id="601" r:id="rId12"/>
    <p:sldId id="597" r:id="rId13"/>
    <p:sldId id="591" r:id="rId14"/>
    <p:sldId id="598" r:id="rId15"/>
    <p:sldId id="604" r:id="rId16"/>
    <p:sldId id="491" r:id="rId17"/>
    <p:sldId id="492" r:id="rId18"/>
    <p:sldId id="493" r:id="rId19"/>
    <p:sldId id="494" r:id="rId20"/>
    <p:sldId id="495" r:id="rId21"/>
    <p:sldId id="496" r:id="rId22"/>
    <p:sldId id="497" r:id="rId23"/>
    <p:sldId id="500" r:id="rId24"/>
    <p:sldId id="602" r:id="rId25"/>
    <p:sldId id="503" r:id="rId26"/>
    <p:sldId id="504" r:id="rId27"/>
    <p:sldId id="505" r:id="rId28"/>
    <p:sldId id="510" r:id="rId29"/>
    <p:sldId id="552" r:id="rId30"/>
    <p:sldId id="587" r:id="rId31"/>
    <p:sldId id="649" r:id="rId32"/>
    <p:sldId id="652" r:id="rId33"/>
    <p:sldId id="609" r:id="rId34"/>
    <p:sldId id="606" r:id="rId35"/>
    <p:sldId id="607" r:id="rId36"/>
    <p:sldId id="613" r:id="rId37"/>
    <p:sldId id="612" r:id="rId38"/>
    <p:sldId id="619" r:id="rId39"/>
    <p:sldId id="629" r:id="rId40"/>
    <p:sldId id="642" r:id="rId41"/>
    <p:sldId id="625" r:id="rId42"/>
    <p:sldId id="639" r:id="rId43"/>
    <p:sldId id="626" r:id="rId44"/>
    <p:sldId id="633" r:id="rId45"/>
    <p:sldId id="634" r:id="rId46"/>
    <p:sldId id="643" r:id="rId47"/>
    <p:sldId id="640" r:id="rId48"/>
    <p:sldId id="610" r:id="rId49"/>
    <p:sldId id="622" r:id="rId50"/>
    <p:sldId id="631" r:id="rId51"/>
    <p:sldId id="635" r:id="rId52"/>
    <p:sldId id="644" r:id="rId53"/>
    <p:sldId id="641" r:id="rId54"/>
    <p:sldId id="624" r:id="rId55"/>
    <p:sldId id="636" r:id="rId56"/>
    <p:sldId id="637" r:id="rId57"/>
    <p:sldId id="638" r:id="rId58"/>
    <p:sldId id="645" r:id="rId59"/>
    <p:sldId id="647" r:id="rId60"/>
    <p:sldId id="648" r:id="rId61"/>
    <p:sldId id="650" r:id="rId62"/>
    <p:sldId id="651" r:id="rId63"/>
    <p:sldId id="646" r:id="rId64"/>
    <p:sldId id="278" r:id="rId65"/>
    <p:sldId id="586"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7509E4B-EE17-45A2-9C40-8D0F9FF1AD4E}">
          <p14:sldIdLst>
            <p14:sldId id="281"/>
            <p14:sldId id="573"/>
            <p14:sldId id="588"/>
            <p14:sldId id="589"/>
            <p14:sldId id="594"/>
            <p14:sldId id="596"/>
            <p14:sldId id="595"/>
            <p14:sldId id="599"/>
            <p14:sldId id="603"/>
            <p14:sldId id="600"/>
            <p14:sldId id="601"/>
            <p14:sldId id="597"/>
            <p14:sldId id="591"/>
            <p14:sldId id="598"/>
            <p14:sldId id="604"/>
            <p14:sldId id="491"/>
            <p14:sldId id="492"/>
            <p14:sldId id="493"/>
            <p14:sldId id="494"/>
            <p14:sldId id="495"/>
            <p14:sldId id="496"/>
            <p14:sldId id="497"/>
            <p14:sldId id="500"/>
            <p14:sldId id="602"/>
            <p14:sldId id="503"/>
            <p14:sldId id="504"/>
            <p14:sldId id="505"/>
            <p14:sldId id="510"/>
            <p14:sldId id="552"/>
            <p14:sldId id="587"/>
            <p14:sldId id="649"/>
            <p14:sldId id="652"/>
            <p14:sldId id="609"/>
            <p14:sldId id="606"/>
            <p14:sldId id="607"/>
            <p14:sldId id="613"/>
            <p14:sldId id="612"/>
            <p14:sldId id="619"/>
            <p14:sldId id="629"/>
            <p14:sldId id="642"/>
            <p14:sldId id="625"/>
            <p14:sldId id="639"/>
            <p14:sldId id="626"/>
            <p14:sldId id="633"/>
            <p14:sldId id="634"/>
            <p14:sldId id="643"/>
            <p14:sldId id="640"/>
            <p14:sldId id="610"/>
            <p14:sldId id="622"/>
            <p14:sldId id="631"/>
            <p14:sldId id="635"/>
            <p14:sldId id="644"/>
            <p14:sldId id="641"/>
            <p14:sldId id="624"/>
            <p14:sldId id="636"/>
            <p14:sldId id="637"/>
            <p14:sldId id="638"/>
            <p14:sldId id="645"/>
            <p14:sldId id="647"/>
            <p14:sldId id="648"/>
            <p14:sldId id="650"/>
            <p14:sldId id="651"/>
            <p14:sldId id="646"/>
            <p14:sldId id="278"/>
            <p14:sldId id="58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505F"/>
    <a:srgbClr val="405062"/>
    <a:srgbClr val="3F537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96" autoAdjust="0"/>
    <p:restoredTop sz="87985" autoAdjust="0"/>
  </p:normalViewPr>
  <p:slideViewPr>
    <p:cSldViewPr snapToGrid="0">
      <p:cViewPr varScale="1">
        <p:scale>
          <a:sx n="75" d="100"/>
          <a:sy n="75" d="100"/>
        </p:scale>
        <p:origin x="845" y="48"/>
      </p:cViewPr>
      <p:guideLst/>
    </p:cSldViewPr>
  </p:slideViewPr>
  <p:notesTextViewPr>
    <p:cViewPr>
      <p:scale>
        <a:sx n="1" d="1"/>
        <a:sy n="1" d="1"/>
      </p:scale>
      <p:origin x="0" y="0"/>
    </p:cViewPr>
  </p:notesTextViewPr>
  <p:notesViewPr>
    <p:cSldViewPr snapToGrid="0">
      <p:cViewPr varScale="1">
        <p:scale>
          <a:sx n="75" d="100"/>
          <a:sy n="75" d="100"/>
        </p:scale>
        <p:origin x="2866" y="43"/>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D950FE-75AB-4714-BBB3-8C0D6A3A5FD8}" type="datetimeFigureOut">
              <a:rPr lang="en-US" smtClean="0"/>
              <a:t>9/18/2024</a:t>
            </a:fld>
            <a:endParaRPr lang="en-US"/>
          </a:p>
        </p:txBody>
      </p:sp>
      <p:sp>
        <p:nvSpPr>
          <p:cNvPr id="4" name="Slide Image Placeholder 3"/>
          <p:cNvSpPr>
            <a:spLocks noGrp="1" noRot="1" noChangeAspect="1"/>
          </p:cNvSpPr>
          <p:nvPr>
            <p:ph type="sldImg" idx="2"/>
          </p:nvPr>
        </p:nvSpPr>
        <p:spPr>
          <a:xfrm>
            <a:off x="123092" y="123092"/>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3092" y="3332283"/>
            <a:ext cx="6453554" cy="535292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99F652-4191-4C67-B148-A73E6A1165BF}" type="slidenum">
              <a:rPr lang="en-US" smtClean="0"/>
              <a:t>‹#›</a:t>
            </a:fld>
            <a:endParaRPr lang="en-US"/>
          </a:p>
        </p:txBody>
      </p:sp>
    </p:spTree>
    <p:extLst>
      <p:ext uri="{BB962C8B-B14F-4D97-AF65-F5344CB8AC3E}">
        <p14:creationId xmlns:p14="http://schemas.microsoft.com/office/powerpoint/2010/main" val="36265129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8750" y="34925"/>
            <a:ext cx="5297488" cy="2979738"/>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94C42-5034-4A46-9B78-EE3919A245F5}"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a:t>
            </a:fld>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31965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825" y="123825"/>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8AD5FB-5C0D-44C8-B2B6-8EC5680CFF2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6188807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825" y="123825"/>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8AD5FB-5C0D-44C8-B2B6-8EC5680CFF2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2390140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825" y="123825"/>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8AD5FB-5C0D-44C8-B2B6-8EC5680CFF2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244944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825" y="123825"/>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8AD5FB-5C0D-44C8-B2B6-8EC5680CFF2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681504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825" y="123825"/>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8AD5FB-5C0D-44C8-B2B6-8EC5680CFF2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6725012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825" y="123825"/>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8AD5FB-5C0D-44C8-B2B6-8EC5680CFF2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5777441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825" y="123825"/>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8AD5FB-5C0D-44C8-B2B6-8EC5680CFF2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243403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233EB6-EDB3-AED7-1E36-3FFF4D5ADE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E52F0B-D4AE-12ED-3A4C-59C1CCE0E8E0}"/>
              </a:ext>
            </a:extLst>
          </p:cNvPr>
          <p:cNvSpPr>
            <a:spLocks noGrp="1" noRot="1" noChangeAspect="1"/>
          </p:cNvSpPr>
          <p:nvPr>
            <p:ph type="sldImg"/>
          </p:nvPr>
        </p:nvSpPr>
        <p:spPr>
          <a:xfrm>
            <a:off x="363538" y="187325"/>
            <a:ext cx="4483100" cy="2522538"/>
          </a:xfrm>
        </p:spPr>
      </p:sp>
      <p:sp>
        <p:nvSpPr>
          <p:cNvPr id="3" name="Notes Placeholder 2">
            <a:extLst>
              <a:ext uri="{FF2B5EF4-FFF2-40B4-BE49-F238E27FC236}">
                <a16:creationId xmlns:a16="http://schemas.microsoft.com/office/drawing/2014/main" id="{0C8219F5-8DBB-64D7-24FE-A38036CFB82C}"/>
              </a:ext>
            </a:extLst>
          </p:cNvPr>
          <p:cNvSpPr>
            <a:spLocks noGrp="1"/>
          </p:cNvSpPr>
          <p:nvPr>
            <p:ph type="body" idx="1"/>
          </p:nvPr>
        </p:nvSpPr>
        <p:spPr/>
        <p:txBody>
          <a:bodyPr/>
          <a:lstStyle/>
          <a:p>
            <a:pPr marL="0" indent="0">
              <a:buNone/>
            </a:pPr>
            <a:endParaRPr lang="en-US" dirty="0"/>
          </a:p>
        </p:txBody>
      </p:sp>
    </p:spTree>
    <p:extLst>
      <p:ext uri="{BB962C8B-B14F-4D97-AF65-F5344CB8AC3E}">
        <p14:creationId xmlns:p14="http://schemas.microsoft.com/office/powerpoint/2010/main" val="30095473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825" y="123825"/>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99F652-4191-4C67-B148-A73E6A1165BF}" type="slidenum">
              <a:rPr lang="en-US" smtClean="0"/>
              <a:t>64</a:t>
            </a:fld>
            <a:endParaRPr lang="en-US"/>
          </a:p>
        </p:txBody>
      </p:sp>
    </p:spTree>
    <p:extLst>
      <p:ext uri="{BB962C8B-B14F-4D97-AF65-F5344CB8AC3E}">
        <p14:creationId xmlns:p14="http://schemas.microsoft.com/office/powerpoint/2010/main" val="30201635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825" y="123825"/>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99F652-4191-4C67-B148-A73E6A1165BF}" type="slidenum">
              <a:rPr lang="en-US" smtClean="0"/>
              <a:t>65</a:t>
            </a:fld>
            <a:endParaRPr lang="en-US"/>
          </a:p>
        </p:txBody>
      </p:sp>
    </p:spTree>
    <p:extLst>
      <p:ext uri="{BB962C8B-B14F-4D97-AF65-F5344CB8AC3E}">
        <p14:creationId xmlns:p14="http://schemas.microsoft.com/office/powerpoint/2010/main" val="3565548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825" y="123825"/>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99F652-4191-4C67-B148-A73E6A1165BF}" type="slidenum">
              <a:rPr lang="en-US" smtClean="0"/>
              <a:t>2</a:t>
            </a:fld>
            <a:endParaRPr lang="en-US"/>
          </a:p>
        </p:txBody>
      </p:sp>
    </p:spTree>
    <p:extLst>
      <p:ext uri="{BB962C8B-B14F-4D97-AF65-F5344CB8AC3E}">
        <p14:creationId xmlns:p14="http://schemas.microsoft.com/office/powerpoint/2010/main" val="14238064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825" y="123825"/>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8AD5FB-5C0D-44C8-B2B6-8EC5680CFF23}" type="slidenum">
              <a:rPr lang="en-US" smtClean="0"/>
              <a:t>16</a:t>
            </a:fld>
            <a:endParaRPr lang="en-US"/>
          </a:p>
        </p:txBody>
      </p:sp>
    </p:spTree>
    <p:extLst>
      <p:ext uri="{BB962C8B-B14F-4D97-AF65-F5344CB8AC3E}">
        <p14:creationId xmlns:p14="http://schemas.microsoft.com/office/powerpoint/2010/main" val="39039700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825" y="123825"/>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8AD5FB-5C0D-44C8-B2B6-8EC5680CFF2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093571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825" y="123825"/>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8AD5FB-5C0D-44C8-B2B6-8EC5680CFF2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675413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825" y="123825"/>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8AD5FB-5C0D-44C8-B2B6-8EC5680CFF2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7922017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825" y="123825"/>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8AD5FB-5C0D-44C8-B2B6-8EC5680CFF2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9649148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825" y="123825"/>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8AD5FB-5C0D-44C8-B2B6-8EC5680CFF2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09756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825" y="123825"/>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8AD5FB-5C0D-44C8-B2B6-8EC5680CFF2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6166288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1BB37D1A-CA2C-4926-BA38-5F5C7538F399}" type="datetime1">
              <a:rPr lang="en-US" smtClean="0"/>
              <a:t>9/18/2024</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52850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E112AC3-8EF1-49DA-8B5F-A7250AEADE6D}" type="datetime1">
              <a:rPr lang="en-US" smtClean="0"/>
              <a:t>9/18/2024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515832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37E7A68B-0D05-48F6-B972-E2AA22F63397}" type="datetime1">
              <a:rPr lang="en-US" smtClean="0"/>
              <a:t>9/18/2024</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71916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AD46F7EF-8D06-4C94-B16C-4C8D0E6A572B}" type="datetime1">
              <a:rPr lang="en-US" smtClean="0"/>
              <a:t>9/18/2024</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64640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C173F527-1288-4E9F-B439-9DB97FCA04DC}" type="datetime1">
              <a:rPr lang="en-US" smtClean="0"/>
              <a:t>9/18/2024</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9146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5C84D91-692A-4C47-8D88-C88AC89F8F16}" type="datetime1">
              <a:rPr lang="en-US" smtClean="0"/>
              <a:t>9/18/2024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988594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CB7E174-617D-408E-97F4-8682C4696571}" type="datetime1">
              <a:rPr lang="en-US" smtClean="0"/>
              <a:t>9/18/2024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242131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3A1B7CB-B020-439A-933C-5A533B73F9EA}" type="datetime1">
              <a:rPr lang="en-US" smtClean="0"/>
              <a:t>9/18/2024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16477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B60B98-0477-42A9-9AA3-26D823DF2455}" type="datetime1">
              <a:rPr lang="en-US" smtClean="0"/>
              <a:t>9/18/2024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68462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455B86E-C424-475E-A2F2-4F072FC5FA60}" type="datetime1">
              <a:rPr lang="en-US" smtClean="0"/>
              <a:t>9/18/2024</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475519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23E8620-9383-4EE6-A8A7-3871C7682113}" type="datetime1">
              <a:rPr lang="en-US" smtClean="0"/>
              <a:t>9/18/2024</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13146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78F5A55F-9E12-461C-AEAF-DA1929A0540A}" type="datetime1">
              <a:rPr lang="en-US" smtClean="0"/>
              <a:t>9/18/2024</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1975037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gao.gov/blog/artificial-intelligence-may-help-irs-close-tax-gap"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irs.gov/newsroom/irs-announces-new-steps-to-combat-abusive-use-of-partnerships-agencys-focus-intensifies-as-new-guidance-closes-loopholes-worth-tens-of-billions"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A52FF1B8-145F-47AA-9F6F-7DA3201AA6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2" name="Title 1">
            <a:extLst>
              <a:ext uri="{FF2B5EF4-FFF2-40B4-BE49-F238E27FC236}">
                <a16:creationId xmlns:a16="http://schemas.microsoft.com/office/drawing/2014/main" id="{1C21E816-31F5-48BB-BD02-D15F2F18B48A}"/>
              </a:ext>
            </a:extLst>
          </p:cNvPr>
          <p:cNvSpPr>
            <a:spLocks noGrp="1"/>
          </p:cNvSpPr>
          <p:nvPr>
            <p:ph type="ctrTitle"/>
          </p:nvPr>
        </p:nvSpPr>
        <p:spPr>
          <a:xfrm>
            <a:off x="3516086" y="1432560"/>
            <a:ext cx="8386354" cy="2182002"/>
          </a:xfrm>
        </p:spPr>
        <p:txBody>
          <a:bodyPr>
            <a:normAutofit fontScale="90000"/>
          </a:bodyPr>
          <a:lstStyle/>
          <a:p>
            <a:br>
              <a:rPr lang="en-US" sz="4400" dirty="0"/>
            </a:br>
            <a:br>
              <a:rPr lang="en-US" sz="4400" dirty="0"/>
            </a:br>
            <a:br>
              <a:rPr lang="en-US" sz="4400" dirty="0"/>
            </a:br>
            <a:br>
              <a:rPr lang="en-US" sz="4400" dirty="0"/>
            </a:br>
            <a:br>
              <a:rPr lang="en-US" sz="4400" dirty="0"/>
            </a:br>
            <a:br>
              <a:rPr lang="en-US" sz="4400" dirty="0"/>
            </a:br>
            <a:r>
              <a:rPr lang="en-US" cap="none" dirty="0"/>
              <a:t>State Taxation of Partnerships </a:t>
            </a:r>
            <a:br>
              <a:rPr lang="en-US" cap="none" dirty="0"/>
            </a:br>
            <a:r>
              <a:rPr lang="en-US" cap="none" dirty="0"/>
              <a:t>Update on Developments and White Paper on</a:t>
            </a:r>
            <a:br>
              <a:rPr lang="en-US" cap="none" dirty="0"/>
            </a:br>
            <a:r>
              <a:rPr lang="en-US" cap="none" dirty="0"/>
              <a:t>Sourcing in Complex Structures</a:t>
            </a:r>
            <a:endParaRPr lang="en-US" sz="4200" dirty="0"/>
          </a:p>
        </p:txBody>
      </p:sp>
      <p:sp>
        <p:nvSpPr>
          <p:cNvPr id="3" name="Subtitle 2">
            <a:extLst>
              <a:ext uri="{FF2B5EF4-FFF2-40B4-BE49-F238E27FC236}">
                <a16:creationId xmlns:a16="http://schemas.microsoft.com/office/drawing/2014/main" id="{835D6E6B-3353-491C-A3C6-F278D6CED8B3}"/>
              </a:ext>
            </a:extLst>
          </p:cNvPr>
          <p:cNvSpPr>
            <a:spLocks noGrp="1"/>
          </p:cNvSpPr>
          <p:nvPr>
            <p:ph type="subTitle" idx="1"/>
          </p:nvPr>
        </p:nvSpPr>
        <p:spPr>
          <a:xfrm>
            <a:off x="3516086" y="3714161"/>
            <a:ext cx="6062455" cy="637565"/>
          </a:xfrm>
        </p:spPr>
        <p:txBody>
          <a:bodyPr>
            <a:noAutofit/>
          </a:bodyPr>
          <a:lstStyle/>
          <a:p>
            <a:r>
              <a:rPr lang="en-US" sz="2400" dirty="0"/>
              <a:t>September 18, 2024</a:t>
            </a:r>
          </a:p>
        </p:txBody>
      </p:sp>
      <p:sp>
        <p:nvSpPr>
          <p:cNvPr id="31" name="Rectangle 30">
            <a:extLst>
              <a:ext uri="{FF2B5EF4-FFF2-40B4-BE49-F238E27FC236}">
                <a16:creationId xmlns:a16="http://schemas.microsoft.com/office/drawing/2014/main" id="{6DFE8A8C-8C1F-40A1-8A45-9D05B0DD8E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2020104020203"/>
              <a:ea typeface="+mn-ea"/>
              <a:cs typeface="+mn-cs"/>
            </a:endParaRPr>
          </a:p>
        </p:txBody>
      </p:sp>
      <p:sp>
        <p:nvSpPr>
          <p:cNvPr id="33" name="Rectangle 32">
            <a:extLst>
              <a:ext uri="{FF2B5EF4-FFF2-40B4-BE49-F238E27FC236}">
                <a16:creationId xmlns:a16="http://schemas.microsoft.com/office/drawing/2014/main" id="{EE1EF8C3-8F8A-447D-A5FF-C124268254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2020104020203"/>
              <a:ea typeface="+mn-ea"/>
              <a:cs typeface="+mn-cs"/>
            </a:endParaRPr>
          </a:p>
        </p:txBody>
      </p:sp>
      <p:sp>
        <p:nvSpPr>
          <p:cNvPr id="35" name="Rectangle 34">
            <a:extLst>
              <a:ext uri="{FF2B5EF4-FFF2-40B4-BE49-F238E27FC236}">
                <a16:creationId xmlns:a16="http://schemas.microsoft.com/office/drawing/2014/main" id="{1B511BAF-6DC3-420A-8603-96945C66A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2020104020203"/>
              <a:ea typeface="+mn-ea"/>
              <a:cs typeface="+mn-cs"/>
            </a:endParaRPr>
          </a:p>
        </p:txBody>
      </p:sp>
      <p:pic>
        <p:nvPicPr>
          <p:cNvPr id="4" name="Picture 3">
            <a:extLst>
              <a:ext uri="{FF2B5EF4-FFF2-40B4-BE49-F238E27FC236}">
                <a16:creationId xmlns:a16="http://schemas.microsoft.com/office/drawing/2014/main" id="{49F09600-EAFC-4C54-94E9-659BE7BEF5B3}"/>
              </a:ext>
            </a:extLst>
          </p:cNvPr>
          <p:cNvPicPr>
            <a:picLocks noChangeAspect="1"/>
          </p:cNvPicPr>
          <p:nvPr/>
        </p:nvPicPr>
        <p:blipFill>
          <a:blip r:embed="rId4"/>
          <a:stretch>
            <a:fillRect/>
          </a:stretch>
        </p:blipFill>
        <p:spPr>
          <a:xfrm>
            <a:off x="712155" y="2034390"/>
            <a:ext cx="2684188" cy="1779177"/>
          </a:xfrm>
          <a:prstGeom prst="rect">
            <a:avLst/>
          </a:prstGeom>
        </p:spPr>
      </p:pic>
    </p:spTree>
    <p:custDataLst>
      <p:tags r:id="rId1"/>
    </p:custDataLst>
    <p:extLst>
      <p:ext uri="{BB962C8B-B14F-4D97-AF65-F5344CB8AC3E}">
        <p14:creationId xmlns:p14="http://schemas.microsoft.com/office/powerpoint/2010/main" val="2475805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858DF7D-C2D0-4B03-A7A0-2F06B789E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B26B711-3121-40B0-8377-A64F3DC00C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12">
            <a:extLst>
              <a:ext uri="{FF2B5EF4-FFF2-40B4-BE49-F238E27FC236}">
                <a16:creationId xmlns:a16="http://schemas.microsoft.com/office/drawing/2014/main" id="{645C4D3D-ABBA-4B4E-93E5-01E343719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14">
            <a:extLst>
              <a:ext uri="{FF2B5EF4-FFF2-40B4-BE49-F238E27FC236}">
                <a16:creationId xmlns:a16="http://schemas.microsoft.com/office/drawing/2014/main" id="{98DDD5E5-0097-4C6C-B266-5732EDA96C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16">
            <a:extLst>
              <a:ext uri="{FF2B5EF4-FFF2-40B4-BE49-F238E27FC236}">
                <a16:creationId xmlns:a16="http://schemas.microsoft.com/office/drawing/2014/main" id="{8952EF87-C74F-4D3F-9CAD-EEA1733C9B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97643"/>
            <a:ext cx="3703320" cy="5792922"/>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28B2C5C9-03D9-F790-EFC9-F4418D208407}"/>
              </a:ext>
            </a:extLst>
          </p:cNvPr>
          <p:cNvSpPr>
            <a:spLocks noGrp="1"/>
          </p:cNvSpPr>
          <p:nvPr>
            <p:ph type="title"/>
          </p:nvPr>
        </p:nvSpPr>
        <p:spPr>
          <a:xfrm>
            <a:off x="771148" y="1037967"/>
            <a:ext cx="3054091" cy="4709131"/>
          </a:xfrm>
        </p:spPr>
        <p:txBody>
          <a:bodyPr anchor="ctr">
            <a:normAutofit/>
          </a:bodyPr>
          <a:lstStyle/>
          <a:p>
            <a:pPr algn="ctr"/>
            <a:r>
              <a:rPr lang="en-US" dirty="0">
                <a:solidFill>
                  <a:srgbClr val="FFFEFF"/>
                </a:solidFill>
              </a:rPr>
              <a:t>Other Litigation</a:t>
            </a:r>
          </a:p>
        </p:txBody>
      </p:sp>
      <p:sp>
        <p:nvSpPr>
          <p:cNvPr id="3" name="Content Placeholder 2">
            <a:extLst>
              <a:ext uri="{FF2B5EF4-FFF2-40B4-BE49-F238E27FC236}">
                <a16:creationId xmlns:a16="http://schemas.microsoft.com/office/drawing/2014/main" id="{B60079D9-98FA-97B1-DAB1-4B1629A92470}"/>
              </a:ext>
            </a:extLst>
          </p:cNvPr>
          <p:cNvSpPr>
            <a:spLocks noGrp="1"/>
          </p:cNvSpPr>
          <p:nvPr>
            <p:ph idx="1"/>
          </p:nvPr>
        </p:nvSpPr>
        <p:spPr>
          <a:xfrm>
            <a:off x="4241830" y="597643"/>
            <a:ext cx="7503635" cy="5665869"/>
          </a:xfrm>
        </p:spPr>
        <p:txBody>
          <a:bodyPr>
            <a:normAutofit/>
          </a:bodyPr>
          <a:lstStyle/>
          <a:p>
            <a:pPr marL="0" indent="0">
              <a:buNone/>
            </a:pPr>
            <a:r>
              <a:rPr lang="en-US" sz="1800" b="1" i="1" dirty="0">
                <a:effectLst/>
                <a:latin typeface="+mj-lt"/>
              </a:rPr>
              <a:t>Rawat v. Commissioner</a:t>
            </a:r>
            <a:r>
              <a:rPr lang="en-US" sz="1800" b="1" dirty="0">
                <a:effectLst/>
                <a:latin typeface="+mj-lt"/>
              </a:rPr>
              <a:t>, 108 F.4th 891 (D.C. Cir. 2024)</a:t>
            </a:r>
            <a:endParaRPr lang="en-US" sz="1800" b="1" dirty="0">
              <a:latin typeface="+mj-lt"/>
            </a:endParaRPr>
          </a:p>
          <a:p>
            <a:pPr>
              <a:spcBef>
                <a:spcPts val="1200"/>
              </a:spcBef>
            </a:pPr>
            <a:r>
              <a:rPr lang="en-US" sz="1800" dirty="0">
                <a:effectLst/>
              </a:rPr>
              <a:t>In </a:t>
            </a:r>
            <a:r>
              <a:rPr lang="en-US" sz="1800" i="1" dirty="0">
                <a:effectLst/>
              </a:rPr>
              <a:t>Grecian Magnesite Mining, Indus. &amp; Shipping Co., SA v. Comm'r</a:t>
            </a:r>
            <a:r>
              <a:rPr lang="en-US" sz="1800" i="0" dirty="0">
                <a:effectLst/>
              </a:rPr>
              <a:t>, 926 F.3d 819 (D.C. Cir. 2019), the </a:t>
            </a:r>
            <a:r>
              <a:rPr lang="en-US" sz="1800" i="0" dirty="0">
                <a:effectLst/>
                <a:highlight>
                  <a:srgbClr val="FFFF00"/>
                </a:highlight>
              </a:rPr>
              <a:t>court ruled that the IRS could not source gains of foreign partners from sales of domestic partnership interests using an “aggregate” approach</a:t>
            </a:r>
            <a:r>
              <a:rPr lang="en-US" sz="1800" i="0" dirty="0">
                <a:effectLst/>
              </a:rPr>
              <a:t>--looking through to the location of the assets. </a:t>
            </a:r>
          </a:p>
          <a:p>
            <a:pPr>
              <a:spcBef>
                <a:spcPts val="1200"/>
              </a:spcBef>
            </a:pPr>
            <a:r>
              <a:rPr lang="en-US" sz="1800" i="0" dirty="0">
                <a:effectLst/>
              </a:rPr>
              <a:t>In 2017, </a:t>
            </a:r>
            <a:r>
              <a:rPr lang="en-US" sz="1800" i="0" dirty="0">
                <a:effectLst/>
                <a:highlight>
                  <a:srgbClr val="FFFF00"/>
                </a:highlight>
              </a:rPr>
              <a:t>TCJA amended IRC Sec. 864 to specify that gains are sourced using an aggregate approach</a:t>
            </a:r>
            <a:r>
              <a:rPr lang="en-US" sz="1800" i="0" dirty="0">
                <a:effectLst/>
              </a:rPr>
              <a:t>—looking through to the location of the assets of the partnership.</a:t>
            </a:r>
          </a:p>
        </p:txBody>
      </p:sp>
      <p:sp>
        <p:nvSpPr>
          <p:cNvPr id="4" name="Slide Number Placeholder 3">
            <a:extLst>
              <a:ext uri="{FF2B5EF4-FFF2-40B4-BE49-F238E27FC236}">
                <a16:creationId xmlns:a16="http://schemas.microsoft.com/office/drawing/2014/main" id="{DDC391D9-7A91-01C8-28D4-FAE75C71F3A6}"/>
              </a:ext>
            </a:extLst>
          </p:cNvPr>
          <p:cNvSpPr>
            <a:spLocks noGrp="1"/>
          </p:cNvSpPr>
          <p:nvPr>
            <p:ph type="sldNum" sz="quarter" idx="12"/>
          </p:nvPr>
        </p:nvSpPr>
        <p:spPr>
          <a:xfrm>
            <a:off x="10558300" y="6423914"/>
            <a:ext cx="1052510" cy="365125"/>
          </a:xfrm>
        </p:spPr>
        <p:txBody>
          <a:bodyPr>
            <a:normAutofit/>
          </a:bodyPr>
          <a:lstStyle/>
          <a:p>
            <a:pPr>
              <a:spcAft>
                <a:spcPts val="600"/>
              </a:spcAft>
            </a:pPr>
            <a:fld id="{3A98EE3D-8CD1-4C3F-BD1C-C98C9596463C}" type="slidenum">
              <a:rPr lang="en-US" smtClean="0"/>
              <a:pPr>
                <a:spcAft>
                  <a:spcPts val="600"/>
                </a:spcAft>
              </a:pPr>
              <a:t>10</a:t>
            </a:fld>
            <a:endParaRPr lang="en-US"/>
          </a:p>
        </p:txBody>
      </p:sp>
    </p:spTree>
    <p:extLst>
      <p:ext uri="{BB962C8B-B14F-4D97-AF65-F5344CB8AC3E}">
        <p14:creationId xmlns:p14="http://schemas.microsoft.com/office/powerpoint/2010/main" val="17374999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858DF7D-C2D0-4B03-A7A0-2F06B789E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B26B711-3121-40B0-8377-A64F3DC00C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12">
            <a:extLst>
              <a:ext uri="{FF2B5EF4-FFF2-40B4-BE49-F238E27FC236}">
                <a16:creationId xmlns:a16="http://schemas.microsoft.com/office/drawing/2014/main" id="{645C4D3D-ABBA-4B4E-93E5-01E343719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14">
            <a:extLst>
              <a:ext uri="{FF2B5EF4-FFF2-40B4-BE49-F238E27FC236}">
                <a16:creationId xmlns:a16="http://schemas.microsoft.com/office/drawing/2014/main" id="{98DDD5E5-0097-4C6C-B266-5732EDA96C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16">
            <a:extLst>
              <a:ext uri="{FF2B5EF4-FFF2-40B4-BE49-F238E27FC236}">
                <a16:creationId xmlns:a16="http://schemas.microsoft.com/office/drawing/2014/main" id="{8952EF87-C74F-4D3F-9CAD-EEA1733C9B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97643"/>
            <a:ext cx="3703320" cy="5792922"/>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28B2C5C9-03D9-F790-EFC9-F4418D208407}"/>
              </a:ext>
            </a:extLst>
          </p:cNvPr>
          <p:cNvSpPr>
            <a:spLocks noGrp="1"/>
          </p:cNvSpPr>
          <p:nvPr>
            <p:ph type="title"/>
          </p:nvPr>
        </p:nvSpPr>
        <p:spPr>
          <a:xfrm>
            <a:off x="771148" y="1037967"/>
            <a:ext cx="3054091" cy="4709131"/>
          </a:xfrm>
        </p:spPr>
        <p:txBody>
          <a:bodyPr anchor="ctr">
            <a:normAutofit/>
          </a:bodyPr>
          <a:lstStyle/>
          <a:p>
            <a:pPr algn="ctr"/>
            <a:r>
              <a:rPr lang="en-US" dirty="0">
                <a:solidFill>
                  <a:srgbClr val="FFFEFF"/>
                </a:solidFill>
              </a:rPr>
              <a:t>Other Litigation</a:t>
            </a:r>
          </a:p>
        </p:txBody>
      </p:sp>
      <p:sp>
        <p:nvSpPr>
          <p:cNvPr id="3" name="Content Placeholder 2">
            <a:extLst>
              <a:ext uri="{FF2B5EF4-FFF2-40B4-BE49-F238E27FC236}">
                <a16:creationId xmlns:a16="http://schemas.microsoft.com/office/drawing/2014/main" id="{B60079D9-98FA-97B1-DAB1-4B1629A92470}"/>
              </a:ext>
            </a:extLst>
          </p:cNvPr>
          <p:cNvSpPr>
            <a:spLocks noGrp="1"/>
          </p:cNvSpPr>
          <p:nvPr>
            <p:ph idx="1"/>
          </p:nvPr>
        </p:nvSpPr>
        <p:spPr>
          <a:xfrm>
            <a:off x="4241830" y="597643"/>
            <a:ext cx="7503635" cy="5757309"/>
          </a:xfrm>
        </p:spPr>
        <p:txBody>
          <a:bodyPr>
            <a:normAutofit/>
          </a:bodyPr>
          <a:lstStyle/>
          <a:p>
            <a:pPr marL="0" indent="0">
              <a:buNone/>
            </a:pPr>
            <a:r>
              <a:rPr lang="en-US" sz="1800" b="1" i="1" dirty="0">
                <a:effectLst/>
                <a:latin typeface="+mj-lt"/>
              </a:rPr>
              <a:t>Rawat v. Commissioner</a:t>
            </a:r>
            <a:r>
              <a:rPr lang="en-US" sz="1800" b="1" dirty="0">
                <a:effectLst/>
                <a:latin typeface="+mj-lt"/>
              </a:rPr>
              <a:t>, 108 F.4th 891 (D.C. Cir. 2024)</a:t>
            </a:r>
            <a:endParaRPr lang="en-US" sz="1800" b="1" dirty="0">
              <a:latin typeface="+mj-lt"/>
            </a:endParaRPr>
          </a:p>
          <a:p>
            <a:pPr>
              <a:spcBef>
                <a:spcPts val="1200"/>
              </a:spcBef>
            </a:pPr>
            <a:r>
              <a:rPr lang="en-US" sz="1800" i="0" dirty="0">
                <a:effectLst/>
              </a:rPr>
              <a:t>In </a:t>
            </a:r>
            <a:r>
              <a:rPr lang="en-US" sz="1800" i="1" dirty="0">
                <a:effectLst/>
              </a:rPr>
              <a:t>Rawat, </a:t>
            </a:r>
            <a:r>
              <a:rPr lang="en-US" sz="1800" dirty="0"/>
              <a:t>the IRS argued that even prior to TCJA</a:t>
            </a:r>
            <a:r>
              <a:rPr lang="en-US" sz="1800" i="1" dirty="0"/>
              <a:t>, </a:t>
            </a:r>
            <a:r>
              <a:rPr lang="en-US" sz="1800" dirty="0"/>
              <a:t>gains from the sale of a partnership interest that are attributed to the partnership’s “hot assets” (e.g., inventory and accounts receivable) should be sourced on an aggregate basis, because IRC </a:t>
            </a:r>
            <a:r>
              <a:rPr lang="en-US" sz="1800" dirty="0" err="1"/>
              <a:t>Sec.s</a:t>
            </a:r>
            <a:r>
              <a:rPr lang="en-US" sz="1800" dirty="0"/>
              <a:t> 741 and 751 provide an exception that treats that portion of gain as “ordinary income.” </a:t>
            </a:r>
          </a:p>
          <a:p>
            <a:pPr>
              <a:spcBef>
                <a:spcPts val="1200"/>
              </a:spcBef>
            </a:pPr>
            <a:r>
              <a:rPr lang="en-US" sz="1800" i="0" dirty="0">
                <a:effectLst/>
                <a:highlight>
                  <a:srgbClr val="FFFF00"/>
                </a:highlight>
              </a:rPr>
              <a:t>The D.C. Circuit ruled IRC Sec. 751 does not change the sourcing of that portion of the gain</a:t>
            </a:r>
            <a:r>
              <a:rPr lang="en-US" sz="1800" i="0" dirty="0">
                <a:effectLst/>
              </a:rPr>
              <a:t>, holding in part that IRC Sec. 741 first provides that gains from sales of partnership interests are taxed as gains from sale of </a:t>
            </a:r>
            <a:r>
              <a:rPr lang="en-US" sz="1800" dirty="0"/>
              <a:t>a capital asset </a:t>
            </a:r>
            <a:r>
              <a:rPr lang="en-US" sz="1800" i="1" dirty="0">
                <a:effectLst/>
              </a:rPr>
              <a:t>except </a:t>
            </a:r>
            <a:r>
              <a:rPr lang="en-US" sz="1800" dirty="0">
                <a:effectLst/>
              </a:rPr>
              <a:t>for Sec. 751. Since the exception does not apply to the sourcing of the gain, specifically, it is limited to treating the portion of the gain from hot assets as ordinary income. </a:t>
            </a:r>
          </a:p>
        </p:txBody>
      </p:sp>
      <p:sp>
        <p:nvSpPr>
          <p:cNvPr id="4" name="Slide Number Placeholder 3">
            <a:extLst>
              <a:ext uri="{FF2B5EF4-FFF2-40B4-BE49-F238E27FC236}">
                <a16:creationId xmlns:a16="http://schemas.microsoft.com/office/drawing/2014/main" id="{DDC391D9-7A91-01C8-28D4-FAE75C71F3A6}"/>
              </a:ext>
            </a:extLst>
          </p:cNvPr>
          <p:cNvSpPr>
            <a:spLocks noGrp="1"/>
          </p:cNvSpPr>
          <p:nvPr>
            <p:ph type="sldNum" sz="quarter" idx="12"/>
          </p:nvPr>
        </p:nvSpPr>
        <p:spPr>
          <a:xfrm>
            <a:off x="10558300" y="6423914"/>
            <a:ext cx="1052510" cy="365125"/>
          </a:xfrm>
        </p:spPr>
        <p:txBody>
          <a:bodyPr>
            <a:normAutofit/>
          </a:bodyPr>
          <a:lstStyle/>
          <a:p>
            <a:pPr>
              <a:spcAft>
                <a:spcPts val="600"/>
              </a:spcAft>
            </a:pPr>
            <a:fld id="{3A98EE3D-8CD1-4C3F-BD1C-C98C9596463C}" type="slidenum">
              <a:rPr lang="en-US" smtClean="0"/>
              <a:pPr>
                <a:spcAft>
                  <a:spcPts val="600"/>
                </a:spcAft>
              </a:pPr>
              <a:t>11</a:t>
            </a:fld>
            <a:endParaRPr lang="en-US"/>
          </a:p>
        </p:txBody>
      </p:sp>
    </p:spTree>
    <p:extLst>
      <p:ext uri="{BB962C8B-B14F-4D97-AF65-F5344CB8AC3E}">
        <p14:creationId xmlns:p14="http://schemas.microsoft.com/office/powerpoint/2010/main" val="6855915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858DF7D-C2D0-4B03-A7A0-2F06B789E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B26B711-3121-40B0-8377-A64F3DC00C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12">
            <a:extLst>
              <a:ext uri="{FF2B5EF4-FFF2-40B4-BE49-F238E27FC236}">
                <a16:creationId xmlns:a16="http://schemas.microsoft.com/office/drawing/2014/main" id="{645C4D3D-ABBA-4B4E-93E5-01E343719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14">
            <a:extLst>
              <a:ext uri="{FF2B5EF4-FFF2-40B4-BE49-F238E27FC236}">
                <a16:creationId xmlns:a16="http://schemas.microsoft.com/office/drawing/2014/main" id="{98DDD5E5-0097-4C6C-B266-5732EDA96C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16">
            <a:extLst>
              <a:ext uri="{FF2B5EF4-FFF2-40B4-BE49-F238E27FC236}">
                <a16:creationId xmlns:a16="http://schemas.microsoft.com/office/drawing/2014/main" id="{8952EF87-C74F-4D3F-9CAD-EEA1733C9B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97643"/>
            <a:ext cx="3703320" cy="5792922"/>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28B2C5C9-03D9-F790-EFC9-F4418D208407}"/>
              </a:ext>
            </a:extLst>
          </p:cNvPr>
          <p:cNvSpPr>
            <a:spLocks noGrp="1"/>
          </p:cNvSpPr>
          <p:nvPr>
            <p:ph type="title"/>
          </p:nvPr>
        </p:nvSpPr>
        <p:spPr>
          <a:xfrm>
            <a:off x="771148" y="1037967"/>
            <a:ext cx="3054091" cy="4709131"/>
          </a:xfrm>
        </p:spPr>
        <p:txBody>
          <a:bodyPr anchor="ctr">
            <a:normAutofit/>
          </a:bodyPr>
          <a:lstStyle/>
          <a:p>
            <a:pPr algn="ctr"/>
            <a:r>
              <a:rPr lang="en-US" dirty="0">
                <a:solidFill>
                  <a:srgbClr val="FFFEFF"/>
                </a:solidFill>
              </a:rPr>
              <a:t>Other Developments</a:t>
            </a:r>
          </a:p>
        </p:txBody>
      </p:sp>
      <p:sp>
        <p:nvSpPr>
          <p:cNvPr id="3" name="Content Placeholder 2">
            <a:extLst>
              <a:ext uri="{FF2B5EF4-FFF2-40B4-BE49-F238E27FC236}">
                <a16:creationId xmlns:a16="http://schemas.microsoft.com/office/drawing/2014/main" id="{B60079D9-98FA-97B1-DAB1-4B1629A92470}"/>
              </a:ext>
            </a:extLst>
          </p:cNvPr>
          <p:cNvSpPr>
            <a:spLocks noGrp="1"/>
          </p:cNvSpPr>
          <p:nvPr>
            <p:ph idx="1"/>
          </p:nvPr>
        </p:nvSpPr>
        <p:spPr>
          <a:xfrm>
            <a:off x="4241830" y="597643"/>
            <a:ext cx="7368979" cy="5792922"/>
          </a:xfrm>
        </p:spPr>
        <p:txBody>
          <a:bodyPr>
            <a:normAutofit/>
          </a:bodyPr>
          <a:lstStyle/>
          <a:p>
            <a:pPr marL="0" indent="0">
              <a:spcBef>
                <a:spcPts val="1200"/>
              </a:spcBef>
              <a:buNone/>
            </a:pPr>
            <a:r>
              <a:rPr lang="en-US" sz="1800" b="1" dirty="0">
                <a:latin typeface="+mj-lt"/>
              </a:rPr>
              <a:t>Deferring Income with Tiered and Circular Partnerships</a:t>
            </a:r>
            <a:br>
              <a:rPr lang="en-US" sz="1600" b="1" dirty="0">
                <a:latin typeface="+mj-lt"/>
              </a:rPr>
            </a:br>
            <a:r>
              <a:rPr lang="en-US" sz="1400" b="1" dirty="0">
                <a:latin typeface="+mj-lt"/>
              </a:rPr>
              <a:t>Chris William </a:t>
            </a:r>
            <a:r>
              <a:rPr lang="en-US" sz="1400" b="1" dirty="0" err="1">
                <a:latin typeface="+mj-lt"/>
              </a:rPr>
              <a:t>Sanchirico</a:t>
            </a:r>
            <a:r>
              <a:rPr lang="en-US" sz="1400" b="1" dirty="0">
                <a:latin typeface="+mj-lt"/>
              </a:rPr>
              <a:t>, Reed </a:t>
            </a:r>
            <a:r>
              <a:rPr lang="en-US" sz="1400" b="1" dirty="0" err="1">
                <a:latin typeface="+mj-lt"/>
              </a:rPr>
              <a:t>Shuldiner</a:t>
            </a:r>
            <a:r>
              <a:rPr lang="en-US" sz="1400" b="1" dirty="0">
                <a:latin typeface="+mj-lt"/>
              </a:rPr>
              <a:t>, University of Pennsylvania, Institute For Law and Economics, Research Paper 24-28, Aug. 25, 2024</a:t>
            </a:r>
            <a:endParaRPr lang="en-US" sz="1600" b="1" dirty="0">
              <a:latin typeface="+mj-lt"/>
            </a:endParaRPr>
          </a:p>
          <a:p>
            <a:pPr marL="457200" indent="0">
              <a:spcBef>
                <a:spcPts val="1200"/>
              </a:spcBef>
              <a:buNone/>
            </a:pPr>
            <a:r>
              <a:rPr lang="en-US" sz="1600" dirty="0"/>
              <a:t>“. . . </a:t>
            </a:r>
            <a:r>
              <a:rPr lang="en-US" sz="1600" b="0" i="0" u="none" strike="noStrike" baseline="0" dirty="0"/>
              <a:t>partnerships </a:t>
            </a:r>
            <a:r>
              <a:rPr lang="en-US" sz="1600" b="0" i="0" u="none" strike="noStrike" baseline="0" dirty="0">
                <a:highlight>
                  <a:srgbClr val="FFFF00"/>
                </a:highlight>
              </a:rPr>
              <a:t>can have d</a:t>
            </a:r>
            <a:r>
              <a:rPr lang="en-US" sz="1600" dirty="0">
                <a:highlight>
                  <a:srgbClr val="FFFF00"/>
                </a:highlight>
              </a:rPr>
              <a:t>iff</a:t>
            </a:r>
            <a:r>
              <a:rPr lang="en-US" sz="1600" b="0" i="0" u="none" strike="noStrike" baseline="0" dirty="0">
                <a:highlight>
                  <a:srgbClr val="FFFF00"/>
                </a:highlight>
              </a:rPr>
              <a:t>erent taxable years from their partners </a:t>
            </a:r>
            <a:r>
              <a:rPr lang="en-US" sz="1600" b="0" i="0" u="none" strike="noStrike" baseline="0" dirty="0"/>
              <a:t>and that this can result in deferral of taxes. Thus, when at the close of its taxable year a partnership passes income to its partners, some partners’ taxable years may just be getting underway. Those partners will not owe tax on their distributive share until after their own taxable year ends months later.</a:t>
            </a:r>
          </a:p>
          <a:p>
            <a:pPr marL="457200" indent="0">
              <a:spcBef>
                <a:spcPts val="1200"/>
              </a:spcBef>
              <a:buNone/>
            </a:pPr>
            <a:r>
              <a:rPr lang="en-US" sz="1600" b="0" i="0" u="none" strike="noStrike" baseline="0" dirty="0"/>
              <a:t>“This opportunity for deferral is ostensibly limited by rules that restrict the partnership’s choice of taxable year based on a formulaic aggregation of partners’ taxable years. But how effective are these rules? How much deferral do they allow?</a:t>
            </a:r>
          </a:p>
          <a:p>
            <a:pPr marL="457200" indent="0">
              <a:spcBef>
                <a:spcPts val="1200"/>
              </a:spcBef>
              <a:buNone/>
            </a:pPr>
            <a:r>
              <a:rPr lang="en-US" sz="1600" b="0" i="0" u="none" strike="noStrike" baseline="0" dirty="0"/>
              <a:t>“We find that existing restrictions on partnerships’ taxable years are far less effective than they may at first appear.”</a:t>
            </a:r>
            <a:endParaRPr lang="en-US" sz="1600" dirty="0"/>
          </a:p>
        </p:txBody>
      </p:sp>
      <p:sp>
        <p:nvSpPr>
          <p:cNvPr id="4" name="Slide Number Placeholder 3">
            <a:extLst>
              <a:ext uri="{FF2B5EF4-FFF2-40B4-BE49-F238E27FC236}">
                <a16:creationId xmlns:a16="http://schemas.microsoft.com/office/drawing/2014/main" id="{DDC391D9-7A91-01C8-28D4-FAE75C71F3A6}"/>
              </a:ext>
            </a:extLst>
          </p:cNvPr>
          <p:cNvSpPr>
            <a:spLocks noGrp="1"/>
          </p:cNvSpPr>
          <p:nvPr>
            <p:ph type="sldNum" sz="quarter" idx="12"/>
          </p:nvPr>
        </p:nvSpPr>
        <p:spPr>
          <a:xfrm>
            <a:off x="10558300" y="6423914"/>
            <a:ext cx="1052510" cy="365125"/>
          </a:xfrm>
        </p:spPr>
        <p:txBody>
          <a:bodyPr>
            <a:normAutofit/>
          </a:bodyPr>
          <a:lstStyle/>
          <a:p>
            <a:pPr>
              <a:spcAft>
                <a:spcPts val="600"/>
              </a:spcAft>
            </a:pPr>
            <a:fld id="{3A98EE3D-8CD1-4C3F-BD1C-C98C9596463C}" type="slidenum">
              <a:rPr lang="en-US" smtClean="0"/>
              <a:pPr>
                <a:spcAft>
                  <a:spcPts val="600"/>
                </a:spcAft>
              </a:pPr>
              <a:t>12</a:t>
            </a:fld>
            <a:endParaRPr lang="en-US"/>
          </a:p>
        </p:txBody>
      </p:sp>
    </p:spTree>
    <p:extLst>
      <p:ext uri="{BB962C8B-B14F-4D97-AF65-F5344CB8AC3E}">
        <p14:creationId xmlns:p14="http://schemas.microsoft.com/office/powerpoint/2010/main" val="27576109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A549D5C-0071-E1FA-3CA8-D85DAC552CA4}"/>
              </a:ext>
            </a:extLst>
          </p:cNvPr>
          <p:cNvSpPr>
            <a:spLocks noGrp="1"/>
          </p:cNvSpPr>
          <p:nvPr>
            <p:ph type="sldNum" sz="quarter" idx="12"/>
          </p:nvPr>
        </p:nvSpPr>
        <p:spPr/>
        <p:txBody>
          <a:bodyPr/>
          <a:lstStyle/>
          <a:p>
            <a:fld id="{3A98EE3D-8CD1-4C3F-BD1C-C98C9596463C}" type="slidenum">
              <a:rPr lang="en-US" smtClean="0"/>
              <a:t>13</a:t>
            </a:fld>
            <a:endParaRPr lang="en-US" dirty="0"/>
          </a:p>
        </p:txBody>
      </p:sp>
      <p:pic>
        <p:nvPicPr>
          <p:cNvPr id="6" name="Picture 5">
            <a:extLst>
              <a:ext uri="{FF2B5EF4-FFF2-40B4-BE49-F238E27FC236}">
                <a16:creationId xmlns:a16="http://schemas.microsoft.com/office/drawing/2014/main" id="{CAA2CF04-DE5B-8274-0591-0F73FE9BD5F6}"/>
              </a:ext>
            </a:extLst>
          </p:cNvPr>
          <p:cNvPicPr>
            <a:picLocks noChangeAspect="1"/>
          </p:cNvPicPr>
          <p:nvPr/>
        </p:nvPicPr>
        <p:blipFill>
          <a:blip r:embed="rId2"/>
          <a:srcRect l="31035" t="14526" r="34749" b="7660"/>
          <a:stretch/>
        </p:blipFill>
        <p:spPr>
          <a:xfrm>
            <a:off x="1007536" y="1236133"/>
            <a:ext cx="3175000" cy="4580467"/>
          </a:xfrm>
          <a:prstGeom prst="rect">
            <a:avLst/>
          </a:prstGeom>
        </p:spPr>
      </p:pic>
      <p:sp>
        <p:nvSpPr>
          <p:cNvPr id="2" name="TextBox 1">
            <a:extLst>
              <a:ext uri="{FF2B5EF4-FFF2-40B4-BE49-F238E27FC236}">
                <a16:creationId xmlns:a16="http://schemas.microsoft.com/office/drawing/2014/main" id="{BB30F1AE-E20B-F30E-FE7D-86E331D8BCFC}"/>
              </a:ext>
            </a:extLst>
          </p:cNvPr>
          <p:cNvSpPr txBox="1"/>
          <p:nvPr/>
        </p:nvSpPr>
        <p:spPr>
          <a:xfrm>
            <a:off x="4421288" y="2096559"/>
            <a:ext cx="6663267" cy="2246769"/>
          </a:xfrm>
          <a:prstGeom prst="rect">
            <a:avLst/>
          </a:prstGeom>
          <a:noFill/>
        </p:spPr>
        <p:txBody>
          <a:bodyPr wrap="square">
            <a:spAutoFit/>
          </a:bodyPr>
          <a:lstStyle/>
          <a:p>
            <a:pPr algn="l"/>
            <a:r>
              <a:rPr lang="en-US" sz="2000" b="0" i="0" u="none" strike="noStrike" baseline="0" dirty="0">
                <a:highlight>
                  <a:srgbClr val="FFFF00"/>
                </a:highlight>
                <a:latin typeface="Aptos" panose="020B0004020202020204" pitchFamily="34" charset="0"/>
              </a:rPr>
              <a:t>“By carefully phasing taxable years in tiered and circular partnership structures, taxpayers can indefinitely defer tax </a:t>
            </a:r>
            <a:r>
              <a:rPr lang="en-US" sz="2000" b="0" i="0" u="none" strike="noStrike" baseline="0" dirty="0">
                <a:latin typeface="Aptos" panose="020B0004020202020204" pitchFamily="34" charset="0"/>
              </a:rPr>
              <a:t>with minimum complexity and friction. Existing rules that restrict partnerships’ taxable years are ill-adapted to handle tiering and circularity. Even strengthening such rules to look through tiers of partnerships would do little to temper the deferral opportunity.”</a:t>
            </a:r>
            <a:endParaRPr lang="en-US" sz="2000" dirty="0"/>
          </a:p>
        </p:txBody>
      </p:sp>
    </p:spTree>
    <p:extLst>
      <p:ext uri="{BB962C8B-B14F-4D97-AF65-F5344CB8AC3E}">
        <p14:creationId xmlns:p14="http://schemas.microsoft.com/office/powerpoint/2010/main" val="40355938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858DF7D-C2D0-4B03-A7A0-2F06B789E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B26B711-3121-40B0-8377-A64F3DC00C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12">
            <a:extLst>
              <a:ext uri="{FF2B5EF4-FFF2-40B4-BE49-F238E27FC236}">
                <a16:creationId xmlns:a16="http://schemas.microsoft.com/office/drawing/2014/main" id="{645C4D3D-ABBA-4B4E-93E5-01E343719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14">
            <a:extLst>
              <a:ext uri="{FF2B5EF4-FFF2-40B4-BE49-F238E27FC236}">
                <a16:creationId xmlns:a16="http://schemas.microsoft.com/office/drawing/2014/main" id="{98DDD5E5-0097-4C6C-B266-5732EDA96C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16">
            <a:extLst>
              <a:ext uri="{FF2B5EF4-FFF2-40B4-BE49-F238E27FC236}">
                <a16:creationId xmlns:a16="http://schemas.microsoft.com/office/drawing/2014/main" id="{8952EF87-C74F-4D3F-9CAD-EEA1733C9B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97643"/>
            <a:ext cx="3703320" cy="5792922"/>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28B2C5C9-03D9-F790-EFC9-F4418D208407}"/>
              </a:ext>
            </a:extLst>
          </p:cNvPr>
          <p:cNvSpPr>
            <a:spLocks noGrp="1"/>
          </p:cNvSpPr>
          <p:nvPr>
            <p:ph type="title"/>
          </p:nvPr>
        </p:nvSpPr>
        <p:spPr>
          <a:xfrm>
            <a:off x="771148" y="1037967"/>
            <a:ext cx="3054091" cy="4709131"/>
          </a:xfrm>
        </p:spPr>
        <p:txBody>
          <a:bodyPr anchor="ctr">
            <a:normAutofit/>
          </a:bodyPr>
          <a:lstStyle/>
          <a:p>
            <a:pPr algn="ctr"/>
            <a:r>
              <a:rPr lang="en-US" dirty="0">
                <a:solidFill>
                  <a:srgbClr val="FFFEFF"/>
                </a:solidFill>
              </a:rPr>
              <a:t>Other Developments</a:t>
            </a:r>
          </a:p>
        </p:txBody>
      </p:sp>
      <p:sp>
        <p:nvSpPr>
          <p:cNvPr id="3" name="Content Placeholder 2">
            <a:extLst>
              <a:ext uri="{FF2B5EF4-FFF2-40B4-BE49-F238E27FC236}">
                <a16:creationId xmlns:a16="http://schemas.microsoft.com/office/drawing/2014/main" id="{B60079D9-98FA-97B1-DAB1-4B1629A92470}"/>
              </a:ext>
            </a:extLst>
          </p:cNvPr>
          <p:cNvSpPr>
            <a:spLocks noGrp="1"/>
          </p:cNvSpPr>
          <p:nvPr>
            <p:ph idx="1"/>
          </p:nvPr>
        </p:nvSpPr>
        <p:spPr>
          <a:xfrm>
            <a:off x="4241830" y="597643"/>
            <a:ext cx="7503636" cy="5757309"/>
          </a:xfrm>
        </p:spPr>
        <p:txBody>
          <a:bodyPr>
            <a:normAutofit/>
          </a:bodyPr>
          <a:lstStyle/>
          <a:p>
            <a:pPr marL="0" indent="0">
              <a:buNone/>
            </a:pPr>
            <a:r>
              <a:rPr lang="en-US" sz="1800" b="1" i="0" dirty="0">
                <a:effectLst/>
                <a:latin typeface="+mj-lt"/>
              </a:rPr>
              <a:t>“The past, present, and future of the BBA partnership audit regime”</a:t>
            </a:r>
            <a:br>
              <a:rPr lang="en-US" sz="1800" b="1" i="0" dirty="0">
                <a:effectLst/>
                <a:latin typeface="+mj-lt"/>
              </a:rPr>
            </a:br>
            <a:r>
              <a:rPr lang="en-US" sz="1400" b="1" i="0" dirty="0">
                <a:effectLst/>
                <a:latin typeface="+mj-lt"/>
              </a:rPr>
              <a:t>By Jonathan Williamson, CPA, MT, Cleveland, The Tax Adviser, August 1, 2024</a:t>
            </a:r>
            <a:endParaRPr lang="en-US" b="1" i="0" dirty="0">
              <a:effectLst/>
              <a:latin typeface="+mj-lt"/>
            </a:endParaRPr>
          </a:p>
          <a:p>
            <a:pPr marL="457200" indent="0">
              <a:spcBef>
                <a:spcPts val="1200"/>
              </a:spcBef>
              <a:buNone/>
            </a:pPr>
            <a:r>
              <a:rPr lang="en-US" sz="1800" dirty="0"/>
              <a:t>“Partnership complexities are compounded by </a:t>
            </a:r>
            <a:r>
              <a:rPr lang="en-US" sz="1800" dirty="0">
                <a:highlight>
                  <a:srgbClr val="FFFF00"/>
                </a:highlight>
              </a:rPr>
              <a:t>evolving allocation and liquidation methodologies</a:t>
            </a:r>
            <a:r>
              <a:rPr lang="en-US" sz="1800" dirty="0"/>
              <a:t>, </a:t>
            </a:r>
            <a:r>
              <a:rPr lang="en-US" sz="1800" dirty="0">
                <a:highlight>
                  <a:srgbClr val="FFFF00"/>
                </a:highlight>
              </a:rPr>
              <a:t>tiered structures</a:t>
            </a:r>
            <a:r>
              <a:rPr lang="en-US" sz="1800" dirty="0"/>
              <a:t>, and ever-increasing reporting requirements . . . </a:t>
            </a:r>
            <a:r>
              <a:rPr lang="en-US" sz="1800" b="0" i="0" dirty="0">
                <a:effectLst/>
              </a:rPr>
              <a:t>Partnership adjustments are problematic due to the </a:t>
            </a:r>
            <a:r>
              <a:rPr lang="en-US" sz="1800" b="0" i="0" dirty="0">
                <a:effectLst/>
                <a:highlight>
                  <a:srgbClr val="FFFF00"/>
                </a:highlight>
              </a:rPr>
              <a:t>cascading nature of partnerships</a:t>
            </a:r>
            <a:r>
              <a:rPr lang="en-US" sz="1800" b="0" i="0" dirty="0">
                <a:effectLst/>
              </a:rPr>
              <a:t>. A change in income or loss may change how all items of a partnership are allocated to its partners, which may result in changes to upper-tier entities, and so on.”</a:t>
            </a:r>
            <a:endParaRPr lang="en-US" sz="1800" dirty="0"/>
          </a:p>
        </p:txBody>
      </p:sp>
      <p:sp>
        <p:nvSpPr>
          <p:cNvPr id="4" name="Slide Number Placeholder 3">
            <a:extLst>
              <a:ext uri="{FF2B5EF4-FFF2-40B4-BE49-F238E27FC236}">
                <a16:creationId xmlns:a16="http://schemas.microsoft.com/office/drawing/2014/main" id="{DDC391D9-7A91-01C8-28D4-FAE75C71F3A6}"/>
              </a:ext>
            </a:extLst>
          </p:cNvPr>
          <p:cNvSpPr>
            <a:spLocks noGrp="1"/>
          </p:cNvSpPr>
          <p:nvPr>
            <p:ph type="sldNum" sz="quarter" idx="12"/>
          </p:nvPr>
        </p:nvSpPr>
        <p:spPr>
          <a:xfrm>
            <a:off x="10558300" y="6423914"/>
            <a:ext cx="1052510" cy="365125"/>
          </a:xfrm>
        </p:spPr>
        <p:txBody>
          <a:bodyPr>
            <a:normAutofit/>
          </a:bodyPr>
          <a:lstStyle/>
          <a:p>
            <a:pPr>
              <a:spcAft>
                <a:spcPts val="600"/>
              </a:spcAft>
            </a:pPr>
            <a:fld id="{3A98EE3D-8CD1-4C3F-BD1C-C98C9596463C}" type="slidenum">
              <a:rPr lang="en-US" smtClean="0"/>
              <a:pPr>
                <a:spcAft>
                  <a:spcPts val="600"/>
                </a:spcAft>
              </a:pPr>
              <a:t>14</a:t>
            </a:fld>
            <a:endParaRPr lang="en-US"/>
          </a:p>
        </p:txBody>
      </p:sp>
    </p:spTree>
    <p:extLst>
      <p:ext uri="{BB962C8B-B14F-4D97-AF65-F5344CB8AC3E}">
        <p14:creationId xmlns:p14="http://schemas.microsoft.com/office/powerpoint/2010/main" val="40163898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858DF7D-C2D0-4B03-A7A0-2F06B789E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B26B711-3121-40B0-8377-A64F3DC00C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12">
            <a:extLst>
              <a:ext uri="{FF2B5EF4-FFF2-40B4-BE49-F238E27FC236}">
                <a16:creationId xmlns:a16="http://schemas.microsoft.com/office/drawing/2014/main" id="{645C4D3D-ABBA-4B4E-93E5-01E343719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14">
            <a:extLst>
              <a:ext uri="{FF2B5EF4-FFF2-40B4-BE49-F238E27FC236}">
                <a16:creationId xmlns:a16="http://schemas.microsoft.com/office/drawing/2014/main" id="{98DDD5E5-0097-4C6C-B266-5732EDA96C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16">
            <a:extLst>
              <a:ext uri="{FF2B5EF4-FFF2-40B4-BE49-F238E27FC236}">
                <a16:creationId xmlns:a16="http://schemas.microsoft.com/office/drawing/2014/main" id="{8952EF87-C74F-4D3F-9CAD-EEA1733C9B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97643"/>
            <a:ext cx="3703320" cy="5792922"/>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28B2C5C9-03D9-F790-EFC9-F4418D208407}"/>
              </a:ext>
            </a:extLst>
          </p:cNvPr>
          <p:cNvSpPr>
            <a:spLocks noGrp="1"/>
          </p:cNvSpPr>
          <p:nvPr>
            <p:ph type="title"/>
          </p:nvPr>
        </p:nvSpPr>
        <p:spPr>
          <a:xfrm>
            <a:off x="771148" y="1037967"/>
            <a:ext cx="3054091" cy="4709131"/>
          </a:xfrm>
        </p:spPr>
        <p:txBody>
          <a:bodyPr anchor="ctr">
            <a:normAutofit/>
          </a:bodyPr>
          <a:lstStyle/>
          <a:p>
            <a:pPr algn="ctr"/>
            <a:r>
              <a:rPr lang="en-US" dirty="0">
                <a:solidFill>
                  <a:srgbClr val="FFFEFF"/>
                </a:solidFill>
              </a:rPr>
              <a:t>Other Developments</a:t>
            </a:r>
          </a:p>
        </p:txBody>
      </p:sp>
      <p:sp>
        <p:nvSpPr>
          <p:cNvPr id="3" name="Content Placeholder 2">
            <a:extLst>
              <a:ext uri="{FF2B5EF4-FFF2-40B4-BE49-F238E27FC236}">
                <a16:creationId xmlns:a16="http://schemas.microsoft.com/office/drawing/2014/main" id="{B60079D9-98FA-97B1-DAB1-4B1629A92470}"/>
              </a:ext>
            </a:extLst>
          </p:cNvPr>
          <p:cNvSpPr>
            <a:spLocks noGrp="1"/>
          </p:cNvSpPr>
          <p:nvPr>
            <p:ph idx="1"/>
          </p:nvPr>
        </p:nvSpPr>
        <p:spPr>
          <a:xfrm>
            <a:off x="4241830" y="597643"/>
            <a:ext cx="7503636" cy="5822714"/>
          </a:xfrm>
        </p:spPr>
        <p:txBody>
          <a:bodyPr>
            <a:normAutofit/>
          </a:bodyPr>
          <a:lstStyle/>
          <a:p>
            <a:pPr marL="0" indent="0">
              <a:buNone/>
            </a:pPr>
            <a:r>
              <a:rPr lang="en-US" sz="1800" b="1" i="0" dirty="0">
                <a:effectLst/>
                <a:latin typeface="+mj-lt"/>
              </a:rPr>
              <a:t>“</a:t>
            </a:r>
            <a:r>
              <a:rPr lang="en-US" sz="1800" b="1" i="0" dirty="0">
                <a:effectLst/>
                <a:highlight>
                  <a:srgbClr val="FFFF00"/>
                </a:highlight>
                <a:latin typeface="+mj-lt"/>
              </a:rPr>
              <a:t>Artificial Intelligence </a:t>
            </a:r>
            <a:r>
              <a:rPr lang="en-US" sz="1800" b="1" i="0" dirty="0">
                <a:effectLst/>
                <a:latin typeface="+mj-lt"/>
              </a:rPr>
              <a:t>May Help IRS Close the Tax Gap”</a:t>
            </a:r>
            <a:br>
              <a:rPr lang="en-US" sz="1800" b="1" i="0" dirty="0">
                <a:effectLst/>
                <a:latin typeface="+mj-lt"/>
              </a:rPr>
            </a:br>
            <a:r>
              <a:rPr lang="en-US" sz="1400" b="1" i="0" dirty="0">
                <a:effectLst/>
                <a:latin typeface="+mj-lt"/>
              </a:rPr>
              <a:t>Government Accountability Office, </a:t>
            </a:r>
            <a:r>
              <a:rPr lang="en-US" sz="1400" b="1" i="0" dirty="0" err="1">
                <a:effectLst/>
                <a:latin typeface="+mj-lt"/>
              </a:rPr>
              <a:t>WatchBlog</a:t>
            </a:r>
            <a:r>
              <a:rPr lang="en-US" sz="1400" b="1" i="0" dirty="0">
                <a:effectLst/>
                <a:latin typeface="+mj-lt"/>
              </a:rPr>
              <a:t>: Following the Federal Dollar, June 6, 2024 </a:t>
            </a:r>
            <a:r>
              <a:rPr lang="en-US" sz="1200" b="1" i="0" dirty="0">
                <a:effectLst/>
                <a:latin typeface="+mj-lt"/>
              </a:rPr>
              <a:t>(Here: </a:t>
            </a:r>
            <a:r>
              <a:rPr lang="en-US" sz="1200" b="1" i="0" dirty="0">
                <a:solidFill>
                  <a:schemeClr val="accent1">
                    <a:lumMod val="60000"/>
                    <a:lumOff val="40000"/>
                  </a:schemeClr>
                </a:solidFill>
                <a:effectLst/>
                <a:latin typeface="+mj-lt"/>
                <a:hlinkClick r:id="rId2">
                  <a:extLst>
                    <a:ext uri="{A12FA001-AC4F-418D-AE19-62706E023703}">
                      <ahyp:hlinkClr xmlns:ahyp="http://schemas.microsoft.com/office/drawing/2018/hyperlinkcolor" val="tx"/>
                    </a:ext>
                  </a:extLst>
                </a:hlinkClick>
              </a:rPr>
              <a:t>https://www.gao.gov/blog/artificial-intelligence-may-help-irs-close-tax-gap</a:t>
            </a:r>
            <a:r>
              <a:rPr lang="en-US" sz="1200" b="1" i="0" dirty="0">
                <a:effectLst/>
                <a:latin typeface="+mj-lt"/>
              </a:rPr>
              <a:t>) </a:t>
            </a:r>
          </a:p>
          <a:p>
            <a:pPr>
              <a:spcBef>
                <a:spcPts val="1200"/>
              </a:spcBef>
            </a:pPr>
            <a:r>
              <a:rPr lang="en-US" sz="1800" dirty="0"/>
              <a:t>“</a:t>
            </a:r>
            <a:r>
              <a:rPr lang="en-US" sz="1800" b="1" i="0" dirty="0">
                <a:effectLst/>
                <a:latin typeface="Lato Web"/>
              </a:rPr>
              <a:t>Partnership audits</a:t>
            </a:r>
            <a:r>
              <a:rPr lang="en-US" sz="1800" b="0" i="0" dirty="0">
                <a:effectLst/>
                <a:latin typeface="Lato Web"/>
              </a:rPr>
              <a:t>. . . .The number of large partnerships has increased substantially in recent years (by nearly 600% between 2002 and 2019). This shift has made it more difficult for the IRS to identify taxable income and catch potential tax cheats. </a:t>
            </a:r>
          </a:p>
          <a:p>
            <a:pPr>
              <a:spcBef>
                <a:spcPts val="1200"/>
              </a:spcBef>
            </a:pPr>
            <a:r>
              <a:rPr lang="en-US" sz="1800" b="0" i="0" dirty="0">
                <a:effectLst/>
                <a:latin typeface="Lato Web"/>
              </a:rPr>
              <a:t>“IRS audits few large partnerships’ tax returns because they are complex. And when IRS does audit them, the result is often no change to the audited return. IRS currently uses two AI models to help prioritize partnership returns for audit. The models are intended to help select the highest risk large partnership returns for audit</a:t>
            </a:r>
            <a:r>
              <a:rPr lang="en-US" sz="1800" b="0" i="0" dirty="0">
                <a:effectLst/>
                <a:highlight>
                  <a:srgbClr val="FFFF00"/>
                </a:highlight>
                <a:latin typeface="Lato Web"/>
              </a:rPr>
              <a:t>. But we think more could be done to address design weaknesses that may limit these models’ ability to objectively identify the most high-risk returns and improve audit selection over time</a:t>
            </a:r>
            <a:r>
              <a:rPr lang="en-US" sz="1800" b="0" i="0" dirty="0">
                <a:effectLst/>
                <a:latin typeface="Lato Web"/>
              </a:rPr>
              <a:t>.</a:t>
            </a:r>
            <a:r>
              <a:rPr lang="en-US" sz="1800" b="0" i="0" dirty="0">
                <a:effectLst/>
              </a:rPr>
              <a:t>”</a:t>
            </a:r>
            <a:endParaRPr lang="en-US" sz="1800" dirty="0"/>
          </a:p>
        </p:txBody>
      </p:sp>
      <p:sp>
        <p:nvSpPr>
          <p:cNvPr id="4" name="Slide Number Placeholder 3">
            <a:extLst>
              <a:ext uri="{FF2B5EF4-FFF2-40B4-BE49-F238E27FC236}">
                <a16:creationId xmlns:a16="http://schemas.microsoft.com/office/drawing/2014/main" id="{DDC391D9-7A91-01C8-28D4-FAE75C71F3A6}"/>
              </a:ext>
            </a:extLst>
          </p:cNvPr>
          <p:cNvSpPr>
            <a:spLocks noGrp="1"/>
          </p:cNvSpPr>
          <p:nvPr>
            <p:ph type="sldNum" sz="quarter" idx="12"/>
          </p:nvPr>
        </p:nvSpPr>
        <p:spPr>
          <a:xfrm>
            <a:off x="10558300" y="6423914"/>
            <a:ext cx="1052510" cy="365125"/>
          </a:xfrm>
        </p:spPr>
        <p:txBody>
          <a:bodyPr>
            <a:normAutofit/>
          </a:bodyPr>
          <a:lstStyle/>
          <a:p>
            <a:pPr>
              <a:spcAft>
                <a:spcPts val="600"/>
              </a:spcAft>
            </a:pPr>
            <a:fld id="{3A98EE3D-8CD1-4C3F-BD1C-C98C9596463C}" type="slidenum">
              <a:rPr lang="en-US" smtClean="0"/>
              <a:pPr>
                <a:spcAft>
                  <a:spcPts val="600"/>
                </a:spcAft>
              </a:pPr>
              <a:t>15</a:t>
            </a:fld>
            <a:endParaRPr lang="en-US"/>
          </a:p>
        </p:txBody>
      </p:sp>
    </p:spTree>
    <p:extLst>
      <p:ext uri="{BB962C8B-B14F-4D97-AF65-F5344CB8AC3E}">
        <p14:creationId xmlns:p14="http://schemas.microsoft.com/office/powerpoint/2010/main" val="15415677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7D178-A4C1-F7D3-AA05-3334BA61797E}"/>
              </a:ext>
            </a:extLst>
          </p:cNvPr>
          <p:cNvSpPr>
            <a:spLocks noGrp="1"/>
          </p:cNvSpPr>
          <p:nvPr>
            <p:ph type="title"/>
          </p:nvPr>
        </p:nvSpPr>
        <p:spPr>
          <a:xfrm>
            <a:off x="581193" y="2393950"/>
            <a:ext cx="11029615" cy="1829707"/>
          </a:xfrm>
        </p:spPr>
        <p:txBody>
          <a:bodyPr>
            <a:noAutofit/>
          </a:bodyPr>
          <a:lstStyle/>
          <a:p>
            <a:r>
              <a:rPr lang="en-US" sz="3200" dirty="0"/>
              <a:t>What does A Generative AI (</a:t>
            </a:r>
            <a:r>
              <a:rPr lang="en-US" sz="3200" cap="none" dirty="0"/>
              <a:t>OpenAI</a:t>
            </a:r>
            <a:r>
              <a:rPr lang="en-US" sz="3200" dirty="0"/>
              <a:t> </a:t>
            </a:r>
            <a:r>
              <a:rPr lang="en-US" sz="3200" cap="none" dirty="0"/>
              <a:t>ChatGPT 4o</a:t>
            </a:r>
            <a:r>
              <a:rPr lang="en-US" sz="3200" dirty="0"/>
              <a:t>) </a:t>
            </a:r>
            <a:br>
              <a:rPr lang="en-US" sz="3200" dirty="0"/>
            </a:br>
            <a:r>
              <a:rPr lang="en-US" sz="3200" dirty="0"/>
              <a:t>think of sourcing in Complex partnerships? </a:t>
            </a:r>
            <a:endParaRPr lang="en-US" sz="3200" i="1" dirty="0">
              <a:solidFill>
                <a:schemeClr val="accent2">
                  <a:lumMod val="75000"/>
                </a:schemeClr>
              </a:solidFill>
            </a:endParaRPr>
          </a:p>
        </p:txBody>
      </p:sp>
      <p:sp>
        <p:nvSpPr>
          <p:cNvPr id="3" name="Text Placeholder 2">
            <a:extLst>
              <a:ext uri="{FF2B5EF4-FFF2-40B4-BE49-F238E27FC236}">
                <a16:creationId xmlns:a16="http://schemas.microsoft.com/office/drawing/2014/main" id="{616B7D5B-52BF-AFD7-2395-AAB5A721A3F0}"/>
              </a:ext>
            </a:extLst>
          </p:cNvPr>
          <p:cNvSpPr>
            <a:spLocks noGrp="1"/>
          </p:cNvSpPr>
          <p:nvPr>
            <p:ph type="body" idx="1"/>
          </p:nvPr>
        </p:nvSpPr>
        <p:spPr/>
        <p:txBody>
          <a:bodyPr>
            <a:normAutofit/>
          </a:bodyPr>
          <a:lstStyle/>
          <a:p>
            <a:r>
              <a:rPr lang="en-US" sz="2800" b="1" i="1" dirty="0">
                <a:solidFill>
                  <a:schemeClr val="accent2">
                    <a:lumMod val="75000"/>
                  </a:schemeClr>
                </a:solidFill>
              </a:rPr>
              <a:t>DISCLAIMER: Just for fun (not to rely)</a:t>
            </a:r>
            <a:endParaRPr lang="en-US" sz="1600" b="1" dirty="0"/>
          </a:p>
        </p:txBody>
      </p:sp>
      <p:sp>
        <p:nvSpPr>
          <p:cNvPr id="4" name="Slide Number Placeholder 3">
            <a:extLst>
              <a:ext uri="{FF2B5EF4-FFF2-40B4-BE49-F238E27FC236}">
                <a16:creationId xmlns:a16="http://schemas.microsoft.com/office/drawing/2014/main" id="{00BF84C6-DE2D-E7D5-A00C-A3EBCDC68772}"/>
              </a:ext>
            </a:extLst>
          </p:cNvPr>
          <p:cNvSpPr>
            <a:spLocks noGrp="1"/>
          </p:cNvSpPr>
          <p:nvPr>
            <p:ph type="sldNum" sz="quarter" idx="12"/>
          </p:nvPr>
        </p:nvSpPr>
        <p:spPr/>
        <p:txBody>
          <a:bodyPr/>
          <a:lstStyle/>
          <a:p>
            <a:fld id="{3A98EE3D-8CD1-4C3F-BD1C-C98C9596463C}" type="slidenum">
              <a:rPr lang="en-US" smtClean="0"/>
              <a:t>16</a:t>
            </a:fld>
            <a:endParaRPr lang="en-US" dirty="0"/>
          </a:p>
        </p:txBody>
      </p:sp>
    </p:spTree>
    <p:extLst>
      <p:ext uri="{BB962C8B-B14F-4D97-AF65-F5344CB8AC3E}">
        <p14:creationId xmlns:p14="http://schemas.microsoft.com/office/powerpoint/2010/main" val="30609437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7D178-A4C1-F7D3-AA05-3334BA61797E}"/>
              </a:ext>
            </a:extLst>
          </p:cNvPr>
          <p:cNvSpPr>
            <a:spLocks noGrp="1"/>
          </p:cNvSpPr>
          <p:nvPr>
            <p:ph type="title"/>
          </p:nvPr>
        </p:nvSpPr>
        <p:spPr>
          <a:xfrm>
            <a:off x="581192" y="702156"/>
            <a:ext cx="11029616" cy="778301"/>
          </a:xfrm>
        </p:spPr>
        <p:txBody>
          <a:bodyPr>
            <a:normAutofit fontScale="90000"/>
          </a:bodyPr>
          <a:lstStyle/>
          <a:p>
            <a:r>
              <a:rPr lang="en-US" dirty="0"/>
              <a:t>What does AI think of sourcing in Complex partnerships? – </a:t>
            </a:r>
            <a:r>
              <a:rPr lang="en-US" sz="2400" i="1" dirty="0"/>
              <a:t>DISCLAIMER: Just for fun (not to rely)</a:t>
            </a:r>
          </a:p>
        </p:txBody>
      </p:sp>
      <p:sp>
        <p:nvSpPr>
          <p:cNvPr id="4" name="Slide Number Placeholder 3">
            <a:extLst>
              <a:ext uri="{FF2B5EF4-FFF2-40B4-BE49-F238E27FC236}">
                <a16:creationId xmlns:a16="http://schemas.microsoft.com/office/drawing/2014/main" id="{00BF84C6-DE2D-E7D5-A00C-A3EBCDC6877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prstClr val="black">
                    <a:lumMod val="75000"/>
                    <a:lumOff val="25000"/>
                  </a:prst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900" b="0" i="0" u="none" strike="noStrike" kern="1200" cap="none" spc="0" normalizeH="0" baseline="0" noProof="0" dirty="0">
              <a:ln>
                <a:noFill/>
              </a:ln>
              <a:solidFill>
                <a:prstClr val="black">
                  <a:lumMod val="75000"/>
                  <a:lumOff val="25000"/>
                </a:prstClr>
              </a:solidFill>
              <a:effectLst/>
              <a:uLnTx/>
              <a:uFillTx/>
              <a:latin typeface="Franklin Gothic Book" panose="020B0502020104020203"/>
              <a:ea typeface="+mn-ea"/>
              <a:cs typeface="+mn-cs"/>
            </a:endParaRPr>
          </a:p>
        </p:txBody>
      </p:sp>
      <p:grpSp>
        <p:nvGrpSpPr>
          <p:cNvPr id="6" name="Group 5">
            <a:extLst>
              <a:ext uri="{FF2B5EF4-FFF2-40B4-BE49-F238E27FC236}">
                <a16:creationId xmlns:a16="http://schemas.microsoft.com/office/drawing/2014/main" id="{F308591D-C18E-B404-EB48-17B0B8C5141A}"/>
              </a:ext>
            </a:extLst>
          </p:cNvPr>
          <p:cNvGrpSpPr/>
          <p:nvPr/>
        </p:nvGrpSpPr>
        <p:grpSpPr>
          <a:xfrm>
            <a:off x="1933293" y="2095525"/>
            <a:ext cx="8325414" cy="3506064"/>
            <a:chOff x="2573079" y="2772816"/>
            <a:chExt cx="8325414" cy="3506064"/>
          </a:xfrm>
          <a:effectLst>
            <a:outerShdw blurRad="50800" dist="38100" dir="2700000" algn="tl" rotWithShape="0">
              <a:prstClr val="black">
                <a:alpha val="40000"/>
              </a:prstClr>
            </a:outerShdw>
          </a:effectLst>
        </p:grpSpPr>
        <p:pic>
          <p:nvPicPr>
            <p:cNvPr id="3" name="Content Placeholder 6" descr="A screenshot of a phone">
              <a:extLst>
                <a:ext uri="{FF2B5EF4-FFF2-40B4-BE49-F238E27FC236}">
                  <a16:creationId xmlns:a16="http://schemas.microsoft.com/office/drawing/2014/main" id="{7E687330-944F-C134-EA36-C09D2AE426BD}"/>
                </a:ext>
              </a:extLst>
            </p:cNvPr>
            <p:cNvPicPr>
              <a:picLocks noChangeAspect="1"/>
            </p:cNvPicPr>
            <p:nvPr/>
          </p:nvPicPr>
          <p:blipFill>
            <a:blip r:embed="rId3">
              <a:extLst>
                <a:ext uri="{28A0092B-C50C-407E-A947-70E740481C1C}">
                  <a14:useLocalDpi xmlns:a14="http://schemas.microsoft.com/office/drawing/2010/main" val="0"/>
                </a:ext>
              </a:extLst>
            </a:blip>
            <a:srcRect l="13322"/>
            <a:stretch/>
          </p:blipFill>
          <p:spPr>
            <a:xfrm>
              <a:off x="2573079" y="2772816"/>
              <a:ext cx="8325414" cy="3506064"/>
            </a:xfrm>
            <a:prstGeom prst="rect">
              <a:avLst/>
            </a:prstGeom>
            <a:ln>
              <a:solidFill>
                <a:schemeClr val="accent1"/>
              </a:solidFill>
            </a:ln>
          </p:spPr>
        </p:pic>
        <p:sp>
          <p:nvSpPr>
            <p:cNvPr id="5" name="Rectangle 4">
              <a:extLst>
                <a:ext uri="{FF2B5EF4-FFF2-40B4-BE49-F238E27FC236}">
                  <a16:creationId xmlns:a16="http://schemas.microsoft.com/office/drawing/2014/main" id="{F9C26B6B-E4A9-3E0C-A6A8-F6F0AEACEC0C}"/>
                </a:ext>
              </a:extLst>
            </p:cNvPr>
            <p:cNvSpPr/>
            <p:nvPr/>
          </p:nvSpPr>
          <p:spPr>
            <a:xfrm>
              <a:off x="2692400" y="4331547"/>
              <a:ext cx="7128933" cy="778933"/>
            </a:xfrm>
            <a:prstGeom prst="rect">
              <a:avLst/>
            </a:prstGeom>
            <a:solidFill>
              <a:srgbClr val="FFFF00">
                <a:alpha val="27059"/>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Rectangle 32">
            <a:extLst>
              <a:ext uri="{FF2B5EF4-FFF2-40B4-BE49-F238E27FC236}">
                <a16:creationId xmlns:a16="http://schemas.microsoft.com/office/drawing/2014/main" id="{65946E65-7049-6AB6-7513-9632189EFE0C}"/>
              </a:ext>
            </a:extLst>
          </p:cNvPr>
          <p:cNvSpPr/>
          <p:nvPr/>
        </p:nvSpPr>
        <p:spPr>
          <a:xfrm>
            <a:off x="2052614" y="4411337"/>
            <a:ext cx="2455333" cy="282786"/>
          </a:xfrm>
          <a:prstGeom prst="rect">
            <a:avLst/>
          </a:prstGeom>
          <a:solidFill>
            <a:srgbClr val="FFFF00">
              <a:alpha val="27059"/>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Tree>
    <p:extLst>
      <p:ext uri="{BB962C8B-B14F-4D97-AF65-F5344CB8AC3E}">
        <p14:creationId xmlns:p14="http://schemas.microsoft.com/office/powerpoint/2010/main" val="26306220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0BF84C6-DE2D-E7D5-A00C-A3EBCDC6877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prstClr val="black">
                    <a:lumMod val="75000"/>
                    <a:lumOff val="25000"/>
                  </a:prst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900" b="0" i="0" u="none" strike="noStrike" kern="1200" cap="none" spc="0" normalizeH="0" baseline="0" noProof="0" dirty="0">
              <a:ln>
                <a:noFill/>
              </a:ln>
              <a:solidFill>
                <a:prstClr val="black">
                  <a:lumMod val="75000"/>
                  <a:lumOff val="25000"/>
                </a:prstClr>
              </a:solidFill>
              <a:effectLst/>
              <a:uLnTx/>
              <a:uFillTx/>
              <a:latin typeface="Franklin Gothic Book" panose="020B0502020104020203"/>
              <a:ea typeface="+mn-ea"/>
              <a:cs typeface="+mn-cs"/>
            </a:endParaRPr>
          </a:p>
        </p:txBody>
      </p:sp>
      <p:pic>
        <p:nvPicPr>
          <p:cNvPr id="8" name="Picture 7" descr="A close-up of a document">
            <a:extLst>
              <a:ext uri="{FF2B5EF4-FFF2-40B4-BE49-F238E27FC236}">
                <a16:creationId xmlns:a16="http://schemas.microsoft.com/office/drawing/2014/main" id="{2D0DD646-7CD0-6ED3-2E33-4DCCFB3767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8802" y="1882530"/>
            <a:ext cx="8654396" cy="4385736"/>
          </a:xfrm>
          <a:prstGeom prst="rect">
            <a:avLst/>
          </a:prstGeom>
          <a:ln>
            <a:solidFill>
              <a:schemeClr val="accent1"/>
            </a:solidFill>
          </a:ln>
          <a:effectLst>
            <a:outerShdw blurRad="50800" dist="38100" dir="2700000" algn="tl" rotWithShape="0">
              <a:prstClr val="black">
                <a:alpha val="40000"/>
              </a:prstClr>
            </a:outerShdw>
          </a:effectLst>
        </p:spPr>
      </p:pic>
      <p:sp>
        <p:nvSpPr>
          <p:cNvPr id="11" name="Rectangle 10">
            <a:extLst>
              <a:ext uri="{FF2B5EF4-FFF2-40B4-BE49-F238E27FC236}">
                <a16:creationId xmlns:a16="http://schemas.microsoft.com/office/drawing/2014/main" id="{8D1E48A4-B5A8-B6E1-F297-F76A9344043E}"/>
              </a:ext>
            </a:extLst>
          </p:cNvPr>
          <p:cNvSpPr/>
          <p:nvPr/>
        </p:nvSpPr>
        <p:spPr>
          <a:xfrm>
            <a:off x="5113867" y="2621419"/>
            <a:ext cx="4995333" cy="338666"/>
          </a:xfrm>
          <a:prstGeom prst="rect">
            <a:avLst/>
          </a:prstGeom>
          <a:solidFill>
            <a:srgbClr val="FFFF00">
              <a:alpha val="27059"/>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17EC2D0-3EF2-407D-0F2B-59A3D5374D6B}"/>
              </a:ext>
            </a:extLst>
          </p:cNvPr>
          <p:cNvSpPr/>
          <p:nvPr/>
        </p:nvSpPr>
        <p:spPr>
          <a:xfrm>
            <a:off x="2607733" y="2960085"/>
            <a:ext cx="7501467" cy="457200"/>
          </a:xfrm>
          <a:prstGeom prst="rect">
            <a:avLst/>
          </a:prstGeom>
          <a:solidFill>
            <a:srgbClr val="FFFF00">
              <a:alpha val="27059"/>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B0F1242-1B11-8E1E-497C-8DD6DDE311AA}"/>
              </a:ext>
            </a:extLst>
          </p:cNvPr>
          <p:cNvSpPr/>
          <p:nvPr/>
        </p:nvSpPr>
        <p:spPr>
          <a:xfrm>
            <a:off x="2607733" y="3417285"/>
            <a:ext cx="626534" cy="338666"/>
          </a:xfrm>
          <a:prstGeom prst="rect">
            <a:avLst/>
          </a:prstGeom>
          <a:solidFill>
            <a:srgbClr val="FFFF00">
              <a:alpha val="27059"/>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FE3A994-601D-4B1C-EBB9-42B7B8F0A2C4}"/>
              </a:ext>
            </a:extLst>
          </p:cNvPr>
          <p:cNvSpPr/>
          <p:nvPr/>
        </p:nvSpPr>
        <p:spPr>
          <a:xfrm>
            <a:off x="3386667" y="5317756"/>
            <a:ext cx="1015212" cy="457200"/>
          </a:xfrm>
          <a:prstGeom prst="rect">
            <a:avLst/>
          </a:prstGeom>
          <a:solidFill>
            <a:srgbClr val="FFFF00">
              <a:alpha val="27059"/>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C607067F-0F54-7B2C-7EC7-D3B14AB8F4E2}"/>
              </a:ext>
            </a:extLst>
          </p:cNvPr>
          <p:cNvSpPr>
            <a:spLocks noGrp="1"/>
          </p:cNvSpPr>
          <p:nvPr>
            <p:ph type="title"/>
          </p:nvPr>
        </p:nvSpPr>
        <p:spPr>
          <a:xfrm>
            <a:off x="581192" y="702156"/>
            <a:ext cx="11029616" cy="778301"/>
          </a:xfrm>
        </p:spPr>
        <p:txBody>
          <a:bodyPr>
            <a:normAutofit fontScale="90000"/>
          </a:bodyPr>
          <a:lstStyle/>
          <a:p>
            <a:r>
              <a:rPr lang="en-US" dirty="0"/>
              <a:t>What does AI think of sourcing in Complex partnerships? – </a:t>
            </a:r>
            <a:r>
              <a:rPr lang="en-US" sz="2400" i="1" dirty="0"/>
              <a:t>DISCLAIMER: Just for fun (not to rely)</a:t>
            </a:r>
          </a:p>
        </p:txBody>
      </p:sp>
    </p:spTree>
    <p:extLst>
      <p:ext uri="{BB962C8B-B14F-4D97-AF65-F5344CB8AC3E}">
        <p14:creationId xmlns:p14="http://schemas.microsoft.com/office/powerpoint/2010/main" val="24050417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0BF84C6-DE2D-E7D5-A00C-A3EBCDC68772}"/>
              </a:ext>
            </a:extLst>
          </p:cNvPr>
          <p:cNvSpPr>
            <a:spLocks noGrp="1"/>
          </p:cNvSpPr>
          <p:nvPr>
            <p:ph type="sldNum" sz="quarter" idx="12"/>
          </p:nvPr>
        </p:nvSpPr>
        <p:spPr>
          <a:xfrm>
            <a:off x="10558300" y="6170987"/>
            <a:ext cx="105251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prstClr val="black">
                    <a:lumMod val="75000"/>
                    <a:lumOff val="25000"/>
                  </a:prst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900" b="0" i="0" u="none" strike="noStrike" kern="1200" cap="none" spc="0" normalizeH="0" baseline="0" noProof="0" dirty="0">
              <a:ln>
                <a:noFill/>
              </a:ln>
              <a:solidFill>
                <a:prstClr val="black">
                  <a:lumMod val="75000"/>
                  <a:lumOff val="25000"/>
                </a:prstClr>
              </a:solidFill>
              <a:effectLst/>
              <a:uLnTx/>
              <a:uFillTx/>
              <a:latin typeface="Franklin Gothic Book" panose="020B0502020104020203"/>
              <a:ea typeface="+mn-ea"/>
              <a:cs typeface="+mn-cs"/>
            </a:endParaRPr>
          </a:p>
        </p:txBody>
      </p:sp>
      <p:pic>
        <p:nvPicPr>
          <p:cNvPr id="5" name="Picture 4" descr="A white text on a black background&#10;&#10;Description automatically generated">
            <a:extLst>
              <a:ext uri="{FF2B5EF4-FFF2-40B4-BE49-F238E27FC236}">
                <a16:creationId xmlns:a16="http://schemas.microsoft.com/office/drawing/2014/main" id="{4E6B6736-A000-AD80-1B83-01DABAADC4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5866" y="1720325"/>
            <a:ext cx="8060268" cy="4884748"/>
          </a:xfrm>
          <a:prstGeom prst="rect">
            <a:avLst/>
          </a:prstGeom>
          <a:ln>
            <a:solidFill>
              <a:schemeClr val="accent1"/>
            </a:solidFill>
          </a:ln>
          <a:effectLst>
            <a:outerShdw blurRad="50800" dist="38100" dir="2700000" algn="tl" rotWithShape="0">
              <a:prstClr val="black">
                <a:alpha val="40000"/>
              </a:prstClr>
            </a:outerShdw>
          </a:effectLst>
        </p:spPr>
      </p:pic>
      <p:sp>
        <p:nvSpPr>
          <p:cNvPr id="11" name="Rectangle 10">
            <a:extLst>
              <a:ext uri="{FF2B5EF4-FFF2-40B4-BE49-F238E27FC236}">
                <a16:creationId xmlns:a16="http://schemas.microsoft.com/office/drawing/2014/main" id="{49A27F3D-511C-C509-29EF-A96B0D494FA3}"/>
              </a:ext>
            </a:extLst>
          </p:cNvPr>
          <p:cNvSpPr/>
          <p:nvPr/>
        </p:nvSpPr>
        <p:spPr>
          <a:xfrm>
            <a:off x="3488267" y="3072182"/>
            <a:ext cx="6011333" cy="355600"/>
          </a:xfrm>
          <a:prstGeom prst="rect">
            <a:avLst/>
          </a:prstGeom>
          <a:solidFill>
            <a:srgbClr val="FFFF00">
              <a:alpha val="27059"/>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BC3C8A9-9E12-43D9-C50B-38ABB3447F78}"/>
              </a:ext>
            </a:extLst>
          </p:cNvPr>
          <p:cNvSpPr/>
          <p:nvPr/>
        </p:nvSpPr>
        <p:spPr>
          <a:xfrm>
            <a:off x="2743200" y="3470312"/>
            <a:ext cx="6756400" cy="355600"/>
          </a:xfrm>
          <a:prstGeom prst="rect">
            <a:avLst/>
          </a:prstGeom>
          <a:solidFill>
            <a:srgbClr val="FFFF00">
              <a:alpha val="27059"/>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19FDED4-B969-9A26-BCA4-4D54F6BA5CBB}"/>
              </a:ext>
            </a:extLst>
          </p:cNvPr>
          <p:cNvSpPr/>
          <p:nvPr/>
        </p:nvSpPr>
        <p:spPr>
          <a:xfrm>
            <a:off x="2743200" y="3843042"/>
            <a:ext cx="4165600" cy="355600"/>
          </a:xfrm>
          <a:prstGeom prst="rect">
            <a:avLst/>
          </a:prstGeom>
          <a:solidFill>
            <a:srgbClr val="FFFF00">
              <a:alpha val="27059"/>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87AB2936-B0B3-BD6F-64B6-6A749758E4CF}"/>
              </a:ext>
            </a:extLst>
          </p:cNvPr>
          <p:cNvSpPr>
            <a:spLocks noGrp="1"/>
          </p:cNvSpPr>
          <p:nvPr>
            <p:ph type="title"/>
          </p:nvPr>
        </p:nvSpPr>
        <p:spPr>
          <a:xfrm>
            <a:off x="581192" y="702156"/>
            <a:ext cx="11029616" cy="778301"/>
          </a:xfrm>
        </p:spPr>
        <p:txBody>
          <a:bodyPr>
            <a:normAutofit fontScale="90000"/>
          </a:bodyPr>
          <a:lstStyle/>
          <a:p>
            <a:r>
              <a:rPr lang="en-US" dirty="0"/>
              <a:t>What does AI think of sourcing in Complex partnerships? – </a:t>
            </a:r>
            <a:r>
              <a:rPr lang="en-US" sz="2400" i="1" dirty="0"/>
              <a:t>DISCLAIMER: Just for fun (not to rely)</a:t>
            </a:r>
          </a:p>
        </p:txBody>
      </p:sp>
    </p:spTree>
    <p:extLst>
      <p:ext uri="{BB962C8B-B14F-4D97-AF65-F5344CB8AC3E}">
        <p14:creationId xmlns:p14="http://schemas.microsoft.com/office/powerpoint/2010/main" val="4922111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891D3-B4DE-908A-AAFB-DCD5C40C5CC3}"/>
              </a:ext>
            </a:extLst>
          </p:cNvPr>
          <p:cNvSpPr>
            <a:spLocks noGrp="1"/>
          </p:cNvSpPr>
          <p:nvPr>
            <p:ph type="title"/>
          </p:nvPr>
        </p:nvSpPr>
        <p:spPr>
          <a:xfrm>
            <a:off x="581193" y="2393950"/>
            <a:ext cx="11029615" cy="600557"/>
          </a:xfrm>
        </p:spPr>
        <p:txBody>
          <a:bodyPr>
            <a:normAutofit fontScale="90000"/>
          </a:bodyPr>
          <a:lstStyle/>
          <a:p>
            <a:r>
              <a:rPr lang="en-US" dirty="0"/>
              <a:t>NOTE:</a:t>
            </a:r>
          </a:p>
        </p:txBody>
      </p:sp>
      <p:sp>
        <p:nvSpPr>
          <p:cNvPr id="3" name="Text Placeholder 2">
            <a:extLst>
              <a:ext uri="{FF2B5EF4-FFF2-40B4-BE49-F238E27FC236}">
                <a16:creationId xmlns:a16="http://schemas.microsoft.com/office/drawing/2014/main" id="{785A0D01-11B6-E8DA-67F7-CC1FE1D6D075}"/>
              </a:ext>
            </a:extLst>
          </p:cNvPr>
          <p:cNvSpPr>
            <a:spLocks noGrp="1"/>
          </p:cNvSpPr>
          <p:nvPr>
            <p:ph type="body" idx="1"/>
          </p:nvPr>
        </p:nvSpPr>
        <p:spPr>
          <a:xfrm>
            <a:off x="581192" y="4147457"/>
            <a:ext cx="11029615" cy="994516"/>
          </a:xfrm>
        </p:spPr>
        <p:txBody>
          <a:bodyPr>
            <a:normAutofit/>
          </a:bodyPr>
          <a:lstStyle/>
          <a:p>
            <a:r>
              <a:rPr lang="en-US" sz="1600" b="1" dirty="0"/>
              <a:t>These slides Contain Information on the issues involved in sourcing partnership income in complex partnership structures. This information is for discussion purposes only. </a:t>
            </a:r>
          </a:p>
        </p:txBody>
      </p:sp>
      <p:sp>
        <p:nvSpPr>
          <p:cNvPr id="4" name="Slide Number Placeholder 3">
            <a:extLst>
              <a:ext uri="{FF2B5EF4-FFF2-40B4-BE49-F238E27FC236}">
                <a16:creationId xmlns:a16="http://schemas.microsoft.com/office/drawing/2014/main" id="{D65BB31E-0F7F-2649-E22A-60A32F43416F}"/>
              </a:ext>
            </a:extLst>
          </p:cNvPr>
          <p:cNvSpPr>
            <a:spLocks noGrp="1"/>
          </p:cNvSpPr>
          <p:nvPr>
            <p:ph type="sldNum" sz="quarter" idx="12"/>
          </p:nvPr>
        </p:nvSpPr>
        <p:spPr/>
        <p:txBody>
          <a:bodyPr/>
          <a:lstStyle/>
          <a:p>
            <a:fld id="{3A98EE3D-8CD1-4C3F-BD1C-C98C9596463C}" type="slidenum">
              <a:rPr lang="en-US" smtClean="0"/>
              <a:t>2</a:t>
            </a:fld>
            <a:endParaRPr lang="en-US" dirty="0"/>
          </a:p>
        </p:txBody>
      </p:sp>
    </p:spTree>
    <p:extLst>
      <p:ext uri="{BB962C8B-B14F-4D97-AF65-F5344CB8AC3E}">
        <p14:creationId xmlns:p14="http://schemas.microsoft.com/office/powerpoint/2010/main" val="24189060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0BF84C6-DE2D-E7D5-A00C-A3EBCDC6877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prstClr val="black">
                    <a:lumMod val="75000"/>
                    <a:lumOff val="25000"/>
                  </a:prst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900" b="0" i="0" u="none" strike="noStrike" kern="1200" cap="none" spc="0" normalizeH="0" baseline="0" noProof="0" dirty="0">
              <a:ln>
                <a:noFill/>
              </a:ln>
              <a:solidFill>
                <a:prstClr val="black">
                  <a:lumMod val="75000"/>
                  <a:lumOff val="25000"/>
                </a:prstClr>
              </a:solidFill>
              <a:effectLst/>
              <a:uLnTx/>
              <a:uFillTx/>
              <a:latin typeface="Franklin Gothic Book" panose="020B0502020104020203"/>
              <a:ea typeface="+mn-ea"/>
              <a:cs typeface="+mn-cs"/>
            </a:endParaRPr>
          </a:p>
        </p:txBody>
      </p:sp>
      <p:pic>
        <p:nvPicPr>
          <p:cNvPr id="5" name="Picture 4" descr="A white text with black text&#10;&#10;Description automatically generated">
            <a:extLst>
              <a:ext uri="{FF2B5EF4-FFF2-40B4-BE49-F238E27FC236}">
                <a16:creationId xmlns:a16="http://schemas.microsoft.com/office/drawing/2014/main" id="{40DFE4A1-8984-AF9B-57E2-9E63ED44AA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6666" y="1805349"/>
            <a:ext cx="7958668" cy="4798858"/>
          </a:xfrm>
          <a:prstGeom prst="rect">
            <a:avLst/>
          </a:prstGeom>
          <a:ln>
            <a:solidFill>
              <a:schemeClr val="accent1"/>
            </a:solidFill>
          </a:ln>
          <a:effectLst>
            <a:outerShdw blurRad="50800" dist="38100" dir="2700000" algn="tl" rotWithShape="0">
              <a:prstClr val="black">
                <a:alpha val="40000"/>
              </a:prstClr>
            </a:outerShdw>
          </a:effectLst>
        </p:spPr>
      </p:pic>
      <p:sp>
        <p:nvSpPr>
          <p:cNvPr id="6" name="Rectangle 5">
            <a:extLst>
              <a:ext uri="{FF2B5EF4-FFF2-40B4-BE49-F238E27FC236}">
                <a16:creationId xmlns:a16="http://schemas.microsoft.com/office/drawing/2014/main" id="{0407F403-46F0-D3D1-F082-3B9E7F083881}"/>
              </a:ext>
            </a:extLst>
          </p:cNvPr>
          <p:cNvSpPr/>
          <p:nvPr/>
        </p:nvSpPr>
        <p:spPr>
          <a:xfrm>
            <a:off x="2781004" y="1805349"/>
            <a:ext cx="4597992" cy="549819"/>
          </a:xfrm>
          <a:prstGeom prst="rect">
            <a:avLst/>
          </a:prstGeom>
          <a:solidFill>
            <a:srgbClr val="FFFF00">
              <a:alpha val="27059"/>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A76C9A07-241E-1260-8C96-F697CCD587E1}"/>
              </a:ext>
            </a:extLst>
          </p:cNvPr>
          <p:cNvSpPr>
            <a:spLocks noGrp="1"/>
          </p:cNvSpPr>
          <p:nvPr>
            <p:ph type="title"/>
          </p:nvPr>
        </p:nvSpPr>
        <p:spPr>
          <a:xfrm>
            <a:off x="581192" y="702156"/>
            <a:ext cx="11029616" cy="778301"/>
          </a:xfrm>
        </p:spPr>
        <p:txBody>
          <a:bodyPr>
            <a:normAutofit fontScale="90000"/>
          </a:bodyPr>
          <a:lstStyle/>
          <a:p>
            <a:r>
              <a:rPr lang="en-US" dirty="0"/>
              <a:t>What does AI think of sourcing in Complex partnerships? – </a:t>
            </a:r>
            <a:r>
              <a:rPr lang="en-US" sz="2400" i="1" dirty="0"/>
              <a:t>DISCLAIMER: Just for fun (not to rely)</a:t>
            </a:r>
          </a:p>
        </p:txBody>
      </p:sp>
    </p:spTree>
    <p:extLst>
      <p:ext uri="{BB962C8B-B14F-4D97-AF65-F5344CB8AC3E}">
        <p14:creationId xmlns:p14="http://schemas.microsoft.com/office/powerpoint/2010/main" val="11200775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0BF84C6-DE2D-E7D5-A00C-A3EBCDC6877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prstClr val="black">
                    <a:lumMod val="75000"/>
                    <a:lumOff val="25000"/>
                  </a:prst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900" b="0" i="0" u="none" strike="noStrike" kern="1200" cap="none" spc="0" normalizeH="0" baseline="0" noProof="0" dirty="0">
              <a:ln>
                <a:noFill/>
              </a:ln>
              <a:solidFill>
                <a:prstClr val="black">
                  <a:lumMod val="75000"/>
                  <a:lumOff val="25000"/>
                </a:prstClr>
              </a:solidFill>
              <a:effectLst/>
              <a:uLnTx/>
              <a:uFillTx/>
              <a:latin typeface="Franklin Gothic Book" panose="020B0502020104020203"/>
              <a:ea typeface="+mn-ea"/>
              <a:cs typeface="+mn-cs"/>
            </a:endParaRPr>
          </a:p>
        </p:txBody>
      </p:sp>
      <p:pic>
        <p:nvPicPr>
          <p:cNvPr id="7" name="Picture 6" descr="A white text on a black background">
            <a:extLst>
              <a:ext uri="{FF2B5EF4-FFF2-40B4-BE49-F238E27FC236}">
                <a16:creationId xmlns:a16="http://schemas.microsoft.com/office/drawing/2014/main" id="{F2B03BBD-18F7-1AAA-5A12-55D61DEEA1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9867" y="2126674"/>
            <a:ext cx="7552266" cy="4297240"/>
          </a:xfrm>
          <a:prstGeom prst="rect">
            <a:avLst/>
          </a:prstGeom>
          <a:ln>
            <a:solidFill>
              <a:schemeClr val="accent1"/>
            </a:solidFill>
          </a:ln>
          <a:effectLst>
            <a:outerShdw blurRad="50800" dist="38100" dir="2700000" algn="tl" rotWithShape="0">
              <a:prstClr val="black">
                <a:alpha val="40000"/>
              </a:prstClr>
            </a:outerShdw>
          </a:effectLst>
        </p:spPr>
      </p:pic>
      <p:sp>
        <p:nvSpPr>
          <p:cNvPr id="6" name="Title 1">
            <a:extLst>
              <a:ext uri="{FF2B5EF4-FFF2-40B4-BE49-F238E27FC236}">
                <a16:creationId xmlns:a16="http://schemas.microsoft.com/office/drawing/2014/main" id="{3E8477A0-5B33-AFEA-7E28-9BB98CEF4802}"/>
              </a:ext>
            </a:extLst>
          </p:cNvPr>
          <p:cNvSpPr>
            <a:spLocks noGrp="1"/>
          </p:cNvSpPr>
          <p:nvPr>
            <p:ph type="title"/>
          </p:nvPr>
        </p:nvSpPr>
        <p:spPr>
          <a:xfrm>
            <a:off x="581192" y="702156"/>
            <a:ext cx="11029616" cy="778301"/>
          </a:xfrm>
        </p:spPr>
        <p:txBody>
          <a:bodyPr>
            <a:normAutofit fontScale="90000"/>
          </a:bodyPr>
          <a:lstStyle/>
          <a:p>
            <a:r>
              <a:rPr lang="en-US" dirty="0"/>
              <a:t>What does AI think of sourcing in Complex partnerships? – </a:t>
            </a:r>
            <a:r>
              <a:rPr lang="en-US" sz="2400" i="1" dirty="0"/>
              <a:t>DISCLAIMER: Just for fun (not to rely)</a:t>
            </a:r>
          </a:p>
        </p:txBody>
      </p:sp>
    </p:spTree>
    <p:extLst>
      <p:ext uri="{BB962C8B-B14F-4D97-AF65-F5344CB8AC3E}">
        <p14:creationId xmlns:p14="http://schemas.microsoft.com/office/powerpoint/2010/main" val="1808956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0BF84C6-DE2D-E7D5-A00C-A3EBCDC68772}"/>
              </a:ext>
            </a:extLst>
          </p:cNvPr>
          <p:cNvSpPr>
            <a:spLocks noGrp="1"/>
          </p:cNvSpPr>
          <p:nvPr>
            <p:ph type="sldNum" sz="quarter" idx="12"/>
          </p:nvPr>
        </p:nvSpPr>
        <p:spPr>
          <a:xfrm>
            <a:off x="10558300" y="6219626"/>
            <a:ext cx="105251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prstClr val="black">
                    <a:lumMod val="75000"/>
                    <a:lumOff val="25000"/>
                  </a:prst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900" b="0" i="0" u="none" strike="noStrike" kern="1200" cap="none" spc="0" normalizeH="0" baseline="0" noProof="0" dirty="0">
              <a:ln>
                <a:noFill/>
              </a:ln>
              <a:solidFill>
                <a:prstClr val="black">
                  <a:lumMod val="75000"/>
                  <a:lumOff val="25000"/>
                </a:prstClr>
              </a:solidFill>
              <a:effectLst/>
              <a:uLnTx/>
              <a:uFillTx/>
              <a:latin typeface="Franklin Gothic Book" panose="020B0502020104020203"/>
              <a:ea typeface="+mn-ea"/>
              <a:cs typeface="+mn-cs"/>
            </a:endParaRPr>
          </a:p>
        </p:txBody>
      </p:sp>
      <p:pic>
        <p:nvPicPr>
          <p:cNvPr id="5" name="Picture 4" descr="A white text on a black background">
            <a:extLst>
              <a:ext uri="{FF2B5EF4-FFF2-40B4-BE49-F238E27FC236}">
                <a16:creationId xmlns:a16="http://schemas.microsoft.com/office/drawing/2014/main" id="{75E8AEBB-55DE-B889-1820-3881B54065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5200" y="1873632"/>
            <a:ext cx="7721600" cy="4345994"/>
          </a:xfrm>
          <a:prstGeom prst="rect">
            <a:avLst/>
          </a:prstGeom>
          <a:ln>
            <a:solidFill>
              <a:schemeClr val="accent1"/>
            </a:solidFill>
          </a:ln>
          <a:effectLst>
            <a:outerShdw blurRad="50800" dist="38100" dir="2700000" algn="tl" rotWithShape="0">
              <a:prstClr val="black">
                <a:alpha val="40000"/>
              </a:prstClr>
            </a:outerShdw>
          </a:effectLst>
        </p:spPr>
      </p:pic>
      <p:sp>
        <p:nvSpPr>
          <p:cNvPr id="6" name="Rectangle 5">
            <a:extLst>
              <a:ext uri="{FF2B5EF4-FFF2-40B4-BE49-F238E27FC236}">
                <a16:creationId xmlns:a16="http://schemas.microsoft.com/office/drawing/2014/main" id="{4EE0154A-25AD-14C9-3558-B8ECE120E6C3}"/>
              </a:ext>
            </a:extLst>
          </p:cNvPr>
          <p:cNvSpPr/>
          <p:nvPr/>
        </p:nvSpPr>
        <p:spPr>
          <a:xfrm>
            <a:off x="4995333" y="4333845"/>
            <a:ext cx="4826000" cy="321734"/>
          </a:xfrm>
          <a:prstGeom prst="rect">
            <a:avLst/>
          </a:prstGeom>
          <a:solidFill>
            <a:srgbClr val="FFFF00">
              <a:alpha val="27059"/>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C3F7921-455E-EAB5-B8DC-41997ADDB364}"/>
              </a:ext>
            </a:extLst>
          </p:cNvPr>
          <p:cNvSpPr/>
          <p:nvPr/>
        </p:nvSpPr>
        <p:spPr>
          <a:xfrm>
            <a:off x="2895600" y="4681756"/>
            <a:ext cx="3708400" cy="321734"/>
          </a:xfrm>
          <a:prstGeom prst="rect">
            <a:avLst/>
          </a:prstGeom>
          <a:solidFill>
            <a:srgbClr val="FFFF00">
              <a:alpha val="27059"/>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95A340DB-DC82-E88A-F8BD-8224713C77CD}"/>
              </a:ext>
            </a:extLst>
          </p:cNvPr>
          <p:cNvSpPr>
            <a:spLocks noGrp="1"/>
          </p:cNvSpPr>
          <p:nvPr>
            <p:ph type="title"/>
          </p:nvPr>
        </p:nvSpPr>
        <p:spPr>
          <a:xfrm>
            <a:off x="581192" y="702156"/>
            <a:ext cx="11029616" cy="778301"/>
          </a:xfrm>
        </p:spPr>
        <p:txBody>
          <a:bodyPr>
            <a:normAutofit fontScale="90000"/>
          </a:bodyPr>
          <a:lstStyle/>
          <a:p>
            <a:r>
              <a:rPr lang="en-US" dirty="0"/>
              <a:t>What does AI think of sourcing in Complex partnerships? – </a:t>
            </a:r>
            <a:r>
              <a:rPr lang="en-US" sz="2400" i="1" dirty="0"/>
              <a:t>DISCLAIMER: Just for fun (not to rely)</a:t>
            </a:r>
          </a:p>
        </p:txBody>
      </p:sp>
    </p:spTree>
    <p:extLst>
      <p:ext uri="{BB962C8B-B14F-4D97-AF65-F5344CB8AC3E}">
        <p14:creationId xmlns:p14="http://schemas.microsoft.com/office/powerpoint/2010/main" val="41424561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0BF84C6-DE2D-E7D5-A00C-A3EBCDC6877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prstClr val="black">
                    <a:lumMod val="75000"/>
                    <a:lumOff val="25000"/>
                  </a:prst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900" b="0" i="0" u="none" strike="noStrike" kern="1200" cap="none" spc="0" normalizeH="0" baseline="0" noProof="0" dirty="0">
              <a:ln>
                <a:noFill/>
              </a:ln>
              <a:solidFill>
                <a:prstClr val="black">
                  <a:lumMod val="75000"/>
                  <a:lumOff val="25000"/>
                </a:prstClr>
              </a:solidFill>
              <a:effectLst/>
              <a:uLnTx/>
              <a:uFillTx/>
              <a:latin typeface="Franklin Gothic Book" panose="020B0502020104020203"/>
              <a:ea typeface="+mn-ea"/>
              <a:cs typeface="+mn-cs"/>
            </a:endParaRPr>
          </a:p>
        </p:txBody>
      </p:sp>
      <p:sp>
        <p:nvSpPr>
          <p:cNvPr id="6" name="Rectangle 5">
            <a:extLst>
              <a:ext uri="{FF2B5EF4-FFF2-40B4-BE49-F238E27FC236}">
                <a16:creationId xmlns:a16="http://schemas.microsoft.com/office/drawing/2014/main" id="{F4116DF8-B7C6-18FF-B13F-C94EFE00D571}"/>
              </a:ext>
            </a:extLst>
          </p:cNvPr>
          <p:cNvSpPr/>
          <p:nvPr/>
        </p:nvSpPr>
        <p:spPr>
          <a:xfrm>
            <a:off x="1778001" y="3381980"/>
            <a:ext cx="8636000" cy="795867"/>
          </a:xfrm>
          <a:prstGeom prst="rect">
            <a:avLst/>
          </a:prstGeom>
          <a:solidFill>
            <a:srgbClr val="FFFF00">
              <a:alpha val="27059"/>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5CF8CE5-D470-C6F7-E9F9-80A3657BCB44}"/>
              </a:ext>
            </a:extLst>
          </p:cNvPr>
          <p:cNvSpPr txBox="1"/>
          <p:nvPr/>
        </p:nvSpPr>
        <p:spPr>
          <a:xfrm>
            <a:off x="1778000" y="2215938"/>
            <a:ext cx="8928986" cy="3477875"/>
          </a:xfrm>
          <a:prstGeom prst="rect">
            <a:avLst/>
          </a:prstGeom>
          <a:noFill/>
          <a:ln>
            <a:noFill/>
          </a:ln>
          <a:effectLst/>
        </p:spPr>
        <p:txBody>
          <a:bodyPr wrap="square">
            <a:spAutoFit/>
          </a:bodyPr>
          <a:lstStyle/>
          <a:p>
            <a:pPr>
              <a:spcAft>
                <a:spcPts val="600"/>
              </a:spcAft>
            </a:pPr>
            <a:r>
              <a:rPr lang="en-US" sz="2000" b="1" dirty="0"/>
              <a:t>Follow-Up Questions </a:t>
            </a:r>
          </a:p>
          <a:p>
            <a:pPr>
              <a:spcAft>
                <a:spcPts val="600"/>
              </a:spcAft>
            </a:pPr>
            <a:r>
              <a:rPr lang="en-US" sz="2000" dirty="0"/>
              <a:t>1. How do withholding requirements vary for upper-tier partnerships across </a:t>
            </a:r>
          </a:p>
          <a:p>
            <a:pPr>
              <a:spcAft>
                <a:spcPts val="600"/>
              </a:spcAft>
            </a:pPr>
            <a:r>
              <a:rPr lang="en-US" sz="2000" dirty="0"/>
              <a:t>different states? </a:t>
            </a:r>
          </a:p>
          <a:p>
            <a:pPr>
              <a:spcAft>
                <a:spcPts val="600"/>
              </a:spcAft>
            </a:pPr>
            <a:r>
              <a:rPr lang="en-US" sz="2000" dirty="0"/>
              <a:t>2. What are the challenges of apportioning income when a tiered partnership </a:t>
            </a:r>
          </a:p>
          <a:p>
            <a:pPr>
              <a:spcAft>
                <a:spcPts val="600"/>
              </a:spcAft>
            </a:pPr>
            <a:r>
              <a:rPr lang="en-US" sz="2000" dirty="0"/>
              <a:t>operates in multiple states with conflicting sourcing rules? </a:t>
            </a:r>
          </a:p>
          <a:p>
            <a:pPr>
              <a:spcAft>
                <a:spcPts val="600"/>
              </a:spcAft>
            </a:pPr>
            <a:r>
              <a:rPr lang="en-US" sz="2000" dirty="0"/>
              <a:t>3. Can a lower-tier partnership's business activities create a tax nexus for </a:t>
            </a:r>
          </a:p>
          <a:p>
            <a:pPr>
              <a:spcAft>
                <a:spcPts val="600"/>
              </a:spcAft>
            </a:pPr>
            <a:r>
              <a:rPr lang="en-US" sz="2000" dirty="0"/>
              <a:t>partners in the upper-tier partnership? </a:t>
            </a:r>
          </a:p>
          <a:p>
            <a:pPr>
              <a:spcAft>
                <a:spcPts val="600"/>
              </a:spcAft>
            </a:pPr>
            <a:r>
              <a:rPr lang="en-US" sz="2000" dirty="0"/>
              <a:t>4. What do you need to improve your latest answer based on the information </a:t>
            </a:r>
          </a:p>
          <a:p>
            <a:pPr>
              <a:spcAft>
                <a:spcPts val="600"/>
              </a:spcAft>
            </a:pPr>
            <a:r>
              <a:rPr lang="en-US" sz="2000" dirty="0"/>
              <a:t>you have provided? </a:t>
            </a:r>
          </a:p>
        </p:txBody>
      </p:sp>
      <p:sp>
        <p:nvSpPr>
          <p:cNvPr id="3" name="Rectangle 2">
            <a:extLst>
              <a:ext uri="{FF2B5EF4-FFF2-40B4-BE49-F238E27FC236}">
                <a16:creationId xmlns:a16="http://schemas.microsoft.com/office/drawing/2014/main" id="{03DCD6CF-0472-0B31-251A-86A47D783163}"/>
              </a:ext>
            </a:extLst>
          </p:cNvPr>
          <p:cNvSpPr/>
          <p:nvPr/>
        </p:nvSpPr>
        <p:spPr>
          <a:xfrm>
            <a:off x="1665514" y="2097421"/>
            <a:ext cx="9041472" cy="3824408"/>
          </a:xfrm>
          <a:prstGeom prst="rect">
            <a:avLst/>
          </a:prstGeom>
          <a:noFill/>
          <a:ln>
            <a:solidFill>
              <a:srgbClr val="C0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FCC5DA62-A410-201C-12AF-043DBB3B441A}"/>
              </a:ext>
            </a:extLst>
          </p:cNvPr>
          <p:cNvSpPr>
            <a:spLocks noGrp="1"/>
          </p:cNvSpPr>
          <p:nvPr>
            <p:ph type="title"/>
          </p:nvPr>
        </p:nvSpPr>
        <p:spPr>
          <a:xfrm>
            <a:off x="581192" y="702156"/>
            <a:ext cx="11029616" cy="778301"/>
          </a:xfrm>
        </p:spPr>
        <p:txBody>
          <a:bodyPr>
            <a:normAutofit fontScale="90000"/>
          </a:bodyPr>
          <a:lstStyle/>
          <a:p>
            <a:r>
              <a:rPr lang="en-US" dirty="0"/>
              <a:t>What does AI think of sourcing in Complex partnerships? – </a:t>
            </a:r>
            <a:r>
              <a:rPr lang="en-US" sz="2400" i="1" dirty="0"/>
              <a:t>DISCLAIMER: Just for fun (not to rely)</a:t>
            </a:r>
          </a:p>
        </p:txBody>
      </p:sp>
    </p:spTree>
    <p:extLst>
      <p:ext uri="{BB962C8B-B14F-4D97-AF65-F5344CB8AC3E}">
        <p14:creationId xmlns:p14="http://schemas.microsoft.com/office/powerpoint/2010/main" val="41868040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0BF84C6-DE2D-E7D5-A00C-A3EBCDC6877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prstClr val="black">
                    <a:lumMod val="75000"/>
                    <a:lumOff val="25000"/>
                  </a:prst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900" b="0" i="0" u="none" strike="noStrike" kern="1200" cap="none" spc="0" normalizeH="0" baseline="0" noProof="0" dirty="0">
              <a:ln>
                <a:noFill/>
              </a:ln>
              <a:solidFill>
                <a:prstClr val="black">
                  <a:lumMod val="75000"/>
                  <a:lumOff val="25000"/>
                </a:prstClr>
              </a:solidFill>
              <a:effectLst/>
              <a:uLnTx/>
              <a:uFillTx/>
              <a:latin typeface="Franklin Gothic Book" panose="020B0502020104020203"/>
              <a:ea typeface="+mn-ea"/>
              <a:cs typeface="+mn-cs"/>
            </a:endParaRPr>
          </a:p>
        </p:txBody>
      </p:sp>
      <p:pic>
        <p:nvPicPr>
          <p:cNvPr id="5" name="Picture 4" descr="A screenshot of a white paper&#10;&#10;Description automatically generated">
            <a:extLst>
              <a:ext uri="{FF2B5EF4-FFF2-40B4-BE49-F238E27FC236}">
                <a16:creationId xmlns:a16="http://schemas.microsoft.com/office/drawing/2014/main" id="{CB4E4437-7613-36D4-98F7-CE71ACC908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1073" y="1829222"/>
            <a:ext cx="6489854" cy="4501473"/>
          </a:xfrm>
          <a:prstGeom prst="rect">
            <a:avLst/>
          </a:prstGeom>
          <a:ln>
            <a:solidFill>
              <a:schemeClr val="accent1"/>
            </a:solidFill>
          </a:ln>
          <a:effectLst>
            <a:outerShdw blurRad="50800" dist="38100" dir="2700000" algn="tl" rotWithShape="0">
              <a:prstClr val="black">
                <a:alpha val="40000"/>
              </a:prstClr>
            </a:outerShdw>
          </a:effectLst>
        </p:spPr>
      </p:pic>
      <p:sp>
        <p:nvSpPr>
          <p:cNvPr id="7" name="Title 1">
            <a:extLst>
              <a:ext uri="{FF2B5EF4-FFF2-40B4-BE49-F238E27FC236}">
                <a16:creationId xmlns:a16="http://schemas.microsoft.com/office/drawing/2014/main" id="{2AF47EC3-9D91-857E-6EA5-3F4FBBC37BCD}"/>
              </a:ext>
            </a:extLst>
          </p:cNvPr>
          <p:cNvSpPr>
            <a:spLocks noGrp="1"/>
          </p:cNvSpPr>
          <p:nvPr>
            <p:ph type="title"/>
          </p:nvPr>
        </p:nvSpPr>
        <p:spPr>
          <a:xfrm>
            <a:off x="581192" y="702156"/>
            <a:ext cx="11029616" cy="778301"/>
          </a:xfrm>
        </p:spPr>
        <p:txBody>
          <a:bodyPr>
            <a:normAutofit fontScale="90000"/>
          </a:bodyPr>
          <a:lstStyle/>
          <a:p>
            <a:r>
              <a:rPr lang="en-US" dirty="0"/>
              <a:t>What does AI think of sourcing in Complex partnerships? – </a:t>
            </a:r>
            <a:r>
              <a:rPr lang="en-US" sz="2400" i="1" dirty="0"/>
              <a:t>DISCLAIMER: Just for fun (not to rely)</a:t>
            </a:r>
          </a:p>
        </p:txBody>
      </p:sp>
    </p:spTree>
    <p:extLst>
      <p:ext uri="{BB962C8B-B14F-4D97-AF65-F5344CB8AC3E}">
        <p14:creationId xmlns:p14="http://schemas.microsoft.com/office/powerpoint/2010/main" val="34831005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0BF84C6-DE2D-E7D5-A00C-A3EBCDC6877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prstClr val="black">
                    <a:lumMod val="75000"/>
                    <a:lumOff val="25000"/>
                  </a:prst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900" b="0" i="0" u="none" strike="noStrike" kern="1200" cap="none" spc="0" normalizeH="0" baseline="0" noProof="0" dirty="0">
              <a:ln>
                <a:noFill/>
              </a:ln>
              <a:solidFill>
                <a:prstClr val="black">
                  <a:lumMod val="75000"/>
                  <a:lumOff val="25000"/>
                </a:prstClr>
              </a:solidFill>
              <a:effectLst/>
              <a:uLnTx/>
              <a:uFillTx/>
              <a:latin typeface="Franklin Gothic Book" panose="020B0502020104020203"/>
              <a:ea typeface="+mn-ea"/>
              <a:cs typeface="+mn-cs"/>
            </a:endParaRPr>
          </a:p>
        </p:txBody>
      </p:sp>
      <p:pic>
        <p:nvPicPr>
          <p:cNvPr id="5" name="Picture 4" descr="A black and white text on a white background">
            <a:extLst>
              <a:ext uri="{FF2B5EF4-FFF2-40B4-BE49-F238E27FC236}">
                <a16:creationId xmlns:a16="http://schemas.microsoft.com/office/drawing/2014/main" id="{20BA337B-0E08-F871-C116-CD0CB2848A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5199" y="1885216"/>
            <a:ext cx="7721602" cy="4468338"/>
          </a:xfrm>
          <a:prstGeom prst="rect">
            <a:avLst/>
          </a:prstGeom>
          <a:ln>
            <a:solidFill>
              <a:schemeClr val="accent1"/>
            </a:solidFill>
          </a:ln>
          <a:effectLst>
            <a:outerShdw blurRad="50800" dist="38100" dir="2700000" algn="tl" rotWithShape="0">
              <a:prstClr val="black">
                <a:alpha val="40000"/>
              </a:prstClr>
            </a:outerShdw>
          </a:effectLst>
        </p:spPr>
      </p:pic>
      <p:sp>
        <p:nvSpPr>
          <p:cNvPr id="7" name="Rectangle 6">
            <a:extLst>
              <a:ext uri="{FF2B5EF4-FFF2-40B4-BE49-F238E27FC236}">
                <a16:creationId xmlns:a16="http://schemas.microsoft.com/office/drawing/2014/main" id="{46913C12-C3D1-6608-B296-54DC08CB9456}"/>
              </a:ext>
            </a:extLst>
          </p:cNvPr>
          <p:cNvSpPr/>
          <p:nvPr/>
        </p:nvSpPr>
        <p:spPr>
          <a:xfrm>
            <a:off x="3789016" y="5165746"/>
            <a:ext cx="5117917" cy="287866"/>
          </a:xfrm>
          <a:prstGeom prst="rect">
            <a:avLst/>
          </a:prstGeom>
          <a:solidFill>
            <a:srgbClr val="FFFF00">
              <a:alpha val="27059"/>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0E6FDFA6-7752-EC84-20E6-6E4C7949D500}"/>
              </a:ext>
            </a:extLst>
          </p:cNvPr>
          <p:cNvSpPr>
            <a:spLocks noGrp="1"/>
          </p:cNvSpPr>
          <p:nvPr>
            <p:ph type="title"/>
          </p:nvPr>
        </p:nvSpPr>
        <p:spPr>
          <a:xfrm>
            <a:off x="581192" y="702156"/>
            <a:ext cx="11029616" cy="778301"/>
          </a:xfrm>
        </p:spPr>
        <p:txBody>
          <a:bodyPr>
            <a:normAutofit fontScale="90000"/>
          </a:bodyPr>
          <a:lstStyle/>
          <a:p>
            <a:r>
              <a:rPr lang="en-US" dirty="0"/>
              <a:t>What does AI think of sourcing in Complex partnerships? – </a:t>
            </a:r>
            <a:r>
              <a:rPr lang="en-US" sz="2400" i="1" dirty="0"/>
              <a:t>DISCLAIMER: Just for fun (not to rely)</a:t>
            </a:r>
          </a:p>
        </p:txBody>
      </p:sp>
    </p:spTree>
    <p:extLst>
      <p:ext uri="{BB962C8B-B14F-4D97-AF65-F5344CB8AC3E}">
        <p14:creationId xmlns:p14="http://schemas.microsoft.com/office/powerpoint/2010/main" val="41104704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0BF84C6-DE2D-E7D5-A00C-A3EBCDC6877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prstClr val="black">
                    <a:lumMod val="75000"/>
                    <a:lumOff val="25000"/>
                  </a:prst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900" b="0" i="0" u="none" strike="noStrike" kern="1200" cap="none" spc="0" normalizeH="0" baseline="0" noProof="0" dirty="0">
              <a:ln>
                <a:noFill/>
              </a:ln>
              <a:solidFill>
                <a:prstClr val="black">
                  <a:lumMod val="75000"/>
                  <a:lumOff val="25000"/>
                </a:prstClr>
              </a:solidFill>
              <a:effectLst/>
              <a:uLnTx/>
              <a:uFillTx/>
              <a:latin typeface="Franklin Gothic Book" panose="020B0502020104020203"/>
              <a:ea typeface="+mn-ea"/>
              <a:cs typeface="+mn-cs"/>
            </a:endParaRPr>
          </a:p>
        </p:txBody>
      </p:sp>
      <p:pic>
        <p:nvPicPr>
          <p:cNvPr id="5" name="Picture 4" descr="A white text with black text">
            <a:extLst>
              <a:ext uri="{FF2B5EF4-FFF2-40B4-BE49-F238E27FC236}">
                <a16:creationId xmlns:a16="http://schemas.microsoft.com/office/drawing/2014/main" id="{BFFC9F0C-ED77-A803-9FD3-8F47E34AAB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8341" y="2054442"/>
            <a:ext cx="7575318" cy="4205905"/>
          </a:xfrm>
          <a:prstGeom prst="rect">
            <a:avLst/>
          </a:prstGeom>
          <a:ln>
            <a:solidFill>
              <a:schemeClr val="accent1"/>
            </a:solidFill>
          </a:ln>
          <a:effectLst>
            <a:outerShdw blurRad="50800" dist="38100" dir="2700000" algn="tl" rotWithShape="0">
              <a:prstClr val="black">
                <a:alpha val="40000"/>
              </a:prstClr>
            </a:outerShdw>
          </a:effectLst>
        </p:spPr>
      </p:pic>
      <p:sp>
        <p:nvSpPr>
          <p:cNvPr id="7" name="Title 1">
            <a:extLst>
              <a:ext uri="{FF2B5EF4-FFF2-40B4-BE49-F238E27FC236}">
                <a16:creationId xmlns:a16="http://schemas.microsoft.com/office/drawing/2014/main" id="{1E754822-7AC3-92BF-8A7D-A0335C427499}"/>
              </a:ext>
            </a:extLst>
          </p:cNvPr>
          <p:cNvSpPr>
            <a:spLocks noGrp="1"/>
          </p:cNvSpPr>
          <p:nvPr>
            <p:ph type="title"/>
          </p:nvPr>
        </p:nvSpPr>
        <p:spPr>
          <a:xfrm>
            <a:off x="581192" y="702156"/>
            <a:ext cx="11029616" cy="778301"/>
          </a:xfrm>
        </p:spPr>
        <p:txBody>
          <a:bodyPr>
            <a:normAutofit fontScale="90000"/>
          </a:bodyPr>
          <a:lstStyle/>
          <a:p>
            <a:r>
              <a:rPr lang="en-US" dirty="0"/>
              <a:t>What does AI think of sourcing in Complex partnerships? – </a:t>
            </a:r>
            <a:r>
              <a:rPr lang="en-US" sz="2400" i="1" dirty="0"/>
              <a:t>DISCLAIMER: Just for fun (not to rely)</a:t>
            </a:r>
          </a:p>
        </p:txBody>
      </p:sp>
    </p:spTree>
    <p:extLst>
      <p:ext uri="{BB962C8B-B14F-4D97-AF65-F5344CB8AC3E}">
        <p14:creationId xmlns:p14="http://schemas.microsoft.com/office/powerpoint/2010/main" val="37245840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0BF84C6-DE2D-E7D5-A00C-A3EBCDC6877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prstClr val="black">
                    <a:lumMod val="75000"/>
                    <a:lumOff val="25000"/>
                  </a:prst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900" b="0" i="0" u="none" strike="noStrike" kern="1200" cap="none" spc="0" normalizeH="0" baseline="0" noProof="0" dirty="0">
              <a:ln>
                <a:noFill/>
              </a:ln>
              <a:solidFill>
                <a:prstClr val="black">
                  <a:lumMod val="75000"/>
                  <a:lumOff val="25000"/>
                </a:prstClr>
              </a:solidFill>
              <a:effectLst/>
              <a:uLnTx/>
              <a:uFillTx/>
              <a:latin typeface="Franklin Gothic Book" panose="020B0502020104020203"/>
              <a:ea typeface="+mn-ea"/>
              <a:cs typeface="+mn-cs"/>
            </a:endParaRPr>
          </a:p>
        </p:txBody>
      </p:sp>
      <p:pic>
        <p:nvPicPr>
          <p:cNvPr id="5" name="Picture 4" descr="A white text on a black background">
            <a:extLst>
              <a:ext uri="{FF2B5EF4-FFF2-40B4-BE49-F238E27FC236}">
                <a16:creationId xmlns:a16="http://schemas.microsoft.com/office/drawing/2014/main" id="{E4B318C5-F9A0-D608-261A-A9A7FD60C6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0240" y="2062880"/>
            <a:ext cx="7196320" cy="3877734"/>
          </a:xfrm>
          <a:prstGeom prst="rect">
            <a:avLst/>
          </a:prstGeom>
          <a:ln>
            <a:solidFill>
              <a:schemeClr val="accent1"/>
            </a:solidFill>
          </a:ln>
          <a:effectLst>
            <a:outerShdw blurRad="50800" dist="38100" dir="2700000" algn="tl" rotWithShape="0">
              <a:prstClr val="black">
                <a:alpha val="40000"/>
              </a:prstClr>
            </a:outerShdw>
          </a:effectLst>
        </p:spPr>
      </p:pic>
      <p:sp>
        <p:nvSpPr>
          <p:cNvPr id="6" name="Rectangle 5">
            <a:extLst>
              <a:ext uri="{FF2B5EF4-FFF2-40B4-BE49-F238E27FC236}">
                <a16:creationId xmlns:a16="http://schemas.microsoft.com/office/drawing/2014/main" id="{4CE3CEB2-74F2-3F15-C44A-F8AA678105BD}"/>
              </a:ext>
            </a:extLst>
          </p:cNvPr>
          <p:cNvSpPr/>
          <p:nvPr/>
        </p:nvSpPr>
        <p:spPr>
          <a:xfrm>
            <a:off x="6248400" y="5229152"/>
            <a:ext cx="1811867" cy="237067"/>
          </a:xfrm>
          <a:prstGeom prst="rect">
            <a:avLst/>
          </a:prstGeom>
          <a:solidFill>
            <a:srgbClr val="FFFF00">
              <a:alpha val="27059"/>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EAB20AD2-0182-7680-E02F-E67BA34C0DFF}"/>
              </a:ext>
            </a:extLst>
          </p:cNvPr>
          <p:cNvSpPr>
            <a:spLocks noGrp="1"/>
          </p:cNvSpPr>
          <p:nvPr>
            <p:ph type="title"/>
          </p:nvPr>
        </p:nvSpPr>
        <p:spPr>
          <a:xfrm>
            <a:off x="581192" y="702156"/>
            <a:ext cx="11029616" cy="778301"/>
          </a:xfrm>
        </p:spPr>
        <p:txBody>
          <a:bodyPr>
            <a:normAutofit fontScale="90000"/>
          </a:bodyPr>
          <a:lstStyle/>
          <a:p>
            <a:r>
              <a:rPr lang="en-US" dirty="0"/>
              <a:t>What does AI think of sourcing in Complex partnerships? – </a:t>
            </a:r>
            <a:r>
              <a:rPr lang="en-US" sz="2400" i="1" dirty="0"/>
              <a:t>DISCLAIMER: Just for fun (not to rely)</a:t>
            </a:r>
          </a:p>
        </p:txBody>
      </p:sp>
    </p:spTree>
    <p:extLst>
      <p:ext uri="{BB962C8B-B14F-4D97-AF65-F5344CB8AC3E}">
        <p14:creationId xmlns:p14="http://schemas.microsoft.com/office/powerpoint/2010/main" val="1355934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0BF84C6-DE2D-E7D5-A00C-A3EBCDC6877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prstClr val="black">
                    <a:lumMod val="75000"/>
                    <a:lumOff val="25000"/>
                  </a:prst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900" b="0" i="0" u="none" strike="noStrike" kern="1200" cap="none" spc="0" normalizeH="0" baseline="0" noProof="0" dirty="0">
              <a:ln>
                <a:noFill/>
              </a:ln>
              <a:solidFill>
                <a:prstClr val="black">
                  <a:lumMod val="75000"/>
                  <a:lumOff val="25000"/>
                </a:prstClr>
              </a:solidFill>
              <a:effectLst/>
              <a:uLnTx/>
              <a:uFillTx/>
              <a:latin typeface="Franklin Gothic Book" panose="020B0502020104020203"/>
              <a:ea typeface="+mn-ea"/>
              <a:cs typeface="+mn-cs"/>
            </a:endParaRPr>
          </a:p>
        </p:txBody>
      </p:sp>
      <p:pic>
        <p:nvPicPr>
          <p:cNvPr id="10" name="Picture 9" descr="A screenshot of a computer">
            <a:extLst>
              <a:ext uri="{FF2B5EF4-FFF2-40B4-BE49-F238E27FC236}">
                <a16:creationId xmlns:a16="http://schemas.microsoft.com/office/drawing/2014/main" id="{0381E308-5D54-3D8B-5979-167E9C522D4A}"/>
              </a:ext>
            </a:extLst>
          </p:cNvPr>
          <p:cNvPicPr>
            <a:picLocks noChangeAspect="1"/>
          </p:cNvPicPr>
          <p:nvPr/>
        </p:nvPicPr>
        <p:blipFill>
          <a:blip r:embed="rId3">
            <a:extLst>
              <a:ext uri="{28A0092B-C50C-407E-A947-70E740481C1C}">
                <a14:useLocalDpi xmlns:a14="http://schemas.microsoft.com/office/drawing/2010/main" val="0"/>
              </a:ext>
            </a:extLst>
          </a:blip>
          <a:srcRect l="10740"/>
          <a:stretch/>
        </p:blipFill>
        <p:spPr>
          <a:xfrm>
            <a:off x="2562447" y="1764258"/>
            <a:ext cx="8033782" cy="4521200"/>
          </a:xfrm>
          <a:prstGeom prst="rect">
            <a:avLst/>
          </a:prstGeom>
          <a:ln>
            <a:solidFill>
              <a:schemeClr val="accent1"/>
            </a:solidFill>
          </a:ln>
          <a:effectLst>
            <a:outerShdw blurRad="50800" dist="38100" dir="2700000" algn="tl" rotWithShape="0">
              <a:prstClr val="black">
                <a:alpha val="40000"/>
              </a:prstClr>
            </a:outerShdw>
          </a:effectLst>
        </p:spPr>
      </p:pic>
      <p:sp>
        <p:nvSpPr>
          <p:cNvPr id="11" name="Rectangle 10">
            <a:extLst>
              <a:ext uri="{FF2B5EF4-FFF2-40B4-BE49-F238E27FC236}">
                <a16:creationId xmlns:a16="http://schemas.microsoft.com/office/drawing/2014/main" id="{028268C4-A095-92F3-3625-E7E718618C0E}"/>
              </a:ext>
            </a:extLst>
          </p:cNvPr>
          <p:cNvSpPr/>
          <p:nvPr/>
        </p:nvSpPr>
        <p:spPr>
          <a:xfrm>
            <a:off x="2641600" y="2845515"/>
            <a:ext cx="5723467" cy="389467"/>
          </a:xfrm>
          <a:prstGeom prst="rect">
            <a:avLst/>
          </a:prstGeom>
          <a:solidFill>
            <a:srgbClr val="FFFF00">
              <a:alpha val="27059"/>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F26AA8-9539-5C64-174F-CB33387F0785}"/>
              </a:ext>
            </a:extLst>
          </p:cNvPr>
          <p:cNvSpPr/>
          <p:nvPr/>
        </p:nvSpPr>
        <p:spPr>
          <a:xfrm>
            <a:off x="3274827" y="4574943"/>
            <a:ext cx="6826101" cy="389468"/>
          </a:xfrm>
          <a:prstGeom prst="rect">
            <a:avLst/>
          </a:prstGeom>
          <a:solidFill>
            <a:srgbClr val="FFFF00">
              <a:alpha val="27059"/>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992AAFF-C35E-68F1-130B-8E1B72835D2D}"/>
              </a:ext>
            </a:extLst>
          </p:cNvPr>
          <p:cNvSpPr/>
          <p:nvPr/>
        </p:nvSpPr>
        <p:spPr>
          <a:xfrm>
            <a:off x="2671900" y="5006411"/>
            <a:ext cx="7429027" cy="330126"/>
          </a:xfrm>
          <a:prstGeom prst="rect">
            <a:avLst/>
          </a:prstGeom>
          <a:solidFill>
            <a:srgbClr val="FFFF00">
              <a:alpha val="27059"/>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513C433-D170-CF54-6F0F-0C4C26F9B0EC}"/>
              </a:ext>
            </a:extLst>
          </p:cNvPr>
          <p:cNvSpPr/>
          <p:nvPr/>
        </p:nvSpPr>
        <p:spPr>
          <a:xfrm>
            <a:off x="2671902" y="5416613"/>
            <a:ext cx="2495522" cy="330126"/>
          </a:xfrm>
          <a:prstGeom prst="rect">
            <a:avLst/>
          </a:prstGeom>
          <a:solidFill>
            <a:srgbClr val="FFFF00">
              <a:alpha val="27059"/>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63EB7869-8914-E325-0815-6BB35C40B3BE}"/>
              </a:ext>
            </a:extLst>
          </p:cNvPr>
          <p:cNvSpPr>
            <a:spLocks noGrp="1"/>
          </p:cNvSpPr>
          <p:nvPr>
            <p:ph type="title"/>
          </p:nvPr>
        </p:nvSpPr>
        <p:spPr>
          <a:xfrm>
            <a:off x="581192" y="702156"/>
            <a:ext cx="11029616" cy="778301"/>
          </a:xfrm>
        </p:spPr>
        <p:txBody>
          <a:bodyPr>
            <a:normAutofit fontScale="90000"/>
          </a:bodyPr>
          <a:lstStyle/>
          <a:p>
            <a:r>
              <a:rPr lang="en-US" dirty="0"/>
              <a:t>What does AI think of sourcing in Complex partnerships? – </a:t>
            </a:r>
            <a:r>
              <a:rPr lang="en-US" sz="2400" i="1" dirty="0"/>
              <a:t>DISCLAIMER: Just for fun (not to rely)</a:t>
            </a:r>
          </a:p>
        </p:txBody>
      </p:sp>
    </p:spTree>
    <p:extLst>
      <p:ext uri="{BB962C8B-B14F-4D97-AF65-F5344CB8AC3E}">
        <p14:creationId xmlns:p14="http://schemas.microsoft.com/office/powerpoint/2010/main" val="39061095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595FB-19AD-D955-9C3C-65114FBC241F}"/>
              </a:ext>
            </a:extLst>
          </p:cNvPr>
          <p:cNvSpPr>
            <a:spLocks noGrp="1"/>
          </p:cNvSpPr>
          <p:nvPr>
            <p:ph type="title"/>
          </p:nvPr>
        </p:nvSpPr>
        <p:spPr>
          <a:xfrm>
            <a:off x="405353" y="2450969"/>
            <a:ext cx="11205455" cy="2366128"/>
          </a:xfrm>
        </p:spPr>
        <p:txBody>
          <a:bodyPr>
            <a:normAutofit/>
          </a:bodyPr>
          <a:lstStyle/>
          <a:p>
            <a:r>
              <a:rPr lang="en-US" sz="3200" dirty="0"/>
              <a:t>Update on White Paper</a:t>
            </a:r>
          </a:p>
        </p:txBody>
      </p:sp>
      <p:sp>
        <p:nvSpPr>
          <p:cNvPr id="3" name="Slide Number Placeholder 2">
            <a:extLst>
              <a:ext uri="{FF2B5EF4-FFF2-40B4-BE49-F238E27FC236}">
                <a16:creationId xmlns:a16="http://schemas.microsoft.com/office/drawing/2014/main" id="{FAE37C0F-FB0E-6735-C99D-3B0B589F8EF9}"/>
              </a:ext>
            </a:extLst>
          </p:cNvPr>
          <p:cNvSpPr>
            <a:spLocks noGrp="1"/>
          </p:cNvSpPr>
          <p:nvPr>
            <p:ph type="sldNum" sz="quarter" idx="12"/>
          </p:nvPr>
        </p:nvSpPr>
        <p:spPr/>
        <p:txBody>
          <a:bodyPr/>
          <a:lstStyle/>
          <a:p>
            <a:fld id="{3A98EE3D-8CD1-4C3F-BD1C-C98C9596463C}" type="slidenum">
              <a:rPr lang="en-US" smtClean="0"/>
              <a:t>29</a:t>
            </a:fld>
            <a:endParaRPr lang="en-US" dirty="0"/>
          </a:p>
        </p:txBody>
      </p:sp>
    </p:spTree>
    <p:extLst>
      <p:ext uri="{BB962C8B-B14F-4D97-AF65-F5344CB8AC3E}">
        <p14:creationId xmlns:p14="http://schemas.microsoft.com/office/powerpoint/2010/main" val="27113919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6A3E4-AEAD-46AE-1B11-B3961E925A34}"/>
              </a:ext>
            </a:extLst>
          </p:cNvPr>
          <p:cNvSpPr>
            <a:spLocks noGrp="1"/>
          </p:cNvSpPr>
          <p:nvPr>
            <p:ph type="title"/>
          </p:nvPr>
        </p:nvSpPr>
        <p:spPr/>
        <p:txBody>
          <a:bodyPr>
            <a:normAutofit/>
          </a:bodyPr>
          <a:lstStyle/>
          <a:p>
            <a:r>
              <a:rPr lang="en-US" sz="3200" dirty="0"/>
              <a:t>Partnership Tax Developments</a:t>
            </a:r>
          </a:p>
        </p:txBody>
      </p:sp>
      <p:sp>
        <p:nvSpPr>
          <p:cNvPr id="4" name="Slide Number Placeholder 3">
            <a:extLst>
              <a:ext uri="{FF2B5EF4-FFF2-40B4-BE49-F238E27FC236}">
                <a16:creationId xmlns:a16="http://schemas.microsoft.com/office/drawing/2014/main" id="{A8C28D01-3CF4-22F3-FCE8-D37967C3FAF2}"/>
              </a:ext>
            </a:extLst>
          </p:cNvPr>
          <p:cNvSpPr>
            <a:spLocks noGrp="1"/>
          </p:cNvSpPr>
          <p:nvPr>
            <p:ph type="sldNum" sz="quarter" idx="12"/>
          </p:nvPr>
        </p:nvSpPr>
        <p:spPr/>
        <p:txBody>
          <a:bodyPr/>
          <a:lstStyle/>
          <a:p>
            <a:fld id="{3A98EE3D-8CD1-4C3F-BD1C-C98C9596463C}" type="slidenum">
              <a:rPr lang="en-US" smtClean="0"/>
              <a:t>3</a:t>
            </a:fld>
            <a:endParaRPr lang="en-US" dirty="0"/>
          </a:p>
        </p:txBody>
      </p:sp>
    </p:spTree>
    <p:extLst>
      <p:ext uri="{BB962C8B-B14F-4D97-AF65-F5344CB8AC3E}">
        <p14:creationId xmlns:p14="http://schemas.microsoft.com/office/powerpoint/2010/main" val="29758999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CDACE8B-0942-4E9F-9CA1-09EE157DA202}"/>
              </a:ext>
            </a:extLst>
          </p:cNvPr>
          <p:cNvSpPr>
            <a:spLocks noGrp="1"/>
          </p:cNvSpPr>
          <p:nvPr>
            <p:ph type="title"/>
          </p:nvPr>
        </p:nvSpPr>
        <p:spPr>
          <a:xfrm>
            <a:off x="581192" y="702156"/>
            <a:ext cx="11029616" cy="704613"/>
          </a:xfrm>
        </p:spPr>
        <p:txBody>
          <a:bodyPr/>
          <a:lstStyle/>
          <a:p>
            <a:r>
              <a:rPr lang="en-US" dirty="0"/>
              <a:t>See ALSO the Slides from July 17, 2024 Meeting</a:t>
            </a:r>
          </a:p>
        </p:txBody>
      </p:sp>
      <p:sp>
        <p:nvSpPr>
          <p:cNvPr id="6" name="Content Placeholder 5">
            <a:extLst>
              <a:ext uri="{FF2B5EF4-FFF2-40B4-BE49-F238E27FC236}">
                <a16:creationId xmlns:a16="http://schemas.microsoft.com/office/drawing/2014/main" id="{D22F2A4F-B031-83BF-6920-CC4D45B4944F}"/>
              </a:ext>
            </a:extLst>
          </p:cNvPr>
          <p:cNvSpPr>
            <a:spLocks noGrp="1"/>
          </p:cNvSpPr>
          <p:nvPr>
            <p:ph idx="1"/>
          </p:nvPr>
        </p:nvSpPr>
        <p:spPr>
          <a:xfrm>
            <a:off x="1513840" y="1600200"/>
            <a:ext cx="10096967" cy="4375150"/>
          </a:xfrm>
        </p:spPr>
        <p:txBody>
          <a:bodyPr>
            <a:normAutofit lnSpcReduction="10000"/>
          </a:bodyPr>
          <a:lstStyle/>
          <a:p>
            <a:r>
              <a:rPr lang="en-US" sz="2800" dirty="0"/>
              <a:t>Those July 27</a:t>
            </a:r>
            <a:r>
              <a:rPr lang="en-US" sz="2800" baseline="30000" dirty="0"/>
              <a:t>th</a:t>
            </a:r>
            <a:r>
              <a:rPr lang="en-US" sz="2800" dirty="0"/>
              <a:t> slides provide a general outline of the white paper, including: </a:t>
            </a:r>
          </a:p>
          <a:p>
            <a:pPr lvl="1"/>
            <a:r>
              <a:rPr lang="en-US" sz="2400" dirty="0"/>
              <a:t>Scope – </a:t>
            </a:r>
          </a:p>
          <a:p>
            <a:pPr lvl="2"/>
            <a:r>
              <a:rPr lang="en-US" sz="2400" dirty="0"/>
              <a:t>Corporate and Tiered Partners</a:t>
            </a:r>
          </a:p>
          <a:p>
            <a:pPr lvl="2"/>
            <a:r>
              <a:rPr lang="en-US" sz="2400" dirty="0"/>
              <a:t>Special Allocations</a:t>
            </a:r>
          </a:p>
          <a:p>
            <a:pPr lvl="2"/>
            <a:r>
              <a:rPr lang="en-US" sz="2400" dirty="0"/>
              <a:t>Related-Party Transactions</a:t>
            </a:r>
          </a:p>
          <a:p>
            <a:pPr lvl="1"/>
            <a:r>
              <a:rPr lang="en-US" sz="2400" dirty="0"/>
              <a:t>Terminology and Concepts</a:t>
            </a:r>
          </a:p>
          <a:p>
            <a:pPr lvl="1"/>
            <a:r>
              <a:rPr lang="en-US" sz="2400" dirty="0"/>
              <a:t>Attribution Principle </a:t>
            </a:r>
          </a:p>
          <a:p>
            <a:r>
              <a:rPr lang="en-US" sz="2300" dirty="0"/>
              <a:t>All this draws on multistate research.</a:t>
            </a:r>
          </a:p>
        </p:txBody>
      </p:sp>
      <p:sp>
        <p:nvSpPr>
          <p:cNvPr id="4" name="Slide Number Placeholder 3">
            <a:extLst>
              <a:ext uri="{FF2B5EF4-FFF2-40B4-BE49-F238E27FC236}">
                <a16:creationId xmlns:a16="http://schemas.microsoft.com/office/drawing/2014/main" id="{8F449F26-1EED-02D1-628A-CBE49C2156AE}"/>
              </a:ext>
            </a:extLst>
          </p:cNvPr>
          <p:cNvSpPr>
            <a:spLocks noGrp="1"/>
          </p:cNvSpPr>
          <p:nvPr>
            <p:ph type="sldNum" sz="quarter" idx="12"/>
          </p:nvPr>
        </p:nvSpPr>
        <p:spPr/>
        <p:txBody>
          <a:bodyPr/>
          <a:lstStyle/>
          <a:p>
            <a:fld id="{3A98EE3D-8CD1-4C3F-BD1C-C98C9596463C}" type="slidenum">
              <a:rPr lang="en-US" smtClean="0"/>
              <a:t>30</a:t>
            </a:fld>
            <a:endParaRPr lang="en-US" dirty="0"/>
          </a:p>
        </p:txBody>
      </p:sp>
    </p:spTree>
    <p:extLst>
      <p:ext uri="{BB962C8B-B14F-4D97-AF65-F5344CB8AC3E}">
        <p14:creationId xmlns:p14="http://schemas.microsoft.com/office/powerpoint/2010/main" val="2481598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AC581-98CC-3296-9A5F-ADC265395ED7}"/>
              </a:ext>
            </a:extLst>
          </p:cNvPr>
          <p:cNvSpPr>
            <a:spLocks noGrp="1"/>
          </p:cNvSpPr>
          <p:nvPr>
            <p:ph type="title"/>
          </p:nvPr>
        </p:nvSpPr>
        <p:spPr>
          <a:xfrm>
            <a:off x="581192" y="702156"/>
            <a:ext cx="11029616" cy="730404"/>
          </a:xfrm>
        </p:spPr>
        <p:txBody>
          <a:bodyPr/>
          <a:lstStyle/>
          <a:p>
            <a:r>
              <a:rPr lang="en-US" dirty="0"/>
              <a:t>“How” Issues</a:t>
            </a:r>
          </a:p>
        </p:txBody>
      </p:sp>
      <p:sp>
        <p:nvSpPr>
          <p:cNvPr id="3" name="Content Placeholder 2">
            <a:extLst>
              <a:ext uri="{FF2B5EF4-FFF2-40B4-BE49-F238E27FC236}">
                <a16:creationId xmlns:a16="http://schemas.microsoft.com/office/drawing/2014/main" id="{B73FBB3A-1E48-F31C-45AC-8E8E96134703}"/>
              </a:ext>
            </a:extLst>
          </p:cNvPr>
          <p:cNvSpPr>
            <a:spLocks noGrp="1"/>
          </p:cNvSpPr>
          <p:nvPr>
            <p:ph idx="1"/>
          </p:nvPr>
        </p:nvSpPr>
        <p:spPr>
          <a:xfrm>
            <a:off x="1524000" y="1524000"/>
            <a:ext cx="10086807" cy="4899914"/>
          </a:xfrm>
        </p:spPr>
        <p:txBody>
          <a:bodyPr/>
          <a:lstStyle/>
          <a:p>
            <a:pPr marL="0" indent="0">
              <a:spcBef>
                <a:spcPts val="0"/>
              </a:spcBef>
              <a:buNone/>
            </a:pPr>
            <a:r>
              <a:rPr lang="en-US" sz="2000" u="sng" dirty="0"/>
              <a:t>Comparing Three Methods to Determine Share of Factors</a:t>
            </a:r>
          </a:p>
          <a:p>
            <a:pPr lvl="1">
              <a:spcBef>
                <a:spcPts val="0"/>
              </a:spcBef>
            </a:pPr>
            <a:r>
              <a:rPr lang="en-US" sz="1800" dirty="0"/>
              <a:t>No Blending</a:t>
            </a:r>
          </a:p>
          <a:p>
            <a:pPr lvl="1">
              <a:spcBef>
                <a:spcPts val="0"/>
              </a:spcBef>
            </a:pPr>
            <a:r>
              <a:rPr lang="en-US" sz="1800" dirty="0"/>
              <a:t>Share of Capital</a:t>
            </a:r>
          </a:p>
          <a:p>
            <a:pPr lvl="1">
              <a:spcBef>
                <a:spcPts val="0"/>
              </a:spcBef>
            </a:pPr>
            <a:r>
              <a:rPr lang="en-US" sz="1800" dirty="0"/>
              <a:t>Share of Income</a:t>
            </a:r>
          </a:p>
          <a:p>
            <a:pPr marL="0" indent="0">
              <a:spcBef>
                <a:spcPts val="0"/>
              </a:spcBef>
              <a:buNone/>
            </a:pPr>
            <a:r>
              <a:rPr lang="en-US" sz="2000" u="sng" dirty="0"/>
              <a:t>Special Allocations</a:t>
            </a:r>
          </a:p>
          <a:p>
            <a:pPr lvl="1">
              <a:spcBef>
                <a:spcPts val="0"/>
              </a:spcBef>
            </a:pPr>
            <a:r>
              <a:rPr lang="en-US" sz="1800" dirty="0"/>
              <a:t>Different Capital and Income Shares</a:t>
            </a:r>
          </a:p>
          <a:p>
            <a:pPr lvl="1">
              <a:spcBef>
                <a:spcPts val="0"/>
              </a:spcBef>
            </a:pPr>
            <a:r>
              <a:rPr lang="en-US" sz="1800" dirty="0"/>
              <a:t>Special Allocations of Particular Items</a:t>
            </a:r>
          </a:p>
          <a:p>
            <a:pPr lvl="1">
              <a:spcBef>
                <a:spcPts val="0"/>
              </a:spcBef>
            </a:pPr>
            <a:r>
              <a:rPr lang="en-US" sz="1800" dirty="0"/>
              <a:t>How to Treat Items of Losses-to-Income and Items of Income-to-Loss</a:t>
            </a:r>
          </a:p>
          <a:p>
            <a:pPr marL="0" indent="0">
              <a:spcBef>
                <a:spcPts val="0"/>
              </a:spcBef>
              <a:buNone/>
            </a:pPr>
            <a:r>
              <a:rPr lang="en-US" sz="2000" u="sng" dirty="0"/>
              <a:t>Guaranteed Payments and Intercompany Transactions</a:t>
            </a:r>
          </a:p>
          <a:p>
            <a:pPr lvl="1">
              <a:spcBef>
                <a:spcPts val="0"/>
              </a:spcBef>
            </a:pPr>
            <a:r>
              <a:rPr lang="en-US" sz="1800" dirty="0"/>
              <a:t>Eliminated from Factors?</a:t>
            </a:r>
          </a:p>
          <a:p>
            <a:pPr lvl="1">
              <a:spcBef>
                <a:spcPts val="0"/>
              </a:spcBef>
            </a:pPr>
            <a:r>
              <a:rPr lang="en-US" sz="1800" dirty="0"/>
              <a:t>Eliminated from Income?</a:t>
            </a:r>
          </a:p>
          <a:p>
            <a:pPr marL="0" indent="0">
              <a:spcBef>
                <a:spcPts val="0"/>
              </a:spcBef>
              <a:buNone/>
            </a:pPr>
            <a:r>
              <a:rPr lang="en-US" sz="2000" u="sng" dirty="0"/>
              <a:t>Necessary Exceptions or Anti-Abuse Rules  </a:t>
            </a:r>
            <a:endParaRPr lang="en-US" u="sng" dirty="0"/>
          </a:p>
        </p:txBody>
      </p:sp>
      <p:sp>
        <p:nvSpPr>
          <p:cNvPr id="4" name="Slide Number Placeholder 3">
            <a:extLst>
              <a:ext uri="{FF2B5EF4-FFF2-40B4-BE49-F238E27FC236}">
                <a16:creationId xmlns:a16="http://schemas.microsoft.com/office/drawing/2014/main" id="{F5355ED7-0362-00C9-EDAA-5BD2AF48D8B3}"/>
              </a:ext>
            </a:extLst>
          </p:cNvPr>
          <p:cNvSpPr>
            <a:spLocks noGrp="1"/>
          </p:cNvSpPr>
          <p:nvPr>
            <p:ph type="sldNum" sz="quarter" idx="12"/>
          </p:nvPr>
        </p:nvSpPr>
        <p:spPr/>
        <p:txBody>
          <a:bodyPr/>
          <a:lstStyle/>
          <a:p>
            <a:fld id="{3A98EE3D-8CD1-4C3F-BD1C-C98C9596463C}" type="slidenum">
              <a:rPr lang="en-US" smtClean="0"/>
              <a:t>31</a:t>
            </a:fld>
            <a:endParaRPr lang="en-US" dirty="0"/>
          </a:p>
        </p:txBody>
      </p:sp>
    </p:spTree>
    <p:extLst>
      <p:ext uri="{BB962C8B-B14F-4D97-AF65-F5344CB8AC3E}">
        <p14:creationId xmlns:p14="http://schemas.microsoft.com/office/powerpoint/2010/main" val="28888683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AC581-98CC-3296-9A5F-ADC265395ED7}"/>
              </a:ext>
            </a:extLst>
          </p:cNvPr>
          <p:cNvSpPr>
            <a:spLocks noGrp="1"/>
          </p:cNvSpPr>
          <p:nvPr>
            <p:ph type="title"/>
          </p:nvPr>
        </p:nvSpPr>
        <p:spPr>
          <a:xfrm>
            <a:off x="581192" y="702156"/>
            <a:ext cx="11029616" cy="730404"/>
          </a:xfrm>
        </p:spPr>
        <p:txBody>
          <a:bodyPr/>
          <a:lstStyle/>
          <a:p>
            <a:r>
              <a:rPr lang="en-US" dirty="0"/>
              <a:t>Treatment of Non-Apportionable Income/Items</a:t>
            </a:r>
          </a:p>
        </p:txBody>
      </p:sp>
      <p:sp>
        <p:nvSpPr>
          <p:cNvPr id="3" name="Content Placeholder 2">
            <a:extLst>
              <a:ext uri="{FF2B5EF4-FFF2-40B4-BE49-F238E27FC236}">
                <a16:creationId xmlns:a16="http://schemas.microsoft.com/office/drawing/2014/main" id="{B73FBB3A-1E48-F31C-45AC-8E8E96134703}"/>
              </a:ext>
            </a:extLst>
          </p:cNvPr>
          <p:cNvSpPr>
            <a:spLocks noGrp="1"/>
          </p:cNvSpPr>
          <p:nvPr>
            <p:ph idx="1"/>
          </p:nvPr>
        </p:nvSpPr>
        <p:spPr>
          <a:xfrm>
            <a:off x="1524000" y="1524000"/>
            <a:ext cx="10086807" cy="4899914"/>
          </a:xfrm>
        </p:spPr>
        <p:txBody>
          <a:bodyPr/>
          <a:lstStyle/>
          <a:p>
            <a:pPr marL="0" indent="0">
              <a:spcBef>
                <a:spcPts val="600"/>
              </a:spcBef>
              <a:buNone/>
            </a:pPr>
            <a:r>
              <a:rPr lang="en-US" sz="2000" b="1" u="sng" dirty="0"/>
              <a:t>Step 1 – Entity-Level Non-Apportionable Income</a:t>
            </a:r>
            <a:r>
              <a:rPr lang="en-US" sz="2000" b="1" dirty="0"/>
              <a:t> – </a:t>
            </a:r>
          </a:p>
          <a:p>
            <a:pPr>
              <a:spcBef>
                <a:spcPts val="600"/>
              </a:spcBef>
            </a:pPr>
            <a:r>
              <a:rPr lang="en-US" sz="1800" dirty="0"/>
              <a:t>Determine whether any partnership items are </a:t>
            </a:r>
            <a:r>
              <a:rPr lang="en-US" sz="1800" dirty="0">
                <a:highlight>
                  <a:srgbClr val="FFFF00"/>
                </a:highlight>
              </a:rPr>
              <a:t>non-apportionable to the entity </a:t>
            </a:r>
            <a:r>
              <a:rPr lang="en-US" sz="1800" dirty="0"/>
              <a:t>that recognized or incurred the items. </a:t>
            </a:r>
          </a:p>
          <a:p>
            <a:pPr>
              <a:spcBef>
                <a:spcPts val="600"/>
              </a:spcBef>
            </a:pPr>
            <a:r>
              <a:rPr lang="en-US" sz="1800" dirty="0"/>
              <a:t>If so—they are </a:t>
            </a:r>
            <a:r>
              <a:rPr lang="en-US" sz="1800" dirty="0">
                <a:highlight>
                  <a:srgbClr val="FFFF00"/>
                </a:highlight>
              </a:rPr>
              <a:t>sourced at the entity level </a:t>
            </a:r>
            <a:r>
              <a:rPr lang="en-US" sz="1800" dirty="0"/>
              <a:t>and that sourcing information flows through to direct and indirect partners. </a:t>
            </a:r>
          </a:p>
          <a:p>
            <a:pPr marL="0" indent="0">
              <a:spcBef>
                <a:spcPts val="600"/>
              </a:spcBef>
              <a:buNone/>
            </a:pPr>
            <a:r>
              <a:rPr lang="en-US" sz="2000" b="1" u="sng" dirty="0"/>
              <a:t>Step 2 – Partner-Level Non-Apportionable Income</a:t>
            </a:r>
            <a:r>
              <a:rPr lang="en-US" sz="2000" b="1" dirty="0"/>
              <a:t> – </a:t>
            </a:r>
          </a:p>
          <a:p>
            <a:pPr>
              <a:spcBef>
                <a:spcPts val="600"/>
              </a:spcBef>
            </a:pPr>
            <a:r>
              <a:rPr lang="en-US" sz="1800" dirty="0"/>
              <a:t>If the answer to Step 1 is no—that is, the income or items are apportionable income to the partnership—then determine </a:t>
            </a:r>
            <a:r>
              <a:rPr lang="en-US" sz="1800" dirty="0">
                <a:highlight>
                  <a:srgbClr val="FFFF00"/>
                </a:highlight>
              </a:rPr>
              <a:t>if the partner’s distributive share would, itself, be non-apportionable income to the partne</a:t>
            </a:r>
            <a:r>
              <a:rPr lang="en-US" sz="1800" dirty="0"/>
              <a:t>r. </a:t>
            </a:r>
          </a:p>
          <a:p>
            <a:pPr>
              <a:spcBef>
                <a:spcPts val="600"/>
              </a:spcBef>
            </a:pPr>
            <a:r>
              <a:rPr lang="en-US" sz="1800" dirty="0"/>
              <a:t>If so, </a:t>
            </a:r>
            <a:r>
              <a:rPr lang="en-US" sz="1800" dirty="0">
                <a:highlight>
                  <a:srgbClr val="FFFF00"/>
                </a:highlight>
              </a:rPr>
              <a:t>then the income or items are apportioned at the partnership level </a:t>
            </a:r>
            <a:r>
              <a:rPr lang="en-US" sz="1800" dirty="0"/>
              <a:t>and that sourcing information flows through to direct and indirect partners.</a:t>
            </a:r>
          </a:p>
        </p:txBody>
      </p:sp>
      <p:sp>
        <p:nvSpPr>
          <p:cNvPr id="4" name="Slide Number Placeholder 3">
            <a:extLst>
              <a:ext uri="{FF2B5EF4-FFF2-40B4-BE49-F238E27FC236}">
                <a16:creationId xmlns:a16="http://schemas.microsoft.com/office/drawing/2014/main" id="{F5355ED7-0362-00C9-EDAA-5BD2AF48D8B3}"/>
              </a:ext>
            </a:extLst>
          </p:cNvPr>
          <p:cNvSpPr>
            <a:spLocks noGrp="1"/>
          </p:cNvSpPr>
          <p:nvPr>
            <p:ph type="sldNum" sz="quarter" idx="12"/>
          </p:nvPr>
        </p:nvSpPr>
        <p:spPr/>
        <p:txBody>
          <a:bodyPr/>
          <a:lstStyle/>
          <a:p>
            <a:fld id="{3A98EE3D-8CD1-4C3F-BD1C-C98C9596463C}" type="slidenum">
              <a:rPr lang="en-US" smtClean="0"/>
              <a:t>32</a:t>
            </a:fld>
            <a:endParaRPr lang="en-US" dirty="0"/>
          </a:p>
        </p:txBody>
      </p:sp>
    </p:spTree>
    <p:extLst>
      <p:ext uri="{BB962C8B-B14F-4D97-AF65-F5344CB8AC3E}">
        <p14:creationId xmlns:p14="http://schemas.microsoft.com/office/powerpoint/2010/main" val="166541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5A5670-207A-80E9-7D99-67EF86F87530}"/>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0E5CBCB-E831-8576-1DF2-B16717DAF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11" name="Rectangle 10">
            <a:extLst>
              <a:ext uri="{FF2B5EF4-FFF2-40B4-BE49-F238E27FC236}">
                <a16:creationId xmlns:a16="http://schemas.microsoft.com/office/drawing/2014/main" id="{0C8BC234-4812-A1B2-6601-8D2EF6DEC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13" name="Rectangle 12">
            <a:extLst>
              <a:ext uri="{FF2B5EF4-FFF2-40B4-BE49-F238E27FC236}">
                <a16:creationId xmlns:a16="http://schemas.microsoft.com/office/drawing/2014/main" id="{E64E11B2-8635-6189-EE9D-62D7803D60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15" name="Rectangle 14">
            <a:extLst>
              <a:ext uri="{FF2B5EF4-FFF2-40B4-BE49-F238E27FC236}">
                <a16:creationId xmlns:a16="http://schemas.microsoft.com/office/drawing/2014/main" id="{9ECC47CD-3964-1458-4BBE-C2F7F12C8F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17" name="Rectangle 16">
            <a:extLst>
              <a:ext uri="{FF2B5EF4-FFF2-40B4-BE49-F238E27FC236}">
                <a16:creationId xmlns:a16="http://schemas.microsoft.com/office/drawing/2014/main" id="{90C5EB1F-9E6F-9F96-6EA8-8DB80CDE42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97643"/>
            <a:ext cx="3703320" cy="5792922"/>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2" name="Title 1">
            <a:extLst>
              <a:ext uri="{FF2B5EF4-FFF2-40B4-BE49-F238E27FC236}">
                <a16:creationId xmlns:a16="http://schemas.microsoft.com/office/drawing/2014/main" id="{B44FDDB2-693D-BF4B-4CCE-6479446C2230}"/>
              </a:ext>
            </a:extLst>
          </p:cNvPr>
          <p:cNvSpPr>
            <a:spLocks noGrp="1"/>
          </p:cNvSpPr>
          <p:nvPr>
            <p:ph type="title"/>
          </p:nvPr>
        </p:nvSpPr>
        <p:spPr>
          <a:xfrm>
            <a:off x="609600" y="1037967"/>
            <a:ext cx="3478802" cy="4709131"/>
          </a:xfrm>
        </p:spPr>
        <p:txBody>
          <a:bodyPr anchor="ctr">
            <a:normAutofit/>
          </a:bodyPr>
          <a:lstStyle/>
          <a:p>
            <a:pPr algn="ctr"/>
            <a:r>
              <a:rPr lang="en-US" sz="3200" dirty="0">
                <a:solidFill>
                  <a:srgbClr val="FFFEFF"/>
                </a:solidFill>
              </a:rPr>
              <a:t>Blended Apportionment</a:t>
            </a:r>
          </a:p>
        </p:txBody>
      </p:sp>
      <p:sp>
        <p:nvSpPr>
          <p:cNvPr id="3" name="Content Placeholder 2">
            <a:extLst>
              <a:ext uri="{FF2B5EF4-FFF2-40B4-BE49-F238E27FC236}">
                <a16:creationId xmlns:a16="http://schemas.microsoft.com/office/drawing/2014/main" id="{F614C697-3CD9-4D53-EE79-94A6DA0793F5}"/>
              </a:ext>
            </a:extLst>
          </p:cNvPr>
          <p:cNvSpPr>
            <a:spLocks noGrp="1"/>
          </p:cNvSpPr>
          <p:nvPr>
            <p:ph idx="1"/>
          </p:nvPr>
        </p:nvSpPr>
        <p:spPr>
          <a:xfrm>
            <a:off x="4534935" y="707010"/>
            <a:ext cx="7210531" cy="5647942"/>
          </a:xfrm>
        </p:spPr>
        <p:txBody>
          <a:bodyPr>
            <a:normAutofit/>
          </a:bodyPr>
          <a:lstStyle/>
          <a:p>
            <a:pPr lvl="1">
              <a:spcBef>
                <a:spcPts val="1800"/>
              </a:spcBef>
            </a:pPr>
            <a:r>
              <a:rPr lang="en-US" sz="2400" dirty="0"/>
              <a:t>States use formulary apportionment.</a:t>
            </a:r>
          </a:p>
          <a:p>
            <a:pPr lvl="1">
              <a:spcBef>
                <a:spcPts val="1800"/>
              </a:spcBef>
            </a:pPr>
            <a:r>
              <a:rPr lang="en-US" sz="2400" dirty="0"/>
              <a:t>Default Rule – Use the factors of the entity recognizing the income.</a:t>
            </a:r>
          </a:p>
          <a:p>
            <a:pPr lvl="1">
              <a:spcBef>
                <a:spcPts val="1800"/>
              </a:spcBef>
              <a:spcAft>
                <a:spcPts val="0"/>
              </a:spcAft>
            </a:pPr>
            <a:r>
              <a:rPr lang="en-US" sz="2400" dirty="0"/>
              <a:t>Blended Apportionment – Some states require a combination of the taxpaying partner factors with a share or the partnership factors for:</a:t>
            </a:r>
          </a:p>
          <a:p>
            <a:pPr lvl="2">
              <a:spcBef>
                <a:spcPts val="1800"/>
              </a:spcBef>
              <a:spcAft>
                <a:spcPts val="0"/>
              </a:spcAft>
            </a:pPr>
            <a:r>
              <a:rPr lang="en-US" sz="2400" dirty="0"/>
              <a:t>Corporate partners</a:t>
            </a:r>
          </a:p>
          <a:p>
            <a:pPr lvl="2">
              <a:spcBef>
                <a:spcPts val="1800"/>
              </a:spcBef>
            </a:pPr>
            <a:r>
              <a:rPr lang="en-US" sz="2400" dirty="0"/>
              <a:t>Tiered structures</a:t>
            </a:r>
          </a:p>
          <a:p>
            <a:pPr marL="630000" lvl="2" indent="0">
              <a:spcBef>
                <a:spcPts val="1800"/>
              </a:spcBef>
              <a:buNone/>
            </a:pPr>
            <a:r>
              <a:rPr lang="en-US" sz="2400" b="1" i="1" dirty="0"/>
              <a:t>But there are lots of “how” questions. </a:t>
            </a:r>
            <a:endParaRPr lang="en-US" sz="2700" b="1" i="1" dirty="0"/>
          </a:p>
        </p:txBody>
      </p:sp>
      <p:sp>
        <p:nvSpPr>
          <p:cNvPr id="4" name="Slide Number Placeholder 3">
            <a:extLst>
              <a:ext uri="{FF2B5EF4-FFF2-40B4-BE49-F238E27FC236}">
                <a16:creationId xmlns:a16="http://schemas.microsoft.com/office/drawing/2014/main" id="{EB93E7B4-58A4-BF7A-78D8-58B6FCCCD79B}"/>
              </a:ext>
            </a:extLst>
          </p:cNvPr>
          <p:cNvSpPr>
            <a:spLocks noGrp="1"/>
          </p:cNvSpPr>
          <p:nvPr>
            <p:ph type="sldNum" sz="quarter" idx="12"/>
          </p:nvPr>
        </p:nvSpPr>
        <p:spPr>
          <a:xfrm>
            <a:off x="10558300" y="6423914"/>
            <a:ext cx="105251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3A98EE3D-8CD1-4C3F-BD1C-C98C9596463C}" type="slidenum">
              <a:rPr kumimoji="0" lang="en-US" sz="900" b="0" i="0" u="none" strike="noStrike" kern="1200" cap="none" spc="0" normalizeH="0" baseline="0" noProof="0" smtClean="0">
                <a:ln>
                  <a:noFill/>
                </a:ln>
                <a:solidFill>
                  <a:prstClr val="black">
                    <a:lumMod val="75000"/>
                    <a:lumOff val="25000"/>
                  </a:prst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33</a:t>
            </a:fld>
            <a:endParaRPr kumimoji="0" lang="en-US" sz="900" b="0" i="0" u="none" strike="noStrike" kern="1200" cap="none" spc="0" normalizeH="0" baseline="0" noProof="0" dirty="0">
              <a:ln>
                <a:noFill/>
              </a:ln>
              <a:solidFill>
                <a:prstClr val="black">
                  <a:lumMod val="75000"/>
                  <a:lumOff val="25000"/>
                </a:prstClr>
              </a:solidFill>
              <a:effectLst/>
              <a:uLnTx/>
              <a:uFillTx/>
              <a:latin typeface="Franklin Gothic Book" panose="020B0502020104020203"/>
              <a:ea typeface="+mn-ea"/>
              <a:cs typeface="+mn-cs"/>
            </a:endParaRPr>
          </a:p>
        </p:txBody>
      </p:sp>
    </p:spTree>
    <p:extLst>
      <p:ext uri="{BB962C8B-B14F-4D97-AF65-F5344CB8AC3E}">
        <p14:creationId xmlns:p14="http://schemas.microsoft.com/office/powerpoint/2010/main" val="9195450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515AA-C18B-D855-B059-245643674C9F}"/>
              </a:ext>
            </a:extLst>
          </p:cNvPr>
          <p:cNvSpPr>
            <a:spLocks noGrp="1"/>
          </p:cNvSpPr>
          <p:nvPr>
            <p:ph type="title"/>
          </p:nvPr>
        </p:nvSpPr>
        <p:spPr>
          <a:xfrm>
            <a:off x="581192" y="702156"/>
            <a:ext cx="11029616" cy="604130"/>
          </a:xfrm>
        </p:spPr>
        <p:txBody>
          <a:bodyPr/>
          <a:lstStyle/>
          <a:p>
            <a:r>
              <a:rPr lang="en-US" dirty="0"/>
              <a:t>Blended Apportionment – Simple Example</a:t>
            </a:r>
          </a:p>
        </p:txBody>
      </p:sp>
      <p:sp>
        <p:nvSpPr>
          <p:cNvPr id="4" name="Slide Number Placeholder 3">
            <a:extLst>
              <a:ext uri="{FF2B5EF4-FFF2-40B4-BE49-F238E27FC236}">
                <a16:creationId xmlns:a16="http://schemas.microsoft.com/office/drawing/2014/main" id="{BBBCDAEC-8511-3588-CB51-7F4698A67A5D}"/>
              </a:ext>
            </a:extLst>
          </p:cNvPr>
          <p:cNvSpPr>
            <a:spLocks noGrp="1"/>
          </p:cNvSpPr>
          <p:nvPr>
            <p:ph type="sldNum" sz="quarter" idx="12"/>
          </p:nvPr>
        </p:nvSpPr>
        <p:spPr/>
        <p:txBody>
          <a:bodyPr/>
          <a:lstStyle/>
          <a:p>
            <a:fld id="{3A98EE3D-8CD1-4C3F-BD1C-C98C9596463C}" type="slidenum">
              <a:rPr lang="en-US" smtClean="0"/>
              <a:t>34</a:t>
            </a:fld>
            <a:endParaRPr lang="en-US" dirty="0"/>
          </a:p>
        </p:txBody>
      </p:sp>
      <p:sp>
        <p:nvSpPr>
          <p:cNvPr id="5" name="Isosceles Triangle 4">
            <a:extLst>
              <a:ext uri="{FF2B5EF4-FFF2-40B4-BE49-F238E27FC236}">
                <a16:creationId xmlns:a16="http://schemas.microsoft.com/office/drawing/2014/main" id="{6CFD655E-1047-4DF9-499F-DD0C7EE1646B}"/>
              </a:ext>
            </a:extLst>
          </p:cNvPr>
          <p:cNvSpPr/>
          <p:nvPr/>
        </p:nvSpPr>
        <p:spPr>
          <a:xfrm>
            <a:off x="4705350" y="4555643"/>
            <a:ext cx="2781299" cy="1600200"/>
          </a:xfrm>
          <a:prstGeom prst="triangle">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Partnership</a:t>
            </a:r>
          </a:p>
        </p:txBody>
      </p:sp>
      <p:sp>
        <p:nvSpPr>
          <p:cNvPr id="6" name="Rectangle 5">
            <a:extLst>
              <a:ext uri="{FF2B5EF4-FFF2-40B4-BE49-F238E27FC236}">
                <a16:creationId xmlns:a16="http://schemas.microsoft.com/office/drawing/2014/main" id="{932644AD-897B-998C-46A8-EB43CE3908E4}"/>
              </a:ext>
            </a:extLst>
          </p:cNvPr>
          <p:cNvSpPr/>
          <p:nvPr/>
        </p:nvSpPr>
        <p:spPr>
          <a:xfrm>
            <a:off x="4501241" y="2413893"/>
            <a:ext cx="3189515" cy="1034143"/>
          </a:xfrm>
          <a:prstGeom prst="rect">
            <a:avLst/>
          </a:prstGeom>
          <a:solidFill>
            <a:schemeClr val="accent4">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Corporate Partner</a:t>
            </a:r>
          </a:p>
        </p:txBody>
      </p:sp>
      <p:cxnSp>
        <p:nvCxnSpPr>
          <p:cNvPr id="8" name="Straight Connector 7">
            <a:extLst>
              <a:ext uri="{FF2B5EF4-FFF2-40B4-BE49-F238E27FC236}">
                <a16:creationId xmlns:a16="http://schemas.microsoft.com/office/drawing/2014/main" id="{0A0B9008-E53A-56E8-30CD-549EFCDDB554}"/>
              </a:ext>
            </a:extLst>
          </p:cNvPr>
          <p:cNvCxnSpPr>
            <a:stCxn id="6" idx="2"/>
            <a:endCxn id="5" idx="0"/>
          </p:cNvCxnSpPr>
          <p:nvPr/>
        </p:nvCxnSpPr>
        <p:spPr>
          <a:xfrm>
            <a:off x="6095999" y="3448036"/>
            <a:ext cx="1" cy="110760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85984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515AA-C18B-D855-B059-245643674C9F}"/>
              </a:ext>
            </a:extLst>
          </p:cNvPr>
          <p:cNvSpPr>
            <a:spLocks noGrp="1"/>
          </p:cNvSpPr>
          <p:nvPr>
            <p:ph type="title"/>
          </p:nvPr>
        </p:nvSpPr>
        <p:spPr>
          <a:xfrm>
            <a:off x="581192" y="702156"/>
            <a:ext cx="11029616" cy="536080"/>
          </a:xfrm>
        </p:spPr>
        <p:txBody>
          <a:bodyPr/>
          <a:lstStyle/>
          <a:p>
            <a:r>
              <a:rPr lang="en-US" dirty="0"/>
              <a:t>Blended Apportionment – Simple Example</a:t>
            </a:r>
          </a:p>
        </p:txBody>
      </p:sp>
      <p:sp>
        <p:nvSpPr>
          <p:cNvPr id="7" name="Content Placeholder 6">
            <a:extLst>
              <a:ext uri="{FF2B5EF4-FFF2-40B4-BE49-F238E27FC236}">
                <a16:creationId xmlns:a16="http://schemas.microsoft.com/office/drawing/2014/main" id="{B3D6EA7C-AE15-8FF5-B32B-DEF7BC674FE8}"/>
              </a:ext>
            </a:extLst>
          </p:cNvPr>
          <p:cNvSpPr>
            <a:spLocks noGrp="1"/>
          </p:cNvSpPr>
          <p:nvPr>
            <p:ph idx="1"/>
          </p:nvPr>
        </p:nvSpPr>
        <p:spPr>
          <a:xfrm>
            <a:off x="4506686" y="1480457"/>
            <a:ext cx="7104121" cy="4494893"/>
          </a:xfrm>
        </p:spPr>
        <p:txBody>
          <a:bodyPr>
            <a:normAutofit/>
          </a:bodyPr>
          <a:lstStyle/>
          <a:p>
            <a:r>
              <a:rPr lang="en-US" sz="2400" b="1" dirty="0"/>
              <a:t>State A uses a single sales factor.</a:t>
            </a:r>
          </a:p>
          <a:p>
            <a:pPr>
              <a:spcAft>
                <a:spcPts val="0"/>
              </a:spcAft>
            </a:pPr>
            <a:r>
              <a:rPr lang="en-US" sz="2400" b="1" dirty="0"/>
              <a:t>Partnership has: </a:t>
            </a:r>
          </a:p>
          <a:p>
            <a:pPr lvl="1">
              <a:spcAft>
                <a:spcPts val="0"/>
              </a:spcAft>
            </a:pPr>
            <a:r>
              <a:rPr lang="en-US" sz="2100" b="1" dirty="0"/>
              <a:t>$100,000 of apportionable net income</a:t>
            </a:r>
          </a:p>
          <a:p>
            <a:pPr lvl="1">
              <a:spcAft>
                <a:spcPts val="0"/>
              </a:spcAft>
            </a:pPr>
            <a:r>
              <a:rPr lang="en-US" sz="2100" b="1" dirty="0"/>
              <a:t>$500,000 of sales in State A</a:t>
            </a:r>
          </a:p>
          <a:p>
            <a:pPr lvl="1"/>
            <a:r>
              <a:rPr lang="en-US" sz="2100" b="1" dirty="0"/>
              <a:t>$ 1 million of sales everywhere</a:t>
            </a:r>
          </a:p>
          <a:p>
            <a:pPr>
              <a:spcAft>
                <a:spcPts val="0"/>
              </a:spcAft>
            </a:pPr>
            <a:r>
              <a:rPr lang="en-US" sz="2700" b="1" dirty="0"/>
              <a:t>Corporate Partner has: </a:t>
            </a:r>
          </a:p>
          <a:p>
            <a:pPr lvl="1">
              <a:spcAft>
                <a:spcPts val="0"/>
              </a:spcAft>
            </a:pPr>
            <a:r>
              <a:rPr lang="en-US" sz="2100" b="1" dirty="0"/>
              <a:t>$100,000 of apportionable net income</a:t>
            </a:r>
          </a:p>
          <a:p>
            <a:pPr lvl="1">
              <a:spcAft>
                <a:spcPts val="0"/>
              </a:spcAft>
            </a:pPr>
            <a:r>
              <a:rPr lang="en-US" sz="2100" b="1" dirty="0"/>
              <a:t>$200,000 of sales in State A.</a:t>
            </a:r>
          </a:p>
          <a:p>
            <a:pPr lvl="1"/>
            <a:r>
              <a:rPr lang="en-US" sz="2100" b="1" dirty="0"/>
              <a:t>$2 million of sales everywhere</a:t>
            </a:r>
          </a:p>
          <a:p>
            <a:pPr>
              <a:spcAft>
                <a:spcPts val="0"/>
              </a:spcAft>
            </a:pPr>
            <a:endParaRPr lang="en-US" sz="2100" b="1" dirty="0"/>
          </a:p>
        </p:txBody>
      </p:sp>
      <p:sp>
        <p:nvSpPr>
          <p:cNvPr id="4" name="Slide Number Placeholder 3">
            <a:extLst>
              <a:ext uri="{FF2B5EF4-FFF2-40B4-BE49-F238E27FC236}">
                <a16:creationId xmlns:a16="http://schemas.microsoft.com/office/drawing/2014/main" id="{BBBCDAEC-8511-3588-CB51-7F4698A67A5D}"/>
              </a:ext>
            </a:extLst>
          </p:cNvPr>
          <p:cNvSpPr>
            <a:spLocks noGrp="1"/>
          </p:cNvSpPr>
          <p:nvPr>
            <p:ph type="sldNum" sz="quarter" idx="12"/>
          </p:nvPr>
        </p:nvSpPr>
        <p:spPr/>
        <p:txBody>
          <a:bodyPr/>
          <a:lstStyle/>
          <a:p>
            <a:fld id="{3A98EE3D-8CD1-4C3F-BD1C-C98C9596463C}" type="slidenum">
              <a:rPr lang="en-US" smtClean="0"/>
              <a:t>35</a:t>
            </a:fld>
            <a:endParaRPr lang="en-US" dirty="0"/>
          </a:p>
        </p:txBody>
      </p:sp>
      <p:grpSp>
        <p:nvGrpSpPr>
          <p:cNvPr id="3" name="Group 2">
            <a:extLst>
              <a:ext uri="{FF2B5EF4-FFF2-40B4-BE49-F238E27FC236}">
                <a16:creationId xmlns:a16="http://schemas.microsoft.com/office/drawing/2014/main" id="{C8F74460-3A2E-E202-6E98-D7F9F413D94F}"/>
              </a:ext>
            </a:extLst>
          </p:cNvPr>
          <p:cNvGrpSpPr/>
          <p:nvPr/>
        </p:nvGrpSpPr>
        <p:grpSpPr>
          <a:xfrm>
            <a:off x="691241" y="1804293"/>
            <a:ext cx="3189515" cy="3741950"/>
            <a:chOff x="4501241" y="2413893"/>
            <a:chExt cx="3189515" cy="3741950"/>
          </a:xfrm>
        </p:grpSpPr>
        <p:sp>
          <p:nvSpPr>
            <p:cNvPr id="5" name="Isosceles Triangle 4">
              <a:extLst>
                <a:ext uri="{FF2B5EF4-FFF2-40B4-BE49-F238E27FC236}">
                  <a16:creationId xmlns:a16="http://schemas.microsoft.com/office/drawing/2014/main" id="{6CFD655E-1047-4DF9-499F-DD0C7EE1646B}"/>
                </a:ext>
              </a:extLst>
            </p:cNvPr>
            <p:cNvSpPr/>
            <p:nvPr/>
          </p:nvSpPr>
          <p:spPr>
            <a:xfrm>
              <a:off x="4705350" y="4555643"/>
              <a:ext cx="2781299" cy="1600200"/>
            </a:xfrm>
            <a:prstGeom prst="triangle">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Partnership</a:t>
              </a:r>
            </a:p>
          </p:txBody>
        </p:sp>
        <p:sp>
          <p:nvSpPr>
            <p:cNvPr id="6" name="Rectangle 5">
              <a:extLst>
                <a:ext uri="{FF2B5EF4-FFF2-40B4-BE49-F238E27FC236}">
                  <a16:creationId xmlns:a16="http://schemas.microsoft.com/office/drawing/2014/main" id="{932644AD-897B-998C-46A8-EB43CE3908E4}"/>
                </a:ext>
              </a:extLst>
            </p:cNvPr>
            <p:cNvSpPr/>
            <p:nvPr/>
          </p:nvSpPr>
          <p:spPr>
            <a:xfrm>
              <a:off x="4501241" y="2413893"/>
              <a:ext cx="3189515" cy="1034143"/>
            </a:xfrm>
            <a:prstGeom prst="rect">
              <a:avLst/>
            </a:prstGeom>
            <a:solidFill>
              <a:schemeClr val="accent4">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Corporate Partner</a:t>
              </a:r>
            </a:p>
          </p:txBody>
        </p:sp>
        <p:cxnSp>
          <p:nvCxnSpPr>
            <p:cNvPr id="8" name="Straight Connector 7">
              <a:extLst>
                <a:ext uri="{FF2B5EF4-FFF2-40B4-BE49-F238E27FC236}">
                  <a16:creationId xmlns:a16="http://schemas.microsoft.com/office/drawing/2014/main" id="{0A0B9008-E53A-56E8-30CD-549EFCDDB554}"/>
                </a:ext>
              </a:extLst>
            </p:cNvPr>
            <p:cNvCxnSpPr>
              <a:stCxn id="6" idx="2"/>
              <a:endCxn id="5" idx="0"/>
            </p:cNvCxnSpPr>
            <p:nvPr/>
          </p:nvCxnSpPr>
          <p:spPr>
            <a:xfrm>
              <a:off x="6095999" y="3448036"/>
              <a:ext cx="1" cy="1107607"/>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109687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515AA-C18B-D855-B059-245643674C9F}"/>
              </a:ext>
            </a:extLst>
          </p:cNvPr>
          <p:cNvSpPr>
            <a:spLocks noGrp="1"/>
          </p:cNvSpPr>
          <p:nvPr>
            <p:ph type="title"/>
          </p:nvPr>
        </p:nvSpPr>
        <p:spPr>
          <a:xfrm>
            <a:off x="581192" y="702156"/>
            <a:ext cx="11029616" cy="536080"/>
          </a:xfrm>
        </p:spPr>
        <p:txBody>
          <a:bodyPr/>
          <a:lstStyle/>
          <a:p>
            <a:r>
              <a:rPr lang="en-US" dirty="0"/>
              <a:t>Blended Apportionment – Simple Example</a:t>
            </a:r>
          </a:p>
        </p:txBody>
      </p:sp>
      <p:sp>
        <p:nvSpPr>
          <p:cNvPr id="4" name="Slide Number Placeholder 3">
            <a:extLst>
              <a:ext uri="{FF2B5EF4-FFF2-40B4-BE49-F238E27FC236}">
                <a16:creationId xmlns:a16="http://schemas.microsoft.com/office/drawing/2014/main" id="{BBBCDAEC-8511-3588-CB51-7F4698A67A5D}"/>
              </a:ext>
            </a:extLst>
          </p:cNvPr>
          <p:cNvSpPr>
            <a:spLocks noGrp="1"/>
          </p:cNvSpPr>
          <p:nvPr>
            <p:ph type="sldNum" sz="quarter" idx="12"/>
          </p:nvPr>
        </p:nvSpPr>
        <p:spPr/>
        <p:txBody>
          <a:bodyPr/>
          <a:lstStyle/>
          <a:p>
            <a:fld id="{3A98EE3D-8CD1-4C3F-BD1C-C98C9596463C}" type="slidenum">
              <a:rPr lang="en-US" smtClean="0"/>
              <a:t>36</a:t>
            </a:fld>
            <a:endParaRPr lang="en-US" dirty="0"/>
          </a:p>
        </p:txBody>
      </p:sp>
      <p:grpSp>
        <p:nvGrpSpPr>
          <p:cNvPr id="3" name="Group 2">
            <a:extLst>
              <a:ext uri="{FF2B5EF4-FFF2-40B4-BE49-F238E27FC236}">
                <a16:creationId xmlns:a16="http://schemas.microsoft.com/office/drawing/2014/main" id="{C8F74460-3A2E-E202-6E98-D7F9F413D94F}"/>
              </a:ext>
            </a:extLst>
          </p:cNvPr>
          <p:cNvGrpSpPr/>
          <p:nvPr/>
        </p:nvGrpSpPr>
        <p:grpSpPr>
          <a:xfrm>
            <a:off x="473075" y="2255157"/>
            <a:ext cx="2030188" cy="2266964"/>
            <a:chOff x="4501241" y="2413893"/>
            <a:chExt cx="3189515" cy="3741950"/>
          </a:xfrm>
        </p:grpSpPr>
        <p:sp>
          <p:nvSpPr>
            <p:cNvPr id="5" name="Isosceles Triangle 4">
              <a:extLst>
                <a:ext uri="{FF2B5EF4-FFF2-40B4-BE49-F238E27FC236}">
                  <a16:creationId xmlns:a16="http://schemas.microsoft.com/office/drawing/2014/main" id="{6CFD655E-1047-4DF9-499F-DD0C7EE1646B}"/>
                </a:ext>
              </a:extLst>
            </p:cNvPr>
            <p:cNvSpPr/>
            <p:nvPr/>
          </p:nvSpPr>
          <p:spPr>
            <a:xfrm>
              <a:off x="4705350" y="4555643"/>
              <a:ext cx="2781299" cy="1600200"/>
            </a:xfrm>
            <a:prstGeom prst="triangle">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dirty="0"/>
                <a:t>Partnership</a:t>
              </a:r>
            </a:p>
          </p:txBody>
        </p:sp>
        <p:sp>
          <p:nvSpPr>
            <p:cNvPr id="6" name="Rectangle 5">
              <a:extLst>
                <a:ext uri="{FF2B5EF4-FFF2-40B4-BE49-F238E27FC236}">
                  <a16:creationId xmlns:a16="http://schemas.microsoft.com/office/drawing/2014/main" id="{932644AD-897B-998C-46A8-EB43CE3908E4}"/>
                </a:ext>
              </a:extLst>
            </p:cNvPr>
            <p:cNvSpPr/>
            <p:nvPr/>
          </p:nvSpPr>
          <p:spPr>
            <a:xfrm>
              <a:off x="4501241" y="2413893"/>
              <a:ext cx="3189515" cy="1034143"/>
            </a:xfrm>
            <a:prstGeom prst="rect">
              <a:avLst/>
            </a:prstGeom>
            <a:solidFill>
              <a:schemeClr val="accent4">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dirty="0"/>
                <a:t>Corporate Partner</a:t>
              </a:r>
            </a:p>
          </p:txBody>
        </p:sp>
        <p:cxnSp>
          <p:nvCxnSpPr>
            <p:cNvPr id="8" name="Straight Connector 7">
              <a:extLst>
                <a:ext uri="{FF2B5EF4-FFF2-40B4-BE49-F238E27FC236}">
                  <a16:creationId xmlns:a16="http://schemas.microsoft.com/office/drawing/2014/main" id="{0A0B9008-E53A-56E8-30CD-549EFCDDB554}"/>
                </a:ext>
              </a:extLst>
            </p:cNvPr>
            <p:cNvCxnSpPr>
              <a:stCxn id="6" idx="2"/>
              <a:endCxn id="5" idx="0"/>
            </p:cNvCxnSpPr>
            <p:nvPr/>
          </p:nvCxnSpPr>
          <p:spPr>
            <a:xfrm>
              <a:off x="6095999" y="3448036"/>
              <a:ext cx="1" cy="1107607"/>
            </a:xfrm>
            <a:prstGeom prst="line">
              <a:avLst/>
            </a:prstGeom>
          </p:spPr>
          <p:style>
            <a:lnRef idx="1">
              <a:schemeClr val="accent1"/>
            </a:lnRef>
            <a:fillRef idx="0">
              <a:schemeClr val="accent1"/>
            </a:fillRef>
            <a:effectRef idx="0">
              <a:schemeClr val="accent1"/>
            </a:effectRef>
            <a:fontRef idx="minor">
              <a:schemeClr val="tx1"/>
            </a:fontRef>
          </p:style>
        </p:cxnSp>
      </p:grpSp>
      <p:sp>
        <p:nvSpPr>
          <p:cNvPr id="7" name="Content Placeholder 6">
            <a:extLst>
              <a:ext uri="{FF2B5EF4-FFF2-40B4-BE49-F238E27FC236}">
                <a16:creationId xmlns:a16="http://schemas.microsoft.com/office/drawing/2014/main" id="{2F2B77D3-43E2-FBC5-81F8-8EB04C6E0A37}"/>
              </a:ext>
            </a:extLst>
          </p:cNvPr>
          <p:cNvSpPr>
            <a:spLocks noGrp="1"/>
          </p:cNvSpPr>
          <p:nvPr>
            <p:ph idx="1"/>
          </p:nvPr>
        </p:nvSpPr>
        <p:spPr>
          <a:xfrm>
            <a:off x="3167746" y="1480458"/>
            <a:ext cx="8443062" cy="3516086"/>
          </a:xfrm>
        </p:spPr>
        <p:txBody>
          <a:bodyPr>
            <a:normAutofit/>
          </a:bodyPr>
          <a:lstStyle/>
          <a:p>
            <a:r>
              <a:rPr lang="en-US" sz="2400" b="1" dirty="0"/>
              <a:t>Assume: </a:t>
            </a:r>
          </a:p>
          <a:p>
            <a:pPr lvl="1">
              <a:spcAft>
                <a:spcPts val="0"/>
              </a:spcAft>
            </a:pPr>
            <a:r>
              <a:rPr lang="en-US" sz="2100" b="1" dirty="0"/>
              <a:t>Corporate Partner has an 80% share of Partnership capital </a:t>
            </a:r>
          </a:p>
          <a:p>
            <a:pPr lvl="1">
              <a:spcAft>
                <a:spcPts val="0"/>
              </a:spcAft>
            </a:pPr>
            <a:r>
              <a:rPr lang="en-US" sz="2100" b="1" dirty="0"/>
              <a:t>Corporate Partner receives 80% of Partnership’s items of income, expense, gain, and loss.</a:t>
            </a:r>
          </a:p>
        </p:txBody>
      </p:sp>
    </p:spTree>
    <p:extLst>
      <p:ext uri="{BB962C8B-B14F-4D97-AF65-F5344CB8AC3E}">
        <p14:creationId xmlns:p14="http://schemas.microsoft.com/office/powerpoint/2010/main" val="117098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515AA-C18B-D855-B059-245643674C9F}"/>
              </a:ext>
            </a:extLst>
          </p:cNvPr>
          <p:cNvSpPr>
            <a:spLocks noGrp="1"/>
          </p:cNvSpPr>
          <p:nvPr>
            <p:ph type="title"/>
          </p:nvPr>
        </p:nvSpPr>
        <p:spPr>
          <a:xfrm>
            <a:off x="581192" y="702156"/>
            <a:ext cx="11029616" cy="536080"/>
          </a:xfrm>
        </p:spPr>
        <p:txBody>
          <a:bodyPr/>
          <a:lstStyle/>
          <a:p>
            <a:r>
              <a:rPr lang="en-US" dirty="0"/>
              <a:t>Blended Apportionment – Simple Example</a:t>
            </a:r>
          </a:p>
        </p:txBody>
      </p:sp>
      <p:sp>
        <p:nvSpPr>
          <p:cNvPr id="4" name="Slide Number Placeholder 3">
            <a:extLst>
              <a:ext uri="{FF2B5EF4-FFF2-40B4-BE49-F238E27FC236}">
                <a16:creationId xmlns:a16="http://schemas.microsoft.com/office/drawing/2014/main" id="{BBBCDAEC-8511-3588-CB51-7F4698A67A5D}"/>
              </a:ext>
            </a:extLst>
          </p:cNvPr>
          <p:cNvSpPr>
            <a:spLocks noGrp="1"/>
          </p:cNvSpPr>
          <p:nvPr>
            <p:ph type="sldNum" sz="quarter" idx="12"/>
          </p:nvPr>
        </p:nvSpPr>
        <p:spPr/>
        <p:txBody>
          <a:bodyPr/>
          <a:lstStyle/>
          <a:p>
            <a:fld id="{3A98EE3D-8CD1-4C3F-BD1C-C98C9596463C}" type="slidenum">
              <a:rPr lang="en-US" smtClean="0"/>
              <a:t>37</a:t>
            </a:fld>
            <a:endParaRPr lang="en-US" dirty="0"/>
          </a:p>
        </p:txBody>
      </p:sp>
      <p:sp>
        <p:nvSpPr>
          <p:cNvPr id="16" name="Content Placeholder 6">
            <a:extLst>
              <a:ext uri="{FF2B5EF4-FFF2-40B4-BE49-F238E27FC236}">
                <a16:creationId xmlns:a16="http://schemas.microsoft.com/office/drawing/2014/main" id="{B7464F47-02BF-B3CE-2846-0E08D06752ED}"/>
              </a:ext>
            </a:extLst>
          </p:cNvPr>
          <p:cNvSpPr>
            <a:spLocks noGrp="1"/>
          </p:cNvSpPr>
          <p:nvPr>
            <p:ph idx="1"/>
          </p:nvPr>
        </p:nvSpPr>
        <p:spPr>
          <a:xfrm>
            <a:off x="1277878" y="1208307"/>
            <a:ext cx="4012579" cy="2688774"/>
          </a:xfrm>
        </p:spPr>
        <p:txBody>
          <a:bodyPr>
            <a:normAutofit/>
          </a:bodyPr>
          <a:lstStyle/>
          <a:p>
            <a:r>
              <a:rPr lang="en-US" sz="1400" b="1" dirty="0"/>
              <a:t>State A uses a single sales factor.</a:t>
            </a:r>
          </a:p>
          <a:p>
            <a:pPr>
              <a:spcAft>
                <a:spcPts val="0"/>
              </a:spcAft>
            </a:pPr>
            <a:r>
              <a:rPr lang="en-US" sz="1400" b="1" dirty="0"/>
              <a:t>Partnership has: </a:t>
            </a:r>
          </a:p>
          <a:p>
            <a:pPr lvl="1">
              <a:spcAft>
                <a:spcPts val="0"/>
              </a:spcAft>
            </a:pPr>
            <a:r>
              <a:rPr lang="en-US" b="1" dirty="0"/>
              <a:t>$100,000 of apportionable net income</a:t>
            </a:r>
          </a:p>
          <a:p>
            <a:pPr lvl="1">
              <a:spcAft>
                <a:spcPts val="0"/>
              </a:spcAft>
            </a:pPr>
            <a:r>
              <a:rPr lang="en-US" b="1" dirty="0"/>
              <a:t>$500,000 of sales in State A</a:t>
            </a:r>
          </a:p>
          <a:p>
            <a:pPr lvl="1"/>
            <a:r>
              <a:rPr lang="en-US" b="1" dirty="0"/>
              <a:t>$ 1 million of sales everywhere</a:t>
            </a:r>
          </a:p>
          <a:p>
            <a:pPr>
              <a:spcAft>
                <a:spcPts val="0"/>
              </a:spcAft>
            </a:pPr>
            <a:r>
              <a:rPr lang="en-US" sz="1400" b="1" dirty="0"/>
              <a:t>Corporate Partner has: </a:t>
            </a:r>
          </a:p>
          <a:p>
            <a:pPr lvl="1">
              <a:spcAft>
                <a:spcPts val="0"/>
              </a:spcAft>
            </a:pPr>
            <a:r>
              <a:rPr lang="en-US" b="1" dirty="0"/>
              <a:t>$100,000 of apportionable net income</a:t>
            </a:r>
          </a:p>
          <a:p>
            <a:pPr lvl="1">
              <a:spcAft>
                <a:spcPts val="0"/>
              </a:spcAft>
            </a:pPr>
            <a:r>
              <a:rPr lang="en-US" b="1" dirty="0"/>
              <a:t>$200,000 of sales in State A.</a:t>
            </a:r>
          </a:p>
          <a:p>
            <a:pPr lvl="1"/>
            <a:r>
              <a:rPr lang="en-US" b="1" dirty="0"/>
              <a:t>$2 million of sales everywhere</a:t>
            </a:r>
            <a:endParaRPr lang="en-US" sz="1200" b="1" dirty="0"/>
          </a:p>
        </p:txBody>
      </p:sp>
      <p:sp>
        <p:nvSpPr>
          <p:cNvPr id="17" name="Content Placeholder 6">
            <a:extLst>
              <a:ext uri="{FF2B5EF4-FFF2-40B4-BE49-F238E27FC236}">
                <a16:creationId xmlns:a16="http://schemas.microsoft.com/office/drawing/2014/main" id="{68C9C825-639E-9D2F-7355-F97708DBBDAC}"/>
              </a:ext>
            </a:extLst>
          </p:cNvPr>
          <p:cNvSpPr txBox="1">
            <a:spLocks/>
          </p:cNvSpPr>
          <p:nvPr/>
        </p:nvSpPr>
        <p:spPr>
          <a:xfrm>
            <a:off x="5486404" y="1424331"/>
            <a:ext cx="5148939" cy="2177796"/>
          </a:xfrm>
          <a:prstGeom prst="rect">
            <a:avLst/>
          </a:prstGeom>
        </p:spPr>
        <p:txBody>
          <a:bodyPr vert="horz" lIns="91440" tIns="45720" rIns="91440" bIns="45720" rtlCol="0" anchor="ctr">
            <a:norm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85000"/>
                    <a:lumOff val="1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85000"/>
                    <a:lumOff val="1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85000"/>
                    <a:lumOff val="1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85000"/>
                    <a:lumOff val="1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85000"/>
                    <a:lumOff val="1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sz="1400" b="1" dirty="0"/>
              <a:t>Assume: </a:t>
            </a:r>
          </a:p>
          <a:p>
            <a:pPr lvl="1">
              <a:spcAft>
                <a:spcPts val="0"/>
              </a:spcAft>
            </a:pPr>
            <a:r>
              <a:rPr lang="en-US" b="1" dirty="0"/>
              <a:t>Corporate Partner has an 80% share of Partnership capital </a:t>
            </a:r>
          </a:p>
          <a:p>
            <a:pPr lvl="1">
              <a:spcAft>
                <a:spcPts val="0"/>
              </a:spcAft>
            </a:pPr>
            <a:r>
              <a:rPr lang="en-US" b="1" dirty="0"/>
              <a:t>Corporate Partner receives 80% of Partnership’s items of income, expense, gain</a:t>
            </a:r>
            <a:r>
              <a:rPr lang="en-US" sz="1600" b="1" dirty="0"/>
              <a:t>, and loss.</a:t>
            </a:r>
          </a:p>
        </p:txBody>
      </p:sp>
      <p:graphicFrame>
        <p:nvGraphicFramePr>
          <p:cNvPr id="20" name="Table 19">
            <a:extLst>
              <a:ext uri="{FF2B5EF4-FFF2-40B4-BE49-F238E27FC236}">
                <a16:creationId xmlns:a16="http://schemas.microsoft.com/office/drawing/2014/main" id="{CB430D86-73C2-43EB-79F6-516478572A8F}"/>
              </a:ext>
            </a:extLst>
          </p:cNvPr>
          <p:cNvGraphicFramePr>
            <a:graphicFrameLocks noGrp="1"/>
          </p:cNvGraphicFramePr>
          <p:nvPr>
            <p:extLst>
              <p:ext uri="{D42A27DB-BD31-4B8C-83A1-F6EECF244321}">
                <p14:modId xmlns:p14="http://schemas.microsoft.com/office/powerpoint/2010/main" val="435737005"/>
              </p:ext>
            </p:extLst>
          </p:nvPr>
        </p:nvGraphicFramePr>
        <p:xfrm>
          <a:off x="1447801" y="3897080"/>
          <a:ext cx="9466322" cy="2405750"/>
        </p:xfrm>
        <a:graphic>
          <a:graphicData uri="http://schemas.openxmlformats.org/drawingml/2006/table">
            <a:tbl>
              <a:tblPr/>
              <a:tblGrid>
                <a:gridCol w="8096829">
                  <a:extLst>
                    <a:ext uri="{9D8B030D-6E8A-4147-A177-3AD203B41FA5}">
                      <a16:colId xmlns:a16="http://schemas.microsoft.com/office/drawing/2014/main" val="897564894"/>
                    </a:ext>
                  </a:extLst>
                </a:gridCol>
                <a:gridCol w="1369493">
                  <a:extLst>
                    <a:ext uri="{9D8B030D-6E8A-4147-A177-3AD203B41FA5}">
                      <a16:colId xmlns:a16="http://schemas.microsoft.com/office/drawing/2014/main" val="1650243251"/>
                    </a:ext>
                  </a:extLst>
                </a:gridCol>
              </a:tblGrid>
              <a:tr h="456224">
                <a:tc>
                  <a:txBody>
                    <a:bodyPr/>
                    <a:lstStyle/>
                    <a:p>
                      <a:pPr algn="l" fontAlgn="b"/>
                      <a:r>
                        <a:rPr lang="en-US" sz="2000" b="1" i="0" u="none" strike="noStrike" dirty="0">
                          <a:solidFill>
                            <a:srgbClr val="000000"/>
                          </a:solidFill>
                          <a:effectLst/>
                          <a:latin typeface="Aptos Narrow" panose="020B0004020202020204" pitchFamily="34" charset="0"/>
                        </a:rPr>
                        <a:t>Sourcing Approach - </a:t>
                      </a:r>
                      <a:r>
                        <a:rPr lang="en-US" sz="2000" b="1" i="0" u="none" strike="noStrike" dirty="0">
                          <a:solidFill>
                            <a:srgbClr val="000000"/>
                          </a:solidFill>
                          <a:effectLst/>
                          <a:highlight>
                            <a:srgbClr val="FFFF00"/>
                          </a:highlight>
                          <a:latin typeface="Aptos Narrow" panose="020B0004020202020204" pitchFamily="34" charset="0"/>
                        </a:rPr>
                        <a:t>No Blending</a:t>
                      </a:r>
                    </a:p>
                  </a:txBody>
                  <a:tcPr marL="7620" marR="7620" marT="7620" marB="0" anchor="b">
                    <a:lnL>
                      <a:noFill/>
                    </a:lnL>
                    <a:lnR>
                      <a:noFill/>
                    </a:lnR>
                    <a:lnT>
                      <a:noFill/>
                    </a:lnT>
                    <a:lnB>
                      <a:noFill/>
                    </a:lnB>
                    <a:noFill/>
                  </a:tcPr>
                </a:tc>
                <a:tc>
                  <a:txBody>
                    <a:bodyPr/>
                    <a:lstStyle/>
                    <a:p>
                      <a:pPr algn="l" fontAlgn="b"/>
                      <a:endParaRPr lang="en-US" sz="2000" b="0" i="0" u="none" strike="noStrike">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extLst>
                  <a:ext uri="{0D108BD9-81ED-4DB2-BD59-A6C34878D82A}">
                    <a16:rowId xmlns:a16="http://schemas.microsoft.com/office/drawing/2014/main" val="3925964155"/>
                  </a:ext>
                </a:extLst>
              </a:tr>
              <a:tr h="561844">
                <a:tc>
                  <a:txBody>
                    <a:bodyPr/>
                    <a:lstStyle/>
                    <a:p>
                      <a:pPr algn="l" fontAlgn="b"/>
                      <a:r>
                        <a:rPr lang="en-US" sz="2000" b="0" i="0" u="none" strike="noStrike" dirty="0">
                          <a:solidFill>
                            <a:srgbClr val="000000"/>
                          </a:solidFill>
                          <a:effectLst/>
                          <a:latin typeface="Aptos Narrow" panose="020B0004020202020204" pitchFamily="34" charset="0"/>
                        </a:rPr>
                        <a:t>Partnership Income Sourced to State A at Partnership Level (50% x $100,000)</a:t>
                      </a:r>
                    </a:p>
                  </a:txBody>
                  <a:tcPr marL="7620" marR="7620" marT="7620" marB="0" anchor="b">
                    <a:lnL>
                      <a:noFill/>
                    </a:lnL>
                    <a:lnR>
                      <a:noFill/>
                    </a:lnR>
                    <a:lnT>
                      <a:noFill/>
                    </a:lnT>
                    <a:lnB>
                      <a:noFill/>
                    </a:lnB>
                    <a:noFill/>
                  </a:tcPr>
                </a:tc>
                <a:tc>
                  <a:txBody>
                    <a:bodyPr/>
                    <a:lstStyle/>
                    <a:p>
                      <a:pPr algn="l" fontAlgn="b"/>
                      <a:r>
                        <a:rPr lang="en-US" sz="2000" b="0" i="0" u="none" strike="noStrike">
                          <a:solidFill>
                            <a:srgbClr val="000000"/>
                          </a:solidFill>
                          <a:effectLst/>
                          <a:latin typeface="Aptos Narrow" panose="020B0004020202020204" pitchFamily="34" charset="0"/>
                        </a:rPr>
                        <a:t> $       50,000 </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50659825"/>
                  </a:ext>
                </a:extLst>
              </a:tr>
              <a:tr h="456224">
                <a:tc>
                  <a:txBody>
                    <a:bodyPr/>
                    <a:lstStyle/>
                    <a:p>
                      <a:pPr algn="l" fontAlgn="b"/>
                      <a:r>
                        <a:rPr lang="en-US" sz="2000" b="0" i="0" u="none" strike="noStrike" dirty="0">
                          <a:solidFill>
                            <a:srgbClr val="000000"/>
                          </a:solidFill>
                          <a:effectLst/>
                          <a:latin typeface="Aptos Narrow" panose="020B0004020202020204" pitchFamily="34" charset="0"/>
                        </a:rPr>
                        <a:t>Corporate Partner's Share of State A Income (80% of $50,000)</a:t>
                      </a:r>
                    </a:p>
                  </a:txBody>
                  <a:tcPr marL="7620" marR="7620" marT="7620" marB="0" anchor="b">
                    <a:lnL>
                      <a:noFill/>
                    </a:lnL>
                    <a:lnR>
                      <a:noFill/>
                    </a:lnR>
                    <a:lnT>
                      <a:noFill/>
                    </a:lnT>
                    <a:lnB>
                      <a:noFill/>
                    </a:lnB>
                    <a:noFill/>
                  </a:tcPr>
                </a:tc>
                <a:tc>
                  <a:txBody>
                    <a:bodyPr/>
                    <a:lstStyle/>
                    <a:p>
                      <a:pPr algn="l" fontAlgn="b"/>
                      <a:r>
                        <a:rPr lang="en-US" sz="2000" b="0" i="0" u="none" strike="noStrike">
                          <a:solidFill>
                            <a:srgbClr val="000000"/>
                          </a:solidFill>
                          <a:effectLst/>
                          <a:latin typeface="Aptos Narrow" panose="020B0004020202020204" pitchFamily="34" charset="0"/>
                        </a:rPr>
                        <a:t> $       40,000 </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2191603328"/>
                  </a:ext>
                </a:extLst>
              </a:tr>
              <a:tr h="456224">
                <a:tc>
                  <a:txBody>
                    <a:bodyPr/>
                    <a:lstStyle/>
                    <a:p>
                      <a:pPr algn="l" fontAlgn="b"/>
                      <a:r>
                        <a:rPr lang="en-US" sz="2000" b="0" i="0" u="none" strike="noStrike" dirty="0">
                          <a:solidFill>
                            <a:srgbClr val="000000"/>
                          </a:solidFill>
                          <a:effectLst/>
                          <a:latin typeface="Aptos Narrow" panose="020B0004020202020204" pitchFamily="34" charset="0"/>
                        </a:rPr>
                        <a:t>Corporate Partner's Own Income Sourced to State A (10% of $100,000)</a:t>
                      </a:r>
                    </a:p>
                  </a:txBody>
                  <a:tcPr marL="7620" marR="7620" marT="7620" marB="0" anchor="b">
                    <a:lnL>
                      <a:noFill/>
                    </a:lnL>
                    <a:lnR>
                      <a:noFill/>
                    </a:lnR>
                    <a:lnT>
                      <a:noFill/>
                    </a:lnT>
                    <a:lnB>
                      <a:noFill/>
                    </a:lnB>
                    <a:noFill/>
                  </a:tcPr>
                </a:tc>
                <a:tc>
                  <a:txBody>
                    <a:bodyPr/>
                    <a:lstStyle/>
                    <a:p>
                      <a:pPr algn="l" fontAlgn="b"/>
                      <a:r>
                        <a:rPr lang="en-US" sz="2000" b="0" i="0" u="none" strike="noStrike">
                          <a:solidFill>
                            <a:srgbClr val="000000"/>
                          </a:solidFill>
                          <a:effectLst/>
                          <a:latin typeface="Aptos Narrow" panose="020B0004020202020204" pitchFamily="34" charset="0"/>
                        </a:rPr>
                        <a:t> $       10,000 </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93812514"/>
                  </a:ext>
                </a:extLst>
              </a:tr>
              <a:tr h="475234">
                <a:tc>
                  <a:txBody>
                    <a:bodyPr/>
                    <a:lstStyle/>
                    <a:p>
                      <a:pPr algn="l" fontAlgn="b"/>
                      <a:r>
                        <a:rPr lang="en-US" sz="2000" b="0" i="0" u="none" strike="noStrike" dirty="0">
                          <a:solidFill>
                            <a:srgbClr val="000000"/>
                          </a:solidFill>
                          <a:effectLst/>
                          <a:latin typeface="Aptos Narrow" panose="020B0004020202020204" pitchFamily="34" charset="0"/>
                        </a:rPr>
                        <a:t>Total Corporate Partner Income Sourced to State A</a:t>
                      </a:r>
                    </a:p>
                  </a:txBody>
                  <a:tcPr marL="7620" marR="7620" marT="7620" marB="0" anchor="b">
                    <a:lnL>
                      <a:noFill/>
                    </a:lnL>
                    <a:lnR>
                      <a:noFill/>
                    </a:lnR>
                    <a:lnT>
                      <a:noFill/>
                    </a:lnT>
                    <a:lnB>
                      <a:noFill/>
                    </a:lnB>
                    <a:noFill/>
                  </a:tcPr>
                </a:tc>
                <a:tc>
                  <a:txBody>
                    <a:bodyPr/>
                    <a:lstStyle/>
                    <a:p>
                      <a:pPr algn="ctr" fontAlgn="b"/>
                      <a:r>
                        <a:rPr lang="en-US" sz="2000" b="0" i="0" u="none" strike="noStrike" dirty="0">
                          <a:solidFill>
                            <a:srgbClr val="000000"/>
                          </a:solidFill>
                          <a:effectLst/>
                          <a:latin typeface="Aptos Narrow" panose="020B0004020202020204" pitchFamily="34" charset="0"/>
                        </a:rPr>
                        <a:t> $       50,000 </a:t>
                      </a:r>
                    </a:p>
                  </a:txBody>
                  <a:tcPr marL="7620" marR="7620" marT="762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extLst>
                  <a:ext uri="{0D108BD9-81ED-4DB2-BD59-A6C34878D82A}">
                    <a16:rowId xmlns:a16="http://schemas.microsoft.com/office/drawing/2014/main" val="3647523658"/>
                  </a:ext>
                </a:extLst>
              </a:tr>
            </a:tbl>
          </a:graphicData>
        </a:graphic>
      </p:graphicFrame>
    </p:spTree>
    <p:extLst>
      <p:ext uri="{BB962C8B-B14F-4D97-AF65-F5344CB8AC3E}">
        <p14:creationId xmlns:p14="http://schemas.microsoft.com/office/powerpoint/2010/main" val="8029041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515AA-C18B-D855-B059-245643674C9F}"/>
              </a:ext>
            </a:extLst>
          </p:cNvPr>
          <p:cNvSpPr>
            <a:spLocks noGrp="1"/>
          </p:cNvSpPr>
          <p:nvPr>
            <p:ph type="title"/>
          </p:nvPr>
        </p:nvSpPr>
        <p:spPr>
          <a:xfrm>
            <a:off x="581192" y="702156"/>
            <a:ext cx="11029616" cy="536080"/>
          </a:xfrm>
        </p:spPr>
        <p:txBody>
          <a:bodyPr/>
          <a:lstStyle/>
          <a:p>
            <a:r>
              <a:rPr lang="en-US" dirty="0"/>
              <a:t>Blended Apportionment – Simple Example</a:t>
            </a:r>
          </a:p>
        </p:txBody>
      </p:sp>
      <p:sp>
        <p:nvSpPr>
          <p:cNvPr id="4" name="Slide Number Placeholder 3">
            <a:extLst>
              <a:ext uri="{FF2B5EF4-FFF2-40B4-BE49-F238E27FC236}">
                <a16:creationId xmlns:a16="http://schemas.microsoft.com/office/drawing/2014/main" id="{BBBCDAEC-8511-3588-CB51-7F4698A67A5D}"/>
              </a:ext>
            </a:extLst>
          </p:cNvPr>
          <p:cNvSpPr>
            <a:spLocks noGrp="1"/>
          </p:cNvSpPr>
          <p:nvPr>
            <p:ph type="sldNum" sz="quarter" idx="12"/>
          </p:nvPr>
        </p:nvSpPr>
        <p:spPr/>
        <p:txBody>
          <a:bodyPr/>
          <a:lstStyle/>
          <a:p>
            <a:fld id="{3A98EE3D-8CD1-4C3F-BD1C-C98C9596463C}" type="slidenum">
              <a:rPr lang="en-US" smtClean="0"/>
              <a:t>38</a:t>
            </a:fld>
            <a:endParaRPr lang="en-US" dirty="0"/>
          </a:p>
        </p:txBody>
      </p:sp>
      <p:sp>
        <p:nvSpPr>
          <p:cNvPr id="16" name="Content Placeholder 6">
            <a:extLst>
              <a:ext uri="{FF2B5EF4-FFF2-40B4-BE49-F238E27FC236}">
                <a16:creationId xmlns:a16="http://schemas.microsoft.com/office/drawing/2014/main" id="{B7464F47-02BF-B3CE-2846-0E08D06752ED}"/>
              </a:ext>
            </a:extLst>
          </p:cNvPr>
          <p:cNvSpPr>
            <a:spLocks noGrp="1"/>
          </p:cNvSpPr>
          <p:nvPr>
            <p:ph idx="1"/>
          </p:nvPr>
        </p:nvSpPr>
        <p:spPr>
          <a:xfrm>
            <a:off x="1277878" y="1208307"/>
            <a:ext cx="4012579" cy="2688774"/>
          </a:xfrm>
        </p:spPr>
        <p:txBody>
          <a:bodyPr>
            <a:normAutofit/>
          </a:bodyPr>
          <a:lstStyle/>
          <a:p>
            <a:r>
              <a:rPr lang="en-US" sz="1400" b="1" dirty="0"/>
              <a:t>State A uses a single sales factor.</a:t>
            </a:r>
          </a:p>
          <a:p>
            <a:pPr>
              <a:spcAft>
                <a:spcPts val="0"/>
              </a:spcAft>
            </a:pPr>
            <a:r>
              <a:rPr lang="en-US" sz="1400" b="1" dirty="0"/>
              <a:t>Partnership has: </a:t>
            </a:r>
          </a:p>
          <a:p>
            <a:pPr lvl="1">
              <a:spcAft>
                <a:spcPts val="0"/>
              </a:spcAft>
            </a:pPr>
            <a:r>
              <a:rPr lang="en-US" b="1" dirty="0"/>
              <a:t>$100,000 of apportionable net income</a:t>
            </a:r>
          </a:p>
          <a:p>
            <a:pPr lvl="1">
              <a:spcAft>
                <a:spcPts val="0"/>
              </a:spcAft>
            </a:pPr>
            <a:r>
              <a:rPr lang="en-US" b="1" dirty="0"/>
              <a:t>$500,000 of sales in State A</a:t>
            </a:r>
          </a:p>
          <a:p>
            <a:pPr lvl="1"/>
            <a:r>
              <a:rPr lang="en-US" b="1" dirty="0"/>
              <a:t>$ 1 million of sales everywhere</a:t>
            </a:r>
          </a:p>
          <a:p>
            <a:pPr>
              <a:spcAft>
                <a:spcPts val="0"/>
              </a:spcAft>
            </a:pPr>
            <a:r>
              <a:rPr lang="en-US" sz="1400" b="1" dirty="0"/>
              <a:t>Corporate Partner has: </a:t>
            </a:r>
          </a:p>
          <a:p>
            <a:pPr lvl="1">
              <a:spcAft>
                <a:spcPts val="0"/>
              </a:spcAft>
            </a:pPr>
            <a:r>
              <a:rPr lang="en-US" b="1" dirty="0"/>
              <a:t>$100,000 of apportionable net income</a:t>
            </a:r>
          </a:p>
          <a:p>
            <a:pPr lvl="1">
              <a:spcAft>
                <a:spcPts val="0"/>
              </a:spcAft>
            </a:pPr>
            <a:r>
              <a:rPr lang="en-US" b="1" dirty="0"/>
              <a:t>$200,000 of sales in State A.</a:t>
            </a:r>
          </a:p>
          <a:p>
            <a:pPr lvl="1"/>
            <a:r>
              <a:rPr lang="en-US" b="1" dirty="0"/>
              <a:t>$2 million of sales everywhere</a:t>
            </a:r>
            <a:endParaRPr lang="en-US" sz="1200" b="1" dirty="0"/>
          </a:p>
        </p:txBody>
      </p:sp>
      <p:sp>
        <p:nvSpPr>
          <p:cNvPr id="17" name="Content Placeholder 6">
            <a:extLst>
              <a:ext uri="{FF2B5EF4-FFF2-40B4-BE49-F238E27FC236}">
                <a16:creationId xmlns:a16="http://schemas.microsoft.com/office/drawing/2014/main" id="{68C9C825-639E-9D2F-7355-F97708DBBDAC}"/>
              </a:ext>
            </a:extLst>
          </p:cNvPr>
          <p:cNvSpPr txBox="1">
            <a:spLocks/>
          </p:cNvSpPr>
          <p:nvPr/>
        </p:nvSpPr>
        <p:spPr>
          <a:xfrm>
            <a:off x="5486404" y="1424331"/>
            <a:ext cx="5148939" cy="2177796"/>
          </a:xfrm>
          <a:prstGeom prst="rect">
            <a:avLst/>
          </a:prstGeom>
        </p:spPr>
        <p:txBody>
          <a:bodyPr vert="horz" lIns="91440" tIns="45720" rIns="91440" bIns="45720" rtlCol="0" anchor="ctr">
            <a:norm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85000"/>
                    <a:lumOff val="1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85000"/>
                    <a:lumOff val="1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85000"/>
                    <a:lumOff val="1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85000"/>
                    <a:lumOff val="1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85000"/>
                    <a:lumOff val="1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sz="1400" b="1" dirty="0"/>
              <a:t>Assume: </a:t>
            </a:r>
          </a:p>
          <a:p>
            <a:pPr lvl="1">
              <a:spcAft>
                <a:spcPts val="0"/>
              </a:spcAft>
            </a:pPr>
            <a:r>
              <a:rPr lang="en-US" b="1" dirty="0"/>
              <a:t>Corporate Partner has an 80% share of Partnership capital </a:t>
            </a:r>
          </a:p>
          <a:p>
            <a:pPr lvl="1">
              <a:spcAft>
                <a:spcPts val="0"/>
              </a:spcAft>
            </a:pPr>
            <a:r>
              <a:rPr lang="en-US" b="1" dirty="0"/>
              <a:t>Corporate Partner receives 80% of Partnership’s items of income, expense, gain, and loss.</a:t>
            </a:r>
          </a:p>
        </p:txBody>
      </p:sp>
      <p:graphicFrame>
        <p:nvGraphicFramePr>
          <p:cNvPr id="5" name="Table 4">
            <a:extLst>
              <a:ext uri="{FF2B5EF4-FFF2-40B4-BE49-F238E27FC236}">
                <a16:creationId xmlns:a16="http://schemas.microsoft.com/office/drawing/2014/main" id="{E6A0E48D-18E3-FEE5-3BD1-09932183E175}"/>
              </a:ext>
            </a:extLst>
          </p:cNvPr>
          <p:cNvGraphicFramePr>
            <a:graphicFrameLocks noGrp="1"/>
          </p:cNvGraphicFramePr>
          <p:nvPr>
            <p:extLst>
              <p:ext uri="{D42A27DB-BD31-4B8C-83A1-F6EECF244321}">
                <p14:modId xmlns:p14="http://schemas.microsoft.com/office/powerpoint/2010/main" val="3004035737"/>
              </p:ext>
            </p:extLst>
          </p:nvPr>
        </p:nvGraphicFramePr>
        <p:xfrm>
          <a:off x="892628" y="3974279"/>
          <a:ext cx="10406743" cy="2531162"/>
        </p:xfrm>
        <a:graphic>
          <a:graphicData uri="http://schemas.openxmlformats.org/drawingml/2006/table">
            <a:tbl>
              <a:tblPr/>
              <a:tblGrid>
                <a:gridCol w="6229258">
                  <a:extLst>
                    <a:ext uri="{9D8B030D-6E8A-4147-A177-3AD203B41FA5}">
                      <a16:colId xmlns:a16="http://schemas.microsoft.com/office/drawing/2014/main" val="3674586983"/>
                    </a:ext>
                  </a:extLst>
                </a:gridCol>
                <a:gridCol w="1053613">
                  <a:extLst>
                    <a:ext uri="{9D8B030D-6E8A-4147-A177-3AD203B41FA5}">
                      <a16:colId xmlns:a16="http://schemas.microsoft.com/office/drawing/2014/main" val="1392875328"/>
                    </a:ext>
                  </a:extLst>
                </a:gridCol>
                <a:gridCol w="1146036">
                  <a:extLst>
                    <a:ext uri="{9D8B030D-6E8A-4147-A177-3AD203B41FA5}">
                      <a16:colId xmlns:a16="http://schemas.microsoft.com/office/drawing/2014/main" val="1518413919"/>
                    </a:ext>
                  </a:extLst>
                </a:gridCol>
                <a:gridCol w="1219975">
                  <a:extLst>
                    <a:ext uri="{9D8B030D-6E8A-4147-A177-3AD203B41FA5}">
                      <a16:colId xmlns:a16="http://schemas.microsoft.com/office/drawing/2014/main" val="687182603"/>
                    </a:ext>
                  </a:extLst>
                </a:gridCol>
                <a:gridCol w="757861">
                  <a:extLst>
                    <a:ext uri="{9D8B030D-6E8A-4147-A177-3AD203B41FA5}">
                      <a16:colId xmlns:a16="http://schemas.microsoft.com/office/drawing/2014/main" val="3179973788"/>
                    </a:ext>
                  </a:extLst>
                </a:gridCol>
              </a:tblGrid>
              <a:tr h="266521">
                <a:tc gridSpan="5">
                  <a:txBody>
                    <a:bodyPr/>
                    <a:lstStyle/>
                    <a:p>
                      <a:pPr algn="l" fontAlgn="b"/>
                      <a:r>
                        <a:rPr lang="en-US" sz="1600" b="1" i="0" u="none" strike="noStrike" dirty="0">
                          <a:solidFill>
                            <a:srgbClr val="000000"/>
                          </a:solidFill>
                          <a:effectLst/>
                          <a:latin typeface="Aptos Narrow" panose="020B0004020202020204" pitchFamily="34" charset="0"/>
                        </a:rPr>
                        <a:t>Sourcing Approach – </a:t>
                      </a:r>
                      <a:r>
                        <a:rPr lang="en-US" sz="1600" b="1" i="0" u="none" strike="noStrike" dirty="0">
                          <a:solidFill>
                            <a:srgbClr val="000000"/>
                          </a:solidFill>
                          <a:effectLst/>
                          <a:highlight>
                            <a:srgbClr val="FFFF00"/>
                          </a:highlight>
                          <a:latin typeface="Aptos Narrow" panose="020B0004020202020204" pitchFamily="34" charset="0"/>
                        </a:rPr>
                        <a:t>Using Share of Partnership Capital </a:t>
                      </a:r>
                      <a:r>
                        <a:rPr lang="en-US" sz="1600" b="1" i="0" u="none" strike="noStrike" dirty="0">
                          <a:solidFill>
                            <a:srgbClr val="000000"/>
                          </a:solidFill>
                          <a:effectLst/>
                          <a:latin typeface="Aptos Narrow" panose="020B0004020202020204" pitchFamily="34" charset="0"/>
                        </a:rPr>
                        <a:t>to Determine Share of Factors</a:t>
                      </a:r>
                    </a:p>
                  </a:txBody>
                  <a:tcPr marL="7620" marR="7620" marT="7620" marB="0" anchor="b">
                    <a:lnL>
                      <a:noFill/>
                    </a:lnL>
                    <a:lnR>
                      <a:noFill/>
                    </a:lnR>
                    <a:lnT>
                      <a:noFill/>
                    </a:lnT>
                    <a:lnB>
                      <a:noFill/>
                    </a:lnB>
                    <a:noFill/>
                  </a:tcPr>
                </a:tc>
                <a:tc hMerge="1">
                  <a:txBody>
                    <a:bodyPr/>
                    <a:lstStyle/>
                    <a:p>
                      <a:pPr algn="l" fontAlgn="b"/>
                      <a:endParaRPr lang="en-US" sz="1600" b="0" i="0" u="none" strike="noStrike" dirty="0">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tc hMerge="1">
                  <a:txBody>
                    <a:bodyPr/>
                    <a:lstStyle/>
                    <a:p>
                      <a:pPr algn="l" fontAlgn="b"/>
                      <a:endParaRPr lang="en-US" sz="1600" b="0" i="0" u="none" strike="noStrike" dirty="0">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tc hMerge="1">
                  <a:txBody>
                    <a:bodyPr/>
                    <a:lstStyle/>
                    <a:p>
                      <a:pPr algn="l" fontAlgn="b"/>
                      <a:endParaRPr lang="en-US" sz="1600" b="0" i="0" u="none" strike="noStrike" dirty="0">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tc hMerge="1">
                  <a:txBody>
                    <a:bodyPr/>
                    <a:lstStyle/>
                    <a:p>
                      <a:pPr algn="l" fontAlgn="b"/>
                      <a:endParaRPr lang="en-US" sz="1600" b="0" i="0" u="none" strike="noStrike" dirty="0">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extLst>
                  <a:ext uri="{0D108BD9-81ED-4DB2-BD59-A6C34878D82A}">
                    <a16:rowId xmlns:a16="http://schemas.microsoft.com/office/drawing/2014/main" val="2489882865"/>
                  </a:ext>
                </a:extLst>
              </a:tr>
              <a:tr h="266521">
                <a:tc>
                  <a:txBody>
                    <a:bodyPr/>
                    <a:lstStyle/>
                    <a:p>
                      <a:pPr algn="l" fontAlgn="b"/>
                      <a:r>
                        <a:rPr lang="en-US" sz="1600" b="0" i="0" u="none" strike="noStrike" dirty="0">
                          <a:solidFill>
                            <a:srgbClr val="000000"/>
                          </a:solidFill>
                          <a:effectLst/>
                          <a:latin typeface="Aptos Narrow" panose="020B0004020202020204" pitchFamily="34" charset="0"/>
                        </a:rPr>
                        <a:t>Corporate Partner's Share of Total Partnership Income (80% of $100,000)</a:t>
                      </a:r>
                    </a:p>
                  </a:txBody>
                  <a:tcPr marL="7620" marR="7620" marT="7620" marB="0" anchor="b">
                    <a:lnL>
                      <a:noFill/>
                    </a:lnL>
                    <a:lnR>
                      <a:noFill/>
                    </a:lnR>
                    <a:lnT>
                      <a:noFill/>
                    </a:lnT>
                    <a:lnB>
                      <a:noFill/>
                    </a:lnB>
                    <a:noFill/>
                  </a:tcPr>
                </a:tc>
                <a:tc>
                  <a:txBody>
                    <a:bodyPr/>
                    <a:lstStyle/>
                    <a:p>
                      <a:pPr algn="l" fontAlgn="b"/>
                      <a:r>
                        <a:rPr lang="en-US" sz="1600" b="0" i="0" u="none" strike="noStrike" dirty="0">
                          <a:solidFill>
                            <a:srgbClr val="000000"/>
                          </a:solidFill>
                          <a:effectLst/>
                          <a:latin typeface="Aptos Narrow" panose="020B0004020202020204" pitchFamily="34" charset="0"/>
                        </a:rPr>
                        <a:t> $       80,000 </a:t>
                      </a:r>
                    </a:p>
                  </a:txBody>
                  <a:tcPr marL="7620" marR="7620" marT="7620" marB="0" anchor="b">
                    <a:lnL>
                      <a:noFill/>
                    </a:lnL>
                    <a:lnR>
                      <a:noFill/>
                    </a:lnR>
                    <a:lnT>
                      <a:noFill/>
                    </a:lnT>
                    <a:lnB>
                      <a:noFill/>
                    </a:lnB>
                    <a:noFill/>
                  </a:tcPr>
                </a:tc>
                <a:tc>
                  <a:txBody>
                    <a:bodyPr/>
                    <a:lstStyle/>
                    <a:p>
                      <a:pPr algn="l" fontAlgn="b"/>
                      <a:endParaRPr lang="en-US" sz="1600" b="0" i="0" u="none" strike="noStrike">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tc>
                  <a:txBody>
                    <a:bodyPr/>
                    <a:lstStyle/>
                    <a:p>
                      <a:pPr algn="l" fontAlgn="b"/>
                      <a:endParaRPr lang="en-US" sz="1600" b="0" i="0" u="none" strike="noStrike">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tc>
                  <a:txBody>
                    <a:bodyPr/>
                    <a:lstStyle/>
                    <a:p>
                      <a:pPr algn="l" fontAlgn="b"/>
                      <a:endParaRPr lang="en-US" sz="1600" b="0" i="0" u="none" strike="noStrike">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extLst>
                  <a:ext uri="{0D108BD9-81ED-4DB2-BD59-A6C34878D82A}">
                    <a16:rowId xmlns:a16="http://schemas.microsoft.com/office/drawing/2014/main" val="2337404879"/>
                  </a:ext>
                </a:extLst>
              </a:tr>
              <a:tr h="266521">
                <a:tc>
                  <a:txBody>
                    <a:bodyPr/>
                    <a:lstStyle/>
                    <a:p>
                      <a:pPr algn="l" fontAlgn="b"/>
                      <a:r>
                        <a:rPr lang="en-US" sz="1600" b="0" i="0" u="none" strike="noStrike" dirty="0">
                          <a:solidFill>
                            <a:srgbClr val="000000"/>
                          </a:solidFill>
                          <a:effectLst/>
                          <a:latin typeface="Aptos Narrow" panose="020B0004020202020204" pitchFamily="34" charset="0"/>
                        </a:rPr>
                        <a:t>Corporate Partner's Income</a:t>
                      </a:r>
                    </a:p>
                  </a:txBody>
                  <a:tcPr marL="7620" marR="7620" marT="7620" marB="0" anchor="b">
                    <a:lnL>
                      <a:noFill/>
                    </a:lnL>
                    <a:lnR>
                      <a:noFill/>
                    </a:lnR>
                    <a:lnT>
                      <a:noFill/>
                    </a:lnT>
                    <a:lnB>
                      <a:noFill/>
                    </a:lnB>
                    <a:noFill/>
                  </a:tcPr>
                </a:tc>
                <a:tc>
                  <a:txBody>
                    <a:bodyPr/>
                    <a:lstStyle/>
                    <a:p>
                      <a:pPr algn="l" fontAlgn="b"/>
                      <a:r>
                        <a:rPr lang="en-US" sz="1600" b="0" i="0" u="none" strike="noStrike">
                          <a:solidFill>
                            <a:srgbClr val="000000"/>
                          </a:solidFill>
                          <a:effectLst/>
                          <a:latin typeface="Aptos Narrow" panose="020B0004020202020204" pitchFamily="34" charset="0"/>
                        </a:rPr>
                        <a:t> $    100,000 </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en-US" sz="1600" b="0" i="0" u="none" strike="noStrike">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tc>
                  <a:txBody>
                    <a:bodyPr/>
                    <a:lstStyle/>
                    <a:p>
                      <a:pPr algn="l" fontAlgn="b"/>
                      <a:endParaRPr lang="en-US" sz="1600" b="0" i="0" u="none" strike="noStrike">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tc>
                  <a:txBody>
                    <a:bodyPr/>
                    <a:lstStyle/>
                    <a:p>
                      <a:pPr algn="l" fontAlgn="b"/>
                      <a:endParaRPr lang="en-US" sz="1600" b="0" i="0" u="none" strike="noStrike">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extLst>
                  <a:ext uri="{0D108BD9-81ED-4DB2-BD59-A6C34878D82A}">
                    <a16:rowId xmlns:a16="http://schemas.microsoft.com/office/drawing/2014/main" val="717786711"/>
                  </a:ext>
                </a:extLst>
              </a:tr>
              <a:tr h="277626">
                <a:tc>
                  <a:txBody>
                    <a:bodyPr/>
                    <a:lstStyle/>
                    <a:p>
                      <a:pPr algn="l" fontAlgn="b"/>
                      <a:r>
                        <a:rPr lang="en-US" sz="1600" b="0" i="0" u="none" strike="noStrike" dirty="0">
                          <a:solidFill>
                            <a:srgbClr val="000000"/>
                          </a:solidFill>
                          <a:effectLst/>
                          <a:latin typeface="Aptos Narrow" panose="020B0004020202020204" pitchFamily="34" charset="0"/>
                        </a:rPr>
                        <a:t>Total Corporate Apportionable Income</a:t>
                      </a:r>
                    </a:p>
                  </a:txBody>
                  <a:tcPr marL="7620" marR="7620" marT="7620" marB="0" anchor="b">
                    <a:lnL>
                      <a:noFill/>
                    </a:lnL>
                    <a:lnR>
                      <a:noFill/>
                    </a:lnR>
                    <a:lnT>
                      <a:noFill/>
                    </a:lnT>
                    <a:lnB>
                      <a:noFill/>
                    </a:lnB>
                    <a:noFill/>
                  </a:tcPr>
                </a:tc>
                <a:tc>
                  <a:txBody>
                    <a:bodyPr/>
                    <a:lstStyle/>
                    <a:p>
                      <a:pPr algn="l" fontAlgn="b"/>
                      <a:r>
                        <a:rPr lang="en-US" sz="1600" b="0" i="0" u="none" strike="noStrike">
                          <a:solidFill>
                            <a:srgbClr val="000000"/>
                          </a:solidFill>
                          <a:effectLst/>
                          <a:latin typeface="Aptos Narrow" panose="020B0004020202020204" pitchFamily="34" charset="0"/>
                        </a:rPr>
                        <a:t> $    180,000 </a:t>
                      </a:r>
                    </a:p>
                  </a:txBody>
                  <a:tcPr marL="7620" marR="7620" marT="762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b"/>
                      <a:r>
                        <a:rPr lang="en-US" sz="1600" b="1" i="0" u="none" strike="noStrike">
                          <a:solidFill>
                            <a:srgbClr val="000000"/>
                          </a:solidFill>
                          <a:effectLst/>
                          <a:latin typeface="Aptos Narrow" panose="020B0004020202020204" pitchFamily="34" charset="0"/>
                        </a:rPr>
                        <a:t> State A </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1600" b="1" i="0" u="none" strike="noStrike">
                          <a:solidFill>
                            <a:srgbClr val="000000"/>
                          </a:solidFill>
                          <a:effectLst/>
                          <a:latin typeface="Aptos Narrow" panose="020B0004020202020204" pitchFamily="34" charset="0"/>
                        </a:rPr>
                        <a:t> Everywhere </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1600" b="1" i="0" u="none" strike="noStrike">
                          <a:solidFill>
                            <a:srgbClr val="000000"/>
                          </a:solidFill>
                          <a:effectLst/>
                          <a:latin typeface="Aptos Narrow" panose="020B0004020202020204" pitchFamily="34" charset="0"/>
                        </a:rPr>
                        <a:t> Ratio </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41448908"/>
                  </a:ext>
                </a:extLst>
              </a:tr>
              <a:tr h="388414">
                <a:tc>
                  <a:txBody>
                    <a:bodyPr/>
                    <a:lstStyle/>
                    <a:p>
                      <a:pPr algn="l" fontAlgn="b"/>
                      <a:r>
                        <a:rPr lang="en-US" sz="1600" b="0" i="0" u="none" strike="noStrike" dirty="0">
                          <a:solidFill>
                            <a:srgbClr val="000000"/>
                          </a:solidFill>
                          <a:effectLst/>
                          <a:latin typeface="Aptos Narrow" panose="020B0004020202020204" pitchFamily="34" charset="0"/>
                        </a:rPr>
                        <a:t>Corporate Partner's Share of Partnership Factors (using 80% capital share)</a:t>
                      </a:r>
                    </a:p>
                  </a:txBody>
                  <a:tcPr marL="7620" marR="7620" marT="7620" marB="0" anchor="b">
                    <a:lnL>
                      <a:noFill/>
                    </a:lnL>
                    <a:lnR>
                      <a:noFill/>
                    </a:lnR>
                    <a:lnT>
                      <a:noFill/>
                    </a:lnT>
                    <a:lnB>
                      <a:noFill/>
                    </a:lnB>
                    <a:noFill/>
                  </a:tcPr>
                </a:tc>
                <a:tc>
                  <a:txBody>
                    <a:bodyPr/>
                    <a:lstStyle/>
                    <a:p>
                      <a:pPr algn="l" fontAlgn="b"/>
                      <a:endParaRPr lang="en-US" sz="1600" b="0" i="0" u="none" strike="noStrike" dirty="0">
                        <a:solidFill>
                          <a:srgbClr val="000000"/>
                        </a:solidFill>
                        <a:effectLst/>
                        <a:latin typeface="Aptos Narrow" panose="020B0004020202020204" pitchFamily="34" charset="0"/>
                      </a:endParaRPr>
                    </a:p>
                  </a:txBody>
                  <a:tcPr marL="7620" marR="7620" marT="7620" marB="0" anchor="b">
                    <a:lnL>
                      <a:noFill/>
                    </a:lnL>
                    <a:lnR>
                      <a:noFill/>
                    </a:lnR>
                    <a:lnT w="25400" cap="flat" cmpd="dbl" algn="ctr">
                      <a:solidFill>
                        <a:srgbClr val="000000"/>
                      </a:solidFill>
                      <a:prstDash val="solid"/>
                      <a:round/>
                      <a:headEnd type="none" w="med" len="med"/>
                      <a:tailEnd type="none" w="med" len="med"/>
                    </a:lnT>
                    <a:lnB>
                      <a:noFill/>
                    </a:lnB>
                    <a:noFill/>
                  </a:tcPr>
                </a:tc>
                <a:tc>
                  <a:txBody>
                    <a:bodyPr/>
                    <a:lstStyle/>
                    <a:p>
                      <a:pPr algn="l" fontAlgn="b"/>
                      <a:r>
                        <a:rPr lang="en-US" sz="1600" b="0" i="0" u="none" strike="noStrike" dirty="0">
                          <a:solidFill>
                            <a:srgbClr val="000000"/>
                          </a:solidFill>
                          <a:effectLst/>
                          <a:latin typeface="Aptos Narrow" panose="020B0004020202020204" pitchFamily="34" charset="0"/>
                        </a:rPr>
                        <a:t> $       400,000 </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r>
                        <a:rPr lang="en-US" sz="1600" b="0" i="0" u="none" strike="noStrike">
                          <a:solidFill>
                            <a:srgbClr val="000000"/>
                          </a:solidFill>
                          <a:effectLst/>
                          <a:latin typeface="Aptos Narrow" panose="020B0004020202020204" pitchFamily="34" charset="0"/>
                        </a:rPr>
                        <a:t> $         800,000 </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en-US" sz="1600" b="0" i="0" u="none" strike="noStrike">
                        <a:solidFill>
                          <a:srgbClr val="000000"/>
                        </a:solidFill>
                        <a:effectLst/>
                        <a:latin typeface="Aptos Narrow" panose="020B000402020202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541078034"/>
                  </a:ext>
                </a:extLst>
              </a:tr>
              <a:tr h="388414">
                <a:tc>
                  <a:txBody>
                    <a:bodyPr/>
                    <a:lstStyle/>
                    <a:p>
                      <a:pPr algn="l" fontAlgn="b"/>
                      <a:r>
                        <a:rPr lang="en-US" sz="1600" b="0" i="0" u="none" strike="noStrike" dirty="0">
                          <a:solidFill>
                            <a:srgbClr val="000000"/>
                          </a:solidFill>
                          <a:effectLst/>
                          <a:latin typeface="Aptos Narrow" panose="020B0004020202020204" pitchFamily="34" charset="0"/>
                        </a:rPr>
                        <a:t>Corporate Partner's Own Factors</a:t>
                      </a:r>
                    </a:p>
                  </a:txBody>
                  <a:tcPr marL="7620" marR="7620" marT="7620" marB="0" anchor="b">
                    <a:lnL>
                      <a:noFill/>
                    </a:lnL>
                    <a:lnR>
                      <a:noFill/>
                    </a:lnR>
                    <a:lnT>
                      <a:noFill/>
                    </a:lnT>
                    <a:lnB>
                      <a:noFill/>
                    </a:lnB>
                    <a:noFill/>
                  </a:tcPr>
                </a:tc>
                <a:tc>
                  <a:txBody>
                    <a:bodyPr/>
                    <a:lstStyle/>
                    <a:p>
                      <a:pPr algn="ctr" fontAlgn="b"/>
                      <a:endParaRPr lang="en-US" sz="1600" b="0" i="0" u="none" strike="noStrike" dirty="0">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tc>
                  <a:txBody>
                    <a:bodyPr/>
                    <a:lstStyle/>
                    <a:p>
                      <a:pPr algn="l" fontAlgn="b"/>
                      <a:r>
                        <a:rPr lang="en-US" sz="1600" b="0" i="0" u="none" strike="noStrike">
                          <a:solidFill>
                            <a:srgbClr val="000000"/>
                          </a:solidFill>
                          <a:effectLst/>
                          <a:latin typeface="Aptos Narrow" panose="020B0004020202020204" pitchFamily="34" charset="0"/>
                        </a:rPr>
                        <a:t> $       200,000 </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en-US" sz="1600" b="0" i="0" u="none" strike="noStrike" dirty="0">
                          <a:solidFill>
                            <a:srgbClr val="000000"/>
                          </a:solidFill>
                          <a:effectLst/>
                          <a:latin typeface="Aptos Narrow" panose="020B0004020202020204" pitchFamily="34" charset="0"/>
                        </a:rPr>
                        <a:t> $     2,000,000 </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en-US" sz="1600" b="0" i="0" u="none" strike="noStrike" dirty="0">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extLst>
                  <a:ext uri="{0D108BD9-81ED-4DB2-BD59-A6C34878D82A}">
                    <a16:rowId xmlns:a16="http://schemas.microsoft.com/office/drawing/2014/main" val="2556210014"/>
                  </a:ext>
                </a:extLst>
              </a:tr>
              <a:tr h="388414">
                <a:tc>
                  <a:txBody>
                    <a:bodyPr/>
                    <a:lstStyle/>
                    <a:p>
                      <a:pPr algn="l" fontAlgn="b"/>
                      <a:r>
                        <a:rPr lang="en-US" sz="1600" b="0" i="0" u="none" strike="noStrike" dirty="0">
                          <a:solidFill>
                            <a:srgbClr val="000000"/>
                          </a:solidFill>
                          <a:effectLst/>
                          <a:latin typeface="Aptos Narrow" panose="020B0004020202020204" pitchFamily="34" charset="0"/>
                        </a:rPr>
                        <a:t>Total Corporate Partner's Sales Factor</a:t>
                      </a:r>
                    </a:p>
                  </a:txBody>
                  <a:tcPr marL="7620" marR="7620" marT="7620" marB="0" anchor="b">
                    <a:lnL>
                      <a:noFill/>
                    </a:lnL>
                    <a:lnR>
                      <a:noFill/>
                    </a:lnR>
                    <a:lnT>
                      <a:noFill/>
                    </a:lnT>
                    <a:lnB>
                      <a:noFill/>
                    </a:lnB>
                    <a:noFill/>
                  </a:tcPr>
                </a:tc>
                <a:tc>
                  <a:txBody>
                    <a:bodyPr/>
                    <a:lstStyle/>
                    <a:p>
                      <a:pPr algn="l" fontAlgn="b"/>
                      <a:endParaRPr lang="en-US" sz="1600" b="0" i="0" u="none" strike="noStrike" dirty="0">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tc>
                  <a:txBody>
                    <a:bodyPr/>
                    <a:lstStyle/>
                    <a:p>
                      <a:pPr algn="l" fontAlgn="b"/>
                      <a:r>
                        <a:rPr lang="en-US" sz="1600" b="0" i="0" u="none" strike="noStrike" dirty="0">
                          <a:solidFill>
                            <a:srgbClr val="000000"/>
                          </a:solidFill>
                          <a:effectLst/>
                          <a:latin typeface="Aptos Narrow" panose="020B0004020202020204" pitchFamily="34" charset="0"/>
                        </a:rPr>
                        <a:t> $       600,000 </a:t>
                      </a:r>
                    </a:p>
                  </a:txBody>
                  <a:tcPr marL="7620" marR="7620" marT="762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l" fontAlgn="b"/>
                      <a:r>
                        <a:rPr lang="en-US" sz="1600" b="0" i="0" u="none" strike="noStrike">
                          <a:solidFill>
                            <a:srgbClr val="000000"/>
                          </a:solidFill>
                          <a:effectLst/>
                          <a:latin typeface="Aptos Narrow" panose="020B0004020202020204" pitchFamily="34" charset="0"/>
                        </a:rPr>
                        <a:t> $     2,800,000 </a:t>
                      </a:r>
                    </a:p>
                  </a:txBody>
                  <a:tcPr marL="7620" marR="7620" marT="762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r" fontAlgn="b"/>
                      <a:r>
                        <a:rPr lang="en-US" sz="1600" b="0" i="0" u="none" strike="noStrike" dirty="0">
                          <a:solidFill>
                            <a:srgbClr val="000000"/>
                          </a:solidFill>
                          <a:effectLst/>
                          <a:highlight>
                            <a:srgbClr val="FFFF00"/>
                          </a:highlight>
                          <a:latin typeface="Aptos Narrow" panose="020B0004020202020204" pitchFamily="34" charset="0"/>
                        </a:rPr>
                        <a:t>21%</a:t>
                      </a:r>
                    </a:p>
                  </a:txBody>
                  <a:tcPr marL="7620" marR="7620" marT="7620" marB="0" anchor="b">
                    <a:lnL>
                      <a:noFill/>
                    </a:lnL>
                    <a:lnR>
                      <a:noFill/>
                    </a:lnR>
                    <a:lnT>
                      <a:noFill/>
                    </a:lnT>
                    <a:lnB>
                      <a:noFill/>
                    </a:lnB>
                    <a:noFill/>
                  </a:tcPr>
                </a:tc>
                <a:extLst>
                  <a:ext uri="{0D108BD9-81ED-4DB2-BD59-A6C34878D82A}">
                    <a16:rowId xmlns:a16="http://schemas.microsoft.com/office/drawing/2014/main" val="2074533557"/>
                  </a:ext>
                </a:extLst>
              </a:tr>
              <a:tr h="288731">
                <a:tc>
                  <a:txBody>
                    <a:bodyPr/>
                    <a:lstStyle/>
                    <a:p>
                      <a:pPr algn="l" fontAlgn="b"/>
                      <a:r>
                        <a:rPr lang="en-US" sz="1600" b="0" i="0" u="none" strike="noStrike" dirty="0">
                          <a:solidFill>
                            <a:srgbClr val="000000"/>
                          </a:solidFill>
                          <a:effectLst/>
                          <a:latin typeface="Aptos Narrow" panose="020B0004020202020204" pitchFamily="34" charset="0"/>
                        </a:rPr>
                        <a:t>Corporate Partner's Total Income Sourced to State A</a:t>
                      </a:r>
                    </a:p>
                  </a:txBody>
                  <a:tcPr marL="7620" marR="7620" marT="7620" marB="0" anchor="b">
                    <a:lnL>
                      <a:noFill/>
                    </a:lnL>
                    <a:lnR>
                      <a:noFill/>
                    </a:lnR>
                    <a:lnT>
                      <a:noFill/>
                    </a:lnT>
                    <a:lnB>
                      <a:noFill/>
                    </a:lnB>
                    <a:noFill/>
                  </a:tcPr>
                </a:tc>
                <a:tc>
                  <a:txBody>
                    <a:bodyPr/>
                    <a:lstStyle/>
                    <a:p>
                      <a:pPr algn="l" fontAlgn="b"/>
                      <a:r>
                        <a:rPr lang="en-US" sz="1600" b="0" i="0" u="none" strike="noStrike">
                          <a:solidFill>
                            <a:srgbClr val="000000"/>
                          </a:solidFill>
                          <a:effectLst/>
                          <a:latin typeface="Aptos Narrow" panose="020B0004020202020204" pitchFamily="34" charset="0"/>
                        </a:rPr>
                        <a:t> $       38,571 </a:t>
                      </a:r>
                    </a:p>
                  </a:txBody>
                  <a:tcPr marL="7620" marR="7620" marT="7620" marB="0" anchor="b">
                    <a:lnL>
                      <a:noFill/>
                    </a:lnL>
                    <a:lnR>
                      <a:noFill/>
                    </a:lnR>
                    <a:lnT>
                      <a:noFill/>
                    </a:lnT>
                    <a:lnB w="25400" cap="flat" cmpd="dbl" algn="ctr">
                      <a:solidFill>
                        <a:srgbClr val="000000"/>
                      </a:solidFill>
                      <a:prstDash val="solid"/>
                      <a:round/>
                      <a:headEnd type="none" w="med" len="med"/>
                      <a:tailEnd type="none" w="med" len="med"/>
                    </a:lnB>
                    <a:noFill/>
                  </a:tcPr>
                </a:tc>
                <a:tc>
                  <a:txBody>
                    <a:bodyPr/>
                    <a:lstStyle/>
                    <a:p>
                      <a:pPr algn="l" fontAlgn="b"/>
                      <a:endParaRPr lang="en-US" sz="1600" b="0" i="0" u="none" strike="noStrike" dirty="0">
                        <a:solidFill>
                          <a:srgbClr val="000000"/>
                        </a:solidFill>
                        <a:effectLst/>
                        <a:latin typeface="Aptos Narrow" panose="020B0004020202020204" pitchFamily="34" charset="0"/>
                      </a:endParaRPr>
                    </a:p>
                  </a:txBody>
                  <a:tcPr marL="7620" marR="7620" marT="7620" marB="0" anchor="b">
                    <a:lnL>
                      <a:noFill/>
                    </a:lnL>
                    <a:lnR>
                      <a:noFill/>
                    </a:lnR>
                    <a:lnT w="25400" cap="flat" cmpd="dbl" algn="ctr">
                      <a:solidFill>
                        <a:srgbClr val="000000"/>
                      </a:solidFill>
                      <a:prstDash val="solid"/>
                      <a:round/>
                      <a:headEnd type="none" w="med" len="med"/>
                      <a:tailEnd type="none" w="med" len="med"/>
                    </a:lnT>
                    <a:lnB>
                      <a:noFill/>
                    </a:lnB>
                    <a:noFill/>
                  </a:tcPr>
                </a:tc>
                <a:tc>
                  <a:txBody>
                    <a:bodyPr/>
                    <a:lstStyle/>
                    <a:p>
                      <a:pPr algn="l" fontAlgn="b"/>
                      <a:endParaRPr lang="en-US" sz="1600" b="0" i="0" u="none" strike="noStrike" dirty="0">
                        <a:solidFill>
                          <a:srgbClr val="000000"/>
                        </a:solidFill>
                        <a:effectLst/>
                        <a:latin typeface="Aptos Narrow" panose="020B0004020202020204" pitchFamily="34" charset="0"/>
                      </a:endParaRPr>
                    </a:p>
                  </a:txBody>
                  <a:tcPr marL="7620" marR="7620" marT="7620" marB="0" anchor="b">
                    <a:lnL>
                      <a:noFill/>
                    </a:lnL>
                    <a:lnR>
                      <a:noFill/>
                    </a:lnR>
                    <a:lnT w="25400" cap="flat" cmpd="dbl" algn="ctr">
                      <a:solidFill>
                        <a:srgbClr val="000000"/>
                      </a:solidFill>
                      <a:prstDash val="solid"/>
                      <a:round/>
                      <a:headEnd type="none" w="med" len="med"/>
                      <a:tailEnd type="none" w="med" len="med"/>
                    </a:lnT>
                    <a:lnB>
                      <a:noFill/>
                    </a:lnB>
                    <a:noFill/>
                  </a:tcPr>
                </a:tc>
                <a:tc>
                  <a:txBody>
                    <a:bodyPr/>
                    <a:lstStyle/>
                    <a:p>
                      <a:pPr algn="l" fontAlgn="b"/>
                      <a:endParaRPr lang="en-US" sz="1600" b="0" i="0" u="none" strike="noStrike" dirty="0">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extLst>
                  <a:ext uri="{0D108BD9-81ED-4DB2-BD59-A6C34878D82A}">
                    <a16:rowId xmlns:a16="http://schemas.microsoft.com/office/drawing/2014/main" val="668947211"/>
                  </a:ext>
                </a:extLst>
              </a:tr>
            </a:tbl>
          </a:graphicData>
        </a:graphic>
      </p:graphicFrame>
    </p:spTree>
    <p:extLst>
      <p:ext uri="{BB962C8B-B14F-4D97-AF65-F5344CB8AC3E}">
        <p14:creationId xmlns:p14="http://schemas.microsoft.com/office/powerpoint/2010/main" val="6543536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515AA-C18B-D855-B059-245643674C9F}"/>
              </a:ext>
            </a:extLst>
          </p:cNvPr>
          <p:cNvSpPr>
            <a:spLocks noGrp="1"/>
          </p:cNvSpPr>
          <p:nvPr>
            <p:ph type="title"/>
          </p:nvPr>
        </p:nvSpPr>
        <p:spPr>
          <a:xfrm>
            <a:off x="581192" y="702156"/>
            <a:ext cx="11029616" cy="536080"/>
          </a:xfrm>
        </p:spPr>
        <p:txBody>
          <a:bodyPr/>
          <a:lstStyle/>
          <a:p>
            <a:r>
              <a:rPr lang="en-US" dirty="0"/>
              <a:t>Blended Apportionment – Simple Example</a:t>
            </a:r>
          </a:p>
        </p:txBody>
      </p:sp>
      <p:sp>
        <p:nvSpPr>
          <p:cNvPr id="4" name="Slide Number Placeholder 3">
            <a:extLst>
              <a:ext uri="{FF2B5EF4-FFF2-40B4-BE49-F238E27FC236}">
                <a16:creationId xmlns:a16="http://schemas.microsoft.com/office/drawing/2014/main" id="{BBBCDAEC-8511-3588-CB51-7F4698A67A5D}"/>
              </a:ext>
            </a:extLst>
          </p:cNvPr>
          <p:cNvSpPr>
            <a:spLocks noGrp="1"/>
          </p:cNvSpPr>
          <p:nvPr>
            <p:ph type="sldNum" sz="quarter" idx="12"/>
          </p:nvPr>
        </p:nvSpPr>
        <p:spPr/>
        <p:txBody>
          <a:bodyPr/>
          <a:lstStyle/>
          <a:p>
            <a:fld id="{3A98EE3D-8CD1-4C3F-BD1C-C98C9596463C}" type="slidenum">
              <a:rPr lang="en-US" smtClean="0"/>
              <a:t>39</a:t>
            </a:fld>
            <a:endParaRPr lang="en-US" dirty="0"/>
          </a:p>
        </p:txBody>
      </p:sp>
      <p:sp>
        <p:nvSpPr>
          <p:cNvPr id="16" name="Content Placeholder 6">
            <a:extLst>
              <a:ext uri="{FF2B5EF4-FFF2-40B4-BE49-F238E27FC236}">
                <a16:creationId xmlns:a16="http://schemas.microsoft.com/office/drawing/2014/main" id="{B7464F47-02BF-B3CE-2846-0E08D06752ED}"/>
              </a:ext>
            </a:extLst>
          </p:cNvPr>
          <p:cNvSpPr>
            <a:spLocks noGrp="1"/>
          </p:cNvSpPr>
          <p:nvPr>
            <p:ph idx="1"/>
          </p:nvPr>
        </p:nvSpPr>
        <p:spPr>
          <a:xfrm>
            <a:off x="1277878" y="1208307"/>
            <a:ext cx="4012579" cy="2688774"/>
          </a:xfrm>
        </p:spPr>
        <p:txBody>
          <a:bodyPr>
            <a:normAutofit/>
          </a:bodyPr>
          <a:lstStyle/>
          <a:p>
            <a:r>
              <a:rPr lang="en-US" sz="1400" b="1" dirty="0"/>
              <a:t>State A uses a single sales factor.</a:t>
            </a:r>
          </a:p>
          <a:p>
            <a:pPr>
              <a:spcAft>
                <a:spcPts val="0"/>
              </a:spcAft>
            </a:pPr>
            <a:r>
              <a:rPr lang="en-US" sz="1400" b="1" dirty="0"/>
              <a:t>Partnership has: </a:t>
            </a:r>
          </a:p>
          <a:p>
            <a:pPr lvl="1">
              <a:spcAft>
                <a:spcPts val="0"/>
              </a:spcAft>
            </a:pPr>
            <a:r>
              <a:rPr lang="en-US" b="1" dirty="0"/>
              <a:t>$100,000 of apportionable net income</a:t>
            </a:r>
          </a:p>
          <a:p>
            <a:pPr lvl="1">
              <a:spcAft>
                <a:spcPts val="0"/>
              </a:spcAft>
            </a:pPr>
            <a:r>
              <a:rPr lang="en-US" b="1" dirty="0"/>
              <a:t>$500,000 of sales in State A</a:t>
            </a:r>
          </a:p>
          <a:p>
            <a:pPr lvl="1"/>
            <a:r>
              <a:rPr lang="en-US" b="1" dirty="0"/>
              <a:t>$ 1 million of sales everywhere</a:t>
            </a:r>
          </a:p>
          <a:p>
            <a:pPr>
              <a:spcAft>
                <a:spcPts val="0"/>
              </a:spcAft>
            </a:pPr>
            <a:r>
              <a:rPr lang="en-US" sz="1400" b="1" dirty="0"/>
              <a:t>Corporate Partner has: </a:t>
            </a:r>
          </a:p>
          <a:p>
            <a:pPr lvl="1">
              <a:spcAft>
                <a:spcPts val="0"/>
              </a:spcAft>
            </a:pPr>
            <a:r>
              <a:rPr lang="en-US" b="1" dirty="0"/>
              <a:t>$100,000 of apportionable net income</a:t>
            </a:r>
          </a:p>
          <a:p>
            <a:pPr lvl="1">
              <a:spcAft>
                <a:spcPts val="0"/>
              </a:spcAft>
            </a:pPr>
            <a:r>
              <a:rPr lang="en-US" b="1" dirty="0"/>
              <a:t>$200,000 of sales in State A.</a:t>
            </a:r>
          </a:p>
          <a:p>
            <a:pPr lvl="1"/>
            <a:r>
              <a:rPr lang="en-US" b="1" dirty="0"/>
              <a:t>$2 million of sales everywhere</a:t>
            </a:r>
            <a:endParaRPr lang="en-US" sz="1200" b="1" dirty="0"/>
          </a:p>
        </p:txBody>
      </p:sp>
      <p:sp>
        <p:nvSpPr>
          <p:cNvPr id="17" name="Content Placeholder 6">
            <a:extLst>
              <a:ext uri="{FF2B5EF4-FFF2-40B4-BE49-F238E27FC236}">
                <a16:creationId xmlns:a16="http://schemas.microsoft.com/office/drawing/2014/main" id="{68C9C825-639E-9D2F-7355-F97708DBBDAC}"/>
              </a:ext>
            </a:extLst>
          </p:cNvPr>
          <p:cNvSpPr txBox="1">
            <a:spLocks/>
          </p:cNvSpPr>
          <p:nvPr/>
        </p:nvSpPr>
        <p:spPr>
          <a:xfrm>
            <a:off x="5486404" y="1424331"/>
            <a:ext cx="5148939" cy="2177796"/>
          </a:xfrm>
          <a:prstGeom prst="rect">
            <a:avLst/>
          </a:prstGeom>
        </p:spPr>
        <p:txBody>
          <a:bodyPr vert="horz" lIns="91440" tIns="45720" rIns="91440" bIns="45720" rtlCol="0" anchor="ctr">
            <a:norm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85000"/>
                    <a:lumOff val="1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85000"/>
                    <a:lumOff val="1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85000"/>
                    <a:lumOff val="1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85000"/>
                    <a:lumOff val="1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85000"/>
                    <a:lumOff val="1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sz="1400" b="1" dirty="0"/>
              <a:t>Assume: </a:t>
            </a:r>
          </a:p>
          <a:p>
            <a:pPr lvl="1">
              <a:spcAft>
                <a:spcPts val="0"/>
              </a:spcAft>
            </a:pPr>
            <a:r>
              <a:rPr lang="en-US" b="1" dirty="0"/>
              <a:t>Corporate Partner has an 80% share of Partnership capital </a:t>
            </a:r>
          </a:p>
          <a:p>
            <a:pPr lvl="1">
              <a:spcAft>
                <a:spcPts val="0"/>
              </a:spcAft>
            </a:pPr>
            <a:r>
              <a:rPr lang="en-US" b="1" dirty="0"/>
              <a:t>Corporate Partner receives 80% of Partnership’s items of income, expense, gain, and loss.</a:t>
            </a:r>
          </a:p>
        </p:txBody>
      </p:sp>
      <p:graphicFrame>
        <p:nvGraphicFramePr>
          <p:cNvPr id="5" name="Table 4">
            <a:extLst>
              <a:ext uri="{FF2B5EF4-FFF2-40B4-BE49-F238E27FC236}">
                <a16:creationId xmlns:a16="http://schemas.microsoft.com/office/drawing/2014/main" id="{E6A0E48D-18E3-FEE5-3BD1-09932183E175}"/>
              </a:ext>
            </a:extLst>
          </p:cNvPr>
          <p:cNvGraphicFramePr>
            <a:graphicFrameLocks noGrp="1"/>
          </p:cNvGraphicFramePr>
          <p:nvPr>
            <p:extLst>
              <p:ext uri="{D42A27DB-BD31-4B8C-83A1-F6EECF244321}">
                <p14:modId xmlns:p14="http://schemas.microsoft.com/office/powerpoint/2010/main" val="2739063599"/>
              </p:ext>
            </p:extLst>
          </p:nvPr>
        </p:nvGraphicFramePr>
        <p:xfrm>
          <a:off x="892628" y="3962397"/>
          <a:ext cx="10406743" cy="2531162"/>
        </p:xfrm>
        <a:graphic>
          <a:graphicData uri="http://schemas.openxmlformats.org/drawingml/2006/table">
            <a:tbl>
              <a:tblPr/>
              <a:tblGrid>
                <a:gridCol w="6229258">
                  <a:extLst>
                    <a:ext uri="{9D8B030D-6E8A-4147-A177-3AD203B41FA5}">
                      <a16:colId xmlns:a16="http://schemas.microsoft.com/office/drawing/2014/main" val="3674586983"/>
                    </a:ext>
                  </a:extLst>
                </a:gridCol>
                <a:gridCol w="1053613">
                  <a:extLst>
                    <a:ext uri="{9D8B030D-6E8A-4147-A177-3AD203B41FA5}">
                      <a16:colId xmlns:a16="http://schemas.microsoft.com/office/drawing/2014/main" val="1392875328"/>
                    </a:ext>
                  </a:extLst>
                </a:gridCol>
                <a:gridCol w="1146036">
                  <a:extLst>
                    <a:ext uri="{9D8B030D-6E8A-4147-A177-3AD203B41FA5}">
                      <a16:colId xmlns:a16="http://schemas.microsoft.com/office/drawing/2014/main" val="1518413919"/>
                    </a:ext>
                  </a:extLst>
                </a:gridCol>
                <a:gridCol w="1219975">
                  <a:extLst>
                    <a:ext uri="{9D8B030D-6E8A-4147-A177-3AD203B41FA5}">
                      <a16:colId xmlns:a16="http://schemas.microsoft.com/office/drawing/2014/main" val="687182603"/>
                    </a:ext>
                  </a:extLst>
                </a:gridCol>
                <a:gridCol w="757861">
                  <a:extLst>
                    <a:ext uri="{9D8B030D-6E8A-4147-A177-3AD203B41FA5}">
                      <a16:colId xmlns:a16="http://schemas.microsoft.com/office/drawing/2014/main" val="3179973788"/>
                    </a:ext>
                  </a:extLst>
                </a:gridCol>
              </a:tblGrid>
              <a:tr h="266521">
                <a:tc gridSpan="5">
                  <a:txBody>
                    <a:bodyPr/>
                    <a:lstStyle/>
                    <a:p>
                      <a:pPr algn="l" fontAlgn="b"/>
                      <a:r>
                        <a:rPr lang="en-US" sz="1600" b="1" i="0" u="none" strike="noStrike" dirty="0">
                          <a:solidFill>
                            <a:srgbClr val="000000"/>
                          </a:solidFill>
                          <a:effectLst/>
                          <a:latin typeface="Aptos Narrow" panose="020B0004020202020204" pitchFamily="34" charset="0"/>
                        </a:rPr>
                        <a:t>Sourcing Approach – </a:t>
                      </a:r>
                      <a:r>
                        <a:rPr lang="en-US" sz="1600" b="1" i="0" u="none" strike="noStrike" dirty="0">
                          <a:solidFill>
                            <a:srgbClr val="000000"/>
                          </a:solidFill>
                          <a:effectLst/>
                          <a:highlight>
                            <a:srgbClr val="FFFF00"/>
                          </a:highlight>
                          <a:latin typeface="Aptos Narrow" panose="020B0004020202020204" pitchFamily="34" charset="0"/>
                        </a:rPr>
                        <a:t>Using Share of Partnership Income </a:t>
                      </a:r>
                      <a:r>
                        <a:rPr lang="en-US" sz="1600" b="1" i="0" u="none" strike="noStrike" dirty="0">
                          <a:solidFill>
                            <a:srgbClr val="000000"/>
                          </a:solidFill>
                          <a:effectLst/>
                          <a:latin typeface="Aptos Narrow" panose="020B0004020202020204" pitchFamily="34" charset="0"/>
                        </a:rPr>
                        <a:t>to Determine Share of Factors </a:t>
                      </a:r>
                    </a:p>
                  </a:txBody>
                  <a:tcPr marL="7620" marR="7620" marT="7620" marB="0" anchor="b">
                    <a:lnL>
                      <a:noFill/>
                    </a:lnL>
                    <a:lnR>
                      <a:noFill/>
                    </a:lnR>
                    <a:lnT>
                      <a:noFill/>
                    </a:lnT>
                    <a:lnB>
                      <a:noFill/>
                    </a:lnB>
                    <a:noFill/>
                  </a:tcPr>
                </a:tc>
                <a:tc hMerge="1">
                  <a:txBody>
                    <a:bodyPr/>
                    <a:lstStyle/>
                    <a:p>
                      <a:pPr algn="l" fontAlgn="b"/>
                      <a:endParaRPr lang="en-US" sz="1600" b="0" i="0" u="none" strike="noStrike" dirty="0">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tc hMerge="1">
                  <a:txBody>
                    <a:bodyPr/>
                    <a:lstStyle/>
                    <a:p>
                      <a:pPr algn="l" fontAlgn="b"/>
                      <a:endParaRPr lang="en-US" sz="1600" b="0" i="0" u="none" strike="noStrike" dirty="0">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tc hMerge="1">
                  <a:txBody>
                    <a:bodyPr/>
                    <a:lstStyle/>
                    <a:p>
                      <a:pPr algn="l" fontAlgn="b"/>
                      <a:endParaRPr lang="en-US" sz="1600" b="0" i="0" u="none" strike="noStrike" dirty="0">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tc hMerge="1">
                  <a:txBody>
                    <a:bodyPr/>
                    <a:lstStyle/>
                    <a:p>
                      <a:pPr algn="l" fontAlgn="b"/>
                      <a:endParaRPr lang="en-US" sz="1600" b="0" i="0" u="none" strike="noStrike" dirty="0">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extLst>
                  <a:ext uri="{0D108BD9-81ED-4DB2-BD59-A6C34878D82A}">
                    <a16:rowId xmlns:a16="http://schemas.microsoft.com/office/drawing/2014/main" val="2489882865"/>
                  </a:ext>
                </a:extLst>
              </a:tr>
              <a:tr h="266521">
                <a:tc>
                  <a:txBody>
                    <a:bodyPr/>
                    <a:lstStyle/>
                    <a:p>
                      <a:pPr algn="l" fontAlgn="b"/>
                      <a:r>
                        <a:rPr lang="en-US" sz="1600" b="0" i="0" u="none" strike="noStrike" dirty="0">
                          <a:solidFill>
                            <a:srgbClr val="000000"/>
                          </a:solidFill>
                          <a:effectLst/>
                          <a:latin typeface="Aptos Narrow" panose="020B0004020202020204" pitchFamily="34" charset="0"/>
                        </a:rPr>
                        <a:t>Corporate Partner's Share of Total Partnership Income (80% of $100,000)</a:t>
                      </a:r>
                    </a:p>
                  </a:txBody>
                  <a:tcPr marL="7620" marR="7620" marT="7620" marB="0" anchor="b">
                    <a:lnL>
                      <a:noFill/>
                    </a:lnL>
                    <a:lnR>
                      <a:noFill/>
                    </a:lnR>
                    <a:lnT>
                      <a:noFill/>
                    </a:lnT>
                    <a:lnB>
                      <a:noFill/>
                    </a:lnB>
                    <a:noFill/>
                  </a:tcPr>
                </a:tc>
                <a:tc>
                  <a:txBody>
                    <a:bodyPr/>
                    <a:lstStyle/>
                    <a:p>
                      <a:pPr algn="l" fontAlgn="b"/>
                      <a:r>
                        <a:rPr lang="en-US" sz="1600" b="0" i="0" u="none" strike="noStrike">
                          <a:solidFill>
                            <a:srgbClr val="000000"/>
                          </a:solidFill>
                          <a:effectLst/>
                          <a:latin typeface="Aptos Narrow" panose="020B0004020202020204" pitchFamily="34" charset="0"/>
                        </a:rPr>
                        <a:t> $       80,000 </a:t>
                      </a:r>
                    </a:p>
                  </a:txBody>
                  <a:tcPr marL="7620" marR="7620" marT="7620" marB="0" anchor="b">
                    <a:lnL>
                      <a:noFill/>
                    </a:lnL>
                    <a:lnR>
                      <a:noFill/>
                    </a:lnR>
                    <a:lnT>
                      <a:noFill/>
                    </a:lnT>
                    <a:lnB>
                      <a:noFill/>
                    </a:lnB>
                    <a:noFill/>
                  </a:tcPr>
                </a:tc>
                <a:tc>
                  <a:txBody>
                    <a:bodyPr/>
                    <a:lstStyle/>
                    <a:p>
                      <a:pPr algn="l" fontAlgn="b"/>
                      <a:endParaRPr lang="en-US" sz="1600" b="0" i="0" u="none" strike="noStrike">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tc>
                  <a:txBody>
                    <a:bodyPr/>
                    <a:lstStyle/>
                    <a:p>
                      <a:pPr algn="l" fontAlgn="b"/>
                      <a:endParaRPr lang="en-US" sz="1600" b="0" i="0" u="none" strike="noStrike">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tc>
                  <a:txBody>
                    <a:bodyPr/>
                    <a:lstStyle/>
                    <a:p>
                      <a:pPr algn="l" fontAlgn="b"/>
                      <a:endParaRPr lang="en-US" sz="1600" b="0" i="0" u="none" strike="noStrike">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extLst>
                  <a:ext uri="{0D108BD9-81ED-4DB2-BD59-A6C34878D82A}">
                    <a16:rowId xmlns:a16="http://schemas.microsoft.com/office/drawing/2014/main" val="2337404879"/>
                  </a:ext>
                </a:extLst>
              </a:tr>
              <a:tr h="266521">
                <a:tc>
                  <a:txBody>
                    <a:bodyPr/>
                    <a:lstStyle/>
                    <a:p>
                      <a:pPr algn="l" fontAlgn="b"/>
                      <a:r>
                        <a:rPr lang="en-US" sz="1600" b="0" i="0" u="none" strike="noStrike">
                          <a:solidFill>
                            <a:srgbClr val="000000"/>
                          </a:solidFill>
                          <a:effectLst/>
                          <a:latin typeface="Aptos Narrow" panose="020B0004020202020204" pitchFamily="34" charset="0"/>
                        </a:rPr>
                        <a:t>Corporate Partner's Income</a:t>
                      </a:r>
                    </a:p>
                  </a:txBody>
                  <a:tcPr marL="7620" marR="7620" marT="7620" marB="0" anchor="b">
                    <a:lnL>
                      <a:noFill/>
                    </a:lnL>
                    <a:lnR>
                      <a:noFill/>
                    </a:lnR>
                    <a:lnT>
                      <a:noFill/>
                    </a:lnT>
                    <a:lnB>
                      <a:noFill/>
                    </a:lnB>
                    <a:noFill/>
                  </a:tcPr>
                </a:tc>
                <a:tc>
                  <a:txBody>
                    <a:bodyPr/>
                    <a:lstStyle/>
                    <a:p>
                      <a:pPr algn="l" fontAlgn="b"/>
                      <a:r>
                        <a:rPr lang="en-US" sz="1600" b="0" i="0" u="none" strike="noStrike">
                          <a:solidFill>
                            <a:srgbClr val="000000"/>
                          </a:solidFill>
                          <a:effectLst/>
                          <a:latin typeface="Aptos Narrow" panose="020B0004020202020204" pitchFamily="34" charset="0"/>
                        </a:rPr>
                        <a:t> $    100,000 </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en-US" sz="1600" b="0" i="0" u="none" strike="noStrike">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tc>
                  <a:txBody>
                    <a:bodyPr/>
                    <a:lstStyle/>
                    <a:p>
                      <a:pPr algn="l" fontAlgn="b"/>
                      <a:endParaRPr lang="en-US" sz="1600" b="0" i="0" u="none" strike="noStrike">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tc>
                  <a:txBody>
                    <a:bodyPr/>
                    <a:lstStyle/>
                    <a:p>
                      <a:pPr algn="l" fontAlgn="b"/>
                      <a:endParaRPr lang="en-US" sz="1600" b="0" i="0" u="none" strike="noStrike">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extLst>
                  <a:ext uri="{0D108BD9-81ED-4DB2-BD59-A6C34878D82A}">
                    <a16:rowId xmlns:a16="http://schemas.microsoft.com/office/drawing/2014/main" val="717786711"/>
                  </a:ext>
                </a:extLst>
              </a:tr>
              <a:tr h="277626">
                <a:tc>
                  <a:txBody>
                    <a:bodyPr/>
                    <a:lstStyle/>
                    <a:p>
                      <a:pPr algn="l" fontAlgn="b"/>
                      <a:r>
                        <a:rPr lang="en-US" sz="1600" b="0" i="0" u="none" strike="noStrike" dirty="0">
                          <a:solidFill>
                            <a:srgbClr val="000000"/>
                          </a:solidFill>
                          <a:effectLst/>
                          <a:latin typeface="Aptos Narrow" panose="020B0004020202020204" pitchFamily="34" charset="0"/>
                        </a:rPr>
                        <a:t>Total Corporate Apportionable Income</a:t>
                      </a:r>
                    </a:p>
                  </a:txBody>
                  <a:tcPr marL="7620" marR="7620" marT="7620" marB="0" anchor="b">
                    <a:lnL>
                      <a:noFill/>
                    </a:lnL>
                    <a:lnR>
                      <a:noFill/>
                    </a:lnR>
                    <a:lnT>
                      <a:noFill/>
                    </a:lnT>
                    <a:lnB>
                      <a:noFill/>
                    </a:lnB>
                    <a:noFill/>
                  </a:tcPr>
                </a:tc>
                <a:tc>
                  <a:txBody>
                    <a:bodyPr/>
                    <a:lstStyle/>
                    <a:p>
                      <a:pPr algn="l" fontAlgn="b"/>
                      <a:r>
                        <a:rPr lang="en-US" sz="1600" b="0" i="0" u="none" strike="noStrike">
                          <a:solidFill>
                            <a:srgbClr val="000000"/>
                          </a:solidFill>
                          <a:effectLst/>
                          <a:latin typeface="Aptos Narrow" panose="020B0004020202020204" pitchFamily="34" charset="0"/>
                        </a:rPr>
                        <a:t> $    180,000 </a:t>
                      </a:r>
                    </a:p>
                  </a:txBody>
                  <a:tcPr marL="7620" marR="7620" marT="762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ctr"/>
                      <a:r>
                        <a:rPr lang="en-US" sz="1600" b="1" i="0" u="none" strike="noStrike">
                          <a:solidFill>
                            <a:srgbClr val="000000"/>
                          </a:solidFill>
                          <a:effectLst/>
                          <a:latin typeface="Aptos Narrow" panose="020B0004020202020204" pitchFamily="34" charset="0"/>
                        </a:rPr>
                        <a:t> State A </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ctr"/>
                      <a:r>
                        <a:rPr lang="en-US" sz="1600" b="1" i="0" u="none" strike="noStrike">
                          <a:solidFill>
                            <a:srgbClr val="000000"/>
                          </a:solidFill>
                          <a:effectLst/>
                          <a:latin typeface="Aptos Narrow" panose="020B0004020202020204" pitchFamily="34" charset="0"/>
                        </a:rPr>
                        <a:t> Everywhere </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ctr"/>
                      <a:r>
                        <a:rPr lang="en-US" sz="1600" b="1" i="0" u="none" strike="noStrike">
                          <a:solidFill>
                            <a:srgbClr val="000000"/>
                          </a:solidFill>
                          <a:effectLst/>
                          <a:latin typeface="Aptos Narrow" panose="020B0004020202020204" pitchFamily="34" charset="0"/>
                        </a:rPr>
                        <a:t> Ratio </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41448908"/>
                  </a:ext>
                </a:extLst>
              </a:tr>
              <a:tr h="388414">
                <a:tc>
                  <a:txBody>
                    <a:bodyPr/>
                    <a:lstStyle/>
                    <a:p>
                      <a:pPr algn="l" fontAlgn="b"/>
                      <a:r>
                        <a:rPr lang="en-US" sz="1600" b="0" i="0" u="none" strike="noStrike">
                          <a:solidFill>
                            <a:srgbClr val="000000"/>
                          </a:solidFill>
                          <a:effectLst/>
                          <a:latin typeface="Aptos Narrow" panose="020B0004020202020204" pitchFamily="34" charset="0"/>
                        </a:rPr>
                        <a:t>Corporate Partner's Share of Partnership Factors (using 80% income share)</a:t>
                      </a:r>
                    </a:p>
                  </a:txBody>
                  <a:tcPr marL="7620" marR="7620" marT="7620" marB="0" anchor="b">
                    <a:lnL>
                      <a:noFill/>
                    </a:lnL>
                    <a:lnR>
                      <a:noFill/>
                    </a:lnR>
                    <a:lnT>
                      <a:noFill/>
                    </a:lnT>
                    <a:lnB>
                      <a:noFill/>
                    </a:lnB>
                    <a:noFill/>
                  </a:tcPr>
                </a:tc>
                <a:tc>
                  <a:txBody>
                    <a:bodyPr/>
                    <a:lstStyle/>
                    <a:p>
                      <a:pPr algn="l" fontAlgn="b"/>
                      <a:endParaRPr lang="en-US" sz="1600" b="0" i="0" u="none" strike="noStrike">
                        <a:solidFill>
                          <a:srgbClr val="000000"/>
                        </a:solidFill>
                        <a:effectLst/>
                        <a:latin typeface="Aptos Narrow" panose="020B0004020202020204" pitchFamily="34" charset="0"/>
                      </a:endParaRPr>
                    </a:p>
                  </a:txBody>
                  <a:tcPr marL="7620" marR="7620" marT="7620" marB="0" anchor="b">
                    <a:lnL>
                      <a:noFill/>
                    </a:lnL>
                    <a:lnR>
                      <a:noFill/>
                    </a:lnR>
                    <a:lnT w="25400" cap="flat" cmpd="dbl" algn="ctr">
                      <a:solidFill>
                        <a:srgbClr val="000000"/>
                      </a:solidFill>
                      <a:prstDash val="solid"/>
                      <a:round/>
                      <a:headEnd type="none" w="med" len="med"/>
                      <a:tailEnd type="none" w="med" len="med"/>
                    </a:lnT>
                    <a:lnB>
                      <a:noFill/>
                    </a:lnB>
                    <a:noFill/>
                  </a:tcPr>
                </a:tc>
                <a:tc>
                  <a:txBody>
                    <a:bodyPr/>
                    <a:lstStyle/>
                    <a:p>
                      <a:pPr algn="l" fontAlgn="b"/>
                      <a:r>
                        <a:rPr lang="en-US" sz="1600" b="0" i="0" u="none" strike="noStrike">
                          <a:solidFill>
                            <a:srgbClr val="000000"/>
                          </a:solidFill>
                          <a:effectLst/>
                          <a:latin typeface="Aptos Narrow" panose="020B0004020202020204" pitchFamily="34" charset="0"/>
                        </a:rPr>
                        <a:t> $       400,000 </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r>
                        <a:rPr lang="en-US" sz="1600" b="0" i="0" u="none" strike="noStrike">
                          <a:solidFill>
                            <a:srgbClr val="000000"/>
                          </a:solidFill>
                          <a:effectLst/>
                          <a:latin typeface="Aptos Narrow" panose="020B0004020202020204" pitchFamily="34" charset="0"/>
                        </a:rPr>
                        <a:t> $         800,000 </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en-US" sz="1600" b="0" i="0" u="none" strike="noStrike">
                        <a:solidFill>
                          <a:srgbClr val="000000"/>
                        </a:solidFill>
                        <a:effectLst/>
                        <a:latin typeface="Aptos Narrow" panose="020B000402020202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541078034"/>
                  </a:ext>
                </a:extLst>
              </a:tr>
              <a:tr h="388414">
                <a:tc>
                  <a:txBody>
                    <a:bodyPr/>
                    <a:lstStyle/>
                    <a:p>
                      <a:pPr algn="l" fontAlgn="b"/>
                      <a:r>
                        <a:rPr lang="en-US" sz="1600" b="0" i="0" u="none" strike="noStrike">
                          <a:solidFill>
                            <a:srgbClr val="000000"/>
                          </a:solidFill>
                          <a:effectLst/>
                          <a:latin typeface="Aptos Narrow" panose="020B0004020202020204" pitchFamily="34" charset="0"/>
                        </a:rPr>
                        <a:t>Corporate Partner's Own Factors</a:t>
                      </a:r>
                    </a:p>
                  </a:txBody>
                  <a:tcPr marL="7620" marR="7620" marT="7620" marB="0" anchor="b">
                    <a:lnL>
                      <a:noFill/>
                    </a:lnL>
                    <a:lnR>
                      <a:noFill/>
                    </a:lnR>
                    <a:lnT>
                      <a:noFill/>
                    </a:lnT>
                    <a:lnB>
                      <a:noFill/>
                    </a:lnB>
                    <a:noFill/>
                  </a:tcPr>
                </a:tc>
                <a:tc>
                  <a:txBody>
                    <a:bodyPr/>
                    <a:lstStyle/>
                    <a:p>
                      <a:pPr algn="ctr" fontAlgn="b"/>
                      <a:endParaRPr lang="en-US" sz="1600" b="0" i="0" u="none" strike="noStrike">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tc>
                  <a:txBody>
                    <a:bodyPr/>
                    <a:lstStyle/>
                    <a:p>
                      <a:pPr algn="l" fontAlgn="b"/>
                      <a:r>
                        <a:rPr lang="en-US" sz="1600" b="0" i="0" u="none" strike="noStrike">
                          <a:solidFill>
                            <a:srgbClr val="000000"/>
                          </a:solidFill>
                          <a:effectLst/>
                          <a:latin typeface="Aptos Narrow" panose="020B0004020202020204" pitchFamily="34" charset="0"/>
                        </a:rPr>
                        <a:t> $       200,000 </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en-US" sz="1600" b="0" i="0" u="none" strike="noStrike">
                          <a:solidFill>
                            <a:srgbClr val="000000"/>
                          </a:solidFill>
                          <a:effectLst/>
                          <a:latin typeface="Aptos Narrow" panose="020B0004020202020204" pitchFamily="34" charset="0"/>
                        </a:rPr>
                        <a:t> $     2,000,000 </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en-US" sz="1600" b="0" i="0" u="none" strike="noStrike">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extLst>
                  <a:ext uri="{0D108BD9-81ED-4DB2-BD59-A6C34878D82A}">
                    <a16:rowId xmlns:a16="http://schemas.microsoft.com/office/drawing/2014/main" val="2556210014"/>
                  </a:ext>
                </a:extLst>
              </a:tr>
              <a:tr h="388414">
                <a:tc>
                  <a:txBody>
                    <a:bodyPr/>
                    <a:lstStyle/>
                    <a:p>
                      <a:pPr algn="l" fontAlgn="b"/>
                      <a:r>
                        <a:rPr lang="en-US" sz="1600" b="0" i="0" u="none" strike="noStrike">
                          <a:solidFill>
                            <a:srgbClr val="000000"/>
                          </a:solidFill>
                          <a:effectLst/>
                          <a:latin typeface="Aptos Narrow" panose="020B0004020202020204" pitchFamily="34" charset="0"/>
                        </a:rPr>
                        <a:t>Total Corporate Partner's Sales Factor</a:t>
                      </a:r>
                    </a:p>
                  </a:txBody>
                  <a:tcPr marL="7620" marR="7620" marT="7620" marB="0" anchor="b">
                    <a:lnL>
                      <a:noFill/>
                    </a:lnL>
                    <a:lnR>
                      <a:noFill/>
                    </a:lnR>
                    <a:lnT>
                      <a:noFill/>
                    </a:lnT>
                    <a:lnB>
                      <a:noFill/>
                    </a:lnB>
                    <a:noFill/>
                  </a:tcPr>
                </a:tc>
                <a:tc>
                  <a:txBody>
                    <a:bodyPr/>
                    <a:lstStyle/>
                    <a:p>
                      <a:pPr algn="l" fontAlgn="b"/>
                      <a:endParaRPr lang="en-US" sz="1600" b="0" i="0" u="none" strike="noStrike">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tc>
                  <a:txBody>
                    <a:bodyPr/>
                    <a:lstStyle/>
                    <a:p>
                      <a:pPr algn="l" fontAlgn="b"/>
                      <a:r>
                        <a:rPr lang="en-US" sz="1600" b="0" i="0" u="none" strike="noStrike">
                          <a:solidFill>
                            <a:srgbClr val="000000"/>
                          </a:solidFill>
                          <a:effectLst/>
                          <a:latin typeface="Aptos Narrow" panose="020B0004020202020204" pitchFamily="34" charset="0"/>
                        </a:rPr>
                        <a:t> $       600,000 </a:t>
                      </a:r>
                    </a:p>
                  </a:txBody>
                  <a:tcPr marL="7620" marR="7620" marT="762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l" fontAlgn="b"/>
                      <a:r>
                        <a:rPr lang="en-US" sz="1600" b="0" i="0" u="none" strike="noStrike">
                          <a:solidFill>
                            <a:srgbClr val="000000"/>
                          </a:solidFill>
                          <a:effectLst/>
                          <a:latin typeface="Aptos Narrow" panose="020B0004020202020204" pitchFamily="34" charset="0"/>
                        </a:rPr>
                        <a:t> $     2,800,000 </a:t>
                      </a:r>
                    </a:p>
                  </a:txBody>
                  <a:tcPr marL="7620" marR="7620" marT="762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r" fontAlgn="b"/>
                      <a:r>
                        <a:rPr lang="en-US" sz="1600" b="0" i="0" u="none" strike="noStrike" dirty="0">
                          <a:solidFill>
                            <a:srgbClr val="000000"/>
                          </a:solidFill>
                          <a:effectLst/>
                          <a:highlight>
                            <a:srgbClr val="FFFF00"/>
                          </a:highlight>
                          <a:latin typeface="Aptos Narrow" panose="020B0004020202020204" pitchFamily="34" charset="0"/>
                        </a:rPr>
                        <a:t>21%</a:t>
                      </a:r>
                    </a:p>
                  </a:txBody>
                  <a:tcPr marL="7620" marR="7620" marT="7620" marB="0" anchor="b">
                    <a:lnL>
                      <a:noFill/>
                    </a:lnL>
                    <a:lnR>
                      <a:noFill/>
                    </a:lnR>
                    <a:lnT>
                      <a:noFill/>
                    </a:lnT>
                    <a:lnB>
                      <a:noFill/>
                    </a:lnB>
                    <a:noFill/>
                  </a:tcPr>
                </a:tc>
                <a:extLst>
                  <a:ext uri="{0D108BD9-81ED-4DB2-BD59-A6C34878D82A}">
                    <a16:rowId xmlns:a16="http://schemas.microsoft.com/office/drawing/2014/main" val="2074533557"/>
                  </a:ext>
                </a:extLst>
              </a:tr>
              <a:tr h="288731">
                <a:tc>
                  <a:txBody>
                    <a:bodyPr/>
                    <a:lstStyle/>
                    <a:p>
                      <a:pPr algn="l" fontAlgn="b"/>
                      <a:r>
                        <a:rPr lang="en-US" sz="1600" b="0" i="0" u="none" strike="noStrike">
                          <a:solidFill>
                            <a:srgbClr val="000000"/>
                          </a:solidFill>
                          <a:effectLst/>
                          <a:latin typeface="Aptos Narrow" panose="020B0004020202020204" pitchFamily="34" charset="0"/>
                        </a:rPr>
                        <a:t>Corporate Partner's Total Income Sourced to State A</a:t>
                      </a:r>
                    </a:p>
                  </a:txBody>
                  <a:tcPr marL="7620" marR="7620" marT="7620" marB="0" anchor="b">
                    <a:lnL>
                      <a:noFill/>
                    </a:lnL>
                    <a:lnR>
                      <a:noFill/>
                    </a:lnR>
                    <a:lnT>
                      <a:noFill/>
                    </a:lnT>
                    <a:lnB>
                      <a:noFill/>
                    </a:lnB>
                    <a:noFill/>
                  </a:tcPr>
                </a:tc>
                <a:tc>
                  <a:txBody>
                    <a:bodyPr/>
                    <a:lstStyle/>
                    <a:p>
                      <a:pPr algn="l" fontAlgn="b"/>
                      <a:r>
                        <a:rPr lang="en-US" sz="1600" b="0" i="0" u="none" strike="noStrike">
                          <a:solidFill>
                            <a:srgbClr val="000000"/>
                          </a:solidFill>
                          <a:effectLst/>
                          <a:latin typeface="Aptos Narrow" panose="020B0004020202020204" pitchFamily="34" charset="0"/>
                        </a:rPr>
                        <a:t> $       38,571 </a:t>
                      </a:r>
                    </a:p>
                  </a:txBody>
                  <a:tcPr marL="7620" marR="7620" marT="7620" marB="0" anchor="b">
                    <a:lnL>
                      <a:noFill/>
                    </a:lnL>
                    <a:lnR>
                      <a:noFill/>
                    </a:lnR>
                    <a:lnT>
                      <a:noFill/>
                    </a:lnT>
                    <a:lnB w="25400" cap="flat" cmpd="dbl" algn="ctr">
                      <a:solidFill>
                        <a:srgbClr val="000000"/>
                      </a:solidFill>
                      <a:prstDash val="solid"/>
                      <a:round/>
                      <a:headEnd type="none" w="med" len="med"/>
                      <a:tailEnd type="none" w="med" len="med"/>
                    </a:lnB>
                    <a:noFill/>
                  </a:tcPr>
                </a:tc>
                <a:tc>
                  <a:txBody>
                    <a:bodyPr/>
                    <a:lstStyle/>
                    <a:p>
                      <a:pPr algn="l" fontAlgn="b"/>
                      <a:endParaRPr lang="en-US" sz="1600" b="0" i="0" u="none" strike="noStrike">
                        <a:solidFill>
                          <a:srgbClr val="000000"/>
                        </a:solidFill>
                        <a:effectLst/>
                        <a:latin typeface="Aptos Narrow" panose="020B0004020202020204" pitchFamily="34" charset="0"/>
                      </a:endParaRPr>
                    </a:p>
                  </a:txBody>
                  <a:tcPr marL="7620" marR="7620" marT="7620" marB="0" anchor="b">
                    <a:lnL>
                      <a:noFill/>
                    </a:lnL>
                    <a:lnR>
                      <a:noFill/>
                    </a:lnR>
                    <a:lnT w="25400" cap="flat" cmpd="dbl" algn="ctr">
                      <a:solidFill>
                        <a:srgbClr val="000000"/>
                      </a:solidFill>
                      <a:prstDash val="solid"/>
                      <a:round/>
                      <a:headEnd type="none" w="med" len="med"/>
                      <a:tailEnd type="none" w="med" len="med"/>
                    </a:lnT>
                    <a:lnB>
                      <a:noFill/>
                    </a:lnB>
                    <a:noFill/>
                  </a:tcPr>
                </a:tc>
                <a:tc>
                  <a:txBody>
                    <a:bodyPr/>
                    <a:lstStyle/>
                    <a:p>
                      <a:pPr algn="l" fontAlgn="b"/>
                      <a:endParaRPr lang="en-US" sz="1600" b="0" i="0" u="none" strike="noStrike">
                        <a:solidFill>
                          <a:srgbClr val="000000"/>
                        </a:solidFill>
                        <a:effectLst/>
                        <a:latin typeface="Aptos Narrow" panose="020B0004020202020204" pitchFamily="34" charset="0"/>
                      </a:endParaRPr>
                    </a:p>
                  </a:txBody>
                  <a:tcPr marL="7620" marR="7620" marT="7620" marB="0" anchor="b">
                    <a:lnL>
                      <a:noFill/>
                    </a:lnL>
                    <a:lnR>
                      <a:noFill/>
                    </a:lnR>
                    <a:lnT w="25400" cap="flat" cmpd="dbl" algn="ctr">
                      <a:solidFill>
                        <a:srgbClr val="000000"/>
                      </a:solidFill>
                      <a:prstDash val="solid"/>
                      <a:round/>
                      <a:headEnd type="none" w="med" len="med"/>
                      <a:tailEnd type="none" w="med" len="med"/>
                    </a:lnT>
                    <a:lnB>
                      <a:noFill/>
                    </a:lnB>
                    <a:noFill/>
                  </a:tcPr>
                </a:tc>
                <a:tc>
                  <a:txBody>
                    <a:bodyPr/>
                    <a:lstStyle/>
                    <a:p>
                      <a:pPr algn="l" fontAlgn="b"/>
                      <a:endParaRPr lang="en-US" sz="1600" b="0" i="0" u="none" strike="noStrike" dirty="0">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extLst>
                  <a:ext uri="{0D108BD9-81ED-4DB2-BD59-A6C34878D82A}">
                    <a16:rowId xmlns:a16="http://schemas.microsoft.com/office/drawing/2014/main" val="668947211"/>
                  </a:ext>
                </a:extLst>
              </a:tr>
            </a:tbl>
          </a:graphicData>
        </a:graphic>
      </p:graphicFrame>
    </p:spTree>
    <p:extLst>
      <p:ext uri="{BB962C8B-B14F-4D97-AF65-F5344CB8AC3E}">
        <p14:creationId xmlns:p14="http://schemas.microsoft.com/office/powerpoint/2010/main" val="26557924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858DF7D-C2D0-4B03-A7A0-2F06B789E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B26B711-3121-40B0-8377-A64F3DC00C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14">
            <a:extLst>
              <a:ext uri="{FF2B5EF4-FFF2-40B4-BE49-F238E27FC236}">
                <a16:creationId xmlns:a16="http://schemas.microsoft.com/office/drawing/2014/main" id="{645C4D3D-ABBA-4B4E-93E5-01E343719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16">
            <a:extLst>
              <a:ext uri="{FF2B5EF4-FFF2-40B4-BE49-F238E27FC236}">
                <a16:creationId xmlns:a16="http://schemas.microsoft.com/office/drawing/2014/main" id="{98DDD5E5-0097-4C6C-B266-5732EDA96C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18">
            <a:extLst>
              <a:ext uri="{FF2B5EF4-FFF2-40B4-BE49-F238E27FC236}">
                <a16:creationId xmlns:a16="http://schemas.microsoft.com/office/drawing/2014/main" id="{8952EF87-C74F-4D3F-9CAD-EEA1733C9B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97643"/>
            <a:ext cx="3703320" cy="5792922"/>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 name="Title 4">
            <a:extLst>
              <a:ext uri="{FF2B5EF4-FFF2-40B4-BE49-F238E27FC236}">
                <a16:creationId xmlns:a16="http://schemas.microsoft.com/office/drawing/2014/main" id="{C1AB61BA-EE07-62F6-ECEC-A258A397F7D8}"/>
              </a:ext>
            </a:extLst>
          </p:cNvPr>
          <p:cNvSpPr>
            <a:spLocks noGrp="1"/>
          </p:cNvSpPr>
          <p:nvPr>
            <p:ph type="title"/>
          </p:nvPr>
        </p:nvSpPr>
        <p:spPr>
          <a:xfrm>
            <a:off x="771148" y="1037967"/>
            <a:ext cx="3054091" cy="4709131"/>
          </a:xfrm>
        </p:spPr>
        <p:txBody>
          <a:bodyPr anchor="ctr">
            <a:normAutofit/>
          </a:bodyPr>
          <a:lstStyle/>
          <a:p>
            <a:pPr algn="ctr"/>
            <a:r>
              <a:rPr lang="en-US" dirty="0">
                <a:solidFill>
                  <a:srgbClr val="FFFEFF"/>
                </a:solidFill>
              </a:rPr>
              <a:t>IRS Developments</a:t>
            </a:r>
          </a:p>
        </p:txBody>
      </p:sp>
      <p:sp>
        <p:nvSpPr>
          <p:cNvPr id="6" name="Content Placeholder 5">
            <a:extLst>
              <a:ext uri="{FF2B5EF4-FFF2-40B4-BE49-F238E27FC236}">
                <a16:creationId xmlns:a16="http://schemas.microsoft.com/office/drawing/2014/main" id="{3E24236C-CDC9-6E06-37A3-0BE8499A1B14}"/>
              </a:ext>
            </a:extLst>
          </p:cNvPr>
          <p:cNvSpPr>
            <a:spLocks noGrp="1"/>
          </p:cNvSpPr>
          <p:nvPr>
            <p:ph idx="1"/>
          </p:nvPr>
        </p:nvSpPr>
        <p:spPr>
          <a:xfrm>
            <a:off x="4376057" y="689083"/>
            <a:ext cx="7369409" cy="5548431"/>
          </a:xfrm>
        </p:spPr>
        <p:txBody>
          <a:bodyPr>
            <a:normAutofit/>
          </a:bodyPr>
          <a:lstStyle/>
          <a:p>
            <a:pPr marL="0" indent="0" algn="ctr">
              <a:spcBef>
                <a:spcPts val="1200"/>
              </a:spcBef>
              <a:spcAft>
                <a:spcPts val="1200"/>
              </a:spcAft>
              <a:buNone/>
            </a:pPr>
            <a:r>
              <a:rPr lang="en-US" sz="2000" b="1" i="0" dirty="0">
                <a:effectLst/>
                <a:latin typeface="+mj-lt"/>
              </a:rPr>
              <a:t>BASIS SHIFTING</a:t>
            </a:r>
          </a:p>
          <a:p>
            <a:pPr marL="0" indent="0">
              <a:spcBef>
                <a:spcPts val="1200"/>
              </a:spcBef>
              <a:spcAft>
                <a:spcPts val="1200"/>
              </a:spcAft>
              <a:buNone/>
            </a:pPr>
            <a:r>
              <a:rPr lang="en-US" b="1" i="0" dirty="0">
                <a:effectLst/>
                <a:latin typeface="+mj-lt"/>
              </a:rPr>
              <a:t>IRS News Release – June 17, 2024 – </a:t>
            </a:r>
            <a:br>
              <a:rPr lang="en-US" b="1" i="0" dirty="0">
                <a:effectLst/>
                <a:latin typeface="+mj-lt"/>
              </a:rPr>
            </a:br>
            <a:r>
              <a:rPr lang="en-US" b="1" i="0" dirty="0">
                <a:effectLst/>
                <a:latin typeface="+mj-lt"/>
              </a:rPr>
              <a:t>IRS announces new steps to </a:t>
            </a:r>
            <a:r>
              <a:rPr lang="en-US" b="1" i="0" dirty="0">
                <a:effectLst/>
                <a:highlight>
                  <a:srgbClr val="FFFF00"/>
                </a:highlight>
                <a:latin typeface="+mj-lt"/>
              </a:rPr>
              <a:t>combat abusive use of partnerships</a:t>
            </a:r>
            <a:r>
              <a:rPr lang="en-US" b="1" i="0" dirty="0">
                <a:effectLst/>
                <a:latin typeface="+mj-lt"/>
              </a:rPr>
              <a:t>; agency’s focus intensifies as new guidance closes loopholes worth tens of billions</a:t>
            </a:r>
            <a:br>
              <a:rPr lang="en-US" b="1" i="0" dirty="0">
                <a:effectLst/>
              </a:rPr>
            </a:br>
            <a:r>
              <a:rPr lang="en-US" sz="1200" b="1" i="0" dirty="0">
                <a:effectLst/>
                <a:hlinkClick r:id="rId2">
                  <a:extLst>
                    <a:ext uri="{A12FA001-AC4F-418D-AE19-62706E023703}">
                      <ahyp:hlinkClr xmlns:ahyp="http://schemas.microsoft.com/office/drawing/2018/hyperlinkcolor" val="tx"/>
                    </a:ext>
                  </a:extLst>
                </a:hlinkClick>
              </a:rPr>
              <a:t>https://www.irs.gov/newsroom/irs-announces-new-steps-to-combat-abusive-use-of-partnerships-agencys-focus-intensifies-as-new-guidance-closes-loopholes-worth-tens-of-billions</a:t>
            </a:r>
            <a:endParaRPr lang="en-US" b="1" i="0" dirty="0">
              <a:effectLst/>
            </a:endParaRPr>
          </a:p>
          <a:p>
            <a:pPr lvl="1">
              <a:spcBef>
                <a:spcPts val="1200"/>
              </a:spcBef>
              <a:spcAft>
                <a:spcPts val="1200"/>
              </a:spcAft>
            </a:pPr>
            <a:r>
              <a:rPr lang="en-US" sz="2000" b="0" i="0" dirty="0">
                <a:effectLst/>
              </a:rPr>
              <a:t>Explains the need for regulatory guidance for partnerships addressing when basis-adjustments will be allowed </a:t>
            </a:r>
            <a:r>
              <a:rPr lang="en-US" sz="2000" dirty="0"/>
              <a:t>in </a:t>
            </a:r>
            <a:r>
              <a:rPr lang="en-US" sz="2000" b="0" i="0" dirty="0">
                <a:effectLst/>
              </a:rPr>
              <a:t>transactions between related parties</a:t>
            </a:r>
            <a:r>
              <a:rPr lang="en-US" sz="2000" dirty="0"/>
              <a:t> under I</a:t>
            </a:r>
            <a:r>
              <a:rPr lang="en-US" sz="2000" b="0" i="0" dirty="0">
                <a:effectLst/>
              </a:rPr>
              <a:t>RC §§ 732 and 734. (See </a:t>
            </a:r>
            <a:r>
              <a:rPr lang="en-US" sz="2000" dirty="0"/>
              <a:t>Notice 2024-54.)</a:t>
            </a:r>
            <a:endParaRPr lang="en-US" sz="2000" b="0" i="0" dirty="0">
              <a:effectLst/>
            </a:endParaRPr>
          </a:p>
          <a:p>
            <a:pPr lvl="1">
              <a:spcBef>
                <a:spcPts val="1200"/>
              </a:spcBef>
              <a:spcAft>
                <a:spcPts val="1200"/>
              </a:spcAft>
            </a:pPr>
            <a:r>
              <a:rPr lang="en-US" sz="2000" b="0" i="0" dirty="0">
                <a:effectLst/>
              </a:rPr>
              <a:t>“The new guidance is designed to stop the use of “basis shifting” transactions that use </a:t>
            </a:r>
            <a:r>
              <a:rPr lang="en-US" sz="2000" b="0" i="0" dirty="0">
                <a:effectLst/>
                <a:highlight>
                  <a:srgbClr val="FFFF00"/>
                </a:highlight>
              </a:rPr>
              <a:t>related-party partnerships</a:t>
            </a:r>
            <a:r>
              <a:rPr lang="en-US" sz="2000" b="0" i="0" dirty="0">
                <a:effectLst/>
              </a:rPr>
              <a:t> to avoid taxes.”</a:t>
            </a:r>
          </a:p>
          <a:p>
            <a:pPr marL="324000" lvl="1" indent="0">
              <a:buNone/>
            </a:pPr>
            <a:endParaRPr lang="en-US" dirty="0"/>
          </a:p>
        </p:txBody>
      </p:sp>
      <p:sp>
        <p:nvSpPr>
          <p:cNvPr id="4" name="Slide Number Placeholder 3">
            <a:extLst>
              <a:ext uri="{FF2B5EF4-FFF2-40B4-BE49-F238E27FC236}">
                <a16:creationId xmlns:a16="http://schemas.microsoft.com/office/drawing/2014/main" id="{86BF4775-29A3-030F-B0AF-AD51D5498D4B}"/>
              </a:ext>
            </a:extLst>
          </p:cNvPr>
          <p:cNvSpPr>
            <a:spLocks noGrp="1"/>
          </p:cNvSpPr>
          <p:nvPr>
            <p:ph type="sldNum" sz="quarter" idx="12"/>
          </p:nvPr>
        </p:nvSpPr>
        <p:spPr>
          <a:xfrm>
            <a:off x="10558300" y="6423914"/>
            <a:ext cx="1052510" cy="365125"/>
          </a:xfrm>
        </p:spPr>
        <p:txBody>
          <a:bodyPr>
            <a:normAutofit/>
          </a:bodyPr>
          <a:lstStyle/>
          <a:p>
            <a:pPr>
              <a:spcAft>
                <a:spcPts val="600"/>
              </a:spcAft>
            </a:pPr>
            <a:fld id="{3A98EE3D-8CD1-4C3F-BD1C-C98C9596463C}" type="slidenum">
              <a:rPr lang="en-US" smtClean="0"/>
              <a:pPr>
                <a:spcAft>
                  <a:spcPts val="600"/>
                </a:spcAft>
              </a:pPr>
              <a:t>4</a:t>
            </a:fld>
            <a:endParaRPr lang="en-US"/>
          </a:p>
        </p:txBody>
      </p:sp>
    </p:spTree>
    <p:extLst>
      <p:ext uri="{BB962C8B-B14F-4D97-AF65-F5344CB8AC3E}">
        <p14:creationId xmlns:p14="http://schemas.microsoft.com/office/powerpoint/2010/main" val="21142654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C699F-354E-54CE-2A4B-FCD7E295A20B}"/>
              </a:ext>
            </a:extLst>
          </p:cNvPr>
          <p:cNvSpPr>
            <a:spLocks noGrp="1"/>
          </p:cNvSpPr>
          <p:nvPr>
            <p:ph type="title"/>
          </p:nvPr>
        </p:nvSpPr>
        <p:spPr/>
        <p:txBody>
          <a:bodyPr/>
          <a:lstStyle/>
          <a:p>
            <a:r>
              <a:rPr lang="en-US" dirty="0"/>
              <a:t>Comparison:</a:t>
            </a:r>
          </a:p>
        </p:txBody>
      </p:sp>
      <p:sp>
        <p:nvSpPr>
          <p:cNvPr id="3" name="Content Placeholder 2">
            <a:extLst>
              <a:ext uri="{FF2B5EF4-FFF2-40B4-BE49-F238E27FC236}">
                <a16:creationId xmlns:a16="http://schemas.microsoft.com/office/drawing/2014/main" id="{C16B8FFC-1999-0273-7C92-4B7B673ED2E1}"/>
              </a:ext>
            </a:extLst>
          </p:cNvPr>
          <p:cNvSpPr>
            <a:spLocks noGrp="1"/>
          </p:cNvSpPr>
          <p:nvPr>
            <p:ph idx="1"/>
          </p:nvPr>
        </p:nvSpPr>
        <p:spPr>
          <a:xfrm>
            <a:off x="2090057" y="2340864"/>
            <a:ext cx="9520750" cy="3047565"/>
          </a:xfrm>
        </p:spPr>
        <p:txBody>
          <a:bodyPr/>
          <a:lstStyle/>
          <a:p>
            <a:r>
              <a:rPr lang="en-US" sz="2400" dirty="0"/>
              <a:t>No Blended - 	  			$50,000</a:t>
            </a:r>
          </a:p>
          <a:p>
            <a:r>
              <a:rPr lang="en-US" sz="2400" dirty="0"/>
              <a:t>Using Share of Capital - 	$38,571</a:t>
            </a:r>
          </a:p>
          <a:p>
            <a:r>
              <a:rPr lang="en-US" sz="2400" dirty="0"/>
              <a:t>Using Share of Income - 	$38,571</a:t>
            </a:r>
            <a:endParaRPr lang="en-US" dirty="0"/>
          </a:p>
        </p:txBody>
      </p:sp>
      <p:sp>
        <p:nvSpPr>
          <p:cNvPr id="4" name="Slide Number Placeholder 3">
            <a:extLst>
              <a:ext uri="{FF2B5EF4-FFF2-40B4-BE49-F238E27FC236}">
                <a16:creationId xmlns:a16="http://schemas.microsoft.com/office/drawing/2014/main" id="{283027CE-9F3F-5FD8-DED1-D71A9539A23C}"/>
              </a:ext>
            </a:extLst>
          </p:cNvPr>
          <p:cNvSpPr>
            <a:spLocks noGrp="1"/>
          </p:cNvSpPr>
          <p:nvPr>
            <p:ph type="sldNum" sz="quarter" idx="12"/>
          </p:nvPr>
        </p:nvSpPr>
        <p:spPr/>
        <p:txBody>
          <a:bodyPr/>
          <a:lstStyle/>
          <a:p>
            <a:fld id="{3A98EE3D-8CD1-4C3F-BD1C-C98C9596463C}" type="slidenum">
              <a:rPr lang="en-US" smtClean="0"/>
              <a:t>40</a:t>
            </a:fld>
            <a:endParaRPr lang="en-US" dirty="0"/>
          </a:p>
        </p:txBody>
      </p:sp>
    </p:spTree>
    <p:extLst>
      <p:ext uri="{BB962C8B-B14F-4D97-AF65-F5344CB8AC3E}">
        <p14:creationId xmlns:p14="http://schemas.microsoft.com/office/powerpoint/2010/main" val="39008777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515AA-C18B-D855-B059-245643674C9F}"/>
              </a:ext>
            </a:extLst>
          </p:cNvPr>
          <p:cNvSpPr>
            <a:spLocks noGrp="1"/>
          </p:cNvSpPr>
          <p:nvPr>
            <p:ph type="title"/>
          </p:nvPr>
        </p:nvSpPr>
        <p:spPr>
          <a:xfrm>
            <a:off x="581192" y="702156"/>
            <a:ext cx="11029616" cy="536080"/>
          </a:xfrm>
        </p:spPr>
        <p:txBody>
          <a:bodyPr/>
          <a:lstStyle/>
          <a:p>
            <a:r>
              <a:rPr lang="en-US" dirty="0"/>
              <a:t>Blended Apportionment – Simple Example</a:t>
            </a:r>
          </a:p>
        </p:txBody>
      </p:sp>
      <p:sp>
        <p:nvSpPr>
          <p:cNvPr id="7" name="Content Placeholder 6">
            <a:extLst>
              <a:ext uri="{FF2B5EF4-FFF2-40B4-BE49-F238E27FC236}">
                <a16:creationId xmlns:a16="http://schemas.microsoft.com/office/drawing/2014/main" id="{B3D6EA7C-AE15-8FF5-B32B-DEF7BC674FE8}"/>
              </a:ext>
            </a:extLst>
          </p:cNvPr>
          <p:cNvSpPr>
            <a:spLocks noGrp="1"/>
          </p:cNvSpPr>
          <p:nvPr>
            <p:ph idx="1"/>
          </p:nvPr>
        </p:nvSpPr>
        <p:spPr>
          <a:xfrm>
            <a:off x="4506686" y="1480457"/>
            <a:ext cx="7104121" cy="4494893"/>
          </a:xfrm>
        </p:spPr>
        <p:txBody>
          <a:bodyPr>
            <a:normAutofit/>
          </a:bodyPr>
          <a:lstStyle/>
          <a:p>
            <a:r>
              <a:rPr lang="en-US" sz="2400" b="1" dirty="0"/>
              <a:t>State A uses a single sales factor.</a:t>
            </a:r>
          </a:p>
          <a:p>
            <a:pPr>
              <a:spcAft>
                <a:spcPts val="0"/>
              </a:spcAft>
            </a:pPr>
            <a:r>
              <a:rPr lang="en-US" sz="2400" b="1" dirty="0"/>
              <a:t>Partnership has: </a:t>
            </a:r>
          </a:p>
          <a:p>
            <a:pPr lvl="1">
              <a:spcAft>
                <a:spcPts val="0"/>
              </a:spcAft>
            </a:pPr>
            <a:r>
              <a:rPr lang="en-US" sz="2100" b="1" dirty="0"/>
              <a:t>$100,000 of apportionable </a:t>
            </a:r>
            <a:r>
              <a:rPr lang="en-US" sz="2100" b="1" dirty="0">
                <a:highlight>
                  <a:srgbClr val="FFFF00"/>
                </a:highlight>
              </a:rPr>
              <a:t>net loss</a:t>
            </a:r>
          </a:p>
          <a:p>
            <a:pPr lvl="1">
              <a:spcAft>
                <a:spcPts val="0"/>
              </a:spcAft>
            </a:pPr>
            <a:r>
              <a:rPr lang="en-US" sz="2100" b="1" dirty="0"/>
              <a:t>$500,000 of sales in State A</a:t>
            </a:r>
          </a:p>
          <a:p>
            <a:pPr lvl="1"/>
            <a:r>
              <a:rPr lang="en-US" sz="2100" b="1" dirty="0"/>
              <a:t>$ 1 million of sales everywhere</a:t>
            </a:r>
          </a:p>
          <a:p>
            <a:pPr>
              <a:spcAft>
                <a:spcPts val="0"/>
              </a:spcAft>
            </a:pPr>
            <a:r>
              <a:rPr lang="en-US" sz="2700" b="1" dirty="0"/>
              <a:t>Corporate Partner has: </a:t>
            </a:r>
          </a:p>
          <a:p>
            <a:pPr lvl="1">
              <a:spcAft>
                <a:spcPts val="0"/>
              </a:spcAft>
            </a:pPr>
            <a:r>
              <a:rPr lang="en-US" sz="2100" b="1" dirty="0"/>
              <a:t>$100,000 of apportionable net income</a:t>
            </a:r>
          </a:p>
          <a:p>
            <a:pPr lvl="1">
              <a:spcAft>
                <a:spcPts val="0"/>
              </a:spcAft>
            </a:pPr>
            <a:r>
              <a:rPr lang="en-US" sz="2100" b="1" dirty="0"/>
              <a:t>$200,000 of sales in State A.</a:t>
            </a:r>
          </a:p>
          <a:p>
            <a:pPr lvl="1"/>
            <a:r>
              <a:rPr lang="en-US" sz="2100" b="1" dirty="0"/>
              <a:t>$2 million of sales everywhere</a:t>
            </a:r>
          </a:p>
          <a:p>
            <a:pPr>
              <a:spcAft>
                <a:spcPts val="0"/>
              </a:spcAft>
            </a:pPr>
            <a:endParaRPr lang="en-US" sz="2100" b="1" dirty="0"/>
          </a:p>
        </p:txBody>
      </p:sp>
      <p:sp>
        <p:nvSpPr>
          <p:cNvPr id="4" name="Slide Number Placeholder 3">
            <a:extLst>
              <a:ext uri="{FF2B5EF4-FFF2-40B4-BE49-F238E27FC236}">
                <a16:creationId xmlns:a16="http://schemas.microsoft.com/office/drawing/2014/main" id="{BBBCDAEC-8511-3588-CB51-7F4698A67A5D}"/>
              </a:ext>
            </a:extLst>
          </p:cNvPr>
          <p:cNvSpPr>
            <a:spLocks noGrp="1"/>
          </p:cNvSpPr>
          <p:nvPr>
            <p:ph type="sldNum" sz="quarter" idx="12"/>
          </p:nvPr>
        </p:nvSpPr>
        <p:spPr/>
        <p:txBody>
          <a:bodyPr/>
          <a:lstStyle/>
          <a:p>
            <a:fld id="{3A98EE3D-8CD1-4C3F-BD1C-C98C9596463C}" type="slidenum">
              <a:rPr lang="en-US" smtClean="0"/>
              <a:t>41</a:t>
            </a:fld>
            <a:endParaRPr lang="en-US" dirty="0"/>
          </a:p>
        </p:txBody>
      </p:sp>
      <p:grpSp>
        <p:nvGrpSpPr>
          <p:cNvPr id="3" name="Group 2">
            <a:extLst>
              <a:ext uri="{FF2B5EF4-FFF2-40B4-BE49-F238E27FC236}">
                <a16:creationId xmlns:a16="http://schemas.microsoft.com/office/drawing/2014/main" id="{C8F74460-3A2E-E202-6E98-D7F9F413D94F}"/>
              </a:ext>
            </a:extLst>
          </p:cNvPr>
          <p:cNvGrpSpPr/>
          <p:nvPr/>
        </p:nvGrpSpPr>
        <p:grpSpPr>
          <a:xfrm>
            <a:off x="691241" y="1804293"/>
            <a:ext cx="3189515" cy="3741950"/>
            <a:chOff x="4501241" y="2413893"/>
            <a:chExt cx="3189515" cy="3741950"/>
          </a:xfrm>
        </p:grpSpPr>
        <p:sp>
          <p:nvSpPr>
            <p:cNvPr id="5" name="Isosceles Triangle 4">
              <a:extLst>
                <a:ext uri="{FF2B5EF4-FFF2-40B4-BE49-F238E27FC236}">
                  <a16:creationId xmlns:a16="http://schemas.microsoft.com/office/drawing/2014/main" id="{6CFD655E-1047-4DF9-499F-DD0C7EE1646B}"/>
                </a:ext>
              </a:extLst>
            </p:cNvPr>
            <p:cNvSpPr/>
            <p:nvPr/>
          </p:nvSpPr>
          <p:spPr>
            <a:xfrm>
              <a:off x="4705350" y="4555643"/>
              <a:ext cx="2781299" cy="1600200"/>
            </a:xfrm>
            <a:prstGeom prst="triangle">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Partnership</a:t>
              </a:r>
            </a:p>
          </p:txBody>
        </p:sp>
        <p:sp>
          <p:nvSpPr>
            <p:cNvPr id="6" name="Rectangle 5">
              <a:extLst>
                <a:ext uri="{FF2B5EF4-FFF2-40B4-BE49-F238E27FC236}">
                  <a16:creationId xmlns:a16="http://schemas.microsoft.com/office/drawing/2014/main" id="{932644AD-897B-998C-46A8-EB43CE3908E4}"/>
                </a:ext>
              </a:extLst>
            </p:cNvPr>
            <p:cNvSpPr/>
            <p:nvPr/>
          </p:nvSpPr>
          <p:spPr>
            <a:xfrm>
              <a:off x="4501241" y="2413893"/>
              <a:ext cx="3189515" cy="1034143"/>
            </a:xfrm>
            <a:prstGeom prst="rect">
              <a:avLst/>
            </a:prstGeom>
            <a:solidFill>
              <a:schemeClr val="accent4">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Corporate Partner</a:t>
              </a:r>
            </a:p>
          </p:txBody>
        </p:sp>
        <p:cxnSp>
          <p:nvCxnSpPr>
            <p:cNvPr id="8" name="Straight Connector 7">
              <a:extLst>
                <a:ext uri="{FF2B5EF4-FFF2-40B4-BE49-F238E27FC236}">
                  <a16:creationId xmlns:a16="http://schemas.microsoft.com/office/drawing/2014/main" id="{0A0B9008-E53A-56E8-30CD-549EFCDDB554}"/>
                </a:ext>
              </a:extLst>
            </p:cNvPr>
            <p:cNvCxnSpPr>
              <a:stCxn id="6" idx="2"/>
              <a:endCxn id="5" idx="0"/>
            </p:cNvCxnSpPr>
            <p:nvPr/>
          </p:nvCxnSpPr>
          <p:spPr>
            <a:xfrm>
              <a:off x="6095999" y="3448036"/>
              <a:ext cx="1" cy="1107607"/>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635763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515AA-C18B-D855-B059-245643674C9F}"/>
              </a:ext>
            </a:extLst>
          </p:cNvPr>
          <p:cNvSpPr>
            <a:spLocks noGrp="1"/>
          </p:cNvSpPr>
          <p:nvPr>
            <p:ph type="title"/>
          </p:nvPr>
        </p:nvSpPr>
        <p:spPr>
          <a:xfrm>
            <a:off x="581192" y="702156"/>
            <a:ext cx="11029616" cy="536080"/>
          </a:xfrm>
        </p:spPr>
        <p:txBody>
          <a:bodyPr/>
          <a:lstStyle/>
          <a:p>
            <a:r>
              <a:rPr lang="en-US" dirty="0"/>
              <a:t>Blended Apportionment – Simple Example</a:t>
            </a:r>
          </a:p>
        </p:txBody>
      </p:sp>
      <p:sp>
        <p:nvSpPr>
          <p:cNvPr id="4" name="Slide Number Placeholder 3">
            <a:extLst>
              <a:ext uri="{FF2B5EF4-FFF2-40B4-BE49-F238E27FC236}">
                <a16:creationId xmlns:a16="http://schemas.microsoft.com/office/drawing/2014/main" id="{BBBCDAEC-8511-3588-CB51-7F4698A67A5D}"/>
              </a:ext>
            </a:extLst>
          </p:cNvPr>
          <p:cNvSpPr>
            <a:spLocks noGrp="1"/>
          </p:cNvSpPr>
          <p:nvPr>
            <p:ph type="sldNum" sz="quarter" idx="12"/>
          </p:nvPr>
        </p:nvSpPr>
        <p:spPr/>
        <p:txBody>
          <a:bodyPr/>
          <a:lstStyle/>
          <a:p>
            <a:fld id="{3A98EE3D-8CD1-4C3F-BD1C-C98C9596463C}" type="slidenum">
              <a:rPr lang="en-US" smtClean="0"/>
              <a:t>42</a:t>
            </a:fld>
            <a:endParaRPr lang="en-US" dirty="0"/>
          </a:p>
        </p:txBody>
      </p:sp>
      <p:grpSp>
        <p:nvGrpSpPr>
          <p:cNvPr id="3" name="Group 2">
            <a:extLst>
              <a:ext uri="{FF2B5EF4-FFF2-40B4-BE49-F238E27FC236}">
                <a16:creationId xmlns:a16="http://schemas.microsoft.com/office/drawing/2014/main" id="{C8F74460-3A2E-E202-6E98-D7F9F413D94F}"/>
              </a:ext>
            </a:extLst>
          </p:cNvPr>
          <p:cNvGrpSpPr/>
          <p:nvPr/>
        </p:nvGrpSpPr>
        <p:grpSpPr>
          <a:xfrm>
            <a:off x="473075" y="2255157"/>
            <a:ext cx="2030188" cy="2266964"/>
            <a:chOff x="4501241" y="2413893"/>
            <a:chExt cx="3189515" cy="3741950"/>
          </a:xfrm>
        </p:grpSpPr>
        <p:sp>
          <p:nvSpPr>
            <p:cNvPr id="5" name="Isosceles Triangle 4">
              <a:extLst>
                <a:ext uri="{FF2B5EF4-FFF2-40B4-BE49-F238E27FC236}">
                  <a16:creationId xmlns:a16="http://schemas.microsoft.com/office/drawing/2014/main" id="{6CFD655E-1047-4DF9-499F-DD0C7EE1646B}"/>
                </a:ext>
              </a:extLst>
            </p:cNvPr>
            <p:cNvSpPr/>
            <p:nvPr/>
          </p:nvSpPr>
          <p:spPr>
            <a:xfrm>
              <a:off x="4705350" y="4555643"/>
              <a:ext cx="2781299" cy="1600200"/>
            </a:xfrm>
            <a:prstGeom prst="triangle">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dirty="0"/>
                <a:t>Partnership</a:t>
              </a:r>
            </a:p>
          </p:txBody>
        </p:sp>
        <p:sp>
          <p:nvSpPr>
            <p:cNvPr id="6" name="Rectangle 5">
              <a:extLst>
                <a:ext uri="{FF2B5EF4-FFF2-40B4-BE49-F238E27FC236}">
                  <a16:creationId xmlns:a16="http://schemas.microsoft.com/office/drawing/2014/main" id="{932644AD-897B-998C-46A8-EB43CE3908E4}"/>
                </a:ext>
              </a:extLst>
            </p:cNvPr>
            <p:cNvSpPr/>
            <p:nvPr/>
          </p:nvSpPr>
          <p:spPr>
            <a:xfrm>
              <a:off x="4501241" y="2413893"/>
              <a:ext cx="3189515" cy="1034143"/>
            </a:xfrm>
            <a:prstGeom prst="rect">
              <a:avLst/>
            </a:prstGeom>
            <a:solidFill>
              <a:schemeClr val="accent4">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dirty="0"/>
                <a:t>Corporate Partner</a:t>
              </a:r>
            </a:p>
          </p:txBody>
        </p:sp>
        <p:cxnSp>
          <p:nvCxnSpPr>
            <p:cNvPr id="8" name="Straight Connector 7">
              <a:extLst>
                <a:ext uri="{FF2B5EF4-FFF2-40B4-BE49-F238E27FC236}">
                  <a16:creationId xmlns:a16="http://schemas.microsoft.com/office/drawing/2014/main" id="{0A0B9008-E53A-56E8-30CD-549EFCDDB554}"/>
                </a:ext>
              </a:extLst>
            </p:cNvPr>
            <p:cNvCxnSpPr>
              <a:stCxn id="6" idx="2"/>
              <a:endCxn id="5" idx="0"/>
            </p:cNvCxnSpPr>
            <p:nvPr/>
          </p:nvCxnSpPr>
          <p:spPr>
            <a:xfrm>
              <a:off x="6095999" y="3448036"/>
              <a:ext cx="1" cy="1107607"/>
            </a:xfrm>
            <a:prstGeom prst="line">
              <a:avLst/>
            </a:prstGeom>
          </p:spPr>
          <p:style>
            <a:lnRef idx="1">
              <a:schemeClr val="accent1"/>
            </a:lnRef>
            <a:fillRef idx="0">
              <a:schemeClr val="accent1"/>
            </a:fillRef>
            <a:effectRef idx="0">
              <a:schemeClr val="accent1"/>
            </a:effectRef>
            <a:fontRef idx="minor">
              <a:schemeClr val="tx1"/>
            </a:fontRef>
          </p:style>
        </p:cxnSp>
      </p:grpSp>
      <p:sp>
        <p:nvSpPr>
          <p:cNvPr id="7" name="Content Placeholder 6">
            <a:extLst>
              <a:ext uri="{FF2B5EF4-FFF2-40B4-BE49-F238E27FC236}">
                <a16:creationId xmlns:a16="http://schemas.microsoft.com/office/drawing/2014/main" id="{2F2B77D3-43E2-FBC5-81F8-8EB04C6E0A37}"/>
              </a:ext>
            </a:extLst>
          </p:cNvPr>
          <p:cNvSpPr>
            <a:spLocks noGrp="1"/>
          </p:cNvSpPr>
          <p:nvPr>
            <p:ph idx="1"/>
          </p:nvPr>
        </p:nvSpPr>
        <p:spPr>
          <a:xfrm>
            <a:off x="3167746" y="1480458"/>
            <a:ext cx="8443062" cy="3516086"/>
          </a:xfrm>
        </p:spPr>
        <p:txBody>
          <a:bodyPr>
            <a:normAutofit/>
          </a:bodyPr>
          <a:lstStyle/>
          <a:p>
            <a:r>
              <a:rPr lang="en-US" sz="2400" b="1" dirty="0"/>
              <a:t>Assume: </a:t>
            </a:r>
          </a:p>
          <a:p>
            <a:pPr lvl="1">
              <a:spcAft>
                <a:spcPts val="0"/>
              </a:spcAft>
            </a:pPr>
            <a:r>
              <a:rPr lang="en-US" sz="2100" b="1" dirty="0"/>
              <a:t>Corporate Partner has an 80% share of Partnership capital </a:t>
            </a:r>
          </a:p>
          <a:p>
            <a:pPr lvl="1">
              <a:spcAft>
                <a:spcPts val="0"/>
              </a:spcAft>
            </a:pPr>
            <a:r>
              <a:rPr lang="en-US" sz="2100" b="1" dirty="0"/>
              <a:t>Corporate Partner receives 80% of Partnership’s items of income, expense, gain, and loss.</a:t>
            </a:r>
          </a:p>
        </p:txBody>
      </p:sp>
    </p:spTree>
    <p:extLst>
      <p:ext uri="{BB962C8B-B14F-4D97-AF65-F5344CB8AC3E}">
        <p14:creationId xmlns:p14="http://schemas.microsoft.com/office/powerpoint/2010/main" val="32826694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515AA-C18B-D855-B059-245643674C9F}"/>
              </a:ext>
            </a:extLst>
          </p:cNvPr>
          <p:cNvSpPr>
            <a:spLocks noGrp="1"/>
          </p:cNvSpPr>
          <p:nvPr>
            <p:ph type="title"/>
          </p:nvPr>
        </p:nvSpPr>
        <p:spPr>
          <a:xfrm>
            <a:off x="581192" y="702156"/>
            <a:ext cx="11029616" cy="536080"/>
          </a:xfrm>
        </p:spPr>
        <p:txBody>
          <a:bodyPr/>
          <a:lstStyle/>
          <a:p>
            <a:r>
              <a:rPr lang="en-US" dirty="0"/>
              <a:t>Blended Apportionment – Simple Example</a:t>
            </a:r>
          </a:p>
        </p:txBody>
      </p:sp>
      <p:sp>
        <p:nvSpPr>
          <p:cNvPr id="4" name="Slide Number Placeholder 3">
            <a:extLst>
              <a:ext uri="{FF2B5EF4-FFF2-40B4-BE49-F238E27FC236}">
                <a16:creationId xmlns:a16="http://schemas.microsoft.com/office/drawing/2014/main" id="{BBBCDAEC-8511-3588-CB51-7F4698A67A5D}"/>
              </a:ext>
            </a:extLst>
          </p:cNvPr>
          <p:cNvSpPr>
            <a:spLocks noGrp="1"/>
          </p:cNvSpPr>
          <p:nvPr>
            <p:ph type="sldNum" sz="quarter" idx="12"/>
          </p:nvPr>
        </p:nvSpPr>
        <p:spPr/>
        <p:txBody>
          <a:bodyPr/>
          <a:lstStyle/>
          <a:p>
            <a:fld id="{3A98EE3D-8CD1-4C3F-BD1C-C98C9596463C}" type="slidenum">
              <a:rPr lang="en-US" smtClean="0"/>
              <a:t>43</a:t>
            </a:fld>
            <a:endParaRPr lang="en-US" dirty="0"/>
          </a:p>
        </p:txBody>
      </p:sp>
      <p:sp>
        <p:nvSpPr>
          <p:cNvPr id="16" name="Content Placeholder 6">
            <a:extLst>
              <a:ext uri="{FF2B5EF4-FFF2-40B4-BE49-F238E27FC236}">
                <a16:creationId xmlns:a16="http://schemas.microsoft.com/office/drawing/2014/main" id="{B7464F47-02BF-B3CE-2846-0E08D06752ED}"/>
              </a:ext>
            </a:extLst>
          </p:cNvPr>
          <p:cNvSpPr>
            <a:spLocks noGrp="1"/>
          </p:cNvSpPr>
          <p:nvPr>
            <p:ph idx="1"/>
          </p:nvPr>
        </p:nvSpPr>
        <p:spPr>
          <a:xfrm>
            <a:off x="1277878" y="1208307"/>
            <a:ext cx="4012579" cy="2688774"/>
          </a:xfrm>
        </p:spPr>
        <p:txBody>
          <a:bodyPr>
            <a:normAutofit/>
          </a:bodyPr>
          <a:lstStyle/>
          <a:p>
            <a:r>
              <a:rPr lang="en-US" sz="1400" b="1" dirty="0"/>
              <a:t>State A uses a single sales factor.</a:t>
            </a:r>
          </a:p>
          <a:p>
            <a:pPr>
              <a:spcAft>
                <a:spcPts val="0"/>
              </a:spcAft>
            </a:pPr>
            <a:r>
              <a:rPr lang="en-US" sz="1400" b="1" dirty="0"/>
              <a:t>Partnership has: </a:t>
            </a:r>
          </a:p>
          <a:p>
            <a:pPr lvl="1">
              <a:spcAft>
                <a:spcPts val="0"/>
              </a:spcAft>
            </a:pPr>
            <a:r>
              <a:rPr lang="en-US" b="1" dirty="0"/>
              <a:t>$100,000 of apportionable </a:t>
            </a:r>
            <a:r>
              <a:rPr lang="en-US" b="1" dirty="0">
                <a:highlight>
                  <a:srgbClr val="FFFF00"/>
                </a:highlight>
              </a:rPr>
              <a:t>net loss</a:t>
            </a:r>
          </a:p>
          <a:p>
            <a:pPr lvl="1">
              <a:spcAft>
                <a:spcPts val="0"/>
              </a:spcAft>
            </a:pPr>
            <a:r>
              <a:rPr lang="en-US" b="1" dirty="0"/>
              <a:t>$500,000 of sales in State A</a:t>
            </a:r>
          </a:p>
          <a:p>
            <a:pPr lvl="1"/>
            <a:r>
              <a:rPr lang="en-US" b="1" dirty="0"/>
              <a:t>$ 1 million of sales everywhere</a:t>
            </a:r>
          </a:p>
          <a:p>
            <a:pPr>
              <a:spcAft>
                <a:spcPts val="0"/>
              </a:spcAft>
            </a:pPr>
            <a:r>
              <a:rPr lang="en-US" sz="1400" b="1" dirty="0"/>
              <a:t>Corporate Partner has: </a:t>
            </a:r>
          </a:p>
          <a:p>
            <a:pPr lvl="1">
              <a:spcAft>
                <a:spcPts val="0"/>
              </a:spcAft>
            </a:pPr>
            <a:r>
              <a:rPr lang="en-US" b="1" dirty="0"/>
              <a:t>$100,000 of apportionable net income</a:t>
            </a:r>
          </a:p>
          <a:p>
            <a:pPr lvl="1">
              <a:spcAft>
                <a:spcPts val="0"/>
              </a:spcAft>
            </a:pPr>
            <a:r>
              <a:rPr lang="en-US" b="1" dirty="0"/>
              <a:t>$200,000 of sales in State A.</a:t>
            </a:r>
          </a:p>
          <a:p>
            <a:pPr lvl="1"/>
            <a:r>
              <a:rPr lang="en-US" b="1" dirty="0"/>
              <a:t>$2 million of sales everywhere</a:t>
            </a:r>
            <a:endParaRPr lang="en-US" sz="1200" b="1" dirty="0"/>
          </a:p>
        </p:txBody>
      </p:sp>
      <p:sp>
        <p:nvSpPr>
          <p:cNvPr id="17" name="Content Placeholder 6">
            <a:extLst>
              <a:ext uri="{FF2B5EF4-FFF2-40B4-BE49-F238E27FC236}">
                <a16:creationId xmlns:a16="http://schemas.microsoft.com/office/drawing/2014/main" id="{68C9C825-639E-9D2F-7355-F97708DBBDAC}"/>
              </a:ext>
            </a:extLst>
          </p:cNvPr>
          <p:cNvSpPr txBox="1">
            <a:spLocks/>
          </p:cNvSpPr>
          <p:nvPr/>
        </p:nvSpPr>
        <p:spPr>
          <a:xfrm>
            <a:off x="5486404" y="1424331"/>
            <a:ext cx="5148939" cy="2177796"/>
          </a:xfrm>
          <a:prstGeom prst="rect">
            <a:avLst/>
          </a:prstGeom>
        </p:spPr>
        <p:txBody>
          <a:bodyPr vert="horz" lIns="91440" tIns="45720" rIns="91440" bIns="45720" rtlCol="0" anchor="ctr">
            <a:norm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85000"/>
                    <a:lumOff val="1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85000"/>
                    <a:lumOff val="1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85000"/>
                    <a:lumOff val="1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85000"/>
                    <a:lumOff val="1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85000"/>
                    <a:lumOff val="1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sz="1400" b="1" dirty="0"/>
              <a:t>Assume: </a:t>
            </a:r>
          </a:p>
          <a:p>
            <a:pPr lvl="1">
              <a:spcAft>
                <a:spcPts val="0"/>
              </a:spcAft>
            </a:pPr>
            <a:r>
              <a:rPr lang="en-US" b="1" dirty="0"/>
              <a:t>Corporate Partner has an 80% share of Partnership capital </a:t>
            </a:r>
          </a:p>
          <a:p>
            <a:pPr lvl="1">
              <a:spcAft>
                <a:spcPts val="0"/>
              </a:spcAft>
            </a:pPr>
            <a:r>
              <a:rPr lang="en-US" b="1" dirty="0"/>
              <a:t>Corporate Partner receives 80% of Partnership’s items of income, expense, gain, and loss.</a:t>
            </a:r>
          </a:p>
        </p:txBody>
      </p:sp>
      <p:graphicFrame>
        <p:nvGraphicFramePr>
          <p:cNvPr id="6" name="Table 5">
            <a:extLst>
              <a:ext uri="{FF2B5EF4-FFF2-40B4-BE49-F238E27FC236}">
                <a16:creationId xmlns:a16="http://schemas.microsoft.com/office/drawing/2014/main" id="{39E41467-1A24-F8E9-BCD4-DC067C65C32A}"/>
              </a:ext>
            </a:extLst>
          </p:cNvPr>
          <p:cNvGraphicFramePr>
            <a:graphicFrameLocks noGrp="1"/>
          </p:cNvGraphicFramePr>
          <p:nvPr>
            <p:extLst>
              <p:ext uri="{D42A27DB-BD31-4B8C-83A1-F6EECF244321}">
                <p14:modId xmlns:p14="http://schemas.microsoft.com/office/powerpoint/2010/main" val="1975630746"/>
              </p:ext>
            </p:extLst>
          </p:nvPr>
        </p:nvGraphicFramePr>
        <p:xfrm>
          <a:off x="1436914" y="3788222"/>
          <a:ext cx="9198429" cy="2332915"/>
        </p:xfrm>
        <a:graphic>
          <a:graphicData uri="http://schemas.openxmlformats.org/drawingml/2006/table">
            <a:tbl>
              <a:tblPr/>
              <a:tblGrid>
                <a:gridCol w="7554686">
                  <a:extLst>
                    <a:ext uri="{9D8B030D-6E8A-4147-A177-3AD203B41FA5}">
                      <a16:colId xmlns:a16="http://schemas.microsoft.com/office/drawing/2014/main" val="963789684"/>
                    </a:ext>
                  </a:extLst>
                </a:gridCol>
                <a:gridCol w="1643743">
                  <a:extLst>
                    <a:ext uri="{9D8B030D-6E8A-4147-A177-3AD203B41FA5}">
                      <a16:colId xmlns:a16="http://schemas.microsoft.com/office/drawing/2014/main" val="1503266554"/>
                    </a:ext>
                  </a:extLst>
                </a:gridCol>
              </a:tblGrid>
              <a:tr h="462727">
                <a:tc>
                  <a:txBody>
                    <a:bodyPr/>
                    <a:lstStyle/>
                    <a:p>
                      <a:pPr algn="l" fontAlgn="b"/>
                      <a:r>
                        <a:rPr lang="en-US" sz="2000" b="1" i="0" u="none" strike="noStrike" dirty="0">
                          <a:solidFill>
                            <a:srgbClr val="000000"/>
                          </a:solidFill>
                          <a:effectLst/>
                          <a:latin typeface="Aptos Narrow" panose="020B0004020202020204" pitchFamily="34" charset="0"/>
                        </a:rPr>
                        <a:t>Sourcing Approach - </a:t>
                      </a:r>
                      <a:r>
                        <a:rPr lang="en-US" sz="2000" b="1" i="0" u="none" strike="noStrike" dirty="0">
                          <a:solidFill>
                            <a:srgbClr val="000000"/>
                          </a:solidFill>
                          <a:effectLst/>
                          <a:highlight>
                            <a:srgbClr val="FFFF00"/>
                          </a:highlight>
                          <a:latin typeface="Aptos Narrow" panose="020B0004020202020204" pitchFamily="34" charset="0"/>
                        </a:rPr>
                        <a:t>No Blending</a:t>
                      </a:r>
                    </a:p>
                  </a:txBody>
                  <a:tcPr marL="7620" marR="7620" marT="7620" marB="0" anchor="b">
                    <a:lnL>
                      <a:noFill/>
                    </a:lnL>
                    <a:lnR>
                      <a:noFill/>
                    </a:lnR>
                    <a:lnT>
                      <a:noFill/>
                    </a:lnT>
                    <a:lnB>
                      <a:noFill/>
                    </a:lnB>
                    <a:noFill/>
                  </a:tcPr>
                </a:tc>
                <a:tc>
                  <a:txBody>
                    <a:bodyPr/>
                    <a:lstStyle/>
                    <a:p>
                      <a:pPr algn="l" fontAlgn="b"/>
                      <a:endParaRPr lang="en-US" sz="2000" b="0" i="0" u="none" strike="noStrike">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extLst>
                  <a:ext uri="{0D108BD9-81ED-4DB2-BD59-A6C34878D82A}">
                    <a16:rowId xmlns:a16="http://schemas.microsoft.com/office/drawing/2014/main" val="1184339308"/>
                  </a:ext>
                </a:extLst>
              </a:tr>
              <a:tr h="462727">
                <a:tc>
                  <a:txBody>
                    <a:bodyPr/>
                    <a:lstStyle/>
                    <a:p>
                      <a:pPr algn="l" fontAlgn="b"/>
                      <a:r>
                        <a:rPr lang="en-US" sz="2000" b="0" i="0" u="none" strike="noStrike" dirty="0">
                          <a:solidFill>
                            <a:srgbClr val="000000"/>
                          </a:solidFill>
                          <a:effectLst/>
                          <a:latin typeface="Aptos Narrow" panose="020B0004020202020204" pitchFamily="34" charset="0"/>
                        </a:rPr>
                        <a:t>Share of Partnership Loss Sourced to State A (50% X -$100,000)</a:t>
                      </a:r>
                    </a:p>
                  </a:txBody>
                  <a:tcPr marL="7620" marR="7620" marT="7620" marB="0" anchor="b">
                    <a:lnL>
                      <a:noFill/>
                    </a:lnL>
                    <a:lnR>
                      <a:noFill/>
                    </a:lnR>
                    <a:lnT>
                      <a:noFill/>
                    </a:lnT>
                    <a:lnB>
                      <a:noFill/>
                    </a:lnB>
                    <a:noFill/>
                  </a:tcPr>
                </a:tc>
                <a:tc>
                  <a:txBody>
                    <a:bodyPr/>
                    <a:lstStyle/>
                    <a:p>
                      <a:pPr algn="l" fontAlgn="b"/>
                      <a:r>
                        <a:rPr lang="en-US" sz="2000" b="0" i="0" u="none" strike="noStrike">
                          <a:solidFill>
                            <a:srgbClr val="000000"/>
                          </a:solidFill>
                          <a:effectLst/>
                          <a:latin typeface="Aptos Narrow" panose="020B0004020202020204" pitchFamily="34" charset="0"/>
                        </a:rPr>
                        <a:t> $         (50,000)</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41712865"/>
                  </a:ext>
                </a:extLst>
              </a:tr>
              <a:tr h="462727">
                <a:tc>
                  <a:txBody>
                    <a:bodyPr/>
                    <a:lstStyle/>
                    <a:p>
                      <a:pPr algn="l" fontAlgn="b"/>
                      <a:r>
                        <a:rPr lang="en-US" sz="2000" b="0" i="0" u="none" strike="noStrike" dirty="0">
                          <a:solidFill>
                            <a:srgbClr val="000000"/>
                          </a:solidFill>
                          <a:effectLst/>
                          <a:latin typeface="Aptos Narrow" panose="020B0004020202020204" pitchFamily="34" charset="0"/>
                        </a:rPr>
                        <a:t>Corporate Partner's Share of State A Income (80% of the loss)</a:t>
                      </a:r>
                    </a:p>
                  </a:txBody>
                  <a:tcPr marL="7620" marR="7620" marT="7620" marB="0" anchor="b">
                    <a:lnL>
                      <a:noFill/>
                    </a:lnL>
                    <a:lnR>
                      <a:noFill/>
                    </a:lnR>
                    <a:lnT>
                      <a:noFill/>
                    </a:lnT>
                    <a:lnB>
                      <a:noFill/>
                    </a:lnB>
                    <a:noFill/>
                  </a:tcPr>
                </a:tc>
                <a:tc>
                  <a:txBody>
                    <a:bodyPr/>
                    <a:lstStyle/>
                    <a:p>
                      <a:pPr algn="l" fontAlgn="b"/>
                      <a:r>
                        <a:rPr lang="en-US" sz="2000" b="0" i="0" u="none" strike="noStrike">
                          <a:solidFill>
                            <a:srgbClr val="000000"/>
                          </a:solidFill>
                          <a:effectLst/>
                          <a:latin typeface="Aptos Narrow" panose="020B0004020202020204" pitchFamily="34" charset="0"/>
                        </a:rPr>
                        <a:t> $         (40,000)</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3477897703"/>
                  </a:ext>
                </a:extLst>
              </a:tr>
              <a:tr h="462727">
                <a:tc>
                  <a:txBody>
                    <a:bodyPr/>
                    <a:lstStyle/>
                    <a:p>
                      <a:pPr algn="l" fontAlgn="b"/>
                      <a:r>
                        <a:rPr lang="en-US" sz="2000" b="0" i="0" u="none" strike="noStrike" dirty="0">
                          <a:solidFill>
                            <a:srgbClr val="000000"/>
                          </a:solidFill>
                          <a:effectLst/>
                          <a:latin typeface="Aptos Narrow" panose="020B0004020202020204" pitchFamily="34" charset="0"/>
                        </a:rPr>
                        <a:t>Corporate Partner's Own Income Sourced to State A (10% of $100,000)</a:t>
                      </a:r>
                    </a:p>
                  </a:txBody>
                  <a:tcPr marL="7620" marR="7620" marT="7620" marB="0" anchor="b">
                    <a:lnL>
                      <a:noFill/>
                    </a:lnL>
                    <a:lnR>
                      <a:noFill/>
                    </a:lnR>
                    <a:lnT>
                      <a:noFill/>
                    </a:lnT>
                    <a:lnB>
                      <a:noFill/>
                    </a:lnB>
                    <a:noFill/>
                  </a:tcPr>
                </a:tc>
                <a:tc>
                  <a:txBody>
                    <a:bodyPr/>
                    <a:lstStyle/>
                    <a:p>
                      <a:pPr algn="l" fontAlgn="b"/>
                      <a:r>
                        <a:rPr lang="en-US" sz="2000" b="0" i="0" u="none" strike="noStrike" dirty="0">
                          <a:solidFill>
                            <a:srgbClr val="000000"/>
                          </a:solidFill>
                          <a:effectLst/>
                          <a:latin typeface="Aptos Narrow" panose="020B0004020202020204" pitchFamily="34" charset="0"/>
                        </a:rPr>
                        <a:t> $            10,000 </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47568053"/>
                  </a:ext>
                </a:extLst>
              </a:tr>
              <a:tr h="482007">
                <a:tc>
                  <a:txBody>
                    <a:bodyPr/>
                    <a:lstStyle/>
                    <a:p>
                      <a:pPr algn="l" fontAlgn="b"/>
                      <a:r>
                        <a:rPr lang="en-US" sz="2000" b="0" i="0" u="none" strike="noStrike" dirty="0">
                          <a:solidFill>
                            <a:srgbClr val="000000"/>
                          </a:solidFill>
                          <a:effectLst/>
                          <a:latin typeface="Aptos Narrow" panose="020B0004020202020204" pitchFamily="34" charset="0"/>
                        </a:rPr>
                        <a:t>Total Corporate Partner Income Sourced to State A</a:t>
                      </a:r>
                    </a:p>
                  </a:txBody>
                  <a:tcPr marL="7620" marR="7620" marT="7620" marB="0" anchor="b">
                    <a:lnL>
                      <a:noFill/>
                    </a:lnL>
                    <a:lnR>
                      <a:noFill/>
                    </a:lnR>
                    <a:lnT>
                      <a:noFill/>
                    </a:lnT>
                    <a:lnB>
                      <a:noFill/>
                    </a:lnB>
                    <a:noFill/>
                  </a:tcPr>
                </a:tc>
                <a:tc>
                  <a:txBody>
                    <a:bodyPr/>
                    <a:lstStyle/>
                    <a:p>
                      <a:pPr algn="ctr" fontAlgn="b"/>
                      <a:r>
                        <a:rPr lang="en-US" sz="2000" b="0" i="0" u="none" strike="noStrike" dirty="0">
                          <a:solidFill>
                            <a:srgbClr val="000000"/>
                          </a:solidFill>
                          <a:effectLst/>
                          <a:latin typeface="Aptos Narrow" panose="020B0004020202020204" pitchFamily="34" charset="0"/>
                        </a:rPr>
                        <a:t> $         (30,000)</a:t>
                      </a:r>
                    </a:p>
                  </a:txBody>
                  <a:tcPr marL="7620" marR="7620" marT="762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extLst>
                  <a:ext uri="{0D108BD9-81ED-4DB2-BD59-A6C34878D82A}">
                    <a16:rowId xmlns:a16="http://schemas.microsoft.com/office/drawing/2014/main" val="432404344"/>
                  </a:ext>
                </a:extLst>
              </a:tr>
            </a:tbl>
          </a:graphicData>
        </a:graphic>
      </p:graphicFrame>
    </p:spTree>
    <p:extLst>
      <p:ext uri="{BB962C8B-B14F-4D97-AF65-F5344CB8AC3E}">
        <p14:creationId xmlns:p14="http://schemas.microsoft.com/office/powerpoint/2010/main" val="5890469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515AA-C18B-D855-B059-245643674C9F}"/>
              </a:ext>
            </a:extLst>
          </p:cNvPr>
          <p:cNvSpPr>
            <a:spLocks noGrp="1"/>
          </p:cNvSpPr>
          <p:nvPr>
            <p:ph type="title"/>
          </p:nvPr>
        </p:nvSpPr>
        <p:spPr>
          <a:xfrm>
            <a:off x="581192" y="702156"/>
            <a:ext cx="11029616" cy="536080"/>
          </a:xfrm>
        </p:spPr>
        <p:txBody>
          <a:bodyPr/>
          <a:lstStyle/>
          <a:p>
            <a:r>
              <a:rPr lang="en-US" dirty="0"/>
              <a:t>Blended Apportionment – Simple Example</a:t>
            </a:r>
          </a:p>
        </p:txBody>
      </p:sp>
      <p:sp>
        <p:nvSpPr>
          <p:cNvPr id="4" name="Slide Number Placeholder 3">
            <a:extLst>
              <a:ext uri="{FF2B5EF4-FFF2-40B4-BE49-F238E27FC236}">
                <a16:creationId xmlns:a16="http://schemas.microsoft.com/office/drawing/2014/main" id="{BBBCDAEC-8511-3588-CB51-7F4698A67A5D}"/>
              </a:ext>
            </a:extLst>
          </p:cNvPr>
          <p:cNvSpPr>
            <a:spLocks noGrp="1"/>
          </p:cNvSpPr>
          <p:nvPr>
            <p:ph type="sldNum" sz="quarter" idx="12"/>
          </p:nvPr>
        </p:nvSpPr>
        <p:spPr/>
        <p:txBody>
          <a:bodyPr/>
          <a:lstStyle/>
          <a:p>
            <a:fld id="{3A98EE3D-8CD1-4C3F-BD1C-C98C9596463C}" type="slidenum">
              <a:rPr lang="en-US" smtClean="0"/>
              <a:t>44</a:t>
            </a:fld>
            <a:endParaRPr lang="en-US" dirty="0"/>
          </a:p>
        </p:txBody>
      </p:sp>
      <p:sp>
        <p:nvSpPr>
          <p:cNvPr id="16" name="Content Placeholder 6">
            <a:extLst>
              <a:ext uri="{FF2B5EF4-FFF2-40B4-BE49-F238E27FC236}">
                <a16:creationId xmlns:a16="http://schemas.microsoft.com/office/drawing/2014/main" id="{B7464F47-02BF-B3CE-2846-0E08D06752ED}"/>
              </a:ext>
            </a:extLst>
          </p:cNvPr>
          <p:cNvSpPr>
            <a:spLocks noGrp="1"/>
          </p:cNvSpPr>
          <p:nvPr>
            <p:ph idx="1"/>
          </p:nvPr>
        </p:nvSpPr>
        <p:spPr>
          <a:xfrm>
            <a:off x="1277878" y="1208307"/>
            <a:ext cx="4012579" cy="2688774"/>
          </a:xfrm>
        </p:spPr>
        <p:txBody>
          <a:bodyPr>
            <a:normAutofit/>
          </a:bodyPr>
          <a:lstStyle/>
          <a:p>
            <a:r>
              <a:rPr lang="en-US" sz="1400" b="1" dirty="0"/>
              <a:t>State A uses a single sales factor.</a:t>
            </a:r>
          </a:p>
          <a:p>
            <a:pPr>
              <a:spcAft>
                <a:spcPts val="0"/>
              </a:spcAft>
            </a:pPr>
            <a:r>
              <a:rPr lang="en-US" sz="1400" b="1" dirty="0"/>
              <a:t>Partnership has: </a:t>
            </a:r>
          </a:p>
          <a:p>
            <a:pPr lvl="1">
              <a:spcAft>
                <a:spcPts val="0"/>
              </a:spcAft>
            </a:pPr>
            <a:r>
              <a:rPr lang="en-US" b="1" dirty="0"/>
              <a:t>$100,000 of apportionable </a:t>
            </a:r>
            <a:r>
              <a:rPr lang="en-US" b="1" dirty="0">
                <a:highlight>
                  <a:srgbClr val="FFFF00"/>
                </a:highlight>
              </a:rPr>
              <a:t>net loss</a:t>
            </a:r>
          </a:p>
          <a:p>
            <a:pPr lvl="1">
              <a:spcAft>
                <a:spcPts val="0"/>
              </a:spcAft>
            </a:pPr>
            <a:r>
              <a:rPr lang="en-US" b="1" dirty="0"/>
              <a:t>$500,000 of sales in State A</a:t>
            </a:r>
          </a:p>
          <a:p>
            <a:pPr lvl="1"/>
            <a:r>
              <a:rPr lang="en-US" b="1" dirty="0"/>
              <a:t>$ 1 million of sales everywhere</a:t>
            </a:r>
          </a:p>
          <a:p>
            <a:pPr>
              <a:spcAft>
                <a:spcPts val="0"/>
              </a:spcAft>
            </a:pPr>
            <a:r>
              <a:rPr lang="en-US" sz="1400" b="1" dirty="0"/>
              <a:t>Corporate Partner has: </a:t>
            </a:r>
          </a:p>
          <a:p>
            <a:pPr lvl="1">
              <a:spcAft>
                <a:spcPts val="0"/>
              </a:spcAft>
            </a:pPr>
            <a:r>
              <a:rPr lang="en-US" b="1" dirty="0"/>
              <a:t>$100,000 of apportionable income</a:t>
            </a:r>
          </a:p>
          <a:p>
            <a:pPr lvl="1">
              <a:spcAft>
                <a:spcPts val="0"/>
              </a:spcAft>
            </a:pPr>
            <a:r>
              <a:rPr lang="en-US" b="1" dirty="0"/>
              <a:t>$200,000 of sales in State A.</a:t>
            </a:r>
          </a:p>
          <a:p>
            <a:pPr lvl="1"/>
            <a:r>
              <a:rPr lang="en-US" b="1" dirty="0"/>
              <a:t>$2 million of sales everywhere</a:t>
            </a:r>
            <a:endParaRPr lang="en-US" sz="1200" b="1" dirty="0"/>
          </a:p>
        </p:txBody>
      </p:sp>
      <p:sp>
        <p:nvSpPr>
          <p:cNvPr id="17" name="Content Placeholder 6">
            <a:extLst>
              <a:ext uri="{FF2B5EF4-FFF2-40B4-BE49-F238E27FC236}">
                <a16:creationId xmlns:a16="http://schemas.microsoft.com/office/drawing/2014/main" id="{68C9C825-639E-9D2F-7355-F97708DBBDAC}"/>
              </a:ext>
            </a:extLst>
          </p:cNvPr>
          <p:cNvSpPr txBox="1">
            <a:spLocks/>
          </p:cNvSpPr>
          <p:nvPr/>
        </p:nvSpPr>
        <p:spPr>
          <a:xfrm>
            <a:off x="5486404" y="1424331"/>
            <a:ext cx="5148939" cy="2177796"/>
          </a:xfrm>
          <a:prstGeom prst="rect">
            <a:avLst/>
          </a:prstGeom>
        </p:spPr>
        <p:txBody>
          <a:bodyPr vert="horz" lIns="91440" tIns="45720" rIns="91440" bIns="45720" rtlCol="0" anchor="ctr">
            <a:norm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85000"/>
                    <a:lumOff val="1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85000"/>
                    <a:lumOff val="1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85000"/>
                    <a:lumOff val="1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85000"/>
                    <a:lumOff val="1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85000"/>
                    <a:lumOff val="1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sz="1400" b="1" dirty="0"/>
              <a:t>Assume: </a:t>
            </a:r>
          </a:p>
          <a:p>
            <a:pPr lvl="1">
              <a:spcAft>
                <a:spcPts val="0"/>
              </a:spcAft>
            </a:pPr>
            <a:r>
              <a:rPr lang="en-US" b="1" dirty="0"/>
              <a:t>Corporate Partner has an 80% share of Partnership capital </a:t>
            </a:r>
          </a:p>
          <a:p>
            <a:pPr lvl="1">
              <a:spcAft>
                <a:spcPts val="0"/>
              </a:spcAft>
            </a:pPr>
            <a:r>
              <a:rPr lang="en-US" b="1" dirty="0"/>
              <a:t>Corporate Partner receives 80% of Partnership’s items of income, expense, gain, and loss.</a:t>
            </a:r>
          </a:p>
        </p:txBody>
      </p:sp>
      <p:graphicFrame>
        <p:nvGraphicFramePr>
          <p:cNvPr id="3" name="Table 2">
            <a:extLst>
              <a:ext uri="{FF2B5EF4-FFF2-40B4-BE49-F238E27FC236}">
                <a16:creationId xmlns:a16="http://schemas.microsoft.com/office/drawing/2014/main" id="{50AEC79E-CB28-5A83-9CFE-534D72F5DAF6}"/>
              </a:ext>
            </a:extLst>
          </p:cNvPr>
          <p:cNvGraphicFramePr>
            <a:graphicFrameLocks noGrp="1"/>
          </p:cNvGraphicFramePr>
          <p:nvPr>
            <p:extLst>
              <p:ext uri="{D42A27DB-BD31-4B8C-83A1-F6EECF244321}">
                <p14:modId xmlns:p14="http://schemas.microsoft.com/office/powerpoint/2010/main" val="3258262958"/>
              </p:ext>
            </p:extLst>
          </p:nvPr>
        </p:nvGraphicFramePr>
        <p:xfrm>
          <a:off x="943739" y="3932527"/>
          <a:ext cx="10304521" cy="2688773"/>
        </p:xfrm>
        <a:graphic>
          <a:graphicData uri="http://schemas.openxmlformats.org/drawingml/2006/table">
            <a:tbl>
              <a:tblPr/>
              <a:tblGrid>
                <a:gridCol w="5275322">
                  <a:extLst>
                    <a:ext uri="{9D8B030D-6E8A-4147-A177-3AD203B41FA5}">
                      <a16:colId xmlns:a16="http://schemas.microsoft.com/office/drawing/2014/main" val="1410861821"/>
                    </a:ext>
                  </a:extLst>
                </a:gridCol>
                <a:gridCol w="1426029">
                  <a:extLst>
                    <a:ext uri="{9D8B030D-6E8A-4147-A177-3AD203B41FA5}">
                      <a16:colId xmlns:a16="http://schemas.microsoft.com/office/drawing/2014/main" val="2807356889"/>
                    </a:ext>
                  </a:extLst>
                </a:gridCol>
                <a:gridCol w="1349828">
                  <a:extLst>
                    <a:ext uri="{9D8B030D-6E8A-4147-A177-3AD203B41FA5}">
                      <a16:colId xmlns:a16="http://schemas.microsoft.com/office/drawing/2014/main" val="1837372754"/>
                    </a:ext>
                  </a:extLst>
                </a:gridCol>
                <a:gridCol w="1507392">
                  <a:extLst>
                    <a:ext uri="{9D8B030D-6E8A-4147-A177-3AD203B41FA5}">
                      <a16:colId xmlns:a16="http://schemas.microsoft.com/office/drawing/2014/main" val="329316209"/>
                    </a:ext>
                  </a:extLst>
                </a:gridCol>
                <a:gridCol w="745950">
                  <a:extLst>
                    <a:ext uri="{9D8B030D-6E8A-4147-A177-3AD203B41FA5}">
                      <a16:colId xmlns:a16="http://schemas.microsoft.com/office/drawing/2014/main" val="1172938746"/>
                    </a:ext>
                  </a:extLst>
                </a:gridCol>
              </a:tblGrid>
              <a:tr h="327566">
                <a:tc gridSpan="5">
                  <a:txBody>
                    <a:bodyPr/>
                    <a:lstStyle/>
                    <a:p>
                      <a:pPr algn="l" fontAlgn="b"/>
                      <a:r>
                        <a:rPr lang="en-US" sz="1600" b="1" i="0" u="none" strike="noStrike" dirty="0">
                          <a:solidFill>
                            <a:srgbClr val="000000"/>
                          </a:solidFill>
                          <a:effectLst/>
                          <a:latin typeface="Aptos Narrow" panose="020B0004020202020204" pitchFamily="34" charset="0"/>
                        </a:rPr>
                        <a:t>Sourcing Approach – </a:t>
                      </a:r>
                      <a:r>
                        <a:rPr lang="en-US" sz="1600" b="1" i="0" u="none" strike="noStrike" dirty="0">
                          <a:solidFill>
                            <a:srgbClr val="000000"/>
                          </a:solidFill>
                          <a:effectLst/>
                          <a:highlight>
                            <a:srgbClr val="FFFF00"/>
                          </a:highlight>
                          <a:latin typeface="Aptos Narrow" panose="020B0004020202020204" pitchFamily="34" charset="0"/>
                        </a:rPr>
                        <a:t>Using Share of Partnership Capital </a:t>
                      </a:r>
                      <a:r>
                        <a:rPr lang="en-US" sz="1600" b="1" i="0" u="none" strike="noStrike" dirty="0">
                          <a:solidFill>
                            <a:srgbClr val="000000"/>
                          </a:solidFill>
                          <a:effectLst/>
                          <a:latin typeface="Aptos Narrow" panose="020B0004020202020204" pitchFamily="34" charset="0"/>
                        </a:rPr>
                        <a:t>to Determine Share of Factors</a:t>
                      </a:r>
                    </a:p>
                  </a:txBody>
                  <a:tcPr marL="7620" marR="7620" marT="7620" marB="0" anchor="b">
                    <a:lnL>
                      <a:noFill/>
                    </a:lnL>
                    <a:lnR>
                      <a:noFill/>
                    </a:lnR>
                    <a:lnT>
                      <a:noFill/>
                    </a:lnT>
                    <a:lnB>
                      <a:noFill/>
                    </a:lnB>
                    <a:noFill/>
                  </a:tcPr>
                </a:tc>
                <a:tc hMerge="1">
                  <a:txBody>
                    <a:bodyPr/>
                    <a:lstStyle/>
                    <a:p>
                      <a:pPr algn="l" fontAlgn="b"/>
                      <a:endParaRPr lang="en-US" sz="1600" b="0" i="0" u="none" strike="noStrike" dirty="0">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tc hMerge="1">
                  <a:txBody>
                    <a:bodyPr/>
                    <a:lstStyle/>
                    <a:p>
                      <a:pPr algn="l" fontAlgn="b"/>
                      <a:endParaRPr lang="en-US" sz="1600" b="0" i="0" u="none" strike="noStrike" dirty="0">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tc hMerge="1">
                  <a:txBody>
                    <a:bodyPr/>
                    <a:lstStyle/>
                    <a:p>
                      <a:pPr algn="l" fontAlgn="b"/>
                      <a:endParaRPr lang="en-US" sz="1600" b="0" i="0" u="none" strike="noStrike" dirty="0">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tc hMerge="1">
                  <a:txBody>
                    <a:bodyPr/>
                    <a:lstStyle/>
                    <a:p>
                      <a:pPr algn="l" fontAlgn="b"/>
                      <a:endParaRPr lang="en-US" sz="1600" b="0" i="0" u="none" strike="noStrike" dirty="0">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extLst>
                  <a:ext uri="{0D108BD9-81ED-4DB2-BD59-A6C34878D82A}">
                    <a16:rowId xmlns:a16="http://schemas.microsoft.com/office/drawing/2014/main" val="4060034971"/>
                  </a:ext>
                </a:extLst>
              </a:tr>
              <a:tr h="327566">
                <a:tc>
                  <a:txBody>
                    <a:bodyPr/>
                    <a:lstStyle/>
                    <a:p>
                      <a:pPr algn="l" fontAlgn="b"/>
                      <a:r>
                        <a:rPr lang="en-US" sz="1600" b="0" i="0" u="none" strike="noStrike" dirty="0">
                          <a:solidFill>
                            <a:srgbClr val="000000"/>
                          </a:solidFill>
                          <a:effectLst/>
                          <a:latin typeface="Aptos Narrow" panose="020B0004020202020204" pitchFamily="34" charset="0"/>
                        </a:rPr>
                        <a:t>Corporate Partner's Share of Loss</a:t>
                      </a:r>
                    </a:p>
                  </a:txBody>
                  <a:tcPr marL="7620" marR="7620" marT="7620" marB="0" anchor="b">
                    <a:lnL>
                      <a:noFill/>
                    </a:lnL>
                    <a:lnR>
                      <a:noFill/>
                    </a:lnR>
                    <a:lnT>
                      <a:noFill/>
                    </a:lnT>
                    <a:lnB>
                      <a:noFill/>
                    </a:lnB>
                    <a:noFill/>
                  </a:tcPr>
                </a:tc>
                <a:tc>
                  <a:txBody>
                    <a:bodyPr/>
                    <a:lstStyle/>
                    <a:p>
                      <a:pPr algn="l" fontAlgn="b"/>
                      <a:r>
                        <a:rPr lang="en-US" sz="1600" b="0" i="0" u="none" strike="noStrike">
                          <a:solidFill>
                            <a:srgbClr val="000000"/>
                          </a:solidFill>
                          <a:effectLst/>
                          <a:latin typeface="Aptos Narrow" panose="020B0004020202020204" pitchFamily="34" charset="0"/>
                        </a:rPr>
                        <a:t> $         (80,000)</a:t>
                      </a:r>
                    </a:p>
                  </a:txBody>
                  <a:tcPr marL="7620" marR="7620" marT="7620" marB="0" anchor="b">
                    <a:lnL>
                      <a:noFill/>
                    </a:lnL>
                    <a:lnR>
                      <a:noFill/>
                    </a:lnR>
                    <a:lnT>
                      <a:noFill/>
                    </a:lnT>
                    <a:lnB>
                      <a:noFill/>
                    </a:lnB>
                    <a:noFill/>
                  </a:tcPr>
                </a:tc>
                <a:tc>
                  <a:txBody>
                    <a:bodyPr/>
                    <a:lstStyle/>
                    <a:p>
                      <a:pPr algn="l" fontAlgn="b"/>
                      <a:endParaRPr lang="en-US" sz="1600" b="0" i="0" u="none" strike="noStrike">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tc>
                  <a:txBody>
                    <a:bodyPr/>
                    <a:lstStyle/>
                    <a:p>
                      <a:pPr algn="l" fontAlgn="b"/>
                      <a:endParaRPr lang="en-US" sz="1600" b="0" i="0" u="none" strike="noStrike">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tc>
                  <a:txBody>
                    <a:bodyPr/>
                    <a:lstStyle/>
                    <a:p>
                      <a:pPr algn="l" fontAlgn="b"/>
                      <a:endParaRPr lang="en-US" sz="1600" b="0" i="0" u="none" strike="noStrike">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extLst>
                  <a:ext uri="{0D108BD9-81ED-4DB2-BD59-A6C34878D82A}">
                    <a16:rowId xmlns:a16="http://schemas.microsoft.com/office/drawing/2014/main" val="928480197"/>
                  </a:ext>
                </a:extLst>
              </a:tr>
              <a:tr h="327566">
                <a:tc>
                  <a:txBody>
                    <a:bodyPr/>
                    <a:lstStyle/>
                    <a:p>
                      <a:pPr algn="l" fontAlgn="b"/>
                      <a:r>
                        <a:rPr lang="en-US" sz="1600" b="0" i="0" u="none" strike="noStrike" dirty="0">
                          <a:solidFill>
                            <a:srgbClr val="000000"/>
                          </a:solidFill>
                          <a:effectLst/>
                          <a:latin typeface="Aptos Narrow" panose="020B0004020202020204" pitchFamily="34" charset="0"/>
                        </a:rPr>
                        <a:t>Corporate Partner's Income</a:t>
                      </a:r>
                    </a:p>
                  </a:txBody>
                  <a:tcPr marL="7620" marR="7620" marT="7620" marB="0" anchor="b">
                    <a:lnL>
                      <a:noFill/>
                    </a:lnL>
                    <a:lnR>
                      <a:noFill/>
                    </a:lnR>
                    <a:lnT>
                      <a:noFill/>
                    </a:lnT>
                    <a:lnB>
                      <a:noFill/>
                    </a:lnB>
                    <a:noFill/>
                  </a:tcPr>
                </a:tc>
                <a:tc>
                  <a:txBody>
                    <a:bodyPr/>
                    <a:lstStyle/>
                    <a:p>
                      <a:pPr algn="l" fontAlgn="b"/>
                      <a:r>
                        <a:rPr lang="en-US" sz="1600" b="0" i="0" u="none" strike="noStrike">
                          <a:solidFill>
                            <a:srgbClr val="000000"/>
                          </a:solidFill>
                          <a:effectLst/>
                          <a:latin typeface="Aptos Narrow" panose="020B0004020202020204" pitchFamily="34" charset="0"/>
                        </a:rPr>
                        <a:t> $         100,000 </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en-US" sz="1600" b="0" i="0" u="none" strike="noStrike">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tc>
                  <a:txBody>
                    <a:bodyPr/>
                    <a:lstStyle/>
                    <a:p>
                      <a:pPr algn="l" fontAlgn="b"/>
                      <a:endParaRPr lang="en-US" sz="1600" b="0" i="0" u="none" strike="noStrike">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tc>
                  <a:txBody>
                    <a:bodyPr/>
                    <a:lstStyle/>
                    <a:p>
                      <a:pPr algn="l" fontAlgn="b"/>
                      <a:endParaRPr lang="en-US" sz="1600" b="0" i="0" u="none" strike="noStrike">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extLst>
                  <a:ext uri="{0D108BD9-81ED-4DB2-BD59-A6C34878D82A}">
                    <a16:rowId xmlns:a16="http://schemas.microsoft.com/office/drawing/2014/main" val="2086191566"/>
                  </a:ext>
                </a:extLst>
              </a:tr>
              <a:tr h="341215">
                <a:tc>
                  <a:txBody>
                    <a:bodyPr/>
                    <a:lstStyle/>
                    <a:p>
                      <a:pPr algn="l" fontAlgn="b"/>
                      <a:r>
                        <a:rPr lang="en-US" sz="1600" b="0" i="0" u="none" strike="noStrike" dirty="0">
                          <a:solidFill>
                            <a:srgbClr val="000000"/>
                          </a:solidFill>
                          <a:effectLst/>
                          <a:latin typeface="Aptos Narrow" panose="020B0004020202020204" pitchFamily="34" charset="0"/>
                        </a:rPr>
                        <a:t>Total Apportionable Income of Corporate Partner</a:t>
                      </a:r>
                    </a:p>
                  </a:txBody>
                  <a:tcPr marL="7620" marR="7620" marT="7620" marB="0" anchor="b">
                    <a:lnL>
                      <a:noFill/>
                    </a:lnL>
                    <a:lnR>
                      <a:noFill/>
                    </a:lnR>
                    <a:lnT>
                      <a:noFill/>
                    </a:lnT>
                    <a:lnB>
                      <a:noFill/>
                    </a:lnB>
                    <a:noFill/>
                  </a:tcPr>
                </a:tc>
                <a:tc>
                  <a:txBody>
                    <a:bodyPr/>
                    <a:lstStyle/>
                    <a:p>
                      <a:pPr algn="l" fontAlgn="b"/>
                      <a:r>
                        <a:rPr lang="en-US" sz="1600" b="0" i="0" u="none" strike="noStrike">
                          <a:solidFill>
                            <a:srgbClr val="000000"/>
                          </a:solidFill>
                          <a:effectLst/>
                          <a:latin typeface="Aptos Narrow" panose="020B0004020202020204" pitchFamily="34" charset="0"/>
                        </a:rPr>
                        <a:t> $            20,000 </a:t>
                      </a:r>
                    </a:p>
                  </a:txBody>
                  <a:tcPr marL="7620" marR="7620" marT="762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b"/>
                      <a:r>
                        <a:rPr lang="en-US" sz="1600" b="1" i="0" u="none" strike="noStrike" dirty="0">
                          <a:solidFill>
                            <a:srgbClr val="000000"/>
                          </a:solidFill>
                          <a:effectLst/>
                          <a:latin typeface="Aptos Narrow" panose="020B0004020202020204" pitchFamily="34" charset="0"/>
                        </a:rPr>
                        <a:t> State A </a:t>
                      </a:r>
                    </a:p>
                  </a:txBody>
                  <a:tcPr marL="7620" marR="7620" marT="7620" marB="0" anchor="b">
                    <a:lnL>
                      <a:noFill/>
                    </a:lnL>
                    <a:lnR>
                      <a:noFill/>
                    </a:lnR>
                    <a:lnT>
                      <a:noFill/>
                    </a:lnT>
                    <a:lnB>
                      <a:noFill/>
                    </a:lnB>
                    <a:noFill/>
                  </a:tcPr>
                </a:tc>
                <a:tc>
                  <a:txBody>
                    <a:bodyPr/>
                    <a:lstStyle/>
                    <a:p>
                      <a:pPr algn="ctr" fontAlgn="b"/>
                      <a:r>
                        <a:rPr lang="en-US" sz="1600" b="1" i="0" u="none" strike="noStrike" dirty="0">
                          <a:solidFill>
                            <a:srgbClr val="000000"/>
                          </a:solidFill>
                          <a:effectLst/>
                          <a:latin typeface="Aptos Narrow" panose="020B0004020202020204" pitchFamily="34" charset="0"/>
                        </a:rPr>
                        <a:t> Everywhere </a:t>
                      </a:r>
                    </a:p>
                  </a:txBody>
                  <a:tcPr marL="7620" marR="7620" marT="7620" marB="0" anchor="b">
                    <a:lnL>
                      <a:noFill/>
                    </a:lnL>
                    <a:lnR>
                      <a:noFill/>
                    </a:lnR>
                    <a:lnT>
                      <a:noFill/>
                    </a:lnT>
                    <a:lnB>
                      <a:noFill/>
                    </a:lnB>
                    <a:noFill/>
                  </a:tcPr>
                </a:tc>
                <a:tc>
                  <a:txBody>
                    <a:bodyPr/>
                    <a:lstStyle/>
                    <a:p>
                      <a:pPr algn="ctr" fontAlgn="b"/>
                      <a:r>
                        <a:rPr lang="en-US" sz="1600" b="1" i="0" u="none" strike="noStrike" dirty="0">
                          <a:solidFill>
                            <a:srgbClr val="000000"/>
                          </a:solidFill>
                          <a:effectLst/>
                          <a:latin typeface="Aptos Narrow" panose="020B0004020202020204" pitchFamily="34" charset="0"/>
                        </a:rPr>
                        <a:t> Ratio </a:t>
                      </a:r>
                    </a:p>
                  </a:txBody>
                  <a:tcPr marL="7620" marR="7620" marT="7620" marB="0" anchor="b">
                    <a:lnL>
                      <a:noFill/>
                    </a:lnL>
                    <a:lnR>
                      <a:noFill/>
                    </a:lnR>
                    <a:lnT>
                      <a:noFill/>
                    </a:lnT>
                    <a:lnB>
                      <a:noFill/>
                    </a:lnB>
                    <a:noFill/>
                  </a:tcPr>
                </a:tc>
                <a:extLst>
                  <a:ext uri="{0D108BD9-81ED-4DB2-BD59-A6C34878D82A}">
                    <a16:rowId xmlns:a16="http://schemas.microsoft.com/office/drawing/2014/main" val="183658831"/>
                  </a:ext>
                </a:extLst>
              </a:tr>
              <a:tr h="341215">
                <a:tc>
                  <a:txBody>
                    <a:bodyPr/>
                    <a:lstStyle/>
                    <a:p>
                      <a:pPr algn="l" fontAlgn="b"/>
                      <a:r>
                        <a:rPr lang="en-US" sz="1600" b="0" i="0" u="none" strike="noStrike">
                          <a:solidFill>
                            <a:srgbClr val="000000"/>
                          </a:solidFill>
                          <a:effectLst/>
                          <a:latin typeface="Aptos Narrow" panose="020B0004020202020204" pitchFamily="34" charset="0"/>
                        </a:rPr>
                        <a:t>Corporate Partner's Share of Partnership Factors (80%)</a:t>
                      </a:r>
                    </a:p>
                  </a:txBody>
                  <a:tcPr marL="7620" marR="7620" marT="7620" marB="0" anchor="b">
                    <a:lnL>
                      <a:noFill/>
                    </a:lnL>
                    <a:lnR>
                      <a:noFill/>
                    </a:lnR>
                    <a:lnT>
                      <a:noFill/>
                    </a:lnT>
                    <a:lnB>
                      <a:noFill/>
                    </a:lnB>
                    <a:noFill/>
                  </a:tcPr>
                </a:tc>
                <a:tc>
                  <a:txBody>
                    <a:bodyPr/>
                    <a:lstStyle/>
                    <a:p>
                      <a:pPr algn="l" fontAlgn="b"/>
                      <a:endParaRPr lang="en-US" sz="1600" b="0" i="0" u="none" strike="noStrike" dirty="0">
                        <a:solidFill>
                          <a:srgbClr val="000000"/>
                        </a:solidFill>
                        <a:effectLst/>
                        <a:latin typeface="Aptos Narrow" panose="020B0004020202020204" pitchFamily="34" charset="0"/>
                      </a:endParaRPr>
                    </a:p>
                  </a:txBody>
                  <a:tcPr marL="7620" marR="7620" marT="7620" marB="0" anchor="b">
                    <a:lnL>
                      <a:noFill/>
                    </a:lnL>
                    <a:lnR>
                      <a:noFill/>
                    </a:lnR>
                    <a:lnT w="25400" cap="flat" cmpd="dbl" algn="ctr">
                      <a:solidFill>
                        <a:srgbClr val="000000"/>
                      </a:solidFill>
                      <a:prstDash val="solid"/>
                      <a:round/>
                      <a:headEnd type="none" w="med" len="med"/>
                      <a:tailEnd type="none" w="med" len="med"/>
                    </a:lnT>
                    <a:lnB>
                      <a:noFill/>
                    </a:lnB>
                    <a:noFill/>
                  </a:tcPr>
                </a:tc>
                <a:tc>
                  <a:txBody>
                    <a:bodyPr/>
                    <a:lstStyle/>
                    <a:p>
                      <a:pPr algn="l" fontAlgn="b"/>
                      <a:r>
                        <a:rPr lang="en-US" sz="1600" b="0" i="0" u="none" strike="noStrike" dirty="0">
                          <a:solidFill>
                            <a:srgbClr val="000000"/>
                          </a:solidFill>
                          <a:effectLst/>
                          <a:latin typeface="Aptos Narrow" panose="020B0004020202020204" pitchFamily="34" charset="0"/>
                        </a:rPr>
                        <a:t> $            400,000 </a:t>
                      </a:r>
                    </a:p>
                  </a:txBody>
                  <a:tcPr marL="7620" marR="7620" marT="7620" marB="0" anchor="b">
                    <a:lnL>
                      <a:noFill/>
                    </a:lnL>
                    <a:lnR>
                      <a:noFill/>
                    </a:lnR>
                    <a:lnT>
                      <a:noFill/>
                    </a:lnT>
                    <a:lnB>
                      <a:noFill/>
                    </a:lnB>
                    <a:noFill/>
                  </a:tcPr>
                </a:tc>
                <a:tc>
                  <a:txBody>
                    <a:bodyPr/>
                    <a:lstStyle/>
                    <a:p>
                      <a:pPr algn="l" fontAlgn="b"/>
                      <a:r>
                        <a:rPr lang="en-US" sz="1600" b="0" i="0" u="none" strike="noStrike" dirty="0">
                          <a:solidFill>
                            <a:srgbClr val="000000"/>
                          </a:solidFill>
                          <a:effectLst/>
                          <a:latin typeface="Aptos Narrow" panose="020B0004020202020204" pitchFamily="34" charset="0"/>
                        </a:rPr>
                        <a:t> $              800,000 </a:t>
                      </a:r>
                    </a:p>
                  </a:txBody>
                  <a:tcPr marL="7620" marR="7620" marT="7620" marB="0" anchor="b">
                    <a:lnL>
                      <a:noFill/>
                    </a:lnL>
                    <a:lnR>
                      <a:noFill/>
                    </a:lnR>
                    <a:lnT>
                      <a:noFill/>
                    </a:lnT>
                    <a:lnB>
                      <a:noFill/>
                    </a:lnB>
                    <a:noFill/>
                  </a:tcPr>
                </a:tc>
                <a:tc>
                  <a:txBody>
                    <a:bodyPr/>
                    <a:lstStyle/>
                    <a:p>
                      <a:pPr algn="l" fontAlgn="b"/>
                      <a:endParaRPr lang="en-US" sz="1600" b="0" i="0" u="none" strike="noStrike" dirty="0">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extLst>
                  <a:ext uri="{0D108BD9-81ED-4DB2-BD59-A6C34878D82A}">
                    <a16:rowId xmlns:a16="http://schemas.microsoft.com/office/drawing/2014/main" val="1796465000"/>
                  </a:ext>
                </a:extLst>
              </a:tr>
              <a:tr h="327566">
                <a:tc>
                  <a:txBody>
                    <a:bodyPr/>
                    <a:lstStyle/>
                    <a:p>
                      <a:pPr algn="l" fontAlgn="b"/>
                      <a:r>
                        <a:rPr lang="en-US" sz="1600" b="0" i="0" u="none" strike="noStrike">
                          <a:solidFill>
                            <a:srgbClr val="000000"/>
                          </a:solidFill>
                          <a:effectLst/>
                          <a:latin typeface="Aptos Narrow" panose="020B0004020202020204" pitchFamily="34" charset="0"/>
                        </a:rPr>
                        <a:t>Corporate Partner's Own Factors</a:t>
                      </a:r>
                    </a:p>
                  </a:txBody>
                  <a:tcPr marL="7620" marR="7620" marT="7620" marB="0" anchor="b">
                    <a:lnL>
                      <a:noFill/>
                    </a:lnL>
                    <a:lnR>
                      <a:noFill/>
                    </a:lnR>
                    <a:lnT>
                      <a:noFill/>
                    </a:lnT>
                    <a:lnB>
                      <a:noFill/>
                    </a:lnB>
                    <a:noFill/>
                  </a:tcPr>
                </a:tc>
                <a:tc>
                  <a:txBody>
                    <a:bodyPr/>
                    <a:lstStyle/>
                    <a:p>
                      <a:pPr algn="ctr" fontAlgn="b"/>
                      <a:endParaRPr lang="en-US" sz="1600" b="0" i="0" u="none" strike="noStrike">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tc>
                  <a:txBody>
                    <a:bodyPr/>
                    <a:lstStyle/>
                    <a:p>
                      <a:pPr algn="l" fontAlgn="b"/>
                      <a:r>
                        <a:rPr lang="en-US" sz="1600" b="0" i="0" u="none" strike="noStrike" dirty="0">
                          <a:solidFill>
                            <a:srgbClr val="000000"/>
                          </a:solidFill>
                          <a:effectLst/>
                          <a:latin typeface="Aptos Narrow" panose="020B0004020202020204" pitchFamily="34" charset="0"/>
                        </a:rPr>
                        <a:t> $            100,000 </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en-US" sz="1600" b="0" i="0" u="none" strike="noStrike" dirty="0">
                          <a:solidFill>
                            <a:srgbClr val="000000"/>
                          </a:solidFill>
                          <a:effectLst/>
                          <a:latin typeface="Aptos Narrow" panose="020B0004020202020204" pitchFamily="34" charset="0"/>
                        </a:rPr>
                        <a:t> $         1,000,000 </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en-US" sz="1600" b="0" i="0" u="none" strike="noStrike">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extLst>
                  <a:ext uri="{0D108BD9-81ED-4DB2-BD59-A6C34878D82A}">
                    <a16:rowId xmlns:a16="http://schemas.microsoft.com/office/drawing/2014/main" val="307913386"/>
                  </a:ext>
                </a:extLst>
              </a:tr>
              <a:tr h="341215">
                <a:tc>
                  <a:txBody>
                    <a:bodyPr/>
                    <a:lstStyle/>
                    <a:p>
                      <a:pPr algn="l" fontAlgn="b"/>
                      <a:r>
                        <a:rPr lang="en-US" sz="1600" b="0" i="0" u="none" strike="noStrike">
                          <a:solidFill>
                            <a:srgbClr val="000000"/>
                          </a:solidFill>
                          <a:effectLst/>
                          <a:latin typeface="Aptos Narrow" panose="020B0004020202020204" pitchFamily="34" charset="0"/>
                        </a:rPr>
                        <a:t>Total Corporate Partner's Sales Factor</a:t>
                      </a:r>
                    </a:p>
                  </a:txBody>
                  <a:tcPr marL="7620" marR="7620" marT="7620" marB="0" anchor="b">
                    <a:lnL>
                      <a:noFill/>
                    </a:lnL>
                    <a:lnR>
                      <a:noFill/>
                    </a:lnR>
                    <a:lnT>
                      <a:noFill/>
                    </a:lnT>
                    <a:lnB>
                      <a:noFill/>
                    </a:lnB>
                    <a:noFill/>
                  </a:tcPr>
                </a:tc>
                <a:tc>
                  <a:txBody>
                    <a:bodyPr/>
                    <a:lstStyle/>
                    <a:p>
                      <a:pPr algn="l" fontAlgn="b"/>
                      <a:endParaRPr lang="en-US" sz="1600" b="0" i="0" u="none" strike="noStrike">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tc>
                  <a:txBody>
                    <a:bodyPr/>
                    <a:lstStyle/>
                    <a:p>
                      <a:pPr algn="l" fontAlgn="b"/>
                      <a:r>
                        <a:rPr lang="en-US" sz="1600" b="0" i="0" u="none" strike="noStrike">
                          <a:solidFill>
                            <a:srgbClr val="000000"/>
                          </a:solidFill>
                          <a:effectLst/>
                          <a:latin typeface="Aptos Narrow" panose="020B0004020202020204" pitchFamily="34" charset="0"/>
                        </a:rPr>
                        <a:t> $            500,000 </a:t>
                      </a:r>
                    </a:p>
                  </a:txBody>
                  <a:tcPr marL="7620" marR="7620" marT="762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l" fontAlgn="b"/>
                      <a:r>
                        <a:rPr lang="en-US" sz="1600" b="0" i="0" u="none" strike="noStrike" dirty="0">
                          <a:solidFill>
                            <a:srgbClr val="000000"/>
                          </a:solidFill>
                          <a:effectLst/>
                          <a:latin typeface="Aptos Narrow" panose="020B0004020202020204" pitchFamily="34" charset="0"/>
                        </a:rPr>
                        <a:t> $         1,800,000 </a:t>
                      </a:r>
                    </a:p>
                  </a:txBody>
                  <a:tcPr marL="7620" marR="7620" marT="762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r" fontAlgn="b"/>
                      <a:r>
                        <a:rPr lang="en-US" sz="1600" b="0" i="0" u="none" strike="noStrike" dirty="0">
                          <a:solidFill>
                            <a:srgbClr val="000000"/>
                          </a:solidFill>
                          <a:effectLst/>
                          <a:highlight>
                            <a:srgbClr val="FFFF00"/>
                          </a:highlight>
                          <a:latin typeface="Aptos Narrow" panose="020B0004020202020204" pitchFamily="34" charset="0"/>
                        </a:rPr>
                        <a:t>28%</a:t>
                      </a:r>
                    </a:p>
                  </a:txBody>
                  <a:tcPr marL="7620" marR="7620" marT="7620" marB="0" anchor="b">
                    <a:lnL>
                      <a:noFill/>
                    </a:lnL>
                    <a:lnR>
                      <a:noFill/>
                    </a:lnR>
                    <a:lnT>
                      <a:noFill/>
                    </a:lnT>
                    <a:lnB>
                      <a:noFill/>
                    </a:lnB>
                    <a:noFill/>
                  </a:tcPr>
                </a:tc>
                <a:extLst>
                  <a:ext uri="{0D108BD9-81ED-4DB2-BD59-A6C34878D82A}">
                    <a16:rowId xmlns:a16="http://schemas.microsoft.com/office/drawing/2014/main" val="1114300019"/>
                  </a:ext>
                </a:extLst>
              </a:tr>
              <a:tr h="354864">
                <a:tc>
                  <a:txBody>
                    <a:bodyPr/>
                    <a:lstStyle/>
                    <a:p>
                      <a:pPr algn="l" fontAlgn="b"/>
                      <a:r>
                        <a:rPr lang="en-US" sz="1600" b="0" i="0" u="none" strike="noStrike">
                          <a:solidFill>
                            <a:srgbClr val="000000"/>
                          </a:solidFill>
                          <a:effectLst/>
                          <a:latin typeface="Aptos Narrow" panose="020B0004020202020204" pitchFamily="34" charset="0"/>
                        </a:rPr>
                        <a:t>Corporate Partner's Total Income Sourced to State A</a:t>
                      </a:r>
                    </a:p>
                  </a:txBody>
                  <a:tcPr marL="7620" marR="7620" marT="7620" marB="0" anchor="b">
                    <a:lnL>
                      <a:noFill/>
                    </a:lnL>
                    <a:lnR>
                      <a:noFill/>
                    </a:lnR>
                    <a:lnT>
                      <a:noFill/>
                    </a:lnT>
                    <a:lnB>
                      <a:noFill/>
                    </a:lnB>
                    <a:noFill/>
                  </a:tcPr>
                </a:tc>
                <a:tc>
                  <a:txBody>
                    <a:bodyPr/>
                    <a:lstStyle/>
                    <a:p>
                      <a:pPr algn="l" fontAlgn="b"/>
                      <a:r>
                        <a:rPr lang="en-US" sz="1600" b="0" i="0" u="none" strike="noStrike">
                          <a:solidFill>
                            <a:srgbClr val="000000"/>
                          </a:solidFill>
                          <a:effectLst/>
                          <a:latin typeface="Aptos Narrow" panose="020B0004020202020204" pitchFamily="34" charset="0"/>
                        </a:rPr>
                        <a:t> $               5,556 </a:t>
                      </a:r>
                    </a:p>
                  </a:txBody>
                  <a:tcPr marL="7620" marR="7620" marT="7620" marB="0" anchor="b">
                    <a:lnL>
                      <a:noFill/>
                    </a:lnL>
                    <a:lnR>
                      <a:noFill/>
                    </a:lnR>
                    <a:lnT>
                      <a:noFill/>
                    </a:lnT>
                    <a:lnB w="25400" cap="flat" cmpd="dbl" algn="ctr">
                      <a:solidFill>
                        <a:srgbClr val="000000"/>
                      </a:solidFill>
                      <a:prstDash val="solid"/>
                      <a:round/>
                      <a:headEnd type="none" w="med" len="med"/>
                      <a:tailEnd type="none" w="med" len="med"/>
                    </a:lnB>
                    <a:noFill/>
                  </a:tcPr>
                </a:tc>
                <a:tc>
                  <a:txBody>
                    <a:bodyPr/>
                    <a:lstStyle/>
                    <a:p>
                      <a:pPr algn="l" fontAlgn="b"/>
                      <a:endParaRPr lang="en-US" sz="1600" b="0" i="0" u="none" strike="noStrike">
                        <a:solidFill>
                          <a:srgbClr val="000000"/>
                        </a:solidFill>
                        <a:effectLst/>
                        <a:latin typeface="Aptos Narrow" panose="020B0004020202020204" pitchFamily="34" charset="0"/>
                      </a:endParaRPr>
                    </a:p>
                  </a:txBody>
                  <a:tcPr marL="7620" marR="7620" marT="7620" marB="0" anchor="b">
                    <a:lnL>
                      <a:noFill/>
                    </a:lnL>
                    <a:lnR>
                      <a:noFill/>
                    </a:lnR>
                    <a:lnT w="25400" cap="flat" cmpd="dbl" algn="ctr">
                      <a:solidFill>
                        <a:srgbClr val="000000"/>
                      </a:solidFill>
                      <a:prstDash val="solid"/>
                      <a:round/>
                      <a:headEnd type="none" w="med" len="med"/>
                      <a:tailEnd type="none" w="med" len="med"/>
                    </a:lnT>
                    <a:lnB>
                      <a:noFill/>
                    </a:lnB>
                    <a:noFill/>
                  </a:tcPr>
                </a:tc>
                <a:tc>
                  <a:txBody>
                    <a:bodyPr/>
                    <a:lstStyle/>
                    <a:p>
                      <a:pPr algn="l" fontAlgn="b"/>
                      <a:endParaRPr lang="en-US" sz="1600" b="0" i="0" u="none" strike="noStrike">
                        <a:solidFill>
                          <a:srgbClr val="000000"/>
                        </a:solidFill>
                        <a:effectLst/>
                        <a:latin typeface="Aptos Narrow" panose="020B0004020202020204" pitchFamily="34" charset="0"/>
                      </a:endParaRPr>
                    </a:p>
                  </a:txBody>
                  <a:tcPr marL="7620" marR="7620" marT="7620" marB="0" anchor="b">
                    <a:lnL>
                      <a:noFill/>
                    </a:lnL>
                    <a:lnR>
                      <a:noFill/>
                    </a:lnR>
                    <a:lnT w="25400" cap="flat" cmpd="dbl" algn="ctr">
                      <a:solidFill>
                        <a:srgbClr val="000000"/>
                      </a:solidFill>
                      <a:prstDash val="solid"/>
                      <a:round/>
                      <a:headEnd type="none" w="med" len="med"/>
                      <a:tailEnd type="none" w="med" len="med"/>
                    </a:lnT>
                    <a:lnB>
                      <a:noFill/>
                    </a:lnB>
                    <a:noFill/>
                  </a:tcPr>
                </a:tc>
                <a:tc>
                  <a:txBody>
                    <a:bodyPr/>
                    <a:lstStyle/>
                    <a:p>
                      <a:pPr algn="l" fontAlgn="b"/>
                      <a:endParaRPr lang="en-US" sz="1600" b="0" i="0" u="none" strike="noStrike" dirty="0">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extLst>
                  <a:ext uri="{0D108BD9-81ED-4DB2-BD59-A6C34878D82A}">
                    <a16:rowId xmlns:a16="http://schemas.microsoft.com/office/drawing/2014/main" val="3233779912"/>
                  </a:ext>
                </a:extLst>
              </a:tr>
            </a:tbl>
          </a:graphicData>
        </a:graphic>
      </p:graphicFrame>
    </p:spTree>
    <p:extLst>
      <p:ext uri="{BB962C8B-B14F-4D97-AF65-F5344CB8AC3E}">
        <p14:creationId xmlns:p14="http://schemas.microsoft.com/office/powerpoint/2010/main" val="16916881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515AA-C18B-D855-B059-245643674C9F}"/>
              </a:ext>
            </a:extLst>
          </p:cNvPr>
          <p:cNvSpPr>
            <a:spLocks noGrp="1"/>
          </p:cNvSpPr>
          <p:nvPr>
            <p:ph type="title"/>
          </p:nvPr>
        </p:nvSpPr>
        <p:spPr>
          <a:xfrm>
            <a:off x="581192" y="702156"/>
            <a:ext cx="11029616" cy="536080"/>
          </a:xfrm>
        </p:spPr>
        <p:txBody>
          <a:bodyPr/>
          <a:lstStyle/>
          <a:p>
            <a:r>
              <a:rPr lang="en-US" dirty="0"/>
              <a:t>Blended Apportionment – Simple Example</a:t>
            </a:r>
          </a:p>
        </p:txBody>
      </p:sp>
      <p:sp>
        <p:nvSpPr>
          <p:cNvPr id="4" name="Slide Number Placeholder 3">
            <a:extLst>
              <a:ext uri="{FF2B5EF4-FFF2-40B4-BE49-F238E27FC236}">
                <a16:creationId xmlns:a16="http://schemas.microsoft.com/office/drawing/2014/main" id="{BBBCDAEC-8511-3588-CB51-7F4698A67A5D}"/>
              </a:ext>
            </a:extLst>
          </p:cNvPr>
          <p:cNvSpPr>
            <a:spLocks noGrp="1"/>
          </p:cNvSpPr>
          <p:nvPr>
            <p:ph type="sldNum" sz="quarter" idx="12"/>
          </p:nvPr>
        </p:nvSpPr>
        <p:spPr/>
        <p:txBody>
          <a:bodyPr/>
          <a:lstStyle/>
          <a:p>
            <a:fld id="{3A98EE3D-8CD1-4C3F-BD1C-C98C9596463C}" type="slidenum">
              <a:rPr lang="en-US" smtClean="0"/>
              <a:t>45</a:t>
            </a:fld>
            <a:endParaRPr lang="en-US" dirty="0"/>
          </a:p>
        </p:txBody>
      </p:sp>
      <p:sp>
        <p:nvSpPr>
          <p:cNvPr id="16" name="Content Placeholder 6">
            <a:extLst>
              <a:ext uri="{FF2B5EF4-FFF2-40B4-BE49-F238E27FC236}">
                <a16:creationId xmlns:a16="http://schemas.microsoft.com/office/drawing/2014/main" id="{B7464F47-02BF-B3CE-2846-0E08D06752ED}"/>
              </a:ext>
            </a:extLst>
          </p:cNvPr>
          <p:cNvSpPr>
            <a:spLocks noGrp="1"/>
          </p:cNvSpPr>
          <p:nvPr>
            <p:ph idx="1"/>
          </p:nvPr>
        </p:nvSpPr>
        <p:spPr>
          <a:xfrm>
            <a:off x="1277878" y="1208307"/>
            <a:ext cx="4012579" cy="2688774"/>
          </a:xfrm>
        </p:spPr>
        <p:txBody>
          <a:bodyPr>
            <a:normAutofit/>
          </a:bodyPr>
          <a:lstStyle/>
          <a:p>
            <a:r>
              <a:rPr lang="en-US" sz="1400" b="1" dirty="0"/>
              <a:t>State A uses a single sales factor.</a:t>
            </a:r>
          </a:p>
          <a:p>
            <a:pPr>
              <a:spcAft>
                <a:spcPts val="0"/>
              </a:spcAft>
            </a:pPr>
            <a:r>
              <a:rPr lang="en-US" sz="1400" b="1" dirty="0"/>
              <a:t>Partnership has: </a:t>
            </a:r>
          </a:p>
          <a:p>
            <a:pPr lvl="1">
              <a:spcAft>
                <a:spcPts val="0"/>
              </a:spcAft>
            </a:pPr>
            <a:r>
              <a:rPr lang="en-US" b="1" dirty="0"/>
              <a:t>$100,000 of apportionable </a:t>
            </a:r>
            <a:r>
              <a:rPr lang="en-US" b="1" dirty="0">
                <a:highlight>
                  <a:srgbClr val="FFFF00"/>
                </a:highlight>
              </a:rPr>
              <a:t>net loss</a:t>
            </a:r>
          </a:p>
          <a:p>
            <a:pPr lvl="1">
              <a:spcAft>
                <a:spcPts val="0"/>
              </a:spcAft>
            </a:pPr>
            <a:r>
              <a:rPr lang="en-US" b="1" dirty="0"/>
              <a:t>$500,000 of sales in State A</a:t>
            </a:r>
          </a:p>
          <a:p>
            <a:pPr lvl="1"/>
            <a:r>
              <a:rPr lang="en-US" b="1" dirty="0"/>
              <a:t>$ 1 million of sales everywhere</a:t>
            </a:r>
          </a:p>
          <a:p>
            <a:pPr>
              <a:spcAft>
                <a:spcPts val="0"/>
              </a:spcAft>
            </a:pPr>
            <a:r>
              <a:rPr lang="en-US" sz="1400" b="1" dirty="0"/>
              <a:t>Corporate Partner has: </a:t>
            </a:r>
          </a:p>
          <a:p>
            <a:pPr lvl="1">
              <a:spcAft>
                <a:spcPts val="0"/>
              </a:spcAft>
            </a:pPr>
            <a:r>
              <a:rPr lang="en-US" b="1" dirty="0"/>
              <a:t>$100,000 of apportionable income</a:t>
            </a:r>
          </a:p>
          <a:p>
            <a:pPr lvl="1">
              <a:spcAft>
                <a:spcPts val="0"/>
              </a:spcAft>
            </a:pPr>
            <a:r>
              <a:rPr lang="en-US" b="1" dirty="0"/>
              <a:t>$200,000 of sales in State A.</a:t>
            </a:r>
          </a:p>
          <a:p>
            <a:pPr lvl="1"/>
            <a:r>
              <a:rPr lang="en-US" b="1" dirty="0"/>
              <a:t>$2 million of sales everywhere</a:t>
            </a:r>
            <a:endParaRPr lang="en-US" sz="1200" b="1" dirty="0"/>
          </a:p>
        </p:txBody>
      </p:sp>
      <p:sp>
        <p:nvSpPr>
          <p:cNvPr id="17" name="Content Placeholder 6">
            <a:extLst>
              <a:ext uri="{FF2B5EF4-FFF2-40B4-BE49-F238E27FC236}">
                <a16:creationId xmlns:a16="http://schemas.microsoft.com/office/drawing/2014/main" id="{68C9C825-639E-9D2F-7355-F97708DBBDAC}"/>
              </a:ext>
            </a:extLst>
          </p:cNvPr>
          <p:cNvSpPr txBox="1">
            <a:spLocks/>
          </p:cNvSpPr>
          <p:nvPr/>
        </p:nvSpPr>
        <p:spPr>
          <a:xfrm>
            <a:off x="5486404" y="1424331"/>
            <a:ext cx="5148939" cy="2177796"/>
          </a:xfrm>
          <a:prstGeom prst="rect">
            <a:avLst/>
          </a:prstGeom>
        </p:spPr>
        <p:txBody>
          <a:bodyPr vert="horz" lIns="91440" tIns="45720" rIns="91440" bIns="45720" rtlCol="0" anchor="ctr">
            <a:norm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85000"/>
                    <a:lumOff val="1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85000"/>
                    <a:lumOff val="1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85000"/>
                    <a:lumOff val="1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85000"/>
                    <a:lumOff val="1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85000"/>
                    <a:lumOff val="1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sz="1400" b="1" dirty="0"/>
              <a:t>Assume: </a:t>
            </a:r>
          </a:p>
          <a:p>
            <a:pPr lvl="1">
              <a:spcAft>
                <a:spcPts val="0"/>
              </a:spcAft>
            </a:pPr>
            <a:r>
              <a:rPr lang="en-US" b="1" dirty="0"/>
              <a:t>Corporate Partner has an 80% share of Partnership capital </a:t>
            </a:r>
          </a:p>
          <a:p>
            <a:pPr lvl="1">
              <a:spcAft>
                <a:spcPts val="0"/>
              </a:spcAft>
            </a:pPr>
            <a:r>
              <a:rPr lang="en-US" b="1" dirty="0"/>
              <a:t>Corporate Partner receives 80% of Partnership’s items of income, expense, gain, and loss.</a:t>
            </a:r>
          </a:p>
        </p:txBody>
      </p:sp>
      <p:graphicFrame>
        <p:nvGraphicFramePr>
          <p:cNvPr id="3" name="Table 2">
            <a:extLst>
              <a:ext uri="{FF2B5EF4-FFF2-40B4-BE49-F238E27FC236}">
                <a16:creationId xmlns:a16="http://schemas.microsoft.com/office/drawing/2014/main" id="{6750CAF1-2A6B-D786-4920-08A8669525BC}"/>
              </a:ext>
            </a:extLst>
          </p:cNvPr>
          <p:cNvGraphicFramePr>
            <a:graphicFrameLocks noGrp="1"/>
          </p:cNvGraphicFramePr>
          <p:nvPr>
            <p:extLst>
              <p:ext uri="{D42A27DB-BD31-4B8C-83A1-F6EECF244321}">
                <p14:modId xmlns:p14="http://schemas.microsoft.com/office/powerpoint/2010/main" val="1499986451"/>
              </p:ext>
            </p:extLst>
          </p:nvPr>
        </p:nvGraphicFramePr>
        <p:xfrm>
          <a:off x="943739" y="3932527"/>
          <a:ext cx="10304521" cy="2688773"/>
        </p:xfrm>
        <a:graphic>
          <a:graphicData uri="http://schemas.openxmlformats.org/drawingml/2006/table">
            <a:tbl>
              <a:tblPr/>
              <a:tblGrid>
                <a:gridCol w="5275322">
                  <a:extLst>
                    <a:ext uri="{9D8B030D-6E8A-4147-A177-3AD203B41FA5}">
                      <a16:colId xmlns:a16="http://schemas.microsoft.com/office/drawing/2014/main" val="1410861821"/>
                    </a:ext>
                  </a:extLst>
                </a:gridCol>
                <a:gridCol w="1426029">
                  <a:extLst>
                    <a:ext uri="{9D8B030D-6E8A-4147-A177-3AD203B41FA5}">
                      <a16:colId xmlns:a16="http://schemas.microsoft.com/office/drawing/2014/main" val="2807356889"/>
                    </a:ext>
                  </a:extLst>
                </a:gridCol>
                <a:gridCol w="1349828">
                  <a:extLst>
                    <a:ext uri="{9D8B030D-6E8A-4147-A177-3AD203B41FA5}">
                      <a16:colId xmlns:a16="http://schemas.microsoft.com/office/drawing/2014/main" val="1837372754"/>
                    </a:ext>
                  </a:extLst>
                </a:gridCol>
                <a:gridCol w="1507392">
                  <a:extLst>
                    <a:ext uri="{9D8B030D-6E8A-4147-A177-3AD203B41FA5}">
                      <a16:colId xmlns:a16="http://schemas.microsoft.com/office/drawing/2014/main" val="329316209"/>
                    </a:ext>
                  </a:extLst>
                </a:gridCol>
                <a:gridCol w="745950">
                  <a:extLst>
                    <a:ext uri="{9D8B030D-6E8A-4147-A177-3AD203B41FA5}">
                      <a16:colId xmlns:a16="http://schemas.microsoft.com/office/drawing/2014/main" val="1172938746"/>
                    </a:ext>
                  </a:extLst>
                </a:gridCol>
              </a:tblGrid>
              <a:tr h="327566">
                <a:tc gridSpan="5">
                  <a:txBody>
                    <a:bodyPr/>
                    <a:lstStyle/>
                    <a:p>
                      <a:pPr algn="l" fontAlgn="b"/>
                      <a:r>
                        <a:rPr lang="en-US" sz="1600" b="1" i="0" u="none" strike="noStrike" dirty="0">
                          <a:solidFill>
                            <a:srgbClr val="000000"/>
                          </a:solidFill>
                          <a:effectLst/>
                          <a:latin typeface="Aptos Narrow" panose="020B0004020202020204" pitchFamily="34" charset="0"/>
                        </a:rPr>
                        <a:t>Sourcing Approach – </a:t>
                      </a:r>
                      <a:r>
                        <a:rPr lang="en-US" sz="1600" b="1" i="0" u="none" strike="noStrike" dirty="0">
                          <a:solidFill>
                            <a:srgbClr val="000000"/>
                          </a:solidFill>
                          <a:effectLst/>
                          <a:highlight>
                            <a:srgbClr val="FFFF00"/>
                          </a:highlight>
                          <a:latin typeface="Aptos Narrow" panose="020B0004020202020204" pitchFamily="34" charset="0"/>
                        </a:rPr>
                        <a:t>Using Share of Partnership Income </a:t>
                      </a:r>
                      <a:r>
                        <a:rPr lang="en-US" sz="1600" b="1" i="0" u="none" strike="noStrike" dirty="0">
                          <a:solidFill>
                            <a:srgbClr val="000000"/>
                          </a:solidFill>
                          <a:effectLst/>
                          <a:latin typeface="Aptos Narrow" panose="020B0004020202020204" pitchFamily="34" charset="0"/>
                        </a:rPr>
                        <a:t>to Determine Share of Factors</a:t>
                      </a:r>
                    </a:p>
                  </a:txBody>
                  <a:tcPr marL="7620" marR="7620" marT="7620" marB="0" anchor="b">
                    <a:lnL>
                      <a:noFill/>
                    </a:lnL>
                    <a:lnR>
                      <a:noFill/>
                    </a:lnR>
                    <a:lnT>
                      <a:noFill/>
                    </a:lnT>
                    <a:lnB>
                      <a:noFill/>
                    </a:lnB>
                    <a:noFill/>
                  </a:tcPr>
                </a:tc>
                <a:tc hMerge="1">
                  <a:txBody>
                    <a:bodyPr/>
                    <a:lstStyle/>
                    <a:p>
                      <a:pPr algn="l" fontAlgn="b"/>
                      <a:endParaRPr lang="en-US" sz="1600" b="0" i="0" u="none" strike="noStrike" dirty="0">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tc hMerge="1">
                  <a:txBody>
                    <a:bodyPr/>
                    <a:lstStyle/>
                    <a:p>
                      <a:pPr algn="l" fontAlgn="b"/>
                      <a:endParaRPr lang="en-US" sz="1600" b="0" i="0" u="none" strike="noStrike" dirty="0">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tc hMerge="1">
                  <a:txBody>
                    <a:bodyPr/>
                    <a:lstStyle/>
                    <a:p>
                      <a:pPr algn="l" fontAlgn="b"/>
                      <a:endParaRPr lang="en-US" sz="1600" b="0" i="0" u="none" strike="noStrike" dirty="0">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tc hMerge="1">
                  <a:txBody>
                    <a:bodyPr/>
                    <a:lstStyle/>
                    <a:p>
                      <a:pPr algn="l" fontAlgn="b"/>
                      <a:endParaRPr lang="en-US" sz="1600" b="0" i="0" u="none" strike="noStrike" dirty="0">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extLst>
                  <a:ext uri="{0D108BD9-81ED-4DB2-BD59-A6C34878D82A}">
                    <a16:rowId xmlns:a16="http://schemas.microsoft.com/office/drawing/2014/main" val="4060034971"/>
                  </a:ext>
                </a:extLst>
              </a:tr>
              <a:tr h="327566">
                <a:tc>
                  <a:txBody>
                    <a:bodyPr/>
                    <a:lstStyle/>
                    <a:p>
                      <a:pPr algn="l" fontAlgn="b"/>
                      <a:r>
                        <a:rPr lang="en-US" sz="1600" b="0" i="0" u="none" strike="noStrike">
                          <a:solidFill>
                            <a:srgbClr val="000000"/>
                          </a:solidFill>
                          <a:effectLst/>
                          <a:latin typeface="Aptos Narrow" panose="020B0004020202020204" pitchFamily="34" charset="0"/>
                        </a:rPr>
                        <a:t>Corporate Partner's Share of Loss</a:t>
                      </a:r>
                    </a:p>
                  </a:txBody>
                  <a:tcPr marL="7620" marR="7620" marT="7620" marB="0" anchor="b">
                    <a:lnL>
                      <a:noFill/>
                    </a:lnL>
                    <a:lnR>
                      <a:noFill/>
                    </a:lnR>
                    <a:lnT>
                      <a:noFill/>
                    </a:lnT>
                    <a:lnB>
                      <a:noFill/>
                    </a:lnB>
                    <a:noFill/>
                  </a:tcPr>
                </a:tc>
                <a:tc>
                  <a:txBody>
                    <a:bodyPr/>
                    <a:lstStyle/>
                    <a:p>
                      <a:pPr algn="l" fontAlgn="b"/>
                      <a:r>
                        <a:rPr lang="en-US" sz="1600" b="0" i="0" u="none" strike="noStrike" dirty="0">
                          <a:solidFill>
                            <a:srgbClr val="000000"/>
                          </a:solidFill>
                          <a:effectLst/>
                          <a:latin typeface="Aptos Narrow" panose="020B0004020202020204" pitchFamily="34" charset="0"/>
                        </a:rPr>
                        <a:t> $         (80,000)</a:t>
                      </a:r>
                    </a:p>
                  </a:txBody>
                  <a:tcPr marL="7620" marR="7620" marT="7620" marB="0" anchor="b">
                    <a:lnL>
                      <a:noFill/>
                    </a:lnL>
                    <a:lnR>
                      <a:noFill/>
                    </a:lnR>
                    <a:lnT>
                      <a:noFill/>
                    </a:lnT>
                    <a:lnB>
                      <a:noFill/>
                    </a:lnB>
                    <a:noFill/>
                  </a:tcPr>
                </a:tc>
                <a:tc>
                  <a:txBody>
                    <a:bodyPr/>
                    <a:lstStyle/>
                    <a:p>
                      <a:pPr algn="l" fontAlgn="b"/>
                      <a:endParaRPr lang="en-US" sz="1600" b="0" i="0" u="none" strike="noStrike">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tc>
                  <a:txBody>
                    <a:bodyPr/>
                    <a:lstStyle/>
                    <a:p>
                      <a:pPr algn="l" fontAlgn="b"/>
                      <a:endParaRPr lang="en-US" sz="1600" b="0" i="0" u="none" strike="noStrike">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tc>
                  <a:txBody>
                    <a:bodyPr/>
                    <a:lstStyle/>
                    <a:p>
                      <a:pPr algn="l" fontAlgn="b"/>
                      <a:endParaRPr lang="en-US" sz="1600" b="0" i="0" u="none" strike="noStrike">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extLst>
                  <a:ext uri="{0D108BD9-81ED-4DB2-BD59-A6C34878D82A}">
                    <a16:rowId xmlns:a16="http://schemas.microsoft.com/office/drawing/2014/main" val="928480197"/>
                  </a:ext>
                </a:extLst>
              </a:tr>
              <a:tr h="327566">
                <a:tc>
                  <a:txBody>
                    <a:bodyPr/>
                    <a:lstStyle/>
                    <a:p>
                      <a:pPr algn="l" fontAlgn="b"/>
                      <a:r>
                        <a:rPr lang="en-US" sz="1600" b="0" i="0" u="none" strike="noStrike">
                          <a:solidFill>
                            <a:srgbClr val="000000"/>
                          </a:solidFill>
                          <a:effectLst/>
                          <a:latin typeface="Aptos Narrow" panose="020B0004020202020204" pitchFamily="34" charset="0"/>
                        </a:rPr>
                        <a:t>Corporate Partner's Income</a:t>
                      </a:r>
                    </a:p>
                  </a:txBody>
                  <a:tcPr marL="7620" marR="7620" marT="7620" marB="0" anchor="b">
                    <a:lnL>
                      <a:noFill/>
                    </a:lnL>
                    <a:lnR>
                      <a:noFill/>
                    </a:lnR>
                    <a:lnT>
                      <a:noFill/>
                    </a:lnT>
                    <a:lnB>
                      <a:noFill/>
                    </a:lnB>
                    <a:noFill/>
                  </a:tcPr>
                </a:tc>
                <a:tc>
                  <a:txBody>
                    <a:bodyPr/>
                    <a:lstStyle/>
                    <a:p>
                      <a:pPr algn="l" fontAlgn="b"/>
                      <a:r>
                        <a:rPr lang="en-US" sz="1600" b="0" i="0" u="none" strike="noStrike">
                          <a:solidFill>
                            <a:srgbClr val="000000"/>
                          </a:solidFill>
                          <a:effectLst/>
                          <a:latin typeface="Aptos Narrow" panose="020B0004020202020204" pitchFamily="34" charset="0"/>
                        </a:rPr>
                        <a:t> $         100,000 </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en-US" sz="1600" b="0" i="0" u="none" strike="noStrike">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tc>
                  <a:txBody>
                    <a:bodyPr/>
                    <a:lstStyle/>
                    <a:p>
                      <a:pPr algn="l" fontAlgn="b"/>
                      <a:endParaRPr lang="en-US" sz="1600" b="0" i="0" u="none" strike="noStrike">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tc>
                  <a:txBody>
                    <a:bodyPr/>
                    <a:lstStyle/>
                    <a:p>
                      <a:pPr algn="l" fontAlgn="b"/>
                      <a:endParaRPr lang="en-US" sz="1600" b="0" i="0" u="none" strike="noStrike">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extLst>
                  <a:ext uri="{0D108BD9-81ED-4DB2-BD59-A6C34878D82A}">
                    <a16:rowId xmlns:a16="http://schemas.microsoft.com/office/drawing/2014/main" val="2086191566"/>
                  </a:ext>
                </a:extLst>
              </a:tr>
              <a:tr h="341215">
                <a:tc>
                  <a:txBody>
                    <a:bodyPr/>
                    <a:lstStyle/>
                    <a:p>
                      <a:pPr algn="l" fontAlgn="b"/>
                      <a:r>
                        <a:rPr lang="en-US" sz="1600" b="0" i="0" u="none" strike="noStrike">
                          <a:solidFill>
                            <a:srgbClr val="000000"/>
                          </a:solidFill>
                          <a:effectLst/>
                          <a:latin typeface="Aptos Narrow" panose="020B0004020202020204" pitchFamily="34" charset="0"/>
                        </a:rPr>
                        <a:t>Total Corporate Apportionable Income of Corporate Partner</a:t>
                      </a:r>
                    </a:p>
                  </a:txBody>
                  <a:tcPr marL="7620" marR="7620" marT="7620" marB="0" anchor="b">
                    <a:lnL>
                      <a:noFill/>
                    </a:lnL>
                    <a:lnR>
                      <a:noFill/>
                    </a:lnR>
                    <a:lnT>
                      <a:noFill/>
                    </a:lnT>
                    <a:lnB>
                      <a:noFill/>
                    </a:lnB>
                    <a:noFill/>
                  </a:tcPr>
                </a:tc>
                <a:tc>
                  <a:txBody>
                    <a:bodyPr/>
                    <a:lstStyle/>
                    <a:p>
                      <a:pPr algn="l" fontAlgn="b"/>
                      <a:r>
                        <a:rPr lang="en-US" sz="1600" b="0" i="0" u="none" strike="noStrike">
                          <a:solidFill>
                            <a:srgbClr val="000000"/>
                          </a:solidFill>
                          <a:effectLst/>
                          <a:latin typeface="Aptos Narrow" panose="020B0004020202020204" pitchFamily="34" charset="0"/>
                        </a:rPr>
                        <a:t> $            20,000 </a:t>
                      </a:r>
                    </a:p>
                  </a:txBody>
                  <a:tcPr marL="7620" marR="7620" marT="762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b"/>
                      <a:r>
                        <a:rPr lang="en-US" sz="1600" b="1" i="0" u="none" strike="noStrike" dirty="0">
                          <a:solidFill>
                            <a:srgbClr val="000000"/>
                          </a:solidFill>
                          <a:effectLst/>
                          <a:latin typeface="Aptos Narrow" panose="020B0004020202020204" pitchFamily="34" charset="0"/>
                        </a:rPr>
                        <a:t> State A </a:t>
                      </a:r>
                    </a:p>
                  </a:txBody>
                  <a:tcPr marL="7620" marR="7620" marT="7620" marB="0" anchor="b">
                    <a:lnL>
                      <a:noFill/>
                    </a:lnL>
                    <a:lnR>
                      <a:noFill/>
                    </a:lnR>
                    <a:lnT>
                      <a:noFill/>
                    </a:lnT>
                    <a:lnB>
                      <a:noFill/>
                    </a:lnB>
                    <a:noFill/>
                  </a:tcPr>
                </a:tc>
                <a:tc>
                  <a:txBody>
                    <a:bodyPr/>
                    <a:lstStyle/>
                    <a:p>
                      <a:pPr algn="ctr" fontAlgn="b"/>
                      <a:r>
                        <a:rPr lang="en-US" sz="1600" b="1" i="0" u="none" strike="noStrike" dirty="0">
                          <a:solidFill>
                            <a:srgbClr val="000000"/>
                          </a:solidFill>
                          <a:effectLst/>
                          <a:latin typeface="Aptos Narrow" panose="020B0004020202020204" pitchFamily="34" charset="0"/>
                        </a:rPr>
                        <a:t> Everywhere </a:t>
                      </a:r>
                    </a:p>
                  </a:txBody>
                  <a:tcPr marL="7620" marR="7620" marT="7620" marB="0" anchor="b">
                    <a:lnL>
                      <a:noFill/>
                    </a:lnL>
                    <a:lnR>
                      <a:noFill/>
                    </a:lnR>
                    <a:lnT>
                      <a:noFill/>
                    </a:lnT>
                    <a:lnB>
                      <a:noFill/>
                    </a:lnB>
                    <a:noFill/>
                  </a:tcPr>
                </a:tc>
                <a:tc>
                  <a:txBody>
                    <a:bodyPr/>
                    <a:lstStyle/>
                    <a:p>
                      <a:pPr algn="ctr" fontAlgn="b"/>
                      <a:r>
                        <a:rPr lang="en-US" sz="1600" b="1" i="0" u="none" strike="noStrike" dirty="0">
                          <a:solidFill>
                            <a:srgbClr val="000000"/>
                          </a:solidFill>
                          <a:effectLst/>
                          <a:latin typeface="Aptos Narrow" panose="020B0004020202020204" pitchFamily="34" charset="0"/>
                        </a:rPr>
                        <a:t> Ratio </a:t>
                      </a:r>
                    </a:p>
                  </a:txBody>
                  <a:tcPr marL="7620" marR="7620" marT="7620" marB="0" anchor="b">
                    <a:lnL>
                      <a:noFill/>
                    </a:lnL>
                    <a:lnR>
                      <a:noFill/>
                    </a:lnR>
                    <a:lnT>
                      <a:noFill/>
                    </a:lnT>
                    <a:lnB>
                      <a:noFill/>
                    </a:lnB>
                    <a:noFill/>
                  </a:tcPr>
                </a:tc>
                <a:extLst>
                  <a:ext uri="{0D108BD9-81ED-4DB2-BD59-A6C34878D82A}">
                    <a16:rowId xmlns:a16="http://schemas.microsoft.com/office/drawing/2014/main" val="183658831"/>
                  </a:ext>
                </a:extLst>
              </a:tr>
              <a:tr h="341215">
                <a:tc>
                  <a:txBody>
                    <a:bodyPr/>
                    <a:lstStyle/>
                    <a:p>
                      <a:pPr algn="l" fontAlgn="b"/>
                      <a:r>
                        <a:rPr lang="en-US" sz="1600" b="0" i="0" u="none" strike="noStrike" dirty="0">
                          <a:solidFill>
                            <a:srgbClr val="000000"/>
                          </a:solidFill>
                          <a:effectLst/>
                          <a:latin typeface="Aptos Narrow" panose="020B0004020202020204" pitchFamily="34" charset="0"/>
                        </a:rPr>
                        <a:t>Corporate Partner's Share of Partnership Factors (80%)</a:t>
                      </a:r>
                    </a:p>
                  </a:txBody>
                  <a:tcPr marL="7620" marR="7620" marT="7620" marB="0" anchor="b">
                    <a:lnL>
                      <a:noFill/>
                    </a:lnL>
                    <a:lnR>
                      <a:noFill/>
                    </a:lnR>
                    <a:lnT>
                      <a:noFill/>
                    </a:lnT>
                    <a:lnB>
                      <a:noFill/>
                    </a:lnB>
                    <a:noFill/>
                  </a:tcPr>
                </a:tc>
                <a:tc>
                  <a:txBody>
                    <a:bodyPr/>
                    <a:lstStyle/>
                    <a:p>
                      <a:pPr algn="l" fontAlgn="b"/>
                      <a:endParaRPr lang="en-US" sz="1600" b="0" i="0" u="none" strike="noStrike">
                        <a:solidFill>
                          <a:srgbClr val="000000"/>
                        </a:solidFill>
                        <a:effectLst/>
                        <a:latin typeface="Aptos Narrow" panose="020B0004020202020204" pitchFamily="34" charset="0"/>
                      </a:endParaRPr>
                    </a:p>
                  </a:txBody>
                  <a:tcPr marL="7620" marR="7620" marT="7620" marB="0" anchor="b">
                    <a:lnL>
                      <a:noFill/>
                    </a:lnL>
                    <a:lnR>
                      <a:noFill/>
                    </a:lnR>
                    <a:lnT w="25400" cap="flat" cmpd="dbl" algn="ctr">
                      <a:solidFill>
                        <a:srgbClr val="000000"/>
                      </a:solidFill>
                      <a:prstDash val="solid"/>
                      <a:round/>
                      <a:headEnd type="none" w="med" len="med"/>
                      <a:tailEnd type="none" w="med" len="med"/>
                    </a:lnT>
                    <a:lnB>
                      <a:noFill/>
                    </a:lnB>
                    <a:noFill/>
                  </a:tcPr>
                </a:tc>
                <a:tc>
                  <a:txBody>
                    <a:bodyPr/>
                    <a:lstStyle/>
                    <a:p>
                      <a:pPr algn="l" fontAlgn="b"/>
                      <a:r>
                        <a:rPr lang="en-US" sz="1600" b="0" i="0" u="none" strike="noStrike">
                          <a:solidFill>
                            <a:srgbClr val="000000"/>
                          </a:solidFill>
                          <a:effectLst/>
                          <a:latin typeface="Aptos Narrow" panose="020B0004020202020204" pitchFamily="34" charset="0"/>
                        </a:rPr>
                        <a:t> $            400,000 </a:t>
                      </a:r>
                    </a:p>
                  </a:txBody>
                  <a:tcPr marL="7620" marR="7620" marT="7620" marB="0" anchor="b">
                    <a:lnL>
                      <a:noFill/>
                    </a:lnL>
                    <a:lnR>
                      <a:noFill/>
                    </a:lnR>
                    <a:lnT>
                      <a:noFill/>
                    </a:lnT>
                    <a:lnB>
                      <a:noFill/>
                    </a:lnB>
                    <a:noFill/>
                  </a:tcPr>
                </a:tc>
                <a:tc>
                  <a:txBody>
                    <a:bodyPr/>
                    <a:lstStyle/>
                    <a:p>
                      <a:pPr algn="l" fontAlgn="b"/>
                      <a:r>
                        <a:rPr lang="en-US" sz="1600" b="0" i="0" u="none" strike="noStrike">
                          <a:solidFill>
                            <a:srgbClr val="000000"/>
                          </a:solidFill>
                          <a:effectLst/>
                          <a:latin typeface="Aptos Narrow" panose="020B0004020202020204" pitchFamily="34" charset="0"/>
                        </a:rPr>
                        <a:t> $              800,000 </a:t>
                      </a:r>
                    </a:p>
                  </a:txBody>
                  <a:tcPr marL="7620" marR="7620" marT="7620" marB="0" anchor="b">
                    <a:lnL>
                      <a:noFill/>
                    </a:lnL>
                    <a:lnR>
                      <a:noFill/>
                    </a:lnR>
                    <a:lnT>
                      <a:noFill/>
                    </a:lnT>
                    <a:lnB>
                      <a:noFill/>
                    </a:lnB>
                    <a:noFill/>
                  </a:tcPr>
                </a:tc>
                <a:tc>
                  <a:txBody>
                    <a:bodyPr/>
                    <a:lstStyle/>
                    <a:p>
                      <a:pPr algn="l" fontAlgn="b"/>
                      <a:endParaRPr lang="en-US" sz="1600" b="0" i="0" u="none" strike="noStrike">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extLst>
                  <a:ext uri="{0D108BD9-81ED-4DB2-BD59-A6C34878D82A}">
                    <a16:rowId xmlns:a16="http://schemas.microsoft.com/office/drawing/2014/main" val="1796465000"/>
                  </a:ext>
                </a:extLst>
              </a:tr>
              <a:tr h="327566">
                <a:tc>
                  <a:txBody>
                    <a:bodyPr/>
                    <a:lstStyle/>
                    <a:p>
                      <a:pPr algn="l" fontAlgn="b"/>
                      <a:r>
                        <a:rPr lang="en-US" sz="1600" b="0" i="0" u="none" strike="noStrike">
                          <a:solidFill>
                            <a:srgbClr val="000000"/>
                          </a:solidFill>
                          <a:effectLst/>
                          <a:latin typeface="Aptos Narrow" panose="020B0004020202020204" pitchFamily="34" charset="0"/>
                        </a:rPr>
                        <a:t>Corporate Partner's Own Factors</a:t>
                      </a:r>
                    </a:p>
                  </a:txBody>
                  <a:tcPr marL="7620" marR="7620" marT="7620" marB="0" anchor="b">
                    <a:lnL>
                      <a:noFill/>
                    </a:lnL>
                    <a:lnR>
                      <a:noFill/>
                    </a:lnR>
                    <a:lnT>
                      <a:noFill/>
                    </a:lnT>
                    <a:lnB>
                      <a:noFill/>
                    </a:lnB>
                    <a:noFill/>
                  </a:tcPr>
                </a:tc>
                <a:tc>
                  <a:txBody>
                    <a:bodyPr/>
                    <a:lstStyle/>
                    <a:p>
                      <a:pPr algn="ctr" fontAlgn="b"/>
                      <a:endParaRPr lang="en-US" sz="1600" b="0" i="0" u="none" strike="noStrike">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tc>
                  <a:txBody>
                    <a:bodyPr/>
                    <a:lstStyle/>
                    <a:p>
                      <a:pPr algn="l" fontAlgn="b"/>
                      <a:r>
                        <a:rPr lang="en-US" sz="1600" b="0" i="0" u="none" strike="noStrike">
                          <a:solidFill>
                            <a:srgbClr val="000000"/>
                          </a:solidFill>
                          <a:effectLst/>
                          <a:latin typeface="Aptos Narrow" panose="020B0004020202020204" pitchFamily="34" charset="0"/>
                        </a:rPr>
                        <a:t> $            100,000 </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en-US" sz="1600" b="0" i="0" u="none" strike="noStrike">
                          <a:solidFill>
                            <a:srgbClr val="000000"/>
                          </a:solidFill>
                          <a:effectLst/>
                          <a:latin typeface="Aptos Narrow" panose="020B0004020202020204" pitchFamily="34" charset="0"/>
                        </a:rPr>
                        <a:t> $         1,000,000 </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en-US" sz="1600" b="0" i="0" u="none" strike="noStrike">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extLst>
                  <a:ext uri="{0D108BD9-81ED-4DB2-BD59-A6C34878D82A}">
                    <a16:rowId xmlns:a16="http://schemas.microsoft.com/office/drawing/2014/main" val="307913386"/>
                  </a:ext>
                </a:extLst>
              </a:tr>
              <a:tr h="341215">
                <a:tc>
                  <a:txBody>
                    <a:bodyPr/>
                    <a:lstStyle/>
                    <a:p>
                      <a:pPr algn="l" fontAlgn="b"/>
                      <a:r>
                        <a:rPr lang="en-US" sz="1600" b="0" i="0" u="none" strike="noStrike">
                          <a:solidFill>
                            <a:srgbClr val="000000"/>
                          </a:solidFill>
                          <a:effectLst/>
                          <a:latin typeface="Aptos Narrow" panose="020B0004020202020204" pitchFamily="34" charset="0"/>
                        </a:rPr>
                        <a:t>Total Corporate Partner's Sales Factor</a:t>
                      </a:r>
                    </a:p>
                  </a:txBody>
                  <a:tcPr marL="7620" marR="7620" marT="7620" marB="0" anchor="b">
                    <a:lnL>
                      <a:noFill/>
                    </a:lnL>
                    <a:lnR>
                      <a:noFill/>
                    </a:lnR>
                    <a:lnT>
                      <a:noFill/>
                    </a:lnT>
                    <a:lnB>
                      <a:noFill/>
                    </a:lnB>
                    <a:noFill/>
                  </a:tcPr>
                </a:tc>
                <a:tc>
                  <a:txBody>
                    <a:bodyPr/>
                    <a:lstStyle/>
                    <a:p>
                      <a:pPr algn="l" fontAlgn="b"/>
                      <a:endParaRPr lang="en-US" sz="1600" b="0" i="0" u="none" strike="noStrike">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tc>
                  <a:txBody>
                    <a:bodyPr/>
                    <a:lstStyle/>
                    <a:p>
                      <a:pPr algn="l" fontAlgn="b"/>
                      <a:r>
                        <a:rPr lang="en-US" sz="1600" b="0" i="0" u="none" strike="noStrike">
                          <a:solidFill>
                            <a:srgbClr val="000000"/>
                          </a:solidFill>
                          <a:effectLst/>
                          <a:latin typeface="Aptos Narrow" panose="020B0004020202020204" pitchFamily="34" charset="0"/>
                        </a:rPr>
                        <a:t> $            500,000 </a:t>
                      </a:r>
                    </a:p>
                  </a:txBody>
                  <a:tcPr marL="7620" marR="7620" marT="762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l" fontAlgn="b"/>
                      <a:r>
                        <a:rPr lang="en-US" sz="1600" b="0" i="0" u="none" strike="noStrike">
                          <a:solidFill>
                            <a:srgbClr val="000000"/>
                          </a:solidFill>
                          <a:effectLst/>
                          <a:latin typeface="Aptos Narrow" panose="020B0004020202020204" pitchFamily="34" charset="0"/>
                        </a:rPr>
                        <a:t> $         1,800,000 </a:t>
                      </a:r>
                    </a:p>
                  </a:txBody>
                  <a:tcPr marL="7620" marR="7620" marT="762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r" fontAlgn="b"/>
                      <a:r>
                        <a:rPr lang="en-US" sz="1600" b="0" i="0" u="none" strike="noStrike" dirty="0">
                          <a:solidFill>
                            <a:srgbClr val="000000"/>
                          </a:solidFill>
                          <a:effectLst/>
                          <a:highlight>
                            <a:srgbClr val="FFFF00"/>
                          </a:highlight>
                          <a:latin typeface="Aptos Narrow" panose="020B0004020202020204" pitchFamily="34" charset="0"/>
                        </a:rPr>
                        <a:t>28%</a:t>
                      </a:r>
                    </a:p>
                  </a:txBody>
                  <a:tcPr marL="7620" marR="7620" marT="7620" marB="0" anchor="b">
                    <a:lnL>
                      <a:noFill/>
                    </a:lnL>
                    <a:lnR>
                      <a:noFill/>
                    </a:lnR>
                    <a:lnT>
                      <a:noFill/>
                    </a:lnT>
                    <a:lnB>
                      <a:noFill/>
                    </a:lnB>
                    <a:noFill/>
                  </a:tcPr>
                </a:tc>
                <a:extLst>
                  <a:ext uri="{0D108BD9-81ED-4DB2-BD59-A6C34878D82A}">
                    <a16:rowId xmlns:a16="http://schemas.microsoft.com/office/drawing/2014/main" val="1114300019"/>
                  </a:ext>
                </a:extLst>
              </a:tr>
              <a:tr h="354864">
                <a:tc>
                  <a:txBody>
                    <a:bodyPr/>
                    <a:lstStyle/>
                    <a:p>
                      <a:pPr algn="l" fontAlgn="b"/>
                      <a:endParaRPr lang="en-US" sz="1600" b="0" i="0" u="none" strike="noStrike">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tc>
                  <a:txBody>
                    <a:bodyPr/>
                    <a:lstStyle/>
                    <a:p>
                      <a:pPr algn="l" fontAlgn="b"/>
                      <a:r>
                        <a:rPr lang="en-US" sz="1600" b="0" i="0" u="none" strike="noStrike">
                          <a:solidFill>
                            <a:srgbClr val="000000"/>
                          </a:solidFill>
                          <a:effectLst/>
                          <a:latin typeface="Aptos Narrow" panose="020B0004020202020204" pitchFamily="34" charset="0"/>
                        </a:rPr>
                        <a:t> $               5,556 </a:t>
                      </a:r>
                    </a:p>
                  </a:txBody>
                  <a:tcPr marL="7620" marR="7620" marT="7620" marB="0" anchor="b">
                    <a:lnL>
                      <a:noFill/>
                    </a:lnL>
                    <a:lnR>
                      <a:noFill/>
                    </a:lnR>
                    <a:lnT>
                      <a:noFill/>
                    </a:lnT>
                    <a:lnB w="25400" cap="flat" cmpd="dbl" algn="ctr">
                      <a:solidFill>
                        <a:srgbClr val="000000"/>
                      </a:solidFill>
                      <a:prstDash val="solid"/>
                      <a:round/>
                      <a:headEnd type="none" w="med" len="med"/>
                      <a:tailEnd type="none" w="med" len="med"/>
                    </a:lnB>
                    <a:noFill/>
                  </a:tcPr>
                </a:tc>
                <a:tc>
                  <a:txBody>
                    <a:bodyPr/>
                    <a:lstStyle/>
                    <a:p>
                      <a:pPr algn="l" fontAlgn="b"/>
                      <a:endParaRPr lang="en-US" sz="1600" b="0" i="0" u="none" strike="noStrike">
                        <a:solidFill>
                          <a:srgbClr val="000000"/>
                        </a:solidFill>
                        <a:effectLst/>
                        <a:latin typeface="Aptos Narrow" panose="020B0004020202020204" pitchFamily="34" charset="0"/>
                      </a:endParaRPr>
                    </a:p>
                  </a:txBody>
                  <a:tcPr marL="7620" marR="7620" marT="7620" marB="0" anchor="b">
                    <a:lnL>
                      <a:noFill/>
                    </a:lnL>
                    <a:lnR>
                      <a:noFill/>
                    </a:lnR>
                    <a:lnT w="25400" cap="flat" cmpd="dbl" algn="ctr">
                      <a:solidFill>
                        <a:srgbClr val="000000"/>
                      </a:solidFill>
                      <a:prstDash val="solid"/>
                      <a:round/>
                      <a:headEnd type="none" w="med" len="med"/>
                      <a:tailEnd type="none" w="med" len="med"/>
                    </a:lnT>
                    <a:lnB>
                      <a:noFill/>
                    </a:lnB>
                    <a:noFill/>
                  </a:tcPr>
                </a:tc>
                <a:tc>
                  <a:txBody>
                    <a:bodyPr/>
                    <a:lstStyle/>
                    <a:p>
                      <a:pPr algn="l" fontAlgn="b"/>
                      <a:endParaRPr lang="en-US" sz="1600" b="0" i="0" u="none" strike="noStrike">
                        <a:solidFill>
                          <a:srgbClr val="000000"/>
                        </a:solidFill>
                        <a:effectLst/>
                        <a:latin typeface="Aptos Narrow" panose="020B0004020202020204" pitchFamily="34" charset="0"/>
                      </a:endParaRPr>
                    </a:p>
                  </a:txBody>
                  <a:tcPr marL="7620" marR="7620" marT="7620" marB="0" anchor="b">
                    <a:lnL>
                      <a:noFill/>
                    </a:lnL>
                    <a:lnR>
                      <a:noFill/>
                    </a:lnR>
                    <a:lnT w="25400" cap="flat" cmpd="dbl" algn="ctr">
                      <a:solidFill>
                        <a:srgbClr val="000000"/>
                      </a:solidFill>
                      <a:prstDash val="solid"/>
                      <a:round/>
                      <a:headEnd type="none" w="med" len="med"/>
                      <a:tailEnd type="none" w="med" len="med"/>
                    </a:lnT>
                    <a:lnB>
                      <a:noFill/>
                    </a:lnB>
                    <a:noFill/>
                  </a:tcPr>
                </a:tc>
                <a:tc>
                  <a:txBody>
                    <a:bodyPr/>
                    <a:lstStyle/>
                    <a:p>
                      <a:pPr algn="l" fontAlgn="b"/>
                      <a:endParaRPr lang="en-US" sz="1600" b="0" i="0" u="none" strike="noStrike" dirty="0">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extLst>
                  <a:ext uri="{0D108BD9-81ED-4DB2-BD59-A6C34878D82A}">
                    <a16:rowId xmlns:a16="http://schemas.microsoft.com/office/drawing/2014/main" val="3233779912"/>
                  </a:ext>
                </a:extLst>
              </a:tr>
            </a:tbl>
          </a:graphicData>
        </a:graphic>
      </p:graphicFrame>
    </p:spTree>
    <p:extLst>
      <p:ext uri="{BB962C8B-B14F-4D97-AF65-F5344CB8AC3E}">
        <p14:creationId xmlns:p14="http://schemas.microsoft.com/office/powerpoint/2010/main" val="24137480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C699F-354E-54CE-2A4B-FCD7E295A20B}"/>
              </a:ext>
            </a:extLst>
          </p:cNvPr>
          <p:cNvSpPr>
            <a:spLocks noGrp="1"/>
          </p:cNvSpPr>
          <p:nvPr>
            <p:ph type="title"/>
          </p:nvPr>
        </p:nvSpPr>
        <p:spPr/>
        <p:txBody>
          <a:bodyPr/>
          <a:lstStyle/>
          <a:p>
            <a:r>
              <a:rPr lang="en-US" dirty="0"/>
              <a:t>Comparison:</a:t>
            </a:r>
          </a:p>
        </p:txBody>
      </p:sp>
      <p:sp>
        <p:nvSpPr>
          <p:cNvPr id="3" name="Content Placeholder 2">
            <a:extLst>
              <a:ext uri="{FF2B5EF4-FFF2-40B4-BE49-F238E27FC236}">
                <a16:creationId xmlns:a16="http://schemas.microsoft.com/office/drawing/2014/main" id="{C16B8FFC-1999-0273-7C92-4B7B673ED2E1}"/>
              </a:ext>
            </a:extLst>
          </p:cNvPr>
          <p:cNvSpPr>
            <a:spLocks noGrp="1"/>
          </p:cNvSpPr>
          <p:nvPr>
            <p:ph idx="1"/>
          </p:nvPr>
        </p:nvSpPr>
        <p:spPr>
          <a:xfrm>
            <a:off x="2090057" y="2340864"/>
            <a:ext cx="9520750" cy="3047565"/>
          </a:xfrm>
        </p:spPr>
        <p:txBody>
          <a:bodyPr/>
          <a:lstStyle/>
          <a:p>
            <a:r>
              <a:rPr lang="en-US" sz="2400" dirty="0"/>
              <a:t>No Blended - 	  			($30,000)</a:t>
            </a:r>
          </a:p>
          <a:p>
            <a:r>
              <a:rPr lang="en-US" sz="2400" dirty="0"/>
              <a:t>Using Share of Capital - 	    $5,556</a:t>
            </a:r>
          </a:p>
          <a:p>
            <a:r>
              <a:rPr lang="en-US" sz="2400" dirty="0"/>
              <a:t>Using Share of Income - 	    $5,556</a:t>
            </a:r>
            <a:endParaRPr lang="en-US" dirty="0"/>
          </a:p>
        </p:txBody>
      </p:sp>
      <p:sp>
        <p:nvSpPr>
          <p:cNvPr id="4" name="Slide Number Placeholder 3">
            <a:extLst>
              <a:ext uri="{FF2B5EF4-FFF2-40B4-BE49-F238E27FC236}">
                <a16:creationId xmlns:a16="http://schemas.microsoft.com/office/drawing/2014/main" id="{283027CE-9F3F-5FD8-DED1-D71A9539A23C}"/>
              </a:ext>
            </a:extLst>
          </p:cNvPr>
          <p:cNvSpPr>
            <a:spLocks noGrp="1"/>
          </p:cNvSpPr>
          <p:nvPr>
            <p:ph type="sldNum" sz="quarter" idx="12"/>
          </p:nvPr>
        </p:nvSpPr>
        <p:spPr/>
        <p:txBody>
          <a:bodyPr/>
          <a:lstStyle/>
          <a:p>
            <a:fld id="{3A98EE3D-8CD1-4C3F-BD1C-C98C9596463C}" type="slidenum">
              <a:rPr lang="en-US" smtClean="0"/>
              <a:t>46</a:t>
            </a:fld>
            <a:endParaRPr lang="en-US" dirty="0"/>
          </a:p>
        </p:txBody>
      </p:sp>
    </p:spTree>
    <p:extLst>
      <p:ext uri="{BB962C8B-B14F-4D97-AF65-F5344CB8AC3E}">
        <p14:creationId xmlns:p14="http://schemas.microsoft.com/office/powerpoint/2010/main" val="39125594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515AA-C18B-D855-B059-245643674C9F}"/>
              </a:ext>
            </a:extLst>
          </p:cNvPr>
          <p:cNvSpPr>
            <a:spLocks noGrp="1"/>
          </p:cNvSpPr>
          <p:nvPr>
            <p:ph type="title"/>
          </p:nvPr>
        </p:nvSpPr>
        <p:spPr>
          <a:xfrm>
            <a:off x="581192" y="702156"/>
            <a:ext cx="11029616" cy="536080"/>
          </a:xfrm>
        </p:spPr>
        <p:txBody>
          <a:bodyPr/>
          <a:lstStyle/>
          <a:p>
            <a:r>
              <a:rPr lang="en-US" dirty="0"/>
              <a:t>Blended Apportionment – Simple Example</a:t>
            </a:r>
          </a:p>
        </p:txBody>
      </p:sp>
      <p:sp>
        <p:nvSpPr>
          <p:cNvPr id="7" name="Content Placeholder 6">
            <a:extLst>
              <a:ext uri="{FF2B5EF4-FFF2-40B4-BE49-F238E27FC236}">
                <a16:creationId xmlns:a16="http://schemas.microsoft.com/office/drawing/2014/main" id="{B3D6EA7C-AE15-8FF5-B32B-DEF7BC674FE8}"/>
              </a:ext>
            </a:extLst>
          </p:cNvPr>
          <p:cNvSpPr>
            <a:spLocks noGrp="1"/>
          </p:cNvSpPr>
          <p:nvPr>
            <p:ph idx="1"/>
          </p:nvPr>
        </p:nvSpPr>
        <p:spPr>
          <a:xfrm>
            <a:off x="4506686" y="1480457"/>
            <a:ext cx="7104121" cy="4494893"/>
          </a:xfrm>
        </p:spPr>
        <p:txBody>
          <a:bodyPr>
            <a:normAutofit/>
          </a:bodyPr>
          <a:lstStyle/>
          <a:p>
            <a:r>
              <a:rPr lang="en-US" sz="2400" b="1" dirty="0"/>
              <a:t>State A uses a single sales factor.</a:t>
            </a:r>
          </a:p>
          <a:p>
            <a:pPr>
              <a:spcAft>
                <a:spcPts val="0"/>
              </a:spcAft>
            </a:pPr>
            <a:r>
              <a:rPr lang="en-US" sz="2400" b="1" dirty="0"/>
              <a:t>Partnership has: </a:t>
            </a:r>
          </a:p>
          <a:p>
            <a:pPr lvl="1">
              <a:spcAft>
                <a:spcPts val="0"/>
              </a:spcAft>
            </a:pPr>
            <a:r>
              <a:rPr lang="en-US" sz="2100" b="1" dirty="0"/>
              <a:t>$100,000 of apportionable net income</a:t>
            </a:r>
            <a:endParaRPr lang="en-US" sz="2100" b="1" dirty="0">
              <a:highlight>
                <a:srgbClr val="FFFF00"/>
              </a:highlight>
            </a:endParaRPr>
          </a:p>
          <a:p>
            <a:pPr lvl="1">
              <a:spcAft>
                <a:spcPts val="0"/>
              </a:spcAft>
            </a:pPr>
            <a:r>
              <a:rPr lang="en-US" sz="2100" b="1" dirty="0"/>
              <a:t>$500,000 of sales in State A</a:t>
            </a:r>
          </a:p>
          <a:p>
            <a:pPr lvl="1"/>
            <a:r>
              <a:rPr lang="en-US" sz="2100" b="1" dirty="0"/>
              <a:t>$ 1 million of sales everywhere</a:t>
            </a:r>
          </a:p>
          <a:p>
            <a:pPr>
              <a:spcAft>
                <a:spcPts val="0"/>
              </a:spcAft>
            </a:pPr>
            <a:r>
              <a:rPr lang="en-US" sz="2700" b="1" dirty="0"/>
              <a:t>Corporate Partner has: </a:t>
            </a:r>
          </a:p>
          <a:p>
            <a:pPr lvl="1">
              <a:spcAft>
                <a:spcPts val="0"/>
              </a:spcAft>
            </a:pPr>
            <a:r>
              <a:rPr lang="en-US" sz="2100" b="1" dirty="0"/>
              <a:t>$100,000 of apportionable net income</a:t>
            </a:r>
          </a:p>
          <a:p>
            <a:pPr lvl="1">
              <a:spcAft>
                <a:spcPts val="0"/>
              </a:spcAft>
            </a:pPr>
            <a:r>
              <a:rPr lang="en-US" sz="2100" b="1" dirty="0"/>
              <a:t>$200,000 of sales in State A.</a:t>
            </a:r>
          </a:p>
          <a:p>
            <a:pPr lvl="1"/>
            <a:r>
              <a:rPr lang="en-US" sz="2100" b="1" dirty="0"/>
              <a:t>$2 million of sales everywhere</a:t>
            </a:r>
          </a:p>
          <a:p>
            <a:pPr>
              <a:spcAft>
                <a:spcPts val="0"/>
              </a:spcAft>
            </a:pPr>
            <a:endParaRPr lang="en-US" sz="2100" b="1" dirty="0"/>
          </a:p>
        </p:txBody>
      </p:sp>
      <p:sp>
        <p:nvSpPr>
          <p:cNvPr id="4" name="Slide Number Placeholder 3">
            <a:extLst>
              <a:ext uri="{FF2B5EF4-FFF2-40B4-BE49-F238E27FC236}">
                <a16:creationId xmlns:a16="http://schemas.microsoft.com/office/drawing/2014/main" id="{BBBCDAEC-8511-3588-CB51-7F4698A67A5D}"/>
              </a:ext>
            </a:extLst>
          </p:cNvPr>
          <p:cNvSpPr>
            <a:spLocks noGrp="1"/>
          </p:cNvSpPr>
          <p:nvPr>
            <p:ph type="sldNum" sz="quarter" idx="12"/>
          </p:nvPr>
        </p:nvSpPr>
        <p:spPr/>
        <p:txBody>
          <a:bodyPr/>
          <a:lstStyle/>
          <a:p>
            <a:fld id="{3A98EE3D-8CD1-4C3F-BD1C-C98C9596463C}" type="slidenum">
              <a:rPr lang="en-US" smtClean="0"/>
              <a:t>47</a:t>
            </a:fld>
            <a:endParaRPr lang="en-US" dirty="0"/>
          </a:p>
        </p:txBody>
      </p:sp>
      <p:grpSp>
        <p:nvGrpSpPr>
          <p:cNvPr id="3" name="Group 2">
            <a:extLst>
              <a:ext uri="{FF2B5EF4-FFF2-40B4-BE49-F238E27FC236}">
                <a16:creationId xmlns:a16="http://schemas.microsoft.com/office/drawing/2014/main" id="{C8F74460-3A2E-E202-6E98-D7F9F413D94F}"/>
              </a:ext>
            </a:extLst>
          </p:cNvPr>
          <p:cNvGrpSpPr/>
          <p:nvPr/>
        </p:nvGrpSpPr>
        <p:grpSpPr>
          <a:xfrm>
            <a:off x="691241" y="1804293"/>
            <a:ext cx="3189515" cy="3741950"/>
            <a:chOff x="4501241" y="2413893"/>
            <a:chExt cx="3189515" cy="3741950"/>
          </a:xfrm>
        </p:grpSpPr>
        <p:sp>
          <p:nvSpPr>
            <p:cNvPr id="5" name="Isosceles Triangle 4">
              <a:extLst>
                <a:ext uri="{FF2B5EF4-FFF2-40B4-BE49-F238E27FC236}">
                  <a16:creationId xmlns:a16="http://schemas.microsoft.com/office/drawing/2014/main" id="{6CFD655E-1047-4DF9-499F-DD0C7EE1646B}"/>
                </a:ext>
              </a:extLst>
            </p:cNvPr>
            <p:cNvSpPr/>
            <p:nvPr/>
          </p:nvSpPr>
          <p:spPr>
            <a:xfrm>
              <a:off x="4705350" y="4555643"/>
              <a:ext cx="2781299" cy="1600200"/>
            </a:xfrm>
            <a:prstGeom prst="triangle">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Partnership</a:t>
              </a:r>
            </a:p>
          </p:txBody>
        </p:sp>
        <p:sp>
          <p:nvSpPr>
            <p:cNvPr id="6" name="Rectangle 5">
              <a:extLst>
                <a:ext uri="{FF2B5EF4-FFF2-40B4-BE49-F238E27FC236}">
                  <a16:creationId xmlns:a16="http://schemas.microsoft.com/office/drawing/2014/main" id="{932644AD-897B-998C-46A8-EB43CE3908E4}"/>
                </a:ext>
              </a:extLst>
            </p:cNvPr>
            <p:cNvSpPr/>
            <p:nvPr/>
          </p:nvSpPr>
          <p:spPr>
            <a:xfrm>
              <a:off x="4501241" y="2413893"/>
              <a:ext cx="3189515" cy="1034143"/>
            </a:xfrm>
            <a:prstGeom prst="rect">
              <a:avLst/>
            </a:prstGeom>
            <a:solidFill>
              <a:schemeClr val="accent4">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Corporate Partner</a:t>
              </a:r>
            </a:p>
          </p:txBody>
        </p:sp>
        <p:cxnSp>
          <p:nvCxnSpPr>
            <p:cNvPr id="8" name="Straight Connector 7">
              <a:extLst>
                <a:ext uri="{FF2B5EF4-FFF2-40B4-BE49-F238E27FC236}">
                  <a16:creationId xmlns:a16="http://schemas.microsoft.com/office/drawing/2014/main" id="{0A0B9008-E53A-56E8-30CD-549EFCDDB554}"/>
                </a:ext>
              </a:extLst>
            </p:cNvPr>
            <p:cNvCxnSpPr>
              <a:stCxn id="6" idx="2"/>
              <a:endCxn id="5" idx="0"/>
            </p:cNvCxnSpPr>
            <p:nvPr/>
          </p:nvCxnSpPr>
          <p:spPr>
            <a:xfrm>
              <a:off x="6095999" y="3448036"/>
              <a:ext cx="1" cy="1107607"/>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135239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515AA-C18B-D855-B059-245643674C9F}"/>
              </a:ext>
            </a:extLst>
          </p:cNvPr>
          <p:cNvSpPr>
            <a:spLocks noGrp="1"/>
          </p:cNvSpPr>
          <p:nvPr>
            <p:ph type="title"/>
          </p:nvPr>
        </p:nvSpPr>
        <p:spPr>
          <a:xfrm>
            <a:off x="581192" y="702156"/>
            <a:ext cx="11029616" cy="536080"/>
          </a:xfrm>
        </p:spPr>
        <p:txBody>
          <a:bodyPr/>
          <a:lstStyle/>
          <a:p>
            <a:r>
              <a:rPr lang="en-US" dirty="0"/>
              <a:t>Blended Apportionment – Simple Example</a:t>
            </a:r>
          </a:p>
        </p:txBody>
      </p:sp>
      <p:sp>
        <p:nvSpPr>
          <p:cNvPr id="7" name="Content Placeholder 6">
            <a:extLst>
              <a:ext uri="{FF2B5EF4-FFF2-40B4-BE49-F238E27FC236}">
                <a16:creationId xmlns:a16="http://schemas.microsoft.com/office/drawing/2014/main" id="{B3D6EA7C-AE15-8FF5-B32B-DEF7BC674FE8}"/>
              </a:ext>
            </a:extLst>
          </p:cNvPr>
          <p:cNvSpPr>
            <a:spLocks noGrp="1"/>
          </p:cNvSpPr>
          <p:nvPr>
            <p:ph idx="1"/>
          </p:nvPr>
        </p:nvSpPr>
        <p:spPr>
          <a:xfrm>
            <a:off x="4506686" y="1480457"/>
            <a:ext cx="7104121" cy="4494893"/>
          </a:xfrm>
        </p:spPr>
        <p:txBody>
          <a:bodyPr>
            <a:normAutofit/>
          </a:bodyPr>
          <a:lstStyle/>
          <a:p>
            <a:r>
              <a:rPr lang="en-US" sz="2400" b="1" dirty="0"/>
              <a:t>Assume: </a:t>
            </a:r>
          </a:p>
          <a:p>
            <a:pPr lvl="1">
              <a:spcAft>
                <a:spcPts val="0"/>
              </a:spcAft>
            </a:pPr>
            <a:r>
              <a:rPr lang="en-US" sz="2100" b="1" dirty="0"/>
              <a:t>Corporate Partner has an 80% share of Partnership capital </a:t>
            </a:r>
          </a:p>
          <a:p>
            <a:pPr lvl="1">
              <a:spcAft>
                <a:spcPts val="0"/>
              </a:spcAft>
            </a:pPr>
            <a:r>
              <a:rPr lang="en-US" sz="2100" b="1" dirty="0"/>
              <a:t>Corporate Partner receives </a:t>
            </a:r>
            <a:r>
              <a:rPr lang="en-US" sz="2100" b="1" dirty="0">
                <a:highlight>
                  <a:srgbClr val="FFFF00"/>
                </a:highlight>
              </a:rPr>
              <a:t>only 20% of Partnership’s items of income, expense, gain, and loss</a:t>
            </a:r>
            <a:r>
              <a:rPr lang="en-US" sz="2100" b="1" dirty="0"/>
              <a:t>.</a:t>
            </a:r>
          </a:p>
        </p:txBody>
      </p:sp>
      <p:sp>
        <p:nvSpPr>
          <p:cNvPr id="4" name="Slide Number Placeholder 3">
            <a:extLst>
              <a:ext uri="{FF2B5EF4-FFF2-40B4-BE49-F238E27FC236}">
                <a16:creationId xmlns:a16="http://schemas.microsoft.com/office/drawing/2014/main" id="{BBBCDAEC-8511-3588-CB51-7F4698A67A5D}"/>
              </a:ext>
            </a:extLst>
          </p:cNvPr>
          <p:cNvSpPr>
            <a:spLocks noGrp="1"/>
          </p:cNvSpPr>
          <p:nvPr>
            <p:ph type="sldNum" sz="quarter" idx="12"/>
          </p:nvPr>
        </p:nvSpPr>
        <p:spPr/>
        <p:txBody>
          <a:bodyPr/>
          <a:lstStyle/>
          <a:p>
            <a:fld id="{3A98EE3D-8CD1-4C3F-BD1C-C98C9596463C}" type="slidenum">
              <a:rPr lang="en-US" smtClean="0"/>
              <a:t>48</a:t>
            </a:fld>
            <a:endParaRPr lang="en-US" dirty="0"/>
          </a:p>
        </p:txBody>
      </p:sp>
      <p:grpSp>
        <p:nvGrpSpPr>
          <p:cNvPr id="3" name="Group 2">
            <a:extLst>
              <a:ext uri="{FF2B5EF4-FFF2-40B4-BE49-F238E27FC236}">
                <a16:creationId xmlns:a16="http://schemas.microsoft.com/office/drawing/2014/main" id="{C8F74460-3A2E-E202-6E98-D7F9F413D94F}"/>
              </a:ext>
            </a:extLst>
          </p:cNvPr>
          <p:cNvGrpSpPr/>
          <p:nvPr/>
        </p:nvGrpSpPr>
        <p:grpSpPr>
          <a:xfrm>
            <a:off x="691241" y="1804293"/>
            <a:ext cx="3189515" cy="3741950"/>
            <a:chOff x="4501241" y="2413893"/>
            <a:chExt cx="3189515" cy="3741950"/>
          </a:xfrm>
        </p:grpSpPr>
        <p:sp>
          <p:nvSpPr>
            <p:cNvPr id="5" name="Isosceles Triangle 4">
              <a:extLst>
                <a:ext uri="{FF2B5EF4-FFF2-40B4-BE49-F238E27FC236}">
                  <a16:creationId xmlns:a16="http://schemas.microsoft.com/office/drawing/2014/main" id="{6CFD655E-1047-4DF9-499F-DD0C7EE1646B}"/>
                </a:ext>
              </a:extLst>
            </p:cNvPr>
            <p:cNvSpPr/>
            <p:nvPr/>
          </p:nvSpPr>
          <p:spPr>
            <a:xfrm>
              <a:off x="4705350" y="4555643"/>
              <a:ext cx="2781299" cy="1600200"/>
            </a:xfrm>
            <a:prstGeom prst="triangle">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Partnership</a:t>
              </a:r>
            </a:p>
          </p:txBody>
        </p:sp>
        <p:sp>
          <p:nvSpPr>
            <p:cNvPr id="6" name="Rectangle 5">
              <a:extLst>
                <a:ext uri="{FF2B5EF4-FFF2-40B4-BE49-F238E27FC236}">
                  <a16:creationId xmlns:a16="http://schemas.microsoft.com/office/drawing/2014/main" id="{932644AD-897B-998C-46A8-EB43CE3908E4}"/>
                </a:ext>
              </a:extLst>
            </p:cNvPr>
            <p:cNvSpPr/>
            <p:nvPr/>
          </p:nvSpPr>
          <p:spPr>
            <a:xfrm>
              <a:off x="4501241" y="2413893"/>
              <a:ext cx="3189515" cy="1034143"/>
            </a:xfrm>
            <a:prstGeom prst="rect">
              <a:avLst/>
            </a:prstGeom>
            <a:solidFill>
              <a:schemeClr val="accent4">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Corporate Partner</a:t>
              </a:r>
            </a:p>
          </p:txBody>
        </p:sp>
        <p:cxnSp>
          <p:nvCxnSpPr>
            <p:cNvPr id="8" name="Straight Connector 7">
              <a:extLst>
                <a:ext uri="{FF2B5EF4-FFF2-40B4-BE49-F238E27FC236}">
                  <a16:creationId xmlns:a16="http://schemas.microsoft.com/office/drawing/2014/main" id="{0A0B9008-E53A-56E8-30CD-549EFCDDB554}"/>
                </a:ext>
              </a:extLst>
            </p:cNvPr>
            <p:cNvCxnSpPr>
              <a:stCxn id="6" idx="2"/>
              <a:endCxn id="5" idx="0"/>
            </p:cNvCxnSpPr>
            <p:nvPr/>
          </p:nvCxnSpPr>
          <p:spPr>
            <a:xfrm>
              <a:off x="6095999" y="3448036"/>
              <a:ext cx="1" cy="1107607"/>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943010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515AA-C18B-D855-B059-245643674C9F}"/>
              </a:ext>
            </a:extLst>
          </p:cNvPr>
          <p:cNvSpPr>
            <a:spLocks noGrp="1"/>
          </p:cNvSpPr>
          <p:nvPr>
            <p:ph type="title"/>
          </p:nvPr>
        </p:nvSpPr>
        <p:spPr>
          <a:xfrm>
            <a:off x="581192" y="702156"/>
            <a:ext cx="11029616" cy="536080"/>
          </a:xfrm>
        </p:spPr>
        <p:txBody>
          <a:bodyPr/>
          <a:lstStyle/>
          <a:p>
            <a:r>
              <a:rPr lang="en-US" dirty="0"/>
              <a:t>Blended Apportionment – Simple Example</a:t>
            </a:r>
          </a:p>
        </p:txBody>
      </p:sp>
      <p:sp>
        <p:nvSpPr>
          <p:cNvPr id="4" name="Slide Number Placeholder 3">
            <a:extLst>
              <a:ext uri="{FF2B5EF4-FFF2-40B4-BE49-F238E27FC236}">
                <a16:creationId xmlns:a16="http://schemas.microsoft.com/office/drawing/2014/main" id="{BBBCDAEC-8511-3588-CB51-7F4698A67A5D}"/>
              </a:ext>
            </a:extLst>
          </p:cNvPr>
          <p:cNvSpPr>
            <a:spLocks noGrp="1"/>
          </p:cNvSpPr>
          <p:nvPr>
            <p:ph type="sldNum" sz="quarter" idx="12"/>
          </p:nvPr>
        </p:nvSpPr>
        <p:spPr/>
        <p:txBody>
          <a:bodyPr/>
          <a:lstStyle/>
          <a:p>
            <a:fld id="{3A98EE3D-8CD1-4C3F-BD1C-C98C9596463C}" type="slidenum">
              <a:rPr lang="en-US" smtClean="0"/>
              <a:t>49</a:t>
            </a:fld>
            <a:endParaRPr lang="en-US" dirty="0"/>
          </a:p>
        </p:txBody>
      </p:sp>
      <p:sp>
        <p:nvSpPr>
          <p:cNvPr id="16" name="Content Placeholder 6">
            <a:extLst>
              <a:ext uri="{FF2B5EF4-FFF2-40B4-BE49-F238E27FC236}">
                <a16:creationId xmlns:a16="http://schemas.microsoft.com/office/drawing/2014/main" id="{B7464F47-02BF-B3CE-2846-0E08D06752ED}"/>
              </a:ext>
            </a:extLst>
          </p:cNvPr>
          <p:cNvSpPr>
            <a:spLocks noGrp="1"/>
          </p:cNvSpPr>
          <p:nvPr>
            <p:ph idx="1"/>
          </p:nvPr>
        </p:nvSpPr>
        <p:spPr>
          <a:xfrm>
            <a:off x="1277878" y="1208307"/>
            <a:ext cx="4012579" cy="2688774"/>
          </a:xfrm>
        </p:spPr>
        <p:txBody>
          <a:bodyPr>
            <a:normAutofit/>
          </a:bodyPr>
          <a:lstStyle/>
          <a:p>
            <a:r>
              <a:rPr lang="en-US" sz="1400" b="1" dirty="0"/>
              <a:t>State A uses a single sales factor.</a:t>
            </a:r>
          </a:p>
          <a:p>
            <a:pPr>
              <a:spcAft>
                <a:spcPts val="0"/>
              </a:spcAft>
            </a:pPr>
            <a:r>
              <a:rPr lang="en-US" sz="1400" b="1" dirty="0"/>
              <a:t>Partnership has: </a:t>
            </a:r>
          </a:p>
          <a:p>
            <a:pPr lvl="1">
              <a:spcAft>
                <a:spcPts val="0"/>
              </a:spcAft>
            </a:pPr>
            <a:r>
              <a:rPr lang="en-US" b="1" dirty="0"/>
              <a:t>$100,000 of apportionable net income</a:t>
            </a:r>
          </a:p>
          <a:p>
            <a:pPr lvl="1">
              <a:spcAft>
                <a:spcPts val="0"/>
              </a:spcAft>
            </a:pPr>
            <a:r>
              <a:rPr lang="en-US" b="1" dirty="0"/>
              <a:t>$500,000 of sales in State A</a:t>
            </a:r>
          </a:p>
          <a:p>
            <a:pPr lvl="1"/>
            <a:r>
              <a:rPr lang="en-US" b="1" dirty="0"/>
              <a:t>$ 1 million of sales everywhere</a:t>
            </a:r>
          </a:p>
          <a:p>
            <a:pPr>
              <a:spcAft>
                <a:spcPts val="0"/>
              </a:spcAft>
            </a:pPr>
            <a:r>
              <a:rPr lang="en-US" sz="1400" b="1" dirty="0"/>
              <a:t>Corporate Partner has: </a:t>
            </a:r>
          </a:p>
          <a:p>
            <a:pPr lvl="1">
              <a:spcAft>
                <a:spcPts val="0"/>
              </a:spcAft>
            </a:pPr>
            <a:r>
              <a:rPr lang="en-US" b="1" dirty="0"/>
              <a:t>$100,000 of apportionable net income</a:t>
            </a:r>
          </a:p>
          <a:p>
            <a:pPr lvl="1">
              <a:spcAft>
                <a:spcPts val="0"/>
              </a:spcAft>
            </a:pPr>
            <a:r>
              <a:rPr lang="en-US" b="1" dirty="0"/>
              <a:t>$200,000 of sales in State A.</a:t>
            </a:r>
          </a:p>
          <a:p>
            <a:pPr lvl="1"/>
            <a:r>
              <a:rPr lang="en-US" b="1" dirty="0"/>
              <a:t>$2 million of sales everywhere</a:t>
            </a:r>
            <a:endParaRPr lang="en-US" sz="1200" b="1" dirty="0"/>
          </a:p>
        </p:txBody>
      </p:sp>
      <p:sp>
        <p:nvSpPr>
          <p:cNvPr id="17" name="Content Placeholder 6">
            <a:extLst>
              <a:ext uri="{FF2B5EF4-FFF2-40B4-BE49-F238E27FC236}">
                <a16:creationId xmlns:a16="http://schemas.microsoft.com/office/drawing/2014/main" id="{68C9C825-639E-9D2F-7355-F97708DBBDAC}"/>
              </a:ext>
            </a:extLst>
          </p:cNvPr>
          <p:cNvSpPr txBox="1">
            <a:spLocks/>
          </p:cNvSpPr>
          <p:nvPr/>
        </p:nvSpPr>
        <p:spPr>
          <a:xfrm>
            <a:off x="5486404" y="1424331"/>
            <a:ext cx="5148939" cy="2177796"/>
          </a:xfrm>
          <a:prstGeom prst="rect">
            <a:avLst/>
          </a:prstGeom>
        </p:spPr>
        <p:txBody>
          <a:bodyPr vert="horz" lIns="91440" tIns="45720" rIns="91440" bIns="45720" rtlCol="0" anchor="ctr">
            <a:norm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85000"/>
                    <a:lumOff val="1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85000"/>
                    <a:lumOff val="1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85000"/>
                    <a:lumOff val="1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85000"/>
                    <a:lumOff val="1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85000"/>
                    <a:lumOff val="1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sz="1400" b="1" dirty="0"/>
              <a:t>Assume: </a:t>
            </a:r>
          </a:p>
          <a:p>
            <a:pPr lvl="1">
              <a:spcAft>
                <a:spcPts val="0"/>
              </a:spcAft>
            </a:pPr>
            <a:r>
              <a:rPr lang="en-US" b="1" dirty="0"/>
              <a:t>Corporate Partner has an 80% share of Partnership capital </a:t>
            </a:r>
          </a:p>
          <a:p>
            <a:pPr lvl="1">
              <a:spcAft>
                <a:spcPts val="0"/>
              </a:spcAft>
            </a:pPr>
            <a:r>
              <a:rPr lang="en-US" b="1" dirty="0"/>
              <a:t>Corporate Partner receives </a:t>
            </a:r>
            <a:r>
              <a:rPr lang="en-US" b="1" dirty="0">
                <a:highlight>
                  <a:srgbClr val="FFFF00"/>
                </a:highlight>
              </a:rPr>
              <a:t>only 20% of Partnership’s items of income, expense, gain, and loss.</a:t>
            </a:r>
          </a:p>
        </p:txBody>
      </p:sp>
      <p:graphicFrame>
        <p:nvGraphicFramePr>
          <p:cNvPr id="7" name="Table 6">
            <a:extLst>
              <a:ext uri="{FF2B5EF4-FFF2-40B4-BE49-F238E27FC236}">
                <a16:creationId xmlns:a16="http://schemas.microsoft.com/office/drawing/2014/main" id="{F88460C0-F5A7-80D2-30A4-9C87E290B5AC}"/>
              </a:ext>
            </a:extLst>
          </p:cNvPr>
          <p:cNvGraphicFramePr>
            <a:graphicFrameLocks noGrp="1"/>
          </p:cNvGraphicFramePr>
          <p:nvPr>
            <p:extLst>
              <p:ext uri="{D42A27DB-BD31-4B8C-83A1-F6EECF244321}">
                <p14:modId xmlns:p14="http://schemas.microsoft.com/office/powerpoint/2010/main" val="2308288286"/>
              </p:ext>
            </p:extLst>
          </p:nvPr>
        </p:nvGraphicFramePr>
        <p:xfrm>
          <a:off x="1175656" y="3897081"/>
          <a:ext cx="9738465" cy="2438407"/>
        </p:xfrm>
        <a:graphic>
          <a:graphicData uri="http://schemas.openxmlformats.org/drawingml/2006/table">
            <a:tbl>
              <a:tblPr/>
              <a:tblGrid>
                <a:gridCol w="8425201">
                  <a:extLst>
                    <a:ext uri="{9D8B030D-6E8A-4147-A177-3AD203B41FA5}">
                      <a16:colId xmlns:a16="http://schemas.microsoft.com/office/drawing/2014/main" val="2487410259"/>
                    </a:ext>
                  </a:extLst>
                </a:gridCol>
                <a:gridCol w="1313264">
                  <a:extLst>
                    <a:ext uri="{9D8B030D-6E8A-4147-A177-3AD203B41FA5}">
                      <a16:colId xmlns:a16="http://schemas.microsoft.com/office/drawing/2014/main" val="2670750261"/>
                    </a:ext>
                  </a:extLst>
                </a:gridCol>
              </a:tblGrid>
              <a:tr h="483651">
                <a:tc>
                  <a:txBody>
                    <a:bodyPr/>
                    <a:lstStyle/>
                    <a:p>
                      <a:pPr algn="l" fontAlgn="b"/>
                      <a:r>
                        <a:rPr lang="en-US" sz="2000" b="1" i="0" u="none" strike="noStrike" dirty="0">
                          <a:solidFill>
                            <a:srgbClr val="000000"/>
                          </a:solidFill>
                          <a:effectLst/>
                          <a:latin typeface="Aptos Narrow" panose="020B0004020202020204" pitchFamily="34" charset="0"/>
                        </a:rPr>
                        <a:t>Sourcing Approach - </a:t>
                      </a:r>
                      <a:r>
                        <a:rPr lang="en-US" sz="2000" b="1" i="0" u="none" strike="noStrike" dirty="0">
                          <a:solidFill>
                            <a:srgbClr val="000000"/>
                          </a:solidFill>
                          <a:effectLst/>
                          <a:highlight>
                            <a:srgbClr val="FFFF00"/>
                          </a:highlight>
                          <a:latin typeface="Aptos Narrow" panose="020B0004020202020204" pitchFamily="34" charset="0"/>
                        </a:rPr>
                        <a:t>No Blending</a:t>
                      </a:r>
                    </a:p>
                  </a:txBody>
                  <a:tcPr marL="7620" marR="7620" marT="7620" marB="0" anchor="b">
                    <a:lnL>
                      <a:noFill/>
                    </a:lnL>
                    <a:lnR>
                      <a:noFill/>
                    </a:lnR>
                    <a:lnT>
                      <a:noFill/>
                    </a:lnT>
                    <a:lnB>
                      <a:noFill/>
                    </a:lnB>
                    <a:noFill/>
                  </a:tcPr>
                </a:tc>
                <a:tc>
                  <a:txBody>
                    <a:bodyPr/>
                    <a:lstStyle/>
                    <a:p>
                      <a:pPr algn="l" fontAlgn="b"/>
                      <a:endParaRPr lang="en-US" sz="2000" b="0" i="0" u="none" strike="noStrike" dirty="0">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extLst>
                  <a:ext uri="{0D108BD9-81ED-4DB2-BD59-A6C34878D82A}">
                    <a16:rowId xmlns:a16="http://schemas.microsoft.com/office/drawing/2014/main" val="2072335756"/>
                  </a:ext>
                </a:extLst>
              </a:tr>
              <a:tr h="483651">
                <a:tc>
                  <a:txBody>
                    <a:bodyPr/>
                    <a:lstStyle/>
                    <a:p>
                      <a:pPr algn="l" fontAlgn="b"/>
                      <a:r>
                        <a:rPr lang="en-US" sz="2000" b="0" i="0" u="none" strike="noStrike" dirty="0">
                          <a:solidFill>
                            <a:srgbClr val="000000"/>
                          </a:solidFill>
                          <a:effectLst/>
                          <a:latin typeface="Aptos Narrow" panose="020B0004020202020204" pitchFamily="34" charset="0"/>
                        </a:rPr>
                        <a:t>Partnership Income Sourced to State A (50% of $100,000)</a:t>
                      </a:r>
                    </a:p>
                  </a:txBody>
                  <a:tcPr marL="7620" marR="7620" marT="7620" marB="0" anchor="b">
                    <a:lnL>
                      <a:noFill/>
                    </a:lnL>
                    <a:lnR>
                      <a:noFill/>
                    </a:lnR>
                    <a:lnT>
                      <a:noFill/>
                    </a:lnT>
                    <a:lnB>
                      <a:noFill/>
                    </a:lnB>
                    <a:noFill/>
                  </a:tcPr>
                </a:tc>
                <a:tc>
                  <a:txBody>
                    <a:bodyPr/>
                    <a:lstStyle/>
                    <a:p>
                      <a:pPr algn="l" fontAlgn="b"/>
                      <a:r>
                        <a:rPr lang="en-US" sz="2000" b="0" i="0" u="none" strike="noStrike">
                          <a:solidFill>
                            <a:srgbClr val="000000"/>
                          </a:solidFill>
                          <a:effectLst/>
                          <a:latin typeface="Aptos Narrow" panose="020B0004020202020204" pitchFamily="34" charset="0"/>
                        </a:rPr>
                        <a:t> $      50,000 </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4984938"/>
                  </a:ext>
                </a:extLst>
              </a:tr>
              <a:tr h="483651">
                <a:tc>
                  <a:txBody>
                    <a:bodyPr/>
                    <a:lstStyle/>
                    <a:p>
                      <a:pPr algn="l" fontAlgn="b"/>
                      <a:r>
                        <a:rPr lang="en-US" sz="2000" b="0" i="0" u="none" strike="noStrike" dirty="0">
                          <a:solidFill>
                            <a:srgbClr val="000000"/>
                          </a:solidFill>
                          <a:effectLst/>
                          <a:latin typeface="Aptos Narrow" panose="020B0004020202020204" pitchFamily="34" charset="0"/>
                        </a:rPr>
                        <a:t>Corporate Partner's Share of State A Income (20% of $50,000)</a:t>
                      </a:r>
                    </a:p>
                  </a:txBody>
                  <a:tcPr marL="7620" marR="7620" marT="7620" marB="0" anchor="b">
                    <a:lnL>
                      <a:noFill/>
                    </a:lnL>
                    <a:lnR>
                      <a:noFill/>
                    </a:lnR>
                    <a:lnT>
                      <a:noFill/>
                    </a:lnT>
                    <a:lnB>
                      <a:noFill/>
                    </a:lnB>
                    <a:noFill/>
                  </a:tcPr>
                </a:tc>
                <a:tc>
                  <a:txBody>
                    <a:bodyPr/>
                    <a:lstStyle/>
                    <a:p>
                      <a:pPr algn="l" fontAlgn="b"/>
                      <a:r>
                        <a:rPr lang="en-US" sz="2000" b="0" i="0" u="none" strike="noStrike">
                          <a:solidFill>
                            <a:srgbClr val="000000"/>
                          </a:solidFill>
                          <a:effectLst/>
                          <a:latin typeface="Aptos Narrow" panose="020B0004020202020204" pitchFamily="34" charset="0"/>
                        </a:rPr>
                        <a:t> $      10,000 </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3433738965"/>
                  </a:ext>
                </a:extLst>
              </a:tr>
              <a:tr h="483651">
                <a:tc>
                  <a:txBody>
                    <a:bodyPr/>
                    <a:lstStyle/>
                    <a:p>
                      <a:pPr algn="l" fontAlgn="b"/>
                      <a:r>
                        <a:rPr lang="en-US" sz="2000" b="0" i="0" u="none" strike="noStrike" dirty="0">
                          <a:solidFill>
                            <a:srgbClr val="000000"/>
                          </a:solidFill>
                          <a:effectLst/>
                          <a:latin typeface="Aptos Narrow" panose="020B0004020202020204" pitchFamily="34" charset="0"/>
                        </a:rPr>
                        <a:t>Corporate Partner's Own Income Sourced to State A (10% of $100,000)</a:t>
                      </a:r>
                    </a:p>
                  </a:txBody>
                  <a:tcPr marL="7620" marR="7620" marT="7620" marB="0" anchor="b">
                    <a:lnL>
                      <a:noFill/>
                    </a:lnL>
                    <a:lnR>
                      <a:noFill/>
                    </a:lnR>
                    <a:lnT>
                      <a:noFill/>
                    </a:lnT>
                    <a:lnB>
                      <a:noFill/>
                    </a:lnB>
                    <a:noFill/>
                  </a:tcPr>
                </a:tc>
                <a:tc>
                  <a:txBody>
                    <a:bodyPr/>
                    <a:lstStyle/>
                    <a:p>
                      <a:pPr algn="l" fontAlgn="b"/>
                      <a:r>
                        <a:rPr lang="en-US" sz="2000" b="0" i="0" u="none" strike="noStrike">
                          <a:solidFill>
                            <a:srgbClr val="000000"/>
                          </a:solidFill>
                          <a:effectLst/>
                          <a:latin typeface="Aptos Narrow" panose="020B0004020202020204" pitchFamily="34" charset="0"/>
                        </a:rPr>
                        <a:t> $      10,000 </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58214708"/>
                  </a:ext>
                </a:extLst>
              </a:tr>
              <a:tr h="503803">
                <a:tc>
                  <a:txBody>
                    <a:bodyPr/>
                    <a:lstStyle/>
                    <a:p>
                      <a:pPr algn="l" fontAlgn="b"/>
                      <a:r>
                        <a:rPr lang="en-US" sz="2000" b="0" i="0" u="none" strike="noStrike" dirty="0">
                          <a:solidFill>
                            <a:srgbClr val="000000"/>
                          </a:solidFill>
                          <a:effectLst/>
                          <a:latin typeface="Aptos Narrow" panose="020B0004020202020204" pitchFamily="34" charset="0"/>
                        </a:rPr>
                        <a:t>Total Corporate Partner Income Sourced to State A</a:t>
                      </a:r>
                    </a:p>
                  </a:txBody>
                  <a:tcPr marL="7620" marR="7620" marT="7620" marB="0" anchor="b">
                    <a:lnL>
                      <a:noFill/>
                    </a:lnL>
                    <a:lnR>
                      <a:noFill/>
                    </a:lnR>
                    <a:lnT>
                      <a:noFill/>
                    </a:lnT>
                    <a:lnB>
                      <a:noFill/>
                    </a:lnB>
                    <a:noFill/>
                  </a:tcPr>
                </a:tc>
                <a:tc>
                  <a:txBody>
                    <a:bodyPr/>
                    <a:lstStyle/>
                    <a:p>
                      <a:pPr algn="ctr" fontAlgn="b"/>
                      <a:r>
                        <a:rPr lang="en-US" sz="2000" b="0" i="0" u="none" strike="noStrike" dirty="0">
                          <a:solidFill>
                            <a:srgbClr val="000000"/>
                          </a:solidFill>
                          <a:effectLst/>
                          <a:latin typeface="Aptos Narrow" panose="020B0004020202020204" pitchFamily="34" charset="0"/>
                        </a:rPr>
                        <a:t> $      20,000 </a:t>
                      </a:r>
                    </a:p>
                  </a:txBody>
                  <a:tcPr marL="7620" marR="7620" marT="762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extLst>
                  <a:ext uri="{0D108BD9-81ED-4DB2-BD59-A6C34878D82A}">
                    <a16:rowId xmlns:a16="http://schemas.microsoft.com/office/drawing/2014/main" val="1784475448"/>
                  </a:ext>
                </a:extLst>
              </a:tr>
            </a:tbl>
          </a:graphicData>
        </a:graphic>
      </p:graphicFrame>
    </p:spTree>
    <p:extLst>
      <p:ext uri="{BB962C8B-B14F-4D97-AF65-F5344CB8AC3E}">
        <p14:creationId xmlns:p14="http://schemas.microsoft.com/office/powerpoint/2010/main" val="28800418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858DF7D-C2D0-4B03-A7A0-2F06B789E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B26B711-3121-40B0-8377-A64F3DC00C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14">
            <a:extLst>
              <a:ext uri="{FF2B5EF4-FFF2-40B4-BE49-F238E27FC236}">
                <a16:creationId xmlns:a16="http://schemas.microsoft.com/office/drawing/2014/main" id="{645C4D3D-ABBA-4B4E-93E5-01E343719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16">
            <a:extLst>
              <a:ext uri="{FF2B5EF4-FFF2-40B4-BE49-F238E27FC236}">
                <a16:creationId xmlns:a16="http://schemas.microsoft.com/office/drawing/2014/main" id="{98DDD5E5-0097-4C6C-B266-5732EDA96C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18">
            <a:extLst>
              <a:ext uri="{FF2B5EF4-FFF2-40B4-BE49-F238E27FC236}">
                <a16:creationId xmlns:a16="http://schemas.microsoft.com/office/drawing/2014/main" id="{8952EF87-C74F-4D3F-9CAD-EEA1733C9B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97643"/>
            <a:ext cx="3703320" cy="5792922"/>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 name="Title 4">
            <a:extLst>
              <a:ext uri="{FF2B5EF4-FFF2-40B4-BE49-F238E27FC236}">
                <a16:creationId xmlns:a16="http://schemas.microsoft.com/office/drawing/2014/main" id="{C1AB61BA-EE07-62F6-ECEC-A258A397F7D8}"/>
              </a:ext>
            </a:extLst>
          </p:cNvPr>
          <p:cNvSpPr>
            <a:spLocks noGrp="1"/>
          </p:cNvSpPr>
          <p:nvPr>
            <p:ph type="title"/>
          </p:nvPr>
        </p:nvSpPr>
        <p:spPr>
          <a:xfrm>
            <a:off x="771148" y="1037967"/>
            <a:ext cx="3054091" cy="4709131"/>
          </a:xfrm>
        </p:spPr>
        <p:txBody>
          <a:bodyPr anchor="ctr">
            <a:normAutofit/>
          </a:bodyPr>
          <a:lstStyle/>
          <a:p>
            <a:pPr algn="ctr"/>
            <a:r>
              <a:rPr lang="en-US" dirty="0">
                <a:solidFill>
                  <a:srgbClr val="FFFEFF"/>
                </a:solidFill>
              </a:rPr>
              <a:t>IRS Developments</a:t>
            </a:r>
          </a:p>
        </p:txBody>
      </p:sp>
      <p:sp>
        <p:nvSpPr>
          <p:cNvPr id="6" name="Content Placeholder 5">
            <a:extLst>
              <a:ext uri="{FF2B5EF4-FFF2-40B4-BE49-F238E27FC236}">
                <a16:creationId xmlns:a16="http://schemas.microsoft.com/office/drawing/2014/main" id="{3E24236C-CDC9-6E06-37A3-0BE8499A1B14}"/>
              </a:ext>
            </a:extLst>
          </p:cNvPr>
          <p:cNvSpPr>
            <a:spLocks noGrp="1"/>
          </p:cNvSpPr>
          <p:nvPr>
            <p:ph idx="1"/>
          </p:nvPr>
        </p:nvSpPr>
        <p:spPr>
          <a:xfrm>
            <a:off x="4343399" y="674914"/>
            <a:ext cx="6917435" cy="5680038"/>
          </a:xfrm>
        </p:spPr>
        <p:txBody>
          <a:bodyPr>
            <a:normAutofit/>
          </a:bodyPr>
          <a:lstStyle/>
          <a:p>
            <a:pPr marL="0" indent="0" algn="ctr">
              <a:spcAft>
                <a:spcPts val="1200"/>
              </a:spcAft>
              <a:buNone/>
            </a:pPr>
            <a:r>
              <a:rPr lang="en-US" sz="2000" b="1" i="0" dirty="0">
                <a:effectLst/>
                <a:latin typeface="+mj-lt"/>
              </a:rPr>
              <a:t>BASIS SHIFTING</a:t>
            </a:r>
            <a:endParaRPr lang="en-US" sz="1800" b="1" i="0" dirty="0">
              <a:effectLst/>
              <a:latin typeface="+mj-lt"/>
            </a:endParaRPr>
          </a:p>
          <a:p>
            <a:pPr marL="0" indent="0">
              <a:buNone/>
            </a:pPr>
            <a:r>
              <a:rPr lang="en-US" b="1" i="0" dirty="0">
                <a:effectLst/>
                <a:latin typeface="+mj-lt"/>
              </a:rPr>
              <a:t>IRS News Release – June 17, 2024 (cont’d)</a:t>
            </a:r>
          </a:p>
          <a:p>
            <a:pPr lvl="1"/>
            <a:r>
              <a:rPr lang="en-US" sz="1800" b="0" i="0" dirty="0">
                <a:effectLst/>
              </a:rPr>
              <a:t>“. . . basis shifting amounts to a shell game where sophisticated tax maneuvers take place by shifting the basis of assets between </a:t>
            </a:r>
            <a:r>
              <a:rPr lang="en-US" sz="1800" b="0" i="0" dirty="0">
                <a:effectLst/>
                <a:highlight>
                  <a:srgbClr val="FFFF00"/>
                </a:highlight>
              </a:rPr>
              <a:t>closely related entities</a:t>
            </a:r>
            <a:r>
              <a:rPr lang="en-US" sz="1800" b="0" i="0" dirty="0">
                <a:effectLst/>
              </a:rPr>
              <a:t>, ultimately allowing these </a:t>
            </a:r>
            <a:r>
              <a:rPr lang="en-US" sz="1800" b="0" i="0" dirty="0">
                <a:effectLst/>
                <a:highlight>
                  <a:srgbClr val="FFFF00"/>
                </a:highlight>
              </a:rPr>
              <a:t>complex partnership arrangements </a:t>
            </a:r>
            <a:r>
              <a:rPr lang="en-US" sz="1800" b="0" i="0" dirty="0">
                <a:effectLst/>
              </a:rPr>
              <a:t>to hide from a tax bill,” Commissioner Werfel said. ‘These </a:t>
            </a:r>
            <a:r>
              <a:rPr lang="en-US" sz="1800" b="0" i="0" dirty="0">
                <a:effectLst/>
                <a:highlight>
                  <a:srgbClr val="FFFF00"/>
                </a:highlight>
              </a:rPr>
              <a:t>complicated maneuvers </a:t>
            </a:r>
            <a:r>
              <a:rPr lang="en-US" sz="1800" b="0" i="0" dirty="0">
                <a:effectLst/>
              </a:rPr>
              <a:t>take time and resources for the IRS to uncover. The new guidance is aimed at telling promoters that the IRS considers these transactions inappropriate, and we are bringing new Inflation Reduction Act resources into play to beef up our compliance work in the </a:t>
            </a:r>
            <a:r>
              <a:rPr lang="en-US" sz="1800" b="0" i="0" dirty="0">
                <a:effectLst/>
                <a:highlight>
                  <a:srgbClr val="FFFF00"/>
                </a:highlight>
              </a:rPr>
              <a:t>overlooked partnerships and pass-throughs area</a:t>
            </a:r>
            <a:r>
              <a:rPr lang="en-US" sz="1800" b="0" i="0" dirty="0">
                <a:effectLst/>
              </a:rPr>
              <a:t>.’”</a:t>
            </a:r>
            <a:br>
              <a:rPr lang="en-US" sz="1800" b="0" i="0" dirty="0">
                <a:effectLst/>
              </a:rPr>
            </a:br>
            <a:endParaRPr lang="en-US" sz="1800" b="0" i="0" dirty="0">
              <a:effectLst/>
            </a:endParaRPr>
          </a:p>
          <a:p>
            <a:pPr marL="0" indent="0">
              <a:buNone/>
            </a:pPr>
            <a:r>
              <a:rPr lang="en-US" sz="2000" b="1" i="1" dirty="0"/>
              <a:t>But then . . . on June 28, 2024, the Supreme Court issued Loper Bright. </a:t>
            </a:r>
            <a:endParaRPr lang="en-US" sz="2000" b="1" i="1" dirty="0">
              <a:effectLst/>
            </a:endParaRPr>
          </a:p>
          <a:p>
            <a:endParaRPr lang="en-US" dirty="0"/>
          </a:p>
        </p:txBody>
      </p:sp>
      <p:sp>
        <p:nvSpPr>
          <p:cNvPr id="4" name="Slide Number Placeholder 3">
            <a:extLst>
              <a:ext uri="{FF2B5EF4-FFF2-40B4-BE49-F238E27FC236}">
                <a16:creationId xmlns:a16="http://schemas.microsoft.com/office/drawing/2014/main" id="{86BF4775-29A3-030F-B0AF-AD51D5498D4B}"/>
              </a:ext>
            </a:extLst>
          </p:cNvPr>
          <p:cNvSpPr>
            <a:spLocks noGrp="1"/>
          </p:cNvSpPr>
          <p:nvPr>
            <p:ph type="sldNum" sz="quarter" idx="12"/>
          </p:nvPr>
        </p:nvSpPr>
        <p:spPr>
          <a:xfrm>
            <a:off x="10558300" y="6423914"/>
            <a:ext cx="1052510" cy="365125"/>
          </a:xfrm>
        </p:spPr>
        <p:txBody>
          <a:bodyPr>
            <a:normAutofit/>
          </a:bodyPr>
          <a:lstStyle/>
          <a:p>
            <a:pPr>
              <a:spcAft>
                <a:spcPts val="600"/>
              </a:spcAft>
            </a:pPr>
            <a:fld id="{3A98EE3D-8CD1-4C3F-BD1C-C98C9596463C}" type="slidenum">
              <a:rPr lang="en-US" smtClean="0"/>
              <a:pPr>
                <a:spcAft>
                  <a:spcPts val="600"/>
                </a:spcAft>
              </a:pPr>
              <a:t>5</a:t>
            </a:fld>
            <a:endParaRPr lang="en-US"/>
          </a:p>
        </p:txBody>
      </p:sp>
    </p:spTree>
    <p:extLst>
      <p:ext uri="{BB962C8B-B14F-4D97-AF65-F5344CB8AC3E}">
        <p14:creationId xmlns:p14="http://schemas.microsoft.com/office/powerpoint/2010/main" val="270712415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515AA-C18B-D855-B059-245643674C9F}"/>
              </a:ext>
            </a:extLst>
          </p:cNvPr>
          <p:cNvSpPr>
            <a:spLocks noGrp="1"/>
          </p:cNvSpPr>
          <p:nvPr>
            <p:ph type="title"/>
          </p:nvPr>
        </p:nvSpPr>
        <p:spPr>
          <a:xfrm>
            <a:off x="581192" y="702156"/>
            <a:ext cx="11029616" cy="536080"/>
          </a:xfrm>
        </p:spPr>
        <p:txBody>
          <a:bodyPr/>
          <a:lstStyle/>
          <a:p>
            <a:r>
              <a:rPr lang="en-US" dirty="0"/>
              <a:t>Blended Apportionment – Simple Example</a:t>
            </a:r>
          </a:p>
        </p:txBody>
      </p:sp>
      <p:sp>
        <p:nvSpPr>
          <p:cNvPr id="4" name="Slide Number Placeholder 3">
            <a:extLst>
              <a:ext uri="{FF2B5EF4-FFF2-40B4-BE49-F238E27FC236}">
                <a16:creationId xmlns:a16="http://schemas.microsoft.com/office/drawing/2014/main" id="{BBBCDAEC-8511-3588-CB51-7F4698A67A5D}"/>
              </a:ext>
            </a:extLst>
          </p:cNvPr>
          <p:cNvSpPr>
            <a:spLocks noGrp="1"/>
          </p:cNvSpPr>
          <p:nvPr>
            <p:ph type="sldNum" sz="quarter" idx="12"/>
          </p:nvPr>
        </p:nvSpPr>
        <p:spPr/>
        <p:txBody>
          <a:bodyPr/>
          <a:lstStyle/>
          <a:p>
            <a:fld id="{3A98EE3D-8CD1-4C3F-BD1C-C98C9596463C}" type="slidenum">
              <a:rPr lang="en-US" smtClean="0"/>
              <a:t>50</a:t>
            </a:fld>
            <a:endParaRPr lang="en-US" dirty="0"/>
          </a:p>
        </p:txBody>
      </p:sp>
      <p:sp>
        <p:nvSpPr>
          <p:cNvPr id="16" name="Content Placeholder 6">
            <a:extLst>
              <a:ext uri="{FF2B5EF4-FFF2-40B4-BE49-F238E27FC236}">
                <a16:creationId xmlns:a16="http://schemas.microsoft.com/office/drawing/2014/main" id="{B7464F47-02BF-B3CE-2846-0E08D06752ED}"/>
              </a:ext>
            </a:extLst>
          </p:cNvPr>
          <p:cNvSpPr>
            <a:spLocks noGrp="1"/>
          </p:cNvSpPr>
          <p:nvPr>
            <p:ph idx="1"/>
          </p:nvPr>
        </p:nvSpPr>
        <p:spPr>
          <a:xfrm>
            <a:off x="1277878" y="1208307"/>
            <a:ext cx="4012579" cy="2688774"/>
          </a:xfrm>
        </p:spPr>
        <p:txBody>
          <a:bodyPr>
            <a:normAutofit/>
          </a:bodyPr>
          <a:lstStyle/>
          <a:p>
            <a:r>
              <a:rPr lang="en-US" sz="1400" b="1" dirty="0"/>
              <a:t>State A uses a single sales factor.</a:t>
            </a:r>
          </a:p>
          <a:p>
            <a:pPr>
              <a:spcAft>
                <a:spcPts val="0"/>
              </a:spcAft>
            </a:pPr>
            <a:r>
              <a:rPr lang="en-US" sz="1400" b="1" dirty="0"/>
              <a:t>Partnership has: </a:t>
            </a:r>
          </a:p>
          <a:p>
            <a:pPr lvl="1">
              <a:spcAft>
                <a:spcPts val="0"/>
              </a:spcAft>
            </a:pPr>
            <a:r>
              <a:rPr lang="en-US" b="1" dirty="0"/>
              <a:t>$100,000 of apportionable net income</a:t>
            </a:r>
          </a:p>
          <a:p>
            <a:pPr lvl="1">
              <a:spcAft>
                <a:spcPts val="0"/>
              </a:spcAft>
            </a:pPr>
            <a:r>
              <a:rPr lang="en-US" b="1" dirty="0"/>
              <a:t>$500,000 of sales in State A</a:t>
            </a:r>
          </a:p>
          <a:p>
            <a:pPr lvl="1"/>
            <a:r>
              <a:rPr lang="en-US" b="1" dirty="0"/>
              <a:t>$ 1 million of sales everywhere</a:t>
            </a:r>
          </a:p>
          <a:p>
            <a:pPr>
              <a:spcAft>
                <a:spcPts val="0"/>
              </a:spcAft>
            </a:pPr>
            <a:r>
              <a:rPr lang="en-US" sz="1400" b="1" dirty="0"/>
              <a:t>Corporate Partner has: </a:t>
            </a:r>
          </a:p>
          <a:p>
            <a:pPr lvl="1">
              <a:spcAft>
                <a:spcPts val="0"/>
              </a:spcAft>
            </a:pPr>
            <a:r>
              <a:rPr lang="en-US" b="1" dirty="0"/>
              <a:t>$100,000 of apportionable net income</a:t>
            </a:r>
          </a:p>
          <a:p>
            <a:pPr lvl="1">
              <a:spcAft>
                <a:spcPts val="0"/>
              </a:spcAft>
            </a:pPr>
            <a:r>
              <a:rPr lang="en-US" b="1" dirty="0"/>
              <a:t>$200,000 of sales in State A.</a:t>
            </a:r>
          </a:p>
          <a:p>
            <a:pPr lvl="1"/>
            <a:r>
              <a:rPr lang="en-US" b="1" dirty="0"/>
              <a:t>$2 million of sales everywhere</a:t>
            </a:r>
            <a:endParaRPr lang="en-US" sz="1200" b="1" dirty="0"/>
          </a:p>
        </p:txBody>
      </p:sp>
      <p:sp>
        <p:nvSpPr>
          <p:cNvPr id="17" name="Content Placeholder 6">
            <a:extLst>
              <a:ext uri="{FF2B5EF4-FFF2-40B4-BE49-F238E27FC236}">
                <a16:creationId xmlns:a16="http://schemas.microsoft.com/office/drawing/2014/main" id="{68C9C825-639E-9D2F-7355-F97708DBBDAC}"/>
              </a:ext>
            </a:extLst>
          </p:cNvPr>
          <p:cNvSpPr txBox="1">
            <a:spLocks/>
          </p:cNvSpPr>
          <p:nvPr/>
        </p:nvSpPr>
        <p:spPr>
          <a:xfrm>
            <a:off x="5486404" y="1424331"/>
            <a:ext cx="5148939" cy="2177796"/>
          </a:xfrm>
          <a:prstGeom prst="rect">
            <a:avLst/>
          </a:prstGeom>
        </p:spPr>
        <p:txBody>
          <a:bodyPr vert="horz" lIns="91440" tIns="45720" rIns="91440" bIns="45720" rtlCol="0" anchor="ctr">
            <a:norm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85000"/>
                    <a:lumOff val="1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85000"/>
                    <a:lumOff val="1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85000"/>
                    <a:lumOff val="1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85000"/>
                    <a:lumOff val="1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85000"/>
                    <a:lumOff val="1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sz="1400" b="1" dirty="0"/>
              <a:t>Assume: </a:t>
            </a:r>
          </a:p>
          <a:p>
            <a:pPr lvl="1">
              <a:spcAft>
                <a:spcPts val="0"/>
              </a:spcAft>
            </a:pPr>
            <a:r>
              <a:rPr lang="en-US" b="1" dirty="0"/>
              <a:t>Corporate Partner has an 80% share of Partnership capital </a:t>
            </a:r>
          </a:p>
          <a:p>
            <a:pPr lvl="1">
              <a:spcAft>
                <a:spcPts val="0"/>
              </a:spcAft>
            </a:pPr>
            <a:r>
              <a:rPr lang="en-US" b="1" dirty="0"/>
              <a:t>Corporate Partner receives </a:t>
            </a:r>
            <a:r>
              <a:rPr lang="en-US" b="1" dirty="0">
                <a:highlight>
                  <a:srgbClr val="FFFF00"/>
                </a:highlight>
              </a:rPr>
              <a:t>only 20% of Partnership’s items of income, expense, gain, and loss.</a:t>
            </a:r>
          </a:p>
        </p:txBody>
      </p:sp>
      <p:graphicFrame>
        <p:nvGraphicFramePr>
          <p:cNvPr id="5" name="Table 4">
            <a:extLst>
              <a:ext uri="{FF2B5EF4-FFF2-40B4-BE49-F238E27FC236}">
                <a16:creationId xmlns:a16="http://schemas.microsoft.com/office/drawing/2014/main" id="{A4DB89BB-B86F-9673-EB6D-2C1B2FECDE7D}"/>
              </a:ext>
            </a:extLst>
          </p:cNvPr>
          <p:cNvGraphicFramePr>
            <a:graphicFrameLocks noGrp="1"/>
          </p:cNvGraphicFramePr>
          <p:nvPr>
            <p:extLst>
              <p:ext uri="{D42A27DB-BD31-4B8C-83A1-F6EECF244321}">
                <p14:modId xmlns:p14="http://schemas.microsoft.com/office/powerpoint/2010/main" val="1433741583"/>
              </p:ext>
            </p:extLst>
          </p:nvPr>
        </p:nvGraphicFramePr>
        <p:xfrm>
          <a:off x="742353" y="3897081"/>
          <a:ext cx="10707293" cy="2567177"/>
        </p:xfrm>
        <a:graphic>
          <a:graphicData uri="http://schemas.openxmlformats.org/drawingml/2006/table">
            <a:tbl>
              <a:tblPr/>
              <a:tblGrid>
                <a:gridCol w="6223373">
                  <a:extLst>
                    <a:ext uri="{9D8B030D-6E8A-4147-A177-3AD203B41FA5}">
                      <a16:colId xmlns:a16="http://schemas.microsoft.com/office/drawing/2014/main" val="250862246"/>
                    </a:ext>
                  </a:extLst>
                </a:gridCol>
                <a:gridCol w="1043671">
                  <a:extLst>
                    <a:ext uri="{9D8B030D-6E8A-4147-A177-3AD203B41FA5}">
                      <a16:colId xmlns:a16="http://schemas.microsoft.com/office/drawing/2014/main" val="3807851427"/>
                    </a:ext>
                  </a:extLst>
                </a:gridCol>
                <a:gridCol w="1236944">
                  <a:extLst>
                    <a:ext uri="{9D8B030D-6E8A-4147-A177-3AD203B41FA5}">
                      <a16:colId xmlns:a16="http://schemas.microsoft.com/office/drawing/2014/main" val="389033179"/>
                    </a:ext>
                  </a:extLst>
                </a:gridCol>
                <a:gridCol w="1372234">
                  <a:extLst>
                    <a:ext uri="{9D8B030D-6E8A-4147-A177-3AD203B41FA5}">
                      <a16:colId xmlns:a16="http://schemas.microsoft.com/office/drawing/2014/main" val="83780960"/>
                    </a:ext>
                  </a:extLst>
                </a:gridCol>
                <a:gridCol w="831071">
                  <a:extLst>
                    <a:ext uri="{9D8B030D-6E8A-4147-A177-3AD203B41FA5}">
                      <a16:colId xmlns:a16="http://schemas.microsoft.com/office/drawing/2014/main" val="2478484666"/>
                    </a:ext>
                  </a:extLst>
                </a:gridCol>
              </a:tblGrid>
              <a:tr h="307838">
                <a:tc gridSpan="5">
                  <a:txBody>
                    <a:bodyPr/>
                    <a:lstStyle/>
                    <a:p>
                      <a:pPr algn="l" fontAlgn="b"/>
                      <a:r>
                        <a:rPr lang="en-US" sz="1600" b="1" i="0" u="none" strike="noStrike" dirty="0">
                          <a:solidFill>
                            <a:srgbClr val="000000"/>
                          </a:solidFill>
                          <a:effectLst/>
                          <a:latin typeface="Aptos Narrow" panose="020B0004020202020204" pitchFamily="34" charset="0"/>
                        </a:rPr>
                        <a:t>Sourcing Approach – </a:t>
                      </a:r>
                      <a:r>
                        <a:rPr lang="en-US" sz="1600" b="1" i="0" u="none" strike="noStrike" dirty="0">
                          <a:solidFill>
                            <a:srgbClr val="000000"/>
                          </a:solidFill>
                          <a:effectLst/>
                          <a:highlight>
                            <a:srgbClr val="FFFF00"/>
                          </a:highlight>
                          <a:latin typeface="Aptos Narrow" panose="020B0004020202020204" pitchFamily="34" charset="0"/>
                        </a:rPr>
                        <a:t>Using Share of Partnership Capital </a:t>
                      </a:r>
                      <a:r>
                        <a:rPr lang="en-US" sz="1600" b="1" i="0" u="none" strike="noStrike" dirty="0">
                          <a:solidFill>
                            <a:srgbClr val="000000"/>
                          </a:solidFill>
                          <a:effectLst/>
                          <a:latin typeface="Aptos Narrow" panose="020B0004020202020204" pitchFamily="34" charset="0"/>
                        </a:rPr>
                        <a:t>to Determine Share of Factors</a:t>
                      </a:r>
                    </a:p>
                  </a:txBody>
                  <a:tcPr marL="7620" marR="7620" marT="7620" marB="0" anchor="b">
                    <a:lnL>
                      <a:noFill/>
                    </a:lnL>
                    <a:lnR>
                      <a:noFill/>
                    </a:lnR>
                    <a:lnT>
                      <a:noFill/>
                    </a:lnT>
                    <a:lnB>
                      <a:noFill/>
                    </a:lnB>
                    <a:noFill/>
                  </a:tcPr>
                </a:tc>
                <a:tc hMerge="1">
                  <a:txBody>
                    <a:bodyPr/>
                    <a:lstStyle/>
                    <a:p>
                      <a:pPr algn="l" fontAlgn="b"/>
                      <a:endParaRPr lang="en-US" sz="1600" b="0" i="0" u="none" strike="noStrike" dirty="0">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tc hMerge="1">
                  <a:txBody>
                    <a:bodyPr/>
                    <a:lstStyle/>
                    <a:p>
                      <a:pPr algn="l" fontAlgn="b"/>
                      <a:endParaRPr lang="en-US" sz="1600" b="0" i="0" u="none" strike="noStrike" dirty="0">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tc hMerge="1">
                  <a:txBody>
                    <a:bodyPr/>
                    <a:lstStyle/>
                    <a:p>
                      <a:pPr algn="l" fontAlgn="b"/>
                      <a:endParaRPr lang="en-US" sz="1600" b="0" i="0" u="none" strike="noStrike" dirty="0">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tc hMerge="1">
                  <a:txBody>
                    <a:bodyPr/>
                    <a:lstStyle/>
                    <a:p>
                      <a:pPr algn="l" fontAlgn="b"/>
                      <a:endParaRPr lang="en-US" sz="1600" b="0" i="0" u="none" strike="noStrike" dirty="0">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extLst>
                  <a:ext uri="{0D108BD9-81ED-4DB2-BD59-A6C34878D82A}">
                    <a16:rowId xmlns:a16="http://schemas.microsoft.com/office/drawing/2014/main" val="579034648"/>
                  </a:ext>
                </a:extLst>
              </a:tr>
              <a:tr h="307838">
                <a:tc>
                  <a:txBody>
                    <a:bodyPr/>
                    <a:lstStyle/>
                    <a:p>
                      <a:pPr algn="l" fontAlgn="b"/>
                      <a:r>
                        <a:rPr lang="en-US" sz="1600" b="0" i="0" u="none" strike="noStrike" dirty="0">
                          <a:solidFill>
                            <a:srgbClr val="000000"/>
                          </a:solidFill>
                          <a:effectLst/>
                          <a:latin typeface="Aptos Narrow" panose="020B0004020202020204" pitchFamily="34" charset="0"/>
                        </a:rPr>
                        <a:t>Corporate Partner's Share of Total Partnership Income (20% of $100,000)</a:t>
                      </a:r>
                    </a:p>
                  </a:txBody>
                  <a:tcPr marL="7620" marR="7620" marT="7620" marB="0" anchor="b">
                    <a:lnL>
                      <a:noFill/>
                    </a:lnL>
                    <a:lnR>
                      <a:noFill/>
                    </a:lnR>
                    <a:lnT>
                      <a:noFill/>
                    </a:lnT>
                    <a:lnB>
                      <a:noFill/>
                    </a:lnB>
                    <a:noFill/>
                  </a:tcPr>
                </a:tc>
                <a:tc>
                  <a:txBody>
                    <a:bodyPr/>
                    <a:lstStyle/>
                    <a:p>
                      <a:pPr algn="l" fontAlgn="b"/>
                      <a:r>
                        <a:rPr lang="en-US" sz="1600" b="0" i="0" u="none" strike="noStrike">
                          <a:solidFill>
                            <a:srgbClr val="000000"/>
                          </a:solidFill>
                          <a:effectLst/>
                          <a:latin typeface="Aptos Narrow" panose="020B0004020202020204" pitchFamily="34" charset="0"/>
                        </a:rPr>
                        <a:t> $      20,000 </a:t>
                      </a:r>
                    </a:p>
                  </a:txBody>
                  <a:tcPr marL="7620" marR="7620" marT="7620" marB="0" anchor="b">
                    <a:lnL>
                      <a:noFill/>
                    </a:lnL>
                    <a:lnR>
                      <a:noFill/>
                    </a:lnR>
                    <a:lnT>
                      <a:noFill/>
                    </a:lnT>
                    <a:lnB>
                      <a:noFill/>
                    </a:lnB>
                    <a:noFill/>
                  </a:tcPr>
                </a:tc>
                <a:tc>
                  <a:txBody>
                    <a:bodyPr/>
                    <a:lstStyle/>
                    <a:p>
                      <a:pPr algn="l" fontAlgn="b"/>
                      <a:endParaRPr lang="en-US" sz="1600" b="0" i="0" u="none" strike="noStrike">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tc>
                  <a:txBody>
                    <a:bodyPr/>
                    <a:lstStyle/>
                    <a:p>
                      <a:pPr algn="l" fontAlgn="b"/>
                      <a:endParaRPr lang="en-US" sz="1600" b="0" i="0" u="none" strike="noStrike">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tc>
                  <a:txBody>
                    <a:bodyPr/>
                    <a:lstStyle/>
                    <a:p>
                      <a:pPr algn="l" fontAlgn="b"/>
                      <a:endParaRPr lang="en-US" sz="1600" b="0" i="0" u="none" strike="noStrike">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extLst>
                  <a:ext uri="{0D108BD9-81ED-4DB2-BD59-A6C34878D82A}">
                    <a16:rowId xmlns:a16="http://schemas.microsoft.com/office/drawing/2014/main" val="1617360746"/>
                  </a:ext>
                </a:extLst>
              </a:tr>
              <a:tr h="307838">
                <a:tc>
                  <a:txBody>
                    <a:bodyPr/>
                    <a:lstStyle/>
                    <a:p>
                      <a:pPr algn="l" fontAlgn="b"/>
                      <a:r>
                        <a:rPr lang="en-US" sz="1600" b="0" i="0" u="none" strike="noStrike" dirty="0">
                          <a:solidFill>
                            <a:srgbClr val="000000"/>
                          </a:solidFill>
                          <a:effectLst/>
                          <a:latin typeface="Aptos Narrow" panose="020B0004020202020204" pitchFamily="34" charset="0"/>
                        </a:rPr>
                        <a:t>Corporate Partner's Own Income</a:t>
                      </a:r>
                    </a:p>
                  </a:txBody>
                  <a:tcPr marL="7620" marR="7620" marT="7620" marB="0" anchor="b">
                    <a:lnL>
                      <a:noFill/>
                    </a:lnL>
                    <a:lnR>
                      <a:noFill/>
                    </a:lnR>
                    <a:lnT>
                      <a:noFill/>
                    </a:lnT>
                    <a:lnB>
                      <a:noFill/>
                    </a:lnB>
                    <a:noFill/>
                  </a:tcPr>
                </a:tc>
                <a:tc>
                  <a:txBody>
                    <a:bodyPr/>
                    <a:lstStyle/>
                    <a:p>
                      <a:pPr algn="l" fontAlgn="b"/>
                      <a:r>
                        <a:rPr lang="en-US" sz="1600" b="0" i="0" u="none" strike="noStrike">
                          <a:solidFill>
                            <a:srgbClr val="000000"/>
                          </a:solidFill>
                          <a:effectLst/>
                          <a:latin typeface="Aptos Narrow" panose="020B0004020202020204" pitchFamily="34" charset="0"/>
                        </a:rPr>
                        <a:t> $   100,000 </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en-US" sz="1600" b="0" i="0" u="none" strike="noStrike">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tc>
                  <a:txBody>
                    <a:bodyPr/>
                    <a:lstStyle/>
                    <a:p>
                      <a:pPr algn="l" fontAlgn="b"/>
                      <a:endParaRPr lang="en-US" sz="1600" b="0" i="0" u="none" strike="noStrike">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tc>
                  <a:txBody>
                    <a:bodyPr/>
                    <a:lstStyle/>
                    <a:p>
                      <a:pPr algn="l" fontAlgn="b"/>
                      <a:endParaRPr lang="en-US" sz="1600" b="0" i="0" u="none" strike="noStrike">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extLst>
                  <a:ext uri="{0D108BD9-81ED-4DB2-BD59-A6C34878D82A}">
                    <a16:rowId xmlns:a16="http://schemas.microsoft.com/office/drawing/2014/main" val="365285503"/>
                  </a:ext>
                </a:extLst>
              </a:tr>
              <a:tr h="361006">
                <a:tc>
                  <a:txBody>
                    <a:bodyPr/>
                    <a:lstStyle/>
                    <a:p>
                      <a:pPr algn="l" fontAlgn="b"/>
                      <a:r>
                        <a:rPr lang="en-US" sz="1600" b="0" i="0" u="none" strike="noStrike" dirty="0">
                          <a:solidFill>
                            <a:srgbClr val="000000"/>
                          </a:solidFill>
                          <a:effectLst/>
                          <a:latin typeface="Aptos Narrow" panose="020B0004020202020204" pitchFamily="34" charset="0"/>
                        </a:rPr>
                        <a:t>Total Apportionable Income of Corporate Partner</a:t>
                      </a:r>
                    </a:p>
                  </a:txBody>
                  <a:tcPr marL="7620" marR="7620" marT="7620" marB="0" anchor="b">
                    <a:lnL>
                      <a:noFill/>
                    </a:lnL>
                    <a:lnR>
                      <a:noFill/>
                    </a:lnR>
                    <a:lnT>
                      <a:noFill/>
                    </a:lnT>
                    <a:lnB>
                      <a:noFill/>
                    </a:lnB>
                    <a:noFill/>
                  </a:tcPr>
                </a:tc>
                <a:tc>
                  <a:txBody>
                    <a:bodyPr/>
                    <a:lstStyle/>
                    <a:p>
                      <a:pPr algn="l" fontAlgn="b"/>
                      <a:r>
                        <a:rPr lang="en-US" sz="1600" b="0" i="0" u="none" strike="noStrike">
                          <a:solidFill>
                            <a:srgbClr val="000000"/>
                          </a:solidFill>
                          <a:effectLst/>
                          <a:latin typeface="Aptos Narrow" panose="020B0004020202020204" pitchFamily="34" charset="0"/>
                        </a:rPr>
                        <a:t> $   120,000 </a:t>
                      </a:r>
                    </a:p>
                  </a:txBody>
                  <a:tcPr marL="7620" marR="7620" marT="762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b"/>
                      <a:r>
                        <a:rPr lang="en-US" sz="1600" b="1" i="0" u="none" strike="noStrike" dirty="0">
                          <a:solidFill>
                            <a:srgbClr val="000000"/>
                          </a:solidFill>
                          <a:effectLst/>
                          <a:latin typeface="Aptos Narrow" panose="020B0004020202020204" pitchFamily="34" charset="0"/>
                        </a:rPr>
                        <a:t> State A </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1600" b="1" i="0" u="none" strike="noStrike">
                          <a:solidFill>
                            <a:srgbClr val="000000"/>
                          </a:solidFill>
                          <a:effectLst/>
                          <a:latin typeface="Aptos Narrow" panose="020B0004020202020204" pitchFamily="34" charset="0"/>
                        </a:rPr>
                        <a:t> Everywhere </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1600" b="1" i="0" u="none" strike="noStrike">
                          <a:solidFill>
                            <a:srgbClr val="000000"/>
                          </a:solidFill>
                          <a:effectLst/>
                          <a:latin typeface="Aptos Narrow" panose="020B0004020202020204" pitchFamily="34" charset="0"/>
                        </a:rPr>
                        <a:t> Ratio </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29224578"/>
                  </a:ext>
                </a:extLst>
              </a:tr>
              <a:tr h="320664">
                <a:tc>
                  <a:txBody>
                    <a:bodyPr/>
                    <a:lstStyle/>
                    <a:p>
                      <a:pPr algn="l" fontAlgn="b"/>
                      <a:r>
                        <a:rPr lang="en-US" sz="1600" b="0" i="0" u="none" strike="noStrike" dirty="0">
                          <a:solidFill>
                            <a:srgbClr val="000000"/>
                          </a:solidFill>
                          <a:effectLst/>
                          <a:latin typeface="Aptos Narrow" panose="020B0004020202020204" pitchFamily="34" charset="0"/>
                        </a:rPr>
                        <a:t>Corporate Partner's Share of Partnership Factors (using 80% of capital)</a:t>
                      </a:r>
                    </a:p>
                  </a:txBody>
                  <a:tcPr marL="7620" marR="7620" marT="7620" marB="0" anchor="b">
                    <a:lnL>
                      <a:noFill/>
                    </a:lnL>
                    <a:lnR>
                      <a:noFill/>
                    </a:lnR>
                    <a:lnT>
                      <a:noFill/>
                    </a:lnT>
                    <a:lnB>
                      <a:noFill/>
                    </a:lnB>
                    <a:noFill/>
                  </a:tcPr>
                </a:tc>
                <a:tc>
                  <a:txBody>
                    <a:bodyPr/>
                    <a:lstStyle/>
                    <a:p>
                      <a:pPr algn="l" fontAlgn="b"/>
                      <a:endParaRPr lang="en-US" sz="1600" b="0" i="0" u="none" strike="noStrike">
                        <a:solidFill>
                          <a:srgbClr val="000000"/>
                        </a:solidFill>
                        <a:effectLst/>
                        <a:latin typeface="Aptos Narrow" panose="020B0004020202020204" pitchFamily="34" charset="0"/>
                      </a:endParaRPr>
                    </a:p>
                  </a:txBody>
                  <a:tcPr marL="7620" marR="7620" marT="7620" marB="0" anchor="b">
                    <a:lnL>
                      <a:noFill/>
                    </a:lnL>
                    <a:lnR>
                      <a:noFill/>
                    </a:lnR>
                    <a:lnT w="25400" cap="flat" cmpd="dbl" algn="ctr">
                      <a:solidFill>
                        <a:srgbClr val="000000"/>
                      </a:solidFill>
                      <a:prstDash val="solid"/>
                      <a:round/>
                      <a:headEnd type="none" w="med" len="med"/>
                      <a:tailEnd type="none" w="med" len="med"/>
                    </a:lnT>
                    <a:lnB>
                      <a:noFill/>
                    </a:lnB>
                    <a:noFill/>
                  </a:tcPr>
                </a:tc>
                <a:tc>
                  <a:txBody>
                    <a:bodyPr/>
                    <a:lstStyle/>
                    <a:p>
                      <a:pPr algn="l" fontAlgn="b"/>
                      <a:r>
                        <a:rPr lang="en-US" sz="1600" b="0" i="0" u="none" strike="noStrike" dirty="0">
                          <a:solidFill>
                            <a:srgbClr val="000000"/>
                          </a:solidFill>
                          <a:effectLst/>
                          <a:latin typeface="Aptos Narrow" panose="020B0004020202020204" pitchFamily="34" charset="0"/>
                        </a:rPr>
                        <a:t> $        400,000 </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r>
                        <a:rPr lang="en-US" sz="1600" b="0" i="0" u="none" strike="noStrike" dirty="0">
                          <a:solidFill>
                            <a:srgbClr val="000000"/>
                          </a:solidFill>
                          <a:effectLst/>
                          <a:latin typeface="Aptos Narrow" panose="020B0004020202020204" pitchFamily="34" charset="0"/>
                        </a:rPr>
                        <a:t> $            800,000 </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en-US" sz="1600" b="0" i="0" u="none" strike="noStrike">
                        <a:solidFill>
                          <a:srgbClr val="000000"/>
                        </a:solidFill>
                        <a:effectLst/>
                        <a:latin typeface="Aptos Narrow" panose="020B000402020202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988708990"/>
                  </a:ext>
                </a:extLst>
              </a:tr>
              <a:tr h="307838">
                <a:tc>
                  <a:txBody>
                    <a:bodyPr/>
                    <a:lstStyle/>
                    <a:p>
                      <a:pPr algn="l" fontAlgn="b"/>
                      <a:r>
                        <a:rPr lang="en-US" sz="1600" b="0" i="0" u="none" strike="noStrike">
                          <a:solidFill>
                            <a:srgbClr val="000000"/>
                          </a:solidFill>
                          <a:effectLst/>
                          <a:latin typeface="Aptos Narrow" panose="020B0004020202020204" pitchFamily="34" charset="0"/>
                        </a:rPr>
                        <a:t>Corporate Partner's Own Factors</a:t>
                      </a:r>
                    </a:p>
                  </a:txBody>
                  <a:tcPr marL="7620" marR="7620" marT="7620" marB="0" anchor="b">
                    <a:lnL>
                      <a:noFill/>
                    </a:lnL>
                    <a:lnR>
                      <a:noFill/>
                    </a:lnR>
                    <a:lnT>
                      <a:noFill/>
                    </a:lnT>
                    <a:lnB>
                      <a:noFill/>
                    </a:lnB>
                    <a:noFill/>
                  </a:tcPr>
                </a:tc>
                <a:tc>
                  <a:txBody>
                    <a:bodyPr/>
                    <a:lstStyle/>
                    <a:p>
                      <a:pPr algn="ctr" fontAlgn="b"/>
                      <a:endParaRPr lang="en-US" sz="1600" b="0" i="0" u="none" strike="noStrike">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tc>
                  <a:txBody>
                    <a:bodyPr/>
                    <a:lstStyle/>
                    <a:p>
                      <a:pPr algn="l" fontAlgn="b"/>
                      <a:r>
                        <a:rPr lang="en-US" sz="1600" b="0" i="0" u="none" strike="noStrike">
                          <a:solidFill>
                            <a:srgbClr val="000000"/>
                          </a:solidFill>
                          <a:effectLst/>
                          <a:latin typeface="Aptos Narrow" panose="020B0004020202020204" pitchFamily="34" charset="0"/>
                        </a:rPr>
                        <a:t> $        200,000 </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en-US" sz="1600" b="0" i="0" u="none" strike="noStrike" dirty="0">
                          <a:solidFill>
                            <a:srgbClr val="000000"/>
                          </a:solidFill>
                          <a:effectLst/>
                          <a:latin typeface="Aptos Narrow" panose="020B0004020202020204" pitchFamily="34" charset="0"/>
                        </a:rPr>
                        <a:t> $       2,000,000 </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en-US" sz="1600" b="0" i="0" u="none" strike="noStrike" dirty="0">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extLst>
                  <a:ext uri="{0D108BD9-81ED-4DB2-BD59-A6C34878D82A}">
                    <a16:rowId xmlns:a16="http://schemas.microsoft.com/office/drawing/2014/main" val="3783177715"/>
                  </a:ext>
                </a:extLst>
              </a:tr>
              <a:tr h="320664">
                <a:tc>
                  <a:txBody>
                    <a:bodyPr/>
                    <a:lstStyle/>
                    <a:p>
                      <a:pPr algn="l" fontAlgn="b"/>
                      <a:r>
                        <a:rPr lang="en-US" sz="1600" b="0" i="0" u="none" strike="noStrike">
                          <a:solidFill>
                            <a:srgbClr val="000000"/>
                          </a:solidFill>
                          <a:effectLst/>
                          <a:latin typeface="Aptos Narrow" panose="020B0004020202020204" pitchFamily="34" charset="0"/>
                        </a:rPr>
                        <a:t>Total Corporate Partner's Sales Factor</a:t>
                      </a:r>
                    </a:p>
                  </a:txBody>
                  <a:tcPr marL="7620" marR="7620" marT="7620" marB="0" anchor="b">
                    <a:lnL>
                      <a:noFill/>
                    </a:lnL>
                    <a:lnR>
                      <a:noFill/>
                    </a:lnR>
                    <a:lnT>
                      <a:noFill/>
                    </a:lnT>
                    <a:lnB>
                      <a:noFill/>
                    </a:lnB>
                    <a:noFill/>
                  </a:tcPr>
                </a:tc>
                <a:tc>
                  <a:txBody>
                    <a:bodyPr/>
                    <a:lstStyle/>
                    <a:p>
                      <a:pPr algn="l" fontAlgn="b"/>
                      <a:endParaRPr lang="en-US" sz="1600" b="0" i="0" u="none" strike="noStrike">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tc>
                  <a:txBody>
                    <a:bodyPr/>
                    <a:lstStyle/>
                    <a:p>
                      <a:pPr algn="l" fontAlgn="b"/>
                      <a:r>
                        <a:rPr lang="en-US" sz="1600" b="0" i="0" u="none" strike="noStrike">
                          <a:solidFill>
                            <a:srgbClr val="000000"/>
                          </a:solidFill>
                          <a:effectLst/>
                          <a:latin typeface="Aptos Narrow" panose="020B0004020202020204" pitchFamily="34" charset="0"/>
                        </a:rPr>
                        <a:t> $        600,000 </a:t>
                      </a:r>
                    </a:p>
                  </a:txBody>
                  <a:tcPr marL="7620" marR="7620" marT="762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l" fontAlgn="b"/>
                      <a:r>
                        <a:rPr lang="en-US" sz="1600" b="0" i="0" u="none" strike="noStrike">
                          <a:solidFill>
                            <a:srgbClr val="000000"/>
                          </a:solidFill>
                          <a:effectLst/>
                          <a:latin typeface="Aptos Narrow" panose="020B0004020202020204" pitchFamily="34" charset="0"/>
                        </a:rPr>
                        <a:t> $       2,800,000 </a:t>
                      </a:r>
                    </a:p>
                  </a:txBody>
                  <a:tcPr marL="7620" marR="7620" marT="762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r" fontAlgn="b"/>
                      <a:r>
                        <a:rPr lang="en-US" sz="1600" b="0" i="0" u="none" strike="noStrike" dirty="0">
                          <a:solidFill>
                            <a:srgbClr val="000000"/>
                          </a:solidFill>
                          <a:effectLst/>
                          <a:highlight>
                            <a:srgbClr val="FFFF00"/>
                          </a:highlight>
                          <a:latin typeface="Aptos Narrow" panose="020B0004020202020204" pitchFamily="34" charset="0"/>
                        </a:rPr>
                        <a:t>21%</a:t>
                      </a:r>
                    </a:p>
                  </a:txBody>
                  <a:tcPr marL="7620" marR="7620" marT="7620" marB="0" anchor="b">
                    <a:lnL>
                      <a:noFill/>
                    </a:lnL>
                    <a:lnR>
                      <a:noFill/>
                    </a:lnR>
                    <a:lnT>
                      <a:noFill/>
                    </a:lnT>
                    <a:lnB>
                      <a:noFill/>
                    </a:lnB>
                    <a:noFill/>
                  </a:tcPr>
                </a:tc>
                <a:extLst>
                  <a:ext uri="{0D108BD9-81ED-4DB2-BD59-A6C34878D82A}">
                    <a16:rowId xmlns:a16="http://schemas.microsoft.com/office/drawing/2014/main" val="1398481592"/>
                  </a:ext>
                </a:extLst>
              </a:tr>
              <a:tr h="333491">
                <a:tc>
                  <a:txBody>
                    <a:bodyPr/>
                    <a:lstStyle/>
                    <a:p>
                      <a:pPr algn="l" fontAlgn="b"/>
                      <a:r>
                        <a:rPr lang="en-US" sz="1600" b="0" i="0" u="none" strike="noStrike">
                          <a:solidFill>
                            <a:srgbClr val="000000"/>
                          </a:solidFill>
                          <a:effectLst/>
                          <a:latin typeface="Aptos Narrow" panose="020B0004020202020204" pitchFamily="34" charset="0"/>
                        </a:rPr>
                        <a:t>Corporate Partner's Total Income Sourced to State A</a:t>
                      </a:r>
                    </a:p>
                  </a:txBody>
                  <a:tcPr marL="7620" marR="7620" marT="7620" marB="0" anchor="b">
                    <a:lnL>
                      <a:noFill/>
                    </a:lnL>
                    <a:lnR>
                      <a:noFill/>
                    </a:lnR>
                    <a:lnT>
                      <a:noFill/>
                    </a:lnT>
                    <a:lnB>
                      <a:noFill/>
                    </a:lnB>
                    <a:noFill/>
                  </a:tcPr>
                </a:tc>
                <a:tc>
                  <a:txBody>
                    <a:bodyPr/>
                    <a:lstStyle/>
                    <a:p>
                      <a:pPr algn="l" fontAlgn="b"/>
                      <a:r>
                        <a:rPr lang="en-US" sz="1600" b="0" i="0" u="none" strike="noStrike">
                          <a:solidFill>
                            <a:srgbClr val="000000"/>
                          </a:solidFill>
                          <a:effectLst/>
                          <a:latin typeface="Aptos Narrow" panose="020B0004020202020204" pitchFamily="34" charset="0"/>
                        </a:rPr>
                        <a:t> $      25,714 </a:t>
                      </a:r>
                    </a:p>
                  </a:txBody>
                  <a:tcPr marL="7620" marR="7620" marT="7620" marB="0" anchor="b">
                    <a:lnL>
                      <a:noFill/>
                    </a:lnL>
                    <a:lnR>
                      <a:noFill/>
                    </a:lnR>
                    <a:lnT>
                      <a:noFill/>
                    </a:lnT>
                    <a:lnB w="25400" cap="flat" cmpd="dbl" algn="ctr">
                      <a:solidFill>
                        <a:srgbClr val="000000"/>
                      </a:solidFill>
                      <a:prstDash val="solid"/>
                      <a:round/>
                      <a:headEnd type="none" w="med" len="med"/>
                      <a:tailEnd type="none" w="med" len="med"/>
                    </a:lnB>
                    <a:noFill/>
                  </a:tcPr>
                </a:tc>
                <a:tc>
                  <a:txBody>
                    <a:bodyPr/>
                    <a:lstStyle/>
                    <a:p>
                      <a:pPr algn="l" fontAlgn="b"/>
                      <a:endParaRPr lang="en-US" sz="1600" b="0" i="0" u="none" strike="noStrike">
                        <a:solidFill>
                          <a:srgbClr val="000000"/>
                        </a:solidFill>
                        <a:effectLst/>
                        <a:latin typeface="Aptos Narrow" panose="020B0004020202020204" pitchFamily="34" charset="0"/>
                      </a:endParaRPr>
                    </a:p>
                  </a:txBody>
                  <a:tcPr marL="7620" marR="7620" marT="7620" marB="0" anchor="b">
                    <a:lnL>
                      <a:noFill/>
                    </a:lnL>
                    <a:lnR>
                      <a:noFill/>
                    </a:lnR>
                    <a:lnT w="25400" cap="flat" cmpd="dbl" algn="ctr">
                      <a:solidFill>
                        <a:srgbClr val="000000"/>
                      </a:solidFill>
                      <a:prstDash val="solid"/>
                      <a:round/>
                      <a:headEnd type="none" w="med" len="med"/>
                      <a:tailEnd type="none" w="med" len="med"/>
                    </a:lnT>
                    <a:lnB>
                      <a:noFill/>
                    </a:lnB>
                    <a:noFill/>
                  </a:tcPr>
                </a:tc>
                <a:tc>
                  <a:txBody>
                    <a:bodyPr/>
                    <a:lstStyle/>
                    <a:p>
                      <a:pPr algn="l" fontAlgn="b"/>
                      <a:endParaRPr lang="en-US" sz="1600" b="0" i="0" u="none" strike="noStrike">
                        <a:solidFill>
                          <a:srgbClr val="000000"/>
                        </a:solidFill>
                        <a:effectLst/>
                        <a:latin typeface="Aptos Narrow" panose="020B0004020202020204" pitchFamily="34" charset="0"/>
                      </a:endParaRPr>
                    </a:p>
                  </a:txBody>
                  <a:tcPr marL="7620" marR="7620" marT="7620" marB="0" anchor="b">
                    <a:lnL>
                      <a:noFill/>
                    </a:lnL>
                    <a:lnR>
                      <a:noFill/>
                    </a:lnR>
                    <a:lnT w="25400" cap="flat" cmpd="dbl" algn="ctr">
                      <a:solidFill>
                        <a:srgbClr val="000000"/>
                      </a:solidFill>
                      <a:prstDash val="solid"/>
                      <a:round/>
                      <a:headEnd type="none" w="med" len="med"/>
                      <a:tailEnd type="none" w="med" len="med"/>
                    </a:lnT>
                    <a:lnB>
                      <a:noFill/>
                    </a:lnB>
                    <a:noFill/>
                  </a:tcPr>
                </a:tc>
                <a:tc>
                  <a:txBody>
                    <a:bodyPr/>
                    <a:lstStyle/>
                    <a:p>
                      <a:pPr algn="l" fontAlgn="b"/>
                      <a:endParaRPr lang="en-US" sz="1600" b="0" i="0" u="none" strike="noStrike" dirty="0">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extLst>
                  <a:ext uri="{0D108BD9-81ED-4DB2-BD59-A6C34878D82A}">
                    <a16:rowId xmlns:a16="http://schemas.microsoft.com/office/drawing/2014/main" val="1492763699"/>
                  </a:ext>
                </a:extLst>
              </a:tr>
            </a:tbl>
          </a:graphicData>
        </a:graphic>
      </p:graphicFrame>
    </p:spTree>
    <p:extLst>
      <p:ext uri="{BB962C8B-B14F-4D97-AF65-F5344CB8AC3E}">
        <p14:creationId xmlns:p14="http://schemas.microsoft.com/office/powerpoint/2010/main" val="19229213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515AA-C18B-D855-B059-245643674C9F}"/>
              </a:ext>
            </a:extLst>
          </p:cNvPr>
          <p:cNvSpPr>
            <a:spLocks noGrp="1"/>
          </p:cNvSpPr>
          <p:nvPr>
            <p:ph type="title"/>
          </p:nvPr>
        </p:nvSpPr>
        <p:spPr>
          <a:xfrm>
            <a:off x="581192" y="702156"/>
            <a:ext cx="11029616" cy="536080"/>
          </a:xfrm>
        </p:spPr>
        <p:txBody>
          <a:bodyPr/>
          <a:lstStyle/>
          <a:p>
            <a:r>
              <a:rPr lang="en-US" dirty="0"/>
              <a:t>Blended Apportionment – Simple Example</a:t>
            </a:r>
          </a:p>
        </p:txBody>
      </p:sp>
      <p:sp>
        <p:nvSpPr>
          <p:cNvPr id="4" name="Slide Number Placeholder 3">
            <a:extLst>
              <a:ext uri="{FF2B5EF4-FFF2-40B4-BE49-F238E27FC236}">
                <a16:creationId xmlns:a16="http://schemas.microsoft.com/office/drawing/2014/main" id="{BBBCDAEC-8511-3588-CB51-7F4698A67A5D}"/>
              </a:ext>
            </a:extLst>
          </p:cNvPr>
          <p:cNvSpPr>
            <a:spLocks noGrp="1"/>
          </p:cNvSpPr>
          <p:nvPr>
            <p:ph type="sldNum" sz="quarter" idx="12"/>
          </p:nvPr>
        </p:nvSpPr>
        <p:spPr/>
        <p:txBody>
          <a:bodyPr/>
          <a:lstStyle/>
          <a:p>
            <a:fld id="{3A98EE3D-8CD1-4C3F-BD1C-C98C9596463C}" type="slidenum">
              <a:rPr lang="en-US" smtClean="0"/>
              <a:t>51</a:t>
            </a:fld>
            <a:endParaRPr lang="en-US" dirty="0"/>
          </a:p>
        </p:txBody>
      </p:sp>
      <p:sp>
        <p:nvSpPr>
          <p:cNvPr id="16" name="Content Placeholder 6">
            <a:extLst>
              <a:ext uri="{FF2B5EF4-FFF2-40B4-BE49-F238E27FC236}">
                <a16:creationId xmlns:a16="http://schemas.microsoft.com/office/drawing/2014/main" id="{B7464F47-02BF-B3CE-2846-0E08D06752ED}"/>
              </a:ext>
            </a:extLst>
          </p:cNvPr>
          <p:cNvSpPr>
            <a:spLocks noGrp="1"/>
          </p:cNvSpPr>
          <p:nvPr>
            <p:ph idx="1"/>
          </p:nvPr>
        </p:nvSpPr>
        <p:spPr>
          <a:xfrm>
            <a:off x="1277878" y="1208307"/>
            <a:ext cx="4012579" cy="2688774"/>
          </a:xfrm>
        </p:spPr>
        <p:txBody>
          <a:bodyPr>
            <a:normAutofit/>
          </a:bodyPr>
          <a:lstStyle/>
          <a:p>
            <a:r>
              <a:rPr lang="en-US" sz="1400" b="1" dirty="0"/>
              <a:t>State A uses a single sales factor.</a:t>
            </a:r>
          </a:p>
          <a:p>
            <a:pPr>
              <a:spcAft>
                <a:spcPts val="0"/>
              </a:spcAft>
            </a:pPr>
            <a:r>
              <a:rPr lang="en-US" sz="1400" b="1" dirty="0"/>
              <a:t>Partnership has: </a:t>
            </a:r>
          </a:p>
          <a:p>
            <a:pPr lvl="1">
              <a:spcAft>
                <a:spcPts val="0"/>
              </a:spcAft>
            </a:pPr>
            <a:r>
              <a:rPr lang="en-US" b="1" dirty="0"/>
              <a:t>$100,000 of apportionable net income</a:t>
            </a:r>
          </a:p>
          <a:p>
            <a:pPr lvl="1">
              <a:spcAft>
                <a:spcPts val="0"/>
              </a:spcAft>
            </a:pPr>
            <a:r>
              <a:rPr lang="en-US" b="1" dirty="0"/>
              <a:t>$500,000 of sales in State A</a:t>
            </a:r>
          </a:p>
          <a:p>
            <a:pPr lvl="1"/>
            <a:r>
              <a:rPr lang="en-US" b="1" dirty="0"/>
              <a:t>$ 1 million of sales everywhere</a:t>
            </a:r>
          </a:p>
          <a:p>
            <a:pPr>
              <a:spcAft>
                <a:spcPts val="0"/>
              </a:spcAft>
            </a:pPr>
            <a:r>
              <a:rPr lang="en-US" sz="1400" b="1" dirty="0"/>
              <a:t>Corporate Partner has: </a:t>
            </a:r>
          </a:p>
          <a:p>
            <a:pPr lvl="1">
              <a:spcAft>
                <a:spcPts val="0"/>
              </a:spcAft>
            </a:pPr>
            <a:r>
              <a:rPr lang="en-US" b="1" dirty="0"/>
              <a:t>$100,000 of apportionable net income</a:t>
            </a:r>
          </a:p>
          <a:p>
            <a:pPr lvl="1">
              <a:spcAft>
                <a:spcPts val="0"/>
              </a:spcAft>
            </a:pPr>
            <a:r>
              <a:rPr lang="en-US" b="1" dirty="0"/>
              <a:t>$200,000 of sales in State A.</a:t>
            </a:r>
          </a:p>
          <a:p>
            <a:pPr lvl="1"/>
            <a:r>
              <a:rPr lang="en-US" b="1" dirty="0"/>
              <a:t>$2 million of sales everywhere</a:t>
            </a:r>
            <a:endParaRPr lang="en-US" sz="1200" b="1" dirty="0"/>
          </a:p>
        </p:txBody>
      </p:sp>
      <p:sp>
        <p:nvSpPr>
          <p:cNvPr id="17" name="Content Placeholder 6">
            <a:extLst>
              <a:ext uri="{FF2B5EF4-FFF2-40B4-BE49-F238E27FC236}">
                <a16:creationId xmlns:a16="http://schemas.microsoft.com/office/drawing/2014/main" id="{68C9C825-639E-9D2F-7355-F97708DBBDAC}"/>
              </a:ext>
            </a:extLst>
          </p:cNvPr>
          <p:cNvSpPr txBox="1">
            <a:spLocks/>
          </p:cNvSpPr>
          <p:nvPr/>
        </p:nvSpPr>
        <p:spPr>
          <a:xfrm>
            <a:off x="5486404" y="1424331"/>
            <a:ext cx="5148939" cy="2177796"/>
          </a:xfrm>
          <a:prstGeom prst="rect">
            <a:avLst/>
          </a:prstGeom>
        </p:spPr>
        <p:txBody>
          <a:bodyPr vert="horz" lIns="91440" tIns="45720" rIns="91440" bIns="45720" rtlCol="0" anchor="ctr">
            <a:norm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85000"/>
                    <a:lumOff val="1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85000"/>
                    <a:lumOff val="1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85000"/>
                    <a:lumOff val="1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85000"/>
                    <a:lumOff val="1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85000"/>
                    <a:lumOff val="1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sz="1400" b="1" dirty="0"/>
              <a:t>Assume: </a:t>
            </a:r>
          </a:p>
          <a:p>
            <a:pPr lvl="1">
              <a:spcAft>
                <a:spcPts val="0"/>
              </a:spcAft>
            </a:pPr>
            <a:r>
              <a:rPr lang="en-US" b="1" dirty="0"/>
              <a:t>Corporate Partner has an 80% share of Partnership capital </a:t>
            </a:r>
          </a:p>
          <a:p>
            <a:pPr lvl="1">
              <a:spcAft>
                <a:spcPts val="0"/>
              </a:spcAft>
            </a:pPr>
            <a:r>
              <a:rPr lang="en-US" b="1" dirty="0"/>
              <a:t>Corporate Partner receives </a:t>
            </a:r>
            <a:r>
              <a:rPr lang="en-US" b="1" dirty="0">
                <a:highlight>
                  <a:srgbClr val="FFFF00"/>
                </a:highlight>
              </a:rPr>
              <a:t>only 20% of Partnership’s items of income, expense, gain, and loss.</a:t>
            </a:r>
          </a:p>
        </p:txBody>
      </p:sp>
      <p:graphicFrame>
        <p:nvGraphicFramePr>
          <p:cNvPr id="5" name="Table 4">
            <a:extLst>
              <a:ext uri="{FF2B5EF4-FFF2-40B4-BE49-F238E27FC236}">
                <a16:creationId xmlns:a16="http://schemas.microsoft.com/office/drawing/2014/main" id="{A4DB89BB-B86F-9673-EB6D-2C1B2FECDE7D}"/>
              </a:ext>
            </a:extLst>
          </p:cNvPr>
          <p:cNvGraphicFramePr>
            <a:graphicFrameLocks noGrp="1"/>
          </p:cNvGraphicFramePr>
          <p:nvPr>
            <p:extLst>
              <p:ext uri="{D42A27DB-BD31-4B8C-83A1-F6EECF244321}">
                <p14:modId xmlns:p14="http://schemas.microsoft.com/office/powerpoint/2010/main" val="1538657080"/>
              </p:ext>
            </p:extLst>
          </p:nvPr>
        </p:nvGraphicFramePr>
        <p:xfrm>
          <a:off x="742353" y="3897081"/>
          <a:ext cx="10707293" cy="2567177"/>
        </p:xfrm>
        <a:graphic>
          <a:graphicData uri="http://schemas.openxmlformats.org/drawingml/2006/table">
            <a:tbl>
              <a:tblPr/>
              <a:tblGrid>
                <a:gridCol w="6223373">
                  <a:extLst>
                    <a:ext uri="{9D8B030D-6E8A-4147-A177-3AD203B41FA5}">
                      <a16:colId xmlns:a16="http://schemas.microsoft.com/office/drawing/2014/main" val="250862246"/>
                    </a:ext>
                  </a:extLst>
                </a:gridCol>
                <a:gridCol w="1043671">
                  <a:extLst>
                    <a:ext uri="{9D8B030D-6E8A-4147-A177-3AD203B41FA5}">
                      <a16:colId xmlns:a16="http://schemas.microsoft.com/office/drawing/2014/main" val="3807851427"/>
                    </a:ext>
                  </a:extLst>
                </a:gridCol>
                <a:gridCol w="1236944">
                  <a:extLst>
                    <a:ext uri="{9D8B030D-6E8A-4147-A177-3AD203B41FA5}">
                      <a16:colId xmlns:a16="http://schemas.microsoft.com/office/drawing/2014/main" val="389033179"/>
                    </a:ext>
                  </a:extLst>
                </a:gridCol>
                <a:gridCol w="1372234">
                  <a:extLst>
                    <a:ext uri="{9D8B030D-6E8A-4147-A177-3AD203B41FA5}">
                      <a16:colId xmlns:a16="http://schemas.microsoft.com/office/drawing/2014/main" val="83780960"/>
                    </a:ext>
                  </a:extLst>
                </a:gridCol>
                <a:gridCol w="831071">
                  <a:extLst>
                    <a:ext uri="{9D8B030D-6E8A-4147-A177-3AD203B41FA5}">
                      <a16:colId xmlns:a16="http://schemas.microsoft.com/office/drawing/2014/main" val="2478484666"/>
                    </a:ext>
                  </a:extLst>
                </a:gridCol>
              </a:tblGrid>
              <a:tr h="307838">
                <a:tc gridSpan="5">
                  <a:txBody>
                    <a:bodyPr/>
                    <a:lstStyle/>
                    <a:p>
                      <a:pPr algn="l" fontAlgn="b"/>
                      <a:r>
                        <a:rPr lang="en-US" sz="1600" b="1" i="0" u="none" strike="noStrike" dirty="0">
                          <a:solidFill>
                            <a:srgbClr val="000000"/>
                          </a:solidFill>
                          <a:effectLst/>
                          <a:latin typeface="Aptos Narrow" panose="020B0004020202020204" pitchFamily="34" charset="0"/>
                        </a:rPr>
                        <a:t>Sourcing Approach – </a:t>
                      </a:r>
                      <a:r>
                        <a:rPr lang="en-US" sz="1600" b="1" i="0" u="none" strike="noStrike" dirty="0">
                          <a:solidFill>
                            <a:srgbClr val="000000"/>
                          </a:solidFill>
                          <a:effectLst/>
                          <a:highlight>
                            <a:srgbClr val="FFFF00"/>
                          </a:highlight>
                          <a:latin typeface="Aptos Narrow" panose="020B0004020202020204" pitchFamily="34" charset="0"/>
                        </a:rPr>
                        <a:t>Using Share of Partnership Income </a:t>
                      </a:r>
                      <a:r>
                        <a:rPr lang="en-US" sz="1600" b="1" i="0" u="none" strike="noStrike" dirty="0">
                          <a:solidFill>
                            <a:srgbClr val="000000"/>
                          </a:solidFill>
                          <a:effectLst/>
                          <a:latin typeface="Aptos Narrow" panose="020B0004020202020204" pitchFamily="34" charset="0"/>
                        </a:rPr>
                        <a:t>to Determine Share of Factors</a:t>
                      </a:r>
                    </a:p>
                  </a:txBody>
                  <a:tcPr marL="7620" marR="7620" marT="7620" marB="0" anchor="b">
                    <a:lnL>
                      <a:noFill/>
                    </a:lnL>
                    <a:lnR>
                      <a:noFill/>
                    </a:lnR>
                    <a:lnT>
                      <a:noFill/>
                    </a:lnT>
                    <a:lnB>
                      <a:noFill/>
                    </a:lnB>
                    <a:noFill/>
                  </a:tcPr>
                </a:tc>
                <a:tc hMerge="1">
                  <a:txBody>
                    <a:bodyPr/>
                    <a:lstStyle/>
                    <a:p>
                      <a:pPr algn="l" fontAlgn="b"/>
                      <a:endParaRPr lang="en-US" sz="1600" b="0" i="0" u="none" strike="noStrike">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tc hMerge="1">
                  <a:txBody>
                    <a:bodyPr/>
                    <a:lstStyle/>
                    <a:p>
                      <a:pPr algn="l" fontAlgn="b"/>
                      <a:endParaRPr lang="en-US" sz="1600" b="0" i="0" u="none" strike="noStrike" dirty="0">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tc hMerge="1">
                  <a:txBody>
                    <a:bodyPr/>
                    <a:lstStyle/>
                    <a:p>
                      <a:pPr algn="l" fontAlgn="b"/>
                      <a:endParaRPr lang="en-US" sz="1600" b="0" i="0" u="none" strike="noStrike" dirty="0">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tc hMerge="1">
                  <a:txBody>
                    <a:bodyPr/>
                    <a:lstStyle/>
                    <a:p>
                      <a:pPr algn="l" fontAlgn="b"/>
                      <a:endParaRPr lang="en-US" sz="1600" b="0" i="0" u="none" strike="noStrike" dirty="0">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extLst>
                  <a:ext uri="{0D108BD9-81ED-4DB2-BD59-A6C34878D82A}">
                    <a16:rowId xmlns:a16="http://schemas.microsoft.com/office/drawing/2014/main" val="579034648"/>
                  </a:ext>
                </a:extLst>
              </a:tr>
              <a:tr h="307838">
                <a:tc>
                  <a:txBody>
                    <a:bodyPr/>
                    <a:lstStyle/>
                    <a:p>
                      <a:pPr algn="l" fontAlgn="b"/>
                      <a:r>
                        <a:rPr lang="en-US" sz="1600" b="0" i="0" u="none" strike="noStrike" dirty="0">
                          <a:solidFill>
                            <a:srgbClr val="000000"/>
                          </a:solidFill>
                          <a:effectLst/>
                          <a:latin typeface="Aptos Narrow" panose="020B0004020202020204" pitchFamily="34" charset="0"/>
                        </a:rPr>
                        <a:t>Corporate Partner's Share of Total Partnership Income (20% of $100,000)</a:t>
                      </a:r>
                    </a:p>
                  </a:txBody>
                  <a:tcPr marL="7620" marR="7620" marT="7620" marB="0" anchor="b">
                    <a:lnL>
                      <a:noFill/>
                    </a:lnL>
                    <a:lnR>
                      <a:noFill/>
                    </a:lnR>
                    <a:lnT>
                      <a:noFill/>
                    </a:lnT>
                    <a:lnB>
                      <a:noFill/>
                    </a:lnB>
                    <a:noFill/>
                  </a:tcPr>
                </a:tc>
                <a:tc>
                  <a:txBody>
                    <a:bodyPr/>
                    <a:lstStyle/>
                    <a:p>
                      <a:pPr algn="l" fontAlgn="b"/>
                      <a:r>
                        <a:rPr lang="en-US" sz="1600" b="0" i="0" u="none" strike="noStrike">
                          <a:solidFill>
                            <a:srgbClr val="000000"/>
                          </a:solidFill>
                          <a:effectLst/>
                          <a:latin typeface="Aptos Narrow" panose="020B0004020202020204" pitchFamily="34" charset="0"/>
                        </a:rPr>
                        <a:t> $      20,000 </a:t>
                      </a:r>
                    </a:p>
                  </a:txBody>
                  <a:tcPr marL="7620" marR="7620" marT="7620" marB="0" anchor="b">
                    <a:lnL>
                      <a:noFill/>
                    </a:lnL>
                    <a:lnR>
                      <a:noFill/>
                    </a:lnR>
                    <a:lnT>
                      <a:noFill/>
                    </a:lnT>
                    <a:lnB>
                      <a:noFill/>
                    </a:lnB>
                    <a:noFill/>
                  </a:tcPr>
                </a:tc>
                <a:tc>
                  <a:txBody>
                    <a:bodyPr/>
                    <a:lstStyle/>
                    <a:p>
                      <a:pPr algn="l" fontAlgn="b"/>
                      <a:endParaRPr lang="en-US" sz="1600" b="0" i="0" u="none" strike="noStrike">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tc>
                  <a:txBody>
                    <a:bodyPr/>
                    <a:lstStyle/>
                    <a:p>
                      <a:pPr algn="l" fontAlgn="b"/>
                      <a:endParaRPr lang="en-US" sz="1600" b="0" i="0" u="none" strike="noStrike">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tc>
                  <a:txBody>
                    <a:bodyPr/>
                    <a:lstStyle/>
                    <a:p>
                      <a:pPr algn="l" fontAlgn="b"/>
                      <a:endParaRPr lang="en-US" sz="1600" b="0" i="0" u="none" strike="noStrike">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extLst>
                  <a:ext uri="{0D108BD9-81ED-4DB2-BD59-A6C34878D82A}">
                    <a16:rowId xmlns:a16="http://schemas.microsoft.com/office/drawing/2014/main" val="1617360746"/>
                  </a:ext>
                </a:extLst>
              </a:tr>
              <a:tr h="307838">
                <a:tc>
                  <a:txBody>
                    <a:bodyPr/>
                    <a:lstStyle/>
                    <a:p>
                      <a:pPr algn="l" fontAlgn="b"/>
                      <a:r>
                        <a:rPr lang="en-US" sz="1600" b="0" i="0" u="none" strike="noStrike">
                          <a:solidFill>
                            <a:srgbClr val="000000"/>
                          </a:solidFill>
                          <a:effectLst/>
                          <a:latin typeface="Aptos Narrow" panose="020B0004020202020204" pitchFamily="34" charset="0"/>
                        </a:rPr>
                        <a:t>Corporate Partner's Own Income</a:t>
                      </a:r>
                    </a:p>
                  </a:txBody>
                  <a:tcPr marL="7620" marR="7620" marT="7620" marB="0" anchor="b">
                    <a:lnL>
                      <a:noFill/>
                    </a:lnL>
                    <a:lnR>
                      <a:noFill/>
                    </a:lnR>
                    <a:lnT>
                      <a:noFill/>
                    </a:lnT>
                    <a:lnB>
                      <a:noFill/>
                    </a:lnB>
                    <a:noFill/>
                  </a:tcPr>
                </a:tc>
                <a:tc>
                  <a:txBody>
                    <a:bodyPr/>
                    <a:lstStyle/>
                    <a:p>
                      <a:pPr algn="l" fontAlgn="b"/>
                      <a:r>
                        <a:rPr lang="en-US" sz="1600" b="0" i="0" u="none" strike="noStrike">
                          <a:solidFill>
                            <a:srgbClr val="000000"/>
                          </a:solidFill>
                          <a:effectLst/>
                          <a:latin typeface="Aptos Narrow" panose="020B0004020202020204" pitchFamily="34" charset="0"/>
                        </a:rPr>
                        <a:t> $   100,000 </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en-US" sz="1600" b="0" i="0" u="none" strike="noStrike">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tc>
                  <a:txBody>
                    <a:bodyPr/>
                    <a:lstStyle/>
                    <a:p>
                      <a:pPr algn="l" fontAlgn="b"/>
                      <a:endParaRPr lang="en-US" sz="1600" b="0" i="0" u="none" strike="noStrike">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tc>
                  <a:txBody>
                    <a:bodyPr/>
                    <a:lstStyle/>
                    <a:p>
                      <a:pPr algn="l" fontAlgn="b"/>
                      <a:endParaRPr lang="en-US" sz="1600" b="0" i="0" u="none" strike="noStrike">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extLst>
                  <a:ext uri="{0D108BD9-81ED-4DB2-BD59-A6C34878D82A}">
                    <a16:rowId xmlns:a16="http://schemas.microsoft.com/office/drawing/2014/main" val="365285503"/>
                  </a:ext>
                </a:extLst>
              </a:tr>
              <a:tr h="361006">
                <a:tc>
                  <a:txBody>
                    <a:bodyPr/>
                    <a:lstStyle/>
                    <a:p>
                      <a:pPr algn="l" fontAlgn="b"/>
                      <a:r>
                        <a:rPr lang="en-US" sz="1600" b="0" i="0" u="none" strike="noStrike">
                          <a:solidFill>
                            <a:srgbClr val="000000"/>
                          </a:solidFill>
                          <a:effectLst/>
                          <a:latin typeface="Aptos Narrow" panose="020B0004020202020204" pitchFamily="34" charset="0"/>
                        </a:rPr>
                        <a:t>Total Apportionable Income of Corporate Partner</a:t>
                      </a:r>
                    </a:p>
                  </a:txBody>
                  <a:tcPr marL="7620" marR="7620" marT="7620" marB="0" anchor="b">
                    <a:lnL>
                      <a:noFill/>
                    </a:lnL>
                    <a:lnR>
                      <a:noFill/>
                    </a:lnR>
                    <a:lnT>
                      <a:noFill/>
                    </a:lnT>
                    <a:lnB>
                      <a:noFill/>
                    </a:lnB>
                    <a:noFill/>
                  </a:tcPr>
                </a:tc>
                <a:tc>
                  <a:txBody>
                    <a:bodyPr/>
                    <a:lstStyle/>
                    <a:p>
                      <a:pPr algn="l" fontAlgn="b"/>
                      <a:r>
                        <a:rPr lang="en-US" sz="1600" b="0" i="0" u="none" strike="noStrike">
                          <a:solidFill>
                            <a:srgbClr val="000000"/>
                          </a:solidFill>
                          <a:effectLst/>
                          <a:latin typeface="Aptos Narrow" panose="020B0004020202020204" pitchFamily="34" charset="0"/>
                        </a:rPr>
                        <a:t> $   120,000 </a:t>
                      </a:r>
                    </a:p>
                  </a:txBody>
                  <a:tcPr marL="7620" marR="7620" marT="762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b"/>
                      <a:r>
                        <a:rPr lang="en-US" sz="1600" b="1" i="0" u="none" strike="noStrike">
                          <a:solidFill>
                            <a:srgbClr val="000000"/>
                          </a:solidFill>
                          <a:effectLst/>
                          <a:latin typeface="Aptos Narrow" panose="020B0004020202020204" pitchFamily="34" charset="0"/>
                        </a:rPr>
                        <a:t> State A </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1600" b="1" i="0" u="none" strike="noStrike">
                          <a:solidFill>
                            <a:srgbClr val="000000"/>
                          </a:solidFill>
                          <a:effectLst/>
                          <a:latin typeface="Aptos Narrow" panose="020B0004020202020204" pitchFamily="34" charset="0"/>
                        </a:rPr>
                        <a:t> Everywhere </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1600" b="1" i="0" u="none" strike="noStrike">
                          <a:solidFill>
                            <a:srgbClr val="000000"/>
                          </a:solidFill>
                          <a:effectLst/>
                          <a:latin typeface="Aptos Narrow" panose="020B0004020202020204" pitchFamily="34" charset="0"/>
                        </a:rPr>
                        <a:t> Ratio </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29224578"/>
                  </a:ext>
                </a:extLst>
              </a:tr>
              <a:tr h="320664">
                <a:tc>
                  <a:txBody>
                    <a:bodyPr/>
                    <a:lstStyle/>
                    <a:p>
                      <a:pPr algn="l" fontAlgn="b"/>
                      <a:r>
                        <a:rPr lang="en-US" sz="1600" b="0" i="0" u="none" strike="noStrike" dirty="0">
                          <a:solidFill>
                            <a:srgbClr val="000000"/>
                          </a:solidFill>
                          <a:effectLst/>
                          <a:latin typeface="Aptos Narrow" panose="020B0004020202020204" pitchFamily="34" charset="0"/>
                        </a:rPr>
                        <a:t>Corporate Partner's Share of Partnership Factors (using 20% of income)</a:t>
                      </a:r>
                    </a:p>
                  </a:txBody>
                  <a:tcPr marL="7620" marR="7620" marT="7620" marB="0" anchor="b">
                    <a:lnL>
                      <a:noFill/>
                    </a:lnL>
                    <a:lnR>
                      <a:noFill/>
                    </a:lnR>
                    <a:lnT>
                      <a:noFill/>
                    </a:lnT>
                    <a:lnB>
                      <a:noFill/>
                    </a:lnB>
                    <a:noFill/>
                  </a:tcPr>
                </a:tc>
                <a:tc>
                  <a:txBody>
                    <a:bodyPr/>
                    <a:lstStyle/>
                    <a:p>
                      <a:pPr algn="l" fontAlgn="b"/>
                      <a:endParaRPr lang="en-US" sz="1600" b="0" i="0" u="none" strike="noStrike">
                        <a:solidFill>
                          <a:srgbClr val="000000"/>
                        </a:solidFill>
                        <a:effectLst/>
                        <a:latin typeface="Aptos Narrow" panose="020B0004020202020204" pitchFamily="34" charset="0"/>
                      </a:endParaRPr>
                    </a:p>
                  </a:txBody>
                  <a:tcPr marL="7620" marR="7620" marT="7620" marB="0" anchor="b">
                    <a:lnL>
                      <a:noFill/>
                    </a:lnL>
                    <a:lnR>
                      <a:noFill/>
                    </a:lnR>
                    <a:lnT w="25400" cap="flat" cmpd="dbl" algn="ctr">
                      <a:solidFill>
                        <a:srgbClr val="000000"/>
                      </a:solidFill>
                      <a:prstDash val="solid"/>
                      <a:round/>
                      <a:headEnd type="none" w="med" len="med"/>
                      <a:tailEnd type="none" w="med" len="med"/>
                    </a:lnT>
                    <a:lnB>
                      <a:noFill/>
                    </a:lnB>
                    <a:noFill/>
                  </a:tcPr>
                </a:tc>
                <a:tc>
                  <a:txBody>
                    <a:bodyPr/>
                    <a:lstStyle/>
                    <a:p>
                      <a:pPr algn="l" fontAlgn="b"/>
                      <a:r>
                        <a:rPr lang="en-US" sz="1600" b="0" i="0" u="none" strike="noStrike">
                          <a:solidFill>
                            <a:srgbClr val="000000"/>
                          </a:solidFill>
                          <a:effectLst/>
                          <a:latin typeface="Aptos Narrow" panose="020B0004020202020204" pitchFamily="34" charset="0"/>
                        </a:rPr>
                        <a:t> $        100,000 </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r>
                        <a:rPr lang="en-US" sz="1600" b="0" i="0" u="none" strike="noStrike">
                          <a:solidFill>
                            <a:srgbClr val="000000"/>
                          </a:solidFill>
                          <a:effectLst/>
                          <a:latin typeface="Aptos Narrow" panose="020B0004020202020204" pitchFamily="34" charset="0"/>
                        </a:rPr>
                        <a:t> $            200,000 </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en-US" sz="1600" b="0" i="0" u="none" strike="noStrike">
                        <a:solidFill>
                          <a:srgbClr val="000000"/>
                        </a:solidFill>
                        <a:effectLst/>
                        <a:latin typeface="Aptos Narrow" panose="020B000402020202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988708990"/>
                  </a:ext>
                </a:extLst>
              </a:tr>
              <a:tr h="307838">
                <a:tc>
                  <a:txBody>
                    <a:bodyPr/>
                    <a:lstStyle/>
                    <a:p>
                      <a:pPr algn="l" fontAlgn="b"/>
                      <a:r>
                        <a:rPr lang="en-US" sz="1600" b="0" i="0" u="none" strike="noStrike">
                          <a:solidFill>
                            <a:srgbClr val="000000"/>
                          </a:solidFill>
                          <a:effectLst/>
                          <a:latin typeface="Aptos Narrow" panose="020B0004020202020204" pitchFamily="34" charset="0"/>
                        </a:rPr>
                        <a:t>Corporate Partner's Own Factors</a:t>
                      </a:r>
                    </a:p>
                  </a:txBody>
                  <a:tcPr marL="7620" marR="7620" marT="7620" marB="0" anchor="b">
                    <a:lnL>
                      <a:noFill/>
                    </a:lnL>
                    <a:lnR>
                      <a:noFill/>
                    </a:lnR>
                    <a:lnT>
                      <a:noFill/>
                    </a:lnT>
                    <a:lnB>
                      <a:noFill/>
                    </a:lnB>
                    <a:noFill/>
                  </a:tcPr>
                </a:tc>
                <a:tc>
                  <a:txBody>
                    <a:bodyPr/>
                    <a:lstStyle/>
                    <a:p>
                      <a:pPr algn="ctr" fontAlgn="b"/>
                      <a:endParaRPr lang="en-US" sz="1600" b="0" i="0" u="none" strike="noStrike">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tc>
                  <a:txBody>
                    <a:bodyPr/>
                    <a:lstStyle/>
                    <a:p>
                      <a:pPr algn="l" fontAlgn="b"/>
                      <a:r>
                        <a:rPr lang="en-US" sz="1600" b="0" i="0" u="none" strike="noStrike">
                          <a:solidFill>
                            <a:srgbClr val="000000"/>
                          </a:solidFill>
                          <a:effectLst/>
                          <a:latin typeface="Aptos Narrow" panose="020B0004020202020204" pitchFamily="34" charset="0"/>
                        </a:rPr>
                        <a:t> $        200,000 </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en-US" sz="1600" b="0" i="0" u="none" strike="noStrike">
                          <a:solidFill>
                            <a:srgbClr val="000000"/>
                          </a:solidFill>
                          <a:effectLst/>
                          <a:latin typeface="Aptos Narrow" panose="020B0004020202020204" pitchFamily="34" charset="0"/>
                        </a:rPr>
                        <a:t> $       2,000,000 </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en-US" sz="1600" b="0" i="0" u="none" strike="noStrike">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extLst>
                  <a:ext uri="{0D108BD9-81ED-4DB2-BD59-A6C34878D82A}">
                    <a16:rowId xmlns:a16="http://schemas.microsoft.com/office/drawing/2014/main" val="3783177715"/>
                  </a:ext>
                </a:extLst>
              </a:tr>
              <a:tr h="320664">
                <a:tc>
                  <a:txBody>
                    <a:bodyPr/>
                    <a:lstStyle/>
                    <a:p>
                      <a:pPr algn="l" fontAlgn="b"/>
                      <a:r>
                        <a:rPr lang="en-US" sz="1600" b="0" i="0" u="none" strike="noStrike">
                          <a:solidFill>
                            <a:srgbClr val="000000"/>
                          </a:solidFill>
                          <a:effectLst/>
                          <a:latin typeface="Aptos Narrow" panose="020B0004020202020204" pitchFamily="34" charset="0"/>
                        </a:rPr>
                        <a:t>Total Corporate Partner's Sales Factor</a:t>
                      </a:r>
                    </a:p>
                  </a:txBody>
                  <a:tcPr marL="7620" marR="7620" marT="7620" marB="0" anchor="b">
                    <a:lnL>
                      <a:noFill/>
                    </a:lnL>
                    <a:lnR>
                      <a:noFill/>
                    </a:lnR>
                    <a:lnT>
                      <a:noFill/>
                    </a:lnT>
                    <a:lnB>
                      <a:noFill/>
                    </a:lnB>
                    <a:noFill/>
                  </a:tcPr>
                </a:tc>
                <a:tc>
                  <a:txBody>
                    <a:bodyPr/>
                    <a:lstStyle/>
                    <a:p>
                      <a:pPr algn="l" fontAlgn="b"/>
                      <a:endParaRPr lang="en-US" sz="1600" b="0" i="0" u="none" strike="noStrike">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tc>
                  <a:txBody>
                    <a:bodyPr/>
                    <a:lstStyle/>
                    <a:p>
                      <a:pPr algn="l" fontAlgn="b"/>
                      <a:r>
                        <a:rPr lang="en-US" sz="1600" b="0" i="0" u="none" strike="noStrike">
                          <a:solidFill>
                            <a:srgbClr val="000000"/>
                          </a:solidFill>
                          <a:effectLst/>
                          <a:latin typeface="Aptos Narrow" panose="020B0004020202020204" pitchFamily="34" charset="0"/>
                        </a:rPr>
                        <a:t> $        300,000 </a:t>
                      </a:r>
                    </a:p>
                  </a:txBody>
                  <a:tcPr marL="7620" marR="7620" marT="762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l" fontAlgn="b"/>
                      <a:r>
                        <a:rPr lang="en-US" sz="1600" b="0" i="0" u="none" strike="noStrike">
                          <a:solidFill>
                            <a:srgbClr val="000000"/>
                          </a:solidFill>
                          <a:effectLst/>
                          <a:latin typeface="Aptos Narrow" panose="020B0004020202020204" pitchFamily="34" charset="0"/>
                        </a:rPr>
                        <a:t> $       2,200,000 </a:t>
                      </a:r>
                    </a:p>
                  </a:txBody>
                  <a:tcPr marL="7620" marR="7620" marT="762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r" fontAlgn="b"/>
                      <a:r>
                        <a:rPr lang="en-US" sz="1600" b="0" i="0" u="none" strike="noStrike" dirty="0">
                          <a:solidFill>
                            <a:srgbClr val="000000"/>
                          </a:solidFill>
                          <a:effectLst/>
                          <a:highlight>
                            <a:srgbClr val="FFFF00"/>
                          </a:highlight>
                          <a:latin typeface="Aptos Narrow" panose="020B0004020202020204" pitchFamily="34" charset="0"/>
                        </a:rPr>
                        <a:t>14%</a:t>
                      </a:r>
                    </a:p>
                  </a:txBody>
                  <a:tcPr marL="7620" marR="7620" marT="7620" marB="0" anchor="b">
                    <a:lnL>
                      <a:noFill/>
                    </a:lnL>
                    <a:lnR>
                      <a:noFill/>
                    </a:lnR>
                    <a:lnT>
                      <a:noFill/>
                    </a:lnT>
                    <a:lnB>
                      <a:noFill/>
                    </a:lnB>
                    <a:noFill/>
                  </a:tcPr>
                </a:tc>
                <a:extLst>
                  <a:ext uri="{0D108BD9-81ED-4DB2-BD59-A6C34878D82A}">
                    <a16:rowId xmlns:a16="http://schemas.microsoft.com/office/drawing/2014/main" val="1398481592"/>
                  </a:ext>
                </a:extLst>
              </a:tr>
              <a:tr h="333491">
                <a:tc>
                  <a:txBody>
                    <a:bodyPr/>
                    <a:lstStyle/>
                    <a:p>
                      <a:pPr algn="l" fontAlgn="b"/>
                      <a:r>
                        <a:rPr lang="en-US" sz="1600" b="0" i="0" u="none" strike="noStrike">
                          <a:solidFill>
                            <a:srgbClr val="000000"/>
                          </a:solidFill>
                          <a:effectLst/>
                          <a:latin typeface="Aptos Narrow" panose="020B0004020202020204" pitchFamily="34" charset="0"/>
                        </a:rPr>
                        <a:t>Corporate Partner's Total Income Sourced to State A</a:t>
                      </a:r>
                    </a:p>
                  </a:txBody>
                  <a:tcPr marL="7620" marR="7620" marT="7620" marB="0" anchor="b">
                    <a:lnL>
                      <a:noFill/>
                    </a:lnL>
                    <a:lnR>
                      <a:noFill/>
                    </a:lnR>
                    <a:lnT>
                      <a:noFill/>
                    </a:lnT>
                    <a:lnB>
                      <a:noFill/>
                    </a:lnB>
                    <a:noFill/>
                  </a:tcPr>
                </a:tc>
                <a:tc>
                  <a:txBody>
                    <a:bodyPr/>
                    <a:lstStyle/>
                    <a:p>
                      <a:pPr algn="l" fontAlgn="b"/>
                      <a:r>
                        <a:rPr lang="en-US" sz="1600" b="0" i="0" u="none" strike="noStrike">
                          <a:solidFill>
                            <a:srgbClr val="000000"/>
                          </a:solidFill>
                          <a:effectLst/>
                          <a:latin typeface="Aptos Narrow" panose="020B0004020202020204" pitchFamily="34" charset="0"/>
                        </a:rPr>
                        <a:t> $      16,364 </a:t>
                      </a:r>
                    </a:p>
                  </a:txBody>
                  <a:tcPr marL="7620" marR="7620" marT="7620" marB="0" anchor="b">
                    <a:lnL>
                      <a:noFill/>
                    </a:lnL>
                    <a:lnR>
                      <a:noFill/>
                    </a:lnR>
                    <a:lnT>
                      <a:noFill/>
                    </a:lnT>
                    <a:lnB w="25400" cap="flat" cmpd="dbl" algn="ctr">
                      <a:solidFill>
                        <a:srgbClr val="000000"/>
                      </a:solidFill>
                      <a:prstDash val="solid"/>
                      <a:round/>
                      <a:headEnd type="none" w="med" len="med"/>
                      <a:tailEnd type="none" w="med" len="med"/>
                    </a:lnB>
                    <a:noFill/>
                  </a:tcPr>
                </a:tc>
                <a:tc>
                  <a:txBody>
                    <a:bodyPr/>
                    <a:lstStyle/>
                    <a:p>
                      <a:pPr algn="l" fontAlgn="b"/>
                      <a:endParaRPr lang="en-US" sz="1600" b="0" i="0" u="none" strike="noStrike">
                        <a:solidFill>
                          <a:srgbClr val="000000"/>
                        </a:solidFill>
                        <a:effectLst/>
                        <a:latin typeface="Aptos Narrow" panose="020B0004020202020204" pitchFamily="34" charset="0"/>
                      </a:endParaRPr>
                    </a:p>
                  </a:txBody>
                  <a:tcPr marL="7620" marR="7620" marT="7620" marB="0" anchor="b">
                    <a:lnL>
                      <a:noFill/>
                    </a:lnL>
                    <a:lnR>
                      <a:noFill/>
                    </a:lnR>
                    <a:lnT w="25400" cap="flat" cmpd="dbl" algn="ctr">
                      <a:solidFill>
                        <a:srgbClr val="000000"/>
                      </a:solidFill>
                      <a:prstDash val="solid"/>
                      <a:round/>
                      <a:headEnd type="none" w="med" len="med"/>
                      <a:tailEnd type="none" w="med" len="med"/>
                    </a:lnT>
                    <a:lnB>
                      <a:noFill/>
                    </a:lnB>
                    <a:noFill/>
                  </a:tcPr>
                </a:tc>
                <a:tc>
                  <a:txBody>
                    <a:bodyPr/>
                    <a:lstStyle/>
                    <a:p>
                      <a:pPr algn="l" fontAlgn="b"/>
                      <a:endParaRPr lang="en-US" sz="1600" b="0" i="0" u="none" strike="noStrike">
                        <a:solidFill>
                          <a:srgbClr val="000000"/>
                        </a:solidFill>
                        <a:effectLst/>
                        <a:latin typeface="Aptos Narrow" panose="020B0004020202020204" pitchFamily="34" charset="0"/>
                      </a:endParaRPr>
                    </a:p>
                  </a:txBody>
                  <a:tcPr marL="7620" marR="7620" marT="7620" marB="0" anchor="b">
                    <a:lnL>
                      <a:noFill/>
                    </a:lnL>
                    <a:lnR>
                      <a:noFill/>
                    </a:lnR>
                    <a:lnT w="25400" cap="flat" cmpd="dbl" algn="ctr">
                      <a:solidFill>
                        <a:srgbClr val="000000"/>
                      </a:solidFill>
                      <a:prstDash val="solid"/>
                      <a:round/>
                      <a:headEnd type="none" w="med" len="med"/>
                      <a:tailEnd type="none" w="med" len="med"/>
                    </a:lnT>
                    <a:lnB>
                      <a:noFill/>
                    </a:lnB>
                    <a:noFill/>
                  </a:tcPr>
                </a:tc>
                <a:tc>
                  <a:txBody>
                    <a:bodyPr/>
                    <a:lstStyle/>
                    <a:p>
                      <a:pPr algn="l" fontAlgn="b"/>
                      <a:endParaRPr lang="en-US" sz="1600" b="0" i="0" u="none" strike="noStrike" dirty="0">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extLst>
                  <a:ext uri="{0D108BD9-81ED-4DB2-BD59-A6C34878D82A}">
                    <a16:rowId xmlns:a16="http://schemas.microsoft.com/office/drawing/2014/main" val="1492763699"/>
                  </a:ext>
                </a:extLst>
              </a:tr>
            </a:tbl>
          </a:graphicData>
        </a:graphic>
      </p:graphicFrame>
    </p:spTree>
    <p:extLst>
      <p:ext uri="{BB962C8B-B14F-4D97-AF65-F5344CB8AC3E}">
        <p14:creationId xmlns:p14="http://schemas.microsoft.com/office/powerpoint/2010/main" val="321850356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C699F-354E-54CE-2A4B-FCD7E295A20B}"/>
              </a:ext>
            </a:extLst>
          </p:cNvPr>
          <p:cNvSpPr>
            <a:spLocks noGrp="1"/>
          </p:cNvSpPr>
          <p:nvPr>
            <p:ph type="title"/>
          </p:nvPr>
        </p:nvSpPr>
        <p:spPr/>
        <p:txBody>
          <a:bodyPr/>
          <a:lstStyle/>
          <a:p>
            <a:r>
              <a:rPr lang="en-US" dirty="0"/>
              <a:t>Comparison:</a:t>
            </a:r>
          </a:p>
        </p:txBody>
      </p:sp>
      <p:sp>
        <p:nvSpPr>
          <p:cNvPr id="3" name="Content Placeholder 2">
            <a:extLst>
              <a:ext uri="{FF2B5EF4-FFF2-40B4-BE49-F238E27FC236}">
                <a16:creationId xmlns:a16="http://schemas.microsoft.com/office/drawing/2014/main" id="{C16B8FFC-1999-0273-7C92-4B7B673ED2E1}"/>
              </a:ext>
            </a:extLst>
          </p:cNvPr>
          <p:cNvSpPr>
            <a:spLocks noGrp="1"/>
          </p:cNvSpPr>
          <p:nvPr>
            <p:ph idx="1"/>
          </p:nvPr>
        </p:nvSpPr>
        <p:spPr>
          <a:xfrm>
            <a:off x="2090057" y="2340864"/>
            <a:ext cx="9520750" cy="3047565"/>
          </a:xfrm>
        </p:spPr>
        <p:txBody>
          <a:bodyPr/>
          <a:lstStyle/>
          <a:p>
            <a:r>
              <a:rPr lang="en-US" sz="2400" dirty="0"/>
              <a:t>No Blended - 	  			$20,000</a:t>
            </a:r>
          </a:p>
          <a:p>
            <a:r>
              <a:rPr lang="en-US" sz="2400" dirty="0"/>
              <a:t>Using Share of Capital - 	$25,714</a:t>
            </a:r>
          </a:p>
          <a:p>
            <a:r>
              <a:rPr lang="en-US" sz="2400" dirty="0"/>
              <a:t>Using Share of Income - 	$16,364</a:t>
            </a:r>
            <a:endParaRPr lang="en-US" dirty="0"/>
          </a:p>
        </p:txBody>
      </p:sp>
      <p:sp>
        <p:nvSpPr>
          <p:cNvPr id="4" name="Slide Number Placeholder 3">
            <a:extLst>
              <a:ext uri="{FF2B5EF4-FFF2-40B4-BE49-F238E27FC236}">
                <a16:creationId xmlns:a16="http://schemas.microsoft.com/office/drawing/2014/main" id="{283027CE-9F3F-5FD8-DED1-D71A9539A23C}"/>
              </a:ext>
            </a:extLst>
          </p:cNvPr>
          <p:cNvSpPr>
            <a:spLocks noGrp="1"/>
          </p:cNvSpPr>
          <p:nvPr>
            <p:ph type="sldNum" sz="quarter" idx="12"/>
          </p:nvPr>
        </p:nvSpPr>
        <p:spPr/>
        <p:txBody>
          <a:bodyPr/>
          <a:lstStyle/>
          <a:p>
            <a:fld id="{3A98EE3D-8CD1-4C3F-BD1C-C98C9596463C}" type="slidenum">
              <a:rPr lang="en-US" smtClean="0"/>
              <a:t>52</a:t>
            </a:fld>
            <a:endParaRPr lang="en-US" dirty="0"/>
          </a:p>
        </p:txBody>
      </p:sp>
    </p:spTree>
    <p:extLst>
      <p:ext uri="{BB962C8B-B14F-4D97-AF65-F5344CB8AC3E}">
        <p14:creationId xmlns:p14="http://schemas.microsoft.com/office/powerpoint/2010/main" val="76670815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515AA-C18B-D855-B059-245643674C9F}"/>
              </a:ext>
            </a:extLst>
          </p:cNvPr>
          <p:cNvSpPr>
            <a:spLocks noGrp="1"/>
          </p:cNvSpPr>
          <p:nvPr>
            <p:ph type="title"/>
          </p:nvPr>
        </p:nvSpPr>
        <p:spPr>
          <a:xfrm>
            <a:off x="581192" y="702156"/>
            <a:ext cx="11029616" cy="536080"/>
          </a:xfrm>
        </p:spPr>
        <p:txBody>
          <a:bodyPr/>
          <a:lstStyle/>
          <a:p>
            <a:r>
              <a:rPr lang="en-US" dirty="0"/>
              <a:t>Blended Apportionment – Simple Example</a:t>
            </a:r>
          </a:p>
        </p:txBody>
      </p:sp>
      <p:sp>
        <p:nvSpPr>
          <p:cNvPr id="7" name="Content Placeholder 6">
            <a:extLst>
              <a:ext uri="{FF2B5EF4-FFF2-40B4-BE49-F238E27FC236}">
                <a16:creationId xmlns:a16="http://schemas.microsoft.com/office/drawing/2014/main" id="{B3D6EA7C-AE15-8FF5-B32B-DEF7BC674FE8}"/>
              </a:ext>
            </a:extLst>
          </p:cNvPr>
          <p:cNvSpPr>
            <a:spLocks noGrp="1"/>
          </p:cNvSpPr>
          <p:nvPr>
            <p:ph idx="1"/>
          </p:nvPr>
        </p:nvSpPr>
        <p:spPr>
          <a:xfrm>
            <a:off x="4506686" y="1480457"/>
            <a:ext cx="7104121" cy="4494893"/>
          </a:xfrm>
        </p:spPr>
        <p:txBody>
          <a:bodyPr>
            <a:normAutofit/>
          </a:bodyPr>
          <a:lstStyle/>
          <a:p>
            <a:r>
              <a:rPr lang="en-US" sz="2400" b="1" dirty="0"/>
              <a:t>State A uses a single sales factor.</a:t>
            </a:r>
          </a:p>
          <a:p>
            <a:pPr>
              <a:spcAft>
                <a:spcPts val="0"/>
              </a:spcAft>
            </a:pPr>
            <a:r>
              <a:rPr lang="en-US" sz="2400" b="1" dirty="0"/>
              <a:t>Partnership has: </a:t>
            </a:r>
          </a:p>
          <a:p>
            <a:pPr lvl="1">
              <a:spcAft>
                <a:spcPts val="0"/>
              </a:spcAft>
            </a:pPr>
            <a:r>
              <a:rPr lang="en-US" sz="2100" b="1" dirty="0">
                <a:highlight>
                  <a:srgbClr val="FFFF00"/>
                </a:highlight>
              </a:rPr>
              <a:t>$100,000 of apportionable net income</a:t>
            </a:r>
          </a:p>
          <a:p>
            <a:pPr lvl="1">
              <a:spcAft>
                <a:spcPts val="0"/>
              </a:spcAft>
            </a:pPr>
            <a:r>
              <a:rPr lang="en-US" sz="2100" b="1" dirty="0"/>
              <a:t>$500,000 of sales in State A</a:t>
            </a:r>
          </a:p>
          <a:p>
            <a:pPr lvl="1"/>
            <a:r>
              <a:rPr lang="en-US" sz="2100" b="1" dirty="0"/>
              <a:t>$ 1 million of sales everywhere</a:t>
            </a:r>
          </a:p>
          <a:p>
            <a:pPr>
              <a:spcAft>
                <a:spcPts val="0"/>
              </a:spcAft>
            </a:pPr>
            <a:r>
              <a:rPr lang="en-US" sz="2700" b="1" dirty="0"/>
              <a:t>Corporate Partner has: </a:t>
            </a:r>
          </a:p>
          <a:p>
            <a:pPr lvl="1">
              <a:spcAft>
                <a:spcPts val="0"/>
              </a:spcAft>
            </a:pPr>
            <a:r>
              <a:rPr lang="en-US" sz="2100" b="1" dirty="0">
                <a:highlight>
                  <a:srgbClr val="FFFF00"/>
                </a:highlight>
              </a:rPr>
              <a:t>$50,000 of apportionable net income</a:t>
            </a:r>
          </a:p>
          <a:p>
            <a:pPr lvl="1">
              <a:spcAft>
                <a:spcPts val="0"/>
              </a:spcAft>
            </a:pPr>
            <a:r>
              <a:rPr lang="en-US" sz="2100" b="1" dirty="0"/>
              <a:t>$200,000 of sales in State A.</a:t>
            </a:r>
          </a:p>
          <a:p>
            <a:pPr lvl="1"/>
            <a:r>
              <a:rPr lang="en-US" sz="2100" b="1" dirty="0"/>
              <a:t>$2 million of sales everywhere</a:t>
            </a:r>
          </a:p>
          <a:p>
            <a:pPr>
              <a:spcAft>
                <a:spcPts val="0"/>
              </a:spcAft>
            </a:pPr>
            <a:endParaRPr lang="en-US" sz="2100" b="1" dirty="0"/>
          </a:p>
        </p:txBody>
      </p:sp>
      <p:sp>
        <p:nvSpPr>
          <p:cNvPr id="4" name="Slide Number Placeholder 3">
            <a:extLst>
              <a:ext uri="{FF2B5EF4-FFF2-40B4-BE49-F238E27FC236}">
                <a16:creationId xmlns:a16="http://schemas.microsoft.com/office/drawing/2014/main" id="{BBBCDAEC-8511-3588-CB51-7F4698A67A5D}"/>
              </a:ext>
            </a:extLst>
          </p:cNvPr>
          <p:cNvSpPr>
            <a:spLocks noGrp="1"/>
          </p:cNvSpPr>
          <p:nvPr>
            <p:ph type="sldNum" sz="quarter" idx="12"/>
          </p:nvPr>
        </p:nvSpPr>
        <p:spPr/>
        <p:txBody>
          <a:bodyPr/>
          <a:lstStyle/>
          <a:p>
            <a:fld id="{3A98EE3D-8CD1-4C3F-BD1C-C98C9596463C}" type="slidenum">
              <a:rPr lang="en-US" smtClean="0"/>
              <a:t>53</a:t>
            </a:fld>
            <a:endParaRPr lang="en-US" dirty="0"/>
          </a:p>
        </p:txBody>
      </p:sp>
      <p:grpSp>
        <p:nvGrpSpPr>
          <p:cNvPr id="3" name="Group 2">
            <a:extLst>
              <a:ext uri="{FF2B5EF4-FFF2-40B4-BE49-F238E27FC236}">
                <a16:creationId xmlns:a16="http://schemas.microsoft.com/office/drawing/2014/main" id="{C8F74460-3A2E-E202-6E98-D7F9F413D94F}"/>
              </a:ext>
            </a:extLst>
          </p:cNvPr>
          <p:cNvGrpSpPr/>
          <p:nvPr/>
        </p:nvGrpSpPr>
        <p:grpSpPr>
          <a:xfrm>
            <a:off x="691241" y="1804293"/>
            <a:ext cx="3189515" cy="3741950"/>
            <a:chOff x="4501241" y="2413893"/>
            <a:chExt cx="3189515" cy="3741950"/>
          </a:xfrm>
        </p:grpSpPr>
        <p:sp>
          <p:nvSpPr>
            <p:cNvPr id="5" name="Isosceles Triangle 4">
              <a:extLst>
                <a:ext uri="{FF2B5EF4-FFF2-40B4-BE49-F238E27FC236}">
                  <a16:creationId xmlns:a16="http://schemas.microsoft.com/office/drawing/2014/main" id="{6CFD655E-1047-4DF9-499F-DD0C7EE1646B}"/>
                </a:ext>
              </a:extLst>
            </p:cNvPr>
            <p:cNvSpPr/>
            <p:nvPr/>
          </p:nvSpPr>
          <p:spPr>
            <a:xfrm>
              <a:off x="4705350" y="4555643"/>
              <a:ext cx="2781299" cy="1600200"/>
            </a:xfrm>
            <a:prstGeom prst="triangle">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Partnership</a:t>
              </a:r>
            </a:p>
          </p:txBody>
        </p:sp>
        <p:sp>
          <p:nvSpPr>
            <p:cNvPr id="6" name="Rectangle 5">
              <a:extLst>
                <a:ext uri="{FF2B5EF4-FFF2-40B4-BE49-F238E27FC236}">
                  <a16:creationId xmlns:a16="http://schemas.microsoft.com/office/drawing/2014/main" id="{932644AD-897B-998C-46A8-EB43CE3908E4}"/>
                </a:ext>
              </a:extLst>
            </p:cNvPr>
            <p:cNvSpPr/>
            <p:nvPr/>
          </p:nvSpPr>
          <p:spPr>
            <a:xfrm>
              <a:off x="4501241" y="2413893"/>
              <a:ext cx="3189515" cy="1034143"/>
            </a:xfrm>
            <a:prstGeom prst="rect">
              <a:avLst/>
            </a:prstGeom>
            <a:solidFill>
              <a:schemeClr val="accent4">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Corporate Partner</a:t>
              </a:r>
            </a:p>
          </p:txBody>
        </p:sp>
        <p:cxnSp>
          <p:nvCxnSpPr>
            <p:cNvPr id="8" name="Straight Connector 7">
              <a:extLst>
                <a:ext uri="{FF2B5EF4-FFF2-40B4-BE49-F238E27FC236}">
                  <a16:creationId xmlns:a16="http://schemas.microsoft.com/office/drawing/2014/main" id="{0A0B9008-E53A-56E8-30CD-549EFCDDB554}"/>
                </a:ext>
              </a:extLst>
            </p:cNvPr>
            <p:cNvCxnSpPr>
              <a:stCxn id="6" idx="2"/>
              <a:endCxn id="5" idx="0"/>
            </p:cNvCxnSpPr>
            <p:nvPr/>
          </p:nvCxnSpPr>
          <p:spPr>
            <a:xfrm>
              <a:off x="6095999" y="3448036"/>
              <a:ext cx="1" cy="1107607"/>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6525374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515AA-C18B-D855-B059-245643674C9F}"/>
              </a:ext>
            </a:extLst>
          </p:cNvPr>
          <p:cNvSpPr>
            <a:spLocks noGrp="1"/>
          </p:cNvSpPr>
          <p:nvPr>
            <p:ph type="title"/>
          </p:nvPr>
        </p:nvSpPr>
        <p:spPr>
          <a:xfrm>
            <a:off x="581192" y="702156"/>
            <a:ext cx="11029616" cy="536080"/>
          </a:xfrm>
        </p:spPr>
        <p:txBody>
          <a:bodyPr/>
          <a:lstStyle/>
          <a:p>
            <a:r>
              <a:rPr lang="en-US" dirty="0"/>
              <a:t>Blended Apportionment – Simple Example</a:t>
            </a:r>
          </a:p>
        </p:txBody>
      </p:sp>
      <p:sp>
        <p:nvSpPr>
          <p:cNvPr id="7" name="Content Placeholder 6">
            <a:extLst>
              <a:ext uri="{FF2B5EF4-FFF2-40B4-BE49-F238E27FC236}">
                <a16:creationId xmlns:a16="http://schemas.microsoft.com/office/drawing/2014/main" id="{B3D6EA7C-AE15-8FF5-B32B-DEF7BC674FE8}"/>
              </a:ext>
            </a:extLst>
          </p:cNvPr>
          <p:cNvSpPr>
            <a:spLocks noGrp="1"/>
          </p:cNvSpPr>
          <p:nvPr>
            <p:ph idx="1"/>
          </p:nvPr>
        </p:nvSpPr>
        <p:spPr>
          <a:xfrm>
            <a:off x="4506686" y="1480457"/>
            <a:ext cx="7104121" cy="4494893"/>
          </a:xfrm>
        </p:spPr>
        <p:txBody>
          <a:bodyPr>
            <a:normAutofit/>
          </a:bodyPr>
          <a:lstStyle/>
          <a:p>
            <a:r>
              <a:rPr lang="en-US" sz="2400" b="1" dirty="0"/>
              <a:t>Assume: </a:t>
            </a:r>
          </a:p>
          <a:p>
            <a:pPr lvl="1">
              <a:spcAft>
                <a:spcPts val="0"/>
              </a:spcAft>
            </a:pPr>
            <a:r>
              <a:rPr lang="en-US" sz="2100" b="1" dirty="0"/>
              <a:t>Corporate Partner has an 80% share of Partnership capital </a:t>
            </a:r>
          </a:p>
          <a:p>
            <a:pPr lvl="1">
              <a:spcAft>
                <a:spcPts val="0"/>
              </a:spcAft>
            </a:pPr>
            <a:r>
              <a:rPr lang="en-US" sz="2100" b="1" dirty="0"/>
              <a:t>Corporate Partner receives </a:t>
            </a:r>
            <a:r>
              <a:rPr lang="en-US" sz="2100" b="1" dirty="0">
                <a:highlight>
                  <a:srgbClr val="FFFF00"/>
                </a:highlight>
              </a:rPr>
              <a:t>only a special allocation of a single item –  a $200,000 partnership capital loss</a:t>
            </a:r>
            <a:r>
              <a:rPr lang="en-US" sz="2100" b="1" dirty="0"/>
              <a:t>. (That is – even though the partnership has net income – it also has a $200,000 capital loss offset by other income.) </a:t>
            </a:r>
          </a:p>
        </p:txBody>
      </p:sp>
      <p:sp>
        <p:nvSpPr>
          <p:cNvPr id="4" name="Slide Number Placeholder 3">
            <a:extLst>
              <a:ext uri="{FF2B5EF4-FFF2-40B4-BE49-F238E27FC236}">
                <a16:creationId xmlns:a16="http://schemas.microsoft.com/office/drawing/2014/main" id="{BBBCDAEC-8511-3588-CB51-7F4698A67A5D}"/>
              </a:ext>
            </a:extLst>
          </p:cNvPr>
          <p:cNvSpPr>
            <a:spLocks noGrp="1"/>
          </p:cNvSpPr>
          <p:nvPr>
            <p:ph type="sldNum" sz="quarter" idx="12"/>
          </p:nvPr>
        </p:nvSpPr>
        <p:spPr/>
        <p:txBody>
          <a:bodyPr/>
          <a:lstStyle/>
          <a:p>
            <a:fld id="{3A98EE3D-8CD1-4C3F-BD1C-C98C9596463C}" type="slidenum">
              <a:rPr lang="en-US" smtClean="0"/>
              <a:t>54</a:t>
            </a:fld>
            <a:endParaRPr lang="en-US" dirty="0"/>
          </a:p>
        </p:txBody>
      </p:sp>
      <p:grpSp>
        <p:nvGrpSpPr>
          <p:cNvPr id="3" name="Group 2">
            <a:extLst>
              <a:ext uri="{FF2B5EF4-FFF2-40B4-BE49-F238E27FC236}">
                <a16:creationId xmlns:a16="http://schemas.microsoft.com/office/drawing/2014/main" id="{C8F74460-3A2E-E202-6E98-D7F9F413D94F}"/>
              </a:ext>
            </a:extLst>
          </p:cNvPr>
          <p:cNvGrpSpPr/>
          <p:nvPr/>
        </p:nvGrpSpPr>
        <p:grpSpPr>
          <a:xfrm>
            <a:off x="691241" y="1804293"/>
            <a:ext cx="3189515" cy="3741950"/>
            <a:chOff x="4501241" y="2413893"/>
            <a:chExt cx="3189515" cy="3741950"/>
          </a:xfrm>
        </p:grpSpPr>
        <p:sp>
          <p:nvSpPr>
            <p:cNvPr id="5" name="Isosceles Triangle 4">
              <a:extLst>
                <a:ext uri="{FF2B5EF4-FFF2-40B4-BE49-F238E27FC236}">
                  <a16:creationId xmlns:a16="http://schemas.microsoft.com/office/drawing/2014/main" id="{6CFD655E-1047-4DF9-499F-DD0C7EE1646B}"/>
                </a:ext>
              </a:extLst>
            </p:cNvPr>
            <p:cNvSpPr/>
            <p:nvPr/>
          </p:nvSpPr>
          <p:spPr>
            <a:xfrm>
              <a:off x="4705350" y="4555643"/>
              <a:ext cx="2781299" cy="1600200"/>
            </a:xfrm>
            <a:prstGeom prst="triangle">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Partnership</a:t>
              </a:r>
            </a:p>
          </p:txBody>
        </p:sp>
        <p:sp>
          <p:nvSpPr>
            <p:cNvPr id="6" name="Rectangle 5">
              <a:extLst>
                <a:ext uri="{FF2B5EF4-FFF2-40B4-BE49-F238E27FC236}">
                  <a16:creationId xmlns:a16="http://schemas.microsoft.com/office/drawing/2014/main" id="{932644AD-897B-998C-46A8-EB43CE3908E4}"/>
                </a:ext>
              </a:extLst>
            </p:cNvPr>
            <p:cNvSpPr/>
            <p:nvPr/>
          </p:nvSpPr>
          <p:spPr>
            <a:xfrm>
              <a:off x="4501241" y="2413893"/>
              <a:ext cx="3189515" cy="1034143"/>
            </a:xfrm>
            <a:prstGeom prst="rect">
              <a:avLst/>
            </a:prstGeom>
            <a:solidFill>
              <a:schemeClr val="accent4">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Corporate Partner</a:t>
              </a:r>
            </a:p>
          </p:txBody>
        </p:sp>
        <p:cxnSp>
          <p:nvCxnSpPr>
            <p:cNvPr id="8" name="Straight Connector 7">
              <a:extLst>
                <a:ext uri="{FF2B5EF4-FFF2-40B4-BE49-F238E27FC236}">
                  <a16:creationId xmlns:a16="http://schemas.microsoft.com/office/drawing/2014/main" id="{0A0B9008-E53A-56E8-30CD-549EFCDDB554}"/>
                </a:ext>
              </a:extLst>
            </p:cNvPr>
            <p:cNvCxnSpPr>
              <a:stCxn id="6" idx="2"/>
              <a:endCxn id="5" idx="0"/>
            </p:cNvCxnSpPr>
            <p:nvPr/>
          </p:nvCxnSpPr>
          <p:spPr>
            <a:xfrm>
              <a:off x="6095999" y="3448036"/>
              <a:ext cx="1" cy="1107607"/>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1110201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515AA-C18B-D855-B059-245643674C9F}"/>
              </a:ext>
            </a:extLst>
          </p:cNvPr>
          <p:cNvSpPr>
            <a:spLocks noGrp="1"/>
          </p:cNvSpPr>
          <p:nvPr>
            <p:ph type="title"/>
          </p:nvPr>
        </p:nvSpPr>
        <p:spPr>
          <a:xfrm>
            <a:off x="581192" y="702156"/>
            <a:ext cx="11029616" cy="536080"/>
          </a:xfrm>
        </p:spPr>
        <p:txBody>
          <a:bodyPr/>
          <a:lstStyle/>
          <a:p>
            <a:r>
              <a:rPr lang="en-US" dirty="0"/>
              <a:t>Blended Apportionment – Simple Example</a:t>
            </a:r>
          </a:p>
        </p:txBody>
      </p:sp>
      <p:sp>
        <p:nvSpPr>
          <p:cNvPr id="4" name="Slide Number Placeholder 3">
            <a:extLst>
              <a:ext uri="{FF2B5EF4-FFF2-40B4-BE49-F238E27FC236}">
                <a16:creationId xmlns:a16="http://schemas.microsoft.com/office/drawing/2014/main" id="{BBBCDAEC-8511-3588-CB51-7F4698A67A5D}"/>
              </a:ext>
            </a:extLst>
          </p:cNvPr>
          <p:cNvSpPr>
            <a:spLocks noGrp="1"/>
          </p:cNvSpPr>
          <p:nvPr>
            <p:ph type="sldNum" sz="quarter" idx="12"/>
          </p:nvPr>
        </p:nvSpPr>
        <p:spPr/>
        <p:txBody>
          <a:bodyPr/>
          <a:lstStyle/>
          <a:p>
            <a:fld id="{3A98EE3D-8CD1-4C3F-BD1C-C98C9596463C}" type="slidenum">
              <a:rPr lang="en-US" smtClean="0"/>
              <a:t>55</a:t>
            </a:fld>
            <a:endParaRPr lang="en-US" dirty="0"/>
          </a:p>
        </p:txBody>
      </p:sp>
      <p:sp>
        <p:nvSpPr>
          <p:cNvPr id="16" name="Content Placeholder 6">
            <a:extLst>
              <a:ext uri="{FF2B5EF4-FFF2-40B4-BE49-F238E27FC236}">
                <a16:creationId xmlns:a16="http://schemas.microsoft.com/office/drawing/2014/main" id="{B7464F47-02BF-B3CE-2846-0E08D06752ED}"/>
              </a:ext>
            </a:extLst>
          </p:cNvPr>
          <p:cNvSpPr>
            <a:spLocks noGrp="1"/>
          </p:cNvSpPr>
          <p:nvPr>
            <p:ph idx="1"/>
          </p:nvPr>
        </p:nvSpPr>
        <p:spPr>
          <a:xfrm>
            <a:off x="1277878" y="1208307"/>
            <a:ext cx="4012579" cy="2688774"/>
          </a:xfrm>
        </p:spPr>
        <p:txBody>
          <a:bodyPr>
            <a:normAutofit/>
          </a:bodyPr>
          <a:lstStyle/>
          <a:p>
            <a:r>
              <a:rPr lang="en-US" sz="1400" b="1" dirty="0"/>
              <a:t>State A uses a single sales factor.</a:t>
            </a:r>
          </a:p>
          <a:p>
            <a:pPr>
              <a:spcAft>
                <a:spcPts val="0"/>
              </a:spcAft>
            </a:pPr>
            <a:r>
              <a:rPr lang="en-US" sz="1400" b="1" dirty="0"/>
              <a:t>Partnership has: </a:t>
            </a:r>
          </a:p>
          <a:p>
            <a:pPr lvl="1">
              <a:spcAft>
                <a:spcPts val="0"/>
              </a:spcAft>
            </a:pPr>
            <a:r>
              <a:rPr lang="en-US" b="1" dirty="0">
                <a:highlight>
                  <a:srgbClr val="FFFF00"/>
                </a:highlight>
              </a:rPr>
              <a:t>$100,000 of apportionable net income</a:t>
            </a:r>
          </a:p>
          <a:p>
            <a:pPr lvl="1">
              <a:spcAft>
                <a:spcPts val="0"/>
              </a:spcAft>
            </a:pPr>
            <a:r>
              <a:rPr lang="en-US" b="1" dirty="0"/>
              <a:t>$500,000 of sales in State A</a:t>
            </a:r>
          </a:p>
          <a:p>
            <a:pPr lvl="1"/>
            <a:r>
              <a:rPr lang="en-US" b="1" dirty="0"/>
              <a:t>$ 1 million of sales everywhere</a:t>
            </a:r>
          </a:p>
          <a:p>
            <a:pPr>
              <a:spcAft>
                <a:spcPts val="0"/>
              </a:spcAft>
            </a:pPr>
            <a:r>
              <a:rPr lang="en-US" sz="1400" b="1" dirty="0"/>
              <a:t>Corporate Partner has: </a:t>
            </a:r>
          </a:p>
          <a:p>
            <a:pPr lvl="1">
              <a:spcAft>
                <a:spcPts val="0"/>
              </a:spcAft>
            </a:pPr>
            <a:r>
              <a:rPr lang="en-US" b="1" dirty="0">
                <a:highlight>
                  <a:srgbClr val="FFFF00"/>
                </a:highlight>
              </a:rPr>
              <a:t>$50,000 of apportionable net income</a:t>
            </a:r>
          </a:p>
          <a:p>
            <a:pPr lvl="1">
              <a:spcAft>
                <a:spcPts val="0"/>
              </a:spcAft>
            </a:pPr>
            <a:r>
              <a:rPr lang="en-US" b="1" dirty="0"/>
              <a:t>$200,000 of sales in State A.</a:t>
            </a:r>
          </a:p>
          <a:p>
            <a:pPr lvl="1"/>
            <a:r>
              <a:rPr lang="en-US" b="1" dirty="0"/>
              <a:t>$2 million of sales everywhere</a:t>
            </a:r>
            <a:endParaRPr lang="en-US" sz="1200" b="1" dirty="0"/>
          </a:p>
        </p:txBody>
      </p:sp>
      <p:sp>
        <p:nvSpPr>
          <p:cNvPr id="17" name="Content Placeholder 6">
            <a:extLst>
              <a:ext uri="{FF2B5EF4-FFF2-40B4-BE49-F238E27FC236}">
                <a16:creationId xmlns:a16="http://schemas.microsoft.com/office/drawing/2014/main" id="{68C9C825-639E-9D2F-7355-F97708DBBDAC}"/>
              </a:ext>
            </a:extLst>
          </p:cNvPr>
          <p:cNvSpPr txBox="1">
            <a:spLocks/>
          </p:cNvSpPr>
          <p:nvPr/>
        </p:nvSpPr>
        <p:spPr>
          <a:xfrm>
            <a:off x="5486404" y="1424331"/>
            <a:ext cx="5148939" cy="2177796"/>
          </a:xfrm>
          <a:prstGeom prst="rect">
            <a:avLst/>
          </a:prstGeom>
        </p:spPr>
        <p:txBody>
          <a:bodyPr vert="horz" lIns="91440" tIns="45720" rIns="91440" bIns="45720" rtlCol="0" anchor="ctr">
            <a:norm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85000"/>
                    <a:lumOff val="1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85000"/>
                    <a:lumOff val="1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85000"/>
                    <a:lumOff val="1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85000"/>
                    <a:lumOff val="1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85000"/>
                    <a:lumOff val="1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sz="1400" b="1" dirty="0"/>
              <a:t>Assume: </a:t>
            </a:r>
          </a:p>
          <a:p>
            <a:pPr lvl="1">
              <a:spcAft>
                <a:spcPts val="0"/>
              </a:spcAft>
            </a:pPr>
            <a:r>
              <a:rPr lang="en-US" b="1" dirty="0"/>
              <a:t>Assume: </a:t>
            </a:r>
          </a:p>
          <a:p>
            <a:pPr lvl="1">
              <a:spcAft>
                <a:spcPts val="0"/>
              </a:spcAft>
            </a:pPr>
            <a:r>
              <a:rPr lang="en-US" b="1" dirty="0"/>
              <a:t>Corporate Partner has an 80% share of Partnership capital </a:t>
            </a:r>
          </a:p>
          <a:p>
            <a:pPr lvl="1">
              <a:spcAft>
                <a:spcPts val="0"/>
              </a:spcAft>
            </a:pPr>
            <a:r>
              <a:rPr lang="en-US" b="1" dirty="0"/>
              <a:t>Corporate Partner receives </a:t>
            </a:r>
            <a:r>
              <a:rPr lang="en-US" b="1" dirty="0">
                <a:highlight>
                  <a:srgbClr val="FFFF00"/>
                </a:highlight>
              </a:rPr>
              <a:t>only a special allocation of a single item –  a $200,000 partnership capital loss.</a:t>
            </a:r>
          </a:p>
        </p:txBody>
      </p:sp>
      <p:graphicFrame>
        <p:nvGraphicFramePr>
          <p:cNvPr id="7" name="Table 6">
            <a:extLst>
              <a:ext uri="{FF2B5EF4-FFF2-40B4-BE49-F238E27FC236}">
                <a16:creationId xmlns:a16="http://schemas.microsoft.com/office/drawing/2014/main" id="{FD094902-3BC1-BD81-83F1-C9343B3F8FF6}"/>
              </a:ext>
            </a:extLst>
          </p:cNvPr>
          <p:cNvGraphicFramePr>
            <a:graphicFrameLocks noGrp="1"/>
          </p:cNvGraphicFramePr>
          <p:nvPr>
            <p:extLst>
              <p:ext uri="{D42A27DB-BD31-4B8C-83A1-F6EECF244321}">
                <p14:modId xmlns:p14="http://schemas.microsoft.com/office/powerpoint/2010/main" val="3231596410"/>
              </p:ext>
            </p:extLst>
          </p:nvPr>
        </p:nvGraphicFramePr>
        <p:xfrm>
          <a:off x="761999" y="3897080"/>
          <a:ext cx="10537371" cy="2438407"/>
        </p:xfrm>
        <a:graphic>
          <a:graphicData uri="http://schemas.openxmlformats.org/drawingml/2006/table">
            <a:tbl>
              <a:tblPr/>
              <a:tblGrid>
                <a:gridCol w="8994738">
                  <a:extLst>
                    <a:ext uri="{9D8B030D-6E8A-4147-A177-3AD203B41FA5}">
                      <a16:colId xmlns:a16="http://schemas.microsoft.com/office/drawing/2014/main" val="1273668015"/>
                    </a:ext>
                  </a:extLst>
                </a:gridCol>
                <a:gridCol w="1542633">
                  <a:extLst>
                    <a:ext uri="{9D8B030D-6E8A-4147-A177-3AD203B41FA5}">
                      <a16:colId xmlns:a16="http://schemas.microsoft.com/office/drawing/2014/main" val="1116587748"/>
                    </a:ext>
                  </a:extLst>
                </a:gridCol>
              </a:tblGrid>
              <a:tr h="483651">
                <a:tc>
                  <a:txBody>
                    <a:bodyPr/>
                    <a:lstStyle/>
                    <a:p>
                      <a:pPr algn="l" fontAlgn="b"/>
                      <a:r>
                        <a:rPr lang="en-US" sz="2000" b="1" i="0" u="none" strike="noStrike" dirty="0">
                          <a:solidFill>
                            <a:srgbClr val="000000"/>
                          </a:solidFill>
                          <a:effectLst/>
                          <a:latin typeface="Aptos Narrow" panose="020B0004020202020204" pitchFamily="34" charset="0"/>
                        </a:rPr>
                        <a:t>Sourcing Approach - </a:t>
                      </a:r>
                      <a:r>
                        <a:rPr lang="en-US" sz="2000" b="1" i="0" u="none" strike="noStrike" dirty="0">
                          <a:solidFill>
                            <a:srgbClr val="000000"/>
                          </a:solidFill>
                          <a:effectLst/>
                          <a:highlight>
                            <a:srgbClr val="FFFF00"/>
                          </a:highlight>
                          <a:latin typeface="Aptos Narrow" panose="020B0004020202020204" pitchFamily="34" charset="0"/>
                        </a:rPr>
                        <a:t>No Blending</a:t>
                      </a:r>
                    </a:p>
                  </a:txBody>
                  <a:tcPr marL="7620" marR="7620" marT="7620" marB="0" anchor="b">
                    <a:lnL>
                      <a:noFill/>
                    </a:lnL>
                    <a:lnR>
                      <a:noFill/>
                    </a:lnR>
                    <a:lnT>
                      <a:noFill/>
                    </a:lnT>
                    <a:lnB>
                      <a:noFill/>
                    </a:lnB>
                    <a:noFill/>
                  </a:tcPr>
                </a:tc>
                <a:tc>
                  <a:txBody>
                    <a:bodyPr/>
                    <a:lstStyle/>
                    <a:p>
                      <a:pPr algn="l" fontAlgn="b"/>
                      <a:endParaRPr lang="en-US" sz="2000" b="0" i="0" u="none" strike="noStrike">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extLst>
                  <a:ext uri="{0D108BD9-81ED-4DB2-BD59-A6C34878D82A}">
                    <a16:rowId xmlns:a16="http://schemas.microsoft.com/office/drawing/2014/main" val="3578873331"/>
                  </a:ext>
                </a:extLst>
              </a:tr>
              <a:tr h="483651">
                <a:tc>
                  <a:txBody>
                    <a:bodyPr/>
                    <a:lstStyle/>
                    <a:p>
                      <a:pPr algn="l" fontAlgn="b"/>
                      <a:r>
                        <a:rPr lang="en-US" sz="2000" b="0" i="0" u="none" strike="noStrike" dirty="0">
                          <a:solidFill>
                            <a:srgbClr val="000000"/>
                          </a:solidFill>
                          <a:effectLst/>
                          <a:latin typeface="Aptos Narrow" panose="020B0004020202020204" pitchFamily="34" charset="0"/>
                        </a:rPr>
                        <a:t>Share of Partnership Capital Loss Sourced to State A (50% of -$200,000)</a:t>
                      </a:r>
                    </a:p>
                  </a:txBody>
                  <a:tcPr marL="7620" marR="7620" marT="7620" marB="0" anchor="b">
                    <a:lnL>
                      <a:noFill/>
                    </a:lnL>
                    <a:lnR>
                      <a:noFill/>
                    </a:lnR>
                    <a:lnT>
                      <a:noFill/>
                    </a:lnT>
                    <a:lnB>
                      <a:noFill/>
                    </a:lnB>
                    <a:noFill/>
                  </a:tcPr>
                </a:tc>
                <a:tc>
                  <a:txBody>
                    <a:bodyPr/>
                    <a:lstStyle/>
                    <a:p>
                      <a:pPr algn="l" fontAlgn="b"/>
                      <a:r>
                        <a:rPr lang="en-US" sz="2000" b="0" i="0" u="none" strike="noStrike">
                          <a:solidFill>
                            <a:srgbClr val="000000"/>
                          </a:solidFill>
                          <a:effectLst/>
                          <a:latin typeface="Aptos Narrow" panose="020B0004020202020204" pitchFamily="34" charset="0"/>
                        </a:rPr>
                        <a:t> $      (100,000)</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70722"/>
                  </a:ext>
                </a:extLst>
              </a:tr>
              <a:tr h="483651">
                <a:tc>
                  <a:txBody>
                    <a:bodyPr/>
                    <a:lstStyle/>
                    <a:p>
                      <a:pPr algn="l" fontAlgn="b"/>
                      <a:r>
                        <a:rPr lang="en-US" sz="2000" b="0" i="0" u="none" strike="noStrike" dirty="0">
                          <a:solidFill>
                            <a:srgbClr val="000000"/>
                          </a:solidFill>
                          <a:effectLst/>
                          <a:latin typeface="Aptos Narrow" panose="020B0004020202020204" pitchFamily="34" charset="0"/>
                        </a:rPr>
                        <a:t>Corporate Partner's Share of State A Income (100% of the loss)</a:t>
                      </a:r>
                    </a:p>
                  </a:txBody>
                  <a:tcPr marL="7620" marR="7620" marT="7620" marB="0" anchor="b">
                    <a:lnL>
                      <a:noFill/>
                    </a:lnL>
                    <a:lnR>
                      <a:noFill/>
                    </a:lnR>
                    <a:lnT>
                      <a:noFill/>
                    </a:lnT>
                    <a:lnB>
                      <a:noFill/>
                    </a:lnB>
                    <a:noFill/>
                  </a:tcPr>
                </a:tc>
                <a:tc>
                  <a:txBody>
                    <a:bodyPr/>
                    <a:lstStyle/>
                    <a:p>
                      <a:pPr algn="l" fontAlgn="b"/>
                      <a:r>
                        <a:rPr lang="en-US" sz="2000" b="0" i="0" u="none" strike="noStrike" dirty="0">
                          <a:solidFill>
                            <a:srgbClr val="000000"/>
                          </a:solidFill>
                          <a:effectLst/>
                          <a:latin typeface="Aptos Narrow" panose="020B0004020202020204" pitchFamily="34" charset="0"/>
                        </a:rPr>
                        <a:t> $      (100,000)</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4068850378"/>
                  </a:ext>
                </a:extLst>
              </a:tr>
              <a:tr h="483651">
                <a:tc>
                  <a:txBody>
                    <a:bodyPr/>
                    <a:lstStyle/>
                    <a:p>
                      <a:pPr algn="l" fontAlgn="b"/>
                      <a:r>
                        <a:rPr lang="en-US" sz="2000" b="0" i="0" u="none" strike="noStrike" dirty="0">
                          <a:solidFill>
                            <a:srgbClr val="000000"/>
                          </a:solidFill>
                          <a:effectLst/>
                          <a:latin typeface="Aptos Narrow" panose="020B0004020202020204" pitchFamily="34" charset="0"/>
                        </a:rPr>
                        <a:t>Corporate Partner's Own Income Sourced to State A (10% of $50,000)</a:t>
                      </a:r>
                    </a:p>
                  </a:txBody>
                  <a:tcPr marL="7620" marR="7620" marT="7620" marB="0" anchor="b">
                    <a:lnL>
                      <a:noFill/>
                    </a:lnL>
                    <a:lnR>
                      <a:noFill/>
                    </a:lnR>
                    <a:lnT>
                      <a:noFill/>
                    </a:lnT>
                    <a:lnB>
                      <a:noFill/>
                    </a:lnB>
                    <a:noFill/>
                  </a:tcPr>
                </a:tc>
                <a:tc>
                  <a:txBody>
                    <a:bodyPr/>
                    <a:lstStyle/>
                    <a:p>
                      <a:pPr algn="l" fontAlgn="b"/>
                      <a:r>
                        <a:rPr lang="en-US" sz="2000" b="0" i="0" u="none" strike="noStrike" dirty="0">
                          <a:solidFill>
                            <a:srgbClr val="000000"/>
                          </a:solidFill>
                          <a:effectLst/>
                          <a:latin typeface="Aptos Narrow" panose="020B0004020202020204" pitchFamily="34" charset="0"/>
                        </a:rPr>
                        <a:t> $               5,000 </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40224067"/>
                  </a:ext>
                </a:extLst>
              </a:tr>
              <a:tr h="503803">
                <a:tc>
                  <a:txBody>
                    <a:bodyPr/>
                    <a:lstStyle/>
                    <a:p>
                      <a:pPr algn="l" fontAlgn="b"/>
                      <a:r>
                        <a:rPr lang="en-US" sz="2000" b="0" i="0" u="none" strike="noStrike">
                          <a:solidFill>
                            <a:srgbClr val="000000"/>
                          </a:solidFill>
                          <a:effectLst/>
                          <a:latin typeface="Aptos Narrow" panose="020B0004020202020204" pitchFamily="34" charset="0"/>
                        </a:rPr>
                        <a:t>Total Corporate Partner Income Sourced to State A</a:t>
                      </a:r>
                    </a:p>
                  </a:txBody>
                  <a:tcPr marL="7620" marR="7620" marT="7620" marB="0" anchor="b">
                    <a:lnL>
                      <a:noFill/>
                    </a:lnL>
                    <a:lnR>
                      <a:noFill/>
                    </a:lnR>
                    <a:lnT>
                      <a:noFill/>
                    </a:lnT>
                    <a:lnB>
                      <a:noFill/>
                    </a:lnB>
                    <a:noFill/>
                  </a:tcPr>
                </a:tc>
                <a:tc>
                  <a:txBody>
                    <a:bodyPr/>
                    <a:lstStyle/>
                    <a:p>
                      <a:pPr algn="ctr" fontAlgn="b"/>
                      <a:r>
                        <a:rPr lang="en-US" sz="2000" b="0" i="0" u="none" strike="noStrike" dirty="0">
                          <a:solidFill>
                            <a:srgbClr val="000000"/>
                          </a:solidFill>
                          <a:effectLst/>
                          <a:latin typeface="Aptos Narrow" panose="020B0004020202020204" pitchFamily="34" charset="0"/>
                        </a:rPr>
                        <a:t> $         (95,000)</a:t>
                      </a:r>
                    </a:p>
                  </a:txBody>
                  <a:tcPr marL="7620" marR="7620" marT="762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extLst>
                  <a:ext uri="{0D108BD9-81ED-4DB2-BD59-A6C34878D82A}">
                    <a16:rowId xmlns:a16="http://schemas.microsoft.com/office/drawing/2014/main" val="2982300953"/>
                  </a:ext>
                </a:extLst>
              </a:tr>
            </a:tbl>
          </a:graphicData>
        </a:graphic>
      </p:graphicFrame>
    </p:spTree>
    <p:extLst>
      <p:ext uri="{BB962C8B-B14F-4D97-AF65-F5344CB8AC3E}">
        <p14:creationId xmlns:p14="http://schemas.microsoft.com/office/powerpoint/2010/main" val="20630271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515AA-C18B-D855-B059-245643674C9F}"/>
              </a:ext>
            </a:extLst>
          </p:cNvPr>
          <p:cNvSpPr>
            <a:spLocks noGrp="1"/>
          </p:cNvSpPr>
          <p:nvPr>
            <p:ph type="title"/>
          </p:nvPr>
        </p:nvSpPr>
        <p:spPr>
          <a:xfrm>
            <a:off x="581192" y="702156"/>
            <a:ext cx="11029616" cy="536080"/>
          </a:xfrm>
        </p:spPr>
        <p:txBody>
          <a:bodyPr/>
          <a:lstStyle/>
          <a:p>
            <a:r>
              <a:rPr lang="en-US" dirty="0"/>
              <a:t>Blended Apportionment – Simple Example</a:t>
            </a:r>
          </a:p>
        </p:txBody>
      </p:sp>
      <p:sp>
        <p:nvSpPr>
          <p:cNvPr id="4" name="Slide Number Placeholder 3">
            <a:extLst>
              <a:ext uri="{FF2B5EF4-FFF2-40B4-BE49-F238E27FC236}">
                <a16:creationId xmlns:a16="http://schemas.microsoft.com/office/drawing/2014/main" id="{BBBCDAEC-8511-3588-CB51-7F4698A67A5D}"/>
              </a:ext>
            </a:extLst>
          </p:cNvPr>
          <p:cNvSpPr>
            <a:spLocks noGrp="1"/>
          </p:cNvSpPr>
          <p:nvPr>
            <p:ph type="sldNum" sz="quarter" idx="12"/>
          </p:nvPr>
        </p:nvSpPr>
        <p:spPr/>
        <p:txBody>
          <a:bodyPr/>
          <a:lstStyle/>
          <a:p>
            <a:fld id="{3A98EE3D-8CD1-4C3F-BD1C-C98C9596463C}" type="slidenum">
              <a:rPr lang="en-US" smtClean="0"/>
              <a:t>56</a:t>
            </a:fld>
            <a:endParaRPr lang="en-US" dirty="0"/>
          </a:p>
        </p:txBody>
      </p:sp>
      <p:sp>
        <p:nvSpPr>
          <p:cNvPr id="16" name="Content Placeholder 6">
            <a:extLst>
              <a:ext uri="{FF2B5EF4-FFF2-40B4-BE49-F238E27FC236}">
                <a16:creationId xmlns:a16="http://schemas.microsoft.com/office/drawing/2014/main" id="{B7464F47-02BF-B3CE-2846-0E08D06752ED}"/>
              </a:ext>
            </a:extLst>
          </p:cNvPr>
          <p:cNvSpPr>
            <a:spLocks noGrp="1"/>
          </p:cNvSpPr>
          <p:nvPr>
            <p:ph idx="1"/>
          </p:nvPr>
        </p:nvSpPr>
        <p:spPr>
          <a:xfrm>
            <a:off x="1277878" y="1208307"/>
            <a:ext cx="4012579" cy="2688774"/>
          </a:xfrm>
        </p:spPr>
        <p:txBody>
          <a:bodyPr>
            <a:normAutofit/>
          </a:bodyPr>
          <a:lstStyle/>
          <a:p>
            <a:r>
              <a:rPr lang="en-US" sz="1400" b="1" dirty="0"/>
              <a:t>State A uses a single sales factor.</a:t>
            </a:r>
          </a:p>
          <a:p>
            <a:pPr>
              <a:spcAft>
                <a:spcPts val="0"/>
              </a:spcAft>
            </a:pPr>
            <a:r>
              <a:rPr lang="en-US" sz="1400" b="1" dirty="0"/>
              <a:t>Partnership has: </a:t>
            </a:r>
          </a:p>
          <a:p>
            <a:pPr lvl="1">
              <a:spcAft>
                <a:spcPts val="0"/>
              </a:spcAft>
            </a:pPr>
            <a:r>
              <a:rPr lang="en-US" b="1" dirty="0">
                <a:highlight>
                  <a:srgbClr val="FFFF00"/>
                </a:highlight>
              </a:rPr>
              <a:t>$100,000 of apportionable net income</a:t>
            </a:r>
          </a:p>
          <a:p>
            <a:pPr lvl="1">
              <a:spcAft>
                <a:spcPts val="0"/>
              </a:spcAft>
            </a:pPr>
            <a:r>
              <a:rPr lang="en-US" b="1" dirty="0"/>
              <a:t>$500,000 of sales in State A</a:t>
            </a:r>
          </a:p>
          <a:p>
            <a:pPr lvl="1"/>
            <a:r>
              <a:rPr lang="en-US" b="1" dirty="0"/>
              <a:t>$ 1 million of sales everywhere</a:t>
            </a:r>
          </a:p>
          <a:p>
            <a:pPr>
              <a:spcAft>
                <a:spcPts val="0"/>
              </a:spcAft>
            </a:pPr>
            <a:r>
              <a:rPr lang="en-US" sz="1400" b="1" dirty="0"/>
              <a:t>Corporate Partner has: </a:t>
            </a:r>
          </a:p>
          <a:p>
            <a:pPr lvl="1">
              <a:spcAft>
                <a:spcPts val="0"/>
              </a:spcAft>
            </a:pPr>
            <a:r>
              <a:rPr lang="en-US" b="1" dirty="0">
                <a:highlight>
                  <a:srgbClr val="FFFF00"/>
                </a:highlight>
              </a:rPr>
              <a:t>$50,000 of apportionable net income</a:t>
            </a:r>
          </a:p>
          <a:p>
            <a:pPr lvl="1">
              <a:spcAft>
                <a:spcPts val="0"/>
              </a:spcAft>
            </a:pPr>
            <a:r>
              <a:rPr lang="en-US" b="1" dirty="0"/>
              <a:t>$200,000 of sales in State A.</a:t>
            </a:r>
          </a:p>
          <a:p>
            <a:pPr lvl="1"/>
            <a:r>
              <a:rPr lang="en-US" b="1" dirty="0"/>
              <a:t>$2 million of sales everywhere</a:t>
            </a:r>
            <a:endParaRPr lang="en-US" sz="1200" b="1" dirty="0"/>
          </a:p>
        </p:txBody>
      </p:sp>
      <p:sp>
        <p:nvSpPr>
          <p:cNvPr id="17" name="Content Placeholder 6">
            <a:extLst>
              <a:ext uri="{FF2B5EF4-FFF2-40B4-BE49-F238E27FC236}">
                <a16:creationId xmlns:a16="http://schemas.microsoft.com/office/drawing/2014/main" id="{68C9C825-639E-9D2F-7355-F97708DBBDAC}"/>
              </a:ext>
            </a:extLst>
          </p:cNvPr>
          <p:cNvSpPr txBox="1">
            <a:spLocks/>
          </p:cNvSpPr>
          <p:nvPr/>
        </p:nvSpPr>
        <p:spPr>
          <a:xfrm>
            <a:off x="5486404" y="1424331"/>
            <a:ext cx="5148939" cy="2177796"/>
          </a:xfrm>
          <a:prstGeom prst="rect">
            <a:avLst/>
          </a:prstGeom>
        </p:spPr>
        <p:txBody>
          <a:bodyPr vert="horz" lIns="91440" tIns="45720" rIns="91440" bIns="45720" rtlCol="0" anchor="ctr">
            <a:norm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85000"/>
                    <a:lumOff val="1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85000"/>
                    <a:lumOff val="1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85000"/>
                    <a:lumOff val="1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85000"/>
                    <a:lumOff val="1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85000"/>
                    <a:lumOff val="1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sz="1400" b="1" dirty="0"/>
              <a:t>Assume: </a:t>
            </a:r>
          </a:p>
          <a:p>
            <a:pPr lvl="1">
              <a:spcAft>
                <a:spcPts val="0"/>
              </a:spcAft>
            </a:pPr>
            <a:r>
              <a:rPr lang="en-US" b="1" dirty="0"/>
              <a:t>Assume: </a:t>
            </a:r>
          </a:p>
          <a:p>
            <a:pPr lvl="1">
              <a:spcAft>
                <a:spcPts val="0"/>
              </a:spcAft>
            </a:pPr>
            <a:r>
              <a:rPr lang="en-US" b="1" dirty="0"/>
              <a:t>Corporate Partner has an 80% share of Partnership capital </a:t>
            </a:r>
          </a:p>
          <a:p>
            <a:pPr lvl="1">
              <a:spcAft>
                <a:spcPts val="0"/>
              </a:spcAft>
            </a:pPr>
            <a:r>
              <a:rPr lang="en-US" b="1" dirty="0"/>
              <a:t>Corporate Partner receives </a:t>
            </a:r>
            <a:r>
              <a:rPr lang="en-US" b="1" dirty="0">
                <a:highlight>
                  <a:srgbClr val="FFFF00"/>
                </a:highlight>
              </a:rPr>
              <a:t>only a special allocation of a single item –  a $200,000 partnership capital loss.</a:t>
            </a:r>
          </a:p>
        </p:txBody>
      </p:sp>
      <p:graphicFrame>
        <p:nvGraphicFramePr>
          <p:cNvPr id="3" name="Table 2">
            <a:extLst>
              <a:ext uri="{FF2B5EF4-FFF2-40B4-BE49-F238E27FC236}">
                <a16:creationId xmlns:a16="http://schemas.microsoft.com/office/drawing/2014/main" id="{F2A1AF64-2F6E-64A7-E46E-7990EF2EA3F6}"/>
              </a:ext>
            </a:extLst>
          </p:cNvPr>
          <p:cNvGraphicFramePr>
            <a:graphicFrameLocks noGrp="1"/>
          </p:cNvGraphicFramePr>
          <p:nvPr>
            <p:extLst>
              <p:ext uri="{D42A27DB-BD31-4B8C-83A1-F6EECF244321}">
                <p14:modId xmlns:p14="http://schemas.microsoft.com/office/powerpoint/2010/main" val="1254457090"/>
              </p:ext>
            </p:extLst>
          </p:nvPr>
        </p:nvGraphicFramePr>
        <p:xfrm>
          <a:off x="777133" y="3897081"/>
          <a:ext cx="10935897" cy="2445866"/>
        </p:xfrm>
        <a:graphic>
          <a:graphicData uri="http://schemas.openxmlformats.org/drawingml/2006/table">
            <a:tbl>
              <a:tblPr/>
              <a:tblGrid>
                <a:gridCol w="6025384">
                  <a:extLst>
                    <a:ext uri="{9D8B030D-6E8A-4147-A177-3AD203B41FA5}">
                      <a16:colId xmlns:a16="http://schemas.microsoft.com/office/drawing/2014/main" val="1005781122"/>
                    </a:ext>
                  </a:extLst>
                </a:gridCol>
                <a:gridCol w="1393524">
                  <a:extLst>
                    <a:ext uri="{9D8B030D-6E8A-4147-A177-3AD203B41FA5}">
                      <a16:colId xmlns:a16="http://schemas.microsoft.com/office/drawing/2014/main" val="1866186487"/>
                    </a:ext>
                  </a:extLst>
                </a:gridCol>
                <a:gridCol w="1459882">
                  <a:extLst>
                    <a:ext uri="{9D8B030D-6E8A-4147-A177-3AD203B41FA5}">
                      <a16:colId xmlns:a16="http://schemas.microsoft.com/office/drawing/2014/main" val="3509882171"/>
                    </a:ext>
                  </a:extLst>
                </a:gridCol>
                <a:gridCol w="1426703">
                  <a:extLst>
                    <a:ext uri="{9D8B030D-6E8A-4147-A177-3AD203B41FA5}">
                      <a16:colId xmlns:a16="http://schemas.microsoft.com/office/drawing/2014/main" val="974083619"/>
                    </a:ext>
                  </a:extLst>
                </a:gridCol>
                <a:gridCol w="630404">
                  <a:extLst>
                    <a:ext uri="{9D8B030D-6E8A-4147-A177-3AD203B41FA5}">
                      <a16:colId xmlns:a16="http://schemas.microsoft.com/office/drawing/2014/main" val="3397195820"/>
                    </a:ext>
                  </a:extLst>
                </a:gridCol>
              </a:tblGrid>
              <a:tr h="297973">
                <a:tc gridSpan="5">
                  <a:txBody>
                    <a:bodyPr/>
                    <a:lstStyle/>
                    <a:p>
                      <a:pPr algn="l" fontAlgn="b"/>
                      <a:r>
                        <a:rPr lang="en-US" sz="1600" b="1" i="0" u="none" strike="noStrike" dirty="0">
                          <a:solidFill>
                            <a:srgbClr val="000000"/>
                          </a:solidFill>
                          <a:effectLst/>
                          <a:latin typeface="Aptos Narrow" panose="020B0004020202020204" pitchFamily="34" charset="0"/>
                        </a:rPr>
                        <a:t>Sourcing Approach – </a:t>
                      </a:r>
                      <a:r>
                        <a:rPr lang="en-US" sz="1600" b="1" i="0" u="none" strike="noStrike" dirty="0">
                          <a:solidFill>
                            <a:srgbClr val="000000"/>
                          </a:solidFill>
                          <a:effectLst/>
                          <a:highlight>
                            <a:srgbClr val="FFFF00"/>
                          </a:highlight>
                          <a:latin typeface="Aptos Narrow" panose="020B0004020202020204" pitchFamily="34" charset="0"/>
                        </a:rPr>
                        <a:t>Using Share of Partnership Capital </a:t>
                      </a:r>
                      <a:r>
                        <a:rPr lang="en-US" sz="1600" b="1" i="0" u="none" strike="noStrike" dirty="0">
                          <a:solidFill>
                            <a:srgbClr val="000000"/>
                          </a:solidFill>
                          <a:effectLst/>
                          <a:latin typeface="Aptos Narrow" panose="020B0004020202020204" pitchFamily="34" charset="0"/>
                        </a:rPr>
                        <a:t>to Determine Share of Factors</a:t>
                      </a:r>
                    </a:p>
                  </a:txBody>
                  <a:tcPr marL="7620" marR="7620" marT="7620" marB="0" anchor="b">
                    <a:lnL>
                      <a:noFill/>
                    </a:lnL>
                    <a:lnR>
                      <a:noFill/>
                    </a:lnR>
                    <a:lnT>
                      <a:noFill/>
                    </a:lnT>
                    <a:lnB>
                      <a:noFill/>
                    </a:lnB>
                    <a:noFill/>
                  </a:tcPr>
                </a:tc>
                <a:tc hMerge="1">
                  <a:txBody>
                    <a:bodyPr/>
                    <a:lstStyle/>
                    <a:p>
                      <a:pPr algn="l" fontAlgn="b"/>
                      <a:endParaRPr lang="en-US" sz="1600" b="0" i="0" u="none" strike="noStrike" dirty="0">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tc hMerge="1">
                  <a:txBody>
                    <a:bodyPr/>
                    <a:lstStyle/>
                    <a:p>
                      <a:pPr algn="l" fontAlgn="b"/>
                      <a:endParaRPr lang="en-US" sz="1600" b="0" i="0" u="none" strike="noStrike" dirty="0">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tc hMerge="1">
                  <a:txBody>
                    <a:bodyPr/>
                    <a:lstStyle/>
                    <a:p>
                      <a:pPr algn="l" fontAlgn="b"/>
                      <a:endParaRPr lang="en-US" sz="1600" b="0" i="0" u="none" strike="noStrike" dirty="0">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tc hMerge="1">
                  <a:txBody>
                    <a:bodyPr/>
                    <a:lstStyle/>
                    <a:p>
                      <a:pPr algn="l" fontAlgn="b"/>
                      <a:endParaRPr lang="en-US" sz="1600" b="0" i="0" u="none" strike="noStrike" dirty="0">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extLst>
                  <a:ext uri="{0D108BD9-81ED-4DB2-BD59-A6C34878D82A}">
                    <a16:rowId xmlns:a16="http://schemas.microsoft.com/office/drawing/2014/main" val="112193767"/>
                  </a:ext>
                </a:extLst>
              </a:tr>
              <a:tr h="297973">
                <a:tc>
                  <a:txBody>
                    <a:bodyPr/>
                    <a:lstStyle/>
                    <a:p>
                      <a:pPr algn="l" fontAlgn="b"/>
                      <a:r>
                        <a:rPr lang="en-US" sz="1600" b="0" i="0" u="none" strike="noStrike" dirty="0">
                          <a:solidFill>
                            <a:srgbClr val="000000"/>
                          </a:solidFill>
                          <a:effectLst/>
                          <a:latin typeface="Aptos Narrow" panose="020B0004020202020204" pitchFamily="34" charset="0"/>
                        </a:rPr>
                        <a:t>Corporate Partner's Special Allocation of Partnership Capital Loss</a:t>
                      </a:r>
                    </a:p>
                  </a:txBody>
                  <a:tcPr marL="7620" marR="7620" marT="7620" marB="0" anchor="b">
                    <a:lnL>
                      <a:noFill/>
                    </a:lnL>
                    <a:lnR>
                      <a:noFill/>
                    </a:lnR>
                    <a:lnT>
                      <a:noFill/>
                    </a:lnT>
                    <a:lnB>
                      <a:noFill/>
                    </a:lnB>
                    <a:noFill/>
                  </a:tcPr>
                </a:tc>
                <a:tc>
                  <a:txBody>
                    <a:bodyPr/>
                    <a:lstStyle/>
                    <a:p>
                      <a:pPr algn="l" fontAlgn="b"/>
                      <a:r>
                        <a:rPr lang="en-US" sz="1600" b="0" i="0" u="none" strike="noStrike">
                          <a:solidFill>
                            <a:srgbClr val="000000"/>
                          </a:solidFill>
                          <a:effectLst/>
                          <a:latin typeface="Aptos Narrow" panose="020B0004020202020204" pitchFamily="34" charset="0"/>
                        </a:rPr>
                        <a:t> $      (200,000)</a:t>
                      </a:r>
                    </a:p>
                  </a:txBody>
                  <a:tcPr marL="7620" marR="7620" marT="7620" marB="0" anchor="b">
                    <a:lnL>
                      <a:noFill/>
                    </a:lnL>
                    <a:lnR>
                      <a:noFill/>
                    </a:lnR>
                    <a:lnT>
                      <a:noFill/>
                    </a:lnT>
                    <a:lnB>
                      <a:noFill/>
                    </a:lnB>
                    <a:noFill/>
                  </a:tcPr>
                </a:tc>
                <a:tc>
                  <a:txBody>
                    <a:bodyPr/>
                    <a:lstStyle/>
                    <a:p>
                      <a:pPr algn="l" fontAlgn="b"/>
                      <a:endParaRPr lang="en-US" sz="1600" b="0" i="0" u="none" strike="noStrike">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tc>
                  <a:txBody>
                    <a:bodyPr/>
                    <a:lstStyle/>
                    <a:p>
                      <a:pPr algn="l" fontAlgn="b"/>
                      <a:endParaRPr lang="en-US" sz="1600" b="0" i="0" u="none" strike="noStrike" dirty="0">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tc>
                  <a:txBody>
                    <a:bodyPr/>
                    <a:lstStyle/>
                    <a:p>
                      <a:pPr algn="l" fontAlgn="b"/>
                      <a:endParaRPr lang="en-US" sz="1600" b="0" i="0" u="none" strike="noStrike">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extLst>
                  <a:ext uri="{0D108BD9-81ED-4DB2-BD59-A6C34878D82A}">
                    <a16:rowId xmlns:a16="http://schemas.microsoft.com/office/drawing/2014/main" val="2289102060"/>
                  </a:ext>
                </a:extLst>
              </a:tr>
              <a:tr h="297973">
                <a:tc>
                  <a:txBody>
                    <a:bodyPr/>
                    <a:lstStyle/>
                    <a:p>
                      <a:pPr algn="l" fontAlgn="b"/>
                      <a:r>
                        <a:rPr lang="en-US" sz="1600" b="0" i="0" u="none" strike="noStrike">
                          <a:solidFill>
                            <a:srgbClr val="000000"/>
                          </a:solidFill>
                          <a:effectLst/>
                          <a:latin typeface="Aptos Narrow" panose="020B0004020202020204" pitchFamily="34" charset="0"/>
                        </a:rPr>
                        <a:t>Corporate Partner's Income</a:t>
                      </a:r>
                    </a:p>
                  </a:txBody>
                  <a:tcPr marL="7620" marR="7620" marT="7620" marB="0" anchor="b">
                    <a:lnL>
                      <a:noFill/>
                    </a:lnL>
                    <a:lnR>
                      <a:noFill/>
                    </a:lnR>
                    <a:lnT>
                      <a:noFill/>
                    </a:lnT>
                    <a:lnB>
                      <a:noFill/>
                    </a:lnB>
                    <a:noFill/>
                  </a:tcPr>
                </a:tc>
                <a:tc>
                  <a:txBody>
                    <a:bodyPr/>
                    <a:lstStyle/>
                    <a:p>
                      <a:pPr algn="l" fontAlgn="b"/>
                      <a:r>
                        <a:rPr lang="en-US" sz="1600" b="0" i="0" u="none" strike="noStrike">
                          <a:solidFill>
                            <a:srgbClr val="000000"/>
                          </a:solidFill>
                          <a:effectLst/>
                          <a:latin typeface="Aptos Narrow" panose="020B0004020202020204" pitchFamily="34" charset="0"/>
                        </a:rPr>
                        <a:t> $            50,000 </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en-US" sz="1600" b="0" i="0" u="none" strike="noStrike">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tc>
                  <a:txBody>
                    <a:bodyPr/>
                    <a:lstStyle/>
                    <a:p>
                      <a:pPr algn="l" fontAlgn="b"/>
                      <a:endParaRPr lang="en-US" sz="1600" b="0" i="0" u="none" strike="noStrike" dirty="0">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tc>
                  <a:txBody>
                    <a:bodyPr/>
                    <a:lstStyle/>
                    <a:p>
                      <a:pPr algn="l" fontAlgn="b"/>
                      <a:endParaRPr lang="en-US" sz="1600" b="0" i="0" u="none" strike="noStrike">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extLst>
                  <a:ext uri="{0D108BD9-81ED-4DB2-BD59-A6C34878D82A}">
                    <a16:rowId xmlns:a16="http://schemas.microsoft.com/office/drawing/2014/main" val="3051440849"/>
                  </a:ext>
                </a:extLst>
              </a:tr>
              <a:tr h="310390">
                <a:tc>
                  <a:txBody>
                    <a:bodyPr/>
                    <a:lstStyle/>
                    <a:p>
                      <a:pPr algn="l" fontAlgn="b"/>
                      <a:r>
                        <a:rPr lang="en-US" sz="1600" b="0" i="0" u="none" strike="noStrike">
                          <a:solidFill>
                            <a:srgbClr val="000000"/>
                          </a:solidFill>
                          <a:effectLst/>
                          <a:latin typeface="Aptos Narrow" panose="020B0004020202020204" pitchFamily="34" charset="0"/>
                        </a:rPr>
                        <a:t>Total Apportionable Income of Corporate Partner</a:t>
                      </a:r>
                    </a:p>
                  </a:txBody>
                  <a:tcPr marL="7620" marR="7620" marT="7620" marB="0" anchor="b">
                    <a:lnL>
                      <a:noFill/>
                    </a:lnL>
                    <a:lnR>
                      <a:noFill/>
                    </a:lnR>
                    <a:lnT>
                      <a:noFill/>
                    </a:lnT>
                    <a:lnB>
                      <a:noFill/>
                    </a:lnB>
                    <a:noFill/>
                  </a:tcPr>
                </a:tc>
                <a:tc>
                  <a:txBody>
                    <a:bodyPr/>
                    <a:lstStyle/>
                    <a:p>
                      <a:pPr algn="l" fontAlgn="b"/>
                      <a:r>
                        <a:rPr lang="en-US" sz="1600" b="0" i="0" u="none" strike="noStrike">
                          <a:solidFill>
                            <a:srgbClr val="000000"/>
                          </a:solidFill>
                          <a:effectLst/>
                          <a:latin typeface="Aptos Narrow" panose="020B0004020202020204" pitchFamily="34" charset="0"/>
                        </a:rPr>
                        <a:t> $      (150,000)</a:t>
                      </a:r>
                    </a:p>
                  </a:txBody>
                  <a:tcPr marL="7620" marR="7620" marT="762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b"/>
                      <a:r>
                        <a:rPr lang="en-US" sz="1600" b="1" i="0" u="none" strike="noStrike" dirty="0">
                          <a:solidFill>
                            <a:srgbClr val="000000"/>
                          </a:solidFill>
                          <a:effectLst/>
                          <a:latin typeface="Aptos Narrow" panose="020B0004020202020204" pitchFamily="34" charset="0"/>
                        </a:rPr>
                        <a:t> State A </a:t>
                      </a:r>
                    </a:p>
                  </a:txBody>
                  <a:tcPr marL="7620" marR="7620" marT="7620" marB="0" anchor="b">
                    <a:lnL>
                      <a:noFill/>
                    </a:lnL>
                    <a:lnR>
                      <a:noFill/>
                    </a:lnR>
                    <a:lnT>
                      <a:noFill/>
                    </a:lnT>
                    <a:lnB>
                      <a:noFill/>
                    </a:lnB>
                    <a:noFill/>
                  </a:tcPr>
                </a:tc>
                <a:tc>
                  <a:txBody>
                    <a:bodyPr/>
                    <a:lstStyle/>
                    <a:p>
                      <a:pPr algn="ctr" fontAlgn="b"/>
                      <a:r>
                        <a:rPr lang="en-US" sz="1600" b="1" i="0" u="none" strike="noStrike">
                          <a:solidFill>
                            <a:srgbClr val="000000"/>
                          </a:solidFill>
                          <a:effectLst/>
                          <a:latin typeface="Aptos Narrow" panose="020B0004020202020204" pitchFamily="34" charset="0"/>
                        </a:rPr>
                        <a:t> Everywhere </a:t>
                      </a:r>
                    </a:p>
                  </a:txBody>
                  <a:tcPr marL="7620" marR="7620" marT="7620" marB="0" anchor="b">
                    <a:lnL>
                      <a:noFill/>
                    </a:lnL>
                    <a:lnR>
                      <a:noFill/>
                    </a:lnR>
                    <a:lnT>
                      <a:noFill/>
                    </a:lnT>
                    <a:lnB>
                      <a:noFill/>
                    </a:lnB>
                    <a:noFill/>
                  </a:tcPr>
                </a:tc>
                <a:tc>
                  <a:txBody>
                    <a:bodyPr/>
                    <a:lstStyle/>
                    <a:p>
                      <a:pPr algn="ctr" fontAlgn="b"/>
                      <a:r>
                        <a:rPr lang="en-US" sz="1600" b="1" i="0" u="none" strike="noStrike">
                          <a:solidFill>
                            <a:srgbClr val="000000"/>
                          </a:solidFill>
                          <a:effectLst/>
                          <a:latin typeface="Aptos Narrow" panose="020B0004020202020204" pitchFamily="34" charset="0"/>
                        </a:rPr>
                        <a:t> Ratio </a:t>
                      </a:r>
                    </a:p>
                  </a:txBody>
                  <a:tcPr marL="7620" marR="7620" marT="7620" marB="0" anchor="b">
                    <a:lnL>
                      <a:noFill/>
                    </a:lnL>
                    <a:lnR>
                      <a:noFill/>
                    </a:lnR>
                    <a:lnT>
                      <a:noFill/>
                    </a:lnT>
                    <a:lnB>
                      <a:noFill/>
                    </a:lnB>
                    <a:noFill/>
                  </a:tcPr>
                </a:tc>
                <a:extLst>
                  <a:ext uri="{0D108BD9-81ED-4DB2-BD59-A6C34878D82A}">
                    <a16:rowId xmlns:a16="http://schemas.microsoft.com/office/drawing/2014/main" val="24064346"/>
                  </a:ext>
                </a:extLst>
              </a:tr>
              <a:tr h="310390">
                <a:tc>
                  <a:txBody>
                    <a:bodyPr/>
                    <a:lstStyle/>
                    <a:p>
                      <a:pPr algn="l" fontAlgn="b"/>
                      <a:r>
                        <a:rPr lang="en-US" sz="1600" b="0" i="0" u="none" strike="noStrike" dirty="0">
                          <a:solidFill>
                            <a:srgbClr val="000000"/>
                          </a:solidFill>
                          <a:effectLst/>
                          <a:latin typeface="Aptos Narrow" panose="020B0004020202020204" pitchFamily="34" charset="0"/>
                        </a:rPr>
                        <a:t>Corporate Partner's Share of Partnership Factors (using 80% capital share)</a:t>
                      </a:r>
                    </a:p>
                  </a:txBody>
                  <a:tcPr marL="7620" marR="7620" marT="7620" marB="0" anchor="b">
                    <a:lnL>
                      <a:noFill/>
                    </a:lnL>
                    <a:lnR>
                      <a:noFill/>
                    </a:lnR>
                    <a:lnT>
                      <a:noFill/>
                    </a:lnT>
                    <a:lnB>
                      <a:noFill/>
                    </a:lnB>
                    <a:noFill/>
                  </a:tcPr>
                </a:tc>
                <a:tc>
                  <a:txBody>
                    <a:bodyPr/>
                    <a:lstStyle/>
                    <a:p>
                      <a:pPr algn="l" fontAlgn="b"/>
                      <a:endParaRPr lang="en-US" sz="1600" b="0" i="0" u="none" strike="noStrike">
                        <a:solidFill>
                          <a:srgbClr val="000000"/>
                        </a:solidFill>
                        <a:effectLst/>
                        <a:latin typeface="Aptos Narrow" panose="020B0004020202020204" pitchFamily="34" charset="0"/>
                      </a:endParaRPr>
                    </a:p>
                  </a:txBody>
                  <a:tcPr marL="7620" marR="7620" marT="7620" marB="0" anchor="b">
                    <a:lnL>
                      <a:noFill/>
                    </a:lnL>
                    <a:lnR>
                      <a:noFill/>
                    </a:lnR>
                    <a:lnT w="25400" cap="flat" cmpd="dbl" algn="ctr">
                      <a:solidFill>
                        <a:srgbClr val="000000"/>
                      </a:solidFill>
                      <a:prstDash val="solid"/>
                      <a:round/>
                      <a:headEnd type="none" w="med" len="med"/>
                      <a:tailEnd type="none" w="med" len="med"/>
                    </a:lnT>
                    <a:lnB>
                      <a:noFill/>
                    </a:lnB>
                    <a:noFill/>
                  </a:tcPr>
                </a:tc>
                <a:tc>
                  <a:txBody>
                    <a:bodyPr/>
                    <a:lstStyle/>
                    <a:p>
                      <a:pPr algn="l" fontAlgn="b"/>
                      <a:r>
                        <a:rPr lang="en-US" sz="1600" b="0" i="0" u="none" strike="noStrike" dirty="0">
                          <a:solidFill>
                            <a:srgbClr val="000000"/>
                          </a:solidFill>
                          <a:effectLst/>
                          <a:latin typeface="Aptos Narrow" panose="020B0004020202020204" pitchFamily="34" charset="0"/>
                        </a:rPr>
                        <a:t> $            400,000 </a:t>
                      </a:r>
                    </a:p>
                  </a:txBody>
                  <a:tcPr marL="7620" marR="7620" marT="7620" marB="0" anchor="b">
                    <a:lnL>
                      <a:noFill/>
                    </a:lnL>
                    <a:lnR>
                      <a:noFill/>
                    </a:lnR>
                    <a:lnT>
                      <a:noFill/>
                    </a:lnT>
                    <a:lnB>
                      <a:noFill/>
                    </a:lnB>
                    <a:noFill/>
                  </a:tcPr>
                </a:tc>
                <a:tc>
                  <a:txBody>
                    <a:bodyPr/>
                    <a:lstStyle/>
                    <a:p>
                      <a:pPr algn="l" fontAlgn="b"/>
                      <a:r>
                        <a:rPr lang="en-US" sz="1600" b="0" i="0" u="none" strike="noStrike">
                          <a:solidFill>
                            <a:srgbClr val="000000"/>
                          </a:solidFill>
                          <a:effectLst/>
                          <a:latin typeface="Aptos Narrow" panose="020B0004020202020204" pitchFamily="34" charset="0"/>
                        </a:rPr>
                        <a:t> $              800,000 </a:t>
                      </a:r>
                    </a:p>
                  </a:txBody>
                  <a:tcPr marL="7620" marR="7620" marT="7620" marB="0" anchor="b">
                    <a:lnL>
                      <a:noFill/>
                    </a:lnL>
                    <a:lnR>
                      <a:noFill/>
                    </a:lnR>
                    <a:lnT>
                      <a:noFill/>
                    </a:lnT>
                    <a:lnB>
                      <a:noFill/>
                    </a:lnB>
                    <a:noFill/>
                  </a:tcPr>
                </a:tc>
                <a:tc>
                  <a:txBody>
                    <a:bodyPr/>
                    <a:lstStyle/>
                    <a:p>
                      <a:pPr algn="l" fontAlgn="b"/>
                      <a:endParaRPr lang="en-US" sz="1600" b="0" i="0" u="none" strike="noStrike">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extLst>
                  <a:ext uri="{0D108BD9-81ED-4DB2-BD59-A6C34878D82A}">
                    <a16:rowId xmlns:a16="http://schemas.microsoft.com/office/drawing/2014/main" val="3511829259"/>
                  </a:ext>
                </a:extLst>
              </a:tr>
              <a:tr h="297973">
                <a:tc>
                  <a:txBody>
                    <a:bodyPr/>
                    <a:lstStyle/>
                    <a:p>
                      <a:pPr algn="l" fontAlgn="b"/>
                      <a:r>
                        <a:rPr lang="en-US" sz="1600" b="0" i="0" u="none" strike="noStrike">
                          <a:solidFill>
                            <a:srgbClr val="000000"/>
                          </a:solidFill>
                          <a:effectLst/>
                          <a:latin typeface="Aptos Narrow" panose="020B0004020202020204" pitchFamily="34" charset="0"/>
                        </a:rPr>
                        <a:t>Corporate Partner's Own Factors</a:t>
                      </a:r>
                    </a:p>
                  </a:txBody>
                  <a:tcPr marL="7620" marR="7620" marT="7620" marB="0" anchor="b">
                    <a:lnL>
                      <a:noFill/>
                    </a:lnL>
                    <a:lnR>
                      <a:noFill/>
                    </a:lnR>
                    <a:lnT>
                      <a:noFill/>
                    </a:lnT>
                    <a:lnB>
                      <a:noFill/>
                    </a:lnB>
                    <a:noFill/>
                  </a:tcPr>
                </a:tc>
                <a:tc>
                  <a:txBody>
                    <a:bodyPr/>
                    <a:lstStyle/>
                    <a:p>
                      <a:pPr algn="ctr" fontAlgn="b"/>
                      <a:endParaRPr lang="en-US" sz="1600" b="0" i="0" u="none" strike="noStrike">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tc>
                  <a:txBody>
                    <a:bodyPr/>
                    <a:lstStyle/>
                    <a:p>
                      <a:pPr algn="l" fontAlgn="b"/>
                      <a:r>
                        <a:rPr lang="en-US" sz="1600" b="0" i="0" u="none" strike="noStrike">
                          <a:solidFill>
                            <a:srgbClr val="000000"/>
                          </a:solidFill>
                          <a:effectLst/>
                          <a:latin typeface="Aptos Narrow" panose="020B0004020202020204" pitchFamily="34" charset="0"/>
                        </a:rPr>
                        <a:t> $            100,000 </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en-US" sz="1600" b="0" i="0" u="none" strike="noStrike">
                          <a:solidFill>
                            <a:srgbClr val="000000"/>
                          </a:solidFill>
                          <a:effectLst/>
                          <a:latin typeface="Aptos Narrow" panose="020B0004020202020204" pitchFamily="34" charset="0"/>
                        </a:rPr>
                        <a:t> $         1,000,000 </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en-US" sz="1600" b="0" i="0" u="none" strike="noStrike">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extLst>
                  <a:ext uri="{0D108BD9-81ED-4DB2-BD59-A6C34878D82A}">
                    <a16:rowId xmlns:a16="http://schemas.microsoft.com/office/drawing/2014/main" val="2132123605"/>
                  </a:ext>
                </a:extLst>
              </a:tr>
              <a:tr h="310390">
                <a:tc>
                  <a:txBody>
                    <a:bodyPr/>
                    <a:lstStyle/>
                    <a:p>
                      <a:pPr algn="l" fontAlgn="b"/>
                      <a:r>
                        <a:rPr lang="en-US" sz="1600" b="0" i="0" u="none" strike="noStrike">
                          <a:solidFill>
                            <a:srgbClr val="000000"/>
                          </a:solidFill>
                          <a:effectLst/>
                          <a:latin typeface="Aptos Narrow" panose="020B0004020202020204" pitchFamily="34" charset="0"/>
                        </a:rPr>
                        <a:t>Total Corporate Partner's Sales Factor</a:t>
                      </a:r>
                    </a:p>
                  </a:txBody>
                  <a:tcPr marL="7620" marR="7620" marT="7620" marB="0" anchor="b">
                    <a:lnL>
                      <a:noFill/>
                    </a:lnL>
                    <a:lnR>
                      <a:noFill/>
                    </a:lnR>
                    <a:lnT>
                      <a:noFill/>
                    </a:lnT>
                    <a:lnB>
                      <a:noFill/>
                    </a:lnB>
                    <a:noFill/>
                  </a:tcPr>
                </a:tc>
                <a:tc>
                  <a:txBody>
                    <a:bodyPr/>
                    <a:lstStyle/>
                    <a:p>
                      <a:pPr algn="l" fontAlgn="b"/>
                      <a:endParaRPr lang="en-US" sz="1600" b="0" i="0" u="none" strike="noStrike">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tc>
                  <a:txBody>
                    <a:bodyPr/>
                    <a:lstStyle/>
                    <a:p>
                      <a:pPr algn="l" fontAlgn="b"/>
                      <a:r>
                        <a:rPr lang="en-US" sz="1600" b="0" i="0" u="none" strike="noStrike">
                          <a:solidFill>
                            <a:srgbClr val="000000"/>
                          </a:solidFill>
                          <a:effectLst/>
                          <a:latin typeface="Aptos Narrow" panose="020B0004020202020204" pitchFamily="34" charset="0"/>
                        </a:rPr>
                        <a:t> $            500,000 </a:t>
                      </a:r>
                    </a:p>
                  </a:txBody>
                  <a:tcPr marL="7620" marR="7620" marT="762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l" fontAlgn="b"/>
                      <a:r>
                        <a:rPr lang="en-US" sz="1600" b="0" i="0" u="none" strike="noStrike">
                          <a:solidFill>
                            <a:srgbClr val="000000"/>
                          </a:solidFill>
                          <a:effectLst/>
                          <a:latin typeface="Aptos Narrow" panose="020B0004020202020204" pitchFamily="34" charset="0"/>
                        </a:rPr>
                        <a:t> $         1,800,000 </a:t>
                      </a:r>
                    </a:p>
                  </a:txBody>
                  <a:tcPr marL="7620" marR="7620" marT="762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r" fontAlgn="b"/>
                      <a:r>
                        <a:rPr lang="en-US" sz="1600" b="0" i="0" u="none" strike="noStrike" dirty="0">
                          <a:solidFill>
                            <a:srgbClr val="000000"/>
                          </a:solidFill>
                          <a:effectLst/>
                          <a:highlight>
                            <a:srgbClr val="FFFF00"/>
                          </a:highlight>
                          <a:latin typeface="Aptos Narrow" panose="020B0004020202020204" pitchFamily="34" charset="0"/>
                        </a:rPr>
                        <a:t>28%</a:t>
                      </a:r>
                    </a:p>
                  </a:txBody>
                  <a:tcPr marL="7620" marR="7620" marT="7620" marB="0" anchor="b">
                    <a:lnL>
                      <a:noFill/>
                    </a:lnL>
                    <a:lnR>
                      <a:noFill/>
                    </a:lnR>
                    <a:lnT>
                      <a:noFill/>
                    </a:lnT>
                    <a:lnB>
                      <a:noFill/>
                    </a:lnB>
                    <a:noFill/>
                  </a:tcPr>
                </a:tc>
                <a:extLst>
                  <a:ext uri="{0D108BD9-81ED-4DB2-BD59-A6C34878D82A}">
                    <a16:rowId xmlns:a16="http://schemas.microsoft.com/office/drawing/2014/main" val="1953193931"/>
                  </a:ext>
                </a:extLst>
              </a:tr>
              <a:tr h="322804">
                <a:tc>
                  <a:txBody>
                    <a:bodyPr/>
                    <a:lstStyle/>
                    <a:p>
                      <a:pPr algn="l" fontAlgn="b"/>
                      <a:r>
                        <a:rPr lang="en-US" sz="1600" b="0" i="0" u="none" strike="noStrike">
                          <a:solidFill>
                            <a:srgbClr val="000000"/>
                          </a:solidFill>
                          <a:effectLst/>
                          <a:latin typeface="Aptos Narrow" panose="020B0004020202020204" pitchFamily="34" charset="0"/>
                        </a:rPr>
                        <a:t>Corporate Partner's Total Income Sourced to State A</a:t>
                      </a:r>
                    </a:p>
                  </a:txBody>
                  <a:tcPr marL="7620" marR="7620" marT="7620" marB="0" anchor="b">
                    <a:lnL>
                      <a:noFill/>
                    </a:lnL>
                    <a:lnR>
                      <a:noFill/>
                    </a:lnR>
                    <a:lnT>
                      <a:noFill/>
                    </a:lnT>
                    <a:lnB>
                      <a:noFill/>
                    </a:lnB>
                    <a:noFill/>
                  </a:tcPr>
                </a:tc>
                <a:tc>
                  <a:txBody>
                    <a:bodyPr/>
                    <a:lstStyle/>
                    <a:p>
                      <a:pPr algn="l" fontAlgn="b"/>
                      <a:r>
                        <a:rPr lang="en-US" sz="1600" b="0" i="0" u="none" strike="noStrike">
                          <a:solidFill>
                            <a:srgbClr val="000000"/>
                          </a:solidFill>
                          <a:effectLst/>
                          <a:latin typeface="Aptos Narrow" panose="020B0004020202020204" pitchFamily="34" charset="0"/>
                        </a:rPr>
                        <a:t> $         (41,667)</a:t>
                      </a:r>
                    </a:p>
                  </a:txBody>
                  <a:tcPr marL="7620" marR="7620" marT="7620" marB="0" anchor="b">
                    <a:lnL>
                      <a:noFill/>
                    </a:lnL>
                    <a:lnR>
                      <a:noFill/>
                    </a:lnR>
                    <a:lnT>
                      <a:noFill/>
                    </a:lnT>
                    <a:lnB w="25400" cap="flat" cmpd="dbl" algn="ctr">
                      <a:solidFill>
                        <a:srgbClr val="000000"/>
                      </a:solidFill>
                      <a:prstDash val="solid"/>
                      <a:round/>
                      <a:headEnd type="none" w="med" len="med"/>
                      <a:tailEnd type="none" w="med" len="med"/>
                    </a:lnB>
                    <a:noFill/>
                  </a:tcPr>
                </a:tc>
                <a:tc>
                  <a:txBody>
                    <a:bodyPr/>
                    <a:lstStyle/>
                    <a:p>
                      <a:pPr algn="l" fontAlgn="b"/>
                      <a:endParaRPr lang="en-US" sz="1600" b="0" i="0" u="none" strike="noStrike">
                        <a:solidFill>
                          <a:srgbClr val="000000"/>
                        </a:solidFill>
                        <a:effectLst/>
                        <a:latin typeface="Aptos Narrow" panose="020B0004020202020204" pitchFamily="34" charset="0"/>
                      </a:endParaRPr>
                    </a:p>
                  </a:txBody>
                  <a:tcPr marL="7620" marR="7620" marT="7620" marB="0" anchor="b">
                    <a:lnL>
                      <a:noFill/>
                    </a:lnL>
                    <a:lnR>
                      <a:noFill/>
                    </a:lnR>
                    <a:lnT w="25400" cap="flat" cmpd="dbl" algn="ctr">
                      <a:solidFill>
                        <a:srgbClr val="000000"/>
                      </a:solidFill>
                      <a:prstDash val="solid"/>
                      <a:round/>
                      <a:headEnd type="none" w="med" len="med"/>
                      <a:tailEnd type="none" w="med" len="med"/>
                    </a:lnT>
                    <a:lnB>
                      <a:noFill/>
                    </a:lnB>
                    <a:noFill/>
                  </a:tcPr>
                </a:tc>
                <a:tc>
                  <a:txBody>
                    <a:bodyPr/>
                    <a:lstStyle/>
                    <a:p>
                      <a:pPr algn="l" fontAlgn="b"/>
                      <a:endParaRPr lang="en-US" sz="1600" b="0" i="0" u="none" strike="noStrike">
                        <a:solidFill>
                          <a:srgbClr val="000000"/>
                        </a:solidFill>
                        <a:effectLst/>
                        <a:latin typeface="Aptos Narrow" panose="020B0004020202020204" pitchFamily="34" charset="0"/>
                      </a:endParaRPr>
                    </a:p>
                  </a:txBody>
                  <a:tcPr marL="7620" marR="7620" marT="7620" marB="0" anchor="b">
                    <a:lnL>
                      <a:noFill/>
                    </a:lnL>
                    <a:lnR>
                      <a:noFill/>
                    </a:lnR>
                    <a:lnT w="25400" cap="flat" cmpd="dbl" algn="ctr">
                      <a:solidFill>
                        <a:srgbClr val="000000"/>
                      </a:solidFill>
                      <a:prstDash val="solid"/>
                      <a:round/>
                      <a:headEnd type="none" w="med" len="med"/>
                      <a:tailEnd type="none" w="med" len="med"/>
                    </a:lnT>
                    <a:lnB>
                      <a:noFill/>
                    </a:lnB>
                    <a:noFill/>
                  </a:tcPr>
                </a:tc>
                <a:tc>
                  <a:txBody>
                    <a:bodyPr/>
                    <a:lstStyle/>
                    <a:p>
                      <a:pPr algn="l" fontAlgn="b"/>
                      <a:endParaRPr lang="en-US" sz="1600" b="0" i="0" u="none" strike="noStrike" dirty="0">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extLst>
                  <a:ext uri="{0D108BD9-81ED-4DB2-BD59-A6C34878D82A}">
                    <a16:rowId xmlns:a16="http://schemas.microsoft.com/office/drawing/2014/main" val="1242359372"/>
                  </a:ext>
                </a:extLst>
              </a:tr>
            </a:tbl>
          </a:graphicData>
        </a:graphic>
      </p:graphicFrame>
    </p:spTree>
    <p:extLst>
      <p:ext uri="{BB962C8B-B14F-4D97-AF65-F5344CB8AC3E}">
        <p14:creationId xmlns:p14="http://schemas.microsoft.com/office/powerpoint/2010/main" val="418327026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515AA-C18B-D855-B059-245643674C9F}"/>
              </a:ext>
            </a:extLst>
          </p:cNvPr>
          <p:cNvSpPr>
            <a:spLocks noGrp="1"/>
          </p:cNvSpPr>
          <p:nvPr>
            <p:ph type="title"/>
          </p:nvPr>
        </p:nvSpPr>
        <p:spPr>
          <a:xfrm>
            <a:off x="581192" y="702156"/>
            <a:ext cx="11029616" cy="536080"/>
          </a:xfrm>
        </p:spPr>
        <p:txBody>
          <a:bodyPr/>
          <a:lstStyle/>
          <a:p>
            <a:r>
              <a:rPr lang="en-US" dirty="0"/>
              <a:t>Blended Apportionment – Simple Example</a:t>
            </a:r>
          </a:p>
        </p:txBody>
      </p:sp>
      <p:sp>
        <p:nvSpPr>
          <p:cNvPr id="4" name="Slide Number Placeholder 3">
            <a:extLst>
              <a:ext uri="{FF2B5EF4-FFF2-40B4-BE49-F238E27FC236}">
                <a16:creationId xmlns:a16="http://schemas.microsoft.com/office/drawing/2014/main" id="{BBBCDAEC-8511-3588-CB51-7F4698A67A5D}"/>
              </a:ext>
            </a:extLst>
          </p:cNvPr>
          <p:cNvSpPr>
            <a:spLocks noGrp="1"/>
          </p:cNvSpPr>
          <p:nvPr>
            <p:ph type="sldNum" sz="quarter" idx="12"/>
          </p:nvPr>
        </p:nvSpPr>
        <p:spPr/>
        <p:txBody>
          <a:bodyPr/>
          <a:lstStyle/>
          <a:p>
            <a:fld id="{3A98EE3D-8CD1-4C3F-BD1C-C98C9596463C}" type="slidenum">
              <a:rPr lang="en-US" smtClean="0"/>
              <a:t>57</a:t>
            </a:fld>
            <a:endParaRPr lang="en-US" dirty="0"/>
          </a:p>
        </p:txBody>
      </p:sp>
      <p:sp>
        <p:nvSpPr>
          <p:cNvPr id="16" name="Content Placeholder 6">
            <a:extLst>
              <a:ext uri="{FF2B5EF4-FFF2-40B4-BE49-F238E27FC236}">
                <a16:creationId xmlns:a16="http://schemas.microsoft.com/office/drawing/2014/main" id="{B7464F47-02BF-B3CE-2846-0E08D06752ED}"/>
              </a:ext>
            </a:extLst>
          </p:cNvPr>
          <p:cNvSpPr>
            <a:spLocks noGrp="1"/>
          </p:cNvSpPr>
          <p:nvPr>
            <p:ph idx="1"/>
          </p:nvPr>
        </p:nvSpPr>
        <p:spPr>
          <a:xfrm>
            <a:off x="1277878" y="1208307"/>
            <a:ext cx="4012579" cy="2688774"/>
          </a:xfrm>
        </p:spPr>
        <p:txBody>
          <a:bodyPr>
            <a:normAutofit/>
          </a:bodyPr>
          <a:lstStyle/>
          <a:p>
            <a:r>
              <a:rPr lang="en-US" sz="1400" b="1" dirty="0"/>
              <a:t>State A uses a single sales factor.</a:t>
            </a:r>
          </a:p>
          <a:p>
            <a:pPr>
              <a:spcAft>
                <a:spcPts val="0"/>
              </a:spcAft>
            </a:pPr>
            <a:r>
              <a:rPr lang="en-US" sz="1400" b="1" dirty="0"/>
              <a:t>Partnership has: </a:t>
            </a:r>
          </a:p>
          <a:p>
            <a:pPr lvl="1">
              <a:spcAft>
                <a:spcPts val="0"/>
              </a:spcAft>
            </a:pPr>
            <a:r>
              <a:rPr lang="en-US" b="1" dirty="0">
                <a:highlight>
                  <a:srgbClr val="FFFF00"/>
                </a:highlight>
              </a:rPr>
              <a:t>$50,000 of apportionable net income</a:t>
            </a:r>
          </a:p>
          <a:p>
            <a:pPr lvl="1">
              <a:spcAft>
                <a:spcPts val="0"/>
              </a:spcAft>
            </a:pPr>
            <a:r>
              <a:rPr lang="en-US" b="1" dirty="0"/>
              <a:t>$500,000 of sales in State A</a:t>
            </a:r>
          </a:p>
          <a:p>
            <a:pPr lvl="1"/>
            <a:r>
              <a:rPr lang="en-US" b="1" dirty="0"/>
              <a:t>$ 1 million of sales everywhere</a:t>
            </a:r>
          </a:p>
          <a:p>
            <a:pPr>
              <a:spcAft>
                <a:spcPts val="0"/>
              </a:spcAft>
            </a:pPr>
            <a:r>
              <a:rPr lang="en-US" sz="1400" b="1" dirty="0"/>
              <a:t>Corporate Partner has: </a:t>
            </a:r>
          </a:p>
          <a:p>
            <a:pPr lvl="1">
              <a:spcAft>
                <a:spcPts val="0"/>
              </a:spcAft>
            </a:pPr>
            <a:r>
              <a:rPr lang="en-US" b="1" dirty="0">
                <a:highlight>
                  <a:srgbClr val="FFFF00"/>
                </a:highlight>
              </a:rPr>
              <a:t>$50,000 of apportionable net income</a:t>
            </a:r>
          </a:p>
          <a:p>
            <a:pPr lvl="1">
              <a:spcAft>
                <a:spcPts val="0"/>
              </a:spcAft>
            </a:pPr>
            <a:r>
              <a:rPr lang="en-US" b="1" dirty="0"/>
              <a:t>$200,000 of sales in State A.</a:t>
            </a:r>
          </a:p>
          <a:p>
            <a:pPr lvl="1"/>
            <a:r>
              <a:rPr lang="en-US" b="1" dirty="0"/>
              <a:t>$2 million of sales everywhere</a:t>
            </a:r>
            <a:endParaRPr lang="en-US" sz="1200" b="1" dirty="0"/>
          </a:p>
        </p:txBody>
      </p:sp>
      <p:sp>
        <p:nvSpPr>
          <p:cNvPr id="17" name="Content Placeholder 6">
            <a:extLst>
              <a:ext uri="{FF2B5EF4-FFF2-40B4-BE49-F238E27FC236}">
                <a16:creationId xmlns:a16="http://schemas.microsoft.com/office/drawing/2014/main" id="{68C9C825-639E-9D2F-7355-F97708DBBDAC}"/>
              </a:ext>
            </a:extLst>
          </p:cNvPr>
          <p:cNvSpPr txBox="1">
            <a:spLocks/>
          </p:cNvSpPr>
          <p:nvPr/>
        </p:nvSpPr>
        <p:spPr>
          <a:xfrm>
            <a:off x="5486404" y="1424331"/>
            <a:ext cx="5148939" cy="2177796"/>
          </a:xfrm>
          <a:prstGeom prst="rect">
            <a:avLst/>
          </a:prstGeom>
        </p:spPr>
        <p:txBody>
          <a:bodyPr vert="horz" lIns="91440" tIns="45720" rIns="91440" bIns="45720" rtlCol="0" anchor="ctr">
            <a:norm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85000"/>
                    <a:lumOff val="1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85000"/>
                    <a:lumOff val="1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85000"/>
                    <a:lumOff val="1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85000"/>
                    <a:lumOff val="1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85000"/>
                    <a:lumOff val="1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sz="1400" b="1" dirty="0"/>
              <a:t>Assume: </a:t>
            </a:r>
          </a:p>
          <a:p>
            <a:pPr lvl="1">
              <a:spcAft>
                <a:spcPts val="0"/>
              </a:spcAft>
            </a:pPr>
            <a:r>
              <a:rPr lang="en-US" b="1" dirty="0"/>
              <a:t>Assume: </a:t>
            </a:r>
          </a:p>
          <a:p>
            <a:pPr lvl="1">
              <a:spcAft>
                <a:spcPts val="0"/>
              </a:spcAft>
            </a:pPr>
            <a:r>
              <a:rPr lang="en-US" b="1" dirty="0"/>
              <a:t>Corporate Partner has an 80% share of Partnership capital </a:t>
            </a:r>
          </a:p>
          <a:p>
            <a:pPr lvl="1">
              <a:spcAft>
                <a:spcPts val="0"/>
              </a:spcAft>
            </a:pPr>
            <a:r>
              <a:rPr lang="en-US" b="1" dirty="0"/>
              <a:t>Corporate Partner receives </a:t>
            </a:r>
            <a:r>
              <a:rPr lang="en-US" b="1" dirty="0">
                <a:highlight>
                  <a:srgbClr val="FFFF00"/>
                </a:highlight>
              </a:rPr>
              <a:t>only a special allocation of a single item –  a $200,000 partnership capital loss.</a:t>
            </a:r>
          </a:p>
        </p:txBody>
      </p:sp>
      <p:graphicFrame>
        <p:nvGraphicFramePr>
          <p:cNvPr id="3" name="Table 2">
            <a:extLst>
              <a:ext uri="{FF2B5EF4-FFF2-40B4-BE49-F238E27FC236}">
                <a16:creationId xmlns:a16="http://schemas.microsoft.com/office/drawing/2014/main" id="{F2A1AF64-2F6E-64A7-E46E-7990EF2EA3F6}"/>
              </a:ext>
            </a:extLst>
          </p:cNvPr>
          <p:cNvGraphicFramePr>
            <a:graphicFrameLocks noGrp="1"/>
          </p:cNvGraphicFramePr>
          <p:nvPr>
            <p:extLst>
              <p:ext uri="{D42A27DB-BD31-4B8C-83A1-F6EECF244321}">
                <p14:modId xmlns:p14="http://schemas.microsoft.com/office/powerpoint/2010/main" val="3189566242"/>
              </p:ext>
            </p:extLst>
          </p:nvPr>
        </p:nvGraphicFramePr>
        <p:xfrm>
          <a:off x="657392" y="3978048"/>
          <a:ext cx="11029617" cy="2635609"/>
        </p:xfrm>
        <a:graphic>
          <a:graphicData uri="http://schemas.openxmlformats.org/drawingml/2006/table">
            <a:tbl>
              <a:tblPr/>
              <a:tblGrid>
                <a:gridCol w="6059096">
                  <a:extLst>
                    <a:ext uri="{9D8B030D-6E8A-4147-A177-3AD203B41FA5}">
                      <a16:colId xmlns:a16="http://schemas.microsoft.com/office/drawing/2014/main" val="1005781122"/>
                    </a:ext>
                  </a:extLst>
                </a:gridCol>
                <a:gridCol w="1426028">
                  <a:extLst>
                    <a:ext uri="{9D8B030D-6E8A-4147-A177-3AD203B41FA5}">
                      <a16:colId xmlns:a16="http://schemas.microsoft.com/office/drawing/2014/main" val="1866186487"/>
                    </a:ext>
                  </a:extLst>
                </a:gridCol>
                <a:gridCol w="1415143">
                  <a:extLst>
                    <a:ext uri="{9D8B030D-6E8A-4147-A177-3AD203B41FA5}">
                      <a16:colId xmlns:a16="http://schemas.microsoft.com/office/drawing/2014/main" val="3509882171"/>
                    </a:ext>
                  </a:extLst>
                </a:gridCol>
                <a:gridCol w="1545772">
                  <a:extLst>
                    <a:ext uri="{9D8B030D-6E8A-4147-A177-3AD203B41FA5}">
                      <a16:colId xmlns:a16="http://schemas.microsoft.com/office/drawing/2014/main" val="974083619"/>
                    </a:ext>
                  </a:extLst>
                </a:gridCol>
                <a:gridCol w="583578">
                  <a:extLst>
                    <a:ext uri="{9D8B030D-6E8A-4147-A177-3AD203B41FA5}">
                      <a16:colId xmlns:a16="http://schemas.microsoft.com/office/drawing/2014/main" val="3397195820"/>
                    </a:ext>
                  </a:extLst>
                </a:gridCol>
              </a:tblGrid>
              <a:tr h="310923">
                <a:tc gridSpan="5">
                  <a:txBody>
                    <a:bodyPr/>
                    <a:lstStyle/>
                    <a:p>
                      <a:pPr algn="l" fontAlgn="b"/>
                      <a:r>
                        <a:rPr lang="en-US" sz="1600" b="1" i="0" u="none" strike="noStrike" dirty="0">
                          <a:solidFill>
                            <a:srgbClr val="000000"/>
                          </a:solidFill>
                          <a:effectLst/>
                          <a:latin typeface="Aptos Narrow" panose="020B0004020202020204" pitchFamily="34" charset="0"/>
                        </a:rPr>
                        <a:t>Sourcing Approach – </a:t>
                      </a:r>
                      <a:r>
                        <a:rPr lang="en-US" sz="1600" b="1" i="0" u="none" strike="noStrike" dirty="0">
                          <a:solidFill>
                            <a:srgbClr val="000000"/>
                          </a:solidFill>
                          <a:effectLst/>
                          <a:highlight>
                            <a:srgbClr val="FFFF00"/>
                          </a:highlight>
                          <a:latin typeface="Aptos Narrow" panose="020B0004020202020204" pitchFamily="34" charset="0"/>
                        </a:rPr>
                        <a:t>Using Share of Partnership Income </a:t>
                      </a:r>
                      <a:r>
                        <a:rPr lang="en-US" sz="1600" b="1" i="0" u="none" strike="noStrike" dirty="0">
                          <a:solidFill>
                            <a:srgbClr val="000000"/>
                          </a:solidFill>
                          <a:effectLst/>
                          <a:latin typeface="Aptos Narrow" panose="020B0004020202020204" pitchFamily="34" charset="0"/>
                        </a:rPr>
                        <a:t>to Determine Share of Factors</a:t>
                      </a:r>
                    </a:p>
                  </a:txBody>
                  <a:tcPr marL="7620" marR="7620" marT="7620" marB="0" anchor="b">
                    <a:lnL>
                      <a:noFill/>
                    </a:lnL>
                    <a:lnR>
                      <a:noFill/>
                    </a:lnR>
                    <a:lnT>
                      <a:noFill/>
                    </a:lnT>
                    <a:lnB>
                      <a:noFill/>
                    </a:lnB>
                    <a:noFill/>
                  </a:tcPr>
                </a:tc>
                <a:tc hMerge="1">
                  <a:txBody>
                    <a:bodyPr/>
                    <a:lstStyle/>
                    <a:p>
                      <a:pPr algn="l" fontAlgn="b"/>
                      <a:endParaRPr lang="en-US" sz="1600" b="0" i="0" u="none" strike="noStrike" dirty="0">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tc hMerge="1">
                  <a:txBody>
                    <a:bodyPr/>
                    <a:lstStyle/>
                    <a:p>
                      <a:pPr algn="l" fontAlgn="b"/>
                      <a:endParaRPr lang="en-US" sz="1600" b="0" i="0" u="none" strike="noStrike" dirty="0">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tc hMerge="1">
                  <a:txBody>
                    <a:bodyPr/>
                    <a:lstStyle/>
                    <a:p>
                      <a:pPr algn="l" fontAlgn="b"/>
                      <a:endParaRPr lang="en-US" sz="1600" b="0" i="0" u="none" strike="noStrike" dirty="0">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tc hMerge="1">
                  <a:txBody>
                    <a:bodyPr/>
                    <a:lstStyle/>
                    <a:p>
                      <a:pPr algn="l" fontAlgn="b"/>
                      <a:endParaRPr lang="en-US" sz="1600" b="0" i="0" u="none" strike="noStrike" dirty="0">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extLst>
                  <a:ext uri="{0D108BD9-81ED-4DB2-BD59-A6C34878D82A}">
                    <a16:rowId xmlns:a16="http://schemas.microsoft.com/office/drawing/2014/main" val="112193767"/>
                  </a:ext>
                </a:extLst>
              </a:tr>
              <a:tr h="297973">
                <a:tc>
                  <a:txBody>
                    <a:bodyPr/>
                    <a:lstStyle/>
                    <a:p>
                      <a:pPr algn="l" fontAlgn="b"/>
                      <a:r>
                        <a:rPr lang="en-US" sz="1600" b="0" i="0" u="none" strike="noStrike" dirty="0">
                          <a:solidFill>
                            <a:srgbClr val="000000"/>
                          </a:solidFill>
                          <a:effectLst/>
                          <a:latin typeface="Aptos Narrow" panose="020B0004020202020204" pitchFamily="34" charset="0"/>
                        </a:rPr>
                        <a:t>Corporate Partner's Special Allocation of Partnership Capital Loss</a:t>
                      </a:r>
                    </a:p>
                  </a:txBody>
                  <a:tcPr marL="7620" marR="7620" marT="7620" marB="0" anchor="b">
                    <a:lnL>
                      <a:noFill/>
                    </a:lnL>
                    <a:lnR>
                      <a:noFill/>
                    </a:lnR>
                    <a:lnT>
                      <a:noFill/>
                    </a:lnT>
                    <a:lnB>
                      <a:noFill/>
                    </a:lnB>
                    <a:noFill/>
                  </a:tcPr>
                </a:tc>
                <a:tc>
                  <a:txBody>
                    <a:bodyPr/>
                    <a:lstStyle/>
                    <a:p>
                      <a:pPr algn="l" fontAlgn="b"/>
                      <a:r>
                        <a:rPr lang="en-US" sz="1600" b="0" i="0" u="none" strike="noStrike">
                          <a:solidFill>
                            <a:srgbClr val="000000"/>
                          </a:solidFill>
                          <a:effectLst/>
                          <a:latin typeface="Aptos Narrow" panose="020B0004020202020204" pitchFamily="34" charset="0"/>
                        </a:rPr>
                        <a:t> $      (200,000)</a:t>
                      </a:r>
                    </a:p>
                  </a:txBody>
                  <a:tcPr marL="7620" marR="7620" marT="7620" marB="0" anchor="b">
                    <a:lnL>
                      <a:noFill/>
                    </a:lnL>
                    <a:lnR>
                      <a:noFill/>
                    </a:lnR>
                    <a:lnT>
                      <a:noFill/>
                    </a:lnT>
                    <a:lnB>
                      <a:noFill/>
                    </a:lnB>
                    <a:noFill/>
                  </a:tcPr>
                </a:tc>
                <a:tc>
                  <a:txBody>
                    <a:bodyPr/>
                    <a:lstStyle/>
                    <a:p>
                      <a:pPr algn="l" fontAlgn="b"/>
                      <a:endParaRPr lang="en-US" sz="1600" b="0" i="0" u="none" strike="noStrike">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tc>
                  <a:txBody>
                    <a:bodyPr/>
                    <a:lstStyle/>
                    <a:p>
                      <a:pPr algn="l" fontAlgn="b"/>
                      <a:endParaRPr lang="en-US" sz="1600" b="0" i="0" u="none" strike="noStrike">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tc>
                  <a:txBody>
                    <a:bodyPr/>
                    <a:lstStyle/>
                    <a:p>
                      <a:pPr algn="l" fontAlgn="b"/>
                      <a:endParaRPr lang="en-US" sz="1600" b="0" i="0" u="none" strike="noStrike">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extLst>
                  <a:ext uri="{0D108BD9-81ED-4DB2-BD59-A6C34878D82A}">
                    <a16:rowId xmlns:a16="http://schemas.microsoft.com/office/drawing/2014/main" val="2289102060"/>
                  </a:ext>
                </a:extLst>
              </a:tr>
              <a:tr h="289856">
                <a:tc>
                  <a:txBody>
                    <a:bodyPr/>
                    <a:lstStyle/>
                    <a:p>
                      <a:pPr algn="l" fontAlgn="b"/>
                      <a:r>
                        <a:rPr lang="en-US" sz="1600" b="0" i="0" u="none" strike="noStrike" dirty="0">
                          <a:solidFill>
                            <a:srgbClr val="000000"/>
                          </a:solidFill>
                          <a:effectLst/>
                          <a:latin typeface="Aptos Narrow" panose="020B0004020202020204" pitchFamily="34" charset="0"/>
                        </a:rPr>
                        <a:t>Corporate Partner's Income</a:t>
                      </a:r>
                    </a:p>
                  </a:txBody>
                  <a:tcPr marL="7620" marR="7620" marT="7620" marB="0" anchor="b">
                    <a:lnL>
                      <a:noFill/>
                    </a:lnL>
                    <a:lnR>
                      <a:noFill/>
                    </a:lnR>
                    <a:lnT>
                      <a:noFill/>
                    </a:lnT>
                    <a:lnB>
                      <a:noFill/>
                    </a:lnB>
                    <a:noFill/>
                  </a:tcPr>
                </a:tc>
                <a:tc>
                  <a:txBody>
                    <a:bodyPr/>
                    <a:lstStyle/>
                    <a:p>
                      <a:pPr algn="l" fontAlgn="b"/>
                      <a:r>
                        <a:rPr lang="en-US" sz="1600" b="0" i="0" u="none" strike="noStrike">
                          <a:solidFill>
                            <a:srgbClr val="000000"/>
                          </a:solidFill>
                          <a:effectLst/>
                          <a:latin typeface="Aptos Narrow" panose="020B0004020202020204" pitchFamily="34" charset="0"/>
                        </a:rPr>
                        <a:t> $            50,000 </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en-US" sz="1600" b="0" i="0" u="none" strike="noStrike">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tc>
                  <a:txBody>
                    <a:bodyPr/>
                    <a:lstStyle/>
                    <a:p>
                      <a:pPr algn="l" fontAlgn="b"/>
                      <a:endParaRPr lang="en-US" sz="1600" b="0" i="0" u="none" strike="noStrike">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tc>
                  <a:txBody>
                    <a:bodyPr/>
                    <a:lstStyle/>
                    <a:p>
                      <a:pPr algn="l" fontAlgn="b"/>
                      <a:endParaRPr lang="en-US" sz="1600" b="0" i="0" u="none" strike="noStrike">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extLst>
                  <a:ext uri="{0D108BD9-81ED-4DB2-BD59-A6C34878D82A}">
                    <a16:rowId xmlns:a16="http://schemas.microsoft.com/office/drawing/2014/main" val="3051440849"/>
                  </a:ext>
                </a:extLst>
              </a:tr>
              <a:tr h="310390">
                <a:tc>
                  <a:txBody>
                    <a:bodyPr/>
                    <a:lstStyle/>
                    <a:p>
                      <a:pPr algn="l" fontAlgn="b"/>
                      <a:r>
                        <a:rPr lang="en-US" sz="1600" b="0" i="0" u="none" strike="noStrike">
                          <a:solidFill>
                            <a:srgbClr val="000000"/>
                          </a:solidFill>
                          <a:effectLst/>
                          <a:latin typeface="Aptos Narrow" panose="020B0004020202020204" pitchFamily="34" charset="0"/>
                        </a:rPr>
                        <a:t>Total Corporate Apportionable Income of Corporate Partner</a:t>
                      </a:r>
                    </a:p>
                  </a:txBody>
                  <a:tcPr marL="7620" marR="7620" marT="7620" marB="0" anchor="b">
                    <a:lnL>
                      <a:noFill/>
                    </a:lnL>
                    <a:lnR>
                      <a:noFill/>
                    </a:lnR>
                    <a:lnT>
                      <a:noFill/>
                    </a:lnT>
                    <a:lnB>
                      <a:noFill/>
                    </a:lnB>
                    <a:noFill/>
                  </a:tcPr>
                </a:tc>
                <a:tc>
                  <a:txBody>
                    <a:bodyPr/>
                    <a:lstStyle/>
                    <a:p>
                      <a:pPr algn="l" fontAlgn="b"/>
                      <a:r>
                        <a:rPr lang="en-US" sz="1600" b="0" i="0" u="none" strike="noStrike">
                          <a:solidFill>
                            <a:srgbClr val="000000"/>
                          </a:solidFill>
                          <a:effectLst/>
                          <a:latin typeface="Aptos Narrow" panose="020B0004020202020204" pitchFamily="34" charset="0"/>
                        </a:rPr>
                        <a:t> $      (150,000)</a:t>
                      </a:r>
                    </a:p>
                  </a:txBody>
                  <a:tcPr marL="7620" marR="7620" marT="762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b"/>
                      <a:r>
                        <a:rPr lang="en-US" sz="1600" b="1" i="0" u="none" strike="noStrike">
                          <a:solidFill>
                            <a:srgbClr val="000000"/>
                          </a:solidFill>
                          <a:effectLst/>
                          <a:latin typeface="Aptos Narrow" panose="020B0004020202020204" pitchFamily="34" charset="0"/>
                        </a:rPr>
                        <a:t> State A </a:t>
                      </a:r>
                    </a:p>
                  </a:txBody>
                  <a:tcPr marL="7620" marR="7620" marT="7620" marB="0" anchor="b">
                    <a:lnL>
                      <a:noFill/>
                    </a:lnL>
                    <a:lnR>
                      <a:noFill/>
                    </a:lnR>
                    <a:lnT>
                      <a:noFill/>
                    </a:lnT>
                    <a:lnB>
                      <a:noFill/>
                    </a:lnB>
                    <a:noFill/>
                  </a:tcPr>
                </a:tc>
                <a:tc>
                  <a:txBody>
                    <a:bodyPr/>
                    <a:lstStyle/>
                    <a:p>
                      <a:pPr algn="ctr" fontAlgn="b"/>
                      <a:r>
                        <a:rPr lang="en-US" sz="1600" b="1" i="0" u="none" strike="noStrike">
                          <a:solidFill>
                            <a:srgbClr val="000000"/>
                          </a:solidFill>
                          <a:effectLst/>
                          <a:latin typeface="Aptos Narrow" panose="020B0004020202020204" pitchFamily="34" charset="0"/>
                        </a:rPr>
                        <a:t> Everywhere </a:t>
                      </a:r>
                    </a:p>
                  </a:txBody>
                  <a:tcPr marL="7620" marR="7620" marT="7620" marB="0" anchor="b">
                    <a:lnL>
                      <a:noFill/>
                    </a:lnL>
                    <a:lnR>
                      <a:noFill/>
                    </a:lnR>
                    <a:lnT>
                      <a:noFill/>
                    </a:lnT>
                    <a:lnB>
                      <a:noFill/>
                    </a:lnB>
                    <a:noFill/>
                  </a:tcPr>
                </a:tc>
                <a:tc>
                  <a:txBody>
                    <a:bodyPr/>
                    <a:lstStyle/>
                    <a:p>
                      <a:pPr algn="ctr" fontAlgn="b"/>
                      <a:r>
                        <a:rPr lang="en-US" sz="1600" b="1" i="0" u="none" strike="noStrike">
                          <a:solidFill>
                            <a:srgbClr val="000000"/>
                          </a:solidFill>
                          <a:effectLst/>
                          <a:latin typeface="Aptos Narrow" panose="020B0004020202020204" pitchFamily="34" charset="0"/>
                        </a:rPr>
                        <a:t> Ratio </a:t>
                      </a:r>
                    </a:p>
                  </a:txBody>
                  <a:tcPr marL="7620" marR="7620" marT="7620" marB="0" anchor="b">
                    <a:lnL>
                      <a:noFill/>
                    </a:lnL>
                    <a:lnR>
                      <a:noFill/>
                    </a:lnR>
                    <a:lnT>
                      <a:noFill/>
                    </a:lnT>
                    <a:lnB>
                      <a:noFill/>
                    </a:lnB>
                    <a:noFill/>
                  </a:tcPr>
                </a:tc>
                <a:extLst>
                  <a:ext uri="{0D108BD9-81ED-4DB2-BD59-A6C34878D82A}">
                    <a16:rowId xmlns:a16="http://schemas.microsoft.com/office/drawing/2014/main" val="24064346"/>
                  </a:ext>
                </a:extLst>
              </a:tr>
              <a:tr h="310390">
                <a:tc>
                  <a:txBody>
                    <a:bodyPr/>
                    <a:lstStyle/>
                    <a:p>
                      <a:pPr algn="l" fontAlgn="b"/>
                      <a:r>
                        <a:rPr lang="en-US" sz="1600" b="0" i="0" u="none" strike="noStrike" dirty="0">
                          <a:solidFill>
                            <a:srgbClr val="000000"/>
                          </a:solidFill>
                          <a:effectLst/>
                          <a:latin typeface="Aptos Narrow" panose="020B0004020202020204" pitchFamily="34" charset="0"/>
                        </a:rPr>
                        <a:t>Corporate Partner's Share of Partnership Factors (using ($200,000)÷$100,000 = -200%)</a:t>
                      </a:r>
                    </a:p>
                  </a:txBody>
                  <a:tcPr marL="7620" marR="7620" marT="7620" marB="0" anchor="b">
                    <a:lnL>
                      <a:noFill/>
                    </a:lnL>
                    <a:lnR>
                      <a:noFill/>
                    </a:lnR>
                    <a:lnT>
                      <a:noFill/>
                    </a:lnT>
                    <a:lnB>
                      <a:noFill/>
                    </a:lnB>
                    <a:noFill/>
                  </a:tcPr>
                </a:tc>
                <a:tc>
                  <a:txBody>
                    <a:bodyPr/>
                    <a:lstStyle/>
                    <a:p>
                      <a:pPr algn="l" fontAlgn="b"/>
                      <a:endParaRPr lang="en-US" sz="1600" b="0" i="0" u="none" strike="noStrike">
                        <a:solidFill>
                          <a:srgbClr val="000000"/>
                        </a:solidFill>
                        <a:effectLst/>
                        <a:latin typeface="Aptos Narrow" panose="020B0004020202020204" pitchFamily="34" charset="0"/>
                      </a:endParaRPr>
                    </a:p>
                  </a:txBody>
                  <a:tcPr marL="7620" marR="7620" marT="7620" marB="0" anchor="b">
                    <a:lnL>
                      <a:noFill/>
                    </a:lnL>
                    <a:lnR>
                      <a:noFill/>
                    </a:lnR>
                    <a:lnT w="25400" cap="flat" cmpd="dbl" algn="ctr">
                      <a:solidFill>
                        <a:srgbClr val="000000"/>
                      </a:solidFill>
                      <a:prstDash val="solid"/>
                      <a:round/>
                      <a:headEnd type="none" w="med" len="med"/>
                      <a:tailEnd type="none" w="med" len="med"/>
                    </a:lnT>
                    <a:lnB>
                      <a:noFill/>
                    </a:lnB>
                    <a:noFill/>
                  </a:tcPr>
                </a:tc>
                <a:tc>
                  <a:txBody>
                    <a:bodyPr/>
                    <a:lstStyle/>
                    <a:p>
                      <a:pPr algn="l" fontAlgn="b"/>
                      <a:r>
                        <a:rPr lang="en-US" sz="1600" b="0" i="0" u="none" strike="noStrike" dirty="0">
                          <a:solidFill>
                            <a:srgbClr val="000000"/>
                          </a:solidFill>
                          <a:effectLst/>
                          <a:highlight>
                            <a:srgbClr val="FFFF00"/>
                          </a:highlight>
                          <a:latin typeface="Aptos Narrow" panose="020B0004020202020204" pitchFamily="34" charset="0"/>
                        </a:rPr>
                        <a:t> $     (1,000,000)</a:t>
                      </a:r>
                    </a:p>
                  </a:txBody>
                  <a:tcPr marL="7620" marR="7620" marT="7620" marB="0" anchor="b">
                    <a:lnL>
                      <a:noFill/>
                    </a:lnL>
                    <a:lnR>
                      <a:noFill/>
                    </a:lnR>
                    <a:lnT>
                      <a:noFill/>
                    </a:lnT>
                    <a:lnB>
                      <a:noFill/>
                    </a:lnB>
                    <a:noFill/>
                  </a:tcPr>
                </a:tc>
                <a:tc>
                  <a:txBody>
                    <a:bodyPr/>
                    <a:lstStyle/>
                    <a:p>
                      <a:pPr algn="l" fontAlgn="b"/>
                      <a:r>
                        <a:rPr lang="en-US" sz="1600" b="0" i="0" u="none" strike="noStrike" dirty="0">
                          <a:solidFill>
                            <a:srgbClr val="000000"/>
                          </a:solidFill>
                          <a:effectLst/>
                          <a:highlight>
                            <a:srgbClr val="FFFF00"/>
                          </a:highlight>
                          <a:latin typeface="Aptos Narrow" panose="020B0004020202020204" pitchFamily="34" charset="0"/>
                        </a:rPr>
                        <a:t> $       (2,000,000)</a:t>
                      </a:r>
                    </a:p>
                  </a:txBody>
                  <a:tcPr marL="7620" marR="7620" marT="7620" marB="0" anchor="b">
                    <a:lnL>
                      <a:noFill/>
                    </a:lnL>
                    <a:lnR>
                      <a:noFill/>
                    </a:lnR>
                    <a:lnT>
                      <a:noFill/>
                    </a:lnT>
                    <a:lnB>
                      <a:noFill/>
                    </a:lnB>
                    <a:noFill/>
                  </a:tcPr>
                </a:tc>
                <a:tc>
                  <a:txBody>
                    <a:bodyPr/>
                    <a:lstStyle/>
                    <a:p>
                      <a:pPr algn="l" fontAlgn="b"/>
                      <a:endParaRPr lang="en-US" sz="1600" b="0" i="0" u="none" strike="noStrike">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extLst>
                  <a:ext uri="{0D108BD9-81ED-4DB2-BD59-A6C34878D82A}">
                    <a16:rowId xmlns:a16="http://schemas.microsoft.com/office/drawing/2014/main" val="3511829259"/>
                  </a:ext>
                </a:extLst>
              </a:tr>
              <a:tr h="297973">
                <a:tc>
                  <a:txBody>
                    <a:bodyPr/>
                    <a:lstStyle/>
                    <a:p>
                      <a:pPr algn="l" fontAlgn="b"/>
                      <a:r>
                        <a:rPr lang="en-US" sz="1600" b="0" i="0" u="none" strike="noStrike">
                          <a:solidFill>
                            <a:srgbClr val="000000"/>
                          </a:solidFill>
                          <a:effectLst/>
                          <a:latin typeface="Aptos Narrow" panose="020B0004020202020204" pitchFamily="34" charset="0"/>
                        </a:rPr>
                        <a:t>Corporate Partner's Own Factors</a:t>
                      </a:r>
                    </a:p>
                  </a:txBody>
                  <a:tcPr marL="7620" marR="7620" marT="7620" marB="0" anchor="b">
                    <a:lnL>
                      <a:noFill/>
                    </a:lnL>
                    <a:lnR>
                      <a:noFill/>
                    </a:lnR>
                    <a:lnT>
                      <a:noFill/>
                    </a:lnT>
                    <a:lnB>
                      <a:noFill/>
                    </a:lnB>
                    <a:noFill/>
                  </a:tcPr>
                </a:tc>
                <a:tc>
                  <a:txBody>
                    <a:bodyPr/>
                    <a:lstStyle/>
                    <a:p>
                      <a:pPr algn="ctr" fontAlgn="b"/>
                      <a:endParaRPr lang="en-US" sz="1600" b="0" i="0" u="none" strike="noStrike">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tc>
                  <a:txBody>
                    <a:bodyPr/>
                    <a:lstStyle/>
                    <a:p>
                      <a:pPr algn="l" fontAlgn="b"/>
                      <a:r>
                        <a:rPr lang="en-US" sz="1600" b="0" i="0" u="none" strike="noStrike">
                          <a:solidFill>
                            <a:srgbClr val="000000"/>
                          </a:solidFill>
                          <a:effectLst/>
                          <a:highlight>
                            <a:srgbClr val="FFFF00"/>
                          </a:highlight>
                          <a:latin typeface="Aptos Narrow" panose="020B0004020202020204" pitchFamily="34" charset="0"/>
                        </a:rPr>
                        <a:t> $            100,000 </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en-US" sz="1600" b="0" i="0" u="none" strike="noStrike" dirty="0">
                          <a:solidFill>
                            <a:srgbClr val="000000"/>
                          </a:solidFill>
                          <a:effectLst/>
                          <a:highlight>
                            <a:srgbClr val="FFFF00"/>
                          </a:highlight>
                          <a:latin typeface="Aptos Narrow" panose="020B0004020202020204" pitchFamily="34" charset="0"/>
                        </a:rPr>
                        <a:t> $         1,000,000 </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en-US" sz="1600" b="0" i="0" u="none" strike="noStrike">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extLst>
                  <a:ext uri="{0D108BD9-81ED-4DB2-BD59-A6C34878D82A}">
                    <a16:rowId xmlns:a16="http://schemas.microsoft.com/office/drawing/2014/main" val="2132123605"/>
                  </a:ext>
                </a:extLst>
              </a:tr>
              <a:tr h="310390">
                <a:tc>
                  <a:txBody>
                    <a:bodyPr/>
                    <a:lstStyle/>
                    <a:p>
                      <a:pPr algn="l" fontAlgn="b"/>
                      <a:r>
                        <a:rPr lang="en-US" sz="1600" b="0" i="0" u="none" strike="noStrike" dirty="0">
                          <a:solidFill>
                            <a:srgbClr val="000000"/>
                          </a:solidFill>
                          <a:effectLst/>
                          <a:latin typeface="Aptos Narrow" panose="020B0004020202020204" pitchFamily="34" charset="0"/>
                        </a:rPr>
                        <a:t>Total Corporate Partner's Sales Factor</a:t>
                      </a:r>
                    </a:p>
                  </a:txBody>
                  <a:tcPr marL="7620" marR="7620" marT="7620" marB="0" anchor="b">
                    <a:lnL>
                      <a:noFill/>
                    </a:lnL>
                    <a:lnR>
                      <a:noFill/>
                    </a:lnR>
                    <a:lnT>
                      <a:noFill/>
                    </a:lnT>
                    <a:lnB>
                      <a:noFill/>
                    </a:lnB>
                    <a:noFill/>
                  </a:tcPr>
                </a:tc>
                <a:tc>
                  <a:txBody>
                    <a:bodyPr/>
                    <a:lstStyle/>
                    <a:p>
                      <a:pPr algn="l" fontAlgn="b"/>
                      <a:endParaRPr lang="en-US" sz="1600" b="0" i="0" u="none" strike="noStrike">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tc>
                  <a:txBody>
                    <a:bodyPr/>
                    <a:lstStyle/>
                    <a:p>
                      <a:pPr algn="l" fontAlgn="b"/>
                      <a:r>
                        <a:rPr lang="en-US" sz="1600" b="0" i="0" u="none" strike="noStrike">
                          <a:solidFill>
                            <a:srgbClr val="000000"/>
                          </a:solidFill>
                          <a:effectLst/>
                          <a:highlight>
                            <a:srgbClr val="FFFF00"/>
                          </a:highlight>
                          <a:latin typeface="Aptos Narrow" panose="020B0004020202020204" pitchFamily="34" charset="0"/>
                        </a:rPr>
                        <a:t> $          (900,000)</a:t>
                      </a:r>
                    </a:p>
                  </a:txBody>
                  <a:tcPr marL="7620" marR="7620" marT="762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l" fontAlgn="b"/>
                      <a:r>
                        <a:rPr lang="en-US" sz="1600" b="0" i="0" u="none" strike="noStrike" dirty="0">
                          <a:solidFill>
                            <a:srgbClr val="000000"/>
                          </a:solidFill>
                          <a:effectLst/>
                          <a:highlight>
                            <a:srgbClr val="FFFF00"/>
                          </a:highlight>
                          <a:latin typeface="Aptos Narrow" panose="020B0004020202020204" pitchFamily="34" charset="0"/>
                        </a:rPr>
                        <a:t> $       (1,000,000)</a:t>
                      </a:r>
                    </a:p>
                  </a:txBody>
                  <a:tcPr marL="7620" marR="7620" marT="762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r" fontAlgn="b"/>
                      <a:r>
                        <a:rPr lang="en-US" sz="1600" b="0" i="0" u="none" strike="noStrike" dirty="0">
                          <a:solidFill>
                            <a:srgbClr val="000000"/>
                          </a:solidFill>
                          <a:effectLst/>
                          <a:highlight>
                            <a:srgbClr val="FFFF00"/>
                          </a:highlight>
                          <a:latin typeface="Aptos Narrow" panose="020B0004020202020204" pitchFamily="34" charset="0"/>
                        </a:rPr>
                        <a:t>90%</a:t>
                      </a:r>
                    </a:p>
                  </a:txBody>
                  <a:tcPr marL="7620" marR="7620" marT="7620" marB="0" anchor="b">
                    <a:lnL>
                      <a:noFill/>
                    </a:lnL>
                    <a:lnR>
                      <a:noFill/>
                    </a:lnR>
                    <a:lnT>
                      <a:noFill/>
                    </a:lnT>
                    <a:lnB>
                      <a:noFill/>
                    </a:lnB>
                    <a:noFill/>
                  </a:tcPr>
                </a:tc>
                <a:extLst>
                  <a:ext uri="{0D108BD9-81ED-4DB2-BD59-A6C34878D82A}">
                    <a16:rowId xmlns:a16="http://schemas.microsoft.com/office/drawing/2014/main" val="1953193931"/>
                  </a:ext>
                </a:extLst>
              </a:tr>
              <a:tr h="322804">
                <a:tc>
                  <a:txBody>
                    <a:bodyPr/>
                    <a:lstStyle/>
                    <a:p>
                      <a:pPr algn="l" fontAlgn="b"/>
                      <a:r>
                        <a:rPr lang="en-US" sz="1600" b="0" i="0" u="none" strike="noStrike">
                          <a:solidFill>
                            <a:srgbClr val="000000"/>
                          </a:solidFill>
                          <a:effectLst/>
                          <a:latin typeface="Aptos Narrow" panose="020B0004020202020204" pitchFamily="34" charset="0"/>
                        </a:rPr>
                        <a:t>Corporate Partner's Total Income Sourced to State A</a:t>
                      </a:r>
                    </a:p>
                  </a:txBody>
                  <a:tcPr marL="7620" marR="7620" marT="7620" marB="0" anchor="b">
                    <a:lnL>
                      <a:noFill/>
                    </a:lnL>
                    <a:lnR>
                      <a:noFill/>
                    </a:lnR>
                    <a:lnT>
                      <a:noFill/>
                    </a:lnT>
                    <a:lnB>
                      <a:noFill/>
                    </a:lnB>
                    <a:noFill/>
                  </a:tcPr>
                </a:tc>
                <a:tc>
                  <a:txBody>
                    <a:bodyPr/>
                    <a:lstStyle/>
                    <a:p>
                      <a:pPr algn="l" fontAlgn="b"/>
                      <a:r>
                        <a:rPr lang="en-US" sz="1600" b="0" i="0" u="none" strike="noStrike">
                          <a:solidFill>
                            <a:srgbClr val="000000"/>
                          </a:solidFill>
                          <a:effectLst/>
                          <a:latin typeface="Aptos Narrow" panose="020B0004020202020204" pitchFamily="34" charset="0"/>
                        </a:rPr>
                        <a:t> $      (135,000)</a:t>
                      </a:r>
                    </a:p>
                  </a:txBody>
                  <a:tcPr marL="7620" marR="7620" marT="7620" marB="0" anchor="b">
                    <a:lnL>
                      <a:noFill/>
                    </a:lnL>
                    <a:lnR>
                      <a:noFill/>
                    </a:lnR>
                    <a:lnT>
                      <a:noFill/>
                    </a:lnT>
                    <a:lnB w="25400" cap="flat" cmpd="dbl" algn="ctr">
                      <a:solidFill>
                        <a:srgbClr val="000000"/>
                      </a:solidFill>
                      <a:prstDash val="solid"/>
                      <a:round/>
                      <a:headEnd type="none" w="med" len="med"/>
                      <a:tailEnd type="none" w="med" len="med"/>
                    </a:lnB>
                    <a:noFill/>
                  </a:tcPr>
                </a:tc>
                <a:tc>
                  <a:txBody>
                    <a:bodyPr/>
                    <a:lstStyle/>
                    <a:p>
                      <a:pPr algn="l" fontAlgn="b"/>
                      <a:endParaRPr lang="en-US" sz="1600" b="0" i="0" u="none" strike="noStrike">
                        <a:solidFill>
                          <a:srgbClr val="000000"/>
                        </a:solidFill>
                        <a:effectLst/>
                        <a:latin typeface="Aptos Narrow" panose="020B0004020202020204" pitchFamily="34" charset="0"/>
                      </a:endParaRPr>
                    </a:p>
                  </a:txBody>
                  <a:tcPr marL="7620" marR="7620" marT="7620" marB="0" anchor="b">
                    <a:lnL>
                      <a:noFill/>
                    </a:lnL>
                    <a:lnR>
                      <a:noFill/>
                    </a:lnR>
                    <a:lnT w="25400" cap="flat" cmpd="dbl" algn="ctr">
                      <a:solidFill>
                        <a:srgbClr val="000000"/>
                      </a:solidFill>
                      <a:prstDash val="solid"/>
                      <a:round/>
                      <a:headEnd type="none" w="med" len="med"/>
                      <a:tailEnd type="none" w="med" len="med"/>
                    </a:lnT>
                    <a:lnB>
                      <a:noFill/>
                    </a:lnB>
                    <a:noFill/>
                  </a:tcPr>
                </a:tc>
                <a:tc>
                  <a:txBody>
                    <a:bodyPr/>
                    <a:lstStyle/>
                    <a:p>
                      <a:pPr algn="l" fontAlgn="b"/>
                      <a:endParaRPr lang="en-US" sz="1600" b="0" i="0" u="none" strike="noStrike">
                        <a:solidFill>
                          <a:srgbClr val="000000"/>
                        </a:solidFill>
                        <a:effectLst/>
                        <a:latin typeface="Aptos Narrow" panose="020B0004020202020204" pitchFamily="34" charset="0"/>
                      </a:endParaRPr>
                    </a:p>
                  </a:txBody>
                  <a:tcPr marL="7620" marR="7620" marT="7620" marB="0" anchor="b">
                    <a:lnL>
                      <a:noFill/>
                    </a:lnL>
                    <a:lnR>
                      <a:noFill/>
                    </a:lnR>
                    <a:lnT w="25400" cap="flat" cmpd="dbl" algn="ctr">
                      <a:solidFill>
                        <a:srgbClr val="000000"/>
                      </a:solidFill>
                      <a:prstDash val="solid"/>
                      <a:round/>
                      <a:headEnd type="none" w="med" len="med"/>
                      <a:tailEnd type="none" w="med" len="med"/>
                    </a:lnT>
                    <a:lnB>
                      <a:noFill/>
                    </a:lnB>
                    <a:noFill/>
                  </a:tcPr>
                </a:tc>
                <a:tc>
                  <a:txBody>
                    <a:bodyPr/>
                    <a:lstStyle/>
                    <a:p>
                      <a:pPr algn="l" fontAlgn="b"/>
                      <a:endParaRPr lang="en-US" sz="1600" b="0" i="0" u="none" strike="noStrike" dirty="0">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extLst>
                  <a:ext uri="{0D108BD9-81ED-4DB2-BD59-A6C34878D82A}">
                    <a16:rowId xmlns:a16="http://schemas.microsoft.com/office/drawing/2014/main" val="1242359372"/>
                  </a:ext>
                </a:extLst>
              </a:tr>
            </a:tbl>
          </a:graphicData>
        </a:graphic>
      </p:graphicFrame>
    </p:spTree>
    <p:extLst>
      <p:ext uri="{BB962C8B-B14F-4D97-AF65-F5344CB8AC3E}">
        <p14:creationId xmlns:p14="http://schemas.microsoft.com/office/powerpoint/2010/main" val="104293328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C699F-354E-54CE-2A4B-FCD7E295A20B}"/>
              </a:ext>
            </a:extLst>
          </p:cNvPr>
          <p:cNvSpPr>
            <a:spLocks noGrp="1"/>
          </p:cNvSpPr>
          <p:nvPr>
            <p:ph type="title"/>
          </p:nvPr>
        </p:nvSpPr>
        <p:spPr/>
        <p:txBody>
          <a:bodyPr/>
          <a:lstStyle/>
          <a:p>
            <a:r>
              <a:rPr lang="en-US" dirty="0"/>
              <a:t>Comparison:</a:t>
            </a:r>
          </a:p>
        </p:txBody>
      </p:sp>
      <p:sp>
        <p:nvSpPr>
          <p:cNvPr id="3" name="Content Placeholder 2">
            <a:extLst>
              <a:ext uri="{FF2B5EF4-FFF2-40B4-BE49-F238E27FC236}">
                <a16:creationId xmlns:a16="http://schemas.microsoft.com/office/drawing/2014/main" id="{C16B8FFC-1999-0273-7C92-4B7B673ED2E1}"/>
              </a:ext>
            </a:extLst>
          </p:cNvPr>
          <p:cNvSpPr>
            <a:spLocks noGrp="1"/>
          </p:cNvSpPr>
          <p:nvPr>
            <p:ph idx="1"/>
          </p:nvPr>
        </p:nvSpPr>
        <p:spPr>
          <a:xfrm>
            <a:off x="2090057" y="2340864"/>
            <a:ext cx="9520750" cy="3047565"/>
          </a:xfrm>
        </p:spPr>
        <p:txBody>
          <a:bodyPr/>
          <a:lstStyle/>
          <a:p>
            <a:r>
              <a:rPr lang="en-US" sz="2400" dirty="0"/>
              <a:t>No Blended - 	  			 ($95,000)</a:t>
            </a:r>
          </a:p>
          <a:p>
            <a:r>
              <a:rPr lang="en-US" sz="2400" dirty="0"/>
              <a:t>Using Share of Capital - 	 ($41,667)</a:t>
            </a:r>
          </a:p>
          <a:p>
            <a:r>
              <a:rPr lang="en-US" sz="2400" dirty="0"/>
              <a:t>Using Share of Income - 	($135,000)</a:t>
            </a:r>
            <a:endParaRPr lang="en-US" dirty="0"/>
          </a:p>
        </p:txBody>
      </p:sp>
      <p:sp>
        <p:nvSpPr>
          <p:cNvPr id="4" name="Slide Number Placeholder 3">
            <a:extLst>
              <a:ext uri="{FF2B5EF4-FFF2-40B4-BE49-F238E27FC236}">
                <a16:creationId xmlns:a16="http://schemas.microsoft.com/office/drawing/2014/main" id="{283027CE-9F3F-5FD8-DED1-D71A9539A23C}"/>
              </a:ext>
            </a:extLst>
          </p:cNvPr>
          <p:cNvSpPr>
            <a:spLocks noGrp="1"/>
          </p:cNvSpPr>
          <p:nvPr>
            <p:ph type="sldNum" sz="quarter" idx="12"/>
          </p:nvPr>
        </p:nvSpPr>
        <p:spPr/>
        <p:txBody>
          <a:bodyPr/>
          <a:lstStyle/>
          <a:p>
            <a:fld id="{3A98EE3D-8CD1-4C3F-BD1C-C98C9596463C}" type="slidenum">
              <a:rPr lang="en-US" smtClean="0"/>
              <a:t>58</a:t>
            </a:fld>
            <a:endParaRPr lang="en-US" dirty="0"/>
          </a:p>
        </p:txBody>
      </p:sp>
    </p:spTree>
    <p:extLst>
      <p:ext uri="{BB962C8B-B14F-4D97-AF65-F5344CB8AC3E}">
        <p14:creationId xmlns:p14="http://schemas.microsoft.com/office/powerpoint/2010/main" val="282985725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515AA-C18B-D855-B059-245643674C9F}"/>
              </a:ext>
            </a:extLst>
          </p:cNvPr>
          <p:cNvSpPr>
            <a:spLocks noGrp="1"/>
          </p:cNvSpPr>
          <p:nvPr>
            <p:ph type="title"/>
          </p:nvPr>
        </p:nvSpPr>
        <p:spPr>
          <a:xfrm>
            <a:off x="581192" y="702156"/>
            <a:ext cx="11029616" cy="536080"/>
          </a:xfrm>
        </p:spPr>
        <p:txBody>
          <a:bodyPr/>
          <a:lstStyle/>
          <a:p>
            <a:r>
              <a:rPr lang="en-US" dirty="0"/>
              <a:t>Blended Apportionment – Simple Example</a:t>
            </a:r>
          </a:p>
        </p:txBody>
      </p:sp>
      <p:sp>
        <p:nvSpPr>
          <p:cNvPr id="7" name="Content Placeholder 6">
            <a:extLst>
              <a:ext uri="{FF2B5EF4-FFF2-40B4-BE49-F238E27FC236}">
                <a16:creationId xmlns:a16="http://schemas.microsoft.com/office/drawing/2014/main" id="{B3D6EA7C-AE15-8FF5-B32B-DEF7BC674FE8}"/>
              </a:ext>
            </a:extLst>
          </p:cNvPr>
          <p:cNvSpPr>
            <a:spLocks noGrp="1"/>
          </p:cNvSpPr>
          <p:nvPr>
            <p:ph idx="1"/>
          </p:nvPr>
        </p:nvSpPr>
        <p:spPr>
          <a:xfrm>
            <a:off x="4506686" y="1480457"/>
            <a:ext cx="7104121" cy="4494893"/>
          </a:xfrm>
        </p:spPr>
        <p:txBody>
          <a:bodyPr>
            <a:normAutofit/>
          </a:bodyPr>
          <a:lstStyle/>
          <a:p>
            <a:r>
              <a:rPr lang="en-US" sz="2400" b="1" dirty="0"/>
              <a:t>State A uses a single sales factor.</a:t>
            </a:r>
          </a:p>
          <a:p>
            <a:pPr>
              <a:spcAft>
                <a:spcPts val="0"/>
              </a:spcAft>
            </a:pPr>
            <a:r>
              <a:rPr lang="en-US" sz="2400" b="1" dirty="0"/>
              <a:t>Partnership has: </a:t>
            </a:r>
          </a:p>
          <a:p>
            <a:pPr lvl="1">
              <a:spcAft>
                <a:spcPts val="0"/>
              </a:spcAft>
            </a:pPr>
            <a:r>
              <a:rPr lang="en-US" sz="2100" b="1" dirty="0"/>
              <a:t>$100,000 of apportionable income</a:t>
            </a:r>
          </a:p>
          <a:p>
            <a:pPr lvl="1">
              <a:spcAft>
                <a:spcPts val="0"/>
              </a:spcAft>
            </a:pPr>
            <a:r>
              <a:rPr lang="en-US" sz="2100" b="1" dirty="0"/>
              <a:t>$500,000 of sales in State A</a:t>
            </a:r>
          </a:p>
          <a:p>
            <a:pPr lvl="1"/>
            <a:r>
              <a:rPr lang="en-US" sz="2100" b="1" dirty="0"/>
              <a:t>$ 1 million of sales everywhere</a:t>
            </a:r>
          </a:p>
          <a:p>
            <a:pPr>
              <a:spcAft>
                <a:spcPts val="0"/>
              </a:spcAft>
            </a:pPr>
            <a:r>
              <a:rPr lang="en-US" sz="2700" b="1" dirty="0"/>
              <a:t>Corporate Partner has: </a:t>
            </a:r>
          </a:p>
          <a:p>
            <a:pPr lvl="1">
              <a:spcAft>
                <a:spcPts val="0"/>
              </a:spcAft>
            </a:pPr>
            <a:r>
              <a:rPr lang="en-US" sz="2100" b="1" dirty="0"/>
              <a:t>$100,000 of apportionable income</a:t>
            </a:r>
          </a:p>
          <a:p>
            <a:pPr lvl="1">
              <a:spcAft>
                <a:spcPts val="0"/>
              </a:spcAft>
            </a:pPr>
            <a:r>
              <a:rPr lang="en-US" sz="2100" b="1" dirty="0"/>
              <a:t>$200,000 of sales in State A.</a:t>
            </a:r>
          </a:p>
          <a:p>
            <a:pPr lvl="1"/>
            <a:r>
              <a:rPr lang="en-US" sz="2100" b="1" dirty="0"/>
              <a:t>$2 million of sales everywhere</a:t>
            </a:r>
          </a:p>
        </p:txBody>
      </p:sp>
      <p:sp>
        <p:nvSpPr>
          <p:cNvPr id="4" name="Slide Number Placeholder 3">
            <a:extLst>
              <a:ext uri="{FF2B5EF4-FFF2-40B4-BE49-F238E27FC236}">
                <a16:creationId xmlns:a16="http://schemas.microsoft.com/office/drawing/2014/main" id="{BBBCDAEC-8511-3588-CB51-7F4698A67A5D}"/>
              </a:ext>
            </a:extLst>
          </p:cNvPr>
          <p:cNvSpPr>
            <a:spLocks noGrp="1"/>
          </p:cNvSpPr>
          <p:nvPr>
            <p:ph type="sldNum" sz="quarter" idx="12"/>
          </p:nvPr>
        </p:nvSpPr>
        <p:spPr/>
        <p:txBody>
          <a:bodyPr/>
          <a:lstStyle/>
          <a:p>
            <a:fld id="{3A98EE3D-8CD1-4C3F-BD1C-C98C9596463C}" type="slidenum">
              <a:rPr lang="en-US" smtClean="0"/>
              <a:t>59</a:t>
            </a:fld>
            <a:endParaRPr lang="en-US" dirty="0"/>
          </a:p>
        </p:txBody>
      </p:sp>
      <p:grpSp>
        <p:nvGrpSpPr>
          <p:cNvPr id="3" name="Group 2">
            <a:extLst>
              <a:ext uri="{FF2B5EF4-FFF2-40B4-BE49-F238E27FC236}">
                <a16:creationId xmlns:a16="http://schemas.microsoft.com/office/drawing/2014/main" id="{C8F74460-3A2E-E202-6E98-D7F9F413D94F}"/>
              </a:ext>
            </a:extLst>
          </p:cNvPr>
          <p:cNvGrpSpPr/>
          <p:nvPr/>
        </p:nvGrpSpPr>
        <p:grpSpPr>
          <a:xfrm>
            <a:off x="691241" y="1804293"/>
            <a:ext cx="3189515" cy="3741950"/>
            <a:chOff x="4501241" y="2413893"/>
            <a:chExt cx="3189515" cy="3741950"/>
          </a:xfrm>
        </p:grpSpPr>
        <p:sp>
          <p:nvSpPr>
            <p:cNvPr id="5" name="Isosceles Triangle 4">
              <a:extLst>
                <a:ext uri="{FF2B5EF4-FFF2-40B4-BE49-F238E27FC236}">
                  <a16:creationId xmlns:a16="http://schemas.microsoft.com/office/drawing/2014/main" id="{6CFD655E-1047-4DF9-499F-DD0C7EE1646B}"/>
                </a:ext>
              </a:extLst>
            </p:cNvPr>
            <p:cNvSpPr/>
            <p:nvPr/>
          </p:nvSpPr>
          <p:spPr>
            <a:xfrm>
              <a:off x="4705350" y="4555643"/>
              <a:ext cx="2781299" cy="1600200"/>
            </a:xfrm>
            <a:prstGeom prst="triangle">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Partnership</a:t>
              </a:r>
            </a:p>
          </p:txBody>
        </p:sp>
        <p:sp>
          <p:nvSpPr>
            <p:cNvPr id="6" name="Rectangle 5">
              <a:extLst>
                <a:ext uri="{FF2B5EF4-FFF2-40B4-BE49-F238E27FC236}">
                  <a16:creationId xmlns:a16="http://schemas.microsoft.com/office/drawing/2014/main" id="{932644AD-897B-998C-46A8-EB43CE3908E4}"/>
                </a:ext>
              </a:extLst>
            </p:cNvPr>
            <p:cNvSpPr/>
            <p:nvPr/>
          </p:nvSpPr>
          <p:spPr>
            <a:xfrm>
              <a:off x="4501241" y="2413893"/>
              <a:ext cx="3189515" cy="1034143"/>
            </a:xfrm>
            <a:prstGeom prst="rect">
              <a:avLst/>
            </a:prstGeom>
            <a:solidFill>
              <a:schemeClr val="accent4">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Corporate Partner</a:t>
              </a:r>
            </a:p>
          </p:txBody>
        </p:sp>
        <p:cxnSp>
          <p:nvCxnSpPr>
            <p:cNvPr id="8" name="Straight Connector 7">
              <a:extLst>
                <a:ext uri="{FF2B5EF4-FFF2-40B4-BE49-F238E27FC236}">
                  <a16:creationId xmlns:a16="http://schemas.microsoft.com/office/drawing/2014/main" id="{0A0B9008-E53A-56E8-30CD-549EFCDDB554}"/>
                </a:ext>
              </a:extLst>
            </p:cNvPr>
            <p:cNvCxnSpPr>
              <a:stCxn id="6" idx="2"/>
              <a:endCxn id="5" idx="0"/>
            </p:cNvCxnSpPr>
            <p:nvPr/>
          </p:nvCxnSpPr>
          <p:spPr>
            <a:xfrm>
              <a:off x="6095999" y="3448036"/>
              <a:ext cx="1" cy="1107607"/>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944019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858DF7D-C2D0-4B03-A7A0-2F06B789E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B26B711-3121-40B0-8377-A64F3DC00C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12">
            <a:extLst>
              <a:ext uri="{FF2B5EF4-FFF2-40B4-BE49-F238E27FC236}">
                <a16:creationId xmlns:a16="http://schemas.microsoft.com/office/drawing/2014/main" id="{645C4D3D-ABBA-4B4E-93E5-01E343719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14">
            <a:extLst>
              <a:ext uri="{FF2B5EF4-FFF2-40B4-BE49-F238E27FC236}">
                <a16:creationId xmlns:a16="http://schemas.microsoft.com/office/drawing/2014/main" id="{98DDD5E5-0097-4C6C-B266-5732EDA96C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16">
            <a:extLst>
              <a:ext uri="{FF2B5EF4-FFF2-40B4-BE49-F238E27FC236}">
                <a16:creationId xmlns:a16="http://schemas.microsoft.com/office/drawing/2014/main" id="{8952EF87-C74F-4D3F-9CAD-EEA1733C9B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97643"/>
            <a:ext cx="3703320" cy="5792922"/>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FD668A3F-808B-D0A0-BC67-BCB0DAA5857C}"/>
              </a:ext>
            </a:extLst>
          </p:cNvPr>
          <p:cNvSpPr>
            <a:spLocks noGrp="1"/>
          </p:cNvSpPr>
          <p:nvPr>
            <p:ph type="title"/>
          </p:nvPr>
        </p:nvSpPr>
        <p:spPr>
          <a:xfrm>
            <a:off x="771148" y="1037967"/>
            <a:ext cx="3054091" cy="4709131"/>
          </a:xfrm>
        </p:spPr>
        <p:txBody>
          <a:bodyPr anchor="ctr">
            <a:normAutofit/>
          </a:bodyPr>
          <a:lstStyle/>
          <a:p>
            <a:pPr algn="ctr"/>
            <a:r>
              <a:rPr lang="en-US" dirty="0">
                <a:solidFill>
                  <a:srgbClr val="FFFEFF"/>
                </a:solidFill>
              </a:rPr>
              <a:t>IRS Developments</a:t>
            </a:r>
          </a:p>
        </p:txBody>
      </p:sp>
      <p:sp>
        <p:nvSpPr>
          <p:cNvPr id="3" name="Content Placeholder 2">
            <a:extLst>
              <a:ext uri="{FF2B5EF4-FFF2-40B4-BE49-F238E27FC236}">
                <a16:creationId xmlns:a16="http://schemas.microsoft.com/office/drawing/2014/main" id="{F41ED449-9025-DCE1-5FF2-DFC815C161D2}"/>
              </a:ext>
            </a:extLst>
          </p:cNvPr>
          <p:cNvSpPr>
            <a:spLocks noGrp="1"/>
          </p:cNvSpPr>
          <p:nvPr>
            <p:ph idx="1"/>
          </p:nvPr>
        </p:nvSpPr>
        <p:spPr>
          <a:xfrm>
            <a:off x="4241831" y="597643"/>
            <a:ext cx="7368980" cy="4736357"/>
          </a:xfrm>
        </p:spPr>
        <p:txBody>
          <a:bodyPr>
            <a:normAutofit/>
          </a:bodyPr>
          <a:lstStyle/>
          <a:p>
            <a:pPr marL="0" indent="0" algn="ctr">
              <a:spcBef>
                <a:spcPts val="1200"/>
              </a:spcBef>
              <a:buNone/>
            </a:pPr>
            <a:r>
              <a:rPr lang="en-US" sz="2000" b="1" i="0" dirty="0">
                <a:effectLst/>
                <a:latin typeface="+mj-lt"/>
              </a:rPr>
              <a:t>BASIS SHIFTING</a:t>
            </a:r>
          </a:p>
          <a:p>
            <a:pPr marL="0" indent="0">
              <a:spcBef>
                <a:spcPts val="1200"/>
              </a:spcBef>
              <a:buNone/>
            </a:pPr>
            <a:r>
              <a:rPr lang="en-US" sz="2000" b="1" dirty="0">
                <a:latin typeface="+mj-lt"/>
              </a:rPr>
              <a:t>July 17, 2024 – </a:t>
            </a:r>
            <a:r>
              <a:rPr lang="en-US" sz="2000" b="1" dirty="0" err="1">
                <a:latin typeface="+mj-lt"/>
              </a:rPr>
              <a:t>Nat’l</a:t>
            </a:r>
            <a:r>
              <a:rPr lang="en-US" sz="2000" b="1" dirty="0">
                <a:latin typeface="+mj-lt"/>
              </a:rPr>
              <a:t> </a:t>
            </a:r>
            <a:r>
              <a:rPr lang="en-US" sz="2000" b="1" dirty="0" err="1">
                <a:latin typeface="+mj-lt"/>
              </a:rPr>
              <a:t>Ass’n</a:t>
            </a:r>
            <a:r>
              <a:rPr lang="en-US" sz="2000" b="1" dirty="0">
                <a:latin typeface="+mj-lt"/>
              </a:rPr>
              <a:t> of Manufacturers filed letter opposing the new rules</a:t>
            </a:r>
          </a:p>
          <a:p>
            <a:pPr lvl="1">
              <a:spcBef>
                <a:spcPts val="1200"/>
              </a:spcBef>
            </a:pPr>
            <a:r>
              <a:rPr lang="en-US" sz="1800" dirty="0"/>
              <a:t>The letter states: “Notice 2024-54 cites as authority for the forthcoming proposed regulations sections 482, 732, 734(b), 743(b), 755, and 7805. </a:t>
            </a:r>
            <a:r>
              <a:rPr lang="en-US" sz="1800" dirty="0">
                <a:highlight>
                  <a:srgbClr val="FFFF00"/>
                </a:highlight>
              </a:rPr>
              <a:t>While certain of those statutory provisions do contemplate the exercise of a degree of agency discretion</a:t>
            </a:r>
            <a:r>
              <a:rPr lang="en-US" sz="1800" dirty="0"/>
              <a:t> in issuing regulations, the forthcoming proposed regulations far exceed it. As the Supreme Court explained in </a:t>
            </a:r>
            <a:r>
              <a:rPr lang="en-US" sz="1800" i="1" dirty="0"/>
              <a:t>Loper Bright</a:t>
            </a:r>
            <a:r>
              <a:rPr lang="en-US" sz="1800" dirty="0"/>
              <a:t>, even where statutes provide an express grant of regulatory authority, courts must still “independently interpret the statute and effectuate the intent of Congress subject to constitutional limits.”</a:t>
            </a:r>
          </a:p>
        </p:txBody>
      </p:sp>
      <p:sp>
        <p:nvSpPr>
          <p:cNvPr id="4" name="Slide Number Placeholder 3">
            <a:extLst>
              <a:ext uri="{FF2B5EF4-FFF2-40B4-BE49-F238E27FC236}">
                <a16:creationId xmlns:a16="http://schemas.microsoft.com/office/drawing/2014/main" id="{119AE337-A9BC-EA44-69BF-1DEAD24CC1C0}"/>
              </a:ext>
            </a:extLst>
          </p:cNvPr>
          <p:cNvSpPr>
            <a:spLocks noGrp="1"/>
          </p:cNvSpPr>
          <p:nvPr>
            <p:ph type="sldNum" sz="quarter" idx="12"/>
          </p:nvPr>
        </p:nvSpPr>
        <p:spPr>
          <a:xfrm>
            <a:off x="10558300" y="6423914"/>
            <a:ext cx="1052510" cy="365125"/>
          </a:xfrm>
        </p:spPr>
        <p:txBody>
          <a:bodyPr>
            <a:normAutofit/>
          </a:bodyPr>
          <a:lstStyle/>
          <a:p>
            <a:pPr>
              <a:spcAft>
                <a:spcPts val="600"/>
              </a:spcAft>
            </a:pPr>
            <a:fld id="{3A98EE3D-8CD1-4C3F-BD1C-C98C9596463C}" type="slidenum">
              <a:rPr lang="en-US" smtClean="0"/>
              <a:pPr>
                <a:spcAft>
                  <a:spcPts val="600"/>
                </a:spcAft>
              </a:pPr>
              <a:t>6</a:t>
            </a:fld>
            <a:endParaRPr lang="en-US"/>
          </a:p>
        </p:txBody>
      </p:sp>
    </p:spTree>
    <p:extLst>
      <p:ext uri="{BB962C8B-B14F-4D97-AF65-F5344CB8AC3E}">
        <p14:creationId xmlns:p14="http://schemas.microsoft.com/office/powerpoint/2010/main" val="47724960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515AA-C18B-D855-B059-245643674C9F}"/>
              </a:ext>
            </a:extLst>
          </p:cNvPr>
          <p:cNvSpPr>
            <a:spLocks noGrp="1"/>
          </p:cNvSpPr>
          <p:nvPr>
            <p:ph type="title"/>
          </p:nvPr>
        </p:nvSpPr>
        <p:spPr>
          <a:xfrm>
            <a:off x="581192" y="702156"/>
            <a:ext cx="11029616" cy="536080"/>
          </a:xfrm>
        </p:spPr>
        <p:txBody>
          <a:bodyPr/>
          <a:lstStyle/>
          <a:p>
            <a:r>
              <a:rPr lang="en-US" dirty="0"/>
              <a:t>Blended Apportionment – Simple Example</a:t>
            </a:r>
          </a:p>
        </p:txBody>
      </p:sp>
      <p:sp>
        <p:nvSpPr>
          <p:cNvPr id="7" name="Content Placeholder 6">
            <a:extLst>
              <a:ext uri="{FF2B5EF4-FFF2-40B4-BE49-F238E27FC236}">
                <a16:creationId xmlns:a16="http://schemas.microsoft.com/office/drawing/2014/main" id="{B3D6EA7C-AE15-8FF5-B32B-DEF7BC674FE8}"/>
              </a:ext>
            </a:extLst>
          </p:cNvPr>
          <p:cNvSpPr>
            <a:spLocks noGrp="1"/>
          </p:cNvSpPr>
          <p:nvPr>
            <p:ph idx="1"/>
          </p:nvPr>
        </p:nvSpPr>
        <p:spPr>
          <a:xfrm>
            <a:off x="4506686" y="1480457"/>
            <a:ext cx="7104121" cy="4494893"/>
          </a:xfrm>
        </p:spPr>
        <p:txBody>
          <a:bodyPr>
            <a:normAutofit/>
          </a:bodyPr>
          <a:lstStyle/>
          <a:p>
            <a:r>
              <a:rPr lang="en-US" sz="2400" b="1" dirty="0"/>
              <a:t>Assume: </a:t>
            </a:r>
          </a:p>
          <a:p>
            <a:pPr lvl="1">
              <a:spcAft>
                <a:spcPts val="0"/>
              </a:spcAft>
            </a:pPr>
            <a:r>
              <a:rPr lang="en-US" sz="2100" b="1" dirty="0"/>
              <a:t>Corporate Partner has an 80% share of Partnership capital </a:t>
            </a:r>
          </a:p>
          <a:p>
            <a:pPr lvl="1">
              <a:spcAft>
                <a:spcPts val="0"/>
              </a:spcAft>
            </a:pPr>
            <a:r>
              <a:rPr lang="en-US" sz="2100" b="1" dirty="0"/>
              <a:t>Corporate Partner receives 80% of Partnership’s items of income, expense, gain, and loss.</a:t>
            </a:r>
          </a:p>
          <a:p>
            <a:pPr lvl="1">
              <a:spcAft>
                <a:spcPts val="0"/>
              </a:spcAft>
            </a:pPr>
            <a:r>
              <a:rPr lang="en-US" sz="2100" b="1" dirty="0">
                <a:highlight>
                  <a:srgbClr val="FFFF00"/>
                </a:highlight>
              </a:rPr>
              <a:t>Corporate Partner receives a guaranteed payment of $40,000 for services done for the partnership. </a:t>
            </a:r>
          </a:p>
        </p:txBody>
      </p:sp>
      <p:sp>
        <p:nvSpPr>
          <p:cNvPr id="4" name="Slide Number Placeholder 3">
            <a:extLst>
              <a:ext uri="{FF2B5EF4-FFF2-40B4-BE49-F238E27FC236}">
                <a16:creationId xmlns:a16="http://schemas.microsoft.com/office/drawing/2014/main" id="{BBBCDAEC-8511-3588-CB51-7F4698A67A5D}"/>
              </a:ext>
            </a:extLst>
          </p:cNvPr>
          <p:cNvSpPr>
            <a:spLocks noGrp="1"/>
          </p:cNvSpPr>
          <p:nvPr>
            <p:ph type="sldNum" sz="quarter" idx="12"/>
          </p:nvPr>
        </p:nvSpPr>
        <p:spPr/>
        <p:txBody>
          <a:bodyPr/>
          <a:lstStyle/>
          <a:p>
            <a:fld id="{3A98EE3D-8CD1-4C3F-BD1C-C98C9596463C}" type="slidenum">
              <a:rPr lang="en-US" smtClean="0"/>
              <a:t>60</a:t>
            </a:fld>
            <a:endParaRPr lang="en-US" dirty="0"/>
          </a:p>
        </p:txBody>
      </p:sp>
      <p:grpSp>
        <p:nvGrpSpPr>
          <p:cNvPr id="3" name="Group 2">
            <a:extLst>
              <a:ext uri="{FF2B5EF4-FFF2-40B4-BE49-F238E27FC236}">
                <a16:creationId xmlns:a16="http://schemas.microsoft.com/office/drawing/2014/main" id="{C8F74460-3A2E-E202-6E98-D7F9F413D94F}"/>
              </a:ext>
            </a:extLst>
          </p:cNvPr>
          <p:cNvGrpSpPr/>
          <p:nvPr/>
        </p:nvGrpSpPr>
        <p:grpSpPr>
          <a:xfrm>
            <a:off x="691241" y="1804293"/>
            <a:ext cx="3189515" cy="3741950"/>
            <a:chOff x="4501241" y="2413893"/>
            <a:chExt cx="3189515" cy="3741950"/>
          </a:xfrm>
        </p:grpSpPr>
        <p:sp>
          <p:nvSpPr>
            <p:cNvPr id="5" name="Isosceles Triangle 4">
              <a:extLst>
                <a:ext uri="{FF2B5EF4-FFF2-40B4-BE49-F238E27FC236}">
                  <a16:creationId xmlns:a16="http://schemas.microsoft.com/office/drawing/2014/main" id="{6CFD655E-1047-4DF9-499F-DD0C7EE1646B}"/>
                </a:ext>
              </a:extLst>
            </p:cNvPr>
            <p:cNvSpPr/>
            <p:nvPr/>
          </p:nvSpPr>
          <p:spPr>
            <a:xfrm>
              <a:off x="4705350" y="4555643"/>
              <a:ext cx="2781299" cy="1600200"/>
            </a:xfrm>
            <a:prstGeom prst="triangle">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Partnership</a:t>
              </a:r>
            </a:p>
          </p:txBody>
        </p:sp>
        <p:sp>
          <p:nvSpPr>
            <p:cNvPr id="6" name="Rectangle 5">
              <a:extLst>
                <a:ext uri="{FF2B5EF4-FFF2-40B4-BE49-F238E27FC236}">
                  <a16:creationId xmlns:a16="http://schemas.microsoft.com/office/drawing/2014/main" id="{932644AD-897B-998C-46A8-EB43CE3908E4}"/>
                </a:ext>
              </a:extLst>
            </p:cNvPr>
            <p:cNvSpPr/>
            <p:nvPr/>
          </p:nvSpPr>
          <p:spPr>
            <a:xfrm>
              <a:off x="4501241" y="2413893"/>
              <a:ext cx="3189515" cy="1034143"/>
            </a:xfrm>
            <a:prstGeom prst="rect">
              <a:avLst/>
            </a:prstGeom>
            <a:solidFill>
              <a:schemeClr val="accent4">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Corporate Partner</a:t>
              </a:r>
            </a:p>
          </p:txBody>
        </p:sp>
        <p:cxnSp>
          <p:nvCxnSpPr>
            <p:cNvPr id="8" name="Straight Connector 7">
              <a:extLst>
                <a:ext uri="{FF2B5EF4-FFF2-40B4-BE49-F238E27FC236}">
                  <a16:creationId xmlns:a16="http://schemas.microsoft.com/office/drawing/2014/main" id="{0A0B9008-E53A-56E8-30CD-549EFCDDB554}"/>
                </a:ext>
              </a:extLst>
            </p:cNvPr>
            <p:cNvCxnSpPr>
              <a:stCxn id="6" idx="2"/>
              <a:endCxn id="5" idx="0"/>
            </p:cNvCxnSpPr>
            <p:nvPr/>
          </p:nvCxnSpPr>
          <p:spPr>
            <a:xfrm>
              <a:off x="6095999" y="3448036"/>
              <a:ext cx="1" cy="1107607"/>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4799608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515AA-C18B-D855-B059-245643674C9F}"/>
              </a:ext>
            </a:extLst>
          </p:cNvPr>
          <p:cNvSpPr>
            <a:spLocks noGrp="1"/>
          </p:cNvSpPr>
          <p:nvPr>
            <p:ph type="title"/>
          </p:nvPr>
        </p:nvSpPr>
        <p:spPr>
          <a:xfrm>
            <a:off x="581192" y="702156"/>
            <a:ext cx="11029616" cy="536080"/>
          </a:xfrm>
        </p:spPr>
        <p:txBody>
          <a:bodyPr/>
          <a:lstStyle/>
          <a:p>
            <a:r>
              <a:rPr lang="en-US" dirty="0"/>
              <a:t>Blended Apportionment – Simple Example</a:t>
            </a:r>
          </a:p>
        </p:txBody>
      </p:sp>
      <p:sp>
        <p:nvSpPr>
          <p:cNvPr id="4" name="Slide Number Placeholder 3">
            <a:extLst>
              <a:ext uri="{FF2B5EF4-FFF2-40B4-BE49-F238E27FC236}">
                <a16:creationId xmlns:a16="http://schemas.microsoft.com/office/drawing/2014/main" id="{BBBCDAEC-8511-3588-CB51-7F4698A67A5D}"/>
              </a:ext>
            </a:extLst>
          </p:cNvPr>
          <p:cNvSpPr>
            <a:spLocks noGrp="1"/>
          </p:cNvSpPr>
          <p:nvPr>
            <p:ph type="sldNum" sz="quarter" idx="12"/>
          </p:nvPr>
        </p:nvSpPr>
        <p:spPr/>
        <p:txBody>
          <a:bodyPr/>
          <a:lstStyle/>
          <a:p>
            <a:fld id="{3A98EE3D-8CD1-4C3F-BD1C-C98C9596463C}" type="slidenum">
              <a:rPr lang="en-US" smtClean="0"/>
              <a:t>61</a:t>
            </a:fld>
            <a:endParaRPr lang="en-US" dirty="0"/>
          </a:p>
        </p:txBody>
      </p:sp>
      <p:graphicFrame>
        <p:nvGraphicFramePr>
          <p:cNvPr id="7" name="Table 6">
            <a:extLst>
              <a:ext uri="{FF2B5EF4-FFF2-40B4-BE49-F238E27FC236}">
                <a16:creationId xmlns:a16="http://schemas.microsoft.com/office/drawing/2014/main" id="{0B7C58EA-838B-4DAC-D7C6-BE0B83D0CCF3}"/>
              </a:ext>
            </a:extLst>
          </p:cNvPr>
          <p:cNvGraphicFramePr>
            <a:graphicFrameLocks noGrp="1"/>
          </p:cNvGraphicFramePr>
          <p:nvPr>
            <p:extLst>
              <p:ext uri="{D42A27DB-BD31-4B8C-83A1-F6EECF244321}">
                <p14:modId xmlns:p14="http://schemas.microsoft.com/office/powerpoint/2010/main" val="3882608820"/>
              </p:ext>
            </p:extLst>
          </p:nvPr>
        </p:nvGraphicFramePr>
        <p:xfrm>
          <a:off x="792480" y="1503680"/>
          <a:ext cx="10363200" cy="4128572"/>
        </p:xfrm>
        <a:graphic>
          <a:graphicData uri="http://schemas.openxmlformats.org/drawingml/2006/table">
            <a:tbl>
              <a:tblPr/>
              <a:tblGrid>
                <a:gridCol w="5837103">
                  <a:extLst>
                    <a:ext uri="{9D8B030D-6E8A-4147-A177-3AD203B41FA5}">
                      <a16:colId xmlns:a16="http://schemas.microsoft.com/office/drawing/2014/main" val="1485212525"/>
                    </a:ext>
                  </a:extLst>
                </a:gridCol>
                <a:gridCol w="1279793">
                  <a:extLst>
                    <a:ext uri="{9D8B030D-6E8A-4147-A177-3AD203B41FA5}">
                      <a16:colId xmlns:a16="http://schemas.microsoft.com/office/drawing/2014/main" val="722317009"/>
                    </a:ext>
                  </a:extLst>
                </a:gridCol>
                <a:gridCol w="1271557">
                  <a:extLst>
                    <a:ext uri="{9D8B030D-6E8A-4147-A177-3AD203B41FA5}">
                      <a16:colId xmlns:a16="http://schemas.microsoft.com/office/drawing/2014/main" val="2246181560"/>
                    </a:ext>
                  </a:extLst>
                </a:gridCol>
                <a:gridCol w="1304187">
                  <a:extLst>
                    <a:ext uri="{9D8B030D-6E8A-4147-A177-3AD203B41FA5}">
                      <a16:colId xmlns:a16="http://schemas.microsoft.com/office/drawing/2014/main" val="3348065900"/>
                    </a:ext>
                  </a:extLst>
                </a:gridCol>
                <a:gridCol w="670560">
                  <a:extLst>
                    <a:ext uri="{9D8B030D-6E8A-4147-A177-3AD203B41FA5}">
                      <a16:colId xmlns:a16="http://schemas.microsoft.com/office/drawing/2014/main" val="4173893800"/>
                    </a:ext>
                  </a:extLst>
                </a:gridCol>
              </a:tblGrid>
              <a:tr h="233680">
                <a:tc>
                  <a:txBody>
                    <a:bodyPr/>
                    <a:lstStyle/>
                    <a:p>
                      <a:pPr algn="l" fontAlgn="b"/>
                      <a:r>
                        <a:rPr lang="en-US" sz="1500" b="1" i="0" u="none" strike="noStrike" dirty="0">
                          <a:solidFill>
                            <a:srgbClr val="000000"/>
                          </a:solidFill>
                          <a:effectLst/>
                          <a:latin typeface="Aptos Narrow" panose="020B0004020202020204" pitchFamily="34" charset="0"/>
                        </a:rPr>
                        <a:t>Sourcing Approach - </a:t>
                      </a:r>
                      <a:r>
                        <a:rPr lang="en-US" sz="1500" b="1" i="0" u="none" strike="noStrike" dirty="0">
                          <a:solidFill>
                            <a:srgbClr val="000000"/>
                          </a:solidFill>
                          <a:effectLst/>
                          <a:highlight>
                            <a:srgbClr val="FFFF00"/>
                          </a:highlight>
                          <a:latin typeface="Aptos Narrow" panose="020B0004020202020204" pitchFamily="34" charset="0"/>
                        </a:rPr>
                        <a:t>No Blending</a:t>
                      </a:r>
                    </a:p>
                  </a:txBody>
                  <a:tcPr marL="7620" marR="7620" marT="7620" marB="0" anchor="b">
                    <a:lnL>
                      <a:noFill/>
                    </a:lnL>
                    <a:lnR>
                      <a:noFill/>
                    </a:lnR>
                    <a:lnT>
                      <a:noFill/>
                    </a:lnT>
                    <a:lnB>
                      <a:noFill/>
                    </a:lnB>
                    <a:noFill/>
                  </a:tcPr>
                </a:tc>
                <a:tc>
                  <a:txBody>
                    <a:bodyPr/>
                    <a:lstStyle/>
                    <a:p>
                      <a:pPr algn="l" fontAlgn="b"/>
                      <a:endParaRPr lang="en-US" sz="1500" b="0" i="0" u="none" strike="noStrike">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tc>
                  <a:txBody>
                    <a:bodyPr/>
                    <a:lstStyle/>
                    <a:p>
                      <a:pPr algn="l" fontAlgn="b"/>
                      <a:endParaRPr lang="en-US" sz="1500" b="0" i="0" u="none" strike="noStrike">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tc>
                  <a:txBody>
                    <a:bodyPr/>
                    <a:lstStyle/>
                    <a:p>
                      <a:pPr algn="l" fontAlgn="b"/>
                      <a:endParaRPr lang="en-US" sz="1500" b="0" i="0" u="none" strike="noStrike">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tc>
                  <a:txBody>
                    <a:bodyPr/>
                    <a:lstStyle/>
                    <a:p>
                      <a:pPr algn="l" fontAlgn="b"/>
                      <a:endParaRPr lang="en-US" sz="1500" b="0" i="0" u="none" strike="noStrike">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extLst>
                  <a:ext uri="{0D108BD9-81ED-4DB2-BD59-A6C34878D82A}">
                    <a16:rowId xmlns:a16="http://schemas.microsoft.com/office/drawing/2014/main" val="769600938"/>
                  </a:ext>
                </a:extLst>
              </a:tr>
              <a:tr h="180340">
                <a:tc>
                  <a:txBody>
                    <a:bodyPr/>
                    <a:lstStyle/>
                    <a:p>
                      <a:pPr algn="l" fontAlgn="b"/>
                      <a:r>
                        <a:rPr lang="en-US" sz="1500" b="0" i="0" u="none" strike="noStrike" dirty="0">
                          <a:solidFill>
                            <a:srgbClr val="000000"/>
                          </a:solidFill>
                          <a:effectLst/>
                          <a:latin typeface="Aptos Narrow" panose="020B0004020202020204" pitchFamily="34" charset="0"/>
                        </a:rPr>
                        <a:t>Share of Partnership Loss Sourced to State A (50% of $100,000)</a:t>
                      </a:r>
                    </a:p>
                  </a:txBody>
                  <a:tcPr marL="7620" marR="7620" marT="7620" marB="0" anchor="b">
                    <a:lnL>
                      <a:noFill/>
                    </a:lnL>
                    <a:lnR>
                      <a:noFill/>
                    </a:lnR>
                    <a:lnT>
                      <a:noFill/>
                    </a:lnT>
                    <a:lnB>
                      <a:noFill/>
                    </a:lnB>
                    <a:noFill/>
                  </a:tcPr>
                </a:tc>
                <a:tc>
                  <a:txBody>
                    <a:bodyPr/>
                    <a:lstStyle/>
                    <a:p>
                      <a:pPr algn="l" fontAlgn="b"/>
                      <a:r>
                        <a:rPr lang="en-US" sz="1500" b="0" i="0" u="none" strike="noStrike">
                          <a:solidFill>
                            <a:srgbClr val="000000"/>
                          </a:solidFill>
                          <a:effectLst/>
                          <a:latin typeface="Aptos Narrow" panose="020B0004020202020204" pitchFamily="34" charset="0"/>
                        </a:rPr>
                        <a:t> $            50,000 </a:t>
                      </a:r>
                    </a:p>
                  </a:txBody>
                  <a:tcPr marL="7620" marR="7620" marT="7620" marB="0" anchor="b">
                    <a:lnL>
                      <a:noFill/>
                    </a:lnL>
                    <a:lnR>
                      <a:noFill/>
                    </a:lnR>
                    <a:lnT>
                      <a:noFill/>
                    </a:lnT>
                    <a:lnB>
                      <a:noFill/>
                    </a:lnB>
                    <a:noFill/>
                  </a:tcPr>
                </a:tc>
                <a:tc>
                  <a:txBody>
                    <a:bodyPr/>
                    <a:lstStyle/>
                    <a:p>
                      <a:pPr algn="l" fontAlgn="b"/>
                      <a:endParaRPr lang="en-US" sz="1500" b="0" i="0" u="none" strike="noStrike">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tc>
                  <a:txBody>
                    <a:bodyPr/>
                    <a:lstStyle/>
                    <a:p>
                      <a:pPr algn="l" fontAlgn="b"/>
                      <a:endParaRPr lang="en-US" sz="1500" b="0" i="0" u="none" strike="noStrike">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tc>
                  <a:txBody>
                    <a:bodyPr/>
                    <a:lstStyle/>
                    <a:p>
                      <a:pPr algn="l" fontAlgn="b"/>
                      <a:endParaRPr lang="en-US" sz="1500" b="0" i="0" u="none" strike="noStrike">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extLst>
                  <a:ext uri="{0D108BD9-81ED-4DB2-BD59-A6C34878D82A}">
                    <a16:rowId xmlns:a16="http://schemas.microsoft.com/office/drawing/2014/main" val="157469809"/>
                  </a:ext>
                </a:extLst>
              </a:tr>
              <a:tr h="106680">
                <a:tc>
                  <a:txBody>
                    <a:bodyPr/>
                    <a:lstStyle/>
                    <a:p>
                      <a:pPr algn="l" fontAlgn="b"/>
                      <a:r>
                        <a:rPr lang="en-US" sz="1500" b="0" i="0" u="none" strike="noStrike">
                          <a:solidFill>
                            <a:srgbClr val="000000"/>
                          </a:solidFill>
                          <a:effectLst/>
                          <a:latin typeface="Aptos Narrow" panose="020B0004020202020204" pitchFamily="34" charset="0"/>
                        </a:rPr>
                        <a:t>Share of Guaranteed Payment Sourced to State A (50% of $40,000)</a:t>
                      </a:r>
                    </a:p>
                  </a:txBody>
                  <a:tcPr marL="7620" marR="7620" marT="7620" marB="0" anchor="b">
                    <a:lnL>
                      <a:noFill/>
                    </a:lnL>
                    <a:lnR>
                      <a:noFill/>
                    </a:lnR>
                    <a:lnT>
                      <a:noFill/>
                    </a:lnT>
                    <a:lnB>
                      <a:noFill/>
                    </a:lnB>
                    <a:noFill/>
                  </a:tcPr>
                </a:tc>
                <a:tc>
                  <a:txBody>
                    <a:bodyPr/>
                    <a:lstStyle/>
                    <a:p>
                      <a:pPr algn="l" fontAlgn="b"/>
                      <a:r>
                        <a:rPr lang="en-US" sz="1500" b="0" i="0" u="none" strike="noStrike">
                          <a:solidFill>
                            <a:srgbClr val="000000"/>
                          </a:solidFill>
                          <a:effectLst/>
                          <a:latin typeface="Aptos Narrow" panose="020B0004020202020204" pitchFamily="34" charset="0"/>
                        </a:rPr>
                        <a:t> </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en-US" sz="1500" b="0" i="0" u="none" strike="noStrike">
                          <a:solidFill>
                            <a:srgbClr val="000000"/>
                          </a:solidFill>
                          <a:effectLst/>
                          <a:latin typeface="Aptos Narrow" panose="020B0004020202020204" pitchFamily="34" charset="0"/>
                        </a:rPr>
                        <a:t> $               20,000 </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en-US" sz="1500" b="0" i="0" u="none" strike="noStrike">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tc>
                  <a:txBody>
                    <a:bodyPr/>
                    <a:lstStyle/>
                    <a:p>
                      <a:pPr algn="l" fontAlgn="b"/>
                      <a:endParaRPr lang="en-US" sz="1500" b="0" i="0" u="none" strike="noStrike">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extLst>
                  <a:ext uri="{0D108BD9-81ED-4DB2-BD59-A6C34878D82A}">
                    <a16:rowId xmlns:a16="http://schemas.microsoft.com/office/drawing/2014/main" val="4006755600"/>
                  </a:ext>
                </a:extLst>
              </a:tr>
              <a:tr h="185420">
                <a:tc>
                  <a:txBody>
                    <a:bodyPr/>
                    <a:lstStyle/>
                    <a:p>
                      <a:pPr algn="l" fontAlgn="b"/>
                      <a:r>
                        <a:rPr lang="en-US" sz="1500" b="0" i="0" u="none" strike="noStrike" dirty="0">
                          <a:solidFill>
                            <a:srgbClr val="000000"/>
                          </a:solidFill>
                          <a:effectLst/>
                          <a:latin typeface="Aptos Narrow" panose="020B0004020202020204" pitchFamily="34" charset="0"/>
                        </a:rPr>
                        <a:t>Corporate Partner's Share - Items Sourced to State A</a:t>
                      </a:r>
                    </a:p>
                  </a:txBody>
                  <a:tcPr marL="7620" marR="7620" marT="7620" marB="0" anchor="b">
                    <a:lnL>
                      <a:noFill/>
                    </a:lnL>
                    <a:lnR>
                      <a:noFill/>
                    </a:lnR>
                    <a:lnT>
                      <a:noFill/>
                    </a:lnT>
                    <a:lnB>
                      <a:noFill/>
                    </a:lnB>
                    <a:noFill/>
                  </a:tcPr>
                </a:tc>
                <a:tc>
                  <a:txBody>
                    <a:bodyPr/>
                    <a:lstStyle/>
                    <a:p>
                      <a:pPr algn="l" fontAlgn="b"/>
                      <a:r>
                        <a:rPr lang="en-US" sz="1500" b="0" i="0" u="none" strike="noStrike">
                          <a:solidFill>
                            <a:srgbClr val="000000"/>
                          </a:solidFill>
                          <a:effectLst/>
                          <a:latin typeface="Aptos Narrow" panose="020B0004020202020204" pitchFamily="34" charset="0"/>
                        </a:rPr>
                        <a:t> $            40,000 </a:t>
                      </a:r>
                    </a:p>
                  </a:txBody>
                  <a:tcPr marL="7620" marR="7620" marT="762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l" fontAlgn="b"/>
                      <a:r>
                        <a:rPr lang="en-US" sz="1500" b="0" i="0" u="none" strike="noStrike">
                          <a:solidFill>
                            <a:srgbClr val="000000"/>
                          </a:solidFill>
                          <a:effectLst/>
                          <a:latin typeface="Aptos Narrow" panose="020B0004020202020204" pitchFamily="34" charset="0"/>
                        </a:rPr>
                        <a:t> $               20,000 </a:t>
                      </a:r>
                    </a:p>
                  </a:txBody>
                  <a:tcPr marL="7620" marR="7620" marT="762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l" fontAlgn="b"/>
                      <a:endParaRPr lang="en-US" sz="1500" b="0" i="0" u="none" strike="noStrike">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tc>
                  <a:txBody>
                    <a:bodyPr/>
                    <a:lstStyle/>
                    <a:p>
                      <a:pPr algn="l" fontAlgn="b"/>
                      <a:endParaRPr lang="en-US" sz="1500" b="0" i="0" u="none" strike="noStrike">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extLst>
                  <a:ext uri="{0D108BD9-81ED-4DB2-BD59-A6C34878D82A}">
                    <a16:rowId xmlns:a16="http://schemas.microsoft.com/office/drawing/2014/main" val="4093547916"/>
                  </a:ext>
                </a:extLst>
              </a:tr>
              <a:tr h="375920">
                <a:tc>
                  <a:txBody>
                    <a:bodyPr/>
                    <a:lstStyle/>
                    <a:p>
                      <a:pPr algn="l" fontAlgn="b"/>
                      <a:r>
                        <a:rPr lang="en-US" sz="1500" b="0" i="0" u="none" strike="noStrike">
                          <a:solidFill>
                            <a:srgbClr val="000000"/>
                          </a:solidFill>
                          <a:effectLst/>
                          <a:latin typeface="Aptos Narrow" panose="020B0004020202020204" pitchFamily="34" charset="0"/>
                        </a:rPr>
                        <a:t>Total Corporate Partner Income Sourced to State A</a:t>
                      </a:r>
                    </a:p>
                  </a:txBody>
                  <a:tcPr marL="7620" marR="7620" marT="7620" marB="0" anchor="b">
                    <a:lnL>
                      <a:noFill/>
                    </a:lnL>
                    <a:lnR>
                      <a:noFill/>
                    </a:lnR>
                    <a:lnT>
                      <a:noFill/>
                    </a:lnT>
                    <a:lnB>
                      <a:noFill/>
                    </a:lnB>
                    <a:noFill/>
                  </a:tcPr>
                </a:tc>
                <a:tc>
                  <a:txBody>
                    <a:bodyPr/>
                    <a:lstStyle/>
                    <a:p>
                      <a:pPr algn="l" fontAlgn="b"/>
                      <a:endParaRPr lang="en-US" sz="1500" b="0" i="0" u="none" strike="noStrike">
                        <a:solidFill>
                          <a:srgbClr val="000000"/>
                        </a:solidFill>
                        <a:effectLst/>
                        <a:latin typeface="Aptos Narrow" panose="020B0004020202020204" pitchFamily="34" charset="0"/>
                      </a:endParaRPr>
                    </a:p>
                  </a:txBody>
                  <a:tcPr marL="7620" marR="7620" marT="7620" marB="0" anchor="b">
                    <a:lnL>
                      <a:noFill/>
                    </a:lnL>
                    <a:lnR>
                      <a:noFill/>
                    </a:lnR>
                    <a:lnT w="25400" cap="flat" cmpd="dbl" algn="ctr">
                      <a:solidFill>
                        <a:srgbClr val="000000"/>
                      </a:solidFill>
                      <a:prstDash val="solid"/>
                      <a:round/>
                      <a:headEnd type="none" w="med" len="med"/>
                      <a:tailEnd type="none" w="med" len="med"/>
                    </a:lnT>
                    <a:lnB>
                      <a:noFill/>
                    </a:lnB>
                    <a:noFill/>
                  </a:tcPr>
                </a:tc>
                <a:tc>
                  <a:txBody>
                    <a:bodyPr/>
                    <a:lstStyle/>
                    <a:p>
                      <a:pPr algn="l" fontAlgn="b"/>
                      <a:r>
                        <a:rPr lang="en-US" sz="1500" b="0" i="0" u="none" strike="noStrike" dirty="0">
                          <a:solidFill>
                            <a:srgbClr val="000000"/>
                          </a:solidFill>
                          <a:effectLst/>
                          <a:latin typeface="Aptos Narrow" panose="020B0004020202020204" pitchFamily="34" charset="0"/>
                        </a:rPr>
                        <a:t> </a:t>
                      </a:r>
                      <a:r>
                        <a:rPr lang="en-US" sz="1500" b="0" i="0" u="none" strike="noStrike" dirty="0">
                          <a:solidFill>
                            <a:srgbClr val="000000"/>
                          </a:solidFill>
                          <a:effectLst/>
                          <a:highlight>
                            <a:srgbClr val="FFFF00"/>
                          </a:highlight>
                          <a:latin typeface="Aptos Narrow" panose="020B0004020202020204" pitchFamily="34" charset="0"/>
                        </a:rPr>
                        <a:t>$               60,000 </a:t>
                      </a:r>
                    </a:p>
                  </a:txBody>
                  <a:tcPr marL="7620" marR="7620" marT="7620" marB="0" anchor="b">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l" fontAlgn="b"/>
                      <a:endParaRPr lang="en-US" sz="1500" b="0" i="0" u="none" strike="noStrike" dirty="0">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tc>
                  <a:txBody>
                    <a:bodyPr/>
                    <a:lstStyle/>
                    <a:p>
                      <a:pPr algn="l" fontAlgn="b"/>
                      <a:endParaRPr lang="en-US" sz="1500" b="0" i="0" u="none" strike="noStrike">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extLst>
                  <a:ext uri="{0D108BD9-81ED-4DB2-BD59-A6C34878D82A}">
                    <a16:rowId xmlns:a16="http://schemas.microsoft.com/office/drawing/2014/main" val="2805934638"/>
                  </a:ext>
                </a:extLst>
              </a:tr>
              <a:tr h="306318">
                <a:tc>
                  <a:txBody>
                    <a:bodyPr/>
                    <a:lstStyle/>
                    <a:p>
                      <a:pPr algn="l" fontAlgn="b"/>
                      <a:endParaRPr lang="en-US" sz="1500" b="0" i="0" u="none" strike="noStrike" dirty="0">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tc>
                  <a:txBody>
                    <a:bodyPr/>
                    <a:lstStyle/>
                    <a:p>
                      <a:pPr algn="l" fontAlgn="b"/>
                      <a:endParaRPr lang="en-US" sz="1500" b="0" i="0" u="none" strike="noStrike">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tc>
                  <a:txBody>
                    <a:bodyPr/>
                    <a:lstStyle/>
                    <a:p>
                      <a:pPr algn="l" fontAlgn="b"/>
                      <a:endParaRPr lang="en-US" sz="1500" b="0" i="0" u="none" strike="noStrike">
                        <a:solidFill>
                          <a:srgbClr val="000000"/>
                        </a:solidFill>
                        <a:effectLst/>
                        <a:latin typeface="Aptos Narrow" panose="020B0004020202020204" pitchFamily="34" charset="0"/>
                      </a:endParaRPr>
                    </a:p>
                  </a:txBody>
                  <a:tcPr marL="7620" marR="7620" marT="7620" marB="0" anchor="b">
                    <a:lnL>
                      <a:noFill/>
                    </a:lnL>
                    <a:lnR>
                      <a:noFill/>
                    </a:lnR>
                    <a:lnT w="25400" cap="flat" cmpd="dbl" algn="ctr">
                      <a:solidFill>
                        <a:srgbClr val="000000"/>
                      </a:solidFill>
                      <a:prstDash val="solid"/>
                      <a:round/>
                      <a:headEnd type="none" w="med" len="med"/>
                      <a:tailEnd type="none" w="med" len="med"/>
                    </a:lnT>
                    <a:lnB>
                      <a:noFill/>
                    </a:lnB>
                    <a:noFill/>
                  </a:tcPr>
                </a:tc>
                <a:tc>
                  <a:txBody>
                    <a:bodyPr/>
                    <a:lstStyle/>
                    <a:p>
                      <a:pPr algn="l" fontAlgn="b"/>
                      <a:endParaRPr lang="en-US" sz="1500" b="0" i="0" u="none" strike="noStrike">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tc>
                  <a:txBody>
                    <a:bodyPr/>
                    <a:lstStyle/>
                    <a:p>
                      <a:pPr algn="l" fontAlgn="b"/>
                      <a:endParaRPr lang="en-US" sz="1500" b="0" i="0" u="none" strike="noStrike">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extLst>
                  <a:ext uri="{0D108BD9-81ED-4DB2-BD59-A6C34878D82A}">
                    <a16:rowId xmlns:a16="http://schemas.microsoft.com/office/drawing/2014/main" val="2850172597"/>
                  </a:ext>
                </a:extLst>
              </a:tr>
              <a:tr h="211842">
                <a:tc gridSpan="5">
                  <a:txBody>
                    <a:bodyPr/>
                    <a:lstStyle/>
                    <a:p>
                      <a:pPr algn="l" fontAlgn="b"/>
                      <a:r>
                        <a:rPr lang="en-US" sz="1500" b="1" i="0" u="none" strike="noStrike" dirty="0">
                          <a:solidFill>
                            <a:srgbClr val="000000"/>
                          </a:solidFill>
                          <a:effectLst/>
                          <a:latin typeface="Aptos Narrow" panose="020B0004020202020204" pitchFamily="34" charset="0"/>
                        </a:rPr>
                        <a:t>Sourcing Approach – </a:t>
                      </a:r>
                      <a:r>
                        <a:rPr lang="en-US" sz="1500" b="1" i="0" u="none" strike="noStrike" dirty="0">
                          <a:solidFill>
                            <a:srgbClr val="000000"/>
                          </a:solidFill>
                          <a:effectLst/>
                          <a:highlight>
                            <a:srgbClr val="FFFF00"/>
                          </a:highlight>
                          <a:latin typeface="Aptos Narrow" panose="020B0004020202020204" pitchFamily="34" charset="0"/>
                        </a:rPr>
                        <a:t>Using Share of Partnership Capital to Determine Share of Factors</a:t>
                      </a:r>
                    </a:p>
                  </a:txBody>
                  <a:tcPr marL="7620" marR="7620" marT="7620" marB="0" anchor="b">
                    <a:lnL>
                      <a:noFill/>
                    </a:lnL>
                    <a:lnR>
                      <a:noFill/>
                    </a:lnR>
                    <a:lnT>
                      <a:noFill/>
                    </a:lnT>
                    <a:lnB>
                      <a:noFill/>
                    </a:lnB>
                    <a:noFill/>
                  </a:tcPr>
                </a:tc>
                <a:tc hMerge="1">
                  <a:txBody>
                    <a:bodyPr/>
                    <a:lstStyle/>
                    <a:p>
                      <a:pPr algn="l" fontAlgn="b"/>
                      <a:endParaRPr lang="en-US" sz="1500" b="0" i="0" u="none" strike="noStrike" dirty="0">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tc hMerge="1">
                  <a:txBody>
                    <a:bodyPr/>
                    <a:lstStyle/>
                    <a:p>
                      <a:pPr algn="l" fontAlgn="b"/>
                      <a:endParaRPr lang="en-US" sz="1500" b="0" i="0" u="none" strike="noStrike" dirty="0">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tc hMerge="1">
                  <a:txBody>
                    <a:bodyPr/>
                    <a:lstStyle/>
                    <a:p>
                      <a:pPr algn="l" fontAlgn="b"/>
                      <a:endParaRPr lang="en-US" sz="1500" b="0" i="0" u="none" strike="noStrike" dirty="0">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tc hMerge="1">
                  <a:txBody>
                    <a:bodyPr/>
                    <a:lstStyle/>
                    <a:p>
                      <a:pPr algn="l" fontAlgn="b"/>
                      <a:endParaRPr lang="en-US" sz="1500" b="0" i="0" u="none" strike="noStrike" dirty="0">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extLst>
                  <a:ext uri="{0D108BD9-81ED-4DB2-BD59-A6C34878D82A}">
                    <a16:rowId xmlns:a16="http://schemas.microsoft.com/office/drawing/2014/main" val="2010182404"/>
                  </a:ext>
                </a:extLst>
              </a:tr>
              <a:tr h="290582">
                <a:tc>
                  <a:txBody>
                    <a:bodyPr/>
                    <a:lstStyle/>
                    <a:p>
                      <a:pPr algn="l" fontAlgn="b"/>
                      <a:r>
                        <a:rPr lang="en-US" sz="1500" b="0" i="0" u="none" strike="noStrike" dirty="0">
                          <a:solidFill>
                            <a:srgbClr val="000000"/>
                          </a:solidFill>
                          <a:effectLst/>
                          <a:latin typeface="Aptos Narrow" panose="020B0004020202020204" pitchFamily="34" charset="0"/>
                        </a:rPr>
                        <a:t>Corporate Partner's Share of Partnership Factors (using 80% capital share)</a:t>
                      </a:r>
                    </a:p>
                  </a:txBody>
                  <a:tcPr marL="7620" marR="7620" marT="7620" marB="0" anchor="b">
                    <a:lnL>
                      <a:noFill/>
                    </a:lnL>
                    <a:lnR>
                      <a:noFill/>
                    </a:lnR>
                    <a:lnT>
                      <a:noFill/>
                    </a:lnT>
                    <a:lnB>
                      <a:noFill/>
                    </a:lnB>
                    <a:noFill/>
                  </a:tcPr>
                </a:tc>
                <a:tc>
                  <a:txBody>
                    <a:bodyPr/>
                    <a:lstStyle/>
                    <a:p>
                      <a:pPr algn="l" fontAlgn="b"/>
                      <a:r>
                        <a:rPr lang="en-US" sz="1500" b="0" i="0" u="none" strike="noStrike">
                          <a:solidFill>
                            <a:srgbClr val="000000"/>
                          </a:solidFill>
                          <a:effectLst/>
                          <a:latin typeface="Aptos Narrow" panose="020B0004020202020204" pitchFamily="34" charset="0"/>
                        </a:rPr>
                        <a:t> $            80,000 </a:t>
                      </a:r>
                    </a:p>
                  </a:txBody>
                  <a:tcPr marL="7620" marR="7620" marT="7620" marB="0" anchor="b">
                    <a:lnL>
                      <a:noFill/>
                    </a:lnL>
                    <a:lnR>
                      <a:noFill/>
                    </a:lnR>
                    <a:lnT>
                      <a:noFill/>
                    </a:lnT>
                    <a:lnB>
                      <a:noFill/>
                    </a:lnB>
                    <a:noFill/>
                  </a:tcPr>
                </a:tc>
                <a:tc>
                  <a:txBody>
                    <a:bodyPr/>
                    <a:lstStyle/>
                    <a:p>
                      <a:pPr algn="l" fontAlgn="b"/>
                      <a:endParaRPr lang="en-US" sz="1500" b="0" i="0" u="none" strike="noStrike">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tc>
                  <a:txBody>
                    <a:bodyPr/>
                    <a:lstStyle/>
                    <a:p>
                      <a:pPr algn="l" fontAlgn="b"/>
                      <a:endParaRPr lang="en-US" sz="1500" b="0" i="0" u="none" strike="noStrike">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tc>
                  <a:txBody>
                    <a:bodyPr/>
                    <a:lstStyle/>
                    <a:p>
                      <a:pPr algn="l" fontAlgn="b"/>
                      <a:endParaRPr lang="en-US" sz="1500" b="0" i="0" u="none" strike="noStrike">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extLst>
                  <a:ext uri="{0D108BD9-81ED-4DB2-BD59-A6C34878D82A}">
                    <a16:rowId xmlns:a16="http://schemas.microsoft.com/office/drawing/2014/main" val="3273790145"/>
                  </a:ext>
                </a:extLst>
              </a:tr>
              <a:tr h="203200">
                <a:tc>
                  <a:txBody>
                    <a:bodyPr/>
                    <a:lstStyle/>
                    <a:p>
                      <a:pPr algn="l" fontAlgn="b"/>
                      <a:r>
                        <a:rPr lang="en-US" sz="1500" b="0" i="0" u="none" strike="noStrike">
                          <a:solidFill>
                            <a:srgbClr val="000000"/>
                          </a:solidFill>
                          <a:effectLst/>
                          <a:latin typeface="Aptos Narrow" panose="020B0004020202020204" pitchFamily="34" charset="0"/>
                        </a:rPr>
                        <a:t>Guaranteed Payment</a:t>
                      </a:r>
                    </a:p>
                  </a:txBody>
                  <a:tcPr marL="7620" marR="7620" marT="7620" marB="0" anchor="b">
                    <a:lnL>
                      <a:noFill/>
                    </a:lnL>
                    <a:lnR>
                      <a:noFill/>
                    </a:lnR>
                    <a:lnT>
                      <a:noFill/>
                    </a:lnT>
                    <a:lnB>
                      <a:noFill/>
                    </a:lnB>
                    <a:noFill/>
                  </a:tcPr>
                </a:tc>
                <a:tc>
                  <a:txBody>
                    <a:bodyPr/>
                    <a:lstStyle/>
                    <a:p>
                      <a:pPr algn="l" fontAlgn="b"/>
                      <a:r>
                        <a:rPr lang="en-US" sz="1500" b="0" i="0" u="none" strike="noStrike">
                          <a:solidFill>
                            <a:srgbClr val="000000"/>
                          </a:solidFill>
                          <a:effectLst/>
                          <a:latin typeface="Aptos Narrow" panose="020B0004020202020204" pitchFamily="34" charset="0"/>
                        </a:rPr>
                        <a:t> $            40,000 </a:t>
                      </a:r>
                    </a:p>
                  </a:txBody>
                  <a:tcPr marL="7620" marR="7620" marT="7620" marB="0" anchor="b">
                    <a:lnL>
                      <a:noFill/>
                    </a:lnL>
                    <a:lnR>
                      <a:noFill/>
                    </a:lnR>
                    <a:lnT>
                      <a:noFill/>
                    </a:lnT>
                    <a:lnB>
                      <a:noFill/>
                    </a:lnB>
                    <a:noFill/>
                  </a:tcPr>
                </a:tc>
                <a:tc>
                  <a:txBody>
                    <a:bodyPr/>
                    <a:lstStyle/>
                    <a:p>
                      <a:pPr algn="l" fontAlgn="b"/>
                      <a:endParaRPr lang="en-US" sz="1500" b="0" i="0" u="none" strike="noStrike" dirty="0">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tc>
                  <a:txBody>
                    <a:bodyPr/>
                    <a:lstStyle/>
                    <a:p>
                      <a:pPr algn="l" fontAlgn="b"/>
                      <a:endParaRPr lang="en-US" sz="1500" b="0" i="0" u="none" strike="noStrike">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tc>
                  <a:txBody>
                    <a:bodyPr/>
                    <a:lstStyle/>
                    <a:p>
                      <a:pPr algn="l" fontAlgn="b"/>
                      <a:endParaRPr lang="en-US" sz="1500" b="0" i="0" u="none" strike="noStrike">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extLst>
                  <a:ext uri="{0D108BD9-81ED-4DB2-BD59-A6C34878D82A}">
                    <a16:rowId xmlns:a16="http://schemas.microsoft.com/office/drawing/2014/main" val="2184954783"/>
                  </a:ext>
                </a:extLst>
              </a:tr>
              <a:tr h="200660">
                <a:tc>
                  <a:txBody>
                    <a:bodyPr/>
                    <a:lstStyle/>
                    <a:p>
                      <a:pPr algn="l" fontAlgn="b"/>
                      <a:r>
                        <a:rPr lang="en-US" sz="1500" b="0" i="0" u="none" strike="noStrike">
                          <a:solidFill>
                            <a:srgbClr val="000000"/>
                          </a:solidFill>
                          <a:effectLst/>
                          <a:latin typeface="Aptos Narrow" panose="020B0004020202020204" pitchFamily="34" charset="0"/>
                        </a:rPr>
                        <a:t>Corporate Partner's Own Income</a:t>
                      </a:r>
                    </a:p>
                  </a:txBody>
                  <a:tcPr marL="7620" marR="7620" marT="7620" marB="0" anchor="b">
                    <a:lnL>
                      <a:noFill/>
                    </a:lnL>
                    <a:lnR>
                      <a:noFill/>
                    </a:lnR>
                    <a:lnT>
                      <a:noFill/>
                    </a:lnT>
                    <a:lnB>
                      <a:noFill/>
                    </a:lnB>
                    <a:noFill/>
                  </a:tcPr>
                </a:tc>
                <a:tc>
                  <a:txBody>
                    <a:bodyPr/>
                    <a:lstStyle/>
                    <a:p>
                      <a:pPr algn="l" fontAlgn="b"/>
                      <a:r>
                        <a:rPr lang="en-US" sz="1500" b="0" i="0" u="none" strike="noStrike">
                          <a:solidFill>
                            <a:srgbClr val="000000"/>
                          </a:solidFill>
                          <a:effectLst/>
                          <a:latin typeface="Aptos Narrow" panose="020B0004020202020204" pitchFamily="34" charset="0"/>
                        </a:rPr>
                        <a:t> $         100,000 </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en-US" sz="1500" b="0" i="0" u="none" strike="noStrike">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tc>
                  <a:txBody>
                    <a:bodyPr/>
                    <a:lstStyle/>
                    <a:p>
                      <a:pPr algn="l" fontAlgn="b"/>
                      <a:endParaRPr lang="en-US" sz="1500" b="0" i="0" u="none" strike="noStrike">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tc>
                  <a:txBody>
                    <a:bodyPr/>
                    <a:lstStyle/>
                    <a:p>
                      <a:pPr algn="l" fontAlgn="b"/>
                      <a:endParaRPr lang="en-US" sz="1500" b="0" i="0" u="none" strike="noStrike">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extLst>
                  <a:ext uri="{0D108BD9-81ED-4DB2-BD59-A6C34878D82A}">
                    <a16:rowId xmlns:a16="http://schemas.microsoft.com/office/drawing/2014/main" val="2466923426"/>
                  </a:ext>
                </a:extLst>
              </a:tr>
              <a:tr h="177800">
                <a:tc>
                  <a:txBody>
                    <a:bodyPr/>
                    <a:lstStyle/>
                    <a:p>
                      <a:pPr algn="l" fontAlgn="b"/>
                      <a:r>
                        <a:rPr lang="en-US" sz="1500" b="0" i="0" u="none" strike="noStrike" dirty="0">
                          <a:solidFill>
                            <a:srgbClr val="000000"/>
                          </a:solidFill>
                          <a:effectLst/>
                          <a:latin typeface="Aptos Narrow" panose="020B0004020202020204" pitchFamily="34" charset="0"/>
                        </a:rPr>
                        <a:t>Total Apportionable Income of Corporate Partner</a:t>
                      </a:r>
                    </a:p>
                  </a:txBody>
                  <a:tcPr marL="7620" marR="7620" marT="7620" marB="0" anchor="b">
                    <a:lnL>
                      <a:noFill/>
                    </a:lnL>
                    <a:lnR>
                      <a:noFill/>
                    </a:lnR>
                    <a:lnT>
                      <a:noFill/>
                    </a:lnT>
                    <a:lnB>
                      <a:noFill/>
                    </a:lnB>
                    <a:noFill/>
                  </a:tcPr>
                </a:tc>
                <a:tc>
                  <a:txBody>
                    <a:bodyPr/>
                    <a:lstStyle/>
                    <a:p>
                      <a:pPr algn="l" fontAlgn="b"/>
                      <a:r>
                        <a:rPr lang="en-US" sz="1500" b="0" i="0" u="none" strike="noStrike">
                          <a:solidFill>
                            <a:srgbClr val="000000"/>
                          </a:solidFill>
                          <a:effectLst/>
                          <a:latin typeface="Aptos Narrow" panose="020B0004020202020204" pitchFamily="34" charset="0"/>
                        </a:rPr>
                        <a:t> $         220,000 </a:t>
                      </a:r>
                    </a:p>
                  </a:txBody>
                  <a:tcPr marL="7620" marR="7620" marT="762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b"/>
                      <a:r>
                        <a:rPr lang="en-US" sz="1500" b="1" i="0" u="none" strike="noStrike">
                          <a:solidFill>
                            <a:srgbClr val="000000"/>
                          </a:solidFill>
                          <a:effectLst/>
                          <a:latin typeface="Aptos Narrow" panose="020B0004020202020204" pitchFamily="34" charset="0"/>
                        </a:rPr>
                        <a:t> State A </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1500" b="1" i="0" u="none" strike="noStrike">
                          <a:solidFill>
                            <a:srgbClr val="000000"/>
                          </a:solidFill>
                          <a:effectLst/>
                          <a:latin typeface="Aptos Narrow" panose="020B0004020202020204" pitchFamily="34" charset="0"/>
                        </a:rPr>
                        <a:t> Everywhere </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1500" b="1" i="0" u="none" strike="noStrike">
                          <a:solidFill>
                            <a:srgbClr val="000000"/>
                          </a:solidFill>
                          <a:effectLst/>
                          <a:latin typeface="Aptos Narrow" panose="020B0004020202020204" pitchFamily="34" charset="0"/>
                        </a:rPr>
                        <a:t> Ratio </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10078714"/>
                  </a:ext>
                </a:extLst>
              </a:tr>
              <a:tr h="205740">
                <a:tc>
                  <a:txBody>
                    <a:bodyPr/>
                    <a:lstStyle/>
                    <a:p>
                      <a:pPr algn="l" fontAlgn="b"/>
                      <a:r>
                        <a:rPr lang="en-US" sz="1500" b="0" i="0" u="none" strike="noStrike">
                          <a:solidFill>
                            <a:srgbClr val="000000"/>
                          </a:solidFill>
                          <a:effectLst/>
                          <a:latin typeface="Aptos Narrow" panose="020B0004020202020204" pitchFamily="34" charset="0"/>
                        </a:rPr>
                        <a:t>Corporate Partner's Share of Partnership Factors (using 80% capital share)</a:t>
                      </a:r>
                    </a:p>
                  </a:txBody>
                  <a:tcPr marL="7620" marR="7620" marT="7620" marB="0" anchor="b">
                    <a:lnL>
                      <a:noFill/>
                    </a:lnL>
                    <a:lnR>
                      <a:noFill/>
                    </a:lnR>
                    <a:lnT>
                      <a:noFill/>
                    </a:lnT>
                    <a:lnB>
                      <a:noFill/>
                    </a:lnB>
                    <a:noFill/>
                  </a:tcPr>
                </a:tc>
                <a:tc>
                  <a:txBody>
                    <a:bodyPr/>
                    <a:lstStyle/>
                    <a:p>
                      <a:pPr algn="l" fontAlgn="b"/>
                      <a:endParaRPr lang="en-US" sz="1500" b="0" i="0" u="none" strike="noStrike" dirty="0">
                        <a:solidFill>
                          <a:srgbClr val="000000"/>
                        </a:solidFill>
                        <a:effectLst/>
                        <a:latin typeface="Aptos Narrow" panose="020B0004020202020204" pitchFamily="34" charset="0"/>
                      </a:endParaRPr>
                    </a:p>
                  </a:txBody>
                  <a:tcPr marL="7620" marR="7620" marT="7620" marB="0" anchor="b">
                    <a:lnL>
                      <a:noFill/>
                    </a:lnL>
                    <a:lnR>
                      <a:noFill/>
                    </a:lnR>
                    <a:lnT w="25400" cap="flat" cmpd="dbl" algn="ctr">
                      <a:solidFill>
                        <a:srgbClr val="000000"/>
                      </a:solidFill>
                      <a:prstDash val="solid"/>
                      <a:round/>
                      <a:headEnd type="none" w="med" len="med"/>
                      <a:tailEnd type="none" w="med" len="med"/>
                    </a:lnT>
                    <a:lnB>
                      <a:noFill/>
                    </a:lnB>
                    <a:noFill/>
                  </a:tcPr>
                </a:tc>
                <a:tc>
                  <a:txBody>
                    <a:bodyPr/>
                    <a:lstStyle/>
                    <a:p>
                      <a:pPr algn="l" fontAlgn="b"/>
                      <a:r>
                        <a:rPr lang="en-US" sz="1500" b="0" i="0" u="none" strike="noStrike">
                          <a:solidFill>
                            <a:srgbClr val="000000"/>
                          </a:solidFill>
                          <a:effectLst/>
                          <a:latin typeface="Aptos Narrow" panose="020B0004020202020204" pitchFamily="34" charset="0"/>
                        </a:rPr>
                        <a:t> $            400,000 </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r>
                        <a:rPr lang="en-US" sz="1500" b="0" i="0" u="none" strike="noStrike">
                          <a:solidFill>
                            <a:srgbClr val="000000"/>
                          </a:solidFill>
                          <a:effectLst/>
                          <a:latin typeface="Aptos Narrow" panose="020B0004020202020204" pitchFamily="34" charset="0"/>
                        </a:rPr>
                        <a:t> $              800,000 </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en-US" sz="1500" b="0" i="0" u="none" strike="noStrike" dirty="0">
                        <a:solidFill>
                          <a:srgbClr val="000000"/>
                        </a:solidFill>
                        <a:effectLst/>
                        <a:latin typeface="Aptos Narrow" panose="020B000402020202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339757050"/>
                  </a:ext>
                </a:extLst>
              </a:tr>
              <a:tr h="233680">
                <a:tc>
                  <a:txBody>
                    <a:bodyPr/>
                    <a:lstStyle/>
                    <a:p>
                      <a:pPr algn="l" fontAlgn="b"/>
                      <a:r>
                        <a:rPr lang="en-US" sz="1500" b="0" i="0" u="none" strike="noStrike">
                          <a:solidFill>
                            <a:srgbClr val="000000"/>
                          </a:solidFill>
                          <a:effectLst/>
                          <a:latin typeface="Aptos Narrow" panose="020B0004020202020204" pitchFamily="34" charset="0"/>
                        </a:rPr>
                        <a:t>Corporate Partner's Own Factors</a:t>
                      </a:r>
                    </a:p>
                  </a:txBody>
                  <a:tcPr marL="7620" marR="7620" marT="7620" marB="0" anchor="b">
                    <a:lnL>
                      <a:noFill/>
                    </a:lnL>
                    <a:lnR>
                      <a:noFill/>
                    </a:lnR>
                    <a:lnT>
                      <a:noFill/>
                    </a:lnT>
                    <a:lnB>
                      <a:noFill/>
                    </a:lnB>
                    <a:noFill/>
                  </a:tcPr>
                </a:tc>
                <a:tc>
                  <a:txBody>
                    <a:bodyPr/>
                    <a:lstStyle/>
                    <a:p>
                      <a:pPr algn="ctr" fontAlgn="b"/>
                      <a:endParaRPr lang="en-US" sz="1500" b="0" i="0" u="none" strike="noStrike">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tc>
                  <a:txBody>
                    <a:bodyPr/>
                    <a:lstStyle/>
                    <a:p>
                      <a:pPr algn="l" fontAlgn="b"/>
                      <a:r>
                        <a:rPr lang="en-US" sz="1500" b="0" i="0" u="none" strike="noStrike">
                          <a:solidFill>
                            <a:srgbClr val="000000"/>
                          </a:solidFill>
                          <a:effectLst/>
                          <a:latin typeface="Aptos Narrow" panose="020B0004020202020204" pitchFamily="34" charset="0"/>
                        </a:rPr>
                        <a:t> $            100,000 </a:t>
                      </a:r>
                    </a:p>
                  </a:txBody>
                  <a:tcPr marL="7620" marR="7620" marT="7620" marB="0" anchor="b">
                    <a:lnL>
                      <a:noFill/>
                    </a:lnL>
                    <a:lnR>
                      <a:noFill/>
                    </a:lnR>
                    <a:lnT>
                      <a:noFill/>
                    </a:lnT>
                    <a:lnB>
                      <a:noFill/>
                    </a:lnB>
                    <a:noFill/>
                  </a:tcPr>
                </a:tc>
                <a:tc>
                  <a:txBody>
                    <a:bodyPr/>
                    <a:lstStyle/>
                    <a:p>
                      <a:pPr algn="l" fontAlgn="b"/>
                      <a:r>
                        <a:rPr lang="en-US" sz="1500" b="0" i="0" u="none" strike="noStrike">
                          <a:solidFill>
                            <a:srgbClr val="000000"/>
                          </a:solidFill>
                          <a:effectLst/>
                          <a:latin typeface="Aptos Narrow" panose="020B0004020202020204" pitchFamily="34" charset="0"/>
                        </a:rPr>
                        <a:t> $         1,000,000 </a:t>
                      </a:r>
                    </a:p>
                  </a:txBody>
                  <a:tcPr marL="7620" marR="7620" marT="7620" marB="0" anchor="b">
                    <a:lnL>
                      <a:noFill/>
                    </a:lnL>
                    <a:lnR>
                      <a:noFill/>
                    </a:lnR>
                    <a:lnT>
                      <a:noFill/>
                    </a:lnT>
                    <a:lnB>
                      <a:noFill/>
                    </a:lnB>
                    <a:noFill/>
                  </a:tcPr>
                </a:tc>
                <a:tc>
                  <a:txBody>
                    <a:bodyPr/>
                    <a:lstStyle/>
                    <a:p>
                      <a:pPr algn="l" fontAlgn="b"/>
                      <a:endParaRPr lang="en-US" sz="1500" b="0" i="0" u="none" strike="noStrike" dirty="0">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extLst>
                  <a:ext uri="{0D108BD9-81ED-4DB2-BD59-A6C34878D82A}">
                    <a16:rowId xmlns:a16="http://schemas.microsoft.com/office/drawing/2014/main" val="2441649919"/>
                  </a:ext>
                </a:extLst>
              </a:tr>
              <a:tr h="231140">
                <a:tc>
                  <a:txBody>
                    <a:bodyPr/>
                    <a:lstStyle/>
                    <a:p>
                      <a:pPr algn="l" fontAlgn="b"/>
                      <a:r>
                        <a:rPr lang="en-US" sz="1500" b="0" i="0" u="none" strike="noStrike" dirty="0">
                          <a:solidFill>
                            <a:srgbClr val="000000"/>
                          </a:solidFill>
                          <a:effectLst/>
                          <a:latin typeface="Aptos Narrow" panose="020B0004020202020204" pitchFamily="34" charset="0"/>
                        </a:rPr>
                        <a:t>Less Guaranteed Payment (Assuming All Sourced Outside State A)</a:t>
                      </a:r>
                    </a:p>
                  </a:txBody>
                  <a:tcPr marL="7620" marR="7620" marT="7620" marB="0" anchor="b">
                    <a:lnL>
                      <a:noFill/>
                    </a:lnL>
                    <a:lnR>
                      <a:noFill/>
                    </a:lnR>
                    <a:lnT>
                      <a:noFill/>
                    </a:lnT>
                    <a:lnB>
                      <a:noFill/>
                    </a:lnB>
                    <a:noFill/>
                  </a:tcPr>
                </a:tc>
                <a:tc>
                  <a:txBody>
                    <a:bodyPr/>
                    <a:lstStyle/>
                    <a:p>
                      <a:pPr algn="ctr" fontAlgn="b"/>
                      <a:endParaRPr lang="en-US" sz="1500" b="0" i="0" u="none" strike="noStrike">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tc>
                  <a:txBody>
                    <a:bodyPr/>
                    <a:lstStyle/>
                    <a:p>
                      <a:pPr algn="l" fontAlgn="b"/>
                      <a:r>
                        <a:rPr lang="en-US" sz="1500" b="0" i="0" u="none" strike="noStrike">
                          <a:solidFill>
                            <a:srgbClr val="000000"/>
                          </a:solidFill>
                          <a:effectLst/>
                          <a:latin typeface="Aptos Narrow" panose="020B0004020202020204" pitchFamily="34" charset="0"/>
                        </a:rPr>
                        <a:t> $                            -   </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en-US" sz="1500" b="0" i="0" u="none" strike="noStrike">
                          <a:solidFill>
                            <a:srgbClr val="000000"/>
                          </a:solidFill>
                          <a:effectLst/>
                          <a:latin typeface="Aptos Narrow" panose="020B0004020202020204" pitchFamily="34" charset="0"/>
                        </a:rPr>
                        <a:t> $              (40,000)</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en-US" sz="1500" b="0" i="0" u="none" strike="noStrike" dirty="0">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extLst>
                  <a:ext uri="{0D108BD9-81ED-4DB2-BD59-A6C34878D82A}">
                    <a16:rowId xmlns:a16="http://schemas.microsoft.com/office/drawing/2014/main" val="1970188535"/>
                  </a:ext>
                </a:extLst>
              </a:tr>
              <a:tr h="238760">
                <a:tc>
                  <a:txBody>
                    <a:bodyPr/>
                    <a:lstStyle/>
                    <a:p>
                      <a:pPr algn="l" fontAlgn="b"/>
                      <a:r>
                        <a:rPr lang="en-US" sz="1500" b="0" i="0" u="none" strike="noStrike">
                          <a:solidFill>
                            <a:srgbClr val="000000"/>
                          </a:solidFill>
                          <a:effectLst/>
                          <a:latin typeface="Aptos Narrow" panose="020B0004020202020204" pitchFamily="34" charset="0"/>
                        </a:rPr>
                        <a:t>Total Corporate Partner's Sales Factor</a:t>
                      </a:r>
                    </a:p>
                  </a:txBody>
                  <a:tcPr marL="7620" marR="7620" marT="7620" marB="0" anchor="b">
                    <a:lnL>
                      <a:noFill/>
                    </a:lnL>
                    <a:lnR>
                      <a:noFill/>
                    </a:lnR>
                    <a:lnT>
                      <a:noFill/>
                    </a:lnT>
                    <a:lnB>
                      <a:noFill/>
                    </a:lnB>
                    <a:noFill/>
                  </a:tcPr>
                </a:tc>
                <a:tc>
                  <a:txBody>
                    <a:bodyPr/>
                    <a:lstStyle/>
                    <a:p>
                      <a:pPr algn="l" fontAlgn="b"/>
                      <a:endParaRPr lang="en-US" sz="1500" b="0" i="0" u="none" strike="noStrike">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tc>
                  <a:txBody>
                    <a:bodyPr/>
                    <a:lstStyle/>
                    <a:p>
                      <a:pPr algn="l" fontAlgn="b"/>
                      <a:r>
                        <a:rPr lang="en-US" sz="1500" b="0" i="0" u="none" strike="noStrike">
                          <a:solidFill>
                            <a:srgbClr val="000000"/>
                          </a:solidFill>
                          <a:effectLst/>
                          <a:latin typeface="Aptos Narrow" panose="020B0004020202020204" pitchFamily="34" charset="0"/>
                        </a:rPr>
                        <a:t> $            500,000 </a:t>
                      </a:r>
                    </a:p>
                  </a:txBody>
                  <a:tcPr marL="7620" marR="7620" marT="762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l" fontAlgn="b"/>
                      <a:r>
                        <a:rPr lang="en-US" sz="1500" b="0" i="0" u="none" strike="noStrike">
                          <a:solidFill>
                            <a:srgbClr val="000000"/>
                          </a:solidFill>
                          <a:effectLst/>
                          <a:latin typeface="Aptos Narrow" panose="020B0004020202020204" pitchFamily="34" charset="0"/>
                        </a:rPr>
                        <a:t> $         1,760,000 </a:t>
                      </a:r>
                    </a:p>
                  </a:txBody>
                  <a:tcPr marL="7620" marR="7620" marT="762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r" fontAlgn="b"/>
                      <a:r>
                        <a:rPr lang="en-US" sz="1500" b="0" i="0" u="none" strike="noStrike" dirty="0">
                          <a:solidFill>
                            <a:srgbClr val="000000"/>
                          </a:solidFill>
                          <a:effectLst/>
                          <a:latin typeface="Aptos Narrow" panose="020B0004020202020204" pitchFamily="34" charset="0"/>
                        </a:rPr>
                        <a:t>28.41%</a:t>
                      </a:r>
                    </a:p>
                  </a:txBody>
                  <a:tcPr marL="7620" marR="7620" marT="7620" marB="0" anchor="b">
                    <a:lnL>
                      <a:noFill/>
                    </a:lnL>
                    <a:lnR>
                      <a:noFill/>
                    </a:lnR>
                    <a:lnT>
                      <a:noFill/>
                    </a:lnT>
                    <a:lnB>
                      <a:noFill/>
                    </a:lnB>
                    <a:noFill/>
                  </a:tcPr>
                </a:tc>
                <a:extLst>
                  <a:ext uri="{0D108BD9-81ED-4DB2-BD59-A6C34878D82A}">
                    <a16:rowId xmlns:a16="http://schemas.microsoft.com/office/drawing/2014/main" val="739612505"/>
                  </a:ext>
                </a:extLst>
              </a:tr>
              <a:tr h="318572">
                <a:tc>
                  <a:txBody>
                    <a:bodyPr/>
                    <a:lstStyle/>
                    <a:p>
                      <a:pPr algn="l" fontAlgn="b"/>
                      <a:r>
                        <a:rPr lang="en-US" sz="1500" b="0" i="0" u="none" strike="noStrike">
                          <a:solidFill>
                            <a:srgbClr val="000000"/>
                          </a:solidFill>
                          <a:effectLst/>
                          <a:latin typeface="Aptos Narrow" panose="020B0004020202020204" pitchFamily="34" charset="0"/>
                        </a:rPr>
                        <a:t>Corporate Partner's Total Income Sourced to State A</a:t>
                      </a:r>
                    </a:p>
                  </a:txBody>
                  <a:tcPr marL="7620" marR="7620" marT="7620" marB="0" anchor="b">
                    <a:lnL>
                      <a:noFill/>
                    </a:lnL>
                    <a:lnR>
                      <a:noFill/>
                    </a:lnR>
                    <a:lnT>
                      <a:noFill/>
                    </a:lnT>
                    <a:lnB>
                      <a:noFill/>
                    </a:lnB>
                    <a:noFill/>
                  </a:tcPr>
                </a:tc>
                <a:tc>
                  <a:txBody>
                    <a:bodyPr/>
                    <a:lstStyle/>
                    <a:p>
                      <a:pPr algn="l" fontAlgn="b"/>
                      <a:r>
                        <a:rPr lang="en-US" sz="1500" b="0" i="0" u="none" strike="noStrike" dirty="0">
                          <a:solidFill>
                            <a:srgbClr val="000000"/>
                          </a:solidFill>
                          <a:effectLst/>
                          <a:latin typeface="Aptos Narrow" panose="020B0004020202020204" pitchFamily="34" charset="0"/>
                        </a:rPr>
                        <a:t> </a:t>
                      </a:r>
                      <a:r>
                        <a:rPr lang="en-US" sz="1500" b="0" i="0" u="none" strike="noStrike" dirty="0">
                          <a:solidFill>
                            <a:srgbClr val="000000"/>
                          </a:solidFill>
                          <a:effectLst/>
                          <a:highlight>
                            <a:srgbClr val="FFFF00"/>
                          </a:highlight>
                          <a:latin typeface="Aptos Narrow" panose="020B0004020202020204" pitchFamily="34" charset="0"/>
                        </a:rPr>
                        <a:t>$            62,500 </a:t>
                      </a:r>
                    </a:p>
                  </a:txBody>
                  <a:tcPr marL="7620" marR="7620" marT="7620" marB="0" anchor="b">
                    <a:lnL>
                      <a:noFill/>
                    </a:lnL>
                    <a:lnR>
                      <a:noFill/>
                    </a:lnR>
                    <a:lnT>
                      <a:noFill/>
                    </a:lnT>
                    <a:lnB w="25400" cap="flat" cmpd="dbl" algn="ctr">
                      <a:solidFill>
                        <a:srgbClr val="000000"/>
                      </a:solidFill>
                      <a:prstDash val="solid"/>
                      <a:round/>
                      <a:headEnd type="none" w="med" len="med"/>
                      <a:tailEnd type="none" w="med" len="med"/>
                    </a:lnB>
                    <a:noFill/>
                  </a:tcPr>
                </a:tc>
                <a:tc>
                  <a:txBody>
                    <a:bodyPr/>
                    <a:lstStyle/>
                    <a:p>
                      <a:pPr algn="l" fontAlgn="b"/>
                      <a:endParaRPr lang="en-US" sz="1500" b="0" i="0" u="none" strike="noStrike">
                        <a:solidFill>
                          <a:srgbClr val="000000"/>
                        </a:solidFill>
                        <a:effectLst/>
                        <a:latin typeface="Aptos Narrow" panose="020B0004020202020204" pitchFamily="34" charset="0"/>
                      </a:endParaRPr>
                    </a:p>
                  </a:txBody>
                  <a:tcPr marL="7620" marR="7620" marT="7620" marB="0" anchor="b">
                    <a:lnL>
                      <a:noFill/>
                    </a:lnL>
                    <a:lnR>
                      <a:noFill/>
                    </a:lnR>
                    <a:lnT w="25400" cap="flat" cmpd="dbl" algn="ctr">
                      <a:solidFill>
                        <a:srgbClr val="000000"/>
                      </a:solidFill>
                      <a:prstDash val="solid"/>
                      <a:round/>
                      <a:headEnd type="none" w="med" len="med"/>
                      <a:tailEnd type="none" w="med" len="med"/>
                    </a:lnT>
                    <a:lnB>
                      <a:noFill/>
                    </a:lnB>
                    <a:noFill/>
                  </a:tcPr>
                </a:tc>
                <a:tc>
                  <a:txBody>
                    <a:bodyPr/>
                    <a:lstStyle/>
                    <a:p>
                      <a:pPr algn="l" fontAlgn="b"/>
                      <a:endParaRPr lang="en-US" sz="1500" b="0" i="0" u="none" strike="noStrike">
                        <a:solidFill>
                          <a:srgbClr val="000000"/>
                        </a:solidFill>
                        <a:effectLst/>
                        <a:latin typeface="Aptos Narrow" panose="020B0004020202020204" pitchFamily="34" charset="0"/>
                      </a:endParaRPr>
                    </a:p>
                  </a:txBody>
                  <a:tcPr marL="7620" marR="7620" marT="7620" marB="0" anchor="b">
                    <a:lnL>
                      <a:noFill/>
                    </a:lnL>
                    <a:lnR>
                      <a:noFill/>
                    </a:lnR>
                    <a:lnT w="25400" cap="flat" cmpd="dbl" algn="ctr">
                      <a:solidFill>
                        <a:srgbClr val="000000"/>
                      </a:solidFill>
                      <a:prstDash val="solid"/>
                      <a:round/>
                      <a:headEnd type="none" w="med" len="med"/>
                      <a:tailEnd type="none" w="med" len="med"/>
                    </a:lnT>
                    <a:lnB>
                      <a:noFill/>
                    </a:lnB>
                    <a:noFill/>
                  </a:tcPr>
                </a:tc>
                <a:tc>
                  <a:txBody>
                    <a:bodyPr/>
                    <a:lstStyle/>
                    <a:p>
                      <a:pPr algn="l" fontAlgn="b"/>
                      <a:endParaRPr lang="en-US" sz="1500" b="0" i="0" u="none" strike="noStrike" dirty="0">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extLst>
                  <a:ext uri="{0D108BD9-81ED-4DB2-BD59-A6C34878D82A}">
                    <a16:rowId xmlns:a16="http://schemas.microsoft.com/office/drawing/2014/main" val="4030254181"/>
                  </a:ext>
                </a:extLst>
              </a:tr>
            </a:tbl>
          </a:graphicData>
        </a:graphic>
      </p:graphicFrame>
    </p:spTree>
    <p:extLst>
      <p:ext uri="{BB962C8B-B14F-4D97-AF65-F5344CB8AC3E}">
        <p14:creationId xmlns:p14="http://schemas.microsoft.com/office/powerpoint/2010/main" val="285156304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515AA-C18B-D855-B059-245643674C9F}"/>
              </a:ext>
            </a:extLst>
          </p:cNvPr>
          <p:cNvSpPr>
            <a:spLocks noGrp="1"/>
          </p:cNvSpPr>
          <p:nvPr>
            <p:ph type="title"/>
          </p:nvPr>
        </p:nvSpPr>
        <p:spPr>
          <a:xfrm>
            <a:off x="581192" y="702156"/>
            <a:ext cx="11029616" cy="536080"/>
          </a:xfrm>
        </p:spPr>
        <p:txBody>
          <a:bodyPr/>
          <a:lstStyle/>
          <a:p>
            <a:r>
              <a:rPr lang="en-US" dirty="0"/>
              <a:t>Blended Apportionment – Simple Example</a:t>
            </a:r>
          </a:p>
        </p:txBody>
      </p:sp>
      <p:sp>
        <p:nvSpPr>
          <p:cNvPr id="4" name="Slide Number Placeholder 3">
            <a:extLst>
              <a:ext uri="{FF2B5EF4-FFF2-40B4-BE49-F238E27FC236}">
                <a16:creationId xmlns:a16="http://schemas.microsoft.com/office/drawing/2014/main" id="{BBBCDAEC-8511-3588-CB51-7F4698A67A5D}"/>
              </a:ext>
            </a:extLst>
          </p:cNvPr>
          <p:cNvSpPr>
            <a:spLocks noGrp="1"/>
          </p:cNvSpPr>
          <p:nvPr>
            <p:ph type="sldNum" sz="quarter" idx="12"/>
          </p:nvPr>
        </p:nvSpPr>
        <p:spPr/>
        <p:txBody>
          <a:bodyPr/>
          <a:lstStyle/>
          <a:p>
            <a:fld id="{3A98EE3D-8CD1-4C3F-BD1C-C98C9596463C}" type="slidenum">
              <a:rPr lang="en-US" smtClean="0"/>
              <a:t>62</a:t>
            </a:fld>
            <a:endParaRPr lang="en-US" dirty="0"/>
          </a:p>
        </p:txBody>
      </p:sp>
      <p:graphicFrame>
        <p:nvGraphicFramePr>
          <p:cNvPr id="3" name="Table 2">
            <a:extLst>
              <a:ext uri="{FF2B5EF4-FFF2-40B4-BE49-F238E27FC236}">
                <a16:creationId xmlns:a16="http://schemas.microsoft.com/office/drawing/2014/main" id="{B337EEE3-A906-2132-4E9E-336EF0A6AD45}"/>
              </a:ext>
            </a:extLst>
          </p:cNvPr>
          <p:cNvGraphicFramePr>
            <a:graphicFrameLocks noGrp="1"/>
          </p:cNvGraphicFramePr>
          <p:nvPr>
            <p:extLst>
              <p:ext uri="{D42A27DB-BD31-4B8C-83A1-F6EECF244321}">
                <p14:modId xmlns:p14="http://schemas.microsoft.com/office/powerpoint/2010/main" val="3196334158"/>
              </p:ext>
            </p:extLst>
          </p:nvPr>
        </p:nvGraphicFramePr>
        <p:xfrm>
          <a:off x="751840" y="1483361"/>
          <a:ext cx="10657840" cy="2926079"/>
        </p:xfrm>
        <a:graphic>
          <a:graphicData uri="http://schemas.openxmlformats.org/drawingml/2006/table">
            <a:tbl>
              <a:tblPr/>
              <a:tblGrid>
                <a:gridCol w="6266255">
                  <a:extLst>
                    <a:ext uri="{9D8B030D-6E8A-4147-A177-3AD203B41FA5}">
                      <a16:colId xmlns:a16="http://schemas.microsoft.com/office/drawing/2014/main" val="2062700402"/>
                    </a:ext>
                  </a:extLst>
                </a:gridCol>
                <a:gridCol w="1128273">
                  <a:extLst>
                    <a:ext uri="{9D8B030D-6E8A-4147-A177-3AD203B41FA5}">
                      <a16:colId xmlns:a16="http://schemas.microsoft.com/office/drawing/2014/main" val="234439595"/>
                    </a:ext>
                  </a:extLst>
                </a:gridCol>
                <a:gridCol w="1210992">
                  <a:extLst>
                    <a:ext uri="{9D8B030D-6E8A-4147-A177-3AD203B41FA5}">
                      <a16:colId xmlns:a16="http://schemas.microsoft.com/office/drawing/2014/main" val="2737373313"/>
                    </a:ext>
                  </a:extLst>
                </a:gridCol>
                <a:gridCol w="1305924">
                  <a:extLst>
                    <a:ext uri="{9D8B030D-6E8A-4147-A177-3AD203B41FA5}">
                      <a16:colId xmlns:a16="http://schemas.microsoft.com/office/drawing/2014/main" val="3765740019"/>
                    </a:ext>
                  </a:extLst>
                </a:gridCol>
                <a:gridCol w="746396">
                  <a:extLst>
                    <a:ext uri="{9D8B030D-6E8A-4147-A177-3AD203B41FA5}">
                      <a16:colId xmlns:a16="http://schemas.microsoft.com/office/drawing/2014/main" val="1529757060"/>
                    </a:ext>
                  </a:extLst>
                </a:gridCol>
              </a:tblGrid>
              <a:tr h="288996">
                <a:tc>
                  <a:txBody>
                    <a:bodyPr/>
                    <a:lstStyle/>
                    <a:p>
                      <a:pPr algn="l" fontAlgn="b"/>
                      <a:r>
                        <a:rPr lang="en-US" sz="1500" b="1" i="0" u="none" strike="noStrike" dirty="0">
                          <a:solidFill>
                            <a:srgbClr val="000000"/>
                          </a:solidFill>
                          <a:effectLst/>
                          <a:latin typeface="Aptos Narrow" panose="020B0004020202020204" pitchFamily="34" charset="0"/>
                        </a:rPr>
                        <a:t>Sourcing Approach - Share of Partnership Income</a:t>
                      </a:r>
                    </a:p>
                  </a:txBody>
                  <a:tcPr marL="7620" marR="7620" marT="7620" marB="0" anchor="b">
                    <a:lnL>
                      <a:noFill/>
                    </a:lnL>
                    <a:lnR>
                      <a:noFill/>
                    </a:lnR>
                    <a:lnT>
                      <a:noFill/>
                    </a:lnT>
                    <a:lnB>
                      <a:noFill/>
                    </a:lnB>
                    <a:noFill/>
                  </a:tcPr>
                </a:tc>
                <a:tc>
                  <a:txBody>
                    <a:bodyPr/>
                    <a:lstStyle/>
                    <a:p>
                      <a:pPr algn="l" fontAlgn="b"/>
                      <a:endParaRPr lang="en-US" sz="1500" b="0" i="0" u="none" strike="noStrike">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tc>
                  <a:txBody>
                    <a:bodyPr/>
                    <a:lstStyle/>
                    <a:p>
                      <a:pPr algn="l" fontAlgn="b"/>
                      <a:endParaRPr lang="en-US" sz="1500" b="0" i="0" u="none" strike="noStrike">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tc>
                  <a:txBody>
                    <a:bodyPr/>
                    <a:lstStyle/>
                    <a:p>
                      <a:pPr algn="l" fontAlgn="b"/>
                      <a:endParaRPr lang="en-US" sz="1500" b="0" i="0" u="none" strike="noStrike">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tc>
                  <a:txBody>
                    <a:bodyPr/>
                    <a:lstStyle/>
                    <a:p>
                      <a:pPr algn="l" fontAlgn="b"/>
                      <a:endParaRPr lang="en-US" sz="1500" b="0" i="0" u="none" strike="noStrike">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extLst>
                  <a:ext uri="{0D108BD9-81ED-4DB2-BD59-A6C34878D82A}">
                    <a16:rowId xmlns:a16="http://schemas.microsoft.com/office/drawing/2014/main" val="1693028139"/>
                  </a:ext>
                </a:extLst>
              </a:tr>
              <a:tr h="288996">
                <a:tc>
                  <a:txBody>
                    <a:bodyPr/>
                    <a:lstStyle/>
                    <a:p>
                      <a:pPr algn="l" fontAlgn="b"/>
                      <a:r>
                        <a:rPr lang="en-US" sz="1500" b="0" i="0" u="none" strike="noStrike" dirty="0">
                          <a:solidFill>
                            <a:srgbClr val="000000"/>
                          </a:solidFill>
                          <a:effectLst/>
                          <a:latin typeface="Aptos Narrow" panose="020B0004020202020204" pitchFamily="34" charset="0"/>
                        </a:rPr>
                        <a:t>Corporate Partner's Share of Partnership Income</a:t>
                      </a:r>
                    </a:p>
                  </a:txBody>
                  <a:tcPr marL="7620" marR="7620" marT="7620" marB="0" anchor="b">
                    <a:lnL>
                      <a:noFill/>
                    </a:lnL>
                    <a:lnR>
                      <a:noFill/>
                    </a:lnR>
                    <a:lnT>
                      <a:noFill/>
                    </a:lnT>
                    <a:lnB>
                      <a:noFill/>
                    </a:lnB>
                    <a:noFill/>
                  </a:tcPr>
                </a:tc>
                <a:tc>
                  <a:txBody>
                    <a:bodyPr/>
                    <a:lstStyle/>
                    <a:p>
                      <a:pPr algn="l" fontAlgn="b"/>
                      <a:r>
                        <a:rPr lang="en-US" sz="1500" b="0" i="0" u="none" strike="noStrike">
                          <a:solidFill>
                            <a:srgbClr val="000000"/>
                          </a:solidFill>
                          <a:effectLst/>
                          <a:latin typeface="Aptos Narrow" panose="020B0004020202020204" pitchFamily="34" charset="0"/>
                        </a:rPr>
                        <a:t> $            80,000 </a:t>
                      </a:r>
                    </a:p>
                  </a:txBody>
                  <a:tcPr marL="7620" marR="7620" marT="7620" marB="0" anchor="b">
                    <a:lnL>
                      <a:noFill/>
                    </a:lnL>
                    <a:lnR>
                      <a:noFill/>
                    </a:lnR>
                    <a:lnT>
                      <a:noFill/>
                    </a:lnT>
                    <a:lnB>
                      <a:noFill/>
                    </a:lnB>
                    <a:noFill/>
                  </a:tcPr>
                </a:tc>
                <a:tc>
                  <a:txBody>
                    <a:bodyPr/>
                    <a:lstStyle/>
                    <a:p>
                      <a:pPr algn="l" fontAlgn="b"/>
                      <a:endParaRPr lang="en-US" sz="1500" b="0" i="0" u="none" strike="noStrike">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tc>
                  <a:txBody>
                    <a:bodyPr/>
                    <a:lstStyle/>
                    <a:p>
                      <a:pPr algn="l" fontAlgn="b"/>
                      <a:endParaRPr lang="en-US" sz="1500" b="0" i="0" u="none" strike="noStrike">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tc>
                  <a:txBody>
                    <a:bodyPr/>
                    <a:lstStyle/>
                    <a:p>
                      <a:pPr algn="l" fontAlgn="b"/>
                      <a:endParaRPr lang="en-US" sz="1500" b="0" i="0" u="none" strike="noStrike">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extLst>
                  <a:ext uri="{0D108BD9-81ED-4DB2-BD59-A6C34878D82A}">
                    <a16:rowId xmlns:a16="http://schemas.microsoft.com/office/drawing/2014/main" val="3463462584"/>
                  </a:ext>
                </a:extLst>
              </a:tr>
              <a:tr h="288996">
                <a:tc>
                  <a:txBody>
                    <a:bodyPr/>
                    <a:lstStyle/>
                    <a:p>
                      <a:pPr algn="l" fontAlgn="b"/>
                      <a:r>
                        <a:rPr lang="en-US" sz="1500" b="0" i="0" u="none" strike="noStrike" dirty="0">
                          <a:solidFill>
                            <a:srgbClr val="000000"/>
                          </a:solidFill>
                          <a:effectLst/>
                          <a:latin typeface="Aptos Narrow" panose="020B0004020202020204" pitchFamily="34" charset="0"/>
                        </a:rPr>
                        <a:t>Corporate Partner's Guaranteed Payment</a:t>
                      </a:r>
                    </a:p>
                  </a:txBody>
                  <a:tcPr marL="7620" marR="7620" marT="7620" marB="0" anchor="b">
                    <a:lnL>
                      <a:noFill/>
                    </a:lnL>
                    <a:lnR>
                      <a:noFill/>
                    </a:lnR>
                    <a:lnT>
                      <a:noFill/>
                    </a:lnT>
                    <a:lnB>
                      <a:noFill/>
                    </a:lnB>
                    <a:noFill/>
                  </a:tcPr>
                </a:tc>
                <a:tc>
                  <a:txBody>
                    <a:bodyPr/>
                    <a:lstStyle/>
                    <a:p>
                      <a:pPr algn="l" fontAlgn="b"/>
                      <a:r>
                        <a:rPr lang="en-US" sz="1500" b="0" i="0" u="none" strike="noStrike">
                          <a:solidFill>
                            <a:srgbClr val="000000"/>
                          </a:solidFill>
                          <a:effectLst/>
                          <a:latin typeface="Aptos Narrow" panose="020B0004020202020204" pitchFamily="34" charset="0"/>
                        </a:rPr>
                        <a:t> $            40,000 </a:t>
                      </a:r>
                    </a:p>
                  </a:txBody>
                  <a:tcPr marL="7620" marR="7620" marT="7620" marB="0" anchor="b">
                    <a:lnL>
                      <a:noFill/>
                    </a:lnL>
                    <a:lnR>
                      <a:noFill/>
                    </a:lnR>
                    <a:lnT>
                      <a:noFill/>
                    </a:lnT>
                    <a:lnB>
                      <a:noFill/>
                    </a:lnB>
                    <a:noFill/>
                  </a:tcPr>
                </a:tc>
                <a:tc>
                  <a:txBody>
                    <a:bodyPr/>
                    <a:lstStyle/>
                    <a:p>
                      <a:pPr algn="l" fontAlgn="b"/>
                      <a:endParaRPr lang="en-US" sz="1500" b="0" i="0" u="none" strike="noStrike">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tc>
                  <a:txBody>
                    <a:bodyPr/>
                    <a:lstStyle/>
                    <a:p>
                      <a:pPr algn="l" fontAlgn="b"/>
                      <a:endParaRPr lang="en-US" sz="1500" b="0" i="0" u="none" strike="noStrike">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tc>
                  <a:txBody>
                    <a:bodyPr/>
                    <a:lstStyle/>
                    <a:p>
                      <a:pPr algn="l" fontAlgn="b"/>
                      <a:endParaRPr lang="en-US" sz="1500" b="0" i="0" u="none" strike="noStrike">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extLst>
                  <a:ext uri="{0D108BD9-81ED-4DB2-BD59-A6C34878D82A}">
                    <a16:rowId xmlns:a16="http://schemas.microsoft.com/office/drawing/2014/main" val="2171881181"/>
                  </a:ext>
                </a:extLst>
              </a:tr>
              <a:tr h="288996">
                <a:tc>
                  <a:txBody>
                    <a:bodyPr/>
                    <a:lstStyle/>
                    <a:p>
                      <a:pPr algn="l" fontAlgn="b"/>
                      <a:r>
                        <a:rPr lang="en-US" sz="1500" b="0" i="0" u="none" strike="noStrike" dirty="0">
                          <a:solidFill>
                            <a:srgbClr val="000000"/>
                          </a:solidFill>
                          <a:effectLst/>
                          <a:latin typeface="Aptos Narrow" panose="020B0004020202020204" pitchFamily="34" charset="0"/>
                        </a:rPr>
                        <a:t>Corporate Partner's Own Income</a:t>
                      </a:r>
                    </a:p>
                  </a:txBody>
                  <a:tcPr marL="7620" marR="7620" marT="7620" marB="0" anchor="b">
                    <a:lnL>
                      <a:noFill/>
                    </a:lnL>
                    <a:lnR>
                      <a:noFill/>
                    </a:lnR>
                    <a:lnT>
                      <a:noFill/>
                    </a:lnT>
                    <a:lnB>
                      <a:noFill/>
                    </a:lnB>
                    <a:noFill/>
                  </a:tcPr>
                </a:tc>
                <a:tc>
                  <a:txBody>
                    <a:bodyPr/>
                    <a:lstStyle/>
                    <a:p>
                      <a:pPr algn="l" fontAlgn="b"/>
                      <a:r>
                        <a:rPr lang="en-US" sz="1500" b="0" i="0" u="none" strike="noStrike">
                          <a:solidFill>
                            <a:srgbClr val="000000"/>
                          </a:solidFill>
                          <a:effectLst/>
                          <a:latin typeface="Aptos Narrow" panose="020B0004020202020204" pitchFamily="34" charset="0"/>
                        </a:rPr>
                        <a:t> $         100,000 </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en-US" sz="1500" b="0" i="0" u="none" strike="noStrike">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tc>
                  <a:txBody>
                    <a:bodyPr/>
                    <a:lstStyle/>
                    <a:p>
                      <a:pPr algn="l" fontAlgn="b"/>
                      <a:endParaRPr lang="en-US" sz="1500" b="0" i="0" u="none" strike="noStrike">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tc>
                  <a:txBody>
                    <a:bodyPr/>
                    <a:lstStyle/>
                    <a:p>
                      <a:pPr algn="l" fontAlgn="b"/>
                      <a:endParaRPr lang="en-US" sz="1500" b="0" i="0" u="none" strike="noStrike">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extLst>
                  <a:ext uri="{0D108BD9-81ED-4DB2-BD59-A6C34878D82A}">
                    <a16:rowId xmlns:a16="http://schemas.microsoft.com/office/drawing/2014/main" val="1834523013"/>
                  </a:ext>
                </a:extLst>
              </a:tr>
              <a:tr h="301036">
                <a:tc>
                  <a:txBody>
                    <a:bodyPr/>
                    <a:lstStyle/>
                    <a:p>
                      <a:pPr algn="l" fontAlgn="b"/>
                      <a:r>
                        <a:rPr lang="en-US" sz="1500" b="0" i="0" u="none" strike="noStrike" dirty="0">
                          <a:solidFill>
                            <a:srgbClr val="000000"/>
                          </a:solidFill>
                          <a:effectLst/>
                          <a:latin typeface="Aptos Narrow" panose="020B0004020202020204" pitchFamily="34" charset="0"/>
                        </a:rPr>
                        <a:t>Total Apportionable Income of Corporate Partner</a:t>
                      </a:r>
                    </a:p>
                  </a:txBody>
                  <a:tcPr marL="7620" marR="7620" marT="7620" marB="0" anchor="b">
                    <a:lnL>
                      <a:noFill/>
                    </a:lnL>
                    <a:lnR>
                      <a:noFill/>
                    </a:lnR>
                    <a:lnT>
                      <a:noFill/>
                    </a:lnT>
                    <a:lnB>
                      <a:noFill/>
                    </a:lnB>
                    <a:noFill/>
                  </a:tcPr>
                </a:tc>
                <a:tc>
                  <a:txBody>
                    <a:bodyPr/>
                    <a:lstStyle/>
                    <a:p>
                      <a:pPr algn="l" fontAlgn="b"/>
                      <a:r>
                        <a:rPr lang="en-US" sz="1500" b="0" i="0" u="none" strike="noStrike" dirty="0">
                          <a:solidFill>
                            <a:srgbClr val="000000"/>
                          </a:solidFill>
                          <a:effectLst/>
                          <a:latin typeface="Aptos Narrow" panose="020B0004020202020204" pitchFamily="34" charset="0"/>
                        </a:rPr>
                        <a:t> $         220,000 </a:t>
                      </a:r>
                    </a:p>
                  </a:txBody>
                  <a:tcPr marL="7620" marR="7620" marT="762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b"/>
                      <a:r>
                        <a:rPr lang="en-US" sz="1500" b="1" i="0" u="none" strike="noStrike">
                          <a:solidFill>
                            <a:srgbClr val="000000"/>
                          </a:solidFill>
                          <a:effectLst/>
                          <a:latin typeface="Aptos Narrow" panose="020B0004020202020204" pitchFamily="34" charset="0"/>
                        </a:rPr>
                        <a:t> State A </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1500" b="1" i="0" u="none" strike="noStrike">
                          <a:solidFill>
                            <a:srgbClr val="000000"/>
                          </a:solidFill>
                          <a:effectLst/>
                          <a:latin typeface="Aptos Narrow" panose="020B0004020202020204" pitchFamily="34" charset="0"/>
                        </a:rPr>
                        <a:t> Everywhere </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1500" b="1" i="0" u="none" strike="noStrike">
                          <a:solidFill>
                            <a:srgbClr val="000000"/>
                          </a:solidFill>
                          <a:effectLst/>
                          <a:latin typeface="Aptos Narrow" panose="020B0004020202020204" pitchFamily="34" charset="0"/>
                        </a:rPr>
                        <a:t> Ratio </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49344627"/>
                  </a:ext>
                </a:extLst>
              </a:tr>
              <a:tr h="565949">
                <a:tc>
                  <a:txBody>
                    <a:bodyPr/>
                    <a:lstStyle/>
                    <a:p>
                      <a:pPr algn="l" fontAlgn="b"/>
                      <a:r>
                        <a:rPr lang="en-US" sz="1500" b="0" i="0" u="none" strike="noStrike">
                          <a:solidFill>
                            <a:srgbClr val="000000"/>
                          </a:solidFill>
                          <a:effectLst/>
                          <a:latin typeface="Aptos Narrow" panose="020B0004020202020204" pitchFamily="34" charset="0"/>
                        </a:rPr>
                        <a:t>Corporate Partner's Share of Partnership Factors (using (80% X $100,000)+$40,000 / (100,000 + 40,000)=83%)</a:t>
                      </a:r>
                    </a:p>
                  </a:txBody>
                  <a:tcPr marL="7620" marR="7620" marT="7620" marB="0" anchor="b">
                    <a:lnL>
                      <a:noFill/>
                    </a:lnL>
                    <a:lnR>
                      <a:noFill/>
                    </a:lnR>
                    <a:lnT>
                      <a:noFill/>
                    </a:lnT>
                    <a:lnB>
                      <a:noFill/>
                    </a:lnB>
                    <a:noFill/>
                  </a:tcPr>
                </a:tc>
                <a:tc>
                  <a:txBody>
                    <a:bodyPr/>
                    <a:lstStyle/>
                    <a:p>
                      <a:pPr algn="l" fontAlgn="b"/>
                      <a:endParaRPr lang="en-US" sz="1500" b="0" i="0" u="none" strike="noStrike">
                        <a:solidFill>
                          <a:srgbClr val="000000"/>
                        </a:solidFill>
                        <a:effectLst/>
                        <a:latin typeface="Aptos Narrow" panose="020B0004020202020204" pitchFamily="34" charset="0"/>
                      </a:endParaRPr>
                    </a:p>
                  </a:txBody>
                  <a:tcPr marL="7620" marR="7620" marT="7620" marB="0" anchor="b">
                    <a:lnL>
                      <a:noFill/>
                    </a:lnL>
                    <a:lnR>
                      <a:noFill/>
                    </a:lnR>
                    <a:lnT w="25400" cap="flat" cmpd="dbl" algn="ctr">
                      <a:solidFill>
                        <a:srgbClr val="000000"/>
                      </a:solidFill>
                      <a:prstDash val="solid"/>
                      <a:round/>
                      <a:headEnd type="none" w="med" len="med"/>
                      <a:tailEnd type="none" w="med" len="med"/>
                    </a:lnT>
                    <a:lnB>
                      <a:noFill/>
                    </a:lnB>
                    <a:noFill/>
                  </a:tcPr>
                </a:tc>
                <a:tc>
                  <a:txBody>
                    <a:bodyPr/>
                    <a:lstStyle/>
                    <a:p>
                      <a:pPr algn="l" fontAlgn="b"/>
                      <a:r>
                        <a:rPr lang="en-US" sz="1500" b="0" i="0" u="none" strike="noStrike" dirty="0">
                          <a:solidFill>
                            <a:srgbClr val="000000"/>
                          </a:solidFill>
                          <a:effectLst/>
                          <a:latin typeface="Aptos Narrow" panose="020B0004020202020204" pitchFamily="34" charset="0"/>
                        </a:rPr>
                        <a:t> $            428,550 </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r>
                        <a:rPr lang="en-US" sz="1500" b="0" i="0" u="none" strike="noStrike" dirty="0">
                          <a:solidFill>
                            <a:srgbClr val="000000"/>
                          </a:solidFill>
                          <a:effectLst/>
                          <a:latin typeface="Aptos Narrow" panose="020B0004020202020204" pitchFamily="34" charset="0"/>
                        </a:rPr>
                        <a:t> $              857,100 </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en-US" sz="1500" b="0" i="0" u="none" strike="noStrike">
                        <a:solidFill>
                          <a:srgbClr val="000000"/>
                        </a:solidFill>
                        <a:effectLst/>
                        <a:latin typeface="Aptos Narrow" panose="020B000402020202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2650225880"/>
                  </a:ext>
                </a:extLst>
              </a:tr>
              <a:tr h="288996">
                <a:tc>
                  <a:txBody>
                    <a:bodyPr/>
                    <a:lstStyle/>
                    <a:p>
                      <a:pPr algn="l" fontAlgn="b"/>
                      <a:r>
                        <a:rPr lang="en-US" sz="1500" b="0" i="0" u="none" strike="noStrike">
                          <a:solidFill>
                            <a:srgbClr val="000000"/>
                          </a:solidFill>
                          <a:effectLst/>
                          <a:latin typeface="Aptos Narrow" panose="020B0004020202020204" pitchFamily="34" charset="0"/>
                        </a:rPr>
                        <a:t>Corporate Partner's Own Factors (Less Guranteed Payment)</a:t>
                      </a:r>
                    </a:p>
                  </a:txBody>
                  <a:tcPr marL="7620" marR="7620" marT="7620" marB="0" anchor="b">
                    <a:lnL>
                      <a:noFill/>
                    </a:lnL>
                    <a:lnR>
                      <a:noFill/>
                    </a:lnR>
                    <a:lnT>
                      <a:noFill/>
                    </a:lnT>
                    <a:lnB>
                      <a:noFill/>
                    </a:lnB>
                    <a:noFill/>
                  </a:tcPr>
                </a:tc>
                <a:tc>
                  <a:txBody>
                    <a:bodyPr/>
                    <a:lstStyle/>
                    <a:p>
                      <a:pPr algn="ctr" fontAlgn="b"/>
                      <a:endParaRPr lang="en-US" sz="1500" b="0" i="0" u="none" strike="noStrike">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tc>
                  <a:txBody>
                    <a:bodyPr/>
                    <a:lstStyle/>
                    <a:p>
                      <a:pPr algn="l" fontAlgn="b"/>
                      <a:r>
                        <a:rPr lang="en-US" sz="1500" b="0" i="0" u="none" strike="noStrike">
                          <a:solidFill>
                            <a:srgbClr val="000000"/>
                          </a:solidFill>
                          <a:effectLst/>
                          <a:latin typeface="Aptos Narrow" panose="020B0004020202020204" pitchFamily="34" charset="0"/>
                        </a:rPr>
                        <a:t> $            100,000 </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en-US" sz="1500" b="0" i="0" u="none" strike="noStrike" dirty="0">
                          <a:solidFill>
                            <a:srgbClr val="000000"/>
                          </a:solidFill>
                          <a:effectLst/>
                          <a:latin typeface="Aptos Narrow" panose="020B0004020202020204" pitchFamily="34" charset="0"/>
                        </a:rPr>
                        <a:t> $              960,000 </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en-US" sz="1500" b="0" i="0" u="none" strike="noStrike">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extLst>
                  <a:ext uri="{0D108BD9-81ED-4DB2-BD59-A6C34878D82A}">
                    <a16:rowId xmlns:a16="http://schemas.microsoft.com/office/drawing/2014/main" val="876859855"/>
                  </a:ext>
                </a:extLst>
              </a:tr>
              <a:tr h="301036">
                <a:tc>
                  <a:txBody>
                    <a:bodyPr/>
                    <a:lstStyle/>
                    <a:p>
                      <a:pPr algn="l" fontAlgn="b"/>
                      <a:r>
                        <a:rPr lang="en-US" sz="1500" b="0" i="0" u="none" strike="noStrike">
                          <a:solidFill>
                            <a:srgbClr val="000000"/>
                          </a:solidFill>
                          <a:effectLst/>
                          <a:latin typeface="Aptos Narrow" panose="020B0004020202020204" pitchFamily="34" charset="0"/>
                        </a:rPr>
                        <a:t>Total Corporate Partner's Sales Factor</a:t>
                      </a:r>
                    </a:p>
                  </a:txBody>
                  <a:tcPr marL="7620" marR="7620" marT="7620" marB="0" anchor="b">
                    <a:lnL>
                      <a:noFill/>
                    </a:lnL>
                    <a:lnR>
                      <a:noFill/>
                    </a:lnR>
                    <a:lnT>
                      <a:noFill/>
                    </a:lnT>
                    <a:lnB>
                      <a:noFill/>
                    </a:lnB>
                    <a:noFill/>
                  </a:tcPr>
                </a:tc>
                <a:tc>
                  <a:txBody>
                    <a:bodyPr/>
                    <a:lstStyle/>
                    <a:p>
                      <a:pPr algn="l" fontAlgn="b"/>
                      <a:endParaRPr lang="en-US" sz="1500" b="0" i="0" u="none" strike="noStrike">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tc>
                  <a:txBody>
                    <a:bodyPr/>
                    <a:lstStyle/>
                    <a:p>
                      <a:pPr algn="l" fontAlgn="b"/>
                      <a:r>
                        <a:rPr lang="en-US" sz="1500" b="0" i="0" u="none" strike="noStrike">
                          <a:solidFill>
                            <a:srgbClr val="000000"/>
                          </a:solidFill>
                          <a:effectLst/>
                          <a:latin typeface="Aptos Narrow" panose="020B0004020202020204" pitchFamily="34" charset="0"/>
                        </a:rPr>
                        <a:t> $            528,550 </a:t>
                      </a:r>
                    </a:p>
                  </a:txBody>
                  <a:tcPr marL="7620" marR="7620" marT="762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l" fontAlgn="b"/>
                      <a:r>
                        <a:rPr lang="en-US" sz="1500" b="0" i="0" u="none" strike="noStrike" dirty="0">
                          <a:solidFill>
                            <a:srgbClr val="000000"/>
                          </a:solidFill>
                          <a:effectLst/>
                          <a:latin typeface="Aptos Narrow" panose="020B0004020202020204" pitchFamily="34" charset="0"/>
                        </a:rPr>
                        <a:t> $         1,817,100 </a:t>
                      </a:r>
                    </a:p>
                  </a:txBody>
                  <a:tcPr marL="7620" marR="7620" marT="762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r" fontAlgn="b"/>
                      <a:r>
                        <a:rPr lang="en-US" sz="1500" b="0" i="0" u="none" strike="noStrike" dirty="0">
                          <a:solidFill>
                            <a:srgbClr val="000000"/>
                          </a:solidFill>
                          <a:effectLst/>
                          <a:latin typeface="Aptos Narrow" panose="020B0004020202020204" pitchFamily="34" charset="0"/>
                        </a:rPr>
                        <a:t>29.09%</a:t>
                      </a:r>
                    </a:p>
                  </a:txBody>
                  <a:tcPr marL="7620" marR="7620" marT="7620" marB="0" anchor="b">
                    <a:lnL>
                      <a:noFill/>
                    </a:lnL>
                    <a:lnR>
                      <a:noFill/>
                    </a:lnR>
                    <a:lnT>
                      <a:noFill/>
                    </a:lnT>
                    <a:lnB>
                      <a:noFill/>
                    </a:lnB>
                    <a:noFill/>
                  </a:tcPr>
                </a:tc>
                <a:extLst>
                  <a:ext uri="{0D108BD9-81ED-4DB2-BD59-A6C34878D82A}">
                    <a16:rowId xmlns:a16="http://schemas.microsoft.com/office/drawing/2014/main" val="4041388659"/>
                  </a:ext>
                </a:extLst>
              </a:tr>
              <a:tr h="313078">
                <a:tc>
                  <a:txBody>
                    <a:bodyPr/>
                    <a:lstStyle/>
                    <a:p>
                      <a:pPr algn="l" fontAlgn="b"/>
                      <a:r>
                        <a:rPr lang="en-US" sz="1500" b="0" i="0" u="none" strike="noStrike">
                          <a:solidFill>
                            <a:srgbClr val="000000"/>
                          </a:solidFill>
                          <a:effectLst/>
                          <a:latin typeface="Aptos Narrow" panose="020B0004020202020204" pitchFamily="34" charset="0"/>
                        </a:rPr>
                        <a:t>Corporate Partner's Total Income Sourced to State A</a:t>
                      </a:r>
                    </a:p>
                  </a:txBody>
                  <a:tcPr marL="7620" marR="7620" marT="7620" marB="0" anchor="b">
                    <a:lnL>
                      <a:noFill/>
                    </a:lnL>
                    <a:lnR>
                      <a:noFill/>
                    </a:lnR>
                    <a:lnT>
                      <a:noFill/>
                    </a:lnT>
                    <a:lnB>
                      <a:noFill/>
                    </a:lnB>
                    <a:noFill/>
                  </a:tcPr>
                </a:tc>
                <a:tc>
                  <a:txBody>
                    <a:bodyPr/>
                    <a:lstStyle/>
                    <a:p>
                      <a:pPr algn="l" fontAlgn="b"/>
                      <a:r>
                        <a:rPr lang="en-US" sz="1500" b="0" i="0" u="none" strike="noStrike" dirty="0">
                          <a:solidFill>
                            <a:srgbClr val="000000"/>
                          </a:solidFill>
                          <a:effectLst/>
                          <a:latin typeface="Aptos Narrow" panose="020B0004020202020204" pitchFamily="34" charset="0"/>
                        </a:rPr>
                        <a:t> </a:t>
                      </a:r>
                      <a:r>
                        <a:rPr lang="en-US" sz="1500" b="0" i="0" u="none" strike="noStrike" dirty="0">
                          <a:solidFill>
                            <a:srgbClr val="000000"/>
                          </a:solidFill>
                          <a:effectLst/>
                          <a:highlight>
                            <a:srgbClr val="FFFF00"/>
                          </a:highlight>
                          <a:latin typeface="Aptos Narrow" panose="020B0004020202020204" pitchFamily="34" charset="0"/>
                        </a:rPr>
                        <a:t>$            63,993</a:t>
                      </a:r>
                      <a:r>
                        <a:rPr lang="en-US" sz="1500" b="0" i="0" u="none" strike="noStrike" dirty="0">
                          <a:solidFill>
                            <a:srgbClr val="000000"/>
                          </a:solidFill>
                          <a:effectLst/>
                          <a:latin typeface="Aptos Narrow" panose="020B0004020202020204" pitchFamily="34" charset="0"/>
                        </a:rPr>
                        <a:t> </a:t>
                      </a:r>
                    </a:p>
                  </a:txBody>
                  <a:tcPr marL="7620" marR="7620" marT="7620" marB="0" anchor="b">
                    <a:lnL>
                      <a:noFill/>
                    </a:lnL>
                    <a:lnR>
                      <a:noFill/>
                    </a:lnR>
                    <a:lnT>
                      <a:noFill/>
                    </a:lnT>
                    <a:lnB w="25400" cap="flat" cmpd="dbl" algn="ctr">
                      <a:solidFill>
                        <a:srgbClr val="000000"/>
                      </a:solidFill>
                      <a:prstDash val="solid"/>
                      <a:round/>
                      <a:headEnd type="none" w="med" len="med"/>
                      <a:tailEnd type="none" w="med" len="med"/>
                    </a:lnB>
                    <a:noFill/>
                  </a:tcPr>
                </a:tc>
                <a:tc>
                  <a:txBody>
                    <a:bodyPr/>
                    <a:lstStyle/>
                    <a:p>
                      <a:pPr algn="l" fontAlgn="b"/>
                      <a:endParaRPr lang="en-US" sz="1500" b="0" i="0" u="none" strike="noStrike" dirty="0">
                        <a:solidFill>
                          <a:srgbClr val="000000"/>
                        </a:solidFill>
                        <a:effectLst/>
                        <a:latin typeface="Aptos Narrow" panose="020B0004020202020204" pitchFamily="34" charset="0"/>
                      </a:endParaRPr>
                    </a:p>
                  </a:txBody>
                  <a:tcPr marL="7620" marR="7620" marT="7620" marB="0" anchor="b">
                    <a:lnL>
                      <a:noFill/>
                    </a:lnL>
                    <a:lnR>
                      <a:noFill/>
                    </a:lnR>
                    <a:lnT w="25400" cap="flat" cmpd="dbl" algn="ctr">
                      <a:solidFill>
                        <a:srgbClr val="000000"/>
                      </a:solidFill>
                      <a:prstDash val="solid"/>
                      <a:round/>
                      <a:headEnd type="none" w="med" len="med"/>
                      <a:tailEnd type="none" w="med" len="med"/>
                    </a:lnT>
                    <a:lnB>
                      <a:noFill/>
                    </a:lnB>
                    <a:noFill/>
                  </a:tcPr>
                </a:tc>
                <a:tc>
                  <a:txBody>
                    <a:bodyPr/>
                    <a:lstStyle/>
                    <a:p>
                      <a:pPr algn="l" fontAlgn="b"/>
                      <a:endParaRPr lang="en-US" sz="1500" b="0" i="0" u="none" strike="noStrike">
                        <a:solidFill>
                          <a:srgbClr val="000000"/>
                        </a:solidFill>
                        <a:effectLst/>
                        <a:latin typeface="Aptos Narrow" panose="020B0004020202020204" pitchFamily="34" charset="0"/>
                      </a:endParaRPr>
                    </a:p>
                  </a:txBody>
                  <a:tcPr marL="7620" marR="7620" marT="7620" marB="0" anchor="b">
                    <a:lnL>
                      <a:noFill/>
                    </a:lnL>
                    <a:lnR>
                      <a:noFill/>
                    </a:lnR>
                    <a:lnT w="25400" cap="flat" cmpd="dbl" algn="ctr">
                      <a:solidFill>
                        <a:srgbClr val="000000"/>
                      </a:solidFill>
                      <a:prstDash val="solid"/>
                      <a:round/>
                      <a:headEnd type="none" w="med" len="med"/>
                      <a:tailEnd type="none" w="med" len="med"/>
                    </a:lnT>
                    <a:lnB>
                      <a:noFill/>
                    </a:lnB>
                    <a:noFill/>
                  </a:tcPr>
                </a:tc>
                <a:tc>
                  <a:txBody>
                    <a:bodyPr/>
                    <a:lstStyle/>
                    <a:p>
                      <a:pPr algn="l" fontAlgn="b"/>
                      <a:endParaRPr lang="en-US" sz="1500" b="0" i="0" u="none" strike="noStrike" dirty="0">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extLst>
                  <a:ext uri="{0D108BD9-81ED-4DB2-BD59-A6C34878D82A}">
                    <a16:rowId xmlns:a16="http://schemas.microsoft.com/office/drawing/2014/main" val="506564895"/>
                  </a:ext>
                </a:extLst>
              </a:tr>
            </a:tbl>
          </a:graphicData>
        </a:graphic>
      </p:graphicFrame>
      <p:sp>
        <p:nvSpPr>
          <p:cNvPr id="5" name="Content Placeholder 2">
            <a:extLst>
              <a:ext uri="{FF2B5EF4-FFF2-40B4-BE49-F238E27FC236}">
                <a16:creationId xmlns:a16="http://schemas.microsoft.com/office/drawing/2014/main" id="{5C12ACC9-57FC-6EF7-119F-82F5D56671E9}"/>
              </a:ext>
            </a:extLst>
          </p:cNvPr>
          <p:cNvSpPr>
            <a:spLocks noGrp="1"/>
          </p:cNvSpPr>
          <p:nvPr>
            <p:ph idx="1"/>
          </p:nvPr>
        </p:nvSpPr>
        <p:spPr>
          <a:xfrm>
            <a:off x="3799840" y="4865805"/>
            <a:ext cx="6482910" cy="1411960"/>
          </a:xfrm>
        </p:spPr>
        <p:txBody>
          <a:bodyPr>
            <a:normAutofit lnSpcReduction="10000"/>
          </a:bodyPr>
          <a:lstStyle/>
          <a:p>
            <a:pPr marL="0" indent="0">
              <a:buNone/>
            </a:pPr>
            <a:r>
              <a:rPr lang="en-US" sz="1800" dirty="0"/>
              <a:t>Comparison:</a:t>
            </a:r>
          </a:p>
          <a:p>
            <a:pPr lvl="1"/>
            <a:r>
              <a:rPr lang="en-US" sz="1600" dirty="0"/>
              <a:t>No Blended - 	  		$60,000</a:t>
            </a:r>
          </a:p>
          <a:p>
            <a:pPr lvl="1"/>
            <a:r>
              <a:rPr lang="en-US" sz="1600" dirty="0"/>
              <a:t>Using Share of Capital - 	$62,500</a:t>
            </a:r>
          </a:p>
          <a:p>
            <a:pPr lvl="1"/>
            <a:r>
              <a:rPr lang="en-US" sz="1600" dirty="0"/>
              <a:t>Using Share of Income - 	$63,993</a:t>
            </a:r>
            <a:endParaRPr lang="en-US" sz="1300" dirty="0"/>
          </a:p>
        </p:txBody>
      </p:sp>
    </p:spTree>
    <p:extLst>
      <p:ext uri="{BB962C8B-B14F-4D97-AF65-F5344CB8AC3E}">
        <p14:creationId xmlns:p14="http://schemas.microsoft.com/office/powerpoint/2010/main" val="362260725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F858DF7D-C2D0-4B03-A7A0-2F06B789E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B26B711-3121-40B0-8377-A64F3DC00C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12">
            <a:extLst>
              <a:ext uri="{FF2B5EF4-FFF2-40B4-BE49-F238E27FC236}">
                <a16:creationId xmlns:a16="http://schemas.microsoft.com/office/drawing/2014/main" id="{645C4D3D-ABBA-4B4E-93E5-01E343719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14">
            <a:extLst>
              <a:ext uri="{FF2B5EF4-FFF2-40B4-BE49-F238E27FC236}">
                <a16:creationId xmlns:a16="http://schemas.microsoft.com/office/drawing/2014/main" id="{98DDD5E5-0097-4C6C-B266-5732EDA96C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16">
            <a:extLst>
              <a:ext uri="{FF2B5EF4-FFF2-40B4-BE49-F238E27FC236}">
                <a16:creationId xmlns:a16="http://schemas.microsoft.com/office/drawing/2014/main" id="{8952EF87-C74F-4D3F-9CAD-EEA1733C9B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97643"/>
            <a:ext cx="3703320" cy="5792922"/>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86D39038-F921-B979-8DD3-13E71A5CAAFA}"/>
              </a:ext>
            </a:extLst>
          </p:cNvPr>
          <p:cNvSpPr>
            <a:spLocks noGrp="1"/>
          </p:cNvSpPr>
          <p:nvPr>
            <p:ph type="title"/>
          </p:nvPr>
        </p:nvSpPr>
        <p:spPr>
          <a:xfrm>
            <a:off x="771148" y="1037967"/>
            <a:ext cx="3054091" cy="4709131"/>
          </a:xfrm>
        </p:spPr>
        <p:txBody>
          <a:bodyPr anchor="ctr">
            <a:normAutofit/>
          </a:bodyPr>
          <a:lstStyle/>
          <a:p>
            <a:r>
              <a:rPr lang="en-US" dirty="0">
                <a:solidFill>
                  <a:srgbClr val="FFFEFF"/>
                </a:solidFill>
              </a:rPr>
              <a:t>Plan For the Next Call</a:t>
            </a:r>
          </a:p>
        </p:txBody>
      </p:sp>
      <p:sp>
        <p:nvSpPr>
          <p:cNvPr id="3" name="Content Placeholder 2">
            <a:extLst>
              <a:ext uri="{FF2B5EF4-FFF2-40B4-BE49-F238E27FC236}">
                <a16:creationId xmlns:a16="http://schemas.microsoft.com/office/drawing/2014/main" id="{6E1404FD-A9D1-C778-EB82-11F5BEB94497}"/>
              </a:ext>
            </a:extLst>
          </p:cNvPr>
          <p:cNvSpPr>
            <a:spLocks noGrp="1"/>
          </p:cNvSpPr>
          <p:nvPr>
            <p:ph idx="1"/>
          </p:nvPr>
        </p:nvSpPr>
        <p:spPr>
          <a:xfrm>
            <a:off x="4321629" y="597643"/>
            <a:ext cx="7423837" cy="5757309"/>
          </a:xfrm>
        </p:spPr>
        <p:txBody>
          <a:bodyPr>
            <a:normAutofit/>
          </a:bodyPr>
          <a:lstStyle/>
          <a:p>
            <a:r>
              <a:rPr lang="en-US" sz="2400"/>
              <a:t>Continue working on examples and calculating results while adding complexity to determine how the different approaches may work in practice. </a:t>
            </a:r>
          </a:p>
          <a:p>
            <a:r>
              <a:rPr lang="en-US" sz="2400" dirty="0"/>
              <a:t>Consider the information needed for each approach.</a:t>
            </a:r>
          </a:p>
          <a:p>
            <a:r>
              <a:rPr lang="en-US" sz="2400" dirty="0"/>
              <a:t>Begin to consider the type of anti-abuse rules that may be necessary.</a:t>
            </a:r>
          </a:p>
        </p:txBody>
      </p:sp>
      <p:sp>
        <p:nvSpPr>
          <p:cNvPr id="4" name="Slide Number Placeholder 3">
            <a:extLst>
              <a:ext uri="{FF2B5EF4-FFF2-40B4-BE49-F238E27FC236}">
                <a16:creationId xmlns:a16="http://schemas.microsoft.com/office/drawing/2014/main" id="{FD803D2E-7C43-6F40-D27F-729810A1549A}"/>
              </a:ext>
            </a:extLst>
          </p:cNvPr>
          <p:cNvSpPr>
            <a:spLocks noGrp="1"/>
          </p:cNvSpPr>
          <p:nvPr>
            <p:ph type="sldNum" sz="quarter" idx="12"/>
          </p:nvPr>
        </p:nvSpPr>
        <p:spPr>
          <a:xfrm>
            <a:off x="10558300" y="6423914"/>
            <a:ext cx="1052510" cy="365125"/>
          </a:xfrm>
        </p:spPr>
        <p:txBody>
          <a:bodyPr>
            <a:normAutofit/>
          </a:bodyPr>
          <a:lstStyle/>
          <a:p>
            <a:pPr>
              <a:spcAft>
                <a:spcPts val="600"/>
              </a:spcAft>
            </a:pPr>
            <a:fld id="{3A98EE3D-8CD1-4C3F-BD1C-C98C9596463C}" type="slidenum">
              <a:rPr lang="en-US" smtClean="0"/>
              <a:pPr>
                <a:spcAft>
                  <a:spcPts val="600"/>
                </a:spcAft>
              </a:pPr>
              <a:t>63</a:t>
            </a:fld>
            <a:endParaRPr lang="en-US"/>
          </a:p>
        </p:txBody>
      </p:sp>
    </p:spTree>
    <p:extLst>
      <p:ext uri="{BB962C8B-B14F-4D97-AF65-F5344CB8AC3E}">
        <p14:creationId xmlns:p14="http://schemas.microsoft.com/office/powerpoint/2010/main" val="56089272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77C78-DC59-1718-5F5B-C39330790DAB}"/>
              </a:ext>
            </a:extLst>
          </p:cNvPr>
          <p:cNvSpPr>
            <a:spLocks noGrp="1"/>
          </p:cNvSpPr>
          <p:nvPr>
            <p:ph type="title"/>
          </p:nvPr>
        </p:nvSpPr>
        <p:spPr/>
        <p:txBody>
          <a:bodyPr/>
          <a:lstStyle/>
          <a:p>
            <a:r>
              <a:rPr lang="en-US" dirty="0"/>
              <a:t>QUESTIONS???</a:t>
            </a:r>
          </a:p>
        </p:txBody>
      </p:sp>
      <p:sp>
        <p:nvSpPr>
          <p:cNvPr id="5" name="Text Placeholder 4">
            <a:extLst>
              <a:ext uri="{FF2B5EF4-FFF2-40B4-BE49-F238E27FC236}">
                <a16:creationId xmlns:a16="http://schemas.microsoft.com/office/drawing/2014/main" id="{E5880CDC-A70C-A53F-2101-12EE66301E7C}"/>
              </a:ext>
            </a:extLst>
          </p:cNvPr>
          <p:cNvSpPr>
            <a:spLocks noGrp="1"/>
          </p:cNvSpPr>
          <p:nvPr>
            <p:ph type="body" idx="1"/>
          </p:nvPr>
        </p:nvSpPr>
        <p:spPr/>
        <p:txBody>
          <a:bodyPr/>
          <a:lstStyle/>
          <a:p>
            <a:r>
              <a:rPr lang="en-US" b="1" dirty="0"/>
              <a:t>And Feel Free to Reach OUt</a:t>
            </a:r>
          </a:p>
        </p:txBody>
      </p:sp>
      <p:sp>
        <p:nvSpPr>
          <p:cNvPr id="4" name="Slide Number Placeholder 3">
            <a:extLst>
              <a:ext uri="{FF2B5EF4-FFF2-40B4-BE49-F238E27FC236}">
                <a16:creationId xmlns:a16="http://schemas.microsoft.com/office/drawing/2014/main" id="{52B565C2-6DB9-DB67-DD07-6125B25A82F0}"/>
              </a:ext>
            </a:extLst>
          </p:cNvPr>
          <p:cNvSpPr>
            <a:spLocks noGrp="1"/>
          </p:cNvSpPr>
          <p:nvPr>
            <p:ph type="sldNum" sz="quarter" idx="12"/>
          </p:nvPr>
        </p:nvSpPr>
        <p:spPr/>
        <p:txBody>
          <a:bodyPr/>
          <a:lstStyle/>
          <a:p>
            <a:fld id="{D6C96CAE-968E-43AD-BA74-60661CD4F489}" type="slidenum">
              <a:rPr lang="en-US" smtClean="0"/>
              <a:t>64</a:t>
            </a:fld>
            <a:endParaRPr lang="en-US"/>
          </a:p>
        </p:txBody>
      </p:sp>
    </p:spTree>
    <p:extLst>
      <p:ext uri="{BB962C8B-B14F-4D97-AF65-F5344CB8AC3E}">
        <p14:creationId xmlns:p14="http://schemas.microsoft.com/office/powerpoint/2010/main" val="354177898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907B9-7030-133A-9B44-D6072918ED35}"/>
              </a:ext>
            </a:extLst>
          </p:cNvPr>
          <p:cNvSpPr>
            <a:spLocks noGrp="1"/>
          </p:cNvSpPr>
          <p:nvPr>
            <p:ph type="title"/>
          </p:nvPr>
        </p:nvSpPr>
        <p:spPr>
          <a:xfrm>
            <a:off x="581193" y="2393951"/>
            <a:ext cx="11029615" cy="600556"/>
          </a:xfrm>
        </p:spPr>
        <p:txBody>
          <a:bodyPr>
            <a:normAutofit fontScale="90000"/>
          </a:bodyPr>
          <a:lstStyle/>
          <a:p>
            <a:r>
              <a:rPr lang="en-US" dirty="0"/>
              <a:t>Upcoming Meetings and Calls</a:t>
            </a:r>
          </a:p>
        </p:txBody>
      </p:sp>
      <p:sp>
        <p:nvSpPr>
          <p:cNvPr id="3" name="Text Placeholder 2">
            <a:extLst>
              <a:ext uri="{FF2B5EF4-FFF2-40B4-BE49-F238E27FC236}">
                <a16:creationId xmlns:a16="http://schemas.microsoft.com/office/drawing/2014/main" id="{67848213-91BD-64B4-C61C-15CF4D828D9D}"/>
              </a:ext>
            </a:extLst>
          </p:cNvPr>
          <p:cNvSpPr>
            <a:spLocks noGrp="1"/>
          </p:cNvSpPr>
          <p:nvPr>
            <p:ph type="body" idx="1"/>
          </p:nvPr>
        </p:nvSpPr>
        <p:spPr>
          <a:xfrm>
            <a:off x="581192" y="3117954"/>
            <a:ext cx="11029615" cy="2024019"/>
          </a:xfrm>
        </p:spPr>
        <p:txBody>
          <a:bodyPr/>
          <a:lstStyle/>
          <a:p>
            <a:r>
              <a:rPr lang="en-US" b="1" dirty="0"/>
              <a:t>The Uniformity committee’s in-Person meeting is Tuesday, November 19, 2024 in Santa Fe, NM</a:t>
            </a:r>
          </a:p>
          <a:p>
            <a:r>
              <a:rPr lang="en-US" b="1" dirty="0"/>
              <a:t>The next Work Group Meeting will be Wednesday, October 16, 2024 </a:t>
            </a:r>
          </a:p>
          <a:p>
            <a:r>
              <a:rPr lang="en-US" b="1" dirty="0"/>
              <a:t>Partnership Training – Week of January 13, 2025 in New Orleans</a:t>
            </a:r>
          </a:p>
        </p:txBody>
      </p:sp>
      <p:sp>
        <p:nvSpPr>
          <p:cNvPr id="4" name="Slide Number Placeholder 3">
            <a:extLst>
              <a:ext uri="{FF2B5EF4-FFF2-40B4-BE49-F238E27FC236}">
                <a16:creationId xmlns:a16="http://schemas.microsoft.com/office/drawing/2014/main" id="{2C08A935-5949-E624-7995-38A4ADDB83F9}"/>
              </a:ext>
            </a:extLst>
          </p:cNvPr>
          <p:cNvSpPr>
            <a:spLocks noGrp="1"/>
          </p:cNvSpPr>
          <p:nvPr>
            <p:ph type="sldNum" sz="quarter" idx="12"/>
          </p:nvPr>
        </p:nvSpPr>
        <p:spPr/>
        <p:txBody>
          <a:bodyPr/>
          <a:lstStyle/>
          <a:p>
            <a:fld id="{3A98EE3D-8CD1-4C3F-BD1C-C98C9596463C}" type="slidenum">
              <a:rPr lang="en-US" smtClean="0"/>
              <a:t>65</a:t>
            </a:fld>
            <a:endParaRPr lang="en-US" dirty="0"/>
          </a:p>
        </p:txBody>
      </p:sp>
    </p:spTree>
    <p:extLst>
      <p:ext uri="{BB962C8B-B14F-4D97-AF65-F5344CB8AC3E}">
        <p14:creationId xmlns:p14="http://schemas.microsoft.com/office/powerpoint/2010/main" val="2668534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F858DF7D-C2D0-4B03-A7A0-2F06B789E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B26B711-3121-40B0-8377-A64F3DC00C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12">
            <a:extLst>
              <a:ext uri="{FF2B5EF4-FFF2-40B4-BE49-F238E27FC236}">
                <a16:creationId xmlns:a16="http://schemas.microsoft.com/office/drawing/2014/main" id="{645C4D3D-ABBA-4B4E-93E5-01E343719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14">
            <a:extLst>
              <a:ext uri="{FF2B5EF4-FFF2-40B4-BE49-F238E27FC236}">
                <a16:creationId xmlns:a16="http://schemas.microsoft.com/office/drawing/2014/main" id="{98DDD5E5-0097-4C6C-B266-5732EDA96C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16">
            <a:extLst>
              <a:ext uri="{FF2B5EF4-FFF2-40B4-BE49-F238E27FC236}">
                <a16:creationId xmlns:a16="http://schemas.microsoft.com/office/drawing/2014/main" id="{8952EF87-C74F-4D3F-9CAD-EEA1733C9B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97643"/>
            <a:ext cx="3703320" cy="5792922"/>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28B2C5C9-03D9-F790-EFC9-F4418D208407}"/>
              </a:ext>
            </a:extLst>
          </p:cNvPr>
          <p:cNvSpPr>
            <a:spLocks noGrp="1"/>
          </p:cNvSpPr>
          <p:nvPr>
            <p:ph type="title"/>
          </p:nvPr>
        </p:nvSpPr>
        <p:spPr>
          <a:xfrm>
            <a:off x="771148" y="1037967"/>
            <a:ext cx="3054091" cy="4709131"/>
          </a:xfrm>
        </p:spPr>
        <p:txBody>
          <a:bodyPr anchor="ctr">
            <a:normAutofit/>
          </a:bodyPr>
          <a:lstStyle/>
          <a:p>
            <a:pPr algn="ctr"/>
            <a:r>
              <a:rPr lang="en-US" dirty="0">
                <a:solidFill>
                  <a:srgbClr val="FFFEFF"/>
                </a:solidFill>
              </a:rPr>
              <a:t>Other </a:t>
            </a:r>
            <a:br>
              <a:rPr lang="en-US" dirty="0">
                <a:solidFill>
                  <a:srgbClr val="FFFEFF"/>
                </a:solidFill>
              </a:rPr>
            </a:br>
            <a:r>
              <a:rPr lang="en-US" dirty="0">
                <a:solidFill>
                  <a:srgbClr val="FFFEFF"/>
                </a:solidFill>
              </a:rPr>
              <a:t>Loper-Bright Developments</a:t>
            </a:r>
          </a:p>
        </p:txBody>
      </p:sp>
      <p:sp>
        <p:nvSpPr>
          <p:cNvPr id="3" name="Content Placeholder 2">
            <a:extLst>
              <a:ext uri="{FF2B5EF4-FFF2-40B4-BE49-F238E27FC236}">
                <a16:creationId xmlns:a16="http://schemas.microsoft.com/office/drawing/2014/main" id="{B60079D9-98FA-97B1-DAB1-4B1629A92470}"/>
              </a:ext>
            </a:extLst>
          </p:cNvPr>
          <p:cNvSpPr>
            <a:spLocks noGrp="1"/>
          </p:cNvSpPr>
          <p:nvPr>
            <p:ph idx="1"/>
          </p:nvPr>
        </p:nvSpPr>
        <p:spPr>
          <a:xfrm>
            <a:off x="4241830" y="674913"/>
            <a:ext cx="7503635" cy="5715651"/>
          </a:xfrm>
        </p:spPr>
        <p:txBody>
          <a:bodyPr>
            <a:normAutofit/>
          </a:bodyPr>
          <a:lstStyle/>
          <a:p>
            <a:pPr marL="0" indent="0">
              <a:lnSpc>
                <a:spcPct val="90000"/>
              </a:lnSpc>
              <a:spcBef>
                <a:spcPts val="1200"/>
              </a:spcBef>
              <a:buNone/>
            </a:pPr>
            <a:r>
              <a:rPr lang="it-IT" sz="1800" b="1" i="1" dirty="0">
                <a:latin typeface="+mj-lt"/>
              </a:rPr>
              <a:t>Tribune Media Co. v. Commissioner </a:t>
            </a:r>
            <a:r>
              <a:rPr lang="it-IT" sz="1800" b="1" dirty="0">
                <a:latin typeface="+mj-lt"/>
              </a:rPr>
              <a:t>– Pending at the Seventh Circuit </a:t>
            </a:r>
          </a:p>
          <a:p>
            <a:pPr lvl="1">
              <a:lnSpc>
                <a:spcPct val="90000"/>
              </a:lnSpc>
              <a:spcBef>
                <a:spcPts val="1200"/>
              </a:spcBef>
            </a:pPr>
            <a:r>
              <a:rPr lang="en-US" sz="1600" b="0" i="0" dirty="0">
                <a:effectLst/>
              </a:rPr>
              <a:t>In 2009, Tribune transferred ownership of the Chicago Cubs using a partnership structure. </a:t>
            </a:r>
          </a:p>
          <a:p>
            <a:pPr lvl="1">
              <a:lnSpc>
                <a:spcPct val="90000"/>
              </a:lnSpc>
              <a:spcBef>
                <a:spcPts val="1200"/>
              </a:spcBef>
            </a:pPr>
            <a:r>
              <a:rPr lang="en-US" sz="1600" b="0" i="0" dirty="0">
                <a:effectLst/>
              </a:rPr>
              <a:t>As described by the Tax Court: “Tribune sought to arrange its transaction as to minimize its taxes.” (</a:t>
            </a:r>
            <a:r>
              <a:rPr lang="en-US" sz="1600" dirty="0"/>
              <a:t>Citing Judge Hand’s ruling in the </a:t>
            </a:r>
            <a:r>
              <a:rPr lang="en-US" sz="1600" i="1" dirty="0"/>
              <a:t>Gregory v. Helving </a:t>
            </a:r>
            <a:r>
              <a:rPr lang="en-US" sz="1600" dirty="0"/>
              <a:t>case in the Second Circuit.) </a:t>
            </a:r>
            <a:r>
              <a:rPr lang="en-US" sz="1600" b="0" i="0" dirty="0">
                <a:effectLst/>
              </a:rPr>
              <a:t>The way in which it did this was to take advantage of rules that allow a partner to increase the basis in </a:t>
            </a:r>
            <a:r>
              <a:rPr lang="en-US" sz="1600" dirty="0"/>
              <a:t>a partnership interest </a:t>
            </a:r>
            <a:r>
              <a:rPr lang="en-US" sz="1600" b="0" i="0" dirty="0">
                <a:effectLst/>
              </a:rPr>
              <a:t>to the extent of partnership liabilities attributed to the partner. (TC Memo 2021-122)</a:t>
            </a:r>
          </a:p>
          <a:p>
            <a:pPr lvl="1">
              <a:lnSpc>
                <a:spcPct val="90000"/>
              </a:lnSpc>
              <a:spcBef>
                <a:spcPts val="1200"/>
              </a:spcBef>
            </a:pPr>
            <a:r>
              <a:rPr lang="en-US" sz="1600" dirty="0"/>
              <a:t>IRS </a:t>
            </a:r>
            <a:r>
              <a:rPr lang="en-US" sz="1600" b="0" i="0" dirty="0">
                <a:effectLst/>
              </a:rPr>
              <a:t>determined this attribution of debt was artificial </a:t>
            </a:r>
            <a:r>
              <a:rPr lang="en-US" sz="1600" dirty="0"/>
              <a:t>and the transfer was a  </a:t>
            </a:r>
            <a:r>
              <a:rPr lang="en-US" sz="1600" b="0" i="0" dirty="0">
                <a:effectLst/>
                <a:highlight>
                  <a:srgbClr val="FFFF00"/>
                </a:highlight>
              </a:rPr>
              <a:t>“disguised sale.” </a:t>
            </a:r>
            <a:r>
              <a:rPr lang="en-US" sz="1600" b="0" i="0" dirty="0">
                <a:effectLst/>
              </a:rPr>
              <a:t>It</a:t>
            </a:r>
            <a:r>
              <a:rPr lang="en-US" sz="1600" b="0" i="0" dirty="0">
                <a:effectLst/>
                <a:highlight>
                  <a:srgbClr val="FFFF00"/>
                </a:highlight>
              </a:rPr>
              <a:t> </a:t>
            </a:r>
            <a:r>
              <a:rPr lang="en-US" sz="1600" b="0" i="0" dirty="0">
                <a:effectLst/>
              </a:rPr>
              <a:t>imputed gain to the Tribune and assessed $181,662,000 in tax, relying on the </a:t>
            </a:r>
            <a:r>
              <a:rPr lang="en-US" sz="1600" dirty="0">
                <a:highlight>
                  <a:srgbClr val="FFFF00"/>
                </a:highlight>
              </a:rPr>
              <a:t>general partnership anti-abuse regulation </a:t>
            </a:r>
            <a:r>
              <a:rPr lang="en-US" sz="1600" dirty="0"/>
              <a:t>– Treas. Reg. 1.701-2. </a:t>
            </a:r>
            <a:endParaRPr lang="en-US" sz="1600" b="0" i="0" dirty="0">
              <a:effectLst/>
            </a:endParaRPr>
          </a:p>
          <a:p>
            <a:pPr lvl="1">
              <a:lnSpc>
                <a:spcPct val="90000"/>
              </a:lnSpc>
              <a:spcBef>
                <a:spcPts val="1200"/>
              </a:spcBef>
            </a:pPr>
            <a:r>
              <a:rPr lang="en-US" sz="1600" b="0" i="0" dirty="0">
                <a:effectLst/>
              </a:rPr>
              <a:t>The Tax Court ruled for the IRS but only in part, finding that a portion of the transaction was not taxable under IRC Sec. 707(a)(2)(B) and </a:t>
            </a:r>
            <a:r>
              <a:rPr lang="en-US" sz="1600" dirty="0"/>
              <a:t>reduced the tax owed by over half</a:t>
            </a:r>
            <a:r>
              <a:rPr lang="en-US" sz="1600" b="0" i="0" dirty="0">
                <a:effectLst/>
              </a:rPr>
              <a:t>. The case is now on appeal to the Seventh Circuit.</a:t>
            </a:r>
            <a:endParaRPr lang="it-IT" sz="1600" dirty="0"/>
          </a:p>
          <a:p>
            <a:pPr lvl="1">
              <a:lnSpc>
                <a:spcPct val="90000"/>
              </a:lnSpc>
              <a:spcBef>
                <a:spcPts val="1200"/>
              </a:spcBef>
            </a:pPr>
            <a:r>
              <a:rPr lang="it-IT" sz="1600" b="1" dirty="0"/>
              <a:t>Question – Can the IRS rely on the general partnership anti-abuse regulation </a:t>
            </a:r>
            <a:br>
              <a:rPr lang="it-IT" sz="1600" b="1" dirty="0"/>
            </a:br>
            <a:r>
              <a:rPr lang="it-IT" sz="1600" b="1" dirty="0"/>
              <a:t>(Reg. 1.701-2).</a:t>
            </a:r>
            <a:endParaRPr lang="en-US" sz="1600" b="1" dirty="0"/>
          </a:p>
        </p:txBody>
      </p:sp>
      <p:sp>
        <p:nvSpPr>
          <p:cNvPr id="4" name="Slide Number Placeholder 3">
            <a:extLst>
              <a:ext uri="{FF2B5EF4-FFF2-40B4-BE49-F238E27FC236}">
                <a16:creationId xmlns:a16="http://schemas.microsoft.com/office/drawing/2014/main" id="{DDC391D9-7A91-01C8-28D4-FAE75C71F3A6}"/>
              </a:ext>
            </a:extLst>
          </p:cNvPr>
          <p:cNvSpPr>
            <a:spLocks noGrp="1"/>
          </p:cNvSpPr>
          <p:nvPr>
            <p:ph type="sldNum" sz="quarter" idx="12"/>
          </p:nvPr>
        </p:nvSpPr>
        <p:spPr>
          <a:xfrm>
            <a:off x="10558300" y="6423914"/>
            <a:ext cx="1052510" cy="365125"/>
          </a:xfrm>
        </p:spPr>
        <p:txBody>
          <a:bodyPr>
            <a:normAutofit/>
          </a:bodyPr>
          <a:lstStyle/>
          <a:p>
            <a:pPr>
              <a:spcAft>
                <a:spcPts val="600"/>
              </a:spcAft>
            </a:pPr>
            <a:fld id="{3A98EE3D-8CD1-4C3F-BD1C-C98C9596463C}" type="slidenum">
              <a:rPr lang="en-US" smtClean="0"/>
              <a:pPr>
                <a:spcAft>
                  <a:spcPts val="600"/>
                </a:spcAft>
              </a:pPr>
              <a:t>7</a:t>
            </a:fld>
            <a:endParaRPr lang="en-US"/>
          </a:p>
        </p:txBody>
      </p:sp>
    </p:spTree>
    <p:extLst>
      <p:ext uri="{BB962C8B-B14F-4D97-AF65-F5344CB8AC3E}">
        <p14:creationId xmlns:p14="http://schemas.microsoft.com/office/powerpoint/2010/main" val="28248019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858DF7D-C2D0-4B03-A7A0-2F06B789E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B26B711-3121-40B0-8377-A64F3DC00C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12">
            <a:extLst>
              <a:ext uri="{FF2B5EF4-FFF2-40B4-BE49-F238E27FC236}">
                <a16:creationId xmlns:a16="http://schemas.microsoft.com/office/drawing/2014/main" id="{645C4D3D-ABBA-4B4E-93E5-01E343719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14">
            <a:extLst>
              <a:ext uri="{FF2B5EF4-FFF2-40B4-BE49-F238E27FC236}">
                <a16:creationId xmlns:a16="http://schemas.microsoft.com/office/drawing/2014/main" id="{98DDD5E5-0097-4C6C-B266-5732EDA96C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16">
            <a:extLst>
              <a:ext uri="{FF2B5EF4-FFF2-40B4-BE49-F238E27FC236}">
                <a16:creationId xmlns:a16="http://schemas.microsoft.com/office/drawing/2014/main" id="{8952EF87-C74F-4D3F-9CAD-EEA1733C9B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97643"/>
            <a:ext cx="3703320" cy="5792922"/>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28B2C5C9-03D9-F790-EFC9-F4418D208407}"/>
              </a:ext>
            </a:extLst>
          </p:cNvPr>
          <p:cNvSpPr>
            <a:spLocks noGrp="1"/>
          </p:cNvSpPr>
          <p:nvPr>
            <p:ph type="title"/>
          </p:nvPr>
        </p:nvSpPr>
        <p:spPr>
          <a:xfrm>
            <a:off x="771148" y="1037967"/>
            <a:ext cx="3054091" cy="4709131"/>
          </a:xfrm>
        </p:spPr>
        <p:txBody>
          <a:bodyPr anchor="ctr">
            <a:normAutofit/>
          </a:bodyPr>
          <a:lstStyle/>
          <a:p>
            <a:pPr algn="ctr"/>
            <a:r>
              <a:rPr lang="en-US" dirty="0">
                <a:solidFill>
                  <a:srgbClr val="FFFEFF"/>
                </a:solidFill>
              </a:rPr>
              <a:t>Other</a:t>
            </a:r>
            <a:br>
              <a:rPr lang="en-US" dirty="0">
                <a:solidFill>
                  <a:srgbClr val="FFFEFF"/>
                </a:solidFill>
              </a:rPr>
            </a:br>
            <a:r>
              <a:rPr lang="en-US" dirty="0">
                <a:solidFill>
                  <a:srgbClr val="FFFEFF"/>
                </a:solidFill>
              </a:rPr>
              <a:t>Loper-Bright Developments</a:t>
            </a:r>
          </a:p>
        </p:txBody>
      </p:sp>
      <p:sp>
        <p:nvSpPr>
          <p:cNvPr id="3" name="Content Placeholder 2">
            <a:extLst>
              <a:ext uri="{FF2B5EF4-FFF2-40B4-BE49-F238E27FC236}">
                <a16:creationId xmlns:a16="http://schemas.microsoft.com/office/drawing/2014/main" id="{B60079D9-98FA-97B1-DAB1-4B1629A92470}"/>
              </a:ext>
            </a:extLst>
          </p:cNvPr>
          <p:cNvSpPr>
            <a:spLocks noGrp="1"/>
          </p:cNvSpPr>
          <p:nvPr>
            <p:ph idx="1"/>
          </p:nvPr>
        </p:nvSpPr>
        <p:spPr>
          <a:xfrm>
            <a:off x="4241830" y="689083"/>
            <a:ext cx="7503635" cy="5665869"/>
          </a:xfrm>
        </p:spPr>
        <p:txBody>
          <a:bodyPr>
            <a:normAutofit/>
          </a:bodyPr>
          <a:lstStyle/>
          <a:p>
            <a:pPr marL="0" indent="0">
              <a:spcBef>
                <a:spcPts val="1200"/>
              </a:spcBef>
              <a:buNone/>
            </a:pPr>
            <a:r>
              <a:rPr lang="it-IT" sz="1800" b="1" dirty="0">
                <a:latin typeface="+mj-lt"/>
              </a:rPr>
              <a:t>IRS Position (</a:t>
            </a:r>
            <a:r>
              <a:rPr lang="it-IT" sz="1800" b="1" i="1" dirty="0">
                <a:latin typeface="+mj-lt"/>
              </a:rPr>
              <a:t>Tribune Media – </a:t>
            </a:r>
            <a:r>
              <a:rPr lang="it-IT" sz="1800" b="1" dirty="0">
                <a:latin typeface="+mj-lt"/>
              </a:rPr>
              <a:t>before the Seventh Circuit) –</a:t>
            </a:r>
          </a:p>
          <a:p>
            <a:pPr lvl="1">
              <a:spcBef>
                <a:spcPts val="1200"/>
              </a:spcBef>
            </a:pPr>
            <a:r>
              <a:rPr lang="en-US" sz="1800" b="0" i="0" dirty="0">
                <a:effectLst/>
              </a:rPr>
              <a:t>The IRS argues: “. . . the partnership </a:t>
            </a:r>
            <a:r>
              <a:rPr lang="en-US" sz="1800" b="0" i="0" dirty="0">
                <a:effectLst/>
                <a:highlight>
                  <a:srgbClr val="FFFF00"/>
                </a:highlight>
              </a:rPr>
              <a:t>anti-abuse rule </a:t>
            </a:r>
            <a:r>
              <a:rPr lang="en-US" sz="1800" b="0" i="0" dirty="0">
                <a:effectLst/>
              </a:rPr>
              <a:t>targeted by petitioners is rooted in well-established caselaw combating tax abuse. Nearly 60 years before §1.701-2 was promulgated, the Supreme Court upheld the Commissioner's determination that a corporate reorganization, which met technical statutory requirements, nonetheless “was without substance and must be disregarded” for federal tax purposes. </a:t>
            </a:r>
            <a:r>
              <a:rPr lang="en-US" sz="1800" b="0" i="1" dirty="0">
                <a:effectLst/>
                <a:highlight>
                  <a:srgbClr val="FFFF00"/>
                </a:highlight>
              </a:rPr>
              <a:t>Gregory v. </a:t>
            </a:r>
            <a:r>
              <a:rPr lang="en-US" sz="1800" b="0" i="1" dirty="0" err="1">
                <a:effectLst/>
                <a:highlight>
                  <a:srgbClr val="FFFF00"/>
                </a:highlight>
              </a:rPr>
              <a:t>Helvering</a:t>
            </a:r>
            <a:r>
              <a:rPr lang="en-US" sz="1800" b="0" i="0" dirty="0">
                <a:effectLst/>
              </a:rPr>
              <a:t>, 293 U.S. 465, 467-70 (1935). The §1.701-2 anti-abuse rule is directly traceable to </a:t>
            </a:r>
            <a:r>
              <a:rPr lang="en-US" sz="1800" b="0" i="1" dirty="0">
                <a:effectLst/>
              </a:rPr>
              <a:t>Gregory</a:t>
            </a:r>
            <a:r>
              <a:rPr lang="en-US" sz="1800" b="0" i="0" dirty="0">
                <a:effectLst/>
              </a:rPr>
              <a:t> and its progeny. And the </a:t>
            </a:r>
            <a:r>
              <a:rPr lang="en-US" sz="1800" b="0" i="0" dirty="0">
                <a:effectLst/>
                <a:highlight>
                  <a:srgbClr val="FFFF00"/>
                </a:highlight>
              </a:rPr>
              <a:t>business-purpose requirement </a:t>
            </a:r>
            <a:r>
              <a:rPr lang="en-US" sz="1800" b="0" i="0" dirty="0">
                <a:effectLst/>
              </a:rPr>
              <a:t>in §1.701-2(a)(1), on which the Commissioner's appeal focuses, also is consistent with Congress's more recent codification of the judicial </a:t>
            </a:r>
            <a:r>
              <a:rPr lang="en-US" sz="1800" b="0" i="0" dirty="0">
                <a:effectLst/>
                <a:highlight>
                  <a:srgbClr val="FFFF00"/>
                </a:highlight>
              </a:rPr>
              <a:t>economic-substance doctrine</a:t>
            </a:r>
            <a:r>
              <a:rPr lang="en-US" sz="1800" b="0" i="0" dirty="0">
                <a:effectLst/>
              </a:rPr>
              <a:t>, I.R.C. §7701(o).</a:t>
            </a:r>
            <a:endParaRPr lang="en-US" sz="1800" dirty="0"/>
          </a:p>
        </p:txBody>
      </p:sp>
      <p:sp>
        <p:nvSpPr>
          <p:cNvPr id="4" name="Slide Number Placeholder 3">
            <a:extLst>
              <a:ext uri="{FF2B5EF4-FFF2-40B4-BE49-F238E27FC236}">
                <a16:creationId xmlns:a16="http://schemas.microsoft.com/office/drawing/2014/main" id="{DDC391D9-7A91-01C8-28D4-FAE75C71F3A6}"/>
              </a:ext>
            </a:extLst>
          </p:cNvPr>
          <p:cNvSpPr>
            <a:spLocks noGrp="1"/>
          </p:cNvSpPr>
          <p:nvPr>
            <p:ph type="sldNum" sz="quarter" idx="12"/>
          </p:nvPr>
        </p:nvSpPr>
        <p:spPr>
          <a:xfrm>
            <a:off x="10558300" y="6423914"/>
            <a:ext cx="1052510" cy="365125"/>
          </a:xfrm>
        </p:spPr>
        <p:txBody>
          <a:bodyPr>
            <a:normAutofit/>
          </a:bodyPr>
          <a:lstStyle/>
          <a:p>
            <a:pPr>
              <a:spcAft>
                <a:spcPts val="600"/>
              </a:spcAft>
            </a:pPr>
            <a:fld id="{3A98EE3D-8CD1-4C3F-BD1C-C98C9596463C}" type="slidenum">
              <a:rPr lang="en-US" smtClean="0"/>
              <a:pPr>
                <a:spcAft>
                  <a:spcPts val="600"/>
                </a:spcAft>
              </a:pPr>
              <a:t>8</a:t>
            </a:fld>
            <a:endParaRPr lang="en-US"/>
          </a:p>
        </p:txBody>
      </p:sp>
    </p:spTree>
    <p:extLst>
      <p:ext uri="{BB962C8B-B14F-4D97-AF65-F5344CB8AC3E}">
        <p14:creationId xmlns:p14="http://schemas.microsoft.com/office/powerpoint/2010/main" val="17271318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858DF7D-C2D0-4B03-A7A0-2F06B789E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B26B711-3121-40B0-8377-A64F3DC00C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12">
            <a:extLst>
              <a:ext uri="{FF2B5EF4-FFF2-40B4-BE49-F238E27FC236}">
                <a16:creationId xmlns:a16="http://schemas.microsoft.com/office/drawing/2014/main" id="{645C4D3D-ABBA-4B4E-93E5-01E343719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14">
            <a:extLst>
              <a:ext uri="{FF2B5EF4-FFF2-40B4-BE49-F238E27FC236}">
                <a16:creationId xmlns:a16="http://schemas.microsoft.com/office/drawing/2014/main" id="{98DDD5E5-0097-4C6C-B266-5732EDA96C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16">
            <a:extLst>
              <a:ext uri="{FF2B5EF4-FFF2-40B4-BE49-F238E27FC236}">
                <a16:creationId xmlns:a16="http://schemas.microsoft.com/office/drawing/2014/main" id="{8952EF87-C74F-4D3F-9CAD-EEA1733C9B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97643"/>
            <a:ext cx="3703320" cy="5792922"/>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28B2C5C9-03D9-F790-EFC9-F4418D208407}"/>
              </a:ext>
            </a:extLst>
          </p:cNvPr>
          <p:cNvSpPr>
            <a:spLocks noGrp="1"/>
          </p:cNvSpPr>
          <p:nvPr>
            <p:ph type="title"/>
          </p:nvPr>
        </p:nvSpPr>
        <p:spPr>
          <a:xfrm>
            <a:off x="771148" y="1037967"/>
            <a:ext cx="3054091" cy="4709131"/>
          </a:xfrm>
        </p:spPr>
        <p:txBody>
          <a:bodyPr anchor="ctr">
            <a:normAutofit/>
          </a:bodyPr>
          <a:lstStyle/>
          <a:p>
            <a:pPr algn="ctr"/>
            <a:r>
              <a:rPr lang="en-US" dirty="0">
                <a:solidFill>
                  <a:srgbClr val="FFFEFF"/>
                </a:solidFill>
              </a:rPr>
              <a:t>Other Litigation</a:t>
            </a:r>
          </a:p>
        </p:txBody>
      </p:sp>
      <p:sp>
        <p:nvSpPr>
          <p:cNvPr id="3" name="Content Placeholder 2">
            <a:extLst>
              <a:ext uri="{FF2B5EF4-FFF2-40B4-BE49-F238E27FC236}">
                <a16:creationId xmlns:a16="http://schemas.microsoft.com/office/drawing/2014/main" id="{B60079D9-98FA-97B1-DAB1-4B1629A92470}"/>
              </a:ext>
            </a:extLst>
          </p:cNvPr>
          <p:cNvSpPr>
            <a:spLocks noGrp="1"/>
          </p:cNvSpPr>
          <p:nvPr>
            <p:ph idx="1"/>
          </p:nvPr>
        </p:nvSpPr>
        <p:spPr>
          <a:xfrm>
            <a:off x="4241830" y="597643"/>
            <a:ext cx="7503636" cy="5757309"/>
          </a:xfrm>
        </p:spPr>
        <p:txBody>
          <a:bodyPr>
            <a:normAutofit/>
          </a:bodyPr>
          <a:lstStyle/>
          <a:p>
            <a:pPr marL="0" indent="0">
              <a:buNone/>
            </a:pPr>
            <a:r>
              <a:rPr lang="en-US" sz="1800" b="1" i="1" dirty="0">
                <a:effectLst/>
                <a:latin typeface="+mj-lt"/>
              </a:rPr>
              <a:t>Rawat v. Commissioner</a:t>
            </a:r>
            <a:r>
              <a:rPr lang="en-US" sz="1800" b="1" dirty="0">
                <a:effectLst/>
                <a:latin typeface="+mj-lt"/>
              </a:rPr>
              <a:t>, 108 F.4th 891 (D.C. Cir. 2024)</a:t>
            </a:r>
            <a:endParaRPr lang="en-US" sz="1800" b="1" dirty="0">
              <a:latin typeface="+mj-lt"/>
            </a:endParaRPr>
          </a:p>
          <a:p>
            <a:pPr>
              <a:spcBef>
                <a:spcPts val="1200"/>
              </a:spcBef>
            </a:pPr>
            <a:r>
              <a:rPr lang="en-US" dirty="0"/>
              <a:t>“</a:t>
            </a:r>
            <a:r>
              <a:rPr lang="en-US" sz="2000" dirty="0"/>
              <a:t>Aggregate sourcing” – what is it? </a:t>
            </a:r>
          </a:p>
          <a:p>
            <a:pPr lvl="1">
              <a:spcBef>
                <a:spcPts val="1200"/>
              </a:spcBef>
            </a:pPr>
            <a:r>
              <a:rPr lang="en-US" sz="1800" dirty="0">
                <a:highlight>
                  <a:srgbClr val="FFFF00"/>
                </a:highlight>
              </a:rPr>
              <a:t>First - it differs from the attribution principle </a:t>
            </a:r>
            <a:r>
              <a:rPr lang="en-US" sz="1800" dirty="0"/>
              <a:t>which says that the character of partnership income, expense, gain, and loss—including their sourcing—is determined at the partnership level and then attributed to the partners who receive a share of those items. </a:t>
            </a:r>
          </a:p>
          <a:p>
            <a:pPr lvl="1">
              <a:spcBef>
                <a:spcPts val="1200"/>
              </a:spcBef>
            </a:pPr>
            <a:r>
              <a:rPr lang="en-US" sz="1800" dirty="0"/>
              <a:t>The aggregate theory treats partners as having joint ownership of partnership assets. So aggregate sourcing generally refers to the treatment of gains from the sale of a partnership—realized directly by the partner—and looks through to the assets of the partnership to determine the sourcing of any gain (loss).   </a:t>
            </a:r>
          </a:p>
          <a:p>
            <a:pPr lvl="1">
              <a:spcBef>
                <a:spcPts val="1200"/>
              </a:spcBef>
            </a:pPr>
            <a:r>
              <a:rPr lang="en-US" sz="1800" dirty="0"/>
              <a:t>The </a:t>
            </a:r>
            <a:r>
              <a:rPr lang="en-US" sz="1800" dirty="0">
                <a:highlight>
                  <a:srgbClr val="FFFF00"/>
                </a:highlight>
              </a:rPr>
              <a:t>IRS long applied this approach to sourcing gains on the sale of the partnership interests </a:t>
            </a:r>
            <a:r>
              <a:rPr lang="en-US" sz="1800" dirty="0"/>
              <a:t>by foreign partners, effectively treating the gain as if it were attributed to a sale of each of the assets. </a:t>
            </a:r>
          </a:p>
        </p:txBody>
      </p:sp>
      <p:sp>
        <p:nvSpPr>
          <p:cNvPr id="4" name="Slide Number Placeholder 3">
            <a:extLst>
              <a:ext uri="{FF2B5EF4-FFF2-40B4-BE49-F238E27FC236}">
                <a16:creationId xmlns:a16="http://schemas.microsoft.com/office/drawing/2014/main" id="{DDC391D9-7A91-01C8-28D4-FAE75C71F3A6}"/>
              </a:ext>
            </a:extLst>
          </p:cNvPr>
          <p:cNvSpPr>
            <a:spLocks noGrp="1"/>
          </p:cNvSpPr>
          <p:nvPr>
            <p:ph type="sldNum" sz="quarter" idx="12"/>
          </p:nvPr>
        </p:nvSpPr>
        <p:spPr>
          <a:xfrm>
            <a:off x="10558300" y="6423914"/>
            <a:ext cx="1052510" cy="365125"/>
          </a:xfrm>
        </p:spPr>
        <p:txBody>
          <a:bodyPr>
            <a:normAutofit/>
          </a:bodyPr>
          <a:lstStyle/>
          <a:p>
            <a:pPr>
              <a:spcAft>
                <a:spcPts val="600"/>
              </a:spcAft>
            </a:pPr>
            <a:fld id="{3A98EE3D-8CD1-4C3F-BD1C-C98C9596463C}" type="slidenum">
              <a:rPr lang="en-US" smtClean="0"/>
              <a:pPr>
                <a:spcAft>
                  <a:spcPts val="600"/>
                </a:spcAft>
              </a:pPr>
              <a:t>9</a:t>
            </a:fld>
            <a:endParaRPr lang="en-US"/>
          </a:p>
        </p:txBody>
      </p:sp>
    </p:spTree>
    <p:extLst>
      <p:ext uri="{BB962C8B-B14F-4D97-AF65-F5344CB8AC3E}">
        <p14:creationId xmlns:p14="http://schemas.microsoft.com/office/powerpoint/2010/main" val="55187124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ividendVTI">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12892</TotalTime>
  <Words>5819</Words>
  <Application>Microsoft Office PowerPoint</Application>
  <PresentationFormat>Widescreen</PresentationFormat>
  <Paragraphs>756</Paragraphs>
  <Slides>65</Slides>
  <Notes>19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65</vt:i4>
      </vt:variant>
    </vt:vector>
  </HeadingPairs>
  <TitlesOfParts>
    <vt:vector size="74" baseType="lpstr">
      <vt:lpstr>Aptos</vt:lpstr>
      <vt:lpstr>Aptos Narrow</vt:lpstr>
      <vt:lpstr>Arial</vt:lpstr>
      <vt:lpstr>Calibri</vt:lpstr>
      <vt:lpstr>Franklin Gothic Book</vt:lpstr>
      <vt:lpstr>Franklin Gothic Demi</vt:lpstr>
      <vt:lpstr>Lato Web</vt:lpstr>
      <vt:lpstr>Wingdings 2</vt:lpstr>
      <vt:lpstr>DividendVTI</vt:lpstr>
      <vt:lpstr>      State Taxation of Partnerships  Update on Developments and White Paper on Sourcing in Complex Structures</vt:lpstr>
      <vt:lpstr>NOTE:</vt:lpstr>
      <vt:lpstr>Partnership Tax Developments</vt:lpstr>
      <vt:lpstr>IRS Developments</vt:lpstr>
      <vt:lpstr>IRS Developments</vt:lpstr>
      <vt:lpstr>IRS Developments</vt:lpstr>
      <vt:lpstr>Other  Loper-Bright Developments</vt:lpstr>
      <vt:lpstr>Other Loper-Bright Developments</vt:lpstr>
      <vt:lpstr>Other Litigation</vt:lpstr>
      <vt:lpstr>Other Litigation</vt:lpstr>
      <vt:lpstr>Other Litigation</vt:lpstr>
      <vt:lpstr>Other Developments</vt:lpstr>
      <vt:lpstr>PowerPoint Presentation</vt:lpstr>
      <vt:lpstr>Other Developments</vt:lpstr>
      <vt:lpstr>Other Developments</vt:lpstr>
      <vt:lpstr>What does A Generative AI (OpenAI ChatGPT 4o)  think of sourcing in Complex partnerships? </vt:lpstr>
      <vt:lpstr>What does AI think of sourcing in Complex partnerships? – DISCLAIMER: Just for fun (not to rely)</vt:lpstr>
      <vt:lpstr>What does AI think of sourcing in Complex partnerships? – DISCLAIMER: Just for fun (not to rely)</vt:lpstr>
      <vt:lpstr>What does AI think of sourcing in Complex partnerships? – DISCLAIMER: Just for fun (not to rely)</vt:lpstr>
      <vt:lpstr>What does AI think of sourcing in Complex partnerships? – DISCLAIMER: Just for fun (not to rely)</vt:lpstr>
      <vt:lpstr>What does AI think of sourcing in Complex partnerships? – DISCLAIMER: Just for fun (not to rely)</vt:lpstr>
      <vt:lpstr>What does AI think of sourcing in Complex partnerships? – DISCLAIMER: Just for fun (not to rely)</vt:lpstr>
      <vt:lpstr>What does AI think of sourcing in Complex partnerships? – DISCLAIMER: Just for fun (not to rely)</vt:lpstr>
      <vt:lpstr>What does AI think of sourcing in Complex partnerships? – DISCLAIMER: Just for fun (not to rely)</vt:lpstr>
      <vt:lpstr>What does AI think of sourcing in Complex partnerships? – DISCLAIMER: Just for fun (not to rely)</vt:lpstr>
      <vt:lpstr>What does AI think of sourcing in Complex partnerships? – DISCLAIMER: Just for fun (not to rely)</vt:lpstr>
      <vt:lpstr>What does AI think of sourcing in Complex partnerships? – DISCLAIMER: Just for fun (not to rely)</vt:lpstr>
      <vt:lpstr>What does AI think of sourcing in Complex partnerships? – DISCLAIMER: Just for fun (not to rely)</vt:lpstr>
      <vt:lpstr>Update on White Paper</vt:lpstr>
      <vt:lpstr>See ALSO the Slides from July 17, 2024 Meeting</vt:lpstr>
      <vt:lpstr>“How” Issues</vt:lpstr>
      <vt:lpstr>Treatment of Non-Apportionable Income/Items</vt:lpstr>
      <vt:lpstr>Blended Apportionment</vt:lpstr>
      <vt:lpstr>Blended Apportionment – Simple Example</vt:lpstr>
      <vt:lpstr>Blended Apportionment – Simple Example</vt:lpstr>
      <vt:lpstr>Blended Apportionment – Simple Example</vt:lpstr>
      <vt:lpstr>Blended Apportionment – Simple Example</vt:lpstr>
      <vt:lpstr>Blended Apportionment – Simple Example</vt:lpstr>
      <vt:lpstr>Blended Apportionment – Simple Example</vt:lpstr>
      <vt:lpstr>Comparison:</vt:lpstr>
      <vt:lpstr>Blended Apportionment – Simple Example</vt:lpstr>
      <vt:lpstr>Blended Apportionment – Simple Example</vt:lpstr>
      <vt:lpstr>Blended Apportionment – Simple Example</vt:lpstr>
      <vt:lpstr>Blended Apportionment – Simple Example</vt:lpstr>
      <vt:lpstr>Blended Apportionment – Simple Example</vt:lpstr>
      <vt:lpstr>Comparison:</vt:lpstr>
      <vt:lpstr>Blended Apportionment – Simple Example</vt:lpstr>
      <vt:lpstr>Blended Apportionment – Simple Example</vt:lpstr>
      <vt:lpstr>Blended Apportionment – Simple Example</vt:lpstr>
      <vt:lpstr>Blended Apportionment – Simple Example</vt:lpstr>
      <vt:lpstr>Blended Apportionment – Simple Example</vt:lpstr>
      <vt:lpstr>Comparison:</vt:lpstr>
      <vt:lpstr>Blended Apportionment – Simple Example</vt:lpstr>
      <vt:lpstr>Blended Apportionment – Simple Example</vt:lpstr>
      <vt:lpstr>Blended Apportionment – Simple Example</vt:lpstr>
      <vt:lpstr>Blended Apportionment – Simple Example</vt:lpstr>
      <vt:lpstr>Blended Apportionment – Simple Example</vt:lpstr>
      <vt:lpstr>Comparison:</vt:lpstr>
      <vt:lpstr>Blended Apportionment – Simple Example</vt:lpstr>
      <vt:lpstr>Blended Apportionment – Simple Example</vt:lpstr>
      <vt:lpstr>Blended Apportionment – Simple Example</vt:lpstr>
      <vt:lpstr>Blended Apportionment – Simple Example</vt:lpstr>
      <vt:lpstr>Plan For the Next Call</vt:lpstr>
      <vt:lpstr>QUESTIONS???</vt:lpstr>
      <vt:lpstr>Upcoming Meetings and Calls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Helen Hecht</dc:creator>
  <cp:lastModifiedBy>Helen Hecht</cp:lastModifiedBy>
  <cp:revision>6</cp:revision>
  <dcterms:created xsi:type="dcterms:W3CDTF">2024-07-11T14:05:44Z</dcterms:created>
  <dcterms:modified xsi:type="dcterms:W3CDTF">2024-09-18T13:40:35Z</dcterms:modified>
</cp:coreProperties>
</file>