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61" r:id="rId5"/>
    <p:sldId id="278" r:id="rId6"/>
    <p:sldId id="2147469842" r:id="rId7"/>
    <p:sldId id="279" r:id="rId8"/>
    <p:sldId id="280" r:id="rId9"/>
    <p:sldId id="282" r:id="rId10"/>
    <p:sldId id="2147469843"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69937-87DB-4A81-9C95-8512E82AF490}" v="2" dt="2024-07-24T23:49:29.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42553" autoAdjust="0"/>
  </p:normalViewPr>
  <p:slideViewPr>
    <p:cSldViewPr snapToGrid="0">
      <p:cViewPr varScale="1">
        <p:scale>
          <a:sx n="85" d="100"/>
          <a:sy n="85" d="100"/>
        </p:scale>
        <p:origin x="638" y="67"/>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7/25/2024</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6247618B-0948-73BE-2E88-4A3855D9726F}"/>
              </a:ext>
            </a:extLst>
          </p:cNvPr>
          <p:cNvSpPr>
            <a:spLocks noGrp="1" noRot="1" noChangeAspect="1" noChangeArrowheads="1" noTextEdit="1"/>
          </p:cNvSpPr>
          <p:nvPr>
            <p:ph type="sldImg"/>
          </p:nvPr>
        </p:nvSpPr>
        <p:spPr>
          <a:xfrm>
            <a:off x="725488" y="1168400"/>
            <a:ext cx="5600700" cy="3151188"/>
          </a:xfrm>
          <a:ln/>
        </p:spPr>
      </p:sp>
      <p:sp>
        <p:nvSpPr>
          <p:cNvPr id="124931" name="Notes Placeholder 2">
            <a:extLst>
              <a:ext uri="{FF2B5EF4-FFF2-40B4-BE49-F238E27FC236}">
                <a16:creationId xmlns:a16="http://schemas.microsoft.com/office/drawing/2014/main" id="{339E70AF-CAE1-1308-B6DD-23955E768F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a:extLst>
              <a:ext uri="{FF2B5EF4-FFF2-40B4-BE49-F238E27FC236}">
                <a16:creationId xmlns:a16="http://schemas.microsoft.com/office/drawing/2014/main" id="{BEEB7CFE-9DFC-357F-1B57-66E1B61E77BB}"/>
              </a:ext>
            </a:extLst>
          </p:cNvPr>
          <p:cNvSpPr>
            <a:spLocks noGrp="1" noChangeArrowheads="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6725">
              <a:defRPr>
                <a:solidFill>
                  <a:schemeClr val="tx1"/>
                </a:solidFill>
                <a:latin typeface="Verdana" panose="020B0604030504040204" pitchFamily="34" charset="0"/>
                <a:cs typeface="Arial" panose="020B0604020202020204" pitchFamily="34" charset="0"/>
              </a:defRPr>
            </a:lvl1pPr>
            <a:lvl2pPr marL="747713" indent="-287338" defTabSz="466725">
              <a:defRPr>
                <a:solidFill>
                  <a:schemeClr val="tx1"/>
                </a:solidFill>
                <a:latin typeface="Verdana" panose="020B0604030504040204" pitchFamily="34" charset="0"/>
                <a:cs typeface="Arial" panose="020B0604020202020204" pitchFamily="34" charset="0"/>
              </a:defRPr>
            </a:lvl2pPr>
            <a:lvl3pPr marL="1149350" indent="-228600" defTabSz="466725">
              <a:defRPr>
                <a:solidFill>
                  <a:schemeClr val="tx1"/>
                </a:solidFill>
                <a:latin typeface="Verdana" panose="020B0604030504040204" pitchFamily="34" charset="0"/>
                <a:cs typeface="Arial" panose="020B0604020202020204" pitchFamily="34" charset="0"/>
              </a:defRPr>
            </a:lvl3pPr>
            <a:lvl4pPr marL="1609725" indent="-228600" defTabSz="466725">
              <a:defRPr>
                <a:solidFill>
                  <a:schemeClr val="tx1"/>
                </a:solidFill>
                <a:latin typeface="Verdana" panose="020B0604030504040204" pitchFamily="34" charset="0"/>
                <a:cs typeface="Arial" panose="020B0604020202020204" pitchFamily="34" charset="0"/>
              </a:defRPr>
            </a:lvl4pPr>
            <a:lvl5pPr marL="2070100" indent="-228600" defTabSz="466725">
              <a:defRPr>
                <a:solidFill>
                  <a:schemeClr val="tx1"/>
                </a:solidFill>
                <a:latin typeface="Verdana" panose="020B0604030504040204" pitchFamily="34" charset="0"/>
                <a:cs typeface="Arial" panose="020B0604020202020204" pitchFamily="34" charset="0"/>
              </a:defRPr>
            </a:lvl5pPr>
            <a:lvl6pPr marL="2527300" indent="-228600" defTabSz="4667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84500" indent="-228600" defTabSz="4667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41700" indent="-228600" defTabSz="4667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98900" indent="-228600" defTabSz="46672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Tx/>
            </a:pPr>
            <a:endParaRPr lang="en-US" altLang="en-US" sz="1100">
              <a:solidFill>
                <a:srgbClr val="000000"/>
              </a:solidFill>
              <a:latin typeface="Calibri" panose="020F0502020204030204" pitchFamily="34"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771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591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1641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2EA211-4E4E-3B19-EF87-64691C41A9FD}"/>
              </a:ext>
            </a:extLst>
          </p:cNvPr>
          <p:cNvSpPr>
            <a:spLocks noGrp="1"/>
          </p:cNvSpPr>
          <p:nvPr>
            <p:ph type="dt" sz="half" idx="10"/>
          </p:nvPr>
        </p:nvSpPr>
        <p:spPr>
          <a:xfrm>
            <a:off x="0" y="0"/>
            <a:ext cx="0" cy="0"/>
          </a:xfrm>
        </p:spPr>
        <p:txBody>
          <a:bodyPr/>
          <a:lstStyle>
            <a:lvl1pPr>
              <a:defRPr/>
            </a:lvl1pPr>
          </a:lstStyle>
          <a:p>
            <a:pPr>
              <a:defRPr/>
            </a:pPr>
            <a:fld id="{30B0A55A-B813-4C8C-9AAC-BF1BA7D7E910}" type="datetime1">
              <a:rPr lang="en-US"/>
              <a:pPr>
                <a:defRPr/>
              </a:pPr>
              <a:t>7/25/2024</a:t>
            </a:fld>
            <a:endParaRPr lang="en-US"/>
          </a:p>
        </p:txBody>
      </p:sp>
      <p:sp>
        <p:nvSpPr>
          <p:cNvPr id="5" name="Footer Placeholder 4">
            <a:extLst>
              <a:ext uri="{FF2B5EF4-FFF2-40B4-BE49-F238E27FC236}">
                <a16:creationId xmlns:a16="http://schemas.microsoft.com/office/drawing/2014/main" id="{C8FE0198-63C6-B3FE-D055-07E1EFCCA44F}"/>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AFF0C3-343C-A22A-DDBA-FB1A13E60153}"/>
              </a:ext>
            </a:extLst>
          </p:cNvPr>
          <p:cNvSpPr>
            <a:spLocks noGrp="1"/>
          </p:cNvSpPr>
          <p:nvPr>
            <p:ph type="sldNum" sz="quarter" idx="12"/>
          </p:nvPr>
        </p:nvSpPr>
        <p:spPr/>
        <p:txBody>
          <a:bodyPr/>
          <a:lstStyle>
            <a:lvl1pPr>
              <a:defRPr/>
            </a:lvl1pPr>
          </a:lstStyle>
          <a:p>
            <a:pPr>
              <a:defRPr/>
            </a:pPr>
            <a:fld id="{0CDE604F-32A8-448B-9D1B-C276C425ADC5}" type="slidenum">
              <a:rPr lang="en-US"/>
              <a:pPr>
                <a:defRPr/>
              </a:pPr>
              <a:t>‹#›</a:t>
            </a:fld>
            <a:endParaRPr lang="en-US"/>
          </a:p>
        </p:txBody>
      </p:sp>
    </p:spTree>
    <p:extLst>
      <p:ext uri="{BB962C8B-B14F-4D97-AF65-F5344CB8AC3E}">
        <p14:creationId xmlns:p14="http://schemas.microsoft.com/office/powerpoint/2010/main" val="294848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801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7/25/2024</a:t>
            </a:fld>
            <a:endParaRPr lang="en-US"/>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36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hasCustomPrompt="1"/>
          </p:nvPr>
        </p:nvSpPr>
        <p:spPr>
          <a:xfrm>
            <a:off x="839788" y="365125"/>
            <a:ext cx="10515600" cy="1325563"/>
          </a:xfrm>
        </p:spPr>
        <p:txBody>
          <a:bodyPr/>
          <a:lstStyle>
            <a:lvl1pPr>
              <a:defRPr/>
            </a:lvl1pPr>
          </a:lstStyle>
          <a:p>
            <a:r>
              <a:rPr lang="en-US" dirty="0"/>
              <a:t>	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3056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hasCustomPrompt="1"/>
          </p:nvPr>
        </p:nvSpPr>
        <p:spPr/>
        <p:txBody>
          <a:bodyPr/>
          <a:lstStyle>
            <a:lvl1pPr>
              <a:defRPr/>
            </a:lvl1pPr>
          </a:lstStyle>
          <a:p>
            <a:r>
              <a:rPr lang="en-US" dirty="0"/>
              <a:t>	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2066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293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063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32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3915196" y="6590670"/>
            <a:ext cx="4361607" cy="261610"/>
          </a:xfrm>
          <a:prstGeom prst="rect">
            <a:avLst/>
          </a:prstGeom>
          <a:noFill/>
        </p:spPr>
        <p:txBody>
          <a:bodyPr wrap="square" rtlCol="0">
            <a:spAutoFit/>
          </a:bodyPr>
          <a:lstStyle/>
          <a:p>
            <a:r>
              <a:rPr lang="en-US" sz="1100" dirty="0"/>
              <a:t>Multistate Tax Commission – Copyright </a:t>
            </a:r>
            <a:r>
              <a:rPr lang="en-US" sz="1100" dirty="0">
                <a:sym typeface="Symbol" panose="05050102010706020507" pitchFamily="18" charset="2"/>
              </a:rPr>
              <a:t> 2024 - All Rights Reserved</a:t>
            </a:r>
            <a:endParaRPr lang="en-US" sz="1100" dirty="0"/>
          </a:p>
        </p:txBody>
      </p:sp>
      <p:pic>
        <p:nvPicPr>
          <p:cNvPr id="7" name="Picture 6">
            <a:extLst>
              <a:ext uri="{FF2B5EF4-FFF2-40B4-BE49-F238E27FC236}">
                <a16:creationId xmlns:a16="http://schemas.microsoft.com/office/drawing/2014/main" id="{FD551491-A4C9-4CE4-A8B4-D353EA44AB7E}"/>
              </a:ext>
            </a:extLst>
          </p:cNvPr>
          <p:cNvPicPr>
            <a:picLocks noChangeAspect="1"/>
          </p:cNvPicPr>
          <p:nvPr userDrawn="1"/>
        </p:nvPicPr>
        <p:blipFill>
          <a:blip r:embed="rId14">
            <a:extLst>
              <a:ext uri="{BEBA8EAE-BF5A-486C-A8C5-ECC9F3942E4B}">
                <a14:imgProps xmlns:a14="http://schemas.microsoft.com/office/drawing/2010/main">
                  <a14:imgLayer r:embed="rId15">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79915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axfoundation.org/taxedu/glossary/global-intangible-low-tax-income-gilti/#:~:text=The%20tax%20rate%20on%20GILTI%20is%20intended%20to,the%20range%20of%2010.5%20percent%20to%2013.125%20percent." TargetMode="External"/><Relationship Id="rId2" Type="http://schemas.openxmlformats.org/officeDocument/2006/relationships/hyperlink" Target="https://budgetmodel.wharton.upenn.edu/issues/2023/10/12/did-tcja-increase-revenue-on-us-corporationforeign-Income" TargetMode="External"/><Relationship Id="rId1" Type="http://schemas.openxmlformats.org/officeDocument/2006/relationships/slideLayout" Target="../slideLayouts/slideLayout3.xml"/><Relationship Id="rId6" Type="http://schemas.openxmlformats.org/officeDocument/2006/relationships/hyperlink" Target="http://www.mtc.gov/" TargetMode="External"/><Relationship Id="rId5" Type="http://schemas.openxmlformats.org/officeDocument/2006/relationships/hyperlink" Target="https://www.irs.gov/pub/irs-pdf/p16.pdf" TargetMode="External"/><Relationship Id="rId4" Type="http://schemas.openxmlformats.org/officeDocument/2006/relationships/hyperlink" Target="https://papers.ssrn.com/sol3/papers.cfm?abstract_id=465090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taxfoundation.org/taxedu/glossary/global-intangible-low-tax-income-gilti/"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0"/>
          </a:schemeClr>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solidFill>
              <a:srgbClr val="A32619"/>
            </a:solidFill>
          </a:ln>
        </p:spPr>
        <p:txBody>
          <a:bodyPr>
            <a:normAutofit/>
          </a:bodyPr>
          <a:lstStyle/>
          <a:p>
            <a:r>
              <a:rPr lang="en-US" altLang="en-US" sz="4000" dirty="0"/>
              <a:t>The State Corporate Tax Base After TCJA</a:t>
            </a:r>
          </a:p>
        </p:txBody>
      </p:sp>
      <p:sp>
        <p:nvSpPr>
          <p:cNvPr id="2" name="TextBox 1">
            <a:extLst>
              <a:ext uri="{FF2B5EF4-FFF2-40B4-BE49-F238E27FC236}">
                <a16:creationId xmlns:a16="http://schemas.microsoft.com/office/drawing/2014/main" id="{66289BBA-320D-45FA-AA58-EDCEF41B5CF7}"/>
              </a:ext>
            </a:extLst>
          </p:cNvPr>
          <p:cNvSpPr txBox="1"/>
          <p:nvPr/>
        </p:nvSpPr>
        <p:spPr>
          <a:xfrm>
            <a:off x="627017" y="3932808"/>
            <a:ext cx="11002731" cy="2677656"/>
          </a:xfrm>
          <a:prstGeom prst="rect">
            <a:avLst/>
          </a:prstGeom>
          <a:noFill/>
        </p:spPr>
        <p:txBody>
          <a:bodyPr wrap="square" rtlCol="0">
            <a:spAutoFit/>
          </a:bodyPr>
          <a:lstStyle/>
          <a:p>
            <a:pPr algn="ctr"/>
            <a:r>
              <a:rPr lang="en-US" sz="2400" b="1" dirty="0"/>
              <a:t>Uniformity Committee of the Multistate Tax Commission</a:t>
            </a:r>
          </a:p>
          <a:p>
            <a:pPr algn="ctr"/>
            <a:r>
              <a:rPr lang="en-US" sz="2400" b="1" dirty="0"/>
              <a:t>Denver, CO. &amp; Virtual </a:t>
            </a:r>
          </a:p>
          <a:p>
            <a:pPr algn="ctr"/>
            <a:r>
              <a:rPr lang="en-US" sz="2400" b="1" dirty="0"/>
              <a:t>July 30, 2024</a:t>
            </a:r>
          </a:p>
          <a:p>
            <a:pPr algn="ctr"/>
            <a:r>
              <a:rPr lang="en-US" sz="2400" dirty="0"/>
              <a:t> </a:t>
            </a:r>
          </a:p>
          <a:p>
            <a:pPr algn="ctr"/>
            <a:r>
              <a:rPr lang="en-US" sz="2400" dirty="0"/>
              <a:t>Bruce Fort</a:t>
            </a:r>
          </a:p>
          <a:p>
            <a:pPr algn="ctr"/>
            <a:r>
              <a:rPr lang="en-US" sz="2400" dirty="0"/>
              <a:t>Senior Counsel</a:t>
            </a:r>
          </a:p>
          <a:p>
            <a:pPr algn="ctr"/>
            <a:r>
              <a:rPr lang="en-US" sz="2400" dirty="0"/>
              <a:t>Multistate Tax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84C2-9158-257E-1695-64E61A221FDD}"/>
              </a:ext>
            </a:extLst>
          </p:cNvPr>
          <p:cNvSpPr>
            <a:spLocks noGrp="1"/>
          </p:cNvSpPr>
          <p:nvPr>
            <p:ph type="title"/>
          </p:nvPr>
        </p:nvSpPr>
        <p:spPr>
          <a:xfrm>
            <a:off x="0" y="213065"/>
            <a:ext cx="12192000" cy="1198486"/>
          </a:xfrm>
        </p:spPr>
        <p:txBody>
          <a:bodyPr/>
          <a:lstStyle/>
          <a:p>
            <a:r>
              <a:rPr lang="en-US" dirty="0"/>
              <a:t>What Drove State Responses to the TCJA?</a:t>
            </a:r>
          </a:p>
        </p:txBody>
      </p:sp>
      <p:sp>
        <p:nvSpPr>
          <p:cNvPr id="3" name="Slide Number Placeholder 2">
            <a:extLst>
              <a:ext uri="{FF2B5EF4-FFF2-40B4-BE49-F238E27FC236}">
                <a16:creationId xmlns:a16="http://schemas.microsoft.com/office/drawing/2014/main" id="{5F7D71CB-65D7-6FA1-5936-94922E4F1FEE}"/>
              </a:ext>
            </a:extLst>
          </p:cNvPr>
          <p:cNvSpPr>
            <a:spLocks noGrp="1"/>
          </p:cNvSpPr>
          <p:nvPr>
            <p:ph type="sldNum" sz="quarter" idx="12"/>
          </p:nvPr>
        </p:nvSpPr>
        <p:spPr/>
        <p:txBody>
          <a:bodyPr/>
          <a:lstStyle/>
          <a:p>
            <a:fld id="{596BA77D-E0F3-4B80-A65E-88527CDE7779}" type="slidenum">
              <a:rPr lang="en-US" smtClean="0"/>
              <a:t>10</a:t>
            </a:fld>
            <a:endParaRPr lang="en-US"/>
          </a:p>
        </p:txBody>
      </p:sp>
      <p:sp>
        <p:nvSpPr>
          <p:cNvPr id="4" name="Content Placeholder 3">
            <a:extLst>
              <a:ext uri="{FF2B5EF4-FFF2-40B4-BE49-F238E27FC236}">
                <a16:creationId xmlns:a16="http://schemas.microsoft.com/office/drawing/2014/main" id="{80979A45-9DA3-C677-B3C5-77E8DA21508B}"/>
              </a:ext>
            </a:extLst>
          </p:cNvPr>
          <p:cNvSpPr>
            <a:spLocks noGrp="1"/>
          </p:cNvSpPr>
          <p:nvPr>
            <p:ph sz="quarter" idx="13"/>
          </p:nvPr>
        </p:nvSpPr>
        <p:spPr>
          <a:xfrm>
            <a:off x="838200" y="1580225"/>
            <a:ext cx="10515600" cy="5064710"/>
          </a:xfrm>
        </p:spPr>
        <p:txBody>
          <a:bodyPr/>
          <a:lstStyle/>
          <a:p>
            <a:pPr marL="742950" indent="-742950" algn="l">
              <a:buAutoNum type="arabicPeriod"/>
            </a:pPr>
            <a:r>
              <a:rPr lang="en-US" sz="2000" dirty="0"/>
              <a:t>No time for study: the TCJA went into effect almost overnight, and included novel and poorly understood provisions;</a:t>
            </a:r>
          </a:p>
          <a:p>
            <a:pPr marL="742950" indent="-742950" algn="l">
              <a:buAutoNum type="arabicPeriod"/>
            </a:pPr>
            <a:r>
              <a:rPr lang="en-US" sz="2000" i="1" dirty="0"/>
              <a:t>Kraft General Foods v. Iowa</a:t>
            </a:r>
            <a:r>
              <a:rPr lang="en-US" sz="2000" dirty="0"/>
              <a:t>, 505 U.S. 71 (1992): discrimination holding applied only to separate-entity state treatment of foreign dividends, but drove states to eliminate most foreign dividends (and Subpart F income!) from their tax bases.</a:t>
            </a:r>
          </a:p>
          <a:p>
            <a:pPr marL="742950" indent="-742950" algn="l">
              <a:buAutoNum type="arabicPeriod"/>
            </a:pPr>
            <a:r>
              <a:rPr lang="en-US" sz="2000" dirty="0"/>
              <a:t>Questionable JCT fiscal estimates: FDII estimate: $0.9 billion; Actual: -$71 billion. GILTI: estimate: $9.6 billion; Actual: $225 billion. (2020 tax year).</a:t>
            </a:r>
          </a:p>
          <a:p>
            <a:pPr marL="742950" indent="-742950" algn="l">
              <a:buAutoNum type="arabicPeriod"/>
            </a:pPr>
            <a:r>
              <a:rPr lang="en-US" sz="2000" dirty="0"/>
              <a:t>Desire to encourage economic development; TCJA may not have achieved its stated purpose of encouraging more domestic production. See Wharton Report in Appendix. Also, with single sale factor and market-based sourcing, state corporate tax impositions should not affect relocation decisions  </a:t>
            </a:r>
          </a:p>
          <a:p>
            <a:pPr algn="l"/>
            <a:endParaRPr lang="en-US" dirty="0"/>
          </a:p>
        </p:txBody>
      </p:sp>
    </p:spTree>
    <p:extLst>
      <p:ext uri="{BB962C8B-B14F-4D97-AF65-F5344CB8AC3E}">
        <p14:creationId xmlns:p14="http://schemas.microsoft.com/office/powerpoint/2010/main" val="69325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9079-9B2C-45DF-9D71-E3216712E57F}"/>
              </a:ext>
            </a:extLst>
          </p:cNvPr>
          <p:cNvSpPr>
            <a:spLocks noGrp="1"/>
          </p:cNvSpPr>
          <p:nvPr>
            <p:ph type="title"/>
          </p:nvPr>
        </p:nvSpPr>
        <p:spPr>
          <a:xfrm>
            <a:off x="0" y="248575"/>
            <a:ext cx="12192000" cy="1056442"/>
          </a:xfrm>
        </p:spPr>
        <p:txBody>
          <a:bodyPr/>
          <a:lstStyle/>
          <a:p>
            <a:r>
              <a:rPr lang="en-US" dirty="0"/>
              <a:t>Resources</a:t>
            </a:r>
          </a:p>
        </p:txBody>
      </p:sp>
      <p:sp>
        <p:nvSpPr>
          <p:cNvPr id="3" name="Slide Number Placeholder 2">
            <a:extLst>
              <a:ext uri="{FF2B5EF4-FFF2-40B4-BE49-F238E27FC236}">
                <a16:creationId xmlns:a16="http://schemas.microsoft.com/office/drawing/2014/main" id="{6AFD2E79-10DC-40CE-A4A2-A291EEFFEE0B}"/>
              </a:ext>
            </a:extLst>
          </p:cNvPr>
          <p:cNvSpPr>
            <a:spLocks noGrp="1"/>
          </p:cNvSpPr>
          <p:nvPr>
            <p:ph type="sldNum" sz="quarter" idx="12"/>
          </p:nvPr>
        </p:nvSpPr>
        <p:spPr/>
        <p:txBody>
          <a:bodyPr/>
          <a:lstStyle/>
          <a:p>
            <a:fld id="{596BA77D-E0F3-4B80-A65E-88527CDE7779}" type="slidenum">
              <a:rPr lang="en-US" smtClean="0"/>
              <a:t>11</a:t>
            </a:fld>
            <a:endParaRPr lang="en-US"/>
          </a:p>
        </p:txBody>
      </p:sp>
      <p:sp>
        <p:nvSpPr>
          <p:cNvPr id="4" name="Content Placeholder 3">
            <a:extLst>
              <a:ext uri="{FF2B5EF4-FFF2-40B4-BE49-F238E27FC236}">
                <a16:creationId xmlns:a16="http://schemas.microsoft.com/office/drawing/2014/main" id="{3111B032-82CA-4BB8-9EFC-243B670E0BD2}"/>
              </a:ext>
            </a:extLst>
          </p:cNvPr>
          <p:cNvSpPr>
            <a:spLocks noGrp="1"/>
          </p:cNvSpPr>
          <p:nvPr>
            <p:ph sz="quarter" idx="13"/>
          </p:nvPr>
        </p:nvSpPr>
        <p:spPr>
          <a:xfrm>
            <a:off x="838200" y="1455938"/>
            <a:ext cx="10515600" cy="502476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Wharton School, University of Pennsylvania, Budget Model, </a:t>
            </a:r>
            <a:r>
              <a:rPr kumimoji="0" lang="en-US" sz="16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Did Tax Cuts and Jobs Act of 2017 Increase Revenue on US Corporations’ Foreign Income?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p.7 (1012/23), available here:</a:t>
            </a:r>
            <a:r>
              <a:rPr kumimoji="0" lang="en-US" sz="16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2"/>
              </a:rPr>
              <a:t>https://budgetmodel.wharton.upenn.edu/issues/2023/10/12/did-tcja-increase-revenue-on-us-corporationforeign-Income</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Precision Cast Parts. Inc. v. Nebraska Dept. of Revenue, </a:t>
            </a: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Nebraska </a:t>
            </a:r>
            <a:r>
              <a:rPr kumimoji="0" lang="en-US" sz="1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S.Ct</a:t>
            </a: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Docket No. A-23-564 (great briefing on the nature of Subpart F and Repatriation Transition Tax).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Global Intangible Low-Taxed Income Definition | </a:t>
            </a:r>
            <a:r>
              <a:rPr kumimoji="0" lang="en-US" sz="1600" b="0" i="0" u="sng"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TaxEDU</a:t>
            </a:r>
            <a:r>
              <a:rPr kumimoji="0" lang="en-US" sz="16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 (taxfoundation.org)</a:t>
            </a: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(good description of how GILTI is calculated; it’s complicated.)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Fleming, Tax in History, Available at: </a:t>
            </a:r>
            <a:r>
              <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Acknowledging (Celebrating? Regretting?) Sixty Years of Subpart F by J. Clifton Fleming :: SSRN</a:t>
            </a:r>
            <a:endPar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Publication 16 (Rev. 8-2023) (irs.gov)</a:t>
            </a:r>
            <a:r>
              <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(statistics on corporate income tax revenues for 2020).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According to the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Bloomberg Tax</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reporting service,  states taxing all or a portion of Subpart F income are: Alaska, California (25%), Colorado (varies), Idaho (50%), Kansas (20%), Maine (50%), Massachusetts (5%); Minnesota (50%); Montana (20%); New Hampshire; New Jersey (5%); New York (5%); North Dakota (50%); Oklahoma (allocated to commercial domicile); Oregon (20%); Utah (50%), and Vermont.  </a:t>
            </a: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mn-cs"/>
              </a:rPr>
              <a:t>B. </a:t>
            </a:r>
            <a:r>
              <a:rPr kumimoji="0" lang="en-US" sz="1600" b="0" i="0" u="none" strike="noStrike" kern="1200" cap="none" spc="0" normalizeH="0" baseline="0" noProof="0" dirty="0" err="1">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mn-cs"/>
              </a:rPr>
              <a:t>Bittker</a:t>
            </a: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mn-cs"/>
              </a:rPr>
              <a:t> &amp; J. Eustice, </a:t>
            </a:r>
            <a:r>
              <a:rPr kumimoji="0" lang="en-US" sz="1600" b="0" i="1"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mn-cs"/>
              </a:rPr>
              <a:t>Federal Income Taxation of Corporations and Shareholders, Para. </a:t>
            </a: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mn-cs"/>
              </a:rPr>
              <a:t>5.05 (5th ed. 1987).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rPr>
              <a:t>Fort, </a:t>
            </a:r>
            <a:r>
              <a:rPr kumimoji="0" lang="en-US" sz="1600" b="0" i="1"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rPr>
              <a:t>State Taxation of MNE’s under the TCJA: Time for a Policy Reassessment</a:t>
            </a: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rPr>
              <a:t>, Tax Notes State, Vol. 112, No. 12, available at: </a:t>
            </a: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hlinkClick r:id="rId6"/>
              </a:rPr>
              <a:t>www.mtc.gov</a:t>
            </a:r>
            <a:r>
              <a:rPr kumimoji="0" lang="en-US" sz="1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rPr>
              <a:t> </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77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E981E-9761-42E6-B24D-B175D0DD8374}"/>
              </a:ext>
            </a:extLst>
          </p:cNvPr>
          <p:cNvSpPr>
            <a:spLocks noGrp="1"/>
          </p:cNvSpPr>
          <p:nvPr>
            <p:ph idx="1"/>
          </p:nvPr>
        </p:nvSpPr>
        <p:spPr>
          <a:xfrm>
            <a:off x="992811" y="786205"/>
            <a:ext cx="10067731" cy="5346147"/>
          </a:xfrm>
        </p:spPr>
        <p:txBody>
          <a:bodyPr/>
          <a:lstStyle/>
          <a:p>
            <a:pPr algn="ctr"/>
            <a:r>
              <a:rPr lang="en-US" sz="3000" b="0" i="1" dirty="0" err="1">
                <a:solidFill>
                  <a:srgbClr val="2A363F"/>
                </a:solidFill>
                <a:effectLst/>
                <a:highlight>
                  <a:srgbClr val="F3F5FF"/>
                </a:highlight>
              </a:rPr>
              <a:t>ipsi</a:t>
            </a:r>
            <a:r>
              <a:rPr lang="en-US" sz="3000" b="0" i="1" dirty="0">
                <a:solidFill>
                  <a:srgbClr val="2A363F"/>
                </a:solidFill>
                <a:effectLst/>
                <a:highlight>
                  <a:srgbClr val="F3F5FF"/>
                </a:highlight>
              </a:rPr>
              <a:t> </a:t>
            </a:r>
            <a:r>
              <a:rPr lang="en-US" sz="3000" b="0" i="1" dirty="0" err="1">
                <a:solidFill>
                  <a:srgbClr val="2A363F"/>
                </a:solidFill>
                <a:effectLst/>
                <a:highlight>
                  <a:srgbClr val="F3F5FF"/>
                </a:highlight>
              </a:rPr>
              <a:t>enim</a:t>
            </a:r>
            <a:r>
              <a:rPr lang="en-US" sz="3000" b="0" i="1" dirty="0">
                <a:solidFill>
                  <a:srgbClr val="2A363F"/>
                </a:solidFill>
                <a:effectLst/>
                <a:highlight>
                  <a:srgbClr val="F3F5FF"/>
                </a:highlight>
              </a:rPr>
              <a:t> </a:t>
            </a:r>
            <a:r>
              <a:rPr lang="en-US" sz="3000" b="0" i="1" dirty="0" err="1">
                <a:solidFill>
                  <a:srgbClr val="2A363F"/>
                </a:solidFill>
                <a:effectLst/>
                <a:highlight>
                  <a:srgbClr val="F3F5FF"/>
                </a:highlight>
              </a:rPr>
              <a:t>loquimur</a:t>
            </a:r>
            <a:endParaRPr lang="en-US" sz="3000" b="0" i="1" dirty="0">
              <a:solidFill>
                <a:srgbClr val="2A363F"/>
              </a:solidFill>
              <a:effectLst/>
              <a:highlight>
                <a:srgbClr val="F3F5FF"/>
              </a:highlight>
            </a:endParaRPr>
          </a:p>
          <a:p>
            <a:pPr algn="ctr"/>
            <a:endParaRPr lang="en-US" sz="3000" dirty="0">
              <a:solidFill>
                <a:srgbClr val="2A363F"/>
              </a:solidFill>
              <a:highlight>
                <a:srgbClr val="F3F5FF"/>
              </a:highlight>
            </a:endParaRPr>
          </a:p>
          <a:p>
            <a:pPr algn="ctr"/>
            <a:endParaRPr lang="en-US" sz="3000" dirty="0">
              <a:solidFill>
                <a:srgbClr val="2A363F"/>
              </a:solidFill>
              <a:highlight>
                <a:srgbClr val="F3F5FF"/>
              </a:highlight>
            </a:endParaRPr>
          </a:p>
          <a:p>
            <a:pPr algn="ctr"/>
            <a:endParaRPr lang="en-US" sz="3000" dirty="0"/>
          </a:p>
          <a:p>
            <a:pPr algn="ctr"/>
            <a:r>
              <a:rPr lang="en-US" sz="3600" dirty="0"/>
              <a:t>Our comments do not necessarily represent the views of our employers.</a:t>
            </a:r>
          </a:p>
          <a:p>
            <a:pPr algn="ctr"/>
            <a:r>
              <a:rPr lang="en-US" sz="3600" dirty="0"/>
              <a:t>Nothing in this presentation should be considered legal advice.</a:t>
            </a:r>
          </a:p>
          <a:p>
            <a:pPr algn="ctr"/>
            <a:endParaRPr lang="en-US" sz="3600" dirty="0"/>
          </a:p>
          <a:p>
            <a:endParaRPr lang="en-US" dirty="0"/>
          </a:p>
        </p:txBody>
      </p:sp>
      <p:sp>
        <p:nvSpPr>
          <p:cNvPr id="3" name="Slide Number Placeholder 2">
            <a:extLst>
              <a:ext uri="{FF2B5EF4-FFF2-40B4-BE49-F238E27FC236}">
                <a16:creationId xmlns:a16="http://schemas.microsoft.com/office/drawing/2014/main" id="{DBE024FB-2E14-43D0-BF31-E0568A0F6B8C}"/>
              </a:ext>
            </a:extLst>
          </p:cNvPr>
          <p:cNvSpPr>
            <a:spLocks noGrp="1"/>
          </p:cNvSpPr>
          <p:nvPr>
            <p:ph type="sldNum" sz="quarter" idx="12"/>
          </p:nvPr>
        </p:nvSpPr>
        <p:spPr/>
        <p:txBody>
          <a:bodyPr/>
          <a:lstStyle/>
          <a:p>
            <a:fld id="{596BA77D-E0F3-4B80-A65E-88527CDE7779}" type="slidenum">
              <a:rPr lang="en-US" smtClean="0"/>
              <a:t>2</a:t>
            </a:fld>
            <a:endParaRPr lang="en-US"/>
          </a:p>
        </p:txBody>
      </p:sp>
      <p:sp>
        <p:nvSpPr>
          <p:cNvPr id="4" name="Title 3">
            <a:extLst>
              <a:ext uri="{FF2B5EF4-FFF2-40B4-BE49-F238E27FC236}">
                <a16:creationId xmlns:a16="http://schemas.microsoft.com/office/drawing/2014/main" id="{43E22F01-4108-4E6E-8EAB-75277CA98E29}"/>
              </a:ext>
            </a:extLst>
          </p:cNvPr>
          <p:cNvSpPr>
            <a:spLocks noGrp="1"/>
          </p:cNvSpPr>
          <p:nvPr>
            <p:ph type="title"/>
          </p:nvPr>
        </p:nvSpPr>
        <p:spPr/>
        <p:txBody>
          <a:bodyPr/>
          <a:lstStyle/>
          <a:p>
            <a:r>
              <a:rPr lang="en-US" dirty="0"/>
              <a:t>	Disclaimer</a:t>
            </a:r>
          </a:p>
        </p:txBody>
      </p:sp>
      <p:pic>
        <p:nvPicPr>
          <p:cNvPr id="6" name="Picture 2" descr="Overview image">
            <a:extLst>
              <a:ext uri="{FF2B5EF4-FFF2-40B4-BE49-F238E27FC236}">
                <a16:creationId xmlns:a16="http://schemas.microsoft.com/office/drawing/2014/main" id="{84075E8A-A436-A99D-A650-27885E017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637" y="1408922"/>
            <a:ext cx="2416628" cy="211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4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5DEEB8-2CF2-4F06-A026-8CE3D90AE000}"/>
              </a:ext>
            </a:extLst>
          </p:cNvPr>
          <p:cNvSpPr>
            <a:spLocks noGrp="1"/>
          </p:cNvSpPr>
          <p:nvPr>
            <p:ph idx="1"/>
          </p:nvPr>
        </p:nvSpPr>
        <p:spPr/>
        <p:txBody>
          <a:bodyPr>
            <a:normAutofit lnSpcReduction="10000"/>
          </a:bodyPr>
          <a:lstStyle/>
          <a:p>
            <a:r>
              <a:rPr lang="en-US" dirty="0"/>
              <a:t>The </a:t>
            </a:r>
            <a:r>
              <a:rPr lang="en-US" b="1" dirty="0"/>
              <a:t>Tax Cuts and Jobs Act </a:t>
            </a:r>
            <a:r>
              <a:rPr lang="en-US" dirty="0"/>
              <a:t>became law on December 22, 2017. </a:t>
            </a:r>
          </a:p>
          <a:p>
            <a:r>
              <a:rPr lang="en-US" sz="2400" dirty="0"/>
              <a:t>Background:</a:t>
            </a:r>
          </a:p>
          <a:p>
            <a:pPr marL="342900" indent="-342900">
              <a:buFont typeface="Arial" panose="020B0604020202020204" pitchFamily="34" charset="0"/>
              <a:buChar char="•"/>
            </a:pPr>
            <a:r>
              <a:rPr lang="en-US" sz="2400" dirty="0"/>
              <a:t>Cuts federal corporate tax rate from 35% to 21%. “Target” was 20%.</a:t>
            </a:r>
          </a:p>
          <a:p>
            <a:pPr marL="342900" indent="-342900">
              <a:buFont typeface="Arial" panose="020B0604020202020204" pitchFamily="34" charset="0"/>
              <a:buChar char="•"/>
            </a:pPr>
            <a:r>
              <a:rPr lang="en-US" sz="2400" dirty="0"/>
              <a:t>Senate reconciliation rules allowed tax legislation to pass with simple majority vote if it would “only” increase deficit by $2.1 trillion over 10 years.</a:t>
            </a:r>
          </a:p>
          <a:p>
            <a:pPr marL="342900" indent="-342900">
              <a:buFont typeface="Arial" panose="020B0604020202020204" pitchFamily="34" charset="0"/>
              <a:buChar char="•"/>
            </a:pPr>
            <a:r>
              <a:rPr lang="en-US" sz="2400" dirty="0"/>
              <a:t>The legislation was designed to meet rate target while not exceeding debt limits. Those goals required use of some revenue-raising features that had been previously considered but not vetted. Many revenue increases back-loaded to 2025 and later tax years.</a:t>
            </a:r>
          </a:p>
          <a:p>
            <a:pPr marL="342900" indent="-342900">
              <a:buFont typeface="Arial" panose="020B0604020202020204" pitchFamily="34" charset="0"/>
              <a:buChar char="•"/>
            </a:pPr>
            <a:r>
              <a:rPr lang="en-US" sz="2400" dirty="0"/>
              <a:t>Joint Committee on Taxation (JCT) used “dynamic forecasting” in estimating revenue effects of many provisions intended to encourage domestic economic growth.    </a:t>
            </a:r>
          </a:p>
        </p:txBody>
      </p:sp>
      <p:sp>
        <p:nvSpPr>
          <p:cNvPr id="3" name="Slide Number Placeholder 2">
            <a:extLst>
              <a:ext uri="{FF2B5EF4-FFF2-40B4-BE49-F238E27FC236}">
                <a16:creationId xmlns:a16="http://schemas.microsoft.com/office/drawing/2014/main" id="{60020AB2-58BB-47A5-A3B8-2E0D11436712}"/>
              </a:ext>
            </a:extLst>
          </p:cNvPr>
          <p:cNvSpPr>
            <a:spLocks noGrp="1"/>
          </p:cNvSpPr>
          <p:nvPr>
            <p:ph type="sldNum" sz="quarter" idx="12"/>
          </p:nvPr>
        </p:nvSpPr>
        <p:spPr/>
        <p:txBody>
          <a:bodyPr/>
          <a:lstStyle/>
          <a:p>
            <a:fld id="{596BA77D-E0F3-4B80-A65E-88527CDE7779}" type="slidenum">
              <a:rPr lang="en-US" smtClean="0"/>
              <a:t>3</a:t>
            </a:fld>
            <a:endParaRPr lang="en-US"/>
          </a:p>
        </p:txBody>
      </p:sp>
      <p:sp>
        <p:nvSpPr>
          <p:cNvPr id="4" name="Title 3">
            <a:extLst>
              <a:ext uri="{FF2B5EF4-FFF2-40B4-BE49-F238E27FC236}">
                <a16:creationId xmlns:a16="http://schemas.microsoft.com/office/drawing/2014/main" id="{B8A8F539-BC2D-4AB5-934B-55A5CAC11789}"/>
              </a:ext>
            </a:extLst>
          </p:cNvPr>
          <p:cNvSpPr>
            <a:spLocks noGrp="1"/>
          </p:cNvSpPr>
          <p:nvPr>
            <p:ph type="title"/>
          </p:nvPr>
        </p:nvSpPr>
        <p:spPr>
          <a:xfrm>
            <a:off x="0" y="-150919"/>
            <a:ext cx="7306654" cy="564022"/>
          </a:xfrm>
        </p:spPr>
        <p:txBody>
          <a:bodyPr/>
          <a:lstStyle/>
          <a:p>
            <a:r>
              <a:rPr lang="en-US" dirty="0"/>
              <a:t>	Overview </a:t>
            </a:r>
          </a:p>
        </p:txBody>
      </p:sp>
    </p:spTree>
    <p:extLst>
      <p:ext uri="{BB962C8B-B14F-4D97-AF65-F5344CB8AC3E}">
        <p14:creationId xmlns:p14="http://schemas.microsoft.com/office/powerpoint/2010/main" val="335224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a:xfrm>
            <a:off x="0" y="136525"/>
            <a:ext cx="12192000" cy="1390434"/>
          </a:xfrm>
        </p:spPr>
        <p:txBody>
          <a:bodyPr/>
          <a:lstStyle/>
          <a:p>
            <a:r>
              <a:rPr lang="en-US" dirty="0"/>
              <a:t>Key International Features of TCJA</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4</a:t>
            </a:fld>
            <a:endParaRPr lang="en-US"/>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sz="quarter" idx="13"/>
          </p:nvPr>
        </p:nvSpPr>
        <p:spPr>
          <a:xfrm>
            <a:off x="838200" y="1775535"/>
            <a:ext cx="10515600" cy="4820574"/>
          </a:xfrm>
        </p:spPr>
        <p:txBody>
          <a:bodyPr/>
          <a:lstStyle/>
          <a:p>
            <a:pPr marL="571500" indent="-571500" algn="l">
              <a:buFont typeface="Arial" panose="020B0604020202020204" pitchFamily="34" charset="0"/>
              <a:buChar char="•"/>
            </a:pPr>
            <a:r>
              <a:rPr lang="en-US" sz="2800" dirty="0"/>
              <a:t>Ends “deferral” of recognition of profits held U.S. owners of controlled foreign corporations (CFCs); the Mandatory Repatriation Tax imposed a one-time repatriation of retained CFC earnings going back to 1986 (at a significantly reduced rate), effective for the 2017 tax year.</a:t>
            </a:r>
          </a:p>
          <a:p>
            <a:pPr marL="571500" indent="-571500" algn="l">
              <a:buFont typeface="Arial" panose="020B0604020202020204" pitchFamily="34" charset="0"/>
              <a:buChar char="•"/>
            </a:pPr>
            <a:r>
              <a:rPr lang="en-US" sz="2800" dirty="0"/>
              <a:t>Foreign source dividends (ordinary earnings of CFCs) no longer subject to tax;</a:t>
            </a:r>
          </a:p>
          <a:p>
            <a:pPr marL="571500" indent="-571500" algn="l">
              <a:buFont typeface="Arial" panose="020B0604020202020204" pitchFamily="34" charset="0"/>
              <a:buChar char="•"/>
            </a:pPr>
            <a:r>
              <a:rPr lang="en-US" sz="2800" dirty="0"/>
              <a:t>Subpart F income (income of CFCs from intangible property passive/investment activity in low tax countries) continues to be taxed. </a:t>
            </a:r>
          </a:p>
          <a:p>
            <a:pPr marL="571500" indent="-571500" algn="l">
              <a:buFont typeface="Arial" panose="020B0604020202020204" pitchFamily="34" charset="0"/>
              <a:buChar char="•"/>
            </a:pPr>
            <a:r>
              <a:rPr lang="en-US" sz="2800" dirty="0"/>
              <a:t>    </a:t>
            </a:r>
          </a:p>
          <a:p>
            <a:pPr marL="571500" indent="-571500" algn="l">
              <a:buFont typeface="Arial" panose="020B0604020202020204" pitchFamily="34" charset="0"/>
              <a:buChar char="•"/>
            </a:pPr>
            <a:r>
              <a:rPr lang="en-US" dirty="0"/>
              <a:t> </a:t>
            </a:r>
          </a:p>
        </p:txBody>
      </p:sp>
    </p:spTree>
    <p:extLst>
      <p:ext uri="{BB962C8B-B14F-4D97-AF65-F5344CB8AC3E}">
        <p14:creationId xmlns:p14="http://schemas.microsoft.com/office/powerpoint/2010/main" val="22615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50A7-595C-7270-17E5-C29E8A430353}"/>
              </a:ext>
            </a:extLst>
          </p:cNvPr>
          <p:cNvSpPr>
            <a:spLocks noGrp="1"/>
          </p:cNvSpPr>
          <p:nvPr>
            <p:ph type="title"/>
          </p:nvPr>
        </p:nvSpPr>
        <p:spPr>
          <a:xfrm>
            <a:off x="0" y="213065"/>
            <a:ext cx="12192000" cy="1509204"/>
          </a:xfrm>
        </p:spPr>
        <p:txBody>
          <a:bodyPr/>
          <a:lstStyle/>
          <a:p>
            <a:r>
              <a:rPr lang="en-US" dirty="0"/>
              <a:t>Key Features of the TCJA: GILTI</a:t>
            </a:r>
          </a:p>
        </p:txBody>
      </p:sp>
      <p:sp>
        <p:nvSpPr>
          <p:cNvPr id="3" name="Slide Number Placeholder 2">
            <a:extLst>
              <a:ext uri="{FF2B5EF4-FFF2-40B4-BE49-F238E27FC236}">
                <a16:creationId xmlns:a16="http://schemas.microsoft.com/office/drawing/2014/main" id="{B5D39BC3-EEA0-FE10-E70A-0AC11502AAFD}"/>
              </a:ext>
            </a:extLst>
          </p:cNvPr>
          <p:cNvSpPr>
            <a:spLocks noGrp="1"/>
          </p:cNvSpPr>
          <p:nvPr>
            <p:ph type="sldNum" sz="quarter" idx="12"/>
          </p:nvPr>
        </p:nvSpPr>
        <p:spPr/>
        <p:txBody>
          <a:bodyPr/>
          <a:lstStyle/>
          <a:p>
            <a:fld id="{596BA77D-E0F3-4B80-A65E-88527CDE7779}" type="slidenum">
              <a:rPr lang="en-US" smtClean="0"/>
              <a:t>5</a:t>
            </a:fld>
            <a:endParaRPr lang="en-US"/>
          </a:p>
        </p:txBody>
      </p:sp>
      <p:sp>
        <p:nvSpPr>
          <p:cNvPr id="4" name="Content Placeholder 3">
            <a:extLst>
              <a:ext uri="{FF2B5EF4-FFF2-40B4-BE49-F238E27FC236}">
                <a16:creationId xmlns:a16="http://schemas.microsoft.com/office/drawing/2014/main" id="{3EE7B4EB-BD13-322B-7856-87602C24732C}"/>
              </a:ext>
            </a:extLst>
          </p:cNvPr>
          <p:cNvSpPr>
            <a:spLocks noGrp="1"/>
          </p:cNvSpPr>
          <p:nvPr>
            <p:ph sz="quarter" idx="13"/>
          </p:nvPr>
        </p:nvSpPr>
        <p:spPr>
          <a:xfrm>
            <a:off x="838199" y="1722270"/>
            <a:ext cx="10871447" cy="4793940"/>
          </a:xfrm>
        </p:spPr>
        <p:txBody>
          <a:bodyPr/>
          <a:lstStyle/>
          <a:p>
            <a:pPr marL="571500" indent="-571500" algn="l">
              <a:buFont typeface="Arial" panose="020B0604020202020204" pitchFamily="34" charset="0"/>
              <a:buChar char="•"/>
            </a:pPr>
            <a:r>
              <a:rPr lang="en-US" sz="2800" b="0" dirty="0"/>
              <a:t>If foreign dividends are no longer taxed, won’t this encourage more income-shifting to low taxed countries? [</a:t>
            </a:r>
            <a:r>
              <a:rPr lang="en-US" sz="2800" b="0" dirty="0">
                <a:solidFill>
                  <a:srgbClr val="FF0000"/>
                </a:solidFill>
              </a:rPr>
              <a:t>Yes.</a:t>
            </a:r>
            <a:r>
              <a:rPr lang="en-US" sz="2800" b="0" dirty="0"/>
              <a:t>]</a:t>
            </a:r>
            <a:endParaRPr lang="en-US" sz="2800" b="0" dirty="0">
              <a:solidFill>
                <a:srgbClr val="FF0000"/>
              </a:solidFill>
            </a:endParaRPr>
          </a:p>
          <a:p>
            <a:pPr marL="571500" indent="-571500" algn="l">
              <a:buFont typeface="Arial" panose="020B0604020202020204" pitchFamily="34" charset="0"/>
              <a:buChar char="•"/>
            </a:pPr>
            <a:r>
              <a:rPr lang="en-US" sz="2800" b="0" dirty="0">
                <a:solidFill>
                  <a:srgbClr val="FF0000"/>
                </a:solidFill>
              </a:rPr>
              <a:t>Solution:</a:t>
            </a:r>
            <a:r>
              <a:rPr lang="en-US" sz="2800" b="0" dirty="0"/>
              <a:t> new tax on Global Intangible Low Taxed Income (GILTI). Tax calculations are complex, but:  </a:t>
            </a:r>
          </a:p>
          <a:p>
            <a:pPr marL="1028700" lvl="1" indent="-571500">
              <a:buFont typeface="Arial" panose="020B0604020202020204" pitchFamily="34" charset="0"/>
              <a:buChar char="•"/>
            </a:pPr>
            <a:r>
              <a:rPr lang="en-US" sz="2000" dirty="0"/>
              <a:t>Start with overall foreign earnings; assume 10% rate of return on foreign depreciable assets; everything above that amount (extraordinary profits) is subject to GILTI tax; </a:t>
            </a:r>
          </a:p>
          <a:p>
            <a:pPr marL="1028700" lvl="1" indent="-571500">
              <a:buFont typeface="Arial" panose="020B0604020202020204" pitchFamily="34" charset="0"/>
              <a:buChar char="•"/>
            </a:pPr>
            <a:r>
              <a:rPr lang="en-US" sz="2000" dirty="0"/>
              <a:t>reduced 50% by IRC 250 deduction; reduced further by foreign taxes paid.</a:t>
            </a:r>
          </a:p>
          <a:p>
            <a:pPr marL="1028700" lvl="1" indent="-571500">
              <a:buFont typeface="Arial" panose="020B0604020202020204" pitchFamily="34" charset="0"/>
              <a:buChar char="•"/>
            </a:pPr>
            <a:r>
              <a:rPr lang="en-US" sz="2000" dirty="0"/>
              <a:t>Essentially a 13% federal tax on extraordinary profits of CFC’s not taxed by foreign governments. </a:t>
            </a:r>
          </a:p>
          <a:p>
            <a:pPr marL="1028700" lvl="1" indent="-571500">
              <a:buFont typeface="Arial" panose="020B0604020202020204" pitchFamily="34" charset="0"/>
              <a:buChar char="•"/>
            </a:pPr>
            <a:r>
              <a:rPr lang="en-US" sz="2000" dirty="0">
                <a:hlinkClick r:id="rId2"/>
              </a:rPr>
              <a:t>Global Intangible Low-Taxed Income Definition | </a:t>
            </a:r>
            <a:r>
              <a:rPr lang="en-US" sz="2000" dirty="0" err="1">
                <a:hlinkClick r:id="rId2"/>
              </a:rPr>
              <a:t>TaxEDU</a:t>
            </a:r>
            <a:r>
              <a:rPr lang="en-US" sz="2000" dirty="0">
                <a:hlinkClick r:id="rId2"/>
              </a:rPr>
              <a:t> (taxfoundation.org)</a:t>
            </a:r>
            <a:r>
              <a:rPr lang="en-US" sz="2000" dirty="0"/>
              <a:t>  </a:t>
            </a:r>
          </a:p>
        </p:txBody>
      </p:sp>
    </p:spTree>
    <p:extLst>
      <p:ext uri="{BB962C8B-B14F-4D97-AF65-F5344CB8AC3E}">
        <p14:creationId xmlns:p14="http://schemas.microsoft.com/office/powerpoint/2010/main" val="73777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2">
            <a:extLst>
              <a:ext uri="{FF2B5EF4-FFF2-40B4-BE49-F238E27FC236}">
                <a16:creationId xmlns:a16="http://schemas.microsoft.com/office/drawing/2014/main" id="{B44F6B66-A502-8EBA-4F40-2A4A47869F15}"/>
              </a:ext>
            </a:extLst>
          </p:cNvPr>
          <p:cNvSpPr txBox="1">
            <a:spLocks noChangeArrowheads="1"/>
          </p:cNvSpPr>
          <p:nvPr/>
        </p:nvSpPr>
        <p:spPr bwMode="auto">
          <a:xfrm>
            <a:off x="1154113" y="139700"/>
            <a:ext cx="9910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3200" b="1">
                <a:solidFill>
                  <a:srgbClr val="000000"/>
                </a:solidFill>
                <a:latin typeface="Arial Narrow" panose="020B0606020202030204" pitchFamily="34" charset="0"/>
                <a:sym typeface="Arial" panose="020B0604020202020204" pitchFamily="34" charset="0"/>
              </a:rPr>
              <a:t>State Taxation of GILTI, Subpart F and Foreign Dividends  </a:t>
            </a:r>
          </a:p>
        </p:txBody>
      </p:sp>
      <p:sp>
        <p:nvSpPr>
          <p:cNvPr id="123907" name="TextBox 131">
            <a:extLst>
              <a:ext uri="{FF2B5EF4-FFF2-40B4-BE49-F238E27FC236}">
                <a16:creationId xmlns:a16="http://schemas.microsoft.com/office/drawing/2014/main" id="{DB6D2FE7-A729-37FD-21AC-1B0C532702BB}"/>
              </a:ext>
            </a:extLst>
          </p:cNvPr>
          <p:cNvSpPr txBox="1">
            <a:spLocks noChangeArrowheads="1"/>
          </p:cNvSpPr>
          <p:nvPr/>
        </p:nvSpPr>
        <p:spPr bwMode="auto">
          <a:xfrm>
            <a:off x="338138" y="5370513"/>
            <a:ext cx="10956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200" b="1" i="1">
                <a:solidFill>
                  <a:srgbClr val="000000"/>
                </a:solidFill>
                <a:latin typeface="Arial Narrow" panose="020B0606020202030204" pitchFamily="34" charset="0"/>
                <a:ea typeface="STKaiti" panose="02010600040101010101" pitchFamily="2" charset="-122"/>
                <a:sym typeface="Arial" panose="020B0604020202020204" pitchFamily="34" charset="0"/>
              </a:rPr>
              <a:t> </a:t>
            </a:r>
            <a:r>
              <a:rPr lang="en-US" altLang="en-US" sz="1200" b="1" i="1">
                <a:solidFill>
                  <a:srgbClr val="000000"/>
                </a:solidFill>
                <a:latin typeface="Arial Narrow" panose="020B0606020202030204" pitchFamily="34" charset="0"/>
                <a:sym typeface="Arial" panose="020B0604020202020204" pitchFamily="34" charset="0"/>
              </a:rPr>
              <a:t>* CA taxes 25% of foreign dividends</a:t>
            </a:r>
          </a:p>
          <a:p>
            <a:pPr eaLnBrk="1" hangingPunct="1"/>
            <a:endParaRPr lang="en-US" altLang="en-US" sz="1200" b="1" i="1">
              <a:solidFill>
                <a:srgbClr val="000000"/>
              </a:solidFill>
              <a:latin typeface="Arial Narrow" panose="020B0606020202030204" pitchFamily="34" charset="0"/>
              <a:sym typeface="Arial" panose="020B0604020202020204" pitchFamily="34" charset="0"/>
            </a:endParaRPr>
          </a:p>
          <a:p>
            <a:pPr eaLnBrk="1" hangingPunct="1"/>
            <a:r>
              <a:rPr lang="en-US" altLang="en-US" sz="1200" b="1" i="1">
                <a:solidFill>
                  <a:srgbClr val="000000"/>
                </a:solidFill>
                <a:latin typeface="Arial Narrow" panose="020B0606020202030204" pitchFamily="34" charset="0"/>
                <a:cs typeface="Calibri" panose="020F0502020204030204" pitchFamily="34" charset="0"/>
                <a:sym typeface="Arial" panose="020B0604020202020204" pitchFamily="34" charset="0"/>
              </a:rPr>
              <a:t>Disclaimer</a:t>
            </a:r>
            <a:r>
              <a:rPr lang="en-US" altLang="en-US" sz="1200" i="1">
                <a:solidFill>
                  <a:srgbClr val="000000"/>
                </a:solidFill>
                <a:latin typeface="Arial Narrow" panose="020B0606020202030204" pitchFamily="34" charset="0"/>
                <a:cs typeface="Calibri" panose="020F0502020204030204" pitchFamily="34" charset="0"/>
                <a:sym typeface="Arial" panose="020B0604020202020204" pitchFamily="34" charset="0"/>
              </a:rPr>
              <a:t>: This map  is based on the best available information, but several states do not have clear guidance on GILTI. Therefore, this information should be used for general guidance and not relied upon for compliance  </a:t>
            </a:r>
          </a:p>
          <a:p>
            <a:pPr eaLnBrk="1" hangingPunct="1"/>
            <a:r>
              <a:rPr lang="en-US" altLang="en-US" sz="1200" b="1">
                <a:solidFill>
                  <a:srgbClr val="000000"/>
                </a:solidFill>
                <a:latin typeface="Arial Narrow" panose="020B0606020202030204" pitchFamily="34" charset="0"/>
                <a:sym typeface="Arial" panose="020B0604020202020204" pitchFamily="34" charset="0"/>
              </a:rPr>
              <a:t>Source</a:t>
            </a:r>
            <a:r>
              <a:rPr lang="en-US" altLang="en-US" sz="1200">
                <a:solidFill>
                  <a:srgbClr val="000000"/>
                </a:solidFill>
                <a:latin typeface="Arial Narrow" panose="020B0606020202030204" pitchFamily="34" charset="0"/>
                <a:sym typeface="Arial" panose="020B0604020202020204" pitchFamily="34" charset="0"/>
              </a:rPr>
              <a:t>: Council On State Taxation (August 2023)</a:t>
            </a:r>
          </a:p>
        </p:txBody>
      </p:sp>
      <p:grpSp>
        <p:nvGrpSpPr>
          <p:cNvPr id="123908" name="Group 145">
            <a:extLst>
              <a:ext uri="{FF2B5EF4-FFF2-40B4-BE49-F238E27FC236}">
                <a16:creationId xmlns:a16="http://schemas.microsoft.com/office/drawing/2014/main" id="{915F2CD3-2976-8AF8-3C5A-133964BB47CB}"/>
              </a:ext>
            </a:extLst>
          </p:cNvPr>
          <p:cNvGrpSpPr>
            <a:grpSpLocks/>
          </p:cNvGrpSpPr>
          <p:nvPr/>
        </p:nvGrpSpPr>
        <p:grpSpPr bwMode="auto">
          <a:xfrm>
            <a:off x="533400" y="569913"/>
            <a:ext cx="7883525" cy="4759325"/>
            <a:chOff x="418359" y="683046"/>
            <a:chExt cx="8229882" cy="4992557"/>
          </a:xfrm>
        </p:grpSpPr>
        <p:grpSp>
          <p:nvGrpSpPr>
            <p:cNvPr id="123933" name="Group 1">
              <a:extLst>
                <a:ext uri="{FF2B5EF4-FFF2-40B4-BE49-F238E27FC236}">
                  <a16:creationId xmlns:a16="http://schemas.microsoft.com/office/drawing/2014/main" id="{F4D8F713-EE15-B52F-D634-549920DB493E}"/>
                </a:ext>
              </a:extLst>
            </p:cNvPr>
            <p:cNvGrpSpPr>
              <a:grpSpLocks/>
            </p:cNvGrpSpPr>
            <p:nvPr/>
          </p:nvGrpSpPr>
          <p:grpSpPr bwMode="auto">
            <a:xfrm>
              <a:off x="418359" y="683046"/>
              <a:ext cx="8229882" cy="4978943"/>
              <a:chOff x="2003425" y="2362200"/>
              <a:chExt cx="5384800" cy="4059239"/>
            </a:xfrm>
          </p:grpSpPr>
          <p:sp>
            <p:nvSpPr>
              <p:cNvPr id="123937" name="Freeform 4">
                <a:extLst>
                  <a:ext uri="{FF2B5EF4-FFF2-40B4-BE49-F238E27FC236}">
                    <a16:creationId xmlns:a16="http://schemas.microsoft.com/office/drawing/2014/main" id="{F7D05F83-E8AE-2ADF-2002-967026E9A270}"/>
                  </a:ext>
                </a:extLst>
              </p:cNvPr>
              <p:cNvSpPr>
                <a:spLocks/>
              </p:cNvSpPr>
              <p:nvPr/>
            </p:nvSpPr>
            <p:spPr bwMode="auto">
              <a:xfrm>
                <a:off x="2667002" y="2362200"/>
                <a:ext cx="633413" cy="614362"/>
              </a:xfrm>
              <a:custGeom>
                <a:avLst/>
                <a:gdLst>
                  <a:gd name="T0" fmla="*/ 2147483646 w 533"/>
                  <a:gd name="T1" fmla="*/ 2147483646 h 387"/>
                  <a:gd name="T2" fmla="*/ 2147483646 w 533"/>
                  <a:gd name="T3" fmla="*/ 2147483646 h 387"/>
                  <a:gd name="T4" fmla="*/ 2147483646 w 533"/>
                  <a:gd name="T5" fmla="*/ 2147483646 h 387"/>
                  <a:gd name="T6" fmla="*/ 2147483646 w 533"/>
                  <a:gd name="T7" fmla="*/ 2147483646 h 387"/>
                  <a:gd name="T8" fmla="*/ 2147483646 w 533"/>
                  <a:gd name="T9" fmla="*/ 2147483646 h 387"/>
                  <a:gd name="T10" fmla="*/ 0 w 533"/>
                  <a:gd name="T11" fmla="*/ 2147483646 h 387"/>
                  <a:gd name="T12" fmla="*/ 2147483646 w 533"/>
                  <a:gd name="T13" fmla="*/ 2147483646 h 387"/>
                  <a:gd name="T14" fmla="*/ 2147483646 w 533"/>
                  <a:gd name="T15" fmla="*/ 2147483646 h 387"/>
                  <a:gd name="T16" fmla="*/ 2147483646 w 533"/>
                  <a:gd name="T17" fmla="*/ 2147483646 h 387"/>
                  <a:gd name="T18" fmla="*/ 2147483646 w 533"/>
                  <a:gd name="T19" fmla="*/ 2147483646 h 387"/>
                  <a:gd name="T20" fmla="*/ 2147483646 w 533"/>
                  <a:gd name="T21" fmla="*/ 2147483646 h 387"/>
                  <a:gd name="T22" fmla="*/ 2147483646 w 533"/>
                  <a:gd name="T23" fmla="*/ 2147483646 h 387"/>
                  <a:gd name="T24" fmla="*/ 2147483646 w 533"/>
                  <a:gd name="T25" fmla="*/ 2147483646 h 387"/>
                  <a:gd name="T26" fmla="*/ 2147483646 w 533"/>
                  <a:gd name="T27" fmla="*/ 2147483646 h 387"/>
                  <a:gd name="T28" fmla="*/ 2147483646 w 533"/>
                  <a:gd name="T29" fmla="*/ 2147483646 h 387"/>
                  <a:gd name="T30" fmla="*/ 2147483646 w 533"/>
                  <a:gd name="T31" fmla="*/ 2147483646 h 387"/>
                  <a:gd name="T32" fmla="*/ 2147483646 w 533"/>
                  <a:gd name="T33" fmla="*/ 2147483646 h 387"/>
                  <a:gd name="T34" fmla="*/ 2147483646 w 533"/>
                  <a:gd name="T35" fmla="*/ 0 h 387"/>
                  <a:gd name="T36" fmla="*/ 2147483646 w 533"/>
                  <a:gd name="T37" fmla="*/ 2147483646 h 387"/>
                  <a:gd name="T38" fmla="*/ 2147483646 w 533"/>
                  <a:gd name="T39" fmla="*/ 2147483646 h 387"/>
                  <a:gd name="T40" fmla="*/ 2147483646 w 533"/>
                  <a:gd name="T41" fmla="*/ 2147483646 h 387"/>
                  <a:gd name="T42" fmla="*/ 2147483646 w 533"/>
                  <a:gd name="T43" fmla="*/ 2147483646 h 387"/>
                  <a:gd name="T44" fmla="*/ 2147483646 w 533"/>
                  <a:gd name="T45" fmla="*/ 2147483646 h 387"/>
                  <a:gd name="T46" fmla="*/ 2147483646 w 533"/>
                  <a:gd name="T47" fmla="*/ 2147483646 h 387"/>
                  <a:gd name="T48" fmla="*/ 2147483646 w 533"/>
                  <a:gd name="T49" fmla="*/ 2147483646 h 387"/>
                  <a:gd name="T50" fmla="*/ 2147483646 w 533"/>
                  <a:gd name="T51" fmla="*/ 2147483646 h 387"/>
                  <a:gd name="T52" fmla="*/ 2147483646 w 533"/>
                  <a:gd name="T53" fmla="*/ 2147483646 h 387"/>
                  <a:gd name="T54" fmla="*/ 2147483646 w 533"/>
                  <a:gd name="T55" fmla="*/ 2147483646 h 387"/>
                  <a:gd name="T56" fmla="*/ 2147483646 w 533"/>
                  <a:gd name="T57" fmla="*/ 2147483646 h 387"/>
                  <a:gd name="T58" fmla="*/ 2147483646 w 533"/>
                  <a:gd name="T59" fmla="*/ 2147483646 h 387"/>
                  <a:gd name="T60" fmla="*/ 2147483646 w 533"/>
                  <a:gd name="T61" fmla="*/ 2147483646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38" name="Freeform 5">
                <a:extLst>
                  <a:ext uri="{FF2B5EF4-FFF2-40B4-BE49-F238E27FC236}">
                    <a16:creationId xmlns:a16="http://schemas.microsoft.com/office/drawing/2014/main" id="{E8B36F27-B97D-6370-0B01-8E09635B8545}"/>
                  </a:ext>
                </a:extLst>
              </p:cNvPr>
              <p:cNvSpPr>
                <a:spLocks/>
              </p:cNvSpPr>
              <p:nvPr/>
            </p:nvSpPr>
            <p:spPr bwMode="auto">
              <a:xfrm>
                <a:off x="2003425" y="4849814"/>
                <a:ext cx="1011238" cy="1458913"/>
              </a:xfrm>
              <a:custGeom>
                <a:avLst/>
                <a:gdLst>
                  <a:gd name="T0" fmla="*/ 2147483646 w 849"/>
                  <a:gd name="T1" fmla="*/ 2147483646 h 920"/>
                  <a:gd name="T2" fmla="*/ 2147483646 w 849"/>
                  <a:gd name="T3" fmla="*/ 2147483646 h 920"/>
                  <a:gd name="T4" fmla="*/ 2147483646 w 849"/>
                  <a:gd name="T5" fmla="*/ 2147483646 h 920"/>
                  <a:gd name="T6" fmla="*/ 2147483646 w 849"/>
                  <a:gd name="T7" fmla="*/ 2147483646 h 920"/>
                  <a:gd name="T8" fmla="*/ 2147483646 w 849"/>
                  <a:gd name="T9" fmla="*/ 2147483646 h 920"/>
                  <a:gd name="T10" fmla="*/ 2147483646 w 849"/>
                  <a:gd name="T11" fmla="*/ 2147483646 h 920"/>
                  <a:gd name="T12" fmla="*/ 2147483646 w 849"/>
                  <a:gd name="T13" fmla="*/ 2147483646 h 920"/>
                  <a:gd name="T14" fmla="*/ 2147483646 w 849"/>
                  <a:gd name="T15" fmla="*/ 2147483646 h 920"/>
                  <a:gd name="T16" fmla="*/ 2147483646 w 849"/>
                  <a:gd name="T17" fmla="*/ 2147483646 h 920"/>
                  <a:gd name="T18" fmla="*/ 2147483646 w 849"/>
                  <a:gd name="T19" fmla="*/ 2147483646 h 920"/>
                  <a:gd name="T20" fmla="*/ 2147483646 w 849"/>
                  <a:gd name="T21" fmla="*/ 2147483646 h 920"/>
                  <a:gd name="T22" fmla="*/ 2147483646 w 849"/>
                  <a:gd name="T23" fmla="*/ 2147483646 h 920"/>
                  <a:gd name="T24" fmla="*/ 2147483646 w 849"/>
                  <a:gd name="T25" fmla="*/ 2147483646 h 920"/>
                  <a:gd name="T26" fmla="*/ 2147483646 w 849"/>
                  <a:gd name="T27" fmla="*/ 2147483646 h 920"/>
                  <a:gd name="T28" fmla="*/ 2147483646 w 849"/>
                  <a:gd name="T29" fmla="*/ 2147483646 h 920"/>
                  <a:gd name="T30" fmla="*/ 2147483646 w 849"/>
                  <a:gd name="T31" fmla="*/ 2147483646 h 920"/>
                  <a:gd name="T32" fmla="*/ 2147483646 w 849"/>
                  <a:gd name="T33" fmla="*/ 2147483646 h 920"/>
                  <a:gd name="T34" fmla="*/ 2147483646 w 849"/>
                  <a:gd name="T35" fmla="*/ 2147483646 h 920"/>
                  <a:gd name="T36" fmla="*/ 2147483646 w 849"/>
                  <a:gd name="T37" fmla="*/ 2147483646 h 920"/>
                  <a:gd name="T38" fmla="*/ 2147483646 w 849"/>
                  <a:gd name="T39" fmla="*/ 2147483646 h 920"/>
                  <a:gd name="T40" fmla="*/ 2147483646 w 849"/>
                  <a:gd name="T41" fmla="*/ 2147483646 h 920"/>
                  <a:gd name="T42" fmla="*/ 2147483646 w 849"/>
                  <a:gd name="T43" fmla="*/ 2147483646 h 920"/>
                  <a:gd name="T44" fmla="*/ 2147483646 w 849"/>
                  <a:gd name="T45" fmla="*/ 2147483646 h 920"/>
                  <a:gd name="T46" fmla="*/ 2147483646 w 849"/>
                  <a:gd name="T47" fmla="*/ 2147483646 h 920"/>
                  <a:gd name="T48" fmla="*/ 2147483646 w 849"/>
                  <a:gd name="T49" fmla="*/ 2147483646 h 920"/>
                  <a:gd name="T50" fmla="*/ 2147483646 w 849"/>
                  <a:gd name="T51" fmla="*/ 2147483646 h 920"/>
                  <a:gd name="T52" fmla="*/ 2147483646 w 849"/>
                  <a:gd name="T53" fmla="*/ 2147483646 h 920"/>
                  <a:gd name="T54" fmla="*/ 2147483646 w 849"/>
                  <a:gd name="T55" fmla="*/ 2147483646 h 920"/>
                  <a:gd name="T56" fmla="*/ 0 w 849"/>
                  <a:gd name="T57" fmla="*/ 2147483646 h 920"/>
                  <a:gd name="T58" fmla="*/ 2147483646 w 849"/>
                  <a:gd name="T59" fmla="*/ 2147483646 h 920"/>
                  <a:gd name="T60" fmla="*/ 2147483646 w 849"/>
                  <a:gd name="T61" fmla="*/ 2147483646 h 920"/>
                  <a:gd name="T62" fmla="*/ 2147483646 w 849"/>
                  <a:gd name="T63" fmla="*/ 2147483646 h 920"/>
                  <a:gd name="T64" fmla="*/ 2147483646 w 849"/>
                  <a:gd name="T65" fmla="*/ 2147483646 h 920"/>
                  <a:gd name="T66" fmla="*/ 2147483646 w 849"/>
                  <a:gd name="T67" fmla="*/ 2147483646 h 920"/>
                  <a:gd name="T68" fmla="*/ 2147483646 w 849"/>
                  <a:gd name="T69" fmla="*/ 2147483646 h 920"/>
                  <a:gd name="T70" fmla="*/ 2147483646 w 849"/>
                  <a:gd name="T71" fmla="*/ 2147483646 h 920"/>
                  <a:gd name="T72" fmla="*/ 2147483646 w 849"/>
                  <a:gd name="T73" fmla="*/ 2147483646 h 920"/>
                  <a:gd name="T74" fmla="*/ 2147483646 w 849"/>
                  <a:gd name="T75" fmla="*/ 2147483646 h 920"/>
                  <a:gd name="T76" fmla="*/ 2147483646 w 849"/>
                  <a:gd name="T77" fmla="*/ 2147483646 h 920"/>
                  <a:gd name="T78" fmla="*/ 2147483646 w 849"/>
                  <a:gd name="T79" fmla="*/ 2147483646 h 920"/>
                  <a:gd name="T80" fmla="*/ 2147483646 w 849"/>
                  <a:gd name="T81" fmla="*/ 2147483646 h 920"/>
                  <a:gd name="T82" fmla="*/ 2147483646 w 849"/>
                  <a:gd name="T83" fmla="*/ 2147483646 h 920"/>
                  <a:gd name="T84" fmla="*/ 2147483646 w 849"/>
                  <a:gd name="T85" fmla="*/ 2147483646 h 920"/>
                  <a:gd name="T86" fmla="*/ 2147483646 w 849"/>
                  <a:gd name="T87" fmla="*/ 2147483646 h 920"/>
                  <a:gd name="T88" fmla="*/ 2147483646 w 849"/>
                  <a:gd name="T89" fmla="*/ 2147483646 h 920"/>
                  <a:gd name="T90" fmla="*/ 2147483646 w 849"/>
                  <a:gd name="T91" fmla="*/ 2147483646 h 920"/>
                  <a:gd name="T92" fmla="*/ 2147483646 w 849"/>
                  <a:gd name="T93" fmla="*/ 2147483646 h 920"/>
                  <a:gd name="T94" fmla="*/ 2147483646 w 849"/>
                  <a:gd name="T95" fmla="*/ 2147483646 h 920"/>
                  <a:gd name="T96" fmla="*/ 2147483646 w 849"/>
                  <a:gd name="T97" fmla="*/ 2147483646 h 920"/>
                  <a:gd name="T98" fmla="*/ 2147483646 w 849"/>
                  <a:gd name="T99" fmla="*/ 0 h 920"/>
                  <a:gd name="T100" fmla="*/ 2147483646 w 849"/>
                  <a:gd name="T101" fmla="*/ 0 h 920"/>
                  <a:gd name="T102" fmla="*/ 2147483646 w 849"/>
                  <a:gd name="T103" fmla="*/ 2147483646 h 920"/>
                  <a:gd name="T104" fmla="*/ 2147483646 w 849"/>
                  <a:gd name="T105" fmla="*/ 2147483646 h 920"/>
                  <a:gd name="T106" fmla="*/ 2147483646 w 849"/>
                  <a:gd name="T107" fmla="*/ 2147483646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rgbClr val="16576E"/>
              </a:solidFill>
              <a:ln w="12700" cap="rnd">
                <a:solidFill>
                  <a:srgbClr val="000000"/>
                </a:solidFill>
                <a:round/>
                <a:headEnd/>
                <a:tailEnd/>
              </a:ln>
            </p:spPr>
            <p:txBody>
              <a:bodyPr/>
              <a:lstStyle/>
              <a:p>
                <a:endParaRPr lang="en-US"/>
              </a:p>
            </p:txBody>
          </p:sp>
          <p:sp>
            <p:nvSpPr>
              <p:cNvPr id="123939" name="Rectangle 6">
                <a:extLst>
                  <a:ext uri="{FF2B5EF4-FFF2-40B4-BE49-F238E27FC236}">
                    <a16:creationId xmlns:a16="http://schemas.microsoft.com/office/drawing/2014/main" id="{77231998-E29D-568A-8E5A-C8A5362B46F5}"/>
                  </a:ext>
                </a:extLst>
              </p:cNvPr>
              <p:cNvSpPr>
                <a:spLocks noChangeArrowheads="1"/>
              </p:cNvSpPr>
              <p:nvPr/>
            </p:nvSpPr>
            <p:spPr bwMode="auto">
              <a:xfrm>
                <a:off x="2284415" y="5300662"/>
                <a:ext cx="319087" cy="2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7" tIns="44444" rIns="90477" bIns="44444">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AK</a:t>
                </a:r>
              </a:p>
            </p:txBody>
          </p:sp>
          <p:grpSp>
            <p:nvGrpSpPr>
              <p:cNvPr id="14" name="Group 7">
                <a:extLst>
                  <a:ext uri="{FF2B5EF4-FFF2-40B4-BE49-F238E27FC236}">
                    <a16:creationId xmlns:a16="http://schemas.microsoft.com/office/drawing/2014/main" id="{D4400B32-7AD7-1389-CC28-80A1EAB5D426}"/>
                  </a:ext>
                </a:extLst>
              </p:cNvPr>
              <p:cNvGrpSpPr>
                <a:grpSpLocks/>
              </p:cNvGrpSpPr>
              <p:nvPr/>
            </p:nvGrpSpPr>
            <p:grpSpPr bwMode="auto">
              <a:xfrm>
                <a:off x="3241676" y="5575302"/>
                <a:ext cx="536973" cy="554037"/>
                <a:chOff x="261" y="2609"/>
                <a:chExt cx="451" cy="349"/>
              </a:xfrm>
              <a:solidFill>
                <a:schemeClr val="accent1">
                  <a:lumMod val="60000"/>
                  <a:lumOff val="40000"/>
                </a:schemeClr>
              </a:solidFill>
            </p:grpSpPr>
            <p:sp>
              <p:nvSpPr>
                <p:cNvPr id="15" name="Rectangle 8">
                  <a:extLst>
                    <a:ext uri="{FF2B5EF4-FFF2-40B4-BE49-F238E27FC236}">
                      <a16:creationId xmlns:a16="http://schemas.microsoft.com/office/drawing/2014/main" id="{8847266A-9AB7-2844-6F30-C9AE33EE8482}"/>
                    </a:ext>
                  </a:extLst>
                </p:cNvPr>
                <p:cNvSpPr>
                  <a:spLocks noChangeArrowheads="1"/>
                </p:cNvSpPr>
                <p:nvPr/>
              </p:nvSpPr>
              <p:spPr bwMode="auto">
                <a:xfrm>
                  <a:off x="542" y="2609"/>
                  <a:ext cx="170" cy="134"/>
                </a:xfrm>
                <a:prstGeom prst="rect">
                  <a:avLst/>
                </a:prstGeom>
                <a:solidFill>
                  <a:srgbClr val="BDD7EE"/>
                </a:solidFill>
                <a:ln w="12700">
                  <a:solidFill>
                    <a:srgbClr val="000000"/>
                  </a:solidFill>
                  <a:miter lim="800000"/>
                  <a:headEnd/>
                  <a:tailEnd/>
                </a:ln>
              </p:spPr>
              <p:txBody>
                <a:bodyPr wrap="none" lIns="90477" tIns="44444" rIns="90477" bIns="44444">
                  <a:spAutoFit/>
                </a:bodyPr>
                <a:lstStyle/>
                <a:p>
                  <a:pPr defTabSz="457189" eaLnBrk="1" fontAlgn="auto" hangingPunct="1">
                    <a:spcBef>
                      <a:spcPts val="0"/>
                    </a:spcBef>
                    <a:spcAft>
                      <a:spcPts val="0"/>
                    </a:spcAft>
                    <a:defRPr/>
                  </a:pPr>
                  <a:r>
                    <a:rPr lang="en-US" sz="1100" b="1" dirty="0">
                      <a:solidFill>
                        <a:prstClr val="black"/>
                      </a:solidFill>
                      <a:latin typeface="Arial Narrow" panose="020B0606020202030204" pitchFamily="34" charset="0"/>
                      <a:cs typeface="Times New Roman" pitchFamily="18" charset="0"/>
                      <a:sym typeface="Arial"/>
                    </a:rPr>
                    <a:t>HI</a:t>
                  </a:r>
                </a:p>
              </p:txBody>
            </p:sp>
            <p:grpSp>
              <p:nvGrpSpPr>
                <p:cNvPr id="16" name="Group 9" descr="20%">
                  <a:extLst>
                    <a:ext uri="{FF2B5EF4-FFF2-40B4-BE49-F238E27FC236}">
                      <a16:creationId xmlns:a16="http://schemas.microsoft.com/office/drawing/2014/main" id="{23D6E21B-9C46-C4D3-A78C-6BAC049B56F8}"/>
                    </a:ext>
                  </a:extLst>
                </p:cNvPr>
                <p:cNvGrpSpPr>
                  <a:grpSpLocks/>
                </p:cNvGrpSpPr>
                <p:nvPr/>
              </p:nvGrpSpPr>
              <p:grpSpPr bwMode="auto">
                <a:xfrm>
                  <a:off x="261" y="2743"/>
                  <a:ext cx="435" cy="215"/>
                  <a:chOff x="261" y="2743"/>
                  <a:chExt cx="435" cy="215"/>
                </a:xfrm>
                <a:grpFill/>
              </p:grpSpPr>
              <p:sp>
                <p:nvSpPr>
                  <p:cNvPr id="17" name="Freeform 10">
                    <a:extLst>
                      <a:ext uri="{FF2B5EF4-FFF2-40B4-BE49-F238E27FC236}">
                        <a16:creationId xmlns:a16="http://schemas.microsoft.com/office/drawing/2014/main" id="{404453D6-4FAA-70B5-E0E9-B3318E02BEF2}"/>
                      </a:ext>
                    </a:extLst>
                  </p:cNvPr>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rgbClr val="BDD7EE"/>
                  </a:solidFill>
                  <a:ln w="12700" cap="rnd">
                    <a:solidFill>
                      <a:srgbClr val="333333"/>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18" name="Freeform 11">
                    <a:extLst>
                      <a:ext uri="{FF2B5EF4-FFF2-40B4-BE49-F238E27FC236}">
                        <a16:creationId xmlns:a16="http://schemas.microsoft.com/office/drawing/2014/main" id="{F63AAFDF-7631-9459-FCCE-F54109BC5A11}"/>
                      </a:ext>
                    </a:extLst>
                  </p:cNvPr>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rgbClr val="BDD7EE"/>
                  </a:solidFill>
                  <a:ln w="12700" cap="rnd">
                    <a:solidFill>
                      <a:srgbClr val="333333"/>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19" name="Freeform 12">
                    <a:extLst>
                      <a:ext uri="{FF2B5EF4-FFF2-40B4-BE49-F238E27FC236}">
                        <a16:creationId xmlns:a16="http://schemas.microsoft.com/office/drawing/2014/main" id="{8179F20F-D715-C8D0-9CF0-2B7DBFB56F97}"/>
                      </a:ext>
                    </a:extLst>
                  </p:cNvPr>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rgbClr val="BDD7EE"/>
                  </a:solidFill>
                  <a:ln w="12700" cap="rnd">
                    <a:solidFill>
                      <a:srgbClr val="333333"/>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20" name="Freeform 13">
                    <a:extLst>
                      <a:ext uri="{FF2B5EF4-FFF2-40B4-BE49-F238E27FC236}">
                        <a16:creationId xmlns:a16="http://schemas.microsoft.com/office/drawing/2014/main" id="{C86C43C8-2EE5-DCEC-C33B-D2ED399B3BB4}"/>
                      </a:ext>
                    </a:extLst>
                  </p:cNvPr>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rgbClr val="BDD7EE"/>
                  </a:solidFill>
                  <a:ln w="12700" cap="rnd">
                    <a:solidFill>
                      <a:srgbClr val="333333"/>
                    </a:solidFill>
                    <a:round/>
                    <a:headEnd/>
                    <a:tailEnd/>
                  </a:ln>
                </p:spPr>
                <p:txBody>
                  <a:bodyPr/>
                  <a:lstStyle/>
                  <a:p>
                    <a:pPr defTabSz="457189" eaLnBrk="1" fontAlgn="auto" hangingPunct="1">
                      <a:spcBef>
                        <a:spcPts val="0"/>
                      </a:spcBef>
                      <a:spcAft>
                        <a:spcPts val="0"/>
                      </a:spcAft>
                      <a:defRPr/>
                    </a:pPr>
                    <a:endParaRPr lang="en-US" sz="1100" dirty="0">
                      <a:solidFill>
                        <a:prstClr val="black"/>
                      </a:solidFill>
                      <a:latin typeface="Arial Narrow" panose="020B0606020202030204" pitchFamily="34" charset="0"/>
                      <a:cs typeface="Arial" charset="0"/>
                      <a:sym typeface="Arial"/>
                    </a:endParaRPr>
                  </a:p>
                </p:txBody>
              </p:sp>
              <p:sp>
                <p:nvSpPr>
                  <p:cNvPr id="21" name="Freeform 14">
                    <a:extLst>
                      <a:ext uri="{FF2B5EF4-FFF2-40B4-BE49-F238E27FC236}">
                        <a16:creationId xmlns:a16="http://schemas.microsoft.com/office/drawing/2014/main" id="{0F4F80F8-509A-2718-5C62-75B7E86B176E}"/>
                      </a:ext>
                    </a:extLst>
                  </p:cNvPr>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rgbClr val="BDD7EE"/>
                  </a:solidFill>
                  <a:ln w="12700" cap="rnd">
                    <a:solidFill>
                      <a:srgbClr val="333333"/>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22" name="Freeform 15">
                    <a:extLst>
                      <a:ext uri="{FF2B5EF4-FFF2-40B4-BE49-F238E27FC236}">
                        <a16:creationId xmlns:a16="http://schemas.microsoft.com/office/drawing/2014/main" id="{E6193AC5-2FD6-C21A-9E76-E02A0697C640}"/>
                      </a:ext>
                    </a:extLst>
                  </p:cNvPr>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rgbClr val="BDD7EE"/>
                  </a:solidFill>
                  <a:ln w="12700" cap="rnd">
                    <a:solidFill>
                      <a:srgbClr val="333333"/>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23" name="Line 16" descr="10%">
                    <a:extLst>
                      <a:ext uri="{FF2B5EF4-FFF2-40B4-BE49-F238E27FC236}">
                        <a16:creationId xmlns:a16="http://schemas.microsoft.com/office/drawing/2014/main" id="{506B5B59-9B7E-382F-14ED-05C72809A00F}"/>
                      </a:ext>
                    </a:extLst>
                  </p:cNvPr>
                  <p:cNvSpPr>
                    <a:spLocks noChangeShapeType="1"/>
                  </p:cNvSpPr>
                  <p:nvPr/>
                </p:nvSpPr>
                <p:spPr bwMode="auto">
                  <a:xfrm flipV="1">
                    <a:off x="477" y="2743"/>
                    <a:ext cx="136" cy="128"/>
                  </a:xfrm>
                  <a:prstGeom prst="line">
                    <a:avLst/>
                  </a:prstGeom>
                  <a:grpFill/>
                  <a:ln w="12700">
                    <a:solidFill>
                      <a:srgbClr val="333333"/>
                    </a:solidFill>
                    <a:round/>
                    <a:headEnd type="triangle" w="med" len="med"/>
                    <a:tailEnd/>
                  </a:ln>
                </p:spPr>
                <p:txBody>
                  <a:bodyPr wrap="none" anchor="ct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grpSp>
          </p:grpSp>
          <p:sp>
            <p:nvSpPr>
              <p:cNvPr id="24" name="Freeform 17">
                <a:extLst>
                  <a:ext uri="{FF2B5EF4-FFF2-40B4-BE49-F238E27FC236}">
                    <a16:creationId xmlns:a16="http://schemas.microsoft.com/office/drawing/2014/main" id="{276F0B75-E341-E8DD-4566-172514C7132F}"/>
                  </a:ext>
                </a:extLst>
              </p:cNvPr>
              <p:cNvSpPr>
                <a:spLocks/>
              </p:cNvSpPr>
              <p:nvPr/>
            </p:nvSpPr>
            <p:spPr bwMode="auto">
              <a:xfrm>
                <a:off x="3252577" y="3662862"/>
                <a:ext cx="539998" cy="891998"/>
              </a:xfrm>
              <a:custGeom>
                <a:avLst/>
                <a:gdLst>
                  <a:gd name="T0" fmla="*/ 2147483647 w 453"/>
                  <a:gd name="T1" fmla="*/ 0 h 562"/>
                  <a:gd name="T2" fmla="*/ 2147483647 w 453"/>
                  <a:gd name="T3" fmla="*/ 2147483647 h 562"/>
                  <a:gd name="T4" fmla="*/ 2147483647 w 453"/>
                  <a:gd name="T5" fmla="*/ 2147483647 h 562"/>
                  <a:gd name="T6" fmla="*/ 2147483647 w 453"/>
                  <a:gd name="T7" fmla="*/ 2147483647 h 562"/>
                  <a:gd name="T8" fmla="*/ 2147483647 w 453"/>
                  <a:gd name="T9" fmla="*/ 2147483647 h 562"/>
                  <a:gd name="T10" fmla="*/ 0 w 453"/>
                  <a:gd name="T11" fmla="*/ 2147483647 h 562"/>
                  <a:gd name="T12" fmla="*/ 2147483647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123942" name="Freeform 18">
                <a:extLst>
                  <a:ext uri="{FF2B5EF4-FFF2-40B4-BE49-F238E27FC236}">
                    <a16:creationId xmlns:a16="http://schemas.microsoft.com/office/drawing/2014/main" id="{232D864F-5BF1-0E45-0950-D163CE9036FA}"/>
                  </a:ext>
                </a:extLst>
              </p:cNvPr>
              <p:cNvSpPr>
                <a:spLocks/>
              </p:cNvSpPr>
              <p:nvPr/>
            </p:nvSpPr>
            <p:spPr bwMode="auto">
              <a:xfrm>
                <a:off x="2501900" y="2736852"/>
                <a:ext cx="755650" cy="852487"/>
              </a:xfrm>
              <a:custGeom>
                <a:avLst/>
                <a:gdLst>
                  <a:gd name="T0" fmla="*/ 0 w 636"/>
                  <a:gd name="T1" fmla="*/ 2147483646 h 537"/>
                  <a:gd name="T2" fmla="*/ 2147483646 w 636"/>
                  <a:gd name="T3" fmla="*/ 2147483646 h 537"/>
                  <a:gd name="T4" fmla="*/ 2147483646 w 636"/>
                  <a:gd name="T5" fmla="*/ 2147483646 h 537"/>
                  <a:gd name="T6" fmla="*/ 2147483646 w 636"/>
                  <a:gd name="T7" fmla="*/ 0 h 537"/>
                  <a:gd name="T8" fmla="*/ 2147483646 w 636"/>
                  <a:gd name="T9" fmla="*/ 2147483646 h 537"/>
                  <a:gd name="T10" fmla="*/ 2147483646 w 636"/>
                  <a:gd name="T11" fmla="*/ 2147483646 h 537"/>
                  <a:gd name="T12" fmla="*/ 2147483646 w 636"/>
                  <a:gd name="T13" fmla="*/ 2147483646 h 537"/>
                  <a:gd name="T14" fmla="*/ 2147483646 w 636"/>
                  <a:gd name="T15" fmla="*/ 2147483646 h 537"/>
                  <a:gd name="T16" fmla="*/ 2147483646 w 636"/>
                  <a:gd name="T17" fmla="*/ 2147483646 h 537"/>
                  <a:gd name="T18" fmla="*/ 2147483646 w 636"/>
                  <a:gd name="T19" fmla="*/ 2147483646 h 537"/>
                  <a:gd name="T20" fmla="*/ 2147483646 w 636"/>
                  <a:gd name="T21" fmla="*/ 2147483646 h 537"/>
                  <a:gd name="T22" fmla="*/ 2147483646 w 636"/>
                  <a:gd name="T23" fmla="*/ 2147483646 h 537"/>
                  <a:gd name="T24" fmla="*/ 2147483646 w 636"/>
                  <a:gd name="T25" fmla="*/ 2147483646 h 537"/>
                  <a:gd name="T26" fmla="*/ 2147483646 w 636"/>
                  <a:gd name="T27" fmla="*/ 2147483646 h 537"/>
                  <a:gd name="T28" fmla="*/ 2147483646 w 636"/>
                  <a:gd name="T29" fmla="*/ 2147483646 h 537"/>
                  <a:gd name="T30" fmla="*/ 2147483646 w 636"/>
                  <a:gd name="T31" fmla="*/ 2147483646 h 537"/>
                  <a:gd name="T32" fmla="*/ 2147483646 w 636"/>
                  <a:gd name="T33" fmla="*/ 2147483646 h 537"/>
                  <a:gd name="T34" fmla="*/ 2147483646 w 636"/>
                  <a:gd name="T35" fmla="*/ 2147483646 h 537"/>
                  <a:gd name="T36" fmla="*/ 2147483646 w 636"/>
                  <a:gd name="T37" fmla="*/ 2147483646 h 537"/>
                  <a:gd name="T38" fmla="*/ 2147483646 w 636"/>
                  <a:gd name="T39" fmla="*/ 2147483646 h 537"/>
                  <a:gd name="T40" fmla="*/ 2147483646 w 636"/>
                  <a:gd name="T41" fmla="*/ 2147483646 h 537"/>
                  <a:gd name="T42" fmla="*/ 2147483646 w 636"/>
                  <a:gd name="T43" fmla="*/ 2147483646 h 537"/>
                  <a:gd name="T44" fmla="*/ 0 w 636"/>
                  <a:gd name="T45" fmla="*/ 2147483646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2E75B6"/>
              </a:solidFill>
              <a:ln w="12700" cap="rnd">
                <a:solidFill>
                  <a:srgbClr val="000000"/>
                </a:solidFill>
                <a:round/>
                <a:headEnd/>
                <a:tailEnd/>
              </a:ln>
            </p:spPr>
            <p:txBody>
              <a:bodyPr/>
              <a:lstStyle/>
              <a:p>
                <a:endParaRPr lang="en-US"/>
              </a:p>
            </p:txBody>
          </p:sp>
          <p:sp>
            <p:nvSpPr>
              <p:cNvPr id="123943" name="Freeform 19">
                <a:extLst>
                  <a:ext uri="{FF2B5EF4-FFF2-40B4-BE49-F238E27FC236}">
                    <a16:creationId xmlns:a16="http://schemas.microsoft.com/office/drawing/2014/main" id="{C2642905-262A-6968-E1F1-4C1DC573FD49}"/>
                  </a:ext>
                </a:extLst>
              </p:cNvPr>
              <p:cNvSpPr>
                <a:spLocks/>
              </p:cNvSpPr>
              <p:nvPr/>
            </p:nvSpPr>
            <p:spPr bwMode="auto">
              <a:xfrm>
                <a:off x="2427288" y="3371850"/>
                <a:ext cx="755650" cy="1708150"/>
              </a:xfrm>
              <a:custGeom>
                <a:avLst/>
                <a:gdLst>
                  <a:gd name="T0" fmla="*/ 2147483646 w 634"/>
                  <a:gd name="T1" fmla="*/ 2147483646 h 1076"/>
                  <a:gd name="T2" fmla="*/ 2147483646 w 634"/>
                  <a:gd name="T3" fmla="*/ 2147483646 h 1076"/>
                  <a:gd name="T4" fmla="*/ 2147483646 w 634"/>
                  <a:gd name="T5" fmla="*/ 2147483646 h 1076"/>
                  <a:gd name="T6" fmla="*/ 2147483646 w 634"/>
                  <a:gd name="T7" fmla="*/ 2147483646 h 1076"/>
                  <a:gd name="T8" fmla="*/ 2147483646 w 634"/>
                  <a:gd name="T9" fmla="*/ 2147483646 h 1076"/>
                  <a:gd name="T10" fmla="*/ 2147483646 w 634"/>
                  <a:gd name="T11" fmla="*/ 2147483646 h 1076"/>
                  <a:gd name="T12" fmla="*/ 2147483646 w 634"/>
                  <a:gd name="T13" fmla="*/ 2147483646 h 1076"/>
                  <a:gd name="T14" fmla="*/ 2147483646 w 634"/>
                  <a:gd name="T15" fmla="*/ 2147483646 h 1076"/>
                  <a:gd name="T16" fmla="*/ 2147483646 w 634"/>
                  <a:gd name="T17" fmla="*/ 2147483646 h 1076"/>
                  <a:gd name="T18" fmla="*/ 2147483646 w 634"/>
                  <a:gd name="T19" fmla="*/ 2147483646 h 1076"/>
                  <a:gd name="T20" fmla="*/ 2147483646 w 634"/>
                  <a:gd name="T21" fmla="*/ 2147483646 h 1076"/>
                  <a:gd name="T22" fmla="*/ 2147483646 w 634"/>
                  <a:gd name="T23" fmla="*/ 2147483646 h 1076"/>
                  <a:gd name="T24" fmla="*/ 2147483646 w 634"/>
                  <a:gd name="T25" fmla="*/ 2147483646 h 1076"/>
                  <a:gd name="T26" fmla="*/ 2147483646 w 634"/>
                  <a:gd name="T27" fmla="*/ 2147483646 h 1076"/>
                  <a:gd name="T28" fmla="*/ 2147483646 w 634"/>
                  <a:gd name="T29" fmla="*/ 2147483646 h 1076"/>
                  <a:gd name="T30" fmla="*/ 2147483646 w 634"/>
                  <a:gd name="T31" fmla="*/ 2147483646 h 1076"/>
                  <a:gd name="T32" fmla="*/ 2147483646 w 634"/>
                  <a:gd name="T33" fmla="*/ 2147483646 h 1076"/>
                  <a:gd name="T34" fmla="*/ 2147483646 w 634"/>
                  <a:gd name="T35" fmla="*/ 2147483646 h 1076"/>
                  <a:gd name="T36" fmla="*/ 2147483646 w 634"/>
                  <a:gd name="T37" fmla="*/ 2147483646 h 1076"/>
                  <a:gd name="T38" fmla="*/ 2147483646 w 634"/>
                  <a:gd name="T39" fmla="*/ 2147483646 h 1076"/>
                  <a:gd name="T40" fmla="*/ 2147483646 w 634"/>
                  <a:gd name="T41" fmla="*/ 2147483646 h 1076"/>
                  <a:gd name="T42" fmla="*/ 2147483646 w 634"/>
                  <a:gd name="T43" fmla="*/ 2147483646 h 1076"/>
                  <a:gd name="T44" fmla="*/ 2147483646 w 634"/>
                  <a:gd name="T45" fmla="*/ 2147483646 h 1076"/>
                  <a:gd name="T46" fmla="*/ 2147483646 w 634"/>
                  <a:gd name="T47" fmla="*/ 2147483646 h 1076"/>
                  <a:gd name="T48" fmla="*/ 2147483646 w 634"/>
                  <a:gd name="T49" fmla="*/ 2147483646 h 1076"/>
                  <a:gd name="T50" fmla="*/ 2147483646 w 634"/>
                  <a:gd name="T51" fmla="*/ 2147483646 h 1076"/>
                  <a:gd name="T52" fmla="*/ 2147483646 w 634"/>
                  <a:gd name="T53" fmla="*/ 2147483646 h 1076"/>
                  <a:gd name="T54" fmla="*/ 2147483646 w 634"/>
                  <a:gd name="T55" fmla="*/ 0 h 1076"/>
                  <a:gd name="T56" fmla="*/ 2147483646 w 634"/>
                  <a:gd name="T57" fmla="*/ 2147483646 h 1076"/>
                  <a:gd name="T58" fmla="*/ 0 w 634"/>
                  <a:gd name="T59" fmla="*/ 2147483646 h 1076"/>
                  <a:gd name="T60" fmla="*/ 2147483646 w 634"/>
                  <a:gd name="T61" fmla="*/ 2147483646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2E75B6"/>
              </a:solidFill>
              <a:ln w="12700" cap="rnd">
                <a:solidFill>
                  <a:srgbClr val="000000"/>
                </a:solidFill>
                <a:round/>
                <a:headEnd/>
                <a:tailEnd/>
              </a:ln>
            </p:spPr>
            <p:txBody>
              <a:bodyPr/>
              <a:lstStyle/>
              <a:p>
                <a:endParaRPr lang="en-US"/>
              </a:p>
            </p:txBody>
          </p:sp>
          <p:sp>
            <p:nvSpPr>
              <p:cNvPr id="123944" name="Freeform 20">
                <a:extLst>
                  <a:ext uri="{FF2B5EF4-FFF2-40B4-BE49-F238E27FC236}">
                    <a16:creationId xmlns:a16="http://schemas.microsoft.com/office/drawing/2014/main" id="{6E706B51-B992-B6B5-FCBF-514FAA3138A2}"/>
                  </a:ext>
                </a:extLst>
              </p:cNvPr>
              <p:cNvSpPr>
                <a:spLocks/>
              </p:cNvSpPr>
              <p:nvPr/>
            </p:nvSpPr>
            <p:spPr bwMode="auto">
              <a:xfrm>
                <a:off x="2767013" y="3503612"/>
                <a:ext cx="603250" cy="1239838"/>
              </a:xfrm>
              <a:custGeom>
                <a:avLst/>
                <a:gdLst>
                  <a:gd name="T0" fmla="*/ 0 w 507"/>
                  <a:gd name="T1" fmla="*/ 2147483646 h 781"/>
                  <a:gd name="T2" fmla="*/ 2147483646 w 507"/>
                  <a:gd name="T3" fmla="*/ 2147483646 h 781"/>
                  <a:gd name="T4" fmla="*/ 2147483646 w 507"/>
                  <a:gd name="T5" fmla="*/ 2147483646 h 781"/>
                  <a:gd name="T6" fmla="*/ 2147483646 w 507"/>
                  <a:gd name="T7" fmla="*/ 2147483646 h 781"/>
                  <a:gd name="T8" fmla="*/ 2147483646 w 507"/>
                  <a:gd name="T9" fmla="*/ 2147483646 h 781"/>
                  <a:gd name="T10" fmla="*/ 2147483646 w 507"/>
                  <a:gd name="T11" fmla="*/ 2147483646 h 781"/>
                  <a:gd name="T12" fmla="*/ 2147483646 w 507"/>
                  <a:gd name="T13" fmla="*/ 2147483646 h 781"/>
                  <a:gd name="T14" fmla="*/ 2147483646 w 507"/>
                  <a:gd name="T15" fmla="*/ 2147483646 h 781"/>
                  <a:gd name="T16" fmla="*/ 2147483646 w 507"/>
                  <a:gd name="T17" fmla="*/ 0 h 781"/>
                  <a:gd name="T18" fmla="*/ 0 w 507"/>
                  <a:gd name="T19" fmla="*/ 2147483646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45" name="Freeform 21">
                <a:extLst>
                  <a:ext uri="{FF2B5EF4-FFF2-40B4-BE49-F238E27FC236}">
                    <a16:creationId xmlns:a16="http://schemas.microsoft.com/office/drawing/2014/main" id="{E3F3397B-27BB-6E94-AEC6-DECF1CB991BA}"/>
                  </a:ext>
                </a:extLst>
              </p:cNvPr>
              <p:cNvSpPr>
                <a:spLocks/>
              </p:cNvSpPr>
              <p:nvPr/>
            </p:nvSpPr>
            <p:spPr bwMode="auto">
              <a:xfrm>
                <a:off x="3111502" y="2513014"/>
                <a:ext cx="568325" cy="1216025"/>
              </a:xfrm>
              <a:custGeom>
                <a:avLst/>
                <a:gdLst>
                  <a:gd name="T0" fmla="*/ 0 w 478"/>
                  <a:gd name="T1" fmla="*/ 2147483646 h 765"/>
                  <a:gd name="T2" fmla="*/ 2147483646 w 478"/>
                  <a:gd name="T3" fmla="*/ 2147483646 h 765"/>
                  <a:gd name="T4" fmla="*/ 2147483646 w 478"/>
                  <a:gd name="T5" fmla="*/ 2147483646 h 765"/>
                  <a:gd name="T6" fmla="*/ 2147483646 w 478"/>
                  <a:gd name="T7" fmla="*/ 2147483646 h 765"/>
                  <a:gd name="T8" fmla="*/ 2147483646 w 478"/>
                  <a:gd name="T9" fmla="*/ 2147483646 h 765"/>
                  <a:gd name="T10" fmla="*/ 2147483646 w 478"/>
                  <a:gd name="T11" fmla="*/ 2147483646 h 765"/>
                  <a:gd name="T12" fmla="*/ 2147483646 w 478"/>
                  <a:gd name="T13" fmla="*/ 2147483646 h 765"/>
                  <a:gd name="T14" fmla="*/ 2147483646 w 478"/>
                  <a:gd name="T15" fmla="*/ 2147483646 h 765"/>
                  <a:gd name="T16" fmla="*/ 2147483646 w 478"/>
                  <a:gd name="T17" fmla="*/ 2147483646 h 765"/>
                  <a:gd name="T18" fmla="*/ 2147483646 w 478"/>
                  <a:gd name="T19" fmla="*/ 2147483646 h 765"/>
                  <a:gd name="T20" fmla="*/ 2147483646 w 478"/>
                  <a:gd name="T21" fmla="*/ 0 h 765"/>
                  <a:gd name="T22" fmla="*/ 2147483646 w 478"/>
                  <a:gd name="T23" fmla="*/ 2147483646 h 765"/>
                  <a:gd name="T24" fmla="*/ 2147483646 w 478"/>
                  <a:gd name="T25" fmla="*/ 2147483646 h 765"/>
                  <a:gd name="T26" fmla="*/ 2147483646 w 478"/>
                  <a:gd name="T27" fmla="*/ 2147483646 h 765"/>
                  <a:gd name="T28" fmla="*/ 2147483646 w 478"/>
                  <a:gd name="T29" fmla="*/ 2147483646 h 765"/>
                  <a:gd name="T30" fmla="*/ 2147483646 w 478"/>
                  <a:gd name="T31" fmla="*/ 2147483646 h 765"/>
                  <a:gd name="T32" fmla="*/ 2147483646 w 478"/>
                  <a:gd name="T33" fmla="*/ 2147483646 h 765"/>
                  <a:gd name="T34" fmla="*/ 2147483646 w 478"/>
                  <a:gd name="T35" fmla="*/ 2147483646 h 765"/>
                  <a:gd name="T36" fmla="*/ 2147483646 w 478"/>
                  <a:gd name="T37" fmla="*/ 2147483646 h 765"/>
                  <a:gd name="T38" fmla="*/ 2147483646 w 478"/>
                  <a:gd name="T39" fmla="*/ 2147483646 h 765"/>
                  <a:gd name="T40" fmla="*/ 2147483646 w 478"/>
                  <a:gd name="T41" fmla="*/ 2147483646 h 765"/>
                  <a:gd name="T42" fmla="*/ 2147483646 w 478"/>
                  <a:gd name="T43" fmla="*/ 2147483646 h 765"/>
                  <a:gd name="T44" fmla="*/ 2147483646 w 478"/>
                  <a:gd name="T45" fmla="*/ 2147483646 h 765"/>
                  <a:gd name="T46" fmla="*/ 2147483646 w 478"/>
                  <a:gd name="T47" fmla="*/ 2147483646 h 765"/>
                  <a:gd name="T48" fmla="*/ 2147483646 w 478"/>
                  <a:gd name="T49" fmla="*/ 2147483646 h 765"/>
                  <a:gd name="T50" fmla="*/ 2147483646 w 478"/>
                  <a:gd name="T51" fmla="*/ 2147483646 h 765"/>
                  <a:gd name="T52" fmla="*/ 2147483646 w 478"/>
                  <a:gd name="T53" fmla="*/ 2147483646 h 765"/>
                  <a:gd name="T54" fmla="*/ 2147483646 w 478"/>
                  <a:gd name="T55" fmla="*/ 2147483646 h 765"/>
                  <a:gd name="T56" fmla="*/ 2147483646 w 478"/>
                  <a:gd name="T57" fmla="*/ 2147483646 h 765"/>
                  <a:gd name="T58" fmla="*/ 2147483646 w 478"/>
                  <a:gd name="T59" fmla="*/ 2147483646 h 765"/>
                  <a:gd name="T60" fmla="*/ 2147483646 w 478"/>
                  <a:gd name="T61" fmla="*/ 2147483646 h 765"/>
                  <a:gd name="T62" fmla="*/ 0 w 478"/>
                  <a:gd name="T63" fmla="*/ 2147483646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rgbClr val="2E75B6"/>
              </a:solidFill>
              <a:ln w="12700" cap="rnd">
                <a:solidFill>
                  <a:srgbClr val="000000"/>
                </a:solidFill>
                <a:round/>
                <a:headEnd/>
                <a:tailEnd/>
              </a:ln>
            </p:spPr>
            <p:txBody>
              <a:bodyPr/>
              <a:lstStyle/>
              <a:p>
                <a:endParaRPr lang="en-US"/>
              </a:p>
            </p:txBody>
          </p:sp>
          <p:sp>
            <p:nvSpPr>
              <p:cNvPr id="123946" name="Freeform 22">
                <a:extLst>
                  <a:ext uri="{FF2B5EF4-FFF2-40B4-BE49-F238E27FC236}">
                    <a16:creationId xmlns:a16="http://schemas.microsoft.com/office/drawing/2014/main" id="{07AEA596-9494-732B-5514-B64C78B1175D}"/>
                  </a:ext>
                </a:extLst>
              </p:cNvPr>
              <p:cNvSpPr>
                <a:spLocks/>
              </p:cNvSpPr>
              <p:nvPr/>
            </p:nvSpPr>
            <p:spPr bwMode="auto">
              <a:xfrm>
                <a:off x="3351213" y="2535237"/>
                <a:ext cx="971550" cy="820738"/>
              </a:xfrm>
              <a:custGeom>
                <a:avLst/>
                <a:gdLst>
                  <a:gd name="T0" fmla="*/ 2147483646 w 817"/>
                  <a:gd name="T1" fmla="*/ 2147483646 h 516"/>
                  <a:gd name="T2" fmla="*/ 2147483646 w 817"/>
                  <a:gd name="T3" fmla="*/ 2147483646 h 516"/>
                  <a:gd name="T4" fmla="*/ 2147483646 w 817"/>
                  <a:gd name="T5" fmla="*/ 2147483646 h 516"/>
                  <a:gd name="T6" fmla="*/ 2147483646 w 817"/>
                  <a:gd name="T7" fmla="*/ 2147483646 h 516"/>
                  <a:gd name="T8" fmla="*/ 2147483646 w 817"/>
                  <a:gd name="T9" fmla="*/ 2147483646 h 516"/>
                  <a:gd name="T10" fmla="*/ 2147483646 w 817"/>
                  <a:gd name="T11" fmla="*/ 2147483646 h 516"/>
                  <a:gd name="T12" fmla="*/ 2147483646 w 817"/>
                  <a:gd name="T13" fmla="*/ 2147483646 h 516"/>
                  <a:gd name="T14" fmla="*/ 2147483646 w 817"/>
                  <a:gd name="T15" fmla="*/ 2147483646 h 516"/>
                  <a:gd name="T16" fmla="*/ 2147483646 w 817"/>
                  <a:gd name="T17" fmla="*/ 2147483646 h 516"/>
                  <a:gd name="T18" fmla="*/ 2147483646 w 817"/>
                  <a:gd name="T19" fmla="*/ 2147483646 h 516"/>
                  <a:gd name="T20" fmla="*/ 2147483646 w 817"/>
                  <a:gd name="T21" fmla="*/ 2147483646 h 516"/>
                  <a:gd name="T22" fmla="*/ 2147483646 w 817"/>
                  <a:gd name="T23" fmla="*/ 2147483646 h 516"/>
                  <a:gd name="T24" fmla="*/ 2147483646 w 817"/>
                  <a:gd name="T25" fmla="*/ 2147483646 h 516"/>
                  <a:gd name="T26" fmla="*/ 2147483646 w 817"/>
                  <a:gd name="T27" fmla="*/ 2147483646 h 516"/>
                  <a:gd name="T28" fmla="*/ 2147483646 w 817"/>
                  <a:gd name="T29" fmla="*/ 2147483646 h 516"/>
                  <a:gd name="T30" fmla="*/ 2147483646 w 817"/>
                  <a:gd name="T31" fmla="*/ 2147483646 h 516"/>
                  <a:gd name="T32" fmla="*/ 2147483646 w 817"/>
                  <a:gd name="T33" fmla="*/ 2147483646 h 516"/>
                  <a:gd name="T34" fmla="*/ 2147483646 w 817"/>
                  <a:gd name="T35" fmla="*/ 2147483646 h 516"/>
                  <a:gd name="T36" fmla="*/ 2147483646 w 817"/>
                  <a:gd name="T37" fmla="*/ 2147483646 h 516"/>
                  <a:gd name="T38" fmla="*/ 2147483646 w 817"/>
                  <a:gd name="T39" fmla="*/ 2147483646 h 516"/>
                  <a:gd name="T40" fmla="*/ 2147483646 w 817"/>
                  <a:gd name="T41" fmla="*/ 2147483646 h 516"/>
                  <a:gd name="T42" fmla="*/ 2147483646 w 817"/>
                  <a:gd name="T43" fmla="*/ 2147483646 h 516"/>
                  <a:gd name="T44" fmla="*/ 2147483646 w 817"/>
                  <a:gd name="T45" fmla="*/ 2147483646 h 516"/>
                  <a:gd name="T46" fmla="*/ 2147483646 w 817"/>
                  <a:gd name="T47" fmla="*/ 2147483646 h 516"/>
                  <a:gd name="T48" fmla="*/ 2147483646 w 817"/>
                  <a:gd name="T49" fmla="*/ 0 h 516"/>
                  <a:gd name="T50" fmla="*/ 0 w 817"/>
                  <a:gd name="T51" fmla="*/ 2147483646 h 516"/>
                  <a:gd name="T52" fmla="*/ 2147483646 w 817"/>
                  <a:gd name="T53" fmla="*/ 2147483646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2E75B6"/>
              </a:solidFill>
              <a:ln w="12700" cap="rnd">
                <a:solidFill>
                  <a:srgbClr val="000000"/>
                </a:solidFill>
                <a:round/>
                <a:headEnd/>
                <a:tailEnd/>
              </a:ln>
            </p:spPr>
            <p:txBody>
              <a:bodyPr/>
              <a:lstStyle/>
              <a:p>
                <a:endParaRPr lang="en-US"/>
              </a:p>
            </p:txBody>
          </p:sp>
          <p:sp>
            <p:nvSpPr>
              <p:cNvPr id="123947" name="Freeform 23">
                <a:extLst>
                  <a:ext uri="{FF2B5EF4-FFF2-40B4-BE49-F238E27FC236}">
                    <a16:creationId xmlns:a16="http://schemas.microsoft.com/office/drawing/2014/main" id="{8CDB5301-3B3C-76F6-F7B9-A3CC7489FD5A}"/>
                  </a:ext>
                </a:extLst>
              </p:cNvPr>
              <p:cNvSpPr>
                <a:spLocks/>
              </p:cNvSpPr>
              <p:nvPr/>
            </p:nvSpPr>
            <p:spPr bwMode="auto">
              <a:xfrm>
                <a:off x="3073400" y="4446589"/>
                <a:ext cx="649288" cy="995363"/>
              </a:xfrm>
              <a:custGeom>
                <a:avLst/>
                <a:gdLst>
                  <a:gd name="T0" fmla="*/ 2147483646 w 545"/>
                  <a:gd name="T1" fmla="*/ 2147483646 h 627"/>
                  <a:gd name="T2" fmla="*/ 2147483646 w 545"/>
                  <a:gd name="T3" fmla="*/ 2147483646 h 627"/>
                  <a:gd name="T4" fmla="*/ 2147483646 w 545"/>
                  <a:gd name="T5" fmla="*/ 2147483646 h 627"/>
                  <a:gd name="T6" fmla="*/ 2147483646 w 545"/>
                  <a:gd name="T7" fmla="*/ 2147483646 h 627"/>
                  <a:gd name="T8" fmla="*/ 2147483646 w 545"/>
                  <a:gd name="T9" fmla="*/ 2147483646 h 627"/>
                  <a:gd name="T10" fmla="*/ 2147483646 w 545"/>
                  <a:gd name="T11" fmla="*/ 2147483646 h 627"/>
                  <a:gd name="T12" fmla="*/ 2147483646 w 545"/>
                  <a:gd name="T13" fmla="*/ 2147483646 h 627"/>
                  <a:gd name="T14" fmla="*/ 2147483646 w 545"/>
                  <a:gd name="T15" fmla="*/ 2147483646 h 627"/>
                  <a:gd name="T16" fmla="*/ 2147483646 w 545"/>
                  <a:gd name="T17" fmla="*/ 2147483646 h 627"/>
                  <a:gd name="T18" fmla="*/ 2147483646 w 545"/>
                  <a:gd name="T19" fmla="*/ 2147483646 h 627"/>
                  <a:gd name="T20" fmla="*/ 2147483646 w 545"/>
                  <a:gd name="T21" fmla="*/ 0 h 627"/>
                  <a:gd name="T22" fmla="*/ 2147483646 w 545"/>
                  <a:gd name="T23" fmla="*/ 2147483646 h 627"/>
                  <a:gd name="T24" fmla="*/ 2147483646 w 545"/>
                  <a:gd name="T25" fmla="*/ 2147483646 h 627"/>
                  <a:gd name="T26" fmla="*/ 2147483646 w 545"/>
                  <a:gd name="T27" fmla="*/ 2147483646 h 627"/>
                  <a:gd name="T28" fmla="*/ 2147483646 w 545"/>
                  <a:gd name="T29" fmla="*/ 2147483646 h 627"/>
                  <a:gd name="T30" fmla="*/ 2147483646 w 545"/>
                  <a:gd name="T31" fmla="*/ 2147483646 h 627"/>
                  <a:gd name="T32" fmla="*/ 0 w 545"/>
                  <a:gd name="T33" fmla="*/ 2147483646 h 627"/>
                  <a:gd name="T34" fmla="*/ 2147483646 w 545"/>
                  <a:gd name="T35" fmla="*/ 2147483646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BDD7EE"/>
              </a:solidFill>
              <a:ln w="12700" cap="rnd">
                <a:solidFill>
                  <a:srgbClr val="000000"/>
                </a:solidFill>
                <a:round/>
                <a:headEnd/>
                <a:tailEnd/>
              </a:ln>
            </p:spPr>
            <p:txBody>
              <a:bodyPr/>
              <a:lstStyle/>
              <a:p>
                <a:endParaRPr lang="en-US"/>
              </a:p>
            </p:txBody>
          </p:sp>
          <p:sp>
            <p:nvSpPr>
              <p:cNvPr id="123948" name="Freeform 24">
                <a:extLst>
                  <a:ext uri="{FF2B5EF4-FFF2-40B4-BE49-F238E27FC236}">
                    <a16:creationId xmlns:a16="http://schemas.microsoft.com/office/drawing/2014/main" id="{242F0002-EF76-CC95-9CBB-888A641E7641}"/>
                  </a:ext>
                </a:extLst>
              </p:cNvPr>
              <p:cNvSpPr>
                <a:spLocks/>
              </p:cNvSpPr>
              <p:nvPr/>
            </p:nvSpPr>
            <p:spPr bwMode="auto">
              <a:xfrm>
                <a:off x="3613150" y="3255962"/>
                <a:ext cx="666750" cy="731838"/>
              </a:xfrm>
              <a:custGeom>
                <a:avLst/>
                <a:gdLst>
                  <a:gd name="T0" fmla="*/ 0 w 561"/>
                  <a:gd name="T1" fmla="*/ 2147483646 h 461"/>
                  <a:gd name="T2" fmla="*/ 2147483646 w 561"/>
                  <a:gd name="T3" fmla="*/ 0 h 461"/>
                  <a:gd name="T4" fmla="*/ 2147483646 w 561"/>
                  <a:gd name="T5" fmla="*/ 2147483646 h 461"/>
                  <a:gd name="T6" fmla="*/ 2147483646 w 561"/>
                  <a:gd name="T7" fmla="*/ 2147483646 h 461"/>
                  <a:gd name="T8" fmla="*/ 2147483646 w 561"/>
                  <a:gd name="T9" fmla="*/ 2147483646 h 461"/>
                  <a:gd name="T10" fmla="*/ 2147483646 w 561"/>
                  <a:gd name="T11" fmla="*/ 2147483646 h 461"/>
                  <a:gd name="T12" fmla="*/ 2147483646 w 561"/>
                  <a:gd name="T13" fmla="*/ 2147483646 h 461"/>
                  <a:gd name="T14" fmla="*/ 0 w 561"/>
                  <a:gd name="T15" fmla="*/ 2147483646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5">
                <a:extLst>
                  <a:ext uri="{FF2B5EF4-FFF2-40B4-BE49-F238E27FC236}">
                    <a16:creationId xmlns:a16="http://schemas.microsoft.com/office/drawing/2014/main" id="{B33034AD-7A1D-CF9C-A86F-DF53C400ED69}"/>
                  </a:ext>
                </a:extLst>
              </p:cNvPr>
              <p:cNvSpPr>
                <a:spLocks/>
              </p:cNvSpPr>
              <p:nvPr/>
            </p:nvSpPr>
            <p:spPr bwMode="auto">
              <a:xfrm>
                <a:off x="3719925" y="3920822"/>
                <a:ext cx="692889" cy="725004"/>
              </a:xfrm>
              <a:custGeom>
                <a:avLst/>
                <a:gdLst>
                  <a:gd name="T0" fmla="*/ 2147483647 w 582"/>
                  <a:gd name="T1" fmla="*/ 0 h 456"/>
                  <a:gd name="T2" fmla="*/ 2147483647 w 582"/>
                  <a:gd name="T3" fmla="*/ 2147483647 h 456"/>
                  <a:gd name="T4" fmla="*/ 2147483647 w 582"/>
                  <a:gd name="T5" fmla="*/ 2147483647 h 456"/>
                  <a:gd name="T6" fmla="*/ 2147483647 w 582"/>
                  <a:gd name="T7" fmla="*/ 2147483647 h 456"/>
                  <a:gd name="T8" fmla="*/ 2147483647 w 582"/>
                  <a:gd name="T9" fmla="*/ 2147483647 h 456"/>
                  <a:gd name="T10" fmla="*/ 2147483647 w 582"/>
                  <a:gd name="T11" fmla="*/ 2147483647 h 456"/>
                  <a:gd name="T12" fmla="*/ 2147483647 w 582"/>
                  <a:gd name="T13" fmla="*/ 2147483647 h 456"/>
                  <a:gd name="T14" fmla="*/ 0 w 582"/>
                  <a:gd name="T15" fmla="*/ 2147483647 h 456"/>
                  <a:gd name="T16" fmla="*/ 2147483647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a:sym typeface="Arial"/>
                </a:endParaRPr>
              </a:p>
            </p:txBody>
          </p:sp>
          <p:sp>
            <p:nvSpPr>
              <p:cNvPr id="123950" name="Freeform 26" descr="Light downward diagonal">
                <a:extLst>
                  <a:ext uri="{FF2B5EF4-FFF2-40B4-BE49-F238E27FC236}">
                    <a16:creationId xmlns:a16="http://schemas.microsoft.com/office/drawing/2014/main" id="{D62CE2AE-3B98-B391-5831-4321DC25883C}"/>
                  </a:ext>
                </a:extLst>
              </p:cNvPr>
              <p:cNvSpPr>
                <a:spLocks/>
              </p:cNvSpPr>
              <p:nvPr/>
            </p:nvSpPr>
            <p:spPr bwMode="auto">
              <a:xfrm>
                <a:off x="3624265" y="4552952"/>
                <a:ext cx="668337" cy="904875"/>
              </a:xfrm>
              <a:custGeom>
                <a:avLst/>
                <a:gdLst>
                  <a:gd name="T0" fmla="*/ 2147483646 w 562"/>
                  <a:gd name="T1" fmla="*/ 2147483646 h 570"/>
                  <a:gd name="T2" fmla="*/ 2147483646 w 562"/>
                  <a:gd name="T3" fmla="*/ 2147483646 h 570"/>
                  <a:gd name="T4" fmla="*/ 2147483646 w 562"/>
                  <a:gd name="T5" fmla="*/ 2147483646 h 570"/>
                  <a:gd name="T6" fmla="*/ 2147483646 w 562"/>
                  <a:gd name="T7" fmla="*/ 2147483646 h 570"/>
                  <a:gd name="T8" fmla="*/ 2147483646 w 562"/>
                  <a:gd name="T9" fmla="*/ 2147483646 h 570"/>
                  <a:gd name="T10" fmla="*/ 2147483646 w 562"/>
                  <a:gd name="T11" fmla="*/ 2147483646 h 570"/>
                  <a:gd name="T12" fmla="*/ 2147483646 w 562"/>
                  <a:gd name="T13" fmla="*/ 2147483646 h 570"/>
                  <a:gd name="T14" fmla="*/ 2147483646 w 562"/>
                  <a:gd name="T15" fmla="*/ 0 h 570"/>
                  <a:gd name="T16" fmla="*/ 0 w 562"/>
                  <a:gd name="T17" fmla="*/ 2147483646 h 570"/>
                  <a:gd name="T18" fmla="*/ 2147483646 w 562"/>
                  <a:gd name="T19" fmla="*/ 2147483646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rgbClr val="BDD7EE"/>
              </a:solidFill>
              <a:ln w="12700" cap="rnd">
                <a:solidFill>
                  <a:srgbClr val="000000"/>
                </a:solidFill>
                <a:round/>
                <a:headEnd/>
                <a:tailEnd/>
              </a:ln>
            </p:spPr>
            <p:txBody>
              <a:bodyPr/>
              <a:lstStyle/>
              <a:p>
                <a:endParaRPr lang="en-US"/>
              </a:p>
            </p:txBody>
          </p:sp>
          <p:sp>
            <p:nvSpPr>
              <p:cNvPr id="123951" name="Freeform 27">
                <a:extLst>
                  <a:ext uri="{FF2B5EF4-FFF2-40B4-BE49-F238E27FC236}">
                    <a16:creationId xmlns:a16="http://schemas.microsoft.com/office/drawing/2014/main" id="{03377C4D-0A04-1A17-4FB8-3EB03E5BF6EE}"/>
                  </a:ext>
                </a:extLst>
              </p:cNvPr>
              <p:cNvSpPr>
                <a:spLocks/>
              </p:cNvSpPr>
              <p:nvPr/>
            </p:nvSpPr>
            <p:spPr bwMode="auto">
              <a:xfrm>
                <a:off x="3875090" y="4716464"/>
                <a:ext cx="1328737" cy="1704975"/>
              </a:xfrm>
              <a:custGeom>
                <a:avLst/>
                <a:gdLst>
                  <a:gd name="T0" fmla="*/ 0 w 1115"/>
                  <a:gd name="T1" fmla="*/ 2147483646 h 1074"/>
                  <a:gd name="T2" fmla="*/ 2147483646 w 1115"/>
                  <a:gd name="T3" fmla="*/ 2147483646 h 1074"/>
                  <a:gd name="T4" fmla="*/ 2147483646 w 1115"/>
                  <a:gd name="T5" fmla="*/ 0 h 1074"/>
                  <a:gd name="T6" fmla="*/ 2147483646 w 1115"/>
                  <a:gd name="T7" fmla="*/ 2147483646 h 1074"/>
                  <a:gd name="T8" fmla="*/ 2147483646 w 1115"/>
                  <a:gd name="T9" fmla="*/ 2147483646 h 1074"/>
                  <a:gd name="T10" fmla="*/ 2147483646 w 1115"/>
                  <a:gd name="T11" fmla="*/ 2147483646 h 1074"/>
                  <a:gd name="T12" fmla="*/ 2147483646 w 1115"/>
                  <a:gd name="T13" fmla="*/ 2147483646 h 1074"/>
                  <a:gd name="T14" fmla="*/ 2147483646 w 1115"/>
                  <a:gd name="T15" fmla="*/ 2147483646 h 1074"/>
                  <a:gd name="T16" fmla="*/ 2147483646 w 1115"/>
                  <a:gd name="T17" fmla="*/ 2147483646 h 1074"/>
                  <a:gd name="T18" fmla="*/ 2147483646 w 1115"/>
                  <a:gd name="T19" fmla="*/ 2147483646 h 1074"/>
                  <a:gd name="T20" fmla="*/ 2147483646 w 1115"/>
                  <a:gd name="T21" fmla="*/ 2147483646 h 1074"/>
                  <a:gd name="T22" fmla="*/ 2147483646 w 1115"/>
                  <a:gd name="T23" fmla="*/ 2147483646 h 1074"/>
                  <a:gd name="T24" fmla="*/ 2147483646 w 1115"/>
                  <a:gd name="T25" fmla="*/ 2147483646 h 1074"/>
                  <a:gd name="T26" fmla="*/ 2147483646 w 1115"/>
                  <a:gd name="T27" fmla="*/ 2147483646 h 1074"/>
                  <a:gd name="T28" fmla="*/ 2147483646 w 1115"/>
                  <a:gd name="T29" fmla="*/ 2147483646 h 1074"/>
                  <a:gd name="T30" fmla="*/ 2147483646 w 1115"/>
                  <a:gd name="T31" fmla="*/ 2147483646 h 1074"/>
                  <a:gd name="T32" fmla="*/ 2147483646 w 1115"/>
                  <a:gd name="T33" fmla="*/ 2147483646 h 1074"/>
                  <a:gd name="T34" fmla="*/ 2147483646 w 1115"/>
                  <a:gd name="T35" fmla="*/ 2147483646 h 1074"/>
                  <a:gd name="T36" fmla="*/ 2147483646 w 1115"/>
                  <a:gd name="T37" fmla="*/ 2147483646 h 1074"/>
                  <a:gd name="T38" fmla="*/ 2147483646 w 1115"/>
                  <a:gd name="T39" fmla="*/ 2147483646 h 1074"/>
                  <a:gd name="T40" fmla="*/ 2147483646 w 1115"/>
                  <a:gd name="T41" fmla="*/ 2147483646 h 1074"/>
                  <a:gd name="T42" fmla="*/ 2147483646 w 1115"/>
                  <a:gd name="T43" fmla="*/ 2147483646 h 1074"/>
                  <a:gd name="T44" fmla="*/ 2147483646 w 1115"/>
                  <a:gd name="T45" fmla="*/ 2147483646 h 1074"/>
                  <a:gd name="T46" fmla="*/ 2147483646 w 1115"/>
                  <a:gd name="T47" fmla="*/ 2147483646 h 1074"/>
                  <a:gd name="T48" fmla="*/ 2147483646 w 1115"/>
                  <a:gd name="T49" fmla="*/ 2147483646 h 1074"/>
                  <a:gd name="T50" fmla="*/ 2147483646 w 1115"/>
                  <a:gd name="T51" fmla="*/ 2147483646 h 1074"/>
                  <a:gd name="T52" fmla="*/ 2147483646 w 1115"/>
                  <a:gd name="T53" fmla="*/ 2147483646 h 1074"/>
                  <a:gd name="T54" fmla="*/ 2147483646 w 1115"/>
                  <a:gd name="T55" fmla="*/ 2147483646 h 1074"/>
                  <a:gd name="T56" fmla="*/ 2147483646 w 1115"/>
                  <a:gd name="T57" fmla="*/ 2147483646 h 1074"/>
                  <a:gd name="T58" fmla="*/ 2147483646 w 1115"/>
                  <a:gd name="T59" fmla="*/ 2147483646 h 1074"/>
                  <a:gd name="T60" fmla="*/ 2147483646 w 1115"/>
                  <a:gd name="T61" fmla="*/ 2147483646 h 1074"/>
                  <a:gd name="T62" fmla="*/ 2147483646 w 1115"/>
                  <a:gd name="T63" fmla="*/ 2147483646 h 1074"/>
                  <a:gd name="T64" fmla="*/ 2147483646 w 1115"/>
                  <a:gd name="T65" fmla="*/ 2147483646 h 1074"/>
                  <a:gd name="T66" fmla="*/ 2147483646 w 1115"/>
                  <a:gd name="T67" fmla="*/ 2147483646 h 1074"/>
                  <a:gd name="T68" fmla="*/ 2147483646 w 1115"/>
                  <a:gd name="T69" fmla="*/ 2147483646 h 1074"/>
                  <a:gd name="T70" fmla="*/ 2147483646 w 1115"/>
                  <a:gd name="T71" fmla="*/ 2147483646 h 1074"/>
                  <a:gd name="T72" fmla="*/ 2147483646 w 1115"/>
                  <a:gd name="T73" fmla="*/ 2147483646 h 1074"/>
                  <a:gd name="T74" fmla="*/ 2147483646 w 1115"/>
                  <a:gd name="T75" fmla="*/ 2147483646 h 1074"/>
                  <a:gd name="T76" fmla="*/ 2147483646 w 1115"/>
                  <a:gd name="T77" fmla="*/ 2147483646 h 1074"/>
                  <a:gd name="T78" fmla="*/ 2147483646 w 1115"/>
                  <a:gd name="T79" fmla="*/ 2147483646 h 1074"/>
                  <a:gd name="T80" fmla="*/ 2147483646 w 1115"/>
                  <a:gd name="T81" fmla="*/ 2147483646 h 1074"/>
                  <a:gd name="T82" fmla="*/ 2147483646 w 1115"/>
                  <a:gd name="T83" fmla="*/ 2147483646 h 1074"/>
                  <a:gd name="T84" fmla="*/ 2147483646 w 1115"/>
                  <a:gd name="T85" fmla="*/ 2147483646 h 1074"/>
                  <a:gd name="T86" fmla="*/ 2147483646 w 1115"/>
                  <a:gd name="T87" fmla="*/ 2147483646 h 1074"/>
                  <a:gd name="T88" fmla="*/ 2147483646 w 1115"/>
                  <a:gd name="T89" fmla="*/ 2147483646 h 1074"/>
                  <a:gd name="T90" fmla="*/ 2147483646 w 1115"/>
                  <a:gd name="T91" fmla="*/ 2147483646 h 1074"/>
                  <a:gd name="T92" fmla="*/ 2147483646 w 1115"/>
                  <a:gd name="T93" fmla="*/ 2147483646 h 1074"/>
                  <a:gd name="T94" fmla="*/ 2147483646 w 1115"/>
                  <a:gd name="T95" fmla="*/ 2147483646 h 1074"/>
                  <a:gd name="T96" fmla="*/ 2147483646 w 1115"/>
                  <a:gd name="T97" fmla="*/ 2147483646 h 1074"/>
                  <a:gd name="T98" fmla="*/ 2147483646 w 1115"/>
                  <a:gd name="T99" fmla="*/ 2147483646 h 1074"/>
                  <a:gd name="T100" fmla="*/ 0 w 1115"/>
                  <a:gd name="T101" fmla="*/ 2147483646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52" name="Freeform 28">
                <a:extLst>
                  <a:ext uri="{FF2B5EF4-FFF2-40B4-BE49-F238E27FC236}">
                    <a16:creationId xmlns:a16="http://schemas.microsoft.com/office/drawing/2014/main" id="{B46A36D7-80CA-1D08-0F2A-84E59B364717}"/>
                  </a:ext>
                </a:extLst>
              </p:cNvPr>
              <p:cNvSpPr>
                <a:spLocks/>
              </p:cNvSpPr>
              <p:nvPr/>
            </p:nvSpPr>
            <p:spPr bwMode="auto">
              <a:xfrm>
                <a:off x="4289425" y="2727327"/>
                <a:ext cx="623888" cy="522287"/>
              </a:xfrm>
              <a:custGeom>
                <a:avLst/>
                <a:gdLst>
                  <a:gd name="T0" fmla="*/ 2147483646 w 525"/>
                  <a:gd name="T1" fmla="*/ 0 h 329"/>
                  <a:gd name="T2" fmla="*/ 2147483646 w 525"/>
                  <a:gd name="T3" fmla="*/ 2147483646 h 329"/>
                  <a:gd name="T4" fmla="*/ 2147483646 w 525"/>
                  <a:gd name="T5" fmla="*/ 2147483646 h 329"/>
                  <a:gd name="T6" fmla="*/ 2147483646 w 525"/>
                  <a:gd name="T7" fmla="*/ 2147483646 h 329"/>
                  <a:gd name="T8" fmla="*/ 2147483646 w 525"/>
                  <a:gd name="T9" fmla="*/ 2147483646 h 329"/>
                  <a:gd name="T10" fmla="*/ 2147483646 w 525"/>
                  <a:gd name="T11" fmla="*/ 2147483646 h 329"/>
                  <a:gd name="T12" fmla="*/ 2147483646 w 525"/>
                  <a:gd name="T13" fmla="*/ 2147483646 h 329"/>
                  <a:gd name="T14" fmla="*/ 0 w 525"/>
                  <a:gd name="T15" fmla="*/ 2147483646 h 329"/>
                  <a:gd name="T16" fmla="*/ 214748364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2E75B6"/>
              </a:solidFill>
              <a:ln w="12700" cap="rnd">
                <a:solidFill>
                  <a:srgbClr val="000000"/>
                </a:solidFill>
                <a:round/>
                <a:headEnd/>
                <a:tailEnd/>
              </a:ln>
            </p:spPr>
            <p:txBody>
              <a:bodyPr/>
              <a:lstStyle/>
              <a:p>
                <a:endParaRPr lang="en-US"/>
              </a:p>
            </p:txBody>
          </p:sp>
          <p:sp>
            <p:nvSpPr>
              <p:cNvPr id="123953" name="Freeform 29">
                <a:extLst>
                  <a:ext uri="{FF2B5EF4-FFF2-40B4-BE49-F238E27FC236}">
                    <a16:creationId xmlns:a16="http://schemas.microsoft.com/office/drawing/2014/main" id="{D8AD772D-AA7C-1B35-C75C-A2650831737F}"/>
                  </a:ext>
                </a:extLst>
              </p:cNvPr>
              <p:cNvSpPr>
                <a:spLocks/>
              </p:cNvSpPr>
              <p:nvPr/>
            </p:nvSpPr>
            <p:spPr bwMode="auto">
              <a:xfrm>
                <a:off x="4257675" y="3205164"/>
                <a:ext cx="666750" cy="595313"/>
              </a:xfrm>
              <a:custGeom>
                <a:avLst/>
                <a:gdLst>
                  <a:gd name="T0" fmla="*/ 2147483646 w 561"/>
                  <a:gd name="T1" fmla="*/ 0 h 375"/>
                  <a:gd name="T2" fmla="*/ 2147483646 w 561"/>
                  <a:gd name="T3" fmla="*/ 2147483646 h 375"/>
                  <a:gd name="T4" fmla="*/ 2147483646 w 561"/>
                  <a:gd name="T5" fmla="*/ 2147483646 h 375"/>
                  <a:gd name="T6" fmla="*/ 2147483646 w 561"/>
                  <a:gd name="T7" fmla="*/ 2147483646 h 375"/>
                  <a:gd name="T8" fmla="*/ 2147483646 w 561"/>
                  <a:gd name="T9" fmla="*/ 2147483646 h 375"/>
                  <a:gd name="T10" fmla="*/ 2147483646 w 561"/>
                  <a:gd name="T11" fmla="*/ 2147483646 h 375"/>
                  <a:gd name="T12" fmla="*/ 2147483646 w 561"/>
                  <a:gd name="T13" fmla="*/ 2147483646 h 375"/>
                  <a:gd name="T14" fmla="*/ 2147483646 w 561"/>
                  <a:gd name="T15" fmla="*/ 2147483646 h 375"/>
                  <a:gd name="T16" fmla="*/ 2147483646 w 561"/>
                  <a:gd name="T17" fmla="*/ 2147483646 h 375"/>
                  <a:gd name="T18" fmla="*/ 2147483646 w 561"/>
                  <a:gd name="T19" fmla="*/ 2147483646 h 375"/>
                  <a:gd name="T20" fmla="*/ 2147483646 w 561"/>
                  <a:gd name="T21" fmla="*/ 2147483646 h 375"/>
                  <a:gd name="T22" fmla="*/ 2147483646 w 561"/>
                  <a:gd name="T23" fmla="*/ 2147483646 h 375"/>
                  <a:gd name="T24" fmla="*/ 2147483646 w 561"/>
                  <a:gd name="T25" fmla="*/ 2147483646 h 375"/>
                  <a:gd name="T26" fmla="*/ 2147483646 w 561"/>
                  <a:gd name="T27" fmla="*/ 2147483646 h 375"/>
                  <a:gd name="T28" fmla="*/ 2147483646 w 561"/>
                  <a:gd name="T29" fmla="*/ 2147483646 h 375"/>
                  <a:gd name="T30" fmla="*/ 2147483646 w 561"/>
                  <a:gd name="T31" fmla="*/ 2147483646 h 375"/>
                  <a:gd name="T32" fmla="*/ 0 w 561"/>
                  <a:gd name="T33" fmla="*/ 2147483646 h 375"/>
                  <a:gd name="T34" fmla="*/ 2147483646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0">
                <a:extLst>
                  <a:ext uri="{FF2B5EF4-FFF2-40B4-BE49-F238E27FC236}">
                    <a16:creationId xmlns:a16="http://schemas.microsoft.com/office/drawing/2014/main" id="{226BE7A9-A929-942D-136F-02AB0ACED50D}"/>
                  </a:ext>
                </a:extLst>
              </p:cNvPr>
              <p:cNvSpPr>
                <a:spLocks/>
              </p:cNvSpPr>
              <p:nvPr/>
            </p:nvSpPr>
            <p:spPr bwMode="auto">
              <a:xfrm>
                <a:off x="4233899" y="3672365"/>
                <a:ext cx="783973" cy="519994"/>
              </a:xfrm>
              <a:custGeom>
                <a:avLst/>
                <a:gdLst>
                  <a:gd name="T0" fmla="*/ 2147483647 w 658"/>
                  <a:gd name="T1" fmla="*/ 0 h 328"/>
                  <a:gd name="T2" fmla="*/ 2147483647 w 658"/>
                  <a:gd name="T3" fmla="*/ 2147483647 h 328"/>
                  <a:gd name="T4" fmla="*/ 2147483647 w 658"/>
                  <a:gd name="T5" fmla="*/ 2147483647 h 328"/>
                  <a:gd name="T6" fmla="*/ 2147483647 w 658"/>
                  <a:gd name="T7" fmla="*/ 2147483647 h 328"/>
                  <a:gd name="T8" fmla="*/ 2147483647 w 658"/>
                  <a:gd name="T9" fmla="*/ 2147483647 h 328"/>
                  <a:gd name="T10" fmla="*/ 2147483647 w 658"/>
                  <a:gd name="T11" fmla="*/ 2147483647 h 328"/>
                  <a:gd name="T12" fmla="*/ 2147483647 w 658"/>
                  <a:gd name="T13" fmla="*/ 2147483647 h 328"/>
                  <a:gd name="T14" fmla="*/ 2147483647 w 658"/>
                  <a:gd name="T15" fmla="*/ 2147483647 h 328"/>
                  <a:gd name="T16" fmla="*/ 2147483647 w 658"/>
                  <a:gd name="T17" fmla="*/ 2147483647 h 328"/>
                  <a:gd name="T18" fmla="*/ 2147483647 w 658"/>
                  <a:gd name="T19" fmla="*/ 2147483647 h 328"/>
                  <a:gd name="T20" fmla="*/ 2147483647 w 658"/>
                  <a:gd name="T21" fmla="*/ 2147483647 h 328"/>
                  <a:gd name="T22" fmla="*/ 2147483647 w 658"/>
                  <a:gd name="T23" fmla="*/ 2147483647 h 328"/>
                  <a:gd name="T24" fmla="*/ 2147483647 w 658"/>
                  <a:gd name="T25" fmla="*/ 2147483647 h 328"/>
                  <a:gd name="T26" fmla="*/ 2147483647 w 658"/>
                  <a:gd name="T27" fmla="*/ 2147483647 h 328"/>
                  <a:gd name="T28" fmla="*/ 2147483647 w 658"/>
                  <a:gd name="T29" fmla="*/ 2147483647 h 328"/>
                  <a:gd name="T30" fmla="*/ 2147483647 w 658"/>
                  <a:gd name="T31" fmla="*/ 2147483647 h 328"/>
                  <a:gd name="T32" fmla="*/ 2147483647 w 658"/>
                  <a:gd name="T33" fmla="*/ 2147483647 h 328"/>
                  <a:gd name="T34" fmla="*/ 0 w 658"/>
                  <a:gd name="T35" fmla="*/ 2147483647 h 328"/>
                  <a:gd name="T36" fmla="*/ 2147483647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a:sym typeface="Arial"/>
                </a:endParaRPr>
              </a:p>
            </p:txBody>
          </p:sp>
          <p:sp>
            <p:nvSpPr>
              <p:cNvPr id="123955" name="Freeform 31">
                <a:extLst>
                  <a:ext uri="{FF2B5EF4-FFF2-40B4-BE49-F238E27FC236}">
                    <a16:creationId xmlns:a16="http://schemas.microsoft.com/office/drawing/2014/main" id="{B69ED6DE-04F5-D851-DEFE-CCC07E6D1E93}"/>
                  </a:ext>
                </a:extLst>
              </p:cNvPr>
              <p:cNvSpPr>
                <a:spLocks/>
              </p:cNvSpPr>
              <p:nvPr/>
            </p:nvSpPr>
            <p:spPr bwMode="auto">
              <a:xfrm>
                <a:off x="4379915" y="4165602"/>
                <a:ext cx="708025" cy="504825"/>
              </a:xfrm>
              <a:custGeom>
                <a:avLst/>
                <a:gdLst>
                  <a:gd name="T0" fmla="*/ 2147483646 w 594"/>
                  <a:gd name="T1" fmla="*/ 0 h 318"/>
                  <a:gd name="T2" fmla="*/ 2147483646 w 594"/>
                  <a:gd name="T3" fmla="*/ 2147483646 h 318"/>
                  <a:gd name="T4" fmla="*/ 2147483646 w 594"/>
                  <a:gd name="T5" fmla="*/ 2147483646 h 318"/>
                  <a:gd name="T6" fmla="*/ 2147483646 w 594"/>
                  <a:gd name="T7" fmla="*/ 2147483646 h 318"/>
                  <a:gd name="T8" fmla="*/ 2147483646 w 594"/>
                  <a:gd name="T9" fmla="*/ 2147483646 h 318"/>
                  <a:gd name="T10" fmla="*/ 2147483646 w 594"/>
                  <a:gd name="T11" fmla="*/ 2147483646 h 318"/>
                  <a:gd name="T12" fmla="*/ 2147483646 w 594"/>
                  <a:gd name="T13" fmla="*/ 2147483646 h 318"/>
                  <a:gd name="T14" fmla="*/ 2147483646 w 594"/>
                  <a:gd name="T15" fmla="*/ 2147483646 h 318"/>
                  <a:gd name="T16" fmla="*/ 2147483646 w 594"/>
                  <a:gd name="T17" fmla="*/ 2147483646 h 318"/>
                  <a:gd name="T18" fmla="*/ 2147483646 w 594"/>
                  <a:gd name="T19" fmla="*/ 2147483646 h 318"/>
                  <a:gd name="T20" fmla="*/ 2147483646 w 594"/>
                  <a:gd name="T21" fmla="*/ 2147483646 h 318"/>
                  <a:gd name="T22" fmla="*/ 2147483646 w 594"/>
                  <a:gd name="T23" fmla="*/ 2147483646 h 318"/>
                  <a:gd name="T24" fmla="*/ 0 w 594"/>
                  <a:gd name="T25" fmla="*/ 2147483646 h 318"/>
                  <a:gd name="T26" fmla="*/ 2147483646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BDD7EE"/>
              </a:solidFill>
              <a:ln w="12700" cap="rnd">
                <a:solidFill>
                  <a:srgbClr val="000000"/>
                </a:solidFill>
                <a:round/>
                <a:headEnd/>
                <a:tailEnd/>
              </a:ln>
            </p:spPr>
            <p:txBody>
              <a:bodyPr/>
              <a:lstStyle/>
              <a:p>
                <a:endParaRPr lang="en-US"/>
              </a:p>
            </p:txBody>
          </p:sp>
          <p:sp>
            <p:nvSpPr>
              <p:cNvPr id="123956" name="Freeform 32">
                <a:extLst>
                  <a:ext uri="{FF2B5EF4-FFF2-40B4-BE49-F238E27FC236}">
                    <a16:creationId xmlns:a16="http://schemas.microsoft.com/office/drawing/2014/main" id="{FA770B33-197A-5D37-8EB1-7F92578384D4}"/>
                  </a:ext>
                </a:extLst>
              </p:cNvPr>
              <p:cNvSpPr>
                <a:spLocks/>
              </p:cNvSpPr>
              <p:nvPr/>
            </p:nvSpPr>
            <p:spPr bwMode="auto">
              <a:xfrm>
                <a:off x="4284665" y="4635502"/>
                <a:ext cx="822325" cy="568325"/>
              </a:xfrm>
              <a:custGeom>
                <a:avLst/>
                <a:gdLst>
                  <a:gd name="T0" fmla="*/ 2147483646 w 690"/>
                  <a:gd name="T1" fmla="*/ 0 h 358"/>
                  <a:gd name="T2" fmla="*/ 2147483646 w 690"/>
                  <a:gd name="T3" fmla="*/ 2147483646 h 358"/>
                  <a:gd name="T4" fmla="*/ 2147483646 w 690"/>
                  <a:gd name="T5" fmla="*/ 2147483646 h 358"/>
                  <a:gd name="T6" fmla="*/ 2147483646 w 690"/>
                  <a:gd name="T7" fmla="*/ 2147483646 h 358"/>
                  <a:gd name="T8" fmla="*/ 2147483646 w 690"/>
                  <a:gd name="T9" fmla="*/ 2147483646 h 358"/>
                  <a:gd name="T10" fmla="*/ 2147483646 w 690"/>
                  <a:gd name="T11" fmla="*/ 2147483646 h 358"/>
                  <a:gd name="T12" fmla="*/ 2147483646 w 690"/>
                  <a:gd name="T13" fmla="*/ 2147483646 h 358"/>
                  <a:gd name="T14" fmla="*/ 2147483646 w 690"/>
                  <a:gd name="T15" fmla="*/ 2147483646 h 358"/>
                  <a:gd name="T16" fmla="*/ 2147483646 w 690"/>
                  <a:gd name="T17" fmla="*/ 2147483646 h 358"/>
                  <a:gd name="T18" fmla="*/ 2147483646 w 690"/>
                  <a:gd name="T19" fmla="*/ 2147483646 h 358"/>
                  <a:gd name="T20" fmla="*/ 2147483646 w 690"/>
                  <a:gd name="T21" fmla="*/ 2147483646 h 358"/>
                  <a:gd name="T22" fmla="*/ 2147483646 w 690"/>
                  <a:gd name="T23" fmla="*/ 2147483646 h 358"/>
                  <a:gd name="T24" fmla="*/ 2147483646 w 690"/>
                  <a:gd name="T25" fmla="*/ 2147483646 h 358"/>
                  <a:gd name="T26" fmla="*/ 2147483646 w 690"/>
                  <a:gd name="T27" fmla="*/ 2147483646 h 358"/>
                  <a:gd name="T28" fmla="*/ 2147483646 w 690"/>
                  <a:gd name="T29" fmla="*/ 2147483646 h 358"/>
                  <a:gd name="T30" fmla="*/ 2147483646 w 690"/>
                  <a:gd name="T31" fmla="*/ 2147483646 h 358"/>
                  <a:gd name="T32" fmla="*/ 2147483646 w 690"/>
                  <a:gd name="T33" fmla="*/ 2147483646 h 358"/>
                  <a:gd name="T34" fmla="*/ 2147483646 w 690"/>
                  <a:gd name="T35" fmla="*/ 2147483646 h 358"/>
                  <a:gd name="T36" fmla="*/ 2147483646 w 690"/>
                  <a:gd name="T37" fmla="*/ 2147483646 h 358"/>
                  <a:gd name="T38" fmla="*/ 0 w 690"/>
                  <a:gd name="T39" fmla="*/ 2147483646 h 358"/>
                  <a:gd name="T40" fmla="*/ 2147483646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BDD7EE"/>
              </a:solidFill>
              <a:ln w="12700" cap="rnd">
                <a:solidFill>
                  <a:srgbClr val="000000"/>
                </a:solidFill>
                <a:round/>
                <a:headEnd/>
                <a:tailEnd/>
              </a:ln>
            </p:spPr>
            <p:txBody>
              <a:bodyPr/>
              <a:lstStyle/>
              <a:p>
                <a:endParaRPr lang="en-US"/>
              </a:p>
            </p:txBody>
          </p:sp>
          <p:sp>
            <p:nvSpPr>
              <p:cNvPr id="123957" name="Freeform 33">
                <a:extLst>
                  <a:ext uri="{FF2B5EF4-FFF2-40B4-BE49-F238E27FC236}">
                    <a16:creationId xmlns:a16="http://schemas.microsoft.com/office/drawing/2014/main" id="{CB33FE14-FB19-3495-825B-7D4A89C6678B}"/>
                  </a:ext>
                </a:extLst>
              </p:cNvPr>
              <p:cNvSpPr>
                <a:spLocks/>
              </p:cNvSpPr>
              <p:nvPr/>
            </p:nvSpPr>
            <p:spPr bwMode="auto">
              <a:xfrm>
                <a:off x="4865690" y="2722562"/>
                <a:ext cx="619125" cy="915988"/>
              </a:xfrm>
              <a:custGeom>
                <a:avLst/>
                <a:gdLst>
                  <a:gd name="T0" fmla="*/ 2147483646 w 519"/>
                  <a:gd name="T1" fmla="*/ 2147483646 h 576"/>
                  <a:gd name="T2" fmla="*/ 2147483646 w 519"/>
                  <a:gd name="T3" fmla="*/ 2147483646 h 576"/>
                  <a:gd name="T4" fmla="*/ 2147483646 w 519"/>
                  <a:gd name="T5" fmla="*/ 2147483646 h 576"/>
                  <a:gd name="T6" fmla="*/ 2147483646 w 519"/>
                  <a:gd name="T7" fmla="*/ 2147483646 h 576"/>
                  <a:gd name="T8" fmla="*/ 2147483646 w 519"/>
                  <a:gd name="T9" fmla="*/ 2147483646 h 576"/>
                  <a:gd name="T10" fmla="*/ 2147483646 w 519"/>
                  <a:gd name="T11" fmla="*/ 2147483646 h 576"/>
                  <a:gd name="T12" fmla="*/ 2147483646 w 519"/>
                  <a:gd name="T13" fmla="*/ 2147483646 h 576"/>
                  <a:gd name="T14" fmla="*/ 2147483646 w 519"/>
                  <a:gd name="T15" fmla="*/ 2147483646 h 576"/>
                  <a:gd name="T16" fmla="*/ 2147483646 w 519"/>
                  <a:gd name="T17" fmla="*/ 2147483646 h 576"/>
                  <a:gd name="T18" fmla="*/ 2147483646 w 519"/>
                  <a:gd name="T19" fmla="*/ 2147483646 h 576"/>
                  <a:gd name="T20" fmla="*/ 2147483646 w 519"/>
                  <a:gd name="T21" fmla="*/ 2147483646 h 576"/>
                  <a:gd name="T22" fmla="*/ 2147483646 w 519"/>
                  <a:gd name="T23" fmla="*/ 2147483646 h 576"/>
                  <a:gd name="T24" fmla="*/ 2147483646 w 519"/>
                  <a:gd name="T25" fmla="*/ 2147483646 h 576"/>
                  <a:gd name="T26" fmla="*/ 2147483646 w 519"/>
                  <a:gd name="T27" fmla="*/ 2147483646 h 576"/>
                  <a:gd name="T28" fmla="*/ 2147483646 w 519"/>
                  <a:gd name="T29" fmla="*/ 2147483646 h 576"/>
                  <a:gd name="T30" fmla="*/ 2147483646 w 519"/>
                  <a:gd name="T31" fmla="*/ 2147483646 h 576"/>
                  <a:gd name="T32" fmla="*/ 2147483646 w 519"/>
                  <a:gd name="T33" fmla="*/ 2147483646 h 576"/>
                  <a:gd name="T34" fmla="*/ 2147483646 w 519"/>
                  <a:gd name="T35" fmla="*/ 2147483646 h 576"/>
                  <a:gd name="T36" fmla="*/ 2147483646 w 519"/>
                  <a:gd name="T37" fmla="*/ 2147483646 h 576"/>
                  <a:gd name="T38" fmla="*/ 2147483646 w 519"/>
                  <a:gd name="T39" fmla="*/ 2147483646 h 576"/>
                  <a:gd name="T40" fmla="*/ 2147483646 w 519"/>
                  <a:gd name="T41" fmla="*/ 2147483646 h 576"/>
                  <a:gd name="T42" fmla="*/ 2147483646 w 519"/>
                  <a:gd name="T43" fmla="*/ 2147483646 h 576"/>
                  <a:gd name="T44" fmla="*/ 2147483646 w 519"/>
                  <a:gd name="T45" fmla="*/ 2147483646 h 576"/>
                  <a:gd name="T46" fmla="*/ 2147483646 w 519"/>
                  <a:gd name="T47" fmla="*/ 2147483646 h 576"/>
                  <a:gd name="T48" fmla="*/ 2147483646 w 519"/>
                  <a:gd name="T49" fmla="*/ 2147483646 h 576"/>
                  <a:gd name="T50" fmla="*/ 2147483646 w 519"/>
                  <a:gd name="T51" fmla="*/ 2147483646 h 576"/>
                  <a:gd name="T52" fmla="*/ 2147483646 w 519"/>
                  <a:gd name="T53" fmla="*/ 2147483646 h 576"/>
                  <a:gd name="T54" fmla="*/ 2147483646 w 519"/>
                  <a:gd name="T55" fmla="*/ 0 h 576"/>
                  <a:gd name="T56" fmla="*/ 2147483646 w 519"/>
                  <a:gd name="T57" fmla="*/ 0 h 576"/>
                  <a:gd name="T58" fmla="*/ 2147483646 w 519"/>
                  <a:gd name="T59" fmla="*/ 2147483646 h 576"/>
                  <a:gd name="T60" fmla="*/ 0 w 519"/>
                  <a:gd name="T61" fmla="*/ 2147483646 h 576"/>
                  <a:gd name="T62" fmla="*/ 2147483646 w 519"/>
                  <a:gd name="T63" fmla="*/ 2147483646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FF66CC"/>
              </a:solidFill>
              <a:ln w="12700" cap="rnd">
                <a:solidFill>
                  <a:srgbClr val="000000"/>
                </a:solidFill>
                <a:round/>
                <a:headEnd/>
                <a:tailEnd/>
              </a:ln>
            </p:spPr>
            <p:txBody>
              <a:bodyPr/>
              <a:lstStyle/>
              <a:p>
                <a:endParaRPr lang="en-US"/>
              </a:p>
            </p:txBody>
          </p:sp>
          <p:sp>
            <p:nvSpPr>
              <p:cNvPr id="123958" name="Freeform 34" descr="Light downward diagonal">
                <a:extLst>
                  <a:ext uri="{FF2B5EF4-FFF2-40B4-BE49-F238E27FC236}">
                    <a16:creationId xmlns:a16="http://schemas.microsoft.com/office/drawing/2014/main" id="{3C251FE7-5C99-9238-E500-DF5BFF5F9FCC}"/>
                  </a:ext>
                </a:extLst>
              </p:cNvPr>
              <p:cNvSpPr>
                <a:spLocks/>
              </p:cNvSpPr>
              <p:nvPr/>
            </p:nvSpPr>
            <p:spPr bwMode="auto">
              <a:xfrm>
                <a:off x="4908552" y="3625852"/>
                <a:ext cx="568325" cy="498475"/>
              </a:xfrm>
              <a:custGeom>
                <a:avLst/>
                <a:gdLst>
                  <a:gd name="T0" fmla="*/ 0 w 478"/>
                  <a:gd name="T1" fmla="*/ 2147483646 h 314"/>
                  <a:gd name="T2" fmla="*/ 2147483646 w 478"/>
                  <a:gd name="T3" fmla="*/ 2147483646 h 314"/>
                  <a:gd name="T4" fmla="*/ 2147483646 w 478"/>
                  <a:gd name="T5" fmla="*/ 2147483646 h 314"/>
                  <a:gd name="T6" fmla="*/ 2147483646 w 478"/>
                  <a:gd name="T7" fmla="*/ 2147483646 h 314"/>
                  <a:gd name="T8" fmla="*/ 2147483646 w 478"/>
                  <a:gd name="T9" fmla="*/ 2147483646 h 314"/>
                  <a:gd name="T10" fmla="*/ 2147483646 w 478"/>
                  <a:gd name="T11" fmla="*/ 2147483646 h 314"/>
                  <a:gd name="T12" fmla="*/ 2147483646 w 478"/>
                  <a:gd name="T13" fmla="*/ 2147483646 h 314"/>
                  <a:gd name="T14" fmla="*/ 2147483646 w 478"/>
                  <a:gd name="T15" fmla="*/ 2147483646 h 314"/>
                  <a:gd name="T16" fmla="*/ 2147483646 w 478"/>
                  <a:gd name="T17" fmla="*/ 2147483646 h 314"/>
                  <a:gd name="T18" fmla="*/ 2147483646 w 478"/>
                  <a:gd name="T19" fmla="*/ 2147483646 h 314"/>
                  <a:gd name="T20" fmla="*/ 2147483646 w 478"/>
                  <a:gd name="T21" fmla="*/ 2147483646 h 314"/>
                  <a:gd name="T22" fmla="*/ 2147483646 w 478"/>
                  <a:gd name="T23" fmla="*/ 2147483646 h 314"/>
                  <a:gd name="T24" fmla="*/ 2147483646 w 478"/>
                  <a:gd name="T25" fmla="*/ 2147483646 h 314"/>
                  <a:gd name="T26" fmla="*/ 2147483646 w 478"/>
                  <a:gd name="T27" fmla="*/ 2147483646 h 314"/>
                  <a:gd name="T28" fmla="*/ 2147483646 w 478"/>
                  <a:gd name="T29" fmla="*/ 2147483646 h 314"/>
                  <a:gd name="T30" fmla="*/ 2147483646 w 478"/>
                  <a:gd name="T31" fmla="*/ 2147483646 h 314"/>
                  <a:gd name="T32" fmla="*/ 2147483646 w 478"/>
                  <a:gd name="T33" fmla="*/ 2147483646 h 314"/>
                  <a:gd name="T34" fmla="*/ 2147483646 w 478"/>
                  <a:gd name="T35" fmla="*/ 2147483646 h 314"/>
                  <a:gd name="T36" fmla="*/ 2147483646 w 478"/>
                  <a:gd name="T37" fmla="*/ 0 h 314"/>
                  <a:gd name="T38" fmla="*/ 2147483646 w 478"/>
                  <a:gd name="T39" fmla="*/ 2147483646 h 314"/>
                  <a:gd name="T40" fmla="*/ 0 w 478"/>
                  <a:gd name="T41" fmla="*/ 2147483646 h 314"/>
                  <a:gd name="T42" fmla="*/ 0 w 478"/>
                  <a:gd name="T43" fmla="*/ 2147483646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BDD7EE"/>
              </a:solidFill>
              <a:ln w="9525">
                <a:solidFill>
                  <a:srgbClr val="000000"/>
                </a:solidFill>
                <a:round/>
                <a:headEnd/>
                <a:tailEnd/>
              </a:ln>
            </p:spPr>
            <p:txBody>
              <a:bodyPr wrap="none" anchor="ctr"/>
              <a:lstStyle/>
              <a:p>
                <a:endParaRPr lang="en-US"/>
              </a:p>
            </p:txBody>
          </p:sp>
          <p:sp>
            <p:nvSpPr>
              <p:cNvPr id="123959" name="Freeform 35" descr="Light downward diagonal">
                <a:extLst>
                  <a:ext uri="{FF2B5EF4-FFF2-40B4-BE49-F238E27FC236}">
                    <a16:creationId xmlns:a16="http://schemas.microsoft.com/office/drawing/2014/main" id="{B4947C29-AD3D-D2F7-627E-B9279813BC60}"/>
                  </a:ext>
                </a:extLst>
              </p:cNvPr>
              <p:cNvSpPr>
                <a:spLocks/>
              </p:cNvSpPr>
              <p:nvPr/>
            </p:nvSpPr>
            <p:spPr bwMode="auto">
              <a:xfrm>
                <a:off x="4978402" y="4084637"/>
                <a:ext cx="633413" cy="730250"/>
              </a:xfrm>
              <a:custGeom>
                <a:avLst/>
                <a:gdLst>
                  <a:gd name="T0" fmla="*/ 2147483646 w 532"/>
                  <a:gd name="T1" fmla="*/ 2147483646 h 460"/>
                  <a:gd name="T2" fmla="*/ 2147483646 w 532"/>
                  <a:gd name="T3" fmla="*/ 2147483646 h 460"/>
                  <a:gd name="T4" fmla="*/ 2147483646 w 532"/>
                  <a:gd name="T5" fmla="*/ 2147483646 h 460"/>
                  <a:gd name="T6" fmla="*/ 2147483646 w 532"/>
                  <a:gd name="T7" fmla="*/ 2147483646 h 460"/>
                  <a:gd name="T8" fmla="*/ 2147483646 w 532"/>
                  <a:gd name="T9" fmla="*/ 2147483646 h 460"/>
                  <a:gd name="T10" fmla="*/ 2147483646 w 532"/>
                  <a:gd name="T11" fmla="*/ 2147483646 h 460"/>
                  <a:gd name="T12" fmla="*/ 2147483646 w 532"/>
                  <a:gd name="T13" fmla="*/ 2147483646 h 460"/>
                  <a:gd name="T14" fmla="*/ 2147483646 w 532"/>
                  <a:gd name="T15" fmla="*/ 2147483646 h 460"/>
                  <a:gd name="T16" fmla="*/ 2147483646 w 532"/>
                  <a:gd name="T17" fmla="*/ 2147483646 h 460"/>
                  <a:gd name="T18" fmla="*/ 2147483646 w 532"/>
                  <a:gd name="T19" fmla="*/ 2147483646 h 460"/>
                  <a:gd name="T20" fmla="*/ 2147483646 w 532"/>
                  <a:gd name="T21" fmla="*/ 2147483646 h 460"/>
                  <a:gd name="T22" fmla="*/ 2147483646 w 532"/>
                  <a:gd name="T23" fmla="*/ 2147483646 h 460"/>
                  <a:gd name="T24" fmla="*/ 2147483646 w 532"/>
                  <a:gd name="T25" fmla="*/ 2147483646 h 460"/>
                  <a:gd name="T26" fmla="*/ 2147483646 w 532"/>
                  <a:gd name="T27" fmla="*/ 2147483646 h 460"/>
                  <a:gd name="T28" fmla="*/ 2147483646 w 532"/>
                  <a:gd name="T29" fmla="*/ 2147483646 h 460"/>
                  <a:gd name="T30" fmla="*/ 2147483646 w 532"/>
                  <a:gd name="T31" fmla="*/ 2147483646 h 460"/>
                  <a:gd name="T32" fmla="*/ 2147483646 w 532"/>
                  <a:gd name="T33" fmla="*/ 2147483646 h 460"/>
                  <a:gd name="T34" fmla="*/ 2147483646 w 532"/>
                  <a:gd name="T35" fmla="*/ 2147483646 h 460"/>
                  <a:gd name="T36" fmla="*/ 2147483646 w 532"/>
                  <a:gd name="T37" fmla="*/ 2147483646 h 460"/>
                  <a:gd name="T38" fmla="*/ 2147483646 w 532"/>
                  <a:gd name="T39" fmla="*/ 2147483646 h 460"/>
                  <a:gd name="T40" fmla="*/ 2147483646 w 532"/>
                  <a:gd name="T41" fmla="*/ 2147483646 h 460"/>
                  <a:gd name="T42" fmla="*/ 2147483646 w 532"/>
                  <a:gd name="T43" fmla="*/ 2147483646 h 460"/>
                  <a:gd name="T44" fmla="*/ 2147483646 w 532"/>
                  <a:gd name="T45" fmla="*/ 2147483646 h 460"/>
                  <a:gd name="T46" fmla="*/ 2147483646 w 532"/>
                  <a:gd name="T47" fmla="*/ 2147483646 h 460"/>
                  <a:gd name="T48" fmla="*/ 2147483646 w 532"/>
                  <a:gd name="T49" fmla="*/ 2147483646 h 460"/>
                  <a:gd name="T50" fmla="*/ 2147483646 w 532"/>
                  <a:gd name="T51" fmla="*/ 2147483646 h 460"/>
                  <a:gd name="T52" fmla="*/ 2147483646 w 532"/>
                  <a:gd name="T53" fmla="*/ 2147483646 h 460"/>
                  <a:gd name="T54" fmla="*/ 2147483646 w 532"/>
                  <a:gd name="T55" fmla="*/ 2147483646 h 460"/>
                  <a:gd name="T56" fmla="*/ 2147483646 w 532"/>
                  <a:gd name="T57" fmla="*/ 2147483646 h 460"/>
                  <a:gd name="T58" fmla="*/ 2147483646 w 532"/>
                  <a:gd name="T59" fmla="*/ 2147483646 h 460"/>
                  <a:gd name="T60" fmla="*/ 2147483646 w 532"/>
                  <a:gd name="T61" fmla="*/ 2147483646 h 460"/>
                  <a:gd name="T62" fmla="*/ 2147483646 w 532"/>
                  <a:gd name="T63" fmla="*/ 2147483646 h 460"/>
                  <a:gd name="T64" fmla="*/ 2147483646 w 532"/>
                  <a:gd name="T65" fmla="*/ 2147483646 h 460"/>
                  <a:gd name="T66" fmla="*/ 2147483646 w 532"/>
                  <a:gd name="T67" fmla="*/ 0 h 460"/>
                  <a:gd name="T68" fmla="*/ 0 w 532"/>
                  <a:gd name="T69" fmla="*/ 2147483646 h 460"/>
                  <a:gd name="T70" fmla="*/ 2147483646 w 532"/>
                  <a:gd name="T71" fmla="*/ 2147483646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BDD7EE"/>
              </a:solidFill>
              <a:ln w="12700" cap="rnd">
                <a:solidFill>
                  <a:srgbClr val="000000"/>
                </a:solidFill>
                <a:round/>
                <a:headEnd/>
                <a:tailEnd/>
              </a:ln>
            </p:spPr>
            <p:txBody>
              <a:bodyPr/>
              <a:lstStyle/>
              <a:p>
                <a:endParaRPr lang="en-US"/>
              </a:p>
            </p:txBody>
          </p:sp>
          <p:sp>
            <p:nvSpPr>
              <p:cNvPr id="123960" name="Freeform 36">
                <a:extLst>
                  <a:ext uri="{FF2B5EF4-FFF2-40B4-BE49-F238E27FC236}">
                    <a16:creationId xmlns:a16="http://schemas.microsoft.com/office/drawing/2014/main" id="{52CBB619-65AC-51F9-715A-98A3B9F97A01}"/>
                  </a:ext>
                </a:extLst>
              </p:cNvPr>
              <p:cNvSpPr>
                <a:spLocks/>
              </p:cNvSpPr>
              <p:nvPr/>
            </p:nvSpPr>
            <p:spPr bwMode="auto">
              <a:xfrm>
                <a:off x="5084763" y="4730752"/>
                <a:ext cx="481012" cy="573087"/>
              </a:xfrm>
              <a:custGeom>
                <a:avLst/>
                <a:gdLst>
                  <a:gd name="T0" fmla="*/ 2147483646 w 404"/>
                  <a:gd name="T1" fmla="*/ 2147483646 h 360"/>
                  <a:gd name="T2" fmla="*/ 2147483646 w 404"/>
                  <a:gd name="T3" fmla="*/ 2147483646 h 360"/>
                  <a:gd name="T4" fmla="*/ 2147483646 w 404"/>
                  <a:gd name="T5" fmla="*/ 2147483646 h 360"/>
                  <a:gd name="T6" fmla="*/ 2147483646 w 404"/>
                  <a:gd name="T7" fmla="*/ 2147483646 h 360"/>
                  <a:gd name="T8" fmla="*/ 2147483646 w 404"/>
                  <a:gd name="T9" fmla="*/ 2147483646 h 360"/>
                  <a:gd name="T10" fmla="*/ 2147483646 w 404"/>
                  <a:gd name="T11" fmla="*/ 2147483646 h 360"/>
                  <a:gd name="T12" fmla="*/ 2147483646 w 404"/>
                  <a:gd name="T13" fmla="*/ 2147483646 h 360"/>
                  <a:gd name="T14" fmla="*/ 2147483646 w 404"/>
                  <a:gd name="T15" fmla="*/ 2147483646 h 360"/>
                  <a:gd name="T16" fmla="*/ 2147483646 w 404"/>
                  <a:gd name="T17" fmla="*/ 2147483646 h 360"/>
                  <a:gd name="T18" fmla="*/ 2147483646 w 404"/>
                  <a:gd name="T19" fmla="*/ 2147483646 h 360"/>
                  <a:gd name="T20" fmla="*/ 2147483646 w 404"/>
                  <a:gd name="T21" fmla="*/ 2147483646 h 360"/>
                  <a:gd name="T22" fmla="*/ 2147483646 w 404"/>
                  <a:gd name="T23" fmla="*/ 2147483646 h 360"/>
                  <a:gd name="T24" fmla="*/ 2147483646 w 404"/>
                  <a:gd name="T25" fmla="*/ 2147483646 h 360"/>
                  <a:gd name="T26" fmla="*/ 2147483646 w 404"/>
                  <a:gd name="T27" fmla="*/ 2147483646 h 360"/>
                  <a:gd name="T28" fmla="*/ 2147483646 w 404"/>
                  <a:gd name="T29" fmla="*/ 2147483646 h 360"/>
                  <a:gd name="T30" fmla="*/ 2147483646 w 404"/>
                  <a:gd name="T31" fmla="*/ 2147483646 h 360"/>
                  <a:gd name="T32" fmla="*/ 2147483646 w 404"/>
                  <a:gd name="T33" fmla="*/ 2147483646 h 360"/>
                  <a:gd name="T34" fmla="*/ 2147483646 w 404"/>
                  <a:gd name="T35" fmla="*/ 2147483646 h 360"/>
                  <a:gd name="T36" fmla="*/ 2147483646 w 404"/>
                  <a:gd name="T37" fmla="*/ 0 h 360"/>
                  <a:gd name="T38" fmla="*/ 0 w 404"/>
                  <a:gd name="T39" fmla="*/ 2147483646 h 360"/>
                  <a:gd name="T40" fmla="*/ 2147483646 w 404"/>
                  <a:gd name="T41" fmla="*/ 2147483646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BDD7EE"/>
              </a:solidFill>
              <a:ln w="12700" cap="rnd">
                <a:solidFill>
                  <a:srgbClr val="000000"/>
                </a:solidFill>
                <a:round/>
                <a:headEnd/>
                <a:tailEnd/>
              </a:ln>
            </p:spPr>
            <p:txBody>
              <a:bodyPr/>
              <a:lstStyle/>
              <a:p>
                <a:endParaRPr lang="en-US"/>
              </a:p>
            </p:txBody>
          </p:sp>
          <p:sp>
            <p:nvSpPr>
              <p:cNvPr id="123961" name="Freeform 37" descr="Light downward diagonal">
                <a:extLst>
                  <a:ext uri="{FF2B5EF4-FFF2-40B4-BE49-F238E27FC236}">
                    <a16:creationId xmlns:a16="http://schemas.microsoft.com/office/drawing/2014/main" id="{6CBC3639-A192-57B0-7A11-0EA8193682BF}"/>
                  </a:ext>
                </a:extLst>
              </p:cNvPr>
              <p:cNvSpPr>
                <a:spLocks/>
              </p:cNvSpPr>
              <p:nvPr/>
            </p:nvSpPr>
            <p:spPr bwMode="auto">
              <a:xfrm>
                <a:off x="5148265" y="5297487"/>
                <a:ext cx="541337" cy="623888"/>
              </a:xfrm>
              <a:custGeom>
                <a:avLst/>
                <a:gdLst>
                  <a:gd name="T0" fmla="*/ 0 w 456"/>
                  <a:gd name="T1" fmla="*/ 2147483646 h 393"/>
                  <a:gd name="T2" fmla="*/ 2147483646 w 456"/>
                  <a:gd name="T3" fmla="*/ 2147483646 h 393"/>
                  <a:gd name="T4" fmla="*/ 2147483646 w 456"/>
                  <a:gd name="T5" fmla="*/ 2147483646 h 393"/>
                  <a:gd name="T6" fmla="*/ 2147483646 w 456"/>
                  <a:gd name="T7" fmla="*/ 2147483646 h 393"/>
                  <a:gd name="T8" fmla="*/ 2147483646 w 456"/>
                  <a:gd name="T9" fmla="*/ 2147483646 h 393"/>
                  <a:gd name="T10" fmla="*/ 2147483646 w 456"/>
                  <a:gd name="T11" fmla="*/ 2147483646 h 393"/>
                  <a:gd name="T12" fmla="*/ 2147483646 w 456"/>
                  <a:gd name="T13" fmla="*/ 2147483646 h 393"/>
                  <a:gd name="T14" fmla="*/ 2147483646 w 456"/>
                  <a:gd name="T15" fmla="*/ 2147483646 h 393"/>
                  <a:gd name="T16" fmla="*/ 2147483646 w 456"/>
                  <a:gd name="T17" fmla="*/ 2147483646 h 393"/>
                  <a:gd name="T18" fmla="*/ 2147483646 w 456"/>
                  <a:gd name="T19" fmla="*/ 2147483646 h 393"/>
                  <a:gd name="T20" fmla="*/ 2147483646 w 456"/>
                  <a:gd name="T21" fmla="*/ 2147483646 h 393"/>
                  <a:gd name="T22" fmla="*/ 2147483646 w 456"/>
                  <a:gd name="T23" fmla="*/ 2147483646 h 393"/>
                  <a:gd name="T24" fmla="*/ 2147483646 w 456"/>
                  <a:gd name="T25" fmla="*/ 2147483646 h 393"/>
                  <a:gd name="T26" fmla="*/ 2147483646 w 456"/>
                  <a:gd name="T27" fmla="*/ 2147483646 h 393"/>
                  <a:gd name="T28" fmla="*/ 2147483646 w 456"/>
                  <a:gd name="T29" fmla="*/ 2147483646 h 393"/>
                  <a:gd name="T30" fmla="*/ 2147483646 w 456"/>
                  <a:gd name="T31" fmla="*/ 2147483646 h 393"/>
                  <a:gd name="T32" fmla="*/ 2147483646 w 456"/>
                  <a:gd name="T33" fmla="*/ 2147483646 h 393"/>
                  <a:gd name="T34" fmla="*/ 2147483646 w 456"/>
                  <a:gd name="T35" fmla="*/ 2147483646 h 393"/>
                  <a:gd name="T36" fmla="*/ 2147483646 w 456"/>
                  <a:gd name="T37" fmla="*/ 2147483646 h 393"/>
                  <a:gd name="T38" fmla="*/ 2147483646 w 456"/>
                  <a:gd name="T39" fmla="*/ 2147483646 h 393"/>
                  <a:gd name="T40" fmla="*/ 2147483646 w 456"/>
                  <a:gd name="T41" fmla="*/ 2147483646 h 393"/>
                  <a:gd name="T42" fmla="*/ 2147483646 w 456"/>
                  <a:gd name="T43" fmla="*/ 2147483646 h 393"/>
                  <a:gd name="T44" fmla="*/ 2147483646 w 456"/>
                  <a:gd name="T45" fmla="*/ 2147483646 h 393"/>
                  <a:gd name="T46" fmla="*/ 2147483646 w 456"/>
                  <a:gd name="T47" fmla="*/ 2147483646 h 393"/>
                  <a:gd name="T48" fmla="*/ 2147483646 w 456"/>
                  <a:gd name="T49" fmla="*/ 2147483646 h 393"/>
                  <a:gd name="T50" fmla="*/ 2147483646 w 456"/>
                  <a:gd name="T51" fmla="*/ 2147483646 h 393"/>
                  <a:gd name="T52" fmla="*/ 2147483646 w 456"/>
                  <a:gd name="T53" fmla="*/ 2147483646 h 393"/>
                  <a:gd name="T54" fmla="*/ 2147483646 w 456"/>
                  <a:gd name="T55" fmla="*/ 2147483646 h 393"/>
                  <a:gd name="T56" fmla="*/ 2147483646 w 456"/>
                  <a:gd name="T57" fmla="*/ 2147483646 h 393"/>
                  <a:gd name="T58" fmla="*/ 2147483646 w 456"/>
                  <a:gd name="T59" fmla="*/ 2147483646 h 393"/>
                  <a:gd name="T60" fmla="*/ 2147483646 w 456"/>
                  <a:gd name="T61" fmla="*/ 2147483646 h 393"/>
                  <a:gd name="T62" fmla="*/ 2147483646 w 456"/>
                  <a:gd name="T63" fmla="*/ 2147483646 h 393"/>
                  <a:gd name="T64" fmla="*/ 2147483646 w 456"/>
                  <a:gd name="T65" fmla="*/ 2147483646 h 393"/>
                  <a:gd name="T66" fmla="*/ 2147483646 w 456"/>
                  <a:gd name="T67" fmla="*/ 2147483646 h 393"/>
                  <a:gd name="T68" fmla="*/ 2147483646 w 456"/>
                  <a:gd name="T69" fmla="*/ 2147483646 h 393"/>
                  <a:gd name="T70" fmla="*/ 2147483646 w 456"/>
                  <a:gd name="T71" fmla="*/ 2147483646 h 393"/>
                  <a:gd name="T72" fmla="*/ 2147483646 w 456"/>
                  <a:gd name="T73" fmla="*/ 2147483646 h 393"/>
                  <a:gd name="T74" fmla="*/ 2147483646 w 456"/>
                  <a:gd name="T75" fmla="*/ 0 h 393"/>
                  <a:gd name="T76" fmla="*/ 0 w 456"/>
                  <a:gd name="T77" fmla="*/ 2147483646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rgbClr val="BDD7EE"/>
              </a:solidFill>
              <a:ln w="12700" cap="rnd">
                <a:solidFill>
                  <a:srgbClr val="000000"/>
                </a:solidFill>
                <a:round/>
                <a:headEnd/>
                <a:tailEnd/>
              </a:ln>
            </p:spPr>
            <p:txBody>
              <a:bodyPr/>
              <a:lstStyle/>
              <a:p>
                <a:endParaRPr lang="en-US"/>
              </a:p>
            </p:txBody>
          </p:sp>
          <p:sp>
            <p:nvSpPr>
              <p:cNvPr id="123962" name="Freeform 38">
                <a:extLst>
                  <a:ext uri="{FF2B5EF4-FFF2-40B4-BE49-F238E27FC236}">
                    <a16:creationId xmlns:a16="http://schemas.microsoft.com/office/drawing/2014/main" id="{41C85A8D-3DCB-3978-868E-2F7FFA7EEB37}"/>
                  </a:ext>
                </a:extLst>
              </p:cNvPr>
              <p:cNvSpPr>
                <a:spLocks/>
              </p:cNvSpPr>
              <p:nvPr/>
            </p:nvSpPr>
            <p:spPr bwMode="auto">
              <a:xfrm>
                <a:off x="5422900" y="2978150"/>
                <a:ext cx="541338" cy="368300"/>
              </a:xfrm>
              <a:custGeom>
                <a:avLst/>
                <a:gdLst>
                  <a:gd name="T0" fmla="*/ 2147483646 w 455"/>
                  <a:gd name="T1" fmla="*/ 2147483646 h 232"/>
                  <a:gd name="T2" fmla="*/ 2147483646 w 455"/>
                  <a:gd name="T3" fmla="*/ 2147483646 h 232"/>
                  <a:gd name="T4" fmla="*/ 2147483646 w 455"/>
                  <a:gd name="T5" fmla="*/ 2147483646 h 232"/>
                  <a:gd name="T6" fmla="*/ 2147483646 w 455"/>
                  <a:gd name="T7" fmla="*/ 2147483646 h 232"/>
                  <a:gd name="T8" fmla="*/ 2147483646 w 455"/>
                  <a:gd name="T9" fmla="*/ 2147483646 h 232"/>
                  <a:gd name="T10" fmla="*/ 2147483646 w 455"/>
                  <a:gd name="T11" fmla="*/ 2147483646 h 232"/>
                  <a:gd name="T12" fmla="*/ 2147483646 w 455"/>
                  <a:gd name="T13" fmla="*/ 2147483646 h 232"/>
                  <a:gd name="T14" fmla="*/ 2147483646 w 455"/>
                  <a:gd name="T15" fmla="*/ 2147483646 h 232"/>
                  <a:gd name="T16" fmla="*/ 2147483646 w 455"/>
                  <a:gd name="T17" fmla="*/ 2147483646 h 232"/>
                  <a:gd name="T18" fmla="*/ 2147483646 w 455"/>
                  <a:gd name="T19" fmla="*/ 2147483646 h 232"/>
                  <a:gd name="T20" fmla="*/ 2147483646 w 455"/>
                  <a:gd name="T21" fmla="*/ 2147483646 h 232"/>
                  <a:gd name="T22" fmla="*/ 2147483646 w 455"/>
                  <a:gd name="T23" fmla="*/ 2147483646 h 232"/>
                  <a:gd name="T24" fmla="*/ 2147483646 w 455"/>
                  <a:gd name="T25" fmla="*/ 2147483646 h 232"/>
                  <a:gd name="T26" fmla="*/ 2147483646 w 455"/>
                  <a:gd name="T27" fmla="*/ 2147483646 h 232"/>
                  <a:gd name="T28" fmla="*/ 2147483646 w 455"/>
                  <a:gd name="T29" fmla="*/ 2147483646 h 232"/>
                  <a:gd name="T30" fmla="*/ 2147483646 w 455"/>
                  <a:gd name="T31" fmla="*/ 2147483646 h 232"/>
                  <a:gd name="T32" fmla="*/ 2147483646 w 455"/>
                  <a:gd name="T33" fmla="*/ 2147483646 h 232"/>
                  <a:gd name="T34" fmla="*/ 2147483646 w 455"/>
                  <a:gd name="T35" fmla="*/ 2147483646 h 232"/>
                  <a:gd name="T36" fmla="*/ 2147483646 w 455"/>
                  <a:gd name="T37" fmla="*/ 2147483646 h 232"/>
                  <a:gd name="T38" fmla="*/ 2147483646 w 455"/>
                  <a:gd name="T39" fmla="*/ 2147483646 h 232"/>
                  <a:gd name="T40" fmla="*/ 2147483646 w 455"/>
                  <a:gd name="T41" fmla="*/ 2147483646 h 232"/>
                  <a:gd name="T42" fmla="*/ 2147483646 w 455"/>
                  <a:gd name="T43" fmla="*/ 2147483646 h 232"/>
                  <a:gd name="T44" fmla="*/ 2147483646 w 455"/>
                  <a:gd name="T45" fmla="*/ 2147483646 h 232"/>
                  <a:gd name="T46" fmla="*/ 2147483646 w 455"/>
                  <a:gd name="T47" fmla="*/ 0 h 232"/>
                  <a:gd name="T48" fmla="*/ 2147483646 w 455"/>
                  <a:gd name="T49" fmla="*/ 2147483646 h 232"/>
                  <a:gd name="T50" fmla="*/ 2147483646 w 455"/>
                  <a:gd name="T51" fmla="*/ 2147483646 h 232"/>
                  <a:gd name="T52" fmla="*/ 2147483646 w 455"/>
                  <a:gd name="T53" fmla="*/ 2147483646 h 232"/>
                  <a:gd name="T54" fmla="*/ 0 w 455"/>
                  <a:gd name="T55" fmla="*/ 2147483646 h 232"/>
                  <a:gd name="T56" fmla="*/ 2147483646 w 455"/>
                  <a:gd name="T57" fmla="*/ 2147483646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BDD7EE"/>
              </a:solidFill>
              <a:ln w="12700" cap="rnd">
                <a:solidFill>
                  <a:srgbClr val="000000"/>
                </a:solidFill>
                <a:round/>
                <a:headEnd/>
                <a:tailEnd/>
              </a:ln>
            </p:spPr>
            <p:txBody>
              <a:bodyPr/>
              <a:lstStyle/>
              <a:p>
                <a:endParaRPr lang="en-US"/>
              </a:p>
            </p:txBody>
          </p:sp>
          <p:sp>
            <p:nvSpPr>
              <p:cNvPr id="123963" name="Freeform 39">
                <a:extLst>
                  <a:ext uri="{FF2B5EF4-FFF2-40B4-BE49-F238E27FC236}">
                    <a16:creationId xmlns:a16="http://schemas.microsoft.com/office/drawing/2014/main" id="{8F98265C-D497-168C-5E4E-0DE1EC4079EC}"/>
                  </a:ext>
                </a:extLst>
              </p:cNvPr>
              <p:cNvSpPr>
                <a:spLocks/>
              </p:cNvSpPr>
              <p:nvPr/>
            </p:nvSpPr>
            <p:spPr bwMode="auto">
              <a:xfrm>
                <a:off x="5772150" y="3205162"/>
                <a:ext cx="368300" cy="661988"/>
              </a:xfrm>
              <a:custGeom>
                <a:avLst/>
                <a:gdLst>
                  <a:gd name="T0" fmla="*/ 2147483646 w 309"/>
                  <a:gd name="T1" fmla="*/ 2147483646 h 417"/>
                  <a:gd name="T2" fmla="*/ 2147483646 w 309"/>
                  <a:gd name="T3" fmla="*/ 2147483646 h 417"/>
                  <a:gd name="T4" fmla="*/ 2147483646 w 309"/>
                  <a:gd name="T5" fmla="*/ 2147483646 h 417"/>
                  <a:gd name="T6" fmla="*/ 2147483646 w 309"/>
                  <a:gd name="T7" fmla="*/ 2147483646 h 417"/>
                  <a:gd name="T8" fmla="*/ 2147483646 w 309"/>
                  <a:gd name="T9" fmla="*/ 2147483646 h 417"/>
                  <a:gd name="T10" fmla="*/ 2147483646 w 309"/>
                  <a:gd name="T11" fmla="*/ 2147483646 h 417"/>
                  <a:gd name="T12" fmla="*/ 2147483646 w 309"/>
                  <a:gd name="T13" fmla="*/ 2147483646 h 417"/>
                  <a:gd name="T14" fmla="*/ 2147483646 w 309"/>
                  <a:gd name="T15" fmla="*/ 2147483646 h 417"/>
                  <a:gd name="T16" fmla="*/ 2147483646 w 309"/>
                  <a:gd name="T17" fmla="*/ 2147483646 h 417"/>
                  <a:gd name="T18" fmla="*/ 2147483646 w 309"/>
                  <a:gd name="T19" fmla="*/ 2147483646 h 417"/>
                  <a:gd name="T20" fmla="*/ 2147483646 w 309"/>
                  <a:gd name="T21" fmla="*/ 0 h 417"/>
                  <a:gd name="T22" fmla="*/ 2147483646 w 309"/>
                  <a:gd name="T23" fmla="*/ 2147483646 h 417"/>
                  <a:gd name="T24" fmla="*/ 2147483646 w 309"/>
                  <a:gd name="T25" fmla="*/ 2147483646 h 417"/>
                  <a:gd name="T26" fmla="*/ 2147483646 w 309"/>
                  <a:gd name="T27" fmla="*/ 2147483646 h 417"/>
                  <a:gd name="T28" fmla="*/ 2147483646 w 309"/>
                  <a:gd name="T29" fmla="*/ 2147483646 h 417"/>
                  <a:gd name="T30" fmla="*/ 2147483646 w 309"/>
                  <a:gd name="T31" fmla="*/ 2147483646 h 417"/>
                  <a:gd name="T32" fmla="*/ 2147483646 w 309"/>
                  <a:gd name="T33" fmla="*/ 2147483646 h 417"/>
                  <a:gd name="T34" fmla="*/ 2147483646 w 309"/>
                  <a:gd name="T35" fmla="*/ 2147483646 h 417"/>
                  <a:gd name="T36" fmla="*/ 2147483646 w 309"/>
                  <a:gd name="T37" fmla="*/ 2147483646 h 417"/>
                  <a:gd name="T38" fmla="*/ 2147483646 w 309"/>
                  <a:gd name="T39" fmla="*/ 2147483646 h 417"/>
                  <a:gd name="T40" fmla="*/ 2147483646 w 309"/>
                  <a:gd name="T41" fmla="*/ 2147483646 h 417"/>
                  <a:gd name="T42" fmla="*/ 2147483646 w 309"/>
                  <a:gd name="T43" fmla="*/ 2147483646 h 417"/>
                  <a:gd name="T44" fmla="*/ 2147483646 w 309"/>
                  <a:gd name="T45" fmla="*/ 2147483646 h 417"/>
                  <a:gd name="T46" fmla="*/ 2147483646 w 309"/>
                  <a:gd name="T47" fmla="*/ 2147483646 h 417"/>
                  <a:gd name="T48" fmla="*/ 2147483646 w 309"/>
                  <a:gd name="T49" fmla="*/ 2147483646 h 417"/>
                  <a:gd name="T50" fmla="*/ 2147483646 w 309"/>
                  <a:gd name="T51" fmla="*/ 2147483646 h 417"/>
                  <a:gd name="T52" fmla="*/ 2147483646 w 309"/>
                  <a:gd name="T53" fmla="*/ 2147483646 h 417"/>
                  <a:gd name="T54" fmla="*/ 2147483646 w 309"/>
                  <a:gd name="T55" fmla="*/ 2147483646 h 417"/>
                  <a:gd name="T56" fmla="*/ 2147483646 w 309"/>
                  <a:gd name="T57" fmla="*/ 2147483646 h 417"/>
                  <a:gd name="T58" fmla="*/ 0 w 309"/>
                  <a:gd name="T59" fmla="*/ 2147483646 h 417"/>
                  <a:gd name="T60" fmla="*/ 2147483646 w 309"/>
                  <a:gd name="T61" fmla="*/ 21474836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BDD7EE"/>
              </a:solidFill>
              <a:ln w="12700" cap="rnd">
                <a:solidFill>
                  <a:srgbClr val="000000"/>
                </a:solidFill>
                <a:round/>
                <a:headEnd/>
                <a:tailEnd/>
              </a:ln>
            </p:spPr>
            <p:txBody>
              <a:bodyPr/>
              <a:lstStyle/>
              <a:p>
                <a:endParaRPr lang="en-US"/>
              </a:p>
            </p:txBody>
          </p:sp>
          <p:sp>
            <p:nvSpPr>
              <p:cNvPr id="123964" name="Freeform 40" descr="5%">
                <a:extLst>
                  <a:ext uri="{FF2B5EF4-FFF2-40B4-BE49-F238E27FC236}">
                    <a16:creationId xmlns:a16="http://schemas.microsoft.com/office/drawing/2014/main" id="{4D1AB49E-2C91-E142-8381-6CDA0C2A99F9}"/>
                  </a:ext>
                </a:extLst>
              </p:cNvPr>
              <p:cNvSpPr>
                <a:spLocks/>
              </p:cNvSpPr>
              <p:nvPr/>
            </p:nvSpPr>
            <p:spPr bwMode="auto">
              <a:xfrm>
                <a:off x="5218115" y="3079752"/>
                <a:ext cx="504825" cy="701675"/>
              </a:xfrm>
              <a:custGeom>
                <a:avLst/>
                <a:gdLst>
                  <a:gd name="T0" fmla="*/ 2147483646 w 424"/>
                  <a:gd name="T1" fmla="*/ 2147483646 h 442"/>
                  <a:gd name="T2" fmla="*/ 2147483646 w 424"/>
                  <a:gd name="T3" fmla="*/ 2147483646 h 442"/>
                  <a:gd name="T4" fmla="*/ 2147483646 w 424"/>
                  <a:gd name="T5" fmla="*/ 2147483646 h 442"/>
                  <a:gd name="T6" fmla="*/ 2147483646 w 424"/>
                  <a:gd name="T7" fmla="*/ 2147483646 h 442"/>
                  <a:gd name="T8" fmla="*/ 2147483646 w 424"/>
                  <a:gd name="T9" fmla="*/ 2147483646 h 442"/>
                  <a:gd name="T10" fmla="*/ 2147483646 w 424"/>
                  <a:gd name="T11" fmla="*/ 2147483646 h 442"/>
                  <a:gd name="T12" fmla="*/ 2147483646 w 424"/>
                  <a:gd name="T13" fmla="*/ 2147483646 h 442"/>
                  <a:gd name="T14" fmla="*/ 2147483646 w 424"/>
                  <a:gd name="T15" fmla="*/ 2147483646 h 442"/>
                  <a:gd name="T16" fmla="*/ 2147483646 w 424"/>
                  <a:gd name="T17" fmla="*/ 2147483646 h 442"/>
                  <a:gd name="T18" fmla="*/ 2147483646 w 424"/>
                  <a:gd name="T19" fmla="*/ 2147483646 h 442"/>
                  <a:gd name="T20" fmla="*/ 2147483646 w 424"/>
                  <a:gd name="T21" fmla="*/ 2147483646 h 442"/>
                  <a:gd name="T22" fmla="*/ 2147483646 w 424"/>
                  <a:gd name="T23" fmla="*/ 2147483646 h 442"/>
                  <a:gd name="T24" fmla="*/ 2147483646 w 424"/>
                  <a:gd name="T25" fmla="*/ 2147483646 h 442"/>
                  <a:gd name="T26" fmla="*/ 2147483646 w 424"/>
                  <a:gd name="T27" fmla="*/ 2147483646 h 442"/>
                  <a:gd name="T28" fmla="*/ 2147483646 w 424"/>
                  <a:gd name="T29" fmla="*/ 2147483646 h 442"/>
                  <a:gd name="T30" fmla="*/ 2147483646 w 424"/>
                  <a:gd name="T31" fmla="*/ 2147483646 h 442"/>
                  <a:gd name="T32" fmla="*/ 2147483646 w 424"/>
                  <a:gd name="T33" fmla="*/ 2147483646 h 442"/>
                  <a:gd name="T34" fmla="*/ 2147483646 w 424"/>
                  <a:gd name="T35" fmla="*/ 2147483646 h 442"/>
                  <a:gd name="T36" fmla="*/ 2147483646 w 424"/>
                  <a:gd name="T37" fmla="*/ 2147483646 h 442"/>
                  <a:gd name="T38" fmla="*/ 2147483646 w 424"/>
                  <a:gd name="T39" fmla="*/ 2147483646 h 442"/>
                  <a:gd name="T40" fmla="*/ 2147483646 w 424"/>
                  <a:gd name="T41" fmla="*/ 2147483646 h 442"/>
                  <a:gd name="T42" fmla="*/ 2147483646 w 424"/>
                  <a:gd name="T43" fmla="*/ 2147483646 h 442"/>
                  <a:gd name="T44" fmla="*/ 2147483646 w 424"/>
                  <a:gd name="T45" fmla="*/ 2147483646 h 442"/>
                  <a:gd name="T46" fmla="*/ 2147483646 w 424"/>
                  <a:gd name="T47" fmla="*/ 2147483646 h 442"/>
                  <a:gd name="T48" fmla="*/ 2147483646 w 424"/>
                  <a:gd name="T49" fmla="*/ 2147483646 h 442"/>
                  <a:gd name="T50" fmla="*/ 2147483646 w 424"/>
                  <a:gd name="T51" fmla="*/ 2147483646 h 442"/>
                  <a:gd name="T52" fmla="*/ 2147483646 w 424"/>
                  <a:gd name="T53" fmla="*/ 2147483646 h 442"/>
                  <a:gd name="T54" fmla="*/ 2147483646 w 424"/>
                  <a:gd name="T55" fmla="*/ 2147483646 h 442"/>
                  <a:gd name="T56" fmla="*/ 2147483646 w 424"/>
                  <a:gd name="T57" fmla="*/ 2147483646 h 442"/>
                  <a:gd name="T58" fmla="*/ 2147483646 w 424"/>
                  <a:gd name="T59" fmla="*/ 0 h 442"/>
                  <a:gd name="T60" fmla="*/ 2147483646 w 424"/>
                  <a:gd name="T61" fmla="*/ 2147483646 h 442"/>
                  <a:gd name="T62" fmla="*/ 2147483646 w 424"/>
                  <a:gd name="T63" fmla="*/ 2147483646 h 442"/>
                  <a:gd name="T64" fmla="*/ 2147483646 w 424"/>
                  <a:gd name="T65" fmla="*/ 2147483646 h 442"/>
                  <a:gd name="T66" fmla="*/ 2147483646 w 424"/>
                  <a:gd name="T67" fmla="*/ 2147483646 h 442"/>
                  <a:gd name="T68" fmla="*/ 2147483646 w 424"/>
                  <a:gd name="T69" fmla="*/ 2147483646 h 442"/>
                  <a:gd name="T70" fmla="*/ 0 w 424"/>
                  <a:gd name="T71" fmla="*/ 2147483646 h 442"/>
                  <a:gd name="T72" fmla="*/ 2147483646 w 424"/>
                  <a:gd name="T73" fmla="*/ 2147483646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BDD7EE"/>
              </a:solidFill>
              <a:ln w="12700" cap="rnd">
                <a:solidFill>
                  <a:srgbClr val="000000"/>
                </a:solidFill>
                <a:round/>
                <a:headEnd/>
                <a:tailEnd/>
              </a:ln>
            </p:spPr>
            <p:txBody>
              <a:bodyPr/>
              <a:lstStyle/>
              <a:p>
                <a:endParaRPr lang="en-US"/>
              </a:p>
            </p:txBody>
          </p:sp>
          <p:sp>
            <p:nvSpPr>
              <p:cNvPr id="123965" name="Freeform 41">
                <a:extLst>
                  <a:ext uri="{FF2B5EF4-FFF2-40B4-BE49-F238E27FC236}">
                    <a16:creationId xmlns:a16="http://schemas.microsoft.com/office/drawing/2014/main" id="{7453405D-B4C7-B59D-B6F7-ABAB22C58B9D}"/>
                  </a:ext>
                </a:extLst>
              </p:cNvPr>
              <p:cNvSpPr>
                <a:spLocks/>
              </p:cNvSpPr>
              <p:nvPr/>
            </p:nvSpPr>
            <p:spPr bwMode="auto">
              <a:xfrm>
                <a:off x="5365752" y="3757614"/>
                <a:ext cx="373063" cy="892175"/>
              </a:xfrm>
              <a:custGeom>
                <a:avLst/>
                <a:gdLst>
                  <a:gd name="T0" fmla="*/ 2147483646 w 314"/>
                  <a:gd name="T1" fmla="*/ 2147483646 h 562"/>
                  <a:gd name="T2" fmla="*/ 2147483646 w 314"/>
                  <a:gd name="T3" fmla="*/ 2147483646 h 562"/>
                  <a:gd name="T4" fmla="*/ 2147483646 w 314"/>
                  <a:gd name="T5" fmla="*/ 2147483646 h 562"/>
                  <a:gd name="T6" fmla="*/ 2147483646 w 314"/>
                  <a:gd name="T7" fmla="*/ 2147483646 h 562"/>
                  <a:gd name="T8" fmla="*/ 2147483646 w 314"/>
                  <a:gd name="T9" fmla="*/ 2147483646 h 562"/>
                  <a:gd name="T10" fmla="*/ 2147483646 w 314"/>
                  <a:gd name="T11" fmla="*/ 2147483646 h 562"/>
                  <a:gd name="T12" fmla="*/ 2147483646 w 314"/>
                  <a:gd name="T13" fmla="*/ 0 h 562"/>
                  <a:gd name="T14" fmla="*/ 2147483646 w 314"/>
                  <a:gd name="T15" fmla="*/ 2147483646 h 562"/>
                  <a:gd name="T16" fmla="*/ 2147483646 w 314"/>
                  <a:gd name="T17" fmla="*/ 2147483646 h 562"/>
                  <a:gd name="T18" fmla="*/ 2147483646 w 314"/>
                  <a:gd name="T19" fmla="*/ 2147483646 h 562"/>
                  <a:gd name="T20" fmla="*/ 2147483646 w 314"/>
                  <a:gd name="T21" fmla="*/ 2147483646 h 562"/>
                  <a:gd name="T22" fmla="*/ 2147483646 w 314"/>
                  <a:gd name="T23" fmla="*/ 2147483646 h 562"/>
                  <a:gd name="T24" fmla="*/ 2147483646 w 314"/>
                  <a:gd name="T25" fmla="*/ 2147483646 h 562"/>
                  <a:gd name="T26" fmla="*/ 2147483646 w 314"/>
                  <a:gd name="T27" fmla="*/ 2147483646 h 562"/>
                  <a:gd name="T28" fmla="*/ 2147483646 w 314"/>
                  <a:gd name="T29" fmla="*/ 2147483646 h 562"/>
                  <a:gd name="T30" fmla="*/ 2147483646 w 314"/>
                  <a:gd name="T31" fmla="*/ 2147483646 h 562"/>
                  <a:gd name="T32" fmla="*/ 2147483646 w 314"/>
                  <a:gd name="T33" fmla="*/ 2147483646 h 562"/>
                  <a:gd name="T34" fmla="*/ 2147483646 w 314"/>
                  <a:gd name="T35" fmla="*/ 2147483646 h 562"/>
                  <a:gd name="T36" fmla="*/ 2147483646 w 314"/>
                  <a:gd name="T37" fmla="*/ 2147483646 h 562"/>
                  <a:gd name="T38" fmla="*/ 2147483646 w 314"/>
                  <a:gd name="T39" fmla="*/ 2147483646 h 562"/>
                  <a:gd name="T40" fmla="*/ 2147483646 w 314"/>
                  <a:gd name="T41" fmla="*/ 2147483646 h 562"/>
                  <a:gd name="T42" fmla="*/ 2147483646 w 314"/>
                  <a:gd name="T43" fmla="*/ 2147483646 h 562"/>
                  <a:gd name="T44" fmla="*/ 2147483646 w 314"/>
                  <a:gd name="T45" fmla="*/ 2147483646 h 562"/>
                  <a:gd name="T46" fmla="*/ 2147483646 w 314"/>
                  <a:gd name="T47" fmla="*/ 2147483646 h 562"/>
                  <a:gd name="T48" fmla="*/ 2147483646 w 314"/>
                  <a:gd name="T49" fmla="*/ 2147483646 h 562"/>
                  <a:gd name="T50" fmla="*/ 2147483646 w 314"/>
                  <a:gd name="T51" fmla="*/ 2147483646 h 562"/>
                  <a:gd name="T52" fmla="*/ 2147483646 w 314"/>
                  <a:gd name="T53" fmla="*/ 2147483646 h 562"/>
                  <a:gd name="T54" fmla="*/ 2147483646 w 314"/>
                  <a:gd name="T55" fmla="*/ 2147483646 h 562"/>
                  <a:gd name="T56" fmla="*/ 2147483646 w 314"/>
                  <a:gd name="T57" fmla="*/ 2147483646 h 562"/>
                  <a:gd name="T58" fmla="*/ 2147483646 w 314"/>
                  <a:gd name="T59" fmla="*/ 2147483646 h 562"/>
                  <a:gd name="T60" fmla="*/ 2147483646 w 314"/>
                  <a:gd name="T61" fmla="*/ 2147483646 h 562"/>
                  <a:gd name="T62" fmla="*/ 2147483646 w 314"/>
                  <a:gd name="T63" fmla="*/ 2147483646 h 562"/>
                  <a:gd name="T64" fmla="*/ 0 w 314"/>
                  <a:gd name="T65" fmla="*/ 2147483646 h 562"/>
                  <a:gd name="T66" fmla="*/ 2147483646 w 314"/>
                  <a:gd name="T67" fmla="*/ 2147483646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BDD7EE"/>
              </a:solidFill>
              <a:ln w="12700" cap="rnd">
                <a:solidFill>
                  <a:srgbClr val="000000"/>
                </a:solidFill>
                <a:round/>
                <a:headEnd/>
                <a:tailEnd/>
              </a:ln>
            </p:spPr>
            <p:txBody>
              <a:bodyPr/>
              <a:lstStyle/>
              <a:p>
                <a:endParaRPr lang="en-US"/>
              </a:p>
            </p:txBody>
          </p:sp>
          <p:sp>
            <p:nvSpPr>
              <p:cNvPr id="123966" name="Freeform 42">
                <a:extLst>
                  <a:ext uri="{FF2B5EF4-FFF2-40B4-BE49-F238E27FC236}">
                    <a16:creationId xmlns:a16="http://schemas.microsoft.com/office/drawing/2014/main" id="{2989153C-8722-7A3F-53B8-64E2D140ED69}"/>
                  </a:ext>
                </a:extLst>
              </p:cNvPr>
              <p:cNvSpPr>
                <a:spLocks/>
              </p:cNvSpPr>
              <p:nvPr/>
            </p:nvSpPr>
            <p:spPr bwMode="auto">
              <a:xfrm>
                <a:off x="5695950" y="3838575"/>
                <a:ext cx="293688" cy="671512"/>
              </a:xfrm>
              <a:custGeom>
                <a:avLst/>
                <a:gdLst>
                  <a:gd name="T0" fmla="*/ 2147483646 w 248"/>
                  <a:gd name="T1" fmla="*/ 2147483646 h 423"/>
                  <a:gd name="T2" fmla="*/ 2147483646 w 248"/>
                  <a:gd name="T3" fmla="*/ 2147483646 h 423"/>
                  <a:gd name="T4" fmla="*/ 2147483646 w 248"/>
                  <a:gd name="T5" fmla="*/ 2147483646 h 423"/>
                  <a:gd name="T6" fmla="*/ 2147483646 w 248"/>
                  <a:gd name="T7" fmla="*/ 2147483646 h 423"/>
                  <a:gd name="T8" fmla="*/ 2147483646 w 248"/>
                  <a:gd name="T9" fmla="*/ 2147483646 h 423"/>
                  <a:gd name="T10" fmla="*/ 2147483646 w 248"/>
                  <a:gd name="T11" fmla="*/ 2147483646 h 423"/>
                  <a:gd name="T12" fmla="*/ 2147483646 w 248"/>
                  <a:gd name="T13" fmla="*/ 2147483646 h 423"/>
                  <a:gd name="T14" fmla="*/ 2147483646 w 248"/>
                  <a:gd name="T15" fmla="*/ 2147483646 h 423"/>
                  <a:gd name="T16" fmla="*/ 2147483646 w 248"/>
                  <a:gd name="T17" fmla="*/ 2147483646 h 423"/>
                  <a:gd name="T18" fmla="*/ 2147483646 w 248"/>
                  <a:gd name="T19" fmla="*/ 2147483646 h 423"/>
                  <a:gd name="T20" fmla="*/ 2147483646 w 248"/>
                  <a:gd name="T21" fmla="*/ 2147483646 h 423"/>
                  <a:gd name="T22" fmla="*/ 2147483646 w 248"/>
                  <a:gd name="T23" fmla="*/ 2147483646 h 423"/>
                  <a:gd name="T24" fmla="*/ 2147483646 w 248"/>
                  <a:gd name="T25" fmla="*/ 0 h 423"/>
                  <a:gd name="T26" fmla="*/ 2147483646 w 248"/>
                  <a:gd name="T27" fmla="*/ 2147483646 h 423"/>
                  <a:gd name="T28" fmla="*/ 2147483646 w 248"/>
                  <a:gd name="T29" fmla="*/ 2147483646 h 423"/>
                  <a:gd name="T30" fmla="*/ 2147483646 w 248"/>
                  <a:gd name="T31" fmla="*/ 2147483646 h 423"/>
                  <a:gd name="T32" fmla="*/ 2147483646 w 248"/>
                  <a:gd name="T33" fmla="*/ 2147483646 h 423"/>
                  <a:gd name="T34" fmla="*/ 2147483646 w 248"/>
                  <a:gd name="T35" fmla="*/ 2147483646 h 423"/>
                  <a:gd name="T36" fmla="*/ 2147483646 w 248"/>
                  <a:gd name="T37" fmla="*/ 2147483646 h 423"/>
                  <a:gd name="T38" fmla="*/ 2147483646 w 248"/>
                  <a:gd name="T39" fmla="*/ 2147483646 h 423"/>
                  <a:gd name="T40" fmla="*/ 2147483646 w 248"/>
                  <a:gd name="T41" fmla="*/ 2147483646 h 423"/>
                  <a:gd name="T42" fmla="*/ 0 w 248"/>
                  <a:gd name="T43" fmla="*/ 2147483646 h 423"/>
                  <a:gd name="T44" fmla="*/ 2147483646 w 248"/>
                  <a:gd name="T45" fmla="*/ 2147483646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BDD7EE"/>
              </a:solidFill>
              <a:ln w="12700" cap="rnd">
                <a:solidFill>
                  <a:srgbClr val="000000"/>
                </a:solidFill>
                <a:round/>
                <a:headEnd/>
                <a:tailEnd/>
              </a:ln>
            </p:spPr>
            <p:txBody>
              <a:bodyPr/>
              <a:lstStyle/>
              <a:p>
                <a:endParaRPr lang="en-US"/>
              </a:p>
            </p:txBody>
          </p:sp>
          <p:sp>
            <p:nvSpPr>
              <p:cNvPr id="123967" name="Freeform 43">
                <a:extLst>
                  <a:ext uri="{FF2B5EF4-FFF2-40B4-BE49-F238E27FC236}">
                    <a16:creationId xmlns:a16="http://schemas.microsoft.com/office/drawing/2014/main" id="{98709D74-0543-5D67-149C-3D7798837ECF}"/>
                  </a:ext>
                </a:extLst>
              </p:cNvPr>
              <p:cNvSpPr>
                <a:spLocks/>
              </p:cNvSpPr>
              <p:nvPr/>
            </p:nvSpPr>
            <p:spPr bwMode="auto">
              <a:xfrm>
                <a:off x="5584827" y="4257675"/>
                <a:ext cx="688975" cy="469900"/>
              </a:xfrm>
              <a:custGeom>
                <a:avLst/>
                <a:gdLst>
                  <a:gd name="T0" fmla="*/ 2147483646 w 580"/>
                  <a:gd name="T1" fmla="*/ 2147483646 h 295"/>
                  <a:gd name="T2" fmla="*/ 2147483646 w 580"/>
                  <a:gd name="T3" fmla="*/ 2147483646 h 295"/>
                  <a:gd name="T4" fmla="*/ 2147483646 w 580"/>
                  <a:gd name="T5" fmla="*/ 2147483646 h 295"/>
                  <a:gd name="T6" fmla="*/ 2147483646 w 580"/>
                  <a:gd name="T7" fmla="*/ 2147483646 h 295"/>
                  <a:gd name="T8" fmla="*/ 2147483646 w 580"/>
                  <a:gd name="T9" fmla="*/ 2147483646 h 295"/>
                  <a:gd name="T10" fmla="*/ 2147483646 w 580"/>
                  <a:gd name="T11" fmla="*/ 2147483646 h 295"/>
                  <a:gd name="T12" fmla="*/ 2147483646 w 580"/>
                  <a:gd name="T13" fmla="*/ 2147483646 h 295"/>
                  <a:gd name="T14" fmla="*/ 2147483646 w 580"/>
                  <a:gd name="T15" fmla="*/ 2147483646 h 295"/>
                  <a:gd name="T16" fmla="*/ 2147483646 w 580"/>
                  <a:gd name="T17" fmla="*/ 2147483646 h 295"/>
                  <a:gd name="T18" fmla="*/ 2147483646 w 580"/>
                  <a:gd name="T19" fmla="*/ 2147483646 h 295"/>
                  <a:gd name="T20" fmla="*/ 2147483646 w 580"/>
                  <a:gd name="T21" fmla="*/ 2147483646 h 295"/>
                  <a:gd name="T22" fmla="*/ 2147483646 w 580"/>
                  <a:gd name="T23" fmla="*/ 2147483646 h 295"/>
                  <a:gd name="T24" fmla="*/ 2147483646 w 580"/>
                  <a:gd name="T25" fmla="*/ 2147483646 h 295"/>
                  <a:gd name="T26" fmla="*/ 2147483646 w 580"/>
                  <a:gd name="T27" fmla="*/ 2147483646 h 295"/>
                  <a:gd name="T28" fmla="*/ 2147483646 w 580"/>
                  <a:gd name="T29" fmla="*/ 2147483646 h 295"/>
                  <a:gd name="T30" fmla="*/ 2147483646 w 580"/>
                  <a:gd name="T31" fmla="*/ 2147483646 h 295"/>
                  <a:gd name="T32" fmla="*/ 2147483646 w 580"/>
                  <a:gd name="T33" fmla="*/ 2147483646 h 295"/>
                  <a:gd name="T34" fmla="*/ 2147483646 w 580"/>
                  <a:gd name="T35" fmla="*/ 2147483646 h 295"/>
                  <a:gd name="T36" fmla="*/ 2147483646 w 580"/>
                  <a:gd name="T37" fmla="*/ 2147483646 h 295"/>
                  <a:gd name="T38" fmla="*/ 2147483646 w 580"/>
                  <a:gd name="T39" fmla="*/ 2147483646 h 295"/>
                  <a:gd name="T40" fmla="*/ 2147483646 w 580"/>
                  <a:gd name="T41" fmla="*/ 0 h 295"/>
                  <a:gd name="T42" fmla="*/ 2147483646 w 580"/>
                  <a:gd name="T43" fmla="*/ 2147483646 h 295"/>
                  <a:gd name="T44" fmla="*/ 2147483646 w 580"/>
                  <a:gd name="T45" fmla="*/ 2147483646 h 295"/>
                  <a:gd name="T46" fmla="*/ 2147483646 w 580"/>
                  <a:gd name="T47" fmla="*/ 2147483646 h 295"/>
                  <a:gd name="T48" fmla="*/ 2147483646 w 580"/>
                  <a:gd name="T49" fmla="*/ 2147483646 h 295"/>
                  <a:gd name="T50" fmla="*/ 2147483646 w 580"/>
                  <a:gd name="T51" fmla="*/ 2147483646 h 295"/>
                  <a:gd name="T52" fmla="*/ 2147483646 w 580"/>
                  <a:gd name="T53" fmla="*/ 2147483646 h 295"/>
                  <a:gd name="T54" fmla="*/ 2147483646 w 580"/>
                  <a:gd name="T55" fmla="*/ 2147483646 h 295"/>
                  <a:gd name="T56" fmla="*/ 2147483646 w 580"/>
                  <a:gd name="T57" fmla="*/ 2147483646 h 295"/>
                  <a:gd name="T58" fmla="*/ 2147483646 w 580"/>
                  <a:gd name="T59" fmla="*/ 2147483646 h 295"/>
                  <a:gd name="T60" fmla="*/ 2147483646 w 580"/>
                  <a:gd name="T61" fmla="*/ 2147483646 h 295"/>
                  <a:gd name="T62" fmla="*/ 2147483646 w 580"/>
                  <a:gd name="T63" fmla="*/ 2147483646 h 295"/>
                  <a:gd name="T64" fmla="*/ 2147483646 w 580"/>
                  <a:gd name="T65" fmla="*/ 2147483646 h 295"/>
                  <a:gd name="T66" fmla="*/ 2147483646 w 580"/>
                  <a:gd name="T67" fmla="*/ 2147483646 h 295"/>
                  <a:gd name="T68" fmla="*/ 2147483646 w 580"/>
                  <a:gd name="T69" fmla="*/ 2147483646 h 295"/>
                  <a:gd name="T70" fmla="*/ 0 w 580"/>
                  <a:gd name="T71" fmla="*/ 2147483646 h 295"/>
                  <a:gd name="T72" fmla="*/ 2147483646 w 580"/>
                  <a:gd name="T73" fmla="*/ 2147483646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BDD7EE"/>
              </a:solidFill>
              <a:ln w="9525">
                <a:solidFill>
                  <a:srgbClr val="000000"/>
                </a:solidFill>
                <a:round/>
                <a:headEnd/>
                <a:tailEnd/>
              </a:ln>
            </p:spPr>
            <p:txBody>
              <a:bodyPr wrap="none" anchor="ctr"/>
              <a:lstStyle/>
              <a:p>
                <a:endParaRPr lang="en-US"/>
              </a:p>
            </p:txBody>
          </p:sp>
          <p:sp>
            <p:nvSpPr>
              <p:cNvPr id="123968" name="Freeform 44" descr="Light downward diagonal">
                <a:extLst>
                  <a:ext uri="{FF2B5EF4-FFF2-40B4-BE49-F238E27FC236}">
                    <a16:creationId xmlns:a16="http://schemas.microsoft.com/office/drawing/2014/main" id="{44C45C3D-8538-69F0-E6F1-3EE5CCDE7BA1}"/>
                  </a:ext>
                </a:extLst>
              </p:cNvPr>
              <p:cNvSpPr>
                <a:spLocks/>
              </p:cNvSpPr>
              <p:nvPr/>
            </p:nvSpPr>
            <p:spPr bwMode="auto">
              <a:xfrm>
                <a:off x="5510213" y="4610102"/>
                <a:ext cx="811212" cy="363537"/>
              </a:xfrm>
              <a:custGeom>
                <a:avLst/>
                <a:gdLst>
                  <a:gd name="T0" fmla="*/ 2147483646 w 681"/>
                  <a:gd name="T1" fmla="*/ 2147483646 h 229"/>
                  <a:gd name="T2" fmla="*/ 2147483646 w 681"/>
                  <a:gd name="T3" fmla="*/ 2147483646 h 229"/>
                  <a:gd name="T4" fmla="*/ 2147483646 w 681"/>
                  <a:gd name="T5" fmla="*/ 2147483646 h 229"/>
                  <a:gd name="T6" fmla="*/ 2147483646 w 681"/>
                  <a:gd name="T7" fmla="*/ 2147483646 h 229"/>
                  <a:gd name="T8" fmla="*/ 2147483646 w 681"/>
                  <a:gd name="T9" fmla="*/ 2147483646 h 229"/>
                  <a:gd name="T10" fmla="*/ 2147483646 w 681"/>
                  <a:gd name="T11" fmla="*/ 2147483646 h 229"/>
                  <a:gd name="T12" fmla="*/ 2147483646 w 681"/>
                  <a:gd name="T13" fmla="*/ 2147483646 h 229"/>
                  <a:gd name="T14" fmla="*/ 2147483646 w 681"/>
                  <a:gd name="T15" fmla="*/ 2147483646 h 229"/>
                  <a:gd name="T16" fmla="*/ 2147483646 w 681"/>
                  <a:gd name="T17" fmla="*/ 2147483646 h 229"/>
                  <a:gd name="T18" fmla="*/ 2147483646 w 681"/>
                  <a:gd name="T19" fmla="*/ 2147483646 h 229"/>
                  <a:gd name="T20" fmla="*/ 2147483646 w 681"/>
                  <a:gd name="T21" fmla="*/ 2147483646 h 229"/>
                  <a:gd name="T22" fmla="*/ 2147483646 w 681"/>
                  <a:gd name="T23" fmla="*/ 2147483646 h 229"/>
                  <a:gd name="T24" fmla="*/ 2147483646 w 681"/>
                  <a:gd name="T25" fmla="*/ 0 h 229"/>
                  <a:gd name="T26" fmla="*/ 2147483646 w 681"/>
                  <a:gd name="T27" fmla="*/ 2147483646 h 229"/>
                  <a:gd name="T28" fmla="*/ 2147483646 w 681"/>
                  <a:gd name="T29" fmla="*/ 2147483646 h 229"/>
                  <a:gd name="T30" fmla="*/ 2147483646 w 681"/>
                  <a:gd name="T31" fmla="*/ 2147483646 h 229"/>
                  <a:gd name="T32" fmla="*/ 2147483646 w 681"/>
                  <a:gd name="T33" fmla="*/ 2147483646 h 229"/>
                  <a:gd name="T34" fmla="*/ 2147483646 w 681"/>
                  <a:gd name="T35" fmla="*/ 2147483646 h 229"/>
                  <a:gd name="T36" fmla="*/ 2147483646 w 681"/>
                  <a:gd name="T37" fmla="*/ 2147483646 h 229"/>
                  <a:gd name="T38" fmla="*/ 2147483646 w 681"/>
                  <a:gd name="T39" fmla="*/ 2147483646 h 229"/>
                  <a:gd name="T40" fmla="*/ 2147483646 w 681"/>
                  <a:gd name="T41" fmla="*/ 2147483646 h 229"/>
                  <a:gd name="T42" fmla="*/ 2147483646 w 681"/>
                  <a:gd name="T43" fmla="*/ 2147483646 h 229"/>
                  <a:gd name="T44" fmla="*/ 0 w 681"/>
                  <a:gd name="T45" fmla="*/ 2147483646 h 229"/>
                  <a:gd name="T46" fmla="*/ 2147483646 w 681"/>
                  <a:gd name="T47" fmla="*/ 21474836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A5A5A5"/>
              </a:solidFill>
              <a:ln w="9525">
                <a:solidFill>
                  <a:srgbClr val="000000"/>
                </a:solidFill>
                <a:round/>
                <a:headEnd/>
                <a:tailEnd/>
              </a:ln>
            </p:spPr>
            <p:txBody>
              <a:bodyPr wrap="none" anchor="ctr"/>
              <a:lstStyle/>
              <a:p>
                <a:endParaRPr lang="en-US"/>
              </a:p>
            </p:txBody>
          </p:sp>
          <p:sp>
            <p:nvSpPr>
              <p:cNvPr id="123969" name="Freeform 45">
                <a:extLst>
                  <a:ext uri="{FF2B5EF4-FFF2-40B4-BE49-F238E27FC236}">
                    <a16:creationId xmlns:a16="http://schemas.microsoft.com/office/drawing/2014/main" id="{669C0B14-6953-1236-157A-C10DAAB180B0}"/>
                  </a:ext>
                </a:extLst>
              </p:cNvPr>
              <p:cNvSpPr>
                <a:spLocks/>
              </p:cNvSpPr>
              <p:nvPr/>
            </p:nvSpPr>
            <p:spPr bwMode="auto">
              <a:xfrm>
                <a:off x="5399090" y="4956175"/>
                <a:ext cx="338137" cy="774700"/>
              </a:xfrm>
              <a:custGeom>
                <a:avLst/>
                <a:gdLst>
                  <a:gd name="T0" fmla="*/ 2147483646 w 283"/>
                  <a:gd name="T1" fmla="*/ 2147483646 h 488"/>
                  <a:gd name="T2" fmla="*/ 2147483646 w 283"/>
                  <a:gd name="T3" fmla="*/ 2147483646 h 488"/>
                  <a:gd name="T4" fmla="*/ 2147483646 w 283"/>
                  <a:gd name="T5" fmla="*/ 2147483646 h 488"/>
                  <a:gd name="T6" fmla="*/ 2147483646 w 283"/>
                  <a:gd name="T7" fmla="*/ 2147483646 h 488"/>
                  <a:gd name="T8" fmla="*/ 2147483646 w 283"/>
                  <a:gd name="T9" fmla="*/ 2147483646 h 488"/>
                  <a:gd name="T10" fmla="*/ 2147483646 w 283"/>
                  <a:gd name="T11" fmla="*/ 2147483646 h 488"/>
                  <a:gd name="T12" fmla="*/ 2147483646 w 283"/>
                  <a:gd name="T13" fmla="*/ 2147483646 h 488"/>
                  <a:gd name="T14" fmla="*/ 2147483646 w 283"/>
                  <a:gd name="T15" fmla="*/ 2147483646 h 488"/>
                  <a:gd name="T16" fmla="*/ 2147483646 w 283"/>
                  <a:gd name="T17" fmla="*/ 2147483646 h 488"/>
                  <a:gd name="T18" fmla="*/ 2147483646 w 283"/>
                  <a:gd name="T19" fmla="*/ 0 h 488"/>
                  <a:gd name="T20" fmla="*/ 2147483646 w 283"/>
                  <a:gd name="T21" fmla="*/ 2147483646 h 488"/>
                  <a:gd name="T22" fmla="*/ 2147483646 w 283"/>
                  <a:gd name="T23" fmla="*/ 2147483646 h 488"/>
                  <a:gd name="T24" fmla="*/ 2147483646 w 283"/>
                  <a:gd name="T25" fmla="*/ 2147483646 h 488"/>
                  <a:gd name="T26" fmla="*/ 2147483646 w 283"/>
                  <a:gd name="T27" fmla="*/ 2147483646 h 488"/>
                  <a:gd name="T28" fmla="*/ 2147483646 w 283"/>
                  <a:gd name="T29" fmla="*/ 2147483646 h 488"/>
                  <a:gd name="T30" fmla="*/ 2147483646 w 283"/>
                  <a:gd name="T31" fmla="*/ 2147483646 h 488"/>
                  <a:gd name="T32" fmla="*/ 2147483646 w 283"/>
                  <a:gd name="T33" fmla="*/ 2147483646 h 488"/>
                  <a:gd name="T34" fmla="*/ 2147483646 w 283"/>
                  <a:gd name="T35" fmla="*/ 2147483646 h 488"/>
                  <a:gd name="T36" fmla="*/ 0 w 283"/>
                  <a:gd name="T37" fmla="*/ 2147483646 h 488"/>
                  <a:gd name="T38" fmla="*/ 2147483646 w 283"/>
                  <a:gd name="T39" fmla="*/ 2147483646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BDD7EE"/>
              </a:solidFill>
              <a:ln w="12700" cap="rnd">
                <a:solidFill>
                  <a:srgbClr val="000000"/>
                </a:solidFill>
                <a:round/>
                <a:headEnd/>
                <a:tailEnd/>
              </a:ln>
            </p:spPr>
            <p:txBody>
              <a:bodyPr/>
              <a:lstStyle/>
              <a:p>
                <a:endParaRPr lang="en-US"/>
              </a:p>
            </p:txBody>
          </p:sp>
          <p:sp>
            <p:nvSpPr>
              <p:cNvPr id="123970" name="Freeform 46" descr="Light downward diagonal">
                <a:extLst>
                  <a:ext uri="{FF2B5EF4-FFF2-40B4-BE49-F238E27FC236}">
                    <a16:creationId xmlns:a16="http://schemas.microsoft.com/office/drawing/2014/main" id="{A02D72FA-5AF1-2E7E-38FD-53F06A88A7C6}"/>
                  </a:ext>
                </a:extLst>
              </p:cNvPr>
              <p:cNvSpPr>
                <a:spLocks/>
              </p:cNvSpPr>
              <p:nvPr/>
            </p:nvSpPr>
            <p:spPr bwMode="auto">
              <a:xfrm>
                <a:off x="5713413" y="4926012"/>
                <a:ext cx="361950" cy="782638"/>
              </a:xfrm>
              <a:custGeom>
                <a:avLst/>
                <a:gdLst>
                  <a:gd name="T0" fmla="*/ 2147483646 w 305"/>
                  <a:gd name="T1" fmla="*/ 2147483646 h 493"/>
                  <a:gd name="T2" fmla="*/ 0 w 305"/>
                  <a:gd name="T3" fmla="*/ 2147483646 h 493"/>
                  <a:gd name="T4" fmla="*/ 2147483646 w 305"/>
                  <a:gd name="T5" fmla="*/ 2147483646 h 493"/>
                  <a:gd name="T6" fmla="*/ 2147483646 w 305"/>
                  <a:gd name="T7" fmla="*/ 2147483646 h 493"/>
                  <a:gd name="T8" fmla="*/ 2147483646 w 305"/>
                  <a:gd name="T9" fmla="*/ 2147483646 h 493"/>
                  <a:gd name="T10" fmla="*/ 2147483646 w 305"/>
                  <a:gd name="T11" fmla="*/ 2147483646 h 493"/>
                  <a:gd name="T12" fmla="*/ 2147483646 w 305"/>
                  <a:gd name="T13" fmla="*/ 2147483646 h 493"/>
                  <a:gd name="T14" fmla="*/ 2147483646 w 305"/>
                  <a:gd name="T15" fmla="*/ 2147483646 h 493"/>
                  <a:gd name="T16" fmla="*/ 2147483646 w 305"/>
                  <a:gd name="T17" fmla="*/ 2147483646 h 493"/>
                  <a:gd name="T18" fmla="*/ 2147483646 w 305"/>
                  <a:gd name="T19" fmla="*/ 2147483646 h 493"/>
                  <a:gd name="T20" fmla="*/ 2147483646 w 305"/>
                  <a:gd name="T21" fmla="*/ 2147483646 h 493"/>
                  <a:gd name="T22" fmla="*/ 2147483646 w 305"/>
                  <a:gd name="T23" fmla="*/ 2147483646 h 493"/>
                  <a:gd name="T24" fmla="*/ 2147483646 w 305"/>
                  <a:gd name="T25" fmla="*/ 2147483646 h 493"/>
                  <a:gd name="T26" fmla="*/ 2147483646 w 305"/>
                  <a:gd name="T27" fmla="*/ 2147483646 h 493"/>
                  <a:gd name="T28" fmla="*/ 2147483646 w 305"/>
                  <a:gd name="T29" fmla="*/ 2147483646 h 493"/>
                  <a:gd name="T30" fmla="*/ 2147483646 w 305"/>
                  <a:gd name="T31" fmla="*/ 2147483646 h 493"/>
                  <a:gd name="T32" fmla="*/ 2147483646 w 305"/>
                  <a:gd name="T33" fmla="*/ 2147483646 h 493"/>
                  <a:gd name="T34" fmla="*/ 2147483646 w 305"/>
                  <a:gd name="T35" fmla="*/ 0 h 493"/>
                  <a:gd name="T36" fmla="*/ 0 w 305"/>
                  <a:gd name="T37" fmla="*/ 2147483646 h 493"/>
                  <a:gd name="T38" fmla="*/ 2147483646 w 305"/>
                  <a:gd name="T39" fmla="*/ 2147483646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BDD7EE"/>
              </a:solidFill>
              <a:ln w="12700" cap="rnd">
                <a:solidFill>
                  <a:srgbClr val="000000"/>
                </a:solidFill>
                <a:round/>
                <a:headEnd/>
                <a:tailEnd/>
              </a:ln>
            </p:spPr>
            <p:txBody>
              <a:bodyPr/>
              <a:lstStyle/>
              <a:p>
                <a:endParaRPr lang="en-US"/>
              </a:p>
            </p:txBody>
          </p:sp>
          <p:sp>
            <p:nvSpPr>
              <p:cNvPr id="123971" name="Freeform 47">
                <a:extLst>
                  <a:ext uri="{FF2B5EF4-FFF2-40B4-BE49-F238E27FC236}">
                    <a16:creationId xmlns:a16="http://schemas.microsoft.com/office/drawing/2014/main" id="{7349997C-895A-3A5B-170B-48EBC9C1E88C}"/>
                  </a:ext>
                </a:extLst>
              </p:cNvPr>
              <p:cNvSpPr>
                <a:spLocks/>
              </p:cNvSpPr>
              <p:nvPr/>
            </p:nvSpPr>
            <p:spPr bwMode="auto">
              <a:xfrm>
                <a:off x="5964240" y="4887912"/>
                <a:ext cx="511175" cy="712788"/>
              </a:xfrm>
              <a:custGeom>
                <a:avLst/>
                <a:gdLst>
                  <a:gd name="T0" fmla="*/ 2147483646 w 429"/>
                  <a:gd name="T1" fmla="*/ 2147483646 h 449"/>
                  <a:gd name="T2" fmla="*/ 2147483646 w 429"/>
                  <a:gd name="T3" fmla="*/ 2147483646 h 449"/>
                  <a:gd name="T4" fmla="*/ 2147483646 w 429"/>
                  <a:gd name="T5" fmla="*/ 2147483646 h 449"/>
                  <a:gd name="T6" fmla="*/ 2147483646 w 429"/>
                  <a:gd name="T7" fmla="*/ 2147483646 h 449"/>
                  <a:gd name="T8" fmla="*/ 2147483646 w 429"/>
                  <a:gd name="T9" fmla="*/ 2147483646 h 449"/>
                  <a:gd name="T10" fmla="*/ 2147483646 w 429"/>
                  <a:gd name="T11" fmla="*/ 2147483646 h 449"/>
                  <a:gd name="T12" fmla="*/ 2147483646 w 429"/>
                  <a:gd name="T13" fmla="*/ 2147483646 h 449"/>
                  <a:gd name="T14" fmla="*/ 2147483646 w 429"/>
                  <a:gd name="T15" fmla="*/ 2147483646 h 449"/>
                  <a:gd name="T16" fmla="*/ 2147483646 w 429"/>
                  <a:gd name="T17" fmla="*/ 2147483646 h 449"/>
                  <a:gd name="T18" fmla="*/ 2147483646 w 429"/>
                  <a:gd name="T19" fmla="*/ 2147483646 h 449"/>
                  <a:gd name="T20" fmla="*/ 2147483646 w 429"/>
                  <a:gd name="T21" fmla="*/ 2147483646 h 449"/>
                  <a:gd name="T22" fmla="*/ 2147483646 w 429"/>
                  <a:gd name="T23" fmla="*/ 2147483646 h 449"/>
                  <a:gd name="T24" fmla="*/ 2147483646 w 429"/>
                  <a:gd name="T25" fmla="*/ 2147483646 h 449"/>
                  <a:gd name="T26" fmla="*/ 2147483646 w 429"/>
                  <a:gd name="T27" fmla="*/ 2147483646 h 449"/>
                  <a:gd name="T28" fmla="*/ 2147483646 w 429"/>
                  <a:gd name="T29" fmla="*/ 2147483646 h 449"/>
                  <a:gd name="T30" fmla="*/ 2147483646 w 429"/>
                  <a:gd name="T31" fmla="*/ 2147483646 h 449"/>
                  <a:gd name="T32" fmla="*/ 2147483646 w 429"/>
                  <a:gd name="T33" fmla="*/ 2147483646 h 449"/>
                  <a:gd name="T34" fmla="*/ 2147483646 w 429"/>
                  <a:gd name="T35" fmla="*/ 2147483646 h 449"/>
                  <a:gd name="T36" fmla="*/ 2147483646 w 429"/>
                  <a:gd name="T37" fmla="*/ 2147483646 h 449"/>
                  <a:gd name="T38" fmla="*/ 2147483646 w 429"/>
                  <a:gd name="T39" fmla="*/ 0 h 449"/>
                  <a:gd name="T40" fmla="*/ 2147483646 w 429"/>
                  <a:gd name="T41" fmla="*/ 2147483646 h 449"/>
                  <a:gd name="T42" fmla="*/ 0 w 429"/>
                  <a:gd name="T43" fmla="*/ 2147483646 h 449"/>
                  <a:gd name="T44" fmla="*/ 2147483646 w 429"/>
                  <a:gd name="T45" fmla="*/ 2147483646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rgbClr val="BDD7EE"/>
              </a:solidFill>
              <a:ln w="12700" cap="rnd">
                <a:solidFill>
                  <a:srgbClr val="000000"/>
                </a:solidFill>
                <a:round/>
                <a:headEnd/>
                <a:tailEnd/>
              </a:ln>
            </p:spPr>
            <p:txBody>
              <a:bodyPr/>
              <a:lstStyle/>
              <a:p>
                <a:endParaRPr lang="en-US"/>
              </a:p>
            </p:txBody>
          </p:sp>
          <p:sp>
            <p:nvSpPr>
              <p:cNvPr id="123972" name="Freeform 48" descr="Light downward diagonal">
                <a:extLst>
                  <a:ext uri="{FF2B5EF4-FFF2-40B4-BE49-F238E27FC236}">
                    <a16:creationId xmlns:a16="http://schemas.microsoft.com/office/drawing/2014/main" id="{4BAC10D7-A9E0-3F82-2F6B-00EFCF3F0FDF}"/>
                  </a:ext>
                </a:extLst>
              </p:cNvPr>
              <p:cNvSpPr>
                <a:spLocks/>
              </p:cNvSpPr>
              <p:nvPr/>
            </p:nvSpPr>
            <p:spPr bwMode="auto">
              <a:xfrm>
                <a:off x="5808663" y="5522914"/>
                <a:ext cx="863600" cy="866775"/>
              </a:xfrm>
              <a:custGeom>
                <a:avLst/>
                <a:gdLst>
                  <a:gd name="T0" fmla="*/ 0 w 725"/>
                  <a:gd name="T1" fmla="*/ 2147483646 h 546"/>
                  <a:gd name="T2" fmla="*/ 2147483646 w 725"/>
                  <a:gd name="T3" fmla="*/ 2147483646 h 546"/>
                  <a:gd name="T4" fmla="*/ 2147483646 w 725"/>
                  <a:gd name="T5" fmla="*/ 2147483646 h 546"/>
                  <a:gd name="T6" fmla="*/ 2147483646 w 725"/>
                  <a:gd name="T7" fmla="*/ 2147483646 h 546"/>
                  <a:gd name="T8" fmla="*/ 2147483646 w 725"/>
                  <a:gd name="T9" fmla="*/ 2147483646 h 546"/>
                  <a:gd name="T10" fmla="*/ 2147483646 w 725"/>
                  <a:gd name="T11" fmla="*/ 2147483646 h 546"/>
                  <a:gd name="T12" fmla="*/ 2147483646 w 725"/>
                  <a:gd name="T13" fmla="*/ 2147483646 h 546"/>
                  <a:gd name="T14" fmla="*/ 2147483646 w 725"/>
                  <a:gd name="T15" fmla="*/ 2147483646 h 546"/>
                  <a:gd name="T16" fmla="*/ 2147483646 w 725"/>
                  <a:gd name="T17" fmla="*/ 2147483646 h 546"/>
                  <a:gd name="T18" fmla="*/ 2147483646 w 725"/>
                  <a:gd name="T19" fmla="*/ 2147483646 h 546"/>
                  <a:gd name="T20" fmla="*/ 2147483646 w 725"/>
                  <a:gd name="T21" fmla="*/ 2147483646 h 546"/>
                  <a:gd name="T22" fmla="*/ 2147483646 w 725"/>
                  <a:gd name="T23" fmla="*/ 2147483646 h 546"/>
                  <a:gd name="T24" fmla="*/ 2147483646 w 725"/>
                  <a:gd name="T25" fmla="*/ 2147483646 h 546"/>
                  <a:gd name="T26" fmla="*/ 2147483646 w 725"/>
                  <a:gd name="T27" fmla="*/ 2147483646 h 546"/>
                  <a:gd name="T28" fmla="*/ 2147483646 w 725"/>
                  <a:gd name="T29" fmla="*/ 2147483646 h 546"/>
                  <a:gd name="T30" fmla="*/ 2147483646 w 725"/>
                  <a:gd name="T31" fmla="*/ 2147483646 h 546"/>
                  <a:gd name="T32" fmla="*/ 2147483646 w 725"/>
                  <a:gd name="T33" fmla="*/ 2147483646 h 546"/>
                  <a:gd name="T34" fmla="*/ 2147483646 w 725"/>
                  <a:gd name="T35" fmla="*/ 2147483646 h 546"/>
                  <a:gd name="T36" fmla="*/ 2147483646 w 725"/>
                  <a:gd name="T37" fmla="*/ 2147483646 h 546"/>
                  <a:gd name="T38" fmla="*/ 2147483646 w 725"/>
                  <a:gd name="T39" fmla="*/ 2147483646 h 546"/>
                  <a:gd name="T40" fmla="*/ 2147483646 w 725"/>
                  <a:gd name="T41" fmla="*/ 2147483646 h 546"/>
                  <a:gd name="T42" fmla="*/ 2147483646 w 725"/>
                  <a:gd name="T43" fmla="*/ 2147483646 h 546"/>
                  <a:gd name="T44" fmla="*/ 2147483646 w 725"/>
                  <a:gd name="T45" fmla="*/ 2147483646 h 546"/>
                  <a:gd name="T46" fmla="*/ 2147483646 w 725"/>
                  <a:gd name="T47" fmla="*/ 2147483646 h 546"/>
                  <a:gd name="T48" fmla="*/ 2147483646 w 725"/>
                  <a:gd name="T49" fmla="*/ 2147483646 h 546"/>
                  <a:gd name="T50" fmla="*/ 2147483646 w 725"/>
                  <a:gd name="T51" fmla="*/ 2147483646 h 546"/>
                  <a:gd name="T52" fmla="*/ 2147483646 w 725"/>
                  <a:gd name="T53" fmla="*/ 2147483646 h 546"/>
                  <a:gd name="T54" fmla="*/ 2147483646 w 725"/>
                  <a:gd name="T55" fmla="*/ 2147483646 h 546"/>
                  <a:gd name="T56" fmla="*/ 2147483646 w 725"/>
                  <a:gd name="T57" fmla="*/ 2147483646 h 546"/>
                  <a:gd name="T58" fmla="*/ 2147483646 w 725"/>
                  <a:gd name="T59" fmla="*/ 2147483646 h 546"/>
                  <a:gd name="T60" fmla="*/ 2147483646 w 725"/>
                  <a:gd name="T61" fmla="*/ 2147483646 h 546"/>
                  <a:gd name="T62" fmla="*/ 2147483646 w 725"/>
                  <a:gd name="T63" fmla="*/ 2147483646 h 546"/>
                  <a:gd name="T64" fmla="*/ 2147483646 w 725"/>
                  <a:gd name="T65" fmla="*/ 2147483646 h 546"/>
                  <a:gd name="T66" fmla="*/ 2147483646 w 725"/>
                  <a:gd name="T67" fmla="*/ 2147483646 h 546"/>
                  <a:gd name="T68" fmla="*/ 2147483646 w 725"/>
                  <a:gd name="T69" fmla="*/ 2147483646 h 546"/>
                  <a:gd name="T70" fmla="*/ 2147483646 w 725"/>
                  <a:gd name="T71" fmla="*/ 2147483646 h 546"/>
                  <a:gd name="T72" fmla="*/ 2147483646 w 725"/>
                  <a:gd name="T73" fmla="*/ 2147483646 h 546"/>
                  <a:gd name="T74" fmla="*/ 2147483646 w 725"/>
                  <a:gd name="T75" fmla="*/ 0 h 546"/>
                  <a:gd name="T76" fmla="*/ 2147483646 w 725"/>
                  <a:gd name="T77" fmla="*/ 2147483646 h 546"/>
                  <a:gd name="T78" fmla="*/ 2147483646 w 725"/>
                  <a:gd name="T79" fmla="*/ 2147483646 h 546"/>
                  <a:gd name="T80" fmla="*/ 2147483646 w 725"/>
                  <a:gd name="T81" fmla="*/ 2147483646 h 546"/>
                  <a:gd name="T82" fmla="*/ 2147483646 w 725"/>
                  <a:gd name="T83" fmla="*/ 2147483646 h 546"/>
                  <a:gd name="T84" fmla="*/ 2147483646 w 725"/>
                  <a:gd name="T85" fmla="*/ 2147483646 h 546"/>
                  <a:gd name="T86" fmla="*/ 2147483646 w 725"/>
                  <a:gd name="T87" fmla="*/ 2147483646 h 546"/>
                  <a:gd name="T88" fmla="*/ 0 w 725"/>
                  <a:gd name="T89" fmla="*/ 2147483646 h 546"/>
                  <a:gd name="T90" fmla="*/ 0 w 725"/>
                  <a:gd name="T91" fmla="*/ 2147483646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BDD7EE"/>
              </a:solidFill>
              <a:ln w="12700" cap="rnd">
                <a:solidFill>
                  <a:srgbClr val="000000"/>
                </a:solidFill>
                <a:round/>
                <a:headEnd/>
                <a:tailEnd/>
              </a:ln>
            </p:spPr>
            <p:txBody>
              <a:bodyPr/>
              <a:lstStyle/>
              <a:p>
                <a:endParaRPr lang="en-US"/>
              </a:p>
            </p:txBody>
          </p:sp>
          <p:sp>
            <p:nvSpPr>
              <p:cNvPr id="123973" name="Freeform 49">
                <a:extLst>
                  <a:ext uri="{FF2B5EF4-FFF2-40B4-BE49-F238E27FC236}">
                    <a16:creationId xmlns:a16="http://schemas.microsoft.com/office/drawing/2014/main" id="{05F4DEA3-247B-5820-2CED-BEB53D48C590}"/>
                  </a:ext>
                </a:extLst>
              </p:cNvPr>
              <p:cNvSpPr>
                <a:spLocks/>
              </p:cNvSpPr>
              <p:nvPr/>
            </p:nvSpPr>
            <p:spPr bwMode="auto">
              <a:xfrm>
                <a:off x="5951540" y="3743327"/>
                <a:ext cx="396875" cy="593725"/>
              </a:xfrm>
              <a:custGeom>
                <a:avLst/>
                <a:gdLst>
                  <a:gd name="T0" fmla="*/ 0 w 335"/>
                  <a:gd name="T1" fmla="*/ 2147483646 h 375"/>
                  <a:gd name="T2" fmla="*/ 2147483646 w 335"/>
                  <a:gd name="T3" fmla="*/ 2147483646 h 375"/>
                  <a:gd name="T4" fmla="*/ 2147483646 w 335"/>
                  <a:gd name="T5" fmla="*/ 2147483646 h 375"/>
                  <a:gd name="T6" fmla="*/ 2147483646 w 335"/>
                  <a:gd name="T7" fmla="*/ 2147483646 h 375"/>
                  <a:gd name="T8" fmla="*/ 2147483646 w 335"/>
                  <a:gd name="T9" fmla="*/ 2147483646 h 375"/>
                  <a:gd name="T10" fmla="*/ 2147483646 w 335"/>
                  <a:gd name="T11" fmla="*/ 2147483646 h 375"/>
                  <a:gd name="T12" fmla="*/ 2147483646 w 335"/>
                  <a:gd name="T13" fmla="*/ 2147483646 h 375"/>
                  <a:gd name="T14" fmla="*/ 2147483646 w 335"/>
                  <a:gd name="T15" fmla="*/ 2147483646 h 375"/>
                  <a:gd name="T16" fmla="*/ 2147483646 w 335"/>
                  <a:gd name="T17" fmla="*/ 2147483646 h 375"/>
                  <a:gd name="T18" fmla="*/ 2147483646 w 335"/>
                  <a:gd name="T19" fmla="*/ 2147483646 h 375"/>
                  <a:gd name="T20" fmla="*/ 2147483646 w 335"/>
                  <a:gd name="T21" fmla="*/ 2147483646 h 375"/>
                  <a:gd name="T22" fmla="*/ 2147483646 w 335"/>
                  <a:gd name="T23" fmla="*/ 2147483646 h 375"/>
                  <a:gd name="T24" fmla="*/ 2147483646 w 335"/>
                  <a:gd name="T25" fmla="*/ 2147483646 h 375"/>
                  <a:gd name="T26" fmla="*/ 2147483646 w 335"/>
                  <a:gd name="T27" fmla="*/ 2147483646 h 375"/>
                  <a:gd name="T28" fmla="*/ 2147483646 w 335"/>
                  <a:gd name="T29" fmla="*/ 2147483646 h 375"/>
                  <a:gd name="T30" fmla="*/ 2147483646 w 335"/>
                  <a:gd name="T31" fmla="*/ 0 h 375"/>
                  <a:gd name="T32" fmla="*/ 2147483646 w 335"/>
                  <a:gd name="T33" fmla="*/ 2147483646 h 375"/>
                  <a:gd name="T34" fmla="*/ 2147483646 w 335"/>
                  <a:gd name="T35" fmla="*/ 2147483646 h 375"/>
                  <a:gd name="T36" fmla="*/ 2147483646 w 335"/>
                  <a:gd name="T37" fmla="*/ 2147483646 h 375"/>
                  <a:gd name="T38" fmla="*/ 2147483646 w 335"/>
                  <a:gd name="T39" fmla="*/ 2147483646 h 375"/>
                  <a:gd name="T40" fmla="*/ 2147483646 w 335"/>
                  <a:gd name="T41" fmla="*/ 2147483646 h 375"/>
                  <a:gd name="T42" fmla="*/ 0 w 335"/>
                  <a:gd name="T43" fmla="*/ 2147483646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74" name="Freeform 50" descr="5%">
                <a:extLst>
                  <a:ext uri="{FF2B5EF4-FFF2-40B4-BE49-F238E27FC236}">
                    <a16:creationId xmlns:a16="http://schemas.microsoft.com/office/drawing/2014/main" id="{F57A3A40-E92E-904C-71BB-37E5A5EB4A8E}"/>
                  </a:ext>
                </a:extLst>
              </p:cNvPr>
              <p:cNvSpPr>
                <a:spLocks/>
              </p:cNvSpPr>
              <p:nvPr/>
            </p:nvSpPr>
            <p:spPr bwMode="auto">
              <a:xfrm>
                <a:off x="6202365" y="3948114"/>
                <a:ext cx="427037" cy="561975"/>
              </a:xfrm>
              <a:custGeom>
                <a:avLst/>
                <a:gdLst>
                  <a:gd name="T0" fmla="*/ 0 w 358"/>
                  <a:gd name="T1" fmla="*/ 2147483646 h 354"/>
                  <a:gd name="T2" fmla="*/ 2147483646 w 358"/>
                  <a:gd name="T3" fmla="*/ 2147483646 h 354"/>
                  <a:gd name="T4" fmla="*/ 2147483646 w 358"/>
                  <a:gd name="T5" fmla="*/ 2147483646 h 354"/>
                  <a:gd name="T6" fmla="*/ 2147483646 w 358"/>
                  <a:gd name="T7" fmla="*/ 2147483646 h 354"/>
                  <a:gd name="T8" fmla="*/ 2147483646 w 358"/>
                  <a:gd name="T9" fmla="*/ 2147483646 h 354"/>
                  <a:gd name="T10" fmla="*/ 2147483646 w 358"/>
                  <a:gd name="T11" fmla="*/ 2147483646 h 354"/>
                  <a:gd name="T12" fmla="*/ 2147483646 w 358"/>
                  <a:gd name="T13" fmla="*/ 2147483646 h 354"/>
                  <a:gd name="T14" fmla="*/ 2147483646 w 358"/>
                  <a:gd name="T15" fmla="*/ 2147483646 h 354"/>
                  <a:gd name="T16" fmla="*/ 2147483646 w 358"/>
                  <a:gd name="T17" fmla="*/ 2147483646 h 354"/>
                  <a:gd name="T18" fmla="*/ 2147483646 w 358"/>
                  <a:gd name="T19" fmla="*/ 2147483646 h 354"/>
                  <a:gd name="T20" fmla="*/ 2147483646 w 358"/>
                  <a:gd name="T21" fmla="*/ 2147483646 h 354"/>
                  <a:gd name="T22" fmla="*/ 2147483646 w 358"/>
                  <a:gd name="T23" fmla="*/ 2147483646 h 354"/>
                  <a:gd name="T24" fmla="*/ 2147483646 w 358"/>
                  <a:gd name="T25" fmla="*/ 2147483646 h 354"/>
                  <a:gd name="T26" fmla="*/ 2147483646 w 358"/>
                  <a:gd name="T27" fmla="*/ 2147483646 h 354"/>
                  <a:gd name="T28" fmla="*/ 2147483646 w 358"/>
                  <a:gd name="T29" fmla="*/ 2147483646 h 354"/>
                  <a:gd name="T30" fmla="*/ 2147483646 w 358"/>
                  <a:gd name="T31" fmla="*/ 2147483646 h 354"/>
                  <a:gd name="T32" fmla="*/ 2147483646 w 358"/>
                  <a:gd name="T33" fmla="*/ 2147483646 h 354"/>
                  <a:gd name="T34" fmla="*/ 2147483646 w 358"/>
                  <a:gd name="T35" fmla="*/ 2147483646 h 354"/>
                  <a:gd name="T36" fmla="*/ 2147483646 w 358"/>
                  <a:gd name="T37" fmla="*/ 2147483646 h 354"/>
                  <a:gd name="T38" fmla="*/ 2147483646 w 358"/>
                  <a:gd name="T39" fmla="*/ 0 h 354"/>
                  <a:gd name="T40" fmla="*/ 2147483646 w 358"/>
                  <a:gd name="T41" fmla="*/ 2147483646 h 354"/>
                  <a:gd name="T42" fmla="*/ 2147483646 w 358"/>
                  <a:gd name="T43" fmla="*/ 2147483646 h 354"/>
                  <a:gd name="T44" fmla="*/ 2147483646 w 358"/>
                  <a:gd name="T45" fmla="*/ 2147483646 h 354"/>
                  <a:gd name="T46" fmla="*/ 2147483646 w 358"/>
                  <a:gd name="T47" fmla="*/ 2147483646 h 354"/>
                  <a:gd name="T48" fmla="*/ 2147483646 w 358"/>
                  <a:gd name="T49" fmla="*/ 2147483646 h 354"/>
                  <a:gd name="T50" fmla="*/ 2147483646 w 358"/>
                  <a:gd name="T51" fmla="*/ 2147483646 h 354"/>
                  <a:gd name="T52" fmla="*/ 2147483646 w 358"/>
                  <a:gd name="T53" fmla="*/ 2147483646 h 354"/>
                  <a:gd name="T54" fmla="*/ 0 w 358"/>
                  <a:gd name="T55" fmla="*/ 2147483646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16576E"/>
              </a:solidFill>
              <a:ln w="12700" cap="rnd">
                <a:solidFill>
                  <a:srgbClr val="000000"/>
                </a:solidFill>
                <a:round/>
                <a:headEnd/>
                <a:tailEnd/>
              </a:ln>
            </p:spPr>
            <p:txBody>
              <a:bodyPr/>
              <a:lstStyle/>
              <a:p>
                <a:endParaRPr lang="en-US"/>
              </a:p>
            </p:txBody>
          </p:sp>
          <p:sp>
            <p:nvSpPr>
              <p:cNvPr id="58" name="Freeform 51" descr="Light downward diagonal">
                <a:extLst>
                  <a:ext uri="{FF2B5EF4-FFF2-40B4-BE49-F238E27FC236}">
                    <a16:creationId xmlns:a16="http://schemas.microsoft.com/office/drawing/2014/main" id="{58E041CF-FD09-C9C7-9EFC-C16C1C79835E}"/>
                  </a:ext>
                </a:extLst>
              </p:cNvPr>
              <p:cNvSpPr>
                <a:spLocks/>
              </p:cNvSpPr>
              <p:nvPr/>
            </p:nvSpPr>
            <p:spPr bwMode="auto">
              <a:xfrm>
                <a:off x="6460036" y="3991421"/>
                <a:ext cx="429396" cy="283756"/>
              </a:xfrm>
              <a:custGeom>
                <a:avLst/>
                <a:gdLst>
                  <a:gd name="T0" fmla="*/ 0 w 362"/>
                  <a:gd name="T1" fmla="*/ 2147483647 h 179"/>
                  <a:gd name="T2" fmla="*/ 2147483647 w 362"/>
                  <a:gd name="T3" fmla="*/ 2147483647 h 179"/>
                  <a:gd name="T4" fmla="*/ 2147483647 w 362"/>
                  <a:gd name="T5" fmla="*/ 2147483647 h 179"/>
                  <a:gd name="T6" fmla="*/ 2147483647 w 362"/>
                  <a:gd name="T7" fmla="*/ 2147483647 h 179"/>
                  <a:gd name="T8" fmla="*/ 2147483647 w 362"/>
                  <a:gd name="T9" fmla="*/ 2147483647 h 179"/>
                  <a:gd name="T10" fmla="*/ 2147483647 w 362"/>
                  <a:gd name="T11" fmla="*/ 2147483647 h 179"/>
                  <a:gd name="T12" fmla="*/ 2147483647 w 362"/>
                  <a:gd name="T13" fmla="*/ 2147483647 h 179"/>
                  <a:gd name="T14" fmla="*/ 2147483647 w 362"/>
                  <a:gd name="T15" fmla="*/ 2147483647 h 179"/>
                  <a:gd name="T16" fmla="*/ 2147483647 w 362"/>
                  <a:gd name="T17" fmla="*/ 2147483647 h 179"/>
                  <a:gd name="T18" fmla="*/ 2147483647 w 362"/>
                  <a:gd name="T19" fmla="*/ 2147483647 h 179"/>
                  <a:gd name="T20" fmla="*/ 2147483647 w 362"/>
                  <a:gd name="T21" fmla="*/ 2147483647 h 179"/>
                  <a:gd name="T22" fmla="*/ 2147483647 w 362"/>
                  <a:gd name="T23" fmla="*/ 2147483647 h 179"/>
                  <a:gd name="T24" fmla="*/ 2147483647 w 362"/>
                  <a:gd name="T25" fmla="*/ 2147483647 h 179"/>
                  <a:gd name="T26" fmla="*/ 2147483647 w 362"/>
                  <a:gd name="T27" fmla="*/ 2147483647 h 179"/>
                  <a:gd name="T28" fmla="*/ 2147483647 w 362"/>
                  <a:gd name="T29" fmla="*/ 2147483647 h 179"/>
                  <a:gd name="T30" fmla="*/ 2147483647 w 362"/>
                  <a:gd name="T31" fmla="*/ 2147483647 h 179"/>
                  <a:gd name="T32" fmla="*/ 2147483647 w 362"/>
                  <a:gd name="T33" fmla="*/ 2147483647 h 179"/>
                  <a:gd name="T34" fmla="*/ 2147483647 w 362"/>
                  <a:gd name="T35" fmla="*/ 2147483647 h 179"/>
                  <a:gd name="T36" fmla="*/ 2147483647 w 362"/>
                  <a:gd name="T37" fmla="*/ 2147483647 h 179"/>
                  <a:gd name="T38" fmla="*/ 2147483647 w 362"/>
                  <a:gd name="T39" fmla="*/ 2147483647 h 179"/>
                  <a:gd name="T40" fmla="*/ 2147483647 w 362"/>
                  <a:gd name="T41" fmla="*/ 2147483647 h 179"/>
                  <a:gd name="T42" fmla="*/ 2147483647 w 362"/>
                  <a:gd name="T43" fmla="*/ 2147483647 h 179"/>
                  <a:gd name="T44" fmla="*/ 2147483647 w 362"/>
                  <a:gd name="T45" fmla="*/ 2147483647 h 179"/>
                  <a:gd name="T46" fmla="*/ 2147483647 w 362"/>
                  <a:gd name="T47" fmla="*/ 2147483647 h 179"/>
                  <a:gd name="T48" fmla="*/ 2147483647 w 362"/>
                  <a:gd name="T49" fmla="*/ 2147483647 h 179"/>
                  <a:gd name="T50" fmla="*/ 2147483647 w 362"/>
                  <a:gd name="T51" fmla="*/ 2147483647 h 179"/>
                  <a:gd name="T52" fmla="*/ 2147483647 w 362"/>
                  <a:gd name="T53" fmla="*/ 2147483647 h 179"/>
                  <a:gd name="T54" fmla="*/ 2147483647 w 362"/>
                  <a:gd name="T55" fmla="*/ 2147483647 h 179"/>
                  <a:gd name="T56" fmla="*/ 2147483647 w 362"/>
                  <a:gd name="T57" fmla="*/ 2147483647 h 179"/>
                  <a:gd name="T58" fmla="*/ 2147483647 w 362"/>
                  <a:gd name="T59" fmla="*/ 2147483647 h 179"/>
                  <a:gd name="T60" fmla="*/ 2147483647 w 362"/>
                  <a:gd name="T61" fmla="*/ 2147483647 h 179"/>
                  <a:gd name="T62" fmla="*/ 2147483647 w 362"/>
                  <a:gd name="T63" fmla="*/ 2147483647 h 179"/>
                  <a:gd name="T64" fmla="*/ 2147483647 w 362"/>
                  <a:gd name="T65" fmla="*/ 2147483647 h 179"/>
                  <a:gd name="T66" fmla="*/ 2147483647 w 362"/>
                  <a:gd name="T67" fmla="*/ 2147483647 h 179"/>
                  <a:gd name="T68" fmla="*/ 2147483647 w 362"/>
                  <a:gd name="T69" fmla="*/ 2147483647 h 179"/>
                  <a:gd name="T70" fmla="*/ 2147483647 w 362"/>
                  <a:gd name="T71" fmla="*/ 2147483647 h 179"/>
                  <a:gd name="T72" fmla="*/ 2147483647 w 362"/>
                  <a:gd name="T73" fmla="*/ 0 h 179"/>
                  <a:gd name="T74" fmla="*/ 0 w 362"/>
                  <a:gd name="T75" fmla="*/ 2147483647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123976" name="Freeform 52">
                <a:extLst>
                  <a:ext uri="{FF2B5EF4-FFF2-40B4-BE49-F238E27FC236}">
                    <a16:creationId xmlns:a16="http://schemas.microsoft.com/office/drawing/2014/main" id="{061CD8A8-20F3-09B2-510D-C6285B9F3EF7}"/>
                  </a:ext>
                </a:extLst>
              </p:cNvPr>
              <p:cNvSpPr>
                <a:spLocks/>
              </p:cNvSpPr>
              <p:nvPr/>
            </p:nvSpPr>
            <p:spPr bwMode="auto">
              <a:xfrm>
                <a:off x="6130927" y="4092575"/>
                <a:ext cx="733425" cy="550862"/>
              </a:xfrm>
              <a:custGeom>
                <a:avLst/>
                <a:gdLst>
                  <a:gd name="T0" fmla="*/ 2147483646 w 617"/>
                  <a:gd name="T1" fmla="*/ 2147483646 h 347"/>
                  <a:gd name="T2" fmla="*/ 2147483646 w 617"/>
                  <a:gd name="T3" fmla="*/ 2147483646 h 347"/>
                  <a:gd name="T4" fmla="*/ 2147483646 w 617"/>
                  <a:gd name="T5" fmla="*/ 2147483646 h 347"/>
                  <a:gd name="T6" fmla="*/ 2147483646 w 617"/>
                  <a:gd name="T7" fmla="*/ 2147483646 h 347"/>
                  <a:gd name="T8" fmla="*/ 2147483646 w 617"/>
                  <a:gd name="T9" fmla="*/ 2147483646 h 347"/>
                  <a:gd name="T10" fmla="*/ 2147483646 w 617"/>
                  <a:gd name="T11" fmla="*/ 2147483646 h 347"/>
                  <a:gd name="T12" fmla="*/ 2147483646 w 617"/>
                  <a:gd name="T13" fmla="*/ 2147483646 h 347"/>
                  <a:gd name="T14" fmla="*/ 2147483646 w 617"/>
                  <a:gd name="T15" fmla="*/ 2147483646 h 347"/>
                  <a:gd name="T16" fmla="*/ 2147483646 w 617"/>
                  <a:gd name="T17" fmla="*/ 2147483646 h 347"/>
                  <a:gd name="T18" fmla="*/ 2147483646 w 617"/>
                  <a:gd name="T19" fmla="*/ 2147483646 h 347"/>
                  <a:gd name="T20" fmla="*/ 2147483646 w 617"/>
                  <a:gd name="T21" fmla="*/ 0 h 347"/>
                  <a:gd name="T22" fmla="*/ 2147483646 w 617"/>
                  <a:gd name="T23" fmla="*/ 2147483646 h 347"/>
                  <a:gd name="T24" fmla="*/ 2147483646 w 617"/>
                  <a:gd name="T25" fmla="*/ 2147483646 h 347"/>
                  <a:gd name="T26" fmla="*/ 2147483646 w 617"/>
                  <a:gd name="T27" fmla="*/ 2147483646 h 347"/>
                  <a:gd name="T28" fmla="*/ 2147483646 w 617"/>
                  <a:gd name="T29" fmla="*/ 2147483646 h 347"/>
                  <a:gd name="T30" fmla="*/ 2147483646 w 617"/>
                  <a:gd name="T31" fmla="*/ 2147483646 h 347"/>
                  <a:gd name="T32" fmla="*/ 2147483646 w 617"/>
                  <a:gd name="T33" fmla="*/ 2147483646 h 347"/>
                  <a:gd name="T34" fmla="*/ 2147483646 w 617"/>
                  <a:gd name="T35" fmla="*/ 2147483646 h 347"/>
                  <a:gd name="T36" fmla="*/ 2147483646 w 617"/>
                  <a:gd name="T37" fmla="*/ 2147483646 h 347"/>
                  <a:gd name="T38" fmla="*/ 2147483646 w 617"/>
                  <a:gd name="T39" fmla="*/ 2147483646 h 347"/>
                  <a:gd name="T40" fmla="*/ 2147483646 w 617"/>
                  <a:gd name="T41" fmla="*/ 2147483646 h 347"/>
                  <a:gd name="T42" fmla="*/ 2147483646 w 617"/>
                  <a:gd name="T43" fmla="*/ 2147483646 h 347"/>
                  <a:gd name="T44" fmla="*/ 2147483646 w 617"/>
                  <a:gd name="T45" fmla="*/ 2147483646 h 347"/>
                  <a:gd name="T46" fmla="*/ 2147483646 w 617"/>
                  <a:gd name="T47" fmla="*/ 2147483646 h 347"/>
                  <a:gd name="T48" fmla="*/ 2147483646 w 617"/>
                  <a:gd name="T49" fmla="*/ 2147483646 h 347"/>
                  <a:gd name="T50" fmla="*/ 2147483646 w 617"/>
                  <a:gd name="T51" fmla="*/ 2147483646 h 347"/>
                  <a:gd name="T52" fmla="*/ 2147483646 w 617"/>
                  <a:gd name="T53" fmla="*/ 2147483646 h 347"/>
                  <a:gd name="T54" fmla="*/ 2147483646 w 617"/>
                  <a:gd name="T55" fmla="*/ 2147483646 h 347"/>
                  <a:gd name="T56" fmla="*/ 2147483646 w 617"/>
                  <a:gd name="T57" fmla="*/ 2147483646 h 347"/>
                  <a:gd name="T58" fmla="*/ 0 w 617"/>
                  <a:gd name="T59" fmla="*/ 2147483646 h 347"/>
                  <a:gd name="T60" fmla="*/ 2147483646 w 617"/>
                  <a:gd name="T61" fmla="*/ 2147483646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BDD7EE"/>
              </a:solidFill>
              <a:ln w="12700" cap="rnd">
                <a:solidFill>
                  <a:srgbClr val="000000"/>
                </a:solidFill>
                <a:round/>
                <a:headEnd/>
                <a:tailEnd/>
              </a:ln>
            </p:spPr>
            <p:txBody>
              <a:bodyPr/>
              <a:lstStyle/>
              <a:p>
                <a:endParaRPr lang="en-US"/>
              </a:p>
            </p:txBody>
          </p:sp>
          <p:sp>
            <p:nvSpPr>
              <p:cNvPr id="123977" name="Freeform 53" descr="Light downward diagonal">
                <a:extLst>
                  <a:ext uri="{FF2B5EF4-FFF2-40B4-BE49-F238E27FC236}">
                    <a16:creationId xmlns:a16="http://schemas.microsoft.com/office/drawing/2014/main" id="{B711B1B7-E6AC-0ADD-DE2C-CF48E03AF585}"/>
                  </a:ext>
                </a:extLst>
              </p:cNvPr>
              <p:cNvSpPr>
                <a:spLocks/>
              </p:cNvSpPr>
              <p:nvPr/>
            </p:nvSpPr>
            <p:spPr bwMode="auto">
              <a:xfrm>
                <a:off x="6831015" y="4244975"/>
                <a:ext cx="41275" cy="138112"/>
              </a:xfrm>
              <a:custGeom>
                <a:avLst/>
                <a:gdLst>
                  <a:gd name="T0" fmla="*/ 0 w 35"/>
                  <a:gd name="T1" fmla="*/ 2147483646 h 87"/>
                  <a:gd name="T2" fmla="*/ 2147483646 w 35"/>
                  <a:gd name="T3" fmla="*/ 2147483646 h 87"/>
                  <a:gd name="T4" fmla="*/ 2147483646 w 35"/>
                  <a:gd name="T5" fmla="*/ 2147483646 h 87"/>
                  <a:gd name="T6" fmla="*/ 2147483646 w 35"/>
                  <a:gd name="T7" fmla="*/ 0 h 87"/>
                  <a:gd name="T8" fmla="*/ 2147483646 w 35"/>
                  <a:gd name="T9" fmla="*/ 2147483646 h 87"/>
                  <a:gd name="T10" fmla="*/ 0 w 35"/>
                  <a:gd name="T11" fmla="*/ 2147483646 h 87"/>
                  <a:gd name="T12" fmla="*/ 0 w 35"/>
                  <a:gd name="T13" fmla="*/ 214748364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rgbClr val="BDD7EE"/>
              </a:solidFill>
              <a:ln w="12700" cap="rnd">
                <a:solidFill>
                  <a:srgbClr val="000000"/>
                </a:solidFill>
                <a:round/>
                <a:headEnd/>
                <a:tailEnd/>
              </a:ln>
            </p:spPr>
            <p:txBody>
              <a:bodyPr/>
              <a:lstStyle/>
              <a:p>
                <a:endParaRPr lang="en-US"/>
              </a:p>
            </p:txBody>
          </p:sp>
          <p:sp>
            <p:nvSpPr>
              <p:cNvPr id="123978" name="Freeform 54" descr="Light downward diagonal">
                <a:extLst>
                  <a:ext uri="{FF2B5EF4-FFF2-40B4-BE49-F238E27FC236}">
                    <a16:creationId xmlns:a16="http://schemas.microsoft.com/office/drawing/2014/main" id="{3AFFAF86-9DE7-074B-955B-A0B0C0E6CB72}"/>
                  </a:ext>
                </a:extLst>
              </p:cNvPr>
              <p:cNvSpPr>
                <a:spLocks/>
              </p:cNvSpPr>
              <p:nvPr/>
            </p:nvSpPr>
            <p:spPr bwMode="auto">
              <a:xfrm>
                <a:off x="6088063" y="4494212"/>
                <a:ext cx="811212" cy="482600"/>
              </a:xfrm>
              <a:custGeom>
                <a:avLst/>
                <a:gdLst>
                  <a:gd name="T0" fmla="*/ 0 w 681"/>
                  <a:gd name="T1" fmla="*/ 2147483646 h 304"/>
                  <a:gd name="T2" fmla="*/ 2147483646 w 681"/>
                  <a:gd name="T3" fmla="*/ 2147483646 h 304"/>
                  <a:gd name="T4" fmla="*/ 2147483646 w 681"/>
                  <a:gd name="T5" fmla="*/ 2147483646 h 304"/>
                  <a:gd name="T6" fmla="*/ 2147483646 w 681"/>
                  <a:gd name="T7" fmla="*/ 2147483646 h 304"/>
                  <a:gd name="T8" fmla="*/ 2147483646 w 681"/>
                  <a:gd name="T9" fmla="*/ 2147483646 h 304"/>
                  <a:gd name="T10" fmla="*/ 2147483646 w 681"/>
                  <a:gd name="T11" fmla="*/ 2147483646 h 304"/>
                  <a:gd name="T12" fmla="*/ 2147483646 w 681"/>
                  <a:gd name="T13" fmla="*/ 2147483646 h 304"/>
                  <a:gd name="T14" fmla="*/ 2147483646 w 681"/>
                  <a:gd name="T15" fmla="*/ 2147483646 h 304"/>
                  <a:gd name="T16" fmla="*/ 2147483646 w 681"/>
                  <a:gd name="T17" fmla="*/ 2147483646 h 304"/>
                  <a:gd name="T18" fmla="*/ 2147483646 w 681"/>
                  <a:gd name="T19" fmla="*/ 2147483646 h 304"/>
                  <a:gd name="T20" fmla="*/ 2147483646 w 681"/>
                  <a:gd name="T21" fmla="*/ 2147483646 h 304"/>
                  <a:gd name="T22" fmla="*/ 2147483646 w 681"/>
                  <a:gd name="T23" fmla="*/ 2147483646 h 304"/>
                  <a:gd name="T24" fmla="*/ 2147483646 w 681"/>
                  <a:gd name="T25" fmla="*/ 2147483646 h 304"/>
                  <a:gd name="T26" fmla="*/ 2147483646 w 681"/>
                  <a:gd name="T27" fmla="*/ 2147483646 h 304"/>
                  <a:gd name="T28" fmla="*/ 2147483646 w 681"/>
                  <a:gd name="T29" fmla="*/ 2147483646 h 304"/>
                  <a:gd name="T30" fmla="*/ 2147483646 w 681"/>
                  <a:gd name="T31" fmla="*/ 2147483646 h 304"/>
                  <a:gd name="T32" fmla="*/ 2147483646 w 681"/>
                  <a:gd name="T33" fmla="*/ 2147483646 h 304"/>
                  <a:gd name="T34" fmla="*/ 2147483646 w 681"/>
                  <a:gd name="T35" fmla="*/ 2147483646 h 304"/>
                  <a:gd name="T36" fmla="*/ 2147483646 w 681"/>
                  <a:gd name="T37" fmla="*/ 2147483646 h 304"/>
                  <a:gd name="T38" fmla="*/ 2147483646 w 681"/>
                  <a:gd name="T39" fmla="*/ 2147483646 h 304"/>
                  <a:gd name="T40" fmla="*/ 2147483646 w 681"/>
                  <a:gd name="T41" fmla="*/ 2147483646 h 304"/>
                  <a:gd name="T42" fmla="*/ 2147483646 w 681"/>
                  <a:gd name="T43" fmla="*/ 2147483646 h 304"/>
                  <a:gd name="T44" fmla="*/ 2147483646 w 681"/>
                  <a:gd name="T45" fmla="*/ 2147483646 h 304"/>
                  <a:gd name="T46" fmla="*/ 2147483646 w 681"/>
                  <a:gd name="T47" fmla="*/ 2147483646 h 304"/>
                  <a:gd name="T48" fmla="*/ 2147483646 w 681"/>
                  <a:gd name="T49" fmla="*/ 2147483646 h 304"/>
                  <a:gd name="T50" fmla="*/ 2147483646 w 681"/>
                  <a:gd name="T51" fmla="*/ 2147483646 h 304"/>
                  <a:gd name="T52" fmla="*/ 2147483646 w 681"/>
                  <a:gd name="T53" fmla="*/ 2147483646 h 304"/>
                  <a:gd name="T54" fmla="*/ 2147483646 w 681"/>
                  <a:gd name="T55" fmla="*/ 0 h 304"/>
                  <a:gd name="T56" fmla="*/ 2147483646 w 681"/>
                  <a:gd name="T57" fmla="*/ 2147483646 h 304"/>
                  <a:gd name="T58" fmla="*/ 2147483646 w 681"/>
                  <a:gd name="T59" fmla="*/ 2147483646 h 304"/>
                  <a:gd name="T60" fmla="*/ 2147483646 w 681"/>
                  <a:gd name="T61" fmla="*/ 2147483646 h 304"/>
                  <a:gd name="T62" fmla="*/ 2147483646 w 681"/>
                  <a:gd name="T63" fmla="*/ 2147483646 h 304"/>
                  <a:gd name="T64" fmla="*/ 2147483646 w 681"/>
                  <a:gd name="T65" fmla="*/ 2147483646 h 304"/>
                  <a:gd name="T66" fmla="*/ 2147483646 w 681"/>
                  <a:gd name="T67" fmla="*/ 2147483646 h 304"/>
                  <a:gd name="T68" fmla="*/ 2147483646 w 681"/>
                  <a:gd name="T69" fmla="*/ 2147483646 h 304"/>
                  <a:gd name="T70" fmla="*/ 0 w 681"/>
                  <a:gd name="T71" fmla="*/ 2147483646 h 304"/>
                  <a:gd name="T72" fmla="*/ 0 w 681"/>
                  <a:gd name="T73" fmla="*/ 2147483646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rgbClr val="BDD7EE"/>
              </a:solidFill>
              <a:ln w="12700" cap="rnd">
                <a:solidFill>
                  <a:srgbClr val="000000"/>
                </a:solidFill>
                <a:round/>
                <a:headEnd/>
                <a:tailEnd/>
              </a:ln>
            </p:spPr>
            <p:txBody>
              <a:bodyPr/>
              <a:lstStyle/>
              <a:p>
                <a:endParaRPr lang="en-US"/>
              </a:p>
            </p:txBody>
          </p:sp>
          <p:sp>
            <p:nvSpPr>
              <p:cNvPr id="123979" name="Freeform 55">
                <a:extLst>
                  <a:ext uri="{FF2B5EF4-FFF2-40B4-BE49-F238E27FC236}">
                    <a16:creationId xmlns:a16="http://schemas.microsoft.com/office/drawing/2014/main" id="{A80EC85C-2827-AF61-857D-1DC9658B0F6B}"/>
                  </a:ext>
                </a:extLst>
              </p:cNvPr>
              <p:cNvSpPr>
                <a:spLocks/>
              </p:cNvSpPr>
              <p:nvPr/>
            </p:nvSpPr>
            <p:spPr bwMode="auto">
              <a:xfrm>
                <a:off x="6184900" y="4824412"/>
                <a:ext cx="484188" cy="488950"/>
              </a:xfrm>
              <a:custGeom>
                <a:avLst/>
                <a:gdLst>
                  <a:gd name="T0" fmla="*/ 2147483646 w 406"/>
                  <a:gd name="T1" fmla="*/ 2147483646 h 308"/>
                  <a:gd name="T2" fmla="*/ 2147483646 w 406"/>
                  <a:gd name="T3" fmla="*/ 2147483646 h 308"/>
                  <a:gd name="T4" fmla="*/ 2147483646 w 406"/>
                  <a:gd name="T5" fmla="*/ 0 h 308"/>
                  <a:gd name="T6" fmla="*/ 2147483646 w 406"/>
                  <a:gd name="T7" fmla="*/ 2147483646 h 308"/>
                  <a:gd name="T8" fmla="*/ 2147483646 w 406"/>
                  <a:gd name="T9" fmla="*/ 2147483646 h 308"/>
                  <a:gd name="T10" fmla="*/ 2147483646 w 406"/>
                  <a:gd name="T11" fmla="*/ 2147483646 h 308"/>
                  <a:gd name="T12" fmla="*/ 2147483646 w 406"/>
                  <a:gd name="T13" fmla="*/ 2147483646 h 308"/>
                  <a:gd name="T14" fmla="*/ 2147483646 w 406"/>
                  <a:gd name="T15" fmla="*/ 2147483646 h 308"/>
                  <a:gd name="T16" fmla="*/ 2147483646 w 406"/>
                  <a:gd name="T17" fmla="*/ 2147483646 h 308"/>
                  <a:gd name="T18" fmla="*/ 2147483646 w 406"/>
                  <a:gd name="T19" fmla="*/ 2147483646 h 308"/>
                  <a:gd name="T20" fmla="*/ 2147483646 w 406"/>
                  <a:gd name="T21" fmla="*/ 2147483646 h 308"/>
                  <a:gd name="T22" fmla="*/ 2147483646 w 406"/>
                  <a:gd name="T23" fmla="*/ 2147483646 h 308"/>
                  <a:gd name="T24" fmla="*/ 2147483646 w 406"/>
                  <a:gd name="T25" fmla="*/ 2147483646 h 308"/>
                  <a:gd name="T26" fmla="*/ 2147483646 w 406"/>
                  <a:gd name="T27" fmla="*/ 2147483646 h 308"/>
                  <a:gd name="T28" fmla="*/ 2147483646 w 406"/>
                  <a:gd name="T29" fmla="*/ 2147483646 h 308"/>
                  <a:gd name="T30" fmla="*/ 2147483646 w 406"/>
                  <a:gd name="T31" fmla="*/ 2147483646 h 308"/>
                  <a:gd name="T32" fmla="*/ 2147483646 w 406"/>
                  <a:gd name="T33" fmla="*/ 2147483646 h 308"/>
                  <a:gd name="T34" fmla="*/ 0 w 406"/>
                  <a:gd name="T35" fmla="*/ 2147483646 h 308"/>
                  <a:gd name="T36" fmla="*/ 2147483646 w 406"/>
                  <a:gd name="T37" fmla="*/ 2147483646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rgbClr val="BDD7EE"/>
              </a:solidFill>
              <a:ln w="12700" cap="rnd">
                <a:solidFill>
                  <a:srgbClr val="000000"/>
                </a:solidFill>
                <a:round/>
                <a:headEnd/>
                <a:tailEnd/>
              </a:ln>
            </p:spPr>
            <p:txBody>
              <a:bodyPr/>
              <a:lstStyle/>
              <a:p>
                <a:endParaRPr lang="en-US"/>
              </a:p>
            </p:txBody>
          </p:sp>
          <p:sp>
            <p:nvSpPr>
              <p:cNvPr id="63" name="Freeform 56">
                <a:extLst>
                  <a:ext uri="{FF2B5EF4-FFF2-40B4-BE49-F238E27FC236}">
                    <a16:creationId xmlns:a16="http://schemas.microsoft.com/office/drawing/2014/main" id="{6772D67D-D41B-2FB1-B5E1-D5A2F3AD4030}"/>
                  </a:ext>
                </a:extLst>
              </p:cNvPr>
              <p:cNvSpPr>
                <a:spLocks/>
              </p:cNvSpPr>
              <p:nvPr/>
            </p:nvSpPr>
            <p:spPr bwMode="auto">
              <a:xfrm>
                <a:off x="6789673" y="3968340"/>
                <a:ext cx="99759" cy="219945"/>
              </a:xfrm>
              <a:custGeom>
                <a:avLst/>
                <a:gdLst>
                  <a:gd name="T0" fmla="*/ 0 w 84"/>
                  <a:gd name="T1" fmla="*/ 2147483647 h 138"/>
                  <a:gd name="T2" fmla="*/ 2147483647 w 84"/>
                  <a:gd name="T3" fmla="*/ 0 h 138"/>
                  <a:gd name="T4" fmla="*/ 2147483647 w 84"/>
                  <a:gd name="T5" fmla="*/ 0 h 138"/>
                  <a:gd name="T6" fmla="*/ 2147483647 w 84"/>
                  <a:gd name="T7" fmla="*/ 2147483647 h 138"/>
                  <a:gd name="T8" fmla="*/ 2147483647 w 84"/>
                  <a:gd name="T9" fmla="*/ 2147483647 h 138"/>
                  <a:gd name="T10" fmla="*/ 2147483647 w 84"/>
                  <a:gd name="T11" fmla="*/ 2147483647 h 138"/>
                  <a:gd name="T12" fmla="*/ 2147483647 w 84"/>
                  <a:gd name="T13" fmla="*/ 2147483647 h 138"/>
                  <a:gd name="T14" fmla="*/ 2147483647 w 84"/>
                  <a:gd name="T15" fmla="*/ 2147483647 h 138"/>
                  <a:gd name="T16" fmla="*/ 2147483647 w 84"/>
                  <a:gd name="T17" fmla="*/ 2147483647 h 138"/>
                  <a:gd name="T18" fmla="*/ 2147483647 w 84"/>
                  <a:gd name="T19" fmla="*/ 2147483647 h 138"/>
                  <a:gd name="T20" fmla="*/ 2147483647 w 84"/>
                  <a:gd name="T21" fmla="*/ 2147483647 h 138"/>
                  <a:gd name="T22" fmla="*/ 2147483647 w 84"/>
                  <a:gd name="T23" fmla="*/ 2147483647 h 138"/>
                  <a:gd name="T24" fmla="*/ 2147483647 w 84"/>
                  <a:gd name="T25" fmla="*/ 2147483647 h 138"/>
                  <a:gd name="T26" fmla="*/ 2147483647 w 84"/>
                  <a:gd name="T27" fmla="*/ 2147483647 h 138"/>
                  <a:gd name="T28" fmla="*/ 2147483647 w 84"/>
                  <a:gd name="T29" fmla="*/ 2147483647 h 138"/>
                  <a:gd name="T30" fmla="*/ 0 w 84"/>
                  <a:gd name="T31" fmla="*/ 2147483647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dirty="0">
                  <a:solidFill>
                    <a:prstClr val="black"/>
                  </a:solidFill>
                  <a:latin typeface="Arial Narrow" panose="020B0606020202030204" pitchFamily="34" charset="0"/>
                  <a:cs typeface="Arial" charset="0"/>
                  <a:sym typeface="Arial"/>
                </a:endParaRPr>
              </a:p>
            </p:txBody>
          </p:sp>
          <p:sp>
            <p:nvSpPr>
              <p:cNvPr id="123981" name="Freeform 57" descr="Light downward diagonal">
                <a:extLst>
                  <a:ext uri="{FF2B5EF4-FFF2-40B4-BE49-F238E27FC236}">
                    <a16:creationId xmlns:a16="http://schemas.microsoft.com/office/drawing/2014/main" id="{76902724-13EF-F19F-2FD8-E59894658E10}"/>
                  </a:ext>
                </a:extLst>
              </p:cNvPr>
              <p:cNvSpPr>
                <a:spLocks/>
              </p:cNvSpPr>
              <p:nvPr/>
            </p:nvSpPr>
            <p:spPr bwMode="auto">
              <a:xfrm>
                <a:off x="6323013" y="3625852"/>
                <a:ext cx="552450" cy="471487"/>
              </a:xfrm>
              <a:custGeom>
                <a:avLst/>
                <a:gdLst>
                  <a:gd name="T0" fmla="*/ 2147483646 w 463"/>
                  <a:gd name="T1" fmla="*/ 2147483646 h 297"/>
                  <a:gd name="T2" fmla="*/ 2147483646 w 463"/>
                  <a:gd name="T3" fmla="*/ 2147483646 h 297"/>
                  <a:gd name="T4" fmla="*/ 2147483646 w 463"/>
                  <a:gd name="T5" fmla="*/ 2147483646 h 297"/>
                  <a:gd name="T6" fmla="*/ 2147483646 w 463"/>
                  <a:gd name="T7" fmla="*/ 2147483646 h 297"/>
                  <a:gd name="T8" fmla="*/ 2147483646 w 463"/>
                  <a:gd name="T9" fmla="*/ 2147483646 h 297"/>
                  <a:gd name="T10" fmla="*/ 2147483646 w 463"/>
                  <a:gd name="T11" fmla="*/ 2147483646 h 297"/>
                  <a:gd name="T12" fmla="*/ 2147483646 w 463"/>
                  <a:gd name="T13" fmla="*/ 2147483646 h 297"/>
                  <a:gd name="T14" fmla="*/ 2147483646 w 463"/>
                  <a:gd name="T15" fmla="*/ 2147483646 h 297"/>
                  <a:gd name="T16" fmla="*/ 2147483646 w 463"/>
                  <a:gd name="T17" fmla="*/ 2147483646 h 297"/>
                  <a:gd name="T18" fmla="*/ 2147483646 w 463"/>
                  <a:gd name="T19" fmla="*/ 2147483646 h 297"/>
                  <a:gd name="T20" fmla="*/ 2147483646 w 463"/>
                  <a:gd name="T21" fmla="*/ 2147483646 h 297"/>
                  <a:gd name="T22" fmla="*/ 2147483646 w 463"/>
                  <a:gd name="T23" fmla="*/ 0 h 297"/>
                  <a:gd name="T24" fmla="*/ 2147483646 w 463"/>
                  <a:gd name="T25" fmla="*/ 2147483646 h 297"/>
                  <a:gd name="T26" fmla="*/ 2147483646 w 463"/>
                  <a:gd name="T27" fmla="*/ 2147483646 h 297"/>
                  <a:gd name="T28" fmla="*/ 0 w 463"/>
                  <a:gd name="T29" fmla="*/ 2147483646 h 297"/>
                  <a:gd name="T30" fmla="*/ 2147483646 w 463"/>
                  <a:gd name="T31" fmla="*/ 214748364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BDD7EE"/>
              </a:solidFill>
              <a:ln w="12700" cap="rnd">
                <a:solidFill>
                  <a:srgbClr val="000000"/>
                </a:solidFill>
                <a:round/>
                <a:headEnd/>
                <a:tailEnd/>
              </a:ln>
            </p:spPr>
            <p:txBody>
              <a:bodyPr/>
              <a:lstStyle/>
              <a:p>
                <a:endParaRPr lang="en-US"/>
              </a:p>
            </p:txBody>
          </p:sp>
          <p:sp>
            <p:nvSpPr>
              <p:cNvPr id="123982" name="Freeform 58">
                <a:extLst>
                  <a:ext uri="{FF2B5EF4-FFF2-40B4-BE49-F238E27FC236}">
                    <a16:creationId xmlns:a16="http://schemas.microsoft.com/office/drawing/2014/main" id="{7080E127-438E-BFF9-BE34-89603B59CF42}"/>
                  </a:ext>
                </a:extLst>
              </p:cNvPr>
              <p:cNvSpPr>
                <a:spLocks/>
              </p:cNvSpPr>
              <p:nvPr/>
            </p:nvSpPr>
            <p:spPr bwMode="auto">
              <a:xfrm>
                <a:off x="6815138" y="3708402"/>
                <a:ext cx="120650" cy="384175"/>
              </a:xfrm>
              <a:custGeom>
                <a:avLst/>
                <a:gdLst>
                  <a:gd name="T0" fmla="*/ 2147483646 w 101"/>
                  <a:gd name="T1" fmla="*/ 2147483646 h 242"/>
                  <a:gd name="T2" fmla="*/ 2147483646 w 101"/>
                  <a:gd name="T3" fmla="*/ 2147483646 h 242"/>
                  <a:gd name="T4" fmla="*/ 2147483646 w 101"/>
                  <a:gd name="T5" fmla="*/ 2147483646 h 242"/>
                  <a:gd name="T6" fmla="*/ 2147483646 w 101"/>
                  <a:gd name="T7" fmla="*/ 2147483646 h 242"/>
                  <a:gd name="T8" fmla="*/ 2147483646 w 101"/>
                  <a:gd name="T9" fmla="*/ 2147483646 h 242"/>
                  <a:gd name="T10" fmla="*/ 2147483646 w 101"/>
                  <a:gd name="T11" fmla="*/ 0 h 242"/>
                  <a:gd name="T12" fmla="*/ 2147483646 w 101"/>
                  <a:gd name="T13" fmla="*/ 2147483646 h 242"/>
                  <a:gd name="T14" fmla="*/ 2147483646 w 101"/>
                  <a:gd name="T15" fmla="*/ 2147483646 h 242"/>
                  <a:gd name="T16" fmla="*/ 2147483646 w 101"/>
                  <a:gd name="T17" fmla="*/ 2147483646 h 242"/>
                  <a:gd name="T18" fmla="*/ 2147483646 w 101"/>
                  <a:gd name="T19" fmla="*/ 2147483646 h 242"/>
                  <a:gd name="T20" fmla="*/ 2147483646 w 101"/>
                  <a:gd name="T21" fmla="*/ 2147483646 h 242"/>
                  <a:gd name="T22" fmla="*/ 2147483646 w 101"/>
                  <a:gd name="T23" fmla="*/ 2147483646 h 242"/>
                  <a:gd name="T24" fmla="*/ 2147483646 w 101"/>
                  <a:gd name="T25" fmla="*/ 2147483646 h 242"/>
                  <a:gd name="T26" fmla="*/ 2147483646 w 101"/>
                  <a:gd name="T27" fmla="*/ 2147483646 h 242"/>
                  <a:gd name="T28" fmla="*/ 2147483646 w 101"/>
                  <a:gd name="T29" fmla="*/ 2147483646 h 242"/>
                  <a:gd name="T30" fmla="*/ 2147483646 w 101"/>
                  <a:gd name="T31" fmla="*/ 2147483646 h 242"/>
                  <a:gd name="T32" fmla="*/ 2147483646 w 101"/>
                  <a:gd name="T33" fmla="*/ 2147483646 h 242"/>
                  <a:gd name="T34" fmla="*/ 2147483646 w 101"/>
                  <a:gd name="T35" fmla="*/ 2147483646 h 242"/>
                  <a:gd name="T36" fmla="*/ 2147483646 w 101"/>
                  <a:gd name="T37" fmla="*/ 2147483646 h 242"/>
                  <a:gd name="T38" fmla="*/ 2147483646 w 101"/>
                  <a:gd name="T39" fmla="*/ 2147483646 h 242"/>
                  <a:gd name="T40" fmla="*/ 2147483646 w 101"/>
                  <a:gd name="T41" fmla="*/ 2147483646 h 242"/>
                  <a:gd name="T42" fmla="*/ 2147483646 w 101"/>
                  <a:gd name="T43" fmla="*/ 2147483646 h 242"/>
                  <a:gd name="T44" fmla="*/ 2147483646 w 101"/>
                  <a:gd name="T45" fmla="*/ 2147483646 h 242"/>
                  <a:gd name="T46" fmla="*/ 2147483646 w 101"/>
                  <a:gd name="T47" fmla="*/ 2147483646 h 242"/>
                  <a:gd name="T48" fmla="*/ 0 w 101"/>
                  <a:gd name="T49" fmla="*/ 2147483646 h 242"/>
                  <a:gd name="T50" fmla="*/ 2147483646 w 101"/>
                  <a:gd name="T51" fmla="*/ 2147483646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A5A5A5"/>
              </a:solidFill>
              <a:ln w="12700" cap="rnd">
                <a:solidFill>
                  <a:srgbClr val="000000"/>
                </a:solidFill>
                <a:round/>
                <a:headEnd/>
                <a:tailEnd/>
              </a:ln>
            </p:spPr>
            <p:txBody>
              <a:bodyPr/>
              <a:lstStyle/>
              <a:p>
                <a:endParaRPr lang="en-US"/>
              </a:p>
            </p:txBody>
          </p:sp>
          <p:sp>
            <p:nvSpPr>
              <p:cNvPr id="66" name="Freeform 59">
                <a:extLst>
                  <a:ext uri="{FF2B5EF4-FFF2-40B4-BE49-F238E27FC236}">
                    <a16:creationId xmlns:a16="http://schemas.microsoft.com/office/drawing/2014/main" id="{0246D9E0-C36B-C7F5-836D-21FD08B7B9B5}"/>
                  </a:ext>
                </a:extLst>
              </p:cNvPr>
              <p:cNvSpPr>
                <a:spLocks/>
              </p:cNvSpPr>
              <p:nvPr/>
            </p:nvSpPr>
            <p:spPr bwMode="auto">
              <a:xfrm>
                <a:off x="6383048" y="3106211"/>
                <a:ext cx="563853" cy="669338"/>
              </a:xfrm>
              <a:custGeom>
                <a:avLst/>
                <a:gdLst>
                  <a:gd name="T0" fmla="*/ 2147483647 w 473"/>
                  <a:gd name="T1" fmla="*/ 2147483647 h 421"/>
                  <a:gd name="T2" fmla="*/ 2147483647 w 473"/>
                  <a:gd name="T3" fmla="*/ 2147483647 h 421"/>
                  <a:gd name="T4" fmla="*/ 2147483647 w 473"/>
                  <a:gd name="T5" fmla="*/ 2147483647 h 421"/>
                  <a:gd name="T6" fmla="*/ 2147483647 w 473"/>
                  <a:gd name="T7" fmla="*/ 2147483647 h 421"/>
                  <a:gd name="T8" fmla="*/ 2147483647 w 473"/>
                  <a:gd name="T9" fmla="*/ 2147483647 h 421"/>
                  <a:gd name="T10" fmla="*/ 2147483647 w 473"/>
                  <a:gd name="T11" fmla="*/ 2147483647 h 421"/>
                  <a:gd name="T12" fmla="*/ 2147483647 w 473"/>
                  <a:gd name="T13" fmla="*/ 2147483647 h 421"/>
                  <a:gd name="T14" fmla="*/ 2147483647 w 473"/>
                  <a:gd name="T15" fmla="*/ 2147483647 h 421"/>
                  <a:gd name="T16" fmla="*/ 2147483647 w 473"/>
                  <a:gd name="T17" fmla="*/ 2147483647 h 421"/>
                  <a:gd name="T18" fmla="*/ 2147483647 w 473"/>
                  <a:gd name="T19" fmla="*/ 2147483647 h 421"/>
                  <a:gd name="T20" fmla="*/ 2147483647 w 473"/>
                  <a:gd name="T21" fmla="*/ 2147483647 h 421"/>
                  <a:gd name="T22" fmla="*/ 2147483647 w 473"/>
                  <a:gd name="T23" fmla="*/ 2147483647 h 421"/>
                  <a:gd name="T24" fmla="*/ 2147483647 w 473"/>
                  <a:gd name="T25" fmla="*/ 0 h 421"/>
                  <a:gd name="T26" fmla="*/ 2147483647 w 473"/>
                  <a:gd name="T27" fmla="*/ 2147483647 h 421"/>
                  <a:gd name="T28" fmla="*/ 2147483647 w 473"/>
                  <a:gd name="T29" fmla="*/ 2147483647 h 421"/>
                  <a:gd name="T30" fmla="*/ 2147483647 w 473"/>
                  <a:gd name="T31" fmla="*/ 2147483647 h 421"/>
                  <a:gd name="T32" fmla="*/ 2147483647 w 473"/>
                  <a:gd name="T33" fmla="*/ 2147483647 h 421"/>
                  <a:gd name="T34" fmla="*/ 2147483647 w 473"/>
                  <a:gd name="T35" fmla="*/ 2147483647 h 421"/>
                  <a:gd name="T36" fmla="*/ 2147483647 w 473"/>
                  <a:gd name="T37" fmla="*/ 2147483647 h 421"/>
                  <a:gd name="T38" fmla="*/ 2147483647 w 473"/>
                  <a:gd name="T39" fmla="*/ 2147483647 h 421"/>
                  <a:gd name="T40" fmla="*/ 2147483647 w 473"/>
                  <a:gd name="T41" fmla="*/ 2147483647 h 421"/>
                  <a:gd name="T42" fmla="*/ 2147483647 w 473"/>
                  <a:gd name="T43" fmla="*/ 2147483647 h 421"/>
                  <a:gd name="T44" fmla="*/ 2147483647 w 473"/>
                  <a:gd name="T45" fmla="*/ 2147483647 h 421"/>
                  <a:gd name="T46" fmla="*/ 2147483647 w 473"/>
                  <a:gd name="T47" fmla="*/ 2147483647 h 421"/>
                  <a:gd name="T48" fmla="*/ 2147483647 w 473"/>
                  <a:gd name="T49" fmla="*/ 2147483647 h 421"/>
                  <a:gd name="T50" fmla="*/ 2147483647 w 473"/>
                  <a:gd name="T51" fmla="*/ 2147483647 h 421"/>
                  <a:gd name="T52" fmla="*/ 2147483647 w 473"/>
                  <a:gd name="T53" fmla="*/ 2147483647 h 421"/>
                  <a:gd name="T54" fmla="*/ 2147483647 w 473"/>
                  <a:gd name="T55" fmla="*/ 2147483647 h 421"/>
                  <a:gd name="T56" fmla="*/ 2147483647 w 473"/>
                  <a:gd name="T57" fmla="*/ 2147483647 h 421"/>
                  <a:gd name="T58" fmla="*/ 2147483647 w 473"/>
                  <a:gd name="T59" fmla="*/ 2147483647 h 421"/>
                  <a:gd name="T60" fmla="*/ 2147483647 w 473"/>
                  <a:gd name="T61" fmla="*/ 2147483647 h 421"/>
                  <a:gd name="T62" fmla="*/ 2147483647 w 473"/>
                  <a:gd name="T63" fmla="*/ 2147483647 h 421"/>
                  <a:gd name="T64" fmla="*/ 2147483647 w 473"/>
                  <a:gd name="T65" fmla="*/ 2147483647 h 421"/>
                  <a:gd name="T66" fmla="*/ 2147483647 w 473"/>
                  <a:gd name="T67" fmla="*/ 2147483647 h 421"/>
                  <a:gd name="T68" fmla="*/ 0 w 473"/>
                  <a:gd name="T69" fmla="*/ 2147483647 h 421"/>
                  <a:gd name="T70" fmla="*/ 2147483647 w 473"/>
                  <a:gd name="T71" fmla="*/ 2147483647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chemeClr val="accent3"/>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charset="0"/>
                  <a:sym typeface="Arial"/>
                </a:endParaRPr>
              </a:p>
            </p:txBody>
          </p:sp>
          <p:sp>
            <p:nvSpPr>
              <p:cNvPr id="123984" name="Freeform 60">
                <a:extLst>
                  <a:ext uri="{FF2B5EF4-FFF2-40B4-BE49-F238E27FC236}">
                    <a16:creationId xmlns:a16="http://schemas.microsoft.com/office/drawing/2014/main" id="{695CE130-36BD-B466-4E34-45BA0C8D1150}"/>
                  </a:ext>
                </a:extLst>
              </p:cNvPr>
              <p:cNvSpPr>
                <a:spLocks/>
              </p:cNvSpPr>
              <p:nvPr/>
            </p:nvSpPr>
            <p:spPr bwMode="auto">
              <a:xfrm>
                <a:off x="6907215" y="3800477"/>
                <a:ext cx="20637" cy="33337"/>
              </a:xfrm>
              <a:custGeom>
                <a:avLst/>
                <a:gdLst>
                  <a:gd name="T0" fmla="*/ 0 w 17"/>
                  <a:gd name="T1" fmla="*/ 2147483646 h 21"/>
                  <a:gd name="T2" fmla="*/ 2147483646 w 17"/>
                  <a:gd name="T3" fmla="*/ 2147483646 h 21"/>
                  <a:gd name="T4" fmla="*/ 2147483646 w 17"/>
                  <a:gd name="T5" fmla="*/ 0 h 21"/>
                  <a:gd name="T6" fmla="*/ 2147483646 w 17"/>
                  <a:gd name="T7" fmla="*/ 2147483646 h 21"/>
                  <a:gd name="T8" fmla="*/ 0 w 17"/>
                  <a:gd name="T9" fmla="*/ 214748364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85" name="Freeform 61">
                <a:extLst>
                  <a:ext uri="{FF2B5EF4-FFF2-40B4-BE49-F238E27FC236}">
                    <a16:creationId xmlns:a16="http://schemas.microsoft.com/office/drawing/2014/main" id="{9D1E11A1-8981-C887-A0B6-9D7C6D7157AC}"/>
                  </a:ext>
                </a:extLst>
              </p:cNvPr>
              <p:cNvSpPr>
                <a:spLocks/>
              </p:cNvSpPr>
              <p:nvPr/>
            </p:nvSpPr>
            <p:spPr bwMode="auto">
              <a:xfrm>
                <a:off x="6923088" y="3675062"/>
                <a:ext cx="176212" cy="139700"/>
              </a:xfrm>
              <a:custGeom>
                <a:avLst/>
                <a:gdLst>
                  <a:gd name="T0" fmla="*/ 2147483646 w 148"/>
                  <a:gd name="T1" fmla="*/ 2147483646 h 87"/>
                  <a:gd name="T2" fmla="*/ 2147483646 w 148"/>
                  <a:gd name="T3" fmla="*/ 2147483646 h 87"/>
                  <a:gd name="T4" fmla="*/ 2147483646 w 148"/>
                  <a:gd name="T5" fmla="*/ 2147483646 h 87"/>
                  <a:gd name="T6" fmla="*/ 2147483646 w 148"/>
                  <a:gd name="T7" fmla="*/ 2147483646 h 87"/>
                  <a:gd name="T8" fmla="*/ 2147483646 w 148"/>
                  <a:gd name="T9" fmla="*/ 2147483646 h 87"/>
                  <a:gd name="T10" fmla="*/ 2147483646 w 148"/>
                  <a:gd name="T11" fmla="*/ 2147483646 h 87"/>
                  <a:gd name="T12" fmla="*/ 2147483646 w 148"/>
                  <a:gd name="T13" fmla="*/ 2147483646 h 87"/>
                  <a:gd name="T14" fmla="*/ 2147483646 w 148"/>
                  <a:gd name="T15" fmla="*/ 0 h 87"/>
                  <a:gd name="T16" fmla="*/ 2147483646 w 148"/>
                  <a:gd name="T17" fmla="*/ 2147483646 h 87"/>
                  <a:gd name="T18" fmla="*/ 2147483646 w 148"/>
                  <a:gd name="T19" fmla="*/ 2147483646 h 87"/>
                  <a:gd name="T20" fmla="*/ 2147483646 w 148"/>
                  <a:gd name="T21" fmla="*/ 2147483646 h 87"/>
                  <a:gd name="T22" fmla="*/ 2147483646 w 148"/>
                  <a:gd name="T23" fmla="*/ 2147483646 h 87"/>
                  <a:gd name="T24" fmla="*/ 2147483646 w 148"/>
                  <a:gd name="T25" fmla="*/ 0 h 87"/>
                  <a:gd name="T26" fmla="*/ 2147483646 w 148"/>
                  <a:gd name="T27" fmla="*/ 2147483646 h 87"/>
                  <a:gd name="T28" fmla="*/ 2147483646 w 148"/>
                  <a:gd name="T29" fmla="*/ 2147483646 h 87"/>
                  <a:gd name="T30" fmla="*/ 2147483646 w 148"/>
                  <a:gd name="T31" fmla="*/ 2147483646 h 87"/>
                  <a:gd name="T32" fmla="*/ 2147483646 w 148"/>
                  <a:gd name="T33" fmla="*/ 2147483646 h 87"/>
                  <a:gd name="T34" fmla="*/ 0 w 148"/>
                  <a:gd name="T35" fmla="*/ 2147483646 h 87"/>
                  <a:gd name="T36" fmla="*/ 2147483646 w 148"/>
                  <a:gd name="T37" fmla="*/ 214748364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A5A5A5"/>
              </a:solidFill>
              <a:ln w="12700" cap="rnd">
                <a:solidFill>
                  <a:srgbClr val="000000"/>
                </a:solidFill>
                <a:round/>
                <a:headEnd/>
                <a:tailEnd/>
              </a:ln>
            </p:spPr>
            <p:txBody>
              <a:bodyPr/>
              <a:lstStyle/>
              <a:p>
                <a:endParaRPr lang="en-US"/>
              </a:p>
            </p:txBody>
          </p:sp>
          <p:sp>
            <p:nvSpPr>
              <p:cNvPr id="123986" name="Freeform 62" descr="Light downward diagonal">
                <a:extLst>
                  <a:ext uri="{FF2B5EF4-FFF2-40B4-BE49-F238E27FC236}">
                    <a16:creationId xmlns:a16="http://schemas.microsoft.com/office/drawing/2014/main" id="{8F614C6E-8A61-E3A8-0B2E-6C5411790924}"/>
                  </a:ext>
                </a:extLst>
              </p:cNvPr>
              <p:cNvSpPr>
                <a:spLocks/>
              </p:cNvSpPr>
              <p:nvPr/>
            </p:nvSpPr>
            <p:spPr bwMode="auto">
              <a:xfrm>
                <a:off x="6931027" y="3525839"/>
                <a:ext cx="163513" cy="207963"/>
              </a:xfrm>
              <a:custGeom>
                <a:avLst/>
                <a:gdLst>
                  <a:gd name="T0" fmla="*/ 2147483646 w 138"/>
                  <a:gd name="T1" fmla="*/ 2147483646 h 130"/>
                  <a:gd name="T2" fmla="*/ 2147483646 w 138"/>
                  <a:gd name="T3" fmla="*/ 2147483646 h 130"/>
                  <a:gd name="T4" fmla="*/ 2147483646 w 138"/>
                  <a:gd name="T5" fmla="*/ 2147483646 h 130"/>
                  <a:gd name="T6" fmla="*/ 2147483646 w 138"/>
                  <a:gd name="T7" fmla="*/ 2147483646 h 130"/>
                  <a:gd name="T8" fmla="*/ 2147483646 w 138"/>
                  <a:gd name="T9" fmla="*/ 2147483646 h 130"/>
                  <a:gd name="T10" fmla="*/ 2147483646 w 138"/>
                  <a:gd name="T11" fmla="*/ 2147483646 h 130"/>
                  <a:gd name="T12" fmla="*/ 2147483646 w 138"/>
                  <a:gd name="T13" fmla="*/ 2147483646 h 130"/>
                  <a:gd name="T14" fmla="*/ 2147483646 w 138"/>
                  <a:gd name="T15" fmla="*/ 2147483646 h 130"/>
                  <a:gd name="T16" fmla="*/ 2147483646 w 138"/>
                  <a:gd name="T17" fmla="*/ 2147483646 h 130"/>
                  <a:gd name="T18" fmla="*/ 2147483646 w 138"/>
                  <a:gd name="T19" fmla="*/ 2147483646 h 130"/>
                  <a:gd name="T20" fmla="*/ 2147483646 w 138"/>
                  <a:gd name="T21" fmla="*/ 2147483646 h 130"/>
                  <a:gd name="T22" fmla="*/ 2147483646 w 138"/>
                  <a:gd name="T23" fmla="*/ 2147483646 h 130"/>
                  <a:gd name="T24" fmla="*/ 2147483646 w 138"/>
                  <a:gd name="T25" fmla="*/ 0 h 130"/>
                  <a:gd name="T26" fmla="*/ 0 w 138"/>
                  <a:gd name="T27" fmla="*/ 2147483646 h 130"/>
                  <a:gd name="T28" fmla="*/ 2147483646 w 138"/>
                  <a:gd name="T29" fmla="*/ 2147483646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AFABAB"/>
              </a:solidFill>
              <a:ln w="12700" cap="rnd">
                <a:solidFill>
                  <a:srgbClr val="000000"/>
                </a:solidFill>
                <a:round/>
                <a:headEnd/>
                <a:tailEnd/>
              </a:ln>
            </p:spPr>
            <p:txBody>
              <a:bodyPr/>
              <a:lstStyle/>
              <a:p>
                <a:endParaRPr lang="en-US"/>
              </a:p>
            </p:txBody>
          </p:sp>
          <p:sp>
            <p:nvSpPr>
              <p:cNvPr id="70" name="Freeform 63" descr="Light downward diagonal">
                <a:extLst>
                  <a:ext uri="{FF2B5EF4-FFF2-40B4-BE49-F238E27FC236}">
                    <a16:creationId xmlns:a16="http://schemas.microsoft.com/office/drawing/2014/main" id="{C2BADAC2-5E88-4F86-9187-90450AC60FCC}"/>
                  </a:ext>
                </a:extLst>
              </p:cNvPr>
              <p:cNvSpPr>
                <a:spLocks/>
              </p:cNvSpPr>
              <p:nvPr/>
            </p:nvSpPr>
            <p:spPr bwMode="auto">
              <a:xfrm>
                <a:off x="7079190" y="3516232"/>
                <a:ext cx="72650" cy="118118"/>
              </a:xfrm>
              <a:custGeom>
                <a:avLst/>
                <a:gdLst>
                  <a:gd name="T0" fmla="*/ 2147483647 w 62"/>
                  <a:gd name="T1" fmla="*/ 2147483647 h 74"/>
                  <a:gd name="T2" fmla="*/ 2147483647 w 62"/>
                  <a:gd name="T3" fmla="*/ 2147483647 h 74"/>
                  <a:gd name="T4" fmla="*/ 2147483647 w 62"/>
                  <a:gd name="T5" fmla="*/ 2147483647 h 74"/>
                  <a:gd name="T6" fmla="*/ 2147483647 w 62"/>
                  <a:gd name="T7" fmla="*/ 2147483647 h 74"/>
                  <a:gd name="T8" fmla="*/ 2147483647 w 62"/>
                  <a:gd name="T9" fmla="*/ 2147483647 h 74"/>
                  <a:gd name="T10" fmla="*/ 2147483647 w 62"/>
                  <a:gd name="T11" fmla="*/ 2147483647 h 74"/>
                  <a:gd name="T12" fmla="*/ 2147483647 w 62"/>
                  <a:gd name="T13" fmla="*/ 2147483647 h 74"/>
                  <a:gd name="T14" fmla="*/ 2147483647 w 62"/>
                  <a:gd name="T15" fmla="*/ 2147483647 h 74"/>
                  <a:gd name="T16" fmla="*/ 2147483647 w 62"/>
                  <a:gd name="T17" fmla="*/ 2147483647 h 74"/>
                  <a:gd name="T18" fmla="*/ 2147483647 w 62"/>
                  <a:gd name="T19" fmla="*/ 2147483647 h 74"/>
                  <a:gd name="T20" fmla="*/ 2147483647 w 62"/>
                  <a:gd name="T21" fmla="*/ 0 h 74"/>
                  <a:gd name="T22" fmla="*/ 0 w 62"/>
                  <a:gd name="T23" fmla="*/ 2147483647 h 74"/>
                  <a:gd name="T24" fmla="*/ 2147483647 w 62"/>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4"/>
                  <a:gd name="T41" fmla="*/ 62 w 6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4">
                    <a:moveTo>
                      <a:pt x="12" y="73"/>
                    </a:moveTo>
                    <a:lnTo>
                      <a:pt x="38" y="63"/>
                    </a:lnTo>
                    <a:lnTo>
                      <a:pt x="40" y="34"/>
                    </a:lnTo>
                    <a:lnTo>
                      <a:pt x="46" y="41"/>
                    </a:lnTo>
                    <a:lnTo>
                      <a:pt x="48" y="55"/>
                    </a:lnTo>
                    <a:lnTo>
                      <a:pt x="53" y="54"/>
                    </a:lnTo>
                    <a:lnTo>
                      <a:pt x="61" y="41"/>
                    </a:lnTo>
                    <a:lnTo>
                      <a:pt x="53" y="24"/>
                    </a:lnTo>
                    <a:lnTo>
                      <a:pt x="40" y="22"/>
                    </a:lnTo>
                    <a:lnTo>
                      <a:pt x="30" y="2"/>
                    </a:lnTo>
                    <a:lnTo>
                      <a:pt x="21" y="0"/>
                    </a:lnTo>
                    <a:lnTo>
                      <a:pt x="0" y="7"/>
                    </a:lnTo>
                    <a:lnTo>
                      <a:pt x="12" y="73"/>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dirty="0">
                  <a:solidFill>
                    <a:prstClr val="black"/>
                  </a:solidFill>
                  <a:latin typeface="Arial Narrow" panose="020B0606020202030204" pitchFamily="34" charset="0"/>
                  <a:cs typeface="Arial"/>
                  <a:sym typeface="Arial"/>
                </a:endParaRPr>
              </a:p>
            </p:txBody>
          </p:sp>
          <p:sp>
            <p:nvSpPr>
              <p:cNvPr id="123988" name="Freeform 64" descr="5%">
                <a:extLst>
                  <a:ext uri="{FF2B5EF4-FFF2-40B4-BE49-F238E27FC236}">
                    <a16:creationId xmlns:a16="http://schemas.microsoft.com/office/drawing/2014/main" id="{95CB7459-52C7-0813-8A89-F5C9CD70A28E}"/>
                  </a:ext>
                </a:extLst>
              </p:cNvPr>
              <p:cNvSpPr>
                <a:spLocks/>
              </p:cNvSpPr>
              <p:nvPr/>
            </p:nvSpPr>
            <p:spPr bwMode="auto">
              <a:xfrm>
                <a:off x="6927852" y="3370264"/>
                <a:ext cx="320675" cy="212725"/>
              </a:xfrm>
              <a:custGeom>
                <a:avLst/>
                <a:gdLst>
                  <a:gd name="T0" fmla="*/ 0 w 268"/>
                  <a:gd name="T1" fmla="*/ 2147483646 h 134"/>
                  <a:gd name="T2" fmla="*/ 2147483646 w 268"/>
                  <a:gd name="T3" fmla="*/ 2147483646 h 134"/>
                  <a:gd name="T4" fmla="*/ 2147483646 w 268"/>
                  <a:gd name="T5" fmla="*/ 2147483646 h 134"/>
                  <a:gd name="T6" fmla="*/ 2147483646 w 268"/>
                  <a:gd name="T7" fmla="*/ 2147483646 h 134"/>
                  <a:gd name="T8" fmla="*/ 2147483646 w 268"/>
                  <a:gd name="T9" fmla="*/ 2147483646 h 134"/>
                  <a:gd name="T10" fmla="*/ 2147483646 w 268"/>
                  <a:gd name="T11" fmla="*/ 2147483646 h 134"/>
                  <a:gd name="T12" fmla="*/ 2147483646 w 268"/>
                  <a:gd name="T13" fmla="*/ 2147483646 h 134"/>
                  <a:gd name="T14" fmla="*/ 2147483646 w 268"/>
                  <a:gd name="T15" fmla="*/ 2147483646 h 134"/>
                  <a:gd name="T16" fmla="*/ 2147483646 w 268"/>
                  <a:gd name="T17" fmla="*/ 2147483646 h 134"/>
                  <a:gd name="T18" fmla="*/ 2147483646 w 268"/>
                  <a:gd name="T19" fmla="*/ 2147483646 h 134"/>
                  <a:gd name="T20" fmla="*/ 2147483646 w 268"/>
                  <a:gd name="T21" fmla="*/ 2147483646 h 134"/>
                  <a:gd name="T22" fmla="*/ 2147483646 w 268"/>
                  <a:gd name="T23" fmla="*/ 2147483646 h 134"/>
                  <a:gd name="T24" fmla="*/ 2147483646 w 268"/>
                  <a:gd name="T25" fmla="*/ 2147483646 h 134"/>
                  <a:gd name="T26" fmla="*/ 2147483646 w 268"/>
                  <a:gd name="T27" fmla="*/ 2147483646 h 134"/>
                  <a:gd name="T28" fmla="*/ 2147483646 w 268"/>
                  <a:gd name="T29" fmla="*/ 2147483646 h 134"/>
                  <a:gd name="T30" fmla="*/ 2147483646 w 268"/>
                  <a:gd name="T31" fmla="*/ 2147483646 h 134"/>
                  <a:gd name="T32" fmla="*/ 2147483646 w 268"/>
                  <a:gd name="T33" fmla="*/ 2147483646 h 134"/>
                  <a:gd name="T34" fmla="*/ 2147483646 w 268"/>
                  <a:gd name="T35" fmla="*/ 2147483646 h 134"/>
                  <a:gd name="T36" fmla="*/ 2147483646 w 268"/>
                  <a:gd name="T37" fmla="*/ 2147483646 h 134"/>
                  <a:gd name="T38" fmla="*/ 2147483646 w 268"/>
                  <a:gd name="T39" fmla="*/ 2147483646 h 134"/>
                  <a:gd name="T40" fmla="*/ 2147483646 w 268"/>
                  <a:gd name="T41" fmla="*/ 2147483646 h 134"/>
                  <a:gd name="T42" fmla="*/ 2147483646 w 268"/>
                  <a:gd name="T43" fmla="*/ 2147483646 h 134"/>
                  <a:gd name="T44" fmla="*/ 2147483646 w 268"/>
                  <a:gd name="T45" fmla="*/ 2147483646 h 134"/>
                  <a:gd name="T46" fmla="*/ 2147483646 w 268"/>
                  <a:gd name="T47" fmla="*/ 2147483646 h 134"/>
                  <a:gd name="T48" fmla="*/ 2147483646 w 268"/>
                  <a:gd name="T49" fmla="*/ 2147483646 h 134"/>
                  <a:gd name="T50" fmla="*/ 2147483646 w 268"/>
                  <a:gd name="T51" fmla="*/ 2147483646 h 134"/>
                  <a:gd name="T52" fmla="*/ 2147483646 w 268"/>
                  <a:gd name="T53" fmla="*/ 2147483646 h 134"/>
                  <a:gd name="T54" fmla="*/ 2147483646 w 268"/>
                  <a:gd name="T55" fmla="*/ 0 h 134"/>
                  <a:gd name="T56" fmla="*/ 2147483646 w 268"/>
                  <a:gd name="T57" fmla="*/ 2147483646 h 134"/>
                  <a:gd name="T58" fmla="*/ 2147483646 w 268"/>
                  <a:gd name="T59" fmla="*/ 2147483646 h 134"/>
                  <a:gd name="T60" fmla="*/ 0 w 268"/>
                  <a:gd name="T61" fmla="*/ 2147483646 h 134"/>
                  <a:gd name="T62" fmla="*/ 0 w 268"/>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rgbClr val="A5A5A5"/>
              </a:solidFill>
              <a:ln w="12700" cap="rnd">
                <a:solidFill>
                  <a:srgbClr val="000000"/>
                </a:solidFill>
                <a:round/>
                <a:headEnd/>
                <a:tailEnd/>
              </a:ln>
            </p:spPr>
            <p:txBody>
              <a:bodyPr/>
              <a:lstStyle/>
              <a:p>
                <a:endParaRPr lang="en-US"/>
              </a:p>
            </p:txBody>
          </p:sp>
          <p:sp>
            <p:nvSpPr>
              <p:cNvPr id="123989" name="Freeform 67">
                <a:extLst>
                  <a:ext uri="{FF2B5EF4-FFF2-40B4-BE49-F238E27FC236}">
                    <a16:creationId xmlns:a16="http://schemas.microsoft.com/office/drawing/2014/main" id="{28939430-63D4-D75C-C8F4-ADF8F5821CA0}"/>
                  </a:ext>
                </a:extLst>
              </p:cNvPr>
              <p:cNvSpPr>
                <a:spLocks/>
              </p:cNvSpPr>
              <p:nvPr/>
            </p:nvSpPr>
            <p:spPr bwMode="auto">
              <a:xfrm>
                <a:off x="6859590" y="3057527"/>
                <a:ext cx="153987" cy="401637"/>
              </a:xfrm>
              <a:custGeom>
                <a:avLst/>
                <a:gdLst>
                  <a:gd name="T0" fmla="*/ 2147483646 w 129"/>
                  <a:gd name="T1" fmla="*/ 2147483646 h 253"/>
                  <a:gd name="T2" fmla="*/ 2147483646 w 129"/>
                  <a:gd name="T3" fmla="*/ 2147483646 h 253"/>
                  <a:gd name="T4" fmla="*/ 2147483646 w 129"/>
                  <a:gd name="T5" fmla="*/ 2147483646 h 253"/>
                  <a:gd name="T6" fmla="*/ 2147483646 w 129"/>
                  <a:gd name="T7" fmla="*/ 2147483646 h 253"/>
                  <a:gd name="T8" fmla="*/ 2147483646 w 129"/>
                  <a:gd name="T9" fmla="*/ 2147483646 h 253"/>
                  <a:gd name="T10" fmla="*/ 2147483646 w 129"/>
                  <a:gd name="T11" fmla="*/ 2147483646 h 253"/>
                  <a:gd name="T12" fmla="*/ 2147483646 w 129"/>
                  <a:gd name="T13" fmla="*/ 0 h 253"/>
                  <a:gd name="T14" fmla="*/ 0 w 129"/>
                  <a:gd name="T15" fmla="*/ 2147483646 h 253"/>
                  <a:gd name="T16" fmla="*/ 2147483646 w 129"/>
                  <a:gd name="T17" fmla="*/ 2147483646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rgbClr val="FF0000"/>
              </a:solidFill>
              <a:ln w="12700" cap="rnd">
                <a:solidFill>
                  <a:srgbClr val="000000"/>
                </a:solidFill>
                <a:round/>
                <a:headEnd/>
                <a:tailEnd/>
              </a:ln>
            </p:spPr>
            <p:txBody>
              <a:bodyPr/>
              <a:lstStyle/>
              <a:p>
                <a:endParaRPr lang="en-US"/>
              </a:p>
            </p:txBody>
          </p:sp>
          <p:sp>
            <p:nvSpPr>
              <p:cNvPr id="123990" name="Freeform 68">
                <a:extLst>
                  <a:ext uri="{FF2B5EF4-FFF2-40B4-BE49-F238E27FC236}">
                    <a16:creationId xmlns:a16="http://schemas.microsoft.com/office/drawing/2014/main" id="{DC164C1A-C316-CEF0-286F-DECE1A25E79C}"/>
                  </a:ext>
                </a:extLst>
              </p:cNvPr>
              <p:cNvSpPr>
                <a:spLocks/>
              </p:cNvSpPr>
              <p:nvPr/>
            </p:nvSpPr>
            <p:spPr bwMode="auto">
              <a:xfrm>
                <a:off x="6992938" y="3005573"/>
                <a:ext cx="144462" cy="439737"/>
              </a:xfrm>
              <a:custGeom>
                <a:avLst/>
                <a:gdLst>
                  <a:gd name="T0" fmla="*/ 0 w 120"/>
                  <a:gd name="T1" fmla="*/ 2147483646 h 277"/>
                  <a:gd name="T2" fmla="*/ 2147483646 w 120"/>
                  <a:gd name="T3" fmla="*/ 2147483646 h 277"/>
                  <a:gd name="T4" fmla="*/ 2147483646 w 120"/>
                  <a:gd name="T5" fmla="*/ 2147483646 h 277"/>
                  <a:gd name="T6" fmla="*/ 2147483646 w 120"/>
                  <a:gd name="T7" fmla="*/ 2147483646 h 277"/>
                  <a:gd name="T8" fmla="*/ 2147483646 w 120"/>
                  <a:gd name="T9" fmla="*/ 0 h 277"/>
                  <a:gd name="T10" fmla="*/ 2147483646 w 120"/>
                  <a:gd name="T11" fmla="*/ 2147483646 h 277"/>
                  <a:gd name="T12" fmla="*/ 2147483646 w 120"/>
                  <a:gd name="T13" fmla="*/ 2147483646 h 277"/>
                  <a:gd name="T14" fmla="*/ 2147483646 w 120"/>
                  <a:gd name="T15" fmla="*/ 2147483646 h 277"/>
                  <a:gd name="T16" fmla="*/ 2147483646 w 120"/>
                  <a:gd name="T17" fmla="*/ 2147483646 h 277"/>
                  <a:gd name="T18" fmla="*/ 2147483646 w 120"/>
                  <a:gd name="T19" fmla="*/ 2147483646 h 277"/>
                  <a:gd name="T20" fmla="*/ 0 w 120"/>
                  <a:gd name="T21" fmla="*/ 2147483646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rgbClr val="FF0000"/>
              </a:solidFill>
              <a:ln w="12700" cap="rnd">
                <a:solidFill>
                  <a:srgbClr val="000000"/>
                </a:solidFill>
                <a:round/>
                <a:headEnd/>
                <a:tailEnd/>
              </a:ln>
            </p:spPr>
            <p:txBody>
              <a:bodyPr/>
              <a:lstStyle/>
              <a:p>
                <a:endParaRPr lang="en-US"/>
              </a:p>
            </p:txBody>
          </p:sp>
          <p:sp>
            <p:nvSpPr>
              <p:cNvPr id="76" name="Freeform 69">
                <a:extLst>
                  <a:ext uri="{FF2B5EF4-FFF2-40B4-BE49-F238E27FC236}">
                    <a16:creationId xmlns:a16="http://schemas.microsoft.com/office/drawing/2014/main" id="{5F2F3CEA-2175-EDA7-0DC4-144A2092D48E}"/>
                  </a:ext>
                </a:extLst>
              </p:cNvPr>
              <p:cNvSpPr>
                <a:spLocks/>
              </p:cNvSpPr>
              <p:nvPr/>
            </p:nvSpPr>
            <p:spPr bwMode="auto">
              <a:xfrm>
                <a:off x="7039070" y="2609299"/>
                <a:ext cx="349155" cy="725004"/>
              </a:xfrm>
              <a:custGeom>
                <a:avLst/>
                <a:gdLst>
                  <a:gd name="T0" fmla="*/ 0 w 293"/>
                  <a:gd name="T1" fmla="*/ 2147483647 h 456"/>
                  <a:gd name="T2" fmla="*/ 2147483647 w 293"/>
                  <a:gd name="T3" fmla="*/ 2147483647 h 456"/>
                  <a:gd name="T4" fmla="*/ 2147483647 w 293"/>
                  <a:gd name="T5" fmla="*/ 2147483647 h 456"/>
                  <a:gd name="T6" fmla="*/ 2147483647 w 293"/>
                  <a:gd name="T7" fmla="*/ 2147483647 h 456"/>
                  <a:gd name="T8" fmla="*/ 2147483647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0 w 293"/>
                  <a:gd name="T67" fmla="*/ 2147483647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chemeClr val="accent1">
                  <a:lumMod val="50000"/>
                </a:schemeClr>
              </a:solidFill>
              <a:ln w="12700" cap="rnd">
                <a:solidFill>
                  <a:srgbClr val="000000"/>
                </a:solidFill>
                <a:round/>
                <a:headEnd/>
                <a:tailEnd/>
              </a:ln>
            </p:spPr>
            <p:txBody>
              <a:bodyPr/>
              <a:lstStyle/>
              <a:p>
                <a:pPr defTabSz="457189" eaLnBrk="1" fontAlgn="auto" hangingPunct="1">
                  <a:spcBef>
                    <a:spcPts val="0"/>
                  </a:spcBef>
                  <a:spcAft>
                    <a:spcPts val="0"/>
                  </a:spcAft>
                  <a:defRPr/>
                </a:pPr>
                <a:endParaRPr lang="en-US" sz="1100">
                  <a:solidFill>
                    <a:prstClr val="black"/>
                  </a:solidFill>
                  <a:latin typeface="Arial Narrow" panose="020B0606020202030204" pitchFamily="34" charset="0"/>
                  <a:cs typeface="Arial"/>
                  <a:sym typeface="Arial"/>
                </a:endParaRPr>
              </a:p>
            </p:txBody>
          </p:sp>
          <p:sp>
            <p:nvSpPr>
              <p:cNvPr id="123992" name="Rectangle 70">
                <a:extLst>
                  <a:ext uri="{FF2B5EF4-FFF2-40B4-BE49-F238E27FC236}">
                    <a16:creationId xmlns:a16="http://schemas.microsoft.com/office/drawing/2014/main" id="{3008DFD0-71AA-CA3C-9629-3D49CFDD9F96}"/>
                  </a:ext>
                </a:extLst>
              </p:cNvPr>
              <p:cNvSpPr>
                <a:spLocks noChangeArrowheads="1"/>
              </p:cNvSpPr>
              <p:nvPr/>
            </p:nvSpPr>
            <p:spPr bwMode="auto">
              <a:xfrm>
                <a:off x="7042152" y="2832102"/>
                <a:ext cx="327025"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ME</a:t>
                </a:r>
              </a:p>
            </p:txBody>
          </p:sp>
          <p:sp>
            <p:nvSpPr>
              <p:cNvPr id="123993" name="Rectangle 71" descr="Light downward diagonal">
                <a:extLst>
                  <a:ext uri="{FF2B5EF4-FFF2-40B4-BE49-F238E27FC236}">
                    <a16:creationId xmlns:a16="http://schemas.microsoft.com/office/drawing/2014/main" id="{D5648727-82A0-A04A-B5C3-67B4DBF4C84E}"/>
                  </a:ext>
                </a:extLst>
              </p:cNvPr>
              <p:cNvSpPr>
                <a:spLocks noChangeArrowheads="1"/>
              </p:cNvSpPr>
              <p:nvPr/>
            </p:nvSpPr>
            <p:spPr bwMode="auto">
              <a:xfrm>
                <a:off x="7008578" y="3565997"/>
                <a:ext cx="36353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RI</a:t>
                </a:r>
              </a:p>
            </p:txBody>
          </p:sp>
          <p:sp>
            <p:nvSpPr>
              <p:cNvPr id="123994" name="Rectangle 72">
                <a:extLst>
                  <a:ext uri="{FF2B5EF4-FFF2-40B4-BE49-F238E27FC236}">
                    <a16:creationId xmlns:a16="http://schemas.microsoft.com/office/drawing/2014/main" id="{215AA84C-C2E4-B117-D0C1-ACE2219AC91C}"/>
                  </a:ext>
                </a:extLst>
              </p:cNvPr>
              <p:cNvSpPr>
                <a:spLocks noChangeArrowheads="1"/>
              </p:cNvSpPr>
              <p:nvPr/>
            </p:nvSpPr>
            <p:spPr bwMode="auto">
              <a:xfrm>
                <a:off x="6788150" y="3049631"/>
                <a:ext cx="306388"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VT</a:t>
                </a:r>
              </a:p>
            </p:txBody>
          </p:sp>
          <p:sp>
            <p:nvSpPr>
              <p:cNvPr id="123995" name="Rectangle 73">
                <a:extLst>
                  <a:ext uri="{FF2B5EF4-FFF2-40B4-BE49-F238E27FC236}">
                    <a16:creationId xmlns:a16="http://schemas.microsoft.com/office/drawing/2014/main" id="{ED1ED321-39A6-2D7B-23B2-8A5E911ED739}"/>
                  </a:ext>
                </a:extLst>
              </p:cNvPr>
              <p:cNvSpPr>
                <a:spLocks noChangeArrowheads="1"/>
              </p:cNvSpPr>
              <p:nvPr/>
            </p:nvSpPr>
            <p:spPr bwMode="auto">
              <a:xfrm>
                <a:off x="6902450" y="3219451"/>
                <a:ext cx="32385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NH</a:t>
                </a:r>
              </a:p>
            </p:txBody>
          </p:sp>
          <p:sp>
            <p:nvSpPr>
              <p:cNvPr id="123996" name="Rectangle 74">
                <a:extLst>
                  <a:ext uri="{FF2B5EF4-FFF2-40B4-BE49-F238E27FC236}">
                    <a16:creationId xmlns:a16="http://schemas.microsoft.com/office/drawing/2014/main" id="{83D00ED6-004E-547B-0AB4-358FC07AC751}"/>
                  </a:ext>
                </a:extLst>
              </p:cNvPr>
              <p:cNvSpPr>
                <a:spLocks noChangeArrowheads="1"/>
              </p:cNvSpPr>
              <p:nvPr/>
            </p:nvSpPr>
            <p:spPr bwMode="auto">
              <a:xfrm>
                <a:off x="6882687" y="3370264"/>
                <a:ext cx="31581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MA</a:t>
                </a:r>
              </a:p>
            </p:txBody>
          </p:sp>
          <p:sp>
            <p:nvSpPr>
              <p:cNvPr id="123997" name="Rectangle 75">
                <a:extLst>
                  <a:ext uri="{FF2B5EF4-FFF2-40B4-BE49-F238E27FC236}">
                    <a16:creationId xmlns:a16="http://schemas.microsoft.com/office/drawing/2014/main" id="{D454AB12-76EC-9B1D-924E-093395476690}"/>
                  </a:ext>
                </a:extLst>
              </p:cNvPr>
              <p:cNvSpPr>
                <a:spLocks noChangeArrowheads="1"/>
              </p:cNvSpPr>
              <p:nvPr/>
            </p:nvSpPr>
            <p:spPr bwMode="auto">
              <a:xfrm>
                <a:off x="6551267" y="3353512"/>
                <a:ext cx="412719"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NY</a:t>
                </a:r>
              </a:p>
            </p:txBody>
          </p:sp>
          <p:sp>
            <p:nvSpPr>
              <p:cNvPr id="123998" name="Rectangle 76">
                <a:extLst>
                  <a:ext uri="{FF2B5EF4-FFF2-40B4-BE49-F238E27FC236}">
                    <a16:creationId xmlns:a16="http://schemas.microsoft.com/office/drawing/2014/main" id="{22F65022-10A7-67A9-8D10-E0F131E8273A}"/>
                  </a:ext>
                </a:extLst>
              </p:cNvPr>
              <p:cNvSpPr>
                <a:spLocks noChangeArrowheads="1"/>
              </p:cNvSpPr>
              <p:nvPr/>
            </p:nvSpPr>
            <p:spPr bwMode="auto">
              <a:xfrm>
                <a:off x="6846890" y="3506787"/>
                <a:ext cx="33178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CT</a:t>
                </a:r>
              </a:p>
            </p:txBody>
          </p:sp>
          <p:sp>
            <p:nvSpPr>
              <p:cNvPr id="123999" name="Rectangle 77">
                <a:extLst>
                  <a:ext uri="{FF2B5EF4-FFF2-40B4-BE49-F238E27FC236}">
                    <a16:creationId xmlns:a16="http://schemas.microsoft.com/office/drawing/2014/main" id="{CF3FFB71-5066-DBCC-C385-C7727A0FE3F1}"/>
                  </a:ext>
                </a:extLst>
              </p:cNvPr>
              <p:cNvSpPr>
                <a:spLocks noChangeArrowheads="1"/>
              </p:cNvSpPr>
              <p:nvPr/>
            </p:nvSpPr>
            <p:spPr bwMode="auto">
              <a:xfrm>
                <a:off x="6383340" y="3711578"/>
                <a:ext cx="36988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PA</a:t>
                </a:r>
              </a:p>
            </p:txBody>
          </p:sp>
          <p:sp>
            <p:nvSpPr>
              <p:cNvPr id="124000" name="Rectangle 78">
                <a:extLst>
                  <a:ext uri="{FF2B5EF4-FFF2-40B4-BE49-F238E27FC236}">
                    <a16:creationId xmlns:a16="http://schemas.microsoft.com/office/drawing/2014/main" id="{66337952-40E2-4900-0E9A-6E2D9376A274}"/>
                  </a:ext>
                </a:extLst>
              </p:cNvPr>
              <p:cNvSpPr>
                <a:spLocks noChangeArrowheads="1"/>
              </p:cNvSpPr>
              <p:nvPr/>
            </p:nvSpPr>
            <p:spPr bwMode="auto">
              <a:xfrm>
                <a:off x="6879484" y="3805739"/>
                <a:ext cx="288933"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NJ</a:t>
                </a:r>
              </a:p>
            </p:txBody>
          </p:sp>
          <p:sp>
            <p:nvSpPr>
              <p:cNvPr id="86" name="Rectangle 79" descr="Light downward diagonal">
                <a:extLst>
                  <a:ext uri="{FF2B5EF4-FFF2-40B4-BE49-F238E27FC236}">
                    <a16:creationId xmlns:a16="http://schemas.microsoft.com/office/drawing/2014/main" id="{B0577023-5739-C04C-CC84-5B9FA26D5A2C}"/>
                  </a:ext>
                </a:extLst>
              </p:cNvPr>
              <p:cNvSpPr>
                <a:spLocks noChangeArrowheads="1"/>
              </p:cNvSpPr>
              <p:nvPr/>
            </p:nvSpPr>
            <p:spPr bwMode="auto">
              <a:xfrm>
                <a:off x="6894854" y="4287397"/>
                <a:ext cx="297107" cy="224018"/>
              </a:xfrm>
              <a:prstGeom prst="rect">
                <a:avLst/>
              </a:prstGeom>
              <a:solidFill>
                <a:schemeClr val="accent1">
                  <a:lumMod val="50000"/>
                </a:schemeClr>
              </a:solidFill>
              <a:ln w="12700" cap="rnd">
                <a:solidFill>
                  <a:srgbClr val="000000"/>
                </a:solidFill>
                <a:round/>
                <a:headEnd/>
                <a:tailEnd/>
              </a:ln>
            </p:spPr>
            <p:txBody>
              <a:bodyPr/>
              <a:lstStyle/>
              <a:p>
                <a:pPr algn="ctr" defTabSz="457189" eaLnBrk="1" fontAlgn="auto" hangingPunct="1">
                  <a:spcBef>
                    <a:spcPts val="0"/>
                  </a:spcBef>
                  <a:spcAft>
                    <a:spcPts val="0"/>
                  </a:spcAft>
                  <a:defRPr/>
                </a:pPr>
                <a:r>
                  <a:rPr lang="en-US" sz="1100" b="1" dirty="0">
                    <a:solidFill>
                      <a:prstClr val="white"/>
                    </a:solidFill>
                    <a:latin typeface="Arial Narrow" panose="020B0606020202030204" pitchFamily="34" charset="0"/>
                    <a:cs typeface="Arial" charset="0"/>
                    <a:sym typeface="Arial"/>
                  </a:rPr>
                  <a:t>DC</a:t>
                </a:r>
              </a:p>
            </p:txBody>
          </p:sp>
          <p:sp>
            <p:nvSpPr>
              <p:cNvPr id="124002" name="Rectangle 80">
                <a:extLst>
                  <a:ext uri="{FF2B5EF4-FFF2-40B4-BE49-F238E27FC236}">
                    <a16:creationId xmlns:a16="http://schemas.microsoft.com/office/drawing/2014/main" id="{6AABB633-BE81-3F07-6109-9A9A2B106E6F}"/>
                  </a:ext>
                </a:extLst>
              </p:cNvPr>
              <p:cNvSpPr>
                <a:spLocks noChangeArrowheads="1"/>
              </p:cNvSpPr>
              <p:nvPr/>
            </p:nvSpPr>
            <p:spPr bwMode="auto">
              <a:xfrm>
                <a:off x="6810374" y="4036950"/>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DE</a:t>
                </a:r>
              </a:p>
            </p:txBody>
          </p:sp>
          <p:sp>
            <p:nvSpPr>
              <p:cNvPr id="124003" name="Rectangle 81">
                <a:extLst>
                  <a:ext uri="{FF2B5EF4-FFF2-40B4-BE49-F238E27FC236}">
                    <a16:creationId xmlns:a16="http://schemas.microsoft.com/office/drawing/2014/main" id="{CB187ABE-7533-511E-CFE3-5556B399E565}"/>
                  </a:ext>
                </a:extLst>
              </p:cNvPr>
              <p:cNvSpPr>
                <a:spLocks noChangeArrowheads="1"/>
              </p:cNvSpPr>
              <p:nvPr/>
            </p:nvSpPr>
            <p:spPr bwMode="auto">
              <a:xfrm>
                <a:off x="6164611" y="4168777"/>
                <a:ext cx="3810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WV</a:t>
                </a:r>
              </a:p>
            </p:txBody>
          </p:sp>
          <p:sp>
            <p:nvSpPr>
              <p:cNvPr id="124004" name="Rectangle 82">
                <a:extLst>
                  <a:ext uri="{FF2B5EF4-FFF2-40B4-BE49-F238E27FC236}">
                    <a16:creationId xmlns:a16="http://schemas.microsoft.com/office/drawing/2014/main" id="{D185AF70-9E25-0F8A-7EB2-F5C4AE01ADB3}"/>
                  </a:ext>
                </a:extLst>
              </p:cNvPr>
              <p:cNvSpPr>
                <a:spLocks noChangeArrowheads="1"/>
              </p:cNvSpPr>
              <p:nvPr/>
            </p:nvSpPr>
            <p:spPr bwMode="auto">
              <a:xfrm>
                <a:off x="6403977" y="4597402"/>
                <a:ext cx="322263"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NC</a:t>
                </a:r>
              </a:p>
            </p:txBody>
          </p:sp>
          <p:sp>
            <p:nvSpPr>
              <p:cNvPr id="124005" name="Rectangle 83">
                <a:extLst>
                  <a:ext uri="{FF2B5EF4-FFF2-40B4-BE49-F238E27FC236}">
                    <a16:creationId xmlns:a16="http://schemas.microsoft.com/office/drawing/2014/main" id="{EA48C789-3766-2C7D-5B91-81C18957AF1E}"/>
                  </a:ext>
                </a:extLst>
              </p:cNvPr>
              <p:cNvSpPr>
                <a:spLocks noChangeArrowheads="1"/>
              </p:cNvSpPr>
              <p:nvPr/>
            </p:nvSpPr>
            <p:spPr bwMode="auto">
              <a:xfrm>
                <a:off x="6313488" y="4913314"/>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SC</a:t>
                </a:r>
              </a:p>
            </p:txBody>
          </p:sp>
          <p:sp>
            <p:nvSpPr>
              <p:cNvPr id="124006" name="Rectangle 84">
                <a:extLst>
                  <a:ext uri="{FF2B5EF4-FFF2-40B4-BE49-F238E27FC236}">
                    <a16:creationId xmlns:a16="http://schemas.microsoft.com/office/drawing/2014/main" id="{A7B1F577-C850-6826-9E8C-51309762892C}"/>
                  </a:ext>
                </a:extLst>
              </p:cNvPr>
              <p:cNvSpPr>
                <a:spLocks noChangeArrowheads="1"/>
              </p:cNvSpPr>
              <p:nvPr/>
            </p:nvSpPr>
            <p:spPr bwMode="auto">
              <a:xfrm>
                <a:off x="6076952" y="5165728"/>
                <a:ext cx="328613"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GA</a:t>
                </a:r>
              </a:p>
            </p:txBody>
          </p:sp>
          <p:sp>
            <p:nvSpPr>
              <p:cNvPr id="124007" name="Rectangle 85">
                <a:extLst>
                  <a:ext uri="{FF2B5EF4-FFF2-40B4-BE49-F238E27FC236}">
                    <a16:creationId xmlns:a16="http://schemas.microsoft.com/office/drawing/2014/main" id="{16D09C75-2E6D-2BEF-22F3-61F3E418D028}"/>
                  </a:ext>
                </a:extLst>
              </p:cNvPr>
              <p:cNvSpPr>
                <a:spLocks noChangeArrowheads="1"/>
              </p:cNvSpPr>
              <p:nvPr/>
            </p:nvSpPr>
            <p:spPr bwMode="auto">
              <a:xfrm>
                <a:off x="6242052" y="5724527"/>
                <a:ext cx="404813"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FL</a:t>
                </a:r>
              </a:p>
            </p:txBody>
          </p:sp>
          <p:sp>
            <p:nvSpPr>
              <p:cNvPr id="124008" name="Rectangle 86">
                <a:extLst>
                  <a:ext uri="{FF2B5EF4-FFF2-40B4-BE49-F238E27FC236}">
                    <a16:creationId xmlns:a16="http://schemas.microsoft.com/office/drawing/2014/main" id="{72A32113-75B8-325D-4EAC-C80D9FD8577D}"/>
                  </a:ext>
                </a:extLst>
              </p:cNvPr>
              <p:cNvSpPr>
                <a:spLocks noChangeArrowheads="1"/>
              </p:cNvSpPr>
              <p:nvPr/>
            </p:nvSpPr>
            <p:spPr bwMode="auto">
              <a:xfrm>
                <a:off x="5427665" y="4041777"/>
                <a:ext cx="26828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IL</a:t>
                </a:r>
              </a:p>
            </p:txBody>
          </p:sp>
          <p:sp>
            <p:nvSpPr>
              <p:cNvPr id="124009" name="Rectangle 87">
                <a:extLst>
                  <a:ext uri="{FF2B5EF4-FFF2-40B4-BE49-F238E27FC236}">
                    <a16:creationId xmlns:a16="http://schemas.microsoft.com/office/drawing/2014/main" id="{B7852FDC-5A90-C938-61F1-39EE74A3D409}"/>
                  </a:ext>
                </a:extLst>
              </p:cNvPr>
              <p:cNvSpPr>
                <a:spLocks noChangeArrowheads="1"/>
              </p:cNvSpPr>
              <p:nvPr/>
            </p:nvSpPr>
            <p:spPr bwMode="auto">
              <a:xfrm>
                <a:off x="5983288" y="3967164"/>
                <a:ext cx="328612"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OH</a:t>
                </a:r>
              </a:p>
            </p:txBody>
          </p:sp>
          <p:sp>
            <p:nvSpPr>
              <p:cNvPr id="124010" name="Rectangle 88">
                <a:extLst>
                  <a:ext uri="{FF2B5EF4-FFF2-40B4-BE49-F238E27FC236}">
                    <a16:creationId xmlns:a16="http://schemas.microsoft.com/office/drawing/2014/main" id="{3799C09A-6B4E-74F5-253E-6023AED87787}"/>
                  </a:ext>
                </a:extLst>
              </p:cNvPr>
              <p:cNvSpPr>
                <a:spLocks noChangeArrowheads="1"/>
              </p:cNvSpPr>
              <p:nvPr/>
            </p:nvSpPr>
            <p:spPr bwMode="auto">
              <a:xfrm>
                <a:off x="5699125" y="4027489"/>
                <a:ext cx="280988"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IN</a:t>
                </a:r>
              </a:p>
            </p:txBody>
          </p:sp>
          <p:sp>
            <p:nvSpPr>
              <p:cNvPr id="124011" name="Rectangle 89">
                <a:extLst>
                  <a:ext uri="{FF2B5EF4-FFF2-40B4-BE49-F238E27FC236}">
                    <a16:creationId xmlns:a16="http://schemas.microsoft.com/office/drawing/2014/main" id="{82841BE9-28D1-BB4A-BFA3-C105698696A8}"/>
                  </a:ext>
                </a:extLst>
              </p:cNvPr>
              <p:cNvSpPr>
                <a:spLocks noChangeArrowheads="1"/>
              </p:cNvSpPr>
              <p:nvPr/>
            </p:nvSpPr>
            <p:spPr bwMode="auto">
              <a:xfrm>
                <a:off x="5756277" y="3384552"/>
                <a:ext cx="290513" cy="3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MI</a:t>
                </a:r>
              </a:p>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 </a:t>
                </a:r>
              </a:p>
            </p:txBody>
          </p:sp>
          <p:sp>
            <p:nvSpPr>
              <p:cNvPr id="124012" name="Rectangle 90">
                <a:extLst>
                  <a:ext uri="{FF2B5EF4-FFF2-40B4-BE49-F238E27FC236}">
                    <a16:creationId xmlns:a16="http://schemas.microsoft.com/office/drawing/2014/main" id="{BCB8A89D-B1DD-B124-BA23-DD4506F3B1C5}"/>
                  </a:ext>
                </a:extLst>
              </p:cNvPr>
              <p:cNvSpPr>
                <a:spLocks noChangeArrowheads="1"/>
              </p:cNvSpPr>
              <p:nvPr/>
            </p:nvSpPr>
            <p:spPr bwMode="auto">
              <a:xfrm>
                <a:off x="5313365" y="3335339"/>
                <a:ext cx="301625"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WI</a:t>
                </a:r>
              </a:p>
            </p:txBody>
          </p:sp>
          <p:sp>
            <p:nvSpPr>
              <p:cNvPr id="124013" name="Rectangle 91">
                <a:extLst>
                  <a:ext uri="{FF2B5EF4-FFF2-40B4-BE49-F238E27FC236}">
                    <a16:creationId xmlns:a16="http://schemas.microsoft.com/office/drawing/2014/main" id="{4551BB4D-069D-E873-7D09-7B06D46707AA}"/>
                  </a:ext>
                </a:extLst>
              </p:cNvPr>
              <p:cNvSpPr>
                <a:spLocks noChangeArrowheads="1"/>
              </p:cNvSpPr>
              <p:nvPr/>
            </p:nvSpPr>
            <p:spPr bwMode="auto">
              <a:xfrm>
                <a:off x="5851525" y="4408490"/>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KY</a:t>
                </a:r>
              </a:p>
            </p:txBody>
          </p:sp>
          <p:sp>
            <p:nvSpPr>
              <p:cNvPr id="124014" name="Rectangle 92">
                <a:extLst>
                  <a:ext uri="{FF2B5EF4-FFF2-40B4-BE49-F238E27FC236}">
                    <a16:creationId xmlns:a16="http://schemas.microsoft.com/office/drawing/2014/main" id="{CBE909CA-75D3-272B-F9E1-EA9A29564BCE}"/>
                  </a:ext>
                </a:extLst>
              </p:cNvPr>
              <p:cNvSpPr>
                <a:spLocks noChangeArrowheads="1"/>
              </p:cNvSpPr>
              <p:nvPr/>
            </p:nvSpPr>
            <p:spPr bwMode="auto">
              <a:xfrm>
                <a:off x="5710240" y="4708527"/>
                <a:ext cx="31273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TN</a:t>
                </a:r>
              </a:p>
            </p:txBody>
          </p:sp>
          <p:sp>
            <p:nvSpPr>
              <p:cNvPr id="124015" name="Rectangle 93">
                <a:extLst>
                  <a:ext uri="{FF2B5EF4-FFF2-40B4-BE49-F238E27FC236}">
                    <a16:creationId xmlns:a16="http://schemas.microsoft.com/office/drawing/2014/main" id="{72156A30-54EB-3A73-0FC0-20E6DDCA58F0}"/>
                  </a:ext>
                </a:extLst>
              </p:cNvPr>
              <p:cNvSpPr>
                <a:spLocks noChangeArrowheads="1"/>
              </p:cNvSpPr>
              <p:nvPr/>
            </p:nvSpPr>
            <p:spPr bwMode="auto">
              <a:xfrm>
                <a:off x="5729290" y="5186364"/>
                <a:ext cx="31273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AL</a:t>
                </a:r>
              </a:p>
            </p:txBody>
          </p:sp>
          <p:sp>
            <p:nvSpPr>
              <p:cNvPr id="124016" name="Rectangle 94">
                <a:extLst>
                  <a:ext uri="{FF2B5EF4-FFF2-40B4-BE49-F238E27FC236}">
                    <a16:creationId xmlns:a16="http://schemas.microsoft.com/office/drawing/2014/main" id="{F0076E9F-1338-4DC1-D6B2-88805C30A09C}"/>
                  </a:ext>
                </a:extLst>
              </p:cNvPr>
              <p:cNvSpPr>
                <a:spLocks noChangeArrowheads="1"/>
              </p:cNvSpPr>
              <p:nvPr/>
            </p:nvSpPr>
            <p:spPr bwMode="auto">
              <a:xfrm>
                <a:off x="5426075" y="5208589"/>
                <a:ext cx="325438"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MS</a:t>
                </a:r>
              </a:p>
            </p:txBody>
          </p:sp>
          <p:sp>
            <p:nvSpPr>
              <p:cNvPr id="124017" name="Rectangle 95">
                <a:extLst>
                  <a:ext uri="{FF2B5EF4-FFF2-40B4-BE49-F238E27FC236}">
                    <a16:creationId xmlns:a16="http://schemas.microsoft.com/office/drawing/2014/main" id="{E479016B-0E10-921F-EA3E-97CBF289A2E8}"/>
                  </a:ext>
                </a:extLst>
              </p:cNvPr>
              <p:cNvSpPr>
                <a:spLocks noChangeArrowheads="1"/>
              </p:cNvSpPr>
              <p:nvPr/>
            </p:nvSpPr>
            <p:spPr bwMode="auto">
              <a:xfrm>
                <a:off x="5126038" y="4913314"/>
                <a:ext cx="32385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AR</a:t>
                </a:r>
              </a:p>
            </p:txBody>
          </p:sp>
          <p:sp>
            <p:nvSpPr>
              <p:cNvPr id="124018" name="Rectangle 96">
                <a:extLst>
                  <a:ext uri="{FF2B5EF4-FFF2-40B4-BE49-F238E27FC236}">
                    <a16:creationId xmlns:a16="http://schemas.microsoft.com/office/drawing/2014/main" id="{E6B46825-AD8A-8433-F5CC-0B3AF2BB2A3A}"/>
                  </a:ext>
                </a:extLst>
              </p:cNvPr>
              <p:cNvSpPr>
                <a:spLocks noChangeArrowheads="1"/>
              </p:cNvSpPr>
              <p:nvPr/>
            </p:nvSpPr>
            <p:spPr bwMode="auto">
              <a:xfrm>
                <a:off x="5164140" y="5465764"/>
                <a:ext cx="31273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LA</a:t>
                </a:r>
              </a:p>
            </p:txBody>
          </p:sp>
          <p:sp>
            <p:nvSpPr>
              <p:cNvPr id="124019" name="Rectangle 97">
                <a:extLst>
                  <a:ext uri="{FF2B5EF4-FFF2-40B4-BE49-F238E27FC236}">
                    <a16:creationId xmlns:a16="http://schemas.microsoft.com/office/drawing/2014/main" id="{1D597122-FFAF-9F13-99AC-37D70759FE66}"/>
                  </a:ext>
                </a:extLst>
              </p:cNvPr>
              <p:cNvSpPr>
                <a:spLocks noChangeArrowheads="1"/>
              </p:cNvSpPr>
              <p:nvPr/>
            </p:nvSpPr>
            <p:spPr bwMode="auto">
              <a:xfrm>
                <a:off x="4332290" y="5387977"/>
                <a:ext cx="33178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TX </a:t>
                </a:r>
              </a:p>
            </p:txBody>
          </p:sp>
          <p:sp>
            <p:nvSpPr>
              <p:cNvPr id="124020" name="Rectangle 98">
                <a:extLst>
                  <a:ext uri="{FF2B5EF4-FFF2-40B4-BE49-F238E27FC236}">
                    <a16:creationId xmlns:a16="http://schemas.microsoft.com/office/drawing/2014/main" id="{844C1E6F-203C-B8B3-D234-135D33689DA5}"/>
                  </a:ext>
                </a:extLst>
              </p:cNvPr>
              <p:cNvSpPr>
                <a:spLocks noChangeArrowheads="1"/>
              </p:cNvSpPr>
              <p:nvPr/>
            </p:nvSpPr>
            <p:spPr bwMode="auto">
              <a:xfrm>
                <a:off x="4689477" y="4830764"/>
                <a:ext cx="328613"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OK</a:t>
                </a:r>
              </a:p>
            </p:txBody>
          </p:sp>
          <p:sp>
            <p:nvSpPr>
              <p:cNvPr id="124021" name="Rectangle 99">
                <a:extLst>
                  <a:ext uri="{FF2B5EF4-FFF2-40B4-BE49-F238E27FC236}">
                    <a16:creationId xmlns:a16="http://schemas.microsoft.com/office/drawing/2014/main" id="{771305F8-7F12-29DA-3D4E-62DB39488C87}"/>
                  </a:ext>
                </a:extLst>
              </p:cNvPr>
              <p:cNvSpPr>
                <a:spLocks noChangeArrowheads="1"/>
              </p:cNvSpPr>
              <p:nvPr/>
            </p:nvSpPr>
            <p:spPr bwMode="auto">
              <a:xfrm>
                <a:off x="5113340" y="4368802"/>
                <a:ext cx="33813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MO</a:t>
                </a:r>
              </a:p>
            </p:txBody>
          </p:sp>
          <p:sp>
            <p:nvSpPr>
              <p:cNvPr id="124022" name="Rectangle 100">
                <a:extLst>
                  <a:ext uri="{FF2B5EF4-FFF2-40B4-BE49-F238E27FC236}">
                    <a16:creationId xmlns:a16="http://schemas.microsoft.com/office/drawing/2014/main" id="{32524031-A1D1-5042-66C6-3B3ED042C05A}"/>
                  </a:ext>
                </a:extLst>
              </p:cNvPr>
              <p:cNvSpPr>
                <a:spLocks noChangeArrowheads="1"/>
              </p:cNvSpPr>
              <p:nvPr/>
            </p:nvSpPr>
            <p:spPr bwMode="auto">
              <a:xfrm>
                <a:off x="4474257" y="4173247"/>
                <a:ext cx="535221"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lang="en-US" altLang="en-US" sz="1100" i="1">
                  <a:solidFill>
                    <a:srgbClr val="FFFFFF"/>
                  </a:solidFill>
                  <a:latin typeface="Arial Narrow" panose="020B0606020202030204" pitchFamily="34" charset="0"/>
                  <a:cs typeface="Times New Roman" panose="02020603050405020304" pitchFamily="18" charset="0"/>
                  <a:sym typeface="Arial" panose="020B0604020202020204" pitchFamily="34" charset="0"/>
                </a:endParaRPr>
              </a:p>
            </p:txBody>
          </p:sp>
          <p:sp>
            <p:nvSpPr>
              <p:cNvPr id="124023" name="Rectangle 101">
                <a:extLst>
                  <a:ext uri="{FF2B5EF4-FFF2-40B4-BE49-F238E27FC236}">
                    <a16:creationId xmlns:a16="http://schemas.microsoft.com/office/drawing/2014/main" id="{AC5B02D2-8872-A47B-F589-1825334C416A}"/>
                  </a:ext>
                </a:extLst>
              </p:cNvPr>
              <p:cNvSpPr>
                <a:spLocks noChangeArrowheads="1"/>
              </p:cNvSpPr>
              <p:nvPr/>
            </p:nvSpPr>
            <p:spPr bwMode="auto">
              <a:xfrm>
                <a:off x="5033965" y="3757614"/>
                <a:ext cx="28098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IA</a:t>
                </a:r>
                <a:endParaRPr lang="en-US" altLang="en-US" sz="1100" b="1" baseline="30000">
                  <a:solidFill>
                    <a:srgbClr val="000000"/>
                  </a:solidFill>
                  <a:latin typeface="Arial Narrow" panose="020B0606020202030204" pitchFamily="34" charset="0"/>
                  <a:cs typeface="Times New Roman" panose="02020603050405020304" pitchFamily="18" charset="0"/>
                  <a:sym typeface="Arial" panose="020B0604020202020204" pitchFamily="34" charset="0"/>
                </a:endParaRPr>
              </a:p>
            </p:txBody>
          </p:sp>
          <p:sp>
            <p:nvSpPr>
              <p:cNvPr id="124024" name="Rectangle 102">
                <a:extLst>
                  <a:ext uri="{FF2B5EF4-FFF2-40B4-BE49-F238E27FC236}">
                    <a16:creationId xmlns:a16="http://schemas.microsoft.com/office/drawing/2014/main" id="{DEE4DA7E-0A65-BB31-CFDC-BADCEE3A37DE}"/>
                  </a:ext>
                </a:extLst>
              </p:cNvPr>
              <p:cNvSpPr>
                <a:spLocks noChangeArrowheads="1"/>
              </p:cNvSpPr>
              <p:nvPr/>
            </p:nvSpPr>
            <p:spPr bwMode="auto">
              <a:xfrm>
                <a:off x="4916490" y="3146427"/>
                <a:ext cx="333375"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MN</a:t>
                </a:r>
              </a:p>
            </p:txBody>
          </p:sp>
          <p:sp>
            <p:nvSpPr>
              <p:cNvPr id="124025" name="Rectangle 103">
                <a:extLst>
                  <a:ext uri="{FF2B5EF4-FFF2-40B4-BE49-F238E27FC236}">
                    <a16:creationId xmlns:a16="http://schemas.microsoft.com/office/drawing/2014/main" id="{3AC67F21-D45E-C5C0-947A-F3C56B0C084B}"/>
                  </a:ext>
                </a:extLst>
              </p:cNvPr>
              <p:cNvSpPr>
                <a:spLocks noChangeArrowheads="1"/>
              </p:cNvSpPr>
              <p:nvPr/>
            </p:nvSpPr>
            <p:spPr bwMode="auto">
              <a:xfrm>
                <a:off x="4437063" y="2848451"/>
                <a:ext cx="322262" cy="3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ND</a:t>
                </a:r>
              </a:p>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30%</a:t>
                </a:r>
              </a:p>
            </p:txBody>
          </p:sp>
          <p:sp>
            <p:nvSpPr>
              <p:cNvPr id="124026" name="Rectangle 104">
                <a:extLst>
                  <a:ext uri="{FF2B5EF4-FFF2-40B4-BE49-F238E27FC236}">
                    <a16:creationId xmlns:a16="http://schemas.microsoft.com/office/drawing/2014/main" id="{FAC7A55F-9489-A766-6C17-ABBBBC299D1A}"/>
                  </a:ext>
                </a:extLst>
              </p:cNvPr>
              <p:cNvSpPr>
                <a:spLocks noChangeArrowheads="1"/>
              </p:cNvSpPr>
              <p:nvPr/>
            </p:nvSpPr>
            <p:spPr bwMode="auto">
              <a:xfrm>
                <a:off x="4457700" y="3375027"/>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SD</a:t>
                </a:r>
              </a:p>
            </p:txBody>
          </p:sp>
          <p:sp>
            <p:nvSpPr>
              <p:cNvPr id="124027" name="Rectangle 105">
                <a:extLst>
                  <a:ext uri="{FF2B5EF4-FFF2-40B4-BE49-F238E27FC236}">
                    <a16:creationId xmlns:a16="http://schemas.microsoft.com/office/drawing/2014/main" id="{33C2DCF8-7461-65E8-A252-8601630A2E2D}"/>
                  </a:ext>
                </a:extLst>
              </p:cNvPr>
              <p:cNvSpPr>
                <a:spLocks noChangeArrowheads="1"/>
              </p:cNvSpPr>
              <p:nvPr/>
            </p:nvSpPr>
            <p:spPr bwMode="auto">
              <a:xfrm>
                <a:off x="4460875" y="3840164"/>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NE</a:t>
                </a:r>
              </a:p>
            </p:txBody>
          </p:sp>
          <p:sp>
            <p:nvSpPr>
              <p:cNvPr id="124028" name="Rectangle 106">
                <a:extLst>
                  <a:ext uri="{FF2B5EF4-FFF2-40B4-BE49-F238E27FC236}">
                    <a16:creationId xmlns:a16="http://schemas.microsoft.com/office/drawing/2014/main" id="{EB2DEE98-9532-1341-5BB1-E4F38E83509E}"/>
                  </a:ext>
                </a:extLst>
              </p:cNvPr>
              <p:cNvSpPr>
                <a:spLocks noChangeArrowheads="1"/>
              </p:cNvSpPr>
              <p:nvPr/>
            </p:nvSpPr>
            <p:spPr bwMode="auto">
              <a:xfrm>
                <a:off x="3802065" y="4897439"/>
                <a:ext cx="333375"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NM</a:t>
                </a:r>
              </a:p>
            </p:txBody>
          </p:sp>
          <p:sp>
            <p:nvSpPr>
              <p:cNvPr id="124029" name="Rectangle 107">
                <a:extLst>
                  <a:ext uri="{FF2B5EF4-FFF2-40B4-BE49-F238E27FC236}">
                    <a16:creationId xmlns:a16="http://schemas.microsoft.com/office/drawing/2014/main" id="{E4BA4FD4-C83C-2D3D-5A16-0471504C747F}"/>
                  </a:ext>
                </a:extLst>
              </p:cNvPr>
              <p:cNvSpPr>
                <a:spLocks noChangeArrowheads="1"/>
              </p:cNvSpPr>
              <p:nvPr/>
            </p:nvSpPr>
            <p:spPr bwMode="auto">
              <a:xfrm>
                <a:off x="3259138" y="4848227"/>
                <a:ext cx="31115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AZ</a:t>
                </a:r>
              </a:p>
            </p:txBody>
          </p:sp>
          <p:sp>
            <p:nvSpPr>
              <p:cNvPr id="124030" name="Rectangle 108">
                <a:extLst>
                  <a:ext uri="{FF2B5EF4-FFF2-40B4-BE49-F238E27FC236}">
                    <a16:creationId xmlns:a16="http://schemas.microsoft.com/office/drawing/2014/main" id="{A33899F2-E426-FCDA-DD15-9EF2C8A3F08F}"/>
                  </a:ext>
                </a:extLst>
              </p:cNvPr>
              <p:cNvSpPr>
                <a:spLocks noChangeArrowheads="1"/>
              </p:cNvSpPr>
              <p:nvPr/>
            </p:nvSpPr>
            <p:spPr bwMode="auto">
              <a:xfrm>
                <a:off x="3910013" y="4187827"/>
                <a:ext cx="328612"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CO</a:t>
                </a:r>
              </a:p>
            </p:txBody>
          </p:sp>
          <p:sp>
            <p:nvSpPr>
              <p:cNvPr id="124031" name="Rectangle 109">
                <a:extLst>
                  <a:ext uri="{FF2B5EF4-FFF2-40B4-BE49-F238E27FC236}">
                    <a16:creationId xmlns:a16="http://schemas.microsoft.com/office/drawing/2014/main" id="{F550D160-0C6E-D999-B658-8B61CA0E1AA2}"/>
                  </a:ext>
                </a:extLst>
              </p:cNvPr>
              <p:cNvSpPr>
                <a:spLocks noChangeArrowheads="1"/>
              </p:cNvSpPr>
              <p:nvPr/>
            </p:nvSpPr>
            <p:spPr bwMode="auto">
              <a:xfrm>
                <a:off x="3370265" y="4068764"/>
                <a:ext cx="312737"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UT</a:t>
                </a:r>
              </a:p>
            </p:txBody>
          </p:sp>
          <p:sp>
            <p:nvSpPr>
              <p:cNvPr id="124032" name="Rectangle 110">
                <a:extLst>
                  <a:ext uri="{FF2B5EF4-FFF2-40B4-BE49-F238E27FC236}">
                    <a16:creationId xmlns:a16="http://schemas.microsoft.com/office/drawing/2014/main" id="{06A4F02B-8A1E-E4BA-7F56-A74F4978DEB2}"/>
                  </a:ext>
                </a:extLst>
              </p:cNvPr>
              <p:cNvSpPr>
                <a:spLocks noChangeArrowheads="1"/>
              </p:cNvSpPr>
              <p:nvPr/>
            </p:nvSpPr>
            <p:spPr bwMode="auto">
              <a:xfrm>
                <a:off x="3784600" y="3525839"/>
                <a:ext cx="338138"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WY</a:t>
                </a:r>
              </a:p>
            </p:txBody>
          </p:sp>
          <p:sp>
            <p:nvSpPr>
              <p:cNvPr id="124033" name="Rectangle 111">
                <a:extLst>
                  <a:ext uri="{FF2B5EF4-FFF2-40B4-BE49-F238E27FC236}">
                    <a16:creationId xmlns:a16="http://schemas.microsoft.com/office/drawing/2014/main" id="{72FCE51B-7AA3-CC8D-8288-F7BF80098CE1}"/>
                  </a:ext>
                </a:extLst>
              </p:cNvPr>
              <p:cNvSpPr>
                <a:spLocks noChangeArrowheads="1"/>
              </p:cNvSpPr>
              <p:nvPr/>
            </p:nvSpPr>
            <p:spPr bwMode="auto">
              <a:xfrm>
                <a:off x="3695790" y="2793776"/>
                <a:ext cx="322263" cy="3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MT 20%</a:t>
                </a:r>
              </a:p>
            </p:txBody>
          </p:sp>
          <p:sp>
            <p:nvSpPr>
              <p:cNvPr id="124034" name="Rectangle 112">
                <a:extLst>
                  <a:ext uri="{FF2B5EF4-FFF2-40B4-BE49-F238E27FC236}">
                    <a16:creationId xmlns:a16="http://schemas.microsoft.com/office/drawing/2014/main" id="{4FEFB91C-7947-684B-BD7D-71938AE2F78C}"/>
                  </a:ext>
                </a:extLst>
              </p:cNvPr>
              <p:cNvSpPr>
                <a:spLocks noChangeArrowheads="1"/>
              </p:cNvSpPr>
              <p:nvPr/>
            </p:nvSpPr>
            <p:spPr bwMode="auto">
              <a:xfrm>
                <a:off x="2830565" y="2553422"/>
                <a:ext cx="344488"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WA</a:t>
                </a:r>
              </a:p>
            </p:txBody>
          </p:sp>
          <p:sp>
            <p:nvSpPr>
              <p:cNvPr id="124035" name="Rectangle 113">
                <a:extLst>
                  <a:ext uri="{FF2B5EF4-FFF2-40B4-BE49-F238E27FC236}">
                    <a16:creationId xmlns:a16="http://schemas.microsoft.com/office/drawing/2014/main" id="{7C211D7C-1739-7F29-893D-B4758D3DCCE0}"/>
                  </a:ext>
                </a:extLst>
              </p:cNvPr>
              <p:cNvSpPr>
                <a:spLocks noChangeArrowheads="1"/>
              </p:cNvSpPr>
              <p:nvPr/>
            </p:nvSpPr>
            <p:spPr bwMode="auto">
              <a:xfrm>
                <a:off x="2685580" y="3035014"/>
                <a:ext cx="328612" cy="3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OR</a:t>
                </a:r>
              </a:p>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20%</a:t>
                </a:r>
              </a:p>
            </p:txBody>
          </p:sp>
          <p:sp>
            <p:nvSpPr>
              <p:cNvPr id="124036" name="Rectangle 114">
                <a:extLst>
                  <a:ext uri="{FF2B5EF4-FFF2-40B4-BE49-F238E27FC236}">
                    <a16:creationId xmlns:a16="http://schemas.microsoft.com/office/drawing/2014/main" id="{BFD8533B-B3EB-5925-8BB6-042C70F9ADA7}"/>
                  </a:ext>
                </a:extLst>
              </p:cNvPr>
              <p:cNvSpPr>
                <a:spLocks noChangeArrowheads="1"/>
              </p:cNvSpPr>
              <p:nvPr/>
            </p:nvSpPr>
            <p:spPr bwMode="auto">
              <a:xfrm>
                <a:off x="3088299" y="3200161"/>
                <a:ext cx="594165" cy="3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ID</a:t>
                </a:r>
                <a:r>
                  <a:rPr lang="en-US" altLang="en-US" sz="1100" b="1" i="1">
                    <a:solidFill>
                      <a:srgbClr val="000000"/>
                    </a:solidFill>
                    <a:latin typeface="Arial Narrow" panose="020B0606020202030204" pitchFamily="34" charset="0"/>
                    <a:ea typeface="STKaiti" panose="02010600040101010101" pitchFamily="2" charset="-122"/>
                    <a:sym typeface="Arial" panose="020B0604020202020204" pitchFamily="34" charset="0"/>
                  </a:rPr>
                  <a:t>#</a:t>
                </a:r>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 </a:t>
                </a:r>
              </a:p>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7.5%</a:t>
                </a:r>
              </a:p>
            </p:txBody>
          </p:sp>
          <p:sp>
            <p:nvSpPr>
              <p:cNvPr id="124037" name="Rectangle 115">
                <a:extLst>
                  <a:ext uri="{FF2B5EF4-FFF2-40B4-BE49-F238E27FC236}">
                    <a16:creationId xmlns:a16="http://schemas.microsoft.com/office/drawing/2014/main" id="{C4DDF6B5-6BB7-C904-901E-009ACC57F07A}"/>
                  </a:ext>
                </a:extLst>
              </p:cNvPr>
              <p:cNvSpPr>
                <a:spLocks noChangeArrowheads="1"/>
              </p:cNvSpPr>
              <p:nvPr/>
            </p:nvSpPr>
            <p:spPr bwMode="auto">
              <a:xfrm>
                <a:off x="2898775" y="3840164"/>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NV</a:t>
                </a:r>
              </a:p>
            </p:txBody>
          </p:sp>
          <p:sp>
            <p:nvSpPr>
              <p:cNvPr id="124038" name="Rectangle 116">
                <a:extLst>
                  <a:ext uri="{FF2B5EF4-FFF2-40B4-BE49-F238E27FC236}">
                    <a16:creationId xmlns:a16="http://schemas.microsoft.com/office/drawing/2014/main" id="{C2DC41D7-9097-105A-1545-D03BE4283795}"/>
                  </a:ext>
                </a:extLst>
              </p:cNvPr>
              <p:cNvSpPr>
                <a:spLocks noChangeArrowheads="1"/>
              </p:cNvSpPr>
              <p:nvPr/>
            </p:nvSpPr>
            <p:spPr bwMode="auto">
              <a:xfrm>
                <a:off x="2560638" y="4156077"/>
                <a:ext cx="323850" cy="36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200" b="1">
                    <a:solidFill>
                      <a:srgbClr val="000000"/>
                    </a:solidFill>
                    <a:latin typeface="Arial Narrow" panose="020B0606020202030204" pitchFamily="34" charset="0"/>
                    <a:cs typeface="Times New Roman" panose="02020603050405020304" pitchFamily="18" charset="0"/>
                    <a:sym typeface="Arial" panose="020B0604020202020204" pitchFamily="34" charset="0"/>
                  </a:rPr>
                  <a:t>CA*</a:t>
                </a:r>
              </a:p>
              <a:p>
                <a:pPr algn="ctr" eaLnBrk="1" hangingPunct="1"/>
                <a:r>
                  <a:rPr lang="en-US" altLang="en-US" sz="1200" b="1">
                    <a:solidFill>
                      <a:srgbClr val="000000"/>
                    </a:solidFill>
                    <a:latin typeface="Arial Narrow" panose="020B0606020202030204" pitchFamily="34" charset="0"/>
                    <a:cs typeface="Times New Roman" panose="02020603050405020304" pitchFamily="18" charset="0"/>
                    <a:sym typeface="Arial" panose="020B0604020202020204" pitchFamily="34" charset="0"/>
                  </a:rPr>
                  <a:t>25%</a:t>
                </a:r>
                <a:endPar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endParaRPr>
              </a:p>
            </p:txBody>
          </p:sp>
          <p:sp>
            <p:nvSpPr>
              <p:cNvPr id="124039" name="Rectangle 117">
                <a:extLst>
                  <a:ext uri="{FF2B5EF4-FFF2-40B4-BE49-F238E27FC236}">
                    <a16:creationId xmlns:a16="http://schemas.microsoft.com/office/drawing/2014/main" id="{814B555C-81FA-3239-602E-AA4D2E55F9BC}"/>
                  </a:ext>
                </a:extLst>
              </p:cNvPr>
              <p:cNvSpPr>
                <a:spLocks noChangeArrowheads="1"/>
              </p:cNvSpPr>
              <p:nvPr/>
            </p:nvSpPr>
            <p:spPr bwMode="auto">
              <a:xfrm>
                <a:off x="6453188" y="4254502"/>
                <a:ext cx="31750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Arial Narrow" panose="020B0606020202030204" pitchFamily="34" charset="0"/>
                    <a:cs typeface="Times New Roman" panose="02020603050405020304" pitchFamily="18" charset="0"/>
                    <a:sym typeface="Arial" panose="020B0604020202020204" pitchFamily="34" charset="0"/>
                  </a:rPr>
                  <a:t>VA</a:t>
                </a:r>
              </a:p>
            </p:txBody>
          </p:sp>
          <p:sp>
            <p:nvSpPr>
              <p:cNvPr id="124040" name="Rectangle 118">
                <a:extLst>
                  <a:ext uri="{FF2B5EF4-FFF2-40B4-BE49-F238E27FC236}">
                    <a16:creationId xmlns:a16="http://schemas.microsoft.com/office/drawing/2014/main" id="{7D21CB4D-D699-962E-F7AE-51F361F3EBF8}"/>
                  </a:ext>
                </a:extLst>
              </p:cNvPr>
              <p:cNvSpPr>
                <a:spLocks noChangeArrowheads="1"/>
              </p:cNvSpPr>
              <p:nvPr/>
            </p:nvSpPr>
            <p:spPr bwMode="auto">
              <a:xfrm>
                <a:off x="6494463" y="3970195"/>
                <a:ext cx="400050" cy="2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FFFFFF"/>
                    </a:solidFill>
                    <a:latin typeface="Arial Narrow" panose="020B0606020202030204" pitchFamily="34" charset="0"/>
                    <a:cs typeface="Times New Roman" panose="02020603050405020304" pitchFamily="18" charset="0"/>
                    <a:sym typeface="Arial" panose="020B0604020202020204" pitchFamily="34" charset="0"/>
                  </a:rPr>
                  <a:t>MD</a:t>
                </a:r>
              </a:p>
            </p:txBody>
          </p:sp>
        </p:grpSp>
        <p:sp>
          <p:nvSpPr>
            <p:cNvPr id="136" name="Rectangle 79" descr="Light downward diagonal">
              <a:extLst>
                <a:ext uri="{FF2B5EF4-FFF2-40B4-BE49-F238E27FC236}">
                  <a16:creationId xmlns:a16="http://schemas.microsoft.com/office/drawing/2014/main" id="{42BA9672-DCFC-4C44-81E0-CA5B8255C6AC}"/>
                </a:ext>
              </a:extLst>
            </p:cNvPr>
            <p:cNvSpPr>
              <a:spLocks noChangeArrowheads="1"/>
            </p:cNvSpPr>
            <p:nvPr/>
          </p:nvSpPr>
          <p:spPr bwMode="auto">
            <a:xfrm>
              <a:off x="6929678" y="1560656"/>
              <a:ext cx="548548" cy="286431"/>
            </a:xfrm>
            <a:prstGeom prst="rect">
              <a:avLst/>
            </a:prstGeom>
            <a:solidFill>
              <a:schemeClr val="accent1">
                <a:lumMod val="50000"/>
              </a:schemeClr>
            </a:solidFill>
            <a:ln w="12700" cap="rnd">
              <a:solidFill>
                <a:srgbClr val="000000"/>
              </a:solidFill>
              <a:round/>
              <a:headEnd/>
              <a:tailEnd/>
            </a:ln>
          </p:spPr>
          <p:txBody>
            <a:bodyPr/>
            <a:lstStyle/>
            <a:p>
              <a:pPr algn="ctr" defTabSz="457189" eaLnBrk="1" fontAlgn="auto" hangingPunct="1">
                <a:spcBef>
                  <a:spcPts val="0"/>
                </a:spcBef>
                <a:spcAft>
                  <a:spcPts val="0"/>
                </a:spcAft>
                <a:defRPr/>
              </a:pPr>
              <a:r>
                <a:rPr lang="en-US" sz="1100" b="1" dirty="0">
                  <a:solidFill>
                    <a:prstClr val="white"/>
                  </a:solidFill>
                  <a:latin typeface="Arial Narrow" panose="020B0606020202030204" pitchFamily="34" charset="0"/>
                  <a:cs typeface="Arial" charset="0"/>
                  <a:sym typeface="Arial"/>
                </a:rPr>
                <a:t>NYC</a:t>
              </a:r>
            </a:p>
          </p:txBody>
        </p:sp>
        <p:cxnSp>
          <p:nvCxnSpPr>
            <p:cNvPr id="72" name="Connector: Curved 71">
              <a:extLst>
                <a:ext uri="{FF2B5EF4-FFF2-40B4-BE49-F238E27FC236}">
                  <a16:creationId xmlns:a16="http://schemas.microsoft.com/office/drawing/2014/main" id="{34985049-A65E-2C68-9FFC-8258B47AC731}"/>
                </a:ext>
              </a:extLst>
            </p:cNvPr>
            <p:cNvCxnSpPr>
              <a:cxnSpLocks/>
            </p:cNvCxnSpPr>
            <p:nvPr/>
          </p:nvCxnSpPr>
          <p:spPr>
            <a:xfrm rot="16200000" flipH="1">
              <a:off x="4373547" y="4385075"/>
              <a:ext cx="1300597" cy="37453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123936" name="TextBox 140">
              <a:extLst>
                <a:ext uri="{FF2B5EF4-FFF2-40B4-BE49-F238E27FC236}">
                  <a16:creationId xmlns:a16="http://schemas.microsoft.com/office/drawing/2014/main" id="{C0CD5637-22E5-2E8D-E0AA-50A8ADB25BD7}"/>
                </a:ext>
              </a:extLst>
            </p:cNvPr>
            <p:cNvSpPr txBox="1">
              <a:spLocks noChangeArrowheads="1"/>
            </p:cNvSpPr>
            <p:nvPr/>
          </p:nvSpPr>
          <p:spPr bwMode="auto">
            <a:xfrm>
              <a:off x="4913523" y="5210978"/>
              <a:ext cx="1386096" cy="464625"/>
            </a:xfrm>
            <a:prstGeom prst="rect">
              <a:avLst/>
            </a:prstGeom>
            <a:solidFill>
              <a:srgbClr val="BDD7EE"/>
            </a:solidFill>
            <a:ln w="9525">
              <a:solidFill>
                <a:schemeClr val="tx1"/>
              </a:solidFill>
              <a:miter lim="800000"/>
              <a:headEnd/>
              <a:tailEnd/>
            </a:ln>
          </p:spPr>
          <p:txBody>
            <a:bodyPr>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200">
                  <a:solidFill>
                    <a:srgbClr val="000000"/>
                  </a:solidFill>
                  <a:latin typeface="Arial Narrow" panose="020B0606020202030204" pitchFamily="34" charset="0"/>
                  <a:sym typeface="Arial" panose="020B0604020202020204" pitchFamily="34" charset="0"/>
                </a:rPr>
                <a:t>Unless recipient is domiciled in OK</a:t>
              </a:r>
            </a:p>
          </p:txBody>
        </p:sp>
      </p:grpSp>
      <p:sp>
        <p:nvSpPr>
          <p:cNvPr id="149" name="TextBox 148">
            <a:extLst>
              <a:ext uri="{FF2B5EF4-FFF2-40B4-BE49-F238E27FC236}">
                <a16:creationId xmlns:a16="http://schemas.microsoft.com/office/drawing/2014/main" id="{4BF1A14F-3E28-6F8B-9038-8476EC2C9BC0}"/>
              </a:ext>
            </a:extLst>
          </p:cNvPr>
          <p:cNvSpPr txBox="1"/>
          <p:nvPr/>
        </p:nvSpPr>
        <p:spPr>
          <a:xfrm>
            <a:off x="11647488" y="6462713"/>
            <a:ext cx="457200" cy="254000"/>
          </a:xfrm>
          <a:prstGeom prst="rect">
            <a:avLst/>
          </a:prstGeom>
          <a:noFill/>
        </p:spPr>
        <p:txBody>
          <a:bodyPr>
            <a:spAutoFit/>
          </a:bodyPr>
          <a:lstStyle/>
          <a:p>
            <a:pPr defTabSz="914377">
              <a:defRPr/>
            </a:pPr>
            <a:r>
              <a:rPr lang="en-US" sz="1051" dirty="0">
                <a:solidFill>
                  <a:prstClr val="black"/>
                </a:solidFill>
                <a:latin typeface="Times New Roman" panose="02020603050405020304" pitchFamily="18" charset="0"/>
                <a:cs typeface="Arial"/>
                <a:sym typeface="Arial"/>
              </a:rPr>
              <a:t>18</a:t>
            </a:r>
          </a:p>
        </p:txBody>
      </p:sp>
      <p:sp>
        <p:nvSpPr>
          <p:cNvPr id="123910" name="Rectangle 99">
            <a:extLst>
              <a:ext uri="{FF2B5EF4-FFF2-40B4-BE49-F238E27FC236}">
                <a16:creationId xmlns:a16="http://schemas.microsoft.com/office/drawing/2014/main" id="{A12DCDB0-959C-9137-ABB7-7208317619ED}"/>
              </a:ext>
            </a:extLst>
          </p:cNvPr>
          <p:cNvSpPr>
            <a:spLocks noChangeArrowheads="1"/>
          </p:cNvSpPr>
          <p:nvPr/>
        </p:nvSpPr>
        <p:spPr bwMode="auto">
          <a:xfrm>
            <a:off x="4302125" y="3048000"/>
            <a:ext cx="517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5613">
              <a:defRPr>
                <a:solidFill>
                  <a:schemeClr val="tx1"/>
                </a:solidFill>
                <a:latin typeface="Verdana" panose="020B0604030504040204" pitchFamily="34" charset="0"/>
                <a:cs typeface="Arial" panose="020B0604020202020204" pitchFamily="34" charset="0"/>
              </a:defRPr>
            </a:lvl1pPr>
            <a:lvl2pPr marL="742950" indent="-285750" defTabSz="455613">
              <a:defRPr>
                <a:solidFill>
                  <a:schemeClr val="tx1"/>
                </a:solidFill>
                <a:latin typeface="Verdana" panose="020B0604030504040204" pitchFamily="34" charset="0"/>
                <a:cs typeface="Arial" panose="020B0604020202020204" pitchFamily="34" charset="0"/>
              </a:defRPr>
            </a:lvl2pPr>
            <a:lvl3pPr marL="1143000" indent="-228600" defTabSz="455613">
              <a:defRPr>
                <a:solidFill>
                  <a:schemeClr val="tx1"/>
                </a:solidFill>
                <a:latin typeface="Verdana" panose="020B0604030504040204" pitchFamily="34" charset="0"/>
                <a:cs typeface="Arial" panose="020B0604020202020204" pitchFamily="34" charset="0"/>
              </a:defRPr>
            </a:lvl3pPr>
            <a:lvl4pPr marL="1600200" indent="-228600" defTabSz="455613">
              <a:defRPr>
                <a:solidFill>
                  <a:schemeClr val="tx1"/>
                </a:solidFill>
                <a:latin typeface="Verdana" panose="020B0604030504040204" pitchFamily="34" charset="0"/>
                <a:cs typeface="Arial" panose="020B0604020202020204" pitchFamily="34" charset="0"/>
              </a:defRPr>
            </a:lvl4pPr>
            <a:lvl5pPr marL="2057400" indent="-228600" defTabSz="455613">
              <a:defRPr>
                <a:solidFill>
                  <a:schemeClr val="tx1"/>
                </a:solidFill>
                <a:latin typeface="Verdana" panose="020B060403050404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100" b="1">
                <a:solidFill>
                  <a:srgbClr val="000000"/>
                </a:solidFill>
                <a:latin typeface="Calibri" panose="020F0502020204030204" pitchFamily="34" charset="0"/>
                <a:cs typeface="Times New Roman" panose="02020603050405020304" pitchFamily="18" charset="0"/>
                <a:sym typeface="Arial" panose="020B0604020202020204" pitchFamily="34" charset="0"/>
              </a:rPr>
              <a:t>KS</a:t>
            </a:r>
          </a:p>
        </p:txBody>
      </p:sp>
      <p:grpSp>
        <p:nvGrpSpPr>
          <p:cNvPr id="123911" name="Group 132">
            <a:extLst>
              <a:ext uri="{FF2B5EF4-FFF2-40B4-BE49-F238E27FC236}">
                <a16:creationId xmlns:a16="http://schemas.microsoft.com/office/drawing/2014/main" id="{5B39677B-6695-F2AA-F644-D751BEF99E87}"/>
              </a:ext>
            </a:extLst>
          </p:cNvPr>
          <p:cNvGrpSpPr>
            <a:grpSpLocks/>
          </p:cNvGrpSpPr>
          <p:nvPr/>
        </p:nvGrpSpPr>
        <p:grpSpPr bwMode="auto">
          <a:xfrm>
            <a:off x="8194675" y="1430338"/>
            <a:ext cx="3749675" cy="3843337"/>
            <a:chOff x="8543720" y="1198077"/>
            <a:chExt cx="3814671" cy="3122087"/>
          </a:xfrm>
        </p:grpSpPr>
        <p:grpSp>
          <p:nvGrpSpPr>
            <p:cNvPr id="123913" name="Group 72">
              <a:extLst>
                <a:ext uri="{FF2B5EF4-FFF2-40B4-BE49-F238E27FC236}">
                  <a16:creationId xmlns:a16="http://schemas.microsoft.com/office/drawing/2014/main" id="{A6765054-94F1-E8FB-04F3-6F7741F739FD}"/>
                </a:ext>
              </a:extLst>
            </p:cNvPr>
            <p:cNvGrpSpPr>
              <a:grpSpLocks/>
            </p:cNvGrpSpPr>
            <p:nvPr/>
          </p:nvGrpSpPr>
          <p:grpSpPr bwMode="auto">
            <a:xfrm>
              <a:off x="8543720" y="1198077"/>
              <a:ext cx="3814671" cy="3122087"/>
              <a:chOff x="8543720" y="1198077"/>
              <a:chExt cx="3814671" cy="3122087"/>
            </a:xfrm>
          </p:grpSpPr>
          <p:grpSp>
            <p:nvGrpSpPr>
              <p:cNvPr id="123915" name="Group 162">
                <a:extLst>
                  <a:ext uri="{FF2B5EF4-FFF2-40B4-BE49-F238E27FC236}">
                    <a16:creationId xmlns:a16="http://schemas.microsoft.com/office/drawing/2014/main" id="{FB610D5F-5EA5-B042-5503-1C22050CB95D}"/>
                  </a:ext>
                </a:extLst>
              </p:cNvPr>
              <p:cNvGrpSpPr>
                <a:grpSpLocks/>
              </p:cNvGrpSpPr>
              <p:nvPr/>
            </p:nvGrpSpPr>
            <p:grpSpPr bwMode="auto">
              <a:xfrm>
                <a:off x="8543720" y="1658326"/>
                <a:ext cx="3814671" cy="2661838"/>
                <a:chOff x="8720262" y="1288330"/>
                <a:chExt cx="3814671" cy="2661838"/>
              </a:xfrm>
            </p:grpSpPr>
            <p:sp>
              <p:nvSpPr>
                <p:cNvPr id="130" name="Rectangle 129">
                  <a:extLst>
                    <a:ext uri="{FF2B5EF4-FFF2-40B4-BE49-F238E27FC236}">
                      <a16:creationId xmlns:a16="http://schemas.microsoft.com/office/drawing/2014/main" id="{5FC4F5A0-C3DA-4E7C-4C2A-0E55E0639CF4}"/>
                    </a:ext>
                  </a:extLst>
                </p:cNvPr>
                <p:cNvSpPr/>
                <p:nvPr/>
              </p:nvSpPr>
              <p:spPr>
                <a:xfrm>
                  <a:off x="8841389" y="3743834"/>
                  <a:ext cx="218027" cy="175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solidFill>
                      <a:prstClr val="white"/>
                    </a:solidFill>
                    <a:latin typeface="Arial Narrow" panose="020B0606020202030204" pitchFamily="34" charset="0"/>
                    <a:sym typeface="Arial"/>
                  </a:endParaRPr>
                </a:p>
              </p:txBody>
            </p:sp>
            <p:sp>
              <p:nvSpPr>
                <p:cNvPr id="123919" name="TextBox 130">
                  <a:extLst>
                    <a:ext uri="{FF2B5EF4-FFF2-40B4-BE49-F238E27FC236}">
                      <a16:creationId xmlns:a16="http://schemas.microsoft.com/office/drawing/2014/main" id="{4F1458A1-1A08-21C2-C6E9-0D975AE015D2}"/>
                    </a:ext>
                  </a:extLst>
                </p:cNvPr>
                <p:cNvSpPr txBox="1">
                  <a:spLocks noChangeArrowheads="1"/>
                </p:cNvSpPr>
                <p:nvPr/>
              </p:nvSpPr>
              <p:spPr bwMode="auto">
                <a:xfrm>
                  <a:off x="9036234" y="3675128"/>
                  <a:ext cx="2253273" cy="27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600" b="1">
                      <a:solidFill>
                        <a:srgbClr val="000000"/>
                      </a:solidFill>
                      <a:latin typeface="Arial Narrow" panose="020B0606020202030204" pitchFamily="34" charset="0"/>
                      <a:sym typeface="Arial" panose="020B0604020202020204" pitchFamily="34" charset="0"/>
                    </a:rPr>
                    <a:t>No Corporate Income Tax</a:t>
                  </a:r>
                </a:p>
              </p:txBody>
            </p:sp>
            <p:sp>
              <p:nvSpPr>
                <p:cNvPr id="137" name="Rectangle 136">
                  <a:extLst>
                    <a:ext uri="{FF2B5EF4-FFF2-40B4-BE49-F238E27FC236}">
                      <a16:creationId xmlns:a16="http://schemas.microsoft.com/office/drawing/2014/main" id="{274565C1-DF07-8DD5-CE3B-71BA77437252}"/>
                    </a:ext>
                  </a:extLst>
                </p:cNvPr>
                <p:cNvSpPr/>
                <p:nvPr/>
              </p:nvSpPr>
              <p:spPr>
                <a:xfrm>
                  <a:off x="8836543" y="3384040"/>
                  <a:ext cx="219642" cy="17538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prstClr val="white"/>
                    </a:solidFill>
                    <a:latin typeface="Arial Narrow" panose="020B0606020202030204" pitchFamily="34" charset="0"/>
                    <a:sym typeface="Arial"/>
                  </a:endParaRPr>
                </a:p>
              </p:txBody>
            </p:sp>
            <p:sp>
              <p:nvSpPr>
                <p:cNvPr id="123921" name="TextBox 137">
                  <a:extLst>
                    <a:ext uri="{FF2B5EF4-FFF2-40B4-BE49-F238E27FC236}">
                      <a16:creationId xmlns:a16="http://schemas.microsoft.com/office/drawing/2014/main" id="{DBB5929E-A419-0BEB-A4F2-995177ACE31C}"/>
                    </a:ext>
                  </a:extLst>
                </p:cNvPr>
                <p:cNvSpPr txBox="1">
                  <a:spLocks noChangeArrowheads="1"/>
                </p:cNvSpPr>
                <p:nvPr/>
              </p:nvSpPr>
              <p:spPr bwMode="auto">
                <a:xfrm>
                  <a:off x="9038964" y="3319657"/>
                  <a:ext cx="2784693" cy="4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600" b="1">
                      <a:solidFill>
                        <a:srgbClr val="000000"/>
                      </a:solidFill>
                      <a:latin typeface="Arial Narrow" panose="020B0606020202030204" pitchFamily="34" charset="0"/>
                      <a:sym typeface="Arial" panose="020B0604020202020204" pitchFamily="34" charset="0"/>
                    </a:rPr>
                    <a:t>States Not Taxing GILTI or Subpart F or FDs</a:t>
                  </a:r>
                </a:p>
              </p:txBody>
            </p:sp>
            <p:sp>
              <p:nvSpPr>
                <p:cNvPr id="123922" name="TextBox 3">
                  <a:extLst>
                    <a:ext uri="{FF2B5EF4-FFF2-40B4-BE49-F238E27FC236}">
                      <a16:creationId xmlns:a16="http://schemas.microsoft.com/office/drawing/2014/main" id="{D1BDDB13-37A6-7347-58DB-6C7F54C11652}"/>
                    </a:ext>
                  </a:extLst>
                </p:cNvPr>
                <p:cNvSpPr txBox="1">
                  <a:spLocks noChangeArrowheads="1"/>
                </p:cNvSpPr>
                <p:nvPr/>
              </p:nvSpPr>
              <p:spPr bwMode="auto">
                <a:xfrm>
                  <a:off x="8720262" y="1288330"/>
                  <a:ext cx="3814671" cy="27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600" b="1">
                      <a:solidFill>
                        <a:srgbClr val="000000"/>
                      </a:solidFill>
                      <a:latin typeface="Arial Narrow" panose="020B0606020202030204" pitchFamily="34" charset="0"/>
                      <a:sym typeface="Arial" panose="020B0604020202020204" pitchFamily="34" charset="0"/>
                    </a:rPr>
                    <a:t>States Taxing More Than 5% of GILTI or FDs:</a:t>
                  </a:r>
                  <a:endParaRPr lang="en-US" altLang="en-US" sz="1600">
                    <a:solidFill>
                      <a:srgbClr val="000000"/>
                    </a:solidFill>
                    <a:latin typeface="Arial Narrow" panose="020B0606020202030204" pitchFamily="34" charset="0"/>
                    <a:sym typeface="Arial" panose="020B0604020202020204" pitchFamily="34" charset="0"/>
                  </a:endParaRPr>
                </a:p>
              </p:txBody>
            </p:sp>
            <p:sp>
              <p:nvSpPr>
                <p:cNvPr id="5" name="Rectangle 4">
                  <a:extLst>
                    <a:ext uri="{FF2B5EF4-FFF2-40B4-BE49-F238E27FC236}">
                      <a16:creationId xmlns:a16="http://schemas.microsoft.com/office/drawing/2014/main" id="{AF475E34-E5E2-024D-0001-373212EFBD30}"/>
                    </a:ext>
                  </a:extLst>
                </p:cNvPr>
                <p:cNvSpPr/>
                <p:nvPr/>
              </p:nvSpPr>
              <p:spPr>
                <a:xfrm>
                  <a:off x="9054571" y="1873934"/>
                  <a:ext cx="214797" cy="17280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prstClr val="white"/>
                    </a:solidFill>
                    <a:latin typeface="Arial Narrow" panose="020B0606020202030204" pitchFamily="34" charset="0"/>
                    <a:sym typeface="Arial"/>
                  </a:endParaRPr>
                </a:p>
              </p:txBody>
            </p:sp>
            <p:sp>
              <p:nvSpPr>
                <p:cNvPr id="126" name="Rectangle 125">
                  <a:extLst>
                    <a:ext uri="{FF2B5EF4-FFF2-40B4-BE49-F238E27FC236}">
                      <a16:creationId xmlns:a16="http://schemas.microsoft.com/office/drawing/2014/main" id="{7E2564DE-FD28-4C8A-2EB2-CFBEAEE0000B}"/>
                    </a:ext>
                  </a:extLst>
                </p:cNvPr>
                <p:cNvSpPr/>
                <p:nvPr/>
              </p:nvSpPr>
              <p:spPr>
                <a:xfrm>
                  <a:off x="9054571" y="1600542"/>
                  <a:ext cx="216412" cy="171515"/>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a:solidFill>
                      <a:prstClr val="white"/>
                    </a:solidFill>
                    <a:latin typeface="Arial Narrow" panose="020B0606020202030204" pitchFamily="34" charset="0"/>
                    <a:sym typeface="Arial"/>
                  </a:endParaRPr>
                </a:p>
              </p:txBody>
            </p:sp>
            <p:sp>
              <p:nvSpPr>
                <p:cNvPr id="123925" name="TextBox 126">
                  <a:extLst>
                    <a:ext uri="{FF2B5EF4-FFF2-40B4-BE49-F238E27FC236}">
                      <a16:creationId xmlns:a16="http://schemas.microsoft.com/office/drawing/2014/main" id="{1540130A-AA4F-8DBB-0E39-352C31D7A368}"/>
                    </a:ext>
                  </a:extLst>
                </p:cNvPr>
                <p:cNvSpPr txBox="1">
                  <a:spLocks noChangeArrowheads="1"/>
                </p:cNvSpPr>
                <p:nvPr/>
              </p:nvSpPr>
              <p:spPr bwMode="auto">
                <a:xfrm>
                  <a:off x="9226932" y="1554965"/>
                  <a:ext cx="965885" cy="2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a:solidFill>
                        <a:srgbClr val="000000"/>
                      </a:solidFill>
                      <a:latin typeface="Arial Narrow" panose="020B0606020202030204" pitchFamily="34" charset="0"/>
                      <a:sym typeface="Arial" panose="020B0604020202020204" pitchFamily="34" charset="0"/>
                    </a:rPr>
                    <a:t>7.5% - 30%</a:t>
                  </a:r>
                </a:p>
              </p:txBody>
            </p:sp>
            <p:sp>
              <p:nvSpPr>
                <p:cNvPr id="123926" name="TextBox 128">
                  <a:extLst>
                    <a:ext uri="{FF2B5EF4-FFF2-40B4-BE49-F238E27FC236}">
                      <a16:creationId xmlns:a16="http://schemas.microsoft.com/office/drawing/2014/main" id="{98FEE4BC-3AD5-006F-9488-5CF15D6BD314}"/>
                    </a:ext>
                  </a:extLst>
                </p:cNvPr>
                <p:cNvSpPr txBox="1">
                  <a:spLocks noChangeArrowheads="1"/>
                </p:cNvSpPr>
                <p:nvPr/>
              </p:nvSpPr>
              <p:spPr bwMode="auto">
                <a:xfrm>
                  <a:off x="9234352" y="1811626"/>
                  <a:ext cx="2587760" cy="2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a:solidFill>
                        <a:srgbClr val="000000"/>
                      </a:solidFill>
                      <a:latin typeface="Arial Narrow" panose="020B0606020202030204" pitchFamily="34" charset="0"/>
                      <a:sym typeface="Arial" panose="020B0604020202020204" pitchFamily="34" charset="0"/>
                    </a:rPr>
                    <a:t>50% (Based on the State’s Position)</a:t>
                  </a:r>
                </a:p>
              </p:txBody>
            </p:sp>
            <p:sp>
              <p:nvSpPr>
                <p:cNvPr id="147" name="Rectangle 146">
                  <a:extLst>
                    <a:ext uri="{FF2B5EF4-FFF2-40B4-BE49-F238E27FC236}">
                      <a16:creationId xmlns:a16="http://schemas.microsoft.com/office/drawing/2014/main" id="{4B7FF86E-E30B-F394-333D-3F66F96CB091}"/>
                    </a:ext>
                  </a:extLst>
                </p:cNvPr>
                <p:cNvSpPr/>
                <p:nvPr/>
              </p:nvSpPr>
              <p:spPr>
                <a:xfrm>
                  <a:off x="9054571" y="2147327"/>
                  <a:ext cx="214797" cy="172805"/>
                </a:xfrm>
                <a:prstGeom prst="rect">
                  <a:avLst/>
                </a:prstGeom>
                <a:solidFill>
                  <a:srgbClr val="16576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prstClr val="white"/>
                    </a:solidFill>
                    <a:latin typeface="Arial Narrow" panose="020B0606020202030204" pitchFamily="34" charset="0"/>
                    <a:sym typeface="Arial"/>
                  </a:endParaRPr>
                </a:p>
              </p:txBody>
            </p:sp>
            <p:sp>
              <p:nvSpPr>
                <p:cNvPr id="123928" name="TextBox 147">
                  <a:extLst>
                    <a:ext uri="{FF2B5EF4-FFF2-40B4-BE49-F238E27FC236}">
                      <a16:creationId xmlns:a16="http://schemas.microsoft.com/office/drawing/2014/main" id="{2E10CCC5-F548-B6BF-25CB-BE5CDCEA9D0A}"/>
                    </a:ext>
                  </a:extLst>
                </p:cNvPr>
                <p:cNvSpPr txBox="1">
                  <a:spLocks noChangeArrowheads="1"/>
                </p:cNvSpPr>
                <p:nvPr/>
              </p:nvSpPr>
              <p:spPr bwMode="auto">
                <a:xfrm>
                  <a:off x="9234352" y="2084932"/>
                  <a:ext cx="1928180" cy="2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a:solidFill>
                        <a:srgbClr val="000000"/>
                      </a:solidFill>
                      <a:latin typeface="Arial Narrow" panose="020B0606020202030204" pitchFamily="34" charset="0"/>
                      <a:sym typeface="Arial" panose="020B0604020202020204" pitchFamily="34" charset="0"/>
                    </a:rPr>
                    <a:t>State Guidance is Unclear</a:t>
                  </a:r>
                </a:p>
              </p:txBody>
            </p:sp>
            <p:sp>
              <p:nvSpPr>
                <p:cNvPr id="123929" name="TextBox 157">
                  <a:extLst>
                    <a:ext uri="{FF2B5EF4-FFF2-40B4-BE49-F238E27FC236}">
                      <a16:creationId xmlns:a16="http://schemas.microsoft.com/office/drawing/2014/main" id="{52EF0715-B20D-AD10-22A7-545872A8ECFF}"/>
                    </a:ext>
                  </a:extLst>
                </p:cNvPr>
                <p:cNvSpPr txBox="1">
                  <a:spLocks noChangeArrowheads="1"/>
                </p:cNvSpPr>
                <p:nvPr/>
              </p:nvSpPr>
              <p:spPr bwMode="auto">
                <a:xfrm>
                  <a:off x="9219328" y="2642576"/>
                  <a:ext cx="2312316" cy="2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a:solidFill>
                        <a:srgbClr val="000000"/>
                      </a:solidFill>
                      <a:latin typeface="Arial Narrow" panose="020B0606020202030204" pitchFamily="34" charset="0"/>
                      <a:sym typeface="Arial" panose="020B0604020202020204" pitchFamily="34" charset="0"/>
                    </a:rPr>
                    <a:t>MN: Taxes  50% of GILTI &amp; FDs</a:t>
                  </a:r>
                </a:p>
              </p:txBody>
            </p:sp>
            <p:sp>
              <p:nvSpPr>
                <p:cNvPr id="159" name="Rectangle 158">
                  <a:extLst>
                    <a:ext uri="{FF2B5EF4-FFF2-40B4-BE49-F238E27FC236}">
                      <a16:creationId xmlns:a16="http://schemas.microsoft.com/office/drawing/2014/main" id="{4D4884BB-A6E6-A231-790D-DD6EBD7CB1FB}"/>
                    </a:ext>
                  </a:extLst>
                </p:cNvPr>
                <p:cNvSpPr/>
                <p:nvPr/>
              </p:nvSpPr>
              <p:spPr>
                <a:xfrm>
                  <a:off x="9038421" y="2682505"/>
                  <a:ext cx="214797" cy="171515"/>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prstClr val="white"/>
                    </a:solidFill>
                    <a:latin typeface="Arial Narrow" panose="020B0606020202030204" pitchFamily="34" charset="0"/>
                    <a:sym typeface="Arial"/>
                  </a:endParaRPr>
                </a:p>
              </p:txBody>
            </p:sp>
            <p:sp>
              <p:nvSpPr>
                <p:cNvPr id="123931" name="TextBox 160">
                  <a:extLst>
                    <a:ext uri="{FF2B5EF4-FFF2-40B4-BE49-F238E27FC236}">
                      <a16:creationId xmlns:a16="http://schemas.microsoft.com/office/drawing/2014/main" id="{0C74C976-9935-C3AC-6940-9D32C907C9A2}"/>
                    </a:ext>
                  </a:extLst>
                </p:cNvPr>
                <p:cNvSpPr txBox="1">
                  <a:spLocks noChangeArrowheads="1"/>
                </p:cNvSpPr>
                <p:nvPr/>
              </p:nvSpPr>
              <p:spPr bwMode="auto">
                <a:xfrm>
                  <a:off x="9211070" y="2943003"/>
                  <a:ext cx="2849569" cy="2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a:solidFill>
                        <a:srgbClr val="000000"/>
                      </a:solidFill>
                      <a:latin typeface="Arial Narrow" panose="020B0606020202030204" pitchFamily="34" charset="0"/>
                      <a:sym typeface="Arial" panose="020B0604020202020204" pitchFamily="34" charset="0"/>
                    </a:rPr>
                    <a:t>NH &amp; VT Tax 50% of GILTI &amp; 100% FDs</a:t>
                  </a:r>
                  <a:endParaRPr lang="en-US" altLang="en-US" sz="1400" b="1">
                    <a:solidFill>
                      <a:srgbClr val="000000"/>
                    </a:solidFill>
                    <a:latin typeface="Arial Narrow" panose="020B0606020202030204" pitchFamily="34" charset="0"/>
                    <a:sym typeface="Arial" panose="020B0604020202020204" pitchFamily="34" charset="0"/>
                  </a:endParaRPr>
                </a:p>
              </p:txBody>
            </p:sp>
            <p:sp>
              <p:nvSpPr>
                <p:cNvPr id="162" name="Rectangle 161">
                  <a:extLst>
                    <a:ext uri="{FF2B5EF4-FFF2-40B4-BE49-F238E27FC236}">
                      <a16:creationId xmlns:a16="http://schemas.microsoft.com/office/drawing/2014/main" id="{AAA55409-A554-E409-7200-C1D652C55A46}"/>
                    </a:ext>
                  </a:extLst>
                </p:cNvPr>
                <p:cNvSpPr/>
                <p:nvPr/>
              </p:nvSpPr>
              <p:spPr>
                <a:xfrm>
                  <a:off x="9030345" y="2984268"/>
                  <a:ext cx="214798" cy="17280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prstClr val="white"/>
                    </a:solidFill>
                    <a:latin typeface="Arial Narrow" panose="020B0606020202030204" pitchFamily="34" charset="0"/>
                    <a:sym typeface="Arial"/>
                  </a:endParaRPr>
                </a:p>
              </p:txBody>
            </p:sp>
          </p:grpSp>
          <p:sp>
            <p:nvSpPr>
              <p:cNvPr id="7" name="TextBox 6">
                <a:extLst>
                  <a:ext uri="{FF2B5EF4-FFF2-40B4-BE49-F238E27FC236}">
                    <a16:creationId xmlns:a16="http://schemas.microsoft.com/office/drawing/2014/main" id="{36D408A7-6A08-9861-F805-B04D50F4954E}"/>
                  </a:ext>
                </a:extLst>
              </p:cNvPr>
              <p:cNvSpPr txBox="1"/>
              <p:nvPr/>
            </p:nvSpPr>
            <p:spPr>
              <a:xfrm>
                <a:off x="8840883" y="1198077"/>
                <a:ext cx="3501358" cy="474568"/>
              </a:xfrm>
              <a:prstGeom prst="rect">
                <a:avLst/>
              </a:prstGeom>
              <a:noFill/>
            </p:spPr>
            <p:txBody>
              <a:bodyPr wrap="none">
                <a:spAutoFit/>
              </a:bodyPr>
              <a:lstStyle/>
              <a:p>
                <a:pPr eaLnBrk="1" fontAlgn="auto" hangingPunct="1">
                  <a:spcBef>
                    <a:spcPts val="0"/>
                  </a:spcBef>
                  <a:spcAft>
                    <a:spcPts val="0"/>
                  </a:spcAft>
                  <a:defRPr/>
                </a:pPr>
                <a:r>
                  <a:rPr lang="en-US" sz="1600" b="1" dirty="0">
                    <a:solidFill>
                      <a:prstClr val="black"/>
                    </a:solidFill>
                    <a:latin typeface="Arial Narrow" panose="020B0606020202030204" pitchFamily="34" charset="0"/>
                    <a:cs typeface="+mn-cs"/>
                  </a:rPr>
                  <a:t>States Taxing 5% of GILTI and/or Foreign</a:t>
                </a:r>
              </a:p>
              <a:p>
                <a:pPr eaLnBrk="1" fontAlgn="auto" hangingPunct="1">
                  <a:spcBef>
                    <a:spcPts val="0"/>
                  </a:spcBef>
                  <a:spcAft>
                    <a:spcPts val="0"/>
                  </a:spcAft>
                  <a:defRPr/>
                </a:pPr>
                <a:r>
                  <a:rPr lang="en-US" sz="1600" b="1" dirty="0">
                    <a:solidFill>
                      <a:prstClr val="black"/>
                    </a:solidFill>
                    <a:latin typeface="Arial Narrow" panose="020B0606020202030204" pitchFamily="34" charset="0"/>
                    <a:cs typeface="+mn-cs"/>
                  </a:rPr>
                  <a:t>Dividends (FDs)</a:t>
                </a:r>
              </a:p>
            </p:txBody>
          </p:sp>
          <p:sp>
            <p:nvSpPr>
              <p:cNvPr id="8" name="Rectangle 7">
                <a:extLst>
                  <a:ext uri="{FF2B5EF4-FFF2-40B4-BE49-F238E27FC236}">
                    <a16:creationId xmlns:a16="http://schemas.microsoft.com/office/drawing/2014/main" id="{933B1992-3B4C-ABBA-DC70-C13BD4056AE1}"/>
                  </a:ext>
                </a:extLst>
              </p:cNvPr>
              <p:cNvSpPr/>
              <p:nvPr/>
            </p:nvSpPr>
            <p:spPr>
              <a:xfrm>
                <a:off x="8664847" y="1254819"/>
                <a:ext cx="214797" cy="1702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solidFill>
                    <a:prstClr val="white"/>
                  </a:solidFill>
                  <a:latin typeface="Arial Narrow" panose="020B0606020202030204" pitchFamily="34" charset="0"/>
                  <a:sym typeface="Arial"/>
                </a:endParaRPr>
              </a:p>
            </p:txBody>
          </p:sp>
        </p:grpSp>
        <p:sp>
          <p:nvSpPr>
            <p:cNvPr id="123914" name="TextBox 10">
              <a:extLst>
                <a:ext uri="{FF2B5EF4-FFF2-40B4-BE49-F238E27FC236}">
                  <a16:creationId xmlns:a16="http://schemas.microsoft.com/office/drawing/2014/main" id="{011FEDF0-3973-ABC1-A4E8-2000254329A3}"/>
                </a:ext>
              </a:extLst>
            </p:cNvPr>
            <p:cNvSpPr txBox="1">
              <a:spLocks noChangeArrowheads="1"/>
            </p:cNvSpPr>
            <p:nvPr/>
          </p:nvSpPr>
          <p:spPr bwMode="auto">
            <a:xfrm>
              <a:off x="8579299" y="2772019"/>
              <a:ext cx="3040798" cy="27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Verdana" panose="020B0604030504040204" pitchFamily="34" charset="0"/>
                  <a:cs typeface="Arial" panose="020B0604020202020204" pitchFamily="34" charset="0"/>
                </a:defRPr>
              </a:lvl1pPr>
              <a:lvl2pPr marL="742950" indent="-285750" defTabSz="912813">
                <a:defRPr>
                  <a:solidFill>
                    <a:schemeClr val="tx1"/>
                  </a:solidFill>
                  <a:latin typeface="Verdana" panose="020B0604030504040204" pitchFamily="34" charset="0"/>
                  <a:cs typeface="Arial" panose="020B0604020202020204" pitchFamily="34" charset="0"/>
                </a:defRPr>
              </a:lvl2pPr>
              <a:lvl3pPr marL="1143000" indent="-228600" defTabSz="912813">
                <a:defRPr>
                  <a:solidFill>
                    <a:schemeClr val="tx1"/>
                  </a:solidFill>
                  <a:latin typeface="Verdana" panose="020B0604030504040204" pitchFamily="34" charset="0"/>
                  <a:cs typeface="Arial" panose="020B0604020202020204" pitchFamily="34" charset="0"/>
                </a:defRPr>
              </a:lvl3pPr>
              <a:lvl4pPr marL="1600200" indent="-228600" defTabSz="912813">
                <a:defRPr>
                  <a:solidFill>
                    <a:schemeClr val="tx1"/>
                  </a:solidFill>
                  <a:latin typeface="Verdana" panose="020B0604030504040204" pitchFamily="34" charset="0"/>
                  <a:cs typeface="Arial" panose="020B0604020202020204" pitchFamily="34" charset="0"/>
                </a:defRPr>
              </a:lvl4pPr>
              <a:lvl5pPr marL="2057400" indent="-228600" defTabSz="912813">
                <a:defRPr>
                  <a:solidFill>
                    <a:schemeClr val="tx1"/>
                  </a:solidFill>
                  <a:latin typeface="Verdana" panose="020B060403050404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600" b="1">
                  <a:solidFill>
                    <a:srgbClr val="000000"/>
                  </a:solidFill>
                  <a:latin typeface="Arial Narrow" panose="020B0606020202030204" pitchFamily="34" charset="0"/>
                  <a:sym typeface="Arial" panose="020B0604020202020204" pitchFamily="34" charset="0"/>
                </a:rPr>
                <a:t>States Taxing Both GILTI &amp; FDs:</a:t>
              </a:r>
            </a:p>
          </p:txBody>
        </p:sp>
      </p:grpSp>
      <p:sp>
        <p:nvSpPr>
          <p:cNvPr id="123912" name="Slide Number Placeholder 2">
            <a:extLst>
              <a:ext uri="{FF2B5EF4-FFF2-40B4-BE49-F238E27FC236}">
                <a16:creationId xmlns:a16="http://schemas.microsoft.com/office/drawing/2014/main" id="{CBE078ED-018E-51A1-1CBB-83D8475D0CD0}"/>
              </a:ext>
            </a:extLst>
          </p:cNvPr>
          <p:cNvSpPr>
            <a:spLocks noGrp="1" noChangeArrowheads="1"/>
          </p:cNvSpPr>
          <p:nvPr>
            <p:ph type="sldNum" sz="quarter" idx="12"/>
          </p:nvPr>
        </p:nvSpPr>
        <p:spPr bwMode="auto">
          <a:xfrm>
            <a:off x="11506200" y="6113463"/>
            <a:ext cx="4572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0DF0300-7906-47F4-BC2A-FBEB87EFB5C8}" type="slidenum">
              <a:rPr lang="en-US" altLang="en-US" smtClean="0">
                <a:solidFill>
                  <a:srgbClr val="8989A0"/>
                </a:solidFill>
                <a:latin typeface="Arial Narrow" panose="020B0606020202030204" pitchFamily="34" charset="0"/>
                <a:cs typeface="Calibri" panose="020F0502020204030204" pitchFamily="34" charset="0"/>
              </a:rPr>
              <a:pPr/>
              <a:t>6</a:t>
            </a:fld>
            <a:endParaRPr lang="en-US" altLang="en-US">
              <a:solidFill>
                <a:srgbClr val="8989A0"/>
              </a:solidFill>
              <a:latin typeface="Arial Narrow" panose="020B0606020202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6120-4052-AA84-F044-110040990842}"/>
              </a:ext>
            </a:extLst>
          </p:cNvPr>
          <p:cNvSpPr>
            <a:spLocks noGrp="1"/>
          </p:cNvSpPr>
          <p:nvPr>
            <p:ph type="title"/>
          </p:nvPr>
        </p:nvSpPr>
        <p:spPr>
          <a:xfrm>
            <a:off x="0" y="136525"/>
            <a:ext cx="12192000" cy="1319413"/>
          </a:xfrm>
        </p:spPr>
        <p:txBody>
          <a:bodyPr/>
          <a:lstStyle/>
          <a:p>
            <a:r>
              <a:rPr lang="en-US" dirty="0"/>
              <a:t>Key Features of the TCJA: FDII</a:t>
            </a:r>
          </a:p>
        </p:txBody>
      </p:sp>
      <p:sp>
        <p:nvSpPr>
          <p:cNvPr id="3" name="Slide Number Placeholder 2">
            <a:extLst>
              <a:ext uri="{FF2B5EF4-FFF2-40B4-BE49-F238E27FC236}">
                <a16:creationId xmlns:a16="http://schemas.microsoft.com/office/drawing/2014/main" id="{FEB55479-DD5E-4B71-46CF-414B2EB481E2}"/>
              </a:ext>
            </a:extLst>
          </p:cNvPr>
          <p:cNvSpPr>
            <a:spLocks noGrp="1"/>
          </p:cNvSpPr>
          <p:nvPr>
            <p:ph type="sldNum" sz="quarter" idx="12"/>
          </p:nvPr>
        </p:nvSpPr>
        <p:spPr/>
        <p:txBody>
          <a:bodyPr/>
          <a:lstStyle/>
          <a:p>
            <a:fld id="{596BA77D-E0F3-4B80-A65E-88527CDE7779}" type="slidenum">
              <a:rPr lang="en-US" smtClean="0"/>
              <a:t>7</a:t>
            </a:fld>
            <a:endParaRPr lang="en-US"/>
          </a:p>
        </p:txBody>
      </p:sp>
      <p:sp>
        <p:nvSpPr>
          <p:cNvPr id="4" name="Content Placeholder 3">
            <a:extLst>
              <a:ext uri="{FF2B5EF4-FFF2-40B4-BE49-F238E27FC236}">
                <a16:creationId xmlns:a16="http://schemas.microsoft.com/office/drawing/2014/main" id="{72A49F52-4DCF-2426-801A-E056B5390A3E}"/>
              </a:ext>
            </a:extLst>
          </p:cNvPr>
          <p:cNvSpPr>
            <a:spLocks noGrp="1"/>
          </p:cNvSpPr>
          <p:nvPr>
            <p:ph sz="quarter" idx="13"/>
          </p:nvPr>
        </p:nvSpPr>
        <p:spPr>
          <a:xfrm>
            <a:off x="838200" y="1571349"/>
            <a:ext cx="10515600" cy="5007004"/>
          </a:xfrm>
        </p:spPr>
        <p:txBody>
          <a:bodyPr/>
          <a:lstStyle/>
          <a:p>
            <a:pPr algn="l"/>
            <a:r>
              <a:rPr lang="en-US" dirty="0"/>
              <a:t>Foreign-Derived Intangible Income (FDII) operates as the “carrot” to GILTI’s “stick” to encourage domestic activity.</a:t>
            </a:r>
            <a:endParaRPr lang="en-US" sz="2400" dirty="0"/>
          </a:p>
          <a:p>
            <a:pPr marL="571500" indent="-571500" algn="l">
              <a:buFont typeface="Arial" panose="020B0604020202020204" pitchFamily="34" charset="0"/>
              <a:buChar char="•"/>
            </a:pPr>
            <a:r>
              <a:rPr lang="en-US" sz="2400" dirty="0"/>
              <a:t>“Extraordinary” profits on foreign sales of goods and services are allowed a 37% deduction; reduces federal tax rate to 13.1% for profits from overseas sales.</a:t>
            </a:r>
          </a:p>
          <a:p>
            <a:pPr marL="548640" indent="-571500" algn="l">
              <a:spcBef>
                <a:spcPts val="0"/>
              </a:spcBef>
              <a:spcAft>
                <a:spcPts val="0"/>
              </a:spcAft>
              <a:buFont typeface="Arial" panose="020B0604020202020204" pitchFamily="34" charset="0"/>
              <a:buChar char="•"/>
            </a:pPr>
            <a:r>
              <a:rPr lang="en-US" sz="2400" dirty="0"/>
              <a:t>Extraordinary profits defined as everything above an expected 10% rate of return on domestic depreciable assets.</a:t>
            </a:r>
          </a:p>
          <a:p>
            <a:pPr marL="548640" indent="-571500" algn="l">
              <a:spcBef>
                <a:spcPts val="0"/>
              </a:spcBef>
              <a:spcAft>
                <a:spcPts val="0"/>
              </a:spcAft>
              <a:buFont typeface="Arial" panose="020B0604020202020204" pitchFamily="34" charset="0"/>
              <a:buChar char="•"/>
            </a:pPr>
            <a:r>
              <a:rPr lang="en-US" sz="2400" dirty="0"/>
              <a:t>Does FDII really work in encouraging </a:t>
            </a:r>
            <a:r>
              <a:rPr lang="en-US" sz="2400" i="1" dirty="0">
                <a:solidFill>
                  <a:schemeClr val="tx1"/>
                </a:solidFill>
              </a:rPr>
              <a:t>new</a:t>
            </a:r>
            <a:r>
              <a:rPr lang="en-US" sz="2400" dirty="0"/>
              <a:t> domestic activity?  </a:t>
            </a:r>
            <a:r>
              <a:rPr lang="en-US" dirty="0"/>
              <a:t> </a:t>
            </a:r>
          </a:p>
          <a:p>
            <a:pPr marL="571500" indent="-571500" algn="l">
              <a:buFont typeface="Arial" panose="020B0604020202020204" pitchFamily="34" charset="0"/>
              <a:buChar char="•"/>
            </a:pPr>
            <a:r>
              <a:rPr lang="en-US" dirty="0"/>
              <a:t>  </a:t>
            </a:r>
          </a:p>
        </p:txBody>
      </p:sp>
    </p:spTree>
    <p:extLst>
      <p:ext uri="{BB962C8B-B14F-4D97-AF65-F5344CB8AC3E}">
        <p14:creationId xmlns:p14="http://schemas.microsoft.com/office/powerpoint/2010/main" val="372719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6D5A-2C90-20AD-36CF-B72A2F62112E}"/>
              </a:ext>
            </a:extLst>
          </p:cNvPr>
          <p:cNvSpPr>
            <a:spLocks noGrp="1"/>
          </p:cNvSpPr>
          <p:nvPr>
            <p:ph type="title"/>
          </p:nvPr>
        </p:nvSpPr>
        <p:spPr>
          <a:xfrm>
            <a:off x="0" y="266331"/>
            <a:ext cx="12192000" cy="1251752"/>
          </a:xfrm>
        </p:spPr>
        <p:txBody>
          <a:bodyPr/>
          <a:lstStyle/>
          <a:p>
            <a:r>
              <a:rPr lang="en-US" dirty="0"/>
              <a:t>The Cost of State Partial Conformity to the TCJA (2020 data)</a:t>
            </a:r>
          </a:p>
        </p:txBody>
      </p:sp>
      <p:sp>
        <p:nvSpPr>
          <p:cNvPr id="3" name="Slide Number Placeholder 2">
            <a:extLst>
              <a:ext uri="{FF2B5EF4-FFF2-40B4-BE49-F238E27FC236}">
                <a16:creationId xmlns:a16="http://schemas.microsoft.com/office/drawing/2014/main" id="{E92886BE-AC58-F856-2A84-FCD350CBB8DD}"/>
              </a:ext>
            </a:extLst>
          </p:cNvPr>
          <p:cNvSpPr>
            <a:spLocks noGrp="1"/>
          </p:cNvSpPr>
          <p:nvPr>
            <p:ph type="sldNum" sz="quarter" idx="12"/>
          </p:nvPr>
        </p:nvSpPr>
        <p:spPr/>
        <p:txBody>
          <a:bodyPr/>
          <a:lstStyle/>
          <a:p>
            <a:fld id="{596BA77D-E0F3-4B80-A65E-88527CDE7779}" type="slidenum">
              <a:rPr lang="en-US" smtClean="0"/>
              <a:t>8</a:t>
            </a:fld>
            <a:endParaRPr lang="en-US"/>
          </a:p>
        </p:txBody>
      </p:sp>
      <p:sp>
        <p:nvSpPr>
          <p:cNvPr id="4" name="Content Placeholder 3">
            <a:extLst>
              <a:ext uri="{FF2B5EF4-FFF2-40B4-BE49-F238E27FC236}">
                <a16:creationId xmlns:a16="http://schemas.microsoft.com/office/drawing/2014/main" id="{879B80DE-2927-59B2-8AE6-47DA72E00EAC}"/>
              </a:ext>
            </a:extLst>
          </p:cNvPr>
          <p:cNvSpPr>
            <a:spLocks noGrp="1"/>
          </p:cNvSpPr>
          <p:nvPr>
            <p:ph sz="quarter" idx="13"/>
          </p:nvPr>
        </p:nvSpPr>
        <p:spPr>
          <a:xfrm>
            <a:off x="838200" y="1518083"/>
            <a:ext cx="10515600" cy="5073586"/>
          </a:xfrm>
        </p:spPr>
        <p:txBody>
          <a:bodyPr/>
          <a:lstStyle/>
          <a:p>
            <a:r>
              <a:rPr lang="en-US" sz="2000" dirty="0">
                <a:solidFill>
                  <a:schemeClr val="accent6">
                    <a:lumMod val="50000"/>
                  </a:schemeClr>
                </a:solidFill>
              </a:rPr>
              <a:t>Total federal corporate receipts: $2.67 trillion</a:t>
            </a:r>
          </a:p>
          <a:p>
            <a:r>
              <a:rPr lang="en-US" sz="2000" dirty="0">
                <a:solidFill>
                  <a:srgbClr val="FF0000"/>
                </a:solidFill>
              </a:rPr>
              <a:t>GILTI:</a:t>
            </a:r>
            <a:r>
              <a:rPr lang="en-US" sz="2000" dirty="0"/>
              <a:t> $225 billion ($440 billion before IRC 250 deduction)—most states decoupled or only tax ~5%, following foreign dividend tax treatment.</a:t>
            </a:r>
          </a:p>
          <a:p>
            <a:r>
              <a:rPr lang="en-US" sz="2000" dirty="0">
                <a:solidFill>
                  <a:srgbClr val="FF0000"/>
                </a:solidFill>
              </a:rPr>
              <a:t>Subpart F income</a:t>
            </a:r>
            <a:r>
              <a:rPr lang="en-US" sz="2000" dirty="0"/>
              <a:t>: $43.6 billion—most states had already decoupled after </a:t>
            </a:r>
            <a:r>
              <a:rPr lang="en-US" sz="2000" i="1" dirty="0"/>
              <a:t>Kraft </a:t>
            </a:r>
            <a:r>
              <a:rPr lang="en-US" sz="2000" dirty="0"/>
              <a:t>decision; some states tax 5%-25%.</a:t>
            </a:r>
          </a:p>
          <a:p>
            <a:r>
              <a:rPr lang="en-US" sz="2000" dirty="0">
                <a:solidFill>
                  <a:srgbClr val="FF0000"/>
                </a:solidFill>
              </a:rPr>
              <a:t>FDII:</a:t>
            </a:r>
            <a:r>
              <a:rPr lang="en-US" sz="2000" dirty="0"/>
              <a:t> $71 billion--most states did not decouple;  </a:t>
            </a:r>
          </a:p>
          <a:p>
            <a:r>
              <a:rPr lang="en-US" sz="2000" dirty="0"/>
              <a:t>That is, </a:t>
            </a:r>
            <a:r>
              <a:rPr lang="en-US" sz="2000" dirty="0">
                <a:solidFill>
                  <a:srgbClr val="FF0000"/>
                </a:solidFill>
              </a:rPr>
              <a:t>TCJA policies represents 13% of the federal tax base</a:t>
            </a:r>
            <a:r>
              <a:rPr lang="en-US" sz="2000" dirty="0"/>
              <a:t>, and a far higher percentage for Fortune 100: tech companies; pharmaceutical companies, etc.</a:t>
            </a:r>
          </a:p>
          <a:p>
            <a:r>
              <a:rPr lang="en-US" sz="2000" dirty="0">
                <a:solidFill>
                  <a:srgbClr val="FF0000"/>
                </a:solidFill>
              </a:rPr>
              <a:t>Repatriation Transition Tax: </a:t>
            </a:r>
            <a:r>
              <a:rPr lang="en-US" sz="2000" dirty="0"/>
              <a:t>states treated it as Subpart F income, i.e., mostly not taxed or taxed 5%. Now water under the bridge.    </a:t>
            </a:r>
          </a:p>
          <a:p>
            <a:endParaRPr lang="en-US" sz="2000" dirty="0"/>
          </a:p>
        </p:txBody>
      </p:sp>
    </p:spTree>
    <p:extLst>
      <p:ext uri="{BB962C8B-B14F-4D97-AF65-F5344CB8AC3E}">
        <p14:creationId xmlns:p14="http://schemas.microsoft.com/office/powerpoint/2010/main" val="37143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4CE-1C53-A03E-12F8-4E6FD516645E}"/>
              </a:ext>
            </a:extLst>
          </p:cNvPr>
          <p:cNvSpPr>
            <a:spLocks noGrp="1"/>
          </p:cNvSpPr>
          <p:nvPr>
            <p:ph type="title"/>
          </p:nvPr>
        </p:nvSpPr>
        <p:spPr>
          <a:xfrm>
            <a:off x="0" y="136525"/>
            <a:ext cx="12192000" cy="1248392"/>
          </a:xfrm>
        </p:spPr>
        <p:txBody>
          <a:bodyPr>
            <a:normAutofit/>
          </a:bodyPr>
          <a:lstStyle/>
          <a:p>
            <a:r>
              <a:rPr lang="en-US" dirty="0"/>
              <a:t>Eliminating “foreign source” income has an outsized effect on state tax receipts</a:t>
            </a:r>
          </a:p>
        </p:txBody>
      </p:sp>
      <p:sp>
        <p:nvSpPr>
          <p:cNvPr id="3" name="Slide Number Placeholder 2">
            <a:extLst>
              <a:ext uri="{FF2B5EF4-FFF2-40B4-BE49-F238E27FC236}">
                <a16:creationId xmlns:a16="http://schemas.microsoft.com/office/drawing/2014/main" id="{F72EA5CD-4ED1-DCCB-7652-7AB9FA274A23}"/>
              </a:ext>
            </a:extLst>
          </p:cNvPr>
          <p:cNvSpPr>
            <a:spLocks noGrp="1"/>
          </p:cNvSpPr>
          <p:nvPr>
            <p:ph type="sldNum" sz="quarter" idx="12"/>
          </p:nvPr>
        </p:nvSpPr>
        <p:spPr/>
        <p:txBody>
          <a:bodyPr/>
          <a:lstStyle/>
          <a:p>
            <a:fld id="{596BA77D-E0F3-4B80-A65E-88527CDE7779}" type="slidenum">
              <a:rPr lang="en-US" smtClean="0"/>
              <a:t>9</a:t>
            </a:fld>
            <a:endParaRPr lang="en-US"/>
          </a:p>
        </p:txBody>
      </p:sp>
      <p:sp>
        <p:nvSpPr>
          <p:cNvPr id="4" name="Content Placeholder 3">
            <a:extLst>
              <a:ext uri="{FF2B5EF4-FFF2-40B4-BE49-F238E27FC236}">
                <a16:creationId xmlns:a16="http://schemas.microsoft.com/office/drawing/2014/main" id="{CE429B51-3A4B-BF88-A905-C26B1412757B}"/>
              </a:ext>
            </a:extLst>
          </p:cNvPr>
          <p:cNvSpPr>
            <a:spLocks noGrp="1"/>
          </p:cNvSpPr>
          <p:nvPr>
            <p:ph sz="quarter" idx="13"/>
          </p:nvPr>
        </p:nvSpPr>
        <p:spPr>
          <a:xfrm>
            <a:off x="838200" y="1491449"/>
            <a:ext cx="10738804" cy="4998128"/>
          </a:xfrm>
        </p:spPr>
        <p:txBody>
          <a:bodyPr/>
          <a:lstStyle/>
          <a:p>
            <a:r>
              <a:rPr lang="en-US" sz="2000" dirty="0"/>
              <a:t>Isolating expenses associated with GILTI and Subpart F is almost impossible since these amounts represent profits from intangible property values that arise from business as a whole.</a:t>
            </a:r>
          </a:p>
          <a:p>
            <a:r>
              <a:rPr lang="en-US" sz="2000" dirty="0"/>
              <a:t>Thus, gross subtractions from the base have an outsized effect on net income, since there is no offsetting reduction of expenses. </a:t>
            </a:r>
          </a:p>
          <a:p>
            <a:r>
              <a:rPr lang="en-US" sz="2000" u="sng" dirty="0"/>
              <a:t>Example: </a:t>
            </a:r>
            <a:r>
              <a:rPr lang="en-US" sz="2000" dirty="0"/>
              <a:t>a multinational corporation with $50 billion in book net income, having $20 billion in GILTI, $20 billion in FDII and $10 billion in Subpart F income would have zero apportionable income in most states. </a:t>
            </a:r>
          </a:p>
          <a:p>
            <a:r>
              <a:rPr lang="en-US" sz="2000" dirty="0"/>
              <a:t>More to consider: GILTI and Subpart F amounts can be reported by “nexus isolated” domestic  holding companies, eliminating tax liabilities on that income in separate entity states; same with water’s edge combined fling states with an 80/20 company carve-out.     </a:t>
            </a:r>
          </a:p>
        </p:txBody>
      </p:sp>
    </p:spTree>
    <p:extLst>
      <p:ext uri="{BB962C8B-B14F-4D97-AF65-F5344CB8AC3E}">
        <p14:creationId xmlns:p14="http://schemas.microsoft.com/office/powerpoint/2010/main" val="1607362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Widescreen</PresentationFormat>
  <Paragraphs>153</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Arial Narrow</vt:lpstr>
      <vt:lpstr>Baskerville Old Face</vt:lpstr>
      <vt:lpstr>Calibri</vt:lpstr>
      <vt:lpstr>Courier New</vt:lpstr>
      <vt:lpstr>Times New Roman</vt:lpstr>
      <vt:lpstr>Wingdings</vt:lpstr>
      <vt:lpstr>Office Theme</vt:lpstr>
      <vt:lpstr>The State Corporate Tax Base After TCJA</vt:lpstr>
      <vt:lpstr> Disclaimer</vt:lpstr>
      <vt:lpstr> Overview </vt:lpstr>
      <vt:lpstr>Key International Features of TCJA</vt:lpstr>
      <vt:lpstr>Key Features of the TCJA: GILTI</vt:lpstr>
      <vt:lpstr>PowerPoint Presentation</vt:lpstr>
      <vt:lpstr>Key Features of the TCJA: FDII</vt:lpstr>
      <vt:lpstr>The Cost of State Partial Conformity to the TCJA (2020 data)</vt:lpstr>
      <vt:lpstr>Eliminating “foreign source” income has an outsized effect on state tax receipts</vt:lpstr>
      <vt:lpstr>What Drove State Responses to the TCJA?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2024-07-25T20:37:49Z</dcterms:modified>
</cp:coreProperties>
</file>