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4" r:id="rId3"/>
    <p:sldId id="265" r:id="rId4"/>
    <p:sldId id="266" r:id="rId5"/>
    <p:sldId id="2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A. Hamer" userId="76238e19-fd26-476b-a804-121581fa82b9" providerId="ADAL" clId="{1C3BC420-7434-4E33-9419-92E63E5FA754}"/>
    <pc:docChg chg="undo custSel modSld">
      <pc:chgData name="Brian A. Hamer" userId="76238e19-fd26-476b-a804-121581fa82b9" providerId="ADAL" clId="{1C3BC420-7434-4E33-9419-92E63E5FA754}" dt="2024-07-15T16:54:52.338" v="1605" actId="1076"/>
      <pc:docMkLst>
        <pc:docMk/>
      </pc:docMkLst>
      <pc:sldChg chg="modSp mod">
        <pc:chgData name="Brian A. Hamer" userId="76238e19-fd26-476b-a804-121581fa82b9" providerId="ADAL" clId="{1C3BC420-7434-4E33-9419-92E63E5FA754}" dt="2024-07-15T16:36:27.634" v="1598" actId="20577"/>
        <pc:sldMkLst>
          <pc:docMk/>
          <pc:sldMk cId="3235579809" sldId="264"/>
        </pc:sldMkLst>
        <pc:spChg chg="mod">
          <ac:chgData name="Brian A. Hamer" userId="76238e19-fd26-476b-a804-121581fa82b9" providerId="ADAL" clId="{1C3BC420-7434-4E33-9419-92E63E5FA754}" dt="2024-07-15T01:58:14.611" v="636" actId="14100"/>
          <ac:spMkLst>
            <pc:docMk/>
            <pc:sldMk cId="3235579809" sldId="264"/>
            <ac:spMk id="2" creationId="{E41FBCB3-9ACD-0891-5D88-9EA629D75C73}"/>
          </ac:spMkLst>
        </pc:spChg>
        <pc:spChg chg="mod">
          <ac:chgData name="Brian A. Hamer" userId="76238e19-fd26-476b-a804-121581fa82b9" providerId="ADAL" clId="{1C3BC420-7434-4E33-9419-92E63E5FA754}" dt="2024-07-15T16:36:27.634" v="1598" actId="20577"/>
          <ac:spMkLst>
            <pc:docMk/>
            <pc:sldMk cId="3235579809" sldId="264"/>
            <ac:spMk id="3" creationId="{D413CD51-11C8-697D-ADA7-FD5FE193FA7D}"/>
          </ac:spMkLst>
        </pc:spChg>
      </pc:sldChg>
      <pc:sldChg chg="modSp mod">
        <pc:chgData name="Brian A. Hamer" userId="76238e19-fd26-476b-a804-121581fa82b9" providerId="ADAL" clId="{1C3BC420-7434-4E33-9419-92E63E5FA754}" dt="2024-07-15T13:57:21.240" v="875" actId="1076"/>
        <pc:sldMkLst>
          <pc:docMk/>
          <pc:sldMk cId="3458027515" sldId="265"/>
        </pc:sldMkLst>
        <pc:spChg chg="mod">
          <ac:chgData name="Brian A. Hamer" userId="76238e19-fd26-476b-a804-121581fa82b9" providerId="ADAL" clId="{1C3BC420-7434-4E33-9419-92E63E5FA754}" dt="2024-07-14T16:31:01.026" v="18" actId="207"/>
          <ac:spMkLst>
            <pc:docMk/>
            <pc:sldMk cId="3458027515" sldId="265"/>
            <ac:spMk id="2" creationId="{6AC54D70-F4DC-4C38-655D-4347820F8F16}"/>
          </ac:spMkLst>
        </pc:spChg>
        <pc:spChg chg="mod">
          <ac:chgData name="Brian A. Hamer" userId="76238e19-fd26-476b-a804-121581fa82b9" providerId="ADAL" clId="{1C3BC420-7434-4E33-9419-92E63E5FA754}" dt="2024-07-15T13:57:21.240" v="875" actId="1076"/>
          <ac:spMkLst>
            <pc:docMk/>
            <pc:sldMk cId="3458027515" sldId="265"/>
            <ac:spMk id="3" creationId="{D46B5AE1-A332-8886-356D-2CBA84E5A8A8}"/>
          </ac:spMkLst>
        </pc:spChg>
      </pc:sldChg>
      <pc:sldChg chg="modSp mod">
        <pc:chgData name="Brian A. Hamer" userId="76238e19-fd26-476b-a804-121581fa82b9" providerId="ADAL" clId="{1C3BC420-7434-4E33-9419-92E63E5FA754}" dt="2024-07-15T16:45:42.787" v="1603" actId="1076"/>
        <pc:sldMkLst>
          <pc:docMk/>
          <pc:sldMk cId="1787139149" sldId="266"/>
        </pc:sldMkLst>
        <pc:spChg chg="mod">
          <ac:chgData name="Brian A. Hamer" userId="76238e19-fd26-476b-a804-121581fa82b9" providerId="ADAL" clId="{1C3BC420-7434-4E33-9419-92E63E5FA754}" dt="2024-07-14T16:30:21.849" v="14" actId="207"/>
          <ac:spMkLst>
            <pc:docMk/>
            <pc:sldMk cId="1787139149" sldId="266"/>
            <ac:spMk id="2" creationId="{1AC650C5-F98F-F3DB-A164-85730241B28D}"/>
          </ac:spMkLst>
        </pc:spChg>
        <pc:spChg chg="mod">
          <ac:chgData name="Brian A. Hamer" userId="76238e19-fd26-476b-a804-121581fa82b9" providerId="ADAL" clId="{1C3BC420-7434-4E33-9419-92E63E5FA754}" dt="2024-07-15T16:45:42.787" v="1603" actId="1076"/>
          <ac:spMkLst>
            <pc:docMk/>
            <pc:sldMk cId="1787139149" sldId="266"/>
            <ac:spMk id="3" creationId="{C0F25CFE-8F63-9476-6DC2-A124BAE9BDBC}"/>
          </ac:spMkLst>
        </pc:spChg>
      </pc:sldChg>
      <pc:sldChg chg="modSp mod">
        <pc:chgData name="Brian A. Hamer" userId="76238e19-fd26-476b-a804-121581fa82b9" providerId="ADAL" clId="{1C3BC420-7434-4E33-9419-92E63E5FA754}" dt="2024-07-15T16:54:52.338" v="1605" actId="1076"/>
        <pc:sldMkLst>
          <pc:docMk/>
          <pc:sldMk cId="2094714142" sldId="267"/>
        </pc:sldMkLst>
        <pc:spChg chg="mod">
          <ac:chgData name="Brian A. Hamer" userId="76238e19-fd26-476b-a804-121581fa82b9" providerId="ADAL" clId="{1C3BC420-7434-4E33-9419-92E63E5FA754}" dt="2024-07-15T01:50:54.428" v="607" actId="1076"/>
          <ac:spMkLst>
            <pc:docMk/>
            <pc:sldMk cId="2094714142" sldId="267"/>
            <ac:spMk id="2" creationId="{B3201F0F-2BBD-933A-B711-2537D881056E}"/>
          </ac:spMkLst>
        </pc:spChg>
        <pc:spChg chg="mod">
          <ac:chgData name="Brian A. Hamer" userId="76238e19-fd26-476b-a804-121581fa82b9" providerId="ADAL" clId="{1C3BC420-7434-4E33-9419-92E63E5FA754}" dt="2024-07-15T16:54:52.338" v="1605" actId="1076"/>
          <ac:spMkLst>
            <pc:docMk/>
            <pc:sldMk cId="2094714142" sldId="267"/>
            <ac:spMk id="3" creationId="{96E9AFCB-5903-D41F-9486-41EE6CF8EEA4}"/>
          </ac:spMkLst>
        </pc:spChg>
      </pc:sldChg>
      <pc:sldChg chg="modSp mod">
        <pc:chgData name="Brian A. Hamer" userId="76238e19-fd26-476b-a804-121581fa82b9" providerId="ADAL" clId="{1C3BC420-7434-4E33-9419-92E63E5FA754}" dt="2024-07-15T16:33:54.153" v="1570" actId="20577"/>
        <pc:sldMkLst>
          <pc:docMk/>
          <pc:sldMk cId="1741597555" sldId="268"/>
        </pc:sldMkLst>
        <pc:spChg chg="mod">
          <ac:chgData name="Brian A. Hamer" userId="76238e19-fd26-476b-a804-121581fa82b9" providerId="ADAL" clId="{1C3BC420-7434-4E33-9419-92E63E5FA754}" dt="2024-07-15T13:39:02.827" v="665" actId="20577"/>
          <ac:spMkLst>
            <pc:docMk/>
            <pc:sldMk cId="1741597555" sldId="268"/>
            <ac:spMk id="2" creationId="{AD05BD9B-B966-A01A-7013-2239B0BFCC7D}"/>
          </ac:spMkLst>
        </pc:spChg>
        <pc:spChg chg="mod">
          <ac:chgData name="Brian A. Hamer" userId="76238e19-fd26-476b-a804-121581fa82b9" providerId="ADAL" clId="{1C3BC420-7434-4E33-9419-92E63E5FA754}" dt="2024-07-15T16:33:54.153" v="1570" actId="20577"/>
          <ac:spMkLst>
            <pc:docMk/>
            <pc:sldMk cId="1741597555" sldId="268"/>
            <ac:spMk id="3" creationId="{F6528D3F-ADBC-925A-23C5-D6ECA054BBD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93F621-7272-4222-B929-95E8D3F88F0B}" type="datetime1">
              <a:rPr lang="en-US" smtClean="0"/>
              <a:t>7/12/2024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186410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47420-C600-4E2F-A11D-EC398F1A2EAD}" type="datetime1">
              <a:rPr lang="en-US" smtClean="0"/>
              <a:t>7/12/2024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4371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A39B4-1413-4CDA-8704-00D89A802A32}" type="datetime1">
              <a:rPr lang="en-US" smtClean="0"/>
              <a:t>7/12/2024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14232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262386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07132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83538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105456"/>
          </a:xfrm>
          <a:noFill/>
        </p:spPr>
        <p:txBody>
          <a:bodyPr/>
          <a:lstStyle>
            <a:lvl1pPr algn="ctr">
              <a:defRPr>
                <a:solidFill>
                  <a:srgbClr val="7F1D1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C7121A-1D20-4EC9-B3B1-729D50256FAF}" type="datetime1">
              <a:rPr lang="en-US" smtClean="0"/>
              <a:t>7/12/2024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0DECDE64-924F-6642-D9FE-14964F7B76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415286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3F290-F9E1-4143-875D-6B33864F4725}" type="datetime1">
              <a:rPr lang="en-US" smtClean="0"/>
              <a:t>7/12/2024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423613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91CBF-F722-48B1-B359-81BD573C7321}" type="datetime1">
              <a:rPr lang="en-US" smtClean="0"/>
              <a:t>7/12/2024</a:t>
            </a:fld>
            <a:endParaRPr lang="en-US"/>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53191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A5A3C-486B-43AE-8764-8371F25F02DE}" type="datetime1">
              <a:rPr lang="en-US" smtClean="0"/>
              <a:t>7/12/2024</a:t>
            </a:fld>
            <a:endParaRPr lang="en-US" dirty="0"/>
          </a:p>
        </p:txBody>
      </p:sp>
      <p:sp>
        <p:nvSpPr>
          <p:cNvPr id="8" name="Footer Placeholder 7"/>
          <p:cNvSpPr>
            <a:spLocks noGrp="1"/>
          </p:cNvSpPr>
          <p:nvPr>
            <p:ph type="ftr" sz="quarter" idx="11"/>
          </p:nvPr>
        </p:nvSpPr>
        <p:spPr/>
        <p:txBody>
          <a:bodyPr/>
          <a:lstStyle/>
          <a:p>
            <a:r>
              <a:rPr lang="en-US"/>
              <a:t>Report of Regulation Review Work Group – November 15, 2022</a:t>
            </a:r>
            <a:endParaRPr lang="en-US" dirty="0"/>
          </a:p>
        </p:txBody>
      </p:sp>
      <p:sp>
        <p:nvSpPr>
          <p:cNvPr id="9" name="Slide Number Placeholder 8"/>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71139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C4AF5-ABED-433A-9C59-D1BB1D9D3621}" type="datetime1">
              <a:rPr lang="en-US" smtClean="0"/>
              <a:t>7/12/2024</a:t>
            </a:fld>
            <a:endParaRPr lang="en-US" dirty="0"/>
          </a:p>
        </p:txBody>
      </p:sp>
      <p:sp>
        <p:nvSpPr>
          <p:cNvPr id="4" name="Footer Placeholder 3"/>
          <p:cNvSpPr>
            <a:spLocks noGrp="1"/>
          </p:cNvSpPr>
          <p:nvPr>
            <p:ph type="ftr" sz="quarter" idx="11"/>
          </p:nvPr>
        </p:nvSpPr>
        <p:spPr/>
        <p:txBody>
          <a:bodyPr/>
          <a:lstStyle/>
          <a:p>
            <a:r>
              <a:rPr lang="en-US"/>
              <a:t>Report of Regulation Review Work Group – November 15, 2022</a:t>
            </a:r>
            <a:endParaRPr lang="en-US" dirty="0"/>
          </a:p>
        </p:txBody>
      </p:sp>
      <p:sp>
        <p:nvSpPr>
          <p:cNvPr id="5" name="Slide Number Placeholder 4"/>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41109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24567-BA0E-4E01-9EA5-54978B1B1F09}" type="datetime1">
              <a:rPr lang="en-US" smtClean="0"/>
              <a:t>7/12/2024</a:t>
            </a:fld>
            <a:endParaRPr lang="en-US" dirty="0"/>
          </a:p>
        </p:txBody>
      </p:sp>
      <p:sp>
        <p:nvSpPr>
          <p:cNvPr id="3" name="Footer Placeholder 2"/>
          <p:cNvSpPr>
            <a:spLocks noGrp="1"/>
          </p:cNvSpPr>
          <p:nvPr>
            <p:ph type="ftr" sz="quarter" idx="11"/>
          </p:nvPr>
        </p:nvSpPr>
        <p:spPr/>
        <p:txBody>
          <a:bodyPr/>
          <a:lstStyle/>
          <a:p>
            <a:r>
              <a:rPr lang="en-US"/>
              <a:t>Report of Regulation Review Work Group – November 15, 2022</a:t>
            </a:r>
            <a:endParaRPr lang="en-US" dirty="0"/>
          </a:p>
        </p:txBody>
      </p:sp>
      <p:sp>
        <p:nvSpPr>
          <p:cNvPr id="4" name="Slide Number Placeholder 3"/>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63546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5C9E09-17F4-4B6F-83DF-D248B0654EEC}" type="datetime1">
              <a:rPr lang="en-US" smtClean="0"/>
              <a:t>7/12/2024</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78423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56167E-198D-4DD3-B365-54B58F6D04BB}" type="datetime1">
              <a:rPr lang="en-US" smtClean="0"/>
              <a:t>7/12/2024</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43521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1377F-F1EC-488B-A652-1CDE84C630BD}" type="datetime1">
              <a:rPr lang="en-US" smtClean="0"/>
              <a:t>7/12/2024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Report of Regulation Review Work Group – November 15,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60CA-FCEF-459B-81A7-E5180B405687}" type="slidenum">
              <a:rPr lang="en-US" smtClean="0"/>
              <a:pPr/>
              <a:t>‹#›</a:t>
            </a:fld>
            <a:endParaRPr lang="en-US" dirty="0"/>
          </a:p>
        </p:txBody>
      </p:sp>
      <p:pic>
        <p:nvPicPr>
          <p:cNvPr id="8" name="Picture 7">
            <a:extLst>
              <a:ext uri="{FF2B5EF4-FFF2-40B4-BE49-F238E27FC236}">
                <a16:creationId xmlns:a16="http://schemas.microsoft.com/office/drawing/2014/main" id="{10254F44-4E7C-0A12-8E62-B4F28E322278}"/>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42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855021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lnSpc>
          <a:spcPct val="90000"/>
        </a:lnSpc>
        <a:spcBef>
          <a:spcPct val="0"/>
        </a:spcBef>
        <a:buNone/>
        <a:defRPr sz="4400" b="1" kern="1200">
          <a:solidFill>
            <a:srgbClr val="7F1D13"/>
          </a:solidFill>
          <a:latin typeface="+mn-lt"/>
          <a:ea typeface="+mj-ea"/>
          <a:cs typeface="+mj-cs"/>
        </a:defRPr>
      </a:lvl1pPr>
    </p:titleStyle>
    <p:bodyStyle>
      <a:lvl1pPr marL="228600" indent="-228600" algn="l" defTabSz="914400" rtl="0" eaLnBrk="1" latinLnBrk="0" hangingPunct="1">
        <a:lnSpc>
          <a:spcPct val="80000"/>
        </a:lnSpc>
        <a:spcBef>
          <a:spcPts val="18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80000"/>
        </a:lnSpc>
        <a:spcBef>
          <a:spcPts val="1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18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BD9B-B966-A01A-7013-2239B0BFCC7D}"/>
              </a:ext>
            </a:extLst>
          </p:cNvPr>
          <p:cNvSpPr>
            <a:spLocks noGrp="1"/>
          </p:cNvSpPr>
          <p:nvPr>
            <p:ph type="title"/>
          </p:nvPr>
        </p:nvSpPr>
        <p:spPr>
          <a:xfrm>
            <a:off x="838200" y="365126"/>
            <a:ext cx="10515600" cy="1105456"/>
          </a:xfrm>
        </p:spPr>
        <p:txBody>
          <a:bodyPr>
            <a:noAutofit/>
          </a:bodyPr>
          <a:lstStyle/>
          <a:p>
            <a:r>
              <a:rPr lang="en-US" sz="4000" dirty="0">
                <a:solidFill>
                  <a:schemeClr val="accent4"/>
                </a:solidFill>
              </a:rPr>
              <a:t>Why consider changes to the MTC model transportation sourcing rules?</a:t>
            </a:r>
          </a:p>
        </p:txBody>
      </p:sp>
      <p:sp>
        <p:nvSpPr>
          <p:cNvPr id="3" name="Content Placeholder 2">
            <a:extLst>
              <a:ext uri="{FF2B5EF4-FFF2-40B4-BE49-F238E27FC236}">
                <a16:creationId xmlns:a16="http://schemas.microsoft.com/office/drawing/2014/main" id="{F6528D3F-ADBC-925A-23C5-D6ECA054BBDE}"/>
              </a:ext>
            </a:extLst>
          </p:cNvPr>
          <p:cNvSpPr>
            <a:spLocks noGrp="1"/>
          </p:cNvSpPr>
          <p:nvPr>
            <p:ph idx="1"/>
          </p:nvPr>
        </p:nvSpPr>
        <p:spPr>
          <a:xfrm>
            <a:off x="838200" y="2322588"/>
            <a:ext cx="10972800" cy="3312668"/>
          </a:xfrm>
        </p:spPr>
        <p:txBody>
          <a:bodyPr/>
          <a:lstStyle/>
          <a:p>
            <a:pPr marL="0" indent="0">
              <a:buNone/>
            </a:pP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endParaRPr>
          </a:p>
          <a:p>
            <a:pPr marL="0" indent="0">
              <a:buNone/>
            </a:pPr>
            <a:r>
              <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During the course of the model sourcing </a:t>
            </a:r>
            <a:r>
              <a:rPr lang="en-US" sz="3200" dirty="0">
                <a:solidFill>
                  <a:prstClr val="black"/>
                </a:solidFill>
                <a:latin typeface="Calibri" panose="020F0502020204030204" pitchFamily="34" charset="0"/>
                <a:ea typeface="Aptos" panose="020B0004020202020204" pitchFamily="34" charset="0"/>
                <a:cs typeface="Calibri" panose="020F0502020204030204" pitchFamily="34" charset="0"/>
              </a:rPr>
              <a:t>regulations review project, work group members and MTC staff</a:t>
            </a:r>
            <a:r>
              <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 have identified various gaps, ambiguities, and possible conflicts in the current MTC models which address the sourcing of transportation receipts.  They include the following:</a:t>
            </a:r>
            <a:endParaRPr lang="en-US" sz="3200" dirty="0"/>
          </a:p>
        </p:txBody>
      </p:sp>
      <p:sp>
        <p:nvSpPr>
          <p:cNvPr id="4" name="Slide Number Placeholder 3">
            <a:extLst>
              <a:ext uri="{FF2B5EF4-FFF2-40B4-BE49-F238E27FC236}">
                <a16:creationId xmlns:a16="http://schemas.microsoft.com/office/drawing/2014/main" id="{B8D140B5-5E60-C7E0-10E6-6FF6E1BD01F8}"/>
              </a:ext>
            </a:extLst>
          </p:cNvPr>
          <p:cNvSpPr>
            <a:spLocks noGrp="1"/>
          </p:cNvSpPr>
          <p:nvPr>
            <p:ph type="sldNum" sz="quarter" idx="12"/>
          </p:nvPr>
        </p:nvSpPr>
        <p:spPr/>
        <p:txBody>
          <a:bodyPr/>
          <a:lstStyle/>
          <a:p>
            <a:fld id="{596BA77D-E0F3-4B80-A65E-88527CDE7779}" type="slidenum">
              <a:rPr lang="en-US" smtClean="0"/>
              <a:t>1</a:t>
            </a:fld>
            <a:endParaRPr lang="en-US"/>
          </a:p>
        </p:txBody>
      </p:sp>
    </p:spTree>
    <p:extLst>
      <p:ext uri="{BB962C8B-B14F-4D97-AF65-F5344CB8AC3E}">
        <p14:creationId xmlns:p14="http://schemas.microsoft.com/office/powerpoint/2010/main" val="174159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BCB3-9ACD-0891-5D88-9EA629D75C73}"/>
              </a:ext>
            </a:extLst>
          </p:cNvPr>
          <p:cNvSpPr>
            <a:spLocks noGrp="1"/>
          </p:cNvSpPr>
          <p:nvPr>
            <p:ph type="title"/>
          </p:nvPr>
        </p:nvSpPr>
        <p:spPr>
          <a:xfrm>
            <a:off x="414670" y="212652"/>
            <a:ext cx="11451265" cy="812431"/>
          </a:xfrm>
        </p:spPr>
        <p:txBody>
          <a:bodyPr>
            <a:normAutofit/>
          </a:bodyPr>
          <a:lstStyle/>
          <a:p>
            <a:r>
              <a:rPr lang="en-US" sz="4000" dirty="0">
                <a:solidFill>
                  <a:schemeClr val="accent4"/>
                </a:solidFill>
              </a:rPr>
              <a:t>Issues</a:t>
            </a:r>
          </a:p>
        </p:txBody>
      </p:sp>
      <p:sp>
        <p:nvSpPr>
          <p:cNvPr id="3" name="Content Placeholder 2">
            <a:extLst>
              <a:ext uri="{FF2B5EF4-FFF2-40B4-BE49-F238E27FC236}">
                <a16:creationId xmlns:a16="http://schemas.microsoft.com/office/drawing/2014/main" id="{D413CD51-11C8-697D-ADA7-FD5FE193FA7D}"/>
              </a:ext>
            </a:extLst>
          </p:cNvPr>
          <p:cNvSpPr>
            <a:spLocks noGrp="1"/>
          </p:cNvSpPr>
          <p:nvPr>
            <p:ph idx="1"/>
          </p:nvPr>
        </p:nvSpPr>
        <p:spPr>
          <a:xfrm>
            <a:off x="847060" y="988717"/>
            <a:ext cx="10411048" cy="5550195"/>
          </a:xfrm>
        </p:spPr>
        <p:txBody>
          <a:bodyPr>
            <a:normAutofit fontScale="32500" lnSpcReduction="20000"/>
          </a:bodyPr>
          <a:lstStyle/>
          <a:p>
            <a:pPr>
              <a:lnSpc>
                <a:spcPct val="100000"/>
              </a:lnSpc>
            </a:pPr>
            <a:r>
              <a:rPr lang="en-US" sz="7700" dirty="0"/>
              <a:t>Similar or identical transportation activities are treated differently depending on the type of transportation company providing the service. For example, receipts from transporting goods by truck are subject to different sourcing rules depending on whether the company falls under the definition of a “trucking company.”  </a:t>
            </a:r>
          </a:p>
          <a:p>
            <a:pPr>
              <a:lnSpc>
                <a:spcPct val="100000"/>
              </a:lnSpc>
            </a:pPr>
            <a:r>
              <a:rPr lang="en-US" sz="7700" dirty="0">
                <a:solidFill>
                  <a:schemeClr val="accent4"/>
                </a:solidFill>
              </a:rPr>
              <a:t>The current section 17 rules address </a:t>
            </a:r>
            <a:r>
              <a:rPr lang="en-US" sz="7700" i="1" dirty="0">
                <a:solidFill>
                  <a:schemeClr val="accent4"/>
                </a:solidFill>
              </a:rPr>
              <a:t>product delivery services </a:t>
            </a:r>
            <a:r>
              <a:rPr lang="en-US" sz="7700" dirty="0">
                <a:solidFill>
                  <a:schemeClr val="accent4"/>
                </a:solidFill>
              </a:rPr>
              <a:t>and arguably conflict with the Trucking Companies special industry rule.  It is not clear from the text whether the section 17 rules, which are more recent, are intended to supersede the special industry rule and if so how.  </a:t>
            </a:r>
          </a:p>
          <a:p>
            <a:pPr>
              <a:lnSpc>
                <a:spcPct val="100000"/>
              </a:lnSpc>
            </a:pPr>
            <a:r>
              <a:rPr lang="en-US" sz="7700" dirty="0"/>
              <a:t>The applicability and operation of the Trucking Companies special industry rule can be unclear in combined filing states because the rule is based on the nature of the “company.” </a:t>
            </a:r>
          </a:p>
          <a:p>
            <a:pPr>
              <a:lnSpc>
                <a:spcPct val="100000"/>
              </a:lnSpc>
            </a:pPr>
            <a:r>
              <a:rPr lang="en-US" sz="7700" dirty="0">
                <a:solidFill>
                  <a:schemeClr val="accent4"/>
                </a:solidFill>
              </a:rPr>
              <a:t>The method for sourcing product delivery services in the section 17 rules is arguably ambiguous or does not clearly specify when or how it applies in various situations. </a:t>
            </a:r>
          </a:p>
          <a:p>
            <a:endParaRPr lang="en-US" dirty="0"/>
          </a:p>
        </p:txBody>
      </p:sp>
      <p:sp>
        <p:nvSpPr>
          <p:cNvPr id="4" name="Slide Number Placeholder 3">
            <a:extLst>
              <a:ext uri="{FF2B5EF4-FFF2-40B4-BE49-F238E27FC236}">
                <a16:creationId xmlns:a16="http://schemas.microsoft.com/office/drawing/2014/main" id="{B64875E7-9A45-3160-C70A-4105E3E27B8D}"/>
              </a:ext>
            </a:extLst>
          </p:cNvPr>
          <p:cNvSpPr>
            <a:spLocks noGrp="1"/>
          </p:cNvSpPr>
          <p:nvPr>
            <p:ph type="sldNum" sz="quarter" idx="12"/>
          </p:nvPr>
        </p:nvSpPr>
        <p:spPr/>
        <p:txBody>
          <a:bodyPr/>
          <a:lstStyle/>
          <a:p>
            <a:fld id="{596BA77D-E0F3-4B80-A65E-88527CDE7779}" type="slidenum">
              <a:rPr lang="en-US" smtClean="0"/>
              <a:t>2</a:t>
            </a:fld>
            <a:endParaRPr lang="en-US"/>
          </a:p>
        </p:txBody>
      </p:sp>
    </p:spTree>
    <p:extLst>
      <p:ext uri="{BB962C8B-B14F-4D97-AF65-F5344CB8AC3E}">
        <p14:creationId xmlns:p14="http://schemas.microsoft.com/office/powerpoint/2010/main" val="323557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4D70-F4DC-4C38-655D-4347820F8F16}"/>
              </a:ext>
            </a:extLst>
          </p:cNvPr>
          <p:cNvSpPr>
            <a:spLocks noGrp="1"/>
          </p:cNvSpPr>
          <p:nvPr>
            <p:ph type="title"/>
          </p:nvPr>
        </p:nvSpPr>
        <p:spPr>
          <a:xfrm>
            <a:off x="0" y="365126"/>
            <a:ext cx="12192000" cy="549274"/>
          </a:xfrm>
        </p:spPr>
        <p:txBody>
          <a:bodyPr>
            <a:normAutofit fontScale="90000"/>
          </a:bodyPr>
          <a:lstStyle/>
          <a:p>
            <a:r>
              <a:rPr lang="en-US" dirty="0">
                <a:solidFill>
                  <a:schemeClr val="accent4"/>
                </a:solidFill>
              </a:rPr>
              <a:t>Issues, continued</a:t>
            </a:r>
          </a:p>
        </p:txBody>
      </p:sp>
      <p:sp>
        <p:nvSpPr>
          <p:cNvPr id="3" name="Content Placeholder 2">
            <a:extLst>
              <a:ext uri="{FF2B5EF4-FFF2-40B4-BE49-F238E27FC236}">
                <a16:creationId xmlns:a16="http://schemas.microsoft.com/office/drawing/2014/main" id="{D46B5AE1-A332-8886-356D-2CBA84E5A8A8}"/>
              </a:ext>
            </a:extLst>
          </p:cNvPr>
          <p:cNvSpPr>
            <a:spLocks noGrp="1"/>
          </p:cNvSpPr>
          <p:nvPr>
            <p:ph idx="1"/>
          </p:nvPr>
        </p:nvSpPr>
        <p:spPr>
          <a:xfrm>
            <a:off x="838200" y="1157030"/>
            <a:ext cx="10515600" cy="4967323"/>
          </a:xfrm>
        </p:spPr>
        <p:txBody>
          <a:bodyPr>
            <a:normAutofit/>
          </a:bodyPr>
          <a:lstStyle/>
          <a:p>
            <a:r>
              <a:rPr lang="en-US" sz="2600" dirty="0"/>
              <a:t>The rule for sourcing receipts of trucking companies was not examined when the MTC adopted market sourcing.  And arguably the basis for adopting the special industry rule for trucking companies under Section 18 disappeared or at least required a redetermination when the MTC adopted market sourcing.  Specifically, the mileage approach may have been adopted in 1986 because the predominant cost of performance approach could not reasonably be applied to ground transportation. </a:t>
            </a:r>
          </a:p>
          <a:p>
            <a:r>
              <a:rPr lang="en-US" sz="2600" dirty="0">
                <a:solidFill>
                  <a:schemeClr val="accent4"/>
                </a:solidFill>
              </a:rPr>
              <a:t>Court decisions in two states arguably stand for the proposition that the mileage approach does not fairly represent business activities of certain transportation companies, particularly express carriers. We also are aware of disputes in some other states.  </a:t>
            </a:r>
          </a:p>
          <a:p>
            <a:r>
              <a:rPr lang="en-US" sz="2600" dirty="0"/>
              <a:t>Companies that sell tangible personal property and deliver that property to customers for a charge may be subject to multiple sourcing rules.  </a:t>
            </a:r>
          </a:p>
        </p:txBody>
      </p:sp>
      <p:sp>
        <p:nvSpPr>
          <p:cNvPr id="4" name="Slide Number Placeholder 3">
            <a:extLst>
              <a:ext uri="{FF2B5EF4-FFF2-40B4-BE49-F238E27FC236}">
                <a16:creationId xmlns:a16="http://schemas.microsoft.com/office/drawing/2014/main" id="{2F051B00-BA32-BBF1-F1C1-620318BDE962}"/>
              </a:ext>
            </a:extLst>
          </p:cNvPr>
          <p:cNvSpPr>
            <a:spLocks noGrp="1"/>
          </p:cNvSpPr>
          <p:nvPr>
            <p:ph type="sldNum" sz="quarter" idx="12"/>
          </p:nvPr>
        </p:nvSpPr>
        <p:spPr/>
        <p:txBody>
          <a:bodyPr/>
          <a:lstStyle/>
          <a:p>
            <a:fld id="{596BA77D-E0F3-4B80-A65E-88527CDE7779}" type="slidenum">
              <a:rPr lang="en-US" smtClean="0"/>
              <a:t>3</a:t>
            </a:fld>
            <a:endParaRPr lang="en-US"/>
          </a:p>
        </p:txBody>
      </p:sp>
    </p:spTree>
    <p:extLst>
      <p:ext uri="{BB962C8B-B14F-4D97-AF65-F5344CB8AC3E}">
        <p14:creationId xmlns:p14="http://schemas.microsoft.com/office/powerpoint/2010/main" val="345802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50C5-F98F-F3DB-A164-85730241B28D}"/>
              </a:ext>
            </a:extLst>
          </p:cNvPr>
          <p:cNvSpPr>
            <a:spLocks noGrp="1"/>
          </p:cNvSpPr>
          <p:nvPr>
            <p:ph type="title"/>
          </p:nvPr>
        </p:nvSpPr>
        <p:spPr>
          <a:xfrm>
            <a:off x="0" y="365126"/>
            <a:ext cx="12192000" cy="591804"/>
          </a:xfrm>
        </p:spPr>
        <p:txBody>
          <a:bodyPr>
            <a:noAutofit/>
          </a:bodyPr>
          <a:lstStyle/>
          <a:p>
            <a:r>
              <a:rPr kumimoji="0" lang="en-US" sz="4000" b="1" i="0" u="none" strike="noStrike" kern="1200" cap="none" spc="0" normalizeH="0" baseline="0" noProof="0" dirty="0">
                <a:ln>
                  <a:noFill/>
                </a:ln>
                <a:solidFill>
                  <a:schemeClr val="accent4"/>
                </a:solidFill>
                <a:effectLst/>
                <a:uLnTx/>
                <a:uFillTx/>
                <a:latin typeface="Calibri" panose="020F0502020204030204"/>
                <a:ea typeface="+mj-ea"/>
                <a:cs typeface="+mj-cs"/>
              </a:rPr>
              <a:t>Issues, continued</a:t>
            </a:r>
            <a:endParaRPr lang="en-US" sz="4000" dirty="0">
              <a:solidFill>
                <a:schemeClr val="accent4"/>
              </a:solidFill>
            </a:endParaRPr>
          </a:p>
        </p:txBody>
      </p:sp>
      <p:sp>
        <p:nvSpPr>
          <p:cNvPr id="3" name="Content Placeholder 2">
            <a:extLst>
              <a:ext uri="{FF2B5EF4-FFF2-40B4-BE49-F238E27FC236}">
                <a16:creationId xmlns:a16="http://schemas.microsoft.com/office/drawing/2014/main" id="{C0F25CFE-8F63-9476-6DC2-A124BAE9BDBC}"/>
              </a:ext>
            </a:extLst>
          </p:cNvPr>
          <p:cNvSpPr>
            <a:spLocks noGrp="1"/>
          </p:cNvSpPr>
          <p:nvPr>
            <p:ph idx="1"/>
          </p:nvPr>
        </p:nvSpPr>
        <p:spPr>
          <a:xfrm>
            <a:off x="742507" y="1901529"/>
            <a:ext cx="10515600" cy="3425384"/>
          </a:xfrm>
        </p:spPr>
        <p:txBody>
          <a:bodyPr>
            <a:normAutofit/>
          </a:bodyPr>
          <a:lstStyle/>
          <a:p>
            <a:pPr>
              <a:spcBef>
                <a:spcPts val="0"/>
              </a:spcBef>
            </a:pPr>
            <a:r>
              <a:rPr lang="en-US" sz="2600" dirty="0"/>
              <a:t>The current models do not clearly explain how to source the receipts of freight forwarders and other logistics companies.</a:t>
            </a:r>
          </a:p>
          <a:p>
            <a:pPr marL="0" indent="0">
              <a:spcBef>
                <a:spcPts val="0"/>
              </a:spcBef>
              <a:buNone/>
            </a:pPr>
            <a:endParaRPr lang="en-US" sz="2600" dirty="0">
              <a:effectLst/>
              <a:ea typeface="Times New Roman" panose="02020603050405020304" pitchFamily="18" charset="0"/>
              <a:cs typeface="Calibri" panose="020F0502020204030204" pitchFamily="34" charset="0"/>
            </a:endParaRPr>
          </a:p>
          <a:p>
            <a:pPr>
              <a:spcBef>
                <a:spcPts val="0"/>
              </a:spcBef>
            </a:pPr>
            <a:r>
              <a:rPr lang="en-US" sz="2600" dirty="0">
                <a:solidFill>
                  <a:schemeClr val="accent4"/>
                </a:solidFill>
                <a:effectLst/>
                <a:ea typeface="Times New Roman" panose="02020603050405020304" pitchFamily="18" charset="0"/>
                <a:cs typeface="Calibri" panose="020F0502020204030204" pitchFamily="34" charset="0"/>
              </a:rPr>
              <a:t>The current section 17 rules, as they apply to transportation services, do not indicate how to address bundled services (</a:t>
            </a:r>
            <a:r>
              <a:rPr lang="en-US" sz="2600" i="1" dirty="0">
                <a:solidFill>
                  <a:schemeClr val="accent4"/>
                </a:solidFill>
                <a:effectLst/>
                <a:ea typeface="Times New Roman" panose="02020603050405020304" pitchFamily="18" charset="0"/>
                <a:cs typeface="Calibri" panose="020F0502020204030204" pitchFamily="34" charset="0"/>
              </a:rPr>
              <a:t>e.g., </a:t>
            </a:r>
            <a:r>
              <a:rPr lang="en-US" sz="2600" dirty="0">
                <a:solidFill>
                  <a:schemeClr val="accent4"/>
                </a:solidFill>
                <a:effectLst/>
                <a:ea typeface="Times New Roman" panose="02020603050405020304" pitchFamily="18" charset="0"/>
                <a:cs typeface="Calibri" panose="020F0502020204030204" pitchFamily="34" charset="0"/>
              </a:rPr>
              <a:t>a marketplace facilitator that provides both delivery services and warehouse services). </a:t>
            </a:r>
          </a:p>
          <a:p>
            <a:pPr>
              <a:spcBef>
                <a:spcPts val="0"/>
              </a:spcBef>
            </a:pPr>
            <a:endParaRPr lang="en-US" sz="2600" dirty="0">
              <a:solidFill>
                <a:schemeClr val="accent4"/>
              </a:solidFill>
              <a:ea typeface="Times New Roman" panose="02020603050405020304" pitchFamily="18" charset="0"/>
              <a:cs typeface="Calibri" panose="020F0502020204030204" pitchFamily="34" charset="0"/>
            </a:endParaRPr>
          </a:p>
          <a:p>
            <a:pPr>
              <a:spcBef>
                <a:spcPts val="0"/>
              </a:spcBef>
            </a:pPr>
            <a:r>
              <a:rPr lang="en-US" sz="2600" dirty="0">
                <a:effectLst/>
                <a:ea typeface="Times New Roman" panose="02020603050405020304" pitchFamily="18" charset="0"/>
                <a:cs typeface="Calibri" panose="020F0502020204030204" pitchFamily="34" charset="0"/>
              </a:rPr>
              <a:t>The model rule for sourcing transportation receipts of airlines is different than the rule for sourcing trucking companies and railroads. </a:t>
            </a:r>
          </a:p>
          <a:p>
            <a:pPr>
              <a:spcBef>
                <a:spcPts val="0"/>
              </a:spcBef>
            </a:pPr>
            <a:endParaRPr lang="en-US" sz="2600" dirty="0">
              <a:effectLst/>
              <a:ea typeface="Aptos" panose="020B0004020202020204" pitchFamily="34" charset="0"/>
              <a:cs typeface="Calibri" panose="020F0502020204030204" pitchFamily="34" charset="0"/>
            </a:endParaRPr>
          </a:p>
          <a:p>
            <a:pPr marL="0" indent="0">
              <a:spcBef>
                <a:spcPts val="0"/>
              </a:spcBef>
              <a:buNone/>
            </a:pPr>
            <a:endParaRPr lang="en-US" sz="2600" dirty="0">
              <a:effectLst/>
              <a:latin typeface="Calibri" panose="020F0502020204030204" pitchFamily="34" charset="0"/>
              <a:ea typeface="Aptos" panose="020B000402020202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6684873-F2DE-6E6C-378C-304E515B2DAB}"/>
              </a:ext>
            </a:extLst>
          </p:cNvPr>
          <p:cNvSpPr>
            <a:spLocks noGrp="1"/>
          </p:cNvSpPr>
          <p:nvPr>
            <p:ph type="sldNum" sz="quarter" idx="12"/>
          </p:nvPr>
        </p:nvSpPr>
        <p:spPr/>
        <p:txBody>
          <a:bodyPr/>
          <a:lstStyle/>
          <a:p>
            <a:fld id="{596BA77D-E0F3-4B80-A65E-88527CDE7779}" type="slidenum">
              <a:rPr lang="en-US" smtClean="0"/>
              <a:t>4</a:t>
            </a:fld>
            <a:endParaRPr lang="en-US"/>
          </a:p>
        </p:txBody>
      </p:sp>
    </p:spTree>
    <p:extLst>
      <p:ext uri="{BB962C8B-B14F-4D97-AF65-F5344CB8AC3E}">
        <p14:creationId xmlns:p14="http://schemas.microsoft.com/office/powerpoint/2010/main" val="178713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1F0F-2BBD-933A-B711-2537D881056E}"/>
              </a:ext>
            </a:extLst>
          </p:cNvPr>
          <p:cNvSpPr>
            <a:spLocks noGrp="1"/>
          </p:cNvSpPr>
          <p:nvPr>
            <p:ph type="title"/>
          </p:nvPr>
        </p:nvSpPr>
        <p:spPr>
          <a:xfrm>
            <a:off x="0" y="397023"/>
            <a:ext cx="12192000" cy="666232"/>
          </a:xfrm>
        </p:spPr>
        <p:txBody>
          <a:bodyPr>
            <a:normAutofit/>
          </a:bodyPr>
          <a:lstStyle/>
          <a:p>
            <a:r>
              <a:rPr kumimoji="0" lang="en-US" sz="4000" b="1" i="0" u="none" strike="noStrike" kern="1200" cap="none" spc="0" normalizeH="0" baseline="0" noProof="0" dirty="0">
                <a:ln>
                  <a:noFill/>
                </a:ln>
                <a:solidFill>
                  <a:schemeClr val="accent4"/>
                </a:solidFill>
                <a:effectLst/>
                <a:uLnTx/>
                <a:uFillTx/>
                <a:latin typeface="Calibri" panose="020F0502020204030204"/>
                <a:ea typeface="+mj-ea"/>
                <a:cs typeface="+mj-cs"/>
              </a:rPr>
              <a:t>Issues, continued</a:t>
            </a:r>
            <a:endParaRPr lang="en-US" sz="4000" dirty="0">
              <a:solidFill>
                <a:schemeClr val="accent4"/>
              </a:solidFill>
            </a:endParaRPr>
          </a:p>
        </p:txBody>
      </p:sp>
      <p:sp>
        <p:nvSpPr>
          <p:cNvPr id="3" name="Content Placeholder 2">
            <a:extLst>
              <a:ext uri="{FF2B5EF4-FFF2-40B4-BE49-F238E27FC236}">
                <a16:creationId xmlns:a16="http://schemas.microsoft.com/office/drawing/2014/main" id="{96E9AFCB-5903-D41F-9486-41EE6CF8EEA4}"/>
              </a:ext>
            </a:extLst>
          </p:cNvPr>
          <p:cNvSpPr>
            <a:spLocks noGrp="1"/>
          </p:cNvSpPr>
          <p:nvPr>
            <p:ph idx="1"/>
          </p:nvPr>
        </p:nvSpPr>
        <p:spPr>
          <a:xfrm>
            <a:off x="678712" y="1189887"/>
            <a:ext cx="10570536" cy="4934468"/>
          </a:xfrm>
        </p:spPr>
        <p:txBody>
          <a:bodyPr>
            <a:normAutofit/>
          </a:bodyPr>
          <a:lstStyle/>
          <a:p>
            <a:endParaRPr lang="en-US" sz="3100" dirty="0"/>
          </a:p>
          <a:p>
            <a:r>
              <a:rPr lang="en-US" sz="2600" dirty="0">
                <a:effectLst/>
                <a:ea typeface="Times New Roman" panose="02020603050405020304" pitchFamily="18" charset="0"/>
                <a:cs typeface="Calibri" panose="020F0502020204030204" pitchFamily="34" charset="0"/>
              </a:rPr>
              <a:t>The current sourcing rules may enable some transportation companies to manipulate where receipts are sourced, especially where the rules would indicate that the receipts must be sourced to a business customer’s location. </a:t>
            </a:r>
          </a:p>
          <a:p>
            <a:r>
              <a:rPr lang="en-US" sz="2600" dirty="0">
                <a:solidFill>
                  <a:schemeClr val="accent4"/>
                </a:solidFill>
              </a:rPr>
              <a:t>The current models do not clearly address how to source receipts of certain product delivery companies when they subcontract to a third party such as a railroad or an airline.</a:t>
            </a:r>
          </a:p>
          <a:p>
            <a:r>
              <a:rPr lang="en-US" sz="2600" dirty="0"/>
              <a:t>Since the special industry trucking rule was adopted almost 40 years ago, the transportation industry has changed in many significant ways.   </a:t>
            </a:r>
          </a:p>
          <a:p>
            <a:endParaRPr lang="en-US" dirty="0"/>
          </a:p>
          <a:p>
            <a:endParaRPr lang="en-US" dirty="0"/>
          </a:p>
        </p:txBody>
      </p:sp>
      <p:sp>
        <p:nvSpPr>
          <p:cNvPr id="4" name="Slide Number Placeholder 3">
            <a:extLst>
              <a:ext uri="{FF2B5EF4-FFF2-40B4-BE49-F238E27FC236}">
                <a16:creationId xmlns:a16="http://schemas.microsoft.com/office/drawing/2014/main" id="{FD50E2E5-DB4C-A0C1-E36C-7B834BA9E784}"/>
              </a:ext>
            </a:extLst>
          </p:cNvPr>
          <p:cNvSpPr>
            <a:spLocks noGrp="1"/>
          </p:cNvSpPr>
          <p:nvPr>
            <p:ph type="sldNum" sz="quarter" idx="12"/>
          </p:nvPr>
        </p:nvSpPr>
        <p:spPr/>
        <p:txBody>
          <a:bodyPr/>
          <a:lstStyle/>
          <a:p>
            <a:fld id="{596BA77D-E0F3-4B80-A65E-88527CDE7779}" type="slidenum">
              <a:rPr lang="en-US" smtClean="0"/>
              <a:t>5</a:t>
            </a:fld>
            <a:endParaRPr lang="en-US"/>
          </a:p>
        </p:txBody>
      </p:sp>
    </p:spTree>
    <p:extLst>
      <p:ext uri="{BB962C8B-B14F-4D97-AF65-F5344CB8AC3E}">
        <p14:creationId xmlns:p14="http://schemas.microsoft.com/office/powerpoint/2010/main" val="209471414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4001</TotalTime>
  <Words>536</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Baskerville Old Face</vt:lpstr>
      <vt:lpstr>Calibri</vt:lpstr>
      <vt:lpstr>Times New Roman</vt:lpstr>
      <vt:lpstr>1_Office Theme</vt:lpstr>
      <vt:lpstr>Why consider changes to the MTC model transportation sourcing rules?</vt:lpstr>
      <vt:lpstr>Issues</vt:lpstr>
      <vt:lpstr>Issues, continued</vt:lpstr>
      <vt:lpstr>Issues, continued</vt:lpstr>
      <vt:lpstr>Issues,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A. Hamer</dc:creator>
  <cp:lastModifiedBy>Brian A. Hamer</cp:lastModifiedBy>
  <cp:revision>1</cp:revision>
  <dcterms:created xsi:type="dcterms:W3CDTF">2024-07-12T22:13:34Z</dcterms:created>
  <dcterms:modified xsi:type="dcterms:W3CDTF">2024-07-15T16:54:57Z</dcterms:modified>
</cp:coreProperties>
</file>