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600" r:id="rId4"/>
    <p:sldId id="590" r:id="rId5"/>
    <p:sldId id="580" r:id="rId6"/>
    <p:sldId id="591" r:id="rId7"/>
    <p:sldId id="579" r:id="rId8"/>
    <p:sldId id="599" r:id="rId9"/>
    <p:sldId id="534" r:id="rId10"/>
    <p:sldId id="593" r:id="rId11"/>
    <p:sldId id="605" r:id="rId12"/>
    <p:sldId id="594" r:id="rId13"/>
    <p:sldId id="582" r:id="rId14"/>
    <p:sldId id="598" r:id="rId15"/>
    <p:sldId id="604" r:id="rId16"/>
    <p:sldId id="601" r:id="rId17"/>
    <p:sldId id="606" r:id="rId18"/>
    <p:sldId id="592" r:id="rId19"/>
    <p:sldId id="47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D13"/>
    <a:srgbClr val="A32619"/>
    <a:srgbClr val="92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6357" autoAdjust="0"/>
  </p:normalViewPr>
  <p:slideViewPr>
    <p:cSldViewPr snapToGrid="0">
      <p:cViewPr varScale="1">
        <p:scale>
          <a:sx n="94" d="100"/>
          <a:sy n="94" d="100"/>
        </p:scale>
        <p:origin x="86" y="187"/>
      </p:cViewPr>
      <p:guideLst/>
    </p:cSldViewPr>
  </p:slideViewPr>
  <p:outlineViewPr>
    <p:cViewPr>
      <p:scale>
        <a:sx n="33" d="100"/>
        <a:sy n="33" d="100"/>
      </p:scale>
      <p:origin x="0" y="-22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3348" y="-5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C8BE68-8C10-42C8-8938-544BB52D3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CE28-A1B9-479B-B44D-57D45FB43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193859-4EAC-4144-9AED-8CF4B964B4A2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6BAF3-0648-440A-AA05-0CF6F1FB85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66815-7827-4FE1-B089-B7B5B3845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881B0C-9A1D-4B78-9590-997721AE2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9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95263"/>
            <a:ext cx="4146550" cy="233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667" y="2668614"/>
            <a:ext cx="6075066" cy="632155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D985600-6F89-4B16-80F7-DED35C061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5563" y="215900"/>
            <a:ext cx="4359275" cy="245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8152A93-7F99-4946-89CD-52F3274E2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F5E63E-B24A-45EC-8373-6C6C86323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211F7F-500A-4F80-8EE4-E9FC83B27CD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3FD5-9542-4509-97FD-E674EADD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1979"/>
            <a:ext cx="12192000" cy="1637021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48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44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0FC3-EEA2-4B91-8DD2-5CBFBA3C2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709CE-70DC-4929-BCEF-88F8ED1DD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F65B-90C7-4330-A0BC-F01F2838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453AB-97D4-4323-9EC6-AB1628A8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B9D40-25C9-4495-88A2-E3D4827F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D9E2-B507-4886-BA3F-25A531AA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24C7-C957-41D9-BC87-17E86B3F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11" y="891630"/>
            <a:ext cx="10067731" cy="524072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1pPr>
            <a:lvl2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1A2E1-509C-45AA-8990-B5B38051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F0854-6A88-48BD-AE45-415E0DDB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B3E9FC-DC5B-475D-B483-C0A647298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rgbClr val="7F1D13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6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1629-B3D1-4E55-8B4C-40923E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371"/>
            <a:ext cx="12192000" cy="1082014"/>
          </a:xfrm>
        </p:spPr>
        <p:txBody>
          <a:bodyPr anchor="ctr">
            <a:normAutofit/>
          </a:bodyPr>
          <a:lstStyle>
            <a:lvl1pPr algn="ctr">
              <a:defRPr sz="40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F1A8-3671-44DF-8EFE-868DE0A8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A971-79CF-42F1-9EBF-F3F08235F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3" y="6295604"/>
            <a:ext cx="1113765" cy="56239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D71E61-6E56-4285-9E59-3DF865088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913063"/>
            <a:ext cx="10515600" cy="51593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F1D1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1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02E7-C769-4AA6-B0D7-2796E2265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DC4C-8A93-49B0-B224-E4CC3AAFE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8DD4B-8720-4A73-A0DB-06A0C7856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2C04-7074-45C8-AB4D-F4D382A8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95" y="6356350"/>
            <a:ext cx="2966405" cy="365125"/>
          </a:xfrm>
          <a:prstGeom prst="rect">
            <a:avLst/>
          </a:prstGeom>
        </p:spPr>
        <p:txBody>
          <a:bodyPr/>
          <a:lstStyle/>
          <a:p>
            <a:fld id="{EF6B3A19-26B2-463A-A991-26E860A4C4CF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09B45-887E-40EF-80D3-CC6251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83C-A2E0-4FE2-8809-4AE9EF6EE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13E7-E12B-4A59-A6D2-D0ABE07F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F1FE4-0BE7-4351-B12E-745502D9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35D4E-FC05-44C4-A4EF-EDFD09140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10A98-21C4-449C-902C-A6353AB24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B43A2-9092-4A57-AFC6-03DFC465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5467-A6C0-4FD3-BF04-8F7F0297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8ECD-0E49-46A3-8B3C-401A659A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1C78-9389-49F4-AC9A-B929F9D9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1D48-D0D7-44EE-9499-B19AF572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3D697-7BB4-4E1E-AE73-498D8915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F00A-D199-4C6B-982C-A49FAEEA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F1F5-16CF-4A38-9245-B0156721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699C-3999-4D70-A4C3-372F57D5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E7235-430F-4473-A7C3-7869C8329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7D5E0-0248-4394-BCA2-147E8BD0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62B3-1D06-45B7-8778-0248770B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D2855-F6B4-428F-BAC7-1CA1EC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FDEF5-FB68-49B5-8F80-8D2A508E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7" y="922790"/>
            <a:ext cx="10067731" cy="531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31C7-5EA4-4FD0-847F-4B9EA9AE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6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96BA77D-E0F3-4B80-A65E-88527CDE7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11039-8C74-4814-916E-01C7908FA903}"/>
              </a:ext>
            </a:extLst>
          </p:cNvPr>
          <p:cNvSpPr txBox="1"/>
          <p:nvPr userDrawn="1"/>
        </p:nvSpPr>
        <p:spPr>
          <a:xfrm>
            <a:off x="3915196" y="6590670"/>
            <a:ext cx="4361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Multistate Tax Commission – Copyright </a:t>
            </a:r>
            <a:r>
              <a:rPr lang="en-US" sz="1100" dirty="0">
                <a:sym typeface="Symbol" panose="05050102010706020507" pitchFamily="18" charset="2"/>
              </a:rPr>
              <a:t> 2024 - All Rights Reserved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51491-A4C9-4CE4-A8B4-D353EA44AB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Baskerville Old Face" panose="02020602080505020303" pitchFamily="18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white@mtc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51D16E-A3B3-4E95-90C2-7891671C84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" y="1020368"/>
            <a:ext cx="12192000" cy="1654030"/>
          </a:xfr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32619"/>
            </a:solidFill>
          </a:ln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  <a:cs typeface="Arial" panose="020B0604020202020204" pitchFamily="34" charset="0"/>
              </a:rPr>
              <a:t>BUMBLING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89BBA-320D-45FA-AA58-EDCEF41B5CF7}"/>
              </a:ext>
            </a:extLst>
          </p:cNvPr>
          <p:cNvSpPr txBox="1"/>
          <p:nvPr/>
        </p:nvSpPr>
        <p:spPr>
          <a:xfrm>
            <a:off x="622660" y="3201851"/>
            <a:ext cx="109466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Work Group Meeting</a:t>
            </a:r>
          </a:p>
          <a:p>
            <a:pPr algn="ctr"/>
            <a:r>
              <a:rPr lang="en-US" sz="2800" b="1" dirty="0"/>
              <a:t>July 11, 2024</a:t>
            </a:r>
          </a:p>
          <a:p>
            <a:pPr algn="ctr"/>
            <a:r>
              <a:rPr lang="en-US" sz="2800" b="1" dirty="0"/>
              <a:t>Jonathan W. White, Counsel</a:t>
            </a:r>
          </a:p>
          <a:p>
            <a:pPr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0" y="754743"/>
            <a:ext cx="10964607" cy="5497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The true object is determined by considering the transaction from the customer’s perspective; asking what the customer’s principal aim was or what the customer’s desired result was.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The true object test characterizes the entire transaction as taxable or nontaxable by determining the “true object,” “essence,” or “purchaser’s intent.”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True Object Test</a:t>
            </a:r>
          </a:p>
        </p:txBody>
      </p:sp>
    </p:spTree>
    <p:extLst>
      <p:ext uri="{BB962C8B-B14F-4D97-AF65-F5344CB8AC3E}">
        <p14:creationId xmlns:p14="http://schemas.microsoft.com/office/powerpoint/2010/main" val="68894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7" y="1041807"/>
            <a:ext cx="10964607" cy="5497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Examples: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Movie theatres renting film prints. True object was physical film reel, taxable TPP.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Aptos" panose="020B0004020202020204" pitchFamily="34" charset="0"/>
              </a:rPr>
              <a:t>Computer programs transferred on TPP. True object was the transfer of information, nontaxable.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Tracking of location and stat</a:t>
            </a:r>
            <a:r>
              <a:rPr lang="en-US" sz="2600" dirty="0">
                <a:latin typeface="Calibri" panose="020F0502020204030204" pitchFamily="34" charset="0"/>
                <a:ea typeface="Aptos" panose="020B0004020202020204" pitchFamily="34" charset="0"/>
              </a:rPr>
              <a:t>us of, and communication with, trucks. True object is the tracking and location service, not communication. So was not a taxable communication service.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Aptos" panose="020B0004020202020204" pitchFamily="34" charset="0"/>
              </a:rPr>
              <a:t>Live webinars and self-study online courses. True object is the instruction and access to the webinars. The software is incidental. 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True Object Test – Tennessee Examples</a:t>
            </a:r>
          </a:p>
        </p:txBody>
      </p:sp>
    </p:spTree>
    <p:extLst>
      <p:ext uri="{BB962C8B-B14F-4D97-AF65-F5344CB8AC3E}">
        <p14:creationId xmlns:p14="http://schemas.microsoft.com/office/powerpoint/2010/main" val="125399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7" y="853925"/>
            <a:ext cx="10964607" cy="5497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Results in three categories: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taxable true object and any crucial, essential, necessary, consequential, or integral elements of the transaction are taxable.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transaction with any taxable component that is crucial, essential, necessary, consequential, or integral is taxable, even if the true object is not independently taxable.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If the true object is not taxable and the taxable items are merely incidental to the true object, then the transaction is not taxable.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True Object Test – Tennessee</a:t>
            </a:r>
          </a:p>
        </p:txBody>
      </p:sp>
    </p:spTree>
    <p:extLst>
      <p:ext uri="{BB962C8B-B14F-4D97-AF65-F5344CB8AC3E}">
        <p14:creationId xmlns:p14="http://schemas.microsoft.com/office/powerpoint/2010/main" val="116447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5351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Mixed transactions:</a:t>
            </a:r>
          </a:p>
          <a:p>
            <a:pPr algn="ctr"/>
            <a:r>
              <a:rPr lang="en-US" sz="3000" i="1" dirty="0">
                <a:cs typeface="Calibri"/>
              </a:rPr>
              <a:t>SMSA</a:t>
            </a:r>
            <a:r>
              <a:rPr lang="en-US" sz="3000" dirty="0">
                <a:cs typeface="Calibri"/>
              </a:rPr>
              <a:t> case (TX) – if nontaxable service and taxable property are purchased together and each is independently desired and independently provided, then it’s a mixed transaction.</a:t>
            </a:r>
          </a:p>
          <a:p>
            <a:r>
              <a:rPr lang="en-US" sz="3000" dirty="0">
                <a:cs typeface="Calibri"/>
              </a:rPr>
              <a:t>Another way: if neither is incidental</a:t>
            </a:r>
          </a:p>
          <a:p>
            <a:r>
              <a:rPr lang="en-US" sz="3000" dirty="0">
                <a:cs typeface="Calibri"/>
              </a:rPr>
              <a:t>Another way: if the two things are readily separable</a:t>
            </a:r>
          </a:p>
          <a:p>
            <a:r>
              <a:rPr lang="en-US" sz="3000" dirty="0">
                <a:cs typeface="Calibri"/>
              </a:rPr>
              <a:t>Another way: if the values are determinable and each is consequential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Mixed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36332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5351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Mixed transactions:</a:t>
            </a:r>
          </a:p>
          <a:p>
            <a:pPr algn="ctr"/>
            <a:r>
              <a:rPr lang="en-US" sz="3000" i="1" dirty="0">
                <a:cs typeface="Calibri"/>
              </a:rPr>
              <a:t>Dell</a:t>
            </a:r>
            <a:r>
              <a:rPr lang="en-US" sz="3000" dirty="0">
                <a:cs typeface="Calibri"/>
              </a:rPr>
              <a:t> case (CA) – if property and services are distinct and consequential elements of the transaction, then the transaction is severable into its taxable and nontaxable components.</a:t>
            </a:r>
          </a:p>
          <a:p>
            <a:r>
              <a:rPr lang="en-US" sz="3000" dirty="0">
                <a:cs typeface="Calibri"/>
              </a:rPr>
              <a:t>Another way: if the goods and services are distinct (not intertwined)</a:t>
            </a:r>
          </a:p>
          <a:p>
            <a:r>
              <a:rPr lang="en-US" sz="3000" dirty="0">
                <a:cs typeface="Calibri"/>
              </a:rPr>
              <a:t>Another way: if each is a significant aspect of the transaction and not incidental to the other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Mixed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75916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49862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4200" dirty="0"/>
              <a:t>What do you want from bundling?</a:t>
            </a:r>
          </a:p>
          <a:p>
            <a:pPr algn="ctr"/>
            <a:r>
              <a:rPr lang="en-US" sz="4200" dirty="0">
                <a:cs typeface="Calibri"/>
              </a:rPr>
              <a:t>Should we just keep researching? If so, what scope?</a:t>
            </a:r>
          </a:p>
          <a:p>
            <a:pPr algn="ctr"/>
            <a:r>
              <a:rPr lang="en-US" sz="4200" dirty="0">
                <a:cs typeface="Calibri"/>
              </a:rPr>
              <a:t>Should we use the Streamlined rule as a base to create a larger rule?</a:t>
            </a:r>
          </a:p>
          <a:p>
            <a:pPr algn="ctr"/>
            <a:r>
              <a:rPr lang="en-US" sz="4200" dirty="0">
                <a:cs typeface="Calibri"/>
              </a:rPr>
              <a:t>Should we try to define the true object test more objectively?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Research – Scope</a:t>
            </a:r>
          </a:p>
        </p:txBody>
      </p:sp>
    </p:spTree>
    <p:extLst>
      <p:ext uri="{BB962C8B-B14F-4D97-AF65-F5344CB8AC3E}">
        <p14:creationId xmlns:p14="http://schemas.microsoft.com/office/powerpoint/2010/main" val="324414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4200" dirty="0"/>
              <a:t>Is a bundling rule a tax imposition?</a:t>
            </a:r>
          </a:p>
          <a:p>
            <a:pPr algn="ctr"/>
            <a:r>
              <a:rPr lang="en-US" sz="4200" dirty="0">
                <a:cs typeface="Calibri"/>
              </a:rPr>
              <a:t>Is unbundling the answer?</a:t>
            </a:r>
          </a:p>
          <a:p>
            <a:pPr algn="ctr"/>
            <a:r>
              <a:rPr lang="en-US" sz="4200" dirty="0">
                <a:cs typeface="Calibri"/>
              </a:rPr>
              <a:t>Is Streamlined the answer? Does Streamlined work for digital goods?</a:t>
            </a:r>
          </a:p>
          <a:p>
            <a:pPr algn="ctr"/>
            <a:r>
              <a:rPr lang="en-US" sz="4200" dirty="0">
                <a:cs typeface="Calibri"/>
              </a:rPr>
              <a:t>Is the Streamlined rule adequate 80% or the time?</a:t>
            </a:r>
          </a:p>
          <a:p>
            <a:pPr algn="ctr"/>
            <a:r>
              <a:rPr lang="en-US" sz="4200" dirty="0">
                <a:cs typeface="Calibri"/>
              </a:rPr>
              <a:t>Is the true object test adequate 80% of the time?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Other Questions</a:t>
            </a:r>
          </a:p>
        </p:txBody>
      </p:sp>
    </p:spTree>
    <p:extLst>
      <p:ext uri="{BB962C8B-B14F-4D97-AF65-F5344CB8AC3E}">
        <p14:creationId xmlns:p14="http://schemas.microsoft.com/office/powerpoint/2010/main" val="322227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776377"/>
            <a:ext cx="10962008" cy="5451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200" dirty="0"/>
              <a:t>At what point can it not be unbundled?</a:t>
            </a:r>
          </a:p>
          <a:p>
            <a:pPr algn="ctr"/>
            <a:r>
              <a:rPr lang="en-US" sz="4200" dirty="0"/>
              <a:t>What is the point of bundling?</a:t>
            </a:r>
          </a:p>
          <a:p>
            <a:pPr algn="ctr"/>
            <a:r>
              <a:rPr lang="en-US" sz="3700" dirty="0"/>
              <a:t>To ensure taxation of all TPP?</a:t>
            </a:r>
          </a:p>
          <a:p>
            <a:pPr algn="ctr"/>
            <a:r>
              <a:rPr lang="en-US" sz="3700" dirty="0"/>
              <a:t>To prevent tax avoidance through hiding TPP with nontaxable items?</a:t>
            </a:r>
          </a:p>
          <a:p>
            <a:pPr algn="ctr"/>
            <a:r>
              <a:rPr lang="en-US" sz="3700" dirty="0"/>
              <a:t>To prevent tax avoidance through unbundling each taxable item until you find an untaxable product?</a:t>
            </a:r>
          </a:p>
          <a:p>
            <a:pPr algn="ctr"/>
            <a:endParaRPr lang="en-US" sz="4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Other Questions</a:t>
            </a:r>
          </a:p>
        </p:txBody>
      </p:sp>
    </p:spTree>
    <p:extLst>
      <p:ext uri="{BB962C8B-B14F-4D97-AF65-F5344CB8AC3E}">
        <p14:creationId xmlns:p14="http://schemas.microsoft.com/office/powerpoint/2010/main" val="309895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fr-FR" sz="1800" dirty="0" err="1"/>
              <a:t>Nev</a:t>
            </a:r>
            <a:r>
              <a:rPr lang="fr-FR" sz="1800" dirty="0"/>
              <a:t>. Admin. Code § 372.045(2)(a).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fr-FR" sz="1800" dirty="0" err="1"/>
              <a:t>Nev</a:t>
            </a:r>
            <a:r>
              <a:rPr lang="fr-FR" sz="1800" dirty="0"/>
              <a:t>. Admin. Code § 372.045(2)(c).</a:t>
            </a:r>
          </a:p>
          <a:p>
            <a:pPr>
              <a:spcAft>
                <a:spcPts val="0"/>
              </a:spcAft>
            </a:pPr>
            <a:r>
              <a:rPr lang="fr-FR" sz="1800" dirty="0" err="1"/>
              <a:t>Nev</a:t>
            </a:r>
            <a:r>
              <a:rPr lang="fr-FR" sz="1800" dirty="0"/>
              <a:t>. Admin. Code § 372.045(2)(b).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R.I. Dec. Rul. Req. No. 23017-01 (March 31, 2017).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Tenn Code Ann. § 67-6-102(79)(A)(vi)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Conn. Gen. Stat. § 12-407(a)(8)(iii)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Ky. Rev. Stat. Ann. § 139.010(17)(a)(3).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Tenn. </a:t>
            </a:r>
            <a:r>
              <a:rPr lang="en-US" sz="1800" dirty="0" err="1"/>
              <a:t>Ltr</a:t>
            </a:r>
            <a:r>
              <a:rPr lang="en-US" sz="1800" dirty="0"/>
              <a:t>. Rul. 14-10</a:t>
            </a:r>
          </a:p>
          <a:p>
            <a:pPr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Crescent Amusement Co. v. Carson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213 S.W.2d 27, 187 Tenn. 112 (Tenn. 1948).</a:t>
            </a:r>
          </a:p>
          <a:p>
            <a:pPr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Commerce Union Bank v. Tidwell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538 S.W.2d 405 (Tenn. 1976).</a:t>
            </a:r>
          </a:p>
          <a:p>
            <a:pPr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Qualcomm Incorporated v. Loren L. Chumley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No. M2006-01398-COA-R3-CV, 2007 WL 2827513 (Tenn. Ct. App. Sep. 26, 2007).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Tenn.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Ltr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Rul. 17-17</a:t>
            </a:r>
            <a:r>
              <a:rPr lang="en-US" sz="1800" dirty="0"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800" dirty="0">
                <a:cs typeface="Calibri"/>
              </a:rPr>
              <a:t>34 Tex. Admin. Code 3.330(d)(2).</a:t>
            </a:r>
          </a:p>
          <a:p>
            <a:pPr>
              <a:spcAft>
                <a:spcPts val="0"/>
              </a:spcAft>
            </a:pPr>
            <a:r>
              <a:rPr lang="en-US" sz="1800" i="1" dirty="0"/>
              <a:t>Rylander v. San Antonio SMSA L.P.</a:t>
            </a:r>
            <a:r>
              <a:rPr lang="en-US" sz="1800" dirty="0"/>
              <a:t>, 11 S.W.3d 484 (Tex. App. 2000).</a:t>
            </a:r>
          </a:p>
          <a:p>
            <a:pPr>
              <a:spcAft>
                <a:spcPts val="0"/>
              </a:spcAft>
            </a:pPr>
            <a:r>
              <a:rPr lang="en-US" sz="1800" i="1" dirty="0"/>
              <a:t>Dell, Inc. v. Superior Ct. of San Francisco</a:t>
            </a:r>
            <a:r>
              <a:rPr lang="en-US" sz="1800" dirty="0"/>
              <a:t>, 159 Cal. App. 4th 911 (Cal. Ct. App. 2008).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References</a:t>
            </a:r>
          </a:p>
        </p:txBody>
      </p:sp>
    </p:spTree>
    <p:extLst>
      <p:ext uri="{BB962C8B-B14F-4D97-AF65-F5344CB8AC3E}">
        <p14:creationId xmlns:p14="http://schemas.microsoft.com/office/powerpoint/2010/main" val="74385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AAF5-9979-7EBD-F03B-0E1C54C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482"/>
            <a:ext cx="12192000" cy="1082014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69541-82A7-4E1A-DA00-A6439070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34CA9-4F6B-EB93-3127-E46EAAAC2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174" y="2541865"/>
            <a:ext cx="10947830" cy="887136"/>
          </a:xfrm>
        </p:spPr>
        <p:txBody>
          <a:bodyPr/>
          <a:lstStyle/>
          <a:p>
            <a:pPr algn="ctr"/>
            <a:endParaRPr lang="en-US" sz="2800" dirty="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Jonathan W. White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Counsel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  <a:hlinkClick r:id="rId2"/>
              </a:rPr>
              <a:t>jwhite@mtc.gov</a:t>
            </a:r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701458"/>
            <a:ext cx="10962008" cy="54060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am speaking for myself.</a:t>
            </a: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comments do not necessarily represent the views of my employer.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Nothing in this presentation should be considered legal advice.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is not a complete or authoritative slide deck or presentation.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Citations are at the end of the deck.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Disclaimers Plus</a:t>
            </a:r>
          </a:p>
        </p:txBody>
      </p:sp>
    </p:spTree>
    <p:extLst>
      <p:ext uri="{BB962C8B-B14F-4D97-AF65-F5344CB8AC3E}">
        <p14:creationId xmlns:p14="http://schemas.microsoft.com/office/powerpoint/2010/main" val="143354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Motion to consider bundling passed unanimously.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Is there any more specificity to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Can you give any more guidance on what would help the group or your state?</a:t>
            </a:r>
          </a:p>
          <a:p>
            <a:r>
              <a:rPr lang="en-US" sz="3200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March Work Group Meeting</a:t>
            </a:r>
          </a:p>
        </p:txBody>
      </p:sp>
    </p:spTree>
    <p:extLst>
      <p:ext uri="{BB962C8B-B14F-4D97-AF65-F5344CB8AC3E}">
        <p14:creationId xmlns:p14="http://schemas.microsoft.com/office/powerpoint/2010/main" val="168612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432974"/>
            <a:ext cx="10962008" cy="599205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4200" dirty="0"/>
              <a:t>What do you want from bundling?</a:t>
            </a:r>
          </a:p>
          <a:p>
            <a:pPr algn="ctr"/>
            <a:r>
              <a:rPr lang="en-US" sz="4200" dirty="0"/>
              <a:t>Bundling generally? Or related to digital products?</a:t>
            </a:r>
            <a:endParaRPr lang="en-US" sz="2600" dirty="0"/>
          </a:p>
          <a:p>
            <a:pPr algn="ctr"/>
            <a:r>
              <a:rPr lang="en-US" sz="4200" dirty="0">
                <a:cs typeface="Calibri"/>
              </a:rPr>
              <a:t>Should we just keep researching? If so, what scope?</a:t>
            </a:r>
          </a:p>
          <a:p>
            <a:pPr algn="ctr"/>
            <a:r>
              <a:rPr lang="en-US" sz="4200" dirty="0">
                <a:cs typeface="Calibri"/>
              </a:rPr>
              <a:t>Should we use the Streamlined rule as a base to develop a discussion section of the white paper?</a:t>
            </a:r>
          </a:p>
          <a:p>
            <a:pPr algn="ctr"/>
            <a:r>
              <a:rPr lang="en-US" sz="4200" dirty="0">
                <a:cs typeface="Calibri"/>
              </a:rPr>
              <a:t>Should we try to define the true object test more objectively?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Research – Scope</a:t>
            </a:r>
          </a:p>
        </p:txBody>
      </p:sp>
    </p:spTree>
    <p:extLst>
      <p:ext uri="{BB962C8B-B14F-4D97-AF65-F5344CB8AC3E}">
        <p14:creationId xmlns:p14="http://schemas.microsoft.com/office/powerpoint/2010/main" val="3823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678935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cs typeface="Calibri"/>
              </a:rPr>
              <a:t>Lemonade</a:t>
            </a:r>
          </a:p>
          <a:p>
            <a:pPr algn="ctr"/>
            <a:r>
              <a:rPr lang="en-US" sz="4800" dirty="0">
                <a:cs typeface="Calibri"/>
              </a:rPr>
              <a:t>…can’t get the lemons back, can’t get the sugar back…</a:t>
            </a:r>
          </a:p>
          <a:p>
            <a:pPr algn="ctr"/>
            <a:endParaRPr lang="en-US" sz="1800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One Product</a:t>
            </a:r>
            <a:endParaRPr lang="en-US" dirty="0"/>
          </a:p>
        </p:txBody>
      </p:sp>
      <p:pic>
        <p:nvPicPr>
          <p:cNvPr id="6" name="Picture 5" descr="Detail of a slice of lemon with soda water in glass">
            <a:extLst>
              <a:ext uri="{FF2B5EF4-FFF2-40B4-BE49-F238E27FC236}">
                <a16:creationId xmlns:a16="http://schemas.microsoft.com/office/drawing/2014/main" id="{E153669F-7B46-2326-89EF-43178F95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3" y="3386875"/>
            <a:ext cx="4963894" cy="279219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22241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87" y="938992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“Sales price” is typically defined to include the value of exempt property that is sold together with taxable property.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Sample language: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the value of exempt personal property given to the purchaser where taxable and exempt personal property have been bundled together and sold by the seller as a single product or piece of merchandise.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Such total amount includes any services that are a part of the sale.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Without any deduction for any services necessary to complete the sale.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0" i="0" dirty="0">
              <a:solidFill>
                <a:srgbClr val="666666"/>
              </a:solidFill>
              <a:effectLst/>
              <a:highlight>
                <a:srgbClr val="FEFEFE"/>
              </a:highlight>
              <a:latin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Generic Definition of Sales Price</a:t>
            </a:r>
          </a:p>
        </p:txBody>
      </p:sp>
    </p:spTree>
    <p:extLst>
      <p:ext uri="{BB962C8B-B14F-4D97-AF65-F5344CB8AC3E}">
        <p14:creationId xmlns:p14="http://schemas.microsoft.com/office/powerpoint/2010/main" val="49878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/>
          </a:p>
          <a:p>
            <a:r>
              <a:rPr lang="en-US" sz="4200" dirty="0">
                <a:cs typeface="Calibri"/>
              </a:rPr>
              <a:t>A bundled transaction is the retail sale of two or more products, except real property and services to real property, where the products are:</a:t>
            </a:r>
          </a:p>
          <a:p>
            <a:pPr marL="742950" indent="-742950">
              <a:buAutoNum type="arabicParenBoth"/>
            </a:pPr>
            <a:r>
              <a:rPr lang="en-US" sz="4200" dirty="0">
                <a:cs typeface="Calibri"/>
              </a:rPr>
              <a:t>otherwise distinct and identifiable; and</a:t>
            </a:r>
          </a:p>
          <a:p>
            <a:pPr marL="742950" indent="-742950">
              <a:buAutoNum type="arabicParenBoth"/>
            </a:pPr>
            <a:r>
              <a:rPr lang="en-US" sz="4200" dirty="0">
                <a:cs typeface="Calibri"/>
              </a:rPr>
              <a:t>sold for one nonitemized price.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029699" cy="564022"/>
          </a:xfrm>
        </p:spPr>
        <p:txBody>
          <a:bodyPr/>
          <a:lstStyle/>
          <a:p>
            <a:r>
              <a:rPr lang="en-US" dirty="0"/>
              <a:t>	Streamlined Bundling Rule – Basic Definition</a:t>
            </a:r>
          </a:p>
        </p:txBody>
      </p:sp>
    </p:spTree>
    <p:extLst>
      <p:ext uri="{BB962C8B-B14F-4D97-AF65-F5344CB8AC3E}">
        <p14:creationId xmlns:p14="http://schemas.microsoft.com/office/powerpoint/2010/main" val="30528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84" y="1128712"/>
            <a:ext cx="10964607" cy="541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200" dirty="0"/>
              <a:t>True object exclusion applies when: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 transaction involves the retail sale of TPP and a service, the TPP is essential to the use of the service and is provided exclusively in connection with the service, and the true object of the transaction is the service.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Streamlined Bundling Rule – Exclusions</a:t>
            </a:r>
          </a:p>
        </p:txBody>
      </p:sp>
    </p:spTree>
    <p:extLst>
      <p:ext uri="{BB962C8B-B14F-4D97-AF65-F5344CB8AC3E}">
        <p14:creationId xmlns:p14="http://schemas.microsoft.com/office/powerpoint/2010/main" val="3671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0" y="1271833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The true object test is applied to transactions involving inseparable transfers of taxable and nontaxable items or services.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Examples: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commissioned paintings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discount cards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staffing company providing workers (nontaxable service) to a client that repairs TPP (taxable service)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True Object Test</a:t>
            </a:r>
          </a:p>
        </p:txBody>
      </p:sp>
    </p:spTree>
    <p:extLst>
      <p:ext uri="{BB962C8B-B14F-4D97-AF65-F5344CB8AC3E}">
        <p14:creationId xmlns:p14="http://schemas.microsoft.com/office/powerpoint/2010/main" val="55559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Widescreen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Baskerville Old Face</vt:lpstr>
      <vt:lpstr>Calibri</vt:lpstr>
      <vt:lpstr>Courier New</vt:lpstr>
      <vt:lpstr>Roboto</vt:lpstr>
      <vt:lpstr>Wingdings</vt:lpstr>
      <vt:lpstr>Office Theme</vt:lpstr>
      <vt:lpstr>BUMBLING</vt:lpstr>
      <vt:lpstr> Disclaimers Plus</vt:lpstr>
      <vt:lpstr> March Work Group Meeting</vt:lpstr>
      <vt:lpstr> Research – Scope</vt:lpstr>
      <vt:lpstr> One Product</vt:lpstr>
      <vt:lpstr> Generic Definition of Sales Price</vt:lpstr>
      <vt:lpstr> Streamlined Bundling Rule – Basic Definition</vt:lpstr>
      <vt:lpstr> Streamlined Bundling Rule – Exclusions</vt:lpstr>
      <vt:lpstr> True Object Test</vt:lpstr>
      <vt:lpstr> True Object Test</vt:lpstr>
      <vt:lpstr> True Object Test – Tennessee Examples</vt:lpstr>
      <vt:lpstr> True Object Test – Tennessee</vt:lpstr>
      <vt:lpstr> Mixed Transactions</vt:lpstr>
      <vt:lpstr> Mixed Transactions</vt:lpstr>
      <vt:lpstr> Research – Scope</vt:lpstr>
      <vt:lpstr> Other Questions</vt:lpstr>
      <vt:lpstr> Other Questions</vt:lpstr>
      <vt:lpstr> References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2023-04-19T06:49:52Z</dcterms:created>
  <dcterms:modified xsi:type="dcterms:W3CDTF">2024-07-17T12:10:23Z</dcterms:modified>
</cp:coreProperties>
</file>