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ink/ink1.xml" ContentType="application/inkml+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47"/>
  </p:notesMasterIdLst>
  <p:sldIdLst>
    <p:sldId id="281" r:id="rId3"/>
    <p:sldId id="573" r:id="rId4"/>
    <p:sldId id="280" r:id="rId5"/>
    <p:sldId id="546" r:id="rId6"/>
    <p:sldId id="549" r:id="rId7"/>
    <p:sldId id="550" r:id="rId8"/>
    <p:sldId id="581" r:id="rId9"/>
    <p:sldId id="545" r:id="rId10"/>
    <p:sldId id="548" r:id="rId11"/>
    <p:sldId id="257" r:id="rId12"/>
    <p:sldId id="258" r:id="rId13"/>
    <p:sldId id="570" r:id="rId14"/>
    <p:sldId id="259" r:id="rId15"/>
    <p:sldId id="262" r:id="rId16"/>
    <p:sldId id="260" r:id="rId17"/>
    <p:sldId id="267" r:id="rId18"/>
    <p:sldId id="579" r:id="rId19"/>
    <p:sldId id="265" r:id="rId20"/>
    <p:sldId id="264" r:id="rId21"/>
    <p:sldId id="269" r:id="rId22"/>
    <p:sldId id="552" r:id="rId23"/>
    <p:sldId id="273" r:id="rId24"/>
    <p:sldId id="553" r:id="rId25"/>
    <p:sldId id="554" r:id="rId26"/>
    <p:sldId id="556" r:id="rId27"/>
    <p:sldId id="270" r:id="rId28"/>
    <p:sldId id="559" r:id="rId29"/>
    <p:sldId id="585" r:id="rId30"/>
    <p:sldId id="557" r:id="rId31"/>
    <p:sldId id="571" r:id="rId32"/>
    <p:sldId id="575" r:id="rId33"/>
    <p:sldId id="560" r:id="rId34"/>
    <p:sldId id="501" r:id="rId35"/>
    <p:sldId id="561" r:id="rId36"/>
    <p:sldId id="562" r:id="rId37"/>
    <p:sldId id="565" r:id="rId38"/>
    <p:sldId id="582" r:id="rId39"/>
    <p:sldId id="583" r:id="rId40"/>
    <p:sldId id="564" r:id="rId41"/>
    <p:sldId id="584" r:id="rId42"/>
    <p:sldId id="566" r:id="rId43"/>
    <p:sldId id="580" r:id="rId44"/>
    <p:sldId id="278" r:id="rId45"/>
    <p:sldId id="586"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7509E4B-EE17-45A2-9C40-8D0F9FF1AD4E}">
          <p14:sldIdLst>
            <p14:sldId id="281"/>
            <p14:sldId id="573"/>
            <p14:sldId id="280"/>
            <p14:sldId id="546"/>
            <p14:sldId id="549"/>
            <p14:sldId id="550"/>
            <p14:sldId id="581"/>
            <p14:sldId id="545"/>
            <p14:sldId id="548"/>
            <p14:sldId id="257"/>
            <p14:sldId id="258"/>
            <p14:sldId id="570"/>
            <p14:sldId id="259"/>
            <p14:sldId id="262"/>
            <p14:sldId id="260"/>
            <p14:sldId id="267"/>
            <p14:sldId id="579"/>
            <p14:sldId id="265"/>
            <p14:sldId id="264"/>
            <p14:sldId id="269"/>
            <p14:sldId id="552"/>
            <p14:sldId id="273"/>
            <p14:sldId id="553"/>
            <p14:sldId id="554"/>
            <p14:sldId id="556"/>
            <p14:sldId id="270"/>
            <p14:sldId id="559"/>
            <p14:sldId id="585"/>
            <p14:sldId id="557"/>
            <p14:sldId id="571"/>
            <p14:sldId id="575"/>
            <p14:sldId id="560"/>
            <p14:sldId id="501"/>
            <p14:sldId id="561"/>
            <p14:sldId id="562"/>
            <p14:sldId id="565"/>
            <p14:sldId id="582"/>
            <p14:sldId id="583"/>
            <p14:sldId id="564"/>
            <p14:sldId id="584"/>
            <p14:sldId id="566"/>
            <p14:sldId id="580"/>
            <p14:sldId id="278"/>
            <p14:sldId id="5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505F"/>
    <a:srgbClr val="405062"/>
    <a:srgbClr val="3F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53468" autoAdjust="0"/>
  </p:normalViewPr>
  <p:slideViewPr>
    <p:cSldViewPr snapToGrid="0">
      <p:cViewPr varScale="1">
        <p:scale>
          <a:sx n="51" d="100"/>
          <a:sy n="51" d="100"/>
        </p:scale>
        <p:origin x="1776" y="43"/>
      </p:cViewPr>
      <p:guideLst/>
    </p:cSldViewPr>
  </p:slideViewPr>
  <p:notesTextViewPr>
    <p:cViewPr>
      <p:scale>
        <a:sx n="1" d="1"/>
        <a:sy n="1" d="1"/>
      </p:scale>
      <p:origin x="0" y="0"/>
    </p:cViewPr>
  </p:notesTextViewPr>
  <p:notesViewPr>
    <p:cSldViewPr snapToGrid="0">
      <p:cViewPr varScale="1">
        <p:scale>
          <a:sx n="75" d="100"/>
          <a:sy n="75" d="100"/>
        </p:scale>
        <p:origin x="2866" y="4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Hecht" userId="5ff6dfe4-d92f-45a1-a5aa-593c044744ed" providerId="ADAL" clId="{BB3A3A9D-2280-48D6-A515-D73CC1422D3F}"/>
    <pc:docChg chg="custSel modSld">
      <pc:chgData name="Helen Hecht" userId="5ff6dfe4-d92f-45a1-a5aa-593c044744ed" providerId="ADAL" clId="{BB3A3A9D-2280-48D6-A515-D73CC1422D3F}" dt="2024-07-17T17:09:45.198" v="122" actId="947"/>
      <pc:docMkLst>
        <pc:docMk/>
      </pc:docMkLst>
      <pc:sldChg chg="modNotes">
        <pc:chgData name="Helen Hecht" userId="5ff6dfe4-d92f-45a1-a5aa-593c044744ed" providerId="ADAL" clId="{BB3A3A9D-2280-48D6-A515-D73CC1422D3F}" dt="2024-07-17T01:42:16.102" v="19" actId="368"/>
        <pc:sldMkLst>
          <pc:docMk/>
          <pc:sldMk cId="184181063" sldId="257"/>
        </pc:sldMkLst>
      </pc:sldChg>
      <pc:sldChg chg="modNotes">
        <pc:chgData name="Helen Hecht" userId="5ff6dfe4-d92f-45a1-a5aa-593c044744ed" providerId="ADAL" clId="{BB3A3A9D-2280-48D6-A515-D73CC1422D3F}" dt="2024-07-17T01:42:16.102" v="21" actId="368"/>
        <pc:sldMkLst>
          <pc:docMk/>
          <pc:sldMk cId="3728792509" sldId="258"/>
        </pc:sldMkLst>
      </pc:sldChg>
      <pc:sldChg chg="modNotes">
        <pc:chgData name="Helen Hecht" userId="5ff6dfe4-d92f-45a1-a5aa-593c044744ed" providerId="ADAL" clId="{BB3A3A9D-2280-48D6-A515-D73CC1422D3F}" dt="2024-07-17T01:42:16.102" v="25" actId="368"/>
        <pc:sldMkLst>
          <pc:docMk/>
          <pc:sldMk cId="1855127184" sldId="259"/>
        </pc:sldMkLst>
      </pc:sldChg>
      <pc:sldChg chg="modNotes">
        <pc:chgData name="Helen Hecht" userId="5ff6dfe4-d92f-45a1-a5aa-593c044744ed" providerId="ADAL" clId="{BB3A3A9D-2280-48D6-A515-D73CC1422D3F}" dt="2024-07-17T01:42:16.118" v="29" actId="368"/>
        <pc:sldMkLst>
          <pc:docMk/>
          <pc:sldMk cId="1306208307" sldId="260"/>
        </pc:sldMkLst>
      </pc:sldChg>
      <pc:sldChg chg="modNotes">
        <pc:chgData name="Helen Hecht" userId="5ff6dfe4-d92f-45a1-a5aa-593c044744ed" providerId="ADAL" clId="{BB3A3A9D-2280-48D6-A515-D73CC1422D3F}" dt="2024-07-17T01:42:16.118" v="27" actId="368"/>
        <pc:sldMkLst>
          <pc:docMk/>
          <pc:sldMk cId="4030430739" sldId="262"/>
        </pc:sldMkLst>
      </pc:sldChg>
      <pc:sldChg chg="modSp mod modNotes">
        <pc:chgData name="Helen Hecht" userId="5ff6dfe4-d92f-45a1-a5aa-593c044744ed" providerId="ADAL" clId="{BB3A3A9D-2280-48D6-A515-D73CC1422D3F}" dt="2024-07-17T17:07:51.518" v="116" actId="404"/>
        <pc:sldMkLst>
          <pc:docMk/>
          <pc:sldMk cId="3450653196" sldId="264"/>
        </pc:sldMkLst>
        <pc:graphicFrameChg chg="modGraphic">
          <ac:chgData name="Helen Hecht" userId="5ff6dfe4-d92f-45a1-a5aa-593c044744ed" providerId="ADAL" clId="{BB3A3A9D-2280-48D6-A515-D73CC1422D3F}" dt="2024-07-17T17:07:51.518" v="116" actId="404"/>
          <ac:graphicFrameMkLst>
            <pc:docMk/>
            <pc:sldMk cId="3450653196" sldId="264"/>
            <ac:graphicFrameMk id="6" creationId="{C6DC01E3-3036-7082-86B4-BC4045417BFC}"/>
          </ac:graphicFrameMkLst>
        </pc:graphicFrameChg>
      </pc:sldChg>
      <pc:sldChg chg="modNotes">
        <pc:chgData name="Helen Hecht" userId="5ff6dfe4-d92f-45a1-a5aa-593c044744ed" providerId="ADAL" clId="{BB3A3A9D-2280-48D6-A515-D73CC1422D3F}" dt="2024-07-17T01:42:16.118" v="35" actId="368"/>
        <pc:sldMkLst>
          <pc:docMk/>
          <pc:sldMk cId="2847048882" sldId="265"/>
        </pc:sldMkLst>
      </pc:sldChg>
      <pc:sldChg chg="modNotes">
        <pc:chgData name="Helen Hecht" userId="5ff6dfe4-d92f-45a1-a5aa-593c044744ed" providerId="ADAL" clId="{BB3A3A9D-2280-48D6-A515-D73CC1422D3F}" dt="2024-07-17T01:42:16.118" v="31" actId="368"/>
        <pc:sldMkLst>
          <pc:docMk/>
          <pc:sldMk cId="231475285" sldId="267"/>
        </pc:sldMkLst>
      </pc:sldChg>
      <pc:sldChg chg="modNotes">
        <pc:chgData name="Helen Hecht" userId="5ff6dfe4-d92f-45a1-a5aa-593c044744ed" providerId="ADAL" clId="{BB3A3A9D-2280-48D6-A515-D73CC1422D3F}" dt="2024-07-17T01:42:16.133" v="39" actId="368"/>
        <pc:sldMkLst>
          <pc:docMk/>
          <pc:sldMk cId="1930584929" sldId="269"/>
        </pc:sldMkLst>
      </pc:sldChg>
      <pc:sldChg chg="modNotes">
        <pc:chgData name="Helen Hecht" userId="5ff6dfe4-d92f-45a1-a5aa-593c044744ed" providerId="ADAL" clId="{BB3A3A9D-2280-48D6-A515-D73CC1422D3F}" dt="2024-07-17T01:42:16.149" v="51" actId="368"/>
        <pc:sldMkLst>
          <pc:docMk/>
          <pc:sldMk cId="232887754" sldId="270"/>
        </pc:sldMkLst>
      </pc:sldChg>
      <pc:sldChg chg="modNotes">
        <pc:chgData name="Helen Hecht" userId="5ff6dfe4-d92f-45a1-a5aa-593c044744ed" providerId="ADAL" clId="{BB3A3A9D-2280-48D6-A515-D73CC1422D3F}" dt="2024-07-17T01:42:16.133" v="43" actId="368"/>
        <pc:sldMkLst>
          <pc:docMk/>
          <pc:sldMk cId="3592171269" sldId="273"/>
        </pc:sldMkLst>
      </pc:sldChg>
      <pc:sldChg chg="modNotes">
        <pc:chgData name="Helen Hecht" userId="5ff6dfe4-d92f-45a1-a5aa-593c044744ed" providerId="ADAL" clId="{BB3A3A9D-2280-48D6-A515-D73CC1422D3F}" dt="2024-07-17T01:42:16.212" v="85" actId="368"/>
        <pc:sldMkLst>
          <pc:docMk/>
          <pc:sldMk cId="3541778982" sldId="278"/>
        </pc:sldMkLst>
      </pc:sldChg>
      <pc:sldChg chg="modNotes">
        <pc:chgData name="Helen Hecht" userId="5ff6dfe4-d92f-45a1-a5aa-593c044744ed" providerId="ADAL" clId="{BB3A3A9D-2280-48D6-A515-D73CC1422D3F}" dt="2024-07-17T01:42:16.071" v="5" actId="368"/>
        <pc:sldMkLst>
          <pc:docMk/>
          <pc:sldMk cId="2479482719" sldId="280"/>
        </pc:sldMkLst>
      </pc:sldChg>
      <pc:sldChg chg="modNotes">
        <pc:chgData name="Helen Hecht" userId="5ff6dfe4-d92f-45a1-a5aa-593c044744ed" providerId="ADAL" clId="{BB3A3A9D-2280-48D6-A515-D73CC1422D3F}" dt="2024-07-17T01:42:16.071" v="1" actId="368"/>
        <pc:sldMkLst>
          <pc:docMk/>
          <pc:sldMk cId="2475805559" sldId="281"/>
        </pc:sldMkLst>
      </pc:sldChg>
      <pc:sldChg chg="modNotes">
        <pc:chgData name="Helen Hecht" userId="5ff6dfe4-d92f-45a1-a5aa-593c044744ed" providerId="ADAL" clId="{BB3A3A9D-2280-48D6-A515-D73CC1422D3F}" dt="2024-07-17T01:42:16.181" v="65" actId="368"/>
        <pc:sldMkLst>
          <pc:docMk/>
          <pc:sldMk cId="1892452553" sldId="501"/>
        </pc:sldMkLst>
      </pc:sldChg>
      <pc:sldChg chg="modNotes">
        <pc:chgData name="Helen Hecht" userId="5ff6dfe4-d92f-45a1-a5aa-593c044744ed" providerId="ADAL" clId="{BB3A3A9D-2280-48D6-A515-D73CC1422D3F}" dt="2024-07-17T01:42:16.087" v="15" actId="368"/>
        <pc:sldMkLst>
          <pc:docMk/>
          <pc:sldMk cId="3749141021" sldId="545"/>
        </pc:sldMkLst>
      </pc:sldChg>
      <pc:sldChg chg="modNotes">
        <pc:chgData name="Helen Hecht" userId="5ff6dfe4-d92f-45a1-a5aa-593c044744ed" providerId="ADAL" clId="{BB3A3A9D-2280-48D6-A515-D73CC1422D3F}" dt="2024-07-17T01:42:16.087" v="7" actId="368"/>
        <pc:sldMkLst>
          <pc:docMk/>
          <pc:sldMk cId="289986479" sldId="546"/>
        </pc:sldMkLst>
      </pc:sldChg>
      <pc:sldChg chg="modNotes">
        <pc:chgData name="Helen Hecht" userId="5ff6dfe4-d92f-45a1-a5aa-593c044744ed" providerId="ADAL" clId="{BB3A3A9D-2280-48D6-A515-D73CC1422D3F}" dt="2024-07-17T01:42:16.102" v="17" actId="368"/>
        <pc:sldMkLst>
          <pc:docMk/>
          <pc:sldMk cId="2472941763" sldId="548"/>
        </pc:sldMkLst>
      </pc:sldChg>
      <pc:sldChg chg="modNotes">
        <pc:chgData name="Helen Hecht" userId="5ff6dfe4-d92f-45a1-a5aa-593c044744ed" providerId="ADAL" clId="{BB3A3A9D-2280-48D6-A515-D73CC1422D3F}" dt="2024-07-17T01:42:16.087" v="9" actId="368"/>
        <pc:sldMkLst>
          <pc:docMk/>
          <pc:sldMk cId="2247409794" sldId="549"/>
        </pc:sldMkLst>
      </pc:sldChg>
      <pc:sldChg chg="modNotes">
        <pc:chgData name="Helen Hecht" userId="5ff6dfe4-d92f-45a1-a5aa-593c044744ed" providerId="ADAL" clId="{BB3A3A9D-2280-48D6-A515-D73CC1422D3F}" dt="2024-07-17T01:42:16.087" v="11" actId="368"/>
        <pc:sldMkLst>
          <pc:docMk/>
          <pc:sldMk cId="2346141662" sldId="550"/>
        </pc:sldMkLst>
      </pc:sldChg>
      <pc:sldChg chg="modNotes">
        <pc:chgData name="Helen Hecht" userId="5ff6dfe4-d92f-45a1-a5aa-593c044744ed" providerId="ADAL" clId="{BB3A3A9D-2280-48D6-A515-D73CC1422D3F}" dt="2024-07-17T01:42:16.133" v="41" actId="368"/>
        <pc:sldMkLst>
          <pc:docMk/>
          <pc:sldMk cId="2711391909" sldId="552"/>
        </pc:sldMkLst>
      </pc:sldChg>
      <pc:sldChg chg="modNotes">
        <pc:chgData name="Helen Hecht" userId="5ff6dfe4-d92f-45a1-a5aa-593c044744ed" providerId="ADAL" clId="{BB3A3A9D-2280-48D6-A515-D73CC1422D3F}" dt="2024-07-17T01:42:16.133" v="45" actId="368"/>
        <pc:sldMkLst>
          <pc:docMk/>
          <pc:sldMk cId="918851306" sldId="553"/>
        </pc:sldMkLst>
      </pc:sldChg>
      <pc:sldChg chg="modNotes">
        <pc:chgData name="Helen Hecht" userId="5ff6dfe4-d92f-45a1-a5aa-593c044744ed" providerId="ADAL" clId="{BB3A3A9D-2280-48D6-A515-D73CC1422D3F}" dt="2024-07-17T01:42:16.149" v="47" actId="368"/>
        <pc:sldMkLst>
          <pc:docMk/>
          <pc:sldMk cId="1811994180" sldId="554"/>
        </pc:sldMkLst>
      </pc:sldChg>
      <pc:sldChg chg="modNotes">
        <pc:chgData name="Helen Hecht" userId="5ff6dfe4-d92f-45a1-a5aa-593c044744ed" providerId="ADAL" clId="{BB3A3A9D-2280-48D6-A515-D73CC1422D3F}" dt="2024-07-17T01:42:16.149" v="49" actId="368"/>
        <pc:sldMkLst>
          <pc:docMk/>
          <pc:sldMk cId="191247429" sldId="556"/>
        </pc:sldMkLst>
      </pc:sldChg>
      <pc:sldChg chg="modNotes">
        <pc:chgData name="Helen Hecht" userId="5ff6dfe4-d92f-45a1-a5aa-593c044744ed" providerId="ADAL" clId="{BB3A3A9D-2280-48D6-A515-D73CC1422D3F}" dt="2024-07-17T01:42:16.165" v="57" actId="368"/>
        <pc:sldMkLst>
          <pc:docMk/>
          <pc:sldMk cId="16740419" sldId="557"/>
        </pc:sldMkLst>
      </pc:sldChg>
      <pc:sldChg chg="modNotes">
        <pc:chgData name="Helen Hecht" userId="5ff6dfe4-d92f-45a1-a5aa-593c044744ed" providerId="ADAL" clId="{BB3A3A9D-2280-48D6-A515-D73CC1422D3F}" dt="2024-07-17T01:42:16.149" v="53" actId="368"/>
        <pc:sldMkLst>
          <pc:docMk/>
          <pc:sldMk cId="2305988692" sldId="559"/>
        </pc:sldMkLst>
      </pc:sldChg>
      <pc:sldChg chg="modNotes">
        <pc:chgData name="Helen Hecht" userId="5ff6dfe4-d92f-45a1-a5aa-593c044744ed" providerId="ADAL" clId="{BB3A3A9D-2280-48D6-A515-D73CC1422D3F}" dt="2024-07-17T01:42:16.169" v="63" actId="368"/>
        <pc:sldMkLst>
          <pc:docMk/>
          <pc:sldMk cId="1423633461" sldId="560"/>
        </pc:sldMkLst>
      </pc:sldChg>
      <pc:sldChg chg="modNotes">
        <pc:chgData name="Helen Hecht" userId="5ff6dfe4-d92f-45a1-a5aa-593c044744ed" providerId="ADAL" clId="{BB3A3A9D-2280-48D6-A515-D73CC1422D3F}" dt="2024-07-17T01:42:16.181" v="67" actId="368"/>
        <pc:sldMkLst>
          <pc:docMk/>
          <pc:sldMk cId="3341346832" sldId="561"/>
        </pc:sldMkLst>
      </pc:sldChg>
      <pc:sldChg chg="modNotes">
        <pc:chgData name="Helen Hecht" userId="5ff6dfe4-d92f-45a1-a5aa-593c044744ed" providerId="ADAL" clId="{BB3A3A9D-2280-48D6-A515-D73CC1422D3F}" dt="2024-07-17T01:42:16.181" v="69" actId="368"/>
        <pc:sldMkLst>
          <pc:docMk/>
          <pc:sldMk cId="2685197469" sldId="562"/>
        </pc:sldMkLst>
      </pc:sldChg>
      <pc:sldChg chg="modNotes">
        <pc:chgData name="Helen Hecht" userId="5ff6dfe4-d92f-45a1-a5aa-593c044744ed" providerId="ADAL" clId="{BB3A3A9D-2280-48D6-A515-D73CC1422D3F}" dt="2024-07-17T01:42:16.196" v="77" actId="368"/>
        <pc:sldMkLst>
          <pc:docMk/>
          <pc:sldMk cId="1049505763" sldId="564"/>
        </pc:sldMkLst>
      </pc:sldChg>
      <pc:sldChg chg="modNotes">
        <pc:chgData name="Helen Hecht" userId="5ff6dfe4-d92f-45a1-a5aa-593c044744ed" providerId="ADAL" clId="{BB3A3A9D-2280-48D6-A515-D73CC1422D3F}" dt="2024-07-17T01:42:16.181" v="71" actId="368"/>
        <pc:sldMkLst>
          <pc:docMk/>
          <pc:sldMk cId="40966122" sldId="565"/>
        </pc:sldMkLst>
      </pc:sldChg>
      <pc:sldChg chg="modNotes">
        <pc:chgData name="Helen Hecht" userId="5ff6dfe4-d92f-45a1-a5aa-593c044744ed" providerId="ADAL" clId="{BB3A3A9D-2280-48D6-A515-D73CC1422D3F}" dt="2024-07-17T01:42:16.196" v="81" actId="368"/>
        <pc:sldMkLst>
          <pc:docMk/>
          <pc:sldMk cId="461498258" sldId="566"/>
        </pc:sldMkLst>
      </pc:sldChg>
      <pc:sldChg chg="modNotes">
        <pc:chgData name="Helen Hecht" userId="5ff6dfe4-d92f-45a1-a5aa-593c044744ed" providerId="ADAL" clId="{BB3A3A9D-2280-48D6-A515-D73CC1422D3F}" dt="2024-07-17T01:42:16.102" v="23" actId="368"/>
        <pc:sldMkLst>
          <pc:docMk/>
          <pc:sldMk cId="3865831288" sldId="570"/>
        </pc:sldMkLst>
      </pc:sldChg>
      <pc:sldChg chg="modNotes">
        <pc:chgData name="Helen Hecht" userId="5ff6dfe4-d92f-45a1-a5aa-593c044744ed" providerId="ADAL" clId="{BB3A3A9D-2280-48D6-A515-D73CC1422D3F}" dt="2024-07-17T01:42:16.169" v="59" actId="368"/>
        <pc:sldMkLst>
          <pc:docMk/>
          <pc:sldMk cId="3020706040" sldId="571"/>
        </pc:sldMkLst>
      </pc:sldChg>
      <pc:sldChg chg="modNotes">
        <pc:chgData name="Helen Hecht" userId="5ff6dfe4-d92f-45a1-a5aa-593c044744ed" providerId="ADAL" clId="{BB3A3A9D-2280-48D6-A515-D73CC1422D3F}" dt="2024-07-17T01:42:16.071" v="3" actId="368"/>
        <pc:sldMkLst>
          <pc:docMk/>
          <pc:sldMk cId="2418906015" sldId="573"/>
        </pc:sldMkLst>
      </pc:sldChg>
      <pc:sldChg chg="modSp mod modNotes">
        <pc:chgData name="Helen Hecht" userId="5ff6dfe4-d92f-45a1-a5aa-593c044744ed" providerId="ADAL" clId="{BB3A3A9D-2280-48D6-A515-D73CC1422D3F}" dt="2024-07-17T17:09:45.198" v="122" actId="947"/>
        <pc:sldMkLst>
          <pc:docMk/>
          <pc:sldMk cId="1525860787" sldId="575"/>
        </pc:sldMkLst>
        <pc:graphicFrameChg chg="modGraphic">
          <ac:chgData name="Helen Hecht" userId="5ff6dfe4-d92f-45a1-a5aa-593c044744ed" providerId="ADAL" clId="{BB3A3A9D-2280-48D6-A515-D73CC1422D3F}" dt="2024-07-17T17:09:45.198" v="122" actId="947"/>
          <ac:graphicFrameMkLst>
            <pc:docMk/>
            <pc:sldMk cId="1525860787" sldId="575"/>
            <ac:graphicFrameMk id="3" creationId="{C9A2F33A-89EE-1F12-B528-3FE55D9E46F5}"/>
          </ac:graphicFrameMkLst>
        </pc:graphicFrameChg>
      </pc:sldChg>
      <pc:sldChg chg="modSp mod modNotes">
        <pc:chgData name="Helen Hecht" userId="5ff6dfe4-d92f-45a1-a5aa-593c044744ed" providerId="ADAL" clId="{BB3A3A9D-2280-48D6-A515-D73CC1422D3F}" dt="2024-07-17T17:07:35.306" v="115" actId="947"/>
        <pc:sldMkLst>
          <pc:docMk/>
          <pc:sldMk cId="522409126" sldId="579"/>
        </pc:sldMkLst>
        <pc:graphicFrameChg chg="modGraphic">
          <ac:chgData name="Helen Hecht" userId="5ff6dfe4-d92f-45a1-a5aa-593c044744ed" providerId="ADAL" clId="{BB3A3A9D-2280-48D6-A515-D73CC1422D3F}" dt="2024-07-17T17:07:35.306" v="115" actId="947"/>
          <ac:graphicFrameMkLst>
            <pc:docMk/>
            <pc:sldMk cId="522409126" sldId="579"/>
            <ac:graphicFrameMk id="6" creationId="{C6DC01E3-3036-7082-86B4-BC4045417BFC}"/>
          </ac:graphicFrameMkLst>
        </pc:graphicFrameChg>
      </pc:sldChg>
      <pc:sldChg chg="modNotes">
        <pc:chgData name="Helen Hecht" userId="5ff6dfe4-d92f-45a1-a5aa-593c044744ed" providerId="ADAL" clId="{BB3A3A9D-2280-48D6-A515-D73CC1422D3F}" dt="2024-07-17T01:42:16.196" v="83" actId="368"/>
        <pc:sldMkLst>
          <pc:docMk/>
          <pc:sldMk cId="3265385518" sldId="580"/>
        </pc:sldMkLst>
      </pc:sldChg>
      <pc:sldChg chg="modSp mod modNotes">
        <pc:chgData name="Helen Hecht" userId="5ff6dfe4-d92f-45a1-a5aa-593c044744ed" providerId="ADAL" clId="{BB3A3A9D-2280-48D6-A515-D73CC1422D3F}" dt="2024-07-17T17:05:06.858" v="91" actId="11"/>
        <pc:sldMkLst>
          <pc:docMk/>
          <pc:sldMk cId="3944608370" sldId="581"/>
        </pc:sldMkLst>
        <pc:spChg chg="mod">
          <ac:chgData name="Helen Hecht" userId="5ff6dfe4-d92f-45a1-a5aa-593c044744ed" providerId="ADAL" clId="{BB3A3A9D-2280-48D6-A515-D73CC1422D3F}" dt="2024-07-17T17:05:06.858" v="91" actId="11"/>
          <ac:spMkLst>
            <pc:docMk/>
            <pc:sldMk cId="3944608370" sldId="581"/>
            <ac:spMk id="3" creationId="{5B9F97C5-18AC-837E-7242-20A67DA2B141}"/>
          </ac:spMkLst>
        </pc:spChg>
      </pc:sldChg>
      <pc:sldChg chg="modNotes">
        <pc:chgData name="Helen Hecht" userId="5ff6dfe4-d92f-45a1-a5aa-593c044744ed" providerId="ADAL" clId="{BB3A3A9D-2280-48D6-A515-D73CC1422D3F}" dt="2024-07-17T01:42:16.181" v="73" actId="368"/>
        <pc:sldMkLst>
          <pc:docMk/>
          <pc:sldMk cId="2795079687" sldId="582"/>
        </pc:sldMkLst>
      </pc:sldChg>
      <pc:sldChg chg="modNotes">
        <pc:chgData name="Helen Hecht" userId="5ff6dfe4-d92f-45a1-a5aa-593c044744ed" providerId="ADAL" clId="{BB3A3A9D-2280-48D6-A515-D73CC1422D3F}" dt="2024-07-17T01:42:16.196" v="75" actId="368"/>
        <pc:sldMkLst>
          <pc:docMk/>
          <pc:sldMk cId="2513174998" sldId="583"/>
        </pc:sldMkLst>
      </pc:sldChg>
      <pc:sldChg chg="modNotes">
        <pc:chgData name="Helen Hecht" userId="5ff6dfe4-d92f-45a1-a5aa-593c044744ed" providerId="ADAL" clId="{BB3A3A9D-2280-48D6-A515-D73CC1422D3F}" dt="2024-07-17T01:42:16.196" v="79" actId="368"/>
        <pc:sldMkLst>
          <pc:docMk/>
          <pc:sldMk cId="2699390844" sldId="584"/>
        </pc:sldMkLst>
      </pc:sldChg>
      <pc:sldChg chg="modSp mod modNotes">
        <pc:chgData name="Helen Hecht" userId="5ff6dfe4-d92f-45a1-a5aa-593c044744ed" providerId="ADAL" clId="{BB3A3A9D-2280-48D6-A515-D73CC1422D3F}" dt="2024-07-17T17:08:30.094" v="119" actId="20577"/>
        <pc:sldMkLst>
          <pc:docMk/>
          <pc:sldMk cId="2681391779" sldId="585"/>
        </pc:sldMkLst>
        <pc:spChg chg="mod">
          <ac:chgData name="Helen Hecht" userId="5ff6dfe4-d92f-45a1-a5aa-593c044744ed" providerId="ADAL" clId="{BB3A3A9D-2280-48D6-A515-D73CC1422D3F}" dt="2024-07-17T17:08:30.094" v="119" actId="20577"/>
          <ac:spMkLst>
            <pc:docMk/>
            <pc:sldMk cId="2681391779" sldId="585"/>
            <ac:spMk id="3" creationId="{B29E2B72-1287-569E-6D7A-EEF6CEA2B89E}"/>
          </ac:spMkLst>
        </pc:spChg>
      </pc:sldChg>
      <pc:sldChg chg="modNotes">
        <pc:chgData name="Helen Hecht" userId="5ff6dfe4-d92f-45a1-a5aa-593c044744ed" providerId="ADAL" clId="{BB3A3A9D-2280-48D6-A515-D73CC1422D3F}" dt="2024-07-17T01:42:16.212" v="87" actId="368"/>
        <pc:sldMkLst>
          <pc:docMk/>
          <pc:sldMk cId="266853452" sldId="586"/>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4T13:51:37.059"/>
    </inkml:context>
    <inkml:brush xml:id="br0">
      <inkml:brushProperty name="width" value="0.05" units="cm"/>
      <inkml:brushProperty name="height" value="0.05" units="cm"/>
      <inkml:brushProperty name="color" value="#E71224"/>
    </inkml:brush>
  </inkml:definitions>
  <inkml:trace contextRef="#ctx0" brushRef="#br0">1697 161 24575,'-526'0'0,"508"-1"0,0-1 0,-32-7 0,-16-2 0,-1 9 0,-11-1 0,68 2 0,0-1 0,0 0 0,0 0 0,1-1 0,-16-7 0,5-1 0,-35-24 0,44 27 0,-1 0 0,0 0 0,0 1 0,-1 0 0,0 1 0,0 1 0,-26-7 0,25 10 0,1 0 0,-1 1 0,0 1 0,0 0 0,1 1 0,-1 1 0,0 0 0,1 0 0,-1 2 0,1 0 0,0 0 0,0 1 0,1 1 0,-1 0 0,1 0 0,1 2 0,-1-1 0,-17 16 0,-25 18 0,35-28 0,1 1 0,1 1 0,-25 25 0,34-32 0,0 0 0,-1-1 0,0 0 0,0 0 0,-18 9 0,16-10 0,0 1 0,0 0 0,-19 18 0,25-21 0,0 1 0,1 0 0,-1 1 0,1-1 0,1 1 0,-1 0 0,1 0 0,0 0 0,0 0 0,0 0 0,1 1 0,0-1 0,1 1 0,-1 0 0,0 9 0,1 185 0,4-95 0,-3 313 0,-1-408 0,2 0 0,0 0 0,3 15 0,-4-23 0,1 0 0,0-1 0,-1 1 0,1 0 0,1-1 0,-1 1 0,0 0 0,1-1 0,-1 0 0,1 1 0,-1-1 0,1 0 0,0 0 0,0 0 0,0 0 0,1 0 0,-1 0 0,5 2 0,11 3 0,1 0 0,0-2 0,21 4 0,26 8 0,-49-12 0,1-1 0,0 0 0,0-1 0,19 0 0,76-4 0,-55 0 0,-44 0 0,0 2 0,0 0 0,0 0 0,0 1 0,0 1 0,-1 0 0,16 7 0,-9-3 0,1-1 0,0-1 0,36 5 0,-17-6 0,42-3 0,1167-4 0,-695 4 0,1109-1 0,-1631-1 0,52-10 0,-1 0 0,-19 7 0,88 5 0,-147 0 0,0-1 0,0 1 0,-1 1 0,1-1 0,-1 0 0,1 1 0,-1 0 0,1 0 0,-1 1 0,0-1 0,0 1 0,6 4 0,1 4 0,-1 0 0,16 19 0,-8-8 0,-7-9 0,-2-3 0,0 1 0,19 15 0,-24-23 0,1 0 0,0 0 0,-1 0 0,1 0 0,0-1 0,1 0 0,-1 0 0,0-1 0,1 1 0,7 0 0,27 1 0,1-1 0,45-5 0,-9 0 0,-56 3 0,-2 1 0,0-2 0,-1 0 0,38-7 0,-51 6 0,1 1 0,-1-1 0,0 0 0,0 0 0,0-1 0,-1 1 0,1-1 0,0 0 0,-1-1 0,0 1 0,0-1 0,0 1 0,0-1 0,-1-1 0,1 1 0,-1 0 0,0-1 0,4-7 0,0-5 0,-6 11 0,1 1 0,1-1 0,-1 1 0,6-9 0,-7 13 0,0 0 0,0 0 0,-1 0 0,1 0 0,0 0 0,0 0 0,0 1 0,0-1 0,0 0 0,0 1 0,0-1 0,0 0 0,0 1 0,0 0 0,1-1 0,-1 1 0,0 0 0,0-1 0,0 1 0,0 0 0,1 0 0,-1 0 0,0 0 0,0 0 0,1 0 0,-1 0 0,0 1 0,2 0 0,1 0 0,1 2 0,-1-1 0,0 0 0,0 1 0,0 0 0,0 0 0,0 0 0,4 5 0,-5-4 0,0-1 0,1 0 0,-1 0 0,0-1 0,1 1 0,0-1 0,-1 0 0,1 0 0,0 0 0,0 0 0,8 2 0,-8-4 0,1 1 0,0-1 0,0-1 0,-1 1 0,1 0 0,0-1 0,-1 0 0,1 0 0,6-3 0,45-22 0,-15 7 0,-22 12 0,0 1 0,1 1 0,0 0 0,0 2 0,30-2 0,105 6 0,-65 2 0,540-3 0,-600-1 0,56-11 0,11 0 0,31 12 0,18-2 0,-62-10 0,-54 7 0,32-2 0,-27 6 0,-16 0 0,0 1 0,0-2 0,26-6 0,-29 4 0,-10 3 0,-1 0 0,1 0 0,-1-1 0,0 1 0,1-1 0,-1 0 0,0-1 0,0 0 0,-1 1 0,1-1 0,-1-1 0,1 1 0,4-6 0,-1 0 0,0-1 0,-1 0 0,-1 0 0,10-19 0,13-45 0,-14 34 0,-9 27 0,1-1 0,9-13 0,-11 19 0,0 0 0,0 0 0,-1-1 0,0 1 0,0-1 0,-1 0 0,4-18 0,-4-12 0,-3-74 0,-2 56 0,2 47 0,-1 0 0,-1 1 0,0-1 0,0 0 0,0 0 0,-2 1 0,1-1 0,-1 1 0,0 0 0,-9-13 0,6 11 0,-1 0 0,0 1 0,-1 0 0,0 0 0,-1 1 0,0 0 0,-16-10 0,11 8 0,-1 1 0,0 0 0,-31-12 0,39 19 0,1 0 0,-1-1 0,1 1 0,-1-1 0,1-1 0,0 0 0,0 0 0,-9-10 0,-65-62 0,-20-21 0,94 92 0,0 1 0,0-1 0,-1 1 0,1 0 0,-1 1 0,0 0 0,0 0 0,-1 1 0,1 0 0,-11-2 0,3 0 0,-26-12 0,-9-13 0,41 23 0,0 1 0,-1-1 0,0 2 0,0 0 0,0 0 0,-1 1 0,-13-4 0,-14 4 0,0 1 0,0 1 0,-44 5 0,9-1 0,-588-2 0,632-1 0,-55-11 0,-11 0 0,-207 10 0,156 3 0,-631-1 0,748 2 0,-54 9 0,-14 2 0,-226-11 0,166-4 0,-864 2 0,1005 1 0,0 0 0,0 1 0,0 0 0,0 2 0,0 0 0,0 1 0,1 0 0,0 2 0,-16 8 0,17-8 0,0-1 0,-1-1 0,1 0 0,-1-1 0,0 0 0,0-2 0,-17 2 0,-117-4 0,76-3 0,-193 3 0,237-1 0,-57-11 0,-8 0 0,-116-13 0,117 0 0,80 21 0,-23-5 0,-1 2 0,-74-5 0,-43 13-1365,131-1-5461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D950FE-75AB-4714-BBB3-8C0D6A3A5FD8}" type="datetimeFigureOut">
              <a:rPr lang="en-US" smtClean="0"/>
              <a:t>7/17/2024</a:t>
            </a:fld>
            <a:endParaRPr lang="en-US"/>
          </a:p>
        </p:txBody>
      </p:sp>
      <p:sp>
        <p:nvSpPr>
          <p:cNvPr id="4" name="Slide Image Placeholder 3"/>
          <p:cNvSpPr>
            <a:spLocks noGrp="1" noRot="1" noChangeAspect="1"/>
          </p:cNvSpPr>
          <p:nvPr>
            <p:ph type="sldImg" idx="2"/>
          </p:nvPr>
        </p:nvSpPr>
        <p:spPr>
          <a:xfrm>
            <a:off x="123092" y="123092"/>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3092" y="3332283"/>
            <a:ext cx="6453554" cy="535292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99F652-4191-4C67-B148-A73E6A1165BF}" type="slidenum">
              <a:rPr lang="en-US" smtClean="0"/>
              <a:t>‹#›</a:t>
            </a:fld>
            <a:endParaRPr lang="en-US"/>
          </a:p>
        </p:txBody>
      </p:sp>
    </p:spTree>
    <p:extLst>
      <p:ext uri="{BB962C8B-B14F-4D97-AF65-F5344CB8AC3E}">
        <p14:creationId xmlns:p14="http://schemas.microsoft.com/office/powerpoint/2010/main" val="3626512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8750" y="34925"/>
            <a:ext cx="5297488" cy="2979738"/>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494C42-5034-4A46-9B78-EE3919A245F5}" type="slidenum">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3196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10</a:t>
            </a:fld>
            <a:endParaRPr lang="en-US"/>
          </a:p>
        </p:txBody>
      </p:sp>
    </p:spTree>
    <p:extLst>
      <p:ext uri="{BB962C8B-B14F-4D97-AF65-F5344CB8AC3E}">
        <p14:creationId xmlns:p14="http://schemas.microsoft.com/office/powerpoint/2010/main" val="3836278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11</a:t>
            </a:fld>
            <a:endParaRPr lang="en-US"/>
          </a:p>
        </p:txBody>
      </p:sp>
    </p:spTree>
    <p:extLst>
      <p:ext uri="{BB962C8B-B14F-4D97-AF65-F5344CB8AC3E}">
        <p14:creationId xmlns:p14="http://schemas.microsoft.com/office/powerpoint/2010/main" val="1990155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12</a:t>
            </a:fld>
            <a:endParaRPr lang="en-US"/>
          </a:p>
        </p:txBody>
      </p:sp>
    </p:spTree>
    <p:extLst>
      <p:ext uri="{BB962C8B-B14F-4D97-AF65-F5344CB8AC3E}">
        <p14:creationId xmlns:p14="http://schemas.microsoft.com/office/powerpoint/2010/main" val="3731304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13</a:t>
            </a:fld>
            <a:endParaRPr lang="en-US"/>
          </a:p>
        </p:txBody>
      </p:sp>
    </p:spTree>
    <p:extLst>
      <p:ext uri="{BB962C8B-B14F-4D97-AF65-F5344CB8AC3E}">
        <p14:creationId xmlns:p14="http://schemas.microsoft.com/office/powerpoint/2010/main" val="1561570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14</a:t>
            </a:fld>
            <a:endParaRPr lang="en-US"/>
          </a:p>
        </p:txBody>
      </p:sp>
    </p:spTree>
    <p:extLst>
      <p:ext uri="{BB962C8B-B14F-4D97-AF65-F5344CB8AC3E}">
        <p14:creationId xmlns:p14="http://schemas.microsoft.com/office/powerpoint/2010/main" val="872882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15</a:t>
            </a:fld>
            <a:endParaRPr lang="en-US"/>
          </a:p>
        </p:txBody>
      </p:sp>
    </p:spTree>
    <p:extLst>
      <p:ext uri="{BB962C8B-B14F-4D97-AF65-F5344CB8AC3E}">
        <p14:creationId xmlns:p14="http://schemas.microsoft.com/office/powerpoint/2010/main" val="553539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16</a:t>
            </a:fld>
            <a:endParaRPr lang="en-US"/>
          </a:p>
        </p:txBody>
      </p:sp>
    </p:spTree>
    <p:extLst>
      <p:ext uri="{BB962C8B-B14F-4D97-AF65-F5344CB8AC3E}">
        <p14:creationId xmlns:p14="http://schemas.microsoft.com/office/powerpoint/2010/main" val="3624433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17</a:t>
            </a:fld>
            <a:endParaRPr lang="en-US"/>
          </a:p>
        </p:txBody>
      </p:sp>
    </p:spTree>
    <p:extLst>
      <p:ext uri="{BB962C8B-B14F-4D97-AF65-F5344CB8AC3E}">
        <p14:creationId xmlns:p14="http://schemas.microsoft.com/office/powerpoint/2010/main" val="343619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18</a:t>
            </a:fld>
            <a:endParaRPr lang="en-US"/>
          </a:p>
        </p:txBody>
      </p:sp>
    </p:spTree>
    <p:extLst>
      <p:ext uri="{BB962C8B-B14F-4D97-AF65-F5344CB8AC3E}">
        <p14:creationId xmlns:p14="http://schemas.microsoft.com/office/powerpoint/2010/main" val="3575933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19</a:t>
            </a:fld>
            <a:endParaRPr lang="en-US"/>
          </a:p>
        </p:txBody>
      </p:sp>
    </p:spTree>
    <p:extLst>
      <p:ext uri="{BB962C8B-B14F-4D97-AF65-F5344CB8AC3E}">
        <p14:creationId xmlns:p14="http://schemas.microsoft.com/office/powerpoint/2010/main" val="1497301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2</a:t>
            </a:fld>
            <a:endParaRPr lang="en-US"/>
          </a:p>
        </p:txBody>
      </p:sp>
    </p:spTree>
    <p:extLst>
      <p:ext uri="{BB962C8B-B14F-4D97-AF65-F5344CB8AC3E}">
        <p14:creationId xmlns:p14="http://schemas.microsoft.com/office/powerpoint/2010/main" val="14238064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20</a:t>
            </a:fld>
            <a:endParaRPr lang="en-US"/>
          </a:p>
        </p:txBody>
      </p:sp>
    </p:spTree>
    <p:extLst>
      <p:ext uri="{BB962C8B-B14F-4D97-AF65-F5344CB8AC3E}">
        <p14:creationId xmlns:p14="http://schemas.microsoft.com/office/powerpoint/2010/main" val="457129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8AD5FB-5C0D-44C8-B2B6-8EC5680CFF2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0243403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22</a:t>
            </a:fld>
            <a:endParaRPr lang="en-US"/>
          </a:p>
        </p:txBody>
      </p:sp>
    </p:spTree>
    <p:extLst>
      <p:ext uri="{BB962C8B-B14F-4D97-AF65-F5344CB8AC3E}">
        <p14:creationId xmlns:p14="http://schemas.microsoft.com/office/powerpoint/2010/main" val="1801566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23</a:t>
            </a:fld>
            <a:endParaRPr lang="en-US"/>
          </a:p>
        </p:txBody>
      </p:sp>
    </p:spTree>
    <p:extLst>
      <p:ext uri="{BB962C8B-B14F-4D97-AF65-F5344CB8AC3E}">
        <p14:creationId xmlns:p14="http://schemas.microsoft.com/office/powerpoint/2010/main" val="9917339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24</a:t>
            </a:fld>
            <a:endParaRPr lang="en-US"/>
          </a:p>
        </p:txBody>
      </p:sp>
    </p:spTree>
    <p:extLst>
      <p:ext uri="{BB962C8B-B14F-4D97-AF65-F5344CB8AC3E}">
        <p14:creationId xmlns:p14="http://schemas.microsoft.com/office/powerpoint/2010/main" val="1137274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8AD5FB-5C0D-44C8-B2B6-8EC5680CFF2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8387860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26</a:t>
            </a:fld>
            <a:endParaRPr lang="en-US"/>
          </a:p>
        </p:txBody>
      </p:sp>
    </p:spTree>
    <p:extLst>
      <p:ext uri="{BB962C8B-B14F-4D97-AF65-F5344CB8AC3E}">
        <p14:creationId xmlns:p14="http://schemas.microsoft.com/office/powerpoint/2010/main" val="18642065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27</a:t>
            </a:fld>
            <a:endParaRPr lang="en-US"/>
          </a:p>
        </p:txBody>
      </p:sp>
    </p:spTree>
    <p:extLst>
      <p:ext uri="{BB962C8B-B14F-4D97-AF65-F5344CB8AC3E}">
        <p14:creationId xmlns:p14="http://schemas.microsoft.com/office/powerpoint/2010/main" val="8249773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28</a:t>
            </a:fld>
            <a:endParaRPr lang="en-US"/>
          </a:p>
        </p:txBody>
      </p:sp>
    </p:spTree>
    <p:extLst>
      <p:ext uri="{BB962C8B-B14F-4D97-AF65-F5344CB8AC3E}">
        <p14:creationId xmlns:p14="http://schemas.microsoft.com/office/powerpoint/2010/main" val="18705375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29</a:t>
            </a:fld>
            <a:endParaRPr lang="en-US"/>
          </a:p>
        </p:txBody>
      </p:sp>
    </p:spTree>
    <p:extLst>
      <p:ext uri="{BB962C8B-B14F-4D97-AF65-F5344CB8AC3E}">
        <p14:creationId xmlns:p14="http://schemas.microsoft.com/office/powerpoint/2010/main" val="107639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8AD5FB-5C0D-44C8-B2B6-8EC5680CFF2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5171126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30</a:t>
            </a:fld>
            <a:endParaRPr lang="en-US"/>
          </a:p>
        </p:txBody>
      </p:sp>
    </p:spTree>
    <p:extLst>
      <p:ext uri="{BB962C8B-B14F-4D97-AF65-F5344CB8AC3E}">
        <p14:creationId xmlns:p14="http://schemas.microsoft.com/office/powerpoint/2010/main" val="27676493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31</a:t>
            </a:fld>
            <a:endParaRPr lang="en-US"/>
          </a:p>
        </p:txBody>
      </p:sp>
    </p:spTree>
    <p:extLst>
      <p:ext uri="{BB962C8B-B14F-4D97-AF65-F5344CB8AC3E}">
        <p14:creationId xmlns:p14="http://schemas.microsoft.com/office/powerpoint/2010/main" val="38637704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8AD5FB-5C0D-44C8-B2B6-8EC5680CFF2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148060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33EB6-EDB3-AED7-1E36-3FFF4D5ADE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E52F0B-D4AE-12ED-3A4C-59C1CCE0E8E0}"/>
              </a:ext>
            </a:extLst>
          </p:cNvPr>
          <p:cNvSpPr>
            <a:spLocks noGrp="1" noRot="1" noChangeAspect="1"/>
          </p:cNvSpPr>
          <p:nvPr>
            <p:ph type="sldImg"/>
          </p:nvPr>
        </p:nvSpPr>
        <p:spPr>
          <a:xfrm>
            <a:off x="363538" y="187325"/>
            <a:ext cx="4483100" cy="2522538"/>
          </a:xfrm>
        </p:spPr>
      </p:sp>
      <p:sp>
        <p:nvSpPr>
          <p:cNvPr id="3" name="Notes Placeholder 2">
            <a:extLst>
              <a:ext uri="{FF2B5EF4-FFF2-40B4-BE49-F238E27FC236}">
                <a16:creationId xmlns:a16="http://schemas.microsoft.com/office/drawing/2014/main" id="{0C8219F5-8DBB-64D7-24FE-A38036CFB82C}"/>
              </a:ext>
            </a:extLst>
          </p:cNvPr>
          <p:cNvSpPr>
            <a:spLocks noGrp="1"/>
          </p:cNvSpPr>
          <p:nvPr>
            <p:ph type="body" idx="1"/>
          </p:nvPr>
        </p:nvSpPr>
        <p:spPr/>
        <p:txBody>
          <a:bodyPr/>
          <a:lstStyle/>
          <a:p>
            <a:pPr marL="0" indent="0">
              <a:buNone/>
            </a:pPr>
            <a:endParaRPr lang="en-US" dirty="0"/>
          </a:p>
        </p:txBody>
      </p:sp>
    </p:spTree>
    <p:extLst>
      <p:ext uri="{BB962C8B-B14F-4D97-AF65-F5344CB8AC3E}">
        <p14:creationId xmlns:p14="http://schemas.microsoft.com/office/powerpoint/2010/main" val="19981778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33EB6-EDB3-AED7-1E36-3FFF4D5ADE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E52F0B-D4AE-12ED-3A4C-59C1CCE0E8E0}"/>
              </a:ext>
            </a:extLst>
          </p:cNvPr>
          <p:cNvSpPr>
            <a:spLocks noGrp="1" noRot="1" noChangeAspect="1"/>
          </p:cNvSpPr>
          <p:nvPr>
            <p:ph type="sldImg"/>
          </p:nvPr>
        </p:nvSpPr>
        <p:spPr>
          <a:xfrm>
            <a:off x="363538" y="187325"/>
            <a:ext cx="4483100" cy="2522538"/>
          </a:xfrm>
        </p:spPr>
      </p:sp>
      <p:sp>
        <p:nvSpPr>
          <p:cNvPr id="3" name="Notes Placeholder 2">
            <a:extLst>
              <a:ext uri="{FF2B5EF4-FFF2-40B4-BE49-F238E27FC236}">
                <a16:creationId xmlns:a16="http://schemas.microsoft.com/office/drawing/2014/main" id="{0C8219F5-8DBB-64D7-24FE-A38036CFB82C}"/>
              </a:ext>
            </a:extLst>
          </p:cNvPr>
          <p:cNvSpPr>
            <a:spLocks noGrp="1"/>
          </p:cNvSpPr>
          <p:nvPr>
            <p:ph type="body" idx="1"/>
          </p:nvPr>
        </p:nvSpPr>
        <p:spPr/>
        <p:txBody>
          <a:bodyPr/>
          <a:lstStyle/>
          <a:p>
            <a:pPr marL="0" indent="0">
              <a:buNone/>
            </a:pPr>
            <a:endParaRPr lang="en-US" dirty="0"/>
          </a:p>
        </p:txBody>
      </p:sp>
    </p:spTree>
    <p:extLst>
      <p:ext uri="{BB962C8B-B14F-4D97-AF65-F5344CB8AC3E}">
        <p14:creationId xmlns:p14="http://schemas.microsoft.com/office/powerpoint/2010/main" val="40990624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33EB6-EDB3-AED7-1E36-3FFF4D5ADE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E52F0B-D4AE-12ED-3A4C-59C1CCE0E8E0}"/>
              </a:ext>
            </a:extLst>
          </p:cNvPr>
          <p:cNvSpPr>
            <a:spLocks noGrp="1" noRot="1" noChangeAspect="1"/>
          </p:cNvSpPr>
          <p:nvPr>
            <p:ph type="sldImg"/>
          </p:nvPr>
        </p:nvSpPr>
        <p:spPr>
          <a:xfrm>
            <a:off x="363538" y="187325"/>
            <a:ext cx="4483100" cy="2522538"/>
          </a:xfrm>
        </p:spPr>
      </p:sp>
      <p:sp>
        <p:nvSpPr>
          <p:cNvPr id="3" name="Notes Placeholder 2">
            <a:extLst>
              <a:ext uri="{FF2B5EF4-FFF2-40B4-BE49-F238E27FC236}">
                <a16:creationId xmlns:a16="http://schemas.microsoft.com/office/drawing/2014/main" id="{0C8219F5-8DBB-64D7-24FE-A38036CFB82C}"/>
              </a:ext>
            </a:extLst>
          </p:cNvPr>
          <p:cNvSpPr>
            <a:spLocks noGrp="1"/>
          </p:cNvSpPr>
          <p:nvPr>
            <p:ph type="body" idx="1"/>
          </p:nvPr>
        </p:nvSpPr>
        <p:spPr/>
        <p:txBody>
          <a:bodyPr/>
          <a:lstStyle/>
          <a:p>
            <a:pPr marL="0" indent="0">
              <a:buNone/>
            </a:pPr>
            <a:endParaRPr lang="en-US" dirty="0"/>
          </a:p>
        </p:txBody>
      </p:sp>
    </p:spTree>
    <p:extLst>
      <p:ext uri="{BB962C8B-B14F-4D97-AF65-F5344CB8AC3E}">
        <p14:creationId xmlns:p14="http://schemas.microsoft.com/office/powerpoint/2010/main" val="19221051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36</a:t>
            </a:fld>
            <a:endParaRPr lang="en-US"/>
          </a:p>
        </p:txBody>
      </p:sp>
    </p:spTree>
    <p:extLst>
      <p:ext uri="{BB962C8B-B14F-4D97-AF65-F5344CB8AC3E}">
        <p14:creationId xmlns:p14="http://schemas.microsoft.com/office/powerpoint/2010/main" val="23331612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37</a:t>
            </a:fld>
            <a:endParaRPr lang="en-US"/>
          </a:p>
        </p:txBody>
      </p:sp>
    </p:spTree>
    <p:extLst>
      <p:ext uri="{BB962C8B-B14F-4D97-AF65-F5344CB8AC3E}">
        <p14:creationId xmlns:p14="http://schemas.microsoft.com/office/powerpoint/2010/main" val="35836157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38</a:t>
            </a:fld>
            <a:endParaRPr lang="en-US"/>
          </a:p>
        </p:txBody>
      </p:sp>
    </p:spTree>
    <p:extLst>
      <p:ext uri="{BB962C8B-B14F-4D97-AF65-F5344CB8AC3E}">
        <p14:creationId xmlns:p14="http://schemas.microsoft.com/office/powerpoint/2010/main" val="680098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39</a:t>
            </a:fld>
            <a:endParaRPr lang="en-US"/>
          </a:p>
        </p:txBody>
      </p:sp>
    </p:spTree>
    <p:extLst>
      <p:ext uri="{BB962C8B-B14F-4D97-AF65-F5344CB8AC3E}">
        <p14:creationId xmlns:p14="http://schemas.microsoft.com/office/powerpoint/2010/main" val="705028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3335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8AD5FB-5C0D-44C8-B2B6-8EC5680CFF2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096217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40</a:t>
            </a:fld>
            <a:endParaRPr lang="en-US"/>
          </a:p>
        </p:txBody>
      </p:sp>
    </p:spTree>
    <p:extLst>
      <p:ext uri="{BB962C8B-B14F-4D97-AF65-F5344CB8AC3E}">
        <p14:creationId xmlns:p14="http://schemas.microsoft.com/office/powerpoint/2010/main" val="19158515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41</a:t>
            </a:fld>
            <a:endParaRPr lang="en-US"/>
          </a:p>
        </p:txBody>
      </p:sp>
    </p:spTree>
    <p:extLst>
      <p:ext uri="{BB962C8B-B14F-4D97-AF65-F5344CB8AC3E}">
        <p14:creationId xmlns:p14="http://schemas.microsoft.com/office/powerpoint/2010/main" val="36978007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42</a:t>
            </a:fld>
            <a:endParaRPr lang="en-US"/>
          </a:p>
        </p:txBody>
      </p:sp>
    </p:spTree>
    <p:extLst>
      <p:ext uri="{BB962C8B-B14F-4D97-AF65-F5344CB8AC3E}">
        <p14:creationId xmlns:p14="http://schemas.microsoft.com/office/powerpoint/2010/main" val="35530297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43</a:t>
            </a:fld>
            <a:endParaRPr lang="en-US"/>
          </a:p>
        </p:txBody>
      </p:sp>
    </p:spTree>
    <p:extLst>
      <p:ext uri="{BB962C8B-B14F-4D97-AF65-F5344CB8AC3E}">
        <p14:creationId xmlns:p14="http://schemas.microsoft.com/office/powerpoint/2010/main" val="302016357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44</a:t>
            </a:fld>
            <a:endParaRPr lang="en-US"/>
          </a:p>
        </p:txBody>
      </p:sp>
    </p:spTree>
    <p:extLst>
      <p:ext uri="{BB962C8B-B14F-4D97-AF65-F5344CB8AC3E}">
        <p14:creationId xmlns:p14="http://schemas.microsoft.com/office/powerpoint/2010/main" val="3565548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8AD5FB-5C0D-44C8-B2B6-8EC5680CFF2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22594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8AD5FB-5C0D-44C8-B2B6-8EC5680CFF2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090153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8AD5FB-5C0D-44C8-B2B6-8EC5680CFF2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92365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9F652-4191-4C67-B148-A73E6A1165BF}" type="slidenum">
              <a:rPr lang="en-US" smtClean="0"/>
              <a:t>8</a:t>
            </a:fld>
            <a:endParaRPr lang="en-US"/>
          </a:p>
        </p:txBody>
      </p:sp>
    </p:spTree>
    <p:extLst>
      <p:ext uri="{BB962C8B-B14F-4D97-AF65-F5344CB8AC3E}">
        <p14:creationId xmlns:p14="http://schemas.microsoft.com/office/powerpoint/2010/main" val="246382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 y="123825"/>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8AD5FB-5C0D-44C8-B2B6-8EC5680CFF2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657868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809B7-8974-7056-266C-8CD618DDC1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7B2F66-2250-2CFB-DEF2-C825EE8117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30AEBF-C534-911F-21B4-5ED5DE148BC1}"/>
              </a:ext>
            </a:extLst>
          </p:cNvPr>
          <p:cNvSpPr>
            <a:spLocks noGrp="1"/>
          </p:cNvSpPr>
          <p:nvPr>
            <p:ph type="dt" sz="half" idx="10"/>
          </p:nvPr>
        </p:nvSpPr>
        <p:spPr/>
        <p:txBody>
          <a:bodyPr/>
          <a:lstStyle/>
          <a:p>
            <a:fld id="{010B8DC5-D412-4D14-8A5A-3F08339C148C}" type="datetime1">
              <a:rPr lang="en-US" smtClean="0"/>
              <a:t>7/17/2024</a:t>
            </a:fld>
            <a:endParaRPr lang="en-US"/>
          </a:p>
        </p:txBody>
      </p:sp>
      <p:sp>
        <p:nvSpPr>
          <p:cNvPr id="5" name="Footer Placeholder 4">
            <a:extLst>
              <a:ext uri="{FF2B5EF4-FFF2-40B4-BE49-F238E27FC236}">
                <a16:creationId xmlns:a16="http://schemas.microsoft.com/office/drawing/2014/main" id="{59A903A9-8341-83EA-E95B-9E1B7D4BF4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B5A94-84EC-2B93-E51D-6C8B4E6D3BF4}"/>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4227479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55BB2-70F8-2A79-0F04-C5BFD34CAD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94EA03-87B3-55E9-4D85-1577F9923A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66CFE8-24A9-C16A-A733-0A27F5D133B7}"/>
              </a:ext>
            </a:extLst>
          </p:cNvPr>
          <p:cNvSpPr>
            <a:spLocks noGrp="1"/>
          </p:cNvSpPr>
          <p:nvPr>
            <p:ph type="dt" sz="half" idx="10"/>
          </p:nvPr>
        </p:nvSpPr>
        <p:spPr/>
        <p:txBody>
          <a:bodyPr/>
          <a:lstStyle/>
          <a:p>
            <a:fld id="{4CA46E1F-7BD0-4927-A976-7CD0D70092BD}" type="datetime1">
              <a:rPr lang="en-US" smtClean="0"/>
              <a:t>7/17/2024</a:t>
            </a:fld>
            <a:endParaRPr lang="en-US"/>
          </a:p>
        </p:txBody>
      </p:sp>
      <p:sp>
        <p:nvSpPr>
          <p:cNvPr id="5" name="Footer Placeholder 4">
            <a:extLst>
              <a:ext uri="{FF2B5EF4-FFF2-40B4-BE49-F238E27FC236}">
                <a16:creationId xmlns:a16="http://schemas.microsoft.com/office/drawing/2014/main" id="{3FB17A8B-FED3-028B-F47C-A166192C14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EFF6E8-2A38-F7B8-5118-215D8D6AC799}"/>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370704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441E34-8EF5-BC0B-238A-A533B9F2DF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141CB8-6280-7A33-61DC-443DBB8789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18499C-2864-341A-E22D-93FC062C941B}"/>
              </a:ext>
            </a:extLst>
          </p:cNvPr>
          <p:cNvSpPr>
            <a:spLocks noGrp="1"/>
          </p:cNvSpPr>
          <p:nvPr>
            <p:ph type="dt" sz="half" idx="10"/>
          </p:nvPr>
        </p:nvSpPr>
        <p:spPr/>
        <p:txBody>
          <a:bodyPr/>
          <a:lstStyle/>
          <a:p>
            <a:fld id="{3B014EB5-29D3-49C3-8261-A121034C7CD7}" type="datetime1">
              <a:rPr lang="en-US" smtClean="0"/>
              <a:t>7/17/2024</a:t>
            </a:fld>
            <a:endParaRPr lang="en-US"/>
          </a:p>
        </p:txBody>
      </p:sp>
      <p:sp>
        <p:nvSpPr>
          <p:cNvPr id="5" name="Footer Placeholder 4">
            <a:extLst>
              <a:ext uri="{FF2B5EF4-FFF2-40B4-BE49-F238E27FC236}">
                <a16:creationId xmlns:a16="http://schemas.microsoft.com/office/drawing/2014/main" id="{B9AD3A67-9F74-3224-B938-3AA5836870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1A658-387B-7D40-199D-1436ECD1427B}"/>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3752264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1BB37D1A-CA2C-4926-BA38-5F5C7538F399}" type="datetime1">
              <a:rPr lang="en-US" smtClean="0"/>
              <a:t>7/17/2024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52850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AD46F7EF-8D06-4C94-B16C-4C8D0E6A572B}" type="datetime1">
              <a:rPr lang="en-US" smtClean="0"/>
              <a:t>7/17/2024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64640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C173F527-1288-4E9F-B439-9DB97FCA04DC}" type="datetime1">
              <a:rPr lang="en-US" smtClean="0"/>
              <a:t>7/17/2024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9146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C84D91-692A-4C47-8D88-C88AC89F8F16}" type="datetime1">
              <a:rPr lang="en-US" smtClean="0"/>
              <a:t>7/17/2024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98859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B7E174-617D-408E-97F4-8682C4696571}" type="datetime1">
              <a:rPr lang="en-US" smtClean="0"/>
              <a:t>7/17/2024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421310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A1B7CB-B020-439A-933C-5A533B73F9EA}" type="datetime1">
              <a:rPr lang="en-US" smtClean="0"/>
              <a:t>7/17/2024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16477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B60B98-0477-42A9-9AA3-26D823DF2455}" type="datetime1">
              <a:rPr lang="en-US" smtClean="0"/>
              <a:t>7/17/2024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684626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455B86E-C424-475E-A2F2-4F072FC5FA60}" type="datetime1">
              <a:rPr lang="en-US" smtClean="0"/>
              <a:t>7/17/2024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47551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64E39-1AFC-E351-765F-EC261E6EE5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C55285-0062-0ACF-50C8-A7E8BEAC25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301018-94EE-60C7-C165-C1C1F0C52078}"/>
              </a:ext>
            </a:extLst>
          </p:cNvPr>
          <p:cNvSpPr>
            <a:spLocks noGrp="1"/>
          </p:cNvSpPr>
          <p:nvPr>
            <p:ph type="dt" sz="half" idx="10"/>
          </p:nvPr>
        </p:nvSpPr>
        <p:spPr/>
        <p:txBody>
          <a:bodyPr/>
          <a:lstStyle/>
          <a:p>
            <a:fld id="{11C78C9E-FF7B-4379-A5AD-7903D3461A09}" type="datetime1">
              <a:rPr lang="en-US" smtClean="0"/>
              <a:t>7/17/2024</a:t>
            </a:fld>
            <a:endParaRPr lang="en-US"/>
          </a:p>
        </p:txBody>
      </p:sp>
      <p:sp>
        <p:nvSpPr>
          <p:cNvPr id="5" name="Footer Placeholder 4">
            <a:extLst>
              <a:ext uri="{FF2B5EF4-FFF2-40B4-BE49-F238E27FC236}">
                <a16:creationId xmlns:a16="http://schemas.microsoft.com/office/drawing/2014/main" id="{45C01825-B0AE-E195-4DF8-2C5B21BC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1F2A63-323B-A8EA-3DED-7C27491F30C8}"/>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27726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3E8620-9383-4EE6-A8A7-3871C7682113}" type="datetime1">
              <a:rPr lang="en-US" smtClean="0"/>
              <a:t>7/17/2024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131461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112AC3-8EF1-49DA-8B5F-A7250AEADE6D}" type="datetime1">
              <a:rPr lang="en-US" smtClean="0"/>
              <a:t>7/17/2024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51583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37E7A68B-0D05-48F6-B972-E2AA22F63397}" type="datetime1">
              <a:rPr lang="en-US" smtClean="0"/>
              <a:t>7/17/2024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71916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2B18E-80C3-38E1-05FF-BFCE30D566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975DBD-9222-0E7E-423F-EC2E3EB30AC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CC9BB3-B51E-E11E-451C-8D3C28D362C5}"/>
              </a:ext>
            </a:extLst>
          </p:cNvPr>
          <p:cNvSpPr>
            <a:spLocks noGrp="1"/>
          </p:cNvSpPr>
          <p:nvPr>
            <p:ph type="dt" sz="half" idx="10"/>
          </p:nvPr>
        </p:nvSpPr>
        <p:spPr/>
        <p:txBody>
          <a:bodyPr/>
          <a:lstStyle/>
          <a:p>
            <a:fld id="{840DF60F-B538-4B69-883F-09CE31DD2050}" type="datetime1">
              <a:rPr lang="en-US" smtClean="0"/>
              <a:t>7/17/2024</a:t>
            </a:fld>
            <a:endParaRPr lang="en-US"/>
          </a:p>
        </p:txBody>
      </p:sp>
      <p:sp>
        <p:nvSpPr>
          <p:cNvPr id="5" name="Footer Placeholder 4">
            <a:extLst>
              <a:ext uri="{FF2B5EF4-FFF2-40B4-BE49-F238E27FC236}">
                <a16:creationId xmlns:a16="http://schemas.microsoft.com/office/drawing/2014/main" id="{4CAF49EB-5E0D-ED50-B022-70D0BED049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DB5A1D-3BD0-A928-1C71-0CAD838CFFC1}"/>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227728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2D6F7-057C-BED2-BB7F-BF7F4B911D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B6684-5347-2D01-A1F0-82466BF718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42041-A94C-509C-AC8A-85D5C3F8F0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38767C-83E4-12F4-467A-24CA29512532}"/>
              </a:ext>
            </a:extLst>
          </p:cNvPr>
          <p:cNvSpPr>
            <a:spLocks noGrp="1"/>
          </p:cNvSpPr>
          <p:nvPr>
            <p:ph type="dt" sz="half" idx="10"/>
          </p:nvPr>
        </p:nvSpPr>
        <p:spPr/>
        <p:txBody>
          <a:bodyPr/>
          <a:lstStyle/>
          <a:p>
            <a:fld id="{3C7A8C3A-5BCA-4E9C-9716-AC688008A70B}" type="datetime1">
              <a:rPr lang="en-US" smtClean="0"/>
              <a:t>7/17/2024</a:t>
            </a:fld>
            <a:endParaRPr lang="en-US"/>
          </a:p>
        </p:txBody>
      </p:sp>
      <p:sp>
        <p:nvSpPr>
          <p:cNvPr id="6" name="Footer Placeholder 5">
            <a:extLst>
              <a:ext uri="{FF2B5EF4-FFF2-40B4-BE49-F238E27FC236}">
                <a16:creationId xmlns:a16="http://schemas.microsoft.com/office/drawing/2014/main" id="{91B95DC6-B2A7-0141-69EC-3B92B2CF88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A34F84-4A34-14E5-46DC-DDD367AD3F1D}"/>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592903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B1604-02EC-DECF-B8A6-F7BD1CA58E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716A82-A629-C391-AC3C-82D8E01AF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1D313C-64B4-0E34-E0F8-F795E4D900D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1026E1-7AF3-8457-FB59-50C4481CAF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BB1DA5-3440-D84F-9135-7D77F2B8DA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EE3E32-4271-B6AB-EF6D-EC53E6AA292B}"/>
              </a:ext>
            </a:extLst>
          </p:cNvPr>
          <p:cNvSpPr>
            <a:spLocks noGrp="1"/>
          </p:cNvSpPr>
          <p:nvPr>
            <p:ph type="dt" sz="half" idx="10"/>
          </p:nvPr>
        </p:nvSpPr>
        <p:spPr/>
        <p:txBody>
          <a:bodyPr/>
          <a:lstStyle/>
          <a:p>
            <a:fld id="{C233A67F-77F1-4E39-8BA8-3B2062A6FF5F}" type="datetime1">
              <a:rPr lang="en-US" smtClean="0"/>
              <a:t>7/17/2024</a:t>
            </a:fld>
            <a:endParaRPr lang="en-US"/>
          </a:p>
        </p:txBody>
      </p:sp>
      <p:sp>
        <p:nvSpPr>
          <p:cNvPr id="8" name="Footer Placeholder 7">
            <a:extLst>
              <a:ext uri="{FF2B5EF4-FFF2-40B4-BE49-F238E27FC236}">
                <a16:creationId xmlns:a16="http://schemas.microsoft.com/office/drawing/2014/main" id="{60F938CF-1A7B-B595-80A6-AAE6D24146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C136A1-414B-BCFC-EB89-1443CD0AB18E}"/>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232208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50DED-5F04-7958-C504-134C0E87E0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2C72D3-C7E7-4163-12B1-293BE4EFA301}"/>
              </a:ext>
            </a:extLst>
          </p:cNvPr>
          <p:cNvSpPr>
            <a:spLocks noGrp="1"/>
          </p:cNvSpPr>
          <p:nvPr>
            <p:ph type="dt" sz="half" idx="10"/>
          </p:nvPr>
        </p:nvSpPr>
        <p:spPr/>
        <p:txBody>
          <a:bodyPr/>
          <a:lstStyle/>
          <a:p>
            <a:fld id="{C15A680C-4E66-413A-BCDF-8AAC1C7A0A38}" type="datetime1">
              <a:rPr lang="en-US" smtClean="0"/>
              <a:t>7/17/2024</a:t>
            </a:fld>
            <a:endParaRPr lang="en-US"/>
          </a:p>
        </p:txBody>
      </p:sp>
      <p:sp>
        <p:nvSpPr>
          <p:cNvPr id="4" name="Footer Placeholder 3">
            <a:extLst>
              <a:ext uri="{FF2B5EF4-FFF2-40B4-BE49-F238E27FC236}">
                <a16:creationId xmlns:a16="http://schemas.microsoft.com/office/drawing/2014/main" id="{FF458095-FCB9-9266-F5DA-57234E44F8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90545F-463F-4DD2-DAFB-6BB19DF480E8}"/>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1905736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291A2B-3795-1FEF-5268-2AD50F10F5BD}"/>
              </a:ext>
            </a:extLst>
          </p:cNvPr>
          <p:cNvSpPr>
            <a:spLocks noGrp="1"/>
          </p:cNvSpPr>
          <p:nvPr>
            <p:ph type="dt" sz="half" idx="10"/>
          </p:nvPr>
        </p:nvSpPr>
        <p:spPr/>
        <p:txBody>
          <a:bodyPr/>
          <a:lstStyle/>
          <a:p>
            <a:fld id="{2057A2FB-01BE-4052-9FDB-A55A0AB9C452}" type="datetime1">
              <a:rPr lang="en-US" smtClean="0"/>
              <a:t>7/17/2024</a:t>
            </a:fld>
            <a:endParaRPr lang="en-US"/>
          </a:p>
        </p:txBody>
      </p:sp>
      <p:sp>
        <p:nvSpPr>
          <p:cNvPr id="3" name="Footer Placeholder 2">
            <a:extLst>
              <a:ext uri="{FF2B5EF4-FFF2-40B4-BE49-F238E27FC236}">
                <a16:creationId xmlns:a16="http://schemas.microsoft.com/office/drawing/2014/main" id="{C7B344AD-6AA4-A713-76BE-6E7AC2DBC7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93D530-6A43-ABF8-B059-82208D4F8D54}"/>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1403034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A47C9-B31A-FA07-3A84-5227BD231E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9BD860-B3FD-A539-778C-72A907D3F8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C66CAE-E62E-3CF0-0D12-A8A02EF994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EF303B-7977-8210-23CF-17DDBD0B6A19}"/>
              </a:ext>
            </a:extLst>
          </p:cNvPr>
          <p:cNvSpPr>
            <a:spLocks noGrp="1"/>
          </p:cNvSpPr>
          <p:nvPr>
            <p:ph type="dt" sz="half" idx="10"/>
          </p:nvPr>
        </p:nvSpPr>
        <p:spPr/>
        <p:txBody>
          <a:bodyPr/>
          <a:lstStyle/>
          <a:p>
            <a:fld id="{85F06968-FC98-40FE-9734-2691932B7377}" type="datetime1">
              <a:rPr lang="en-US" smtClean="0"/>
              <a:t>7/17/2024</a:t>
            </a:fld>
            <a:endParaRPr lang="en-US"/>
          </a:p>
        </p:txBody>
      </p:sp>
      <p:sp>
        <p:nvSpPr>
          <p:cNvPr id="6" name="Footer Placeholder 5">
            <a:extLst>
              <a:ext uri="{FF2B5EF4-FFF2-40B4-BE49-F238E27FC236}">
                <a16:creationId xmlns:a16="http://schemas.microsoft.com/office/drawing/2014/main" id="{13E04D62-3044-7E60-61A7-EB35000355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4A70DC-49C5-2D1A-619F-3A6C816C3D49}"/>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24992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4985C-033A-82BA-7131-37D7A648A5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2BB8C7-D82F-80EE-8559-9E5D6AE75D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91AD01-A146-8B06-2E78-9BCA592A46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173D3F-69EF-3335-85F6-3C06B1B0C0EA}"/>
              </a:ext>
            </a:extLst>
          </p:cNvPr>
          <p:cNvSpPr>
            <a:spLocks noGrp="1"/>
          </p:cNvSpPr>
          <p:nvPr>
            <p:ph type="dt" sz="half" idx="10"/>
          </p:nvPr>
        </p:nvSpPr>
        <p:spPr/>
        <p:txBody>
          <a:bodyPr/>
          <a:lstStyle/>
          <a:p>
            <a:fld id="{5B34D405-68F9-440D-80F2-89CBA393EABF}" type="datetime1">
              <a:rPr lang="en-US" smtClean="0"/>
              <a:t>7/17/2024</a:t>
            </a:fld>
            <a:endParaRPr lang="en-US"/>
          </a:p>
        </p:txBody>
      </p:sp>
      <p:sp>
        <p:nvSpPr>
          <p:cNvPr id="6" name="Footer Placeholder 5">
            <a:extLst>
              <a:ext uri="{FF2B5EF4-FFF2-40B4-BE49-F238E27FC236}">
                <a16:creationId xmlns:a16="http://schemas.microsoft.com/office/drawing/2014/main" id="{06F22E1F-7F9E-583C-1A1E-265BC3B40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9B423C-5ED9-6515-1931-6CF2A86099C0}"/>
              </a:ext>
            </a:extLst>
          </p:cNvPr>
          <p:cNvSpPr>
            <a:spLocks noGrp="1"/>
          </p:cNvSpPr>
          <p:nvPr>
            <p:ph type="sldNum" sz="quarter" idx="12"/>
          </p:nvPr>
        </p:nvSpPr>
        <p:spPr/>
        <p:txBody>
          <a:bodyPr/>
          <a:lstStyle/>
          <a:p>
            <a:fld id="{D6C96CAE-968E-43AD-BA74-60661CD4F489}" type="slidenum">
              <a:rPr lang="en-US" smtClean="0"/>
              <a:t>‹#›</a:t>
            </a:fld>
            <a:endParaRPr lang="en-US"/>
          </a:p>
        </p:txBody>
      </p:sp>
    </p:spTree>
    <p:extLst>
      <p:ext uri="{BB962C8B-B14F-4D97-AF65-F5344CB8AC3E}">
        <p14:creationId xmlns:p14="http://schemas.microsoft.com/office/powerpoint/2010/main" val="3079256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CBBF98-DFC6-67D7-1C52-97E87DAC8F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977585-7403-AAEE-3004-385895B4A4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7F64FA-BB77-E9A1-A767-941773332E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63372F7-6D4F-49B7-BF3B-A742BAC04A5D}" type="datetime1">
              <a:rPr lang="en-US" smtClean="0"/>
              <a:t>7/17/2024</a:t>
            </a:fld>
            <a:endParaRPr lang="en-US"/>
          </a:p>
        </p:txBody>
      </p:sp>
      <p:sp>
        <p:nvSpPr>
          <p:cNvPr id="5" name="Footer Placeholder 4">
            <a:extLst>
              <a:ext uri="{FF2B5EF4-FFF2-40B4-BE49-F238E27FC236}">
                <a16:creationId xmlns:a16="http://schemas.microsoft.com/office/drawing/2014/main" id="{C05B1F66-BD55-6706-483E-305C314A4C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8A683CC-D375-55D1-D517-CFF7B1C34B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6C96CAE-968E-43AD-BA74-60661CD4F489}" type="slidenum">
              <a:rPr lang="en-US" smtClean="0"/>
              <a:t>‹#›</a:t>
            </a:fld>
            <a:endParaRPr lang="en-US"/>
          </a:p>
        </p:txBody>
      </p:sp>
    </p:spTree>
    <p:extLst>
      <p:ext uri="{BB962C8B-B14F-4D97-AF65-F5344CB8AC3E}">
        <p14:creationId xmlns:p14="http://schemas.microsoft.com/office/powerpoint/2010/main" val="2678576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78F5A55F-9E12-461C-AEAF-DA1929A0540A}" type="datetime1">
              <a:rPr lang="en-US" smtClean="0"/>
              <a:t>7/17/2024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1975037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657269" y="1938948"/>
            <a:ext cx="8088198" cy="1675614"/>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000" cap="none" dirty="0"/>
              <a:t>State Taxation of Partnerships Proposed White Paper Outline</a:t>
            </a:r>
            <a:br>
              <a:rPr lang="en-US" sz="4000" cap="none" dirty="0"/>
            </a:br>
            <a:r>
              <a:rPr lang="en-US" sz="4000" cap="none" dirty="0"/>
              <a:t>Sourcing in Complex Structures</a:t>
            </a:r>
            <a:endParaRPr lang="en-US" sz="42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3748855" y="3714161"/>
            <a:ext cx="5829685" cy="637565"/>
          </a:xfrm>
        </p:spPr>
        <p:txBody>
          <a:bodyPr>
            <a:noAutofit/>
          </a:bodyPr>
          <a:lstStyle/>
          <a:p>
            <a:r>
              <a:rPr lang="en-US" sz="2400" dirty="0"/>
              <a:t>July 17, 2024</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2020104020203"/>
              <a:ea typeface="+mn-ea"/>
              <a:cs typeface="+mn-cs"/>
            </a:endParaRPr>
          </a:p>
        </p:txBody>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2020104020203"/>
              <a:ea typeface="+mn-ea"/>
              <a:cs typeface="+mn-cs"/>
            </a:endParaRPr>
          </a:p>
        </p:txBody>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2020104020203"/>
              <a:ea typeface="+mn-ea"/>
              <a:cs typeface="+mn-cs"/>
            </a:endParaRPr>
          </a:p>
        </p:txBody>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4"/>
          <a:stretch>
            <a:fillRect/>
          </a:stretch>
        </p:blipFill>
        <p:spPr>
          <a:xfrm>
            <a:off x="712155" y="1932495"/>
            <a:ext cx="2810457" cy="1862872"/>
          </a:xfrm>
          <a:prstGeom prst="rect">
            <a:avLst/>
          </a:prstGeom>
        </p:spPr>
      </p:pic>
    </p:spTree>
    <p:custDataLst>
      <p:tags r:id="rId1"/>
    </p:custDataLst>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12C97A3-DA03-63D9-4E48-9C6DFD2DF19A}"/>
              </a:ext>
            </a:extLst>
          </p:cNvPr>
          <p:cNvGraphicFramePr>
            <a:graphicFrameLocks noGrp="1"/>
          </p:cNvGraphicFramePr>
          <p:nvPr>
            <p:extLst>
              <p:ext uri="{D42A27DB-BD31-4B8C-83A1-F6EECF244321}">
                <p14:modId xmlns:p14="http://schemas.microsoft.com/office/powerpoint/2010/main" val="2677355996"/>
              </p:ext>
            </p:extLst>
          </p:nvPr>
        </p:nvGraphicFramePr>
        <p:xfrm>
          <a:off x="631595" y="1545785"/>
          <a:ext cx="10944520" cy="2067359"/>
        </p:xfrm>
        <a:graphic>
          <a:graphicData uri="http://schemas.openxmlformats.org/drawingml/2006/table">
            <a:tbl>
              <a:tblPr firstRow="1" firstCol="1" bandRow="1"/>
              <a:tblGrid>
                <a:gridCol w="2912910">
                  <a:extLst>
                    <a:ext uri="{9D8B030D-6E8A-4147-A177-3AD203B41FA5}">
                      <a16:colId xmlns:a16="http://schemas.microsoft.com/office/drawing/2014/main" val="2008244530"/>
                    </a:ext>
                  </a:extLst>
                </a:gridCol>
                <a:gridCol w="8031610">
                  <a:extLst>
                    <a:ext uri="{9D8B030D-6E8A-4147-A177-3AD203B41FA5}">
                      <a16:colId xmlns:a16="http://schemas.microsoft.com/office/drawing/2014/main" val="2403326609"/>
                    </a:ext>
                  </a:extLst>
                </a:gridCol>
              </a:tblGrid>
              <a:tr h="636306">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Basic Tax Terms</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2202018106"/>
                  </a:ext>
                </a:extLst>
              </a:tr>
              <a:tr h="703189">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Partnership</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20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An entity properly treated as a partnership under </a:t>
                      </a:r>
                      <a:r>
                        <a:rPr lang="en-US" sz="2000" kern="100" dirty="0">
                          <a:solidFill>
                            <a:srgbClr val="000000"/>
                          </a:solidFill>
                          <a:effectLst/>
                          <a:highlight>
                            <a:srgbClr val="FFFF00"/>
                          </a:highlight>
                          <a:latin typeface="Aptos" panose="020B0004020202020204" pitchFamily="34" charset="0"/>
                          <a:ea typeface="Times New Roman" panose="02020603050405020304" pitchFamily="18" charset="0"/>
                          <a:cs typeface="Calibri" panose="020F0502020204030204" pitchFamily="34" charset="0"/>
                        </a:rPr>
                        <a:t>Subchapter K</a:t>
                      </a:r>
                      <a:r>
                        <a:rPr lang="en-US" sz="20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5097381"/>
                  </a:ext>
                </a:extLst>
              </a:tr>
              <a:tr h="727864">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Partner</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20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person properly treated as a partner under </a:t>
                      </a:r>
                      <a:r>
                        <a:rPr lang="en-US" sz="2000" kern="100" dirty="0">
                          <a:solidFill>
                            <a:srgbClr val="000000"/>
                          </a:solidFill>
                          <a:effectLst/>
                          <a:highlight>
                            <a:srgbClr val="FFFF00"/>
                          </a:highlight>
                          <a:latin typeface="Aptos" panose="020B0004020202020204" pitchFamily="34" charset="0"/>
                          <a:ea typeface="Times New Roman" panose="02020603050405020304" pitchFamily="18" charset="0"/>
                          <a:cs typeface="Calibri" panose="020F0502020204030204" pitchFamily="34" charset="0"/>
                        </a:rPr>
                        <a:t>Subchapter K</a:t>
                      </a:r>
                      <a:r>
                        <a:rPr lang="en-US" sz="20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5102286"/>
                  </a:ext>
                </a:extLst>
              </a:tr>
            </a:tbl>
          </a:graphicData>
        </a:graphic>
      </p:graphicFrame>
      <p:sp>
        <p:nvSpPr>
          <p:cNvPr id="6" name="Slide Number Placeholder 5">
            <a:extLst>
              <a:ext uri="{FF2B5EF4-FFF2-40B4-BE49-F238E27FC236}">
                <a16:creationId xmlns:a16="http://schemas.microsoft.com/office/drawing/2014/main" id="{ED9A9E8D-6A97-0BB7-FC0E-3732ED3C515F}"/>
              </a:ext>
            </a:extLst>
          </p:cNvPr>
          <p:cNvSpPr>
            <a:spLocks noGrp="1"/>
          </p:cNvSpPr>
          <p:nvPr>
            <p:ph type="sldNum" sz="quarter" idx="12"/>
          </p:nvPr>
        </p:nvSpPr>
        <p:spPr/>
        <p:txBody>
          <a:bodyPr/>
          <a:lstStyle/>
          <a:p>
            <a:fld id="{D6C96CAE-968E-43AD-BA74-60661CD4F489}" type="slidenum">
              <a:rPr lang="en-US" smtClean="0"/>
              <a:t>10</a:t>
            </a:fld>
            <a:endParaRPr lang="en-US"/>
          </a:p>
        </p:txBody>
      </p:sp>
    </p:spTree>
    <p:extLst>
      <p:ext uri="{BB962C8B-B14F-4D97-AF65-F5344CB8AC3E}">
        <p14:creationId xmlns:p14="http://schemas.microsoft.com/office/powerpoint/2010/main" val="184181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12C97A3-DA03-63D9-4E48-9C6DFD2DF19A}"/>
              </a:ext>
            </a:extLst>
          </p:cNvPr>
          <p:cNvGraphicFramePr>
            <a:graphicFrameLocks noGrp="1"/>
          </p:cNvGraphicFramePr>
          <p:nvPr>
            <p:extLst>
              <p:ext uri="{D42A27DB-BD31-4B8C-83A1-F6EECF244321}">
                <p14:modId xmlns:p14="http://schemas.microsoft.com/office/powerpoint/2010/main" val="1222900480"/>
              </p:ext>
            </p:extLst>
          </p:nvPr>
        </p:nvGraphicFramePr>
        <p:xfrm>
          <a:off x="593889" y="953910"/>
          <a:ext cx="11102811" cy="4193954"/>
        </p:xfrm>
        <a:graphic>
          <a:graphicData uri="http://schemas.openxmlformats.org/drawingml/2006/table">
            <a:tbl>
              <a:tblPr firstRow="1" firstCol="1" bandRow="1"/>
              <a:tblGrid>
                <a:gridCol w="2955038">
                  <a:extLst>
                    <a:ext uri="{9D8B030D-6E8A-4147-A177-3AD203B41FA5}">
                      <a16:colId xmlns:a16="http://schemas.microsoft.com/office/drawing/2014/main" val="2008244530"/>
                    </a:ext>
                  </a:extLst>
                </a:gridCol>
                <a:gridCol w="8147773">
                  <a:extLst>
                    <a:ext uri="{9D8B030D-6E8A-4147-A177-3AD203B41FA5}">
                      <a16:colId xmlns:a16="http://schemas.microsoft.com/office/drawing/2014/main" val="2403326609"/>
                    </a:ext>
                  </a:extLst>
                </a:gridCol>
              </a:tblGrid>
              <a:tr h="587252">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Basic Tax Terms (cont’d)</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2202018106"/>
                  </a:ext>
                </a:extLst>
              </a:tr>
              <a:tr h="918405">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Income</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2000"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Used generically to describe both receipts and receipts net of related expenses. The precise meaning may depend on the context.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5097381"/>
                  </a:ext>
                </a:extLst>
              </a:tr>
              <a:tr h="595511">
                <a:tc>
                  <a:txBody>
                    <a:bodyPr/>
                    <a:lstStyle/>
                    <a:p>
                      <a:pPr marL="0" marR="0" algn="ctr">
                        <a:lnSpc>
                          <a:spcPct val="107000"/>
                        </a:lnSpc>
                        <a:spcBef>
                          <a:spcPts val="0"/>
                        </a:spcBef>
                        <a:spcAft>
                          <a:spcPts val="600"/>
                        </a:spcAft>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Receipts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Proceeds from a particular transaction or activity.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7822102"/>
                  </a:ext>
                </a:extLst>
              </a:tr>
              <a:tr h="1232109">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Net Income (Loss)</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20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An amount made up of netting various items of income, expense, gain, and/or loss, as determined under applicable tax rules. (See federal Form 1065 for partnerships.)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5257665"/>
                  </a:ext>
                </a:extLst>
              </a:tr>
              <a:tr h="860677">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Substantive Tax Rules</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20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IRC rules that determine the treatment of particular items.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09828321"/>
                  </a:ext>
                </a:extLst>
              </a:tr>
            </a:tbl>
          </a:graphicData>
        </a:graphic>
      </p:graphicFrame>
      <p:sp>
        <p:nvSpPr>
          <p:cNvPr id="8" name="Slide Number Placeholder 7">
            <a:extLst>
              <a:ext uri="{FF2B5EF4-FFF2-40B4-BE49-F238E27FC236}">
                <a16:creationId xmlns:a16="http://schemas.microsoft.com/office/drawing/2014/main" id="{50CEAC41-17C2-15DD-93DC-B51D122196DD}"/>
              </a:ext>
            </a:extLst>
          </p:cNvPr>
          <p:cNvSpPr>
            <a:spLocks noGrp="1"/>
          </p:cNvSpPr>
          <p:nvPr>
            <p:ph type="sldNum" sz="quarter" idx="12"/>
          </p:nvPr>
        </p:nvSpPr>
        <p:spPr/>
        <p:txBody>
          <a:bodyPr/>
          <a:lstStyle/>
          <a:p>
            <a:fld id="{D6C96CAE-968E-43AD-BA74-60661CD4F489}" type="slidenum">
              <a:rPr lang="en-US" smtClean="0"/>
              <a:t>11</a:t>
            </a:fld>
            <a:endParaRPr lang="en-US"/>
          </a:p>
        </p:txBody>
      </p:sp>
    </p:spTree>
    <p:extLst>
      <p:ext uri="{BB962C8B-B14F-4D97-AF65-F5344CB8AC3E}">
        <p14:creationId xmlns:p14="http://schemas.microsoft.com/office/powerpoint/2010/main" val="3728792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12C97A3-DA03-63D9-4E48-9C6DFD2DF19A}"/>
              </a:ext>
            </a:extLst>
          </p:cNvPr>
          <p:cNvGraphicFramePr>
            <a:graphicFrameLocks noGrp="1"/>
          </p:cNvGraphicFramePr>
          <p:nvPr/>
        </p:nvGraphicFramePr>
        <p:xfrm>
          <a:off x="593889" y="641025"/>
          <a:ext cx="10982226" cy="1262173"/>
        </p:xfrm>
        <a:graphic>
          <a:graphicData uri="http://schemas.openxmlformats.org/drawingml/2006/table">
            <a:tbl>
              <a:tblPr firstRow="1" firstCol="1" bandRow="1"/>
              <a:tblGrid>
                <a:gridCol w="2922944">
                  <a:extLst>
                    <a:ext uri="{9D8B030D-6E8A-4147-A177-3AD203B41FA5}">
                      <a16:colId xmlns:a16="http://schemas.microsoft.com/office/drawing/2014/main" val="2008244530"/>
                    </a:ext>
                  </a:extLst>
                </a:gridCol>
                <a:gridCol w="8059282">
                  <a:extLst>
                    <a:ext uri="{9D8B030D-6E8A-4147-A177-3AD203B41FA5}">
                      <a16:colId xmlns:a16="http://schemas.microsoft.com/office/drawing/2014/main" val="2403326609"/>
                    </a:ext>
                  </a:extLst>
                </a:gridCol>
              </a:tblGrid>
              <a:tr h="565607">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Basic Tax Terms (cont’d)</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2202018106"/>
                  </a:ext>
                </a:extLst>
              </a:tr>
              <a:tr h="696566">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Item</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Income, expense, gain, or loss from a particular transaction or activity.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5097381"/>
                  </a:ext>
                </a:extLst>
              </a:tr>
            </a:tbl>
          </a:graphicData>
        </a:graphic>
      </p:graphicFrame>
      <p:sp>
        <p:nvSpPr>
          <p:cNvPr id="3" name="TextBox 2">
            <a:extLst>
              <a:ext uri="{FF2B5EF4-FFF2-40B4-BE49-F238E27FC236}">
                <a16:creationId xmlns:a16="http://schemas.microsoft.com/office/drawing/2014/main" id="{E3AF0448-472A-1C1A-8E65-EA76F47BC053}"/>
              </a:ext>
            </a:extLst>
          </p:cNvPr>
          <p:cNvSpPr txBox="1"/>
          <p:nvPr/>
        </p:nvSpPr>
        <p:spPr>
          <a:xfrm>
            <a:off x="923827" y="2362659"/>
            <a:ext cx="9987185" cy="2323713"/>
          </a:xfrm>
          <a:prstGeom prst="rect">
            <a:avLst/>
          </a:prstGeom>
          <a:noFill/>
        </p:spPr>
        <p:txBody>
          <a:bodyPr wrap="square" rtlCol="0">
            <a:spAutoFit/>
          </a:bodyPr>
          <a:lstStyle/>
          <a:p>
            <a:pPr>
              <a:spcBef>
                <a:spcPts val="600"/>
              </a:spcBef>
            </a:pPr>
            <a:r>
              <a:rPr lang="en-US" sz="2000" dirty="0"/>
              <a:t>Examples:  Assume the partnership owns and leases real property. </a:t>
            </a:r>
          </a:p>
          <a:p>
            <a:pPr marL="285750" indent="-285750">
              <a:spcBef>
                <a:spcPts val="600"/>
              </a:spcBef>
              <a:buFont typeface="Arial" panose="020B0604020202020204" pitchFamily="34" charset="0"/>
              <a:buChar char="•"/>
            </a:pPr>
            <a:r>
              <a:rPr lang="en-US" sz="2000" dirty="0"/>
              <a:t>Rents are items of receipts (or “income”).</a:t>
            </a:r>
          </a:p>
          <a:p>
            <a:pPr marL="285750" indent="-285750">
              <a:spcBef>
                <a:spcPts val="600"/>
              </a:spcBef>
              <a:buFont typeface="Arial" panose="020B0604020202020204" pitchFamily="34" charset="0"/>
              <a:buChar char="•"/>
            </a:pPr>
            <a:r>
              <a:rPr lang="en-US" sz="2000" dirty="0"/>
              <a:t>Renovation expenses are an item of expense—or may be capitalized and depreciated.</a:t>
            </a:r>
          </a:p>
          <a:p>
            <a:pPr marL="285750" indent="-285750">
              <a:spcBef>
                <a:spcPts val="600"/>
              </a:spcBef>
              <a:buFont typeface="Arial" panose="020B0604020202020204" pitchFamily="34" charset="0"/>
              <a:buChar char="•"/>
            </a:pPr>
            <a:r>
              <a:rPr lang="en-US" sz="2000" dirty="0"/>
              <a:t>Depreciation of the real property is an item of expense or deduction.</a:t>
            </a:r>
          </a:p>
          <a:p>
            <a:pPr marL="285750" indent="-285750">
              <a:spcBef>
                <a:spcPts val="600"/>
              </a:spcBef>
              <a:buFont typeface="Arial" panose="020B0604020202020204" pitchFamily="34" charset="0"/>
              <a:buChar char="•"/>
            </a:pPr>
            <a:r>
              <a:rPr lang="en-US" sz="2000" dirty="0"/>
              <a:t>The proceeds from sale of the real property is an item of receipts (or “income”).</a:t>
            </a:r>
          </a:p>
          <a:p>
            <a:pPr marL="285750" indent="-285750">
              <a:spcBef>
                <a:spcPts val="600"/>
              </a:spcBef>
              <a:spcAft>
                <a:spcPts val="600"/>
              </a:spcAft>
              <a:buFont typeface="Arial" panose="020B0604020202020204" pitchFamily="34" charset="0"/>
              <a:buChar char="•"/>
            </a:pPr>
            <a:r>
              <a:rPr lang="en-US" sz="2000" dirty="0"/>
              <a:t>Gain or loss from the sale (proceeds less basis) is also an item. </a:t>
            </a:r>
          </a:p>
        </p:txBody>
      </p:sp>
      <p:sp>
        <p:nvSpPr>
          <p:cNvPr id="2" name="Slide Number Placeholder 1">
            <a:extLst>
              <a:ext uri="{FF2B5EF4-FFF2-40B4-BE49-F238E27FC236}">
                <a16:creationId xmlns:a16="http://schemas.microsoft.com/office/drawing/2014/main" id="{E0EAA43A-356C-BC40-6CF3-42F19DCE408B}"/>
              </a:ext>
            </a:extLst>
          </p:cNvPr>
          <p:cNvSpPr>
            <a:spLocks noGrp="1"/>
          </p:cNvSpPr>
          <p:nvPr>
            <p:ph type="sldNum" sz="quarter" idx="12"/>
          </p:nvPr>
        </p:nvSpPr>
        <p:spPr/>
        <p:txBody>
          <a:bodyPr/>
          <a:lstStyle/>
          <a:p>
            <a:fld id="{D6C96CAE-968E-43AD-BA74-60661CD4F489}" type="slidenum">
              <a:rPr lang="en-US" smtClean="0"/>
              <a:t>12</a:t>
            </a:fld>
            <a:endParaRPr lang="en-US"/>
          </a:p>
        </p:txBody>
      </p:sp>
    </p:spTree>
    <p:extLst>
      <p:ext uri="{BB962C8B-B14F-4D97-AF65-F5344CB8AC3E}">
        <p14:creationId xmlns:p14="http://schemas.microsoft.com/office/powerpoint/2010/main" val="3865831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12C97A3-DA03-63D9-4E48-9C6DFD2DF19A}"/>
              </a:ext>
            </a:extLst>
          </p:cNvPr>
          <p:cNvGraphicFramePr>
            <a:graphicFrameLocks noGrp="1"/>
          </p:cNvGraphicFramePr>
          <p:nvPr>
            <p:extLst>
              <p:ext uri="{D42A27DB-BD31-4B8C-83A1-F6EECF244321}">
                <p14:modId xmlns:p14="http://schemas.microsoft.com/office/powerpoint/2010/main" val="1671475229"/>
              </p:ext>
            </p:extLst>
          </p:nvPr>
        </p:nvGraphicFramePr>
        <p:xfrm>
          <a:off x="612741" y="697584"/>
          <a:ext cx="10993903" cy="1513201"/>
        </p:xfrm>
        <a:graphic>
          <a:graphicData uri="http://schemas.openxmlformats.org/drawingml/2006/table">
            <a:tbl>
              <a:tblPr firstRow="1" firstCol="1" bandRow="1"/>
              <a:tblGrid>
                <a:gridCol w="2922268">
                  <a:extLst>
                    <a:ext uri="{9D8B030D-6E8A-4147-A177-3AD203B41FA5}">
                      <a16:colId xmlns:a16="http://schemas.microsoft.com/office/drawing/2014/main" val="2008244530"/>
                    </a:ext>
                  </a:extLst>
                </a:gridCol>
                <a:gridCol w="8071635">
                  <a:extLst>
                    <a:ext uri="{9D8B030D-6E8A-4147-A177-3AD203B41FA5}">
                      <a16:colId xmlns:a16="http://schemas.microsoft.com/office/drawing/2014/main" val="2403326609"/>
                    </a:ext>
                  </a:extLst>
                </a:gridCol>
              </a:tblGrid>
              <a:tr h="622061">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Basic Tax Terms (cont’d)</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2202018106"/>
                  </a:ext>
                </a:extLst>
              </a:tr>
              <a:tr h="891140">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Character or Tax Character</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Information about a particular tax item that determines its treatment for tax purposes under the substantive tax rules.</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5097381"/>
                  </a:ext>
                </a:extLst>
              </a:tr>
            </a:tbl>
          </a:graphicData>
        </a:graphic>
      </p:graphicFrame>
      <p:sp>
        <p:nvSpPr>
          <p:cNvPr id="3" name="TextBox 2">
            <a:extLst>
              <a:ext uri="{FF2B5EF4-FFF2-40B4-BE49-F238E27FC236}">
                <a16:creationId xmlns:a16="http://schemas.microsoft.com/office/drawing/2014/main" id="{E3AF0448-472A-1C1A-8E65-EA76F47BC053}"/>
              </a:ext>
            </a:extLst>
          </p:cNvPr>
          <p:cNvSpPr txBox="1"/>
          <p:nvPr/>
        </p:nvSpPr>
        <p:spPr>
          <a:xfrm>
            <a:off x="933254" y="2419436"/>
            <a:ext cx="10018951" cy="2246769"/>
          </a:xfrm>
          <a:prstGeom prst="rect">
            <a:avLst/>
          </a:prstGeom>
          <a:noFill/>
        </p:spPr>
        <p:txBody>
          <a:bodyPr wrap="square" rtlCol="0">
            <a:spAutoFit/>
          </a:bodyPr>
          <a:lstStyle/>
          <a:p>
            <a:pPr>
              <a:spcBef>
                <a:spcPts val="600"/>
              </a:spcBef>
            </a:pPr>
            <a:r>
              <a:rPr lang="en-US" sz="2000" dirty="0"/>
              <a:t>Examples:</a:t>
            </a:r>
          </a:p>
          <a:p>
            <a:pPr marL="285750" indent="-285750">
              <a:spcBef>
                <a:spcPts val="600"/>
              </a:spcBef>
              <a:buFont typeface="Arial" panose="020B0604020202020204" pitchFamily="34" charset="0"/>
              <a:buChar char="•"/>
            </a:pPr>
            <a:r>
              <a:rPr lang="en-US" sz="2000" dirty="0"/>
              <a:t>Income may be taxable or exempt, recognizable or deferred, etc.</a:t>
            </a:r>
          </a:p>
          <a:p>
            <a:pPr marL="285750" indent="-285750">
              <a:spcBef>
                <a:spcPts val="600"/>
              </a:spcBef>
              <a:buFont typeface="Arial" panose="020B0604020202020204" pitchFamily="34" charset="0"/>
              <a:buChar char="•"/>
            </a:pPr>
            <a:r>
              <a:rPr lang="en-US" sz="2000" dirty="0"/>
              <a:t>Expense may be deductible, capitalizable, or non-deductible</a:t>
            </a:r>
          </a:p>
          <a:p>
            <a:pPr marL="285750" indent="-285750">
              <a:spcBef>
                <a:spcPts val="600"/>
              </a:spcBef>
              <a:buFont typeface="Arial" panose="020B0604020202020204" pitchFamily="34" charset="0"/>
              <a:buChar char="•"/>
            </a:pPr>
            <a:r>
              <a:rPr lang="en-US" sz="2000" dirty="0"/>
              <a:t>NOLs may be subject to limitations on use</a:t>
            </a:r>
          </a:p>
          <a:p>
            <a:pPr marL="285750" indent="-285750">
              <a:spcBef>
                <a:spcPts val="600"/>
              </a:spcBef>
              <a:buFont typeface="Arial" panose="020B0604020202020204" pitchFamily="34" charset="0"/>
              <a:buChar char="•"/>
            </a:pPr>
            <a:r>
              <a:rPr lang="en-US" sz="2000" dirty="0"/>
              <a:t>Gains or losses may be capital or ordinary, short-term, long-term, deferred, etc. and loss may be subject to limitations </a:t>
            </a:r>
          </a:p>
        </p:txBody>
      </p:sp>
      <p:sp>
        <p:nvSpPr>
          <p:cNvPr id="9" name="Slide Number Placeholder 8">
            <a:extLst>
              <a:ext uri="{FF2B5EF4-FFF2-40B4-BE49-F238E27FC236}">
                <a16:creationId xmlns:a16="http://schemas.microsoft.com/office/drawing/2014/main" id="{39DD14A5-507A-910F-7687-9E6DB20340E2}"/>
              </a:ext>
            </a:extLst>
          </p:cNvPr>
          <p:cNvSpPr>
            <a:spLocks noGrp="1"/>
          </p:cNvSpPr>
          <p:nvPr>
            <p:ph type="sldNum" sz="quarter" idx="12"/>
          </p:nvPr>
        </p:nvSpPr>
        <p:spPr/>
        <p:txBody>
          <a:bodyPr/>
          <a:lstStyle/>
          <a:p>
            <a:fld id="{D6C96CAE-968E-43AD-BA74-60661CD4F489}" type="slidenum">
              <a:rPr lang="en-US" smtClean="0"/>
              <a:t>13</a:t>
            </a:fld>
            <a:endParaRPr lang="en-US"/>
          </a:p>
        </p:txBody>
      </p:sp>
    </p:spTree>
    <p:extLst>
      <p:ext uri="{BB962C8B-B14F-4D97-AF65-F5344CB8AC3E}">
        <p14:creationId xmlns:p14="http://schemas.microsoft.com/office/powerpoint/2010/main" val="185512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12C97A3-DA03-63D9-4E48-9C6DFD2DF19A}"/>
              </a:ext>
            </a:extLst>
          </p:cNvPr>
          <p:cNvGraphicFramePr>
            <a:graphicFrameLocks noGrp="1"/>
          </p:cNvGraphicFramePr>
          <p:nvPr>
            <p:extLst>
              <p:ext uri="{D42A27DB-BD31-4B8C-83A1-F6EECF244321}">
                <p14:modId xmlns:p14="http://schemas.microsoft.com/office/powerpoint/2010/main" val="4245733949"/>
              </p:ext>
            </p:extLst>
          </p:nvPr>
        </p:nvGraphicFramePr>
        <p:xfrm>
          <a:off x="603315" y="716439"/>
          <a:ext cx="10928285" cy="3124219"/>
        </p:xfrm>
        <a:graphic>
          <a:graphicData uri="http://schemas.openxmlformats.org/drawingml/2006/table">
            <a:tbl>
              <a:tblPr firstRow="1" firstCol="1" bandRow="1"/>
              <a:tblGrid>
                <a:gridCol w="2897010">
                  <a:extLst>
                    <a:ext uri="{9D8B030D-6E8A-4147-A177-3AD203B41FA5}">
                      <a16:colId xmlns:a16="http://schemas.microsoft.com/office/drawing/2014/main" val="2008244530"/>
                    </a:ext>
                  </a:extLst>
                </a:gridCol>
                <a:gridCol w="8031275">
                  <a:extLst>
                    <a:ext uri="{9D8B030D-6E8A-4147-A177-3AD203B41FA5}">
                      <a16:colId xmlns:a16="http://schemas.microsoft.com/office/drawing/2014/main" val="2403326609"/>
                    </a:ext>
                  </a:extLst>
                </a:gridCol>
              </a:tblGrid>
              <a:tr h="536920">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Basic Tax Terms (cont’d)</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2202018106"/>
                  </a:ext>
                </a:extLst>
              </a:tr>
              <a:tr h="829441">
                <a:tc>
                  <a:txBody>
                    <a:bodyPr/>
                    <a:lstStyle/>
                    <a:p>
                      <a:pPr marL="0" marR="0" algn="ctr">
                        <a:lnSpc>
                          <a:spcPct val="107000"/>
                        </a:lnSpc>
                        <a:spcBef>
                          <a:spcPts val="0"/>
                        </a:spcBef>
                        <a:spcAft>
                          <a:spcPts val="600"/>
                        </a:spcAft>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Attribute (Noun)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An “attribute” is information that is used in determining the character or tax treatment of something.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01170129"/>
                  </a:ext>
                </a:extLst>
              </a:tr>
              <a:tr h="850900">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Item Attribute</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An “item attribute “ is information about an item that is used in determining its character for tax purposes.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5097381"/>
                  </a:ext>
                </a:extLst>
              </a:tr>
              <a:tr h="906958">
                <a:tc>
                  <a:txBody>
                    <a:bodyPr/>
                    <a:lstStyle/>
                    <a:p>
                      <a:pPr marL="0" marR="0" lvl="0" indent="0" algn="ctr" defTabSz="914400" rtl="0" eaLnBrk="1" fontAlgn="auto" latinLnBrk="0" hangingPunct="1">
                        <a:lnSpc>
                          <a:spcPct val="107000"/>
                        </a:lnSpc>
                        <a:spcBef>
                          <a:spcPts val="0"/>
                        </a:spcBef>
                        <a:spcAft>
                          <a:spcPts val="600"/>
                        </a:spcAft>
                        <a:buClrTx/>
                        <a:buSzTx/>
                        <a:buFontTx/>
                        <a:buNone/>
                        <a:tabLst/>
                        <a:defRPr/>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Partner Attribute</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 attribute” is information about a partner that would have an effect on the tax the partner would owe on partnership items.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7272644"/>
                  </a:ext>
                </a:extLst>
              </a:tr>
            </a:tbl>
          </a:graphicData>
        </a:graphic>
      </p:graphicFrame>
      <p:sp>
        <p:nvSpPr>
          <p:cNvPr id="3" name="TextBox 2">
            <a:extLst>
              <a:ext uri="{FF2B5EF4-FFF2-40B4-BE49-F238E27FC236}">
                <a16:creationId xmlns:a16="http://schemas.microsoft.com/office/drawing/2014/main" id="{E3AF0448-472A-1C1A-8E65-EA76F47BC053}"/>
              </a:ext>
            </a:extLst>
          </p:cNvPr>
          <p:cNvSpPr txBox="1"/>
          <p:nvPr/>
        </p:nvSpPr>
        <p:spPr>
          <a:xfrm>
            <a:off x="1105461" y="4018764"/>
            <a:ext cx="9977932" cy="1323439"/>
          </a:xfrm>
          <a:prstGeom prst="rect">
            <a:avLst/>
          </a:prstGeom>
          <a:noFill/>
        </p:spPr>
        <p:txBody>
          <a:bodyPr wrap="square" rtlCol="0">
            <a:spAutoFit/>
          </a:bodyPr>
          <a:lstStyle/>
          <a:p>
            <a:pPr>
              <a:spcBef>
                <a:spcPts val="600"/>
              </a:spcBef>
              <a:spcAft>
                <a:spcPts val="600"/>
              </a:spcAft>
            </a:pPr>
            <a:r>
              <a:rPr lang="en-US" sz="2000" dirty="0"/>
              <a:t>Examples:</a:t>
            </a:r>
          </a:p>
          <a:p>
            <a:pPr marL="285750" indent="-285750">
              <a:spcBef>
                <a:spcPts val="600"/>
              </a:spcBef>
              <a:spcAft>
                <a:spcPts val="600"/>
              </a:spcAft>
              <a:buFont typeface="Arial" panose="020B0604020202020204" pitchFamily="34" charset="0"/>
              <a:buChar char="•"/>
            </a:pPr>
            <a:r>
              <a:rPr lang="en-US" sz="2000" dirty="0"/>
              <a:t>Whether property sold has been held more than a year is an item attribute.</a:t>
            </a:r>
          </a:p>
          <a:p>
            <a:pPr marL="285750" indent="-285750">
              <a:spcBef>
                <a:spcPts val="600"/>
              </a:spcBef>
              <a:spcAft>
                <a:spcPts val="600"/>
              </a:spcAft>
              <a:buFont typeface="Arial" panose="020B0604020202020204" pitchFamily="34" charset="0"/>
              <a:buChar char="•"/>
            </a:pPr>
            <a:r>
              <a:rPr lang="en-US" sz="2000" dirty="0"/>
              <a:t>The taxpaying partner’s marginal or effective tax rate is a partner attribute.</a:t>
            </a:r>
          </a:p>
        </p:txBody>
      </p:sp>
      <p:sp>
        <p:nvSpPr>
          <p:cNvPr id="8" name="Slide Number Placeholder 7">
            <a:extLst>
              <a:ext uri="{FF2B5EF4-FFF2-40B4-BE49-F238E27FC236}">
                <a16:creationId xmlns:a16="http://schemas.microsoft.com/office/drawing/2014/main" id="{BACAA0D6-B18F-20C8-9C49-33D42777715D}"/>
              </a:ext>
            </a:extLst>
          </p:cNvPr>
          <p:cNvSpPr>
            <a:spLocks noGrp="1"/>
          </p:cNvSpPr>
          <p:nvPr>
            <p:ph type="sldNum" sz="quarter" idx="12"/>
          </p:nvPr>
        </p:nvSpPr>
        <p:spPr/>
        <p:txBody>
          <a:bodyPr/>
          <a:lstStyle/>
          <a:p>
            <a:fld id="{D6C96CAE-968E-43AD-BA74-60661CD4F489}" type="slidenum">
              <a:rPr lang="en-US" smtClean="0"/>
              <a:t>14</a:t>
            </a:fld>
            <a:endParaRPr lang="en-US"/>
          </a:p>
        </p:txBody>
      </p:sp>
    </p:spTree>
    <p:extLst>
      <p:ext uri="{BB962C8B-B14F-4D97-AF65-F5344CB8AC3E}">
        <p14:creationId xmlns:p14="http://schemas.microsoft.com/office/powerpoint/2010/main" val="4030430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12C97A3-DA03-63D9-4E48-9C6DFD2DF19A}"/>
              </a:ext>
            </a:extLst>
          </p:cNvPr>
          <p:cNvGraphicFramePr>
            <a:graphicFrameLocks noGrp="1"/>
          </p:cNvGraphicFramePr>
          <p:nvPr>
            <p:extLst>
              <p:ext uri="{D42A27DB-BD31-4B8C-83A1-F6EECF244321}">
                <p14:modId xmlns:p14="http://schemas.microsoft.com/office/powerpoint/2010/main" val="3477283899"/>
              </p:ext>
            </p:extLst>
          </p:nvPr>
        </p:nvGraphicFramePr>
        <p:xfrm>
          <a:off x="603315" y="697583"/>
          <a:ext cx="10972800" cy="1319753"/>
        </p:xfrm>
        <a:graphic>
          <a:graphicData uri="http://schemas.openxmlformats.org/drawingml/2006/table">
            <a:tbl>
              <a:tblPr firstRow="1" firstCol="1" bandRow="1"/>
              <a:tblGrid>
                <a:gridCol w="2908811">
                  <a:extLst>
                    <a:ext uri="{9D8B030D-6E8A-4147-A177-3AD203B41FA5}">
                      <a16:colId xmlns:a16="http://schemas.microsoft.com/office/drawing/2014/main" val="2008244530"/>
                    </a:ext>
                  </a:extLst>
                </a:gridCol>
                <a:gridCol w="8063989">
                  <a:extLst>
                    <a:ext uri="{9D8B030D-6E8A-4147-A177-3AD203B41FA5}">
                      <a16:colId xmlns:a16="http://schemas.microsoft.com/office/drawing/2014/main" val="2403326609"/>
                    </a:ext>
                  </a:extLst>
                </a:gridCol>
              </a:tblGrid>
              <a:tr h="517971">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Basic Tax Terms (cont’d)</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2202018106"/>
                  </a:ext>
                </a:extLst>
              </a:tr>
              <a:tr h="801782">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Attribute (Verb) or Attribution</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The requirement that taxpaying partners must recognize their share of partnership items </a:t>
                      </a:r>
                      <a:r>
                        <a:rPr lang="en-US" sz="1800" i="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and their character </a:t>
                      </a: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in determining the tax owed.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5097381"/>
                  </a:ext>
                </a:extLst>
              </a:tr>
            </a:tbl>
          </a:graphicData>
        </a:graphic>
      </p:graphicFrame>
      <p:sp>
        <p:nvSpPr>
          <p:cNvPr id="3" name="TextBox 2">
            <a:extLst>
              <a:ext uri="{FF2B5EF4-FFF2-40B4-BE49-F238E27FC236}">
                <a16:creationId xmlns:a16="http://schemas.microsoft.com/office/drawing/2014/main" id="{E3AF0448-472A-1C1A-8E65-EA76F47BC053}"/>
              </a:ext>
            </a:extLst>
          </p:cNvPr>
          <p:cNvSpPr txBox="1"/>
          <p:nvPr/>
        </p:nvSpPr>
        <p:spPr>
          <a:xfrm>
            <a:off x="970962" y="2255856"/>
            <a:ext cx="10143240" cy="4108817"/>
          </a:xfrm>
          <a:prstGeom prst="rect">
            <a:avLst/>
          </a:prstGeom>
          <a:noFill/>
        </p:spPr>
        <p:txBody>
          <a:bodyPr wrap="square" rtlCol="0">
            <a:spAutoFit/>
          </a:bodyPr>
          <a:lstStyle/>
          <a:p>
            <a:pPr>
              <a:spcBef>
                <a:spcPts val="600"/>
              </a:spcBef>
              <a:spcAft>
                <a:spcPts val="600"/>
              </a:spcAft>
            </a:pPr>
            <a:r>
              <a:rPr lang="en-US" sz="2000" dirty="0"/>
              <a:t>Examples:</a:t>
            </a:r>
          </a:p>
          <a:p>
            <a:pPr marL="285750" indent="-285750">
              <a:spcBef>
                <a:spcPts val="600"/>
              </a:spcBef>
              <a:spcAft>
                <a:spcPts val="1200"/>
              </a:spcAft>
              <a:buFont typeface="Arial" panose="020B0604020202020204" pitchFamily="34" charset="0"/>
              <a:buChar char="•"/>
            </a:pPr>
            <a:r>
              <a:rPr lang="en-US" sz="2000" dirty="0"/>
              <a:t>IRC §702(b) – “T</a:t>
            </a:r>
            <a:r>
              <a:rPr lang="en-US" sz="2000" b="0" i="0" dirty="0">
                <a:solidFill>
                  <a:srgbClr val="333333"/>
                </a:solidFill>
                <a:effectLst/>
                <a:highlight>
                  <a:srgbClr val="FFFFFF"/>
                </a:highlight>
                <a:latin typeface="Open Sans" panose="020B0606030504020204" pitchFamily="34" charset="0"/>
              </a:rPr>
              <a:t>he character of any item of income, gain, loss, deduction, or credit included in a partner’s distributive share under paragraphs (1) through (7) of subsection (a) shall be determined as if such item were realized directly from the source from which realized by the partnership, or incurred in the same manner as incurred by the partnership.”</a:t>
            </a:r>
          </a:p>
          <a:p>
            <a:pPr marL="285750" indent="-285750">
              <a:spcBef>
                <a:spcPts val="600"/>
              </a:spcBef>
              <a:spcAft>
                <a:spcPts val="600"/>
              </a:spcAft>
              <a:buFont typeface="Arial" panose="020B0604020202020204" pitchFamily="34" charset="0"/>
              <a:buChar char="•"/>
            </a:pPr>
            <a:r>
              <a:rPr lang="en-US" sz="2000" dirty="0">
                <a:solidFill>
                  <a:srgbClr val="333333"/>
                </a:solidFill>
                <a:highlight>
                  <a:srgbClr val="FFFFFF"/>
                </a:highlight>
                <a:latin typeface="Open Sans" panose="020B0606030504020204" pitchFamily="34" charset="0"/>
              </a:rPr>
              <a:t>Congress has the authority to either tax the entity itself or attribute the undistributed income to the owners and tax those owners.  </a:t>
            </a:r>
            <a:r>
              <a:rPr lang="en-US" sz="2000" i="1" dirty="0">
                <a:solidFill>
                  <a:srgbClr val="333333"/>
                </a:solidFill>
                <a:highlight>
                  <a:srgbClr val="FFFFFF"/>
                </a:highlight>
                <a:latin typeface="Open Sans" panose="020B0606030504020204" pitchFamily="34" charset="0"/>
              </a:rPr>
              <a:t>Moore v. United States, </a:t>
            </a:r>
            <a:r>
              <a:rPr lang="en-US" sz="2000" dirty="0">
                <a:solidFill>
                  <a:srgbClr val="333333"/>
                </a:solidFill>
                <a:highlight>
                  <a:srgbClr val="FFFFFF"/>
                </a:highlight>
                <a:latin typeface="Open Sans" panose="020B0606030504020204" pitchFamily="34" charset="0"/>
              </a:rPr>
              <a:t>602 U.S. __ (2024).</a:t>
            </a:r>
          </a:p>
          <a:p>
            <a:pPr>
              <a:spcBef>
                <a:spcPts val="600"/>
              </a:spcBef>
              <a:spcAft>
                <a:spcPts val="600"/>
              </a:spcAft>
            </a:pPr>
            <a:endParaRPr lang="en-US" dirty="0">
              <a:solidFill>
                <a:srgbClr val="333333"/>
              </a:solidFill>
              <a:highlight>
                <a:srgbClr val="FFFFFF"/>
              </a:highlight>
              <a:latin typeface="Open Sans" panose="020B0606030504020204" pitchFamily="34" charset="0"/>
            </a:endParaRPr>
          </a:p>
          <a:p>
            <a:pPr>
              <a:spcBef>
                <a:spcPts val="600"/>
              </a:spcBef>
              <a:spcAft>
                <a:spcPts val="600"/>
              </a:spcAft>
            </a:pPr>
            <a:r>
              <a:rPr lang="en-US" b="1" dirty="0">
                <a:solidFill>
                  <a:srgbClr val="333333"/>
                </a:solidFill>
                <a:highlight>
                  <a:srgbClr val="FFFFFF"/>
                </a:highlight>
                <a:latin typeface="Open Sans" panose="020B0606030504020204" pitchFamily="34" charset="0"/>
              </a:rPr>
              <a:t>NOTE: Attribution would also be a separate section of the white paper. </a:t>
            </a:r>
            <a:endParaRPr lang="en-US" b="1" dirty="0"/>
          </a:p>
        </p:txBody>
      </p:sp>
      <p:sp>
        <p:nvSpPr>
          <p:cNvPr id="8" name="Slide Number Placeholder 7">
            <a:extLst>
              <a:ext uri="{FF2B5EF4-FFF2-40B4-BE49-F238E27FC236}">
                <a16:creationId xmlns:a16="http://schemas.microsoft.com/office/drawing/2014/main" id="{0CDBDE25-7075-F6C2-6FC6-460E85D44311}"/>
              </a:ext>
            </a:extLst>
          </p:cNvPr>
          <p:cNvSpPr>
            <a:spLocks noGrp="1"/>
          </p:cNvSpPr>
          <p:nvPr>
            <p:ph type="sldNum" sz="quarter" idx="12"/>
          </p:nvPr>
        </p:nvSpPr>
        <p:spPr/>
        <p:txBody>
          <a:bodyPr/>
          <a:lstStyle/>
          <a:p>
            <a:fld id="{D6C96CAE-968E-43AD-BA74-60661CD4F489}" type="slidenum">
              <a:rPr lang="en-US" smtClean="0"/>
              <a:t>15</a:t>
            </a:fld>
            <a:endParaRPr lang="en-US"/>
          </a:p>
        </p:txBody>
      </p:sp>
    </p:spTree>
    <p:extLst>
      <p:ext uri="{BB962C8B-B14F-4D97-AF65-F5344CB8AC3E}">
        <p14:creationId xmlns:p14="http://schemas.microsoft.com/office/powerpoint/2010/main" val="1306208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6DC01E3-3036-7082-86B4-BC4045417BFC}"/>
              </a:ext>
            </a:extLst>
          </p:cNvPr>
          <p:cNvGraphicFramePr>
            <a:graphicFrameLocks noGrp="1"/>
          </p:cNvGraphicFramePr>
          <p:nvPr>
            <p:extLst>
              <p:ext uri="{D42A27DB-BD31-4B8C-83A1-F6EECF244321}">
                <p14:modId xmlns:p14="http://schemas.microsoft.com/office/powerpoint/2010/main" val="3060380958"/>
              </p:ext>
            </p:extLst>
          </p:nvPr>
        </p:nvGraphicFramePr>
        <p:xfrm>
          <a:off x="612741" y="697585"/>
          <a:ext cx="10969659" cy="5779414"/>
        </p:xfrm>
        <a:graphic>
          <a:graphicData uri="http://schemas.openxmlformats.org/drawingml/2006/table">
            <a:tbl>
              <a:tblPr firstRow="1" firstCol="1" bandRow="1"/>
              <a:tblGrid>
                <a:gridCol w="2919598">
                  <a:extLst>
                    <a:ext uri="{9D8B030D-6E8A-4147-A177-3AD203B41FA5}">
                      <a16:colId xmlns:a16="http://schemas.microsoft.com/office/drawing/2014/main" val="1522264745"/>
                    </a:ext>
                  </a:extLst>
                </a:gridCol>
                <a:gridCol w="8050061">
                  <a:extLst>
                    <a:ext uri="{9D8B030D-6E8A-4147-A177-3AD203B41FA5}">
                      <a16:colId xmlns:a16="http://schemas.microsoft.com/office/drawing/2014/main" val="4166657718"/>
                    </a:ext>
                  </a:extLst>
                </a:gridCol>
              </a:tblGrid>
              <a:tr h="606697">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Basic Partnership Concepts</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202040762"/>
                  </a:ext>
                </a:extLst>
              </a:tr>
              <a:tr h="415694">
                <a:tc gridSpan="2">
                  <a:txBody>
                    <a:bodyPr/>
                    <a:lstStyle/>
                    <a:p>
                      <a:pPr marL="0" marR="0">
                        <a:lnSpc>
                          <a:spcPct val="107000"/>
                        </a:lnSpc>
                        <a:spcBef>
                          <a:spcPts val="0"/>
                        </a:spcBef>
                        <a:spcAft>
                          <a:spcPts val="600"/>
                        </a:spcAft>
                      </a:pPr>
                      <a:r>
                        <a:rPr lang="en-US"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Consistent with Subchapter K: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marR="0">
                        <a:lnSpc>
                          <a:spcPct val="107000"/>
                        </a:lnSpc>
                        <a:spcBef>
                          <a:spcPts val="0"/>
                        </a:spcBef>
                        <a:spcAft>
                          <a:spcPts val="600"/>
                        </a:spcAft>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9867406"/>
                  </a:ext>
                </a:extLst>
              </a:tr>
              <a:tr h="446851">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Partnership Item</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An item recognized or incurred by a partnership.</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1437374"/>
                  </a:ext>
                </a:extLst>
              </a:tr>
              <a:tr h="610501">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Allocate or Allocation</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partners’ distributive shares of the partnership’s income or items. (See the federal Schedule K-1.)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6376899"/>
                  </a:ext>
                </a:extLst>
              </a:tr>
              <a:tr h="437170">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Distribution</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Payment of money or assets by a partnership to a partner.</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14022904"/>
                  </a:ext>
                </a:extLst>
              </a:tr>
              <a:tr h="686085">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Distributive Share</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partner’s share of partnership items, consistent with IRC § 704, including special allocations.</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70510779"/>
                  </a:ext>
                </a:extLst>
              </a:tr>
              <a:tr h="706041">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Guaranteed Payment</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payment made to a partner, acting as a partner, which is not dependent on the partnership’s income, consistent with IRC § 707(c).</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6959695"/>
                  </a:ext>
                </a:extLst>
              </a:tr>
              <a:tr h="723617">
                <a:tc>
                  <a:txBody>
                    <a:bodyPr/>
                    <a:lstStyle/>
                    <a:p>
                      <a:pPr marL="0" marR="0" algn="ctr">
                        <a:lnSpc>
                          <a:spcPct val="107000"/>
                        </a:lnSpc>
                        <a:spcBef>
                          <a:spcPts val="0"/>
                        </a:spcBef>
                        <a:spcAft>
                          <a:spcPts val="600"/>
                        </a:spcAft>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Interest in the Partnership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A term used under Subchapter K to determine substantial economic effect of special allocations. (See §704(b).)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3474900"/>
                  </a:ext>
                </a:extLst>
              </a:tr>
              <a:tr h="536257">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Partnership Capital</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The capital (assets minus liabilities) of a partnership.</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56401016"/>
                  </a:ext>
                </a:extLst>
              </a:tr>
              <a:tr h="610501">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Partner Capital</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The partner’s share of partnership capital.</a:t>
                      </a:r>
                      <a:endParaRPr lang="en-US"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20660663"/>
                  </a:ext>
                </a:extLst>
              </a:tr>
            </a:tbl>
          </a:graphicData>
        </a:graphic>
      </p:graphicFrame>
      <p:sp>
        <p:nvSpPr>
          <p:cNvPr id="7" name="Slide Number Placeholder 6">
            <a:extLst>
              <a:ext uri="{FF2B5EF4-FFF2-40B4-BE49-F238E27FC236}">
                <a16:creationId xmlns:a16="http://schemas.microsoft.com/office/drawing/2014/main" id="{BF5450D4-469F-37AD-979C-8C8EA33C1650}"/>
              </a:ext>
            </a:extLst>
          </p:cNvPr>
          <p:cNvSpPr>
            <a:spLocks noGrp="1"/>
          </p:cNvSpPr>
          <p:nvPr>
            <p:ph type="sldNum" sz="quarter" idx="12"/>
          </p:nvPr>
        </p:nvSpPr>
        <p:spPr/>
        <p:txBody>
          <a:bodyPr/>
          <a:lstStyle/>
          <a:p>
            <a:fld id="{D6C96CAE-968E-43AD-BA74-60661CD4F489}" type="slidenum">
              <a:rPr lang="en-US" smtClean="0"/>
              <a:t>16</a:t>
            </a:fld>
            <a:endParaRPr lang="en-US"/>
          </a:p>
        </p:txBody>
      </p:sp>
    </p:spTree>
    <p:extLst>
      <p:ext uri="{BB962C8B-B14F-4D97-AF65-F5344CB8AC3E}">
        <p14:creationId xmlns:p14="http://schemas.microsoft.com/office/powerpoint/2010/main" val="231475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6DC01E3-3036-7082-86B4-BC4045417BFC}"/>
              </a:ext>
            </a:extLst>
          </p:cNvPr>
          <p:cNvGraphicFramePr>
            <a:graphicFrameLocks noGrp="1"/>
          </p:cNvGraphicFramePr>
          <p:nvPr>
            <p:extLst>
              <p:ext uri="{D42A27DB-BD31-4B8C-83A1-F6EECF244321}">
                <p14:modId xmlns:p14="http://schemas.microsoft.com/office/powerpoint/2010/main" val="3310653725"/>
              </p:ext>
            </p:extLst>
          </p:nvPr>
        </p:nvGraphicFramePr>
        <p:xfrm>
          <a:off x="612741" y="697585"/>
          <a:ext cx="10969659" cy="5940158"/>
        </p:xfrm>
        <a:graphic>
          <a:graphicData uri="http://schemas.openxmlformats.org/drawingml/2006/table">
            <a:tbl>
              <a:tblPr firstRow="1" firstCol="1" bandRow="1"/>
              <a:tblGrid>
                <a:gridCol w="2919598">
                  <a:extLst>
                    <a:ext uri="{9D8B030D-6E8A-4147-A177-3AD203B41FA5}">
                      <a16:colId xmlns:a16="http://schemas.microsoft.com/office/drawing/2014/main" val="1522264745"/>
                    </a:ext>
                  </a:extLst>
                </a:gridCol>
                <a:gridCol w="8050061">
                  <a:extLst>
                    <a:ext uri="{9D8B030D-6E8A-4147-A177-3AD203B41FA5}">
                      <a16:colId xmlns:a16="http://schemas.microsoft.com/office/drawing/2014/main" val="4166657718"/>
                    </a:ext>
                  </a:extLst>
                </a:gridCol>
              </a:tblGrid>
              <a:tr h="606697">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Basic Partnership Concepts</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202040762"/>
                  </a:ext>
                </a:extLst>
              </a:tr>
              <a:tr h="415694">
                <a:tc gridSpan="2">
                  <a:txBody>
                    <a:bodyPr/>
                    <a:lstStyle/>
                    <a:p>
                      <a:pPr marL="0" marR="0">
                        <a:lnSpc>
                          <a:spcPct val="107000"/>
                        </a:lnSpc>
                        <a:spcBef>
                          <a:spcPts val="0"/>
                        </a:spcBef>
                        <a:spcAft>
                          <a:spcPts val="600"/>
                        </a:spcAft>
                      </a:pPr>
                      <a:r>
                        <a:rPr lang="en-US"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Consistent with Subchapter K: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marR="0">
                        <a:lnSpc>
                          <a:spcPct val="107000"/>
                        </a:lnSpc>
                        <a:spcBef>
                          <a:spcPts val="0"/>
                        </a:spcBef>
                        <a:spcAft>
                          <a:spcPts val="600"/>
                        </a:spcAft>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9867406"/>
                  </a:ext>
                </a:extLst>
              </a:tr>
              <a:tr h="446851">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Partnership Item</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An item recognized or incurred by a partnership.</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1437374"/>
                  </a:ext>
                </a:extLst>
              </a:tr>
              <a:tr h="771245">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Allocate or Allocation</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Determining a partner’s distributive share of the partnership’s income or items. (See the federal Schedule K-1.)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6376899"/>
                  </a:ext>
                </a:extLst>
              </a:tr>
              <a:tr h="437170">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Distribution</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Payment of money or assets by a partnership to a partner.</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14022904"/>
                  </a:ext>
                </a:extLst>
              </a:tr>
              <a:tr h="686085">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Distributive Share</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partner’s share of partnership items, consistent with IRC § 704, including special allocations.</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70510779"/>
                  </a:ext>
                </a:extLst>
              </a:tr>
              <a:tr h="706041">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Guaranteed Payment</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payment made to a partner, acting as a partner, which is not dependent on the partnership’s income, consistent with IRC § 707(c).</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6959695"/>
                  </a:ext>
                </a:extLst>
              </a:tr>
              <a:tr h="723617">
                <a:tc>
                  <a:txBody>
                    <a:bodyPr/>
                    <a:lstStyle/>
                    <a:p>
                      <a:pPr marL="0" marR="0" algn="ctr">
                        <a:lnSpc>
                          <a:spcPct val="107000"/>
                        </a:lnSpc>
                        <a:spcBef>
                          <a:spcPts val="0"/>
                        </a:spcBef>
                        <a:spcAft>
                          <a:spcPts val="600"/>
                        </a:spcAft>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Interest in the Partnership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baseline="0" dirty="0">
                          <a:effectLst/>
                          <a:latin typeface="Aptos" panose="020B0004020202020204" pitchFamily="34" charset="0"/>
                          <a:ea typeface="Aptos" panose="020B0004020202020204" pitchFamily="34" charset="0"/>
                          <a:cs typeface="Times New Roman" panose="02020603050405020304" pitchFamily="18" charset="0"/>
                        </a:rPr>
                        <a:t>A term used under Subchapter K to determine substantial economic effect of special allocations. (See §704(b).)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3474900"/>
                  </a:ext>
                </a:extLst>
              </a:tr>
              <a:tr h="536257">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Partnership Capital</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The capital (assets minus liabilities) of a partnership.</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56401016"/>
                  </a:ext>
                </a:extLst>
              </a:tr>
              <a:tr h="610501">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Partner Capital</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The partner’s share of partnership capital.</a:t>
                      </a:r>
                      <a:endParaRPr lang="en-US"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20660663"/>
                  </a:ext>
                </a:extLst>
              </a:tr>
            </a:tbl>
          </a:graphicData>
        </a:graphic>
      </p:graphicFrame>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7FC75F16-A5B9-C960-2A66-B510B7EEB8B3}"/>
                  </a:ext>
                </a:extLst>
              </p14:cNvPr>
              <p14:cNvContentPartPr/>
              <p14:nvPr/>
            </p14:nvContentPartPr>
            <p14:xfrm>
              <a:off x="665580" y="2199390"/>
              <a:ext cx="2812320" cy="546120"/>
            </p14:xfrm>
          </p:contentPart>
        </mc:Choice>
        <mc:Fallback xmlns="">
          <p:pic>
            <p:nvPicPr>
              <p:cNvPr id="3" name="Ink 2">
                <a:extLst>
                  <a:ext uri="{FF2B5EF4-FFF2-40B4-BE49-F238E27FC236}">
                    <a16:creationId xmlns:a16="http://schemas.microsoft.com/office/drawing/2014/main" id="{7FC75F16-A5B9-C960-2A66-B510B7EEB8B3}"/>
                  </a:ext>
                </a:extLst>
              </p:cNvPr>
              <p:cNvPicPr/>
              <p:nvPr/>
            </p:nvPicPr>
            <p:blipFill>
              <a:blip r:embed="rId4"/>
              <a:stretch>
                <a:fillRect/>
              </a:stretch>
            </p:blipFill>
            <p:spPr>
              <a:xfrm>
                <a:off x="656580" y="2190750"/>
                <a:ext cx="2829960" cy="563760"/>
              </a:xfrm>
              <a:prstGeom prst="rect">
                <a:avLst/>
              </a:prstGeom>
            </p:spPr>
          </p:pic>
        </mc:Fallback>
      </mc:AlternateContent>
      <p:sp>
        <p:nvSpPr>
          <p:cNvPr id="4" name="Slide Number Placeholder 3">
            <a:extLst>
              <a:ext uri="{FF2B5EF4-FFF2-40B4-BE49-F238E27FC236}">
                <a16:creationId xmlns:a16="http://schemas.microsoft.com/office/drawing/2014/main" id="{0D1351DF-1156-AFD0-5035-095E60D054B6}"/>
              </a:ext>
            </a:extLst>
          </p:cNvPr>
          <p:cNvSpPr>
            <a:spLocks noGrp="1"/>
          </p:cNvSpPr>
          <p:nvPr>
            <p:ph type="sldNum" sz="quarter" idx="12"/>
          </p:nvPr>
        </p:nvSpPr>
        <p:spPr/>
        <p:txBody>
          <a:bodyPr/>
          <a:lstStyle/>
          <a:p>
            <a:fld id="{D6C96CAE-968E-43AD-BA74-60661CD4F489}" type="slidenum">
              <a:rPr lang="en-US" smtClean="0"/>
              <a:t>17</a:t>
            </a:fld>
            <a:endParaRPr lang="en-US"/>
          </a:p>
        </p:txBody>
      </p:sp>
    </p:spTree>
    <p:extLst>
      <p:ext uri="{BB962C8B-B14F-4D97-AF65-F5344CB8AC3E}">
        <p14:creationId xmlns:p14="http://schemas.microsoft.com/office/powerpoint/2010/main" val="522409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6DC01E3-3036-7082-86B4-BC4045417BFC}"/>
              </a:ext>
            </a:extLst>
          </p:cNvPr>
          <p:cNvGraphicFramePr>
            <a:graphicFrameLocks noGrp="1"/>
          </p:cNvGraphicFramePr>
          <p:nvPr>
            <p:extLst>
              <p:ext uri="{D42A27DB-BD31-4B8C-83A1-F6EECF244321}">
                <p14:modId xmlns:p14="http://schemas.microsoft.com/office/powerpoint/2010/main" val="2093735766"/>
              </p:ext>
            </p:extLst>
          </p:nvPr>
        </p:nvGraphicFramePr>
        <p:xfrm>
          <a:off x="1239794" y="1697037"/>
          <a:ext cx="9733006" cy="2375554"/>
        </p:xfrm>
        <a:graphic>
          <a:graphicData uri="http://schemas.openxmlformats.org/drawingml/2006/table">
            <a:tbl>
              <a:tblPr firstRow="1" firstCol="1" bandRow="1"/>
              <a:tblGrid>
                <a:gridCol w="2590461">
                  <a:extLst>
                    <a:ext uri="{9D8B030D-6E8A-4147-A177-3AD203B41FA5}">
                      <a16:colId xmlns:a16="http://schemas.microsoft.com/office/drawing/2014/main" val="1522264745"/>
                    </a:ext>
                  </a:extLst>
                </a:gridCol>
                <a:gridCol w="7142545">
                  <a:extLst>
                    <a:ext uri="{9D8B030D-6E8A-4147-A177-3AD203B41FA5}">
                      <a16:colId xmlns:a16="http://schemas.microsoft.com/office/drawing/2014/main" val="4166657718"/>
                    </a:ext>
                  </a:extLst>
                </a:gridCol>
              </a:tblGrid>
              <a:tr h="529044">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Types of Partners and Partnerships</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202040762"/>
                  </a:ext>
                </a:extLst>
              </a:tr>
              <a:tr h="540742">
                <a:tc>
                  <a:txBody>
                    <a:bodyPr/>
                    <a:lstStyle/>
                    <a:p>
                      <a:pPr marL="0" marR="0">
                        <a:lnSpc>
                          <a:spcPct val="107000"/>
                        </a:lnSpc>
                        <a:spcBef>
                          <a:spcPts val="0"/>
                        </a:spcBef>
                        <a:spcAft>
                          <a:spcPts val="600"/>
                        </a:spcAft>
                      </a:pPr>
                      <a:r>
                        <a:rPr lang="en-US" sz="18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Corporate Partner</a:t>
                      </a:r>
                      <a:endParaRPr lang="en-US" sz="18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 that is a corporation.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1437374"/>
                  </a:ext>
                </a:extLst>
              </a:tr>
              <a:tr h="610343">
                <a:tc>
                  <a:txBody>
                    <a:bodyPr/>
                    <a:lstStyle/>
                    <a:p>
                      <a:pPr marL="0" marR="0">
                        <a:lnSpc>
                          <a:spcPct val="107000"/>
                        </a:lnSpc>
                        <a:spcBef>
                          <a:spcPts val="0"/>
                        </a:spcBef>
                        <a:spcAft>
                          <a:spcPts val="600"/>
                        </a:spcAft>
                      </a:pPr>
                      <a:r>
                        <a:rPr lang="en-US" sz="18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Individual Partner</a:t>
                      </a:r>
                      <a:endParaRPr lang="en-US" sz="18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 that is an individual person.</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6376899"/>
                  </a:ext>
                </a:extLst>
              </a:tr>
              <a:tr h="695425">
                <a:tc>
                  <a:txBody>
                    <a:bodyPr/>
                    <a:lstStyle/>
                    <a:p>
                      <a:pPr marL="0" marR="0">
                        <a:lnSpc>
                          <a:spcPct val="107000"/>
                        </a:lnSpc>
                        <a:spcBef>
                          <a:spcPts val="0"/>
                        </a:spcBef>
                        <a:spcAft>
                          <a:spcPts val="600"/>
                        </a:spcAft>
                      </a:pPr>
                      <a:r>
                        <a:rPr lang="en-US" sz="18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Tiered Partner</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partnership that holds interests in other partnerships.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54611545"/>
                  </a:ext>
                </a:extLst>
              </a:tr>
            </a:tbl>
          </a:graphicData>
        </a:graphic>
      </p:graphicFrame>
      <p:sp>
        <p:nvSpPr>
          <p:cNvPr id="7" name="Slide Number Placeholder 6">
            <a:extLst>
              <a:ext uri="{FF2B5EF4-FFF2-40B4-BE49-F238E27FC236}">
                <a16:creationId xmlns:a16="http://schemas.microsoft.com/office/drawing/2014/main" id="{A9D1DFB8-E11F-EC3A-815D-84FD9ABE29EC}"/>
              </a:ext>
            </a:extLst>
          </p:cNvPr>
          <p:cNvSpPr>
            <a:spLocks noGrp="1"/>
          </p:cNvSpPr>
          <p:nvPr>
            <p:ph type="sldNum" sz="quarter" idx="12"/>
          </p:nvPr>
        </p:nvSpPr>
        <p:spPr/>
        <p:txBody>
          <a:bodyPr/>
          <a:lstStyle/>
          <a:p>
            <a:fld id="{D6C96CAE-968E-43AD-BA74-60661CD4F489}" type="slidenum">
              <a:rPr lang="en-US" smtClean="0"/>
              <a:t>18</a:t>
            </a:fld>
            <a:endParaRPr lang="en-US"/>
          </a:p>
        </p:txBody>
      </p:sp>
    </p:spTree>
    <p:extLst>
      <p:ext uri="{BB962C8B-B14F-4D97-AF65-F5344CB8AC3E}">
        <p14:creationId xmlns:p14="http://schemas.microsoft.com/office/powerpoint/2010/main" val="2847048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6DC01E3-3036-7082-86B4-BC4045417BFC}"/>
              </a:ext>
            </a:extLst>
          </p:cNvPr>
          <p:cNvGraphicFramePr>
            <a:graphicFrameLocks noGrp="1"/>
          </p:cNvGraphicFramePr>
          <p:nvPr>
            <p:extLst>
              <p:ext uri="{D42A27DB-BD31-4B8C-83A1-F6EECF244321}">
                <p14:modId xmlns:p14="http://schemas.microsoft.com/office/powerpoint/2010/main" val="233450677"/>
              </p:ext>
            </p:extLst>
          </p:nvPr>
        </p:nvGraphicFramePr>
        <p:xfrm>
          <a:off x="1057374" y="687251"/>
          <a:ext cx="6804581" cy="4657543"/>
        </p:xfrm>
        <a:graphic>
          <a:graphicData uri="http://schemas.openxmlformats.org/drawingml/2006/table">
            <a:tbl>
              <a:tblPr firstRow="1" firstCol="1" bandRow="1"/>
              <a:tblGrid>
                <a:gridCol w="2756201">
                  <a:extLst>
                    <a:ext uri="{9D8B030D-6E8A-4147-A177-3AD203B41FA5}">
                      <a16:colId xmlns:a16="http://schemas.microsoft.com/office/drawing/2014/main" val="1522264745"/>
                    </a:ext>
                  </a:extLst>
                </a:gridCol>
                <a:gridCol w="4048380">
                  <a:extLst>
                    <a:ext uri="{9D8B030D-6E8A-4147-A177-3AD203B41FA5}">
                      <a16:colId xmlns:a16="http://schemas.microsoft.com/office/drawing/2014/main" val="4166657718"/>
                    </a:ext>
                  </a:extLst>
                </a:gridCol>
              </a:tblGrid>
              <a:tr h="535440">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Types of Partners and Partnerships (cont’d)</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202040762"/>
                  </a:ext>
                </a:extLst>
              </a:tr>
              <a:tr h="775791">
                <a:tc>
                  <a:txBody>
                    <a:bodyPr/>
                    <a:lstStyle/>
                    <a:p>
                      <a:pPr marL="0" marR="0" algn="ctr">
                        <a:lnSpc>
                          <a:spcPct val="107000"/>
                        </a:lnSpc>
                        <a:spcBef>
                          <a:spcPts val="0"/>
                        </a:spcBef>
                        <a:spcAft>
                          <a:spcPts val="600"/>
                        </a:spcAft>
                      </a:pPr>
                      <a:r>
                        <a:rPr lang="en-US" sz="2000" b="1" kern="100" dirty="0">
                          <a:effectLst/>
                          <a:latin typeface="Aptos" panose="020B0004020202020204" pitchFamily="34" charset="0"/>
                          <a:ea typeface="Aptos" panose="020B0004020202020204" pitchFamily="34" charset="0"/>
                          <a:cs typeface="Times New Roman" panose="02020603050405020304" pitchFamily="18" charset="0"/>
                        </a:rPr>
                        <a:t>Tiered Partnership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A partnership structure that includes tiered partners.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49548807"/>
                  </a:ext>
                </a:extLst>
              </a:tr>
              <a:tr h="775791">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Lower-Tier Partnership</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partnership that has a partnership as a direct or indirect partner.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1437374"/>
                  </a:ext>
                </a:extLst>
              </a:tr>
              <a:tr h="834473">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Upper Tier Partnership</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partnership that is a direct or indirect partner in another partnership.</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6376899"/>
                  </a:ext>
                </a:extLst>
              </a:tr>
              <a:tr h="829257">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Direct Partner</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 that holds an interest in a partnership.</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54611545"/>
                  </a:ext>
                </a:extLst>
              </a:tr>
              <a:tr h="906791">
                <a:tc>
                  <a:txBody>
                    <a:bodyPr/>
                    <a:lstStyle/>
                    <a:p>
                      <a:pPr marL="0" marR="0" algn="ctr">
                        <a:lnSpc>
                          <a:spcPct val="107000"/>
                        </a:lnSpc>
                        <a:spcBef>
                          <a:spcPts val="0"/>
                        </a:spcBef>
                        <a:spcAft>
                          <a:spcPts val="600"/>
                        </a:spcAft>
                      </a:pPr>
                      <a:r>
                        <a:rPr lang="en-US" sz="20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Indirect Partner</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 partner of a tiered partnership, with respect to a lower-tier partnership.</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85395900"/>
                  </a:ext>
                </a:extLst>
              </a:tr>
            </a:tbl>
          </a:graphicData>
        </a:graphic>
      </p:graphicFrame>
      <p:sp>
        <p:nvSpPr>
          <p:cNvPr id="7" name="Isosceles Triangle 6">
            <a:extLst>
              <a:ext uri="{FF2B5EF4-FFF2-40B4-BE49-F238E27FC236}">
                <a16:creationId xmlns:a16="http://schemas.microsoft.com/office/drawing/2014/main" id="{EE9DA3F0-05CC-BB7C-5107-735EF62223D4}"/>
              </a:ext>
            </a:extLst>
          </p:cNvPr>
          <p:cNvSpPr/>
          <p:nvPr/>
        </p:nvSpPr>
        <p:spPr>
          <a:xfrm>
            <a:off x="8474696" y="4501053"/>
            <a:ext cx="2667785" cy="1325563"/>
          </a:xfrm>
          <a:prstGeom prst="triangle">
            <a:avLst/>
          </a:prstGeom>
          <a:solidFill>
            <a:srgbClr val="3F537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Lower Tier Partnership</a:t>
            </a:r>
          </a:p>
        </p:txBody>
      </p:sp>
      <p:sp>
        <p:nvSpPr>
          <p:cNvPr id="9" name="Isosceles Triangle 8">
            <a:extLst>
              <a:ext uri="{FF2B5EF4-FFF2-40B4-BE49-F238E27FC236}">
                <a16:creationId xmlns:a16="http://schemas.microsoft.com/office/drawing/2014/main" id="{2E034E5D-8291-1BC0-F3F6-A3B78D3CBFEF}"/>
              </a:ext>
            </a:extLst>
          </p:cNvPr>
          <p:cNvSpPr/>
          <p:nvPr/>
        </p:nvSpPr>
        <p:spPr>
          <a:xfrm>
            <a:off x="8466841" y="2598412"/>
            <a:ext cx="2667785" cy="1325563"/>
          </a:xfrm>
          <a:prstGeom prst="triangle">
            <a:avLst/>
          </a:prstGeom>
          <a:solidFill>
            <a:srgbClr val="3F537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Upper Tier Partnership</a:t>
            </a:r>
          </a:p>
        </p:txBody>
      </p:sp>
      <p:sp>
        <p:nvSpPr>
          <p:cNvPr id="10" name="Smiley Face 9">
            <a:extLst>
              <a:ext uri="{FF2B5EF4-FFF2-40B4-BE49-F238E27FC236}">
                <a16:creationId xmlns:a16="http://schemas.microsoft.com/office/drawing/2014/main" id="{9E574D32-849A-369E-4A8B-E23C11D9A95A}"/>
              </a:ext>
            </a:extLst>
          </p:cNvPr>
          <p:cNvSpPr/>
          <p:nvPr/>
        </p:nvSpPr>
        <p:spPr>
          <a:xfrm>
            <a:off x="8284590" y="942680"/>
            <a:ext cx="793422" cy="748008"/>
          </a:xfrm>
          <a:prstGeom prst="smileyFace">
            <a:avLst/>
          </a:prstGeom>
          <a:solidFill>
            <a:srgbClr val="3F537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E7616435-DAB1-4E5C-206C-9A5773A3B0A8}"/>
              </a:ext>
            </a:extLst>
          </p:cNvPr>
          <p:cNvCxnSpPr>
            <a:cxnSpLocks/>
            <a:stCxn id="10" idx="4"/>
            <a:endCxn id="9" idx="0"/>
          </p:cNvCxnSpPr>
          <p:nvPr/>
        </p:nvCxnSpPr>
        <p:spPr>
          <a:xfrm>
            <a:off x="8681301" y="1690688"/>
            <a:ext cx="1119433" cy="90772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C3ABFF39-1D7C-CC2B-1B9A-89A1F89F8699}"/>
              </a:ext>
            </a:extLst>
          </p:cNvPr>
          <p:cNvCxnSpPr>
            <a:cxnSpLocks/>
            <a:stCxn id="9" idx="3"/>
            <a:endCxn id="7" idx="0"/>
          </p:cNvCxnSpPr>
          <p:nvPr/>
        </p:nvCxnSpPr>
        <p:spPr>
          <a:xfrm>
            <a:off x="9800734" y="3923975"/>
            <a:ext cx="7855" cy="57707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7ADBBC17-F2BC-C14A-8F64-1C541F9D9AF6}"/>
              </a:ext>
            </a:extLst>
          </p:cNvPr>
          <p:cNvSpPr txBox="1"/>
          <p:nvPr/>
        </p:nvSpPr>
        <p:spPr>
          <a:xfrm>
            <a:off x="9379669" y="838985"/>
            <a:ext cx="2516957" cy="1200329"/>
          </a:xfrm>
          <a:prstGeom prst="rect">
            <a:avLst/>
          </a:prstGeom>
          <a:noFill/>
        </p:spPr>
        <p:txBody>
          <a:bodyPr wrap="square" rtlCol="0">
            <a:spAutoFit/>
          </a:bodyPr>
          <a:lstStyle/>
          <a:p>
            <a:r>
              <a:rPr lang="en-US" dirty="0"/>
              <a:t>Smith is a direct partner in upper tier and indirect partner in lower tier partnership.</a:t>
            </a:r>
          </a:p>
        </p:txBody>
      </p:sp>
      <p:sp>
        <p:nvSpPr>
          <p:cNvPr id="21" name="Slide Number Placeholder 20">
            <a:extLst>
              <a:ext uri="{FF2B5EF4-FFF2-40B4-BE49-F238E27FC236}">
                <a16:creationId xmlns:a16="http://schemas.microsoft.com/office/drawing/2014/main" id="{1E8D0479-D3E9-1A8A-7195-FC1261200561}"/>
              </a:ext>
            </a:extLst>
          </p:cNvPr>
          <p:cNvSpPr>
            <a:spLocks noGrp="1"/>
          </p:cNvSpPr>
          <p:nvPr>
            <p:ph type="sldNum" sz="quarter" idx="12"/>
          </p:nvPr>
        </p:nvSpPr>
        <p:spPr/>
        <p:txBody>
          <a:bodyPr/>
          <a:lstStyle/>
          <a:p>
            <a:fld id="{D6C96CAE-968E-43AD-BA74-60661CD4F489}" type="slidenum">
              <a:rPr lang="en-US" smtClean="0"/>
              <a:t>19</a:t>
            </a:fld>
            <a:endParaRPr lang="en-US"/>
          </a:p>
        </p:txBody>
      </p:sp>
    </p:spTree>
    <p:extLst>
      <p:ext uri="{BB962C8B-B14F-4D97-AF65-F5344CB8AC3E}">
        <p14:creationId xmlns:p14="http://schemas.microsoft.com/office/powerpoint/2010/main" val="3450653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891D3-B4DE-908A-AAFB-DCD5C40C5CC3}"/>
              </a:ext>
            </a:extLst>
          </p:cNvPr>
          <p:cNvSpPr>
            <a:spLocks noGrp="1"/>
          </p:cNvSpPr>
          <p:nvPr>
            <p:ph type="title"/>
          </p:nvPr>
        </p:nvSpPr>
        <p:spPr>
          <a:xfrm>
            <a:off x="581193" y="2393950"/>
            <a:ext cx="11029615" cy="600557"/>
          </a:xfrm>
        </p:spPr>
        <p:txBody>
          <a:bodyPr>
            <a:normAutofit fontScale="90000"/>
          </a:bodyPr>
          <a:lstStyle/>
          <a:p>
            <a:r>
              <a:rPr lang="en-US" dirty="0"/>
              <a:t>NOTE:</a:t>
            </a:r>
          </a:p>
        </p:txBody>
      </p:sp>
      <p:sp>
        <p:nvSpPr>
          <p:cNvPr id="3" name="Text Placeholder 2">
            <a:extLst>
              <a:ext uri="{FF2B5EF4-FFF2-40B4-BE49-F238E27FC236}">
                <a16:creationId xmlns:a16="http://schemas.microsoft.com/office/drawing/2014/main" id="{785A0D01-11B6-E8DA-67F7-CC1FE1D6D075}"/>
              </a:ext>
            </a:extLst>
          </p:cNvPr>
          <p:cNvSpPr>
            <a:spLocks noGrp="1"/>
          </p:cNvSpPr>
          <p:nvPr>
            <p:ph type="body" idx="1"/>
          </p:nvPr>
        </p:nvSpPr>
        <p:spPr>
          <a:xfrm>
            <a:off x="581192" y="3506771"/>
            <a:ext cx="11029615" cy="1635202"/>
          </a:xfrm>
        </p:spPr>
        <p:txBody>
          <a:bodyPr>
            <a:normAutofit/>
          </a:bodyPr>
          <a:lstStyle/>
          <a:p>
            <a:r>
              <a:rPr lang="en-US" sz="2000" b="1" dirty="0"/>
              <a:t>These slides summarize an outline and summary of certain issues for use in preparing a white paper on behalf of the MTC taxation of Partnerships Work Group. Information in these slides is for discussion purposes only.  </a:t>
            </a:r>
          </a:p>
        </p:txBody>
      </p:sp>
      <p:sp>
        <p:nvSpPr>
          <p:cNvPr id="4" name="Slide Number Placeholder 3">
            <a:extLst>
              <a:ext uri="{FF2B5EF4-FFF2-40B4-BE49-F238E27FC236}">
                <a16:creationId xmlns:a16="http://schemas.microsoft.com/office/drawing/2014/main" id="{D65BB31E-0F7F-2649-E22A-60A32F43416F}"/>
              </a:ext>
            </a:extLst>
          </p:cNvPr>
          <p:cNvSpPr>
            <a:spLocks noGrp="1"/>
          </p:cNvSpPr>
          <p:nvPr>
            <p:ph type="sldNum" sz="quarter" idx="12"/>
          </p:nvPr>
        </p:nvSpPr>
        <p:spPr/>
        <p:txBody>
          <a:bodyPr/>
          <a:lstStyle/>
          <a:p>
            <a:fld id="{3A98EE3D-8CD1-4C3F-BD1C-C98C9596463C}" type="slidenum">
              <a:rPr lang="en-US" smtClean="0"/>
              <a:t>2</a:t>
            </a:fld>
            <a:endParaRPr lang="en-US" dirty="0"/>
          </a:p>
        </p:txBody>
      </p:sp>
    </p:spTree>
    <p:extLst>
      <p:ext uri="{BB962C8B-B14F-4D97-AF65-F5344CB8AC3E}">
        <p14:creationId xmlns:p14="http://schemas.microsoft.com/office/powerpoint/2010/main" val="2418906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37DC36B-DDC7-A77C-7F3B-4067B1F783F0}"/>
              </a:ext>
            </a:extLst>
          </p:cNvPr>
          <p:cNvGraphicFramePr>
            <a:graphicFrameLocks noGrp="1"/>
          </p:cNvGraphicFramePr>
          <p:nvPr>
            <p:extLst>
              <p:ext uri="{D42A27DB-BD31-4B8C-83A1-F6EECF244321}">
                <p14:modId xmlns:p14="http://schemas.microsoft.com/office/powerpoint/2010/main" val="2006878775"/>
              </p:ext>
            </p:extLst>
          </p:nvPr>
        </p:nvGraphicFramePr>
        <p:xfrm>
          <a:off x="612743" y="707012"/>
          <a:ext cx="10929683" cy="5654998"/>
        </p:xfrm>
        <a:graphic>
          <a:graphicData uri="http://schemas.openxmlformats.org/drawingml/2006/table">
            <a:tbl>
              <a:tblPr firstRow="1" firstCol="1" bandRow="1"/>
              <a:tblGrid>
                <a:gridCol w="2908958">
                  <a:extLst>
                    <a:ext uri="{9D8B030D-6E8A-4147-A177-3AD203B41FA5}">
                      <a16:colId xmlns:a16="http://schemas.microsoft.com/office/drawing/2014/main" val="2819274678"/>
                    </a:ext>
                  </a:extLst>
                </a:gridCol>
                <a:gridCol w="8020725">
                  <a:extLst>
                    <a:ext uri="{9D8B030D-6E8A-4147-A177-3AD203B41FA5}">
                      <a16:colId xmlns:a16="http://schemas.microsoft.com/office/drawing/2014/main" val="2540395649"/>
                    </a:ext>
                  </a:extLst>
                </a:gridCol>
              </a:tblGrid>
              <a:tr h="628859">
                <a:tc gridSpan="2">
                  <a:txBody>
                    <a:bodyPr/>
                    <a:lstStyle/>
                    <a:p>
                      <a:pPr marL="0" marR="0" algn="ctr">
                        <a:lnSpc>
                          <a:spcPct val="107000"/>
                        </a:lnSpc>
                        <a:spcBef>
                          <a:spcPts val="0"/>
                        </a:spcBef>
                        <a:spcAft>
                          <a:spcPts val="600"/>
                        </a:spcAft>
                      </a:pPr>
                      <a:r>
                        <a:rPr lang="en-US" sz="2400" b="1" i="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Sourcing Terms </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F5371"/>
                    </a:solidFill>
                  </a:tcPr>
                </a:tc>
                <a:tc hMerge="1">
                  <a:txBody>
                    <a:bodyPr/>
                    <a:lstStyle/>
                    <a:p>
                      <a:endParaRPr lang="en-US"/>
                    </a:p>
                  </a:txBody>
                  <a:tcPr/>
                </a:tc>
                <a:extLst>
                  <a:ext uri="{0D108BD9-81ED-4DB2-BD59-A6C34878D82A}">
                    <a16:rowId xmlns:a16="http://schemas.microsoft.com/office/drawing/2014/main" val="3340447757"/>
                  </a:ext>
                </a:extLst>
              </a:tr>
              <a:tr h="765204">
                <a:tc>
                  <a:txBody>
                    <a:bodyPr/>
                    <a:lstStyle/>
                    <a:p>
                      <a:pPr marL="0" marR="0" algn="ctr">
                        <a:lnSpc>
                          <a:spcPct val="107000"/>
                        </a:lnSpc>
                        <a:spcBef>
                          <a:spcPts val="0"/>
                        </a:spcBef>
                        <a:spcAft>
                          <a:spcPts val="600"/>
                        </a:spcAft>
                      </a:pPr>
                      <a:r>
                        <a:rPr lang="en-US" sz="18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Source or Sourcing</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Terms referring to how amounts of net income or items of income, expense, gain, or loss from multistate activities are attributed to a particular state.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1885376"/>
                  </a:ext>
                </a:extLst>
              </a:tr>
              <a:tr h="1121810">
                <a:tc>
                  <a:txBody>
                    <a:bodyPr/>
                    <a:lstStyle/>
                    <a:p>
                      <a:pPr marL="0" marR="0" algn="ctr">
                        <a:lnSpc>
                          <a:spcPct val="107000"/>
                        </a:lnSpc>
                        <a:spcBef>
                          <a:spcPts val="0"/>
                        </a:spcBef>
                        <a:spcAft>
                          <a:spcPts val="600"/>
                        </a:spcAft>
                      </a:pPr>
                      <a:r>
                        <a:rPr lang="en-US" sz="18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Apportionable Income</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Net income made up of items of income, expense, gain, or loss to which formulary apportionment is properly applied (sometimes referred to in other sources as “business income”).</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7104851"/>
                  </a:ext>
                </a:extLst>
              </a:tr>
              <a:tr h="1056449">
                <a:tc>
                  <a:txBody>
                    <a:bodyPr/>
                    <a:lstStyle/>
                    <a:p>
                      <a:pPr marL="0" marR="0" algn="ctr">
                        <a:lnSpc>
                          <a:spcPct val="107000"/>
                        </a:lnSpc>
                        <a:spcBef>
                          <a:spcPts val="0"/>
                        </a:spcBef>
                        <a:spcAft>
                          <a:spcPts val="600"/>
                        </a:spcAft>
                      </a:pPr>
                      <a:r>
                        <a:rPr lang="en-US" sz="18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Non-Apportionable </a:t>
                      </a:r>
                      <a:br>
                        <a:rPr lang="en-US" sz="18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br>
                      <a:r>
                        <a:rPr lang="en-US" sz="18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Income or Items</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Items of income, expense, gain, or loss to which specific rules of assignment are properly applied (sometimes referred to in other sources as “nonbusiness income”).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98225762"/>
                  </a:ext>
                </a:extLst>
              </a:tr>
              <a:tr h="1132115">
                <a:tc>
                  <a:txBody>
                    <a:bodyPr/>
                    <a:lstStyle/>
                    <a:p>
                      <a:pPr marL="0" marR="0" algn="ctr">
                        <a:lnSpc>
                          <a:spcPct val="107000"/>
                        </a:lnSpc>
                        <a:spcBef>
                          <a:spcPts val="0"/>
                        </a:spcBef>
                        <a:spcAft>
                          <a:spcPts val="600"/>
                        </a:spcAft>
                      </a:pPr>
                      <a:r>
                        <a:rPr lang="en-US" sz="18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Formulary Apportionment</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The use of a formula or ratio consisting of factors representing activity in the state (e.g., receipts, property, and/or payroll) which is generally applied to an amount of net income from that activity.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78371828"/>
                  </a:ext>
                </a:extLst>
              </a:tr>
              <a:tr h="950561">
                <a:tc>
                  <a:txBody>
                    <a:bodyPr/>
                    <a:lstStyle/>
                    <a:p>
                      <a:pPr marL="0" marR="0" algn="ctr">
                        <a:lnSpc>
                          <a:spcPct val="107000"/>
                        </a:lnSpc>
                        <a:spcBef>
                          <a:spcPts val="0"/>
                        </a:spcBef>
                        <a:spcAft>
                          <a:spcPts val="600"/>
                        </a:spcAft>
                      </a:pPr>
                      <a:r>
                        <a:rPr lang="en-US" sz="18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Assign and Rules of Assignment</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600"/>
                        </a:spcAft>
                      </a:pPr>
                      <a:r>
                        <a:rPr lang="en-US" sz="1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Sourcing items (using rules of assignment) including sourcing to a particular state or the division of items between multiple states.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41104877"/>
                  </a:ext>
                </a:extLst>
              </a:tr>
            </a:tbl>
          </a:graphicData>
        </a:graphic>
      </p:graphicFrame>
      <p:sp>
        <p:nvSpPr>
          <p:cNvPr id="6" name="Slide Number Placeholder 5">
            <a:extLst>
              <a:ext uri="{FF2B5EF4-FFF2-40B4-BE49-F238E27FC236}">
                <a16:creationId xmlns:a16="http://schemas.microsoft.com/office/drawing/2014/main" id="{E4153D30-91A7-E784-B939-8D154BE15368}"/>
              </a:ext>
            </a:extLst>
          </p:cNvPr>
          <p:cNvSpPr>
            <a:spLocks noGrp="1"/>
          </p:cNvSpPr>
          <p:nvPr>
            <p:ph type="sldNum" sz="quarter" idx="12"/>
          </p:nvPr>
        </p:nvSpPr>
        <p:spPr/>
        <p:txBody>
          <a:bodyPr/>
          <a:lstStyle/>
          <a:p>
            <a:fld id="{D6C96CAE-968E-43AD-BA74-60661CD4F489}" type="slidenum">
              <a:rPr lang="en-US" smtClean="0"/>
              <a:t>20</a:t>
            </a:fld>
            <a:endParaRPr lang="en-US"/>
          </a:p>
        </p:txBody>
      </p:sp>
    </p:spTree>
    <p:extLst>
      <p:ext uri="{BB962C8B-B14F-4D97-AF65-F5344CB8AC3E}">
        <p14:creationId xmlns:p14="http://schemas.microsoft.com/office/powerpoint/2010/main" val="1930584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95FB-19AD-D955-9C3C-65114FBC241F}"/>
              </a:ext>
            </a:extLst>
          </p:cNvPr>
          <p:cNvSpPr>
            <a:spLocks noGrp="1"/>
          </p:cNvSpPr>
          <p:nvPr>
            <p:ph type="title"/>
          </p:nvPr>
        </p:nvSpPr>
        <p:spPr>
          <a:xfrm>
            <a:off x="405353" y="2450969"/>
            <a:ext cx="11205455" cy="2366128"/>
          </a:xfrm>
        </p:spPr>
        <p:txBody>
          <a:bodyPr>
            <a:normAutofit/>
          </a:bodyPr>
          <a:lstStyle/>
          <a:p>
            <a:r>
              <a:rPr lang="en-US" dirty="0"/>
              <a:t>Importance of the attribution principle</a:t>
            </a:r>
          </a:p>
        </p:txBody>
      </p:sp>
      <p:sp>
        <p:nvSpPr>
          <p:cNvPr id="3" name="Slide Number Placeholder 2">
            <a:extLst>
              <a:ext uri="{FF2B5EF4-FFF2-40B4-BE49-F238E27FC236}">
                <a16:creationId xmlns:a16="http://schemas.microsoft.com/office/drawing/2014/main" id="{FAE37C0F-FB0E-6735-C99D-3B0B589F8EF9}"/>
              </a:ext>
            </a:extLst>
          </p:cNvPr>
          <p:cNvSpPr>
            <a:spLocks noGrp="1"/>
          </p:cNvSpPr>
          <p:nvPr>
            <p:ph type="sldNum" sz="quarter" idx="12"/>
          </p:nvPr>
        </p:nvSpPr>
        <p:spPr/>
        <p:txBody>
          <a:bodyPr/>
          <a:lstStyle/>
          <a:p>
            <a:fld id="{3A98EE3D-8CD1-4C3F-BD1C-C98C9596463C}" type="slidenum">
              <a:rPr lang="en-US" smtClean="0"/>
              <a:t>21</a:t>
            </a:fld>
            <a:endParaRPr lang="en-US" dirty="0"/>
          </a:p>
        </p:txBody>
      </p:sp>
    </p:spTree>
    <p:extLst>
      <p:ext uri="{BB962C8B-B14F-4D97-AF65-F5344CB8AC3E}">
        <p14:creationId xmlns:p14="http://schemas.microsoft.com/office/powerpoint/2010/main" val="2711391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C5FA4-952C-DA5D-2171-BDEA0A65B431}"/>
              </a:ext>
            </a:extLst>
          </p:cNvPr>
          <p:cNvSpPr>
            <a:spLocks noGrp="1"/>
          </p:cNvSpPr>
          <p:nvPr>
            <p:ph type="title"/>
          </p:nvPr>
        </p:nvSpPr>
        <p:spPr>
          <a:xfrm>
            <a:off x="180870" y="140677"/>
            <a:ext cx="2853732" cy="6461090"/>
          </a:xfrm>
          <a:solidFill>
            <a:srgbClr val="43505F"/>
          </a:solidFill>
        </p:spPr>
        <p:txBody>
          <a:bodyPr/>
          <a:lstStyle/>
          <a:p>
            <a:pPr algn="ctr"/>
            <a:r>
              <a:rPr lang="en-US" b="1" dirty="0">
                <a:solidFill>
                  <a:schemeClr val="bg1">
                    <a:lumMod val="95000"/>
                  </a:schemeClr>
                </a:solidFill>
              </a:rPr>
              <a:t>Attribution Principle</a:t>
            </a:r>
          </a:p>
        </p:txBody>
      </p:sp>
      <p:sp>
        <p:nvSpPr>
          <p:cNvPr id="3" name="Content Placeholder 2">
            <a:extLst>
              <a:ext uri="{FF2B5EF4-FFF2-40B4-BE49-F238E27FC236}">
                <a16:creationId xmlns:a16="http://schemas.microsoft.com/office/drawing/2014/main" id="{693543DC-B33E-61DA-EEEA-E9E84787641B}"/>
              </a:ext>
            </a:extLst>
          </p:cNvPr>
          <p:cNvSpPr>
            <a:spLocks noGrp="1"/>
          </p:cNvSpPr>
          <p:nvPr>
            <p:ph idx="1"/>
          </p:nvPr>
        </p:nvSpPr>
        <p:spPr>
          <a:xfrm>
            <a:off x="3280528" y="530945"/>
            <a:ext cx="8210746" cy="5941293"/>
          </a:xfrm>
        </p:spPr>
        <p:txBody>
          <a:bodyPr anchor="ctr">
            <a:normAutofit/>
          </a:bodyPr>
          <a:lstStyle/>
          <a:p>
            <a:pPr>
              <a:spcBef>
                <a:spcPts val="2400"/>
              </a:spcBef>
            </a:pPr>
            <a:r>
              <a:rPr lang="en-US" sz="2600" dirty="0"/>
              <a:t>Partnership structures generally convey a tax benefit – a single level of tax – paid by the partners. </a:t>
            </a:r>
          </a:p>
          <a:p>
            <a:pPr>
              <a:spcBef>
                <a:spcPts val="2400"/>
              </a:spcBef>
            </a:pPr>
            <a:r>
              <a:rPr lang="en-US" sz="2600" dirty="0"/>
              <a:t>Why impose the tax at the partner level? Because partner attributes (e.g., marginal tax rates) matter.</a:t>
            </a:r>
          </a:p>
          <a:p>
            <a:pPr>
              <a:spcBef>
                <a:spcPts val="2400"/>
              </a:spcBef>
            </a:pPr>
            <a:r>
              <a:rPr lang="en-US" sz="2600" dirty="0"/>
              <a:t>But in order to apply the various substantive tax rules—the nature of items of income, expense, gain, and loss (“character”) must flow through to the partners. </a:t>
            </a:r>
          </a:p>
          <a:p>
            <a:pPr>
              <a:spcBef>
                <a:spcPts val="2400"/>
              </a:spcBef>
            </a:pPr>
            <a:r>
              <a:rPr lang="en-US" sz="2600" dirty="0"/>
              <a:t>This means partners reflect these items on their own return as though they engaged in the related activities directly. (IRC §702(b))</a:t>
            </a:r>
          </a:p>
        </p:txBody>
      </p:sp>
      <p:sp>
        <p:nvSpPr>
          <p:cNvPr id="4" name="Slide Number Placeholder 3">
            <a:extLst>
              <a:ext uri="{FF2B5EF4-FFF2-40B4-BE49-F238E27FC236}">
                <a16:creationId xmlns:a16="http://schemas.microsoft.com/office/drawing/2014/main" id="{4AB28B1F-D0F0-37A3-4B7E-F66D90A8EA9B}"/>
              </a:ext>
            </a:extLst>
          </p:cNvPr>
          <p:cNvSpPr>
            <a:spLocks noGrp="1"/>
          </p:cNvSpPr>
          <p:nvPr>
            <p:ph type="sldNum" sz="quarter" idx="12"/>
          </p:nvPr>
        </p:nvSpPr>
        <p:spPr/>
        <p:txBody>
          <a:bodyPr/>
          <a:lstStyle/>
          <a:p>
            <a:fld id="{D6C96CAE-968E-43AD-BA74-60661CD4F489}" type="slidenum">
              <a:rPr lang="en-US" smtClean="0"/>
              <a:t>22</a:t>
            </a:fld>
            <a:endParaRPr lang="en-US"/>
          </a:p>
        </p:txBody>
      </p:sp>
    </p:spTree>
    <p:extLst>
      <p:ext uri="{BB962C8B-B14F-4D97-AF65-F5344CB8AC3E}">
        <p14:creationId xmlns:p14="http://schemas.microsoft.com/office/powerpoint/2010/main" val="3592171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C5FA4-952C-DA5D-2171-BDEA0A65B431}"/>
              </a:ext>
            </a:extLst>
          </p:cNvPr>
          <p:cNvSpPr>
            <a:spLocks noGrp="1"/>
          </p:cNvSpPr>
          <p:nvPr>
            <p:ph type="title"/>
          </p:nvPr>
        </p:nvSpPr>
        <p:spPr>
          <a:xfrm>
            <a:off x="180870" y="140677"/>
            <a:ext cx="2853732" cy="6461090"/>
          </a:xfrm>
          <a:solidFill>
            <a:srgbClr val="43505F"/>
          </a:solidFill>
        </p:spPr>
        <p:txBody>
          <a:bodyPr/>
          <a:lstStyle/>
          <a:p>
            <a:pPr algn="ctr"/>
            <a:r>
              <a:rPr lang="en-US" b="1" dirty="0">
                <a:solidFill>
                  <a:schemeClr val="bg1">
                    <a:lumMod val="95000"/>
                  </a:schemeClr>
                </a:solidFill>
              </a:rPr>
              <a:t>Attribution Principle</a:t>
            </a:r>
          </a:p>
        </p:txBody>
      </p:sp>
      <p:sp>
        <p:nvSpPr>
          <p:cNvPr id="3" name="Content Placeholder 2">
            <a:extLst>
              <a:ext uri="{FF2B5EF4-FFF2-40B4-BE49-F238E27FC236}">
                <a16:creationId xmlns:a16="http://schemas.microsoft.com/office/drawing/2014/main" id="{693543DC-B33E-61DA-EEEA-E9E84787641B}"/>
              </a:ext>
            </a:extLst>
          </p:cNvPr>
          <p:cNvSpPr>
            <a:spLocks noGrp="1"/>
          </p:cNvSpPr>
          <p:nvPr>
            <p:ph idx="1"/>
          </p:nvPr>
        </p:nvSpPr>
        <p:spPr>
          <a:xfrm>
            <a:off x="3280528" y="235670"/>
            <a:ext cx="8073272" cy="6366097"/>
          </a:xfrm>
        </p:spPr>
        <p:txBody>
          <a:bodyPr anchor="ctr">
            <a:normAutofit/>
          </a:bodyPr>
          <a:lstStyle/>
          <a:p>
            <a:pPr marL="0" indent="0">
              <a:spcBef>
                <a:spcPts val="2400"/>
              </a:spcBef>
              <a:buNone/>
            </a:pPr>
            <a:r>
              <a:rPr lang="en-US" sz="2600" dirty="0"/>
              <a:t>If there were no attribution principle:</a:t>
            </a:r>
          </a:p>
          <a:p>
            <a:pPr>
              <a:spcBef>
                <a:spcPts val="2400"/>
              </a:spcBef>
            </a:pPr>
            <a:r>
              <a:rPr lang="en-US" sz="2600" dirty="0"/>
              <a:t>Partners would get no tax benefit from items based on their character—e.g., capital gains or losses.</a:t>
            </a:r>
          </a:p>
          <a:p>
            <a:pPr>
              <a:spcBef>
                <a:spcPts val="2400"/>
              </a:spcBef>
            </a:pPr>
            <a:r>
              <a:rPr lang="en-US" sz="2600" dirty="0"/>
              <a:t>Special allocations—permitted by Subchapter K—would often have no effect. </a:t>
            </a:r>
          </a:p>
          <a:p>
            <a:pPr>
              <a:spcBef>
                <a:spcPts val="2400"/>
              </a:spcBef>
            </a:pPr>
            <a:r>
              <a:rPr lang="en-US" sz="2600" dirty="0"/>
              <a:t>It would be possible to use partnerships to avoid the effects of substantive tax rules—such as limits on use of certain expenses or losses.</a:t>
            </a:r>
          </a:p>
          <a:p>
            <a:pPr>
              <a:spcBef>
                <a:spcPts val="2400"/>
              </a:spcBef>
            </a:pPr>
            <a:endParaRPr lang="en-US" sz="2600" dirty="0"/>
          </a:p>
        </p:txBody>
      </p:sp>
      <p:sp>
        <p:nvSpPr>
          <p:cNvPr id="4" name="Slide Number Placeholder 3">
            <a:extLst>
              <a:ext uri="{FF2B5EF4-FFF2-40B4-BE49-F238E27FC236}">
                <a16:creationId xmlns:a16="http://schemas.microsoft.com/office/drawing/2014/main" id="{3F6E455C-BE6E-618E-7D03-A8421B17BBED}"/>
              </a:ext>
            </a:extLst>
          </p:cNvPr>
          <p:cNvSpPr>
            <a:spLocks noGrp="1"/>
          </p:cNvSpPr>
          <p:nvPr>
            <p:ph type="sldNum" sz="quarter" idx="12"/>
          </p:nvPr>
        </p:nvSpPr>
        <p:spPr/>
        <p:txBody>
          <a:bodyPr/>
          <a:lstStyle/>
          <a:p>
            <a:fld id="{D6C96CAE-968E-43AD-BA74-60661CD4F489}" type="slidenum">
              <a:rPr lang="en-US" smtClean="0"/>
              <a:t>23</a:t>
            </a:fld>
            <a:endParaRPr lang="en-US"/>
          </a:p>
        </p:txBody>
      </p:sp>
    </p:spTree>
    <p:extLst>
      <p:ext uri="{BB962C8B-B14F-4D97-AF65-F5344CB8AC3E}">
        <p14:creationId xmlns:p14="http://schemas.microsoft.com/office/powerpoint/2010/main" val="918851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C5FA4-952C-DA5D-2171-BDEA0A65B431}"/>
              </a:ext>
            </a:extLst>
          </p:cNvPr>
          <p:cNvSpPr>
            <a:spLocks noGrp="1"/>
          </p:cNvSpPr>
          <p:nvPr>
            <p:ph type="title"/>
          </p:nvPr>
        </p:nvSpPr>
        <p:spPr>
          <a:xfrm>
            <a:off x="180870" y="140677"/>
            <a:ext cx="2853732" cy="6461090"/>
          </a:xfrm>
          <a:solidFill>
            <a:srgbClr val="43505F"/>
          </a:solidFill>
        </p:spPr>
        <p:txBody>
          <a:bodyPr/>
          <a:lstStyle/>
          <a:p>
            <a:pPr algn="ctr"/>
            <a:r>
              <a:rPr lang="en-US" b="1" dirty="0">
                <a:solidFill>
                  <a:schemeClr val="bg1">
                    <a:lumMod val="95000"/>
                  </a:schemeClr>
                </a:solidFill>
              </a:rPr>
              <a:t>Attribution Principle</a:t>
            </a:r>
          </a:p>
        </p:txBody>
      </p:sp>
      <p:sp>
        <p:nvSpPr>
          <p:cNvPr id="3" name="Content Placeholder 2">
            <a:extLst>
              <a:ext uri="{FF2B5EF4-FFF2-40B4-BE49-F238E27FC236}">
                <a16:creationId xmlns:a16="http://schemas.microsoft.com/office/drawing/2014/main" id="{693543DC-B33E-61DA-EEEA-E9E84787641B}"/>
              </a:ext>
            </a:extLst>
          </p:cNvPr>
          <p:cNvSpPr>
            <a:spLocks noGrp="1"/>
          </p:cNvSpPr>
          <p:nvPr>
            <p:ph idx="1"/>
          </p:nvPr>
        </p:nvSpPr>
        <p:spPr>
          <a:xfrm>
            <a:off x="3280528" y="235670"/>
            <a:ext cx="8073272" cy="5941293"/>
          </a:xfrm>
        </p:spPr>
        <p:txBody>
          <a:bodyPr anchor="ctr">
            <a:normAutofit/>
          </a:bodyPr>
          <a:lstStyle/>
          <a:p>
            <a:pPr marL="0" indent="0">
              <a:spcBef>
                <a:spcPts val="2400"/>
              </a:spcBef>
              <a:buNone/>
            </a:pPr>
            <a:r>
              <a:rPr lang="en-US" sz="2600" dirty="0"/>
              <a:t>Sourcing –</a:t>
            </a:r>
          </a:p>
          <a:p>
            <a:pPr>
              <a:spcBef>
                <a:spcPts val="2400"/>
              </a:spcBef>
              <a:spcAft>
                <a:spcPts val="600"/>
              </a:spcAft>
            </a:pPr>
            <a:r>
              <a:rPr lang="en-US" sz="2400" dirty="0"/>
              <a:t>Attribution applies to sourcing as well. That is, under the federal rules, the source of the income is determined on a by-item basis at the partnership level and flows through to the partners. (See IRC §§702(b) and 861-865)</a:t>
            </a:r>
          </a:p>
          <a:p>
            <a:pPr>
              <a:spcBef>
                <a:spcPts val="2400"/>
              </a:spcBef>
              <a:spcAft>
                <a:spcPts val="600"/>
              </a:spcAft>
            </a:pPr>
            <a:r>
              <a:rPr lang="en-US" sz="2400" dirty="0"/>
              <a:t>States do not conform to the particular federal sourcing rules—but unless they provide otherwise, the attribution principle would apply to state sourcing of partnership income or items as well. </a:t>
            </a:r>
          </a:p>
          <a:p>
            <a:pPr>
              <a:spcBef>
                <a:spcPts val="2400"/>
              </a:spcBef>
            </a:pPr>
            <a:r>
              <a:rPr lang="en-US" sz="2400" dirty="0"/>
              <a:t>As with attribution generally, the role of the partner does not matter. </a:t>
            </a:r>
          </a:p>
        </p:txBody>
      </p:sp>
      <p:sp>
        <p:nvSpPr>
          <p:cNvPr id="4" name="Slide Number Placeholder 3">
            <a:extLst>
              <a:ext uri="{FF2B5EF4-FFF2-40B4-BE49-F238E27FC236}">
                <a16:creationId xmlns:a16="http://schemas.microsoft.com/office/drawing/2014/main" id="{2A9B3606-EEE9-6410-EFE0-F206B9384E59}"/>
              </a:ext>
            </a:extLst>
          </p:cNvPr>
          <p:cNvSpPr>
            <a:spLocks noGrp="1"/>
          </p:cNvSpPr>
          <p:nvPr>
            <p:ph type="sldNum" sz="quarter" idx="12"/>
          </p:nvPr>
        </p:nvSpPr>
        <p:spPr/>
        <p:txBody>
          <a:bodyPr/>
          <a:lstStyle/>
          <a:p>
            <a:fld id="{D6C96CAE-968E-43AD-BA74-60661CD4F489}" type="slidenum">
              <a:rPr lang="en-US" smtClean="0"/>
              <a:t>24</a:t>
            </a:fld>
            <a:endParaRPr lang="en-US"/>
          </a:p>
        </p:txBody>
      </p:sp>
    </p:spTree>
    <p:extLst>
      <p:ext uri="{BB962C8B-B14F-4D97-AF65-F5344CB8AC3E}">
        <p14:creationId xmlns:p14="http://schemas.microsoft.com/office/powerpoint/2010/main" val="1811994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95FB-19AD-D955-9C3C-65114FBC241F}"/>
              </a:ext>
            </a:extLst>
          </p:cNvPr>
          <p:cNvSpPr>
            <a:spLocks noGrp="1"/>
          </p:cNvSpPr>
          <p:nvPr>
            <p:ph type="title"/>
          </p:nvPr>
        </p:nvSpPr>
        <p:spPr>
          <a:xfrm>
            <a:off x="443061" y="2393950"/>
            <a:ext cx="11167748" cy="2413720"/>
          </a:xfrm>
        </p:spPr>
        <p:txBody>
          <a:bodyPr>
            <a:normAutofit/>
          </a:bodyPr>
          <a:lstStyle/>
          <a:p>
            <a:r>
              <a:rPr lang="en-US" sz="3400" dirty="0"/>
              <a:t>Sourcing Non-Apportionable Income - Generally</a:t>
            </a:r>
          </a:p>
        </p:txBody>
      </p:sp>
      <p:sp>
        <p:nvSpPr>
          <p:cNvPr id="3" name="Slide Number Placeholder 2">
            <a:extLst>
              <a:ext uri="{FF2B5EF4-FFF2-40B4-BE49-F238E27FC236}">
                <a16:creationId xmlns:a16="http://schemas.microsoft.com/office/drawing/2014/main" id="{683BDA89-C6ED-9920-176D-DBA39E665F6A}"/>
              </a:ext>
            </a:extLst>
          </p:cNvPr>
          <p:cNvSpPr>
            <a:spLocks noGrp="1"/>
          </p:cNvSpPr>
          <p:nvPr>
            <p:ph type="sldNum" sz="quarter" idx="12"/>
          </p:nvPr>
        </p:nvSpPr>
        <p:spPr/>
        <p:txBody>
          <a:bodyPr/>
          <a:lstStyle/>
          <a:p>
            <a:fld id="{3A98EE3D-8CD1-4C3F-BD1C-C98C9596463C}" type="slidenum">
              <a:rPr lang="en-US" smtClean="0"/>
              <a:t>25</a:t>
            </a:fld>
            <a:endParaRPr lang="en-US" dirty="0"/>
          </a:p>
        </p:txBody>
      </p:sp>
    </p:spTree>
    <p:extLst>
      <p:ext uri="{BB962C8B-B14F-4D97-AF65-F5344CB8AC3E}">
        <p14:creationId xmlns:p14="http://schemas.microsoft.com/office/powerpoint/2010/main" val="1912474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CCDF0-5CE1-4703-632C-7C0A025B1180}"/>
              </a:ext>
            </a:extLst>
          </p:cNvPr>
          <p:cNvSpPr>
            <a:spLocks noGrp="1"/>
          </p:cNvSpPr>
          <p:nvPr>
            <p:ph type="title"/>
          </p:nvPr>
        </p:nvSpPr>
        <p:spPr>
          <a:xfrm>
            <a:off x="0" y="365125"/>
            <a:ext cx="12192000" cy="1492250"/>
          </a:xfrm>
        </p:spPr>
        <p:txBody>
          <a:bodyPr>
            <a:normAutofit/>
          </a:bodyPr>
          <a:lstStyle/>
          <a:p>
            <a:pPr algn="ctr"/>
            <a:r>
              <a:rPr lang="en-US" sz="4000" b="1" dirty="0">
                <a:solidFill>
                  <a:srgbClr val="43505F"/>
                </a:solidFill>
              </a:rPr>
              <a:t>Determination</a:t>
            </a:r>
          </a:p>
        </p:txBody>
      </p:sp>
      <p:sp>
        <p:nvSpPr>
          <p:cNvPr id="3" name="Content Placeholder 2">
            <a:extLst>
              <a:ext uri="{FF2B5EF4-FFF2-40B4-BE49-F238E27FC236}">
                <a16:creationId xmlns:a16="http://schemas.microsoft.com/office/drawing/2014/main" id="{B29E2B72-1287-569E-6D7A-EEF6CEA2B89E}"/>
              </a:ext>
            </a:extLst>
          </p:cNvPr>
          <p:cNvSpPr>
            <a:spLocks noGrp="1"/>
          </p:cNvSpPr>
          <p:nvPr>
            <p:ph idx="1"/>
          </p:nvPr>
        </p:nvSpPr>
        <p:spPr>
          <a:xfrm>
            <a:off x="838200" y="1962150"/>
            <a:ext cx="10515600" cy="4214813"/>
          </a:xfrm>
        </p:spPr>
        <p:txBody>
          <a:bodyPr/>
          <a:lstStyle/>
          <a:p>
            <a:pPr>
              <a:spcBef>
                <a:spcPts val="1800"/>
              </a:spcBef>
              <a:spcAft>
                <a:spcPts val="1800"/>
              </a:spcAft>
            </a:pPr>
            <a:r>
              <a:rPr lang="en-US" dirty="0">
                <a:solidFill>
                  <a:srgbClr val="000000"/>
                </a:solidFill>
              </a:rPr>
              <a:t>First - non-apportionable income must be distinguished from apportionable income derived from separate lines of business where separate apportionment formulas might be used.</a:t>
            </a:r>
          </a:p>
          <a:p>
            <a:pPr>
              <a:spcBef>
                <a:spcPts val="1800"/>
              </a:spcBef>
              <a:spcAft>
                <a:spcPts val="1800"/>
              </a:spcAft>
            </a:pPr>
            <a:r>
              <a:rPr lang="en-US" dirty="0"/>
              <a:t>States generally apply the same rules applicable to corporations and businesses generally.</a:t>
            </a:r>
          </a:p>
          <a:p>
            <a:pPr lvl="1"/>
            <a:endParaRPr lang="en-US" dirty="0"/>
          </a:p>
        </p:txBody>
      </p:sp>
      <p:sp>
        <p:nvSpPr>
          <p:cNvPr id="4" name="Slide Number Placeholder 3">
            <a:extLst>
              <a:ext uri="{FF2B5EF4-FFF2-40B4-BE49-F238E27FC236}">
                <a16:creationId xmlns:a16="http://schemas.microsoft.com/office/drawing/2014/main" id="{460740A9-4086-C623-3B8D-1FBC6F7AC50F}"/>
              </a:ext>
            </a:extLst>
          </p:cNvPr>
          <p:cNvSpPr>
            <a:spLocks noGrp="1"/>
          </p:cNvSpPr>
          <p:nvPr>
            <p:ph type="sldNum" sz="quarter" idx="12"/>
          </p:nvPr>
        </p:nvSpPr>
        <p:spPr/>
        <p:txBody>
          <a:bodyPr/>
          <a:lstStyle/>
          <a:p>
            <a:fld id="{D6C96CAE-968E-43AD-BA74-60661CD4F489}" type="slidenum">
              <a:rPr lang="en-US" smtClean="0"/>
              <a:t>26</a:t>
            </a:fld>
            <a:endParaRPr lang="en-US"/>
          </a:p>
        </p:txBody>
      </p:sp>
    </p:spTree>
    <p:extLst>
      <p:ext uri="{BB962C8B-B14F-4D97-AF65-F5344CB8AC3E}">
        <p14:creationId xmlns:p14="http://schemas.microsoft.com/office/powerpoint/2010/main" val="232887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9E2B72-1287-569E-6D7A-EEF6CEA2B89E}"/>
              </a:ext>
            </a:extLst>
          </p:cNvPr>
          <p:cNvSpPr>
            <a:spLocks noGrp="1"/>
          </p:cNvSpPr>
          <p:nvPr>
            <p:ph idx="1"/>
          </p:nvPr>
        </p:nvSpPr>
        <p:spPr>
          <a:xfrm>
            <a:off x="838200" y="990600"/>
            <a:ext cx="10515600" cy="5620062"/>
          </a:xfrm>
        </p:spPr>
        <p:txBody>
          <a:bodyPr>
            <a:normAutofit/>
          </a:bodyPr>
          <a:lstStyle/>
          <a:p>
            <a:pPr marL="0" indent="0" algn="ctr">
              <a:spcBef>
                <a:spcPts val="1800"/>
              </a:spcBef>
              <a:spcAft>
                <a:spcPts val="1200"/>
              </a:spcAft>
              <a:buNone/>
            </a:pPr>
            <a:r>
              <a:rPr lang="en-US" sz="4000" b="1" dirty="0">
                <a:solidFill>
                  <a:srgbClr val="43505F"/>
                </a:solidFill>
                <a:effectLst/>
                <a:ea typeface="Times New Roman" panose="02020603050405020304" pitchFamily="18" charset="0"/>
                <a:cs typeface="Aptos" panose="020B0004020202020204" pitchFamily="34" charset="0"/>
              </a:rPr>
              <a:t>Determination</a:t>
            </a:r>
          </a:p>
          <a:p>
            <a:pPr lvl="1">
              <a:spcBef>
                <a:spcPts val="1200"/>
              </a:spcBef>
              <a:spcAft>
                <a:spcPts val="600"/>
              </a:spcAft>
            </a:pPr>
            <a:r>
              <a:rPr lang="en-US" sz="2800" u="sng" dirty="0"/>
              <a:t>Step 1 – Entity-Level Non-Apportionable Income</a:t>
            </a:r>
            <a:r>
              <a:rPr lang="en-US" sz="2800" dirty="0"/>
              <a:t> – </a:t>
            </a:r>
          </a:p>
          <a:p>
            <a:pPr lvl="2">
              <a:spcBef>
                <a:spcPts val="1200"/>
              </a:spcBef>
              <a:spcAft>
                <a:spcPts val="600"/>
              </a:spcAft>
            </a:pPr>
            <a:r>
              <a:rPr lang="en-US" sz="2400" dirty="0"/>
              <a:t>Determine whether any partnership items are non-apportionable to the entity that recognized or incurred the items. </a:t>
            </a:r>
          </a:p>
          <a:p>
            <a:pPr lvl="2">
              <a:spcBef>
                <a:spcPts val="1200"/>
              </a:spcBef>
              <a:spcAft>
                <a:spcPts val="600"/>
              </a:spcAft>
            </a:pPr>
            <a:r>
              <a:rPr lang="en-US" sz="2400" dirty="0"/>
              <a:t>If so—they are sourced at the entity level and that sourcing information flows through to direct and indirect partners. </a:t>
            </a:r>
            <a:endParaRPr lang="en-US" sz="2800" dirty="0"/>
          </a:p>
          <a:p>
            <a:pPr lvl="1">
              <a:spcBef>
                <a:spcPts val="2400"/>
              </a:spcBef>
            </a:pPr>
            <a:endParaRPr lang="en-US" sz="2800" dirty="0"/>
          </a:p>
          <a:p>
            <a:pPr lvl="1">
              <a:spcBef>
                <a:spcPts val="2400"/>
              </a:spcBef>
            </a:pPr>
            <a:endParaRPr lang="en-US" dirty="0"/>
          </a:p>
          <a:p>
            <a:pPr lvl="1"/>
            <a:endParaRPr lang="en-US" dirty="0"/>
          </a:p>
        </p:txBody>
      </p:sp>
      <p:sp>
        <p:nvSpPr>
          <p:cNvPr id="4" name="Slide Number Placeholder 3">
            <a:extLst>
              <a:ext uri="{FF2B5EF4-FFF2-40B4-BE49-F238E27FC236}">
                <a16:creationId xmlns:a16="http://schemas.microsoft.com/office/drawing/2014/main" id="{2299523F-B8C2-3DFE-C6E4-5AFF72739172}"/>
              </a:ext>
            </a:extLst>
          </p:cNvPr>
          <p:cNvSpPr>
            <a:spLocks noGrp="1"/>
          </p:cNvSpPr>
          <p:nvPr>
            <p:ph type="sldNum" sz="quarter" idx="12"/>
          </p:nvPr>
        </p:nvSpPr>
        <p:spPr/>
        <p:txBody>
          <a:bodyPr/>
          <a:lstStyle/>
          <a:p>
            <a:fld id="{D6C96CAE-968E-43AD-BA74-60661CD4F489}" type="slidenum">
              <a:rPr lang="en-US" smtClean="0"/>
              <a:t>27</a:t>
            </a:fld>
            <a:endParaRPr lang="en-US"/>
          </a:p>
        </p:txBody>
      </p:sp>
    </p:spTree>
    <p:extLst>
      <p:ext uri="{BB962C8B-B14F-4D97-AF65-F5344CB8AC3E}">
        <p14:creationId xmlns:p14="http://schemas.microsoft.com/office/powerpoint/2010/main" val="2305988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9E2B72-1287-569E-6D7A-EEF6CEA2B89E}"/>
              </a:ext>
            </a:extLst>
          </p:cNvPr>
          <p:cNvSpPr>
            <a:spLocks noGrp="1"/>
          </p:cNvSpPr>
          <p:nvPr>
            <p:ph idx="1"/>
          </p:nvPr>
        </p:nvSpPr>
        <p:spPr>
          <a:xfrm>
            <a:off x="838200" y="990600"/>
            <a:ext cx="10515600" cy="5620062"/>
          </a:xfrm>
        </p:spPr>
        <p:txBody>
          <a:bodyPr>
            <a:normAutofit/>
          </a:bodyPr>
          <a:lstStyle/>
          <a:p>
            <a:pPr marL="0" indent="0" algn="ctr">
              <a:spcBef>
                <a:spcPts val="1800"/>
              </a:spcBef>
              <a:spcAft>
                <a:spcPts val="1200"/>
              </a:spcAft>
              <a:buNone/>
            </a:pPr>
            <a:r>
              <a:rPr lang="en-US" sz="4000" b="1" dirty="0">
                <a:solidFill>
                  <a:srgbClr val="43505F"/>
                </a:solidFill>
                <a:effectLst/>
                <a:ea typeface="Times New Roman" panose="02020603050405020304" pitchFamily="18" charset="0"/>
                <a:cs typeface="Aptos" panose="020B0004020202020204" pitchFamily="34" charset="0"/>
              </a:rPr>
              <a:t>Determination</a:t>
            </a:r>
          </a:p>
          <a:p>
            <a:pPr lvl="1">
              <a:spcBef>
                <a:spcPts val="2400"/>
              </a:spcBef>
            </a:pPr>
            <a:r>
              <a:rPr lang="en-US" sz="2800" u="sng" dirty="0"/>
              <a:t>Step 2 – Partner-Level Non-Apportionable Income</a:t>
            </a:r>
            <a:r>
              <a:rPr lang="en-US" sz="2800" dirty="0"/>
              <a:t> – </a:t>
            </a:r>
          </a:p>
          <a:p>
            <a:pPr lvl="2">
              <a:spcBef>
                <a:spcPts val="2400"/>
              </a:spcBef>
            </a:pPr>
            <a:r>
              <a:rPr lang="en-US" sz="2400" dirty="0"/>
              <a:t>If the answer to Step 1 is no—that is, the income or items are apportionable income to the partnership, then determine if the partner’s distributive share would, itself, be non-apportionable income to the partner. </a:t>
            </a:r>
          </a:p>
          <a:p>
            <a:pPr lvl="2">
              <a:spcBef>
                <a:spcPts val="2400"/>
              </a:spcBef>
            </a:pPr>
            <a:r>
              <a:rPr lang="en-US" sz="2400" dirty="0"/>
              <a:t>If so, then the income or items are apportioned at the partnership level and that sourcing information flows through to direct and indirect partners.</a:t>
            </a:r>
          </a:p>
          <a:p>
            <a:pPr lvl="1">
              <a:spcBef>
                <a:spcPts val="2400"/>
              </a:spcBef>
            </a:pPr>
            <a:endParaRPr lang="en-US" sz="2800" dirty="0"/>
          </a:p>
          <a:p>
            <a:pPr lvl="1">
              <a:spcBef>
                <a:spcPts val="2400"/>
              </a:spcBef>
            </a:pPr>
            <a:endParaRPr lang="en-US" sz="2800" dirty="0"/>
          </a:p>
          <a:p>
            <a:pPr lvl="1">
              <a:spcBef>
                <a:spcPts val="2400"/>
              </a:spcBef>
            </a:pPr>
            <a:endParaRPr lang="en-US" dirty="0"/>
          </a:p>
          <a:p>
            <a:pPr lvl="1"/>
            <a:endParaRPr lang="en-US" dirty="0"/>
          </a:p>
        </p:txBody>
      </p:sp>
      <p:sp>
        <p:nvSpPr>
          <p:cNvPr id="4" name="Slide Number Placeholder 3">
            <a:extLst>
              <a:ext uri="{FF2B5EF4-FFF2-40B4-BE49-F238E27FC236}">
                <a16:creationId xmlns:a16="http://schemas.microsoft.com/office/drawing/2014/main" id="{2299523F-B8C2-3DFE-C6E4-5AFF72739172}"/>
              </a:ext>
            </a:extLst>
          </p:cNvPr>
          <p:cNvSpPr>
            <a:spLocks noGrp="1"/>
          </p:cNvSpPr>
          <p:nvPr>
            <p:ph type="sldNum" sz="quarter" idx="12"/>
          </p:nvPr>
        </p:nvSpPr>
        <p:spPr/>
        <p:txBody>
          <a:bodyPr/>
          <a:lstStyle/>
          <a:p>
            <a:fld id="{D6C96CAE-968E-43AD-BA74-60661CD4F489}" type="slidenum">
              <a:rPr lang="en-US" smtClean="0"/>
              <a:t>28</a:t>
            </a:fld>
            <a:endParaRPr lang="en-US"/>
          </a:p>
        </p:txBody>
      </p:sp>
    </p:spTree>
    <p:extLst>
      <p:ext uri="{BB962C8B-B14F-4D97-AF65-F5344CB8AC3E}">
        <p14:creationId xmlns:p14="http://schemas.microsoft.com/office/powerpoint/2010/main" val="2681391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9E2B72-1287-569E-6D7A-EEF6CEA2B89E}"/>
              </a:ext>
            </a:extLst>
          </p:cNvPr>
          <p:cNvSpPr>
            <a:spLocks noGrp="1"/>
          </p:cNvSpPr>
          <p:nvPr>
            <p:ph idx="1"/>
          </p:nvPr>
        </p:nvSpPr>
        <p:spPr>
          <a:xfrm>
            <a:off x="838200" y="838986"/>
            <a:ext cx="10515600" cy="5337977"/>
          </a:xfrm>
        </p:spPr>
        <p:txBody>
          <a:bodyPr/>
          <a:lstStyle/>
          <a:p>
            <a:pPr marL="0" indent="0" algn="ctr">
              <a:spcBef>
                <a:spcPts val="2400"/>
              </a:spcBef>
              <a:spcAft>
                <a:spcPts val="1200"/>
              </a:spcAft>
              <a:buNone/>
            </a:pPr>
            <a:r>
              <a:rPr lang="en-US" sz="3600" b="1" dirty="0">
                <a:solidFill>
                  <a:srgbClr val="43505F"/>
                </a:solidFill>
                <a:effectLst/>
                <a:ea typeface="Times New Roman" panose="02020603050405020304" pitchFamily="18" charset="0"/>
                <a:cs typeface="Aptos" panose="020B0004020202020204" pitchFamily="34" charset="0"/>
              </a:rPr>
              <a:t>Sourcing</a:t>
            </a:r>
          </a:p>
          <a:p>
            <a:pPr lvl="1">
              <a:spcBef>
                <a:spcPts val="2400"/>
              </a:spcBef>
            </a:pPr>
            <a:r>
              <a:rPr lang="en-US" sz="2800" u="sng" dirty="0"/>
              <a:t>Entity-Level Non-Apportionable Income</a:t>
            </a:r>
            <a:r>
              <a:rPr lang="en-US" sz="2800" dirty="0"/>
              <a:t> – </a:t>
            </a:r>
          </a:p>
          <a:p>
            <a:pPr lvl="2">
              <a:spcBef>
                <a:spcPts val="2400"/>
              </a:spcBef>
            </a:pPr>
            <a:r>
              <a:rPr lang="en-US" sz="2400" dirty="0"/>
              <a:t>Apply state rules of assignment to the income or items at the partnership level. </a:t>
            </a:r>
          </a:p>
          <a:p>
            <a:pPr lvl="2">
              <a:spcBef>
                <a:spcPts val="2400"/>
              </a:spcBef>
            </a:pPr>
            <a:r>
              <a:rPr lang="en-US" sz="2400" dirty="0"/>
              <a:t>Attribute that sourcing information to the partners. </a:t>
            </a:r>
          </a:p>
          <a:p>
            <a:pPr lvl="2">
              <a:spcBef>
                <a:spcPts val="2400"/>
              </a:spcBef>
            </a:pPr>
            <a:r>
              <a:rPr lang="en-US" sz="2400" dirty="0"/>
              <a:t>Example – if rents from real property are non-apportionable, they would be sourced to the location of the property and the partner’s distributive share of those rents would also be sourced to the location of the property.</a:t>
            </a:r>
          </a:p>
          <a:p>
            <a:pPr lvl="1">
              <a:spcBef>
                <a:spcPts val="2400"/>
              </a:spcBef>
            </a:pPr>
            <a:endParaRPr lang="en-US" sz="2800" dirty="0"/>
          </a:p>
          <a:p>
            <a:pPr lvl="1">
              <a:spcBef>
                <a:spcPts val="2400"/>
              </a:spcBef>
            </a:pPr>
            <a:endParaRPr lang="en-US" dirty="0"/>
          </a:p>
          <a:p>
            <a:pPr lvl="1"/>
            <a:endParaRPr lang="en-US" dirty="0"/>
          </a:p>
        </p:txBody>
      </p:sp>
      <p:sp>
        <p:nvSpPr>
          <p:cNvPr id="2" name="Slide Number Placeholder 1">
            <a:extLst>
              <a:ext uri="{FF2B5EF4-FFF2-40B4-BE49-F238E27FC236}">
                <a16:creationId xmlns:a16="http://schemas.microsoft.com/office/drawing/2014/main" id="{0A8F62A1-6DE5-D9A9-F00B-0AE0EF73C3C8}"/>
              </a:ext>
            </a:extLst>
          </p:cNvPr>
          <p:cNvSpPr>
            <a:spLocks noGrp="1"/>
          </p:cNvSpPr>
          <p:nvPr>
            <p:ph type="sldNum" sz="quarter" idx="12"/>
          </p:nvPr>
        </p:nvSpPr>
        <p:spPr/>
        <p:txBody>
          <a:bodyPr/>
          <a:lstStyle/>
          <a:p>
            <a:fld id="{D6C96CAE-968E-43AD-BA74-60661CD4F489}" type="slidenum">
              <a:rPr lang="en-US" smtClean="0"/>
              <a:t>29</a:t>
            </a:fld>
            <a:endParaRPr lang="en-US"/>
          </a:p>
        </p:txBody>
      </p:sp>
    </p:spTree>
    <p:extLst>
      <p:ext uri="{BB962C8B-B14F-4D97-AF65-F5344CB8AC3E}">
        <p14:creationId xmlns:p14="http://schemas.microsoft.com/office/powerpoint/2010/main" val="16740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95FB-19AD-D955-9C3C-65114FBC241F}"/>
              </a:ext>
            </a:extLst>
          </p:cNvPr>
          <p:cNvSpPr>
            <a:spLocks noGrp="1"/>
          </p:cNvSpPr>
          <p:nvPr>
            <p:ph type="title"/>
          </p:nvPr>
        </p:nvSpPr>
        <p:spPr>
          <a:xfrm>
            <a:off x="1989056" y="702155"/>
            <a:ext cx="9621751" cy="873982"/>
          </a:xfrm>
        </p:spPr>
        <p:txBody>
          <a:bodyPr>
            <a:normAutofit/>
          </a:bodyPr>
          <a:lstStyle/>
          <a:p>
            <a:r>
              <a:rPr lang="en-US" sz="4000" b="1" dirty="0"/>
              <a:t>Scope &amp; Issues</a:t>
            </a:r>
          </a:p>
        </p:txBody>
      </p:sp>
      <p:sp>
        <p:nvSpPr>
          <p:cNvPr id="3" name="Content Placeholder 2">
            <a:extLst>
              <a:ext uri="{FF2B5EF4-FFF2-40B4-BE49-F238E27FC236}">
                <a16:creationId xmlns:a16="http://schemas.microsoft.com/office/drawing/2014/main" id="{5B9F97C5-18AC-837E-7242-20A67DA2B141}"/>
              </a:ext>
            </a:extLst>
          </p:cNvPr>
          <p:cNvSpPr>
            <a:spLocks noGrp="1"/>
          </p:cNvSpPr>
          <p:nvPr>
            <p:ph idx="1"/>
          </p:nvPr>
        </p:nvSpPr>
        <p:spPr>
          <a:xfrm>
            <a:off x="1989056" y="1825625"/>
            <a:ext cx="8447031" cy="4166101"/>
          </a:xfrm>
        </p:spPr>
        <p:txBody>
          <a:bodyPr>
            <a:normAutofit/>
          </a:bodyPr>
          <a:lstStyle/>
          <a:p>
            <a:pPr>
              <a:spcAft>
                <a:spcPts val="1200"/>
              </a:spcAft>
            </a:pPr>
            <a:r>
              <a:rPr lang="en-US" sz="3600" b="1" dirty="0"/>
              <a:t>Sourcing partnership income where: </a:t>
            </a:r>
          </a:p>
          <a:p>
            <a:pPr lvl="1">
              <a:spcAft>
                <a:spcPts val="1200"/>
              </a:spcAft>
            </a:pPr>
            <a:r>
              <a:rPr lang="en-US" sz="2800" b="1" dirty="0"/>
              <a:t>Partner is a corporation</a:t>
            </a:r>
          </a:p>
          <a:p>
            <a:pPr lvl="1">
              <a:spcAft>
                <a:spcPts val="1200"/>
              </a:spcAft>
            </a:pPr>
            <a:r>
              <a:rPr lang="en-US" sz="2800" b="1" dirty="0"/>
              <a:t>Partnership structure has –</a:t>
            </a:r>
          </a:p>
          <a:p>
            <a:pPr lvl="3">
              <a:spcAft>
                <a:spcPts val="1200"/>
              </a:spcAft>
            </a:pPr>
            <a:r>
              <a:rPr lang="en-US" sz="2800" b="1" dirty="0"/>
              <a:t>Tiers</a:t>
            </a:r>
          </a:p>
          <a:p>
            <a:pPr lvl="3">
              <a:spcAft>
                <a:spcPts val="1200"/>
              </a:spcAft>
            </a:pPr>
            <a:r>
              <a:rPr lang="en-US" sz="2800" b="1" dirty="0"/>
              <a:t>Intercompany transactions</a:t>
            </a:r>
          </a:p>
          <a:p>
            <a:pPr lvl="3">
              <a:spcAft>
                <a:spcPts val="1200"/>
              </a:spcAft>
            </a:pPr>
            <a:r>
              <a:rPr lang="en-US" sz="2800" b="1" dirty="0"/>
              <a:t>Special allocations</a:t>
            </a:r>
            <a:endParaRPr lang="en-US" sz="2500" b="1" dirty="0"/>
          </a:p>
        </p:txBody>
      </p:sp>
      <p:sp>
        <p:nvSpPr>
          <p:cNvPr id="4" name="Slide Number Placeholder 3">
            <a:extLst>
              <a:ext uri="{FF2B5EF4-FFF2-40B4-BE49-F238E27FC236}">
                <a16:creationId xmlns:a16="http://schemas.microsoft.com/office/drawing/2014/main" id="{F1D2EC91-3D78-1B72-FD0F-F8A2149F2DAE}"/>
              </a:ext>
            </a:extLst>
          </p:cNvPr>
          <p:cNvSpPr>
            <a:spLocks noGrp="1"/>
          </p:cNvSpPr>
          <p:nvPr>
            <p:ph type="sldNum" sz="quarter" idx="12"/>
          </p:nvPr>
        </p:nvSpPr>
        <p:spPr/>
        <p:txBody>
          <a:bodyPr/>
          <a:lstStyle/>
          <a:p>
            <a:fld id="{3A98EE3D-8CD1-4C3F-BD1C-C98C9596463C}" type="slidenum">
              <a:rPr lang="en-US" smtClean="0"/>
              <a:t>3</a:t>
            </a:fld>
            <a:endParaRPr lang="en-US" dirty="0"/>
          </a:p>
        </p:txBody>
      </p:sp>
    </p:spTree>
    <p:extLst>
      <p:ext uri="{BB962C8B-B14F-4D97-AF65-F5344CB8AC3E}">
        <p14:creationId xmlns:p14="http://schemas.microsoft.com/office/powerpoint/2010/main" val="2479482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9E2B72-1287-569E-6D7A-EEF6CEA2B89E}"/>
              </a:ext>
            </a:extLst>
          </p:cNvPr>
          <p:cNvSpPr>
            <a:spLocks noGrp="1"/>
          </p:cNvSpPr>
          <p:nvPr>
            <p:ph idx="1"/>
          </p:nvPr>
        </p:nvSpPr>
        <p:spPr>
          <a:xfrm>
            <a:off x="838200" y="838986"/>
            <a:ext cx="10515600" cy="5337977"/>
          </a:xfrm>
        </p:spPr>
        <p:txBody>
          <a:bodyPr>
            <a:normAutofit/>
          </a:bodyPr>
          <a:lstStyle/>
          <a:p>
            <a:pPr marL="0" indent="0" algn="ctr">
              <a:spcBef>
                <a:spcPts val="2400"/>
              </a:spcBef>
              <a:spcAft>
                <a:spcPts val="1200"/>
              </a:spcAft>
              <a:buNone/>
            </a:pPr>
            <a:r>
              <a:rPr lang="en-US" sz="3600" b="1" dirty="0">
                <a:solidFill>
                  <a:srgbClr val="43505F"/>
                </a:solidFill>
                <a:effectLst/>
                <a:ea typeface="Times New Roman" panose="02020603050405020304" pitchFamily="18" charset="0"/>
                <a:cs typeface="Aptos" panose="020B0004020202020204" pitchFamily="34" charset="0"/>
              </a:rPr>
              <a:t>Sourcing</a:t>
            </a:r>
          </a:p>
          <a:p>
            <a:pPr lvl="1">
              <a:spcBef>
                <a:spcPts val="2400"/>
              </a:spcBef>
            </a:pPr>
            <a:r>
              <a:rPr lang="en-US" u="sng" dirty="0"/>
              <a:t>Partnership Level Apportionable - Partner-Level Non-Apportionable Income</a:t>
            </a:r>
            <a:r>
              <a:rPr lang="en-US" dirty="0"/>
              <a:t> – </a:t>
            </a:r>
          </a:p>
          <a:p>
            <a:pPr lvl="2">
              <a:spcBef>
                <a:spcPts val="2400"/>
              </a:spcBef>
            </a:pPr>
            <a:r>
              <a:rPr lang="en-US" sz="2400" dirty="0"/>
              <a:t>For income or items that are NOT determined to be non-apportionable at the partnership level—but the distributive share to the partner is non-apportionable –</a:t>
            </a:r>
          </a:p>
          <a:p>
            <a:pPr lvl="3">
              <a:spcBef>
                <a:spcPts val="2400"/>
              </a:spcBef>
            </a:pPr>
            <a:r>
              <a:rPr lang="en-US" sz="2400" dirty="0"/>
              <a:t>Source using formulary apportionment at the entity level. </a:t>
            </a:r>
          </a:p>
          <a:p>
            <a:pPr lvl="3">
              <a:spcBef>
                <a:spcPts val="2400"/>
              </a:spcBef>
            </a:pPr>
            <a:r>
              <a:rPr lang="en-US" sz="2400" dirty="0"/>
              <a:t>Attribute that sourcing information to the partner. </a:t>
            </a:r>
          </a:p>
          <a:p>
            <a:pPr lvl="3">
              <a:spcBef>
                <a:spcPts val="2400"/>
              </a:spcBef>
            </a:pPr>
            <a:endParaRPr lang="en-US" sz="2600" dirty="0"/>
          </a:p>
          <a:p>
            <a:pPr lvl="1">
              <a:spcBef>
                <a:spcPts val="2400"/>
              </a:spcBef>
            </a:pPr>
            <a:endParaRPr lang="en-US" dirty="0"/>
          </a:p>
          <a:p>
            <a:pPr lvl="1"/>
            <a:endParaRPr lang="en-US" dirty="0"/>
          </a:p>
        </p:txBody>
      </p:sp>
      <p:sp>
        <p:nvSpPr>
          <p:cNvPr id="2" name="Slide Number Placeholder 1">
            <a:extLst>
              <a:ext uri="{FF2B5EF4-FFF2-40B4-BE49-F238E27FC236}">
                <a16:creationId xmlns:a16="http://schemas.microsoft.com/office/drawing/2014/main" id="{0C3F3602-05AC-1339-2317-83E5867DD78D}"/>
              </a:ext>
            </a:extLst>
          </p:cNvPr>
          <p:cNvSpPr>
            <a:spLocks noGrp="1"/>
          </p:cNvSpPr>
          <p:nvPr>
            <p:ph type="sldNum" sz="quarter" idx="12"/>
          </p:nvPr>
        </p:nvSpPr>
        <p:spPr/>
        <p:txBody>
          <a:bodyPr/>
          <a:lstStyle/>
          <a:p>
            <a:fld id="{D6C96CAE-968E-43AD-BA74-60661CD4F489}" type="slidenum">
              <a:rPr lang="en-US" smtClean="0"/>
              <a:t>30</a:t>
            </a:fld>
            <a:endParaRPr lang="en-US"/>
          </a:p>
        </p:txBody>
      </p:sp>
    </p:spTree>
    <p:extLst>
      <p:ext uri="{BB962C8B-B14F-4D97-AF65-F5344CB8AC3E}">
        <p14:creationId xmlns:p14="http://schemas.microsoft.com/office/powerpoint/2010/main" val="3020706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CCDF0-5CE1-4703-632C-7C0A025B1180}"/>
              </a:ext>
            </a:extLst>
          </p:cNvPr>
          <p:cNvSpPr>
            <a:spLocks noGrp="1"/>
          </p:cNvSpPr>
          <p:nvPr>
            <p:ph type="title"/>
          </p:nvPr>
        </p:nvSpPr>
        <p:spPr>
          <a:xfrm>
            <a:off x="0" y="365126"/>
            <a:ext cx="12192000" cy="700104"/>
          </a:xfrm>
        </p:spPr>
        <p:txBody>
          <a:bodyPr>
            <a:normAutofit/>
          </a:bodyPr>
          <a:lstStyle/>
          <a:p>
            <a:pPr algn="ctr"/>
            <a:r>
              <a:rPr lang="en-US" sz="4000" b="1" dirty="0">
                <a:solidFill>
                  <a:srgbClr val="43505F"/>
                </a:solidFill>
              </a:rPr>
              <a:t>3 Possible Outcomes</a:t>
            </a:r>
          </a:p>
        </p:txBody>
      </p:sp>
      <p:graphicFrame>
        <p:nvGraphicFramePr>
          <p:cNvPr id="11" name="Table 10">
            <a:extLst>
              <a:ext uri="{FF2B5EF4-FFF2-40B4-BE49-F238E27FC236}">
                <a16:creationId xmlns:a16="http://schemas.microsoft.com/office/drawing/2014/main" id="{FD4996A4-968C-AAF1-3552-D7CCE4938D02}"/>
              </a:ext>
            </a:extLst>
          </p:cNvPr>
          <p:cNvGraphicFramePr>
            <a:graphicFrameLocks noGrp="1"/>
          </p:cNvGraphicFramePr>
          <p:nvPr>
            <p:extLst>
              <p:ext uri="{D42A27DB-BD31-4B8C-83A1-F6EECF244321}">
                <p14:modId xmlns:p14="http://schemas.microsoft.com/office/powerpoint/2010/main" val="2442626005"/>
              </p:ext>
            </p:extLst>
          </p:nvPr>
        </p:nvGraphicFramePr>
        <p:xfrm>
          <a:off x="1904214" y="893780"/>
          <a:ext cx="8606672" cy="2161960"/>
        </p:xfrm>
        <a:graphic>
          <a:graphicData uri="http://schemas.openxmlformats.org/drawingml/2006/table">
            <a:tbl>
              <a:tblPr/>
              <a:tblGrid>
                <a:gridCol w="3902697">
                  <a:extLst>
                    <a:ext uri="{9D8B030D-6E8A-4147-A177-3AD203B41FA5}">
                      <a16:colId xmlns:a16="http://schemas.microsoft.com/office/drawing/2014/main" val="2013796073"/>
                    </a:ext>
                  </a:extLst>
                </a:gridCol>
                <a:gridCol w="606714">
                  <a:extLst>
                    <a:ext uri="{9D8B030D-6E8A-4147-A177-3AD203B41FA5}">
                      <a16:colId xmlns:a16="http://schemas.microsoft.com/office/drawing/2014/main" val="1880751652"/>
                    </a:ext>
                  </a:extLst>
                </a:gridCol>
                <a:gridCol w="4097261">
                  <a:extLst>
                    <a:ext uri="{9D8B030D-6E8A-4147-A177-3AD203B41FA5}">
                      <a16:colId xmlns:a16="http://schemas.microsoft.com/office/drawing/2014/main" val="2514120059"/>
                    </a:ext>
                  </a:extLst>
                </a:gridCol>
              </a:tblGrid>
              <a:tr h="401425">
                <a:tc>
                  <a:txBody>
                    <a:bodyPr/>
                    <a:lstStyle/>
                    <a:p>
                      <a:pPr algn="l" fontAlgn="b"/>
                      <a:r>
                        <a:rPr lang="en-US" sz="1800" b="1" i="0" u="none" strike="noStrike" dirty="0">
                          <a:solidFill>
                            <a:srgbClr val="000000"/>
                          </a:solidFill>
                          <a:effectLst/>
                          <a:latin typeface="Aptos Narrow" panose="020B0004020202020204" pitchFamily="34" charset="0"/>
                        </a:rPr>
                        <a:t>Income or Items Are:</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8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800" b="1" i="0" u="none" strike="noStrike" dirty="0">
                          <a:solidFill>
                            <a:srgbClr val="000000"/>
                          </a:solidFill>
                          <a:effectLst/>
                          <a:latin typeface="Aptos Narrow" panose="020B0004020202020204" pitchFamily="34" charset="0"/>
                        </a:rPr>
                        <a:t>Source:</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6223071"/>
                  </a:ext>
                </a:extLst>
              </a:tr>
              <a:tr h="401425">
                <a:tc>
                  <a:txBody>
                    <a:bodyPr/>
                    <a:lstStyle/>
                    <a:p>
                      <a:pPr algn="l" fontAlgn="b"/>
                      <a:r>
                        <a:rPr lang="en-US" sz="1800" b="0" i="0" u="none" strike="noStrike" dirty="0">
                          <a:solidFill>
                            <a:srgbClr val="000000"/>
                          </a:solidFill>
                          <a:effectLst/>
                          <a:highlight>
                            <a:srgbClr val="FFFF00"/>
                          </a:highlight>
                          <a:latin typeface="Aptos Narrow" panose="020B0004020202020204" pitchFamily="34" charset="0"/>
                        </a:rPr>
                        <a:t>Non-Apportionable to the Partnership</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800" b="0" i="0" u="none" strike="noStrike" dirty="0">
                          <a:solidFill>
                            <a:srgbClr val="000000"/>
                          </a:solidFill>
                          <a:effectLst/>
                          <a:latin typeface="Aptos Narrow" panose="020B0004020202020204" pitchFamily="34" charset="0"/>
                        </a:rPr>
                        <a:t>√</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rowSpan="4">
                  <a:txBody>
                    <a:bodyPr/>
                    <a:lstStyle/>
                    <a:p>
                      <a:pPr algn="l" fontAlgn="ctr"/>
                      <a:r>
                        <a:rPr lang="en-US" sz="1800" b="0" i="0" u="none" strike="noStrike" dirty="0">
                          <a:solidFill>
                            <a:srgbClr val="000000"/>
                          </a:solidFill>
                          <a:effectLst/>
                          <a:latin typeface="Aptos Narrow" panose="020B0004020202020204" pitchFamily="34" charset="0"/>
                        </a:rPr>
                        <a:t>Apply general rules of assignment. Source is then attributed to the partner.</a:t>
                      </a:r>
                    </a:p>
                  </a:txBody>
                  <a:tcPr marL="7620" marR="7620" marT="7620" marB="0">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620377623"/>
                  </a:ext>
                </a:extLst>
              </a:tr>
              <a:tr h="401425">
                <a:tc>
                  <a:txBody>
                    <a:bodyPr/>
                    <a:lstStyle/>
                    <a:p>
                      <a:pPr algn="l" fontAlgn="b"/>
                      <a:endParaRPr lang="en-US"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US"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1299724024"/>
                  </a:ext>
                </a:extLst>
              </a:tr>
              <a:tr h="401425">
                <a:tc gridSpan="2">
                  <a:txBody>
                    <a:bodyPr/>
                    <a:lstStyle/>
                    <a:p>
                      <a:pPr algn="l" fontAlgn="b"/>
                      <a:r>
                        <a:rPr lang="en-US" sz="1800" b="0" i="0" u="none" strike="noStrike" dirty="0">
                          <a:solidFill>
                            <a:srgbClr val="000000"/>
                          </a:solidFill>
                          <a:effectLst/>
                          <a:latin typeface="Aptos Narrow" panose="020B0004020202020204" pitchFamily="34" charset="0"/>
                        </a:rPr>
                        <a:t>NOTE: - The income is also non-apportionable to the partner.</a:t>
                      </a:r>
                    </a:p>
                  </a:txBody>
                  <a:tcPr marL="7620" marR="7620" marT="7620" marB="0" anchor="b">
                    <a:lnL>
                      <a:noFill/>
                    </a:lnL>
                    <a:lnR>
                      <a:noFill/>
                    </a:lnR>
                    <a:lnT>
                      <a:noFill/>
                    </a:lnT>
                    <a:lnB>
                      <a:noFill/>
                    </a:lnB>
                    <a:noFill/>
                  </a:tcPr>
                </a:tc>
                <a:tc hMerge="1">
                  <a:txBody>
                    <a:bodyPr/>
                    <a:lstStyle/>
                    <a:p>
                      <a:pPr algn="l" fontAlgn="b"/>
                      <a:endParaRPr lang="en-US"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613510349"/>
                  </a:ext>
                </a:extLst>
              </a:tr>
              <a:tr h="401425">
                <a:tc>
                  <a:txBody>
                    <a:bodyPr/>
                    <a:lstStyle/>
                    <a:p>
                      <a:pPr algn="l" fontAlgn="b"/>
                      <a:endParaRPr lang="en-US"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US"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1104251614"/>
                  </a:ext>
                </a:extLst>
              </a:tr>
            </a:tbl>
          </a:graphicData>
        </a:graphic>
      </p:graphicFrame>
      <p:graphicFrame>
        <p:nvGraphicFramePr>
          <p:cNvPr id="3" name="Table 2">
            <a:extLst>
              <a:ext uri="{FF2B5EF4-FFF2-40B4-BE49-F238E27FC236}">
                <a16:creationId xmlns:a16="http://schemas.microsoft.com/office/drawing/2014/main" id="{C9A2F33A-89EE-1F12-B528-3FE55D9E46F5}"/>
              </a:ext>
            </a:extLst>
          </p:cNvPr>
          <p:cNvGraphicFramePr>
            <a:graphicFrameLocks noGrp="1"/>
          </p:cNvGraphicFramePr>
          <p:nvPr>
            <p:extLst>
              <p:ext uri="{D42A27DB-BD31-4B8C-83A1-F6EECF244321}">
                <p14:modId xmlns:p14="http://schemas.microsoft.com/office/powerpoint/2010/main" val="1263633664"/>
              </p:ext>
            </p:extLst>
          </p:nvPr>
        </p:nvGraphicFramePr>
        <p:xfrm>
          <a:off x="1913641" y="2809875"/>
          <a:ext cx="8606672" cy="3091915"/>
        </p:xfrm>
        <a:graphic>
          <a:graphicData uri="http://schemas.openxmlformats.org/drawingml/2006/table">
            <a:tbl>
              <a:tblPr/>
              <a:tblGrid>
                <a:gridCol w="3902697">
                  <a:extLst>
                    <a:ext uri="{9D8B030D-6E8A-4147-A177-3AD203B41FA5}">
                      <a16:colId xmlns:a16="http://schemas.microsoft.com/office/drawing/2014/main" val="2013796073"/>
                    </a:ext>
                  </a:extLst>
                </a:gridCol>
                <a:gridCol w="606714">
                  <a:extLst>
                    <a:ext uri="{9D8B030D-6E8A-4147-A177-3AD203B41FA5}">
                      <a16:colId xmlns:a16="http://schemas.microsoft.com/office/drawing/2014/main" val="1880751652"/>
                    </a:ext>
                  </a:extLst>
                </a:gridCol>
                <a:gridCol w="4097261">
                  <a:extLst>
                    <a:ext uri="{9D8B030D-6E8A-4147-A177-3AD203B41FA5}">
                      <a16:colId xmlns:a16="http://schemas.microsoft.com/office/drawing/2014/main" val="2514120059"/>
                    </a:ext>
                  </a:extLst>
                </a:gridCol>
              </a:tblGrid>
              <a:tr h="401425">
                <a:tc>
                  <a:txBody>
                    <a:bodyPr/>
                    <a:lstStyle/>
                    <a:p>
                      <a:pPr algn="l" fontAlgn="b"/>
                      <a:r>
                        <a:rPr lang="en-US" sz="1800" b="0" i="0" u="none" strike="sngStrike" baseline="0" dirty="0">
                          <a:solidFill>
                            <a:srgbClr val="000000"/>
                          </a:solidFill>
                          <a:effectLst/>
                          <a:latin typeface="Aptos Narrow" panose="020B0004020202020204" pitchFamily="34" charset="0"/>
                        </a:rPr>
                        <a:t>Non-Apportionable to the Partnership</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endParaRPr lang="en-US"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noFill/>
                  </a:tcPr>
                </a:tc>
                <a:tc rowSpan="3">
                  <a:txBody>
                    <a:bodyPr/>
                    <a:lstStyle/>
                    <a:p>
                      <a:pPr algn="l" fontAlgn="ctr"/>
                      <a:r>
                        <a:rPr lang="en-US" sz="1800" b="0" i="0" u="none" strike="noStrike" dirty="0">
                          <a:solidFill>
                            <a:srgbClr val="000000"/>
                          </a:solidFill>
                          <a:effectLst/>
                          <a:latin typeface="Aptos Narrow" panose="020B0004020202020204" pitchFamily="34" charset="0"/>
                        </a:rPr>
                        <a:t>Apply formulary apportionment. Source is then attributed to the partner.</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620377623"/>
                  </a:ext>
                </a:extLst>
              </a:tr>
              <a:tr h="401425">
                <a:tc>
                  <a:txBody>
                    <a:bodyPr/>
                    <a:lstStyle/>
                    <a:p>
                      <a:pPr algn="l" fontAlgn="b"/>
                      <a:r>
                        <a:rPr lang="en-US" sz="1800" b="0" i="0" u="none" strike="noStrike" dirty="0">
                          <a:solidFill>
                            <a:srgbClr val="000000"/>
                          </a:solidFill>
                          <a:effectLst/>
                          <a:highlight>
                            <a:srgbClr val="FFFF00"/>
                          </a:highlight>
                          <a:latin typeface="Aptos Narrow" panose="020B0004020202020204" pitchFamily="34" charset="0"/>
                        </a:rPr>
                        <a:t>Apportionable to the Partnership</a:t>
                      </a:r>
                    </a:p>
                  </a:txBody>
                  <a:tcPr marL="7620" marR="7620" marT="7620" marB="0" anchor="b">
                    <a:lnL>
                      <a:noFill/>
                    </a:lnL>
                    <a:lnR>
                      <a:noFill/>
                    </a:lnR>
                    <a:lnT>
                      <a:noFill/>
                    </a:lnT>
                    <a:lnB>
                      <a:noFill/>
                    </a:lnB>
                    <a:noFill/>
                  </a:tcPr>
                </a:tc>
                <a:tc>
                  <a:txBody>
                    <a:bodyPr/>
                    <a:lstStyle/>
                    <a:p>
                      <a:pPr algn="ctr" fontAlgn="b"/>
                      <a:r>
                        <a:rPr lang="en-US" sz="1800" b="0" i="0" u="none" strike="noStrike" dirty="0">
                          <a:solidFill>
                            <a:srgbClr val="000000"/>
                          </a:solidFill>
                          <a:effectLst/>
                          <a:latin typeface="Aptos Narrow" panose="020B0004020202020204" pitchFamily="34" charset="0"/>
                        </a:rPr>
                        <a:t>√</a:t>
                      </a:r>
                    </a:p>
                  </a:txBody>
                  <a:tcPr marL="7620" marR="7620" marT="7620" marB="0" anchor="b">
                    <a:lnL>
                      <a:noFill/>
                    </a:lnL>
                    <a:lnR>
                      <a:noFill/>
                    </a:lnR>
                    <a:lnT>
                      <a:noFill/>
                    </a:lnT>
                    <a:lnB>
                      <a:noFill/>
                    </a:lnB>
                    <a:noFill/>
                  </a:tcPr>
                </a:tc>
                <a:tc vMerge="1">
                  <a:txBody>
                    <a:bodyPr/>
                    <a:lstStyle/>
                    <a:p>
                      <a:endParaRPr lang="en-US"/>
                    </a:p>
                  </a:txBody>
                  <a:tcPr>
                    <a:lnL>
                      <a:noFill/>
                    </a:lnL>
                  </a:tcPr>
                </a:tc>
                <a:extLst>
                  <a:ext uri="{0D108BD9-81ED-4DB2-BD59-A6C34878D82A}">
                    <a16:rowId xmlns:a16="http://schemas.microsoft.com/office/drawing/2014/main" val="1299724024"/>
                  </a:ext>
                </a:extLst>
              </a:tr>
              <a:tr h="401425">
                <a:tc>
                  <a:txBody>
                    <a:bodyPr/>
                    <a:lstStyle/>
                    <a:p>
                      <a:pPr algn="l" fontAlgn="b"/>
                      <a:r>
                        <a:rPr lang="en-US" sz="1800" b="0" i="0" u="none" strike="noStrike" dirty="0">
                          <a:solidFill>
                            <a:srgbClr val="000000"/>
                          </a:solidFill>
                          <a:effectLst/>
                          <a:highlight>
                            <a:srgbClr val="FFFF00"/>
                          </a:highlight>
                          <a:latin typeface="Aptos Narrow" panose="020B0004020202020204" pitchFamily="34" charset="0"/>
                        </a:rPr>
                        <a:t>Non-Apportionable to the Partner</a:t>
                      </a:r>
                    </a:p>
                  </a:txBody>
                  <a:tcPr marL="7620" marR="7620" marT="7620" marB="0" anchor="b">
                    <a:lnL>
                      <a:noFill/>
                    </a:lnL>
                    <a:lnR>
                      <a:noFill/>
                    </a:lnR>
                    <a:lnT>
                      <a:noFill/>
                    </a:lnT>
                    <a:lnB>
                      <a:noFill/>
                    </a:lnB>
                    <a:noFill/>
                  </a:tcPr>
                </a:tc>
                <a:tc>
                  <a:txBody>
                    <a:bodyPr/>
                    <a:lstStyle/>
                    <a:p>
                      <a:pPr algn="ctr" fontAlgn="b"/>
                      <a:r>
                        <a:rPr lang="en-US" sz="1800" b="0" i="0" u="none" strike="noStrike" dirty="0">
                          <a:solidFill>
                            <a:srgbClr val="000000"/>
                          </a:solidFill>
                          <a:effectLst/>
                          <a:latin typeface="Aptos Narrow" panose="020B0004020202020204" pitchFamily="34" charset="0"/>
                        </a:rPr>
                        <a:t>√</a:t>
                      </a:r>
                    </a:p>
                  </a:txBody>
                  <a:tcPr marL="7620" marR="7620" marT="7620" marB="0" anchor="b">
                    <a:lnL>
                      <a:noFill/>
                    </a:lnL>
                    <a:lnR>
                      <a:noFill/>
                    </a:lnR>
                    <a:lnT>
                      <a:noFill/>
                    </a:lnT>
                    <a:lnB>
                      <a:noFill/>
                    </a:lnB>
                    <a:noFill/>
                  </a:tcPr>
                </a:tc>
                <a:tc vMerge="1">
                  <a:txBody>
                    <a:bodyPr/>
                    <a:lstStyle/>
                    <a:p>
                      <a:endParaRPr lang="en-US"/>
                    </a:p>
                  </a:txBody>
                  <a:tcPr>
                    <a:lnL w="12700" cmpd="sng">
                      <a:noFill/>
                      <a:prstDash val="solid"/>
                    </a:lnL>
                  </a:tcPr>
                </a:tc>
                <a:extLst>
                  <a:ext uri="{0D108BD9-81ED-4DB2-BD59-A6C34878D82A}">
                    <a16:rowId xmlns:a16="http://schemas.microsoft.com/office/drawing/2014/main" val="613510349"/>
                  </a:ext>
                </a:extLst>
              </a:tr>
              <a:tr h="0">
                <a:tc>
                  <a:txBody>
                    <a:bodyPr/>
                    <a:lstStyle/>
                    <a:p>
                      <a:pPr algn="l" fontAlgn="b"/>
                      <a:endParaRPr lang="en-US"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fontAlgn="b"/>
                      <a:endParaRPr lang="en-US"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b"/>
                      <a:endParaRPr lang="en-US"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633553"/>
                  </a:ext>
                </a:extLst>
              </a:tr>
              <a:tr h="401425">
                <a:tc>
                  <a:txBody>
                    <a:bodyPr/>
                    <a:lstStyle/>
                    <a:p>
                      <a:pPr algn="l" fontAlgn="b"/>
                      <a:r>
                        <a:rPr lang="en-US" sz="1800" b="0" i="0" u="none" strike="sngStrike" baseline="0" dirty="0">
                          <a:solidFill>
                            <a:srgbClr val="000000"/>
                          </a:solidFill>
                          <a:effectLst/>
                          <a:latin typeface="Aptos Narrow" panose="020B0004020202020204" pitchFamily="34" charset="0"/>
                        </a:rPr>
                        <a:t>Non-Apportionable to the Partnership</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noFill/>
                  </a:tcPr>
                </a:tc>
                <a:tc>
                  <a:txBody>
                    <a:bodyPr/>
                    <a:lstStyle/>
                    <a:p>
                      <a:pPr algn="l" fontAlgn="b"/>
                      <a:endParaRPr lang="en-US" sz="1800" b="0" i="0" u="none" strike="noStrike">
                        <a:solidFill>
                          <a:srgbClr val="000000"/>
                        </a:solidFill>
                        <a:effectLst/>
                        <a:latin typeface="Aptos Narrow" panose="020B0004020202020204" pitchFamily="34" charset="0"/>
                      </a:endParaRP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noFill/>
                  </a:tcPr>
                </a:tc>
                <a:tc rowSpan="4">
                  <a:txBody>
                    <a:bodyPr/>
                    <a:lstStyle/>
                    <a:p>
                      <a:pPr algn="l" fontAlgn="ctr"/>
                      <a:r>
                        <a:rPr lang="en-US" sz="1800" b="0" i="0" u="none" strike="noStrike" dirty="0">
                          <a:solidFill>
                            <a:srgbClr val="000000"/>
                          </a:solidFill>
                          <a:effectLst/>
                          <a:latin typeface="Aptos Narrow" panose="020B0004020202020204" pitchFamily="34" charset="0"/>
                        </a:rPr>
                        <a:t>This is the subject of the section on apportionable income. </a:t>
                      </a:r>
                    </a:p>
                  </a:txBody>
                  <a:tcPr marL="7620" marR="7620" marT="7620" marB="0" anchor="ctr">
                    <a:lnL>
                      <a:noFill/>
                    </a:lnL>
                    <a:lnR>
                      <a:noFill/>
                    </a:lnR>
                    <a:lnT w="12700" cap="flat" cmpd="sng" algn="ctr">
                      <a:solidFill>
                        <a:schemeClr val="tx1"/>
                      </a:solidFill>
                      <a:prstDash val="solid"/>
                      <a:round/>
                      <a:headEnd type="none" w="med" len="med"/>
                      <a:tailEnd type="none" w="med" len="med"/>
                    </a:lnT>
                    <a:lnB>
                      <a:noFill/>
                    </a:lnB>
                    <a:noFill/>
                  </a:tcPr>
                </a:tc>
                <a:extLst>
                  <a:ext uri="{0D108BD9-81ED-4DB2-BD59-A6C34878D82A}">
                    <a16:rowId xmlns:a16="http://schemas.microsoft.com/office/drawing/2014/main" val="904540594"/>
                  </a:ext>
                </a:extLst>
              </a:tr>
              <a:tr h="401425">
                <a:tc>
                  <a:txBody>
                    <a:bodyPr/>
                    <a:lstStyle/>
                    <a:p>
                      <a:pPr algn="l" fontAlgn="b"/>
                      <a:r>
                        <a:rPr lang="en-US" sz="1800" b="0" i="0" u="none" strike="noStrike" dirty="0">
                          <a:solidFill>
                            <a:srgbClr val="000000"/>
                          </a:solidFill>
                          <a:effectLst/>
                          <a:highlight>
                            <a:srgbClr val="FFFF00"/>
                          </a:highlight>
                          <a:latin typeface="Aptos Narrow" panose="020B0004020202020204" pitchFamily="34" charset="0"/>
                        </a:rPr>
                        <a:t>Apportionable to the Partnership</a:t>
                      </a:r>
                    </a:p>
                  </a:txBody>
                  <a:tcPr marL="7620" marR="7620" marT="7620" marB="0" anchor="b">
                    <a:lnL>
                      <a:noFill/>
                    </a:lnL>
                    <a:lnR>
                      <a:noFill/>
                    </a:lnR>
                    <a:lnT>
                      <a:noFill/>
                    </a:lnT>
                    <a:lnB>
                      <a:noFill/>
                    </a:lnB>
                    <a:noFill/>
                  </a:tcPr>
                </a:tc>
                <a:tc>
                  <a:txBody>
                    <a:bodyPr/>
                    <a:lstStyle/>
                    <a:p>
                      <a:pPr algn="ctr" fontAlgn="b"/>
                      <a:r>
                        <a:rPr lang="en-US" sz="1800" b="0" i="0" u="none" strike="noStrike" dirty="0">
                          <a:solidFill>
                            <a:srgbClr val="000000"/>
                          </a:solidFill>
                          <a:effectLst/>
                          <a:latin typeface="Aptos Narrow" panose="020B0004020202020204" pitchFamily="34" charset="0"/>
                        </a:rPr>
                        <a:t>√</a:t>
                      </a:r>
                    </a:p>
                  </a:txBody>
                  <a:tcPr marL="7620" marR="7620" marT="7620" marB="0" anchor="b">
                    <a:lnL>
                      <a:noFill/>
                    </a:lnL>
                    <a:lnR>
                      <a:noFill/>
                    </a:lnR>
                    <a:lnT>
                      <a:noFill/>
                    </a:lnT>
                    <a:lnB>
                      <a:noFill/>
                    </a:lnB>
                    <a:noFill/>
                  </a:tcPr>
                </a:tc>
                <a:tc vMerge="1">
                  <a:txBody>
                    <a:bodyPr/>
                    <a:lstStyle/>
                    <a:p>
                      <a:endParaRPr lang="en-US"/>
                    </a:p>
                  </a:txBody>
                  <a:tcPr>
                    <a:lnL>
                      <a:noFill/>
                    </a:lnL>
                  </a:tcPr>
                </a:tc>
                <a:extLst>
                  <a:ext uri="{0D108BD9-81ED-4DB2-BD59-A6C34878D82A}">
                    <a16:rowId xmlns:a16="http://schemas.microsoft.com/office/drawing/2014/main" val="1621650651"/>
                  </a:ext>
                </a:extLst>
              </a:tr>
              <a:tr h="401425">
                <a:tc>
                  <a:txBody>
                    <a:bodyPr/>
                    <a:lstStyle/>
                    <a:p>
                      <a:pPr algn="l" fontAlgn="b"/>
                      <a:r>
                        <a:rPr lang="en-US" sz="1800" b="0" i="0" u="none" strike="sngStrike" baseline="0" dirty="0">
                          <a:solidFill>
                            <a:srgbClr val="000000"/>
                          </a:solidFill>
                          <a:effectLst/>
                          <a:latin typeface="Aptos Narrow" panose="020B0004020202020204" pitchFamily="34" charset="0"/>
                        </a:rPr>
                        <a:t>Non-Apportionable to the Partner</a:t>
                      </a:r>
                    </a:p>
                  </a:txBody>
                  <a:tcPr marL="7620" marR="7620" marT="7620" marB="0" anchor="b">
                    <a:lnL>
                      <a:noFill/>
                    </a:lnL>
                    <a:lnR>
                      <a:noFill/>
                    </a:lnR>
                    <a:lnT>
                      <a:noFill/>
                    </a:lnT>
                    <a:lnB>
                      <a:noFill/>
                    </a:lnB>
                    <a:noFill/>
                  </a:tcPr>
                </a:tc>
                <a:tc>
                  <a:txBody>
                    <a:bodyPr/>
                    <a:lstStyle/>
                    <a:p>
                      <a:pPr algn="ctr" fontAlgn="b"/>
                      <a:endParaRPr lang="en-US" sz="1800" b="0" i="0" u="none" strike="noStrike" dirty="0">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vMerge="1">
                  <a:txBody>
                    <a:bodyPr/>
                    <a:lstStyle/>
                    <a:p>
                      <a:endParaRPr lang="en-US"/>
                    </a:p>
                  </a:txBody>
                  <a:tcPr>
                    <a:lnL w="12700" cmpd="sng">
                      <a:noFill/>
                      <a:prstDash val="solid"/>
                    </a:lnL>
                  </a:tcPr>
                </a:tc>
                <a:extLst>
                  <a:ext uri="{0D108BD9-81ED-4DB2-BD59-A6C34878D82A}">
                    <a16:rowId xmlns:a16="http://schemas.microsoft.com/office/drawing/2014/main" val="2226786161"/>
                  </a:ext>
                </a:extLst>
              </a:tr>
              <a:tr h="401425">
                <a:tc>
                  <a:txBody>
                    <a:bodyPr/>
                    <a:lstStyle/>
                    <a:p>
                      <a:pPr algn="l" fontAlgn="b"/>
                      <a:r>
                        <a:rPr lang="en-US" sz="1800" b="0" i="0" u="none" strike="noStrike" dirty="0">
                          <a:solidFill>
                            <a:srgbClr val="000000"/>
                          </a:solidFill>
                          <a:effectLst/>
                          <a:highlight>
                            <a:srgbClr val="FFFF00"/>
                          </a:highlight>
                          <a:latin typeface="Aptos Narrow" panose="020B0004020202020204" pitchFamily="34" charset="0"/>
                        </a:rPr>
                        <a:t>Apportionable to the Partner</a:t>
                      </a:r>
                    </a:p>
                  </a:txBody>
                  <a:tcPr marL="7620" marR="7620" marT="7620" marB="0" anchor="b">
                    <a:lnL>
                      <a:noFill/>
                    </a:lnL>
                    <a:lnR>
                      <a:noFill/>
                    </a:lnR>
                    <a:lnT>
                      <a:noFill/>
                    </a:lnT>
                    <a:lnB>
                      <a:noFill/>
                    </a:lnB>
                    <a:noFill/>
                  </a:tcPr>
                </a:tc>
                <a:tc>
                  <a:txBody>
                    <a:bodyPr/>
                    <a:lstStyle/>
                    <a:p>
                      <a:pPr algn="ctr" fontAlgn="b"/>
                      <a:r>
                        <a:rPr lang="en-US" sz="1800" b="0" i="0" u="none" strike="noStrike" dirty="0">
                          <a:solidFill>
                            <a:srgbClr val="000000"/>
                          </a:solidFill>
                          <a:effectLst/>
                          <a:latin typeface="Aptos Narrow" panose="020B0004020202020204" pitchFamily="34" charset="0"/>
                        </a:rPr>
                        <a:t>√</a:t>
                      </a:r>
                    </a:p>
                  </a:txBody>
                  <a:tcPr marL="7620" marR="7620" marT="762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391496594"/>
                  </a:ext>
                </a:extLst>
              </a:tr>
            </a:tbl>
          </a:graphicData>
        </a:graphic>
      </p:graphicFrame>
      <p:sp>
        <p:nvSpPr>
          <p:cNvPr id="4" name="Slide Number Placeholder 3">
            <a:extLst>
              <a:ext uri="{FF2B5EF4-FFF2-40B4-BE49-F238E27FC236}">
                <a16:creationId xmlns:a16="http://schemas.microsoft.com/office/drawing/2014/main" id="{CF610303-5353-F8F8-7913-FE6FCBA1B67B}"/>
              </a:ext>
            </a:extLst>
          </p:cNvPr>
          <p:cNvSpPr>
            <a:spLocks noGrp="1"/>
          </p:cNvSpPr>
          <p:nvPr>
            <p:ph type="sldNum" sz="quarter" idx="12"/>
          </p:nvPr>
        </p:nvSpPr>
        <p:spPr/>
        <p:txBody>
          <a:bodyPr/>
          <a:lstStyle/>
          <a:p>
            <a:fld id="{D6C96CAE-968E-43AD-BA74-60661CD4F489}" type="slidenum">
              <a:rPr lang="en-US" smtClean="0"/>
              <a:t>31</a:t>
            </a:fld>
            <a:endParaRPr lang="en-US"/>
          </a:p>
        </p:txBody>
      </p:sp>
    </p:spTree>
    <p:extLst>
      <p:ext uri="{BB962C8B-B14F-4D97-AF65-F5344CB8AC3E}">
        <p14:creationId xmlns:p14="http://schemas.microsoft.com/office/powerpoint/2010/main" val="15258607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95FB-19AD-D955-9C3C-65114FBC241F}"/>
              </a:ext>
            </a:extLst>
          </p:cNvPr>
          <p:cNvSpPr>
            <a:spLocks noGrp="1"/>
          </p:cNvSpPr>
          <p:nvPr>
            <p:ph type="title"/>
          </p:nvPr>
        </p:nvSpPr>
        <p:spPr>
          <a:xfrm>
            <a:off x="461913" y="2393950"/>
            <a:ext cx="11148895" cy="2413720"/>
          </a:xfrm>
        </p:spPr>
        <p:txBody>
          <a:bodyPr>
            <a:normAutofit/>
          </a:bodyPr>
          <a:lstStyle/>
          <a:p>
            <a:r>
              <a:rPr lang="en-US" dirty="0"/>
              <a:t>Sourcing Apportionable Income</a:t>
            </a:r>
          </a:p>
        </p:txBody>
      </p:sp>
      <p:sp>
        <p:nvSpPr>
          <p:cNvPr id="3" name="Slide Number Placeholder 2">
            <a:extLst>
              <a:ext uri="{FF2B5EF4-FFF2-40B4-BE49-F238E27FC236}">
                <a16:creationId xmlns:a16="http://schemas.microsoft.com/office/drawing/2014/main" id="{A908E82F-110C-85DC-ECDA-D38F8F2C977A}"/>
              </a:ext>
            </a:extLst>
          </p:cNvPr>
          <p:cNvSpPr>
            <a:spLocks noGrp="1"/>
          </p:cNvSpPr>
          <p:nvPr>
            <p:ph type="sldNum" sz="quarter" idx="12"/>
          </p:nvPr>
        </p:nvSpPr>
        <p:spPr/>
        <p:txBody>
          <a:bodyPr/>
          <a:lstStyle/>
          <a:p>
            <a:fld id="{3A98EE3D-8CD1-4C3F-BD1C-C98C9596463C}" type="slidenum">
              <a:rPr lang="en-US" smtClean="0"/>
              <a:t>32</a:t>
            </a:fld>
            <a:endParaRPr lang="en-US" dirty="0"/>
          </a:p>
        </p:txBody>
      </p:sp>
    </p:spTree>
    <p:extLst>
      <p:ext uri="{BB962C8B-B14F-4D97-AF65-F5344CB8AC3E}">
        <p14:creationId xmlns:p14="http://schemas.microsoft.com/office/powerpoint/2010/main" val="1423633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A5670-207A-80E9-7D99-67EF86F87530}"/>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E5CBCB-E831-8576-1DF2-B16717DAF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1" name="Rectangle 10">
            <a:extLst>
              <a:ext uri="{FF2B5EF4-FFF2-40B4-BE49-F238E27FC236}">
                <a16:creationId xmlns:a16="http://schemas.microsoft.com/office/drawing/2014/main" id="{0C8BC234-4812-A1B2-6601-8D2EF6DEC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3" name="Rectangle 12">
            <a:extLst>
              <a:ext uri="{FF2B5EF4-FFF2-40B4-BE49-F238E27FC236}">
                <a16:creationId xmlns:a16="http://schemas.microsoft.com/office/drawing/2014/main" id="{E64E11B2-8635-6189-EE9D-62D7803D60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5" name="Rectangle 14">
            <a:extLst>
              <a:ext uri="{FF2B5EF4-FFF2-40B4-BE49-F238E27FC236}">
                <a16:creationId xmlns:a16="http://schemas.microsoft.com/office/drawing/2014/main" id="{9ECC47CD-3964-1458-4BBE-C2F7F12C8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7" name="Rectangle 16">
            <a:extLst>
              <a:ext uri="{FF2B5EF4-FFF2-40B4-BE49-F238E27FC236}">
                <a16:creationId xmlns:a16="http://schemas.microsoft.com/office/drawing/2014/main" id="{90C5EB1F-9E6F-9F96-6EA8-8DB80CDE42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2" name="Title 1">
            <a:extLst>
              <a:ext uri="{FF2B5EF4-FFF2-40B4-BE49-F238E27FC236}">
                <a16:creationId xmlns:a16="http://schemas.microsoft.com/office/drawing/2014/main" id="{B44FDDB2-693D-BF4B-4CCE-6479446C2230}"/>
              </a:ext>
            </a:extLst>
          </p:cNvPr>
          <p:cNvSpPr>
            <a:spLocks noGrp="1"/>
          </p:cNvSpPr>
          <p:nvPr>
            <p:ph type="title"/>
          </p:nvPr>
        </p:nvSpPr>
        <p:spPr>
          <a:xfrm>
            <a:off x="771148" y="1037967"/>
            <a:ext cx="3054091" cy="4709131"/>
          </a:xfrm>
        </p:spPr>
        <p:txBody>
          <a:bodyPr anchor="ctr">
            <a:normAutofit/>
          </a:bodyPr>
          <a:lstStyle/>
          <a:p>
            <a:r>
              <a:rPr lang="en-US" sz="3600" dirty="0">
                <a:solidFill>
                  <a:srgbClr val="FFFEFF"/>
                </a:solidFill>
              </a:rPr>
              <a:t>generally</a:t>
            </a:r>
          </a:p>
        </p:txBody>
      </p:sp>
      <p:sp>
        <p:nvSpPr>
          <p:cNvPr id="3" name="Content Placeholder 2">
            <a:extLst>
              <a:ext uri="{FF2B5EF4-FFF2-40B4-BE49-F238E27FC236}">
                <a16:creationId xmlns:a16="http://schemas.microsoft.com/office/drawing/2014/main" id="{F614C697-3CD9-4D53-EE79-94A6DA0793F5}"/>
              </a:ext>
            </a:extLst>
          </p:cNvPr>
          <p:cNvSpPr>
            <a:spLocks noGrp="1"/>
          </p:cNvSpPr>
          <p:nvPr>
            <p:ph idx="1"/>
          </p:nvPr>
        </p:nvSpPr>
        <p:spPr>
          <a:xfrm>
            <a:off x="4534935" y="707010"/>
            <a:ext cx="7210531" cy="5647942"/>
          </a:xfrm>
        </p:spPr>
        <p:txBody>
          <a:bodyPr>
            <a:normAutofit/>
          </a:bodyPr>
          <a:lstStyle/>
          <a:p>
            <a:pPr lvl="1">
              <a:spcBef>
                <a:spcPts val="1800"/>
              </a:spcBef>
            </a:pPr>
            <a:r>
              <a:rPr lang="en-US" sz="2800" dirty="0"/>
              <a:t>States use formulary apportionment.</a:t>
            </a:r>
          </a:p>
          <a:p>
            <a:pPr lvl="1">
              <a:spcBef>
                <a:spcPts val="1800"/>
              </a:spcBef>
            </a:pPr>
            <a:r>
              <a:rPr lang="en-US" sz="2800" dirty="0"/>
              <a:t>Default Rule – Use the factors of the entity recognizing the income.</a:t>
            </a:r>
          </a:p>
          <a:p>
            <a:pPr lvl="1">
              <a:spcBef>
                <a:spcPts val="1800"/>
              </a:spcBef>
              <a:spcAft>
                <a:spcPts val="0"/>
              </a:spcAft>
            </a:pPr>
            <a:r>
              <a:rPr lang="en-US" sz="2800" dirty="0"/>
              <a:t>Blended Apportionment – Some states require a combination of the taxpaying partner factors with a share or the partnership factors for:</a:t>
            </a:r>
          </a:p>
          <a:p>
            <a:pPr lvl="2">
              <a:spcBef>
                <a:spcPts val="1800"/>
              </a:spcBef>
              <a:spcAft>
                <a:spcPts val="0"/>
              </a:spcAft>
            </a:pPr>
            <a:r>
              <a:rPr lang="en-US" sz="2700" dirty="0"/>
              <a:t>Corporate partners</a:t>
            </a:r>
          </a:p>
          <a:p>
            <a:pPr lvl="2">
              <a:spcBef>
                <a:spcPts val="1800"/>
              </a:spcBef>
            </a:pPr>
            <a:r>
              <a:rPr lang="en-US" sz="2700" dirty="0"/>
              <a:t>Tiered structures</a:t>
            </a:r>
          </a:p>
        </p:txBody>
      </p:sp>
      <p:sp>
        <p:nvSpPr>
          <p:cNvPr id="4" name="Slide Number Placeholder 3">
            <a:extLst>
              <a:ext uri="{FF2B5EF4-FFF2-40B4-BE49-F238E27FC236}">
                <a16:creationId xmlns:a16="http://schemas.microsoft.com/office/drawing/2014/main" id="{EB93E7B4-58A4-BF7A-78D8-58B6FCCCD79B}"/>
              </a:ext>
            </a:extLst>
          </p:cNvPr>
          <p:cNvSpPr>
            <a:spLocks noGrp="1"/>
          </p:cNvSpPr>
          <p:nvPr>
            <p:ph type="sldNum" sz="quarter" idx="12"/>
          </p:nvPr>
        </p:nvSpPr>
        <p:spPr>
          <a:xfrm>
            <a:off x="10558300" y="6423914"/>
            <a:ext cx="105251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33</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extLst>
      <p:ext uri="{BB962C8B-B14F-4D97-AF65-F5344CB8AC3E}">
        <p14:creationId xmlns:p14="http://schemas.microsoft.com/office/powerpoint/2010/main" val="18924525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A5670-207A-80E9-7D99-67EF86F87530}"/>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E5CBCB-E831-8576-1DF2-B16717DAF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1" name="Rectangle 10">
            <a:extLst>
              <a:ext uri="{FF2B5EF4-FFF2-40B4-BE49-F238E27FC236}">
                <a16:creationId xmlns:a16="http://schemas.microsoft.com/office/drawing/2014/main" id="{0C8BC234-4812-A1B2-6601-8D2EF6DEC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3" name="Rectangle 12">
            <a:extLst>
              <a:ext uri="{FF2B5EF4-FFF2-40B4-BE49-F238E27FC236}">
                <a16:creationId xmlns:a16="http://schemas.microsoft.com/office/drawing/2014/main" id="{E64E11B2-8635-6189-EE9D-62D7803D60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5" name="Rectangle 14">
            <a:extLst>
              <a:ext uri="{FF2B5EF4-FFF2-40B4-BE49-F238E27FC236}">
                <a16:creationId xmlns:a16="http://schemas.microsoft.com/office/drawing/2014/main" id="{9ECC47CD-3964-1458-4BBE-C2F7F12C8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7" name="Rectangle 16">
            <a:extLst>
              <a:ext uri="{FF2B5EF4-FFF2-40B4-BE49-F238E27FC236}">
                <a16:creationId xmlns:a16="http://schemas.microsoft.com/office/drawing/2014/main" id="{90C5EB1F-9E6F-9F96-6EA8-8DB80CDE42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2" name="Title 1">
            <a:extLst>
              <a:ext uri="{FF2B5EF4-FFF2-40B4-BE49-F238E27FC236}">
                <a16:creationId xmlns:a16="http://schemas.microsoft.com/office/drawing/2014/main" id="{B44FDDB2-693D-BF4B-4CCE-6479446C2230}"/>
              </a:ext>
            </a:extLst>
          </p:cNvPr>
          <p:cNvSpPr>
            <a:spLocks noGrp="1"/>
          </p:cNvSpPr>
          <p:nvPr>
            <p:ph type="title"/>
          </p:nvPr>
        </p:nvSpPr>
        <p:spPr>
          <a:xfrm>
            <a:off x="771148" y="1037967"/>
            <a:ext cx="3054091" cy="4709131"/>
          </a:xfrm>
        </p:spPr>
        <p:txBody>
          <a:bodyPr anchor="ctr">
            <a:normAutofit/>
          </a:bodyPr>
          <a:lstStyle/>
          <a:p>
            <a:pPr algn="ctr"/>
            <a:r>
              <a:rPr lang="en-US" sz="3600" dirty="0">
                <a:solidFill>
                  <a:srgbClr val="FFFEFF"/>
                </a:solidFill>
              </a:rPr>
              <a:t>Examples: Corporate Partner Rules</a:t>
            </a:r>
          </a:p>
        </p:txBody>
      </p:sp>
      <p:sp>
        <p:nvSpPr>
          <p:cNvPr id="3" name="Content Placeholder 2">
            <a:extLst>
              <a:ext uri="{FF2B5EF4-FFF2-40B4-BE49-F238E27FC236}">
                <a16:creationId xmlns:a16="http://schemas.microsoft.com/office/drawing/2014/main" id="{F614C697-3CD9-4D53-EE79-94A6DA0793F5}"/>
              </a:ext>
            </a:extLst>
          </p:cNvPr>
          <p:cNvSpPr>
            <a:spLocks noGrp="1"/>
          </p:cNvSpPr>
          <p:nvPr>
            <p:ph idx="1"/>
          </p:nvPr>
        </p:nvSpPr>
        <p:spPr>
          <a:xfrm>
            <a:off x="4534935" y="707010"/>
            <a:ext cx="7210531" cy="5151790"/>
          </a:xfrm>
        </p:spPr>
        <p:txBody>
          <a:bodyPr>
            <a:normAutofit/>
          </a:bodyPr>
          <a:lstStyle/>
          <a:p>
            <a:pPr marL="936900" lvl="2" indent="-342900">
              <a:spcAft>
                <a:spcPts val="1200"/>
              </a:spcAft>
            </a:pPr>
            <a:r>
              <a:rPr lang="en-US" sz="2800" b="1" dirty="0"/>
              <a:t>Maine (</a:t>
            </a:r>
            <a:r>
              <a:rPr lang="fr-FR" sz="2800" b="1" dirty="0"/>
              <a:t>18-125 Me. Code R. 801 § .07</a:t>
            </a:r>
          </a:p>
          <a:p>
            <a:pPr marL="936900" lvl="2" indent="-342900">
              <a:spcAft>
                <a:spcPts val="1200"/>
              </a:spcAft>
            </a:pPr>
            <a:r>
              <a:rPr lang="en-US" sz="2800" b="1" dirty="0"/>
              <a:t>830 Mass. Code Regs. 63.38.1 </a:t>
            </a:r>
            <a:r>
              <a:rPr lang="fr-FR" sz="2800" b="1" dirty="0"/>
              <a:t>(12)(f)</a:t>
            </a:r>
          </a:p>
          <a:p>
            <a:pPr marL="936900" lvl="2" indent="-342900">
              <a:spcAft>
                <a:spcPts val="1200"/>
              </a:spcAft>
            </a:pPr>
            <a:r>
              <a:rPr lang="en-US" sz="2800" b="1" dirty="0"/>
              <a:t>Or. Admin. R. 150-314-0385</a:t>
            </a:r>
          </a:p>
          <a:p>
            <a:pPr marL="936900" lvl="2" indent="-342900">
              <a:spcAft>
                <a:spcPts val="1200"/>
              </a:spcAft>
            </a:pPr>
            <a:r>
              <a:rPr lang="en-US" sz="2800" b="1" dirty="0"/>
              <a:t>61 Pa. Code § 153.29</a:t>
            </a:r>
            <a:endParaRPr lang="fr-FR" sz="2400" b="1" dirty="0"/>
          </a:p>
        </p:txBody>
      </p:sp>
      <p:sp>
        <p:nvSpPr>
          <p:cNvPr id="4" name="Slide Number Placeholder 3">
            <a:extLst>
              <a:ext uri="{FF2B5EF4-FFF2-40B4-BE49-F238E27FC236}">
                <a16:creationId xmlns:a16="http://schemas.microsoft.com/office/drawing/2014/main" id="{EB93E7B4-58A4-BF7A-78D8-58B6FCCCD79B}"/>
              </a:ext>
            </a:extLst>
          </p:cNvPr>
          <p:cNvSpPr>
            <a:spLocks noGrp="1"/>
          </p:cNvSpPr>
          <p:nvPr>
            <p:ph type="sldNum" sz="quarter" idx="12"/>
          </p:nvPr>
        </p:nvSpPr>
        <p:spPr>
          <a:xfrm>
            <a:off x="10558300" y="6423914"/>
            <a:ext cx="105251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34</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extLst>
      <p:ext uri="{BB962C8B-B14F-4D97-AF65-F5344CB8AC3E}">
        <p14:creationId xmlns:p14="http://schemas.microsoft.com/office/powerpoint/2010/main" val="33413468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A5670-207A-80E9-7D99-67EF86F87530}"/>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E5CBCB-E831-8576-1DF2-B16717DAF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1" name="Rectangle 10">
            <a:extLst>
              <a:ext uri="{FF2B5EF4-FFF2-40B4-BE49-F238E27FC236}">
                <a16:creationId xmlns:a16="http://schemas.microsoft.com/office/drawing/2014/main" id="{0C8BC234-4812-A1B2-6601-8D2EF6DEC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3" name="Rectangle 12">
            <a:extLst>
              <a:ext uri="{FF2B5EF4-FFF2-40B4-BE49-F238E27FC236}">
                <a16:creationId xmlns:a16="http://schemas.microsoft.com/office/drawing/2014/main" id="{E64E11B2-8635-6189-EE9D-62D7803D60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5" name="Rectangle 14">
            <a:extLst>
              <a:ext uri="{FF2B5EF4-FFF2-40B4-BE49-F238E27FC236}">
                <a16:creationId xmlns:a16="http://schemas.microsoft.com/office/drawing/2014/main" id="{9ECC47CD-3964-1458-4BBE-C2F7F12C8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7" name="Rectangle 16">
            <a:extLst>
              <a:ext uri="{FF2B5EF4-FFF2-40B4-BE49-F238E27FC236}">
                <a16:creationId xmlns:a16="http://schemas.microsoft.com/office/drawing/2014/main" id="{90C5EB1F-9E6F-9F96-6EA8-8DB80CDE42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2" name="Title 1">
            <a:extLst>
              <a:ext uri="{FF2B5EF4-FFF2-40B4-BE49-F238E27FC236}">
                <a16:creationId xmlns:a16="http://schemas.microsoft.com/office/drawing/2014/main" id="{B44FDDB2-693D-BF4B-4CCE-6479446C2230}"/>
              </a:ext>
            </a:extLst>
          </p:cNvPr>
          <p:cNvSpPr>
            <a:spLocks noGrp="1"/>
          </p:cNvSpPr>
          <p:nvPr>
            <p:ph type="title"/>
          </p:nvPr>
        </p:nvSpPr>
        <p:spPr>
          <a:xfrm>
            <a:off x="771148" y="1037967"/>
            <a:ext cx="3054091" cy="4709131"/>
          </a:xfrm>
        </p:spPr>
        <p:txBody>
          <a:bodyPr anchor="ctr">
            <a:normAutofit/>
          </a:bodyPr>
          <a:lstStyle/>
          <a:p>
            <a:pPr algn="ctr"/>
            <a:r>
              <a:rPr lang="en-US" sz="4000" dirty="0">
                <a:solidFill>
                  <a:srgbClr val="FFFEFF"/>
                </a:solidFill>
              </a:rPr>
              <a:t>MTC Combined filing Model</a:t>
            </a:r>
          </a:p>
        </p:txBody>
      </p:sp>
      <p:sp>
        <p:nvSpPr>
          <p:cNvPr id="3" name="Content Placeholder 2">
            <a:extLst>
              <a:ext uri="{FF2B5EF4-FFF2-40B4-BE49-F238E27FC236}">
                <a16:creationId xmlns:a16="http://schemas.microsoft.com/office/drawing/2014/main" id="{F614C697-3CD9-4D53-EE79-94A6DA0793F5}"/>
              </a:ext>
            </a:extLst>
          </p:cNvPr>
          <p:cNvSpPr>
            <a:spLocks noGrp="1"/>
          </p:cNvSpPr>
          <p:nvPr>
            <p:ph idx="1"/>
          </p:nvPr>
        </p:nvSpPr>
        <p:spPr>
          <a:xfrm>
            <a:off x="4534935" y="707010"/>
            <a:ext cx="7210531" cy="5151790"/>
          </a:xfrm>
        </p:spPr>
        <p:txBody>
          <a:bodyPr>
            <a:normAutofit/>
          </a:bodyPr>
          <a:lstStyle/>
          <a:p>
            <a:pPr marL="594000" lvl="2" indent="0">
              <a:spcAft>
                <a:spcPts val="1200"/>
              </a:spcAft>
              <a:buNone/>
            </a:pPr>
            <a:r>
              <a:rPr lang="en-US" sz="2400" b="1" dirty="0"/>
              <a:t>“. . .The [property, payroll, and sales] of a partnership shall be included in the determination of the partner's apportionment percentage in proportion to a ratio the numerator of which is the amount of the partner's distributive share of partnership’s unitary income included in the income of the combined group in accordance with Section 3.C.ii.(c). and the denominator of which is the amount of the partnership’s total unitary income.” </a:t>
            </a:r>
            <a:endParaRPr lang="fr-FR" sz="2400" b="1" dirty="0"/>
          </a:p>
        </p:txBody>
      </p:sp>
      <p:sp>
        <p:nvSpPr>
          <p:cNvPr id="4" name="Slide Number Placeholder 3">
            <a:extLst>
              <a:ext uri="{FF2B5EF4-FFF2-40B4-BE49-F238E27FC236}">
                <a16:creationId xmlns:a16="http://schemas.microsoft.com/office/drawing/2014/main" id="{EB93E7B4-58A4-BF7A-78D8-58B6FCCCD79B}"/>
              </a:ext>
            </a:extLst>
          </p:cNvPr>
          <p:cNvSpPr>
            <a:spLocks noGrp="1"/>
          </p:cNvSpPr>
          <p:nvPr>
            <p:ph type="sldNum" sz="quarter" idx="12"/>
          </p:nvPr>
        </p:nvSpPr>
        <p:spPr>
          <a:xfrm>
            <a:off x="10558300" y="6423914"/>
            <a:ext cx="105251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35</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extLst>
      <p:ext uri="{BB962C8B-B14F-4D97-AF65-F5344CB8AC3E}">
        <p14:creationId xmlns:p14="http://schemas.microsoft.com/office/powerpoint/2010/main" val="2685197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F7A2A-D30B-7B15-B29C-1C0353BBD705}"/>
              </a:ext>
            </a:extLst>
          </p:cNvPr>
          <p:cNvSpPr>
            <a:spLocks noGrp="1"/>
          </p:cNvSpPr>
          <p:nvPr>
            <p:ph type="title"/>
          </p:nvPr>
        </p:nvSpPr>
        <p:spPr>
          <a:xfrm>
            <a:off x="581190" y="933450"/>
            <a:ext cx="3458247" cy="5212826"/>
          </a:xfrm>
        </p:spPr>
        <p:txBody>
          <a:bodyPr anchor="ctr">
            <a:normAutofit/>
          </a:bodyPr>
          <a:lstStyle/>
          <a:p>
            <a:pPr algn="ctr"/>
            <a:r>
              <a:rPr lang="en-US" sz="3200" dirty="0"/>
              <a:t>Is BLENDED APPORTIONMENT NECESSARY?</a:t>
            </a:r>
          </a:p>
        </p:txBody>
      </p:sp>
      <p:sp>
        <p:nvSpPr>
          <p:cNvPr id="3" name="Content Placeholder 2">
            <a:extLst>
              <a:ext uri="{FF2B5EF4-FFF2-40B4-BE49-F238E27FC236}">
                <a16:creationId xmlns:a16="http://schemas.microsoft.com/office/drawing/2014/main" id="{F77044D3-34B7-5848-AD5C-41C9568DD624}"/>
              </a:ext>
            </a:extLst>
          </p:cNvPr>
          <p:cNvSpPr>
            <a:spLocks noGrp="1"/>
          </p:cNvSpPr>
          <p:nvPr>
            <p:ph idx="1"/>
          </p:nvPr>
        </p:nvSpPr>
        <p:spPr>
          <a:xfrm>
            <a:off x="4345758" y="716437"/>
            <a:ext cx="7265052" cy="5429840"/>
          </a:xfrm>
        </p:spPr>
        <p:txBody>
          <a:bodyPr>
            <a:normAutofit/>
          </a:bodyPr>
          <a:lstStyle/>
          <a:p>
            <a:pPr>
              <a:spcBef>
                <a:spcPts val="0"/>
              </a:spcBef>
            </a:pPr>
            <a:r>
              <a:rPr lang="en-US" sz="2400" u="sng" dirty="0"/>
              <a:t>Simple Example - Assume</a:t>
            </a:r>
            <a:r>
              <a:rPr lang="en-US" sz="2400" dirty="0"/>
              <a:t> – </a:t>
            </a:r>
          </a:p>
          <a:p>
            <a:pPr lvl="1">
              <a:spcBef>
                <a:spcPts val="1200"/>
              </a:spcBef>
            </a:pPr>
            <a:r>
              <a:rPr lang="en-US" sz="2000" dirty="0"/>
              <a:t>Corporation C forms Partnership X with another entity. </a:t>
            </a:r>
          </a:p>
          <a:p>
            <a:pPr lvl="1">
              <a:spcBef>
                <a:spcPts val="1200"/>
              </a:spcBef>
            </a:pPr>
            <a:r>
              <a:rPr lang="en-US" sz="2000" dirty="0"/>
              <a:t>C owns 50% and receives a 50% allocation X’s income.</a:t>
            </a:r>
          </a:p>
          <a:p>
            <a:pPr lvl="1">
              <a:spcBef>
                <a:spcPts val="1200"/>
              </a:spcBef>
            </a:pPr>
            <a:r>
              <a:rPr lang="en-US" sz="2000" dirty="0"/>
              <a:t>X performs important functions for C’s business. </a:t>
            </a:r>
          </a:p>
          <a:p>
            <a:pPr lvl="1">
              <a:spcBef>
                <a:spcPts val="1200"/>
              </a:spcBef>
            </a:pPr>
            <a:r>
              <a:rPr lang="en-US" sz="2000" dirty="0"/>
              <a:t>As separate entities: </a:t>
            </a:r>
          </a:p>
          <a:p>
            <a:pPr lvl="2">
              <a:spcBef>
                <a:spcPts val="1200"/>
              </a:spcBef>
            </a:pPr>
            <a:r>
              <a:rPr lang="en-US" sz="1800" dirty="0"/>
              <a:t>C has $2 million of income and $20 million in receipts—but no receipts in State 1. </a:t>
            </a:r>
          </a:p>
          <a:p>
            <a:pPr lvl="2">
              <a:spcBef>
                <a:spcPts val="1200"/>
              </a:spcBef>
            </a:pPr>
            <a:r>
              <a:rPr lang="en-US" sz="1800" dirty="0"/>
              <a:t>X has $1 million of income and all of its receipts--$20 million—are in State 1.</a:t>
            </a:r>
          </a:p>
        </p:txBody>
      </p:sp>
      <p:sp>
        <p:nvSpPr>
          <p:cNvPr id="5" name="Slide Number Placeholder 4">
            <a:extLst>
              <a:ext uri="{FF2B5EF4-FFF2-40B4-BE49-F238E27FC236}">
                <a16:creationId xmlns:a16="http://schemas.microsoft.com/office/drawing/2014/main" id="{690A1763-313D-DED4-7F6C-7525A5EFE17A}"/>
              </a:ext>
            </a:extLst>
          </p:cNvPr>
          <p:cNvSpPr>
            <a:spLocks noGrp="1"/>
          </p:cNvSpPr>
          <p:nvPr>
            <p:ph type="sldNum" sz="quarter" idx="12"/>
          </p:nvPr>
        </p:nvSpPr>
        <p:spPr/>
        <p:txBody>
          <a:bodyPr/>
          <a:lstStyle/>
          <a:p>
            <a:fld id="{3A98EE3D-8CD1-4C3F-BD1C-C98C9596463C}" type="slidenum">
              <a:rPr lang="en-US" smtClean="0"/>
              <a:pPr/>
              <a:t>36</a:t>
            </a:fld>
            <a:endParaRPr lang="en-US" dirty="0"/>
          </a:p>
        </p:txBody>
      </p:sp>
    </p:spTree>
    <p:extLst>
      <p:ext uri="{BB962C8B-B14F-4D97-AF65-F5344CB8AC3E}">
        <p14:creationId xmlns:p14="http://schemas.microsoft.com/office/powerpoint/2010/main" val="409661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8EE720-5984-36E0-B8AB-59EC1EDE7343}"/>
              </a:ext>
            </a:extLst>
          </p:cNvPr>
          <p:cNvSpPr>
            <a:spLocks noGrp="1"/>
          </p:cNvSpPr>
          <p:nvPr>
            <p:ph idx="1"/>
          </p:nvPr>
        </p:nvSpPr>
        <p:spPr/>
        <p:txBody>
          <a:bodyPr/>
          <a:lstStyle/>
          <a:p>
            <a:pPr marL="0" indent="0">
              <a:spcBef>
                <a:spcPts val="1200"/>
              </a:spcBef>
              <a:buNone/>
            </a:pPr>
            <a:r>
              <a:rPr lang="en-US" sz="2200" u="sng" dirty="0"/>
              <a:t>Partner-Level Apportionment</a:t>
            </a:r>
            <a:r>
              <a:rPr lang="en-US" sz="2200" dirty="0"/>
              <a:t> </a:t>
            </a:r>
          </a:p>
          <a:p>
            <a:pPr marL="0" indent="0">
              <a:spcBef>
                <a:spcPts val="1200"/>
              </a:spcBef>
              <a:buNone/>
            </a:pPr>
            <a:r>
              <a:rPr lang="en-US" sz="2000" dirty="0"/>
              <a:t>C includes its distributive share of X’s income in its apportionable income—but does not include any share of X’s factors. So it has no income apportioned to State 1 because it has no receipts of its own in State 1.</a:t>
            </a:r>
          </a:p>
          <a:p>
            <a:pPr marL="0" indent="0">
              <a:spcBef>
                <a:spcPts val="1200"/>
              </a:spcBef>
              <a:buNone/>
            </a:pPr>
            <a:r>
              <a:rPr lang="en-US" sz="2000" dirty="0">
                <a:highlight>
                  <a:srgbClr val="FFFF00"/>
                </a:highlight>
              </a:rPr>
              <a:t>RESULTS: $0 sourced to State 1.</a:t>
            </a:r>
          </a:p>
          <a:p>
            <a:pPr marL="0" indent="0">
              <a:buNone/>
            </a:pPr>
            <a:endParaRPr lang="en-US" dirty="0"/>
          </a:p>
        </p:txBody>
      </p:sp>
      <p:sp>
        <p:nvSpPr>
          <p:cNvPr id="5" name="Slide Number Placeholder 4">
            <a:extLst>
              <a:ext uri="{FF2B5EF4-FFF2-40B4-BE49-F238E27FC236}">
                <a16:creationId xmlns:a16="http://schemas.microsoft.com/office/drawing/2014/main" id="{7212AD56-FE69-BE71-54A2-5FA0FFBB93FE}"/>
              </a:ext>
            </a:extLst>
          </p:cNvPr>
          <p:cNvSpPr>
            <a:spLocks noGrp="1"/>
          </p:cNvSpPr>
          <p:nvPr>
            <p:ph type="sldNum" sz="quarter" idx="12"/>
          </p:nvPr>
        </p:nvSpPr>
        <p:spPr/>
        <p:txBody>
          <a:bodyPr/>
          <a:lstStyle/>
          <a:p>
            <a:fld id="{3A98EE3D-8CD1-4C3F-BD1C-C98C9596463C}" type="slidenum">
              <a:rPr lang="en-US" smtClean="0"/>
              <a:pPr/>
              <a:t>37</a:t>
            </a:fld>
            <a:endParaRPr lang="en-US" dirty="0"/>
          </a:p>
        </p:txBody>
      </p:sp>
      <p:sp>
        <p:nvSpPr>
          <p:cNvPr id="7" name="Title 1">
            <a:extLst>
              <a:ext uri="{FF2B5EF4-FFF2-40B4-BE49-F238E27FC236}">
                <a16:creationId xmlns:a16="http://schemas.microsoft.com/office/drawing/2014/main" id="{A15631A0-C809-D77E-4BF6-4833091F1EC7}"/>
              </a:ext>
            </a:extLst>
          </p:cNvPr>
          <p:cNvSpPr>
            <a:spLocks noGrp="1"/>
          </p:cNvSpPr>
          <p:nvPr>
            <p:ph type="title"/>
          </p:nvPr>
        </p:nvSpPr>
        <p:spPr>
          <a:xfrm>
            <a:off x="581190" y="933450"/>
            <a:ext cx="3458247" cy="5212826"/>
          </a:xfrm>
        </p:spPr>
        <p:txBody>
          <a:bodyPr anchor="ctr">
            <a:normAutofit/>
          </a:bodyPr>
          <a:lstStyle/>
          <a:p>
            <a:pPr algn="ctr"/>
            <a:r>
              <a:rPr lang="en-US" sz="3200" dirty="0"/>
              <a:t>Is BLENDED APPORTIONMENT NECESSARY?</a:t>
            </a:r>
          </a:p>
        </p:txBody>
      </p:sp>
    </p:spTree>
    <p:extLst>
      <p:ext uri="{BB962C8B-B14F-4D97-AF65-F5344CB8AC3E}">
        <p14:creationId xmlns:p14="http://schemas.microsoft.com/office/powerpoint/2010/main" val="27950796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11A9DE-5604-F6FB-C2B6-F6E0A768187D}"/>
              </a:ext>
            </a:extLst>
          </p:cNvPr>
          <p:cNvSpPr>
            <a:spLocks noGrp="1"/>
          </p:cNvSpPr>
          <p:nvPr>
            <p:ph idx="1"/>
          </p:nvPr>
        </p:nvSpPr>
        <p:spPr/>
        <p:txBody>
          <a:bodyPr/>
          <a:lstStyle/>
          <a:p>
            <a:pPr marL="0" indent="0">
              <a:spcBef>
                <a:spcPts val="1200"/>
              </a:spcBef>
              <a:buNone/>
            </a:pPr>
            <a:r>
              <a:rPr lang="en-US" sz="2400" u="sng" dirty="0"/>
              <a:t>Partnership-Level Apportionment</a:t>
            </a:r>
            <a:r>
              <a:rPr lang="en-US" sz="2400" dirty="0"/>
              <a:t> -</a:t>
            </a:r>
          </a:p>
          <a:p>
            <a:pPr marL="324000" lvl="1" indent="0">
              <a:spcBef>
                <a:spcPts val="1200"/>
              </a:spcBef>
              <a:buNone/>
            </a:pPr>
            <a:r>
              <a:rPr lang="en-US" sz="2000" dirty="0"/>
              <a:t>Partnership X sources its income at the entity level to State 1 and that sourcing result is attributed to C. Since all of X’s receipts are in State 1—all of X’s income is, and C’s share of that income, is sourced to State 1.</a:t>
            </a:r>
          </a:p>
          <a:p>
            <a:pPr marL="324000" lvl="1" indent="0">
              <a:spcBef>
                <a:spcPts val="1200"/>
              </a:spcBef>
              <a:buNone/>
            </a:pPr>
            <a:r>
              <a:rPr lang="en-US" sz="2000" dirty="0">
                <a:highlight>
                  <a:srgbClr val="FFFF00"/>
                </a:highlight>
              </a:rPr>
              <a:t>RESULT: All of C’s distributive share - $500,000 is sourced to State 1.</a:t>
            </a:r>
          </a:p>
          <a:p>
            <a:endParaRPr lang="en-US" dirty="0"/>
          </a:p>
        </p:txBody>
      </p:sp>
      <p:sp>
        <p:nvSpPr>
          <p:cNvPr id="5" name="Slide Number Placeholder 4">
            <a:extLst>
              <a:ext uri="{FF2B5EF4-FFF2-40B4-BE49-F238E27FC236}">
                <a16:creationId xmlns:a16="http://schemas.microsoft.com/office/drawing/2014/main" id="{1EBC240B-8480-3780-043A-C49F8B49B3F3}"/>
              </a:ext>
            </a:extLst>
          </p:cNvPr>
          <p:cNvSpPr>
            <a:spLocks noGrp="1"/>
          </p:cNvSpPr>
          <p:nvPr>
            <p:ph type="sldNum" sz="quarter" idx="12"/>
          </p:nvPr>
        </p:nvSpPr>
        <p:spPr/>
        <p:txBody>
          <a:bodyPr/>
          <a:lstStyle/>
          <a:p>
            <a:fld id="{3A98EE3D-8CD1-4C3F-BD1C-C98C9596463C}" type="slidenum">
              <a:rPr lang="en-US" smtClean="0"/>
              <a:pPr/>
              <a:t>38</a:t>
            </a:fld>
            <a:endParaRPr lang="en-US" dirty="0"/>
          </a:p>
        </p:txBody>
      </p:sp>
      <p:sp>
        <p:nvSpPr>
          <p:cNvPr id="6" name="Title 1">
            <a:extLst>
              <a:ext uri="{FF2B5EF4-FFF2-40B4-BE49-F238E27FC236}">
                <a16:creationId xmlns:a16="http://schemas.microsoft.com/office/drawing/2014/main" id="{242DCACC-6F91-1756-CBD5-DB0E2D84A8D9}"/>
              </a:ext>
            </a:extLst>
          </p:cNvPr>
          <p:cNvSpPr>
            <a:spLocks noGrp="1"/>
          </p:cNvSpPr>
          <p:nvPr>
            <p:ph type="title"/>
          </p:nvPr>
        </p:nvSpPr>
        <p:spPr>
          <a:xfrm>
            <a:off x="554686" y="933450"/>
            <a:ext cx="3458247" cy="5212826"/>
          </a:xfrm>
        </p:spPr>
        <p:txBody>
          <a:bodyPr anchor="ctr">
            <a:normAutofit/>
          </a:bodyPr>
          <a:lstStyle/>
          <a:p>
            <a:pPr algn="ctr"/>
            <a:r>
              <a:rPr lang="en-US" sz="3200" dirty="0"/>
              <a:t>Is BLENDED APPORTIONMENT NECESSARY?</a:t>
            </a:r>
          </a:p>
        </p:txBody>
      </p:sp>
    </p:spTree>
    <p:extLst>
      <p:ext uri="{BB962C8B-B14F-4D97-AF65-F5344CB8AC3E}">
        <p14:creationId xmlns:p14="http://schemas.microsoft.com/office/powerpoint/2010/main" val="2513174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F7A2A-D30B-7B15-B29C-1C0353BBD705}"/>
              </a:ext>
            </a:extLst>
          </p:cNvPr>
          <p:cNvSpPr>
            <a:spLocks noGrp="1"/>
          </p:cNvSpPr>
          <p:nvPr>
            <p:ph type="title"/>
          </p:nvPr>
        </p:nvSpPr>
        <p:spPr>
          <a:xfrm>
            <a:off x="581190" y="933450"/>
            <a:ext cx="3438151" cy="5212826"/>
          </a:xfrm>
        </p:spPr>
        <p:txBody>
          <a:bodyPr anchor="ctr">
            <a:normAutofit/>
          </a:bodyPr>
          <a:lstStyle/>
          <a:p>
            <a:pPr algn="ctr"/>
            <a:r>
              <a:rPr lang="en-US" sz="3200" dirty="0"/>
              <a:t>Is BLENDED APPORTIONMENT NECESSARY?</a:t>
            </a:r>
          </a:p>
        </p:txBody>
      </p:sp>
      <p:sp>
        <p:nvSpPr>
          <p:cNvPr id="3" name="Content Placeholder 2">
            <a:extLst>
              <a:ext uri="{FF2B5EF4-FFF2-40B4-BE49-F238E27FC236}">
                <a16:creationId xmlns:a16="http://schemas.microsoft.com/office/drawing/2014/main" id="{F77044D3-34B7-5848-AD5C-41C9568DD624}"/>
              </a:ext>
            </a:extLst>
          </p:cNvPr>
          <p:cNvSpPr>
            <a:spLocks noGrp="1"/>
          </p:cNvSpPr>
          <p:nvPr>
            <p:ph idx="1"/>
          </p:nvPr>
        </p:nvSpPr>
        <p:spPr>
          <a:xfrm>
            <a:off x="4345758" y="716438"/>
            <a:ext cx="7265052" cy="4850350"/>
          </a:xfrm>
        </p:spPr>
        <p:txBody>
          <a:bodyPr anchor="ctr"/>
          <a:lstStyle/>
          <a:p>
            <a:pPr marL="0" indent="0">
              <a:spcBef>
                <a:spcPts val="1200"/>
              </a:spcBef>
              <a:buNone/>
            </a:pPr>
            <a:r>
              <a:rPr lang="en-US" sz="2400" u="sng" dirty="0"/>
              <a:t>Blended Apportionment</a:t>
            </a:r>
            <a:r>
              <a:rPr lang="en-US" sz="2400" dirty="0"/>
              <a:t> -</a:t>
            </a:r>
          </a:p>
          <a:p>
            <a:pPr marL="324000" lvl="1" indent="0">
              <a:spcBef>
                <a:spcPts val="1200"/>
              </a:spcBef>
              <a:buNone/>
            </a:pPr>
            <a:r>
              <a:rPr lang="en-US" sz="2000" dirty="0"/>
              <a:t>C combines its own factors with its share of X’s factors and uses that combined formula to apportion all of its income. </a:t>
            </a:r>
          </a:p>
          <a:p>
            <a:pPr marL="324000" lvl="1" indent="0">
              <a:spcBef>
                <a:spcPts val="1200"/>
              </a:spcBef>
              <a:buNone/>
            </a:pPr>
            <a:endParaRPr lang="en-US" sz="2000" dirty="0"/>
          </a:p>
          <a:p>
            <a:pPr marL="324000" lvl="1" indent="0">
              <a:spcBef>
                <a:spcPts val="1200"/>
              </a:spcBef>
              <a:buNone/>
            </a:pPr>
            <a:endParaRPr lang="en-US" sz="2000" dirty="0"/>
          </a:p>
          <a:p>
            <a:pPr marL="324000" lvl="1" indent="0">
              <a:spcBef>
                <a:spcPts val="1200"/>
              </a:spcBef>
              <a:buNone/>
            </a:pPr>
            <a:endParaRPr lang="en-US" sz="2000" dirty="0"/>
          </a:p>
          <a:p>
            <a:pPr marL="324000" lvl="1" indent="0">
              <a:spcBef>
                <a:spcPts val="1200"/>
              </a:spcBef>
              <a:buNone/>
            </a:pPr>
            <a:endParaRPr lang="en-US" sz="2000" dirty="0"/>
          </a:p>
          <a:p>
            <a:pPr marL="324000" lvl="1" indent="0">
              <a:spcBef>
                <a:spcPts val="1200"/>
              </a:spcBef>
              <a:buNone/>
            </a:pPr>
            <a:endParaRPr lang="en-US" dirty="0"/>
          </a:p>
        </p:txBody>
      </p:sp>
      <p:sp>
        <p:nvSpPr>
          <p:cNvPr id="5" name="Slide Number Placeholder 4">
            <a:extLst>
              <a:ext uri="{FF2B5EF4-FFF2-40B4-BE49-F238E27FC236}">
                <a16:creationId xmlns:a16="http://schemas.microsoft.com/office/drawing/2014/main" id="{690A1763-313D-DED4-7F6C-7525A5EFE17A}"/>
              </a:ext>
            </a:extLst>
          </p:cNvPr>
          <p:cNvSpPr>
            <a:spLocks noGrp="1"/>
          </p:cNvSpPr>
          <p:nvPr>
            <p:ph type="sldNum" sz="quarter" idx="12"/>
          </p:nvPr>
        </p:nvSpPr>
        <p:spPr/>
        <p:txBody>
          <a:bodyPr/>
          <a:lstStyle/>
          <a:p>
            <a:fld id="{3A98EE3D-8CD1-4C3F-BD1C-C98C9596463C}" type="slidenum">
              <a:rPr lang="en-US" smtClean="0"/>
              <a:pPr/>
              <a:t>39</a:t>
            </a:fld>
            <a:endParaRPr lang="en-US" dirty="0"/>
          </a:p>
        </p:txBody>
      </p:sp>
      <p:graphicFrame>
        <p:nvGraphicFramePr>
          <p:cNvPr id="4" name="Table 3">
            <a:extLst>
              <a:ext uri="{FF2B5EF4-FFF2-40B4-BE49-F238E27FC236}">
                <a16:creationId xmlns:a16="http://schemas.microsoft.com/office/drawing/2014/main" id="{4F6949B1-7E65-8A76-F59C-4E99F4222F37}"/>
              </a:ext>
            </a:extLst>
          </p:cNvPr>
          <p:cNvGraphicFramePr>
            <a:graphicFrameLocks noGrp="1"/>
          </p:cNvGraphicFramePr>
          <p:nvPr>
            <p:extLst>
              <p:ext uri="{D42A27DB-BD31-4B8C-83A1-F6EECF244321}">
                <p14:modId xmlns:p14="http://schemas.microsoft.com/office/powerpoint/2010/main" val="3076058024"/>
              </p:ext>
            </p:extLst>
          </p:nvPr>
        </p:nvGraphicFramePr>
        <p:xfrm>
          <a:off x="4345759" y="2731152"/>
          <a:ext cx="7591469" cy="3271021"/>
        </p:xfrm>
        <a:graphic>
          <a:graphicData uri="http://schemas.openxmlformats.org/drawingml/2006/table">
            <a:tbl>
              <a:tblPr>
                <a:tableStyleId>{5C22544A-7EE6-4342-B048-85BDC9FD1C3A}</a:tableStyleId>
              </a:tblPr>
              <a:tblGrid>
                <a:gridCol w="4138674">
                  <a:extLst>
                    <a:ext uri="{9D8B030D-6E8A-4147-A177-3AD203B41FA5}">
                      <a16:colId xmlns:a16="http://schemas.microsoft.com/office/drawing/2014/main" val="30506326"/>
                    </a:ext>
                  </a:extLst>
                </a:gridCol>
                <a:gridCol w="1753849">
                  <a:extLst>
                    <a:ext uri="{9D8B030D-6E8A-4147-A177-3AD203B41FA5}">
                      <a16:colId xmlns:a16="http://schemas.microsoft.com/office/drawing/2014/main" val="4125549724"/>
                    </a:ext>
                  </a:extLst>
                </a:gridCol>
                <a:gridCol w="1698946">
                  <a:extLst>
                    <a:ext uri="{9D8B030D-6E8A-4147-A177-3AD203B41FA5}">
                      <a16:colId xmlns:a16="http://schemas.microsoft.com/office/drawing/2014/main" val="491811623"/>
                    </a:ext>
                  </a:extLst>
                </a:gridCol>
              </a:tblGrid>
              <a:tr h="262685">
                <a:tc>
                  <a:txBody>
                    <a:bodyPr/>
                    <a:lstStyle/>
                    <a:p>
                      <a:pPr algn="l" fontAlgn="b"/>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600" u="none" strike="noStrike" dirty="0">
                          <a:effectLst/>
                        </a:rPr>
                        <a:t>State 1</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600" u="none" strike="noStrike">
                          <a:effectLst/>
                        </a:rPr>
                        <a:t>Total</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663626677"/>
                  </a:ext>
                </a:extLst>
              </a:tr>
              <a:tr h="509678">
                <a:tc>
                  <a:txBody>
                    <a:bodyPr/>
                    <a:lstStyle/>
                    <a:p>
                      <a:pPr algn="l" fontAlgn="b"/>
                      <a:r>
                        <a:rPr lang="en-US" sz="1600" u="none" strike="noStrike" dirty="0">
                          <a:effectLst/>
                        </a:rPr>
                        <a:t>C Corp Receipts</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dirty="0">
                          <a:effectLst/>
                        </a:rPr>
                        <a:t> $                         </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 $        20,000,000 </a:t>
                      </a:r>
                      <a:endParaRPr lang="en-US"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153602978"/>
                  </a:ext>
                </a:extLst>
              </a:tr>
              <a:tr h="509678">
                <a:tc>
                  <a:txBody>
                    <a:bodyPr/>
                    <a:lstStyle/>
                    <a:p>
                      <a:pPr algn="l" fontAlgn="b"/>
                      <a:r>
                        <a:rPr lang="en-US" sz="1600" u="none" strike="noStrike" dirty="0">
                          <a:effectLst/>
                        </a:rPr>
                        <a:t>C Corp's Share of X's Receipts</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 $      10,000,000 </a:t>
                      </a:r>
                      <a:endParaRPr lang="en-US"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dirty="0">
                          <a:effectLst/>
                        </a:rPr>
                        <a:t> $        10,000,000 </a:t>
                      </a:r>
                      <a:endParaRPr lang="en-US" sz="16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527286801"/>
                  </a:ext>
                </a:extLst>
              </a:tr>
              <a:tr h="509678">
                <a:tc>
                  <a:txBody>
                    <a:bodyPr/>
                    <a:lstStyle/>
                    <a:p>
                      <a:pPr algn="l" fontAlgn="b"/>
                      <a:r>
                        <a:rPr lang="en-US" sz="1600" u="none" strike="noStrike" dirty="0">
                          <a:effectLst/>
                        </a:rPr>
                        <a:t>Total</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a:effectLst/>
                        </a:rPr>
                        <a:t> $      10,000,000 </a:t>
                      </a:r>
                      <a:endParaRPr lang="en-US"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dirty="0">
                          <a:effectLst/>
                        </a:rPr>
                        <a:t> $        30,000,000 </a:t>
                      </a:r>
                      <a:endParaRPr lang="en-US" sz="16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721514627"/>
                  </a:ext>
                </a:extLst>
              </a:tr>
              <a:tr h="459946">
                <a:tc>
                  <a:txBody>
                    <a:bodyPr/>
                    <a:lstStyle/>
                    <a:p>
                      <a:pPr algn="l" fontAlgn="b"/>
                      <a:r>
                        <a:rPr lang="en-US" sz="1600" u="none" strike="noStrike">
                          <a:effectLst/>
                        </a:rPr>
                        <a:t>C's Blended Receipts Factor</a:t>
                      </a:r>
                      <a:endParaRPr lang="en-US"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r" fontAlgn="b"/>
                      <a:r>
                        <a:rPr lang="en-US" sz="1600" u="none" strike="noStrike" dirty="0">
                          <a:effectLst/>
                        </a:rPr>
                        <a:t>33%</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endParaRPr lang="en-US" sz="16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142542083"/>
                  </a:ext>
                </a:extLst>
              </a:tr>
              <a:tr h="509678">
                <a:tc>
                  <a:txBody>
                    <a:bodyPr/>
                    <a:lstStyle/>
                    <a:p>
                      <a:pPr algn="l" fontAlgn="b"/>
                      <a:r>
                        <a:rPr lang="en-US" sz="1600" u="none" strike="noStrike" dirty="0">
                          <a:effectLst/>
                        </a:rPr>
                        <a:t>C Corp Income Including Distributive Share</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dirty="0">
                          <a:effectLst/>
                        </a:rPr>
                        <a:t> $         2,500,000 </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endParaRPr lang="en-US" sz="16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511000819"/>
                  </a:ext>
                </a:extLst>
              </a:tr>
              <a:tr h="509678">
                <a:tc>
                  <a:txBody>
                    <a:bodyPr/>
                    <a:lstStyle/>
                    <a:p>
                      <a:pPr algn="l" fontAlgn="b"/>
                      <a:r>
                        <a:rPr lang="en-US" sz="1600" u="none" strike="noStrike" dirty="0">
                          <a:effectLst/>
                        </a:rPr>
                        <a:t>C Corp Income in State 1</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600" u="none" strike="noStrike" dirty="0">
                          <a:effectLst/>
                        </a:rPr>
                        <a:t> $             833,333 </a:t>
                      </a:r>
                      <a:endParaRPr lang="en-US"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endParaRPr lang="en-US" sz="16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103164920"/>
                  </a:ext>
                </a:extLst>
              </a:tr>
            </a:tbl>
          </a:graphicData>
        </a:graphic>
      </p:graphicFrame>
    </p:spTree>
    <p:extLst>
      <p:ext uri="{BB962C8B-B14F-4D97-AF65-F5344CB8AC3E}">
        <p14:creationId xmlns:p14="http://schemas.microsoft.com/office/powerpoint/2010/main" val="1049505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95FB-19AD-D955-9C3C-65114FBC241F}"/>
              </a:ext>
            </a:extLst>
          </p:cNvPr>
          <p:cNvSpPr>
            <a:spLocks noGrp="1"/>
          </p:cNvSpPr>
          <p:nvPr>
            <p:ph type="title"/>
          </p:nvPr>
        </p:nvSpPr>
        <p:spPr>
          <a:xfrm>
            <a:off x="1058779" y="702156"/>
            <a:ext cx="10552029" cy="910076"/>
          </a:xfrm>
        </p:spPr>
        <p:txBody>
          <a:bodyPr>
            <a:normAutofit/>
          </a:bodyPr>
          <a:lstStyle/>
          <a:p>
            <a:r>
              <a:rPr lang="en-US" sz="4000" b="1" dirty="0"/>
              <a:t>Drawing on multi-state Research</a:t>
            </a:r>
          </a:p>
        </p:txBody>
      </p:sp>
      <p:sp>
        <p:nvSpPr>
          <p:cNvPr id="3" name="Content Placeholder 2">
            <a:extLst>
              <a:ext uri="{FF2B5EF4-FFF2-40B4-BE49-F238E27FC236}">
                <a16:creationId xmlns:a16="http://schemas.microsoft.com/office/drawing/2014/main" id="{5B9F97C5-18AC-837E-7242-20A67DA2B141}"/>
              </a:ext>
            </a:extLst>
          </p:cNvPr>
          <p:cNvSpPr>
            <a:spLocks noGrp="1"/>
          </p:cNvSpPr>
          <p:nvPr>
            <p:ph idx="1"/>
          </p:nvPr>
        </p:nvSpPr>
        <p:spPr>
          <a:xfrm>
            <a:off x="1058779" y="1696453"/>
            <a:ext cx="10253386" cy="4940017"/>
          </a:xfrm>
        </p:spPr>
        <p:txBody>
          <a:bodyPr>
            <a:normAutofit/>
          </a:bodyPr>
          <a:lstStyle/>
          <a:p>
            <a:pPr>
              <a:spcBef>
                <a:spcPts val="1800"/>
              </a:spcBef>
            </a:pPr>
            <a:r>
              <a:rPr lang="en-US" sz="2500" b="1" dirty="0"/>
              <a:t>States source partnership income using formulary apportionment.</a:t>
            </a:r>
          </a:p>
          <a:p>
            <a:pPr>
              <a:spcBef>
                <a:spcPts val="1800"/>
              </a:spcBef>
            </a:pPr>
            <a:r>
              <a:rPr lang="en-US" sz="2500" b="1" dirty="0"/>
              <a:t>A number use blended apportionment in some cases.</a:t>
            </a:r>
          </a:p>
          <a:p>
            <a:pPr>
              <a:spcBef>
                <a:spcPts val="1800"/>
              </a:spcBef>
            </a:pPr>
            <a:r>
              <a:rPr lang="en-US" sz="2500" b="1" dirty="0"/>
              <a:t>Blended apportionment raises issues not fully addressed.</a:t>
            </a:r>
          </a:p>
          <a:p>
            <a:pPr>
              <a:spcBef>
                <a:spcPts val="1800"/>
              </a:spcBef>
            </a:pPr>
            <a:r>
              <a:rPr lang="en-US" sz="2500" b="1" dirty="0"/>
              <a:t>Special allocations and intercompany transactions also raise issues.</a:t>
            </a:r>
          </a:p>
          <a:p>
            <a:pPr>
              <a:spcBef>
                <a:spcPts val="1800"/>
              </a:spcBef>
            </a:pPr>
            <a:r>
              <a:rPr lang="en-US" sz="2500" b="1" dirty="0"/>
              <a:t>Additional research may need to be done.</a:t>
            </a:r>
          </a:p>
          <a:p>
            <a:pPr lvl="1">
              <a:spcAft>
                <a:spcPts val="1200"/>
              </a:spcAft>
            </a:pPr>
            <a:endParaRPr lang="en-US" sz="2800" dirty="0"/>
          </a:p>
        </p:txBody>
      </p:sp>
      <p:sp>
        <p:nvSpPr>
          <p:cNvPr id="4" name="Slide Number Placeholder 3">
            <a:extLst>
              <a:ext uri="{FF2B5EF4-FFF2-40B4-BE49-F238E27FC236}">
                <a16:creationId xmlns:a16="http://schemas.microsoft.com/office/drawing/2014/main" id="{9D146254-A8C6-94A1-FFA8-1A87D0EA0EDF}"/>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2899864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605E19-3B5B-DFBE-E134-A5A9D2FD6FA2}"/>
              </a:ext>
            </a:extLst>
          </p:cNvPr>
          <p:cNvSpPr>
            <a:spLocks noGrp="1"/>
          </p:cNvSpPr>
          <p:nvPr>
            <p:ph idx="1"/>
          </p:nvPr>
        </p:nvSpPr>
        <p:spPr/>
        <p:txBody>
          <a:bodyPr/>
          <a:lstStyle/>
          <a:p>
            <a:r>
              <a:rPr lang="en-US" sz="3200" dirty="0"/>
              <a:t>Comparison:</a:t>
            </a:r>
          </a:p>
          <a:p>
            <a:pPr lvl="1"/>
            <a:r>
              <a:rPr lang="en-US" sz="2000" dirty="0"/>
              <a:t>Partner Apportionment - 			     $0</a:t>
            </a:r>
          </a:p>
          <a:p>
            <a:pPr lvl="1"/>
            <a:r>
              <a:rPr lang="en-US" sz="2000" dirty="0"/>
              <a:t>Partnership Apportionment - 	$500,000</a:t>
            </a:r>
          </a:p>
          <a:p>
            <a:pPr lvl="1"/>
            <a:r>
              <a:rPr lang="en-US" sz="2000" dirty="0"/>
              <a:t>Blended Apportionment -		$833,333</a:t>
            </a:r>
            <a:endParaRPr lang="en-US" dirty="0"/>
          </a:p>
        </p:txBody>
      </p:sp>
      <p:sp>
        <p:nvSpPr>
          <p:cNvPr id="5" name="Slide Number Placeholder 4">
            <a:extLst>
              <a:ext uri="{FF2B5EF4-FFF2-40B4-BE49-F238E27FC236}">
                <a16:creationId xmlns:a16="http://schemas.microsoft.com/office/drawing/2014/main" id="{1F35F8E4-EE3B-7DA2-3783-271CEBDA3E61}"/>
              </a:ext>
            </a:extLst>
          </p:cNvPr>
          <p:cNvSpPr>
            <a:spLocks noGrp="1"/>
          </p:cNvSpPr>
          <p:nvPr>
            <p:ph type="sldNum" sz="quarter" idx="12"/>
          </p:nvPr>
        </p:nvSpPr>
        <p:spPr/>
        <p:txBody>
          <a:bodyPr/>
          <a:lstStyle/>
          <a:p>
            <a:fld id="{3A98EE3D-8CD1-4C3F-BD1C-C98C9596463C}" type="slidenum">
              <a:rPr lang="en-US" smtClean="0"/>
              <a:pPr/>
              <a:t>40</a:t>
            </a:fld>
            <a:endParaRPr lang="en-US" dirty="0"/>
          </a:p>
        </p:txBody>
      </p:sp>
      <p:sp>
        <p:nvSpPr>
          <p:cNvPr id="6" name="Title 1">
            <a:extLst>
              <a:ext uri="{FF2B5EF4-FFF2-40B4-BE49-F238E27FC236}">
                <a16:creationId xmlns:a16="http://schemas.microsoft.com/office/drawing/2014/main" id="{34FC30FF-3147-BA2F-37C8-7FAA9D8B3A6E}"/>
              </a:ext>
            </a:extLst>
          </p:cNvPr>
          <p:cNvSpPr>
            <a:spLocks noGrp="1"/>
          </p:cNvSpPr>
          <p:nvPr>
            <p:ph type="title"/>
          </p:nvPr>
        </p:nvSpPr>
        <p:spPr>
          <a:xfrm>
            <a:off x="567938" y="920198"/>
            <a:ext cx="3438151" cy="5212826"/>
          </a:xfrm>
        </p:spPr>
        <p:txBody>
          <a:bodyPr anchor="ctr">
            <a:normAutofit/>
          </a:bodyPr>
          <a:lstStyle/>
          <a:p>
            <a:pPr algn="ctr"/>
            <a:r>
              <a:rPr lang="en-US" sz="3200" dirty="0"/>
              <a:t>Is BLENDED APPORTIONMENT NECESSARY?</a:t>
            </a:r>
          </a:p>
        </p:txBody>
      </p:sp>
    </p:spTree>
    <p:extLst>
      <p:ext uri="{BB962C8B-B14F-4D97-AF65-F5344CB8AC3E}">
        <p14:creationId xmlns:p14="http://schemas.microsoft.com/office/powerpoint/2010/main" val="26993908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54763-1B6C-38DA-BC63-8FA7D75BD67A}"/>
              </a:ext>
            </a:extLst>
          </p:cNvPr>
          <p:cNvSpPr>
            <a:spLocks noGrp="1"/>
          </p:cNvSpPr>
          <p:nvPr>
            <p:ph type="title"/>
          </p:nvPr>
        </p:nvSpPr>
        <p:spPr/>
        <p:txBody>
          <a:bodyPr/>
          <a:lstStyle/>
          <a:p>
            <a:r>
              <a:rPr lang="en-US" b="1" dirty="0">
                <a:solidFill>
                  <a:srgbClr val="43505F"/>
                </a:solidFill>
              </a:rPr>
              <a:t>Some “How” Questions</a:t>
            </a:r>
          </a:p>
        </p:txBody>
      </p:sp>
      <p:sp>
        <p:nvSpPr>
          <p:cNvPr id="3" name="Content Placeholder 2">
            <a:extLst>
              <a:ext uri="{FF2B5EF4-FFF2-40B4-BE49-F238E27FC236}">
                <a16:creationId xmlns:a16="http://schemas.microsoft.com/office/drawing/2014/main" id="{4222D34D-43BB-2536-A2E0-1F41932A3E73}"/>
              </a:ext>
            </a:extLst>
          </p:cNvPr>
          <p:cNvSpPr>
            <a:spLocks noGrp="1"/>
          </p:cNvSpPr>
          <p:nvPr>
            <p:ph idx="1"/>
          </p:nvPr>
        </p:nvSpPr>
        <p:spPr>
          <a:xfrm>
            <a:off x="838200" y="1487156"/>
            <a:ext cx="10687050" cy="4894790"/>
          </a:xfrm>
        </p:spPr>
        <p:txBody>
          <a:bodyPr>
            <a:normAutofit/>
          </a:bodyPr>
          <a:lstStyle/>
          <a:p>
            <a:pPr>
              <a:lnSpc>
                <a:spcPct val="110000"/>
              </a:lnSpc>
              <a:spcBef>
                <a:spcPts val="0"/>
              </a:spcBef>
              <a:spcAft>
                <a:spcPts val="600"/>
              </a:spcAft>
            </a:pPr>
            <a:r>
              <a:rPr lang="en-US" dirty="0"/>
              <a:t>How do partners determine share of partnership factors to include? </a:t>
            </a:r>
          </a:p>
          <a:p>
            <a:pPr lvl="1">
              <a:lnSpc>
                <a:spcPct val="110000"/>
              </a:lnSpc>
              <a:spcBef>
                <a:spcPts val="0"/>
              </a:spcBef>
              <a:spcAft>
                <a:spcPts val="600"/>
              </a:spcAft>
            </a:pPr>
            <a:r>
              <a:rPr lang="en-US" dirty="0"/>
              <a:t>Partner’s “interest in the partnership”?</a:t>
            </a:r>
          </a:p>
          <a:p>
            <a:pPr lvl="1">
              <a:lnSpc>
                <a:spcPct val="110000"/>
              </a:lnSpc>
              <a:spcBef>
                <a:spcPts val="0"/>
              </a:spcBef>
              <a:spcAft>
                <a:spcPts val="600"/>
              </a:spcAft>
            </a:pPr>
            <a:r>
              <a:rPr lang="en-US" dirty="0"/>
              <a:t>Partner’s share of capital?</a:t>
            </a:r>
          </a:p>
          <a:p>
            <a:pPr lvl="1">
              <a:lnSpc>
                <a:spcPct val="110000"/>
              </a:lnSpc>
              <a:spcBef>
                <a:spcPts val="0"/>
              </a:spcBef>
              <a:spcAft>
                <a:spcPts val="1200"/>
              </a:spcAft>
            </a:pPr>
            <a:r>
              <a:rPr lang="en-US" dirty="0"/>
              <a:t>Partner’s share of partnership income (distributive share)?</a:t>
            </a:r>
            <a:endParaRPr lang="en-US" sz="2000" dirty="0"/>
          </a:p>
        </p:txBody>
      </p:sp>
      <p:sp>
        <p:nvSpPr>
          <p:cNvPr id="4" name="Slide Number Placeholder 3">
            <a:extLst>
              <a:ext uri="{FF2B5EF4-FFF2-40B4-BE49-F238E27FC236}">
                <a16:creationId xmlns:a16="http://schemas.microsoft.com/office/drawing/2014/main" id="{FB624194-A266-0E65-B50D-E637DD3B2314}"/>
              </a:ext>
            </a:extLst>
          </p:cNvPr>
          <p:cNvSpPr>
            <a:spLocks noGrp="1"/>
          </p:cNvSpPr>
          <p:nvPr>
            <p:ph type="sldNum" sz="quarter" idx="12"/>
          </p:nvPr>
        </p:nvSpPr>
        <p:spPr/>
        <p:txBody>
          <a:bodyPr/>
          <a:lstStyle/>
          <a:p>
            <a:fld id="{D6C96CAE-968E-43AD-BA74-60661CD4F489}" type="slidenum">
              <a:rPr lang="en-US" smtClean="0"/>
              <a:t>41</a:t>
            </a:fld>
            <a:endParaRPr lang="en-US"/>
          </a:p>
        </p:txBody>
      </p:sp>
    </p:spTree>
    <p:extLst>
      <p:ext uri="{BB962C8B-B14F-4D97-AF65-F5344CB8AC3E}">
        <p14:creationId xmlns:p14="http://schemas.microsoft.com/office/powerpoint/2010/main" val="461498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54763-1B6C-38DA-BC63-8FA7D75BD67A}"/>
              </a:ext>
            </a:extLst>
          </p:cNvPr>
          <p:cNvSpPr>
            <a:spLocks noGrp="1"/>
          </p:cNvSpPr>
          <p:nvPr>
            <p:ph type="title"/>
          </p:nvPr>
        </p:nvSpPr>
        <p:spPr/>
        <p:txBody>
          <a:bodyPr/>
          <a:lstStyle/>
          <a:p>
            <a:r>
              <a:rPr lang="en-US" b="1" dirty="0">
                <a:solidFill>
                  <a:srgbClr val="43505F"/>
                </a:solidFill>
              </a:rPr>
              <a:t>Some “How” Questions</a:t>
            </a:r>
          </a:p>
        </p:txBody>
      </p:sp>
      <p:sp>
        <p:nvSpPr>
          <p:cNvPr id="3" name="Content Placeholder 2">
            <a:extLst>
              <a:ext uri="{FF2B5EF4-FFF2-40B4-BE49-F238E27FC236}">
                <a16:creationId xmlns:a16="http://schemas.microsoft.com/office/drawing/2014/main" id="{4222D34D-43BB-2536-A2E0-1F41932A3E73}"/>
              </a:ext>
            </a:extLst>
          </p:cNvPr>
          <p:cNvSpPr>
            <a:spLocks noGrp="1"/>
          </p:cNvSpPr>
          <p:nvPr>
            <p:ph idx="1"/>
          </p:nvPr>
        </p:nvSpPr>
        <p:spPr>
          <a:xfrm>
            <a:off x="838200" y="1487156"/>
            <a:ext cx="10515600" cy="4894790"/>
          </a:xfrm>
        </p:spPr>
        <p:txBody>
          <a:bodyPr>
            <a:normAutofit/>
          </a:bodyPr>
          <a:lstStyle/>
          <a:p>
            <a:pPr>
              <a:lnSpc>
                <a:spcPct val="110000"/>
              </a:lnSpc>
              <a:spcBef>
                <a:spcPts val="0"/>
              </a:spcBef>
              <a:spcAft>
                <a:spcPts val="600"/>
              </a:spcAft>
            </a:pPr>
            <a:r>
              <a:rPr lang="en-US" dirty="0"/>
              <a:t>If share of income is used – how is this affected by –</a:t>
            </a:r>
          </a:p>
          <a:p>
            <a:pPr lvl="1">
              <a:lnSpc>
                <a:spcPct val="110000"/>
              </a:lnSpc>
              <a:spcBef>
                <a:spcPts val="0"/>
              </a:spcBef>
              <a:spcAft>
                <a:spcPts val="600"/>
              </a:spcAft>
            </a:pPr>
            <a:r>
              <a:rPr lang="en-US" dirty="0"/>
              <a:t>Guaranteed payments the partner may receive?</a:t>
            </a:r>
          </a:p>
          <a:p>
            <a:pPr lvl="1">
              <a:lnSpc>
                <a:spcPct val="110000"/>
              </a:lnSpc>
              <a:spcBef>
                <a:spcPts val="0"/>
              </a:spcBef>
              <a:spcAft>
                <a:spcPts val="1200"/>
              </a:spcAft>
            </a:pPr>
            <a:r>
              <a:rPr lang="en-US" dirty="0"/>
              <a:t>Special allocations or similar allocations of items?</a:t>
            </a:r>
          </a:p>
          <a:p>
            <a:pPr>
              <a:lnSpc>
                <a:spcPct val="110000"/>
              </a:lnSpc>
              <a:spcBef>
                <a:spcPts val="0"/>
              </a:spcBef>
              <a:spcAft>
                <a:spcPts val="1200"/>
              </a:spcAft>
            </a:pPr>
            <a:r>
              <a:rPr lang="en-US" dirty="0"/>
              <a:t>Do partner-partnership or other intercompany transactions affect sourcing or use of blended apportionment? </a:t>
            </a:r>
          </a:p>
          <a:p>
            <a:pPr lvl="1">
              <a:lnSpc>
                <a:spcPct val="110000"/>
              </a:lnSpc>
              <a:spcBef>
                <a:spcPts val="0"/>
              </a:spcBef>
              <a:spcAft>
                <a:spcPts val="1200"/>
              </a:spcAft>
            </a:pPr>
            <a:r>
              <a:rPr lang="en-US" dirty="0"/>
              <a:t>Should intercompany receipts be eliminated?</a:t>
            </a:r>
          </a:p>
          <a:p>
            <a:pPr lvl="1">
              <a:lnSpc>
                <a:spcPct val="110000"/>
              </a:lnSpc>
              <a:spcBef>
                <a:spcPts val="0"/>
              </a:spcBef>
              <a:spcAft>
                <a:spcPts val="1200"/>
              </a:spcAft>
            </a:pPr>
            <a:r>
              <a:rPr lang="en-US" dirty="0"/>
              <a:t>How are guaranteed payments treated?</a:t>
            </a:r>
          </a:p>
          <a:p>
            <a:pPr lvl="2"/>
            <a:endParaRPr lang="en-US" dirty="0"/>
          </a:p>
        </p:txBody>
      </p:sp>
      <p:sp>
        <p:nvSpPr>
          <p:cNvPr id="4" name="Slide Number Placeholder 3">
            <a:extLst>
              <a:ext uri="{FF2B5EF4-FFF2-40B4-BE49-F238E27FC236}">
                <a16:creationId xmlns:a16="http://schemas.microsoft.com/office/drawing/2014/main" id="{FB624194-A266-0E65-B50D-E637DD3B2314}"/>
              </a:ext>
            </a:extLst>
          </p:cNvPr>
          <p:cNvSpPr>
            <a:spLocks noGrp="1"/>
          </p:cNvSpPr>
          <p:nvPr>
            <p:ph type="sldNum" sz="quarter" idx="12"/>
          </p:nvPr>
        </p:nvSpPr>
        <p:spPr/>
        <p:txBody>
          <a:bodyPr/>
          <a:lstStyle/>
          <a:p>
            <a:fld id="{D6C96CAE-968E-43AD-BA74-60661CD4F489}" type="slidenum">
              <a:rPr lang="en-US" smtClean="0"/>
              <a:t>42</a:t>
            </a:fld>
            <a:endParaRPr lang="en-US"/>
          </a:p>
        </p:txBody>
      </p:sp>
    </p:spTree>
    <p:extLst>
      <p:ext uri="{BB962C8B-B14F-4D97-AF65-F5344CB8AC3E}">
        <p14:creationId xmlns:p14="http://schemas.microsoft.com/office/powerpoint/2010/main" val="32653855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77C78-DC59-1718-5F5B-C39330790DAB}"/>
              </a:ext>
            </a:extLst>
          </p:cNvPr>
          <p:cNvSpPr>
            <a:spLocks noGrp="1"/>
          </p:cNvSpPr>
          <p:nvPr>
            <p:ph type="title"/>
          </p:nvPr>
        </p:nvSpPr>
        <p:spPr/>
        <p:txBody>
          <a:bodyPr/>
          <a:lstStyle/>
          <a:p>
            <a:r>
              <a:rPr lang="en-US" dirty="0"/>
              <a:t>QUESTIONS???</a:t>
            </a:r>
          </a:p>
        </p:txBody>
      </p:sp>
      <p:sp>
        <p:nvSpPr>
          <p:cNvPr id="5" name="Text Placeholder 4">
            <a:extLst>
              <a:ext uri="{FF2B5EF4-FFF2-40B4-BE49-F238E27FC236}">
                <a16:creationId xmlns:a16="http://schemas.microsoft.com/office/drawing/2014/main" id="{E5880CDC-A70C-A53F-2101-12EE66301E7C}"/>
              </a:ext>
            </a:extLst>
          </p:cNvPr>
          <p:cNvSpPr>
            <a:spLocks noGrp="1"/>
          </p:cNvSpPr>
          <p:nvPr>
            <p:ph type="body" idx="1"/>
          </p:nvPr>
        </p:nvSpPr>
        <p:spPr/>
        <p:txBody>
          <a:bodyPr/>
          <a:lstStyle/>
          <a:p>
            <a:r>
              <a:rPr lang="en-US" b="1" dirty="0"/>
              <a:t>And Feel Free to Reach </a:t>
            </a:r>
            <a:r>
              <a:rPr lang="en-US" b="1" dirty="0" err="1"/>
              <a:t>OUt</a:t>
            </a:r>
            <a:endParaRPr lang="en-US" b="1" dirty="0"/>
          </a:p>
        </p:txBody>
      </p:sp>
      <p:sp>
        <p:nvSpPr>
          <p:cNvPr id="4" name="Slide Number Placeholder 3">
            <a:extLst>
              <a:ext uri="{FF2B5EF4-FFF2-40B4-BE49-F238E27FC236}">
                <a16:creationId xmlns:a16="http://schemas.microsoft.com/office/drawing/2014/main" id="{52B565C2-6DB9-DB67-DD07-6125B25A82F0}"/>
              </a:ext>
            </a:extLst>
          </p:cNvPr>
          <p:cNvSpPr>
            <a:spLocks noGrp="1"/>
          </p:cNvSpPr>
          <p:nvPr>
            <p:ph type="sldNum" sz="quarter" idx="12"/>
          </p:nvPr>
        </p:nvSpPr>
        <p:spPr/>
        <p:txBody>
          <a:bodyPr/>
          <a:lstStyle/>
          <a:p>
            <a:fld id="{D6C96CAE-968E-43AD-BA74-60661CD4F489}" type="slidenum">
              <a:rPr lang="en-US" smtClean="0"/>
              <a:t>43</a:t>
            </a:fld>
            <a:endParaRPr lang="en-US"/>
          </a:p>
        </p:txBody>
      </p:sp>
    </p:spTree>
    <p:extLst>
      <p:ext uri="{BB962C8B-B14F-4D97-AF65-F5344CB8AC3E}">
        <p14:creationId xmlns:p14="http://schemas.microsoft.com/office/powerpoint/2010/main" val="35417789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907B9-7030-133A-9B44-D6072918ED35}"/>
              </a:ext>
            </a:extLst>
          </p:cNvPr>
          <p:cNvSpPr>
            <a:spLocks noGrp="1"/>
          </p:cNvSpPr>
          <p:nvPr>
            <p:ph type="title"/>
          </p:nvPr>
        </p:nvSpPr>
        <p:spPr>
          <a:xfrm>
            <a:off x="581193" y="2393951"/>
            <a:ext cx="11029615" cy="600556"/>
          </a:xfrm>
        </p:spPr>
        <p:txBody>
          <a:bodyPr>
            <a:normAutofit fontScale="90000"/>
          </a:bodyPr>
          <a:lstStyle/>
          <a:p>
            <a:r>
              <a:rPr lang="en-US" dirty="0"/>
              <a:t>Upcoming Meetings and Calls</a:t>
            </a:r>
          </a:p>
        </p:txBody>
      </p:sp>
      <p:sp>
        <p:nvSpPr>
          <p:cNvPr id="3" name="Text Placeholder 2">
            <a:extLst>
              <a:ext uri="{FF2B5EF4-FFF2-40B4-BE49-F238E27FC236}">
                <a16:creationId xmlns:a16="http://schemas.microsoft.com/office/drawing/2014/main" id="{67848213-91BD-64B4-C61C-15CF4D828D9D}"/>
              </a:ext>
            </a:extLst>
          </p:cNvPr>
          <p:cNvSpPr>
            <a:spLocks noGrp="1"/>
          </p:cNvSpPr>
          <p:nvPr>
            <p:ph type="body" idx="1"/>
          </p:nvPr>
        </p:nvSpPr>
        <p:spPr>
          <a:xfrm>
            <a:off x="581192" y="3117954"/>
            <a:ext cx="11029615" cy="2024019"/>
          </a:xfrm>
        </p:spPr>
        <p:txBody>
          <a:bodyPr/>
          <a:lstStyle/>
          <a:p>
            <a:r>
              <a:rPr lang="en-US" dirty="0"/>
              <a:t>The committee’s in-Person meeting is Tuesday, July 30, 2024 in Denver</a:t>
            </a:r>
          </a:p>
          <a:p>
            <a:r>
              <a:rPr lang="en-US" dirty="0"/>
              <a:t>The next Work Group Meeting will be Wednesday, August 21, 2024 </a:t>
            </a:r>
          </a:p>
          <a:p>
            <a:r>
              <a:rPr lang="en-US" dirty="0"/>
              <a:t>Partnership Training – Week of January 13, 2025 in New Orleans</a:t>
            </a:r>
          </a:p>
        </p:txBody>
      </p:sp>
      <p:sp>
        <p:nvSpPr>
          <p:cNvPr id="4" name="Slide Number Placeholder 3">
            <a:extLst>
              <a:ext uri="{FF2B5EF4-FFF2-40B4-BE49-F238E27FC236}">
                <a16:creationId xmlns:a16="http://schemas.microsoft.com/office/drawing/2014/main" id="{2C08A935-5949-E624-7995-38A4ADDB83F9}"/>
              </a:ext>
            </a:extLst>
          </p:cNvPr>
          <p:cNvSpPr>
            <a:spLocks noGrp="1"/>
          </p:cNvSpPr>
          <p:nvPr>
            <p:ph type="sldNum" sz="quarter" idx="12"/>
          </p:nvPr>
        </p:nvSpPr>
        <p:spPr/>
        <p:txBody>
          <a:bodyPr/>
          <a:lstStyle/>
          <a:p>
            <a:fld id="{3A98EE3D-8CD1-4C3F-BD1C-C98C9596463C}" type="slidenum">
              <a:rPr lang="en-US" smtClean="0"/>
              <a:t>44</a:t>
            </a:fld>
            <a:endParaRPr lang="en-US" dirty="0"/>
          </a:p>
        </p:txBody>
      </p:sp>
    </p:spTree>
    <p:extLst>
      <p:ext uri="{BB962C8B-B14F-4D97-AF65-F5344CB8AC3E}">
        <p14:creationId xmlns:p14="http://schemas.microsoft.com/office/powerpoint/2010/main" val="266853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95FB-19AD-D955-9C3C-65114FBC241F}"/>
              </a:ext>
            </a:extLst>
          </p:cNvPr>
          <p:cNvSpPr>
            <a:spLocks noGrp="1"/>
          </p:cNvSpPr>
          <p:nvPr>
            <p:ph type="title"/>
          </p:nvPr>
        </p:nvSpPr>
        <p:spPr>
          <a:xfrm>
            <a:off x="1508288" y="702156"/>
            <a:ext cx="10102519" cy="674468"/>
          </a:xfrm>
        </p:spPr>
        <p:txBody>
          <a:bodyPr>
            <a:normAutofit/>
          </a:bodyPr>
          <a:lstStyle/>
          <a:p>
            <a:r>
              <a:rPr lang="en-US" sz="3200" b="1" dirty="0"/>
              <a:t>outline</a:t>
            </a:r>
          </a:p>
        </p:txBody>
      </p:sp>
      <p:sp>
        <p:nvSpPr>
          <p:cNvPr id="3" name="Content Placeholder 2">
            <a:extLst>
              <a:ext uri="{FF2B5EF4-FFF2-40B4-BE49-F238E27FC236}">
                <a16:creationId xmlns:a16="http://schemas.microsoft.com/office/drawing/2014/main" id="{5B9F97C5-18AC-837E-7242-20A67DA2B141}"/>
              </a:ext>
            </a:extLst>
          </p:cNvPr>
          <p:cNvSpPr>
            <a:spLocks noGrp="1"/>
          </p:cNvSpPr>
          <p:nvPr>
            <p:ph idx="1"/>
          </p:nvPr>
        </p:nvSpPr>
        <p:spPr>
          <a:xfrm>
            <a:off x="1649691" y="1602557"/>
            <a:ext cx="9662474" cy="4918824"/>
          </a:xfrm>
        </p:spPr>
        <p:txBody>
          <a:bodyPr anchor="t">
            <a:normAutofit/>
          </a:bodyPr>
          <a:lstStyle/>
          <a:p>
            <a:pPr marL="640080" marR="0" lvl="0" indent="-640080">
              <a:spcBef>
                <a:spcPts val="1800"/>
              </a:spcBef>
              <a:spcAft>
                <a:spcPts val="500"/>
              </a:spcAft>
              <a:buFont typeface="+mj-lt"/>
              <a:buAutoNum type="romanUcPeriod"/>
            </a:pPr>
            <a:r>
              <a:rPr lang="en-US" sz="2400" b="1" u="sng" dirty="0">
                <a:solidFill>
                  <a:srgbClr val="000000"/>
                </a:solidFill>
                <a:ea typeface="Times New Roman" panose="02020603050405020304" pitchFamily="18" charset="0"/>
                <a:cs typeface="Aptos" panose="020B0004020202020204" pitchFamily="34" charset="0"/>
              </a:rPr>
              <a:t>Scope</a:t>
            </a:r>
          </a:p>
          <a:p>
            <a:pPr marL="936000" lvl="3" indent="0">
              <a:spcBef>
                <a:spcPts val="1800"/>
              </a:spcBef>
              <a:spcAft>
                <a:spcPts val="500"/>
              </a:spcAft>
              <a:buNone/>
            </a:pPr>
            <a:r>
              <a:rPr lang="en-US" sz="1900" dirty="0"/>
              <a:t>The white paper would address sourcing where the partner is a corporation, the partnership is a tiered structure, or situations where there are intercompany transactions or special allocations. It would </a:t>
            </a:r>
            <a:r>
              <a:rPr lang="en-US" sz="1900" dirty="0">
                <a:solidFill>
                  <a:srgbClr val="000000"/>
                </a:solidFill>
                <a:ea typeface="Times New Roman" panose="02020603050405020304" pitchFamily="18" charset="0"/>
                <a:cs typeface="Aptos" panose="020B0004020202020204" pitchFamily="34" charset="0"/>
              </a:rPr>
              <a:t>exclude i</a:t>
            </a:r>
            <a:r>
              <a:rPr lang="en-US" sz="1900" dirty="0">
                <a:solidFill>
                  <a:srgbClr val="000000"/>
                </a:solidFill>
                <a:effectLst/>
                <a:ea typeface="Times New Roman" panose="02020603050405020304" pitchFamily="18" charset="0"/>
                <a:cs typeface="Aptos" panose="020B0004020202020204" pitchFamily="34" charset="0"/>
              </a:rPr>
              <a:t>nvestment partnerships but </a:t>
            </a:r>
            <a:r>
              <a:rPr lang="en-US" sz="1900" dirty="0">
                <a:solidFill>
                  <a:srgbClr val="000000"/>
                </a:solidFill>
                <a:ea typeface="Aptos" panose="020B0004020202020204" pitchFamily="34" charset="0"/>
                <a:cs typeface="Aptos" panose="020B0004020202020204" pitchFamily="34" charset="0"/>
              </a:rPr>
              <a:t>include guaranteed payments (sourced in the same way as distributive share)</a:t>
            </a:r>
            <a:r>
              <a:rPr lang="en-US" sz="1900" dirty="0">
                <a:effectLst/>
                <a:ea typeface="Aptos" panose="020B0004020202020204" pitchFamily="34" charset="0"/>
                <a:cs typeface="Aptos" panose="020B0004020202020204" pitchFamily="34" charset="0"/>
              </a:rPr>
              <a:t>. </a:t>
            </a:r>
          </a:p>
          <a:p>
            <a:pPr marL="640080" marR="0" lvl="0" indent="-640080">
              <a:spcBef>
                <a:spcPts val="1800"/>
              </a:spcBef>
              <a:spcAft>
                <a:spcPts val="500"/>
              </a:spcAft>
              <a:buFont typeface="+mj-lt"/>
              <a:buAutoNum type="romanUcPeriod"/>
            </a:pPr>
            <a:r>
              <a:rPr lang="en-US" sz="2400" b="1" u="sng" dirty="0">
                <a:solidFill>
                  <a:srgbClr val="000000"/>
                </a:solidFill>
                <a:effectLst/>
                <a:ea typeface="Times New Roman" panose="02020603050405020304" pitchFamily="18" charset="0"/>
                <a:cs typeface="Aptos" panose="020B0004020202020204" pitchFamily="34" charset="0"/>
              </a:rPr>
              <a:t>Essential Terms</a:t>
            </a:r>
            <a:r>
              <a:rPr lang="en-US" sz="2400" b="1" dirty="0">
                <a:solidFill>
                  <a:srgbClr val="000000"/>
                </a:solidFill>
                <a:effectLst/>
                <a:ea typeface="Times New Roman" panose="02020603050405020304" pitchFamily="18" charset="0"/>
                <a:cs typeface="Aptos" panose="020B0004020202020204" pitchFamily="34" charset="0"/>
              </a:rPr>
              <a:t> </a:t>
            </a:r>
            <a:endParaRPr lang="en-US" sz="2400" b="1" dirty="0">
              <a:solidFill>
                <a:srgbClr val="000000"/>
              </a:solidFill>
              <a:ea typeface="Times New Roman" panose="02020603050405020304" pitchFamily="18" charset="0"/>
              <a:cs typeface="Aptos" panose="020B0004020202020204" pitchFamily="34" charset="0"/>
            </a:endParaRPr>
          </a:p>
          <a:p>
            <a:pPr marL="936000" lvl="3" indent="0">
              <a:spcBef>
                <a:spcPts val="1800"/>
              </a:spcBef>
              <a:spcAft>
                <a:spcPts val="500"/>
              </a:spcAft>
              <a:buNone/>
            </a:pPr>
            <a:r>
              <a:rPr lang="en-US" sz="1900" dirty="0">
                <a:solidFill>
                  <a:srgbClr val="000000"/>
                </a:solidFill>
                <a:ea typeface="Times New Roman" panose="02020603050405020304" pitchFamily="18" charset="0"/>
                <a:cs typeface="Aptos" panose="020B0004020202020204" pitchFamily="34" charset="0"/>
              </a:rPr>
              <a:t>(See slides below.)</a:t>
            </a:r>
            <a:endParaRPr lang="en-US" sz="1900" dirty="0">
              <a:solidFill>
                <a:srgbClr val="000000"/>
              </a:solidFill>
              <a:effectLst/>
              <a:ea typeface="Times New Roman" panose="02020603050405020304" pitchFamily="18" charset="0"/>
              <a:cs typeface="Aptos" panose="020B0004020202020204" pitchFamily="34" charset="0"/>
            </a:endParaRPr>
          </a:p>
          <a:p>
            <a:pPr marL="640080" marR="0" lvl="0" indent="-640080">
              <a:spcBef>
                <a:spcPts val="1800"/>
              </a:spcBef>
              <a:spcAft>
                <a:spcPts val="500"/>
              </a:spcAft>
              <a:buFont typeface="+mj-lt"/>
              <a:buAutoNum type="romanUcPeriod"/>
            </a:pPr>
            <a:r>
              <a:rPr lang="en-US" sz="2400" b="1" u="sng" dirty="0">
                <a:solidFill>
                  <a:srgbClr val="000000"/>
                </a:solidFill>
                <a:ea typeface="Times New Roman" panose="02020603050405020304" pitchFamily="18" charset="0"/>
                <a:cs typeface="Aptos" panose="020B0004020202020204" pitchFamily="34" charset="0"/>
              </a:rPr>
              <a:t>Importance of the Attribution Principle</a:t>
            </a:r>
          </a:p>
          <a:p>
            <a:pPr marL="936000" marR="0" lvl="3" indent="0" algn="l" defTabSz="457200" rtl="0" eaLnBrk="1" fontAlgn="auto" latinLnBrk="0" hangingPunct="1">
              <a:lnSpc>
                <a:spcPct val="100000"/>
              </a:lnSpc>
              <a:spcBef>
                <a:spcPts val="1800"/>
              </a:spcBef>
              <a:spcAft>
                <a:spcPts val="500"/>
              </a:spcAft>
              <a:buClr>
                <a:srgbClr val="A5300F"/>
              </a:buClr>
              <a:buSzPct val="92000"/>
              <a:buFont typeface="Wingdings 2" panose="05020102010507070707" pitchFamily="18" charset="2"/>
              <a:buNone/>
              <a:tabLst/>
              <a:defRPr/>
            </a:pPr>
            <a:r>
              <a:rPr kumimoji="0" lang="en-US" sz="1900" b="0" i="0" u="none" strike="noStrike" kern="1200" cap="none" spc="0" normalizeH="0" baseline="0" noProof="0" dirty="0">
                <a:ln>
                  <a:noFill/>
                </a:ln>
                <a:solidFill>
                  <a:srgbClr val="000000"/>
                </a:solidFill>
                <a:effectLst/>
                <a:uLnTx/>
                <a:uFillTx/>
                <a:latin typeface="Franklin Gothic Book" panose="020B0502020104020203"/>
                <a:ea typeface="Times New Roman" panose="02020603050405020304" pitchFamily="18" charset="0"/>
                <a:cs typeface="Aptos" panose="020B0004020202020204" pitchFamily="34" charset="0"/>
              </a:rPr>
              <a:t>(</a:t>
            </a:r>
            <a:r>
              <a:rPr lang="en-US" sz="1900" dirty="0">
                <a:solidFill>
                  <a:srgbClr val="000000"/>
                </a:solidFill>
                <a:latin typeface="Franklin Gothic Book" panose="020B0502020104020203"/>
                <a:ea typeface="Times New Roman" panose="02020603050405020304" pitchFamily="18" charset="0"/>
                <a:cs typeface="Aptos" panose="020B0004020202020204" pitchFamily="34" charset="0"/>
              </a:rPr>
              <a:t>See slides below.</a:t>
            </a:r>
            <a:r>
              <a:rPr kumimoji="0" lang="en-US" sz="1900" b="0" i="0" u="none" strike="noStrike" kern="1200" cap="none" spc="0" normalizeH="0" baseline="0" noProof="0" dirty="0">
                <a:ln>
                  <a:noFill/>
                </a:ln>
                <a:solidFill>
                  <a:srgbClr val="000000"/>
                </a:solidFill>
                <a:effectLst/>
                <a:uLnTx/>
                <a:uFillTx/>
                <a:latin typeface="Franklin Gothic Book" panose="020B0502020104020203"/>
                <a:ea typeface="Times New Roman" panose="02020603050405020304" pitchFamily="18" charset="0"/>
                <a:cs typeface="Aptos" panose="020B0004020202020204" pitchFamily="34" charset="0"/>
              </a:rPr>
              <a:t>)</a:t>
            </a:r>
          </a:p>
          <a:p>
            <a:pPr marL="936000" lvl="3" indent="0">
              <a:spcBef>
                <a:spcPts val="1800"/>
              </a:spcBef>
              <a:spcAft>
                <a:spcPts val="500"/>
              </a:spcAft>
              <a:buNone/>
            </a:pPr>
            <a:endParaRPr lang="en-US" sz="1200" b="1" u="sng" dirty="0">
              <a:solidFill>
                <a:srgbClr val="000000"/>
              </a:solidFill>
              <a:effectLst/>
              <a:ea typeface="Times New Roman" panose="02020603050405020304" pitchFamily="18" charset="0"/>
              <a:cs typeface="Aptos" panose="020B0004020202020204" pitchFamily="34" charset="0"/>
            </a:endParaRPr>
          </a:p>
        </p:txBody>
      </p:sp>
      <p:sp>
        <p:nvSpPr>
          <p:cNvPr id="4" name="Slide Number Placeholder 3">
            <a:extLst>
              <a:ext uri="{FF2B5EF4-FFF2-40B4-BE49-F238E27FC236}">
                <a16:creationId xmlns:a16="http://schemas.microsoft.com/office/drawing/2014/main" id="{BC1FAEC9-B5F8-C4A8-D16E-F6757F43FAA4}"/>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2247409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95FB-19AD-D955-9C3C-65114FBC241F}"/>
              </a:ext>
            </a:extLst>
          </p:cNvPr>
          <p:cNvSpPr>
            <a:spLocks noGrp="1"/>
          </p:cNvSpPr>
          <p:nvPr>
            <p:ph type="title"/>
          </p:nvPr>
        </p:nvSpPr>
        <p:spPr>
          <a:xfrm>
            <a:off x="1517714" y="702156"/>
            <a:ext cx="10093093" cy="674468"/>
          </a:xfrm>
        </p:spPr>
        <p:txBody>
          <a:bodyPr>
            <a:normAutofit/>
          </a:bodyPr>
          <a:lstStyle/>
          <a:p>
            <a:r>
              <a:rPr lang="en-US" sz="3200" b="1" dirty="0"/>
              <a:t>Outline </a:t>
            </a:r>
            <a:r>
              <a:rPr lang="en-US" sz="2400" b="1" dirty="0"/>
              <a:t>(cont’d)</a:t>
            </a:r>
            <a:endParaRPr lang="en-US" sz="3200" b="1" dirty="0"/>
          </a:p>
        </p:txBody>
      </p:sp>
      <p:sp>
        <p:nvSpPr>
          <p:cNvPr id="3" name="Content Placeholder 2">
            <a:extLst>
              <a:ext uri="{FF2B5EF4-FFF2-40B4-BE49-F238E27FC236}">
                <a16:creationId xmlns:a16="http://schemas.microsoft.com/office/drawing/2014/main" id="{5B9F97C5-18AC-837E-7242-20A67DA2B141}"/>
              </a:ext>
            </a:extLst>
          </p:cNvPr>
          <p:cNvSpPr>
            <a:spLocks noGrp="1"/>
          </p:cNvSpPr>
          <p:nvPr>
            <p:ph idx="1"/>
          </p:nvPr>
        </p:nvSpPr>
        <p:spPr>
          <a:xfrm>
            <a:off x="1630837" y="1621410"/>
            <a:ext cx="9681328" cy="4899969"/>
          </a:xfrm>
        </p:spPr>
        <p:txBody>
          <a:bodyPr anchor="t">
            <a:normAutofit/>
          </a:bodyPr>
          <a:lstStyle/>
          <a:p>
            <a:pPr marL="640080" marR="0" lvl="0" indent="-640080">
              <a:spcBef>
                <a:spcPts val="0"/>
              </a:spcBef>
              <a:spcAft>
                <a:spcPts val="500"/>
              </a:spcAft>
              <a:buFont typeface="+mj-lt"/>
              <a:buAutoNum type="romanUcPeriod" startAt="4"/>
            </a:pPr>
            <a:r>
              <a:rPr lang="en-US" sz="2400" b="1" u="sng" dirty="0">
                <a:solidFill>
                  <a:srgbClr val="000000"/>
                </a:solidFill>
                <a:effectLst/>
                <a:ea typeface="Times New Roman" panose="02020603050405020304" pitchFamily="18" charset="0"/>
                <a:cs typeface="Aptos" panose="020B0004020202020204" pitchFamily="34" charset="0"/>
              </a:rPr>
              <a:t>Sourcing Non-Apportionable Partnership Income - Generally</a:t>
            </a:r>
          </a:p>
          <a:p>
            <a:pPr marL="1554480" lvl="2" indent="-640080">
              <a:spcBef>
                <a:spcPts val="0"/>
              </a:spcBef>
              <a:spcAft>
                <a:spcPts val="200"/>
              </a:spcAft>
              <a:buFont typeface="+mj-lt"/>
              <a:buAutoNum type="alphaUcPeriod"/>
            </a:pPr>
            <a:r>
              <a:rPr lang="en-US" sz="2000" dirty="0">
                <a:solidFill>
                  <a:srgbClr val="000000"/>
                </a:solidFill>
                <a:effectLst/>
                <a:ea typeface="Times New Roman" panose="02020603050405020304" pitchFamily="18" charset="0"/>
                <a:cs typeface="Aptos" panose="020B0004020202020204" pitchFamily="34" charset="0"/>
              </a:rPr>
              <a:t>Determination of non-apportionable income</a:t>
            </a:r>
            <a:r>
              <a:rPr lang="en-US" sz="2000" dirty="0">
                <a:solidFill>
                  <a:srgbClr val="000000"/>
                </a:solidFill>
                <a:ea typeface="Times New Roman" panose="02020603050405020304" pitchFamily="18" charset="0"/>
                <a:cs typeface="Aptos" panose="020B0004020202020204" pitchFamily="34" charset="0"/>
              </a:rPr>
              <a:t> (see slides below)</a:t>
            </a:r>
            <a:endParaRPr lang="en-US" sz="2000" dirty="0">
              <a:solidFill>
                <a:srgbClr val="000000"/>
              </a:solidFill>
              <a:effectLst/>
              <a:ea typeface="Times New Roman" panose="02020603050405020304" pitchFamily="18" charset="0"/>
              <a:cs typeface="Aptos" panose="020B0004020202020204" pitchFamily="34" charset="0"/>
            </a:endParaRPr>
          </a:p>
          <a:p>
            <a:pPr marL="1554480" lvl="2" indent="-640080">
              <a:spcBef>
                <a:spcPts val="0"/>
              </a:spcBef>
              <a:spcAft>
                <a:spcPts val="1800"/>
              </a:spcAft>
              <a:buFont typeface="+mj-lt"/>
              <a:buAutoNum type="alphaUcPeriod"/>
            </a:pPr>
            <a:r>
              <a:rPr lang="en-US" sz="2000" dirty="0">
                <a:effectLst/>
                <a:ea typeface="Aptos" panose="020B0004020202020204" pitchFamily="34" charset="0"/>
                <a:cs typeface="Aptos" panose="020B0004020202020204" pitchFamily="34" charset="0"/>
              </a:rPr>
              <a:t>Sourcing non-apportionable income (</a:t>
            </a:r>
            <a:r>
              <a:rPr lang="en-US" sz="2000" dirty="0">
                <a:ea typeface="Aptos" panose="020B0004020202020204" pitchFamily="34" charset="0"/>
                <a:cs typeface="Aptos" panose="020B0004020202020204" pitchFamily="34" charset="0"/>
              </a:rPr>
              <a:t>see slides</a:t>
            </a:r>
            <a:r>
              <a:rPr lang="en-US" sz="2000" dirty="0">
                <a:effectLst/>
                <a:ea typeface="Aptos" panose="020B0004020202020204" pitchFamily="34" charset="0"/>
                <a:cs typeface="Aptos" panose="020B0004020202020204" pitchFamily="34" charset="0"/>
              </a:rPr>
              <a:t> below) </a:t>
            </a:r>
          </a:p>
          <a:p>
            <a:pPr marL="640080" marR="0" lvl="0" indent="-640080">
              <a:spcBef>
                <a:spcPts val="0"/>
              </a:spcBef>
              <a:spcAft>
                <a:spcPts val="500"/>
              </a:spcAft>
              <a:buFont typeface="+mj-lt"/>
              <a:buAutoNum type="romanUcPeriod" startAt="4"/>
            </a:pPr>
            <a:r>
              <a:rPr lang="en-US" sz="2400" b="1" u="sng" dirty="0">
                <a:solidFill>
                  <a:srgbClr val="000000"/>
                </a:solidFill>
                <a:effectLst/>
                <a:ea typeface="Times New Roman" panose="02020603050405020304" pitchFamily="18" charset="0"/>
                <a:cs typeface="Aptos" panose="020B0004020202020204" pitchFamily="34" charset="0"/>
              </a:rPr>
              <a:t>Sourcing Apportionable Partnership Income</a:t>
            </a:r>
          </a:p>
          <a:p>
            <a:pPr marL="1554480" lvl="2" indent="-640080">
              <a:spcBef>
                <a:spcPts val="0"/>
              </a:spcBef>
              <a:spcAft>
                <a:spcPts val="200"/>
              </a:spcAft>
              <a:buFont typeface="+mj-lt"/>
              <a:buAutoNum type="alphaUcPeriod"/>
            </a:pPr>
            <a:r>
              <a:rPr lang="en-US" sz="2000" dirty="0">
                <a:solidFill>
                  <a:srgbClr val="000000"/>
                </a:solidFill>
                <a:effectLst/>
                <a:ea typeface="Times New Roman" panose="02020603050405020304" pitchFamily="18" charset="0"/>
                <a:cs typeface="Aptos" panose="020B0004020202020204" pitchFamily="34" charset="0"/>
              </a:rPr>
              <a:t>Corporate and tiered </a:t>
            </a:r>
            <a:r>
              <a:rPr lang="en-US" sz="2000" dirty="0">
                <a:solidFill>
                  <a:srgbClr val="000000"/>
                </a:solidFill>
                <a:ea typeface="Times New Roman" panose="02020603050405020304" pitchFamily="18" charset="0"/>
                <a:cs typeface="Aptos" panose="020B0004020202020204" pitchFamily="34" charset="0"/>
              </a:rPr>
              <a:t>p</a:t>
            </a:r>
            <a:r>
              <a:rPr lang="en-US" sz="2000" dirty="0">
                <a:solidFill>
                  <a:srgbClr val="000000"/>
                </a:solidFill>
                <a:effectLst/>
                <a:ea typeface="Times New Roman" panose="02020603050405020304" pitchFamily="18" charset="0"/>
                <a:cs typeface="Aptos" panose="020B0004020202020204" pitchFamily="34" charset="0"/>
              </a:rPr>
              <a:t>artners – n</a:t>
            </a:r>
            <a:r>
              <a:rPr lang="en-US" sz="2000" dirty="0">
                <a:solidFill>
                  <a:srgbClr val="000000"/>
                </a:solidFill>
                <a:ea typeface="Times New Roman" panose="02020603050405020304" pitchFamily="18" charset="0"/>
                <a:cs typeface="Aptos" panose="020B0004020202020204" pitchFamily="34" charset="0"/>
              </a:rPr>
              <a:t>eed for blended apportionment</a:t>
            </a:r>
            <a:endParaRPr lang="en-US" sz="2000" dirty="0">
              <a:solidFill>
                <a:srgbClr val="000000"/>
              </a:solidFill>
              <a:effectLst/>
              <a:ea typeface="Times New Roman" panose="02020603050405020304" pitchFamily="18" charset="0"/>
              <a:cs typeface="Aptos" panose="020B0004020202020204" pitchFamily="34" charset="0"/>
            </a:endParaRPr>
          </a:p>
          <a:p>
            <a:pPr marL="1554480" lvl="2" indent="-640080">
              <a:spcBef>
                <a:spcPts val="0"/>
              </a:spcBef>
              <a:spcAft>
                <a:spcPts val="500"/>
              </a:spcAft>
              <a:buFont typeface="+mj-lt"/>
              <a:buAutoNum type="alphaUcPeriod"/>
            </a:pPr>
            <a:r>
              <a:rPr lang="en-US" sz="2000" dirty="0">
                <a:solidFill>
                  <a:srgbClr val="000000"/>
                </a:solidFill>
                <a:ea typeface="Aptos" panose="020B0004020202020204" pitchFamily="34" charset="0"/>
                <a:cs typeface="Aptos" panose="020B0004020202020204" pitchFamily="34" charset="0"/>
              </a:rPr>
              <a:t>How blended apportionment may be applied</a:t>
            </a:r>
          </a:p>
          <a:p>
            <a:pPr marL="1896480" lvl="3" indent="-640080">
              <a:spcBef>
                <a:spcPts val="0"/>
              </a:spcBef>
              <a:spcAft>
                <a:spcPts val="500"/>
              </a:spcAft>
              <a:buFont typeface="+mj-lt"/>
              <a:buAutoNum type="arabicParenR"/>
            </a:pPr>
            <a:r>
              <a:rPr lang="en-US" sz="1800" dirty="0">
                <a:solidFill>
                  <a:srgbClr val="000000"/>
                </a:solidFill>
                <a:ea typeface="Aptos" panose="020B0004020202020204" pitchFamily="34" charset="0"/>
                <a:cs typeface="Aptos" panose="020B0004020202020204" pitchFamily="34" charset="0"/>
              </a:rPr>
              <a:t>Share of partnership factors</a:t>
            </a:r>
          </a:p>
          <a:p>
            <a:pPr marL="1896480" lvl="3" indent="-640080">
              <a:spcBef>
                <a:spcPts val="0"/>
              </a:spcBef>
              <a:spcAft>
                <a:spcPts val="500"/>
              </a:spcAft>
              <a:buFont typeface="+mj-lt"/>
              <a:buAutoNum type="arabicParenR"/>
            </a:pPr>
            <a:r>
              <a:rPr lang="en-US" sz="1800" dirty="0">
                <a:solidFill>
                  <a:srgbClr val="000000"/>
                </a:solidFill>
                <a:ea typeface="Aptos" panose="020B0004020202020204" pitchFamily="34" charset="0"/>
                <a:cs typeface="Aptos" panose="020B0004020202020204" pitchFamily="34" charset="0"/>
              </a:rPr>
              <a:t>Effects of special allocations</a:t>
            </a:r>
          </a:p>
          <a:p>
            <a:pPr marL="1896480" lvl="3" indent="-640080">
              <a:spcBef>
                <a:spcPts val="0"/>
              </a:spcBef>
              <a:spcAft>
                <a:spcPts val="500"/>
              </a:spcAft>
              <a:buFont typeface="+mj-lt"/>
              <a:buAutoNum type="arabicParenR"/>
            </a:pPr>
            <a:r>
              <a:rPr lang="en-US" sz="1800" dirty="0">
                <a:solidFill>
                  <a:srgbClr val="000000"/>
                </a:solidFill>
                <a:ea typeface="Aptos" panose="020B0004020202020204" pitchFamily="34" charset="0"/>
                <a:cs typeface="Aptos" panose="020B0004020202020204" pitchFamily="34" charset="0"/>
              </a:rPr>
              <a:t>Effects of intercompany transactions</a:t>
            </a:r>
            <a:endParaRPr lang="en-US" sz="2600" dirty="0">
              <a:solidFill>
                <a:srgbClr val="000000"/>
              </a:solidFill>
              <a:ea typeface="Aptos" panose="020B0004020202020204" pitchFamily="34" charset="0"/>
              <a:cs typeface="Aptos" panose="020B0004020202020204" pitchFamily="34" charset="0"/>
            </a:endParaRPr>
          </a:p>
          <a:p>
            <a:pPr marL="1554480" lvl="2" indent="-640080">
              <a:spcBef>
                <a:spcPts val="0"/>
              </a:spcBef>
              <a:spcAft>
                <a:spcPts val="500"/>
              </a:spcAft>
              <a:buFont typeface="+mj-lt"/>
              <a:buAutoNum type="alphaUcPeriod"/>
            </a:pPr>
            <a:r>
              <a:rPr lang="en-US" sz="2000" dirty="0">
                <a:solidFill>
                  <a:srgbClr val="000000"/>
                </a:solidFill>
                <a:ea typeface="Aptos" panose="020B0004020202020204" pitchFamily="34" charset="0"/>
                <a:cs typeface="Aptos" panose="020B0004020202020204" pitchFamily="34" charset="0"/>
              </a:rPr>
              <a:t>When blended apportionment may be applied and legal and other limitations</a:t>
            </a:r>
          </a:p>
        </p:txBody>
      </p:sp>
      <p:sp>
        <p:nvSpPr>
          <p:cNvPr id="4" name="Slide Number Placeholder 3">
            <a:extLst>
              <a:ext uri="{FF2B5EF4-FFF2-40B4-BE49-F238E27FC236}">
                <a16:creationId xmlns:a16="http://schemas.microsoft.com/office/drawing/2014/main" id="{EB27C774-6810-1A98-5893-E07B8C2A616F}"/>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2346141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95FB-19AD-D955-9C3C-65114FBC241F}"/>
              </a:ext>
            </a:extLst>
          </p:cNvPr>
          <p:cNvSpPr>
            <a:spLocks noGrp="1"/>
          </p:cNvSpPr>
          <p:nvPr>
            <p:ph type="title"/>
          </p:nvPr>
        </p:nvSpPr>
        <p:spPr>
          <a:xfrm>
            <a:off x="1517714" y="702156"/>
            <a:ext cx="10093093" cy="674468"/>
          </a:xfrm>
        </p:spPr>
        <p:txBody>
          <a:bodyPr>
            <a:normAutofit/>
          </a:bodyPr>
          <a:lstStyle/>
          <a:p>
            <a:r>
              <a:rPr lang="en-US" sz="3200" b="1" dirty="0"/>
              <a:t>Outline </a:t>
            </a:r>
            <a:r>
              <a:rPr lang="en-US" sz="2400" b="1" dirty="0"/>
              <a:t>(cont’d)</a:t>
            </a:r>
            <a:endParaRPr lang="en-US" sz="3200" b="1" dirty="0"/>
          </a:p>
        </p:txBody>
      </p:sp>
      <p:sp>
        <p:nvSpPr>
          <p:cNvPr id="3" name="Content Placeholder 2">
            <a:extLst>
              <a:ext uri="{FF2B5EF4-FFF2-40B4-BE49-F238E27FC236}">
                <a16:creationId xmlns:a16="http://schemas.microsoft.com/office/drawing/2014/main" id="{5B9F97C5-18AC-837E-7242-20A67DA2B141}"/>
              </a:ext>
            </a:extLst>
          </p:cNvPr>
          <p:cNvSpPr>
            <a:spLocks noGrp="1"/>
          </p:cNvSpPr>
          <p:nvPr>
            <p:ph idx="1"/>
          </p:nvPr>
        </p:nvSpPr>
        <p:spPr>
          <a:xfrm>
            <a:off x="1630837" y="1621410"/>
            <a:ext cx="9681328" cy="4899969"/>
          </a:xfrm>
        </p:spPr>
        <p:txBody>
          <a:bodyPr anchor="t">
            <a:normAutofit/>
          </a:bodyPr>
          <a:lstStyle/>
          <a:p>
            <a:pPr marL="514350" indent="-514350">
              <a:spcBef>
                <a:spcPts val="0"/>
              </a:spcBef>
              <a:buFont typeface="+mj-lt"/>
              <a:buAutoNum type="romanUcPeriod" startAt="6"/>
            </a:pPr>
            <a:r>
              <a:rPr lang="en-US" sz="2400" b="1" u="sng" dirty="0">
                <a:solidFill>
                  <a:srgbClr val="000000"/>
                </a:solidFill>
                <a:ea typeface="Aptos" panose="020B0004020202020204" pitchFamily="34" charset="0"/>
                <a:cs typeface="Aptos" panose="020B0004020202020204" pitchFamily="34" charset="0"/>
              </a:rPr>
              <a:t>Anti-Abuse Rules</a:t>
            </a:r>
          </a:p>
          <a:p>
            <a:pPr marL="1554480" lvl="2" indent="-640080">
              <a:spcBef>
                <a:spcPts val="0"/>
              </a:spcBef>
              <a:spcAft>
                <a:spcPts val="200"/>
              </a:spcAft>
              <a:buFont typeface="+mj-lt"/>
              <a:buAutoNum type="alphaUcPeriod"/>
            </a:pPr>
            <a:r>
              <a:rPr lang="en-US" sz="2000" dirty="0">
                <a:solidFill>
                  <a:srgbClr val="000000"/>
                </a:solidFill>
                <a:ea typeface="Times New Roman" panose="02020603050405020304" pitchFamily="18" charset="0"/>
                <a:cs typeface="Aptos" panose="020B0004020202020204" pitchFamily="34" charset="0"/>
              </a:rPr>
              <a:t>Special allocations and substantial economic effect</a:t>
            </a:r>
          </a:p>
          <a:p>
            <a:pPr marL="1554480" lvl="2" indent="-640080">
              <a:spcBef>
                <a:spcPts val="0"/>
              </a:spcBef>
              <a:buFont typeface="+mj-lt"/>
              <a:buAutoNum type="alphaUcPeriod"/>
            </a:pPr>
            <a:r>
              <a:rPr lang="en-US" sz="2000" dirty="0">
                <a:solidFill>
                  <a:srgbClr val="000000"/>
                </a:solidFill>
                <a:effectLst/>
                <a:ea typeface="Times New Roman" panose="02020603050405020304" pitchFamily="18" charset="0"/>
                <a:cs typeface="Aptos" panose="020B0004020202020204" pitchFamily="34" charset="0"/>
              </a:rPr>
              <a:t>Other – including equitable apportionment rules</a:t>
            </a:r>
            <a:endParaRPr lang="en-US" sz="2000" b="1" u="sng" dirty="0">
              <a:solidFill>
                <a:srgbClr val="000000"/>
              </a:solidFill>
              <a:ea typeface="Aptos" panose="020B0004020202020204" pitchFamily="34" charset="0"/>
              <a:cs typeface="Aptos" panose="020B0004020202020204" pitchFamily="34" charset="0"/>
            </a:endParaRPr>
          </a:p>
          <a:p>
            <a:pPr marL="640080" marR="0" lvl="0" indent="-640080">
              <a:spcBef>
                <a:spcPts val="0"/>
              </a:spcBef>
              <a:spcAft>
                <a:spcPts val="500"/>
              </a:spcAft>
              <a:buFont typeface="+mj-lt"/>
              <a:buAutoNum type="romanUcPeriod" startAt="7"/>
            </a:pPr>
            <a:r>
              <a:rPr lang="en-US" sz="2400" b="1" u="sng" dirty="0">
                <a:solidFill>
                  <a:srgbClr val="000000"/>
                </a:solidFill>
                <a:effectLst/>
                <a:ea typeface="Times New Roman" panose="02020603050405020304" pitchFamily="18" charset="0"/>
                <a:cs typeface="Aptos" panose="020B0004020202020204" pitchFamily="34" charset="0"/>
              </a:rPr>
              <a:t>Administrative Issues </a:t>
            </a:r>
          </a:p>
          <a:p>
            <a:pPr marL="1554480" lvl="2" indent="-640080">
              <a:spcBef>
                <a:spcPts val="0"/>
              </a:spcBef>
              <a:spcAft>
                <a:spcPts val="200"/>
              </a:spcAft>
              <a:buFont typeface="+mj-lt"/>
              <a:buAutoNum type="alphaUcPeriod"/>
            </a:pPr>
            <a:r>
              <a:rPr lang="en-US" sz="2000" dirty="0">
                <a:solidFill>
                  <a:srgbClr val="000000"/>
                </a:solidFill>
                <a:ea typeface="Times New Roman" panose="02020603050405020304" pitchFamily="18" charset="0"/>
                <a:cs typeface="Aptos" panose="020B0004020202020204" pitchFamily="34" charset="0"/>
              </a:rPr>
              <a:t>How information is reported by partnerships and partners</a:t>
            </a:r>
          </a:p>
          <a:p>
            <a:pPr marL="1554480" lvl="2" indent="-640080">
              <a:spcBef>
                <a:spcPts val="0"/>
              </a:spcBef>
              <a:spcAft>
                <a:spcPts val="200"/>
              </a:spcAft>
              <a:buFont typeface="+mj-lt"/>
              <a:buAutoNum type="alphaUcPeriod"/>
            </a:pPr>
            <a:r>
              <a:rPr lang="en-US" sz="2000" dirty="0">
                <a:solidFill>
                  <a:srgbClr val="000000"/>
                </a:solidFill>
                <a:effectLst/>
                <a:ea typeface="Times New Roman" panose="02020603050405020304" pitchFamily="18" charset="0"/>
                <a:cs typeface="Aptos" panose="020B0004020202020204" pitchFamily="34" charset="0"/>
              </a:rPr>
              <a:t>How withholding may be affected</a:t>
            </a:r>
          </a:p>
          <a:p>
            <a:pPr marL="1554480" lvl="2" indent="-640080">
              <a:spcBef>
                <a:spcPts val="0"/>
              </a:spcBef>
              <a:spcAft>
                <a:spcPts val="1200"/>
              </a:spcAft>
              <a:buFont typeface="+mj-lt"/>
              <a:buAutoNum type="alphaUcPeriod"/>
            </a:pPr>
            <a:r>
              <a:rPr lang="en-US" sz="2000" dirty="0">
                <a:solidFill>
                  <a:srgbClr val="000000"/>
                </a:solidFill>
                <a:ea typeface="Times New Roman" panose="02020603050405020304" pitchFamily="18" charset="0"/>
                <a:cs typeface="Aptos" panose="020B0004020202020204" pitchFamily="34" charset="0"/>
              </a:rPr>
              <a:t>How composite returns or PTE taxes may be affected</a:t>
            </a:r>
          </a:p>
          <a:p>
            <a:pPr marL="640080" marR="0" lvl="0" indent="-640080">
              <a:spcBef>
                <a:spcPts val="0"/>
              </a:spcBef>
              <a:spcAft>
                <a:spcPts val="500"/>
              </a:spcAft>
              <a:buFont typeface="+mj-lt"/>
              <a:buAutoNum type="romanUcPeriod" startAt="7"/>
            </a:pPr>
            <a:r>
              <a:rPr lang="en-US" sz="2400" b="1" u="sng" dirty="0">
                <a:solidFill>
                  <a:srgbClr val="000000"/>
                </a:solidFill>
                <a:effectLst/>
                <a:ea typeface="Times New Roman" panose="02020603050405020304" pitchFamily="18" charset="0"/>
                <a:cs typeface="Aptos" panose="020B0004020202020204" pitchFamily="34" charset="0"/>
              </a:rPr>
              <a:t>Summary of State Research</a:t>
            </a:r>
          </a:p>
          <a:p>
            <a:pPr marL="1554480" lvl="2" indent="-640080">
              <a:spcBef>
                <a:spcPts val="0"/>
              </a:spcBef>
              <a:spcAft>
                <a:spcPts val="200"/>
              </a:spcAft>
              <a:buFont typeface="+mj-lt"/>
              <a:buAutoNum type="alphaUcPeriod"/>
            </a:pPr>
            <a:r>
              <a:rPr lang="en-US" sz="2000" dirty="0">
                <a:solidFill>
                  <a:srgbClr val="000000"/>
                </a:solidFill>
                <a:effectLst/>
                <a:ea typeface="Times New Roman" panose="02020603050405020304" pitchFamily="18" charset="0"/>
                <a:cs typeface="Aptos" panose="020B0004020202020204" pitchFamily="34" charset="0"/>
              </a:rPr>
              <a:t>Treatment of corporate and tiered partnerships</a:t>
            </a:r>
          </a:p>
          <a:p>
            <a:pPr marL="1554480" lvl="2" indent="-640080">
              <a:spcBef>
                <a:spcPts val="0"/>
              </a:spcBef>
              <a:spcAft>
                <a:spcPts val="200"/>
              </a:spcAft>
              <a:buFont typeface="+mj-lt"/>
              <a:buAutoNum type="alphaUcPeriod"/>
            </a:pPr>
            <a:r>
              <a:rPr lang="en-US" sz="2000" dirty="0">
                <a:solidFill>
                  <a:srgbClr val="000000"/>
                </a:solidFill>
                <a:ea typeface="Aptos" panose="020B0004020202020204" pitchFamily="34" charset="0"/>
                <a:cs typeface="Aptos" panose="020B0004020202020204" pitchFamily="34" charset="0"/>
              </a:rPr>
              <a:t>Treatment of special allocations</a:t>
            </a:r>
          </a:p>
          <a:p>
            <a:pPr marL="1554480" lvl="2" indent="-640080">
              <a:spcBef>
                <a:spcPts val="0"/>
              </a:spcBef>
              <a:spcAft>
                <a:spcPts val="200"/>
              </a:spcAft>
              <a:buFont typeface="+mj-lt"/>
              <a:buAutoNum type="alphaUcPeriod"/>
            </a:pPr>
            <a:r>
              <a:rPr lang="en-US" sz="2000" dirty="0">
                <a:solidFill>
                  <a:srgbClr val="000000"/>
                </a:solidFill>
                <a:ea typeface="Aptos" panose="020B0004020202020204" pitchFamily="34" charset="0"/>
                <a:cs typeface="Aptos" panose="020B0004020202020204" pitchFamily="34" charset="0"/>
              </a:rPr>
              <a:t>Anti-abuse rules</a:t>
            </a:r>
          </a:p>
        </p:txBody>
      </p:sp>
      <p:sp>
        <p:nvSpPr>
          <p:cNvPr id="4" name="Slide Number Placeholder 3">
            <a:extLst>
              <a:ext uri="{FF2B5EF4-FFF2-40B4-BE49-F238E27FC236}">
                <a16:creationId xmlns:a16="http://schemas.microsoft.com/office/drawing/2014/main" id="{EB27C774-6810-1A98-5893-E07B8C2A616F}"/>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3944608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54763-1B6C-38DA-BC63-8FA7D75BD67A}"/>
              </a:ext>
            </a:extLst>
          </p:cNvPr>
          <p:cNvSpPr>
            <a:spLocks noGrp="1"/>
          </p:cNvSpPr>
          <p:nvPr>
            <p:ph type="title"/>
          </p:nvPr>
        </p:nvSpPr>
        <p:spPr/>
        <p:txBody>
          <a:bodyPr/>
          <a:lstStyle/>
          <a:p>
            <a:r>
              <a:rPr lang="en-US" b="1" dirty="0">
                <a:solidFill>
                  <a:srgbClr val="43505F"/>
                </a:solidFill>
              </a:rPr>
              <a:t>Why Focus on “How” First?</a:t>
            </a:r>
          </a:p>
        </p:txBody>
      </p:sp>
      <p:sp>
        <p:nvSpPr>
          <p:cNvPr id="3" name="Content Placeholder 2">
            <a:extLst>
              <a:ext uri="{FF2B5EF4-FFF2-40B4-BE49-F238E27FC236}">
                <a16:creationId xmlns:a16="http://schemas.microsoft.com/office/drawing/2014/main" id="{4222D34D-43BB-2536-A2E0-1F41932A3E73}"/>
              </a:ext>
            </a:extLst>
          </p:cNvPr>
          <p:cNvSpPr>
            <a:spLocks noGrp="1"/>
          </p:cNvSpPr>
          <p:nvPr>
            <p:ph idx="1"/>
          </p:nvPr>
        </p:nvSpPr>
        <p:spPr>
          <a:xfrm>
            <a:off x="838200" y="1963882"/>
            <a:ext cx="10515600" cy="4418064"/>
          </a:xfrm>
        </p:spPr>
        <p:txBody>
          <a:bodyPr>
            <a:normAutofit/>
          </a:bodyPr>
          <a:lstStyle/>
          <a:p>
            <a:pPr>
              <a:spcAft>
                <a:spcPts val="3000"/>
              </a:spcAft>
            </a:pPr>
            <a:r>
              <a:rPr lang="en-US" dirty="0"/>
              <a:t>Understanding how may help to shed light on the when.</a:t>
            </a:r>
          </a:p>
          <a:p>
            <a:pPr>
              <a:spcAft>
                <a:spcPts val="3000"/>
              </a:spcAft>
            </a:pPr>
            <a:r>
              <a:rPr lang="en-US" dirty="0"/>
              <a:t>It’s necessary to test workability of theoretical approaches.</a:t>
            </a:r>
          </a:p>
          <a:p>
            <a:pPr>
              <a:spcAft>
                <a:spcPts val="1800"/>
              </a:spcAft>
            </a:pPr>
            <a:r>
              <a:rPr lang="en-US" dirty="0"/>
              <a:t>Some issues may be better addressed through anti-abuse rules, which will be clearer after considering some of the “how” issues. </a:t>
            </a:r>
          </a:p>
        </p:txBody>
      </p:sp>
      <p:sp>
        <p:nvSpPr>
          <p:cNvPr id="4" name="Slide Number Placeholder 3">
            <a:extLst>
              <a:ext uri="{FF2B5EF4-FFF2-40B4-BE49-F238E27FC236}">
                <a16:creationId xmlns:a16="http://schemas.microsoft.com/office/drawing/2014/main" id="{9F74B68A-49B8-06AE-8329-148B25C587B3}"/>
              </a:ext>
            </a:extLst>
          </p:cNvPr>
          <p:cNvSpPr>
            <a:spLocks noGrp="1"/>
          </p:cNvSpPr>
          <p:nvPr>
            <p:ph type="sldNum" sz="quarter" idx="12"/>
          </p:nvPr>
        </p:nvSpPr>
        <p:spPr/>
        <p:txBody>
          <a:bodyPr/>
          <a:lstStyle/>
          <a:p>
            <a:fld id="{D6C96CAE-968E-43AD-BA74-60661CD4F489}" type="slidenum">
              <a:rPr lang="en-US" smtClean="0"/>
              <a:t>8</a:t>
            </a:fld>
            <a:endParaRPr lang="en-US"/>
          </a:p>
        </p:txBody>
      </p:sp>
    </p:spTree>
    <p:extLst>
      <p:ext uri="{BB962C8B-B14F-4D97-AF65-F5344CB8AC3E}">
        <p14:creationId xmlns:p14="http://schemas.microsoft.com/office/powerpoint/2010/main" val="3749141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95FB-19AD-D955-9C3C-65114FBC241F}"/>
              </a:ext>
            </a:extLst>
          </p:cNvPr>
          <p:cNvSpPr>
            <a:spLocks noGrp="1"/>
          </p:cNvSpPr>
          <p:nvPr>
            <p:ph type="title"/>
          </p:nvPr>
        </p:nvSpPr>
        <p:spPr>
          <a:xfrm>
            <a:off x="405353" y="2393950"/>
            <a:ext cx="11205455" cy="2423147"/>
          </a:xfrm>
        </p:spPr>
        <p:txBody>
          <a:bodyPr>
            <a:normAutofit/>
          </a:bodyPr>
          <a:lstStyle/>
          <a:p>
            <a:r>
              <a:rPr lang="en-US" dirty="0">
                <a:solidFill>
                  <a:schemeClr val="tx1"/>
                </a:solidFill>
              </a:rPr>
              <a:t>Essential Terms – For the “How” Section</a:t>
            </a:r>
          </a:p>
        </p:txBody>
      </p:sp>
      <p:sp>
        <p:nvSpPr>
          <p:cNvPr id="7" name="Slide Number Placeholder 6">
            <a:extLst>
              <a:ext uri="{FF2B5EF4-FFF2-40B4-BE49-F238E27FC236}">
                <a16:creationId xmlns:a16="http://schemas.microsoft.com/office/drawing/2014/main" id="{AA081357-0E67-8109-ED1A-0A9F52C5D17B}"/>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24729417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5995</TotalTime>
  <Words>2987</Words>
  <Application>Microsoft Office PowerPoint</Application>
  <PresentationFormat>Widescreen</PresentationFormat>
  <Paragraphs>393</Paragraphs>
  <Slides>44</Slides>
  <Notes>44</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44</vt:i4>
      </vt:variant>
    </vt:vector>
  </HeadingPairs>
  <TitlesOfParts>
    <vt:vector size="56" baseType="lpstr">
      <vt:lpstr>Aptos</vt:lpstr>
      <vt:lpstr>Aptos Display</vt:lpstr>
      <vt:lpstr>Aptos Narrow</vt:lpstr>
      <vt:lpstr>Arial</vt:lpstr>
      <vt:lpstr>Calibri</vt:lpstr>
      <vt:lpstr>Franklin Gothic Book</vt:lpstr>
      <vt:lpstr>Franklin Gothic Demi</vt:lpstr>
      <vt:lpstr>Open Sans</vt:lpstr>
      <vt:lpstr>Times New Roman</vt:lpstr>
      <vt:lpstr>Wingdings 2</vt:lpstr>
      <vt:lpstr>Office Theme</vt:lpstr>
      <vt:lpstr>DividendVTI</vt:lpstr>
      <vt:lpstr>      State Taxation of Partnerships Proposed White Paper Outline Sourcing in Complex Structures</vt:lpstr>
      <vt:lpstr>NOTE:</vt:lpstr>
      <vt:lpstr>Scope &amp; Issues</vt:lpstr>
      <vt:lpstr>Drawing on multi-state Research</vt:lpstr>
      <vt:lpstr>outline</vt:lpstr>
      <vt:lpstr>Outline (cont’d)</vt:lpstr>
      <vt:lpstr>Outline (cont’d)</vt:lpstr>
      <vt:lpstr>Why Focus on “How” First?</vt:lpstr>
      <vt:lpstr>Essential Terms – For the “How” Section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Importance of the attribution principle</vt:lpstr>
      <vt:lpstr>Attribution Principle</vt:lpstr>
      <vt:lpstr>Attribution Principle</vt:lpstr>
      <vt:lpstr>Attribution Principle</vt:lpstr>
      <vt:lpstr>Sourcing Non-Apportionable Income - Generally</vt:lpstr>
      <vt:lpstr>Determination</vt:lpstr>
      <vt:lpstr>PowerPoint Presentation</vt:lpstr>
      <vt:lpstr>PowerPoint Presentation</vt:lpstr>
      <vt:lpstr>PowerPoint Presentation</vt:lpstr>
      <vt:lpstr>PowerPoint Presentation</vt:lpstr>
      <vt:lpstr>3 Possible Outcomes</vt:lpstr>
      <vt:lpstr>Sourcing Apportionable Income</vt:lpstr>
      <vt:lpstr>generally</vt:lpstr>
      <vt:lpstr>Examples: Corporate Partner Rules</vt:lpstr>
      <vt:lpstr>MTC Combined filing Model</vt:lpstr>
      <vt:lpstr>Is BLENDED APPORTIONMENT NECESSARY?</vt:lpstr>
      <vt:lpstr>Is BLENDED APPORTIONMENT NECESSARY?</vt:lpstr>
      <vt:lpstr>Is BLENDED APPORTIONMENT NECESSARY?</vt:lpstr>
      <vt:lpstr>Is BLENDED APPORTIONMENT NECESSARY?</vt:lpstr>
      <vt:lpstr>Is BLENDED APPORTIONMENT NECESSARY?</vt:lpstr>
      <vt:lpstr>Some “How” Questions</vt:lpstr>
      <vt:lpstr>Some “How” Questions</vt:lpstr>
      <vt:lpstr>QUESTIONS???</vt:lpstr>
      <vt:lpstr>Upcoming Meetings and Calls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Helen Hecht</dc:creator>
  <cp:lastModifiedBy>Helen Hecht</cp:lastModifiedBy>
  <cp:revision>3</cp:revision>
  <dcterms:created xsi:type="dcterms:W3CDTF">2024-07-11T14:05:44Z</dcterms:created>
  <dcterms:modified xsi:type="dcterms:W3CDTF">2024-07-17T17:09:51Z</dcterms:modified>
</cp:coreProperties>
</file>