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2" r:id="rId1"/>
  </p:sldMasterIdLst>
  <p:notesMasterIdLst>
    <p:notesMasterId r:id="rId21"/>
  </p:notesMasterIdLst>
  <p:sldIdLst>
    <p:sldId id="257" r:id="rId2"/>
    <p:sldId id="258" r:id="rId3"/>
    <p:sldId id="260" r:id="rId4"/>
    <p:sldId id="272" r:id="rId5"/>
    <p:sldId id="270" r:id="rId6"/>
    <p:sldId id="321" r:id="rId7"/>
    <p:sldId id="314" r:id="rId8"/>
    <p:sldId id="322" r:id="rId9"/>
    <p:sldId id="315" r:id="rId10"/>
    <p:sldId id="320" r:id="rId11"/>
    <p:sldId id="326" r:id="rId12"/>
    <p:sldId id="327" r:id="rId13"/>
    <p:sldId id="316" r:id="rId14"/>
    <p:sldId id="323" r:id="rId15"/>
    <p:sldId id="317" r:id="rId16"/>
    <p:sldId id="324" r:id="rId17"/>
    <p:sldId id="318" r:id="rId18"/>
    <p:sldId id="325" r:id="rId19"/>
    <p:sldId id="319" r:id="rId20"/>
  </p:sldIdLst>
  <p:sldSz cx="12192000" cy="6858000"/>
  <p:notesSz cx="7077075" cy="9363075"/>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890D35-654E-4DD9-906B-EE5E710C604D}" v="4" dt="2024-07-26T14:26:27.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77267" autoAdjust="0"/>
  </p:normalViewPr>
  <p:slideViewPr>
    <p:cSldViewPr snapToGrid="0">
      <p:cViewPr varScale="1">
        <p:scale>
          <a:sx n="65" d="100"/>
          <a:sy n="65" d="100"/>
        </p:scale>
        <p:origin x="1262" y="5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7283E0AD-4212-47BB-B034-9C4069ACFF25}" type="datetimeFigureOut">
              <a:rPr lang="en-US" smtClean="0"/>
              <a:t>7/26/2024</a:t>
            </a:fld>
            <a:endParaRPr lang="en-US" dirty="0"/>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939A8965-7BA9-4634-ACF9-55196CE46243}" type="slidenum">
              <a:rPr lang="en-US" smtClean="0"/>
              <a:t>‹#›</a:t>
            </a:fld>
            <a:endParaRPr lang="en-US" dirty="0"/>
          </a:p>
        </p:txBody>
      </p:sp>
    </p:spTree>
    <p:extLst>
      <p:ext uri="{BB962C8B-B14F-4D97-AF65-F5344CB8AC3E}">
        <p14:creationId xmlns:p14="http://schemas.microsoft.com/office/powerpoint/2010/main" val="1608549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are purposefully included with these slides to help explain the information presented. </a:t>
            </a:r>
          </a:p>
        </p:txBody>
      </p:sp>
      <p:sp>
        <p:nvSpPr>
          <p:cNvPr id="4" name="Slide Number Placeholder 3"/>
          <p:cNvSpPr>
            <a:spLocks noGrp="1"/>
          </p:cNvSpPr>
          <p:nvPr>
            <p:ph type="sldNum" sz="quarter" idx="5"/>
          </p:nvPr>
        </p:nvSpPr>
        <p:spPr/>
        <p:txBody>
          <a:bodyPr/>
          <a:lstStyle/>
          <a:p>
            <a:fld id="{939A8965-7BA9-4634-ACF9-55196CE46243}" type="slidenum">
              <a:rPr lang="en-US" smtClean="0"/>
              <a:t>1</a:t>
            </a:fld>
            <a:endParaRPr lang="en-US" dirty="0"/>
          </a:p>
        </p:txBody>
      </p:sp>
    </p:spTree>
    <p:extLst>
      <p:ext uri="{BB962C8B-B14F-4D97-AF65-F5344CB8AC3E}">
        <p14:creationId xmlns:p14="http://schemas.microsoft.com/office/powerpoint/2010/main" val="2612648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939A8965-7BA9-4634-ACF9-55196CE46243}" type="slidenum">
              <a:rPr lang="en-US" smtClean="0"/>
              <a:t>10</a:t>
            </a:fld>
            <a:endParaRPr lang="en-US" dirty="0"/>
          </a:p>
        </p:txBody>
      </p:sp>
    </p:spTree>
    <p:extLst>
      <p:ext uri="{BB962C8B-B14F-4D97-AF65-F5344CB8AC3E}">
        <p14:creationId xmlns:p14="http://schemas.microsoft.com/office/powerpoint/2010/main" val="1867140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Workgroup observation: </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It appears the Streamlined bundling rules are the most comprehensive framework existing for addressing mixed transactions, including transactions involving digital product.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prstClr val="black"/>
                </a:solidFill>
                <a:effectLst/>
                <a:uLnTx/>
                <a:uFillTx/>
                <a:latin typeface="Franklin Gothic Book" panose="020B0502020104020203"/>
                <a:ea typeface="+mn-ea"/>
                <a:cs typeface="+mn-cs"/>
              </a:rPr>
              <a:t>Distinct and identifiable: </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Should this also include </a:t>
            </a:r>
            <a:r>
              <a:rPr lang="en-US" sz="1200" dirty="0">
                <a:solidFill>
                  <a:srgbClr val="FF0000"/>
                </a:solidFill>
                <a:latin typeface="Franklin Gothic Book" panose="020B0502020104020203"/>
              </a:rPr>
              <a:t>multiple components defined as a single product in statute? A product consisting of multiple integral or inseparable components?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939A8965-7BA9-4634-ACF9-55196CE46243}" type="slidenum">
              <a:rPr lang="en-US" smtClean="0"/>
              <a:t>11</a:t>
            </a:fld>
            <a:endParaRPr lang="en-US" dirty="0"/>
          </a:p>
        </p:txBody>
      </p:sp>
    </p:spTree>
    <p:extLst>
      <p:ext uri="{BB962C8B-B14F-4D97-AF65-F5344CB8AC3E}">
        <p14:creationId xmlns:p14="http://schemas.microsoft.com/office/powerpoint/2010/main" val="3105825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12</a:t>
            </a:fld>
            <a:endParaRPr lang="en-US" dirty="0"/>
          </a:p>
        </p:txBody>
      </p:sp>
    </p:spTree>
    <p:extLst>
      <p:ext uri="{BB962C8B-B14F-4D97-AF65-F5344CB8AC3E}">
        <p14:creationId xmlns:p14="http://schemas.microsoft.com/office/powerpoint/2010/main" val="3073110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examples from work group members were received that were too complex to put on a slide; those and any others submitted will be included in the whitepaper. </a:t>
            </a:r>
          </a:p>
        </p:txBody>
      </p:sp>
      <p:sp>
        <p:nvSpPr>
          <p:cNvPr id="4" name="Slide Number Placeholder 3"/>
          <p:cNvSpPr>
            <a:spLocks noGrp="1"/>
          </p:cNvSpPr>
          <p:nvPr>
            <p:ph type="sldNum" sz="quarter" idx="5"/>
          </p:nvPr>
        </p:nvSpPr>
        <p:spPr/>
        <p:txBody>
          <a:bodyPr/>
          <a:lstStyle/>
          <a:p>
            <a:fld id="{939A8965-7BA9-4634-ACF9-55196CE46243}" type="slidenum">
              <a:rPr lang="en-US" smtClean="0"/>
              <a:t>13</a:t>
            </a:fld>
            <a:endParaRPr lang="en-US" dirty="0"/>
          </a:p>
        </p:txBody>
      </p:sp>
    </p:spTree>
    <p:extLst>
      <p:ext uri="{BB962C8B-B14F-4D97-AF65-F5344CB8AC3E}">
        <p14:creationId xmlns:p14="http://schemas.microsoft.com/office/powerpoint/2010/main" val="2551265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14</a:t>
            </a:fld>
            <a:endParaRPr lang="en-US" dirty="0"/>
          </a:p>
        </p:txBody>
      </p:sp>
    </p:spTree>
    <p:extLst>
      <p:ext uri="{BB962C8B-B14F-4D97-AF65-F5344CB8AC3E}">
        <p14:creationId xmlns:p14="http://schemas.microsoft.com/office/powerpoint/2010/main" val="59266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15</a:t>
            </a:fld>
            <a:endParaRPr lang="en-US" dirty="0"/>
          </a:p>
        </p:txBody>
      </p:sp>
    </p:spTree>
    <p:extLst>
      <p:ext uri="{BB962C8B-B14F-4D97-AF65-F5344CB8AC3E}">
        <p14:creationId xmlns:p14="http://schemas.microsoft.com/office/powerpoint/2010/main" val="84776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16</a:t>
            </a:fld>
            <a:endParaRPr lang="en-US" dirty="0"/>
          </a:p>
        </p:txBody>
      </p:sp>
    </p:spTree>
    <p:extLst>
      <p:ext uri="{BB962C8B-B14F-4D97-AF65-F5344CB8AC3E}">
        <p14:creationId xmlns:p14="http://schemas.microsoft.com/office/powerpoint/2010/main" val="4063477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17</a:t>
            </a:fld>
            <a:endParaRPr lang="en-US" dirty="0"/>
          </a:p>
        </p:txBody>
      </p:sp>
    </p:spTree>
    <p:extLst>
      <p:ext uri="{BB962C8B-B14F-4D97-AF65-F5344CB8AC3E}">
        <p14:creationId xmlns:p14="http://schemas.microsoft.com/office/powerpoint/2010/main" val="25869875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18</a:t>
            </a:fld>
            <a:endParaRPr lang="en-US" dirty="0"/>
          </a:p>
        </p:txBody>
      </p:sp>
    </p:spTree>
    <p:extLst>
      <p:ext uri="{BB962C8B-B14F-4D97-AF65-F5344CB8AC3E}">
        <p14:creationId xmlns:p14="http://schemas.microsoft.com/office/powerpoint/2010/main" val="4553244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19</a:t>
            </a:fld>
            <a:endParaRPr lang="en-US" dirty="0"/>
          </a:p>
        </p:txBody>
      </p:sp>
    </p:spTree>
    <p:extLst>
      <p:ext uri="{BB962C8B-B14F-4D97-AF65-F5344CB8AC3E}">
        <p14:creationId xmlns:p14="http://schemas.microsoft.com/office/powerpoint/2010/main" val="1567753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rPr>
              <a:t>Staff conducted stakeholder calls with taxpayers, their representatives, and other non-state representatives to solicit input on their experiences and information they want to share with the work group. These slides present a summary of those discussions without attributions to any specific person or organization.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rPr>
              <a:t>Staff also surveyed the work group members for examples of digital product bundles they have encountered. Those examples are included in these slides without attribution to the state or work group member.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939A8965-7BA9-4634-ACF9-55196CE46243}" type="slidenum">
              <a:rPr lang="en-US" smtClean="0"/>
              <a:t>2</a:t>
            </a:fld>
            <a:endParaRPr lang="en-US" dirty="0"/>
          </a:p>
        </p:txBody>
      </p:sp>
    </p:spTree>
    <p:extLst>
      <p:ext uri="{BB962C8B-B14F-4D97-AF65-F5344CB8AC3E}">
        <p14:creationId xmlns:p14="http://schemas.microsoft.com/office/powerpoint/2010/main" val="3152184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3</a:t>
            </a:fld>
            <a:endParaRPr lang="en-US" dirty="0"/>
          </a:p>
        </p:txBody>
      </p:sp>
    </p:spTree>
    <p:extLst>
      <p:ext uri="{BB962C8B-B14F-4D97-AF65-F5344CB8AC3E}">
        <p14:creationId xmlns:p14="http://schemas.microsoft.com/office/powerpoint/2010/main" val="3235029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9A8965-7BA9-4634-ACF9-55196CE46243}" type="slidenum">
              <a:rPr lang="en-US" smtClean="0"/>
              <a:t>4</a:t>
            </a:fld>
            <a:endParaRPr lang="en-US" dirty="0"/>
          </a:p>
        </p:txBody>
      </p:sp>
    </p:spTree>
    <p:extLst>
      <p:ext uri="{BB962C8B-B14F-4D97-AF65-F5344CB8AC3E}">
        <p14:creationId xmlns:p14="http://schemas.microsoft.com/office/powerpoint/2010/main" val="89597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939A8965-7BA9-4634-ACF9-55196CE46243}" type="slidenum">
              <a:rPr lang="en-US" smtClean="0"/>
              <a:t>5</a:t>
            </a:fld>
            <a:endParaRPr lang="en-US" dirty="0"/>
          </a:p>
        </p:txBody>
      </p:sp>
    </p:spTree>
    <p:extLst>
      <p:ext uri="{BB962C8B-B14F-4D97-AF65-F5344CB8AC3E}">
        <p14:creationId xmlns:p14="http://schemas.microsoft.com/office/powerpoint/2010/main" val="3073711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9A8965-7BA9-4634-ACF9-55196CE46243}" type="slidenum">
              <a:rPr lang="en-US" smtClean="0"/>
              <a:t>6</a:t>
            </a:fld>
            <a:endParaRPr lang="en-US" dirty="0"/>
          </a:p>
        </p:txBody>
      </p:sp>
    </p:spTree>
    <p:extLst>
      <p:ext uri="{BB962C8B-B14F-4D97-AF65-F5344CB8AC3E}">
        <p14:creationId xmlns:p14="http://schemas.microsoft.com/office/powerpoint/2010/main" val="3108284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prstClr val="black"/>
                </a:solidFill>
                <a:effectLst/>
                <a:uLnTx/>
                <a:uFillTx/>
                <a:latin typeface="Franklin Gothic Book" panose="020B0502020104020203"/>
                <a:ea typeface="+mn-ea"/>
                <a:cs typeface="+mn-cs"/>
              </a:rPr>
              <a:t>Tainting: </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(any part of a bundle is taxable then all taxable) – some like the approach and some don’t</a:t>
            </a:r>
            <a:r>
              <a:rPr lang="en-US" sz="1200" dirty="0">
                <a:solidFill>
                  <a:prstClr val="black"/>
                </a:solidFill>
                <a:latin typeface="Franklin Gothic Book" panose="020B0502020104020203"/>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i="0" u="none" strike="noStrike" kern="1200" cap="none" spc="0" normalizeH="0" baseline="0" noProof="0" dirty="0">
              <a:ln>
                <a:noFill/>
              </a:ln>
              <a:solidFill>
                <a:prstClr val="black"/>
              </a:solidFill>
              <a:effectLst/>
              <a:uLnTx/>
              <a:uFillTx/>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0" u="none" strike="noStrike" kern="1200" cap="none" spc="0" normalizeH="0" baseline="0" noProof="0" dirty="0">
                <a:ln>
                  <a:noFill/>
                </a:ln>
                <a:solidFill>
                  <a:prstClr val="black"/>
                </a:solidFill>
                <a:effectLst/>
                <a:uLnTx/>
                <a:uFillTx/>
                <a:latin typeface="Franklin Gothic Book" panose="020B0502020104020203"/>
              </a:rPr>
              <a:t>De minimis rule: </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(any part of a bundle is taxable then all taxable) – similar mixed responses – some like and some don’t</a:t>
            </a:r>
            <a:r>
              <a:rPr lang="en-US" sz="1200" dirty="0">
                <a:solidFill>
                  <a:prstClr val="black"/>
                </a:solidFill>
                <a:latin typeface="Franklin Gothic Book" panose="020B0502020104020203"/>
              </a:rPr>
              <a:t>.</a:t>
            </a:r>
            <a:endParaRPr lang="en-US" sz="1200" b="0" i="0" u="none" strike="noStrike" kern="1200" cap="none" spc="0" normalizeH="0" baseline="0" noProof="0" dirty="0">
              <a:ln>
                <a:noFill/>
              </a:ln>
              <a:solidFill>
                <a:prstClr val="black"/>
              </a:solidFill>
              <a:effectLst/>
              <a:uLnTx/>
              <a:uFillTx/>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i="0" u="none" strike="noStrike" kern="1200" cap="none" spc="0" normalizeH="0" baseline="0" noProof="0" dirty="0">
              <a:ln>
                <a:noFill/>
              </a:ln>
              <a:solidFill>
                <a:prstClr val="black"/>
              </a:solidFill>
              <a:effectLst/>
              <a:uLnTx/>
              <a:uFillTx/>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0" u="none" strike="noStrike" kern="1200" cap="none" spc="0" normalizeH="0" baseline="0" noProof="0" dirty="0">
                <a:ln>
                  <a:noFill/>
                </a:ln>
                <a:solidFill>
                  <a:prstClr val="black"/>
                </a:solidFill>
                <a:effectLst/>
                <a:uLnTx/>
                <a:uFillTx/>
                <a:latin typeface="Franklin Gothic Book" panose="020B0502020104020203"/>
              </a:rPr>
              <a:t>Accounting rule: </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break out taxability through books and records; may be helpful for regulatory purposes; less transparent for purchasers; more risk for sellers if they don’t get it right. Some say everyone should be able to use the accounting rule.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prstClr val="black"/>
                </a:solidFill>
                <a:effectLst/>
                <a:uLnTx/>
                <a:uFillTx/>
                <a:latin typeface="Franklin Gothic Book" panose="020B0502020104020203"/>
                <a:ea typeface="+mn-ea"/>
                <a:cs typeface="+mn-cs"/>
              </a:rPr>
              <a:t>Hierarchy</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 perhaps there is a way to create a new approach that assigns a hierarchy to working through various considerations or fact patterns. </a:t>
            </a:r>
            <a:endParaRPr lang="en-US" dirty="0"/>
          </a:p>
        </p:txBody>
      </p:sp>
      <p:sp>
        <p:nvSpPr>
          <p:cNvPr id="4" name="Slide Number Placeholder 3"/>
          <p:cNvSpPr>
            <a:spLocks noGrp="1"/>
          </p:cNvSpPr>
          <p:nvPr>
            <p:ph type="sldNum" sz="quarter" idx="5"/>
          </p:nvPr>
        </p:nvSpPr>
        <p:spPr/>
        <p:txBody>
          <a:bodyPr/>
          <a:lstStyle/>
          <a:p>
            <a:fld id="{939A8965-7BA9-4634-ACF9-55196CE46243}" type="slidenum">
              <a:rPr lang="en-US" smtClean="0"/>
              <a:t>7</a:t>
            </a:fld>
            <a:endParaRPr lang="en-US" dirty="0"/>
          </a:p>
        </p:txBody>
      </p:sp>
    </p:spTree>
    <p:extLst>
      <p:ext uri="{BB962C8B-B14F-4D97-AF65-F5344CB8AC3E}">
        <p14:creationId xmlns:p14="http://schemas.microsoft.com/office/powerpoint/2010/main" val="3253537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Negotiated bundling rules: </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 allow sellers to negotiate with tax agencies on what bundling approach works for a specific situation to get the right outcome</a:t>
            </a:r>
            <a:r>
              <a:rPr lang="en-US" sz="1200" dirty="0">
                <a:solidFill>
                  <a:prstClr val="black"/>
                </a:solidFill>
                <a:latin typeface="Franklin Gothic Book" panose="020B0502020104020203"/>
              </a:rPr>
              <a:t>.  </a:t>
            </a:r>
            <a:endParaRPr lang="en-US" sz="1200" b="0" i="0" u="none" strike="noStrike" kern="1200" cap="none" spc="0" normalizeH="0" baseline="0" noProof="0" dirty="0">
              <a:ln>
                <a:noFill/>
              </a:ln>
              <a:solidFill>
                <a:prstClr val="black"/>
              </a:solidFill>
              <a:effectLst/>
              <a:uLnTx/>
              <a:uFillTx/>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Industry specific rules: </a:t>
            </a:r>
            <a:r>
              <a:rPr lang="en-US" sz="1200" dirty="0">
                <a:solidFill>
                  <a:prstClr val="black"/>
                </a:solidFill>
                <a:latin typeface="Franklin Gothic Book" panose="020B0502020104020203"/>
              </a:rPr>
              <a:t>- </a:t>
            </a:r>
            <a:r>
              <a:rPr kumimoji="0" lang="en-US" sz="1200" b="0" i="0" u="none" strike="noStrike" kern="1200" cap="none" spc="0" normalizeH="0" baseline="0" noProof="0" dirty="0">
                <a:ln>
                  <a:noFill/>
                </a:ln>
                <a:solidFill>
                  <a:prstClr val="black"/>
                </a:solidFill>
                <a:effectLst/>
                <a:uLnTx/>
                <a:uFillTx/>
                <a:latin typeface="Franklin Gothic Book" panose="020B0502020104020203"/>
                <a:ea typeface="+mn-ea"/>
                <a:cs typeface="+mn-cs"/>
              </a:rPr>
              <a:t>e.g., telecom companies like the accounting rule approach they have also added to ITFA and MTSA; no problems in audits</a:t>
            </a:r>
            <a:r>
              <a:rPr lang="en-US" sz="1200" dirty="0">
                <a:solidFill>
                  <a:prstClr val="black"/>
                </a:solidFill>
                <a:latin typeface="Franklin Gothic Book" panose="020B0502020104020203"/>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solidFill>
                <a:prstClr val="black"/>
              </a:solidFill>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prstClr val="black"/>
                </a:solidFill>
                <a:latin typeface="Franklin Gothic Book" panose="020B0502020104020203"/>
              </a:rPr>
              <a:t>SST Rule 303 D.5: </a:t>
            </a:r>
            <a:r>
              <a:rPr lang="en-US" sz="1200" dirty="0">
                <a:solidFill>
                  <a:prstClr val="black"/>
                </a:solidFill>
                <a:latin typeface="Franklin Gothic Book" panose="020B0502020104020203"/>
              </a:rPr>
              <a:t>(relating to % taxability in software maintenance contracts) to establish a bundled taxability % that is a rebuttable or irrebuttable presumption. </a:t>
            </a:r>
            <a:endParaRPr lang="en-US" sz="1200" b="0" i="0" u="none" strike="noStrike" kern="1200" cap="none" spc="0" normalizeH="0" baseline="0" noProof="0" dirty="0">
              <a:ln>
                <a:noFill/>
              </a:ln>
              <a:solidFill>
                <a:prstClr val="black"/>
              </a:solidFill>
              <a:effectLst/>
              <a:uLnTx/>
              <a:uFillTx/>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prstClr val="black"/>
              </a:solidFill>
              <a:latin typeface="Franklin Gothic Book" panose="020B0502020104020203"/>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939A8965-7BA9-4634-ACF9-55196CE46243}" type="slidenum">
              <a:rPr lang="en-US" smtClean="0"/>
              <a:t>8</a:t>
            </a:fld>
            <a:endParaRPr lang="en-US" dirty="0"/>
          </a:p>
        </p:txBody>
      </p:sp>
    </p:spTree>
    <p:extLst>
      <p:ext uri="{BB962C8B-B14F-4D97-AF65-F5344CB8AC3E}">
        <p14:creationId xmlns:p14="http://schemas.microsoft.com/office/powerpoint/2010/main" val="3345438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Sellers like bundles: </a:t>
            </a:r>
            <a:r>
              <a:rPr lang="en-US" sz="1200" b="1" dirty="0">
                <a:solidFill>
                  <a:prstClr val="black"/>
                </a:solidFill>
                <a:latin typeface="Franklin Gothic Book" panose="020B0502020104020203"/>
              </a:rPr>
              <a:t> </a:t>
            </a:r>
            <a:r>
              <a:rPr lang="en-US" sz="1200" dirty="0">
                <a:solidFill>
                  <a:prstClr val="black"/>
                </a:solidFill>
                <a:latin typeface="Franklin Gothic Book" panose="020B0502020104020203"/>
              </a:rPr>
              <a:t>creates perceived value to have a bunch of items for one price; marketing staff may want to sell a product for a single price that does not require tax on the total price. Thus, they are here to stay.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solidFill>
                <a:prstClr val="black"/>
              </a:solidFill>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prstClr val="black"/>
                </a:solidFill>
                <a:latin typeface="Franklin Gothic Book" panose="020B0502020104020203"/>
              </a:rPr>
              <a:t>Any digital attribute: </a:t>
            </a:r>
            <a:r>
              <a:rPr lang="en-US" sz="1200" dirty="0">
                <a:solidFill>
                  <a:prstClr val="black"/>
                </a:solidFill>
                <a:latin typeface="Franklin Gothic Book" panose="020B0502020104020203"/>
              </a:rPr>
              <a:t>remember the lemonade example (can’t get the sugar back, can’t get the lemon juice back, can’t get the water back).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solidFill>
                <a:prstClr val="black"/>
              </a:solidFill>
              <a:latin typeface="Franklin Gothic Book" panose="020B050202010402020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prstClr val="black"/>
                </a:solidFill>
                <a:latin typeface="Franklin Gothic Book" panose="020B0502020104020203"/>
              </a:rPr>
              <a:t>Digital code: </a:t>
            </a:r>
            <a:r>
              <a:rPr lang="en-US" sz="1200" dirty="0">
                <a:solidFill>
                  <a:prstClr val="black"/>
                </a:solidFill>
                <a:latin typeface="Franklin Gothic Book" panose="020B0502020104020203"/>
              </a:rPr>
              <a:t>Code entitles buyer to all digital items, services and TPP like movie and a bag of chips, or a mix.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prstClr val="black"/>
              </a:solidFill>
              <a:latin typeface="Franklin Gothic Book" panose="020B0502020104020203"/>
            </a:endParaRPr>
          </a:p>
        </p:txBody>
      </p:sp>
      <p:sp>
        <p:nvSpPr>
          <p:cNvPr id="4" name="Slide Number Placeholder 3"/>
          <p:cNvSpPr>
            <a:spLocks noGrp="1"/>
          </p:cNvSpPr>
          <p:nvPr>
            <p:ph type="sldNum" sz="quarter" idx="5"/>
          </p:nvPr>
        </p:nvSpPr>
        <p:spPr/>
        <p:txBody>
          <a:bodyPr/>
          <a:lstStyle/>
          <a:p>
            <a:fld id="{939A8965-7BA9-4634-ACF9-55196CE46243}" type="slidenum">
              <a:rPr lang="en-US" smtClean="0"/>
              <a:t>9</a:t>
            </a:fld>
            <a:endParaRPr lang="en-US" dirty="0"/>
          </a:p>
        </p:txBody>
      </p:sp>
    </p:spTree>
    <p:extLst>
      <p:ext uri="{BB962C8B-B14F-4D97-AF65-F5344CB8AC3E}">
        <p14:creationId xmlns:p14="http://schemas.microsoft.com/office/powerpoint/2010/main" val="230260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7/26/2024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ED4963-E985-44C4-B8C4-FDD613B7C2F8}" type="datetime1">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7/26/2024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7/26/2024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7/26/2024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FFD690-9426-415D-8B65-26881E07B2D4}" type="datetime1">
              <a:rPr lang="en-US" smtClean="0"/>
              <a:t>7/26/2024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C4989A-474C-40DE-95B9-011C28B71673}" type="datetime1">
              <a:rPr lang="en-US" smtClean="0"/>
              <a:t>7/26/2024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5DB4ED54-5B5E-4A04-93D3-5772E3CE3818}" type="datetime1">
              <a:rPr lang="en-US" smtClean="0"/>
              <a:t>7/26/2024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7/26/2024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7/26/2024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7/26/2024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159229" y="1610687"/>
            <a:ext cx="5519956" cy="1818314"/>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dirty="0"/>
              <a:t>Sales Tax on</a:t>
            </a:r>
            <a:br>
              <a:rPr lang="en-US" sz="4400" dirty="0"/>
            </a:br>
            <a:r>
              <a:rPr lang="en-US" sz="4400" dirty="0"/>
              <a:t>Digital Products</a:t>
            </a:r>
            <a:br>
              <a:rPr lang="en-US" sz="4400" dirty="0"/>
            </a:br>
            <a:r>
              <a:rPr lang="en-US" sz="4400" dirty="0"/>
              <a:t>Uniformity Project</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159229" y="3429000"/>
            <a:ext cx="5519956" cy="1818313"/>
          </a:xfrm>
        </p:spPr>
        <p:txBody>
          <a:bodyPr>
            <a:noAutofit/>
          </a:bodyPr>
          <a:lstStyle/>
          <a:p>
            <a:endParaRPr lang="en-US" sz="2400" dirty="0"/>
          </a:p>
          <a:p>
            <a:r>
              <a:rPr lang="en-US" sz="2800" dirty="0"/>
              <a:t>Report to the Uniformity Committee on Bundling Issues </a:t>
            </a:r>
          </a:p>
          <a:p>
            <a:r>
              <a:rPr lang="en-US" sz="2800" dirty="0"/>
              <a:t>July 30, 2024</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1096432" y="2658011"/>
            <a:ext cx="3053422" cy="1541978"/>
          </a:xfrm>
          <a:prstGeom prst="rect">
            <a:avLst/>
          </a:prstGeom>
        </p:spPr>
      </p:pic>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Preliminary</a:t>
            </a:r>
            <a:br>
              <a:rPr lang="en-US" dirty="0">
                <a:solidFill>
                  <a:srgbClr val="FFFEFF"/>
                </a:solidFill>
              </a:rPr>
            </a:br>
            <a:r>
              <a:rPr lang="en-US" dirty="0">
                <a:solidFill>
                  <a:srgbClr val="FFFEFF"/>
                </a:solidFill>
              </a:rPr>
              <a:t>Takeaways &amp; Perspectives from Stakeholder discussions</a:t>
            </a:r>
            <a:br>
              <a:rPr lang="en-US" dirty="0">
                <a:solidFill>
                  <a:srgbClr val="FFFEFF"/>
                </a:solidFill>
              </a:rPr>
            </a:br>
            <a:r>
              <a:rPr lang="en-US" dirty="0">
                <a:solidFill>
                  <a:srgbClr val="FFFEFF"/>
                </a:solidFill>
              </a:rPr>
              <a:t>ON Bundling &amp; Digital Products</a:t>
            </a: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6260357"/>
          </a:xfrm>
        </p:spPr>
        <p:txBody>
          <a:bodyPr>
            <a:normAutofit lnSpcReduction="10000"/>
          </a:bodyPr>
          <a:lstStyle/>
          <a:p>
            <a:endParaRPr lang="en-US" dirty="0"/>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startAt="6"/>
              <a:tabLst/>
              <a:defRPr/>
            </a:pPr>
            <a:r>
              <a:rPr kumimoji="0" lang="en-US" sz="2000" b="0" i="0" u="sng" strike="noStrike" kern="1200" cap="none" spc="0" normalizeH="0" baseline="0" noProof="0" dirty="0">
                <a:ln>
                  <a:noFill/>
                </a:ln>
                <a:solidFill>
                  <a:prstClr val="black"/>
                </a:solidFill>
                <a:effectLst/>
                <a:uLnTx/>
                <a:uFillTx/>
                <a:latin typeface="Franklin Gothic Book" panose="020B0502020104020203"/>
                <a:ea typeface="+mn-ea"/>
                <a:cs typeface="+mn-cs"/>
              </a:rPr>
              <a:t>Product issues/examples – Part 2</a:t>
            </a:r>
            <a:r>
              <a:rPr kumimoji="0" lang="en-US" sz="2000" b="0" i="0" u="none" strike="noStrike" kern="1200" cap="none" spc="0" normalizeH="0" baseline="0" noProof="0" dirty="0">
                <a:ln>
                  <a:noFill/>
                </a:ln>
                <a:solidFill>
                  <a:prstClr val="black"/>
                </a:solidFill>
                <a:effectLst/>
                <a:uLnTx/>
                <a:uFillTx/>
                <a:latin typeface="Franklin Gothic Book" panose="020B0502020104020203"/>
                <a:ea typeface="+mn-ea"/>
                <a:cs typeface="+mn-cs"/>
              </a:rPr>
              <a:t>: </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r>
              <a:rPr lang="en-US" sz="2000" dirty="0">
                <a:solidFill>
                  <a:prstClr val="black"/>
                </a:solidFill>
                <a:latin typeface="Franklin Gothic Book" panose="020B0502020104020203"/>
              </a:rPr>
              <a:t>Free item given away with item that is </a:t>
            </a:r>
            <a:r>
              <a:rPr lang="en-US" sz="2000" dirty="0">
                <a:solidFill>
                  <a:schemeClr val="tx1"/>
                </a:solidFill>
                <a:latin typeface="Franklin Gothic Book" panose="020B0502020104020203"/>
              </a:rPr>
              <a:t>sold – example: </a:t>
            </a:r>
            <a:r>
              <a:rPr kumimoji="0" lang="en-US" sz="2000" b="0" i="0" u="none" kern="1200" cap="none" spc="0" normalizeH="0" baseline="0" noProof="0" dirty="0">
                <a:ln>
                  <a:noFill/>
                </a:ln>
                <a:solidFill>
                  <a:schemeClr val="tx1"/>
                </a:solidFill>
                <a:effectLst/>
                <a:uLnTx/>
                <a:uFillTx/>
                <a:latin typeface="Franklin Gothic Book" panose="020B0502020104020203"/>
                <a:ea typeface="+mn-ea"/>
                <a:cs typeface="+mn-cs"/>
              </a:rPr>
              <a:t>Streaming concert video and t-shirt.</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r>
              <a:rPr lang="en-US" sz="2000" dirty="0">
                <a:solidFill>
                  <a:prstClr val="black"/>
                </a:solidFill>
                <a:latin typeface="Franklin Gothic Book" panose="020B0502020104020203"/>
              </a:rPr>
              <a:t>Treadmill/other exercise equipment with videos/streaming services.</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r>
              <a:rPr lang="en-US" sz="2000" dirty="0">
                <a:solidFill>
                  <a:schemeClr val="tx1"/>
                </a:solidFill>
                <a:latin typeface="Franklin Gothic Book" panose="020B0502020104020203"/>
              </a:rPr>
              <a:t>Remember ITFA definitions/implications and the ITFA </a:t>
            </a:r>
            <a:r>
              <a:rPr lang="en-US" sz="2000" dirty="0">
                <a:solidFill>
                  <a:prstClr val="black"/>
                </a:solidFill>
                <a:latin typeface="Franklin Gothic Book" panose="020B0502020104020203"/>
              </a:rPr>
              <a:t>accounting rule.</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r>
              <a:rPr lang="en-US" sz="2000" dirty="0">
                <a:solidFill>
                  <a:prstClr val="black"/>
                </a:solidFill>
                <a:latin typeface="Franklin Gothic Book" panose="020B0502020104020203"/>
              </a:rPr>
              <a:t>Software maintenance comes up frequently in bundles.</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r>
              <a:rPr lang="en-US" sz="2000" dirty="0">
                <a:solidFill>
                  <a:prstClr val="black"/>
                </a:solidFill>
                <a:latin typeface="Franklin Gothic Book" panose="020B0502020104020203"/>
              </a:rPr>
              <a:t>Often states ask about percentages of different parts of a product, such as a streaming product where a state wants to know the percentage of downloads vs streamed views. </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r>
              <a:rPr lang="en-US" sz="2000" dirty="0">
                <a:solidFill>
                  <a:prstClr val="black"/>
                </a:solidFill>
                <a:latin typeface="Franklin Gothic Book" panose="020B0502020104020203"/>
              </a:rPr>
              <a:t>Some say the ability to download an otherwise streaming digital product should not be considered downloaded software; the true object is the streaming.</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endParaRPr kumimoji="0" lang="en-US" sz="18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7"/>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75461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Observation on Streamlined Bundling Rules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820001"/>
          </a:xfrm>
        </p:spPr>
        <p:txBody>
          <a:bodyPr>
            <a:noAutofit/>
          </a:bodyPr>
          <a:lstStyle/>
          <a:p>
            <a:pPr lvl="1">
              <a:buClr>
                <a:srgbClr val="A5300F"/>
              </a:buClr>
              <a:defRPr/>
            </a:pPr>
            <a:r>
              <a:rPr lang="en-US" sz="2200" u="sng" dirty="0">
                <a:solidFill>
                  <a:prstClr val="black"/>
                </a:solidFill>
              </a:rPr>
              <a:t>Step 1: Is there a bundled transaction?</a:t>
            </a:r>
          </a:p>
          <a:p>
            <a:pPr lvl="2">
              <a:buClr>
                <a:srgbClr val="A5300F"/>
              </a:buClr>
              <a:buFont typeface="Wingdings" panose="05000000000000000000" pitchFamily="2" charset="2"/>
              <a:buChar char="Ø"/>
              <a:defRPr/>
            </a:pPr>
            <a:r>
              <a:rPr lang="en-US" sz="2200" dirty="0">
                <a:solidFill>
                  <a:prstClr val="black"/>
                </a:solidFill>
              </a:rPr>
              <a:t>Two or more distinct and identifiable products with the following not being distinct and identifiable:</a:t>
            </a:r>
          </a:p>
          <a:p>
            <a:pPr lvl="3">
              <a:buClr>
                <a:srgbClr val="A5300F"/>
              </a:buClr>
              <a:buFont typeface="Wingdings" panose="05000000000000000000" pitchFamily="2" charset="2"/>
              <a:buChar char="v"/>
              <a:defRPr/>
            </a:pPr>
            <a:r>
              <a:rPr lang="en-US" sz="2200" dirty="0">
                <a:solidFill>
                  <a:prstClr val="black"/>
                </a:solidFill>
              </a:rPr>
              <a:t>Elements of sales price, e.g., material and labor costs</a:t>
            </a:r>
          </a:p>
          <a:p>
            <a:pPr lvl="3">
              <a:buClr>
                <a:srgbClr val="A5300F"/>
              </a:buClr>
              <a:buFont typeface="Wingdings" panose="05000000000000000000" pitchFamily="2" charset="2"/>
              <a:buChar char="v"/>
              <a:defRPr/>
            </a:pPr>
            <a:r>
              <a:rPr lang="en-US" sz="2200" dirty="0">
                <a:solidFill>
                  <a:prstClr val="black"/>
                </a:solidFill>
              </a:rPr>
              <a:t>Packaging</a:t>
            </a:r>
          </a:p>
          <a:p>
            <a:pPr lvl="3">
              <a:buClr>
                <a:srgbClr val="A5300F"/>
              </a:buClr>
              <a:buFont typeface="Wingdings" panose="05000000000000000000" pitchFamily="2" charset="2"/>
              <a:buChar char="v"/>
              <a:defRPr/>
            </a:pPr>
            <a:r>
              <a:rPr lang="en-US" sz="2200" dirty="0">
                <a:solidFill>
                  <a:prstClr val="black"/>
                </a:solidFill>
              </a:rPr>
              <a:t>Items offered for free</a:t>
            </a:r>
          </a:p>
          <a:p>
            <a:pPr lvl="2">
              <a:buClr>
                <a:srgbClr val="A5300F"/>
              </a:buClr>
              <a:buFont typeface="Wingdings" panose="05000000000000000000" pitchFamily="2" charset="2"/>
              <a:buChar char="Ø"/>
              <a:defRPr/>
            </a:pPr>
            <a:r>
              <a:rPr lang="en-US" sz="2200" dirty="0">
                <a:solidFill>
                  <a:prstClr val="black"/>
                </a:solidFill>
              </a:rPr>
              <a:t>Sold for one nonitemized price.</a:t>
            </a:r>
          </a:p>
          <a:p>
            <a:pPr lvl="2">
              <a:buClr>
                <a:srgbClr val="A5300F"/>
              </a:buClr>
              <a:buFont typeface="Wingdings" panose="05000000000000000000" pitchFamily="2" charset="2"/>
              <a:buChar char="Ø"/>
              <a:defRPr/>
            </a:pPr>
            <a:r>
              <a:rPr lang="en-US" sz="2200" b="0" i="0" dirty="0">
                <a:solidFill>
                  <a:srgbClr val="000000"/>
                </a:solidFill>
                <a:effectLst/>
                <a:highlight>
                  <a:srgbClr val="FFFFFF"/>
                </a:highlight>
              </a:rPr>
              <a:t>And excluding the sale of any products in which the sales price varies, or is negotiable, based on the selection by the purchaser of the products included in the transaction.</a:t>
            </a:r>
            <a:endParaRPr kumimoji="0" lang="en-US" sz="2200" b="0" i="0" u="none" strike="noStrike" kern="1200" cap="none" spc="0" normalizeH="0" baseline="0" noProof="0" dirty="0">
              <a:ln>
                <a:noFill/>
              </a:ln>
              <a:solidFill>
                <a:prstClr val="black"/>
              </a:solidFill>
              <a:effectLst/>
              <a:uLnTx/>
              <a:uFillTx/>
              <a:ea typeface="+mn-ea"/>
              <a:cs typeface="+mn-cs"/>
            </a:endParaRPr>
          </a:p>
        </p:txBody>
      </p:sp>
    </p:spTree>
    <p:custDataLst>
      <p:tags r:id="rId1"/>
    </p:custDataLst>
    <p:extLst>
      <p:ext uri="{BB962C8B-B14F-4D97-AF65-F5344CB8AC3E}">
        <p14:creationId xmlns:p14="http://schemas.microsoft.com/office/powerpoint/2010/main" val="1166271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Work Group Observation on Streamlined Bundling Rules</a:t>
            </a: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6260357"/>
          </a:xfrm>
        </p:spPr>
        <p:txBody>
          <a:bodyPr>
            <a:normAutofit/>
          </a:bodyPr>
          <a:lstStyle/>
          <a:p>
            <a:pPr lvl="1">
              <a:buClr>
                <a:srgbClr val="A5300F"/>
              </a:buClr>
              <a:defRPr/>
            </a:pPr>
            <a:r>
              <a:rPr lang="en-US" sz="2400" u="sng" dirty="0">
                <a:solidFill>
                  <a:prstClr val="black"/>
                </a:solidFill>
              </a:rPr>
              <a:t>Step 2: Exception transactions</a:t>
            </a:r>
          </a:p>
          <a:p>
            <a:pPr lvl="2">
              <a:buClr>
                <a:srgbClr val="A5300F"/>
              </a:buClr>
              <a:buFont typeface="Wingdings" panose="05000000000000000000" pitchFamily="2" charset="2"/>
              <a:buChar char="Ø"/>
              <a:defRPr/>
            </a:pPr>
            <a:r>
              <a:rPr lang="en-US" sz="2400" dirty="0">
                <a:solidFill>
                  <a:prstClr val="black"/>
                </a:solidFill>
              </a:rPr>
              <a:t>Transactions that would be bundled transactions except…</a:t>
            </a:r>
          </a:p>
          <a:p>
            <a:pPr lvl="3">
              <a:buClr>
                <a:srgbClr val="A5300F"/>
              </a:buClr>
              <a:buFont typeface="Wingdings" panose="05000000000000000000" pitchFamily="2" charset="2"/>
              <a:buChar char="Ø"/>
              <a:defRPr/>
            </a:pPr>
            <a:r>
              <a:rPr lang="en-US" sz="2400" dirty="0">
                <a:solidFill>
                  <a:prstClr val="black"/>
                </a:solidFill>
              </a:rPr>
              <a:t>The true object transactions is one of the products.</a:t>
            </a:r>
          </a:p>
          <a:p>
            <a:pPr lvl="3">
              <a:buClr>
                <a:srgbClr val="A5300F"/>
              </a:buClr>
              <a:buFont typeface="Wingdings" panose="05000000000000000000" pitchFamily="2" charset="2"/>
              <a:buChar char="Ø"/>
              <a:defRPr/>
            </a:pPr>
            <a:r>
              <a:rPr lang="en-US" sz="2400" dirty="0">
                <a:solidFill>
                  <a:prstClr val="black"/>
                </a:solidFill>
              </a:rPr>
              <a:t>The taxable product is de minimis</a:t>
            </a:r>
          </a:p>
          <a:p>
            <a:pPr lvl="3">
              <a:buClr>
                <a:srgbClr val="A5300F"/>
              </a:buClr>
              <a:buFont typeface="Wingdings" panose="05000000000000000000" pitchFamily="2" charset="2"/>
              <a:buChar char="Ø"/>
              <a:defRPr/>
            </a:pPr>
            <a:r>
              <a:rPr lang="en-US" sz="2400" dirty="0">
                <a:solidFill>
                  <a:srgbClr val="000000"/>
                </a:solidFill>
                <a:highlight>
                  <a:srgbClr val="FFFFFF"/>
                </a:highlight>
              </a:rPr>
              <a:t>The transaction contains specified industry products (food, drugs, etc.) and the taxable products are X% or less of the purchase price.</a:t>
            </a:r>
          </a:p>
          <a:p>
            <a:pPr lvl="1">
              <a:buClr>
                <a:srgbClr val="A5300F"/>
              </a:buClr>
              <a:buFont typeface="Wingdings" panose="05000000000000000000" pitchFamily="2" charset="2"/>
              <a:buChar char="§"/>
              <a:defRPr/>
            </a:pPr>
            <a:r>
              <a:rPr lang="en-US" sz="2400" u="sng" dirty="0">
                <a:solidFill>
                  <a:srgbClr val="000000"/>
                </a:solidFill>
                <a:highlight>
                  <a:srgbClr val="FFFFFF"/>
                </a:highlight>
              </a:rPr>
              <a:t>Step 3: Specify tax treatment of bundled transactions and exception transactions, including applicable unbundling rules.</a:t>
            </a:r>
            <a:endParaRPr lang="en-US" sz="2400" u="sng" dirty="0">
              <a:solidFill>
                <a:prstClr val="black"/>
              </a:solidFill>
            </a:endParaRPr>
          </a:p>
          <a:p>
            <a:pPr lvl="1">
              <a:buClr>
                <a:srgbClr val="A5300F"/>
              </a:buClr>
              <a:defRPr/>
            </a:pPr>
            <a:endParaRPr kumimoji="0" lang="en-US" sz="20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1996704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Bundling Examples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803157"/>
          </a:xfrm>
        </p:spPr>
        <p:txBody>
          <a:bodyPr>
            <a:normAutofit/>
          </a:bodyPr>
          <a:lstStyle/>
          <a:p>
            <a:endParaRPr lang="en-US" dirty="0"/>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a:tabLst/>
              <a:defRPr/>
            </a:pPr>
            <a:r>
              <a:rPr kumimoji="0" lang="en-US" sz="2400" b="0" i="0" strike="noStrike" kern="1200" cap="none" spc="0" normalizeH="0" baseline="0" noProof="0" dirty="0">
                <a:ln>
                  <a:noFill/>
                </a:ln>
                <a:solidFill>
                  <a:prstClr val="black"/>
                </a:solidFill>
                <a:effectLst/>
                <a:uLnTx/>
                <a:uFillTx/>
                <a:latin typeface="Franklin Gothic Book" panose="020B0502020104020203"/>
                <a:ea typeface="+mn-ea"/>
                <a:cs typeface="+mn-cs"/>
              </a:rPr>
              <a:t>Assume a state does not tax software as a service but does tax software as TPP. What should be the taxability outcome if a seller of SaaS includes with the subscription an app that allows a purchaser to more easily access the SaaS platform?</a:t>
            </a:r>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a:tabLst/>
              <a:defRPr/>
            </a:pPr>
            <a:endParaRPr kumimoji="0" lang="en-US" sz="2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a:tabLst/>
              <a:defRPr/>
            </a:pPr>
            <a:r>
              <a:rPr kumimoji="0" lang="en-US" sz="2400" b="0" i="0" u="none" strike="noStrike" kern="1200" cap="none" spc="0" normalizeH="0" baseline="0" noProof="0" dirty="0">
                <a:ln>
                  <a:noFill/>
                </a:ln>
                <a:solidFill>
                  <a:prstClr val="black"/>
                </a:solidFill>
                <a:effectLst/>
                <a:uLnTx/>
                <a:uFillTx/>
                <a:latin typeface="Franklin Gothic Book" panose="020B0502020104020203"/>
                <a:ea typeface="+mn-ea"/>
                <a:cs typeface="+mn-cs"/>
              </a:rPr>
              <a:t>Charges for personal services (e.g., training or consulting) or a membership to a trade or professional organization that include access to a digital library of forms, templates, articles, and/or training videos.</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1863668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Bundling Examples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803157"/>
          </a:xfrm>
        </p:spPr>
        <p:txBody>
          <a:bodyPr>
            <a:normAutofit/>
          </a:bodyPr>
          <a:lstStyle/>
          <a:p>
            <a:endParaRPr lang="en-US" dirty="0"/>
          </a:p>
          <a:p>
            <a:pPr marL="457200" marR="0" lvl="0" indent="-457200" algn="l" defTabSz="457200" rtl="0" eaLnBrk="1" fontAlgn="auto" latinLnBrk="0" hangingPunct="1">
              <a:lnSpc>
                <a:spcPct val="110000"/>
              </a:lnSpc>
              <a:spcBef>
                <a:spcPct val="20000"/>
              </a:spcBef>
              <a:spcAft>
                <a:spcPts val="600"/>
              </a:spcAft>
              <a:buClr>
                <a:srgbClr val="A5300F"/>
              </a:buClr>
              <a:buSzPct val="92000"/>
              <a:buFont typeface="+mj-lt"/>
              <a:buAutoNum type="arabicPeriod" startAt="3"/>
              <a:tabLst/>
              <a:defRPr/>
            </a:pPr>
            <a:r>
              <a:rPr lang="en-US" sz="2400" dirty="0">
                <a:effectLst/>
                <a:ea typeface="Times New Roman" panose="02020603050405020304" pitchFamily="18" charset="0"/>
                <a:cs typeface="Aptos" panose="020B0004020202020204" pitchFamily="34" charset="0"/>
              </a:rPr>
              <a:t>Vendor's nonitemized offering includes the following: </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right to use an online portal to access the vendor's proprietary digital research library, </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right to receive personal consulting from professional analysts, and</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right to view prerecorded online presentations, meetings, or workshops</a:t>
            </a:r>
            <a:endParaRPr lang="en-US" sz="2400" dirty="0">
              <a:effectLst/>
              <a:ea typeface="Aptos" panose="020B0004020202020204" pitchFamily="34" charset="0"/>
              <a:cs typeface="Times New Roman" panose="02020603050405020304" pitchFamily="18" charset="0"/>
            </a:endParaRPr>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startAt="3"/>
              <a:tabLst/>
              <a:defRPr/>
            </a:pPr>
            <a:endParaRPr kumimoji="0" lang="en-US"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1473805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Bundling Examples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803157"/>
          </a:xfrm>
        </p:spPr>
        <p:txBody>
          <a:bodyPr>
            <a:normAutofit lnSpcReduction="10000"/>
          </a:bodyPr>
          <a:lstStyle/>
          <a:p>
            <a:endParaRPr lang="en-US" dirty="0"/>
          </a:p>
          <a:p>
            <a:pPr marL="342900" marR="0" lvl="0" indent="-342900">
              <a:spcBef>
                <a:spcPts val="0"/>
              </a:spcBef>
              <a:spcAft>
                <a:spcPts val="0"/>
              </a:spcAft>
              <a:buFont typeface="+mj-lt"/>
              <a:buAutoNum type="arabicPeriod" startAt="4"/>
            </a:pPr>
            <a:r>
              <a:rPr lang="en-US" sz="2400" dirty="0">
                <a:effectLst/>
                <a:ea typeface="Times New Roman" panose="02020603050405020304" pitchFamily="18" charset="0"/>
                <a:cs typeface="Aptos" panose="020B0004020202020204" pitchFamily="34" charset="0"/>
              </a:rPr>
              <a:t>Vendor's nonitemized offering includes the following: </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right to access a Communications As a Service (CaaS) platform </a:t>
            </a:r>
            <a:endParaRPr lang="en-US" sz="2400" dirty="0">
              <a:effectLst/>
              <a:ea typeface="Aptos" panose="020B0004020202020204" pitchFamily="34" charset="0"/>
              <a:cs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2400" dirty="0">
                <a:effectLst/>
                <a:ea typeface="Times New Roman" panose="02020603050405020304" pitchFamily="18" charset="0"/>
                <a:cs typeface="Aptos" panose="020B0004020202020204" pitchFamily="34" charset="0"/>
              </a:rPr>
              <a:t>includes access to use VOIP, SMS/MMS texting through IP protocol, instant messaging and audio/video conferencing tools</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ability to store and manage data </a:t>
            </a:r>
            <a:endParaRPr lang="en-US" sz="2400" dirty="0">
              <a:effectLst/>
              <a:ea typeface="Aptos" panose="020B0004020202020204" pitchFamily="34" charset="0"/>
              <a:cs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2400" dirty="0">
                <a:effectLst/>
                <a:ea typeface="Times New Roman" panose="02020603050405020304" pitchFamily="18" charset="0"/>
                <a:cs typeface="Aptos" panose="020B0004020202020204" pitchFamily="34" charset="0"/>
              </a:rPr>
              <a:t>Storage and management of communication data</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ability to integrate (e.g., through an Application Programmable Interface) the software platform with other 3</a:t>
            </a:r>
            <a:r>
              <a:rPr lang="en-US" sz="2400" baseline="30000" dirty="0">
                <a:effectLst/>
                <a:ea typeface="Times New Roman" panose="02020603050405020304" pitchFamily="18" charset="0"/>
                <a:cs typeface="Times New Roman" panose="02020603050405020304" pitchFamily="18" charset="0"/>
              </a:rPr>
              <a:t>rd</a:t>
            </a:r>
            <a:r>
              <a:rPr lang="en-US" sz="2400" dirty="0">
                <a:effectLst/>
                <a:ea typeface="Times New Roman" panose="02020603050405020304" pitchFamily="18" charset="0"/>
                <a:cs typeface="Times New Roman" panose="02020603050405020304" pitchFamily="18" charset="0"/>
              </a:rPr>
              <a:t> party software</a:t>
            </a:r>
          </a:p>
          <a:p>
            <a:pPr marL="742950" marR="0" lvl="1" indent="-285750">
              <a:spcBef>
                <a:spcPts val="0"/>
              </a:spcBef>
              <a:spcAft>
                <a:spcPts val="0"/>
              </a:spcAft>
              <a:buFont typeface="Courier New" panose="02070309020205020404" pitchFamily="49" charset="0"/>
              <a:buChar char="o"/>
            </a:pPr>
            <a:endParaRPr lang="en-US" sz="2400" dirty="0">
              <a:effectLst/>
              <a:ea typeface="Times New Roman" panose="02020603050405020304" pitchFamily="18" charset="0"/>
              <a:cs typeface="Times New Roman" panose="02020603050405020304" pitchFamily="18" charset="0"/>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614067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Bundling Examples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803157"/>
          </a:xfrm>
        </p:spPr>
        <p:txBody>
          <a:bodyPr>
            <a:normAutofit/>
          </a:bodyPr>
          <a:lstStyle/>
          <a:p>
            <a:endParaRPr lang="en-US" dirty="0"/>
          </a:p>
          <a:p>
            <a:pPr marL="342900" marR="0" lvl="0" indent="-342900">
              <a:spcBef>
                <a:spcPts val="0"/>
              </a:spcBef>
              <a:spcAft>
                <a:spcPts val="0"/>
              </a:spcAft>
              <a:buFont typeface="+mj-lt"/>
              <a:buAutoNum type="arabicPeriod" startAt="5"/>
            </a:pPr>
            <a:r>
              <a:rPr lang="en-US" sz="2400" dirty="0">
                <a:effectLst/>
                <a:ea typeface="Times New Roman" panose="02020603050405020304" pitchFamily="18" charset="0"/>
                <a:cs typeface="Aptos" panose="020B0004020202020204" pitchFamily="34" charset="0"/>
              </a:rPr>
              <a:t>Vendor's nonitemized offering includes following: </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Lease of a live-stream camera with unlimited 4G LTE Data </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A web-based platform to access the live video streaming of a location (e.g., construction site)</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ability to control the camera through customer's computers or electronic devices.  </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Unlimited storage of videos</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Access to weather data</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Allows the customer to create time-lapsing videos/photos</a:t>
            </a:r>
            <a:endParaRPr lang="en-US" sz="2400" dirty="0">
              <a:effectLst/>
              <a:ea typeface="Aptos" panose="020B0004020202020204" pitchFamily="34" charset="0"/>
              <a:cs typeface="Times New Roman" panose="02020603050405020304" pitchFamily="18" charset="0"/>
            </a:endParaRPr>
          </a:p>
          <a:p>
            <a:pPr marL="133200" indent="0">
              <a:spcBef>
                <a:spcPts val="0"/>
              </a:spcBef>
              <a:spcAft>
                <a:spcPts val="0"/>
              </a:spcAft>
              <a:buNone/>
            </a:pPr>
            <a:r>
              <a:rPr lang="en-US" sz="2400" dirty="0">
                <a:effectLst/>
                <a:ea typeface="Times New Roman" panose="02020603050405020304" pitchFamily="18" charset="0"/>
                <a:cs typeface="Times New Roman" panose="02020603050405020304" pitchFamily="18" charset="0"/>
              </a:rPr>
              <a:t> </a:t>
            </a:r>
            <a:endParaRPr lang="en-US" sz="2400" dirty="0">
              <a:effectLst/>
              <a:ea typeface="Aptos" panose="020B0004020202020204" pitchFamily="34" charset="0"/>
              <a:cs typeface="Times New Roman" panose="02020603050405020304" pitchFamily="18" charset="0"/>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1809020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Bundling Examples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803157"/>
          </a:xfrm>
        </p:spPr>
        <p:txBody>
          <a:bodyPr>
            <a:normAutofit/>
          </a:bodyPr>
          <a:lstStyle/>
          <a:p>
            <a:endParaRPr lang="en-US" dirty="0"/>
          </a:p>
          <a:p>
            <a:pPr marL="342900" marR="0" lvl="0" indent="-342900">
              <a:spcBef>
                <a:spcPts val="0"/>
              </a:spcBef>
              <a:spcAft>
                <a:spcPts val="0"/>
              </a:spcAft>
              <a:buFont typeface="+mj-lt"/>
              <a:buAutoNum type="arabicPeriod" startAt="6"/>
            </a:pPr>
            <a:r>
              <a:rPr lang="en-US" sz="2400" dirty="0">
                <a:effectLst/>
                <a:ea typeface="Times New Roman" panose="02020603050405020304" pitchFamily="18" charset="0"/>
                <a:cs typeface="Aptos" panose="020B0004020202020204" pitchFamily="34" charset="0"/>
              </a:rPr>
              <a:t>Vendor's nonitemized offering is the sale of a Non-Fungible Token that provides the owner with the following: </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Free admission to a set number of music concerts annually – (sourced to respective state)</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Access to in-person educational events</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Lifetime subscription to video streaming service</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Lifetime subscription to downloadable software</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Lifetime subscription to music streaming service</a:t>
            </a:r>
            <a:endParaRPr lang="en-US" sz="2400" dirty="0">
              <a:effectLst/>
              <a:ea typeface="Aptos" panose="020B0004020202020204" pitchFamily="34" charset="0"/>
              <a:cs typeface="Times New Roman" panose="02020603050405020304" pitchFamily="18" charset="0"/>
            </a:endParaRPr>
          </a:p>
          <a:p>
            <a:pPr marL="0" marR="0" indent="0">
              <a:spcBef>
                <a:spcPts val="0"/>
              </a:spcBef>
              <a:spcAft>
                <a:spcPts val="0"/>
              </a:spcAft>
              <a:buNone/>
            </a:pPr>
            <a:r>
              <a:rPr lang="en-US" sz="2400" dirty="0">
                <a:effectLst/>
                <a:ea typeface="Aptos" panose="020B0004020202020204" pitchFamily="34" charset="0"/>
                <a:cs typeface="Aptos" panose="020B0004020202020204" pitchFamily="34" charset="0"/>
              </a:rPr>
              <a:t> </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3746289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Bundling Examples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803157"/>
          </a:xfrm>
        </p:spPr>
        <p:txBody>
          <a:bodyPr>
            <a:normAutofit fontScale="92500"/>
          </a:bodyPr>
          <a:lstStyle/>
          <a:p>
            <a:pPr marL="0" marR="0">
              <a:spcBef>
                <a:spcPts val="0"/>
              </a:spcBef>
              <a:spcAft>
                <a:spcPts val="0"/>
              </a:spcAft>
            </a:pPr>
            <a:endParaRPr lang="en-US" dirty="0">
              <a:effectLst/>
              <a:ea typeface="Aptos" panose="020B0004020202020204" pitchFamily="34" charset="0"/>
              <a:cs typeface="Aptos" panose="020B0004020202020204" pitchFamily="34" charset="0"/>
            </a:endParaRPr>
          </a:p>
          <a:p>
            <a:pPr marL="342900" marR="0" lvl="0" indent="-342900">
              <a:spcBef>
                <a:spcPts val="0"/>
              </a:spcBef>
              <a:spcAft>
                <a:spcPts val="0"/>
              </a:spcAft>
              <a:buFont typeface="+mj-lt"/>
              <a:buAutoNum type="arabicPeriod" startAt="7"/>
            </a:pPr>
            <a:endParaRPr lang="en-US" sz="2400" dirty="0">
              <a:effectLst/>
              <a:ea typeface="Times New Roman" panose="02020603050405020304" pitchFamily="18" charset="0"/>
              <a:cs typeface="Aptos" panose="020B0004020202020204" pitchFamily="34" charset="0"/>
            </a:endParaRPr>
          </a:p>
          <a:p>
            <a:pPr marL="342900" marR="0" lvl="0" indent="-342900">
              <a:spcBef>
                <a:spcPts val="0"/>
              </a:spcBef>
              <a:spcAft>
                <a:spcPts val="0"/>
              </a:spcAft>
              <a:buFont typeface="+mj-lt"/>
              <a:buAutoNum type="arabicPeriod" startAt="7"/>
            </a:pPr>
            <a:r>
              <a:rPr lang="en-US" sz="2400" dirty="0">
                <a:effectLst/>
                <a:ea typeface="Times New Roman" panose="02020603050405020304" pitchFamily="18" charset="0"/>
                <a:cs typeface="Aptos" panose="020B0004020202020204" pitchFamily="34" charset="0"/>
              </a:rPr>
              <a:t>Vendor's nonitemized offering is the sale of remote access software, providing users with the following: </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right to exclusively use the software product remotely </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Users can download an application (e.g., mobile, desktop, tablet) that provides access to the vendor's remote access software </a:t>
            </a:r>
            <a:endParaRPr lang="en-US" sz="2400" dirty="0">
              <a:effectLst/>
              <a:ea typeface="Aptos" panose="020B0004020202020204" pitchFamily="34" charset="0"/>
              <a:cs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2400" dirty="0">
                <a:effectLst/>
                <a:ea typeface="Times New Roman" panose="02020603050405020304" pitchFamily="18" charset="0"/>
                <a:cs typeface="Aptos" panose="020B0004020202020204" pitchFamily="34" charset="0"/>
              </a:rPr>
              <a:t>The downloaded application does not include any offline functionality for the user</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ability to create 3D renderings of a building or structure that can be downloaded or shared via email</a:t>
            </a:r>
            <a:endParaRPr lang="en-US" sz="2400" dirty="0">
              <a:effectLst/>
              <a:ea typeface="Aptos" panose="020B0004020202020204" pitchFamily="34" charset="0"/>
              <a:cs typeface="Times New Roman" panose="02020603050405020304" pitchFamily="18" charset="0"/>
            </a:endParaRPr>
          </a:p>
          <a:p>
            <a:pPr marL="0" marR="0" lvl="0" indent="0">
              <a:spcBef>
                <a:spcPts val="0"/>
              </a:spcBef>
              <a:spcAft>
                <a:spcPts val="0"/>
              </a:spcAft>
              <a:buNone/>
            </a:pPr>
            <a:endParaRPr lang="en-US" sz="2400" dirty="0">
              <a:effectLst/>
              <a:ea typeface="Aptos" panose="020B0004020202020204" pitchFamily="34" charset="0"/>
              <a:cs typeface="Aptos" panose="020B0004020202020204" pitchFamily="34" charset="0"/>
            </a:endParaRPr>
          </a:p>
          <a:p>
            <a:pPr marL="133200" indent="0">
              <a:spcBef>
                <a:spcPts val="0"/>
              </a:spcBef>
              <a:spcAft>
                <a:spcPts val="0"/>
              </a:spcAft>
              <a:buNone/>
            </a:pPr>
            <a:r>
              <a:rPr lang="en-US" sz="2400" dirty="0">
                <a:effectLst/>
                <a:ea typeface="Times New Roman" panose="02020603050405020304" pitchFamily="18" charset="0"/>
                <a:cs typeface="Times New Roman" panose="02020603050405020304" pitchFamily="18" charset="0"/>
              </a:rPr>
              <a:t> </a:t>
            </a:r>
            <a:endParaRPr lang="en-US" sz="2400" dirty="0">
              <a:effectLst/>
              <a:ea typeface="Aptos" panose="020B0004020202020204" pitchFamily="34" charset="0"/>
              <a:cs typeface="Times New Roman" panose="02020603050405020304" pitchFamily="18" charset="0"/>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2381764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rgbClr val="FFFEFF"/>
                </a:solidFill>
              </a:rPr>
            </a:br>
            <a:r>
              <a:rPr lang="en-US" dirty="0">
                <a:solidFill>
                  <a:srgbClr val="FFFEFF"/>
                </a:solidFill>
              </a:rPr>
              <a:t>Work Group Bundling Examples</a:t>
            </a:r>
            <a:br>
              <a:rPr lang="en-US" dirty="0">
                <a:solidFill>
                  <a:srgbClr val="FFFEFF"/>
                </a:solidFill>
              </a:rPr>
            </a:br>
            <a:br>
              <a:rPr lang="en-US"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6260357"/>
          </a:xfrm>
        </p:spPr>
        <p:txBody>
          <a:bodyPr>
            <a:normAutofit fontScale="85000" lnSpcReduction="20000"/>
          </a:bodyPr>
          <a:lstStyle/>
          <a:p>
            <a:endParaRPr lang="en-US" dirty="0"/>
          </a:p>
          <a:p>
            <a:pPr marL="342900" marR="0" lvl="0" indent="-342900">
              <a:spcBef>
                <a:spcPts val="0"/>
              </a:spcBef>
              <a:spcAft>
                <a:spcPts val="0"/>
              </a:spcAft>
              <a:buFont typeface="+mj-lt"/>
              <a:buAutoNum type="arabicPeriod" startAt="8"/>
            </a:pPr>
            <a:endParaRPr lang="en-US" sz="2400" dirty="0">
              <a:effectLst/>
              <a:ea typeface="Times New Roman" panose="02020603050405020304" pitchFamily="18" charset="0"/>
              <a:cs typeface="Aptos" panose="020B0004020202020204" pitchFamily="34" charset="0"/>
            </a:endParaRPr>
          </a:p>
          <a:p>
            <a:pPr marL="342900" marR="0" lvl="0" indent="-342900">
              <a:spcBef>
                <a:spcPts val="0"/>
              </a:spcBef>
              <a:spcAft>
                <a:spcPts val="0"/>
              </a:spcAft>
              <a:buFont typeface="+mj-lt"/>
              <a:buAutoNum type="arabicPeriod" startAt="8"/>
            </a:pPr>
            <a:r>
              <a:rPr lang="en-US" sz="2400" dirty="0">
                <a:effectLst/>
                <a:ea typeface="Times New Roman" panose="02020603050405020304" pitchFamily="18" charset="0"/>
                <a:cs typeface="Aptos" panose="020B0004020202020204" pitchFamily="34" charset="0"/>
              </a:rPr>
              <a:t>Vendor's nonitemized offering is the sale of remote access software, providing users with the following: </a:t>
            </a:r>
            <a:endParaRPr lang="en-US" sz="2400" dirty="0">
              <a:effectLst/>
              <a:ea typeface="Aptos" panose="020B0004020202020204" pitchFamily="34" charset="0"/>
              <a:cs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right to use the software product remotely </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Users can download an application (e.g., mobile, desktop, tablet) that provides access to the vendor's remote access software </a:t>
            </a:r>
            <a:endParaRPr lang="en-US" sz="2400" dirty="0">
              <a:effectLst/>
              <a:ea typeface="Aptos" panose="020B0004020202020204" pitchFamily="34" charset="0"/>
              <a:cs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2400" dirty="0">
                <a:effectLst/>
                <a:ea typeface="Times New Roman" panose="02020603050405020304" pitchFamily="18" charset="0"/>
                <a:cs typeface="Aptos" panose="020B0004020202020204" pitchFamily="34" charset="0"/>
              </a:rPr>
              <a:t>The downloaded application includes various offline functionalities when not connected to the vendor's platform, such as: </a:t>
            </a:r>
            <a:endParaRPr lang="en-US" sz="2400" dirty="0">
              <a:effectLst/>
              <a:ea typeface="Aptos" panose="020B0004020202020204" pitchFamily="34" charset="0"/>
              <a:cs typeface="Aptos" panose="020B0004020202020204" pitchFamily="34" charset="0"/>
            </a:endParaRPr>
          </a:p>
          <a:p>
            <a:pPr marL="1600200" marR="0" lvl="3" indent="-228600">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Aptos" panose="020B0004020202020204" pitchFamily="34" charset="0"/>
              </a:rPr>
              <a:t>The ability for the user to take pictures within the application installed on their device</a:t>
            </a:r>
            <a:endParaRPr lang="en-US" sz="2400" dirty="0">
              <a:effectLst/>
              <a:ea typeface="Aptos" panose="020B0004020202020204" pitchFamily="34" charset="0"/>
              <a:cs typeface="Aptos" panose="020B0004020202020204" pitchFamily="34" charset="0"/>
            </a:endParaRPr>
          </a:p>
          <a:p>
            <a:pPr marL="1600200" marR="0" lvl="3" indent="-228600">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Aptos" panose="020B0004020202020204" pitchFamily="34" charset="0"/>
              </a:rPr>
              <a:t>Data storage within the user's device</a:t>
            </a:r>
            <a:endParaRPr lang="en-US" sz="2400" dirty="0">
              <a:effectLst/>
              <a:ea typeface="Aptos" panose="020B0004020202020204" pitchFamily="34" charset="0"/>
              <a:cs typeface="Aptos" panose="020B0004020202020204" pitchFamily="34" charset="0"/>
            </a:endParaRPr>
          </a:p>
          <a:p>
            <a:pPr marL="1600200" marR="0" lvl="3" indent="-228600">
              <a:spcBef>
                <a:spcPts val="0"/>
              </a:spcBef>
              <a:spcAft>
                <a:spcPts val="0"/>
              </a:spcAft>
              <a:buFont typeface="Symbol" panose="05050102010706020507" pitchFamily="18" charset="2"/>
              <a:buChar char=""/>
            </a:pPr>
            <a:r>
              <a:rPr lang="en-US" sz="2400" dirty="0">
                <a:effectLst/>
                <a:ea typeface="Times New Roman" panose="02020603050405020304" pitchFamily="18" charset="0"/>
                <a:cs typeface="Aptos" panose="020B0004020202020204" pitchFamily="34" charset="0"/>
              </a:rPr>
              <a:t>Geolocation tracking features, such as: </a:t>
            </a:r>
            <a:endParaRPr lang="en-US" sz="2400" dirty="0">
              <a:effectLst/>
              <a:ea typeface="Aptos" panose="020B0004020202020204" pitchFamily="34" charset="0"/>
              <a:cs typeface="Aptos" panose="020B0004020202020204" pitchFamily="34" charset="0"/>
            </a:endParaRPr>
          </a:p>
          <a:p>
            <a:pPr marL="2057400" marR="0" lvl="4" indent="-22860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Location history logging</a:t>
            </a:r>
            <a:endParaRPr lang="en-US" sz="2400" dirty="0">
              <a:effectLst/>
              <a:ea typeface="Aptos" panose="020B0004020202020204" pitchFamily="34" charset="0"/>
              <a:cs typeface="Times New Roman" panose="02020603050405020304" pitchFamily="18" charset="0"/>
            </a:endParaRPr>
          </a:p>
          <a:p>
            <a:pPr marL="2057400" marR="0" lvl="4" indent="-22860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ability to tag the location where photos are taken or data is collected</a:t>
            </a:r>
            <a:endParaRPr lang="en-US" sz="24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400" dirty="0">
                <a:effectLst/>
                <a:ea typeface="Times New Roman" panose="02020603050405020304" pitchFamily="18" charset="0"/>
                <a:cs typeface="Times New Roman" panose="02020603050405020304" pitchFamily="18" charset="0"/>
              </a:rPr>
              <a:t>The ability to create 3D renderings of a building or structure that can be downloaded or shared via email</a:t>
            </a:r>
            <a:endParaRPr lang="en-US" sz="2400" dirty="0">
              <a:effectLst/>
              <a:ea typeface="Aptos" panose="020B0004020202020204" pitchFamily="34" charset="0"/>
              <a:cs typeface="Times New Roman" panose="02020603050405020304" pitchFamily="18" charset="0"/>
            </a:endParaRPr>
          </a:p>
          <a:p>
            <a:pPr marL="0" marR="0" indent="0">
              <a:spcBef>
                <a:spcPts val="0"/>
              </a:spcBef>
              <a:spcAft>
                <a:spcPts val="0"/>
              </a:spcAft>
              <a:buNone/>
            </a:pPr>
            <a:r>
              <a:rPr lang="en-US" sz="2400" dirty="0">
                <a:effectLst/>
                <a:ea typeface="Aptos" panose="020B0004020202020204" pitchFamily="34" charset="0"/>
                <a:cs typeface="Aptos" panose="020B0004020202020204" pitchFamily="34" charset="0"/>
              </a:rPr>
              <a:t> </a:t>
            </a:r>
          </a:p>
          <a:p>
            <a:pPr marL="0" marR="0">
              <a:spcBef>
                <a:spcPts val="0"/>
              </a:spcBef>
              <a:spcAft>
                <a:spcPts val="0"/>
              </a:spcAft>
            </a:pPr>
            <a:endParaRPr lang="en-US" sz="2400" dirty="0">
              <a:effectLst/>
              <a:ea typeface="Aptos" panose="020B0004020202020204" pitchFamily="34" charset="0"/>
              <a:cs typeface="Aptos" panose="020B0004020202020204" pitchFamily="34" charset="0"/>
            </a:endParaRPr>
          </a:p>
          <a:p>
            <a:pPr marL="0" marR="0" lvl="0" indent="0">
              <a:spcBef>
                <a:spcPts val="0"/>
              </a:spcBef>
              <a:spcAft>
                <a:spcPts val="0"/>
              </a:spcAft>
              <a:buNone/>
            </a:pPr>
            <a:endParaRPr lang="en-US" sz="2400" dirty="0">
              <a:effectLst/>
              <a:ea typeface="Aptos" panose="020B0004020202020204" pitchFamily="34" charset="0"/>
              <a:cs typeface="Aptos" panose="020B0004020202020204" pitchFamily="34" charset="0"/>
            </a:endParaRPr>
          </a:p>
          <a:p>
            <a:pPr marL="133200" indent="0">
              <a:spcBef>
                <a:spcPts val="0"/>
              </a:spcBef>
              <a:spcAft>
                <a:spcPts val="0"/>
              </a:spcAft>
              <a:buNone/>
            </a:pPr>
            <a:r>
              <a:rPr lang="en-US" sz="2400" dirty="0">
                <a:effectLst/>
                <a:ea typeface="Times New Roman" panose="02020603050405020304" pitchFamily="18" charset="0"/>
                <a:cs typeface="Times New Roman" panose="02020603050405020304" pitchFamily="18" charset="0"/>
              </a:rPr>
              <a:t> </a:t>
            </a: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220391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Bundling and the Taxation of Digital Products -  Background and Steps to Date</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534935" y="597643"/>
            <a:ext cx="6725899" cy="5792922"/>
          </a:xfrm>
        </p:spPr>
        <p:txBody>
          <a:bodyPr>
            <a:normAutofit/>
          </a:bodyPr>
          <a:lstStyle/>
          <a:p>
            <a:r>
              <a:rPr lang="en-US" sz="3200" dirty="0">
                <a:solidFill>
                  <a:schemeClr val="tx1"/>
                </a:solidFill>
              </a:rPr>
              <a:t>At their March 7, 2024 meeting, the work group voted to study bundling issues. </a:t>
            </a:r>
          </a:p>
          <a:p>
            <a:r>
              <a:rPr lang="en-US" sz="3200" dirty="0">
                <a:solidFill>
                  <a:schemeClr val="tx1"/>
                </a:solidFill>
              </a:rPr>
              <a:t>Staff was charged with doing research on the issue. </a:t>
            </a:r>
          </a:p>
          <a:p>
            <a:r>
              <a:rPr lang="en-US" sz="3200" dirty="0">
                <a:solidFill>
                  <a:schemeClr val="tx1"/>
                </a:solidFill>
              </a:rPr>
              <a:t>Staff efforts to date.</a:t>
            </a:r>
          </a:p>
        </p:txBody>
      </p:sp>
    </p:spTree>
    <p:custDataLst>
      <p:tags r:id="rId1"/>
    </p:custDataLst>
    <p:extLst>
      <p:ext uri="{BB962C8B-B14F-4D97-AF65-F5344CB8AC3E}">
        <p14:creationId xmlns:p14="http://schemas.microsoft.com/office/powerpoint/2010/main" val="3017230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chemeClr val="bg1"/>
                </a:solidFill>
              </a:rPr>
              <a:t>Stakeholders who provided input</a:t>
            </a: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696287"/>
            <a:ext cx="6725899" cy="5704514"/>
          </a:xfrm>
        </p:spPr>
        <p:txBody>
          <a:bodyPr>
            <a:normAutofit/>
          </a:bodyPr>
          <a:lstStyle/>
          <a:p>
            <a:pPr marL="342900" marR="0" lvl="0" indent="-342900">
              <a:lnSpc>
                <a:spcPct val="110000"/>
              </a:lnSpc>
              <a:spcBef>
                <a:spcPts val="0"/>
              </a:spcBef>
              <a:spcAft>
                <a:spcPts val="0"/>
              </a:spcAft>
              <a:buFont typeface="Wingdings 2" panose="05020102010507070707" pitchFamily="18" charset="2"/>
              <a:buChar char=""/>
              <a:tabLst>
                <a:tab pos="457200" algn="l"/>
              </a:tabLst>
            </a:pPr>
            <a:r>
              <a:rPr lang="en-US" sz="2000" b="1" dirty="0">
                <a:effectLst/>
                <a:ea typeface="Times New Roman" panose="02020603050405020304" pitchFamily="18" charset="0"/>
              </a:rPr>
              <a:t>Academics</a:t>
            </a:r>
            <a:endParaRPr lang="en-US" sz="2000" dirty="0">
              <a:effectLst/>
              <a:ea typeface="Times New Roman" panose="02020603050405020304" pitchFamily="18" charset="0"/>
            </a:endParaRP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dirty="0">
                <a:effectLst/>
                <a:ea typeface="Times New Roman" panose="02020603050405020304" pitchFamily="18" charset="0"/>
              </a:rPr>
              <a:t>Andrew Appleby, Stetson College of Law</a:t>
            </a:r>
          </a:p>
          <a:p>
            <a:pPr marL="742950" marR="0" lvl="1" indent="-285750">
              <a:lnSpc>
                <a:spcPct val="110000"/>
              </a:lnSpc>
              <a:spcBef>
                <a:spcPts val="0"/>
              </a:spcBef>
              <a:spcAft>
                <a:spcPts val="0"/>
              </a:spcAft>
              <a:buFont typeface="Wingdings 2" panose="05020102010507070707" pitchFamily="18" charset="2"/>
              <a:buChar char=""/>
              <a:tabLst>
                <a:tab pos="914400" algn="l"/>
              </a:tabLst>
            </a:pPr>
            <a:endParaRPr lang="en-US" sz="2000" dirty="0">
              <a:effectLst/>
              <a:ea typeface="Times New Roman" panose="02020603050405020304" pitchFamily="18" charset="0"/>
            </a:endParaRPr>
          </a:p>
          <a:p>
            <a:pPr marL="342900" marR="0" lvl="0" indent="-342900">
              <a:lnSpc>
                <a:spcPct val="110000"/>
              </a:lnSpc>
              <a:spcBef>
                <a:spcPts val="0"/>
              </a:spcBef>
              <a:spcAft>
                <a:spcPts val="0"/>
              </a:spcAft>
              <a:buFont typeface="Wingdings 2" panose="05020102010507070707" pitchFamily="18" charset="2"/>
              <a:buChar char=""/>
              <a:tabLst>
                <a:tab pos="457200" algn="l"/>
              </a:tabLst>
            </a:pPr>
            <a:r>
              <a:rPr lang="en-US" sz="2000" b="1" kern="1200" dirty="0">
                <a:solidFill>
                  <a:srgbClr val="404040"/>
                </a:solidFill>
                <a:effectLst/>
                <a:ea typeface="Times New Roman" panose="02020603050405020304" pitchFamily="18" charset="0"/>
                <a:cs typeface="Times New Roman" panose="02020603050405020304" pitchFamily="18" charset="0"/>
              </a:rPr>
              <a:t>Streamlined Representatives</a:t>
            </a:r>
            <a:endParaRPr lang="en-US" sz="2000" dirty="0">
              <a:effectLst/>
              <a:ea typeface="Times New Roman" panose="02020603050405020304" pitchFamily="18" charset="0"/>
            </a:endParaRP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dirty="0">
                <a:effectLst/>
                <a:ea typeface="Times New Roman" panose="02020603050405020304" pitchFamily="18" charset="0"/>
              </a:rPr>
              <a:t>Craig Johnson &amp; Christie Comanita (work group ex officio members)</a:t>
            </a: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Sherry Hathaway &amp; Michael Ward (TN)</a:t>
            </a:r>
          </a:p>
          <a:p>
            <a:pPr marL="742950" marR="0" lvl="1" indent="-285750">
              <a:lnSpc>
                <a:spcPct val="110000"/>
              </a:lnSpc>
              <a:spcBef>
                <a:spcPts val="0"/>
              </a:spcBef>
              <a:spcAft>
                <a:spcPts val="0"/>
              </a:spcAft>
              <a:buFont typeface="Wingdings 2" panose="05020102010507070707" pitchFamily="18" charset="2"/>
              <a:buChar char=""/>
              <a:tabLst>
                <a:tab pos="914400" algn="l"/>
              </a:tabLst>
            </a:pPr>
            <a:endParaRPr lang="en-US" sz="2000" kern="1200" dirty="0">
              <a:solidFill>
                <a:srgbClr val="404040"/>
              </a:solidFill>
              <a:effectLst/>
              <a:ea typeface="Times New Roman" panose="02020603050405020304" pitchFamily="18" charset="0"/>
              <a:cs typeface="Times New Roman" panose="02020603050405020304" pitchFamily="18" charset="0"/>
            </a:endParaRPr>
          </a:p>
          <a:p>
            <a:pPr marL="342900" marR="0" lvl="0" indent="-342900">
              <a:lnSpc>
                <a:spcPct val="110000"/>
              </a:lnSpc>
              <a:spcBef>
                <a:spcPts val="0"/>
              </a:spcBef>
              <a:spcAft>
                <a:spcPts val="0"/>
              </a:spcAft>
              <a:buFont typeface="Wingdings 2" panose="05020102010507070707" pitchFamily="18" charset="2"/>
              <a:buChar char=""/>
              <a:tabLst>
                <a:tab pos="457200" algn="l"/>
              </a:tabLst>
            </a:pPr>
            <a:r>
              <a:rPr lang="en-US" sz="2000" b="1" kern="1200" dirty="0">
                <a:solidFill>
                  <a:srgbClr val="404040"/>
                </a:solidFill>
                <a:effectLst/>
                <a:ea typeface="Times New Roman" panose="02020603050405020304" pitchFamily="18" charset="0"/>
                <a:cs typeface="Times New Roman" panose="02020603050405020304" pitchFamily="18" charset="0"/>
              </a:rPr>
              <a:t>Taxpayers</a:t>
            </a:r>
            <a:endParaRPr lang="en-US" sz="2000" dirty="0">
              <a:effectLst/>
              <a:ea typeface="Times New Roman" panose="02020603050405020304" pitchFamily="18" charset="0"/>
            </a:endParaRP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Amazon – Jessie Eisenmenger &amp; Roger Price</a:t>
            </a:r>
            <a:endParaRPr lang="en-US" sz="2000" dirty="0">
              <a:effectLst/>
              <a:ea typeface="Times New Roman" panose="02020603050405020304" pitchFamily="18" charset="0"/>
            </a:endParaRPr>
          </a:p>
          <a:p>
            <a:pPr marL="742950" lvl="1" indent="-285750">
              <a:lnSpc>
                <a:spcPct val="110000"/>
              </a:lnSpc>
              <a:spcBef>
                <a:spcPts val="0"/>
              </a:spcBef>
              <a:spcAft>
                <a:spcPts val="0"/>
              </a:spcAft>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Apple – Terry Ryan and Sheila Bayley</a:t>
            </a:r>
          </a:p>
          <a:p>
            <a:pPr marL="742950" lvl="1" indent="-285750">
              <a:lnSpc>
                <a:spcPct val="110000"/>
              </a:lnSpc>
              <a:spcBef>
                <a:spcPts val="0"/>
              </a:spcBef>
              <a:spcAft>
                <a:spcPts val="0"/>
              </a:spcAft>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Charter Communications – Brandi Drake</a:t>
            </a:r>
            <a:endParaRPr lang="en-US" sz="2000" dirty="0">
              <a:effectLst/>
              <a:ea typeface="Times New Roman" panose="02020603050405020304" pitchFamily="18" charset="0"/>
            </a:endParaRPr>
          </a:p>
          <a:p>
            <a:pPr marL="418950" indent="-285750">
              <a:spcBef>
                <a:spcPts val="0"/>
              </a:spcBef>
              <a:spcAft>
                <a:spcPts val="0"/>
              </a:spcAft>
              <a:tabLst>
                <a:tab pos="914400" algn="l"/>
              </a:tabLst>
            </a:pPr>
            <a:endParaRPr lang="en-US" sz="1900" dirty="0">
              <a:effectLst/>
              <a:ea typeface="Times New Roman" panose="02020603050405020304" pitchFamily="18" charset="0"/>
            </a:endParaRPr>
          </a:p>
          <a:p>
            <a:pPr marL="342900" marR="0" lvl="0" indent="-342900">
              <a:lnSpc>
                <a:spcPct val="110000"/>
              </a:lnSpc>
              <a:spcBef>
                <a:spcPts val="0"/>
              </a:spcBef>
              <a:spcAft>
                <a:spcPts val="0"/>
              </a:spcAft>
              <a:buFont typeface="Wingdings 2" panose="05020102010507070707" pitchFamily="18" charset="2"/>
              <a:buChar char=""/>
              <a:tabLst>
                <a:tab pos="457200" algn="l"/>
              </a:tabLst>
            </a:pPr>
            <a:endParaRPr lang="en-US" sz="1200" dirty="0">
              <a:effectLst/>
              <a:latin typeface="Times New Roman" panose="02020603050405020304" pitchFamily="18" charset="0"/>
              <a:ea typeface="Times New Roman" panose="02020603050405020304" pitchFamily="18" charset="0"/>
            </a:endParaRPr>
          </a:p>
        </p:txBody>
      </p:sp>
    </p:spTree>
    <p:custDataLst>
      <p:tags r:id="rId1"/>
    </p:custDataLst>
    <p:extLst>
      <p:ext uri="{BB962C8B-B14F-4D97-AF65-F5344CB8AC3E}">
        <p14:creationId xmlns:p14="http://schemas.microsoft.com/office/powerpoint/2010/main" val="2458651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br>
              <a:rPr lang="en-US" dirty="0">
                <a:solidFill>
                  <a:schemeClr val="bg1"/>
                </a:solidFill>
              </a:rPr>
            </a:br>
            <a:r>
              <a:rPr lang="en-US" dirty="0">
                <a:solidFill>
                  <a:schemeClr val="bg1"/>
                </a:solidFill>
              </a:rPr>
              <a:t>Stakeholders who Provided Input</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696287"/>
            <a:ext cx="6725899" cy="5469621"/>
          </a:xfrm>
        </p:spPr>
        <p:txBody>
          <a:bodyPr>
            <a:normAutofit lnSpcReduction="10000"/>
          </a:bodyPr>
          <a:lstStyle/>
          <a:p>
            <a:pPr marL="342900" marR="0" lvl="0" indent="-342900">
              <a:lnSpc>
                <a:spcPct val="110000"/>
              </a:lnSpc>
              <a:spcBef>
                <a:spcPts val="0"/>
              </a:spcBef>
              <a:spcAft>
                <a:spcPts val="0"/>
              </a:spcAft>
              <a:buFont typeface="Wingdings 2" panose="05020102010507070707" pitchFamily="18" charset="2"/>
              <a:buChar char=""/>
              <a:tabLst>
                <a:tab pos="457200" algn="l"/>
              </a:tabLst>
            </a:pPr>
            <a:endParaRPr lang="en-US" sz="1600" b="1" dirty="0">
              <a:effectLst/>
              <a:ea typeface="Times New Roman" panose="02020603050405020304" pitchFamily="18" charset="0"/>
            </a:endParaRPr>
          </a:p>
          <a:p>
            <a:pPr marL="342900" marR="0" lvl="0" indent="-342900">
              <a:lnSpc>
                <a:spcPct val="110000"/>
              </a:lnSpc>
              <a:spcBef>
                <a:spcPts val="0"/>
              </a:spcBef>
              <a:spcAft>
                <a:spcPts val="0"/>
              </a:spcAft>
              <a:buFont typeface="Wingdings 2" panose="05020102010507070707" pitchFamily="18" charset="2"/>
              <a:buChar char=""/>
              <a:tabLst>
                <a:tab pos="457200" algn="l"/>
              </a:tabLst>
            </a:pPr>
            <a:endParaRPr lang="en-US" sz="1600" b="1" kern="1200" dirty="0">
              <a:solidFill>
                <a:srgbClr val="404040"/>
              </a:solidFill>
              <a:effectLst/>
              <a:ea typeface="Times New Roman" panose="02020603050405020304" pitchFamily="18" charset="0"/>
              <a:cs typeface="Times New Roman" panose="02020603050405020304" pitchFamily="18" charset="0"/>
            </a:endParaRPr>
          </a:p>
          <a:p>
            <a:pPr marL="342900" marR="0" lvl="0" indent="-342900">
              <a:lnSpc>
                <a:spcPct val="110000"/>
              </a:lnSpc>
              <a:spcBef>
                <a:spcPts val="0"/>
              </a:spcBef>
              <a:spcAft>
                <a:spcPts val="0"/>
              </a:spcAft>
              <a:buFont typeface="Wingdings 2" panose="05020102010507070707" pitchFamily="18" charset="2"/>
              <a:buChar char=""/>
              <a:tabLst>
                <a:tab pos="457200" algn="l"/>
              </a:tabLst>
            </a:pPr>
            <a:r>
              <a:rPr lang="en-US" sz="2000" b="1" kern="1200" dirty="0">
                <a:solidFill>
                  <a:srgbClr val="404040"/>
                </a:solidFill>
                <a:effectLst/>
                <a:ea typeface="Times New Roman" panose="02020603050405020304" pitchFamily="18" charset="0"/>
                <a:cs typeface="Times New Roman" panose="02020603050405020304" pitchFamily="18" charset="0"/>
              </a:rPr>
              <a:t>Practitioners &amp; Taxpayer Representatives</a:t>
            </a:r>
            <a:endParaRPr lang="en-US" sz="2000" dirty="0">
              <a:effectLst/>
              <a:ea typeface="Times New Roman" panose="02020603050405020304" pitchFamily="18" charset="0"/>
            </a:endParaRPr>
          </a:p>
          <a:p>
            <a:pPr marL="742950" lvl="1" indent="-285750">
              <a:lnSpc>
                <a:spcPct val="110000"/>
              </a:lnSpc>
              <a:spcBef>
                <a:spcPts val="0"/>
              </a:spcBef>
              <a:spcAft>
                <a:spcPts val="0"/>
              </a:spcAft>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Eversheds Sutherland – Michele Borens and Charlie Helms</a:t>
            </a:r>
            <a:endParaRPr lang="en-US" sz="2000" dirty="0">
              <a:effectLst/>
              <a:ea typeface="Times New Roman" panose="02020603050405020304" pitchFamily="18" charset="0"/>
            </a:endParaRP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Kranz &amp; Associates – Carolyn Kranz</a:t>
            </a:r>
            <a:endParaRPr lang="en-US" sz="2000" dirty="0">
              <a:effectLst/>
              <a:ea typeface="Times New Roman" panose="02020603050405020304" pitchFamily="18" charset="0"/>
            </a:endParaRP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MultiState Associates – Deborah Bierbaum</a:t>
            </a: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dirty="0">
                <a:solidFill>
                  <a:srgbClr val="404040"/>
                </a:solidFill>
                <a:ea typeface="Times New Roman" panose="02020603050405020304" pitchFamily="18" charset="0"/>
                <a:cs typeface="Times New Roman" panose="02020603050405020304" pitchFamily="18" charset="0"/>
              </a:rPr>
              <a:t>Yetter Tax – Diane Yetter</a:t>
            </a:r>
          </a:p>
          <a:p>
            <a:pPr marL="742950" marR="0" lvl="1" indent="-285750">
              <a:lnSpc>
                <a:spcPct val="110000"/>
              </a:lnSpc>
              <a:spcBef>
                <a:spcPts val="0"/>
              </a:spcBef>
              <a:spcAft>
                <a:spcPts val="0"/>
              </a:spcAft>
              <a:buFont typeface="Wingdings 2" panose="05020102010507070707" pitchFamily="18" charset="2"/>
              <a:buChar char=""/>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Pillsbury Winthrop Shaw Pittman - Zach Atkins</a:t>
            </a:r>
          </a:p>
          <a:p>
            <a:pPr marL="742950" marR="0" lvl="1" indent="-285750">
              <a:lnSpc>
                <a:spcPct val="110000"/>
              </a:lnSpc>
              <a:spcBef>
                <a:spcPts val="0"/>
              </a:spcBef>
              <a:spcAft>
                <a:spcPts val="0"/>
              </a:spcAft>
              <a:buFont typeface="Wingdings 2" panose="05020102010507070707" pitchFamily="18" charset="2"/>
              <a:buChar char=""/>
              <a:tabLst>
                <a:tab pos="914400" algn="l"/>
              </a:tabLst>
            </a:pPr>
            <a:endParaRPr lang="en-US" sz="2000" dirty="0">
              <a:effectLst/>
              <a:ea typeface="Times New Roman" panose="02020603050405020304" pitchFamily="18" charset="0"/>
            </a:endParaRPr>
          </a:p>
          <a:p>
            <a:pPr marL="742950" marR="0" lvl="1" indent="-285750">
              <a:lnSpc>
                <a:spcPct val="110000"/>
              </a:lnSpc>
              <a:spcBef>
                <a:spcPts val="0"/>
              </a:spcBef>
              <a:spcAft>
                <a:spcPts val="0"/>
              </a:spcAft>
              <a:buFont typeface="Wingdings 2" panose="05020102010507070707" pitchFamily="18" charset="2"/>
              <a:buChar char=""/>
              <a:tabLst>
                <a:tab pos="914400" algn="l"/>
              </a:tabLst>
            </a:pPr>
            <a:endParaRPr lang="en-US" sz="2000" kern="1200" dirty="0">
              <a:solidFill>
                <a:srgbClr val="404040"/>
              </a:solidFill>
              <a:effectLst/>
              <a:ea typeface="Times New Roman" panose="02020603050405020304" pitchFamily="18" charset="0"/>
              <a:cs typeface="Times New Roman" panose="02020603050405020304" pitchFamily="18" charset="0"/>
            </a:endParaRPr>
          </a:p>
          <a:p>
            <a:pPr marL="418950" indent="-285750">
              <a:spcBef>
                <a:spcPts val="0"/>
              </a:spcBef>
              <a:spcAft>
                <a:spcPts val="0"/>
              </a:spcAft>
              <a:tabLst>
                <a:tab pos="914400" algn="l"/>
              </a:tabLst>
            </a:pPr>
            <a:r>
              <a:rPr lang="en-US" sz="2000" b="1" kern="1200" dirty="0">
                <a:solidFill>
                  <a:srgbClr val="404040"/>
                </a:solidFill>
                <a:effectLst/>
                <a:ea typeface="Times New Roman" panose="02020603050405020304" pitchFamily="18" charset="0"/>
                <a:cs typeface="Times New Roman" panose="02020603050405020304" pitchFamily="18" charset="0"/>
              </a:rPr>
              <a:t>Organizations &amp; Compliance Vendors</a:t>
            </a:r>
          </a:p>
          <a:p>
            <a:pPr marL="742950" lvl="1" indent="-285750">
              <a:spcBef>
                <a:spcPts val="0"/>
              </a:spcBef>
              <a:spcAft>
                <a:spcPts val="0"/>
              </a:spcAft>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Avalara – Scott Peterson (via comments to the press)</a:t>
            </a:r>
          </a:p>
          <a:p>
            <a:pPr marL="742950" lvl="1" indent="-285750">
              <a:spcBef>
                <a:spcPts val="0"/>
              </a:spcBef>
              <a:spcAft>
                <a:spcPts val="0"/>
              </a:spcAft>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Council On State Taxation – Fred Nicely</a:t>
            </a:r>
          </a:p>
          <a:p>
            <a:pPr marL="742950" lvl="1" indent="-285750">
              <a:spcBef>
                <a:spcPts val="0"/>
              </a:spcBef>
              <a:spcAft>
                <a:spcPts val="0"/>
              </a:spcAft>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SofTec – Mark Nebergall</a:t>
            </a:r>
          </a:p>
          <a:p>
            <a:pPr marL="742950" lvl="1" indent="-285750">
              <a:spcBef>
                <a:spcPts val="0"/>
              </a:spcBef>
              <a:spcAft>
                <a:spcPts val="0"/>
              </a:spcAft>
              <a:tabLst>
                <a:tab pos="914400" algn="l"/>
              </a:tabLst>
            </a:pPr>
            <a:r>
              <a:rPr lang="en-US" sz="2000" dirty="0">
                <a:solidFill>
                  <a:srgbClr val="404040"/>
                </a:solidFill>
                <a:ea typeface="Times New Roman" panose="02020603050405020304" pitchFamily="18" charset="0"/>
                <a:cs typeface="Times New Roman" panose="02020603050405020304" pitchFamily="18" charset="0"/>
              </a:rPr>
              <a:t>Sovos – Charles (Chuck) Maniace</a:t>
            </a:r>
          </a:p>
          <a:p>
            <a:pPr marL="742950" lvl="1" indent="-285750">
              <a:spcBef>
                <a:spcPts val="0"/>
              </a:spcBef>
              <a:spcAft>
                <a:spcPts val="0"/>
              </a:spcAft>
              <a:tabLst>
                <a:tab pos="914400" algn="l"/>
              </a:tabLst>
            </a:pPr>
            <a:r>
              <a:rPr lang="en-US" sz="2000" kern="1200" dirty="0">
                <a:solidFill>
                  <a:srgbClr val="404040"/>
                </a:solidFill>
                <a:effectLst/>
                <a:ea typeface="Times New Roman" panose="02020603050405020304" pitchFamily="18" charset="0"/>
                <a:cs typeface="Times New Roman" panose="02020603050405020304" pitchFamily="18" charset="0"/>
              </a:rPr>
              <a:t>TaxCloud – Bruce Johnson</a:t>
            </a:r>
          </a:p>
          <a:p>
            <a:pPr marL="418950" indent="-285750">
              <a:spcBef>
                <a:spcPts val="0"/>
              </a:spcBef>
              <a:spcAft>
                <a:spcPts val="0"/>
              </a:spcAft>
              <a:tabLst>
                <a:tab pos="914400" algn="l"/>
              </a:tabLst>
            </a:pPr>
            <a:endParaRPr lang="en-US" sz="1500" dirty="0">
              <a:solidFill>
                <a:srgbClr val="7030A0"/>
              </a:solidFill>
              <a:effectLst/>
              <a:latin typeface="Times New Roman" panose="02020603050405020304" pitchFamily="18" charset="0"/>
              <a:ea typeface="Times New Roman" panose="02020603050405020304" pitchFamily="18" charset="0"/>
            </a:endParaRPr>
          </a:p>
          <a:p>
            <a:pPr marL="342900" marR="0" lvl="0" indent="-342900">
              <a:lnSpc>
                <a:spcPct val="110000"/>
              </a:lnSpc>
              <a:spcBef>
                <a:spcPts val="0"/>
              </a:spcBef>
              <a:spcAft>
                <a:spcPts val="0"/>
              </a:spcAft>
              <a:buFont typeface="Wingdings 2" panose="05020102010507070707" pitchFamily="18" charset="2"/>
              <a:buChar char=""/>
              <a:tabLst>
                <a:tab pos="457200" algn="l"/>
              </a:tabLst>
            </a:pPr>
            <a:endParaRPr lang="en-US" sz="1200" dirty="0">
              <a:effectLst/>
              <a:latin typeface="Times New Roman" panose="02020603050405020304" pitchFamily="18" charset="0"/>
              <a:ea typeface="Times New Roman" panose="02020603050405020304" pitchFamily="18" charset="0"/>
            </a:endParaRPr>
          </a:p>
        </p:txBody>
      </p:sp>
    </p:spTree>
    <p:custDataLst>
      <p:tags r:id="rId1"/>
    </p:custDataLst>
    <p:extLst>
      <p:ext uri="{BB962C8B-B14F-4D97-AF65-F5344CB8AC3E}">
        <p14:creationId xmlns:p14="http://schemas.microsoft.com/office/powerpoint/2010/main" val="3612619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fontScale="90000"/>
          </a:bodyPr>
          <a:lstStyle/>
          <a:p>
            <a:pPr algn="ctr"/>
            <a:br>
              <a:rPr lang="en-US" dirty="0">
                <a:solidFill>
                  <a:srgbClr val="FFFEFF"/>
                </a:solidFill>
              </a:rPr>
            </a:br>
            <a:br>
              <a:rPr lang="en-US" dirty="0">
                <a:solidFill>
                  <a:srgbClr val="FFFEFF"/>
                </a:solidFill>
              </a:rPr>
            </a:br>
            <a:r>
              <a:rPr lang="en-US" sz="3100" dirty="0">
                <a:solidFill>
                  <a:srgbClr val="FFFEFF"/>
                </a:solidFill>
              </a:rPr>
              <a:t>preliminary</a:t>
            </a:r>
            <a:br>
              <a:rPr lang="en-US" sz="3100" dirty="0">
                <a:solidFill>
                  <a:srgbClr val="FFFEFF"/>
                </a:solidFill>
              </a:rPr>
            </a:br>
            <a:r>
              <a:rPr lang="en-US" sz="3100" dirty="0">
                <a:solidFill>
                  <a:srgbClr val="FFFEFF"/>
                </a:solidFill>
              </a:rPr>
              <a:t>Takeaways &amp; Perspectives from Stakeholder discussions</a:t>
            </a:r>
            <a:br>
              <a:rPr lang="en-US" sz="3100" dirty="0">
                <a:solidFill>
                  <a:srgbClr val="FFFEFF"/>
                </a:solidFill>
              </a:rPr>
            </a:br>
            <a:r>
              <a:rPr lang="en-US" sz="3100" dirty="0">
                <a:solidFill>
                  <a:srgbClr val="FFFEFF"/>
                </a:solidFill>
              </a:rPr>
              <a:t>ON Bundling &amp; Digital Products</a:t>
            </a:r>
            <a:br>
              <a:rPr lang="en-US" sz="3100" dirty="0">
                <a:solidFill>
                  <a:srgbClr val="FFFEFF"/>
                </a:solidFill>
              </a:rPr>
            </a:br>
            <a:br>
              <a:rPr lang="en-US" sz="3100"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1037967"/>
            <a:ext cx="6725899" cy="5352599"/>
          </a:xfrm>
        </p:spPr>
        <p:txBody>
          <a:bodyPr>
            <a:normAutofit/>
          </a:bodyPr>
          <a:lstStyle/>
          <a:p>
            <a:pPr marL="342900" indent="-342900">
              <a:buFont typeface="+mj-lt"/>
              <a:buAutoNum type="arabicPeriod"/>
            </a:pPr>
            <a:r>
              <a:rPr lang="en-US" sz="2000" u="sng" dirty="0">
                <a:solidFill>
                  <a:schemeClr val="tx1"/>
                </a:solidFill>
              </a:rPr>
              <a:t>Definitions</a:t>
            </a:r>
            <a:r>
              <a:rPr lang="en-US" sz="2000" dirty="0">
                <a:solidFill>
                  <a:schemeClr val="tx1"/>
                </a:solidFill>
              </a:rPr>
              <a:t> - what is a bundle vs. a single product with multiple attributes vs. a situation where the true object test applies? Lots of confusion. </a:t>
            </a:r>
          </a:p>
          <a:p>
            <a:pPr marL="342900" indent="-342900">
              <a:buFont typeface="+mj-lt"/>
              <a:buAutoNum type="arabicPeriod"/>
            </a:pPr>
            <a:endParaRPr lang="en-US" sz="2000" u="sng" dirty="0">
              <a:solidFill>
                <a:schemeClr val="tx1"/>
              </a:solidFill>
            </a:endParaRPr>
          </a:p>
          <a:p>
            <a:pPr marL="342900" indent="-342900">
              <a:buFont typeface="+mj-lt"/>
              <a:buAutoNum type="arabicPeriod"/>
            </a:pPr>
            <a:r>
              <a:rPr lang="en-US" sz="2000" u="sng" dirty="0">
                <a:solidFill>
                  <a:schemeClr val="tx1"/>
                </a:solidFill>
              </a:rPr>
              <a:t>Software coding</a:t>
            </a:r>
            <a:r>
              <a:rPr lang="en-US" sz="2000" dirty="0">
                <a:solidFill>
                  <a:schemeClr val="tx1"/>
                </a:solidFill>
              </a:rPr>
              <a:t> bundling issues are very challenging for coding in-house sales tax compliance systems and sales tax compliance software vendors.</a:t>
            </a:r>
          </a:p>
          <a:p>
            <a:pPr marL="342900" indent="-342900">
              <a:buFont typeface="+mj-lt"/>
              <a:buAutoNum type="arabicPeriod"/>
            </a:pPr>
            <a:endParaRPr lang="en-US" sz="2000" u="sng" dirty="0">
              <a:solidFill>
                <a:schemeClr val="tx1"/>
              </a:solidFill>
            </a:endParaRPr>
          </a:p>
          <a:p>
            <a:pPr marL="342900" indent="-342900">
              <a:buFont typeface="+mj-lt"/>
              <a:buAutoNum type="arabicPeriod"/>
            </a:pPr>
            <a:r>
              <a:rPr lang="en-US" sz="2000" u="sng" dirty="0">
                <a:solidFill>
                  <a:schemeClr val="tx1"/>
                </a:solidFill>
              </a:rPr>
              <a:t>True object test</a:t>
            </a:r>
            <a:r>
              <a:rPr lang="en-US" sz="2000" dirty="0">
                <a:solidFill>
                  <a:schemeClr val="tx1"/>
                </a:solidFill>
              </a:rPr>
              <a:t> - does seller or purchaser perspective control? Use a “reasonably prudent buyer” test? Some say use true object instead of tainting rule. Some say true object test is subjective; go with a more objective test instead. </a:t>
            </a:r>
          </a:p>
          <a:p>
            <a:pPr marL="324000" lvl="1" indent="0">
              <a:buNone/>
            </a:pPr>
            <a:endParaRPr lang="en-US" dirty="0">
              <a:solidFill>
                <a:schemeClr val="tx1"/>
              </a:solidFill>
            </a:endParaRPr>
          </a:p>
          <a:p>
            <a:pPr marL="342900" indent="-342900">
              <a:buFont typeface="+mj-lt"/>
              <a:buAutoNum type="arabicPeriod"/>
            </a:pPr>
            <a:endParaRPr lang="en-US" dirty="0">
              <a:solidFill>
                <a:schemeClr val="tx1"/>
              </a:solidFill>
            </a:endParaRPr>
          </a:p>
        </p:txBody>
      </p:sp>
    </p:spTree>
    <p:custDataLst>
      <p:tags r:id="rId1"/>
    </p:custDataLst>
    <p:extLst>
      <p:ext uri="{BB962C8B-B14F-4D97-AF65-F5344CB8AC3E}">
        <p14:creationId xmlns:p14="http://schemas.microsoft.com/office/powerpoint/2010/main" val="1059924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fontScale="90000"/>
          </a:bodyPr>
          <a:lstStyle/>
          <a:p>
            <a:pPr algn="ctr"/>
            <a:br>
              <a:rPr lang="en-US" dirty="0">
                <a:solidFill>
                  <a:srgbClr val="FFFEFF"/>
                </a:solidFill>
              </a:rPr>
            </a:br>
            <a:br>
              <a:rPr lang="en-US" dirty="0">
                <a:solidFill>
                  <a:srgbClr val="FFFEFF"/>
                </a:solidFill>
              </a:rPr>
            </a:br>
            <a:r>
              <a:rPr lang="en-US" sz="3100" dirty="0">
                <a:solidFill>
                  <a:srgbClr val="FFFEFF"/>
                </a:solidFill>
              </a:rPr>
              <a:t>preliminary</a:t>
            </a:r>
            <a:br>
              <a:rPr lang="en-US" sz="3100" dirty="0">
                <a:solidFill>
                  <a:srgbClr val="FFFEFF"/>
                </a:solidFill>
              </a:rPr>
            </a:br>
            <a:r>
              <a:rPr lang="en-US" sz="3100" dirty="0">
                <a:solidFill>
                  <a:srgbClr val="FFFEFF"/>
                </a:solidFill>
              </a:rPr>
              <a:t>Takeaways &amp; Perspectives from Stakeholder discussions</a:t>
            </a:r>
            <a:br>
              <a:rPr lang="en-US" sz="3100" dirty="0">
                <a:solidFill>
                  <a:srgbClr val="FFFEFF"/>
                </a:solidFill>
              </a:rPr>
            </a:br>
            <a:r>
              <a:rPr lang="en-US" sz="3100" dirty="0">
                <a:solidFill>
                  <a:srgbClr val="FFFEFF"/>
                </a:solidFill>
              </a:rPr>
              <a:t>ON Bundling &amp; Digital Products</a:t>
            </a:r>
            <a:br>
              <a:rPr lang="en-US" sz="3100" dirty="0">
                <a:solidFill>
                  <a:srgbClr val="FFFEFF"/>
                </a:solidFill>
              </a:rPr>
            </a:br>
            <a:br>
              <a:rPr lang="en-US" sz="3100"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792923"/>
          </a:xfrm>
        </p:spPr>
        <p:txBody>
          <a:bodyPr>
            <a:normAutofit/>
          </a:bodyPr>
          <a:lstStyle/>
          <a:p>
            <a:pPr marL="457200" indent="-457200">
              <a:buFont typeface="+mj-lt"/>
              <a:buAutoNum type="arabicPeriod" startAt="4"/>
            </a:pPr>
            <a:r>
              <a:rPr lang="en-US" sz="2000" u="sng" dirty="0">
                <a:solidFill>
                  <a:schemeClr val="tx1"/>
                </a:solidFill>
              </a:rPr>
              <a:t>SST approach</a:t>
            </a:r>
            <a:r>
              <a:rPr lang="en-US" sz="2000" dirty="0">
                <a:solidFill>
                  <a:schemeClr val="tx1"/>
                </a:solidFill>
              </a:rPr>
              <a:t> - Two or more distinct and identifiable products sold for one-nonitemized price.</a:t>
            </a:r>
          </a:p>
          <a:p>
            <a:pPr marL="666900" lvl="1" indent="-342900">
              <a:buFont typeface="+mj-lt"/>
              <a:buAutoNum type="alphaLcPeriod"/>
            </a:pPr>
            <a:r>
              <a:rPr lang="en-US" sz="2000" dirty="0">
                <a:solidFill>
                  <a:schemeClr val="tx1"/>
                </a:solidFill>
              </a:rPr>
              <a:t>Some say it’s the best approach and covers digital products, so look no further and don’t create any other options for bundling rules. </a:t>
            </a:r>
          </a:p>
          <a:p>
            <a:pPr marL="666900" lvl="1" indent="-342900">
              <a:buFont typeface="+mj-lt"/>
              <a:buAutoNum type="alphaLcPeriod"/>
            </a:pPr>
            <a:r>
              <a:rPr lang="en-US" sz="2000" dirty="0">
                <a:solidFill>
                  <a:schemeClr val="tx1"/>
                </a:solidFill>
              </a:rPr>
              <a:t>Others say it’s good but could use an update for digital products since they were not considered when the rule was developed.</a:t>
            </a:r>
          </a:p>
          <a:p>
            <a:pPr marL="666900" lvl="1" indent="-342900">
              <a:buFont typeface="+mj-lt"/>
              <a:buAutoNum type="alphaLcPeriod"/>
            </a:pPr>
            <a:r>
              <a:rPr lang="en-US" sz="2000" dirty="0">
                <a:solidFill>
                  <a:schemeClr val="tx1"/>
                </a:solidFill>
              </a:rPr>
              <a:t>Others say SST doesn’t cover digital products because digital components are not distinct and identifiable (a condition under SST to be a bundle). </a:t>
            </a:r>
          </a:p>
          <a:p>
            <a:pPr marL="666900" lvl="1" indent="-342900">
              <a:buFont typeface="+mj-lt"/>
              <a:buAutoNum type="alphaLcPeriod"/>
            </a:pPr>
            <a:r>
              <a:rPr lang="en-US" sz="2000" dirty="0">
                <a:solidFill>
                  <a:schemeClr val="tx1"/>
                </a:solidFill>
              </a:rPr>
              <a:t>Some say the “distinct product” concept is hard to distill with digital products.</a:t>
            </a:r>
          </a:p>
          <a:p>
            <a:pPr marL="666900" lvl="1" indent="-342900">
              <a:buFont typeface="+mj-lt"/>
              <a:buAutoNum type="alphaLcPeriod"/>
            </a:pPr>
            <a:r>
              <a:rPr lang="en-US" sz="2000" dirty="0">
                <a:solidFill>
                  <a:schemeClr val="tx1"/>
                </a:solidFill>
              </a:rPr>
              <a:t>SST states are easier to navigate than non-SST states.</a:t>
            </a:r>
          </a:p>
          <a:p>
            <a:pPr marL="342900" indent="-342900">
              <a:buFont typeface="+mj-lt"/>
              <a:buAutoNum type="arabicPeriod" startAt="4"/>
            </a:pPr>
            <a:endParaRPr lang="en-US" dirty="0">
              <a:solidFill>
                <a:schemeClr val="tx1"/>
              </a:solidFill>
            </a:endParaRPr>
          </a:p>
        </p:txBody>
      </p:sp>
    </p:spTree>
    <p:custDataLst>
      <p:tags r:id="rId1"/>
    </p:custDataLst>
    <p:extLst>
      <p:ext uri="{BB962C8B-B14F-4D97-AF65-F5344CB8AC3E}">
        <p14:creationId xmlns:p14="http://schemas.microsoft.com/office/powerpoint/2010/main" val="294789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fontScale="90000"/>
          </a:bodyPr>
          <a:lstStyle/>
          <a:p>
            <a:pPr algn="ctr"/>
            <a:br>
              <a:rPr lang="en-US" dirty="0">
                <a:solidFill>
                  <a:srgbClr val="FFFEFF"/>
                </a:solidFill>
              </a:rPr>
            </a:br>
            <a:br>
              <a:rPr lang="en-US" dirty="0">
                <a:solidFill>
                  <a:srgbClr val="FFFEFF"/>
                </a:solidFill>
              </a:rPr>
            </a:br>
            <a:r>
              <a:rPr lang="en-US" sz="3100" dirty="0">
                <a:solidFill>
                  <a:srgbClr val="FFFEFF"/>
                </a:solidFill>
              </a:rPr>
              <a:t>Preliminary</a:t>
            </a:r>
            <a:br>
              <a:rPr lang="en-US" sz="3100" dirty="0">
                <a:solidFill>
                  <a:srgbClr val="FFFEFF"/>
                </a:solidFill>
              </a:rPr>
            </a:br>
            <a:r>
              <a:rPr lang="en-US" sz="3100" dirty="0">
                <a:solidFill>
                  <a:srgbClr val="FFFEFF"/>
                </a:solidFill>
              </a:rPr>
              <a:t>Takeaways &amp; Perspectives from Stakeholder discussions</a:t>
            </a:r>
            <a:br>
              <a:rPr lang="en-US" sz="3100" dirty="0">
                <a:solidFill>
                  <a:srgbClr val="FFFEFF"/>
                </a:solidFill>
              </a:rPr>
            </a:br>
            <a:r>
              <a:rPr lang="en-US" sz="3100" dirty="0">
                <a:solidFill>
                  <a:srgbClr val="FFFEFF"/>
                </a:solidFill>
              </a:rPr>
              <a:t>ON Bundling &amp; Digital Products</a:t>
            </a:r>
            <a:br>
              <a:rPr lang="en-US" sz="3100" dirty="0">
                <a:solidFill>
                  <a:srgbClr val="FFFEFF"/>
                </a:solidFill>
              </a:rPr>
            </a:br>
            <a:br>
              <a:rPr lang="en-US" sz="3100"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792923"/>
          </a:xfrm>
        </p:spPr>
        <p:txBody>
          <a:bodyPr>
            <a:normAutofit/>
          </a:bodyPr>
          <a:lstStyle/>
          <a:p>
            <a:pPr marL="305435" indent="-305435"/>
            <a:endParaRPr lang="en-US" dirty="0"/>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startAt="5"/>
              <a:tabLst/>
              <a:defRPr/>
            </a:pPr>
            <a:r>
              <a:rPr kumimoji="0" lang="en-US" sz="2800" b="0" i="0" u="sng" strike="noStrike" kern="1200" cap="none" spc="0" normalizeH="0" baseline="0" noProof="0" dirty="0">
                <a:ln>
                  <a:noFill/>
                </a:ln>
                <a:solidFill>
                  <a:prstClr val="black"/>
                </a:solidFill>
                <a:effectLst/>
                <a:uLnTx/>
                <a:uFillTx/>
                <a:latin typeface="Franklin Gothic Book" panose="020B0502020104020203"/>
                <a:ea typeface="+mn-ea"/>
                <a:cs typeface="+mn-cs"/>
              </a:rPr>
              <a:t>Other approaches mentioned – Part 1</a:t>
            </a:r>
            <a:r>
              <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rPr>
              <a:t>: </a:t>
            </a:r>
          </a:p>
          <a:p>
            <a:pPr marL="666750" lvl="1" indent="-342900">
              <a:buClr>
                <a:srgbClr val="A5300F"/>
              </a:buClr>
              <a:buFont typeface="+mj-lt"/>
              <a:buAutoNum type="alphaLcPeriod"/>
              <a:defRPr/>
            </a:pPr>
            <a:r>
              <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rPr>
              <a:t>Tainting rule </a:t>
            </a:r>
          </a:p>
          <a:p>
            <a:pPr marL="666750" lvl="1" indent="-342900">
              <a:buClr>
                <a:srgbClr val="A5300F"/>
              </a:buClr>
              <a:buFont typeface="+mj-lt"/>
              <a:buAutoNum type="alphaLcPeriod"/>
              <a:defRPr/>
            </a:pPr>
            <a:endPar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750" lvl="1" indent="-342900">
              <a:buClr>
                <a:srgbClr val="A5300F"/>
              </a:buClr>
              <a:buFont typeface="+mj-lt"/>
              <a:buAutoNum type="alphaLcPeriod"/>
              <a:defRPr/>
            </a:pPr>
            <a:r>
              <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rPr>
              <a:t>De minimis rule </a:t>
            </a:r>
          </a:p>
          <a:p>
            <a:pPr marL="666750" lvl="1" indent="-342900">
              <a:buClr>
                <a:srgbClr val="A5300F"/>
              </a:buClr>
              <a:buFont typeface="+mj-lt"/>
              <a:buAutoNum type="alphaLcPeriod"/>
              <a:defRPr/>
            </a:pPr>
            <a:endPar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750" lvl="1" indent="-342900">
              <a:buClr>
                <a:srgbClr val="A5300F"/>
              </a:buClr>
              <a:buFont typeface="+mj-lt"/>
              <a:buAutoNum type="alphaLcPeriod"/>
              <a:defRPr/>
            </a:pPr>
            <a:r>
              <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rPr>
              <a:t>Accounting rule (unbundling) </a:t>
            </a:r>
          </a:p>
          <a:p>
            <a:pPr marL="666750" lvl="1" indent="-342900">
              <a:buClr>
                <a:srgbClr val="A5300F"/>
              </a:buClr>
              <a:buFont typeface="+mj-lt"/>
              <a:buAutoNum type="alphaLcPeriod"/>
              <a:defRPr/>
            </a:pPr>
            <a:endPar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750" lvl="1" indent="-342900">
              <a:buClr>
                <a:srgbClr val="A5300F"/>
              </a:buClr>
              <a:buFont typeface="+mj-lt"/>
              <a:buAutoNum type="alphaLcPeriod"/>
              <a:defRPr/>
            </a:pPr>
            <a:r>
              <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rPr>
              <a:t>Hierarchy with ultimate default to taxable – new concept</a:t>
            </a:r>
            <a:r>
              <a:rPr lang="en-US" sz="2800" dirty="0">
                <a:solidFill>
                  <a:prstClr val="black"/>
                </a:solidFill>
                <a:latin typeface="Franklin Gothic Book" panose="020B0502020104020203"/>
              </a:rPr>
              <a:t>.</a:t>
            </a:r>
            <a:endParaRPr lang="en-US" sz="2800" b="0" i="0" u="none" strike="noStrike" kern="1200" cap="none" spc="0" normalizeH="0" baseline="0" noProof="0" dirty="0">
              <a:ln>
                <a:noFill/>
              </a:ln>
              <a:solidFill>
                <a:prstClr val="black"/>
              </a:solidFill>
              <a:effectLst/>
              <a:uLnTx/>
              <a:uFillTx/>
              <a:latin typeface="Franklin Gothic Book" panose="020B0502020104020203"/>
            </a:endParaRPr>
          </a:p>
          <a:p>
            <a:pPr marL="66675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lang="en-US" sz="1400" b="0" i="0" u="none" strike="noStrike" kern="1200" cap="none" spc="0" normalizeH="0" baseline="0" noProof="0" dirty="0">
              <a:ln>
                <a:noFill/>
              </a:ln>
              <a:solidFill>
                <a:prstClr val="black"/>
              </a:solidFill>
              <a:effectLst/>
              <a:uLnTx/>
              <a:uFillTx/>
              <a:latin typeface="Franklin Gothic Book" panose="020B0502020104020203"/>
            </a:endParaRPr>
          </a:p>
        </p:txBody>
      </p:sp>
    </p:spTree>
    <p:custDataLst>
      <p:tags r:id="rId1"/>
    </p:custDataLst>
    <p:extLst>
      <p:ext uri="{BB962C8B-B14F-4D97-AF65-F5344CB8AC3E}">
        <p14:creationId xmlns:p14="http://schemas.microsoft.com/office/powerpoint/2010/main" val="377376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fontScale="90000"/>
          </a:bodyPr>
          <a:lstStyle/>
          <a:p>
            <a:pPr algn="ctr"/>
            <a:br>
              <a:rPr lang="en-US" dirty="0">
                <a:solidFill>
                  <a:srgbClr val="FFFEFF"/>
                </a:solidFill>
              </a:rPr>
            </a:br>
            <a:br>
              <a:rPr lang="en-US" dirty="0">
                <a:solidFill>
                  <a:srgbClr val="FFFEFF"/>
                </a:solidFill>
              </a:rPr>
            </a:br>
            <a:r>
              <a:rPr lang="en-US" sz="3100" dirty="0">
                <a:solidFill>
                  <a:srgbClr val="FFFEFF"/>
                </a:solidFill>
              </a:rPr>
              <a:t>Preliminary</a:t>
            </a:r>
            <a:br>
              <a:rPr lang="en-US" sz="3100" dirty="0">
                <a:solidFill>
                  <a:srgbClr val="FFFEFF"/>
                </a:solidFill>
              </a:rPr>
            </a:br>
            <a:r>
              <a:rPr lang="en-US" sz="3100" dirty="0">
                <a:solidFill>
                  <a:srgbClr val="FFFEFF"/>
                </a:solidFill>
              </a:rPr>
              <a:t>Takeaways &amp; Perspectives from Stakeholder discussions</a:t>
            </a:r>
            <a:br>
              <a:rPr lang="en-US" sz="3100" dirty="0">
                <a:solidFill>
                  <a:srgbClr val="FFFEFF"/>
                </a:solidFill>
              </a:rPr>
            </a:br>
            <a:r>
              <a:rPr lang="en-US" sz="3100" dirty="0">
                <a:solidFill>
                  <a:srgbClr val="FFFEFF"/>
                </a:solidFill>
              </a:rPr>
              <a:t>ON Bundling &amp; Digital Products</a:t>
            </a:r>
            <a:br>
              <a:rPr lang="en-US" sz="3100" dirty="0">
                <a:solidFill>
                  <a:srgbClr val="FFFEFF"/>
                </a:solidFill>
              </a:rPr>
            </a:br>
            <a:br>
              <a:rPr lang="en-US" sz="3100" dirty="0">
                <a:solidFill>
                  <a:srgbClr val="FFFEFF"/>
                </a:solidFill>
              </a:rPr>
            </a:b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5792923"/>
          </a:xfrm>
        </p:spPr>
        <p:txBody>
          <a:bodyPr>
            <a:normAutofit/>
          </a:bodyPr>
          <a:lstStyle/>
          <a:p>
            <a:pPr marL="305435" indent="-305435"/>
            <a:endParaRPr lang="en-US" dirty="0"/>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startAt="5"/>
              <a:tabLst/>
              <a:defRPr/>
            </a:pPr>
            <a:r>
              <a:rPr kumimoji="0" lang="en-US" sz="2800" b="0" i="0" u="sng" strike="noStrike" kern="1200" cap="none" spc="0" normalizeH="0" baseline="0" noProof="0" dirty="0">
                <a:ln>
                  <a:noFill/>
                </a:ln>
                <a:solidFill>
                  <a:prstClr val="black"/>
                </a:solidFill>
                <a:effectLst/>
                <a:uLnTx/>
                <a:uFillTx/>
                <a:latin typeface="Franklin Gothic Book" panose="020B0502020104020203"/>
                <a:ea typeface="+mn-ea"/>
                <a:cs typeface="+mn-cs"/>
              </a:rPr>
              <a:t>Other approaches mentioned – Part 2</a:t>
            </a:r>
            <a:r>
              <a:rPr kumimoji="0" lang="en-US" sz="2800" b="0" i="0" u="none" strike="noStrike" kern="1200" cap="none" spc="0" normalizeH="0" baseline="0" noProof="0" dirty="0">
                <a:ln>
                  <a:noFill/>
                </a:ln>
                <a:solidFill>
                  <a:prstClr val="black"/>
                </a:solidFill>
                <a:effectLst/>
                <a:uLnTx/>
                <a:uFillTx/>
                <a:latin typeface="Franklin Gothic Book" panose="020B0502020104020203"/>
                <a:ea typeface="+mn-ea"/>
                <a:cs typeface="+mn-cs"/>
              </a:rPr>
              <a:t>: </a:t>
            </a:r>
          </a:p>
          <a:p>
            <a:pPr marL="666750" lvl="1" indent="-342900">
              <a:buClr>
                <a:srgbClr val="A5300F"/>
              </a:buClr>
              <a:buFont typeface="+mj-lt"/>
              <a:buAutoNum type="alphaLcPeriod" startAt="5"/>
              <a:defRPr/>
            </a:pPr>
            <a:r>
              <a:rPr kumimoji="0" lang="en-US" sz="2800" b="0" i="0" u="none" strike="noStrike" kern="1200" cap="none" spc="0" normalizeH="0" baseline="0" noProof="0" dirty="0">
                <a:ln>
                  <a:noFill/>
                </a:ln>
                <a:solidFill>
                  <a:schemeClr val="tx1"/>
                </a:solidFill>
                <a:effectLst/>
                <a:uLnTx/>
                <a:uFillTx/>
                <a:latin typeface="Franklin Gothic Book" panose="020B0502020104020203"/>
                <a:ea typeface="+mn-ea"/>
                <a:cs typeface="+mn-cs"/>
              </a:rPr>
              <a:t>Negotiating with states </a:t>
            </a:r>
            <a:endParaRPr lang="en-US" sz="2800" dirty="0">
              <a:solidFill>
                <a:schemeClr val="tx1"/>
              </a:solidFill>
              <a:latin typeface="Franklin Gothic Book" panose="020B0502020104020203"/>
            </a:endParaRPr>
          </a:p>
          <a:p>
            <a:pPr marL="666750" lvl="1" indent="-342900">
              <a:buClr>
                <a:srgbClr val="A5300F"/>
              </a:buClr>
              <a:buFont typeface="+mj-lt"/>
              <a:buAutoNum type="alphaLcPeriod" startAt="5"/>
              <a:defRPr/>
            </a:pPr>
            <a:endParaRPr kumimoji="0" lang="en-US" sz="2800" b="0" i="0" u="none" strike="noStrike" kern="1200" cap="none" spc="0" normalizeH="0" baseline="0" noProof="0" dirty="0">
              <a:ln>
                <a:noFill/>
              </a:ln>
              <a:solidFill>
                <a:schemeClr val="tx1"/>
              </a:solidFill>
              <a:effectLst/>
              <a:uLnTx/>
              <a:uFillTx/>
              <a:latin typeface="Franklin Gothic Book" panose="020B0502020104020203"/>
              <a:ea typeface="+mn-ea"/>
              <a:cs typeface="+mn-cs"/>
            </a:endParaRPr>
          </a:p>
          <a:p>
            <a:pPr marL="666750" lvl="1" indent="-342900">
              <a:buClr>
                <a:srgbClr val="A5300F"/>
              </a:buClr>
              <a:buFont typeface="+mj-lt"/>
              <a:buAutoNum type="alphaLcPeriod" startAt="5"/>
              <a:defRPr/>
            </a:pPr>
            <a:r>
              <a:rPr kumimoji="0" lang="en-US" sz="2800" b="0" i="0" u="none" strike="noStrike" kern="1200" cap="none" spc="0" normalizeH="0" baseline="0" noProof="0" dirty="0">
                <a:ln>
                  <a:noFill/>
                </a:ln>
                <a:solidFill>
                  <a:schemeClr val="tx1"/>
                </a:solidFill>
                <a:effectLst/>
                <a:uLnTx/>
                <a:uFillTx/>
                <a:latin typeface="Franklin Gothic Book" panose="020B0502020104020203"/>
                <a:ea typeface="+mn-ea"/>
                <a:cs typeface="+mn-cs"/>
              </a:rPr>
              <a:t>Industry specific rules </a:t>
            </a:r>
          </a:p>
          <a:p>
            <a:pPr marL="666750" lvl="1" indent="-342900">
              <a:buClr>
                <a:srgbClr val="A5300F"/>
              </a:buClr>
              <a:buFont typeface="+mj-lt"/>
              <a:buAutoNum type="alphaLcPeriod" startAt="5"/>
              <a:defRPr/>
            </a:pPr>
            <a:endParaRPr lang="en-US" sz="2800" dirty="0">
              <a:solidFill>
                <a:schemeClr val="tx1"/>
              </a:solidFill>
              <a:latin typeface="Franklin Gothic Book" panose="020B0502020104020203"/>
            </a:endParaRPr>
          </a:p>
          <a:p>
            <a:pPr marL="666750" lvl="1" indent="-342900">
              <a:buClr>
                <a:srgbClr val="A5300F"/>
              </a:buClr>
              <a:buFont typeface="+mj-lt"/>
              <a:buAutoNum type="alphaLcPeriod" startAt="5"/>
              <a:defRPr/>
            </a:pPr>
            <a:r>
              <a:rPr lang="en-US" sz="2800" dirty="0">
                <a:solidFill>
                  <a:schemeClr val="tx1"/>
                </a:solidFill>
                <a:latin typeface="Franklin Gothic Book" panose="020B0502020104020203"/>
              </a:rPr>
              <a:t>Use SST Rule 330.D.3 (relating to % taxability) </a:t>
            </a:r>
          </a:p>
          <a:p>
            <a:pPr marL="666750" lvl="1" indent="-342900">
              <a:buClr>
                <a:srgbClr val="A5300F"/>
              </a:buClr>
              <a:buFont typeface="+mj-lt"/>
              <a:buAutoNum type="alphaLcPeriod" startAt="5"/>
              <a:defRPr/>
            </a:pPr>
            <a:endParaRPr lang="en-US" sz="2800" dirty="0">
              <a:solidFill>
                <a:prstClr val="black"/>
              </a:solidFill>
              <a:latin typeface="Franklin Gothic Book" panose="020B0502020104020203"/>
            </a:endParaRPr>
          </a:p>
          <a:p>
            <a:pPr marL="666750" lvl="1" indent="-342900">
              <a:buClr>
                <a:srgbClr val="A5300F"/>
              </a:buClr>
              <a:buFont typeface="+mj-lt"/>
              <a:buAutoNum type="alphaLcPeriod" startAt="5"/>
              <a:defRPr/>
            </a:pPr>
            <a:r>
              <a:rPr lang="en-US" sz="2800" dirty="0">
                <a:solidFill>
                  <a:prstClr val="black"/>
                </a:solidFill>
                <a:latin typeface="Franklin Gothic Book" panose="020B0502020104020203"/>
              </a:rPr>
              <a:t>Requesting letter rulings </a:t>
            </a:r>
          </a:p>
          <a:p>
            <a:pPr marL="66675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startAt="5"/>
              <a:tabLst/>
              <a:defRPr/>
            </a:pPr>
            <a:endParaRPr lang="en-US" sz="1400" b="0" i="0" u="none" strike="noStrike" kern="1200" cap="none" spc="0" normalizeH="0" baseline="0" noProof="0" dirty="0">
              <a:ln>
                <a:noFill/>
              </a:ln>
              <a:solidFill>
                <a:prstClr val="black"/>
              </a:solidFill>
              <a:effectLst/>
              <a:uLnTx/>
              <a:uFillTx/>
              <a:latin typeface="Franklin Gothic Book" panose="020B0502020104020203"/>
            </a:endParaRPr>
          </a:p>
        </p:txBody>
      </p:sp>
    </p:spTree>
    <p:custDataLst>
      <p:tags r:id="rId1"/>
    </p:custDataLst>
    <p:extLst>
      <p:ext uri="{BB962C8B-B14F-4D97-AF65-F5344CB8AC3E}">
        <p14:creationId xmlns:p14="http://schemas.microsoft.com/office/powerpoint/2010/main" val="1891913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96DD058-5E96-4673-A03F-04BEEDE277D9}"/>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Preliminary</a:t>
            </a:r>
            <a:br>
              <a:rPr lang="en-US" dirty="0">
                <a:solidFill>
                  <a:srgbClr val="FFFEFF"/>
                </a:solidFill>
              </a:rPr>
            </a:br>
            <a:r>
              <a:rPr lang="en-US" dirty="0">
                <a:solidFill>
                  <a:srgbClr val="FFFEFF"/>
                </a:solidFill>
              </a:rPr>
              <a:t>Takeaways &amp; Perspectives from Stakeholder discussions</a:t>
            </a:r>
            <a:br>
              <a:rPr lang="en-US" dirty="0">
                <a:solidFill>
                  <a:srgbClr val="FFFEFF"/>
                </a:solidFill>
              </a:rPr>
            </a:br>
            <a:r>
              <a:rPr lang="en-US" dirty="0">
                <a:solidFill>
                  <a:srgbClr val="FFFEFF"/>
                </a:solidFill>
              </a:rPr>
              <a:t>ON Bundling &amp; Digital Products</a:t>
            </a:r>
            <a:br>
              <a:rPr lang="en-US" dirty="0">
                <a:solidFill>
                  <a:srgbClr val="FFFEFF"/>
                </a:solidFill>
              </a:rPr>
            </a:br>
            <a:endParaRPr lang="en-US" sz="1200" dirty="0">
              <a:solidFill>
                <a:srgbClr val="FFFEFF"/>
              </a:solidFill>
            </a:endParaRPr>
          </a:p>
        </p:txBody>
      </p:sp>
      <p:sp>
        <p:nvSpPr>
          <p:cNvPr id="3" name="Content Placeholder 2">
            <a:extLst>
              <a:ext uri="{FF2B5EF4-FFF2-40B4-BE49-F238E27FC236}">
                <a16:creationId xmlns:a16="http://schemas.microsoft.com/office/drawing/2014/main" id="{B370882E-7786-45D2-91AF-646B7D428B02}"/>
              </a:ext>
            </a:extLst>
          </p:cNvPr>
          <p:cNvSpPr>
            <a:spLocks noGrp="1"/>
          </p:cNvSpPr>
          <p:nvPr>
            <p:ph idx="1"/>
          </p:nvPr>
        </p:nvSpPr>
        <p:spPr>
          <a:xfrm>
            <a:off x="4534935" y="597643"/>
            <a:ext cx="6725899" cy="6260357"/>
          </a:xfrm>
        </p:spPr>
        <p:txBody>
          <a:bodyPr>
            <a:normAutofit/>
          </a:bodyPr>
          <a:lstStyle/>
          <a:p>
            <a:endParaRPr lang="en-US" dirty="0"/>
          </a:p>
          <a:p>
            <a:pPr marL="342900" marR="0" lvl="0" indent="-342900" algn="l" defTabSz="457200" rtl="0" eaLnBrk="1" fontAlgn="auto" latinLnBrk="0" hangingPunct="1">
              <a:lnSpc>
                <a:spcPct val="110000"/>
              </a:lnSpc>
              <a:spcBef>
                <a:spcPct val="20000"/>
              </a:spcBef>
              <a:spcAft>
                <a:spcPts val="600"/>
              </a:spcAft>
              <a:buClr>
                <a:srgbClr val="A5300F"/>
              </a:buClr>
              <a:buSzPct val="92000"/>
              <a:buFont typeface="+mj-lt"/>
              <a:buAutoNum type="arabicPeriod" startAt="6"/>
              <a:tabLst/>
              <a:defRPr/>
            </a:pPr>
            <a:r>
              <a:rPr kumimoji="0" lang="en-US" sz="2400" b="0" i="0" u="sng" strike="noStrike" kern="1200" cap="none" spc="0" normalizeH="0" baseline="0" noProof="0" dirty="0">
                <a:ln>
                  <a:noFill/>
                </a:ln>
                <a:solidFill>
                  <a:prstClr val="black"/>
                </a:solidFill>
                <a:effectLst/>
                <a:uLnTx/>
                <a:uFillTx/>
                <a:latin typeface="Franklin Gothic Book" panose="020B0502020104020203"/>
                <a:ea typeface="+mn-ea"/>
                <a:cs typeface="+mn-cs"/>
              </a:rPr>
              <a:t>Product issues/examples – Part 1</a:t>
            </a:r>
            <a:r>
              <a:rPr kumimoji="0" lang="en-US" sz="2400" b="0" i="0" u="none" strike="noStrike" kern="1200" cap="none" spc="0" normalizeH="0" baseline="0" noProof="0" dirty="0">
                <a:ln>
                  <a:noFill/>
                </a:ln>
                <a:solidFill>
                  <a:prstClr val="black"/>
                </a:solidFill>
                <a:effectLst/>
                <a:uLnTx/>
                <a:uFillTx/>
                <a:latin typeface="Franklin Gothic Book" panose="020B0502020104020203"/>
                <a:ea typeface="+mn-ea"/>
                <a:cs typeface="+mn-cs"/>
              </a:rPr>
              <a:t>: </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r>
              <a:rPr lang="en-US" sz="2400" dirty="0">
                <a:solidFill>
                  <a:prstClr val="black"/>
                </a:solidFill>
                <a:latin typeface="Franklin Gothic Book" panose="020B0502020104020203"/>
              </a:rPr>
              <a:t>Some say bundling with digital products is more difficult.</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r>
              <a:rPr lang="en-US" sz="2400" dirty="0">
                <a:solidFill>
                  <a:prstClr val="black"/>
                </a:solidFill>
                <a:latin typeface="Franklin Gothic Book" panose="020B0502020104020203"/>
              </a:rPr>
              <a:t>Sellers like bundles. </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r>
              <a:rPr lang="en-US" sz="2400" dirty="0">
                <a:solidFill>
                  <a:prstClr val="black"/>
                </a:solidFill>
                <a:latin typeface="Franklin Gothic Book" panose="020B0502020104020203"/>
              </a:rPr>
              <a:t>All digital services have some component of software.</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r>
              <a:rPr lang="en-US" sz="2400" dirty="0">
                <a:solidFill>
                  <a:prstClr val="black"/>
                </a:solidFill>
                <a:latin typeface="Franklin Gothic Book" panose="020B0502020104020203"/>
              </a:rPr>
              <a:t>Any digital attribute can be removed from a digital product, so digital products are not like tangible products.</a:t>
            </a:r>
            <a:endParaRPr lang="en-US" sz="2400" strike="sngStrike" dirty="0">
              <a:solidFill>
                <a:srgbClr val="FF0000"/>
              </a:solidFill>
              <a:latin typeface="Franklin Gothic Book" panose="020B0502020104020203"/>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r>
              <a:rPr lang="en-US" sz="2400" dirty="0">
                <a:solidFill>
                  <a:prstClr val="black"/>
                </a:solidFill>
                <a:latin typeface="Franklin Gothic Book" panose="020B0502020104020203"/>
              </a:rPr>
              <a:t>App with various components/attributes.</a:t>
            </a: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r>
              <a:rPr lang="en-US" sz="2400" dirty="0">
                <a:solidFill>
                  <a:prstClr val="black"/>
                </a:solidFill>
                <a:latin typeface="Franklin Gothic Book" panose="020B0502020104020203"/>
              </a:rPr>
              <a:t>Digital code. </a:t>
            </a:r>
            <a:endParaRPr kumimoji="0" lang="en-US" sz="2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a:p>
            <a:pPr marL="666900" marR="0" lvl="1" indent="-342900" algn="l" defTabSz="457200" rtl="0" eaLnBrk="1" fontAlgn="auto" latinLnBrk="0" hangingPunct="1">
              <a:lnSpc>
                <a:spcPct val="100000"/>
              </a:lnSpc>
              <a:spcBef>
                <a:spcPct val="20000"/>
              </a:spcBef>
              <a:spcAft>
                <a:spcPts val="600"/>
              </a:spcAft>
              <a:buClr>
                <a:srgbClr val="A5300F"/>
              </a:buClr>
              <a:buSzPct val="92000"/>
              <a:buFont typeface="+mj-lt"/>
              <a:buAutoNum type="alphaLcPeriod"/>
              <a:tabLst/>
              <a:defRPr/>
            </a:pPr>
            <a:endParaRPr kumimoji="0" lang="en-US" sz="14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42062092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{A0F34DF7-2C7D-45DD-8C44-89A48ADF5BAD}tf33552983_win32</Template>
  <TotalTime>0</TotalTime>
  <Words>2047</Words>
  <Application>Microsoft Office PowerPoint</Application>
  <PresentationFormat>Widescreen</PresentationFormat>
  <Paragraphs>215</Paragraphs>
  <Slides>19</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Aptos</vt:lpstr>
      <vt:lpstr>Arial</vt:lpstr>
      <vt:lpstr>Courier New</vt:lpstr>
      <vt:lpstr>Franklin Gothic Book</vt:lpstr>
      <vt:lpstr>Franklin Gothic Demi</vt:lpstr>
      <vt:lpstr>Symbol</vt:lpstr>
      <vt:lpstr>Times New Roman</vt:lpstr>
      <vt:lpstr>Wingdings</vt:lpstr>
      <vt:lpstr>Wingdings 2</vt:lpstr>
      <vt:lpstr>DividendVTI</vt:lpstr>
      <vt:lpstr>      Sales Tax on Digital Products Uniformity Project</vt:lpstr>
      <vt:lpstr>Bundling and the Taxation of Digital Products -  Background and Steps to Date</vt:lpstr>
      <vt:lpstr>Stakeholders who provided input</vt:lpstr>
      <vt:lpstr> Stakeholders who Provided Input </vt:lpstr>
      <vt:lpstr>  preliminary Takeaways &amp; Perspectives from Stakeholder discussions ON Bundling &amp; Digital Products   </vt:lpstr>
      <vt:lpstr>  preliminary Takeaways &amp; Perspectives from Stakeholder discussions ON Bundling &amp; Digital Products   </vt:lpstr>
      <vt:lpstr>  Preliminary Takeaways &amp; Perspectives from Stakeholder discussions ON Bundling &amp; Digital Products   </vt:lpstr>
      <vt:lpstr>  Preliminary Takeaways &amp; Perspectives from Stakeholder discussions ON Bundling &amp; Digital Products   </vt:lpstr>
      <vt:lpstr>Preliminary Takeaways &amp; Perspectives from Stakeholder discussions ON Bundling &amp; Digital Products </vt:lpstr>
      <vt:lpstr>Preliminary Takeaways &amp; Perspectives from Stakeholder discussions ON Bundling &amp; Digital Products </vt:lpstr>
      <vt:lpstr> Work Group Observation on Streamlined Bundling Rules   </vt:lpstr>
      <vt:lpstr>Work Group Observation on Streamlined Bundling Rules  </vt:lpstr>
      <vt:lpstr> Work Group Bundling Examples   </vt:lpstr>
      <vt:lpstr> Work Group Bundling Examples   </vt:lpstr>
      <vt:lpstr> Work Group Bundling Examples   </vt:lpstr>
      <vt:lpstr> Work Group Bundling Examples   </vt:lpstr>
      <vt:lpstr> Work Group Bundling Examples   </vt:lpstr>
      <vt:lpstr> Work Group Bundling Examples   </vt:lpstr>
      <vt:lpstr> Work Group Bundling Examples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2024-07-26T14:26:27Z</dcterms:created>
  <dcterms:modified xsi:type="dcterms:W3CDTF">2024-07-26T14:57:33Z</dcterms:modified>
</cp:coreProperties>
</file>