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600" r:id="rId4"/>
    <p:sldId id="590" r:id="rId5"/>
    <p:sldId id="580" r:id="rId6"/>
    <p:sldId id="591" r:id="rId7"/>
    <p:sldId id="579" r:id="rId8"/>
    <p:sldId id="601" r:id="rId9"/>
    <p:sldId id="592" r:id="rId10"/>
    <p:sldId id="470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1D13"/>
    <a:srgbClr val="A32619"/>
    <a:srgbClr val="922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0" autoAdjust="0"/>
    <p:restoredTop sz="96357" autoAdjust="0"/>
  </p:normalViewPr>
  <p:slideViewPr>
    <p:cSldViewPr snapToGrid="0">
      <p:cViewPr varScale="1">
        <p:scale>
          <a:sx n="94" d="100"/>
          <a:sy n="94" d="100"/>
        </p:scale>
        <p:origin x="86" y="187"/>
      </p:cViewPr>
      <p:guideLst/>
    </p:cSldViewPr>
  </p:slideViewPr>
  <p:outlineViewPr>
    <p:cViewPr>
      <p:scale>
        <a:sx n="33" d="100"/>
        <a:sy n="33" d="100"/>
      </p:scale>
      <p:origin x="0" y="-2229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10" d="100"/>
          <a:sy n="110" d="100"/>
        </p:scale>
        <p:origin x="3348" y="-5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C8BE68-8C10-42C8-8938-544BB52D32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A8CE28-A1B9-479B-B44D-57D45FB43B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9193859-4EAC-4144-9AED-8CF4B964B4A2}" type="datetimeFigureOut">
              <a:rPr lang="en-US" smtClean="0"/>
              <a:t>7/5/2024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6BAF3-0648-440A-AA05-0CF6F1FB85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266815-7827-4FE1-B089-B7B5B38458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881B0C-9A1D-4B78-9590-997721AE21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298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95263"/>
            <a:ext cx="4146550" cy="2332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7667" y="2668614"/>
            <a:ext cx="6075066" cy="6321552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663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DD985600-6F89-4B16-80F7-DED35C0616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25563" y="215900"/>
            <a:ext cx="4359275" cy="245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8152A93-7F99-4946-89CD-52F3274E2A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9F5E63E-B24A-45EC-8373-6C6C863232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177" tIns="46589" rIns="93177" bIns="46589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211F7F-500A-4F80-8EE4-E9FC83B27CDE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23FD5-9542-4509-97FD-E674EADDF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91979"/>
            <a:ext cx="12192000" cy="1637021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algn="ctr">
              <a:defRPr sz="4800" cap="small" baseline="0">
                <a:latin typeface="Baskerville Old Face" panose="020206020805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144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B0FC3-EEA2-4B91-8DD2-5CBFBA3C20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	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9709CE-70DC-4929-BCEF-88F8ED1DD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8F65B-90C7-4330-A0BC-F01F28388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174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5453AB-97D4-4323-9EC6-AB1628A817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2B9D40-25C9-4495-88A2-E3D4827F4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CD9E2-B507-4886-BA3F-25A531AA7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41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224C7-C957-41D9-BC87-17E86B3FF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811" y="891630"/>
            <a:ext cx="10067731" cy="5240722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/>
            </a:lvl1pPr>
            <a:lvl2pPr indent="-18288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/>
            </a:lvl2pPr>
            <a:lvl3pPr indent="-18288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/>
            </a:lvl3pPr>
            <a:lvl4pPr indent="-18288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/>
            </a:lvl4pPr>
            <a:lvl5pPr indent="-18288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1A2E1-509C-45AA-8990-B5B380515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BF0854-6A88-48BD-AE45-415E0DDBD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616" y="6317486"/>
            <a:ext cx="1070430" cy="540514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0B3E9FC-DC5B-475D-B483-C0A647298D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"/>
            <a:ext cx="7306654" cy="564022"/>
          </a:xfrm>
          <a:prstGeom prst="rect">
            <a:avLst/>
          </a:prstGeom>
          <a:solidFill>
            <a:srgbClr val="7F1D13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	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2268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91629-B3D1-4E55-8B4C-40923E82F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7371"/>
            <a:ext cx="12192000" cy="1082014"/>
          </a:xfrm>
        </p:spPr>
        <p:txBody>
          <a:bodyPr anchor="ctr">
            <a:normAutofit/>
          </a:bodyPr>
          <a:lstStyle>
            <a:lvl1pPr algn="ctr">
              <a:defRPr sz="4000" cap="small" baseline="0">
                <a:latin typeface="Baskerville Old Face" panose="020206020805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9F1A8-3671-44DF-8EFE-868DE0A80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C6A971-79CF-42F1-9EBF-F3F08235F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13" y="6295604"/>
            <a:ext cx="1113765" cy="562396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FD71E61-6E56-4285-9E59-3DF8650887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913063"/>
            <a:ext cx="10515600" cy="515937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7F1D13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019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702E7-C769-4AA6-B0D7-2796E22657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	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8DC4C-8A93-49B0-B224-E4CC3AAFED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8DD4B-8720-4A73-A0DB-06A0C78562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1E2C04-7074-45C8-AB4D-F4D382A8B4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4995" y="6356350"/>
            <a:ext cx="2966405" cy="365125"/>
          </a:xfrm>
          <a:prstGeom prst="rect">
            <a:avLst/>
          </a:prstGeom>
        </p:spPr>
        <p:txBody>
          <a:bodyPr/>
          <a:lstStyle/>
          <a:p>
            <a:fld id="{EF6B3A19-26B2-463A-A991-26E860A4C4CF}" type="datetime1">
              <a:rPr lang="en-US" smtClean="0"/>
              <a:t>7/5/2024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F09B45-887E-40EF-80D3-CC6251FB8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68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D583C-A2E0-4FE2-8809-4AE9EF6EE7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	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713E7-E12B-4A59-A6D2-D0ABE07FF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F1FE4-0BE7-4351-B12E-745502D9A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D35D4E-FC05-44C4-A4EF-EDFD09140A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010A98-21C4-449C-902C-A6353AB24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FB43A2-9092-4A57-AFC6-03DFC465F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62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F5467-A6C0-4FD3-BF04-8F7F0297A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	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E78ECD-0E49-46A3-8B3C-401A659AB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27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B1C78-9389-49F4-AC9A-B929F9D99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73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F1D48-D0D7-44EE-9499-B19AF572B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3D697-7BB4-4E1E-AE73-498D89158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4F00A-D199-4C6B-982C-A49FAEEAD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9F1F5-16CF-4A38-9245-B0156721D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1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F699C-3999-4D70-A4C3-372F57D59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0E7235-430F-4473-A7C3-7869C8329B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E7D5E0-0248-4394-BCA2-147E8BD0B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8962B3-1D06-45B7-8778-0248770B0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42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AD2855-F6B4-428F-BAC7-1CA1EC509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7306654" cy="5640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	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FDEF5-FB68-49B5-8F80-8D2A508EB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6367" y="922790"/>
            <a:ext cx="10067731" cy="5318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731C7-5EA4-4FD0-847F-4B9EA9AEF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296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96BA77D-E0F3-4B80-A65E-88527CDE77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C11039-8C74-4814-916E-01C7908FA903}"/>
              </a:ext>
            </a:extLst>
          </p:cNvPr>
          <p:cNvSpPr txBox="1"/>
          <p:nvPr userDrawn="1"/>
        </p:nvSpPr>
        <p:spPr>
          <a:xfrm>
            <a:off x="3915196" y="6590670"/>
            <a:ext cx="43616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Multistate Tax Commission – Copyright </a:t>
            </a:r>
            <a:r>
              <a:rPr lang="en-US" sz="1100" dirty="0">
                <a:sym typeface="Symbol" panose="05050102010706020507" pitchFamily="18" charset="2"/>
              </a:rPr>
              <a:t> 2024 - All Rights Reserved</a:t>
            </a:r>
            <a:endParaRPr lang="en-US" sz="1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551491-A4C9-4CE4-A8B4-D353EA44AB7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616" y="6317486"/>
            <a:ext cx="1070430" cy="54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5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Baskerville Old Face" panose="02020602080505020303" pitchFamily="18" charset="0"/>
          <a:ea typeface="Ebrima" panose="02000000000000000000" pitchFamily="2" charset="0"/>
          <a:cs typeface="Ebrima" panose="020000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jwhite@mtc.gov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451D16E-A3B3-4E95-90C2-7891671C84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3" y="1020368"/>
            <a:ext cx="12192000" cy="1654030"/>
          </a:xfr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A32619"/>
            </a:solidFill>
          </a:ln>
        </p:spPr>
        <p:txBody>
          <a:bodyPr>
            <a:normAutofit/>
          </a:bodyPr>
          <a:lstStyle/>
          <a:p>
            <a:r>
              <a:rPr lang="en-US" altLang="en-US" sz="4000" dirty="0">
                <a:latin typeface="+mn-lt"/>
                <a:cs typeface="Arial" panose="020B0604020202020204" pitchFamily="34" charset="0"/>
              </a:rPr>
              <a:t>BUMBLING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289BBA-320D-45FA-AA58-EDCEF41B5CF7}"/>
              </a:ext>
            </a:extLst>
          </p:cNvPr>
          <p:cNvSpPr txBox="1"/>
          <p:nvPr/>
        </p:nvSpPr>
        <p:spPr>
          <a:xfrm>
            <a:off x="622660" y="3201851"/>
            <a:ext cx="1094667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Sales Tax on Digital </a:t>
            </a:r>
            <a:r>
              <a:rPr lang="en-US" sz="2800" b="1" dirty="0"/>
              <a:t>Products Workgroup</a:t>
            </a:r>
          </a:p>
          <a:p>
            <a:pPr algn="ctr"/>
            <a:r>
              <a:rPr lang="en-US" sz="2800" b="1" dirty="0"/>
              <a:t>June 6, 2024 Work Group Meeting</a:t>
            </a:r>
          </a:p>
          <a:p>
            <a:pPr algn="ctr"/>
            <a:r>
              <a:rPr lang="en-US" sz="2800" b="1" dirty="0"/>
              <a:t>Jonathan W. White, Counsel</a:t>
            </a:r>
          </a:p>
          <a:p>
            <a:pPr algn="ctr"/>
            <a:endParaRPr lang="en-US" sz="2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FAAF5-9979-7EBD-F03B-0E1C54CDF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0482"/>
            <a:ext cx="12192000" cy="1082014"/>
          </a:xfrm>
        </p:spPr>
        <p:txBody>
          <a:bodyPr/>
          <a:lstStyle/>
          <a:p>
            <a:r>
              <a:rPr lang="en-US" dirty="0"/>
              <a:t>Closing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C69541-82A7-4E1A-DA00-A64390701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934CA9-4F6B-EB93-3127-E46EAAAC2A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9174" y="2541865"/>
            <a:ext cx="10947830" cy="887136"/>
          </a:xfrm>
        </p:spPr>
        <p:txBody>
          <a:bodyPr/>
          <a:lstStyle/>
          <a:p>
            <a:pPr algn="ctr"/>
            <a:endParaRPr lang="en-US" sz="2800" dirty="0">
              <a:ea typeface="+mn-lt"/>
              <a:cs typeface="+mn-l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a typeface="+mn-lt"/>
                <a:cs typeface="+mn-lt"/>
              </a:rPr>
              <a:t>Jonathan W. White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a typeface="+mn-lt"/>
                <a:cs typeface="+mn-lt"/>
              </a:rPr>
              <a:t>Counsel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a typeface="+mn-lt"/>
                <a:cs typeface="+mn-lt"/>
                <a:hlinkClick r:id="rId2"/>
              </a:rPr>
              <a:t>jwhite@mtc.gov</a:t>
            </a:r>
            <a:endParaRPr lang="en-US" sz="2800" dirty="0">
              <a:ea typeface="+mn-lt"/>
              <a:cs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85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6E981E-9761-42E6-B24D-B175D0DD8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96" y="701458"/>
            <a:ext cx="10962008" cy="540604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 am speaking for myself.</a:t>
            </a:r>
            <a:endParaRPr lang="en-US" sz="32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My comments do not necessarily represent the views of my employer.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Nothing in this presentation should be considered legal advice.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This is not a complete or authoritative slide deck or presentation.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Citations are at the end of the deck.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024FB-2E14-43D0-BF31-E0568A0F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E22F01-4108-4E6E-8EAB-75277CA9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Disclaimers Plus</a:t>
            </a:r>
          </a:p>
        </p:txBody>
      </p:sp>
    </p:spTree>
    <p:extLst>
      <p:ext uri="{BB962C8B-B14F-4D97-AF65-F5344CB8AC3E}">
        <p14:creationId xmlns:p14="http://schemas.microsoft.com/office/powerpoint/2010/main" val="1433540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6E981E-9761-42E6-B24D-B175D0DD8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96" y="935872"/>
            <a:ext cx="10962008" cy="49862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/>
              <a:t>Motion to consider bundling passed unanimously.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/>
              <a:t>Is there any more specificity to this?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/>
              <a:t>Can you give any more guidance on what would help the group or your state?</a:t>
            </a:r>
          </a:p>
          <a:p>
            <a:r>
              <a:rPr lang="en-US" sz="3200" dirty="0"/>
              <a:t>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024FB-2E14-43D0-BF31-E0568A0F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E22F01-4108-4E6E-8EAB-75277CA9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March Work Group Meeting</a:t>
            </a:r>
          </a:p>
        </p:txBody>
      </p:sp>
    </p:spTree>
    <p:extLst>
      <p:ext uri="{BB962C8B-B14F-4D97-AF65-F5344CB8AC3E}">
        <p14:creationId xmlns:p14="http://schemas.microsoft.com/office/powerpoint/2010/main" val="1686125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6E981E-9761-42E6-B24D-B175D0DD8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96" y="432974"/>
            <a:ext cx="10962008" cy="599205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r>
              <a:rPr lang="en-US" sz="4200" dirty="0"/>
              <a:t>What do you want from bundling?</a:t>
            </a:r>
          </a:p>
          <a:p>
            <a:pPr algn="ctr"/>
            <a:r>
              <a:rPr lang="en-US" sz="4200" dirty="0"/>
              <a:t>Bundling generally? Or related to digital products?</a:t>
            </a:r>
            <a:endParaRPr lang="en-US" sz="2600" dirty="0"/>
          </a:p>
          <a:p>
            <a:pPr algn="ctr"/>
            <a:r>
              <a:rPr lang="en-US" sz="4200" dirty="0">
                <a:cs typeface="Calibri"/>
              </a:rPr>
              <a:t>Should we just keep researching? If so, what scope?</a:t>
            </a:r>
          </a:p>
          <a:p>
            <a:pPr algn="ctr"/>
            <a:r>
              <a:rPr lang="en-US" sz="4200" dirty="0">
                <a:cs typeface="Calibri"/>
              </a:rPr>
              <a:t>Should we use the Streamlined rule as a base to develop a discussion section of the white paper?</a:t>
            </a:r>
          </a:p>
          <a:p>
            <a:pPr algn="ctr"/>
            <a:r>
              <a:rPr lang="en-US" sz="4200" dirty="0">
                <a:cs typeface="Calibri"/>
              </a:rPr>
              <a:t>Should we try to define the true object test more objectively?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024FB-2E14-43D0-BF31-E0568A0F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E22F01-4108-4E6E-8EAB-75277CA9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Research – Scope</a:t>
            </a:r>
          </a:p>
        </p:txBody>
      </p:sp>
    </p:spTree>
    <p:extLst>
      <p:ext uri="{BB962C8B-B14F-4D97-AF65-F5344CB8AC3E}">
        <p14:creationId xmlns:p14="http://schemas.microsoft.com/office/powerpoint/2010/main" val="382375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6E981E-9761-42E6-B24D-B175D0DD8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96" y="678935"/>
            <a:ext cx="10962008" cy="49862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 dirty="0">
                <a:cs typeface="Calibri"/>
              </a:rPr>
              <a:t>Lemonade</a:t>
            </a:r>
          </a:p>
          <a:p>
            <a:pPr algn="ctr"/>
            <a:r>
              <a:rPr lang="en-US" sz="4800" dirty="0">
                <a:cs typeface="Calibri"/>
              </a:rPr>
              <a:t>…can’t get the lemons back, can’t get the sugar back…</a:t>
            </a:r>
          </a:p>
          <a:p>
            <a:pPr algn="ctr"/>
            <a:endParaRPr lang="en-US" sz="1800" dirty="0">
              <a:cs typeface="Calibri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024FB-2E14-43D0-BF31-E0568A0F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E22F01-4108-4E6E-8EAB-75277CA9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	One Product</a:t>
            </a:r>
            <a:endParaRPr lang="en-US" dirty="0"/>
          </a:p>
        </p:txBody>
      </p:sp>
      <p:pic>
        <p:nvPicPr>
          <p:cNvPr id="6" name="Picture 5" descr="Detail of a slice of lemon with soda water in glass">
            <a:extLst>
              <a:ext uri="{FF2B5EF4-FFF2-40B4-BE49-F238E27FC236}">
                <a16:creationId xmlns:a16="http://schemas.microsoft.com/office/drawing/2014/main" id="{E153669F-7B46-2326-89EF-43178F952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053" y="3386875"/>
            <a:ext cx="4963894" cy="2792190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4222413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66F63C-93A7-11A8-3EC9-1742616CE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87" y="938992"/>
            <a:ext cx="10964607" cy="498001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“Sales price” is typically defined to include the value of exempt property that is sold together with taxable property.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Sample language: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Includes the value of exempt personal property given to the purchaser where taxable and exempt personal property have been bundled together and sold by the seller as a single product or piece of merchandise.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Such total amount includes any services that are a part of the sale.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Without any deduction for any services necessary to complete the sale.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b="0" i="0" dirty="0">
              <a:solidFill>
                <a:srgbClr val="666666"/>
              </a:solidFill>
              <a:effectLst/>
              <a:highlight>
                <a:srgbClr val="FEFEFE"/>
              </a:highlight>
              <a:latin typeface="Roboto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9AEA33-3DCB-F0FB-B835-39FFD3417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BA77D-E0F3-4B80-A65E-88527CDE777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62DEDC-A2DD-09AF-CEB1-F4110B57F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7576456" cy="564022"/>
          </a:xfrm>
        </p:spPr>
        <p:txBody>
          <a:bodyPr>
            <a:normAutofit/>
          </a:bodyPr>
          <a:lstStyle/>
          <a:p>
            <a:r>
              <a:rPr lang="en-US" dirty="0"/>
              <a:t>	Generic Definition of Sales Price</a:t>
            </a:r>
          </a:p>
        </p:txBody>
      </p:sp>
    </p:spTree>
    <p:extLst>
      <p:ext uri="{BB962C8B-B14F-4D97-AF65-F5344CB8AC3E}">
        <p14:creationId xmlns:p14="http://schemas.microsoft.com/office/powerpoint/2010/main" val="498784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6E981E-9761-42E6-B24D-B175D0DD8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96" y="564023"/>
            <a:ext cx="10962008" cy="49862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n-US" dirty="0"/>
          </a:p>
          <a:p>
            <a:r>
              <a:rPr lang="en-US" sz="4200" dirty="0">
                <a:cs typeface="Calibri"/>
              </a:rPr>
              <a:t>A bundled transaction is the retail sale of two or more products, except real property and services to real property, where the products are:</a:t>
            </a:r>
          </a:p>
          <a:p>
            <a:pPr marL="742950" indent="-742950">
              <a:buAutoNum type="arabicParenBoth"/>
            </a:pPr>
            <a:r>
              <a:rPr lang="en-US" sz="4200" dirty="0">
                <a:cs typeface="Calibri"/>
              </a:rPr>
              <a:t>otherwise distinct and identifiable; and</a:t>
            </a:r>
          </a:p>
          <a:p>
            <a:pPr marL="742950" indent="-742950">
              <a:buAutoNum type="arabicParenBoth"/>
            </a:pPr>
            <a:r>
              <a:rPr lang="en-US" sz="4200" dirty="0">
                <a:cs typeface="Calibri"/>
              </a:rPr>
              <a:t>sold for one nonitemized price.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024FB-2E14-43D0-BF31-E0568A0F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E22F01-4108-4E6E-8EAB-75277CA98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029699" cy="564022"/>
          </a:xfrm>
        </p:spPr>
        <p:txBody>
          <a:bodyPr/>
          <a:lstStyle/>
          <a:p>
            <a:r>
              <a:rPr lang="en-US" dirty="0"/>
              <a:t>	Streamlined Bundling Rule – Basic Definition</a:t>
            </a:r>
          </a:p>
        </p:txBody>
      </p:sp>
    </p:spTree>
    <p:extLst>
      <p:ext uri="{BB962C8B-B14F-4D97-AF65-F5344CB8AC3E}">
        <p14:creationId xmlns:p14="http://schemas.microsoft.com/office/powerpoint/2010/main" val="3052880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6E981E-9761-42E6-B24D-B175D0DD8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96" y="564023"/>
            <a:ext cx="10962008" cy="49862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n-US" dirty="0"/>
          </a:p>
          <a:p>
            <a:endParaRPr lang="en-US" sz="4800" dirty="0">
              <a:cs typeface="Calibri"/>
            </a:endParaRPr>
          </a:p>
          <a:p>
            <a:r>
              <a:rPr lang="en-US" sz="4800" dirty="0">
                <a:cs typeface="Calibri"/>
              </a:rPr>
              <a:t>More to come at the July 11, 2024 work group meeting.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024FB-2E14-43D0-BF31-E0568A0F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E22F01-4108-4E6E-8EAB-75277CA98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029699" cy="564022"/>
          </a:xfrm>
        </p:spPr>
        <p:txBody>
          <a:bodyPr/>
          <a:lstStyle/>
          <a:p>
            <a:r>
              <a:rPr lang="en-US" dirty="0"/>
              <a:t>	To be continued…</a:t>
            </a:r>
          </a:p>
        </p:txBody>
      </p:sp>
    </p:spTree>
    <p:extLst>
      <p:ext uri="{BB962C8B-B14F-4D97-AF65-F5344CB8AC3E}">
        <p14:creationId xmlns:p14="http://schemas.microsoft.com/office/powerpoint/2010/main" val="3063465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6E981E-9761-42E6-B24D-B175D0DD8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96" y="935872"/>
            <a:ext cx="10962008" cy="498625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0"/>
              </a:spcAft>
            </a:pPr>
            <a:r>
              <a:rPr lang="fr-FR" sz="1800" dirty="0" err="1"/>
              <a:t>Nev</a:t>
            </a:r>
            <a:r>
              <a:rPr lang="fr-FR" sz="1800" dirty="0"/>
              <a:t>. Admin. Code § 372.045(2)(a).</a:t>
            </a:r>
            <a:endParaRPr lang="en-US" sz="1800" dirty="0"/>
          </a:p>
          <a:p>
            <a:pPr>
              <a:spcAft>
                <a:spcPts val="0"/>
              </a:spcAft>
            </a:pPr>
            <a:r>
              <a:rPr lang="fr-FR" sz="1800" dirty="0" err="1"/>
              <a:t>Nev</a:t>
            </a:r>
            <a:r>
              <a:rPr lang="fr-FR" sz="1800" dirty="0"/>
              <a:t>. Admin. Code § 372.045(2)(c).</a:t>
            </a:r>
          </a:p>
          <a:p>
            <a:pPr>
              <a:spcAft>
                <a:spcPts val="0"/>
              </a:spcAft>
            </a:pPr>
            <a:r>
              <a:rPr lang="fr-FR" sz="1800" dirty="0" err="1"/>
              <a:t>Nev</a:t>
            </a:r>
            <a:r>
              <a:rPr lang="fr-FR" sz="1800" dirty="0"/>
              <a:t>. Admin. Code § 372.045(2)(b).</a:t>
            </a:r>
            <a:endParaRPr lang="en-US" sz="1800" dirty="0"/>
          </a:p>
          <a:p>
            <a:pPr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R.I. Dec. Rul. Req. No. 23017-01 (March 31, 2017).</a:t>
            </a: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024FB-2E14-43D0-BF31-E0568A0F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E22F01-4108-4E6E-8EAB-75277CA9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References</a:t>
            </a:r>
          </a:p>
        </p:txBody>
      </p:sp>
    </p:spTree>
    <p:extLst>
      <p:ext uri="{BB962C8B-B14F-4D97-AF65-F5344CB8AC3E}">
        <p14:creationId xmlns:p14="http://schemas.microsoft.com/office/powerpoint/2010/main" val="743851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417</Words>
  <Application>Microsoft Office PowerPoint</Application>
  <PresentationFormat>Widescreen</PresentationFormat>
  <Paragraphs>63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</vt:lpstr>
      <vt:lpstr>Arial</vt:lpstr>
      <vt:lpstr>Baskerville Old Face</vt:lpstr>
      <vt:lpstr>Calibri</vt:lpstr>
      <vt:lpstr>Courier New</vt:lpstr>
      <vt:lpstr>Roboto</vt:lpstr>
      <vt:lpstr>Wingdings</vt:lpstr>
      <vt:lpstr>Office Theme</vt:lpstr>
      <vt:lpstr>BUMBLING</vt:lpstr>
      <vt:lpstr> Disclaimers Plus</vt:lpstr>
      <vt:lpstr> March Work Group Meeting</vt:lpstr>
      <vt:lpstr> Research – Scope</vt:lpstr>
      <vt:lpstr> One Product</vt:lpstr>
      <vt:lpstr> Generic Definition of Sales Price</vt:lpstr>
      <vt:lpstr> Streamlined Bundling Rule – Basic Definition</vt:lpstr>
      <vt:lpstr> To be continued…</vt:lpstr>
      <vt:lpstr> References</vt:lpstr>
      <vt:lpstr>Closing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2023-04-19T06:49:52Z</dcterms:created>
  <dcterms:modified xsi:type="dcterms:W3CDTF">2024-07-05T19:47:55Z</dcterms:modified>
</cp:coreProperties>
</file>