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4" r:id="rId2"/>
  </p:sldMasterIdLst>
  <p:notesMasterIdLst>
    <p:notesMasterId r:id="rId15"/>
  </p:notesMasterIdLst>
  <p:sldIdLst>
    <p:sldId id="267" r:id="rId3"/>
    <p:sldId id="294" r:id="rId4"/>
    <p:sldId id="295" r:id="rId5"/>
    <p:sldId id="296" r:id="rId6"/>
    <p:sldId id="297" r:id="rId7"/>
    <p:sldId id="293" r:id="rId8"/>
    <p:sldId id="300" r:id="rId9"/>
    <p:sldId id="299" r:id="rId10"/>
    <p:sldId id="301" r:id="rId11"/>
    <p:sldId id="302" r:id="rId12"/>
    <p:sldId id="303" r:id="rId13"/>
    <p:sldId id="29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8F2BD7-D432-4908-A493-56A59ECAEB37}">
          <p14:sldIdLst>
            <p14:sldId id="267"/>
          </p14:sldIdLst>
        </p14:section>
        <p14:section name="Untitled Section" id="{45D6B59F-17A4-422D-8109-357F2CA3E13C}">
          <p14:sldIdLst>
            <p14:sldId id="294"/>
            <p14:sldId id="295"/>
            <p14:sldId id="296"/>
            <p14:sldId id="297"/>
            <p14:sldId id="293"/>
            <p14:sldId id="300"/>
            <p14:sldId id="299"/>
            <p14:sldId id="301"/>
            <p14:sldId id="302"/>
            <p14:sldId id="303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15697B-809C-824E-4052-53D04E8CCEEE}" name="Anne Mangiardi" initials="AM" userId="S::Anne.Mangiardi@coag.gov::5c7557ee-17fb-4363-9718-34ec3bde9c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43" autoAdjust="0"/>
  </p:normalViewPr>
  <p:slideViewPr>
    <p:cSldViewPr snapToGrid="0">
      <p:cViewPr varScale="1">
        <p:scale>
          <a:sx n="81" d="100"/>
          <a:sy n="81" d="100"/>
        </p:scale>
        <p:origin x="677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63F80-7141-41A8-B9F3-3273C06B349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E1B00-CFC1-4BA9-86AB-B171436E3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0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78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4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10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31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14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9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3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27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96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6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31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E716F-D2E6-42EC-96C3-9343E282D4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1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T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AB033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7221" cy="91440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849755" y="1"/>
            <a:ext cx="7008495" cy="90569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AB0334"/>
                </a:solidFill>
                <a:latin typeface="+mn-lt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2392565" y="6492875"/>
            <a:ext cx="7851337" cy="365125"/>
          </a:xfrm>
        </p:spPr>
        <p:txBody>
          <a:bodyPr/>
          <a:lstStyle/>
          <a:p>
            <a:r>
              <a:rPr lang="en-US" dirty="0"/>
              <a:t>Multistate Tax Commission – Copyright © 2024 – All Rights Reserved 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9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5E06DD9E-5833-45B0-8056-16C80F4CD82C}" type="datetime1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7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1DDF68A-F1B2-4C90-B66A-D74AD45AA724}" type="datetime1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06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194F-93F8-486E-98A3-B498FDBCF762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36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D4AA8-B3EE-43E3-B10E-C5129E988712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11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1C6F-9149-4BEF-85E9-ED706B11B752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99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BC29-72A7-4C2C-967F-08793037FDE8}" type="datetime1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0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948A-4F8A-4DFC-9A23-2B23C9BDF85C}" type="datetime1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37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2AA5-88B1-4CFB-8080-EC429E73CA64}" type="datetime1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09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C669-ABC8-45BE-85A9-01A44EC1A2FD}" type="datetime1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5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5270-5241-416D-9EC0-C5FD674FF61F}" type="datetime1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E49ECAF-F041-4A38-98C1-F7D74819C99F}" type="datetime1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97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6499-F90C-4554-B97B-273797DB93D8}" type="datetime1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87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3FA9-4875-4B27-B4EB-AA13A251EBF9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47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EB4E-7A96-489E-B363-A0712DE56F41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8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M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AB033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7221" cy="91440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849755" y="6372225"/>
            <a:ext cx="7008495" cy="485775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AB0334"/>
                </a:solidFill>
                <a:latin typeface="+mn-lt"/>
              </a:defRPr>
            </a:lvl1pPr>
          </a:lstStyle>
          <a:p>
            <a:r>
              <a:rPr lang="en-US" dirty="0"/>
              <a:t>State Tax Appellate Advocacy and Brief-Writing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426306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M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AB033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7221" cy="91440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849755" y="6372225"/>
            <a:ext cx="7008495" cy="485775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AB0334"/>
                </a:solidFill>
                <a:latin typeface="+mn-lt"/>
              </a:defRPr>
            </a:lvl1pPr>
          </a:lstStyle>
          <a:p>
            <a:r>
              <a:rPr lang="en-US" dirty="0"/>
              <a:t>State Tax Appellate Advocacy and Brief-Writing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47929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AB033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7221" cy="91440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849755" y="6372225"/>
            <a:ext cx="7008495" cy="485775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AB0334"/>
                </a:solidFill>
                <a:latin typeface="+mn-lt"/>
              </a:defRPr>
            </a:lvl1pPr>
          </a:lstStyle>
          <a:p>
            <a:r>
              <a:rPr lang="en-US" dirty="0"/>
              <a:t>State Tax Appellate Advocacy and Brief-Writing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367066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4935D7F-EEDD-4CFE-A5EB-43F86E82F92A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42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4650" y="6459785"/>
            <a:ext cx="5594339" cy="365125"/>
          </a:xfrm>
        </p:spPr>
        <p:txBody>
          <a:bodyPr/>
          <a:lstStyle>
            <a:lvl1pPr>
              <a:defRPr sz="1800" cap="none"/>
            </a:lvl1pPr>
          </a:lstStyle>
          <a:p>
            <a:r>
              <a:rPr lang="en-US"/>
              <a:t>State Tax Appellate Advocacy and Brief-Writing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72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0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36FE004-9A98-4E73-BCBF-135A784084A1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97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4F7AC0E-9651-49D8-8449-A79862A61604}" type="datetime1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 Tax Appellate Advocacy and Brief-Writing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67221" y="30229"/>
            <a:ext cx="8533011" cy="884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205" y="1615155"/>
            <a:ext cx="10998437" cy="42539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460" y="6459785"/>
            <a:ext cx="7357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cap="all" baseline="0">
                <a:solidFill>
                  <a:srgbClr val="AB0334"/>
                </a:solidFill>
              </a:defRPr>
            </a:lvl1pPr>
          </a:lstStyle>
          <a:p>
            <a:r>
              <a:rPr lang="en-US" dirty="0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00" y="6458949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AB0334"/>
                </a:solidFill>
              </a:defRPr>
            </a:lvl1pPr>
          </a:lstStyle>
          <a:p>
            <a:fld id="{FDF1CD6F-A15E-4C2A-ABA6-9D33E9989B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72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17" r:id="rId3"/>
    <p:sldLayoutId id="2147483718" r:id="rId4"/>
    <p:sldLayoutId id="2147483703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rgbClr val="AB033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B1602-E4C1-4F33-9547-71B62003C0E0}" type="datetime1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State Tax Appellate Advocacy and Brief-Writing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D1050-6C68-4130-95A6-73A68CFFA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9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60493" y="6458948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1</a:t>
            </a:fld>
            <a:endParaRPr lang="en-US" sz="1800" dirty="0">
              <a:solidFill>
                <a:srgbClr val="AB033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9089" y="711451"/>
            <a:ext cx="9190311" cy="1831724"/>
          </a:xfrm>
        </p:spPr>
        <p:txBody>
          <a:bodyPr>
            <a:normAutofit/>
          </a:bodyPr>
          <a:lstStyle/>
          <a:p>
            <a:r>
              <a:rPr lang="en-US" sz="6000" dirty="0"/>
              <a:t>Making the Most of Meetings</a:t>
            </a:r>
            <a:br>
              <a:rPr lang="en-US" sz="6000" dirty="0"/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6F97F-400E-5F1F-3402-EB6F41B3411F}"/>
              </a:ext>
            </a:extLst>
          </p:cNvPr>
          <p:cNvSpPr txBox="1"/>
          <p:nvPr/>
        </p:nvSpPr>
        <p:spPr>
          <a:xfrm>
            <a:off x="1391590" y="5544812"/>
            <a:ext cx="871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B0334"/>
                </a:solidFill>
              </a:rPr>
              <a:t>Ray Langenberg, Special Counsel for Tax Litigation, Texas Comptroller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EA8A8-6CDA-B13C-B8B0-90DA6CE4F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8" y="1935957"/>
            <a:ext cx="617728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8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dirty="0"/>
              <a:t>Tips for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79" y="1371600"/>
            <a:ext cx="11887200" cy="731520"/>
          </a:xfrm>
        </p:spPr>
        <p:txBody>
          <a:bodyPr>
            <a:noAutofit/>
          </a:bodyPr>
          <a:lstStyle/>
          <a:p>
            <a:pPr marL="457200" indent="-457200" algn="ctr">
              <a:buNone/>
            </a:pPr>
            <a:r>
              <a:rPr lang="en-US" sz="4000" dirty="0"/>
              <a:t>4. Read Chapter 7 – The Voice of Influence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1828800">
              <a:buFont typeface="Wingdings" panose="05000000000000000000" pitchFamily="2" charset="2"/>
              <a:buChar char="Ø"/>
            </a:pPr>
            <a:r>
              <a:rPr lang="en-US" sz="4400" dirty="0"/>
              <a:t>Ethos – Exceed expectations</a:t>
            </a:r>
          </a:p>
          <a:p>
            <a:pPr marL="1828800">
              <a:buFont typeface="Wingdings" panose="05000000000000000000" pitchFamily="2" charset="2"/>
              <a:buChar char="Ø"/>
            </a:pPr>
            <a:r>
              <a:rPr lang="en-US" sz="4400" dirty="0"/>
              <a:t>Pathos – Seek first to understand</a:t>
            </a:r>
          </a:p>
          <a:p>
            <a:pPr marL="1828800">
              <a:buFont typeface="Wingdings" panose="05000000000000000000" pitchFamily="2" charset="2"/>
              <a:buChar char="Ø"/>
            </a:pPr>
            <a:r>
              <a:rPr lang="en-US" sz="4400" dirty="0"/>
              <a:t>Logos – Then to be understood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10</a:t>
            </a:fld>
            <a:endParaRPr lang="en-US" sz="1800" dirty="0">
              <a:solidFill>
                <a:srgbClr val="AB03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dirty="0"/>
              <a:t>Tips for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79" y="1371600"/>
            <a:ext cx="11887200" cy="731520"/>
          </a:xfrm>
        </p:spPr>
        <p:txBody>
          <a:bodyPr>
            <a:noAutofit/>
          </a:bodyPr>
          <a:lstStyle/>
          <a:p>
            <a:pPr marL="457200" indent="-457200" algn="ctr">
              <a:buNone/>
            </a:pPr>
            <a:r>
              <a:rPr lang="en-US" sz="4000" dirty="0"/>
              <a:t>4. Read Chapter 7 – The Voice of Influence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11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17952-B76D-BF31-D2AF-9D324930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942" y="2778125"/>
            <a:ext cx="6400800" cy="300103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800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sz="4400" dirty="0"/>
              <a:t>Tip for Leaders  and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79" y="1371600"/>
            <a:ext cx="11887200" cy="731520"/>
          </a:xfrm>
        </p:spPr>
        <p:txBody>
          <a:bodyPr>
            <a:noAutofit/>
          </a:bodyPr>
          <a:lstStyle/>
          <a:p>
            <a:pPr marL="320040" indent="-320040" algn="ctr">
              <a:buNone/>
            </a:pPr>
            <a:r>
              <a:rPr lang="en-US" sz="4000" dirty="0"/>
              <a:t>Try to find joy in your endeavors.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12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38F8F-AC65-AB17-CF40-423C47ED1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75" y="2156615"/>
            <a:ext cx="5926931" cy="39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4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sz="4400" dirty="0"/>
              <a:t>Tips for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80" y="1371600"/>
            <a:ext cx="11887200" cy="731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1. Develop a reputation for punctuality.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2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8EB74-F416-2717-5974-AA94E719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231" y="2127054"/>
            <a:ext cx="5412582" cy="40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2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sz="4400" dirty="0"/>
              <a:t>Tips for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80" y="1371600"/>
            <a:ext cx="11887200" cy="731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2. Develop a reputation for a one-hour time limit.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3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30E78-2A57-6ADF-45D0-CC3408F2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27062"/>
            <a:ext cx="5210175" cy="39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8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sz="4400" dirty="0"/>
              <a:t>Tips for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4320" y="1371600"/>
            <a:ext cx="11887200" cy="731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3. Engage everyone if you can.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4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F73D8-26ED-0210-D57E-70E67A0B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92" y="2123476"/>
            <a:ext cx="7058025" cy="397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8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sz="4400" dirty="0"/>
              <a:t>Tips for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79" y="1371600"/>
            <a:ext cx="11887200" cy="731520"/>
          </a:xfrm>
        </p:spPr>
        <p:txBody>
          <a:bodyPr>
            <a:noAutofit/>
          </a:bodyPr>
          <a:lstStyle/>
          <a:p>
            <a:pPr marL="320040" indent="-320040" algn="ctr">
              <a:buNone/>
            </a:pPr>
            <a:r>
              <a:rPr lang="en-US" sz="4000" dirty="0"/>
              <a:t>4. End with momentum – </a:t>
            </a:r>
          </a:p>
          <a:p>
            <a:pPr marL="320040" indent="-320040" algn="ctr">
              <a:buNone/>
            </a:pPr>
            <a:r>
              <a:rPr lang="en-US" sz="4000" dirty="0"/>
              <a:t>decisions, next steps, assignments.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5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DC92D-C82B-45A6-D0B3-7A0DA0E8D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00" y="2821783"/>
            <a:ext cx="4438650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4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dirty="0"/>
              <a:t>Tips for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80" y="1371600"/>
            <a:ext cx="11887200" cy="731520"/>
          </a:xfrm>
        </p:spPr>
        <p:txBody>
          <a:bodyPr>
            <a:noAutofit/>
          </a:bodyPr>
          <a:lstStyle/>
          <a:p>
            <a:pPr marL="457200" indent="-457200" algn="ctr">
              <a:buNone/>
            </a:pPr>
            <a:r>
              <a:rPr lang="en-US" sz="4000" dirty="0"/>
              <a:t>1. Start the meeting before the meeting.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6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7AEFA-4890-F606-A6A9-50FF47D9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09" y="2249832"/>
            <a:ext cx="6865144" cy="38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7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dirty="0"/>
              <a:t>Tips for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79" y="1280160"/>
            <a:ext cx="11887200" cy="731520"/>
          </a:xfrm>
        </p:spPr>
        <p:txBody>
          <a:bodyPr>
            <a:noAutofit/>
          </a:bodyPr>
          <a:lstStyle/>
          <a:p>
            <a:pPr marL="457200" indent="-457200" algn="ctr">
              <a:buNone/>
            </a:pPr>
            <a:r>
              <a:rPr lang="en-US" sz="4000" dirty="0"/>
              <a:t>2. </a:t>
            </a:r>
            <a:r>
              <a:rPr lang="en-US" sz="4000" dirty="0" err="1"/>
              <a:t>WWID</a:t>
            </a:r>
            <a:r>
              <a:rPr lang="en-US" sz="4000" dirty="0"/>
              <a:t> – What would I do?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7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975E7-8321-3B6D-ED0D-00E84D1C8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3" y="2125713"/>
            <a:ext cx="7041357" cy="39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dirty="0"/>
              <a:t>Tips for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2879" y="1371600"/>
            <a:ext cx="11887200" cy="731520"/>
          </a:xfrm>
        </p:spPr>
        <p:txBody>
          <a:bodyPr>
            <a:noAutofit/>
          </a:bodyPr>
          <a:lstStyle/>
          <a:p>
            <a:pPr marL="457200" indent="-457200" algn="ctr">
              <a:buNone/>
            </a:pPr>
            <a:r>
              <a:rPr lang="en-US" sz="4000" dirty="0"/>
              <a:t>3. Nobody cares about what you think </a:t>
            </a:r>
          </a:p>
          <a:p>
            <a:pPr marL="457200" indent="-457200" algn="ctr">
              <a:buNone/>
            </a:pPr>
            <a:r>
              <a:rPr lang="en-US" sz="4000" dirty="0"/>
              <a:t>unless they care about what you think.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8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2B3C3-4AFF-EA0F-014F-BEDB1077D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04" y="2764632"/>
            <a:ext cx="6136482" cy="34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3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10" y="1"/>
            <a:ext cx="8356348" cy="905690"/>
          </a:xfrm>
        </p:spPr>
        <p:txBody>
          <a:bodyPr>
            <a:normAutofit/>
          </a:bodyPr>
          <a:lstStyle/>
          <a:p>
            <a:r>
              <a:rPr lang="en-US" dirty="0"/>
              <a:t>Tips for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81281" y="748454"/>
            <a:ext cx="11887200" cy="731520"/>
          </a:xfrm>
        </p:spPr>
        <p:txBody>
          <a:bodyPr>
            <a:noAutofit/>
          </a:bodyPr>
          <a:lstStyle/>
          <a:p>
            <a:pPr marL="457200" indent="-457200" algn="ctr">
              <a:buNone/>
            </a:pPr>
            <a:r>
              <a:rPr lang="en-US" sz="4000" dirty="0"/>
              <a:t>Nobody cares about what you think </a:t>
            </a:r>
          </a:p>
          <a:p>
            <a:pPr marL="457200" indent="-457200" algn="ctr">
              <a:buNone/>
            </a:pPr>
            <a:r>
              <a:rPr lang="en-US" sz="4000" dirty="0"/>
              <a:t>unless they care about what you think.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57414" y="6458949"/>
            <a:ext cx="5747501" cy="365125"/>
          </a:xfrm>
        </p:spPr>
        <p:txBody>
          <a:bodyPr/>
          <a:lstStyle/>
          <a:p>
            <a:r>
              <a:rPr lang="en-US" sz="1200" cap="none" dirty="0"/>
              <a:t>Multistate Tax Commission – Copyright © 2024 – All Rights Reserved</a:t>
            </a:r>
            <a:endParaRPr lang="en-US" sz="1200" cap="none" dirty="0">
              <a:solidFill>
                <a:srgbClr val="AB0334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D6F-A15E-4C2A-ABA6-9D33E9989B36}" type="slidenum">
              <a:rPr lang="en-US" sz="1800" smtClean="0">
                <a:solidFill>
                  <a:srgbClr val="AB0334"/>
                </a:solidFill>
              </a:rPr>
              <a:t>9</a:t>
            </a:fld>
            <a:endParaRPr lang="en-US" sz="1800" dirty="0">
              <a:solidFill>
                <a:srgbClr val="AB03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F8008-D184-B0E3-607B-6580080F7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3" y="2184253"/>
            <a:ext cx="2493358" cy="3795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25DE1B-F312-B314-A0CE-E39EEFE18FB9}"/>
              </a:ext>
            </a:extLst>
          </p:cNvPr>
          <p:cNvSpPr txBox="1"/>
          <p:nvPr/>
        </p:nvSpPr>
        <p:spPr>
          <a:xfrm>
            <a:off x="3481493" y="2187787"/>
            <a:ext cx="82431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Be proactive.</a:t>
            </a:r>
          </a:p>
          <a:p>
            <a:pPr marL="342900" indent="-342900">
              <a:buAutoNum type="arabicPeriod"/>
            </a:pPr>
            <a:r>
              <a:rPr lang="en-US" sz="2800" dirty="0"/>
              <a:t>Begin with the end in mind.</a:t>
            </a:r>
          </a:p>
          <a:p>
            <a:pPr marL="342900" indent="-342900">
              <a:buAutoNum type="arabicPeriod"/>
            </a:pPr>
            <a:r>
              <a:rPr lang="en-US" sz="2800" dirty="0"/>
              <a:t>Put first things first.</a:t>
            </a:r>
          </a:p>
          <a:p>
            <a:pPr marL="342900" indent="-342900">
              <a:buAutoNum type="arabicPeriod"/>
            </a:pPr>
            <a:r>
              <a:rPr lang="en-US" sz="2800" dirty="0"/>
              <a:t>Think win/win.</a:t>
            </a:r>
          </a:p>
          <a:p>
            <a:pPr marL="342900" indent="-342900">
              <a:buAutoNum type="arabicPeriod"/>
            </a:pPr>
            <a:r>
              <a:rPr lang="en-US" sz="2800" dirty="0"/>
              <a:t>Seek first to understand, then to be understood.</a:t>
            </a:r>
          </a:p>
          <a:p>
            <a:pPr marL="342900" indent="-342900">
              <a:buAutoNum type="arabicPeriod"/>
            </a:pPr>
            <a:r>
              <a:rPr lang="en-US" sz="2800" dirty="0"/>
              <a:t>Synergize.</a:t>
            </a:r>
          </a:p>
          <a:p>
            <a:pPr marL="342900" indent="-342900">
              <a:buAutoNum type="arabicPeriod"/>
            </a:pPr>
            <a:r>
              <a:rPr lang="en-US" sz="2800" dirty="0"/>
              <a:t>Sharpen the saw.</a:t>
            </a:r>
          </a:p>
          <a:p>
            <a:pPr marL="342900" indent="-342900">
              <a:buAutoNum type="arabicPeriod"/>
            </a:pPr>
            <a:r>
              <a:rPr lang="en-US" sz="2800" u="sng" dirty="0"/>
              <a:t>Find your voice and inspire others to find their voice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22693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24A4B10-28AF-4BC5-B34F-465DA7A14094}" vid="{C60F9983-6094-4535-B1E3-1CE7748F431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1902</TotalTime>
  <Words>387</Words>
  <Application>Microsoft Office PowerPoint</Application>
  <PresentationFormat>Widescreen</PresentationFormat>
  <Paragraphs>75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Theme1</vt:lpstr>
      <vt:lpstr>Custom Design</vt:lpstr>
      <vt:lpstr>Making the Most of Meetings </vt:lpstr>
      <vt:lpstr>Tips for Leaders</vt:lpstr>
      <vt:lpstr>Tips for Leaders</vt:lpstr>
      <vt:lpstr>Tips for Leaders</vt:lpstr>
      <vt:lpstr>Tips for Leaders</vt:lpstr>
      <vt:lpstr>Tips for Participants</vt:lpstr>
      <vt:lpstr>Tips for Participants</vt:lpstr>
      <vt:lpstr>Tips for Participants</vt:lpstr>
      <vt:lpstr>Tips for Participants</vt:lpstr>
      <vt:lpstr>Tips for Participants</vt:lpstr>
      <vt:lpstr>Tips for Participants</vt:lpstr>
      <vt:lpstr>Tip for Leaders  and Participants</vt:lpstr>
    </vt:vector>
  </TitlesOfParts>
  <Company>Texas Comptroller of Public Accounts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Langenberg</dc:creator>
  <cp:lastModifiedBy>Helen Hecht</cp:lastModifiedBy>
  <cp:revision>103</cp:revision>
  <dcterms:created xsi:type="dcterms:W3CDTF">2017-06-19T21:22:12Z</dcterms:created>
  <dcterms:modified xsi:type="dcterms:W3CDTF">2024-07-25T20:34:58Z</dcterms:modified>
</cp:coreProperties>
</file>