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1"/>
  </p:notesMasterIdLst>
  <p:sldIdLst>
    <p:sldId id="281" r:id="rId2"/>
    <p:sldId id="414" r:id="rId3"/>
    <p:sldId id="490" r:id="rId4"/>
    <p:sldId id="280" r:id="rId5"/>
    <p:sldId id="272" r:id="rId6"/>
    <p:sldId id="276" r:id="rId7"/>
    <p:sldId id="277" r:id="rId8"/>
    <p:sldId id="491" r:id="rId9"/>
    <p:sldId id="257" r:id="rId10"/>
    <p:sldId id="264" r:id="rId11"/>
    <p:sldId id="265" r:id="rId12"/>
    <p:sldId id="266" r:id="rId13"/>
    <p:sldId id="267" r:id="rId14"/>
    <p:sldId id="268" r:id="rId15"/>
    <p:sldId id="513" r:id="rId16"/>
    <p:sldId id="270" r:id="rId17"/>
    <p:sldId id="509" r:id="rId18"/>
    <p:sldId id="274" r:id="rId19"/>
    <p:sldId id="510" r:id="rId20"/>
    <p:sldId id="258" r:id="rId21"/>
    <p:sldId id="495" r:id="rId22"/>
    <p:sldId id="499" r:id="rId23"/>
    <p:sldId id="498" r:id="rId24"/>
    <p:sldId id="494" r:id="rId25"/>
    <p:sldId id="496" r:id="rId26"/>
    <p:sldId id="497" r:id="rId27"/>
    <p:sldId id="500" r:id="rId28"/>
    <p:sldId id="501" r:id="rId29"/>
    <p:sldId id="503" r:id="rId30"/>
    <p:sldId id="504" r:id="rId31"/>
    <p:sldId id="505" r:id="rId32"/>
    <p:sldId id="506" r:id="rId33"/>
    <p:sldId id="507" r:id="rId34"/>
    <p:sldId id="508" r:id="rId35"/>
    <p:sldId id="493" r:id="rId36"/>
    <p:sldId id="511" r:id="rId37"/>
    <p:sldId id="514" r:id="rId38"/>
    <p:sldId id="512" r:id="rId39"/>
    <p:sldId id="515"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EE9896"/>
    <a:srgbClr val="FF2121"/>
    <a:srgbClr val="C2A010"/>
    <a:srgbClr val="D4AF1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433432-7BB8-4E38-ABD6-565055C66762}" v="2" dt="2024-06-18T21:41:56.2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92" autoAdjust="0"/>
    <p:restoredTop sz="71598" autoAdjust="0"/>
  </p:normalViewPr>
  <p:slideViewPr>
    <p:cSldViewPr snapToGrid="0">
      <p:cViewPr varScale="1">
        <p:scale>
          <a:sx n="62" d="100"/>
          <a:sy n="62" d="100"/>
        </p:scale>
        <p:origin x="1363"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798586-88A2-4EA7-8F32-372AA9836247}"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C18044E3-6B48-410F-8413-F9A293F10478}">
      <dgm:prSet phldrT="[Text]" custT="1"/>
      <dgm:spPr>
        <a:solidFill>
          <a:schemeClr val="tx1">
            <a:lumMod val="95000"/>
            <a:lumOff val="5000"/>
          </a:schemeClr>
        </a:solidFill>
        <a:ln>
          <a:solidFill>
            <a:schemeClr val="tx1">
              <a:lumMod val="50000"/>
              <a:lumOff val="50000"/>
            </a:schemeClr>
          </a:solidFill>
        </a:ln>
      </dgm:spPr>
      <dgm:t>
        <a:bodyPr/>
        <a:lstStyle/>
        <a:p>
          <a:r>
            <a:rPr lang="en-US" sz="2400" b="1" dirty="0"/>
            <a:t>State Partnership Taxation</a:t>
          </a:r>
        </a:p>
      </dgm:t>
    </dgm:pt>
    <dgm:pt modelId="{184B9502-AC47-450E-AB7E-765D46674421}" type="parTrans" cxnId="{DCE07AEB-BEE3-4934-AD02-34EC89A1A3E5}">
      <dgm:prSet/>
      <dgm:spPr/>
      <dgm:t>
        <a:bodyPr/>
        <a:lstStyle/>
        <a:p>
          <a:endParaRPr lang="en-US"/>
        </a:p>
      </dgm:t>
    </dgm:pt>
    <dgm:pt modelId="{7B5E842D-40C8-4927-86A7-D22E9DC5F155}" type="sibTrans" cxnId="{DCE07AEB-BEE3-4934-AD02-34EC89A1A3E5}">
      <dgm:prSet/>
      <dgm:spPr/>
      <dgm:t>
        <a:bodyPr/>
        <a:lstStyle/>
        <a:p>
          <a:endParaRPr lang="en-US"/>
        </a:p>
      </dgm:t>
    </dgm:pt>
    <dgm:pt modelId="{AA3510A3-12BE-4EE2-8ADA-4890BD208951}">
      <dgm:prSet phldrT="[Text]" custT="1"/>
      <dgm:spPr>
        <a:solidFill>
          <a:schemeClr val="tx2">
            <a:lumMod val="75000"/>
            <a:lumOff val="25000"/>
          </a:schemeClr>
        </a:solidFill>
      </dgm:spPr>
      <dgm:t>
        <a:bodyPr/>
        <a:lstStyle/>
        <a:p>
          <a:r>
            <a:rPr lang="en-US" sz="2400" b="1" dirty="0"/>
            <a:t>Existing Corporate and Personal Income Tax Rules</a:t>
          </a:r>
        </a:p>
      </dgm:t>
    </dgm:pt>
    <dgm:pt modelId="{05860176-0901-4BC0-A7F3-BB26B4D12C50}" type="parTrans" cxnId="{702001C6-19B4-440C-A230-48A589A23396}">
      <dgm:prSet/>
      <dgm:spPr/>
      <dgm:t>
        <a:bodyPr/>
        <a:lstStyle/>
        <a:p>
          <a:endParaRPr lang="en-US"/>
        </a:p>
      </dgm:t>
    </dgm:pt>
    <dgm:pt modelId="{AF4D7396-38F2-42D1-9DFB-8919DA2048F3}" type="sibTrans" cxnId="{702001C6-19B4-440C-A230-48A589A23396}">
      <dgm:prSet/>
      <dgm:spPr/>
      <dgm:t>
        <a:bodyPr/>
        <a:lstStyle/>
        <a:p>
          <a:endParaRPr lang="en-US"/>
        </a:p>
      </dgm:t>
    </dgm:pt>
    <dgm:pt modelId="{E83A84DF-EBD4-47A3-8BCF-4B87833D7BE8}" type="pres">
      <dgm:prSet presAssocID="{32798586-88A2-4EA7-8F32-372AA9836247}" presName="cycle" presStyleCnt="0">
        <dgm:presLayoutVars>
          <dgm:chMax val="1"/>
          <dgm:dir/>
          <dgm:animLvl val="ctr"/>
          <dgm:resizeHandles val="exact"/>
        </dgm:presLayoutVars>
      </dgm:prSet>
      <dgm:spPr/>
    </dgm:pt>
    <dgm:pt modelId="{4E9CFB3B-FEAE-43F9-9AFF-ECA25366162D}" type="pres">
      <dgm:prSet presAssocID="{C18044E3-6B48-410F-8413-F9A293F10478}" presName="centerShape" presStyleLbl="node0" presStyleIdx="0" presStyleCnt="1"/>
      <dgm:spPr/>
    </dgm:pt>
    <dgm:pt modelId="{4AB3A26F-2CBB-413D-A4C7-4B0960B830E2}" type="pres">
      <dgm:prSet presAssocID="{05860176-0901-4BC0-A7F3-BB26B4D12C50}" presName="parTrans" presStyleLbl="bgSibTrans2D1" presStyleIdx="0" presStyleCnt="1"/>
      <dgm:spPr/>
    </dgm:pt>
    <dgm:pt modelId="{199A32F7-DCDB-4476-B7D3-6E505C6A9E53}" type="pres">
      <dgm:prSet presAssocID="{AA3510A3-12BE-4EE2-8ADA-4890BD208951}" presName="node" presStyleLbl="node1" presStyleIdx="0" presStyleCnt="1" custScaleX="102921" custScaleY="110703">
        <dgm:presLayoutVars>
          <dgm:bulletEnabled val="1"/>
        </dgm:presLayoutVars>
      </dgm:prSet>
      <dgm:spPr/>
    </dgm:pt>
  </dgm:ptLst>
  <dgm:cxnLst>
    <dgm:cxn modelId="{0CEFA610-3873-41DF-82F0-CA6762D2C64E}" type="presOf" srcId="{AA3510A3-12BE-4EE2-8ADA-4890BD208951}" destId="{199A32F7-DCDB-4476-B7D3-6E505C6A9E53}" srcOrd="0" destOrd="0" presId="urn:microsoft.com/office/officeart/2005/8/layout/radial4"/>
    <dgm:cxn modelId="{81841019-C763-4E81-8398-A2B552D8A738}" type="presOf" srcId="{05860176-0901-4BC0-A7F3-BB26B4D12C50}" destId="{4AB3A26F-2CBB-413D-A4C7-4B0960B830E2}" srcOrd="0" destOrd="0" presId="urn:microsoft.com/office/officeart/2005/8/layout/radial4"/>
    <dgm:cxn modelId="{3874EC53-B7E3-4D6E-8E20-C32F765152A6}" type="presOf" srcId="{32798586-88A2-4EA7-8F32-372AA9836247}" destId="{E83A84DF-EBD4-47A3-8BCF-4B87833D7BE8}" srcOrd="0" destOrd="0" presId="urn:microsoft.com/office/officeart/2005/8/layout/radial4"/>
    <dgm:cxn modelId="{C6B949C0-0ECD-47D2-86E3-5679B0DEB9BA}" type="presOf" srcId="{C18044E3-6B48-410F-8413-F9A293F10478}" destId="{4E9CFB3B-FEAE-43F9-9AFF-ECA25366162D}" srcOrd="0" destOrd="0" presId="urn:microsoft.com/office/officeart/2005/8/layout/radial4"/>
    <dgm:cxn modelId="{702001C6-19B4-440C-A230-48A589A23396}" srcId="{C18044E3-6B48-410F-8413-F9A293F10478}" destId="{AA3510A3-12BE-4EE2-8ADA-4890BD208951}" srcOrd="0" destOrd="0" parTransId="{05860176-0901-4BC0-A7F3-BB26B4D12C50}" sibTransId="{AF4D7396-38F2-42D1-9DFB-8919DA2048F3}"/>
    <dgm:cxn modelId="{DCE07AEB-BEE3-4934-AD02-34EC89A1A3E5}" srcId="{32798586-88A2-4EA7-8F32-372AA9836247}" destId="{C18044E3-6B48-410F-8413-F9A293F10478}" srcOrd="0" destOrd="0" parTransId="{184B9502-AC47-450E-AB7E-765D46674421}" sibTransId="{7B5E842D-40C8-4927-86A7-D22E9DC5F155}"/>
    <dgm:cxn modelId="{AF8E056C-A11E-495B-B501-9376E37B85B7}" type="presParOf" srcId="{E83A84DF-EBD4-47A3-8BCF-4B87833D7BE8}" destId="{4E9CFB3B-FEAE-43F9-9AFF-ECA25366162D}" srcOrd="0" destOrd="0" presId="urn:microsoft.com/office/officeart/2005/8/layout/radial4"/>
    <dgm:cxn modelId="{21824F97-0157-43BB-B4C7-2C36C4D6A8A0}" type="presParOf" srcId="{E83A84DF-EBD4-47A3-8BCF-4B87833D7BE8}" destId="{4AB3A26F-2CBB-413D-A4C7-4B0960B830E2}" srcOrd="1" destOrd="0" presId="urn:microsoft.com/office/officeart/2005/8/layout/radial4"/>
    <dgm:cxn modelId="{21A7EABF-01D5-4B04-A5D6-227869F410D8}" type="presParOf" srcId="{E83A84DF-EBD4-47A3-8BCF-4B87833D7BE8}" destId="{199A32F7-DCDB-4476-B7D3-6E505C6A9E53}" srcOrd="2"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798586-88A2-4EA7-8F32-372AA9836247}"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C18044E3-6B48-410F-8413-F9A293F10478}">
      <dgm:prSet phldrT="[Text]" custT="1"/>
      <dgm:spPr>
        <a:solidFill>
          <a:schemeClr val="tx1">
            <a:lumMod val="95000"/>
            <a:lumOff val="5000"/>
          </a:schemeClr>
        </a:solidFill>
        <a:ln>
          <a:solidFill>
            <a:schemeClr val="tx1">
              <a:lumMod val="50000"/>
              <a:lumOff val="50000"/>
            </a:schemeClr>
          </a:solidFill>
        </a:ln>
      </dgm:spPr>
      <dgm:t>
        <a:bodyPr/>
        <a:lstStyle/>
        <a:p>
          <a:r>
            <a:rPr lang="en-US" sz="2400" b="1" dirty="0"/>
            <a:t>State Partnership Taxation</a:t>
          </a:r>
        </a:p>
      </dgm:t>
    </dgm:pt>
    <dgm:pt modelId="{184B9502-AC47-450E-AB7E-765D46674421}" type="parTrans" cxnId="{DCE07AEB-BEE3-4934-AD02-34EC89A1A3E5}">
      <dgm:prSet/>
      <dgm:spPr/>
      <dgm:t>
        <a:bodyPr/>
        <a:lstStyle/>
        <a:p>
          <a:endParaRPr lang="en-US"/>
        </a:p>
      </dgm:t>
    </dgm:pt>
    <dgm:pt modelId="{7B5E842D-40C8-4927-86A7-D22E9DC5F155}" type="sibTrans" cxnId="{DCE07AEB-BEE3-4934-AD02-34EC89A1A3E5}">
      <dgm:prSet/>
      <dgm:spPr/>
      <dgm:t>
        <a:bodyPr/>
        <a:lstStyle/>
        <a:p>
          <a:endParaRPr lang="en-US"/>
        </a:p>
      </dgm:t>
    </dgm:pt>
    <dgm:pt modelId="{AA3510A3-12BE-4EE2-8ADA-4890BD208951}">
      <dgm:prSet phldrT="[Text]" custT="1"/>
      <dgm:spPr>
        <a:solidFill>
          <a:schemeClr val="tx2">
            <a:lumMod val="50000"/>
            <a:lumOff val="50000"/>
          </a:schemeClr>
        </a:solidFill>
      </dgm:spPr>
      <dgm:t>
        <a:bodyPr/>
        <a:lstStyle/>
        <a:p>
          <a:r>
            <a:rPr lang="en-US" sz="2000" b="1" dirty="0"/>
            <a:t>Existing Corporate and Personal Income Tax Rules</a:t>
          </a:r>
        </a:p>
      </dgm:t>
    </dgm:pt>
    <dgm:pt modelId="{05860176-0901-4BC0-A7F3-BB26B4D12C50}" type="parTrans" cxnId="{702001C6-19B4-440C-A230-48A589A23396}">
      <dgm:prSet/>
      <dgm:spPr/>
      <dgm:t>
        <a:bodyPr/>
        <a:lstStyle/>
        <a:p>
          <a:endParaRPr lang="en-US"/>
        </a:p>
      </dgm:t>
    </dgm:pt>
    <dgm:pt modelId="{AF4D7396-38F2-42D1-9DFB-8919DA2048F3}" type="sibTrans" cxnId="{702001C6-19B4-440C-A230-48A589A23396}">
      <dgm:prSet/>
      <dgm:spPr/>
      <dgm:t>
        <a:bodyPr/>
        <a:lstStyle/>
        <a:p>
          <a:endParaRPr lang="en-US"/>
        </a:p>
      </dgm:t>
    </dgm:pt>
    <dgm:pt modelId="{440DEC6B-961B-4EC3-B400-9DAE8C5E0799}">
      <dgm:prSet phldrT="[Text]" custT="1"/>
      <dgm:spPr>
        <a:solidFill>
          <a:srgbClr val="C00000"/>
        </a:solidFill>
        <a:effectLst>
          <a:outerShdw blurRad="50800" dist="38100" dir="2700000" algn="tl" rotWithShape="0">
            <a:prstClr val="black">
              <a:alpha val="40000"/>
            </a:prstClr>
          </a:outerShdw>
        </a:effectLst>
      </dgm:spPr>
      <dgm:t>
        <a:bodyPr/>
        <a:lstStyle/>
        <a:p>
          <a:r>
            <a:rPr lang="en-US" sz="2000" b="1" dirty="0"/>
            <a:t>State Sourcing Principles</a:t>
          </a:r>
        </a:p>
      </dgm:t>
    </dgm:pt>
    <dgm:pt modelId="{FAE3246F-326B-4593-AE14-C529B4E38432}" type="parTrans" cxnId="{CDF38AAA-AC39-42A8-A18B-DA458B37F4B8}">
      <dgm:prSet/>
      <dgm:spPr/>
      <dgm:t>
        <a:bodyPr/>
        <a:lstStyle/>
        <a:p>
          <a:endParaRPr lang="en-US"/>
        </a:p>
      </dgm:t>
    </dgm:pt>
    <dgm:pt modelId="{8115C47C-2A73-4BB0-A3B4-05059646D78B}" type="sibTrans" cxnId="{CDF38AAA-AC39-42A8-A18B-DA458B37F4B8}">
      <dgm:prSet/>
      <dgm:spPr/>
      <dgm:t>
        <a:bodyPr/>
        <a:lstStyle/>
        <a:p>
          <a:endParaRPr lang="en-US"/>
        </a:p>
      </dgm:t>
    </dgm:pt>
    <dgm:pt modelId="{E83A84DF-EBD4-47A3-8BCF-4B87833D7BE8}" type="pres">
      <dgm:prSet presAssocID="{32798586-88A2-4EA7-8F32-372AA9836247}" presName="cycle" presStyleCnt="0">
        <dgm:presLayoutVars>
          <dgm:chMax val="1"/>
          <dgm:dir/>
          <dgm:animLvl val="ctr"/>
          <dgm:resizeHandles val="exact"/>
        </dgm:presLayoutVars>
      </dgm:prSet>
      <dgm:spPr/>
    </dgm:pt>
    <dgm:pt modelId="{4E9CFB3B-FEAE-43F9-9AFF-ECA25366162D}" type="pres">
      <dgm:prSet presAssocID="{C18044E3-6B48-410F-8413-F9A293F10478}" presName="centerShape" presStyleLbl="node0" presStyleIdx="0" presStyleCnt="1"/>
      <dgm:spPr/>
    </dgm:pt>
    <dgm:pt modelId="{4AB3A26F-2CBB-413D-A4C7-4B0960B830E2}" type="pres">
      <dgm:prSet presAssocID="{05860176-0901-4BC0-A7F3-BB26B4D12C50}" presName="parTrans" presStyleLbl="bgSibTrans2D1" presStyleIdx="0" presStyleCnt="2"/>
      <dgm:spPr/>
    </dgm:pt>
    <dgm:pt modelId="{199A32F7-DCDB-4476-B7D3-6E505C6A9E53}" type="pres">
      <dgm:prSet presAssocID="{AA3510A3-12BE-4EE2-8ADA-4890BD208951}" presName="node" presStyleLbl="node1" presStyleIdx="0" presStyleCnt="2" custScaleX="106052" custScaleY="116690" custRadScaleRad="102134" custRadScaleInc="2886">
        <dgm:presLayoutVars>
          <dgm:bulletEnabled val="1"/>
        </dgm:presLayoutVars>
      </dgm:prSet>
      <dgm:spPr/>
    </dgm:pt>
    <dgm:pt modelId="{4E154CF3-28A0-4E92-81FE-6D20C3DF2B92}" type="pres">
      <dgm:prSet presAssocID="{FAE3246F-326B-4593-AE14-C529B4E38432}" presName="parTrans" presStyleLbl="bgSibTrans2D1" presStyleIdx="1" presStyleCnt="2"/>
      <dgm:spPr/>
    </dgm:pt>
    <dgm:pt modelId="{F2C7E7FF-D070-4019-8B09-24D3959BB5AF}" type="pres">
      <dgm:prSet presAssocID="{440DEC6B-961B-4EC3-B400-9DAE8C5E0799}" presName="node" presStyleLbl="node1" presStyleIdx="1" presStyleCnt="2" custScaleX="109617" custScaleY="110001" custRadScaleRad="99703" custRadScaleInc="-6900">
        <dgm:presLayoutVars>
          <dgm:bulletEnabled val="1"/>
        </dgm:presLayoutVars>
      </dgm:prSet>
      <dgm:spPr/>
    </dgm:pt>
  </dgm:ptLst>
  <dgm:cxnLst>
    <dgm:cxn modelId="{0CEFA610-3873-41DF-82F0-CA6762D2C64E}" type="presOf" srcId="{AA3510A3-12BE-4EE2-8ADA-4890BD208951}" destId="{199A32F7-DCDB-4476-B7D3-6E505C6A9E53}" srcOrd="0" destOrd="0" presId="urn:microsoft.com/office/officeart/2005/8/layout/radial4"/>
    <dgm:cxn modelId="{81841019-C763-4E81-8398-A2B552D8A738}" type="presOf" srcId="{05860176-0901-4BC0-A7F3-BB26B4D12C50}" destId="{4AB3A26F-2CBB-413D-A4C7-4B0960B830E2}" srcOrd="0" destOrd="0" presId="urn:microsoft.com/office/officeart/2005/8/layout/radial4"/>
    <dgm:cxn modelId="{FB2D9563-E132-4231-9693-E9F29A36186A}" type="presOf" srcId="{FAE3246F-326B-4593-AE14-C529B4E38432}" destId="{4E154CF3-28A0-4E92-81FE-6D20C3DF2B92}" srcOrd="0" destOrd="0" presId="urn:microsoft.com/office/officeart/2005/8/layout/radial4"/>
    <dgm:cxn modelId="{5159206A-88CD-405B-A39B-76E270D79430}" type="presOf" srcId="{440DEC6B-961B-4EC3-B400-9DAE8C5E0799}" destId="{F2C7E7FF-D070-4019-8B09-24D3959BB5AF}" srcOrd="0" destOrd="0" presId="urn:microsoft.com/office/officeart/2005/8/layout/radial4"/>
    <dgm:cxn modelId="{3874EC53-B7E3-4D6E-8E20-C32F765152A6}" type="presOf" srcId="{32798586-88A2-4EA7-8F32-372AA9836247}" destId="{E83A84DF-EBD4-47A3-8BCF-4B87833D7BE8}" srcOrd="0" destOrd="0" presId="urn:microsoft.com/office/officeart/2005/8/layout/radial4"/>
    <dgm:cxn modelId="{CDF38AAA-AC39-42A8-A18B-DA458B37F4B8}" srcId="{C18044E3-6B48-410F-8413-F9A293F10478}" destId="{440DEC6B-961B-4EC3-B400-9DAE8C5E0799}" srcOrd="1" destOrd="0" parTransId="{FAE3246F-326B-4593-AE14-C529B4E38432}" sibTransId="{8115C47C-2A73-4BB0-A3B4-05059646D78B}"/>
    <dgm:cxn modelId="{C6B949C0-0ECD-47D2-86E3-5679B0DEB9BA}" type="presOf" srcId="{C18044E3-6B48-410F-8413-F9A293F10478}" destId="{4E9CFB3B-FEAE-43F9-9AFF-ECA25366162D}" srcOrd="0" destOrd="0" presId="urn:microsoft.com/office/officeart/2005/8/layout/radial4"/>
    <dgm:cxn modelId="{702001C6-19B4-440C-A230-48A589A23396}" srcId="{C18044E3-6B48-410F-8413-F9A293F10478}" destId="{AA3510A3-12BE-4EE2-8ADA-4890BD208951}" srcOrd="0" destOrd="0" parTransId="{05860176-0901-4BC0-A7F3-BB26B4D12C50}" sibTransId="{AF4D7396-38F2-42D1-9DFB-8919DA2048F3}"/>
    <dgm:cxn modelId="{DCE07AEB-BEE3-4934-AD02-34EC89A1A3E5}" srcId="{32798586-88A2-4EA7-8F32-372AA9836247}" destId="{C18044E3-6B48-410F-8413-F9A293F10478}" srcOrd="0" destOrd="0" parTransId="{184B9502-AC47-450E-AB7E-765D46674421}" sibTransId="{7B5E842D-40C8-4927-86A7-D22E9DC5F155}"/>
    <dgm:cxn modelId="{AF8E056C-A11E-495B-B501-9376E37B85B7}" type="presParOf" srcId="{E83A84DF-EBD4-47A3-8BCF-4B87833D7BE8}" destId="{4E9CFB3B-FEAE-43F9-9AFF-ECA25366162D}" srcOrd="0" destOrd="0" presId="urn:microsoft.com/office/officeart/2005/8/layout/radial4"/>
    <dgm:cxn modelId="{21824F97-0157-43BB-B4C7-2C36C4D6A8A0}" type="presParOf" srcId="{E83A84DF-EBD4-47A3-8BCF-4B87833D7BE8}" destId="{4AB3A26F-2CBB-413D-A4C7-4B0960B830E2}" srcOrd="1" destOrd="0" presId="urn:microsoft.com/office/officeart/2005/8/layout/radial4"/>
    <dgm:cxn modelId="{21A7EABF-01D5-4B04-A5D6-227869F410D8}" type="presParOf" srcId="{E83A84DF-EBD4-47A3-8BCF-4B87833D7BE8}" destId="{199A32F7-DCDB-4476-B7D3-6E505C6A9E53}" srcOrd="2" destOrd="0" presId="urn:microsoft.com/office/officeart/2005/8/layout/radial4"/>
    <dgm:cxn modelId="{94BF1E99-C558-43F5-B1E5-710E62CB1AF1}" type="presParOf" srcId="{E83A84DF-EBD4-47A3-8BCF-4B87833D7BE8}" destId="{4E154CF3-28A0-4E92-81FE-6D20C3DF2B92}" srcOrd="3" destOrd="0" presId="urn:microsoft.com/office/officeart/2005/8/layout/radial4"/>
    <dgm:cxn modelId="{2A976DAE-AC5A-4490-8CCB-C6CC1C8A84C3}" type="presParOf" srcId="{E83A84DF-EBD4-47A3-8BCF-4B87833D7BE8}" destId="{F2C7E7FF-D070-4019-8B09-24D3959BB5AF}" srcOrd="4"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2798586-88A2-4EA7-8F32-372AA9836247}"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C18044E3-6B48-410F-8413-F9A293F10478}">
      <dgm:prSet phldrT="[Text]" custT="1"/>
      <dgm:spPr>
        <a:solidFill>
          <a:schemeClr val="tx1">
            <a:lumMod val="95000"/>
            <a:lumOff val="5000"/>
          </a:schemeClr>
        </a:solidFill>
        <a:ln>
          <a:solidFill>
            <a:schemeClr val="tx1">
              <a:lumMod val="50000"/>
              <a:lumOff val="50000"/>
            </a:schemeClr>
          </a:solidFill>
        </a:ln>
      </dgm:spPr>
      <dgm:t>
        <a:bodyPr/>
        <a:lstStyle/>
        <a:p>
          <a:r>
            <a:rPr lang="en-US" sz="2400" b="1" dirty="0"/>
            <a:t>State Partnership Taxation</a:t>
          </a:r>
        </a:p>
      </dgm:t>
    </dgm:pt>
    <dgm:pt modelId="{184B9502-AC47-450E-AB7E-765D46674421}" type="parTrans" cxnId="{DCE07AEB-BEE3-4934-AD02-34EC89A1A3E5}">
      <dgm:prSet/>
      <dgm:spPr/>
      <dgm:t>
        <a:bodyPr/>
        <a:lstStyle/>
        <a:p>
          <a:endParaRPr lang="en-US"/>
        </a:p>
      </dgm:t>
    </dgm:pt>
    <dgm:pt modelId="{7B5E842D-40C8-4927-86A7-D22E9DC5F155}" type="sibTrans" cxnId="{DCE07AEB-BEE3-4934-AD02-34EC89A1A3E5}">
      <dgm:prSet/>
      <dgm:spPr/>
      <dgm:t>
        <a:bodyPr/>
        <a:lstStyle/>
        <a:p>
          <a:endParaRPr lang="en-US"/>
        </a:p>
      </dgm:t>
    </dgm:pt>
    <dgm:pt modelId="{AA3510A3-12BE-4EE2-8ADA-4890BD208951}">
      <dgm:prSet phldrT="[Text]" custT="1"/>
      <dgm:spPr>
        <a:solidFill>
          <a:schemeClr val="tx2">
            <a:lumMod val="50000"/>
            <a:lumOff val="50000"/>
          </a:schemeClr>
        </a:solidFill>
      </dgm:spPr>
      <dgm:t>
        <a:bodyPr/>
        <a:lstStyle/>
        <a:p>
          <a:r>
            <a:rPr lang="en-US" sz="2000" b="1" dirty="0"/>
            <a:t>Existing Corporate and Personal Income Tax Rules</a:t>
          </a:r>
        </a:p>
      </dgm:t>
    </dgm:pt>
    <dgm:pt modelId="{05860176-0901-4BC0-A7F3-BB26B4D12C50}" type="parTrans" cxnId="{702001C6-19B4-440C-A230-48A589A23396}">
      <dgm:prSet/>
      <dgm:spPr/>
      <dgm:t>
        <a:bodyPr/>
        <a:lstStyle/>
        <a:p>
          <a:endParaRPr lang="en-US"/>
        </a:p>
      </dgm:t>
    </dgm:pt>
    <dgm:pt modelId="{AF4D7396-38F2-42D1-9DFB-8919DA2048F3}" type="sibTrans" cxnId="{702001C6-19B4-440C-A230-48A589A23396}">
      <dgm:prSet/>
      <dgm:spPr/>
      <dgm:t>
        <a:bodyPr/>
        <a:lstStyle/>
        <a:p>
          <a:endParaRPr lang="en-US"/>
        </a:p>
      </dgm:t>
    </dgm:pt>
    <dgm:pt modelId="{440DEC6B-961B-4EC3-B400-9DAE8C5E0799}">
      <dgm:prSet phldrT="[Text]" custT="1"/>
      <dgm:spPr>
        <a:solidFill>
          <a:srgbClr val="EE9896"/>
        </a:solidFill>
      </dgm:spPr>
      <dgm:t>
        <a:bodyPr/>
        <a:lstStyle/>
        <a:p>
          <a:r>
            <a:rPr lang="en-US" sz="2000" b="1" dirty="0"/>
            <a:t>State Sourcing Principles</a:t>
          </a:r>
        </a:p>
      </dgm:t>
    </dgm:pt>
    <dgm:pt modelId="{FAE3246F-326B-4593-AE14-C529B4E38432}" type="parTrans" cxnId="{CDF38AAA-AC39-42A8-A18B-DA458B37F4B8}">
      <dgm:prSet/>
      <dgm:spPr/>
      <dgm:t>
        <a:bodyPr/>
        <a:lstStyle/>
        <a:p>
          <a:endParaRPr lang="en-US"/>
        </a:p>
      </dgm:t>
    </dgm:pt>
    <dgm:pt modelId="{8115C47C-2A73-4BB0-A3B4-05059646D78B}" type="sibTrans" cxnId="{CDF38AAA-AC39-42A8-A18B-DA458B37F4B8}">
      <dgm:prSet/>
      <dgm:spPr/>
      <dgm:t>
        <a:bodyPr/>
        <a:lstStyle/>
        <a:p>
          <a:endParaRPr lang="en-US"/>
        </a:p>
      </dgm:t>
    </dgm:pt>
    <dgm:pt modelId="{50C20996-1914-4BA9-92CC-6365CE5AFC6D}">
      <dgm:prSet phldrT="[Text]" custT="1"/>
      <dgm:spPr>
        <a:solidFill>
          <a:schemeClr val="accent6">
            <a:lumMod val="75000"/>
          </a:schemeClr>
        </a:solidFill>
        <a:effectLst>
          <a:outerShdw blurRad="50800" dist="38100" dir="2700000" algn="tl" rotWithShape="0">
            <a:prstClr val="black">
              <a:alpha val="40000"/>
            </a:prstClr>
          </a:outerShdw>
        </a:effectLst>
      </dgm:spPr>
      <dgm:t>
        <a:bodyPr/>
        <a:lstStyle/>
        <a:p>
          <a:r>
            <a:rPr lang="en-US" sz="2000" b="1" dirty="0"/>
            <a:t>Subchapter K and Federal Rules</a:t>
          </a:r>
        </a:p>
      </dgm:t>
    </dgm:pt>
    <dgm:pt modelId="{F886B2A2-F2D7-40AF-8D60-F0543ACBBD6C}" type="parTrans" cxnId="{50A73875-6533-403A-ADE1-4AA82EAEF15D}">
      <dgm:prSet/>
      <dgm:spPr/>
      <dgm:t>
        <a:bodyPr/>
        <a:lstStyle/>
        <a:p>
          <a:endParaRPr lang="en-US"/>
        </a:p>
      </dgm:t>
    </dgm:pt>
    <dgm:pt modelId="{6E6908B6-76F0-4AC0-AFC6-C353FCC6E3D8}" type="sibTrans" cxnId="{50A73875-6533-403A-ADE1-4AA82EAEF15D}">
      <dgm:prSet/>
      <dgm:spPr/>
      <dgm:t>
        <a:bodyPr/>
        <a:lstStyle/>
        <a:p>
          <a:endParaRPr lang="en-US"/>
        </a:p>
      </dgm:t>
    </dgm:pt>
    <dgm:pt modelId="{E83A84DF-EBD4-47A3-8BCF-4B87833D7BE8}" type="pres">
      <dgm:prSet presAssocID="{32798586-88A2-4EA7-8F32-372AA9836247}" presName="cycle" presStyleCnt="0">
        <dgm:presLayoutVars>
          <dgm:chMax val="1"/>
          <dgm:dir/>
          <dgm:animLvl val="ctr"/>
          <dgm:resizeHandles val="exact"/>
        </dgm:presLayoutVars>
      </dgm:prSet>
      <dgm:spPr/>
    </dgm:pt>
    <dgm:pt modelId="{4E9CFB3B-FEAE-43F9-9AFF-ECA25366162D}" type="pres">
      <dgm:prSet presAssocID="{C18044E3-6B48-410F-8413-F9A293F10478}" presName="centerShape" presStyleLbl="node0" presStyleIdx="0" presStyleCnt="1"/>
      <dgm:spPr/>
    </dgm:pt>
    <dgm:pt modelId="{4AB3A26F-2CBB-413D-A4C7-4B0960B830E2}" type="pres">
      <dgm:prSet presAssocID="{05860176-0901-4BC0-A7F3-BB26B4D12C50}" presName="parTrans" presStyleLbl="bgSibTrans2D1" presStyleIdx="0" presStyleCnt="3"/>
      <dgm:spPr/>
    </dgm:pt>
    <dgm:pt modelId="{199A32F7-DCDB-4476-B7D3-6E505C6A9E53}" type="pres">
      <dgm:prSet presAssocID="{AA3510A3-12BE-4EE2-8ADA-4890BD208951}" presName="node" presStyleLbl="node1" presStyleIdx="0" presStyleCnt="3" custScaleX="112132" custScaleY="119256">
        <dgm:presLayoutVars>
          <dgm:bulletEnabled val="1"/>
        </dgm:presLayoutVars>
      </dgm:prSet>
      <dgm:spPr/>
    </dgm:pt>
    <dgm:pt modelId="{4E154CF3-28A0-4E92-81FE-6D20C3DF2B92}" type="pres">
      <dgm:prSet presAssocID="{FAE3246F-326B-4593-AE14-C529B4E38432}" presName="parTrans" presStyleLbl="bgSibTrans2D1" presStyleIdx="1" presStyleCnt="3"/>
      <dgm:spPr/>
    </dgm:pt>
    <dgm:pt modelId="{F2C7E7FF-D070-4019-8B09-24D3959BB5AF}" type="pres">
      <dgm:prSet presAssocID="{440DEC6B-961B-4EC3-B400-9DAE8C5E0799}" presName="node" presStyleLbl="node1" presStyleIdx="1" presStyleCnt="3" custScaleX="109617" custScaleY="110001" custRadScaleRad="99701" custRadScaleInc="260">
        <dgm:presLayoutVars>
          <dgm:bulletEnabled val="1"/>
        </dgm:presLayoutVars>
      </dgm:prSet>
      <dgm:spPr/>
    </dgm:pt>
    <dgm:pt modelId="{13C11FB7-4F61-46BC-92EC-FF41F8A247B1}" type="pres">
      <dgm:prSet presAssocID="{F886B2A2-F2D7-40AF-8D60-F0543ACBBD6C}" presName="parTrans" presStyleLbl="bgSibTrans2D1" presStyleIdx="2" presStyleCnt="3"/>
      <dgm:spPr/>
    </dgm:pt>
    <dgm:pt modelId="{FD7AE5DE-8763-466E-B8FC-BF17C7C7F42B}" type="pres">
      <dgm:prSet presAssocID="{50C20996-1914-4BA9-92CC-6365CE5AFC6D}" presName="node" presStyleLbl="node1" presStyleIdx="2" presStyleCnt="3" custScaleX="111987" custScaleY="117653">
        <dgm:presLayoutVars>
          <dgm:bulletEnabled val="1"/>
        </dgm:presLayoutVars>
      </dgm:prSet>
      <dgm:spPr/>
    </dgm:pt>
  </dgm:ptLst>
  <dgm:cxnLst>
    <dgm:cxn modelId="{0CEFA610-3873-41DF-82F0-CA6762D2C64E}" type="presOf" srcId="{AA3510A3-12BE-4EE2-8ADA-4890BD208951}" destId="{199A32F7-DCDB-4476-B7D3-6E505C6A9E53}" srcOrd="0" destOrd="0" presId="urn:microsoft.com/office/officeart/2005/8/layout/radial4"/>
    <dgm:cxn modelId="{81841019-C763-4E81-8398-A2B552D8A738}" type="presOf" srcId="{05860176-0901-4BC0-A7F3-BB26B4D12C50}" destId="{4AB3A26F-2CBB-413D-A4C7-4B0960B830E2}" srcOrd="0" destOrd="0" presId="urn:microsoft.com/office/officeart/2005/8/layout/radial4"/>
    <dgm:cxn modelId="{FB2D9563-E132-4231-9693-E9F29A36186A}" type="presOf" srcId="{FAE3246F-326B-4593-AE14-C529B4E38432}" destId="{4E154CF3-28A0-4E92-81FE-6D20C3DF2B92}" srcOrd="0" destOrd="0" presId="urn:microsoft.com/office/officeart/2005/8/layout/radial4"/>
    <dgm:cxn modelId="{5159206A-88CD-405B-A39B-76E270D79430}" type="presOf" srcId="{440DEC6B-961B-4EC3-B400-9DAE8C5E0799}" destId="{F2C7E7FF-D070-4019-8B09-24D3959BB5AF}" srcOrd="0" destOrd="0" presId="urn:microsoft.com/office/officeart/2005/8/layout/radial4"/>
    <dgm:cxn modelId="{61222F73-5A80-4664-8CB3-F6F20C5A6BE5}" type="presOf" srcId="{50C20996-1914-4BA9-92CC-6365CE5AFC6D}" destId="{FD7AE5DE-8763-466E-B8FC-BF17C7C7F42B}" srcOrd="0" destOrd="0" presId="urn:microsoft.com/office/officeart/2005/8/layout/radial4"/>
    <dgm:cxn modelId="{3874EC53-B7E3-4D6E-8E20-C32F765152A6}" type="presOf" srcId="{32798586-88A2-4EA7-8F32-372AA9836247}" destId="{E83A84DF-EBD4-47A3-8BCF-4B87833D7BE8}" srcOrd="0" destOrd="0" presId="urn:microsoft.com/office/officeart/2005/8/layout/radial4"/>
    <dgm:cxn modelId="{50A73875-6533-403A-ADE1-4AA82EAEF15D}" srcId="{C18044E3-6B48-410F-8413-F9A293F10478}" destId="{50C20996-1914-4BA9-92CC-6365CE5AFC6D}" srcOrd="2" destOrd="0" parTransId="{F886B2A2-F2D7-40AF-8D60-F0543ACBBD6C}" sibTransId="{6E6908B6-76F0-4AC0-AFC6-C353FCC6E3D8}"/>
    <dgm:cxn modelId="{93B0FA9D-ED19-4CA5-BAA8-E333E72C96A7}" type="presOf" srcId="{F886B2A2-F2D7-40AF-8D60-F0543ACBBD6C}" destId="{13C11FB7-4F61-46BC-92EC-FF41F8A247B1}" srcOrd="0" destOrd="0" presId="urn:microsoft.com/office/officeart/2005/8/layout/radial4"/>
    <dgm:cxn modelId="{CDF38AAA-AC39-42A8-A18B-DA458B37F4B8}" srcId="{C18044E3-6B48-410F-8413-F9A293F10478}" destId="{440DEC6B-961B-4EC3-B400-9DAE8C5E0799}" srcOrd="1" destOrd="0" parTransId="{FAE3246F-326B-4593-AE14-C529B4E38432}" sibTransId="{8115C47C-2A73-4BB0-A3B4-05059646D78B}"/>
    <dgm:cxn modelId="{C6B949C0-0ECD-47D2-86E3-5679B0DEB9BA}" type="presOf" srcId="{C18044E3-6B48-410F-8413-F9A293F10478}" destId="{4E9CFB3B-FEAE-43F9-9AFF-ECA25366162D}" srcOrd="0" destOrd="0" presId="urn:microsoft.com/office/officeart/2005/8/layout/radial4"/>
    <dgm:cxn modelId="{702001C6-19B4-440C-A230-48A589A23396}" srcId="{C18044E3-6B48-410F-8413-F9A293F10478}" destId="{AA3510A3-12BE-4EE2-8ADA-4890BD208951}" srcOrd="0" destOrd="0" parTransId="{05860176-0901-4BC0-A7F3-BB26B4D12C50}" sibTransId="{AF4D7396-38F2-42D1-9DFB-8919DA2048F3}"/>
    <dgm:cxn modelId="{DCE07AEB-BEE3-4934-AD02-34EC89A1A3E5}" srcId="{32798586-88A2-4EA7-8F32-372AA9836247}" destId="{C18044E3-6B48-410F-8413-F9A293F10478}" srcOrd="0" destOrd="0" parTransId="{184B9502-AC47-450E-AB7E-765D46674421}" sibTransId="{7B5E842D-40C8-4927-86A7-D22E9DC5F155}"/>
    <dgm:cxn modelId="{AF8E056C-A11E-495B-B501-9376E37B85B7}" type="presParOf" srcId="{E83A84DF-EBD4-47A3-8BCF-4B87833D7BE8}" destId="{4E9CFB3B-FEAE-43F9-9AFF-ECA25366162D}" srcOrd="0" destOrd="0" presId="urn:microsoft.com/office/officeart/2005/8/layout/radial4"/>
    <dgm:cxn modelId="{21824F97-0157-43BB-B4C7-2C36C4D6A8A0}" type="presParOf" srcId="{E83A84DF-EBD4-47A3-8BCF-4B87833D7BE8}" destId="{4AB3A26F-2CBB-413D-A4C7-4B0960B830E2}" srcOrd="1" destOrd="0" presId="urn:microsoft.com/office/officeart/2005/8/layout/radial4"/>
    <dgm:cxn modelId="{21A7EABF-01D5-4B04-A5D6-227869F410D8}" type="presParOf" srcId="{E83A84DF-EBD4-47A3-8BCF-4B87833D7BE8}" destId="{199A32F7-DCDB-4476-B7D3-6E505C6A9E53}" srcOrd="2" destOrd="0" presId="urn:microsoft.com/office/officeart/2005/8/layout/radial4"/>
    <dgm:cxn modelId="{94BF1E99-C558-43F5-B1E5-710E62CB1AF1}" type="presParOf" srcId="{E83A84DF-EBD4-47A3-8BCF-4B87833D7BE8}" destId="{4E154CF3-28A0-4E92-81FE-6D20C3DF2B92}" srcOrd="3" destOrd="0" presId="urn:microsoft.com/office/officeart/2005/8/layout/radial4"/>
    <dgm:cxn modelId="{2A976DAE-AC5A-4490-8CCB-C6CC1C8A84C3}" type="presParOf" srcId="{E83A84DF-EBD4-47A3-8BCF-4B87833D7BE8}" destId="{F2C7E7FF-D070-4019-8B09-24D3959BB5AF}" srcOrd="4" destOrd="0" presId="urn:microsoft.com/office/officeart/2005/8/layout/radial4"/>
    <dgm:cxn modelId="{BDEB4BB8-5BAE-441D-AFCA-F90533C7998B}" type="presParOf" srcId="{E83A84DF-EBD4-47A3-8BCF-4B87833D7BE8}" destId="{13C11FB7-4F61-46BC-92EC-FF41F8A247B1}" srcOrd="5" destOrd="0" presId="urn:microsoft.com/office/officeart/2005/8/layout/radial4"/>
    <dgm:cxn modelId="{7B963E50-BF2D-4DD1-9480-BB70BF4F8C86}" type="presParOf" srcId="{E83A84DF-EBD4-47A3-8BCF-4B87833D7BE8}" destId="{FD7AE5DE-8763-466E-B8FC-BF17C7C7F42B}"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2798586-88A2-4EA7-8F32-372AA9836247}"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C18044E3-6B48-410F-8413-F9A293F10478}">
      <dgm:prSet phldrT="[Text]" custT="1"/>
      <dgm:spPr>
        <a:solidFill>
          <a:schemeClr val="tx1">
            <a:lumMod val="95000"/>
            <a:lumOff val="5000"/>
          </a:schemeClr>
        </a:solidFill>
        <a:ln>
          <a:solidFill>
            <a:schemeClr val="tx1">
              <a:lumMod val="50000"/>
              <a:lumOff val="50000"/>
            </a:schemeClr>
          </a:solidFill>
        </a:ln>
      </dgm:spPr>
      <dgm:t>
        <a:bodyPr/>
        <a:lstStyle/>
        <a:p>
          <a:r>
            <a:rPr lang="en-US" sz="2400" b="1" dirty="0"/>
            <a:t>State Partnership Taxation</a:t>
          </a:r>
        </a:p>
      </dgm:t>
    </dgm:pt>
    <dgm:pt modelId="{184B9502-AC47-450E-AB7E-765D46674421}" type="parTrans" cxnId="{DCE07AEB-BEE3-4934-AD02-34EC89A1A3E5}">
      <dgm:prSet/>
      <dgm:spPr/>
      <dgm:t>
        <a:bodyPr/>
        <a:lstStyle/>
        <a:p>
          <a:endParaRPr lang="en-US"/>
        </a:p>
      </dgm:t>
    </dgm:pt>
    <dgm:pt modelId="{7B5E842D-40C8-4927-86A7-D22E9DC5F155}" type="sibTrans" cxnId="{DCE07AEB-BEE3-4934-AD02-34EC89A1A3E5}">
      <dgm:prSet/>
      <dgm:spPr/>
      <dgm:t>
        <a:bodyPr/>
        <a:lstStyle/>
        <a:p>
          <a:endParaRPr lang="en-US"/>
        </a:p>
      </dgm:t>
    </dgm:pt>
    <dgm:pt modelId="{AA3510A3-12BE-4EE2-8ADA-4890BD208951}">
      <dgm:prSet phldrT="[Text]" custT="1"/>
      <dgm:spPr>
        <a:solidFill>
          <a:schemeClr val="tx2">
            <a:lumMod val="50000"/>
            <a:lumOff val="50000"/>
          </a:schemeClr>
        </a:solidFill>
      </dgm:spPr>
      <dgm:t>
        <a:bodyPr/>
        <a:lstStyle/>
        <a:p>
          <a:r>
            <a:rPr lang="en-US" sz="2000" b="1" dirty="0"/>
            <a:t>Existing Corporate and Personal Income Tax Rules</a:t>
          </a:r>
        </a:p>
      </dgm:t>
    </dgm:pt>
    <dgm:pt modelId="{05860176-0901-4BC0-A7F3-BB26B4D12C50}" type="parTrans" cxnId="{702001C6-19B4-440C-A230-48A589A23396}">
      <dgm:prSet/>
      <dgm:spPr/>
      <dgm:t>
        <a:bodyPr/>
        <a:lstStyle/>
        <a:p>
          <a:endParaRPr lang="en-US"/>
        </a:p>
      </dgm:t>
    </dgm:pt>
    <dgm:pt modelId="{AF4D7396-38F2-42D1-9DFB-8919DA2048F3}" type="sibTrans" cxnId="{702001C6-19B4-440C-A230-48A589A23396}">
      <dgm:prSet/>
      <dgm:spPr/>
      <dgm:t>
        <a:bodyPr/>
        <a:lstStyle/>
        <a:p>
          <a:endParaRPr lang="en-US"/>
        </a:p>
      </dgm:t>
    </dgm:pt>
    <dgm:pt modelId="{440DEC6B-961B-4EC3-B400-9DAE8C5E0799}">
      <dgm:prSet phldrT="[Text]" custT="1"/>
      <dgm:spPr>
        <a:solidFill>
          <a:srgbClr val="EE9896"/>
        </a:solidFill>
      </dgm:spPr>
      <dgm:t>
        <a:bodyPr/>
        <a:lstStyle/>
        <a:p>
          <a:r>
            <a:rPr lang="en-US" sz="2000" b="1" dirty="0"/>
            <a:t>State Sourcing Principles</a:t>
          </a:r>
        </a:p>
      </dgm:t>
    </dgm:pt>
    <dgm:pt modelId="{FAE3246F-326B-4593-AE14-C529B4E38432}" type="parTrans" cxnId="{CDF38AAA-AC39-42A8-A18B-DA458B37F4B8}">
      <dgm:prSet/>
      <dgm:spPr/>
      <dgm:t>
        <a:bodyPr/>
        <a:lstStyle/>
        <a:p>
          <a:endParaRPr lang="en-US"/>
        </a:p>
      </dgm:t>
    </dgm:pt>
    <dgm:pt modelId="{8115C47C-2A73-4BB0-A3B4-05059646D78B}" type="sibTrans" cxnId="{CDF38AAA-AC39-42A8-A18B-DA458B37F4B8}">
      <dgm:prSet/>
      <dgm:spPr/>
      <dgm:t>
        <a:bodyPr/>
        <a:lstStyle/>
        <a:p>
          <a:endParaRPr lang="en-US"/>
        </a:p>
      </dgm:t>
    </dgm:pt>
    <dgm:pt modelId="{50C20996-1914-4BA9-92CC-6365CE5AFC6D}">
      <dgm:prSet phldrT="[Text]" custT="1"/>
      <dgm:spPr>
        <a:solidFill>
          <a:schemeClr val="accent6">
            <a:lumMod val="60000"/>
            <a:lumOff val="40000"/>
          </a:schemeClr>
        </a:solidFill>
      </dgm:spPr>
      <dgm:t>
        <a:bodyPr/>
        <a:lstStyle/>
        <a:p>
          <a:r>
            <a:rPr lang="en-US" sz="2000" b="1" dirty="0"/>
            <a:t>Subchapter K and Federal Rules</a:t>
          </a:r>
        </a:p>
      </dgm:t>
    </dgm:pt>
    <dgm:pt modelId="{F886B2A2-F2D7-40AF-8D60-F0543ACBBD6C}" type="parTrans" cxnId="{50A73875-6533-403A-ADE1-4AA82EAEF15D}">
      <dgm:prSet/>
      <dgm:spPr/>
      <dgm:t>
        <a:bodyPr/>
        <a:lstStyle/>
        <a:p>
          <a:endParaRPr lang="en-US"/>
        </a:p>
      </dgm:t>
    </dgm:pt>
    <dgm:pt modelId="{6E6908B6-76F0-4AC0-AFC6-C353FCC6E3D8}" type="sibTrans" cxnId="{50A73875-6533-403A-ADE1-4AA82EAEF15D}">
      <dgm:prSet/>
      <dgm:spPr/>
      <dgm:t>
        <a:bodyPr/>
        <a:lstStyle/>
        <a:p>
          <a:endParaRPr lang="en-US"/>
        </a:p>
      </dgm:t>
    </dgm:pt>
    <dgm:pt modelId="{1894478C-93DF-4B60-A01E-840D2A00DA7A}">
      <dgm:prSet phldrT="[Text]" custT="1"/>
      <dgm:spPr>
        <a:solidFill>
          <a:schemeClr val="accent5">
            <a:lumMod val="75000"/>
          </a:schemeClr>
        </a:solidFill>
        <a:effectLst>
          <a:outerShdw blurRad="50800" dist="38100" dir="2700000" algn="tl" rotWithShape="0">
            <a:prstClr val="black">
              <a:alpha val="40000"/>
            </a:prstClr>
          </a:outerShdw>
        </a:effectLst>
      </dgm:spPr>
      <dgm:t>
        <a:bodyPr/>
        <a:lstStyle/>
        <a:p>
          <a:r>
            <a:rPr lang="en-US" sz="2000" b="1" dirty="0"/>
            <a:t>Tax Reporting and Information Returns</a:t>
          </a:r>
        </a:p>
      </dgm:t>
    </dgm:pt>
    <dgm:pt modelId="{568DED81-B588-42EC-B61C-1EE35029B17C}" type="parTrans" cxnId="{62BE9D7F-9ED2-447D-ABF2-1130C572D554}">
      <dgm:prSet/>
      <dgm:spPr/>
      <dgm:t>
        <a:bodyPr/>
        <a:lstStyle/>
        <a:p>
          <a:endParaRPr lang="en-US"/>
        </a:p>
      </dgm:t>
    </dgm:pt>
    <dgm:pt modelId="{C2193E63-6EE6-443F-8C3D-CF69DB479EB5}" type="sibTrans" cxnId="{62BE9D7F-9ED2-447D-ABF2-1130C572D554}">
      <dgm:prSet/>
      <dgm:spPr/>
      <dgm:t>
        <a:bodyPr/>
        <a:lstStyle/>
        <a:p>
          <a:endParaRPr lang="en-US"/>
        </a:p>
      </dgm:t>
    </dgm:pt>
    <dgm:pt modelId="{E83A84DF-EBD4-47A3-8BCF-4B87833D7BE8}" type="pres">
      <dgm:prSet presAssocID="{32798586-88A2-4EA7-8F32-372AA9836247}" presName="cycle" presStyleCnt="0">
        <dgm:presLayoutVars>
          <dgm:chMax val="1"/>
          <dgm:dir/>
          <dgm:animLvl val="ctr"/>
          <dgm:resizeHandles val="exact"/>
        </dgm:presLayoutVars>
      </dgm:prSet>
      <dgm:spPr/>
    </dgm:pt>
    <dgm:pt modelId="{4E9CFB3B-FEAE-43F9-9AFF-ECA25366162D}" type="pres">
      <dgm:prSet presAssocID="{C18044E3-6B48-410F-8413-F9A293F10478}" presName="centerShape" presStyleLbl="node0" presStyleIdx="0" presStyleCnt="1"/>
      <dgm:spPr/>
    </dgm:pt>
    <dgm:pt modelId="{4AB3A26F-2CBB-413D-A4C7-4B0960B830E2}" type="pres">
      <dgm:prSet presAssocID="{05860176-0901-4BC0-A7F3-BB26B4D12C50}" presName="parTrans" presStyleLbl="bgSibTrans2D1" presStyleIdx="0" presStyleCnt="4"/>
      <dgm:spPr/>
    </dgm:pt>
    <dgm:pt modelId="{199A32F7-DCDB-4476-B7D3-6E505C6A9E53}" type="pres">
      <dgm:prSet presAssocID="{AA3510A3-12BE-4EE2-8ADA-4890BD208951}" presName="node" presStyleLbl="node1" presStyleIdx="0" presStyleCnt="4" custScaleX="112132" custScaleY="119256">
        <dgm:presLayoutVars>
          <dgm:bulletEnabled val="1"/>
        </dgm:presLayoutVars>
      </dgm:prSet>
      <dgm:spPr/>
    </dgm:pt>
    <dgm:pt modelId="{4E154CF3-28A0-4E92-81FE-6D20C3DF2B92}" type="pres">
      <dgm:prSet presAssocID="{FAE3246F-326B-4593-AE14-C529B4E38432}" presName="parTrans" presStyleLbl="bgSibTrans2D1" presStyleIdx="1" presStyleCnt="4"/>
      <dgm:spPr/>
    </dgm:pt>
    <dgm:pt modelId="{F2C7E7FF-D070-4019-8B09-24D3959BB5AF}" type="pres">
      <dgm:prSet presAssocID="{440DEC6B-961B-4EC3-B400-9DAE8C5E0799}" presName="node" presStyleLbl="node1" presStyleIdx="1" presStyleCnt="4" custScaleX="109617" custScaleY="110001" custRadScaleRad="99703" custRadScaleInc="-6900">
        <dgm:presLayoutVars>
          <dgm:bulletEnabled val="1"/>
        </dgm:presLayoutVars>
      </dgm:prSet>
      <dgm:spPr/>
    </dgm:pt>
    <dgm:pt modelId="{13C11FB7-4F61-46BC-92EC-FF41F8A247B1}" type="pres">
      <dgm:prSet presAssocID="{F886B2A2-F2D7-40AF-8D60-F0543ACBBD6C}" presName="parTrans" presStyleLbl="bgSibTrans2D1" presStyleIdx="2" presStyleCnt="4"/>
      <dgm:spPr/>
    </dgm:pt>
    <dgm:pt modelId="{FD7AE5DE-8763-466E-B8FC-BF17C7C7F42B}" type="pres">
      <dgm:prSet presAssocID="{50C20996-1914-4BA9-92CC-6365CE5AFC6D}" presName="node" presStyleLbl="node1" presStyleIdx="2" presStyleCnt="4" custScaleX="111987" custScaleY="117653">
        <dgm:presLayoutVars>
          <dgm:bulletEnabled val="1"/>
        </dgm:presLayoutVars>
      </dgm:prSet>
      <dgm:spPr/>
    </dgm:pt>
    <dgm:pt modelId="{7F0851D9-ECAE-4579-A248-9FA9C1A12BDE}" type="pres">
      <dgm:prSet presAssocID="{568DED81-B588-42EC-B61C-1EE35029B17C}" presName="parTrans" presStyleLbl="bgSibTrans2D1" presStyleIdx="3" presStyleCnt="4"/>
      <dgm:spPr/>
    </dgm:pt>
    <dgm:pt modelId="{278FEAC2-B9E2-4648-9115-D36C79F1B454}" type="pres">
      <dgm:prSet presAssocID="{1894478C-93DF-4B60-A01E-840D2A00DA7A}" presName="node" presStyleLbl="node1" presStyleIdx="3" presStyleCnt="4" custScaleX="118532" custScaleY="118701">
        <dgm:presLayoutVars>
          <dgm:bulletEnabled val="1"/>
        </dgm:presLayoutVars>
      </dgm:prSet>
      <dgm:spPr/>
    </dgm:pt>
  </dgm:ptLst>
  <dgm:cxnLst>
    <dgm:cxn modelId="{0CEFA610-3873-41DF-82F0-CA6762D2C64E}" type="presOf" srcId="{AA3510A3-12BE-4EE2-8ADA-4890BD208951}" destId="{199A32F7-DCDB-4476-B7D3-6E505C6A9E53}" srcOrd="0" destOrd="0" presId="urn:microsoft.com/office/officeart/2005/8/layout/radial4"/>
    <dgm:cxn modelId="{4F597D13-88E6-41A9-8E19-675DE1F773F4}" type="presOf" srcId="{1894478C-93DF-4B60-A01E-840D2A00DA7A}" destId="{278FEAC2-B9E2-4648-9115-D36C79F1B454}" srcOrd="0" destOrd="0" presId="urn:microsoft.com/office/officeart/2005/8/layout/radial4"/>
    <dgm:cxn modelId="{81841019-C763-4E81-8398-A2B552D8A738}" type="presOf" srcId="{05860176-0901-4BC0-A7F3-BB26B4D12C50}" destId="{4AB3A26F-2CBB-413D-A4C7-4B0960B830E2}" srcOrd="0" destOrd="0" presId="urn:microsoft.com/office/officeart/2005/8/layout/radial4"/>
    <dgm:cxn modelId="{1876DF41-6F52-4599-9B15-3EDB20B25BEC}" type="presOf" srcId="{568DED81-B588-42EC-B61C-1EE35029B17C}" destId="{7F0851D9-ECAE-4579-A248-9FA9C1A12BDE}" srcOrd="0" destOrd="0" presId="urn:microsoft.com/office/officeart/2005/8/layout/radial4"/>
    <dgm:cxn modelId="{FB2D9563-E132-4231-9693-E9F29A36186A}" type="presOf" srcId="{FAE3246F-326B-4593-AE14-C529B4E38432}" destId="{4E154CF3-28A0-4E92-81FE-6D20C3DF2B92}" srcOrd="0" destOrd="0" presId="urn:microsoft.com/office/officeart/2005/8/layout/radial4"/>
    <dgm:cxn modelId="{5159206A-88CD-405B-A39B-76E270D79430}" type="presOf" srcId="{440DEC6B-961B-4EC3-B400-9DAE8C5E0799}" destId="{F2C7E7FF-D070-4019-8B09-24D3959BB5AF}" srcOrd="0" destOrd="0" presId="urn:microsoft.com/office/officeart/2005/8/layout/radial4"/>
    <dgm:cxn modelId="{61222F73-5A80-4664-8CB3-F6F20C5A6BE5}" type="presOf" srcId="{50C20996-1914-4BA9-92CC-6365CE5AFC6D}" destId="{FD7AE5DE-8763-466E-B8FC-BF17C7C7F42B}" srcOrd="0" destOrd="0" presId="urn:microsoft.com/office/officeart/2005/8/layout/radial4"/>
    <dgm:cxn modelId="{3874EC53-B7E3-4D6E-8E20-C32F765152A6}" type="presOf" srcId="{32798586-88A2-4EA7-8F32-372AA9836247}" destId="{E83A84DF-EBD4-47A3-8BCF-4B87833D7BE8}" srcOrd="0" destOrd="0" presId="urn:microsoft.com/office/officeart/2005/8/layout/radial4"/>
    <dgm:cxn modelId="{50A73875-6533-403A-ADE1-4AA82EAEF15D}" srcId="{C18044E3-6B48-410F-8413-F9A293F10478}" destId="{50C20996-1914-4BA9-92CC-6365CE5AFC6D}" srcOrd="2" destOrd="0" parTransId="{F886B2A2-F2D7-40AF-8D60-F0543ACBBD6C}" sibTransId="{6E6908B6-76F0-4AC0-AFC6-C353FCC6E3D8}"/>
    <dgm:cxn modelId="{62BE9D7F-9ED2-447D-ABF2-1130C572D554}" srcId="{C18044E3-6B48-410F-8413-F9A293F10478}" destId="{1894478C-93DF-4B60-A01E-840D2A00DA7A}" srcOrd="3" destOrd="0" parTransId="{568DED81-B588-42EC-B61C-1EE35029B17C}" sibTransId="{C2193E63-6EE6-443F-8C3D-CF69DB479EB5}"/>
    <dgm:cxn modelId="{93B0FA9D-ED19-4CA5-BAA8-E333E72C96A7}" type="presOf" srcId="{F886B2A2-F2D7-40AF-8D60-F0543ACBBD6C}" destId="{13C11FB7-4F61-46BC-92EC-FF41F8A247B1}" srcOrd="0" destOrd="0" presId="urn:microsoft.com/office/officeart/2005/8/layout/radial4"/>
    <dgm:cxn modelId="{CDF38AAA-AC39-42A8-A18B-DA458B37F4B8}" srcId="{C18044E3-6B48-410F-8413-F9A293F10478}" destId="{440DEC6B-961B-4EC3-B400-9DAE8C5E0799}" srcOrd="1" destOrd="0" parTransId="{FAE3246F-326B-4593-AE14-C529B4E38432}" sibTransId="{8115C47C-2A73-4BB0-A3B4-05059646D78B}"/>
    <dgm:cxn modelId="{C6B949C0-0ECD-47D2-86E3-5679B0DEB9BA}" type="presOf" srcId="{C18044E3-6B48-410F-8413-F9A293F10478}" destId="{4E9CFB3B-FEAE-43F9-9AFF-ECA25366162D}" srcOrd="0" destOrd="0" presId="urn:microsoft.com/office/officeart/2005/8/layout/radial4"/>
    <dgm:cxn modelId="{702001C6-19B4-440C-A230-48A589A23396}" srcId="{C18044E3-6B48-410F-8413-F9A293F10478}" destId="{AA3510A3-12BE-4EE2-8ADA-4890BD208951}" srcOrd="0" destOrd="0" parTransId="{05860176-0901-4BC0-A7F3-BB26B4D12C50}" sibTransId="{AF4D7396-38F2-42D1-9DFB-8919DA2048F3}"/>
    <dgm:cxn modelId="{DCE07AEB-BEE3-4934-AD02-34EC89A1A3E5}" srcId="{32798586-88A2-4EA7-8F32-372AA9836247}" destId="{C18044E3-6B48-410F-8413-F9A293F10478}" srcOrd="0" destOrd="0" parTransId="{184B9502-AC47-450E-AB7E-765D46674421}" sibTransId="{7B5E842D-40C8-4927-86A7-D22E9DC5F155}"/>
    <dgm:cxn modelId="{AF8E056C-A11E-495B-B501-9376E37B85B7}" type="presParOf" srcId="{E83A84DF-EBD4-47A3-8BCF-4B87833D7BE8}" destId="{4E9CFB3B-FEAE-43F9-9AFF-ECA25366162D}" srcOrd="0" destOrd="0" presId="urn:microsoft.com/office/officeart/2005/8/layout/radial4"/>
    <dgm:cxn modelId="{21824F97-0157-43BB-B4C7-2C36C4D6A8A0}" type="presParOf" srcId="{E83A84DF-EBD4-47A3-8BCF-4B87833D7BE8}" destId="{4AB3A26F-2CBB-413D-A4C7-4B0960B830E2}" srcOrd="1" destOrd="0" presId="urn:microsoft.com/office/officeart/2005/8/layout/radial4"/>
    <dgm:cxn modelId="{21A7EABF-01D5-4B04-A5D6-227869F410D8}" type="presParOf" srcId="{E83A84DF-EBD4-47A3-8BCF-4B87833D7BE8}" destId="{199A32F7-DCDB-4476-B7D3-6E505C6A9E53}" srcOrd="2" destOrd="0" presId="urn:microsoft.com/office/officeart/2005/8/layout/radial4"/>
    <dgm:cxn modelId="{94BF1E99-C558-43F5-B1E5-710E62CB1AF1}" type="presParOf" srcId="{E83A84DF-EBD4-47A3-8BCF-4B87833D7BE8}" destId="{4E154CF3-28A0-4E92-81FE-6D20C3DF2B92}" srcOrd="3" destOrd="0" presId="urn:microsoft.com/office/officeart/2005/8/layout/radial4"/>
    <dgm:cxn modelId="{2A976DAE-AC5A-4490-8CCB-C6CC1C8A84C3}" type="presParOf" srcId="{E83A84DF-EBD4-47A3-8BCF-4B87833D7BE8}" destId="{F2C7E7FF-D070-4019-8B09-24D3959BB5AF}" srcOrd="4" destOrd="0" presId="urn:microsoft.com/office/officeart/2005/8/layout/radial4"/>
    <dgm:cxn modelId="{BDEB4BB8-5BAE-441D-AFCA-F90533C7998B}" type="presParOf" srcId="{E83A84DF-EBD4-47A3-8BCF-4B87833D7BE8}" destId="{13C11FB7-4F61-46BC-92EC-FF41F8A247B1}" srcOrd="5" destOrd="0" presId="urn:microsoft.com/office/officeart/2005/8/layout/radial4"/>
    <dgm:cxn modelId="{7B963E50-BF2D-4DD1-9480-BB70BF4F8C86}" type="presParOf" srcId="{E83A84DF-EBD4-47A3-8BCF-4B87833D7BE8}" destId="{FD7AE5DE-8763-466E-B8FC-BF17C7C7F42B}" srcOrd="6" destOrd="0" presId="urn:microsoft.com/office/officeart/2005/8/layout/radial4"/>
    <dgm:cxn modelId="{D0244AA8-B0BD-41BC-A5D7-8C26491AE0E0}" type="presParOf" srcId="{E83A84DF-EBD4-47A3-8BCF-4B87833D7BE8}" destId="{7F0851D9-ECAE-4579-A248-9FA9C1A12BDE}" srcOrd="7" destOrd="0" presId="urn:microsoft.com/office/officeart/2005/8/layout/radial4"/>
    <dgm:cxn modelId="{57AC9517-EAC9-41A4-80A0-93764236017A}" type="presParOf" srcId="{E83A84DF-EBD4-47A3-8BCF-4B87833D7BE8}" destId="{278FEAC2-B9E2-4648-9115-D36C79F1B454}" srcOrd="8"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2798586-88A2-4EA7-8F32-372AA9836247}"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C18044E3-6B48-410F-8413-F9A293F10478}">
      <dgm:prSet phldrT="[Text]" custT="1"/>
      <dgm:spPr>
        <a:solidFill>
          <a:schemeClr val="tx1">
            <a:lumMod val="95000"/>
            <a:lumOff val="5000"/>
          </a:schemeClr>
        </a:solidFill>
        <a:ln>
          <a:solidFill>
            <a:schemeClr val="tx1">
              <a:lumMod val="50000"/>
              <a:lumOff val="50000"/>
            </a:schemeClr>
          </a:solidFill>
        </a:ln>
      </dgm:spPr>
      <dgm:t>
        <a:bodyPr/>
        <a:lstStyle/>
        <a:p>
          <a:r>
            <a:rPr lang="en-US" sz="2400" b="1" dirty="0"/>
            <a:t>State Partnership Taxation</a:t>
          </a:r>
        </a:p>
      </dgm:t>
    </dgm:pt>
    <dgm:pt modelId="{184B9502-AC47-450E-AB7E-765D46674421}" type="parTrans" cxnId="{DCE07AEB-BEE3-4934-AD02-34EC89A1A3E5}">
      <dgm:prSet/>
      <dgm:spPr/>
      <dgm:t>
        <a:bodyPr/>
        <a:lstStyle/>
        <a:p>
          <a:endParaRPr lang="en-US"/>
        </a:p>
      </dgm:t>
    </dgm:pt>
    <dgm:pt modelId="{7B5E842D-40C8-4927-86A7-D22E9DC5F155}" type="sibTrans" cxnId="{DCE07AEB-BEE3-4934-AD02-34EC89A1A3E5}">
      <dgm:prSet/>
      <dgm:spPr/>
      <dgm:t>
        <a:bodyPr/>
        <a:lstStyle/>
        <a:p>
          <a:endParaRPr lang="en-US"/>
        </a:p>
      </dgm:t>
    </dgm:pt>
    <dgm:pt modelId="{AA3510A3-12BE-4EE2-8ADA-4890BD208951}">
      <dgm:prSet phldrT="[Text]" custT="1"/>
      <dgm:spPr>
        <a:solidFill>
          <a:schemeClr val="tx2">
            <a:lumMod val="50000"/>
            <a:lumOff val="50000"/>
          </a:schemeClr>
        </a:solidFill>
      </dgm:spPr>
      <dgm:t>
        <a:bodyPr/>
        <a:lstStyle/>
        <a:p>
          <a:r>
            <a:rPr lang="en-US" sz="1800" b="1" dirty="0"/>
            <a:t>Existing Corporate and Personal Income Tax Rules</a:t>
          </a:r>
        </a:p>
      </dgm:t>
    </dgm:pt>
    <dgm:pt modelId="{05860176-0901-4BC0-A7F3-BB26B4D12C50}" type="parTrans" cxnId="{702001C6-19B4-440C-A230-48A589A23396}">
      <dgm:prSet/>
      <dgm:spPr/>
      <dgm:t>
        <a:bodyPr/>
        <a:lstStyle/>
        <a:p>
          <a:endParaRPr lang="en-US"/>
        </a:p>
      </dgm:t>
    </dgm:pt>
    <dgm:pt modelId="{AF4D7396-38F2-42D1-9DFB-8919DA2048F3}" type="sibTrans" cxnId="{702001C6-19B4-440C-A230-48A589A23396}">
      <dgm:prSet/>
      <dgm:spPr/>
      <dgm:t>
        <a:bodyPr/>
        <a:lstStyle/>
        <a:p>
          <a:endParaRPr lang="en-US"/>
        </a:p>
      </dgm:t>
    </dgm:pt>
    <dgm:pt modelId="{440DEC6B-961B-4EC3-B400-9DAE8C5E0799}">
      <dgm:prSet phldrT="[Text]" custT="1"/>
      <dgm:spPr>
        <a:solidFill>
          <a:srgbClr val="EE9896"/>
        </a:solidFill>
      </dgm:spPr>
      <dgm:t>
        <a:bodyPr/>
        <a:lstStyle/>
        <a:p>
          <a:r>
            <a:rPr lang="en-US" sz="1800" b="1" dirty="0"/>
            <a:t>State Sourcing Principles</a:t>
          </a:r>
        </a:p>
      </dgm:t>
    </dgm:pt>
    <dgm:pt modelId="{FAE3246F-326B-4593-AE14-C529B4E38432}" type="parTrans" cxnId="{CDF38AAA-AC39-42A8-A18B-DA458B37F4B8}">
      <dgm:prSet/>
      <dgm:spPr/>
      <dgm:t>
        <a:bodyPr/>
        <a:lstStyle/>
        <a:p>
          <a:endParaRPr lang="en-US"/>
        </a:p>
      </dgm:t>
    </dgm:pt>
    <dgm:pt modelId="{8115C47C-2A73-4BB0-A3B4-05059646D78B}" type="sibTrans" cxnId="{CDF38AAA-AC39-42A8-A18B-DA458B37F4B8}">
      <dgm:prSet/>
      <dgm:spPr/>
      <dgm:t>
        <a:bodyPr/>
        <a:lstStyle/>
        <a:p>
          <a:endParaRPr lang="en-US"/>
        </a:p>
      </dgm:t>
    </dgm:pt>
    <dgm:pt modelId="{50C20996-1914-4BA9-92CC-6365CE5AFC6D}">
      <dgm:prSet phldrT="[Text]" custT="1"/>
      <dgm:spPr>
        <a:solidFill>
          <a:schemeClr val="accent6">
            <a:lumMod val="60000"/>
            <a:lumOff val="40000"/>
          </a:schemeClr>
        </a:solidFill>
      </dgm:spPr>
      <dgm:t>
        <a:bodyPr/>
        <a:lstStyle/>
        <a:p>
          <a:r>
            <a:rPr lang="en-US" sz="1800" b="1" dirty="0"/>
            <a:t>Subchapter K and Federal Rules</a:t>
          </a:r>
        </a:p>
      </dgm:t>
    </dgm:pt>
    <dgm:pt modelId="{F886B2A2-F2D7-40AF-8D60-F0543ACBBD6C}" type="parTrans" cxnId="{50A73875-6533-403A-ADE1-4AA82EAEF15D}">
      <dgm:prSet/>
      <dgm:spPr/>
      <dgm:t>
        <a:bodyPr/>
        <a:lstStyle/>
        <a:p>
          <a:endParaRPr lang="en-US"/>
        </a:p>
      </dgm:t>
    </dgm:pt>
    <dgm:pt modelId="{6E6908B6-76F0-4AC0-AFC6-C353FCC6E3D8}" type="sibTrans" cxnId="{50A73875-6533-403A-ADE1-4AA82EAEF15D}">
      <dgm:prSet/>
      <dgm:spPr/>
      <dgm:t>
        <a:bodyPr/>
        <a:lstStyle/>
        <a:p>
          <a:endParaRPr lang="en-US"/>
        </a:p>
      </dgm:t>
    </dgm:pt>
    <dgm:pt modelId="{1894478C-93DF-4B60-A01E-840D2A00DA7A}">
      <dgm:prSet phldrT="[Text]" custT="1"/>
      <dgm:spPr>
        <a:solidFill>
          <a:schemeClr val="accent5">
            <a:lumMod val="60000"/>
            <a:lumOff val="40000"/>
          </a:schemeClr>
        </a:solidFill>
      </dgm:spPr>
      <dgm:t>
        <a:bodyPr/>
        <a:lstStyle/>
        <a:p>
          <a:r>
            <a:rPr lang="en-US" sz="1800" b="1" dirty="0"/>
            <a:t>Tax Reporting and Information Returns</a:t>
          </a:r>
        </a:p>
      </dgm:t>
    </dgm:pt>
    <dgm:pt modelId="{568DED81-B588-42EC-B61C-1EE35029B17C}" type="parTrans" cxnId="{62BE9D7F-9ED2-447D-ABF2-1130C572D554}">
      <dgm:prSet/>
      <dgm:spPr/>
      <dgm:t>
        <a:bodyPr/>
        <a:lstStyle/>
        <a:p>
          <a:endParaRPr lang="en-US"/>
        </a:p>
      </dgm:t>
    </dgm:pt>
    <dgm:pt modelId="{C2193E63-6EE6-443F-8C3D-CF69DB479EB5}" type="sibTrans" cxnId="{62BE9D7F-9ED2-447D-ABF2-1130C572D554}">
      <dgm:prSet/>
      <dgm:spPr/>
      <dgm:t>
        <a:bodyPr/>
        <a:lstStyle/>
        <a:p>
          <a:endParaRPr lang="en-US"/>
        </a:p>
      </dgm:t>
    </dgm:pt>
    <dgm:pt modelId="{9D764D3D-3875-4AD0-B9E9-2696D2C1BC6B}">
      <dgm:prSet phldrT="[Text]" custT="1"/>
      <dgm:spPr>
        <a:solidFill>
          <a:schemeClr val="accent2">
            <a:lumMod val="75000"/>
          </a:schemeClr>
        </a:solidFill>
        <a:effectLst>
          <a:outerShdw blurRad="50800" dist="38100" dir="2700000" algn="tl" rotWithShape="0">
            <a:prstClr val="black">
              <a:alpha val="40000"/>
            </a:prstClr>
          </a:outerShdw>
        </a:effectLst>
      </dgm:spPr>
      <dgm:t>
        <a:bodyPr/>
        <a:lstStyle/>
        <a:p>
          <a:r>
            <a:rPr lang="en-US" sz="1800" b="1" dirty="0"/>
            <a:t>Business Records and Accounts</a:t>
          </a:r>
        </a:p>
      </dgm:t>
    </dgm:pt>
    <dgm:pt modelId="{AD830542-CE4C-4C42-A65B-EFE1903AF9ED}" type="parTrans" cxnId="{BB6F21D2-C7AD-46E8-9656-489E35EE2E7F}">
      <dgm:prSet/>
      <dgm:spPr/>
      <dgm:t>
        <a:bodyPr/>
        <a:lstStyle/>
        <a:p>
          <a:endParaRPr lang="en-US"/>
        </a:p>
      </dgm:t>
    </dgm:pt>
    <dgm:pt modelId="{FB741112-AFBC-48F5-858D-29CE6359DC63}" type="sibTrans" cxnId="{BB6F21D2-C7AD-46E8-9656-489E35EE2E7F}">
      <dgm:prSet/>
      <dgm:spPr/>
      <dgm:t>
        <a:bodyPr/>
        <a:lstStyle/>
        <a:p>
          <a:endParaRPr lang="en-US"/>
        </a:p>
      </dgm:t>
    </dgm:pt>
    <dgm:pt modelId="{E83A84DF-EBD4-47A3-8BCF-4B87833D7BE8}" type="pres">
      <dgm:prSet presAssocID="{32798586-88A2-4EA7-8F32-372AA9836247}" presName="cycle" presStyleCnt="0">
        <dgm:presLayoutVars>
          <dgm:chMax val="1"/>
          <dgm:dir/>
          <dgm:animLvl val="ctr"/>
          <dgm:resizeHandles val="exact"/>
        </dgm:presLayoutVars>
      </dgm:prSet>
      <dgm:spPr/>
    </dgm:pt>
    <dgm:pt modelId="{4E9CFB3B-FEAE-43F9-9AFF-ECA25366162D}" type="pres">
      <dgm:prSet presAssocID="{C18044E3-6B48-410F-8413-F9A293F10478}" presName="centerShape" presStyleLbl="node0" presStyleIdx="0" presStyleCnt="1"/>
      <dgm:spPr/>
    </dgm:pt>
    <dgm:pt modelId="{4AB3A26F-2CBB-413D-A4C7-4B0960B830E2}" type="pres">
      <dgm:prSet presAssocID="{05860176-0901-4BC0-A7F3-BB26B4D12C50}" presName="parTrans" presStyleLbl="bgSibTrans2D1" presStyleIdx="0" presStyleCnt="5"/>
      <dgm:spPr/>
    </dgm:pt>
    <dgm:pt modelId="{199A32F7-DCDB-4476-B7D3-6E505C6A9E53}" type="pres">
      <dgm:prSet presAssocID="{AA3510A3-12BE-4EE2-8ADA-4890BD208951}" presName="node" presStyleLbl="node1" presStyleIdx="0" presStyleCnt="5" custScaleX="112132" custScaleY="119256">
        <dgm:presLayoutVars>
          <dgm:bulletEnabled val="1"/>
        </dgm:presLayoutVars>
      </dgm:prSet>
      <dgm:spPr/>
    </dgm:pt>
    <dgm:pt modelId="{4E154CF3-28A0-4E92-81FE-6D20C3DF2B92}" type="pres">
      <dgm:prSet presAssocID="{FAE3246F-326B-4593-AE14-C529B4E38432}" presName="parTrans" presStyleLbl="bgSibTrans2D1" presStyleIdx="1" presStyleCnt="5"/>
      <dgm:spPr/>
    </dgm:pt>
    <dgm:pt modelId="{F2C7E7FF-D070-4019-8B09-24D3959BB5AF}" type="pres">
      <dgm:prSet presAssocID="{440DEC6B-961B-4EC3-B400-9DAE8C5E0799}" presName="node" presStyleLbl="node1" presStyleIdx="1" presStyleCnt="5" custScaleX="109617" custScaleY="110001" custRadScaleRad="99703" custRadScaleInc="-6900">
        <dgm:presLayoutVars>
          <dgm:bulletEnabled val="1"/>
        </dgm:presLayoutVars>
      </dgm:prSet>
      <dgm:spPr/>
    </dgm:pt>
    <dgm:pt modelId="{13C11FB7-4F61-46BC-92EC-FF41F8A247B1}" type="pres">
      <dgm:prSet presAssocID="{F886B2A2-F2D7-40AF-8D60-F0543ACBBD6C}" presName="parTrans" presStyleLbl="bgSibTrans2D1" presStyleIdx="2" presStyleCnt="5"/>
      <dgm:spPr/>
    </dgm:pt>
    <dgm:pt modelId="{FD7AE5DE-8763-466E-B8FC-BF17C7C7F42B}" type="pres">
      <dgm:prSet presAssocID="{50C20996-1914-4BA9-92CC-6365CE5AFC6D}" presName="node" presStyleLbl="node1" presStyleIdx="2" presStyleCnt="5" custScaleX="111987" custScaleY="117653">
        <dgm:presLayoutVars>
          <dgm:bulletEnabled val="1"/>
        </dgm:presLayoutVars>
      </dgm:prSet>
      <dgm:spPr/>
    </dgm:pt>
    <dgm:pt modelId="{7F0851D9-ECAE-4579-A248-9FA9C1A12BDE}" type="pres">
      <dgm:prSet presAssocID="{568DED81-B588-42EC-B61C-1EE35029B17C}" presName="parTrans" presStyleLbl="bgSibTrans2D1" presStyleIdx="3" presStyleCnt="5"/>
      <dgm:spPr/>
    </dgm:pt>
    <dgm:pt modelId="{278FEAC2-B9E2-4648-9115-D36C79F1B454}" type="pres">
      <dgm:prSet presAssocID="{1894478C-93DF-4B60-A01E-840D2A00DA7A}" presName="node" presStyleLbl="node1" presStyleIdx="3" presStyleCnt="5" custScaleX="118532" custScaleY="118701" custRadScaleRad="101467" custRadScaleInc="11819">
        <dgm:presLayoutVars>
          <dgm:bulletEnabled val="1"/>
        </dgm:presLayoutVars>
      </dgm:prSet>
      <dgm:spPr/>
    </dgm:pt>
    <dgm:pt modelId="{A2AE1E3D-BAA1-469F-8519-938C6207865E}" type="pres">
      <dgm:prSet presAssocID="{AD830542-CE4C-4C42-A65B-EFE1903AF9ED}" presName="parTrans" presStyleLbl="bgSibTrans2D1" presStyleIdx="4" presStyleCnt="5"/>
      <dgm:spPr/>
    </dgm:pt>
    <dgm:pt modelId="{DC8AD1BD-5F51-4B69-B953-8B20A6989D2D}" type="pres">
      <dgm:prSet presAssocID="{9D764D3D-3875-4AD0-B9E9-2696D2C1BC6B}" presName="node" presStyleLbl="node1" presStyleIdx="4" presStyleCnt="5" custScaleX="111873" custScaleY="110879" custRadScaleRad="100642" custRadScaleInc="6908">
        <dgm:presLayoutVars>
          <dgm:bulletEnabled val="1"/>
        </dgm:presLayoutVars>
      </dgm:prSet>
      <dgm:spPr/>
    </dgm:pt>
  </dgm:ptLst>
  <dgm:cxnLst>
    <dgm:cxn modelId="{6E9D1C09-5C82-4E5B-9045-A1E684B37AE5}" type="presOf" srcId="{AD830542-CE4C-4C42-A65B-EFE1903AF9ED}" destId="{A2AE1E3D-BAA1-469F-8519-938C6207865E}" srcOrd="0" destOrd="0" presId="urn:microsoft.com/office/officeart/2005/8/layout/radial4"/>
    <dgm:cxn modelId="{0CEFA610-3873-41DF-82F0-CA6762D2C64E}" type="presOf" srcId="{AA3510A3-12BE-4EE2-8ADA-4890BD208951}" destId="{199A32F7-DCDB-4476-B7D3-6E505C6A9E53}" srcOrd="0" destOrd="0" presId="urn:microsoft.com/office/officeart/2005/8/layout/radial4"/>
    <dgm:cxn modelId="{4F597D13-88E6-41A9-8E19-675DE1F773F4}" type="presOf" srcId="{1894478C-93DF-4B60-A01E-840D2A00DA7A}" destId="{278FEAC2-B9E2-4648-9115-D36C79F1B454}" srcOrd="0" destOrd="0" presId="urn:microsoft.com/office/officeart/2005/8/layout/radial4"/>
    <dgm:cxn modelId="{81841019-C763-4E81-8398-A2B552D8A738}" type="presOf" srcId="{05860176-0901-4BC0-A7F3-BB26B4D12C50}" destId="{4AB3A26F-2CBB-413D-A4C7-4B0960B830E2}" srcOrd="0" destOrd="0" presId="urn:microsoft.com/office/officeart/2005/8/layout/radial4"/>
    <dgm:cxn modelId="{B949DF26-7889-4E1D-8CA8-AEA186C4A597}" type="presOf" srcId="{9D764D3D-3875-4AD0-B9E9-2696D2C1BC6B}" destId="{DC8AD1BD-5F51-4B69-B953-8B20A6989D2D}" srcOrd="0" destOrd="0" presId="urn:microsoft.com/office/officeart/2005/8/layout/radial4"/>
    <dgm:cxn modelId="{1876DF41-6F52-4599-9B15-3EDB20B25BEC}" type="presOf" srcId="{568DED81-B588-42EC-B61C-1EE35029B17C}" destId="{7F0851D9-ECAE-4579-A248-9FA9C1A12BDE}" srcOrd="0" destOrd="0" presId="urn:microsoft.com/office/officeart/2005/8/layout/radial4"/>
    <dgm:cxn modelId="{FB2D9563-E132-4231-9693-E9F29A36186A}" type="presOf" srcId="{FAE3246F-326B-4593-AE14-C529B4E38432}" destId="{4E154CF3-28A0-4E92-81FE-6D20C3DF2B92}" srcOrd="0" destOrd="0" presId="urn:microsoft.com/office/officeart/2005/8/layout/radial4"/>
    <dgm:cxn modelId="{5159206A-88CD-405B-A39B-76E270D79430}" type="presOf" srcId="{440DEC6B-961B-4EC3-B400-9DAE8C5E0799}" destId="{F2C7E7FF-D070-4019-8B09-24D3959BB5AF}" srcOrd="0" destOrd="0" presId="urn:microsoft.com/office/officeart/2005/8/layout/radial4"/>
    <dgm:cxn modelId="{61222F73-5A80-4664-8CB3-F6F20C5A6BE5}" type="presOf" srcId="{50C20996-1914-4BA9-92CC-6365CE5AFC6D}" destId="{FD7AE5DE-8763-466E-B8FC-BF17C7C7F42B}" srcOrd="0" destOrd="0" presId="urn:microsoft.com/office/officeart/2005/8/layout/radial4"/>
    <dgm:cxn modelId="{3874EC53-B7E3-4D6E-8E20-C32F765152A6}" type="presOf" srcId="{32798586-88A2-4EA7-8F32-372AA9836247}" destId="{E83A84DF-EBD4-47A3-8BCF-4B87833D7BE8}" srcOrd="0" destOrd="0" presId="urn:microsoft.com/office/officeart/2005/8/layout/radial4"/>
    <dgm:cxn modelId="{50A73875-6533-403A-ADE1-4AA82EAEF15D}" srcId="{C18044E3-6B48-410F-8413-F9A293F10478}" destId="{50C20996-1914-4BA9-92CC-6365CE5AFC6D}" srcOrd="2" destOrd="0" parTransId="{F886B2A2-F2D7-40AF-8D60-F0543ACBBD6C}" sibTransId="{6E6908B6-76F0-4AC0-AFC6-C353FCC6E3D8}"/>
    <dgm:cxn modelId="{62BE9D7F-9ED2-447D-ABF2-1130C572D554}" srcId="{C18044E3-6B48-410F-8413-F9A293F10478}" destId="{1894478C-93DF-4B60-A01E-840D2A00DA7A}" srcOrd="3" destOrd="0" parTransId="{568DED81-B588-42EC-B61C-1EE35029B17C}" sibTransId="{C2193E63-6EE6-443F-8C3D-CF69DB479EB5}"/>
    <dgm:cxn modelId="{93B0FA9D-ED19-4CA5-BAA8-E333E72C96A7}" type="presOf" srcId="{F886B2A2-F2D7-40AF-8D60-F0543ACBBD6C}" destId="{13C11FB7-4F61-46BC-92EC-FF41F8A247B1}" srcOrd="0" destOrd="0" presId="urn:microsoft.com/office/officeart/2005/8/layout/radial4"/>
    <dgm:cxn modelId="{CDF38AAA-AC39-42A8-A18B-DA458B37F4B8}" srcId="{C18044E3-6B48-410F-8413-F9A293F10478}" destId="{440DEC6B-961B-4EC3-B400-9DAE8C5E0799}" srcOrd="1" destOrd="0" parTransId="{FAE3246F-326B-4593-AE14-C529B4E38432}" sibTransId="{8115C47C-2A73-4BB0-A3B4-05059646D78B}"/>
    <dgm:cxn modelId="{C6B949C0-0ECD-47D2-86E3-5679B0DEB9BA}" type="presOf" srcId="{C18044E3-6B48-410F-8413-F9A293F10478}" destId="{4E9CFB3B-FEAE-43F9-9AFF-ECA25366162D}" srcOrd="0" destOrd="0" presId="urn:microsoft.com/office/officeart/2005/8/layout/radial4"/>
    <dgm:cxn modelId="{702001C6-19B4-440C-A230-48A589A23396}" srcId="{C18044E3-6B48-410F-8413-F9A293F10478}" destId="{AA3510A3-12BE-4EE2-8ADA-4890BD208951}" srcOrd="0" destOrd="0" parTransId="{05860176-0901-4BC0-A7F3-BB26B4D12C50}" sibTransId="{AF4D7396-38F2-42D1-9DFB-8919DA2048F3}"/>
    <dgm:cxn modelId="{BB6F21D2-C7AD-46E8-9656-489E35EE2E7F}" srcId="{C18044E3-6B48-410F-8413-F9A293F10478}" destId="{9D764D3D-3875-4AD0-B9E9-2696D2C1BC6B}" srcOrd="4" destOrd="0" parTransId="{AD830542-CE4C-4C42-A65B-EFE1903AF9ED}" sibTransId="{FB741112-AFBC-48F5-858D-29CE6359DC63}"/>
    <dgm:cxn modelId="{DCE07AEB-BEE3-4934-AD02-34EC89A1A3E5}" srcId="{32798586-88A2-4EA7-8F32-372AA9836247}" destId="{C18044E3-6B48-410F-8413-F9A293F10478}" srcOrd="0" destOrd="0" parTransId="{184B9502-AC47-450E-AB7E-765D46674421}" sibTransId="{7B5E842D-40C8-4927-86A7-D22E9DC5F155}"/>
    <dgm:cxn modelId="{AF8E056C-A11E-495B-B501-9376E37B85B7}" type="presParOf" srcId="{E83A84DF-EBD4-47A3-8BCF-4B87833D7BE8}" destId="{4E9CFB3B-FEAE-43F9-9AFF-ECA25366162D}" srcOrd="0" destOrd="0" presId="urn:microsoft.com/office/officeart/2005/8/layout/radial4"/>
    <dgm:cxn modelId="{21824F97-0157-43BB-B4C7-2C36C4D6A8A0}" type="presParOf" srcId="{E83A84DF-EBD4-47A3-8BCF-4B87833D7BE8}" destId="{4AB3A26F-2CBB-413D-A4C7-4B0960B830E2}" srcOrd="1" destOrd="0" presId="urn:microsoft.com/office/officeart/2005/8/layout/radial4"/>
    <dgm:cxn modelId="{21A7EABF-01D5-4B04-A5D6-227869F410D8}" type="presParOf" srcId="{E83A84DF-EBD4-47A3-8BCF-4B87833D7BE8}" destId="{199A32F7-DCDB-4476-B7D3-6E505C6A9E53}" srcOrd="2" destOrd="0" presId="urn:microsoft.com/office/officeart/2005/8/layout/radial4"/>
    <dgm:cxn modelId="{94BF1E99-C558-43F5-B1E5-710E62CB1AF1}" type="presParOf" srcId="{E83A84DF-EBD4-47A3-8BCF-4B87833D7BE8}" destId="{4E154CF3-28A0-4E92-81FE-6D20C3DF2B92}" srcOrd="3" destOrd="0" presId="urn:microsoft.com/office/officeart/2005/8/layout/radial4"/>
    <dgm:cxn modelId="{2A976DAE-AC5A-4490-8CCB-C6CC1C8A84C3}" type="presParOf" srcId="{E83A84DF-EBD4-47A3-8BCF-4B87833D7BE8}" destId="{F2C7E7FF-D070-4019-8B09-24D3959BB5AF}" srcOrd="4" destOrd="0" presId="urn:microsoft.com/office/officeart/2005/8/layout/radial4"/>
    <dgm:cxn modelId="{BDEB4BB8-5BAE-441D-AFCA-F90533C7998B}" type="presParOf" srcId="{E83A84DF-EBD4-47A3-8BCF-4B87833D7BE8}" destId="{13C11FB7-4F61-46BC-92EC-FF41F8A247B1}" srcOrd="5" destOrd="0" presId="urn:microsoft.com/office/officeart/2005/8/layout/radial4"/>
    <dgm:cxn modelId="{7B963E50-BF2D-4DD1-9480-BB70BF4F8C86}" type="presParOf" srcId="{E83A84DF-EBD4-47A3-8BCF-4B87833D7BE8}" destId="{FD7AE5DE-8763-466E-B8FC-BF17C7C7F42B}" srcOrd="6" destOrd="0" presId="urn:microsoft.com/office/officeart/2005/8/layout/radial4"/>
    <dgm:cxn modelId="{D0244AA8-B0BD-41BC-A5D7-8C26491AE0E0}" type="presParOf" srcId="{E83A84DF-EBD4-47A3-8BCF-4B87833D7BE8}" destId="{7F0851D9-ECAE-4579-A248-9FA9C1A12BDE}" srcOrd="7" destOrd="0" presId="urn:microsoft.com/office/officeart/2005/8/layout/radial4"/>
    <dgm:cxn modelId="{57AC9517-EAC9-41A4-80A0-93764236017A}" type="presParOf" srcId="{E83A84DF-EBD4-47A3-8BCF-4B87833D7BE8}" destId="{278FEAC2-B9E2-4648-9115-D36C79F1B454}" srcOrd="8" destOrd="0" presId="urn:microsoft.com/office/officeart/2005/8/layout/radial4"/>
    <dgm:cxn modelId="{B5EC6599-C32B-4923-B778-6A9869F956B7}" type="presParOf" srcId="{E83A84DF-EBD4-47A3-8BCF-4B87833D7BE8}" destId="{A2AE1E3D-BAA1-469F-8519-938C6207865E}" srcOrd="9" destOrd="0" presId="urn:microsoft.com/office/officeart/2005/8/layout/radial4"/>
    <dgm:cxn modelId="{D2B7F615-3E0D-47A0-B3BA-723189A70D08}" type="presParOf" srcId="{E83A84DF-EBD4-47A3-8BCF-4B87833D7BE8}" destId="{DC8AD1BD-5F51-4B69-B953-8B20A6989D2D}" srcOrd="10"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2798586-88A2-4EA7-8F32-372AA9836247}"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C18044E3-6B48-410F-8413-F9A293F10478}">
      <dgm:prSet phldrT="[Text]" custT="1"/>
      <dgm:spPr>
        <a:solidFill>
          <a:schemeClr val="tx1">
            <a:lumMod val="95000"/>
            <a:lumOff val="5000"/>
          </a:schemeClr>
        </a:solidFill>
        <a:ln>
          <a:solidFill>
            <a:schemeClr val="tx1">
              <a:lumMod val="50000"/>
              <a:lumOff val="50000"/>
            </a:schemeClr>
          </a:solidFill>
        </a:ln>
      </dgm:spPr>
      <dgm:t>
        <a:bodyPr/>
        <a:lstStyle/>
        <a:p>
          <a:r>
            <a:rPr lang="en-US" sz="2400" b="1" dirty="0"/>
            <a:t>State Partnership Taxation</a:t>
          </a:r>
        </a:p>
      </dgm:t>
    </dgm:pt>
    <dgm:pt modelId="{184B9502-AC47-450E-AB7E-765D46674421}" type="parTrans" cxnId="{DCE07AEB-BEE3-4934-AD02-34EC89A1A3E5}">
      <dgm:prSet/>
      <dgm:spPr/>
      <dgm:t>
        <a:bodyPr/>
        <a:lstStyle/>
        <a:p>
          <a:endParaRPr lang="en-US"/>
        </a:p>
      </dgm:t>
    </dgm:pt>
    <dgm:pt modelId="{7B5E842D-40C8-4927-86A7-D22E9DC5F155}" type="sibTrans" cxnId="{DCE07AEB-BEE3-4934-AD02-34EC89A1A3E5}">
      <dgm:prSet/>
      <dgm:spPr/>
      <dgm:t>
        <a:bodyPr/>
        <a:lstStyle/>
        <a:p>
          <a:endParaRPr lang="en-US"/>
        </a:p>
      </dgm:t>
    </dgm:pt>
    <dgm:pt modelId="{AA3510A3-12BE-4EE2-8ADA-4890BD208951}">
      <dgm:prSet phldrT="[Text]" custT="1"/>
      <dgm:spPr>
        <a:solidFill>
          <a:schemeClr val="tx2">
            <a:lumMod val="75000"/>
            <a:lumOff val="25000"/>
          </a:schemeClr>
        </a:solidFill>
      </dgm:spPr>
      <dgm:t>
        <a:bodyPr/>
        <a:lstStyle/>
        <a:p>
          <a:r>
            <a:rPr lang="en-US" sz="1500" b="1" dirty="0"/>
            <a:t>Existing Corporate and Personal Income Tax Rules</a:t>
          </a:r>
        </a:p>
      </dgm:t>
    </dgm:pt>
    <dgm:pt modelId="{05860176-0901-4BC0-A7F3-BB26B4D12C50}" type="parTrans" cxnId="{702001C6-19B4-440C-A230-48A589A23396}">
      <dgm:prSet/>
      <dgm:spPr/>
      <dgm:t>
        <a:bodyPr/>
        <a:lstStyle/>
        <a:p>
          <a:endParaRPr lang="en-US"/>
        </a:p>
      </dgm:t>
    </dgm:pt>
    <dgm:pt modelId="{AF4D7396-38F2-42D1-9DFB-8919DA2048F3}" type="sibTrans" cxnId="{702001C6-19B4-440C-A230-48A589A23396}">
      <dgm:prSet/>
      <dgm:spPr/>
      <dgm:t>
        <a:bodyPr/>
        <a:lstStyle/>
        <a:p>
          <a:endParaRPr lang="en-US"/>
        </a:p>
      </dgm:t>
    </dgm:pt>
    <dgm:pt modelId="{440DEC6B-961B-4EC3-B400-9DAE8C5E0799}">
      <dgm:prSet phldrT="[Text]" custT="1"/>
      <dgm:spPr>
        <a:solidFill>
          <a:srgbClr val="C00000"/>
        </a:solidFill>
      </dgm:spPr>
      <dgm:t>
        <a:bodyPr/>
        <a:lstStyle/>
        <a:p>
          <a:r>
            <a:rPr lang="en-US" sz="1500" b="1" dirty="0"/>
            <a:t>State Sourcing Principles</a:t>
          </a:r>
        </a:p>
      </dgm:t>
    </dgm:pt>
    <dgm:pt modelId="{FAE3246F-326B-4593-AE14-C529B4E38432}" type="parTrans" cxnId="{CDF38AAA-AC39-42A8-A18B-DA458B37F4B8}">
      <dgm:prSet/>
      <dgm:spPr/>
      <dgm:t>
        <a:bodyPr/>
        <a:lstStyle/>
        <a:p>
          <a:endParaRPr lang="en-US"/>
        </a:p>
      </dgm:t>
    </dgm:pt>
    <dgm:pt modelId="{8115C47C-2A73-4BB0-A3B4-05059646D78B}" type="sibTrans" cxnId="{CDF38AAA-AC39-42A8-A18B-DA458B37F4B8}">
      <dgm:prSet/>
      <dgm:spPr/>
      <dgm:t>
        <a:bodyPr/>
        <a:lstStyle/>
        <a:p>
          <a:endParaRPr lang="en-US"/>
        </a:p>
      </dgm:t>
    </dgm:pt>
    <dgm:pt modelId="{50C20996-1914-4BA9-92CC-6365CE5AFC6D}">
      <dgm:prSet phldrT="[Text]" custT="1"/>
      <dgm:spPr>
        <a:solidFill>
          <a:schemeClr val="accent6">
            <a:lumMod val="75000"/>
          </a:schemeClr>
        </a:solidFill>
      </dgm:spPr>
      <dgm:t>
        <a:bodyPr/>
        <a:lstStyle/>
        <a:p>
          <a:r>
            <a:rPr lang="en-US" sz="1500" b="1" dirty="0"/>
            <a:t>Subchapter K and Federal Rules</a:t>
          </a:r>
        </a:p>
      </dgm:t>
    </dgm:pt>
    <dgm:pt modelId="{F886B2A2-F2D7-40AF-8D60-F0543ACBBD6C}" type="parTrans" cxnId="{50A73875-6533-403A-ADE1-4AA82EAEF15D}">
      <dgm:prSet/>
      <dgm:spPr/>
      <dgm:t>
        <a:bodyPr/>
        <a:lstStyle/>
        <a:p>
          <a:endParaRPr lang="en-US"/>
        </a:p>
      </dgm:t>
    </dgm:pt>
    <dgm:pt modelId="{6E6908B6-76F0-4AC0-AFC6-C353FCC6E3D8}" type="sibTrans" cxnId="{50A73875-6533-403A-ADE1-4AA82EAEF15D}">
      <dgm:prSet/>
      <dgm:spPr/>
      <dgm:t>
        <a:bodyPr/>
        <a:lstStyle/>
        <a:p>
          <a:endParaRPr lang="en-US"/>
        </a:p>
      </dgm:t>
    </dgm:pt>
    <dgm:pt modelId="{1894478C-93DF-4B60-A01E-840D2A00DA7A}">
      <dgm:prSet phldrT="[Text]" custT="1"/>
      <dgm:spPr>
        <a:solidFill>
          <a:schemeClr val="accent5">
            <a:lumMod val="75000"/>
          </a:schemeClr>
        </a:solidFill>
      </dgm:spPr>
      <dgm:t>
        <a:bodyPr/>
        <a:lstStyle/>
        <a:p>
          <a:r>
            <a:rPr lang="en-US" sz="1500" b="1" dirty="0"/>
            <a:t>Tax Reporting and Information Returns</a:t>
          </a:r>
        </a:p>
      </dgm:t>
    </dgm:pt>
    <dgm:pt modelId="{568DED81-B588-42EC-B61C-1EE35029B17C}" type="parTrans" cxnId="{62BE9D7F-9ED2-447D-ABF2-1130C572D554}">
      <dgm:prSet/>
      <dgm:spPr/>
      <dgm:t>
        <a:bodyPr/>
        <a:lstStyle/>
        <a:p>
          <a:endParaRPr lang="en-US"/>
        </a:p>
      </dgm:t>
    </dgm:pt>
    <dgm:pt modelId="{C2193E63-6EE6-443F-8C3D-CF69DB479EB5}" type="sibTrans" cxnId="{62BE9D7F-9ED2-447D-ABF2-1130C572D554}">
      <dgm:prSet/>
      <dgm:spPr/>
      <dgm:t>
        <a:bodyPr/>
        <a:lstStyle/>
        <a:p>
          <a:endParaRPr lang="en-US"/>
        </a:p>
      </dgm:t>
    </dgm:pt>
    <dgm:pt modelId="{9D764D3D-3875-4AD0-B9E9-2696D2C1BC6B}">
      <dgm:prSet phldrT="[Text]" custT="1"/>
      <dgm:spPr>
        <a:solidFill>
          <a:schemeClr val="accent2">
            <a:lumMod val="75000"/>
          </a:schemeClr>
        </a:solidFill>
      </dgm:spPr>
      <dgm:t>
        <a:bodyPr/>
        <a:lstStyle/>
        <a:p>
          <a:r>
            <a:rPr lang="en-US" sz="1500" b="1" dirty="0"/>
            <a:t>Business Records and Accounts</a:t>
          </a:r>
        </a:p>
      </dgm:t>
    </dgm:pt>
    <dgm:pt modelId="{AD830542-CE4C-4C42-A65B-EFE1903AF9ED}" type="parTrans" cxnId="{BB6F21D2-C7AD-46E8-9656-489E35EE2E7F}">
      <dgm:prSet/>
      <dgm:spPr/>
      <dgm:t>
        <a:bodyPr/>
        <a:lstStyle/>
        <a:p>
          <a:endParaRPr lang="en-US"/>
        </a:p>
      </dgm:t>
    </dgm:pt>
    <dgm:pt modelId="{FB741112-AFBC-48F5-858D-29CE6359DC63}" type="sibTrans" cxnId="{BB6F21D2-C7AD-46E8-9656-489E35EE2E7F}">
      <dgm:prSet/>
      <dgm:spPr/>
      <dgm:t>
        <a:bodyPr/>
        <a:lstStyle/>
        <a:p>
          <a:endParaRPr lang="en-US"/>
        </a:p>
      </dgm:t>
    </dgm:pt>
    <dgm:pt modelId="{AE1F3019-193A-41B1-AB39-C1459864B050}">
      <dgm:prSet phldrT="[Text]" custT="1"/>
      <dgm:spPr>
        <a:solidFill>
          <a:srgbClr val="C2A010"/>
        </a:solidFill>
        <a:effectLst>
          <a:outerShdw blurRad="50800" dist="38100" dir="2700000" algn="tl" rotWithShape="0">
            <a:prstClr val="black">
              <a:alpha val="40000"/>
            </a:prstClr>
          </a:outerShdw>
        </a:effectLst>
      </dgm:spPr>
      <dgm:t>
        <a:bodyPr/>
        <a:lstStyle/>
        <a:p>
          <a:r>
            <a:rPr lang="en-US" sz="1500" b="1" dirty="0"/>
            <a:t>General State Partnership Law</a:t>
          </a:r>
        </a:p>
      </dgm:t>
    </dgm:pt>
    <dgm:pt modelId="{78A2F111-6846-420D-B0F2-E084387E6193}" type="parTrans" cxnId="{1CE57858-E610-40DA-8BF7-29AAA09235DF}">
      <dgm:prSet/>
      <dgm:spPr/>
      <dgm:t>
        <a:bodyPr/>
        <a:lstStyle/>
        <a:p>
          <a:endParaRPr lang="en-US"/>
        </a:p>
      </dgm:t>
    </dgm:pt>
    <dgm:pt modelId="{796B4B34-02EA-425D-8718-B3FEA76B3F57}" type="sibTrans" cxnId="{1CE57858-E610-40DA-8BF7-29AAA09235DF}">
      <dgm:prSet/>
      <dgm:spPr/>
      <dgm:t>
        <a:bodyPr/>
        <a:lstStyle/>
        <a:p>
          <a:endParaRPr lang="en-US"/>
        </a:p>
      </dgm:t>
    </dgm:pt>
    <dgm:pt modelId="{E83A84DF-EBD4-47A3-8BCF-4B87833D7BE8}" type="pres">
      <dgm:prSet presAssocID="{32798586-88A2-4EA7-8F32-372AA9836247}" presName="cycle" presStyleCnt="0">
        <dgm:presLayoutVars>
          <dgm:chMax val="1"/>
          <dgm:dir/>
          <dgm:animLvl val="ctr"/>
          <dgm:resizeHandles val="exact"/>
        </dgm:presLayoutVars>
      </dgm:prSet>
      <dgm:spPr/>
    </dgm:pt>
    <dgm:pt modelId="{4E9CFB3B-FEAE-43F9-9AFF-ECA25366162D}" type="pres">
      <dgm:prSet presAssocID="{C18044E3-6B48-410F-8413-F9A293F10478}" presName="centerShape" presStyleLbl="node0" presStyleIdx="0" presStyleCnt="1"/>
      <dgm:spPr/>
    </dgm:pt>
    <dgm:pt modelId="{4AB3A26F-2CBB-413D-A4C7-4B0960B830E2}" type="pres">
      <dgm:prSet presAssocID="{05860176-0901-4BC0-A7F3-BB26B4D12C50}" presName="parTrans" presStyleLbl="bgSibTrans2D1" presStyleIdx="0" presStyleCnt="6"/>
      <dgm:spPr/>
    </dgm:pt>
    <dgm:pt modelId="{199A32F7-DCDB-4476-B7D3-6E505C6A9E53}" type="pres">
      <dgm:prSet presAssocID="{AA3510A3-12BE-4EE2-8ADA-4890BD208951}" presName="node" presStyleLbl="node1" presStyleIdx="0" presStyleCnt="6" custScaleX="130879" custScaleY="131548">
        <dgm:presLayoutVars>
          <dgm:bulletEnabled val="1"/>
        </dgm:presLayoutVars>
      </dgm:prSet>
      <dgm:spPr/>
    </dgm:pt>
    <dgm:pt modelId="{4E154CF3-28A0-4E92-81FE-6D20C3DF2B92}" type="pres">
      <dgm:prSet presAssocID="{FAE3246F-326B-4593-AE14-C529B4E38432}" presName="parTrans" presStyleLbl="bgSibTrans2D1" presStyleIdx="1" presStyleCnt="6"/>
      <dgm:spPr/>
    </dgm:pt>
    <dgm:pt modelId="{F2C7E7FF-D070-4019-8B09-24D3959BB5AF}" type="pres">
      <dgm:prSet presAssocID="{440DEC6B-961B-4EC3-B400-9DAE8C5E0799}" presName="node" presStyleLbl="node1" presStyleIdx="1" presStyleCnt="6" custScaleX="125918" custScaleY="126480" custRadScaleRad="96654" custRadScaleInc="-16206">
        <dgm:presLayoutVars>
          <dgm:bulletEnabled val="1"/>
        </dgm:presLayoutVars>
      </dgm:prSet>
      <dgm:spPr/>
    </dgm:pt>
    <dgm:pt modelId="{13C11FB7-4F61-46BC-92EC-FF41F8A247B1}" type="pres">
      <dgm:prSet presAssocID="{F886B2A2-F2D7-40AF-8D60-F0543ACBBD6C}" presName="parTrans" presStyleLbl="bgSibTrans2D1" presStyleIdx="2" presStyleCnt="6"/>
      <dgm:spPr/>
    </dgm:pt>
    <dgm:pt modelId="{FD7AE5DE-8763-466E-B8FC-BF17C7C7F42B}" type="pres">
      <dgm:prSet presAssocID="{50C20996-1914-4BA9-92CC-6365CE5AFC6D}" presName="node" presStyleLbl="node1" presStyleIdx="2" presStyleCnt="6" custScaleX="116776" custScaleY="141402" custRadScaleRad="102728" custRadScaleInc="1646">
        <dgm:presLayoutVars>
          <dgm:bulletEnabled val="1"/>
        </dgm:presLayoutVars>
      </dgm:prSet>
      <dgm:spPr/>
    </dgm:pt>
    <dgm:pt modelId="{7F0851D9-ECAE-4579-A248-9FA9C1A12BDE}" type="pres">
      <dgm:prSet presAssocID="{568DED81-B588-42EC-B61C-1EE35029B17C}" presName="parTrans" presStyleLbl="bgSibTrans2D1" presStyleIdx="3" presStyleCnt="6"/>
      <dgm:spPr/>
    </dgm:pt>
    <dgm:pt modelId="{278FEAC2-B9E2-4648-9115-D36C79F1B454}" type="pres">
      <dgm:prSet presAssocID="{1894478C-93DF-4B60-A01E-840D2A00DA7A}" presName="node" presStyleLbl="node1" presStyleIdx="3" presStyleCnt="6" custScaleX="118532" custScaleY="140056" custRadScaleRad="102728" custRadScaleInc="-1646">
        <dgm:presLayoutVars>
          <dgm:bulletEnabled val="1"/>
        </dgm:presLayoutVars>
      </dgm:prSet>
      <dgm:spPr/>
    </dgm:pt>
    <dgm:pt modelId="{A2AE1E3D-BAA1-469F-8519-938C6207865E}" type="pres">
      <dgm:prSet presAssocID="{AD830542-CE4C-4C42-A65B-EFE1903AF9ED}" presName="parTrans" presStyleLbl="bgSibTrans2D1" presStyleIdx="4" presStyleCnt="6"/>
      <dgm:spPr/>
    </dgm:pt>
    <dgm:pt modelId="{DC8AD1BD-5F51-4B69-B953-8B20A6989D2D}" type="pres">
      <dgm:prSet presAssocID="{9D764D3D-3875-4AD0-B9E9-2696D2C1BC6B}" presName="node" presStyleLbl="node1" presStyleIdx="4" presStyleCnt="6" custScaleX="121247" custScaleY="127390" custRadScaleRad="97325" custRadScaleInc="16998">
        <dgm:presLayoutVars>
          <dgm:bulletEnabled val="1"/>
        </dgm:presLayoutVars>
      </dgm:prSet>
      <dgm:spPr/>
    </dgm:pt>
    <dgm:pt modelId="{97F54026-B3A2-4689-9C65-87D13F64C69F}" type="pres">
      <dgm:prSet presAssocID="{78A2F111-6846-420D-B0F2-E084387E6193}" presName="parTrans" presStyleLbl="bgSibTrans2D1" presStyleIdx="5" presStyleCnt="6"/>
      <dgm:spPr/>
    </dgm:pt>
    <dgm:pt modelId="{253671BD-4E9C-4044-AFC9-2106F9ECB08F}" type="pres">
      <dgm:prSet presAssocID="{AE1F3019-193A-41B1-AB39-C1459864B050}" presName="node" presStyleLbl="node1" presStyleIdx="5" presStyleCnt="6" custScaleX="132194" custScaleY="123148" custRadScaleRad="100001" custRadScaleInc="-1070">
        <dgm:presLayoutVars>
          <dgm:bulletEnabled val="1"/>
        </dgm:presLayoutVars>
      </dgm:prSet>
      <dgm:spPr/>
    </dgm:pt>
  </dgm:ptLst>
  <dgm:cxnLst>
    <dgm:cxn modelId="{6E9D1C09-5C82-4E5B-9045-A1E684B37AE5}" type="presOf" srcId="{AD830542-CE4C-4C42-A65B-EFE1903AF9ED}" destId="{A2AE1E3D-BAA1-469F-8519-938C6207865E}" srcOrd="0" destOrd="0" presId="urn:microsoft.com/office/officeart/2005/8/layout/radial4"/>
    <dgm:cxn modelId="{0CEFA610-3873-41DF-82F0-CA6762D2C64E}" type="presOf" srcId="{AA3510A3-12BE-4EE2-8ADA-4890BD208951}" destId="{199A32F7-DCDB-4476-B7D3-6E505C6A9E53}" srcOrd="0" destOrd="0" presId="urn:microsoft.com/office/officeart/2005/8/layout/radial4"/>
    <dgm:cxn modelId="{4F597D13-88E6-41A9-8E19-675DE1F773F4}" type="presOf" srcId="{1894478C-93DF-4B60-A01E-840D2A00DA7A}" destId="{278FEAC2-B9E2-4648-9115-D36C79F1B454}" srcOrd="0" destOrd="0" presId="urn:microsoft.com/office/officeart/2005/8/layout/radial4"/>
    <dgm:cxn modelId="{81841019-C763-4E81-8398-A2B552D8A738}" type="presOf" srcId="{05860176-0901-4BC0-A7F3-BB26B4D12C50}" destId="{4AB3A26F-2CBB-413D-A4C7-4B0960B830E2}" srcOrd="0" destOrd="0" presId="urn:microsoft.com/office/officeart/2005/8/layout/radial4"/>
    <dgm:cxn modelId="{B949DF26-7889-4E1D-8CA8-AEA186C4A597}" type="presOf" srcId="{9D764D3D-3875-4AD0-B9E9-2696D2C1BC6B}" destId="{DC8AD1BD-5F51-4B69-B953-8B20A6989D2D}" srcOrd="0" destOrd="0" presId="urn:microsoft.com/office/officeart/2005/8/layout/radial4"/>
    <dgm:cxn modelId="{1876DF41-6F52-4599-9B15-3EDB20B25BEC}" type="presOf" srcId="{568DED81-B588-42EC-B61C-1EE35029B17C}" destId="{7F0851D9-ECAE-4579-A248-9FA9C1A12BDE}" srcOrd="0" destOrd="0" presId="urn:microsoft.com/office/officeart/2005/8/layout/radial4"/>
    <dgm:cxn modelId="{FB2D9563-E132-4231-9693-E9F29A36186A}" type="presOf" srcId="{FAE3246F-326B-4593-AE14-C529B4E38432}" destId="{4E154CF3-28A0-4E92-81FE-6D20C3DF2B92}" srcOrd="0" destOrd="0" presId="urn:microsoft.com/office/officeart/2005/8/layout/radial4"/>
    <dgm:cxn modelId="{0DB3FF65-8B3B-4777-8C1C-63718DE7DD2A}" type="presOf" srcId="{AE1F3019-193A-41B1-AB39-C1459864B050}" destId="{253671BD-4E9C-4044-AFC9-2106F9ECB08F}" srcOrd="0" destOrd="0" presId="urn:microsoft.com/office/officeart/2005/8/layout/radial4"/>
    <dgm:cxn modelId="{0769C067-8A6A-45C8-A730-5C5C4B4FB206}" type="presOf" srcId="{78A2F111-6846-420D-B0F2-E084387E6193}" destId="{97F54026-B3A2-4689-9C65-87D13F64C69F}" srcOrd="0" destOrd="0" presId="urn:microsoft.com/office/officeart/2005/8/layout/radial4"/>
    <dgm:cxn modelId="{5159206A-88CD-405B-A39B-76E270D79430}" type="presOf" srcId="{440DEC6B-961B-4EC3-B400-9DAE8C5E0799}" destId="{F2C7E7FF-D070-4019-8B09-24D3959BB5AF}" srcOrd="0" destOrd="0" presId="urn:microsoft.com/office/officeart/2005/8/layout/radial4"/>
    <dgm:cxn modelId="{61222F73-5A80-4664-8CB3-F6F20C5A6BE5}" type="presOf" srcId="{50C20996-1914-4BA9-92CC-6365CE5AFC6D}" destId="{FD7AE5DE-8763-466E-B8FC-BF17C7C7F42B}" srcOrd="0" destOrd="0" presId="urn:microsoft.com/office/officeart/2005/8/layout/radial4"/>
    <dgm:cxn modelId="{3874EC53-B7E3-4D6E-8E20-C32F765152A6}" type="presOf" srcId="{32798586-88A2-4EA7-8F32-372AA9836247}" destId="{E83A84DF-EBD4-47A3-8BCF-4B87833D7BE8}" srcOrd="0" destOrd="0" presId="urn:microsoft.com/office/officeart/2005/8/layout/radial4"/>
    <dgm:cxn modelId="{50A73875-6533-403A-ADE1-4AA82EAEF15D}" srcId="{C18044E3-6B48-410F-8413-F9A293F10478}" destId="{50C20996-1914-4BA9-92CC-6365CE5AFC6D}" srcOrd="2" destOrd="0" parTransId="{F886B2A2-F2D7-40AF-8D60-F0543ACBBD6C}" sibTransId="{6E6908B6-76F0-4AC0-AFC6-C353FCC6E3D8}"/>
    <dgm:cxn modelId="{1CE57858-E610-40DA-8BF7-29AAA09235DF}" srcId="{C18044E3-6B48-410F-8413-F9A293F10478}" destId="{AE1F3019-193A-41B1-AB39-C1459864B050}" srcOrd="5" destOrd="0" parTransId="{78A2F111-6846-420D-B0F2-E084387E6193}" sibTransId="{796B4B34-02EA-425D-8718-B3FEA76B3F57}"/>
    <dgm:cxn modelId="{62BE9D7F-9ED2-447D-ABF2-1130C572D554}" srcId="{C18044E3-6B48-410F-8413-F9A293F10478}" destId="{1894478C-93DF-4B60-A01E-840D2A00DA7A}" srcOrd="3" destOrd="0" parTransId="{568DED81-B588-42EC-B61C-1EE35029B17C}" sibTransId="{C2193E63-6EE6-443F-8C3D-CF69DB479EB5}"/>
    <dgm:cxn modelId="{93B0FA9D-ED19-4CA5-BAA8-E333E72C96A7}" type="presOf" srcId="{F886B2A2-F2D7-40AF-8D60-F0543ACBBD6C}" destId="{13C11FB7-4F61-46BC-92EC-FF41F8A247B1}" srcOrd="0" destOrd="0" presId="urn:microsoft.com/office/officeart/2005/8/layout/radial4"/>
    <dgm:cxn modelId="{CDF38AAA-AC39-42A8-A18B-DA458B37F4B8}" srcId="{C18044E3-6B48-410F-8413-F9A293F10478}" destId="{440DEC6B-961B-4EC3-B400-9DAE8C5E0799}" srcOrd="1" destOrd="0" parTransId="{FAE3246F-326B-4593-AE14-C529B4E38432}" sibTransId="{8115C47C-2A73-4BB0-A3B4-05059646D78B}"/>
    <dgm:cxn modelId="{C6B949C0-0ECD-47D2-86E3-5679B0DEB9BA}" type="presOf" srcId="{C18044E3-6B48-410F-8413-F9A293F10478}" destId="{4E9CFB3B-FEAE-43F9-9AFF-ECA25366162D}" srcOrd="0" destOrd="0" presId="urn:microsoft.com/office/officeart/2005/8/layout/radial4"/>
    <dgm:cxn modelId="{702001C6-19B4-440C-A230-48A589A23396}" srcId="{C18044E3-6B48-410F-8413-F9A293F10478}" destId="{AA3510A3-12BE-4EE2-8ADA-4890BD208951}" srcOrd="0" destOrd="0" parTransId="{05860176-0901-4BC0-A7F3-BB26B4D12C50}" sibTransId="{AF4D7396-38F2-42D1-9DFB-8919DA2048F3}"/>
    <dgm:cxn modelId="{BB6F21D2-C7AD-46E8-9656-489E35EE2E7F}" srcId="{C18044E3-6B48-410F-8413-F9A293F10478}" destId="{9D764D3D-3875-4AD0-B9E9-2696D2C1BC6B}" srcOrd="4" destOrd="0" parTransId="{AD830542-CE4C-4C42-A65B-EFE1903AF9ED}" sibTransId="{FB741112-AFBC-48F5-858D-29CE6359DC63}"/>
    <dgm:cxn modelId="{DCE07AEB-BEE3-4934-AD02-34EC89A1A3E5}" srcId="{32798586-88A2-4EA7-8F32-372AA9836247}" destId="{C18044E3-6B48-410F-8413-F9A293F10478}" srcOrd="0" destOrd="0" parTransId="{184B9502-AC47-450E-AB7E-765D46674421}" sibTransId="{7B5E842D-40C8-4927-86A7-D22E9DC5F155}"/>
    <dgm:cxn modelId="{AF8E056C-A11E-495B-B501-9376E37B85B7}" type="presParOf" srcId="{E83A84DF-EBD4-47A3-8BCF-4B87833D7BE8}" destId="{4E9CFB3B-FEAE-43F9-9AFF-ECA25366162D}" srcOrd="0" destOrd="0" presId="urn:microsoft.com/office/officeart/2005/8/layout/radial4"/>
    <dgm:cxn modelId="{21824F97-0157-43BB-B4C7-2C36C4D6A8A0}" type="presParOf" srcId="{E83A84DF-EBD4-47A3-8BCF-4B87833D7BE8}" destId="{4AB3A26F-2CBB-413D-A4C7-4B0960B830E2}" srcOrd="1" destOrd="0" presId="urn:microsoft.com/office/officeart/2005/8/layout/radial4"/>
    <dgm:cxn modelId="{21A7EABF-01D5-4B04-A5D6-227869F410D8}" type="presParOf" srcId="{E83A84DF-EBD4-47A3-8BCF-4B87833D7BE8}" destId="{199A32F7-DCDB-4476-B7D3-6E505C6A9E53}" srcOrd="2" destOrd="0" presId="urn:microsoft.com/office/officeart/2005/8/layout/radial4"/>
    <dgm:cxn modelId="{94BF1E99-C558-43F5-B1E5-710E62CB1AF1}" type="presParOf" srcId="{E83A84DF-EBD4-47A3-8BCF-4B87833D7BE8}" destId="{4E154CF3-28A0-4E92-81FE-6D20C3DF2B92}" srcOrd="3" destOrd="0" presId="urn:microsoft.com/office/officeart/2005/8/layout/radial4"/>
    <dgm:cxn modelId="{2A976DAE-AC5A-4490-8CCB-C6CC1C8A84C3}" type="presParOf" srcId="{E83A84DF-EBD4-47A3-8BCF-4B87833D7BE8}" destId="{F2C7E7FF-D070-4019-8B09-24D3959BB5AF}" srcOrd="4" destOrd="0" presId="urn:microsoft.com/office/officeart/2005/8/layout/radial4"/>
    <dgm:cxn modelId="{BDEB4BB8-5BAE-441D-AFCA-F90533C7998B}" type="presParOf" srcId="{E83A84DF-EBD4-47A3-8BCF-4B87833D7BE8}" destId="{13C11FB7-4F61-46BC-92EC-FF41F8A247B1}" srcOrd="5" destOrd="0" presId="urn:microsoft.com/office/officeart/2005/8/layout/radial4"/>
    <dgm:cxn modelId="{7B963E50-BF2D-4DD1-9480-BB70BF4F8C86}" type="presParOf" srcId="{E83A84DF-EBD4-47A3-8BCF-4B87833D7BE8}" destId="{FD7AE5DE-8763-466E-B8FC-BF17C7C7F42B}" srcOrd="6" destOrd="0" presId="urn:microsoft.com/office/officeart/2005/8/layout/radial4"/>
    <dgm:cxn modelId="{D0244AA8-B0BD-41BC-A5D7-8C26491AE0E0}" type="presParOf" srcId="{E83A84DF-EBD4-47A3-8BCF-4B87833D7BE8}" destId="{7F0851D9-ECAE-4579-A248-9FA9C1A12BDE}" srcOrd="7" destOrd="0" presId="urn:microsoft.com/office/officeart/2005/8/layout/radial4"/>
    <dgm:cxn modelId="{57AC9517-EAC9-41A4-80A0-93764236017A}" type="presParOf" srcId="{E83A84DF-EBD4-47A3-8BCF-4B87833D7BE8}" destId="{278FEAC2-B9E2-4648-9115-D36C79F1B454}" srcOrd="8" destOrd="0" presId="urn:microsoft.com/office/officeart/2005/8/layout/radial4"/>
    <dgm:cxn modelId="{B5EC6599-C32B-4923-B778-6A9869F956B7}" type="presParOf" srcId="{E83A84DF-EBD4-47A3-8BCF-4B87833D7BE8}" destId="{A2AE1E3D-BAA1-469F-8519-938C6207865E}" srcOrd="9" destOrd="0" presId="urn:microsoft.com/office/officeart/2005/8/layout/radial4"/>
    <dgm:cxn modelId="{D2B7F615-3E0D-47A0-B3BA-723189A70D08}" type="presParOf" srcId="{E83A84DF-EBD4-47A3-8BCF-4B87833D7BE8}" destId="{DC8AD1BD-5F51-4B69-B953-8B20A6989D2D}" srcOrd="10" destOrd="0" presId="urn:microsoft.com/office/officeart/2005/8/layout/radial4"/>
    <dgm:cxn modelId="{3FED9C84-B37D-41A8-9D4B-89E0FBE81830}" type="presParOf" srcId="{E83A84DF-EBD4-47A3-8BCF-4B87833D7BE8}" destId="{97F54026-B3A2-4689-9C65-87D13F64C69F}" srcOrd="11" destOrd="0" presId="urn:microsoft.com/office/officeart/2005/8/layout/radial4"/>
    <dgm:cxn modelId="{2793D444-8AC4-42F3-9973-8A51416CDA09}" type="presParOf" srcId="{E83A84DF-EBD4-47A3-8BCF-4B87833D7BE8}" destId="{253671BD-4E9C-4044-AFC9-2106F9ECB08F}" srcOrd="12"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9CFB3B-FEAE-43F9-9AFF-ECA25366162D}">
      <dsp:nvSpPr>
        <dsp:cNvPr id="0" name=""/>
        <dsp:cNvSpPr/>
      </dsp:nvSpPr>
      <dsp:spPr>
        <a:xfrm>
          <a:off x="2982657" y="3146027"/>
          <a:ext cx="2751127" cy="2751127"/>
        </a:xfrm>
        <a:prstGeom prst="ellipse">
          <a:avLst/>
        </a:prstGeom>
        <a:solidFill>
          <a:schemeClr val="tx1">
            <a:lumMod val="95000"/>
            <a:lumOff val="5000"/>
          </a:schemeClr>
        </a:solidFill>
        <a:ln w="22225" cap="rnd" cmpd="sng" algn="ctr">
          <a:solidFill>
            <a:schemeClr val="tx1">
              <a:lumMod val="50000"/>
              <a:lumOff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t>State Partnership Taxation</a:t>
          </a:r>
        </a:p>
      </dsp:txBody>
      <dsp:txXfrm>
        <a:off x="3385550" y="3548920"/>
        <a:ext cx="1945341" cy="1945341"/>
      </dsp:txXfrm>
    </dsp:sp>
    <dsp:sp modelId="{4AB3A26F-2CBB-413D-A4C7-4B0960B830E2}">
      <dsp:nvSpPr>
        <dsp:cNvPr id="0" name=""/>
        <dsp:cNvSpPr/>
      </dsp:nvSpPr>
      <dsp:spPr>
        <a:xfrm rot="16200000">
          <a:off x="3395286" y="1678970"/>
          <a:ext cx="1925868" cy="78407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9A32F7-DCDB-4476-B7D3-6E505C6A9E53}">
      <dsp:nvSpPr>
        <dsp:cNvPr id="0" name=""/>
        <dsp:cNvSpPr/>
      </dsp:nvSpPr>
      <dsp:spPr>
        <a:xfrm>
          <a:off x="3013264" y="-49248"/>
          <a:ext cx="2689913" cy="2314640"/>
        </a:xfrm>
        <a:prstGeom prst="roundRect">
          <a:avLst>
            <a:gd name="adj" fmla="val 10000"/>
          </a:avLst>
        </a:prstGeom>
        <a:solidFill>
          <a:schemeClr val="tx2">
            <a:lumMod val="75000"/>
            <a:lumOff val="25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en-US" sz="2400" b="1" kern="1200" dirty="0"/>
            <a:t>Existing Corporate and Personal Income Tax Rules</a:t>
          </a:r>
        </a:p>
      </dsp:txBody>
      <dsp:txXfrm>
        <a:off x="3081057" y="18545"/>
        <a:ext cx="2554327" cy="21790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9CFB3B-FEAE-43F9-9AFF-ECA25366162D}">
      <dsp:nvSpPr>
        <dsp:cNvPr id="0" name=""/>
        <dsp:cNvSpPr/>
      </dsp:nvSpPr>
      <dsp:spPr>
        <a:xfrm>
          <a:off x="2963411" y="2532551"/>
          <a:ext cx="2754889" cy="2754889"/>
        </a:xfrm>
        <a:prstGeom prst="ellipse">
          <a:avLst/>
        </a:prstGeom>
        <a:solidFill>
          <a:schemeClr val="tx1">
            <a:lumMod val="95000"/>
            <a:lumOff val="5000"/>
          </a:schemeClr>
        </a:solidFill>
        <a:ln w="22225" cap="rnd" cmpd="sng" algn="ctr">
          <a:solidFill>
            <a:schemeClr val="tx1">
              <a:lumMod val="50000"/>
              <a:lumOff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t>State Partnership Taxation</a:t>
          </a:r>
        </a:p>
      </dsp:txBody>
      <dsp:txXfrm>
        <a:off x="3366855" y="2935995"/>
        <a:ext cx="1948001" cy="1948001"/>
      </dsp:txXfrm>
    </dsp:sp>
    <dsp:sp modelId="{4AB3A26F-2CBB-413D-A4C7-4B0960B830E2}">
      <dsp:nvSpPr>
        <dsp:cNvPr id="0" name=""/>
        <dsp:cNvSpPr/>
      </dsp:nvSpPr>
      <dsp:spPr>
        <a:xfrm rot="13055844">
          <a:off x="1086525" y="1895279"/>
          <a:ext cx="2295469" cy="785143"/>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9A32F7-DCDB-4476-B7D3-6E505C6A9E53}">
      <dsp:nvSpPr>
        <dsp:cNvPr id="0" name=""/>
        <dsp:cNvSpPr/>
      </dsp:nvSpPr>
      <dsp:spPr>
        <a:xfrm>
          <a:off x="-62877" y="366029"/>
          <a:ext cx="2775535" cy="2443157"/>
        </a:xfrm>
        <a:prstGeom prst="roundRect">
          <a:avLst>
            <a:gd name="adj" fmla="val 10000"/>
          </a:avLst>
        </a:prstGeom>
        <a:solidFill>
          <a:schemeClr val="tx2">
            <a:lumMod val="50000"/>
            <a:lumOff val="5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t>Existing Corporate and Personal Income Tax Rules</a:t>
          </a:r>
        </a:p>
      </dsp:txBody>
      <dsp:txXfrm>
        <a:off x="8681" y="437587"/>
        <a:ext cx="2632419" cy="2300041"/>
      </dsp:txXfrm>
    </dsp:sp>
    <dsp:sp modelId="{4E154CF3-28A0-4E92-81FE-6D20C3DF2B92}">
      <dsp:nvSpPr>
        <dsp:cNvPr id="0" name=""/>
        <dsp:cNvSpPr/>
      </dsp:nvSpPr>
      <dsp:spPr>
        <a:xfrm rot="19127400">
          <a:off x="5200175" y="1797253"/>
          <a:ext cx="2209849" cy="785143"/>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2C7E7FF-D070-4019-8B09-24D3959BB5AF}">
      <dsp:nvSpPr>
        <dsp:cNvPr id="0" name=""/>
        <dsp:cNvSpPr/>
      </dsp:nvSpPr>
      <dsp:spPr>
        <a:xfrm>
          <a:off x="5701917" y="310323"/>
          <a:ext cx="2868836" cy="2303108"/>
        </a:xfrm>
        <a:prstGeom prst="roundRect">
          <a:avLst>
            <a:gd name="adj" fmla="val 10000"/>
          </a:avLst>
        </a:prstGeom>
        <a:solidFill>
          <a:srgbClr val="C00000"/>
        </a:solidFill>
        <a:ln w="22225" cap="rnd"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t>State Sourcing Principles</a:t>
          </a:r>
        </a:p>
      </dsp:txBody>
      <dsp:txXfrm>
        <a:off x="5769373" y="377779"/>
        <a:ext cx="2733924" cy="21681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9CFB3B-FEAE-43F9-9AFF-ECA25366162D}">
      <dsp:nvSpPr>
        <dsp:cNvPr id="0" name=""/>
        <dsp:cNvSpPr/>
      </dsp:nvSpPr>
      <dsp:spPr>
        <a:xfrm>
          <a:off x="3087175" y="3328771"/>
          <a:ext cx="2555774" cy="2555774"/>
        </a:xfrm>
        <a:prstGeom prst="ellipse">
          <a:avLst/>
        </a:prstGeom>
        <a:solidFill>
          <a:schemeClr val="tx1">
            <a:lumMod val="95000"/>
            <a:lumOff val="5000"/>
          </a:schemeClr>
        </a:solidFill>
        <a:ln w="22225" cap="rnd" cmpd="sng" algn="ctr">
          <a:solidFill>
            <a:schemeClr val="tx1">
              <a:lumMod val="50000"/>
              <a:lumOff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t>State Partnership Taxation</a:t>
          </a:r>
        </a:p>
      </dsp:txBody>
      <dsp:txXfrm>
        <a:off x="3461459" y="3703055"/>
        <a:ext cx="1807206" cy="1807206"/>
      </dsp:txXfrm>
    </dsp:sp>
    <dsp:sp modelId="{4AB3A26F-2CBB-413D-A4C7-4B0960B830E2}">
      <dsp:nvSpPr>
        <dsp:cNvPr id="0" name=""/>
        <dsp:cNvSpPr/>
      </dsp:nvSpPr>
      <dsp:spPr>
        <a:xfrm rot="12900000">
          <a:off x="1231503" y="2811533"/>
          <a:ext cx="2179965" cy="728395"/>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9A32F7-DCDB-4476-B7D3-6E505C6A9E53}">
      <dsp:nvSpPr>
        <dsp:cNvPr id="0" name=""/>
        <dsp:cNvSpPr/>
      </dsp:nvSpPr>
      <dsp:spPr>
        <a:xfrm>
          <a:off x="67350" y="1392335"/>
          <a:ext cx="2722548" cy="2316414"/>
        </a:xfrm>
        <a:prstGeom prst="roundRect">
          <a:avLst>
            <a:gd name="adj" fmla="val 10000"/>
          </a:avLst>
        </a:prstGeom>
        <a:solidFill>
          <a:schemeClr val="tx2">
            <a:lumMod val="50000"/>
            <a:lumOff val="5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t>Existing Corporate and Personal Income Tax Rules</a:t>
          </a:r>
        </a:p>
      </dsp:txBody>
      <dsp:txXfrm>
        <a:off x="135195" y="1460180"/>
        <a:ext cx="2586858" cy="2180724"/>
      </dsp:txXfrm>
    </dsp:sp>
    <dsp:sp modelId="{4E154CF3-28A0-4E92-81FE-6D20C3DF2B92}">
      <dsp:nvSpPr>
        <dsp:cNvPr id="0" name=""/>
        <dsp:cNvSpPr/>
      </dsp:nvSpPr>
      <dsp:spPr>
        <a:xfrm rot="16209360">
          <a:off x="3286921" y="1753377"/>
          <a:ext cx="2169836" cy="728395"/>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2C7E7FF-D070-4019-8B09-24D3959BB5AF}">
      <dsp:nvSpPr>
        <dsp:cNvPr id="0" name=""/>
        <dsp:cNvSpPr/>
      </dsp:nvSpPr>
      <dsp:spPr>
        <a:xfrm>
          <a:off x="3044050" y="-35661"/>
          <a:ext cx="2661484" cy="2136646"/>
        </a:xfrm>
        <a:prstGeom prst="roundRect">
          <a:avLst>
            <a:gd name="adj" fmla="val 10000"/>
          </a:avLst>
        </a:prstGeom>
        <a:solidFill>
          <a:srgbClr val="EE9896"/>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t>State Sourcing Principles</a:t>
          </a:r>
        </a:p>
      </dsp:txBody>
      <dsp:txXfrm>
        <a:off x="3106630" y="26919"/>
        <a:ext cx="2536324" cy="2011486"/>
      </dsp:txXfrm>
    </dsp:sp>
    <dsp:sp modelId="{13C11FB7-4F61-46BC-92EC-FF41F8A247B1}">
      <dsp:nvSpPr>
        <dsp:cNvPr id="0" name=""/>
        <dsp:cNvSpPr/>
      </dsp:nvSpPr>
      <dsp:spPr>
        <a:xfrm rot="19500000">
          <a:off x="5318655" y="2811533"/>
          <a:ext cx="2179965" cy="728395"/>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D7AE5DE-8763-466E-B8FC-BF17C7C7F42B}">
      <dsp:nvSpPr>
        <dsp:cNvPr id="0" name=""/>
        <dsp:cNvSpPr/>
      </dsp:nvSpPr>
      <dsp:spPr>
        <a:xfrm>
          <a:off x="5941985" y="1407903"/>
          <a:ext cx="2719027" cy="2285278"/>
        </a:xfrm>
        <a:prstGeom prst="roundRect">
          <a:avLst>
            <a:gd name="adj" fmla="val 10000"/>
          </a:avLst>
        </a:prstGeom>
        <a:solidFill>
          <a:schemeClr val="accent6">
            <a:lumMod val="75000"/>
          </a:schemeClr>
        </a:solidFill>
        <a:ln w="22225" cap="rnd"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t>Subchapter K and Federal Rules</a:t>
          </a:r>
        </a:p>
      </dsp:txBody>
      <dsp:txXfrm>
        <a:off x="6008919" y="1474837"/>
        <a:ext cx="2585159" cy="21514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9CFB3B-FEAE-43F9-9AFF-ECA25366162D}">
      <dsp:nvSpPr>
        <dsp:cNvPr id="0" name=""/>
        <dsp:cNvSpPr/>
      </dsp:nvSpPr>
      <dsp:spPr>
        <a:xfrm>
          <a:off x="3150031" y="3199952"/>
          <a:ext cx="2356658" cy="2356658"/>
        </a:xfrm>
        <a:prstGeom prst="ellipse">
          <a:avLst/>
        </a:prstGeom>
        <a:solidFill>
          <a:schemeClr val="tx1">
            <a:lumMod val="95000"/>
            <a:lumOff val="5000"/>
          </a:schemeClr>
        </a:solidFill>
        <a:ln w="22225" cap="rnd" cmpd="sng" algn="ctr">
          <a:solidFill>
            <a:schemeClr val="tx1">
              <a:lumMod val="50000"/>
              <a:lumOff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t>State Partnership Taxation</a:t>
          </a:r>
        </a:p>
      </dsp:txBody>
      <dsp:txXfrm>
        <a:off x="3495156" y="3545077"/>
        <a:ext cx="1666408" cy="1666408"/>
      </dsp:txXfrm>
    </dsp:sp>
    <dsp:sp modelId="{4AB3A26F-2CBB-413D-A4C7-4B0960B830E2}">
      <dsp:nvSpPr>
        <dsp:cNvPr id="0" name=""/>
        <dsp:cNvSpPr/>
      </dsp:nvSpPr>
      <dsp:spPr>
        <a:xfrm rot="11700000">
          <a:off x="1049969" y="3439939"/>
          <a:ext cx="2059519" cy="671647"/>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9A32F7-DCDB-4476-B7D3-6E505C6A9E53}">
      <dsp:nvSpPr>
        <dsp:cNvPr id="0" name=""/>
        <dsp:cNvSpPr/>
      </dsp:nvSpPr>
      <dsp:spPr>
        <a:xfrm>
          <a:off x="-170162" y="2441267"/>
          <a:ext cx="2510439" cy="2135946"/>
        </a:xfrm>
        <a:prstGeom prst="roundRect">
          <a:avLst>
            <a:gd name="adj" fmla="val 10000"/>
          </a:avLst>
        </a:prstGeom>
        <a:solidFill>
          <a:schemeClr val="tx2">
            <a:lumMod val="50000"/>
            <a:lumOff val="5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t>Existing Corporate and Personal Income Tax Rules</a:t>
          </a:r>
        </a:p>
      </dsp:txBody>
      <dsp:txXfrm>
        <a:off x="-107602" y="2503827"/>
        <a:ext cx="2385319" cy="2010826"/>
      </dsp:txXfrm>
    </dsp:sp>
    <dsp:sp modelId="{4E154CF3-28A0-4E92-81FE-6D20C3DF2B92}">
      <dsp:nvSpPr>
        <dsp:cNvPr id="0" name=""/>
        <dsp:cNvSpPr/>
      </dsp:nvSpPr>
      <dsp:spPr>
        <a:xfrm rot="14513700">
          <a:off x="2209117" y="1993642"/>
          <a:ext cx="2050095" cy="671647"/>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2C7E7FF-D070-4019-8B09-24D3959BB5AF}">
      <dsp:nvSpPr>
        <dsp:cNvPr id="0" name=""/>
        <dsp:cNvSpPr/>
      </dsp:nvSpPr>
      <dsp:spPr>
        <a:xfrm>
          <a:off x="1524210" y="440194"/>
          <a:ext cx="2454133" cy="1970184"/>
        </a:xfrm>
        <a:prstGeom prst="roundRect">
          <a:avLst>
            <a:gd name="adj" fmla="val 10000"/>
          </a:avLst>
        </a:prstGeom>
        <a:solidFill>
          <a:srgbClr val="EE9896"/>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t>State Sourcing Principles</a:t>
          </a:r>
        </a:p>
      </dsp:txBody>
      <dsp:txXfrm>
        <a:off x="1581915" y="497899"/>
        <a:ext cx="2338723" cy="1854774"/>
      </dsp:txXfrm>
    </dsp:sp>
    <dsp:sp modelId="{13C11FB7-4F61-46BC-92EC-FF41F8A247B1}">
      <dsp:nvSpPr>
        <dsp:cNvPr id="0" name=""/>
        <dsp:cNvSpPr/>
      </dsp:nvSpPr>
      <dsp:spPr>
        <a:xfrm rot="17700000">
          <a:off x="4282437" y="1932614"/>
          <a:ext cx="2059519" cy="671647"/>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D7AE5DE-8763-466E-B8FC-BF17C7C7F42B}">
      <dsp:nvSpPr>
        <dsp:cNvPr id="0" name=""/>
        <dsp:cNvSpPr/>
      </dsp:nvSpPr>
      <dsp:spPr>
        <a:xfrm>
          <a:off x="4493795" y="281540"/>
          <a:ext cx="2507193" cy="2107236"/>
        </a:xfrm>
        <a:prstGeom prst="roundRect">
          <a:avLst>
            <a:gd name="adj" fmla="val 10000"/>
          </a:avLst>
        </a:prstGeom>
        <a:solidFill>
          <a:schemeClr val="accent6">
            <a:lumMod val="60000"/>
            <a:lumOff val="4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t>Subchapter K and Federal Rules</a:t>
          </a:r>
        </a:p>
      </dsp:txBody>
      <dsp:txXfrm>
        <a:off x="4555514" y="343259"/>
        <a:ext cx="2383755" cy="1983798"/>
      </dsp:txXfrm>
    </dsp:sp>
    <dsp:sp modelId="{7F0851D9-ECAE-4579-A248-9FA9C1A12BDE}">
      <dsp:nvSpPr>
        <dsp:cNvPr id="0" name=""/>
        <dsp:cNvSpPr/>
      </dsp:nvSpPr>
      <dsp:spPr>
        <a:xfrm rot="20700000">
          <a:off x="5547232" y="3439939"/>
          <a:ext cx="2059519" cy="671647"/>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78FEAC2-B9E2-4648-9115-D36C79F1B454}">
      <dsp:nvSpPr>
        <dsp:cNvPr id="0" name=""/>
        <dsp:cNvSpPr/>
      </dsp:nvSpPr>
      <dsp:spPr>
        <a:xfrm>
          <a:off x="6244801" y="2446238"/>
          <a:ext cx="2653724" cy="2126006"/>
        </a:xfrm>
        <a:prstGeom prst="roundRect">
          <a:avLst>
            <a:gd name="adj" fmla="val 10000"/>
          </a:avLst>
        </a:prstGeom>
        <a:solidFill>
          <a:schemeClr val="accent5">
            <a:lumMod val="75000"/>
          </a:schemeClr>
        </a:solidFill>
        <a:ln w="22225" cap="rnd"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t>Tax Reporting and Information Returns</a:t>
          </a:r>
        </a:p>
      </dsp:txBody>
      <dsp:txXfrm>
        <a:off x="6307070" y="2508507"/>
        <a:ext cx="2529186" cy="200146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9CFB3B-FEAE-43F9-9AFF-ECA25366162D}">
      <dsp:nvSpPr>
        <dsp:cNvPr id="0" name=""/>
        <dsp:cNvSpPr/>
      </dsp:nvSpPr>
      <dsp:spPr>
        <a:xfrm>
          <a:off x="3242468" y="3384835"/>
          <a:ext cx="2246189" cy="2246189"/>
        </a:xfrm>
        <a:prstGeom prst="ellipse">
          <a:avLst/>
        </a:prstGeom>
        <a:solidFill>
          <a:schemeClr val="tx1">
            <a:lumMod val="95000"/>
            <a:lumOff val="5000"/>
          </a:schemeClr>
        </a:solidFill>
        <a:ln w="22225" cap="rnd" cmpd="sng" algn="ctr">
          <a:solidFill>
            <a:schemeClr val="tx1">
              <a:lumMod val="50000"/>
              <a:lumOff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t>State Partnership Taxation</a:t>
          </a:r>
        </a:p>
      </dsp:txBody>
      <dsp:txXfrm>
        <a:off x="3571415" y="3713782"/>
        <a:ext cx="1588295" cy="1588295"/>
      </dsp:txXfrm>
    </dsp:sp>
    <dsp:sp modelId="{4AB3A26F-2CBB-413D-A4C7-4B0960B830E2}">
      <dsp:nvSpPr>
        <dsp:cNvPr id="0" name=""/>
        <dsp:cNvSpPr/>
      </dsp:nvSpPr>
      <dsp:spPr>
        <a:xfrm rot="10800000">
          <a:off x="1068990" y="4187848"/>
          <a:ext cx="2053937" cy="64016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9A32F7-DCDB-4476-B7D3-6E505C6A9E53}">
      <dsp:nvSpPr>
        <dsp:cNvPr id="0" name=""/>
        <dsp:cNvSpPr/>
      </dsp:nvSpPr>
      <dsp:spPr>
        <a:xfrm>
          <a:off x="-127391" y="3490017"/>
          <a:ext cx="2392762" cy="2035824"/>
        </a:xfrm>
        <a:prstGeom prst="roundRect">
          <a:avLst>
            <a:gd name="adj" fmla="val 10000"/>
          </a:avLst>
        </a:prstGeom>
        <a:solidFill>
          <a:schemeClr val="tx2">
            <a:lumMod val="50000"/>
            <a:lumOff val="5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US" sz="1800" b="1" kern="1200" dirty="0"/>
            <a:t>Existing Corporate and Personal Income Tax Rules</a:t>
          </a:r>
        </a:p>
      </dsp:txBody>
      <dsp:txXfrm>
        <a:off x="-67764" y="3549644"/>
        <a:ext cx="2273508" cy="1916570"/>
      </dsp:txXfrm>
    </dsp:sp>
    <dsp:sp modelId="{4E154CF3-28A0-4E92-81FE-6D20C3DF2B92}">
      <dsp:nvSpPr>
        <dsp:cNvPr id="0" name=""/>
        <dsp:cNvSpPr/>
      </dsp:nvSpPr>
      <dsp:spPr>
        <a:xfrm rot="13350960">
          <a:off x="1674127" y="2657548"/>
          <a:ext cx="2044684" cy="64016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2C7E7FF-D070-4019-8B09-24D3959BB5AF}">
      <dsp:nvSpPr>
        <dsp:cNvPr id="0" name=""/>
        <dsp:cNvSpPr/>
      </dsp:nvSpPr>
      <dsp:spPr>
        <a:xfrm>
          <a:off x="773365" y="1347819"/>
          <a:ext cx="2339095" cy="1877831"/>
        </a:xfrm>
        <a:prstGeom prst="roundRect">
          <a:avLst>
            <a:gd name="adj" fmla="val 10000"/>
          </a:avLst>
        </a:prstGeom>
        <a:solidFill>
          <a:srgbClr val="EE9896"/>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US" sz="1800" b="1" kern="1200" dirty="0"/>
            <a:t>State Sourcing Principles</a:t>
          </a:r>
        </a:p>
      </dsp:txBody>
      <dsp:txXfrm>
        <a:off x="828365" y="1402819"/>
        <a:ext cx="2229095" cy="1767831"/>
      </dsp:txXfrm>
    </dsp:sp>
    <dsp:sp modelId="{13C11FB7-4F61-46BC-92EC-FF41F8A247B1}">
      <dsp:nvSpPr>
        <dsp:cNvPr id="0" name=""/>
        <dsp:cNvSpPr/>
      </dsp:nvSpPr>
      <dsp:spPr>
        <a:xfrm rot="16200000">
          <a:off x="3338595" y="1918243"/>
          <a:ext cx="2053937" cy="64016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D7AE5DE-8763-466E-B8FC-BF17C7C7F42B}">
      <dsp:nvSpPr>
        <dsp:cNvPr id="0" name=""/>
        <dsp:cNvSpPr/>
      </dsp:nvSpPr>
      <dsp:spPr>
        <a:xfrm>
          <a:off x="3170729" y="207126"/>
          <a:ext cx="2389668" cy="2008459"/>
        </a:xfrm>
        <a:prstGeom prst="roundRect">
          <a:avLst>
            <a:gd name="adj" fmla="val 10000"/>
          </a:avLst>
        </a:prstGeom>
        <a:solidFill>
          <a:schemeClr val="accent6">
            <a:lumMod val="60000"/>
            <a:lumOff val="4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US" sz="1800" b="1" kern="1200" dirty="0"/>
            <a:t>Subchapter K and Federal Rules</a:t>
          </a:r>
        </a:p>
      </dsp:txBody>
      <dsp:txXfrm>
        <a:off x="3229555" y="265952"/>
        <a:ext cx="2272016" cy="1890807"/>
      </dsp:txXfrm>
    </dsp:sp>
    <dsp:sp modelId="{7F0851D9-ECAE-4579-A248-9FA9C1A12BDE}">
      <dsp:nvSpPr>
        <dsp:cNvPr id="0" name=""/>
        <dsp:cNvSpPr/>
      </dsp:nvSpPr>
      <dsp:spPr>
        <a:xfrm rot="19155290">
          <a:off x="5054570" y="2689836"/>
          <a:ext cx="2099638" cy="64016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78FEAC2-B9E2-4648-9115-D36C79F1B454}">
      <dsp:nvSpPr>
        <dsp:cNvPr id="0" name=""/>
        <dsp:cNvSpPr/>
      </dsp:nvSpPr>
      <dsp:spPr>
        <a:xfrm>
          <a:off x="5635087" y="1311530"/>
          <a:ext cx="2529331" cy="2026349"/>
        </a:xfrm>
        <a:prstGeom prst="roundRect">
          <a:avLst>
            <a:gd name="adj" fmla="val 10000"/>
          </a:avLst>
        </a:prstGeom>
        <a:solidFill>
          <a:schemeClr val="accent5">
            <a:lumMod val="60000"/>
            <a:lumOff val="4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US" sz="1800" b="1" kern="1200" dirty="0"/>
            <a:t>Tax Reporting and Information Returns</a:t>
          </a:r>
        </a:p>
      </dsp:txBody>
      <dsp:txXfrm>
        <a:off x="5694437" y="1370880"/>
        <a:ext cx="2410631" cy="1907649"/>
      </dsp:txXfrm>
    </dsp:sp>
    <dsp:sp modelId="{A2AE1E3D-BAA1-469F-8519-938C6207865E}">
      <dsp:nvSpPr>
        <dsp:cNvPr id="0" name=""/>
        <dsp:cNvSpPr/>
      </dsp:nvSpPr>
      <dsp:spPr>
        <a:xfrm rot="150028">
          <a:off x="5606210" y="4286937"/>
          <a:ext cx="2056906" cy="64016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C8AD1BD-5F51-4B69-B953-8B20A6989D2D}">
      <dsp:nvSpPr>
        <dsp:cNvPr id="0" name=""/>
        <dsp:cNvSpPr/>
      </dsp:nvSpPr>
      <dsp:spPr>
        <a:xfrm>
          <a:off x="6468519" y="3705478"/>
          <a:ext cx="2387236" cy="1892820"/>
        </a:xfrm>
        <a:prstGeom prst="roundRect">
          <a:avLst>
            <a:gd name="adj" fmla="val 10000"/>
          </a:avLst>
        </a:prstGeom>
        <a:solidFill>
          <a:schemeClr val="accent2">
            <a:lumMod val="75000"/>
          </a:schemeClr>
        </a:solidFill>
        <a:ln w="22225" cap="rnd"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US" sz="1800" b="1" kern="1200" dirty="0"/>
            <a:t>Business Records and Accounts</a:t>
          </a:r>
        </a:p>
      </dsp:txBody>
      <dsp:txXfrm>
        <a:off x="6523958" y="3760917"/>
        <a:ext cx="2276358" cy="17819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9CFB3B-FEAE-43F9-9AFF-ECA25366162D}">
      <dsp:nvSpPr>
        <dsp:cNvPr id="0" name=""/>
        <dsp:cNvSpPr/>
      </dsp:nvSpPr>
      <dsp:spPr>
        <a:xfrm>
          <a:off x="3189677" y="3313983"/>
          <a:ext cx="2338246" cy="2338246"/>
        </a:xfrm>
        <a:prstGeom prst="ellipse">
          <a:avLst/>
        </a:prstGeom>
        <a:solidFill>
          <a:schemeClr val="tx1">
            <a:lumMod val="95000"/>
            <a:lumOff val="5000"/>
          </a:schemeClr>
        </a:solidFill>
        <a:ln w="22225" cap="rnd" cmpd="sng" algn="ctr">
          <a:solidFill>
            <a:schemeClr val="tx1">
              <a:lumMod val="50000"/>
              <a:lumOff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t>State Partnership Taxation</a:t>
          </a:r>
        </a:p>
      </dsp:txBody>
      <dsp:txXfrm>
        <a:off x="3532105" y="3656411"/>
        <a:ext cx="1653390" cy="1653390"/>
      </dsp:txXfrm>
    </dsp:sp>
    <dsp:sp modelId="{4AB3A26F-2CBB-413D-A4C7-4B0960B830E2}">
      <dsp:nvSpPr>
        <dsp:cNvPr id="0" name=""/>
        <dsp:cNvSpPr/>
      </dsp:nvSpPr>
      <dsp:spPr>
        <a:xfrm rot="10800000">
          <a:off x="813887" y="4149906"/>
          <a:ext cx="2245121" cy="66640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9A32F7-DCDB-4476-B7D3-6E505C6A9E53}">
      <dsp:nvSpPr>
        <dsp:cNvPr id="0" name=""/>
        <dsp:cNvSpPr/>
      </dsp:nvSpPr>
      <dsp:spPr>
        <a:xfrm>
          <a:off x="-257208" y="3621850"/>
          <a:ext cx="2142191" cy="1722513"/>
        </a:xfrm>
        <a:prstGeom prst="roundRect">
          <a:avLst>
            <a:gd name="adj" fmla="val 10000"/>
          </a:avLst>
        </a:prstGeom>
        <a:solidFill>
          <a:schemeClr val="tx2">
            <a:lumMod val="75000"/>
            <a:lumOff val="25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r>
            <a:rPr lang="en-US" sz="1500" b="1" kern="1200" dirty="0"/>
            <a:t>Existing Corporate and Personal Income Tax Rules</a:t>
          </a:r>
        </a:p>
      </dsp:txBody>
      <dsp:txXfrm>
        <a:off x="-206757" y="3672301"/>
        <a:ext cx="2041289" cy="1621611"/>
      </dsp:txXfrm>
    </dsp:sp>
    <dsp:sp modelId="{4E154CF3-28A0-4E92-81FE-6D20C3DF2B92}">
      <dsp:nvSpPr>
        <dsp:cNvPr id="0" name=""/>
        <dsp:cNvSpPr/>
      </dsp:nvSpPr>
      <dsp:spPr>
        <a:xfrm rot="12668292">
          <a:off x="1272491" y="2929652"/>
          <a:ext cx="2133032" cy="66640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2C7E7FF-D070-4019-8B09-24D3959BB5AF}">
      <dsp:nvSpPr>
        <dsp:cNvPr id="0" name=""/>
        <dsp:cNvSpPr/>
      </dsp:nvSpPr>
      <dsp:spPr>
        <a:xfrm>
          <a:off x="395657" y="1883276"/>
          <a:ext cx="2060991" cy="1656152"/>
        </a:xfrm>
        <a:prstGeom prst="roundRect">
          <a:avLst>
            <a:gd name="adj" fmla="val 10000"/>
          </a:avLst>
        </a:prstGeom>
        <a:solidFill>
          <a:srgbClr val="C00000"/>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r>
            <a:rPr lang="en-US" sz="1500" b="1" kern="1200" dirty="0"/>
            <a:t>State Sourcing Principles</a:t>
          </a:r>
        </a:p>
      </dsp:txBody>
      <dsp:txXfrm>
        <a:off x="444164" y="1931783"/>
        <a:ext cx="1963977" cy="1559138"/>
      </dsp:txXfrm>
    </dsp:sp>
    <dsp:sp modelId="{13C11FB7-4F61-46BC-92EC-FF41F8A247B1}">
      <dsp:nvSpPr>
        <dsp:cNvPr id="0" name=""/>
        <dsp:cNvSpPr/>
      </dsp:nvSpPr>
      <dsp:spPr>
        <a:xfrm rot="15149628">
          <a:off x="2446536" y="1791097"/>
          <a:ext cx="2336508" cy="66640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D7AE5DE-8763-466E-B8FC-BF17C7C7F42B}">
      <dsp:nvSpPr>
        <dsp:cNvPr id="0" name=""/>
        <dsp:cNvSpPr/>
      </dsp:nvSpPr>
      <dsp:spPr>
        <a:xfrm>
          <a:off x="2307690" y="84379"/>
          <a:ext cx="1911357" cy="1851543"/>
        </a:xfrm>
        <a:prstGeom prst="roundRect">
          <a:avLst>
            <a:gd name="adj" fmla="val 10000"/>
          </a:avLst>
        </a:prstGeom>
        <a:solidFill>
          <a:schemeClr val="accent6">
            <a:lumMod val="75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r>
            <a:rPr lang="en-US" sz="1500" b="1" kern="1200" dirty="0"/>
            <a:t>Subchapter K and Federal Rules</a:t>
          </a:r>
        </a:p>
      </dsp:txBody>
      <dsp:txXfrm>
        <a:off x="2361920" y="138609"/>
        <a:ext cx="1802897" cy="1743083"/>
      </dsp:txXfrm>
    </dsp:sp>
    <dsp:sp modelId="{7F0851D9-ECAE-4579-A248-9FA9C1A12BDE}">
      <dsp:nvSpPr>
        <dsp:cNvPr id="0" name=""/>
        <dsp:cNvSpPr/>
      </dsp:nvSpPr>
      <dsp:spPr>
        <a:xfrm rot="17250372">
          <a:off x="3934557" y="1791097"/>
          <a:ext cx="2336508" cy="66640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78FEAC2-B9E2-4648-9115-D36C79F1B454}">
      <dsp:nvSpPr>
        <dsp:cNvPr id="0" name=""/>
        <dsp:cNvSpPr/>
      </dsp:nvSpPr>
      <dsp:spPr>
        <a:xfrm>
          <a:off x="4484183" y="93192"/>
          <a:ext cx="1940099" cy="1833918"/>
        </a:xfrm>
        <a:prstGeom prst="roundRect">
          <a:avLst>
            <a:gd name="adj" fmla="val 10000"/>
          </a:avLst>
        </a:prstGeom>
        <a:solidFill>
          <a:schemeClr val="accent5">
            <a:lumMod val="75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r>
            <a:rPr lang="en-US" sz="1500" b="1" kern="1200" dirty="0"/>
            <a:t>Tax Reporting and Information Returns</a:t>
          </a:r>
        </a:p>
      </dsp:txBody>
      <dsp:txXfrm>
        <a:off x="4537897" y="146906"/>
        <a:ext cx="1832671" cy="1726490"/>
      </dsp:txXfrm>
    </dsp:sp>
    <dsp:sp modelId="{A2AE1E3D-BAA1-469F-8519-938C6207865E}">
      <dsp:nvSpPr>
        <dsp:cNvPr id="0" name=""/>
        <dsp:cNvSpPr/>
      </dsp:nvSpPr>
      <dsp:spPr>
        <a:xfrm rot="19745964">
          <a:off x="5316647" y="2931595"/>
          <a:ext cx="2155510" cy="66640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C8AD1BD-5F51-4B69-B953-8B20A6989D2D}">
      <dsp:nvSpPr>
        <dsp:cNvPr id="0" name=""/>
        <dsp:cNvSpPr/>
      </dsp:nvSpPr>
      <dsp:spPr>
        <a:xfrm>
          <a:off x="6326912" y="1877279"/>
          <a:ext cx="1984537" cy="1668067"/>
        </a:xfrm>
        <a:prstGeom prst="roundRect">
          <a:avLst>
            <a:gd name="adj" fmla="val 10000"/>
          </a:avLst>
        </a:prstGeom>
        <a:solidFill>
          <a:schemeClr val="accent2">
            <a:lumMod val="75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r>
            <a:rPr lang="en-US" sz="1500" b="1" kern="1200" dirty="0"/>
            <a:t>Business Records and Accounts</a:t>
          </a:r>
        </a:p>
      </dsp:txBody>
      <dsp:txXfrm>
        <a:off x="6375768" y="1926135"/>
        <a:ext cx="1886825" cy="1570355"/>
      </dsp:txXfrm>
    </dsp:sp>
    <dsp:sp modelId="{97F54026-B3A2-4689-9C65-87D13F64C69F}">
      <dsp:nvSpPr>
        <dsp:cNvPr id="0" name=""/>
        <dsp:cNvSpPr/>
      </dsp:nvSpPr>
      <dsp:spPr>
        <a:xfrm rot="21580740">
          <a:off x="5658556" y="4136335"/>
          <a:ext cx="2245155" cy="66640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53671BD-4E9C-4044-AFC9-2106F9ECB08F}">
      <dsp:nvSpPr>
        <dsp:cNvPr id="0" name=""/>
        <dsp:cNvSpPr/>
      </dsp:nvSpPr>
      <dsp:spPr>
        <a:xfrm>
          <a:off x="6821837" y="3656985"/>
          <a:ext cx="2163715" cy="1612522"/>
        </a:xfrm>
        <a:prstGeom prst="roundRect">
          <a:avLst>
            <a:gd name="adj" fmla="val 10000"/>
          </a:avLst>
        </a:prstGeom>
        <a:solidFill>
          <a:srgbClr val="C2A010"/>
        </a:solidFill>
        <a:ln w="22225" cap="rnd"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r>
            <a:rPr lang="en-US" sz="1500" b="1" kern="1200" dirty="0"/>
            <a:t>General State Partnership Law</a:t>
          </a:r>
        </a:p>
      </dsp:txBody>
      <dsp:txXfrm>
        <a:off x="6869066" y="3704214"/>
        <a:ext cx="2069257" cy="1518064"/>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92BD5E-F3DE-4981-9A53-249F4F3CEEDD}" type="datetimeFigureOut">
              <a:rPr lang="en-US" smtClean="0"/>
              <a:t>6/18/2024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8AD5FB-5C0D-44C8-B2B6-8EC5680CFF23}" type="slidenum">
              <a:rPr lang="en-US" smtClean="0"/>
              <a:t>‹#›</a:t>
            </a:fld>
            <a:endParaRPr lang="en-US"/>
          </a:p>
        </p:txBody>
      </p:sp>
    </p:spTree>
    <p:extLst>
      <p:ext uri="{BB962C8B-B14F-4D97-AF65-F5344CB8AC3E}">
        <p14:creationId xmlns:p14="http://schemas.microsoft.com/office/powerpoint/2010/main" val="2858575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8750" y="34925"/>
            <a:ext cx="5297488" cy="2979738"/>
          </a:xfrm>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7494C42-5034-4A46-9B78-EE3919A245F5}" type="slidenum">
              <a:rPr kumimoji="0" lang="en-US"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a:t>
            </a:fld>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731965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10</a:t>
            </a:fld>
            <a:endParaRPr lang="en-US"/>
          </a:p>
        </p:txBody>
      </p:sp>
    </p:spTree>
    <p:extLst>
      <p:ext uri="{BB962C8B-B14F-4D97-AF65-F5344CB8AC3E}">
        <p14:creationId xmlns:p14="http://schemas.microsoft.com/office/powerpoint/2010/main" val="10036295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11</a:t>
            </a:fld>
            <a:endParaRPr lang="en-US"/>
          </a:p>
        </p:txBody>
      </p:sp>
    </p:spTree>
    <p:extLst>
      <p:ext uri="{BB962C8B-B14F-4D97-AF65-F5344CB8AC3E}">
        <p14:creationId xmlns:p14="http://schemas.microsoft.com/office/powerpoint/2010/main" val="1854081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12</a:t>
            </a:fld>
            <a:endParaRPr lang="en-US"/>
          </a:p>
        </p:txBody>
      </p:sp>
    </p:spTree>
    <p:extLst>
      <p:ext uri="{BB962C8B-B14F-4D97-AF65-F5344CB8AC3E}">
        <p14:creationId xmlns:p14="http://schemas.microsoft.com/office/powerpoint/2010/main" val="3864756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13</a:t>
            </a:fld>
            <a:endParaRPr lang="en-US"/>
          </a:p>
        </p:txBody>
      </p:sp>
    </p:spTree>
    <p:extLst>
      <p:ext uri="{BB962C8B-B14F-4D97-AF65-F5344CB8AC3E}">
        <p14:creationId xmlns:p14="http://schemas.microsoft.com/office/powerpoint/2010/main" val="36589320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14</a:t>
            </a:fld>
            <a:endParaRPr lang="en-US"/>
          </a:p>
        </p:txBody>
      </p:sp>
    </p:spTree>
    <p:extLst>
      <p:ext uri="{BB962C8B-B14F-4D97-AF65-F5344CB8AC3E}">
        <p14:creationId xmlns:p14="http://schemas.microsoft.com/office/powerpoint/2010/main" val="38655780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15</a:t>
            </a:fld>
            <a:endParaRPr lang="en-US"/>
          </a:p>
        </p:txBody>
      </p:sp>
    </p:spTree>
    <p:extLst>
      <p:ext uri="{BB962C8B-B14F-4D97-AF65-F5344CB8AC3E}">
        <p14:creationId xmlns:p14="http://schemas.microsoft.com/office/powerpoint/2010/main" val="32813630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16</a:t>
            </a:fld>
            <a:endParaRPr lang="en-US"/>
          </a:p>
        </p:txBody>
      </p:sp>
    </p:spTree>
    <p:extLst>
      <p:ext uri="{BB962C8B-B14F-4D97-AF65-F5344CB8AC3E}">
        <p14:creationId xmlns:p14="http://schemas.microsoft.com/office/powerpoint/2010/main" val="10695157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17</a:t>
            </a:fld>
            <a:endParaRPr lang="en-US"/>
          </a:p>
        </p:txBody>
      </p:sp>
    </p:spTree>
    <p:extLst>
      <p:ext uri="{BB962C8B-B14F-4D97-AF65-F5344CB8AC3E}">
        <p14:creationId xmlns:p14="http://schemas.microsoft.com/office/powerpoint/2010/main" val="19633385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18</a:t>
            </a:fld>
            <a:endParaRPr lang="en-US"/>
          </a:p>
        </p:txBody>
      </p:sp>
    </p:spTree>
    <p:extLst>
      <p:ext uri="{BB962C8B-B14F-4D97-AF65-F5344CB8AC3E}">
        <p14:creationId xmlns:p14="http://schemas.microsoft.com/office/powerpoint/2010/main" val="29481615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19</a:t>
            </a:fld>
            <a:endParaRPr lang="en-US"/>
          </a:p>
        </p:txBody>
      </p:sp>
    </p:spTree>
    <p:extLst>
      <p:ext uri="{BB962C8B-B14F-4D97-AF65-F5344CB8AC3E}">
        <p14:creationId xmlns:p14="http://schemas.microsoft.com/office/powerpoint/2010/main" val="3172194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3538" y="187325"/>
            <a:ext cx="4657725" cy="2620963"/>
          </a:xfrm>
        </p:spPr>
      </p:sp>
      <p:sp>
        <p:nvSpPr>
          <p:cNvPr id="3" name="Notes Placeholder 2"/>
          <p:cNvSpPr>
            <a:spLocks noGrp="1"/>
          </p:cNvSpPr>
          <p:nvPr>
            <p:ph type="body" idx="1"/>
          </p:nvPr>
        </p:nvSpPr>
        <p:spPr/>
        <p:txBody>
          <a:bodyPr/>
          <a:lstStyle/>
          <a:p>
            <a:pPr marL="0" indent="0">
              <a:buNone/>
            </a:pPr>
            <a:endParaRPr lang="en-US" dirty="0"/>
          </a:p>
        </p:txBody>
      </p:sp>
    </p:spTree>
    <p:extLst>
      <p:ext uri="{BB962C8B-B14F-4D97-AF65-F5344CB8AC3E}">
        <p14:creationId xmlns:p14="http://schemas.microsoft.com/office/powerpoint/2010/main" val="39029655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20</a:t>
            </a:fld>
            <a:endParaRPr lang="en-US"/>
          </a:p>
        </p:txBody>
      </p:sp>
    </p:spTree>
    <p:extLst>
      <p:ext uri="{BB962C8B-B14F-4D97-AF65-F5344CB8AC3E}">
        <p14:creationId xmlns:p14="http://schemas.microsoft.com/office/powerpoint/2010/main" val="33113932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21</a:t>
            </a:fld>
            <a:endParaRPr lang="en-US"/>
          </a:p>
        </p:txBody>
      </p:sp>
    </p:spTree>
    <p:extLst>
      <p:ext uri="{BB962C8B-B14F-4D97-AF65-F5344CB8AC3E}">
        <p14:creationId xmlns:p14="http://schemas.microsoft.com/office/powerpoint/2010/main" val="4367749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22</a:t>
            </a:fld>
            <a:endParaRPr lang="en-US"/>
          </a:p>
        </p:txBody>
      </p:sp>
    </p:spTree>
    <p:extLst>
      <p:ext uri="{BB962C8B-B14F-4D97-AF65-F5344CB8AC3E}">
        <p14:creationId xmlns:p14="http://schemas.microsoft.com/office/powerpoint/2010/main" val="6974712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23</a:t>
            </a:fld>
            <a:endParaRPr lang="en-US"/>
          </a:p>
        </p:txBody>
      </p:sp>
    </p:spTree>
    <p:extLst>
      <p:ext uri="{BB962C8B-B14F-4D97-AF65-F5344CB8AC3E}">
        <p14:creationId xmlns:p14="http://schemas.microsoft.com/office/powerpoint/2010/main" val="25472322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24</a:t>
            </a:fld>
            <a:endParaRPr lang="en-US"/>
          </a:p>
        </p:txBody>
      </p:sp>
    </p:spTree>
    <p:extLst>
      <p:ext uri="{BB962C8B-B14F-4D97-AF65-F5344CB8AC3E}">
        <p14:creationId xmlns:p14="http://schemas.microsoft.com/office/powerpoint/2010/main" val="20762515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25</a:t>
            </a:fld>
            <a:endParaRPr lang="en-US"/>
          </a:p>
        </p:txBody>
      </p:sp>
    </p:spTree>
    <p:extLst>
      <p:ext uri="{BB962C8B-B14F-4D97-AF65-F5344CB8AC3E}">
        <p14:creationId xmlns:p14="http://schemas.microsoft.com/office/powerpoint/2010/main" val="37358573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26</a:t>
            </a:fld>
            <a:endParaRPr lang="en-US"/>
          </a:p>
        </p:txBody>
      </p:sp>
    </p:spTree>
    <p:extLst>
      <p:ext uri="{BB962C8B-B14F-4D97-AF65-F5344CB8AC3E}">
        <p14:creationId xmlns:p14="http://schemas.microsoft.com/office/powerpoint/2010/main" val="39377381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27</a:t>
            </a:fld>
            <a:endParaRPr lang="en-US"/>
          </a:p>
        </p:txBody>
      </p:sp>
    </p:spTree>
    <p:extLst>
      <p:ext uri="{BB962C8B-B14F-4D97-AF65-F5344CB8AC3E}">
        <p14:creationId xmlns:p14="http://schemas.microsoft.com/office/powerpoint/2010/main" val="24755627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28</a:t>
            </a:fld>
            <a:endParaRPr lang="en-US"/>
          </a:p>
        </p:txBody>
      </p:sp>
    </p:spTree>
    <p:extLst>
      <p:ext uri="{BB962C8B-B14F-4D97-AF65-F5344CB8AC3E}">
        <p14:creationId xmlns:p14="http://schemas.microsoft.com/office/powerpoint/2010/main" val="15114598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29</a:t>
            </a:fld>
            <a:endParaRPr lang="en-US"/>
          </a:p>
        </p:txBody>
      </p:sp>
    </p:spTree>
    <p:extLst>
      <p:ext uri="{BB962C8B-B14F-4D97-AF65-F5344CB8AC3E}">
        <p14:creationId xmlns:p14="http://schemas.microsoft.com/office/powerpoint/2010/main" val="3581369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3</a:t>
            </a:fld>
            <a:endParaRPr lang="en-US"/>
          </a:p>
        </p:txBody>
      </p:sp>
    </p:spTree>
    <p:extLst>
      <p:ext uri="{BB962C8B-B14F-4D97-AF65-F5344CB8AC3E}">
        <p14:creationId xmlns:p14="http://schemas.microsoft.com/office/powerpoint/2010/main" val="37918951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30</a:t>
            </a:fld>
            <a:endParaRPr lang="en-US"/>
          </a:p>
        </p:txBody>
      </p:sp>
    </p:spTree>
    <p:extLst>
      <p:ext uri="{BB962C8B-B14F-4D97-AF65-F5344CB8AC3E}">
        <p14:creationId xmlns:p14="http://schemas.microsoft.com/office/powerpoint/2010/main" val="35624030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32</a:t>
            </a:fld>
            <a:endParaRPr lang="en-US"/>
          </a:p>
        </p:txBody>
      </p:sp>
    </p:spTree>
    <p:extLst>
      <p:ext uri="{BB962C8B-B14F-4D97-AF65-F5344CB8AC3E}">
        <p14:creationId xmlns:p14="http://schemas.microsoft.com/office/powerpoint/2010/main" val="2525171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33</a:t>
            </a:fld>
            <a:endParaRPr lang="en-US"/>
          </a:p>
        </p:txBody>
      </p:sp>
    </p:spTree>
    <p:extLst>
      <p:ext uri="{BB962C8B-B14F-4D97-AF65-F5344CB8AC3E}">
        <p14:creationId xmlns:p14="http://schemas.microsoft.com/office/powerpoint/2010/main" val="30809321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34</a:t>
            </a:fld>
            <a:endParaRPr lang="en-US"/>
          </a:p>
        </p:txBody>
      </p:sp>
    </p:spTree>
    <p:extLst>
      <p:ext uri="{BB962C8B-B14F-4D97-AF65-F5344CB8AC3E}">
        <p14:creationId xmlns:p14="http://schemas.microsoft.com/office/powerpoint/2010/main" val="32991254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35</a:t>
            </a:fld>
            <a:endParaRPr lang="en-US"/>
          </a:p>
        </p:txBody>
      </p:sp>
    </p:spTree>
    <p:extLst>
      <p:ext uri="{BB962C8B-B14F-4D97-AF65-F5344CB8AC3E}">
        <p14:creationId xmlns:p14="http://schemas.microsoft.com/office/powerpoint/2010/main" val="393774319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37</a:t>
            </a:fld>
            <a:endParaRPr lang="en-US"/>
          </a:p>
        </p:txBody>
      </p:sp>
    </p:spTree>
    <p:extLst>
      <p:ext uri="{BB962C8B-B14F-4D97-AF65-F5344CB8AC3E}">
        <p14:creationId xmlns:p14="http://schemas.microsoft.com/office/powerpoint/2010/main" val="363647537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38</a:t>
            </a:fld>
            <a:endParaRPr lang="en-US"/>
          </a:p>
        </p:txBody>
      </p:sp>
    </p:spTree>
    <p:extLst>
      <p:ext uri="{BB962C8B-B14F-4D97-AF65-F5344CB8AC3E}">
        <p14:creationId xmlns:p14="http://schemas.microsoft.com/office/powerpoint/2010/main" val="1336557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4</a:t>
            </a:fld>
            <a:endParaRPr lang="en-US"/>
          </a:p>
        </p:txBody>
      </p:sp>
    </p:spTree>
    <p:extLst>
      <p:ext uri="{BB962C8B-B14F-4D97-AF65-F5344CB8AC3E}">
        <p14:creationId xmlns:p14="http://schemas.microsoft.com/office/powerpoint/2010/main" val="2517112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5</a:t>
            </a:fld>
            <a:endParaRPr lang="en-US"/>
          </a:p>
        </p:txBody>
      </p:sp>
    </p:spTree>
    <p:extLst>
      <p:ext uri="{BB962C8B-B14F-4D97-AF65-F5344CB8AC3E}">
        <p14:creationId xmlns:p14="http://schemas.microsoft.com/office/powerpoint/2010/main" val="3627690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6</a:t>
            </a:fld>
            <a:endParaRPr lang="en-US"/>
          </a:p>
        </p:txBody>
      </p:sp>
    </p:spTree>
    <p:extLst>
      <p:ext uri="{BB962C8B-B14F-4D97-AF65-F5344CB8AC3E}">
        <p14:creationId xmlns:p14="http://schemas.microsoft.com/office/powerpoint/2010/main" val="3757790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7</a:t>
            </a:fld>
            <a:endParaRPr lang="en-US"/>
          </a:p>
        </p:txBody>
      </p:sp>
    </p:spTree>
    <p:extLst>
      <p:ext uri="{BB962C8B-B14F-4D97-AF65-F5344CB8AC3E}">
        <p14:creationId xmlns:p14="http://schemas.microsoft.com/office/powerpoint/2010/main" val="34194013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8</a:t>
            </a:fld>
            <a:endParaRPr lang="en-US"/>
          </a:p>
        </p:txBody>
      </p:sp>
    </p:spTree>
    <p:extLst>
      <p:ext uri="{BB962C8B-B14F-4D97-AF65-F5344CB8AC3E}">
        <p14:creationId xmlns:p14="http://schemas.microsoft.com/office/powerpoint/2010/main" val="39039700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8AD5FB-5C0D-44C8-B2B6-8EC5680CFF23}" type="slidenum">
              <a:rPr lang="en-US" smtClean="0"/>
              <a:t>9</a:t>
            </a:fld>
            <a:endParaRPr lang="en-US"/>
          </a:p>
        </p:txBody>
      </p:sp>
    </p:spTree>
    <p:extLst>
      <p:ext uri="{BB962C8B-B14F-4D97-AF65-F5344CB8AC3E}">
        <p14:creationId xmlns:p14="http://schemas.microsoft.com/office/powerpoint/2010/main" val="2643613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6215E3FE-2A52-4BFD-866F-7468E077B710}" type="datetime1">
              <a:rPr lang="en-US" smtClean="0"/>
              <a:t>6/18/2024</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08170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ECF3C1-CD21-49DD-B007-0E3BB43F67F8}" type="datetime1">
              <a:rPr lang="en-US" smtClean="0"/>
              <a:t>6/18/2024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64031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51A75AEC-37D3-4D1C-B3F1-20813135198E}" type="datetime1">
              <a:rPr lang="en-US" smtClean="0"/>
              <a:t>6/18/2024</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96482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F56EA5F0-CC34-482B-B7D7-9B41821823C8}" type="datetime1">
              <a:rPr lang="en-US" smtClean="0"/>
              <a:t>6/18/2024</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63318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F35DAB7C-C874-4098-B6FA-7A7D41D46054}" type="datetime1">
              <a:rPr lang="en-US" smtClean="0"/>
              <a:t>6/18/2024</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19392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CED2E2-1542-4766-B14D-910888DE2F40}" type="datetime1">
              <a:rPr lang="en-US" smtClean="0"/>
              <a:t>6/18/2024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76590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139CAA-DE3D-430A-BBEB-611F0ABD547B}" type="datetime1">
              <a:rPr lang="en-US" smtClean="0"/>
              <a:t>6/18/2024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03179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613BBB6-D452-44CA-BE48-69C7636B069C}" type="datetime1">
              <a:rPr lang="en-US" smtClean="0"/>
              <a:t>6/18/2024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39190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9A268C-8FB5-4886-8264-FC595AF8391B}" type="datetime1">
              <a:rPr lang="en-US" smtClean="0"/>
              <a:t>6/18/2024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91457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C277F93F-B245-4FE5-8EF7-CE30EA2F06A3}" type="datetime1">
              <a:rPr lang="en-US" smtClean="0"/>
              <a:t>6/18/2024</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537120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1505B9-AE01-4BC3-856D-BB132BF34314}" type="datetime1">
              <a:rPr lang="en-US" smtClean="0"/>
              <a:t>6/18/2024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32979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064E5414-ECEC-412A-94F2-109BABC55DD1}" type="datetime1">
              <a:rPr lang="en-US" smtClean="0"/>
              <a:t>6/18/2024</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62373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A52FF1B8-145F-47AA-9F6F-7DA3201AA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2020104020203"/>
              <a:ea typeface="+mn-ea"/>
              <a:cs typeface="+mn-cs"/>
            </a:endParaRPr>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4308049" y="2080644"/>
            <a:ext cx="7673419" cy="1721187"/>
          </a:xfrm>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r>
              <a:rPr lang="en-US" sz="4400" cap="none" dirty="0"/>
              <a:t>State Taxation of Partnerships – </a:t>
            </a:r>
            <a:br>
              <a:rPr lang="en-US" sz="4400" cap="none" dirty="0"/>
            </a:br>
            <a:r>
              <a:rPr lang="en-US" sz="4400" cap="none" dirty="0"/>
              <a:t>Status Report and Plan for 2024</a:t>
            </a:r>
            <a:endParaRPr lang="en-US" sz="4400" dirty="0"/>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4308049" y="3909268"/>
            <a:ext cx="5829685" cy="637565"/>
          </a:xfrm>
        </p:spPr>
        <p:txBody>
          <a:bodyPr>
            <a:noAutofit/>
          </a:bodyPr>
          <a:lstStyle/>
          <a:p>
            <a:r>
              <a:rPr lang="en-US" sz="2400" dirty="0"/>
              <a:t>June 20, 2024</a:t>
            </a:r>
          </a:p>
        </p:txBody>
      </p:sp>
      <p:sp>
        <p:nvSpPr>
          <p:cNvPr id="31" name="Rectangle 30">
            <a:extLst>
              <a:ext uri="{FF2B5EF4-FFF2-40B4-BE49-F238E27FC236}">
                <a16:creationId xmlns:a16="http://schemas.microsoft.com/office/drawing/2014/main" id="{6DFE8A8C-8C1F-40A1-8A45-9D05B0DD8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2020104020203"/>
              <a:ea typeface="+mn-ea"/>
              <a:cs typeface="+mn-cs"/>
            </a:endParaRPr>
          </a:p>
        </p:txBody>
      </p:sp>
      <p:sp>
        <p:nvSpPr>
          <p:cNvPr id="33" name="Rectangle 32">
            <a:extLst>
              <a:ext uri="{FF2B5EF4-FFF2-40B4-BE49-F238E27FC236}">
                <a16:creationId xmlns:a16="http://schemas.microsoft.com/office/drawing/2014/main" id="{EE1EF8C3-8F8A-447D-A5FF-C124268254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2020104020203"/>
              <a:ea typeface="+mn-ea"/>
              <a:cs typeface="+mn-cs"/>
            </a:endParaRPr>
          </a:p>
        </p:txBody>
      </p:sp>
      <p:sp>
        <p:nvSpPr>
          <p:cNvPr id="35" name="Rectangle 34">
            <a:extLst>
              <a:ext uri="{FF2B5EF4-FFF2-40B4-BE49-F238E27FC236}">
                <a16:creationId xmlns:a16="http://schemas.microsoft.com/office/drawing/2014/main" id="{1B511BAF-6DC3-420A-8603-96945C66A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2020104020203"/>
              <a:ea typeface="+mn-ea"/>
              <a:cs typeface="+mn-cs"/>
            </a:endParaRPr>
          </a:p>
        </p:txBody>
      </p:sp>
      <p:pic>
        <p:nvPicPr>
          <p:cNvPr id="4" name="Picture 3">
            <a:extLst>
              <a:ext uri="{FF2B5EF4-FFF2-40B4-BE49-F238E27FC236}">
                <a16:creationId xmlns:a16="http://schemas.microsoft.com/office/drawing/2014/main" id="{49F09600-EAFC-4C54-94E9-659BE7BEF5B3}"/>
              </a:ext>
            </a:extLst>
          </p:cNvPr>
          <p:cNvPicPr>
            <a:picLocks noChangeAspect="1"/>
          </p:cNvPicPr>
          <p:nvPr/>
        </p:nvPicPr>
        <p:blipFill>
          <a:blip r:embed="rId4"/>
          <a:stretch>
            <a:fillRect/>
          </a:stretch>
        </p:blipFill>
        <p:spPr>
          <a:xfrm>
            <a:off x="898039" y="2490291"/>
            <a:ext cx="3053422" cy="1541978"/>
          </a:xfrm>
          <a:prstGeom prst="rect">
            <a:avLst/>
          </a:prstGeom>
        </p:spPr>
      </p:pic>
      <p:sp>
        <p:nvSpPr>
          <p:cNvPr id="5" name="Slide Number Placeholder 4">
            <a:extLst>
              <a:ext uri="{FF2B5EF4-FFF2-40B4-BE49-F238E27FC236}">
                <a16:creationId xmlns:a16="http://schemas.microsoft.com/office/drawing/2014/main" id="{29069105-5D7C-96CF-7BD9-C260AB9E37C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98EE3D-8CD1-4C3F-BD1C-C98C9596463C}" type="slidenum">
              <a:rPr kumimoji="0" lang="en-US" sz="900" b="0" i="0" u="none" strike="noStrike" kern="1200" cap="none" spc="0" normalizeH="0" baseline="0" noProof="0" smtClean="0">
                <a:ln>
                  <a:noFill/>
                </a:ln>
                <a:solidFill>
                  <a:prstClr val="black">
                    <a:lumMod val="75000"/>
                    <a:lumOff val="25000"/>
                  </a:prstClr>
                </a:solidFill>
                <a:effectLst/>
                <a:uLnTx/>
                <a:uFillTx/>
                <a:latin typeface="Franklin Gothic Book" panose="020B05020201040202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900" b="0" i="0" u="none" strike="noStrike" kern="1200" cap="none" spc="0" normalizeH="0" baseline="0" noProof="0" dirty="0">
              <a:ln>
                <a:noFill/>
              </a:ln>
              <a:solidFill>
                <a:prstClr val="black">
                  <a:lumMod val="75000"/>
                  <a:lumOff val="25000"/>
                </a:prstClr>
              </a:solidFill>
              <a:effectLst/>
              <a:uLnTx/>
              <a:uFillTx/>
              <a:latin typeface="Franklin Gothic Book" panose="020B0502020104020203"/>
              <a:ea typeface="+mn-ea"/>
              <a:cs typeface="+mn-cs"/>
            </a:endParaRPr>
          </a:p>
        </p:txBody>
      </p:sp>
    </p:spTree>
    <p:custDataLst>
      <p:tags r:id="rId1"/>
    </p:custDataLst>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8D763ED8-C8A5-4472-E540-91B660E13DBA}"/>
              </a:ext>
            </a:extLst>
          </p:cNvPr>
          <p:cNvGraphicFramePr/>
          <p:nvPr>
            <p:extLst>
              <p:ext uri="{D42A27DB-BD31-4B8C-83A1-F6EECF244321}">
                <p14:modId xmlns:p14="http://schemas.microsoft.com/office/powerpoint/2010/main" val="2204017874"/>
              </p:ext>
            </p:extLst>
          </p:nvPr>
        </p:nvGraphicFramePr>
        <p:xfrm>
          <a:off x="1731818" y="377920"/>
          <a:ext cx="8728364" cy="58381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14231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8D763ED8-C8A5-4472-E540-91B660E13DBA}"/>
              </a:ext>
            </a:extLst>
          </p:cNvPr>
          <p:cNvGraphicFramePr/>
          <p:nvPr>
            <p:extLst>
              <p:ext uri="{D42A27DB-BD31-4B8C-83A1-F6EECF244321}">
                <p14:modId xmlns:p14="http://schemas.microsoft.com/office/powerpoint/2010/main" val="2544269444"/>
              </p:ext>
            </p:extLst>
          </p:nvPr>
        </p:nvGraphicFramePr>
        <p:xfrm>
          <a:off x="1731818" y="824489"/>
          <a:ext cx="8728364" cy="58381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68136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8D763ED8-C8A5-4472-E540-91B660E13DBA}"/>
              </a:ext>
            </a:extLst>
          </p:cNvPr>
          <p:cNvGraphicFramePr/>
          <p:nvPr>
            <p:extLst>
              <p:ext uri="{D42A27DB-BD31-4B8C-83A1-F6EECF244321}">
                <p14:modId xmlns:p14="http://schemas.microsoft.com/office/powerpoint/2010/main" val="1279520069"/>
              </p:ext>
            </p:extLst>
          </p:nvPr>
        </p:nvGraphicFramePr>
        <p:xfrm>
          <a:off x="1731818" y="377920"/>
          <a:ext cx="8728364" cy="58381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062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8D763ED8-C8A5-4472-E540-91B660E13DBA}"/>
              </a:ext>
            </a:extLst>
          </p:cNvPr>
          <p:cNvGraphicFramePr/>
          <p:nvPr>
            <p:extLst>
              <p:ext uri="{D42A27DB-BD31-4B8C-83A1-F6EECF244321}">
                <p14:modId xmlns:p14="http://schemas.microsoft.com/office/powerpoint/2010/main" val="3620892675"/>
              </p:ext>
            </p:extLst>
          </p:nvPr>
        </p:nvGraphicFramePr>
        <p:xfrm>
          <a:off x="1731818" y="377920"/>
          <a:ext cx="8728364" cy="58381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08392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8D763ED8-C8A5-4472-E540-91B660E13DBA}"/>
              </a:ext>
            </a:extLst>
          </p:cNvPr>
          <p:cNvGraphicFramePr/>
          <p:nvPr>
            <p:extLst>
              <p:ext uri="{D42A27DB-BD31-4B8C-83A1-F6EECF244321}">
                <p14:modId xmlns:p14="http://schemas.microsoft.com/office/powerpoint/2010/main" val="1994755540"/>
              </p:ext>
            </p:extLst>
          </p:nvPr>
        </p:nvGraphicFramePr>
        <p:xfrm>
          <a:off x="1731818" y="526775"/>
          <a:ext cx="8728364" cy="58381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45174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437C7777-D4E3-0E07-0B54-D34A87C8907D}"/>
              </a:ext>
            </a:extLst>
          </p:cNvPr>
          <p:cNvGrpSpPr/>
          <p:nvPr/>
        </p:nvGrpSpPr>
        <p:grpSpPr>
          <a:xfrm>
            <a:off x="1828085" y="745371"/>
            <a:ext cx="6165059" cy="5913691"/>
            <a:chOff x="1828085" y="745371"/>
            <a:chExt cx="6165059" cy="5913691"/>
          </a:xfrm>
        </p:grpSpPr>
        <p:sp>
          <p:nvSpPr>
            <p:cNvPr id="3" name="Freeform: Shape 2">
              <a:extLst>
                <a:ext uri="{FF2B5EF4-FFF2-40B4-BE49-F238E27FC236}">
                  <a16:creationId xmlns:a16="http://schemas.microsoft.com/office/drawing/2014/main" id="{609DC95D-8AD3-C8CD-7313-204C25BAD873}"/>
                </a:ext>
              </a:extLst>
            </p:cNvPr>
            <p:cNvSpPr/>
            <p:nvPr/>
          </p:nvSpPr>
          <p:spPr>
            <a:xfrm>
              <a:off x="5386566" y="4320816"/>
              <a:ext cx="2338246" cy="2338246"/>
            </a:xfrm>
            <a:custGeom>
              <a:avLst/>
              <a:gdLst>
                <a:gd name="connsiteX0" fmla="*/ 0 w 2338246"/>
                <a:gd name="connsiteY0" fmla="*/ 1169123 h 2338246"/>
                <a:gd name="connsiteX1" fmla="*/ 1169123 w 2338246"/>
                <a:gd name="connsiteY1" fmla="*/ 0 h 2338246"/>
                <a:gd name="connsiteX2" fmla="*/ 2338246 w 2338246"/>
                <a:gd name="connsiteY2" fmla="*/ 1169123 h 2338246"/>
                <a:gd name="connsiteX3" fmla="*/ 1169123 w 2338246"/>
                <a:gd name="connsiteY3" fmla="*/ 2338246 h 2338246"/>
                <a:gd name="connsiteX4" fmla="*/ 0 w 2338246"/>
                <a:gd name="connsiteY4" fmla="*/ 1169123 h 23382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8246" h="2338246">
                  <a:moveTo>
                    <a:pt x="0" y="1169123"/>
                  </a:moveTo>
                  <a:cubicBezTo>
                    <a:pt x="0" y="523434"/>
                    <a:pt x="523434" y="0"/>
                    <a:pt x="1169123" y="0"/>
                  </a:cubicBezTo>
                  <a:cubicBezTo>
                    <a:pt x="1814812" y="0"/>
                    <a:pt x="2338246" y="523434"/>
                    <a:pt x="2338246" y="1169123"/>
                  </a:cubicBezTo>
                  <a:cubicBezTo>
                    <a:pt x="2338246" y="1814812"/>
                    <a:pt x="1814812" y="2338246"/>
                    <a:pt x="1169123" y="2338246"/>
                  </a:cubicBezTo>
                  <a:cubicBezTo>
                    <a:pt x="523434" y="2338246"/>
                    <a:pt x="0" y="1814812"/>
                    <a:pt x="0" y="1169123"/>
                  </a:cubicBezTo>
                  <a:close/>
                </a:path>
              </a:pathLst>
            </a:custGeom>
            <a:solidFill>
              <a:schemeClr val="tx1">
                <a:lumMod val="95000"/>
                <a:lumOff val="5000"/>
              </a:schemeClr>
            </a:solidFill>
            <a:ln>
              <a:solidFill>
                <a:schemeClr val="tx1">
                  <a:lumMod val="50000"/>
                  <a:lumOff val="50000"/>
                </a:schemeClr>
              </a:solidFill>
            </a:ln>
            <a:effectLst>
              <a:softEdge rad="304800"/>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357668" tIns="357668" rIns="357668" bIns="357668" numCol="1" spcCol="1270" anchor="ctr" anchorCtr="0">
              <a:noAutofit/>
            </a:bodyPr>
            <a:lstStyle/>
            <a:p>
              <a:pPr marL="0" lvl="0" indent="0" algn="ctr" defTabSz="1066800">
                <a:lnSpc>
                  <a:spcPct val="90000"/>
                </a:lnSpc>
                <a:spcBef>
                  <a:spcPct val="0"/>
                </a:spcBef>
                <a:spcAft>
                  <a:spcPct val="35000"/>
                </a:spcAft>
                <a:buNone/>
              </a:pPr>
              <a:r>
                <a:rPr lang="en-US" sz="2400" b="1" kern="1200" dirty="0"/>
                <a:t>State Partnership Taxation</a:t>
              </a:r>
            </a:p>
          </p:txBody>
        </p:sp>
        <p:sp>
          <p:nvSpPr>
            <p:cNvPr id="4" name="Arrow: Left 3">
              <a:extLst>
                <a:ext uri="{FF2B5EF4-FFF2-40B4-BE49-F238E27FC236}">
                  <a16:creationId xmlns:a16="http://schemas.microsoft.com/office/drawing/2014/main" id="{A18495EB-BB1D-97CF-A55E-2258E4719C89}"/>
                </a:ext>
              </a:extLst>
            </p:cNvPr>
            <p:cNvSpPr/>
            <p:nvPr/>
          </p:nvSpPr>
          <p:spPr>
            <a:xfrm rot="15520246">
              <a:off x="4958434" y="2937437"/>
              <a:ext cx="2245121" cy="666400"/>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US"/>
            </a:p>
          </p:txBody>
        </p:sp>
        <p:sp>
          <p:nvSpPr>
            <p:cNvPr id="6" name="Freeform: Shape 5">
              <a:extLst>
                <a:ext uri="{FF2B5EF4-FFF2-40B4-BE49-F238E27FC236}">
                  <a16:creationId xmlns:a16="http://schemas.microsoft.com/office/drawing/2014/main" id="{21E5E214-B72B-82A4-4E83-AEE64C5A33D8}"/>
                </a:ext>
              </a:extLst>
            </p:cNvPr>
            <p:cNvSpPr/>
            <p:nvPr/>
          </p:nvSpPr>
          <p:spPr>
            <a:xfrm>
              <a:off x="3717425" y="2464455"/>
              <a:ext cx="2142191" cy="1722513"/>
            </a:xfrm>
            <a:custGeom>
              <a:avLst/>
              <a:gdLst>
                <a:gd name="connsiteX0" fmla="*/ 0 w 2142191"/>
                <a:gd name="connsiteY0" fmla="*/ 172251 h 1722513"/>
                <a:gd name="connsiteX1" fmla="*/ 172251 w 2142191"/>
                <a:gd name="connsiteY1" fmla="*/ 0 h 1722513"/>
                <a:gd name="connsiteX2" fmla="*/ 1969940 w 2142191"/>
                <a:gd name="connsiteY2" fmla="*/ 0 h 1722513"/>
                <a:gd name="connsiteX3" fmla="*/ 2142191 w 2142191"/>
                <a:gd name="connsiteY3" fmla="*/ 172251 h 1722513"/>
                <a:gd name="connsiteX4" fmla="*/ 2142191 w 2142191"/>
                <a:gd name="connsiteY4" fmla="*/ 1550262 h 1722513"/>
                <a:gd name="connsiteX5" fmla="*/ 1969940 w 2142191"/>
                <a:gd name="connsiteY5" fmla="*/ 1722513 h 1722513"/>
                <a:gd name="connsiteX6" fmla="*/ 172251 w 2142191"/>
                <a:gd name="connsiteY6" fmla="*/ 1722513 h 1722513"/>
                <a:gd name="connsiteX7" fmla="*/ 0 w 2142191"/>
                <a:gd name="connsiteY7" fmla="*/ 1550262 h 1722513"/>
                <a:gd name="connsiteX8" fmla="*/ 0 w 2142191"/>
                <a:gd name="connsiteY8" fmla="*/ 172251 h 17225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42191" h="1722513">
                  <a:moveTo>
                    <a:pt x="0" y="172251"/>
                  </a:moveTo>
                  <a:cubicBezTo>
                    <a:pt x="0" y="77119"/>
                    <a:pt x="77119" y="0"/>
                    <a:pt x="172251" y="0"/>
                  </a:cubicBezTo>
                  <a:lnTo>
                    <a:pt x="1969940" y="0"/>
                  </a:lnTo>
                  <a:cubicBezTo>
                    <a:pt x="2065072" y="0"/>
                    <a:pt x="2142191" y="77119"/>
                    <a:pt x="2142191" y="172251"/>
                  </a:cubicBezTo>
                  <a:lnTo>
                    <a:pt x="2142191" y="1550262"/>
                  </a:lnTo>
                  <a:cubicBezTo>
                    <a:pt x="2142191" y="1645394"/>
                    <a:pt x="2065072" y="1722513"/>
                    <a:pt x="1969940" y="1722513"/>
                  </a:cubicBezTo>
                  <a:lnTo>
                    <a:pt x="172251" y="1722513"/>
                  </a:lnTo>
                  <a:cubicBezTo>
                    <a:pt x="77119" y="1722513"/>
                    <a:pt x="0" y="1645394"/>
                    <a:pt x="0" y="1550262"/>
                  </a:cubicBezTo>
                  <a:lnTo>
                    <a:pt x="0" y="172251"/>
                  </a:lnTo>
                  <a:close/>
                </a:path>
              </a:pathLst>
            </a:custGeom>
            <a:solidFill>
              <a:schemeClr val="tx2">
                <a:lumMod val="75000"/>
                <a:lumOff val="2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79026" tIns="79026" rIns="79026" bIns="79026" numCol="1" spcCol="1270" anchor="ctr" anchorCtr="0">
              <a:noAutofit/>
            </a:bodyPr>
            <a:lstStyle/>
            <a:p>
              <a:pPr marL="0" lvl="0" indent="0" algn="ctr" defTabSz="666750">
                <a:lnSpc>
                  <a:spcPct val="90000"/>
                </a:lnSpc>
                <a:spcBef>
                  <a:spcPct val="0"/>
                </a:spcBef>
                <a:spcAft>
                  <a:spcPct val="35000"/>
                </a:spcAft>
                <a:buNone/>
              </a:pPr>
              <a:r>
                <a:rPr lang="en-US" sz="1500" b="1" kern="1200" dirty="0"/>
                <a:t>Existing Corporate and Personal Income Tax Rules</a:t>
              </a:r>
            </a:p>
          </p:txBody>
        </p:sp>
        <p:sp>
          <p:nvSpPr>
            <p:cNvPr id="7" name="Arrow: Left 6">
              <a:extLst>
                <a:ext uri="{FF2B5EF4-FFF2-40B4-BE49-F238E27FC236}">
                  <a16:creationId xmlns:a16="http://schemas.microsoft.com/office/drawing/2014/main" id="{137C8262-E870-5430-8CD2-9C66B8A8C0A7}"/>
                </a:ext>
              </a:extLst>
            </p:cNvPr>
            <p:cNvSpPr/>
            <p:nvPr/>
          </p:nvSpPr>
          <p:spPr>
            <a:xfrm rot="13615473">
              <a:off x="3267791" y="3653558"/>
              <a:ext cx="2133032" cy="666400"/>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US"/>
            </a:p>
          </p:txBody>
        </p:sp>
        <p:sp>
          <p:nvSpPr>
            <p:cNvPr id="8" name="Freeform: Shape 7">
              <a:extLst>
                <a:ext uri="{FF2B5EF4-FFF2-40B4-BE49-F238E27FC236}">
                  <a16:creationId xmlns:a16="http://schemas.microsoft.com/office/drawing/2014/main" id="{3EDB7422-5B48-2042-F46E-B3F7FCA6769A}"/>
                </a:ext>
              </a:extLst>
            </p:cNvPr>
            <p:cNvSpPr/>
            <p:nvPr/>
          </p:nvSpPr>
          <p:spPr>
            <a:xfrm>
              <a:off x="1828085" y="2330607"/>
              <a:ext cx="2060991" cy="1656152"/>
            </a:xfrm>
            <a:custGeom>
              <a:avLst/>
              <a:gdLst>
                <a:gd name="connsiteX0" fmla="*/ 0 w 2060991"/>
                <a:gd name="connsiteY0" fmla="*/ 165615 h 1656152"/>
                <a:gd name="connsiteX1" fmla="*/ 165615 w 2060991"/>
                <a:gd name="connsiteY1" fmla="*/ 0 h 1656152"/>
                <a:gd name="connsiteX2" fmla="*/ 1895376 w 2060991"/>
                <a:gd name="connsiteY2" fmla="*/ 0 h 1656152"/>
                <a:gd name="connsiteX3" fmla="*/ 2060991 w 2060991"/>
                <a:gd name="connsiteY3" fmla="*/ 165615 h 1656152"/>
                <a:gd name="connsiteX4" fmla="*/ 2060991 w 2060991"/>
                <a:gd name="connsiteY4" fmla="*/ 1490537 h 1656152"/>
                <a:gd name="connsiteX5" fmla="*/ 1895376 w 2060991"/>
                <a:gd name="connsiteY5" fmla="*/ 1656152 h 1656152"/>
                <a:gd name="connsiteX6" fmla="*/ 165615 w 2060991"/>
                <a:gd name="connsiteY6" fmla="*/ 1656152 h 1656152"/>
                <a:gd name="connsiteX7" fmla="*/ 0 w 2060991"/>
                <a:gd name="connsiteY7" fmla="*/ 1490537 h 1656152"/>
                <a:gd name="connsiteX8" fmla="*/ 0 w 2060991"/>
                <a:gd name="connsiteY8" fmla="*/ 165615 h 165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60991" h="1656152">
                  <a:moveTo>
                    <a:pt x="0" y="165615"/>
                  </a:moveTo>
                  <a:cubicBezTo>
                    <a:pt x="0" y="74148"/>
                    <a:pt x="74148" y="0"/>
                    <a:pt x="165615" y="0"/>
                  </a:cubicBezTo>
                  <a:lnTo>
                    <a:pt x="1895376" y="0"/>
                  </a:lnTo>
                  <a:cubicBezTo>
                    <a:pt x="1986843" y="0"/>
                    <a:pt x="2060991" y="74148"/>
                    <a:pt x="2060991" y="165615"/>
                  </a:cubicBezTo>
                  <a:lnTo>
                    <a:pt x="2060991" y="1490537"/>
                  </a:lnTo>
                  <a:cubicBezTo>
                    <a:pt x="2060991" y="1582004"/>
                    <a:pt x="1986843" y="1656152"/>
                    <a:pt x="1895376" y="1656152"/>
                  </a:cubicBezTo>
                  <a:lnTo>
                    <a:pt x="165615" y="1656152"/>
                  </a:lnTo>
                  <a:cubicBezTo>
                    <a:pt x="74148" y="1656152"/>
                    <a:pt x="0" y="1582004"/>
                    <a:pt x="0" y="1490537"/>
                  </a:cubicBezTo>
                  <a:lnTo>
                    <a:pt x="0" y="165615"/>
                  </a:lnTo>
                  <a:close/>
                </a:path>
              </a:pathLst>
            </a:custGeom>
            <a:solidFill>
              <a:srgbClr val="C00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77082" tIns="77082" rIns="77082" bIns="77082" numCol="1" spcCol="1270" anchor="ctr" anchorCtr="0">
              <a:noAutofit/>
            </a:bodyPr>
            <a:lstStyle/>
            <a:p>
              <a:pPr marL="0" lvl="0" indent="0" algn="ctr" defTabSz="666750">
                <a:lnSpc>
                  <a:spcPct val="90000"/>
                </a:lnSpc>
                <a:spcBef>
                  <a:spcPct val="0"/>
                </a:spcBef>
                <a:spcAft>
                  <a:spcPct val="35000"/>
                </a:spcAft>
                <a:buNone/>
              </a:pPr>
              <a:r>
                <a:rPr lang="en-US" sz="1500" b="1" kern="1200" dirty="0"/>
                <a:t>State Sourcing Principles</a:t>
              </a:r>
            </a:p>
          </p:txBody>
        </p:sp>
        <p:sp>
          <p:nvSpPr>
            <p:cNvPr id="9" name="Arrow: Left 8">
              <a:extLst>
                <a:ext uri="{FF2B5EF4-FFF2-40B4-BE49-F238E27FC236}">
                  <a16:creationId xmlns:a16="http://schemas.microsoft.com/office/drawing/2014/main" id="{06374D76-B11C-F9C3-B495-B8CDB8F1A4A1}"/>
                </a:ext>
              </a:extLst>
            </p:cNvPr>
            <p:cNvSpPr/>
            <p:nvPr/>
          </p:nvSpPr>
          <p:spPr>
            <a:xfrm rot="11679545">
              <a:off x="2281409" y="4197616"/>
              <a:ext cx="3292127" cy="666400"/>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US"/>
            </a:p>
          </p:txBody>
        </p:sp>
        <p:sp>
          <p:nvSpPr>
            <p:cNvPr id="10" name="Freeform: Shape 9">
              <a:extLst>
                <a:ext uri="{FF2B5EF4-FFF2-40B4-BE49-F238E27FC236}">
                  <a16:creationId xmlns:a16="http://schemas.microsoft.com/office/drawing/2014/main" id="{9F4E5F1E-9D57-BD9A-6415-8675B3DE3469}"/>
                </a:ext>
              </a:extLst>
            </p:cNvPr>
            <p:cNvSpPr/>
            <p:nvPr/>
          </p:nvSpPr>
          <p:spPr>
            <a:xfrm>
              <a:off x="2231824" y="975042"/>
              <a:ext cx="1911357" cy="1851543"/>
            </a:xfrm>
            <a:custGeom>
              <a:avLst/>
              <a:gdLst>
                <a:gd name="connsiteX0" fmla="*/ 0 w 1911357"/>
                <a:gd name="connsiteY0" fmla="*/ 185154 h 1851543"/>
                <a:gd name="connsiteX1" fmla="*/ 185154 w 1911357"/>
                <a:gd name="connsiteY1" fmla="*/ 0 h 1851543"/>
                <a:gd name="connsiteX2" fmla="*/ 1726203 w 1911357"/>
                <a:gd name="connsiteY2" fmla="*/ 0 h 1851543"/>
                <a:gd name="connsiteX3" fmla="*/ 1911357 w 1911357"/>
                <a:gd name="connsiteY3" fmla="*/ 185154 h 1851543"/>
                <a:gd name="connsiteX4" fmla="*/ 1911357 w 1911357"/>
                <a:gd name="connsiteY4" fmla="*/ 1666389 h 1851543"/>
                <a:gd name="connsiteX5" fmla="*/ 1726203 w 1911357"/>
                <a:gd name="connsiteY5" fmla="*/ 1851543 h 1851543"/>
                <a:gd name="connsiteX6" fmla="*/ 185154 w 1911357"/>
                <a:gd name="connsiteY6" fmla="*/ 1851543 h 1851543"/>
                <a:gd name="connsiteX7" fmla="*/ 0 w 1911357"/>
                <a:gd name="connsiteY7" fmla="*/ 1666389 h 1851543"/>
                <a:gd name="connsiteX8" fmla="*/ 0 w 1911357"/>
                <a:gd name="connsiteY8" fmla="*/ 185154 h 1851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11357" h="1851543">
                  <a:moveTo>
                    <a:pt x="0" y="185154"/>
                  </a:moveTo>
                  <a:cubicBezTo>
                    <a:pt x="0" y="82896"/>
                    <a:pt x="82896" y="0"/>
                    <a:pt x="185154" y="0"/>
                  </a:cubicBezTo>
                  <a:lnTo>
                    <a:pt x="1726203" y="0"/>
                  </a:lnTo>
                  <a:cubicBezTo>
                    <a:pt x="1828461" y="0"/>
                    <a:pt x="1911357" y="82896"/>
                    <a:pt x="1911357" y="185154"/>
                  </a:cubicBezTo>
                  <a:lnTo>
                    <a:pt x="1911357" y="1666389"/>
                  </a:lnTo>
                  <a:cubicBezTo>
                    <a:pt x="1911357" y="1768647"/>
                    <a:pt x="1828461" y="1851543"/>
                    <a:pt x="1726203" y="1851543"/>
                  </a:cubicBezTo>
                  <a:lnTo>
                    <a:pt x="185154" y="1851543"/>
                  </a:lnTo>
                  <a:cubicBezTo>
                    <a:pt x="82896" y="1851543"/>
                    <a:pt x="0" y="1768647"/>
                    <a:pt x="0" y="1666389"/>
                  </a:cubicBezTo>
                  <a:lnTo>
                    <a:pt x="0" y="185154"/>
                  </a:lnTo>
                  <a:close/>
                </a:path>
              </a:pathLst>
            </a:custGeom>
            <a:solidFill>
              <a:schemeClr val="accent6">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2805" tIns="82805" rIns="82805" bIns="82805" numCol="1" spcCol="1270" anchor="ctr" anchorCtr="0">
              <a:noAutofit/>
            </a:bodyPr>
            <a:lstStyle/>
            <a:p>
              <a:pPr marL="0" lvl="0" indent="0" algn="ctr" defTabSz="666750">
                <a:lnSpc>
                  <a:spcPct val="90000"/>
                </a:lnSpc>
                <a:spcBef>
                  <a:spcPct val="0"/>
                </a:spcBef>
                <a:spcAft>
                  <a:spcPct val="35000"/>
                </a:spcAft>
                <a:buNone/>
              </a:pPr>
              <a:r>
                <a:rPr lang="en-US" sz="1500" b="1" kern="1200" dirty="0"/>
                <a:t>Subchapter K and Federal Rules</a:t>
              </a:r>
            </a:p>
          </p:txBody>
        </p:sp>
        <p:sp>
          <p:nvSpPr>
            <p:cNvPr id="11" name="Arrow: Left 10">
              <a:extLst>
                <a:ext uri="{FF2B5EF4-FFF2-40B4-BE49-F238E27FC236}">
                  <a16:creationId xmlns:a16="http://schemas.microsoft.com/office/drawing/2014/main" id="{AE63DB3B-A8EF-08F8-7992-601CF62ACAB5}"/>
                </a:ext>
              </a:extLst>
            </p:cNvPr>
            <p:cNvSpPr/>
            <p:nvPr/>
          </p:nvSpPr>
          <p:spPr>
            <a:xfrm rot="17250372">
              <a:off x="6313987" y="2889204"/>
              <a:ext cx="2336508" cy="666400"/>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US"/>
            </a:p>
          </p:txBody>
        </p:sp>
        <p:sp>
          <p:nvSpPr>
            <p:cNvPr id="12" name="Freeform: Shape 11">
              <a:extLst>
                <a:ext uri="{FF2B5EF4-FFF2-40B4-BE49-F238E27FC236}">
                  <a16:creationId xmlns:a16="http://schemas.microsoft.com/office/drawing/2014/main" id="{08A07778-741D-2410-3FDD-2FE814CC153B}"/>
                </a:ext>
              </a:extLst>
            </p:cNvPr>
            <p:cNvSpPr/>
            <p:nvPr/>
          </p:nvSpPr>
          <p:spPr>
            <a:xfrm>
              <a:off x="4000000" y="745371"/>
              <a:ext cx="1940099" cy="1833918"/>
            </a:xfrm>
            <a:custGeom>
              <a:avLst/>
              <a:gdLst>
                <a:gd name="connsiteX0" fmla="*/ 0 w 1940099"/>
                <a:gd name="connsiteY0" fmla="*/ 183392 h 1833918"/>
                <a:gd name="connsiteX1" fmla="*/ 183392 w 1940099"/>
                <a:gd name="connsiteY1" fmla="*/ 0 h 1833918"/>
                <a:gd name="connsiteX2" fmla="*/ 1756707 w 1940099"/>
                <a:gd name="connsiteY2" fmla="*/ 0 h 1833918"/>
                <a:gd name="connsiteX3" fmla="*/ 1940099 w 1940099"/>
                <a:gd name="connsiteY3" fmla="*/ 183392 h 1833918"/>
                <a:gd name="connsiteX4" fmla="*/ 1940099 w 1940099"/>
                <a:gd name="connsiteY4" fmla="*/ 1650526 h 1833918"/>
                <a:gd name="connsiteX5" fmla="*/ 1756707 w 1940099"/>
                <a:gd name="connsiteY5" fmla="*/ 1833918 h 1833918"/>
                <a:gd name="connsiteX6" fmla="*/ 183392 w 1940099"/>
                <a:gd name="connsiteY6" fmla="*/ 1833918 h 1833918"/>
                <a:gd name="connsiteX7" fmla="*/ 0 w 1940099"/>
                <a:gd name="connsiteY7" fmla="*/ 1650526 h 1833918"/>
                <a:gd name="connsiteX8" fmla="*/ 0 w 1940099"/>
                <a:gd name="connsiteY8" fmla="*/ 183392 h 183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0099" h="1833918">
                  <a:moveTo>
                    <a:pt x="0" y="183392"/>
                  </a:moveTo>
                  <a:cubicBezTo>
                    <a:pt x="0" y="82107"/>
                    <a:pt x="82107" y="0"/>
                    <a:pt x="183392" y="0"/>
                  </a:cubicBezTo>
                  <a:lnTo>
                    <a:pt x="1756707" y="0"/>
                  </a:lnTo>
                  <a:cubicBezTo>
                    <a:pt x="1857992" y="0"/>
                    <a:pt x="1940099" y="82107"/>
                    <a:pt x="1940099" y="183392"/>
                  </a:cubicBezTo>
                  <a:lnTo>
                    <a:pt x="1940099" y="1650526"/>
                  </a:lnTo>
                  <a:cubicBezTo>
                    <a:pt x="1940099" y="1751811"/>
                    <a:pt x="1857992" y="1833918"/>
                    <a:pt x="1756707" y="1833918"/>
                  </a:cubicBezTo>
                  <a:lnTo>
                    <a:pt x="183392" y="1833918"/>
                  </a:lnTo>
                  <a:cubicBezTo>
                    <a:pt x="82107" y="1833918"/>
                    <a:pt x="0" y="1751811"/>
                    <a:pt x="0" y="1650526"/>
                  </a:cubicBezTo>
                  <a:lnTo>
                    <a:pt x="0" y="183392"/>
                  </a:lnTo>
                  <a:close/>
                </a:path>
              </a:pathLst>
            </a:custGeom>
            <a:solidFill>
              <a:schemeClr val="accent5">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2289" tIns="82289" rIns="82289" bIns="82289" numCol="1" spcCol="1270" anchor="ctr" anchorCtr="0">
              <a:noAutofit/>
            </a:bodyPr>
            <a:lstStyle/>
            <a:p>
              <a:pPr marL="0" lvl="0" indent="0" algn="ctr" defTabSz="666750">
                <a:lnSpc>
                  <a:spcPct val="90000"/>
                </a:lnSpc>
                <a:spcBef>
                  <a:spcPct val="0"/>
                </a:spcBef>
                <a:spcAft>
                  <a:spcPct val="35000"/>
                </a:spcAft>
                <a:buNone/>
              </a:pPr>
              <a:r>
                <a:rPr lang="en-US" sz="1500" b="1" kern="1200" dirty="0"/>
                <a:t>Tax Reporting and Information Returns</a:t>
              </a:r>
            </a:p>
          </p:txBody>
        </p:sp>
        <p:sp>
          <p:nvSpPr>
            <p:cNvPr id="14" name="Freeform: Shape 13">
              <a:extLst>
                <a:ext uri="{FF2B5EF4-FFF2-40B4-BE49-F238E27FC236}">
                  <a16:creationId xmlns:a16="http://schemas.microsoft.com/office/drawing/2014/main" id="{6F9D5B02-B127-6803-38C3-AB05BA47FEDE}"/>
                </a:ext>
              </a:extLst>
            </p:cNvPr>
            <p:cNvSpPr/>
            <p:nvPr/>
          </p:nvSpPr>
          <p:spPr>
            <a:xfrm>
              <a:off x="5402812" y="2030369"/>
              <a:ext cx="1984537" cy="1668067"/>
            </a:xfrm>
            <a:custGeom>
              <a:avLst/>
              <a:gdLst>
                <a:gd name="connsiteX0" fmla="*/ 0 w 1984537"/>
                <a:gd name="connsiteY0" fmla="*/ 166807 h 1668067"/>
                <a:gd name="connsiteX1" fmla="*/ 166807 w 1984537"/>
                <a:gd name="connsiteY1" fmla="*/ 0 h 1668067"/>
                <a:gd name="connsiteX2" fmla="*/ 1817730 w 1984537"/>
                <a:gd name="connsiteY2" fmla="*/ 0 h 1668067"/>
                <a:gd name="connsiteX3" fmla="*/ 1984537 w 1984537"/>
                <a:gd name="connsiteY3" fmla="*/ 166807 h 1668067"/>
                <a:gd name="connsiteX4" fmla="*/ 1984537 w 1984537"/>
                <a:gd name="connsiteY4" fmla="*/ 1501260 h 1668067"/>
                <a:gd name="connsiteX5" fmla="*/ 1817730 w 1984537"/>
                <a:gd name="connsiteY5" fmla="*/ 1668067 h 1668067"/>
                <a:gd name="connsiteX6" fmla="*/ 166807 w 1984537"/>
                <a:gd name="connsiteY6" fmla="*/ 1668067 h 1668067"/>
                <a:gd name="connsiteX7" fmla="*/ 0 w 1984537"/>
                <a:gd name="connsiteY7" fmla="*/ 1501260 h 1668067"/>
                <a:gd name="connsiteX8" fmla="*/ 0 w 1984537"/>
                <a:gd name="connsiteY8" fmla="*/ 166807 h 1668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84537" h="1668067">
                  <a:moveTo>
                    <a:pt x="0" y="166807"/>
                  </a:moveTo>
                  <a:cubicBezTo>
                    <a:pt x="0" y="74682"/>
                    <a:pt x="74682" y="0"/>
                    <a:pt x="166807" y="0"/>
                  </a:cubicBezTo>
                  <a:lnTo>
                    <a:pt x="1817730" y="0"/>
                  </a:lnTo>
                  <a:cubicBezTo>
                    <a:pt x="1909855" y="0"/>
                    <a:pt x="1984537" y="74682"/>
                    <a:pt x="1984537" y="166807"/>
                  </a:cubicBezTo>
                  <a:lnTo>
                    <a:pt x="1984537" y="1501260"/>
                  </a:lnTo>
                  <a:cubicBezTo>
                    <a:pt x="1984537" y="1593385"/>
                    <a:pt x="1909855" y="1668067"/>
                    <a:pt x="1817730" y="1668067"/>
                  </a:cubicBezTo>
                  <a:lnTo>
                    <a:pt x="166807" y="1668067"/>
                  </a:lnTo>
                  <a:cubicBezTo>
                    <a:pt x="74682" y="1668067"/>
                    <a:pt x="0" y="1593385"/>
                    <a:pt x="0" y="1501260"/>
                  </a:cubicBezTo>
                  <a:lnTo>
                    <a:pt x="0" y="166807"/>
                  </a:lnTo>
                  <a:close/>
                </a:path>
              </a:pathLst>
            </a:custGeom>
            <a:solidFill>
              <a:schemeClr val="accent2">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77431" tIns="77431" rIns="77431" bIns="77431" numCol="1" spcCol="1270" anchor="ctr" anchorCtr="0">
              <a:noAutofit/>
            </a:bodyPr>
            <a:lstStyle/>
            <a:p>
              <a:pPr marL="0" lvl="0" indent="0" algn="ctr" defTabSz="666750">
                <a:lnSpc>
                  <a:spcPct val="90000"/>
                </a:lnSpc>
                <a:spcBef>
                  <a:spcPct val="0"/>
                </a:spcBef>
                <a:spcAft>
                  <a:spcPct val="35000"/>
                </a:spcAft>
                <a:buNone/>
              </a:pPr>
              <a:r>
                <a:rPr lang="en-US" sz="1500" b="1" kern="1200" dirty="0"/>
                <a:t>Business Records and Accounts</a:t>
              </a:r>
            </a:p>
          </p:txBody>
        </p:sp>
        <p:sp>
          <p:nvSpPr>
            <p:cNvPr id="16" name="Freeform: Shape 15">
              <a:extLst>
                <a:ext uri="{FF2B5EF4-FFF2-40B4-BE49-F238E27FC236}">
                  <a16:creationId xmlns:a16="http://schemas.microsoft.com/office/drawing/2014/main" id="{44CA0DC4-9C15-9AD7-48F2-26C442954939}"/>
                </a:ext>
              </a:extLst>
            </p:cNvPr>
            <p:cNvSpPr/>
            <p:nvPr/>
          </p:nvSpPr>
          <p:spPr>
            <a:xfrm>
              <a:off x="5829429" y="785009"/>
              <a:ext cx="2163715" cy="1612522"/>
            </a:xfrm>
            <a:custGeom>
              <a:avLst/>
              <a:gdLst>
                <a:gd name="connsiteX0" fmla="*/ 0 w 2163715"/>
                <a:gd name="connsiteY0" fmla="*/ 161252 h 1612522"/>
                <a:gd name="connsiteX1" fmla="*/ 161252 w 2163715"/>
                <a:gd name="connsiteY1" fmla="*/ 0 h 1612522"/>
                <a:gd name="connsiteX2" fmla="*/ 2002463 w 2163715"/>
                <a:gd name="connsiteY2" fmla="*/ 0 h 1612522"/>
                <a:gd name="connsiteX3" fmla="*/ 2163715 w 2163715"/>
                <a:gd name="connsiteY3" fmla="*/ 161252 h 1612522"/>
                <a:gd name="connsiteX4" fmla="*/ 2163715 w 2163715"/>
                <a:gd name="connsiteY4" fmla="*/ 1451270 h 1612522"/>
                <a:gd name="connsiteX5" fmla="*/ 2002463 w 2163715"/>
                <a:gd name="connsiteY5" fmla="*/ 1612522 h 1612522"/>
                <a:gd name="connsiteX6" fmla="*/ 161252 w 2163715"/>
                <a:gd name="connsiteY6" fmla="*/ 1612522 h 1612522"/>
                <a:gd name="connsiteX7" fmla="*/ 0 w 2163715"/>
                <a:gd name="connsiteY7" fmla="*/ 1451270 h 1612522"/>
                <a:gd name="connsiteX8" fmla="*/ 0 w 2163715"/>
                <a:gd name="connsiteY8" fmla="*/ 161252 h 1612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3715" h="1612522">
                  <a:moveTo>
                    <a:pt x="0" y="161252"/>
                  </a:moveTo>
                  <a:cubicBezTo>
                    <a:pt x="0" y="72195"/>
                    <a:pt x="72195" y="0"/>
                    <a:pt x="161252" y="0"/>
                  </a:cubicBezTo>
                  <a:lnTo>
                    <a:pt x="2002463" y="0"/>
                  </a:lnTo>
                  <a:cubicBezTo>
                    <a:pt x="2091520" y="0"/>
                    <a:pt x="2163715" y="72195"/>
                    <a:pt x="2163715" y="161252"/>
                  </a:cubicBezTo>
                  <a:lnTo>
                    <a:pt x="2163715" y="1451270"/>
                  </a:lnTo>
                  <a:cubicBezTo>
                    <a:pt x="2163715" y="1540327"/>
                    <a:pt x="2091520" y="1612522"/>
                    <a:pt x="2002463" y="1612522"/>
                  </a:cubicBezTo>
                  <a:lnTo>
                    <a:pt x="161252" y="1612522"/>
                  </a:lnTo>
                  <a:cubicBezTo>
                    <a:pt x="72195" y="1612522"/>
                    <a:pt x="0" y="1540327"/>
                    <a:pt x="0" y="1451270"/>
                  </a:cubicBezTo>
                  <a:lnTo>
                    <a:pt x="0" y="161252"/>
                  </a:lnTo>
                  <a:close/>
                </a:path>
              </a:pathLst>
            </a:custGeom>
            <a:solidFill>
              <a:srgbClr val="C2A010"/>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spcFirstLastPara="0" vert="horz" wrap="square" lIns="75804" tIns="75804" rIns="75804" bIns="75804" numCol="1" spcCol="1270" anchor="ctr" anchorCtr="0">
              <a:noAutofit/>
            </a:bodyPr>
            <a:lstStyle/>
            <a:p>
              <a:pPr marL="0" lvl="0" indent="0" algn="ctr" defTabSz="666750">
                <a:lnSpc>
                  <a:spcPct val="90000"/>
                </a:lnSpc>
                <a:spcBef>
                  <a:spcPct val="0"/>
                </a:spcBef>
                <a:spcAft>
                  <a:spcPct val="35000"/>
                </a:spcAft>
                <a:buNone/>
              </a:pPr>
              <a:r>
                <a:rPr lang="en-US" sz="1500" b="1" kern="1200" dirty="0"/>
                <a:t>General State Partnership Law</a:t>
              </a:r>
            </a:p>
          </p:txBody>
        </p:sp>
      </p:grpSp>
    </p:spTree>
    <p:extLst>
      <p:ext uri="{BB962C8B-B14F-4D97-AF65-F5344CB8AC3E}">
        <p14:creationId xmlns:p14="http://schemas.microsoft.com/office/powerpoint/2010/main" val="1312767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9284F3A9-1A13-F989-E5DA-D94B5F5A52B0}"/>
              </a:ext>
            </a:extLst>
          </p:cNvPr>
          <p:cNvGrpSpPr/>
          <p:nvPr/>
        </p:nvGrpSpPr>
        <p:grpSpPr>
          <a:xfrm>
            <a:off x="1182256" y="300287"/>
            <a:ext cx="9116290" cy="1768659"/>
            <a:chOff x="137566" y="287905"/>
            <a:chExt cx="11371946" cy="2558944"/>
          </a:xfrm>
        </p:grpSpPr>
        <p:grpSp>
          <p:nvGrpSpPr>
            <p:cNvPr id="9" name="Group 8">
              <a:extLst>
                <a:ext uri="{FF2B5EF4-FFF2-40B4-BE49-F238E27FC236}">
                  <a16:creationId xmlns:a16="http://schemas.microsoft.com/office/drawing/2014/main" id="{01FB13EE-4A3E-D0D6-D9AC-A3FCF771EBDD}"/>
                </a:ext>
              </a:extLst>
            </p:cNvPr>
            <p:cNvGrpSpPr/>
            <p:nvPr/>
          </p:nvGrpSpPr>
          <p:grpSpPr>
            <a:xfrm>
              <a:off x="537317" y="1120284"/>
              <a:ext cx="10972195" cy="1726565"/>
              <a:chOff x="537318" y="1189857"/>
              <a:chExt cx="7970154" cy="1726565"/>
            </a:xfrm>
          </p:grpSpPr>
          <p:grpSp>
            <p:nvGrpSpPr>
              <p:cNvPr id="5" name="Group 4">
                <a:extLst>
                  <a:ext uri="{FF2B5EF4-FFF2-40B4-BE49-F238E27FC236}">
                    <a16:creationId xmlns:a16="http://schemas.microsoft.com/office/drawing/2014/main" id="{9F95AD43-7B8E-F620-5D81-F4CC358FF0F7}"/>
                  </a:ext>
                </a:extLst>
              </p:cNvPr>
              <p:cNvGrpSpPr/>
              <p:nvPr/>
            </p:nvGrpSpPr>
            <p:grpSpPr>
              <a:xfrm>
                <a:off x="537318" y="1189857"/>
                <a:ext cx="2523934" cy="1726565"/>
                <a:chOff x="6821857" y="3769365"/>
                <a:chExt cx="2163715" cy="1612522"/>
              </a:xfrm>
            </p:grpSpPr>
            <p:sp>
              <p:nvSpPr>
                <p:cNvPr id="6" name="Rectangle: Rounded Corners 5">
                  <a:extLst>
                    <a:ext uri="{FF2B5EF4-FFF2-40B4-BE49-F238E27FC236}">
                      <a16:creationId xmlns:a16="http://schemas.microsoft.com/office/drawing/2014/main" id="{5F1040A7-941D-6333-B928-9CEAC30690FD}"/>
                    </a:ext>
                  </a:extLst>
                </p:cNvPr>
                <p:cNvSpPr/>
                <p:nvPr/>
              </p:nvSpPr>
              <p:spPr>
                <a:xfrm>
                  <a:off x="6821857" y="3769365"/>
                  <a:ext cx="2163715" cy="1612522"/>
                </a:xfrm>
                <a:prstGeom prst="roundRect">
                  <a:avLst>
                    <a:gd name="adj" fmla="val 10000"/>
                  </a:avLst>
                </a:prstGeom>
                <a:solidFill>
                  <a:srgbClr val="C2A010"/>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a:lstStyle/>
                <a:p>
                  <a:endParaRPr lang="en-US"/>
                </a:p>
              </p:txBody>
            </p:sp>
            <p:sp>
              <p:nvSpPr>
                <p:cNvPr id="7" name="Rectangle: Rounded Corners 4">
                  <a:extLst>
                    <a:ext uri="{FF2B5EF4-FFF2-40B4-BE49-F238E27FC236}">
                      <a16:creationId xmlns:a16="http://schemas.microsoft.com/office/drawing/2014/main" id="{7E96D044-46E9-D2EE-7B34-B89E42FC2E87}"/>
                    </a:ext>
                  </a:extLst>
                </p:cNvPr>
                <p:cNvSpPr txBox="1"/>
                <p:nvPr/>
              </p:nvSpPr>
              <p:spPr>
                <a:xfrm>
                  <a:off x="6869086" y="3849013"/>
                  <a:ext cx="2069257" cy="139312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endParaRPr lang="en-US" sz="1500" b="1" kern="1200" dirty="0"/>
                </a:p>
              </p:txBody>
            </p:sp>
          </p:grpSp>
          <p:sp>
            <p:nvSpPr>
              <p:cNvPr id="8" name="Arrow: Right 7">
                <a:extLst>
                  <a:ext uri="{FF2B5EF4-FFF2-40B4-BE49-F238E27FC236}">
                    <a16:creationId xmlns:a16="http://schemas.microsoft.com/office/drawing/2014/main" id="{3366FFDA-D2FC-22E5-93C0-8D362EF1F232}"/>
                  </a:ext>
                </a:extLst>
              </p:cNvPr>
              <p:cNvSpPr/>
              <p:nvPr/>
            </p:nvSpPr>
            <p:spPr>
              <a:xfrm>
                <a:off x="1192272" y="1420640"/>
                <a:ext cx="7315200" cy="1152939"/>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b="1" dirty="0">
                    <a:solidFill>
                      <a:schemeClr val="bg1"/>
                    </a:solidFill>
                  </a:rPr>
                  <a:t>Aggregate Versus Entity</a:t>
                </a:r>
              </a:p>
            </p:txBody>
          </p:sp>
        </p:grpSp>
        <p:grpSp>
          <p:nvGrpSpPr>
            <p:cNvPr id="2" name="Group 1">
              <a:extLst>
                <a:ext uri="{FF2B5EF4-FFF2-40B4-BE49-F238E27FC236}">
                  <a16:creationId xmlns:a16="http://schemas.microsoft.com/office/drawing/2014/main" id="{C710BCC6-EA0C-56ED-026C-D4C8E3822C99}"/>
                </a:ext>
              </a:extLst>
            </p:cNvPr>
            <p:cNvGrpSpPr/>
            <p:nvPr/>
          </p:nvGrpSpPr>
          <p:grpSpPr>
            <a:xfrm>
              <a:off x="137566" y="287905"/>
              <a:ext cx="2791444" cy="2199576"/>
              <a:chOff x="6812927" y="3647457"/>
              <a:chExt cx="2163715" cy="1612522"/>
            </a:xfrm>
            <a:scene3d>
              <a:camera prst="isometricRightUp"/>
              <a:lightRig rig="threePt" dir="t"/>
            </a:scene3d>
          </p:grpSpPr>
          <p:sp>
            <p:nvSpPr>
              <p:cNvPr id="3" name="Rectangle: Rounded Corners 2">
                <a:extLst>
                  <a:ext uri="{FF2B5EF4-FFF2-40B4-BE49-F238E27FC236}">
                    <a16:creationId xmlns:a16="http://schemas.microsoft.com/office/drawing/2014/main" id="{4AF15FB3-4E6E-79C2-B243-7B9BBD4F0088}"/>
                  </a:ext>
                </a:extLst>
              </p:cNvPr>
              <p:cNvSpPr/>
              <p:nvPr/>
            </p:nvSpPr>
            <p:spPr>
              <a:xfrm>
                <a:off x="6812927" y="3647457"/>
                <a:ext cx="2163715" cy="1612522"/>
              </a:xfrm>
              <a:prstGeom prst="roundRect">
                <a:avLst>
                  <a:gd name="adj" fmla="val 10000"/>
                </a:avLst>
              </a:prstGeom>
              <a:solidFill>
                <a:srgbClr val="C2A010"/>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a:lstStyle/>
              <a:p>
                <a:endParaRPr lang="en-US"/>
              </a:p>
            </p:txBody>
          </p:sp>
          <p:sp>
            <p:nvSpPr>
              <p:cNvPr id="4" name="Rectangle: Rounded Corners 4">
                <a:extLst>
                  <a:ext uri="{FF2B5EF4-FFF2-40B4-BE49-F238E27FC236}">
                    <a16:creationId xmlns:a16="http://schemas.microsoft.com/office/drawing/2014/main" id="{004D31A8-B7B4-424C-384A-386681D9849B}"/>
                  </a:ext>
                </a:extLst>
              </p:cNvPr>
              <p:cNvSpPr txBox="1"/>
              <p:nvPr/>
            </p:nvSpPr>
            <p:spPr>
              <a:xfrm>
                <a:off x="6869086" y="3709503"/>
                <a:ext cx="2069257" cy="15180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r>
                  <a:rPr lang="en-US" sz="2400" b="1" kern="1200" dirty="0"/>
                  <a:t>General State Partnership Law</a:t>
                </a:r>
              </a:p>
            </p:txBody>
          </p:sp>
        </p:grpSp>
      </p:grpSp>
      <p:sp>
        <p:nvSpPr>
          <p:cNvPr id="11" name="Content Placeholder 10">
            <a:extLst>
              <a:ext uri="{FF2B5EF4-FFF2-40B4-BE49-F238E27FC236}">
                <a16:creationId xmlns:a16="http://schemas.microsoft.com/office/drawing/2014/main" id="{4E3A8331-3BA2-7736-75E8-BFD0C3ED7DB6}"/>
              </a:ext>
            </a:extLst>
          </p:cNvPr>
          <p:cNvSpPr>
            <a:spLocks noGrp="1"/>
          </p:cNvSpPr>
          <p:nvPr>
            <p:ph idx="1"/>
          </p:nvPr>
        </p:nvSpPr>
        <p:spPr>
          <a:xfrm>
            <a:off x="4769707" y="1991494"/>
            <a:ext cx="6868109" cy="4632277"/>
          </a:xfrm>
        </p:spPr>
        <p:txBody>
          <a:bodyPr>
            <a:normAutofit/>
          </a:bodyPr>
          <a:lstStyle/>
          <a:p>
            <a:pPr lvl="1">
              <a:spcAft>
                <a:spcPts val="600"/>
              </a:spcAft>
            </a:pPr>
            <a:r>
              <a:rPr lang="en-US" sz="3200" dirty="0"/>
              <a:t>Maybe YES – </a:t>
            </a:r>
          </a:p>
          <a:p>
            <a:pPr marL="630000" lvl="2" indent="0">
              <a:buNone/>
            </a:pPr>
            <a:r>
              <a:rPr lang="en-US" sz="2000" dirty="0"/>
              <a:t>The Texas Supreme Court ruled that tax on partnership income was not an unconstitutional tax on the partners’ income by looking to the general state law of partnerships saying: </a:t>
            </a:r>
          </a:p>
          <a:p>
            <a:pPr marL="630000" lvl="2" indent="0">
              <a:buNone/>
            </a:pPr>
            <a:r>
              <a:rPr lang="en-US" sz="2000" dirty="0"/>
              <a:t>“Although it has not always been so, </a:t>
            </a:r>
            <a:r>
              <a:rPr lang="en-US" sz="2000" b="1" dirty="0"/>
              <a:t>Texas adheres to the entity theory. In 1961 the Legislature adopted the Texas Uniform Partnership Act (TUPA)</a:t>
            </a:r>
            <a:r>
              <a:rPr lang="en-US" sz="2000" dirty="0"/>
              <a:t>, TEX. CIV. STAT. ANN. art. 6132(b) which "lean[ed] heavily toward the entity idea.“ </a:t>
            </a:r>
          </a:p>
          <a:p>
            <a:pPr marL="630000" lvl="2" indent="0">
              <a:buNone/>
            </a:pPr>
            <a:r>
              <a:rPr lang="en-US" sz="2000" i="1" dirty="0"/>
              <a:t>In re </a:t>
            </a:r>
            <a:r>
              <a:rPr lang="en-US" sz="2000" i="1" dirty="0" err="1"/>
              <a:t>Allcat</a:t>
            </a:r>
            <a:r>
              <a:rPr lang="en-US" sz="2000" i="1" dirty="0"/>
              <a:t> Claims Serv.</a:t>
            </a:r>
            <a:r>
              <a:rPr lang="en-US" sz="2000" dirty="0"/>
              <a:t>, LP, 356 S.W.3d 455 (Tex. 2011).</a:t>
            </a:r>
          </a:p>
          <a:p>
            <a:pPr marL="630000" lvl="2" indent="0">
              <a:spcAft>
                <a:spcPts val="600"/>
              </a:spcAft>
              <a:buNone/>
            </a:pPr>
            <a:endParaRPr lang="en-US" sz="2000" dirty="0"/>
          </a:p>
        </p:txBody>
      </p:sp>
      <p:sp>
        <p:nvSpPr>
          <p:cNvPr id="10" name="Content Placeholder 10">
            <a:extLst>
              <a:ext uri="{FF2B5EF4-FFF2-40B4-BE49-F238E27FC236}">
                <a16:creationId xmlns:a16="http://schemas.microsoft.com/office/drawing/2014/main" id="{D9A46F7D-69D5-DEF4-F766-F832AA74AE52}"/>
              </a:ext>
            </a:extLst>
          </p:cNvPr>
          <p:cNvSpPr txBox="1">
            <a:spLocks/>
          </p:cNvSpPr>
          <p:nvPr/>
        </p:nvSpPr>
        <p:spPr>
          <a:xfrm>
            <a:off x="976184" y="2385081"/>
            <a:ext cx="3472248" cy="3694443"/>
          </a:xfrm>
          <a:prstGeom prst="rect">
            <a:avLst/>
          </a:prstGeom>
        </p:spPr>
        <p:txBody>
          <a:bodyPr vert="horz" lIns="91440" tIns="45720" rIns="91440" bIns="45720" rtlCol="0" anchor="ctr">
            <a:normAutofit/>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85000"/>
                    <a:lumOff val="1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85000"/>
                    <a:lumOff val="1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85000"/>
                    <a:lumOff val="1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85000"/>
                    <a:lumOff val="1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85000"/>
                    <a:lumOff val="1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Font typeface="Wingdings 2" panose="05020102010507070707" pitchFamily="18" charset="2"/>
              <a:buNone/>
            </a:pPr>
            <a:r>
              <a:rPr lang="en-US" sz="3200" b="1" dirty="0"/>
              <a:t>Does state law treatment of partnerships determine the tax result? </a:t>
            </a:r>
          </a:p>
        </p:txBody>
      </p:sp>
    </p:spTree>
    <p:extLst>
      <p:ext uri="{BB962C8B-B14F-4D97-AF65-F5344CB8AC3E}">
        <p14:creationId xmlns:p14="http://schemas.microsoft.com/office/powerpoint/2010/main" val="191572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9284F3A9-1A13-F989-E5DA-D94B5F5A52B0}"/>
              </a:ext>
            </a:extLst>
          </p:cNvPr>
          <p:cNvGrpSpPr/>
          <p:nvPr/>
        </p:nvGrpSpPr>
        <p:grpSpPr>
          <a:xfrm>
            <a:off x="1182256" y="300287"/>
            <a:ext cx="9116290" cy="1768659"/>
            <a:chOff x="137566" y="287905"/>
            <a:chExt cx="11371946" cy="2558944"/>
          </a:xfrm>
        </p:grpSpPr>
        <p:grpSp>
          <p:nvGrpSpPr>
            <p:cNvPr id="9" name="Group 8">
              <a:extLst>
                <a:ext uri="{FF2B5EF4-FFF2-40B4-BE49-F238E27FC236}">
                  <a16:creationId xmlns:a16="http://schemas.microsoft.com/office/drawing/2014/main" id="{01FB13EE-4A3E-D0D6-D9AC-A3FCF771EBDD}"/>
                </a:ext>
              </a:extLst>
            </p:cNvPr>
            <p:cNvGrpSpPr/>
            <p:nvPr/>
          </p:nvGrpSpPr>
          <p:grpSpPr>
            <a:xfrm>
              <a:off x="537317" y="1120284"/>
              <a:ext cx="10972195" cy="1726565"/>
              <a:chOff x="537318" y="1189857"/>
              <a:chExt cx="7970154" cy="1726565"/>
            </a:xfrm>
          </p:grpSpPr>
          <p:grpSp>
            <p:nvGrpSpPr>
              <p:cNvPr id="5" name="Group 4">
                <a:extLst>
                  <a:ext uri="{FF2B5EF4-FFF2-40B4-BE49-F238E27FC236}">
                    <a16:creationId xmlns:a16="http://schemas.microsoft.com/office/drawing/2014/main" id="{9F95AD43-7B8E-F620-5D81-F4CC358FF0F7}"/>
                  </a:ext>
                </a:extLst>
              </p:cNvPr>
              <p:cNvGrpSpPr/>
              <p:nvPr/>
            </p:nvGrpSpPr>
            <p:grpSpPr>
              <a:xfrm>
                <a:off x="537318" y="1189857"/>
                <a:ext cx="2523934" cy="1726565"/>
                <a:chOff x="6821857" y="3769365"/>
                <a:chExt cx="2163715" cy="1612522"/>
              </a:xfrm>
            </p:grpSpPr>
            <p:sp>
              <p:nvSpPr>
                <p:cNvPr id="6" name="Rectangle: Rounded Corners 5">
                  <a:extLst>
                    <a:ext uri="{FF2B5EF4-FFF2-40B4-BE49-F238E27FC236}">
                      <a16:creationId xmlns:a16="http://schemas.microsoft.com/office/drawing/2014/main" id="{5F1040A7-941D-6333-B928-9CEAC30690FD}"/>
                    </a:ext>
                  </a:extLst>
                </p:cNvPr>
                <p:cNvSpPr/>
                <p:nvPr/>
              </p:nvSpPr>
              <p:spPr>
                <a:xfrm>
                  <a:off x="6821857" y="3769365"/>
                  <a:ext cx="2163715" cy="1612522"/>
                </a:xfrm>
                <a:prstGeom prst="roundRect">
                  <a:avLst>
                    <a:gd name="adj" fmla="val 10000"/>
                  </a:avLst>
                </a:prstGeom>
                <a:solidFill>
                  <a:srgbClr val="C2A010"/>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a:lstStyle/>
                <a:p>
                  <a:endParaRPr lang="en-US"/>
                </a:p>
              </p:txBody>
            </p:sp>
            <p:sp>
              <p:nvSpPr>
                <p:cNvPr id="7" name="Rectangle: Rounded Corners 4">
                  <a:extLst>
                    <a:ext uri="{FF2B5EF4-FFF2-40B4-BE49-F238E27FC236}">
                      <a16:creationId xmlns:a16="http://schemas.microsoft.com/office/drawing/2014/main" id="{7E96D044-46E9-D2EE-7B34-B89E42FC2E87}"/>
                    </a:ext>
                  </a:extLst>
                </p:cNvPr>
                <p:cNvSpPr txBox="1"/>
                <p:nvPr/>
              </p:nvSpPr>
              <p:spPr>
                <a:xfrm>
                  <a:off x="6869086" y="3849013"/>
                  <a:ext cx="2069257" cy="139312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endParaRPr lang="en-US" sz="1500" b="1" kern="1200" dirty="0"/>
                </a:p>
              </p:txBody>
            </p:sp>
          </p:grpSp>
          <p:sp>
            <p:nvSpPr>
              <p:cNvPr id="8" name="Arrow: Right 7">
                <a:extLst>
                  <a:ext uri="{FF2B5EF4-FFF2-40B4-BE49-F238E27FC236}">
                    <a16:creationId xmlns:a16="http://schemas.microsoft.com/office/drawing/2014/main" id="{3366FFDA-D2FC-22E5-93C0-8D362EF1F232}"/>
                  </a:ext>
                </a:extLst>
              </p:cNvPr>
              <p:cNvSpPr/>
              <p:nvPr/>
            </p:nvSpPr>
            <p:spPr>
              <a:xfrm>
                <a:off x="1192272" y="1420640"/>
                <a:ext cx="7315200" cy="1152939"/>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b="1" dirty="0">
                    <a:solidFill>
                      <a:schemeClr val="bg1"/>
                    </a:solidFill>
                  </a:rPr>
                  <a:t>Aggregate Versus Entity</a:t>
                </a:r>
              </a:p>
            </p:txBody>
          </p:sp>
        </p:grpSp>
        <p:grpSp>
          <p:nvGrpSpPr>
            <p:cNvPr id="2" name="Group 1">
              <a:extLst>
                <a:ext uri="{FF2B5EF4-FFF2-40B4-BE49-F238E27FC236}">
                  <a16:creationId xmlns:a16="http://schemas.microsoft.com/office/drawing/2014/main" id="{C710BCC6-EA0C-56ED-026C-D4C8E3822C99}"/>
                </a:ext>
              </a:extLst>
            </p:cNvPr>
            <p:cNvGrpSpPr/>
            <p:nvPr/>
          </p:nvGrpSpPr>
          <p:grpSpPr>
            <a:xfrm>
              <a:off x="137566" y="287905"/>
              <a:ext cx="2791444" cy="2199576"/>
              <a:chOff x="6812927" y="3647457"/>
              <a:chExt cx="2163715" cy="1612522"/>
            </a:xfrm>
            <a:scene3d>
              <a:camera prst="isometricRightUp"/>
              <a:lightRig rig="threePt" dir="t"/>
            </a:scene3d>
          </p:grpSpPr>
          <p:sp>
            <p:nvSpPr>
              <p:cNvPr id="3" name="Rectangle: Rounded Corners 2">
                <a:extLst>
                  <a:ext uri="{FF2B5EF4-FFF2-40B4-BE49-F238E27FC236}">
                    <a16:creationId xmlns:a16="http://schemas.microsoft.com/office/drawing/2014/main" id="{4AF15FB3-4E6E-79C2-B243-7B9BBD4F0088}"/>
                  </a:ext>
                </a:extLst>
              </p:cNvPr>
              <p:cNvSpPr/>
              <p:nvPr/>
            </p:nvSpPr>
            <p:spPr>
              <a:xfrm>
                <a:off x="6812927" y="3647457"/>
                <a:ext cx="2163715" cy="1612522"/>
              </a:xfrm>
              <a:prstGeom prst="roundRect">
                <a:avLst>
                  <a:gd name="adj" fmla="val 10000"/>
                </a:avLst>
              </a:prstGeom>
              <a:solidFill>
                <a:srgbClr val="C2A010"/>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a:lstStyle/>
              <a:p>
                <a:endParaRPr lang="en-US"/>
              </a:p>
            </p:txBody>
          </p:sp>
          <p:sp>
            <p:nvSpPr>
              <p:cNvPr id="4" name="Rectangle: Rounded Corners 4">
                <a:extLst>
                  <a:ext uri="{FF2B5EF4-FFF2-40B4-BE49-F238E27FC236}">
                    <a16:creationId xmlns:a16="http://schemas.microsoft.com/office/drawing/2014/main" id="{004D31A8-B7B4-424C-384A-386681D9849B}"/>
                  </a:ext>
                </a:extLst>
              </p:cNvPr>
              <p:cNvSpPr txBox="1"/>
              <p:nvPr/>
            </p:nvSpPr>
            <p:spPr>
              <a:xfrm>
                <a:off x="6869086" y="3709503"/>
                <a:ext cx="2069257" cy="15180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r>
                  <a:rPr lang="en-US" sz="2400" b="1" kern="1200" dirty="0"/>
                  <a:t>General State Partnership Law</a:t>
                </a:r>
              </a:p>
            </p:txBody>
          </p:sp>
        </p:grpSp>
      </p:grpSp>
      <p:sp>
        <p:nvSpPr>
          <p:cNvPr id="11" name="Content Placeholder 10">
            <a:extLst>
              <a:ext uri="{FF2B5EF4-FFF2-40B4-BE49-F238E27FC236}">
                <a16:creationId xmlns:a16="http://schemas.microsoft.com/office/drawing/2014/main" id="{4E3A8331-3BA2-7736-75E8-BFD0C3ED7DB6}"/>
              </a:ext>
            </a:extLst>
          </p:cNvPr>
          <p:cNvSpPr>
            <a:spLocks noGrp="1"/>
          </p:cNvSpPr>
          <p:nvPr>
            <p:ph idx="1"/>
          </p:nvPr>
        </p:nvSpPr>
        <p:spPr>
          <a:xfrm>
            <a:off x="4769707" y="1991494"/>
            <a:ext cx="6868109" cy="4632277"/>
          </a:xfrm>
        </p:spPr>
        <p:txBody>
          <a:bodyPr>
            <a:normAutofit/>
          </a:bodyPr>
          <a:lstStyle/>
          <a:p>
            <a:pPr lvl="1">
              <a:spcAft>
                <a:spcPts val="600"/>
              </a:spcAft>
            </a:pPr>
            <a:r>
              <a:rPr lang="en-US" sz="3200" dirty="0"/>
              <a:t>Maybe NO– </a:t>
            </a:r>
          </a:p>
          <a:p>
            <a:pPr marL="594000" lvl="2" indent="0">
              <a:buNone/>
            </a:pPr>
            <a:r>
              <a:rPr lang="en-US" sz="2100" dirty="0"/>
              <a:t>The D.C. Circuit noted that after the Tax Court's decision that the aggregate theory did not apply to treatment of gains from the sale of a partnership interest, </a:t>
            </a:r>
            <a:r>
              <a:rPr lang="en-US" sz="2100" b="1" dirty="0"/>
              <a:t>Congress enacted legislation establishing that the aggregate theory (rather than the entity theory) governs</a:t>
            </a:r>
            <a:r>
              <a:rPr lang="en-US" sz="2100" dirty="0"/>
              <a:t> </a:t>
            </a:r>
            <a:r>
              <a:rPr lang="en-US" sz="2100" b="1" dirty="0"/>
              <a:t>the disposition of a partnership interest. </a:t>
            </a:r>
          </a:p>
          <a:p>
            <a:pPr marL="594000" lvl="2" indent="0">
              <a:buNone/>
            </a:pPr>
            <a:r>
              <a:rPr lang="en-US" sz="1800" dirty="0"/>
              <a:t>See </a:t>
            </a:r>
            <a:r>
              <a:rPr lang="en-US" sz="1800" i="1" dirty="0"/>
              <a:t>Grecian Magnesite Mining, Indus. &amp; Shipping Co. v. Commissioner</a:t>
            </a:r>
            <a:r>
              <a:rPr lang="en-US" sz="1800" dirty="0"/>
              <a:t>, 926 F.3d 819, 823 (D.C. Cir. 2019). </a:t>
            </a:r>
            <a:endParaRPr lang="en-US" sz="2100" dirty="0"/>
          </a:p>
          <a:p>
            <a:pPr marL="630000" lvl="2" indent="0">
              <a:spcAft>
                <a:spcPts val="600"/>
              </a:spcAft>
              <a:buNone/>
            </a:pPr>
            <a:endParaRPr lang="en-US" sz="2000" dirty="0"/>
          </a:p>
        </p:txBody>
      </p:sp>
      <p:sp>
        <p:nvSpPr>
          <p:cNvPr id="13" name="Content Placeholder 10">
            <a:extLst>
              <a:ext uri="{FF2B5EF4-FFF2-40B4-BE49-F238E27FC236}">
                <a16:creationId xmlns:a16="http://schemas.microsoft.com/office/drawing/2014/main" id="{159C3D5D-72DD-E5E1-204E-BA9B4A1FAB2B}"/>
              </a:ext>
            </a:extLst>
          </p:cNvPr>
          <p:cNvSpPr txBox="1">
            <a:spLocks/>
          </p:cNvSpPr>
          <p:nvPr/>
        </p:nvSpPr>
        <p:spPr>
          <a:xfrm>
            <a:off x="976184" y="2385081"/>
            <a:ext cx="3472248" cy="3694443"/>
          </a:xfrm>
          <a:prstGeom prst="rect">
            <a:avLst/>
          </a:prstGeom>
        </p:spPr>
        <p:txBody>
          <a:bodyPr vert="horz" lIns="91440" tIns="45720" rIns="91440" bIns="45720" rtlCol="0" anchor="ctr">
            <a:normAutofit/>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85000"/>
                    <a:lumOff val="1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85000"/>
                    <a:lumOff val="1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85000"/>
                    <a:lumOff val="1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85000"/>
                    <a:lumOff val="1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85000"/>
                    <a:lumOff val="1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Font typeface="Wingdings 2" panose="05020102010507070707" pitchFamily="18" charset="2"/>
              <a:buNone/>
            </a:pPr>
            <a:r>
              <a:rPr lang="en-US" sz="3200" b="1" dirty="0"/>
              <a:t>Does state law treatment of partnerships determine the tax result? </a:t>
            </a:r>
          </a:p>
        </p:txBody>
      </p:sp>
    </p:spTree>
    <p:extLst>
      <p:ext uri="{BB962C8B-B14F-4D97-AF65-F5344CB8AC3E}">
        <p14:creationId xmlns:p14="http://schemas.microsoft.com/office/powerpoint/2010/main" val="15945611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9F95AD43-7B8E-F620-5D81-F4CC358FF0F7}"/>
              </a:ext>
            </a:extLst>
          </p:cNvPr>
          <p:cNvGrpSpPr/>
          <p:nvPr/>
        </p:nvGrpSpPr>
        <p:grpSpPr>
          <a:xfrm>
            <a:off x="1502715" y="875600"/>
            <a:ext cx="2785404" cy="1193346"/>
            <a:chOff x="6821857" y="3769365"/>
            <a:chExt cx="2163715" cy="1612522"/>
          </a:xfrm>
          <a:solidFill>
            <a:srgbClr val="CC0000"/>
          </a:solidFill>
        </p:grpSpPr>
        <p:sp>
          <p:nvSpPr>
            <p:cNvPr id="6" name="Rectangle: Rounded Corners 5">
              <a:extLst>
                <a:ext uri="{FF2B5EF4-FFF2-40B4-BE49-F238E27FC236}">
                  <a16:creationId xmlns:a16="http://schemas.microsoft.com/office/drawing/2014/main" id="{5F1040A7-941D-6333-B928-9CEAC30690FD}"/>
                </a:ext>
              </a:extLst>
            </p:cNvPr>
            <p:cNvSpPr/>
            <p:nvPr/>
          </p:nvSpPr>
          <p:spPr>
            <a:xfrm>
              <a:off x="6821857" y="3769365"/>
              <a:ext cx="2163715" cy="1612522"/>
            </a:xfrm>
            <a:prstGeom prst="roundRect">
              <a:avLst>
                <a:gd name="adj" fmla="val 10000"/>
              </a:avLst>
            </a:prstGeom>
            <a:grp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a:lstStyle/>
            <a:p>
              <a:endParaRPr lang="en-US"/>
            </a:p>
          </p:txBody>
        </p:sp>
        <p:sp>
          <p:nvSpPr>
            <p:cNvPr id="7" name="Rectangle: Rounded Corners 4">
              <a:extLst>
                <a:ext uri="{FF2B5EF4-FFF2-40B4-BE49-F238E27FC236}">
                  <a16:creationId xmlns:a16="http://schemas.microsoft.com/office/drawing/2014/main" id="{7E96D044-46E9-D2EE-7B34-B89E42FC2E87}"/>
                </a:ext>
              </a:extLst>
            </p:cNvPr>
            <p:cNvSpPr txBox="1"/>
            <p:nvPr/>
          </p:nvSpPr>
          <p:spPr>
            <a:xfrm>
              <a:off x="6869086" y="3849013"/>
              <a:ext cx="2069257" cy="139312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endParaRPr lang="en-US" sz="1500" b="1" kern="1200" dirty="0"/>
            </a:p>
          </p:txBody>
        </p:sp>
      </p:grpSp>
      <p:sp>
        <p:nvSpPr>
          <p:cNvPr id="8" name="Arrow: Right 7">
            <a:extLst>
              <a:ext uri="{FF2B5EF4-FFF2-40B4-BE49-F238E27FC236}">
                <a16:creationId xmlns:a16="http://schemas.microsoft.com/office/drawing/2014/main" id="{3366FFDA-D2FC-22E5-93C0-8D362EF1F232}"/>
              </a:ext>
            </a:extLst>
          </p:cNvPr>
          <p:cNvSpPr/>
          <p:nvPr/>
        </p:nvSpPr>
        <p:spPr>
          <a:xfrm>
            <a:off x="2225520" y="1035110"/>
            <a:ext cx="8073026" cy="796874"/>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b="1" dirty="0">
                <a:solidFill>
                  <a:schemeClr val="bg1"/>
                </a:solidFill>
              </a:rPr>
              <a:t>Apportionment Versus Item-Sourcing</a:t>
            </a:r>
          </a:p>
        </p:txBody>
      </p:sp>
      <p:grpSp>
        <p:nvGrpSpPr>
          <p:cNvPr id="2" name="Group 1">
            <a:extLst>
              <a:ext uri="{FF2B5EF4-FFF2-40B4-BE49-F238E27FC236}">
                <a16:creationId xmlns:a16="http://schemas.microsoft.com/office/drawing/2014/main" id="{C710BCC6-EA0C-56ED-026C-D4C8E3822C99}"/>
              </a:ext>
            </a:extLst>
          </p:cNvPr>
          <p:cNvGrpSpPr/>
          <p:nvPr/>
        </p:nvGrpSpPr>
        <p:grpSpPr>
          <a:xfrm>
            <a:off x="1182256" y="300287"/>
            <a:ext cx="2237754" cy="1520276"/>
            <a:chOff x="6812927" y="3647457"/>
            <a:chExt cx="2163715" cy="1612522"/>
          </a:xfrm>
          <a:scene3d>
            <a:camera prst="isometricRightUp"/>
            <a:lightRig rig="threePt" dir="t"/>
          </a:scene3d>
        </p:grpSpPr>
        <p:sp>
          <p:nvSpPr>
            <p:cNvPr id="3" name="Rectangle: Rounded Corners 2">
              <a:extLst>
                <a:ext uri="{FF2B5EF4-FFF2-40B4-BE49-F238E27FC236}">
                  <a16:creationId xmlns:a16="http://schemas.microsoft.com/office/drawing/2014/main" id="{4AF15FB3-4E6E-79C2-B243-7B9BBD4F0088}"/>
                </a:ext>
              </a:extLst>
            </p:cNvPr>
            <p:cNvSpPr/>
            <p:nvPr/>
          </p:nvSpPr>
          <p:spPr>
            <a:xfrm>
              <a:off x="6812927" y="3647457"/>
              <a:ext cx="2163715" cy="1612522"/>
            </a:xfrm>
            <a:prstGeom prst="roundRect">
              <a:avLst>
                <a:gd name="adj" fmla="val 10000"/>
              </a:avLst>
            </a:prstGeom>
            <a:solidFill>
              <a:srgbClr val="C2A010"/>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a:lstStyle/>
            <a:p>
              <a:endParaRPr lang="en-US"/>
            </a:p>
          </p:txBody>
        </p:sp>
        <p:sp>
          <p:nvSpPr>
            <p:cNvPr id="4" name="Rectangle: Rounded Corners 4">
              <a:extLst>
                <a:ext uri="{FF2B5EF4-FFF2-40B4-BE49-F238E27FC236}">
                  <a16:creationId xmlns:a16="http://schemas.microsoft.com/office/drawing/2014/main" id="{004D31A8-B7B4-424C-384A-386681D9849B}"/>
                </a:ext>
              </a:extLst>
            </p:cNvPr>
            <p:cNvSpPr txBox="1"/>
            <p:nvPr/>
          </p:nvSpPr>
          <p:spPr>
            <a:xfrm>
              <a:off x="6869086" y="3709503"/>
              <a:ext cx="2069257" cy="1518064"/>
            </a:xfrm>
            <a:prstGeom prst="rect">
              <a:avLst/>
            </a:prstGeom>
            <a:solidFill>
              <a:srgbClr val="C00000"/>
            </a:solidFill>
          </p:spPr>
          <p:style>
            <a:lnRef idx="0">
              <a:scrgbClr r="0" g="0" b="0"/>
            </a:lnRef>
            <a:fillRef idx="0">
              <a:scrgbClr r="0" g="0" b="0"/>
            </a:fillRef>
            <a:effectRef idx="0">
              <a:scrgbClr r="0" g="0" b="0"/>
            </a:effectRef>
            <a:fontRef idx="minor">
              <a:schemeClr val="lt1"/>
            </a:fontRef>
          </p:style>
          <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r>
                <a:rPr lang="en-US" sz="2400" b="1" kern="1200" dirty="0"/>
                <a:t>Sourcing Principles</a:t>
              </a:r>
            </a:p>
          </p:txBody>
        </p:sp>
      </p:grpSp>
      <p:sp>
        <p:nvSpPr>
          <p:cNvPr id="11" name="Content Placeholder 10">
            <a:extLst>
              <a:ext uri="{FF2B5EF4-FFF2-40B4-BE49-F238E27FC236}">
                <a16:creationId xmlns:a16="http://schemas.microsoft.com/office/drawing/2014/main" id="{4E3A8331-3BA2-7736-75E8-BFD0C3ED7DB6}"/>
              </a:ext>
            </a:extLst>
          </p:cNvPr>
          <p:cNvSpPr>
            <a:spLocks noGrp="1"/>
          </p:cNvSpPr>
          <p:nvPr>
            <p:ph idx="1"/>
          </p:nvPr>
        </p:nvSpPr>
        <p:spPr>
          <a:xfrm>
            <a:off x="766119" y="2792626"/>
            <a:ext cx="3461201" cy="2372497"/>
          </a:xfrm>
        </p:spPr>
        <p:txBody>
          <a:bodyPr>
            <a:normAutofit fontScale="92500"/>
          </a:bodyPr>
          <a:lstStyle/>
          <a:p>
            <a:pPr marL="0" indent="0">
              <a:spcAft>
                <a:spcPts val="600"/>
              </a:spcAft>
              <a:buNone/>
            </a:pPr>
            <a:r>
              <a:rPr lang="en-US" sz="3200" b="1" dirty="0"/>
              <a:t>Does the role of the partner determine applicable sourcing rules? </a:t>
            </a:r>
          </a:p>
        </p:txBody>
      </p:sp>
      <p:sp>
        <p:nvSpPr>
          <p:cNvPr id="9" name="Content Placeholder 10">
            <a:extLst>
              <a:ext uri="{FF2B5EF4-FFF2-40B4-BE49-F238E27FC236}">
                <a16:creationId xmlns:a16="http://schemas.microsoft.com/office/drawing/2014/main" id="{12CF4BD0-92FD-A095-B898-9960D1D0E5AB}"/>
              </a:ext>
            </a:extLst>
          </p:cNvPr>
          <p:cNvSpPr txBox="1">
            <a:spLocks/>
          </p:cNvSpPr>
          <p:nvPr/>
        </p:nvSpPr>
        <p:spPr>
          <a:xfrm>
            <a:off x="4288119" y="2068946"/>
            <a:ext cx="7502099" cy="3936439"/>
          </a:xfrm>
          <a:prstGeom prst="rect">
            <a:avLst/>
          </a:prstGeom>
        </p:spPr>
        <p:txBody>
          <a:bodyPr vert="horz" lIns="91440" tIns="45720" rIns="91440" bIns="45720" rtlCol="0" anchor="ctr">
            <a:normAutofit/>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85000"/>
                    <a:lumOff val="1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85000"/>
                    <a:lumOff val="1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85000"/>
                    <a:lumOff val="1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85000"/>
                    <a:lumOff val="1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85000"/>
                    <a:lumOff val="1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lvl="1"/>
            <a:r>
              <a:rPr lang="en-US" sz="2800" dirty="0"/>
              <a:t>Maybe YES – </a:t>
            </a:r>
          </a:p>
          <a:p>
            <a:pPr lvl="2"/>
            <a:r>
              <a:rPr lang="en-US" sz="2400" dirty="0"/>
              <a:t>A few states indicate that minority, limited, passive, or indirect  partners may treat partnership income as sourced using general allocation or item-based rules, including sourcing certain income to the partner’s residence.</a:t>
            </a:r>
          </a:p>
        </p:txBody>
      </p:sp>
    </p:spTree>
    <p:extLst>
      <p:ext uri="{BB962C8B-B14F-4D97-AF65-F5344CB8AC3E}">
        <p14:creationId xmlns:p14="http://schemas.microsoft.com/office/powerpoint/2010/main" val="41917174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9F95AD43-7B8E-F620-5D81-F4CC358FF0F7}"/>
              </a:ext>
            </a:extLst>
          </p:cNvPr>
          <p:cNvGrpSpPr/>
          <p:nvPr/>
        </p:nvGrpSpPr>
        <p:grpSpPr>
          <a:xfrm>
            <a:off x="1502715" y="875600"/>
            <a:ext cx="2785404" cy="1193346"/>
            <a:chOff x="6821857" y="3769365"/>
            <a:chExt cx="2163715" cy="1612522"/>
          </a:xfrm>
          <a:solidFill>
            <a:srgbClr val="CC0000"/>
          </a:solidFill>
        </p:grpSpPr>
        <p:sp>
          <p:nvSpPr>
            <p:cNvPr id="6" name="Rectangle: Rounded Corners 5">
              <a:extLst>
                <a:ext uri="{FF2B5EF4-FFF2-40B4-BE49-F238E27FC236}">
                  <a16:creationId xmlns:a16="http://schemas.microsoft.com/office/drawing/2014/main" id="{5F1040A7-941D-6333-B928-9CEAC30690FD}"/>
                </a:ext>
              </a:extLst>
            </p:cNvPr>
            <p:cNvSpPr/>
            <p:nvPr/>
          </p:nvSpPr>
          <p:spPr>
            <a:xfrm>
              <a:off x="6821857" y="3769365"/>
              <a:ext cx="2163715" cy="1612522"/>
            </a:xfrm>
            <a:prstGeom prst="roundRect">
              <a:avLst>
                <a:gd name="adj" fmla="val 10000"/>
              </a:avLst>
            </a:prstGeom>
            <a:grp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a:lstStyle/>
            <a:p>
              <a:endParaRPr lang="en-US"/>
            </a:p>
          </p:txBody>
        </p:sp>
        <p:sp>
          <p:nvSpPr>
            <p:cNvPr id="7" name="Rectangle: Rounded Corners 4">
              <a:extLst>
                <a:ext uri="{FF2B5EF4-FFF2-40B4-BE49-F238E27FC236}">
                  <a16:creationId xmlns:a16="http://schemas.microsoft.com/office/drawing/2014/main" id="{7E96D044-46E9-D2EE-7B34-B89E42FC2E87}"/>
                </a:ext>
              </a:extLst>
            </p:cNvPr>
            <p:cNvSpPr txBox="1"/>
            <p:nvPr/>
          </p:nvSpPr>
          <p:spPr>
            <a:xfrm>
              <a:off x="6869086" y="3849013"/>
              <a:ext cx="2069257" cy="139312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endParaRPr lang="en-US" sz="1500" b="1" kern="1200" dirty="0"/>
            </a:p>
          </p:txBody>
        </p:sp>
      </p:grpSp>
      <p:sp>
        <p:nvSpPr>
          <p:cNvPr id="8" name="Arrow: Right 7">
            <a:extLst>
              <a:ext uri="{FF2B5EF4-FFF2-40B4-BE49-F238E27FC236}">
                <a16:creationId xmlns:a16="http://schemas.microsoft.com/office/drawing/2014/main" id="{3366FFDA-D2FC-22E5-93C0-8D362EF1F232}"/>
              </a:ext>
            </a:extLst>
          </p:cNvPr>
          <p:cNvSpPr/>
          <p:nvPr/>
        </p:nvSpPr>
        <p:spPr>
          <a:xfrm>
            <a:off x="2225520" y="1035110"/>
            <a:ext cx="8073026" cy="796874"/>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b="1" dirty="0">
                <a:solidFill>
                  <a:schemeClr val="bg1"/>
                </a:solidFill>
              </a:rPr>
              <a:t>Apportionment Versus Item-Sourcing</a:t>
            </a:r>
          </a:p>
        </p:txBody>
      </p:sp>
      <p:grpSp>
        <p:nvGrpSpPr>
          <p:cNvPr id="2" name="Group 1">
            <a:extLst>
              <a:ext uri="{FF2B5EF4-FFF2-40B4-BE49-F238E27FC236}">
                <a16:creationId xmlns:a16="http://schemas.microsoft.com/office/drawing/2014/main" id="{C710BCC6-EA0C-56ED-026C-D4C8E3822C99}"/>
              </a:ext>
            </a:extLst>
          </p:cNvPr>
          <p:cNvGrpSpPr/>
          <p:nvPr/>
        </p:nvGrpSpPr>
        <p:grpSpPr>
          <a:xfrm>
            <a:off x="1182256" y="300287"/>
            <a:ext cx="2237754" cy="1520276"/>
            <a:chOff x="6812927" y="3647457"/>
            <a:chExt cx="2163715" cy="1612522"/>
          </a:xfrm>
          <a:scene3d>
            <a:camera prst="isometricRightUp"/>
            <a:lightRig rig="threePt" dir="t"/>
          </a:scene3d>
        </p:grpSpPr>
        <p:sp>
          <p:nvSpPr>
            <p:cNvPr id="3" name="Rectangle: Rounded Corners 2">
              <a:extLst>
                <a:ext uri="{FF2B5EF4-FFF2-40B4-BE49-F238E27FC236}">
                  <a16:creationId xmlns:a16="http://schemas.microsoft.com/office/drawing/2014/main" id="{4AF15FB3-4E6E-79C2-B243-7B9BBD4F0088}"/>
                </a:ext>
              </a:extLst>
            </p:cNvPr>
            <p:cNvSpPr/>
            <p:nvPr/>
          </p:nvSpPr>
          <p:spPr>
            <a:xfrm>
              <a:off x="6812927" y="3647457"/>
              <a:ext cx="2163715" cy="1612522"/>
            </a:xfrm>
            <a:prstGeom prst="roundRect">
              <a:avLst>
                <a:gd name="adj" fmla="val 10000"/>
              </a:avLst>
            </a:prstGeom>
            <a:solidFill>
              <a:srgbClr val="C2A010"/>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a:lstStyle/>
            <a:p>
              <a:endParaRPr lang="en-US"/>
            </a:p>
          </p:txBody>
        </p:sp>
        <p:sp>
          <p:nvSpPr>
            <p:cNvPr id="4" name="Rectangle: Rounded Corners 4">
              <a:extLst>
                <a:ext uri="{FF2B5EF4-FFF2-40B4-BE49-F238E27FC236}">
                  <a16:creationId xmlns:a16="http://schemas.microsoft.com/office/drawing/2014/main" id="{004D31A8-B7B4-424C-384A-386681D9849B}"/>
                </a:ext>
              </a:extLst>
            </p:cNvPr>
            <p:cNvSpPr txBox="1"/>
            <p:nvPr/>
          </p:nvSpPr>
          <p:spPr>
            <a:xfrm>
              <a:off x="6869086" y="3709503"/>
              <a:ext cx="2069257" cy="1518064"/>
            </a:xfrm>
            <a:prstGeom prst="rect">
              <a:avLst/>
            </a:prstGeom>
            <a:solidFill>
              <a:srgbClr val="C00000"/>
            </a:solidFill>
          </p:spPr>
          <p:style>
            <a:lnRef idx="0">
              <a:scrgbClr r="0" g="0" b="0"/>
            </a:lnRef>
            <a:fillRef idx="0">
              <a:scrgbClr r="0" g="0" b="0"/>
            </a:fillRef>
            <a:effectRef idx="0">
              <a:scrgbClr r="0" g="0" b="0"/>
            </a:effectRef>
            <a:fontRef idx="minor">
              <a:schemeClr val="lt1"/>
            </a:fontRef>
          </p:style>
          <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r>
                <a:rPr lang="en-US" sz="2400" b="1" kern="1200" dirty="0"/>
                <a:t>Sourcing Principles</a:t>
              </a:r>
            </a:p>
          </p:txBody>
        </p:sp>
      </p:grpSp>
      <p:sp>
        <p:nvSpPr>
          <p:cNvPr id="9" name="Content Placeholder 10">
            <a:extLst>
              <a:ext uri="{FF2B5EF4-FFF2-40B4-BE49-F238E27FC236}">
                <a16:creationId xmlns:a16="http://schemas.microsoft.com/office/drawing/2014/main" id="{12CF4BD0-92FD-A095-B898-9960D1D0E5AB}"/>
              </a:ext>
            </a:extLst>
          </p:cNvPr>
          <p:cNvSpPr txBox="1">
            <a:spLocks/>
          </p:cNvSpPr>
          <p:nvPr/>
        </p:nvSpPr>
        <p:spPr>
          <a:xfrm>
            <a:off x="4288120" y="2187146"/>
            <a:ext cx="7502098" cy="4275438"/>
          </a:xfrm>
          <a:prstGeom prst="rect">
            <a:avLst/>
          </a:prstGeom>
        </p:spPr>
        <p:txBody>
          <a:bodyPr vert="horz" lIns="91440" tIns="45720" rIns="91440" bIns="45720" rtlCol="0" anchor="ctr">
            <a:normAutofit/>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85000"/>
                    <a:lumOff val="1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85000"/>
                    <a:lumOff val="1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85000"/>
                    <a:lumOff val="1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85000"/>
                    <a:lumOff val="1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85000"/>
                    <a:lumOff val="1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lvl="1">
              <a:spcAft>
                <a:spcPts val="600"/>
              </a:spcAft>
            </a:pPr>
            <a:r>
              <a:rPr lang="en-US" sz="2800" dirty="0"/>
              <a:t>Maybe NO – </a:t>
            </a:r>
          </a:p>
          <a:p>
            <a:pPr lvl="2">
              <a:spcAft>
                <a:spcPts val="600"/>
              </a:spcAft>
            </a:pPr>
            <a:r>
              <a:rPr lang="en-US" sz="2400" dirty="0"/>
              <a:t>Other states indicate that under the “conduit” or “attribution” principles, the source of partnership income is determined by the activities of the</a:t>
            </a:r>
            <a:br>
              <a:rPr lang="en-US" sz="2400" dirty="0"/>
            </a:br>
            <a:r>
              <a:rPr lang="en-US" sz="2400" dirty="0"/>
              <a:t>entity (as though the partner engaged in those activities directly). This, in turn, is a recognition of this foundational principle of Subchapter K – see IRC 702.</a:t>
            </a:r>
          </a:p>
        </p:txBody>
      </p:sp>
      <p:sp>
        <p:nvSpPr>
          <p:cNvPr id="13" name="Content Placeholder 10">
            <a:extLst>
              <a:ext uri="{FF2B5EF4-FFF2-40B4-BE49-F238E27FC236}">
                <a16:creationId xmlns:a16="http://schemas.microsoft.com/office/drawing/2014/main" id="{6746F5EF-448C-3A17-0B97-53254487E853}"/>
              </a:ext>
            </a:extLst>
          </p:cNvPr>
          <p:cNvSpPr>
            <a:spLocks noGrp="1"/>
          </p:cNvSpPr>
          <p:nvPr>
            <p:ph idx="1"/>
          </p:nvPr>
        </p:nvSpPr>
        <p:spPr>
          <a:xfrm>
            <a:off x="766119" y="2792626"/>
            <a:ext cx="3461201" cy="2372497"/>
          </a:xfrm>
        </p:spPr>
        <p:txBody>
          <a:bodyPr>
            <a:normAutofit fontScale="92500"/>
          </a:bodyPr>
          <a:lstStyle/>
          <a:p>
            <a:pPr marL="0" indent="0">
              <a:spcAft>
                <a:spcPts val="600"/>
              </a:spcAft>
              <a:buNone/>
            </a:pPr>
            <a:r>
              <a:rPr lang="en-US" sz="3200" b="1" dirty="0"/>
              <a:t>Does the role of the partner determine applicable sourcing rules? </a:t>
            </a:r>
          </a:p>
        </p:txBody>
      </p:sp>
    </p:spTree>
    <p:extLst>
      <p:ext uri="{BB962C8B-B14F-4D97-AF65-F5344CB8AC3E}">
        <p14:creationId xmlns:p14="http://schemas.microsoft.com/office/powerpoint/2010/main" val="2829299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B92D561-506B-FD75-1E53-7A77205778D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98EE3D-8CD1-4C3F-BD1C-C98C9596463C}" type="slidenum">
              <a:rPr kumimoji="0" lang="en-US" sz="900" b="0" i="0" u="none" strike="noStrike" kern="1200" cap="none" spc="0" normalizeH="0" baseline="0" noProof="0" smtClean="0">
                <a:ln>
                  <a:noFill/>
                </a:ln>
                <a:solidFill>
                  <a:prstClr val="black">
                    <a:lumMod val="75000"/>
                    <a:lumOff val="25000"/>
                  </a:prstClr>
                </a:solidFill>
                <a:effectLst/>
                <a:uLnTx/>
                <a:uFillTx/>
                <a:latin typeface="Franklin Gothic Book" panose="020B05020201040202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900" b="0" i="0" u="none" strike="noStrike" kern="1200" cap="none" spc="0" normalizeH="0" baseline="0" noProof="0" dirty="0">
              <a:ln>
                <a:noFill/>
              </a:ln>
              <a:solidFill>
                <a:prstClr val="black">
                  <a:lumMod val="75000"/>
                  <a:lumOff val="25000"/>
                </a:prstClr>
              </a:solidFill>
              <a:effectLst/>
              <a:uLnTx/>
              <a:uFillTx/>
              <a:latin typeface="Franklin Gothic Book" panose="020B0502020104020203"/>
              <a:ea typeface="+mn-ea"/>
              <a:cs typeface="+mn-cs"/>
            </a:endParaRPr>
          </a:p>
        </p:txBody>
      </p:sp>
      <p:grpSp>
        <p:nvGrpSpPr>
          <p:cNvPr id="12" name="Group 11">
            <a:extLst>
              <a:ext uri="{FF2B5EF4-FFF2-40B4-BE49-F238E27FC236}">
                <a16:creationId xmlns:a16="http://schemas.microsoft.com/office/drawing/2014/main" id="{76258017-3C69-A3E7-82A9-2A98D0DE80F9}"/>
              </a:ext>
            </a:extLst>
          </p:cNvPr>
          <p:cNvGrpSpPr/>
          <p:nvPr/>
        </p:nvGrpSpPr>
        <p:grpSpPr>
          <a:xfrm>
            <a:off x="2327564" y="1274618"/>
            <a:ext cx="9661236" cy="5062332"/>
            <a:chOff x="842682" y="614634"/>
            <a:chExt cx="10825349" cy="5777734"/>
          </a:xfrm>
        </p:grpSpPr>
        <p:sp>
          <p:nvSpPr>
            <p:cNvPr id="5" name="Rectangle: Rounded Corners 4">
              <a:extLst>
                <a:ext uri="{FF2B5EF4-FFF2-40B4-BE49-F238E27FC236}">
                  <a16:creationId xmlns:a16="http://schemas.microsoft.com/office/drawing/2014/main" id="{73A89896-63D7-DA4F-F418-0471A6F77FE2}"/>
                </a:ext>
              </a:extLst>
            </p:cNvPr>
            <p:cNvSpPr/>
            <p:nvPr/>
          </p:nvSpPr>
          <p:spPr>
            <a:xfrm>
              <a:off x="866115" y="694552"/>
              <a:ext cx="2687576" cy="1129553"/>
            </a:xfrm>
            <a:prstGeom prst="roundRect">
              <a:avLst/>
            </a:prstGeom>
            <a:solidFill>
              <a:srgbClr val="3B505F"/>
            </a:solidFill>
            <a:effectLst>
              <a:outerShdw blurRad="1270000" dist="50800" dir="540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Franklin Gothic Book" panose="020B0502020104020203"/>
                  <a:ea typeface="+mn-ea"/>
                  <a:cs typeface="+mn-cs"/>
                </a:rPr>
                <a:t>Identify Potential </a:t>
              </a:r>
              <a:br>
                <a:rPr kumimoji="0" lang="en-US" sz="1600" b="1" i="0" u="none" strike="noStrike" kern="1200" cap="none" spc="0" normalizeH="0" baseline="0" noProof="0" dirty="0">
                  <a:ln>
                    <a:noFill/>
                  </a:ln>
                  <a:solidFill>
                    <a:prstClr val="white"/>
                  </a:solidFill>
                  <a:effectLst/>
                  <a:uLnTx/>
                  <a:uFillTx/>
                  <a:latin typeface="Franklin Gothic Book" panose="020B0502020104020203"/>
                  <a:ea typeface="+mn-ea"/>
                  <a:cs typeface="+mn-cs"/>
                </a:rPr>
              </a:br>
              <a:r>
                <a:rPr kumimoji="0" lang="en-US" sz="1600" b="1" i="0" u="none" strike="noStrike" kern="1200" cap="none" spc="0" normalizeH="0" baseline="0" noProof="0" dirty="0">
                  <a:ln>
                    <a:noFill/>
                  </a:ln>
                  <a:solidFill>
                    <a:prstClr val="white"/>
                  </a:solidFill>
                  <a:effectLst/>
                  <a:uLnTx/>
                  <a:uFillTx/>
                  <a:latin typeface="Franklin Gothic Book" panose="020B0502020104020203"/>
                  <a:ea typeface="+mn-ea"/>
                  <a:cs typeface="+mn-cs"/>
                </a:rPr>
                <a:t>Issues &amp; Relationships</a:t>
              </a:r>
            </a:p>
          </p:txBody>
        </p:sp>
        <p:sp>
          <p:nvSpPr>
            <p:cNvPr id="7" name="Flowchart: Document 6">
              <a:extLst>
                <a:ext uri="{FF2B5EF4-FFF2-40B4-BE49-F238E27FC236}">
                  <a16:creationId xmlns:a16="http://schemas.microsoft.com/office/drawing/2014/main" id="{50379301-CD9A-7864-91E3-2E767FB5C5A3}"/>
                </a:ext>
              </a:extLst>
            </p:cNvPr>
            <p:cNvSpPr/>
            <p:nvPr/>
          </p:nvSpPr>
          <p:spPr>
            <a:xfrm>
              <a:off x="3943644" y="729081"/>
              <a:ext cx="1947991" cy="1080039"/>
            </a:xfrm>
            <a:prstGeom prst="flowChartDocument">
              <a:avLst/>
            </a:prstGeom>
            <a:effectLst>
              <a:outerShdw blurRad="1270000" dist="50800" dir="540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Franklin Gothic Book" panose="020B0502020104020203"/>
                  <a:ea typeface="+mn-ea"/>
                  <a:cs typeface="+mn-cs"/>
                </a:rPr>
                <a:t>Issue Outline</a:t>
              </a:r>
            </a:p>
          </p:txBody>
        </p:sp>
        <p:sp>
          <p:nvSpPr>
            <p:cNvPr id="8" name="Rectangle: Rounded Corners 7">
              <a:extLst>
                <a:ext uri="{FF2B5EF4-FFF2-40B4-BE49-F238E27FC236}">
                  <a16:creationId xmlns:a16="http://schemas.microsoft.com/office/drawing/2014/main" id="{F9E1DF30-BAAD-EF8D-6086-F114F309F87B}"/>
                </a:ext>
              </a:extLst>
            </p:cNvPr>
            <p:cNvSpPr/>
            <p:nvPr/>
          </p:nvSpPr>
          <p:spPr>
            <a:xfrm>
              <a:off x="866115" y="2171081"/>
              <a:ext cx="2687576" cy="1129553"/>
            </a:xfrm>
            <a:prstGeom prst="roundRect">
              <a:avLst/>
            </a:prstGeom>
            <a:solidFill>
              <a:srgbClr val="3B505F"/>
            </a:solidFill>
            <a:effectLst>
              <a:outerShdw blurRad="1270000" dist="50800" dir="540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Franklin Gothic Book" panose="020B0502020104020203"/>
                  <a:ea typeface="+mn-ea"/>
                  <a:cs typeface="+mn-cs"/>
                </a:rPr>
                <a:t>Select Issue &amp; Develop Practices or Position</a:t>
              </a:r>
            </a:p>
          </p:txBody>
        </p:sp>
        <p:sp>
          <p:nvSpPr>
            <p:cNvPr id="9" name="Flowchart: Multidocument 8">
              <a:extLst>
                <a:ext uri="{FF2B5EF4-FFF2-40B4-BE49-F238E27FC236}">
                  <a16:creationId xmlns:a16="http://schemas.microsoft.com/office/drawing/2014/main" id="{525DEA9C-6249-ABA3-0D31-8A94BA5E0313}"/>
                </a:ext>
              </a:extLst>
            </p:cNvPr>
            <p:cNvSpPr/>
            <p:nvPr/>
          </p:nvSpPr>
          <p:spPr>
            <a:xfrm>
              <a:off x="3906971" y="2119126"/>
              <a:ext cx="2166504" cy="1257919"/>
            </a:xfrm>
            <a:prstGeom prst="flowChartMultidocument">
              <a:avLst/>
            </a:prstGeom>
            <a:effectLst>
              <a:outerShdw blurRad="1270000" dist="50800" dir="540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Franklin Gothic Book" panose="020B0502020104020203"/>
                  <a:ea typeface="+mn-ea"/>
                  <a:cs typeface="+mn-cs"/>
                </a:rPr>
                <a:t>White Papers &amp; Draft Models</a:t>
              </a:r>
            </a:p>
          </p:txBody>
        </p:sp>
        <p:sp>
          <p:nvSpPr>
            <p:cNvPr id="10" name="Rectangle: Rounded Corners 9">
              <a:extLst>
                <a:ext uri="{FF2B5EF4-FFF2-40B4-BE49-F238E27FC236}">
                  <a16:creationId xmlns:a16="http://schemas.microsoft.com/office/drawing/2014/main" id="{71C35725-B14A-94E1-E96F-BCDE73B8CEEE}"/>
                </a:ext>
              </a:extLst>
            </p:cNvPr>
            <p:cNvSpPr/>
            <p:nvPr/>
          </p:nvSpPr>
          <p:spPr>
            <a:xfrm>
              <a:off x="842682" y="3647610"/>
              <a:ext cx="2711009" cy="1129553"/>
            </a:xfrm>
            <a:prstGeom prst="roundRect">
              <a:avLst/>
            </a:prstGeom>
            <a:solidFill>
              <a:srgbClr val="3B505F"/>
            </a:solidFill>
            <a:effectLst>
              <a:outerShdw blurRad="1270000" dist="50800" dir="540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Franklin Gothic Book" panose="020B0502020104020203"/>
                  <a:ea typeface="+mn-ea"/>
                  <a:cs typeface="+mn-cs"/>
                </a:rPr>
                <a:t>Agree on a Set of Practices &amp; Positions</a:t>
              </a:r>
            </a:p>
          </p:txBody>
        </p:sp>
        <p:cxnSp>
          <p:nvCxnSpPr>
            <p:cNvPr id="14" name="Straight Arrow Connector 13">
              <a:extLst>
                <a:ext uri="{FF2B5EF4-FFF2-40B4-BE49-F238E27FC236}">
                  <a16:creationId xmlns:a16="http://schemas.microsoft.com/office/drawing/2014/main" id="{040A2848-04D3-2993-6B7E-BF55BA41B664}"/>
                </a:ext>
              </a:extLst>
            </p:cNvPr>
            <p:cNvCxnSpPr>
              <a:cxnSpLocks/>
              <a:stCxn id="5" idx="3"/>
              <a:endCxn id="7" idx="1"/>
            </p:cNvCxnSpPr>
            <p:nvPr/>
          </p:nvCxnSpPr>
          <p:spPr>
            <a:xfrm>
              <a:off x="3553691" y="1259329"/>
              <a:ext cx="389953" cy="9772"/>
            </a:xfrm>
            <a:prstGeom prst="straightConnector1">
              <a:avLst/>
            </a:prstGeom>
            <a:ln>
              <a:tailEnd type="triangle"/>
            </a:ln>
            <a:effectLst>
              <a:outerShdw blurRad="1270000" dist="50800" dir="5400000" algn="ctr" rotWithShape="0">
                <a:srgbClr val="000000">
                  <a:alpha val="43137"/>
                </a:srgbClr>
              </a:outerShdw>
            </a:effectLst>
          </p:spPr>
          <p:style>
            <a:lnRef idx="3">
              <a:schemeClr val="dk1"/>
            </a:lnRef>
            <a:fillRef idx="0">
              <a:schemeClr val="dk1"/>
            </a:fillRef>
            <a:effectRef idx="2">
              <a:schemeClr val="dk1"/>
            </a:effectRef>
            <a:fontRef idx="minor">
              <a:schemeClr val="tx1"/>
            </a:fontRef>
          </p:style>
        </p:cxnSp>
        <p:cxnSp>
          <p:nvCxnSpPr>
            <p:cNvPr id="15" name="Straight Arrow Connector 14">
              <a:extLst>
                <a:ext uri="{FF2B5EF4-FFF2-40B4-BE49-F238E27FC236}">
                  <a16:creationId xmlns:a16="http://schemas.microsoft.com/office/drawing/2014/main" id="{CFC86694-34B2-C9F7-D7DC-26751C123A9F}"/>
                </a:ext>
              </a:extLst>
            </p:cNvPr>
            <p:cNvCxnSpPr>
              <a:cxnSpLocks/>
              <a:stCxn id="8" idx="3"/>
              <a:endCxn id="9" idx="1"/>
            </p:cNvCxnSpPr>
            <p:nvPr/>
          </p:nvCxnSpPr>
          <p:spPr>
            <a:xfrm>
              <a:off x="3553691" y="2735858"/>
              <a:ext cx="353280" cy="12228"/>
            </a:xfrm>
            <a:prstGeom prst="straightConnector1">
              <a:avLst/>
            </a:prstGeom>
            <a:ln>
              <a:tailEnd type="triangle"/>
            </a:ln>
            <a:effectLst>
              <a:outerShdw blurRad="1270000" dist="50800" dir="5400000" algn="ctr" rotWithShape="0">
                <a:srgbClr val="000000">
                  <a:alpha val="43137"/>
                </a:srgbClr>
              </a:outerShdw>
            </a:effectLst>
          </p:spPr>
          <p:style>
            <a:lnRef idx="3">
              <a:schemeClr val="dk1"/>
            </a:lnRef>
            <a:fillRef idx="0">
              <a:schemeClr val="dk1"/>
            </a:fillRef>
            <a:effectRef idx="2">
              <a:schemeClr val="dk1"/>
            </a:effectRef>
            <a:fontRef idx="minor">
              <a:schemeClr val="tx1"/>
            </a:fontRef>
          </p:style>
        </p:cxnSp>
        <p:sp>
          <p:nvSpPr>
            <p:cNvPr id="20" name="Flowchart: Document 19">
              <a:extLst>
                <a:ext uri="{FF2B5EF4-FFF2-40B4-BE49-F238E27FC236}">
                  <a16:creationId xmlns:a16="http://schemas.microsoft.com/office/drawing/2014/main" id="{1218277E-70B4-A4D7-7A74-6C73998E7FD3}"/>
                </a:ext>
              </a:extLst>
            </p:cNvPr>
            <p:cNvSpPr/>
            <p:nvPr/>
          </p:nvSpPr>
          <p:spPr>
            <a:xfrm>
              <a:off x="4005989" y="3687131"/>
              <a:ext cx="1947991" cy="1080039"/>
            </a:xfrm>
            <a:prstGeom prst="flowChartDocument">
              <a:avLst/>
            </a:prstGeom>
            <a:noFill/>
            <a:ln w="9525" cap="flat" cmpd="sng" algn="ctr">
              <a:solidFill>
                <a:schemeClr val="accent1"/>
              </a:solidFill>
              <a:prstDash val="solid"/>
              <a:round/>
              <a:headEnd type="none" w="med" len="med"/>
              <a:tailEnd type="none" w="med" len="med"/>
            </a:ln>
            <a:effectLst>
              <a:outerShdw blurRad="1270000" dist="50800" dir="5400000" algn="ctr" rotWithShape="0">
                <a:srgbClr val="000000">
                  <a:alpha val="43137"/>
                </a:srgbClr>
              </a:outerShdw>
            </a:effectLst>
          </p:spPr>
          <p:style>
            <a:lnRef idx="0">
              <a:scrgbClr r="0" g="0" b="0"/>
            </a:lnRef>
            <a:fillRef idx="0">
              <a:scrgbClr r="0" g="0" b="0"/>
            </a:fillRef>
            <a:effectRef idx="0">
              <a:scrgbClr r="0" g="0" b="0"/>
            </a:effectRef>
            <a:fontRef idx="minor">
              <a:schemeClr val="accen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A5300F"/>
                  </a:solidFill>
                  <a:effectLst/>
                  <a:uLnTx/>
                  <a:uFillTx/>
                  <a:latin typeface="Franklin Gothic Book" panose="020B0502020104020203"/>
                  <a:ea typeface="+mn-ea"/>
                  <a:cs typeface="+mn-cs"/>
                </a:rPr>
                <a:t>Proposed Drafts &amp; Other Guidance</a:t>
              </a:r>
            </a:p>
          </p:txBody>
        </p:sp>
        <p:cxnSp>
          <p:nvCxnSpPr>
            <p:cNvPr id="24" name="Straight Arrow Connector 23">
              <a:extLst>
                <a:ext uri="{FF2B5EF4-FFF2-40B4-BE49-F238E27FC236}">
                  <a16:creationId xmlns:a16="http://schemas.microsoft.com/office/drawing/2014/main" id="{86922FDF-CAAF-1752-7858-45AFA1E63EE4}"/>
                </a:ext>
              </a:extLst>
            </p:cNvPr>
            <p:cNvCxnSpPr>
              <a:cxnSpLocks/>
              <a:stCxn id="10" idx="3"/>
              <a:endCxn id="20" idx="1"/>
            </p:cNvCxnSpPr>
            <p:nvPr/>
          </p:nvCxnSpPr>
          <p:spPr>
            <a:xfrm>
              <a:off x="3553691" y="4212387"/>
              <a:ext cx="452298" cy="14764"/>
            </a:xfrm>
            <a:prstGeom prst="straightConnector1">
              <a:avLst/>
            </a:prstGeom>
            <a:ln w="19050" cap="flat" cmpd="sng" algn="ctr">
              <a:solidFill>
                <a:srgbClr val="1A1D2C"/>
              </a:solidFill>
              <a:prstDash val="sysDash"/>
              <a:round/>
              <a:headEnd type="none" w="med" len="med"/>
              <a:tailEnd type="arrow" w="med" len="med"/>
            </a:ln>
            <a:effectLst>
              <a:outerShdw blurRad="1270000" dist="50800" dir="5400000" algn="ctr" rotWithShape="0">
                <a:srgbClr val="000000">
                  <a:alpha val="43137"/>
                </a:srgbClr>
              </a:outerShdw>
            </a:effectLst>
          </p:spPr>
          <p:style>
            <a:lnRef idx="0">
              <a:scrgbClr r="0" g="0" b="0"/>
            </a:lnRef>
            <a:fillRef idx="0">
              <a:scrgbClr r="0" g="0" b="0"/>
            </a:fillRef>
            <a:effectRef idx="0">
              <a:scrgbClr r="0" g="0" b="0"/>
            </a:effectRef>
            <a:fontRef idx="minor">
              <a:schemeClr val="tx1"/>
            </a:fontRef>
          </p:style>
        </p:cxnSp>
        <p:cxnSp>
          <p:nvCxnSpPr>
            <p:cNvPr id="25" name="Straight Arrow Connector 24">
              <a:extLst>
                <a:ext uri="{FF2B5EF4-FFF2-40B4-BE49-F238E27FC236}">
                  <a16:creationId xmlns:a16="http://schemas.microsoft.com/office/drawing/2014/main" id="{653FFD1E-3427-8ECC-50F5-4C2E67CA7E24}"/>
                </a:ext>
              </a:extLst>
            </p:cNvPr>
            <p:cNvCxnSpPr>
              <a:cxnSpLocks/>
              <a:stCxn id="5" idx="2"/>
              <a:endCxn id="8" idx="0"/>
            </p:cNvCxnSpPr>
            <p:nvPr/>
          </p:nvCxnSpPr>
          <p:spPr>
            <a:xfrm>
              <a:off x="2209903" y="1824105"/>
              <a:ext cx="0" cy="346976"/>
            </a:xfrm>
            <a:prstGeom prst="straightConnector1">
              <a:avLst/>
            </a:prstGeom>
            <a:ln>
              <a:tailEnd type="triangle"/>
            </a:ln>
            <a:effectLst>
              <a:outerShdw blurRad="1270000" dist="50800" dir="5400000" algn="ctr" rotWithShape="0">
                <a:srgbClr val="000000">
                  <a:alpha val="43137"/>
                </a:srgbClr>
              </a:outerShdw>
            </a:effectLst>
          </p:spPr>
          <p:style>
            <a:lnRef idx="3">
              <a:schemeClr val="dk1"/>
            </a:lnRef>
            <a:fillRef idx="0">
              <a:schemeClr val="dk1"/>
            </a:fillRef>
            <a:effectRef idx="2">
              <a:schemeClr val="dk1"/>
            </a:effectRef>
            <a:fontRef idx="minor">
              <a:schemeClr val="tx1"/>
            </a:fontRef>
          </p:style>
        </p:cxnSp>
        <p:cxnSp>
          <p:nvCxnSpPr>
            <p:cNvPr id="28" name="Straight Arrow Connector 27">
              <a:extLst>
                <a:ext uri="{FF2B5EF4-FFF2-40B4-BE49-F238E27FC236}">
                  <a16:creationId xmlns:a16="http://schemas.microsoft.com/office/drawing/2014/main" id="{E0A1B5D5-7C49-CDA1-15B6-44997A512A4C}"/>
                </a:ext>
              </a:extLst>
            </p:cNvPr>
            <p:cNvCxnSpPr>
              <a:cxnSpLocks/>
            </p:cNvCxnSpPr>
            <p:nvPr/>
          </p:nvCxnSpPr>
          <p:spPr>
            <a:xfrm>
              <a:off x="2261859" y="3300634"/>
              <a:ext cx="0" cy="346976"/>
            </a:xfrm>
            <a:prstGeom prst="straightConnector1">
              <a:avLst/>
            </a:prstGeom>
            <a:ln>
              <a:tailEnd type="triangle"/>
            </a:ln>
            <a:effectLst>
              <a:outerShdw blurRad="1270000" dist="50800" dir="5400000" algn="ctr" rotWithShape="0">
                <a:srgbClr val="000000">
                  <a:alpha val="43137"/>
                </a:srgbClr>
              </a:outerShdw>
            </a:effectLst>
          </p:spPr>
          <p:style>
            <a:lnRef idx="3">
              <a:schemeClr val="dk1"/>
            </a:lnRef>
            <a:fillRef idx="0">
              <a:schemeClr val="dk1"/>
            </a:fillRef>
            <a:effectRef idx="2">
              <a:schemeClr val="dk1"/>
            </a:effectRef>
            <a:fontRef idx="minor">
              <a:schemeClr val="tx1"/>
            </a:fontRef>
          </p:style>
        </p:cxnSp>
        <p:cxnSp>
          <p:nvCxnSpPr>
            <p:cNvPr id="29" name="Straight Arrow Connector 28">
              <a:extLst>
                <a:ext uri="{FF2B5EF4-FFF2-40B4-BE49-F238E27FC236}">
                  <a16:creationId xmlns:a16="http://schemas.microsoft.com/office/drawing/2014/main" id="{6B74B1C4-B783-9088-7E6A-BD2CF3915A19}"/>
                </a:ext>
              </a:extLst>
            </p:cNvPr>
            <p:cNvCxnSpPr>
              <a:cxnSpLocks/>
              <a:stCxn id="10" idx="2"/>
              <a:endCxn id="3" idx="0"/>
            </p:cNvCxnSpPr>
            <p:nvPr/>
          </p:nvCxnSpPr>
          <p:spPr>
            <a:xfrm>
              <a:off x="2198187" y="4777163"/>
              <a:ext cx="11218" cy="201416"/>
            </a:xfrm>
            <a:prstGeom prst="straightConnector1">
              <a:avLst/>
            </a:prstGeom>
            <a:ln>
              <a:tailEnd type="triangle"/>
            </a:ln>
            <a:effectLst>
              <a:outerShdw blurRad="1270000" dist="50800" dir="5400000" algn="ctr" rotWithShape="0">
                <a:srgbClr val="000000">
                  <a:alpha val="43137"/>
                </a:srgbClr>
              </a:outerShdw>
            </a:effectLst>
          </p:spPr>
          <p:style>
            <a:lnRef idx="3">
              <a:schemeClr val="dk1"/>
            </a:lnRef>
            <a:fillRef idx="0">
              <a:schemeClr val="dk1"/>
            </a:fillRef>
            <a:effectRef idx="2">
              <a:schemeClr val="dk1"/>
            </a:effectRef>
            <a:fontRef idx="minor">
              <a:schemeClr val="tx1"/>
            </a:fontRef>
          </p:style>
        </p:cxnSp>
        <p:cxnSp>
          <p:nvCxnSpPr>
            <p:cNvPr id="36" name="Connector: Elbow 35">
              <a:extLst>
                <a:ext uri="{FF2B5EF4-FFF2-40B4-BE49-F238E27FC236}">
                  <a16:creationId xmlns:a16="http://schemas.microsoft.com/office/drawing/2014/main" id="{6C5BCC9A-FBE0-459B-29A2-AA432867DA37}"/>
                </a:ext>
              </a:extLst>
            </p:cNvPr>
            <p:cNvCxnSpPr>
              <a:cxnSpLocks/>
              <a:stCxn id="3" idx="1"/>
              <a:endCxn id="5" idx="1"/>
            </p:cNvCxnSpPr>
            <p:nvPr/>
          </p:nvCxnSpPr>
          <p:spPr>
            <a:xfrm rot="10800000">
              <a:off x="866115" y="1259330"/>
              <a:ext cx="15892" cy="4426145"/>
            </a:xfrm>
            <a:prstGeom prst="bentConnector3">
              <a:avLst>
                <a:gd name="adj1" fmla="val 1538460"/>
              </a:avLst>
            </a:prstGeom>
            <a:ln>
              <a:prstDash val="sysDash"/>
              <a:tailEnd type="triangle"/>
            </a:ln>
            <a:effectLst>
              <a:outerShdw blurRad="1270000" dist="50800" dir="5400000" algn="ctr" rotWithShape="0">
                <a:srgbClr val="000000">
                  <a:alpha val="43137"/>
                </a:srgbClr>
              </a:outerShdw>
            </a:effectLst>
          </p:spPr>
          <p:style>
            <a:lnRef idx="3">
              <a:schemeClr val="dk1"/>
            </a:lnRef>
            <a:fillRef idx="0">
              <a:schemeClr val="dk1"/>
            </a:fillRef>
            <a:effectRef idx="2">
              <a:schemeClr val="dk1"/>
            </a:effectRef>
            <a:fontRef idx="minor">
              <a:schemeClr val="tx1"/>
            </a:fontRef>
          </p:style>
        </p:cxnSp>
        <p:cxnSp>
          <p:nvCxnSpPr>
            <p:cNvPr id="49" name="Straight Arrow Connector 48">
              <a:extLst>
                <a:ext uri="{FF2B5EF4-FFF2-40B4-BE49-F238E27FC236}">
                  <a16:creationId xmlns:a16="http://schemas.microsoft.com/office/drawing/2014/main" id="{BE3652BD-E37B-D0BA-A2DD-2381BDFCE110}"/>
                </a:ext>
              </a:extLst>
            </p:cNvPr>
            <p:cNvCxnSpPr>
              <a:cxnSpLocks/>
              <a:stCxn id="3" idx="3"/>
              <a:endCxn id="55" idx="1"/>
            </p:cNvCxnSpPr>
            <p:nvPr/>
          </p:nvCxnSpPr>
          <p:spPr>
            <a:xfrm>
              <a:off x="3536802" y="5685474"/>
              <a:ext cx="297432" cy="3441"/>
            </a:xfrm>
            <a:prstGeom prst="straightConnector1">
              <a:avLst/>
            </a:prstGeom>
            <a:ln w="19050" cap="flat" cmpd="sng" algn="ctr">
              <a:solidFill>
                <a:srgbClr val="1A1D2C"/>
              </a:solidFill>
              <a:prstDash val="sysDash"/>
              <a:round/>
              <a:headEnd type="none" w="med" len="med"/>
              <a:tailEnd type="arrow" w="med" len="med"/>
            </a:ln>
            <a:effectLst>
              <a:outerShdw blurRad="1270000" dist="50800" dir="5400000" algn="ctr" rotWithShape="0">
                <a:srgbClr val="000000">
                  <a:alpha val="43137"/>
                </a:srgbClr>
              </a:outerShdw>
            </a:effectLst>
          </p:spPr>
          <p:style>
            <a:lnRef idx="0">
              <a:scrgbClr r="0" g="0" b="0"/>
            </a:lnRef>
            <a:fillRef idx="0">
              <a:scrgbClr r="0" g="0" b="0"/>
            </a:fillRef>
            <a:effectRef idx="0">
              <a:scrgbClr r="0" g="0" b="0"/>
            </a:effectRef>
            <a:fontRef idx="minor">
              <a:schemeClr val="tx1"/>
            </a:fontRef>
          </p:style>
        </p:cxnSp>
        <p:sp>
          <p:nvSpPr>
            <p:cNvPr id="55" name="Rectangle: Rounded Corners 54">
              <a:extLst>
                <a:ext uri="{FF2B5EF4-FFF2-40B4-BE49-F238E27FC236}">
                  <a16:creationId xmlns:a16="http://schemas.microsoft.com/office/drawing/2014/main" id="{D93EA974-4A54-E44F-B472-271A6408912C}"/>
                </a:ext>
              </a:extLst>
            </p:cNvPr>
            <p:cNvSpPr/>
            <p:nvPr/>
          </p:nvSpPr>
          <p:spPr>
            <a:xfrm>
              <a:off x="3834234" y="5124138"/>
              <a:ext cx="1700650" cy="1129553"/>
            </a:xfrm>
            <a:prstGeom prst="roundRect">
              <a:avLst/>
            </a:prstGeom>
            <a:solidFill>
              <a:srgbClr val="3B505F"/>
            </a:solidFill>
            <a:effectLst>
              <a:outerShdw blurRad="1270000" dist="50800" dir="540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Franklin Gothic Book" panose="020B0502020104020203"/>
                  <a:ea typeface="+mn-ea"/>
                  <a:cs typeface="+mn-cs"/>
                </a:rPr>
                <a:t>WORK GROUP APPROVAL</a:t>
              </a:r>
            </a:p>
          </p:txBody>
        </p:sp>
        <p:sp>
          <p:nvSpPr>
            <p:cNvPr id="61" name="Rectangle: Rounded Corners 60">
              <a:extLst>
                <a:ext uri="{FF2B5EF4-FFF2-40B4-BE49-F238E27FC236}">
                  <a16:creationId xmlns:a16="http://schemas.microsoft.com/office/drawing/2014/main" id="{01D436A9-43AB-B2F9-40F6-5901C6F4964C}"/>
                </a:ext>
              </a:extLst>
            </p:cNvPr>
            <p:cNvSpPr/>
            <p:nvPr/>
          </p:nvSpPr>
          <p:spPr>
            <a:xfrm>
              <a:off x="5829284" y="5122421"/>
              <a:ext cx="1700650" cy="1129553"/>
            </a:xfrm>
            <a:prstGeom prst="roundRect">
              <a:avLst/>
            </a:prstGeom>
            <a:solidFill>
              <a:srgbClr val="3B505F"/>
            </a:solidFill>
            <a:effectLst>
              <a:outerShdw blurRad="1270000" dist="50800" dir="540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Franklin Gothic Book" panose="020B0502020104020203"/>
                  <a:ea typeface="+mn-ea"/>
                  <a:cs typeface="+mn-cs"/>
                </a:rPr>
                <a:t>UNIFORMITY COMMITTEE APPROVAL</a:t>
              </a:r>
            </a:p>
          </p:txBody>
        </p:sp>
        <p:cxnSp>
          <p:nvCxnSpPr>
            <p:cNvPr id="62" name="Straight Arrow Connector 61">
              <a:extLst>
                <a:ext uri="{FF2B5EF4-FFF2-40B4-BE49-F238E27FC236}">
                  <a16:creationId xmlns:a16="http://schemas.microsoft.com/office/drawing/2014/main" id="{ADC135C3-B960-09F5-F680-583A774DBAA4}"/>
                </a:ext>
              </a:extLst>
            </p:cNvPr>
            <p:cNvCxnSpPr>
              <a:cxnSpLocks/>
              <a:stCxn id="55" idx="3"/>
              <a:endCxn id="61" idx="1"/>
            </p:cNvCxnSpPr>
            <p:nvPr/>
          </p:nvCxnSpPr>
          <p:spPr>
            <a:xfrm flipV="1">
              <a:off x="5534884" y="5687198"/>
              <a:ext cx="294400" cy="1717"/>
            </a:xfrm>
            <a:prstGeom prst="straightConnector1">
              <a:avLst/>
            </a:prstGeom>
            <a:ln w="19050" cap="flat" cmpd="sng" algn="ctr">
              <a:solidFill>
                <a:srgbClr val="1A1D2C"/>
              </a:solidFill>
              <a:prstDash val="sysDash"/>
              <a:round/>
              <a:headEnd type="none" w="med" len="med"/>
              <a:tailEnd type="arrow" w="med" len="med"/>
            </a:ln>
            <a:effectLst>
              <a:outerShdw blurRad="1270000" dist="50800" dir="5400000" algn="ctr" rotWithShape="0">
                <a:srgbClr val="000000">
                  <a:alpha val="43137"/>
                </a:srgbClr>
              </a:outerShdw>
            </a:effectLst>
          </p:spPr>
          <p:style>
            <a:lnRef idx="0">
              <a:scrgbClr r="0" g="0" b="0"/>
            </a:lnRef>
            <a:fillRef idx="0">
              <a:scrgbClr r="0" g="0" b="0"/>
            </a:fillRef>
            <a:effectRef idx="0">
              <a:scrgbClr r="0" g="0" b="0"/>
            </a:effectRef>
            <a:fontRef idx="minor">
              <a:schemeClr val="tx1"/>
            </a:fontRef>
          </p:style>
        </p:cxnSp>
        <p:sp>
          <p:nvSpPr>
            <p:cNvPr id="65" name="Rectangle: Rounded Corners 64">
              <a:extLst>
                <a:ext uri="{FF2B5EF4-FFF2-40B4-BE49-F238E27FC236}">
                  <a16:creationId xmlns:a16="http://schemas.microsoft.com/office/drawing/2014/main" id="{40F1B6D1-0DB4-F77B-CE35-4F653F84552F}"/>
                </a:ext>
              </a:extLst>
            </p:cNvPr>
            <p:cNvSpPr/>
            <p:nvPr/>
          </p:nvSpPr>
          <p:spPr>
            <a:xfrm>
              <a:off x="9858205" y="5111733"/>
              <a:ext cx="1809826" cy="1129553"/>
            </a:xfrm>
            <a:prstGeom prst="roundRect">
              <a:avLst/>
            </a:prstGeom>
            <a:solidFill>
              <a:srgbClr val="3B505F"/>
            </a:solidFill>
            <a:effectLst>
              <a:outerShdw blurRad="1270000" dist="50800" dir="540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Franklin Gothic Book" panose="020B0502020104020203"/>
                  <a:ea typeface="+mn-ea"/>
                  <a:cs typeface="+mn-cs"/>
                </a:rPr>
                <a:t>COMMISSION APPROVAL</a:t>
              </a:r>
            </a:p>
          </p:txBody>
        </p:sp>
        <p:sp>
          <p:nvSpPr>
            <p:cNvPr id="66" name="Rectangle: Rounded Corners 65">
              <a:extLst>
                <a:ext uri="{FF2B5EF4-FFF2-40B4-BE49-F238E27FC236}">
                  <a16:creationId xmlns:a16="http://schemas.microsoft.com/office/drawing/2014/main" id="{6A9D22B0-C350-89C7-C232-039588F6347F}"/>
                </a:ext>
              </a:extLst>
            </p:cNvPr>
            <p:cNvSpPr/>
            <p:nvPr/>
          </p:nvSpPr>
          <p:spPr>
            <a:xfrm>
              <a:off x="7845123" y="5122421"/>
              <a:ext cx="1700650" cy="1129553"/>
            </a:xfrm>
            <a:prstGeom prst="roundRect">
              <a:avLst/>
            </a:prstGeom>
            <a:solidFill>
              <a:srgbClr val="3B505F"/>
            </a:solidFill>
            <a:effectLst>
              <a:outerShdw blurRad="1270000" dist="50800" dir="540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700" b="1" i="0" u="none" strike="noStrike" kern="1200" cap="none" spc="0" normalizeH="0" baseline="0" noProof="0" dirty="0">
                  <a:ln>
                    <a:noFill/>
                  </a:ln>
                  <a:solidFill>
                    <a:prstClr val="white"/>
                  </a:solidFill>
                  <a:effectLst/>
                  <a:uLnTx/>
                  <a:uFillTx/>
                  <a:latin typeface="Franklin Gothic Book" panose="020B0502020104020203"/>
                  <a:ea typeface="+mn-ea"/>
                  <a:cs typeface="+mn-cs"/>
                </a:rPr>
                <a:t>EXECUTIVE COMMITTEE PUBLIC HEARING</a:t>
              </a:r>
            </a:p>
          </p:txBody>
        </p:sp>
        <p:cxnSp>
          <p:nvCxnSpPr>
            <p:cNvPr id="67" name="Straight Arrow Connector 66">
              <a:extLst>
                <a:ext uri="{FF2B5EF4-FFF2-40B4-BE49-F238E27FC236}">
                  <a16:creationId xmlns:a16="http://schemas.microsoft.com/office/drawing/2014/main" id="{4265FD09-44C1-21CE-F3FF-E01D5F5FFCC2}"/>
                </a:ext>
              </a:extLst>
            </p:cNvPr>
            <p:cNvCxnSpPr>
              <a:cxnSpLocks/>
              <a:stCxn id="61" idx="3"/>
              <a:endCxn id="66" idx="1"/>
            </p:cNvCxnSpPr>
            <p:nvPr/>
          </p:nvCxnSpPr>
          <p:spPr>
            <a:xfrm>
              <a:off x="7529934" y="5687198"/>
              <a:ext cx="315189" cy="0"/>
            </a:xfrm>
            <a:prstGeom prst="straightConnector1">
              <a:avLst/>
            </a:prstGeom>
            <a:ln w="19050" cap="flat" cmpd="sng" algn="ctr">
              <a:solidFill>
                <a:srgbClr val="1A1D2C"/>
              </a:solidFill>
              <a:prstDash val="sysDash"/>
              <a:round/>
              <a:headEnd type="none" w="med" len="med"/>
              <a:tailEnd type="arrow" w="med" len="med"/>
            </a:ln>
            <a:effectLst>
              <a:outerShdw blurRad="1270000" dist="50800" dir="5400000" algn="ctr" rotWithShape="0">
                <a:srgbClr val="000000">
                  <a:alpha val="43137"/>
                </a:srgbClr>
              </a:outerShdw>
            </a:effectLst>
          </p:spPr>
          <p:style>
            <a:lnRef idx="0">
              <a:scrgbClr r="0" g="0" b="0"/>
            </a:lnRef>
            <a:fillRef idx="0">
              <a:scrgbClr r="0" g="0" b="0"/>
            </a:fillRef>
            <a:effectRef idx="0">
              <a:scrgbClr r="0" g="0" b="0"/>
            </a:effectRef>
            <a:fontRef idx="minor">
              <a:schemeClr val="tx1"/>
            </a:fontRef>
          </p:style>
        </p:cxnSp>
        <p:cxnSp>
          <p:nvCxnSpPr>
            <p:cNvPr id="70" name="Straight Arrow Connector 69">
              <a:extLst>
                <a:ext uri="{FF2B5EF4-FFF2-40B4-BE49-F238E27FC236}">
                  <a16:creationId xmlns:a16="http://schemas.microsoft.com/office/drawing/2014/main" id="{5CA31C05-DBF1-F676-CFCB-DA504D4CFBCC}"/>
                </a:ext>
              </a:extLst>
            </p:cNvPr>
            <p:cNvCxnSpPr>
              <a:cxnSpLocks/>
              <a:stCxn id="66" idx="3"/>
              <a:endCxn id="65" idx="1"/>
            </p:cNvCxnSpPr>
            <p:nvPr/>
          </p:nvCxnSpPr>
          <p:spPr>
            <a:xfrm flipV="1">
              <a:off x="9545773" y="5676510"/>
              <a:ext cx="312432" cy="10687"/>
            </a:xfrm>
            <a:prstGeom prst="straightConnector1">
              <a:avLst/>
            </a:prstGeom>
            <a:ln w="19050" cap="flat" cmpd="sng" algn="ctr">
              <a:solidFill>
                <a:srgbClr val="1A1D2C"/>
              </a:solidFill>
              <a:prstDash val="sysDash"/>
              <a:round/>
              <a:headEnd type="none" w="med" len="med"/>
              <a:tailEnd type="arrow" w="med" len="med"/>
            </a:ln>
            <a:effectLst>
              <a:outerShdw blurRad="1270000" dist="50800" dir="5400000" algn="ctr" rotWithShape="0">
                <a:srgbClr val="000000">
                  <a:alpha val="43137"/>
                </a:srgbClr>
              </a:outerShdw>
            </a:effectLst>
          </p:spPr>
          <p:style>
            <a:lnRef idx="0">
              <a:scrgbClr r="0" g="0" b="0"/>
            </a:lnRef>
            <a:fillRef idx="0">
              <a:scrgbClr r="0" g="0" b="0"/>
            </a:fillRef>
            <a:effectRef idx="0">
              <a:scrgbClr r="0" g="0" b="0"/>
            </a:effectRef>
            <a:fontRef idx="minor">
              <a:schemeClr val="tx1"/>
            </a:fontRef>
          </p:style>
        </p:cxnSp>
        <p:sp>
          <p:nvSpPr>
            <p:cNvPr id="3" name="Flowchart: Decision 2">
              <a:extLst>
                <a:ext uri="{FF2B5EF4-FFF2-40B4-BE49-F238E27FC236}">
                  <a16:creationId xmlns:a16="http://schemas.microsoft.com/office/drawing/2014/main" id="{FC9E70C0-D784-4CCA-6B63-33DE8F4FED19}"/>
                </a:ext>
              </a:extLst>
            </p:cNvPr>
            <p:cNvSpPr/>
            <p:nvPr/>
          </p:nvSpPr>
          <p:spPr>
            <a:xfrm>
              <a:off x="882007" y="4978579"/>
              <a:ext cx="2654795" cy="1413789"/>
            </a:xfrm>
            <a:prstGeom prst="flowChartDecision">
              <a:avLst/>
            </a:prstGeom>
            <a:solidFill>
              <a:srgbClr val="3B505F"/>
            </a:solidFill>
            <a:effectLst>
              <a:outerShdw blurRad="1270000" dist="50800" dir="540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Franklin Gothic Book" panose="020B0502020104020203"/>
                  <a:ea typeface="+mn-ea"/>
                  <a:cs typeface="+mn-cs"/>
                </a:rPr>
                <a:t>REPEAT or PROCEED</a:t>
              </a:r>
            </a:p>
          </p:txBody>
        </p:sp>
        <p:sp>
          <p:nvSpPr>
            <p:cNvPr id="4" name="Cloud 3">
              <a:extLst>
                <a:ext uri="{FF2B5EF4-FFF2-40B4-BE49-F238E27FC236}">
                  <a16:creationId xmlns:a16="http://schemas.microsoft.com/office/drawing/2014/main" id="{1F47A834-B3A7-07A8-94F9-14F12FBBA417}"/>
                </a:ext>
              </a:extLst>
            </p:cNvPr>
            <p:cNvSpPr/>
            <p:nvPr/>
          </p:nvSpPr>
          <p:spPr>
            <a:xfrm>
              <a:off x="6073475" y="614634"/>
              <a:ext cx="2561258" cy="1176549"/>
            </a:xfrm>
            <a:prstGeom prst="cloud">
              <a:avLst/>
            </a:prstGeom>
            <a:solidFill>
              <a:schemeClr val="bg2">
                <a:lumMod val="20000"/>
                <a:lumOff val="80000"/>
                <a:alpha val="80000"/>
              </a:schemeClr>
            </a:solidFill>
            <a:effectLst>
              <a:outerShdw blurRad="1270000" dist="50800" dir="5400000" algn="ctr" rotWithShape="0">
                <a:srgbClr val="000000">
                  <a:alpha val="43137"/>
                </a:srgbClr>
              </a:outerShdw>
            </a:effectLst>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Franklin Gothic Book" panose="020B0502020104020203"/>
                  <a:ea typeface="+mn-ea"/>
                  <a:cs typeface="+mn-cs"/>
                </a:rPr>
                <a:t>Background &amp; Training</a:t>
              </a:r>
            </a:p>
          </p:txBody>
        </p:sp>
        <p:sp>
          <p:nvSpPr>
            <p:cNvPr id="11" name="Cloud 10">
              <a:extLst>
                <a:ext uri="{FF2B5EF4-FFF2-40B4-BE49-F238E27FC236}">
                  <a16:creationId xmlns:a16="http://schemas.microsoft.com/office/drawing/2014/main" id="{BB6F70BF-1A95-C02C-97E9-8A3B59EF43DE}"/>
                </a:ext>
              </a:extLst>
            </p:cNvPr>
            <p:cNvSpPr/>
            <p:nvPr/>
          </p:nvSpPr>
          <p:spPr>
            <a:xfrm>
              <a:off x="7793141" y="3192621"/>
              <a:ext cx="2026213" cy="1111347"/>
            </a:xfrm>
            <a:prstGeom prst="cloud">
              <a:avLst/>
            </a:prstGeom>
            <a:solidFill>
              <a:schemeClr val="bg2">
                <a:lumMod val="40000"/>
                <a:lumOff val="60000"/>
                <a:alpha val="80000"/>
              </a:schemeClr>
            </a:solidFill>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Franklin Gothic Book" panose="020B0502020104020203"/>
                  <a:ea typeface="+mn-ea"/>
                  <a:cs typeface="+mn-cs"/>
                </a:rPr>
                <a:t>Litigation &amp; Legislation</a:t>
              </a:r>
            </a:p>
          </p:txBody>
        </p:sp>
        <p:sp>
          <p:nvSpPr>
            <p:cNvPr id="6" name="Cloud 5">
              <a:extLst>
                <a:ext uri="{FF2B5EF4-FFF2-40B4-BE49-F238E27FC236}">
                  <a16:creationId xmlns:a16="http://schemas.microsoft.com/office/drawing/2014/main" id="{4C73A203-007F-DB31-68E6-25E23EDAE964}"/>
                </a:ext>
              </a:extLst>
            </p:cNvPr>
            <p:cNvSpPr/>
            <p:nvPr/>
          </p:nvSpPr>
          <p:spPr>
            <a:xfrm>
              <a:off x="6426755" y="1916494"/>
              <a:ext cx="2026213" cy="1257919"/>
            </a:xfrm>
            <a:prstGeom prst="cloud">
              <a:avLst/>
            </a:prstGeom>
            <a:solidFill>
              <a:schemeClr val="bg2">
                <a:lumMod val="40000"/>
                <a:lumOff val="60000"/>
                <a:alpha val="80000"/>
              </a:schemeClr>
            </a:solidFill>
            <a:effectLst>
              <a:outerShdw blurRad="1270000" dist="50800" dir="5400000" algn="ctr" rotWithShape="0">
                <a:srgbClr val="000000">
                  <a:alpha val="43137"/>
                </a:srgbClr>
              </a:outerShdw>
            </a:effectLst>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Franklin Gothic Book" panose="020B0502020104020203"/>
                  <a:ea typeface="+mn-ea"/>
                  <a:cs typeface="+mn-cs"/>
                </a:rPr>
                <a:t>Expanding Project Page</a:t>
              </a:r>
            </a:p>
          </p:txBody>
        </p:sp>
      </p:grpSp>
      <p:sp>
        <p:nvSpPr>
          <p:cNvPr id="16" name="TextBox 15">
            <a:extLst>
              <a:ext uri="{FF2B5EF4-FFF2-40B4-BE49-F238E27FC236}">
                <a16:creationId xmlns:a16="http://schemas.microsoft.com/office/drawing/2014/main" id="{4D0007E9-EA67-0DFC-BB3E-58BBA8FC867E}"/>
              </a:ext>
            </a:extLst>
          </p:cNvPr>
          <p:cNvSpPr txBox="1"/>
          <p:nvPr/>
        </p:nvSpPr>
        <p:spPr>
          <a:xfrm>
            <a:off x="283623" y="2732614"/>
            <a:ext cx="1569455"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A5300F">
                    <a:lumMod val="50000"/>
                  </a:srgbClr>
                </a:solidFill>
                <a:effectLst/>
                <a:uLnTx/>
                <a:uFillTx/>
                <a:latin typeface="Franklin Gothic Book" panose="020B0502020104020203"/>
                <a:ea typeface="+mn-ea"/>
                <a:cs typeface="+mn-cs"/>
              </a:rPr>
              <a:t>General Work Group Process</a:t>
            </a:r>
          </a:p>
        </p:txBody>
      </p:sp>
    </p:spTree>
    <p:extLst>
      <p:ext uri="{BB962C8B-B14F-4D97-AF65-F5344CB8AC3E}">
        <p14:creationId xmlns:p14="http://schemas.microsoft.com/office/powerpoint/2010/main" val="10384865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609B5F29-528E-2E51-64B2-8BBA95236036}"/>
              </a:ext>
            </a:extLst>
          </p:cNvPr>
          <p:cNvGrpSpPr/>
          <p:nvPr/>
        </p:nvGrpSpPr>
        <p:grpSpPr>
          <a:xfrm>
            <a:off x="475673" y="206703"/>
            <a:ext cx="11240653" cy="1505522"/>
            <a:chOff x="475673" y="166257"/>
            <a:chExt cx="11240653" cy="1884216"/>
          </a:xfrm>
        </p:grpSpPr>
        <p:sp>
          <p:nvSpPr>
            <p:cNvPr id="10" name="Arrow: Right 9">
              <a:extLst>
                <a:ext uri="{FF2B5EF4-FFF2-40B4-BE49-F238E27FC236}">
                  <a16:creationId xmlns:a16="http://schemas.microsoft.com/office/drawing/2014/main" id="{6F36A8D4-E948-FF22-31AC-7D5EE2F9A237}"/>
                </a:ext>
              </a:extLst>
            </p:cNvPr>
            <p:cNvSpPr/>
            <p:nvPr/>
          </p:nvSpPr>
          <p:spPr>
            <a:xfrm>
              <a:off x="1318722" y="166257"/>
              <a:ext cx="9554555" cy="1884216"/>
            </a:xfrm>
            <a:prstGeom prst="rightArrow">
              <a:avLst/>
            </a:prstGeom>
            <a:solidFill>
              <a:schemeClr val="bg1">
                <a:lumMod val="65000"/>
              </a:schemeClr>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1" name="Freeform: Shape 10">
              <a:extLst>
                <a:ext uri="{FF2B5EF4-FFF2-40B4-BE49-F238E27FC236}">
                  <a16:creationId xmlns:a16="http://schemas.microsoft.com/office/drawing/2014/main" id="{38A4DFDC-52D1-20F9-9CA6-14219D2C6413}"/>
                </a:ext>
              </a:extLst>
            </p:cNvPr>
            <p:cNvSpPr/>
            <p:nvPr/>
          </p:nvSpPr>
          <p:spPr>
            <a:xfrm>
              <a:off x="475673" y="731521"/>
              <a:ext cx="3372196" cy="753686"/>
            </a:xfrm>
            <a:custGeom>
              <a:avLst/>
              <a:gdLst>
                <a:gd name="connsiteX0" fmla="*/ 0 w 3372196"/>
                <a:gd name="connsiteY0" fmla="*/ 125617 h 753686"/>
                <a:gd name="connsiteX1" fmla="*/ 125617 w 3372196"/>
                <a:gd name="connsiteY1" fmla="*/ 0 h 753686"/>
                <a:gd name="connsiteX2" fmla="*/ 3246579 w 3372196"/>
                <a:gd name="connsiteY2" fmla="*/ 0 h 753686"/>
                <a:gd name="connsiteX3" fmla="*/ 3372196 w 3372196"/>
                <a:gd name="connsiteY3" fmla="*/ 125617 h 753686"/>
                <a:gd name="connsiteX4" fmla="*/ 3372196 w 3372196"/>
                <a:gd name="connsiteY4" fmla="*/ 628069 h 753686"/>
                <a:gd name="connsiteX5" fmla="*/ 3246579 w 3372196"/>
                <a:gd name="connsiteY5" fmla="*/ 753686 h 753686"/>
                <a:gd name="connsiteX6" fmla="*/ 125617 w 3372196"/>
                <a:gd name="connsiteY6" fmla="*/ 753686 h 753686"/>
                <a:gd name="connsiteX7" fmla="*/ 0 w 3372196"/>
                <a:gd name="connsiteY7" fmla="*/ 628069 h 753686"/>
                <a:gd name="connsiteX8" fmla="*/ 0 w 3372196"/>
                <a:gd name="connsiteY8" fmla="*/ 125617 h 753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2196" h="753686">
                  <a:moveTo>
                    <a:pt x="0" y="125617"/>
                  </a:moveTo>
                  <a:cubicBezTo>
                    <a:pt x="0" y="56241"/>
                    <a:pt x="56241" y="0"/>
                    <a:pt x="125617" y="0"/>
                  </a:cubicBezTo>
                  <a:lnTo>
                    <a:pt x="3246579" y="0"/>
                  </a:lnTo>
                  <a:cubicBezTo>
                    <a:pt x="3315955" y="0"/>
                    <a:pt x="3372196" y="56241"/>
                    <a:pt x="3372196" y="125617"/>
                  </a:cubicBezTo>
                  <a:lnTo>
                    <a:pt x="3372196" y="628069"/>
                  </a:lnTo>
                  <a:cubicBezTo>
                    <a:pt x="3372196" y="697445"/>
                    <a:pt x="3315955" y="753686"/>
                    <a:pt x="3246579" y="753686"/>
                  </a:cubicBezTo>
                  <a:lnTo>
                    <a:pt x="125617" y="753686"/>
                  </a:lnTo>
                  <a:cubicBezTo>
                    <a:pt x="56241" y="753686"/>
                    <a:pt x="0" y="697445"/>
                    <a:pt x="0" y="628069"/>
                  </a:cubicBezTo>
                  <a:lnTo>
                    <a:pt x="0" y="125617"/>
                  </a:lnTo>
                  <a:close/>
                </a:path>
              </a:pathLst>
            </a:custGeom>
            <a:solidFill>
              <a:schemeClr val="accent1">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4902" tIns="154902" rIns="154902" bIns="154902" numCol="1" spcCol="1270" anchor="ctr" anchorCtr="0">
              <a:noAutofit/>
            </a:bodyPr>
            <a:lstStyle/>
            <a:p>
              <a:pPr marL="0" lvl="0" indent="0" algn="ctr" defTabSz="1377950">
                <a:lnSpc>
                  <a:spcPct val="90000"/>
                </a:lnSpc>
                <a:spcBef>
                  <a:spcPct val="0"/>
                </a:spcBef>
                <a:spcAft>
                  <a:spcPct val="35000"/>
                </a:spcAft>
                <a:buNone/>
              </a:pPr>
              <a:r>
                <a:rPr lang="en-US" sz="3100" kern="1200" dirty="0"/>
                <a:t>1950</a:t>
              </a:r>
            </a:p>
          </p:txBody>
        </p:sp>
        <p:sp>
          <p:nvSpPr>
            <p:cNvPr id="13" name="Freeform: Shape 12">
              <a:extLst>
                <a:ext uri="{FF2B5EF4-FFF2-40B4-BE49-F238E27FC236}">
                  <a16:creationId xmlns:a16="http://schemas.microsoft.com/office/drawing/2014/main" id="{32C6DEE3-46BB-EF4F-9620-7CFA326E7CC8}"/>
                </a:ext>
              </a:extLst>
            </p:cNvPr>
            <p:cNvSpPr/>
            <p:nvPr/>
          </p:nvSpPr>
          <p:spPr>
            <a:xfrm>
              <a:off x="8344130" y="731521"/>
              <a:ext cx="3372196" cy="753686"/>
            </a:xfrm>
            <a:custGeom>
              <a:avLst/>
              <a:gdLst>
                <a:gd name="connsiteX0" fmla="*/ 0 w 3372196"/>
                <a:gd name="connsiteY0" fmla="*/ 125617 h 753686"/>
                <a:gd name="connsiteX1" fmla="*/ 125617 w 3372196"/>
                <a:gd name="connsiteY1" fmla="*/ 0 h 753686"/>
                <a:gd name="connsiteX2" fmla="*/ 3246579 w 3372196"/>
                <a:gd name="connsiteY2" fmla="*/ 0 h 753686"/>
                <a:gd name="connsiteX3" fmla="*/ 3372196 w 3372196"/>
                <a:gd name="connsiteY3" fmla="*/ 125617 h 753686"/>
                <a:gd name="connsiteX4" fmla="*/ 3372196 w 3372196"/>
                <a:gd name="connsiteY4" fmla="*/ 628069 h 753686"/>
                <a:gd name="connsiteX5" fmla="*/ 3246579 w 3372196"/>
                <a:gd name="connsiteY5" fmla="*/ 753686 h 753686"/>
                <a:gd name="connsiteX6" fmla="*/ 125617 w 3372196"/>
                <a:gd name="connsiteY6" fmla="*/ 753686 h 753686"/>
                <a:gd name="connsiteX7" fmla="*/ 0 w 3372196"/>
                <a:gd name="connsiteY7" fmla="*/ 628069 h 753686"/>
                <a:gd name="connsiteX8" fmla="*/ 0 w 3372196"/>
                <a:gd name="connsiteY8" fmla="*/ 125617 h 753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2196" h="753686">
                  <a:moveTo>
                    <a:pt x="0" y="125617"/>
                  </a:moveTo>
                  <a:cubicBezTo>
                    <a:pt x="0" y="56241"/>
                    <a:pt x="56241" y="0"/>
                    <a:pt x="125617" y="0"/>
                  </a:cubicBezTo>
                  <a:lnTo>
                    <a:pt x="3246579" y="0"/>
                  </a:lnTo>
                  <a:cubicBezTo>
                    <a:pt x="3315955" y="0"/>
                    <a:pt x="3372196" y="56241"/>
                    <a:pt x="3372196" y="125617"/>
                  </a:cubicBezTo>
                  <a:lnTo>
                    <a:pt x="3372196" y="628069"/>
                  </a:lnTo>
                  <a:cubicBezTo>
                    <a:pt x="3372196" y="697445"/>
                    <a:pt x="3315955" y="753686"/>
                    <a:pt x="3246579" y="753686"/>
                  </a:cubicBezTo>
                  <a:lnTo>
                    <a:pt x="125617" y="753686"/>
                  </a:lnTo>
                  <a:cubicBezTo>
                    <a:pt x="56241" y="753686"/>
                    <a:pt x="0" y="697445"/>
                    <a:pt x="0" y="628069"/>
                  </a:cubicBezTo>
                  <a:lnTo>
                    <a:pt x="0" y="125617"/>
                  </a:lnTo>
                  <a:close/>
                </a:path>
              </a:pathLst>
            </a:custGeom>
            <a:solidFill>
              <a:schemeClr val="accent1">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4902" tIns="154902" rIns="154902" bIns="154902" numCol="1" spcCol="1270" anchor="ctr" anchorCtr="0">
              <a:noAutofit/>
            </a:bodyPr>
            <a:lstStyle/>
            <a:p>
              <a:pPr marL="0" lvl="0" indent="0" algn="ctr" defTabSz="1377950">
                <a:lnSpc>
                  <a:spcPct val="90000"/>
                </a:lnSpc>
                <a:spcBef>
                  <a:spcPct val="0"/>
                </a:spcBef>
                <a:spcAft>
                  <a:spcPct val="35000"/>
                </a:spcAft>
                <a:buNone/>
              </a:pPr>
              <a:r>
                <a:rPr lang="en-US" sz="3100" kern="1200" dirty="0"/>
                <a:t>2024</a:t>
              </a:r>
            </a:p>
          </p:txBody>
        </p:sp>
      </p:grpSp>
      <p:grpSp>
        <p:nvGrpSpPr>
          <p:cNvPr id="14" name="Group 13">
            <a:extLst>
              <a:ext uri="{FF2B5EF4-FFF2-40B4-BE49-F238E27FC236}">
                <a16:creationId xmlns:a16="http://schemas.microsoft.com/office/drawing/2014/main" id="{F55BABA1-BBF7-8E48-3A39-A6A8DB3B00AA}"/>
              </a:ext>
            </a:extLst>
          </p:cNvPr>
          <p:cNvGrpSpPr/>
          <p:nvPr/>
        </p:nvGrpSpPr>
        <p:grpSpPr>
          <a:xfrm>
            <a:off x="475673" y="1701726"/>
            <a:ext cx="11240653" cy="1505523"/>
            <a:chOff x="475673" y="166257"/>
            <a:chExt cx="11240653" cy="1884216"/>
          </a:xfrm>
        </p:grpSpPr>
        <p:sp>
          <p:nvSpPr>
            <p:cNvPr id="15" name="Arrow: Right 14">
              <a:extLst>
                <a:ext uri="{FF2B5EF4-FFF2-40B4-BE49-F238E27FC236}">
                  <a16:creationId xmlns:a16="http://schemas.microsoft.com/office/drawing/2014/main" id="{16D6A187-53BA-A8D6-86C2-816195820C29}"/>
                </a:ext>
              </a:extLst>
            </p:cNvPr>
            <p:cNvSpPr/>
            <p:nvPr/>
          </p:nvSpPr>
          <p:spPr>
            <a:xfrm>
              <a:off x="1318722" y="166257"/>
              <a:ext cx="9554555" cy="1884216"/>
            </a:xfrm>
            <a:prstGeom prst="rightArrow">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6" name="Freeform: Shape 15">
              <a:extLst>
                <a:ext uri="{FF2B5EF4-FFF2-40B4-BE49-F238E27FC236}">
                  <a16:creationId xmlns:a16="http://schemas.microsoft.com/office/drawing/2014/main" id="{C718B65B-962A-85A6-25BF-77B3398ABE43}"/>
                </a:ext>
              </a:extLst>
            </p:cNvPr>
            <p:cNvSpPr/>
            <p:nvPr/>
          </p:nvSpPr>
          <p:spPr>
            <a:xfrm>
              <a:off x="475673" y="731521"/>
              <a:ext cx="3372196" cy="753686"/>
            </a:xfrm>
            <a:custGeom>
              <a:avLst/>
              <a:gdLst>
                <a:gd name="connsiteX0" fmla="*/ 0 w 3372196"/>
                <a:gd name="connsiteY0" fmla="*/ 125617 h 753686"/>
                <a:gd name="connsiteX1" fmla="*/ 125617 w 3372196"/>
                <a:gd name="connsiteY1" fmla="*/ 0 h 753686"/>
                <a:gd name="connsiteX2" fmla="*/ 3246579 w 3372196"/>
                <a:gd name="connsiteY2" fmla="*/ 0 h 753686"/>
                <a:gd name="connsiteX3" fmla="*/ 3372196 w 3372196"/>
                <a:gd name="connsiteY3" fmla="*/ 125617 h 753686"/>
                <a:gd name="connsiteX4" fmla="*/ 3372196 w 3372196"/>
                <a:gd name="connsiteY4" fmla="*/ 628069 h 753686"/>
                <a:gd name="connsiteX5" fmla="*/ 3246579 w 3372196"/>
                <a:gd name="connsiteY5" fmla="*/ 753686 h 753686"/>
                <a:gd name="connsiteX6" fmla="*/ 125617 w 3372196"/>
                <a:gd name="connsiteY6" fmla="*/ 753686 h 753686"/>
                <a:gd name="connsiteX7" fmla="*/ 0 w 3372196"/>
                <a:gd name="connsiteY7" fmla="*/ 628069 h 753686"/>
                <a:gd name="connsiteX8" fmla="*/ 0 w 3372196"/>
                <a:gd name="connsiteY8" fmla="*/ 125617 h 753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2196" h="753686">
                  <a:moveTo>
                    <a:pt x="0" y="125617"/>
                  </a:moveTo>
                  <a:cubicBezTo>
                    <a:pt x="0" y="56241"/>
                    <a:pt x="56241" y="0"/>
                    <a:pt x="125617" y="0"/>
                  </a:cubicBezTo>
                  <a:lnTo>
                    <a:pt x="3246579" y="0"/>
                  </a:lnTo>
                  <a:cubicBezTo>
                    <a:pt x="3315955" y="0"/>
                    <a:pt x="3372196" y="56241"/>
                    <a:pt x="3372196" y="125617"/>
                  </a:cubicBezTo>
                  <a:lnTo>
                    <a:pt x="3372196" y="628069"/>
                  </a:lnTo>
                  <a:cubicBezTo>
                    <a:pt x="3372196" y="697445"/>
                    <a:pt x="3315955" y="753686"/>
                    <a:pt x="3246579" y="753686"/>
                  </a:cubicBezTo>
                  <a:lnTo>
                    <a:pt x="125617" y="753686"/>
                  </a:lnTo>
                  <a:cubicBezTo>
                    <a:pt x="56241" y="753686"/>
                    <a:pt x="0" y="697445"/>
                    <a:pt x="0" y="628069"/>
                  </a:cubicBezTo>
                  <a:lnTo>
                    <a:pt x="0" y="125617"/>
                  </a:lnTo>
                  <a:close/>
                </a:path>
              </a:pathLst>
            </a:custGeom>
            <a:solidFill>
              <a:schemeClr val="accent1">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4902" tIns="154902" rIns="154902" bIns="154902" numCol="1" spcCol="1270" anchor="ctr" anchorCtr="0">
              <a:noAutofit/>
            </a:bodyPr>
            <a:lstStyle/>
            <a:p>
              <a:pPr marL="0" lvl="0" indent="0" algn="ctr" defTabSz="1377950">
                <a:lnSpc>
                  <a:spcPct val="90000"/>
                </a:lnSpc>
                <a:spcBef>
                  <a:spcPct val="0"/>
                </a:spcBef>
                <a:spcAft>
                  <a:spcPct val="35000"/>
                </a:spcAft>
                <a:buNone/>
              </a:pPr>
              <a:r>
                <a:rPr lang="en-US" sz="2000" dirty="0"/>
                <a:t>Aggregate Theory</a:t>
              </a:r>
              <a:endParaRPr lang="en-US" sz="2000" kern="1200" dirty="0"/>
            </a:p>
          </p:txBody>
        </p:sp>
        <p:sp>
          <p:nvSpPr>
            <p:cNvPr id="18" name="Freeform: Shape 17">
              <a:extLst>
                <a:ext uri="{FF2B5EF4-FFF2-40B4-BE49-F238E27FC236}">
                  <a16:creationId xmlns:a16="http://schemas.microsoft.com/office/drawing/2014/main" id="{38F81C1F-1D59-C8D0-67E2-0450C9F6B948}"/>
                </a:ext>
              </a:extLst>
            </p:cNvPr>
            <p:cNvSpPr/>
            <p:nvPr/>
          </p:nvSpPr>
          <p:spPr>
            <a:xfrm>
              <a:off x="8344130" y="731521"/>
              <a:ext cx="3372196" cy="753686"/>
            </a:xfrm>
            <a:custGeom>
              <a:avLst/>
              <a:gdLst>
                <a:gd name="connsiteX0" fmla="*/ 0 w 3372196"/>
                <a:gd name="connsiteY0" fmla="*/ 125617 h 753686"/>
                <a:gd name="connsiteX1" fmla="*/ 125617 w 3372196"/>
                <a:gd name="connsiteY1" fmla="*/ 0 h 753686"/>
                <a:gd name="connsiteX2" fmla="*/ 3246579 w 3372196"/>
                <a:gd name="connsiteY2" fmla="*/ 0 h 753686"/>
                <a:gd name="connsiteX3" fmla="*/ 3372196 w 3372196"/>
                <a:gd name="connsiteY3" fmla="*/ 125617 h 753686"/>
                <a:gd name="connsiteX4" fmla="*/ 3372196 w 3372196"/>
                <a:gd name="connsiteY4" fmla="*/ 628069 h 753686"/>
                <a:gd name="connsiteX5" fmla="*/ 3246579 w 3372196"/>
                <a:gd name="connsiteY5" fmla="*/ 753686 h 753686"/>
                <a:gd name="connsiteX6" fmla="*/ 125617 w 3372196"/>
                <a:gd name="connsiteY6" fmla="*/ 753686 h 753686"/>
                <a:gd name="connsiteX7" fmla="*/ 0 w 3372196"/>
                <a:gd name="connsiteY7" fmla="*/ 628069 h 753686"/>
                <a:gd name="connsiteX8" fmla="*/ 0 w 3372196"/>
                <a:gd name="connsiteY8" fmla="*/ 125617 h 753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2196" h="753686">
                  <a:moveTo>
                    <a:pt x="0" y="125617"/>
                  </a:moveTo>
                  <a:cubicBezTo>
                    <a:pt x="0" y="56241"/>
                    <a:pt x="56241" y="0"/>
                    <a:pt x="125617" y="0"/>
                  </a:cubicBezTo>
                  <a:lnTo>
                    <a:pt x="3246579" y="0"/>
                  </a:lnTo>
                  <a:cubicBezTo>
                    <a:pt x="3315955" y="0"/>
                    <a:pt x="3372196" y="56241"/>
                    <a:pt x="3372196" y="125617"/>
                  </a:cubicBezTo>
                  <a:lnTo>
                    <a:pt x="3372196" y="628069"/>
                  </a:lnTo>
                  <a:cubicBezTo>
                    <a:pt x="3372196" y="697445"/>
                    <a:pt x="3315955" y="753686"/>
                    <a:pt x="3246579" y="753686"/>
                  </a:cubicBezTo>
                  <a:lnTo>
                    <a:pt x="125617" y="753686"/>
                  </a:lnTo>
                  <a:cubicBezTo>
                    <a:pt x="56241" y="753686"/>
                    <a:pt x="0" y="697445"/>
                    <a:pt x="0" y="628069"/>
                  </a:cubicBezTo>
                  <a:lnTo>
                    <a:pt x="0" y="125617"/>
                  </a:lnTo>
                  <a:close/>
                </a:path>
              </a:pathLst>
            </a:custGeom>
            <a:solidFill>
              <a:schemeClr val="accent1">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4902" tIns="154902" rIns="154902" bIns="154902" numCol="1" spcCol="1270" anchor="ctr" anchorCtr="0">
              <a:noAutofit/>
            </a:bodyPr>
            <a:lstStyle/>
            <a:p>
              <a:pPr marL="0" lvl="0" indent="0" algn="ctr" defTabSz="1377950">
                <a:lnSpc>
                  <a:spcPct val="90000"/>
                </a:lnSpc>
                <a:spcBef>
                  <a:spcPct val="0"/>
                </a:spcBef>
                <a:spcAft>
                  <a:spcPct val="35000"/>
                </a:spcAft>
                <a:buNone/>
              </a:pPr>
              <a:r>
                <a:rPr lang="en-US" sz="2000" kern="1200" dirty="0"/>
                <a:t>Entity Theory</a:t>
              </a:r>
            </a:p>
          </p:txBody>
        </p:sp>
      </p:grpSp>
      <p:grpSp>
        <p:nvGrpSpPr>
          <p:cNvPr id="19" name="Group 18">
            <a:extLst>
              <a:ext uri="{FF2B5EF4-FFF2-40B4-BE49-F238E27FC236}">
                <a16:creationId xmlns:a16="http://schemas.microsoft.com/office/drawing/2014/main" id="{D7432D55-33AB-CAE0-8437-2D2BACDBDA8F}"/>
              </a:ext>
            </a:extLst>
          </p:cNvPr>
          <p:cNvGrpSpPr/>
          <p:nvPr/>
        </p:nvGrpSpPr>
        <p:grpSpPr>
          <a:xfrm>
            <a:off x="475673" y="3219604"/>
            <a:ext cx="11240653" cy="1505523"/>
            <a:chOff x="475673" y="166257"/>
            <a:chExt cx="11240653" cy="1884216"/>
          </a:xfrm>
        </p:grpSpPr>
        <p:sp>
          <p:nvSpPr>
            <p:cNvPr id="20" name="Arrow: Right 19">
              <a:extLst>
                <a:ext uri="{FF2B5EF4-FFF2-40B4-BE49-F238E27FC236}">
                  <a16:creationId xmlns:a16="http://schemas.microsoft.com/office/drawing/2014/main" id="{C0EFB83E-979F-C5E6-CA98-D4637D7F0C75}"/>
                </a:ext>
              </a:extLst>
            </p:cNvPr>
            <p:cNvSpPr/>
            <p:nvPr/>
          </p:nvSpPr>
          <p:spPr>
            <a:xfrm>
              <a:off x="1318722" y="166257"/>
              <a:ext cx="9554555" cy="1884216"/>
            </a:xfrm>
            <a:prstGeom prst="rightArrow">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21" name="Freeform: Shape 20">
              <a:extLst>
                <a:ext uri="{FF2B5EF4-FFF2-40B4-BE49-F238E27FC236}">
                  <a16:creationId xmlns:a16="http://schemas.microsoft.com/office/drawing/2014/main" id="{E991CCB4-79F5-CE79-C2F3-EB36C941A013}"/>
                </a:ext>
              </a:extLst>
            </p:cNvPr>
            <p:cNvSpPr/>
            <p:nvPr/>
          </p:nvSpPr>
          <p:spPr>
            <a:xfrm>
              <a:off x="475673" y="731521"/>
              <a:ext cx="3372196" cy="753686"/>
            </a:xfrm>
            <a:custGeom>
              <a:avLst/>
              <a:gdLst>
                <a:gd name="connsiteX0" fmla="*/ 0 w 3372196"/>
                <a:gd name="connsiteY0" fmla="*/ 125617 h 753686"/>
                <a:gd name="connsiteX1" fmla="*/ 125617 w 3372196"/>
                <a:gd name="connsiteY1" fmla="*/ 0 h 753686"/>
                <a:gd name="connsiteX2" fmla="*/ 3246579 w 3372196"/>
                <a:gd name="connsiteY2" fmla="*/ 0 h 753686"/>
                <a:gd name="connsiteX3" fmla="*/ 3372196 w 3372196"/>
                <a:gd name="connsiteY3" fmla="*/ 125617 h 753686"/>
                <a:gd name="connsiteX4" fmla="*/ 3372196 w 3372196"/>
                <a:gd name="connsiteY4" fmla="*/ 628069 h 753686"/>
                <a:gd name="connsiteX5" fmla="*/ 3246579 w 3372196"/>
                <a:gd name="connsiteY5" fmla="*/ 753686 h 753686"/>
                <a:gd name="connsiteX6" fmla="*/ 125617 w 3372196"/>
                <a:gd name="connsiteY6" fmla="*/ 753686 h 753686"/>
                <a:gd name="connsiteX7" fmla="*/ 0 w 3372196"/>
                <a:gd name="connsiteY7" fmla="*/ 628069 h 753686"/>
                <a:gd name="connsiteX8" fmla="*/ 0 w 3372196"/>
                <a:gd name="connsiteY8" fmla="*/ 125617 h 753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2196" h="753686">
                  <a:moveTo>
                    <a:pt x="0" y="125617"/>
                  </a:moveTo>
                  <a:cubicBezTo>
                    <a:pt x="0" y="56241"/>
                    <a:pt x="56241" y="0"/>
                    <a:pt x="125617" y="0"/>
                  </a:cubicBezTo>
                  <a:lnTo>
                    <a:pt x="3246579" y="0"/>
                  </a:lnTo>
                  <a:cubicBezTo>
                    <a:pt x="3315955" y="0"/>
                    <a:pt x="3372196" y="56241"/>
                    <a:pt x="3372196" y="125617"/>
                  </a:cubicBezTo>
                  <a:lnTo>
                    <a:pt x="3372196" y="628069"/>
                  </a:lnTo>
                  <a:cubicBezTo>
                    <a:pt x="3372196" y="697445"/>
                    <a:pt x="3315955" y="753686"/>
                    <a:pt x="3246579" y="753686"/>
                  </a:cubicBezTo>
                  <a:lnTo>
                    <a:pt x="125617" y="753686"/>
                  </a:lnTo>
                  <a:cubicBezTo>
                    <a:pt x="56241" y="753686"/>
                    <a:pt x="0" y="697445"/>
                    <a:pt x="0" y="628069"/>
                  </a:cubicBezTo>
                  <a:lnTo>
                    <a:pt x="0" y="125617"/>
                  </a:lnTo>
                  <a:close/>
                </a:path>
              </a:pathLst>
            </a:custGeom>
            <a:solidFill>
              <a:schemeClr val="accent1">
                <a:lumMod val="75000"/>
                <a:alpha val="8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4902" tIns="154902" rIns="154902" bIns="154902" numCol="1" spcCol="1270" anchor="ctr" anchorCtr="0">
              <a:noAutofit/>
            </a:bodyPr>
            <a:lstStyle/>
            <a:p>
              <a:pPr marL="0" lvl="0" indent="0" algn="ctr" defTabSz="1377950">
                <a:lnSpc>
                  <a:spcPct val="90000"/>
                </a:lnSpc>
                <a:spcBef>
                  <a:spcPct val="0"/>
                </a:spcBef>
                <a:spcAft>
                  <a:spcPct val="35000"/>
                </a:spcAft>
                <a:buNone/>
              </a:pPr>
              <a:r>
                <a:rPr lang="en-US" sz="2000" kern="1200" dirty="0"/>
                <a:t>Physical </a:t>
              </a:r>
              <a:r>
                <a:rPr lang="en-US" sz="2000" dirty="0"/>
                <a:t>Presence</a:t>
              </a:r>
              <a:endParaRPr lang="en-US" sz="2000" kern="1200" dirty="0"/>
            </a:p>
          </p:txBody>
        </p:sp>
        <p:sp>
          <p:nvSpPr>
            <p:cNvPr id="23" name="Freeform: Shape 22">
              <a:extLst>
                <a:ext uri="{FF2B5EF4-FFF2-40B4-BE49-F238E27FC236}">
                  <a16:creationId xmlns:a16="http://schemas.microsoft.com/office/drawing/2014/main" id="{1D0199AF-AF2B-BEFB-4F8D-93EC46D8A24D}"/>
                </a:ext>
              </a:extLst>
            </p:cNvPr>
            <p:cNvSpPr/>
            <p:nvPr/>
          </p:nvSpPr>
          <p:spPr>
            <a:xfrm>
              <a:off x="8344130" y="731521"/>
              <a:ext cx="3372196" cy="753686"/>
            </a:xfrm>
            <a:custGeom>
              <a:avLst/>
              <a:gdLst>
                <a:gd name="connsiteX0" fmla="*/ 0 w 3372196"/>
                <a:gd name="connsiteY0" fmla="*/ 125617 h 753686"/>
                <a:gd name="connsiteX1" fmla="*/ 125617 w 3372196"/>
                <a:gd name="connsiteY1" fmla="*/ 0 h 753686"/>
                <a:gd name="connsiteX2" fmla="*/ 3246579 w 3372196"/>
                <a:gd name="connsiteY2" fmla="*/ 0 h 753686"/>
                <a:gd name="connsiteX3" fmla="*/ 3372196 w 3372196"/>
                <a:gd name="connsiteY3" fmla="*/ 125617 h 753686"/>
                <a:gd name="connsiteX4" fmla="*/ 3372196 w 3372196"/>
                <a:gd name="connsiteY4" fmla="*/ 628069 h 753686"/>
                <a:gd name="connsiteX5" fmla="*/ 3246579 w 3372196"/>
                <a:gd name="connsiteY5" fmla="*/ 753686 h 753686"/>
                <a:gd name="connsiteX6" fmla="*/ 125617 w 3372196"/>
                <a:gd name="connsiteY6" fmla="*/ 753686 h 753686"/>
                <a:gd name="connsiteX7" fmla="*/ 0 w 3372196"/>
                <a:gd name="connsiteY7" fmla="*/ 628069 h 753686"/>
                <a:gd name="connsiteX8" fmla="*/ 0 w 3372196"/>
                <a:gd name="connsiteY8" fmla="*/ 125617 h 753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2196" h="753686">
                  <a:moveTo>
                    <a:pt x="0" y="125617"/>
                  </a:moveTo>
                  <a:cubicBezTo>
                    <a:pt x="0" y="56241"/>
                    <a:pt x="56241" y="0"/>
                    <a:pt x="125617" y="0"/>
                  </a:cubicBezTo>
                  <a:lnTo>
                    <a:pt x="3246579" y="0"/>
                  </a:lnTo>
                  <a:cubicBezTo>
                    <a:pt x="3315955" y="0"/>
                    <a:pt x="3372196" y="56241"/>
                    <a:pt x="3372196" y="125617"/>
                  </a:cubicBezTo>
                  <a:lnTo>
                    <a:pt x="3372196" y="628069"/>
                  </a:lnTo>
                  <a:cubicBezTo>
                    <a:pt x="3372196" y="697445"/>
                    <a:pt x="3315955" y="753686"/>
                    <a:pt x="3246579" y="753686"/>
                  </a:cubicBezTo>
                  <a:lnTo>
                    <a:pt x="125617" y="753686"/>
                  </a:lnTo>
                  <a:cubicBezTo>
                    <a:pt x="56241" y="753686"/>
                    <a:pt x="0" y="697445"/>
                    <a:pt x="0" y="628069"/>
                  </a:cubicBezTo>
                  <a:lnTo>
                    <a:pt x="0" y="125617"/>
                  </a:lnTo>
                  <a:close/>
                </a:path>
              </a:pathLst>
            </a:custGeom>
            <a:solidFill>
              <a:schemeClr val="accent1">
                <a:lumMod val="75000"/>
                <a:alpha val="8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4902" tIns="154902" rIns="154902" bIns="154902" numCol="1" spcCol="1270" anchor="ctr" anchorCtr="0">
              <a:noAutofit/>
            </a:bodyPr>
            <a:lstStyle/>
            <a:p>
              <a:pPr marL="0" lvl="0" indent="0" algn="ctr" defTabSz="1377950">
                <a:lnSpc>
                  <a:spcPct val="90000"/>
                </a:lnSpc>
                <a:spcBef>
                  <a:spcPct val="0"/>
                </a:spcBef>
                <a:spcAft>
                  <a:spcPct val="35000"/>
                </a:spcAft>
                <a:buNone/>
              </a:pPr>
              <a:r>
                <a:rPr lang="en-US" sz="2000" kern="1200" dirty="0"/>
                <a:t>Economic Presence</a:t>
              </a:r>
            </a:p>
          </p:txBody>
        </p:sp>
      </p:grpSp>
      <p:grpSp>
        <p:nvGrpSpPr>
          <p:cNvPr id="24" name="Group 23">
            <a:extLst>
              <a:ext uri="{FF2B5EF4-FFF2-40B4-BE49-F238E27FC236}">
                <a16:creationId xmlns:a16="http://schemas.microsoft.com/office/drawing/2014/main" id="{880D3D03-DF50-29F1-462B-938892F361BF}"/>
              </a:ext>
            </a:extLst>
          </p:cNvPr>
          <p:cNvGrpSpPr/>
          <p:nvPr/>
        </p:nvGrpSpPr>
        <p:grpSpPr>
          <a:xfrm>
            <a:off x="480292" y="4729747"/>
            <a:ext cx="11240653" cy="1505523"/>
            <a:chOff x="475673" y="166257"/>
            <a:chExt cx="11240653" cy="1884216"/>
          </a:xfrm>
        </p:grpSpPr>
        <p:sp>
          <p:nvSpPr>
            <p:cNvPr id="25" name="Arrow: Right 24">
              <a:extLst>
                <a:ext uri="{FF2B5EF4-FFF2-40B4-BE49-F238E27FC236}">
                  <a16:creationId xmlns:a16="http://schemas.microsoft.com/office/drawing/2014/main" id="{E974DB80-8287-4161-2133-730C60090A12}"/>
                </a:ext>
              </a:extLst>
            </p:cNvPr>
            <p:cNvSpPr/>
            <p:nvPr/>
          </p:nvSpPr>
          <p:spPr>
            <a:xfrm>
              <a:off x="1318722" y="166257"/>
              <a:ext cx="9554555" cy="1884216"/>
            </a:xfrm>
            <a:prstGeom prst="rightArrow">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26" name="Freeform: Shape 25">
              <a:extLst>
                <a:ext uri="{FF2B5EF4-FFF2-40B4-BE49-F238E27FC236}">
                  <a16:creationId xmlns:a16="http://schemas.microsoft.com/office/drawing/2014/main" id="{3F213620-AF61-8BA9-9AC5-76417082327B}"/>
                </a:ext>
              </a:extLst>
            </p:cNvPr>
            <p:cNvSpPr/>
            <p:nvPr/>
          </p:nvSpPr>
          <p:spPr>
            <a:xfrm>
              <a:off x="475673" y="731521"/>
              <a:ext cx="3372196" cy="753686"/>
            </a:xfrm>
            <a:custGeom>
              <a:avLst/>
              <a:gdLst>
                <a:gd name="connsiteX0" fmla="*/ 0 w 3372196"/>
                <a:gd name="connsiteY0" fmla="*/ 125617 h 753686"/>
                <a:gd name="connsiteX1" fmla="*/ 125617 w 3372196"/>
                <a:gd name="connsiteY1" fmla="*/ 0 h 753686"/>
                <a:gd name="connsiteX2" fmla="*/ 3246579 w 3372196"/>
                <a:gd name="connsiteY2" fmla="*/ 0 h 753686"/>
                <a:gd name="connsiteX3" fmla="*/ 3372196 w 3372196"/>
                <a:gd name="connsiteY3" fmla="*/ 125617 h 753686"/>
                <a:gd name="connsiteX4" fmla="*/ 3372196 w 3372196"/>
                <a:gd name="connsiteY4" fmla="*/ 628069 h 753686"/>
                <a:gd name="connsiteX5" fmla="*/ 3246579 w 3372196"/>
                <a:gd name="connsiteY5" fmla="*/ 753686 h 753686"/>
                <a:gd name="connsiteX6" fmla="*/ 125617 w 3372196"/>
                <a:gd name="connsiteY6" fmla="*/ 753686 h 753686"/>
                <a:gd name="connsiteX7" fmla="*/ 0 w 3372196"/>
                <a:gd name="connsiteY7" fmla="*/ 628069 h 753686"/>
                <a:gd name="connsiteX8" fmla="*/ 0 w 3372196"/>
                <a:gd name="connsiteY8" fmla="*/ 125617 h 753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2196" h="753686">
                  <a:moveTo>
                    <a:pt x="0" y="125617"/>
                  </a:moveTo>
                  <a:cubicBezTo>
                    <a:pt x="0" y="56241"/>
                    <a:pt x="56241" y="0"/>
                    <a:pt x="125617" y="0"/>
                  </a:cubicBezTo>
                  <a:lnTo>
                    <a:pt x="3246579" y="0"/>
                  </a:lnTo>
                  <a:cubicBezTo>
                    <a:pt x="3315955" y="0"/>
                    <a:pt x="3372196" y="56241"/>
                    <a:pt x="3372196" y="125617"/>
                  </a:cubicBezTo>
                  <a:lnTo>
                    <a:pt x="3372196" y="628069"/>
                  </a:lnTo>
                  <a:cubicBezTo>
                    <a:pt x="3372196" y="697445"/>
                    <a:pt x="3315955" y="753686"/>
                    <a:pt x="3246579" y="753686"/>
                  </a:cubicBezTo>
                  <a:lnTo>
                    <a:pt x="125617" y="753686"/>
                  </a:lnTo>
                  <a:cubicBezTo>
                    <a:pt x="56241" y="753686"/>
                    <a:pt x="0" y="697445"/>
                    <a:pt x="0" y="628069"/>
                  </a:cubicBezTo>
                  <a:lnTo>
                    <a:pt x="0" y="125617"/>
                  </a:lnTo>
                  <a:close/>
                </a:path>
              </a:pathLst>
            </a:custGeom>
            <a:solidFill>
              <a:schemeClr val="accent1">
                <a:lumMod val="75000"/>
                <a:alpha val="7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4902" tIns="154902" rIns="154902" bIns="154902" numCol="1" spcCol="1270" anchor="ctr" anchorCtr="0">
              <a:noAutofit/>
            </a:bodyPr>
            <a:lstStyle/>
            <a:p>
              <a:pPr marL="0" lvl="0" indent="0" algn="ctr" defTabSz="1377950">
                <a:lnSpc>
                  <a:spcPct val="90000"/>
                </a:lnSpc>
                <a:spcBef>
                  <a:spcPct val="0"/>
                </a:spcBef>
                <a:spcAft>
                  <a:spcPct val="35000"/>
                </a:spcAft>
                <a:buNone/>
              </a:pPr>
              <a:r>
                <a:rPr lang="en-US" sz="2000" kern="1200" dirty="0"/>
                <a:t>Separate Accounting</a:t>
              </a:r>
            </a:p>
          </p:txBody>
        </p:sp>
        <p:sp>
          <p:nvSpPr>
            <p:cNvPr id="27" name="Freeform: Shape 26">
              <a:extLst>
                <a:ext uri="{FF2B5EF4-FFF2-40B4-BE49-F238E27FC236}">
                  <a16:creationId xmlns:a16="http://schemas.microsoft.com/office/drawing/2014/main" id="{FD1ACF19-9BB6-C860-0783-DC4DC613E267}"/>
                </a:ext>
              </a:extLst>
            </p:cNvPr>
            <p:cNvSpPr/>
            <p:nvPr/>
          </p:nvSpPr>
          <p:spPr>
            <a:xfrm>
              <a:off x="8344130" y="731521"/>
              <a:ext cx="3372196" cy="753686"/>
            </a:xfrm>
            <a:custGeom>
              <a:avLst/>
              <a:gdLst>
                <a:gd name="connsiteX0" fmla="*/ 0 w 3372196"/>
                <a:gd name="connsiteY0" fmla="*/ 125617 h 753686"/>
                <a:gd name="connsiteX1" fmla="*/ 125617 w 3372196"/>
                <a:gd name="connsiteY1" fmla="*/ 0 h 753686"/>
                <a:gd name="connsiteX2" fmla="*/ 3246579 w 3372196"/>
                <a:gd name="connsiteY2" fmla="*/ 0 h 753686"/>
                <a:gd name="connsiteX3" fmla="*/ 3372196 w 3372196"/>
                <a:gd name="connsiteY3" fmla="*/ 125617 h 753686"/>
                <a:gd name="connsiteX4" fmla="*/ 3372196 w 3372196"/>
                <a:gd name="connsiteY4" fmla="*/ 628069 h 753686"/>
                <a:gd name="connsiteX5" fmla="*/ 3246579 w 3372196"/>
                <a:gd name="connsiteY5" fmla="*/ 753686 h 753686"/>
                <a:gd name="connsiteX6" fmla="*/ 125617 w 3372196"/>
                <a:gd name="connsiteY6" fmla="*/ 753686 h 753686"/>
                <a:gd name="connsiteX7" fmla="*/ 0 w 3372196"/>
                <a:gd name="connsiteY7" fmla="*/ 628069 h 753686"/>
                <a:gd name="connsiteX8" fmla="*/ 0 w 3372196"/>
                <a:gd name="connsiteY8" fmla="*/ 125617 h 753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2196" h="753686">
                  <a:moveTo>
                    <a:pt x="0" y="125617"/>
                  </a:moveTo>
                  <a:cubicBezTo>
                    <a:pt x="0" y="56241"/>
                    <a:pt x="56241" y="0"/>
                    <a:pt x="125617" y="0"/>
                  </a:cubicBezTo>
                  <a:lnTo>
                    <a:pt x="3246579" y="0"/>
                  </a:lnTo>
                  <a:cubicBezTo>
                    <a:pt x="3315955" y="0"/>
                    <a:pt x="3372196" y="56241"/>
                    <a:pt x="3372196" y="125617"/>
                  </a:cubicBezTo>
                  <a:lnTo>
                    <a:pt x="3372196" y="628069"/>
                  </a:lnTo>
                  <a:cubicBezTo>
                    <a:pt x="3372196" y="697445"/>
                    <a:pt x="3315955" y="753686"/>
                    <a:pt x="3246579" y="753686"/>
                  </a:cubicBezTo>
                  <a:lnTo>
                    <a:pt x="125617" y="753686"/>
                  </a:lnTo>
                  <a:cubicBezTo>
                    <a:pt x="56241" y="753686"/>
                    <a:pt x="0" y="697445"/>
                    <a:pt x="0" y="628069"/>
                  </a:cubicBezTo>
                  <a:lnTo>
                    <a:pt x="0" y="125617"/>
                  </a:lnTo>
                  <a:close/>
                </a:path>
              </a:pathLst>
            </a:custGeom>
            <a:solidFill>
              <a:schemeClr val="accent1">
                <a:lumMod val="75000"/>
                <a:alpha val="7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4902" tIns="154902" rIns="154902" bIns="154902" numCol="1" spcCol="1270" anchor="ctr" anchorCtr="0">
              <a:noAutofit/>
            </a:bodyPr>
            <a:lstStyle/>
            <a:p>
              <a:pPr marL="0" lvl="0" indent="0" algn="ctr" defTabSz="1377950">
                <a:lnSpc>
                  <a:spcPct val="90000"/>
                </a:lnSpc>
                <a:spcBef>
                  <a:spcPct val="0"/>
                </a:spcBef>
                <a:spcAft>
                  <a:spcPct val="35000"/>
                </a:spcAft>
                <a:buNone/>
              </a:pPr>
              <a:r>
                <a:rPr lang="en-US" sz="2000" kern="1200" dirty="0"/>
                <a:t>Formulary Apportionment</a:t>
              </a:r>
            </a:p>
          </p:txBody>
        </p:sp>
      </p:grpSp>
      <p:sp>
        <p:nvSpPr>
          <p:cNvPr id="28" name="TextBox 27">
            <a:extLst>
              <a:ext uri="{FF2B5EF4-FFF2-40B4-BE49-F238E27FC236}">
                <a16:creationId xmlns:a16="http://schemas.microsoft.com/office/drawing/2014/main" id="{5A8A2587-F1D0-FDD3-F038-4052E0DB444D}"/>
              </a:ext>
            </a:extLst>
          </p:cNvPr>
          <p:cNvSpPr txBox="1"/>
          <p:nvPr/>
        </p:nvSpPr>
        <p:spPr>
          <a:xfrm>
            <a:off x="4285673" y="655777"/>
            <a:ext cx="3519054" cy="461665"/>
          </a:xfrm>
          <a:prstGeom prst="rect">
            <a:avLst/>
          </a:prstGeom>
          <a:noFill/>
        </p:spPr>
        <p:txBody>
          <a:bodyPr wrap="square" rtlCol="0">
            <a:spAutoFit/>
          </a:bodyPr>
          <a:lstStyle/>
          <a:p>
            <a:pPr algn="ctr"/>
            <a:r>
              <a:rPr lang="en-US" sz="2400" b="1" dirty="0"/>
              <a:t>CHANGES OVER TIME</a:t>
            </a:r>
          </a:p>
        </p:txBody>
      </p:sp>
      <p:sp>
        <p:nvSpPr>
          <p:cNvPr id="29" name="TextBox 28">
            <a:extLst>
              <a:ext uri="{FF2B5EF4-FFF2-40B4-BE49-F238E27FC236}">
                <a16:creationId xmlns:a16="http://schemas.microsoft.com/office/drawing/2014/main" id="{4933EFFE-54CF-B044-EFD6-284DC218A9DD}"/>
              </a:ext>
            </a:extLst>
          </p:cNvPr>
          <p:cNvSpPr txBox="1"/>
          <p:nvPr/>
        </p:nvSpPr>
        <p:spPr>
          <a:xfrm>
            <a:off x="4281056" y="2165919"/>
            <a:ext cx="3519054" cy="369332"/>
          </a:xfrm>
          <a:prstGeom prst="rect">
            <a:avLst/>
          </a:prstGeom>
          <a:noFill/>
        </p:spPr>
        <p:txBody>
          <a:bodyPr wrap="square" rtlCol="0">
            <a:spAutoFit/>
          </a:bodyPr>
          <a:lstStyle/>
          <a:p>
            <a:pPr algn="ctr"/>
            <a:r>
              <a:rPr lang="en-US" b="1" dirty="0"/>
              <a:t>State Partnership Law</a:t>
            </a:r>
          </a:p>
        </p:txBody>
      </p:sp>
      <p:sp>
        <p:nvSpPr>
          <p:cNvPr id="30" name="TextBox 29">
            <a:extLst>
              <a:ext uri="{FF2B5EF4-FFF2-40B4-BE49-F238E27FC236}">
                <a16:creationId xmlns:a16="http://schemas.microsoft.com/office/drawing/2014/main" id="{86109390-3C28-5B0C-E26B-9E614C866369}"/>
              </a:ext>
            </a:extLst>
          </p:cNvPr>
          <p:cNvSpPr txBox="1"/>
          <p:nvPr/>
        </p:nvSpPr>
        <p:spPr>
          <a:xfrm>
            <a:off x="4276441" y="3666823"/>
            <a:ext cx="3519054" cy="369332"/>
          </a:xfrm>
          <a:prstGeom prst="rect">
            <a:avLst/>
          </a:prstGeom>
          <a:noFill/>
        </p:spPr>
        <p:txBody>
          <a:bodyPr wrap="square" rtlCol="0">
            <a:spAutoFit/>
          </a:bodyPr>
          <a:lstStyle/>
          <a:p>
            <a:pPr algn="ctr"/>
            <a:r>
              <a:rPr lang="en-US" b="1" dirty="0"/>
              <a:t>State Tax Jurisdiction</a:t>
            </a:r>
          </a:p>
        </p:txBody>
      </p:sp>
      <p:sp>
        <p:nvSpPr>
          <p:cNvPr id="31" name="TextBox 30">
            <a:extLst>
              <a:ext uri="{FF2B5EF4-FFF2-40B4-BE49-F238E27FC236}">
                <a16:creationId xmlns:a16="http://schemas.microsoft.com/office/drawing/2014/main" id="{81BB45EA-157E-CF80-AA5E-A15FAB9AEC39}"/>
              </a:ext>
            </a:extLst>
          </p:cNvPr>
          <p:cNvSpPr txBox="1"/>
          <p:nvPr/>
        </p:nvSpPr>
        <p:spPr>
          <a:xfrm>
            <a:off x="4281062" y="5186203"/>
            <a:ext cx="3519054" cy="369332"/>
          </a:xfrm>
          <a:prstGeom prst="rect">
            <a:avLst/>
          </a:prstGeom>
          <a:noFill/>
        </p:spPr>
        <p:txBody>
          <a:bodyPr wrap="square" rtlCol="0">
            <a:spAutoFit/>
          </a:bodyPr>
          <a:lstStyle/>
          <a:p>
            <a:pPr algn="ctr"/>
            <a:r>
              <a:rPr lang="en-US" b="1" dirty="0"/>
              <a:t>Sourcing of Business Income</a:t>
            </a:r>
          </a:p>
        </p:txBody>
      </p:sp>
    </p:spTree>
    <p:extLst>
      <p:ext uri="{BB962C8B-B14F-4D97-AF65-F5344CB8AC3E}">
        <p14:creationId xmlns:p14="http://schemas.microsoft.com/office/powerpoint/2010/main" val="38229194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609B5F29-528E-2E51-64B2-8BBA95236036}"/>
              </a:ext>
            </a:extLst>
          </p:cNvPr>
          <p:cNvGrpSpPr/>
          <p:nvPr/>
        </p:nvGrpSpPr>
        <p:grpSpPr>
          <a:xfrm>
            <a:off x="475673" y="206703"/>
            <a:ext cx="11240653" cy="1505522"/>
            <a:chOff x="475673" y="166257"/>
            <a:chExt cx="11240653" cy="1884216"/>
          </a:xfrm>
        </p:grpSpPr>
        <p:sp>
          <p:nvSpPr>
            <p:cNvPr id="10" name="Arrow: Right 9">
              <a:extLst>
                <a:ext uri="{FF2B5EF4-FFF2-40B4-BE49-F238E27FC236}">
                  <a16:creationId xmlns:a16="http://schemas.microsoft.com/office/drawing/2014/main" id="{6F36A8D4-E948-FF22-31AC-7D5EE2F9A237}"/>
                </a:ext>
              </a:extLst>
            </p:cNvPr>
            <p:cNvSpPr/>
            <p:nvPr/>
          </p:nvSpPr>
          <p:spPr>
            <a:xfrm>
              <a:off x="1318722" y="166257"/>
              <a:ext cx="9554555" cy="1884216"/>
            </a:xfrm>
            <a:prstGeom prst="rightArrow">
              <a:avLst/>
            </a:prstGeom>
            <a:solidFill>
              <a:schemeClr val="bg1">
                <a:lumMod val="65000"/>
              </a:schemeClr>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1" name="Freeform: Shape 10">
              <a:extLst>
                <a:ext uri="{FF2B5EF4-FFF2-40B4-BE49-F238E27FC236}">
                  <a16:creationId xmlns:a16="http://schemas.microsoft.com/office/drawing/2014/main" id="{38A4DFDC-52D1-20F9-9CA6-14219D2C6413}"/>
                </a:ext>
              </a:extLst>
            </p:cNvPr>
            <p:cNvSpPr/>
            <p:nvPr/>
          </p:nvSpPr>
          <p:spPr>
            <a:xfrm>
              <a:off x="475673" y="731521"/>
              <a:ext cx="3372196" cy="753686"/>
            </a:xfrm>
            <a:custGeom>
              <a:avLst/>
              <a:gdLst>
                <a:gd name="connsiteX0" fmla="*/ 0 w 3372196"/>
                <a:gd name="connsiteY0" fmla="*/ 125617 h 753686"/>
                <a:gd name="connsiteX1" fmla="*/ 125617 w 3372196"/>
                <a:gd name="connsiteY1" fmla="*/ 0 h 753686"/>
                <a:gd name="connsiteX2" fmla="*/ 3246579 w 3372196"/>
                <a:gd name="connsiteY2" fmla="*/ 0 h 753686"/>
                <a:gd name="connsiteX3" fmla="*/ 3372196 w 3372196"/>
                <a:gd name="connsiteY3" fmla="*/ 125617 h 753686"/>
                <a:gd name="connsiteX4" fmla="*/ 3372196 w 3372196"/>
                <a:gd name="connsiteY4" fmla="*/ 628069 h 753686"/>
                <a:gd name="connsiteX5" fmla="*/ 3246579 w 3372196"/>
                <a:gd name="connsiteY5" fmla="*/ 753686 h 753686"/>
                <a:gd name="connsiteX6" fmla="*/ 125617 w 3372196"/>
                <a:gd name="connsiteY6" fmla="*/ 753686 h 753686"/>
                <a:gd name="connsiteX7" fmla="*/ 0 w 3372196"/>
                <a:gd name="connsiteY7" fmla="*/ 628069 h 753686"/>
                <a:gd name="connsiteX8" fmla="*/ 0 w 3372196"/>
                <a:gd name="connsiteY8" fmla="*/ 125617 h 753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2196" h="753686">
                  <a:moveTo>
                    <a:pt x="0" y="125617"/>
                  </a:moveTo>
                  <a:cubicBezTo>
                    <a:pt x="0" y="56241"/>
                    <a:pt x="56241" y="0"/>
                    <a:pt x="125617" y="0"/>
                  </a:cubicBezTo>
                  <a:lnTo>
                    <a:pt x="3246579" y="0"/>
                  </a:lnTo>
                  <a:cubicBezTo>
                    <a:pt x="3315955" y="0"/>
                    <a:pt x="3372196" y="56241"/>
                    <a:pt x="3372196" y="125617"/>
                  </a:cubicBezTo>
                  <a:lnTo>
                    <a:pt x="3372196" y="628069"/>
                  </a:lnTo>
                  <a:cubicBezTo>
                    <a:pt x="3372196" y="697445"/>
                    <a:pt x="3315955" y="753686"/>
                    <a:pt x="3246579" y="753686"/>
                  </a:cubicBezTo>
                  <a:lnTo>
                    <a:pt x="125617" y="753686"/>
                  </a:lnTo>
                  <a:cubicBezTo>
                    <a:pt x="56241" y="753686"/>
                    <a:pt x="0" y="697445"/>
                    <a:pt x="0" y="628069"/>
                  </a:cubicBezTo>
                  <a:lnTo>
                    <a:pt x="0" y="125617"/>
                  </a:lnTo>
                  <a:close/>
                </a:path>
              </a:pathLst>
            </a:custGeom>
            <a:solidFill>
              <a:schemeClr val="accent1">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4902" tIns="154902" rIns="154902" bIns="154902" numCol="1" spcCol="1270" anchor="ctr" anchorCtr="0">
              <a:noAutofit/>
            </a:bodyPr>
            <a:lstStyle/>
            <a:p>
              <a:pPr marL="0" lvl="0" indent="0" algn="ctr" defTabSz="1377950">
                <a:lnSpc>
                  <a:spcPct val="90000"/>
                </a:lnSpc>
                <a:spcBef>
                  <a:spcPct val="0"/>
                </a:spcBef>
                <a:spcAft>
                  <a:spcPct val="35000"/>
                </a:spcAft>
                <a:buNone/>
              </a:pPr>
              <a:r>
                <a:rPr lang="en-US" sz="3100" kern="1200" dirty="0"/>
                <a:t>2000</a:t>
              </a:r>
            </a:p>
          </p:txBody>
        </p:sp>
        <p:sp>
          <p:nvSpPr>
            <p:cNvPr id="13" name="Freeform: Shape 12">
              <a:extLst>
                <a:ext uri="{FF2B5EF4-FFF2-40B4-BE49-F238E27FC236}">
                  <a16:creationId xmlns:a16="http://schemas.microsoft.com/office/drawing/2014/main" id="{32C6DEE3-46BB-EF4F-9620-7CFA326E7CC8}"/>
                </a:ext>
              </a:extLst>
            </p:cNvPr>
            <p:cNvSpPr/>
            <p:nvPr/>
          </p:nvSpPr>
          <p:spPr>
            <a:xfrm>
              <a:off x="8344130" y="731521"/>
              <a:ext cx="3372196" cy="753686"/>
            </a:xfrm>
            <a:custGeom>
              <a:avLst/>
              <a:gdLst>
                <a:gd name="connsiteX0" fmla="*/ 0 w 3372196"/>
                <a:gd name="connsiteY0" fmla="*/ 125617 h 753686"/>
                <a:gd name="connsiteX1" fmla="*/ 125617 w 3372196"/>
                <a:gd name="connsiteY1" fmla="*/ 0 h 753686"/>
                <a:gd name="connsiteX2" fmla="*/ 3246579 w 3372196"/>
                <a:gd name="connsiteY2" fmla="*/ 0 h 753686"/>
                <a:gd name="connsiteX3" fmla="*/ 3372196 w 3372196"/>
                <a:gd name="connsiteY3" fmla="*/ 125617 h 753686"/>
                <a:gd name="connsiteX4" fmla="*/ 3372196 w 3372196"/>
                <a:gd name="connsiteY4" fmla="*/ 628069 h 753686"/>
                <a:gd name="connsiteX5" fmla="*/ 3246579 w 3372196"/>
                <a:gd name="connsiteY5" fmla="*/ 753686 h 753686"/>
                <a:gd name="connsiteX6" fmla="*/ 125617 w 3372196"/>
                <a:gd name="connsiteY6" fmla="*/ 753686 h 753686"/>
                <a:gd name="connsiteX7" fmla="*/ 0 w 3372196"/>
                <a:gd name="connsiteY7" fmla="*/ 628069 h 753686"/>
                <a:gd name="connsiteX8" fmla="*/ 0 w 3372196"/>
                <a:gd name="connsiteY8" fmla="*/ 125617 h 753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2196" h="753686">
                  <a:moveTo>
                    <a:pt x="0" y="125617"/>
                  </a:moveTo>
                  <a:cubicBezTo>
                    <a:pt x="0" y="56241"/>
                    <a:pt x="56241" y="0"/>
                    <a:pt x="125617" y="0"/>
                  </a:cubicBezTo>
                  <a:lnTo>
                    <a:pt x="3246579" y="0"/>
                  </a:lnTo>
                  <a:cubicBezTo>
                    <a:pt x="3315955" y="0"/>
                    <a:pt x="3372196" y="56241"/>
                    <a:pt x="3372196" y="125617"/>
                  </a:cubicBezTo>
                  <a:lnTo>
                    <a:pt x="3372196" y="628069"/>
                  </a:lnTo>
                  <a:cubicBezTo>
                    <a:pt x="3372196" y="697445"/>
                    <a:pt x="3315955" y="753686"/>
                    <a:pt x="3246579" y="753686"/>
                  </a:cubicBezTo>
                  <a:lnTo>
                    <a:pt x="125617" y="753686"/>
                  </a:lnTo>
                  <a:cubicBezTo>
                    <a:pt x="56241" y="753686"/>
                    <a:pt x="0" y="697445"/>
                    <a:pt x="0" y="628069"/>
                  </a:cubicBezTo>
                  <a:lnTo>
                    <a:pt x="0" y="125617"/>
                  </a:lnTo>
                  <a:close/>
                </a:path>
              </a:pathLst>
            </a:custGeom>
            <a:solidFill>
              <a:schemeClr val="accent1">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4902" tIns="154902" rIns="154902" bIns="154902" numCol="1" spcCol="1270" anchor="ctr" anchorCtr="0">
              <a:noAutofit/>
            </a:bodyPr>
            <a:lstStyle/>
            <a:p>
              <a:pPr marL="0" lvl="0" indent="0" algn="ctr" defTabSz="1377950">
                <a:lnSpc>
                  <a:spcPct val="90000"/>
                </a:lnSpc>
                <a:spcBef>
                  <a:spcPct val="0"/>
                </a:spcBef>
                <a:spcAft>
                  <a:spcPct val="35000"/>
                </a:spcAft>
                <a:buNone/>
              </a:pPr>
              <a:r>
                <a:rPr lang="en-US" sz="3100" kern="1200" dirty="0"/>
                <a:t>2024</a:t>
              </a:r>
            </a:p>
          </p:txBody>
        </p:sp>
      </p:grpSp>
      <p:grpSp>
        <p:nvGrpSpPr>
          <p:cNvPr id="14" name="Group 13">
            <a:extLst>
              <a:ext uri="{FF2B5EF4-FFF2-40B4-BE49-F238E27FC236}">
                <a16:creationId xmlns:a16="http://schemas.microsoft.com/office/drawing/2014/main" id="{F55BABA1-BBF7-8E48-3A39-A6A8DB3B00AA}"/>
              </a:ext>
            </a:extLst>
          </p:cNvPr>
          <p:cNvGrpSpPr/>
          <p:nvPr/>
        </p:nvGrpSpPr>
        <p:grpSpPr>
          <a:xfrm>
            <a:off x="475673" y="1701726"/>
            <a:ext cx="11240653" cy="1505523"/>
            <a:chOff x="475673" y="166257"/>
            <a:chExt cx="11240653" cy="1884216"/>
          </a:xfrm>
        </p:grpSpPr>
        <p:sp>
          <p:nvSpPr>
            <p:cNvPr id="15" name="Arrow: Right 14">
              <a:extLst>
                <a:ext uri="{FF2B5EF4-FFF2-40B4-BE49-F238E27FC236}">
                  <a16:creationId xmlns:a16="http://schemas.microsoft.com/office/drawing/2014/main" id="{16D6A187-53BA-A8D6-86C2-816195820C29}"/>
                </a:ext>
              </a:extLst>
            </p:cNvPr>
            <p:cNvSpPr/>
            <p:nvPr/>
          </p:nvSpPr>
          <p:spPr>
            <a:xfrm>
              <a:off x="1318722" y="166257"/>
              <a:ext cx="9554555" cy="1884216"/>
            </a:xfrm>
            <a:prstGeom prst="rightArrow">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6" name="Freeform: Shape 15">
              <a:extLst>
                <a:ext uri="{FF2B5EF4-FFF2-40B4-BE49-F238E27FC236}">
                  <a16:creationId xmlns:a16="http://schemas.microsoft.com/office/drawing/2014/main" id="{C718B65B-962A-85A6-25BF-77B3398ABE43}"/>
                </a:ext>
              </a:extLst>
            </p:cNvPr>
            <p:cNvSpPr/>
            <p:nvPr/>
          </p:nvSpPr>
          <p:spPr>
            <a:xfrm>
              <a:off x="475673" y="731521"/>
              <a:ext cx="3372196" cy="753686"/>
            </a:xfrm>
            <a:custGeom>
              <a:avLst/>
              <a:gdLst>
                <a:gd name="connsiteX0" fmla="*/ 0 w 3372196"/>
                <a:gd name="connsiteY0" fmla="*/ 125617 h 753686"/>
                <a:gd name="connsiteX1" fmla="*/ 125617 w 3372196"/>
                <a:gd name="connsiteY1" fmla="*/ 0 h 753686"/>
                <a:gd name="connsiteX2" fmla="*/ 3246579 w 3372196"/>
                <a:gd name="connsiteY2" fmla="*/ 0 h 753686"/>
                <a:gd name="connsiteX3" fmla="*/ 3372196 w 3372196"/>
                <a:gd name="connsiteY3" fmla="*/ 125617 h 753686"/>
                <a:gd name="connsiteX4" fmla="*/ 3372196 w 3372196"/>
                <a:gd name="connsiteY4" fmla="*/ 628069 h 753686"/>
                <a:gd name="connsiteX5" fmla="*/ 3246579 w 3372196"/>
                <a:gd name="connsiteY5" fmla="*/ 753686 h 753686"/>
                <a:gd name="connsiteX6" fmla="*/ 125617 w 3372196"/>
                <a:gd name="connsiteY6" fmla="*/ 753686 h 753686"/>
                <a:gd name="connsiteX7" fmla="*/ 0 w 3372196"/>
                <a:gd name="connsiteY7" fmla="*/ 628069 h 753686"/>
                <a:gd name="connsiteX8" fmla="*/ 0 w 3372196"/>
                <a:gd name="connsiteY8" fmla="*/ 125617 h 753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2196" h="753686">
                  <a:moveTo>
                    <a:pt x="0" y="125617"/>
                  </a:moveTo>
                  <a:cubicBezTo>
                    <a:pt x="0" y="56241"/>
                    <a:pt x="56241" y="0"/>
                    <a:pt x="125617" y="0"/>
                  </a:cubicBezTo>
                  <a:lnTo>
                    <a:pt x="3246579" y="0"/>
                  </a:lnTo>
                  <a:cubicBezTo>
                    <a:pt x="3315955" y="0"/>
                    <a:pt x="3372196" y="56241"/>
                    <a:pt x="3372196" y="125617"/>
                  </a:cubicBezTo>
                  <a:lnTo>
                    <a:pt x="3372196" y="628069"/>
                  </a:lnTo>
                  <a:cubicBezTo>
                    <a:pt x="3372196" y="697445"/>
                    <a:pt x="3315955" y="753686"/>
                    <a:pt x="3246579" y="753686"/>
                  </a:cubicBezTo>
                  <a:lnTo>
                    <a:pt x="125617" y="753686"/>
                  </a:lnTo>
                  <a:cubicBezTo>
                    <a:pt x="56241" y="753686"/>
                    <a:pt x="0" y="697445"/>
                    <a:pt x="0" y="628069"/>
                  </a:cubicBezTo>
                  <a:lnTo>
                    <a:pt x="0" y="125617"/>
                  </a:lnTo>
                  <a:close/>
                </a:path>
              </a:pathLst>
            </a:custGeom>
            <a:solidFill>
              <a:schemeClr val="accent1">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4902" tIns="154902" rIns="154902" bIns="154902" numCol="1" spcCol="1270" anchor="ctr" anchorCtr="0">
              <a:noAutofit/>
            </a:bodyPr>
            <a:lstStyle/>
            <a:p>
              <a:pPr marL="0" lvl="0" indent="0" algn="ctr" defTabSz="1377950">
                <a:lnSpc>
                  <a:spcPct val="90000"/>
                </a:lnSpc>
                <a:spcBef>
                  <a:spcPct val="0"/>
                </a:spcBef>
                <a:spcAft>
                  <a:spcPct val="35000"/>
                </a:spcAft>
                <a:buNone/>
              </a:pPr>
              <a:r>
                <a:rPr lang="en-US" sz="2000" kern="1200" dirty="0"/>
                <a:t>COP Based Sourcing</a:t>
              </a:r>
            </a:p>
          </p:txBody>
        </p:sp>
        <p:sp>
          <p:nvSpPr>
            <p:cNvPr id="18" name="Freeform: Shape 17">
              <a:extLst>
                <a:ext uri="{FF2B5EF4-FFF2-40B4-BE49-F238E27FC236}">
                  <a16:creationId xmlns:a16="http://schemas.microsoft.com/office/drawing/2014/main" id="{38F81C1F-1D59-C8D0-67E2-0450C9F6B948}"/>
                </a:ext>
              </a:extLst>
            </p:cNvPr>
            <p:cNvSpPr/>
            <p:nvPr/>
          </p:nvSpPr>
          <p:spPr>
            <a:xfrm>
              <a:off x="8344130" y="731521"/>
              <a:ext cx="3372196" cy="753686"/>
            </a:xfrm>
            <a:custGeom>
              <a:avLst/>
              <a:gdLst>
                <a:gd name="connsiteX0" fmla="*/ 0 w 3372196"/>
                <a:gd name="connsiteY0" fmla="*/ 125617 h 753686"/>
                <a:gd name="connsiteX1" fmla="*/ 125617 w 3372196"/>
                <a:gd name="connsiteY1" fmla="*/ 0 h 753686"/>
                <a:gd name="connsiteX2" fmla="*/ 3246579 w 3372196"/>
                <a:gd name="connsiteY2" fmla="*/ 0 h 753686"/>
                <a:gd name="connsiteX3" fmla="*/ 3372196 w 3372196"/>
                <a:gd name="connsiteY3" fmla="*/ 125617 h 753686"/>
                <a:gd name="connsiteX4" fmla="*/ 3372196 w 3372196"/>
                <a:gd name="connsiteY4" fmla="*/ 628069 h 753686"/>
                <a:gd name="connsiteX5" fmla="*/ 3246579 w 3372196"/>
                <a:gd name="connsiteY5" fmla="*/ 753686 h 753686"/>
                <a:gd name="connsiteX6" fmla="*/ 125617 w 3372196"/>
                <a:gd name="connsiteY6" fmla="*/ 753686 h 753686"/>
                <a:gd name="connsiteX7" fmla="*/ 0 w 3372196"/>
                <a:gd name="connsiteY7" fmla="*/ 628069 h 753686"/>
                <a:gd name="connsiteX8" fmla="*/ 0 w 3372196"/>
                <a:gd name="connsiteY8" fmla="*/ 125617 h 753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2196" h="753686">
                  <a:moveTo>
                    <a:pt x="0" y="125617"/>
                  </a:moveTo>
                  <a:cubicBezTo>
                    <a:pt x="0" y="56241"/>
                    <a:pt x="56241" y="0"/>
                    <a:pt x="125617" y="0"/>
                  </a:cubicBezTo>
                  <a:lnTo>
                    <a:pt x="3246579" y="0"/>
                  </a:lnTo>
                  <a:cubicBezTo>
                    <a:pt x="3315955" y="0"/>
                    <a:pt x="3372196" y="56241"/>
                    <a:pt x="3372196" y="125617"/>
                  </a:cubicBezTo>
                  <a:lnTo>
                    <a:pt x="3372196" y="628069"/>
                  </a:lnTo>
                  <a:cubicBezTo>
                    <a:pt x="3372196" y="697445"/>
                    <a:pt x="3315955" y="753686"/>
                    <a:pt x="3246579" y="753686"/>
                  </a:cubicBezTo>
                  <a:lnTo>
                    <a:pt x="125617" y="753686"/>
                  </a:lnTo>
                  <a:cubicBezTo>
                    <a:pt x="56241" y="753686"/>
                    <a:pt x="0" y="697445"/>
                    <a:pt x="0" y="628069"/>
                  </a:cubicBezTo>
                  <a:lnTo>
                    <a:pt x="0" y="125617"/>
                  </a:lnTo>
                  <a:close/>
                </a:path>
              </a:pathLst>
            </a:custGeom>
            <a:solidFill>
              <a:schemeClr val="accent1">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4902" tIns="154902" rIns="154902" bIns="154902" numCol="1" spcCol="1270" anchor="ctr" anchorCtr="0">
              <a:noAutofit/>
            </a:bodyPr>
            <a:lstStyle/>
            <a:p>
              <a:pPr marL="0" lvl="0" indent="0" algn="ctr" defTabSz="1377950">
                <a:lnSpc>
                  <a:spcPct val="90000"/>
                </a:lnSpc>
                <a:spcBef>
                  <a:spcPct val="0"/>
                </a:spcBef>
                <a:spcAft>
                  <a:spcPct val="35000"/>
                </a:spcAft>
                <a:buNone/>
              </a:pPr>
              <a:r>
                <a:rPr lang="en-US" sz="2000" kern="1200" dirty="0"/>
                <a:t>Market-Based Sourcing</a:t>
              </a:r>
            </a:p>
          </p:txBody>
        </p:sp>
      </p:grpSp>
      <p:grpSp>
        <p:nvGrpSpPr>
          <p:cNvPr id="19" name="Group 18">
            <a:extLst>
              <a:ext uri="{FF2B5EF4-FFF2-40B4-BE49-F238E27FC236}">
                <a16:creationId xmlns:a16="http://schemas.microsoft.com/office/drawing/2014/main" id="{D7432D55-33AB-CAE0-8437-2D2BACDBDA8F}"/>
              </a:ext>
            </a:extLst>
          </p:cNvPr>
          <p:cNvGrpSpPr/>
          <p:nvPr/>
        </p:nvGrpSpPr>
        <p:grpSpPr>
          <a:xfrm>
            <a:off x="475673" y="3219604"/>
            <a:ext cx="11240653" cy="1505523"/>
            <a:chOff x="475673" y="166257"/>
            <a:chExt cx="11240653" cy="1884216"/>
          </a:xfrm>
        </p:grpSpPr>
        <p:sp>
          <p:nvSpPr>
            <p:cNvPr id="20" name="Arrow: Right 19">
              <a:extLst>
                <a:ext uri="{FF2B5EF4-FFF2-40B4-BE49-F238E27FC236}">
                  <a16:creationId xmlns:a16="http://schemas.microsoft.com/office/drawing/2014/main" id="{C0EFB83E-979F-C5E6-CA98-D4637D7F0C75}"/>
                </a:ext>
              </a:extLst>
            </p:cNvPr>
            <p:cNvSpPr/>
            <p:nvPr/>
          </p:nvSpPr>
          <p:spPr>
            <a:xfrm>
              <a:off x="1318722" y="166257"/>
              <a:ext cx="9554555" cy="1884216"/>
            </a:xfrm>
            <a:prstGeom prst="rightArrow">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21" name="Freeform: Shape 20">
              <a:extLst>
                <a:ext uri="{FF2B5EF4-FFF2-40B4-BE49-F238E27FC236}">
                  <a16:creationId xmlns:a16="http://schemas.microsoft.com/office/drawing/2014/main" id="{E991CCB4-79F5-CE79-C2F3-EB36C941A013}"/>
                </a:ext>
              </a:extLst>
            </p:cNvPr>
            <p:cNvSpPr/>
            <p:nvPr/>
          </p:nvSpPr>
          <p:spPr>
            <a:xfrm>
              <a:off x="475673" y="731521"/>
              <a:ext cx="3372196" cy="753686"/>
            </a:xfrm>
            <a:custGeom>
              <a:avLst/>
              <a:gdLst>
                <a:gd name="connsiteX0" fmla="*/ 0 w 3372196"/>
                <a:gd name="connsiteY0" fmla="*/ 125617 h 753686"/>
                <a:gd name="connsiteX1" fmla="*/ 125617 w 3372196"/>
                <a:gd name="connsiteY1" fmla="*/ 0 h 753686"/>
                <a:gd name="connsiteX2" fmla="*/ 3246579 w 3372196"/>
                <a:gd name="connsiteY2" fmla="*/ 0 h 753686"/>
                <a:gd name="connsiteX3" fmla="*/ 3372196 w 3372196"/>
                <a:gd name="connsiteY3" fmla="*/ 125617 h 753686"/>
                <a:gd name="connsiteX4" fmla="*/ 3372196 w 3372196"/>
                <a:gd name="connsiteY4" fmla="*/ 628069 h 753686"/>
                <a:gd name="connsiteX5" fmla="*/ 3246579 w 3372196"/>
                <a:gd name="connsiteY5" fmla="*/ 753686 h 753686"/>
                <a:gd name="connsiteX6" fmla="*/ 125617 w 3372196"/>
                <a:gd name="connsiteY6" fmla="*/ 753686 h 753686"/>
                <a:gd name="connsiteX7" fmla="*/ 0 w 3372196"/>
                <a:gd name="connsiteY7" fmla="*/ 628069 h 753686"/>
                <a:gd name="connsiteX8" fmla="*/ 0 w 3372196"/>
                <a:gd name="connsiteY8" fmla="*/ 125617 h 753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2196" h="753686">
                  <a:moveTo>
                    <a:pt x="0" y="125617"/>
                  </a:moveTo>
                  <a:cubicBezTo>
                    <a:pt x="0" y="56241"/>
                    <a:pt x="56241" y="0"/>
                    <a:pt x="125617" y="0"/>
                  </a:cubicBezTo>
                  <a:lnTo>
                    <a:pt x="3246579" y="0"/>
                  </a:lnTo>
                  <a:cubicBezTo>
                    <a:pt x="3315955" y="0"/>
                    <a:pt x="3372196" y="56241"/>
                    <a:pt x="3372196" y="125617"/>
                  </a:cubicBezTo>
                  <a:lnTo>
                    <a:pt x="3372196" y="628069"/>
                  </a:lnTo>
                  <a:cubicBezTo>
                    <a:pt x="3372196" y="697445"/>
                    <a:pt x="3315955" y="753686"/>
                    <a:pt x="3246579" y="753686"/>
                  </a:cubicBezTo>
                  <a:lnTo>
                    <a:pt x="125617" y="753686"/>
                  </a:lnTo>
                  <a:cubicBezTo>
                    <a:pt x="56241" y="753686"/>
                    <a:pt x="0" y="697445"/>
                    <a:pt x="0" y="628069"/>
                  </a:cubicBezTo>
                  <a:lnTo>
                    <a:pt x="0" y="125617"/>
                  </a:lnTo>
                  <a:close/>
                </a:path>
              </a:pathLst>
            </a:custGeom>
            <a:solidFill>
              <a:schemeClr val="accent1">
                <a:lumMod val="75000"/>
                <a:alpha val="8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4902" tIns="154902" rIns="154902" bIns="154902" numCol="1" spcCol="1270" anchor="ctr" anchorCtr="0">
              <a:noAutofit/>
            </a:bodyPr>
            <a:lstStyle/>
            <a:p>
              <a:pPr marL="0" lvl="0" indent="0" algn="ctr" defTabSz="1377950">
                <a:lnSpc>
                  <a:spcPct val="90000"/>
                </a:lnSpc>
                <a:spcBef>
                  <a:spcPct val="0"/>
                </a:spcBef>
                <a:spcAft>
                  <a:spcPct val="35000"/>
                </a:spcAft>
                <a:buNone/>
              </a:pPr>
              <a:r>
                <a:rPr lang="en-US" sz="2000" kern="1200" dirty="0"/>
                <a:t>Three-Factor Formula</a:t>
              </a:r>
            </a:p>
          </p:txBody>
        </p:sp>
        <p:sp>
          <p:nvSpPr>
            <p:cNvPr id="23" name="Freeform: Shape 22">
              <a:extLst>
                <a:ext uri="{FF2B5EF4-FFF2-40B4-BE49-F238E27FC236}">
                  <a16:creationId xmlns:a16="http://schemas.microsoft.com/office/drawing/2014/main" id="{1D0199AF-AF2B-BEFB-4F8D-93EC46D8A24D}"/>
                </a:ext>
              </a:extLst>
            </p:cNvPr>
            <p:cNvSpPr/>
            <p:nvPr/>
          </p:nvSpPr>
          <p:spPr>
            <a:xfrm>
              <a:off x="8344130" y="731521"/>
              <a:ext cx="3372196" cy="753686"/>
            </a:xfrm>
            <a:custGeom>
              <a:avLst/>
              <a:gdLst>
                <a:gd name="connsiteX0" fmla="*/ 0 w 3372196"/>
                <a:gd name="connsiteY0" fmla="*/ 125617 h 753686"/>
                <a:gd name="connsiteX1" fmla="*/ 125617 w 3372196"/>
                <a:gd name="connsiteY1" fmla="*/ 0 h 753686"/>
                <a:gd name="connsiteX2" fmla="*/ 3246579 w 3372196"/>
                <a:gd name="connsiteY2" fmla="*/ 0 h 753686"/>
                <a:gd name="connsiteX3" fmla="*/ 3372196 w 3372196"/>
                <a:gd name="connsiteY3" fmla="*/ 125617 h 753686"/>
                <a:gd name="connsiteX4" fmla="*/ 3372196 w 3372196"/>
                <a:gd name="connsiteY4" fmla="*/ 628069 h 753686"/>
                <a:gd name="connsiteX5" fmla="*/ 3246579 w 3372196"/>
                <a:gd name="connsiteY5" fmla="*/ 753686 h 753686"/>
                <a:gd name="connsiteX6" fmla="*/ 125617 w 3372196"/>
                <a:gd name="connsiteY6" fmla="*/ 753686 h 753686"/>
                <a:gd name="connsiteX7" fmla="*/ 0 w 3372196"/>
                <a:gd name="connsiteY7" fmla="*/ 628069 h 753686"/>
                <a:gd name="connsiteX8" fmla="*/ 0 w 3372196"/>
                <a:gd name="connsiteY8" fmla="*/ 125617 h 753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2196" h="753686">
                  <a:moveTo>
                    <a:pt x="0" y="125617"/>
                  </a:moveTo>
                  <a:cubicBezTo>
                    <a:pt x="0" y="56241"/>
                    <a:pt x="56241" y="0"/>
                    <a:pt x="125617" y="0"/>
                  </a:cubicBezTo>
                  <a:lnTo>
                    <a:pt x="3246579" y="0"/>
                  </a:lnTo>
                  <a:cubicBezTo>
                    <a:pt x="3315955" y="0"/>
                    <a:pt x="3372196" y="56241"/>
                    <a:pt x="3372196" y="125617"/>
                  </a:cubicBezTo>
                  <a:lnTo>
                    <a:pt x="3372196" y="628069"/>
                  </a:lnTo>
                  <a:cubicBezTo>
                    <a:pt x="3372196" y="697445"/>
                    <a:pt x="3315955" y="753686"/>
                    <a:pt x="3246579" y="753686"/>
                  </a:cubicBezTo>
                  <a:lnTo>
                    <a:pt x="125617" y="753686"/>
                  </a:lnTo>
                  <a:cubicBezTo>
                    <a:pt x="56241" y="753686"/>
                    <a:pt x="0" y="697445"/>
                    <a:pt x="0" y="628069"/>
                  </a:cubicBezTo>
                  <a:lnTo>
                    <a:pt x="0" y="125617"/>
                  </a:lnTo>
                  <a:close/>
                </a:path>
              </a:pathLst>
            </a:custGeom>
            <a:solidFill>
              <a:schemeClr val="accent1">
                <a:lumMod val="75000"/>
                <a:alpha val="8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4902" tIns="154902" rIns="154902" bIns="154902" numCol="1" spcCol="1270" anchor="ctr" anchorCtr="0">
              <a:noAutofit/>
            </a:bodyPr>
            <a:lstStyle/>
            <a:p>
              <a:pPr marL="0" lvl="0" indent="0" algn="ctr" defTabSz="1377950">
                <a:lnSpc>
                  <a:spcPct val="90000"/>
                </a:lnSpc>
                <a:spcBef>
                  <a:spcPct val="0"/>
                </a:spcBef>
                <a:spcAft>
                  <a:spcPct val="35000"/>
                </a:spcAft>
                <a:buNone/>
              </a:pPr>
              <a:r>
                <a:rPr lang="en-US" sz="2000" dirty="0"/>
                <a:t>Single Sales-Factor</a:t>
              </a:r>
              <a:endParaRPr lang="en-US" sz="2000" kern="1200" dirty="0"/>
            </a:p>
          </p:txBody>
        </p:sp>
      </p:grpSp>
      <p:grpSp>
        <p:nvGrpSpPr>
          <p:cNvPr id="24" name="Group 23">
            <a:extLst>
              <a:ext uri="{FF2B5EF4-FFF2-40B4-BE49-F238E27FC236}">
                <a16:creationId xmlns:a16="http://schemas.microsoft.com/office/drawing/2014/main" id="{880D3D03-DF50-29F1-462B-938892F361BF}"/>
              </a:ext>
            </a:extLst>
          </p:cNvPr>
          <p:cNvGrpSpPr/>
          <p:nvPr/>
        </p:nvGrpSpPr>
        <p:grpSpPr>
          <a:xfrm>
            <a:off x="480292" y="4729747"/>
            <a:ext cx="11240653" cy="1505523"/>
            <a:chOff x="475673" y="166257"/>
            <a:chExt cx="11240653" cy="1884216"/>
          </a:xfrm>
        </p:grpSpPr>
        <p:sp>
          <p:nvSpPr>
            <p:cNvPr id="25" name="Arrow: Right 24">
              <a:extLst>
                <a:ext uri="{FF2B5EF4-FFF2-40B4-BE49-F238E27FC236}">
                  <a16:creationId xmlns:a16="http://schemas.microsoft.com/office/drawing/2014/main" id="{E974DB80-8287-4161-2133-730C60090A12}"/>
                </a:ext>
              </a:extLst>
            </p:cNvPr>
            <p:cNvSpPr/>
            <p:nvPr/>
          </p:nvSpPr>
          <p:spPr>
            <a:xfrm>
              <a:off x="1318722" y="166257"/>
              <a:ext cx="9554555" cy="1884216"/>
            </a:xfrm>
            <a:prstGeom prst="rightArrow">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26" name="Freeform: Shape 25">
              <a:extLst>
                <a:ext uri="{FF2B5EF4-FFF2-40B4-BE49-F238E27FC236}">
                  <a16:creationId xmlns:a16="http://schemas.microsoft.com/office/drawing/2014/main" id="{3F213620-AF61-8BA9-9AC5-76417082327B}"/>
                </a:ext>
              </a:extLst>
            </p:cNvPr>
            <p:cNvSpPr/>
            <p:nvPr/>
          </p:nvSpPr>
          <p:spPr>
            <a:xfrm>
              <a:off x="475673" y="731521"/>
              <a:ext cx="3372196" cy="753686"/>
            </a:xfrm>
            <a:custGeom>
              <a:avLst/>
              <a:gdLst>
                <a:gd name="connsiteX0" fmla="*/ 0 w 3372196"/>
                <a:gd name="connsiteY0" fmla="*/ 125617 h 753686"/>
                <a:gd name="connsiteX1" fmla="*/ 125617 w 3372196"/>
                <a:gd name="connsiteY1" fmla="*/ 0 h 753686"/>
                <a:gd name="connsiteX2" fmla="*/ 3246579 w 3372196"/>
                <a:gd name="connsiteY2" fmla="*/ 0 h 753686"/>
                <a:gd name="connsiteX3" fmla="*/ 3372196 w 3372196"/>
                <a:gd name="connsiteY3" fmla="*/ 125617 h 753686"/>
                <a:gd name="connsiteX4" fmla="*/ 3372196 w 3372196"/>
                <a:gd name="connsiteY4" fmla="*/ 628069 h 753686"/>
                <a:gd name="connsiteX5" fmla="*/ 3246579 w 3372196"/>
                <a:gd name="connsiteY5" fmla="*/ 753686 h 753686"/>
                <a:gd name="connsiteX6" fmla="*/ 125617 w 3372196"/>
                <a:gd name="connsiteY6" fmla="*/ 753686 h 753686"/>
                <a:gd name="connsiteX7" fmla="*/ 0 w 3372196"/>
                <a:gd name="connsiteY7" fmla="*/ 628069 h 753686"/>
                <a:gd name="connsiteX8" fmla="*/ 0 w 3372196"/>
                <a:gd name="connsiteY8" fmla="*/ 125617 h 753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2196" h="753686">
                  <a:moveTo>
                    <a:pt x="0" y="125617"/>
                  </a:moveTo>
                  <a:cubicBezTo>
                    <a:pt x="0" y="56241"/>
                    <a:pt x="56241" y="0"/>
                    <a:pt x="125617" y="0"/>
                  </a:cubicBezTo>
                  <a:lnTo>
                    <a:pt x="3246579" y="0"/>
                  </a:lnTo>
                  <a:cubicBezTo>
                    <a:pt x="3315955" y="0"/>
                    <a:pt x="3372196" y="56241"/>
                    <a:pt x="3372196" y="125617"/>
                  </a:cubicBezTo>
                  <a:lnTo>
                    <a:pt x="3372196" y="628069"/>
                  </a:lnTo>
                  <a:cubicBezTo>
                    <a:pt x="3372196" y="697445"/>
                    <a:pt x="3315955" y="753686"/>
                    <a:pt x="3246579" y="753686"/>
                  </a:cubicBezTo>
                  <a:lnTo>
                    <a:pt x="125617" y="753686"/>
                  </a:lnTo>
                  <a:cubicBezTo>
                    <a:pt x="56241" y="753686"/>
                    <a:pt x="0" y="697445"/>
                    <a:pt x="0" y="628069"/>
                  </a:cubicBezTo>
                  <a:lnTo>
                    <a:pt x="0" y="125617"/>
                  </a:lnTo>
                  <a:close/>
                </a:path>
              </a:pathLst>
            </a:custGeom>
            <a:solidFill>
              <a:schemeClr val="accent1">
                <a:lumMod val="75000"/>
                <a:alpha val="7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4902" tIns="154902" rIns="154902" bIns="154902" numCol="1" spcCol="1270" anchor="ctr" anchorCtr="0">
              <a:noAutofit/>
            </a:bodyPr>
            <a:lstStyle/>
            <a:p>
              <a:pPr marL="0" lvl="0" indent="0" algn="ctr" defTabSz="1377950">
                <a:lnSpc>
                  <a:spcPct val="90000"/>
                </a:lnSpc>
                <a:spcBef>
                  <a:spcPct val="0"/>
                </a:spcBef>
                <a:spcAft>
                  <a:spcPct val="35000"/>
                </a:spcAft>
                <a:buNone/>
              </a:pPr>
              <a:r>
                <a:rPr lang="en-US" sz="2000" kern="1200" dirty="0"/>
                <a:t>Separate Filing</a:t>
              </a:r>
            </a:p>
          </p:txBody>
        </p:sp>
        <p:sp>
          <p:nvSpPr>
            <p:cNvPr id="27" name="Freeform: Shape 26">
              <a:extLst>
                <a:ext uri="{FF2B5EF4-FFF2-40B4-BE49-F238E27FC236}">
                  <a16:creationId xmlns:a16="http://schemas.microsoft.com/office/drawing/2014/main" id="{FD1ACF19-9BB6-C860-0783-DC4DC613E267}"/>
                </a:ext>
              </a:extLst>
            </p:cNvPr>
            <p:cNvSpPr/>
            <p:nvPr/>
          </p:nvSpPr>
          <p:spPr>
            <a:xfrm>
              <a:off x="8344130" y="731521"/>
              <a:ext cx="3372196" cy="753686"/>
            </a:xfrm>
            <a:custGeom>
              <a:avLst/>
              <a:gdLst>
                <a:gd name="connsiteX0" fmla="*/ 0 w 3372196"/>
                <a:gd name="connsiteY0" fmla="*/ 125617 h 753686"/>
                <a:gd name="connsiteX1" fmla="*/ 125617 w 3372196"/>
                <a:gd name="connsiteY1" fmla="*/ 0 h 753686"/>
                <a:gd name="connsiteX2" fmla="*/ 3246579 w 3372196"/>
                <a:gd name="connsiteY2" fmla="*/ 0 h 753686"/>
                <a:gd name="connsiteX3" fmla="*/ 3372196 w 3372196"/>
                <a:gd name="connsiteY3" fmla="*/ 125617 h 753686"/>
                <a:gd name="connsiteX4" fmla="*/ 3372196 w 3372196"/>
                <a:gd name="connsiteY4" fmla="*/ 628069 h 753686"/>
                <a:gd name="connsiteX5" fmla="*/ 3246579 w 3372196"/>
                <a:gd name="connsiteY5" fmla="*/ 753686 h 753686"/>
                <a:gd name="connsiteX6" fmla="*/ 125617 w 3372196"/>
                <a:gd name="connsiteY6" fmla="*/ 753686 h 753686"/>
                <a:gd name="connsiteX7" fmla="*/ 0 w 3372196"/>
                <a:gd name="connsiteY7" fmla="*/ 628069 h 753686"/>
                <a:gd name="connsiteX8" fmla="*/ 0 w 3372196"/>
                <a:gd name="connsiteY8" fmla="*/ 125617 h 753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2196" h="753686">
                  <a:moveTo>
                    <a:pt x="0" y="125617"/>
                  </a:moveTo>
                  <a:cubicBezTo>
                    <a:pt x="0" y="56241"/>
                    <a:pt x="56241" y="0"/>
                    <a:pt x="125617" y="0"/>
                  </a:cubicBezTo>
                  <a:lnTo>
                    <a:pt x="3246579" y="0"/>
                  </a:lnTo>
                  <a:cubicBezTo>
                    <a:pt x="3315955" y="0"/>
                    <a:pt x="3372196" y="56241"/>
                    <a:pt x="3372196" y="125617"/>
                  </a:cubicBezTo>
                  <a:lnTo>
                    <a:pt x="3372196" y="628069"/>
                  </a:lnTo>
                  <a:cubicBezTo>
                    <a:pt x="3372196" y="697445"/>
                    <a:pt x="3315955" y="753686"/>
                    <a:pt x="3246579" y="753686"/>
                  </a:cubicBezTo>
                  <a:lnTo>
                    <a:pt x="125617" y="753686"/>
                  </a:lnTo>
                  <a:cubicBezTo>
                    <a:pt x="56241" y="753686"/>
                    <a:pt x="0" y="697445"/>
                    <a:pt x="0" y="628069"/>
                  </a:cubicBezTo>
                  <a:lnTo>
                    <a:pt x="0" y="125617"/>
                  </a:lnTo>
                  <a:close/>
                </a:path>
              </a:pathLst>
            </a:custGeom>
            <a:solidFill>
              <a:schemeClr val="accent1">
                <a:lumMod val="75000"/>
                <a:alpha val="7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4902" tIns="154902" rIns="154902" bIns="154902" numCol="1" spcCol="1270" anchor="ctr" anchorCtr="0">
              <a:noAutofit/>
            </a:bodyPr>
            <a:lstStyle/>
            <a:p>
              <a:pPr marL="0" lvl="0" indent="0" algn="ctr" defTabSz="1377950">
                <a:lnSpc>
                  <a:spcPct val="90000"/>
                </a:lnSpc>
                <a:spcBef>
                  <a:spcPct val="0"/>
                </a:spcBef>
                <a:spcAft>
                  <a:spcPct val="35000"/>
                </a:spcAft>
                <a:buNone/>
              </a:pPr>
              <a:r>
                <a:rPr lang="en-US" sz="2000" kern="1200" dirty="0"/>
                <a:t>Combination &amp; Add-Back</a:t>
              </a:r>
            </a:p>
          </p:txBody>
        </p:sp>
      </p:grpSp>
      <p:sp>
        <p:nvSpPr>
          <p:cNvPr id="28" name="TextBox 27">
            <a:extLst>
              <a:ext uri="{FF2B5EF4-FFF2-40B4-BE49-F238E27FC236}">
                <a16:creationId xmlns:a16="http://schemas.microsoft.com/office/drawing/2014/main" id="{5A8A2587-F1D0-FDD3-F038-4052E0DB444D}"/>
              </a:ext>
            </a:extLst>
          </p:cNvPr>
          <p:cNvSpPr txBox="1"/>
          <p:nvPr/>
        </p:nvSpPr>
        <p:spPr>
          <a:xfrm>
            <a:off x="4285673" y="655777"/>
            <a:ext cx="3519054" cy="461665"/>
          </a:xfrm>
          <a:prstGeom prst="rect">
            <a:avLst/>
          </a:prstGeom>
          <a:noFill/>
        </p:spPr>
        <p:txBody>
          <a:bodyPr wrap="square" rtlCol="0">
            <a:spAutoFit/>
          </a:bodyPr>
          <a:lstStyle/>
          <a:p>
            <a:pPr algn="ctr"/>
            <a:r>
              <a:rPr lang="en-US" sz="2400" b="1" dirty="0"/>
              <a:t>MORE RECENT TRENDS</a:t>
            </a:r>
          </a:p>
        </p:txBody>
      </p:sp>
      <p:sp>
        <p:nvSpPr>
          <p:cNvPr id="29" name="TextBox 28">
            <a:extLst>
              <a:ext uri="{FF2B5EF4-FFF2-40B4-BE49-F238E27FC236}">
                <a16:creationId xmlns:a16="http://schemas.microsoft.com/office/drawing/2014/main" id="{4933EFFE-54CF-B044-EFD6-284DC218A9DD}"/>
              </a:ext>
            </a:extLst>
          </p:cNvPr>
          <p:cNvSpPr txBox="1"/>
          <p:nvPr/>
        </p:nvSpPr>
        <p:spPr>
          <a:xfrm>
            <a:off x="4281056" y="2165919"/>
            <a:ext cx="3519054" cy="369332"/>
          </a:xfrm>
          <a:prstGeom prst="rect">
            <a:avLst/>
          </a:prstGeom>
          <a:noFill/>
        </p:spPr>
        <p:txBody>
          <a:bodyPr wrap="square" rtlCol="0">
            <a:spAutoFit/>
          </a:bodyPr>
          <a:lstStyle/>
          <a:p>
            <a:pPr algn="ctr"/>
            <a:r>
              <a:rPr lang="en-US" b="1" dirty="0"/>
              <a:t>State Apportionment Rules</a:t>
            </a:r>
          </a:p>
        </p:txBody>
      </p:sp>
      <p:sp>
        <p:nvSpPr>
          <p:cNvPr id="30" name="TextBox 29">
            <a:extLst>
              <a:ext uri="{FF2B5EF4-FFF2-40B4-BE49-F238E27FC236}">
                <a16:creationId xmlns:a16="http://schemas.microsoft.com/office/drawing/2014/main" id="{86109390-3C28-5B0C-E26B-9E614C866369}"/>
              </a:ext>
            </a:extLst>
          </p:cNvPr>
          <p:cNvSpPr txBox="1"/>
          <p:nvPr/>
        </p:nvSpPr>
        <p:spPr>
          <a:xfrm>
            <a:off x="4276441" y="3666823"/>
            <a:ext cx="3519054" cy="369332"/>
          </a:xfrm>
          <a:prstGeom prst="rect">
            <a:avLst/>
          </a:prstGeom>
          <a:noFill/>
        </p:spPr>
        <p:txBody>
          <a:bodyPr wrap="square" rtlCol="0">
            <a:spAutoFit/>
          </a:bodyPr>
          <a:lstStyle/>
          <a:p>
            <a:pPr algn="ctr"/>
            <a:r>
              <a:rPr lang="en-US" b="1" dirty="0"/>
              <a:t>State Apportionment Rules</a:t>
            </a:r>
          </a:p>
        </p:txBody>
      </p:sp>
      <p:sp>
        <p:nvSpPr>
          <p:cNvPr id="31" name="TextBox 30">
            <a:extLst>
              <a:ext uri="{FF2B5EF4-FFF2-40B4-BE49-F238E27FC236}">
                <a16:creationId xmlns:a16="http://schemas.microsoft.com/office/drawing/2014/main" id="{81BB45EA-157E-CF80-AA5E-A15FAB9AEC39}"/>
              </a:ext>
            </a:extLst>
          </p:cNvPr>
          <p:cNvSpPr txBox="1"/>
          <p:nvPr/>
        </p:nvSpPr>
        <p:spPr>
          <a:xfrm>
            <a:off x="4281062" y="5186203"/>
            <a:ext cx="3519054" cy="369332"/>
          </a:xfrm>
          <a:prstGeom prst="rect">
            <a:avLst/>
          </a:prstGeom>
          <a:noFill/>
        </p:spPr>
        <p:txBody>
          <a:bodyPr wrap="square" rtlCol="0">
            <a:spAutoFit/>
          </a:bodyPr>
          <a:lstStyle/>
          <a:p>
            <a:pPr algn="ctr"/>
            <a:r>
              <a:rPr lang="en-US" b="1" dirty="0"/>
              <a:t>Treatment of Related Entities</a:t>
            </a:r>
          </a:p>
        </p:txBody>
      </p:sp>
    </p:spTree>
    <p:extLst>
      <p:ext uri="{BB962C8B-B14F-4D97-AF65-F5344CB8AC3E}">
        <p14:creationId xmlns:p14="http://schemas.microsoft.com/office/powerpoint/2010/main" val="15560713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56799-3282-0C59-EF82-F1C684F01FFC}"/>
              </a:ext>
            </a:extLst>
          </p:cNvPr>
          <p:cNvSpPr>
            <a:spLocks noGrp="1"/>
          </p:cNvSpPr>
          <p:nvPr>
            <p:ph type="title"/>
          </p:nvPr>
        </p:nvSpPr>
        <p:spPr/>
        <p:txBody>
          <a:bodyPr/>
          <a:lstStyle/>
          <a:p>
            <a:r>
              <a:rPr lang="en-US" dirty="0"/>
              <a:t>SO – How Might WE proceed?</a:t>
            </a:r>
          </a:p>
        </p:txBody>
      </p:sp>
      <p:sp>
        <p:nvSpPr>
          <p:cNvPr id="3" name="Content Placeholder 2">
            <a:extLst>
              <a:ext uri="{FF2B5EF4-FFF2-40B4-BE49-F238E27FC236}">
                <a16:creationId xmlns:a16="http://schemas.microsoft.com/office/drawing/2014/main" id="{5BEC7FD5-BDCC-12B7-7B93-E55C4BF5D338}"/>
              </a:ext>
            </a:extLst>
          </p:cNvPr>
          <p:cNvSpPr>
            <a:spLocks noGrp="1"/>
          </p:cNvSpPr>
          <p:nvPr>
            <p:ph idx="1"/>
          </p:nvPr>
        </p:nvSpPr>
        <p:spPr/>
        <p:txBody>
          <a:bodyPr>
            <a:normAutofit lnSpcReduction="10000"/>
          </a:bodyPr>
          <a:lstStyle/>
          <a:p>
            <a:pPr>
              <a:spcAft>
                <a:spcPts val="1200"/>
              </a:spcAft>
            </a:pPr>
            <a:r>
              <a:rPr lang="en-US" sz="2400" dirty="0"/>
              <a:t>We need to at least informally agree on a framework to eliminate some of the details and the complexity that would otherwise have to be addressed.</a:t>
            </a:r>
          </a:p>
          <a:p>
            <a:pPr>
              <a:spcAft>
                <a:spcPts val="1200"/>
              </a:spcAft>
            </a:pPr>
            <a:r>
              <a:rPr lang="en-US" sz="2400" dirty="0"/>
              <a:t>We can look to current state rules as well as what works and what doesn’t in developing that framework.</a:t>
            </a:r>
          </a:p>
          <a:p>
            <a:pPr>
              <a:spcAft>
                <a:spcPts val="1200"/>
              </a:spcAft>
            </a:pPr>
            <a:r>
              <a:rPr lang="en-US" sz="2400" dirty="0"/>
              <a:t>What’s left—the gaps or uncertainties—may represent problems with the framework, or may simply require rules to fill those gaps. </a:t>
            </a:r>
          </a:p>
          <a:p>
            <a:pPr>
              <a:spcAft>
                <a:spcPts val="1200"/>
              </a:spcAft>
            </a:pPr>
            <a:r>
              <a:rPr lang="en-US" sz="2400" dirty="0"/>
              <a:t>That framework was drafted back in late 2023.</a:t>
            </a:r>
          </a:p>
          <a:p>
            <a:endParaRPr lang="en-US" dirty="0"/>
          </a:p>
        </p:txBody>
      </p:sp>
      <p:sp>
        <p:nvSpPr>
          <p:cNvPr id="4" name="Slide Number Placeholder 3">
            <a:extLst>
              <a:ext uri="{FF2B5EF4-FFF2-40B4-BE49-F238E27FC236}">
                <a16:creationId xmlns:a16="http://schemas.microsoft.com/office/drawing/2014/main" id="{EC087350-BD74-7F7C-50F0-DB20EE048A72}"/>
              </a:ext>
            </a:extLst>
          </p:cNvPr>
          <p:cNvSpPr>
            <a:spLocks noGrp="1"/>
          </p:cNvSpPr>
          <p:nvPr>
            <p:ph type="sldNum" sz="quarter" idx="12"/>
          </p:nvPr>
        </p:nvSpPr>
        <p:spPr/>
        <p:txBody>
          <a:bodyPr/>
          <a:lstStyle/>
          <a:p>
            <a:fld id="{3A98EE3D-8CD1-4C3F-BD1C-C98C9596463C}" type="slidenum">
              <a:rPr lang="en-US" smtClean="0"/>
              <a:t>22</a:t>
            </a:fld>
            <a:endParaRPr lang="en-US" dirty="0"/>
          </a:p>
        </p:txBody>
      </p:sp>
    </p:spTree>
    <p:extLst>
      <p:ext uri="{BB962C8B-B14F-4D97-AF65-F5344CB8AC3E}">
        <p14:creationId xmlns:p14="http://schemas.microsoft.com/office/powerpoint/2010/main" val="19101269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08803-7924-E80D-8094-5FD0C2F0ADCC}"/>
              </a:ext>
            </a:extLst>
          </p:cNvPr>
          <p:cNvSpPr>
            <a:spLocks noGrp="1"/>
          </p:cNvSpPr>
          <p:nvPr>
            <p:ph type="title"/>
          </p:nvPr>
        </p:nvSpPr>
        <p:spPr>
          <a:xfrm>
            <a:off x="2508421" y="963826"/>
            <a:ext cx="9102386" cy="902043"/>
          </a:xfrm>
        </p:spPr>
        <p:txBody>
          <a:bodyPr>
            <a:normAutofit fontScale="90000"/>
          </a:bodyPr>
          <a:lstStyle/>
          <a:p>
            <a:r>
              <a:rPr lang="en-US" dirty="0"/>
              <a:t>Proposed Framework – </a:t>
            </a:r>
            <a:br>
              <a:rPr lang="en-US" dirty="0"/>
            </a:br>
            <a:r>
              <a:rPr lang="en-US" sz="2700" dirty="0"/>
              <a:t>Oct. 2023</a:t>
            </a:r>
            <a:endParaRPr lang="en-US" dirty="0"/>
          </a:p>
        </p:txBody>
      </p:sp>
      <p:sp>
        <p:nvSpPr>
          <p:cNvPr id="3" name="Text Placeholder 2">
            <a:extLst>
              <a:ext uri="{FF2B5EF4-FFF2-40B4-BE49-F238E27FC236}">
                <a16:creationId xmlns:a16="http://schemas.microsoft.com/office/drawing/2014/main" id="{3E36EB14-C44E-FB72-FAD6-85DFF38C83C9}"/>
              </a:ext>
            </a:extLst>
          </p:cNvPr>
          <p:cNvSpPr>
            <a:spLocks noGrp="1"/>
          </p:cNvSpPr>
          <p:nvPr>
            <p:ph type="body" idx="1"/>
          </p:nvPr>
        </p:nvSpPr>
        <p:spPr>
          <a:xfrm>
            <a:off x="2508421" y="2081837"/>
            <a:ext cx="7117493" cy="2003357"/>
          </a:xfrm>
        </p:spPr>
        <p:txBody>
          <a:bodyPr>
            <a:normAutofit/>
          </a:bodyPr>
          <a:lstStyle/>
          <a:p>
            <a:r>
              <a:rPr lang="en-US" sz="2800" cap="none" dirty="0"/>
              <a:t>Purpose – an agreed-upon baseline that can serve to help focus the scope of our work, and evaluate the issues and potential solutions. </a:t>
            </a:r>
          </a:p>
        </p:txBody>
      </p:sp>
      <p:sp>
        <p:nvSpPr>
          <p:cNvPr id="4" name="Slide Number Placeholder 3">
            <a:extLst>
              <a:ext uri="{FF2B5EF4-FFF2-40B4-BE49-F238E27FC236}">
                <a16:creationId xmlns:a16="http://schemas.microsoft.com/office/drawing/2014/main" id="{698EAE7B-567D-66DE-123C-93F3C5EC7B14}"/>
              </a:ext>
            </a:extLst>
          </p:cNvPr>
          <p:cNvSpPr>
            <a:spLocks noGrp="1"/>
          </p:cNvSpPr>
          <p:nvPr>
            <p:ph type="sldNum" sz="quarter" idx="12"/>
          </p:nvPr>
        </p:nvSpPr>
        <p:spPr/>
        <p:txBody>
          <a:bodyPr/>
          <a:lstStyle/>
          <a:p>
            <a:fld id="{3A98EE3D-8CD1-4C3F-BD1C-C98C9596463C}" type="slidenum">
              <a:rPr lang="en-US" smtClean="0"/>
              <a:t>23</a:t>
            </a:fld>
            <a:endParaRPr lang="en-US" dirty="0"/>
          </a:p>
        </p:txBody>
      </p:sp>
    </p:spTree>
    <p:extLst>
      <p:ext uri="{BB962C8B-B14F-4D97-AF65-F5344CB8AC3E}">
        <p14:creationId xmlns:p14="http://schemas.microsoft.com/office/powerpoint/2010/main" val="13215047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A2AD780-B0CF-AE6C-608F-9B38D447160A}"/>
              </a:ext>
            </a:extLst>
          </p:cNvPr>
          <p:cNvSpPr>
            <a:spLocks noGrp="1"/>
          </p:cNvSpPr>
          <p:nvPr>
            <p:ph type="sldNum" sz="quarter" idx="12"/>
          </p:nvPr>
        </p:nvSpPr>
        <p:spPr/>
        <p:txBody>
          <a:bodyPr/>
          <a:lstStyle/>
          <a:p>
            <a:fld id="{3A98EE3D-8CD1-4C3F-BD1C-C98C9596463C}" type="slidenum">
              <a:rPr lang="en-US" smtClean="0"/>
              <a:t>24</a:t>
            </a:fld>
            <a:endParaRPr lang="en-US" dirty="0"/>
          </a:p>
        </p:txBody>
      </p:sp>
      <p:sp>
        <p:nvSpPr>
          <p:cNvPr id="7" name="TextBox 6">
            <a:extLst>
              <a:ext uri="{FF2B5EF4-FFF2-40B4-BE49-F238E27FC236}">
                <a16:creationId xmlns:a16="http://schemas.microsoft.com/office/drawing/2014/main" id="{4E18F0E6-44B5-B2FE-9422-0D0F27662D78}"/>
              </a:ext>
            </a:extLst>
          </p:cNvPr>
          <p:cNvSpPr txBox="1"/>
          <p:nvPr/>
        </p:nvSpPr>
        <p:spPr>
          <a:xfrm>
            <a:off x="529281" y="1734203"/>
            <a:ext cx="11306433" cy="3917163"/>
          </a:xfrm>
          <a:prstGeom prst="rect">
            <a:avLst/>
          </a:prstGeom>
          <a:noFill/>
        </p:spPr>
        <p:txBody>
          <a:bodyPr wrap="square">
            <a:spAutoFit/>
          </a:bodyPr>
          <a:lstStyle/>
          <a:p>
            <a:pPr marL="0" marR="0">
              <a:lnSpc>
                <a:spcPct val="110000"/>
              </a:lnSpc>
              <a:spcBef>
                <a:spcPts val="600"/>
              </a:spcBef>
              <a:spcAft>
                <a:spcPts val="600"/>
              </a:spcAft>
            </a:pPr>
            <a:r>
              <a:rPr lang="en-US" sz="2800" b="1" u="sng" dirty="0">
                <a:solidFill>
                  <a:srgbClr val="595959"/>
                </a:solidFill>
                <a:effectLst/>
                <a:latin typeface="Cambria" panose="02040503050406030204" pitchFamily="18" charset="0"/>
                <a:ea typeface="Aptos" panose="020B0004020202020204" pitchFamily="34" charset="0"/>
                <a:cs typeface="Times New Roman" panose="02020603050405020304" pitchFamily="18" charset="0"/>
              </a:rPr>
              <a:t>General</a:t>
            </a:r>
            <a:endParaRPr lang="en-US" sz="2800" dirty="0">
              <a:effectLst/>
              <a:latin typeface="Cambria" panose="02040503050406030204" pitchFamily="18" charset="0"/>
              <a:ea typeface="Aptos" panose="020B0004020202020204" pitchFamily="34" charset="0"/>
              <a:cs typeface="Times New Roman" panose="02020603050405020304" pitchFamily="18" charset="0"/>
            </a:endParaRPr>
          </a:p>
          <a:p>
            <a:pPr marL="342900" marR="0" lvl="0" indent="-342900">
              <a:lnSpc>
                <a:spcPct val="110000"/>
              </a:lnSpc>
              <a:spcBef>
                <a:spcPts val="600"/>
              </a:spcBef>
              <a:spcAft>
                <a:spcPts val="600"/>
              </a:spcAft>
              <a:buFont typeface="+mj-lt"/>
              <a:buAutoNum type="arabicPeriod"/>
            </a:pPr>
            <a:r>
              <a:rPr lang="en-US" sz="2400" dirty="0">
                <a:effectLst/>
                <a:latin typeface="Cambria" panose="02040503050406030204" pitchFamily="18" charset="0"/>
                <a:ea typeface="Aptos" panose="020B0004020202020204" pitchFamily="34" charset="0"/>
                <a:cs typeface="Times New Roman" panose="02020603050405020304" pitchFamily="18" charset="0"/>
              </a:rPr>
              <a:t>State law governs the formation of different types of partnerships and the basic rights of partners . . .</a:t>
            </a:r>
          </a:p>
          <a:p>
            <a:pPr marL="342900" marR="0" lvl="0" indent="-342900">
              <a:lnSpc>
                <a:spcPct val="110000"/>
              </a:lnSpc>
              <a:spcBef>
                <a:spcPts val="600"/>
              </a:spcBef>
              <a:spcAft>
                <a:spcPts val="1200"/>
              </a:spcAft>
              <a:buFont typeface="+mj-lt"/>
              <a:buAutoNum type="arabicPeriod"/>
            </a:pPr>
            <a:r>
              <a:rPr lang="en-US" sz="2400" dirty="0">
                <a:effectLst/>
                <a:latin typeface="Cambria" panose="02040503050406030204" pitchFamily="18" charset="0"/>
                <a:ea typeface="Aptos" panose="020B0004020202020204" pitchFamily="34" charset="0"/>
                <a:cs typeface="Times New Roman" panose="02020603050405020304" pitchFamily="18" charset="0"/>
              </a:rPr>
              <a:t>States allow entities formed in other jurisdictions to operate in the state, provided they comply with state regulatory requirements. </a:t>
            </a:r>
          </a:p>
          <a:p>
            <a:pPr marL="342900" marR="0" lvl="0" indent="-342900">
              <a:lnSpc>
                <a:spcPct val="110000"/>
              </a:lnSpc>
              <a:spcBef>
                <a:spcPts val="600"/>
              </a:spcBef>
              <a:spcAft>
                <a:spcPts val="1200"/>
              </a:spcAft>
              <a:buFont typeface="+mj-lt"/>
              <a:buAutoNum type="arabicPeriod"/>
            </a:pPr>
            <a:r>
              <a:rPr lang="en-US" sz="2400" dirty="0">
                <a:effectLst/>
                <a:latin typeface="Cambria" panose="02040503050406030204" pitchFamily="18" charset="0"/>
                <a:ea typeface="Aptos" panose="020B0004020202020204" pitchFamily="34" charset="0"/>
                <a:cs typeface="Times New Roman" panose="02020603050405020304" pitchFamily="18" charset="0"/>
              </a:rPr>
              <a:t>State income taxes generally conform to applicable federal substantive tax provisions for computing and characterizing items of income for individuals and corporations, and follow the IRS interpretation of those provisions. </a:t>
            </a:r>
          </a:p>
        </p:txBody>
      </p:sp>
      <p:sp>
        <p:nvSpPr>
          <p:cNvPr id="8" name="TextBox 7">
            <a:extLst>
              <a:ext uri="{FF2B5EF4-FFF2-40B4-BE49-F238E27FC236}">
                <a16:creationId xmlns:a16="http://schemas.microsoft.com/office/drawing/2014/main" id="{DD23BB26-E7AA-D03B-C146-040D1F2C3534}"/>
              </a:ext>
            </a:extLst>
          </p:cNvPr>
          <p:cNvSpPr txBox="1"/>
          <p:nvPr/>
        </p:nvSpPr>
        <p:spPr>
          <a:xfrm>
            <a:off x="3801076" y="628014"/>
            <a:ext cx="4762842" cy="646331"/>
          </a:xfrm>
          <a:prstGeom prst="rect">
            <a:avLst/>
          </a:prstGeom>
          <a:noFill/>
        </p:spPr>
        <p:txBody>
          <a:bodyPr wrap="none" rtlCol="0">
            <a:spAutoFit/>
          </a:bodyPr>
          <a:lstStyle/>
          <a:p>
            <a:pPr algn="ctr"/>
            <a:r>
              <a:rPr lang="en-US" sz="3600" b="1" dirty="0">
                <a:latin typeface="Cambria" panose="02040503050406030204" pitchFamily="18" charset="0"/>
                <a:ea typeface="Cambria" panose="02040503050406030204" pitchFamily="18" charset="0"/>
              </a:rPr>
              <a:t>Proposed Framework</a:t>
            </a:r>
          </a:p>
        </p:txBody>
      </p:sp>
    </p:spTree>
    <p:extLst>
      <p:ext uri="{BB962C8B-B14F-4D97-AF65-F5344CB8AC3E}">
        <p14:creationId xmlns:p14="http://schemas.microsoft.com/office/powerpoint/2010/main" val="3606571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A2AD780-B0CF-AE6C-608F-9B38D447160A}"/>
              </a:ext>
            </a:extLst>
          </p:cNvPr>
          <p:cNvSpPr>
            <a:spLocks noGrp="1"/>
          </p:cNvSpPr>
          <p:nvPr>
            <p:ph type="sldNum" sz="quarter" idx="12"/>
          </p:nvPr>
        </p:nvSpPr>
        <p:spPr/>
        <p:txBody>
          <a:bodyPr/>
          <a:lstStyle/>
          <a:p>
            <a:fld id="{3A98EE3D-8CD1-4C3F-BD1C-C98C9596463C}" type="slidenum">
              <a:rPr lang="en-US" smtClean="0"/>
              <a:t>25</a:t>
            </a:fld>
            <a:endParaRPr lang="en-US" dirty="0"/>
          </a:p>
        </p:txBody>
      </p:sp>
      <p:sp>
        <p:nvSpPr>
          <p:cNvPr id="7" name="TextBox 6">
            <a:extLst>
              <a:ext uri="{FF2B5EF4-FFF2-40B4-BE49-F238E27FC236}">
                <a16:creationId xmlns:a16="http://schemas.microsoft.com/office/drawing/2014/main" id="{4E18F0E6-44B5-B2FE-9422-0D0F27662D78}"/>
              </a:ext>
            </a:extLst>
          </p:cNvPr>
          <p:cNvSpPr txBox="1"/>
          <p:nvPr/>
        </p:nvSpPr>
        <p:spPr>
          <a:xfrm>
            <a:off x="442783" y="1227571"/>
            <a:ext cx="11306433" cy="5059014"/>
          </a:xfrm>
          <a:prstGeom prst="rect">
            <a:avLst/>
          </a:prstGeom>
          <a:noFill/>
        </p:spPr>
        <p:txBody>
          <a:bodyPr wrap="square">
            <a:spAutoFit/>
          </a:bodyPr>
          <a:lstStyle/>
          <a:p>
            <a:pPr marL="0" marR="0">
              <a:lnSpc>
                <a:spcPct val="110000"/>
              </a:lnSpc>
              <a:spcBef>
                <a:spcPts val="600"/>
              </a:spcBef>
              <a:spcAft>
                <a:spcPts val="600"/>
              </a:spcAft>
            </a:pPr>
            <a:r>
              <a:rPr lang="en-US" sz="2800" b="1" u="sng" dirty="0">
                <a:solidFill>
                  <a:srgbClr val="595959"/>
                </a:solidFill>
                <a:effectLst/>
                <a:latin typeface="Cambria" panose="02040503050406030204" pitchFamily="18" charset="0"/>
                <a:ea typeface="Aptos" panose="020B0004020202020204" pitchFamily="34" charset="0"/>
                <a:cs typeface="Times New Roman" panose="02020603050405020304" pitchFamily="18" charset="0"/>
              </a:rPr>
              <a:t>General (Cont’d)</a:t>
            </a:r>
            <a:endParaRPr lang="en-US" sz="2800" dirty="0">
              <a:effectLst/>
              <a:latin typeface="Cambria" panose="02040503050406030204" pitchFamily="18" charset="0"/>
              <a:ea typeface="Aptos" panose="020B0004020202020204" pitchFamily="34" charset="0"/>
              <a:cs typeface="Times New Roman" panose="02020603050405020304" pitchFamily="18" charset="0"/>
            </a:endParaRPr>
          </a:p>
          <a:p>
            <a:pPr marL="342900" marR="0" lvl="0" indent="-342900">
              <a:lnSpc>
                <a:spcPct val="110000"/>
              </a:lnSpc>
              <a:spcBef>
                <a:spcPts val="600"/>
              </a:spcBef>
              <a:spcAft>
                <a:spcPts val="600"/>
              </a:spcAft>
              <a:buFont typeface="+mj-lt"/>
              <a:buAutoNum type="arabicPeriod" startAt="4"/>
            </a:pPr>
            <a:r>
              <a:rPr lang="en-US" sz="2400" dirty="0">
                <a:effectLst/>
                <a:latin typeface="Cambria" panose="02040503050406030204" pitchFamily="18" charset="0"/>
                <a:ea typeface="Aptos" panose="020B0004020202020204" pitchFamily="34" charset="0"/>
                <a:cs typeface="Times New Roman" panose="02020603050405020304" pitchFamily="18" charset="0"/>
              </a:rPr>
              <a:t>State pass-through tax systems generally conform to the provisions of IRC Subchapter K . . . : </a:t>
            </a:r>
          </a:p>
          <a:p>
            <a:pPr marL="742950" marR="0" lvl="1" indent="-285750">
              <a:lnSpc>
                <a:spcPct val="110000"/>
              </a:lnSpc>
              <a:spcBef>
                <a:spcPts val="0"/>
              </a:spcBef>
              <a:spcAft>
                <a:spcPts val="600"/>
              </a:spcAft>
              <a:buFont typeface="+mj-lt"/>
              <a:buAutoNum type="alphaLcPeriod"/>
            </a:pPr>
            <a:r>
              <a:rPr lang="en-US" sz="2400" dirty="0">
                <a:effectLst/>
                <a:latin typeface="Cambria" panose="02040503050406030204" pitchFamily="18" charset="0"/>
                <a:ea typeface="Aptos" panose="020B0004020202020204" pitchFamily="34" charset="0"/>
                <a:cs typeface="Times New Roman" panose="02020603050405020304" pitchFamily="18" charset="0"/>
              </a:rPr>
              <a:t>Partnership income is taxed when earned (IRC § 702 &amp; 703).</a:t>
            </a:r>
          </a:p>
          <a:p>
            <a:pPr marL="742950" marR="0" lvl="1" indent="-285750">
              <a:lnSpc>
                <a:spcPct val="110000"/>
              </a:lnSpc>
              <a:spcBef>
                <a:spcPts val="0"/>
              </a:spcBef>
              <a:spcAft>
                <a:spcPts val="600"/>
              </a:spcAft>
              <a:buFont typeface="+mj-lt"/>
              <a:buAutoNum type="alphaLcPeriod"/>
            </a:pPr>
            <a:r>
              <a:rPr lang="en-US" sz="2400" dirty="0">
                <a:effectLst/>
                <a:latin typeface="Cambria" panose="02040503050406030204" pitchFamily="18" charset="0"/>
                <a:ea typeface="Aptos" panose="020B0004020202020204" pitchFamily="34" charset="0"/>
                <a:cs typeface="Times New Roman" panose="02020603050405020304" pitchFamily="18" charset="0"/>
              </a:rPr>
              <a:t>Partners are required to report and pay tax . . . regardless of whether they receive any actual distribution (IRC § 704).</a:t>
            </a:r>
          </a:p>
          <a:p>
            <a:pPr marL="742950" marR="0" lvl="1" indent="-285750">
              <a:lnSpc>
                <a:spcPct val="110000"/>
              </a:lnSpc>
              <a:spcBef>
                <a:spcPts val="0"/>
              </a:spcBef>
              <a:spcAft>
                <a:spcPts val="600"/>
              </a:spcAft>
              <a:buFont typeface="+mj-lt"/>
              <a:buAutoNum type="alphaLcPeriod"/>
            </a:pPr>
            <a:r>
              <a:rPr lang="en-US" sz="2400" dirty="0">
                <a:effectLst/>
                <a:latin typeface="Cambria" panose="02040503050406030204" pitchFamily="18" charset="0"/>
                <a:ea typeface="Aptos" panose="020B0004020202020204" pitchFamily="34" charset="0"/>
                <a:cs typeface="Times New Roman" panose="02020603050405020304" pitchFamily="18" charset="0"/>
              </a:rPr>
              <a:t>Distributions are not taxable to the extent they represent contributions by or income already recognized by the partner (IRC § 731). </a:t>
            </a:r>
          </a:p>
          <a:p>
            <a:pPr marL="742950" marR="0" lvl="1" indent="-285750">
              <a:lnSpc>
                <a:spcPct val="110000"/>
              </a:lnSpc>
              <a:spcBef>
                <a:spcPts val="0"/>
              </a:spcBef>
              <a:spcAft>
                <a:spcPts val="1200"/>
              </a:spcAft>
              <a:buFont typeface="+mj-lt"/>
              <a:buAutoNum type="alphaLcPeriod"/>
            </a:pPr>
            <a:r>
              <a:rPr lang="en-US" sz="2400" dirty="0">
                <a:effectLst/>
                <a:latin typeface="Cambria" panose="02040503050406030204" pitchFamily="18" charset="0"/>
                <a:ea typeface="Aptos" panose="020B0004020202020204" pitchFamily="34" charset="0"/>
                <a:cs typeface="Times New Roman" panose="02020603050405020304" pitchFamily="18" charset="0"/>
              </a:rPr>
              <a:t>Partners may agree to vary their shares of partnership items and change those shares over time and the tax result will reflect their agreement . . .. (IRC § 704(b)). </a:t>
            </a:r>
          </a:p>
        </p:txBody>
      </p:sp>
      <p:sp>
        <p:nvSpPr>
          <p:cNvPr id="8" name="TextBox 7">
            <a:extLst>
              <a:ext uri="{FF2B5EF4-FFF2-40B4-BE49-F238E27FC236}">
                <a16:creationId xmlns:a16="http://schemas.microsoft.com/office/drawing/2014/main" id="{DD23BB26-E7AA-D03B-C146-040D1F2C3534}"/>
              </a:ext>
            </a:extLst>
          </p:cNvPr>
          <p:cNvSpPr txBox="1"/>
          <p:nvPr/>
        </p:nvSpPr>
        <p:spPr>
          <a:xfrm>
            <a:off x="3801076" y="628014"/>
            <a:ext cx="4762842" cy="646331"/>
          </a:xfrm>
          <a:prstGeom prst="rect">
            <a:avLst/>
          </a:prstGeom>
          <a:noFill/>
        </p:spPr>
        <p:txBody>
          <a:bodyPr wrap="none" rtlCol="0">
            <a:spAutoFit/>
          </a:bodyPr>
          <a:lstStyle/>
          <a:p>
            <a:pPr algn="ctr"/>
            <a:r>
              <a:rPr lang="en-US" sz="3600" b="1" dirty="0">
                <a:latin typeface="Cambria" panose="02040503050406030204" pitchFamily="18" charset="0"/>
                <a:ea typeface="Cambria" panose="02040503050406030204" pitchFamily="18" charset="0"/>
              </a:rPr>
              <a:t>Proposed Framework</a:t>
            </a:r>
          </a:p>
        </p:txBody>
      </p:sp>
    </p:spTree>
    <p:extLst>
      <p:ext uri="{BB962C8B-B14F-4D97-AF65-F5344CB8AC3E}">
        <p14:creationId xmlns:p14="http://schemas.microsoft.com/office/powerpoint/2010/main" val="20469044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A2AD780-B0CF-AE6C-608F-9B38D447160A}"/>
              </a:ext>
            </a:extLst>
          </p:cNvPr>
          <p:cNvSpPr>
            <a:spLocks noGrp="1"/>
          </p:cNvSpPr>
          <p:nvPr>
            <p:ph type="sldNum" sz="quarter" idx="12"/>
          </p:nvPr>
        </p:nvSpPr>
        <p:spPr/>
        <p:txBody>
          <a:bodyPr/>
          <a:lstStyle/>
          <a:p>
            <a:fld id="{3A98EE3D-8CD1-4C3F-BD1C-C98C9596463C}" type="slidenum">
              <a:rPr lang="en-US" smtClean="0"/>
              <a:t>26</a:t>
            </a:fld>
            <a:endParaRPr lang="en-US" dirty="0"/>
          </a:p>
        </p:txBody>
      </p:sp>
      <p:sp>
        <p:nvSpPr>
          <p:cNvPr id="7" name="TextBox 6">
            <a:extLst>
              <a:ext uri="{FF2B5EF4-FFF2-40B4-BE49-F238E27FC236}">
                <a16:creationId xmlns:a16="http://schemas.microsoft.com/office/drawing/2014/main" id="{4E18F0E6-44B5-B2FE-9422-0D0F27662D78}"/>
              </a:ext>
            </a:extLst>
          </p:cNvPr>
          <p:cNvSpPr txBox="1"/>
          <p:nvPr/>
        </p:nvSpPr>
        <p:spPr>
          <a:xfrm>
            <a:off x="442783" y="1388212"/>
            <a:ext cx="11306433" cy="4400372"/>
          </a:xfrm>
          <a:prstGeom prst="rect">
            <a:avLst/>
          </a:prstGeom>
          <a:noFill/>
        </p:spPr>
        <p:txBody>
          <a:bodyPr wrap="square">
            <a:spAutoFit/>
          </a:bodyPr>
          <a:lstStyle/>
          <a:p>
            <a:pPr marL="0" marR="0">
              <a:lnSpc>
                <a:spcPct val="110000"/>
              </a:lnSpc>
              <a:spcBef>
                <a:spcPts val="600"/>
              </a:spcBef>
              <a:spcAft>
                <a:spcPts val="600"/>
              </a:spcAft>
            </a:pPr>
            <a:r>
              <a:rPr lang="en-US" sz="2800" b="1" u="sng" dirty="0">
                <a:solidFill>
                  <a:srgbClr val="595959"/>
                </a:solidFill>
                <a:effectLst/>
                <a:latin typeface="Cambria" panose="02040503050406030204" pitchFamily="18" charset="0"/>
                <a:ea typeface="Aptos" panose="020B0004020202020204" pitchFamily="34" charset="0"/>
                <a:cs typeface="Times New Roman" panose="02020603050405020304" pitchFamily="18" charset="0"/>
              </a:rPr>
              <a:t>General (Cont’d)</a:t>
            </a:r>
            <a:endParaRPr lang="en-US" sz="2800" dirty="0">
              <a:effectLst/>
              <a:latin typeface="Cambria" panose="02040503050406030204" pitchFamily="18" charset="0"/>
              <a:ea typeface="Aptos" panose="020B0004020202020204" pitchFamily="34" charset="0"/>
              <a:cs typeface="Times New Roman" panose="02020603050405020304" pitchFamily="18" charset="0"/>
            </a:endParaRPr>
          </a:p>
          <a:p>
            <a:pPr marL="342900" marR="0" lvl="0" indent="-342900">
              <a:lnSpc>
                <a:spcPct val="110000"/>
              </a:lnSpc>
              <a:spcBef>
                <a:spcPts val="600"/>
              </a:spcBef>
              <a:spcAft>
                <a:spcPts val="1200"/>
              </a:spcAft>
              <a:buFont typeface="+mj-lt"/>
              <a:buAutoNum type="arabicPeriod" startAt="5"/>
            </a:pPr>
            <a:r>
              <a:rPr lang="en-US" sz="2400" dirty="0">
                <a:effectLst/>
                <a:latin typeface="Cambria" panose="02040503050406030204" pitchFamily="18" charset="0"/>
                <a:ea typeface="Aptos" panose="020B0004020202020204" pitchFamily="34" charset="0"/>
                <a:cs typeface="Times New Roman" panose="02020603050405020304" pitchFamily="18" charset="0"/>
              </a:rPr>
              <a:t>The IRS has adopted certain anti-abuse rules deemed essential for the federal pass-through system to function properly but the application at the state level may be unclear. </a:t>
            </a:r>
          </a:p>
          <a:p>
            <a:pPr marL="342900" marR="0" lvl="0" indent="-342900">
              <a:lnSpc>
                <a:spcPct val="110000"/>
              </a:lnSpc>
              <a:spcBef>
                <a:spcPts val="600"/>
              </a:spcBef>
              <a:spcAft>
                <a:spcPts val="1200"/>
              </a:spcAft>
              <a:buFont typeface="+mj-lt"/>
              <a:buAutoNum type="arabicPeriod" startAt="5"/>
            </a:pPr>
            <a:r>
              <a:rPr lang="en-US" sz="2400" dirty="0">
                <a:effectLst/>
                <a:latin typeface="Cambria" panose="02040503050406030204" pitchFamily="18" charset="0"/>
                <a:ea typeface="Aptos" panose="020B0004020202020204" pitchFamily="34" charset="0"/>
                <a:cs typeface="Times New Roman" panose="02020603050405020304" pitchFamily="18" charset="0"/>
              </a:rPr>
              <a:t>Both general state law and Subchapter K allow partnerships to have partners that are corporations (whether taxed as C corporations or S corporations), individuals, trusts, and other partnerships.</a:t>
            </a:r>
          </a:p>
          <a:p>
            <a:pPr marL="342900" marR="0" lvl="0" indent="-342900">
              <a:lnSpc>
                <a:spcPct val="110000"/>
              </a:lnSpc>
              <a:spcBef>
                <a:spcPts val="600"/>
              </a:spcBef>
              <a:spcAft>
                <a:spcPts val="1200"/>
              </a:spcAft>
              <a:buFont typeface="+mj-lt"/>
              <a:buAutoNum type="arabicPeriod" startAt="5"/>
            </a:pPr>
            <a:r>
              <a:rPr lang="en-US" sz="2400" dirty="0">
                <a:effectLst/>
                <a:latin typeface="Cambria" panose="02040503050406030204" pitchFamily="18" charset="0"/>
                <a:ea typeface="Aptos" panose="020B0004020202020204" pitchFamily="34" charset="0"/>
                <a:cs typeface="Times New Roman" panose="02020603050405020304" pitchFamily="18" charset="0"/>
              </a:rPr>
              <a:t>Most states that impose tax on partnership income on a pass-through basis have also adopted elective pass-through entity taxes . . ..</a:t>
            </a:r>
          </a:p>
        </p:txBody>
      </p:sp>
      <p:sp>
        <p:nvSpPr>
          <p:cNvPr id="8" name="TextBox 7">
            <a:extLst>
              <a:ext uri="{FF2B5EF4-FFF2-40B4-BE49-F238E27FC236}">
                <a16:creationId xmlns:a16="http://schemas.microsoft.com/office/drawing/2014/main" id="{DD23BB26-E7AA-D03B-C146-040D1F2C3534}"/>
              </a:ext>
            </a:extLst>
          </p:cNvPr>
          <p:cNvSpPr txBox="1"/>
          <p:nvPr/>
        </p:nvSpPr>
        <p:spPr>
          <a:xfrm>
            <a:off x="3801076" y="628014"/>
            <a:ext cx="4762842" cy="646331"/>
          </a:xfrm>
          <a:prstGeom prst="rect">
            <a:avLst/>
          </a:prstGeom>
          <a:noFill/>
        </p:spPr>
        <p:txBody>
          <a:bodyPr wrap="none" rtlCol="0">
            <a:spAutoFit/>
          </a:bodyPr>
          <a:lstStyle/>
          <a:p>
            <a:pPr algn="ctr"/>
            <a:r>
              <a:rPr lang="en-US" sz="3600" b="1" dirty="0">
                <a:latin typeface="Cambria" panose="02040503050406030204" pitchFamily="18" charset="0"/>
                <a:ea typeface="Cambria" panose="02040503050406030204" pitchFamily="18" charset="0"/>
              </a:rPr>
              <a:t>Proposed Framework</a:t>
            </a:r>
          </a:p>
        </p:txBody>
      </p:sp>
    </p:spTree>
    <p:extLst>
      <p:ext uri="{BB962C8B-B14F-4D97-AF65-F5344CB8AC3E}">
        <p14:creationId xmlns:p14="http://schemas.microsoft.com/office/powerpoint/2010/main" val="36663783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A2AD780-B0CF-AE6C-608F-9B38D447160A}"/>
              </a:ext>
            </a:extLst>
          </p:cNvPr>
          <p:cNvSpPr>
            <a:spLocks noGrp="1"/>
          </p:cNvSpPr>
          <p:nvPr>
            <p:ph type="sldNum" sz="quarter" idx="12"/>
          </p:nvPr>
        </p:nvSpPr>
        <p:spPr/>
        <p:txBody>
          <a:bodyPr/>
          <a:lstStyle/>
          <a:p>
            <a:fld id="{3A98EE3D-8CD1-4C3F-BD1C-C98C9596463C}" type="slidenum">
              <a:rPr lang="en-US" smtClean="0"/>
              <a:t>27</a:t>
            </a:fld>
            <a:endParaRPr lang="en-US" dirty="0"/>
          </a:p>
        </p:txBody>
      </p:sp>
      <p:sp>
        <p:nvSpPr>
          <p:cNvPr id="7" name="TextBox 6">
            <a:extLst>
              <a:ext uri="{FF2B5EF4-FFF2-40B4-BE49-F238E27FC236}">
                <a16:creationId xmlns:a16="http://schemas.microsoft.com/office/drawing/2014/main" id="{4E18F0E6-44B5-B2FE-9422-0D0F27662D78}"/>
              </a:ext>
            </a:extLst>
          </p:cNvPr>
          <p:cNvSpPr txBox="1"/>
          <p:nvPr/>
        </p:nvSpPr>
        <p:spPr>
          <a:xfrm>
            <a:off x="442783" y="1388212"/>
            <a:ext cx="11306433" cy="3592971"/>
          </a:xfrm>
          <a:prstGeom prst="rect">
            <a:avLst/>
          </a:prstGeom>
          <a:noFill/>
        </p:spPr>
        <p:txBody>
          <a:bodyPr wrap="square">
            <a:spAutoFit/>
          </a:bodyPr>
          <a:lstStyle/>
          <a:p>
            <a:pPr marL="0" marR="0">
              <a:lnSpc>
                <a:spcPct val="110000"/>
              </a:lnSpc>
              <a:spcBef>
                <a:spcPts val="600"/>
              </a:spcBef>
              <a:spcAft>
                <a:spcPts val="600"/>
              </a:spcAft>
            </a:pPr>
            <a:r>
              <a:rPr lang="en-US" sz="2400" b="1" u="sng" dirty="0">
                <a:solidFill>
                  <a:srgbClr val="595959"/>
                </a:solidFill>
                <a:effectLst/>
                <a:latin typeface="Cambria" panose="02040503050406030204" pitchFamily="18" charset="0"/>
                <a:ea typeface="Calibri" panose="020F0502020204030204" pitchFamily="34" charset="0"/>
                <a:cs typeface="Times New Roman" panose="02020603050405020304" pitchFamily="18" charset="0"/>
              </a:rPr>
              <a:t>General Regulatory Jurisdiction </a:t>
            </a:r>
            <a:endParaRPr lang="en-US" sz="2400" dirty="0">
              <a:effectLst/>
              <a:latin typeface="Cambria" panose="02040503050406030204" pitchFamily="18" charset="0"/>
              <a:ea typeface="Calibri" panose="020F0502020204030204" pitchFamily="34" charset="0"/>
              <a:cs typeface="Times New Roman" panose="02020603050405020304" pitchFamily="18" charset="0"/>
            </a:endParaRPr>
          </a:p>
          <a:p>
            <a:pPr marL="342900" marR="0" lvl="0" indent="-342900">
              <a:lnSpc>
                <a:spcPct val="110000"/>
              </a:lnSpc>
              <a:spcBef>
                <a:spcPts val="600"/>
              </a:spcBef>
              <a:spcAft>
                <a:spcPts val="400"/>
              </a:spcAft>
              <a:buFont typeface="+mj-lt"/>
              <a:buAutoNum type="arabicPeriod" startAt="8"/>
            </a:pPr>
            <a:r>
              <a:rPr lang="en-US" sz="2400" dirty="0">
                <a:effectLst/>
                <a:latin typeface="Cambria" panose="02040503050406030204" pitchFamily="18" charset="0"/>
                <a:ea typeface="Calibri" panose="020F0502020204030204" pitchFamily="34" charset="0"/>
                <a:cs typeface="Times New Roman" panose="02020603050405020304" pitchFamily="18" charset="0"/>
              </a:rPr>
              <a:t>Over the Entity: If a partnership has assets or activities with a sufficient connection to a state, the state may exercise general regulatory jurisdiction over that partnership, including . . .  </a:t>
            </a:r>
          </a:p>
          <a:p>
            <a:pPr marL="342900" marR="0" lvl="0" indent="-342900">
              <a:lnSpc>
                <a:spcPct val="110000"/>
              </a:lnSpc>
              <a:spcBef>
                <a:spcPts val="600"/>
              </a:spcBef>
              <a:spcAft>
                <a:spcPts val="1200"/>
              </a:spcAft>
              <a:buFont typeface="+mj-lt"/>
              <a:buAutoNum type="arabicPeriod" startAt="8"/>
            </a:pPr>
            <a:r>
              <a:rPr lang="en-US" sz="2400" dirty="0">
                <a:effectLst/>
                <a:latin typeface="Cambria" panose="02040503050406030204" pitchFamily="18" charset="0"/>
                <a:ea typeface="Calibri" panose="020F0502020204030204" pitchFamily="34" charset="0"/>
                <a:cs typeface="Times New Roman" panose="02020603050405020304" pitchFamily="18" charset="0"/>
              </a:rPr>
              <a:t>Over the Partners: If a state has general regulatory jurisdiction over the partnership, that jurisdiction generally extends to the partners in matters involving activities of the partnership, although there remains some uncertainty as to whether it extends to passive or indirect partners in all cases. </a:t>
            </a:r>
          </a:p>
        </p:txBody>
      </p:sp>
      <p:sp>
        <p:nvSpPr>
          <p:cNvPr id="8" name="TextBox 7">
            <a:extLst>
              <a:ext uri="{FF2B5EF4-FFF2-40B4-BE49-F238E27FC236}">
                <a16:creationId xmlns:a16="http://schemas.microsoft.com/office/drawing/2014/main" id="{DD23BB26-E7AA-D03B-C146-040D1F2C3534}"/>
              </a:ext>
            </a:extLst>
          </p:cNvPr>
          <p:cNvSpPr txBox="1"/>
          <p:nvPr/>
        </p:nvSpPr>
        <p:spPr>
          <a:xfrm>
            <a:off x="3801076" y="628014"/>
            <a:ext cx="4762842" cy="646331"/>
          </a:xfrm>
          <a:prstGeom prst="rect">
            <a:avLst/>
          </a:prstGeom>
          <a:noFill/>
        </p:spPr>
        <p:txBody>
          <a:bodyPr wrap="none" rtlCol="0">
            <a:spAutoFit/>
          </a:bodyPr>
          <a:lstStyle/>
          <a:p>
            <a:pPr algn="ctr"/>
            <a:r>
              <a:rPr lang="en-US" sz="3600" b="1" dirty="0">
                <a:latin typeface="Cambria" panose="02040503050406030204" pitchFamily="18" charset="0"/>
                <a:ea typeface="Cambria" panose="02040503050406030204" pitchFamily="18" charset="0"/>
              </a:rPr>
              <a:t>Proposed Framework</a:t>
            </a:r>
          </a:p>
        </p:txBody>
      </p:sp>
    </p:spTree>
    <p:extLst>
      <p:ext uri="{BB962C8B-B14F-4D97-AF65-F5344CB8AC3E}">
        <p14:creationId xmlns:p14="http://schemas.microsoft.com/office/powerpoint/2010/main" val="21191381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A2AD780-B0CF-AE6C-608F-9B38D447160A}"/>
              </a:ext>
            </a:extLst>
          </p:cNvPr>
          <p:cNvSpPr>
            <a:spLocks noGrp="1"/>
          </p:cNvSpPr>
          <p:nvPr>
            <p:ph type="sldNum" sz="quarter" idx="12"/>
          </p:nvPr>
        </p:nvSpPr>
        <p:spPr/>
        <p:txBody>
          <a:bodyPr/>
          <a:lstStyle/>
          <a:p>
            <a:fld id="{3A98EE3D-8CD1-4C3F-BD1C-C98C9596463C}" type="slidenum">
              <a:rPr lang="en-US" smtClean="0"/>
              <a:t>28</a:t>
            </a:fld>
            <a:endParaRPr lang="en-US" dirty="0"/>
          </a:p>
        </p:txBody>
      </p:sp>
      <p:sp>
        <p:nvSpPr>
          <p:cNvPr id="7" name="TextBox 6">
            <a:extLst>
              <a:ext uri="{FF2B5EF4-FFF2-40B4-BE49-F238E27FC236}">
                <a16:creationId xmlns:a16="http://schemas.microsoft.com/office/drawing/2014/main" id="{4E18F0E6-44B5-B2FE-9422-0D0F27662D78}"/>
              </a:ext>
            </a:extLst>
          </p:cNvPr>
          <p:cNvSpPr txBox="1"/>
          <p:nvPr/>
        </p:nvSpPr>
        <p:spPr>
          <a:xfrm>
            <a:off x="442783" y="1388212"/>
            <a:ext cx="11306433" cy="4977260"/>
          </a:xfrm>
          <a:prstGeom prst="rect">
            <a:avLst/>
          </a:prstGeom>
          <a:noFill/>
        </p:spPr>
        <p:txBody>
          <a:bodyPr wrap="square">
            <a:spAutoFit/>
          </a:bodyPr>
          <a:lstStyle/>
          <a:p>
            <a:pPr marL="0" marR="0">
              <a:lnSpc>
                <a:spcPct val="110000"/>
              </a:lnSpc>
              <a:spcBef>
                <a:spcPts val="600"/>
              </a:spcBef>
              <a:spcAft>
                <a:spcPts val="600"/>
              </a:spcAft>
            </a:pPr>
            <a:r>
              <a:rPr lang="en-US" sz="2400" b="1" u="sng" dirty="0">
                <a:solidFill>
                  <a:srgbClr val="595959"/>
                </a:solidFill>
                <a:effectLst/>
                <a:latin typeface="Cambria" panose="02040503050406030204" pitchFamily="18" charset="0"/>
                <a:ea typeface="Calibri" panose="020F0502020204030204" pitchFamily="34" charset="0"/>
                <a:cs typeface="Times New Roman" panose="02020603050405020304" pitchFamily="18" charset="0"/>
              </a:rPr>
              <a:t>Constitutional Tax Nexus and State Doing Business Standards</a:t>
            </a:r>
            <a:endParaRPr lang="en-US" sz="2400" dirty="0">
              <a:effectLst/>
              <a:latin typeface="Cambria" panose="02040503050406030204" pitchFamily="18" charset="0"/>
              <a:ea typeface="Calibri" panose="020F0502020204030204" pitchFamily="34" charset="0"/>
              <a:cs typeface="Times New Roman" panose="02020603050405020304" pitchFamily="18" charset="0"/>
            </a:endParaRPr>
          </a:p>
          <a:p>
            <a:pPr marL="457200" marR="365760" lvl="0" indent="-457200">
              <a:lnSpc>
                <a:spcPct val="110000"/>
              </a:lnSpc>
              <a:spcBef>
                <a:spcPts val="600"/>
              </a:spcBef>
              <a:spcAft>
                <a:spcPts val="1200"/>
              </a:spcAft>
              <a:buFont typeface="+mj-lt"/>
              <a:buAutoNum type="arabicPeriod" startAt="10"/>
            </a:pPr>
            <a:r>
              <a:rPr lang="en-US" sz="2300" dirty="0">
                <a:effectLst/>
                <a:latin typeface="Cambria" panose="02040503050406030204" pitchFamily="18" charset="0"/>
                <a:ea typeface="Calibri" panose="020F0502020204030204" pitchFamily="34" charset="0"/>
                <a:cs typeface="Times New Roman" panose="02020603050405020304" pitchFamily="18" charset="0"/>
              </a:rPr>
              <a:t>A business’s choice of entity—sole proprietorship, partnership, corporation, etc.—does not affect constitutional limits on the state taxation of the business’s income.</a:t>
            </a:r>
          </a:p>
          <a:p>
            <a:pPr marL="342900" marR="365760" lvl="0" indent="-342900">
              <a:lnSpc>
                <a:spcPct val="110000"/>
              </a:lnSpc>
              <a:spcBef>
                <a:spcPts val="600"/>
              </a:spcBef>
              <a:spcAft>
                <a:spcPts val="1200"/>
              </a:spcAft>
              <a:buFont typeface="+mj-lt"/>
              <a:buAutoNum type="arabicPeriod" startAt="10"/>
            </a:pPr>
            <a:r>
              <a:rPr lang="en-US" sz="2300" dirty="0">
                <a:effectLst/>
                <a:latin typeface="Cambria" panose="02040503050406030204" pitchFamily="18" charset="0"/>
                <a:ea typeface="Calibri" panose="020F0502020204030204" pitchFamily="34" charset="0"/>
                <a:cs typeface="Times New Roman" panose="02020603050405020304" pitchFamily="18" charset="0"/>
              </a:rPr>
              <a:t>States have due process nexus to impose tax on the income of a business, including a partnership, to the extent there is a sufficient connection between the assets or activities giving rise to that income and the state. </a:t>
            </a:r>
          </a:p>
          <a:p>
            <a:pPr marL="342900" marR="365760" lvl="0" indent="-342900">
              <a:lnSpc>
                <a:spcPct val="110000"/>
              </a:lnSpc>
              <a:spcBef>
                <a:spcPts val="600"/>
              </a:spcBef>
              <a:spcAft>
                <a:spcPts val="1200"/>
              </a:spcAft>
              <a:buFont typeface="+mj-lt"/>
              <a:buAutoNum type="arabicPeriod" startAt="10"/>
            </a:pPr>
            <a:r>
              <a:rPr lang="en-US" sz="2300" dirty="0">
                <a:effectLst/>
                <a:latin typeface="Cambria" panose="02040503050406030204" pitchFamily="18" charset="0"/>
                <a:ea typeface="Calibri" panose="020F0502020204030204" pitchFamily="34" charset="0"/>
                <a:cs typeface="Times New Roman" panose="02020603050405020304" pitchFamily="18" charset="0"/>
              </a:rPr>
              <a:t>States have commerce clause nexus to impose tax on the income of a business, including a partnership, to the extent the income or a share of it is fairly sourced (or “apportioned,” as that term is used generally in Supreme Court precedent), the tax does not discriminate against interstate commerce, and the tax does not impose an undue burden on interstate commerce.  </a:t>
            </a:r>
          </a:p>
        </p:txBody>
      </p:sp>
      <p:sp>
        <p:nvSpPr>
          <p:cNvPr id="8" name="TextBox 7">
            <a:extLst>
              <a:ext uri="{FF2B5EF4-FFF2-40B4-BE49-F238E27FC236}">
                <a16:creationId xmlns:a16="http://schemas.microsoft.com/office/drawing/2014/main" id="{DD23BB26-E7AA-D03B-C146-040D1F2C3534}"/>
              </a:ext>
            </a:extLst>
          </p:cNvPr>
          <p:cNvSpPr txBox="1"/>
          <p:nvPr/>
        </p:nvSpPr>
        <p:spPr>
          <a:xfrm>
            <a:off x="3801076" y="628014"/>
            <a:ext cx="4762842" cy="646331"/>
          </a:xfrm>
          <a:prstGeom prst="rect">
            <a:avLst/>
          </a:prstGeom>
          <a:noFill/>
        </p:spPr>
        <p:txBody>
          <a:bodyPr wrap="none" rtlCol="0">
            <a:spAutoFit/>
          </a:bodyPr>
          <a:lstStyle/>
          <a:p>
            <a:pPr algn="ctr"/>
            <a:r>
              <a:rPr lang="en-US" sz="3600" b="1" dirty="0">
                <a:latin typeface="Cambria" panose="02040503050406030204" pitchFamily="18" charset="0"/>
                <a:ea typeface="Cambria" panose="02040503050406030204" pitchFamily="18" charset="0"/>
              </a:rPr>
              <a:t>Proposed Framework</a:t>
            </a:r>
          </a:p>
        </p:txBody>
      </p:sp>
    </p:spTree>
    <p:extLst>
      <p:ext uri="{BB962C8B-B14F-4D97-AF65-F5344CB8AC3E}">
        <p14:creationId xmlns:p14="http://schemas.microsoft.com/office/powerpoint/2010/main" val="18531336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A2AD780-B0CF-AE6C-608F-9B38D447160A}"/>
              </a:ext>
            </a:extLst>
          </p:cNvPr>
          <p:cNvSpPr>
            <a:spLocks noGrp="1"/>
          </p:cNvSpPr>
          <p:nvPr>
            <p:ph type="sldNum" sz="quarter" idx="12"/>
          </p:nvPr>
        </p:nvSpPr>
        <p:spPr/>
        <p:txBody>
          <a:bodyPr/>
          <a:lstStyle/>
          <a:p>
            <a:fld id="{3A98EE3D-8CD1-4C3F-BD1C-C98C9596463C}" type="slidenum">
              <a:rPr lang="en-US" smtClean="0"/>
              <a:t>29</a:t>
            </a:fld>
            <a:endParaRPr lang="en-US" dirty="0"/>
          </a:p>
        </p:txBody>
      </p:sp>
      <p:sp>
        <p:nvSpPr>
          <p:cNvPr id="7" name="TextBox 6">
            <a:extLst>
              <a:ext uri="{FF2B5EF4-FFF2-40B4-BE49-F238E27FC236}">
                <a16:creationId xmlns:a16="http://schemas.microsoft.com/office/drawing/2014/main" id="{4E18F0E6-44B5-B2FE-9422-0D0F27662D78}"/>
              </a:ext>
            </a:extLst>
          </p:cNvPr>
          <p:cNvSpPr txBox="1"/>
          <p:nvPr/>
        </p:nvSpPr>
        <p:spPr>
          <a:xfrm>
            <a:off x="442783" y="1734204"/>
            <a:ext cx="11306433" cy="3736920"/>
          </a:xfrm>
          <a:prstGeom prst="rect">
            <a:avLst/>
          </a:prstGeom>
          <a:noFill/>
        </p:spPr>
        <p:txBody>
          <a:bodyPr wrap="square">
            <a:spAutoFit/>
          </a:bodyPr>
          <a:lstStyle/>
          <a:p>
            <a:pPr marL="0" marR="0">
              <a:lnSpc>
                <a:spcPct val="110000"/>
              </a:lnSpc>
              <a:spcBef>
                <a:spcPts val="600"/>
              </a:spcBef>
              <a:spcAft>
                <a:spcPts val="600"/>
              </a:spcAft>
            </a:pPr>
            <a:r>
              <a:rPr lang="en-US" sz="2400" b="1" u="sng" dirty="0">
                <a:solidFill>
                  <a:srgbClr val="595959"/>
                </a:solidFill>
                <a:effectLst/>
                <a:latin typeface="Cambria" panose="02040503050406030204" pitchFamily="18" charset="0"/>
                <a:ea typeface="Calibri" panose="020F0502020204030204" pitchFamily="34" charset="0"/>
                <a:cs typeface="Times New Roman" panose="02020603050405020304" pitchFamily="18" charset="0"/>
              </a:rPr>
              <a:t>Constitutional Tax Nexus and State Doing Business Standards (Cont’d)</a:t>
            </a:r>
            <a:endParaRPr lang="en-US" sz="2400" dirty="0">
              <a:effectLst/>
              <a:latin typeface="Cambria" panose="02040503050406030204" pitchFamily="18" charset="0"/>
              <a:ea typeface="Calibri" panose="020F0502020204030204" pitchFamily="34" charset="0"/>
              <a:cs typeface="Times New Roman" panose="02020603050405020304" pitchFamily="18" charset="0"/>
            </a:endParaRPr>
          </a:p>
          <a:p>
            <a:pPr marL="457200" marR="365760" lvl="0" indent="-457200">
              <a:lnSpc>
                <a:spcPct val="110000"/>
              </a:lnSpc>
              <a:spcBef>
                <a:spcPts val="600"/>
              </a:spcBef>
              <a:spcAft>
                <a:spcPts val="1200"/>
              </a:spcAft>
              <a:buFont typeface="+mj-lt"/>
              <a:buAutoNum type="arabicPeriod" startAt="13"/>
            </a:pPr>
            <a:r>
              <a:rPr lang="en-US" sz="2300" dirty="0">
                <a:effectLst/>
                <a:latin typeface="Cambria" panose="02040503050406030204" pitchFamily="18" charset="0"/>
                <a:ea typeface="Calibri" panose="020F0502020204030204" pitchFamily="34" charset="0"/>
                <a:cs typeface="Times New Roman" panose="02020603050405020304" pitchFamily="18" charset="0"/>
              </a:rPr>
              <a:t>States that have due process and commerce clause nexus over the income of a partnership taxed on a pass-through basis also have due process and commerce clause nexus to apply the tax to partners generally. And while there have been some conflicting opinions in the past, this nexus extends to both direct and indirect partners and applies regardless of whether the partner is active or passive, holds a majority share of partnership capital, or controls or does not control the partnership, provided the state takes reasonable steps so as not to burden interstate commerce.</a:t>
            </a:r>
          </a:p>
        </p:txBody>
      </p:sp>
      <p:sp>
        <p:nvSpPr>
          <p:cNvPr id="8" name="TextBox 7">
            <a:extLst>
              <a:ext uri="{FF2B5EF4-FFF2-40B4-BE49-F238E27FC236}">
                <a16:creationId xmlns:a16="http://schemas.microsoft.com/office/drawing/2014/main" id="{DD23BB26-E7AA-D03B-C146-040D1F2C3534}"/>
              </a:ext>
            </a:extLst>
          </p:cNvPr>
          <p:cNvSpPr txBox="1"/>
          <p:nvPr/>
        </p:nvSpPr>
        <p:spPr>
          <a:xfrm>
            <a:off x="3801076" y="628014"/>
            <a:ext cx="4762842" cy="646331"/>
          </a:xfrm>
          <a:prstGeom prst="rect">
            <a:avLst/>
          </a:prstGeom>
          <a:noFill/>
        </p:spPr>
        <p:txBody>
          <a:bodyPr wrap="none" rtlCol="0">
            <a:spAutoFit/>
          </a:bodyPr>
          <a:lstStyle/>
          <a:p>
            <a:pPr algn="ctr"/>
            <a:r>
              <a:rPr lang="en-US" sz="3600" b="1" dirty="0">
                <a:latin typeface="Cambria" panose="02040503050406030204" pitchFamily="18" charset="0"/>
                <a:ea typeface="Cambria" panose="02040503050406030204" pitchFamily="18" charset="0"/>
              </a:rPr>
              <a:t>Proposed Framework</a:t>
            </a:r>
          </a:p>
        </p:txBody>
      </p:sp>
    </p:spTree>
    <p:extLst>
      <p:ext uri="{BB962C8B-B14F-4D97-AF65-F5344CB8AC3E}">
        <p14:creationId xmlns:p14="http://schemas.microsoft.com/office/powerpoint/2010/main" val="648140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C87BC-131C-7A4C-2297-BB6A31BF5138}"/>
              </a:ext>
            </a:extLst>
          </p:cNvPr>
          <p:cNvSpPr>
            <a:spLocks noGrp="1"/>
          </p:cNvSpPr>
          <p:nvPr>
            <p:ph type="title"/>
          </p:nvPr>
        </p:nvSpPr>
        <p:spPr>
          <a:xfrm>
            <a:off x="581192" y="702156"/>
            <a:ext cx="11029616" cy="637117"/>
          </a:xfrm>
        </p:spPr>
        <p:txBody>
          <a:bodyPr/>
          <a:lstStyle/>
          <a:p>
            <a:r>
              <a:rPr lang="en-US" dirty="0"/>
              <a:t>Status - Overview </a:t>
            </a:r>
          </a:p>
        </p:txBody>
      </p:sp>
      <p:sp>
        <p:nvSpPr>
          <p:cNvPr id="4" name="Slide Number Placeholder 3">
            <a:extLst>
              <a:ext uri="{FF2B5EF4-FFF2-40B4-BE49-F238E27FC236}">
                <a16:creationId xmlns:a16="http://schemas.microsoft.com/office/drawing/2014/main" id="{D738443E-010D-50B8-90DC-84C258B9941F}"/>
              </a:ext>
            </a:extLst>
          </p:cNvPr>
          <p:cNvSpPr>
            <a:spLocks noGrp="1"/>
          </p:cNvSpPr>
          <p:nvPr>
            <p:ph type="sldNum" sz="quarter" idx="12"/>
          </p:nvPr>
        </p:nvSpPr>
        <p:spPr>
          <a:xfrm>
            <a:off x="10558300" y="6008281"/>
            <a:ext cx="105251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98EE3D-8CD1-4C3F-BD1C-C98C9596463C}" type="slidenum">
              <a:rPr kumimoji="0" lang="en-US" sz="900" b="0" i="0" u="none" strike="noStrike" kern="1200" cap="none" spc="0" normalizeH="0" baseline="0" noProof="0" smtClean="0">
                <a:ln>
                  <a:noFill/>
                </a:ln>
                <a:solidFill>
                  <a:prstClr val="black">
                    <a:lumMod val="75000"/>
                    <a:lumOff val="25000"/>
                  </a:prstClr>
                </a:solidFill>
                <a:effectLst/>
                <a:uLnTx/>
                <a:uFillTx/>
                <a:latin typeface="Franklin Gothic Book" panose="020B05020201040202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900" b="0" i="0" u="none" strike="noStrike" kern="1200" cap="none" spc="0" normalizeH="0" baseline="0" noProof="0" dirty="0">
              <a:ln>
                <a:noFill/>
              </a:ln>
              <a:solidFill>
                <a:prstClr val="black">
                  <a:lumMod val="75000"/>
                  <a:lumOff val="25000"/>
                </a:prstClr>
              </a:solidFill>
              <a:effectLst/>
              <a:uLnTx/>
              <a:uFillTx/>
              <a:latin typeface="Franklin Gothic Book" panose="020B0502020104020203"/>
              <a:ea typeface="+mn-ea"/>
              <a:cs typeface="+mn-cs"/>
            </a:endParaRPr>
          </a:p>
        </p:txBody>
      </p:sp>
      <p:graphicFrame>
        <p:nvGraphicFramePr>
          <p:cNvPr id="7" name="Table 6">
            <a:extLst>
              <a:ext uri="{FF2B5EF4-FFF2-40B4-BE49-F238E27FC236}">
                <a16:creationId xmlns:a16="http://schemas.microsoft.com/office/drawing/2014/main" id="{2F401E79-1A49-BCA9-1D3F-55D9A9EB4BDA}"/>
              </a:ext>
            </a:extLst>
          </p:cNvPr>
          <p:cNvGraphicFramePr>
            <a:graphicFrameLocks noGrp="1"/>
          </p:cNvGraphicFramePr>
          <p:nvPr>
            <p:extLst>
              <p:ext uri="{D42A27DB-BD31-4B8C-83A1-F6EECF244321}">
                <p14:modId xmlns:p14="http://schemas.microsoft.com/office/powerpoint/2010/main" val="2615375585"/>
              </p:ext>
            </p:extLst>
          </p:nvPr>
        </p:nvGraphicFramePr>
        <p:xfrm>
          <a:off x="526472" y="1874987"/>
          <a:ext cx="11139055" cy="4282780"/>
        </p:xfrm>
        <a:graphic>
          <a:graphicData uri="http://schemas.openxmlformats.org/drawingml/2006/table">
            <a:tbl>
              <a:tblPr>
                <a:tableStyleId>{5C22544A-7EE6-4342-B048-85BDC9FD1C3A}</a:tableStyleId>
              </a:tblPr>
              <a:tblGrid>
                <a:gridCol w="2773319">
                  <a:extLst>
                    <a:ext uri="{9D8B030D-6E8A-4147-A177-3AD203B41FA5}">
                      <a16:colId xmlns:a16="http://schemas.microsoft.com/office/drawing/2014/main" val="2594167247"/>
                    </a:ext>
                  </a:extLst>
                </a:gridCol>
                <a:gridCol w="1311966">
                  <a:extLst>
                    <a:ext uri="{9D8B030D-6E8A-4147-A177-3AD203B41FA5}">
                      <a16:colId xmlns:a16="http://schemas.microsoft.com/office/drawing/2014/main" val="1392733705"/>
                    </a:ext>
                  </a:extLst>
                </a:gridCol>
                <a:gridCol w="1341782">
                  <a:extLst>
                    <a:ext uri="{9D8B030D-6E8A-4147-A177-3AD203B41FA5}">
                      <a16:colId xmlns:a16="http://schemas.microsoft.com/office/drawing/2014/main" val="2397036383"/>
                    </a:ext>
                  </a:extLst>
                </a:gridCol>
                <a:gridCol w="1302026">
                  <a:extLst>
                    <a:ext uri="{9D8B030D-6E8A-4147-A177-3AD203B41FA5}">
                      <a16:colId xmlns:a16="http://schemas.microsoft.com/office/drawing/2014/main" val="2055075162"/>
                    </a:ext>
                  </a:extLst>
                </a:gridCol>
                <a:gridCol w="1232452">
                  <a:extLst>
                    <a:ext uri="{9D8B030D-6E8A-4147-A177-3AD203B41FA5}">
                      <a16:colId xmlns:a16="http://schemas.microsoft.com/office/drawing/2014/main" val="2989099216"/>
                    </a:ext>
                  </a:extLst>
                </a:gridCol>
                <a:gridCol w="1610140">
                  <a:extLst>
                    <a:ext uri="{9D8B030D-6E8A-4147-A177-3AD203B41FA5}">
                      <a16:colId xmlns:a16="http://schemas.microsoft.com/office/drawing/2014/main" val="1682482687"/>
                    </a:ext>
                  </a:extLst>
                </a:gridCol>
                <a:gridCol w="1567370">
                  <a:extLst>
                    <a:ext uri="{9D8B030D-6E8A-4147-A177-3AD203B41FA5}">
                      <a16:colId xmlns:a16="http://schemas.microsoft.com/office/drawing/2014/main" val="3370923256"/>
                    </a:ext>
                  </a:extLst>
                </a:gridCol>
              </a:tblGrid>
              <a:tr h="1293091">
                <a:tc>
                  <a:txBody>
                    <a:bodyPr/>
                    <a:lstStyle/>
                    <a:p>
                      <a:pPr algn="l" fontAlgn="b"/>
                      <a:endParaRPr lang="en-US" sz="1200" b="1" i="0" u="none" strike="noStrike" dirty="0">
                        <a:solidFill>
                          <a:srgbClr val="000000"/>
                        </a:solidFill>
                        <a:effectLst/>
                        <a:latin typeface="Aptos Narrow" panose="020B0004020202020204" pitchFamily="34" charset="0"/>
                      </a:endParaRPr>
                    </a:p>
                  </a:txBody>
                  <a:tcPr marL="7620" marR="7620" marT="7620" marB="0" anchor="b">
                    <a:solidFill>
                      <a:schemeClr val="accent4">
                        <a:lumMod val="40000"/>
                        <a:lumOff val="60000"/>
                      </a:schemeClr>
                    </a:solidFill>
                  </a:tcPr>
                </a:tc>
                <a:tc>
                  <a:txBody>
                    <a:bodyPr/>
                    <a:lstStyle/>
                    <a:p>
                      <a:pPr algn="ctr" fontAlgn="ctr"/>
                      <a:r>
                        <a:rPr lang="en-US" sz="1400" b="1" u="none" strike="noStrike" dirty="0">
                          <a:effectLst/>
                        </a:rPr>
                        <a:t>Initial Discussion</a:t>
                      </a:r>
                      <a:endParaRPr lang="en-US" sz="1400" b="1" i="0" u="none" strike="noStrike" dirty="0">
                        <a:solidFill>
                          <a:srgbClr val="000000"/>
                        </a:solidFill>
                        <a:effectLst/>
                        <a:latin typeface="Aptos Narrow" panose="020B0004020202020204" pitchFamily="34" charset="0"/>
                      </a:endParaRPr>
                    </a:p>
                  </a:txBody>
                  <a:tcPr marL="7620" marR="7620" marT="7620" marB="0" anchor="ctr">
                    <a:solidFill>
                      <a:schemeClr val="accent4">
                        <a:lumMod val="40000"/>
                        <a:lumOff val="60000"/>
                      </a:schemeClr>
                    </a:solidFill>
                  </a:tcPr>
                </a:tc>
                <a:tc>
                  <a:txBody>
                    <a:bodyPr/>
                    <a:lstStyle/>
                    <a:p>
                      <a:pPr algn="ctr" fontAlgn="ctr"/>
                      <a:r>
                        <a:rPr lang="en-US" sz="1400" b="1" u="none" strike="noStrike" dirty="0">
                          <a:effectLst/>
                        </a:rPr>
                        <a:t>State and Other Research</a:t>
                      </a:r>
                      <a:endParaRPr lang="en-US" sz="1400" b="1" i="0" u="none" strike="noStrike" dirty="0">
                        <a:solidFill>
                          <a:srgbClr val="000000"/>
                        </a:solidFill>
                        <a:effectLst/>
                        <a:latin typeface="Aptos Narrow" panose="020B0004020202020204" pitchFamily="34" charset="0"/>
                      </a:endParaRPr>
                    </a:p>
                  </a:txBody>
                  <a:tcPr marL="7620" marR="7620" marT="7620" marB="0" anchor="ctr">
                    <a:solidFill>
                      <a:schemeClr val="accent4">
                        <a:lumMod val="40000"/>
                        <a:lumOff val="60000"/>
                      </a:schemeClr>
                    </a:solidFill>
                  </a:tcPr>
                </a:tc>
                <a:tc>
                  <a:txBody>
                    <a:bodyPr/>
                    <a:lstStyle/>
                    <a:p>
                      <a:pPr algn="ctr" fontAlgn="ctr"/>
                      <a:r>
                        <a:rPr lang="en-US" sz="1400" b="1" u="none" strike="noStrike" dirty="0">
                          <a:effectLst/>
                        </a:rPr>
                        <a:t>Define Issues &amp; Scope</a:t>
                      </a:r>
                      <a:endParaRPr lang="en-US" sz="1400" b="1" i="0" u="none" strike="noStrike" dirty="0">
                        <a:solidFill>
                          <a:srgbClr val="000000"/>
                        </a:solidFill>
                        <a:effectLst/>
                        <a:latin typeface="Aptos Narrow" panose="020B0004020202020204" pitchFamily="34" charset="0"/>
                      </a:endParaRPr>
                    </a:p>
                  </a:txBody>
                  <a:tcPr marL="7620" marR="7620" marT="7620" marB="0" anchor="ctr">
                    <a:solidFill>
                      <a:schemeClr val="accent4">
                        <a:lumMod val="40000"/>
                        <a:lumOff val="60000"/>
                      </a:schemeClr>
                    </a:solidFill>
                  </a:tcPr>
                </a:tc>
                <a:tc>
                  <a:txBody>
                    <a:bodyPr/>
                    <a:lstStyle/>
                    <a:p>
                      <a:pPr algn="ctr" fontAlgn="ctr"/>
                      <a:r>
                        <a:rPr lang="en-US" sz="1400" b="1" u="none" strike="noStrike" dirty="0">
                          <a:effectLst/>
                        </a:rPr>
                        <a:t>Analyze Alternatives – White Paper</a:t>
                      </a:r>
                      <a:endParaRPr lang="en-US" sz="1400" b="1" i="0" u="none" strike="noStrike" dirty="0">
                        <a:solidFill>
                          <a:srgbClr val="000000"/>
                        </a:solidFill>
                        <a:effectLst/>
                        <a:latin typeface="Aptos Narrow" panose="020B0004020202020204" pitchFamily="34" charset="0"/>
                      </a:endParaRPr>
                    </a:p>
                  </a:txBody>
                  <a:tcPr marL="7620" marR="7620" marT="7620" marB="0" anchor="ctr">
                    <a:solidFill>
                      <a:schemeClr val="accent4">
                        <a:lumMod val="40000"/>
                        <a:lumOff val="60000"/>
                      </a:schemeClr>
                    </a:solidFill>
                  </a:tcPr>
                </a:tc>
                <a:tc>
                  <a:txBody>
                    <a:bodyPr/>
                    <a:lstStyle/>
                    <a:p>
                      <a:pPr algn="ctr" fontAlgn="ctr"/>
                      <a:r>
                        <a:rPr lang="en-US" sz="1400" b="1" u="none" strike="noStrike" dirty="0">
                          <a:effectLst/>
                        </a:rPr>
                        <a:t>Draft Models or Recommendations</a:t>
                      </a:r>
                      <a:endParaRPr lang="en-US" sz="1400" b="1" i="0" u="none" strike="noStrike" dirty="0">
                        <a:solidFill>
                          <a:srgbClr val="000000"/>
                        </a:solidFill>
                        <a:effectLst/>
                        <a:latin typeface="Aptos Narrow" panose="020B0004020202020204" pitchFamily="34" charset="0"/>
                      </a:endParaRPr>
                    </a:p>
                  </a:txBody>
                  <a:tcPr marL="7620" marR="7620" marT="7620" marB="0" anchor="ctr">
                    <a:solidFill>
                      <a:schemeClr val="accent4">
                        <a:lumMod val="40000"/>
                        <a:lumOff val="60000"/>
                      </a:schemeClr>
                    </a:solidFill>
                  </a:tcPr>
                </a:tc>
                <a:tc>
                  <a:txBody>
                    <a:bodyPr/>
                    <a:lstStyle/>
                    <a:p>
                      <a:pPr algn="ctr" fontAlgn="ctr"/>
                      <a:r>
                        <a:rPr lang="en-US" sz="1400" b="1" u="none" strike="noStrike" dirty="0">
                          <a:effectLst/>
                        </a:rPr>
                        <a:t>Refer Recommendations to Uniformity Committee</a:t>
                      </a:r>
                      <a:endParaRPr lang="en-US" sz="1400" b="1" i="0" u="none" strike="noStrike" dirty="0">
                        <a:solidFill>
                          <a:srgbClr val="000000"/>
                        </a:solidFill>
                        <a:effectLst/>
                        <a:latin typeface="Aptos Narrow" panose="020B0004020202020204" pitchFamily="34" charset="0"/>
                      </a:endParaRPr>
                    </a:p>
                  </a:txBody>
                  <a:tcPr marL="7620" marR="7620" marT="7620" marB="0" anchor="ctr">
                    <a:solidFill>
                      <a:schemeClr val="accent4">
                        <a:lumMod val="40000"/>
                        <a:lumOff val="60000"/>
                      </a:schemeClr>
                    </a:solidFill>
                  </a:tcPr>
                </a:tc>
                <a:extLst>
                  <a:ext uri="{0D108BD9-81ED-4DB2-BD59-A6C34878D82A}">
                    <a16:rowId xmlns:a16="http://schemas.microsoft.com/office/drawing/2014/main" val="3851406740"/>
                  </a:ext>
                </a:extLst>
              </a:tr>
              <a:tr h="696015">
                <a:tc>
                  <a:txBody>
                    <a:bodyPr/>
                    <a:lstStyle/>
                    <a:p>
                      <a:pPr algn="l" fontAlgn="b"/>
                      <a:r>
                        <a:rPr lang="en-US" sz="1600" b="1" u="none" strike="noStrike" dirty="0">
                          <a:effectLst/>
                        </a:rPr>
                        <a:t>Investment Partnerships</a:t>
                      </a:r>
                      <a:endParaRPr lang="en-US" sz="1600" b="1" i="0" u="none" strike="noStrike" dirty="0">
                        <a:solidFill>
                          <a:srgbClr val="000000"/>
                        </a:solidFill>
                        <a:effectLst/>
                        <a:latin typeface="Aptos Narrow" panose="020B0004020202020204" pitchFamily="34" charset="0"/>
                      </a:endParaRPr>
                    </a:p>
                  </a:txBody>
                  <a:tcPr marL="7620" marR="7620" marT="7620" marB="0" anchor="ctr">
                    <a:solidFill>
                      <a:schemeClr val="accent4">
                        <a:lumMod val="40000"/>
                        <a:lumOff val="60000"/>
                      </a:schemeClr>
                    </a:solidFill>
                  </a:tcPr>
                </a:tc>
                <a:tc>
                  <a:txBody>
                    <a:bodyPr/>
                    <a:lstStyle/>
                    <a:p>
                      <a:pPr algn="l" fontAlgn="b"/>
                      <a:endParaRPr lang="en-US" sz="1200" b="1" i="0" u="none" strike="noStrike" dirty="0">
                        <a:solidFill>
                          <a:srgbClr val="000000"/>
                        </a:solidFill>
                        <a:effectLst/>
                        <a:latin typeface="Aptos Narrow" panose="020B0004020202020204" pitchFamily="34" charset="0"/>
                      </a:endParaRPr>
                    </a:p>
                  </a:txBody>
                  <a:tcPr marL="7620" marR="7620" marT="7620" marB="0" anchor="b">
                    <a:solidFill>
                      <a:schemeClr val="accent4">
                        <a:lumMod val="40000"/>
                        <a:lumOff val="60000"/>
                      </a:schemeClr>
                    </a:solidFill>
                  </a:tcPr>
                </a:tc>
                <a:tc>
                  <a:txBody>
                    <a:bodyPr/>
                    <a:lstStyle/>
                    <a:p>
                      <a:pPr algn="l" fontAlgn="b"/>
                      <a:endParaRPr lang="en-US" sz="1200" b="1" i="0" u="none" strike="noStrike" dirty="0">
                        <a:solidFill>
                          <a:srgbClr val="000000"/>
                        </a:solidFill>
                        <a:effectLst/>
                        <a:latin typeface="Aptos Narrow" panose="020B0004020202020204" pitchFamily="34" charset="0"/>
                      </a:endParaRPr>
                    </a:p>
                  </a:txBody>
                  <a:tcPr marL="7620" marR="7620" marT="7620" marB="0" anchor="b">
                    <a:solidFill>
                      <a:schemeClr val="accent4">
                        <a:lumMod val="40000"/>
                        <a:lumOff val="60000"/>
                      </a:schemeClr>
                    </a:solidFill>
                  </a:tcPr>
                </a:tc>
                <a:tc>
                  <a:txBody>
                    <a:bodyPr/>
                    <a:lstStyle/>
                    <a:p>
                      <a:pPr algn="l" fontAlgn="b"/>
                      <a:endParaRPr lang="en-US" sz="1200" b="1" i="0" u="none" strike="noStrike" dirty="0">
                        <a:solidFill>
                          <a:srgbClr val="000000"/>
                        </a:solidFill>
                        <a:effectLst/>
                        <a:latin typeface="Aptos Narrow" panose="020B0004020202020204" pitchFamily="34" charset="0"/>
                      </a:endParaRPr>
                    </a:p>
                  </a:txBody>
                  <a:tcPr marL="7620" marR="7620" marT="7620" marB="0" anchor="b">
                    <a:solidFill>
                      <a:schemeClr val="accent4">
                        <a:lumMod val="40000"/>
                        <a:lumOff val="60000"/>
                      </a:schemeClr>
                    </a:solidFill>
                  </a:tcPr>
                </a:tc>
                <a:tc>
                  <a:txBody>
                    <a:bodyPr/>
                    <a:lstStyle/>
                    <a:p>
                      <a:pPr algn="l" fontAlgn="b"/>
                      <a:endParaRPr lang="en-US" sz="1200" b="1" i="0" u="none" strike="noStrike" dirty="0">
                        <a:solidFill>
                          <a:srgbClr val="000000"/>
                        </a:solidFill>
                        <a:effectLst/>
                        <a:latin typeface="Aptos Narrow" panose="020B0004020202020204" pitchFamily="34" charset="0"/>
                      </a:endParaRPr>
                    </a:p>
                  </a:txBody>
                  <a:tcPr marL="7620" marR="7620" marT="7620" marB="0" anchor="b">
                    <a:solidFill>
                      <a:schemeClr val="accent4">
                        <a:lumMod val="40000"/>
                        <a:lumOff val="60000"/>
                      </a:schemeClr>
                    </a:solidFill>
                  </a:tcPr>
                </a:tc>
                <a:tc>
                  <a:txBody>
                    <a:bodyPr/>
                    <a:lstStyle/>
                    <a:p>
                      <a:pPr algn="l" fontAlgn="b"/>
                      <a:endParaRPr lang="en-US" sz="1200" b="1" i="0" u="none" strike="noStrike" dirty="0">
                        <a:solidFill>
                          <a:srgbClr val="000000"/>
                        </a:solidFill>
                        <a:effectLst/>
                        <a:latin typeface="Aptos Narrow" panose="020B0004020202020204" pitchFamily="34" charset="0"/>
                      </a:endParaRPr>
                    </a:p>
                  </a:txBody>
                  <a:tcPr marL="7620" marR="7620" marT="7620" marB="0" anchor="b">
                    <a:solidFill>
                      <a:schemeClr val="accent4">
                        <a:lumMod val="40000"/>
                        <a:lumOff val="60000"/>
                      </a:schemeClr>
                    </a:solidFill>
                  </a:tcPr>
                </a:tc>
                <a:tc>
                  <a:txBody>
                    <a:bodyPr/>
                    <a:lstStyle/>
                    <a:p>
                      <a:pPr algn="l" fontAlgn="b"/>
                      <a:endParaRPr lang="en-US" sz="1100" b="1" i="0" u="none" strike="noStrike" dirty="0">
                        <a:solidFill>
                          <a:srgbClr val="000000"/>
                        </a:solidFill>
                        <a:effectLst/>
                        <a:latin typeface="Aptos Narrow" panose="020B0004020202020204" pitchFamily="34" charset="0"/>
                      </a:endParaRPr>
                    </a:p>
                  </a:txBody>
                  <a:tcPr marL="7620" marR="7620" marT="7620" marB="0" anchor="b">
                    <a:solidFill>
                      <a:schemeClr val="accent4">
                        <a:lumMod val="40000"/>
                        <a:lumOff val="60000"/>
                      </a:schemeClr>
                    </a:solidFill>
                  </a:tcPr>
                </a:tc>
                <a:extLst>
                  <a:ext uri="{0D108BD9-81ED-4DB2-BD59-A6C34878D82A}">
                    <a16:rowId xmlns:a16="http://schemas.microsoft.com/office/drawing/2014/main" val="4266087671"/>
                  </a:ext>
                </a:extLst>
              </a:tr>
              <a:tr h="696015">
                <a:tc>
                  <a:txBody>
                    <a:bodyPr/>
                    <a:lstStyle/>
                    <a:p>
                      <a:pPr algn="l" fontAlgn="b"/>
                      <a:r>
                        <a:rPr lang="en-US" sz="1600" b="1" u="none" strike="noStrike" dirty="0">
                          <a:effectLst/>
                        </a:rPr>
                        <a:t>Guaranteed Payments for Services</a:t>
                      </a:r>
                      <a:endParaRPr lang="en-US" sz="1600" b="1" i="0" u="none" strike="noStrike" dirty="0">
                        <a:solidFill>
                          <a:srgbClr val="000000"/>
                        </a:solidFill>
                        <a:effectLst/>
                        <a:latin typeface="Aptos Narrow" panose="020B0004020202020204" pitchFamily="34" charset="0"/>
                      </a:endParaRPr>
                    </a:p>
                  </a:txBody>
                  <a:tcPr marL="7620" marR="7620" marT="7620" marB="0" anchor="ctr">
                    <a:solidFill>
                      <a:schemeClr val="accent4">
                        <a:lumMod val="40000"/>
                        <a:lumOff val="60000"/>
                      </a:schemeClr>
                    </a:solidFill>
                  </a:tcPr>
                </a:tc>
                <a:tc>
                  <a:txBody>
                    <a:bodyPr/>
                    <a:lstStyle/>
                    <a:p>
                      <a:pPr algn="l" fontAlgn="b"/>
                      <a:endParaRPr lang="en-US" sz="1200" b="1" i="0" u="none" strike="noStrike" dirty="0">
                        <a:solidFill>
                          <a:srgbClr val="000000"/>
                        </a:solidFill>
                        <a:effectLst/>
                        <a:latin typeface="Aptos Narrow" panose="020B0004020202020204" pitchFamily="34" charset="0"/>
                      </a:endParaRPr>
                    </a:p>
                  </a:txBody>
                  <a:tcPr marL="7620" marR="7620" marT="7620" marB="0" anchor="b">
                    <a:solidFill>
                      <a:schemeClr val="accent4">
                        <a:lumMod val="40000"/>
                        <a:lumOff val="60000"/>
                      </a:schemeClr>
                    </a:solidFill>
                  </a:tcPr>
                </a:tc>
                <a:tc>
                  <a:txBody>
                    <a:bodyPr/>
                    <a:lstStyle/>
                    <a:p>
                      <a:pPr algn="l" fontAlgn="b"/>
                      <a:endParaRPr lang="en-US" sz="1200" b="1" i="0" u="none" strike="noStrike" dirty="0">
                        <a:solidFill>
                          <a:srgbClr val="000000"/>
                        </a:solidFill>
                        <a:effectLst/>
                        <a:latin typeface="Aptos Narrow" panose="020B0004020202020204" pitchFamily="34" charset="0"/>
                      </a:endParaRPr>
                    </a:p>
                  </a:txBody>
                  <a:tcPr marL="7620" marR="7620" marT="7620" marB="0" anchor="b">
                    <a:solidFill>
                      <a:schemeClr val="accent4">
                        <a:lumMod val="40000"/>
                        <a:lumOff val="60000"/>
                      </a:schemeClr>
                    </a:solidFill>
                  </a:tcPr>
                </a:tc>
                <a:tc>
                  <a:txBody>
                    <a:bodyPr/>
                    <a:lstStyle/>
                    <a:p>
                      <a:pPr algn="l" fontAlgn="b"/>
                      <a:endParaRPr lang="en-US" sz="1200" b="1" i="0" u="none" strike="noStrike">
                        <a:solidFill>
                          <a:srgbClr val="000000"/>
                        </a:solidFill>
                        <a:effectLst/>
                        <a:latin typeface="Aptos Narrow" panose="020B0004020202020204" pitchFamily="34" charset="0"/>
                      </a:endParaRPr>
                    </a:p>
                  </a:txBody>
                  <a:tcPr marL="7620" marR="7620" marT="7620" marB="0" anchor="b">
                    <a:solidFill>
                      <a:schemeClr val="accent4">
                        <a:lumMod val="40000"/>
                        <a:lumOff val="60000"/>
                      </a:schemeClr>
                    </a:solidFill>
                  </a:tcPr>
                </a:tc>
                <a:tc>
                  <a:txBody>
                    <a:bodyPr/>
                    <a:lstStyle/>
                    <a:p>
                      <a:pPr algn="l" fontAlgn="b"/>
                      <a:endParaRPr lang="en-US" sz="1200" b="1" i="0" u="none" strike="noStrike" dirty="0">
                        <a:solidFill>
                          <a:srgbClr val="000000"/>
                        </a:solidFill>
                        <a:effectLst/>
                        <a:latin typeface="Aptos Narrow" panose="020B0004020202020204" pitchFamily="34" charset="0"/>
                      </a:endParaRPr>
                    </a:p>
                  </a:txBody>
                  <a:tcPr marL="7620" marR="7620" marT="7620" marB="0" anchor="b">
                    <a:solidFill>
                      <a:schemeClr val="accent4">
                        <a:lumMod val="40000"/>
                        <a:lumOff val="60000"/>
                      </a:schemeClr>
                    </a:solidFill>
                  </a:tcPr>
                </a:tc>
                <a:tc>
                  <a:txBody>
                    <a:bodyPr/>
                    <a:lstStyle/>
                    <a:p>
                      <a:pPr algn="l" fontAlgn="b"/>
                      <a:endParaRPr lang="en-US" sz="1200" b="1" i="0" u="none" strike="noStrike" dirty="0">
                        <a:solidFill>
                          <a:srgbClr val="000000"/>
                        </a:solidFill>
                        <a:effectLst/>
                        <a:latin typeface="Aptos Narrow" panose="020B0004020202020204" pitchFamily="34" charset="0"/>
                      </a:endParaRPr>
                    </a:p>
                  </a:txBody>
                  <a:tcPr marL="7620" marR="7620" marT="7620" marB="0" anchor="b">
                    <a:solidFill>
                      <a:schemeClr val="accent4">
                        <a:lumMod val="40000"/>
                        <a:lumOff val="60000"/>
                      </a:schemeClr>
                    </a:solidFill>
                  </a:tcPr>
                </a:tc>
                <a:tc>
                  <a:txBody>
                    <a:bodyPr/>
                    <a:lstStyle/>
                    <a:p>
                      <a:pPr algn="l" fontAlgn="b"/>
                      <a:endParaRPr lang="en-US" sz="1100" b="1" i="0" u="none" strike="noStrike" dirty="0">
                        <a:solidFill>
                          <a:srgbClr val="000000"/>
                        </a:solidFill>
                        <a:effectLst/>
                        <a:latin typeface="Aptos Narrow" panose="020B0004020202020204" pitchFamily="34" charset="0"/>
                      </a:endParaRPr>
                    </a:p>
                  </a:txBody>
                  <a:tcPr marL="7620" marR="7620" marT="7620" marB="0" anchor="b">
                    <a:solidFill>
                      <a:schemeClr val="accent4">
                        <a:lumMod val="40000"/>
                        <a:lumOff val="60000"/>
                      </a:schemeClr>
                    </a:solidFill>
                  </a:tcPr>
                </a:tc>
                <a:extLst>
                  <a:ext uri="{0D108BD9-81ED-4DB2-BD59-A6C34878D82A}">
                    <a16:rowId xmlns:a16="http://schemas.microsoft.com/office/drawing/2014/main" val="2749658983"/>
                  </a:ext>
                </a:extLst>
              </a:tr>
              <a:tr h="901644">
                <a:tc>
                  <a:txBody>
                    <a:bodyPr/>
                    <a:lstStyle/>
                    <a:p>
                      <a:pPr algn="l" fontAlgn="b"/>
                      <a:r>
                        <a:rPr lang="en-US" sz="1600" b="1" u="none" strike="noStrike" dirty="0">
                          <a:effectLst/>
                        </a:rPr>
                        <a:t>Sourcing in Complex Partnership Structures</a:t>
                      </a:r>
                      <a:endParaRPr lang="en-US" sz="1600" b="1" i="0" u="none" strike="noStrike" dirty="0">
                        <a:solidFill>
                          <a:srgbClr val="000000"/>
                        </a:solidFill>
                        <a:effectLst/>
                        <a:latin typeface="Aptos Narrow" panose="020B0004020202020204" pitchFamily="34" charset="0"/>
                      </a:endParaRPr>
                    </a:p>
                  </a:txBody>
                  <a:tcPr marL="7620" marR="7620" marT="7620" marB="0" anchor="ctr">
                    <a:solidFill>
                      <a:schemeClr val="accent4">
                        <a:lumMod val="40000"/>
                        <a:lumOff val="60000"/>
                      </a:schemeClr>
                    </a:solidFill>
                  </a:tcPr>
                </a:tc>
                <a:tc>
                  <a:txBody>
                    <a:bodyPr/>
                    <a:lstStyle/>
                    <a:p>
                      <a:pPr algn="l" fontAlgn="b"/>
                      <a:endParaRPr lang="en-US" sz="1200" b="1" i="0" u="none" strike="noStrike" dirty="0">
                        <a:solidFill>
                          <a:srgbClr val="000000"/>
                        </a:solidFill>
                        <a:effectLst/>
                        <a:latin typeface="Aptos Narrow" panose="020B0004020202020204" pitchFamily="34" charset="0"/>
                      </a:endParaRPr>
                    </a:p>
                  </a:txBody>
                  <a:tcPr marL="7620" marR="7620" marT="7620" marB="0" anchor="b">
                    <a:solidFill>
                      <a:schemeClr val="accent4">
                        <a:lumMod val="40000"/>
                        <a:lumOff val="60000"/>
                      </a:schemeClr>
                    </a:solidFill>
                  </a:tcPr>
                </a:tc>
                <a:tc>
                  <a:txBody>
                    <a:bodyPr/>
                    <a:lstStyle/>
                    <a:p>
                      <a:pPr algn="l" fontAlgn="b"/>
                      <a:endParaRPr lang="en-US" sz="1200" b="1" i="0" u="none" strike="noStrike" dirty="0">
                        <a:solidFill>
                          <a:srgbClr val="000000"/>
                        </a:solidFill>
                        <a:effectLst/>
                        <a:latin typeface="Aptos Narrow" panose="020B0004020202020204" pitchFamily="34" charset="0"/>
                      </a:endParaRPr>
                    </a:p>
                  </a:txBody>
                  <a:tcPr marL="7620" marR="7620" marT="7620" marB="0" anchor="b">
                    <a:solidFill>
                      <a:schemeClr val="accent4">
                        <a:lumMod val="40000"/>
                        <a:lumOff val="60000"/>
                      </a:schemeClr>
                    </a:solidFill>
                  </a:tcPr>
                </a:tc>
                <a:tc>
                  <a:txBody>
                    <a:bodyPr/>
                    <a:lstStyle/>
                    <a:p>
                      <a:pPr algn="l" fontAlgn="b"/>
                      <a:endParaRPr lang="en-US" sz="1200" b="1" i="0" u="none" strike="noStrike" dirty="0">
                        <a:solidFill>
                          <a:srgbClr val="000000"/>
                        </a:solidFill>
                        <a:effectLst/>
                        <a:latin typeface="Aptos Narrow" panose="020B0004020202020204" pitchFamily="34" charset="0"/>
                      </a:endParaRPr>
                    </a:p>
                  </a:txBody>
                  <a:tcPr marL="7620" marR="7620" marT="7620" marB="0" anchor="b">
                    <a:solidFill>
                      <a:schemeClr val="bg2">
                        <a:lumMod val="40000"/>
                        <a:lumOff val="60000"/>
                      </a:schemeClr>
                    </a:solidFill>
                  </a:tcPr>
                </a:tc>
                <a:tc>
                  <a:txBody>
                    <a:bodyPr/>
                    <a:lstStyle/>
                    <a:p>
                      <a:pPr algn="l" fontAlgn="b"/>
                      <a:endParaRPr lang="en-US" sz="1200" b="1" i="0" u="none" strike="noStrike" dirty="0">
                        <a:solidFill>
                          <a:srgbClr val="000000"/>
                        </a:solidFill>
                        <a:effectLst/>
                        <a:latin typeface="Aptos Narrow" panose="020B0004020202020204" pitchFamily="34" charset="0"/>
                      </a:endParaRPr>
                    </a:p>
                  </a:txBody>
                  <a:tcPr marL="7620" marR="7620" marT="7620" marB="0" anchor="b">
                    <a:solidFill>
                      <a:schemeClr val="accent4">
                        <a:lumMod val="40000"/>
                        <a:lumOff val="60000"/>
                      </a:schemeClr>
                    </a:solidFill>
                  </a:tcPr>
                </a:tc>
                <a:tc>
                  <a:txBody>
                    <a:bodyPr/>
                    <a:lstStyle/>
                    <a:p>
                      <a:pPr algn="l" fontAlgn="b"/>
                      <a:endParaRPr lang="en-US" sz="1200" b="1" i="0" u="none" strike="noStrike" dirty="0">
                        <a:solidFill>
                          <a:srgbClr val="000000"/>
                        </a:solidFill>
                        <a:effectLst/>
                        <a:latin typeface="Aptos Narrow" panose="020B0004020202020204" pitchFamily="34" charset="0"/>
                      </a:endParaRPr>
                    </a:p>
                  </a:txBody>
                  <a:tcPr marL="7620" marR="7620" marT="7620" marB="0" anchor="b">
                    <a:solidFill>
                      <a:schemeClr val="accent4">
                        <a:lumMod val="40000"/>
                        <a:lumOff val="60000"/>
                      </a:schemeClr>
                    </a:solidFill>
                  </a:tcPr>
                </a:tc>
                <a:tc>
                  <a:txBody>
                    <a:bodyPr/>
                    <a:lstStyle/>
                    <a:p>
                      <a:pPr algn="l" fontAlgn="b"/>
                      <a:endParaRPr lang="en-US" sz="1100" b="1" i="0" u="none" strike="noStrike" dirty="0">
                        <a:solidFill>
                          <a:srgbClr val="000000"/>
                        </a:solidFill>
                        <a:effectLst/>
                        <a:latin typeface="Aptos Narrow" panose="020B0004020202020204" pitchFamily="34" charset="0"/>
                      </a:endParaRPr>
                    </a:p>
                  </a:txBody>
                  <a:tcPr marL="7620" marR="7620" marT="7620" marB="0" anchor="b">
                    <a:solidFill>
                      <a:schemeClr val="accent4">
                        <a:lumMod val="40000"/>
                        <a:lumOff val="60000"/>
                      </a:schemeClr>
                    </a:solidFill>
                  </a:tcPr>
                </a:tc>
                <a:extLst>
                  <a:ext uri="{0D108BD9-81ED-4DB2-BD59-A6C34878D82A}">
                    <a16:rowId xmlns:a16="http://schemas.microsoft.com/office/drawing/2014/main" val="1401826150"/>
                  </a:ext>
                </a:extLst>
              </a:tr>
              <a:tr h="696015">
                <a:tc>
                  <a:txBody>
                    <a:bodyPr/>
                    <a:lstStyle/>
                    <a:p>
                      <a:pPr algn="l" fontAlgn="b"/>
                      <a:endParaRPr lang="en-US" sz="1100" b="0" i="0" u="none" strike="noStrike">
                        <a:solidFill>
                          <a:srgbClr val="000000"/>
                        </a:solidFill>
                        <a:effectLst/>
                        <a:latin typeface="Aptos Narrow" panose="020B0004020202020204" pitchFamily="34" charset="0"/>
                      </a:endParaRPr>
                    </a:p>
                  </a:txBody>
                  <a:tcPr marL="7620" marR="7620" marT="7620" marB="0" anchor="b">
                    <a:solidFill>
                      <a:schemeClr val="accent4">
                        <a:lumMod val="40000"/>
                        <a:lumOff val="60000"/>
                      </a:schemeClr>
                    </a:solid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7620" marR="7620" marT="7620" marB="0" anchor="b">
                    <a:solidFill>
                      <a:schemeClr val="accent4">
                        <a:lumMod val="40000"/>
                        <a:lumOff val="60000"/>
                      </a:schemeClr>
                    </a:solid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7620" marR="7620" marT="7620" marB="0" anchor="b">
                    <a:solidFill>
                      <a:schemeClr val="accent4">
                        <a:lumMod val="40000"/>
                        <a:lumOff val="60000"/>
                      </a:schemeClr>
                    </a:solidFill>
                  </a:tcPr>
                </a:tc>
                <a:tc>
                  <a:txBody>
                    <a:bodyPr/>
                    <a:lstStyle/>
                    <a:p>
                      <a:pPr algn="l" fontAlgn="b"/>
                      <a:endParaRPr lang="en-US" sz="1100" b="0" i="0" u="none" strike="noStrike" dirty="0">
                        <a:solidFill>
                          <a:srgbClr val="000000"/>
                        </a:solidFill>
                        <a:effectLst/>
                        <a:latin typeface="Aptos Narrow" panose="020B0004020202020204" pitchFamily="34" charset="0"/>
                      </a:endParaRPr>
                    </a:p>
                  </a:txBody>
                  <a:tcPr marL="7620" marR="7620" marT="7620" marB="0" anchor="b">
                    <a:solidFill>
                      <a:schemeClr val="accent4">
                        <a:lumMod val="40000"/>
                        <a:lumOff val="60000"/>
                      </a:schemeClr>
                    </a:solid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7620" marR="7620" marT="7620" marB="0" anchor="b">
                    <a:solidFill>
                      <a:schemeClr val="accent4">
                        <a:lumMod val="40000"/>
                        <a:lumOff val="60000"/>
                      </a:schemeClr>
                    </a:solid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7620" marR="7620" marT="7620" marB="0" anchor="b">
                    <a:solidFill>
                      <a:schemeClr val="accent4">
                        <a:lumMod val="40000"/>
                        <a:lumOff val="60000"/>
                      </a:schemeClr>
                    </a:solidFill>
                  </a:tcPr>
                </a:tc>
                <a:tc>
                  <a:txBody>
                    <a:bodyPr/>
                    <a:lstStyle/>
                    <a:p>
                      <a:pPr algn="l" fontAlgn="b"/>
                      <a:endParaRPr lang="en-US" sz="1100" b="0" i="0" u="none" strike="noStrike" dirty="0">
                        <a:solidFill>
                          <a:srgbClr val="000000"/>
                        </a:solidFill>
                        <a:effectLst/>
                        <a:latin typeface="Aptos Narrow" panose="020B0004020202020204" pitchFamily="34" charset="0"/>
                      </a:endParaRPr>
                    </a:p>
                  </a:txBody>
                  <a:tcPr marL="7620" marR="7620" marT="7620" marB="0" anchor="b">
                    <a:solidFill>
                      <a:schemeClr val="accent4">
                        <a:lumMod val="40000"/>
                        <a:lumOff val="60000"/>
                      </a:schemeClr>
                    </a:solidFill>
                  </a:tcPr>
                </a:tc>
                <a:extLst>
                  <a:ext uri="{0D108BD9-81ED-4DB2-BD59-A6C34878D82A}">
                    <a16:rowId xmlns:a16="http://schemas.microsoft.com/office/drawing/2014/main" val="1040138504"/>
                  </a:ext>
                </a:extLst>
              </a:tr>
            </a:tbl>
          </a:graphicData>
        </a:graphic>
      </p:graphicFrame>
      <p:pic>
        <p:nvPicPr>
          <p:cNvPr id="8" name="Graphic 7" descr="Checkmark with solid fill">
            <a:extLst>
              <a:ext uri="{FF2B5EF4-FFF2-40B4-BE49-F238E27FC236}">
                <a16:creationId xmlns:a16="http://schemas.microsoft.com/office/drawing/2014/main" id="{3CF97059-C76F-D718-FD1C-74E851A5FD26}"/>
              </a:ext>
            </a:extLst>
          </p:cNvPr>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780586" y="3177117"/>
            <a:ext cx="586508" cy="546522"/>
          </a:xfrm>
          <a:prstGeom prst="rect">
            <a:avLst/>
          </a:prstGeom>
        </p:spPr>
      </p:pic>
      <p:pic>
        <p:nvPicPr>
          <p:cNvPr id="9" name="Graphic 8" descr="Checkmark with solid fill">
            <a:extLst>
              <a:ext uri="{FF2B5EF4-FFF2-40B4-BE49-F238E27FC236}">
                <a16:creationId xmlns:a16="http://schemas.microsoft.com/office/drawing/2014/main" id="{09562F03-3F0A-3709-C017-56EAA1358EBC}"/>
              </a:ext>
            </a:extLst>
          </p:cNvPr>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18207" y="3187056"/>
            <a:ext cx="586508" cy="546522"/>
          </a:xfrm>
          <a:prstGeom prst="rect">
            <a:avLst/>
          </a:prstGeom>
        </p:spPr>
      </p:pic>
      <p:pic>
        <p:nvPicPr>
          <p:cNvPr id="10" name="Graphic 9" descr="Checkmark with solid fill">
            <a:extLst>
              <a:ext uri="{FF2B5EF4-FFF2-40B4-BE49-F238E27FC236}">
                <a16:creationId xmlns:a16="http://schemas.microsoft.com/office/drawing/2014/main" id="{22F77239-940A-2D3F-4B3C-141BD2FE5D66}"/>
              </a:ext>
            </a:extLst>
          </p:cNvPr>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613323" y="3177117"/>
            <a:ext cx="586508" cy="546522"/>
          </a:xfrm>
          <a:prstGeom prst="rect">
            <a:avLst/>
          </a:prstGeom>
        </p:spPr>
      </p:pic>
      <p:pic>
        <p:nvPicPr>
          <p:cNvPr id="11" name="Graphic 10" descr="Checkmark with solid fill">
            <a:extLst>
              <a:ext uri="{FF2B5EF4-FFF2-40B4-BE49-F238E27FC236}">
                <a16:creationId xmlns:a16="http://schemas.microsoft.com/office/drawing/2014/main" id="{4E6761E0-752A-4172-4912-5BCBBBC3542E}"/>
              </a:ext>
            </a:extLst>
          </p:cNvPr>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49703" y="3127423"/>
            <a:ext cx="586508" cy="620614"/>
          </a:xfrm>
          <a:prstGeom prst="rect">
            <a:avLst/>
          </a:prstGeom>
        </p:spPr>
      </p:pic>
      <p:pic>
        <p:nvPicPr>
          <p:cNvPr id="12" name="Graphic 11" descr="Checkmark with solid fill">
            <a:extLst>
              <a:ext uri="{FF2B5EF4-FFF2-40B4-BE49-F238E27FC236}">
                <a16:creationId xmlns:a16="http://schemas.microsoft.com/office/drawing/2014/main" id="{A6746117-0C97-EE6E-508D-175086D11B0D}"/>
              </a:ext>
            </a:extLst>
          </p:cNvPr>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15850" y="3187056"/>
            <a:ext cx="586508" cy="546522"/>
          </a:xfrm>
          <a:prstGeom prst="rect">
            <a:avLst/>
          </a:prstGeom>
        </p:spPr>
      </p:pic>
      <p:pic>
        <p:nvPicPr>
          <p:cNvPr id="13" name="Graphic 12" descr="Checkmark with solid fill">
            <a:extLst>
              <a:ext uri="{FF2B5EF4-FFF2-40B4-BE49-F238E27FC236}">
                <a16:creationId xmlns:a16="http://schemas.microsoft.com/office/drawing/2014/main" id="{311149D3-0C98-BEEC-B1B4-40B6790FCF3A}"/>
              </a:ext>
            </a:extLst>
          </p:cNvPr>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770647" y="3958692"/>
            <a:ext cx="586508" cy="546522"/>
          </a:xfrm>
          <a:prstGeom prst="rect">
            <a:avLst/>
          </a:prstGeom>
        </p:spPr>
      </p:pic>
      <p:pic>
        <p:nvPicPr>
          <p:cNvPr id="14" name="Graphic 13" descr="Checkmark with solid fill">
            <a:extLst>
              <a:ext uri="{FF2B5EF4-FFF2-40B4-BE49-F238E27FC236}">
                <a16:creationId xmlns:a16="http://schemas.microsoft.com/office/drawing/2014/main" id="{F2C8516B-187B-04C8-F3D2-1C4BA73C9280}"/>
              </a:ext>
            </a:extLst>
          </p:cNvPr>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613323" y="3965014"/>
            <a:ext cx="586508" cy="546522"/>
          </a:xfrm>
          <a:prstGeom prst="rect">
            <a:avLst/>
          </a:prstGeom>
        </p:spPr>
      </p:pic>
      <p:pic>
        <p:nvPicPr>
          <p:cNvPr id="15" name="Graphic 14" descr="Checkmark with solid fill">
            <a:extLst>
              <a:ext uri="{FF2B5EF4-FFF2-40B4-BE49-F238E27FC236}">
                <a16:creationId xmlns:a16="http://schemas.microsoft.com/office/drawing/2014/main" id="{04775984-AF71-7AD0-4A64-EFBEB6B4BD5E}"/>
              </a:ext>
            </a:extLst>
          </p:cNvPr>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49703" y="3958692"/>
            <a:ext cx="586508" cy="546522"/>
          </a:xfrm>
          <a:prstGeom prst="rect">
            <a:avLst/>
          </a:prstGeom>
        </p:spPr>
      </p:pic>
      <p:pic>
        <p:nvPicPr>
          <p:cNvPr id="16" name="Graphic 15" descr="Checkmark with solid fill">
            <a:extLst>
              <a:ext uri="{FF2B5EF4-FFF2-40B4-BE49-F238E27FC236}">
                <a16:creationId xmlns:a16="http://schemas.microsoft.com/office/drawing/2014/main" id="{A6425DCC-37CD-7684-3564-BCA4FF783465}"/>
              </a:ext>
            </a:extLst>
          </p:cNvPr>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15850" y="3958692"/>
            <a:ext cx="586508" cy="546522"/>
          </a:xfrm>
          <a:prstGeom prst="rect">
            <a:avLst/>
          </a:prstGeom>
        </p:spPr>
      </p:pic>
      <p:pic>
        <p:nvPicPr>
          <p:cNvPr id="17" name="Graphic 16" descr="Checkmark with solid fill">
            <a:extLst>
              <a:ext uri="{FF2B5EF4-FFF2-40B4-BE49-F238E27FC236}">
                <a16:creationId xmlns:a16="http://schemas.microsoft.com/office/drawing/2014/main" id="{F319525F-09EB-21BB-E936-5FC95CC415EA}"/>
              </a:ext>
            </a:extLst>
          </p:cNvPr>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18207" y="3965014"/>
            <a:ext cx="586508" cy="546522"/>
          </a:xfrm>
          <a:prstGeom prst="rect">
            <a:avLst/>
          </a:prstGeom>
        </p:spPr>
      </p:pic>
      <p:pic>
        <p:nvPicPr>
          <p:cNvPr id="18" name="Graphic 17" descr="Checkmark with solid fill">
            <a:extLst>
              <a:ext uri="{FF2B5EF4-FFF2-40B4-BE49-F238E27FC236}">
                <a16:creationId xmlns:a16="http://schemas.microsoft.com/office/drawing/2014/main" id="{9F24DD6B-E9C4-E450-0AED-62FD9CC2631E}"/>
              </a:ext>
            </a:extLst>
          </p:cNvPr>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780586" y="4870683"/>
            <a:ext cx="586508" cy="546522"/>
          </a:xfrm>
          <a:prstGeom prst="rect">
            <a:avLst/>
          </a:prstGeom>
        </p:spPr>
      </p:pic>
      <p:pic>
        <p:nvPicPr>
          <p:cNvPr id="19" name="Graphic 18" descr="Checkmark with solid fill">
            <a:extLst>
              <a:ext uri="{FF2B5EF4-FFF2-40B4-BE49-F238E27FC236}">
                <a16:creationId xmlns:a16="http://schemas.microsoft.com/office/drawing/2014/main" id="{9C8621EE-B81E-1F31-1CB5-57F835477608}"/>
              </a:ext>
            </a:extLst>
          </p:cNvPr>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15850" y="4870683"/>
            <a:ext cx="586508" cy="546522"/>
          </a:xfrm>
          <a:prstGeom prst="rect">
            <a:avLst/>
          </a:prstGeom>
        </p:spPr>
      </p:pic>
    </p:spTree>
    <p:extLst>
      <p:ext uri="{BB962C8B-B14F-4D97-AF65-F5344CB8AC3E}">
        <p14:creationId xmlns:p14="http://schemas.microsoft.com/office/powerpoint/2010/main" val="34778762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A2AD780-B0CF-AE6C-608F-9B38D447160A}"/>
              </a:ext>
            </a:extLst>
          </p:cNvPr>
          <p:cNvSpPr>
            <a:spLocks noGrp="1"/>
          </p:cNvSpPr>
          <p:nvPr>
            <p:ph type="sldNum" sz="quarter" idx="12"/>
          </p:nvPr>
        </p:nvSpPr>
        <p:spPr/>
        <p:txBody>
          <a:bodyPr/>
          <a:lstStyle/>
          <a:p>
            <a:fld id="{3A98EE3D-8CD1-4C3F-BD1C-C98C9596463C}" type="slidenum">
              <a:rPr lang="en-US" smtClean="0"/>
              <a:t>30</a:t>
            </a:fld>
            <a:endParaRPr lang="en-US" dirty="0"/>
          </a:p>
        </p:txBody>
      </p:sp>
      <p:sp>
        <p:nvSpPr>
          <p:cNvPr id="7" name="TextBox 6">
            <a:extLst>
              <a:ext uri="{FF2B5EF4-FFF2-40B4-BE49-F238E27FC236}">
                <a16:creationId xmlns:a16="http://schemas.microsoft.com/office/drawing/2014/main" id="{4E18F0E6-44B5-B2FE-9422-0D0F27662D78}"/>
              </a:ext>
            </a:extLst>
          </p:cNvPr>
          <p:cNvSpPr txBox="1"/>
          <p:nvPr/>
        </p:nvSpPr>
        <p:spPr>
          <a:xfrm>
            <a:off x="442783" y="1734204"/>
            <a:ext cx="11306433" cy="4101829"/>
          </a:xfrm>
          <a:prstGeom prst="rect">
            <a:avLst/>
          </a:prstGeom>
          <a:noFill/>
        </p:spPr>
        <p:txBody>
          <a:bodyPr wrap="square">
            <a:spAutoFit/>
          </a:bodyPr>
          <a:lstStyle/>
          <a:p>
            <a:pPr marL="0" marR="0">
              <a:lnSpc>
                <a:spcPct val="110000"/>
              </a:lnSpc>
              <a:spcBef>
                <a:spcPts val="600"/>
              </a:spcBef>
              <a:spcAft>
                <a:spcPts val="600"/>
              </a:spcAft>
            </a:pPr>
            <a:r>
              <a:rPr lang="en-US" sz="2400" b="1" u="sng" dirty="0">
                <a:solidFill>
                  <a:srgbClr val="595959"/>
                </a:solidFill>
                <a:effectLst/>
                <a:latin typeface="Cambria" panose="02040503050406030204" pitchFamily="18" charset="0"/>
                <a:ea typeface="Calibri" panose="020F0502020204030204" pitchFamily="34" charset="0"/>
                <a:cs typeface="Times New Roman" panose="02020603050405020304" pitchFamily="18" charset="0"/>
              </a:rPr>
              <a:t>Constitutional Tax Nexus and State Doing Business Standards (Cont’d)</a:t>
            </a:r>
            <a:endParaRPr lang="en-US" sz="2400" dirty="0">
              <a:effectLst/>
              <a:latin typeface="Cambria" panose="02040503050406030204" pitchFamily="18" charset="0"/>
              <a:ea typeface="Calibri" panose="020F0502020204030204" pitchFamily="34" charset="0"/>
              <a:cs typeface="Times New Roman" panose="02020603050405020304" pitchFamily="18" charset="0"/>
            </a:endParaRPr>
          </a:p>
          <a:p>
            <a:pPr marL="342900" marR="365760" lvl="0" indent="-342900">
              <a:lnSpc>
                <a:spcPct val="110000"/>
              </a:lnSpc>
              <a:spcBef>
                <a:spcPts val="600"/>
              </a:spcBef>
              <a:spcAft>
                <a:spcPts val="1200"/>
              </a:spcAft>
              <a:buFont typeface="+mj-lt"/>
              <a:buAutoNum type="arabicPeriod" startAt="14"/>
            </a:pPr>
            <a:r>
              <a:rPr lang="en-US" sz="2400" dirty="0">
                <a:effectLst/>
                <a:latin typeface="Cambria" panose="02040503050406030204" pitchFamily="18" charset="0"/>
                <a:ea typeface="Calibri" panose="020F0502020204030204" pitchFamily="34" charset="0"/>
                <a:cs typeface="Times New Roman" panose="02020603050405020304" pitchFamily="18" charset="0"/>
              </a:rPr>
              <a:t>States’ doing business or tax imposition statutes, as applied to partnerships, should be consistent with other businesses and may apply a factor-presence nexus standard or threshold at the entity level.</a:t>
            </a:r>
          </a:p>
          <a:p>
            <a:pPr marL="342900" marR="0" lvl="0" indent="-342900">
              <a:lnSpc>
                <a:spcPct val="110000"/>
              </a:lnSpc>
              <a:spcBef>
                <a:spcPts val="600"/>
              </a:spcBef>
              <a:spcAft>
                <a:spcPts val="1200"/>
              </a:spcAft>
              <a:buFont typeface="+mj-lt"/>
              <a:buAutoNum type="arabicPeriod" startAt="14"/>
            </a:pPr>
            <a:r>
              <a:rPr lang="en-US" sz="2400" dirty="0">
                <a:effectLst/>
                <a:latin typeface="Cambria" panose="02040503050406030204" pitchFamily="18" charset="0"/>
                <a:ea typeface="Calibri" panose="020F0502020204030204" pitchFamily="34" charset="0"/>
                <a:cs typeface="Times New Roman" panose="02020603050405020304" pitchFamily="18" charset="0"/>
              </a:rPr>
              <a:t>As with nexus, if a partnership exceeds any doing business standard or threshold, then states should make clear that the standard or threshold is also met by any direct or indirect partner, regardless of whether the partner is active or passive, holds a majority share of partnership capital, or controls or does not control the partnership.</a:t>
            </a:r>
          </a:p>
        </p:txBody>
      </p:sp>
      <p:sp>
        <p:nvSpPr>
          <p:cNvPr id="8" name="TextBox 7">
            <a:extLst>
              <a:ext uri="{FF2B5EF4-FFF2-40B4-BE49-F238E27FC236}">
                <a16:creationId xmlns:a16="http://schemas.microsoft.com/office/drawing/2014/main" id="{DD23BB26-E7AA-D03B-C146-040D1F2C3534}"/>
              </a:ext>
            </a:extLst>
          </p:cNvPr>
          <p:cNvSpPr txBox="1"/>
          <p:nvPr/>
        </p:nvSpPr>
        <p:spPr>
          <a:xfrm>
            <a:off x="3801076" y="628014"/>
            <a:ext cx="4762842" cy="646331"/>
          </a:xfrm>
          <a:prstGeom prst="rect">
            <a:avLst/>
          </a:prstGeom>
          <a:noFill/>
        </p:spPr>
        <p:txBody>
          <a:bodyPr wrap="none" rtlCol="0">
            <a:spAutoFit/>
          </a:bodyPr>
          <a:lstStyle/>
          <a:p>
            <a:pPr algn="ctr"/>
            <a:r>
              <a:rPr lang="en-US" sz="3600" b="1" dirty="0">
                <a:latin typeface="Cambria" panose="02040503050406030204" pitchFamily="18" charset="0"/>
                <a:ea typeface="Cambria" panose="02040503050406030204" pitchFamily="18" charset="0"/>
              </a:rPr>
              <a:t>Proposed Framework</a:t>
            </a:r>
          </a:p>
        </p:txBody>
      </p:sp>
    </p:spTree>
    <p:extLst>
      <p:ext uri="{BB962C8B-B14F-4D97-AF65-F5344CB8AC3E}">
        <p14:creationId xmlns:p14="http://schemas.microsoft.com/office/powerpoint/2010/main" val="40203428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A2AD780-B0CF-AE6C-608F-9B38D447160A}"/>
              </a:ext>
            </a:extLst>
          </p:cNvPr>
          <p:cNvSpPr>
            <a:spLocks noGrp="1"/>
          </p:cNvSpPr>
          <p:nvPr>
            <p:ph type="sldNum" sz="quarter" idx="12"/>
          </p:nvPr>
        </p:nvSpPr>
        <p:spPr/>
        <p:txBody>
          <a:bodyPr/>
          <a:lstStyle/>
          <a:p>
            <a:fld id="{3A98EE3D-8CD1-4C3F-BD1C-C98C9596463C}" type="slidenum">
              <a:rPr lang="en-US" smtClean="0"/>
              <a:t>31</a:t>
            </a:fld>
            <a:endParaRPr lang="en-US" dirty="0"/>
          </a:p>
        </p:txBody>
      </p:sp>
      <p:sp>
        <p:nvSpPr>
          <p:cNvPr id="7" name="TextBox 6">
            <a:extLst>
              <a:ext uri="{FF2B5EF4-FFF2-40B4-BE49-F238E27FC236}">
                <a16:creationId xmlns:a16="http://schemas.microsoft.com/office/drawing/2014/main" id="{4E18F0E6-44B5-B2FE-9422-0D0F27662D78}"/>
              </a:ext>
            </a:extLst>
          </p:cNvPr>
          <p:cNvSpPr txBox="1"/>
          <p:nvPr/>
        </p:nvSpPr>
        <p:spPr>
          <a:xfrm>
            <a:off x="442783" y="1734204"/>
            <a:ext cx="11306433" cy="4815870"/>
          </a:xfrm>
          <a:prstGeom prst="rect">
            <a:avLst/>
          </a:prstGeom>
          <a:noFill/>
        </p:spPr>
        <p:txBody>
          <a:bodyPr wrap="square">
            <a:spAutoFit/>
          </a:bodyPr>
          <a:lstStyle/>
          <a:p>
            <a:pPr marL="0" marR="0">
              <a:lnSpc>
                <a:spcPct val="110000"/>
              </a:lnSpc>
              <a:spcBef>
                <a:spcPts val="600"/>
              </a:spcBef>
              <a:spcAft>
                <a:spcPts val="1200"/>
              </a:spcAft>
            </a:pPr>
            <a:r>
              <a:rPr lang="en-US" sz="2400" b="1" u="sng" dirty="0">
                <a:solidFill>
                  <a:srgbClr val="595959"/>
                </a:solidFill>
                <a:effectLst/>
                <a:latin typeface="Cambria" panose="02040503050406030204" pitchFamily="18" charset="0"/>
                <a:ea typeface="Calibri" panose="020F0502020204030204" pitchFamily="34" charset="0"/>
                <a:cs typeface="Times New Roman" panose="02020603050405020304" pitchFamily="18" charset="0"/>
              </a:rPr>
              <a:t>Sourcing</a:t>
            </a:r>
            <a:endParaRPr lang="en-US" sz="2400" dirty="0">
              <a:effectLst/>
              <a:latin typeface="Cambria" panose="02040503050406030204" pitchFamily="18" charset="0"/>
              <a:ea typeface="Calibri" panose="020F0502020204030204" pitchFamily="34" charset="0"/>
              <a:cs typeface="Times New Roman" panose="02020603050405020304" pitchFamily="18" charset="0"/>
            </a:endParaRPr>
          </a:p>
          <a:p>
            <a:pPr marL="457200" marR="0" lvl="0" indent="-457200">
              <a:lnSpc>
                <a:spcPct val="110000"/>
              </a:lnSpc>
              <a:spcBef>
                <a:spcPts val="600"/>
              </a:spcBef>
              <a:spcAft>
                <a:spcPts val="1200"/>
              </a:spcAft>
              <a:buFont typeface="+mj-lt"/>
              <a:buAutoNum type="arabicPeriod" startAt="16"/>
            </a:pPr>
            <a:r>
              <a:rPr lang="en-US" sz="2400" dirty="0">
                <a:effectLst/>
                <a:latin typeface="Cambria" panose="02040503050406030204" pitchFamily="18" charset="0"/>
                <a:ea typeface="Calibri" panose="020F0502020204030204" pitchFamily="34" charset="0"/>
                <a:cs typeface="Times New Roman" panose="02020603050405020304" pitchFamily="18" charset="0"/>
              </a:rPr>
              <a:t>States generally conform to the federal rules for domestic sourcing of multinational income,  but do not apply these federal rules to the sourcing of domestic income between the states.</a:t>
            </a:r>
          </a:p>
          <a:p>
            <a:pPr marL="342900" marR="0" lvl="0" indent="-342900">
              <a:lnSpc>
                <a:spcPct val="110000"/>
              </a:lnSpc>
              <a:spcBef>
                <a:spcPts val="600"/>
              </a:spcBef>
              <a:spcAft>
                <a:spcPts val="1200"/>
              </a:spcAft>
              <a:buFont typeface="+mj-lt"/>
              <a:buAutoNum type="arabicPeriod" startAt="16"/>
            </a:pPr>
            <a:r>
              <a:rPr lang="en-US" sz="2400" dirty="0">
                <a:effectLst/>
                <a:latin typeface="Cambria" panose="02040503050406030204" pitchFamily="18" charset="0"/>
                <a:ea typeface="Calibri" panose="020F0502020204030204" pitchFamily="34" charset="0"/>
                <a:cs typeface="Times New Roman" panose="02020603050405020304" pitchFamily="18" charset="0"/>
              </a:rPr>
              <a:t>States generally apply formulary apportionment and specific rules of assignment to source income of multistate businesses. </a:t>
            </a:r>
          </a:p>
          <a:p>
            <a:pPr marL="342900" marR="365760" lvl="0" indent="-342900">
              <a:lnSpc>
                <a:spcPct val="110000"/>
              </a:lnSpc>
              <a:spcBef>
                <a:spcPts val="600"/>
              </a:spcBef>
              <a:spcAft>
                <a:spcPts val="1200"/>
              </a:spcAft>
              <a:buFont typeface="+mj-lt"/>
              <a:buAutoNum type="arabicPeriod" startAt="16"/>
            </a:pPr>
            <a:r>
              <a:rPr lang="en-US" sz="2400" dirty="0">
                <a:effectLst/>
                <a:latin typeface="Cambria" panose="02040503050406030204" pitchFamily="18" charset="0"/>
                <a:ea typeface="Calibri" panose="020F0502020204030204" pitchFamily="34" charset="0"/>
                <a:cs typeface="Times New Roman" panose="02020603050405020304" pitchFamily="18" charset="0"/>
              </a:rPr>
              <a:t>Under the dormant commerce clause, apportionable income is limited to income that has a sufficient connection to the apportionment  formula and factors in the state, and it may include income that is part of a unitary business to which the factors relate.</a:t>
            </a:r>
          </a:p>
        </p:txBody>
      </p:sp>
      <p:sp>
        <p:nvSpPr>
          <p:cNvPr id="8" name="TextBox 7">
            <a:extLst>
              <a:ext uri="{FF2B5EF4-FFF2-40B4-BE49-F238E27FC236}">
                <a16:creationId xmlns:a16="http://schemas.microsoft.com/office/drawing/2014/main" id="{DD23BB26-E7AA-D03B-C146-040D1F2C3534}"/>
              </a:ext>
            </a:extLst>
          </p:cNvPr>
          <p:cNvSpPr txBox="1"/>
          <p:nvPr/>
        </p:nvSpPr>
        <p:spPr>
          <a:xfrm>
            <a:off x="3801076" y="628014"/>
            <a:ext cx="4762842" cy="646331"/>
          </a:xfrm>
          <a:prstGeom prst="rect">
            <a:avLst/>
          </a:prstGeom>
          <a:noFill/>
        </p:spPr>
        <p:txBody>
          <a:bodyPr wrap="none" rtlCol="0">
            <a:spAutoFit/>
          </a:bodyPr>
          <a:lstStyle/>
          <a:p>
            <a:pPr algn="ctr"/>
            <a:r>
              <a:rPr lang="en-US" sz="3600" b="1" dirty="0">
                <a:latin typeface="Cambria" panose="02040503050406030204" pitchFamily="18" charset="0"/>
                <a:ea typeface="Cambria" panose="02040503050406030204" pitchFamily="18" charset="0"/>
              </a:rPr>
              <a:t>Proposed Framework</a:t>
            </a:r>
          </a:p>
        </p:txBody>
      </p:sp>
    </p:spTree>
    <p:extLst>
      <p:ext uri="{BB962C8B-B14F-4D97-AF65-F5344CB8AC3E}">
        <p14:creationId xmlns:p14="http://schemas.microsoft.com/office/powerpoint/2010/main" val="14046246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A2AD780-B0CF-AE6C-608F-9B38D447160A}"/>
              </a:ext>
            </a:extLst>
          </p:cNvPr>
          <p:cNvSpPr>
            <a:spLocks noGrp="1"/>
          </p:cNvSpPr>
          <p:nvPr>
            <p:ph type="sldNum" sz="quarter" idx="12"/>
          </p:nvPr>
        </p:nvSpPr>
        <p:spPr/>
        <p:txBody>
          <a:bodyPr/>
          <a:lstStyle/>
          <a:p>
            <a:fld id="{3A98EE3D-8CD1-4C3F-BD1C-C98C9596463C}" type="slidenum">
              <a:rPr lang="en-US" smtClean="0"/>
              <a:t>32</a:t>
            </a:fld>
            <a:endParaRPr lang="en-US" dirty="0"/>
          </a:p>
        </p:txBody>
      </p:sp>
      <p:sp>
        <p:nvSpPr>
          <p:cNvPr id="7" name="TextBox 6">
            <a:extLst>
              <a:ext uri="{FF2B5EF4-FFF2-40B4-BE49-F238E27FC236}">
                <a16:creationId xmlns:a16="http://schemas.microsoft.com/office/drawing/2014/main" id="{4E18F0E6-44B5-B2FE-9422-0D0F27662D78}"/>
              </a:ext>
            </a:extLst>
          </p:cNvPr>
          <p:cNvSpPr txBox="1"/>
          <p:nvPr/>
        </p:nvSpPr>
        <p:spPr>
          <a:xfrm>
            <a:off x="442783" y="1734204"/>
            <a:ext cx="11306433" cy="4003340"/>
          </a:xfrm>
          <a:prstGeom prst="rect">
            <a:avLst/>
          </a:prstGeom>
          <a:noFill/>
        </p:spPr>
        <p:txBody>
          <a:bodyPr wrap="square">
            <a:spAutoFit/>
          </a:bodyPr>
          <a:lstStyle/>
          <a:p>
            <a:pPr marL="0" marR="0">
              <a:lnSpc>
                <a:spcPct val="110000"/>
              </a:lnSpc>
              <a:spcBef>
                <a:spcPts val="600"/>
              </a:spcBef>
              <a:spcAft>
                <a:spcPts val="1200"/>
              </a:spcAft>
            </a:pPr>
            <a:r>
              <a:rPr lang="en-US" sz="2400" b="1" u="sng" dirty="0">
                <a:solidFill>
                  <a:srgbClr val="595959"/>
                </a:solidFill>
                <a:effectLst/>
                <a:latin typeface="Cambria" panose="02040503050406030204" pitchFamily="18" charset="0"/>
                <a:ea typeface="Calibri" panose="020F0502020204030204" pitchFamily="34" charset="0"/>
                <a:cs typeface="Times New Roman" panose="02020603050405020304" pitchFamily="18" charset="0"/>
              </a:rPr>
              <a:t>Sourcing (Cont’d)</a:t>
            </a:r>
            <a:endParaRPr lang="en-US" sz="2400" dirty="0">
              <a:effectLst/>
              <a:latin typeface="Cambria" panose="02040503050406030204" pitchFamily="18" charset="0"/>
              <a:ea typeface="Calibri" panose="020F0502020204030204" pitchFamily="34" charset="0"/>
              <a:cs typeface="Times New Roman" panose="02020603050405020304" pitchFamily="18" charset="0"/>
            </a:endParaRPr>
          </a:p>
          <a:p>
            <a:pPr marL="457200" marR="365760" lvl="0" indent="-457200">
              <a:lnSpc>
                <a:spcPct val="110000"/>
              </a:lnSpc>
              <a:spcBef>
                <a:spcPts val="600"/>
              </a:spcBef>
              <a:spcAft>
                <a:spcPts val="1200"/>
              </a:spcAft>
              <a:buFont typeface="+mj-lt"/>
              <a:buAutoNum type="arabicPeriod" startAt="19"/>
            </a:pPr>
            <a:r>
              <a:rPr lang="en-US" sz="2400" dirty="0" err="1">
                <a:effectLst/>
                <a:latin typeface="Cambria" panose="02040503050406030204" pitchFamily="18" charset="0"/>
                <a:ea typeface="Calibri" panose="020F0502020204030204" pitchFamily="34" charset="0"/>
                <a:cs typeface="Times New Roman" panose="02020603050405020304" pitchFamily="18" charset="0"/>
              </a:rPr>
              <a:t>Nonapportionable</a:t>
            </a:r>
            <a:r>
              <a:rPr lang="en-US" sz="2400" dirty="0">
                <a:effectLst/>
                <a:latin typeface="Cambria" panose="02040503050406030204" pitchFamily="18" charset="0"/>
                <a:ea typeface="Calibri" panose="020F0502020204030204" pitchFamily="34" charset="0"/>
                <a:cs typeface="Times New Roman" panose="02020603050405020304" pitchFamily="18" charset="0"/>
              </a:rPr>
              <a:t> income can be sourced using state rules of assignment provided there is a sufficient connection between the basis for the rule and the income to be sourced.</a:t>
            </a:r>
          </a:p>
          <a:p>
            <a:pPr marL="457200" marR="365760" lvl="0" indent="-457200">
              <a:lnSpc>
                <a:spcPct val="110000"/>
              </a:lnSpc>
              <a:spcBef>
                <a:spcPts val="600"/>
              </a:spcBef>
              <a:spcAft>
                <a:spcPts val="1200"/>
              </a:spcAft>
              <a:buFont typeface="+mj-lt"/>
              <a:buAutoNum type="arabicPeriod" startAt="19"/>
            </a:pPr>
            <a:r>
              <a:rPr lang="en-US" sz="2400" dirty="0">
                <a:effectLst/>
                <a:latin typeface="Cambria" panose="02040503050406030204" pitchFamily="18" charset="0"/>
                <a:ea typeface="Calibri" panose="020F0502020204030204" pitchFamily="34" charset="0"/>
                <a:cs typeface="Times New Roman" panose="02020603050405020304" pitchFamily="18" charset="0"/>
              </a:rPr>
              <a:t>Formulary apportionment and state rules of assignment can be properly applied to the partnership income or items at the entity level, based on the activities and assets of the partnership. </a:t>
            </a:r>
          </a:p>
          <a:p>
            <a:pPr marL="342900" marR="365760" lvl="0" indent="-342900">
              <a:lnSpc>
                <a:spcPct val="110000"/>
              </a:lnSpc>
              <a:spcBef>
                <a:spcPts val="600"/>
              </a:spcBef>
              <a:spcAft>
                <a:spcPts val="1200"/>
              </a:spcAft>
              <a:buFont typeface="+mj-lt"/>
              <a:buAutoNum type="arabicPeriod" startAt="16"/>
            </a:pPr>
            <a:endParaRPr lang="en-US" sz="2400" dirty="0">
              <a:effectLst/>
              <a:latin typeface="Cambria" panose="02040503050406030204" pitchFamily="18"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DD23BB26-E7AA-D03B-C146-040D1F2C3534}"/>
              </a:ext>
            </a:extLst>
          </p:cNvPr>
          <p:cNvSpPr txBox="1"/>
          <p:nvPr/>
        </p:nvSpPr>
        <p:spPr>
          <a:xfrm>
            <a:off x="3801076" y="628014"/>
            <a:ext cx="4762842" cy="646331"/>
          </a:xfrm>
          <a:prstGeom prst="rect">
            <a:avLst/>
          </a:prstGeom>
          <a:noFill/>
        </p:spPr>
        <p:txBody>
          <a:bodyPr wrap="none" rtlCol="0">
            <a:spAutoFit/>
          </a:bodyPr>
          <a:lstStyle/>
          <a:p>
            <a:pPr algn="ctr"/>
            <a:r>
              <a:rPr lang="en-US" sz="3600" b="1" dirty="0">
                <a:latin typeface="Cambria" panose="02040503050406030204" pitchFamily="18" charset="0"/>
                <a:ea typeface="Cambria" panose="02040503050406030204" pitchFamily="18" charset="0"/>
              </a:rPr>
              <a:t>Proposed Framework</a:t>
            </a:r>
          </a:p>
        </p:txBody>
      </p:sp>
    </p:spTree>
    <p:extLst>
      <p:ext uri="{BB962C8B-B14F-4D97-AF65-F5344CB8AC3E}">
        <p14:creationId xmlns:p14="http://schemas.microsoft.com/office/powerpoint/2010/main" val="30000392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A2AD780-B0CF-AE6C-608F-9B38D447160A}"/>
              </a:ext>
            </a:extLst>
          </p:cNvPr>
          <p:cNvSpPr>
            <a:spLocks noGrp="1"/>
          </p:cNvSpPr>
          <p:nvPr>
            <p:ph type="sldNum" sz="quarter" idx="12"/>
          </p:nvPr>
        </p:nvSpPr>
        <p:spPr/>
        <p:txBody>
          <a:bodyPr/>
          <a:lstStyle/>
          <a:p>
            <a:fld id="{3A98EE3D-8CD1-4C3F-BD1C-C98C9596463C}" type="slidenum">
              <a:rPr lang="en-US" smtClean="0"/>
              <a:t>33</a:t>
            </a:fld>
            <a:endParaRPr lang="en-US" dirty="0"/>
          </a:p>
        </p:txBody>
      </p:sp>
      <p:sp>
        <p:nvSpPr>
          <p:cNvPr id="7" name="TextBox 6">
            <a:extLst>
              <a:ext uri="{FF2B5EF4-FFF2-40B4-BE49-F238E27FC236}">
                <a16:creationId xmlns:a16="http://schemas.microsoft.com/office/drawing/2014/main" id="{4E18F0E6-44B5-B2FE-9422-0D0F27662D78}"/>
              </a:ext>
            </a:extLst>
          </p:cNvPr>
          <p:cNvSpPr txBox="1"/>
          <p:nvPr/>
        </p:nvSpPr>
        <p:spPr>
          <a:xfrm>
            <a:off x="442783" y="1502382"/>
            <a:ext cx="11306433" cy="5299079"/>
          </a:xfrm>
          <a:prstGeom prst="rect">
            <a:avLst/>
          </a:prstGeom>
          <a:noFill/>
        </p:spPr>
        <p:txBody>
          <a:bodyPr wrap="square">
            <a:spAutoFit/>
          </a:bodyPr>
          <a:lstStyle/>
          <a:p>
            <a:pPr marL="0" marR="0">
              <a:lnSpc>
                <a:spcPct val="110000"/>
              </a:lnSpc>
              <a:spcBef>
                <a:spcPts val="600"/>
              </a:spcBef>
              <a:spcAft>
                <a:spcPts val="1200"/>
              </a:spcAft>
            </a:pPr>
            <a:r>
              <a:rPr lang="en-US" sz="2400" b="1" u="sng" dirty="0">
                <a:solidFill>
                  <a:srgbClr val="595959"/>
                </a:solidFill>
                <a:effectLst/>
                <a:latin typeface="Cambria" panose="02040503050406030204" pitchFamily="18" charset="0"/>
                <a:ea typeface="Calibri" panose="020F0502020204030204" pitchFamily="34" charset="0"/>
                <a:cs typeface="Times New Roman" panose="02020603050405020304" pitchFamily="18" charset="0"/>
              </a:rPr>
              <a:t>Sourcing (Cont’d)</a:t>
            </a:r>
            <a:endParaRPr lang="en-US" sz="2400" dirty="0">
              <a:effectLst/>
              <a:latin typeface="Cambria" panose="02040503050406030204" pitchFamily="18" charset="0"/>
              <a:ea typeface="Calibri" panose="020F0502020204030204" pitchFamily="34" charset="0"/>
              <a:cs typeface="Times New Roman" panose="02020603050405020304" pitchFamily="18" charset="0"/>
            </a:endParaRPr>
          </a:p>
          <a:p>
            <a:pPr marL="457200" marR="365760" lvl="0" indent="-457200">
              <a:lnSpc>
                <a:spcPct val="110000"/>
              </a:lnSpc>
              <a:spcBef>
                <a:spcPts val="600"/>
              </a:spcBef>
              <a:spcAft>
                <a:spcPts val="600"/>
              </a:spcAft>
              <a:buFont typeface="+mj-lt"/>
              <a:buAutoNum type="arabicPeriod" startAt="21"/>
            </a:pPr>
            <a:r>
              <a:rPr lang="en-US" sz="2300" dirty="0">
                <a:effectLst/>
                <a:latin typeface="Cambria" panose="02040503050406030204" pitchFamily="18" charset="0"/>
                <a:ea typeface="Calibri" panose="020F0502020204030204" pitchFamily="34" charset="0"/>
                <a:cs typeface="Times New Roman" panose="02020603050405020304" pitchFamily="18" charset="0"/>
              </a:rPr>
              <a:t>The sourcing of partnership income or items at the entity level can be attributed to any direct or indirect partner that receives a share of that income or items, regardless of whether the partner is active or passive, holds a majority share of partnership capital, or controls or does not control the partnership, unless the partner is separately engaged in a business and –</a:t>
            </a:r>
          </a:p>
          <a:p>
            <a:pPr marL="742950" marR="365760" lvl="1" indent="-285750">
              <a:lnSpc>
                <a:spcPct val="110000"/>
              </a:lnSpc>
              <a:spcBef>
                <a:spcPts val="600"/>
              </a:spcBef>
              <a:spcAft>
                <a:spcPts val="600"/>
              </a:spcAft>
              <a:buFont typeface="+mj-lt"/>
              <a:buAutoNum type="alphaLcPeriod"/>
            </a:pPr>
            <a:r>
              <a:rPr lang="en-US" sz="2300" dirty="0">
                <a:effectLst/>
                <a:latin typeface="Cambria" panose="02040503050406030204" pitchFamily="18" charset="0"/>
                <a:ea typeface="Calibri" panose="020F0502020204030204" pitchFamily="34" charset="0"/>
                <a:cs typeface="Times New Roman" panose="02020603050405020304" pitchFamily="18" charset="0"/>
              </a:rPr>
              <a:t>That business is unitary with the business conducted by the partnership, or</a:t>
            </a:r>
          </a:p>
          <a:p>
            <a:pPr marL="742950" marR="365760" lvl="1" indent="-285750">
              <a:lnSpc>
                <a:spcPct val="110000"/>
              </a:lnSpc>
              <a:spcBef>
                <a:spcPts val="600"/>
              </a:spcBef>
              <a:spcAft>
                <a:spcPts val="1200"/>
              </a:spcAft>
              <a:buFont typeface="+mj-lt"/>
              <a:buAutoNum type="alphaLcPeriod"/>
            </a:pPr>
            <a:r>
              <a:rPr lang="en-US" sz="2300" dirty="0">
                <a:effectLst/>
                <a:latin typeface="Cambria" panose="02040503050406030204" pitchFamily="18" charset="0"/>
                <a:ea typeface="Calibri" panose="020F0502020204030204" pitchFamily="34" charset="0"/>
                <a:cs typeface="Times New Roman" panose="02020603050405020304" pitchFamily="18" charset="0"/>
              </a:rPr>
              <a:t>That partnership interest held by the partner serves a unitary purpose in that business. </a:t>
            </a:r>
          </a:p>
          <a:p>
            <a:pPr marL="457200" marR="365760">
              <a:lnSpc>
                <a:spcPct val="110000"/>
              </a:lnSpc>
              <a:spcBef>
                <a:spcPts val="600"/>
              </a:spcBef>
              <a:spcAft>
                <a:spcPts val="1200"/>
              </a:spcAft>
            </a:pPr>
            <a:r>
              <a:rPr lang="en-US" sz="2300" dirty="0">
                <a:effectLst/>
                <a:latin typeface="Cambria" panose="02040503050406030204" pitchFamily="18" charset="0"/>
                <a:ea typeface="Calibri" panose="020F0502020204030204" pitchFamily="34" charset="0"/>
                <a:cs typeface="Times New Roman" panose="02020603050405020304" pitchFamily="18" charset="0"/>
              </a:rPr>
              <a:t>In that case, the factors related to the partner’s business may also be taken into account in sourcing the partner’s share of the partnership income or items.</a:t>
            </a:r>
          </a:p>
        </p:txBody>
      </p:sp>
      <p:sp>
        <p:nvSpPr>
          <p:cNvPr id="8" name="TextBox 7">
            <a:extLst>
              <a:ext uri="{FF2B5EF4-FFF2-40B4-BE49-F238E27FC236}">
                <a16:creationId xmlns:a16="http://schemas.microsoft.com/office/drawing/2014/main" id="{DD23BB26-E7AA-D03B-C146-040D1F2C3534}"/>
              </a:ext>
            </a:extLst>
          </p:cNvPr>
          <p:cNvSpPr txBox="1"/>
          <p:nvPr/>
        </p:nvSpPr>
        <p:spPr>
          <a:xfrm>
            <a:off x="3801076" y="628014"/>
            <a:ext cx="4762842" cy="646331"/>
          </a:xfrm>
          <a:prstGeom prst="rect">
            <a:avLst/>
          </a:prstGeom>
          <a:noFill/>
        </p:spPr>
        <p:txBody>
          <a:bodyPr wrap="none" rtlCol="0">
            <a:spAutoFit/>
          </a:bodyPr>
          <a:lstStyle/>
          <a:p>
            <a:pPr algn="ctr"/>
            <a:r>
              <a:rPr lang="en-US" sz="3600" b="1" dirty="0">
                <a:latin typeface="Cambria" panose="02040503050406030204" pitchFamily="18" charset="0"/>
                <a:ea typeface="Cambria" panose="02040503050406030204" pitchFamily="18" charset="0"/>
              </a:rPr>
              <a:t>Proposed Framework</a:t>
            </a:r>
          </a:p>
        </p:txBody>
      </p:sp>
    </p:spTree>
    <p:extLst>
      <p:ext uri="{BB962C8B-B14F-4D97-AF65-F5344CB8AC3E}">
        <p14:creationId xmlns:p14="http://schemas.microsoft.com/office/powerpoint/2010/main" val="37540397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A2AD780-B0CF-AE6C-608F-9B38D447160A}"/>
              </a:ext>
            </a:extLst>
          </p:cNvPr>
          <p:cNvSpPr>
            <a:spLocks noGrp="1"/>
          </p:cNvSpPr>
          <p:nvPr>
            <p:ph type="sldNum" sz="quarter" idx="12"/>
          </p:nvPr>
        </p:nvSpPr>
        <p:spPr/>
        <p:txBody>
          <a:bodyPr/>
          <a:lstStyle/>
          <a:p>
            <a:fld id="{3A98EE3D-8CD1-4C3F-BD1C-C98C9596463C}" type="slidenum">
              <a:rPr lang="en-US" smtClean="0"/>
              <a:t>34</a:t>
            </a:fld>
            <a:endParaRPr lang="en-US" dirty="0"/>
          </a:p>
        </p:txBody>
      </p:sp>
      <p:sp>
        <p:nvSpPr>
          <p:cNvPr id="7" name="TextBox 6">
            <a:extLst>
              <a:ext uri="{FF2B5EF4-FFF2-40B4-BE49-F238E27FC236}">
                <a16:creationId xmlns:a16="http://schemas.microsoft.com/office/drawing/2014/main" id="{4E18F0E6-44B5-B2FE-9422-0D0F27662D78}"/>
              </a:ext>
            </a:extLst>
          </p:cNvPr>
          <p:cNvSpPr txBox="1"/>
          <p:nvPr/>
        </p:nvSpPr>
        <p:spPr>
          <a:xfrm>
            <a:off x="442783" y="1502382"/>
            <a:ext cx="11306433" cy="4585038"/>
          </a:xfrm>
          <a:prstGeom prst="rect">
            <a:avLst/>
          </a:prstGeom>
          <a:noFill/>
        </p:spPr>
        <p:txBody>
          <a:bodyPr wrap="square">
            <a:spAutoFit/>
          </a:bodyPr>
          <a:lstStyle/>
          <a:p>
            <a:pPr marL="0" marR="365760">
              <a:lnSpc>
                <a:spcPct val="110000"/>
              </a:lnSpc>
              <a:spcBef>
                <a:spcPts val="600"/>
              </a:spcBef>
              <a:spcAft>
                <a:spcPts val="1200"/>
              </a:spcAft>
            </a:pPr>
            <a:r>
              <a:rPr lang="en-US" sz="2400" b="1" u="sng" dirty="0">
                <a:solidFill>
                  <a:srgbClr val="595959"/>
                </a:solidFill>
                <a:effectLst/>
                <a:latin typeface="Cambria" panose="02040503050406030204" pitchFamily="18" charset="0"/>
                <a:ea typeface="Calibri" panose="020F0502020204030204" pitchFamily="34" charset="0"/>
                <a:cs typeface="Times New Roman" panose="02020603050405020304" pitchFamily="18" charset="0"/>
              </a:rPr>
              <a:t>Withholding/Composite/PTE Tax</a:t>
            </a:r>
            <a:endParaRPr lang="en-US" sz="2400" dirty="0">
              <a:effectLst/>
              <a:latin typeface="Cambria" panose="02040503050406030204" pitchFamily="18" charset="0"/>
              <a:ea typeface="Calibri" panose="020F0502020204030204" pitchFamily="34" charset="0"/>
              <a:cs typeface="Times New Roman" panose="02020603050405020304" pitchFamily="18" charset="0"/>
            </a:endParaRPr>
          </a:p>
          <a:p>
            <a:pPr marL="457200" marR="365760" lvl="0" indent="-457200">
              <a:lnSpc>
                <a:spcPct val="110000"/>
              </a:lnSpc>
              <a:spcBef>
                <a:spcPts val="600"/>
              </a:spcBef>
              <a:spcAft>
                <a:spcPts val="1200"/>
              </a:spcAft>
              <a:buFont typeface="+mj-lt"/>
              <a:buAutoNum type="arabicPeriod" startAt="22"/>
            </a:pPr>
            <a:r>
              <a:rPr lang="en-US" sz="2400" dirty="0">
                <a:effectLst/>
                <a:latin typeface="Cambria" panose="02040503050406030204" pitchFamily="18" charset="0"/>
                <a:ea typeface="Calibri" panose="020F0502020204030204" pitchFamily="34" charset="0"/>
                <a:cs typeface="Times New Roman" panose="02020603050405020304" pitchFamily="18" charset="0"/>
              </a:rPr>
              <a:t>States that tax partnership income on a pass-through basis may impose a requirement on partnerships to withhold tax on their partners distributive shares of that income, regardless of whether the partners receive any distributions.</a:t>
            </a:r>
          </a:p>
          <a:p>
            <a:pPr marL="342900" marR="365760" lvl="0" indent="-342900">
              <a:lnSpc>
                <a:spcPct val="110000"/>
              </a:lnSpc>
              <a:spcBef>
                <a:spcPts val="600"/>
              </a:spcBef>
              <a:spcAft>
                <a:spcPts val="1200"/>
              </a:spcAft>
              <a:buFont typeface="+mj-lt"/>
              <a:buAutoNum type="arabicPeriod" startAt="22"/>
            </a:pPr>
            <a:r>
              <a:rPr lang="en-US" sz="2400" dirty="0">
                <a:effectLst/>
                <a:latin typeface="Cambria" panose="02040503050406030204" pitchFamily="18" charset="0"/>
                <a:ea typeface="Calibri" panose="020F0502020204030204" pitchFamily="34" charset="0"/>
                <a:cs typeface="Times New Roman" panose="02020603050405020304" pitchFamily="18" charset="0"/>
              </a:rPr>
              <a:t>States that allow partnerships to file a composite or PTE return and pay tax attributable to the shares of income or items of partners, and that also exempt partners with no other income in the state from requirements to file and report tax on that partnership income or items, have sufficiently reduced the burden that the tax might otherwise impose on interstate commerce. </a:t>
            </a:r>
          </a:p>
        </p:txBody>
      </p:sp>
      <p:sp>
        <p:nvSpPr>
          <p:cNvPr id="8" name="TextBox 7">
            <a:extLst>
              <a:ext uri="{FF2B5EF4-FFF2-40B4-BE49-F238E27FC236}">
                <a16:creationId xmlns:a16="http://schemas.microsoft.com/office/drawing/2014/main" id="{DD23BB26-E7AA-D03B-C146-040D1F2C3534}"/>
              </a:ext>
            </a:extLst>
          </p:cNvPr>
          <p:cNvSpPr txBox="1"/>
          <p:nvPr/>
        </p:nvSpPr>
        <p:spPr>
          <a:xfrm>
            <a:off x="3801076" y="628014"/>
            <a:ext cx="4762842" cy="646331"/>
          </a:xfrm>
          <a:prstGeom prst="rect">
            <a:avLst/>
          </a:prstGeom>
          <a:noFill/>
        </p:spPr>
        <p:txBody>
          <a:bodyPr wrap="none" rtlCol="0">
            <a:spAutoFit/>
          </a:bodyPr>
          <a:lstStyle/>
          <a:p>
            <a:pPr algn="ctr"/>
            <a:r>
              <a:rPr lang="en-US" sz="3600" b="1" dirty="0">
                <a:latin typeface="Cambria" panose="02040503050406030204" pitchFamily="18" charset="0"/>
                <a:ea typeface="Cambria" panose="02040503050406030204" pitchFamily="18" charset="0"/>
              </a:rPr>
              <a:t>Proposed Framework</a:t>
            </a:r>
          </a:p>
        </p:txBody>
      </p:sp>
    </p:spTree>
    <p:extLst>
      <p:ext uri="{BB962C8B-B14F-4D97-AF65-F5344CB8AC3E}">
        <p14:creationId xmlns:p14="http://schemas.microsoft.com/office/powerpoint/2010/main" val="41729860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CDAB5-BEA0-CC77-764B-2AA9A586CB2B}"/>
              </a:ext>
            </a:extLst>
          </p:cNvPr>
          <p:cNvSpPr>
            <a:spLocks noGrp="1"/>
          </p:cNvSpPr>
          <p:nvPr>
            <p:ph type="title"/>
          </p:nvPr>
        </p:nvSpPr>
        <p:spPr>
          <a:xfrm>
            <a:off x="581192" y="702156"/>
            <a:ext cx="11029616" cy="1064860"/>
          </a:xfrm>
        </p:spPr>
        <p:txBody>
          <a:bodyPr/>
          <a:lstStyle/>
          <a:p>
            <a:r>
              <a:rPr lang="en-US" dirty="0"/>
              <a:t>White paper</a:t>
            </a:r>
          </a:p>
        </p:txBody>
      </p:sp>
      <p:sp>
        <p:nvSpPr>
          <p:cNvPr id="3" name="Content Placeholder 2">
            <a:extLst>
              <a:ext uri="{FF2B5EF4-FFF2-40B4-BE49-F238E27FC236}">
                <a16:creationId xmlns:a16="http://schemas.microsoft.com/office/drawing/2014/main" id="{95F1053D-4176-9CF6-712E-8E11BEDE5B21}"/>
              </a:ext>
            </a:extLst>
          </p:cNvPr>
          <p:cNvSpPr>
            <a:spLocks noGrp="1"/>
          </p:cNvSpPr>
          <p:nvPr>
            <p:ph idx="1"/>
          </p:nvPr>
        </p:nvSpPr>
        <p:spPr>
          <a:xfrm>
            <a:off x="581192" y="2014151"/>
            <a:ext cx="11029615" cy="3961199"/>
          </a:xfrm>
        </p:spPr>
        <p:txBody>
          <a:bodyPr>
            <a:normAutofit fontScale="92500"/>
          </a:bodyPr>
          <a:lstStyle/>
          <a:p>
            <a:r>
              <a:rPr lang="en-US" sz="2400" dirty="0"/>
              <a:t>States are in general agreement that business or operational income of partnerships is sourced using formulary apportionment at the entity level and this sourcing information flows through to the partners.</a:t>
            </a:r>
          </a:p>
          <a:p>
            <a:r>
              <a:rPr lang="en-US" sz="2400" dirty="0"/>
              <a:t>Exceptions may be where there are: </a:t>
            </a:r>
          </a:p>
          <a:p>
            <a:pPr lvl="1"/>
            <a:r>
              <a:rPr lang="en-US" sz="2100" dirty="0"/>
              <a:t>Tiered partnership structures</a:t>
            </a:r>
          </a:p>
          <a:p>
            <a:pPr lvl="1"/>
            <a:r>
              <a:rPr lang="en-US" sz="2100" dirty="0"/>
              <a:t>Intercompany transactions</a:t>
            </a:r>
          </a:p>
          <a:p>
            <a:pPr lvl="1"/>
            <a:r>
              <a:rPr lang="en-US" sz="2100" dirty="0"/>
              <a:t>Special allocations</a:t>
            </a:r>
          </a:p>
          <a:p>
            <a:r>
              <a:rPr lang="en-US" sz="2400" dirty="0"/>
              <a:t>Question—to what extent should these issues affect sourcing—for example, through the use of blended apportionment or other sourcing options or through anti-abuse rules.</a:t>
            </a:r>
          </a:p>
        </p:txBody>
      </p:sp>
      <p:sp>
        <p:nvSpPr>
          <p:cNvPr id="4" name="Slide Number Placeholder 3">
            <a:extLst>
              <a:ext uri="{FF2B5EF4-FFF2-40B4-BE49-F238E27FC236}">
                <a16:creationId xmlns:a16="http://schemas.microsoft.com/office/drawing/2014/main" id="{51CE32C0-551A-91C2-A286-E0E588FB835E}"/>
              </a:ext>
            </a:extLst>
          </p:cNvPr>
          <p:cNvSpPr>
            <a:spLocks noGrp="1"/>
          </p:cNvSpPr>
          <p:nvPr>
            <p:ph type="sldNum" sz="quarter" idx="12"/>
          </p:nvPr>
        </p:nvSpPr>
        <p:spPr/>
        <p:txBody>
          <a:bodyPr/>
          <a:lstStyle/>
          <a:p>
            <a:fld id="{3A98EE3D-8CD1-4C3F-BD1C-C98C9596463C}" type="slidenum">
              <a:rPr lang="en-US" smtClean="0"/>
              <a:t>35</a:t>
            </a:fld>
            <a:endParaRPr lang="en-US" dirty="0"/>
          </a:p>
        </p:txBody>
      </p:sp>
    </p:spTree>
    <p:extLst>
      <p:ext uri="{BB962C8B-B14F-4D97-AF65-F5344CB8AC3E}">
        <p14:creationId xmlns:p14="http://schemas.microsoft.com/office/powerpoint/2010/main" val="24230492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CD273-3F28-3540-859C-D311F35735C9}"/>
              </a:ext>
            </a:extLst>
          </p:cNvPr>
          <p:cNvSpPr>
            <a:spLocks noGrp="1"/>
          </p:cNvSpPr>
          <p:nvPr>
            <p:ph type="title"/>
          </p:nvPr>
        </p:nvSpPr>
        <p:spPr>
          <a:xfrm>
            <a:off x="581192" y="702156"/>
            <a:ext cx="11029616" cy="953649"/>
          </a:xfrm>
        </p:spPr>
        <p:txBody>
          <a:bodyPr/>
          <a:lstStyle/>
          <a:p>
            <a:r>
              <a:rPr lang="en-US" dirty="0"/>
              <a:t>Examples of Specific Questions to Be Addressed</a:t>
            </a:r>
          </a:p>
        </p:txBody>
      </p:sp>
      <p:sp>
        <p:nvSpPr>
          <p:cNvPr id="3" name="Content Placeholder 2">
            <a:extLst>
              <a:ext uri="{FF2B5EF4-FFF2-40B4-BE49-F238E27FC236}">
                <a16:creationId xmlns:a16="http://schemas.microsoft.com/office/drawing/2014/main" id="{E575AC8E-9F2C-CD38-5997-F47809686D33}"/>
              </a:ext>
            </a:extLst>
          </p:cNvPr>
          <p:cNvSpPr>
            <a:spLocks noGrp="1"/>
          </p:cNvSpPr>
          <p:nvPr>
            <p:ph idx="1"/>
          </p:nvPr>
        </p:nvSpPr>
        <p:spPr>
          <a:xfrm>
            <a:off x="581192" y="1865870"/>
            <a:ext cx="11029615" cy="4109480"/>
          </a:xfrm>
        </p:spPr>
        <p:txBody>
          <a:bodyPr/>
          <a:lstStyle/>
          <a:p>
            <a:r>
              <a:rPr lang="en-US" sz="2000" dirty="0"/>
              <a:t>Tiered structures or corporate partners, intercompany transactions, and blended apportionment – </a:t>
            </a:r>
          </a:p>
          <a:p>
            <a:pPr lvl="1"/>
            <a:r>
              <a:rPr lang="en-US" sz="1800" dirty="0"/>
              <a:t>Should the unitary business principle apply and if so, how? </a:t>
            </a:r>
          </a:p>
          <a:p>
            <a:pPr lvl="2"/>
            <a:r>
              <a:rPr lang="en-US" sz="1600" dirty="0"/>
              <a:t>Since minority partners can control the partnership—does ownership matter?</a:t>
            </a:r>
          </a:p>
          <a:p>
            <a:pPr lvl="1"/>
            <a:r>
              <a:rPr lang="en-US" sz="1800" dirty="0"/>
              <a:t>Given the inability to have partnerships file combined returns—should there be a limits on when blended apportionment is used?</a:t>
            </a:r>
          </a:p>
          <a:p>
            <a:pPr lvl="1"/>
            <a:r>
              <a:rPr lang="en-US" sz="1800" dirty="0"/>
              <a:t>In applying blended apportionment, how should the partner’s “share” of factors be determined?</a:t>
            </a:r>
          </a:p>
          <a:p>
            <a:pPr lvl="1"/>
            <a:r>
              <a:rPr lang="en-US" sz="1800" dirty="0"/>
              <a:t>Should there be elimination of intercompany sales from the factors? What about income?</a:t>
            </a:r>
          </a:p>
          <a:p>
            <a:r>
              <a:rPr lang="en-US" sz="2000" dirty="0"/>
              <a:t>Are there any type of special allocations that should be sourced differently?</a:t>
            </a:r>
          </a:p>
          <a:p>
            <a:r>
              <a:rPr lang="en-US" sz="2000" dirty="0"/>
              <a:t>What types of anti-abuse rules might states need to avoid income shifting?</a:t>
            </a:r>
          </a:p>
          <a:p>
            <a:pPr marL="0" indent="0">
              <a:buNone/>
            </a:pPr>
            <a:endParaRPr lang="en-US" dirty="0"/>
          </a:p>
        </p:txBody>
      </p:sp>
      <p:sp>
        <p:nvSpPr>
          <p:cNvPr id="4" name="Slide Number Placeholder 3">
            <a:extLst>
              <a:ext uri="{FF2B5EF4-FFF2-40B4-BE49-F238E27FC236}">
                <a16:creationId xmlns:a16="http://schemas.microsoft.com/office/drawing/2014/main" id="{FF730818-8DF1-863D-4A7B-19124CE3037C}"/>
              </a:ext>
            </a:extLst>
          </p:cNvPr>
          <p:cNvSpPr>
            <a:spLocks noGrp="1"/>
          </p:cNvSpPr>
          <p:nvPr>
            <p:ph type="sldNum" sz="quarter" idx="12"/>
          </p:nvPr>
        </p:nvSpPr>
        <p:spPr/>
        <p:txBody>
          <a:bodyPr/>
          <a:lstStyle/>
          <a:p>
            <a:fld id="{3A98EE3D-8CD1-4C3F-BD1C-C98C9596463C}" type="slidenum">
              <a:rPr lang="en-US" smtClean="0"/>
              <a:t>36</a:t>
            </a:fld>
            <a:endParaRPr lang="en-US" dirty="0"/>
          </a:p>
        </p:txBody>
      </p:sp>
    </p:spTree>
    <p:extLst>
      <p:ext uri="{BB962C8B-B14F-4D97-AF65-F5344CB8AC3E}">
        <p14:creationId xmlns:p14="http://schemas.microsoft.com/office/powerpoint/2010/main" val="16926506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96E38-C5BE-1EFC-5095-98A6302F3BD5}"/>
              </a:ext>
            </a:extLst>
          </p:cNvPr>
          <p:cNvSpPr>
            <a:spLocks noGrp="1"/>
          </p:cNvSpPr>
          <p:nvPr>
            <p:ph type="title"/>
          </p:nvPr>
        </p:nvSpPr>
        <p:spPr/>
        <p:txBody>
          <a:bodyPr/>
          <a:lstStyle/>
          <a:p>
            <a:r>
              <a:rPr lang="en-US" dirty="0"/>
              <a:t>Question:</a:t>
            </a:r>
          </a:p>
        </p:txBody>
      </p:sp>
      <p:sp>
        <p:nvSpPr>
          <p:cNvPr id="3" name="Content Placeholder 2">
            <a:extLst>
              <a:ext uri="{FF2B5EF4-FFF2-40B4-BE49-F238E27FC236}">
                <a16:creationId xmlns:a16="http://schemas.microsoft.com/office/drawing/2014/main" id="{FFF63474-F904-825F-393D-4BBD382EB2FD}"/>
              </a:ext>
            </a:extLst>
          </p:cNvPr>
          <p:cNvSpPr>
            <a:spLocks noGrp="1"/>
          </p:cNvSpPr>
          <p:nvPr>
            <p:ph idx="1"/>
          </p:nvPr>
        </p:nvSpPr>
        <p:spPr>
          <a:xfrm>
            <a:off x="581192" y="2340864"/>
            <a:ext cx="11029615" cy="2502985"/>
          </a:xfrm>
        </p:spPr>
        <p:txBody>
          <a:bodyPr>
            <a:normAutofit/>
          </a:bodyPr>
          <a:lstStyle/>
          <a:p>
            <a:r>
              <a:rPr lang="en-US" sz="2400" dirty="0"/>
              <a:t>Does this basic white paper scope and the issues to be covered make sense? </a:t>
            </a:r>
          </a:p>
        </p:txBody>
      </p:sp>
      <p:sp>
        <p:nvSpPr>
          <p:cNvPr id="4" name="Slide Number Placeholder 3">
            <a:extLst>
              <a:ext uri="{FF2B5EF4-FFF2-40B4-BE49-F238E27FC236}">
                <a16:creationId xmlns:a16="http://schemas.microsoft.com/office/drawing/2014/main" id="{1A9DB896-B411-619A-A942-8DA465EA7960}"/>
              </a:ext>
            </a:extLst>
          </p:cNvPr>
          <p:cNvSpPr>
            <a:spLocks noGrp="1"/>
          </p:cNvSpPr>
          <p:nvPr>
            <p:ph type="sldNum" sz="quarter" idx="12"/>
          </p:nvPr>
        </p:nvSpPr>
        <p:spPr/>
        <p:txBody>
          <a:bodyPr/>
          <a:lstStyle/>
          <a:p>
            <a:fld id="{3A98EE3D-8CD1-4C3F-BD1C-C98C9596463C}" type="slidenum">
              <a:rPr lang="en-US" smtClean="0"/>
              <a:t>37</a:t>
            </a:fld>
            <a:endParaRPr lang="en-US" dirty="0"/>
          </a:p>
        </p:txBody>
      </p:sp>
    </p:spTree>
    <p:extLst>
      <p:ext uri="{BB962C8B-B14F-4D97-AF65-F5344CB8AC3E}">
        <p14:creationId xmlns:p14="http://schemas.microsoft.com/office/powerpoint/2010/main" val="21134593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569A1-8946-CC67-EECB-3D2C74B7DCD0}"/>
              </a:ext>
            </a:extLst>
          </p:cNvPr>
          <p:cNvSpPr>
            <a:spLocks noGrp="1"/>
          </p:cNvSpPr>
          <p:nvPr>
            <p:ph type="title"/>
          </p:nvPr>
        </p:nvSpPr>
        <p:spPr/>
        <p:txBody>
          <a:bodyPr/>
          <a:lstStyle/>
          <a:p>
            <a:r>
              <a:rPr lang="en-US" dirty="0"/>
              <a:t>Other – Partnership Training</a:t>
            </a:r>
          </a:p>
        </p:txBody>
      </p:sp>
      <p:sp>
        <p:nvSpPr>
          <p:cNvPr id="3" name="Content Placeholder 2">
            <a:extLst>
              <a:ext uri="{FF2B5EF4-FFF2-40B4-BE49-F238E27FC236}">
                <a16:creationId xmlns:a16="http://schemas.microsoft.com/office/drawing/2014/main" id="{EB2C0A42-C71A-C05D-AD4F-8ADE7155D623}"/>
              </a:ext>
            </a:extLst>
          </p:cNvPr>
          <p:cNvSpPr>
            <a:spLocks noGrp="1"/>
          </p:cNvSpPr>
          <p:nvPr>
            <p:ph idx="1"/>
          </p:nvPr>
        </p:nvSpPr>
        <p:spPr/>
        <p:txBody>
          <a:bodyPr>
            <a:normAutofit/>
          </a:bodyPr>
          <a:lstStyle/>
          <a:p>
            <a:r>
              <a:rPr lang="en-US" sz="2800" dirty="0"/>
              <a:t>Still have the basics of partnership taxation for state tax administrators available on the MTC LMS.</a:t>
            </a:r>
          </a:p>
          <a:p>
            <a:r>
              <a:rPr lang="en-US" sz="2800" dirty="0"/>
              <a:t>2023 – had the in-person summit to identify issues for additional training.</a:t>
            </a:r>
          </a:p>
          <a:p>
            <a:r>
              <a:rPr lang="en-US" sz="2800" dirty="0"/>
              <a:t>Looking to do in-person training for states in January 2025.</a:t>
            </a:r>
          </a:p>
          <a:p>
            <a:r>
              <a:rPr lang="en-US" sz="2800" dirty="0"/>
              <a:t>Prior to that  - will work on remote training modules for the LMS. </a:t>
            </a:r>
          </a:p>
        </p:txBody>
      </p:sp>
      <p:sp>
        <p:nvSpPr>
          <p:cNvPr id="4" name="Slide Number Placeholder 3">
            <a:extLst>
              <a:ext uri="{FF2B5EF4-FFF2-40B4-BE49-F238E27FC236}">
                <a16:creationId xmlns:a16="http://schemas.microsoft.com/office/drawing/2014/main" id="{52FF260D-7A24-7E4C-DDF6-C2092B0F2A2E}"/>
              </a:ext>
            </a:extLst>
          </p:cNvPr>
          <p:cNvSpPr>
            <a:spLocks noGrp="1"/>
          </p:cNvSpPr>
          <p:nvPr>
            <p:ph type="sldNum" sz="quarter" idx="12"/>
          </p:nvPr>
        </p:nvSpPr>
        <p:spPr/>
        <p:txBody>
          <a:bodyPr/>
          <a:lstStyle/>
          <a:p>
            <a:fld id="{3A98EE3D-8CD1-4C3F-BD1C-C98C9596463C}" type="slidenum">
              <a:rPr lang="en-US" smtClean="0"/>
              <a:t>38</a:t>
            </a:fld>
            <a:endParaRPr lang="en-US" dirty="0"/>
          </a:p>
        </p:txBody>
      </p:sp>
    </p:spTree>
    <p:extLst>
      <p:ext uri="{BB962C8B-B14F-4D97-AF65-F5344CB8AC3E}">
        <p14:creationId xmlns:p14="http://schemas.microsoft.com/office/powerpoint/2010/main" val="33114872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6D927-230D-7958-6951-C83FEB7AB12A}"/>
              </a:ext>
            </a:extLst>
          </p:cNvPr>
          <p:cNvSpPr>
            <a:spLocks noGrp="1"/>
          </p:cNvSpPr>
          <p:nvPr>
            <p:ph type="title"/>
          </p:nvPr>
        </p:nvSpPr>
        <p:spPr/>
        <p:txBody>
          <a:bodyPr/>
          <a:lstStyle/>
          <a:p>
            <a:r>
              <a:rPr lang="en-US" dirty="0"/>
              <a:t>Next work group call and Uniformity Meeting</a:t>
            </a:r>
          </a:p>
        </p:txBody>
      </p:sp>
      <p:sp>
        <p:nvSpPr>
          <p:cNvPr id="3" name="Content Placeholder 2">
            <a:extLst>
              <a:ext uri="{FF2B5EF4-FFF2-40B4-BE49-F238E27FC236}">
                <a16:creationId xmlns:a16="http://schemas.microsoft.com/office/drawing/2014/main" id="{52EE3E27-A9AE-4000-6F93-0E882F2BD5A1}"/>
              </a:ext>
            </a:extLst>
          </p:cNvPr>
          <p:cNvSpPr>
            <a:spLocks noGrp="1"/>
          </p:cNvSpPr>
          <p:nvPr>
            <p:ph idx="1"/>
          </p:nvPr>
        </p:nvSpPr>
        <p:spPr/>
        <p:txBody>
          <a:bodyPr>
            <a:normAutofit/>
          </a:bodyPr>
          <a:lstStyle/>
          <a:p>
            <a:r>
              <a:rPr lang="en-US" sz="2800" dirty="0"/>
              <a:t>July 17, 2024</a:t>
            </a:r>
          </a:p>
          <a:p>
            <a:r>
              <a:rPr lang="en-US" sz="2800" dirty="0"/>
              <a:t>MTC Uniformity Meeting – part of the MTC Annual Meetings – </a:t>
            </a:r>
            <a:br>
              <a:rPr lang="en-US" sz="2800" dirty="0"/>
            </a:br>
            <a:r>
              <a:rPr lang="en-US" sz="2800" dirty="0"/>
              <a:t>in Denver, Colorado – July 30, 2024 (open to remote participation)</a:t>
            </a:r>
          </a:p>
        </p:txBody>
      </p:sp>
      <p:sp>
        <p:nvSpPr>
          <p:cNvPr id="4" name="Slide Number Placeholder 3">
            <a:extLst>
              <a:ext uri="{FF2B5EF4-FFF2-40B4-BE49-F238E27FC236}">
                <a16:creationId xmlns:a16="http://schemas.microsoft.com/office/drawing/2014/main" id="{B0B5A57D-081A-A3EC-5248-627C167A4AB3}"/>
              </a:ext>
            </a:extLst>
          </p:cNvPr>
          <p:cNvSpPr>
            <a:spLocks noGrp="1"/>
          </p:cNvSpPr>
          <p:nvPr>
            <p:ph type="sldNum" sz="quarter" idx="12"/>
          </p:nvPr>
        </p:nvSpPr>
        <p:spPr/>
        <p:txBody>
          <a:bodyPr/>
          <a:lstStyle/>
          <a:p>
            <a:fld id="{3A98EE3D-8CD1-4C3F-BD1C-C98C9596463C}" type="slidenum">
              <a:rPr lang="en-US" smtClean="0"/>
              <a:t>39</a:t>
            </a:fld>
            <a:endParaRPr lang="en-US" dirty="0"/>
          </a:p>
        </p:txBody>
      </p:sp>
    </p:spTree>
    <p:extLst>
      <p:ext uri="{BB962C8B-B14F-4D97-AF65-F5344CB8AC3E}">
        <p14:creationId xmlns:p14="http://schemas.microsoft.com/office/powerpoint/2010/main" val="2330171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595FB-19AD-D955-9C3C-65114FBC241F}"/>
              </a:ext>
            </a:extLst>
          </p:cNvPr>
          <p:cNvSpPr>
            <a:spLocks noGrp="1"/>
          </p:cNvSpPr>
          <p:nvPr>
            <p:ph type="title"/>
          </p:nvPr>
        </p:nvSpPr>
        <p:spPr>
          <a:xfrm>
            <a:off x="581192" y="702156"/>
            <a:ext cx="11029616" cy="711974"/>
          </a:xfrm>
        </p:spPr>
        <p:txBody>
          <a:bodyPr>
            <a:normAutofit/>
          </a:bodyPr>
          <a:lstStyle/>
          <a:p>
            <a:r>
              <a:rPr lang="en-US" sz="3200" dirty="0"/>
              <a:t>Possible Scope &amp; Issues FOR White Paper:</a:t>
            </a:r>
          </a:p>
        </p:txBody>
      </p:sp>
      <p:sp>
        <p:nvSpPr>
          <p:cNvPr id="3" name="Content Placeholder 2">
            <a:extLst>
              <a:ext uri="{FF2B5EF4-FFF2-40B4-BE49-F238E27FC236}">
                <a16:creationId xmlns:a16="http://schemas.microsoft.com/office/drawing/2014/main" id="{5B9F97C5-18AC-837E-7242-20A67DA2B141}"/>
              </a:ext>
            </a:extLst>
          </p:cNvPr>
          <p:cNvSpPr>
            <a:spLocks noGrp="1"/>
          </p:cNvSpPr>
          <p:nvPr>
            <p:ph idx="1"/>
          </p:nvPr>
        </p:nvSpPr>
        <p:spPr>
          <a:xfrm>
            <a:off x="1918252" y="1825625"/>
            <a:ext cx="8517835" cy="3469389"/>
          </a:xfrm>
        </p:spPr>
        <p:txBody>
          <a:bodyPr>
            <a:normAutofit/>
          </a:bodyPr>
          <a:lstStyle/>
          <a:p>
            <a:pPr>
              <a:spcAft>
                <a:spcPts val="1200"/>
              </a:spcAft>
            </a:pPr>
            <a:r>
              <a:rPr lang="en-US" sz="3600" dirty="0"/>
              <a:t>How is sourcing affected by: </a:t>
            </a:r>
          </a:p>
          <a:p>
            <a:pPr lvl="1">
              <a:spcAft>
                <a:spcPts val="1200"/>
              </a:spcAft>
            </a:pPr>
            <a:r>
              <a:rPr lang="en-US" sz="2800" dirty="0"/>
              <a:t>Tiered Partnerships</a:t>
            </a:r>
          </a:p>
          <a:p>
            <a:pPr lvl="1">
              <a:spcAft>
                <a:spcPts val="1200"/>
              </a:spcAft>
            </a:pPr>
            <a:r>
              <a:rPr lang="en-US" sz="2800" dirty="0"/>
              <a:t>Intercompany Transactions</a:t>
            </a:r>
          </a:p>
          <a:p>
            <a:pPr lvl="1">
              <a:spcAft>
                <a:spcPts val="1200"/>
              </a:spcAft>
            </a:pPr>
            <a:r>
              <a:rPr lang="en-US" sz="2800" dirty="0"/>
              <a:t>Special Allocations</a:t>
            </a:r>
          </a:p>
        </p:txBody>
      </p:sp>
    </p:spTree>
    <p:extLst>
      <p:ext uri="{BB962C8B-B14F-4D97-AF65-F5344CB8AC3E}">
        <p14:creationId xmlns:p14="http://schemas.microsoft.com/office/powerpoint/2010/main" val="2479482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CC3F9-6772-6BED-BED8-0AFA6D2F0C80}"/>
              </a:ext>
            </a:extLst>
          </p:cNvPr>
          <p:cNvSpPr>
            <a:spLocks noGrp="1"/>
          </p:cNvSpPr>
          <p:nvPr>
            <p:ph type="title"/>
          </p:nvPr>
        </p:nvSpPr>
        <p:spPr>
          <a:xfrm>
            <a:off x="302744" y="354752"/>
            <a:ext cx="2845127" cy="6065925"/>
          </a:xfrm>
          <a:noFill/>
        </p:spPr>
        <p:txBody>
          <a:bodyPr anchor="ctr">
            <a:normAutofit/>
          </a:bodyPr>
          <a:lstStyle/>
          <a:p>
            <a:pPr algn="ctr"/>
            <a:r>
              <a:rPr lang="en-US" sz="3200" b="1" dirty="0">
                <a:solidFill>
                  <a:schemeClr val="tx1">
                    <a:lumMod val="65000"/>
                    <a:lumOff val="35000"/>
                  </a:schemeClr>
                </a:solidFill>
              </a:rPr>
              <a:t>Tiered Partnership Structures</a:t>
            </a:r>
          </a:p>
        </p:txBody>
      </p:sp>
      <p:grpSp>
        <p:nvGrpSpPr>
          <p:cNvPr id="149" name="Group 148">
            <a:extLst>
              <a:ext uri="{FF2B5EF4-FFF2-40B4-BE49-F238E27FC236}">
                <a16:creationId xmlns:a16="http://schemas.microsoft.com/office/drawing/2014/main" id="{9E710A02-58B9-DC45-BAA7-AE51430D4C07}"/>
              </a:ext>
            </a:extLst>
          </p:cNvPr>
          <p:cNvGrpSpPr/>
          <p:nvPr/>
        </p:nvGrpSpPr>
        <p:grpSpPr>
          <a:xfrm>
            <a:off x="3339265" y="650477"/>
            <a:ext cx="8471936" cy="6065925"/>
            <a:chOff x="2765089" y="941471"/>
            <a:chExt cx="7990014" cy="5684641"/>
          </a:xfrm>
        </p:grpSpPr>
        <p:grpSp>
          <p:nvGrpSpPr>
            <p:cNvPr id="60" name="Group 59">
              <a:extLst>
                <a:ext uri="{FF2B5EF4-FFF2-40B4-BE49-F238E27FC236}">
                  <a16:creationId xmlns:a16="http://schemas.microsoft.com/office/drawing/2014/main" id="{95F3B2B0-2034-63B5-77A8-849FC7CD03A1}"/>
                </a:ext>
              </a:extLst>
            </p:cNvPr>
            <p:cNvGrpSpPr/>
            <p:nvPr/>
          </p:nvGrpSpPr>
          <p:grpSpPr>
            <a:xfrm>
              <a:off x="4463188" y="1038214"/>
              <a:ext cx="5034243" cy="5587898"/>
              <a:chOff x="3161275" y="1324223"/>
              <a:chExt cx="4362131" cy="4993450"/>
            </a:xfrm>
          </p:grpSpPr>
          <p:sp>
            <p:nvSpPr>
              <p:cNvPr id="4" name="Isosceles Triangle 3">
                <a:extLst>
                  <a:ext uri="{FF2B5EF4-FFF2-40B4-BE49-F238E27FC236}">
                    <a16:creationId xmlns:a16="http://schemas.microsoft.com/office/drawing/2014/main" id="{F3EB865B-03F1-DE65-510D-D48BDF402697}"/>
                  </a:ext>
                </a:extLst>
              </p:cNvPr>
              <p:cNvSpPr/>
              <p:nvPr/>
            </p:nvSpPr>
            <p:spPr>
              <a:xfrm>
                <a:off x="5858857" y="5784679"/>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P2</a:t>
                </a:r>
              </a:p>
            </p:txBody>
          </p:sp>
          <p:sp>
            <p:nvSpPr>
              <p:cNvPr id="5" name="Isosceles Triangle 4">
                <a:extLst>
                  <a:ext uri="{FF2B5EF4-FFF2-40B4-BE49-F238E27FC236}">
                    <a16:creationId xmlns:a16="http://schemas.microsoft.com/office/drawing/2014/main" id="{0BA2E9CF-5B53-7352-8FD8-1F544AA222F4}"/>
                  </a:ext>
                </a:extLst>
              </p:cNvPr>
              <p:cNvSpPr/>
              <p:nvPr/>
            </p:nvSpPr>
            <p:spPr>
              <a:xfrm>
                <a:off x="4950346" y="5028259"/>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P4</a:t>
                </a:r>
              </a:p>
            </p:txBody>
          </p:sp>
          <p:sp>
            <p:nvSpPr>
              <p:cNvPr id="6" name="Isosceles Triangle 5">
                <a:extLst>
                  <a:ext uri="{FF2B5EF4-FFF2-40B4-BE49-F238E27FC236}">
                    <a16:creationId xmlns:a16="http://schemas.microsoft.com/office/drawing/2014/main" id="{4A395665-29CF-6E4A-B93C-F178302DDCDD}"/>
                  </a:ext>
                </a:extLst>
              </p:cNvPr>
              <p:cNvSpPr/>
              <p:nvPr/>
            </p:nvSpPr>
            <p:spPr>
              <a:xfrm>
                <a:off x="4855828" y="5773912"/>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P1</a:t>
                </a:r>
              </a:p>
            </p:txBody>
          </p:sp>
          <p:sp>
            <p:nvSpPr>
              <p:cNvPr id="7" name="Isosceles Triangle 6">
                <a:extLst>
                  <a:ext uri="{FF2B5EF4-FFF2-40B4-BE49-F238E27FC236}">
                    <a16:creationId xmlns:a16="http://schemas.microsoft.com/office/drawing/2014/main" id="{3189976B-9075-496D-9E1C-B41CA63FBB50}"/>
                  </a:ext>
                </a:extLst>
              </p:cNvPr>
              <p:cNvSpPr/>
              <p:nvPr/>
            </p:nvSpPr>
            <p:spPr>
              <a:xfrm>
                <a:off x="6191678" y="4974970"/>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P5</a:t>
                </a:r>
              </a:p>
            </p:txBody>
          </p:sp>
          <p:sp>
            <p:nvSpPr>
              <p:cNvPr id="8" name="Isosceles Triangle 7">
                <a:extLst>
                  <a:ext uri="{FF2B5EF4-FFF2-40B4-BE49-F238E27FC236}">
                    <a16:creationId xmlns:a16="http://schemas.microsoft.com/office/drawing/2014/main" id="{265CF582-9A10-CFDE-897C-3C3A47FB0E45}"/>
                  </a:ext>
                </a:extLst>
              </p:cNvPr>
              <p:cNvSpPr/>
              <p:nvPr/>
            </p:nvSpPr>
            <p:spPr>
              <a:xfrm>
                <a:off x="4112126" y="4324457"/>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P6</a:t>
                </a:r>
              </a:p>
            </p:txBody>
          </p:sp>
          <p:sp>
            <p:nvSpPr>
              <p:cNvPr id="9" name="Isosceles Triangle 8">
                <a:extLst>
                  <a:ext uri="{FF2B5EF4-FFF2-40B4-BE49-F238E27FC236}">
                    <a16:creationId xmlns:a16="http://schemas.microsoft.com/office/drawing/2014/main" id="{FAF0D74E-6B18-F812-52DC-1B360220F048}"/>
                  </a:ext>
                </a:extLst>
              </p:cNvPr>
              <p:cNvSpPr/>
              <p:nvPr/>
            </p:nvSpPr>
            <p:spPr>
              <a:xfrm>
                <a:off x="4588222" y="3638418"/>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P8</a:t>
                </a:r>
              </a:p>
            </p:txBody>
          </p:sp>
          <p:sp>
            <p:nvSpPr>
              <p:cNvPr id="10" name="Isosceles Triangle 9">
                <a:extLst>
                  <a:ext uri="{FF2B5EF4-FFF2-40B4-BE49-F238E27FC236}">
                    <a16:creationId xmlns:a16="http://schemas.microsoft.com/office/drawing/2014/main" id="{FA0F5DD1-A000-FAEA-F783-35722E848BF8}"/>
                  </a:ext>
                </a:extLst>
              </p:cNvPr>
              <p:cNvSpPr/>
              <p:nvPr/>
            </p:nvSpPr>
            <p:spPr>
              <a:xfrm>
                <a:off x="3694545" y="5028259"/>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t>P3</a:t>
                </a:r>
              </a:p>
            </p:txBody>
          </p:sp>
          <p:sp>
            <p:nvSpPr>
              <p:cNvPr id="12" name="Isosceles Triangle 11">
                <a:extLst>
                  <a:ext uri="{FF2B5EF4-FFF2-40B4-BE49-F238E27FC236}">
                    <a16:creationId xmlns:a16="http://schemas.microsoft.com/office/drawing/2014/main" id="{97D8FE42-B923-AF4D-1371-DED9A0E3B2B9}"/>
                  </a:ext>
                </a:extLst>
              </p:cNvPr>
              <p:cNvSpPr/>
              <p:nvPr/>
            </p:nvSpPr>
            <p:spPr>
              <a:xfrm>
                <a:off x="6885281" y="3069989"/>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P9</a:t>
                </a:r>
              </a:p>
            </p:txBody>
          </p:sp>
          <p:sp>
            <p:nvSpPr>
              <p:cNvPr id="13" name="Isosceles Triangle 12">
                <a:extLst>
                  <a:ext uri="{FF2B5EF4-FFF2-40B4-BE49-F238E27FC236}">
                    <a16:creationId xmlns:a16="http://schemas.microsoft.com/office/drawing/2014/main" id="{07A1658B-07C1-B11A-6E74-CD6C2945E788}"/>
                  </a:ext>
                </a:extLst>
              </p:cNvPr>
              <p:cNvSpPr/>
              <p:nvPr/>
            </p:nvSpPr>
            <p:spPr>
              <a:xfrm>
                <a:off x="6515765" y="4031362"/>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P7</a:t>
                </a:r>
              </a:p>
            </p:txBody>
          </p:sp>
          <p:sp>
            <p:nvSpPr>
              <p:cNvPr id="14" name="Isosceles Triangle 13">
                <a:extLst>
                  <a:ext uri="{FF2B5EF4-FFF2-40B4-BE49-F238E27FC236}">
                    <a16:creationId xmlns:a16="http://schemas.microsoft.com/office/drawing/2014/main" id="{0AB7EDB2-984B-1419-869C-FBC89D48480B}"/>
                  </a:ext>
                </a:extLst>
              </p:cNvPr>
              <p:cNvSpPr/>
              <p:nvPr/>
            </p:nvSpPr>
            <p:spPr>
              <a:xfrm>
                <a:off x="5102744" y="2867235"/>
                <a:ext cx="718895" cy="540761"/>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P10</a:t>
                </a:r>
              </a:p>
            </p:txBody>
          </p:sp>
          <p:sp>
            <p:nvSpPr>
              <p:cNvPr id="15" name="Rectangle 14">
                <a:extLst>
                  <a:ext uri="{FF2B5EF4-FFF2-40B4-BE49-F238E27FC236}">
                    <a16:creationId xmlns:a16="http://schemas.microsoft.com/office/drawing/2014/main" id="{2A3595B2-BB1D-233F-4A36-F8B02E0FECEA}"/>
                  </a:ext>
                </a:extLst>
              </p:cNvPr>
              <p:cNvSpPr/>
              <p:nvPr/>
            </p:nvSpPr>
            <p:spPr>
              <a:xfrm>
                <a:off x="4638472" y="1324223"/>
                <a:ext cx="895927" cy="42487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t>Parent Co.</a:t>
                </a:r>
              </a:p>
            </p:txBody>
          </p:sp>
          <p:sp>
            <p:nvSpPr>
              <p:cNvPr id="16" name="Rectangle 15">
                <a:extLst>
                  <a:ext uri="{FF2B5EF4-FFF2-40B4-BE49-F238E27FC236}">
                    <a16:creationId xmlns:a16="http://schemas.microsoft.com/office/drawing/2014/main" id="{EB650358-202C-4EF3-933E-1A49409CDAF1}"/>
                  </a:ext>
                </a:extLst>
              </p:cNvPr>
              <p:cNvSpPr/>
              <p:nvPr/>
            </p:nvSpPr>
            <p:spPr>
              <a:xfrm>
                <a:off x="5542740" y="2152431"/>
                <a:ext cx="895927" cy="42487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Sub Co.</a:t>
                </a:r>
              </a:p>
            </p:txBody>
          </p:sp>
          <p:sp>
            <p:nvSpPr>
              <p:cNvPr id="17" name="Isosceles Triangle 16">
                <a:extLst>
                  <a:ext uri="{FF2B5EF4-FFF2-40B4-BE49-F238E27FC236}">
                    <a16:creationId xmlns:a16="http://schemas.microsoft.com/office/drawing/2014/main" id="{3A09A26B-8485-849E-2741-23275EE6EEFC}"/>
                  </a:ext>
                </a:extLst>
              </p:cNvPr>
              <p:cNvSpPr/>
              <p:nvPr/>
            </p:nvSpPr>
            <p:spPr>
              <a:xfrm>
                <a:off x="3161275" y="2889984"/>
                <a:ext cx="729043" cy="511990"/>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P12</a:t>
                </a:r>
              </a:p>
            </p:txBody>
          </p:sp>
          <p:sp>
            <p:nvSpPr>
              <p:cNvPr id="18" name="Isosceles Triangle 17">
                <a:extLst>
                  <a:ext uri="{FF2B5EF4-FFF2-40B4-BE49-F238E27FC236}">
                    <a16:creationId xmlns:a16="http://schemas.microsoft.com/office/drawing/2014/main" id="{E131F02A-63C8-418D-378A-69F72B9D2443}"/>
                  </a:ext>
                </a:extLst>
              </p:cNvPr>
              <p:cNvSpPr/>
              <p:nvPr/>
            </p:nvSpPr>
            <p:spPr>
              <a:xfrm>
                <a:off x="3226102" y="4031364"/>
                <a:ext cx="717781" cy="532993"/>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P11</a:t>
                </a:r>
              </a:p>
            </p:txBody>
          </p:sp>
          <p:cxnSp>
            <p:nvCxnSpPr>
              <p:cNvPr id="20" name="Straight Arrow Connector 19">
                <a:extLst>
                  <a:ext uri="{FF2B5EF4-FFF2-40B4-BE49-F238E27FC236}">
                    <a16:creationId xmlns:a16="http://schemas.microsoft.com/office/drawing/2014/main" id="{9507F1A3-4975-FED3-3949-922F9E4806E3}"/>
                  </a:ext>
                </a:extLst>
              </p:cNvPr>
              <p:cNvCxnSpPr>
                <a:stCxn id="15" idx="2"/>
                <a:endCxn id="16" idx="0"/>
              </p:cNvCxnSpPr>
              <p:nvPr/>
            </p:nvCxnSpPr>
            <p:spPr>
              <a:xfrm>
                <a:off x="5086436" y="1749096"/>
                <a:ext cx="904267" cy="403335"/>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21" name="Straight Arrow Connector 20">
                <a:extLst>
                  <a:ext uri="{FF2B5EF4-FFF2-40B4-BE49-F238E27FC236}">
                    <a16:creationId xmlns:a16="http://schemas.microsoft.com/office/drawing/2014/main" id="{24223259-4AB2-6B16-9DE5-6D783255E5A4}"/>
                  </a:ext>
                </a:extLst>
              </p:cNvPr>
              <p:cNvCxnSpPr>
                <a:cxnSpLocks/>
                <a:stCxn id="16" idx="2"/>
                <a:endCxn id="12" idx="0"/>
              </p:cNvCxnSpPr>
              <p:nvPr/>
            </p:nvCxnSpPr>
            <p:spPr>
              <a:xfrm>
                <a:off x="5990703" y="2577304"/>
                <a:ext cx="1213641" cy="492686"/>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24" name="Straight Arrow Connector 23">
                <a:extLst>
                  <a:ext uri="{FF2B5EF4-FFF2-40B4-BE49-F238E27FC236}">
                    <a16:creationId xmlns:a16="http://schemas.microsoft.com/office/drawing/2014/main" id="{606D6B06-6940-BC89-E4BB-8597C0FF7904}"/>
                  </a:ext>
                </a:extLst>
              </p:cNvPr>
              <p:cNvCxnSpPr>
                <a:cxnSpLocks/>
                <a:stCxn id="15" idx="2"/>
                <a:endCxn id="17" idx="0"/>
              </p:cNvCxnSpPr>
              <p:nvPr/>
            </p:nvCxnSpPr>
            <p:spPr>
              <a:xfrm flipH="1">
                <a:off x="3525797" y="1749096"/>
                <a:ext cx="1560639" cy="1140888"/>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27" name="Straight Arrow Connector 26">
                <a:extLst>
                  <a:ext uri="{FF2B5EF4-FFF2-40B4-BE49-F238E27FC236}">
                    <a16:creationId xmlns:a16="http://schemas.microsoft.com/office/drawing/2014/main" id="{63BE093E-864F-7F38-B387-0F02A6421BDC}"/>
                  </a:ext>
                </a:extLst>
              </p:cNvPr>
              <p:cNvCxnSpPr>
                <a:cxnSpLocks/>
                <a:stCxn id="16" idx="2"/>
                <a:endCxn id="7" idx="0"/>
              </p:cNvCxnSpPr>
              <p:nvPr/>
            </p:nvCxnSpPr>
            <p:spPr>
              <a:xfrm>
                <a:off x="5990703" y="2577304"/>
                <a:ext cx="520038" cy="2397666"/>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30" name="Straight Arrow Connector 29">
                <a:extLst>
                  <a:ext uri="{FF2B5EF4-FFF2-40B4-BE49-F238E27FC236}">
                    <a16:creationId xmlns:a16="http://schemas.microsoft.com/office/drawing/2014/main" id="{86F190DD-0EAA-FB94-CF7E-9D3C85E63636}"/>
                  </a:ext>
                </a:extLst>
              </p:cNvPr>
              <p:cNvCxnSpPr>
                <a:cxnSpLocks/>
                <a:stCxn id="17" idx="3"/>
                <a:endCxn id="18" idx="0"/>
              </p:cNvCxnSpPr>
              <p:nvPr/>
            </p:nvCxnSpPr>
            <p:spPr>
              <a:xfrm>
                <a:off x="3525797" y="3401974"/>
                <a:ext cx="59197" cy="629390"/>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33" name="Straight Arrow Connector 32">
                <a:extLst>
                  <a:ext uri="{FF2B5EF4-FFF2-40B4-BE49-F238E27FC236}">
                    <a16:creationId xmlns:a16="http://schemas.microsoft.com/office/drawing/2014/main" id="{85A02DAA-D3A3-5CA6-BAD3-B42597745C24}"/>
                  </a:ext>
                </a:extLst>
              </p:cNvPr>
              <p:cNvCxnSpPr>
                <a:cxnSpLocks/>
                <a:stCxn id="18" idx="3"/>
                <a:endCxn id="10" idx="0"/>
              </p:cNvCxnSpPr>
              <p:nvPr/>
            </p:nvCxnSpPr>
            <p:spPr>
              <a:xfrm>
                <a:off x="3584993" y="4564357"/>
                <a:ext cx="428615" cy="463902"/>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36" name="Straight Arrow Connector 35">
                <a:extLst>
                  <a:ext uri="{FF2B5EF4-FFF2-40B4-BE49-F238E27FC236}">
                    <a16:creationId xmlns:a16="http://schemas.microsoft.com/office/drawing/2014/main" id="{BA16AE64-C21B-0E1F-7651-2A96824C8C7F}"/>
                  </a:ext>
                </a:extLst>
              </p:cNvPr>
              <p:cNvCxnSpPr>
                <a:cxnSpLocks/>
                <a:stCxn id="14" idx="3"/>
                <a:endCxn id="9" idx="0"/>
              </p:cNvCxnSpPr>
              <p:nvPr/>
            </p:nvCxnSpPr>
            <p:spPr>
              <a:xfrm flipH="1">
                <a:off x="4907286" y="3407996"/>
                <a:ext cx="554907" cy="230422"/>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39" name="Straight Arrow Connector 38">
                <a:extLst>
                  <a:ext uri="{FF2B5EF4-FFF2-40B4-BE49-F238E27FC236}">
                    <a16:creationId xmlns:a16="http://schemas.microsoft.com/office/drawing/2014/main" id="{27566230-C956-AE66-BE9C-2CEF93FF0D53}"/>
                  </a:ext>
                </a:extLst>
              </p:cNvPr>
              <p:cNvCxnSpPr>
                <a:cxnSpLocks/>
                <a:stCxn id="14" idx="3"/>
                <a:endCxn id="5" idx="0"/>
              </p:cNvCxnSpPr>
              <p:nvPr/>
            </p:nvCxnSpPr>
            <p:spPr>
              <a:xfrm flipH="1">
                <a:off x="5269409" y="3407996"/>
                <a:ext cx="192784" cy="1620263"/>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42" name="Straight Arrow Connector 41">
                <a:extLst>
                  <a:ext uri="{FF2B5EF4-FFF2-40B4-BE49-F238E27FC236}">
                    <a16:creationId xmlns:a16="http://schemas.microsoft.com/office/drawing/2014/main" id="{25E67BF5-E085-EF21-9771-63F8E98CE158}"/>
                  </a:ext>
                </a:extLst>
              </p:cNvPr>
              <p:cNvCxnSpPr>
                <a:cxnSpLocks/>
                <a:stCxn id="9" idx="3"/>
                <a:endCxn id="8" idx="0"/>
              </p:cNvCxnSpPr>
              <p:nvPr/>
            </p:nvCxnSpPr>
            <p:spPr>
              <a:xfrm flipH="1">
                <a:off x="4431190" y="4171412"/>
                <a:ext cx="476097" cy="153045"/>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45" name="Straight Arrow Connector 44">
                <a:extLst>
                  <a:ext uri="{FF2B5EF4-FFF2-40B4-BE49-F238E27FC236}">
                    <a16:creationId xmlns:a16="http://schemas.microsoft.com/office/drawing/2014/main" id="{F3F5D194-A4A6-03A3-E493-DBC514D1893D}"/>
                  </a:ext>
                </a:extLst>
              </p:cNvPr>
              <p:cNvCxnSpPr>
                <a:cxnSpLocks/>
                <a:stCxn id="8" idx="3"/>
                <a:endCxn id="5" idx="0"/>
              </p:cNvCxnSpPr>
              <p:nvPr/>
            </p:nvCxnSpPr>
            <p:spPr>
              <a:xfrm>
                <a:off x="4431189" y="4857451"/>
                <a:ext cx="838220" cy="170808"/>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48" name="Straight Arrow Connector 47">
                <a:extLst>
                  <a:ext uri="{FF2B5EF4-FFF2-40B4-BE49-F238E27FC236}">
                    <a16:creationId xmlns:a16="http://schemas.microsoft.com/office/drawing/2014/main" id="{E9D2825F-F94E-43AC-7F09-0F2F6A354F33}"/>
                  </a:ext>
                </a:extLst>
              </p:cNvPr>
              <p:cNvCxnSpPr>
                <a:cxnSpLocks/>
                <a:stCxn id="8" idx="3"/>
                <a:endCxn id="10" idx="0"/>
              </p:cNvCxnSpPr>
              <p:nvPr/>
            </p:nvCxnSpPr>
            <p:spPr>
              <a:xfrm flipH="1">
                <a:off x="4013608" y="4857451"/>
                <a:ext cx="417581" cy="170808"/>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51" name="Straight Arrow Connector 50">
                <a:extLst>
                  <a:ext uri="{FF2B5EF4-FFF2-40B4-BE49-F238E27FC236}">
                    <a16:creationId xmlns:a16="http://schemas.microsoft.com/office/drawing/2014/main" id="{B7EBDEBB-BF33-FBC0-6D9F-9F50E4C8BA50}"/>
                  </a:ext>
                </a:extLst>
              </p:cNvPr>
              <p:cNvCxnSpPr>
                <a:cxnSpLocks/>
                <a:stCxn id="5" idx="3"/>
                <a:endCxn id="6" idx="0"/>
              </p:cNvCxnSpPr>
              <p:nvPr/>
            </p:nvCxnSpPr>
            <p:spPr>
              <a:xfrm flipH="1">
                <a:off x="5174891" y="5561253"/>
                <a:ext cx="94518" cy="212659"/>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54" name="Straight Arrow Connector 53">
                <a:extLst>
                  <a:ext uri="{FF2B5EF4-FFF2-40B4-BE49-F238E27FC236}">
                    <a16:creationId xmlns:a16="http://schemas.microsoft.com/office/drawing/2014/main" id="{637B3026-6771-DB2D-90EA-6217B4D0C204}"/>
                  </a:ext>
                </a:extLst>
              </p:cNvPr>
              <p:cNvCxnSpPr>
                <a:cxnSpLocks/>
                <a:stCxn id="14" idx="3"/>
                <a:endCxn id="13" idx="0"/>
              </p:cNvCxnSpPr>
              <p:nvPr/>
            </p:nvCxnSpPr>
            <p:spPr>
              <a:xfrm>
                <a:off x="5462192" y="3407996"/>
                <a:ext cx="1372636" cy="623366"/>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57" name="Straight Arrow Connector 56">
                <a:extLst>
                  <a:ext uri="{FF2B5EF4-FFF2-40B4-BE49-F238E27FC236}">
                    <a16:creationId xmlns:a16="http://schemas.microsoft.com/office/drawing/2014/main" id="{452CC153-6F8E-F07C-E45B-3BB685234482}"/>
                  </a:ext>
                </a:extLst>
              </p:cNvPr>
              <p:cNvCxnSpPr>
                <a:cxnSpLocks/>
                <a:stCxn id="7" idx="3"/>
                <a:endCxn id="4" idx="0"/>
              </p:cNvCxnSpPr>
              <p:nvPr/>
            </p:nvCxnSpPr>
            <p:spPr>
              <a:xfrm flipH="1">
                <a:off x="6177920" y="5507964"/>
                <a:ext cx="332821" cy="276715"/>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grpSp>
        <p:pic>
          <p:nvPicPr>
            <p:cNvPr id="63" name="Graphic 62" descr="Group of people with solid fill">
              <a:extLst>
                <a:ext uri="{FF2B5EF4-FFF2-40B4-BE49-F238E27FC236}">
                  <a16:creationId xmlns:a16="http://schemas.microsoft.com/office/drawing/2014/main" id="{140D25F1-7241-8DE8-9625-5F4F59C630DC}"/>
                </a:ext>
              </a:extLst>
            </p:cNvPr>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42163" y="941471"/>
              <a:ext cx="914400" cy="914400"/>
            </a:xfrm>
            <a:prstGeom prst="rect">
              <a:avLst/>
            </a:prstGeom>
          </p:spPr>
        </p:pic>
        <p:cxnSp>
          <p:nvCxnSpPr>
            <p:cNvPr id="64" name="Straight Arrow Connector 63">
              <a:extLst>
                <a:ext uri="{FF2B5EF4-FFF2-40B4-BE49-F238E27FC236}">
                  <a16:creationId xmlns:a16="http://schemas.microsoft.com/office/drawing/2014/main" id="{84CC3BC7-A31F-D4A6-968D-314623275187}"/>
                </a:ext>
              </a:extLst>
            </p:cNvPr>
            <p:cNvCxnSpPr>
              <a:cxnSpLocks/>
              <a:stCxn id="63" idx="2"/>
              <a:endCxn id="12" idx="0"/>
            </p:cNvCxnSpPr>
            <p:nvPr/>
          </p:nvCxnSpPr>
          <p:spPr>
            <a:xfrm flipH="1">
              <a:off x="9129208" y="1855871"/>
              <a:ext cx="170155" cy="1135935"/>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69" name="Straight Arrow Connector 68">
              <a:extLst>
                <a:ext uri="{FF2B5EF4-FFF2-40B4-BE49-F238E27FC236}">
                  <a16:creationId xmlns:a16="http://schemas.microsoft.com/office/drawing/2014/main" id="{021229F4-0EDE-5EAF-5784-8775CEA73941}"/>
                </a:ext>
              </a:extLst>
            </p:cNvPr>
            <p:cNvCxnSpPr>
              <a:cxnSpLocks/>
              <a:stCxn id="12" idx="3"/>
              <a:endCxn id="13" idx="0"/>
            </p:cNvCxnSpPr>
            <p:nvPr/>
          </p:nvCxnSpPr>
          <p:spPr>
            <a:xfrm flipH="1">
              <a:off x="8702756" y="3588251"/>
              <a:ext cx="426450" cy="479375"/>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72" name="Straight Arrow Connector 71">
              <a:extLst>
                <a:ext uri="{FF2B5EF4-FFF2-40B4-BE49-F238E27FC236}">
                  <a16:creationId xmlns:a16="http://schemas.microsoft.com/office/drawing/2014/main" id="{3D137D8B-A7BE-0B45-B589-0268DDA03C9F}"/>
                </a:ext>
              </a:extLst>
            </p:cNvPr>
            <p:cNvCxnSpPr>
              <a:cxnSpLocks/>
              <a:stCxn id="13" idx="3"/>
              <a:endCxn id="7" idx="0"/>
            </p:cNvCxnSpPr>
            <p:nvPr/>
          </p:nvCxnSpPr>
          <p:spPr>
            <a:xfrm flipH="1">
              <a:off x="8328734" y="4664071"/>
              <a:ext cx="374022" cy="459495"/>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75" name="Straight Arrow Connector 74">
              <a:extLst>
                <a:ext uri="{FF2B5EF4-FFF2-40B4-BE49-F238E27FC236}">
                  <a16:creationId xmlns:a16="http://schemas.microsoft.com/office/drawing/2014/main" id="{9E5F57DF-5EA5-5762-D73C-392D9A44C20C}"/>
                </a:ext>
              </a:extLst>
            </p:cNvPr>
            <p:cNvCxnSpPr>
              <a:cxnSpLocks/>
              <a:stCxn id="144" idx="2"/>
              <a:endCxn id="8" idx="0"/>
            </p:cNvCxnSpPr>
            <p:nvPr/>
          </p:nvCxnSpPr>
          <p:spPr>
            <a:xfrm>
              <a:off x="5887090" y="3412447"/>
              <a:ext cx="41679" cy="983166"/>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78" name="Straight Arrow Connector 77">
              <a:extLst>
                <a:ext uri="{FF2B5EF4-FFF2-40B4-BE49-F238E27FC236}">
                  <a16:creationId xmlns:a16="http://schemas.microsoft.com/office/drawing/2014/main" id="{28903832-3456-4923-26B9-6DE02AE10E76}"/>
                </a:ext>
              </a:extLst>
            </p:cNvPr>
            <p:cNvCxnSpPr>
              <a:cxnSpLocks/>
              <a:stCxn id="10" idx="3"/>
              <a:endCxn id="6" idx="0"/>
            </p:cNvCxnSpPr>
            <p:nvPr/>
          </p:nvCxnSpPr>
          <p:spPr>
            <a:xfrm>
              <a:off x="5446845" y="5779644"/>
              <a:ext cx="1340213" cy="237975"/>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88" name="Straight Arrow Connector 87">
              <a:extLst>
                <a:ext uri="{FF2B5EF4-FFF2-40B4-BE49-F238E27FC236}">
                  <a16:creationId xmlns:a16="http://schemas.microsoft.com/office/drawing/2014/main" id="{52DE2197-D167-9E2D-604D-1C4672DAC735}"/>
                </a:ext>
              </a:extLst>
            </p:cNvPr>
            <p:cNvCxnSpPr>
              <a:cxnSpLocks/>
              <a:stCxn id="15" idx="2"/>
              <a:endCxn id="9" idx="0"/>
            </p:cNvCxnSpPr>
            <p:nvPr/>
          </p:nvCxnSpPr>
          <p:spPr>
            <a:xfrm flipH="1">
              <a:off x="6478220" y="1513666"/>
              <a:ext cx="206753" cy="2114238"/>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93" name="Straight Arrow Connector 92">
              <a:extLst>
                <a:ext uri="{FF2B5EF4-FFF2-40B4-BE49-F238E27FC236}">
                  <a16:creationId xmlns:a16="http://schemas.microsoft.com/office/drawing/2014/main" id="{069BC11E-793E-7CEA-046A-8C9493AB1005}"/>
                </a:ext>
              </a:extLst>
            </p:cNvPr>
            <p:cNvCxnSpPr>
              <a:cxnSpLocks/>
              <a:stCxn id="9" idx="3"/>
              <a:endCxn id="4" idx="0"/>
            </p:cNvCxnSpPr>
            <p:nvPr/>
          </p:nvCxnSpPr>
          <p:spPr>
            <a:xfrm>
              <a:off x="6478220" y="4224349"/>
              <a:ext cx="1466412" cy="1805318"/>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pic>
          <p:nvPicPr>
            <p:cNvPr id="100" name="Graphic 99" descr="Group of people with solid fill">
              <a:extLst>
                <a:ext uri="{FF2B5EF4-FFF2-40B4-BE49-F238E27FC236}">
                  <a16:creationId xmlns:a16="http://schemas.microsoft.com/office/drawing/2014/main" id="{F7FBB83E-C1C2-BA9A-0992-7BE33DA5E66B}"/>
                </a:ext>
              </a:extLst>
            </p:cNvPr>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840703" y="2448912"/>
              <a:ext cx="914400" cy="914400"/>
            </a:xfrm>
            <a:prstGeom prst="rect">
              <a:avLst/>
            </a:prstGeom>
          </p:spPr>
        </p:pic>
        <p:pic>
          <p:nvPicPr>
            <p:cNvPr id="103" name="Graphic 102" descr="Group of people with solid fill">
              <a:extLst>
                <a:ext uri="{FF2B5EF4-FFF2-40B4-BE49-F238E27FC236}">
                  <a16:creationId xmlns:a16="http://schemas.microsoft.com/office/drawing/2014/main" id="{FCC1ADA4-08CA-1374-816A-B8F437AB4418}"/>
                </a:ext>
              </a:extLst>
            </p:cNvPr>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65089" y="1694819"/>
              <a:ext cx="914400" cy="914400"/>
            </a:xfrm>
            <a:prstGeom prst="rect">
              <a:avLst/>
            </a:prstGeom>
          </p:spPr>
        </p:pic>
        <p:cxnSp>
          <p:nvCxnSpPr>
            <p:cNvPr id="104" name="Straight Arrow Connector 103">
              <a:extLst>
                <a:ext uri="{FF2B5EF4-FFF2-40B4-BE49-F238E27FC236}">
                  <a16:creationId xmlns:a16="http://schemas.microsoft.com/office/drawing/2014/main" id="{6A568B09-788D-8A58-6BB1-EEB9C5596446}"/>
                </a:ext>
              </a:extLst>
            </p:cNvPr>
            <p:cNvCxnSpPr>
              <a:cxnSpLocks/>
              <a:stCxn id="103" idx="2"/>
              <a:endCxn id="18" idx="0"/>
            </p:cNvCxnSpPr>
            <p:nvPr/>
          </p:nvCxnSpPr>
          <p:spPr>
            <a:xfrm>
              <a:off x="3222289" y="2609219"/>
              <a:ext cx="1729904" cy="1458409"/>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107" name="Straight Arrow Connector 106">
              <a:extLst>
                <a:ext uri="{FF2B5EF4-FFF2-40B4-BE49-F238E27FC236}">
                  <a16:creationId xmlns:a16="http://schemas.microsoft.com/office/drawing/2014/main" id="{B618184B-21E2-24D8-DF11-4F4AEAB7EF91}"/>
                </a:ext>
              </a:extLst>
            </p:cNvPr>
            <p:cNvCxnSpPr>
              <a:cxnSpLocks/>
              <a:stCxn id="100" idx="2"/>
              <a:endCxn id="13" idx="0"/>
            </p:cNvCxnSpPr>
            <p:nvPr/>
          </p:nvCxnSpPr>
          <p:spPr>
            <a:xfrm flipH="1">
              <a:off x="8702758" y="3363312"/>
              <a:ext cx="1595145" cy="704314"/>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sp>
          <p:nvSpPr>
            <p:cNvPr id="112" name="Rectangle 111">
              <a:extLst>
                <a:ext uri="{FF2B5EF4-FFF2-40B4-BE49-F238E27FC236}">
                  <a16:creationId xmlns:a16="http://schemas.microsoft.com/office/drawing/2014/main" id="{10CF8FBD-47BE-1A43-F22C-D141D7716F5F}"/>
                </a:ext>
              </a:extLst>
            </p:cNvPr>
            <p:cNvSpPr/>
            <p:nvPr/>
          </p:nvSpPr>
          <p:spPr>
            <a:xfrm>
              <a:off x="4318371" y="1807206"/>
              <a:ext cx="1033970" cy="475452"/>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Foreign Sub Co.</a:t>
              </a:r>
            </a:p>
          </p:txBody>
        </p:sp>
        <p:cxnSp>
          <p:nvCxnSpPr>
            <p:cNvPr id="113" name="Straight Arrow Connector 112">
              <a:extLst>
                <a:ext uri="{FF2B5EF4-FFF2-40B4-BE49-F238E27FC236}">
                  <a16:creationId xmlns:a16="http://schemas.microsoft.com/office/drawing/2014/main" id="{882CF529-130B-73A6-1318-2E53DEB7ED30}"/>
                </a:ext>
              </a:extLst>
            </p:cNvPr>
            <p:cNvCxnSpPr>
              <a:cxnSpLocks/>
              <a:stCxn id="15" idx="2"/>
              <a:endCxn id="112" idx="0"/>
            </p:cNvCxnSpPr>
            <p:nvPr/>
          </p:nvCxnSpPr>
          <p:spPr>
            <a:xfrm flipH="1">
              <a:off x="4835356" y="1513666"/>
              <a:ext cx="1849619" cy="293540"/>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116" name="Straight Arrow Connector 115">
              <a:extLst>
                <a:ext uri="{FF2B5EF4-FFF2-40B4-BE49-F238E27FC236}">
                  <a16:creationId xmlns:a16="http://schemas.microsoft.com/office/drawing/2014/main" id="{DA5D56E6-6476-32C8-BC08-9459C86D09DC}"/>
                </a:ext>
              </a:extLst>
            </p:cNvPr>
            <p:cNvCxnSpPr>
              <a:cxnSpLocks/>
              <a:stCxn id="112" idx="2"/>
              <a:endCxn id="17" idx="0"/>
            </p:cNvCxnSpPr>
            <p:nvPr/>
          </p:nvCxnSpPr>
          <p:spPr>
            <a:xfrm>
              <a:off x="4835356" y="2282658"/>
              <a:ext cx="48519" cy="507714"/>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pic>
          <p:nvPicPr>
            <p:cNvPr id="144" name="Graphic 143" descr="Confused person with solid fill">
              <a:extLst>
                <a:ext uri="{FF2B5EF4-FFF2-40B4-BE49-F238E27FC236}">
                  <a16:creationId xmlns:a16="http://schemas.microsoft.com/office/drawing/2014/main" id="{5A69A889-E9EC-3CA1-E08F-A9F01970C140}"/>
                </a:ext>
              </a:extLst>
            </p:cNvPr>
            <p:cNvPicPr>
              <a:picLocks noChangeAspect="1"/>
            </p:cNvPicPr>
            <p:nvPr/>
          </p:nvPicPr>
          <p:blipFill>
            <a:blip r:embed="rId5">
              <a:duotone>
                <a:schemeClr val="accent5">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429890" y="2498047"/>
              <a:ext cx="914400" cy="914400"/>
            </a:xfrm>
            <a:prstGeom prst="rect">
              <a:avLst/>
            </a:prstGeom>
          </p:spPr>
        </p:pic>
      </p:grpSp>
    </p:spTree>
    <p:extLst>
      <p:ext uri="{BB962C8B-B14F-4D97-AF65-F5344CB8AC3E}">
        <p14:creationId xmlns:p14="http://schemas.microsoft.com/office/powerpoint/2010/main" val="1487871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4" name="Group 83">
            <a:extLst>
              <a:ext uri="{FF2B5EF4-FFF2-40B4-BE49-F238E27FC236}">
                <a16:creationId xmlns:a16="http://schemas.microsoft.com/office/drawing/2014/main" id="{6D149804-9DBB-3F6E-75CB-0BBC3DCBC117}"/>
              </a:ext>
            </a:extLst>
          </p:cNvPr>
          <p:cNvGrpSpPr/>
          <p:nvPr/>
        </p:nvGrpSpPr>
        <p:grpSpPr>
          <a:xfrm>
            <a:off x="3370520" y="629354"/>
            <a:ext cx="8569841" cy="6065925"/>
            <a:chOff x="2765089" y="941471"/>
            <a:chExt cx="7990014" cy="5684641"/>
          </a:xfrm>
        </p:grpSpPr>
        <p:grpSp>
          <p:nvGrpSpPr>
            <p:cNvPr id="5" name="Group 4">
              <a:extLst>
                <a:ext uri="{FF2B5EF4-FFF2-40B4-BE49-F238E27FC236}">
                  <a16:creationId xmlns:a16="http://schemas.microsoft.com/office/drawing/2014/main" id="{294931C8-5FC6-0873-5BB0-4CBE70B37389}"/>
                </a:ext>
              </a:extLst>
            </p:cNvPr>
            <p:cNvGrpSpPr/>
            <p:nvPr/>
          </p:nvGrpSpPr>
          <p:grpSpPr>
            <a:xfrm>
              <a:off x="4463188" y="1038214"/>
              <a:ext cx="5034243" cy="5587898"/>
              <a:chOff x="3161275" y="1324223"/>
              <a:chExt cx="4362131" cy="4993450"/>
            </a:xfrm>
          </p:grpSpPr>
          <p:sp>
            <p:nvSpPr>
              <p:cNvPr id="22" name="Isosceles Triangle 21">
                <a:extLst>
                  <a:ext uri="{FF2B5EF4-FFF2-40B4-BE49-F238E27FC236}">
                    <a16:creationId xmlns:a16="http://schemas.microsoft.com/office/drawing/2014/main" id="{9BDBE43D-E2D9-6797-A49A-75B88F154931}"/>
                  </a:ext>
                </a:extLst>
              </p:cNvPr>
              <p:cNvSpPr/>
              <p:nvPr/>
            </p:nvSpPr>
            <p:spPr>
              <a:xfrm>
                <a:off x="5858857" y="5784679"/>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P2</a:t>
                </a:r>
              </a:p>
            </p:txBody>
          </p:sp>
          <p:sp>
            <p:nvSpPr>
              <p:cNvPr id="23" name="Isosceles Triangle 22">
                <a:extLst>
                  <a:ext uri="{FF2B5EF4-FFF2-40B4-BE49-F238E27FC236}">
                    <a16:creationId xmlns:a16="http://schemas.microsoft.com/office/drawing/2014/main" id="{ED38D86A-2D0F-5690-FAF6-3E66244B70D2}"/>
                  </a:ext>
                </a:extLst>
              </p:cNvPr>
              <p:cNvSpPr/>
              <p:nvPr/>
            </p:nvSpPr>
            <p:spPr>
              <a:xfrm>
                <a:off x="4950346" y="5028259"/>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P4</a:t>
                </a:r>
              </a:p>
            </p:txBody>
          </p:sp>
          <p:sp>
            <p:nvSpPr>
              <p:cNvPr id="24" name="Isosceles Triangle 23">
                <a:extLst>
                  <a:ext uri="{FF2B5EF4-FFF2-40B4-BE49-F238E27FC236}">
                    <a16:creationId xmlns:a16="http://schemas.microsoft.com/office/drawing/2014/main" id="{5EDF6A91-4DEB-7F45-C8B0-2EBC9E62084B}"/>
                  </a:ext>
                </a:extLst>
              </p:cNvPr>
              <p:cNvSpPr/>
              <p:nvPr/>
            </p:nvSpPr>
            <p:spPr>
              <a:xfrm>
                <a:off x="4855828" y="5773912"/>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P1</a:t>
                </a:r>
              </a:p>
            </p:txBody>
          </p:sp>
          <p:sp>
            <p:nvSpPr>
              <p:cNvPr id="25" name="Isosceles Triangle 24">
                <a:extLst>
                  <a:ext uri="{FF2B5EF4-FFF2-40B4-BE49-F238E27FC236}">
                    <a16:creationId xmlns:a16="http://schemas.microsoft.com/office/drawing/2014/main" id="{AD7D2129-E0FD-B7DA-523D-7397FE3E2C2D}"/>
                  </a:ext>
                </a:extLst>
              </p:cNvPr>
              <p:cNvSpPr/>
              <p:nvPr/>
            </p:nvSpPr>
            <p:spPr>
              <a:xfrm>
                <a:off x="6191678" y="4974970"/>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P5</a:t>
                </a:r>
              </a:p>
            </p:txBody>
          </p:sp>
          <p:sp>
            <p:nvSpPr>
              <p:cNvPr id="26" name="Isosceles Triangle 25">
                <a:extLst>
                  <a:ext uri="{FF2B5EF4-FFF2-40B4-BE49-F238E27FC236}">
                    <a16:creationId xmlns:a16="http://schemas.microsoft.com/office/drawing/2014/main" id="{8E747375-0FF9-468C-F87A-C6B02C9E91AC}"/>
                  </a:ext>
                </a:extLst>
              </p:cNvPr>
              <p:cNvSpPr/>
              <p:nvPr/>
            </p:nvSpPr>
            <p:spPr>
              <a:xfrm>
                <a:off x="4112126" y="4324457"/>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P6</a:t>
                </a:r>
              </a:p>
            </p:txBody>
          </p:sp>
          <p:sp>
            <p:nvSpPr>
              <p:cNvPr id="27" name="Isosceles Triangle 26">
                <a:extLst>
                  <a:ext uri="{FF2B5EF4-FFF2-40B4-BE49-F238E27FC236}">
                    <a16:creationId xmlns:a16="http://schemas.microsoft.com/office/drawing/2014/main" id="{492EE2B5-79B2-092F-D828-33BC02F38338}"/>
                  </a:ext>
                </a:extLst>
              </p:cNvPr>
              <p:cNvSpPr/>
              <p:nvPr/>
            </p:nvSpPr>
            <p:spPr>
              <a:xfrm>
                <a:off x="4588223" y="3638418"/>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P8</a:t>
                </a:r>
              </a:p>
            </p:txBody>
          </p:sp>
          <p:sp>
            <p:nvSpPr>
              <p:cNvPr id="28" name="Isosceles Triangle 27">
                <a:extLst>
                  <a:ext uri="{FF2B5EF4-FFF2-40B4-BE49-F238E27FC236}">
                    <a16:creationId xmlns:a16="http://schemas.microsoft.com/office/drawing/2014/main" id="{BF23875A-F176-E424-7C80-5FED87776777}"/>
                  </a:ext>
                </a:extLst>
              </p:cNvPr>
              <p:cNvSpPr/>
              <p:nvPr/>
            </p:nvSpPr>
            <p:spPr>
              <a:xfrm>
                <a:off x="3694545" y="5028259"/>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t>P3</a:t>
                </a:r>
              </a:p>
            </p:txBody>
          </p:sp>
          <p:sp>
            <p:nvSpPr>
              <p:cNvPr id="29" name="Isosceles Triangle 28">
                <a:extLst>
                  <a:ext uri="{FF2B5EF4-FFF2-40B4-BE49-F238E27FC236}">
                    <a16:creationId xmlns:a16="http://schemas.microsoft.com/office/drawing/2014/main" id="{53CDE761-A4FD-B9E3-4BBC-A3E0A706EE37}"/>
                  </a:ext>
                </a:extLst>
              </p:cNvPr>
              <p:cNvSpPr/>
              <p:nvPr/>
            </p:nvSpPr>
            <p:spPr>
              <a:xfrm>
                <a:off x="6885281" y="3069989"/>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P9</a:t>
                </a:r>
              </a:p>
            </p:txBody>
          </p:sp>
          <p:sp>
            <p:nvSpPr>
              <p:cNvPr id="30" name="Isosceles Triangle 29">
                <a:extLst>
                  <a:ext uri="{FF2B5EF4-FFF2-40B4-BE49-F238E27FC236}">
                    <a16:creationId xmlns:a16="http://schemas.microsoft.com/office/drawing/2014/main" id="{E5F638EE-4AE4-1A54-B182-098EDADEA4C7}"/>
                  </a:ext>
                </a:extLst>
              </p:cNvPr>
              <p:cNvSpPr/>
              <p:nvPr/>
            </p:nvSpPr>
            <p:spPr>
              <a:xfrm>
                <a:off x="6515765" y="4031362"/>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P7</a:t>
                </a:r>
              </a:p>
            </p:txBody>
          </p:sp>
          <p:sp>
            <p:nvSpPr>
              <p:cNvPr id="31" name="Isosceles Triangle 30">
                <a:extLst>
                  <a:ext uri="{FF2B5EF4-FFF2-40B4-BE49-F238E27FC236}">
                    <a16:creationId xmlns:a16="http://schemas.microsoft.com/office/drawing/2014/main" id="{169091BB-9520-D841-1519-CA06F54A8788}"/>
                  </a:ext>
                </a:extLst>
              </p:cNvPr>
              <p:cNvSpPr/>
              <p:nvPr/>
            </p:nvSpPr>
            <p:spPr>
              <a:xfrm>
                <a:off x="5102745" y="2867235"/>
                <a:ext cx="718895" cy="540761"/>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P10</a:t>
                </a:r>
              </a:p>
            </p:txBody>
          </p:sp>
          <p:sp>
            <p:nvSpPr>
              <p:cNvPr id="32" name="Rectangle 31">
                <a:extLst>
                  <a:ext uri="{FF2B5EF4-FFF2-40B4-BE49-F238E27FC236}">
                    <a16:creationId xmlns:a16="http://schemas.microsoft.com/office/drawing/2014/main" id="{A85C7C65-E0BF-D79E-BABE-01DFD8CA5271}"/>
                  </a:ext>
                </a:extLst>
              </p:cNvPr>
              <p:cNvSpPr/>
              <p:nvPr/>
            </p:nvSpPr>
            <p:spPr>
              <a:xfrm>
                <a:off x="4638472" y="1324223"/>
                <a:ext cx="895927" cy="42487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t>Parent Co.</a:t>
                </a:r>
              </a:p>
            </p:txBody>
          </p:sp>
          <p:sp>
            <p:nvSpPr>
              <p:cNvPr id="33" name="Rectangle 32">
                <a:extLst>
                  <a:ext uri="{FF2B5EF4-FFF2-40B4-BE49-F238E27FC236}">
                    <a16:creationId xmlns:a16="http://schemas.microsoft.com/office/drawing/2014/main" id="{2A4CA2FB-E0A0-C5B5-74B2-9CAF3E918E8C}"/>
                  </a:ext>
                </a:extLst>
              </p:cNvPr>
              <p:cNvSpPr/>
              <p:nvPr/>
            </p:nvSpPr>
            <p:spPr>
              <a:xfrm>
                <a:off x="5542740" y="2152431"/>
                <a:ext cx="895927" cy="42487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Sub Co.</a:t>
                </a:r>
              </a:p>
            </p:txBody>
          </p:sp>
          <p:sp>
            <p:nvSpPr>
              <p:cNvPr id="34" name="Isosceles Triangle 33">
                <a:extLst>
                  <a:ext uri="{FF2B5EF4-FFF2-40B4-BE49-F238E27FC236}">
                    <a16:creationId xmlns:a16="http://schemas.microsoft.com/office/drawing/2014/main" id="{C6BF5D4F-9BE8-DECC-90B6-6448A709048F}"/>
                  </a:ext>
                </a:extLst>
              </p:cNvPr>
              <p:cNvSpPr/>
              <p:nvPr/>
            </p:nvSpPr>
            <p:spPr>
              <a:xfrm>
                <a:off x="3161275" y="2889984"/>
                <a:ext cx="729043" cy="511990"/>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P12</a:t>
                </a:r>
              </a:p>
            </p:txBody>
          </p:sp>
          <p:sp>
            <p:nvSpPr>
              <p:cNvPr id="35" name="Isosceles Triangle 34">
                <a:extLst>
                  <a:ext uri="{FF2B5EF4-FFF2-40B4-BE49-F238E27FC236}">
                    <a16:creationId xmlns:a16="http://schemas.microsoft.com/office/drawing/2014/main" id="{248E7046-1AAE-7E96-3DC1-803A0823D6E5}"/>
                  </a:ext>
                </a:extLst>
              </p:cNvPr>
              <p:cNvSpPr/>
              <p:nvPr/>
            </p:nvSpPr>
            <p:spPr>
              <a:xfrm>
                <a:off x="3226103" y="4031364"/>
                <a:ext cx="717781" cy="532993"/>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P11</a:t>
                </a:r>
              </a:p>
            </p:txBody>
          </p:sp>
          <p:cxnSp>
            <p:nvCxnSpPr>
              <p:cNvPr id="36" name="Straight Arrow Connector 35">
                <a:extLst>
                  <a:ext uri="{FF2B5EF4-FFF2-40B4-BE49-F238E27FC236}">
                    <a16:creationId xmlns:a16="http://schemas.microsoft.com/office/drawing/2014/main" id="{518BC6CF-C887-311E-E1D1-F02E52668D2E}"/>
                  </a:ext>
                </a:extLst>
              </p:cNvPr>
              <p:cNvCxnSpPr>
                <a:stCxn id="32" idx="2"/>
                <a:endCxn id="33" idx="0"/>
              </p:cNvCxnSpPr>
              <p:nvPr/>
            </p:nvCxnSpPr>
            <p:spPr>
              <a:xfrm>
                <a:off x="5086436" y="1749096"/>
                <a:ext cx="904267" cy="403335"/>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37" name="Straight Arrow Connector 36">
                <a:extLst>
                  <a:ext uri="{FF2B5EF4-FFF2-40B4-BE49-F238E27FC236}">
                    <a16:creationId xmlns:a16="http://schemas.microsoft.com/office/drawing/2014/main" id="{635CBE9C-1BD0-69FD-3DE3-8B86182E125E}"/>
                  </a:ext>
                </a:extLst>
              </p:cNvPr>
              <p:cNvCxnSpPr>
                <a:cxnSpLocks/>
                <a:stCxn id="33" idx="2"/>
                <a:endCxn id="29" idx="0"/>
              </p:cNvCxnSpPr>
              <p:nvPr/>
            </p:nvCxnSpPr>
            <p:spPr>
              <a:xfrm>
                <a:off x="5990703" y="2577304"/>
                <a:ext cx="1213641" cy="492686"/>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38" name="Straight Arrow Connector 37">
                <a:extLst>
                  <a:ext uri="{FF2B5EF4-FFF2-40B4-BE49-F238E27FC236}">
                    <a16:creationId xmlns:a16="http://schemas.microsoft.com/office/drawing/2014/main" id="{3CBBB35A-CB5E-5CE7-ED36-74A49E2BC99F}"/>
                  </a:ext>
                </a:extLst>
              </p:cNvPr>
              <p:cNvCxnSpPr>
                <a:cxnSpLocks/>
                <a:stCxn id="32" idx="2"/>
                <a:endCxn id="34" idx="0"/>
              </p:cNvCxnSpPr>
              <p:nvPr/>
            </p:nvCxnSpPr>
            <p:spPr>
              <a:xfrm flipH="1">
                <a:off x="3525797" y="1749096"/>
                <a:ext cx="1560639" cy="1140888"/>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39" name="Straight Arrow Connector 38">
                <a:extLst>
                  <a:ext uri="{FF2B5EF4-FFF2-40B4-BE49-F238E27FC236}">
                    <a16:creationId xmlns:a16="http://schemas.microsoft.com/office/drawing/2014/main" id="{6A68055E-1AB6-4C7B-4D90-66B3D056251E}"/>
                  </a:ext>
                </a:extLst>
              </p:cNvPr>
              <p:cNvCxnSpPr>
                <a:cxnSpLocks/>
                <a:stCxn id="33" idx="2"/>
                <a:endCxn id="25" idx="0"/>
              </p:cNvCxnSpPr>
              <p:nvPr/>
            </p:nvCxnSpPr>
            <p:spPr>
              <a:xfrm>
                <a:off x="5990703" y="2577304"/>
                <a:ext cx="520038" cy="2397666"/>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40" name="Straight Arrow Connector 39">
                <a:extLst>
                  <a:ext uri="{FF2B5EF4-FFF2-40B4-BE49-F238E27FC236}">
                    <a16:creationId xmlns:a16="http://schemas.microsoft.com/office/drawing/2014/main" id="{4E8180F0-5804-06C6-5EA5-EC88258F25D9}"/>
                  </a:ext>
                </a:extLst>
              </p:cNvPr>
              <p:cNvCxnSpPr>
                <a:cxnSpLocks/>
                <a:stCxn id="34" idx="3"/>
                <a:endCxn id="35" idx="0"/>
              </p:cNvCxnSpPr>
              <p:nvPr/>
            </p:nvCxnSpPr>
            <p:spPr>
              <a:xfrm>
                <a:off x="3525797" y="3401974"/>
                <a:ext cx="59197" cy="629390"/>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41" name="Straight Arrow Connector 40">
                <a:extLst>
                  <a:ext uri="{FF2B5EF4-FFF2-40B4-BE49-F238E27FC236}">
                    <a16:creationId xmlns:a16="http://schemas.microsoft.com/office/drawing/2014/main" id="{ABCA6EAF-E5B8-81A2-8F8D-36F6F03EA697}"/>
                  </a:ext>
                </a:extLst>
              </p:cNvPr>
              <p:cNvCxnSpPr>
                <a:cxnSpLocks/>
                <a:stCxn id="35" idx="3"/>
                <a:endCxn id="28" idx="0"/>
              </p:cNvCxnSpPr>
              <p:nvPr/>
            </p:nvCxnSpPr>
            <p:spPr>
              <a:xfrm>
                <a:off x="3584993" y="4564357"/>
                <a:ext cx="428615" cy="463902"/>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42" name="Straight Arrow Connector 41">
                <a:extLst>
                  <a:ext uri="{FF2B5EF4-FFF2-40B4-BE49-F238E27FC236}">
                    <a16:creationId xmlns:a16="http://schemas.microsoft.com/office/drawing/2014/main" id="{686F8A70-E759-8170-FF6A-9A440A1C0EA8}"/>
                  </a:ext>
                </a:extLst>
              </p:cNvPr>
              <p:cNvCxnSpPr>
                <a:cxnSpLocks/>
                <a:stCxn id="31" idx="3"/>
                <a:endCxn id="27" idx="0"/>
              </p:cNvCxnSpPr>
              <p:nvPr/>
            </p:nvCxnSpPr>
            <p:spPr>
              <a:xfrm flipH="1">
                <a:off x="4907286" y="3407996"/>
                <a:ext cx="554907" cy="230422"/>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43" name="Straight Arrow Connector 42">
                <a:extLst>
                  <a:ext uri="{FF2B5EF4-FFF2-40B4-BE49-F238E27FC236}">
                    <a16:creationId xmlns:a16="http://schemas.microsoft.com/office/drawing/2014/main" id="{FEA77C60-D6EB-7666-B52E-EC5D1EC866EB}"/>
                  </a:ext>
                </a:extLst>
              </p:cNvPr>
              <p:cNvCxnSpPr>
                <a:cxnSpLocks/>
                <a:stCxn id="31" idx="3"/>
                <a:endCxn id="23" idx="0"/>
              </p:cNvCxnSpPr>
              <p:nvPr/>
            </p:nvCxnSpPr>
            <p:spPr>
              <a:xfrm flipH="1">
                <a:off x="5269409" y="3407996"/>
                <a:ext cx="192784" cy="1620263"/>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44" name="Straight Arrow Connector 43">
                <a:extLst>
                  <a:ext uri="{FF2B5EF4-FFF2-40B4-BE49-F238E27FC236}">
                    <a16:creationId xmlns:a16="http://schemas.microsoft.com/office/drawing/2014/main" id="{D285E6A5-9CDD-0738-BF56-89671EE82D3C}"/>
                  </a:ext>
                </a:extLst>
              </p:cNvPr>
              <p:cNvCxnSpPr>
                <a:cxnSpLocks/>
                <a:stCxn id="27" idx="3"/>
                <a:endCxn id="26" idx="0"/>
              </p:cNvCxnSpPr>
              <p:nvPr/>
            </p:nvCxnSpPr>
            <p:spPr>
              <a:xfrm flipH="1">
                <a:off x="4431190" y="4171412"/>
                <a:ext cx="476097" cy="153045"/>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45" name="Straight Arrow Connector 44">
                <a:extLst>
                  <a:ext uri="{FF2B5EF4-FFF2-40B4-BE49-F238E27FC236}">
                    <a16:creationId xmlns:a16="http://schemas.microsoft.com/office/drawing/2014/main" id="{6D89DF41-EE7C-C102-768D-A67D09564A9E}"/>
                  </a:ext>
                </a:extLst>
              </p:cNvPr>
              <p:cNvCxnSpPr>
                <a:cxnSpLocks/>
                <a:stCxn id="26" idx="3"/>
                <a:endCxn id="23" idx="0"/>
              </p:cNvCxnSpPr>
              <p:nvPr/>
            </p:nvCxnSpPr>
            <p:spPr>
              <a:xfrm>
                <a:off x="4431189" y="4857451"/>
                <a:ext cx="838220" cy="170808"/>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46" name="Straight Arrow Connector 45">
                <a:extLst>
                  <a:ext uri="{FF2B5EF4-FFF2-40B4-BE49-F238E27FC236}">
                    <a16:creationId xmlns:a16="http://schemas.microsoft.com/office/drawing/2014/main" id="{36B1FA63-A0B7-44D0-DF47-30A41F8ADFA9}"/>
                  </a:ext>
                </a:extLst>
              </p:cNvPr>
              <p:cNvCxnSpPr>
                <a:cxnSpLocks/>
                <a:stCxn id="26" idx="3"/>
                <a:endCxn id="28" idx="0"/>
              </p:cNvCxnSpPr>
              <p:nvPr/>
            </p:nvCxnSpPr>
            <p:spPr>
              <a:xfrm flipH="1">
                <a:off x="4013608" y="4857451"/>
                <a:ext cx="417581" cy="170808"/>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47" name="Straight Arrow Connector 46">
                <a:extLst>
                  <a:ext uri="{FF2B5EF4-FFF2-40B4-BE49-F238E27FC236}">
                    <a16:creationId xmlns:a16="http://schemas.microsoft.com/office/drawing/2014/main" id="{6B679511-0F8E-E9D8-5EBE-CE27188B1901}"/>
                  </a:ext>
                </a:extLst>
              </p:cNvPr>
              <p:cNvCxnSpPr>
                <a:cxnSpLocks/>
                <a:stCxn id="23" idx="3"/>
                <a:endCxn id="24" idx="0"/>
              </p:cNvCxnSpPr>
              <p:nvPr/>
            </p:nvCxnSpPr>
            <p:spPr>
              <a:xfrm flipH="1">
                <a:off x="5174891" y="5561253"/>
                <a:ext cx="94518" cy="212659"/>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48" name="Straight Arrow Connector 47">
                <a:extLst>
                  <a:ext uri="{FF2B5EF4-FFF2-40B4-BE49-F238E27FC236}">
                    <a16:creationId xmlns:a16="http://schemas.microsoft.com/office/drawing/2014/main" id="{D53D8EBE-3AA4-81BE-D82A-65BB71E143C7}"/>
                  </a:ext>
                </a:extLst>
              </p:cNvPr>
              <p:cNvCxnSpPr>
                <a:cxnSpLocks/>
                <a:stCxn id="31" idx="3"/>
                <a:endCxn id="30" idx="0"/>
              </p:cNvCxnSpPr>
              <p:nvPr/>
            </p:nvCxnSpPr>
            <p:spPr>
              <a:xfrm>
                <a:off x="5462193" y="3407996"/>
                <a:ext cx="1372636" cy="623366"/>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49" name="Straight Arrow Connector 48">
                <a:extLst>
                  <a:ext uri="{FF2B5EF4-FFF2-40B4-BE49-F238E27FC236}">
                    <a16:creationId xmlns:a16="http://schemas.microsoft.com/office/drawing/2014/main" id="{79965157-667B-58EA-D38E-40504C9A0622}"/>
                  </a:ext>
                </a:extLst>
              </p:cNvPr>
              <p:cNvCxnSpPr>
                <a:cxnSpLocks/>
                <a:stCxn id="25" idx="3"/>
                <a:endCxn id="22" idx="0"/>
              </p:cNvCxnSpPr>
              <p:nvPr/>
            </p:nvCxnSpPr>
            <p:spPr>
              <a:xfrm flipH="1">
                <a:off x="6177920" y="5507964"/>
                <a:ext cx="332821" cy="276715"/>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grpSp>
        <p:pic>
          <p:nvPicPr>
            <p:cNvPr id="6" name="Graphic 5" descr="Group of people with solid fill">
              <a:extLst>
                <a:ext uri="{FF2B5EF4-FFF2-40B4-BE49-F238E27FC236}">
                  <a16:creationId xmlns:a16="http://schemas.microsoft.com/office/drawing/2014/main" id="{7EE4303C-47C2-7D78-B397-E7D1E0998113}"/>
                </a:ext>
              </a:extLst>
            </p:cNvPr>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42163" y="941471"/>
              <a:ext cx="914400" cy="914400"/>
            </a:xfrm>
            <a:prstGeom prst="rect">
              <a:avLst/>
            </a:prstGeom>
          </p:spPr>
        </p:pic>
        <p:cxnSp>
          <p:nvCxnSpPr>
            <p:cNvPr id="7" name="Straight Arrow Connector 6">
              <a:extLst>
                <a:ext uri="{FF2B5EF4-FFF2-40B4-BE49-F238E27FC236}">
                  <a16:creationId xmlns:a16="http://schemas.microsoft.com/office/drawing/2014/main" id="{C13D128C-4442-ADC5-4C50-437892F668F0}"/>
                </a:ext>
              </a:extLst>
            </p:cNvPr>
            <p:cNvCxnSpPr>
              <a:cxnSpLocks/>
              <a:stCxn id="6" idx="2"/>
              <a:endCxn id="29" idx="0"/>
            </p:cNvCxnSpPr>
            <p:nvPr/>
          </p:nvCxnSpPr>
          <p:spPr>
            <a:xfrm flipH="1">
              <a:off x="9129208" y="1855871"/>
              <a:ext cx="170155" cy="1135935"/>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8" name="Straight Arrow Connector 7">
              <a:extLst>
                <a:ext uri="{FF2B5EF4-FFF2-40B4-BE49-F238E27FC236}">
                  <a16:creationId xmlns:a16="http://schemas.microsoft.com/office/drawing/2014/main" id="{FE86C8D1-4D25-C401-F6FD-25D8D6D7778C}"/>
                </a:ext>
              </a:extLst>
            </p:cNvPr>
            <p:cNvCxnSpPr>
              <a:cxnSpLocks/>
              <a:stCxn id="29" idx="3"/>
              <a:endCxn id="30" idx="0"/>
            </p:cNvCxnSpPr>
            <p:nvPr/>
          </p:nvCxnSpPr>
          <p:spPr>
            <a:xfrm flipH="1">
              <a:off x="8702756" y="3588251"/>
              <a:ext cx="426450" cy="479375"/>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9" name="Straight Arrow Connector 8">
              <a:extLst>
                <a:ext uri="{FF2B5EF4-FFF2-40B4-BE49-F238E27FC236}">
                  <a16:creationId xmlns:a16="http://schemas.microsoft.com/office/drawing/2014/main" id="{BD3F8CD4-7CAC-2BAF-A5EB-66205B9D423B}"/>
                </a:ext>
              </a:extLst>
            </p:cNvPr>
            <p:cNvCxnSpPr>
              <a:cxnSpLocks/>
              <a:stCxn id="30" idx="3"/>
              <a:endCxn id="25" idx="0"/>
            </p:cNvCxnSpPr>
            <p:nvPr/>
          </p:nvCxnSpPr>
          <p:spPr>
            <a:xfrm flipH="1">
              <a:off x="8328734" y="4664071"/>
              <a:ext cx="374022" cy="459495"/>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10" name="Straight Arrow Connector 9">
              <a:extLst>
                <a:ext uri="{FF2B5EF4-FFF2-40B4-BE49-F238E27FC236}">
                  <a16:creationId xmlns:a16="http://schemas.microsoft.com/office/drawing/2014/main" id="{1A4D36ED-293E-B41B-7E26-D0AE5A868394}"/>
                </a:ext>
              </a:extLst>
            </p:cNvPr>
            <p:cNvCxnSpPr>
              <a:cxnSpLocks/>
              <a:stCxn id="21" idx="2"/>
              <a:endCxn id="26" idx="0"/>
            </p:cNvCxnSpPr>
            <p:nvPr/>
          </p:nvCxnSpPr>
          <p:spPr>
            <a:xfrm>
              <a:off x="5887090" y="3412447"/>
              <a:ext cx="41679" cy="983166"/>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11" name="Straight Arrow Connector 10">
              <a:extLst>
                <a:ext uri="{FF2B5EF4-FFF2-40B4-BE49-F238E27FC236}">
                  <a16:creationId xmlns:a16="http://schemas.microsoft.com/office/drawing/2014/main" id="{B7793F95-1ABD-9F76-77F1-4967C5D8D841}"/>
                </a:ext>
              </a:extLst>
            </p:cNvPr>
            <p:cNvCxnSpPr>
              <a:cxnSpLocks/>
              <a:stCxn id="28" idx="3"/>
              <a:endCxn id="24" idx="0"/>
            </p:cNvCxnSpPr>
            <p:nvPr/>
          </p:nvCxnSpPr>
          <p:spPr>
            <a:xfrm>
              <a:off x="5446845" y="5779644"/>
              <a:ext cx="1340213" cy="237975"/>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12" name="Straight Arrow Connector 11">
              <a:extLst>
                <a:ext uri="{FF2B5EF4-FFF2-40B4-BE49-F238E27FC236}">
                  <a16:creationId xmlns:a16="http://schemas.microsoft.com/office/drawing/2014/main" id="{FAB8C5A7-7B9A-6D77-57EA-FAF5C96F4887}"/>
                </a:ext>
              </a:extLst>
            </p:cNvPr>
            <p:cNvCxnSpPr>
              <a:cxnSpLocks/>
              <a:stCxn id="32" idx="2"/>
              <a:endCxn id="27" idx="0"/>
            </p:cNvCxnSpPr>
            <p:nvPr/>
          </p:nvCxnSpPr>
          <p:spPr>
            <a:xfrm flipH="1">
              <a:off x="6478220" y="1513666"/>
              <a:ext cx="206753" cy="2114238"/>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13" name="Straight Arrow Connector 12">
              <a:extLst>
                <a:ext uri="{FF2B5EF4-FFF2-40B4-BE49-F238E27FC236}">
                  <a16:creationId xmlns:a16="http://schemas.microsoft.com/office/drawing/2014/main" id="{F867FD80-15C1-7219-1E67-A602154A4B96}"/>
                </a:ext>
              </a:extLst>
            </p:cNvPr>
            <p:cNvCxnSpPr>
              <a:cxnSpLocks/>
              <a:stCxn id="27" idx="3"/>
              <a:endCxn id="22" idx="0"/>
            </p:cNvCxnSpPr>
            <p:nvPr/>
          </p:nvCxnSpPr>
          <p:spPr>
            <a:xfrm>
              <a:off x="6478220" y="4224349"/>
              <a:ext cx="1466412" cy="1805318"/>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pic>
          <p:nvPicPr>
            <p:cNvPr id="14" name="Graphic 13" descr="Group of people with solid fill">
              <a:extLst>
                <a:ext uri="{FF2B5EF4-FFF2-40B4-BE49-F238E27FC236}">
                  <a16:creationId xmlns:a16="http://schemas.microsoft.com/office/drawing/2014/main" id="{61CF3183-B6F2-5B85-B7FD-6DF63F9F7025}"/>
                </a:ext>
              </a:extLst>
            </p:cNvPr>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840703" y="2448912"/>
              <a:ext cx="914400" cy="914400"/>
            </a:xfrm>
            <a:prstGeom prst="rect">
              <a:avLst/>
            </a:prstGeom>
          </p:spPr>
        </p:pic>
        <p:pic>
          <p:nvPicPr>
            <p:cNvPr id="15" name="Graphic 14" descr="Group of people with solid fill">
              <a:extLst>
                <a:ext uri="{FF2B5EF4-FFF2-40B4-BE49-F238E27FC236}">
                  <a16:creationId xmlns:a16="http://schemas.microsoft.com/office/drawing/2014/main" id="{1B2B768D-FB56-A504-24C5-1BF17E242584}"/>
                </a:ext>
              </a:extLst>
            </p:cNvPr>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65089" y="1694819"/>
              <a:ext cx="914400" cy="914400"/>
            </a:xfrm>
            <a:prstGeom prst="rect">
              <a:avLst/>
            </a:prstGeom>
          </p:spPr>
        </p:pic>
        <p:cxnSp>
          <p:nvCxnSpPr>
            <p:cNvPr id="16" name="Straight Arrow Connector 15">
              <a:extLst>
                <a:ext uri="{FF2B5EF4-FFF2-40B4-BE49-F238E27FC236}">
                  <a16:creationId xmlns:a16="http://schemas.microsoft.com/office/drawing/2014/main" id="{9F3E2D06-18CB-4496-712E-224B22C866B2}"/>
                </a:ext>
              </a:extLst>
            </p:cNvPr>
            <p:cNvCxnSpPr>
              <a:cxnSpLocks/>
              <a:stCxn id="15" idx="2"/>
              <a:endCxn id="35" idx="0"/>
            </p:cNvCxnSpPr>
            <p:nvPr/>
          </p:nvCxnSpPr>
          <p:spPr>
            <a:xfrm>
              <a:off x="3222289" y="2609219"/>
              <a:ext cx="1729904" cy="1458409"/>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17" name="Straight Arrow Connector 16">
              <a:extLst>
                <a:ext uri="{FF2B5EF4-FFF2-40B4-BE49-F238E27FC236}">
                  <a16:creationId xmlns:a16="http://schemas.microsoft.com/office/drawing/2014/main" id="{38B50E62-C58C-7C06-1F47-62079E6CDF5B}"/>
                </a:ext>
              </a:extLst>
            </p:cNvPr>
            <p:cNvCxnSpPr>
              <a:cxnSpLocks/>
              <a:stCxn id="14" idx="2"/>
              <a:endCxn id="30" idx="0"/>
            </p:cNvCxnSpPr>
            <p:nvPr/>
          </p:nvCxnSpPr>
          <p:spPr>
            <a:xfrm flipH="1">
              <a:off x="8702758" y="3363312"/>
              <a:ext cx="1595145" cy="704314"/>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sp>
          <p:nvSpPr>
            <p:cNvPr id="18" name="Rectangle 17">
              <a:extLst>
                <a:ext uri="{FF2B5EF4-FFF2-40B4-BE49-F238E27FC236}">
                  <a16:creationId xmlns:a16="http://schemas.microsoft.com/office/drawing/2014/main" id="{8D701777-FB65-E549-7630-CFB62C7261C3}"/>
                </a:ext>
              </a:extLst>
            </p:cNvPr>
            <p:cNvSpPr/>
            <p:nvPr/>
          </p:nvSpPr>
          <p:spPr>
            <a:xfrm>
              <a:off x="4318371" y="1807206"/>
              <a:ext cx="1033970" cy="475452"/>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Foreign Sub Co.</a:t>
              </a:r>
            </a:p>
          </p:txBody>
        </p:sp>
        <p:cxnSp>
          <p:nvCxnSpPr>
            <p:cNvPr id="19" name="Straight Arrow Connector 18">
              <a:extLst>
                <a:ext uri="{FF2B5EF4-FFF2-40B4-BE49-F238E27FC236}">
                  <a16:creationId xmlns:a16="http://schemas.microsoft.com/office/drawing/2014/main" id="{3591537F-2E39-8676-6A98-6C0E586EC8D1}"/>
                </a:ext>
              </a:extLst>
            </p:cNvPr>
            <p:cNvCxnSpPr>
              <a:cxnSpLocks/>
              <a:stCxn id="32" idx="2"/>
              <a:endCxn id="18" idx="0"/>
            </p:cNvCxnSpPr>
            <p:nvPr/>
          </p:nvCxnSpPr>
          <p:spPr>
            <a:xfrm flipH="1">
              <a:off x="4835356" y="1513666"/>
              <a:ext cx="1849619" cy="293540"/>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20" name="Straight Arrow Connector 19">
              <a:extLst>
                <a:ext uri="{FF2B5EF4-FFF2-40B4-BE49-F238E27FC236}">
                  <a16:creationId xmlns:a16="http://schemas.microsoft.com/office/drawing/2014/main" id="{1497564C-1F86-7ECC-8A77-FC3E39D05A3A}"/>
                </a:ext>
              </a:extLst>
            </p:cNvPr>
            <p:cNvCxnSpPr>
              <a:cxnSpLocks/>
              <a:stCxn id="18" idx="2"/>
              <a:endCxn id="34" idx="0"/>
            </p:cNvCxnSpPr>
            <p:nvPr/>
          </p:nvCxnSpPr>
          <p:spPr>
            <a:xfrm>
              <a:off x="4835356" y="2282658"/>
              <a:ext cx="48519" cy="507714"/>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pic>
          <p:nvPicPr>
            <p:cNvPr id="21" name="Graphic 20" descr="Confused person with solid fill">
              <a:extLst>
                <a:ext uri="{FF2B5EF4-FFF2-40B4-BE49-F238E27FC236}">
                  <a16:creationId xmlns:a16="http://schemas.microsoft.com/office/drawing/2014/main" id="{701EF880-4771-0B04-0B79-74C52EDDEA01}"/>
                </a:ext>
              </a:extLst>
            </p:cNvPr>
            <p:cNvPicPr>
              <a:picLocks noChangeAspect="1"/>
            </p:cNvPicPr>
            <p:nvPr/>
          </p:nvPicPr>
          <p:blipFill>
            <a:blip r:embed="rId5">
              <a:duotone>
                <a:schemeClr val="accent5">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429890" y="2498047"/>
              <a:ext cx="914400" cy="914400"/>
            </a:xfrm>
            <a:prstGeom prst="rect">
              <a:avLst/>
            </a:prstGeom>
          </p:spPr>
        </p:pic>
        <p:cxnSp>
          <p:nvCxnSpPr>
            <p:cNvPr id="63" name="Connector: Elbow 62">
              <a:extLst>
                <a:ext uri="{FF2B5EF4-FFF2-40B4-BE49-F238E27FC236}">
                  <a16:creationId xmlns:a16="http://schemas.microsoft.com/office/drawing/2014/main" id="{8ED6F1CB-6811-E41C-AD29-A0E4D08CF59C}"/>
                </a:ext>
              </a:extLst>
            </p:cNvPr>
            <p:cNvCxnSpPr>
              <a:cxnSpLocks/>
              <a:stCxn id="34" idx="5"/>
              <a:endCxn id="27" idx="1"/>
            </p:cNvCxnSpPr>
            <p:nvPr/>
          </p:nvCxnSpPr>
          <p:spPr>
            <a:xfrm>
              <a:off x="5094218" y="3076842"/>
              <a:ext cx="1199892" cy="849285"/>
            </a:xfrm>
            <a:prstGeom prst="bentConnector3">
              <a:avLst>
                <a:gd name="adj1" fmla="val 50000"/>
              </a:avLst>
            </a:prstGeom>
            <a:ln w="47625">
              <a:solidFill>
                <a:srgbClr val="00B050"/>
              </a:solidFill>
              <a:prstDash val="sysDash"/>
              <a:tailEnd type="triangle"/>
            </a:ln>
          </p:spPr>
          <p:style>
            <a:lnRef idx="3">
              <a:schemeClr val="accent6"/>
            </a:lnRef>
            <a:fillRef idx="0">
              <a:schemeClr val="accent6"/>
            </a:fillRef>
            <a:effectRef idx="2">
              <a:schemeClr val="accent6"/>
            </a:effectRef>
            <a:fontRef idx="minor">
              <a:schemeClr val="tx1"/>
            </a:fontRef>
          </p:style>
        </p:cxnSp>
        <p:cxnSp>
          <p:nvCxnSpPr>
            <p:cNvPr id="71" name="Connector: Elbow 70">
              <a:extLst>
                <a:ext uri="{FF2B5EF4-FFF2-40B4-BE49-F238E27FC236}">
                  <a16:creationId xmlns:a16="http://schemas.microsoft.com/office/drawing/2014/main" id="{B2B36450-D96F-9C92-8513-BD3F1B0272DA}"/>
                </a:ext>
              </a:extLst>
            </p:cNvPr>
            <p:cNvCxnSpPr>
              <a:cxnSpLocks/>
              <a:stCxn id="23" idx="5"/>
            </p:cNvCxnSpPr>
            <p:nvPr/>
          </p:nvCxnSpPr>
          <p:spPr>
            <a:xfrm flipV="1">
              <a:off x="7080252" y="3386817"/>
              <a:ext cx="315643" cy="2094605"/>
            </a:xfrm>
            <a:prstGeom prst="bentConnector2">
              <a:avLst/>
            </a:prstGeom>
            <a:ln w="47625">
              <a:solidFill>
                <a:srgbClr val="00B050"/>
              </a:solidFill>
              <a:prstDash val="sysDash"/>
              <a:tailEnd type="triangle"/>
            </a:ln>
          </p:spPr>
          <p:style>
            <a:lnRef idx="3">
              <a:schemeClr val="accent6"/>
            </a:lnRef>
            <a:fillRef idx="0">
              <a:schemeClr val="accent6"/>
            </a:fillRef>
            <a:effectRef idx="2">
              <a:schemeClr val="accent6"/>
            </a:effectRef>
            <a:fontRef idx="minor">
              <a:schemeClr val="tx1"/>
            </a:fontRef>
          </p:style>
        </p:cxnSp>
        <p:cxnSp>
          <p:nvCxnSpPr>
            <p:cNvPr id="74" name="Connector: Elbow 73">
              <a:extLst>
                <a:ext uri="{FF2B5EF4-FFF2-40B4-BE49-F238E27FC236}">
                  <a16:creationId xmlns:a16="http://schemas.microsoft.com/office/drawing/2014/main" id="{C0AA0A0A-8CB4-2B1C-FFDE-EA9711DBE102}"/>
                </a:ext>
              </a:extLst>
            </p:cNvPr>
            <p:cNvCxnSpPr>
              <a:cxnSpLocks/>
              <a:stCxn id="33" idx="3"/>
              <a:endCxn id="29" idx="1"/>
            </p:cNvCxnSpPr>
            <p:nvPr/>
          </p:nvCxnSpPr>
          <p:spPr>
            <a:xfrm>
              <a:off x="8245556" y="2202742"/>
              <a:ext cx="699540" cy="1087287"/>
            </a:xfrm>
            <a:prstGeom prst="bentConnector3">
              <a:avLst>
                <a:gd name="adj1" fmla="val 50000"/>
              </a:avLst>
            </a:prstGeom>
            <a:ln w="47625">
              <a:solidFill>
                <a:srgbClr val="00B050"/>
              </a:solidFill>
              <a:prstDash val="sysDash"/>
              <a:tailEnd type="triangle"/>
            </a:ln>
          </p:spPr>
          <p:style>
            <a:lnRef idx="3">
              <a:schemeClr val="accent6"/>
            </a:lnRef>
            <a:fillRef idx="0">
              <a:schemeClr val="accent6"/>
            </a:fillRef>
            <a:effectRef idx="2">
              <a:schemeClr val="accent6"/>
            </a:effectRef>
            <a:fontRef idx="minor">
              <a:schemeClr val="tx1"/>
            </a:fontRef>
          </p:style>
        </p:cxnSp>
        <p:cxnSp>
          <p:nvCxnSpPr>
            <p:cNvPr id="77" name="Connector: Elbow 76">
              <a:extLst>
                <a:ext uri="{FF2B5EF4-FFF2-40B4-BE49-F238E27FC236}">
                  <a16:creationId xmlns:a16="http://schemas.microsoft.com/office/drawing/2014/main" id="{83683CA5-1EA3-DCBA-6127-5C1E5765B700}"/>
                </a:ext>
              </a:extLst>
            </p:cNvPr>
            <p:cNvCxnSpPr>
              <a:cxnSpLocks/>
              <a:stCxn id="30" idx="5"/>
              <a:endCxn id="29" idx="3"/>
            </p:cNvCxnSpPr>
            <p:nvPr/>
          </p:nvCxnSpPr>
          <p:spPr>
            <a:xfrm flipV="1">
              <a:off x="8886869" y="3588251"/>
              <a:ext cx="242339" cy="777598"/>
            </a:xfrm>
            <a:prstGeom prst="bentConnector2">
              <a:avLst/>
            </a:prstGeom>
            <a:ln w="47625">
              <a:solidFill>
                <a:srgbClr val="00B050"/>
              </a:solidFill>
              <a:prstDash val="sysDash"/>
              <a:tailEnd type="triangle"/>
            </a:ln>
          </p:spPr>
          <p:style>
            <a:lnRef idx="3">
              <a:schemeClr val="accent6"/>
            </a:lnRef>
            <a:fillRef idx="0">
              <a:schemeClr val="accent6"/>
            </a:fillRef>
            <a:effectRef idx="2">
              <a:schemeClr val="accent6"/>
            </a:effectRef>
            <a:fontRef idx="minor">
              <a:schemeClr val="tx1"/>
            </a:fontRef>
          </p:style>
        </p:cxnSp>
        <p:cxnSp>
          <p:nvCxnSpPr>
            <p:cNvPr id="80" name="Connector: Elbow 79">
              <a:extLst>
                <a:ext uri="{FF2B5EF4-FFF2-40B4-BE49-F238E27FC236}">
                  <a16:creationId xmlns:a16="http://schemas.microsoft.com/office/drawing/2014/main" id="{0AF102F8-EE30-2B79-5C39-F245ED16E7C3}"/>
                </a:ext>
              </a:extLst>
            </p:cNvPr>
            <p:cNvCxnSpPr>
              <a:cxnSpLocks/>
              <a:endCxn id="27" idx="0"/>
            </p:cNvCxnSpPr>
            <p:nvPr/>
          </p:nvCxnSpPr>
          <p:spPr>
            <a:xfrm rot="16200000" flipH="1">
              <a:off x="5999854" y="3149535"/>
              <a:ext cx="680809" cy="275928"/>
            </a:xfrm>
            <a:prstGeom prst="bentConnector3">
              <a:avLst>
                <a:gd name="adj1" fmla="val 50000"/>
              </a:avLst>
            </a:prstGeom>
            <a:ln w="47625">
              <a:solidFill>
                <a:srgbClr val="00B050"/>
              </a:solidFill>
              <a:prstDash val="sysDash"/>
              <a:tailEnd type="triangle"/>
            </a:ln>
          </p:spPr>
          <p:style>
            <a:lnRef idx="3">
              <a:schemeClr val="accent6"/>
            </a:lnRef>
            <a:fillRef idx="0">
              <a:schemeClr val="accent6"/>
            </a:fillRef>
            <a:effectRef idx="2">
              <a:schemeClr val="accent6"/>
            </a:effectRef>
            <a:fontRef idx="minor">
              <a:schemeClr val="tx1"/>
            </a:fontRef>
          </p:style>
        </p:cxnSp>
      </p:grpSp>
      <p:sp>
        <p:nvSpPr>
          <p:cNvPr id="87" name="Title 1">
            <a:extLst>
              <a:ext uri="{FF2B5EF4-FFF2-40B4-BE49-F238E27FC236}">
                <a16:creationId xmlns:a16="http://schemas.microsoft.com/office/drawing/2014/main" id="{125B9947-4F66-FDCD-9707-AB6699086A06}"/>
              </a:ext>
            </a:extLst>
          </p:cNvPr>
          <p:cNvSpPr>
            <a:spLocks noGrp="1"/>
          </p:cNvSpPr>
          <p:nvPr>
            <p:ph type="title"/>
          </p:nvPr>
        </p:nvSpPr>
        <p:spPr>
          <a:xfrm>
            <a:off x="302744" y="354752"/>
            <a:ext cx="3221599" cy="6065925"/>
          </a:xfrm>
          <a:noFill/>
        </p:spPr>
        <p:txBody>
          <a:bodyPr anchor="ctr">
            <a:normAutofit/>
          </a:bodyPr>
          <a:lstStyle/>
          <a:p>
            <a:pPr algn="ctr"/>
            <a:r>
              <a:rPr lang="en-US" sz="3200" b="1" dirty="0">
                <a:solidFill>
                  <a:schemeClr val="tx1">
                    <a:lumMod val="65000"/>
                    <a:lumOff val="35000"/>
                  </a:schemeClr>
                </a:solidFill>
              </a:rPr>
              <a:t>Intercompany Transactions</a:t>
            </a:r>
          </a:p>
        </p:txBody>
      </p:sp>
    </p:spTree>
    <p:extLst>
      <p:ext uri="{BB962C8B-B14F-4D97-AF65-F5344CB8AC3E}">
        <p14:creationId xmlns:p14="http://schemas.microsoft.com/office/powerpoint/2010/main" val="2598917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1D49A75-F716-5AE0-6B0E-77525C043533}"/>
              </a:ext>
            </a:extLst>
          </p:cNvPr>
          <p:cNvGrpSpPr/>
          <p:nvPr/>
        </p:nvGrpSpPr>
        <p:grpSpPr>
          <a:xfrm>
            <a:off x="3359888" y="595423"/>
            <a:ext cx="8463517" cy="6153551"/>
            <a:chOff x="2765089" y="941471"/>
            <a:chExt cx="7990014" cy="5684641"/>
          </a:xfrm>
        </p:grpSpPr>
        <p:grpSp>
          <p:nvGrpSpPr>
            <p:cNvPr id="5" name="Group 4">
              <a:extLst>
                <a:ext uri="{FF2B5EF4-FFF2-40B4-BE49-F238E27FC236}">
                  <a16:creationId xmlns:a16="http://schemas.microsoft.com/office/drawing/2014/main" id="{9368D032-55E7-B0C4-D9D4-969815671DC5}"/>
                </a:ext>
              </a:extLst>
            </p:cNvPr>
            <p:cNvGrpSpPr/>
            <p:nvPr/>
          </p:nvGrpSpPr>
          <p:grpSpPr>
            <a:xfrm>
              <a:off x="4463188" y="1038214"/>
              <a:ext cx="5034243" cy="5587898"/>
              <a:chOff x="3161275" y="1324223"/>
              <a:chExt cx="4362131" cy="4993450"/>
            </a:xfrm>
          </p:grpSpPr>
          <p:sp>
            <p:nvSpPr>
              <p:cNvPr id="22" name="Isosceles Triangle 21">
                <a:extLst>
                  <a:ext uri="{FF2B5EF4-FFF2-40B4-BE49-F238E27FC236}">
                    <a16:creationId xmlns:a16="http://schemas.microsoft.com/office/drawing/2014/main" id="{6F1FBFBD-F466-1913-8340-F608944887FD}"/>
                  </a:ext>
                </a:extLst>
              </p:cNvPr>
              <p:cNvSpPr/>
              <p:nvPr/>
            </p:nvSpPr>
            <p:spPr>
              <a:xfrm>
                <a:off x="5858857" y="5784679"/>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P2</a:t>
                </a:r>
              </a:p>
            </p:txBody>
          </p:sp>
          <p:sp>
            <p:nvSpPr>
              <p:cNvPr id="23" name="Isosceles Triangle 22">
                <a:extLst>
                  <a:ext uri="{FF2B5EF4-FFF2-40B4-BE49-F238E27FC236}">
                    <a16:creationId xmlns:a16="http://schemas.microsoft.com/office/drawing/2014/main" id="{2C232734-8340-DE64-2ACE-42B7DC36FA3A}"/>
                  </a:ext>
                </a:extLst>
              </p:cNvPr>
              <p:cNvSpPr/>
              <p:nvPr/>
            </p:nvSpPr>
            <p:spPr>
              <a:xfrm>
                <a:off x="4950346" y="5028259"/>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P4</a:t>
                </a:r>
              </a:p>
            </p:txBody>
          </p:sp>
          <p:sp>
            <p:nvSpPr>
              <p:cNvPr id="24" name="Isosceles Triangle 23">
                <a:extLst>
                  <a:ext uri="{FF2B5EF4-FFF2-40B4-BE49-F238E27FC236}">
                    <a16:creationId xmlns:a16="http://schemas.microsoft.com/office/drawing/2014/main" id="{A3FBBEDE-74F6-0441-27E4-EF911CB97E4D}"/>
                  </a:ext>
                </a:extLst>
              </p:cNvPr>
              <p:cNvSpPr/>
              <p:nvPr/>
            </p:nvSpPr>
            <p:spPr>
              <a:xfrm>
                <a:off x="4855828" y="5773912"/>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P1</a:t>
                </a:r>
              </a:p>
            </p:txBody>
          </p:sp>
          <p:sp>
            <p:nvSpPr>
              <p:cNvPr id="25" name="Isosceles Triangle 24">
                <a:extLst>
                  <a:ext uri="{FF2B5EF4-FFF2-40B4-BE49-F238E27FC236}">
                    <a16:creationId xmlns:a16="http://schemas.microsoft.com/office/drawing/2014/main" id="{09FE3959-7550-7B72-BED3-ECEB0865C970}"/>
                  </a:ext>
                </a:extLst>
              </p:cNvPr>
              <p:cNvSpPr/>
              <p:nvPr/>
            </p:nvSpPr>
            <p:spPr>
              <a:xfrm>
                <a:off x="6191678" y="4974970"/>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P5</a:t>
                </a:r>
              </a:p>
            </p:txBody>
          </p:sp>
          <p:sp>
            <p:nvSpPr>
              <p:cNvPr id="26" name="Isosceles Triangle 25">
                <a:extLst>
                  <a:ext uri="{FF2B5EF4-FFF2-40B4-BE49-F238E27FC236}">
                    <a16:creationId xmlns:a16="http://schemas.microsoft.com/office/drawing/2014/main" id="{94327414-E629-EC4F-B206-AF185B302B07}"/>
                  </a:ext>
                </a:extLst>
              </p:cNvPr>
              <p:cNvSpPr/>
              <p:nvPr/>
            </p:nvSpPr>
            <p:spPr>
              <a:xfrm>
                <a:off x="4112126" y="4324457"/>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P6</a:t>
                </a:r>
              </a:p>
            </p:txBody>
          </p:sp>
          <p:sp>
            <p:nvSpPr>
              <p:cNvPr id="27" name="Isosceles Triangle 26">
                <a:extLst>
                  <a:ext uri="{FF2B5EF4-FFF2-40B4-BE49-F238E27FC236}">
                    <a16:creationId xmlns:a16="http://schemas.microsoft.com/office/drawing/2014/main" id="{5980FE75-C13C-8FD1-CD54-989B4AC76A43}"/>
                  </a:ext>
                </a:extLst>
              </p:cNvPr>
              <p:cNvSpPr/>
              <p:nvPr/>
            </p:nvSpPr>
            <p:spPr>
              <a:xfrm>
                <a:off x="4588223" y="3638418"/>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P8</a:t>
                </a:r>
              </a:p>
            </p:txBody>
          </p:sp>
          <p:sp>
            <p:nvSpPr>
              <p:cNvPr id="28" name="Isosceles Triangle 27">
                <a:extLst>
                  <a:ext uri="{FF2B5EF4-FFF2-40B4-BE49-F238E27FC236}">
                    <a16:creationId xmlns:a16="http://schemas.microsoft.com/office/drawing/2014/main" id="{4387FBB9-43B6-30FB-1B7A-9825CFBC35C2}"/>
                  </a:ext>
                </a:extLst>
              </p:cNvPr>
              <p:cNvSpPr/>
              <p:nvPr/>
            </p:nvSpPr>
            <p:spPr>
              <a:xfrm>
                <a:off x="3694545" y="5028259"/>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t>P3</a:t>
                </a:r>
              </a:p>
            </p:txBody>
          </p:sp>
          <p:sp>
            <p:nvSpPr>
              <p:cNvPr id="29" name="Isosceles Triangle 28">
                <a:extLst>
                  <a:ext uri="{FF2B5EF4-FFF2-40B4-BE49-F238E27FC236}">
                    <a16:creationId xmlns:a16="http://schemas.microsoft.com/office/drawing/2014/main" id="{196B77C7-DC80-D526-14CD-ACF6F48AFB2D}"/>
                  </a:ext>
                </a:extLst>
              </p:cNvPr>
              <p:cNvSpPr/>
              <p:nvPr/>
            </p:nvSpPr>
            <p:spPr>
              <a:xfrm>
                <a:off x="6885281" y="3069989"/>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P9</a:t>
                </a:r>
              </a:p>
            </p:txBody>
          </p:sp>
          <p:sp>
            <p:nvSpPr>
              <p:cNvPr id="30" name="Isosceles Triangle 29">
                <a:extLst>
                  <a:ext uri="{FF2B5EF4-FFF2-40B4-BE49-F238E27FC236}">
                    <a16:creationId xmlns:a16="http://schemas.microsoft.com/office/drawing/2014/main" id="{855E8534-79CF-150E-3147-C29F6138FB81}"/>
                  </a:ext>
                </a:extLst>
              </p:cNvPr>
              <p:cNvSpPr/>
              <p:nvPr/>
            </p:nvSpPr>
            <p:spPr>
              <a:xfrm>
                <a:off x="6515765" y="4031362"/>
                <a:ext cx="638125" cy="53299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P7</a:t>
                </a:r>
              </a:p>
            </p:txBody>
          </p:sp>
          <p:sp>
            <p:nvSpPr>
              <p:cNvPr id="31" name="Isosceles Triangle 30">
                <a:extLst>
                  <a:ext uri="{FF2B5EF4-FFF2-40B4-BE49-F238E27FC236}">
                    <a16:creationId xmlns:a16="http://schemas.microsoft.com/office/drawing/2014/main" id="{00A4CF80-3D12-151B-5192-C3C22AB96573}"/>
                  </a:ext>
                </a:extLst>
              </p:cNvPr>
              <p:cNvSpPr/>
              <p:nvPr/>
            </p:nvSpPr>
            <p:spPr>
              <a:xfrm>
                <a:off x="5102745" y="2867235"/>
                <a:ext cx="718895" cy="540761"/>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P10</a:t>
                </a:r>
              </a:p>
            </p:txBody>
          </p:sp>
          <p:sp>
            <p:nvSpPr>
              <p:cNvPr id="32" name="Rectangle 31">
                <a:extLst>
                  <a:ext uri="{FF2B5EF4-FFF2-40B4-BE49-F238E27FC236}">
                    <a16:creationId xmlns:a16="http://schemas.microsoft.com/office/drawing/2014/main" id="{9612423B-9903-877A-4078-7240E40440C3}"/>
                  </a:ext>
                </a:extLst>
              </p:cNvPr>
              <p:cNvSpPr/>
              <p:nvPr/>
            </p:nvSpPr>
            <p:spPr>
              <a:xfrm>
                <a:off x="4638472" y="1324223"/>
                <a:ext cx="895927" cy="42487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t>Parent Co.</a:t>
                </a:r>
              </a:p>
            </p:txBody>
          </p:sp>
          <p:sp>
            <p:nvSpPr>
              <p:cNvPr id="33" name="Rectangle 32">
                <a:extLst>
                  <a:ext uri="{FF2B5EF4-FFF2-40B4-BE49-F238E27FC236}">
                    <a16:creationId xmlns:a16="http://schemas.microsoft.com/office/drawing/2014/main" id="{1B139E6F-B350-CAE0-17AD-F1BC43CE9047}"/>
                  </a:ext>
                </a:extLst>
              </p:cNvPr>
              <p:cNvSpPr/>
              <p:nvPr/>
            </p:nvSpPr>
            <p:spPr>
              <a:xfrm>
                <a:off x="5542740" y="2152431"/>
                <a:ext cx="895927" cy="42487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Sub Co.</a:t>
                </a:r>
              </a:p>
            </p:txBody>
          </p:sp>
          <p:sp>
            <p:nvSpPr>
              <p:cNvPr id="34" name="Isosceles Triangle 33">
                <a:extLst>
                  <a:ext uri="{FF2B5EF4-FFF2-40B4-BE49-F238E27FC236}">
                    <a16:creationId xmlns:a16="http://schemas.microsoft.com/office/drawing/2014/main" id="{C49C880A-B1AA-D8CB-4BC4-8F44453733EE}"/>
                  </a:ext>
                </a:extLst>
              </p:cNvPr>
              <p:cNvSpPr/>
              <p:nvPr/>
            </p:nvSpPr>
            <p:spPr>
              <a:xfrm>
                <a:off x="3161275" y="2889984"/>
                <a:ext cx="729043" cy="511990"/>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P12</a:t>
                </a:r>
              </a:p>
            </p:txBody>
          </p:sp>
          <p:sp>
            <p:nvSpPr>
              <p:cNvPr id="35" name="Isosceles Triangle 34">
                <a:extLst>
                  <a:ext uri="{FF2B5EF4-FFF2-40B4-BE49-F238E27FC236}">
                    <a16:creationId xmlns:a16="http://schemas.microsoft.com/office/drawing/2014/main" id="{AC4E84DB-3B3C-9FFB-88D9-7C235A6879F6}"/>
                  </a:ext>
                </a:extLst>
              </p:cNvPr>
              <p:cNvSpPr/>
              <p:nvPr/>
            </p:nvSpPr>
            <p:spPr>
              <a:xfrm>
                <a:off x="3226103" y="4031364"/>
                <a:ext cx="717781" cy="532993"/>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P11</a:t>
                </a:r>
              </a:p>
            </p:txBody>
          </p:sp>
          <p:cxnSp>
            <p:nvCxnSpPr>
              <p:cNvPr id="36" name="Straight Arrow Connector 35">
                <a:extLst>
                  <a:ext uri="{FF2B5EF4-FFF2-40B4-BE49-F238E27FC236}">
                    <a16:creationId xmlns:a16="http://schemas.microsoft.com/office/drawing/2014/main" id="{CFCFDA3D-2B69-EB84-0398-EC0EF540CF2D}"/>
                  </a:ext>
                </a:extLst>
              </p:cNvPr>
              <p:cNvCxnSpPr>
                <a:stCxn id="32" idx="2"/>
                <a:endCxn id="33" idx="0"/>
              </p:cNvCxnSpPr>
              <p:nvPr/>
            </p:nvCxnSpPr>
            <p:spPr>
              <a:xfrm>
                <a:off x="5086436" y="1749096"/>
                <a:ext cx="904267" cy="403335"/>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37" name="Straight Arrow Connector 36">
                <a:extLst>
                  <a:ext uri="{FF2B5EF4-FFF2-40B4-BE49-F238E27FC236}">
                    <a16:creationId xmlns:a16="http://schemas.microsoft.com/office/drawing/2014/main" id="{9951FC83-2E8E-2456-9BC1-85B64183977B}"/>
                  </a:ext>
                </a:extLst>
              </p:cNvPr>
              <p:cNvCxnSpPr>
                <a:cxnSpLocks/>
                <a:stCxn id="33" idx="2"/>
                <a:endCxn id="29" idx="0"/>
              </p:cNvCxnSpPr>
              <p:nvPr/>
            </p:nvCxnSpPr>
            <p:spPr>
              <a:xfrm>
                <a:off x="5990703" y="2577304"/>
                <a:ext cx="1213641" cy="492686"/>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40" name="Straight Arrow Connector 39">
                <a:extLst>
                  <a:ext uri="{FF2B5EF4-FFF2-40B4-BE49-F238E27FC236}">
                    <a16:creationId xmlns:a16="http://schemas.microsoft.com/office/drawing/2014/main" id="{A205ABB7-01AD-1602-4F0F-D128AE1057E7}"/>
                  </a:ext>
                </a:extLst>
              </p:cNvPr>
              <p:cNvCxnSpPr>
                <a:cxnSpLocks/>
                <a:stCxn id="34" idx="3"/>
                <a:endCxn id="35" idx="0"/>
              </p:cNvCxnSpPr>
              <p:nvPr/>
            </p:nvCxnSpPr>
            <p:spPr>
              <a:xfrm>
                <a:off x="3525797" y="3401974"/>
                <a:ext cx="59197" cy="629390"/>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41" name="Straight Arrow Connector 40">
                <a:extLst>
                  <a:ext uri="{FF2B5EF4-FFF2-40B4-BE49-F238E27FC236}">
                    <a16:creationId xmlns:a16="http://schemas.microsoft.com/office/drawing/2014/main" id="{F2687132-B36B-293F-EB80-0E6FE96368F1}"/>
                  </a:ext>
                </a:extLst>
              </p:cNvPr>
              <p:cNvCxnSpPr>
                <a:cxnSpLocks/>
                <a:stCxn id="35" idx="3"/>
                <a:endCxn id="28" idx="0"/>
              </p:cNvCxnSpPr>
              <p:nvPr/>
            </p:nvCxnSpPr>
            <p:spPr>
              <a:xfrm>
                <a:off x="3584993" y="4564357"/>
                <a:ext cx="428615" cy="463902"/>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42" name="Straight Arrow Connector 41">
                <a:extLst>
                  <a:ext uri="{FF2B5EF4-FFF2-40B4-BE49-F238E27FC236}">
                    <a16:creationId xmlns:a16="http://schemas.microsoft.com/office/drawing/2014/main" id="{659176C6-0887-67C2-C511-6B76F1E4DD4D}"/>
                  </a:ext>
                </a:extLst>
              </p:cNvPr>
              <p:cNvCxnSpPr>
                <a:cxnSpLocks/>
                <a:stCxn id="31" idx="3"/>
                <a:endCxn id="27" idx="0"/>
              </p:cNvCxnSpPr>
              <p:nvPr/>
            </p:nvCxnSpPr>
            <p:spPr>
              <a:xfrm flipH="1">
                <a:off x="4907286" y="3407996"/>
                <a:ext cx="554907" cy="230422"/>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43" name="Straight Arrow Connector 42">
                <a:extLst>
                  <a:ext uri="{FF2B5EF4-FFF2-40B4-BE49-F238E27FC236}">
                    <a16:creationId xmlns:a16="http://schemas.microsoft.com/office/drawing/2014/main" id="{B5A244E2-E480-4926-5879-D61A6528BFF3}"/>
                  </a:ext>
                </a:extLst>
              </p:cNvPr>
              <p:cNvCxnSpPr>
                <a:cxnSpLocks/>
                <a:stCxn id="31" idx="3"/>
                <a:endCxn id="23" idx="0"/>
              </p:cNvCxnSpPr>
              <p:nvPr/>
            </p:nvCxnSpPr>
            <p:spPr>
              <a:xfrm flipH="1">
                <a:off x="5269409" y="3407996"/>
                <a:ext cx="192784" cy="1620263"/>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44" name="Straight Arrow Connector 43">
                <a:extLst>
                  <a:ext uri="{FF2B5EF4-FFF2-40B4-BE49-F238E27FC236}">
                    <a16:creationId xmlns:a16="http://schemas.microsoft.com/office/drawing/2014/main" id="{AB0E559D-4157-3F4B-3467-84A8D48527E8}"/>
                  </a:ext>
                </a:extLst>
              </p:cNvPr>
              <p:cNvCxnSpPr>
                <a:cxnSpLocks/>
                <a:stCxn id="27" idx="3"/>
                <a:endCxn id="26" idx="0"/>
              </p:cNvCxnSpPr>
              <p:nvPr/>
            </p:nvCxnSpPr>
            <p:spPr>
              <a:xfrm flipH="1">
                <a:off x="4431190" y="4171412"/>
                <a:ext cx="476097" cy="153045"/>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45" name="Straight Arrow Connector 44">
                <a:extLst>
                  <a:ext uri="{FF2B5EF4-FFF2-40B4-BE49-F238E27FC236}">
                    <a16:creationId xmlns:a16="http://schemas.microsoft.com/office/drawing/2014/main" id="{7A9F38B7-F6D6-96E6-3072-109C3AF0311E}"/>
                  </a:ext>
                </a:extLst>
              </p:cNvPr>
              <p:cNvCxnSpPr>
                <a:cxnSpLocks/>
                <a:stCxn id="26" idx="3"/>
                <a:endCxn id="23" idx="0"/>
              </p:cNvCxnSpPr>
              <p:nvPr/>
            </p:nvCxnSpPr>
            <p:spPr>
              <a:xfrm>
                <a:off x="4431189" y="4857451"/>
                <a:ext cx="838220" cy="170808"/>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46" name="Straight Arrow Connector 45">
                <a:extLst>
                  <a:ext uri="{FF2B5EF4-FFF2-40B4-BE49-F238E27FC236}">
                    <a16:creationId xmlns:a16="http://schemas.microsoft.com/office/drawing/2014/main" id="{8893E75D-A305-D467-3325-B5B7D9B9FEED}"/>
                  </a:ext>
                </a:extLst>
              </p:cNvPr>
              <p:cNvCxnSpPr>
                <a:cxnSpLocks/>
                <a:stCxn id="26" idx="3"/>
                <a:endCxn id="28" idx="0"/>
              </p:cNvCxnSpPr>
              <p:nvPr/>
            </p:nvCxnSpPr>
            <p:spPr>
              <a:xfrm flipH="1">
                <a:off x="4013608" y="4857451"/>
                <a:ext cx="417581" cy="170808"/>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47" name="Straight Arrow Connector 46">
                <a:extLst>
                  <a:ext uri="{FF2B5EF4-FFF2-40B4-BE49-F238E27FC236}">
                    <a16:creationId xmlns:a16="http://schemas.microsoft.com/office/drawing/2014/main" id="{DCE4C7C4-8CB2-76C2-DA36-8169F58306F1}"/>
                  </a:ext>
                </a:extLst>
              </p:cNvPr>
              <p:cNvCxnSpPr>
                <a:cxnSpLocks/>
                <a:stCxn id="23" idx="3"/>
                <a:endCxn id="24" idx="0"/>
              </p:cNvCxnSpPr>
              <p:nvPr/>
            </p:nvCxnSpPr>
            <p:spPr>
              <a:xfrm flipH="1">
                <a:off x="5174891" y="5561253"/>
                <a:ext cx="94518" cy="212659"/>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49" name="Straight Arrow Connector 48">
                <a:extLst>
                  <a:ext uri="{FF2B5EF4-FFF2-40B4-BE49-F238E27FC236}">
                    <a16:creationId xmlns:a16="http://schemas.microsoft.com/office/drawing/2014/main" id="{6791B1F8-80A8-DCF0-8089-6C29A021100A}"/>
                  </a:ext>
                </a:extLst>
              </p:cNvPr>
              <p:cNvCxnSpPr>
                <a:cxnSpLocks/>
                <a:stCxn id="25" idx="3"/>
                <a:endCxn id="22" idx="0"/>
              </p:cNvCxnSpPr>
              <p:nvPr/>
            </p:nvCxnSpPr>
            <p:spPr>
              <a:xfrm flipH="1">
                <a:off x="6177920" y="5507964"/>
                <a:ext cx="332821" cy="276715"/>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grpSp>
        <p:pic>
          <p:nvPicPr>
            <p:cNvPr id="6" name="Graphic 5" descr="Group of people with solid fill">
              <a:extLst>
                <a:ext uri="{FF2B5EF4-FFF2-40B4-BE49-F238E27FC236}">
                  <a16:creationId xmlns:a16="http://schemas.microsoft.com/office/drawing/2014/main" id="{9985453F-8BED-1E0A-8DDE-6CF773128A2E}"/>
                </a:ext>
              </a:extLst>
            </p:cNvPr>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42163" y="941471"/>
              <a:ext cx="914400" cy="914400"/>
            </a:xfrm>
            <a:prstGeom prst="rect">
              <a:avLst/>
            </a:prstGeom>
          </p:spPr>
        </p:pic>
        <p:cxnSp>
          <p:nvCxnSpPr>
            <p:cNvPr id="7" name="Straight Arrow Connector 6">
              <a:extLst>
                <a:ext uri="{FF2B5EF4-FFF2-40B4-BE49-F238E27FC236}">
                  <a16:creationId xmlns:a16="http://schemas.microsoft.com/office/drawing/2014/main" id="{D7448DFE-608D-87E8-EF6A-EFA1795E4453}"/>
                </a:ext>
              </a:extLst>
            </p:cNvPr>
            <p:cNvCxnSpPr>
              <a:cxnSpLocks/>
              <a:stCxn id="6" idx="2"/>
              <a:endCxn id="29" idx="0"/>
            </p:cNvCxnSpPr>
            <p:nvPr/>
          </p:nvCxnSpPr>
          <p:spPr>
            <a:xfrm flipH="1">
              <a:off x="9129208" y="1855871"/>
              <a:ext cx="170155" cy="1135935"/>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8" name="Straight Arrow Connector 7">
              <a:extLst>
                <a:ext uri="{FF2B5EF4-FFF2-40B4-BE49-F238E27FC236}">
                  <a16:creationId xmlns:a16="http://schemas.microsoft.com/office/drawing/2014/main" id="{8C543A85-D0A5-3258-82D2-A4F0AB49C34E}"/>
                </a:ext>
              </a:extLst>
            </p:cNvPr>
            <p:cNvCxnSpPr>
              <a:cxnSpLocks/>
              <a:stCxn id="29" idx="3"/>
              <a:endCxn id="30" idx="0"/>
            </p:cNvCxnSpPr>
            <p:nvPr/>
          </p:nvCxnSpPr>
          <p:spPr>
            <a:xfrm flipH="1">
              <a:off x="8702756" y="3588251"/>
              <a:ext cx="426450" cy="479375"/>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9" name="Straight Arrow Connector 8">
              <a:extLst>
                <a:ext uri="{FF2B5EF4-FFF2-40B4-BE49-F238E27FC236}">
                  <a16:creationId xmlns:a16="http://schemas.microsoft.com/office/drawing/2014/main" id="{A8CADD79-17BD-AEB5-B32F-14C77CF8E3F9}"/>
                </a:ext>
              </a:extLst>
            </p:cNvPr>
            <p:cNvCxnSpPr>
              <a:cxnSpLocks/>
              <a:stCxn id="30" idx="3"/>
              <a:endCxn id="25" idx="0"/>
            </p:cNvCxnSpPr>
            <p:nvPr/>
          </p:nvCxnSpPr>
          <p:spPr>
            <a:xfrm flipH="1">
              <a:off x="8328734" y="4664071"/>
              <a:ext cx="374022" cy="459495"/>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10" name="Straight Arrow Connector 9">
              <a:extLst>
                <a:ext uri="{FF2B5EF4-FFF2-40B4-BE49-F238E27FC236}">
                  <a16:creationId xmlns:a16="http://schemas.microsoft.com/office/drawing/2014/main" id="{7C0F7703-073B-C2A8-2710-D314C854EED6}"/>
                </a:ext>
              </a:extLst>
            </p:cNvPr>
            <p:cNvCxnSpPr>
              <a:cxnSpLocks/>
              <a:stCxn id="21" idx="2"/>
              <a:endCxn id="26" idx="0"/>
            </p:cNvCxnSpPr>
            <p:nvPr/>
          </p:nvCxnSpPr>
          <p:spPr>
            <a:xfrm>
              <a:off x="5887090" y="3412447"/>
              <a:ext cx="41679" cy="983166"/>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12" name="Straight Arrow Connector 11">
              <a:extLst>
                <a:ext uri="{FF2B5EF4-FFF2-40B4-BE49-F238E27FC236}">
                  <a16:creationId xmlns:a16="http://schemas.microsoft.com/office/drawing/2014/main" id="{B42447AE-E92E-3E1F-DDEC-BC49086E9533}"/>
                </a:ext>
              </a:extLst>
            </p:cNvPr>
            <p:cNvCxnSpPr>
              <a:cxnSpLocks/>
              <a:stCxn id="32" idx="2"/>
              <a:endCxn id="27" idx="0"/>
            </p:cNvCxnSpPr>
            <p:nvPr/>
          </p:nvCxnSpPr>
          <p:spPr>
            <a:xfrm flipH="1">
              <a:off x="6478220" y="1513666"/>
              <a:ext cx="206753" cy="2114238"/>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13" name="Straight Arrow Connector 12">
              <a:extLst>
                <a:ext uri="{FF2B5EF4-FFF2-40B4-BE49-F238E27FC236}">
                  <a16:creationId xmlns:a16="http://schemas.microsoft.com/office/drawing/2014/main" id="{C9075A14-F042-1DDA-F1B8-08A551F7DB1B}"/>
                </a:ext>
              </a:extLst>
            </p:cNvPr>
            <p:cNvCxnSpPr>
              <a:cxnSpLocks/>
              <a:stCxn id="27" idx="3"/>
              <a:endCxn id="22" idx="0"/>
            </p:cNvCxnSpPr>
            <p:nvPr/>
          </p:nvCxnSpPr>
          <p:spPr>
            <a:xfrm>
              <a:off x="6478220" y="4224349"/>
              <a:ext cx="1466412" cy="1805318"/>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pic>
          <p:nvPicPr>
            <p:cNvPr id="14" name="Graphic 13" descr="Group of people with solid fill">
              <a:extLst>
                <a:ext uri="{FF2B5EF4-FFF2-40B4-BE49-F238E27FC236}">
                  <a16:creationId xmlns:a16="http://schemas.microsoft.com/office/drawing/2014/main" id="{956A8F72-3CCC-237E-E0A1-75232B393628}"/>
                </a:ext>
              </a:extLst>
            </p:cNvPr>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840703" y="2448912"/>
              <a:ext cx="914400" cy="914400"/>
            </a:xfrm>
            <a:prstGeom prst="rect">
              <a:avLst/>
            </a:prstGeom>
          </p:spPr>
        </p:pic>
        <p:pic>
          <p:nvPicPr>
            <p:cNvPr id="15" name="Graphic 14" descr="Group of people with solid fill">
              <a:extLst>
                <a:ext uri="{FF2B5EF4-FFF2-40B4-BE49-F238E27FC236}">
                  <a16:creationId xmlns:a16="http://schemas.microsoft.com/office/drawing/2014/main" id="{F1140DE3-4BCE-341F-F360-738CEC6D8790}"/>
                </a:ext>
              </a:extLst>
            </p:cNvPr>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65089" y="1694819"/>
              <a:ext cx="914400" cy="914400"/>
            </a:xfrm>
            <a:prstGeom prst="rect">
              <a:avLst/>
            </a:prstGeom>
          </p:spPr>
        </p:pic>
        <p:cxnSp>
          <p:nvCxnSpPr>
            <p:cNvPr id="16" name="Straight Arrow Connector 15">
              <a:extLst>
                <a:ext uri="{FF2B5EF4-FFF2-40B4-BE49-F238E27FC236}">
                  <a16:creationId xmlns:a16="http://schemas.microsoft.com/office/drawing/2014/main" id="{5FE32963-8456-0A1C-6CE2-18A31386A84E}"/>
                </a:ext>
              </a:extLst>
            </p:cNvPr>
            <p:cNvCxnSpPr>
              <a:cxnSpLocks/>
              <a:stCxn id="15" idx="2"/>
              <a:endCxn id="35" idx="0"/>
            </p:cNvCxnSpPr>
            <p:nvPr/>
          </p:nvCxnSpPr>
          <p:spPr>
            <a:xfrm>
              <a:off x="3222289" y="2609219"/>
              <a:ext cx="1729904" cy="1458409"/>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17" name="Straight Arrow Connector 16">
              <a:extLst>
                <a:ext uri="{FF2B5EF4-FFF2-40B4-BE49-F238E27FC236}">
                  <a16:creationId xmlns:a16="http://schemas.microsoft.com/office/drawing/2014/main" id="{E77B51B3-FC16-1690-CF1A-ABB1DF56D6F9}"/>
                </a:ext>
              </a:extLst>
            </p:cNvPr>
            <p:cNvCxnSpPr>
              <a:cxnSpLocks/>
              <a:stCxn id="14" idx="2"/>
              <a:endCxn id="30" idx="0"/>
            </p:cNvCxnSpPr>
            <p:nvPr/>
          </p:nvCxnSpPr>
          <p:spPr>
            <a:xfrm flipH="1">
              <a:off x="8702758" y="3363312"/>
              <a:ext cx="1595145" cy="704314"/>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sp>
          <p:nvSpPr>
            <p:cNvPr id="18" name="Rectangle 17">
              <a:extLst>
                <a:ext uri="{FF2B5EF4-FFF2-40B4-BE49-F238E27FC236}">
                  <a16:creationId xmlns:a16="http://schemas.microsoft.com/office/drawing/2014/main" id="{9965D52F-2BCA-45A2-C741-BA6F9C581914}"/>
                </a:ext>
              </a:extLst>
            </p:cNvPr>
            <p:cNvSpPr/>
            <p:nvPr/>
          </p:nvSpPr>
          <p:spPr>
            <a:xfrm>
              <a:off x="4318371" y="1807206"/>
              <a:ext cx="1033970" cy="475452"/>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Foreign Sub Co.</a:t>
              </a:r>
            </a:p>
          </p:txBody>
        </p:sp>
        <p:cxnSp>
          <p:nvCxnSpPr>
            <p:cNvPr id="20" name="Straight Arrow Connector 19">
              <a:extLst>
                <a:ext uri="{FF2B5EF4-FFF2-40B4-BE49-F238E27FC236}">
                  <a16:creationId xmlns:a16="http://schemas.microsoft.com/office/drawing/2014/main" id="{40950725-69F1-F3EF-D0F6-D0278A22BB6D}"/>
                </a:ext>
              </a:extLst>
            </p:cNvPr>
            <p:cNvCxnSpPr>
              <a:cxnSpLocks/>
              <a:stCxn id="18" idx="2"/>
              <a:endCxn id="34" idx="0"/>
            </p:cNvCxnSpPr>
            <p:nvPr/>
          </p:nvCxnSpPr>
          <p:spPr>
            <a:xfrm>
              <a:off x="4835356" y="2282658"/>
              <a:ext cx="48519" cy="507714"/>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pic>
          <p:nvPicPr>
            <p:cNvPr id="21" name="Graphic 20" descr="Confused person with solid fill">
              <a:extLst>
                <a:ext uri="{FF2B5EF4-FFF2-40B4-BE49-F238E27FC236}">
                  <a16:creationId xmlns:a16="http://schemas.microsoft.com/office/drawing/2014/main" id="{098545FF-E760-84DE-F198-EE20AA017D53}"/>
                </a:ext>
              </a:extLst>
            </p:cNvPr>
            <p:cNvPicPr>
              <a:picLocks noChangeAspect="1"/>
            </p:cNvPicPr>
            <p:nvPr/>
          </p:nvPicPr>
          <p:blipFill>
            <a:blip r:embed="rId5">
              <a:duotone>
                <a:schemeClr val="accent5">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429890" y="2498047"/>
              <a:ext cx="914400" cy="914400"/>
            </a:xfrm>
            <a:prstGeom prst="rect">
              <a:avLst/>
            </a:prstGeom>
          </p:spPr>
        </p:pic>
      </p:grpSp>
      <p:cxnSp>
        <p:nvCxnSpPr>
          <p:cNvPr id="99" name="Straight Arrow Connector 98">
            <a:extLst>
              <a:ext uri="{FF2B5EF4-FFF2-40B4-BE49-F238E27FC236}">
                <a16:creationId xmlns:a16="http://schemas.microsoft.com/office/drawing/2014/main" id="{0DFB1FE6-E87C-5D87-0F50-7421DD1697E0}"/>
              </a:ext>
            </a:extLst>
          </p:cNvPr>
          <p:cNvCxnSpPr>
            <a:cxnSpLocks/>
            <a:stCxn id="34" idx="0"/>
            <a:endCxn id="32" idx="2"/>
          </p:cNvCxnSpPr>
          <p:nvPr/>
        </p:nvCxnSpPr>
        <p:spPr>
          <a:xfrm flipV="1">
            <a:off x="5604236" y="1214817"/>
            <a:ext cx="1907838" cy="1382017"/>
          </a:xfrm>
          <a:prstGeom prst="straightConnector1">
            <a:avLst/>
          </a:prstGeom>
          <a:ln w="66675" cmpd="dbl">
            <a:solidFill>
              <a:schemeClr val="tx1"/>
            </a:solidFill>
            <a:tailEnd type="triangle"/>
          </a:ln>
        </p:spPr>
        <p:style>
          <a:lnRef idx="2">
            <a:schemeClr val="accent5"/>
          </a:lnRef>
          <a:fillRef idx="0">
            <a:schemeClr val="accent5"/>
          </a:fillRef>
          <a:effectRef idx="1">
            <a:schemeClr val="accent5"/>
          </a:effectRef>
          <a:fontRef idx="minor">
            <a:schemeClr val="tx1"/>
          </a:fontRef>
        </p:style>
      </p:cxnSp>
      <p:cxnSp>
        <p:nvCxnSpPr>
          <p:cNvPr id="105" name="Straight Arrow Connector 104">
            <a:extLst>
              <a:ext uri="{FF2B5EF4-FFF2-40B4-BE49-F238E27FC236}">
                <a16:creationId xmlns:a16="http://schemas.microsoft.com/office/drawing/2014/main" id="{0364396B-22BE-D297-707E-A662B1B84630}"/>
              </a:ext>
            </a:extLst>
          </p:cNvPr>
          <p:cNvCxnSpPr>
            <a:cxnSpLocks/>
            <a:stCxn id="25" idx="0"/>
            <a:endCxn id="33" idx="2"/>
          </p:cNvCxnSpPr>
          <p:nvPr/>
        </p:nvCxnSpPr>
        <p:spPr>
          <a:xfrm flipH="1" flipV="1">
            <a:off x="8617516" y="2218069"/>
            <a:ext cx="635730" cy="2904418"/>
          </a:xfrm>
          <a:prstGeom prst="straightConnector1">
            <a:avLst/>
          </a:prstGeom>
          <a:ln w="66675" cmpd="dbl">
            <a:solidFill>
              <a:schemeClr val="tx1"/>
            </a:solidFill>
            <a:tailEnd type="triangle"/>
          </a:ln>
        </p:spPr>
        <p:style>
          <a:lnRef idx="2">
            <a:schemeClr val="accent5"/>
          </a:lnRef>
          <a:fillRef idx="0">
            <a:schemeClr val="accent5"/>
          </a:fillRef>
          <a:effectRef idx="1">
            <a:schemeClr val="accent5"/>
          </a:effectRef>
          <a:fontRef idx="minor">
            <a:schemeClr val="tx1"/>
          </a:fontRef>
        </p:style>
      </p:cxnSp>
      <p:cxnSp>
        <p:nvCxnSpPr>
          <p:cNvPr id="108" name="Straight Arrow Connector 107">
            <a:extLst>
              <a:ext uri="{FF2B5EF4-FFF2-40B4-BE49-F238E27FC236}">
                <a16:creationId xmlns:a16="http://schemas.microsoft.com/office/drawing/2014/main" id="{69F474D5-68EE-2CE8-010E-4CAE115EF644}"/>
              </a:ext>
            </a:extLst>
          </p:cNvPr>
          <p:cNvCxnSpPr>
            <a:cxnSpLocks/>
            <a:stCxn id="24" idx="0"/>
            <a:endCxn id="28" idx="3"/>
          </p:cNvCxnSpPr>
          <p:nvPr/>
        </p:nvCxnSpPr>
        <p:spPr>
          <a:xfrm flipH="1" flipV="1">
            <a:off x="6200572" y="5832683"/>
            <a:ext cx="1419635" cy="257605"/>
          </a:xfrm>
          <a:prstGeom prst="straightConnector1">
            <a:avLst/>
          </a:prstGeom>
          <a:ln w="66675" cmpd="dbl">
            <a:solidFill>
              <a:schemeClr val="tx1"/>
            </a:solidFill>
            <a:tailEnd type="triangle"/>
          </a:ln>
        </p:spPr>
        <p:style>
          <a:lnRef idx="2">
            <a:schemeClr val="accent5"/>
          </a:lnRef>
          <a:fillRef idx="0">
            <a:schemeClr val="accent5"/>
          </a:fillRef>
          <a:effectRef idx="1">
            <a:schemeClr val="accent5"/>
          </a:effectRef>
          <a:fontRef idx="minor">
            <a:schemeClr val="tx1"/>
          </a:fontRef>
        </p:style>
      </p:cxnSp>
      <p:cxnSp>
        <p:nvCxnSpPr>
          <p:cNvPr id="111" name="Straight Arrow Connector 110">
            <a:extLst>
              <a:ext uri="{FF2B5EF4-FFF2-40B4-BE49-F238E27FC236}">
                <a16:creationId xmlns:a16="http://schemas.microsoft.com/office/drawing/2014/main" id="{9E8F1E0E-AC9B-7883-30BB-749A8052003B}"/>
              </a:ext>
            </a:extLst>
          </p:cNvPr>
          <p:cNvCxnSpPr>
            <a:cxnSpLocks/>
            <a:stCxn id="30" idx="0"/>
            <a:endCxn id="31" idx="3"/>
          </p:cNvCxnSpPr>
          <p:nvPr/>
        </p:nvCxnSpPr>
        <p:spPr>
          <a:xfrm flipH="1" flipV="1">
            <a:off x="7971426" y="3224329"/>
            <a:ext cx="1678007" cy="755117"/>
          </a:xfrm>
          <a:prstGeom prst="straightConnector1">
            <a:avLst/>
          </a:prstGeom>
          <a:ln w="66675" cmpd="dbl">
            <a:solidFill>
              <a:schemeClr val="tx1"/>
            </a:solidFill>
            <a:tailEnd type="triangle"/>
          </a:ln>
        </p:spPr>
        <p:style>
          <a:lnRef idx="2">
            <a:schemeClr val="accent5"/>
          </a:lnRef>
          <a:fillRef idx="0">
            <a:schemeClr val="accent5"/>
          </a:fillRef>
          <a:effectRef idx="1">
            <a:schemeClr val="accent5"/>
          </a:effectRef>
          <a:fontRef idx="minor">
            <a:schemeClr val="tx1"/>
          </a:fontRef>
        </p:style>
      </p:cxnSp>
      <p:sp>
        <p:nvSpPr>
          <p:cNvPr id="116" name="Title 1">
            <a:extLst>
              <a:ext uri="{FF2B5EF4-FFF2-40B4-BE49-F238E27FC236}">
                <a16:creationId xmlns:a16="http://schemas.microsoft.com/office/drawing/2014/main" id="{90B233A6-0114-866D-95A7-3EB9927BC341}"/>
              </a:ext>
            </a:extLst>
          </p:cNvPr>
          <p:cNvSpPr>
            <a:spLocks noGrp="1"/>
          </p:cNvSpPr>
          <p:nvPr>
            <p:ph type="title"/>
          </p:nvPr>
        </p:nvSpPr>
        <p:spPr>
          <a:xfrm>
            <a:off x="311424" y="683050"/>
            <a:ext cx="3203053" cy="6065925"/>
          </a:xfrm>
          <a:noFill/>
        </p:spPr>
        <p:txBody>
          <a:bodyPr anchor="ctr">
            <a:normAutofit/>
          </a:bodyPr>
          <a:lstStyle/>
          <a:p>
            <a:pPr algn="ctr"/>
            <a:r>
              <a:rPr lang="en-US" sz="3200" b="1" dirty="0">
                <a:solidFill>
                  <a:schemeClr val="tx1">
                    <a:lumMod val="65000"/>
                    <a:lumOff val="35000"/>
                  </a:schemeClr>
                </a:solidFill>
              </a:rPr>
              <a:t>Special Allocations of Partnership Items</a:t>
            </a:r>
          </a:p>
        </p:txBody>
      </p:sp>
      <p:cxnSp>
        <p:nvCxnSpPr>
          <p:cNvPr id="2" name="Straight Arrow Connector 1">
            <a:extLst>
              <a:ext uri="{FF2B5EF4-FFF2-40B4-BE49-F238E27FC236}">
                <a16:creationId xmlns:a16="http://schemas.microsoft.com/office/drawing/2014/main" id="{70D1EFC5-7044-DF15-6F4B-704565534279}"/>
              </a:ext>
            </a:extLst>
          </p:cNvPr>
          <p:cNvCxnSpPr>
            <a:cxnSpLocks/>
            <a:stCxn id="32" idx="1"/>
            <a:endCxn id="18" idx="0"/>
          </p:cNvCxnSpPr>
          <p:nvPr/>
        </p:nvCxnSpPr>
        <p:spPr>
          <a:xfrm flipH="1">
            <a:off x="5552843" y="957482"/>
            <a:ext cx="1411608" cy="575088"/>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3179090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7D178-A4C1-F7D3-AA05-3334BA61797E}"/>
              </a:ext>
            </a:extLst>
          </p:cNvPr>
          <p:cNvSpPr>
            <a:spLocks noGrp="1"/>
          </p:cNvSpPr>
          <p:nvPr>
            <p:ph type="title"/>
          </p:nvPr>
        </p:nvSpPr>
        <p:spPr/>
        <p:txBody>
          <a:bodyPr/>
          <a:lstStyle/>
          <a:p>
            <a:r>
              <a:rPr lang="en-US" dirty="0"/>
              <a:t>Research on Related State rules </a:t>
            </a:r>
          </a:p>
        </p:txBody>
      </p:sp>
      <p:sp>
        <p:nvSpPr>
          <p:cNvPr id="3" name="Content Placeholder 2">
            <a:extLst>
              <a:ext uri="{FF2B5EF4-FFF2-40B4-BE49-F238E27FC236}">
                <a16:creationId xmlns:a16="http://schemas.microsoft.com/office/drawing/2014/main" id="{9F319D8C-44D9-D8EB-6E99-A4C01DFBDD1F}"/>
              </a:ext>
            </a:extLst>
          </p:cNvPr>
          <p:cNvSpPr>
            <a:spLocks noGrp="1"/>
          </p:cNvSpPr>
          <p:nvPr>
            <p:ph idx="1"/>
          </p:nvPr>
        </p:nvSpPr>
        <p:spPr/>
        <p:txBody>
          <a:bodyPr/>
          <a:lstStyle/>
          <a:p>
            <a:r>
              <a:rPr lang="en-US" sz="2400" dirty="0"/>
              <a:t>Focused on tiered partnership structures in particular. </a:t>
            </a:r>
            <a:br>
              <a:rPr lang="en-US" sz="2400" dirty="0"/>
            </a:br>
            <a:r>
              <a:rPr lang="en-US" sz="2400" dirty="0"/>
              <a:t>(The current version of the research is posted on the agenda.)</a:t>
            </a:r>
          </a:p>
          <a:p>
            <a:r>
              <a:rPr lang="en-US" sz="2400" dirty="0"/>
              <a:t>Most states do not have anything like Subchapter K – a section of law entirely devoted to partnership taxation.</a:t>
            </a:r>
          </a:p>
          <a:p>
            <a:r>
              <a:rPr lang="en-US" sz="2400" dirty="0"/>
              <a:t>States also may not have specific statutory guidance for a number of issues.</a:t>
            </a:r>
          </a:p>
          <a:p>
            <a:r>
              <a:rPr lang="en-US" sz="2400" dirty="0"/>
              <a:t>So what is the basis for state partnership tax rules?</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00BF84C6-DE2D-E7D5-A00C-A3EBCDC68772}"/>
              </a:ext>
            </a:extLst>
          </p:cNvPr>
          <p:cNvSpPr>
            <a:spLocks noGrp="1"/>
          </p:cNvSpPr>
          <p:nvPr>
            <p:ph type="sldNum" sz="quarter" idx="12"/>
          </p:nvPr>
        </p:nvSpPr>
        <p:spPr/>
        <p:txBody>
          <a:bodyPr/>
          <a:lstStyle/>
          <a:p>
            <a:fld id="{3A98EE3D-8CD1-4C3F-BD1C-C98C9596463C}" type="slidenum">
              <a:rPr lang="en-US" smtClean="0"/>
              <a:t>8</a:t>
            </a:fld>
            <a:endParaRPr lang="en-US" dirty="0"/>
          </a:p>
        </p:txBody>
      </p:sp>
    </p:spTree>
    <p:extLst>
      <p:ext uri="{BB962C8B-B14F-4D97-AF65-F5344CB8AC3E}">
        <p14:creationId xmlns:p14="http://schemas.microsoft.com/office/powerpoint/2010/main" val="3060943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8D763ED8-C8A5-4472-E540-91B660E13DBA}"/>
              </a:ext>
            </a:extLst>
          </p:cNvPr>
          <p:cNvGraphicFramePr/>
          <p:nvPr>
            <p:extLst>
              <p:ext uri="{D42A27DB-BD31-4B8C-83A1-F6EECF244321}">
                <p14:modId xmlns:p14="http://schemas.microsoft.com/office/powerpoint/2010/main" val="3882909511"/>
              </p:ext>
            </p:extLst>
          </p:nvPr>
        </p:nvGraphicFramePr>
        <p:xfrm>
          <a:off x="1743740" y="680484"/>
          <a:ext cx="8716442" cy="58479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2886415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ividendVTI">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0</TotalTime>
  <Words>2502</Words>
  <Application>Microsoft Office PowerPoint</Application>
  <PresentationFormat>Widescreen</PresentationFormat>
  <Paragraphs>308</Paragraphs>
  <Slides>39</Slides>
  <Notes>36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39</vt:i4>
      </vt:variant>
    </vt:vector>
  </HeadingPairs>
  <TitlesOfParts>
    <vt:vector size="48" baseType="lpstr">
      <vt:lpstr>Aptos</vt:lpstr>
      <vt:lpstr>Aptos Narrow</vt:lpstr>
      <vt:lpstr>Arial</vt:lpstr>
      <vt:lpstr>Calibri</vt:lpstr>
      <vt:lpstr>Cambria</vt:lpstr>
      <vt:lpstr>Franklin Gothic Book</vt:lpstr>
      <vt:lpstr>Franklin Gothic Demi</vt:lpstr>
      <vt:lpstr>Wingdings 2</vt:lpstr>
      <vt:lpstr>DividendVTI</vt:lpstr>
      <vt:lpstr>      State Taxation of Partnerships –  Status Report and Plan for 2024</vt:lpstr>
      <vt:lpstr>PowerPoint Presentation</vt:lpstr>
      <vt:lpstr>Status - Overview </vt:lpstr>
      <vt:lpstr>Possible Scope &amp; Issues FOR White Paper:</vt:lpstr>
      <vt:lpstr>Tiered Partnership Structures</vt:lpstr>
      <vt:lpstr>Intercompany Transactions</vt:lpstr>
      <vt:lpstr>Special Allocations of Partnership Items</vt:lpstr>
      <vt:lpstr>Research on Related State rules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 – How Might WE proceed?</vt:lpstr>
      <vt:lpstr>Proposed Framework –  Oct. 2023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White paper</vt:lpstr>
      <vt:lpstr>Examples of Specific Questions to Be Addressed</vt:lpstr>
      <vt:lpstr>Question:</vt:lpstr>
      <vt:lpstr>Other – Partnership Training</vt:lpstr>
      <vt:lpstr>Next work group call and Uniformity Meeting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2024-06-18T21:41:56Z</dcterms:created>
  <dcterms:modified xsi:type="dcterms:W3CDTF">2024-06-18T21:42:06Z</dcterms:modified>
</cp:coreProperties>
</file>