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5" r:id="rId3"/>
    <p:sldId id="281" r:id="rId4"/>
    <p:sldId id="257" r:id="rId5"/>
    <p:sldId id="264" r:id="rId6"/>
    <p:sldId id="291" r:id="rId7"/>
    <p:sldId id="267" r:id="rId8"/>
    <p:sldId id="265" r:id="rId9"/>
    <p:sldId id="268" r:id="rId10"/>
    <p:sldId id="258" r:id="rId11"/>
    <p:sldId id="282" r:id="rId12"/>
    <p:sldId id="259" r:id="rId13"/>
    <p:sldId id="260" r:id="rId14"/>
    <p:sldId id="261" r:id="rId15"/>
    <p:sldId id="263" r:id="rId16"/>
    <p:sldId id="287" r:id="rId17"/>
    <p:sldId id="262" r:id="rId18"/>
    <p:sldId id="284" r:id="rId19"/>
    <p:sldId id="266" r:id="rId20"/>
    <p:sldId id="270" r:id="rId21"/>
    <p:sldId id="271" r:id="rId22"/>
    <p:sldId id="272" r:id="rId23"/>
    <p:sldId id="273" r:id="rId24"/>
    <p:sldId id="288" r:id="rId25"/>
    <p:sldId id="289" r:id="rId26"/>
    <p:sldId id="290" r:id="rId27"/>
    <p:sldId id="283" r:id="rId28"/>
    <p:sldId id="274" r:id="rId29"/>
    <p:sldId id="280" r:id="rId30"/>
    <p:sldId id="269" r:id="rId31"/>
    <p:sldId id="275" r:id="rId32"/>
    <p:sldId id="276" r:id="rId33"/>
    <p:sldId id="277" r:id="rId34"/>
    <p:sldId id="278" r:id="rId35"/>
    <p:sldId id="27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C8C5E-374C-4C75-BD35-BE47DF1B8A0E}" v="26" dt="2024-04-26T00:20:1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snapToGrid="0">
      <p:cViewPr varScale="1">
        <p:scale>
          <a:sx n="92" d="100"/>
          <a:sy n="92" d="100"/>
        </p:scale>
        <p:origin x="77" y="139"/>
      </p:cViewPr>
      <p:guideLst/>
    </p:cSldViewPr>
  </p:slideViewPr>
  <p:notesTextViewPr>
    <p:cViewPr>
      <p:scale>
        <a:sx n="1" d="1"/>
        <a:sy n="1" d="1"/>
      </p:scale>
      <p:origin x="0" y="0"/>
    </p:cViewPr>
  </p:notesTextViewPr>
  <p:notesViewPr>
    <p:cSldViewPr snapToGrid="0">
      <p:cViewPr varScale="1">
        <p:scale>
          <a:sx n="50" d="100"/>
          <a:sy n="50" d="100"/>
        </p:scale>
        <p:origin x="1686"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600" y="180474"/>
            <a:ext cx="2743200" cy="1543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1816767"/>
            <a:ext cx="5486400" cy="686844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4330A-817F-4161-BC77-C968EC8168B5}" type="slidenum">
              <a:rPr lang="en-US" smtClean="0"/>
              <a:t>‹#›</a:t>
            </a:fld>
            <a:endParaRPr lang="en-US"/>
          </a:p>
        </p:txBody>
      </p:sp>
    </p:spTree>
    <p:extLst>
      <p:ext uri="{BB962C8B-B14F-4D97-AF65-F5344CB8AC3E}">
        <p14:creationId xmlns:p14="http://schemas.microsoft.com/office/powerpoint/2010/main" val="254469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80975"/>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4330A-817F-4161-BC77-C968EC8168B5}" type="slidenum">
              <a:rPr lang="en-US" smtClean="0"/>
              <a:t>1</a:t>
            </a:fld>
            <a:endParaRPr lang="en-US"/>
          </a:p>
        </p:txBody>
      </p:sp>
    </p:spTree>
    <p:extLst>
      <p:ext uri="{BB962C8B-B14F-4D97-AF65-F5344CB8AC3E}">
        <p14:creationId xmlns:p14="http://schemas.microsoft.com/office/powerpoint/2010/main" val="422580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0AF2-76E8-6B64-10AC-B6311CE11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0F2840-413C-4287-75EA-FB461B099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3DCBB2-E268-E480-65B2-31143A732F5B}"/>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987C5D20-8983-B21A-3A29-246ABFA00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B484D-AC44-6FE5-29CA-BD2AABAFD195}"/>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138632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7142-E7BE-165E-AA21-1C212D786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767EC-A3C7-5BE1-7723-FBDFAA7EC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7AE9-AEB8-950D-DFE5-8FC4DF39D14E}"/>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FA717182-7D3C-1FBC-A0F8-254C8CBD3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2A005-6A68-FCC5-B92D-EDCAE8F5B50C}"/>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77345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03865-0425-097A-3496-5A758C323C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895CD-705A-0035-6D26-FBEE99612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F87B3-AE56-DF8A-A857-8302854E686C}"/>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A3A3CFE5-9D1C-0DF3-626A-EFC4D62AD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1150A-AD21-9D81-F24C-CFD0C0B80B5C}"/>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38769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1E46-B15F-FBC9-CD83-D8899BE5DC6B}"/>
              </a:ext>
            </a:extLst>
          </p:cNvPr>
          <p:cNvSpPr>
            <a:spLocks noGrp="1"/>
          </p:cNvSpPr>
          <p:nvPr>
            <p:ph type="title"/>
          </p:nvPr>
        </p:nvSpPr>
        <p:spPr>
          <a:xfrm>
            <a:off x="838200" y="365126"/>
            <a:ext cx="10515600" cy="9965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5A1118-5260-8B75-6D14-72361856FB97}"/>
              </a:ext>
            </a:extLst>
          </p:cNvPr>
          <p:cNvSpPr>
            <a:spLocks noGrp="1"/>
          </p:cNvSpPr>
          <p:nvPr>
            <p:ph idx="1"/>
          </p:nvPr>
        </p:nvSpPr>
        <p:spPr>
          <a:xfrm>
            <a:off x="838200" y="1526405"/>
            <a:ext cx="10515600" cy="4297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B2AB27-EC36-5471-D157-30050261BEB2}"/>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9955848A-BC9F-AC24-6D4E-4DF2F8283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DF758-FCC5-EACB-737F-286D6CCB0572}"/>
              </a:ext>
            </a:extLst>
          </p:cNvPr>
          <p:cNvSpPr>
            <a:spLocks noGrp="1"/>
          </p:cNvSpPr>
          <p:nvPr>
            <p:ph type="sldNum" sz="quarter" idx="12"/>
          </p:nvPr>
        </p:nvSpPr>
        <p:spPr/>
        <p:txBody>
          <a:bodyPr/>
          <a:lstStyle/>
          <a:p>
            <a:fld id="{6677397C-F04B-43BC-84FA-938E475BD17B}" type="slidenum">
              <a:rPr lang="en-US" smtClean="0"/>
              <a:t>‹#›</a:t>
            </a:fld>
            <a:endParaRPr lang="en-US"/>
          </a:p>
        </p:txBody>
      </p:sp>
      <p:pic>
        <p:nvPicPr>
          <p:cNvPr id="7" name="Picture 6">
            <a:extLst>
              <a:ext uri="{FF2B5EF4-FFF2-40B4-BE49-F238E27FC236}">
                <a16:creationId xmlns:a16="http://schemas.microsoft.com/office/drawing/2014/main" id="{71A0DED9-3DCD-2738-99A7-C3F934E7F50C}"/>
              </a:ext>
            </a:extLst>
          </p:cNvPr>
          <p:cNvPicPr>
            <a:picLocks noChangeAspect="1"/>
          </p:cNvPicPr>
          <p:nvPr userDrawn="1"/>
        </p:nvPicPr>
        <p:blipFill>
          <a:blip r:embed="rId2"/>
          <a:stretch>
            <a:fillRect/>
          </a:stretch>
        </p:blipFill>
        <p:spPr>
          <a:xfrm>
            <a:off x="5408200" y="6191607"/>
            <a:ext cx="1375599" cy="694609"/>
          </a:xfrm>
          <a:prstGeom prst="rect">
            <a:avLst/>
          </a:prstGeom>
          <a:effectLst>
            <a:softEdge rad="63500"/>
          </a:effectLst>
        </p:spPr>
      </p:pic>
    </p:spTree>
    <p:extLst>
      <p:ext uri="{BB962C8B-B14F-4D97-AF65-F5344CB8AC3E}">
        <p14:creationId xmlns:p14="http://schemas.microsoft.com/office/powerpoint/2010/main" val="337825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F936-E057-93A1-59B3-2528CFDB5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D6736-A958-4070-37E3-531CD49C55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136D8-1CB7-E182-D249-CEBA1F37270D}"/>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4148D6B0-8A1C-7342-FCA0-DC56DB6C5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9F0F1-BC10-BEA3-6DEB-86C395426A2B}"/>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181515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2B05-6AEA-4572-E3D7-CD7780CE8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0F51C-8D6D-AD72-2591-1E8D25F0A4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1A7BC9-3726-74CA-91E4-A6ACD2165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25D784-6C52-50AF-331A-323DD210CA57}"/>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6" name="Footer Placeholder 5">
            <a:extLst>
              <a:ext uri="{FF2B5EF4-FFF2-40B4-BE49-F238E27FC236}">
                <a16:creationId xmlns:a16="http://schemas.microsoft.com/office/drawing/2014/main" id="{ACAF681F-C283-3313-5A3D-3179F54E9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846BF-EDE1-41F1-A01C-B0EC2F95B43E}"/>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385770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5223-9180-2BA1-4BE5-8A18BE21B5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1D981C-158C-1062-3C4E-6B0FDF2D5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D5FBD6-0C25-DD28-D9E6-BECB90A46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97642-DE3A-31F1-5E74-AF119CDD7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5F6B7-A624-3E56-9A22-3B3634972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FAE2F-8AC9-B0DD-5592-7896A0B5E938}"/>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8" name="Footer Placeholder 7">
            <a:extLst>
              <a:ext uri="{FF2B5EF4-FFF2-40B4-BE49-F238E27FC236}">
                <a16:creationId xmlns:a16="http://schemas.microsoft.com/office/drawing/2014/main" id="{E72F781D-69A8-5D5A-9D4D-04D741F603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003303-7344-DF9D-C7DB-E4EFB50922CB}"/>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50620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0138-73EC-3408-778B-53F51997B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2B1C-1A59-49F4-0AFE-6D478415329F}"/>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4" name="Footer Placeholder 3">
            <a:extLst>
              <a:ext uri="{FF2B5EF4-FFF2-40B4-BE49-F238E27FC236}">
                <a16:creationId xmlns:a16="http://schemas.microsoft.com/office/drawing/2014/main" id="{58EFF0C0-72B5-57A3-DB0B-ABBD276D3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07A448-C698-8639-7386-2288E92896BE}"/>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63210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4D768-2391-9A93-12CC-BBA35B9C3827}"/>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3" name="Footer Placeholder 2">
            <a:extLst>
              <a:ext uri="{FF2B5EF4-FFF2-40B4-BE49-F238E27FC236}">
                <a16:creationId xmlns:a16="http://schemas.microsoft.com/office/drawing/2014/main" id="{4D6CCAC1-C414-8195-28C1-1FD60C2D4A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ADF3C-117C-5717-46F4-68A1DF8F2A59}"/>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17585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B6F-FF6C-1076-B136-A51750B12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8E304-AC2E-7213-09D6-EE8BC6E6D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06EEA-7914-F8B4-04EE-587660404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87A1C-4D04-3BA8-348F-4AC9C2CF35C4}"/>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6" name="Footer Placeholder 5">
            <a:extLst>
              <a:ext uri="{FF2B5EF4-FFF2-40B4-BE49-F238E27FC236}">
                <a16:creationId xmlns:a16="http://schemas.microsoft.com/office/drawing/2014/main" id="{6B6FB87E-4F8C-0607-697B-FF8370566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CC873-A336-3015-149E-8ECBE3A08048}"/>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156931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3E61-0572-78BB-A2C4-9F47029B1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93804-C0E1-372E-0EF3-08F12D933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622C3-EB7D-2813-7B8A-DF70EF4E2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2EDDF5-7ECD-2294-83D9-C1BA202E2533}"/>
              </a:ext>
            </a:extLst>
          </p:cNvPr>
          <p:cNvSpPr>
            <a:spLocks noGrp="1"/>
          </p:cNvSpPr>
          <p:nvPr>
            <p:ph type="dt" sz="half" idx="10"/>
          </p:nvPr>
        </p:nvSpPr>
        <p:spPr/>
        <p:txBody>
          <a:bodyPr/>
          <a:lstStyle/>
          <a:p>
            <a:fld id="{52DFFFF7-C4C4-45EE-A60A-24DDC2CA5C78}" type="datetimeFigureOut">
              <a:rPr lang="en-US" smtClean="0"/>
              <a:t>4/26/2024</a:t>
            </a:fld>
            <a:endParaRPr lang="en-US"/>
          </a:p>
        </p:txBody>
      </p:sp>
      <p:sp>
        <p:nvSpPr>
          <p:cNvPr id="6" name="Footer Placeholder 5">
            <a:extLst>
              <a:ext uri="{FF2B5EF4-FFF2-40B4-BE49-F238E27FC236}">
                <a16:creationId xmlns:a16="http://schemas.microsoft.com/office/drawing/2014/main" id="{96632481-00B6-0E28-B1F3-ABA14E8F1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64CD-DA0C-1246-DCE7-53A1588C167E}"/>
              </a:ext>
            </a:extLst>
          </p:cNvPr>
          <p:cNvSpPr>
            <a:spLocks noGrp="1"/>
          </p:cNvSpPr>
          <p:nvPr>
            <p:ph type="sldNum" sz="quarter" idx="12"/>
          </p:nvPr>
        </p:nvSpPr>
        <p:spPr/>
        <p:txBody>
          <a:bodyPr/>
          <a:lstStyle/>
          <a:p>
            <a:fld id="{6677397C-F04B-43BC-84FA-938E475BD17B}" type="slidenum">
              <a:rPr lang="en-US" smtClean="0"/>
              <a:t>‹#›</a:t>
            </a:fld>
            <a:endParaRPr lang="en-US"/>
          </a:p>
        </p:txBody>
      </p:sp>
    </p:spTree>
    <p:extLst>
      <p:ext uri="{BB962C8B-B14F-4D97-AF65-F5344CB8AC3E}">
        <p14:creationId xmlns:p14="http://schemas.microsoft.com/office/powerpoint/2010/main" val="365505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34EA0-DA4D-B691-40D6-AD45A59A4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D941ACE-EC98-A75B-B21E-25092234E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D0D36E-5E5F-42B3-E280-AE894241B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DFFFF7-C4C4-45EE-A60A-24DDC2CA5C78}" type="datetimeFigureOut">
              <a:rPr lang="en-US" smtClean="0"/>
              <a:t>4/26/2024</a:t>
            </a:fld>
            <a:endParaRPr lang="en-US"/>
          </a:p>
        </p:txBody>
      </p:sp>
      <p:sp>
        <p:nvSpPr>
          <p:cNvPr id="5" name="Footer Placeholder 4">
            <a:extLst>
              <a:ext uri="{FF2B5EF4-FFF2-40B4-BE49-F238E27FC236}">
                <a16:creationId xmlns:a16="http://schemas.microsoft.com/office/drawing/2014/main" id="{00C0DC88-4D52-11A2-21EE-BD02829981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14D3E0-0DA8-3F97-3357-A827555DD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77397C-F04B-43BC-84FA-938E475BD17B}" type="slidenum">
              <a:rPr lang="en-US" smtClean="0"/>
              <a:t>‹#›</a:t>
            </a:fld>
            <a:endParaRPr lang="en-US"/>
          </a:p>
        </p:txBody>
      </p:sp>
    </p:spTree>
    <p:extLst>
      <p:ext uri="{BB962C8B-B14F-4D97-AF65-F5344CB8AC3E}">
        <p14:creationId xmlns:p14="http://schemas.microsoft.com/office/powerpoint/2010/main" val="334772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Posterama" panose="020B0504020200020000" pitchFamily="34" charset="0"/>
          <a:ea typeface="+mj-ea"/>
          <a:cs typeface="Posterama" panose="020B0504020200020000" pitchFamily="34" charset="0"/>
        </a:defRPr>
      </a:lvl1pPr>
    </p:titleStyle>
    <p:bodyStyle>
      <a:lvl1pPr marL="228600" indent="-228600" algn="l" defTabSz="914400" rtl="0" eaLnBrk="1" latinLnBrk="0" hangingPunct="1">
        <a:lnSpc>
          <a:spcPct val="90000"/>
        </a:lnSpc>
        <a:spcBef>
          <a:spcPts val="600"/>
        </a:spcBef>
        <a:spcAft>
          <a:spcPts val="1200"/>
        </a:spcAft>
        <a:buFont typeface="Arial" panose="020B0604020202020204" pitchFamily="34" charset="0"/>
        <a:buChar char="•"/>
        <a:defRPr sz="2800" kern="1200">
          <a:solidFill>
            <a:schemeClr val="tx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600"/>
        </a:spcBef>
        <a:spcAft>
          <a:spcPts val="1200"/>
        </a:spcAft>
        <a:buFont typeface="Arial" panose="020B0604020202020204" pitchFamily="34" charset="0"/>
        <a:buChar char="•"/>
        <a:defRPr sz="2400" kern="1200">
          <a:solidFill>
            <a:schemeClr val="tx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600"/>
        </a:spcBef>
        <a:spcAft>
          <a:spcPts val="1200"/>
        </a:spcAft>
        <a:buFont typeface="Arial" panose="020B0604020202020204" pitchFamily="34" charset="0"/>
        <a:buChar char="•"/>
        <a:defRPr sz="2000" kern="1200">
          <a:solidFill>
            <a:schemeClr val="tx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600"/>
        </a:spcBef>
        <a:spcAft>
          <a:spcPts val="1200"/>
        </a:spcAft>
        <a:buFont typeface="Arial" panose="020B0604020202020204" pitchFamily="34" charset="0"/>
        <a:buChar char="•"/>
        <a:defRPr sz="1800" kern="1200">
          <a:solidFill>
            <a:schemeClr val="tx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600"/>
        </a:spcBef>
        <a:spcAft>
          <a:spcPts val="1200"/>
        </a:spcAft>
        <a:buFont typeface="Arial" panose="020B0604020202020204" pitchFamily="34" charset="0"/>
        <a:buChar char="•"/>
        <a:defRPr sz="1800" kern="1200">
          <a:solidFill>
            <a:schemeClr val="tx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9.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1A8F8-A9CF-2EBB-759B-355020C17050}"/>
              </a:ext>
            </a:extLst>
          </p:cNvPr>
          <p:cNvPicPr>
            <a:picLocks noChangeAspect="1"/>
          </p:cNvPicPr>
          <p:nvPr/>
        </p:nvPicPr>
        <p:blipFill>
          <a:blip r:embed="rId3"/>
          <a:stretch>
            <a:fillRect/>
          </a:stretch>
        </p:blipFill>
        <p:spPr>
          <a:xfrm>
            <a:off x="4720400" y="477523"/>
            <a:ext cx="2751199" cy="1389219"/>
          </a:xfrm>
          <a:prstGeom prst="rect">
            <a:avLst/>
          </a:prstGeom>
          <a:effectLst>
            <a:softEdge rad="63500"/>
          </a:effectLst>
        </p:spPr>
      </p:pic>
      <p:sp>
        <p:nvSpPr>
          <p:cNvPr id="2" name="Title 1">
            <a:extLst>
              <a:ext uri="{FF2B5EF4-FFF2-40B4-BE49-F238E27FC236}">
                <a16:creationId xmlns:a16="http://schemas.microsoft.com/office/drawing/2014/main" id="{45AB41CC-CF59-D16E-094D-E0779397D714}"/>
              </a:ext>
            </a:extLst>
          </p:cNvPr>
          <p:cNvSpPr>
            <a:spLocks noGrp="1"/>
          </p:cNvSpPr>
          <p:nvPr>
            <p:ph type="ctrTitle"/>
          </p:nvPr>
        </p:nvSpPr>
        <p:spPr>
          <a:xfrm>
            <a:off x="297873" y="1866742"/>
            <a:ext cx="11596254" cy="1389220"/>
          </a:xfrm>
        </p:spPr>
        <p:txBody>
          <a:bodyPr>
            <a:normAutofit/>
          </a:bodyPr>
          <a:lstStyle/>
          <a:p>
            <a:r>
              <a:rPr lang="en-US" sz="5400" dirty="0"/>
              <a:t>Uniformity Committee Meeting</a:t>
            </a:r>
          </a:p>
        </p:txBody>
      </p:sp>
      <p:sp>
        <p:nvSpPr>
          <p:cNvPr id="3" name="Subtitle 2">
            <a:extLst>
              <a:ext uri="{FF2B5EF4-FFF2-40B4-BE49-F238E27FC236}">
                <a16:creationId xmlns:a16="http://schemas.microsoft.com/office/drawing/2014/main" id="{F7B45B51-94EA-9B82-BC1C-F57C5453AB7E}"/>
              </a:ext>
            </a:extLst>
          </p:cNvPr>
          <p:cNvSpPr>
            <a:spLocks noGrp="1"/>
          </p:cNvSpPr>
          <p:nvPr>
            <p:ph type="subTitle" idx="1"/>
          </p:nvPr>
        </p:nvSpPr>
        <p:spPr>
          <a:xfrm>
            <a:off x="1524000" y="4021282"/>
            <a:ext cx="9144000" cy="1236518"/>
          </a:xfrm>
        </p:spPr>
        <p:txBody>
          <a:bodyPr/>
          <a:lstStyle/>
          <a:p>
            <a:r>
              <a:rPr lang="en-US" dirty="0"/>
              <a:t>April 30, 2024</a:t>
            </a:r>
          </a:p>
          <a:p>
            <a:r>
              <a:rPr lang="en-US" dirty="0"/>
              <a:t>Kansas City, Missouri</a:t>
            </a:r>
          </a:p>
        </p:txBody>
      </p:sp>
    </p:spTree>
    <p:extLst>
      <p:ext uri="{BB962C8B-B14F-4D97-AF65-F5344CB8AC3E}">
        <p14:creationId xmlns:p14="http://schemas.microsoft.com/office/powerpoint/2010/main" val="76839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6CC-A6F2-984C-1779-52D01F97371F}"/>
              </a:ext>
            </a:extLst>
          </p:cNvPr>
          <p:cNvSpPr>
            <a:spLocks noGrp="1"/>
          </p:cNvSpPr>
          <p:nvPr>
            <p:ph type="title"/>
          </p:nvPr>
        </p:nvSpPr>
        <p:spPr/>
        <p:txBody>
          <a:bodyPr/>
          <a:lstStyle/>
          <a:p>
            <a:pPr algn="ctr"/>
            <a:r>
              <a:rPr lang="en-US" dirty="0">
                <a:solidFill>
                  <a:srgbClr val="A50021"/>
                </a:solidFill>
              </a:rPr>
              <a:t>Initial Public Comment</a:t>
            </a:r>
          </a:p>
        </p:txBody>
      </p:sp>
      <p:sp>
        <p:nvSpPr>
          <p:cNvPr id="3" name="Content Placeholder 2">
            <a:extLst>
              <a:ext uri="{FF2B5EF4-FFF2-40B4-BE49-F238E27FC236}">
                <a16:creationId xmlns:a16="http://schemas.microsoft.com/office/drawing/2014/main" id="{200D1221-BE3F-881E-B150-2571E252D855}"/>
              </a:ext>
            </a:extLst>
          </p:cNvPr>
          <p:cNvSpPr>
            <a:spLocks noGrp="1"/>
          </p:cNvSpPr>
          <p:nvPr>
            <p:ph idx="1"/>
          </p:nvPr>
        </p:nvSpPr>
        <p:spPr/>
        <p:txBody>
          <a:bodyPr/>
          <a:lstStyle/>
          <a:p>
            <a:pPr marL="0" indent="0" algn="ctr">
              <a:buNone/>
            </a:pPr>
            <a:r>
              <a:rPr lang="en-US" dirty="0"/>
              <a:t>Note: The public is invited to comment </a:t>
            </a:r>
            <a:br>
              <a:rPr lang="en-US" dirty="0"/>
            </a:br>
            <a:r>
              <a:rPr lang="en-US" dirty="0"/>
              <a:t>on issues before the committee </a:t>
            </a:r>
            <a:br>
              <a:rPr lang="en-US" dirty="0"/>
            </a:br>
            <a:r>
              <a:rPr lang="en-US" dirty="0"/>
              <a:t>throughout the meeting. </a:t>
            </a:r>
            <a:br>
              <a:rPr lang="en-US" dirty="0"/>
            </a:br>
            <a:endParaRPr lang="en-US" dirty="0"/>
          </a:p>
          <a:p>
            <a:pPr marL="0" indent="0" algn="ctr">
              <a:buNone/>
            </a:pPr>
            <a:r>
              <a:rPr lang="en-US" dirty="0"/>
              <a:t>This initial public comment period </a:t>
            </a:r>
            <a:br>
              <a:rPr lang="en-US" dirty="0"/>
            </a:br>
            <a:r>
              <a:rPr lang="en-US" dirty="0"/>
              <a:t>is for those who wish to comment on the </a:t>
            </a:r>
            <a:br>
              <a:rPr lang="en-US" dirty="0"/>
            </a:br>
            <a:r>
              <a:rPr lang="en-US" dirty="0"/>
              <a:t>committee’s projects or agenda generally.</a:t>
            </a:r>
          </a:p>
        </p:txBody>
      </p:sp>
    </p:spTree>
    <p:extLst>
      <p:ext uri="{BB962C8B-B14F-4D97-AF65-F5344CB8AC3E}">
        <p14:creationId xmlns:p14="http://schemas.microsoft.com/office/powerpoint/2010/main" val="91981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1EAACD-2B7B-DF3F-5AFF-C58FF566F212}"/>
              </a:ext>
            </a:extLst>
          </p:cNvPr>
          <p:cNvPicPr>
            <a:picLocks noChangeAspect="1"/>
          </p:cNvPicPr>
          <p:nvPr/>
        </p:nvPicPr>
        <p:blipFill rotWithShape="1">
          <a:blip r:embed="rId2"/>
          <a:srcRect l="6819" t="3939" r="10171" b="13159"/>
          <a:stretch/>
        </p:blipFill>
        <p:spPr>
          <a:xfrm>
            <a:off x="708201" y="406283"/>
            <a:ext cx="10567364" cy="5936327"/>
          </a:xfrm>
          <a:prstGeom prst="rect">
            <a:avLst/>
          </a:prstGeom>
        </p:spPr>
      </p:pic>
    </p:spTree>
    <p:extLst>
      <p:ext uri="{BB962C8B-B14F-4D97-AF65-F5344CB8AC3E}">
        <p14:creationId xmlns:p14="http://schemas.microsoft.com/office/powerpoint/2010/main" val="362011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6CC-A6F2-984C-1779-52D01F97371F}"/>
              </a:ext>
            </a:extLst>
          </p:cNvPr>
          <p:cNvSpPr>
            <a:spLocks noGrp="1"/>
          </p:cNvSpPr>
          <p:nvPr>
            <p:ph type="title"/>
          </p:nvPr>
        </p:nvSpPr>
        <p:spPr>
          <a:xfrm>
            <a:off x="182217" y="764001"/>
            <a:ext cx="3197087" cy="5329997"/>
          </a:xfrm>
        </p:spPr>
        <p:txBody>
          <a:bodyPr/>
          <a:lstStyle/>
          <a:p>
            <a:pPr algn="ctr"/>
            <a:r>
              <a:rPr lang="en-US" dirty="0">
                <a:solidFill>
                  <a:srgbClr val="A50021"/>
                </a:solidFill>
              </a:rPr>
              <a:t>Approval of the Minutes</a:t>
            </a:r>
          </a:p>
        </p:txBody>
      </p:sp>
      <p:pic>
        <p:nvPicPr>
          <p:cNvPr id="8" name="Picture 7">
            <a:extLst>
              <a:ext uri="{FF2B5EF4-FFF2-40B4-BE49-F238E27FC236}">
                <a16:creationId xmlns:a16="http://schemas.microsoft.com/office/drawing/2014/main" id="{255F45B3-17C7-6E51-7F36-C6DD319D3D10}"/>
              </a:ext>
            </a:extLst>
          </p:cNvPr>
          <p:cNvPicPr>
            <a:picLocks noChangeAspect="1"/>
          </p:cNvPicPr>
          <p:nvPr/>
        </p:nvPicPr>
        <p:blipFill>
          <a:blip r:embed="rId2"/>
          <a:stretch>
            <a:fillRect/>
          </a:stretch>
        </p:blipFill>
        <p:spPr>
          <a:xfrm>
            <a:off x="3886091" y="92364"/>
            <a:ext cx="7564166" cy="6407827"/>
          </a:xfrm>
          <a:prstGeom prst="rect">
            <a:avLst/>
          </a:prstGeom>
        </p:spPr>
      </p:pic>
    </p:spTree>
    <p:extLst>
      <p:ext uri="{BB962C8B-B14F-4D97-AF65-F5344CB8AC3E}">
        <p14:creationId xmlns:p14="http://schemas.microsoft.com/office/powerpoint/2010/main" val="18725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6CC-A6F2-984C-1779-52D01F97371F}"/>
              </a:ext>
            </a:extLst>
          </p:cNvPr>
          <p:cNvSpPr>
            <a:spLocks noGrp="1"/>
          </p:cNvSpPr>
          <p:nvPr>
            <p:ph type="title"/>
          </p:nvPr>
        </p:nvSpPr>
        <p:spPr>
          <a:xfrm>
            <a:off x="182217" y="764001"/>
            <a:ext cx="3197087" cy="5329997"/>
          </a:xfrm>
        </p:spPr>
        <p:txBody>
          <a:bodyPr/>
          <a:lstStyle/>
          <a:p>
            <a:pPr algn="ctr"/>
            <a:r>
              <a:rPr lang="en-US" dirty="0">
                <a:solidFill>
                  <a:srgbClr val="A50021"/>
                </a:solidFill>
              </a:rPr>
              <a:t>Approval of the Minutes</a:t>
            </a:r>
          </a:p>
        </p:txBody>
      </p:sp>
      <p:pic>
        <p:nvPicPr>
          <p:cNvPr id="6" name="Picture 5">
            <a:extLst>
              <a:ext uri="{FF2B5EF4-FFF2-40B4-BE49-F238E27FC236}">
                <a16:creationId xmlns:a16="http://schemas.microsoft.com/office/drawing/2014/main" id="{F47C322E-1791-BA5B-18AB-F15D4F8ABCA9}"/>
              </a:ext>
            </a:extLst>
          </p:cNvPr>
          <p:cNvPicPr>
            <a:picLocks noChangeAspect="1"/>
          </p:cNvPicPr>
          <p:nvPr/>
        </p:nvPicPr>
        <p:blipFill>
          <a:blip r:embed="rId2"/>
          <a:stretch>
            <a:fillRect/>
          </a:stretch>
        </p:blipFill>
        <p:spPr>
          <a:xfrm>
            <a:off x="3916016" y="168965"/>
            <a:ext cx="7229355" cy="6619461"/>
          </a:xfrm>
          <a:prstGeom prst="rect">
            <a:avLst/>
          </a:prstGeom>
        </p:spPr>
      </p:pic>
    </p:spTree>
    <p:extLst>
      <p:ext uri="{BB962C8B-B14F-4D97-AF65-F5344CB8AC3E}">
        <p14:creationId xmlns:p14="http://schemas.microsoft.com/office/powerpoint/2010/main" val="76622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6CC-A6F2-984C-1779-52D01F97371F}"/>
              </a:ext>
            </a:extLst>
          </p:cNvPr>
          <p:cNvSpPr>
            <a:spLocks noGrp="1"/>
          </p:cNvSpPr>
          <p:nvPr>
            <p:ph type="title"/>
          </p:nvPr>
        </p:nvSpPr>
        <p:spPr>
          <a:xfrm>
            <a:off x="182217" y="764001"/>
            <a:ext cx="3197087" cy="5329997"/>
          </a:xfrm>
        </p:spPr>
        <p:txBody>
          <a:bodyPr/>
          <a:lstStyle/>
          <a:p>
            <a:pPr algn="ctr"/>
            <a:r>
              <a:rPr lang="en-US" dirty="0">
                <a:solidFill>
                  <a:srgbClr val="A50021"/>
                </a:solidFill>
              </a:rPr>
              <a:t>Approval of the Minutes</a:t>
            </a:r>
          </a:p>
        </p:txBody>
      </p:sp>
      <p:sp>
        <p:nvSpPr>
          <p:cNvPr id="7" name="TextBox 6">
            <a:extLst>
              <a:ext uri="{FF2B5EF4-FFF2-40B4-BE49-F238E27FC236}">
                <a16:creationId xmlns:a16="http://schemas.microsoft.com/office/drawing/2014/main" id="{477C7B6C-F73F-7848-1A34-2BAE2E7D18FB}"/>
              </a:ext>
            </a:extLst>
          </p:cNvPr>
          <p:cNvSpPr txBox="1"/>
          <p:nvPr/>
        </p:nvSpPr>
        <p:spPr>
          <a:xfrm>
            <a:off x="5034647" y="181110"/>
            <a:ext cx="6418444" cy="1397306"/>
          </a:xfrm>
          <a:prstGeom prst="rect">
            <a:avLst/>
          </a:prstGeom>
          <a:noFill/>
        </p:spPr>
        <p:txBody>
          <a:bodyPr wrap="square">
            <a:spAutoFit/>
          </a:bodyPr>
          <a:lstStyle/>
          <a:p>
            <a:pPr marL="342900" marR="0" lvl="0" indent="-342900">
              <a:lnSpc>
                <a:spcPct val="90000"/>
              </a:lnSpc>
              <a:spcBef>
                <a:spcPts val="0"/>
              </a:spcBef>
              <a:spcAft>
                <a:spcPts val="600"/>
              </a:spcAft>
              <a:buFont typeface="+mj-lt"/>
              <a:buAutoNum type="romanUcPeriod"/>
            </a:pPr>
            <a:r>
              <a:rPr lang="en-US" sz="1200" b="1" dirty="0">
                <a:effectLst/>
                <a:latin typeface="Calibri" panose="020F0502020204030204" pitchFamily="34" charset="0"/>
                <a:ea typeface="Calibri" panose="020F0502020204030204" pitchFamily="34" charset="0"/>
                <a:cs typeface="Leelawadee" panose="020B0502040204020203" pitchFamily="34" charset="-34"/>
              </a:rPr>
              <a:t>State Roundtable</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p>
            <a:pPr marL="685800" marR="0">
              <a:lnSpc>
                <a:spcPct val="90000"/>
              </a:lnSpc>
              <a:spcBef>
                <a:spcPts val="0"/>
              </a:spcBef>
              <a:spcAft>
                <a:spcPts val="600"/>
              </a:spcAft>
            </a:pPr>
            <a:r>
              <a:rPr lang="en-US" sz="1200" dirty="0">
                <a:effectLst/>
                <a:latin typeface="Calibri" panose="020F0502020204030204" pitchFamily="34" charset="0"/>
                <a:ea typeface="Calibri" panose="020F0502020204030204" pitchFamily="34" charset="0"/>
                <a:cs typeface="Leelawadee" panose="020B0502040204020203" pitchFamily="34" charset="-34"/>
              </a:rPr>
              <a:t>States were asked to give brief updates on developments in their state that might be of interest to others. </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p>
            <a:pPr marL="342900" marR="0" lvl="0" indent="-342900">
              <a:lnSpc>
                <a:spcPct val="90000"/>
              </a:lnSpc>
              <a:spcBef>
                <a:spcPts val="0"/>
              </a:spcBef>
              <a:spcAft>
                <a:spcPts val="600"/>
              </a:spcAft>
              <a:buFont typeface="+mj-lt"/>
              <a:buAutoNum type="romanUcPeriod"/>
            </a:pPr>
            <a:r>
              <a:rPr lang="en-US" sz="1200" b="1" dirty="0">
                <a:effectLst/>
                <a:latin typeface="Calibri" panose="020F0502020204030204" pitchFamily="34" charset="0"/>
                <a:ea typeface="Calibri" panose="020F0502020204030204" pitchFamily="34" charset="0"/>
                <a:cs typeface="Leelawadee" panose="020B0502040204020203" pitchFamily="34" charset="-34"/>
              </a:rPr>
              <a:t>New Business</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p>
            <a:pPr marL="685800" marR="0">
              <a:lnSpc>
                <a:spcPct val="90000"/>
              </a:lnSpc>
              <a:spcBef>
                <a:spcPts val="0"/>
              </a:spcBef>
              <a:spcAft>
                <a:spcPts val="600"/>
              </a:spcAft>
            </a:pPr>
            <a:r>
              <a:rPr lang="en-US" sz="1200" dirty="0">
                <a:effectLst/>
                <a:latin typeface="Calibri" panose="020F0502020204030204" pitchFamily="34" charset="0"/>
                <a:ea typeface="Calibri" panose="020F0502020204030204" pitchFamily="34" charset="0"/>
                <a:cs typeface="Leelawadee" panose="020B0502040204020203" pitchFamily="34" charset="-34"/>
              </a:rPr>
              <a:t>There was no new business.</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p>
            <a:pPr marL="342900" marR="0" lvl="0" indent="-342900">
              <a:lnSpc>
                <a:spcPct val="90000"/>
              </a:lnSpc>
              <a:spcBef>
                <a:spcPts val="0"/>
              </a:spcBef>
              <a:spcAft>
                <a:spcPts val="600"/>
              </a:spcAft>
              <a:buFont typeface="+mj-lt"/>
              <a:buAutoNum type="romanUcPeriod"/>
            </a:pPr>
            <a:r>
              <a:rPr lang="en-US" sz="1200" b="1" dirty="0">
                <a:effectLst/>
                <a:latin typeface="Calibri" panose="020F0502020204030204" pitchFamily="34" charset="0"/>
                <a:ea typeface="Calibri" panose="020F0502020204030204" pitchFamily="34" charset="0"/>
                <a:cs typeface="Leelawadee" panose="020B0502040204020203" pitchFamily="34" charset="-34"/>
              </a:rPr>
              <a:t>Adjourn </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p:txBody>
      </p:sp>
      <p:graphicFrame>
        <p:nvGraphicFramePr>
          <p:cNvPr id="9" name="Table 8">
            <a:extLst>
              <a:ext uri="{FF2B5EF4-FFF2-40B4-BE49-F238E27FC236}">
                <a16:creationId xmlns:a16="http://schemas.microsoft.com/office/drawing/2014/main" id="{639178B0-E4EB-1FA2-D315-38DB980BD77F}"/>
              </a:ext>
            </a:extLst>
          </p:cNvPr>
          <p:cNvGraphicFramePr>
            <a:graphicFrameLocks noGrp="1"/>
          </p:cNvGraphicFramePr>
          <p:nvPr>
            <p:extLst>
              <p:ext uri="{D42A27DB-BD31-4B8C-83A1-F6EECF244321}">
                <p14:modId xmlns:p14="http://schemas.microsoft.com/office/powerpoint/2010/main" val="301335262"/>
              </p:ext>
            </p:extLst>
          </p:nvPr>
        </p:nvGraphicFramePr>
        <p:xfrm>
          <a:off x="3706470" y="2300146"/>
          <a:ext cx="1583278" cy="4351344"/>
        </p:xfrm>
        <a:graphic>
          <a:graphicData uri="http://schemas.openxmlformats.org/drawingml/2006/table">
            <a:tbl>
              <a:tblPr firstRow="1" firstCol="1" bandRow="1"/>
              <a:tblGrid>
                <a:gridCol w="1583278">
                  <a:extLst>
                    <a:ext uri="{9D8B030D-6E8A-4147-A177-3AD203B41FA5}">
                      <a16:colId xmlns:a16="http://schemas.microsoft.com/office/drawing/2014/main" val="4003509342"/>
                    </a:ext>
                  </a:extLst>
                </a:gridCol>
              </a:tblGrid>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Daniel Anolik</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672276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Phillip Ashley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53129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William Barber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64244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Carol Bell</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087005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Beth Berniker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87762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Karolyn Bishop</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58652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Paul Blascovich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79142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Michael Bologna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045040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Krystal Bolton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65289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Shannon Brandt</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852103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Michael Branton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637499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Gil Brewer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68735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Derrick Coleman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794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Holly Coon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72863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Richard Cram</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96133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Charles Dendy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01075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Lila Disque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732880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Nikki Dobay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696857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James Douglas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75005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Jessie Eisenmenger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170698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Cathy Felix</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20220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John Ficara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797422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Bruce Fort</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0214901"/>
                  </a:ext>
                </a:extLst>
              </a:tr>
              <a:tr h="181306">
                <a:tc>
                  <a:txBody>
                    <a:bodyPr/>
                    <a:lstStyle/>
                    <a:p>
                      <a:pPr marL="0" marR="0">
                        <a:lnSpc>
                          <a:spcPct val="90000"/>
                        </a:lnSpc>
                        <a:spcBef>
                          <a:spcPts val="0"/>
                        </a:spcBef>
                        <a:spcAft>
                          <a:spcPts val="0"/>
                        </a:spcAft>
                      </a:pPr>
                      <a:r>
                        <a:rPr lang="en-US" sz="1000" dirty="0">
                          <a:effectLst/>
                          <a:latin typeface="Calibri" panose="020F0502020204030204" pitchFamily="34" charset="0"/>
                          <a:ea typeface="Calibri" panose="020F0502020204030204" pitchFamily="34" charset="0"/>
                          <a:cs typeface="Leelawadee" panose="020B0502040204020203" pitchFamily="34" charset="-34"/>
                        </a:rPr>
                        <a:t>Katie Frank</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17957"/>
                  </a:ext>
                </a:extLst>
              </a:tr>
            </a:tbl>
          </a:graphicData>
        </a:graphic>
      </p:graphicFrame>
      <p:graphicFrame>
        <p:nvGraphicFramePr>
          <p:cNvPr id="11" name="Table 10">
            <a:extLst>
              <a:ext uri="{FF2B5EF4-FFF2-40B4-BE49-F238E27FC236}">
                <a16:creationId xmlns:a16="http://schemas.microsoft.com/office/drawing/2014/main" id="{1A7AEF50-EFCE-5FD5-BA41-A7C7C50F23CE}"/>
              </a:ext>
            </a:extLst>
          </p:cNvPr>
          <p:cNvGraphicFramePr>
            <a:graphicFrameLocks noGrp="1"/>
          </p:cNvGraphicFramePr>
          <p:nvPr>
            <p:extLst>
              <p:ext uri="{D42A27DB-BD31-4B8C-83A1-F6EECF244321}">
                <p14:modId xmlns:p14="http://schemas.microsoft.com/office/powerpoint/2010/main" val="1220376771"/>
              </p:ext>
            </p:extLst>
          </p:nvPr>
        </p:nvGraphicFramePr>
        <p:xfrm>
          <a:off x="5283202" y="2300146"/>
          <a:ext cx="1583278" cy="4351344"/>
        </p:xfrm>
        <a:graphic>
          <a:graphicData uri="http://schemas.openxmlformats.org/drawingml/2006/table">
            <a:tbl>
              <a:tblPr firstRow="1" firstCol="1" bandRow="1"/>
              <a:tblGrid>
                <a:gridCol w="1583278">
                  <a:extLst>
                    <a:ext uri="{9D8B030D-6E8A-4147-A177-3AD203B41FA5}">
                      <a16:colId xmlns:a16="http://schemas.microsoft.com/office/drawing/2014/main" val="2325668537"/>
                    </a:ext>
                  </a:extLst>
                </a:gridCol>
              </a:tblGrid>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Karl Frieden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790937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Jeff Friedman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669558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Kelsey Gallacher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47875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Vicki Gardino</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36835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Stacey Greaud</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03776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John Grochala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996545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Frank Hales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53806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Brian Hamer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56653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Amy Hamilton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1655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Greg Harris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25928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Helen Hecht</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95180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Eileen Henderson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49946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Amber Herman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817151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Angie Hillas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023924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Debra Houck</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315107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Craig Johnson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424326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Hal Jones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82141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Bryan Kelly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53513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Robert Kindred</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4868553"/>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Kurt Konek</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3892233"/>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Olga Kourdova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946726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Jorie Krumpfer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34853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Ray Langenberg</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499163"/>
                  </a:ext>
                </a:extLst>
              </a:tr>
              <a:tr h="181306">
                <a:tc>
                  <a:txBody>
                    <a:bodyPr/>
                    <a:lstStyle/>
                    <a:p>
                      <a:pPr marL="0" marR="0">
                        <a:lnSpc>
                          <a:spcPct val="90000"/>
                        </a:lnSpc>
                        <a:spcBef>
                          <a:spcPts val="0"/>
                        </a:spcBef>
                        <a:spcAft>
                          <a:spcPts val="0"/>
                        </a:spcAft>
                      </a:pPr>
                      <a:r>
                        <a:rPr lang="en-US" sz="1000" dirty="0">
                          <a:effectLst/>
                          <a:latin typeface="Calibri" panose="020F0502020204030204" pitchFamily="34" charset="0"/>
                          <a:ea typeface="Calibri" panose="020F0502020204030204" pitchFamily="34" charset="0"/>
                          <a:cs typeface="Leelawadee" panose="020B0502040204020203" pitchFamily="34" charset="-34"/>
                        </a:rPr>
                        <a:t>Matthew Largent</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144434"/>
                  </a:ext>
                </a:extLst>
              </a:tr>
            </a:tbl>
          </a:graphicData>
        </a:graphic>
      </p:graphicFrame>
      <p:graphicFrame>
        <p:nvGraphicFramePr>
          <p:cNvPr id="12" name="Table 11">
            <a:extLst>
              <a:ext uri="{FF2B5EF4-FFF2-40B4-BE49-F238E27FC236}">
                <a16:creationId xmlns:a16="http://schemas.microsoft.com/office/drawing/2014/main" id="{B21A21ED-B23D-C6EE-8844-C655E6740A6E}"/>
              </a:ext>
            </a:extLst>
          </p:cNvPr>
          <p:cNvGraphicFramePr>
            <a:graphicFrameLocks noGrp="1"/>
          </p:cNvGraphicFramePr>
          <p:nvPr>
            <p:extLst>
              <p:ext uri="{D42A27DB-BD31-4B8C-83A1-F6EECF244321}">
                <p14:modId xmlns:p14="http://schemas.microsoft.com/office/powerpoint/2010/main" val="996561244"/>
              </p:ext>
            </p:extLst>
          </p:nvPr>
        </p:nvGraphicFramePr>
        <p:xfrm>
          <a:off x="6887643" y="2300146"/>
          <a:ext cx="1583278" cy="4351344"/>
        </p:xfrm>
        <a:graphic>
          <a:graphicData uri="http://schemas.openxmlformats.org/drawingml/2006/table">
            <a:tbl>
              <a:tblPr firstRow="1" firstCol="1" bandRow="1"/>
              <a:tblGrid>
                <a:gridCol w="1583278">
                  <a:extLst>
                    <a:ext uri="{9D8B030D-6E8A-4147-A177-3AD203B41FA5}">
                      <a16:colId xmlns:a16="http://schemas.microsoft.com/office/drawing/2014/main" val="295793153"/>
                    </a:ext>
                  </a:extLst>
                </a:gridCol>
              </a:tblGrid>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Elizabeth Lipari-Walsh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75913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Katie Lolley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718271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Michelle Lombardi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445237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Michael Lucas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49504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Anne Mangiardi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13766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Angela Matelski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506161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Laurie McElhatton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55632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Julio Mendoza-Quiroz</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8406623"/>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David Merrien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90311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Teresa Miller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203463"/>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John Mollenkamp</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15403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Kathy Mui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31293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Patrick Nana-Adjei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2849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Valerie Newson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1467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Argi O'Leary</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16996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Brian Oliner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81603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Amber Ortiz</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5322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maryanna paolinie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290874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Scott Pattison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44848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Josh Pens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50050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Matthew Peyerl</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56037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Janee Pousson Garcia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94289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Nancy Prosser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0807135"/>
                  </a:ext>
                </a:extLst>
              </a:tr>
              <a:tr h="181306">
                <a:tc>
                  <a:txBody>
                    <a:bodyPr/>
                    <a:lstStyle/>
                    <a:p>
                      <a:pPr marL="0" marR="0">
                        <a:lnSpc>
                          <a:spcPct val="90000"/>
                        </a:lnSpc>
                        <a:spcBef>
                          <a:spcPts val="0"/>
                        </a:spcBef>
                        <a:spcAft>
                          <a:spcPts val="0"/>
                        </a:spcAft>
                      </a:pPr>
                      <a:r>
                        <a:rPr lang="en-US" sz="1000" dirty="0">
                          <a:effectLst/>
                          <a:latin typeface="Calibri" panose="020F0502020204030204" pitchFamily="34" charset="0"/>
                          <a:ea typeface="Calibri" panose="020F0502020204030204" pitchFamily="34" charset="0"/>
                          <a:cs typeface="Leelawadee" panose="020B0502040204020203" pitchFamily="34" charset="-34"/>
                        </a:rPr>
                        <a:t>Amy Quam Skinner</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36717"/>
                  </a:ext>
                </a:extLst>
              </a:tr>
            </a:tbl>
          </a:graphicData>
        </a:graphic>
      </p:graphicFrame>
      <p:graphicFrame>
        <p:nvGraphicFramePr>
          <p:cNvPr id="14" name="Table 13">
            <a:extLst>
              <a:ext uri="{FF2B5EF4-FFF2-40B4-BE49-F238E27FC236}">
                <a16:creationId xmlns:a16="http://schemas.microsoft.com/office/drawing/2014/main" id="{16D335F6-CD4F-8847-929D-269F7F5A8973}"/>
              </a:ext>
            </a:extLst>
          </p:cNvPr>
          <p:cNvGraphicFramePr>
            <a:graphicFrameLocks noGrp="1"/>
          </p:cNvGraphicFramePr>
          <p:nvPr>
            <p:extLst>
              <p:ext uri="{D42A27DB-BD31-4B8C-83A1-F6EECF244321}">
                <p14:modId xmlns:p14="http://schemas.microsoft.com/office/powerpoint/2010/main" val="4116124866"/>
              </p:ext>
            </p:extLst>
          </p:nvPr>
        </p:nvGraphicFramePr>
        <p:xfrm>
          <a:off x="8492084" y="2300146"/>
          <a:ext cx="1583278" cy="4351344"/>
        </p:xfrm>
        <a:graphic>
          <a:graphicData uri="http://schemas.openxmlformats.org/drawingml/2006/table">
            <a:tbl>
              <a:tblPr firstRow="1" firstCol="1" bandRow="1"/>
              <a:tblGrid>
                <a:gridCol w="1583278">
                  <a:extLst>
                    <a:ext uri="{9D8B030D-6E8A-4147-A177-3AD203B41FA5}">
                      <a16:colId xmlns:a16="http://schemas.microsoft.com/office/drawing/2014/main" val="2206973865"/>
                    </a:ext>
                  </a:extLst>
                </a:gridCol>
              </a:tblGrid>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Scott Reed</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4184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Brendon Reese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05412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Nicholas Reich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86451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Will Rice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28949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Shelley Robinson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77281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Joseph Royston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151553"/>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John Sagaser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237430"/>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Timothy Sanders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74327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Miranda Scroggins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14419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Tom Shaner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907859"/>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Allison Sheppard</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59430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larry shinder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88753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Kristen Shogren</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047064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Jeffrey Silver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2906176"/>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Marc Simonetti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69300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Kasey Skidmore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509372"/>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Brian Smith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821037"/>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Mitchell Smith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436731"/>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Kathy Smith</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18870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Nicholas Souza</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858734"/>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Jenn Stosberg</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25158"/>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Delinda Tamagni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29985"/>
                  </a:ext>
                </a:extLst>
              </a:tr>
              <a:tr h="181306">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Craig Toncic</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582548"/>
                  </a:ext>
                </a:extLst>
              </a:tr>
              <a:tr h="181306">
                <a:tc>
                  <a:txBody>
                    <a:bodyPr/>
                    <a:lstStyle/>
                    <a:p>
                      <a:pPr marL="0" marR="0">
                        <a:lnSpc>
                          <a:spcPct val="90000"/>
                        </a:lnSpc>
                        <a:spcBef>
                          <a:spcPts val="0"/>
                        </a:spcBef>
                        <a:spcAft>
                          <a:spcPts val="0"/>
                        </a:spcAft>
                      </a:pPr>
                      <a:r>
                        <a:rPr lang="en-US" sz="1000" dirty="0">
                          <a:effectLst/>
                          <a:latin typeface="Calibri" panose="020F0502020204030204" pitchFamily="34" charset="0"/>
                          <a:ea typeface="Calibri" panose="020F0502020204030204" pitchFamily="34" charset="0"/>
                          <a:cs typeface="Leelawadee" panose="020B0502040204020203" pitchFamily="34" charset="-34"/>
                        </a:rPr>
                        <a:t>Rebecca Turner</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962930"/>
                  </a:ext>
                </a:extLst>
              </a:tr>
            </a:tbl>
          </a:graphicData>
        </a:graphic>
      </p:graphicFrame>
      <p:graphicFrame>
        <p:nvGraphicFramePr>
          <p:cNvPr id="15" name="Table 14">
            <a:extLst>
              <a:ext uri="{FF2B5EF4-FFF2-40B4-BE49-F238E27FC236}">
                <a16:creationId xmlns:a16="http://schemas.microsoft.com/office/drawing/2014/main" id="{56079118-FD74-35D6-6514-0458AC662B2A}"/>
              </a:ext>
            </a:extLst>
          </p:cNvPr>
          <p:cNvGraphicFramePr>
            <a:graphicFrameLocks noGrp="1"/>
          </p:cNvGraphicFramePr>
          <p:nvPr>
            <p:extLst>
              <p:ext uri="{D42A27DB-BD31-4B8C-83A1-F6EECF244321}">
                <p14:modId xmlns:p14="http://schemas.microsoft.com/office/powerpoint/2010/main" val="1144305055"/>
              </p:ext>
            </p:extLst>
          </p:nvPr>
        </p:nvGraphicFramePr>
        <p:xfrm>
          <a:off x="10075362" y="2300146"/>
          <a:ext cx="1597025" cy="1828800"/>
        </p:xfrm>
        <a:graphic>
          <a:graphicData uri="http://schemas.openxmlformats.org/drawingml/2006/table">
            <a:tbl>
              <a:tblPr firstRow="1" firstCol="1" bandRow="1"/>
              <a:tblGrid>
                <a:gridCol w="1597025">
                  <a:extLst>
                    <a:ext uri="{9D8B030D-6E8A-4147-A177-3AD203B41FA5}">
                      <a16:colId xmlns:a16="http://schemas.microsoft.com/office/drawing/2014/main" val="2445861656"/>
                    </a:ext>
                  </a:extLst>
                </a:gridCol>
              </a:tblGrid>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Esther van Mourik</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054533"/>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Deborah Van Wyke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4833"/>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John Vecchiarelli</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0135116"/>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Mark Wainwright</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461020"/>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Donnita Wald</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697787"/>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Jonathan White</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822667"/>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Ted Wiatr</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0329646"/>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Paul Williams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615918"/>
                  </a:ext>
                </a:extLst>
              </a:tr>
              <a:tr h="182880">
                <a:tc>
                  <a:txBody>
                    <a:bodyPr/>
                    <a:lstStyle/>
                    <a:p>
                      <a:pPr marL="0" marR="0">
                        <a:lnSpc>
                          <a:spcPct val="90000"/>
                        </a:lnSpc>
                        <a:spcBef>
                          <a:spcPts val="0"/>
                        </a:spcBef>
                        <a:spcAft>
                          <a:spcPts val="0"/>
                        </a:spcAft>
                      </a:pPr>
                      <a:r>
                        <a:rPr lang="en-US" sz="1000">
                          <a:effectLst/>
                          <a:latin typeface="Calibri" panose="020F0502020204030204" pitchFamily="34" charset="0"/>
                          <a:ea typeface="Calibri" panose="020F0502020204030204" pitchFamily="34" charset="0"/>
                          <a:cs typeface="Leelawadee" panose="020B0502040204020203" pitchFamily="34" charset="-34"/>
                        </a:rPr>
                        <a:t>Michael Williams</a:t>
                      </a:r>
                      <a:endParaRPr lang="en-US" sz="110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385940"/>
                  </a:ext>
                </a:extLst>
              </a:tr>
              <a:tr h="182880">
                <a:tc>
                  <a:txBody>
                    <a:bodyPr/>
                    <a:lstStyle/>
                    <a:p>
                      <a:pPr marL="0" marR="0">
                        <a:lnSpc>
                          <a:spcPct val="90000"/>
                        </a:lnSpc>
                        <a:spcBef>
                          <a:spcPts val="0"/>
                        </a:spcBef>
                        <a:spcAft>
                          <a:spcPts val="0"/>
                        </a:spcAft>
                      </a:pPr>
                      <a:r>
                        <a:rPr lang="en-US" sz="1000" dirty="0">
                          <a:effectLst/>
                          <a:latin typeface="Calibri" panose="020F0502020204030204" pitchFamily="34" charset="0"/>
                          <a:ea typeface="Calibri" panose="020F0502020204030204" pitchFamily="34" charset="0"/>
                          <a:cs typeface="Leelawadee" panose="020B0502040204020203" pitchFamily="34" charset="-34"/>
                        </a:rPr>
                        <a:t>Steve Yang</a:t>
                      </a:r>
                      <a:endParaRPr lang="en-US" sz="1100" dirty="0">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246585"/>
                  </a:ext>
                </a:extLst>
              </a:tr>
            </a:tbl>
          </a:graphicData>
        </a:graphic>
      </p:graphicFrame>
      <p:sp>
        <p:nvSpPr>
          <p:cNvPr id="16" name="TextBox 15">
            <a:extLst>
              <a:ext uri="{FF2B5EF4-FFF2-40B4-BE49-F238E27FC236}">
                <a16:creationId xmlns:a16="http://schemas.microsoft.com/office/drawing/2014/main" id="{500047B7-36E5-3193-F67A-7E3392FC17B1}"/>
              </a:ext>
            </a:extLst>
          </p:cNvPr>
          <p:cNvSpPr txBox="1"/>
          <p:nvPr/>
        </p:nvSpPr>
        <p:spPr>
          <a:xfrm>
            <a:off x="3842327" y="1939637"/>
            <a:ext cx="4359564" cy="369332"/>
          </a:xfrm>
          <a:prstGeom prst="rect">
            <a:avLst/>
          </a:prstGeom>
          <a:noFill/>
        </p:spPr>
        <p:txBody>
          <a:bodyPr wrap="square" rtlCol="0">
            <a:spAutoFit/>
          </a:bodyPr>
          <a:lstStyle/>
          <a:p>
            <a:r>
              <a:rPr lang="en-US" dirty="0"/>
              <a:t>Attendees – In Person and Remote</a:t>
            </a:r>
          </a:p>
        </p:txBody>
      </p:sp>
    </p:spTree>
    <p:extLst>
      <p:ext uri="{BB962C8B-B14F-4D97-AF65-F5344CB8AC3E}">
        <p14:creationId xmlns:p14="http://schemas.microsoft.com/office/powerpoint/2010/main" val="402591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C7-11C5-3EC8-ABE3-67B24DD62464}"/>
              </a:ext>
            </a:extLst>
          </p:cNvPr>
          <p:cNvSpPr>
            <a:spLocks noGrp="1"/>
          </p:cNvSpPr>
          <p:nvPr>
            <p:ph type="title"/>
          </p:nvPr>
        </p:nvSpPr>
        <p:spPr/>
        <p:txBody>
          <a:bodyPr/>
          <a:lstStyle/>
          <a:p>
            <a:pPr algn="ctr"/>
            <a:r>
              <a:rPr lang="en-US" dirty="0">
                <a:solidFill>
                  <a:srgbClr val="A50021"/>
                </a:solidFill>
              </a:rPr>
              <a:t>Polling Question</a:t>
            </a:r>
          </a:p>
        </p:txBody>
      </p:sp>
      <p:sp>
        <p:nvSpPr>
          <p:cNvPr id="3" name="Content Placeholder 2">
            <a:extLst>
              <a:ext uri="{FF2B5EF4-FFF2-40B4-BE49-F238E27FC236}">
                <a16:creationId xmlns:a16="http://schemas.microsoft.com/office/drawing/2014/main" id="{435F34F6-DE78-0824-0AB3-C550E0968693}"/>
              </a:ext>
            </a:extLst>
          </p:cNvPr>
          <p:cNvSpPr>
            <a:spLocks noGrp="1"/>
          </p:cNvSpPr>
          <p:nvPr>
            <p:ph idx="1"/>
          </p:nvPr>
        </p:nvSpPr>
        <p:spPr>
          <a:xfrm>
            <a:off x="838200" y="1526405"/>
            <a:ext cx="10596418" cy="4297925"/>
          </a:xfrm>
        </p:spPr>
        <p:txBody>
          <a:bodyPr>
            <a:normAutofit/>
          </a:bodyPr>
          <a:lstStyle/>
          <a:p>
            <a:pPr marL="0" indent="0">
              <a:buNone/>
            </a:pPr>
            <a:r>
              <a:rPr lang="en-US" sz="3200" dirty="0"/>
              <a:t>Predictions for 2025 –</a:t>
            </a:r>
          </a:p>
          <a:p>
            <a:pPr marL="457200" lvl="1" indent="0">
              <a:buNone/>
            </a:pPr>
            <a:r>
              <a:rPr lang="en-US" dirty="0"/>
              <a:t>How do you rank the following global or national tax-related issues in terms of their importance for policymakers in 2025? </a:t>
            </a:r>
            <a:br>
              <a:rPr lang="en-US" dirty="0"/>
            </a:br>
            <a:r>
              <a:rPr lang="en-US" dirty="0"/>
              <a:t>[5 = very important to 1 = not important]</a:t>
            </a:r>
          </a:p>
          <a:p>
            <a:pPr lvl="2">
              <a:buFont typeface="Wingdings" panose="05000000000000000000" pitchFamily="2" charset="2"/>
              <a:buChar char="q"/>
            </a:pPr>
            <a:r>
              <a:rPr lang="en-US" sz="2400" dirty="0"/>
              <a:t> </a:t>
            </a:r>
            <a:r>
              <a:rPr lang="en-US" dirty="0"/>
              <a:t>The OECD Pillar 2 minimum tax proposal</a:t>
            </a:r>
          </a:p>
          <a:p>
            <a:pPr lvl="2">
              <a:buFont typeface="Wingdings" panose="05000000000000000000" pitchFamily="2" charset="2"/>
              <a:buChar char="q"/>
            </a:pPr>
            <a:r>
              <a:rPr lang="en-US" dirty="0"/>
              <a:t> The Provisions of TCJA that will expire (including the SALT cap)</a:t>
            </a:r>
          </a:p>
          <a:p>
            <a:pPr lvl="2">
              <a:buFont typeface="Wingdings" panose="05000000000000000000" pitchFamily="2" charset="2"/>
              <a:buChar char="q"/>
            </a:pPr>
            <a:r>
              <a:rPr lang="en-US" dirty="0"/>
              <a:t> The need for the federal government to increase revenues</a:t>
            </a:r>
          </a:p>
          <a:p>
            <a:pPr lvl="2">
              <a:buFont typeface="Wingdings" panose="05000000000000000000" pitchFamily="2" charset="2"/>
              <a:buChar char="q"/>
            </a:pPr>
            <a:r>
              <a:rPr lang="en-US" dirty="0"/>
              <a:t> Growing use of digital ad taxes globally</a:t>
            </a:r>
          </a:p>
        </p:txBody>
      </p:sp>
    </p:spTree>
    <p:extLst>
      <p:ext uri="{BB962C8B-B14F-4D97-AF65-F5344CB8AC3E}">
        <p14:creationId xmlns:p14="http://schemas.microsoft.com/office/powerpoint/2010/main" val="171568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9EBE43-2204-1381-C808-7F4355F6B7C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CFA0349-2383-5292-2B66-4D06D1D3463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E4EE0E7-57A5-21FF-62EC-0968275AFAFE}"/>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How do you rank the following global or national tax-related issues in terms of their importance for policymakers in 2025? [5 = very important to 1 = not important]</a:t>
            </a:r>
          </a:p>
        </p:txBody>
      </p:sp>
      <p:sp>
        <p:nvSpPr>
          <p:cNvPr id="7" name="Rectangle 6">
            <a:extLst>
              <a:ext uri="{FF2B5EF4-FFF2-40B4-BE49-F238E27FC236}">
                <a16:creationId xmlns:a16="http://schemas.microsoft.com/office/drawing/2014/main" id="{27EACCE5-2DDF-E3E5-565C-FD27831597A8}"/>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8158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98E7-4BAB-10E5-1EBB-DD5AE0EB965E}"/>
              </a:ext>
            </a:extLst>
          </p:cNvPr>
          <p:cNvSpPr>
            <a:spLocks noGrp="1"/>
          </p:cNvSpPr>
          <p:nvPr>
            <p:ph type="title"/>
          </p:nvPr>
        </p:nvSpPr>
        <p:spPr/>
        <p:txBody>
          <a:bodyPr/>
          <a:lstStyle/>
          <a:p>
            <a:pPr algn="ctr"/>
            <a:r>
              <a:rPr lang="en-US" dirty="0">
                <a:solidFill>
                  <a:srgbClr val="A50021"/>
                </a:solidFill>
              </a:rPr>
              <a:t>Economic / Revenue Outlook</a:t>
            </a:r>
          </a:p>
        </p:txBody>
      </p:sp>
      <p:sp>
        <p:nvSpPr>
          <p:cNvPr id="3" name="Content Placeholder 2">
            <a:extLst>
              <a:ext uri="{FF2B5EF4-FFF2-40B4-BE49-F238E27FC236}">
                <a16:creationId xmlns:a16="http://schemas.microsoft.com/office/drawing/2014/main" id="{43D3411C-5B94-61CA-18E1-40D322B420DC}"/>
              </a:ext>
            </a:extLst>
          </p:cNvPr>
          <p:cNvSpPr>
            <a:spLocks noGrp="1"/>
          </p:cNvSpPr>
          <p:nvPr>
            <p:ph idx="1"/>
          </p:nvPr>
        </p:nvSpPr>
        <p:spPr>
          <a:xfrm>
            <a:off x="838200" y="1801091"/>
            <a:ext cx="10515600" cy="4023239"/>
          </a:xfrm>
        </p:spPr>
        <p:txBody>
          <a:bodyPr/>
          <a:lstStyle/>
          <a:p>
            <a:pPr marL="0" indent="0" algn="ctr">
              <a:buNone/>
            </a:pPr>
            <a:r>
              <a:rPr lang="en-US" dirty="0"/>
              <a:t>Scott Pattison</a:t>
            </a:r>
          </a:p>
          <a:p>
            <a:pPr marL="0" indent="0" algn="ctr">
              <a:buNone/>
            </a:pPr>
            <a:r>
              <a:rPr lang="en-US" dirty="0"/>
              <a:t>Deputy Executive Director, MTC</a:t>
            </a:r>
          </a:p>
        </p:txBody>
      </p:sp>
    </p:spTree>
    <p:extLst>
      <p:ext uri="{BB962C8B-B14F-4D97-AF65-F5344CB8AC3E}">
        <p14:creationId xmlns:p14="http://schemas.microsoft.com/office/powerpoint/2010/main" val="170835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91E981-8C7F-DD5C-70B5-E5FED395CC88}"/>
              </a:ext>
            </a:extLst>
          </p:cNvPr>
          <p:cNvPicPr>
            <a:picLocks noChangeAspect="1"/>
          </p:cNvPicPr>
          <p:nvPr/>
        </p:nvPicPr>
        <p:blipFill rotWithShape="1">
          <a:blip r:embed="rId2"/>
          <a:srcRect l="6563" t="3333" r="11449" b="14394"/>
          <a:stretch/>
        </p:blipFill>
        <p:spPr>
          <a:xfrm>
            <a:off x="800100" y="228599"/>
            <a:ext cx="10474686" cy="5912427"/>
          </a:xfrm>
          <a:prstGeom prst="rect">
            <a:avLst/>
          </a:prstGeom>
        </p:spPr>
      </p:pic>
    </p:spTree>
    <p:extLst>
      <p:ext uri="{BB962C8B-B14F-4D97-AF65-F5344CB8AC3E}">
        <p14:creationId xmlns:p14="http://schemas.microsoft.com/office/powerpoint/2010/main" val="407495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98E7-4BAB-10E5-1EBB-DD5AE0EB965E}"/>
              </a:ext>
            </a:extLst>
          </p:cNvPr>
          <p:cNvSpPr>
            <a:spLocks noGrp="1"/>
          </p:cNvSpPr>
          <p:nvPr>
            <p:ph type="title"/>
          </p:nvPr>
        </p:nvSpPr>
        <p:spPr/>
        <p:txBody>
          <a:bodyPr/>
          <a:lstStyle/>
          <a:p>
            <a:pPr algn="ctr"/>
            <a:r>
              <a:rPr lang="en-US" dirty="0">
                <a:solidFill>
                  <a:srgbClr val="A50021"/>
                </a:solidFill>
              </a:rPr>
              <a:t>Overview of Uniformity Projects</a:t>
            </a:r>
          </a:p>
        </p:txBody>
      </p:sp>
      <p:sp>
        <p:nvSpPr>
          <p:cNvPr id="3" name="Content Placeholder 2">
            <a:extLst>
              <a:ext uri="{FF2B5EF4-FFF2-40B4-BE49-F238E27FC236}">
                <a16:creationId xmlns:a16="http://schemas.microsoft.com/office/drawing/2014/main" id="{43D3411C-5B94-61CA-18E1-40D322B420DC}"/>
              </a:ext>
            </a:extLst>
          </p:cNvPr>
          <p:cNvSpPr>
            <a:spLocks noGrp="1"/>
          </p:cNvSpPr>
          <p:nvPr>
            <p:ph idx="1"/>
          </p:nvPr>
        </p:nvSpPr>
        <p:spPr>
          <a:xfrm>
            <a:off x="838200" y="1801091"/>
            <a:ext cx="10515600" cy="4023239"/>
          </a:xfrm>
        </p:spPr>
        <p:txBody>
          <a:bodyPr/>
          <a:lstStyle/>
          <a:p>
            <a:pPr marL="0" indent="0" algn="ctr">
              <a:buNone/>
            </a:pPr>
            <a:r>
              <a:rPr lang="en-US" dirty="0"/>
              <a:t>Laurie McElhatton, Chair</a:t>
            </a:r>
          </a:p>
          <a:p>
            <a:pPr marL="0" indent="0" algn="ctr">
              <a:buNone/>
            </a:pPr>
            <a:r>
              <a:rPr lang="en-US" dirty="0"/>
              <a:t>Phil Skinner, Vice Chair</a:t>
            </a:r>
          </a:p>
          <a:p>
            <a:pPr marL="0" indent="0" algn="ctr">
              <a:buNone/>
            </a:pPr>
            <a:r>
              <a:rPr lang="en-US" dirty="0"/>
              <a:t>Helen Hecht, MTC</a:t>
            </a:r>
          </a:p>
        </p:txBody>
      </p:sp>
    </p:spTree>
    <p:extLst>
      <p:ext uri="{BB962C8B-B14F-4D97-AF65-F5344CB8AC3E}">
        <p14:creationId xmlns:p14="http://schemas.microsoft.com/office/powerpoint/2010/main" val="209660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EA04F-A04C-BC38-A30F-1F812FC461C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6A9341C-8BD6-BACB-810B-434916F8E56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1284A4E-AE3C-2F55-FB3E-C7DA815AEEC3}"/>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#1493195</a:t>
            </a:r>
            <a:endParaRPr lang="en-US" sz="3600" b="1">
              <a:solidFill>
                <a:srgbClr val="5B5B5B"/>
              </a:solidFill>
            </a:endParaRPr>
          </a:p>
        </p:txBody>
      </p:sp>
      <p:sp>
        <p:nvSpPr>
          <p:cNvPr id="7" name="Rectangle 6">
            <a:extLst>
              <a:ext uri="{FF2B5EF4-FFF2-40B4-BE49-F238E27FC236}">
                <a16:creationId xmlns:a16="http://schemas.microsoft.com/office/drawing/2014/main" id="{29257E01-F6B7-448F-837E-B371474BBFB3}"/>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61544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98E7-4BAB-10E5-1EBB-DD5AE0EB965E}"/>
              </a:ext>
            </a:extLst>
          </p:cNvPr>
          <p:cNvSpPr>
            <a:spLocks noGrp="1"/>
          </p:cNvSpPr>
          <p:nvPr>
            <p:ph type="title"/>
          </p:nvPr>
        </p:nvSpPr>
        <p:spPr/>
        <p:txBody>
          <a:bodyPr/>
          <a:lstStyle/>
          <a:p>
            <a:pPr algn="ctr"/>
            <a:r>
              <a:rPr lang="en-US" dirty="0">
                <a:solidFill>
                  <a:srgbClr val="A50021"/>
                </a:solidFill>
              </a:rPr>
              <a:t>Overview of Uniformity Projects</a:t>
            </a:r>
          </a:p>
        </p:txBody>
      </p:sp>
      <p:sp>
        <p:nvSpPr>
          <p:cNvPr id="3" name="Content Placeholder 2">
            <a:extLst>
              <a:ext uri="{FF2B5EF4-FFF2-40B4-BE49-F238E27FC236}">
                <a16:creationId xmlns:a16="http://schemas.microsoft.com/office/drawing/2014/main" id="{43D3411C-5B94-61CA-18E1-40D322B420DC}"/>
              </a:ext>
            </a:extLst>
          </p:cNvPr>
          <p:cNvSpPr>
            <a:spLocks noGrp="1"/>
          </p:cNvSpPr>
          <p:nvPr>
            <p:ph idx="1"/>
          </p:nvPr>
        </p:nvSpPr>
        <p:spPr>
          <a:xfrm>
            <a:off x="838200" y="1801091"/>
            <a:ext cx="10515600" cy="4023239"/>
          </a:xfrm>
        </p:spPr>
        <p:txBody>
          <a:bodyPr/>
          <a:lstStyle/>
          <a:p>
            <a:pPr marL="0" indent="0">
              <a:buNone/>
            </a:pPr>
            <a:r>
              <a:rPr lang="en-US" sz="3600" dirty="0"/>
              <a:t>Three big projects:</a:t>
            </a:r>
          </a:p>
          <a:p>
            <a:pPr lvl="1"/>
            <a:r>
              <a:rPr lang="en-US" sz="2800" dirty="0"/>
              <a:t>Review Receipts Sourcing Regulations</a:t>
            </a:r>
          </a:p>
          <a:p>
            <a:pPr lvl="1"/>
            <a:r>
              <a:rPr lang="en-US" sz="2800" dirty="0"/>
              <a:t>Sales Taxation of Digital Products</a:t>
            </a:r>
          </a:p>
          <a:p>
            <a:pPr lvl="1"/>
            <a:r>
              <a:rPr lang="en-US" sz="2800" dirty="0"/>
              <a:t>Taxation of Partnerships</a:t>
            </a:r>
          </a:p>
          <a:p>
            <a:pPr marL="0" indent="0" algn="ctr">
              <a:buNone/>
            </a:pPr>
            <a:endParaRPr lang="en-US" dirty="0"/>
          </a:p>
        </p:txBody>
      </p:sp>
    </p:spTree>
    <p:extLst>
      <p:ext uri="{BB962C8B-B14F-4D97-AF65-F5344CB8AC3E}">
        <p14:creationId xmlns:p14="http://schemas.microsoft.com/office/powerpoint/2010/main" val="401218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98E7-4BAB-10E5-1EBB-DD5AE0EB965E}"/>
              </a:ext>
            </a:extLst>
          </p:cNvPr>
          <p:cNvSpPr>
            <a:spLocks noGrp="1"/>
          </p:cNvSpPr>
          <p:nvPr>
            <p:ph type="title"/>
          </p:nvPr>
        </p:nvSpPr>
        <p:spPr/>
        <p:txBody>
          <a:bodyPr/>
          <a:lstStyle/>
          <a:p>
            <a:pPr algn="ctr"/>
            <a:r>
              <a:rPr lang="en-US" dirty="0">
                <a:solidFill>
                  <a:srgbClr val="A50021"/>
                </a:solidFill>
              </a:rPr>
              <a:t>Overview of Uniformity Projects</a:t>
            </a:r>
          </a:p>
        </p:txBody>
      </p:sp>
      <p:sp>
        <p:nvSpPr>
          <p:cNvPr id="3" name="Content Placeholder 2">
            <a:extLst>
              <a:ext uri="{FF2B5EF4-FFF2-40B4-BE49-F238E27FC236}">
                <a16:creationId xmlns:a16="http://schemas.microsoft.com/office/drawing/2014/main" id="{43D3411C-5B94-61CA-18E1-40D322B420DC}"/>
              </a:ext>
            </a:extLst>
          </p:cNvPr>
          <p:cNvSpPr>
            <a:spLocks noGrp="1"/>
          </p:cNvSpPr>
          <p:nvPr>
            <p:ph idx="1"/>
          </p:nvPr>
        </p:nvSpPr>
        <p:spPr>
          <a:xfrm>
            <a:off x="838200" y="1801091"/>
            <a:ext cx="10515600" cy="4023239"/>
          </a:xfrm>
        </p:spPr>
        <p:txBody>
          <a:bodyPr>
            <a:normAutofit lnSpcReduction="10000"/>
          </a:bodyPr>
          <a:lstStyle/>
          <a:p>
            <a:pPr marL="0" indent="0">
              <a:spcBef>
                <a:spcPts val="1200"/>
              </a:spcBef>
              <a:buNone/>
            </a:pPr>
            <a:r>
              <a:rPr lang="en-US" sz="3600" dirty="0"/>
              <a:t>Challenges:</a:t>
            </a:r>
          </a:p>
          <a:p>
            <a:pPr lvl="1">
              <a:spcBef>
                <a:spcPts val="1200"/>
              </a:spcBef>
            </a:pPr>
            <a:r>
              <a:rPr lang="en-US" sz="2800" dirty="0"/>
              <a:t>Capturing the research, analysis, and discussion as the project goes along and making that information available so states can use it.</a:t>
            </a:r>
          </a:p>
          <a:p>
            <a:pPr lvl="1">
              <a:spcBef>
                <a:spcPts val="1200"/>
              </a:spcBef>
            </a:pPr>
            <a:r>
              <a:rPr lang="en-US" sz="2800" dirty="0"/>
              <a:t>Handling the complexity—dealing with the issues at the right level and helping participants better understand those issues.</a:t>
            </a:r>
          </a:p>
          <a:p>
            <a:pPr lvl="1">
              <a:spcBef>
                <a:spcPts val="1200"/>
              </a:spcBef>
            </a:pPr>
            <a:r>
              <a:rPr lang="en-US" sz="2800" dirty="0"/>
              <a:t>Making sure we’re spending our time on the right things.</a:t>
            </a:r>
          </a:p>
          <a:p>
            <a:pPr marL="0" indent="0" algn="ctr">
              <a:buNone/>
            </a:pPr>
            <a:endParaRPr lang="en-US" dirty="0"/>
          </a:p>
        </p:txBody>
      </p:sp>
    </p:spTree>
    <p:extLst>
      <p:ext uri="{BB962C8B-B14F-4D97-AF65-F5344CB8AC3E}">
        <p14:creationId xmlns:p14="http://schemas.microsoft.com/office/powerpoint/2010/main" val="72366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98E7-4BAB-10E5-1EBB-DD5AE0EB965E}"/>
              </a:ext>
            </a:extLst>
          </p:cNvPr>
          <p:cNvSpPr>
            <a:spLocks noGrp="1"/>
          </p:cNvSpPr>
          <p:nvPr>
            <p:ph type="title"/>
          </p:nvPr>
        </p:nvSpPr>
        <p:spPr/>
        <p:txBody>
          <a:bodyPr/>
          <a:lstStyle/>
          <a:p>
            <a:pPr algn="ctr"/>
            <a:r>
              <a:rPr lang="en-US" dirty="0">
                <a:solidFill>
                  <a:srgbClr val="A50021"/>
                </a:solidFill>
              </a:rPr>
              <a:t>Overview of Uniformity Projects</a:t>
            </a:r>
          </a:p>
        </p:txBody>
      </p:sp>
      <p:sp>
        <p:nvSpPr>
          <p:cNvPr id="3" name="Content Placeholder 2">
            <a:extLst>
              <a:ext uri="{FF2B5EF4-FFF2-40B4-BE49-F238E27FC236}">
                <a16:creationId xmlns:a16="http://schemas.microsoft.com/office/drawing/2014/main" id="{43D3411C-5B94-61CA-18E1-40D322B420DC}"/>
              </a:ext>
            </a:extLst>
          </p:cNvPr>
          <p:cNvSpPr>
            <a:spLocks noGrp="1"/>
          </p:cNvSpPr>
          <p:nvPr>
            <p:ph idx="1"/>
          </p:nvPr>
        </p:nvSpPr>
        <p:spPr>
          <a:xfrm>
            <a:off x="838200" y="1801091"/>
            <a:ext cx="10515600" cy="4023239"/>
          </a:xfrm>
        </p:spPr>
        <p:txBody>
          <a:bodyPr/>
          <a:lstStyle/>
          <a:p>
            <a:pPr marL="0" indent="0">
              <a:buNone/>
            </a:pPr>
            <a:r>
              <a:rPr lang="en-US" sz="3600" dirty="0"/>
              <a:t>Looking for Input:</a:t>
            </a:r>
          </a:p>
          <a:p>
            <a:pPr lvl="1">
              <a:spcBef>
                <a:spcPts val="1200"/>
              </a:spcBef>
            </a:pPr>
            <a:r>
              <a:rPr lang="en-US" sz="2800" dirty="0"/>
              <a:t>How the process could be improved—work groups, committee meetings, etc.</a:t>
            </a:r>
          </a:p>
          <a:p>
            <a:pPr lvl="1">
              <a:spcBef>
                <a:spcPts val="1200"/>
              </a:spcBef>
            </a:pPr>
            <a:r>
              <a:rPr lang="en-US" sz="2800" dirty="0"/>
              <a:t>What additional information might be useful.</a:t>
            </a:r>
          </a:p>
          <a:p>
            <a:pPr lvl="1">
              <a:spcBef>
                <a:spcPts val="1200"/>
              </a:spcBef>
            </a:pPr>
            <a:r>
              <a:rPr lang="en-US" sz="2800" dirty="0"/>
              <a:t>What’s most important or needs to be addressed first.</a:t>
            </a:r>
          </a:p>
          <a:p>
            <a:pPr marL="0" indent="0" algn="ctr">
              <a:buNone/>
            </a:pPr>
            <a:endParaRPr lang="en-US" dirty="0"/>
          </a:p>
        </p:txBody>
      </p:sp>
    </p:spTree>
    <p:extLst>
      <p:ext uri="{BB962C8B-B14F-4D97-AF65-F5344CB8AC3E}">
        <p14:creationId xmlns:p14="http://schemas.microsoft.com/office/powerpoint/2010/main" val="110447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C7-11C5-3EC8-ABE3-67B24DD62464}"/>
              </a:ext>
            </a:extLst>
          </p:cNvPr>
          <p:cNvSpPr>
            <a:spLocks noGrp="1"/>
          </p:cNvSpPr>
          <p:nvPr>
            <p:ph type="title"/>
          </p:nvPr>
        </p:nvSpPr>
        <p:spPr/>
        <p:txBody>
          <a:bodyPr/>
          <a:lstStyle/>
          <a:p>
            <a:pPr algn="ctr"/>
            <a:r>
              <a:rPr lang="en-US" dirty="0">
                <a:solidFill>
                  <a:srgbClr val="A50021"/>
                </a:solidFill>
              </a:rPr>
              <a:t>Polling Question</a:t>
            </a:r>
          </a:p>
        </p:txBody>
      </p:sp>
      <p:sp>
        <p:nvSpPr>
          <p:cNvPr id="3" name="Content Placeholder 2">
            <a:extLst>
              <a:ext uri="{FF2B5EF4-FFF2-40B4-BE49-F238E27FC236}">
                <a16:creationId xmlns:a16="http://schemas.microsoft.com/office/drawing/2014/main" id="{435F34F6-DE78-0824-0AB3-C550E0968693}"/>
              </a:ext>
            </a:extLst>
          </p:cNvPr>
          <p:cNvSpPr>
            <a:spLocks noGrp="1"/>
          </p:cNvSpPr>
          <p:nvPr>
            <p:ph idx="1"/>
          </p:nvPr>
        </p:nvSpPr>
        <p:spPr>
          <a:xfrm>
            <a:off x="838200" y="1526405"/>
            <a:ext cx="10596418" cy="4297925"/>
          </a:xfrm>
        </p:spPr>
        <p:txBody>
          <a:bodyPr/>
          <a:lstStyle/>
          <a:p>
            <a:pPr marL="0" indent="0">
              <a:buNone/>
            </a:pPr>
            <a:r>
              <a:rPr lang="en-US" dirty="0"/>
              <a:t>The current projects require setting the right balance between research and study versus crafting specific recommendations or proposals. Give us your general sense (if you have one) of whether we’re finding the right balance on each project.</a:t>
            </a:r>
          </a:p>
          <a:p>
            <a:pPr marL="0" indent="0">
              <a:buNone/>
            </a:pPr>
            <a:br>
              <a:rPr lang="en-US" dirty="0"/>
            </a:br>
            <a:r>
              <a:rPr lang="en-US" dirty="0"/>
              <a:t>[1 = too much research and study (moving too slow), </a:t>
            </a:r>
            <a:br>
              <a:rPr lang="en-US" dirty="0"/>
            </a:br>
            <a:r>
              <a:rPr lang="en-US" dirty="0"/>
              <a:t>2 = not enough research and study (moving too fast), or</a:t>
            </a:r>
            <a:br>
              <a:rPr lang="en-US" dirty="0"/>
            </a:br>
            <a:r>
              <a:rPr lang="en-US" dirty="0"/>
              <a:t>3 = good balance generally.]  </a:t>
            </a:r>
          </a:p>
          <a:p>
            <a:pPr marL="0" indent="0">
              <a:buNone/>
            </a:pPr>
            <a:endParaRPr lang="en-US" dirty="0"/>
          </a:p>
        </p:txBody>
      </p:sp>
    </p:spTree>
    <p:extLst>
      <p:ext uri="{BB962C8B-B14F-4D97-AF65-F5344CB8AC3E}">
        <p14:creationId xmlns:p14="http://schemas.microsoft.com/office/powerpoint/2010/main" val="122689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4D641-61E4-C13A-C165-1321E841E2D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2676D2E-684B-8235-12B1-E9D72EC7C05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C2CB3C8-39B8-64CA-3E7E-71C3336B6C81}"/>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State Taxation of Partnerships</a:t>
            </a:r>
          </a:p>
        </p:txBody>
      </p:sp>
      <p:sp>
        <p:nvSpPr>
          <p:cNvPr id="7" name="Rectangle 6">
            <a:extLst>
              <a:ext uri="{FF2B5EF4-FFF2-40B4-BE49-F238E27FC236}">
                <a16:creationId xmlns:a16="http://schemas.microsoft.com/office/drawing/2014/main" id="{BD550EC4-6904-E0AD-71AA-1B10F3844B42}"/>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09120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497B9-B6CF-B73A-E134-DD22134BB71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CD5FA51-DDF1-F44A-FAB8-82D396A2B58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81A9F8B-F08F-9073-5C47-F98C67879027}"/>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Model Receipts Sourcing Regulation Review Work Group</a:t>
            </a:r>
          </a:p>
        </p:txBody>
      </p:sp>
      <p:sp>
        <p:nvSpPr>
          <p:cNvPr id="7" name="Rectangle 6">
            <a:extLst>
              <a:ext uri="{FF2B5EF4-FFF2-40B4-BE49-F238E27FC236}">
                <a16:creationId xmlns:a16="http://schemas.microsoft.com/office/drawing/2014/main" id="{E8300E6B-8446-8605-B4FB-07B0302E39A6}"/>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80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E1E5C-ED9A-77F2-FDDD-052A53A20B5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102EFA3-500A-8664-B899-064941A80A2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4FC6E5B-CFE4-2679-D3C2-C75455BED19A}"/>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State Tax on Digital Products</a:t>
            </a:r>
          </a:p>
        </p:txBody>
      </p:sp>
      <p:sp>
        <p:nvSpPr>
          <p:cNvPr id="7" name="Rectangle 6">
            <a:extLst>
              <a:ext uri="{FF2B5EF4-FFF2-40B4-BE49-F238E27FC236}">
                <a16:creationId xmlns:a16="http://schemas.microsoft.com/office/drawing/2014/main" id="{F407FFAD-D557-9F61-93A6-BF1267BA61A1}"/>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3974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B2C533-DB05-683C-9809-FDA9B1963AC8}"/>
              </a:ext>
            </a:extLst>
          </p:cNvPr>
          <p:cNvPicPr>
            <a:picLocks noChangeAspect="1"/>
          </p:cNvPicPr>
          <p:nvPr/>
        </p:nvPicPr>
        <p:blipFill rotWithShape="1">
          <a:blip r:embed="rId2"/>
          <a:srcRect l="7926" t="3939" r="9915" b="5909"/>
          <a:stretch/>
        </p:blipFill>
        <p:spPr>
          <a:xfrm>
            <a:off x="966354" y="270164"/>
            <a:ext cx="10016837" cy="6182591"/>
          </a:xfrm>
          <a:prstGeom prst="rect">
            <a:avLst/>
          </a:prstGeom>
        </p:spPr>
      </p:pic>
    </p:spTree>
    <p:extLst>
      <p:ext uri="{BB962C8B-B14F-4D97-AF65-F5344CB8AC3E}">
        <p14:creationId xmlns:p14="http://schemas.microsoft.com/office/powerpoint/2010/main" val="86814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A0E21-82A5-238F-E35C-7CDF560D47D5}"/>
              </a:ext>
            </a:extLst>
          </p:cNvPr>
          <p:cNvSpPr txBox="1"/>
          <p:nvPr/>
        </p:nvSpPr>
        <p:spPr>
          <a:xfrm>
            <a:off x="4433454" y="3059668"/>
            <a:ext cx="3325091" cy="369332"/>
          </a:xfrm>
          <a:prstGeom prst="rect">
            <a:avLst/>
          </a:prstGeom>
          <a:noFill/>
        </p:spPr>
        <p:txBody>
          <a:bodyPr wrap="square" rtlCol="0">
            <a:spAutoFit/>
          </a:bodyPr>
          <a:lstStyle/>
          <a:p>
            <a:r>
              <a:rPr lang="en-US" dirty="0"/>
              <a:t>Project Reports &amp; Agenda Items </a:t>
            </a:r>
          </a:p>
        </p:txBody>
      </p:sp>
    </p:spTree>
    <p:extLst>
      <p:ext uri="{BB962C8B-B14F-4D97-AF65-F5344CB8AC3E}">
        <p14:creationId xmlns:p14="http://schemas.microsoft.com/office/powerpoint/2010/main" val="161692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88D9-A6EF-A40F-6FF4-50115192F233}"/>
              </a:ext>
            </a:extLst>
          </p:cNvPr>
          <p:cNvSpPr>
            <a:spLocks noGrp="1"/>
          </p:cNvSpPr>
          <p:nvPr>
            <p:ph type="title"/>
          </p:nvPr>
        </p:nvSpPr>
        <p:spPr/>
        <p:txBody>
          <a:bodyPr/>
          <a:lstStyle/>
          <a:p>
            <a:pPr algn="ctr"/>
            <a:r>
              <a:rPr lang="en-US" dirty="0">
                <a:solidFill>
                  <a:srgbClr val="A50021"/>
                </a:solidFill>
              </a:rPr>
              <a:t>New Business</a:t>
            </a:r>
          </a:p>
        </p:txBody>
      </p:sp>
      <p:sp>
        <p:nvSpPr>
          <p:cNvPr id="3" name="Content Placeholder 2">
            <a:extLst>
              <a:ext uri="{FF2B5EF4-FFF2-40B4-BE49-F238E27FC236}">
                <a16:creationId xmlns:a16="http://schemas.microsoft.com/office/drawing/2014/main" id="{0E1D5A8B-397C-1B11-335C-EDC39FA6B66A}"/>
              </a:ext>
            </a:extLst>
          </p:cNvPr>
          <p:cNvSpPr>
            <a:spLocks noGrp="1"/>
          </p:cNvSpPr>
          <p:nvPr>
            <p:ph idx="1"/>
          </p:nvPr>
        </p:nvSpPr>
        <p:spPr/>
        <p:txBody>
          <a:bodyPr>
            <a:normAutofit/>
          </a:bodyPr>
          <a:lstStyle/>
          <a:p>
            <a:pPr marL="0" indent="0" algn="ctr">
              <a:buNone/>
            </a:pPr>
            <a:r>
              <a:rPr lang="en-US" sz="4000" dirty="0"/>
              <a:t>During this portion of the committee agenda, we take comments on possible new projects or other topics for discussion. </a:t>
            </a:r>
          </a:p>
        </p:txBody>
      </p:sp>
    </p:spTree>
    <p:extLst>
      <p:ext uri="{BB962C8B-B14F-4D97-AF65-F5344CB8AC3E}">
        <p14:creationId xmlns:p14="http://schemas.microsoft.com/office/powerpoint/2010/main" val="145198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F088D-8602-8EAE-68B2-F4D91C433BD0}"/>
              </a:ext>
            </a:extLst>
          </p:cNvPr>
          <p:cNvPicPr>
            <a:picLocks noChangeAspect="1"/>
          </p:cNvPicPr>
          <p:nvPr/>
        </p:nvPicPr>
        <p:blipFill rotWithShape="1">
          <a:blip r:embed="rId2"/>
          <a:srcRect l="7415" t="4394" r="10852" b="6667"/>
          <a:stretch/>
        </p:blipFill>
        <p:spPr>
          <a:xfrm>
            <a:off x="530538" y="72736"/>
            <a:ext cx="11085296" cy="6785264"/>
          </a:xfrm>
          <a:prstGeom prst="rect">
            <a:avLst/>
          </a:prstGeom>
        </p:spPr>
      </p:pic>
    </p:spTree>
    <p:extLst>
      <p:ext uri="{BB962C8B-B14F-4D97-AF65-F5344CB8AC3E}">
        <p14:creationId xmlns:p14="http://schemas.microsoft.com/office/powerpoint/2010/main" val="87503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88D9-A6EF-A40F-6FF4-50115192F233}"/>
              </a:ext>
            </a:extLst>
          </p:cNvPr>
          <p:cNvSpPr>
            <a:spLocks noGrp="1"/>
          </p:cNvSpPr>
          <p:nvPr>
            <p:ph type="title"/>
          </p:nvPr>
        </p:nvSpPr>
        <p:spPr/>
        <p:txBody>
          <a:bodyPr/>
          <a:lstStyle/>
          <a:p>
            <a:pPr algn="ctr"/>
            <a:r>
              <a:rPr lang="en-US" dirty="0">
                <a:solidFill>
                  <a:srgbClr val="A50021"/>
                </a:solidFill>
              </a:rPr>
              <a:t>Wrap-Up</a:t>
            </a:r>
          </a:p>
        </p:txBody>
      </p:sp>
      <p:sp>
        <p:nvSpPr>
          <p:cNvPr id="3" name="Content Placeholder 2">
            <a:extLst>
              <a:ext uri="{FF2B5EF4-FFF2-40B4-BE49-F238E27FC236}">
                <a16:creationId xmlns:a16="http://schemas.microsoft.com/office/drawing/2014/main" id="{0E1D5A8B-397C-1B11-335C-EDC39FA6B66A}"/>
              </a:ext>
            </a:extLst>
          </p:cNvPr>
          <p:cNvSpPr>
            <a:spLocks noGrp="1"/>
          </p:cNvSpPr>
          <p:nvPr>
            <p:ph idx="1"/>
          </p:nvPr>
        </p:nvSpPr>
        <p:spPr/>
        <p:txBody>
          <a:bodyPr/>
          <a:lstStyle/>
          <a:p>
            <a:r>
              <a:rPr lang="en-US" dirty="0"/>
              <a:t>Before we break for the day – a couple reminders.</a:t>
            </a:r>
          </a:p>
          <a:p>
            <a:pPr lvl="1"/>
            <a:r>
              <a:rPr lang="en-US" dirty="0"/>
              <a:t>MTC website contains much more information on the projects – on the project pages as well as other information.</a:t>
            </a:r>
          </a:p>
        </p:txBody>
      </p:sp>
    </p:spTree>
    <p:extLst>
      <p:ext uri="{BB962C8B-B14F-4D97-AF65-F5344CB8AC3E}">
        <p14:creationId xmlns:p14="http://schemas.microsoft.com/office/powerpoint/2010/main" val="135713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8E9FF1-277A-F54E-423D-3045FBEF3514}"/>
              </a:ext>
            </a:extLst>
          </p:cNvPr>
          <p:cNvPicPr>
            <a:picLocks noChangeAspect="1"/>
          </p:cNvPicPr>
          <p:nvPr/>
        </p:nvPicPr>
        <p:blipFill rotWithShape="1">
          <a:blip r:embed="rId2"/>
          <a:srcRect l="2641" t="4242" r="3608" b="2727"/>
          <a:stretch/>
        </p:blipFill>
        <p:spPr>
          <a:xfrm>
            <a:off x="80116" y="93518"/>
            <a:ext cx="12007080" cy="6702136"/>
          </a:xfrm>
          <a:prstGeom prst="rect">
            <a:avLst/>
          </a:prstGeom>
        </p:spPr>
      </p:pic>
    </p:spTree>
    <p:extLst>
      <p:ext uri="{BB962C8B-B14F-4D97-AF65-F5344CB8AC3E}">
        <p14:creationId xmlns:p14="http://schemas.microsoft.com/office/powerpoint/2010/main" val="206062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FB7B1-8F73-C5E7-7C14-7990F4EA7446}"/>
              </a:ext>
            </a:extLst>
          </p:cNvPr>
          <p:cNvPicPr>
            <a:picLocks noChangeAspect="1"/>
          </p:cNvPicPr>
          <p:nvPr/>
        </p:nvPicPr>
        <p:blipFill rotWithShape="1">
          <a:blip r:embed="rId2"/>
          <a:srcRect l="2216" t="4394" r="3267"/>
          <a:stretch/>
        </p:blipFill>
        <p:spPr>
          <a:xfrm>
            <a:off x="206405" y="155864"/>
            <a:ext cx="11779189" cy="6702136"/>
          </a:xfrm>
          <a:prstGeom prst="rect">
            <a:avLst/>
          </a:prstGeom>
        </p:spPr>
      </p:pic>
    </p:spTree>
    <p:extLst>
      <p:ext uri="{BB962C8B-B14F-4D97-AF65-F5344CB8AC3E}">
        <p14:creationId xmlns:p14="http://schemas.microsoft.com/office/powerpoint/2010/main" val="395456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8BADE-1E64-01FB-C356-E4DF62FE59B9}"/>
              </a:ext>
            </a:extLst>
          </p:cNvPr>
          <p:cNvPicPr>
            <a:picLocks noChangeAspect="1"/>
          </p:cNvPicPr>
          <p:nvPr/>
        </p:nvPicPr>
        <p:blipFill rotWithShape="1">
          <a:blip r:embed="rId2"/>
          <a:srcRect l="8439" t="3787" r="13409"/>
          <a:stretch/>
        </p:blipFill>
        <p:spPr>
          <a:xfrm>
            <a:off x="1006856" y="10390"/>
            <a:ext cx="9903599" cy="6857999"/>
          </a:xfrm>
          <a:prstGeom prst="rect">
            <a:avLst/>
          </a:prstGeom>
        </p:spPr>
      </p:pic>
    </p:spTree>
    <p:extLst>
      <p:ext uri="{BB962C8B-B14F-4D97-AF65-F5344CB8AC3E}">
        <p14:creationId xmlns:p14="http://schemas.microsoft.com/office/powerpoint/2010/main" val="310406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88D9-A6EF-A40F-6FF4-50115192F233}"/>
              </a:ext>
            </a:extLst>
          </p:cNvPr>
          <p:cNvSpPr>
            <a:spLocks noGrp="1"/>
          </p:cNvSpPr>
          <p:nvPr>
            <p:ph type="title"/>
          </p:nvPr>
        </p:nvSpPr>
        <p:spPr/>
        <p:txBody>
          <a:bodyPr/>
          <a:lstStyle/>
          <a:p>
            <a:pPr algn="ctr"/>
            <a:r>
              <a:rPr lang="en-US" dirty="0">
                <a:solidFill>
                  <a:srgbClr val="A50021"/>
                </a:solidFill>
              </a:rPr>
              <a:t>Wrap-Up</a:t>
            </a:r>
          </a:p>
        </p:txBody>
      </p:sp>
      <p:sp>
        <p:nvSpPr>
          <p:cNvPr id="3" name="Content Placeholder 2">
            <a:extLst>
              <a:ext uri="{FF2B5EF4-FFF2-40B4-BE49-F238E27FC236}">
                <a16:creationId xmlns:a16="http://schemas.microsoft.com/office/drawing/2014/main" id="{0E1D5A8B-397C-1B11-335C-EDC39FA6B66A}"/>
              </a:ext>
            </a:extLst>
          </p:cNvPr>
          <p:cNvSpPr>
            <a:spLocks noGrp="1"/>
          </p:cNvSpPr>
          <p:nvPr>
            <p:ph idx="1"/>
          </p:nvPr>
        </p:nvSpPr>
        <p:spPr/>
        <p:txBody>
          <a:bodyPr/>
          <a:lstStyle/>
          <a:p>
            <a:r>
              <a:rPr lang="en-US" dirty="0"/>
              <a:t>Also –</a:t>
            </a:r>
          </a:p>
          <a:p>
            <a:pPr lvl="1"/>
            <a:r>
              <a:rPr lang="en-US" dirty="0"/>
              <a:t>Next in-person meetings will be: </a:t>
            </a:r>
          </a:p>
          <a:p>
            <a:pPr lvl="2"/>
            <a:r>
              <a:rPr lang="en-US" dirty="0"/>
              <a:t>Annual MTC Commission and Committee Meetings</a:t>
            </a:r>
            <a:br>
              <a:rPr lang="en-US" dirty="0"/>
            </a:br>
            <a:r>
              <a:rPr lang="en-US" dirty="0"/>
              <a:t>July 29 - August 1, 2024, Denver, CO</a:t>
            </a:r>
          </a:p>
          <a:p>
            <a:pPr lvl="2"/>
            <a:r>
              <a:rPr lang="en-US" dirty="0"/>
              <a:t>Fall MTC Committee Meetings</a:t>
            </a:r>
            <a:br>
              <a:rPr lang="en-US" dirty="0"/>
            </a:br>
            <a:r>
              <a:rPr lang="en-US" dirty="0"/>
              <a:t>November 18-23, 2024, Sante Fe, NM</a:t>
            </a:r>
          </a:p>
          <a:p>
            <a:pPr lvl="1"/>
            <a:r>
              <a:rPr lang="en-US" dirty="0"/>
              <a:t>If you want to make sure you get information on the committee and its work groups – contact Helen Hecht at hhecht@MTC.gov. </a:t>
            </a:r>
          </a:p>
          <a:p>
            <a:pPr lvl="1"/>
            <a:endParaRPr lang="en-US" dirty="0"/>
          </a:p>
        </p:txBody>
      </p:sp>
    </p:spTree>
    <p:extLst>
      <p:ext uri="{BB962C8B-B14F-4D97-AF65-F5344CB8AC3E}">
        <p14:creationId xmlns:p14="http://schemas.microsoft.com/office/powerpoint/2010/main" val="376821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2092-70A6-4E9E-05E3-824F33296D66}"/>
              </a:ext>
            </a:extLst>
          </p:cNvPr>
          <p:cNvSpPr>
            <a:spLocks noGrp="1"/>
          </p:cNvSpPr>
          <p:nvPr>
            <p:ph type="title"/>
          </p:nvPr>
        </p:nvSpPr>
        <p:spPr/>
        <p:txBody>
          <a:bodyPr/>
          <a:lstStyle/>
          <a:p>
            <a:pPr algn="ctr"/>
            <a:r>
              <a:rPr lang="en-US" dirty="0">
                <a:solidFill>
                  <a:srgbClr val="A50021"/>
                </a:solidFill>
              </a:rPr>
              <a:t>Adjourn</a:t>
            </a:r>
          </a:p>
        </p:txBody>
      </p:sp>
      <p:sp>
        <p:nvSpPr>
          <p:cNvPr id="3" name="Content Placeholder 2">
            <a:extLst>
              <a:ext uri="{FF2B5EF4-FFF2-40B4-BE49-F238E27FC236}">
                <a16:creationId xmlns:a16="http://schemas.microsoft.com/office/drawing/2014/main" id="{490BEB67-C4D8-973D-AB48-B845CEA20BDB}"/>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And thank you for all you do. </a:t>
            </a:r>
          </a:p>
        </p:txBody>
      </p:sp>
    </p:spTree>
    <p:extLst>
      <p:ext uri="{BB962C8B-B14F-4D97-AF65-F5344CB8AC3E}">
        <p14:creationId xmlns:p14="http://schemas.microsoft.com/office/powerpoint/2010/main" val="387693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6CC-A6F2-984C-1779-52D01F97371F}"/>
              </a:ext>
            </a:extLst>
          </p:cNvPr>
          <p:cNvSpPr>
            <a:spLocks noGrp="1"/>
          </p:cNvSpPr>
          <p:nvPr>
            <p:ph type="title"/>
          </p:nvPr>
        </p:nvSpPr>
        <p:spPr/>
        <p:txBody>
          <a:bodyPr/>
          <a:lstStyle/>
          <a:p>
            <a:pPr algn="ctr"/>
            <a:r>
              <a:rPr lang="en-US" dirty="0">
                <a:solidFill>
                  <a:srgbClr val="A50021"/>
                </a:solidFill>
              </a:rPr>
              <a:t>Welcome &amp; Introductions</a:t>
            </a:r>
          </a:p>
        </p:txBody>
      </p:sp>
      <p:sp>
        <p:nvSpPr>
          <p:cNvPr id="3" name="Content Placeholder 2">
            <a:extLst>
              <a:ext uri="{FF2B5EF4-FFF2-40B4-BE49-F238E27FC236}">
                <a16:creationId xmlns:a16="http://schemas.microsoft.com/office/drawing/2014/main" id="{200D1221-BE3F-881E-B150-2571E252D855}"/>
              </a:ext>
            </a:extLst>
          </p:cNvPr>
          <p:cNvSpPr>
            <a:spLocks noGrp="1"/>
          </p:cNvSpPr>
          <p:nvPr>
            <p:ph idx="1"/>
          </p:nvPr>
        </p:nvSpPr>
        <p:spPr/>
        <p:txBody>
          <a:bodyPr/>
          <a:lstStyle/>
          <a:p>
            <a:pPr algn="ctr"/>
            <a:r>
              <a:rPr lang="en-US" dirty="0"/>
              <a:t>Laurie McElhatton (California) – Chair</a:t>
            </a:r>
          </a:p>
          <a:p>
            <a:pPr algn="ctr"/>
            <a:r>
              <a:rPr lang="en-US" dirty="0"/>
              <a:t>Phil Skinner (Idaho) – Vice Chair</a:t>
            </a:r>
          </a:p>
        </p:txBody>
      </p:sp>
    </p:spTree>
    <p:extLst>
      <p:ext uri="{BB962C8B-B14F-4D97-AF65-F5344CB8AC3E}">
        <p14:creationId xmlns:p14="http://schemas.microsoft.com/office/powerpoint/2010/main" val="17035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C7-11C5-3EC8-ABE3-67B24DD62464}"/>
              </a:ext>
            </a:extLst>
          </p:cNvPr>
          <p:cNvSpPr>
            <a:spLocks noGrp="1"/>
          </p:cNvSpPr>
          <p:nvPr>
            <p:ph type="title"/>
          </p:nvPr>
        </p:nvSpPr>
        <p:spPr/>
        <p:txBody>
          <a:bodyPr/>
          <a:lstStyle/>
          <a:p>
            <a:pPr algn="ctr"/>
            <a:r>
              <a:rPr lang="en-US" dirty="0">
                <a:solidFill>
                  <a:srgbClr val="A50021"/>
                </a:solidFill>
              </a:rPr>
              <a:t>Polling Question</a:t>
            </a:r>
          </a:p>
        </p:txBody>
      </p:sp>
      <p:sp>
        <p:nvSpPr>
          <p:cNvPr id="3" name="Content Placeholder 2">
            <a:extLst>
              <a:ext uri="{FF2B5EF4-FFF2-40B4-BE49-F238E27FC236}">
                <a16:creationId xmlns:a16="http://schemas.microsoft.com/office/drawing/2014/main" id="{435F34F6-DE78-0824-0AB3-C550E0968693}"/>
              </a:ext>
            </a:extLst>
          </p:cNvPr>
          <p:cNvSpPr>
            <a:spLocks noGrp="1"/>
          </p:cNvSpPr>
          <p:nvPr>
            <p:ph idx="1"/>
          </p:nvPr>
        </p:nvSpPr>
        <p:spPr>
          <a:xfrm>
            <a:off x="756458" y="1526405"/>
            <a:ext cx="10678160" cy="4408882"/>
          </a:xfrm>
        </p:spPr>
        <p:txBody>
          <a:bodyPr/>
          <a:lstStyle/>
          <a:p>
            <a:pPr marL="0" indent="0">
              <a:spcBef>
                <a:spcPts val="1200"/>
              </a:spcBef>
              <a:buNone/>
            </a:pPr>
            <a:r>
              <a:rPr lang="en-US" sz="3200" dirty="0"/>
              <a:t>Which category best fits you?</a:t>
            </a:r>
          </a:p>
          <a:p>
            <a:pPr lvl="1">
              <a:spcBef>
                <a:spcPts val="1200"/>
              </a:spcBef>
              <a:buFont typeface="Wingdings" panose="05000000000000000000" pitchFamily="2" charset="2"/>
              <a:buChar char="q"/>
            </a:pPr>
            <a:r>
              <a:rPr lang="en-US" sz="2800" dirty="0"/>
              <a:t> </a:t>
            </a:r>
            <a:r>
              <a:rPr lang="en-US" sz="2600" dirty="0"/>
              <a:t>This is my first MTC Uniformity Committee meeting.</a:t>
            </a:r>
          </a:p>
          <a:p>
            <a:pPr lvl="1">
              <a:spcBef>
                <a:spcPts val="1200"/>
              </a:spcBef>
              <a:buFont typeface="Wingdings" panose="05000000000000000000" pitchFamily="2" charset="2"/>
              <a:buChar char="q"/>
            </a:pPr>
            <a:r>
              <a:rPr lang="en-US" sz="2600" dirty="0"/>
              <a:t> I’ve been to a few recent Uniformity Committee meetings.</a:t>
            </a:r>
          </a:p>
          <a:p>
            <a:pPr lvl="1">
              <a:spcBef>
                <a:spcPts val="1200"/>
              </a:spcBef>
              <a:buFont typeface="Wingdings" panose="05000000000000000000" pitchFamily="2" charset="2"/>
              <a:buChar char="q"/>
            </a:pPr>
            <a:r>
              <a:rPr lang="en-US" sz="2600" dirty="0"/>
              <a:t> I’ve been coming to most Uniformity Committee meetings for several years.</a:t>
            </a:r>
          </a:p>
          <a:p>
            <a:pPr lvl="1">
              <a:spcBef>
                <a:spcPts val="1200"/>
              </a:spcBef>
              <a:buFont typeface="Wingdings" panose="05000000000000000000" pitchFamily="2" charset="2"/>
              <a:buChar char="q"/>
            </a:pPr>
            <a:r>
              <a:rPr lang="en-US" sz="2600" dirty="0"/>
              <a:t> I’ve been to at least 50 Uniformity Committee meetings.</a:t>
            </a:r>
          </a:p>
          <a:p>
            <a:endParaRPr lang="en-US" dirty="0"/>
          </a:p>
        </p:txBody>
      </p:sp>
    </p:spTree>
    <p:extLst>
      <p:ext uri="{BB962C8B-B14F-4D97-AF65-F5344CB8AC3E}">
        <p14:creationId xmlns:p14="http://schemas.microsoft.com/office/powerpoint/2010/main" val="126027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C0BF9-9BBF-EB5A-B2BE-E8111C53C6A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EA21BDB-56AC-D7EF-B131-3E2A2EDFE0A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089B7EE-1CA9-2427-E314-F961824F99BA}"/>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Which category best fits you?</a:t>
            </a:r>
          </a:p>
        </p:txBody>
      </p:sp>
      <p:sp>
        <p:nvSpPr>
          <p:cNvPr id="7" name="Rectangle 6">
            <a:extLst>
              <a:ext uri="{FF2B5EF4-FFF2-40B4-BE49-F238E27FC236}">
                <a16:creationId xmlns:a16="http://schemas.microsoft.com/office/drawing/2014/main" id="{9FE9859E-7156-B48D-5FBC-2FFE56848848}"/>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04808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449-0194-3454-FEC0-6BF878CB69EB}"/>
              </a:ext>
            </a:extLst>
          </p:cNvPr>
          <p:cNvSpPr>
            <a:spLocks noGrp="1"/>
          </p:cNvSpPr>
          <p:nvPr>
            <p:ph type="title"/>
          </p:nvPr>
        </p:nvSpPr>
        <p:spPr/>
        <p:txBody>
          <a:bodyPr/>
          <a:lstStyle/>
          <a:p>
            <a:pPr algn="ctr"/>
            <a:r>
              <a:rPr lang="en-US" dirty="0">
                <a:solidFill>
                  <a:srgbClr val="A50021"/>
                </a:solidFill>
              </a:rPr>
              <a:t>Our Process - Generally</a:t>
            </a:r>
          </a:p>
        </p:txBody>
      </p:sp>
      <p:sp>
        <p:nvSpPr>
          <p:cNvPr id="3" name="Content Placeholder 2">
            <a:extLst>
              <a:ext uri="{FF2B5EF4-FFF2-40B4-BE49-F238E27FC236}">
                <a16:creationId xmlns:a16="http://schemas.microsoft.com/office/drawing/2014/main" id="{D4CBC3EE-4CD8-51F2-32C4-41E491CD6F8F}"/>
              </a:ext>
            </a:extLst>
          </p:cNvPr>
          <p:cNvSpPr>
            <a:spLocks noGrp="1"/>
          </p:cNvSpPr>
          <p:nvPr>
            <p:ph idx="1"/>
          </p:nvPr>
        </p:nvSpPr>
        <p:spPr/>
        <p:txBody>
          <a:bodyPr/>
          <a:lstStyle/>
          <a:p>
            <a:pPr>
              <a:spcBef>
                <a:spcPts val="1800"/>
              </a:spcBef>
            </a:pPr>
            <a:r>
              <a:rPr lang="en-US" dirty="0"/>
              <a:t>The committee was established to work on issues involving uniform or compatible state tax laws for taxpayers with multistate income or activities.</a:t>
            </a:r>
          </a:p>
          <a:p>
            <a:pPr>
              <a:spcBef>
                <a:spcPts val="1800"/>
              </a:spcBef>
            </a:pPr>
            <a:r>
              <a:rPr lang="en-US" dirty="0"/>
              <a:t>MTC Website has more information on the Uniformity Tab.</a:t>
            </a:r>
          </a:p>
          <a:p>
            <a:pPr>
              <a:spcBef>
                <a:spcPts val="1800"/>
              </a:spcBef>
            </a:pPr>
            <a:r>
              <a:rPr lang="en-US" dirty="0"/>
              <a:t>The committee uses work groups to study issues and make draft proposals—which the committee reviews.</a:t>
            </a:r>
          </a:p>
        </p:txBody>
      </p:sp>
    </p:spTree>
    <p:extLst>
      <p:ext uri="{BB962C8B-B14F-4D97-AF65-F5344CB8AC3E}">
        <p14:creationId xmlns:p14="http://schemas.microsoft.com/office/powerpoint/2010/main" val="302987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449-0194-3454-FEC0-6BF878CB69EB}"/>
              </a:ext>
            </a:extLst>
          </p:cNvPr>
          <p:cNvSpPr>
            <a:spLocks noGrp="1"/>
          </p:cNvSpPr>
          <p:nvPr>
            <p:ph type="title"/>
          </p:nvPr>
        </p:nvSpPr>
        <p:spPr/>
        <p:txBody>
          <a:bodyPr/>
          <a:lstStyle/>
          <a:p>
            <a:pPr algn="ctr"/>
            <a:r>
              <a:rPr lang="en-US" dirty="0">
                <a:solidFill>
                  <a:srgbClr val="A50021"/>
                </a:solidFill>
              </a:rPr>
              <a:t>Our Process - Generally</a:t>
            </a:r>
          </a:p>
        </p:txBody>
      </p:sp>
      <p:sp>
        <p:nvSpPr>
          <p:cNvPr id="3" name="Content Placeholder 2">
            <a:extLst>
              <a:ext uri="{FF2B5EF4-FFF2-40B4-BE49-F238E27FC236}">
                <a16:creationId xmlns:a16="http://schemas.microsoft.com/office/drawing/2014/main" id="{D4CBC3EE-4CD8-51F2-32C4-41E491CD6F8F}"/>
              </a:ext>
            </a:extLst>
          </p:cNvPr>
          <p:cNvSpPr>
            <a:spLocks noGrp="1"/>
          </p:cNvSpPr>
          <p:nvPr>
            <p:ph idx="1"/>
          </p:nvPr>
        </p:nvSpPr>
        <p:spPr/>
        <p:txBody>
          <a:bodyPr/>
          <a:lstStyle/>
          <a:p>
            <a:pPr>
              <a:spcBef>
                <a:spcPts val="1200"/>
              </a:spcBef>
            </a:pPr>
            <a:r>
              <a:rPr lang="en-US" dirty="0"/>
              <a:t>This initial study and drafting process is fairly informal.</a:t>
            </a:r>
          </a:p>
          <a:p>
            <a:pPr>
              <a:spcBef>
                <a:spcPts val="1200"/>
              </a:spcBef>
            </a:pPr>
            <a:r>
              <a:rPr lang="en-US" dirty="0"/>
              <a:t>We appreciate input from the public and no one is required to disclose whether they are representing themselves or particular clients.</a:t>
            </a:r>
          </a:p>
          <a:p>
            <a:pPr>
              <a:spcBef>
                <a:spcPts val="1200"/>
              </a:spcBef>
            </a:pPr>
            <a:r>
              <a:rPr lang="en-US" dirty="0"/>
              <a:t>During this process, state participants speak for themselves, unless they indicate otherwise, and not officially for their states.  </a:t>
            </a:r>
          </a:p>
        </p:txBody>
      </p:sp>
    </p:spTree>
    <p:extLst>
      <p:ext uri="{BB962C8B-B14F-4D97-AF65-F5344CB8AC3E}">
        <p14:creationId xmlns:p14="http://schemas.microsoft.com/office/powerpoint/2010/main" val="379131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449-0194-3454-FEC0-6BF878CB69EB}"/>
              </a:ext>
            </a:extLst>
          </p:cNvPr>
          <p:cNvSpPr>
            <a:spLocks noGrp="1"/>
          </p:cNvSpPr>
          <p:nvPr>
            <p:ph type="title"/>
          </p:nvPr>
        </p:nvSpPr>
        <p:spPr/>
        <p:txBody>
          <a:bodyPr/>
          <a:lstStyle/>
          <a:p>
            <a:pPr algn="ctr"/>
            <a:r>
              <a:rPr lang="en-US" dirty="0">
                <a:solidFill>
                  <a:srgbClr val="A50021"/>
                </a:solidFill>
              </a:rPr>
              <a:t>Our Process - Generally</a:t>
            </a:r>
          </a:p>
        </p:txBody>
      </p:sp>
      <p:sp>
        <p:nvSpPr>
          <p:cNvPr id="3" name="Content Placeholder 2">
            <a:extLst>
              <a:ext uri="{FF2B5EF4-FFF2-40B4-BE49-F238E27FC236}">
                <a16:creationId xmlns:a16="http://schemas.microsoft.com/office/drawing/2014/main" id="{D4CBC3EE-4CD8-51F2-32C4-41E491CD6F8F}"/>
              </a:ext>
            </a:extLst>
          </p:cNvPr>
          <p:cNvSpPr>
            <a:spLocks noGrp="1"/>
          </p:cNvSpPr>
          <p:nvPr>
            <p:ph idx="1"/>
          </p:nvPr>
        </p:nvSpPr>
        <p:spPr/>
        <p:txBody>
          <a:bodyPr/>
          <a:lstStyle/>
          <a:p>
            <a:pPr>
              <a:spcBef>
                <a:spcPts val="1200"/>
              </a:spcBef>
            </a:pPr>
            <a:r>
              <a:rPr lang="en-US" dirty="0"/>
              <a:t>Before the committee makes any recommendation to the Executive Committee, there will be a more formal review, discussion, and vote.</a:t>
            </a:r>
          </a:p>
          <a:p>
            <a:pPr>
              <a:spcBef>
                <a:spcPts val="1200"/>
              </a:spcBef>
            </a:pPr>
            <a:r>
              <a:rPr lang="en-US" dirty="0"/>
              <a:t>Before the Executive Committee recommends any proposal to the Commission, there will be additional review, a formal hearing, and additional votes—as well as a poll of the states.</a:t>
            </a:r>
          </a:p>
          <a:p>
            <a:pPr>
              <a:spcBef>
                <a:spcPts val="1200"/>
              </a:spcBef>
            </a:pPr>
            <a:r>
              <a:rPr lang="en-US" dirty="0"/>
              <a:t>Our process is also about information sharing and education of administrators and policymakers. </a:t>
            </a:r>
          </a:p>
        </p:txBody>
      </p:sp>
    </p:spTree>
    <p:extLst>
      <p:ext uri="{BB962C8B-B14F-4D97-AF65-F5344CB8AC3E}">
        <p14:creationId xmlns:p14="http://schemas.microsoft.com/office/powerpoint/2010/main" val="1806386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0.5209"/>
  <p:tag name="SLIDO_PRESENTATION_ID" val="00000000-0000-0000-0000-000000000000"/>
  <p:tag name="SLIDO_EVENT_UUID" val="c9e85ef8-db47-4d02-acd6-4cbb29329715"/>
  <p:tag name="SLIDO_EVENT_SECTION_UUID" val="b14ba6aa-754f-4ff1-a67f-91bb0f3146d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TQwOTAyMjN9"/>
  <p:tag name="SLIDO_TYPE" val="SlidoPoll"/>
  <p:tag name="SLIDO_POLL_UUID" val="63d6032c-ccdb-4b83-8580-154e036bd597"/>
  <p:tag name="SLIDO_TIMELINE" val="W3sicG9sbFF1ZXN0aW9uVXVpZCI6IjY1Y2M2ZjVhLTJlMWItNGE3Yy1hYzg2LWZjMGY4NjMzZjEwN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MTQwOTAzNTd9"/>
  <p:tag name="SLIDO_TYPE" val="SlidoPoll"/>
  <p:tag name="SLIDO_POLL_UUID" val="497fe075-2e68-42ed-8aaf-de86d00ff8f3"/>
  <p:tag name="SLIDO_TIMELINE" val="W3sicG9sbFF1ZXN0aW9uVXVpZCI6IjQ3NWNjZWNmLWI1N2ItNDVlYS1hMGI1LTY0M2I0ZGQzZDg4N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QwNjkyND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3MTQwOTA0Nzd9"/>
  <p:tag name="SLIDO_TYPE" val="SlidoPoll"/>
  <p:tag name="SLIDO_POLL_UUID" val="ee7ce8d0-a6e2-4e33-8d46-ff89badd33a1"/>
  <p:tag name="SLIDO_TIMELINE" val="W3sicG9sbFF1ZXN0aW9uVXVpZCI6IjJkODFlZWI4LTZmODAtNGYzMS1iZjIwLTE1MzkzNTdjYjI1Ny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3MTQwOTA2Mjl9"/>
  <p:tag name="SLIDO_TYPE" val="SlidoPoll"/>
  <p:tag name="SLIDO_POLL_UUID" val="8c1e3cc1-e561-4644-9c68-a2c18523d0c0"/>
  <p:tag name="SLIDO_TIMELINE" val="W3sicG9sbFF1ZXN0aW9uVXVpZCI6Ijc4ZmI2Njk1LWVlZWMtNDFiOC04MDI5LTJhZWZmMTFmZWYxMSIsInNob3dSZXN1bHRzIjp0cnVlLCJzaG93Q29ycmVjdEFuc3dlcnMiOmZhbHNlLCJ2b3RpbmdMb2NrZWQiOmZhbHNlfV0="/>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QwOTA4MTJ9"/>
  <p:tag name="SLIDO_TYPE" val="SlidoPoll"/>
  <p:tag name="SLIDO_POLL_UUID" val="55d030e3-f80d-48e5-b676-4a0f4d9a295d"/>
  <p:tag name="SLIDO_TIMELINE" val="W3sicG9sbFF1ZXN0aW9uVXVpZCI6ImQzNTc1OWQ1LTkxMmEtNDcxMC1hNjhkLTljNzRiYTUyYWM5O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1675</TotalTime>
  <Words>1159</Words>
  <Application>Microsoft Office PowerPoint</Application>
  <PresentationFormat>Widescreen</PresentationFormat>
  <Paragraphs>204</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Leelawadee</vt:lpstr>
      <vt:lpstr>Posterama</vt:lpstr>
      <vt:lpstr>Wingdings</vt:lpstr>
      <vt:lpstr>Office Theme</vt:lpstr>
      <vt:lpstr>Uniformity Committee Meeting</vt:lpstr>
      <vt:lpstr>PowerPoint Presentation</vt:lpstr>
      <vt:lpstr>PowerPoint Presentation</vt:lpstr>
      <vt:lpstr>Welcome &amp; Introductions</vt:lpstr>
      <vt:lpstr>Polling Question</vt:lpstr>
      <vt:lpstr>PowerPoint Presentation</vt:lpstr>
      <vt:lpstr>Our Process - Generally</vt:lpstr>
      <vt:lpstr>Our Process - Generally</vt:lpstr>
      <vt:lpstr>Our Process - Generally</vt:lpstr>
      <vt:lpstr>Initial Public Comment</vt:lpstr>
      <vt:lpstr>PowerPoint Presentation</vt:lpstr>
      <vt:lpstr>Approval of the Minutes</vt:lpstr>
      <vt:lpstr>Approval of the Minutes</vt:lpstr>
      <vt:lpstr>Approval of the Minutes</vt:lpstr>
      <vt:lpstr>Polling Question</vt:lpstr>
      <vt:lpstr>PowerPoint Presentation</vt:lpstr>
      <vt:lpstr>Economic / Revenue Outlook</vt:lpstr>
      <vt:lpstr>PowerPoint Presentation</vt:lpstr>
      <vt:lpstr>Overview of Uniformity Projects</vt:lpstr>
      <vt:lpstr>Overview of Uniformity Projects</vt:lpstr>
      <vt:lpstr>Overview of Uniformity Projects</vt:lpstr>
      <vt:lpstr>Overview of Uniformity Projects</vt:lpstr>
      <vt:lpstr>Polling Question</vt:lpstr>
      <vt:lpstr>PowerPoint Presentation</vt:lpstr>
      <vt:lpstr>PowerPoint Presentation</vt:lpstr>
      <vt:lpstr>PowerPoint Presentation</vt:lpstr>
      <vt:lpstr>PowerPoint Presentation</vt:lpstr>
      <vt:lpstr>PowerPoint Presentation</vt:lpstr>
      <vt:lpstr>New Business</vt:lpstr>
      <vt:lpstr>Wrap-Up</vt:lpstr>
      <vt:lpstr>PowerPoint Presentation</vt:lpstr>
      <vt:lpstr>PowerPoint Presentation</vt:lpstr>
      <vt:lpstr>PowerPoint Presentation</vt:lpstr>
      <vt:lpstr>Wrap-Up</vt:lpstr>
      <vt:lpstr>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Uniformity Committee Meeting</dc:title>
  <dc:creator>Helen Hecht</dc:creator>
  <cp:lastModifiedBy>Helen Hecht</cp:lastModifiedBy>
  <cp:revision>5</cp:revision>
  <dcterms:created xsi:type="dcterms:W3CDTF">2024-04-24T18:10:41Z</dcterms:created>
  <dcterms:modified xsi:type="dcterms:W3CDTF">2024-04-26T23:06:15Z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1.10.0.5209</vt:lpwstr>
  </property>
</Properties>
</file>