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12" r:id="rId1"/>
  </p:sldMasterIdLst>
  <p:notesMasterIdLst>
    <p:notesMasterId r:id="rId54"/>
  </p:notesMasterIdLst>
  <p:sldIdLst>
    <p:sldId id="257" r:id="rId2"/>
    <p:sldId id="2142532865" r:id="rId3"/>
    <p:sldId id="2142532837" r:id="rId4"/>
    <p:sldId id="2142532859" r:id="rId5"/>
    <p:sldId id="2142532866" r:id="rId6"/>
    <p:sldId id="2142532863" r:id="rId7"/>
    <p:sldId id="2142532864" r:id="rId8"/>
    <p:sldId id="2142532717" r:id="rId9"/>
    <p:sldId id="283" r:id="rId10"/>
    <p:sldId id="2142532718" r:id="rId11"/>
    <p:sldId id="2142532719" r:id="rId12"/>
    <p:sldId id="2142532716" r:id="rId13"/>
    <p:sldId id="2142532867" r:id="rId14"/>
    <p:sldId id="2142532820" r:id="rId15"/>
    <p:sldId id="2142532868" r:id="rId16"/>
    <p:sldId id="2142532712" r:id="rId17"/>
    <p:sldId id="2142532869" r:id="rId18"/>
    <p:sldId id="2142532861" r:id="rId19"/>
    <p:sldId id="2142532817" r:id="rId20"/>
    <p:sldId id="2142532870" r:id="rId21"/>
    <p:sldId id="2142532853" r:id="rId22"/>
    <p:sldId id="2142532871" r:id="rId23"/>
    <p:sldId id="2142532854" r:id="rId24"/>
    <p:sldId id="2142532872" r:id="rId25"/>
    <p:sldId id="2142532855" r:id="rId26"/>
    <p:sldId id="2142532856" r:id="rId27"/>
    <p:sldId id="2142532822" r:id="rId28"/>
    <p:sldId id="2142532823" r:id="rId29"/>
    <p:sldId id="2142532824" r:id="rId30"/>
    <p:sldId id="2142532833" r:id="rId31"/>
    <p:sldId id="2142532834" r:id="rId32"/>
    <p:sldId id="2142532835" r:id="rId33"/>
    <p:sldId id="2142532825" r:id="rId34"/>
    <p:sldId id="2142532826" r:id="rId35"/>
    <p:sldId id="2142532832" r:id="rId36"/>
    <p:sldId id="2142532827" r:id="rId37"/>
    <p:sldId id="2142532830" r:id="rId38"/>
    <p:sldId id="2142532831" r:id="rId39"/>
    <p:sldId id="2142532828" r:id="rId40"/>
    <p:sldId id="2142532836" r:id="rId41"/>
    <p:sldId id="2142532873" r:id="rId42"/>
    <p:sldId id="2142532858" r:id="rId43"/>
    <p:sldId id="2142532874" r:id="rId44"/>
    <p:sldId id="2142532857" r:id="rId45"/>
    <p:sldId id="2142532860" r:id="rId46"/>
    <p:sldId id="2142532806" r:id="rId47"/>
    <p:sldId id="2142532862" r:id="rId48"/>
    <p:sldId id="272" r:id="rId49"/>
    <p:sldId id="273" r:id="rId50"/>
    <p:sldId id="2142532818" r:id="rId51"/>
    <p:sldId id="278" r:id="rId52"/>
    <p:sldId id="277" r:id="rId53"/>
  </p:sldIdLst>
  <p:sldSz cx="12192000" cy="6858000"/>
  <p:notesSz cx="7077075" cy="9363075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0" autoAdjust="0"/>
    <p:restoredTop sz="77791" autoAdjust="0"/>
  </p:normalViewPr>
  <p:slideViewPr>
    <p:cSldViewPr snapToGrid="0">
      <p:cViewPr varScale="1">
        <p:scale>
          <a:sx n="77" d="100"/>
          <a:sy n="77" d="100"/>
        </p:scale>
        <p:origin x="4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napToGrid="0">
      <p:cViewPr varScale="1">
        <p:scale>
          <a:sx n="85" d="100"/>
          <a:sy n="85" d="100"/>
        </p:scale>
        <p:origin x="382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0A747-3D3D-4E61-BBFC-593FEE6AD157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E47F8-3455-4D8C-B9E0-C75F5017E1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9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E47F8-3455-4D8C-B9E0-C75F5017E12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87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E47F8-3455-4D8C-B9E0-C75F5017E12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599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E47F8-3455-4D8C-B9E0-C75F5017E12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80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E47F8-3455-4D8C-B9E0-C75F5017E12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36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E47F8-3455-4D8C-B9E0-C75F5017E12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21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E47F8-3455-4D8C-B9E0-C75F5017E12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30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E47F8-3455-4D8C-B9E0-C75F5017E12D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14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E47F8-3455-4D8C-B9E0-C75F5017E12D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3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BE47F8-3455-4D8C-B9E0-C75F5017E1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202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BE47F8-3455-4D8C-B9E0-C75F5017E1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359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BE47F8-3455-4D8C-B9E0-C75F5017E1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584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BE47F8-3455-4D8C-B9E0-C75F5017E1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916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BE47F8-3455-4D8C-B9E0-C75F5017E1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593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BE47F8-3455-4D8C-B9E0-C75F5017E1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367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E47F8-3455-4D8C-B9E0-C75F5017E12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59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E47F8-3455-4D8C-B9E0-C75F5017E12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80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8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4.xml"/><Relationship Id="rId7" Type="http://schemas.openxmlformats.org/officeDocument/2006/relationships/image" Target="../media/image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9.xml"/><Relationship Id="rId7" Type="http://schemas.openxmlformats.org/officeDocument/2006/relationships/image" Target="../media/image2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4.xml"/><Relationship Id="rId7" Type="http://schemas.openxmlformats.org/officeDocument/2006/relationships/image" Target="../media/image2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0.xml"/><Relationship Id="rId7" Type="http://schemas.openxmlformats.org/officeDocument/2006/relationships/image" Target="../media/image2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6.xml"/><Relationship Id="rId7" Type="http://schemas.openxmlformats.org/officeDocument/2006/relationships/image" Target="../media/image2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ibrary.imf.org/view/journals/068/2023/008/article-A001-en.xml" TargetMode="External"/><Relationship Id="rId7" Type="http://schemas.openxmlformats.org/officeDocument/2006/relationships/hyperlink" Target="https://www.deloitte.com/global/en/services/tax/services/gx-tax-atlas-digital-services-tax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6" Type="http://schemas.openxmlformats.org/officeDocument/2006/relationships/hyperlink" Target="https://thesuite.pwc.com/specialist-areas/digital-services-tax-es-and-global-profit-reallocation" TargetMode="External"/><Relationship Id="rId5" Type="http://schemas.openxmlformats.org/officeDocument/2006/relationships/hyperlink" Target="https://kpmg.com/us/en/home/insights/2019/06/tnf-digital-economy0.html" TargetMode="External"/><Relationship Id="rId4" Type="http://schemas.openxmlformats.org/officeDocument/2006/relationships/hyperlink" Target="https://commonslibrary.parliament.uk/research-briefings/cbp-8719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texinc.com/resources/resource-library/2023-sales-tax-trends-digital-taxes-tak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5" Type="http://schemas.openxmlformats.org/officeDocument/2006/relationships/hyperlink" Target="https://ndlawreview.org/2023/01/state-digital-services-taxes-a-good-and-permissible-idea-despite-what-you-might-have-heard/" TargetMode="External"/><Relationship Id="rId4" Type="http://schemas.openxmlformats.org/officeDocument/2006/relationships/hyperlink" Target="https://www.avalara.com/blog/en/north-america/2019/02/state-by-state-guide-to-digital-products-and-sales-tax.html/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66.xml"/><Relationship Id="rId7" Type="http://schemas.openxmlformats.org/officeDocument/2006/relationships/image" Target="../media/image2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72.xml"/><Relationship Id="rId7" Type="http://schemas.openxmlformats.org/officeDocument/2006/relationships/image" Target="../media/image2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taxadmin.org/resolutions/" TargetMode="External"/><Relationship Id="rId2" Type="http://schemas.openxmlformats.org/officeDocument/2006/relationships/hyperlink" Target="https://www.mtc.gov/wp-content/uploads/2023/08/Signed-Joint-Resolution-Supporting-Uniformity-Efforts-regarding-Digital-Products-MTC-and-SST-July-2023.pdf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tc.gov/uniformity/sales-tax-on-digital-products/" TargetMode="External"/><Relationship Id="rId2" Type="http://schemas.openxmlformats.org/officeDocument/2006/relationships/hyperlink" Target="https://vimeo.com/82415586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tc.gov/wp-content/uploads/2023/08/Copy-of-MTC-Digital-Products-Project-Three-Approaches-Matrix-Draft-for-9-7-23-Work-Group-Call-003.xlsx" TargetMode="External"/><Relationship Id="rId4" Type="http://schemas.openxmlformats.org/officeDocument/2006/relationships/hyperlink" Target="https://vimeo.com/850308120/770a83f56a?share=copy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52FF1B8-145F-47AA-9F6F-7DA3201AA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9426" y="1584955"/>
            <a:ext cx="6411447" cy="2146111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Sales Tax on</a:t>
            </a:r>
            <a:br>
              <a:rPr lang="en-US" sz="4400" dirty="0"/>
            </a:br>
            <a:r>
              <a:rPr lang="en-US" sz="4400" dirty="0"/>
              <a:t>Digital Products</a:t>
            </a:r>
            <a:br>
              <a:rPr lang="en-US" sz="4400" dirty="0"/>
            </a:br>
            <a:r>
              <a:rPr lang="en-US" sz="4400" dirty="0"/>
              <a:t>Uniformity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483" y="3948381"/>
            <a:ext cx="5986755" cy="1107347"/>
          </a:xfrm>
        </p:spPr>
        <p:txBody>
          <a:bodyPr>
            <a:noAutofit/>
          </a:bodyPr>
          <a:lstStyle/>
          <a:p>
            <a:r>
              <a:rPr lang="en-US" sz="2400" dirty="0"/>
              <a:t>Tim Jennrich, Wa, Work Group Chair</a:t>
            </a:r>
          </a:p>
          <a:p>
            <a:r>
              <a:rPr lang="en-US" sz="2400" dirty="0"/>
              <a:t>Mia Strong, La, Work Group Vice-Chair</a:t>
            </a:r>
          </a:p>
          <a:p>
            <a:r>
              <a:rPr lang="en-US" sz="2400" dirty="0"/>
              <a:t>Report to the Uniformity Committee</a:t>
            </a:r>
          </a:p>
          <a:p>
            <a:r>
              <a:rPr lang="en-US" sz="2400" dirty="0"/>
              <a:t>April 30, 2024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FE8A8C-8C1F-40A1-8A45-9D05B0DD8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1EF8C3-8F8A-447D-A5FF-C12426825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B511BAF-6DC3-420A-8603-96945C66A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F09600-EAFC-4C54-94E9-659BE7BEF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31" y="2960077"/>
            <a:ext cx="3053422" cy="154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941B-0AF6-4D99-9F35-269BA28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Update on webpage and whitepaper outline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5D57F3D-0D00-9821-933D-C2E96E695022}"/>
              </a:ext>
            </a:extLst>
          </p:cNvPr>
          <p:cNvSpPr txBox="1">
            <a:spLocks/>
          </p:cNvSpPr>
          <p:nvPr/>
        </p:nvSpPr>
        <p:spPr>
          <a:xfrm>
            <a:off x="583580" y="-1"/>
            <a:ext cx="11024840" cy="13364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Demi" panose="020B0502020104020203"/>
                <a:ea typeface="+mj-ea"/>
                <a:cs typeface="+mj-cs"/>
              </a:rPr>
              <a:t>New Webpage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DCA54-33EC-D1F5-78EE-D371C72969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78" b="5481"/>
          <a:stretch/>
        </p:blipFill>
        <p:spPr>
          <a:xfrm>
            <a:off x="0" y="1595120"/>
            <a:ext cx="12192000" cy="5262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634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941B-0AF6-4D99-9F35-269BA28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Update on webpage and whitepaper outline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5D57F3D-0D00-9821-933D-C2E96E695022}"/>
              </a:ext>
            </a:extLst>
          </p:cNvPr>
          <p:cNvSpPr txBox="1">
            <a:spLocks/>
          </p:cNvSpPr>
          <p:nvPr/>
        </p:nvSpPr>
        <p:spPr>
          <a:xfrm>
            <a:off x="583580" y="-71121"/>
            <a:ext cx="11024840" cy="13364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Demi" panose="020B0502020104020203"/>
                <a:ea typeface="+mj-ea"/>
                <a:cs typeface="+mj-cs"/>
              </a:rPr>
              <a:t>New Webpage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DCA54-33EC-D1F5-78EE-D371C72969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78" b="5481"/>
          <a:stretch/>
        </p:blipFill>
        <p:spPr>
          <a:xfrm>
            <a:off x="0" y="1595120"/>
            <a:ext cx="12192000" cy="526288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EC7315C-E2CF-BC9B-EED6-DEC9B575BAB7}"/>
              </a:ext>
            </a:extLst>
          </p:cNvPr>
          <p:cNvCxnSpPr/>
          <p:nvPr/>
        </p:nvCxnSpPr>
        <p:spPr>
          <a:xfrm flipH="1">
            <a:off x="2722880" y="1336430"/>
            <a:ext cx="934720" cy="5533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74237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D4FB3-968D-9560-C87A-954CE3D3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80" y="-1"/>
            <a:ext cx="11024840" cy="1336431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Project Scope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AD236BD5-884A-7841-33E3-06673D063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80" y="1119672"/>
            <a:ext cx="11024840" cy="535732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</a:rPr>
              <a:t>The MTC Uniformity Committee Requested a Whitepaper with this Information</a:t>
            </a:r>
            <a:r>
              <a:rPr lang="en-US" dirty="0">
                <a:solidFill>
                  <a:prstClr val="black"/>
                </a:solidFill>
              </a:rPr>
              <a:t>: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survey and description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kinds of digital products currently offered in the marketplace and the nature of the transactions through which those digital products may be provided to customers;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general survey of academic research or other analysis on policy reasons for including digital products in (or excluding them from) the sales tax base;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review and summary of general information on the specific types of digital products that states currently tax (which information is available from different sources, including Streamlined);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Analysis of the extent to which mixed or bundled products (including nondigital services and intangibles) may create issues for taxing digital products;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summary of sourcing issues and common approaches to sourcing digital products, including multiple points of use; and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Analysis of the ways that digital products might be defined, categorized, exempted, and sourced.</a:t>
            </a:r>
          </a:p>
        </p:txBody>
      </p:sp>
    </p:spTree>
    <p:extLst>
      <p:ext uri="{BB962C8B-B14F-4D97-AF65-F5344CB8AC3E}">
        <p14:creationId xmlns:p14="http://schemas.microsoft.com/office/powerpoint/2010/main" val="1983358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8959A1-4A3B-4D04-1B47-54E4F721FB13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C0EEE8-47DC-A9FC-7FC0-DD9BED999DC3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E1BD2E-4D14-A88B-CA90-CE527676205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22225" cap="rnd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Is the project scope still appropriate? If not, what should change?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BA20B0-29F0-76FA-5F42-C8AB6C826A0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22225" cap="rnd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cap="rnd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771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C941B-0AF6-4D99-9F35-269BA28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Possible Guiding Principles</a:t>
            </a:r>
            <a:br>
              <a:rPr lang="en-US" dirty="0">
                <a:solidFill>
                  <a:srgbClr val="FFFEFF"/>
                </a:solidFill>
              </a:rPr>
            </a:br>
            <a:endParaRPr lang="en-US" dirty="0">
              <a:solidFill>
                <a:srgbClr val="FFFE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4DE5-8BCD-41B4-AD7F-E27F4AA8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597643"/>
            <a:ext cx="6725899" cy="5792922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Tax all retail sales by default.</a:t>
            </a:r>
            <a:endParaRPr lang="en-US" sz="1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Encourage a system that is simple, easy to administer, and transparent.</a:t>
            </a:r>
            <a:endParaRPr lang="en-US" sz="1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Favor either clear and specific definitions or broad definitions with clear and specific exemptions, when appropriate.</a:t>
            </a:r>
            <a:endParaRPr lang="en-US" sz="1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Do not treat digital products as tangible personal property.</a:t>
            </a:r>
            <a:endParaRPr lang="en-US" sz="1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Avoid distinguishing products based on the manner they are transferred.</a:t>
            </a:r>
            <a:endParaRPr lang="en-US" sz="1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Distinguish products based on how they are produced and what is produced.</a:t>
            </a:r>
            <a:endParaRPr lang="en-US" sz="1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Source digital products based on where the products are used/their destination.</a:t>
            </a:r>
            <a:endParaRPr lang="en-US" sz="1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Exempt business inputs.</a:t>
            </a:r>
            <a:endParaRPr lang="en-US" sz="1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Exempt products based on who they are sold to, </a:t>
            </a:r>
            <a:r>
              <a:rPr lang="en-US" sz="2400" i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e.g.</a:t>
            </a:r>
            <a:r>
              <a:rPr lang="en-US" sz="2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, sold to nonprofits, sold to businesses.</a:t>
            </a:r>
            <a:endParaRPr lang="en-US" sz="1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631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A5E012-F143-38FA-244E-91BDD74B38EF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D7E2E9-5117-3BC6-2143-96CB4F3BB482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358E52-6D48-DF39-6D3B-B3C9EF2F378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22225" cap="rnd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>
                <a:solidFill>
                  <a:srgbClr val="5B5B5B"/>
                </a:solidFill>
              </a:rPr>
              <a:t>Are these guiding principles appropriate? If not, what should change or what are we missing?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8E1885-3E34-D0BD-F916-BD4E5F2C05C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22225" cap="rnd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cap="rnd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9230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059C-12A1-479A-FF5A-1AF22BF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3578"/>
            <a:ext cx="10972800" cy="7561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Working with Streamlined States, FTA, and NCSL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5BA3B-7182-7438-0299-8E7E17E76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6431"/>
            <a:ext cx="10972800" cy="5148259"/>
          </a:xfrm>
        </p:spPr>
        <p:txBody>
          <a:bodyPr>
            <a:no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SST and MTC adopted a joint resolution in 2023 </a:t>
            </a:r>
          </a:p>
          <a:p>
            <a:r>
              <a:rPr lang="en-US" sz="4000" dirty="0"/>
              <a:t>Federation of Tax Administrators adopted related 2023 resolution </a:t>
            </a:r>
          </a:p>
          <a:p>
            <a:r>
              <a:rPr lang="en-US" sz="4000" dirty="0"/>
              <a:t>MTC is a “friend” of the NCSL SALT Task Force</a:t>
            </a:r>
          </a:p>
        </p:txBody>
      </p:sp>
    </p:spTree>
    <p:extLst>
      <p:ext uri="{BB962C8B-B14F-4D97-AF65-F5344CB8AC3E}">
        <p14:creationId xmlns:p14="http://schemas.microsoft.com/office/powerpoint/2010/main" val="85895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7D80F-7A4F-61B0-A521-3008D257A250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88E481-5238-61A5-8A87-FFC14D54F13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C00F17-9F04-3A4D-451D-71CBC5F9FB1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22225" cap="rnd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5B5B5B"/>
                </a:solidFill>
              </a:rPr>
              <a:t>Any thoughts about how the MTC could work more collaboratively with the Streamlined states, FTA, and NCSL?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F7883D-0ED7-DFCE-D8B6-61169CF7FB6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22225" cap="rnd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cap="rnd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310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9FC5B-D247-825D-A54B-1324412BE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81454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What We Have Studied And Achieved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A6B01-DABB-26CD-3DEB-F71084B3A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81454"/>
            <a:ext cx="10972800" cy="536916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Items that exist in the marketplace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Review of the Streamlined Agreement</a:t>
            </a:r>
          </a:p>
          <a:p>
            <a:pPr marL="457200" indent="-457200">
              <a:buFont typeface="+mj-lt"/>
              <a:buAutoNum type="arabicPeriod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Analysis of business inputs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Survey of digital products taxed by states </a:t>
            </a:r>
          </a:p>
          <a:p>
            <a:pPr marL="457200" marR="0" lvl="0" indent="-4572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A5300F"/>
              </a:buClr>
              <a:buSzPct val="92000"/>
              <a:buFont typeface="+mj-lt"/>
              <a:buAutoNum type="arabicPeriod" startAt="5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Analysis of approaches states use to tax digital products</a:t>
            </a:r>
          </a:p>
          <a:p>
            <a:pPr marL="457200" marR="0" lvl="0" indent="-4572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A5300F"/>
              </a:buClr>
              <a:buSzPct val="92000"/>
              <a:buFont typeface="+mj-lt"/>
              <a:buAutoNum type="arabicPeriod" startAt="5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Internet Tax Freedom Act</a:t>
            </a:r>
          </a:p>
          <a:p>
            <a:pPr marL="457200" marR="0" lvl="0" indent="-4572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A5300F"/>
              </a:buClr>
              <a:buSzPct val="92000"/>
              <a:buFont typeface="+mj-lt"/>
              <a:buAutoNum type="arabicPeriod" startAt="5"/>
              <a:tabLst/>
              <a:defRPr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Bundling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63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EE99E-7E64-27E7-315A-0BDA9792C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1142999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Summary of Business Inputs (Pyramiding)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76867-43D3-244C-3014-88E53ECB0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10" y="1400741"/>
            <a:ext cx="10972800" cy="502317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Experts are split: “avoid pyramiding at all costs” to “it costs too much revenue not to pyramid tax on some items,” and suggestions for a middle ground.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The severity of pyramiding depends on the facts and circumstances.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Taxing digital business inputs can impose tax on industries that have historically been tax favored.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Exempting digital business inputs will be costly if done after the tax base includes them.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Consider pyramiding issues when expanding the tax base to include digital products.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Exempting business inputs via legislation can be complicated or simple.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Anti-pyramiding efforts should be weighed against tax administration pros and cons.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7521B-319E-5CF2-AEDE-B7BCF0729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A8E43-D237-C541-8E3C-CC9A38DCE83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86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B98CA9-EE6D-6991-987D-81137C511800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40ED5-6184-93DE-42F4-8D55A5B0EECC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04DE60-F3EC-6ED0-988D-43F131EBE29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22225" cap="rnd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600" b="1">
                <a:solidFill>
                  <a:srgbClr val="5B5B5B"/>
                </a:solidFill>
              </a:rPr>
              <a:t>Join at slido.com</a:t>
            </a:r>
            <a:br>
              <a:rPr lang="da-DK" sz="3600" b="1">
                <a:solidFill>
                  <a:srgbClr val="5B5B5B"/>
                </a:solidFill>
              </a:rPr>
            </a:br>
            <a:r>
              <a:rPr lang="da-DK" sz="3600" b="1">
                <a:solidFill>
                  <a:srgbClr val="5B5B5B"/>
                </a:solidFill>
              </a:rPr>
              <a:t>#1493195</a:t>
            </a:r>
            <a:endParaRPr lang="en-US" sz="3600" b="1">
              <a:solidFill>
                <a:srgbClr val="5B5B5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60785F-11A4-A9B6-704C-7F07458DA3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22225" cap="rnd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cap="rnd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joining instructions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6093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2A711-B4B1-0D8D-01DF-9954D49DFA64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FC1BBA-9A2C-AB41-3C9C-895335E8EA86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24EDE0-557F-27BE-EE27-7E1BD16516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22225" cap="rnd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5B5B5B"/>
                </a:solidFill>
              </a:rPr>
              <a:t>Is the MTC missing anything with respect to the taxation of business inputs and digital products? If so, what else needs to be studied?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0AC1DD-39EE-960B-A8FB-46CC92726BF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22225" cap="rnd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cap="rnd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426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C941B-0AF6-4D99-9F35-269BA28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Current Project: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Digital tax base spreadsheet</a:t>
            </a:r>
            <a:endParaRPr lang="en-US" dirty="0">
              <a:solidFill>
                <a:srgbClr val="FFFEFF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FB4724-E014-C486-DC2A-AA6B2C6DB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597643"/>
            <a:ext cx="6725899" cy="579292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endParaRPr lang="en-US" sz="23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It’s not the “how” but what the states tax now (i.e., the tax base)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What products have states deemed appropriate for sales taxation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Updates: ongoing as staff track developments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Expansion: on hold, see bundling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3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0920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C5C415-E835-9142-FF8E-929C45EA911F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06C05-1B64-BF72-500F-18FB4C3520CB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6E9D6F-2958-3F5D-C915-072B9E83968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22225" cap="rnd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What does the spreadsheet cover?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219D47-545A-B8D2-26DD-9E5ECB19916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22225" cap="rnd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cap="rnd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9847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C941B-0AF6-4D99-9F35-269BA28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Current Project:</a:t>
            </a:r>
            <a:br>
              <a:rPr lang="en-US" dirty="0">
                <a:solidFill>
                  <a:srgbClr val="FFFEFF"/>
                </a:solidFill>
              </a:rPr>
            </a:br>
            <a:r>
              <a:rPr lang="en-US" dirty="0">
                <a:solidFill>
                  <a:srgbClr val="FFFEFF"/>
                </a:solidFill>
              </a:rPr>
              <a:t>Three Approaches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4DE5-8BCD-41B4-AD7F-E27F4AA8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597643"/>
            <a:ext cx="6725899" cy="595927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endParaRPr lang="en-US" sz="23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300" dirty="0">
                <a:solidFill>
                  <a:schemeClr val="tx1"/>
                </a:solidFill>
              </a:rPr>
              <a:t>This is the “how”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300" dirty="0">
                <a:solidFill>
                  <a:schemeClr val="tx1"/>
                </a:solidFill>
              </a:rPr>
              <a:t>Not the tax base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300" dirty="0">
                <a:solidFill>
                  <a:schemeClr val="tx1"/>
                </a:solidFill>
              </a:rPr>
              <a:t>The Matrix addresses three approaches to developing a sales tax base and the interaction of those three approaches with various aspects of tax administration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300" dirty="0">
                <a:solidFill>
                  <a:schemeClr val="tx1"/>
                </a:solidFill>
              </a:rPr>
              <a:t>Content – based on the best efforts of MTC staff as well as the input of many work group members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300" dirty="0">
                <a:solidFill>
                  <a:schemeClr val="tx1"/>
                </a:solidFill>
              </a:rPr>
              <a:t>Conversion – conversion to prose for communication to work group members and potential white paper entry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3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6439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2C1CDF-3632-5A0D-BB5F-91E369FF42D9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62C93E-5971-06A1-4FE2-E7FA7B3BD430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43F780-FE12-1FE1-7EEB-E49220D48C8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22225" cap="rnd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What does the matrix cover?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405A9F-37F0-E869-E781-64A50A6DD28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22225" cap="rnd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cap="rnd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6124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C941B-0AF6-4D99-9F35-269BA28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FFFEFF"/>
                </a:solidFill>
              </a:rPr>
              <a:t>Current Project:</a:t>
            </a:r>
            <a:br>
              <a:rPr lang="en-US" dirty="0">
                <a:solidFill>
                  <a:srgbClr val="FFFEFF"/>
                </a:solidFill>
              </a:rPr>
            </a:br>
            <a:r>
              <a:rPr lang="en-US" dirty="0">
                <a:solidFill>
                  <a:srgbClr val="FFFEFF"/>
                </a:solidFill>
              </a:rPr>
              <a:t>Internet Tax Freedom Act (ITFA)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4DE5-8BCD-41B4-AD7F-E27F4AA8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597643"/>
            <a:ext cx="6725899" cy="579292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endParaRPr lang="en-US" sz="23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endParaRPr lang="en-US" sz="23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endParaRPr lang="en-US" sz="23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Research ongoing but nearing the end of the road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Staff are prepared for when work group determines to address ITFA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Annotated ITFA – staff are creating an annotated ITFA statute using the research that has been done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3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3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7889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C941B-0AF6-4D99-9F35-269BA28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FFFEFF"/>
                </a:solidFill>
              </a:rPr>
              <a:t>Current Project:</a:t>
            </a:r>
            <a:br>
              <a:rPr lang="en-US" dirty="0">
                <a:solidFill>
                  <a:srgbClr val="FFFEFF"/>
                </a:solidFill>
              </a:rPr>
            </a:br>
            <a:r>
              <a:rPr lang="en-US" dirty="0">
                <a:solidFill>
                  <a:srgbClr val="FFFEFF"/>
                </a:solidFill>
              </a:rPr>
              <a:t>Bundling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4DE5-8BCD-41B4-AD7F-E27F4AA8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597643"/>
            <a:ext cx="6725899" cy="579292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endParaRPr lang="en-US" sz="23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endParaRPr lang="en-US" sz="23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endParaRPr lang="en-US" sz="23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</a:rPr>
              <a:t>State-by-state research on bundling and true object test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</a:rPr>
              <a:t>Deep and detailed scope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</a:rPr>
              <a:t>Large scale assignment, no substantive update at this time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</a:rPr>
              <a:t>Stakeholder sessions with non-tax agency staff have started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3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3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654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941B-0AF6-4D99-9F35-269BA28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45962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Trends and developments</a:t>
            </a:r>
            <a:br>
              <a:rPr lang="en-US" dirty="0"/>
            </a:br>
            <a:r>
              <a:rPr lang="en-US" dirty="0"/>
              <a:t>in the Taxation of Digital Products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4DE5-8BCD-41B4-AD7F-E27F4AA8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48118"/>
            <a:ext cx="11029615" cy="4227232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Internationally there is a trend to adopt digital services taxes or DSTs.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This trend has been delayed in response to Pillar 1, which would use formulary apportionment to tax certain excess income of large companies deemed to be from digital services.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The federal government is considering how Pillar 1, versus DSTs, will affect the domestic economy and tax revenues.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States are . . .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Considering expansion of the sales tax bases.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Considering stand-alone DSTs including digital ad taxes.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1652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6677" y="485678"/>
            <a:ext cx="4174743" cy="588877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C941B-0AF6-4D99-9F35-269BA28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094" y="869576"/>
            <a:ext cx="3269749" cy="3774143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Related Developments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-International-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4DE5-8BCD-41B4-AD7F-E27F4AA8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80" y="485678"/>
            <a:ext cx="7036097" cy="588877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/>
              <a:t>OECD – Pillar 1 and DSTs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Goals: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Address the use of digital and intangible assets to shift income.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Avoid adoption of digital services taxes – or DSTs. 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Approach: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Determine excess profits for certain large multinationals.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Apportion using a single receipts factor &amp; market-based sourcing.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Coordinate this with all the other international tax rules.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900" dirty="0"/>
              <a:t>Status: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The OECD efforts have been delayed.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Other countries are considering digital taxes.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The U.S. is now studying the effect on the domestic economy and tax revenues. 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560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6677" y="485678"/>
            <a:ext cx="4174743" cy="588877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C941B-0AF6-4D99-9F35-269BA28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094" y="896471"/>
            <a:ext cx="3269749" cy="3379694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Related Developments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-international-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4DE5-8BCD-41B4-AD7F-E27F4AA8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" y="0"/>
            <a:ext cx="7201064" cy="2085278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/>
              <a:t>Other Countries - DSTs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The Bi-Partisan Policy Center: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Tracking the enactment or proposal of DSTs – some of which may take effect if Pillar 1 fails, and others would be withdrawn if it succeeds.</a:t>
            </a:r>
          </a:p>
          <a:p>
            <a:pPr marL="630000" lvl="2" indent="0" algn="ctr">
              <a:spcBef>
                <a:spcPts val="600"/>
              </a:spcBef>
              <a:spcAft>
                <a:spcPts val="0"/>
              </a:spcAft>
              <a:buNone/>
            </a:pPr>
            <a:endParaRPr lang="en-US" sz="1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30C9F7-835B-F7F5-DCA4-D9990C6B2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27" t="4927" r="14810"/>
          <a:stretch/>
        </p:blipFill>
        <p:spPr>
          <a:xfrm>
            <a:off x="717176" y="1737567"/>
            <a:ext cx="6409765" cy="50660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893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C36C3-189E-E3AA-8ECC-A2C0ABDD4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0"/>
            <a:ext cx="10966938" cy="105507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12A7A-5A85-8D68-9175-F5396DFDF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5077"/>
            <a:ext cx="11001210" cy="5539154"/>
          </a:xfrm>
        </p:spPr>
        <p:txBody>
          <a:bodyPr>
            <a:no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Introductory remarks from the work group Chair and Vice-Chair (Polling Question 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Webpage resources &amp; whitepaper outline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Project scope recap &amp; guiding principles (PQ 2 and 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Working with the Streamlined states, FTA, and NCSL (PQ 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What we have studied and achieved so far – refresh on business inputs research (PQ 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Current project updates (PQ 6 and 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Trends and developments in the taxation of digital products (PQ 8)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Final thoughts for the uniformity committee or work group (PQ 9)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Appendix materials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CAE77-866A-41FD-5B3A-D67E507F4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8E43-D237-C541-8E3C-CC9A38DCE83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0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6677" y="485678"/>
            <a:ext cx="4174743" cy="588877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C941B-0AF6-4D99-9F35-269BA28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094" y="869576"/>
            <a:ext cx="3269749" cy="3774143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Related Developments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-International-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4DE5-8BCD-41B4-AD7F-E27F4AA8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85678"/>
            <a:ext cx="7374277" cy="5888772"/>
          </a:xfrm>
        </p:spPr>
        <p:txBody>
          <a:bodyPr anchor="ctr">
            <a:normAutofit lnSpcReduction="10000"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/>
              <a:t>Other Resources on International Developments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Report of the International Monetary Fund - Exploring the Adoption of Selected Digital Technologies in Tax Administration: A Cross-Country Perspective (Dec, 2023), </a:t>
            </a:r>
            <a:r>
              <a:rPr lang="en-US" sz="1600" dirty="0">
                <a:hlinkClick r:id="rId3"/>
              </a:rPr>
              <a:t>https://www.elibrary.imf.org/view/journals/068/2023/008/article-A001-en.xml</a:t>
            </a:r>
            <a:r>
              <a:rPr lang="en-US" sz="1600" dirty="0"/>
              <a:t>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Report to the UK House of Commons – Digital Services Tax, </a:t>
            </a:r>
            <a:r>
              <a:rPr lang="en-US" sz="1600" dirty="0">
                <a:hlinkClick r:id="rId4"/>
              </a:rPr>
              <a:t>https://commonslibrary.parliament.uk/research-briefings/cbp-8719/</a:t>
            </a:r>
            <a:endParaRPr lang="en-US" sz="1600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Big 4 Accounting Firms: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KPMG – Taxation of the Digital Economy - </a:t>
            </a:r>
            <a:r>
              <a:rPr lang="en-US" sz="1400" dirty="0">
                <a:hlinkClick r:id="rId5"/>
              </a:rPr>
              <a:t>https://kpmg.com/us/en/home/insights/2019/06/tnf-digital-economy0.html</a:t>
            </a:r>
            <a:endParaRPr lang="en-US" sz="1400" dirty="0"/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PWC – Digital Services Taxes and Global Profit Reallocation - </a:t>
            </a:r>
            <a:r>
              <a:rPr lang="en-US" sz="1400" dirty="0">
                <a:hlinkClick r:id="rId6"/>
              </a:rPr>
              <a:t>https://thesuite.pwc.com/specialist-areas/digital-services-tax-es-and-global-profit-reallocation</a:t>
            </a:r>
            <a:endParaRPr lang="en-US" sz="1400" dirty="0"/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EY - Digital services taxes and other taxes on the digital economy (November 2023), </a:t>
            </a:r>
            <a:r>
              <a:rPr lang="en-US" sz="1400" dirty="0">
                <a:hlinkClick r:id="rId3"/>
              </a:rPr>
              <a:t>https://www.elibrary.imf.org/view/journals/068/2023/008/article-A001-en.xml</a:t>
            </a:r>
            <a:endParaRPr lang="en-US" sz="1400" dirty="0"/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Deloitte – Digital Tax Atlas - </a:t>
            </a:r>
            <a:r>
              <a:rPr lang="en-US" sz="1400" dirty="0">
                <a:hlinkClick r:id="rId7"/>
              </a:rPr>
              <a:t>https://www.deloitte.com/global/en/services/tax/services/gx-tax-atlas-digital-services-tax.html</a:t>
            </a:r>
            <a:r>
              <a:rPr lang="en-US" sz="1400" dirty="0"/>
              <a:t>.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04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6677" y="485678"/>
            <a:ext cx="4174743" cy="588877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C941B-0AF6-4D99-9F35-269BA28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094" y="896471"/>
            <a:ext cx="3269749" cy="3379694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Related Developments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-Federal-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4DE5-8BCD-41B4-AD7F-E27F4AA8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7494516" cy="637445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/>
              <a:t>U.S. Treasury and Congress – Pillar 1 &amp; DSTs 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Treasury Discussions: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In October 2023, Treasury asked for input from the public on Pillar 1.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That information was due to be submitted in December 2023.</a:t>
            </a:r>
          </a:p>
          <a:p>
            <a:pPr lvl="1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House Ways and Means Committee: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In March – the Ways and Means Committee held hearings.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Opponents expressed fear U.S. companies were being targeted for foreign tax.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Another concern is the effect on U.S. tax revenue.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555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6677" y="485678"/>
            <a:ext cx="4174743" cy="588877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C941B-0AF6-4D99-9F35-269BA28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094" y="896471"/>
            <a:ext cx="3269749" cy="3379694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Related Developments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-Federal-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4DE5-8BCD-41B4-AD7F-E27F4AA8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7494516" cy="637445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/>
              <a:t>U.S. Treasury and Congress – Pillar 1 &amp; DSTs 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Joint Committee: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Issued a report on March 5, 2024 on Pillar 1.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Estimates the effect would have been a $1.4 billion revenue loss had Pillar 1 applied in 2021.</a:t>
            </a:r>
          </a:p>
          <a:p>
            <a:pPr lvl="1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Congressional Research Service: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Issued a report by Jane Gravelle on April 1, 2024 on the effects of Pillar 1, 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Report compares domestic effects of Pillar 1 to DSTs.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Report summarized the current Pillar 1 draft and the history of DSTs.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Found that DSTs would mostly be borne by consumers.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9016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6677" y="485678"/>
            <a:ext cx="4174743" cy="588877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C941B-0AF6-4D99-9F35-269BA28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094" y="896471"/>
            <a:ext cx="3269749" cy="3379694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Related Developments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-State-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4DE5-8BCD-41B4-AD7F-E27F4AA8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7494516" cy="637445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/>
              <a:t>State Legislation – Digital Ad Taxes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California –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500" dirty="0"/>
              <a:t>A.B. 2829 - Would impose a 5% tax on annual gross revenues from digital advertising services for certain large providers.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Connecticut –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500" dirty="0"/>
              <a:t>H.B. 5147 – Would impose a 10% tax on gross revenues of companies with more than $10 billion in revenue from digital advertising services.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District of Columbia –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500" dirty="0"/>
              <a:t>District’s Tax Revision Commission proposed data mining tax (modeled on New York proposed legislation). 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Maryland –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500" dirty="0"/>
              <a:t>H.B. 1372 – Would impose a social media gross revenues tax at graduated rates on platforms with more than 1 million active monthly users nationwide and more than $500 million in annual gross revenues that allow users to share content with certain other users.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816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6677" y="485678"/>
            <a:ext cx="4174743" cy="588877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C941B-0AF6-4D99-9F35-269BA28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094" y="896471"/>
            <a:ext cx="3269749" cy="3379694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Other Related Developments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-State-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4DE5-8BCD-41B4-AD7F-E27F4AA8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7494516" cy="637445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/>
              <a:t>State Legislation – Digital Ad Taxes (cont’d)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Massachusetts –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500" dirty="0"/>
              <a:t>H.D. 1683 – Would impose a tax on the sale of digital advertising, sourced using the IP address of the consumer’s device. 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500" dirty="0"/>
              <a:t>H.D. 3052 -  (A different version of the tax on the sale of digital advertising .)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Nebraska – [session ended]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500" dirty="0"/>
              <a:t>L.B. 388, L.B. 1354, and L.B. 1310 – Would impose a tax on digital ads for companies with more than $1 billion in revenue.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New York –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500" dirty="0"/>
              <a:t>S.B. 1845 – Would impose a 5% tax on the gross income of a corporation that derives income from data individuals have shared with the corporation.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Tennessee –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500" dirty="0"/>
              <a:t>S.B. 1891, H.B. 2234, and S.B. 2065 – Would create a data transaction privilege tax at the rate of 9.5% on gross revenues derived from data transactions from digital advertising services if the gross revenues are over $50 million.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857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D4511-2B23-CFCA-6A50-157A858F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668" y="702156"/>
            <a:ext cx="11004139" cy="537559"/>
          </a:xfrm>
        </p:spPr>
        <p:txBody>
          <a:bodyPr/>
          <a:lstStyle/>
          <a:p>
            <a:pPr algn="ctr"/>
            <a:r>
              <a:rPr lang="en-US" dirty="0"/>
              <a:t>From the Council on State Taxation</a:t>
            </a:r>
          </a:p>
        </p:txBody>
      </p:sp>
      <p:sp>
        <p:nvSpPr>
          <p:cNvPr id="4" name="AutoShape 2" descr="Figure 1. State Digital Advertising Services and Data Mining Tax Proposals (2020-2023)">
            <a:extLst>
              <a:ext uri="{FF2B5EF4-FFF2-40B4-BE49-F238E27FC236}">
                <a16:creationId xmlns:a16="http://schemas.microsoft.com/office/drawing/2014/main" id="{9738E3F3-30E9-9B96-0566-0155D680D6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F2DD33-ACB2-78DE-B160-6C65E80B6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484" y="1582615"/>
            <a:ext cx="9179169" cy="45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46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6677" y="485678"/>
            <a:ext cx="4174743" cy="588877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C941B-0AF6-4D99-9F35-269BA28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094" y="896471"/>
            <a:ext cx="3269749" cy="3379694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Other Related Developments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-State-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4DE5-8BCD-41B4-AD7F-E27F4AA8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7494516" cy="6374450"/>
          </a:xfrm>
        </p:spPr>
        <p:txBody>
          <a:bodyPr anchor="ctr">
            <a:normAutofit lnSpcReduction="10000"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/>
              <a:t>State Legislation – Tax on Digital Products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Kansas –</a:t>
            </a:r>
          </a:p>
          <a:p>
            <a:pPr lvl="3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H.B. 2584 – Would impose sales and use tax on digital property and subscription services. Defines digital property as media or products encoded in machine-readable formats and includes streaming services related to digital property.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Illinois –</a:t>
            </a:r>
          </a:p>
          <a:p>
            <a:pPr lvl="3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S.B. 2307 -  Creates a Commercial Data Collector Tax, an excise tax on the collection of consumer data by commercial data collectors. A commercial data collector is a for-profit entity that collects, maintains, uses, processes, sells, or shares consumer data in support of its business activities and collects consumer data, other than contact information, on more than 1 million Illinois individuals in a month. The tax rate is based on the number of consumers the entity collects data from.</a:t>
            </a:r>
          </a:p>
          <a:p>
            <a:pPr lvl="2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Massachusetts –</a:t>
            </a:r>
          </a:p>
          <a:p>
            <a:pPr lvl="3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H.D. 74 – Would establish a 5% tax on the annual gross revenue of streaming operators from the sale of streaming entertainment services.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0855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6677" y="485678"/>
            <a:ext cx="4174743" cy="588877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C941B-0AF6-4D99-9F35-269BA28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094" y="896471"/>
            <a:ext cx="3269749" cy="3379694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Other Related Developments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-State-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4DE5-8BCD-41B4-AD7F-E27F4AA8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7494516" cy="637445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/>
              <a:t>State Legislation – Tax on Digital Products (cont’d)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Missouri –</a:t>
            </a:r>
          </a:p>
          <a:p>
            <a:pPr lvl="3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H.J.R. 111 - Proposes a constitutional amendment that would add licenses for digital products and online purchases of tangible personal property to the sales tax base (and a commensurate reduction to the income tax rate).</a:t>
            </a:r>
          </a:p>
          <a:p>
            <a:pPr lvl="3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S.J.R. 50 - Proposes a constitutional amendment that would reverse the state constitution's ban on taxing sales of subscriptions and licenses for digital products services that aren't already subject to tax. </a:t>
            </a:r>
          </a:p>
          <a:p>
            <a:pPr lvl="2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South Dakota [signed by the governor]</a:t>
            </a:r>
          </a:p>
          <a:p>
            <a:pPr lvl="3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H.B. – 1019 - Would expand the definition of "seller" in statutes governing sales and use tax to include any person making sales, leases or rentals of any product transferred electronically.</a:t>
            </a:r>
            <a:endParaRPr lang="en-US" sz="1600" dirty="0"/>
          </a:p>
          <a:p>
            <a:pPr lvl="2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Vermont –</a:t>
            </a:r>
          </a:p>
          <a:p>
            <a:pPr lvl="3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S. 181 -  Would levy a 5% tax on the gross receipts of video streaming service providers that earn more than $250,000 a year from such services from Vermont residents. Video streaming service is the distribution or broadcasting of video programming displayed by the viewer for a fee on a subscription basis, and does not include cable service.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6404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6677" y="485678"/>
            <a:ext cx="4174743" cy="588877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C941B-0AF6-4D99-9F35-269BA28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094" y="896471"/>
            <a:ext cx="3269749" cy="3379694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Other Related Developments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-State-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4DE5-8BCD-41B4-AD7F-E27F4AA8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7494516" cy="637445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/>
              <a:t>State Legislation – Tax on Digital Products (cont’d)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Virginia –</a:t>
            </a:r>
          </a:p>
          <a:p>
            <a:pPr lvl="3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Session has adjourned and will reconvene for a special session on May 13. </a:t>
            </a:r>
          </a:p>
          <a:p>
            <a:pPr lvl="3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During the session, bills were considered that would expand the sales tax base to include digital products. </a:t>
            </a:r>
          </a:p>
          <a:p>
            <a:pPr lvl="3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H.B. 30 (Budget Bill) – Would ad digital personal property to the definition of tangible personal property. </a:t>
            </a:r>
          </a:p>
          <a:p>
            <a:pPr lvl="3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S.B. 703 – Would tax streaming services. </a:t>
            </a:r>
          </a:p>
          <a:p>
            <a:pPr lvl="3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b="1" dirty="0"/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8927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6677" y="485678"/>
            <a:ext cx="4174743" cy="588877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C941B-0AF6-4D99-9F35-269BA28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094" y="896471"/>
            <a:ext cx="3269749" cy="3379694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Other Related Developments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-State-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4DE5-8BCD-41B4-AD7F-E27F4AA8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7494516" cy="637445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/>
              <a:t>Other State Developments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Maryland –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The states digital ad tax continues to face various challenges in court.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600" b="1" dirty="0"/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733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C36C3-189E-E3AA-8ECC-A2C0ABDD4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0"/>
            <a:ext cx="10966938" cy="12087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Thanks to our Regular Work Group Members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8832DB5-FF2D-3964-E4CA-1A86F26A81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94735"/>
              </p:ext>
            </p:extLst>
          </p:nvPr>
        </p:nvGraphicFramePr>
        <p:xfrm>
          <a:off x="1524000" y="1208757"/>
          <a:ext cx="9144000" cy="3890518"/>
        </p:xfrm>
        <a:graphic>
          <a:graphicData uri="http://schemas.openxmlformats.org/drawingml/2006/table">
            <a:tbl>
              <a:tblPr firstRow="1" firstCol="1" bandRow="1"/>
              <a:tblGrid>
                <a:gridCol w="4107859">
                  <a:extLst>
                    <a:ext uri="{9D8B030D-6E8A-4147-A177-3AD203B41FA5}">
                      <a16:colId xmlns:a16="http://schemas.microsoft.com/office/drawing/2014/main" val="2676692577"/>
                    </a:ext>
                  </a:extLst>
                </a:gridCol>
                <a:gridCol w="5036141">
                  <a:extLst>
                    <a:ext uri="{9D8B030D-6E8A-4147-A177-3AD203B41FA5}">
                      <a16:colId xmlns:a16="http://schemas.microsoft.com/office/drawing/2014/main" val="818614566"/>
                    </a:ext>
                  </a:extLst>
                </a:gridCol>
              </a:tblGrid>
              <a:tr h="2686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Chair: Tim Jennrich – Washington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 Chair: Mia Strong – Louisiana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Josh Pens – Colorado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Olufemi Obikoyai – DC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Jordan Heller – Kansas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Richard Dobson – Kentucky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 Grossman – Maryland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Michael Fox – Maryland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Michael Fatale – Massachusetts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John Haidamous – Michigan</a:t>
                      </a:r>
                    </a:p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 Chaiken – New Mexico 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Charles Dendy – North Dakota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Victoria Johnson – Oregon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Alison Jares – South Dakota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Shannon Brandt – Texas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Ray Langenberg – Texas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Frank Hales – Utah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Shelley Robinson – Utah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Emily Cramer – West Virginia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Michael Hardtke – Wisconsin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Tracey Mueller – Wisconsin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44984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CAE77-866A-41FD-5B3A-D67E507F4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8E43-D237-C541-8E3C-CC9A38DCE83D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01A94D-68C1-3051-C4EE-FCE59EC1072E}"/>
              </a:ext>
            </a:extLst>
          </p:cNvPr>
          <p:cNvSpPr txBox="1"/>
          <p:nvPr/>
        </p:nvSpPr>
        <p:spPr>
          <a:xfrm>
            <a:off x="1524000" y="5579092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Leelawadee" panose="020B0502040204020203" pitchFamily="34" charset="-34"/>
              </a:rPr>
              <a:t>Ex officio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Leelawadee" panose="020B0502040204020203" pitchFamily="34" charset="-34"/>
              </a:rPr>
              <a:t> members: Craig Johnson and Christie Comanita, SST Staff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89378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6677" y="485678"/>
            <a:ext cx="4174743" cy="588877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C941B-0AF6-4D99-9F35-269BA28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094" y="896471"/>
            <a:ext cx="3269749" cy="3379694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Other Related Developments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-State-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4DE5-8BCD-41B4-AD7F-E27F4AA8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187" y="485678"/>
            <a:ext cx="7288329" cy="588877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Other Resources on State Digital Tax Developments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CSPs –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700" dirty="0"/>
              <a:t>Vertex - 2023 Sales Tax Trends: Digital Taxes Take Off - </a:t>
            </a:r>
            <a:r>
              <a:rPr lang="en-US" sz="1700" dirty="0">
                <a:hlinkClick r:id="rId3"/>
              </a:rPr>
              <a:t>https://www.vertexinc.com/resources/resource-library/2023-sales-tax-trends-digital-taxes-take</a:t>
            </a:r>
            <a:endParaRPr lang="en-US" sz="1700" dirty="0"/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700" dirty="0"/>
              <a:t>Avalara – State-by-state guide to the taxability of digital products – </a:t>
            </a:r>
            <a:r>
              <a:rPr lang="en-US" sz="1700" dirty="0">
                <a:hlinkClick r:id="rId4"/>
              </a:rPr>
              <a:t>https://www.avalara.com/blog/en/north-america/2019/02/state-by-state-guide-to-digital-products-and-sales-tax.html/</a:t>
            </a:r>
            <a:r>
              <a:rPr lang="en-US" sz="1700" dirty="0"/>
              <a:t>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State Digital Services Taxes: A Good and Permissible Idea (Despite What You Might Have Heard), Young Ran (Christine) Kim &amp; Darien Shanske, </a:t>
            </a:r>
            <a:r>
              <a:rPr lang="en-US" sz="1800" dirty="0">
                <a:hlinkClick r:id="rId5"/>
              </a:rPr>
              <a:t>https://ndlawreview.org/2023/01/state-digital-services-taxes-a-good-and-permissible-idea-despite-what-you-might-have-heard/</a:t>
            </a:r>
            <a:endParaRPr lang="en-US" sz="1800" dirty="0"/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256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8F8C8A-7DD1-FFB9-2DB4-D3DD23E28370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960C6-BDEF-CA07-9559-E270FF317CE7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B53686-7C1A-7A94-B23D-BD5CB42BD7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22225" cap="rnd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5B5B5B"/>
                </a:solidFill>
              </a:rPr>
              <a:t>Are there any trends or developments that we are missing? Any other thoughts to share on state activities and taxation of digital products?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184D65-6DA8-EB06-3C30-F13C278A3D2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22225" cap="rnd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cap="rnd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58880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C941B-0AF6-4D99-9F35-269BA28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FFFEFF"/>
                </a:solidFill>
              </a:rPr>
              <a:t>Wrap Up &amp;</a:t>
            </a:r>
            <a:br>
              <a:rPr lang="en-US" dirty="0">
                <a:solidFill>
                  <a:srgbClr val="FFFEFF"/>
                </a:solidFill>
              </a:rPr>
            </a:br>
            <a:r>
              <a:rPr lang="en-US" dirty="0">
                <a:solidFill>
                  <a:srgbClr val="FFFEFF"/>
                </a:solidFill>
              </a:rPr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4DE5-8BCD-41B4-AD7F-E27F4AA8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597643"/>
            <a:ext cx="6725899" cy="579292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endParaRPr lang="en-US" sz="23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endParaRPr lang="en-US" sz="23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endParaRPr lang="en-US" sz="23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A959F-2CB2-60B0-6B9A-95E41E28C30A}"/>
              </a:ext>
            </a:extLst>
          </p:cNvPr>
          <p:cNvSpPr txBox="1"/>
          <p:nvPr/>
        </p:nvSpPr>
        <p:spPr>
          <a:xfrm>
            <a:off x="4290328" y="2616941"/>
            <a:ext cx="7503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Final Polling Question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7304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1F1269-3B0C-25F9-E919-78CBC480537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4FC14C-4177-4E7D-2B85-669FEE18989C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65D4DA-4F56-2B4A-7CA5-B8F25DD3A40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22225" cap="rnd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300" b="1">
                <a:solidFill>
                  <a:srgbClr val="5B5B5B"/>
                </a:solidFill>
              </a:rPr>
              <a:t>Any other thoughts for the Uniformity Committee or work group on this project?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32C9A6-481E-8FD2-F82F-7507EB3B0DB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22225" cap="rnd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cap="rnd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6149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C941B-0AF6-4D99-9F35-269BA28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FFFEFF"/>
                </a:solidFill>
              </a:rPr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4DE5-8BCD-41B4-AD7F-E27F4AA8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1169377"/>
            <a:ext cx="6725899" cy="522118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dirty="0">
                <a:solidFill>
                  <a:schemeClr val="tx1"/>
                </a:solidFill>
              </a:rPr>
              <a:t>Additional and more detailed slides relating to this project update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US" sz="23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3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49811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059C-12A1-479A-FF5A-1AF22BF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3578"/>
            <a:ext cx="10972800" cy="7561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Working with Streamlined States, FTA, and NCSL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5BA3B-7182-7438-0299-8E7E17E76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6431"/>
            <a:ext cx="10972800" cy="5148259"/>
          </a:xfrm>
        </p:spPr>
        <p:txBody>
          <a:bodyPr>
            <a:noAutofit/>
          </a:bodyPr>
          <a:lstStyle/>
          <a:p>
            <a:r>
              <a:rPr lang="en-US" sz="2000" dirty="0"/>
              <a:t>SST staff serve as </a:t>
            </a:r>
            <a:r>
              <a:rPr lang="en-US" sz="2000" i="1" dirty="0"/>
              <a:t>ex officio </a:t>
            </a:r>
            <a:r>
              <a:rPr lang="en-US" sz="2000" dirty="0"/>
              <a:t>members of the MTC work group.</a:t>
            </a:r>
          </a:p>
          <a:p>
            <a:pPr lvl="1"/>
            <a:r>
              <a:rPr lang="en-US" sz="2000" dirty="0"/>
              <a:t>MTC and SST staff attend each other’s meetings and regularly consult.</a:t>
            </a:r>
          </a:p>
          <a:p>
            <a:pPr lvl="1"/>
            <a:r>
              <a:rPr lang="en-US" sz="2000" dirty="0"/>
              <a:t>MTC staff monitor the related SST projects: </a:t>
            </a:r>
          </a:p>
          <a:p>
            <a:pPr lvl="2"/>
            <a:r>
              <a:rPr lang="en-US" sz="2000" dirty="0"/>
              <a:t>Sourcing of sales without need for physical addresses.</a:t>
            </a:r>
          </a:p>
          <a:p>
            <a:pPr lvl="2"/>
            <a:r>
              <a:rPr lang="en-US" sz="2000" dirty="0"/>
              <a:t>Updating the SST Agreement relating to digital codes. </a:t>
            </a:r>
          </a:p>
          <a:p>
            <a:pPr lvl="1"/>
            <a:r>
              <a:rPr lang="en-US" sz="2000" dirty="0"/>
              <a:t>SST and MTC adopted a joint resolution in 2023 titled: </a:t>
            </a:r>
            <a:r>
              <a:rPr lang="en-US" sz="2000" dirty="0">
                <a:hlinkClick r:id="rId2"/>
              </a:rPr>
              <a:t>Joint Resolution Supporting State Efforts to Promote Uniformity in the Taxation of Digital Products</a:t>
            </a:r>
            <a:r>
              <a:rPr lang="en-US" sz="2000" dirty="0"/>
              <a:t>.</a:t>
            </a:r>
          </a:p>
          <a:p>
            <a:r>
              <a:rPr lang="en-US" sz="2000" dirty="0"/>
              <a:t>Federation of Tax Administrators adopted related Resolution </a:t>
            </a:r>
            <a:r>
              <a:rPr lang="en-US" sz="2000" dirty="0">
                <a:hlinkClick r:id="rId3"/>
              </a:rPr>
              <a:t>2023-1: Supporting State Efforts to Promote Transparency, Certainty, and Clarity of State Tax Policies.</a:t>
            </a:r>
            <a:endParaRPr lang="en-US" sz="2000" dirty="0"/>
          </a:p>
          <a:p>
            <a:r>
              <a:rPr lang="en-US" sz="2000" dirty="0"/>
              <a:t>MTC is a “friend” of the NCSL SALT Task Force and attends meetings; next meeting in May</a:t>
            </a:r>
          </a:p>
        </p:txBody>
      </p:sp>
    </p:spTree>
    <p:extLst>
      <p:ext uri="{BB962C8B-B14F-4D97-AF65-F5344CB8AC3E}">
        <p14:creationId xmlns:p14="http://schemas.microsoft.com/office/powerpoint/2010/main" val="20176796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9FC5B-D247-825D-A54B-1324412BE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81454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What We Have Studied And Achieved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A6B01-DABB-26CD-3DEB-F71084B3A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81454"/>
            <a:ext cx="10972800" cy="536916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Definitions for digital products.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Identification of what items exist in the marketplace, including a presentation by SST certified service provider Avalara representatives.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Presentation by Streamlined representatives (</a:t>
            </a:r>
            <a:r>
              <a:rPr lang="en-US" sz="2000" dirty="0">
                <a:hlinkClick r:id="rId2"/>
              </a:rPr>
              <a:t>watch via the MTC project page</a:t>
            </a:r>
            <a:r>
              <a:rPr lang="en-US" sz="2000" dirty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Survey of state treatment of digital products (</a:t>
            </a:r>
            <a:r>
              <a:rPr lang="en-US" sz="2000" dirty="0">
                <a:hlinkClick r:id="rId3"/>
              </a:rPr>
              <a:t>website</a:t>
            </a:r>
            <a:r>
              <a:rPr lang="en-US" sz="2000" dirty="0"/>
              <a:t> has spreadsheet and details)</a:t>
            </a:r>
          </a:p>
          <a:p>
            <a:pPr marL="457200" marR="0" lvl="0" indent="-4572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A5300F"/>
              </a:buClr>
              <a:buSzPct val="92000"/>
              <a:buFont typeface="+mj-lt"/>
              <a:buAutoNum type="arabicPeriod" startAt="5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Panel discussion on digital products and business inputs at July 2023 Uniformity Committee meeting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  <a:hlinkClick r:id="rId4"/>
              </a:rPr>
              <a:t>watch via the MTC project page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). </a:t>
            </a:r>
          </a:p>
          <a:p>
            <a:pPr marL="457200" marR="0" lvl="0" indent="-4572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A5300F"/>
              </a:buClr>
              <a:buSzPct val="92000"/>
              <a:buFont typeface="+mj-lt"/>
              <a:buAutoNum type="arabicPeriod" startAt="5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Developing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  <a:hlinkClick r:id="rId5"/>
              </a:rPr>
              <a:t>a matrix with “three approaches” to taxing digital products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used by the states today and possible guiding principles for policy makers.</a:t>
            </a:r>
          </a:p>
          <a:p>
            <a:pPr marL="457200" marR="0" lvl="0" indent="-4572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A5300F"/>
              </a:buClr>
              <a:buSzPct val="92000"/>
              <a:buFont typeface="+mj-lt"/>
              <a:buAutoNum type="arabicPeriod" startAt="5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Internet Tax Freedom Act – presentation on what states and taxpayers need to know about definitions and the anti-discrimination provision at the Nov. 14, 2023 Uniformity Committee (audio and transcript posted to the website).</a:t>
            </a:r>
          </a:p>
        </p:txBody>
      </p:sp>
    </p:spTree>
    <p:extLst>
      <p:ext uri="{BB962C8B-B14F-4D97-AF65-F5344CB8AC3E}">
        <p14:creationId xmlns:p14="http://schemas.microsoft.com/office/powerpoint/2010/main" val="18478898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EE99E-7E64-27E7-315A-0BDA9792C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1142999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Summary of Business Inputs (Pyramiding)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76867-43D3-244C-3014-88E53ECB0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10" y="1400741"/>
            <a:ext cx="10972800" cy="4765431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Some advocate that pyramiding should always be avoided, while others advocate that there are multiple policy considerations that affect the extent to which pyramiding exists in a sales and use tax base.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The severity of pyramiding depends on the facts and circumstances, including whether the eventual retail sale will be exempt from tax and the incidence of the tax.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Taxing digital business inputs can impose tax on industries, such as agriculture, that have historically been tax favored.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Exempting digital business inputs will be costly if done after the tax base is expanded to include digital business inputs.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Exempting business inputs should be considered in tandem with any proposed expansion of the tax base to include digital products.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Exempting business inputs can be complicated or simple. A simple version would rely on the identity of the purchaser as a commercial entity, such as the current Iowa statute.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Exempting business inputs, or any other anti-pyramiding effort, should be weighed against tax administration pros and cons, including the ability for exemptions to keep pace with the tax base.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7521B-319E-5CF2-AEDE-B7BCF0729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A8E43-D237-C541-8E3C-CC9A38DCE83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2939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C941B-0AF6-4D99-9F35-269BA28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Project Background and Steps to Date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4DE5-8BCD-41B4-AD7F-E27F4AA8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597643"/>
            <a:ext cx="6725899" cy="5792922"/>
          </a:xfrm>
        </p:spPr>
        <p:txBody>
          <a:bodyPr>
            <a:normAutofit/>
          </a:bodyPr>
          <a:lstStyle/>
          <a:p>
            <a:r>
              <a:rPr lang="en-US" sz="2000" u="sng" dirty="0"/>
              <a:t>April 2021 </a:t>
            </a:r>
            <a:r>
              <a:rPr lang="en-US" sz="2000" dirty="0"/>
              <a:t>–Washington State presentation to the Uniformity Committee (UC) to consider an MTC project to examine sales taxes on digital products. </a:t>
            </a:r>
          </a:p>
          <a:p>
            <a:r>
              <a:rPr lang="en-US" sz="2000" u="sng" dirty="0"/>
              <a:t>July 2021 </a:t>
            </a:r>
            <a:r>
              <a:rPr lang="en-US" sz="2000" dirty="0"/>
              <a:t>– UC approves recommendation to begin work on a project studying the application of sales tax to digital products — starting with a whitepaper — and asks MTC staff to begin a detailed outline of that whitepaper.</a:t>
            </a:r>
          </a:p>
          <a:p>
            <a:r>
              <a:rPr lang="en-US" sz="2000" u="sng" dirty="0">
                <a:solidFill>
                  <a:schemeClr val="tx1"/>
                </a:solidFill>
              </a:rPr>
              <a:t>November 2021 and April 2022 </a:t>
            </a:r>
            <a:r>
              <a:rPr lang="en-US" sz="2000" dirty="0">
                <a:solidFill>
                  <a:schemeClr val="tx1"/>
                </a:solidFill>
              </a:rPr>
              <a:t>– MTC staff reports to the Committee, including a recap of stakeholder interviews.  Stakeholders included taxpayers and their representatives, states, academics, and industry and association representatives – over 40 in total.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99270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C941B-0AF6-4D99-9F35-269BA28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Project Background and Steps to Date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4DE5-8BCD-41B4-AD7F-E27F4AA8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597643"/>
            <a:ext cx="6725899" cy="579292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u="sng" dirty="0">
                <a:solidFill>
                  <a:schemeClr val="tx1"/>
                </a:solidFill>
              </a:rPr>
              <a:t>August 2022 </a:t>
            </a:r>
            <a:r>
              <a:rPr lang="en-US" sz="2000" dirty="0">
                <a:solidFill>
                  <a:schemeClr val="tx1"/>
                </a:solidFill>
              </a:rPr>
              <a:t>- UC approves work group (WG) formation. WG chair selected and work group members solicited. SST staff included as ex officio members.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u="sng" dirty="0">
                <a:solidFill>
                  <a:schemeClr val="tx1"/>
                </a:solidFill>
              </a:rPr>
              <a:t>September 2022 </a:t>
            </a:r>
            <a:r>
              <a:rPr lang="en-US" sz="2000" dirty="0">
                <a:solidFill>
                  <a:schemeClr val="tx1"/>
                </a:solidFill>
              </a:rPr>
              <a:t>– WG meetings begin the first Thursday of each month at 11:00 a.m. Eastern. Public is welcome at all meetings.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u="sng" dirty="0">
                <a:solidFill>
                  <a:schemeClr val="tx1"/>
                </a:solidFill>
              </a:rPr>
              <a:t>October 2022 </a:t>
            </a:r>
            <a:r>
              <a:rPr lang="en-US" sz="2000" dirty="0">
                <a:solidFill>
                  <a:schemeClr val="tx1"/>
                </a:solidFill>
              </a:rPr>
              <a:t>– WG directs MTC staff to research definitions for digital products.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u="sng" dirty="0">
                <a:solidFill>
                  <a:schemeClr val="tx1"/>
                </a:solidFill>
              </a:rPr>
              <a:t>November 2022–March 2023 </a:t>
            </a:r>
            <a:r>
              <a:rPr lang="en-US" sz="2000" dirty="0">
                <a:solidFill>
                  <a:schemeClr val="tx1"/>
                </a:solidFill>
              </a:rPr>
              <a:t>– WG and stakeholders discuss various definitions for digital products and digital products in the marketplace.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38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028275-9837-B6E8-187B-338B2651580F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D1D072-D640-28A8-8FFF-841474B2732A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F780D7-A606-3BFC-3BA8-5787BF401E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22225" cap="rnd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What best describes your profession?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EE4F31-421B-3622-727F-5916A4BC4A0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22225" cap="rnd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cap="rnd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7336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C941B-0AF6-4D99-9F35-269BA28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Project Background and Steps to Date - 3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4DE5-8BCD-41B4-AD7F-E27F4AA8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597643"/>
            <a:ext cx="6725899" cy="579292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u="sng" dirty="0">
                <a:solidFill>
                  <a:schemeClr val="tx1"/>
                </a:solidFill>
              </a:rPr>
              <a:t>April 2023 </a:t>
            </a:r>
            <a:r>
              <a:rPr lang="en-US" sz="2000" dirty="0">
                <a:solidFill>
                  <a:schemeClr val="tx1"/>
                </a:solidFill>
              </a:rPr>
              <a:t>– WG hears results of anonymous survey of WG members to solicit input on various aspects of the project.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u="sng" dirty="0">
                <a:solidFill>
                  <a:schemeClr val="tx1"/>
                </a:solidFill>
              </a:rPr>
              <a:t>April 2023 </a:t>
            </a:r>
            <a:r>
              <a:rPr lang="en-US" sz="2000" dirty="0">
                <a:solidFill>
                  <a:schemeClr val="tx1"/>
                </a:solidFill>
              </a:rPr>
              <a:t>- UC meets to discuss next steps. Hears presentations on the Streamlined experience with digital products and the results of MTC staff research about current treatment of digital products by the states.</a:t>
            </a:r>
            <a:r>
              <a:rPr lang="en-US" sz="2000" u="sng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u="sng" dirty="0">
                <a:solidFill>
                  <a:schemeClr val="tx1"/>
                </a:solidFill>
              </a:rPr>
              <a:t>August 2023 UC Meeting </a:t>
            </a:r>
            <a:r>
              <a:rPr lang="en-US" sz="2000" dirty="0">
                <a:solidFill>
                  <a:schemeClr val="tx1"/>
                </a:solidFill>
              </a:rPr>
              <a:t>– Panel discussion on the taxation of digital products and business inputs.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u="sng" dirty="0">
                <a:solidFill>
                  <a:schemeClr val="tx1"/>
                </a:solidFill>
              </a:rPr>
              <a:t>Fall 2023 </a:t>
            </a:r>
            <a:r>
              <a:rPr lang="en-US" sz="2000" dirty="0">
                <a:solidFill>
                  <a:schemeClr val="tx1"/>
                </a:solidFill>
              </a:rPr>
              <a:t>– Staff research into state treatment of digital products and development of “three approaches” matrix; identification of trends.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52764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C941B-0AF6-4D99-9F35-269BA28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Project Background and Steps to Date - 4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4DE5-8BCD-41B4-AD7F-E27F4AA8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597643"/>
            <a:ext cx="6725899" cy="579292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u="sng" dirty="0">
                <a:solidFill>
                  <a:schemeClr val="tx1"/>
                </a:solidFill>
              </a:rPr>
              <a:t>November 2023 </a:t>
            </a:r>
            <a:r>
              <a:rPr lang="en-US" sz="2000" dirty="0">
                <a:solidFill>
                  <a:schemeClr val="tx1"/>
                </a:solidFill>
              </a:rPr>
              <a:t>– Panel discussion at UC meeting on the basics of the Internet Tax Freedom Act.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u="sng" dirty="0">
                <a:solidFill>
                  <a:schemeClr val="tx1"/>
                </a:solidFill>
              </a:rPr>
              <a:t>January 2024 </a:t>
            </a:r>
            <a:r>
              <a:rPr lang="en-US" sz="2000" dirty="0">
                <a:solidFill>
                  <a:schemeClr val="tx1"/>
                </a:solidFill>
              </a:rPr>
              <a:t>– Farewell to Chair Gil Brewer (WA); WG committee votes in new chair Tim Jennrich (WA).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u="sng" dirty="0">
                <a:solidFill>
                  <a:schemeClr val="tx1"/>
                </a:solidFill>
              </a:rPr>
              <a:t>March 2024</a:t>
            </a:r>
            <a:r>
              <a:rPr lang="en-US" sz="2000" dirty="0">
                <a:solidFill>
                  <a:schemeClr val="tx1"/>
                </a:solidFill>
              </a:rPr>
              <a:t> – WG votes to have Mia Strong (LA) serve as vice-chair and begin studying bundling issues.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7796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C941B-0AF6-4D99-9F35-269BA28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LOOKING OUT FOR POTHOLES (Gil Brewer’s thoughts as of April 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4DE5-8BCD-41B4-AD7F-E27F4AA8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597643"/>
            <a:ext cx="6725899" cy="57929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Potential challenges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Perception as “the largest tax increase in history.”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Political inertia.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Legislative vs. administrative change.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The potential product/transactional variety in the digital world is infinite, and the pace of change is daunting.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Simply imposing a traditional sales tax regime on the digital world may well be impossible.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Is it possible to maintain parity between taxation/exemption of traditional products and digital products?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Desire for a broad B2B exemption.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ITFA preemption limitations.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International complications.</a:t>
            </a:r>
            <a:endParaRPr lang="en-US" sz="23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The sheer/scope size of the undertaking.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02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C941B-0AF6-4D99-9F35-269BA28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Update on webpage and whitepaper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4DE5-8BCD-41B4-AD7F-E27F4AA8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597643"/>
            <a:ext cx="6725899" cy="579292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endParaRPr lang="en-US" sz="23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New Webpage Layout and Functionality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Outline updates: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Addition of business inputs summary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Addition of ITFA materials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3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82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D4FB3-968D-9560-C87A-954CE3D3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80" y="-1"/>
            <a:ext cx="11024840" cy="1336431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New Webpage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07DF72-8869-92C7-B6EE-52B18E9314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88" b="6074"/>
          <a:stretch/>
        </p:blipFill>
        <p:spPr>
          <a:xfrm>
            <a:off x="0" y="1478670"/>
            <a:ext cx="12192000" cy="510501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16C5E2E-A3C6-D00B-9FDC-51569DBF6193}"/>
              </a:ext>
            </a:extLst>
          </p:cNvPr>
          <p:cNvSpPr/>
          <p:nvPr/>
        </p:nvSpPr>
        <p:spPr>
          <a:xfrm>
            <a:off x="6827520" y="2296160"/>
            <a:ext cx="3982720" cy="1452880"/>
          </a:xfrm>
          <a:custGeom>
            <a:avLst/>
            <a:gdLst>
              <a:gd name="connsiteX0" fmla="*/ 0 w 3982720"/>
              <a:gd name="connsiteY0" fmla="*/ 726440 h 1452880"/>
              <a:gd name="connsiteX1" fmla="*/ 1991360 w 3982720"/>
              <a:gd name="connsiteY1" fmla="*/ 0 h 1452880"/>
              <a:gd name="connsiteX2" fmla="*/ 3982720 w 3982720"/>
              <a:gd name="connsiteY2" fmla="*/ 726440 h 1452880"/>
              <a:gd name="connsiteX3" fmla="*/ 1991360 w 3982720"/>
              <a:gd name="connsiteY3" fmla="*/ 1452880 h 1452880"/>
              <a:gd name="connsiteX4" fmla="*/ 0 w 3982720"/>
              <a:gd name="connsiteY4" fmla="*/ 726440 h 145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2720" h="1452880" extrusionOk="0">
                <a:moveTo>
                  <a:pt x="0" y="726440"/>
                </a:moveTo>
                <a:cubicBezTo>
                  <a:pt x="-61778" y="433624"/>
                  <a:pt x="825796" y="-27157"/>
                  <a:pt x="1991360" y="0"/>
                </a:cubicBezTo>
                <a:cubicBezTo>
                  <a:pt x="3136326" y="-6668"/>
                  <a:pt x="3941304" y="400671"/>
                  <a:pt x="3982720" y="726440"/>
                </a:cubicBezTo>
                <a:cubicBezTo>
                  <a:pt x="3767636" y="1199529"/>
                  <a:pt x="2970139" y="1595985"/>
                  <a:pt x="1991360" y="1452880"/>
                </a:cubicBezTo>
                <a:cubicBezTo>
                  <a:pt x="955809" y="1411302"/>
                  <a:pt x="-12488" y="1130506"/>
                  <a:pt x="0" y="72644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C02132-2250-F590-E0DC-E12D6BD0BFE2}"/>
              </a:ext>
            </a:extLst>
          </p:cNvPr>
          <p:cNvCxnSpPr/>
          <p:nvPr/>
        </p:nvCxnSpPr>
        <p:spPr>
          <a:xfrm>
            <a:off x="5222240" y="2296160"/>
            <a:ext cx="1493520" cy="558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01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D4FB3-968D-9560-C87A-954CE3D3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80" y="-1"/>
            <a:ext cx="11024840" cy="1336431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New Webpage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56AEBC-AF41-A18F-04F3-17E9922BA0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38" b="5925"/>
          <a:stretch/>
        </p:blipFill>
        <p:spPr>
          <a:xfrm>
            <a:off x="0" y="1574800"/>
            <a:ext cx="121920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75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941B-0AF6-4D99-9F35-269BA28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Update on webpage and whitepaper outline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E5FB27-74C7-3C47-1627-5BE8C02D65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074" b="6222"/>
          <a:stretch/>
        </p:blipFill>
        <p:spPr>
          <a:xfrm>
            <a:off x="0" y="1666240"/>
            <a:ext cx="12192000" cy="519176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5D57F3D-0D00-9821-933D-C2E96E695022}"/>
              </a:ext>
            </a:extLst>
          </p:cNvPr>
          <p:cNvSpPr txBox="1">
            <a:spLocks/>
          </p:cNvSpPr>
          <p:nvPr/>
        </p:nvSpPr>
        <p:spPr>
          <a:xfrm>
            <a:off x="583580" y="-1"/>
            <a:ext cx="11024840" cy="13364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Demi" panose="020B0502020104020203"/>
                <a:ea typeface="+mj-ea"/>
                <a:cs typeface="+mj-cs"/>
              </a:rPr>
              <a:t>New Webpage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2983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  <p:tag name="SLIDO_APP_VERSION" val="1.10.0.5209"/>
  <p:tag name="SLIDO_PRESENTATION_ID" val="00000000-0000-0000-0000-000000000000"/>
  <p:tag name="SLIDO_EVENT_UUID" val="c9e85ef8-db47-4d02-acd6-4cbb29329715"/>
  <p:tag name="SLIDO_EVENT_SECTION_UUID" val="b14ba6aa-754f-4ff1-a67f-91bb0f3146d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TQwNTU2MzV9"/>
  <p:tag name="SLIDO_TYPE" val="SlidoPoll"/>
  <p:tag name="SLIDO_POLL_UUID" val="e39ef05b-b84f-450e-ad27-553934b88984"/>
  <p:tag name="SLIDO_TIMELINE" val="W3sicG9sbFF1ZXN0aW9uVXVpZCI6IjExOGM3YmNiLTcyMTQtNDA5MC04Zjc5LWE2NTA2OGRjZThmMCIsInNob3dSZXN1bHRzIjp0cnVlLCJzaG93Q29ycmVjdEFuc3dlcnMiOmZhbHNlLCJ2b3RpbmdMb2NrZWQiOmZhbHNlfV0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TQwNTU1MDV9"/>
  <p:tag name="SLIDO_TYPE" val="SlidoJoinin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TQwNTU2NjJ9"/>
  <p:tag name="SLIDO_TYPE" val="SlidoPoll"/>
  <p:tag name="SLIDO_POLL_UUID" val="57a844c0-6d3b-4e6a-9d6b-4099f70e476b"/>
  <p:tag name="SLIDO_TIMELINE" val="W3sicG9sbFF1ZXN0aW9uVXVpZCI6IjM0OGQ3ODQ2LWVhOWEtNGYyMy1hZjc4LTA4MGMwMTczZTk2MyIsInNob3dSZXN1bHRzIjp0cnVlLCJzaG93Q29ycmVjdEFuc3dlcnMiOmZhbHNlLCJ2b3RpbmdMb2NrZWQiOmZhbHNlfV0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TQwNTU3MDZ9"/>
  <p:tag name="SLIDO_TYPE" val="SlidoPoll"/>
  <p:tag name="SLIDO_POLL_UUID" val="fdbd5477-9b4a-4c81-878e-ddc8f75151e2"/>
  <p:tag name="SLIDO_TIMELINE" val="W3sicG9sbFF1ZXN0aW9uVXVpZCI6IjViNTllZDYxLTc4MzQtNDY0YS1hNWQ3LTM0ZjdjYTM5ZTk4YyIsInNob3dSZXN1bHRzIjp0cnVlLCJzaG93Q29ycmVjdEFuc3dlcnMiOmZhbHNlLCJ2b3RpbmdMb2NrZWQiOmZhbHNlfV0=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TQwNTU3NDZ9"/>
  <p:tag name="SLIDO_TYPE" val="SlidoPoll"/>
  <p:tag name="SLIDO_POLL_UUID" val="76eca790-b4f2-4804-96a1-750c60172485"/>
  <p:tag name="SLIDO_TIMELINE" val="W3sicG9sbFF1ZXN0aW9uVXVpZCI6ImE5MDdmZTk3LWVlMWUtNGZlYS1hMjgwLTgzMjNhZDM4MjBlMiIsInNob3dSZXN1bHRzIjp0cnVlLCJzaG93Q29ycmVjdEFuc3dlcnMiOmZhbHNlLCJ2b3RpbmdMb2NrZWQiOmZhbHNlfV0=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TQwNTU4MDN9"/>
  <p:tag name="SLIDO_TYPE" val="SlidoPoll"/>
  <p:tag name="SLIDO_POLL_UUID" val="87847338-1cd9-46fb-81c3-561d078f512e"/>
  <p:tag name="SLIDO_TIMELINE" val="W3sicG9sbFF1ZXN0aW9uVXVpZCI6IjYzZWE5YWYwLTBhZTYtNGFiMS1hZGIwLTcwNzE3MjE5OGVhZiIsInNob3dSZXN1bHRzIjp0cnVlLCJzaG93Q29ycmVjdEFuc3dlcnMiOmZhbHNlLCJ2b3RpbmdMb2NrZWQiOmZhbHNlfV0=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Joi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TQwNTU4NTV9"/>
  <p:tag name="SLIDO_TYPE" val="SlidoPoll"/>
  <p:tag name="SLIDO_POLL_UUID" val="9a3e5882-8c14-4c20-aab7-3b869fc94f7e"/>
  <p:tag name="SLIDO_TIMELINE" val="W3sicG9sbFF1ZXN0aW9uVXVpZCI6IjdiNTY3ODE5LWM0MzQtNDNlMC1iZTM1LWM1YThmYjdiNmJjYSIsInNob3dSZXN1bHRzIjp0cnVlLCJzaG93Q29ycmVjdEFuc3dlcnMiOmZhbHNlLCJ2b3RpbmdMb2NrZWQiOmZhbHNlfV0=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TQwNTU5MjF9"/>
  <p:tag name="SLIDO_TYPE" val="SlidoPoll"/>
  <p:tag name="SLIDO_POLL_UUID" val="bf5f68f7-f769-42c0-872e-d15251496c75"/>
  <p:tag name="SLIDO_TIMELINE" val="W3sicG9sbFF1ZXN0aW9uVXVpZCI6ImVkNGNkY2FkLTEyMmQtNGYwMC05ZmZkLWQ5NDQyNjU1YTVhYiIsInNob3dSZXN1bHRzIjp0cnVlLCJzaG93Q29ycmVjdEFuc3dlcnMiOmZhbHNlLCJ2b3RpbmdMb2NrZWQiOmZhbHNlfV0=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TQwNTU1Njd9"/>
  <p:tag name="SLIDO_TYPE" val="SlidoPoll"/>
  <p:tag name="SLIDO_POLL_UUID" val="b7edd426-c228-43d0-8f29-8f3a8ff28eb4"/>
  <p:tag name="SLIDO_TIMELINE" val="W3sicG9sbFF1ZXN0aW9uVXVpZCI6ImI1NDE3ZDA2LThiODQtNGMzMi1iZjM0LWNmOWJhYWJlN2M3MSIsInNob3dSZXN1bHRzIjp0cnVlLCJzaG93Q29ycmVjdEFuc3dlcnMiOmZhbHNlLCJ2b3RpbmdMb2NrZWQiOmZhbHNlfV0=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TQwNTU5NDh9"/>
  <p:tag name="SLIDO_TYPE" val="SlidoPoll"/>
  <p:tag name="SLIDO_POLL_UUID" val="45ee8036-828e-4ea8-b413-827eaf0ddc77"/>
  <p:tag name="SLIDO_TIMELINE" val="W3sicG9sbFF1ZXN0aW9uVXVpZCI6ImM5YTQyOGQ3LWQ0MTAtNDIyMy1hZWVkLTg4MWIyM2U4MGQwNyIsInNob3dSZXN1bHRzIjp0cnVlLCJzaG93Q29ycmVjdEFuc3dlcnMiOmZhbHNlLCJ2b3RpbmdMb2NrZWQiOmZhbHNlfV0=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heme/theme1.xml><?xml version="1.0" encoding="utf-8"?>
<a:theme xmlns:a="http://schemas.openxmlformats.org/drawingml/2006/main" name="DividendVTI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{A0F34DF7-2C7D-45DD-8C44-89A48ADF5BAD}tf33552983_win32</Template>
  <TotalTime>0</TotalTime>
  <Words>3876</Words>
  <Application>Microsoft Office PowerPoint</Application>
  <PresentationFormat>Widescreen</PresentationFormat>
  <Paragraphs>347</Paragraphs>
  <Slides>52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Aptos</vt:lpstr>
      <vt:lpstr>Arial</vt:lpstr>
      <vt:lpstr>Calibri</vt:lpstr>
      <vt:lpstr>Franklin Gothic Book</vt:lpstr>
      <vt:lpstr>Franklin Gothic Demi</vt:lpstr>
      <vt:lpstr>Symbol</vt:lpstr>
      <vt:lpstr>Times New Roman</vt:lpstr>
      <vt:lpstr>Wingdings</vt:lpstr>
      <vt:lpstr>Wingdings 2</vt:lpstr>
      <vt:lpstr>DividendVTI</vt:lpstr>
      <vt:lpstr>      Sales Tax on Digital Products Uniformity Project</vt:lpstr>
      <vt:lpstr>PowerPoint Presentation</vt:lpstr>
      <vt:lpstr>Agenda</vt:lpstr>
      <vt:lpstr>Thanks to our Regular Work Group Members</vt:lpstr>
      <vt:lpstr>PowerPoint Presentation</vt:lpstr>
      <vt:lpstr>Update on webpage and whitepaper outline</vt:lpstr>
      <vt:lpstr>New Webpage</vt:lpstr>
      <vt:lpstr>New Webpage</vt:lpstr>
      <vt:lpstr>Update on webpage and whitepaper outline</vt:lpstr>
      <vt:lpstr>Update on webpage and whitepaper outline</vt:lpstr>
      <vt:lpstr>Update on webpage and whitepaper outline</vt:lpstr>
      <vt:lpstr>Project Scope</vt:lpstr>
      <vt:lpstr>PowerPoint Presentation</vt:lpstr>
      <vt:lpstr>Possible Guiding Principles </vt:lpstr>
      <vt:lpstr>PowerPoint Presentation</vt:lpstr>
      <vt:lpstr>Working with Streamlined States, FTA, and NCSL</vt:lpstr>
      <vt:lpstr>PowerPoint Presentation</vt:lpstr>
      <vt:lpstr>What We Have Studied And Achieved So Far</vt:lpstr>
      <vt:lpstr>Summary of Business Inputs (Pyramiding) Research</vt:lpstr>
      <vt:lpstr>PowerPoint Presentation</vt:lpstr>
      <vt:lpstr>Current Project: Digital tax base spreadsheet</vt:lpstr>
      <vt:lpstr>PowerPoint Presentation</vt:lpstr>
      <vt:lpstr>Current Project: Three Approaches Matrix</vt:lpstr>
      <vt:lpstr>PowerPoint Presentation</vt:lpstr>
      <vt:lpstr>Current Project: Internet Tax Freedom Act (ITFA)</vt:lpstr>
      <vt:lpstr>Current Project: Bundling</vt:lpstr>
      <vt:lpstr>Trends and developments in the Taxation of Digital Products</vt:lpstr>
      <vt:lpstr>Related Developments  -International-</vt:lpstr>
      <vt:lpstr>Related Developments  -international-</vt:lpstr>
      <vt:lpstr>Related Developments  -International-</vt:lpstr>
      <vt:lpstr>Related Developments  -Federal-</vt:lpstr>
      <vt:lpstr>Related Developments  -Federal-</vt:lpstr>
      <vt:lpstr>Related Developments  -State-</vt:lpstr>
      <vt:lpstr>Other Related Developments  -State-</vt:lpstr>
      <vt:lpstr>From the Council on State Taxation</vt:lpstr>
      <vt:lpstr>Other Related Developments  -State-</vt:lpstr>
      <vt:lpstr>Other Related Developments  -State-</vt:lpstr>
      <vt:lpstr>Other Related Developments  -State-</vt:lpstr>
      <vt:lpstr>Other Related Developments  -State-</vt:lpstr>
      <vt:lpstr>Other Related Developments  -State-</vt:lpstr>
      <vt:lpstr>PowerPoint Presentation</vt:lpstr>
      <vt:lpstr>Wrap Up &amp; Final Thoughts</vt:lpstr>
      <vt:lpstr>PowerPoint Presentation</vt:lpstr>
      <vt:lpstr>Appendix</vt:lpstr>
      <vt:lpstr>Working with Streamlined States, FTA, and NCSL</vt:lpstr>
      <vt:lpstr>What We Have Studied And Achieved So Far</vt:lpstr>
      <vt:lpstr>Summary of Business Inputs (Pyramiding) Research</vt:lpstr>
      <vt:lpstr>Project Background and Steps to Date - 1</vt:lpstr>
      <vt:lpstr>Project Background and Steps to Date - 2</vt:lpstr>
      <vt:lpstr>Project Background and Steps to Date - 3</vt:lpstr>
      <vt:lpstr>Project Background and Steps to Date - 4</vt:lpstr>
      <vt:lpstr>LOOKING OUT FOR POTHOLES (Gil Brewer’s thoughts as of April 2023)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2024-04-25T18:50:23Z</dcterms:created>
  <dcterms:modified xsi:type="dcterms:W3CDTF">2024-04-25T19:44:55Z</dcterms:modified>
</cp:coreProperties>
</file>