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4" r:id="rId4"/>
  </p:sldMasterIdLst>
  <p:notesMasterIdLst>
    <p:notesMasterId r:id="rId21"/>
  </p:notesMasterIdLst>
  <p:handoutMasterIdLst>
    <p:handoutMasterId r:id="rId22"/>
  </p:handoutMasterIdLst>
  <p:sldIdLst>
    <p:sldId id="256" r:id="rId5"/>
    <p:sldId id="261" r:id="rId6"/>
    <p:sldId id="277" r:id="rId7"/>
    <p:sldId id="282" r:id="rId8"/>
    <p:sldId id="296" r:id="rId9"/>
    <p:sldId id="283" r:id="rId10"/>
    <p:sldId id="292" r:id="rId11"/>
    <p:sldId id="293" r:id="rId12"/>
    <p:sldId id="298" r:id="rId13"/>
    <p:sldId id="304" r:id="rId14"/>
    <p:sldId id="306" r:id="rId15"/>
    <p:sldId id="307" r:id="rId16"/>
    <p:sldId id="308" r:id="rId17"/>
    <p:sldId id="309" r:id="rId18"/>
    <p:sldId id="279" r:id="rId19"/>
    <p:sldId id="29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1D13"/>
    <a:srgbClr val="A32619"/>
    <a:srgbClr val="9222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10E8E2-CB39-453C-99CF-9011FFE356C9}" v="4" dt="2024-04-24T18:04:07.4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30" autoAdjust="0"/>
    <p:restoredTop sz="42553" autoAdjust="0"/>
  </p:normalViewPr>
  <p:slideViewPr>
    <p:cSldViewPr snapToGrid="0">
      <p:cViewPr varScale="1">
        <p:scale>
          <a:sx n="100" d="100"/>
          <a:sy n="100" d="100"/>
        </p:scale>
        <p:origin x="67" y="82"/>
      </p:cViewPr>
      <p:guideLst/>
    </p:cSldViewPr>
  </p:slideViewPr>
  <p:outlineViewPr>
    <p:cViewPr>
      <p:scale>
        <a:sx n="33" d="100"/>
        <a:sy n="33" d="100"/>
      </p:scale>
      <p:origin x="0" y="-2229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10" d="100"/>
          <a:sy n="110" d="100"/>
        </p:scale>
        <p:origin x="3348" y="-5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C8BE68-8C10-42C8-8938-544BB52D32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8A8CE28-A1B9-479B-B44D-57D45FB43B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193859-4EAC-4144-9AED-8CF4B964B4A2}" type="datetimeFigureOut">
              <a:rPr lang="en-US" smtClean="0"/>
              <a:t>4/26/2024</a:t>
            </a:fld>
            <a:endParaRPr lang="en-US"/>
          </a:p>
        </p:txBody>
      </p:sp>
      <p:sp>
        <p:nvSpPr>
          <p:cNvPr id="4" name="Footer Placeholder 3">
            <a:extLst>
              <a:ext uri="{FF2B5EF4-FFF2-40B4-BE49-F238E27FC236}">
                <a16:creationId xmlns:a16="http://schemas.microsoft.com/office/drawing/2014/main" id="{B9C6BAF3-0648-440A-AA05-0CF6F1FB85E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266815-7827-4FE1-B089-B7B5B384587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881B0C-9A1D-4B78-9590-997721AE2183}" type="slidenum">
              <a:rPr lang="en-US" smtClean="0"/>
              <a:t>‹#›</a:t>
            </a:fld>
            <a:endParaRPr lang="en-US"/>
          </a:p>
        </p:txBody>
      </p:sp>
    </p:spTree>
    <p:extLst>
      <p:ext uri="{BB962C8B-B14F-4D97-AF65-F5344CB8AC3E}">
        <p14:creationId xmlns:p14="http://schemas.microsoft.com/office/powerpoint/2010/main" val="170129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89294" y="191717"/>
            <a:ext cx="4079410" cy="229466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500" y="2624866"/>
            <a:ext cx="5942999" cy="621792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663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DD985600-6F89-4B16-80F7-DED35C061640}"/>
              </a:ext>
            </a:extLst>
          </p:cNvPr>
          <p:cNvSpPr>
            <a:spLocks noGrp="1" noRot="1" noChangeAspect="1" noChangeArrowheads="1" noTextEdit="1"/>
          </p:cNvSpPr>
          <p:nvPr>
            <p:ph type="sldImg"/>
          </p:nvPr>
        </p:nvSpPr>
        <p:spPr bwMode="auto">
          <a:xfrm>
            <a:off x="1285875" y="212725"/>
            <a:ext cx="4286250" cy="2411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C8152A93-7F99-4946-89CD-52F3274E2A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5364" name="Slide Number Placeholder 3">
            <a:extLst>
              <a:ext uri="{FF2B5EF4-FFF2-40B4-BE49-F238E27FC236}">
                <a16:creationId xmlns:a16="http://schemas.microsoft.com/office/drawing/2014/main" id="{99F5E63E-B24A-45EC-8373-6C6C863232E0}"/>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A211F7F-500A-4F80-8EE4-E9FC83B27CDE}" type="slidenum">
              <a:rPr lang="en-US" altLang="en-US"/>
              <a:pPr fontAlgn="base">
                <a:spcBef>
                  <a:spcPct val="0"/>
                </a:spcBef>
                <a:spcAft>
                  <a:spcPct val="0"/>
                </a:spcAft>
              </a:pPr>
              <a:t>1</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93F621-7272-4222-B929-95E8D3F88F0B}" type="datetime1">
              <a:rPr lang="en-US" smtClean="0"/>
              <a:t>4/26/2024</a:t>
            </a:fld>
            <a:endParaRPr lang="en-US" dirty="0"/>
          </a:p>
        </p:txBody>
      </p:sp>
      <p:sp>
        <p:nvSpPr>
          <p:cNvPr id="5" name="Footer Placeholder 4"/>
          <p:cNvSpPr>
            <a:spLocks noGrp="1"/>
          </p:cNvSpPr>
          <p:nvPr>
            <p:ph type="ftr" sz="quarter" idx="11"/>
          </p:nvPr>
        </p:nvSpPr>
        <p:spPr/>
        <p:txBody>
          <a:bodyPr/>
          <a:lstStyle/>
          <a:p>
            <a:r>
              <a:rPr lang="en-US"/>
              <a:t>Report of Regulation Review Work Group – November 15, 2022</a:t>
            </a:r>
            <a:endParaRPr lang="en-US" dirty="0"/>
          </a:p>
        </p:txBody>
      </p:sp>
      <p:sp>
        <p:nvSpPr>
          <p:cNvPr id="6" name="Slide Number Placeholder 5"/>
          <p:cNvSpPr>
            <a:spLocks noGrp="1"/>
          </p:cNvSpPr>
          <p:nvPr>
            <p:ph type="sldNum" sz="quarter" idx="12"/>
          </p:nvPr>
        </p:nvSpPr>
        <p:spPr/>
        <p:txBody>
          <a:bodyPr/>
          <a:lstStyle/>
          <a:p>
            <a:fld id="{596BA77D-E0F3-4B80-A65E-88527CDE7779}" type="slidenum">
              <a:rPr lang="en-US" smtClean="0"/>
              <a:pPr/>
              <a:t>‹#›</a:t>
            </a:fld>
            <a:endParaRPr lang="en-US" dirty="0"/>
          </a:p>
        </p:txBody>
      </p:sp>
    </p:spTree>
    <p:extLst>
      <p:ext uri="{BB962C8B-B14F-4D97-AF65-F5344CB8AC3E}">
        <p14:creationId xmlns:p14="http://schemas.microsoft.com/office/powerpoint/2010/main" val="224351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747420-C600-4E2F-A11D-EC398F1A2EAD}" type="datetime1">
              <a:rPr lang="en-US" smtClean="0"/>
              <a:t>4/26/2024</a:t>
            </a:fld>
            <a:endParaRPr lang="en-US" dirty="0"/>
          </a:p>
        </p:txBody>
      </p:sp>
      <p:sp>
        <p:nvSpPr>
          <p:cNvPr id="5" name="Footer Placeholder 4"/>
          <p:cNvSpPr>
            <a:spLocks noGrp="1"/>
          </p:cNvSpPr>
          <p:nvPr>
            <p:ph type="ftr" sz="quarter" idx="11"/>
          </p:nvPr>
        </p:nvSpPr>
        <p:spPr/>
        <p:txBody>
          <a:bodyPr/>
          <a:lstStyle/>
          <a:p>
            <a:r>
              <a:rPr lang="en-US"/>
              <a:t>Report of Regulation Review Work Group – November 15, 2022</a:t>
            </a:r>
            <a:endParaRPr lang="en-US" dirty="0"/>
          </a:p>
        </p:txBody>
      </p:sp>
      <p:sp>
        <p:nvSpPr>
          <p:cNvPr id="6" name="Slide Number Placeholder 5"/>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1878082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AA39B4-1413-4CDA-8704-00D89A802A32}" type="datetime1">
              <a:rPr lang="en-US" smtClean="0"/>
              <a:t>4/26/2024</a:t>
            </a:fld>
            <a:endParaRPr lang="en-US" dirty="0"/>
          </a:p>
        </p:txBody>
      </p:sp>
      <p:sp>
        <p:nvSpPr>
          <p:cNvPr id="5" name="Footer Placeholder 4"/>
          <p:cNvSpPr>
            <a:spLocks noGrp="1"/>
          </p:cNvSpPr>
          <p:nvPr>
            <p:ph type="ftr" sz="quarter" idx="11"/>
          </p:nvPr>
        </p:nvSpPr>
        <p:spPr/>
        <p:txBody>
          <a:bodyPr/>
          <a:lstStyle/>
          <a:p>
            <a:r>
              <a:rPr lang="en-US"/>
              <a:t>Report of Regulation Review Work Group – November 15, 2022</a:t>
            </a:r>
            <a:endParaRPr lang="en-US" dirty="0"/>
          </a:p>
        </p:txBody>
      </p:sp>
      <p:sp>
        <p:nvSpPr>
          <p:cNvPr id="6" name="Slide Number Placeholder 5"/>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2525730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23FD5-9542-4509-97FD-E674EADDF5E6}"/>
              </a:ext>
            </a:extLst>
          </p:cNvPr>
          <p:cNvSpPr>
            <a:spLocks noGrp="1"/>
          </p:cNvSpPr>
          <p:nvPr>
            <p:ph type="ctrTitle"/>
          </p:nvPr>
        </p:nvSpPr>
        <p:spPr>
          <a:xfrm>
            <a:off x="0" y="1791979"/>
            <a:ext cx="12192000" cy="1637021"/>
          </a:xfrm>
          <a:ln>
            <a:solidFill>
              <a:schemeClr val="tx1"/>
            </a:solidFill>
          </a:ln>
        </p:spPr>
        <p:txBody>
          <a:bodyPr anchor="ctr">
            <a:normAutofit/>
          </a:bodyPr>
          <a:lstStyle>
            <a:lvl1pPr algn="ctr">
              <a:defRPr sz="4800" cap="small" baseline="0">
                <a:latin typeface="Baskerville Old Face" panose="02020602080505020303" pitchFamily="18" charset="0"/>
              </a:defRPr>
            </a:lvl1pPr>
          </a:lstStyle>
          <a:p>
            <a:r>
              <a:rPr lang="en-US" dirty="0"/>
              <a:t>Click to edit Master title style</a:t>
            </a:r>
          </a:p>
        </p:txBody>
      </p:sp>
    </p:spTree>
    <p:extLst>
      <p:ext uri="{BB962C8B-B14F-4D97-AF65-F5344CB8AC3E}">
        <p14:creationId xmlns:p14="http://schemas.microsoft.com/office/powerpoint/2010/main" val="1569965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91629-B3D1-4E55-8B4C-40923E82FCBC}"/>
              </a:ext>
            </a:extLst>
          </p:cNvPr>
          <p:cNvSpPr>
            <a:spLocks noGrp="1"/>
          </p:cNvSpPr>
          <p:nvPr>
            <p:ph type="title"/>
          </p:nvPr>
        </p:nvSpPr>
        <p:spPr>
          <a:xfrm>
            <a:off x="0" y="1677371"/>
            <a:ext cx="12192000" cy="1082014"/>
          </a:xfrm>
        </p:spPr>
        <p:txBody>
          <a:bodyPr anchor="ctr">
            <a:normAutofit/>
          </a:bodyPr>
          <a:lstStyle>
            <a:lvl1pPr algn="ctr">
              <a:defRPr sz="4000" cap="small" baseline="0">
                <a:latin typeface="Baskerville Old Face" panose="02020602080505020303" pitchFamily="18"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B629F1A8-3671-44DF-8EFE-868DE0A80FF0}"/>
              </a:ext>
            </a:extLst>
          </p:cNvPr>
          <p:cNvSpPr>
            <a:spLocks noGrp="1"/>
          </p:cNvSpPr>
          <p:nvPr>
            <p:ph type="sldNum" sz="quarter" idx="12"/>
          </p:nvPr>
        </p:nvSpPr>
        <p:spPr/>
        <p:txBody>
          <a:bodyPr/>
          <a:lstStyle/>
          <a:p>
            <a:fld id="{596BA77D-E0F3-4B80-A65E-88527CDE7779}" type="slidenum">
              <a:rPr lang="en-US" smtClean="0"/>
              <a:t>‹#›</a:t>
            </a:fld>
            <a:endParaRPr lang="en-US"/>
          </a:p>
        </p:txBody>
      </p:sp>
      <p:pic>
        <p:nvPicPr>
          <p:cNvPr id="7" name="Picture 6">
            <a:extLst>
              <a:ext uri="{FF2B5EF4-FFF2-40B4-BE49-F238E27FC236}">
                <a16:creationId xmlns:a16="http://schemas.microsoft.com/office/drawing/2014/main" id="{E9C6A971-79CF-42F1-9EBF-F3F08235F5D5}"/>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58113" y="6295604"/>
            <a:ext cx="1113765" cy="562396"/>
          </a:xfrm>
          <a:prstGeom prst="rect">
            <a:avLst/>
          </a:prstGeom>
        </p:spPr>
      </p:pic>
      <p:sp>
        <p:nvSpPr>
          <p:cNvPr id="11" name="Content Placeholder 10">
            <a:extLst>
              <a:ext uri="{FF2B5EF4-FFF2-40B4-BE49-F238E27FC236}">
                <a16:creationId xmlns:a16="http://schemas.microsoft.com/office/drawing/2014/main" id="{2FD71E61-6E56-4285-9E59-3DF8650887A6}"/>
              </a:ext>
            </a:extLst>
          </p:cNvPr>
          <p:cNvSpPr>
            <a:spLocks noGrp="1"/>
          </p:cNvSpPr>
          <p:nvPr>
            <p:ph sz="quarter" idx="13"/>
          </p:nvPr>
        </p:nvSpPr>
        <p:spPr>
          <a:xfrm>
            <a:off x="838200" y="2913063"/>
            <a:ext cx="10515600" cy="515937"/>
          </a:xfrm>
        </p:spPr>
        <p:txBody>
          <a:bodyPr>
            <a:noAutofit/>
          </a:bodyPr>
          <a:lstStyle>
            <a:lvl1pPr algn="ctr">
              <a:defRPr sz="3600" b="1">
                <a:solidFill>
                  <a:srgbClr val="7F1D13"/>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3970643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8224C7-C957-41D9-BC87-17E86B3FF947}"/>
              </a:ext>
            </a:extLst>
          </p:cNvPr>
          <p:cNvSpPr>
            <a:spLocks noGrp="1"/>
          </p:cNvSpPr>
          <p:nvPr>
            <p:ph idx="1"/>
          </p:nvPr>
        </p:nvSpPr>
        <p:spPr>
          <a:xfrm>
            <a:off x="992811" y="891630"/>
            <a:ext cx="10067731" cy="5240722"/>
          </a:xfrm>
        </p:spPr>
        <p:txBody>
          <a:bodyPr/>
          <a:lstStyle>
            <a:lvl1pPr>
              <a:lnSpc>
                <a:spcPct val="100000"/>
              </a:lnSpc>
              <a:spcBef>
                <a:spcPts val="800"/>
              </a:spcBef>
              <a:spcAft>
                <a:spcPts val="800"/>
              </a:spcAft>
              <a:defRPr/>
            </a:lvl1pPr>
            <a:lvl2pPr indent="-182880">
              <a:lnSpc>
                <a:spcPct val="100000"/>
              </a:lnSpc>
              <a:spcBef>
                <a:spcPts val="800"/>
              </a:spcBef>
              <a:spcAft>
                <a:spcPts val="800"/>
              </a:spcAft>
              <a:defRPr/>
            </a:lvl2pPr>
            <a:lvl3pPr indent="-182880">
              <a:lnSpc>
                <a:spcPct val="100000"/>
              </a:lnSpc>
              <a:spcBef>
                <a:spcPts val="800"/>
              </a:spcBef>
              <a:spcAft>
                <a:spcPts val="800"/>
              </a:spcAft>
              <a:defRPr/>
            </a:lvl3pPr>
            <a:lvl4pPr indent="-182880">
              <a:lnSpc>
                <a:spcPct val="100000"/>
              </a:lnSpc>
              <a:spcBef>
                <a:spcPts val="800"/>
              </a:spcBef>
              <a:spcAft>
                <a:spcPts val="800"/>
              </a:spcAft>
              <a:defRPr/>
            </a:lvl4pPr>
            <a:lvl5pPr indent="-182880">
              <a:lnSpc>
                <a:spcPct val="100000"/>
              </a:lnSpc>
              <a:spcBef>
                <a:spcPts val="800"/>
              </a:spcBef>
              <a:spcAft>
                <a:spcPts val="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231A2E1-509C-45AA-8990-B5B380515EE2}"/>
              </a:ext>
            </a:extLst>
          </p:cNvPr>
          <p:cNvSpPr>
            <a:spLocks noGrp="1"/>
          </p:cNvSpPr>
          <p:nvPr>
            <p:ph type="sldNum" sz="quarter" idx="12"/>
          </p:nvPr>
        </p:nvSpPr>
        <p:spPr/>
        <p:txBody>
          <a:bodyPr/>
          <a:lstStyle/>
          <a:p>
            <a:fld id="{596BA77D-E0F3-4B80-A65E-88527CDE7779}" type="slidenum">
              <a:rPr lang="en-US" smtClean="0"/>
              <a:t>‹#›</a:t>
            </a:fld>
            <a:endParaRPr lang="en-US"/>
          </a:p>
        </p:txBody>
      </p:sp>
      <p:pic>
        <p:nvPicPr>
          <p:cNvPr id="8" name="Picture 7">
            <a:extLst>
              <a:ext uri="{FF2B5EF4-FFF2-40B4-BE49-F238E27FC236}">
                <a16:creationId xmlns:a16="http://schemas.microsoft.com/office/drawing/2014/main" id="{61BF0854-6A88-48BD-AE45-415E0DDBDAE5}"/>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83616" y="6317486"/>
            <a:ext cx="1070430" cy="540514"/>
          </a:xfrm>
          <a:prstGeom prst="rect">
            <a:avLst/>
          </a:prstGeom>
        </p:spPr>
      </p:pic>
      <p:sp>
        <p:nvSpPr>
          <p:cNvPr id="7" name="Title Placeholder 1">
            <a:extLst>
              <a:ext uri="{FF2B5EF4-FFF2-40B4-BE49-F238E27FC236}">
                <a16:creationId xmlns:a16="http://schemas.microsoft.com/office/drawing/2014/main" id="{80B3E9FC-DC5B-475D-B483-C0A647298D65}"/>
              </a:ext>
            </a:extLst>
          </p:cNvPr>
          <p:cNvSpPr>
            <a:spLocks noGrp="1"/>
          </p:cNvSpPr>
          <p:nvPr>
            <p:ph type="title" hasCustomPrompt="1"/>
          </p:nvPr>
        </p:nvSpPr>
        <p:spPr>
          <a:xfrm>
            <a:off x="1" y="1"/>
            <a:ext cx="7306654" cy="564022"/>
          </a:xfrm>
          <a:prstGeom prst="rect">
            <a:avLst/>
          </a:prstGeom>
          <a:solidFill>
            <a:srgbClr val="7F1D13"/>
          </a:solidFill>
        </p:spPr>
        <p:txBody>
          <a:bodyPr vert="horz" lIns="91440" tIns="45720" rIns="91440" bIns="45720" rtlCol="0" anchor="ctr">
            <a:normAutofit/>
          </a:bodyPr>
          <a:lstStyle>
            <a:lvl1pPr>
              <a:defRPr/>
            </a:lvl1pPr>
          </a:lstStyle>
          <a:p>
            <a:r>
              <a:rPr lang="en-US" dirty="0"/>
              <a:t>	Click to edit Master title style</a:t>
            </a:r>
          </a:p>
        </p:txBody>
      </p:sp>
    </p:spTree>
    <p:extLst>
      <p:ext uri="{BB962C8B-B14F-4D97-AF65-F5344CB8AC3E}">
        <p14:creationId xmlns:p14="http://schemas.microsoft.com/office/powerpoint/2010/main" val="1432268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2192000" cy="1105456"/>
          </a:xfrm>
          <a:noFill/>
        </p:spPr>
        <p:txBody>
          <a:bodyPr/>
          <a:lstStyle>
            <a:lvl1pPr algn="ctr">
              <a:defRPr>
                <a:solidFill>
                  <a:srgbClr val="7F1D13"/>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FC7121A-1D20-4EC9-B3B1-729D50256FAF}" type="datetime1">
              <a:rPr lang="en-US" smtClean="0"/>
              <a:t>4/26/2024</a:t>
            </a:fld>
            <a:endParaRPr lang="en-US" dirty="0"/>
          </a:p>
        </p:txBody>
      </p:sp>
      <p:sp>
        <p:nvSpPr>
          <p:cNvPr id="5" name="Footer Placeholder 4"/>
          <p:cNvSpPr>
            <a:spLocks noGrp="1"/>
          </p:cNvSpPr>
          <p:nvPr>
            <p:ph type="ftr" sz="quarter" idx="11"/>
          </p:nvPr>
        </p:nvSpPr>
        <p:spPr/>
        <p:txBody>
          <a:bodyPr/>
          <a:lstStyle/>
          <a:p>
            <a:r>
              <a:rPr lang="en-US"/>
              <a:t>Report of Regulation Review Work Group – November 15, 2022</a:t>
            </a:r>
            <a:endParaRPr lang="en-US" dirty="0"/>
          </a:p>
        </p:txBody>
      </p:sp>
      <p:sp>
        <p:nvSpPr>
          <p:cNvPr id="6" name="Slide Number Placeholder 5"/>
          <p:cNvSpPr>
            <a:spLocks noGrp="1"/>
          </p:cNvSpPr>
          <p:nvPr>
            <p:ph type="sldNum" sz="quarter" idx="12"/>
          </p:nvPr>
        </p:nvSpPr>
        <p:spPr/>
        <p:txBody>
          <a:bodyPr/>
          <a:lstStyle/>
          <a:p>
            <a:fld id="{596BA77D-E0F3-4B80-A65E-88527CDE7779}" type="slidenum">
              <a:rPr lang="en-US" smtClean="0"/>
              <a:t>‹#›</a:t>
            </a:fld>
            <a:endParaRPr lang="en-US"/>
          </a:p>
        </p:txBody>
      </p:sp>
      <p:pic>
        <p:nvPicPr>
          <p:cNvPr id="7" name="Picture 6">
            <a:extLst>
              <a:ext uri="{FF2B5EF4-FFF2-40B4-BE49-F238E27FC236}">
                <a16:creationId xmlns:a16="http://schemas.microsoft.com/office/drawing/2014/main" id="{0DECDE64-924F-6642-D9FE-14964F7B760B}"/>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83616" y="6317486"/>
            <a:ext cx="1070430" cy="540514"/>
          </a:xfrm>
          <a:prstGeom prst="rect">
            <a:avLst/>
          </a:prstGeom>
        </p:spPr>
      </p:pic>
    </p:spTree>
    <p:extLst>
      <p:ext uri="{BB962C8B-B14F-4D97-AF65-F5344CB8AC3E}">
        <p14:creationId xmlns:p14="http://schemas.microsoft.com/office/powerpoint/2010/main" val="4111833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33F290-F9E1-4143-875D-6B33864F4725}" type="datetime1">
              <a:rPr lang="en-US" smtClean="0"/>
              <a:t>4/26/2024</a:t>
            </a:fld>
            <a:endParaRPr lang="en-US" dirty="0"/>
          </a:p>
        </p:txBody>
      </p:sp>
      <p:sp>
        <p:nvSpPr>
          <p:cNvPr id="5" name="Footer Placeholder 4"/>
          <p:cNvSpPr>
            <a:spLocks noGrp="1"/>
          </p:cNvSpPr>
          <p:nvPr>
            <p:ph type="ftr" sz="quarter" idx="11"/>
          </p:nvPr>
        </p:nvSpPr>
        <p:spPr/>
        <p:txBody>
          <a:bodyPr/>
          <a:lstStyle/>
          <a:p>
            <a:r>
              <a:rPr lang="en-US"/>
              <a:t>Report of Regulation Review Work Group – November 15, 2022</a:t>
            </a:r>
            <a:endParaRPr lang="en-US" dirty="0"/>
          </a:p>
        </p:txBody>
      </p:sp>
      <p:sp>
        <p:nvSpPr>
          <p:cNvPr id="6" name="Slide Number Placeholder 5"/>
          <p:cNvSpPr>
            <a:spLocks noGrp="1"/>
          </p:cNvSpPr>
          <p:nvPr>
            <p:ph type="sldNum" sz="quarter" idx="12"/>
          </p:nvPr>
        </p:nvSpPr>
        <p:spPr/>
        <p:txBody>
          <a:bodyPr/>
          <a:lstStyle/>
          <a:p>
            <a:fld id="{596BA77D-E0F3-4B80-A65E-88527CDE7779}" type="slidenum">
              <a:rPr lang="en-US" smtClean="0"/>
              <a:pPr/>
              <a:t>‹#›</a:t>
            </a:fld>
            <a:endParaRPr lang="en-US" dirty="0"/>
          </a:p>
        </p:txBody>
      </p:sp>
    </p:spTree>
    <p:extLst>
      <p:ext uri="{BB962C8B-B14F-4D97-AF65-F5344CB8AC3E}">
        <p14:creationId xmlns:p14="http://schemas.microsoft.com/office/powerpoint/2010/main" val="3320229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091CBF-F722-48B1-B359-81BD573C7321}" type="datetime1">
              <a:rPr lang="en-US" smtClean="0"/>
              <a:t>4/26/2024</a:t>
            </a:fld>
            <a:endParaRPr lang="en-US"/>
          </a:p>
        </p:txBody>
      </p:sp>
      <p:sp>
        <p:nvSpPr>
          <p:cNvPr id="6" name="Footer Placeholder 5"/>
          <p:cNvSpPr>
            <a:spLocks noGrp="1"/>
          </p:cNvSpPr>
          <p:nvPr>
            <p:ph type="ftr" sz="quarter" idx="11"/>
          </p:nvPr>
        </p:nvSpPr>
        <p:spPr/>
        <p:txBody>
          <a:bodyPr/>
          <a:lstStyle/>
          <a:p>
            <a:r>
              <a:rPr lang="en-US"/>
              <a:t>Report of Regulation Review Work Group – November 15, 2022</a:t>
            </a:r>
            <a:endParaRPr lang="en-US" dirty="0"/>
          </a:p>
        </p:txBody>
      </p:sp>
      <p:sp>
        <p:nvSpPr>
          <p:cNvPr id="7" name="Slide Number Placeholder 6"/>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315975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AA5A3C-486B-43AE-8764-8371F25F02DE}" type="datetime1">
              <a:rPr lang="en-US" smtClean="0"/>
              <a:t>4/26/2024</a:t>
            </a:fld>
            <a:endParaRPr lang="en-US" dirty="0"/>
          </a:p>
        </p:txBody>
      </p:sp>
      <p:sp>
        <p:nvSpPr>
          <p:cNvPr id="8" name="Footer Placeholder 7"/>
          <p:cNvSpPr>
            <a:spLocks noGrp="1"/>
          </p:cNvSpPr>
          <p:nvPr>
            <p:ph type="ftr" sz="quarter" idx="11"/>
          </p:nvPr>
        </p:nvSpPr>
        <p:spPr/>
        <p:txBody>
          <a:bodyPr/>
          <a:lstStyle/>
          <a:p>
            <a:r>
              <a:rPr lang="en-US"/>
              <a:t>Report of Regulation Review Work Group – November 15, 2022</a:t>
            </a:r>
            <a:endParaRPr lang="en-US" dirty="0"/>
          </a:p>
        </p:txBody>
      </p:sp>
      <p:sp>
        <p:nvSpPr>
          <p:cNvPr id="9" name="Slide Number Placeholder 8"/>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3494562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DC4AF5-ABED-433A-9C59-D1BB1D9D3621}" type="datetime1">
              <a:rPr lang="en-US" smtClean="0"/>
              <a:t>4/26/2024</a:t>
            </a:fld>
            <a:endParaRPr lang="en-US" dirty="0"/>
          </a:p>
        </p:txBody>
      </p:sp>
      <p:sp>
        <p:nvSpPr>
          <p:cNvPr id="4" name="Footer Placeholder 3"/>
          <p:cNvSpPr>
            <a:spLocks noGrp="1"/>
          </p:cNvSpPr>
          <p:nvPr>
            <p:ph type="ftr" sz="quarter" idx="11"/>
          </p:nvPr>
        </p:nvSpPr>
        <p:spPr/>
        <p:txBody>
          <a:bodyPr/>
          <a:lstStyle/>
          <a:p>
            <a:r>
              <a:rPr lang="en-US"/>
              <a:t>Report of Regulation Review Work Group – November 15, 2022</a:t>
            </a:r>
            <a:endParaRPr lang="en-US" dirty="0"/>
          </a:p>
        </p:txBody>
      </p:sp>
      <p:sp>
        <p:nvSpPr>
          <p:cNvPr id="5" name="Slide Number Placeholder 4"/>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3562654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24567-BA0E-4E01-9EA5-54978B1B1F09}" type="datetime1">
              <a:rPr lang="en-US" smtClean="0"/>
              <a:t>4/26/2024</a:t>
            </a:fld>
            <a:endParaRPr lang="en-US" dirty="0"/>
          </a:p>
        </p:txBody>
      </p:sp>
      <p:sp>
        <p:nvSpPr>
          <p:cNvPr id="3" name="Footer Placeholder 2"/>
          <p:cNvSpPr>
            <a:spLocks noGrp="1"/>
          </p:cNvSpPr>
          <p:nvPr>
            <p:ph type="ftr" sz="quarter" idx="11"/>
          </p:nvPr>
        </p:nvSpPr>
        <p:spPr/>
        <p:txBody>
          <a:bodyPr/>
          <a:lstStyle/>
          <a:p>
            <a:r>
              <a:rPr lang="en-US"/>
              <a:t>Report of Regulation Review Work Group – November 15, 2022</a:t>
            </a:r>
            <a:endParaRPr lang="en-US" dirty="0"/>
          </a:p>
        </p:txBody>
      </p:sp>
      <p:sp>
        <p:nvSpPr>
          <p:cNvPr id="4" name="Slide Number Placeholder 3"/>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265428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5C9E09-17F4-4B6F-83DF-D248B0654EEC}" type="datetime1">
              <a:rPr lang="en-US" smtClean="0"/>
              <a:t>4/26/2024</a:t>
            </a:fld>
            <a:endParaRPr lang="en-US" dirty="0"/>
          </a:p>
        </p:txBody>
      </p:sp>
      <p:sp>
        <p:nvSpPr>
          <p:cNvPr id="6" name="Footer Placeholder 5"/>
          <p:cNvSpPr>
            <a:spLocks noGrp="1"/>
          </p:cNvSpPr>
          <p:nvPr>
            <p:ph type="ftr" sz="quarter" idx="11"/>
          </p:nvPr>
        </p:nvSpPr>
        <p:spPr/>
        <p:txBody>
          <a:bodyPr/>
          <a:lstStyle/>
          <a:p>
            <a:r>
              <a:rPr lang="en-US"/>
              <a:t>Report of Regulation Review Work Group – November 15, 2022</a:t>
            </a:r>
            <a:endParaRPr lang="en-US" dirty="0"/>
          </a:p>
        </p:txBody>
      </p:sp>
      <p:sp>
        <p:nvSpPr>
          <p:cNvPr id="7" name="Slide Number Placeholder 6"/>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4174820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56167E-198D-4DD3-B365-54B58F6D04BB}" type="datetime1">
              <a:rPr lang="en-US" smtClean="0"/>
              <a:t>4/26/2024</a:t>
            </a:fld>
            <a:endParaRPr lang="en-US" dirty="0"/>
          </a:p>
        </p:txBody>
      </p:sp>
      <p:sp>
        <p:nvSpPr>
          <p:cNvPr id="6" name="Footer Placeholder 5"/>
          <p:cNvSpPr>
            <a:spLocks noGrp="1"/>
          </p:cNvSpPr>
          <p:nvPr>
            <p:ph type="ftr" sz="quarter" idx="11"/>
          </p:nvPr>
        </p:nvSpPr>
        <p:spPr/>
        <p:txBody>
          <a:bodyPr/>
          <a:lstStyle/>
          <a:p>
            <a:r>
              <a:rPr lang="en-US"/>
              <a:t>Report of Regulation Review Work Group – November 15, 2022</a:t>
            </a:r>
            <a:endParaRPr lang="en-US" dirty="0"/>
          </a:p>
        </p:txBody>
      </p:sp>
      <p:sp>
        <p:nvSpPr>
          <p:cNvPr id="7" name="Slide Number Placeholder 6"/>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815301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E1377F-F1EC-488B-A652-1CDE84C630BD}" type="datetime1">
              <a:rPr lang="en-US" smtClean="0"/>
              <a:t>4/26/2024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Report of Regulation Review Work Group – November 15, 2022</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E60CA-FCEF-459B-81A7-E5180B405687}" type="slidenum">
              <a:rPr lang="en-US" smtClean="0"/>
              <a:pPr/>
              <a:t>‹#›</a:t>
            </a:fld>
            <a:endParaRPr lang="en-US" dirty="0"/>
          </a:p>
        </p:txBody>
      </p:sp>
      <p:pic>
        <p:nvPicPr>
          <p:cNvPr id="8" name="Picture 7">
            <a:extLst>
              <a:ext uri="{FF2B5EF4-FFF2-40B4-BE49-F238E27FC236}">
                <a16:creationId xmlns:a16="http://schemas.microsoft.com/office/drawing/2014/main" id="{10254F44-4E7C-0A12-8E62-B4F28E322278}"/>
              </a:ext>
            </a:extLst>
          </p:cNvPr>
          <p:cNvPicPr>
            <a:picLocks noChangeAspect="1"/>
          </p:cNvPicPr>
          <p:nvPr userDrawn="1"/>
        </p:nvPicPr>
        <p:blipFill>
          <a:blip r:embed="rId16">
            <a:extLst>
              <a:ext uri="{BEBA8EAE-BF5A-486C-A8C5-ECC9F3942E4B}">
                <a14:imgProps xmlns:a14="http://schemas.microsoft.com/office/drawing/2010/main">
                  <a14:imgLayer r:embed="rId17">
                    <a14:imgEffect>
                      <a14:saturation sat="42000"/>
                    </a14:imgEffect>
                  </a14:imgLayer>
                </a14:imgProps>
              </a:ext>
            </a:extLst>
          </a:blip>
          <a:stretch>
            <a:fillRect/>
          </a:stretch>
        </p:blipFill>
        <p:spPr>
          <a:xfrm>
            <a:off x="83616" y="6317486"/>
            <a:ext cx="1070430" cy="540514"/>
          </a:xfrm>
          <a:prstGeom prst="rect">
            <a:avLst/>
          </a:prstGeom>
        </p:spPr>
      </p:pic>
    </p:spTree>
    <p:extLst>
      <p:ext uri="{BB962C8B-B14F-4D97-AF65-F5344CB8AC3E}">
        <p14:creationId xmlns:p14="http://schemas.microsoft.com/office/powerpoint/2010/main" val="219209620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50" r:id="rId14"/>
  </p:sldLayoutIdLst>
  <p:hf hdr="0" ftr="0" dt="0"/>
  <p:txStyles>
    <p:titleStyle>
      <a:lvl1pPr algn="ctr" defTabSz="914400" rtl="0" eaLnBrk="1" latinLnBrk="0" hangingPunct="1">
        <a:lnSpc>
          <a:spcPct val="90000"/>
        </a:lnSpc>
        <a:spcBef>
          <a:spcPct val="0"/>
        </a:spcBef>
        <a:buNone/>
        <a:defRPr sz="4400" b="1" kern="1200">
          <a:solidFill>
            <a:srgbClr val="7F1D13"/>
          </a:solidFill>
          <a:latin typeface="+mn-lt"/>
          <a:ea typeface="+mj-ea"/>
          <a:cs typeface="+mj-cs"/>
        </a:defRPr>
      </a:lvl1pPr>
    </p:titleStyle>
    <p:bodyStyle>
      <a:lvl1pPr marL="228600" indent="-228600" algn="l" defTabSz="914400" rtl="0" eaLnBrk="1" latinLnBrk="0" hangingPunct="1">
        <a:lnSpc>
          <a:spcPct val="80000"/>
        </a:lnSpc>
        <a:spcBef>
          <a:spcPts val="18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80000"/>
        </a:lnSpc>
        <a:spcBef>
          <a:spcPts val="18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80000"/>
        </a:lnSpc>
        <a:spcBef>
          <a:spcPts val="18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80000"/>
        </a:lnSpc>
        <a:spcBef>
          <a:spcPts val="18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80000"/>
        </a:lnSpc>
        <a:spcBef>
          <a:spcPts val="18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jwhite@mtc.gov" TargetMode="External"/><Relationship Id="rId2" Type="http://schemas.openxmlformats.org/officeDocument/2006/relationships/hyperlink" Target="mailto:bhamer@mtc.gov" TargetMode="Externa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hyperlink" Target="mailto:hhecht@mtc.gov"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mailto:bhamer@mtc.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451D16E-A3B3-4E95-90C2-7891671C8420}"/>
              </a:ext>
            </a:extLst>
          </p:cNvPr>
          <p:cNvSpPr>
            <a:spLocks noGrp="1" noChangeArrowheads="1"/>
          </p:cNvSpPr>
          <p:nvPr>
            <p:ph type="ctrTitle"/>
          </p:nvPr>
        </p:nvSpPr>
        <p:spPr>
          <a:xfrm>
            <a:off x="-5819" y="435404"/>
            <a:ext cx="12192000" cy="1336836"/>
          </a:xfr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path path="circle">
              <a:fillToRect l="50000" t="50000" r="50000" b="50000"/>
            </a:path>
            <a:tileRect/>
          </a:gradFill>
          <a:ln>
            <a:noFill/>
          </a:ln>
        </p:spPr>
        <p:txBody>
          <a:bodyPr>
            <a:normAutofit/>
          </a:bodyPr>
          <a:lstStyle/>
          <a:p>
            <a:r>
              <a:rPr lang="en-US" altLang="en-US" sz="4400" b="1" dirty="0">
                <a:solidFill>
                  <a:schemeClr val="bg1"/>
                </a:solidFill>
                <a:latin typeface="+mn-lt"/>
              </a:rPr>
              <a:t>Model Receipts Sourcing Regulation Review Project</a:t>
            </a:r>
          </a:p>
        </p:txBody>
      </p:sp>
      <p:sp>
        <p:nvSpPr>
          <p:cNvPr id="2" name="TextBox 1">
            <a:extLst>
              <a:ext uri="{FF2B5EF4-FFF2-40B4-BE49-F238E27FC236}">
                <a16:creationId xmlns:a16="http://schemas.microsoft.com/office/drawing/2014/main" id="{66289BBA-320D-45FA-AA58-EDCEF41B5CF7}"/>
              </a:ext>
            </a:extLst>
          </p:cNvPr>
          <p:cNvSpPr txBox="1"/>
          <p:nvPr/>
        </p:nvSpPr>
        <p:spPr>
          <a:xfrm>
            <a:off x="527392" y="2144502"/>
            <a:ext cx="10946673" cy="4555093"/>
          </a:xfrm>
          <a:prstGeom prst="rect">
            <a:avLst/>
          </a:prstGeom>
          <a:noFill/>
        </p:spPr>
        <p:txBody>
          <a:bodyPr wrap="square" rtlCol="0">
            <a:spAutoFit/>
          </a:bodyPr>
          <a:lstStyle/>
          <a:p>
            <a:pPr algn="ctr"/>
            <a:endParaRPr lang="en-US" sz="2400" b="1" dirty="0"/>
          </a:p>
          <a:p>
            <a:pPr algn="ctr"/>
            <a:r>
              <a:rPr lang="en-US" sz="4200" b="1" dirty="0">
                <a:solidFill>
                  <a:srgbClr val="7F1D13"/>
                </a:solidFill>
              </a:rPr>
              <a:t>Status Report to the Uniformity Committee</a:t>
            </a:r>
          </a:p>
          <a:p>
            <a:pPr algn="ctr"/>
            <a:r>
              <a:rPr lang="en-US" sz="2200" b="1" dirty="0"/>
              <a:t>Kansas City, Missouri </a:t>
            </a:r>
          </a:p>
          <a:p>
            <a:pPr algn="ctr"/>
            <a:r>
              <a:rPr lang="en-US" sz="2200" b="1" dirty="0"/>
              <a:t>April 30, 2024</a:t>
            </a:r>
          </a:p>
          <a:p>
            <a:pPr algn="ctr"/>
            <a:endParaRPr lang="en-US" sz="2400" dirty="0"/>
          </a:p>
          <a:p>
            <a:pPr algn="ctr"/>
            <a:r>
              <a:rPr lang="en-US" sz="2200" dirty="0"/>
              <a:t>Katie Frank, California Franchise Tax Board</a:t>
            </a:r>
          </a:p>
          <a:p>
            <a:pPr algn="ctr"/>
            <a:r>
              <a:rPr lang="en-US" sz="2200" dirty="0"/>
              <a:t>Work Group Chair</a:t>
            </a:r>
          </a:p>
          <a:p>
            <a:pPr algn="ctr"/>
            <a:endParaRPr lang="en-US" sz="2200" dirty="0"/>
          </a:p>
          <a:p>
            <a:pPr algn="ctr"/>
            <a:r>
              <a:rPr lang="en-US" sz="2200" dirty="0"/>
              <a:t>Brian Hamer, MTC </a:t>
            </a:r>
          </a:p>
          <a:p>
            <a:pPr algn="ctr"/>
            <a:endParaRPr lang="en-US" sz="2200" dirty="0"/>
          </a:p>
          <a:p>
            <a:pPr algn="ctr"/>
            <a:r>
              <a:rPr lang="en-US" sz="2200" dirty="0"/>
              <a:t> Jonathan White, MTC</a:t>
            </a:r>
          </a:p>
          <a:p>
            <a:pPr algn="ct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F6BFD-84D6-392E-2915-616C8F19D0BF}"/>
              </a:ext>
            </a:extLst>
          </p:cNvPr>
          <p:cNvSpPr>
            <a:spLocks noGrp="1"/>
          </p:cNvSpPr>
          <p:nvPr>
            <p:ph type="title"/>
          </p:nvPr>
        </p:nvSpPr>
        <p:spPr/>
        <p:txBody>
          <a:bodyPr/>
          <a:lstStyle/>
          <a:p>
            <a:r>
              <a:rPr lang="en-US" dirty="0"/>
              <a:t>Study group discussions</a:t>
            </a:r>
          </a:p>
        </p:txBody>
      </p:sp>
      <p:sp>
        <p:nvSpPr>
          <p:cNvPr id="3" name="Content Placeholder 2">
            <a:extLst>
              <a:ext uri="{FF2B5EF4-FFF2-40B4-BE49-F238E27FC236}">
                <a16:creationId xmlns:a16="http://schemas.microsoft.com/office/drawing/2014/main" id="{EC8BC75C-7964-E922-8132-1F460E1E874A}"/>
              </a:ext>
            </a:extLst>
          </p:cNvPr>
          <p:cNvSpPr>
            <a:spLocks noGrp="1"/>
          </p:cNvSpPr>
          <p:nvPr>
            <p:ph idx="1"/>
          </p:nvPr>
        </p:nvSpPr>
        <p:spPr>
          <a:xfrm>
            <a:off x="838200" y="1470582"/>
            <a:ext cx="10515600" cy="4885768"/>
          </a:xfrm>
        </p:spPr>
        <p:txBody>
          <a:bodyPr>
            <a:normAutofit fontScale="92500" lnSpcReduction="10000"/>
          </a:bodyPr>
          <a:lstStyle/>
          <a:p>
            <a:pPr marL="0" indent="0">
              <a:buNone/>
            </a:pPr>
            <a:r>
              <a:rPr lang="en-US" dirty="0"/>
              <a:t>Following last summer’s Uniformity Committee meeting, a study group was formed to assist in identifying issues relating to the sourcing of transportation receipts and to gather information that might be of value to the work group.</a:t>
            </a:r>
          </a:p>
          <a:p>
            <a:pPr marL="0" indent="0">
              <a:buNone/>
            </a:pPr>
            <a:r>
              <a:rPr lang="en-US" dirty="0"/>
              <a:t>This study group consisted of 11 state and industry volunteers. It met on three occasions. </a:t>
            </a:r>
          </a:p>
          <a:p>
            <a:pPr marL="0" indent="0">
              <a:buNone/>
            </a:pPr>
            <a:r>
              <a:rPr lang="en-US" dirty="0"/>
              <a:t>Discussions focused on </a:t>
            </a:r>
          </a:p>
          <a:p>
            <a:pPr marL="514350" indent="-514350">
              <a:buAutoNum type="arabicParenBoth"/>
            </a:pPr>
            <a:r>
              <a:rPr lang="en-US" dirty="0"/>
              <a:t>the implications of moving from the sourcing methods contained in the current special industry rules to an approach based on pickups and/or deliveries;</a:t>
            </a:r>
          </a:p>
          <a:p>
            <a:pPr marL="514350" indent="-514350">
              <a:buAutoNum type="arabicParenBoth"/>
            </a:pPr>
            <a:r>
              <a:rPr lang="en-US" dirty="0"/>
              <a:t>the possibility of shifting from sourcing approaches determined by the type of transportation company providing the service to approaches determined by the type of service provided. </a:t>
            </a:r>
          </a:p>
        </p:txBody>
      </p:sp>
      <p:sp>
        <p:nvSpPr>
          <p:cNvPr id="4" name="Slide Number Placeholder 3">
            <a:extLst>
              <a:ext uri="{FF2B5EF4-FFF2-40B4-BE49-F238E27FC236}">
                <a16:creationId xmlns:a16="http://schemas.microsoft.com/office/drawing/2014/main" id="{9857F0A7-0E24-1B3F-787F-3F2D14C4D857}"/>
              </a:ext>
            </a:extLst>
          </p:cNvPr>
          <p:cNvSpPr>
            <a:spLocks noGrp="1"/>
          </p:cNvSpPr>
          <p:nvPr>
            <p:ph type="sldNum" sz="quarter" idx="12"/>
          </p:nvPr>
        </p:nvSpPr>
        <p:spPr/>
        <p:txBody>
          <a:bodyPr/>
          <a:lstStyle/>
          <a:p>
            <a:fld id="{596BA77D-E0F3-4B80-A65E-88527CDE7779}" type="slidenum">
              <a:rPr lang="en-US" smtClean="0"/>
              <a:t>10</a:t>
            </a:fld>
            <a:endParaRPr lang="en-US"/>
          </a:p>
        </p:txBody>
      </p:sp>
    </p:spTree>
    <p:extLst>
      <p:ext uri="{BB962C8B-B14F-4D97-AF65-F5344CB8AC3E}">
        <p14:creationId xmlns:p14="http://schemas.microsoft.com/office/powerpoint/2010/main" val="794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7B287-61AA-1CAE-5C17-4137ED76106B}"/>
              </a:ext>
            </a:extLst>
          </p:cNvPr>
          <p:cNvSpPr>
            <a:spLocks noGrp="1"/>
          </p:cNvSpPr>
          <p:nvPr>
            <p:ph type="title"/>
          </p:nvPr>
        </p:nvSpPr>
        <p:spPr/>
        <p:txBody>
          <a:bodyPr/>
          <a:lstStyle/>
          <a:p>
            <a:r>
              <a:rPr lang="en-US" dirty="0"/>
              <a:t>Status of work group deliberations</a:t>
            </a:r>
          </a:p>
        </p:txBody>
      </p:sp>
      <p:sp>
        <p:nvSpPr>
          <p:cNvPr id="3" name="Content Placeholder 2">
            <a:extLst>
              <a:ext uri="{FF2B5EF4-FFF2-40B4-BE49-F238E27FC236}">
                <a16:creationId xmlns:a16="http://schemas.microsoft.com/office/drawing/2014/main" id="{D4B6F1DF-FFDF-2639-CB93-E0E2B248AF60}"/>
              </a:ext>
            </a:extLst>
          </p:cNvPr>
          <p:cNvSpPr>
            <a:spLocks noGrp="1"/>
          </p:cNvSpPr>
          <p:nvPr>
            <p:ph idx="1"/>
          </p:nvPr>
        </p:nvSpPr>
        <p:spPr>
          <a:xfrm>
            <a:off x="712304" y="1371190"/>
            <a:ext cx="10641496" cy="4810947"/>
          </a:xfrm>
        </p:spPr>
        <p:txBody>
          <a:bodyPr>
            <a:normAutofit lnSpcReduction="10000"/>
          </a:bodyPr>
          <a:lstStyle/>
          <a:p>
            <a:pPr marL="0" indent="0">
              <a:buNone/>
            </a:pPr>
            <a:r>
              <a:rPr lang="en-US" dirty="0"/>
              <a:t>Shortly after the study group calls, the work group reconvened. </a:t>
            </a:r>
          </a:p>
          <a:p>
            <a:pPr marL="0" indent="0">
              <a:buNone/>
            </a:pPr>
            <a:r>
              <a:rPr lang="en-US" dirty="0"/>
              <a:t>At the work group’s meeting in January, a </a:t>
            </a:r>
            <a:r>
              <a:rPr lang="en-US" dirty="0">
                <a:solidFill>
                  <a:srgbClr val="0070C0"/>
                </a:solidFill>
              </a:rPr>
              <a:t>motion</a:t>
            </a:r>
            <a:r>
              <a:rPr lang="en-US" dirty="0"/>
              <a:t> was made proposing that the MTC staff draft an </a:t>
            </a:r>
            <a:r>
              <a:rPr lang="en-US" dirty="0">
                <a:solidFill>
                  <a:srgbClr val="0070C0"/>
                </a:solidFill>
              </a:rPr>
              <a:t>optional alternative </a:t>
            </a:r>
            <a:r>
              <a:rPr lang="en-US" dirty="0"/>
              <a:t>to the current MTC trucking company model to source some or all trucking receipts based on pickups and/or deliveries, with the understanding that the draft would be subject to work group review and revision.  </a:t>
            </a:r>
          </a:p>
          <a:p>
            <a:pPr marL="0" indent="0">
              <a:buNone/>
            </a:pPr>
            <a:r>
              <a:rPr lang="en-US" dirty="0"/>
              <a:t>Proponents argued that an alternative model would </a:t>
            </a:r>
            <a:r>
              <a:rPr lang="en-US" dirty="0">
                <a:solidFill>
                  <a:srgbClr val="0070C0"/>
                </a:solidFill>
              </a:rPr>
              <a:t>further uniformity </a:t>
            </a:r>
            <a:r>
              <a:rPr lang="en-US" dirty="0"/>
              <a:t>to the extent that states choose to move away from the mileage approach.  </a:t>
            </a:r>
          </a:p>
          <a:p>
            <a:pPr marL="0" indent="0">
              <a:buNone/>
            </a:pPr>
            <a:r>
              <a:rPr lang="en-US" dirty="0"/>
              <a:t>The motion was posted on the work group’s project page and circulated to work group members and to the MTC public email list.</a:t>
            </a:r>
          </a:p>
          <a:p>
            <a:pPr marL="0" indent="0">
              <a:buNone/>
            </a:pPr>
            <a:r>
              <a:rPr lang="en-US" dirty="0"/>
              <a:t>The work group </a:t>
            </a:r>
            <a:r>
              <a:rPr lang="en-US" dirty="0">
                <a:solidFill>
                  <a:srgbClr val="0070C0"/>
                </a:solidFill>
              </a:rPr>
              <a:t>approved</a:t>
            </a:r>
            <a:r>
              <a:rPr lang="en-US" dirty="0"/>
              <a:t> the motion at its February meeting.</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4D0455F-A3D2-5626-6128-F809598EDB8E}"/>
              </a:ext>
            </a:extLst>
          </p:cNvPr>
          <p:cNvSpPr>
            <a:spLocks noGrp="1"/>
          </p:cNvSpPr>
          <p:nvPr>
            <p:ph type="sldNum" sz="quarter" idx="12"/>
          </p:nvPr>
        </p:nvSpPr>
        <p:spPr/>
        <p:txBody>
          <a:bodyPr/>
          <a:lstStyle/>
          <a:p>
            <a:fld id="{596BA77D-E0F3-4B80-A65E-88527CDE7779}" type="slidenum">
              <a:rPr lang="en-US" smtClean="0"/>
              <a:t>11</a:t>
            </a:fld>
            <a:endParaRPr lang="en-US"/>
          </a:p>
        </p:txBody>
      </p:sp>
    </p:spTree>
    <p:extLst>
      <p:ext uri="{BB962C8B-B14F-4D97-AF65-F5344CB8AC3E}">
        <p14:creationId xmlns:p14="http://schemas.microsoft.com/office/powerpoint/2010/main" val="3008945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15DC0-E09E-165E-F92B-ADE0BAC95A0F}"/>
              </a:ext>
            </a:extLst>
          </p:cNvPr>
          <p:cNvSpPr>
            <a:spLocks noGrp="1"/>
          </p:cNvSpPr>
          <p:nvPr>
            <p:ph type="title"/>
          </p:nvPr>
        </p:nvSpPr>
        <p:spPr/>
        <p:txBody>
          <a:bodyPr/>
          <a:lstStyle/>
          <a:p>
            <a:r>
              <a:rPr lang="en-US" dirty="0"/>
              <a:t>Status of work group deliberations</a:t>
            </a:r>
          </a:p>
        </p:txBody>
      </p:sp>
      <p:sp>
        <p:nvSpPr>
          <p:cNvPr id="3" name="Content Placeholder 2">
            <a:extLst>
              <a:ext uri="{FF2B5EF4-FFF2-40B4-BE49-F238E27FC236}">
                <a16:creationId xmlns:a16="http://schemas.microsoft.com/office/drawing/2014/main" id="{6DE5D8D1-6CF7-2D04-8876-EA1D557EC80F}"/>
              </a:ext>
            </a:extLst>
          </p:cNvPr>
          <p:cNvSpPr>
            <a:spLocks noGrp="1"/>
          </p:cNvSpPr>
          <p:nvPr>
            <p:ph idx="1"/>
          </p:nvPr>
        </p:nvSpPr>
        <p:spPr>
          <a:xfrm>
            <a:off x="644387" y="1470582"/>
            <a:ext cx="10903226" cy="5111745"/>
          </a:xfrm>
        </p:spPr>
        <p:txBody>
          <a:bodyPr>
            <a:normAutofit lnSpcReduction="10000"/>
          </a:bodyPr>
          <a:lstStyle/>
          <a:p>
            <a:pPr marL="0" indent="0">
              <a:buNone/>
            </a:pPr>
            <a:r>
              <a:rPr lang="en-US" sz="2700" dirty="0"/>
              <a:t>MTC staff subsequently circulated a discussion draft revising the MTC’s Model General Allocation &amp; Apportionment Regulation (Section 17).   </a:t>
            </a:r>
          </a:p>
          <a:p>
            <a:pPr marL="0" indent="0">
              <a:buNone/>
            </a:pPr>
            <a:r>
              <a:rPr lang="en-US" sz="2700" dirty="0"/>
              <a:t>The current model expressly addresses “product delivery services.” The draft revises this language to read “ground transportation and product delivery services.”  </a:t>
            </a:r>
          </a:p>
          <a:p>
            <a:pPr marL="0" indent="0">
              <a:buNone/>
            </a:pPr>
            <a:r>
              <a:rPr lang="en-US" sz="2700" dirty="0"/>
              <a:t>The draft also </a:t>
            </a:r>
          </a:p>
          <a:p>
            <a:r>
              <a:rPr lang="en-US" sz="2700" dirty="0"/>
              <a:t>applies a pickups/deliveries method to source receipts from the sale of ground transportation services and delivery services </a:t>
            </a:r>
          </a:p>
          <a:p>
            <a:r>
              <a:rPr lang="en-US" sz="2700" dirty="0"/>
              <a:t>carves out the receipts of railroads (which would continue to be addressed by the special industry rule for railroads)</a:t>
            </a:r>
          </a:p>
          <a:p>
            <a:r>
              <a:rPr lang="en-US" sz="2700" dirty="0"/>
              <a:t>contains a drafter’s note which explains that the MTC has adopted two alternative methods to source receipts of trucking companies.</a:t>
            </a:r>
          </a:p>
          <a:p>
            <a:pPr marL="0" indent="0">
              <a:buNone/>
            </a:pPr>
            <a:endParaRPr lang="en-US" dirty="0"/>
          </a:p>
        </p:txBody>
      </p:sp>
      <p:sp>
        <p:nvSpPr>
          <p:cNvPr id="4" name="Slide Number Placeholder 3">
            <a:extLst>
              <a:ext uri="{FF2B5EF4-FFF2-40B4-BE49-F238E27FC236}">
                <a16:creationId xmlns:a16="http://schemas.microsoft.com/office/drawing/2014/main" id="{6A91D3D4-51A1-8462-7BA8-C3CD89D6445A}"/>
              </a:ext>
            </a:extLst>
          </p:cNvPr>
          <p:cNvSpPr>
            <a:spLocks noGrp="1"/>
          </p:cNvSpPr>
          <p:nvPr>
            <p:ph type="sldNum" sz="quarter" idx="12"/>
          </p:nvPr>
        </p:nvSpPr>
        <p:spPr/>
        <p:txBody>
          <a:bodyPr/>
          <a:lstStyle/>
          <a:p>
            <a:fld id="{596BA77D-E0F3-4B80-A65E-88527CDE7779}" type="slidenum">
              <a:rPr lang="en-US" smtClean="0"/>
              <a:t>12</a:t>
            </a:fld>
            <a:endParaRPr lang="en-US"/>
          </a:p>
        </p:txBody>
      </p:sp>
    </p:spTree>
    <p:extLst>
      <p:ext uri="{BB962C8B-B14F-4D97-AF65-F5344CB8AC3E}">
        <p14:creationId xmlns:p14="http://schemas.microsoft.com/office/powerpoint/2010/main" val="319879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6EF1-BC83-3B3B-16F0-5A369A881A8F}"/>
              </a:ext>
            </a:extLst>
          </p:cNvPr>
          <p:cNvSpPr>
            <a:spLocks noGrp="1"/>
          </p:cNvSpPr>
          <p:nvPr>
            <p:ph type="title"/>
          </p:nvPr>
        </p:nvSpPr>
        <p:spPr/>
        <p:txBody>
          <a:bodyPr/>
          <a:lstStyle/>
          <a:p>
            <a:r>
              <a:rPr lang="en-US" dirty="0"/>
              <a:t>Status of work group deliberations</a:t>
            </a:r>
          </a:p>
        </p:txBody>
      </p:sp>
      <p:sp>
        <p:nvSpPr>
          <p:cNvPr id="3" name="Content Placeholder 2">
            <a:extLst>
              <a:ext uri="{FF2B5EF4-FFF2-40B4-BE49-F238E27FC236}">
                <a16:creationId xmlns:a16="http://schemas.microsoft.com/office/drawing/2014/main" id="{C03B1321-47AE-4349-3738-AB81DB40B448}"/>
              </a:ext>
            </a:extLst>
          </p:cNvPr>
          <p:cNvSpPr>
            <a:spLocks noGrp="1"/>
          </p:cNvSpPr>
          <p:nvPr>
            <p:ph idx="1"/>
          </p:nvPr>
        </p:nvSpPr>
        <p:spPr>
          <a:xfrm>
            <a:off x="838200" y="2541242"/>
            <a:ext cx="10515600" cy="3183697"/>
          </a:xfrm>
        </p:spPr>
        <p:txBody>
          <a:bodyPr/>
          <a:lstStyle/>
          <a:p>
            <a:pPr marL="0" indent="0">
              <a:buNone/>
            </a:pPr>
            <a:r>
              <a:rPr lang="en-US" dirty="0"/>
              <a:t>At the March meeting of the study group, participants asked questions about the draft and provided initial comments.</a:t>
            </a:r>
          </a:p>
          <a:p>
            <a:pPr marL="0" indent="0">
              <a:buNone/>
            </a:pPr>
            <a:r>
              <a:rPr lang="en-US" dirty="0"/>
              <a:t>MTC staff is now revising the draft, which will be circulated prior to the next work group meeting (tentatively scheduled for June).  </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1936C29C-24D1-F829-4E7E-D47E19C369F1}"/>
              </a:ext>
            </a:extLst>
          </p:cNvPr>
          <p:cNvSpPr>
            <a:spLocks noGrp="1"/>
          </p:cNvSpPr>
          <p:nvPr>
            <p:ph type="sldNum" sz="quarter" idx="12"/>
          </p:nvPr>
        </p:nvSpPr>
        <p:spPr/>
        <p:txBody>
          <a:bodyPr/>
          <a:lstStyle/>
          <a:p>
            <a:fld id="{596BA77D-E0F3-4B80-A65E-88527CDE7779}" type="slidenum">
              <a:rPr lang="en-US" smtClean="0"/>
              <a:t>13</a:t>
            </a:fld>
            <a:endParaRPr lang="en-US"/>
          </a:p>
        </p:txBody>
      </p:sp>
    </p:spTree>
    <p:extLst>
      <p:ext uri="{BB962C8B-B14F-4D97-AF65-F5344CB8AC3E}">
        <p14:creationId xmlns:p14="http://schemas.microsoft.com/office/powerpoint/2010/main" val="3247353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38C97-F788-3BC9-A144-7351140DB7A3}"/>
              </a:ext>
            </a:extLst>
          </p:cNvPr>
          <p:cNvSpPr>
            <a:spLocks noGrp="1"/>
          </p:cNvSpPr>
          <p:nvPr>
            <p:ph type="title"/>
          </p:nvPr>
        </p:nvSpPr>
        <p:spPr/>
        <p:txBody>
          <a:bodyPr/>
          <a:lstStyle/>
          <a:p>
            <a:r>
              <a:rPr lang="en-US" dirty="0"/>
              <a:t>Some observations about the process to date </a:t>
            </a:r>
          </a:p>
        </p:txBody>
      </p:sp>
      <p:sp>
        <p:nvSpPr>
          <p:cNvPr id="3" name="Content Placeholder 2">
            <a:extLst>
              <a:ext uri="{FF2B5EF4-FFF2-40B4-BE49-F238E27FC236}">
                <a16:creationId xmlns:a16="http://schemas.microsoft.com/office/drawing/2014/main" id="{DE180AB8-357F-A3C7-E854-8FCA648C6FF8}"/>
              </a:ext>
            </a:extLst>
          </p:cNvPr>
          <p:cNvSpPr>
            <a:spLocks noGrp="1"/>
          </p:cNvSpPr>
          <p:nvPr>
            <p:ph idx="1"/>
          </p:nvPr>
        </p:nvSpPr>
        <p:spPr>
          <a:xfrm>
            <a:off x="838200" y="1607106"/>
            <a:ext cx="10515600" cy="4885768"/>
          </a:xfrm>
        </p:spPr>
        <p:txBody>
          <a:bodyPr>
            <a:normAutofit/>
          </a:bodyPr>
          <a:lstStyle/>
          <a:p>
            <a:r>
              <a:rPr lang="en-US" dirty="0"/>
              <a:t>Attendance at work group meetings has been substantial.</a:t>
            </a:r>
          </a:p>
          <a:p>
            <a:r>
              <a:rPr lang="en-US" dirty="0"/>
              <a:t>A relatively small number of states participated in work group polls. </a:t>
            </a:r>
          </a:p>
          <a:p>
            <a:r>
              <a:rPr lang="en-US" dirty="0"/>
              <a:t>A work group participant’s vote on a matter being discussed does not indicate the position of their state or state tax agency.</a:t>
            </a:r>
          </a:p>
          <a:p>
            <a:r>
              <a:rPr lang="en-US" dirty="0"/>
              <a:t>We hope that more state attendees will share their thoughts either during work group meetings or offline. When participants express their opinion they are not speaking on behalf of their state. Only the Commission has the authority to adopt or revise a MTC model.   </a:t>
            </a:r>
          </a:p>
          <a:p>
            <a:r>
              <a:rPr lang="en-US" dirty="0"/>
              <a:t>We encourage work group participants—and Uniformity Committee members--to provide guidance on how the work group should devote its time.  </a:t>
            </a:r>
          </a:p>
        </p:txBody>
      </p:sp>
      <p:sp>
        <p:nvSpPr>
          <p:cNvPr id="4" name="Slide Number Placeholder 3">
            <a:extLst>
              <a:ext uri="{FF2B5EF4-FFF2-40B4-BE49-F238E27FC236}">
                <a16:creationId xmlns:a16="http://schemas.microsoft.com/office/drawing/2014/main" id="{480E8A68-B9AD-81FA-5A98-3AA0139531C3}"/>
              </a:ext>
            </a:extLst>
          </p:cNvPr>
          <p:cNvSpPr>
            <a:spLocks noGrp="1"/>
          </p:cNvSpPr>
          <p:nvPr>
            <p:ph type="sldNum" sz="quarter" idx="12"/>
          </p:nvPr>
        </p:nvSpPr>
        <p:spPr/>
        <p:txBody>
          <a:bodyPr/>
          <a:lstStyle/>
          <a:p>
            <a:fld id="{596BA77D-E0F3-4B80-A65E-88527CDE7779}" type="slidenum">
              <a:rPr lang="en-US" smtClean="0"/>
              <a:t>14</a:t>
            </a:fld>
            <a:endParaRPr lang="en-US"/>
          </a:p>
        </p:txBody>
      </p:sp>
    </p:spTree>
    <p:extLst>
      <p:ext uri="{BB962C8B-B14F-4D97-AF65-F5344CB8AC3E}">
        <p14:creationId xmlns:p14="http://schemas.microsoft.com/office/powerpoint/2010/main" val="1873069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6C9F4-3626-7165-FFE7-335D556B0A3E}"/>
              </a:ext>
            </a:extLst>
          </p:cNvPr>
          <p:cNvSpPr>
            <a:spLocks noGrp="1"/>
          </p:cNvSpPr>
          <p:nvPr>
            <p:ph type="title"/>
          </p:nvPr>
        </p:nvSpPr>
        <p:spPr>
          <a:xfrm>
            <a:off x="1058252" y="363168"/>
            <a:ext cx="8196190" cy="1325563"/>
          </a:xfrm>
        </p:spPr>
        <p:txBody>
          <a:bodyPr vert="horz" lIns="91440" tIns="45720" rIns="91440" bIns="45720" rtlCol="0" anchor="ctr">
            <a:noAutofit/>
          </a:bodyPr>
          <a:lstStyle/>
          <a:p>
            <a:pPr algn="l"/>
            <a:r>
              <a:rPr lang="en-US" b="1" kern="1200" dirty="0">
                <a:solidFill>
                  <a:srgbClr val="7F1D13"/>
                </a:solidFill>
                <a:latin typeface="+mn-lt"/>
                <a:ea typeface="+mj-ea"/>
                <a:cs typeface="+mj-cs"/>
              </a:rPr>
              <a:t>Invitation to tax administrators, taxpayers and </a:t>
            </a:r>
            <a:r>
              <a:rPr lang="en-US" dirty="0">
                <a:latin typeface="+mn-lt"/>
              </a:rPr>
              <a:t>Industry</a:t>
            </a:r>
            <a:r>
              <a:rPr lang="en-US" b="1" kern="1200" dirty="0">
                <a:solidFill>
                  <a:srgbClr val="7F1D13"/>
                </a:solidFill>
                <a:latin typeface="+mn-lt"/>
                <a:ea typeface="+mj-ea"/>
                <a:cs typeface="+mj-cs"/>
              </a:rPr>
              <a:t> representatives:</a:t>
            </a:r>
          </a:p>
        </p:txBody>
      </p:sp>
      <p:sp>
        <p:nvSpPr>
          <p:cNvPr id="4" name="Content Placeholder 3">
            <a:extLst>
              <a:ext uri="{FF2B5EF4-FFF2-40B4-BE49-F238E27FC236}">
                <a16:creationId xmlns:a16="http://schemas.microsoft.com/office/drawing/2014/main" id="{C7287255-23C9-687F-5446-9D621412AADA}"/>
              </a:ext>
            </a:extLst>
          </p:cNvPr>
          <p:cNvSpPr>
            <a:spLocks noGrp="1"/>
          </p:cNvSpPr>
          <p:nvPr>
            <p:ph sz="quarter" idx="13"/>
          </p:nvPr>
        </p:nvSpPr>
        <p:spPr>
          <a:xfrm>
            <a:off x="1010155" y="1732811"/>
            <a:ext cx="7778971" cy="4806101"/>
          </a:xfrm>
        </p:spPr>
        <p:txBody>
          <a:bodyPr vert="horz" lIns="91440" tIns="45720" rIns="91440" bIns="45720" rtlCol="0" anchor="ctr">
            <a:normAutofit fontScale="92500" lnSpcReduction="10000"/>
          </a:bodyPr>
          <a:lstStyle/>
          <a:p>
            <a:pPr marL="0" indent="0" algn="l">
              <a:buNone/>
            </a:pPr>
            <a:r>
              <a:rPr lang="en-US" sz="2600" dirty="0">
                <a:solidFill>
                  <a:schemeClr val="tx1"/>
                </a:solidFill>
                <a:highlight>
                  <a:srgbClr val="FFFF00"/>
                </a:highlight>
              </a:rPr>
              <a:t>Sourcing issues arise in every state. </a:t>
            </a:r>
          </a:p>
          <a:p>
            <a:pPr marL="0" indent="0" algn="l">
              <a:buNone/>
            </a:pPr>
            <a:r>
              <a:rPr lang="en-US" sz="2600" dirty="0">
                <a:solidFill>
                  <a:schemeClr val="tx1"/>
                </a:solidFill>
              </a:rPr>
              <a:t>Multistate discussions can bolster uniformity and improve the quality of tax administration.  </a:t>
            </a:r>
          </a:p>
          <a:p>
            <a:pPr marL="0" indent="0" algn="l">
              <a:buNone/>
            </a:pPr>
            <a:r>
              <a:rPr lang="en-US" sz="2600" dirty="0">
                <a:solidFill>
                  <a:schemeClr val="tx1"/>
                </a:solidFill>
              </a:rPr>
              <a:t>Updating the MTC’s model sourcing regulations can serve to improve or expand taxpayer guidance.</a:t>
            </a:r>
          </a:p>
          <a:p>
            <a:pPr marL="0" indent="0" algn="l">
              <a:buNone/>
            </a:pPr>
            <a:r>
              <a:rPr lang="en-US" sz="2600" dirty="0">
                <a:solidFill>
                  <a:schemeClr val="tx1"/>
                </a:solidFill>
              </a:rPr>
              <a:t>For these reasons (and others), please suggest topics for consideration by the model regs review work group at this meeting, at work group meetings, or reach out to MTC staff:</a:t>
            </a:r>
          </a:p>
          <a:p>
            <a:pPr marL="228600" lvl="1"/>
            <a:r>
              <a:rPr lang="en-US" sz="2300" dirty="0">
                <a:solidFill>
                  <a:schemeClr val="tx1"/>
                </a:solidFill>
              </a:rPr>
              <a:t> Brian Hamer, MTC Counsel, at </a:t>
            </a:r>
            <a:r>
              <a:rPr lang="en-US" sz="2300" dirty="0">
                <a:solidFill>
                  <a:schemeClr val="tx1"/>
                </a:solidFill>
                <a:hlinkClick r:id="rId2"/>
              </a:rPr>
              <a:t>bhamer@mtc.gov</a:t>
            </a:r>
            <a:endParaRPr lang="en-US" sz="2300" dirty="0">
              <a:solidFill>
                <a:schemeClr val="tx1"/>
              </a:solidFill>
            </a:endParaRPr>
          </a:p>
          <a:p>
            <a:pPr marL="228600" lvl="1"/>
            <a:r>
              <a:rPr lang="en-US" sz="2300" dirty="0">
                <a:solidFill>
                  <a:schemeClr val="tx1"/>
                </a:solidFill>
              </a:rPr>
              <a:t> Jonathan White, MTC Counsel, at </a:t>
            </a:r>
            <a:r>
              <a:rPr lang="en-US" sz="2300" dirty="0">
                <a:solidFill>
                  <a:schemeClr val="tx1"/>
                </a:solidFill>
                <a:hlinkClick r:id="rId3"/>
              </a:rPr>
              <a:t>jwhite@mtc.gov</a:t>
            </a:r>
            <a:endParaRPr lang="en-US" sz="2300" dirty="0">
              <a:solidFill>
                <a:schemeClr val="tx1"/>
              </a:solidFill>
            </a:endParaRPr>
          </a:p>
          <a:p>
            <a:pPr marL="228600" lvl="1"/>
            <a:r>
              <a:rPr lang="en-US" sz="2300" dirty="0">
                <a:solidFill>
                  <a:schemeClr val="tx1"/>
                </a:solidFill>
              </a:rPr>
              <a:t> Helen Hecht, MTC Uniformity Counsel, at </a:t>
            </a:r>
            <a:r>
              <a:rPr lang="en-US" sz="2300" dirty="0">
                <a:solidFill>
                  <a:schemeClr val="tx1"/>
                </a:solidFill>
                <a:hlinkClick r:id="rId4"/>
              </a:rPr>
              <a:t>hhecht@mtc.gov</a:t>
            </a:r>
            <a:endParaRPr lang="en-US" sz="2300" dirty="0">
              <a:solidFill>
                <a:schemeClr val="tx1"/>
              </a:solidFill>
            </a:endParaRPr>
          </a:p>
          <a:p>
            <a:pPr marL="0" algn="l"/>
            <a:r>
              <a:rPr lang="en-US" sz="2200" dirty="0">
                <a:solidFill>
                  <a:schemeClr val="tx1"/>
                </a:solidFill>
              </a:rPr>
              <a:t> </a:t>
            </a:r>
          </a:p>
        </p:txBody>
      </p:sp>
      <p:sp>
        <p:nvSpPr>
          <p:cNvPr id="24" name="Rectangle 2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572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990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0293896-CB98-FD3A-7E1A-2D4ED1F713ED}"/>
              </a:ext>
            </a:extLst>
          </p:cNvPr>
          <p:cNvPicPr/>
          <p:nvPr/>
        </p:nvPicPr>
        <p:blipFill>
          <a:blip r:embed="rId5">
            <a:extLst>
              <a:ext uri="{28A0092B-C50C-407E-A947-70E740481C1C}">
                <a14:useLocalDpi xmlns:a14="http://schemas.microsoft.com/office/drawing/2010/main" val="0"/>
              </a:ext>
            </a:extLst>
          </a:blip>
          <a:stretch>
            <a:fillRect/>
          </a:stretch>
        </p:blipFill>
        <p:spPr bwMode="auto">
          <a:xfrm>
            <a:off x="9254442" y="3056494"/>
            <a:ext cx="1462088" cy="745012"/>
          </a:xfrm>
          <a:prstGeom prst="rect">
            <a:avLst/>
          </a:prstGeom>
          <a:noFill/>
        </p:spPr>
      </p:pic>
      <p:sp>
        <p:nvSpPr>
          <p:cNvPr id="3" name="Slide Number Placeholder 2">
            <a:extLst>
              <a:ext uri="{FF2B5EF4-FFF2-40B4-BE49-F238E27FC236}">
                <a16:creationId xmlns:a16="http://schemas.microsoft.com/office/drawing/2014/main" id="{90BF9F64-727A-6D2E-69C5-09CF044DF712}"/>
              </a:ext>
            </a:extLst>
          </p:cNvPr>
          <p:cNvSpPr>
            <a:spLocks noGrp="1"/>
          </p:cNvSpPr>
          <p:nvPr>
            <p:ph type="sldNum" sz="quarter" idx="12"/>
          </p:nvPr>
        </p:nvSpPr>
        <p:spPr>
          <a:xfrm>
            <a:off x="10341428" y="6356350"/>
            <a:ext cx="1012371" cy="365125"/>
          </a:xfrm>
        </p:spPr>
        <p:txBody>
          <a:bodyPr vert="horz" lIns="91440" tIns="45720" rIns="91440" bIns="45720" rtlCol="0" anchor="ctr">
            <a:normAutofit/>
          </a:bodyPr>
          <a:lstStyle/>
          <a:p>
            <a:pPr defTabSz="914400">
              <a:spcAft>
                <a:spcPts val="600"/>
              </a:spcAft>
            </a:pPr>
            <a:fld id="{596BA77D-E0F3-4B80-A65E-88527CDE7779}" type="slidenum">
              <a:rPr lang="en-US">
                <a:solidFill>
                  <a:srgbClr val="FFFFFF"/>
                </a:solidFill>
              </a:rPr>
              <a:pPr defTabSz="914400">
                <a:spcAft>
                  <a:spcPts val="600"/>
                </a:spcAft>
              </a:pPr>
              <a:t>15</a:t>
            </a:fld>
            <a:endParaRPr lang="en-US">
              <a:solidFill>
                <a:srgbClr val="FFFFFF"/>
              </a:solidFill>
            </a:endParaRPr>
          </a:p>
        </p:txBody>
      </p:sp>
    </p:spTree>
    <p:extLst>
      <p:ext uri="{BB962C8B-B14F-4D97-AF65-F5344CB8AC3E}">
        <p14:creationId xmlns:p14="http://schemas.microsoft.com/office/powerpoint/2010/main" val="3432101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A28D7-9A11-B826-5806-1C18CD1FEC75}"/>
              </a:ext>
            </a:extLst>
          </p:cNvPr>
          <p:cNvSpPr>
            <a:spLocks noGrp="1"/>
          </p:cNvSpPr>
          <p:nvPr>
            <p:ph type="title"/>
          </p:nvPr>
        </p:nvSpPr>
        <p:spPr/>
        <p:txBody>
          <a:bodyPr>
            <a:normAutofit fontScale="90000"/>
          </a:bodyPr>
          <a:lstStyle/>
          <a:p>
            <a:r>
              <a:rPr lang="en-US" dirty="0"/>
              <a:t>Consider becoming a “regular work group participant”</a:t>
            </a:r>
          </a:p>
        </p:txBody>
      </p:sp>
      <p:sp>
        <p:nvSpPr>
          <p:cNvPr id="3" name="Content Placeholder 2">
            <a:extLst>
              <a:ext uri="{FF2B5EF4-FFF2-40B4-BE49-F238E27FC236}">
                <a16:creationId xmlns:a16="http://schemas.microsoft.com/office/drawing/2014/main" id="{67FD962C-4D2E-CC92-FE42-65F4AAE39D80}"/>
              </a:ext>
            </a:extLst>
          </p:cNvPr>
          <p:cNvSpPr>
            <a:spLocks noGrp="1"/>
          </p:cNvSpPr>
          <p:nvPr>
            <p:ph idx="1"/>
          </p:nvPr>
        </p:nvSpPr>
        <p:spPr>
          <a:xfrm>
            <a:off x="838200" y="1588709"/>
            <a:ext cx="10515600" cy="4543733"/>
          </a:xfrm>
        </p:spPr>
        <p:txBody>
          <a:bodyPr>
            <a:normAutofit/>
          </a:bodyPr>
          <a:lstStyle/>
          <a:p>
            <a:pPr marL="0" indent="0">
              <a:buNone/>
            </a:pPr>
            <a:r>
              <a:rPr lang="en-US" sz="2700" dirty="0"/>
              <a:t>Staff from 12 states are currently serving as regular group participants. </a:t>
            </a:r>
          </a:p>
          <a:p>
            <a:pPr marL="0" indent="0">
              <a:buNone/>
            </a:pPr>
            <a:r>
              <a:rPr lang="en-US" sz="2700" dirty="0"/>
              <a:t>Serving as a regular group participant means that you will be a contact person on the project, that you will try to join the calls and follow the work and provide input when you feel you have something to offer, and that if the work group decides to take a vote on a question we will look to you or colleagues in your state (voting is not required; one vote per state).  </a:t>
            </a:r>
          </a:p>
          <a:p>
            <a:pPr marL="0" indent="0">
              <a:buNone/>
            </a:pPr>
            <a:r>
              <a:rPr lang="en-US" sz="2700" dirty="0"/>
              <a:t>Casting a vote at a work group meeting does not mean that you are expressing your state’s official position.</a:t>
            </a:r>
          </a:p>
          <a:p>
            <a:pPr marL="0" indent="0">
              <a:buNone/>
            </a:pPr>
            <a:r>
              <a:rPr lang="en-US" sz="2700" dirty="0"/>
              <a:t>Contact Brian Hamer at </a:t>
            </a:r>
            <a:r>
              <a:rPr lang="en-US" sz="2700" dirty="0">
                <a:hlinkClick r:id="rId2"/>
              </a:rPr>
              <a:t>bhamer@mtc.gov</a:t>
            </a:r>
            <a:r>
              <a:rPr lang="en-US" sz="2700" dirty="0"/>
              <a:t> to become a regular work group participant.  </a:t>
            </a:r>
          </a:p>
        </p:txBody>
      </p:sp>
      <p:sp>
        <p:nvSpPr>
          <p:cNvPr id="4" name="Slide Number Placeholder 3">
            <a:extLst>
              <a:ext uri="{FF2B5EF4-FFF2-40B4-BE49-F238E27FC236}">
                <a16:creationId xmlns:a16="http://schemas.microsoft.com/office/drawing/2014/main" id="{9783C387-D6D0-2352-731B-81AB8FDBB0FC}"/>
              </a:ext>
            </a:extLst>
          </p:cNvPr>
          <p:cNvSpPr>
            <a:spLocks noGrp="1"/>
          </p:cNvSpPr>
          <p:nvPr>
            <p:ph type="sldNum" sz="quarter" idx="12"/>
          </p:nvPr>
        </p:nvSpPr>
        <p:spPr/>
        <p:txBody>
          <a:bodyPr/>
          <a:lstStyle/>
          <a:p>
            <a:fld id="{596BA77D-E0F3-4B80-A65E-88527CDE7779}" type="slidenum">
              <a:rPr lang="en-US" smtClean="0"/>
              <a:t>16</a:t>
            </a:fld>
            <a:endParaRPr lang="en-US"/>
          </a:p>
        </p:txBody>
      </p:sp>
    </p:spTree>
    <p:extLst>
      <p:ext uri="{BB962C8B-B14F-4D97-AF65-F5344CB8AC3E}">
        <p14:creationId xmlns:p14="http://schemas.microsoft.com/office/powerpoint/2010/main" val="547197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F3191B-5C60-4B9B-ACF9-55E6E332D4A6}"/>
              </a:ext>
            </a:extLst>
          </p:cNvPr>
          <p:cNvSpPr>
            <a:spLocks noGrp="1"/>
          </p:cNvSpPr>
          <p:nvPr>
            <p:ph type="title"/>
          </p:nvPr>
        </p:nvSpPr>
        <p:spPr/>
        <p:txBody>
          <a:bodyPr>
            <a:normAutofit/>
          </a:bodyPr>
          <a:lstStyle/>
          <a:p>
            <a:r>
              <a:rPr lang="en-US" sz="4800" b="1" dirty="0">
                <a:solidFill>
                  <a:srgbClr val="7F1D13"/>
                </a:solidFill>
                <a:latin typeface="+mn-lt"/>
              </a:rPr>
              <a:t>Description of Project</a:t>
            </a:r>
          </a:p>
        </p:txBody>
      </p:sp>
      <p:sp>
        <p:nvSpPr>
          <p:cNvPr id="6" name="Content Placeholder 5">
            <a:extLst>
              <a:ext uri="{FF2B5EF4-FFF2-40B4-BE49-F238E27FC236}">
                <a16:creationId xmlns:a16="http://schemas.microsoft.com/office/drawing/2014/main" id="{FC70CDEB-5B0F-4816-B005-D7EDFB278246}"/>
              </a:ext>
            </a:extLst>
          </p:cNvPr>
          <p:cNvSpPr>
            <a:spLocks noGrp="1"/>
          </p:cNvSpPr>
          <p:nvPr>
            <p:ph idx="1"/>
          </p:nvPr>
        </p:nvSpPr>
        <p:spPr/>
        <p:txBody>
          <a:bodyPr/>
          <a:lstStyle/>
          <a:p>
            <a:pPr algn="l">
              <a:lnSpc>
                <a:spcPct val="80000"/>
              </a:lnSpc>
              <a:spcBef>
                <a:spcPts val="3600"/>
              </a:spcBef>
            </a:pPr>
            <a:r>
              <a:rPr lang="en-US" sz="2800" b="0" dirty="0">
                <a:solidFill>
                  <a:schemeClr val="tx1"/>
                </a:solidFill>
              </a:rPr>
              <a:t>At its August 2, 2022 meeting, the Uniformity Committee agreed to undertake a project and form a work group to review </a:t>
            </a:r>
            <a:r>
              <a:rPr lang="en-US" dirty="0"/>
              <a:t>the MTC’s</a:t>
            </a:r>
            <a:r>
              <a:rPr lang="en-US" sz="2800" b="0" dirty="0">
                <a:solidFill>
                  <a:schemeClr val="tx1"/>
                </a:solidFill>
              </a:rPr>
              <a:t> model receipts sourcing regulations, including the MTC’s special industry regulations and its market-based sourcing (“Section 17”) regulations. </a:t>
            </a:r>
          </a:p>
          <a:p>
            <a:pPr algn="l">
              <a:lnSpc>
                <a:spcPct val="80000"/>
              </a:lnSpc>
              <a:spcBef>
                <a:spcPts val="3600"/>
              </a:spcBef>
            </a:pPr>
            <a:r>
              <a:rPr lang="en-US" sz="2800" b="0" dirty="0">
                <a:solidFill>
                  <a:schemeClr val="tx1"/>
                </a:solidFill>
              </a:rPr>
              <a:t>The goal of this project is to identify updates, corrections or conforming changes, to consider issues that may not be sufficiently addressed by existing model regulations, and to make recommendations to the Uniformity Committee for its action. </a:t>
            </a:r>
          </a:p>
        </p:txBody>
      </p:sp>
      <p:sp>
        <p:nvSpPr>
          <p:cNvPr id="3" name="Slide Number Placeholder 2">
            <a:extLst>
              <a:ext uri="{FF2B5EF4-FFF2-40B4-BE49-F238E27FC236}">
                <a16:creationId xmlns:a16="http://schemas.microsoft.com/office/drawing/2014/main" id="{36E29B2B-5F7F-4F2C-9B28-123B5F47C751}"/>
              </a:ext>
            </a:extLst>
          </p:cNvPr>
          <p:cNvSpPr>
            <a:spLocks noGrp="1"/>
          </p:cNvSpPr>
          <p:nvPr>
            <p:ph type="sldNum" sz="quarter" idx="12"/>
          </p:nvPr>
        </p:nvSpPr>
        <p:spPr/>
        <p:txBody>
          <a:bodyPr/>
          <a:lstStyle/>
          <a:p>
            <a:fld id="{596BA77D-E0F3-4B80-A65E-88527CDE7779}" type="slidenum">
              <a:rPr lang="en-US" smtClean="0"/>
              <a:t>2</a:t>
            </a:fld>
            <a:endParaRPr lang="en-US"/>
          </a:p>
        </p:txBody>
      </p:sp>
    </p:spTree>
    <p:extLst>
      <p:ext uri="{BB962C8B-B14F-4D97-AF65-F5344CB8AC3E}">
        <p14:creationId xmlns:p14="http://schemas.microsoft.com/office/powerpoint/2010/main" val="2261559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39079-9B2C-45DF-9D71-E3216712E57F}"/>
              </a:ext>
            </a:extLst>
          </p:cNvPr>
          <p:cNvSpPr>
            <a:spLocks noGrp="1"/>
          </p:cNvSpPr>
          <p:nvPr>
            <p:ph type="title"/>
          </p:nvPr>
        </p:nvSpPr>
        <p:spPr/>
        <p:txBody>
          <a:bodyPr>
            <a:normAutofit fontScale="90000"/>
          </a:bodyPr>
          <a:lstStyle/>
          <a:p>
            <a:r>
              <a:rPr lang="en-US" b="1" dirty="0">
                <a:solidFill>
                  <a:srgbClr val="7F1D13"/>
                </a:solidFill>
                <a:latin typeface="+mn-lt"/>
              </a:rPr>
              <a:t>Initial Topics for Consideration </a:t>
            </a:r>
            <a:br>
              <a:rPr lang="en-US" b="1" dirty="0">
                <a:solidFill>
                  <a:srgbClr val="7F1D13"/>
                </a:solidFill>
                <a:latin typeface="+mn-lt"/>
              </a:rPr>
            </a:br>
            <a:r>
              <a:rPr lang="en-US" b="1" dirty="0">
                <a:solidFill>
                  <a:srgbClr val="7F1D13"/>
                </a:solidFill>
                <a:latin typeface="+mn-lt"/>
              </a:rPr>
              <a:t>by the work group</a:t>
            </a:r>
          </a:p>
        </p:txBody>
      </p:sp>
      <p:sp>
        <p:nvSpPr>
          <p:cNvPr id="4" name="Content Placeholder 3">
            <a:extLst>
              <a:ext uri="{FF2B5EF4-FFF2-40B4-BE49-F238E27FC236}">
                <a16:creationId xmlns:a16="http://schemas.microsoft.com/office/drawing/2014/main" id="{3111B032-82CA-4BB8-9EFC-243B670E0BD2}"/>
              </a:ext>
            </a:extLst>
          </p:cNvPr>
          <p:cNvSpPr>
            <a:spLocks noGrp="1"/>
          </p:cNvSpPr>
          <p:nvPr>
            <p:ph idx="1"/>
          </p:nvPr>
        </p:nvSpPr>
        <p:spPr>
          <a:xfrm>
            <a:off x="838200" y="1945722"/>
            <a:ext cx="10515600" cy="4092575"/>
          </a:xfrm>
        </p:spPr>
        <p:txBody>
          <a:bodyPr>
            <a:normAutofit fontScale="92500" lnSpcReduction="10000"/>
          </a:bodyPr>
          <a:lstStyle/>
          <a:p>
            <a:pPr marL="514350" indent="-514350" algn="l">
              <a:lnSpc>
                <a:spcPct val="80000"/>
              </a:lnSpc>
              <a:spcBef>
                <a:spcPts val="2400"/>
              </a:spcBef>
              <a:buAutoNum type="arabicPeriod"/>
            </a:pPr>
            <a:r>
              <a:rPr lang="en-US" sz="3200" b="0" dirty="0">
                <a:solidFill>
                  <a:schemeClr val="tx1"/>
                </a:solidFill>
              </a:rPr>
              <a:t>Sourcing of receipts of trucking companies/package delivery </a:t>
            </a:r>
            <a:r>
              <a:rPr lang="en-US" sz="3200" dirty="0"/>
              <a:t>companies</a:t>
            </a:r>
          </a:p>
          <a:p>
            <a:pPr marL="514350" indent="-514350" algn="l">
              <a:lnSpc>
                <a:spcPct val="80000"/>
              </a:lnSpc>
              <a:spcBef>
                <a:spcPts val="2400"/>
              </a:spcBef>
              <a:buAutoNum type="arabicPeriod"/>
            </a:pPr>
            <a:r>
              <a:rPr lang="en-US" sz="3200" dirty="0"/>
              <a:t>Sourcing of receipts of airlines </a:t>
            </a:r>
          </a:p>
          <a:p>
            <a:pPr lvl="1">
              <a:spcBef>
                <a:spcPts val="2400"/>
              </a:spcBef>
            </a:pPr>
            <a:r>
              <a:rPr lang="en-US" sz="2800" dirty="0"/>
              <a:t>Receipts from selling tickets for travel on unrelated airlines pursuant to code sharing arrangements and capacity purchase agreements	</a:t>
            </a:r>
          </a:p>
          <a:p>
            <a:pPr lvl="1">
              <a:spcBef>
                <a:spcPts val="2400"/>
              </a:spcBef>
            </a:pPr>
            <a:r>
              <a:rPr lang="en-US" sz="2800" dirty="0"/>
              <a:t>Receipts from ancillary activities such as transporting a passenger’s baggage and selling food</a:t>
            </a:r>
          </a:p>
          <a:p>
            <a:pPr lvl="1">
              <a:spcBef>
                <a:spcPts val="2400"/>
              </a:spcBef>
            </a:pPr>
            <a:r>
              <a:rPr lang="en-US" sz="2800" dirty="0"/>
              <a:t>Receipts from the sale of airline points/miles to credit card banks and others</a:t>
            </a:r>
          </a:p>
          <a:p>
            <a:pPr marL="514350" indent="-514350" algn="l">
              <a:lnSpc>
                <a:spcPct val="80000"/>
              </a:lnSpc>
              <a:spcBef>
                <a:spcPts val="2400"/>
              </a:spcBef>
              <a:buAutoNum type="arabicPeriod"/>
            </a:pPr>
            <a:endParaRPr lang="en-US" sz="3200" dirty="0"/>
          </a:p>
        </p:txBody>
      </p:sp>
      <p:sp>
        <p:nvSpPr>
          <p:cNvPr id="3" name="Slide Number Placeholder 2">
            <a:extLst>
              <a:ext uri="{FF2B5EF4-FFF2-40B4-BE49-F238E27FC236}">
                <a16:creationId xmlns:a16="http://schemas.microsoft.com/office/drawing/2014/main" id="{6AFD2E79-10DC-40CE-A4A2-A291EEFFEE0B}"/>
              </a:ext>
            </a:extLst>
          </p:cNvPr>
          <p:cNvSpPr>
            <a:spLocks noGrp="1"/>
          </p:cNvSpPr>
          <p:nvPr>
            <p:ph type="sldNum" sz="quarter" idx="12"/>
          </p:nvPr>
        </p:nvSpPr>
        <p:spPr/>
        <p:txBody>
          <a:bodyPr/>
          <a:lstStyle/>
          <a:p>
            <a:fld id="{596BA77D-E0F3-4B80-A65E-88527CDE7779}" type="slidenum">
              <a:rPr lang="en-US" smtClean="0"/>
              <a:t>3</a:t>
            </a:fld>
            <a:endParaRPr lang="en-US"/>
          </a:p>
        </p:txBody>
      </p:sp>
    </p:spTree>
    <p:extLst>
      <p:ext uri="{BB962C8B-B14F-4D97-AF65-F5344CB8AC3E}">
        <p14:creationId xmlns:p14="http://schemas.microsoft.com/office/powerpoint/2010/main" val="107779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3DF6A-4F85-C258-E31C-D4C9AA0DFB66}"/>
              </a:ext>
            </a:extLst>
          </p:cNvPr>
          <p:cNvSpPr>
            <a:spLocks noGrp="1"/>
          </p:cNvSpPr>
          <p:nvPr>
            <p:ph type="title"/>
          </p:nvPr>
        </p:nvSpPr>
        <p:spPr/>
        <p:txBody>
          <a:bodyPr>
            <a:normAutofit fontScale="90000"/>
          </a:bodyPr>
          <a:lstStyle/>
          <a:p>
            <a:r>
              <a:rPr lang="en-US" dirty="0"/>
              <a:t>Whether to Revise the MTC Model Special Rule</a:t>
            </a:r>
            <a:br>
              <a:rPr lang="en-US" dirty="0"/>
            </a:br>
            <a:r>
              <a:rPr lang="en-US" dirty="0"/>
              <a:t> for Trucking Companies</a:t>
            </a:r>
          </a:p>
        </p:txBody>
      </p:sp>
      <p:sp>
        <p:nvSpPr>
          <p:cNvPr id="3" name="Content Placeholder 2">
            <a:extLst>
              <a:ext uri="{FF2B5EF4-FFF2-40B4-BE49-F238E27FC236}">
                <a16:creationId xmlns:a16="http://schemas.microsoft.com/office/drawing/2014/main" id="{F64B8774-4FCC-5525-B0F9-B5993FAB9754}"/>
              </a:ext>
            </a:extLst>
          </p:cNvPr>
          <p:cNvSpPr>
            <a:spLocks noGrp="1"/>
          </p:cNvSpPr>
          <p:nvPr>
            <p:ph idx="1"/>
          </p:nvPr>
        </p:nvSpPr>
        <p:spPr>
          <a:xfrm>
            <a:off x="838200" y="1968500"/>
            <a:ext cx="10515600" cy="3975100"/>
          </a:xfrm>
        </p:spPr>
        <p:txBody>
          <a:bodyPr/>
          <a:lstStyle/>
          <a:p>
            <a:pPr marL="0" indent="0">
              <a:buNone/>
            </a:pPr>
            <a:r>
              <a:rPr lang="en-US" dirty="0"/>
              <a:t>The work group has focused in significant part on whether to revise the MTC’s special industry rule for trucking companies in the wake of the MTC’s adoption of market sourcing. </a:t>
            </a:r>
          </a:p>
          <a:p>
            <a:pPr marL="0" indent="0">
              <a:buNone/>
            </a:pPr>
            <a:r>
              <a:rPr lang="en-US" dirty="0"/>
              <a:t>The trucking company rule, revised most recently in 1989, applies a mileage approach to the sourcing of receipts of trucking companies. </a:t>
            </a:r>
          </a:p>
          <a:p>
            <a:pPr marL="0" indent="0">
              <a:buNone/>
            </a:pPr>
            <a:r>
              <a:rPr lang="en-US" dirty="0"/>
              <a:t>The rule defines "trucking company“ as “a motor common carrier, a motor contract carrier, or an express carrier which primarily transports tangible personal property of others by motor vehicle for compensation. . . .”</a:t>
            </a:r>
          </a:p>
          <a:p>
            <a:pPr marL="0" indent="0">
              <a:buNone/>
            </a:pPr>
            <a:endParaRPr lang="en-US" dirty="0"/>
          </a:p>
        </p:txBody>
      </p:sp>
      <p:sp>
        <p:nvSpPr>
          <p:cNvPr id="4" name="Slide Number Placeholder 3">
            <a:extLst>
              <a:ext uri="{FF2B5EF4-FFF2-40B4-BE49-F238E27FC236}">
                <a16:creationId xmlns:a16="http://schemas.microsoft.com/office/drawing/2014/main" id="{95219D7E-8CD4-21E7-E29D-3AE78DBFF753}"/>
              </a:ext>
            </a:extLst>
          </p:cNvPr>
          <p:cNvSpPr>
            <a:spLocks noGrp="1"/>
          </p:cNvSpPr>
          <p:nvPr>
            <p:ph type="sldNum" sz="quarter" idx="12"/>
          </p:nvPr>
        </p:nvSpPr>
        <p:spPr/>
        <p:txBody>
          <a:bodyPr/>
          <a:lstStyle/>
          <a:p>
            <a:fld id="{596BA77D-E0F3-4B80-A65E-88527CDE7779}" type="slidenum">
              <a:rPr lang="en-US" smtClean="0"/>
              <a:t>4</a:t>
            </a:fld>
            <a:endParaRPr lang="en-US"/>
          </a:p>
        </p:txBody>
      </p:sp>
    </p:spTree>
    <p:extLst>
      <p:ext uri="{BB962C8B-B14F-4D97-AF65-F5344CB8AC3E}">
        <p14:creationId xmlns:p14="http://schemas.microsoft.com/office/powerpoint/2010/main" val="2911233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FDA08-E022-AE2E-FAEA-24B0333A39F0}"/>
              </a:ext>
            </a:extLst>
          </p:cNvPr>
          <p:cNvSpPr>
            <a:spLocks noGrp="1"/>
          </p:cNvSpPr>
          <p:nvPr>
            <p:ph type="title"/>
          </p:nvPr>
        </p:nvSpPr>
        <p:spPr/>
        <p:txBody>
          <a:bodyPr/>
          <a:lstStyle/>
          <a:p>
            <a:r>
              <a:rPr lang="en-US" dirty="0"/>
              <a:t>Why Review the Trucking Companies Rule?</a:t>
            </a:r>
          </a:p>
        </p:txBody>
      </p:sp>
      <p:sp>
        <p:nvSpPr>
          <p:cNvPr id="3" name="Content Placeholder 2">
            <a:extLst>
              <a:ext uri="{FF2B5EF4-FFF2-40B4-BE49-F238E27FC236}">
                <a16:creationId xmlns:a16="http://schemas.microsoft.com/office/drawing/2014/main" id="{08C0E46E-2658-584B-FDB3-FDE9C29DB3AF}"/>
              </a:ext>
            </a:extLst>
          </p:cNvPr>
          <p:cNvSpPr>
            <a:spLocks noGrp="1"/>
          </p:cNvSpPr>
          <p:nvPr>
            <p:ph idx="1"/>
          </p:nvPr>
        </p:nvSpPr>
        <p:spPr>
          <a:xfrm>
            <a:off x="636104" y="1470582"/>
            <a:ext cx="10933044" cy="5250893"/>
          </a:xfrm>
        </p:spPr>
        <p:txBody>
          <a:bodyPr>
            <a:normAutofit fontScale="92500" lnSpcReduction="10000"/>
          </a:bodyPr>
          <a:lstStyle/>
          <a:p>
            <a:pPr marL="0" indent="0">
              <a:buNone/>
            </a:pPr>
            <a:r>
              <a:rPr lang="en-US" sz="3000" dirty="0"/>
              <a:t>At least 3 factors motivated the review of the special industry rule:</a:t>
            </a:r>
          </a:p>
          <a:p>
            <a:r>
              <a:rPr lang="en-US" sz="3000" dirty="0"/>
              <a:t>The MTC adopted the rule at a time when UDITPA utilized cost of performance to source receipts, raising the question of whether the rule comports with the MTC’s current approach to sourcing receipts.</a:t>
            </a:r>
          </a:p>
          <a:p>
            <a:r>
              <a:rPr lang="en-US" sz="3000" dirty="0"/>
              <a:t>Two published decisions have held that applying the mileage approach to UPS resulted in distortion:  </a:t>
            </a:r>
          </a:p>
          <a:p>
            <a:pPr marL="457200" lvl="1" indent="0">
              <a:buNone/>
            </a:pPr>
            <a:r>
              <a:rPr lang="en-US" sz="2800" i="1" dirty="0"/>
              <a:t>Montana Dep’t of Revenue v. United Parcel Service, Inc., </a:t>
            </a:r>
            <a:r>
              <a:rPr lang="en-US" sz="2800" dirty="0"/>
              <a:t>830 P.2d 1259 (1992)</a:t>
            </a:r>
          </a:p>
          <a:p>
            <a:pPr marL="457200" lvl="1" indent="0">
              <a:buNone/>
            </a:pPr>
            <a:r>
              <a:rPr lang="en-US" sz="2800" dirty="0"/>
              <a:t>New Mexico Public Dec. No. 19-27 (</a:t>
            </a:r>
            <a:r>
              <a:rPr lang="en-US" sz="2800" i="1" dirty="0"/>
              <a:t>In the Matter of the Protest of United Parcel Service Inc.</a:t>
            </a:r>
            <a:r>
              <a:rPr lang="en-US" sz="2800" dirty="0"/>
              <a:t>), </a:t>
            </a:r>
            <a:r>
              <a:rPr lang="en-US" sz="2800" i="1" dirty="0"/>
              <a:t>affirmed</a:t>
            </a:r>
            <a:r>
              <a:rPr lang="en-US" sz="2800" dirty="0"/>
              <a:t>, N.M. Ct. of Appeals, </a:t>
            </a:r>
            <a:r>
              <a:rPr lang="es-ES" sz="2800" dirty="0"/>
              <a:t>No. A-1-CA-38585 5 </a:t>
            </a:r>
          </a:p>
          <a:p>
            <a:r>
              <a:rPr lang="en-US" sz="3000" dirty="0"/>
              <a:t>Not all companies that provide trucking services are subject to the same sourcing methodology. </a:t>
            </a:r>
            <a:br>
              <a:rPr lang="en-US" sz="3000" dirty="0"/>
            </a:br>
            <a:endParaRPr lang="en-US" sz="3000" dirty="0"/>
          </a:p>
          <a:p>
            <a:endParaRPr lang="en-US" dirty="0"/>
          </a:p>
        </p:txBody>
      </p:sp>
      <p:sp>
        <p:nvSpPr>
          <p:cNvPr id="4" name="Slide Number Placeholder 3">
            <a:extLst>
              <a:ext uri="{FF2B5EF4-FFF2-40B4-BE49-F238E27FC236}">
                <a16:creationId xmlns:a16="http://schemas.microsoft.com/office/drawing/2014/main" id="{6D5F86AB-0911-D58B-22E0-26C72458D3FC}"/>
              </a:ext>
            </a:extLst>
          </p:cNvPr>
          <p:cNvSpPr>
            <a:spLocks noGrp="1"/>
          </p:cNvSpPr>
          <p:nvPr>
            <p:ph type="sldNum" sz="quarter" idx="12"/>
          </p:nvPr>
        </p:nvSpPr>
        <p:spPr/>
        <p:txBody>
          <a:bodyPr/>
          <a:lstStyle/>
          <a:p>
            <a:fld id="{596BA77D-E0F3-4B80-A65E-88527CDE7779}" type="slidenum">
              <a:rPr lang="en-US" smtClean="0"/>
              <a:t>5</a:t>
            </a:fld>
            <a:endParaRPr lang="en-US"/>
          </a:p>
        </p:txBody>
      </p:sp>
    </p:spTree>
    <p:extLst>
      <p:ext uri="{BB962C8B-B14F-4D97-AF65-F5344CB8AC3E}">
        <p14:creationId xmlns:p14="http://schemas.microsoft.com/office/powerpoint/2010/main" val="2410114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C0250-EB69-AA07-5DF3-BB9111E7A3DF}"/>
              </a:ext>
            </a:extLst>
          </p:cNvPr>
          <p:cNvSpPr>
            <a:spLocks noGrp="1"/>
          </p:cNvSpPr>
          <p:nvPr>
            <p:ph type="title"/>
          </p:nvPr>
        </p:nvSpPr>
        <p:spPr/>
        <p:txBody>
          <a:bodyPr/>
          <a:lstStyle/>
          <a:p>
            <a:r>
              <a:rPr lang="en-US" dirty="0"/>
              <a:t>Possible approaches</a:t>
            </a:r>
          </a:p>
        </p:txBody>
      </p:sp>
      <p:sp>
        <p:nvSpPr>
          <p:cNvPr id="3" name="Content Placeholder 2">
            <a:extLst>
              <a:ext uri="{FF2B5EF4-FFF2-40B4-BE49-F238E27FC236}">
                <a16:creationId xmlns:a16="http://schemas.microsoft.com/office/drawing/2014/main" id="{66AC1188-941F-652C-C192-1591B2211AF0}"/>
              </a:ext>
            </a:extLst>
          </p:cNvPr>
          <p:cNvSpPr>
            <a:spLocks noGrp="1"/>
          </p:cNvSpPr>
          <p:nvPr>
            <p:ph idx="1"/>
          </p:nvPr>
        </p:nvSpPr>
        <p:spPr/>
        <p:txBody>
          <a:bodyPr>
            <a:normAutofit/>
          </a:bodyPr>
          <a:lstStyle/>
          <a:p>
            <a:pPr marL="0" indent="0">
              <a:buNone/>
            </a:pPr>
            <a:r>
              <a:rPr lang="en-US" sz="3200" dirty="0"/>
              <a:t>The work group has considered whether to retain the </a:t>
            </a:r>
            <a:r>
              <a:rPr lang="en-US" sz="3200" dirty="0">
                <a:solidFill>
                  <a:srgbClr val="0070C0"/>
                </a:solidFill>
              </a:rPr>
              <a:t>mileage approach </a:t>
            </a:r>
            <a:r>
              <a:rPr lang="en-US" sz="3200" dirty="0"/>
              <a:t>or to propose the methodology recently adopted by Massachusetts: looking to the location of </a:t>
            </a:r>
            <a:r>
              <a:rPr lang="en-US" sz="3200" dirty="0">
                <a:solidFill>
                  <a:srgbClr val="0070C0"/>
                </a:solidFill>
              </a:rPr>
              <a:t>pickups and deliveries</a:t>
            </a:r>
            <a:r>
              <a:rPr lang="en-US" sz="3200" dirty="0"/>
              <a:t>.  </a:t>
            </a:r>
          </a:p>
          <a:p>
            <a:pPr marL="0" indent="0">
              <a:buNone/>
            </a:pPr>
            <a:endParaRPr lang="en-US" sz="3200" dirty="0"/>
          </a:p>
          <a:p>
            <a:pPr marL="0" indent="0">
              <a:buNone/>
            </a:pPr>
            <a:r>
              <a:rPr lang="en-US" sz="3200" dirty="0"/>
              <a:t>The work group discussed the pros and cons of each approach</a:t>
            </a:r>
          </a:p>
        </p:txBody>
      </p:sp>
      <p:sp>
        <p:nvSpPr>
          <p:cNvPr id="4" name="Slide Number Placeholder 3">
            <a:extLst>
              <a:ext uri="{FF2B5EF4-FFF2-40B4-BE49-F238E27FC236}">
                <a16:creationId xmlns:a16="http://schemas.microsoft.com/office/drawing/2014/main" id="{6AF07854-EF94-C250-5196-4C489A4D6555}"/>
              </a:ext>
            </a:extLst>
          </p:cNvPr>
          <p:cNvSpPr>
            <a:spLocks noGrp="1"/>
          </p:cNvSpPr>
          <p:nvPr>
            <p:ph type="sldNum" sz="quarter" idx="12"/>
          </p:nvPr>
        </p:nvSpPr>
        <p:spPr/>
        <p:txBody>
          <a:bodyPr/>
          <a:lstStyle/>
          <a:p>
            <a:fld id="{596BA77D-E0F3-4B80-A65E-88527CDE7779}" type="slidenum">
              <a:rPr lang="en-US" smtClean="0"/>
              <a:t>6</a:t>
            </a:fld>
            <a:endParaRPr lang="en-US"/>
          </a:p>
        </p:txBody>
      </p:sp>
      <p:sp>
        <p:nvSpPr>
          <p:cNvPr id="5" name="Arrow: Right 4">
            <a:extLst>
              <a:ext uri="{FF2B5EF4-FFF2-40B4-BE49-F238E27FC236}">
                <a16:creationId xmlns:a16="http://schemas.microsoft.com/office/drawing/2014/main" id="{C54C9049-A978-9F82-388C-E385E575225A}"/>
              </a:ext>
            </a:extLst>
          </p:cNvPr>
          <p:cNvSpPr/>
          <p:nvPr/>
        </p:nvSpPr>
        <p:spPr>
          <a:xfrm>
            <a:off x="5692521" y="477202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3700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C9124-006B-58E7-78A6-5D22325A7A79}"/>
              </a:ext>
            </a:extLst>
          </p:cNvPr>
          <p:cNvSpPr>
            <a:spLocks noGrp="1"/>
          </p:cNvSpPr>
          <p:nvPr>
            <p:ph type="title"/>
          </p:nvPr>
        </p:nvSpPr>
        <p:spPr/>
        <p:txBody>
          <a:bodyPr/>
          <a:lstStyle/>
          <a:p>
            <a:r>
              <a:rPr lang="en-US" dirty="0"/>
              <a:t>Mileage Approach</a:t>
            </a:r>
          </a:p>
        </p:txBody>
      </p:sp>
      <p:graphicFrame>
        <p:nvGraphicFramePr>
          <p:cNvPr id="5" name="Content Placeholder 4">
            <a:extLst>
              <a:ext uri="{FF2B5EF4-FFF2-40B4-BE49-F238E27FC236}">
                <a16:creationId xmlns:a16="http://schemas.microsoft.com/office/drawing/2014/main" id="{84F6A8B2-D68B-824D-CCBA-32AB5AC27962}"/>
              </a:ext>
            </a:extLst>
          </p:cNvPr>
          <p:cNvGraphicFramePr>
            <a:graphicFrameLocks noGrp="1"/>
          </p:cNvGraphicFramePr>
          <p:nvPr>
            <p:ph idx="1"/>
            <p:extLst>
              <p:ext uri="{D42A27DB-BD31-4B8C-83A1-F6EECF244321}">
                <p14:modId xmlns:p14="http://schemas.microsoft.com/office/powerpoint/2010/main" val="1614447980"/>
              </p:ext>
            </p:extLst>
          </p:nvPr>
        </p:nvGraphicFramePr>
        <p:xfrm>
          <a:off x="1938130" y="1739348"/>
          <a:ext cx="8189844" cy="3886199"/>
        </p:xfrm>
        <a:graphic>
          <a:graphicData uri="http://schemas.openxmlformats.org/drawingml/2006/table">
            <a:tbl>
              <a:tblPr firstRow="1" firstCol="1" bandRow="1"/>
              <a:tblGrid>
                <a:gridCol w="4089498">
                  <a:extLst>
                    <a:ext uri="{9D8B030D-6E8A-4147-A177-3AD203B41FA5}">
                      <a16:colId xmlns:a16="http://schemas.microsoft.com/office/drawing/2014/main" val="3197462013"/>
                    </a:ext>
                  </a:extLst>
                </a:gridCol>
                <a:gridCol w="4100346">
                  <a:extLst>
                    <a:ext uri="{9D8B030D-6E8A-4147-A177-3AD203B41FA5}">
                      <a16:colId xmlns:a16="http://schemas.microsoft.com/office/drawing/2014/main" val="1637329352"/>
                    </a:ext>
                  </a:extLst>
                </a:gridCol>
              </a:tblGrid>
              <a:tr h="583541">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Pros</a:t>
                      </a: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Cons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8559257"/>
                  </a:ext>
                </a:extLst>
              </a:tr>
              <a:tr h="596777">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Most states currently use some form of the mileage approach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Possible legal problems in some states (see Montana and New Mexico court decisions)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423315"/>
                  </a:ext>
                </a:extLst>
              </a:tr>
              <a:tr h="596777">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Can be said to reflect where the service is delivered (but see below)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May not reflect the many aspects of modern logistics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7689719"/>
                  </a:ext>
                </a:extLst>
              </a:tr>
              <a:tr h="1207144">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Appears to be a workable approach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Differs from the sourcing rule applied to air transportation, or to ground transportation provided by companies that do not fall under the definition of “trucking company”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206547"/>
                  </a:ext>
                </a:extLst>
              </a:tr>
              <a:tr h="901960">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Takes into account that length of trip is a major component of the service that is provided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Does not reflect the taxpayer’s market in a general sense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8985288"/>
                  </a:ext>
                </a:extLst>
              </a:tr>
            </a:tbl>
          </a:graphicData>
        </a:graphic>
      </p:graphicFrame>
      <p:sp>
        <p:nvSpPr>
          <p:cNvPr id="4" name="Slide Number Placeholder 3">
            <a:extLst>
              <a:ext uri="{FF2B5EF4-FFF2-40B4-BE49-F238E27FC236}">
                <a16:creationId xmlns:a16="http://schemas.microsoft.com/office/drawing/2014/main" id="{4717A9A7-D966-13FB-9093-56FB87D1B99B}"/>
              </a:ext>
            </a:extLst>
          </p:cNvPr>
          <p:cNvSpPr>
            <a:spLocks noGrp="1"/>
          </p:cNvSpPr>
          <p:nvPr>
            <p:ph type="sldNum" sz="quarter" idx="12"/>
          </p:nvPr>
        </p:nvSpPr>
        <p:spPr/>
        <p:txBody>
          <a:bodyPr/>
          <a:lstStyle/>
          <a:p>
            <a:fld id="{596BA77D-E0F3-4B80-A65E-88527CDE7779}" type="slidenum">
              <a:rPr lang="en-US" smtClean="0"/>
              <a:t>7</a:t>
            </a:fld>
            <a:endParaRPr lang="en-US"/>
          </a:p>
        </p:txBody>
      </p:sp>
    </p:spTree>
    <p:extLst>
      <p:ext uri="{BB962C8B-B14F-4D97-AF65-F5344CB8AC3E}">
        <p14:creationId xmlns:p14="http://schemas.microsoft.com/office/powerpoint/2010/main" val="568861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A6C6-6507-9DAE-58D0-77340ED0F269}"/>
              </a:ext>
            </a:extLst>
          </p:cNvPr>
          <p:cNvSpPr>
            <a:spLocks noGrp="1"/>
          </p:cNvSpPr>
          <p:nvPr>
            <p:ph type="title"/>
          </p:nvPr>
        </p:nvSpPr>
        <p:spPr/>
        <p:txBody>
          <a:bodyPr/>
          <a:lstStyle/>
          <a:p>
            <a:r>
              <a:rPr lang="en-US" dirty="0"/>
              <a:t>Pickup/delivery approach</a:t>
            </a:r>
          </a:p>
        </p:txBody>
      </p:sp>
      <p:graphicFrame>
        <p:nvGraphicFramePr>
          <p:cNvPr id="5" name="Content Placeholder 4">
            <a:extLst>
              <a:ext uri="{FF2B5EF4-FFF2-40B4-BE49-F238E27FC236}">
                <a16:creationId xmlns:a16="http://schemas.microsoft.com/office/drawing/2014/main" id="{AA465F10-5A9D-7BBC-F541-3F9AED5B44F0}"/>
              </a:ext>
            </a:extLst>
          </p:cNvPr>
          <p:cNvGraphicFramePr>
            <a:graphicFrameLocks noGrp="1"/>
          </p:cNvGraphicFramePr>
          <p:nvPr>
            <p:ph idx="1"/>
            <p:extLst>
              <p:ext uri="{D42A27DB-BD31-4B8C-83A1-F6EECF244321}">
                <p14:modId xmlns:p14="http://schemas.microsoft.com/office/powerpoint/2010/main" val="996698675"/>
              </p:ext>
            </p:extLst>
          </p:nvPr>
        </p:nvGraphicFramePr>
        <p:xfrm>
          <a:off x="2037521" y="1858617"/>
          <a:ext cx="7961244" cy="3627784"/>
        </p:xfrm>
        <a:graphic>
          <a:graphicData uri="http://schemas.openxmlformats.org/drawingml/2006/table">
            <a:tbl>
              <a:tblPr firstRow="1" firstCol="1" bandRow="1"/>
              <a:tblGrid>
                <a:gridCol w="3980622">
                  <a:extLst>
                    <a:ext uri="{9D8B030D-6E8A-4147-A177-3AD203B41FA5}">
                      <a16:colId xmlns:a16="http://schemas.microsoft.com/office/drawing/2014/main" val="2001624914"/>
                    </a:ext>
                  </a:extLst>
                </a:gridCol>
                <a:gridCol w="3980622">
                  <a:extLst>
                    <a:ext uri="{9D8B030D-6E8A-4147-A177-3AD203B41FA5}">
                      <a16:colId xmlns:a16="http://schemas.microsoft.com/office/drawing/2014/main" val="256183672"/>
                    </a:ext>
                  </a:extLst>
                </a:gridCol>
              </a:tblGrid>
              <a:tr h="550829">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Pros</a:t>
                      </a: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220286"/>
                  </a:ext>
                </a:extLst>
              </a:tr>
              <a:tr h="584552">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Can be said to reflect where the service is delivered (but see above)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Would require a shift by most states in order to achieve uniformity.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6845026"/>
                  </a:ext>
                </a:extLst>
              </a:tr>
              <a:tr h="883485">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Avoids legal problems identified in Montana and New Mexico decisions.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Requires many businesses to change their current reporting and record-keeping for taxes.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1301063"/>
                  </a:ext>
                </a:extLst>
              </a:tr>
              <a:tr h="883485">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Comports with the way that many states source air transportation.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Does not take into account that length of trip is a major component of the service which is provided.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1229548"/>
                  </a:ext>
                </a:extLst>
              </a:tr>
              <a:tr h="725433">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Reflects the taxpayer’s market in a general sense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8378535"/>
                  </a:ext>
                </a:extLst>
              </a:tr>
            </a:tbl>
          </a:graphicData>
        </a:graphic>
      </p:graphicFrame>
      <p:sp>
        <p:nvSpPr>
          <p:cNvPr id="4" name="Slide Number Placeholder 3">
            <a:extLst>
              <a:ext uri="{FF2B5EF4-FFF2-40B4-BE49-F238E27FC236}">
                <a16:creationId xmlns:a16="http://schemas.microsoft.com/office/drawing/2014/main" id="{34877DF8-AB54-8662-7035-D3992C4BECA3}"/>
              </a:ext>
            </a:extLst>
          </p:cNvPr>
          <p:cNvSpPr>
            <a:spLocks noGrp="1"/>
          </p:cNvSpPr>
          <p:nvPr>
            <p:ph type="sldNum" sz="quarter" idx="12"/>
          </p:nvPr>
        </p:nvSpPr>
        <p:spPr/>
        <p:txBody>
          <a:bodyPr/>
          <a:lstStyle/>
          <a:p>
            <a:fld id="{596BA77D-E0F3-4B80-A65E-88527CDE7779}" type="slidenum">
              <a:rPr lang="en-US" smtClean="0"/>
              <a:t>8</a:t>
            </a:fld>
            <a:endParaRPr lang="en-US"/>
          </a:p>
        </p:txBody>
      </p:sp>
    </p:spTree>
    <p:extLst>
      <p:ext uri="{BB962C8B-B14F-4D97-AF65-F5344CB8AC3E}">
        <p14:creationId xmlns:p14="http://schemas.microsoft.com/office/powerpoint/2010/main" val="1885902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4E530-63E6-76A8-1474-7A42177CD975}"/>
              </a:ext>
            </a:extLst>
          </p:cNvPr>
          <p:cNvSpPr>
            <a:spLocks noGrp="1"/>
          </p:cNvSpPr>
          <p:nvPr>
            <p:ph type="title"/>
          </p:nvPr>
        </p:nvSpPr>
        <p:spPr/>
        <p:txBody>
          <a:bodyPr/>
          <a:lstStyle/>
          <a:p>
            <a:r>
              <a:rPr lang="en-US" dirty="0"/>
              <a:t>Status of work group deliberations</a:t>
            </a:r>
          </a:p>
        </p:txBody>
      </p:sp>
      <p:sp>
        <p:nvSpPr>
          <p:cNvPr id="3" name="Content Placeholder 2">
            <a:extLst>
              <a:ext uri="{FF2B5EF4-FFF2-40B4-BE49-F238E27FC236}">
                <a16:creationId xmlns:a16="http://schemas.microsoft.com/office/drawing/2014/main" id="{262AEDF8-BD6B-6C2A-7FF9-844BA01DA626}"/>
              </a:ext>
            </a:extLst>
          </p:cNvPr>
          <p:cNvSpPr>
            <a:spLocks noGrp="1"/>
          </p:cNvSpPr>
          <p:nvPr>
            <p:ph idx="1"/>
          </p:nvPr>
        </p:nvSpPr>
        <p:spPr>
          <a:xfrm>
            <a:off x="838200" y="1470582"/>
            <a:ext cx="10515600" cy="4899991"/>
          </a:xfrm>
        </p:spPr>
        <p:txBody>
          <a:bodyPr>
            <a:normAutofit/>
          </a:bodyPr>
          <a:lstStyle/>
          <a:p>
            <a:pPr marL="0" indent="0">
              <a:buNone/>
            </a:pPr>
            <a:endParaRPr lang="en-US" dirty="0"/>
          </a:p>
          <a:p>
            <a:pPr marL="0" indent="0">
              <a:buNone/>
            </a:pPr>
            <a:r>
              <a:rPr lang="en-US" dirty="0"/>
              <a:t>An informal poll was taken last spring to assess the pulse of the work group with respect to whether the trucking company rule should be modified and if so how.  </a:t>
            </a:r>
          </a:p>
          <a:p>
            <a:pPr marL="0" indent="0">
              <a:buNone/>
            </a:pPr>
            <a:r>
              <a:rPr lang="en-US" dirty="0"/>
              <a:t>Members from eight states participated in the poll (including abstentions).  A plurality of voters indicated that the current mileage rule should be maintained but there was no clear consensus.  </a:t>
            </a:r>
          </a:p>
          <a:p>
            <a:pPr marL="0" indent="0">
              <a:buNone/>
            </a:pPr>
            <a:r>
              <a:rPr lang="en-US" dirty="0"/>
              <a:t>Subsequently, a number of work group participants expressed an interest in continuing to explore possible alternatives to the sourcing method contained in the current trucking company rule.</a:t>
            </a:r>
          </a:p>
          <a:p>
            <a:pPr marL="0" indent="0">
              <a:buNone/>
            </a:pPr>
            <a:endParaRPr lang="en-US" dirty="0"/>
          </a:p>
        </p:txBody>
      </p:sp>
      <p:sp>
        <p:nvSpPr>
          <p:cNvPr id="4" name="Slide Number Placeholder 3">
            <a:extLst>
              <a:ext uri="{FF2B5EF4-FFF2-40B4-BE49-F238E27FC236}">
                <a16:creationId xmlns:a16="http://schemas.microsoft.com/office/drawing/2014/main" id="{229D277A-1ED7-94ED-AC13-ADCBBACEEF17}"/>
              </a:ext>
            </a:extLst>
          </p:cNvPr>
          <p:cNvSpPr>
            <a:spLocks noGrp="1"/>
          </p:cNvSpPr>
          <p:nvPr>
            <p:ph type="sldNum" sz="quarter" idx="12"/>
          </p:nvPr>
        </p:nvSpPr>
        <p:spPr/>
        <p:txBody>
          <a:bodyPr/>
          <a:lstStyle/>
          <a:p>
            <a:fld id="{596BA77D-E0F3-4B80-A65E-88527CDE7779}" type="slidenum">
              <a:rPr lang="en-US" smtClean="0"/>
              <a:t>9</a:t>
            </a:fld>
            <a:endParaRPr lang="en-US"/>
          </a:p>
        </p:txBody>
      </p:sp>
    </p:spTree>
    <p:extLst>
      <p:ext uri="{BB962C8B-B14F-4D97-AF65-F5344CB8AC3E}">
        <p14:creationId xmlns:p14="http://schemas.microsoft.com/office/powerpoint/2010/main" val="27235062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b8afb43-63d3-4027-b59a-75c8b7bd040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F8089F34D58544DB1B71EE0BB4738EC" ma:contentTypeVersion="14" ma:contentTypeDescription="Create a new document." ma:contentTypeScope="" ma:versionID="ada9ac22af6ef8077acda4366c8f9b16">
  <xsd:schema xmlns:xsd="http://www.w3.org/2001/XMLSchema" xmlns:xs="http://www.w3.org/2001/XMLSchema" xmlns:p="http://schemas.microsoft.com/office/2006/metadata/properties" xmlns:ns3="3b8afb43-63d3-4027-b59a-75c8b7bd0407" xmlns:ns4="82725cc4-b174-4978-ac37-284cd7ffe8c0" targetNamespace="http://schemas.microsoft.com/office/2006/metadata/properties" ma:root="true" ma:fieldsID="824739a25a87098e05de92d11078837a" ns3:_="" ns4:_="">
    <xsd:import namespace="3b8afb43-63d3-4027-b59a-75c8b7bd0407"/>
    <xsd:import namespace="82725cc4-b174-4978-ac37-284cd7ffe8c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8afb43-63d3-4027-b59a-75c8b7bd04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725cc4-b174-4978-ac37-284cd7ffe8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AFA0BE-83A1-4658-978C-85F7F70CF229}">
  <ds:schemaRefs>
    <ds:schemaRef ds:uri="http://purl.org/dc/elements/1.1/"/>
    <ds:schemaRef ds:uri="3b8afb43-63d3-4027-b59a-75c8b7bd0407"/>
    <ds:schemaRef ds:uri="http://purl.org/dc/terms/"/>
    <ds:schemaRef ds:uri="http://schemas.openxmlformats.org/package/2006/metadata/core-properties"/>
    <ds:schemaRef ds:uri="http://www.w3.org/XML/1998/namespace"/>
    <ds:schemaRef ds:uri="http://purl.org/dc/dcmitype/"/>
    <ds:schemaRef ds:uri="http://schemas.microsoft.com/office/2006/metadata/properties"/>
    <ds:schemaRef ds:uri="http://schemas.microsoft.com/office/2006/documentManagement/types"/>
    <ds:schemaRef ds:uri="http://schemas.microsoft.com/office/infopath/2007/PartnerControls"/>
    <ds:schemaRef ds:uri="82725cc4-b174-4978-ac37-284cd7ffe8c0"/>
  </ds:schemaRefs>
</ds:datastoreItem>
</file>

<file path=customXml/itemProps2.xml><?xml version="1.0" encoding="utf-8"?>
<ds:datastoreItem xmlns:ds="http://schemas.openxmlformats.org/officeDocument/2006/customXml" ds:itemID="{3416609B-C604-4B8A-BFF5-07F1793AC7CC}">
  <ds:schemaRefs>
    <ds:schemaRef ds:uri="http://schemas.microsoft.com/sharepoint/v3/contenttype/forms"/>
  </ds:schemaRefs>
</ds:datastoreItem>
</file>

<file path=customXml/itemProps3.xml><?xml version="1.0" encoding="utf-8"?>
<ds:datastoreItem xmlns:ds="http://schemas.openxmlformats.org/officeDocument/2006/customXml" ds:itemID="{A7FBF57D-22DE-472E-A59A-60763317DB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8afb43-63d3-4027-b59a-75c8b7bd0407"/>
    <ds:schemaRef ds:uri="82725cc4-b174-4978-ac37-284cd7ffe8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1612</Words>
  <Application>Microsoft Office PowerPoint</Application>
  <PresentationFormat>Widescreen</PresentationFormat>
  <Paragraphs>123</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Baskerville Old Face</vt:lpstr>
      <vt:lpstr>Calibri</vt:lpstr>
      <vt:lpstr>Office Theme</vt:lpstr>
      <vt:lpstr>Model Receipts Sourcing Regulation Review Project</vt:lpstr>
      <vt:lpstr>Description of Project</vt:lpstr>
      <vt:lpstr>Initial Topics for Consideration  by the work group</vt:lpstr>
      <vt:lpstr>Whether to Revise the MTC Model Special Rule  for Trucking Companies</vt:lpstr>
      <vt:lpstr>Why Review the Trucking Companies Rule?</vt:lpstr>
      <vt:lpstr>Possible approaches</vt:lpstr>
      <vt:lpstr>Mileage Approach</vt:lpstr>
      <vt:lpstr>Pickup/delivery approach</vt:lpstr>
      <vt:lpstr>Status of work group deliberations</vt:lpstr>
      <vt:lpstr>Study group discussions</vt:lpstr>
      <vt:lpstr>Status of work group deliberations</vt:lpstr>
      <vt:lpstr>Status of work group deliberations</vt:lpstr>
      <vt:lpstr>Status of work group deliberations</vt:lpstr>
      <vt:lpstr>Some observations about the process to date </vt:lpstr>
      <vt:lpstr>Invitation to tax administrators, taxpayers and Industry representatives:</vt:lpstr>
      <vt:lpstr>Consider becoming a “regular work group participant”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2022-03-11T18:25:33Z</dcterms:created>
  <dcterms:modified xsi:type="dcterms:W3CDTF">2024-04-26T23:18:08Z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0x010100BF8089F34D58544DB1B71EE0BB4738EC</vt:lpwstr>
  </property>
</Properties>
</file>