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4"/>
  </p:notesMasterIdLst>
  <p:sldIdLst>
    <p:sldId id="683" r:id="rId2"/>
    <p:sldId id="831" r:id="rId3"/>
    <p:sldId id="718" r:id="rId4"/>
    <p:sldId id="829" r:id="rId5"/>
    <p:sldId id="724" r:id="rId6"/>
    <p:sldId id="720" r:id="rId7"/>
    <p:sldId id="897" r:id="rId8"/>
    <p:sldId id="712" r:id="rId9"/>
    <p:sldId id="892" r:id="rId10"/>
    <p:sldId id="895" r:id="rId11"/>
    <p:sldId id="888" r:id="rId12"/>
    <p:sldId id="6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48AF2F-D0BA-4D11-B20D-EF7DE7CB90A9}" v="14" dt="2024-04-29T13:19:55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31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32AF-550F-41C0-B656-8EA80F5262F3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7F6CA-E979-4B4D-B463-A9A0FEA7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56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CA9F2-E49F-4147-B8D9-71B545DDD3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CA9F2-E49F-4147-B8D9-71B545DDD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954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D9D64-5F92-51B9-0762-F20FF0BA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2ACF5-CFA3-6D8E-AFE9-CEDB68D04E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686F9-A824-6946-7157-3F5B841A9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5BFD5-8E3E-1B9C-6034-244667DE7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9CA9F2-E49F-4147-B8D9-71B545DDD3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287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95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2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9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4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7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14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1EFCE-5998-416E-BE95-C3E12416CD9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AF718-24B0-4C70-A445-3C00743B20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8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7ED7C-1F90-49B3-9487-4EACA6550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 fontScale="90000"/>
          </a:bodyPr>
          <a:lstStyle/>
          <a:p>
            <a:r>
              <a:rPr lang="en-US" sz="6700" b="1" dirty="0"/>
              <a:t>Economic/Revenue</a:t>
            </a:r>
            <a:br>
              <a:rPr lang="en-US" sz="4800" dirty="0"/>
            </a:br>
            <a:r>
              <a:rPr lang="en-US" sz="4800" dirty="0"/>
              <a:t>Update</a:t>
            </a:r>
            <a:br>
              <a:rPr lang="en-US" sz="3600" i="1" dirty="0"/>
            </a:br>
            <a:br>
              <a:rPr lang="en-US" sz="3600" i="1" dirty="0"/>
            </a:br>
            <a:r>
              <a:rPr lang="en-US" sz="4500" b="1" i="1" dirty="0"/>
              <a:t>Uniformity Committee</a:t>
            </a:r>
            <a:br>
              <a:rPr lang="en-US" sz="4500" i="1" dirty="0"/>
            </a:br>
            <a:br>
              <a:rPr lang="en-US" sz="4500" i="1" dirty="0"/>
            </a:br>
            <a:r>
              <a:rPr lang="en-US" sz="3600" i="1" dirty="0"/>
              <a:t>Scott Pattison, MTC</a:t>
            </a:r>
            <a:br>
              <a:rPr lang="en-US" sz="3600" i="1" dirty="0"/>
            </a:br>
            <a:r>
              <a:rPr lang="en-US" sz="3600" i="1" dirty="0"/>
              <a:t>April 30,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ECDFEF-4F79-49DE-803B-8E48F931F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Autofit/>
          </a:bodyPr>
          <a:lstStyle/>
          <a:p>
            <a:r>
              <a:rPr lang="en-US" sz="3200" dirty="0"/>
              <a:t>Kansas City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57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BCDB54-FC5D-19EB-7A65-BDFCBB16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State Revenue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A33F-3BC7-8CC6-77EA-7098D931C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Tax Changes (half the states, tax cuts)</a:t>
            </a:r>
          </a:p>
          <a:p>
            <a:r>
              <a:rPr lang="en-US" sz="2400" dirty="0"/>
              <a:t>Stimulus</a:t>
            </a:r>
          </a:p>
          <a:p>
            <a:r>
              <a:rPr lang="en-US" sz="2400" dirty="0"/>
              <a:t>2023 Revenues – Market Impact</a:t>
            </a:r>
          </a:p>
          <a:p>
            <a:r>
              <a:rPr lang="en-US" sz="2400" dirty="0">
                <a:highlight>
                  <a:srgbClr val="FFFFFF"/>
                </a:highlight>
              </a:rPr>
              <a:t>NCSL April</a:t>
            </a:r>
          </a:p>
          <a:p>
            <a:pPr lvl="1"/>
            <a:r>
              <a:rPr lang="en-US" sz="2000" b="1" dirty="0">
                <a:highlight>
                  <a:srgbClr val="FFFFFF"/>
                </a:highlight>
              </a:rPr>
              <a:t>30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 states expect to meet their fiscal year 2024 general fund revenue estimates</a:t>
            </a:r>
          </a:p>
          <a:p>
            <a:pPr lvl="1"/>
            <a:r>
              <a:rPr lang="en-US" sz="2000" b="1" dirty="0">
                <a:highlight>
                  <a:srgbClr val="FFFFFF"/>
                </a:highlight>
              </a:rPr>
              <a:t>1</a:t>
            </a:r>
            <a:r>
              <a:rPr lang="en-US" sz="2000" b="1" i="0" dirty="0">
                <a:effectLst/>
                <a:highlight>
                  <a:srgbClr val="FFFFFF"/>
                </a:highlight>
              </a:rPr>
              <a:t>0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 states and anticipate </a:t>
            </a:r>
            <a:r>
              <a:rPr lang="en-US" sz="2000" b="0" i="1" dirty="0">
                <a:effectLst/>
                <a:highlight>
                  <a:srgbClr val="FFFFFF"/>
                </a:highlight>
              </a:rPr>
              <a:t>exceeding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 revenue estimates</a:t>
            </a:r>
            <a:endParaRPr lang="en-US" sz="2000" dirty="0">
              <a:highlight>
                <a:srgbClr val="FFFFFF"/>
              </a:highlight>
            </a:endParaRPr>
          </a:p>
          <a:p>
            <a:pPr lvl="1"/>
            <a:r>
              <a:rPr lang="en-US" sz="2000" b="1" i="0" dirty="0">
                <a:effectLst/>
                <a:highlight>
                  <a:srgbClr val="FFFFFF"/>
                </a:highlight>
              </a:rPr>
              <a:t>2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 states, California and Nebraska, general fund revenues </a:t>
            </a:r>
            <a:r>
              <a:rPr lang="en-US" sz="2000" dirty="0">
                <a:highlight>
                  <a:srgbClr val="FFFFFF"/>
                </a:highlight>
              </a:rPr>
              <a:t>will likely</a:t>
            </a:r>
            <a:r>
              <a:rPr lang="en-US" sz="2000" b="0" i="0" dirty="0">
                <a:effectLst/>
                <a:highlight>
                  <a:srgbClr val="FFFFFF"/>
                </a:highlight>
              </a:rPr>
              <a:t> fall short of estimates.</a:t>
            </a:r>
          </a:p>
          <a:p>
            <a:pPr lvl="1"/>
            <a:r>
              <a:rPr lang="en-US" sz="2000" b="0" i="1" dirty="0">
                <a:effectLst/>
                <a:highlight>
                  <a:srgbClr val="FFFFFF"/>
                </a:highlight>
              </a:rPr>
              <a:t>California faces a significant shortfall and the problem could grow if revenue performance continues to deteriorate. In Nebraska, general fund revenue collections were up substantially, but they enacted a pass-through entity tax that will result in refunds.</a:t>
            </a:r>
            <a:endParaRPr lang="en-US" sz="2000" i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245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62CF5-BE87-3002-D9D7-669C9EBC2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7DDD-1A3E-56EC-DEC4-5A9A485C7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124288"/>
            <a:ext cx="6002110" cy="825623"/>
          </a:xfrm>
        </p:spPr>
        <p:txBody>
          <a:bodyPr>
            <a:normAutofit/>
          </a:bodyPr>
          <a:lstStyle/>
          <a:p>
            <a:r>
              <a:rPr lang="en-US" sz="4000" b="1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7EA94-0B92-AFF0-8F52-E56D625BC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824" y="497150"/>
            <a:ext cx="6002110" cy="6511771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endParaRPr lang="en-US" sz="3200" dirty="0">
              <a:effectLst/>
              <a:ea typeface="Calibri" panose="020F0502020204030204" pitchFamily="34" charset="0"/>
            </a:endParaRPr>
          </a:p>
          <a:p>
            <a:r>
              <a:rPr lang="en-US" sz="3200" dirty="0"/>
              <a:t>I</a:t>
            </a:r>
            <a:r>
              <a:rPr lang="en-US" sz="3200" b="0" i="0" dirty="0">
                <a:effectLst/>
              </a:rPr>
              <a:t>nflation and Interest Rates</a:t>
            </a:r>
          </a:p>
          <a:p>
            <a:r>
              <a:rPr lang="en-US" sz="3200" b="0" i="0" dirty="0">
                <a:effectLst/>
              </a:rPr>
              <a:t>Governance</a:t>
            </a:r>
          </a:p>
          <a:p>
            <a:pPr lvl="1"/>
            <a:r>
              <a:rPr lang="en-US" sz="2800" b="0" i="0" dirty="0">
                <a:effectLst/>
              </a:rPr>
              <a:t>Domestic</a:t>
            </a:r>
          </a:p>
          <a:p>
            <a:pPr lvl="1"/>
            <a:r>
              <a:rPr lang="en-US" sz="2800" dirty="0"/>
              <a:t>International</a:t>
            </a:r>
            <a:endParaRPr lang="en-US" sz="2800" b="0" i="0" dirty="0">
              <a:effectLst/>
            </a:endParaRPr>
          </a:p>
          <a:p>
            <a:r>
              <a:rPr lang="en-US" sz="3200" b="0" i="0" dirty="0">
                <a:effectLst/>
              </a:rPr>
              <a:t>Energy</a:t>
            </a:r>
          </a:p>
          <a:p>
            <a:r>
              <a:rPr lang="en-US" sz="3200" dirty="0">
                <a:ea typeface="Times New Roman" panose="02020603050405020304" pitchFamily="18" charset="0"/>
              </a:rPr>
              <a:t>Debt</a:t>
            </a:r>
          </a:p>
          <a:p>
            <a:pPr lvl="1"/>
            <a:r>
              <a:rPr lang="en-US" sz="3200" dirty="0">
                <a:effectLst/>
                <a:ea typeface="Times New Roman" panose="02020603050405020304" pitchFamily="18" charset="0"/>
              </a:rPr>
              <a:t>Consumers</a:t>
            </a:r>
          </a:p>
          <a:p>
            <a:pPr lvl="1"/>
            <a:r>
              <a:rPr lang="en-US" sz="3200" dirty="0">
                <a:effectLst/>
                <a:ea typeface="Times New Roman" panose="02020603050405020304" pitchFamily="18" charset="0"/>
              </a:rPr>
              <a:t>Government</a:t>
            </a:r>
            <a:endParaRPr lang="en-US" sz="3200" dirty="0"/>
          </a:p>
          <a:p>
            <a:r>
              <a:rPr lang="en-US" sz="3200" dirty="0"/>
              <a:t>Housing </a:t>
            </a:r>
          </a:p>
          <a:p>
            <a:r>
              <a:rPr lang="en-US" sz="3200" dirty="0">
                <a:effectLst/>
                <a:ea typeface="Times New Roman" panose="02020603050405020304" pitchFamily="18" charset="0"/>
              </a:rPr>
              <a:t>Pes</a:t>
            </a:r>
            <a:r>
              <a:rPr lang="en-US" sz="3200" dirty="0">
                <a:ea typeface="Times New Roman" panose="02020603050405020304" pitchFamily="18" charset="0"/>
              </a:rPr>
              <a:t>simism </a:t>
            </a:r>
          </a:p>
          <a:p>
            <a:r>
              <a:rPr lang="en-US" sz="3200" dirty="0">
                <a:ea typeface="Times New Roman" panose="02020603050405020304" pitchFamily="18" charset="0"/>
              </a:rPr>
              <a:t>Supply Chains</a:t>
            </a:r>
          </a:p>
          <a:p>
            <a:r>
              <a:rPr lang="en-US" sz="3200" dirty="0">
                <a:ea typeface="Times New Roman" panose="02020603050405020304" pitchFamily="18" charset="0"/>
              </a:rPr>
              <a:t>Commercial Real Estate</a:t>
            </a:r>
          </a:p>
          <a:p>
            <a:pPr marL="0" indent="0">
              <a:buNone/>
            </a:pPr>
            <a:endParaRPr lang="en-US" sz="32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>
              <a:effectLst/>
              <a:ea typeface="Times New Roman" panose="02020603050405020304" pitchFamily="18" charset="0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910C3-798E-5B6B-E9C5-0915AEA2F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44" r="1503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8546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Freeform: Shape 410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07" name="Freeform: Shape 410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A4C0E-7FBF-467C-9286-4CD32383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4111" name="Rectangle 411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2C899F-6BE2-474D-94D1-E7D1F054D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9210D-BBEC-4A14-F6D9-7DA416FA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383279"/>
            <a:ext cx="5181600" cy="27936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Scott Pattison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600" b="1" dirty="0"/>
              <a:t>Spattison@mtc.gov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001DE-C6FD-5DBC-EA31-0FC4EA191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859536"/>
            <a:ext cx="5933876" cy="48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1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0C20-4647-BE83-8C28-E7DE162D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endParaRPr lang="en-US" sz="40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7D8D48-FF07-F42E-D6A4-B3AE55EF0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r="4325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FD0D4-3B87-6187-4ECA-E98DDE9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i="1" dirty="0"/>
              <a:t>The views expressed in this presentation are my own.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809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E10A8-7286-FE55-BAB6-69F30C36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800" b="1" kern="1200" dirty="0">
                <a:latin typeface="+mj-lt"/>
                <a:ea typeface="+mj-ea"/>
                <a:cs typeface="+mj-cs"/>
              </a:rPr>
              <a:t>Uncertainty and Concerns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95AA360-C192-DE43-4A76-DF2281C44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r="-3" b="23590"/>
          <a:stretch/>
        </p:blipFill>
        <p:spPr bwMode="auto">
          <a:xfrm>
            <a:off x="609600" y="213833"/>
            <a:ext cx="54864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FFBA28-208D-842B-0D52-9E1724E46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r="-3" b="12914"/>
          <a:stretch/>
        </p:blipFill>
        <p:spPr bwMode="auto">
          <a:xfrm>
            <a:off x="6849843" y="385351"/>
            <a:ext cx="4936028" cy="400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3" name="Rectangle 106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tangle 106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Content Placeholder 1042">
            <a:extLst>
              <a:ext uri="{FF2B5EF4-FFF2-40B4-BE49-F238E27FC236}">
                <a16:creationId xmlns:a16="http://schemas.microsoft.com/office/drawing/2014/main" id="{139CC844-BC6A-1CD8-5021-369494CD4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303099" y="6168848"/>
            <a:ext cx="21787553" cy="858623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8726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ock numbers on a digital display">
            <a:extLst>
              <a:ext uri="{FF2B5EF4-FFF2-40B4-BE49-F238E27FC236}">
                <a16:creationId xmlns:a16="http://schemas.microsoft.com/office/drawing/2014/main" id="{2166F3F2-695E-9DDD-C814-4A0FE4E59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7" r="12364" b="-1"/>
          <a:stretch/>
        </p:blipFill>
        <p:spPr>
          <a:xfrm>
            <a:off x="7150777" y="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43814-B488-AFC5-C4BD-831DEE72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 fontScale="90000"/>
          </a:bodyPr>
          <a:lstStyle/>
          <a:p>
            <a:r>
              <a:rPr lang="en-US" sz="4000" dirty="0"/>
              <a:t>Overall </a:t>
            </a:r>
            <a:r>
              <a:rPr lang="en-US" sz="4000" i="1" dirty="0"/>
              <a:t>Relatively</a:t>
            </a:r>
            <a:r>
              <a:rPr lang="en-US" sz="4000" dirty="0"/>
              <a:t> Good Situation, Early ‘24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BCA7F-4959-B558-1D2A-0238C1D00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3124940"/>
            <a:ext cx="4659756" cy="3580660"/>
          </a:xfrm>
        </p:spPr>
        <p:txBody>
          <a:bodyPr anchor="ctr">
            <a:normAutofit fontScale="77500" lnSpcReduction="20000"/>
          </a:bodyPr>
          <a:lstStyle/>
          <a:p>
            <a:pPr>
              <a:spcBef>
                <a:spcPts val="0"/>
              </a:spcBef>
            </a:pPr>
            <a:endParaRPr lang="en-US" sz="1600" dirty="0">
              <a:effectLst/>
              <a:ea typeface="Calibri" panose="020F0502020204030204" pitchFamily="34" charset="0"/>
            </a:endParaRPr>
          </a:p>
          <a:p>
            <a:r>
              <a:rPr lang="en-US" sz="3500" dirty="0">
                <a:latin typeface="Georgia" panose="02040502050405020303" pitchFamily="18" charset="0"/>
              </a:rPr>
              <a:t>I</a:t>
            </a:r>
            <a:r>
              <a:rPr lang="en-US" sz="3500" i="0" dirty="0">
                <a:effectLst/>
                <a:latin typeface="Georgia" panose="02040502050405020303" pitchFamily="18" charset="0"/>
              </a:rPr>
              <a:t>nflation moderating</a:t>
            </a:r>
          </a:p>
          <a:p>
            <a:r>
              <a:rPr lang="en-US" sz="35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Big Companies Borrowing</a:t>
            </a:r>
          </a:p>
          <a:p>
            <a:r>
              <a:rPr lang="en-US" sz="3500" i="0" dirty="0">
                <a:effectLst/>
                <a:latin typeface="Georgia" panose="02040502050405020303" pitchFamily="18" charset="0"/>
              </a:rPr>
              <a:t>Stock market strong 1Q</a:t>
            </a:r>
            <a:r>
              <a:rPr lang="en-US" sz="3500" dirty="0">
                <a:latin typeface="Georgia" panose="02040502050405020303" pitchFamily="18" charset="0"/>
              </a:rPr>
              <a:t> </a:t>
            </a:r>
          </a:p>
          <a:p>
            <a:r>
              <a:rPr lang="en-US" sz="3500" dirty="0">
                <a:latin typeface="Georgia" panose="02040502050405020303" pitchFamily="18" charset="0"/>
              </a:rPr>
              <a:t>Consumer spending decent</a:t>
            </a:r>
          </a:p>
          <a:p>
            <a:r>
              <a:rPr lang="en-US" sz="3500" dirty="0">
                <a:latin typeface="Georgia" panose="02040502050405020303" pitchFamily="18" charset="0"/>
              </a:rPr>
              <a:t>Jobs/Wage Growth/No interest rate increases</a:t>
            </a:r>
          </a:p>
          <a:p>
            <a:r>
              <a:rPr lang="en-US" sz="35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Chip shortage has eased</a:t>
            </a:r>
            <a:endParaRPr lang="en-US" sz="3500" dirty="0">
              <a:effectLst/>
              <a:latin typeface="Georgia" panose="02040502050405020303" pitchFamily="18" charset="0"/>
              <a:ea typeface="Calibri" panose="020F0502020204030204" pitchFamily="34" charset="0"/>
            </a:endParaRPr>
          </a:p>
          <a:p>
            <a:endParaRPr lang="en-US" sz="1600" dirty="0">
              <a:effectLst/>
              <a:ea typeface="Times New Roman" panose="02020603050405020304" pitchFamily="18" charset="0"/>
            </a:endParaRP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38558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3104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39A4F6D-0C11-3C47-5818-251B98E7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35" y="1225119"/>
            <a:ext cx="6221895" cy="428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07" name="Straight Connector 3106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" name="Content Placeholder 3088">
            <a:extLst>
              <a:ext uri="{FF2B5EF4-FFF2-40B4-BE49-F238E27FC236}">
                <a16:creationId xmlns:a16="http://schemas.microsoft.com/office/drawing/2014/main" id="{445A8B40-EDD9-5723-26D9-71AFAF337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kern="100" dirty="0">
                <a:effectLst/>
                <a:highlight>
                  <a:srgbClr val="FFFFFF"/>
                </a:highlight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GDP</a:t>
            </a:r>
          </a:p>
          <a:p>
            <a:pPr marL="0" indent="0">
              <a:buNone/>
            </a:pPr>
            <a:r>
              <a:rPr lang="en-US" sz="2000" kern="100" dirty="0">
                <a:effectLst/>
                <a:highlight>
                  <a:srgbClr val="FFFFFF"/>
                </a:highlight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 gross domestic product increased at an annual rate of 1.6 percent in the first quarter of 2024, according to the “advance” estimate (2.5% estimates)</a:t>
            </a:r>
          </a:p>
          <a:p>
            <a:pPr marL="0" indent="0">
              <a:buNone/>
            </a:pPr>
            <a:r>
              <a:rPr lang="en-US" sz="2000" kern="100" dirty="0">
                <a:effectLst/>
                <a:highlight>
                  <a:srgbClr val="FFFFFF"/>
                </a:highlight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fourth quarter of 2023, real GDP increased 3.4 percent</a:t>
            </a: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938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D0CF6-15D7-35D5-6AA8-1FF1F1241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Fed Projections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92AE99-B17E-C4C4-E963-C016760D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FOMC March 19–20, 2024, participants submitted their projections for the </a:t>
            </a:r>
            <a:r>
              <a:rPr lang="en-US" sz="22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likely outcomes 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the U.S. economy. Key projections for real gross domestic product (GDP) growth, the unemployment rate, and inflation: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Change in Real GDP: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 projection for 2024: </a:t>
            </a: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2.1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 projection for 2025: </a:t>
            </a: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 projection for 2026: </a:t>
            </a: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2.0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Longer-run median projection: </a:t>
            </a:r>
            <a:r>
              <a:rPr lang="en-US" sz="2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1.8%.</a:t>
            </a:r>
            <a:endParaRPr lang="en-US" sz="2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range of projections varies, but the central tendency suggests moderate growth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3390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E24C0B-0915-74D4-1B14-9BBBCC515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0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B4445-E94F-B5FA-338F-C81ECD5C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	</a:t>
            </a:r>
            <a:r>
              <a:rPr lang="en-US" sz="4000" b="1" dirty="0"/>
              <a:t>Inflation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C2077-8B9D-1C99-7074-9C3745E1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9095" y="2434201"/>
            <a:ext cx="2724704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In March 2024, the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annual inflation rate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in the United States rose to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3.5%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 up from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3.2%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in February. 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9681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251CE-108B-DFDD-2682-5DB5B593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7200" dirty="0"/>
              <a:t>Interest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84A3D-8009-9277-4221-9DFEB9542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0" i="1" dirty="0">
                <a:effectLst/>
                <a:latin typeface="cnnsans"/>
              </a:rPr>
              <a:t>Unusual level of uncertainty as the landscape surrounding the financial system continues to shift</a:t>
            </a:r>
          </a:p>
          <a:p>
            <a:r>
              <a:rPr lang="en-US" sz="3200" b="1" i="0" dirty="0">
                <a:effectLst/>
                <a:latin typeface="cnnsans"/>
              </a:rPr>
              <a:t>Nine straight rate hikes</a:t>
            </a:r>
          </a:p>
          <a:p>
            <a:r>
              <a:rPr lang="en-US" sz="2400" b="1" i="0" dirty="0">
                <a:effectLst/>
                <a:latin typeface="cnnsans"/>
              </a:rPr>
              <a:t>5.25% - </a:t>
            </a:r>
            <a:r>
              <a:rPr lang="en-US" sz="2400" b="0" i="0" dirty="0">
                <a:effectLst/>
                <a:latin typeface="cnnsans"/>
              </a:rPr>
              <a:t>highest level since September 2007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219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218E-B915-3B4D-F4AD-7D9F5B84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2" cy="890872"/>
          </a:xfrm>
        </p:spPr>
        <p:txBody>
          <a:bodyPr anchor="b">
            <a:normAutofit/>
          </a:bodyPr>
          <a:lstStyle/>
          <a:p>
            <a:r>
              <a:rPr lang="en-US" sz="5400" dirty="0"/>
              <a:t>Housing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30477-7099-B93F-E7B0-2E19D910A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216242"/>
            <a:ext cx="4243589" cy="5717218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Prices Rising</a:t>
            </a:r>
          </a:p>
          <a:p>
            <a:r>
              <a:rPr lang="en-US" sz="3800" dirty="0"/>
              <a:t>Unaffordable for many</a:t>
            </a:r>
          </a:p>
          <a:p>
            <a:r>
              <a:rPr lang="en-US" sz="3800" dirty="0"/>
              <a:t>Tight Supply</a:t>
            </a:r>
          </a:p>
          <a:p>
            <a:r>
              <a:rPr lang="en-US" sz="3800" dirty="0"/>
              <a:t>High Mortgage Rates, may decline</a:t>
            </a:r>
          </a:p>
          <a:p>
            <a:pPr marL="0" indent="0">
              <a:buNone/>
            </a:pPr>
            <a:endParaRPr lang="en-US" sz="3400" dirty="0"/>
          </a:p>
          <a:p>
            <a:endParaRPr lang="en-US" sz="16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endParaRPr lang="en-US" sz="3900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39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“I don’t expect to see a meaningful increase in the supply of existing homes for sale until mortgage rates are back down in the low 5% range, so probably not in 2024,” says Rick </a:t>
            </a:r>
            <a:r>
              <a:rPr lang="en-US" sz="3900" b="0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Sharga</a:t>
            </a:r>
            <a:r>
              <a:rPr lang="en-US" sz="39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, founder and CEO of CJ Patrick Company, a market intelligence and business advisory firm.</a:t>
            </a:r>
            <a:endParaRPr lang="en-US" sz="3900" dirty="0"/>
          </a:p>
        </p:txBody>
      </p:sp>
      <p:pic>
        <p:nvPicPr>
          <p:cNvPr id="4" name="Picture 2" descr="Inline image">
            <a:extLst>
              <a:ext uri="{FF2B5EF4-FFF2-40B4-BE49-F238E27FC236}">
                <a16:creationId xmlns:a16="http://schemas.microsoft.com/office/drawing/2014/main" id="{6597B55F-B4A2-FA32-FD39-B4BAC6E5A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r="4993" b="-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99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3802</TotalTime>
  <Words>453</Words>
  <Application>Microsoft Office PowerPoint</Application>
  <PresentationFormat>Widescreen</PresentationFormat>
  <Paragraphs>77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cnnsans</vt:lpstr>
      <vt:lpstr>Georgia</vt:lpstr>
      <vt:lpstr>Lato</vt:lpstr>
      <vt:lpstr>Symbol</vt:lpstr>
      <vt:lpstr>Times New Roman</vt:lpstr>
      <vt:lpstr>Office Theme</vt:lpstr>
      <vt:lpstr>Economic/Revenue Update  Uniformity Committee  Scott Pattison, MTC April 30, 2024</vt:lpstr>
      <vt:lpstr>PowerPoint Presentation</vt:lpstr>
      <vt:lpstr>Uncertainty and Concerns</vt:lpstr>
      <vt:lpstr>Overall Relatively Good Situation, Early ‘24</vt:lpstr>
      <vt:lpstr>PowerPoint Presentation</vt:lpstr>
      <vt:lpstr>Fed Projections</vt:lpstr>
      <vt:lpstr> Inflation </vt:lpstr>
      <vt:lpstr>Interest Rates</vt:lpstr>
      <vt:lpstr>Housing</vt:lpstr>
      <vt:lpstr>State Revenue </vt:lpstr>
      <vt:lpstr>Challenges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D. Pattison</dc:creator>
  <cp:lastModifiedBy>Helen Hecht</cp:lastModifiedBy>
  <cp:revision>26</cp:revision>
  <dcterms:created xsi:type="dcterms:W3CDTF">2021-06-22T21:02:12Z</dcterms:created>
  <dcterms:modified xsi:type="dcterms:W3CDTF">2024-04-29T13:41:26Z</dcterms:modified>
</cp:coreProperties>
</file>