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ink/ink2.xml" ContentType="application/inkml+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12" r:id="rId4"/>
  </p:sldMasterIdLst>
  <p:notesMasterIdLst>
    <p:notesMasterId r:id="rId60"/>
  </p:notesMasterIdLst>
  <p:sldIdLst>
    <p:sldId id="257" r:id="rId5"/>
    <p:sldId id="561" r:id="rId6"/>
    <p:sldId id="584" r:id="rId7"/>
    <p:sldId id="414" r:id="rId8"/>
    <p:sldId id="586" r:id="rId9"/>
    <p:sldId id="544" r:id="rId10"/>
    <p:sldId id="490" r:id="rId11"/>
    <p:sldId id="545" r:id="rId12"/>
    <p:sldId id="589" r:id="rId13"/>
    <p:sldId id="590" r:id="rId14"/>
    <p:sldId id="592" r:id="rId15"/>
    <p:sldId id="587" r:id="rId16"/>
    <p:sldId id="513" r:id="rId17"/>
    <p:sldId id="537" r:id="rId18"/>
    <p:sldId id="496" r:id="rId19"/>
    <p:sldId id="497" r:id="rId20"/>
    <p:sldId id="541" r:id="rId21"/>
    <p:sldId id="337" r:id="rId22"/>
    <p:sldId id="516" r:id="rId23"/>
    <p:sldId id="504" r:id="rId24"/>
    <p:sldId id="498" r:id="rId25"/>
    <p:sldId id="503" r:id="rId26"/>
    <p:sldId id="530" r:id="rId27"/>
    <p:sldId id="526" r:id="rId28"/>
    <p:sldId id="528" r:id="rId29"/>
    <p:sldId id="294" r:id="rId30"/>
    <p:sldId id="555" r:id="rId31"/>
    <p:sldId id="383" r:id="rId32"/>
    <p:sldId id="563" r:id="rId33"/>
    <p:sldId id="554" r:id="rId34"/>
    <p:sldId id="564" r:id="rId35"/>
    <p:sldId id="559" r:id="rId36"/>
    <p:sldId id="562" r:id="rId37"/>
    <p:sldId id="565" r:id="rId38"/>
    <p:sldId id="566" r:id="rId39"/>
    <p:sldId id="569" r:id="rId40"/>
    <p:sldId id="570" r:id="rId41"/>
    <p:sldId id="575" r:id="rId42"/>
    <p:sldId id="576" r:id="rId43"/>
    <p:sldId id="577" r:id="rId44"/>
    <p:sldId id="568" r:id="rId45"/>
    <p:sldId id="567" r:id="rId46"/>
    <p:sldId id="548" r:id="rId47"/>
    <p:sldId id="580" r:id="rId48"/>
    <p:sldId id="578" r:id="rId49"/>
    <p:sldId id="582" r:id="rId50"/>
    <p:sldId id="588" r:id="rId51"/>
    <p:sldId id="583" r:id="rId52"/>
    <p:sldId id="598" r:id="rId53"/>
    <p:sldId id="593" r:id="rId54"/>
    <p:sldId id="594" r:id="rId55"/>
    <p:sldId id="595" r:id="rId56"/>
    <p:sldId id="596" r:id="rId57"/>
    <p:sldId id="597" r:id="rId58"/>
    <p:sldId id="551" r:id="rId59"/>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a D. Disque" initials="LDD" lastIdx="2" clrIdx="0">
    <p:extLst>
      <p:ext uri="{19B8F6BF-5375-455C-9EA6-DF929625EA0E}">
        <p15:presenceInfo xmlns:p15="http://schemas.microsoft.com/office/powerpoint/2012/main" userId="S::LDD@mtc.gov::52bcf8c2-3b55-4308-ab8d-73e859b5e9fe" providerId="AD"/>
      </p:ext>
    </p:extLst>
  </p:cmAuthor>
  <p:cmAuthor id="2" name="Nancy L. Prosser" initials="NLP" lastIdx="5" clrIdx="1">
    <p:extLst>
      <p:ext uri="{19B8F6BF-5375-455C-9EA6-DF929625EA0E}">
        <p15:presenceInfo xmlns:p15="http://schemas.microsoft.com/office/powerpoint/2012/main" userId="S::NLP@mtc.gov::f0a96bee-58cf-44a1-8fce-b533dcd7acf2" providerId="AD"/>
      </p:ext>
    </p:extLst>
  </p:cmAuthor>
  <p:cmAuthor id="3" name="Hecht" initials="HH" lastIdx="3" clrIdx="2">
    <p:extLst>
      <p:ext uri="{19B8F6BF-5375-455C-9EA6-DF929625EA0E}">
        <p15:presenceInfo xmlns:p15="http://schemas.microsoft.com/office/powerpoint/2012/main" userId="Hech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CDE0"/>
    <a:srgbClr val="3B505F"/>
    <a:srgbClr val="1A1D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4F5C2-0D0E-4351-924B-C7FF4CA3C9B9}" v="216" dt="2024-04-26T18:55:47.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28474" autoAdjust="0"/>
    <p:restoredTop sz="79697" autoAdjust="0"/>
  </p:normalViewPr>
  <p:slideViewPr>
    <p:cSldViewPr snapToGrid="0">
      <p:cViewPr varScale="1">
        <p:scale>
          <a:sx n="81" d="100"/>
          <a:sy n="81" d="100"/>
        </p:scale>
        <p:origin x="58" y="494"/>
      </p:cViewPr>
      <p:guideLst/>
    </p:cSldViewPr>
  </p:slideViewPr>
  <p:notesTextViewPr>
    <p:cViewPr>
      <p:scale>
        <a:sx n="1" d="1"/>
        <a:sy n="1" d="1"/>
      </p:scale>
      <p:origin x="0" y="0"/>
    </p:cViewPr>
  </p:notesTextViewPr>
  <p:notesViewPr>
    <p:cSldViewPr snapToGrid="0">
      <p:cViewPr varScale="1">
        <p:scale>
          <a:sx n="76" d="100"/>
          <a:sy n="76" d="100"/>
        </p:scale>
        <p:origin x="284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A224DC0D-5676-4998-86CF-E56647AFB416}"/>
    <pc:docChg chg="modSld">
      <pc:chgData name="Helen Hecht" userId="5ff6dfe4-d92f-45a1-a5aa-593c044744ed" providerId="ADAL" clId="{A224DC0D-5676-4998-86CF-E56647AFB416}" dt="2024-04-26T23:13:51.290" v="2" actId="6549"/>
      <pc:docMkLst>
        <pc:docMk/>
      </pc:docMkLst>
      <pc:sldChg chg="modNotes">
        <pc:chgData name="Helen Hecht" userId="5ff6dfe4-d92f-45a1-a5aa-593c044744ed" providerId="ADAL" clId="{A224DC0D-5676-4998-86CF-E56647AFB416}" dt="2024-04-26T23:13:33.936" v="1" actId="5793"/>
        <pc:sldMkLst>
          <pc:docMk/>
          <pc:sldMk cId="2475805559" sldId="257"/>
        </pc:sldMkLst>
      </pc:sldChg>
      <pc:sldChg chg="modNotes">
        <pc:chgData name="Helen Hecht" userId="5ff6dfe4-d92f-45a1-a5aa-593c044744ed" providerId="ADAL" clId="{A224DC0D-5676-4998-86CF-E56647AFB416}" dt="2024-04-26T23:13:51.290" v="2" actId="6549"/>
        <pc:sldMkLst>
          <pc:docMk/>
          <pc:sldMk cId="1038486557" sldId="41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6T22:06:55.507"/>
    </inkml:context>
    <inkml:brush xml:id="br0">
      <inkml:brushProperty name="width" value="0.05" units="cm"/>
      <inkml:brushProperty name="height" value="0.05" units="cm"/>
      <inkml:brushProperty name="color" value="#E71224"/>
    </inkml:brush>
  </inkml:definitions>
  <inkml:trace contextRef="#ctx0" brushRef="#br0">5279 263 24575,'-266'-15'0,"52"1"0,-682 9 0,509 6 0,330-3 0,1-2 0,0-3 0,-97-25 0,12 9 0,65 13 0,-141-7 0,132 13 0,-216-24 0,86 28 0,-223 31 0,-45 1 0,386-31 0,34-3 0,1 4 0,-1 2 0,-109 22 0,-27 9 0,162-29 0,-1 2 0,2 2 0,-1 1 0,-61 28 0,73-28 0,-18 7 0,-62 36 0,92-46 0,1 0 0,0 1 0,0 0 0,1 1 0,0 1 0,1 0 0,0 0 0,-16 24 0,20-24 0,0 0 0,1 0 0,0 1 0,0 0 0,1 0 0,1 0 0,-2 12 0,2 3 0,0-1 0,3 34 0,0 29 0,3 84 0,-1-166 0,-1 1 0,1 0 0,0-1 0,1 1 0,-1-1 0,1 0 0,1 0 0,0 0 0,0 0 0,0 0 0,1-1 0,-1 0 0,2 0 0,-1 0 0,1-1 0,0 1 0,0-2 0,8 7 0,12 5 0,0-1 0,1-1 0,39 14 0,-19-13 0,0-2 0,0-2 0,1-2 0,72 4 0,-24-2 0,-83-10 0,472 46 0,-153-31 0,227 3 0,843-20 0,-1345 1 0,0-3 0,0-2 0,0-2 0,74-20 0,-82 12 0,50-21 0,-77 27 0,0 1 0,0 1 0,0 1 0,33-3 0,-41 7 0,0 1 0,0 0 0,1 1 0,-1 1 0,0 0 0,0 1 0,0 1 0,22 7 0,43 23 0,136 81 0,-95-47 0,-119-67 0,158 77 0,-140-70 0,0-1 0,1 0 0,0-2 0,0 0 0,0-1 0,36 1 0,404-15 0,-427 11 0,0-1 0,0-2 0,0-2 0,0 0 0,-1-3 0,0 0 0,-1-2 0,50-23 0,-35 14 0,83-23 0,-75 27 0,58-27 0,-85 32 0,1 1 0,0 2 0,39-7 0,-5 2 0,48-7 0,160-8 0,-123 15 0,212-50 0,-255 40 0,-80 17 0,-1-1 0,0-1 0,0-1 0,-1-1 0,0-1 0,31-19 0,-42 22 0,0-1 0,0 0 0,-1 0 0,0-1 0,-1-1 0,0 0 0,-1 0 0,1-1 0,-2 0 0,0 0 0,0-1 0,-1 1 0,6-17 0,-10 21 0,64-203 0,-59 183 0,-2-1 0,-1 1 0,0-1 0,-3-1 0,-2-49 0,0 75 0,1-1 0,-1 1 0,0-1 0,0 1 0,0 0 0,-1-1 0,1 1 0,-1 0 0,0 0 0,0 0 0,0 0 0,0 1 0,0-1 0,-1 1 0,1-1 0,-1 1 0,0 0 0,-4-3 0,-6-3 0,0 1 0,0 0 0,-18-5 0,-11-6 0,-24-16 0,-101-37 0,49 25 0,67 25 0,-56-15 0,-429-68 0,435 88 0,-36-5 0,-215-6 0,328 27 0,-311 8 0,283-3 0,1 2 0,-1 3 0,1 1 0,-68 26 0,98-27-58,0 1 0,0 1 0,2 1 0,-1 1-1,-25 23 1,19-15-958,10-8-5810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6T22:07:03.238"/>
    </inkml:context>
    <inkml:brush xml:id="br0">
      <inkml:brushProperty name="width" value="0.05" units="cm"/>
      <inkml:brushProperty name="height" value="0.05" units="cm"/>
      <inkml:brushProperty name="color" value="#E71224"/>
    </inkml:brush>
  </inkml:definitions>
  <inkml:trace contextRef="#ctx0" brushRef="#br0">1110 165 24575,'1'-12'0,"-1"0"0,-1 11 0,-1 1 0,1 0 0,0 0 0,0-1 0,0 1 0,0 0 0,0 0 0,0 0 0,-1 0 0,1 0 0,0 0 0,0 1 0,0-1 0,0 0 0,0 1 0,-2 0 0,-110 36 0,84-25 0,0-2 0,0-1 0,-57 9 0,27-9 0,-74 21 0,74-15 0,33-11 0,0 0 0,-43 0 0,49-4 0,0 1 0,0 0 0,0 2 0,0 1 0,-30 8 0,36-4 0,0 0 0,0 0 0,1 1 0,0 1 0,-20 18 0,14-11 0,5-4 0,1 0 0,0 1 0,1 0 0,1 1 0,0 0 0,1 1 0,1 0 0,0 0 0,2 1 0,-1 1 0,-4 20 0,2-4 0,3 2 0,1-1 0,1 1 0,1 67 0,3-97 0,2 0 0,-1-1 0,0 1 0,1 0 0,0-1 0,1 1 0,-1-1 0,1 1 0,0-1 0,4 8 0,-3-9 0,-1-1 0,1 0 0,0 0 0,0 1 0,0-2 0,0 1 0,1 0 0,-1-1 0,1 1 0,0-1 0,-1 0 0,1 0 0,0 0 0,8 1 0,35 9 0,1-2 0,73 4 0,-86-10 0,247 7 0,-2 0 0,69 6 0,95 12 0,-369-12 0,-53-10 0,46 5 0,65 4 0,100 5 0,789-20 0,-478-3 0,-314-16 0,6 1 0,-208 15 0,0-1 0,48-11 0,-28 4 0,-14 3 0,-1-1 0,0-2 0,-1-1 0,56-28 0,-65 27 0,-1 0 0,-1-2 0,-1-1 0,0 0 0,0-2 0,-2 0 0,20-23 0,-25 23 0,-1-1 0,-1-1 0,0 0 0,15-39 0,-11 18 0,14-63 0,-23 67 0,-1 0 0,-2 0 0,-1-1 0,-2 1 0,-5-44 0,4 76 0,0-1 0,0 0 0,-1 1 0,1-1 0,-1 1 0,0 0 0,0-1 0,0 1 0,-1 0 0,1 0 0,-1 1 0,0-1 0,0 1 0,0-1 0,-1 1 0,1 0 0,-1 0 0,0 0 0,-7-3 0,-7-4 0,-1 1 0,-1 0 0,-25-6 0,-12-7 0,4-7 0,42 22 0,-1 0 0,1 1 0,-1 0 0,0 1 0,0 0 0,-15-3 0,-97-18 0,-1 5 0,-235-8 0,-90 14 0,-17-1 0,-431 17 0,862 1 0,0 1 0,-36 9 0,33-5 0,-53 2 0,35-7 0,0 3 0,0 2 0,-75 20 0,79-16 0,0-3 0,-93 2 0,-41 5 0,103 2-273,2 4 0,0 3 0,2 4 0,-126 61 0,177-74-6553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6T22:07:10.163"/>
    </inkml:context>
    <inkml:brush xml:id="br0">
      <inkml:brushProperty name="width" value="0.05" units="cm"/>
      <inkml:brushProperty name="height" value="0.05" units="cm"/>
      <inkml:brushProperty name="color" value="#E71224"/>
    </inkml:brush>
  </inkml:definitions>
  <inkml:trace contextRef="#ctx0" brushRef="#br0">2846 0 24575,'-1820'0'0,"1785"1"0,0 1 0,0 1 0,0 3 0,0 0 0,0 3 0,1 0 0,1 2 0,0 2 0,0 1 0,-55 34 0,7-1 0,-92 37 0,53-38 0,83-33 0,0 1 0,-53 28 0,86-39 0,0-1 0,0 1 0,0 0 0,1 0 0,0 0 0,-1 1 0,1-1 0,0 1 0,0-1 0,1 1 0,-1 0 0,1 0 0,0 1 0,0-1 0,-1 5 0,1-2 0,0 0 0,1 0 0,0 0 0,0 0 0,1 0 0,0 0 0,0 0 0,1 0 0,1 10 0,1-6 0,0 0 0,0 0 0,1-1 0,0 1 0,1-1 0,0 1 0,0-1 0,1-1 0,1 1 0,0-1 0,0-1 0,11 11 0,4-1 0,2-1 0,0-1 0,0-2 0,1 0 0,1-2 0,0 0 0,1-2 0,0-1 0,42 8 0,8 2 0,104 20 0,-50-22 0,152 0 0,546-19 0,-502 24 0,-236-13 0,37 7 0,69 3 0,52 0 0,-101-5 0,208 17 0,25 5 0,-232-22 0,95 3 0,-201-16 0,83-4 0,-122 2 0,1 0 0,-1 0 0,0 0 0,1-1 0,-1 0 0,0 1 0,0-2 0,0 1 0,0 0 0,0-1 0,-1 0 0,1 0 0,-1 0 0,0 0 0,0 0 0,0-1 0,0 0 0,0 1 0,-1-1 0,3-6 0,5-9 0,-1-1 0,-1 0 0,6-23 0,-4 12 0,26-111 0,-6 16 0,-22 101 0,-2-1 0,0 1 0,2-34 0,-7 46 0,-1 0 0,0 0 0,-1 0 0,0 0 0,-1 0 0,-1 0 0,0 0 0,-7-17 0,7 23 0,0 1 0,-1 1 0,0-1 0,0 0 0,0 1 0,-1 0 0,0 0 0,0 0 0,-7-5 0,-55-36 0,59 41 0,-10-4 0,-2 0 0,1 2 0,-1 0 0,0 1 0,0 1 0,-1 0 0,-27-1 0,-51-13 0,81 14 0,-40-11 0,0 2 0,-1 3 0,-63-5 0,-433-17 0,411 34 0,-42-3 0,159-3-1365,5-2-5461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dirty="0"/>
          </a:p>
        </p:txBody>
      </p:sp>
    </p:spTree>
    <p:extLst>
      <p:ext uri="{BB962C8B-B14F-4D97-AF65-F5344CB8AC3E}">
        <p14:creationId xmlns:p14="http://schemas.microsoft.com/office/powerpoint/2010/main" val="47319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442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172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540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34925"/>
            <a:ext cx="4049712" cy="22780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490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34925"/>
            <a:ext cx="4049712" cy="22780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924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4483100" cy="2522538"/>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333536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66AA-E50A-0CD4-90C3-CCD37F52B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6094D-2B62-D6BE-0636-E04AB4E498B2}"/>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FDE747E1-B68E-7BA0-7DA7-3DFBD634BA88}"/>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4515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97D6C-0B49-6F7C-6B4B-0E52680C6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0D3860-EFE6-A91F-2DE1-CA536B89197B}"/>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042A9E5C-077C-5DED-6F55-8FF0EC4ACF81}"/>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693056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8873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067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1594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315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3F574-0B61-C31A-CD84-848AB845C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CC6EC-970F-2E8D-B2CF-232A1F9419A3}"/>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6EECA676-3337-0A30-5A7C-650B215BFD60}"/>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911869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B15D-0803-5DC9-D4B6-D37C424DD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4205F-F47F-CBD0-14E3-71F7FC9783FF}"/>
              </a:ext>
            </a:extLst>
          </p:cNvPr>
          <p:cNvSpPr>
            <a:spLocks noGrp="1" noRot="1" noChangeAspect="1"/>
          </p:cNvSpPr>
          <p:nvPr>
            <p:ph type="sldImg"/>
          </p:nvPr>
        </p:nvSpPr>
        <p:spPr>
          <a:xfrm>
            <a:off x="363538" y="187325"/>
            <a:ext cx="4483100" cy="2522538"/>
          </a:xfrm>
        </p:spPr>
      </p:sp>
      <p:sp>
        <p:nvSpPr>
          <p:cNvPr id="3" name="Notes Placeholder 2">
            <a:extLst>
              <a:ext uri="{FF2B5EF4-FFF2-40B4-BE49-F238E27FC236}">
                <a16:creationId xmlns:a16="http://schemas.microsoft.com/office/drawing/2014/main" id="{FE4F1763-D72E-E9F4-BD4D-FDA3CF8C370B}"/>
              </a:ext>
            </a:extLst>
          </p:cNvPr>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4092268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808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452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5686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26667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0499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2107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184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4035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15706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02667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36216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8667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6537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93182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4569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7714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9807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4657725" cy="2620963"/>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390296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734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069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03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613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619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4/26/2024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6D95D4-B1DC-4BD3-96F7-872A240A5AA8}" type="datetime1">
              <a:rPr lang="en-US" smtClean="0"/>
              <a:t>4/26/2024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4/26/2024</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4/26/2024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4/26/2024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33662A-E4A9-46DC-A512-ACCF7860B028}" type="datetime1">
              <a:rPr lang="en-US" smtClean="0"/>
              <a:t>4/26/2024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1B839D-9003-41F0-B39B-2D574F1A5C80}" type="datetime1">
              <a:rPr lang="en-US" smtClean="0"/>
              <a:t>4/26/2024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EED65-072C-4FDB-A3BF-BBE9404B99E2}" type="datetime1">
              <a:rPr lang="en-US" smtClean="0"/>
              <a:t>4/26/2024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4/26/2024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4/26/2024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4/26/2024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4/26/2024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mtc.gov/wp-content/uploads/2024/03/Multistate-Research-on-Tiered-Partnerships-March-2024.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jstosberg@mtc.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notesSlide" Target="../notesSlides/notesSlid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7.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xml"/><Relationship Id="rId7" Type="http://schemas.openxmlformats.org/officeDocument/2006/relationships/notesSlide" Target="../notesSlides/notesSlide2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5.xml"/><Relationship Id="rId7" Type="http://schemas.openxmlformats.org/officeDocument/2006/relationships/notesSlide" Target="../notesSlides/notesSlide3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xml"/><Relationship Id="rId7" Type="http://schemas.openxmlformats.org/officeDocument/2006/relationships/notesSlide" Target="../notesSlides/notesSlide3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7.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bloomberglaw.com/ms/product/tax/document/XPHNF0H8"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scholarship.law.ufl.edu/ftr/vol13/iss1/8"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cholarship.law.ufl.edu/ftr/vol16/iss1/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taxnotes.com/special-reports/partnerships-and-other-passthrough-entities/it-finally-time-reforming-subchapter-k/2021/03/26/3k6c2" TargetMode="External"/><Relationship Id="rId2" Type="http://schemas.openxmlformats.org/officeDocument/2006/relationships/hyperlink" Target="https://www.taxnotes.com/special-reports/partnerships-and-other-passthrough-entities/it-finally-time-reforming-subchapter-k/2021/03/26/3k6c2#3k6c2-000007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5.xml"/><Relationship Id="rId7" Type="http://schemas.openxmlformats.org/officeDocument/2006/relationships/image" Target="../media/image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7.xml"/><Relationship Id="rId5" Type="http://schemas.openxmlformats.org/officeDocument/2006/relationships/tags" Target="../tags/tag27.xml"/><Relationship Id="rId4" Type="http://schemas.openxmlformats.org/officeDocument/2006/relationships/tags" Target="../tags/tag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tc.gov/uniformity/partnership-or-rar-work-grou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918857" y="2080644"/>
            <a:ext cx="7759337" cy="1721187"/>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400" cap="none" dirty="0"/>
              <a:t>State Taxation of Partnerships – </a:t>
            </a:r>
            <a:br>
              <a:rPr lang="en-US" sz="4400" cap="none" dirty="0"/>
            </a:br>
            <a:r>
              <a:rPr lang="en-US" sz="4400" cap="none" dirty="0"/>
              <a:t>Status Report and Next Steps</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3918857" y="3909268"/>
            <a:ext cx="6218877" cy="637565"/>
          </a:xfrm>
        </p:spPr>
        <p:txBody>
          <a:bodyPr>
            <a:noAutofit/>
          </a:bodyPr>
          <a:lstStyle/>
          <a:p>
            <a:r>
              <a:rPr lang="en-US" sz="2400" dirty="0"/>
              <a:t>April 30, 2024</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2846647"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dirty="0"/>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E7A9-FA0C-4757-E0C8-9F7CAFC37303}"/>
              </a:ext>
            </a:extLst>
          </p:cNvPr>
          <p:cNvSpPr>
            <a:spLocks noGrp="1"/>
          </p:cNvSpPr>
          <p:nvPr>
            <p:ph type="title"/>
          </p:nvPr>
        </p:nvSpPr>
        <p:spPr>
          <a:xfrm>
            <a:off x="370177" y="1006956"/>
            <a:ext cx="2431639" cy="1454890"/>
          </a:xfrm>
        </p:spPr>
        <p:txBody>
          <a:bodyPr>
            <a:normAutofit fontScale="90000"/>
          </a:bodyPr>
          <a:lstStyle/>
          <a:p>
            <a:r>
              <a:rPr lang="en-US" dirty="0"/>
              <a:t>Information is on the Project page on the MTC Website</a:t>
            </a:r>
          </a:p>
        </p:txBody>
      </p:sp>
      <p:sp>
        <p:nvSpPr>
          <p:cNvPr id="4" name="Slide Number Placeholder 3">
            <a:extLst>
              <a:ext uri="{FF2B5EF4-FFF2-40B4-BE49-F238E27FC236}">
                <a16:creationId xmlns:a16="http://schemas.microsoft.com/office/drawing/2014/main" id="{2361D3BA-EA19-A432-6569-B4FF674F737B}"/>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8" name="Picture 7">
            <a:extLst>
              <a:ext uri="{FF2B5EF4-FFF2-40B4-BE49-F238E27FC236}">
                <a16:creationId xmlns:a16="http://schemas.microsoft.com/office/drawing/2014/main" id="{DC43AD97-44A4-D23C-005B-C44EB873993C}"/>
              </a:ext>
            </a:extLst>
          </p:cNvPr>
          <p:cNvPicPr>
            <a:picLocks noChangeAspect="1"/>
          </p:cNvPicPr>
          <p:nvPr/>
        </p:nvPicPr>
        <p:blipFill rotWithShape="1">
          <a:blip r:embed="rId3"/>
          <a:srcRect l="24134" t="13162" r="23173"/>
          <a:stretch/>
        </p:blipFill>
        <p:spPr>
          <a:xfrm>
            <a:off x="3722976" y="750276"/>
            <a:ext cx="6424246" cy="5955323"/>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1C31762A-5876-BD8C-19E9-4891F069D5BA}"/>
                  </a:ext>
                </a:extLst>
              </p14:cNvPr>
              <p14:cNvContentPartPr/>
              <p14:nvPr/>
            </p14:nvContentPartPr>
            <p14:xfrm>
              <a:off x="3762083" y="2168225"/>
              <a:ext cx="1785240" cy="411840"/>
            </p14:xfrm>
          </p:contentPart>
        </mc:Choice>
        <mc:Fallback xmlns="">
          <p:pic>
            <p:nvPicPr>
              <p:cNvPr id="9" name="Ink 8">
                <a:extLst>
                  <a:ext uri="{FF2B5EF4-FFF2-40B4-BE49-F238E27FC236}">
                    <a16:creationId xmlns:a16="http://schemas.microsoft.com/office/drawing/2014/main" id="{1C31762A-5876-BD8C-19E9-4891F069D5BA}"/>
                  </a:ext>
                </a:extLst>
              </p:cNvPr>
              <p:cNvPicPr/>
              <p:nvPr/>
            </p:nvPicPr>
            <p:blipFill>
              <a:blip r:embed="rId5"/>
              <a:stretch>
                <a:fillRect/>
              </a:stretch>
            </p:blipFill>
            <p:spPr>
              <a:xfrm>
                <a:off x="3753083" y="2159585"/>
                <a:ext cx="1802880" cy="429480"/>
              </a:xfrm>
              <a:prstGeom prst="rect">
                <a:avLst/>
              </a:prstGeom>
            </p:spPr>
          </p:pic>
        </mc:Fallback>
      </mc:AlternateContent>
    </p:spTree>
    <p:extLst>
      <p:ext uri="{BB962C8B-B14F-4D97-AF65-F5344CB8AC3E}">
        <p14:creationId xmlns:p14="http://schemas.microsoft.com/office/powerpoint/2010/main" val="354042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E7A9-FA0C-4757-E0C8-9F7CAFC37303}"/>
              </a:ext>
            </a:extLst>
          </p:cNvPr>
          <p:cNvSpPr>
            <a:spLocks noGrp="1"/>
          </p:cNvSpPr>
          <p:nvPr>
            <p:ph type="title"/>
          </p:nvPr>
        </p:nvSpPr>
        <p:spPr>
          <a:xfrm>
            <a:off x="370177" y="1006956"/>
            <a:ext cx="2431639" cy="1454890"/>
          </a:xfrm>
        </p:spPr>
        <p:txBody>
          <a:bodyPr>
            <a:normAutofit fontScale="90000"/>
          </a:bodyPr>
          <a:lstStyle/>
          <a:p>
            <a:r>
              <a:rPr lang="en-US" dirty="0"/>
              <a:t>Information is on the Project page on the MTC Website</a:t>
            </a:r>
          </a:p>
        </p:txBody>
      </p:sp>
      <p:sp>
        <p:nvSpPr>
          <p:cNvPr id="4" name="Slide Number Placeholder 3">
            <a:extLst>
              <a:ext uri="{FF2B5EF4-FFF2-40B4-BE49-F238E27FC236}">
                <a16:creationId xmlns:a16="http://schemas.microsoft.com/office/drawing/2014/main" id="{2361D3BA-EA19-A432-6569-B4FF674F737B}"/>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5" name="Picture 4">
            <a:extLst>
              <a:ext uri="{FF2B5EF4-FFF2-40B4-BE49-F238E27FC236}">
                <a16:creationId xmlns:a16="http://schemas.microsoft.com/office/drawing/2014/main" id="{754D6B44-EFE9-1E83-D574-215B57155A1E}"/>
              </a:ext>
            </a:extLst>
          </p:cNvPr>
          <p:cNvPicPr>
            <a:picLocks noChangeAspect="1"/>
          </p:cNvPicPr>
          <p:nvPr/>
        </p:nvPicPr>
        <p:blipFill rotWithShape="1">
          <a:blip r:embed="rId3"/>
          <a:srcRect l="25192" t="12992" r="25481"/>
          <a:stretch/>
        </p:blipFill>
        <p:spPr>
          <a:xfrm>
            <a:off x="3805038" y="576899"/>
            <a:ext cx="6330462" cy="6281101"/>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928C03B-E368-9294-B2CE-DF60187EA827}"/>
                  </a:ext>
                </a:extLst>
              </p14:cNvPr>
              <p14:cNvContentPartPr/>
              <p14:nvPr/>
            </p14:nvContentPartPr>
            <p14:xfrm>
              <a:off x="3793763" y="2579345"/>
              <a:ext cx="1634040" cy="387720"/>
            </p14:xfrm>
          </p:contentPart>
        </mc:Choice>
        <mc:Fallback xmlns="">
          <p:pic>
            <p:nvPicPr>
              <p:cNvPr id="6" name="Ink 5">
                <a:extLst>
                  <a:ext uri="{FF2B5EF4-FFF2-40B4-BE49-F238E27FC236}">
                    <a16:creationId xmlns:a16="http://schemas.microsoft.com/office/drawing/2014/main" id="{5928C03B-E368-9294-B2CE-DF60187EA827}"/>
                  </a:ext>
                </a:extLst>
              </p:cNvPr>
              <p:cNvPicPr/>
              <p:nvPr/>
            </p:nvPicPr>
            <p:blipFill>
              <a:blip r:embed="rId5"/>
              <a:stretch>
                <a:fillRect/>
              </a:stretch>
            </p:blipFill>
            <p:spPr>
              <a:xfrm>
                <a:off x="3785123" y="2570345"/>
                <a:ext cx="1651680" cy="405360"/>
              </a:xfrm>
              <a:prstGeom prst="rect">
                <a:avLst/>
              </a:prstGeom>
            </p:spPr>
          </p:pic>
        </mc:Fallback>
      </mc:AlternateContent>
    </p:spTree>
    <p:extLst>
      <p:ext uri="{BB962C8B-B14F-4D97-AF65-F5344CB8AC3E}">
        <p14:creationId xmlns:p14="http://schemas.microsoft.com/office/powerpoint/2010/main" val="283579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FA4C27-153A-F61D-C3D6-1A75E015ED42}"/>
              </a:ext>
            </a:extLst>
          </p:cNvPr>
          <p:cNvSpPr>
            <a:spLocks noGrp="1"/>
          </p:cNvSpPr>
          <p:nvPr>
            <p:ph type="title"/>
          </p:nvPr>
        </p:nvSpPr>
        <p:spPr/>
        <p:txBody>
          <a:bodyPr/>
          <a:lstStyle/>
          <a:p>
            <a:r>
              <a:rPr lang="en-US" dirty="0"/>
              <a:t>Sourcing in Tiered Structures</a:t>
            </a:r>
          </a:p>
        </p:txBody>
      </p:sp>
      <p:sp>
        <p:nvSpPr>
          <p:cNvPr id="6" name="Text Placeholder 5">
            <a:extLst>
              <a:ext uri="{FF2B5EF4-FFF2-40B4-BE49-F238E27FC236}">
                <a16:creationId xmlns:a16="http://schemas.microsoft.com/office/drawing/2014/main" id="{45755D6C-665E-6986-E665-E578ADF3EDAA}"/>
              </a:ext>
            </a:extLst>
          </p:cNvPr>
          <p:cNvSpPr>
            <a:spLocks noGrp="1"/>
          </p:cNvSpPr>
          <p:nvPr>
            <p:ph type="body" idx="1"/>
          </p:nvPr>
        </p:nvSpPr>
        <p:spPr/>
        <p:txBody>
          <a:bodyPr/>
          <a:lstStyle/>
          <a:p>
            <a:r>
              <a:rPr lang="en-US" dirty="0"/>
              <a:t>MTC Taxation of Partnerships Project</a:t>
            </a:r>
          </a:p>
        </p:txBody>
      </p:sp>
      <p:sp>
        <p:nvSpPr>
          <p:cNvPr id="4" name="Slide Number Placeholder 3">
            <a:extLst>
              <a:ext uri="{FF2B5EF4-FFF2-40B4-BE49-F238E27FC236}">
                <a16:creationId xmlns:a16="http://schemas.microsoft.com/office/drawing/2014/main" id="{008C8C96-6130-4947-59F3-BF16E68D1ADA}"/>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298849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FDC27E-F811-4B13-1EAC-0BB13BBDD585}"/>
              </a:ext>
            </a:extLst>
          </p:cNvPr>
          <p:cNvSpPr>
            <a:spLocks noGrp="1"/>
          </p:cNvSpPr>
          <p:nvPr>
            <p:ph idx="1"/>
          </p:nvPr>
        </p:nvSpPr>
        <p:spPr>
          <a:xfrm>
            <a:off x="806318" y="1913641"/>
            <a:ext cx="10409547" cy="4722829"/>
          </a:xfrm>
        </p:spPr>
        <p:txBody>
          <a:bodyPr anchor="t">
            <a:normAutofit/>
          </a:bodyPr>
          <a:lstStyle/>
          <a:p>
            <a:pPr lvl="1">
              <a:lnSpc>
                <a:spcPct val="90000"/>
              </a:lnSpc>
              <a:spcBef>
                <a:spcPts val="1200"/>
              </a:spcBef>
              <a:spcAft>
                <a:spcPts val="1200"/>
              </a:spcAft>
            </a:pPr>
            <a:r>
              <a:rPr lang="en-US" sz="2000" dirty="0"/>
              <a:t>We researched to see what states have done to address the sourcing of partnership income in tiered structures generally.</a:t>
            </a:r>
          </a:p>
          <a:p>
            <a:pPr lvl="1">
              <a:lnSpc>
                <a:spcPct val="90000"/>
              </a:lnSpc>
              <a:spcBef>
                <a:spcPts val="1200"/>
              </a:spcBef>
              <a:spcAft>
                <a:spcPts val="1200"/>
              </a:spcAft>
            </a:pPr>
            <a:r>
              <a:rPr lang="en-US" sz="2000" dirty="0"/>
              <a:t>We looked in state tax statutes, regulations, guidance, tax form instructions, and case law.</a:t>
            </a:r>
          </a:p>
          <a:p>
            <a:pPr lvl="1">
              <a:lnSpc>
                <a:spcPct val="90000"/>
              </a:lnSpc>
              <a:spcBef>
                <a:spcPts val="1200"/>
              </a:spcBef>
              <a:spcAft>
                <a:spcPts val="1200"/>
              </a:spcAft>
            </a:pPr>
            <a:r>
              <a:rPr lang="en-US" sz="2000" dirty="0"/>
              <a:t>We compiled this research into a draft </a:t>
            </a:r>
            <a:r>
              <a:rPr lang="en-US" sz="2000" dirty="0">
                <a:hlinkClick r:id="rId3"/>
              </a:rPr>
              <a:t>document</a:t>
            </a:r>
            <a:r>
              <a:rPr lang="en-US" sz="2000" dirty="0"/>
              <a:t> containing examples of state tax sourcing rules, pass-through entity tax rules, and withholding/composite return tax rules relevant to tiered partnerships. </a:t>
            </a:r>
          </a:p>
          <a:p>
            <a:pPr lvl="1">
              <a:lnSpc>
                <a:spcPct val="90000"/>
              </a:lnSpc>
              <a:spcBef>
                <a:spcPts val="1200"/>
              </a:spcBef>
              <a:spcAft>
                <a:spcPts val="1200"/>
              </a:spcAft>
            </a:pPr>
            <a:r>
              <a:rPr lang="en-US" sz="2000" dirty="0"/>
              <a:t>If we have missed anything in our research, please contact Jenn Stosberg at </a:t>
            </a:r>
            <a:r>
              <a:rPr lang="en-US" sz="2000" dirty="0">
                <a:solidFill>
                  <a:srgbClr val="A50021"/>
                </a:solidFill>
                <a:hlinkClick r:id="rId4">
                  <a:extLst>
                    <a:ext uri="{A12FA001-AC4F-418D-AE19-62706E023703}">
                      <ahyp:hlinkClr xmlns:ahyp="http://schemas.microsoft.com/office/drawing/2018/hyperlinkcolor" val="tx"/>
                    </a:ext>
                  </a:extLst>
                </a:hlinkClick>
              </a:rPr>
              <a:t>jstosberg@mtc.gov</a:t>
            </a:r>
            <a:r>
              <a:rPr lang="en-US" sz="2000" dirty="0">
                <a:solidFill>
                  <a:srgbClr val="A50021"/>
                </a:solidFill>
              </a:rPr>
              <a:t> </a:t>
            </a:r>
            <a:endParaRPr lang="en-US" sz="2000" i="1" dirty="0"/>
          </a:p>
          <a:p>
            <a:pPr marL="0" lvl="1" indent="0" algn="ctr">
              <a:lnSpc>
                <a:spcPct val="110000"/>
              </a:lnSpc>
              <a:spcBef>
                <a:spcPts val="0"/>
              </a:spcBef>
              <a:spcAft>
                <a:spcPts val="0"/>
              </a:spcAft>
              <a:buNone/>
            </a:pPr>
            <a:r>
              <a:rPr lang="en-US" sz="2100" i="1" dirty="0"/>
              <a:t> *</a:t>
            </a:r>
            <a:r>
              <a:rPr lang="en-US" sz="1700" i="1" dirty="0"/>
              <a:t>Our research should not be relied on as tax advice. For specific questions, please contact your</a:t>
            </a:r>
          </a:p>
          <a:p>
            <a:pPr marL="0" lvl="1" indent="0" algn="ctr">
              <a:lnSpc>
                <a:spcPct val="110000"/>
              </a:lnSpc>
              <a:spcBef>
                <a:spcPts val="0"/>
              </a:spcBef>
              <a:spcAft>
                <a:spcPts val="0"/>
              </a:spcAft>
              <a:buNone/>
            </a:pPr>
            <a:r>
              <a:rPr lang="en-US" sz="1700" i="1" dirty="0"/>
              <a:t> state department of revenue and/or tax advisor</a:t>
            </a:r>
            <a:r>
              <a:rPr lang="en-US" sz="1700" dirty="0"/>
              <a:t>.</a:t>
            </a:r>
          </a:p>
          <a:p>
            <a:pPr marL="324000" lvl="1" indent="0">
              <a:buNone/>
            </a:pPr>
            <a:endParaRPr lang="en-US" sz="2100" i="1" dirty="0"/>
          </a:p>
          <a:p>
            <a:pPr marL="324000" lvl="1" indent="0">
              <a:buNone/>
            </a:pPr>
            <a:endParaRPr lang="en-US" sz="2800" dirty="0">
              <a:solidFill>
                <a:srgbClr val="A50021"/>
              </a:solidFill>
            </a:endParaRPr>
          </a:p>
        </p:txBody>
      </p:sp>
      <p:sp>
        <p:nvSpPr>
          <p:cNvPr id="4" name="Slide Number Placeholder 3">
            <a:extLst>
              <a:ext uri="{FF2B5EF4-FFF2-40B4-BE49-F238E27FC236}">
                <a16:creationId xmlns:a16="http://schemas.microsoft.com/office/drawing/2014/main" id="{DBFDC8AE-402C-7388-9810-59EBC1ECC3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6" name="TextBox 5">
            <a:extLst>
              <a:ext uri="{FF2B5EF4-FFF2-40B4-BE49-F238E27FC236}">
                <a16:creationId xmlns:a16="http://schemas.microsoft.com/office/drawing/2014/main" id="{0001D103-2464-664E-CA79-101C37DC3358}"/>
              </a:ext>
            </a:extLst>
          </p:cNvPr>
          <p:cNvSpPr txBox="1"/>
          <p:nvPr/>
        </p:nvSpPr>
        <p:spPr>
          <a:xfrm>
            <a:off x="6587066" y="297180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sp>
        <p:nvSpPr>
          <p:cNvPr id="7" name="TextBox 6">
            <a:extLst>
              <a:ext uri="{FF2B5EF4-FFF2-40B4-BE49-F238E27FC236}">
                <a16:creationId xmlns:a16="http://schemas.microsoft.com/office/drawing/2014/main" id="{68AA90FA-011E-B235-6964-D43A0E806004}"/>
              </a:ext>
            </a:extLst>
          </p:cNvPr>
          <p:cNvSpPr txBox="1"/>
          <p:nvPr/>
        </p:nvSpPr>
        <p:spPr>
          <a:xfrm>
            <a:off x="976135" y="616726"/>
            <a:ext cx="10409547" cy="1089529"/>
          </a:xfrm>
          <a:prstGeom prst="rect">
            <a:avLst/>
          </a:prstGeom>
          <a:noFill/>
          <a:ln>
            <a:noFill/>
          </a:ln>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50021"/>
                </a:solidFill>
                <a:effectLst/>
                <a:uLnTx/>
                <a:uFillTx/>
                <a:latin typeface="Calibri" panose="020F0502020204030204" pitchFamily="34" charset="0"/>
                <a:ea typeface="+mn-ea"/>
                <a:cs typeface="Calibri" panose="020F0502020204030204" pitchFamily="34" charset="0"/>
              </a:rPr>
              <a:t>Overview of State Tax Guidance on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50021"/>
                </a:solidFill>
                <a:effectLst/>
                <a:uLnTx/>
                <a:uFillTx/>
                <a:latin typeface="Calibri" panose="020F0502020204030204" pitchFamily="34" charset="0"/>
                <a:ea typeface="+mn-ea"/>
                <a:cs typeface="Calibri" panose="020F0502020204030204" pitchFamily="34" charset="0"/>
              </a:rPr>
              <a:t>Sourcing in Tiered Partnership Structures</a:t>
            </a:r>
            <a:r>
              <a:rPr kumimoji="0" lang="en-US" sz="1800" b="1" i="0" u="none" strike="noStrike" kern="1200" cap="none" spc="0" normalizeH="0" baseline="0" noProof="0" dirty="0">
                <a:ln>
                  <a:noFill/>
                </a:ln>
                <a:solidFill>
                  <a:srgbClr val="C00000"/>
                </a:solidFill>
                <a:effectLst/>
                <a:uLnTx/>
                <a:uFillTx/>
                <a:latin typeface="Franklin Gothic Book" panose="020B0502020104020203"/>
                <a:ea typeface="+mn-ea"/>
                <a:cs typeface="+mn-cs"/>
              </a:rPr>
              <a:t> </a:t>
            </a:r>
          </a:p>
        </p:txBody>
      </p:sp>
    </p:spTree>
    <p:extLst>
      <p:ext uri="{BB962C8B-B14F-4D97-AF65-F5344CB8AC3E}">
        <p14:creationId xmlns:p14="http://schemas.microsoft.com/office/powerpoint/2010/main" val="364892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1A0ED-48B0-4373-88A8-5E72586A73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B73097-A128-9208-CE97-4B9ADED3C0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
        <p:nvSpPr>
          <p:cNvPr id="6" name="TextBox 5">
            <a:extLst>
              <a:ext uri="{FF2B5EF4-FFF2-40B4-BE49-F238E27FC236}">
                <a16:creationId xmlns:a16="http://schemas.microsoft.com/office/drawing/2014/main" id="{450BA228-9D6C-8DED-707E-96E0038B4FDF}"/>
              </a:ext>
            </a:extLst>
          </p:cNvPr>
          <p:cNvSpPr txBox="1"/>
          <p:nvPr/>
        </p:nvSpPr>
        <p:spPr>
          <a:xfrm>
            <a:off x="5638800" y="2971800"/>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2020104020203"/>
              <a:ea typeface="+mn-ea"/>
              <a:cs typeface="+mn-cs"/>
            </a:endParaRPr>
          </a:p>
        </p:txBody>
      </p:sp>
      <p:pic>
        <p:nvPicPr>
          <p:cNvPr id="9" name="Picture 8" descr="A screenshot of a document">
            <a:extLst>
              <a:ext uri="{FF2B5EF4-FFF2-40B4-BE49-F238E27FC236}">
                <a16:creationId xmlns:a16="http://schemas.microsoft.com/office/drawing/2014/main" id="{73C2BE2F-81FB-9F4C-D286-4BA270FC76DE}"/>
              </a:ext>
            </a:extLst>
          </p:cNvPr>
          <p:cNvPicPr>
            <a:picLocks noChangeAspect="1"/>
          </p:cNvPicPr>
          <p:nvPr/>
        </p:nvPicPr>
        <p:blipFill>
          <a:blip r:embed="rId3"/>
          <a:stretch>
            <a:fillRect/>
          </a:stretch>
        </p:blipFill>
        <p:spPr>
          <a:xfrm>
            <a:off x="589170" y="1087060"/>
            <a:ext cx="11013660" cy="5208814"/>
          </a:xfrm>
          <a:prstGeom prst="rect">
            <a:avLst/>
          </a:prstGeom>
        </p:spPr>
      </p:pic>
    </p:spTree>
    <p:extLst>
      <p:ext uri="{BB962C8B-B14F-4D97-AF65-F5344CB8AC3E}">
        <p14:creationId xmlns:p14="http://schemas.microsoft.com/office/powerpoint/2010/main" val="339353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9B1CF3C-95D8-E72D-4129-AA07D64D0BC3}"/>
              </a:ext>
            </a:extLst>
          </p:cNvPr>
          <p:cNvSpPr>
            <a:spLocks noGrp="1"/>
          </p:cNvSpPr>
          <p:nvPr>
            <p:ph type="title"/>
          </p:nvPr>
        </p:nvSpPr>
        <p:spPr>
          <a:xfrm>
            <a:off x="771148" y="1037967"/>
            <a:ext cx="3178683" cy="4709131"/>
          </a:xfrm>
        </p:spPr>
        <p:txBody>
          <a:bodyPr anchor="ctr">
            <a:normAutofit/>
          </a:bodyPr>
          <a:lstStyle/>
          <a:p>
            <a:r>
              <a:rPr lang="en-US" sz="4000" dirty="0">
                <a:solidFill>
                  <a:srgbClr val="FFFEFF"/>
                </a:solidFill>
              </a:rPr>
              <a:t>What IS THE Research SHOWING?</a:t>
            </a:r>
          </a:p>
        </p:txBody>
      </p:sp>
      <p:sp>
        <p:nvSpPr>
          <p:cNvPr id="3" name="Content Placeholder 2">
            <a:extLst>
              <a:ext uri="{FF2B5EF4-FFF2-40B4-BE49-F238E27FC236}">
                <a16:creationId xmlns:a16="http://schemas.microsoft.com/office/drawing/2014/main" id="{C6AC6930-A90F-F33D-E5E5-2C958031BAFD}"/>
              </a:ext>
            </a:extLst>
          </p:cNvPr>
          <p:cNvSpPr>
            <a:spLocks noGrp="1"/>
          </p:cNvSpPr>
          <p:nvPr>
            <p:ph idx="1"/>
          </p:nvPr>
        </p:nvSpPr>
        <p:spPr>
          <a:xfrm>
            <a:off x="4534935" y="1037968"/>
            <a:ext cx="7210531" cy="4820832"/>
          </a:xfrm>
        </p:spPr>
        <p:txBody>
          <a:bodyPr>
            <a:normAutofit lnSpcReduction="10000"/>
          </a:bodyPr>
          <a:lstStyle/>
          <a:p>
            <a:pPr>
              <a:lnSpc>
                <a:spcPct val="100000"/>
              </a:lnSpc>
              <a:spcBef>
                <a:spcPts val="1800"/>
              </a:spcBef>
              <a:spcAft>
                <a:spcPts val="1200"/>
              </a:spcAft>
            </a:pPr>
            <a:r>
              <a:rPr lang="en-US" sz="2400" b="1" dirty="0"/>
              <a:t>Most states have explicit rules for the sourcing of partnership income for nonresident individual partners and corporate partners.</a:t>
            </a:r>
          </a:p>
          <a:p>
            <a:pPr marL="306000" marR="0" lvl="0" indent="-306000" algn="l" defTabSz="457200" rtl="0" eaLnBrk="1" fontAlgn="auto" latinLnBrk="0" hangingPunct="1">
              <a:lnSpc>
                <a:spcPct val="100000"/>
              </a:lnSpc>
              <a:spcBef>
                <a:spcPts val="1800"/>
              </a:spcBef>
              <a:spcAft>
                <a:spcPts val="1200"/>
              </a:spcAft>
              <a:buClr>
                <a:srgbClr val="A5300F"/>
              </a:buClr>
              <a:buSzPct val="92000"/>
              <a:buFont typeface="Wingdings 2" panose="05020102010507070707" pitchFamily="18" charset="2"/>
              <a:buChar char=""/>
              <a:tabLst/>
              <a:defRPr/>
            </a:pPr>
            <a:r>
              <a:rPr kumimoji="0" lang="en-US" sz="2400" b="1" i="0" u="none" strike="noStrike" kern="1200" cap="none" spc="0" normalizeH="0" baseline="0" noProof="0" dirty="0">
                <a:ln>
                  <a:noFill/>
                </a:ln>
                <a:solidFill>
                  <a:prstClr val="black">
                    <a:lumMod val="85000"/>
                    <a:lumOff val="15000"/>
                  </a:prstClr>
                </a:solidFill>
                <a:effectLst/>
                <a:uLnTx/>
                <a:uFillTx/>
                <a:latin typeface="Franklin Gothic Book" panose="020B0502020104020203"/>
                <a:ea typeface="+mn-ea"/>
                <a:cs typeface="+mn-cs"/>
              </a:rPr>
              <a:t>Several states also have</a:t>
            </a:r>
            <a:r>
              <a:rPr lang="en-US" sz="2400" b="1" dirty="0">
                <a:solidFill>
                  <a:prstClr val="black">
                    <a:lumMod val="85000"/>
                    <a:lumOff val="15000"/>
                  </a:prstClr>
                </a:solidFill>
                <a:latin typeface="Franklin Gothic Book" panose="020B0502020104020203"/>
              </a:rPr>
              <a:t> general </a:t>
            </a:r>
            <a:r>
              <a:rPr kumimoji="0" lang="en-US" sz="2400" b="1" i="0" u="none" strike="noStrike" kern="1200" cap="none" spc="0" normalizeH="0" baseline="0" noProof="0" dirty="0">
                <a:ln>
                  <a:noFill/>
                </a:ln>
                <a:solidFill>
                  <a:prstClr val="black">
                    <a:lumMod val="85000"/>
                    <a:lumOff val="15000"/>
                  </a:prstClr>
                </a:solidFill>
                <a:effectLst/>
                <a:uLnTx/>
                <a:uFillTx/>
                <a:latin typeface="Franklin Gothic Book" panose="020B0502020104020203"/>
                <a:ea typeface="+mn-ea"/>
                <a:cs typeface="+mn-cs"/>
              </a:rPr>
              <a:t>provisions attributing partnership activities to the partners. </a:t>
            </a:r>
            <a:endParaRPr lang="en-US" sz="2100" b="1" dirty="0"/>
          </a:p>
          <a:p>
            <a:pPr>
              <a:lnSpc>
                <a:spcPct val="100000"/>
              </a:lnSpc>
              <a:spcBef>
                <a:spcPts val="1800"/>
              </a:spcBef>
              <a:spcAft>
                <a:spcPts val="1200"/>
              </a:spcAft>
            </a:pPr>
            <a:r>
              <a:rPr lang="en-US" sz="2400" b="1" dirty="0"/>
              <a:t>However, only a minority of states have explicit rules for the sourcing of partnership income in tiered structures. </a:t>
            </a:r>
          </a:p>
          <a:p>
            <a:pPr>
              <a:lnSpc>
                <a:spcPct val="100000"/>
              </a:lnSpc>
              <a:spcBef>
                <a:spcPts val="1800"/>
              </a:spcBef>
              <a:spcAft>
                <a:spcPts val="1200"/>
              </a:spcAft>
            </a:pPr>
            <a:r>
              <a:rPr lang="en-US" sz="2400" b="1" dirty="0"/>
              <a:t>States do not always use consistent terminology in state tax partnership sourcing rules. </a:t>
            </a:r>
          </a:p>
        </p:txBody>
      </p:sp>
      <p:sp>
        <p:nvSpPr>
          <p:cNvPr id="4" name="Slide Number Placeholder 3">
            <a:extLst>
              <a:ext uri="{FF2B5EF4-FFF2-40B4-BE49-F238E27FC236}">
                <a16:creationId xmlns:a16="http://schemas.microsoft.com/office/drawing/2014/main" id="{73630541-6184-87C4-2EE8-190A68CBECC0}"/>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17768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294C3-2306-9AFB-2DF7-C7B1A302A99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24A7B-1C14-AACE-C831-0D53CD1D8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58B051C6-2029-1CD6-F659-7224C83A4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DE97A826-38E3-9070-3B64-0CC364104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5A22071C-7AE9-C67C-C6D8-7EB3A88A2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5CBE8298-A55A-56E8-8838-857F71773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3BCE3AF1-DA1A-B521-8067-81FF4B13F30B}"/>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Corporate </a:t>
            </a:r>
            <a:br>
              <a:rPr lang="en-US" sz="4000" dirty="0">
                <a:solidFill>
                  <a:srgbClr val="FFFEFF"/>
                </a:solidFill>
              </a:rPr>
            </a:br>
            <a:r>
              <a:rPr lang="en-US" sz="4000" dirty="0">
                <a:solidFill>
                  <a:srgbClr val="FFFEFF"/>
                </a:solidFill>
              </a:rPr>
              <a:t>Partners</a:t>
            </a:r>
          </a:p>
        </p:txBody>
      </p:sp>
      <p:sp>
        <p:nvSpPr>
          <p:cNvPr id="3" name="Content Placeholder 2">
            <a:extLst>
              <a:ext uri="{FF2B5EF4-FFF2-40B4-BE49-F238E27FC236}">
                <a16:creationId xmlns:a16="http://schemas.microsoft.com/office/drawing/2014/main" id="{1E195BF5-7B2E-E677-E625-EDEA367DD827}"/>
              </a:ext>
            </a:extLst>
          </p:cNvPr>
          <p:cNvSpPr>
            <a:spLocks noGrp="1"/>
          </p:cNvSpPr>
          <p:nvPr>
            <p:ph idx="1"/>
          </p:nvPr>
        </p:nvSpPr>
        <p:spPr>
          <a:xfrm>
            <a:off x="4534935" y="1083688"/>
            <a:ext cx="7210531" cy="4820832"/>
          </a:xfrm>
        </p:spPr>
        <p:txBody>
          <a:bodyPr>
            <a:normAutofit fontScale="77500" lnSpcReduction="20000"/>
          </a:bodyPr>
          <a:lstStyle/>
          <a:p>
            <a:pPr>
              <a:spcBef>
                <a:spcPts val="1800"/>
              </a:spcBef>
              <a:spcAft>
                <a:spcPts val="1800"/>
              </a:spcAft>
            </a:pPr>
            <a:r>
              <a:rPr lang="en-US" sz="3800" b="1" dirty="0"/>
              <a:t>When a corporation owns an interest in a partnership, most states have specifically addressed how the corporation should source the partnership income.</a:t>
            </a:r>
          </a:p>
          <a:p>
            <a:pPr>
              <a:spcBef>
                <a:spcPts val="1800"/>
              </a:spcBef>
              <a:spcAft>
                <a:spcPts val="1800"/>
              </a:spcAft>
            </a:pPr>
            <a:r>
              <a:rPr lang="en-US" sz="3800" b="1" dirty="0"/>
              <a:t>The majority of states blend the apportionment factors of the corporation with the corporation’s pro rata share of the apportionment factors of the partnership.</a:t>
            </a:r>
          </a:p>
          <a:p>
            <a:pPr marL="0" indent="0">
              <a:spcAft>
                <a:spcPts val="1200"/>
              </a:spcAft>
              <a:buNone/>
            </a:pPr>
            <a:endParaRPr lang="en-US" sz="2400" b="1" dirty="0"/>
          </a:p>
        </p:txBody>
      </p:sp>
      <p:sp>
        <p:nvSpPr>
          <p:cNvPr id="4" name="Slide Number Placeholder 3">
            <a:extLst>
              <a:ext uri="{FF2B5EF4-FFF2-40B4-BE49-F238E27FC236}">
                <a16:creationId xmlns:a16="http://schemas.microsoft.com/office/drawing/2014/main" id="{8FBE1B81-AD1C-C00C-629C-F293DF335233}"/>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49533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397A-25D1-EAAD-7D23-0C971020B41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9E5D1E-2617-732B-B157-841E34A1D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8BAB1BFE-4DBF-D79C-95DD-836327CF0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E49D01E1-4D27-BD49-3B14-ADCBB4EB3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38425365-AE6F-CF87-37F0-4DB253363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70BD1511-672A-E184-F754-D92B5CBBF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A82E0B69-C453-5161-D342-EFE268CD2F29}"/>
              </a:ext>
            </a:extLst>
          </p:cNvPr>
          <p:cNvSpPr>
            <a:spLocks noGrp="1"/>
          </p:cNvSpPr>
          <p:nvPr>
            <p:ph type="title"/>
          </p:nvPr>
        </p:nvSpPr>
        <p:spPr>
          <a:xfrm>
            <a:off x="771148" y="1037967"/>
            <a:ext cx="3054091" cy="4709131"/>
          </a:xfrm>
        </p:spPr>
        <p:txBody>
          <a:bodyPr anchor="ctr">
            <a:normAutofit/>
          </a:bodyPr>
          <a:lstStyle/>
          <a:p>
            <a:r>
              <a:rPr lang="en-US" sz="4000" dirty="0">
                <a:solidFill>
                  <a:srgbClr val="FFFEFF"/>
                </a:solidFill>
              </a:rPr>
              <a:t>Corporate </a:t>
            </a:r>
            <a:br>
              <a:rPr lang="en-US" sz="4000" dirty="0">
                <a:solidFill>
                  <a:srgbClr val="FFFEFF"/>
                </a:solidFill>
              </a:rPr>
            </a:br>
            <a:r>
              <a:rPr lang="en-US" sz="4000" dirty="0">
                <a:solidFill>
                  <a:srgbClr val="FFFEFF"/>
                </a:solidFill>
              </a:rPr>
              <a:t>Partners</a:t>
            </a:r>
          </a:p>
        </p:txBody>
      </p:sp>
      <p:sp>
        <p:nvSpPr>
          <p:cNvPr id="3" name="Content Placeholder 2">
            <a:extLst>
              <a:ext uri="{FF2B5EF4-FFF2-40B4-BE49-F238E27FC236}">
                <a16:creationId xmlns:a16="http://schemas.microsoft.com/office/drawing/2014/main" id="{2DB67105-7F04-F29F-A289-50F488B5F4BA}"/>
              </a:ext>
            </a:extLst>
          </p:cNvPr>
          <p:cNvSpPr>
            <a:spLocks noGrp="1"/>
          </p:cNvSpPr>
          <p:nvPr>
            <p:ph idx="1"/>
          </p:nvPr>
        </p:nvSpPr>
        <p:spPr>
          <a:xfrm>
            <a:off x="4534935" y="1083688"/>
            <a:ext cx="7210531" cy="4820832"/>
          </a:xfrm>
        </p:spPr>
        <p:txBody>
          <a:bodyPr>
            <a:normAutofit fontScale="77500" lnSpcReduction="20000"/>
          </a:bodyPr>
          <a:lstStyle/>
          <a:p>
            <a:pPr>
              <a:spcBef>
                <a:spcPts val="1800"/>
              </a:spcBef>
              <a:spcAft>
                <a:spcPts val="1200"/>
              </a:spcAft>
            </a:pPr>
            <a:r>
              <a:rPr lang="en-US" sz="3800" b="1" dirty="0"/>
              <a:t>However, in many of the blended apportionment states, the partnership’s apportionment factors only roll up to the corporation if there is a unitary relationship involved. </a:t>
            </a:r>
          </a:p>
          <a:p>
            <a:pPr>
              <a:spcBef>
                <a:spcPts val="1800"/>
              </a:spcBef>
              <a:spcAft>
                <a:spcPts val="1200"/>
              </a:spcAft>
            </a:pPr>
            <a:r>
              <a:rPr lang="en-US" sz="3800" b="1" dirty="0"/>
              <a:t>For non-unitary partnerships in these states, the income is generally sourced at the partnership level and that sourcing is retained as it flows up without reapportionment.</a:t>
            </a:r>
          </a:p>
          <a:p>
            <a:pPr marL="0" indent="0">
              <a:spcAft>
                <a:spcPts val="1200"/>
              </a:spcAft>
              <a:buNone/>
            </a:pPr>
            <a:endParaRPr lang="en-US" sz="2400" b="1" dirty="0"/>
          </a:p>
        </p:txBody>
      </p:sp>
      <p:sp>
        <p:nvSpPr>
          <p:cNvPr id="4" name="Slide Number Placeholder 3">
            <a:extLst>
              <a:ext uri="{FF2B5EF4-FFF2-40B4-BE49-F238E27FC236}">
                <a16:creationId xmlns:a16="http://schemas.microsoft.com/office/drawing/2014/main" id="{6A1DD5FE-4114-DAE6-5C40-585C6D9C84B6}"/>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271030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3AB3848D-8D54-E5EB-3F2A-9BEF37CA3D19}"/>
              </a:ext>
            </a:extLst>
          </p:cNvPr>
          <p:cNvSpPr>
            <a:spLocks noGrp="1"/>
          </p:cNvSpPr>
          <p:nvPr>
            <p:ph idx="1"/>
          </p:nvPr>
        </p:nvSpPr>
        <p:spPr>
          <a:xfrm>
            <a:off x="581192" y="1474572"/>
            <a:ext cx="11029615" cy="5115697"/>
          </a:xfrm>
        </p:spPr>
        <p:txBody>
          <a:bodyPr>
            <a:normAutofit/>
          </a:bodyPr>
          <a:lstStyle/>
          <a:p>
            <a:pPr marL="342900" indent="-342900" algn="l">
              <a:spcBef>
                <a:spcPts val="0"/>
              </a:spcBef>
              <a:spcAft>
                <a:spcPts val="0"/>
              </a:spcAft>
              <a:buFont typeface="Arial" panose="020B0604020202020204" pitchFamily="34" charset="0"/>
              <a:buChar char="•"/>
            </a:pPr>
            <a:r>
              <a:rPr lang="en-US" sz="2800" u="sng" dirty="0">
                <a:solidFill>
                  <a:srgbClr val="A50021"/>
                </a:solidFill>
              </a:rPr>
              <a:t>Alabama</a:t>
            </a:r>
            <a:r>
              <a:rPr lang="en-US" sz="2800" b="0" dirty="0">
                <a:solidFill>
                  <a:schemeClr val="tx1"/>
                </a:solidFill>
              </a:rPr>
              <a:t>: </a:t>
            </a:r>
            <a:r>
              <a:rPr lang="fr-FR" sz="2800" b="0" dirty="0">
                <a:solidFill>
                  <a:schemeClr val="tx1"/>
                </a:solidFill>
              </a:rPr>
              <a:t>Ala. Admin Code r. 810-27-1-.09(3) </a:t>
            </a:r>
            <a:endParaRPr lang="en-US" sz="2800" b="0" dirty="0">
              <a:solidFill>
                <a:schemeClr val="tx1"/>
              </a:solidFill>
            </a:endParaRPr>
          </a:p>
          <a:p>
            <a:pPr marL="914400" algn="just">
              <a:spcBef>
                <a:spcPts val="0"/>
              </a:spcBef>
              <a:spcAft>
                <a:spcPts val="0"/>
              </a:spcAft>
            </a:pPr>
            <a:endParaRPr lang="en-US" sz="2800" b="0" dirty="0">
              <a:solidFill>
                <a:schemeClr val="tx1"/>
              </a:solidFill>
            </a:endParaRPr>
          </a:p>
          <a:p>
            <a:pPr marL="932400" lvl="1" indent="0" algn="just">
              <a:lnSpc>
                <a:spcPct val="90000"/>
              </a:lnSpc>
              <a:spcBef>
                <a:spcPts val="0"/>
              </a:spcBef>
              <a:spcAft>
                <a:spcPts val="0"/>
              </a:spcAft>
              <a:buNone/>
            </a:pPr>
            <a:r>
              <a:rPr lang="en-US" sz="2800" b="0" dirty="0">
                <a:solidFill>
                  <a:schemeClr val="tx1"/>
                </a:solidFill>
              </a:rPr>
              <a:t>For taxpayers with a business interest in an unincorporated entity (e.g., partnership, unincorporated joint-venture, limited liability company taxed as a partnership, etc.), </a:t>
            </a:r>
            <a:r>
              <a:rPr lang="en-US" sz="2800" b="0" dirty="0">
                <a:solidFill>
                  <a:schemeClr val="tx1"/>
                </a:solidFill>
                <a:highlight>
                  <a:srgbClr val="FFFF00"/>
                </a:highlight>
              </a:rPr>
              <a:t>the apportionment formula shall include the pro rata share of the unincorporated entity's factor data.</a:t>
            </a:r>
          </a:p>
          <a:p>
            <a:pPr marL="0" indent="0" algn="l">
              <a:spcBef>
                <a:spcPts val="0"/>
              </a:spcBef>
              <a:spcAft>
                <a:spcPts val="0"/>
              </a:spcAft>
              <a:buNone/>
            </a:pPr>
            <a:endParaRPr lang="en-US" sz="2000" b="0" dirty="0">
              <a:solidFill>
                <a:schemeClr val="tx1"/>
              </a:solidFill>
              <a:highlight>
                <a:srgbClr val="FFFF00"/>
              </a:highlight>
            </a:endParaRP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2279E-5D8F-5F5D-4980-AC47CC8147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54C5436-9219-135A-318D-EB05E71F65B2}"/>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1AD58A57-D908-132C-BE37-2C9BCF24167E}"/>
              </a:ext>
            </a:extLst>
          </p:cNvPr>
          <p:cNvSpPr>
            <a:spLocks noGrp="1"/>
          </p:cNvSpPr>
          <p:nvPr>
            <p:ph idx="1"/>
          </p:nvPr>
        </p:nvSpPr>
        <p:spPr>
          <a:xfrm>
            <a:off x="581192" y="1040147"/>
            <a:ext cx="11029615" cy="5115697"/>
          </a:xfrm>
        </p:spPr>
        <p:txBody>
          <a:bodyPr>
            <a:normAutofit/>
          </a:bodyPr>
          <a:lstStyle/>
          <a:p>
            <a:pPr marL="932400" lvl="1" indent="0" algn="just">
              <a:lnSpc>
                <a:spcPct val="90000"/>
              </a:lnSpc>
              <a:spcBef>
                <a:spcPts val="0"/>
              </a:spcBef>
              <a:spcAft>
                <a:spcPts val="0"/>
              </a:spcAft>
              <a:buNone/>
            </a:pPr>
            <a:endParaRPr lang="en-US" sz="2200" b="0" dirty="0">
              <a:solidFill>
                <a:schemeClr val="tx1"/>
              </a:solidFill>
              <a:highlight>
                <a:srgbClr val="FFFF00"/>
              </a:highligh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i="0" u="sng" strike="noStrike" kern="1200" cap="none" spc="0" normalizeH="0" baseline="0" noProof="0" dirty="0">
                <a:ln>
                  <a:noFill/>
                </a:ln>
                <a:solidFill>
                  <a:srgbClr val="A50021"/>
                </a:solidFill>
                <a:effectLst/>
                <a:uLnTx/>
                <a:uFillTx/>
              </a:rPr>
              <a:t>California</a:t>
            </a:r>
            <a:r>
              <a:rPr kumimoji="0" lang="en-US" sz="2200" b="0" i="0" u="none" strike="noStrike" kern="1200" cap="none" spc="0" normalizeH="0" baseline="0" noProof="0" dirty="0">
                <a:ln>
                  <a:noFill/>
                </a:ln>
                <a:solidFill>
                  <a:prstClr val="black"/>
                </a:solidFill>
                <a:effectLst/>
                <a:uLnTx/>
                <a:uFillTx/>
              </a:rPr>
              <a:t>: </a:t>
            </a:r>
            <a:r>
              <a:rPr kumimoji="0" lang="fr-FR" sz="2200" b="0" i="0" u="none" strike="noStrike" kern="1200" cap="none" spc="0" normalizeH="0" baseline="0" noProof="0" dirty="0">
                <a:ln>
                  <a:noFill/>
                </a:ln>
                <a:solidFill>
                  <a:prstClr val="black"/>
                </a:solidFill>
                <a:effectLst/>
                <a:uLnTx/>
                <a:uFillTx/>
              </a:rPr>
              <a:t>Cal. Code Regs. tit. 18, § 25137-1</a:t>
            </a:r>
            <a:endParaRPr kumimoji="0" lang="en-US" sz="2200" b="0" i="0" u="none" strike="noStrike" kern="1200" cap="none" spc="0" normalizeH="0" baseline="0" noProof="0" dirty="0">
              <a:ln>
                <a:noFill/>
              </a:ln>
              <a:solidFill>
                <a:prstClr val="black"/>
              </a:solidFill>
              <a:effectLst/>
              <a:uLnTx/>
              <a:uFillTx/>
            </a:endParaRPr>
          </a:p>
          <a:p>
            <a:pPr marL="9144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highlight>
                  <a:srgbClr val="FFFF00"/>
                </a:highlight>
                <a:uLnTx/>
                <a:uFillTx/>
                <a:ea typeface="+mn-ea"/>
                <a:cs typeface="+mn-cs"/>
              </a:rPr>
              <a:t>If the partnership’s </a:t>
            </a:r>
            <a:r>
              <a:rPr lang="en-US" sz="2000" dirty="0">
                <a:solidFill>
                  <a:prstClr val="black"/>
                </a:solidFill>
                <a:highlight>
                  <a:srgbClr val="FFFF00"/>
                </a:highlight>
              </a:rPr>
              <a:t>activities </a:t>
            </a:r>
            <a:r>
              <a:rPr kumimoji="0" lang="en-US" sz="2000" b="0" i="0" u="none" strike="noStrike" kern="1200" cap="none" spc="0" normalizeH="0" baseline="0" noProof="0" dirty="0">
                <a:ln>
                  <a:noFill/>
                </a:ln>
                <a:solidFill>
                  <a:prstClr val="black"/>
                </a:solidFill>
                <a:effectLst/>
                <a:highlight>
                  <a:srgbClr val="FFFF00"/>
                </a:highlight>
                <a:uLnTx/>
                <a:uFillTx/>
                <a:ea typeface="+mn-ea"/>
                <a:cs typeface="+mn-cs"/>
              </a:rPr>
              <a:t>and the taxpayer's activities constitute a unitary business under established standards, disregarding ownership requirements</a:t>
            </a:r>
            <a:r>
              <a:rPr kumimoji="0" lang="en-US" sz="2000" b="0" i="0" u="none" strike="noStrike" kern="1200" cap="none" spc="0" normalizeH="0" baseline="0" noProof="0" dirty="0">
                <a:ln>
                  <a:noFill/>
                </a:ln>
                <a:solidFill>
                  <a:prstClr val="black"/>
                </a:solidFill>
                <a:effectLst/>
                <a:uLnTx/>
                <a:uFillTx/>
                <a:ea typeface="+mn-ea"/>
                <a:cs typeface="+mn-cs"/>
              </a:rPr>
              <a:t>, the business income of such single trade or business attributable to this state shall be determined by an apportionment formula, pursuant to either Section 25128, Section 25128.5 or Section 25128.7, Revenue and Taxation Code, whichever is applicable, of the taxpayer </a:t>
            </a:r>
            <a:r>
              <a:rPr kumimoji="0" lang="en-US" sz="2000" b="0" i="0" u="none" strike="noStrike" kern="1200" cap="none" spc="0" normalizeH="0" baseline="0" noProof="0" dirty="0">
                <a:ln>
                  <a:noFill/>
                </a:ln>
                <a:solidFill>
                  <a:prstClr val="black"/>
                </a:solidFill>
                <a:effectLst/>
                <a:highlight>
                  <a:srgbClr val="FFFF00"/>
                </a:highlight>
                <a:uLnTx/>
                <a:uFillTx/>
                <a:ea typeface="+mn-ea"/>
                <a:cs typeface="+mn-cs"/>
              </a:rPr>
              <a:t>and its share of the partnership's factors </a:t>
            </a:r>
            <a:r>
              <a:rPr kumimoji="0" lang="en-US" sz="2000" b="0" i="0" u="none" strike="noStrike" kern="1200" cap="none" spc="0" normalizeH="0" baseline="0" noProof="0" dirty="0">
                <a:ln>
                  <a:noFill/>
                </a:ln>
                <a:solidFill>
                  <a:prstClr val="black"/>
                </a:solidFill>
                <a:effectLst/>
                <a:uLnTx/>
                <a:uFillTx/>
                <a:ea typeface="+mn-ea"/>
                <a:cs typeface="+mn-cs"/>
              </a:rPr>
              <a:t>for any partnership taxable year ending within or with the taxpayer's taxable year . . . </a:t>
            </a:r>
            <a:r>
              <a:rPr kumimoji="0" lang="en-US" sz="2000" b="0" i="0" u="none" strike="noStrike" kern="1200" cap="none" spc="0" normalizeH="0" baseline="0" noProof="0" dirty="0">
                <a:ln>
                  <a:noFill/>
                </a:ln>
                <a:solidFill>
                  <a:prstClr val="black"/>
                </a:solidFill>
                <a:effectLst/>
                <a:highlight>
                  <a:srgbClr val="FFFF00"/>
                </a:highlight>
                <a:uLnTx/>
                <a:uFillTx/>
                <a:ea typeface="+mn-ea"/>
                <a:cs typeface="+mn-cs"/>
              </a:rPr>
              <a:t>When the activities of the partnership and the taxpayer do not constitute a unitary business under established standards, disregarding ownership requirements, the taxpayer's share of the partnership's trade or business shall be treated as a separate trade or business of the taxpayer. </a:t>
            </a:r>
          </a:p>
        </p:txBody>
      </p:sp>
      <p:sp>
        <p:nvSpPr>
          <p:cNvPr id="3" name="Slide Number Placeholder 2">
            <a:extLst>
              <a:ext uri="{FF2B5EF4-FFF2-40B4-BE49-F238E27FC236}">
                <a16:creationId xmlns:a16="http://schemas.microsoft.com/office/drawing/2014/main" id="{CB55C4FA-5FBF-BA20-49E5-BA86EFCAA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91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459F99-EEC6-1B3A-E276-916864B12A35}"/>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4" name="Picture 3">
            <a:extLst>
              <a:ext uri="{FF2B5EF4-FFF2-40B4-BE49-F238E27FC236}">
                <a16:creationId xmlns:a16="http://schemas.microsoft.com/office/drawing/2014/main" id="{39140373-E660-E5BA-6B41-953DE58BCE68}"/>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pic>
        <p:nvPicPr>
          <p:cNvPr id="6" name="Picture 5">
            <a:extLst>
              <a:ext uri="{FF2B5EF4-FFF2-40B4-BE49-F238E27FC236}">
                <a16:creationId xmlns:a16="http://schemas.microsoft.com/office/drawing/2014/main" id="{60F425B9-A448-552E-B7C6-BBCCE20266DD}"/>
              </a:ext>
            </a:extLst>
          </p:cNvPr>
          <p:cNvPicPr>
            <a:picLocks/>
          </p:cNvPicPr>
          <p:nvPr>
            <p:custDataLst>
              <p:tags r:id="rId3"/>
            </p:custDataLst>
          </p:nvPr>
        </p:nvPicPr>
        <p:blipFill>
          <a:blip r:embed="rId9"/>
          <a:stretch>
            <a:fillRect/>
          </a:stretch>
        </p:blipFill>
        <p:spPr>
          <a:xfrm>
            <a:off x="508000" y="2209800"/>
            <a:ext cx="2438400" cy="2438400"/>
          </a:xfrm>
          <a:prstGeom prst="rect">
            <a:avLst/>
          </a:prstGeom>
        </p:spPr>
      </p:pic>
      <p:sp>
        <p:nvSpPr>
          <p:cNvPr id="7" name="Rectangle 6">
            <a:extLst>
              <a:ext uri="{FF2B5EF4-FFF2-40B4-BE49-F238E27FC236}">
                <a16:creationId xmlns:a16="http://schemas.microsoft.com/office/drawing/2014/main" id="{5B0D4D2B-9B1F-0AAF-B066-E306FFA3C546}"/>
              </a:ext>
            </a:extLst>
          </p:cNvPr>
          <p:cNvSpPr/>
          <p:nvPr>
            <p:custDataLst>
              <p:tags r:id="rId4"/>
            </p:custDataLst>
          </p:nvPr>
        </p:nvSpPr>
        <p:spPr>
          <a:xfrm>
            <a:off x="3200400" y="2571750"/>
            <a:ext cx="8483600" cy="1714500"/>
          </a:xfrm>
          <a:prstGeom prst="rect">
            <a:avLst/>
          </a:prstGeom>
          <a:noFill/>
          <a:ln w="2222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#1493195</a:t>
            </a:r>
            <a:endParaRPr lang="en-US" sz="3600" b="1">
              <a:solidFill>
                <a:srgbClr val="5B5B5B"/>
              </a:solidFill>
            </a:endParaRPr>
          </a:p>
        </p:txBody>
      </p:sp>
      <p:sp>
        <p:nvSpPr>
          <p:cNvPr id="8" name="Rectangle 7">
            <a:extLst>
              <a:ext uri="{FF2B5EF4-FFF2-40B4-BE49-F238E27FC236}">
                <a16:creationId xmlns:a16="http://schemas.microsoft.com/office/drawing/2014/main" id="{43A5F13F-69CB-124E-C35F-8DE051F50704}"/>
              </a:ext>
            </a:extLst>
          </p:cNvPr>
          <p:cNvSpPr/>
          <p:nvPr>
            <p:custDataLst>
              <p:tags r:id="rId5"/>
            </p:custDataLst>
          </p:nvPr>
        </p:nvSpPr>
        <p:spPr>
          <a:xfrm>
            <a:off x="3200400" y="6096000"/>
            <a:ext cx="8737600" cy="510125"/>
          </a:xfrm>
          <a:prstGeom prst="rect">
            <a:avLst/>
          </a:prstGeom>
          <a:noFill/>
          <a:ln w="22225"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1995115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D5F4-16AC-E542-BCEE-A430DA86E5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B9F135-1BFC-C5C4-39CA-9D33CD89B3EF}"/>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corporate partner sourcing rules</a:t>
            </a:r>
          </a:p>
        </p:txBody>
      </p:sp>
      <p:sp>
        <p:nvSpPr>
          <p:cNvPr id="7" name="Content Placeholder 6">
            <a:extLst>
              <a:ext uri="{FF2B5EF4-FFF2-40B4-BE49-F238E27FC236}">
                <a16:creationId xmlns:a16="http://schemas.microsoft.com/office/drawing/2014/main" id="{640D3B01-0EB7-32D4-D26B-E8BBB883E560}"/>
              </a:ext>
            </a:extLst>
          </p:cNvPr>
          <p:cNvSpPr>
            <a:spLocks noGrp="1"/>
          </p:cNvSpPr>
          <p:nvPr>
            <p:ph idx="1"/>
          </p:nvPr>
        </p:nvSpPr>
        <p:spPr>
          <a:xfrm>
            <a:off x="0" y="1311965"/>
            <a:ext cx="11610807" cy="5399919"/>
          </a:xfrm>
        </p:spPr>
        <p:txBody>
          <a:bodyPr>
            <a:normAutofit/>
          </a:bodyPr>
          <a:lstStyle/>
          <a:p>
            <a:pPr marL="666900" lvl="1" indent="-342900">
              <a:spcBef>
                <a:spcPts val="0"/>
              </a:spcBef>
              <a:spcAft>
                <a:spcPts val="0"/>
              </a:spcAft>
              <a:buFont typeface="Arial" panose="020B0604020202020204" pitchFamily="34" charset="0"/>
              <a:buChar char="•"/>
            </a:pPr>
            <a:r>
              <a:rPr lang="en-US" sz="1600" b="0" u="sng" dirty="0">
                <a:solidFill>
                  <a:srgbClr val="A50021"/>
                </a:solidFill>
              </a:rPr>
              <a:t>Hawaii</a:t>
            </a:r>
            <a:r>
              <a:rPr lang="en-US" sz="1600" b="0" dirty="0">
                <a:solidFill>
                  <a:schemeClr val="tx1"/>
                </a:solidFill>
              </a:rPr>
              <a:t>: </a:t>
            </a:r>
            <a:r>
              <a:rPr lang="fr-FR" sz="1600" b="0" dirty="0">
                <a:solidFill>
                  <a:schemeClr val="tx1"/>
                </a:solidFill>
              </a:rPr>
              <a:t>Haw. Code R. § 18-235-29-04 </a:t>
            </a:r>
            <a:endParaRPr lang="en-US" sz="1600" b="0" dirty="0">
              <a:solidFill>
                <a:schemeClr val="tx1"/>
              </a:solidFill>
            </a:endParaRPr>
          </a:p>
          <a:p>
            <a:pPr marL="608400" indent="0" algn="just">
              <a:lnSpc>
                <a:spcPct val="90000"/>
              </a:lnSpc>
              <a:spcBef>
                <a:spcPts val="0"/>
              </a:spcBef>
              <a:spcAft>
                <a:spcPts val="0"/>
              </a:spcAft>
              <a:buNone/>
            </a:pPr>
            <a:endParaRPr lang="en-US" sz="1800" dirty="0">
              <a:solidFill>
                <a:schemeClr val="tx1"/>
              </a:solidFill>
            </a:endParaRPr>
          </a:p>
          <a:p>
            <a:pPr marL="457200" indent="0" algn="just">
              <a:lnSpc>
                <a:spcPct val="90000"/>
              </a:lnSpc>
              <a:spcBef>
                <a:spcPts val="0"/>
              </a:spcBef>
              <a:spcAft>
                <a:spcPts val="0"/>
              </a:spcAft>
              <a:buNone/>
            </a:pPr>
            <a:r>
              <a:rPr lang="en-US" sz="1500" b="0" dirty="0">
                <a:solidFill>
                  <a:schemeClr val="tx1"/>
                </a:solidFill>
              </a:rPr>
              <a:t>(a) If a taxpayer is a partner in a partnership, and </a:t>
            </a:r>
            <a:r>
              <a:rPr lang="en-US" sz="1500" b="0" dirty="0">
                <a:solidFill>
                  <a:schemeClr val="tx1"/>
                </a:solidFill>
                <a:highlight>
                  <a:srgbClr val="FFFF00"/>
                </a:highlight>
              </a:rPr>
              <a:t>the partnership's activities and the taxpayer's activities constitute a unitary business:</a:t>
            </a:r>
          </a:p>
          <a:p>
            <a:pPr marL="608400" indent="0" algn="just">
              <a:lnSpc>
                <a:spcPct val="90000"/>
              </a:lnSpc>
              <a:spcBef>
                <a:spcPts val="0"/>
              </a:spcBef>
              <a:spcAft>
                <a:spcPts val="0"/>
              </a:spcAft>
              <a:buNone/>
            </a:pPr>
            <a:r>
              <a:rPr lang="en-US" sz="1500" b="0" dirty="0">
                <a:solidFill>
                  <a:schemeClr val="tx1"/>
                </a:solidFill>
              </a:rPr>
              <a:t>(1) The taxpayer's share of the partnership's trade or business shall be combined with the taxpayer's trade or business;</a:t>
            </a:r>
          </a:p>
          <a:p>
            <a:pPr marL="608400" indent="0" algn="just">
              <a:lnSpc>
                <a:spcPct val="90000"/>
              </a:lnSpc>
              <a:spcBef>
                <a:spcPts val="0"/>
              </a:spcBef>
              <a:spcAft>
                <a:spcPts val="0"/>
              </a:spcAft>
              <a:buNone/>
            </a:pPr>
            <a:r>
              <a:rPr lang="en-US" sz="1500" b="0" dirty="0">
                <a:solidFill>
                  <a:schemeClr val="tx1"/>
                </a:solidFill>
              </a:rPr>
              <a:t>(2) </a:t>
            </a:r>
            <a:r>
              <a:rPr lang="en-US" sz="1500" b="0" dirty="0">
                <a:solidFill>
                  <a:schemeClr val="tx1"/>
                </a:solidFill>
                <a:highlight>
                  <a:srgbClr val="FFFF00"/>
                </a:highlight>
              </a:rPr>
              <a:t>The property, payroll, and sales factors, or other applicable factors, of the taxpayer and the partnership shall be combined</a:t>
            </a:r>
            <a:r>
              <a:rPr lang="en-US" sz="1500" b="0" dirty="0">
                <a:solidFill>
                  <a:schemeClr val="tx1"/>
                </a:solidFill>
              </a:rPr>
              <a:t>; and</a:t>
            </a:r>
          </a:p>
          <a:p>
            <a:pPr marL="608400" indent="0" algn="just">
              <a:lnSpc>
                <a:spcPct val="90000"/>
              </a:lnSpc>
              <a:spcBef>
                <a:spcPts val="0"/>
              </a:spcBef>
              <a:spcAft>
                <a:spcPts val="0"/>
              </a:spcAft>
              <a:buNone/>
            </a:pPr>
            <a:r>
              <a:rPr lang="en-US" sz="1500" b="0" dirty="0">
                <a:solidFill>
                  <a:schemeClr val="tx1"/>
                </a:solidFill>
              </a:rPr>
              <a:t>(3) Intercompany items shall be eliminated, under the principles set forth in section 18-235-22-03.</a:t>
            </a:r>
          </a:p>
          <a:p>
            <a:pPr marL="932400" lvl="1" indent="0" algn="just">
              <a:lnSpc>
                <a:spcPct val="90000"/>
              </a:lnSpc>
              <a:spcBef>
                <a:spcPts val="0"/>
              </a:spcBef>
              <a:spcAft>
                <a:spcPts val="0"/>
              </a:spcAft>
              <a:buNone/>
            </a:pPr>
            <a:endParaRPr lang="en-US" sz="1500" dirty="0">
              <a:solidFill>
                <a:schemeClr val="tx1"/>
              </a:solidFill>
            </a:endParaRPr>
          </a:p>
          <a:p>
            <a:pPr marL="457200" lvl="1" indent="0" algn="just">
              <a:lnSpc>
                <a:spcPct val="90000"/>
              </a:lnSpc>
              <a:spcBef>
                <a:spcPts val="0"/>
              </a:spcBef>
              <a:spcAft>
                <a:spcPts val="0"/>
              </a:spcAft>
              <a:buNone/>
            </a:pPr>
            <a:r>
              <a:rPr lang="en-US" sz="1500" b="0" dirty="0">
                <a:solidFill>
                  <a:schemeClr val="tx1"/>
                </a:solidFill>
              </a:rPr>
              <a:t>(b) </a:t>
            </a:r>
            <a:r>
              <a:rPr lang="en-US" sz="1500" b="0" dirty="0">
                <a:solidFill>
                  <a:schemeClr val="tx1"/>
                </a:solidFill>
                <a:highlight>
                  <a:srgbClr val="FFFF00"/>
                </a:highlight>
              </a:rPr>
              <a:t>If a taxpayer is a partner in a partnership, and the partnership's activities and the taxpayer's activities do not constitute a unitary business, the partnership shall allocate and apportion its income at the partnership level. The taxpayer's distributive share of the partnership's income allocated or apportioned to this State shall not be subject to further apportionment by the taxpayer.</a:t>
            </a:r>
          </a:p>
          <a:p>
            <a:pPr marL="932400" lvl="1" indent="0" algn="just">
              <a:lnSpc>
                <a:spcPct val="90000"/>
              </a:lnSpc>
              <a:spcBef>
                <a:spcPts val="0"/>
              </a:spcBef>
              <a:spcAft>
                <a:spcPts val="0"/>
              </a:spcAft>
              <a:buNone/>
            </a:pPr>
            <a:r>
              <a:rPr lang="en-US" sz="1600" dirty="0">
                <a:solidFill>
                  <a:schemeClr val="tx1"/>
                </a:solidFill>
                <a:highlight>
                  <a:srgbClr val="FFFF00"/>
                </a:highlight>
              </a:rPr>
              <a:t>	</a:t>
            </a:r>
          </a:p>
          <a:p>
            <a:pPr marL="932400" lvl="1" indent="0" algn="just">
              <a:lnSpc>
                <a:spcPct val="90000"/>
              </a:lnSpc>
              <a:spcBef>
                <a:spcPts val="0"/>
              </a:spcBef>
              <a:spcAft>
                <a:spcPts val="0"/>
              </a:spcAft>
              <a:buNone/>
            </a:pPr>
            <a:r>
              <a:rPr lang="en-US" sz="1500" b="0" dirty="0">
                <a:solidFill>
                  <a:schemeClr val="tx1"/>
                </a:solidFill>
              </a:rPr>
              <a:t>Example: Corporation A's distributive share of income in partnership P is 20 per cent. Corporation A 	manufactures and sells toys in the seven western states. Partnership P operates farms within and without this State. Both corporation A and partnership P earn exclusively business income, except for distributions from Partnership P. Corporation A's business income for the year is $1,000,000 and partnership P's income is $800,000 for the same year. </a:t>
            </a:r>
            <a:r>
              <a:rPr lang="en-US" sz="1500" b="0" dirty="0">
                <a:solidFill>
                  <a:schemeClr val="tx1"/>
                </a:solidFill>
                <a:highlight>
                  <a:srgbClr val="FFFF00"/>
                </a:highlight>
              </a:rPr>
              <a:t>Because corporation A and partnership P are engaged in two different trades or businesses, corporation A shall apportion its $1,000,000 income on the basis of its own apportionment formula. Partnership P shall apportion its business income of $800,000 on the basis of its own apportionment formula. Corporation A's apportionment factors are determined without regard to Partnership P's apportionment factors, and vice versa</a:t>
            </a:r>
            <a:r>
              <a:rPr lang="en-US" sz="1500" b="0" dirty="0">
                <a:solidFill>
                  <a:schemeClr val="tx1"/>
                </a:solidFill>
              </a:rPr>
              <a:t>. Assume that corporation A's apportionment percentage determined under section 18-235-29-01 is 35 per cent, and that partner-ship P's apportionment percentage is 10 per cent. Partnership P's Hawaii income is 10 per cent of the income from its farming business ($80,000 = 10 per cent × $800,000). Corporation A is taxable in this State upon 35 per cent of the income from its toy manufacturing business ($350,000 = 35 per cent × $1,000,000) plus its full distributive share of the partnership income attributed to this State ($16,000 = 20 per cent × $80,000), or $366,000.</a:t>
            </a:r>
          </a:p>
          <a:p>
            <a:pPr marL="932400" lvl="1" indent="0" algn="just">
              <a:lnSpc>
                <a:spcPct val="90000"/>
              </a:lnSpc>
              <a:spcBef>
                <a:spcPts val="0"/>
              </a:spcBef>
              <a:spcAft>
                <a:spcPts val="0"/>
              </a:spcAft>
              <a:buNone/>
            </a:pPr>
            <a:endParaRPr lang="en-US" sz="1800" dirty="0">
              <a:solidFill>
                <a:schemeClr val="tx1"/>
              </a:solidFill>
            </a:endParaRPr>
          </a:p>
        </p:txBody>
      </p:sp>
      <p:sp>
        <p:nvSpPr>
          <p:cNvPr id="3" name="Slide Number Placeholder 2">
            <a:extLst>
              <a:ext uri="{FF2B5EF4-FFF2-40B4-BE49-F238E27FC236}">
                <a16:creationId xmlns:a16="http://schemas.microsoft.com/office/drawing/2014/main" id="{DEB80527-B55B-D8E2-E2FE-DEABDF691F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81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05432-B544-0711-D127-B341C96C493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4AEBE4-20E6-20FC-8D2D-6731C57AF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1" name="Rectangle 10">
            <a:extLst>
              <a:ext uri="{FF2B5EF4-FFF2-40B4-BE49-F238E27FC236}">
                <a16:creationId xmlns:a16="http://schemas.microsoft.com/office/drawing/2014/main" id="{4FDF5D47-8739-F6C7-0100-1EA3CBF8E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F8AADBC1-701B-78C3-905D-C125EBAB2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5" name="Rectangle 14">
            <a:extLst>
              <a:ext uri="{FF2B5EF4-FFF2-40B4-BE49-F238E27FC236}">
                <a16:creationId xmlns:a16="http://schemas.microsoft.com/office/drawing/2014/main" id="{9F61D60B-74C3-11E5-E1B5-28E89D01C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7" name="Rectangle 16">
            <a:extLst>
              <a:ext uri="{FF2B5EF4-FFF2-40B4-BE49-F238E27FC236}">
                <a16:creationId xmlns:a16="http://schemas.microsoft.com/office/drawing/2014/main" id="{6E7128BB-CBE3-B71B-C3D8-2C8265D43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8D98E6F6-C708-ED8F-9A8F-83B5300F1075}"/>
              </a:ext>
            </a:extLst>
          </p:cNvPr>
          <p:cNvSpPr>
            <a:spLocks noGrp="1"/>
          </p:cNvSpPr>
          <p:nvPr>
            <p:ph type="title"/>
          </p:nvPr>
        </p:nvSpPr>
        <p:spPr>
          <a:xfrm>
            <a:off x="650449" y="1037967"/>
            <a:ext cx="3242821" cy="4709131"/>
          </a:xfrm>
        </p:spPr>
        <p:txBody>
          <a:bodyPr anchor="ctr">
            <a:normAutofit/>
          </a:bodyPr>
          <a:lstStyle/>
          <a:p>
            <a:r>
              <a:rPr lang="en-US" sz="3600" dirty="0">
                <a:solidFill>
                  <a:srgbClr val="FFFEFF"/>
                </a:solidFill>
              </a:rPr>
              <a:t>Variations in Corporate Partner Rules</a:t>
            </a:r>
          </a:p>
        </p:txBody>
      </p:sp>
      <p:sp>
        <p:nvSpPr>
          <p:cNvPr id="3" name="Content Placeholder 2">
            <a:extLst>
              <a:ext uri="{FF2B5EF4-FFF2-40B4-BE49-F238E27FC236}">
                <a16:creationId xmlns:a16="http://schemas.microsoft.com/office/drawing/2014/main" id="{98856863-1717-0458-DE66-4FAFBE2F3522}"/>
              </a:ext>
            </a:extLst>
          </p:cNvPr>
          <p:cNvSpPr>
            <a:spLocks noGrp="1"/>
          </p:cNvSpPr>
          <p:nvPr>
            <p:ph idx="1"/>
          </p:nvPr>
        </p:nvSpPr>
        <p:spPr>
          <a:xfrm>
            <a:off x="4474468" y="707011"/>
            <a:ext cx="7210531" cy="5556502"/>
          </a:xfrm>
        </p:spPr>
        <p:txBody>
          <a:bodyPr>
            <a:normAutofit/>
          </a:bodyPr>
          <a:lstStyle/>
          <a:p>
            <a:pPr>
              <a:lnSpc>
                <a:spcPct val="100000"/>
              </a:lnSpc>
              <a:spcBef>
                <a:spcPts val="1800"/>
              </a:spcBef>
              <a:spcAft>
                <a:spcPts val="1200"/>
              </a:spcAft>
            </a:pPr>
            <a:r>
              <a:rPr lang="en-US" sz="2400" b="1" dirty="0"/>
              <a:t>State rules vary on whether they indicate if a unitary relationship is required to blend the factors of a partnership with a corporation. </a:t>
            </a:r>
          </a:p>
          <a:p>
            <a:pPr>
              <a:lnSpc>
                <a:spcPct val="100000"/>
              </a:lnSpc>
              <a:spcBef>
                <a:spcPts val="1800"/>
              </a:spcBef>
              <a:spcAft>
                <a:spcPts val="1200"/>
              </a:spcAft>
            </a:pPr>
            <a:r>
              <a:rPr lang="en-US" sz="2400" b="1" dirty="0"/>
              <a:t>There are variations on how unitary is defined in the partnership context and on whether ownership requirements are disregarded.</a:t>
            </a:r>
          </a:p>
          <a:p>
            <a:pPr>
              <a:lnSpc>
                <a:spcPct val="100000"/>
              </a:lnSpc>
              <a:spcBef>
                <a:spcPts val="1800"/>
              </a:spcBef>
              <a:spcAft>
                <a:spcPts val="1200"/>
              </a:spcAft>
            </a:pPr>
            <a:r>
              <a:rPr lang="en-US" sz="2400" b="1" dirty="0"/>
              <a:t>States vary on whether they specifically define a pro rata or proportionate share of partnership factors. </a:t>
            </a:r>
          </a:p>
          <a:p>
            <a:pPr>
              <a:lnSpc>
                <a:spcPct val="100000"/>
              </a:lnSpc>
              <a:spcBef>
                <a:spcPts val="1800"/>
              </a:spcBef>
              <a:spcAft>
                <a:spcPts val="1200"/>
              </a:spcAft>
            </a:pPr>
            <a:r>
              <a:rPr lang="en-US" sz="2400" b="1" dirty="0"/>
              <a:t>States vary on whether intercompany transactions between the corporation and partnership must be excluded from the apportionment factors. </a:t>
            </a:r>
          </a:p>
        </p:txBody>
      </p:sp>
      <p:sp>
        <p:nvSpPr>
          <p:cNvPr id="4" name="Slide Number Placeholder 3">
            <a:extLst>
              <a:ext uri="{FF2B5EF4-FFF2-40B4-BE49-F238E27FC236}">
                <a16:creationId xmlns:a16="http://schemas.microsoft.com/office/drawing/2014/main" id="{A166EC6B-973F-FD7B-734F-8E5886CB15D1}"/>
              </a:ext>
            </a:extLst>
          </p:cNvPr>
          <p:cNvSpPr>
            <a:spLocks noGrp="1"/>
          </p:cNvSpPr>
          <p:nvPr>
            <p:ph type="sldNum" sz="quarter" idx="12"/>
          </p:nvPr>
        </p:nvSpPr>
        <p:spPr>
          <a:xfrm>
            <a:off x="10558300" y="6423914"/>
            <a:ext cx="105251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3122440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A02A5-8937-754F-02CC-F1AB30A98E64}"/>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4" name="Rectangle 2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6" name="Rectangle 2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8" name="Rectangle 2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30" name="Rectangle 29">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67E96785-58E4-4E4C-27A5-ED7E92451116}"/>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dirty="0">
                <a:solidFill>
                  <a:srgbClr val="FFFFFF"/>
                </a:solidFill>
              </a:rPr>
              <a:t>Explicit </a:t>
            </a:r>
            <a:br>
              <a:rPr lang="en-US" sz="3600" dirty="0">
                <a:solidFill>
                  <a:srgbClr val="FFFFFF"/>
                </a:solidFill>
              </a:rPr>
            </a:br>
            <a:r>
              <a:rPr lang="en-US" sz="3600" dirty="0">
                <a:solidFill>
                  <a:srgbClr val="FFFFFF"/>
                </a:solidFill>
              </a:rPr>
              <a:t>Tiered Partnership</a:t>
            </a:r>
            <a:br>
              <a:rPr lang="en-US" sz="3600" dirty="0">
                <a:solidFill>
                  <a:srgbClr val="FFFFFF"/>
                </a:solidFill>
              </a:rPr>
            </a:br>
            <a:r>
              <a:rPr lang="en-US" sz="3600" dirty="0">
                <a:solidFill>
                  <a:srgbClr val="FFFFFF"/>
                </a:solidFill>
              </a:rPr>
              <a:t>Sourcing </a:t>
            </a:r>
            <a:br>
              <a:rPr lang="en-US" sz="3600" dirty="0">
                <a:solidFill>
                  <a:srgbClr val="FFFFFF"/>
                </a:solidFill>
              </a:rPr>
            </a:br>
            <a:r>
              <a:rPr lang="en-US" sz="3600" dirty="0">
                <a:solidFill>
                  <a:srgbClr val="FFFFFF"/>
                </a:solidFill>
              </a:rPr>
              <a:t>Rules</a:t>
            </a:r>
          </a:p>
        </p:txBody>
      </p:sp>
      <p:sp>
        <p:nvSpPr>
          <p:cNvPr id="34" name="Rectangle 3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5" name="Picture 4" descr="A map with a diagram of people and a map&#10;&#10;Description automatically generated with medium confidence">
            <a:extLst>
              <a:ext uri="{FF2B5EF4-FFF2-40B4-BE49-F238E27FC236}">
                <a16:creationId xmlns:a16="http://schemas.microsoft.com/office/drawing/2014/main" id="{F13E3F02-A8A0-77CA-665B-10A618537EE0}"/>
              </a:ext>
            </a:extLst>
          </p:cNvPr>
          <p:cNvPicPr>
            <a:picLocks noChangeAspect="1"/>
          </p:cNvPicPr>
          <p:nvPr/>
        </p:nvPicPr>
        <p:blipFill rotWithShape="1">
          <a:blip r:embed="rId3"/>
          <a:srcRect l="18695" r="13743" b="1"/>
          <a:stretch/>
        </p:blipFill>
        <p:spPr>
          <a:xfrm>
            <a:off x="4654295" y="440872"/>
            <a:ext cx="7086151" cy="5899650"/>
          </a:xfrm>
          <a:prstGeom prst="rect">
            <a:avLst/>
          </a:prstGeom>
        </p:spPr>
      </p:pic>
      <p:sp>
        <p:nvSpPr>
          <p:cNvPr id="4" name="Slide Number Placeholder 3">
            <a:extLst>
              <a:ext uri="{FF2B5EF4-FFF2-40B4-BE49-F238E27FC236}">
                <a16:creationId xmlns:a16="http://schemas.microsoft.com/office/drawing/2014/main" id="{FDB46343-CA4B-4A81-1FBA-CB49A8AF96E4}"/>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900" b="0" i="0" u="none" strike="noStrike" kern="1200" cap="none" spc="0" normalizeH="0" baseline="0" noProof="0">
                <a:ln>
                  <a:noFill/>
                </a:ln>
                <a:solidFill>
                  <a:srgbClr val="FFFFFF"/>
                </a:solidFill>
                <a:effectLst/>
                <a:uLnTx/>
                <a:uFillTx/>
                <a:latin typeface="Franklin Gothic Book"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22</a:t>
            </a:fld>
            <a:endParaRPr kumimoji="0" lang="en-US" sz="900" b="0" i="0" u="none" strike="noStrike" kern="1200" cap="none" spc="0" normalizeH="0" baseline="0" noProof="0" dirty="0">
              <a:ln>
                <a:noFill/>
              </a:ln>
              <a:solidFill>
                <a:srgbClr val="FFFFFF"/>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117045374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F8154-3FE6-5715-12F3-EFDEC38777D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7640F68-DB31-A3E1-BD61-B5C52E289745}"/>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5A876079-BFDA-1496-0501-25CE174DDD85}"/>
              </a:ext>
            </a:extLst>
          </p:cNvPr>
          <p:cNvSpPr>
            <a:spLocks noGrp="1"/>
          </p:cNvSpPr>
          <p:nvPr>
            <p:ph idx="1"/>
          </p:nvPr>
        </p:nvSpPr>
        <p:spPr>
          <a:xfrm>
            <a:off x="581192" y="1474572"/>
            <a:ext cx="11029615" cy="5314467"/>
          </a:xfrm>
        </p:spPr>
        <p:txBody>
          <a:bodyPr>
            <a:normAutofit fontScale="77500" lnSpcReduction="20000"/>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Colorado</a:t>
            </a:r>
            <a:r>
              <a:rPr lang="en-US" sz="2200" b="0" dirty="0">
                <a:solidFill>
                  <a:schemeClr val="tx1"/>
                </a:solidFill>
              </a:rPr>
              <a:t>: </a:t>
            </a:r>
            <a:r>
              <a:rPr lang="fr-FR" sz="2200" b="0" dirty="0">
                <a:solidFill>
                  <a:schemeClr val="tx1"/>
                </a:solidFill>
              </a:rPr>
              <a:t>Colo. Code Regs. § 39-22-109(3)(c) (continued)</a:t>
            </a:r>
            <a:endParaRPr lang="en-US" sz="2200" b="0" dirty="0">
              <a:solidFill>
                <a:schemeClr val="tx1"/>
              </a:solidFill>
            </a:endParaRPr>
          </a:p>
          <a:p>
            <a:pPr marL="914400" algn="just">
              <a:spcBef>
                <a:spcPts val="0"/>
              </a:spcBef>
              <a:spcAft>
                <a:spcPts val="0"/>
              </a:spcAft>
            </a:pPr>
            <a:endParaRPr lang="en-US" sz="2200" b="0" dirty="0">
              <a:solidFill>
                <a:schemeClr val="tx1"/>
              </a:solidFill>
            </a:endParaRPr>
          </a:p>
          <a:p>
            <a:pPr marL="640080" lvl="1" indent="0" algn="just">
              <a:lnSpc>
                <a:spcPct val="110000"/>
              </a:lnSpc>
              <a:spcBef>
                <a:spcPts val="0"/>
              </a:spcBef>
              <a:spcAft>
                <a:spcPts val="0"/>
              </a:spcAft>
              <a:buNone/>
            </a:pPr>
            <a:r>
              <a:rPr lang="en-US" sz="2100" dirty="0">
                <a:solidFill>
                  <a:schemeClr val="tx1"/>
                </a:solidFill>
              </a:rPr>
              <a:t>In the case of a Nonresident who is a Member of a partnership ("first partnership"), which partnership is a partner in another partnership ("second partnership"), the following rules apply:</a:t>
            </a:r>
          </a:p>
          <a:p>
            <a:pPr marL="640080" lvl="1" indent="0" algn="just">
              <a:lnSpc>
                <a:spcPct val="110000"/>
              </a:lnSpc>
              <a:spcBef>
                <a:spcPts val="0"/>
              </a:spcBef>
              <a:spcAft>
                <a:spcPts val="0"/>
              </a:spcAft>
              <a:buNone/>
            </a:pPr>
            <a:r>
              <a:rPr lang="en-US" sz="2100" dirty="0">
                <a:solidFill>
                  <a:schemeClr val="tx1"/>
                </a:solidFill>
              </a:rPr>
              <a:t>	</a:t>
            </a:r>
          </a:p>
          <a:p>
            <a:pPr marL="640080" lvl="1" indent="0" algn="just">
              <a:lnSpc>
                <a:spcPct val="110000"/>
              </a:lnSpc>
              <a:spcBef>
                <a:spcPts val="0"/>
              </a:spcBef>
              <a:spcAft>
                <a:spcPts val="0"/>
              </a:spcAft>
              <a:buNone/>
            </a:pPr>
            <a:r>
              <a:rPr lang="en-US" sz="2100" dirty="0">
                <a:solidFill>
                  <a:schemeClr val="tx1"/>
                </a:solidFill>
              </a:rPr>
              <a:t>	(A) Unitary Partnerships. In the case of unitary partnerships, the election made by the second partnership is irrelevant to the treatment of income of the first partnership.</a:t>
            </a:r>
          </a:p>
          <a:p>
            <a:pPr marL="640080" lvl="1" indent="0" algn="just">
              <a:lnSpc>
                <a:spcPct val="110000"/>
              </a:lnSpc>
              <a:spcBef>
                <a:spcPts val="0"/>
              </a:spcBef>
              <a:spcAft>
                <a:spcPts val="0"/>
              </a:spcAft>
              <a:buNone/>
            </a:pPr>
            <a:r>
              <a:rPr lang="en-US" sz="2100" dirty="0">
                <a:solidFill>
                  <a:schemeClr val="tx1"/>
                </a:solidFill>
              </a:rPr>
              <a:t>		(I) If the first partnership makes the election to apportion its income pursuant to § 39-22-303.6, C.R.S. (including the special apportionment rules adopted thereunder), and is unitary with the second partnership as determined by general unitary theory, then the Nonresident member of the first partnership's share of Colorado source income is the Member's pro rata share of the partnership's Colorado-source income as determined by § 39-22-303.6, C.R.S. </a:t>
            </a:r>
            <a:r>
              <a:rPr lang="en-US" sz="2100" dirty="0">
                <a:solidFill>
                  <a:schemeClr val="tx1"/>
                </a:solidFill>
                <a:highlight>
                  <a:srgbClr val="FFFF00"/>
                </a:highlight>
              </a:rPr>
              <a:t>The first and second partnerships are treated as a single entity for purposes of calculating apportionment </a:t>
            </a:r>
            <a:r>
              <a:rPr lang="en-US" sz="2100" dirty="0">
                <a:solidFill>
                  <a:schemeClr val="tx1"/>
                </a:solidFill>
              </a:rPr>
              <a:t>under § 39-22-303.6, C.R.S.</a:t>
            </a:r>
          </a:p>
          <a:p>
            <a:pPr marL="640080" lvl="1" indent="0" algn="just">
              <a:lnSpc>
                <a:spcPct val="110000"/>
              </a:lnSpc>
              <a:spcBef>
                <a:spcPts val="0"/>
              </a:spcBef>
              <a:spcAft>
                <a:spcPts val="0"/>
              </a:spcAft>
              <a:buNone/>
            </a:pPr>
            <a:r>
              <a:rPr lang="en-US" sz="2100" dirty="0">
                <a:solidFill>
                  <a:schemeClr val="tx1"/>
                </a:solidFill>
              </a:rPr>
              <a:t>		(II) If the first partnership makes the election not to apportion its income pursuant to § 39-22-303.6, C.R.S., and is unitary with the second partnership, then the partnerships are treated as one partnership and the income is sourced in accordance with this rule.</a:t>
            </a:r>
          </a:p>
          <a:p>
            <a:pPr marL="640080" lvl="1" indent="0" algn="just">
              <a:lnSpc>
                <a:spcPct val="110000"/>
              </a:lnSpc>
              <a:spcBef>
                <a:spcPts val="0"/>
              </a:spcBef>
              <a:spcAft>
                <a:spcPts val="0"/>
              </a:spcAft>
              <a:buNone/>
            </a:pPr>
            <a:r>
              <a:rPr lang="en-US" sz="2100" dirty="0">
                <a:solidFill>
                  <a:schemeClr val="tx1"/>
                </a:solidFill>
              </a:rPr>
              <a:t>	</a:t>
            </a:r>
          </a:p>
          <a:p>
            <a:pPr marL="640080" lvl="1" indent="0" algn="just">
              <a:lnSpc>
                <a:spcPct val="110000"/>
              </a:lnSpc>
              <a:spcBef>
                <a:spcPts val="0"/>
              </a:spcBef>
              <a:spcAft>
                <a:spcPts val="0"/>
              </a:spcAft>
              <a:buNone/>
            </a:pPr>
            <a:r>
              <a:rPr lang="en-US" sz="2100" dirty="0">
                <a:solidFill>
                  <a:schemeClr val="tx1"/>
                </a:solidFill>
              </a:rPr>
              <a:t>	(B) Non-Unitary Partnerships. In the case of non-unitary partnerships, the election made by the first partnership is irrelevant to the treatment of income of the second partnership.</a:t>
            </a:r>
          </a:p>
          <a:p>
            <a:pPr marL="640080" lvl="1" indent="0" algn="just">
              <a:lnSpc>
                <a:spcPct val="110000"/>
              </a:lnSpc>
              <a:spcBef>
                <a:spcPts val="0"/>
              </a:spcBef>
              <a:spcAft>
                <a:spcPts val="0"/>
              </a:spcAft>
              <a:buNone/>
            </a:pPr>
            <a:r>
              <a:rPr lang="en-US" sz="2100" dirty="0">
                <a:solidFill>
                  <a:schemeClr val="tx1"/>
                </a:solidFill>
              </a:rPr>
              <a:t>		(I) </a:t>
            </a:r>
            <a:r>
              <a:rPr lang="en-US" sz="2100" dirty="0">
                <a:solidFill>
                  <a:schemeClr val="tx1"/>
                </a:solidFill>
                <a:highlight>
                  <a:srgbClr val="FFFF00"/>
                </a:highlight>
              </a:rPr>
              <a:t>If the two partnerships are non-unitary, then regardless of the election made by the first partnership, the first partnership's pro-rata share of the second partnership's Colorado-source income is directly allocated by the first partnership to Colorado and is not apportioned. The pro-rata share of such income passes through to the Nonresident Member as Colorado-source income.</a:t>
            </a: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D01AF3EC-DF8D-C22D-13CE-4ED012C39A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571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6BB2F-0D1D-B9EA-8484-F098FDB7AF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73B7A1-FBF3-26E4-3760-2A78D3B3C9CF}"/>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B0993ED1-BBAC-BC6E-E73E-61578029CACD}"/>
              </a:ext>
            </a:extLst>
          </p:cNvPr>
          <p:cNvSpPr>
            <a:spLocks noGrp="1"/>
          </p:cNvSpPr>
          <p:nvPr>
            <p:ph idx="1"/>
          </p:nvPr>
        </p:nvSpPr>
        <p:spPr>
          <a:xfrm>
            <a:off x="581192" y="1474572"/>
            <a:ext cx="11029615" cy="5115697"/>
          </a:xfrm>
        </p:spPr>
        <p:txBody>
          <a:bodyPr>
            <a:normAutofit fontScale="77500" lnSpcReduction="20000"/>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New York</a:t>
            </a:r>
            <a:r>
              <a:rPr lang="en-US" sz="2200" b="0" dirty="0">
                <a:solidFill>
                  <a:schemeClr val="tx1"/>
                </a:solidFill>
              </a:rPr>
              <a:t>: New York Instructions for Form IT-204 (2023)</a:t>
            </a:r>
          </a:p>
          <a:p>
            <a:pPr marL="914400" algn="just">
              <a:spcBef>
                <a:spcPts val="0"/>
              </a:spcBef>
              <a:spcAft>
                <a:spcPts val="0"/>
              </a:spcAft>
            </a:pPr>
            <a:endParaRPr lang="en-US" sz="2200" b="0" dirty="0">
              <a:solidFill>
                <a:schemeClr val="tx1"/>
              </a:solidFill>
            </a:endParaRPr>
          </a:p>
          <a:p>
            <a:pPr marL="731520" lvl="1" indent="0" algn="just">
              <a:lnSpc>
                <a:spcPct val="110000"/>
              </a:lnSpc>
              <a:spcBef>
                <a:spcPts val="0"/>
              </a:spcBef>
              <a:spcAft>
                <a:spcPts val="0"/>
              </a:spcAft>
              <a:buNone/>
            </a:pPr>
            <a:r>
              <a:rPr lang="en-US" sz="2200" b="0" dirty="0">
                <a:solidFill>
                  <a:schemeClr val="tx1"/>
                </a:solidFill>
              </a:rPr>
              <a:t>Tiered partnerships (Regulation section 137.6) If your partnership is a partner in another partnership (hereinafter referred to as the lower tier partnership), </a:t>
            </a:r>
            <a:r>
              <a:rPr lang="en-US" sz="2200" b="0" dirty="0">
                <a:solidFill>
                  <a:schemeClr val="tx1"/>
                </a:solidFill>
                <a:highlight>
                  <a:srgbClr val="FFFF00"/>
                </a:highlight>
              </a:rPr>
              <a:t>the source and character of the distributive share of each item of your partnership to any partner of your partnership that is attributable to the lower tier partnership retains the source and character determined at the level of the lower tier partnership. Such source and character are not changed by reason of the fact that any such item flows through your partnership to such partner. </a:t>
            </a:r>
          </a:p>
          <a:p>
            <a:pPr marL="731520" lvl="1" indent="0" algn="just">
              <a:lnSpc>
                <a:spcPct val="110000"/>
              </a:lnSpc>
              <a:spcBef>
                <a:spcPts val="0"/>
              </a:spcBef>
              <a:spcAft>
                <a:spcPts val="0"/>
              </a:spcAft>
              <a:buNone/>
            </a:pPr>
            <a:endParaRPr lang="en-US" sz="2200" b="0" dirty="0">
              <a:solidFill>
                <a:schemeClr val="tx1"/>
              </a:solidFill>
            </a:endParaRPr>
          </a:p>
          <a:p>
            <a:pPr marL="731520" lvl="1" indent="0" algn="just">
              <a:lnSpc>
                <a:spcPct val="110000"/>
              </a:lnSpc>
              <a:spcBef>
                <a:spcPts val="0"/>
              </a:spcBef>
              <a:spcAft>
                <a:spcPts val="0"/>
              </a:spcAft>
              <a:buNone/>
            </a:pPr>
            <a:r>
              <a:rPr lang="en-US" sz="2200" b="0" dirty="0">
                <a:solidFill>
                  <a:schemeClr val="tx1"/>
                </a:solidFill>
              </a:rPr>
              <a:t>Example: Partnership A was a partner in another partnership, B. A is referred to as the upper tier partnership while B is referred to as the lower tier partnership. P was a nonresident individual partner of A. Partnership A was not engaged in a trade or business in New York but partnership B was. Even though partnership A was not carrying on business in New York, it had New York source income from the distributive shares it received from partnership B. The source and character of each item that partnership A received from partnership B retains the source and character determined at the level of partnership B. For instance, if P was a partner of A, and A was a partner of B, nonresident individual partner P would allocate its share of the NY income from B at B’s business allocation percentage. </a:t>
            </a:r>
            <a:r>
              <a:rPr lang="en-US" sz="2200" b="0" dirty="0">
                <a:solidFill>
                  <a:schemeClr val="tx1"/>
                </a:solidFill>
                <a:highlight>
                  <a:srgbClr val="FFFF00"/>
                </a:highlight>
              </a:rPr>
              <a:t>Further, if A was engaged in a trade or business in NY, then P would allocate its share of A’s income using A’s business allocation percentage and P would allocate its share of B’s income (which flows to A) at B’s business allocation percentage. </a:t>
            </a:r>
            <a:r>
              <a:rPr lang="en-US" sz="2200" b="0" dirty="0">
                <a:solidFill>
                  <a:schemeClr val="tx1"/>
                </a:solidFill>
              </a:rPr>
              <a:t>This allocation method should be reflected on Forms IT-204 and IT-204-IP.</a:t>
            </a:r>
          </a:p>
          <a:p>
            <a:pPr marL="932400" lvl="1" indent="0" algn="just">
              <a:lnSpc>
                <a:spcPct val="90000"/>
              </a:lnSpc>
              <a:spcBef>
                <a:spcPts val="0"/>
              </a:spcBef>
              <a:spcAft>
                <a:spcPts val="0"/>
              </a:spcAft>
              <a:buNone/>
            </a:pPr>
            <a:endParaRPr lang="en-US" sz="2200" dirty="0">
              <a:solidFill>
                <a:schemeClr val="tx1"/>
              </a:solidFill>
            </a:endParaRPr>
          </a:p>
          <a:p>
            <a:pPr marL="932400" lvl="1" indent="0" algn="just">
              <a:lnSpc>
                <a:spcPct val="90000"/>
              </a:lnSpc>
              <a:spcBef>
                <a:spcPts val="0"/>
              </a:spcBef>
              <a:spcAft>
                <a:spcPts val="0"/>
              </a:spcAft>
              <a:buNone/>
            </a:pPr>
            <a:endParaRPr lang="en-US" sz="1800" b="0" dirty="0">
              <a:solidFill>
                <a:schemeClr val="tx1"/>
              </a:solidFill>
              <a:highlight>
                <a:srgbClr val="FFFF00"/>
              </a:highlight>
            </a:endParaRPr>
          </a:p>
        </p:txBody>
      </p:sp>
      <p:sp>
        <p:nvSpPr>
          <p:cNvPr id="3" name="Slide Number Placeholder 2">
            <a:extLst>
              <a:ext uri="{FF2B5EF4-FFF2-40B4-BE49-F238E27FC236}">
                <a16:creationId xmlns:a16="http://schemas.microsoft.com/office/drawing/2014/main" id="{9FC792A5-2EAC-3322-6FCA-3DD60A3466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770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A327-78F6-AD5E-600D-2FF62963F5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8BF5D58-E9DA-0FA3-A887-4F1C201109E5}"/>
              </a:ext>
            </a:extLst>
          </p:cNvPr>
          <p:cNvSpPr>
            <a:spLocks noGrp="1"/>
          </p:cNvSpPr>
          <p:nvPr>
            <p:ph type="title"/>
          </p:nvPr>
        </p:nvSpPr>
        <p:spPr>
          <a:xfrm>
            <a:off x="581192" y="702156"/>
            <a:ext cx="11029616" cy="609809"/>
          </a:xfrm>
        </p:spPr>
        <p:txBody>
          <a:bodyPr>
            <a:normAutofit/>
          </a:bodyPr>
          <a:lstStyle/>
          <a:p>
            <a:r>
              <a:rPr lang="en-US" sz="3200" dirty="0">
                <a:latin typeface="Calibri" panose="020F0502020204030204" pitchFamily="34" charset="0"/>
                <a:cs typeface="Calibri" panose="020F0502020204030204" pitchFamily="34" charset="0"/>
              </a:rPr>
              <a:t>Examples of tiered partnership sourcing rules</a:t>
            </a:r>
          </a:p>
        </p:txBody>
      </p:sp>
      <p:sp>
        <p:nvSpPr>
          <p:cNvPr id="7" name="Content Placeholder 6">
            <a:extLst>
              <a:ext uri="{FF2B5EF4-FFF2-40B4-BE49-F238E27FC236}">
                <a16:creationId xmlns:a16="http://schemas.microsoft.com/office/drawing/2014/main" id="{B652B863-8F29-4CB0-DAC3-68DE8E818D49}"/>
              </a:ext>
            </a:extLst>
          </p:cNvPr>
          <p:cNvSpPr>
            <a:spLocks noGrp="1"/>
          </p:cNvSpPr>
          <p:nvPr>
            <p:ph idx="1"/>
          </p:nvPr>
        </p:nvSpPr>
        <p:spPr>
          <a:xfrm>
            <a:off x="581192" y="1474572"/>
            <a:ext cx="11029615" cy="3908133"/>
          </a:xfrm>
        </p:spPr>
        <p:txBody>
          <a:bodyPr>
            <a:normAutofit/>
          </a:bodyPr>
          <a:lstStyle/>
          <a:p>
            <a:pPr marL="342900" indent="-342900" algn="l">
              <a:spcBef>
                <a:spcPts val="0"/>
              </a:spcBef>
              <a:spcAft>
                <a:spcPts val="0"/>
              </a:spcAft>
              <a:buFont typeface="Arial" panose="020B0604020202020204" pitchFamily="34" charset="0"/>
              <a:buChar char="•"/>
            </a:pPr>
            <a:r>
              <a:rPr lang="en-US" sz="2200" b="0" u="sng" dirty="0">
                <a:solidFill>
                  <a:srgbClr val="A50021"/>
                </a:solidFill>
              </a:rPr>
              <a:t>West Virginia</a:t>
            </a:r>
            <a:r>
              <a:rPr lang="en-US" sz="2200" b="0" dirty="0">
                <a:solidFill>
                  <a:schemeClr val="tx1"/>
                </a:solidFill>
              </a:rPr>
              <a:t>: West Virginia Form PTE-100 Instructions (2023)</a:t>
            </a:r>
          </a:p>
          <a:p>
            <a:pPr marL="914400" algn="just">
              <a:spcBef>
                <a:spcPts val="0"/>
              </a:spcBef>
              <a:spcAft>
                <a:spcPts val="0"/>
              </a:spcAft>
            </a:pPr>
            <a:endParaRPr lang="en-US" sz="2200" b="0" dirty="0">
              <a:solidFill>
                <a:schemeClr val="tx1"/>
              </a:solidFill>
            </a:endParaRPr>
          </a:p>
          <a:p>
            <a:pPr marL="932400" lvl="1" indent="0" algn="just">
              <a:lnSpc>
                <a:spcPct val="90000"/>
              </a:lnSpc>
              <a:spcBef>
                <a:spcPts val="0"/>
              </a:spcBef>
              <a:spcAft>
                <a:spcPts val="0"/>
              </a:spcAft>
              <a:buNone/>
            </a:pPr>
            <a:r>
              <a:rPr lang="en-US" sz="2200" b="0" dirty="0">
                <a:solidFill>
                  <a:schemeClr val="tx1"/>
                </a:solidFill>
              </a:rPr>
              <a:t>Pass through entity owners of pass through entities should allocate income received from a Pass Through Entity unless such entities are engaged in a unitary business. If a </a:t>
            </a:r>
            <a:r>
              <a:rPr lang="en-US" sz="2200" b="0" dirty="0">
                <a:solidFill>
                  <a:schemeClr val="tx1"/>
                </a:solidFill>
                <a:highlight>
                  <a:srgbClr val="FFFF00"/>
                </a:highlight>
              </a:rPr>
              <a:t>unitary</a:t>
            </a:r>
            <a:r>
              <a:rPr lang="en-US" sz="2200" b="0" dirty="0">
                <a:solidFill>
                  <a:schemeClr val="tx1"/>
                </a:solidFill>
              </a:rPr>
              <a:t> relationship exists, a Pass Through Entity owner of a pass through entity may </a:t>
            </a:r>
            <a:r>
              <a:rPr lang="en-US" sz="2200" b="0" dirty="0">
                <a:solidFill>
                  <a:schemeClr val="tx1"/>
                </a:solidFill>
                <a:highlight>
                  <a:srgbClr val="FFFF00"/>
                </a:highlight>
              </a:rPr>
              <a:t>reapportion </a:t>
            </a:r>
            <a:r>
              <a:rPr lang="en-US" sz="2200" b="0" dirty="0">
                <a:solidFill>
                  <a:schemeClr val="tx1"/>
                </a:solidFill>
              </a:rPr>
              <a:t>its WV income, </a:t>
            </a:r>
            <a:r>
              <a:rPr lang="en-US" sz="2200" b="0" dirty="0">
                <a:solidFill>
                  <a:schemeClr val="tx1"/>
                </a:solidFill>
                <a:highlight>
                  <a:srgbClr val="FFFF00"/>
                </a:highlight>
              </a:rPr>
              <a:t>including the appropriate factors </a:t>
            </a:r>
            <a:r>
              <a:rPr lang="en-US" sz="2200" b="0" dirty="0">
                <a:solidFill>
                  <a:schemeClr val="tx1"/>
                </a:solidFill>
              </a:rPr>
              <a:t>of the subsidiary.</a:t>
            </a:r>
            <a:endParaRPr lang="en-US" sz="2200" b="0" dirty="0">
              <a:solidFill>
                <a:schemeClr val="tx1"/>
              </a:solidFill>
              <a:highlight>
                <a:srgbClr val="C0C0C0"/>
              </a:highlight>
            </a:endParaRPr>
          </a:p>
          <a:p>
            <a:pPr marL="932400" lvl="1" indent="0" algn="just">
              <a:lnSpc>
                <a:spcPct val="90000"/>
              </a:lnSpc>
              <a:spcBef>
                <a:spcPts val="0"/>
              </a:spcBef>
              <a:spcAft>
                <a:spcPts val="0"/>
              </a:spcAft>
              <a:buNone/>
            </a:pPr>
            <a:endParaRPr lang="en-US" sz="2200" dirty="0">
              <a:solidFill>
                <a:schemeClr val="tx1"/>
              </a:solidFill>
            </a:endParaRPr>
          </a:p>
        </p:txBody>
      </p:sp>
      <p:sp>
        <p:nvSpPr>
          <p:cNvPr id="3" name="Slide Number Placeholder 2">
            <a:extLst>
              <a:ext uri="{FF2B5EF4-FFF2-40B4-BE49-F238E27FC236}">
                <a16:creationId xmlns:a16="http://schemas.microsoft.com/office/drawing/2014/main" id="{D1BDDF07-5EFA-197C-73BB-CC001EC07C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BA77D-E0F3-4B80-A65E-88527CDE7779}" type="slidenum">
              <a:rPr kumimoji="0" lang="en-US"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957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F354CC-52A4-8BF2-DB0A-5DF6D4189D0D}"/>
              </a:ext>
            </a:extLst>
          </p:cNvPr>
          <p:cNvSpPr>
            <a:spLocks noGrp="1"/>
          </p:cNvSpPr>
          <p:nvPr>
            <p:ph type="title"/>
          </p:nvPr>
        </p:nvSpPr>
        <p:spPr>
          <a:xfrm>
            <a:off x="556182" y="914400"/>
            <a:ext cx="10897386" cy="4025245"/>
          </a:xfrm>
        </p:spPr>
        <p:txBody>
          <a:bodyPr>
            <a:noAutofit/>
          </a:bodyPr>
          <a:lstStyle/>
          <a:p>
            <a:r>
              <a:rPr lang="en-US" sz="2400" dirty="0">
                <a:solidFill>
                  <a:schemeClr val="accent1"/>
                </a:solidFill>
              </a:rPr>
              <a:t>Considerations:</a:t>
            </a:r>
            <a:br>
              <a:rPr lang="en-US" sz="2400" dirty="0"/>
            </a:br>
            <a:br>
              <a:rPr lang="en-US" sz="2400" dirty="0"/>
            </a:br>
            <a:r>
              <a:rPr lang="en-US" sz="2400" cap="none" dirty="0"/>
              <a:t>Should tiered partners have different sourcing rules than corporate and nonresident individual partners?</a:t>
            </a:r>
            <a:br>
              <a:rPr lang="en-US" sz="2400" cap="none" dirty="0"/>
            </a:br>
            <a:br>
              <a:rPr lang="en-US" sz="2400" cap="none" dirty="0"/>
            </a:br>
            <a:r>
              <a:rPr lang="en-US" sz="2400" cap="none" dirty="0"/>
              <a:t>What method is best for sourcing partnership income in tiered partnerships – lower-tier pass-through sourcing, upper-tier sourcing, BLENDED sourcing, something else? </a:t>
            </a:r>
            <a:br>
              <a:rPr lang="en-US" sz="2400" cap="none" dirty="0"/>
            </a:br>
            <a:br>
              <a:rPr lang="en-US" sz="2400" cap="none" dirty="0"/>
            </a:br>
            <a:r>
              <a:rPr lang="en-US" sz="2400" cap="none" dirty="0"/>
              <a:t>Let us know what you think. </a:t>
            </a:r>
            <a:br>
              <a:rPr lang="en-US" sz="2400" cap="none" dirty="0"/>
            </a:br>
            <a:endParaRPr lang="en-US" sz="2400" dirty="0"/>
          </a:p>
        </p:txBody>
      </p:sp>
      <p:sp>
        <p:nvSpPr>
          <p:cNvPr id="4" name="Slide Number Placeholder 3">
            <a:extLst>
              <a:ext uri="{FF2B5EF4-FFF2-40B4-BE49-F238E27FC236}">
                <a16:creationId xmlns:a16="http://schemas.microsoft.com/office/drawing/2014/main" id="{3784A9AA-1C79-07F8-6F84-3DFBCA03DD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Franklin Gothic Book"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prstClr val="black">
                  <a:lumMod val="75000"/>
                  <a:lumOff val="25000"/>
                </a:prstClr>
              </a:solidFill>
              <a:effectLst/>
              <a:uLnTx/>
              <a:uFillTx/>
              <a:latin typeface="Franklin Gothic Book" panose="020B0502020104020203"/>
              <a:ea typeface="+mn-ea"/>
              <a:cs typeface="+mn-cs"/>
            </a:endParaRPr>
          </a:p>
        </p:txBody>
      </p:sp>
    </p:spTree>
    <p:extLst>
      <p:ext uri="{BB962C8B-B14F-4D97-AF65-F5344CB8AC3E}">
        <p14:creationId xmlns:p14="http://schemas.microsoft.com/office/powerpoint/2010/main" val="81652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0C09-6EEE-A12E-8BF0-780F97613D1D}"/>
              </a:ext>
            </a:extLst>
          </p:cNvPr>
          <p:cNvSpPr>
            <a:spLocks noGrp="1"/>
          </p:cNvSpPr>
          <p:nvPr>
            <p:ph type="title"/>
          </p:nvPr>
        </p:nvSpPr>
        <p:spPr/>
        <p:txBody>
          <a:bodyPr/>
          <a:lstStyle/>
          <a:p>
            <a:r>
              <a:rPr lang="en-US" dirty="0"/>
              <a:t>Special allocations</a:t>
            </a:r>
          </a:p>
        </p:txBody>
      </p:sp>
      <p:sp>
        <p:nvSpPr>
          <p:cNvPr id="3" name="Text Placeholder 2">
            <a:extLst>
              <a:ext uri="{FF2B5EF4-FFF2-40B4-BE49-F238E27FC236}">
                <a16:creationId xmlns:a16="http://schemas.microsoft.com/office/drawing/2014/main" id="{0E79E0E1-5BC3-833C-C95C-7449FFD54801}"/>
              </a:ext>
            </a:extLst>
          </p:cNvPr>
          <p:cNvSpPr>
            <a:spLocks noGrp="1"/>
          </p:cNvSpPr>
          <p:nvPr>
            <p:ph type="body" idx="1"/>
          </p:nvPr>
        </p:nvSpPr>
        <p:spPr/>
        <p:txBody>
          <a:bodyPr/>
          <a:lstStyle/>
          <a:p>
            <a:r>
              <a:rPr lang="en-US" dirty="0"/>
              <a:t>MTC Taxation of Partnerships Project</a:t>
            </a:r>
          </a:p>
        </p:txBody>
      </p:sp>
      <p:sp>
        <p:nvSpPr>
          <p:cNvPr id="4" name="Slide Number Placeholder 3">
            <a:extLst>
              <a:ext uri="{FF2B5EF4-FFF2-40B4-BE49-F238E27FC236}">
                <a16:creationId xmlns:a16="http://schemas.microsoft.com/office/drawing/2014/main" id="{479C2981-86DE-4447-4A19-F96C1D7348F8}"/>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637085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D89B68-0464-401D-A1E0-E59F65484895}"/>
              </a:ext>
            </a:extLst>
          </p:cNvPr>
          <p:cNvSpPr>
            <a:spLocks noGrp="1"/>
          </p:cNvSpPr>
          <p:nvPr>
            <p:ph type="sldNum" sz="quarter" idx="12"/>
          </p:nvPr>
        </p:nvSpPr>
        <p:spPr/>
        <p:txBody>
          <a:bodyPr/>
          <a:lstStyle/>
          <a:p>
            <a:fld id="{596BA77D-E0F3-4B80-A65E-88527CDE7779}" type="slidenum">
              <a:rPr lang="en-US" smtClean="0"/>
              <a:t>28</a:t>
            </a:fld>
            <a:endParaRPr lang="en-US"/>
          </a:p>
        </p:txBody>
      </p:sp>
      <p:sp>
        <p:nvSpPr>
          <p:cNvPr id="4" name="Title 3">
            <a:extLst>
              <a:ext uri="{FF2B5EF4-FFF2-40B4-BE49-F238E27FC236}">
                <a16:creationId xmlns:a16="http://schemas.microsoft.com/office/drawing/2014/main" id="{66623198-5A17-4325-B90A-9B4AA72F33B6}"/>
              </a:ext>
            </a:extLst>
          </p:cNvPr>
          <p:cNvSpPr>
            <a:spLocks noGrp="1"/>
          </p:cNvSpPr>
          <p:nvPr>
            <p:ph type="title"/>
          </p:nvPr>
        </p:nvSpPr>
        <p:spPr>
          <a:xfrm>
            <a:off x="581194" y="331756"/>
            <a:ext cx="11029616" cy="1188720"/>
          </a:xfrm>
        </p:spPr>
        <p:txBody>
          <a:bodyPr/>
          <a:lstStyle/>
          <a:p>
            <a:r>
              <a:rPr lang="en-US" dirty="0"/>
              <a:t>Overview of the Partnership Lifecycle</a:t>
            </a:r>
          </a:p>
        </p:txBody>
      </p:sp>
      <p:sp>
        <p:nvSpPr>
          <p:cNvPr id="6" name="Rectangle 5">
            <a:extLst>
              <a:ext uri="{FF2B5EF4-FFF2-40B4-BE49-F238E27FC236}">
                <a16:creationId xmlns:a16="http://schemas.microsoft.com/office/drawing/2014/main" id="{B978A272-3A87-4592-85A2-B50C7DBFAB61}"/>
              </a:ext>
            </a:extLst>
          </p:cNvPr>
          <p:cNvSpPr/>
          <p:nvPr/>
        </p:nvSpPr>
        <p:spPr>
          <a:xfrm>
            <a:off x="386099" y="1976371"/>
            <a:ext cx="1083734"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Choose Form</a:t>
            </a:r>
          </a:p>
        </p:txBody>
      </p:sp>
      <p:sp>
        <p:nvSpPr>
          <p:cNvPr id="8" name="Rectangle 7">
            <a:extLst>
              <a:ext uri="{FF2B5EF4-FFF2-40B4-BE49-F238E27FC236}">
                <a16:creationId xmlns:a16="http://schemas.microsoft.com/office/drawing/2014/main" id="{09345737-2DA1-4D85-B548-9BA7CBE31E67}"/>
              </a:ext>
            </a:extLst>
          </p:cNvPr>
          <p:cNvSpPr/>
          <p:nvPr/>
        </p:nvSpPr>
        <p:spPr>
          <a:xfrm>
            <a:off x="2349932" y="1976371"/>
            <a:ext cx="1083734"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Contributions</a:t>
            </a:r>
          </a:p>
        </p:txBody>
      </p:sp>
      <p:sp>
        <p:nvSpPr>
          <p:cNvPr id="9" name="Rectangle 8">
            <a:extLst>
              <a:ext uri="{FF2B5EF4-FFF2-40B4-BE49-F238E27FC236}">
                <a16:creationId xmlns:a16="http://schemas.microsoft.com/office/drawing/2014/main" id="{0F79F298-081F-4BF5-9AA8-8160DB9F5AB6}"/>
              </a:ext>
            </a:extLst>
          </p:cNvPr>
          <p:cNvSpPr/>
          <p:nvPr/>
        </p:nvSpPr>
        <p:spPr>
          <a:xfrm>
            <a:off x="1062134" y="4176674"/>
            <a:ext cx="1083734"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Agreement</a:t>
            </a:r>
          </a:p>
        </p:txBody>
      </p:sp>
      <p:sp>
        <p:nvSpPr>
          <p:cNvPr id="10" name="Rectangle 9">
            <a:extLst>
              <a:ext uri="{FF2B5EF4-FFF2-40B4-BE49-F238E27FC236}">
                <a16:creationId xmlns:a16="http://schemas.microsoft.com/office/drawing/2014/main" id="{AEAD77AB-C8DE-492D-982F-13554F81DDFB}"/>
              </a:ext>
            </a:extLst>
          </p:cNvPr>
          <p:cNvSpPr/>
          <p:nvPr/>
        </p:nvSpPr>
        <p:spPr>
          <a:xfrm>
            <a:off x="3154967" y="4176674"/>
            <a:ext cx="1083734"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Obtaining Credit</a:t>
            </a:r>
          </a:p>
        </p:txBody>
      </p:sp>
      <p:sp>
        <p:nvSpPr>
          <p:cNvPr id="11" name="Rectangle 10">
            <a:extLst>
              <a:ext uri="{FF2B5EF4-FFF2-40B4-BE49-F238E27FC236}">
                <a16:creationId xmlns:a16="http://schemas.microsoft.com/office/drawing/2014/main" id="{C12F4457-1208-4036-93C9-85E9DCA3763C}"/>
              </a:ext>
            </a:extLst>
          </p:cNvPr>
          <p:cNvSpPr/>
          <p:nvPr/>
        </p:nvSpPr>
        <p:spPr>
          <a:xfrm>
            <a:off x="4313765" y="1976371"/>
            <a:ext cx="1083734"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Acquiring Property</a:t>
            </a:r>
          </a:p>
        </p:txBody>
      </p:sp>
      <p:sp>
        <p:nvSpPr>
          <p:cNvPr id="12" name="Rectangle 11">
            <a:extLst>
              <a:ext uri="{FF2B5EF4-FFF2-40B4-BE49-F238E27FC236}">
                <a16:creationId xmlns:a16="http://schemas.microsoft.com/office/drawing/2014/main" id="{C0B2B9CB-83DF-4617-8680-35D1140960C2}"/>
              </a:ext>
            </a:extLst>
          </p:cNvPr>
          <p:cNvSpPr/>
          <p:nvPr/>
        </p:nvSpPr>
        <p:spPr>
          <a:xfrm>
            <a:off x="5117491" y="4176674"/>
            <a:ext cx="1368698"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Partner Transactions &amp; Guaranteed Payments</a:t>
            </a:r>
          </a:p>
        </p:txBody>
      </p:sp>
      <p:sp>
        <p:nvSpPr>
          <p:cNvPr id="13" name="Rectangle 12">
            <a:extLst>
              <a:ext uri="{FF2B5EF4-FFF2-40B4-BE49-F238E27FC236}">
                <a16:creationId xmlns:a16="http://schemas.microsoft.com/office/drawing/2014/main" id="{348371AD-04DD-461A-9464-79B788A06DCC}"/>
              </a:ext>
            </a:extLst>
          </p:cNvPr>
          <p:cNvSpPr/>
          <p:nvPr/>
        </p:nvSpPr>
        <p:spPr>
          <a:xfrm>
            <a:off x="6316133" y="1977603"/>
            <a:ext cx="1083734"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Income &amp; Distributive Share</a:t>
            </a:r>
          </a:p>
        </p:txBody>
      </p:sp>
      <p:sp>
        <p:nvSpPr>
          <p:cNvPr id="14" name="Rectangle 13">
            <a:extLst>
              <a:ext uri="{FF2B5EF4-FFF2-40B4-BE49-F238E27FC236}">
                <a16:creationId xmlns:a16="http://schemas.microsoft.com/office/drawing/2014/main" id="{A34D3F72-16FA-4D4C-A949-52CC05B8F71D}"/>
              </a:ext>
            </a:extLst>
          </p:cNvPr>
          <p:cNvSpPr/>
          <p:nvPr/>
        </p:nvSpPr>
        <p:spPr>
          <a:xfrm>
            <a:off x="7459101" y="4176674"/>
            <a:ext cx="1083734"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Distributions</a:t>
            </a:r>
          </a:p>
        </p:txBody>
      </p:sp>
      <p:sp>
        <p:nvSpPr>
          <p:cNvPr id="15" name="Rectangle 14">
            <a:extLst>
              <a:ext uri="{FF2B5EF4-FFF2-40B4-BE49-F238E27FC236}">
                <a16:creationId xmlns:a16="http://schemas.microsoft.com/office/drawing/2014/main" id="{06FAE8AE-E0AD-4008-8990-38B85CFD5677}"/>
              </a:ext>
            </a:extLst>
          </p:cNvPr>
          <p:cNvSpPr/>
          <p:nvPr/>
        </p:nvSpPr>
        <p:spPr>
          <a:xfrm>
            <a:off x="8348132" y="1976371"/>
            <a:ext cx="1083734"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Changes in Partners</a:t>
            </a:r>
          </a:p>
        </p:txBody>
      </p:sp>
      <p:sp>
        <p:nvSpPr>
          <p:cNvPr id="16" name="Rectangle 15">
            <a:extLst>
              <a:ext uri="{FF2B5EF4-FFF2-40B4-BE49-F238E27FC236}">
                <a16:creationId xmlns:a16="http://schemas.microsoft.com/office/drawing/2014/main" id="{786A7623-FA82-4106-A31A-06958565344A}"/>
              </a:ext>
            </a:extLst>
          </p:cNvPr>
          <p:cNvSpPr/>
          <p:nvPr/>
        </p:nvSpPr>
        <p:spPr>
          <a:xfrm>
            <a:off x="9551934" y="4176674"/>
            <a:ext cx="1083734" cy="69426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b="1" dirty="0"/>
              <a:t>Liquidation</a:t>
            </a:r>
          </a:p>
        </p:txBody>
      </p:sp>
      <p:cxnSp>
        <p:nvCxnSpPr>
          <p:cNvPr id="20" name="Straight Connector 19">
            <a:extLst>
              <a:ext uri="{FF2B5EF4-FFF2-40B4-BE49-F238E27FC236}">
                <a16:creationId xmlns:a16="http://schemas.microsoft.com/office/drawing/2014/main" id="{9211075C-154D-4FF5-9908-2C5203B8941A}"/>
              </a:ext>
            </a:extLst>
          </p:cNvPr>
          <p:cNvCxnSpPr>
            <a:cxnSpLocks/>
            <a:stCxn id="6" idx="2"/>
          </p:cNvCxnSpPr>
          <p:nvPr/>
        </p:nvCxnSpPr>
        <p:spPr>
          <a:xfrm>
            <a:off x="927966" y="2670637"/>
            <a:ext cx="640662" cy="69426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7EA94902-700E-4F5B-9F59-13CD2C3C6547}"/>
              </a:ext>
            </a:extLst>
          </p:cNvPr>
          <p:cNvCxnSpPr>
            <a:cxnSpLocks/>
          </p:cNvCxnSpPr>
          <p:nvPr/>
        </p:nvCxnSpPr>
        <p:spPr>
          <a:xfrm>
            <a:off x="8895126" y="2679100"/>
            <a:ext cx="656808" cy="685799"/>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D12D6994-B0EA-4465-A0B3-DFBA4851A3AE}"/>
              </a:ext>
            </a:extLst>
          </p:cNvPr>
          <p:cNvCxnSpPr>
            <a:cxnSpLocks/>
          </p:cNvCxnSpPr>
          <p:nvPr/>
        </p:nvCxnSpPr>
        <p:spPr>
          <a:xfrm>
            <a:off x="6854647" y="2679103"/>
            <a:ext cx="657602" cy="68579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595006FA-1C4B-4794-A117-E994AEBAE7F6}"/>
              </a:ext>
            </a:extLst>
          </p:cNvPr>
          <p:cNvCxnSpPr>
            <a:cxnSpLocks/>
          </p:cNvCxnSpPr>
          <p:nvPr/>
        </p:nvCxnSpPr>
        <p:spPr>
          <a:xfrm>
            <a:off x="4856507" y="2679102"/>
            <a:ext cx="657602" cy="694266"/>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476A8D5-0FC0-4852-9830-333AFE781C1B}"/>
              </a:ext>
            </a:extLst>
          </p:cNvPr>
          <p:cNvCxnSpPr>
            <a:cxnSpLocks/>
          </p:cNvCxnSpPr>
          <p:nvPr/>
        </p:nvCxnSpPr>
        <p:spPr>
          <a:xfrm>
            <a:off x="2909166" y="2679103"/>
            <a:ext cx="657602" cy="69426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F1A39EF-99B7-4482-B6D6-0D23D8259E1E}"/>
              </a:ext>
            </a:extLst>
          </p:cNvPr>
          <p:cNvCxnSpPr>
            <a:stCxn id="9" idx="0"/>
          </p:cNvCxnSpPr>
          <p:nvPr/>
        </p:nvCxnSpPr>
        <p:spPr>
          <a:xfrm flipV="1">
            <a:off x="1604001" y="3429000"/>
            <a:ext cx="541867" cy="747674"/>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5503432-2CA1-4C14-8829-3F3A778A40E7}"/>
              </a:ext>
            </a:extLst>
          </p:cNvPr>
          <p:cNvCxnSpPr/>
          <p:nvPr/>
        </p:nvCxnSpPr>
        <p:spPr>
          <a:xfrm flipV="1">
            <a:off x="3682839" y="3429000"/>
            <a:ext cx="541867" cy="747674"/>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7F16900-A76A-49E0-B3B1-1739BE3543D1}"/>
              </a:ext>
            </a:extLst>
          </p:cNvPr>
          <p:cNvCxnSpPr/>
          <p:nvPr/>
        </p:nvCxnSpPr>
        <p:spPr>
          <a:xfrm flipV="1">
            <a:off x="5828867" y="3437648"/>
            <a:ext cx="541867" cy="747674"/>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2A42D60-B5D3-4171-9B28-ECE6EF6B76F6}"/>
              </a:ext>
            </a:extLst>
          </p:cNvPr>
          <p:cNvCxnSpPr/>
          <p:nvPr/>
        </p:nvCxnSpPr>
        <p:spPr>
          <a:xfrm flipV="1">
            <a:off x="8000105" y="3413370"/>
            <a:ext cx="541867" cy="747674"/>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00BDCA5-42CC-448E-A752-57AC1CEFD3E5}"/>
              </a:ext>
            </a:extLst>
          </p:cNvPr>
          <p:cNvCxnSpPr/>
          <p:nvPr/>
        </p:nvCxnSpPr>
        <p:spPr>
          <a:xfrm flipV="1">
            <a:off x="10092938" y="3429000"/>
            <a:ext cx="541867" cy="747674"/>
          </a:xfrm>
          <a:prstGeom prst="line">
            <a:avLst/>
          </a:prstGeom>
        </p:spPr>
        <p:style>
          <a:lnRef idx="1">
            <a:schemeClr val="dk1"/>
          </a:lnRef>
          <a:fillRef idx="0">
            <a:schemeClr val="dk1"/>
          </a:fillRef>
          <a:effectRef idx="0">
            <a:schemeClr val="dk1"/>
          </a:effectRef>
          <a:fontRef idx="minor">
            <a:schemeClr val="tx1"/>
          </a:fontRef>
        </p:style>
      </p:cxnSp>
      <p:sp>
        <p:nvSpPr>
          <p:cNvPr id="5" name="Arrow: Right 4">
            <a:extLst>
              <a:ext uri="{FF2B5EF4-FFF2-40B4-BE49-F238E27FC236}">
                <a16:creationId xmlns:a16="http://schemas.microsoft.com/office/drawing/2014/main" id="{B8D27D71-B342-4A22-B087-418DCE24E447}"/>
              </a:ext>
            </a:extLst>
          </p:cNvPr>
          <p:cNvSpPr/>
          <p:nvPr/>
        </p:nvSpPr>
        <p:spPr>
          <a:xfrm>
            <a:off x="386099" y="3251196"/>
            <a:ext cx="11102871" cy="519075"/>
          </a:xfrm>
          <a:prstGeom prst="rightArrow">
            <a:avLst/>
          </a:prstGeom>
          <a:solidFill>
            <a:srgbClr val="922216"/>
          </a:solidFill>
          <a:ln>
            <a:solidFill>
              <a:srgbClr val="922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92DE3D3-EA9A-40CA-8DAD-B7377789D404}"/>
              </a:ext>
            </a:extLst>
          </p:cNvPr>
          <p:cNvSpPr/>
          <p:nvPr/>
        </p:nvSpPr>
        <p:spPr>
          <a:xfrm>
            <a:off x="6096000" y="1692876"/>
            <a:ext cx="1540476" cy="130537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A75B8154-A61F-4FE1-87D5-3121636D4113}"/>
              </a:ext>
            </a:extLst>
          </p:cNvPr>
          <p:cNvCxnSpPr>
            <a:cxnSpLocks/>
          </p:cNvCxnSpPr>
          <p:nvPr/>
        </p:nvCxnSpPr>
        <p:spPr>
          <a:xfrm>
            <a:off x="7249524" y="3932445"/>
            <a:ext cx="1539075" cy="1130346"/>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93464A11-CE62-40E3-B535-7FFB2707CFAA}"/>
              </a:ext>
            </a:extLst>
          </p:cNvPr>
          <p:cNvCxnSpPr>
            <a:cxnSpLocks/>
          </p:cNvCxnSpPr>
          <p:nvPr/>
        </p:nvCxnSpPr>
        <p:spPr>
          <a:xfrm flipV="1">
            <a:off x="7130028" y="4028303"/>
            <a:ext cx="1563150" cy="1034488"/>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47575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4D75A5-6A3B-6E0C-A68A-8FBA893E7F00}"/>
              </a:ext>
            </a:extLst>
          </p:cNvPr>
          <p:cNvSpPr>
            <a:spLocks noGrp="1"/>
          </p:cNvSpPr>
          <p:nvPr>
            <p:ph type="sldNum" sz="quarter" idx="12"/>
          </p:nvPr>
        </p:nvSpPr>
        <p:spPr/>
        <p:txBody>
          <a:bodyPr/>
          <a:lstStyle/>
          <a:p>
            <a:fld id="{3A98EE3D-8CD1-4C3F-BD1C-C98C9596463C}" type="slidenum">
              <a:rPr lang="en-US" smtClean="0"/>
              <a:t>29</a:t>
            </a:fld>
            <a:endParaRPr lang="en-US" dirty="0"/>
          </a:p>
        </p:txBody>
      </p:sp>
      <p:pic>
        <p:nvPicPr>
          <p:cNvPr id="4" name="Picture 3">
            <a:extLst>
              <a:ext uri="{FF2B5EF4-FFF2-40B4-BE49-F238E27FC236}">
                <a16:creationId xmlns:a16="http://schemas.microsoft.com/office/drawing/2014/main" id="{A8C38C43-F42F-A670-12C4-6D2528CEBBE1}"/>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sp>
        <p:nvSpPr>
          <p:cNvPr id="7" name="Rectangle 6">
            <a:extLst>
              <a:ext uri="{FF2B5EF4-FFF2-40B4-BE49-F238E27FC236}">
                <a16:creationId xmlns:a16="http://schemas.microsoft.com/office/drawing/2014/main" id="{3DF6CF95-B73D-D945-5978-279D98074A8F}"/>
              </a:ext>
            </a:extLst>
          </p:cNvPr>
          <p:cNvSpPr/>
          <p:nvPr>
            <p:custDataLst>
              <p:tags r:id="rId3"/>
            </p:custDataLst>
          </p:nvPr>
        </p:nvSpPr>
        <p:spPr>
          <a:xfrm>
            <a:off x="3200400" y="2571750"/>
            <a:ext cx="8483600" cy="1714500"/>
          </a:xfrm>
          <a:prstGeom prst="rect">
            <a:avLst/>
          </a:prstGeom>
          <a:noFill/>
          <a:ln w="2222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Why are they called special allocations?</a:t>
            </a:r>
          </a:p>
        </p:txBody>
      </p:sp>
      <p:sp>
        <p:nvSpPr>
          <p:cNvPr id="8" name="Rectangle 7">
            <a:extLst>
              <a:ext uri="{FF2B5EF4-FFF2-40B4-BE49-F238E27FC236}">
                <a16:creationId xmlns:a16="http://schemas.microsoft.com/office/drawing/2014/main" id="{3310DD27-CBF6-5C6A-104D-2263478E41B7}"/>
              </a:ext>
            </a:extLst>
          </p:cNvPr>
          <p:cNvSpPr/>
          <p:nvPr>
            <p:custDataLst>
              <p:tags r:id="rId4"/>
            </p:custDataLst>
          </p:nvPr>
        </p:nvSpPr>
        <p:spPr>
          <a:xfrm>
            <a:off x="3200400" y="6096000"/>
            <a:ext cx="8737600" cy="510125"/>
          </a:xfrm>
          <a:prstGeom prst="rect">
            <a:avLst/>
          </a:prstGeom>
          <a:noFill/>
          <a:ln w="22225"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pic>
        <p:nvPicPr>
          <p:cNvPr id="10" name="Picture 9">
            <a:extLst>
              <a:ext uri="{FF2B5EF4-FFF2-40B4-BE49-F238E27FC236}">
                <a16:creationId xmlns:a16="http://schemas.microsoft.com/office/drawing/2014/main" id="{FFDAA122-0A4D-436F-95EA-9B6F936B707C}"/>
              </a:ext>
            </a:extLst>
          </p:cNvPr>
          <p:cNvPicPr>
            <a:picLocks/>
          </p:cNvPicPr>
          <p:nvPr>
            <p:custDataLst>
              <p:tags r:id="rId5"/>
            </p:custDataLst>
          </p:nvPr>
        </p:nvPicPr>
        <p:blipFill>
          <a:blip r:embed="rId9"/>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192165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6233-97EE-40DF-978B-1CF6F69808FF}"/>
              </a:ext>
            </a:extLst>
          </p:cNvPr>
          <p:cNvSpPr>
            <a:spLocks noGrp="1"/>
          </p:cNvSpPr>
          <p:nvPr>
            <p:ph type="title"/>
          </p:nvPr>
        </p:nvSpPr>
        <p:spPr/>
        <p:txBody>
          <a:bodyPr/>
          <a:lstStyle/>
          <a:p>
            <a:r>
              <a:rPr lang="en-US" dirty="0"/>
              <a:t>The Process</a:t>
            </a:r>
          </a:p>
        </p:txBody>
      </p:sp>
      <p:sp>
        <p:nvSpPr>
          <p:cNvPr id="3" name="Text Placeholder 2">
            <a:extLst>
              <a:ext uri="{FF2B5EF4-FFF2-40B4-BE49-F238E27FC236}">
                <a16:creationId xmlns:a16="http://schemas.microsoft.com/office/drawing/2014/main" id="{D3D25637-3BED-EAB6-7CFE-278F5D238FDC}"/>
              </a:ext>
            </a:extLst>
          </p:cNvPr>
          <p:cNvSpPr>
            <a:spLocks noGrp="1"/>
          </p:cNvSpPr>
          <p:nvPr>
            <p:ph type="body" idx="1"/>
          </p:nvPr>
        </p:nvSpPr>
        <p:spPr/>
        <p:txBody>
          <a:bodyPr/>
          <a:lstStyle/>
          <a:p>
            <a:r>
              <a:rPr lang="en-US" dirty="0"/>
              <a:t>MTC Taxation of Partnerships Project</a:t>
            </a:r>
          </a:p>
        </p:txBody>
      </p:sp>
      <p:sp>
        <p:nvSpPr>
          <p:cNvPr id="4" name="Slide Number Placeholder 3">
            <a:extLst>
              <a:ext uri="{FF2B5EF4-FFF2-40B4-BE49-F238E27FC236}">
                <a16:creationId xmlns:a16="http://schemas.microsoft.com/office/drawing/2014/main" id="{426CDF8E-6A2E-52AF-D716-110441C9C3C0}"/>
              </a:ext>
            </a:extLst>
          </p:cNvPr>
          <p:cNvSpPr>
            <a:spLocks noGrp="1"/>
          </p:cNvSpPr>
          <p:nvPr>
            <p:ph type="sldNum" sz="quarter" idx="12"/>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2948524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B510-5899-32AD-D3F7-A46E1AEBADFD}"/>
              </a:ext>
            </a:extLst>
          </p:cNvPr>
          <p:cNvSpPr>
            <a:spLocks noGrp="1"/>
          </p:cNvSpPr>
          <p:nvPr>
            <p:ph type="title"/>
          </p:nvPr>
        </p:nvSpPr>
        <p:spPr>
          <a:xfrm>
            <a:off x="581192" y="702156"/>
            <a:ext cx="11029616" cy="693011"/>
          </a:xfrm>
        </p:spPr>
        <p:txBody>
          <a:bodyPr/>
          <a:lstStyle/>
          <a:p>
            <a:pPr marL="819000" indent="-457200"/>
            <a:r>
              <a:rPr lang="en-US" dirty="0"/>
              <a:t>IRC § 704. Partner’s Distributive Share</a:t>
            </a:r>
          </a:p>
        </p:txBody>
      </p:sp>
      <p:sp>
        <p:nvSpPr>
          <p:cNvPr id="3" name="Content Placeholder 2">
            <a:extLst>
              <a:ext uri="{FF2B5EF4-FFF2-40B4-BE49-F238E27FC236}">
                <a16:creationId xmlns:a16="http://schemas.microsoft.com/office/drawing/2014/main" id="{5B2585E6-8E9D-F287-A193-3D95F7A89C07}"/>
              </a:ext>
            </a:extLst>
          </p:cNvPr>
          <p:cNvSpPr>
            <a:spLocks noGrp="1"/>
          </p:cNvSpPr>
          <p:nvPr>
            <p:ph idx="1"/>
          </p:nvPr>
        </p:nvSpPr>
        <p:spPr>
          <a:xfrm>
            <a:off x="581193" y="1461155"/>
            <a:ext cx="10316194" cy="4845377"/>
          </a:xfrm>
        </p:spPr>
        <p:txBody>
          <a:bodyPr/>
          <a:lstStyle/>
          <a:p>
            <a:pPr marL="819000" indent="-457200"/>
            <a:r>
              <a:rPr lang="en-US" sz="2000" dirty="0"/>
              <a:t>(a) Effect of partnership agreement. A partner’s distributive share of income, gain, loss, deduction, or credit shall, except as otherwise provided in this chapter, be determined by the partnership agreement.</a:t>
            </a:r>
          </a:p>
          <a:p>
            <a:pPr marL="819000" indent="-457200"/>
            <a:r>
              <a:rPr lang="en-US" sz="2000" dirty="0"/>
              <a:t>(b) Determination of distributive share. A partner’s distributive share of income, gain, loss, deduction, or credit (or item thereof) shall be determined in accordance with the partner’s interest in the partnership (determined by taking into account all facts and circumstances), if—</a:t>
            </a:r>
          </a:p>
          <a:p>
            <a:pPr marL="1006200" indent="-457200"/>
            <a:r>
              <a:rPr lang="en-US" sz="2000" dirty="0"/>
              <a:t>(1) the partnership agreement does not provide as to the partner’s distributive share of income, gain, loss, deduction, or credit (or item thereof), or</a:t>
            </a:r>
          </a:p>
          <a:p>
            <a:pPr marL="1006200" indent="-457200"/>
            <a:r>
              <a:rPr lang="en-US" sz="2000" dirty="0"/>
              <a:t>(2) the allocation to a partner under the agreement of income, gain, loss, deduction, or credit (or item thereof) does not have substantial economic effect.</a:t>
            </a:r>
          </a:p>
          <a:p>
            <a:endParaRPr lang="en-US" dirty="0"/>
          </a:p>
        </p:txBody>
      </p:sp>
      <p:sp>
        <p:nvSpPr>
          <p:cNvPr id="4" name="Slide Number Placeholder 3">
            <a:extLst>
              <a:ext uri="{FF2B5EF4-FFF2-40B4-BE49-F238E27FC236}">
                <a16:creationId xmlns:a16="http://schemas.microsoft.com/office/drawing/2014/main" id="{D601176E-FB02-5639-CB5E-C16D483A5B8C}"/>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172214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A6A714-B024-085E-F55A-B235ADCA50C0}"/>
              </a:ext>
            </a:extLst>
          </p:cNvPr>
          <p:cNvSpPr>
            <a:spLocks noGrp="1"/>
          </p:cNvSpPr>
          <p:nvPr>
            <p:ph type="sldNum" sz="quarter" idx="12"/>
          </p:nvPr>
        </p:nvSpPr>
        <p:spPr/>
        <p:txBody>
          <a:bodyPr/>
          <a:lstStyle/>
          <a:p>
            <a:fld id="{3A98EE3D-8CD1-4C3F-BD1C-C98C9596463C}" type="slidenum">
              <a:rPr lang="en-US" smtClean="0"/>
              <a:t>31</a:t>
            </a:fld>
            <a:endParaRPr lang="en-US" dirty="0"/>
          </a:p>
        </p:txBody>
      </p:sp>
      <p:pic>
        <p:nvPicPr>
          <p:cNvPr id="4" name="Picture 3">
            <a:extLst>
              <a:ext uri="{FF2B5EF4-FFF2-40B4-BE49-F238E27FC236}">
                <a16:creationId xmlns:a16="http://schemas.microsoft.com/office/drawing/2014/main" id="{3E70ADAF-E4F1-1F95-1147-0AF700012A16}"/>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sp>
        <p:nvSpPr>
          <p:cNvPr id="7" name="Rectangle 6">
            <a:extLst>
              <a:ext uri="{FF2B5EF4-FFF2-40B4-BE49-F238E27FC236}">
                <a16:creationId xmlns:a16="http://schemas.microsoft.com/office/drawing/2014/main" id="{42F38528-B233-6B08-BCC6-68B7C9D4CFF6}"/>
              </a:ext>
            </a:extLst>
          </p:cNvPr>
          <p:cNvSpPr/>
          <p:nvPr>
            <p:custDataLst>
              <p:tags r:id="rId3"/>
            </p:custDataLst>
          </p:nvPr>
        </p:nvSpPr>
        <p:spPr>
          <a:xfrm>
            <a:off x="3200400" y="2571750"/>
            <a:ext cx="8483600" cy="1714500"/>
          </a:xfrm>
          <a:prstGeom prst="rect">
            <a:avLst/>
          </a:prstGeom>
          <a:noFill/>
          <a:ln w="2222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If partnership allocations are based on the partnership agreement, then can the partnership allocate items however it wants?</a:t>
            </a:r>
          </a:p>
        </p:txBody>
      </p:sp>
      <p:sp>
        <p:nvSpPr>
          <p:cNvPr id="8" name="Rectangle 7">
            <a:extLst>
              <a:ext uri="{FF2B5EF4-FFF2-40B4-BE49-F238E27FC236}">
                <a16:creationId xmlns:a16="http://schemas.microsoft.com/office/drawing/2014/main" id="{8C3302B2-86EF-9BE0-C4AF-FCE16B205DC8}"/>
              </a:ext>
            </a:extLst>
          </p:cNvPr>
          <p:cNvSpPr/>
          <p:nvPr>
            <p:custDataLst>
              <p:tags r:id="rId4"/>
            </p:custDataLst>
          </p:nvPr>
        </p:nvSpPr>
        <p:spPr>
          <a:xfrm>
            <a:off x="3200400" y="6096000"/>
            <a:ext cx="8737600" cy="510125"/>
          </a:xfrm>
          <a:prstGeom prst="rect">
            <a:avLst/>
          </a:prstGeom>
          <a:noFill/>
          <a:ln w="22225"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pic>
        <p:nvPicPr>
          <p:cNvPr id="10" name="Picture 9">
            <a:extLst>
              <a:ext uri="{FF2B5EF4-FFF2-40B4-BE49-F238E27FC236}">
                <a16:creationId xmlns:a16="http://schemas.microsoft.com/office/drawing/2014/main" id="{E0DE0B79-A65F-398D-C53C-A6A51DAB89A6}"/>
              </a:ext>
            </a:extLst>
          </p:cNvPr>
          <p:cNvPicPr>
            <a:picLocks/>
          </p:cNvPicPr>
          <p:nvPr>
            <p:custDataLst>
              <p:tags r:id="rId5"/>
            </p:custDataLst>
          </p:nvPr>
        </p:nvPicPr>
        <p:blipFill>
          <a:blip r:embed="rId9"/>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2187369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0A3F-7B2E-02B7-CCAC-EB29B1B5576F}"/>
              </a:ext>
            </a:extLst>
          </p:cNvPr>
          <p:cNvSpPr>
            <a:spLocks noGrp="1"/>
          </p:cNvSpPr>
          <p:nvPr>
            <p:ph type="title"/>
          </p:nvPr>
        </p:nvSpPr>
        <p:spPr>
          <a:xfrm>
            <a:off x="581193" y="729658"/>
            <a:ext cx="11029616" cy="646655"/>
          </a:xfrm>
        </p:spPr>
        <p:txBody>
          <a:bodyPr/>
          <a:lstStyle/>
          <a:p>
            <a:r>
              <a:rPr lang="en-US" dirty="0"/>
              <a:t>Substantial economic effect</a:t>
            </a:r>
          </a:p>
        </p:txBody>
      </p:sp>
      <p:sp>
        <p:nvSpPr>
          <p:cNvPr id="3" name="Text Placeholder 2">
            <a:extLst>
              <a:ext uri="{FF2B5EF4-FFF2-40B4-BE49-F238E27FC236}">
                <a16:creationId xmlns:a16="http://schemas.microsoft.com/office/drawing/2014/main" id="{B54D0CBB-D497-6BF4-7CA5-C8E6FC3DF731}"/>
              </a:ext>
            </a:extLst>
          </p:cNvPr>
          <p:cNvSpPr>
            <a:spLocks noGrp="1"/>
          </p:cNvSpPr>
          <p:nvPr>
            <p:ph type="body" idx="1"/>
          </p:nvPr>
        </p:nvSpPr>
        <p:spPr>
          <a:xfrm>
            <a:off x="581191" y="1693108"/>
            <a:ext cx="5194769" cy="557784"/>
          </a:xfrm>
        </p:spPr>
        <p:txBody>
          <a:bodyPr/>
          <a:lstStyle/>
          <a:p>
            <a:r>
              <a:rPr lang="en-US" dirty="0"/>
              <a:t>Treas. Reg. § 1.704-1(b)(2)(ii) Economic Effect</a:t>
            </a:r>
          </a:p>
        </p:txBody>
      </p:sp>
      <p:sp>
        <p:nvSpPr>
          <p:cNvPr id="4" name="Content Placeholder 3">
            <a:extLst>
              <a:ext uri="{FF2B5EF4-FFF2-40B4-BE49-F238E27FC236}">
                <a16:creationId xmlns:a16="http://schemas.microsoft.com/office/drawing/2014/main" id="{E6915D25-04EB-DDDA-480A-66C8F92D5142}"/>
              </a:ext>
            </a:extLst>
          </p:cNvPr>
          <p:cNvSpPr>
            <a:spLocks noGrp="1"/>
          </p:cNvSpPr>
          <p:nvPr>
            <p:ph sz="half" idx="2"/>
          </p:nvPr>
        </p:nvSpPr>
        <p:spPr>
          <a:xfrm>
            <a:off x="581194" y="2328422"/>
            <a:ext cx="5194766" cy="3532630"/>
          </a:xfrm>
        </p:spPr>
        <p:txBody>
          <a:bodyPr/>
          <a:lstStyle/>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Under the 704(b) regs, an allocation will be respected if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666900" lvl="1" indent="-342900">
              <a:lnSpc>
                <a:spcPct val="107000"/>
              </a:lnSpc>
              <a:spcBef>
                <a:spcPts val="0"/>
              </a:spcBef>
              <a:spcAft>
                <a:spcPts val="0"/>
              </a:spcAft>
              <a:buFont typeface="+mj-lt"/>
              <a:buAutoNum type="arabicParenR"/>
            </a:pPr>
            <a:r>
              <a:rPr lang="en-US" sz="1500" b="1" kern="100" dirty="0">
                <a:effectLst/>
                <a:latin typeface="Aptos" panose="020B0004020202020204" pitchFamily="34" charset="0"/>
                <a:ea typeface="Aptos" panose="020B0004020202020204" pitchFamily="34" charset="0"/>
                <a:cs typeface="Times New Roman" panose="02020603050405020304" pitchFamily="18" charset="0"/>
              </a:rPr>
              <a:t>the partnership properly maintains capital accounts</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p>
            <a:pPr marL="666900" lvl="1" indent="-342900">
              <a:lnSpc>
                <a:spcPct val="107000"/>
              </a:lnSpc>
              <a:spcBef>
                <a:spcPts val="0"/>
              </a:spcBef>
              <a:spcAft>
                <a:spcPts val="0"/>
              </a:spcAft>
              <a:buFont typeface="+mj-lt"/>
              <a:buAutoNum type="arabicParenR"/>
            </a:pPr>
            <a:r>
              <a:rPr lang="en-US" sz="1500" b="1" kern="100" dirty="0">
                <a:effectLst/>
                <a:latin typeface="Aptos" panose="020B0004020202020204" pitchFamily="34" charset="0"/>
                <a:ea typeface="Aptos" panose="020B0004020202020204" pitchFamily="34" charset="0"/>
                <a:cs typeface="Times New Roman" panose="02020603050405020304" pitchFamily="18" charset="0"/>
              </a:rPr>
              <a:t>liquidating distributions are made according to positive capital account balances, and</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p>
            <a:pPr marL="666900" lvl="1" indent="-342900">
              <a:lnSpc>
                <a:spcPct val="107000"/>
              </a:lnSpc>
              <a:spcBef>
                <a:spcPts val="0"/>
              </a:spcBef>
              <a:spcAft>
                <a:spcPts val="800"/>
              </a:spcAft>
              <a:buFont typeface="+mj-lt"/>
              <a:buAutoNum type="arabicParenR"/>
            </a:pPr>
            <a:r>
              <a:rPr lang="en-US" sz="1500" b="1" kern="100" dirty="0">
                <a:effectLst/>
                <a:latin typeface="Aptos" panose="020B0004020202020204" pitchFamily="34" charset="0"/>
                <a:ea typeface="Aptos" panose="020B0004020202020204" pitchFamily="34" charset="0"/>
                <a:cs typeface="Times New Roman" panose="02020603050405020304" pitchFamily="18" charset="0"/>
              </a:rPr>
              <a:t>if, after liquidation any partner has a deficit in their capital account, that partner has to restore the deficit. </a:t>
            </a:r>
            <a:endParaRPr lang="en-US" sz="15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7598175C-DCDD-6BC3-1DEA-93CB878415E9}"/>
              </a:ext>
            </a:extLst>
          </p:cNvPr>
          <p:cNvSpPr>
            <a:spLocks noGrp="1"/>
          </p:cNvSpPr>
          <p:nvPr>
            <p:ph type="body" sz="quarter" idx="3"/>
          </p:nvPr>
        </p:nvSpPr>
        <p:spPr>
          <a:xfrm>
            <a:off x="6416037" y="1697519"/>
            <a:ext cx="5194770" cy="553373"/>
          </a:xfrm>
        </p:spPr>
        <p:txBody>
          <a:bodyPr/>
          <a:lstStyle/>
          <a:p>
            <a:r>
              <a:rPr lang="en-US" dirty="0"/>
              <a:t>Treas. Reg. § 1.704-1(b)(2)(iii) Substantiality</a:t>
            </a:r>
          </a:p>
        </p:txBody>
      </p:sp>
      <p:sp>
        <p:nvSpPr>
          <p:cNvPr id="6" name="Content Placeholder 5">
            <a:extLst>
              <a:ext uri="{FF2B5EF4-FFF2-40B4-BE49-F238E27FC236}">
                <a16:creationId xmlns:a16="http://schemas.microsoft.com/office/drawing/2014/main" id="{7C032BA3-53EB-E237-306D-B4B3BB110227}"/>
              </a:ext>
            </a:extLst>
          </p:cNvPr>
          <p:cNvSpPr>
            <a:spLocks noGrp="1"/>
          </p:cNvSpPr>
          <p:nvPr>
            <p:ph sz="quarter" idx="4"/>
          </p:nvPr>
        </p:nvSpPr>
        <p:spPr>
          <a:xfrm>
            <a:off x="6416037" y="2328422"/>
            <a:ext cx="5194771" cy="3532629"/>
          </a:xfrm>
        </p:spPr>
        <p:txBody>
          <a:bodyPr>
            <a:normAutofit/>
          </a:bodyPr>
          <a:lstStyle/>
          <a:p>
            <a:r>
              <a:rPr lang="en-US" sz="1800" b="1" kern="100" dirty="0">
                <a:effectLst/>
                <a:latin typeface="Aptos" panose="020B0004020202020204" pitchFamily="34" charset="0"/>
                <a:ea typeface="Aptos" panose="020B0004020202020204" pitchFamily="34" charset="0"/>
                <a:cs typeface="Times New Roman" panose="02020603050405020304" pitchFamily="18" charset="0"/>
              </a:rPr>
              <a:t>An allocation is substantial if there is a reasonable possibility that the allocation (or allocations) will affect substantially the dollar amounts to be received by the partners from the partnership, independent of tax consequences.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7" name="Slide Number Placeholder 6">
            <a:extLst>
              <a:ext uri="{FF2B5EF4-FFF2-40B4-BE49-F238E27FC236}">
                <a16:creationId xmlns:a16="http://schemas.microsoft.com/office/drawing/2014/main" id="{25DBF437-9DA3-DA0E-4018-92EF9C61FB12}"/>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89641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A4D69F-C65C-CCE4-A28E-56CBEA728DE5}"/>
              </a:ext>
            </a:extLst>
          </p:cNvPr>
          <p:cNvSpPr>
            <a:spLocks noGrp="1"/>
          </p:cNvSpPr>
          <p:nvPr>
            <p:ph type="sldNum" sz="quarter" idx="12"/>
          </p:nvPr>
        </p:nvSpPr>
        <p:spPr/>
        <p:txBody>
          <a:bodyPr/>
          <a:lstStyle/>
          <a:p>
            <a:fld id="{3A98EE3D-8CD1-4C3F-BD1C-C98C9596463C}" type="slidenum">
              <a:rPr lang="en-US" smtClean="0"/>
              <a:t>33</a:t>
            </a:fld>
            <a:endParaRPr lang="en-US" dirty="0"/>
          </a:p>
        </p:txBody>
      </p:sp>
      <p:pic>
        <p:nvPicPr>
          <p:cNvPr id="4" name="Picture 3">
            <a:extLst>
              <a:ext uri="{FF2B5EF4-FFF2-40B4-BE49-F238E27FC236}">
                <a16:creationId xmlns:a16="http://schemas.microsoft.com/office/drawing/2014/main" id="{3E5CF5AC-C4ED-A63F-6264-DBE4FE2A7E92}"/>
              </a:ext>
            </a:extLst>
          </p:cNvPr>
          <p:cNvPicPr>
            <a:picLocks/>
          </p:cNvPicPr>
          <p:nvPr>
            <p:custDataLst>
              <p:tags r:id="rId2"/>
            </p:custDataLst>
          </p:nvPr>
        </p:nvPicPr>
        <p:blipFill>
          <a:blip r:embed="rId8"/>
          <a:stretch>
            <a:fillRect/>
          </a:stretch>
        </p:blipFill>
        <p:spPr>
          <a:xfrm>
            <a:off x="3201670" y="508000"/>
            <a:ext cx="1219200" cy="510126"/>
          </a:xfrm>
          <a:prstGeom prst="rect">
            <a:avLst/>
          </a:prstGeom>
        </p:spPr>
      </p:pic>
      <p:sp>
        <p:nvSpPr>
          <p:cNvPr id="7" name="Rectangle 6">
            <a:extLst>
              <a:ext uri="{FF2B5EF4-FFF2-40B4-BE49-F238E27FC236}">
                <a16:creationId xmlns:a16="http://schemas.microsoft.com/office/drawing/2014/main" id="{CB13804C-3AD3-3DDE-3B42-D5D8B24757B1}"/>
              </a:ext>
            </a:extLst>
          </p:cNvPr>
          <p:cNvSpPr/>
          <p:nvPr>
            <p:custDataLst>
              <p:tags r:id="rId3"/>
            </p:custDataLst>
          </p:nvPr>
        </p:nvSpPr>
        <p:spPr>
          <a:xfrm>
            <a:off x="3200400" y="2571750"/>
            <a:ext cx="8483600" cy="1714500"/>
          </a:xfrm>
          <a:prstGeom prst="rect">
            <a:avLst/>
          </a:prstGeom>
          <a:noFill/>
          <a:ln w="2222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a:solidFill>
                  <a:srgbClr val="5B5B5B"/>
                </a:solidFill>
              </a:rPr>
              <a:t>If the allocation does not have substantial economic effect, the partnership allocates income based on the partners' capital accounts.</a:t>
            </a:r>
          </a:p>
        </p:txBody>
      </p:sp>
      <p:sp>
        <p:nvSpPr>
          <p:cNvPr id="8" name="Rectangle 7">
            <a:extLst>
              <a:ext uri="{FF2B5EF4-FFF2-40B4-BE49-F238E27FC236}">
                <a16:creationId xmlns:a16="http://schemas.microsoft.com/office/drawing/2014/main" id="{6DF261CA-19CC-B2D4-E5E5-0FBFC55D628A}"/>
              </a:ext>
            </a:extLst>
          </p:cNvPr>
          <p:cNvSpPr/>
          <p:nvPr>
            <p:custDataLst>
              <p:tags r:id="rId4"/>
            </p:custDataLst>
          </p:nvPr>
        </p:nvSpPr>
        <p:spPr>
          <a:xfrm>
            <a:off x="3200400" y="6096000"/>
            <a:ext cx="8737600" cy="510125"/>
          </a:xfrm>
          <a:prstGeom prst="rect">
            <a:avLst/>
          </a:prstGeom>
          <a:noFill/>
          <a:ln w="22225"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pic>
        <p:nvPicPr>
          <p:cNvPr id="14" name="Picture 13">
            <a:extLst>
              <a:ext uri="{FF2B5EF4-FFF2-40B4-BE49-F238E27FC236}">
                <a16:creationId xmlns:a16="http://schemas.microsoft.com/office/drawing/2014/main" id="{52F076BF-28BB-DF51-67E7-3B406E443AE9}"/>
              </a:ext>
            </a:extLst>
          </p:cNvPr>
          <p:cNvPicPr>
            <a:picLocks/>
          </p:cNvPicPr>
          <p:nvPr>
            <p:custDataLst>
              <p:tags r:id="rId5"/>
            </p:custDataLst>
          </p:nvPr>
        </p:nvPicPr>
        <p:blipFill>
          <a:blip r:embed="rId9"/>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3508390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4FD1-9EF4-1172-A819-791CFE425850}"/>
              </a:ext>
            </a:extLst>
          </p:cNvPr>
          <p:cNvSpPr>
            <a:spLocks noGrp="1"/>
          </p:cNvSpPr>
          <p:nvPr>
            <p:ph type="title"/>
          </p:nvPr>
        </p:nvSpPr>
        <p:spPr>
          <a:xfrm>
            <a:off x="767857" y="933450"/>
            <a:ext cx="3031852" cy="3122735"/>
          </a:xfrm>
        </p:spPr>
        <p:txBody>
          <a:bodyPr>
            <a:normAutofit/>
          </a:bodyPr>
          <a:lstStyle/>
          <a:p>
            <a:r>
              <a:rPr lang="en-US" sz="2800" dirty="0"/>
              <a:t>Partner’s interest in the partnership</a:t>
            </a:r>
          </a:p>
        </p:txBody>
      </p:sp>
      <p:sp>
        <p:nvSpPr>
          <p:cNvPr id="3" name="Content Placeholder 2">
            <a:extLst>
              <a:ext uri="{FF2B5EF4-FFF2-40B4-BE49-F238E27FC236}">
                <a16:creationId xmlns:a16="http://schemas.microsoft.com/office/drawing/2014/main" id="{175D567C-69CA-7CA9-8D53-2782222DF7E2}"/>
              </a:ext>
            </a:extLst>
          </p:cNvPr>
          <p:cNvSpPr>
            <a:spLocks noGrp="1"/>
          </p:cNvSpPr>
          <p:nvPr>
            <p:ph idx="1"/>
          </p:nvPr>
        </p:nvSpPr>
        <p:spPr>
          <a:xfrm>
            <a:off x="4590854" y="791852"/>
            <a:ext cx="7220932" cy="5505253"/>
          </a:xfrm>
        </p:spPr>
        <p:txBody>
          <a:bodyPr>
            <a:normAutofit fontScale="92500"/>
          </a:bodyPr>
          <a:lstStyle/>
          <a:p>
            <a:r>
              <a:rPr lang="en-US" sz="2000" dirty="0"/>
              <a:t>Treas. Reg. § 1.704-1(b)(3) Partner's Interest In The Partnership--</a:t>
            </a:r>
          </a:p>
          <a:p>
            <a:pPr lvl="1"/>
            <a:r>
              <a:rPr lang="en-US" sz="2000" dirty="0"/>
              <a:t>In General. — References in section 704(b) and this paragraph to a partner's interest in the partnership, or to the partners' interests in the partnership, signify the manner in which the partners have agreed to share the economic benefit or burden (if any) corresponding to the income, gain, loss, deduction, or credit (or item thereof) that is allocated.</a:t>
            </a:r>
            <a:endParaRPr lang="en-US" dirty="0"/>
          </a:p>
          <a:p>
            <a:r>
              <a:rPr lang="en-US" dirty="0"/>
              <a:t>Factors Considered. — In determining a partner's interest in the partnership, the following factors are among those that will be considered:</a:t>
            </a:r>
          </a:p>
          <a:p>
            <a:pPr lvl="1"/>
            <a:r>
              <a:rPr lang="en-US" dirty="0"/>
              <a:t>The partners' relative contributions to the partnership,</a:t>
            </a:r>
          </a:p>
          <a:p>
            <a:pPr lvl="1"/>
            <a:r>
              <a:rPr lang="en-US" dirty="0"/>
              <a:t>The interests of the partners in economic profits and losses (if different than that in taxable income or loss),</a:t>
            </a:r>
          </a:p>
          <a:p>
            <a:pPr lvl="1"/>
            <a:r>
              <a:rPr lang="en-US" dirty="0"/>
              <a:t>The interests of the partners in cash flow and other non-liquidating distributions, and</a:t>
            </a:r>
          </a:p>
          <a:p>
            <a:pPr lvl="1"/>
            <a:r>
              <a:rPr lang="en-US" dirty="0"/>
              <a:t>The rights of the partners to distributions of capital upon liquidation.</a:t>
            </a:r>
          </a:p>
        </p:txBody>
      </p:sp>
      <p:sp>
        <p:nvSpPr>
          <p:cNvPr id="5" name="Slide Number Placeholder 4">
            <a:extLst>
              <a:ext uri="{FF2B5EF4-FFF2-40B4-BE49-F238E27FC236}">
                <a16:creationId xmlns:a16="http://schemas.microsoft.com/office/drawing/2014/main" id="{3A69F3DA-3FDF-B786-6E4D-31EB365591BD}"/>
              </a:ext>
            </a:extLst>
          </p:cNvPr>
          <p:cNvSpPr>
            <a:spLocks noGrp="1"/>
          </p:cNvSpPr>
          <p:nvPr>
            <p:ph type="sldNum" sz="quarter" idx="12"/>
          </p:nvPr>
        </p:nvSpPr>
        <p:spPr/>
        <p:txBody>
          <a:bodyPr/>
          <a:lstStyle/>
          <a:p>
            <a:fld id="{3A98EE3D-8CD1-4C3F-BD1C-C98C9596463C}" type="slidenum">
              <a:rPr lang="en-US" smtClean="0"/>
              <a:pPr/>
              <a:t>34</a:t>
            </a:fld>
            <a:endParaRPr lang="en-US" dirty="0"/>
          </a:p>
        </p:txBody>
      </p:sp>
    </p:spTree>
    <p:extLst>
      <p:ext uri="{BB962C8B-B14F-4D97-AF65-F5344CB8AC3E}">
        <p14:creationId xmlns:p14="http://schemas.microsoft.com/office/powerpoint/2010/main" val="893919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8BB9-1C5F-DE42-2637-80514521268E}"/>
              </a:ext>
            </a:extLst>
          </p:cNvPr>
          <p:cNvSpPr>
            <a:spLocks noGrp="1"/>
          </p:cNvSpPr>
          <p:nvPr>
            <p:ph type="title"/>
          </p:nvPr>
        </p:nvSpPr>
        <p:spPr>
          <a:xfrm>
            <a:off x="767857" y="933450"/>
            <a:ext cx="3031852" cy="2495550"/>
          </a:xfrm>
        </p:spPr>
        <p:txBody>
          <a:bodyPr>
            <a:normAutofit/>
          </a:bodyPr>
          <a:lstStyle/>
          <a:p>
            <a:r>
              <a:rPr lang="en-US" sz="2800" dirty="0"/>
              <a:t>Built-in gains</a:t>
            </a:r>
          </a:p>
        </p:txBody>
      </p:sp>
      <p:sp>
        <p:nvSpPr>
          <p:cNvPr id="3" name="Content Placeholder 2">
            <a:extLst>
              <a:ext uri="{FF2B5EF4-FFF2-40B4-BE49-F238E27FC236}">
                <a16:creationId xmlns:a16="http://schemas.microsoft.com/office/drawing/2014/main" id="{63BC7C19-46BD-5628-A272-61A25AEC25AD}"/>
              </a:ext>
            </a:extLst>
          </p:cNvPr>
          <p:cNvSpPr>
            <a:spLocks noGrp="1"/>
          </p:cNvSpPr>
          <p:nvPr>
            <p:ph idx="1"/>
          </p:nvPr>
        </p:nvSpPr>
        <p:spPr/>
        <p:txBody>
          <a:bodyPr/>
          <a:lstStyle/>
          <a:p>
            <a:r>
              <a:rPr lang="en-US" dirty="0"/>
              <a:t>Sec. 704(c) addresses situations in which a partner contributes an asset to a partnership that has a built-in gain or loss and provides how any eventual gain or loss recognized by the partnership—as well as related deductions like depreciation—will be allocated</a:t>
            </a:r>
          </a:p>
        </p:txBody>
      </p:sp>
      <p:sp>
        <p:nvSpPr>
          <p:cNvPr id="5" name="Slide Number Placeholder 4">
            <a:extLst>
              <a:ext uri="{FF2B5EF4-FFF2-40B4-BE49-F238E27FC236}">
                <a16:creationId xmlns:a16="http://schemas.microsoft.com/office/drawing/2014/main" id="{69A47B29-435B-BF39-F2A8-297855C98FE3}"/>
              </a:ext>
            </a:extLst>
          </p:cNvPr>
          <p:cNvSpPr>
            <a:spLocks noGrp="1"/>
          </p:cNvSpPr>
          <p:nvPr>
            <p:ph type="sldNum" sz="quarter" idx="12"/>
          </p:nvPr>
        </p:nvSpPr>
        <p:spPr/>
        <p:txBody>
          <a:bodyPr/>
          <a:lstStyle/>
          <a:p>
            <a:fld id="{3A98EE3D-8CD1-4C3F-BD1C-C98C9596463C}" type="slidenum">
              <a:rPr lang="en-US" smtClean="0"/>
              <a:pPr/>
              <a:t>35</a:t>
            </a:fld>
            <a:endParaRPr lang="en-US" dirty="0"/>
          </a:p>
        </p:txBody>
      </p:sp>
    </p:spTree>
    <p:extLst>
      <p:ext uri="{BB962C8B-B14F-4D97-AF65-F5344CB8AC3E}">
        <p14:creationId xmlns:p14="http://schemas.microsoft.com/office/powerpoint/2010/main" val="2591205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48A37-4413-7834-A48C-554DC0EDB1CB}"/>
              </a:ext>
            </a:extLst>
          </p:cNvPr>
          <p:cNvSpPr>
            <a:spLocks noGrp="1"/>
          </p:cNvSpPr>
          <p:nvPr>
            <p:ph type="title"/>
          </p:nvPr>
        </p:nvSpPr>
        <p:spPr>
          <a:xfrm>
            <a:off x="771148" y="1037967"/>
            <a:ext cx="3054091" cy="4709131"/>
          </a:xfrm>
          <a:solidFill>
            <a:srgbClr val="1A1D2C"/>
          </a:solidFill>
        </p:spPr>
        <p:txBody>
          <a:bodyPr anchor="ctr">
            <a:normAutofit/>
          </a:bodyPr>
          <a:lstStyle/>
          <a:p>
            <a:pPr algn="ctr"/>
            <a:r>
              <a:rPr lang="en-US" dirty="0">
                <a:solidFill>
                  <a:srgbClr val="FFFEFF"/>
                </a:solidFill>
              </a:rPr>
              <a:t>What Have States Done?</a:t>
            </a:r>
          </a:p>
        </p:txBody>
      </p:sp>
      <p:sp>
        <p:nvSpPr>
          <p:cNvPr id="3" name="Content Placeholder 2">
            <a:extLst>
              <a:ext uri="{FF2B5EF4-FFF2-40B4-BE49-F238E27FC236}">
                <a16:creationId xmlns:a16="http://schemas.microsoft.com/office/drawing/2014/main" id="{F7F64C0B-1617-89FE-CD9D-08D93F88A5BD}"/>
              </a:ext>
            </a:extLst>
          </p:cNvPr>
          <p:cNvSpPr>
            <a:spLocks noGrp="1"/>
          </p:cNvSpPr>
          <p:nvPr>
            <p:ph idx="1"/>
          </p:nvPr>
        </p:nvSpPr>
        <p:spPr>
          <a:xfrm>
            <a:off x="4534935" y="689083"/>
            <a:ext cx="6885917" cy="5711717"/>
          </a:xfrm>
        </p:spPr>
        <p:txBody>
          <a:bodyPr>
            <a:normAutofit/>
          </a:bodyPr>
          <a:lstStyle/>
          <a:p>
            <a:pPr marL="0" indent="0">
              <a:lnSpc>
                <a:spcPct val="100000"/>
              </a:lnSpc>
              <a:buNone/>
            </a:pPr>
            <a:r>
              <a:rPr lang="en-US" sz="1800" dirty="0"/>
              <a:t>New York:</a:t>
            </a:r>
          </a:p>
          <a:p>
            <a:pPr marL="0" indent="0">
              <a:lnSpc>
                <a:spcPct val="100000"/>
              </a:lnSpc>
              <a:buNone/>
            </a:pPr>
            <a:r>
              <a:rPr lang="en-US" sz="1800" dirty="0"/>
              <a:t>(c) </a:t>
            </a:r>
            <a:r>
              <a:rPr lang="en-US" sz="1800" dirty="0">
                <a:highlight>
                  <a:srgbClr val="FFFF00"/>
                </a:highlight>
              </a:rPr>
              <a:t>Whether the principal purpose of a special allocation of an item is the avoidance or evasion of New York State personal income tax depends on all the surrounding facts and circumstances.</a:t>
            </a:r>
            <a:r>
              <a:rPr lang="en-US" sz="1800" dirty="0"/>
              <a:t> Among the relevant circumstances to be considered are the following: whether the partnership or a partner individually has a business purpose for the allocation; </a:t>
            </a:r>
            <a:r>
              <a:rPr lang="en-US" sz="1800" dirty="0">
                <a:highlight>
                  <a:srgbClr val="FFFF00"/>
                </a:highlight>
              </a:rPr>
              <a:t>whether the allocation has “substantial economic effect,” that is, whether the allocation may actually effect the dollar amount of the partners’ shares of the total partnership income or loss independently of New York State personal income tax consequences</a:t>
            </a:r>
            <a:r>
              <a:rPr lang="en-US" sz="1800" dirty="0"/>
              <a:t>; whether related items of income, gain, loss or deduction from the same source are subject to the same allocation; whether the allocation was made without recognition of normal business factors and only after the amount of the specially allocated item could reasonably be estimated; the duration of the allocation; and the overall New York State personal income tax consequences of the allocation.</a:t>
            </a:r>
          </a:p>
          <a:p>
            <a:pPr marL="0" indent="0">
              <a:lnSpc>
                <a:spcPct val="100000"/>
              </a:lnSpc>
              <a:buNone/>
            </a:pPr>
            <a:r>
              <a:rPr lang="en-US" sz="1800" dirty="0"/>
              <a:t> </a:t>
            </a:r>
          </a:p>
          <a:p>
            <a:pPr marL="0" indent="0">
              <a:lnSpc>
                <a:spcPct val="100000"/>
              </a:lnSpc>
              <a:buNone/>
            </a:pPr>
            <a:r>
              <a:rPr lang="en-US" sz="1800" dirty="0"/>
              <a:t>NY State Tax Regulations, PART 117. RESIDENT PARTNERS</a:t>
            </a:r>
            <a:endParaRPr lang="en-US" dirty="0"/>
          </a:p>
        </p:txBody>
      </p:sp>
    </p:spTree>
    <p:extLst>
      <p:ext uri="{BB962C8B-B14F-4D97-AF65-F5344CB8AC3E}">
        <p14:creationId xmlns:p14="http://schemas.microsoft.com/office/powerpoint/2010/main" val="4122493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45B2-E596-16F2-13F4-DBE458EA43A5}"/>
              </a:ext>
            </a:extLst>
          </p:cNvPr>
          <p:cNvSpPr>
            <a:spLocks noGrp="1"/>
          </p:cNvSpPr>
          <p:nvPr>
            <p:ph type="title"/>
          </p:nvPr>
        </p:nvSpPr>
        <p:spPr>
          <a:xfrm>
            <a:off x="771148" y="1037967"/>
            <a:ext cx="3054091" cy="4709131"/>
          </a:xfrm>
          <a:solidFill>
            <a:srgbClr val="1A1D2C"/>
          </a:solidFill>
        </p:spPr>
        <p:txBody>
          <a:bodyPr anchor="ctr">
            <a:normAutofit/>
          </a:bodyPr>
          <a:lstStyle/>
          <a:p>
            <a:pPr algn="ctr"/>
            <a:r>
              <a:rPr lang="en-US" dirty="0">
                <a:solidFill>
                  <a:srgbClr val="FFFEFF"/>
                </a:solidFill>
              </a:rPr>
              <a:t>What Have States Done?</a:t>
            </a:r>
          </a:p>
        </p:txBody>
      </p:sp>
      <p:sp>
        <p:nvSpPr>
          <p:cNvPr id="3" name="Content Placeholder 2">
            <a:extLst>
              <a:ext uri="{FF2B5EF4-FFF2-40B4-BE49-F238E27FC236}">
                <a16:creationId xmlns:a16="http://schemas.microsoft.com/office/drawing/2014/main" id="{7C60F100-A95F-1694-36E5-B6B7D16E35A8}"/>
              </a:ext>
            </a:extLst>
          </p:cNvPr>
          <p:cNvSpPr>
            <a:spLocks noGrp="1"/>
          </p:cNvSpPr>
          <p:nvPr>
            <p:ph idx="1"/>
          </p:nvPr>
        </p:nvSpPr>
        <p:spPr>
          <a:xfrm>
            <a:off x="4474468" y="689083"/>
            <a:ext cx="7111395" cy="5701482"/>
          </a:xfrm>
        </p:spPr>
        <p:txBody>
          <a:bodyPr>
            <a:normAutofit/>
          </a:bodyPr>
          <a:lstStyle/>
          <a:p>
            <a:pPr marL="0" indent="0">
              <a:lnSpc>
                <a:spcPct val="100000"/>
              </a:lnSpc>
              <a:buNone/>
            </a:pPr>
            <a:r>
              <a:rPr lang="en-US" sz="1800" b="0" i="0" dirty="0">
                <a:effectLst/>
                <a:highlight>
                  <a:srgbClr val="FFFFFF"/>
                </a:highlight>
                <a:latin typeface="Franklin Gothic Book" panose="020B0503020102020204" pitchFamily="34" charset="0"/>
              </a:rPr>
              <a:t>West Virginia:</a:t>
            </a:r>
          </a:p>
          <a:p>
            <a:pPr marL="0" indent="0">
              <a:lnSpc>
                <a:spcPct val="100000"/>
              </a:lnSpc>
              <a:buNone/>
            </a:pPr>
            <a:r>
              <a:rPr lang="en-US" sz="1800" b="0" i="0" dirty="0">
                <a:effectLst/>
                <a:highlight>
                  <a:srgbClr val="FFFFFF"/>
                </a:highlight>
                <a:latin typeface="Franklin Gothic Book" panose="020B0503020102020204" pitchFamily="34" charset="0"/>
              </a:rPr>
              <a:t>17.4. West Virginia Tax Avoidance Or Evasion Through Partnership Form Of Business.</a:t>
            </a:r>
          </a:p>
          <a:p>
            <a:pPr marL="0" indent="0">
              <a:lnSpc>
                <a:spcPct val="100000"/>
              </a:lnSpc>
              <a:buNone/>
            </a:pPr>
            <a:r>
              <a:rPr lang="en-US" sz="1800" b="0" i="0" dirty="0">
                <a:effectLst/>
                <a:highlight>
                  <a:srgbClr val="FFFFFF"/>
                </a:highlight>
                <a:latin typeface="Franklin Gothic Book" panose="020B0503020102020204" pitchFamily="34" charset="0"/>
              </a:rPr>
              <a:t>17.4.2. </a:t>
            </a:r>
            <a:r>
              <a:rPr lang="en-US" sz="1800" dirty="0">
                <a:highlight>
                  <a:srgbClr val="FFFFFF"/>
                </a:highlight>
                <a:latin typeface="Franklin Gothic Book" panose="020B0503020102020204" pitchFamily="34" charset="0"/>
              </a:rPr>
              <a:t> </a:t>
            </a:r>
            <a:r>
              <a:rPr lang="en-US" sz="1800" b="0" i="0" dirty="0">
                <a:effectLst/>
                <a:highlight>
                  <a:srgbClr val="FFFFFF"/>
                </a:highlight>
                <a:latin typeface="Franklin Gothic Book" panose="020B0503020102020204" pitchFamily="34" charset="0"/>
              </a:rPr>
              <a:t>. . .  a provision for special allocation does not have as its principal purpose the avoidance or evasion of federal income tax, but has as its principal purpose the avoidance or evasion of West Virginia income tax. In such an instance, any such provision shall be disregarded and each partner's share of the pertinent item of partnership-income, gain, loss or deduction shall be determined in accordance with his share of the partnership's ordinary income or loss.</a:t>
            </a:r>
          </a:p>
          <a:p>
            <a:pPr marL="0" indent="0">
              <a:lnSpc>
                <a:spcPct val="100000"/>
              </a:lnSpc>
              <a:buNone/>
            </a:pPr>
            <a:r>
              <a:rPr lang="en-US" sz="1800" b="0" i="0" dirty="0">
                <a:effectLst/>
                <a:highlight>
                  <a:srgbClr val="FFFFFF"/>
                </a:highlight>
                <a:latin typeface="Franklin Gothic Book" panose="020B0503020102020204" pitchFamily="34" charset="0"/>
              </a:rPr>
              <a:t>17.4.3. Whether the principal purpose of a special allocation of an item is the avoidance or evasion of West Virginia income tax depends upon all surrounding facts and circumstances</a:t>
            </a:r>
            <a:r>
              <a:rPr lang="en-US" sz="1800" dirty="0">
                <a:highlight>
                  <a:srgbClr val="FFFFFF"/>
                </a:highlight>
                <a:latin typeface="Franklin Gothic Book" panose="020B0503020102020204" pitchFamily="34" charset="0"/>
              </a:rPr>
              <a:t> . . . </a:t>
            </a:r>
            <a:r>
              <a:rPr lang="en-US" sz="1800" b="0" i="0" dirty="0">
                <a:effectLst/>
                <a:highlight>
                  <a:srgbClr val="FFFFFF"/>
                </a:highlight>
                <a:latin typeface="Franklin Gothic Book" panose="020B0503020102020204" pitchFamily="34" charset="0"/>
              </a:rPr>
              <a:t>and any other factors from Treasury Regulation 1.704-1.</a:t>
            </a:r>
          </a:p>
          <a:p>
            <a:pPr marL="0" indent="0">
              <a:lnSpc>
                <a:spcPct val="100000"/>
              </a:lnSpc>
              <a:buNone/>
            </a:pPr>
            <a:r>
              <a:rPr lang="en-US" sz="1800" b="0" i="0" u="none" strike="noStrike" dirty="0">
                <a:effectLst/>
                <a:highlight>
                  <a:srgbClr val="FFFFFF"/>
                </a:highlight>
                <a:latin typeface="Franklin Gothic Book" panose="020B0503020102020204" pitchFamily="34" charset="0"/>
                <a:hlinkClick r:id="rId3"/>
              </a:rPr>
              <a:t>West Virginia Code of State Rules 2019, W. Va. C.S.R. § 110-21-17[2019], Resident Partners</a:t>
            </a:r>
            <a:endParaRPr lang="en-US" sz="1800" b="0" i="0" dirty="0">
              <a:effectLst/>
              <a:highlight>
                <a:srgbClr val="FFFFFF"/>
              </a:highlight>
              <a:latin typeface="Franklin Gothic Book" panose="020B0503020102020204" pitchFamily="34" charset="0"/>
            </a:endParaRPr>
          </a:p>
          <a:p>
            <a:pPr marL="0" indent="0">
              <a:lnSpc>
                <a:spcPct val="100000"/>
              </a:lnSpc>
              <a:buNone/>
            </a:pPr>
            <a:endParaRPr lang="en-US" dirty="0"/>
          </a:p>
        </p:txBody>
      </p:sp>
    </p:spTree>
    <p:extLst>
      <p:ext uri="{BB962C8B-B14F-4D97-AF65-F5344CB8AC3E}">
        <p14:creationId xmlns:p14="http://schemas.microsoft.com/office/powerpoint/2010/main" val="2651377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919BA-B840-1001-62A9-021844E53DD0}"/>
              </a:ext>
            </a:extLst>
          </p:cNvPr>
          <p:cNvSpPr>
            <a:spLocks noGrp="1"/>
          </p:cNvSpPr>
          <p:nvPr>
            <p:ph type="title"/>
          </p:nvPr>
        </p:nvSpPr>
        <p:spPr>
          <a:xfrm>
            <a:off x="581192" y="252549"/>
            <a:ext cx="11029616" cy="1175657"/>
          </a:xfrm>
        </p:spPr>
        <p:txBody>
          <a:bodyPr/>
          <a:lstStyle/>
          <a:p>
            <a:r>
              <a:rPr lang="en-US" dirty="0"/>
              <a:t>Special Allocations: What do the Experts Say?</a:t>
            </a:r>
          </a:p>
        </p:txBody>
      </p:sp>
      <p:sp>
        <p:nvSpPr>
          <p:cNvPr id="5" name="Content Placeholder 4">
            <a:extLst>
              <a:ext uri="{FF2B5EF4-FFF2-40B4-BE49-F238E27FC236}">
                <a16:creationId xmlns:a16="http://schemas.microsoft.com/office/drawing/2014/main" id="{D906F4C9-8337-F15D-574B-EDEAD41C425C}"/>
              </a:ext>
            </a:extLst>
          </p:cNvPr>
          <p:cNvSpPr>
            <a:spLocks noGrp="1"/>
          </p:cNvSpPr>
          <p:nvPr>
            <p:ph idx="1"/>
          </p:nvPr>
        </p:nvSpPr>
        <p:spPr>
          <a:xfrm>
            <a:off x="1537855" y="1698171"/>
            <a:ext cx="9020445" cy="4519749"/>
          </a:xfrm>
        </p:spPr>
        <p:txBody>
          <a:bodyPr/>
          <a:lstStyle/>
          <a:p>
            <a:pPr>
              <a:lnSpc>
                <a:spcPct val="100000"/>
              </a:lnSpc>
              <a:spcBef>
                <a:spcPts val="1800"/>
              </a:spcBef>
            </a:pPr>
            <a:r>
              <a:rPr lang="en-US" sz="2800" dirty="0"/>
              <a:t>“The allocation rules are complex, burdensome, and prone to abuse.”</a:t>
            </a:r>
          </a:p>
          <a:p>
            <a:pPr>
              <a:lnSpc>
                <a:spcPct val="100000"/>
              </a:lnSpc>
              <a:spcBef>
                <a:spcPts val="1800"/>
              </a:spcBef>
            </a:pPr>
            <a:r>
              <a:rPr lang="en-US" sz="2800" dirty="0"/>
              <a:t>“This article joins the chorus of those who have argued that special allocations generally should be disallowed.” </a:t>
            </a:r>
          </a:p>
          <a:p>
            <a:pPr marL="0" indent="0">
              <a:buNone/>
            </a:pPr>
            <a:r>
              <a:rPr lang="en-US" dirty="0" err="1"/>
              <a:t>Hasen</a:t>
            </a:r>
            <a:r>
              <a:rPr lang="en-US" dirty="0"/>
              <a:t>, David (2023) "Partnership Special Allocations Revisited," Florida Tax Review: Vol. 13, Article 8. Available at: </a:t>
            </a:r>
            <a:r>
              <a:rPr lang="en-US" dirty="0">
                <a:hlinkClick r:id="rId3"/>
              </a:rPr>
              <a:t>https://scholarship.law.ufl.edu/ftr/vol13/iss1/8</a:t>
            </a:r>
            <a:r>
              <a:rPr lang="en-US" dirty="0"/>
              <a:t> </a:t>
            </a:r>
          </a:p>
          <a:p>
            <a:pPr marL="0" indent="0">
              <a:buNone/>
            </a:pPr>
            <a:endParaRPr lang="en-US" dirty="0"/>
          </a:p>
        </p:txBody>
      </p:sp>
      <p:sp>
        <p:nvSpPr>
          <p:cNvPr id="3" name="Slide Number Placeholder 2">
            <a:extLst>
              <a:ext uri="{FF2B5EF4-FFF2-40B4-BE49-F238E27FC236}">
                <a16:creationId xmlns:a16="http://schemas.microsoft.com/office/drawing/2014/main" id="{CCB1D5F4-6782-B660-5880-4BEDD4F3D928}"/>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1515292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919BA-B840-1001-62A9-021844E53DD0}"/>
              </a:ext>
            </a:extLst>
          </p:cNvPr>
          <p:cNvSpPr>
            <a:spLocks noGrp="1"/>
          </p:cNvSpPr>
          <p:nvPr>
            <p:ph type="title"/>
          </p:nvPr>
        </p:nvSpPr>
        <p:spPr>
          <a:xfrm>
            <a:off x="581192" y="252549"/>
            <a:ext cx="11029616" cy="1175657"/>
          </a:xfrm>
        </p:spPr>
        <p:txBody>
          <a:bodyPr/>
          <a:lstStyle/>
          <a:p>
            <a:r>
              <a:rPr lang="en-US" dirty="0"/>
              <a:t>Special Allocations: What do the Experts Say?</a:t>
            </a:r>
          </a:p>
        </p:txBody>
      </p:sp>
      <p:sp>
        <p:nvSpPr>
          <p:cNvPr id="5" name="Content Placeholder 4">
            <a:extLst>
              <a:ext uri="{FF2B5EF4-FFF2-40B4-BE49-F238E27FC236}">
                <a16:creationId xmlns:a16="http://schemas.microsoft.com/office/drawing/2014/main" id="{D906F4C9-8337-F15D-574B-EDEAD41C425C}"/>
              </a:ext>
            </a:extLst>
          </p:cNvPr>
          <p:cNvSpPr>
            <a:spLocks noGrp="1"/>
          </p:cNvSpPr>
          <p:nvPr>
            <p:ph idx="1"/>
          </p:nvPr>
        </p:nvSpPr>
        <p:spPr>
          <a:xfrm>
            <a:off x="1475509" y="1698171"/>
            <a:ext cx="9195955" cy="4907280"/>
          </a:xfrm>
        </p:spPr>
        <p:txBody>
          <a:bodyPr>
            <a:normAutofit/>
          </a:bodyPr>
          <a:lstStyle/>
          <a:p>
            <a:pPr>
              <a:lnSpc>
                <a:spcPct val="100000"/>
              </a:lnSpc>
            </a:pPr>
            <a:r>
              <a:rPr lang="en-US" sz="2400" dirty="0"/>
              <a:t>The </a:t>
            </a:r>
            <a:r>
              <a:rPr lang="en-US" sz="2400" dirty="0">
                <a:highlight>
                  <a:srgbClr val="FFFF00"/>
                </a:highlight>
              </a:rPr>
              <a:t>immensely</a:t>
            </a:r>
            <a:r>
              <a:rPr lang="en-US" sz="2400" dirty="0"/>
              <a:t> complicated tax rules governing partnership allocations—the notorious section 704(b) regulations—have been the subject of criticism ever since their promulgation nearly 30 years ago. Yet, </a:t>
            </a:r>
            <a:r>
              <a:rPr lang="en-US" sz="2400" dirty="0">
                <a:highlight>
                  <a:srgbClr val="FFFF00"/>
                </a:highlight>
              </a:rPr>
              <a:t>one particular problem with those rules has thus far escaped significant scrutiny</a:t>
            </a:r>
            <a:r>
              <a:rPr lang="en-US" sz="2400" dirty="0"/>
              <a:t>. The problem involves </a:t>
            </a:r>
            <a:r>
              <a:rPr lang="en-US" sz="2400" dirty="0">
                <a:highlight>
                  <a:srgbClr val="FFFF00"/>
                </a:highlight>
              </a:rPr>
              <a:t>partnership allocations that are shared by partners who are related to one another</a:t>
            </a:r>
            <a:r>
              <a:rPr lang="en-US" sz="2400" dirty="0"/>
              <a:t>. Because the section </a:t>
            </a:r>
            <a:r>
              <a:rPr lang="en-US" sz="2400" dirty="0">
                <a:highlight>
                  <a:srgbClr val="FFFF00"/>
                </a:highlight>
              </a:rPr>
              <a:t>704(b) regulations are premised on the assumption that partners deal with each other at arm’s length</a:t>
            </a:r>
            <a:r>
              <a:rPr lang="en-US" sz="2400" dirty="0"/>
              <a:t>, they are ill-suited to deal with related-partner allocations. As a result, these regulations can easily be abused by related partners. </a:t>
            </a:r>
          </a:p>
          <a:p>
            <a:pPr marL="0" indent="0">
              <a:buNone/>
            </a:pPr>
            <a:r>
              <a:rPr lang="en-US" dirty="0" err="1"/>
              <a:t>Cauble</a:t>
            </a:r>
            <a:r>
              <a:rPr lang="en-US" dirty="0"/>
              <a:t>, Emily and Polsky, Gregg D. (2023) "The Problem of Abusive Related-Partner Allocations," Florida Tax Review: Vol. 16, Article 9. Available at: </a:t>
            </a:r>
            <a:r>
              <a:rPr lang="en-US" dirty="0">
                <a:hlinkClick r:id="rId2"/>
              </a:rPr>
              <a:t>https://scholarship.law.ufl.edu/ftr/vol16/iss1/9</a:t>
            </a:r>
            <a:r>
              <a:rPr lang="en-US" dirty="0"/>
              <a:t> </a:t>
            </a:r>
          </a:p>
          <a:p>
            <a:pPr marL="0" indent="0">
              <a:buNone/>
            </a:pPr>
            <a:endParaRPr lang="en-US" dirty="0"/>
          </a:p>
        </p:txBody>
      </p:sp>
      <p:sp>
        <p:nvSpPr>
          <p:cNvPr id="3" name="Slide Number Placeholder 2">
            <a:extLst>
              <a:ext uri="{FF2B5EF4-FFF2-40B4-BE49-F238E27FC236}">
                <a16:creationId xmlns:a16="http://schemas.microsoft.com/office/drawing/2014/main" id="{CCB1D5F4-6782-B660-5880-4BEDD4F3D928}"/>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3753265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92D561-506B-FD75-1E53-7A77205778DD}"/>
              </a:ext>
            </a:extLst>
          </p:cNvPr>
          <p:cNvSpPr>
            <a:spLocks noGrp="1"/>
          </p:cNvSpPr>
          <p:nvPr>
            <p:ph type="sldNum" sz="quarter" idx="12"/>
          </p:nvPr>
        </p:nvSpPr>
        <p:spPr/>
        <p:txBody>
          <a:bodyPr/>
          <a:lstStyle/>
          <a:p>
            <a:fld id="{3A98EE3D-8CD1-4C3F-BD1C-C98C9596463C}" type="slidenum">
              <a:rPr lang="en-US" smtClean="0"/>
              <a:t>4</a:t>
            </a:fld>
            <a:endParaRPr lang="en-US" dirty="0"/>
          </a:p>
        </p:txBody>
      </p:sp>
      <p:grpSp>
        <p:nvGrpSpPr>
          <p:cNvPr id="12" name="Group 11">
            <a:extLst>
              <a:ext uri="{FF2B5EF4-FFF2-40B4-BE49-F238E27FC236}">
                <a16:creationId xmlns:a16="http://schemas.microsoft.com/office/drawing/2014/main" id="{76258017-3C69-A3E7-82A9-2A98D0DE80F9}"/>
              </a:ext>
            </a:extLst>
          </p:cNvPr>
          <p:cNvGrpSpPr/>
          <p:nvPr/>
        </p:nvGrpSpPr>
        <p:grpSpPr>
          <a:xfrm>
            <a:off x="2327564" y="1274618"/>
            <a:ext cx="9661236" cy="5062332"/>
            <a:chOff x="842682" y="614634"/>
            <a:chExt cx="10825349" cy="5777734"/>
          </a:xfrm>
        </p:grpSpPr>
        <p:sp>
          <p:nvSpPr>
            <p:cNvPr id="5" name="Rectangle: Rounded Corners 4">
              <a:extLst>
                <a:ext uri="{FF2B5EF4-FFF2-40B4-BE49-F238E27FC236}">
                  <a16:creationId xmlns:a16="http://schemas.microsoft.com/office/drawing/2014/main" id="{73A89896-63D7-DA4F-F418-0471A6F77FE2}"/>
                </a:ext>
              </a:extLst>
            </p:cNvPr>
            <p:cNvSpPr/>
            <p:nvPr/>
          </p:nvSpPr>
          <p:spPr>
            <a:xfrm>
              <a:off x="866115" y="694552"/>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Identify Potential </a:t>
              </a:r>
              <a:br>
                <a:rPr lang="en-US" sz="1600" b="1" dirty="0"/>
              </a:br>
              <a:r>
                <a:rPr lang="en-US" sz="1600" b="1" dirty="0"/>
                <a:t>Issues &amp; Relationships</a:t>
              </a:r>
            </a:p>
          </p:txBody>
        </p:sp>
        <p:sp>
          <p:nvSpPr>
            <p:cNvPr id="7" name="Flowchart: Document 6">
              <a:extLst>
                <a:ext uri="{FF2B5EF4-FFF2-40B4-BE49-F238E27FC236}">
                  <a16:creationId xmlns:a16="http://schemas.microsoft.com/office/drawing/2014/main" id="{50379301-CD9A-7864-91E3-2E767FB5C5A3}"/>
                </a:ext>
              </a:extLst>
            </p:cNvPr>
            <p:cNvSpPr/>
            <p:nvPr/>
          </p:nvSpPr>
          <p:spPr>
            <a:xfrm>
              <a:off x="3943644" y="729081"/>
              <a:ext cx="1947991" cy="1080039"/>
            </a:xfrm>
            <a:prstGeom prst="flowChart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Issue Outline</a:t>
              </a:r>
            </a:p>
          </p:txBody>
        </p:sp>
        <p:sp>
          <p:nvSpPr>
            <p:cNvPr id="8" name="Rectangle: Rounded Corners 7">
              <a:extLst>
                <a:ext uri="{FF2B5EF4-FFF2-40B4-BE49-F238E27FC236}">
                  <a16:creationId xmlns:a16="http://schemas.microsoft.com/office/drawing/2014/main" id="{F9E1DF30-BAAD-EF8D-6086-F114F309F87B}"/>
                </a:ext>
              </a:extLst>
            </p:cNvPr>
            <p:cNvSpPr/>
            <p:nvPr/>
          </p:nvSpPr>
          <p:spPr>
            <a:xfrm>
              <a:off x="866115" y="2171081"/>
              <a:ext cx="268757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Select Issue &amp; Develop Practices or Position</a:t>
              </a:r>
            </a:p>
          </p:txBody>
        </p:sp>
        <p:sp>
          <p:nvSpPr>
            <p:cNvPr id="9" name="Flowchart: Multidocument 8">
              <a:extLst>
                <a:ext uri="{FF2B5EF4-FFF2-40B4-BE49-F238E27FC236}">
                  <a16:creationId xmlns:a16="http://schemas.microsoft.com/office/drawing/2014/main" id="{525DEA9C-6249-ABA3-0D31-8A94BA5E0313}"/>
                </a:ext>
              </a:extLst>
            </p:cNvPr>
            <p:cNvSpPr/>
            <p:nvPr/>
          </p:nvSpPr>
          <p:spPr>
            <a:xfrm>
              <a:off x="3906971" y="2119126"/>
              <a:ext cx="2166504" cy="1257919"/>
            </a:xfrm>
            <a:prstGeom prst="flowChartMultidocument">
              <a:avLst/>
            </a:prstGeom>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White Papers &amp; Draft Models</a:t>
              </a:r>
            </a:p>
          </p:txBody>
        </p:sp>
        <p:sp>
          <p:nvSpPr>
            <p:cNvPr id="10" name="Rectangle: Rounded Corners 9">
              <a:extLst>
                <a:ext uri="{FF2B5EF4-FFF2-40B4-BE49-F238E27FC236}">
                  <a16:creationId xmlns:a16="http://schemas.microsoft.com/office/drawing/2014/main" id="{71C35725-B14A-94E1-E96F-BCDE73B8CEEE}"/>
                </a:ext>
              </a:extLst>
            </p:cNvPr>
            <p:cNvSpPr/>
            <p:nvPr/>
          </p:nvSpPr>
          <p:spPr>
            <a:xfrm>
              <a:off x="842682" y="3647610"/>
              <a:ext cx="2711009"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Agree on a Set of Practices &amp; Positions</a:t>
              </a:r>
            </a:p>
          </p:txBody>
        </p:sp>
        <p:cxnSp>
          <p:nvCxnSpPr>
            <p:cNvPr id="14" name="Straight Arrow Connector 13">
              <a:extLst>
                <a:ext uri="{FF2B5EF4-FFF2-40B4-BE49-F238E27FC236}">
                  <a16:creationId xmlns:a16="http://schemas.microsoft.com/office/drawing/2014/main" id="{040A2848-04D3-2993-6B7E-BF55BA41B664}"/>
                </a:ext>
              </a:extLst>
            </p:cNvPr>
            <p:cNvCxnSpPr>
              <a:cxnSpLocks/>
              <a:stCxn id="5" idx="3"/>
              <a:endCxn id="7" idx="1"/>
            </p:cNvCxnSpPr>
            <p:nvPr/>
          </p:nvCxnSpPr>
          <p:spPr>
            <a:xfrm>
              <a:off x="3553691" y="1259329"/>
              <a:ext cx="389953" cy="9772"/>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FC86694-34B2-C9F7-D7DC-26751C123A9F}"/>
                </a:ext>
              </a:extLst>
            </p:cNvPr>
            <p:cNvCxnSpPr>
              <a:cxnSpLocks/>
              <a:stCxn id="8" idx="3"/>
              <a:endCxn id="9" idx="1"/>
            </p:cNvCxnSpPr>
            <p:nvPr/>
          </p:nvCxnSpPr>
          <p:spPr>
            <a:xfrm>
              <a:off x="3553691" y="2735858"/>
              <a:ext cx="353280" cy="12228"/>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sp>
          <p:nvSpPr>
            <p:cNvPr id="20" name="Flowchart: Document 19">
              <a:extLst>
                <a:ext uri="{FF2B5EF4-FFF2-40B4-BE49-F238E27FC236}">
                  <a16:creationId xmlns:a16="http://schemas.microsoft.com/office/drawing/2014/main" id="{1218277E-70B4-A4D7-7A74-6C73998E7FD3}"/>
                </a:ext>
              </a:extLst>
            </p:cNvPr>
            <p:cNvSpPr/>
            <p:nvPr/>
          </p:nvSpPr>
          <p:spPr>
            <a:xfrm>
              <a:off x="4005989" y="3687131"/>
              <a:ext cx="1947991" cy="1080039"/>
            </a:xfrm>
            <a:prstGeom prst="flowChartDocument">
              <a:avLst/>
            </a:prstGeom>
            <a:noFill/>
            <a:ln w="9525" cap="flat" cmpd="sng" algn="ctr">
              <a:solidFill>
                <a:schemeClr val="accent1"/>
              </a:solidFill>
              <a:prstDash val="solid"/>
              <a:round/>
              <a:headEnd type="none" w="med" len="med"/>
              <a:tailEnd type="none"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accent1"/>
            </a:fontRef>
          </p:style>
          <p:txBody>
            <a:bodyPr rtlCol="0" anchor="ctr"/>
            <a:lstStyle/>
            <a:p>
              <a:pPr algn="ctr"/>
              <a:r>
                <a:rPr lang="en-US" b="1" dirty="0"/>
                <a:t>Proposed Drafts &amp; Other Guidance</a:t>
              </a:r>
            </a:p>
          </p:txBody>
        </p:sp>
        <p:cxnSp>
          <p:nvCxnSpPr>
            <p:cNvPr id="24" name="Straight Arrow Connector 23">
              <a:extLst>
                <a:ext uri="{FF2B5EF4-FFF2-40B4-BE49-F238E27FC236}">
                  <a16:creationId xmlns:a16="http://schemas.microsoft.com/office/drawing/2014/main" id="{86922FDF-CAAF-1752-7858-45AFA1E63EE4}"/>
                </a:ext>
              </a:extLst>
            </p:cNvPr>
            <p:cNvCxnSpPr>
              <a:cxnSpLocks/>
              <a:stCxn id="10" idx="3"/>
              <a:endCxn id="20" idx="1"/>
            </p:cNvCxnSpPr>
            <p:nvPr/>
          </p:nvCxnSpPr>
          <p:spPr>
            <a:xfrm>
              <a:off x="3553691" y="4212387"/>
              <a:ext cx="452298" cy="14764"/>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653FFD1E-3427-8ECC-50F5-4C2E67CA7E24}"/>
                </a:ext>
              </a:extLst>
            </p:cNvPr>
            <p:cNvCxnSpPr>
              <a:cxnSpLocks/>
              <a:stCxn id="5" idx="2"/>
              <a:endCxn id="8" idx="0"/>
            </p:cNvCxnSpPr>
            <p:nvPr/>
          </p:nvCxnSpPr>
          <p:spPr>
            <a:xfrm>
              <a:off x="2209903" y="1824105"/>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E0A1B5D5-7C49-CDA1-15B6-44997A512A4C}"/>
                </a:ext>
              </a:extLst>
            </p:cNvPr>
            <p:cNvCxnSpPr>
              <a:cxnSpLocks/>
            </p:cNvCxnSpPr>
            <p:nvPr/>
          </p:nvCxnSpPr>
          <p:spPr>
            <a:xfrm>
              <a:off x="2261859" y="3300634"/>
              <a:ext cx="0" cy="34697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6B74B1C4-B783-9088-7E6A-BD2CF3915A19}"/>
                </a:ext>
              </a:extLst>
            </p:cNvPr>
            <p:cNvCxnSpPr>
              <a:cxnSpLocks/>
              <a:stCxn id="10" idx="2"/>
              <a:endCxn id="3" idx="0"/>
            </p:cNvCxnSpPr>
            <p:nvPr/>
          </p:nvCxnSpPr>
          <p:spPr>
            <a:xfrm>
              <a:off x="2198187" y="4777163"/>
              <a:ext cx="11218" cy="201416"/>
            </a:xfrm>
            <a:prstGeom prst="straightConnector1">
              <a:avLst/>
            </a:prstGeom>
            <a:ln>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36" name="Connector: Elbow 35">
              <a:extLst>
                <a:ext uri="{FF2B5EF4-FFF2-40B4-BE49-F238E27FC236}">
                  <a16:creationId xmlns:a16="http://schemas.microsoft.com/office/drawing/2014/main" id="{6C5BCC9A-FBE0-459B-29A2-AA432867DA37}"/>
                </a:ext>
              </a:extLst>
            </p:cNvPr>
            <p:cNvCxnSpPr>
              <a:cxnSpLocks/>
              <a:stCxn id="3" idx="1"/>
              <a:endCxn id="5" idx="1"/>
            </p:cNvCxnSpPr>
            <p:nvPr/>
          </p:nvCxnSpPr>
          <p:spPr>
            <a:xfrm rot="10800000">
              <a:off x="866115" y="1259330"/>
              <a:ext cx="15892" cy="4426145"/>
            </a:xfrm>
            <a:prstGeom prst="bentConnector3">
              <a:avLst>
                <a:gd name="adj1" fmla="val 1538460"/>
              </a:avLst>
            </a:prstGeom>
            <a:ln>
              <a:prstDash val="sysDash"/>
              <a:tailEnd type="triangle"/>
            </a:ln>
            <a:effectLst>
              <a:outerShdw blurRad="1270000" dist="50800" dir="5400000" algn="ctr" rotWithShape="0">
                <a:srgbClr val="000000">
                  <a:alpha val="43137"/>
                </a:srgbClr>
              </a:outerShdw>
            </a:effectLst>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BE3652BD-E37B-D0BA-A2DD-2381BDFCE110}"/>
                </a:ext>
              </a:extLst>
            </p:cNvPr>
            <p:cNvCxnSpPr>
              <a:cxnSpLocks/>
              <a:stCxn id="3" idx="3"/>
              <a:endCxn id="55" idx="1"/>
            </p:cNvCxnSpPr>
            <p:nvPr/>
          </p:nvCxnSpPr>
          <p:spPr>
            <a:xfrm>
              <a:off x="3536802" y="5685474"/>
              <a:ext cx="297432" cy="3441"/>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55" name="Rectangle: Rounded Corners 54">
              <a:extLst>
                <a:ext uri="{FF2B5EF4-FFF2-40B4-BE49-F238E27FC236}">
                  <a16:creationId xmlns:a16="http://schemas.microsoft.com/office/drawing/2014/main" id="{D93EA974-4A54-E44F-B472-271A6408912C}"/>
                </a:ext>
              </a:extLst>
            </p:cNvPr>
            <p:cNvSpPr/>
            <p:nvPr/>
          </p:nvSpPr>
          <p:spPr>
            <a:xfrm>
              <a:off x="3834234" y="5124138"/>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WORK GROUP APPROVAL</a:t>
              </a:r>
            </a:p>
          </p:txBody>
        </p:sp>
        <p:sp>
          <p:nvSpPr>
            <p:cNvPr id="61" name="Rectangle: Rounded Corners 60">
              <a:extLst>
                <a:ext uri="{FF2B5EF4-FFF2-40B4-BE49-F238E27FC236}">
                  <a16:creationId xmlns:a16="http://schemas.microsoft.com/office/drawing/2014/main" id="{01D436A9-43AB-B2F9-40F6-5901C6F4964C}"/>
                </a:ext>
              </a:extLst>
            </p:cNvPr>
            <p:cNvSpPr/>
            <p:nvPr/>
          </p:nvSpPr>
          <p:spPr>
            <a:xfrm>
              <a:off x="5829284"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UNIFORMITY COMMITTEE APPROVAL</a:t>
              </a:r>
            </a:p>
          </p:txBody>
        </p:sp>
        <p:cxnSp>
          <p:nvCxnSpPr>
            <p:cNvPr id="62" name="Straight Arrow Connector 61">
              <a:extLst>
                <a:ext uri="{FF2B5EF4-FFF2-40B4-BE49-F238E27FC236}">
                  <a16:creationId xmlns:a16="http://schemas.microsoft.com/office/drawing/2014/main" id="{ADC135C3-B960-09F5-F680-583A774DBAA4}"/>
                </a:ext>
              </a:extLst>
            </p:cNvPr>
            <p:cNvCxnSpPr>
              <a:cxnSpLocks/>
              <a:stCxn id="55" idx="3"/>
              <a:endCxn id="61" idx="1"/>
            </p:cNvCxnSpPr>
            <p:nvPr/>
          </p:nvCxnSpPr>
          <p:spPr>
            <a:xfrm flipV="1">
              <a:off x="5534884" y="5687198"/>
              <a:ext cx="294400" cy="1717"/>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65" name="Rectangle: Rounded Corners 64">
              <a:extLst>
                <a:ext uri="{FF2B5EF4-FFF2-40B4-BE49-F238E27FC236}">
                  <a16:creationId xmlns:a16="http://schemas.microsoft.com/office/drawing/2014/main" id="{40F1B6D1-0DB4-F77B-CE35-4F653F84552F}"/>
                </a:ext>
              </a:extLst>
            </p:cNvPr>
            <p:cNvSpPr/>
            <p:nvPr/>
          </p:nvSpPr>
          <p:spPr>
            <a:xfrm>
              <a:off x="9858205" y="5111733"/>
              <a:ext cx="1809826"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COMMISSION APPROVAL</a:t>
              </a:r>
            </a:p>
          </p:txBody>
        </p:sp>
        <p:sp>
          <p:nvSpPr>
            <p:cNvPr id="66" name="Rectangle: Rounded Corners 65">
              <a:extLst>
                <a:ext uri="{FF2B5EF4-FFF2-40B4-BE49-F238E27FC236}">
                  <a16:creationId xmlns:a16="http://schemas.microsoft.com/office/drawing/2014/main" id="{6A9D22B0-C350-89C7-C232-039588F6347F}"/>
                </a:ext>
              </a:extLst>
            </p:cNvPr>
            <p:cNvSpPr/>
            <p:nvPr/>
          </p:nvSpPr>
          <p:spPr>
            <a:xfrm>
              <a:off x="7845123" y="5122421"/>
              <a:ext cx="1700650" cy="1129553"/>
            </a:xfrm>
            <a:prstGeom prst="roundRect">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00" b="1" dirty="0"/>
                <a:t>EXECUTIVE COMMITTEE PUBLIC HEARING</a:t>
              </a:r>
            </a:p>
          </p:txBody>
        </p:sp>
        <p:cxnSp>
          <p:nvCxnSpPr>
            <p:cNvPr id="67" name="Straight Arrow Connector 66">
              <a:extLst>
                <a:ext uri="{FF2B5EF4-FFF2-40B4-BE49-F238E27FC236}">
                  <a16:creationId xmlns:a16="http://schemas.microsoft.com/office/drawing/2014/main" id="{4265FD09-44C1-21CE-F3FF-E01D5F5FFCC2}"/>
                </a:ext>
              </a:extLst>
            </p:cNvPr>
            <p:cNvCxnSpPr>
              <a:cxnSpLocks/>
              <a:stCxn id="61" idx="3"/>
              <a:endCxn id="66" idx="1"/>
            </p:cNvCxnSpPr>
            <p:nvPr/>
          </p:nvCxnSpPr>
          <p:spPr>
            <a:xfrm>
              <a:off x="7529934" y="5687198"/>
              <a:ext cx="315189" cy="0"/>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cxnSp>
          <p:nvCxnSpPr>
            <p:cNvPr id="70" name="Straight Arrow Connector 69">
              <a:extLst>
                <a:ext uri="{FF2B5EF4-FFF2-40B4-BE49-F238E27FC236}">
                  <a16:creationId xmlns:a16="http://schemas.microsoft.com/office/drawing/2014/main" id="{5CA31C05-DBF1-F676-CFCB-DA504D4CFBCC}"/>
                </a:ext>
              </a:extLst>
            </p:cNvPr>
            <p:cNvCxnSpPr>
              <a:cxnSpLocks/>
              <a:stCxn id="66" idx="3"/>
              <a:endCxn id="65" idx="1"/>
            </p:cNvCxnSpPr>
            <p:nvPr/>
          </p:nvCxnSpPr>
          <p:spPr>
            <a:xfrm flipV="1">
              <a:off x="9545773" y="5676510"/>
              <a:ext cx="312432" cy="10687"/>
            </a:xfrm>
            <a:prstGeom prst="straightConnector1">
              <a:avLst/>
            </a:prstGeom>
            <a:ln w="19050" cap="flat" cmpd="sng" algn="ctr">
              <a:solidFill>
                <a:srgbClr val="1A1D2C"/>
              </a:solidFill>
              <a:prstDash val="sysDash"/>
              <a:round/>
              <a:headEnd type="none" w="med" len="med"/>
              <a:tailEnd type="arrow" w="med" len="med"/>
            </a:ln>
            <a:effectLst>
              <a:outerShdw blurRad="1270000" dist="50800" dir="5400000" algn="ctr" rotWithShape="0">
                <a:srgbClr val="000000">
                  <a:alpha val="43137"/>
                </a:srgbClr>
              </a:outerShdw>
            </a:effectLst>
          </p:spPr>
          <p:style>
            <a:lnRef idx="0">
              <a:scrgbClr r="0" g="0" b="0"/>
            </a:lnRef>
            <a:fillRef idx="0">
              <a:scrgbClr r="0" g="0" b="0"/>
            </a:fillRef>
            <a:effectRef idx="0">
              <a:scrgbClr r="0" g="0" b="0"/>
            </a:effectRef>
            <a:fontRef idx="minor">
              <a:schemeClr val="tx1"/>
            </a:fontRef>
          </p:style>
        </p:cxnSp>
        <p:sp>
          <p:nvSpPr>
            <p:cNvPr id="3" name="Flowchart: Decision 2">
              <a:extLst>
                <a:ext uri="{FF2B5EF4-FFF2-40B4-BE49-F238E27FC236}">
                  <a16:creationId xmlns:a16="http://schemas.microsoft.com/office/drawing/2014/main" id="{FC9E70C0-D784-4CCA-6B63-33DE8F4FED19}"/>
                </a:ext>
              </a:extLst>
            </p:cNvPr>
            <p:cNvSpPr/>
            <p:nvPr/>
          </p:nvSpPr>
          <p:spPr>
            <a:xfrm>
              <a:off x="882007" y="4978579"/>
              <a:ext cx="2654795" cy="1413789"/>
            </a:xfrm>
            <a:prstGeom prst="flowChartDecision">
              <a:avLst/>
            </a:prstGeom>
            <a:solidFill>
              <a:srgbClr val="3B505F"/>
            </a:solidFill>
            <a:effectLst>
              <a:outerShdw blurRad="12700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REPEAT or PROCEED</a:t>
              </a:r>
            </a:p>
          </p:txBody>
        </p:sp>
        <p:sp>
          <p:nvSpPr>
            <p:cNvPr id="4" name="Cloud 3">
              <a:extLst>
                <a:ext uri="{FF2B5EF4-FFF2-40B4-BE49-F238E27FC236}">
                  <a16:creationId xmlns:a16="http://schemas.microsoft.com/office/drawing/2014/main" id="{1F47A834-B3A7-07A8-94F9-14F12FBBA417}"/>
                </a:ext>
              </a:extLst>
            </p:cNvPr>
            <p:cNvSpPr/>
            <p:nvPr/>
          </p:nvSpPr>
          <p:spPr>
            <a:xfrm>
              <a:off x="6073475" y="614634"/>
              <a:ext cx="2561258" cy="1176549"/>
            </a:xfrm>
            <a:prstGeom prst="cloud">
              <a:avLst/>
            </a:prstGeom>
            <a:solidFill>
              <a:schemeClr val="bg2">
                <a:lumMod val="20000"/>
                <a:lumOff val="80000"/>
                <a:alpha val="80000"/>
              </a:schemeClr>
            </a:solidFill>
            <a:effectLst>
              <a:outerShdw blurRad="12700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Background &amp; Training</a:t>
              </a:r>
            </a:p>
          </p:txBody>
        </p:sp>
        <p:sp>
          <p:nvSpPr>
            <p:cNvPr id="11" name="Cloud 10">
              <a:extLst>
                <a:ext uri="{FF2B5EF4-FFF2-40B4-BE49-F238E27FC236}">
                  <a16:creationId xmlns:a16="http://schemas.microsoft.com/office/drawing/2014/main" id="{BB6F70BF-1A95-C02C-97E9-8A3B59EF43DE}"/>
                </a:ext>
              </a:extLst>
            </p:cNvPr>
            <p:cNvSpPr/>
            <p:nvPr/>
          </p:nvSpPr>
          <p:spPr>
            <a:xfrm>
              <a:off x="7793141" y="3192621"/>
              <a:ext cx="2026213" cy="1111347"/>
            </a:xfrm>
            <a:prstGeom prst="cloud">
              <a:avLst/>
            </a:prstGeom>
            <a:solidFill>
              <a:schemeClr val="bg2">
                <a:lumMod val="40000"/>
                <a:lumOff val="60000"/>
                <a:alpha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Litigation &amp; Legislation</a:t>
              </a:r>
            </a:p>
          </p:txBody>
        </p:sp>
        <p:sp>
          <p:nvSpPr>
            <p:cNvPr id="6" name="Cloud 5">
              <a:extLst>
                <a:ext uri="{FF2B5EF4-FFF2-40B4-BE49-F238E27FC236}">
                  <a16:creationId xmlns:a16="http://schemas.microsoft.com/office/drawing/2014/main" id="{4C73A203-007F-DB31-68E6-25E23EDAE964}"/>
                </a:ext>
              </a:extLst>
            </p:cNvPr>
            <p:cNvSpPr/>
            <p:nvPr/>
          </p:nvSpPr>
          <p:spPr>
            <a:xfrm>
              <a:off x="6426755" y="1916494"/>
              <a:ext cx="2026213" cy="1257919"/>
            </a:xfrm>
            <a:prstGeom prst="cloud">
              <a:avLst/>
            </a:prstGeom>
            <a:solidFill>
              <a:schemeClr val="bg2">
                <a:lumMod val="40000"/>
                <a:lumOff val="60000"/>
                <a:alpha val="80000"/>
              </a:schemeClr>
            </a:solidFill>
            <a:effectLst>
              <a:outerShdw blurRad="1270000" dist="50800" dir="5400000" algn="ctr" rotWithShape="0">
                <a:srgbClr val="000000">
                  <a:alpha val="43137"/>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Expanding Project Page</a:t>
              </a:r>
            </a:p>
          </p:txBody>
        </p:sp>
      </p:grpSp>
      <p:sp>
        <p:nvSpPr>
          <p:cNvPr id="16" name="TextBox 15">
            <a:extLst>
              <a:ext uri="{FF2B5EF4-FFF2-40B4-BE49-F238E27FC236}">
                <a16:creationId xmlns:a16="http://schemas.microsoft.com/office/drawing/2014/main" id="{4D0007E9-EA67-0DFC-BB3E-58BBA8FC867E}"/>
              </a:ext>
            </a:extLst>
          </p:cNvPr>
          <p:cNvSpPr txBox="1"/>
          <p:nvPr/>
        </p:nvSpPr>
        <p:spPr>
          <a:xfrm>
            <a:off x="283623" y="2732614"/>
            <a:ext cx="1569455" cy="1569660"/>
          </a:xfrm>
          <a:prstGeom prst="rect">
            <a:avLst/>
          </a:prstGeom>
          <a:noFill/>
        </p:spPr>
        <p:txBody>
          <a:bodyPr wrap="square" rtlCol="0">
            <a:spAutoFit/>
          </a:bodyPr>
          <a:lstStyle/>
          <a:p>
            <a:r>
              <a:rPr lang="en-US" sz="2400" b="1" dirty="0">
                <a:solidFill>
                  <a:schemeClr val="accent1">
                    <a:lumMod val="50000"/>
                  </a:schemeClr>
                </a:solidFill>
              </a:rPr>
              <a:t>General Work Group Process</a:t>
            </a:r>
          </a:p>
        </p:txBody>
      </p:sp>
    </p:spTree>
    <p:extLst>
      <p:ext uri="{BB962C8B-B14F-4D97-AF65-F5344CB8AC3E}">
        <p14:creationId xmlns:p14="http://schemas.microsoft.com/office/powerpoint/2010/main" val="103848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919BA-B840-1001-62A9-021844E53DD0}"/>
              </a:ext>
            </a:extLst>
          </p:cNvPr>
          <p:cNvSpPr>
            <a:spLocks noGrp="1"/>
          </p:cNvSpPr>
          <p:nvPr>
            <p:ph type="title"/>
          </p:nvPr>
        </p:nvSpPr>
        <p:spPr>
          <a:xfrm>
            <a:off x="581192" y="252549"/>
            <a:ext cx="11029616" cy="1175657"/>
          </a:xfrm>
        </p:spPr>
        <p:txBody>
          <a:bodyPr/>
          <a:lstStyle/>
          <a:p>
            <a:r>
              <a:rPr lang="en-US" dirty="0"/>
              <a:t>Special Allocations: What do the Experts Say?</a:t>
            </a:r>
          </a:p>
        </p:txBody>
      </p:sp>
      <p:sp>
        <p:nvSpPr>
          <p:cNvPr id="5" name="Content Placeholder 4">
            <a:extLst>
              <a:ext uri="{FF2B5EF4-FFF2-40B4-BE49-F238E27FC236}">
                <a16:creationId xmlns:a16="http://schemas.microsoft.com/office/drawing/2014/main" id="{D906F4C9-8337-F15D-574B-EDEAD41C425C}"/>
              </a:ext>
            </a:extLst>
          </p:cNvPr>
          <p:cNvSpPr>
            <a:spLocks noGrp="1"/>
          </p:cNvSpPr>
          <p:nvPr>
            <p:ph idx="1"/>
          </p:nvPr>
        </p:nvSpPr>
        <p:spPr>
          <a:xfrm>
            <a:off x="1489166" y="1698171"/>
            <a:ext cx="9196251" cy="4907280"/>
          </a:xfrm>
        </p:spPr>
        <p:txBody>
          <a:bodyPr>
            <a:normAutofit fontScale="92500" lnSpcReduction="10000"/>
          </a:bodyPr>
          <a:lstStyle/>
          <a:p>
            <a:r>
              <a:rPr lang="en-US" sz="2400" b="0" i="0" dirty="0">
                <a:solidFill>
                  <a:srgbClr val="222222"/>
                </a:solidFill>
                <a:effectLst/>
                <a:highlight>
                  <a:srgbClr val="FFFF00"/>
                </a:highlight>
                <a:latin typeface="__Open_Sans_b2b1d5"/>
              </a:rPr>
              <a:t>Special allocations shouldn’t be permitted</a:t>
            </a:r>
            <a:r>
              <a:rPr lang="en-US" sz="2400" b="0" i="0" dirty="0">
                <a:solidFill>
                  <a:srgbClr val="222222"/>
                </a:solidFill>
                <a:effectLst/>
                <a:latin typeface="__Open_Sans_b2b1d5"/>
              </a:rPr>
              <a:t>, and section 704(b) should be amended to say so. </a:t>
            </a:r>
            <a:r>
              <a:rPr lang="en-US" sz="2400" b="0" i="0" dirty="0">
                <a:solidFill>
                  <a:srgbClr val="222222"/>
                </a:solidFill>
                <a:effectLst/>
                <a:highlight>
                  <a:srgbClr val="FFFF00"/>
                </a:highlight>
                <a:latin typeface="__Open_Sans_b2b1d5"/>
              </a:rPr>
              <a:t>All allocations should be made based on the proportionate capital interests </a:t>
            </a:r>
            <a:r>
              <a:rPr lang="en-US" sz="2400" b="0" i="0" dirty="0">
                <a:solidFill>
                  <a:srgbClr val="222222"/>
                </a:solidFill>
                <a:effectLst/>
                <a:latin typeface="__Open_Sans_b2b1d5"/>
              </a:rPr>
              <a:t>of the partners in the partnership. An exception to this proportionate capital treatment could be allocations related to preferred interests in the partnership. This is because the preferred interest would be given priority regarding distributions under the partnership agreement and local nontax law. As a corollary rule, all partnership allocations in form to service partners should be treated as the payment of compensation by the partnership to the partners for all federal income tax purposes,</a:t>
            </a:r>
            <a:r>
              <a:rPr lang="en-US" sz="2400" b="0" i="0" u="none" strike="noStrike" baseline="30000" dirty="0">
                <a:solidFill>
                  <a:srgbClr val="0071B8"/>
                </a:solidFill>
                <a:effectLst/>
                <a:latin typeface="__Open_Sans_b2b1d5"/>
                <a:hlinkClick r:id="rId2" tooltip="link to footnote"/>
              </a:rPr>
              <a:t>23</a:t>
            </a:r>
            <a:r>
              <a:rPr lang="en-US" sz="2400" b="0" i="0" dirty="0">
                <a:solidFill>
                  <a:srgbClr val="222222"/>
                </a:solidFill>
                <a:effectLst/>
                <a:latin typeface="__Open_Sans_b2b1d5"/>
              </a:rPr>
              <a:t> including for employment tax purposes. Appropriate transition rules should be provided.</a:t>
            </a:r>
          </a:p>
          <a:p>
            <a:pPr marL="0" indent="0">
              <a:buNone/>
            </a:pPr>
            <a:r>
              <a:rPr lang="en-US" dirty="0"/>
              <a:t>Monte A. Jackel, “Special Report: Is It (Finally) Time? Reforming Subchapter K,” Tax Notes, Mar. 29, 2021, </a:t>
            </a:r>
            <a:r>
              <a:rPr lang="en-US" dirty="0">
                <a:hlinkClick r:id="rId3"/>
              </a:rPr>
              <a:t>https://www.taxnotes.com/special-reports/partnerships-and-other-passthrough-entities/it-finally-time-reforming-subchapter-k/2021/03/26/3k6c2</a:t>
            </a:r>
            <a:r>
              <a:rPr lang="en-US" dirty="0"/>
              <a:t> </a:t>
            </a:r>
          </a:p>
          <a:p>
            <a:pPr marL="0" indent="0">
              <a:buNone/>
            </a:pPr>
            <a:endParaRPr lang="en-US" dirty="0"/>
          </a:p>
        </p:txBody>
      </p:sp>
      <p:sp>
        <p:nvSpPr>
          <p:cNvPr id="3" name="Slide Number Placeholder 2">
            <a:extLst>
              <a:ext uri="{FF2B5EF4-FFF2-40B4-BE49-F238E27FC236}">
                <a16:creationId xmlns:a16="http://schemas.microsoft.com/office/drawing/2014/main" id="{CCB1D5F4-6782-B660-5880-4BEDD4F3D928}"/>
              </a:ext>
            </a:extLst>
          </p:cNvPr>
          <p:cNvSpPr>
            <a:spLocks noGrp="1"/>
          </p:cNvSpPr>
          <p:nvPr>
            <p:ph type="sldNum" sz="quarter" idx="12"/>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530536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505D2B-51AC-0878-35D8-AB054C5761DF}"/>
              </a:ext>
            </a:extLst>
          </p:cNvPr>
          <p:cNvSpPr>
            <a:spLocks noGrp="1"/>
          </p:cNvSpPr>
          <p:nvPr>
            <p:ph type="sldNum" sz="quarter" idx="12"/>
          </p:nvPr>
        </p:nvSpPr>
        <p:spPr/>
        <p:txBody>
          <a:bodyPr/>
          <a:lstStyle/>
          <a:p>
            <a:fld id="{3A98EE3D-8CD1-4C3F-BD1C-C98C9596463C}" type="slidenum">
              <a:rPr lang="en-US" smtClean="0"/>
              <a:t>41</a:t>
            </a:fld>
            <a:endParaRPr lang="en-US" dirty="0"/>
          </a:p>
        </p:txBody>
      </p:sp>
      <p:pic>
        <p:nvPicPr>
          <p:cNvPr id="4" name="Picture 3">
            <a:extLst>
              <a:ext uri="{FF2B5EF4-FFF2-40B4-BE49-F238E27FC236}">
                <a16:creationId xmlns:a16="http://schemas.microsoft.com/office/drawing/2014/main" id="{A18FBAC6-4BAE-18BD-964F-9BA47CA23CA8}"/>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sp>
        <p:nvSpPr>
          <p:cNvPr id="7" name="Rectangle 6">
            <a:extLst>
              <a:ext uri="{FF2B5EF4-FFF2-40B4-BE49-F238E27FC236}">
                <a16:creationId xmlns:a16="http://schemas.microsoft.com/office/drawing/2014/main" id="{31640D8F-6453-2DA2-139C-6DC6DB85D012}"/>
              </a:ext>
            </a:extLst>
          </p:cNvPr>
          <p:cNvSpPr/>
          <p:nvPr>
            <p:custDataLst>
              <p:tags r:id="rId3"/>
            </p:custDataLst>
          </p:nvPr>
        </p:nvSpPr>
        <p:spPr>
          <a:xfrm>
            <a:off x="3200400" y="2571750"/>
            <a:ext cx="8483600" cy="1714500"/>
          </a:xfrm>
          <a:prstGeom prst="rect">
            <a:avLst/>
          </a:prstGeom>
          <a:noFill/>
          <a:ln w="2222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Does this work?</a:t>
            </a:r>
            <a:endParaRPr lang="en-US" sz="3600" b="1" dirty="0">
              <a:solidFill>
                <a:srgbClr val="5B5B5B"/>
              </a:solidFill>
            </a:endParaRPr>
          </a:p>
        </p:txBody>
      </p:sp>
      <p:sp>
        <p:nvSpPr>
          <p:cNvPr id="8" name="Rectangle 7">
            <a:extLst>
              <a:ext uri="{FF2B5EF4-FFF2-40B4-BE49-F238E27FC236}">
                <a16:creationId xmlns:a16="http://schemas.microsoft.com/office/drawing/2014/main" id="{E23D22DE-5414-8024-0C19-F8D6F492F51A}"/>
              </a:ext>
            </a:extLst>
          </p:cNvPr>
          <p:cNvSpPr/>
          <p:nvPr>
            <p:custDataLst>
              <p:tags r:id="rId4"/>
            </p:custDataLst>
          </p:nvPr>
        </p:nvSpPr>
        <p:spPr>
          <a:xfrm>
            <a:off x="3200400" y="6096000"/>
            <a:ext cx="8737600" cy="510125"/>
          </a:xfrm>
          <a:prstGeom prst="rect">
            <a:avLst/>
          </a:prstGeom>
          <a:noFill/>
          <a:ln w="22225"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pic>
        <p:nvPicPr>
          <p:cNvPr id="14" name="Picture 13">
            <a:extLst>
              <a:ext uri="{FF2B5EF4-FFF2-40B4-BE49-F238E27FC236}">
                <a16:creationId xmlns:a16="http://schemas.microsoft.com/office/drawing/2014/main" id="{6105C89E-2FD1-674F-A843-D16A446AEAF5}"/>
              </a:ext>
            </a:extLst>
          </p:cNvPr>
          <p:cNvPicPr>
            <a:picLocks/>
          </p:cNvPicPr>
          <p:nvPr>
            <p:custDataLst>
              <p:tags r:id="rId5"/>
            </p:custDataLst>
          </p:nvPr>
        </p:nvPicPr>
        <p:blipFill>
          <a:blip r:embed="rId8"/>
          <a:stretch>
            <a:fillRect/>
          </a:stretch>
        </p:blipFill>
        <p:spPr>
          <a:xfrm>
            <a:off x="508000" y="2209800"/>
            <a:ext cx="2438400" cy="2438400"/>
          </a:xfrm>
          <a:prstGeom prst="rect">
            <a:avLst/>
          </a:prstGeom>
        </p:spPr>
      </p:pic>
    </p:spTree>
    <p:custDataLst>
      <p:tags r:id="rId1"/>
    </p:custDataLst>
    <p:extLst>
      <p:ext uri="{BB962C8B-B14F-4D97-AF65-F5344CB8AC3E}">
        <p14:creationId xmlns:p14="http://schemas.microsoft.com/office/powerpoint/2010/main" val="1258566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F934-8720-5374-E28F-1A2E72A63AB4}"/>
              </a:ext>
            </a:extLst>
          </p:cNvPr>
          <p:cNvSpPr>
            <a:spLocks noGrp="1"/>
          </p:cNvSpPr>
          <p:nvPr>
            <p:ph type="title"/>
          </p:nvPr>
        </p:nvSpPr>
        <p:spPr/>
        <p:txBody>
          <a:bodyPr/>
          <a:lstStyle/>
          <a:p>
            <a:r>
              <a:rPr lang="en-US" dirty="0"/>
              <a:t>Partnership audits</a:t>
            </a:r>
          </a:p>
        </p:txBody>
      </p:sp>
      <p:sp>
        <p:nvSpPr>
          <p:cNvPr id="3" name="Text Placeholder 2">
            <a:extLst>
              <a:ext uri="{FF2B5EF4-FFF2-40B4-BE49-F238E27FC236}">
                <a16:creationId xmlns:a16="http://schemas.microsoft.com/office/drawing/2014/main" id="{38C4CE44-B5D6-ADB2-4C4B-698DDC69F54E}"/>
              </a:ext>
            </a:extLst>
          </p:cNvPr>
          <p:cNvSpPr>
            <a:spLocks noGrp="1"/>
          </p:cNvSpPr>
          <p:nvPr>
            <p:ph type="body" idx="1"/>
          </p:nvPr>
        </p:nvSpPr>
        <p:spPr/>
        <p:txBody>
          <a:bodyPr/>
          <a:lstStyle/>
          <a:p>
            <a:r>
              <a:rPr lang="en-US" dirty="0"/>
              <a:t>MTC Taxation of Partnerships Project</a:t>
            </a:r>
          </a:p>
        </p:txBody>
      </p:sp>
      <p:sp>
        <p:nvSpPr>
          <p:cNvPr id="4" name="Slide Number Placeholder 3">
            <a:extLst>
              <a:ext uri="{FF2B5EF4-FFF2-40B4-BE49-F238E27FC236}">
                <a16:creationId xmlns:a16="http://schemas.microsoft.com/office/drawing/2014/main" id="{730E7E40-75B0-CCE7-D947-887F34054E42}"/>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1208093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DA8F-A251-7050-62FA-7B408368CDDA}"/>
              </a:ext>
            </a:extLst>
          </p:cNvPr>
          <p:cNvSpPr>
            <a:spLocks noGrp="1"/>
          </p:cNvSpPr>
          <p:nvPr>
            <p:ph type="title"/>
          </p:nvPr>
        </p:nvSpPr>
        <p:spPr>
          <a:xfrm>
            <a:off x="581192" y="702156"/>
            <a:ext cx="11029616" cy="821844"/>
          </a:xfrm>
        </p:spPr>
        <p:txBody>
          <a:bodyPr/>
          <a:lstStyle/>
          <a:p>
            <a:r>
              <a:rPr lang="en-US" dirty="0"/>
              <a:t>Federal Partnership audits under the </a:t>
            </a:r>
            <a:r>
              <a:rPr lang="en-US" dirty="0" err="1"/>
              <a:t>bba</a:t>
            </a:r>
            <a:endParaRPr lang="en-US" dirty="0"/>
          </a:p>
        </p:txBody>
      </p:sp>
      <p:sp>
        <p:nvSpPr>
          <p:cNvPr id="3" name="Content Placeholder 2">
            <a:extLst>
              <a:ext uri="{FF2B5EF4-FFF2-40B4-BE49-F238E27FC236}">
                <a16:creationId xmlns:a16="http://schemas.microsoft.com/office/drawing/2014/main" id="{1A393F4F-403A-99E2-78AA-56789EFB50FE}"/>
              </a:ext>
            </a:extLst>
          </p:cNvPr>
          <p:cNvSpPr>
            <a:spLocks noGrp="1"/>
          </p:cNvSpPr>
          <p:nvPr>
            <p:ph idx="1"/>
          </p:nvPr>
        </p:nvSpPr>
        <p:spPr>
          <a:xfrm>
            <a:off x="1112362" y="1696922"/>
            <a:ext cx="9851011" cy="4554070"/>
          </a:xfrm>
        </p:spPr>
        <p:txBody>
          <a:bodyPr>
            <a:normAutofit/>
          </a:bodyPr>
          <a:lstStyle/>
          <a:p>
            <a:r>
              <a:rPr lang="en-US" sz="2400" dirty="0"/>
              <a:t>Bipartisan Budget Act effective for taxable years beginning Jan. 1, 2018.</a:t>
            </a:r>
          </a:p>
          <a:p>
            <a:r>
              <a:rPr lang="en-US" sz="2400" dirty="0"/>
              <a:t>Budget estimated at $1 billion in new revenue over the first 10 years.</a:t>
            </a:r>
          </a:p>
          <a:p>
            <a:r>
              <a:rPr lang="en-US" sz="2400" dirty="0"/>
              <a:t>Large majority of 2016-19 partnership audits were closed without changes.</a:t>
            </a:r>
          </a:p>
          <a:p>
            <a:r>
              <a:rPr lang="en-US" sz="2400" dirty="0"/>
              <a:t>IRS promised to add enforcement capacity for reviewing complex partnership returns</a:t>
            </a:r>
          </a:p>
          <a:p>
            <a:r>
              <a:rPr lang="en-US" sz="2400" dirty="0"/>
              <a:t>Partnership Audit Goal of 8,852 opened cases for 2023 and 5,253 opened cases for 2024.</a:t>
            </a:r>
            <a:endParaRPr lang="en-US" sz="2000" dirty="0"/>
          </a:p>
        </p:txBody>
      </p:sp>
      <p:sp>
        <p:nvSpPr>
          <p:cNvPr id="4" name="Slide Number Placeholder 3">
            <a:extLst>
              <a:ext uri="{FF2B5EF4-FFF2-40B4-BE49-F238E27FC236}">
                <a16:creationId xmlns:a16="http://schemas.microsoft.com/office/drawing/2014/main" id="{B8E2AB5A-922D-7891-72E4-44E1185464E4}"/>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1249258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5155-3AED-5C32-23BF-40E00EB886F6}"/>
              </a:ext>
            </a:extLst>
          </p:cNvPr>
          <p:cNvSpPr>
            <a:spLocks noGrp="1"/>
          </p:cNvSpPr>
          <p:nvPr>
            <p:ph type="title"/>
          </p:nvPr>
        </p:nvSpPr>
        <p:spPr>
          <a:xfrm>
            <a:off x="581193" y="729658"/>
            <a:ext cx="11029616" cy="731497"/>
          </a:xfrm>
        </p:spPr>
        <p:txBody>
          <a:bodyPr/>
          <a:lstStyle/>
          <a:p>
            <a:r>
              <a:rPr lang="en-US" dirty="0"/>
              <a:t>Partnership representative</a:t>
            </a:r>
          </a:p>
        </p:txBody>
      </p:sp>
      <p:sp>
        <p:nvSpPr>
          <p:cNvPr id="3" name="Text Placeholder 2">
            <a:extLst>
              <a:ext uri="{FF2B5EF4-FFF2-40B4-BE49-F238E27FC236}">
                <a16:creationId xmlns:a16="http://schemas.microsoft.com/office/drawing/2014/main" id="{46B95B1C-989C-06B2-7811-DCF71F8DC06A}"/>
              </a:ext>
            </a:extLst>
          </p:cNvPr>
          <p:cNvSpPr>
            <a:spLocks noGrp="1"/>
          </p:cNvSpPr>
          <p:nvPr>
            <p:ph type="body" idx="1"/>
          </p:nvPr>
        </p:nvSpPr>
        <p:spPr>
          <a:xfrm>
            <a:off x="581191" y="1969794"/>
            <a:ext cx="5194769" cy="557784"/>
          </a:xfrm>
        </p:spPr>
        <p:txBody>
          <a:bodyPr/>
          <a:lstStyle/>
          <a:p>
            <a:pPr algn="ctr"/>
            <a:r>
              <a:rPr lang="en-US" b="1" dirty="0"/>
              <a:t>Federal Centralized Partnership Audit Regime</a:t>
            </a:r>
          </a:p>
        </p:txBody>
      </p:sp>
      <p:sp>
        <p:nvSpPr>
          <p:cNvPr id="4" name="Content Placeholder 3">
            <a:extLst>
              <a:ext uri="{FF2B5EF4-FFF2-40B4-BE49-F238E27FC236}">
                <a16:creationId xmlns:a16="http://schemas.microsoft.com/office/drawing/2014/main" id="{04D61680-1611-AFD7-E9F7-0199561E0F1B}"/>
              </a:ext>
            </a:extLst>
          </p:cNvPr>
          <p:cNvSpPr>
            <a:spLocks noGrp="1"/>
          </p:cNvSpPr>
          <p:nvPr>
            <p:ph sz="half" idx="2"/>
          </p:nvPr>
        </p:nvSpPr>
        <p:spPr>
          <a:xfrm>
            <a:off x="581194" y="2926052"/>
            <a:ext cx="5194766" cy="3497862"/>
          </a:xfrm>
        </p:spPr>
        <p:txBody>
          <a:bodyPr>
            <a:normAutofit/>
          </a:bodyPr>
          <a:lstStyle/>
          <a:p>
            <a:r>
              <a:rPr lang="en-US" sz="1800" dirty="0"/>
              <a:t>Under the BBA, the federal centralized audit is conducted entirely at the partnership level.</a:t>
            </a:r>
          </a:p>
          <a:p>
            <a:r>
              <a:rPr lang="en-US" sz="1800" dirty="0"/>
              <a:t>The partnership is required to designate a partnership representative that has the sole au</a:t>
            </a:r>
          </a:p>
          <a:p>
            <a:r>
              <a:rPr lang="en-US" sz="1800" dirty="0"/>
              <a:t>The actions of the partnership representative are binding on the partnership and all of the partners.</a:t>
            </a:r>
          </a:p>
        </p:txBody>
      </p:sp>
      <p:sp>
        <p:nvSpPr>
          <p:cNvPr id="5" name="Text Placeholder 4">
            <a:extLst>
              <a:ext uri="{FF2B5EF4-FFF2-40B4-BE49-F238E27FC236}">
                <a16:creationId xmlns:a16="http://schemas.microsoft.com/office/drawing/2014/main" id="{EE6C6692-C5D5-F84E-D703-6BFBA3BB234E}"/>
              </a:ext>
            </a:extLst>
          </p:cNvPr>
          <p:cNvSpPr>
            <a:spLocks noGrp="1"/>
          </p:cNvSpPr>
          <p:nvPr>
            <p:ph type="body" sz="quarter" idx="3"/>
          </p:nvPr>
        </p:nvSpPr>
        <p:spPr>
          <a:xfrm>
            <a:off x="6416037" y="1969794"/>
            <a:ext cx="5194770" cy="553373"/>
          </a:xfrm>
        </p:spPr>
        <p:txBody>
          <a:bodyPr/>
          <a:lstStyle/>
          <a:p>
            <a:pPr algn="ctr"/>
            <a:r>
              <a:rPr lang="en-US" b="1" dirty="0"/>
              <a:t>MTC Model Statute</a:t>
            </a:r>
          </a:p>
        </p:txBody>
      </p:sp>
      <p:sp>
        <p:nvSpPr>
          <p:cNvPr id="6" name="Content Placeholder 5">
            <a:extLst>
              <a:ext uri="{FF2B5EF4-FFF2-40B4-BE49-F238E27FC236}">
                <a16:creationId xmlns:a16="http://schemas.microsoft.com/office/drawing/2014/main" id="{03C77592-9343-128B-372F-DFF09AD39D70}"/>
              </a:ext>
            </a:extLst>
          </p:cNvPr>
          <p:cNvSpPr>
            <a:spLocks noGrp="1"/>
          </p:cNvSpPr>
          <p:nvPr>
            <p:ph sz="quarter" idx="4"/>
          </p:nvPr>
        </p:nvSpPr>
        <p:spPr>
          <a:xfrm>
            <a:off x="6416037" y="2926052"/>
            <a:ext cx="5194771" cy="3497862"/>
          </a:xfrm>
        </p:spPr>
        <p:txBody>
          <a:bodyPr>
            <a:normAutofit/>
          </a:bodyPr>
          <a:lstStyle/>
          <a:p>
            <a:r>
              <a:rPr lang="en-US" sz="1800" dirty="0"/>
              <a:t>The MTC model also requires the partnership to appoint a state partnership representative that will handle matters involving state reporting of federal centralized partnership audit adjustments.</a:t>
            </a:r>
          </a:p>
          <a:p>
            <a:r>
              <a:rPr lang="en-US" sz="1800" dirty="0"/>
              <a:t>If the partnership does not appoint anyone, the federal partnership representative will also serve as the state partnership representative.</a:t>
            </a:r>
          </a:p>
        </p:txBody>
      </p:sp>
      <p:sp>
        <p:nvSpPr>
          <p:cNvPr id="7" name="Slide Number Placeholder 6">
            <a:extLst>
              <a:ext uri="{FF2B5EF4-FFF2-40B4-BE49-F238E27FC236}">
                <a16:creationId xmlns:a16="http://schemas.microsoft.com/office/drawing/2014/main" id="{96BBD98E-59F1-3CFA-C5E1-08679CDB2BCE}"/>
              </a:ext>
            </a:extLst>
          </p:cNvPr>
          <p:cNvSpPr>
            <a:spLocks noGrp="1"/>
          </p:cNvSpPr>
          <p:nvPr>
            <p:ph type="sldNum" sz="quarter" idx="12"/>
          </p:nvPr>
        </p:nvSpPr>
        <p:spPr/>
        <p:txBody>
          <a:bodyPr/>
          <a:lstStyle/>
          <a:p>
            <a:fld id="{3A98EE3D-8CD1-4C3F-BD1C-C98C9596463C}" type="slidenum">
              <a:rPr lang="en-US" smtClean="0"/>
              <a:t>44</a:t>
            </a:fld>
            <a:endParaRPr lang="en-US" dirty="0"/>
          </a:p>
        </p:txBody>
      </p:sp>
    </p:spTree>
    <p:extLst>
      <p:ext uri="{BB962C8B-B14F-4D97-AF65-F5344CB8AC3E}">
        <p14:creationId xmlns:p14="http://schemas.microsoft.com/office/powerpoint/2010/main" val="18827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B69E-3FF0-638F-D86C-DF62E8D4EBA9}"/>
              </a:ext>
            </a:extLst>
          </p:cNvPr>
          <p:cNvSpPr>
            <a:spLocks noGrp="1"/>
          </p:cNvSpPr>
          <p:nvPr>
            <p:ph type="title"/>
          </p:nvPr>
        </p:nvSpPr>
        <p:spPr>
          <a:xfrm>
            <a:off x="377071" y="702156"/>
            <a:ext cx="11453568" cy="777852"/>
          </a:xfrm>
        </p:spPr>
        <p:txBody>
          <a:bodyPr>
            <a:normAutofit/>
          </a:bodyPr>
          <a:lstStyle/>
          <a:p>
            <a:r>
              <a:rPr lang="en-US" sz="2600" dirty="0"/>
              <a:t>Centralized Audit Adjustments – Federal “Imputed Underpayment”</a:t>
            </a:r>
          </a:p>
        </p:txBody>
      </p:sp>
      <p:sp>
        <p:nvSpPr>
          <p:cNvPr id="3" name="Content Placeholder 2">
            <a:extLst>
              <a:ext uri="{FF2B5EF4-FFF2-40B4-BE49-F238E27FC236}">
                <a16:creationId xmlns:a16="http://schemas.microsoft.com/office/drawing/2014/main" id="{E9B2BCB5-871A-D5B9-A9A5-106A0DEAD311}"/>
              </a:ext>
            </a:extLst>
          </p:cNvPr>
          <p:cNvSpPr>
            <a:spLocks noGrp="1"/>
          </p:cNvSpPr>
          <p:nvPr>
            <p:ph idx="1"/>
          </p:nvPr>
        </p:nvSpPr>
        <p:spPr>
          <a:xfrm>
            <a:off x="581192" y="1960775"/>
            <a:ext cx="11029615" cy="4014575"/>
          </a:xfrm>
        </p:spPr>
        <p:txBody>
          <a:bodyPr>
            <a:normAutofit/>
          </a:bodyPr>
          <a:lstStyle/>
          <a:p>
            <a:pPr>
              <a:lnSpc>
                <a:spcPct val="100000"/>
              </a:lnSpc>
              <a:spcBef>
                <a:spcPts val="180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audit takes place at the partnership level and an imputed underpayment is calculated by netting all partnership adjustments for the reviewed year and applying the highest rate of tax to the net amount.</a:t>
            </a:r>
          </a:p>
          <a:p>
            <a:pPr>
              <a:lnSpc>
                <a:spcPct val="100000"/>
              </a:lnSpc>
              <a:spcBef>
                <a:spcPts val="180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If reallocation adjustments do not resul</a:t>
            </a:r>
            <a:r>
              <a:rPr lang="en-US" sz="2400" dirty="0">
                <a:latin typeface="Calibri" panose="020F0502020204030204" pitchFamily="34" charset="0"/>
                <a:ea typeface="Calibri" panose="020F0502020204030204" pitchFamily="34" charset="0"/>
                <a:cs typeface="Times New Roman" panose="02020603050405020304" pitchFamily="18" charset="0"/>
              </a:rPr>
              <a:t>t in an </a:t>
            </a:r>
            <a:r>
              <a:rPr lang="en-US" sz="2400" dirty="0">
                <a:effectLst/>
                <a:latin typeface="Calibri" panose="020F0502020204030204" pitchFamily="34" charset="0"/>
                <a:ea typeface="Calibri" panose="020F0502020204030204" pitchFamily="34" charset="0"/>
                <a:cs typeface="Times New Roman" panose="02020603050405020304" pitchFamily="18" charset="0"/>
              </a:rPr>
              <a:t>imputed underpayment, the adjustments flow through and be reported by the partners in the adjustment year. </a:t>
            </a:r>
          </a:p>
          <a:p>
            <a:endParaRPr lang="en-US" dirty="0"/>
          </a:p>
        </p:txBody>
      </p:sp>
      <p:sp>
        <p:nvSpPr>
          <p:cNvPr id="4" name="Slide Number Placeholder 3">
            <a:extLst>
              <a:ext uri="{FF2B5EF4-FFF2-40B4-BE49-F238E27FC236}">
                <a16:creationId xmlns:a16="http://schemas.microsoft.com/office/drawing/2014/main" id="{62FAEAC4-16FB-91F7-7A90-3CB6324A7FDF}"/>
              </a:ext>
            </a:extLst>
          </p:cNvPr>
          <p:cNvSpPr>
            <a:spLocks noGrp="1"/>
          </p:cNvSpPr>
          <p:nvPr>
            <p:ph type="sldNum" sz="quarter" idx="12"/>
          </p:nvPr>
        </p:nvSpPr>
        <p:spPr/>
        <p:txBody>
          <a:bodyPr/>
          <a:lstStyle/>
          <a:p>
            <a:fld id="{3A98EE3D-8CD1-4C3F-BD1C-C98C9596463C}" type="slidenum">
              <a:rPr lang="en-US" smtClean="0"/>
              <a:t>45</a:t>
            </a:fld>
            <a:endParaRPr lang="en-US" dirty="0"/>
          </a:p>
        </p:txBody>
      </p:sp>
    </p:spTree>
    <p:extLst>
      <p:ext uri="{BB962C8B-B14F-4D97-AF65-F5344CB8AC3E}">
        <p14:creationId xmlns:p14="http://schemas.microsoft.com/office/powerpoint/2010/main" val="2745633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CA36-0FC8-9954-A94D-4935CC135E08}"/>
              </a:ext>
            </a:extLst>
          </p:cNvPr>
          <p:cNvSpPr>
            <a:spLocks noGrp="1"/>
          </p:cNvSpPr>
          <p:nvPr>
            <p:ph type="title"/>
          </p:nvPr>
        </p:nvSpPr>
        <p:spPr>
          <a:xfrm>
            <a:off x="581193" y="729658"/>
            <a:ext cx="11029616" cy="665388"/>
          </a:xfrm>
        </p:spPr>
        <p:txBody>
          <a:bodyPr/>
          <a:lstStyle/>
          <a:p>
            <a:r>
              <a:rPr lang="en-US" dirty="0"/>
              <a:t>Modification Period</a:t>
            </a:r>
          </a:p>
        </p:txBody>
      </p:sp>
      <p:sp>
        <p:nvSpPr>
          <p:cNvPr id="3" name="Text Placeholder 2">
            <a:extLst>
              <a:ext uri="{FF2B5EF4-FFF2-40B4-BE49-F238E27FC236}">
                <a16:creationId xmlns:a16="http://schemas.microsoft.com/office/drawing/2014/main" id="{D9E71C29-86D8-C4C7-DEFF-E2082E12BCEB}"/>
              </a:ext>
            </a:extLst>
          </p:cNvPr>
          <p:cNvSpPr>
            <a:spLocks noGrp="1"/>
          </p:cNvSpPr>
          <p:nvPr>
            <p:ph type="body" idx="1"/>
          </p:nvPr>
        </p:nvSpPr>
        <p:spPr>
          <a:xfrm>
            <a:off x="581192" y="1599065"/>
            <a:ext cx="5194769" cy="557784"/>
          </a:xfrm>
        </p:spPr>
        <p:txBody>
          <a:bodyPr/>
          <a:lstStyle/>
          <a:p>
            <a:r>
              <a:rPr lang="en-US" b="1" dirty="0"/>
              <a:t>Federal Centralized Partnership Audit Regime</a:t>
            </a:r>
          </a:p>
        </p:txBody>
      </p:sp>
      <p:sp>
        <p:nvSpPr>
          <p:cNvPr id="4" name="Content Placeholder 3">
            <a:extLst>
              <a:ext uri="{FF2B5EF4-FFF2-40B4-BE49-F238E27FC236}">
                <a16:creationId xmlns:a16="http://schemas.microsoft.com/office/drawing/2014/main" id="{7964E509-1AAE-34BB-E361-BE22161CE42B}"/>
              </a:ext>
            </a:extLst>
          </p:cNvPr>
          <p:cNvSpPr>
            <a:spLocks noGrp="1"/>
          </p:cNvSpPr>
          <p:nvPr>
            <p:ph sz="half" idx="2"/>
          </p:nvPr>
        </p:nvSpPr>
        <p:spPr>
          <a:xfrm>
            <a:off x="581194" y="2156850"/>
            <a:ext cx="5194766" cy="4267064"/>
          </a:xfrm>
        </p:spPr>
        <p:txBody>
          <a:bodyPr>
            <a:normAutofit/>
          </a:bodyPr>
          <a:lstStyle/>
          <a:p>
            <a:r>
              <a:rPr lang="en-US" sz="1600" dirty="0">
                <a:latin typeface="Calibri" panose="020F0502020204030204" pitchFamily="34" charset="0"/>
                <a:ea typeface="Calibri" panose="020F0502020204030204" pitchFamily="34" charset="0"/>
                <a:cs typeface="Times New Roman" panose="02020603050405020304" pitchFamily="18" charset="0"/>
              </a:rPr>
              <a:t>At the end of the audit process, and before the final imputed underpayment is determined, the IRS issues a notice of proposed partnership adjustment that details the audit adjustments as well as the proposed imputed underpayment.</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Once the notice </a:t>
            </a:r>
            <a:r>
              <a:rPr lang="en-US" sz="1600" dirty="0">
                <a:latin typeface="Calibri" panose="020F0502020204030204" pitchFamily="34" charset="0"/>
                <a:ea typeface="Calibri" panose="020F0502020204030204" pitchFamily="34" charset="0"/>
                <a:cs typeface="Times New Roman" panose="02020603050405020304" pitchFamily="18" charset="0"/>
              </a:rPr>
              <a:t>is issued the partnership had 270 days in which the imputed underpayment may be modified.</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During this period, the partners may choose to file amended returns reporting their share of audit adjustments and paying taxes due,  or the partnership can use something called the “pull-in” process to pay tax on adjustments on a partner-by-partner basis without the filing of amended returns.</a:t>
            </a:r>
          </a:p>
          <a:p>
            <a:endParaRPr lang="en-US" dirty="0"/>
          </a:p>
        </p:txBody>
      </p:sp>
      <p:sp>
        <p:nvSpPr>
          <p:cNvPr id="5" name="Text Placeholder 4">
            <a:extLst>
              <a:ext uri="{FF2B5EF4-FFF2-40B4-BE49-F238E27FC236}">
                <a16:creationId xmlns:a16="http://schemas.microsoft.com/office/drawing/2014/main" id="{00E1E936-8408-DF2E-1B02-683F1D70FC88}"/>
              </a:ext>
            </a:extLst>
          </p:cNvPr>
          <p:cNvSpPr>
            <a:spLocks noGrp="1"/>
          </p:cNvSpPr>
          <p:nvPr>
            <p:ph type="body" sz="quarter" idx="3"/>
          </p:nvPr>
        </p:nvSpPr>
        <p:spPr>
          <a:xfrm>
            <a:off x="6416037" y="1599065"/>
            <a:ext cx="5194770" cy="553373"/>
          </a:xfrm>
        </p:spPr>
        <p:txBody>
          <a:bodyPr/>
          <a:lstStyle/>
          <a:p>
            <a:r>
              <a:rPr lang="en-US" b="1" dirty="0"/>
              <a:t>MTC Model Statute</a:t>
            </a:r>
          </a:p>
        </p:txBody>
      </p:sp>
      <p:sp>
        <p:nvSpPr>
          <p:cNvPr id="6" name="Content Placeholder 5">
            <a:extLst>
              <a:ext uri="{FF2B5EF4-FFF2-40B4-BE49-F238E27FC236}">
                <a16:creationId xmlns:a16="http://schemas.microsoft.com/office/drawing/2014/main" id="{0EB468C1-A33F-9E9F-90D9-EA856DE60CB2}"/>
              </a:ext>
            </a:extLst>
          </p:cNvPr>
          <p:cNvSpPr>
            <a:spLocks noGrp="1"/>
          </p:cNvSpPr>
          <p:nvPr>
            <p:ph sz="quarter" idx="4"/>
          </p:nvPr>
        </p:nvSpPr>
        <p:spPr>
          <a:xfrm>
            <a:off x="6416037" y="2152438"/>
            <a:ext cx="5194771" cy="3708613"/>
          </a:xfrm>
        </p:spPr>
        <p:txBody>
          <a:bodyPr/>
          <a:lstStyle/>
          <a:p>
            <a:r>
              <a:rPr lang="en-US" dirty="0"/>
              <a:t>To the extent portions of the proposed federal adjustments are taken into account through the filing of amended returns by the partners, or through the “pull-in” process, then the partners would also be required to file amended state returns. </a:t>
            </a:r>
          </a:p>
        </p:txBody>
      </p:sp>
      <p:sp>
        <p:nvSpPr>
          <p:cNvPr id="7" name="Slide Number Placeholder 6">
            <a:extLst>
              <a:ext uri="{FF2B5EF4-FFF2-40B4-BE49-F238E27FC236}">
                <a16:creationId xmlns:a16="http://schemas.microsoft.com/office/drawing/2014/main" id="{375FD228-164A-720B-F3FF-E4581215C7E6}"/>
              </a:ext>
            </a:extLst>
          </p:cNvPr>
          <p:cNvSpPr>
            <a:spLocks noGrp="1"/>
          </p:cNvSpPr>
          <p:nvPr>
            <p:ph type="sldNum" sz="quarter" idx="12"/>
          </p:nvPr>
        </p:nvSpPr>
        <p:spPr/>
        <p:txBody>
          <a:bodyPr/>
          <a:lstStyle/>
          <a:p>
            <a:fld id="{3A98EE3D-8CD1-4C3F-BD1C-C98C9596463C}" type="slidenum">
              <a:rPr lang="en-US" smtClean="0"/>
              <a:t>46</a:t>
            </a:fld>
            <a:endParaRPr lang="en-US" dirty="0"/>
          </a:p>
        </p:txBody>
      </p:sp>
    </p:spTree>
    <p:extLst>
      <p:ext uri="{BB962C8B-B14F-4D97-AF65-F5344CB8AC3E}">
        <p14:creationId xmlns:p14="http://schemas.microsoft.com/office/powerpoint/2010/main" val="492100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916C-566E-A9C9-B695-71098CDB3C2A}"/>
              </a:ext>
            </a:extLst>
          </p:cNvPr>
          <p:cNvSpPr>
            <a:spLocks noGrp="1"/>
          </p:cNvSpPr>
          <p:nvPr>
            <p:ph type="title"/>
          </p:nvPr>
        </p:nvSpPr>
        <p:spPr>
          <a:xfrm>
            <a:off x="581193" y="729658"/>
            <a:ext cx="11029616" cy="770896"/>
          </a:xfrm>
        </p:spPr>
        <p:txBody>
          <a:bodyPr/>
          <a:lstStyle/>
          <a:p>
            <a:r>
              <a:rPr lang="en-US" dirty="0"/>
              <a:t>Final Partnership Adjustment</a:t>
            </a:r>
          </a:p>
        </p:txBody>
      </p:sp>
      <p:sp>
        <p:nvSpPr>
          <p:cNvPr id="3" name="Text Placeholder 2">
            <a:extLst>
              <a:ext uri="{FF2B5EF4-FFF2-40B4-BE49-F238E27FC236}">
                <a16:creationId xmlns:a16="http://schemas.microsoft.com/office/drawing/2014/main" id="{5FC01F94-76FC-8013-25CE-9F2FC075BFED}"/>
              </a:ext>
            </a:extLst>
          </p:cNvPr>
          <p:cNvSpPr>
            <a:spLocks noGrp="1"/>
          </p:cNvSpPr>
          <p:nvPr>
            <p:ph type="body" idx="1"/>
          </p:nvPr>
        </p:nvSpPr>
        <p:spPr>
          <a:xfrm>
            <a:off x="581192" y="1948796"/>
            <a:ext cx="5194769" cy="557784"/>
          </a:xfrm>
        </p:spPr>
        <p:txBody>
          <a:bodyPr/>
          <a:lstStyle/>
          <a:p>
            <a:r>
              <a:rPr lang="en-US" b="1" dirty="0"/>
              <a:t>Federal Centralized Audit Regime	</a:t>
            </a:r>
          </a:p>
        </p:txBody>
      </p:sp>
      <p:sp>
        <p:nvSpPr>
          <p:cNvPr id="4" name="Content Placeholder 3">
            <a:extLst>
              <a:ext uri="{FF2B5EF4-FFF2-40B4-BE49-F238E27FC236}">
                <a16:creationId xmlns:a16="http://schemas.microsoft.com/office/drawing/2014/main" id="{ED113133-1C2B-F3B9-2997-E68C463871C8}"/>
              </a:ext>
            </a:extLst>
          </p:cNvPr>
          <p:cNvSpPr>
            <a:spLocks noGrp="1"/>
          </p:cNvSpPr>
          <p:nvPr>
            <p:ph sz="half" idx="2"/>
          </p:nvPr>
        </p:nvSpPr>
        <p:spPr>
          <a:xfrm>
            <a:off x="581194" y="2590800"/>
            <a:ext cx="5194766" cy="3833114"/>
          </a:xfrm>
        </p:spPr>
        <p:txBody>
          <a:bodyPr>
            <a:normAutofit fontScale="92500" lnSpcReduction="20000"/>
          </a:bodyPr>
          <a:lstStyle/>
          <a:p>
            <a:r>
              <a:rPr lang="en-US" dirty="0"/>
              <a:t>Submitted to the partnership with the revised imputed underpayment after modifications</a:t>
            </a:r>
          </a:p>
          <a:p>
            <a:r>
              <a:rPr lang="en-US" dirty="0"/>
              <a:t>Partnership may make push-out election (within 45 days of FPA) – </a:t>
            </a:r>
          </a:p>
          <a:p>
            <a:r>
              <a:rPr lang="en-US" dirty="0"/>
              <a:t>Must take all steps to provide partners (and the IRS) with information necessary to compute tax that should have been paid in reviewed year</a:t>
            </a:r>
          </a:p>
          <a:p>
            <a:r>
              <a:rPr lang="en-US" dirty="0"/>
              <a:t>Partners will report this additional tax as “other tax” on adjustment year tax returns</a:t>
            </a:r>
          </a:p>
          <a:p>
            <a:r>
              <a:rPr lang="en-US" dirty="0"/>
              <a:t>Partnership is relieved of any liability</a:t>
            </a:r>
          </a:p>
          <a:p>
            <a:r>
              <a:rPr lang="en-US" dirty="0"/>
              <a:t>If partnership pays the imputed underpayment –</a:t>
            </a:r>
          </a:p>
          <a:p>
            <a:r>
              <a:rPr lang="en-US" dirty="0"/>
              <a:t>Partners will see no adjustment whatsoever</a:t>
            </a:r>
          </a:p>
          <a:p>
            <a:endParaRPr lang="en-US" dirty="0"/>
          </a:p>
        </p:txBody>
      </p:sp>
      <p:sp>
        <p:nvSpPr>
          <p:cNvPr id="5" name="Text Placeholder 4">
            <a:extLst>
              <a:ext uri="{FF2B5EF4-FFF2-40B4-BE49-F238E27FC236}">
                <a16:creationId xmlns:a16="http://schemas.microsoft.com/office/drawing/2014/main" id="{D18452F4-445D-7157-D58C-5A2E16B805CD}"/>
              </a:ext>
            </a:extLst>
          </p:cNvPr>
          <p:cNvSpPr>
            <a:spLocks noGrp="1"/>
          </p:cNvSpPr>
          <p:nvPr>
            <p:ph type="body" sz="quarter" idx="3"/>
          </p:nvPr>
        </p:nvSpPr>
        <p:spPr>
          <a:xfrm>
            <a:off x="6416038" y="1953207"/>
            <a:ext cx="5194770" cy="553373"/>
          </a:xfrm>
        </p:spPr>
        <p:txBody>
          <a:bodyPr/>
          <a:lstStyle/>
          <a:p>
            <a:r>
              <a:rPr lang="en-US" b="1" dirty="0"/>
              <a:t>MTC Model Statute</a:t>
            </a:r>
          </a:p>
        </p:txBody>
      </p:sp>
      <p:sp>
        <p:nvSpPr>
          <p:cNvPr id="6" name="Content Placeholder 5">
            <a:extLst>
              <a:ext uri="{FF2B5EF4-FFF2-40B4-BE49-F238E27FC236}">
                <a16:creationId xmlns:a16="http://schemas.microsoft.com/office/drawing/2014/main" id="{E5262258-2AC3-E2C5-AEF6-42D1E9D17A6D}"/>
              </a:ext>
            </a:extLst>
          </p:cNvPr>
          <p:cNvSpPr>
            <a:spLocks noGrp="1"/>
          </p:cNvSpPr>
          <p:nvPr>
            <p:ph sz="quarter" idx="4"/>
          </p:nvPr>
        </p:nvSpPr>
        <p:spPr>
          <a:xfrm>
            <a:off x="6416037" y="2590800"/>
            <a:ext cx="5194771" cy="3270251"/>
          </a:xfrm>
        </p:spPr>
        <p:txBody>
          <a:bodyPr/>
          <a:lstStyle/>
          <a:p>
            <a:r>
              <a:rPr lang="en-US" dirty="0"/>
              <a:t>Partnership must provide notice to the state</a:t>
            </a:r>
          </a:p>
          <a:p>
            <a:r>
              <a:rPr lang="en-US" dirty="0"/>
              <a:t>Default – partnership and the partners file amended state returns reporting the effects of the adjustments</a:t>
            </a:r>
          </a:p>
          <a:p>
            <a:r>
              <a:rPr lang="en-US" dirty="0"/>
              <a:t>Alternative – partnership elects to compute and pays tax at the partnership level, in lieu of taxes owed by partners (with some exceptions)</a:t>
            </a:r>
          </a:p>
        </p:txBody>
      </p:sp>
      <p:sp>
        <p:nvSpPr>
          <p:cNvPr id="7" name="Slide Number Placeholder 6">
            <a:extLst>
              <a:ext uri="{FF2B5EF4-FFF2-40B4-BE49-F238E27FC236}">
                <a16:creationId xmlns:a16="http://schemas.microsoft.com/office/drawing/2014/main" id="{768D10B1-CA7E-1440-0368-07D1F73083C6}"/>
              </a:ext>
            </a:extLst>
          </p:cNvPr>
          <p:cNvSpPr>
            <a:spLocks noGrp="1"/>
          </p:cNvSpPr>
          <p:nvPr>
            <p:ph type="sldNum" sz="quarter" idx="12"/>
          </p:nvPr>
        </p:nvSpPr>
        <p:spPr/>
        <p:txBody>
          <a:bodyPr/>
          <a:lstStyle/>
          <a:p>
            <a:fld id="{3A98EE3D-8CD1-4C3F-BD1C-C98C9596463C}" type="slidenum">
              <a:rPr lang="en-US" smtClean="0"/>
              <a:t>47</a:t>
            </a:fld>
            <a:endParaRPr lang="en-US" dirty="0"/>
          </a:p>
        </p:txBody>
      </p:sp>
    </p:spTree>
    <p:extLst>
      <p:ext uri="{BB962C8B-B14F-4D97-AF65-F5344CB8AC3E}">
        <p14:creationId xmlns:p14="http://schemas.microsoft.com/office/powerpoint/2010/main" val="127472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1" name="Rectangle 20">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F984299C-5A2E-30D4-6FC2-A909F9AFF09A}"/>
              </a:ext>
            </a:extLst>
          </p:cNvPr>
          <p:cNvSpPr>
            <a:spLocks noGrp="1"/>
          </p:cNvSpPr>
          <p:nvPr>
            <p:ph type="title"/>
          </p:nvPr>
        </p:nvSpPr>
        <p:spPr>
          <a:xfrm>
            <a:off x="592160" y="2337733"/>
            <a:ext cx="3412067" cy="2158824"/>
          </a:xfrm>
        </p:spPr>
        <p:txBody>
          <a:bodyPr vert="horz" lIns="91440" tIns="45720" rIns="91440" bIns="45720" rtlCol="0" anchor="b">
            <a:normAutofit/>
          </a:bodyPr>
          <a:lstStyle/>
          <a:p>
            <a:r>
              <a:rPr lang="en-US" sz="3600" dirty="0">
                <a:solidFill>
                  <a:srgbClr val="FFFFFF"/>
                </a:solidFill>
              </a:rPr>
              <a:t>Partnership audit progress</a:t>
            </a:r>
          </a:p>
        </p:txBody>
      </p:sp>
      <p:sp>
        <p:nvSpPr>
          <p:cNvPr id="4" name="Slide Number Placeholder 3">
            <a:extLst>
              <a:ext uri="{FF2B5EF4-FFF2-40B4-BE49-F238E27FC236}">
                <a16:creationId xmlns:a16="http://schemas.microsoft.com/office/drawing/2014/main" id="{06B6B23D-8056-FC7E-A260-1B7B414A106C}"/>
              </a:ext>
            </a:extLst>
          </p:cNvPr>
          <p:cNvSpPr>
            <a:spLocks noGrp="1"/>
          </p:cNvSpPr>
          <p:nvPr>
            <p:ph type="sldNum" sz="quarter" idx="12"/>
          </p:nvPr>
        </p:nvSpPr>
        <p:spPr>
          <a:xfrm>
            <a:off x="3454399" y="766070"/>
            <a:ext cx="542673"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48</a:t>
            </a:fld>
            <a:endParaRPr lang="en-US">
              <a:solidFill>
                <a:srgbClr val="FFFFFF"/>
              </a:solidFill>
            </a:endParaRPr>
          </a:p>
        </p:txBody>
      </p:sp>
      <p:pic>
        <p:nvPicPr>
          <p:cNvPr id="5" name="Content Placeholder 4" descr="A map of the united states&#10;&#10;Description automatically generated">
            <a:extLst>
              <a:ext uri="{FF2B5EF4-FFF2-40B4-BE49-F238E27FC236}">
                <a16:creationId xmlns:a16="http://schemas.microsoft.com/office/drawing/2014/main" id="{1614829B-0D45-C109-F7EA-EDADA7C7F1F9}"/>
              </a:ext>
            </a:extLst>
          </p:cNvPr>
          <p:cNvPicPr>
            <a:picLocks noGrp="1" noChangeAspect="1"/>
          </p:cNvPicPr>
          <p:nvPr>
            <p:ph idx="1"/>
          </p:nvPr>
        </p:nvPicPr>
        <p:blipFill rotWithShape="1">
          <a:blip r:embed="rId2"/>
          <a:srcRect t="3001" r="2998" b="1436"/>
          <a:stretch/>
        </p:blipFill>
        <p:spPr>
          <a:xfrm>
            <a:off x="4872295" y="618067"/>
            <a:ext cx="6550379" cy="5598157"/>
          </a:xfrm>
          <a:prstGeom prst="rect">
            <a:avLst/>
          </a:prstGeom>
        </p:spPr>
      </p:pic>
    </p:spTree>
    <p:extLst>
      <p:ext uri="{BB962C8B-B14F-4D97-AF65-F5344CB8AC3E}">
        <p14:creationId xmlns:p14="http://schemas.microsoft.com/office/powerpoint/2010/main" val="17205349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6B6B-6787-9466-2BBF-7A8D1A72F85E}"/>
              </a:ext>
            </a:extLst>
          </p:cNvPr>
          <p:cNvSpPr>
            <a:spLocks noGrp="1"/>
          </p:cNvSpPr>
          <p:nvPr>
            <p:ph type="title"/>
          </p:nvPr>
        </p:nvSpPr>
        <p:spPr>
          <a:xfrm>
            <a:off x="581192" y="702155"/>
            <a:ext cx="3322593" cy="4385659"/>
          </a:xfrm>
        </p:spPr>
        <p:txBody>
          <a:bodyPr>
            <a:normAutofit/>
          </a:bodyPr>
          <a:lstStyle/>
          <a:p>
            <a:r>
              <a:rPr lang="en-US" dirty="0"/>
              <a:t>More on the </a:t>
            </a:r>
            <a:br>
              <a:rPr lang="en-US" dirty="0"/>
            </a:br>
            <a:r>
              <a:rPr lang="en-US" dirty="0"/>
              <a:t>MTC Model </a:t>
            </a:r>
            <a:br>
              <a:rPr lang="en-US" dirty="0"/>
            </a:br>
            <a:r>
              <a:rPr lang="en-US" dirty="0"/>
              <a:t>RAR/Partnership adjustment Model</a:t>
            </a:r>
            <a:br>
              <a:rPr lang="en-US" dirty="0"/>
            </a:br>
            <a:br>
              <a:rPr lang="en-US" dirty="0"/>
            </a:br>
            <a:r>
              <a:rPr lang="en-US" dirty="0"/>
              <a:t>here: </a:t>
            </a:r>
            <a:r>
              <a:rPr lang="en-US" sz="1600" cap="none" dirty="0">
                <a:solidFill>
                  <a:srgbClr val="C00000"/>
                </a:solidFill>
                <a:hlinkClick r:id="rId2">
                  <a:extLst>
                    <a:ext uri="{A12FA001-AC4F-418D-AE19-62706E023703}">
                      <ahyp:hlinkClr xmlns:ahyp="http://schemas.microsoft.com/office/drawing/2018/hyperlinkcolor" val="tx"/>
                    </a:ext>
                  </a:extLst>
                </a:hlinkClick>
              </a:rPr>
              <a:t>https://www.mtc.gov/uniformity/partnership-or-rar-work-group/</a:t>
            </a:r>
            <a:r>
              <a:rPr lang="en-US" sz="1600" cap="none" dirty="0">
                <a:solidFill>
                  <a:srgbClr val="C00000"/>
                </a:solidFill>
              </a:rPr>
              <a:t> </a:t>
            </a:r>
            <a:endParaRPr lang="en-US" dirty="0">
              <a:solidFill>
                <a:srgbClr val="C00000"/>
              </a:solidFill>
            </a:endParaRPr>
          </a:p>
        </p:txBody>
      </p:sp>
      <p:sp>
        <p:nvSpPr>
          <p:cNvPr id="4" name="Slide Number Placeholder 3">
            <a:extLst>
              <a:ext uri="{FF2B5EF4-FFF2-40B4-BE49-F238E27FC236}">
                <a16:creationId xmlns:a16="http://schemas.microsoft.com/office/drawing/2014/main" id="{2B37B35D-A77E-7470-CDAE-6DF46B66D19C}"/>
              </a:ext>
            </a:extLst>
          </p:cNvPr>
          <p:cNvSpPr>
            <a:spLocks noGrp="1"/>
          </p:cNvSpPr>
          <p:nvPr>
            <p:ph type="sldNum" sz="quarter" idx="12"/>
          </p:nvPr>
        </p:nvSpPr>
        <p:spPr/>
        <p:txBody>
          <a:bodyPr/>
          <a:lstStyle/>
          <a:p>
            <a:fld id="{3A98EE3D-8CD1-4C3F-BD1C-C98C9596463C}" type="slidenum">
              <a:rPr lang="en-US" smtClean="0"/>
              <a:t>49</a:t>
            </a:fld>
            <a:endParaRPr lang="en-US" dirty="0"/>
          </a:p>
        </p:txBody>
      </p:sp>
      <p:pic>
        <p:nvPicPr>
          <p:cNvPr id="6" name="Picture 5">
            <a:extLst>
              <a:ext uri="{FF2B5EF4-FFF2-40B4-BE49-F238E27FC236}">
                <a16:creationId xmlns:a16="http://schemas.microsoft.com/office/drawing/2014/main" id="{77AFF5DF-0F25-78E6-045B-B6DE22452F2F}"/>
              </a:ext>
            </a:extLst>
          </p:cNvPr>
          <p:cNvPicPr>
            <a:picLocks noChangeAspect="1"/>
          </p:cNvPicPr>
          <p:nvPr/>
        </p:nvPicPr>
        <p:blipFill rotWithShape="1">
          <a:blip r:embed="rId3"/>
          <a:srcRect l="22958" t="18633" r="24357"/>
          <a:stretch/>
        </p:blipFill>
        <p:spPr>
          <a:xfrm>
            <a:off x="4220309" y="10346"/>
            <a:ext cx="7608276" cy="6514378"/>
          </a:xfrm>
          <a:prstGeom prst="rect">
            <a:avLst/>
          </a:prstGeom>
        </p:spPr>
      </p:pic>
    </p:spTree>
    <p:extLst>
      <p:ext uri="{BB962C8B-B14F-4D97-AF65-F5344CB8AC3E}">
        <p14:creationId xmlns:p14="http://schemas.microsoft.com/office/powerpoint/2010/main" val="134292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F6E0-B590-09D5-5BCE-8B7CA679C685}"/>
              </a:ext>
            </a:extLst>
          </p:cNvPr>
          <p:cNvSpPr>
            <a:spLocks noGrp="1"/>
          </p:cNvSpPr>
          <p:nvPr>
            <p:ph type="title"/>
          </p:nvPr>
        </p:nvSpPr>
        <p:spPr/>
        <p:txBody>
          <a:bodyPr/>
          <a:lstStyle/>
          <a:p>
            <a:r>
              <a:rPr lang="en-US" dirty="0"/>
              <a:t>The Work to Date</a:t>
            </a:r>
          </a:p>
        </p:txBody>
      </p:sp>
      <p:sp>
        <p:nvSpPr>
          <p:cNvPr id="3" name="Text Placeholder 2">
            <a:extLst>
              <a:ext uri="{FF2B5EF4-FFF2-40B4-BE49-F238E27FC236}">
                <a16:creationId xmlns:a16="http://schemas.microsoft.com/office/drawing/2014/main" id="{3B47F100-A5CB-D2CE-27DB-FEAE03E18850}"/>
              </a:ext>
            </a:extLst>
          </p:cNvPr>
          <p:cNvSpPr>
            <a:spLocks noGrp="1"/>
          </p:cNvSpPr>
          <p:nvPr>
            <p:ph type="body" idx="1"/>
          </p:nvPr>
        </p:nvSpPr>
        <p:spPr/>
        <p:txBody>
          <a:bodyPr/>
          <a:lstStyle/>
          <a:p>
            <a:r>
              <a:rPr lang="en-US" dirty="0"/>
              <a:t>MTC Taxation of Partnerships Project</a:t>
            </a:r>
          </a:p>
        </p:txBody>
      </p:sp>
      <p:sp>
        <p:nvSpPr>
          <p:cNvPr id="4" name="Slide Number Placeholder 3">
            <a:extLst>
              <a:ext uri="{FF2B5EF4-FFF2-40B4-BE49-F238E27FC236}">
                <a16:creationId xmlns:a16="http://schemas.microsoft.com/office/drawing/2014/main" id="{4AD28A12-B966-83C5-4D9B-3B719D73A1F7}"/>
              </a:ext>
            </a:extLst>
          </p:cNvPr>
          <p:cNvSpPr>
            <a:spLocks noGrp="1"/>
          </p:cNvSpPr>
          <p:nvPr>
            <p:ph type="sldNum" sz="quarter" idx="12"/>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332600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4176-2214-AA92-9E88-D9D37D28C536}"/>
              </a:ext>
            </a:extLst>
          </p:cNvPr>
          <p:cNvSpPr>
            <a:spLocks noGrp="1"/>
          </p:cNvSpPr>
          <p:nvPr>
            <p:ph type="title"/>
          </p:nvPr>
        </p:nvSpPr>
        <p:spPr/>
        <p:txBody>
          <a:bodyPr/>
          <a:lstStyle/>
          <a:p>
            <a:r>
              <a:rPr lang="en-US" dirty="0"/>
              <a:t>Partnership Training for State administrators</a:t>
            </a:r>
          </a:p>
        </p:txBody>
      </p:sp>
      <p:sp>
        <p:nvSpPr>
          <p:cNvPr id="3" name="Text Placeholder 2">
            <a:extLst>
              <a:ext uri="{FF2B5EF4-FFF2-40B4-BE49-F238E27FC236}">
                <a16:creationId xmlns:a16="http://schemas.microsoft.com/office/drawing/2014/main" id="{724D1F90-C943-92A1-FC52-07830A8313F0}"/>
              </a:ext>
            </a:extLst>
          </p:cNvPr>
          <p:cNvSpPr>
            <a:spLocks noGrp="1"/>
          </p:cNvSpPr>
          <p:nvPr>
            <p:ph type="body" idx="1"/>
          </p:nvPr>
        </p:nvSpPr>
        <p:spPr/>
        <p:txBody>
          <a:bodyPr/>
          <a:lstStyle/>
          <a:p>
            <a:r>
              <a:rPr lang="en-US" dirty="0"/>
              <a:t>MTC Training &amp; New LMS</a:t>
            </a:r>
          </a:p>
        </p:txBody>
      </p:sp>
      <p:sp>
        <p:nvSpPr>
          <p:cNvPr id="4" name="Slide Number Placeholder 3">
            <a:extLst>
              <a:ext uri="{FF2B5EF4-FFF2-40B4-BE49-F238E27FC236}">
                <a16:creationId xmlns:a16="http://schemas.microsoft.com/office/drawing/2014/main" id="{84B5CFD2-F4D7-65EF-8D2C-560CC5D56126}"/>
              </a:ext>
            </a:extLst>
          </p:cNvPr>
          <p:cNvSpPr>
            <a:spLocks noGrp="1"/>
          </p:cNvSpPr>
          <p:nvPr>
            <p:ph type="sldNum" sz="quarter" idx="12"/>
          </p:nvPr>
        </p:nvSpPr>
        <p:spPr/>
        <p:txBody>
          <a:bodyPr/>
          <a:lstStyle/>
          <a:p>
            <a:fld id="{3A98EE3D-8CD1-4C3F-BD1C-C98C9596463C}" type="slidenum">
              <a:rPr lang="en-US" smtClean="0"/>
              <a:t>50</a:t>
            </a:fld>
            <a:endParaRPr lang="en-US" dirty="0"/>
          </a:p>
        </p:txBody>
      </p:sp>
    </p:spTree>
    <p:extLst>
      <p:ext uri="{BB962C8B-B14F-4D97-AF65-F5344CB8AC3E}">
        <p14:creationId xmlns:p14="http://schemas.microsoft.com/office/powerpoint/2010/main" val="3713140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26F1-1884-41E3-35B8-2F1C2434DEF8}"/>
              </a:ext>
            </a:extLst>
          </p:cNvPr>
          <p:cNvSpPr>
            <a:spLocks noGrp="1"/>
          </p:cNvSpPr>
          <p:nvPr>
            <p:ph type="title"/>
          </p:nvPr>
        </p:nvSpPr>
        <p:spPr>
          <a:xfrm>
            <a:off x="581192" y="702156"/>
            <a:ext cx="11029616" cy="552901"/>
          </a:xfrm>
        </p:spPr>
        <p:txBody>
          <a:bodyPr/>
          <a:lstStyle/>
          <a:p>
            <a:r>
              <a:rPr lang="en-US" dirty="0"/>
              <a:t>It’s not just you - Other people think this is hard </a:t>
            </a:r>
          </a:p>
        </p:txBody>
      </p:sp>
      <p:sp>
        <p:nvSpPr>
          <p:cNvPr id="3" name="Content Placeholder 2">
            <a:extLst>
              <a:ext uri="{FF2B5EF4-FFF2-40B4-BE49-F238E27FC236}">
                <a16:creationId xmlns:a16="http://schemas.microsoft.com/office/drawing/2014/main" id="{9E01C59D-0B73-BC8A-E937-158E912E4E1E}"/>
              </a:ext>
            </a:extLst>
          </p:cNvPr>
          <p:cNvSpPr>
            <a:spLocks noGrp="1"/>
          </p:cNvSpPr>
          <p:nvPr>
            <p:ph idx="1"/>
          </p:nvPr>
        </p:nvSpPr>
        <p:spPr>
          <a:xfrm>
            <a:off x="400834" y="1404594"/>
            <a:ext cx="11209974" cy="5019320"/>
          </a:xfrm>
        </p:spPr>
        <p:txBody>
          <a:bodyPr>
            <a:normAutofit/>
          </a:bodyPr>
          <a:lstStyle/>
          <a:p>
            <a:r>
              <a:rPr lang="en-US" sz="2000" dirty="0"/>
              <a:t>Partnership tax is “ripe for reform.”</a:t>
            </a:r>
          </a:p>
          <a:p>
            <a:r>
              <a:rPr lang="en-US" sz="2000" dirty="0"/>
              <a:t>The “tax treatment of partnership interest redemptions [is] …schizophrenic” </a:t>
            </a:r>
          </a:p>
          <a:p>
            <a:pPr marL="0" indent="0">
              <a:buNone/>
            </a:pPr>
            <a:r>
              <a:rPr lang="en-US" sz="1400" dirty="0"/>
              <a:t>Michelle M. Jewett, </a:t>
            </a:r>
            <a:r>
              <a:rPr lang="en-US" sz="1400" i="1" dirty="0"/>
              <a:t>A Model of Complexity and Uncertainty: Redemptions of Partnerships and Interests</a:t>
            </a:r>
            <a:r>
              <a:rPr lang="en-US" sz="1400" dirty="0"/>
              <a:t>, 72 TAX LAW. 337 (2018).</a:t>
            </a:r>
          </a:p>
          <a:p>
            <a:pPr marL="0" indent="0">
              <a:buNone/>
            </a:pPr>
            <a:endParaRPr lang="en-US" sz="1400" dirty="0"/>
          </a:p>
          <a:p>
            <a:r>
              <a:rPr lang="en-US" sz="2100" dirty="0"/>
              <a:t>“partnership taxation [is] one of the most complex areas in all of taxation”</a:t>
            </a:r>
          </a:p>
          <a:p>
            <a:r>
              <a:rPr lang="en-US" sz="2100" dirty="0"/>
              <a:t>“lawyers without expertise in partnership taxation who form LLC’s need to have a feel for the core issues, if for no other reason than to avoid wandering inadvertently into a partnership taxation blackhole”</a:t>
            </a:r>
          </a:p>
          <a:p>
            <a:pPr marL="0" indent="0">
              <a:buNone/>
            </a:pPr>
            <a:r>
              <a:rPr lang="en-US" sz="1600" dirty="0"/>
              <a:t>Schwidetzky, quoting a 1986 article, deems “partnership-allocation Treasury Regulations” to be “a creation of prodigious complexity . . . essentially impenetrable to all but those with the time, talent, and determination to become thoroughly prepared experts on the subject.” [Walter </a:t>
            </a:r>
            <a:r>
              <a:rPr lang="en-US" sz="1600" dirty="0" err="1"/>
              <a:t>Schwidetzky</a:t>
            </a:r>
            <a:r>
              <a:rPr lang="en-US" sz="1600" dirty="0"/>
              <a:t>, </a:t>
            </a:r>
            <a:r>
              <a:rPr lang="en-US" sz="1600" i="1" dirty="0"/>
              <a:t>Partnership Tax Allocations: The Basics</a:t>
            </a:r>
            <a:r>
              <a:rPr lang="en-US" sz="1600" dirty="0"/>
              <a:t>, 46 COLO. LAW. 39 (2017).</a:t>
            </a:r>
          </a:p>
          <a:p>
            <a:endParaRPr lang="en-US" dirty="0"/>
          </a:p>
        </p:txBody>
      </p:sp>
      <p:sp>
        <p:nvSpPr>
          <p:cNvPr id="4" name="Slide Number Placeholder 3">
            <a:extLst>
              <a:ext uri="{FF2B5EF4-FFF2-40B4-BE49-F238E27FC236}">
                <a16:creationId xmlns:a16="http://schemas.microsoft.com/office/drawing/2014/main" id="{FD68665A-EB88-B96C-3656-62B104941259}"/>
              </a:ext>
            </a:extLst>
          </p:cNvPr>
          <p:cNvSpPr>
            <a:spLocks noGrp="1"/>
          </p:cNvSpPr>
          <p:nvPr>
            <p:ph type="sldNum" sz="quarter" idx="12"/>
          </p:nvPr>
        </p:nvSpPr>
        <p:spPr/>
        <p:txBody>
          <a:bodyPr/>
          <a:lstStyle/>
          <a:p>
            <a:fld id="{3A98EE3D-8CD1-4C3F-BD1C-C98C9596463C}" type="slidenum">
              <a:rPr lang="en-US" smtClean="0"/>
              <a:t>51</a:t>
            </a:fld>
            <a:endParaRPr lang="en-US" dirty="0"/>
          </a:p>
        </p:txBody>
      </p:sp>
    </p:spTree>
    <p:extLst>
      <p:ext uri="{BB962C8B-B14F-4D97-AF65-F5344CB8AC3E}">
        <p14:creationId xmlns:p14="http://schemas.microsoft.com/office/powerpoint/2010/main" val="3339916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26F1-1884-41E3-35B8-2F1C2434DEF8}"/>
              </a:ext>
            </a:extLst>
          </p:cNvPr>
          <p:cNvSpPr>
            <a:spLocks noGrp="1"/>
          </p:cNvSpPr>
          <p:nvPr>
            <p:ph type="title"/>
          </p:nvPr>
        </p:nvSpPr>
        <p:spPr>
          <a:xfrm>
            <a:off x="581192" y="702156"/>
            <a:ext cx="11029616" cy="552901"/>
          </a:xfrm>
        </p:spPr>
        <p:txBody>
          <a:bodyPr/>
          <a:lstStyle/>
          <a:p>
            <a:r>
              <a:rPr lang="en-US" dirty="0"/>
              <a:t>So does this person</a:t>
            </a:r>
          </a:p>
        </p:txBody>
      </p:sp>
      <p:sp>
        <p:nvSpPr>
          <p:cNvPr id="3" name="Content Placeholder 2">
            <a:extLst>
              <a:ext uri="{FF2B5EF4-FFF2-40B4-BE49-F238E27FC236}">
                <a16:creationId xmlns:a16="http://schemas.microsoft.com/office/drawing/2014/main" id="{9E01C59D-0B73-BC8A-E937-158E912E4E1E}"/>
              </a:ext>
            </a:extLst>
          </p:cNvPr>
          <p:cNvSpPr>
            <a:spLocks noGrp="1"/>
          </p:cNvSpPr>
          <p:nvPr>
            <p:ph idx="1"/>
          </p:nvPr>
        </p:nvSpPr>
        <p:spPr>
          <a:xfrm>
            <a:off x="400834" y="1404594"/>
            <a:ext cx="11209974" cy="5019320"/>
          </a:xfrm>
        </p:spPr>
        <p:txBody>
          <a:bodyPr>
            <a:normAutofit/>
          </a:bodyPr>
          <a:lstStyle/>
          <a:p>
            <a:r>
              <a:rPr lang="en-US" sz="2000" dirty="0"/>
              <a:t>“crippling complexity” of partnership tax law</a:t>
            </a:r>
          </a:p>
          <a:p>
            <a:r>
              <a:rPr lang="en-US" sz="2000" dirty="0"/>
              <a:t>“perplexing, mazelike regulatory scheme”</a:t>
            </a:r>
          </a:p>
          <a:p>
            <a:r>
              <a:rPr lang="en-US" sz="2000" dirty="0"/>
              <a:t>“partnership tax often befuddles even IRS auditors”</a:t>
            </a:r>
          </a:p>
          <a:p>
            <a:pPr marL="0" indent="0">
              <a:buNone/>
            </a:pPr>
            <a:r>
              <a:rPr lang="en-US" sz="1600" dirty="0"/>
              <a:t>Lawson explains that partnership “rules are highly complex and needlessly saddle small, simple businesses with increased compliance costs and potentially excessive tax liability” while simultaneously “</a:t>
            </a:r>
            <a:r>
              <a:rPr lang="en-US" sz="1600" dirty="0" err="1"/>
              <a:t>leav</a:t>
            </a:r>
            <a:r>
              <a:rPr lang="en-US" sz="1600" dirty="0"/>
              <a:t>[</a:t>
            </a:r>
            <a:r>
              <a:rPr lang="en-US" sz="1600" dirty="0" err="1"/>
              <a:t>ing</a:t>
            </a:r>
            <a:r>
              <a:rPr lang="en-US" sz="1600" dirty="0"/>
              <a:t>] loopholes for sophisticated organizations [who are] able to exploit them.” [Andrew L. Lawson, </a:t>
            </a:r>
            <a:r>
              <a:rPr lang="en-US" sz="1600" i="1" dirty="0"/>
              <a:t>Simple Audits for Simple Tax Partnerships</a:t>
            </a:r>
            <a:r>
              <a:rPr lang="en-US" sz="1600" dirty="0"/>
              <a:t>, 88 TENN. L. REV. 117 (2020).] </a:t>
            </a:r>
          </a:p>
          <a:p>
            <a:endParaRPr lang="en-US" dirty="0"/>
          </a:p>
        </p:txBody>
      </p:sp>
      <p:sp>
        <p:nvSpPr>
          <p:cNvPr id="4" name="Slide Number Placeholder 3">
            <a:extLst>
              <a:ext uri="{FF2B5EF4-FFF2-40B4-BE49-F238E27FC236}">
                <a16:creationId xmlns:a16="http://schemas.microsoft.com/office/drawing/2014/main" id="{FD68665A-EB88-B96C-3656-62B104941259}"/>
              </a:ext>
            </a:extLst>
          </p:cNvPr>
          <p:cNvSpPr>
            <a:spLocks noGrp="1"/>
          </p:cNvSpPr>
          <p:nvPr>
            <p:ph type="sldNum" sz="quarter" idx="12"/>
          </p:nvPr>
        </p:nvSpPr>
        <p:spPr/>
        <p:txBody>
          <a:bodyPr/>
          <a:lstStyle/>
          <a:p>
            <a:fld id="{3A98EE3D-8CD1-4C3F-BD1C-C98C9596463C}" type="slidenum">
              <a:rPr lang="en-US" smtClean="0"/>
              <a:t>52</a:t>
            </a:fld>
            <a:endParaRPr lang="en-US" dirty="0"/>
          </a:p>
        </p:txBody>
      </p:sp>
    </p:spTree>
    <p:extLst>
      <p:ext uri="{BB962C8B-B14F-4D97-AF65-F5344CB8AC3E}">
        <p14:creationId xmlns:p14="http://schemas.microsoft.com/office/powerpoint/2010/main" val="1146920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029E-978A-2DD2-5C37-D39A1C3D1F4F}"/>
              </a:ext>
            </a:extLst>
          </p:cNvPr>
          <p:cNvSpPr>
            <a:spLocks noGrp="1"/>
          </p:cNvSpPr>
          <p:nvPr>
            <p:ph type="title"/>
          </p:nvPr>
        </p:nvSpPr>
        <p:spPr>
          <a:xfrm>
            <a:off x="581192" y="702156"/>
            <a:ext cx="11029616" cy="650386"/>
          </a:xfrm>
        </p:spPr>
        <p:txBody>
          <a:bodyPr/>
          <a:lstStyle/>
          <a:p>
            <a:r>
              <a:rPr lang="en-US" dirty="0"/>
              <a:t>And this one</a:t>
            </a:r>
          </a:p>
        </p:txBody>
      </p:sp>
      <p:sp>
        <p:nvSpPr>
          <p:cNvPr id="3" name="Content Placeholder 2">
            <a:extLst>
              <a:ext uri="{FF2B5EF4-FFF2-40B4-BE49-F238E27FC236}">
                <a16:creationId xmlns:a16="http://schemas.microsoft.com/office/drawing/2014/main" id="{7918862D-A216-316C-8193-F6AEF52EF0C2}"/>
              </a:ext>
            </a:extLst>
          </p:cNvPr>
          <p:cNvSpPr>
            <a:spLocks noGrp="1"/>
          </p:cNvSpPr>
          <p:nvPr>
            <p:ph idx="1"/>
          </p:nvPr>
        </p:nvSpPr>
        <p:spPr>
          <a:xfrm>
            <a:off x="581192" y="1579417"/>
            <a:ext cx="11029615" cy="4982747"/>
          </a:xfrm>
        </p:spPr>
        <p:txBody>
          <a:bodyPr/>
          <a:lstStyle/>
          <a:p>
            <a:r>
              <a:rPr lang="en-US" dirty="0"/>
              <a:t>Past partnership “tax reform and simplification typically have led to increased complexity and confusion.”</a:t>
            </a:r>
          </a:p>
          <a:p>
            <a:r>
              <a:rPr lang="en-US" dirty="0"/>
              <a:t>Fear that in the future, partnership tax “will become more difficult, more uncertain, and more complex.”</a:t>
            </a:r>
          </a:p>
          <a:p>
            <a:r>
              <a:rPr lang="en-US" dirty="0"/>
              <a:t>Complexity has been a big part of tax lawyers migrating to accounting firms.</a:t>
            </a:r>
          </a:p>
          <a:p>
            <a:r>
              <a:rPr lang="en-US" dirty="0"/>
              <a:t>The IRS is “underfunded, underpaid, underappreciated, underqualified” and “overwhelmed with work.” The staff ”may not understand partnership law” and have “very limited audit resources for partnerships or any other audits.”</a:t>
            </a:r>
          </a:p>
          <a:p>
            <a:pPr marL="0" indent="0">
              <a:buNone/>
            </a:pPr>
            <a:r>
              <a:rPr lang="en-US" sz="1400" dirty="0"/>
              <a:t>Terence Floyd Cuff, </a:t>
            </a:r>
            <a:r>
              <a:rPr lang="en-US" sz="1400" i="1" dirty="0"/>
              <a:t>Remarks to the 2016 Midyear Meeting: The Tax Ghosts of Christmas Past, Christmas Present, and Christmas Yet to Come</a:t>
            </a:r>
            <a:r>
              <a:rPr lang="en-US" sz="1400" dirty="0"/>
              <a:t>, 35 ABA TAX TIMES 5 (2016).]</a:t>
            </a:r>
          </a:p>
          <a:p>
            <a:pPr lvl="1"/>
            <a:endParaRPr lang="en-US" dirty="0"/>
          </a:p>
        </p:txBody>
      </p:sp>
      <p:sp>
        <p:nvSpPr>
          <p:cNvPr id="4" name="Slide Number Placeholder 3">
            <a:extLst>
              <a:ext uri="{FF2B5EF4-FFF2-40B4-BE49-F238E27FC236}">
                <a16:creationId xmlns:a16="http://schemas.microsoft.com/office/drawing/2014/main" id="{B8CD2DE2-5370-6A87-DA3D-61DABD8B72AA}"/>
              </a:ext>
            </a:extLst>
          </p:cNvPr>
          <p:cNvSpPr>
            <a:spLocks noGrp="1"/>
          </p:cNvSpPr>
          <p:nvPr>
            <p:ph type="sldNum" sz="quarter" idx="12"/>
          </p:nvPr>
        </p:nvSpPr>
        <p:spPr/>
        <p:txBody>
          <a:bodyPr/>
          <a:lstStyle/>
          <a:p>
            <a:fld id="{3A98EE3D-8CD1-4C3F-BD1C-C98C9596463C}" type="slidenum">
              <a:rPr lang="en-US" smtClean="0"/>
              <a:t>53</a:t>
            </a:fld>
            <a:endParaRPr lang="en-US" dirty="0"/>
          </a:p>
        </p:txBody>
      </p:sp>
    </p:spTree>
    <p:extLst>
      <p:ext uri="{BB962C8B-B14F-4D97-AF65-F5344CB8AC3E}">
        <p14:creationId xmlns:p14="http://schemas.microsoft.com/office/powerpoint/2010/main" val="1498837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029E-978A-2DD2-5C37-D39A1C3D1F4F}"/>
              </a:ext>
            </a:extLst>
          </p:cNvPr>
          <p:cNvSpPr>
            <a:spLocks noGrp="1"/>
          </p:cNvSpPr>
          <p:nvPr>
            <p:ph type="title"/>
          </p:nvPr>
        </p:nvSpPr>
        <p:spPr>
          <a:xfrm>
            <a:off x="581192" y="702156"/>
            <a:ext cx="11029616" cy="650386"/>
          </a:xfrm>
        </p:spPr>
        <p:txBody>
          <a:bodyPr/>
          <a:lstStyle/>
          <a:p>
            <a:r>
              <a:rPr lang="en-US" dirty="0"/>
              <a:t>And These people think so, too</a:t>
            </a:r>
          </a:p>
        </p:txBody>
      </p:sp>
      <p:sp>
        <p:nvSpPr>
          <p:cNvPr id="3" name="Content Placeholder 2">
            <a:extLst>
              <a:ext uri="{FF2B5EF4-FFF2-40B4-BE49-F238E27FC236}">
                <a16:creationId xmlns:a16="http://schemas.microsoft.com/office/drawing/2014/main" id="{7918862D-A216-316C-8193-F6AEF52EF0C2}"/>
              </a:ext>
            </a:extLst>
          </p:cNvPr>
          <p:cNvSpPr>
            <a:spLocks noGrp="1"/>
          </p:cNvSpPr>
          <p:nvPr>
            <p:ph idx="1"/>
          </p:nvPr>
        </p:nvSpPr>
        <p:spPr>
          <a:xfrm>
            <a:off x="581192" y="1579417"/>
            <a:ext cx="11029615" cy="4982747"/>
          </a:xfrm>
        </p:spPr>
        <p:txBody>
          <a:bodyPr/>
          <a:lstStyle/>
          <a:p>
            <a:r>
              <a:rPr lang="en-US" dirty="0"/>
              <a:t>Present condition of Subchapter K is “too complicated for taxpayers to apply or for the IRS to administer.”</a:t>
            </a:r>
          </a:p>
          <a:p>
            <a:r>
              <a:rPr lang="en-US" dirty="0"/>
              <a:t>“burden of enormous complexity”</a:t>
            </a:r>
          </a:p>
          <a:p>
            <a:r>
              <a:rPr lang="en-US" dirty="0"/>
              <a:t>“the rules involve needless complexity”</a:t>
            </a:r>
          </a:p>
          <a:p>
            <a:r>
              <a:rPr lang="en-US" dirty="0"/>
              <a:t>“[A]</a:t>
            </a:r>
            <a:r>
              <a:rPr lang="en-US" dirty="0" err="1"/>
              <a:t>lmost</a:t>
            </a:r>
            <a:r>
              <a:rPr lang="en-US" dirty="0"/>
              <a:t> insurmountable complexity is found in the interaction” of certain partnership code sections.</a:t>
            </a:r>
          </a:p>
          <a:p>
            <a:pPr marL="0" indent="0">
              <a:buNone/>
            </a:pPr>
            <a:r>
              <a:rPr lang="en-US" sz="1400" dirty="0" err="1"/>
              <a:t>Roscow</a:t>
            </a:r>
            <a:r>
              <a:rPr lang="en-US" sz="1400" dirty="0"/>
              <a:t> and Hughes assert that “Subchapter K needs to be fixed.” [Stuart L. </a:t>
            </a:r>
            <a:r>
              <a:rPr lang="en-US" sz="1400" dirty="0" err="1"/>
              <a:t>Rosow</a:t>
            </a:r>
            <a:r>
              <a:rPr lang="en-US" sz="1400" dirty="0"/>
              <a:t> &amp; Rachel A. Hughes, </a:t>
            </a:r>
            <a:r>
              <a:rPr lang="en-US" sz="1400" i="1" dirty="0"/>
              <a:t>Reforming Subchapter K: The Partnership Tax Simplification Act of 20</a:t>
            </a:r>
            <a:r>
              <a:rPr lang="en-US" sz="1400" dirty="0"/>
              <a:t>, 94 TAXES 361 (2016).]</a:t>
            </a:r>
          </a:p>
          <a:p>
            <a:pPr lvl="1"/>
            <a:endParaRPr lang="en-US" dirty="0"/>
          </a:p>
        </p:txBody>
      </p:sp>
      <p:sp>
        <p:nvSpPr>
          <p:cNvPr id="4" name="Slide Number Placeholder 3">
            <a:extLst>
              <a:ext uri="{FF2B5EF4-FFF2-40B4-BE49-F238E27FC236}">
                <a16:creationId xmlns:a16="http://schemas.microsoft.com/office/drawing/2014/main" id="{B8CD2DE2-5370-6A87-DA3D-61DABD8B72AA}"/>
              </a:ext>
            </a:extLst>
          </p:cNvPr>
          <p:cNvSpPr>
            <a:spLocks noGrp="1"/>
          </p:cNvSpPr>
          <p:nvPr>
            <p:ph type="sldNum" sz="quarter" idx="12"/>
          </p:nvPr>
        </p:nvSpPr>
        <p:spPr/>
        <p:txBody>
          <a:bodyPr/>
          <a:lstStyle/>
          <a:p>
            <a:fld id="{3A98EE3D-8CD1-4C3F-BD1C-C98C9596463C}" type="slidenum">
              <a:rPr lang="en-US" smtClean="0"/>
              <a:t>54</a:t>
            </a:fld>
            <a:endParaRPr lang="en-US" dirty="0"/>
          </a:p>
        </p:txBody>
      </p:sp>
    </p:spTree>
    <p:extLst>
      <p:ext uri="{BB962C8B-B14F-4D97-AF65-F5344CB8AC3E}">
        <p14:creationId xmlns:p14="http://schemas.microsoft.com/office/powerpoint/2010/main" val="3657756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1E8A-4363-EC1A-828A-A184E4D8002C}"/>
              </a:ext>
            </a:extLst>
          </p:cNvPr>
          <p:cNvSpPr>
            <a:spLocks noGrp="1"/>
          </p:cNvSpPr>
          <p:nvPr>
            <p:ph type="title"/>
          </p:nvPr>
        </p:nvSpPr>
        <p:spPr>
          <a:xfrm>
            <a:off x="581192" y="702156"/>
            <a:ext cx="11029616" cy="768425"/>
          </a:xfrm>
        </p:spPr>
        <p:txBody>
          <a:bodyPr/>
          <a:lstStyle/>
          <a:p>
            <a:r>
              <a:rPr lang="en-US" dirty="0"/>
              <a:t>Partnership Training update</a:t>
            </a:r>
          </a:p>
        </p:txBody>
      </p:sp>
      <p:sp>
        <p:nvSpPr>
          <p:cNvPr id="3" name="Content Placeholder 2">
            <a:extLst>
              <a:ext uri="{FF2B5EF4-FFF2-40B4-BE49-F238E27FC236}">
                <a16:creationId xmlns:a16="http://schemas.microsoft.com/office/drawing/2014/main" id="{D65A7626-CDE0-0373-D8FB-48F346FC8483}"/>
              </a:ext>
            </a:extLst>
          </p:cNvPr>
          <p:cNvSpPr>
            <a:spLocks noGrp="1"/>
          </p:cNvSpPr>
          <p:nvPr>
            <p:ph idx="1"/>
          </p:nvPr>
        </p:nvSpPr>
        <p:spPr>
          <a:xfrm>
            <a:off x="581192" y="1649691"/>
            <a:ext cx="11029615" cy="4325659"/>
          </a:xfrm>
        </p:spPr>
        <p:txBody>
          <a:bodyPr>
            <a:normAutofit/>
          </a:bodyPr>
          <a:lstStyle/>
          <a:p>
            <a:r>
              <a:rPr lang="en-US" sz="2000" dirty="0"/>
              <a:t>MTC is investing in a new Learning Management System (LMS) and is beginning to post past training for state tax administrators.</a:t>
            </a:r>
          </a:p>
          <a:p>
            <a:r>
              <a:rPr lang="en-US" sz="2000" dirty="0"/>
              <a:t>The Basics of Subchapter K that we created a couple years ago is posted there and people can still sign up.</a:t>
            </a:r>
          </a:p>
          <a:p>
            <a:r>
              <a:rPr lang="en-US" sz="2000" dirty="0"/>
              <a:t>We will be creating new content.</a:t>
            </a:r>
          </a:p>
          <a:p>
            <a:r>
              <a:rPr lang="en-US" sz="2000" dirty="0"/>
              <a:t>We are also planning in person training – building on the 2023 Partnership Summit.</a:t>
            </a:r>
          </a:p>
          <a:p>
            <a:pPr lvl="1"/>
            <a:r>
              <a:rPr lang="en-US" sz="1800" dirty="0"/>
              <a:t>We received a lot of feedback from states saying they would be interested in sending people or even hosting.</a:t>
            </a:r>
          </a:p>
          <a:p>
            <a:pPr lvl="1"/>
            <a:r>
              <a:rPr lang="en-US" sz="1800" dirty="0"/>
              <a:t>We are working on timing and logistics.</a:t>
            </a:r>
          </a:p>
        </p:txBody>
      </p:sp>
      <p:sp>
        <p:nvSpPr>
          <p:cNvPr id="4" name="Slide Number Placeholder 3">
            <a:extLst>
              <a:ext uri="{FF2B5EF4-FFF2-40B4-BE49-F238E27FC236}">
                <a16:creationId xmlns:a16="http://schemas.microsoft.com/office/drawing/2014/main" id="{D2BCC450-32E1-14A3-6547-BA79DC6AD364}"/>
              </a:ext>
            </a:extLst>
          </p:cNvPr>
          <p:cNvSpPr>
            <a:spLocks noGrp="1"/>
          </p:cNvSpPr>
          <p:nvPr>
            <p:ph type="sldNum" sz="quarter" idx="12"/>
          </p:nvPr>
        </p:nvSpPr>
        <p:spPr/>
        <p:txBody>
          <a:bodyPr/>
          <a:lstStyle/>
          <a:p>
            <a:fld id="{3A98EE3D-8CD1-4C3F-BD1C-C98C9596463C}" type="slidenum">
              <a:rPr lang="en-US" smtClean="0"/>
              <a:t>55</a:t>
            </a:fld>
            <a:endParaRPr lang="en-US" dirty="0"/>
          </a:p>
        </p:txBody>
      </p:sp>
    </p:spTree>
    <p:extLst>
      <p:ext uri="{BB962C8B-B14F-4D97-AF65-F5344CB8AC3E}">
        <p14:creationId xmlns:p14="http://schemas.microsoft.com/office/powerpoint/2010/main" val="361590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87BC-131C-7A4C-2297-BB6A31BF5138}"/>
              </a:ext>
            </a:extLst>
          </p:cNvPr>
          <p:cNvSpPr>
            <a:spLocks noGrp="1"/>
          </p:cNvSpPr>
          <p:nvPr>
            <p:ph type="title"/>
          </p:nvPr>
        </p:nvSpPr>
        <p:spPr>
          <a:xfrm>
            <a:off x="581192" y="702156"/>
            <a:ext cx="11029616" cy="637117"/>
          </a:xfrm>
        </p:spPr>
        <p:txBody>
          <a:bodyPr/>
          <a:lstStyle/>
          <a:p>
            <a:r>
              <a:rPr lang="en-US" dirty="0"/>
              <a:t>Work To date</a:t>
            </a:r>
          </a:p>
        </p:txBody>
      </p:sp>
      <p:sp>
        <p:nvSpPr>
          <p:cNvPr id="3" name="Content Placeholder 2">
            <a:extLst>
              <a:ext uri="{FF2B5EF4-FFF2-40B4-BE49-F238E27FC236}">
                <a16:creationId xmlns:a16="http://schemas.microsoft.com/office/drawing/2014/main" id="{E7359F15-F3F3-0334-A98C-970192C5A95D}"/>
              </a:ext>
            </a:extLst>
          </p:cNvPr>
          <p:cNvSpPr>
            <a:spLocks noGrp="1"/>
          </p:cNvSpPr>
          <p:nvPr>
            <p:ph idx="1"/>
          </p:nvPr>
        </p:nvSpPr>
        <p:spPr>
          <a:xfrm>
            <a:off x="3709554" y="1667164"/>
            <a:ext cx="4097580" cy="4756750"/>
          </a:xfrm>
        </p:spPr>
        <p:txBody>
          <a:bodyPr anchor="t">
            <a:normAutofit/>
          </a:bodyPr>
          <a:lstStyle/>
          <a:p>
            <a:pPr marL="0" indent="0">
              <a:buNone/>
            </a:pPr>
            <a:r>
              <a:rPr lang="en-US" sz="2000" b="1" dirty="0"/>
              <a:t>Sourcing of Income from</a:t>
            </a:r>
            <a:br>
              <a:rPr lang="en-US" sz="2000" b="1" dirty="0"/>
            </a:br>
            <a:r>
              <a:rPr lang="en-US" sz="2000" b="1" dirty="0"/>
              <a:t>Investment Partnerships</a:t>
            </a:r>
          </a:p>
          <a:p>
            <a:r>
              <a:rPr lang="en-US" sz="1600" dirty="0"/>
              <a:t>White Paper and Draft Model – </a:t>
            </a:r>
          </a:p>
          <a:p>
            <a:pPr lvl="1"/>
            <a:r>
              <a:rPr lang="en-US" sz="1600" dirty="0"/>
              <a:t>If the partnership meets the definition of an investment partnership,</a:t>
            </a:r>
          </a:p>
          <a:p>
            <a:pPr lvl="1"/>
            <a:r>
              <a:rPr lang="en-US" sz="1600" dirty="0"/>
              <a:t>Then nonresident partners not involved in the partnership activities would source that partnership’s income by looking through to the underlying assets and activities.</a:t>
            </a:r>
          </a:p>
          <a:p>
            <a:pPr marL="324000" lvl="1" indent="0">
              <a:buNone/>
            </a:pPr>
            <a:endParaRPr lang="en-US" sz="1900" dirty="0"/>
          </a:p>
        </p:txBody>
      </p:sp>
      <p:sp>
        <p:nvSpPr>
          <p:cNvPr id="4" name="Slide Number Placeholder 3">
            <a:extLst>
              <a:ext uri="{FF2B5EF4-FFF2-40B4-BE49-F238E27FC236}">
                <a16:creationId xmlns:a16="http://schemas.microsoft.com/office/drawing/2014/main" id="{D738443E-010D-50B8-90DC-84C258B9941F}"/>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5" name="Content Placeholder 2">
            <a:extLst>
              <a:ext uri="{FF2B5EF4-FFF2-40B4-BE49-F238E27FC236}">
                <a16:creationId xmlns:a16="http://schemas.microsoft.com/office/drawing/2014/main" id="{528533D7-A843-13DA-5BCB-129FAB86DD1A}"/>
              </a:ext>
            </a:extLst>
          </p:cNvPr>
          <p:cNvSpPr txBox="1">
            <a:spLocks/>
          </p:cNvSpPr>
          <p:nvPr/>
        </p:nvSpPr>
        <p:spPr>
          <a:xfrm>
            <a:off x="7827916" y="1667164"/>
            <a:ext cx="3893028" cy="4204718"/>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b="1" dirty="0"/>
              <a:t>Sourcing of Guaranteed Payments for Services</a:t>
            </a:r>
          </a:p>
          <a:p>
            <a:r>
              <a:rPr lang="en-US" sz="1600" dirty="0"/>
              <a:t>White Paper and Draft Model –</a:t>
            </a:r>
          </a:p>
          <a:p>
            <a:pPr lvl="1"/>
            <a:r>
              <a:rPr lang="en-US" sz="1600" dirty="0"/>
              <a:t>Guaranteed payments for services are sourced in the </a:t>
            </a:r>
            <a:br>
              <a:rPr lang="en-US" sz="1600" dirty="0"/>
            </a:br>
            <a:r>
              <a:rPr lang="en-US" sz="1600" dirty="0"/>
              <a:t>same way as distributive share.</a:t>
            </a:r>
          </a:p>
          <a:p>
            <a:pPr lvl="1"/>
            <a:r>
              <a:rPr lang="en-US" sz="1600" dirty="0"/>
              <a:t>A credit for tax paid is provided </a:t>
            </a:r>
            <a:br>
              <a:rPr lang="en-US" sz="1600" dirty="0"/>
            </a:br>
            <a:r>
              <a:rPr lang="en-US" sz="1600" dirty="0"/>
              <a:t>if a resident is subject to tax in another state on the basis of where services are performed.</a:t>
            </a:r>
          </a:p>
        </p:txBody>
      </p:sp>
      <p:sp>
        <p:nvSpPr>
          <p:cNvPr id="7" name="Content Placeholder 2">
            <a:extLst>
              <a:ext uri="{FF2B5EF4-FFF2-40B4-BE49-F238E27FC236}">
                <a16:creationId xmlns:a16="http://schemas.microsoft.com/office/drawing/2014/main" id="{ACABFF19-4A2E-535C-1E04-B5FF30519995}"/>
              </a:ext>
            </a:extLst>
          </p:cNvPr>
          <p:cNvSpPr txBox="1">
            <a:spLocks/>
          </p:cNvSpPr>
          <p:nvPr/>
        </p:nvSpPr>
        <p:spPr>
          <a:xfrm>
            <a:off x="581193" y="1667164"/>
            <a:ext cx="2919654" cy="4855556"/>
          </a:xfrm>
          <a:prstGeom prst="rect">
            <a:avLst/>
          </a:prstGeom>
          <a:ln w="38100">
            <a:solidFill>
              <a:schemeClr val="accent1"/>
            </a:solidFill>
          </a:ln>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1900" b="1" dirty="0"/>
              <a:t>Issue Outline</a:t>
            </a:r>
          </a:p>
          <a:p>
            <a:r>
              <a:rPr lang="en-US" sz="1600" dirty="0"/>
              <a:t>Comprehensive list of the state tax issues raised by the pass-through tax system that states must address including:</a:t>
            </a:r>
          </a:p>
          <a:p>
            <a:pPr lvl="1">
              <a:spcAft>
                <a:spcPts val="0"/>
              </a:spcAft>
            </a:pPr>
            <a:r>
              <a:rPr lang="en-US" sz="1600" dirty="0"/>
              <a:t>Nexus</a:t>
            </a:r>
          </a:p>
          <a:p>
            <a:pPr lvl="1">
              <a:spcAft>
                <a:spcPts val="0"/>
              </a:spcAft>
            </a:pPr>
            <a:r>
              <a:rPr lang="en-US" sz="1600" dirty="0"/>
              <a:t>Tax base .</a:t>
            </a:r>
          </a:p>
          <a:p>
            <a:pPr lvl="1">
              <a:spcAft>
                <a:spcPts val="0"/>
              </a:spcAft>
            </a:pPr>
            <a:r>
              <a:rPr lang="en-US" sz="1600" dirty="0"/>
              <a:t>Sourcing</a:t>
            </a:r>
          </a:p>
          <a:p>
            <a:pPr lvl="1">
              <a:spcAft>
                <a:spcPts val="0"/>
              </a:spcAft>
            </a:pPr>
            <a:r>
              <a:rPr lang="en-US" sz="1600" dirty="0"/>
              <a:t>Administrative</a:t>
            </a:r>
          </a:p>
          <a:p>
            <a:pPr lvl="1">
              <a:spcAft>
                <a:spcPts val="0"/>
              </a:spcAft>
            </a:pPr>
            <a:r>
              <a:rPr lang="en-US" sz="1600" dirty="0"/>
              <a:t>Etc.</a:t>
            </a:r>
          </a:p>
          <a:p>
            <a:endParaRPr lang="en-US" sz="1900" dirty="0"/>
          </a:p>
          <a:p>
            <a:pPr marL="324000" lvl="1" indent="0">
              <a:buFont typeface="Wingdings 2" panose="05020102010507070707" pitchFamily="18" charset="2"/>
              <a:buNone/>
            </a:pPr>
            <a:endParaRPr lang="en-US" sz="1900" dirty="0"/>
          </a:p>
        </p:txBody>
      </p:sp>
    </p:spTree>
    <p:extLst>
      <p:ext uri="{BB962C8B-B14F-4D97-AF65-F5344CB8AC3E}">
        <p14:creationId xmlns:p14="http://schemas.microsoft.com/office/powerpoint/2010/main" val="342763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87BC-131C-7A4C-2297-BB6A31BF5138}"/>
              </a:ext>
            </a:extLst>
          </p:cNvPr>
          <p:cNvSpPr>
            <a:spLocks noGrp="1"/>
          </p:cNvSpPr>
          <p:nvPr>
            <p:ph type="title"/>
          </p:nvPr>
        </p:nvSpPr>
        <p:spPr>
          <a:xfrm>
            <a:off x="581192" y="702156"/>
            <a:ext cx="11029616" cy="637117"/>
          </a:xfrm>
        </p:spPr>
        <p:txBody>
          <a:bodyPr/>
          <a:lstStyle/>
          <a:p>
            <a:r>
              <a:rPr lang="en-US" dirty="0"/>
              <a:t>Work To date</a:t>
            </a:r>
          </a:p>
        </p:txBody>
      </p:sp>
      <p:sp>
        <p:nvSpPr>
          <p:cNvPr id="3" name="Content Placeholder 2">
            <a:extLst>
              <a:ext uri="{FF2B5EF4-FFF2-40B4-BE49-F238E27FC236}">
                <a16:creationId xmlns:a16="http://schemas.microsoft.com/office/drawing/2014/main" id="{E7359F15-F3F3-0334-A98C-970192C5A95D}"/>
              </a:ext>
            </a:extLst>
          </p:cNvPr>
          <p:cNvSpPr>
            <a:spLocks noGrp="1"/>
          </p:cNvSpPr>
          <p:nvPr>
            <p:ph idx="1"/>
          </p:nvPr>
        </p:nvSpPr>
        <p:spPr>
          <a:xfrm>
            <a:off x="3709554" y="1667164"/>
            <a:ext cx="4097580" cy="4756750"/>
          </a:xfrm>
          <a:ln w="38100">
            <a:solidFill>
              <a:schemeClr val="accent1"/>
            </a:solidFill>
          </a:ln>
        </p:spPr>
        <p:txBody>
          <a:bodyPr anchor="t">
            <a:normAutofit/>
          </a:bodyPr>
          <a:lstStyle/>
          <a:p>
            <a:pPr marL="0" indent="0">
              <a:buNone/>
            </a:pPr>
            <a:r>
              <a:rPr lang="en-US" sz="2000" b="1" dirty="0"/>
              <a:t>Sourcing of Income from</a:t>
            </a:r>
            <a:br>
              <a:rPr lang="en-US" sz="2000" b="1" dirty="0"/>
            </a:br>
            <a:r>
              <a:rPr lang="en-US" sz="2000" b="1" dirty="0"/>
              <a:t>Investment Partnerships</a:t>
            </a:r>
          </a:p>
          <a:p>
            <a:r>
              <a:rPr lang="en-US" sz="1600" dirty="0"/>
              <a:t>White Paper and Draft Model – </a:t>
            </a:r>
          </a:p>
          <a:p>
            <a:pPr lvl="1"/>
            <a:r>
              <a:rPr lang="en-US" sz="1600" dirty="0"/>
              <a:t>If the partnership meets the definition of an investment partnership,</a:t>
            </a:r>
          </a:p>
          <a:p>
            <a:pPr lvl="1"/>
            <a:r>
              <a:rPr lang="en-US" sz="1600" dirty="0"/>
              <a:t>Then nonresident partners not involved in the partnership activities would source that partnership’s income by looking through to the underlying assets and activities.</a:t>
            </a:r>
          </a:p>
          <a:p>
            <a:pPr marL="324000" lvl="1" indent="0">
              <a:buNone/>
            </a:pPr>
            <a:endParaRPr lang="en-US" sz="1900" dirty="0"/>
          </a:p>
        </p:txBody>
      </p:sp>
      <p:sp>
        <p:nvSpPr>
          <p:cNvPr id="4" name="Slide Number Placeholder 3">
            <a:extLst>
              <a:ext uri="{FF2B5EF4-FFF2-40B4-BE49-F238E27FC236}">
                <a16:creationId xmlns:a16="http://schemas.microsoft.com/office/drawing/2014/main" id="{D738443E-010D-50B8-90DC-84C258B9941F}"/>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5" name="Content Placeholder 2">
            <a:extLst>
              <a:ext uri="{FF2B5EF4-FFF2-40B4-BE49-F238E27FC236}">
                <a16:creationId xmlns:a16="http://schemas.microsoft.com/office/drawing/2014/main" id="{528533D7-A843-13DA-5BCB-129FAB86DD1A}"/>
              </a:ext>
            </a:extLst>
          </p:cNvPr>
          <p:cNvSpPr txBox="1">
            <a:spLocks/>
          </p:cNvSpPr>
          <p:nvPr/>
        </p:nvSpPr>
        <p:spPr>
          <a:xfrm>
            <a:off x="7827916" y="1667164"/>
            <a:ext cx="3893028" cy="4204718"/>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b="1" dirty="0"/>
              <a:t>Sourcing of Guaranteed Payments for Services</a:t>
            </a:r>
          </a:p>
          <a:p>
            <a:r>
              <a:rPr lang="en-US" sz="1600" dirty="0"/>
              <a:t>White Paper and Draft Model –</a:t>
            </a:r>
          </a:p>
          <a:p>
            <a:pPr lvl="1"/>
            <a:r>
              <a:rPr lang="en-US" sz="1600" dirty="0"/>
              <a:t>Guaranteed payments for services are sourced in the </a:t>
            </a:r>
            <a:br>
              <a:rPr lang="en-US" sz="1600" dirty="0"/>
            </a:br>
            <a:r>
              <a:rPr lang="en-US" sz="1600" dirty="0"/>
              <a:t>same way as distributive share.</a:t>
            </a:r>
          </a:p>
          <a:p>
            <a:pPr lvl="1"/>
            <a:r>
              <a:rPr lang="en-US" sz="1600" dirty="0"/>
              <a:t>A credit for tax paid is provided </a:t>
            </a:r>
            <a:br>
              <a:rPr lang="en-US" sz="1600" dirty="0"/>
            </a:br>
            <a:r>
              <a:rPr lang="en-US" sz="1600" dirty="0"/>
              <a:t>if a resident is subject to tax in another state on the basis of where services are performed.</a:t>
            </a:r>
          </a:p>
        </p:txBody>
      </p:sp>
      <p:sp>
        <p:nvSpPr>
          <p:cNvPr id="7" name="Content Placeholder 2">
            <a:extLst>
              <a:ext uri="{FF2B5EF4-FFF2-40B4-BE49-F238E27FC236}">
                <a16:creationId xmlns:a16="http://schemas.microsoft.com/office/drawing/2014/main" id="{ACABFF19-4A2E-535C-1E04-B5FF30519995}"/>
              </a:ext>
            </a:extLst>
          </p:cNvPr>
          <p:cNvSpPr txBox="1">
            <a:spLocks/>
          </p:cNvSpPr>
          <p:nvPr/>
        </p:nvSpPr>
        <p:spPr>
          <a:xfrm>
            <a:off x="581193" y="1667164"/>
            <a:ext cx="2919654" cy="4855556"/>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1900" b="1" dirty="0"/>
              <a:t>Issue Outline</a:t>
            </a:r>
          </a:p>
          <a:p>
            <a:r>
              <a:rPr lang="en-US" sz="1600" dirty="0"/>
              <a:t>Comprehensive list of the state tax issues raised by the pass-through tax system that states must address including:</a:t>
            </a:r>
          </a:p>
          <a:p>
            <a:pPr lvl="1">
              <a:spcAft>
                <a:spcPts val="0"/>
              </a:spcAft>
            </a:pPr>
            <a:r>
              <a:rPr lang="en-US" sz="1600" dirty="0"/>
              <a:t>Nexus</a:t>
            </a:r>
          </a:p>
          <a:p>
            <a:pPr lvl="1">
              <a:spcAft>
                <a:spcPts val="0"/>
              </a:spcAft>
            </a:pPr>
            <a:r>
              <a:rPr lang="en-US" sz="1600" dirty="0"/>
              <a:t>Tax base .</a:t>
            </a:r>
          </a:p>
          <a:p>
            <a:pPr lvl="1">
              <a:spcAft>
                <a:spcPts val="0"/>
              </a:spcAft>
            </a:pPr>
            <a:r>
              <a:rPr lang="en-US" sz="1600" dirty="0"/>
              <a:t>Sourcing</a:t>
            </a:r>
          </a:p>
          <a:p>
            <a:pPr lvl="1">
              <a:spcAft>
                <a:spcPts val="0"/>
              </a:spcAft>
            </a:pPr>
            <a:r>
              <a:rPr lang="en-US" sz="1600" dirty="0"/>
              <a:t>Administrative</a:t>
            </a:r>
          </a:p>
          <a:p>
            <a:pPr lvl="1">
              <a:spcAft>
                <a:spcPts val="0"/>
              </a:spcAft>
            </a:pPr>
            <a:r>
              <a:rPr lang="en-US" sz="1600" dirty="0"/>
              <a:t>Etc.</a:t>
            </a:r>
          </a:p>
          <a:p>
            <a:endParaRPr lang="en-US" sz="1900" dirty="0"/>
          </a:p>
          <a:p>
            <a:pPr marL="324000" lvl="1" indent="0">
              <a:buFont typeface="Wingdings 2" panose="05020102010507070707" pitchFamily="18" charset="2"/>
              <a:buNone/>
            </a:pPr>
            <a:endParaRPr lang="en-US" sz="1900" dirty="0"/>
          </a:p>
        </p:txBody>
      </p:sp>
    </p:spTree>
    <p:extLst>
      <p:ext uri="{BB962C8B-B14F-4D97-AF65-F5344CB8AC3E}">
        <p14:creationId xmlns:p14="http://schemas.microsoft.com/office/powerpoint/2010/main" val="347787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87BC-131C-7A4C-2297-BB6A31BF5138}"/>
              </a:ext>
            </a:extLst>
          </p:cNvPr>
          <p:cNvSpPr>
            <a:spLocks noGrp="1"/>
          </p:cNvSpPr>
          <p:nvPr>
            <p:ph type="title"/>
          </p:nvPr>
        </p:nvSpPr>
        <p:spPr>
          <a:xfrm>
            <a:off x="581192" y="702156"/>
            <a:ext cx="11029616" cy="637117"/>
          </a:xfrm>
        </p:spPr>
        <p:txBody>
          <a:bodyPr/>
          <a:lstStyle/>
          <a:p>
            <a:r>
              <a:rPr lang="en-US" dirty="0"/>
              <a:t>Work To date</a:t>
            </a:r>
          </a:p>
        </p:txBody>
      </p:sp>
      <p:sp>
        <p:nvSpPr>
          <p:cNvPr id="3" name="Content Placeholder 2">
            <a:extLst>
              <a:ext uri="{FF2B5EF4-FFF2-40B4-BE49-F238E27FC236}">
                <a16:creationId xmlns:a16="http://schemas.microsoft.com/office/drawing/2014/main" id="{E7359F15-F3F3-0334-A98C-970192C5A95D}"/>
              </a:ext>
            </a:extLst>
          </p:cNvPr>
          <p:cNvSpPr>
            <a:spLocks noGrp="1"/>
          </p:cNvSpPr>
          <p:nvPr>
            <p:ph idx="1"/>
          </p:nvPr>
        </p:nvSpPr>
        <p:spPr>
          <a:xfrm>
            <a:off x="3709554" y="1667164"/>
            <a:ext cx="4097580" cy="4756750"/>
          </a:xfrm>
        </p:spPr>
        <p:txBody>
          <a:bodyPr anchor="t">
            <a:normAutofit/>
          </a:bodyPr>
          <a:lstStyle/>
          <a:p>
            <a:pPr marL="0" indent="0">
              <a:buNone/>
            </a:pPr>
            <a:r>
              <a:rPr lang="en-US" sz="2000" b="1" dirty="0"/>
              <a:t>Sourcing of Income from</a:t>
            </a:r>
            <a:br>
              <a:rPr lang="en-US" sz="2000" b="1" dirty="0"/>
            </a:br>
            <a:r>
              <a:rPr lang="en-US" sz="2000" b="1" dirty="0"/>
              <a:t>Investment Partnerships</a:t>
            </a:r>
          </a:p>
          <a:p>
            <a:r>
              <a:rPr lang="en-US" sz="1600" dirty="0"/>
              <a:t>White Paper and Draft Model – </a:t>
            </a:r>
          </a:p>
          <a:p>
            <a:pPr lvl="1"/>
            <a:r>
              <a:rPr lang="en-US" sz="1600" dirty="0"/>
              <a:t>If the partnership meets the definition of an investment partnership,</a:t>
            </a:r>
          </a:p>
          <a:p>
            <a:pPr lvl="1"/>
            <a:r>
              <a:rPr lang="en-US" sz="1600" dirty="0"/>
              <a:t>Then nonresident partners not involved in the partnership activities would source that partnership’s income by looking through to the underlying assets and activities.</a:t>
            </a:r>
          </a:p>
          <a:p>
            <a:pPr marL="324000" lvl="1" indent="0">
              <a:buNone/>
            </a:pPr>
            <a:endParaRPr lang="en-US" sz="1900" dirty="0"/>
          </a:p>
        </p:txBody>
      </p:sp>
      <p:sp>
        <p:nvSpPr>
          <p:cNvPr id="4" name="Slide Number Placeholder 3">
            <a:extLst>
              <a:ext uri="{FF2B5EF4-FFF2-40B4-BE49-F238E27FC236}">
                <a16:creationId xmlns:a16="http://schemas.microsoft.com/office/drawing/2014/main" id="{D738443E-010D-50B8-90DC-84C258B9941F}"/>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5" name="Content Placeholder 2">
            <a:extLst>
              <a:ext uri="{FF2B5EF4-FFF2-40B4-BE49-F238E27FC236}">
                <a16:creationId xmlns:a16="http://schemas.microsoft.com/office/drawing/2014/main" id="{528533D7-A843-13DA-5BCB-129FAB86DD1A}"/>
              </a:ext>
            </a:extLst>
          </p:cNvPr>
          <p:cNvSpPr txBox="1">
            <a:spLocks/>
          </p:cNvSpPr>
          <p:nvPr/>
        </p:nvSpPr>
        <p:spPr>
          <a:xfrm>
            <a:off x="7827916" y="1667164"/>
            <a:ext cx="3893028" cy="4204718"/>
          </a:xfrm>
          <a:prstGeom prst="rect">
            <a:avLst/>
          </a:prstGeom>
          <a:ln w="38100">
            <a:solidFill>
              <a:schemeClr val="accent1"/>
            </a:solidFill>
          </a:ln>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b="1" dirty="0"/>
              <a:t>Sourcing of Guaranteed Payments for Services</a:t>
            </a:r>
          </a:p>
          <a:p>
            <a:r>
              <a:rPr lang="en-US" sz="1600" dirty="0"/>
              <a:t>White Paper and Draft Model –</a:t>
            </a:r>
          </a:p>
          <a:p>
            <a:pPr lvl="1"/>
            <a:r>
              <a:rPr lang="en-US" sz="1600" dirty="0"/>
              <a:t>Guaranteed payments for services are sourced in the </a:t>
            </a:r>
            <a:br>
              <a:rPr lang="en-US" sz="1600" dirty="0"/>
            </a:br>
            <a:r>
              <a:rPr lang="en-US" sz="1600" dirty="0"/>
              <a:t>same way as distributive share.</a:t>
            </a:r>
          </a:p>
          <a:p>
            <a:pPr lvl="1"/>
            <a:r>
              <a:rPr lang="en-US" sz="1600" dirty="0"/>
              <a:t>A credit for tax paid is provided </a:t>
            </a:r>
            <a:br>
              <a:rPr lang="en-US" sz="1600" dirty="0"/>
            </a:br>
            <a:r>
              <a:rPr lang="en-US" sz="1600" dirty="0"/>
              <a:t>if a resident is subject to tax in another state on the basis of where services are performed.</a:t>
            </a:r>
          </a:p>
        </p:txBody>
      </p:sp>
      <p:sp>
        <p:nvSpPr>
          <p:cNvPr id="7" name="Content Placeholder 2">
            <a:extLst>
              <a:ext uri="{FF2B5EF4-FFF2-40B4-BE49-F238E27FC236}">
                <a16:creationId xmlns:a16="http://schemas.microsoft.com/office/drawing/2014/main" id="{ACABFF19-4A2E-535C-1E04-B5FF30519995}"/>
              </a:ext>
            </a:extLst>
          </p:cNvPr>
          <p:cNvSpPr txBox="1">
            <a:spLocks/>
          </p:cNvSpPr>
          <p:nvPr/>
        </p:nvSpPr>
        <p:spPr>
          <a:xfrm>
            <a:off x="581193" y="1667164"/>
            <a:ext cx="2919654" cy="4855556"/>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85000"/>
                    <a:lumOff val="1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85000"/>
                    <a:lumOff val="1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85000"/>
                    <a:lumOff val="1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1900" b="1" dirty="0"/>
              <a:t>Issue Outline</a:t>
            </a:r>
          </a:p>
          <a:p>
            <a:r>
              <a:rPr lang="en-US" sz="1600" dirty="0"/>
              <a:t>Comprehensive list of the state tax issues raised by the pass-through tax system that states must address including:</a:t>
            </a:r>
          </a:p>
          <a:p>
            <a:pPr lvl="1">
              <a:spcAft>
                <a:spcPts val="0"/>
              </a:spcAft>
            </a:pPr>
            <a:r>
              <a:rPr lang="en-US" sz="1600" dirty="0"/>
              <a:t>Nexus</a:t>
            </a:r>
          </a:p>
          <a:p>
            <a:pPr lvl="1">
              <a:spcAft>
                <a:spcPts val="0"/>
              </a:spcAft>
            </a:pPr>
            <a:r>
              <a:rPr lang="en-US" sz="1600" dirty="0"/>
              <a:t>Tax base .</a:t>
            </a:r>
          </a:p>
          <a:p>
            <a:pPr lvl="1">
              <a:spcAft>
                <a:spcPts val="0"/>
              </a:spcAft>
            </a:pPr>
            <a:r>
              <a:rPr lang="en-US" sz="1600" dirty="0"/>
              <a:t>Sourcing</a:t>
            </a:r>
          </a:p>
          <a:p>
            <a:pPr lvl="1">
              <a:spcAft>
                <a:spcPts val="0"/>
              </a:spcAft>
            </a:pPr>
            <a:r>
              <a:rPr lang="en-US" sz="1600" dirty="0"/>
              <a:t>Administrative</a:t>
            </a:r>
          </a:p>
          <a:p>
            <a:pPr lvl="1">
              <a:spcAft>
                <a:spcPts val="0"/>
              </a:spcAft>
            </a:pPr>
            <a:r>
              <a:rPr lang="en-US" sz="1600" dirty="0"/>
              <a:t>Etc.</a:t>
            </a:r>
          </a:p>
          <a:p>
            <a:endParaRPr lang="en-US" sz="1900" dirty="0"/>
          </a:p>
          <a:p>
            <a:pPr marL="324000" lvl="1" indent="0">
              <a:buFont typeface="Wingdings 2" panose="05020102010507070707" pitchFamily="18" charset="2"/>
              <a:buNone/>
            </a:pPr>
            <a:endParaRPr lang="en-US" sz="1900" dirty="0"/>
          </a:p>
        </p:txBody>
      </p:sp>
    </p:spTree>
    <p:extLst>
      <p:ext uri="{BB962C8B-B14F-4D97-AF65-F5344CB8AC3E}">
        <p14:creationId xmlns:p14="http://schemas.microsoft.com/office/powerpoint/2010/main" val="399106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E7A9-FA0C-4757-E0C8-9F7CAFC37303}"/>
              </a:ext>
            </a:extLst>
          </p:cNvPr>
          <p:cNvSpPr>
            <a:spLocks noGrp="1"/>
          </p:cNvSpPr>
          <p:nvPr>
            <p:ph type="title"/>
          </p:nvPr>
        </p:nvSpPr>
        <p:spPr>
          <a:xfrm>
            <a:off x="370177" y="1006956"/>
            <a:ext cx="2431639" cy="1454890"/>
          </a:xfrm>
        </p:spPr>
        <p:txBody>
          <a:bodyPr>
            <a:normAutofit fontScale="90000"/>
          </a:bodyPr>
          <a:lstStyle/>
          <a:p>
            <a:r>
              <a:rPr lang="en-US" dirty="0"/>
              <a:t>Information is on the Project page on the MTC Website</a:t>
            </a:r>
          </a:p>
        </p:txBody>
      </p:sp>
      <p:sp>
        <p:nvSpPr>
          <p:cNvPr id="4" name="Slide Number Placeholder 3">
            <a:extLst>
              <a:ext uri="{FF2B5EF4-FFF2-40B4-BE49-F238E27FC236}">
                <a16:creationId xmlns:a16="http://schemas.microsoft.com/office/drawing/2014/main" id="{2361D3BA-EA19-A432-6569-B4FF674F737B}"/>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6" name="Picture 5">
            <a:extLst>
              <a:ext uri="{FF2B5EF4-FFF2-40B4-BE49-F238E27FC236}">
                <a16:creationId xmlns:a16="http://schemas.microsoft.com/office/drawing/2014/main" id="{98334286-8D06-CAF3-DF2E-75ED9AE4BEA4}"/>
              </a:ext>
            </a:extLst>
          </p:cNvPr>
          <p:cNvPicPr>
            <a:picLocks noChangeAspect="1"/>
          </p:cNvPicPr>
          <p:nvPr/>
        </p:nvPicPr>
        <p:blipFill rotWithShape="1">
          <a:blip r:embed="rId3"/>
          <a:srcRect l="39742" t="64365" r="40415" b="-1"/>
          <a:stretch/>
        </p:blipFill>
        <p:spPr>
          <a:xfrm>
            <a:off x="7128980" y="2461846"/>
            <a:ext cx="4322016" cy="4365827"/>
          </a:xfrm>
          <a:prstGeom prst="rect">
            <a:avLst/>
          </a:prstGeom>
        </p:spPr>
      </p:pic>
      <p:pic>
        <p:nvPicPr>
          <p:cNvPr id="7" name="Picture 6">
            <a:extLst>
              <a:ext uri="{FF2B5EF4-FFF2-40B4-BE49-F238E27FC236}">
                <a16:creationId xmlns:a16="http://schemas.microsoft.com/office/drawing/2014/main" id="{A0355441-B62B-CD67-2BE4-C8A3A576E39B}"/>
              </a:ext>
            </a:extLst>
          </p:cNvPr>
          <p:cNvPicPr>
            <a:picLocks noChangeAspect="1"/>
          </p:cNvPicPr>
          <p:nvPr/>
        </p:nvPicPr>
        <p:blipFill rotWithShape="1">
          <a:blip r:embed="rId3"/>
          <a:srcRect l="37596" t="13333" r="39597" b="34063"/>
          <a:stretch/>
        </p:blipFill>
        <p:spPr>
          <a:xfrm>
            <a:off x="2710333" y="0"/>
            <a:ext cx="4539965" cy="5889868"/>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37C57FEF-F623-D7B7-4E56-4A4F32193FD4}"/>
                  </a:ext>
                </a:extLst>
              </p14:cNvPr>
              <p14:cNvContentPartPr/>
              <p14:nvPr/>
            </p14:nvContentPartPr>
            <p14:xfrm>
              <a:off x="3093563" y="772865"/>
              <a:ext cx="2781360" cy="556200"/>
            </p14:xfrm>
          </p:contentPart>
        </mc:Choice>
        <mc:Fallback xmlns="">
          <p:pic>
            <p:nvPicPr>
              <p:cNvPr id="8" name="Ink 7">
                <a:extLst>
                  <a:ext uri="{FF2B5EF4-FFF2-40B4-BE49-F238E27FC236}">
                    <a16:creationId xmlns:a16="http://schemas.microsoft.com/office/drawing/2014/main" id="{37C57FEF-F623-D7B7-4E56-4A4F32193FD4}"/>
                  </a:ext>
                </a:extLst>
              </p:cNvPr>
              <p:cNvPicPr/>
              <p:nvPr/>
            </p:nvPicPr>
            <p:blipFill>
              <a:blip r:embed="rId5"/>
              <a:stretch>
                <a:fillRect/>
              </a:stretch>
            </p:blipFill>
            <p:spPr>
              <a:xfrm>
                <a:off x="3084923" y="763865"/>
                <a:ext cx="2799000" cy="573840"/>
              </a:xfrm>
              <a:prstGeom prst="rect">
                <a:avLst/>
              </a:prstGeom>
            </p:spPr>
          </p:pic>
        </mc:Fallback>
      </mc:AlternateContent>
    </p:spTree>
    <p:extLst>
      <p:ext uri="{BB962C8B-B14F-4D97-AF65-F5344CB8AC3E}">
        <p14:creationId xmlns:p14="http://schemas.microsoft.com/office/powerpoint/2010/main" val="6440985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9e85ef8-db47-4d02-acd6-4cbb29329715"/>
  <p:tag name="SLIDO_EVENT_SECTION_UUID" val="b14ba6aa-754f-4ff1-a67f-91bb0f3146d2"/>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xml><?xml version="1.0" encoding="utf-8"?>
<p:tagLst xmlns:a="http://schemas.openxmlformats.org/drawingml/2006/main" xmlns:r="http://schemas.openxmlformats.org/officeDocument/2006/relationships" xmlns:p="http://schemas.openxmlformats.org/presentationml/2006/main">
  <p:tag name="SLIDO_METADATA" val="eyJUaW1lc3RhbXAiOjE3MTQxMDU2MzB9"/>
  <p:tag name="SLIDO_TYPE" val="SlidoPoll"/>
  <p:tag name="SLIDO_POLL_UUID" val="e2a65a1c-24b6-4dba-9d7b-5772ae6360ff"/>
  <p:tag name="SLIDO_TIMELINE" val="W3sicG9sbFF1ZXN0aW9uVXVpZCI6Ijk4OTUwZTkyLTEwNjUtNDZkYy05Mjc0LTUyZGJmNWIyMzM2YiIsInNob3dSZXN1bHRzIjp0cnVlLCJzaG93Q29ycmVjdEFuc3dlcnMiOmZhbHNlLCJ2b3RpbmdMb2NrZWQiOmZhbHNlfV0="/>
</p:tagLst>
</file>

<file path=ppt/tags/tag14.xml><?xml version="1.0" encoding="utf-8"?>
<p:tagLst xmlns:a="http://schemas.openxmlformats.org/drawingml/2006/main" xmlns:r="http://schemas.openxmlformats.org/officeDocument/2006/relationships" xmlns:p="http://schemas.openxmlformats.org/presentationml/2006/main">
  <p:tag name="SLIDO_ELEMENT" val="logo"/>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8.xml><?xml version="1.0" encoding="utf-8"?>
<p:tagLst xmlns:a="http://schemas.openxmlformats.org/drawingml/2006/main" xmlns:r="http://schemas.openxmlformats.org/officeDocument/2006/relationships" xmlns:p="http://schemas.openxmlformats.org/presentationml/2006/main">
  <p:tag name="SLIDO_METADATA" val="eyJUaW1lc3RhbXAiOjE3MTQwOTc2OTV9"/>
  <p:tag name="SLIDO_TYPE" val="SlidoPoll"/>
  <p:tag name="SLIDO_POLL_UUID" val="589e8754-5638-452e-ad39-2559dc4aef15"/>
  <p:tag name="SLIDO_TIMELINE" val="W3sicG9sbFF1ZXN0aW9uVXVpZCI6Ijg0OGRjYTMyLTIzODktNGI2Ny1iYWQ0LTY5ZWQ3MzU1MDQxNSIsInNob3dSZXN1bHRzIjp0cnVlLCJzaG93Q29ycmVjdEFuc3dlcnMiOmZhbHNlLCJ2b3RpbmdMb2NrZWQiOmZhbHNlfV0="/>
</p:tagLst>
</file>

<file path=ppt/tags/tag19.xml><?xml version="1.0" encoding="utf-8"?>
<p:tagLst xmlns:a="http://schemas.openxmlformats.org/drawingml/2006/main" xmlns:r="http://schemas.openxmlformats.org/officeDocument/2006/relationships" xmlns:p="http://schemas.openxmlformats.org/presentationml/2006/main">
  <p:tag name="SLIDO_ELEMENT" val="logo"/>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3.xml><?xml version="1.0" encoding="utf-8"?>
<p:tagLst xmlns:a="http://schemas.openxmlformats.org/drawingml/2006/main" xmlns:r="http://schemas.openxmlformats.org/officeDocument/2006/relationships" xmlns:p="http://schemas.openxmlformats.org/presentationml/2006/main">
  <p:tag name="SLIDO_METADATA" val="eyJUaW1lc3RhbXAiOjE3MTQxMDczMzl9"/>
  <p:tag name="SLIDO_TYPE" val="SlidoPoll"/>
  <p:tag name="SLIDO_POLL_UUID" val="8be233d4-3b62-405a-aecf-15b70b7f0044"/>
  <p:tag name="SLIDO_TIMELINE" val="W3sicG9sbFF1ZXN0aW9uVXVpZCI6ImJjYWE1YzhmLTZiNGUtNGY1YS05NWQwLWQ2OTEzZjEwZjRlMSIsInNob3dSZXN1bHRzIjp0cnVlLCJzaG93Q29ycmVjdEFuc3dlcnMiOmZhbHNlLCJ2b3RpbmdMb2NrZWQiOmZhbHNlfV0="/>
</p:tagLst>
</file>

<file path=ppt/tags/tag24.xml><?xml version="1.0" encoding="utf-8"?>
<p:tagLst xmlns:a="http://schemas.openxmlformats.org/drawingml/2006/main" xmlns:r="http://schemas.openxmlformats.org/officeDocument/2006/relationships" xmlns:p="http://schemas.openxmlformats.org/presentationml/2006/main">
  <p:tag name="SLIDO_ELEMENT" val="logo"/>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xml><?xml version="1.0" encoding="utf-8"?>
<p:tagLst xmlns:a="http://schemas.openxmlformats.org/drawingml/2006/main" xmlns:r="http://schemas.openxmlformats.org/officeDocument/2006/relationships" xmlns:p="http://schemas.openxmlformats.org/presentationml/2006/main">
  <p:tag name="SLIDO_METADATA" val="eyJUaW1lc3RhbXAiOjE3MTQwOTU5NzV9"/>
  <p:tag name="SLIDO_TYPE" val="SlidoJoining"/>
</p:tagLst>
</file>

<file path=ppt/tags/tag4.xml><?xml version="1.0" encoding="utf-8"?>
<p:tagLst xmlns:a="http://schemas.openxmlformats.org/drawingml/2006/main" xmlns:r="http://schemas.openxmlformats.org/officeDocument/2006/relationships" xmlns:p="http://schemas.openxmlformats.org/presentationml/2006/main">
  <p:tag name="SLIDO_ELEMENT" val="logo"/>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ELEMENT" val="footer"/>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MTQwOTk1ODd9"/>
  <p:tag name="SLIDO_TYPE" val="SlidoPoll"/>
  <p:tag name="SLIDO_POLL_UUID" val="12bf95e9-962a-41fa-8c36-856d72324bf3"/>
  <p:tag name="SLIDO_TIMELINE" val="W3sicG9sbFF1ZXN0aW9uVXVpZCI6ImUzMmFlYjMwLTNhZDYtNGZjZC1iNTNjLTFhYmY3NWVkNmYwNC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logo"/>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8D289AE2-D2AE-49D1-AFAC-3A79F6794255}">
  <ds:schemaRefs>
    <ds:schemaRef ds:uri="http://purl.org/dc/elements/1.1/"/>
    <ds:schemaRef ds:uri="71af3243-3dd4-4a8d-8c0d-dd76da1f02a5"/>
    <ds:schemaRef ds:uri="http://www.w3.org/XML/1998/namespace"/>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16c05727-aa75-4e4a-9b5f-8a80a116589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{A0F34DF7-2C7D-45DD-8C44-89A48ADF5BAD}tf33552983_win32</Template>
  <TotalTime>25658</TotalTime>
  <Words>5133</Words>
  <Application>Microsoft Office PowerPoint</Application>
  <PresentationFormat>Widescreen</PresentationFormat>
  <Paragraphs>337</Paragraphs>
  <Slides>55</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__Open_Sans_b2b1d5</vt:lpstr>
      <vt:lpstr>Aptos</vt:lpstr>
      <vt:lpstr>Arial</vt:lpstr>
      <vt:lpstr>Calibri</vt:lpstr>
      <vt:lpstr>Franklin Gothic Book</vt:lpstr>
      <vt:lpstr>Franklin Gothic Demi</vt:lpstr>
      <vt:lpstr>Gill Sans MT</vt:lpstr>
      <vt:lpstr>Wingdings 2</vt:lpstr>
      <vt:lpstr>DividendVTI</vt:lpstr>
      <vt:lpstr>      State Taxation of Partnerships –  Status Report and Next Steps</vt:lpstr>
      <vt:lpstr>PowerPoint Presentation</vt:lpstr>
      <vt:lpstr>The Process</vt:lpstr>
      <vt:lpstr>PowerPoint Presentation</vt:lpstr>
      <vt:lpstr>The Work to Date</vt:lpstr>
      <vt:lpstr>Work To date</vt:lpstr>
      <vt:lpstr>Work To date</vt:lpstr>
      <vt:lpstr>Work To date</vt:lpstr>
      <vt:lpstr>Information is on the Project page on the MTC Website</vt:lpstr>
      <vt:lpstr>Information is on the Project page on the MTC Website</vt:lpstr>
      <vt:lpstr>Information is on the Project page on the MTC Website</vt:lpstr>
      <vt:lpstr>Sourcing in Tiered Structures</vt:lpstr>
      <vt:lpstr>PowerPoint Presentation</vt:lpstr>
      <vt:lpstr>PowerPoint Presentation</vt:lpstr>
      <vt:lpstr>What IS THE Research SHOWING?</vt:lpstr>
      <vt:lpstr>Corporate  Partners</vt:lpstr>
      <vt:lpstr>Corporate  Partners</vt:lpstr>
      <vt:lpstr>Examples of corporate partner sourcing rules</vt:lpstr>
      <vt:lpstr>Examples of corporate partner sourcing rules</vt:lpstr>
      <vt:lpstr>Examples of corporate partner sourcing rules</vt:lpstr>
      <vt:lpstr>Variations in Corporate Partner Rules</vt:lpstr>
      <vt:lpstr>Explicit  Tiered Partnership Sourcing  Rules</vt:lpstr>
      <vt:lpstr>Examples of tiered partnership sourcing rules</vt:lpstr>
      <vt:lpstr>Examples of tiered partnership sourcing rules</vt:lpstr>
      <vt:lpstr>Examples of tiered partnership sourcing rules</vt:lpstr>
      <vt:lpstr>Considerations:  Should tiered partners have different sourcing rules than corporate and nonresident individual partners?  What method is best for sourcing partnership income in tiered partnerships – lower-tier pass-through sourcing, upper-tier sourcing, BLENDED sourcing, something else?   Let us know what you think.  </vt:lpstr>
      <vt:lpstr>Special allocations</vt:lpstr>
      <vt:lpstr>Overview of the Partnership Lifecycle</vt:lpstr>
      <vt:lpstr>PowerPoint Presentation</vt:lpstr>
      <vt:lpstr>IRC § 704. Partner’s Distributive Share</vt:lpstr>
      <vt:lpstr>PowerPoint Presentation</vt:lpstr>
      <vt:lpstr>Substantial economic effect</vt:lpstr>
      <vt:lpstr>PowerPoint Presentation</vt:lpstr>
      <vt:lpstr>Partner’s interest in the partnership</vt:lpstr>
      <vt:lpstr>Built-in gains</vt:lpstr>
      <vt:lpstr>What Have States Done?</vt:lpstr>
      <vt:lpstr>What Have States Done?</vt:lpstr>
      <vt:lpstr>Special Allocations: What do the Experts Say?</vt:lpstr>
      <vt:lpstr>Special Allocations: What do the Experts Say?</vt:lpstr>
      <vt:lpstr>Special Allocations: What do the Experts Say?</vt:lpstr>
      <vt:lpstr>PowerPoint Presentation</vt:lpstr>
      <vt:lpstr>Partnership audits</vt:lpstr>
      <vt:lpstr>Federal Partnership audits under the bba</vt:lpstr>
      <vt:lpstr>Partnership representative</vt:lpstr>
      <vt:lpstr>Centralized Audit Adjustments – Federal “Imputed Underpayment”</vt:lpstr>
      <vt:lpstr>Modification Period</vt:lpstr>
      <vt:lpstr>Final Partnership Adjustment</vt:lpstr>
      <vt:lpstr>Partnership audit progress</vt:lpstr>
      <vt:lpstr>More on the  MTC Model  RAR/Partnership adjustment Model  here: https://www.mtc.gov/uniformity/partnership-or-rar-work-group/ </vt:lpstr>
      <vt:lpstr>Partnership Training for State administrators</vt:lpstr>
      <vt:lpstr>It’s not just you - Other people think this is hard </vt:lpstr>
      <vt:lpstr>So does this person</vt:lpstr>
      <vt:lpstr>And this one</vt:lpstr>
      <vt:lpstr>And These people think so, too</vt:lpstr>
      <vt:lpstr>Partnership Training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Tax on Digital Goods WhitePaper</dc:title>
  <dc:creator>Hecht</dc:creator>
  <cp:lastModifiedBy>Helen Hecht</cp:lastModifiedBy>
  <cp:revision>63</cp:revision>
  <dcterms:created xsi:type="dcterms:W3CDTF">2021-11-02T14:40:59Z</dcterms:created>
  <dcterms:modified xsi:type="dcterms:W3CDTF">2024-04-26T23:14:00Z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3EADFD55-4C10-4BC8-BAA0-9C3B0E89CD20</vt:lpwstr>
  </property>
  <property fmtid="{D5CDD505-2E9C-101B-9397-08002B2CF9AE}" pid="4" name="ArticulatePath">
    <vt:lpwstr>Digital Report - Uniformity Meeting - November 2021</vt:lpwstr>
  </property>
  <property fmtid="{D5CDD505-2E9C-101B-9397-08002B2CF9AE}" pid="5" name="SlidoAppVersion">
    <vt:lpwstr>1.6.1.4122</vt:lpwstr>
  </property>
</Properties>
</file>