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31"/>
  </p:notesMasterIdLst>
  <p:sldIdLst>
    <p:sldId id="257" r:id="rId5"/>
    <p:sldId id="590" r:id="rId6"/>
    <p:sldId id="568" r:id="rId7"/>
    <p:sldId id="569" r:id="rId8"/>
    <p:sldId id="570" r:id="rId9"/>
    <p:sldId id="571" r:id="rId10"/>
    <p:sldId id="572" r:id="rId11"/>
    <p:sldId id="574" r:id="rId12"/>
    <p:sldId id="573" r:id="rId13"/>
    <p:sldId id="578" r:id="rId14"/>
    <p:sldId id="583" r:id="rId15"/>
    <p:sldId id="584" r:id="rId16"/>
    <p:sldId id="585" r:id="rId17"/>
    <p:sldId id="586" r:id="rId18"/>
    <p:sldId id="587" r:id="rId19"/>
    <p:sldId id="589" r:id="rId20"/>
    <p:sldId id="588" r:id="rId21"/>
    <p:sldId id="582" r:id="rId22"/>
    <p:sldId id="581" r:id="rId23"/>
    <p:sldId id="580" r:id="rId24"/>
    <p:sldId id="561" r:id="rId25"/>
    <p:sldId id="562" r:id="rId26"/>
    <p:sldId id="575" r:id="rId27"/>
    <p:sldId id="576" r:id="rId28"/>
    <p:sldId id="577" r:id="rId29"/>
    <p:sldId id="591" r:id="rId30"/>
  </p:sldIdLst>
  <p:sldSz cx="12192000" cy="6858000"/>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a D. Disque" initials="LDD" lastIdx="2" clrIdx="0">
    <p:extLst>
      <p:ext uri="{19B8F6BF-5375-455C-9EA6-DF929625EA0E}">
        <p15:presenceInfo xmlns:p15="http://schemas.microsoft.com/office/powerpoint/2012/main" userId="S::LDD@mtc.gov::52bcf8c2-3b55-4308-ab8d-73e859b5e9fe" providerId="AD"/>
      </p:ext>
    </p:extLst>
  </p:cmAuthor>
  <p:cmAuthor id="2" name="Nancy L. Prosser" initials="NLP" lastIdx="5" clrIdx="1">
    <p:extLst>
      <p:ext uri="{19B8F6BF-5375-455C-9EA6-DF929625EA0E}">
        <p15:presenceInfo xmlns:p15="http://schemas.microsoft.com/office/powerpoint/2012/main" userId="S::NLP@mtc.gov::f0a96bee-58cf-44a1-8fce-b533dcd7acf2" providerId="AD"/>
      </p:ext>
    </p:extLst>
  </p:cmAuthor>
  <p:cmAuthor id="3" name="Hecht" initials="HH" lastIdx="3" clrIdx="2">
    <p:extLst>
      <p:ext uri="{19B8F6BF-5375-455C-9EA6-DF929625EA0E}">
        <p15:presenceInfo xmlns:p15="http://schemas.microsoft.com/office/powerpoint/2012/main" userId="Hec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D2C"/>
    <a:srgbClr val="C2CDE0"/>
    <a:srgbClr val="3B50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FADF16-99C9-4A4A-9469-58467A3C727C}" v="31" dt="2024-04-15T21:21:44.8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79697" autoAdjust="0"/>
  </p:normalViewPr>
  <p:slideViewPr>
    <p:cSldViewPr snapToGrid="0">
      <p:cViewPr varScale="1">
        <p:scale>
          <a:sx n="88" d="100"/>
          <a:sy n="88" d="100"/>
        </p:scale>
        <p:origin x="240" y="62"/>
      </p:cViewPr>
      <p:guideLst/>
    </p:cSldViewPr>
  </p:slideViewPr>
  <p:notesTextViewPr>
    <p:cViewPr>
      <p:scale>
        <a:sx n="1" d="1"/>
        <a:sy n="1" d="1"/>
      </p:scale>
      <p:origin x="0" y="0"/>
    </p:cViewPr>
  </p:notesTextViewPr>
  <p:notesViewPr>
    <p:cSldViewPr snapToGrid="0">
      <p:cViewPr varScale="1">
        <p:scale>
          <a:sx n="66" d="100"/>
          <a:sy n="66" d="100"/>
        </p:scale>
        <p:origin x="306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24519" y="0"/>
            <a:ext cx="5181279" cy="2914469"/>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63415" y="2914470"/>
            <a:ext cx="6027225" cy="57926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0683775"/>
      </p:ext>
    </p:extLst>
  </p:cSld>
  <p:clrMap bg1="lt1" tx1="dk1" bg2="lt2" tx2="dk2" accent1="accent1" accent2="accent2" accent3="accent3" accent4="accent4" accent5="accent5" accent6="accent6" hlink="hlink" folHlink="folHlink"/>
  <p:notesStyle>
    <a:lvl1pPr marL="2857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1pPr>
    <a:lvl2pPr marL="7429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2pPr>
    <a:lvl3pPr marL="12001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3pPr>
    <a:lvl4pPr marL="16573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4pPr>
    <a:lvl5pPr marL="2114550" indent="-285750" algn="l" defTabSz="914400" rtl="0" eaLnBrk="1" latinLnBrk="0" hangingPunct="1">
      <a:spcAft>
        <a:spcPts val="1200"/>
      </a:spcAft>
      <a:buFont typeface="Arial" panose="020B0604020202020204" pitchFamily="34" charset="0"/>
      <a:buChar char="•"/>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750" y="34925"/>
            <a:ext cx="5084763" cy="2860675"/>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B7494C42-5034-4A46-9B78-EE3919A245F5}" type="slidenum">
              <a:rPr lang="en-US" smtClean="0"/>
              <a:t>1</a:t>
            </a:fld>
            <a:endParaRPr lang="en-US" dirty="0"/>
          </a:p>
        </p:txBody>
      </p:sp>
    </p:spTree>
    <p:extLst>
      <p:ext uri="{BB962C8B-B14F-4D97-AF65-F5344CB8AC3E}">
        <p14:creationId xmlns:p14="http://schemas.microsoft.com/office/powerpoint/2010/main" val="473196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BFA5C416-7602-4F6E-AF18-B06EB5E567FC}" type="datetime1">
              <a:rPr lang="en-US" smtClean="0"/>
              <a:t>4/17/2024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D95D4-B1DC-4BD3-96F7-872A240A5AA8}"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41AC3A06-FFF2-4C8C-891C-D19B96FB8B5F}" type="datetime1">
              <a:rPr lang="en-US" smtClean="0"/>
              <a:t>4/17/2024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AF2B4F3-55FC-4AE9-8861-9776836DA11F}" type="datetime1">
              <a:rPr lang="en-US" smtClean="0"/>
              <a:t>4/17/2024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3948A61B-7849-4E35-A7F5-A30700641529}" type="datetime1">
              <a:rPr lang="en-US" smtClean="0"/>
              <a:t>4/17/2024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33662A-E4A9-46DC-A512-ACCF7860B028}"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1B839D-9003-41F0-B39B-2D574F1A5C80}" type="datetime1">
              <a:rPr lang="en-US" smtClean="0"/>
              <a:t>4/17/2024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4EED65-072C-4FDB-A3BF-BBE9404B99E2}" type="datetime1">
              <a:rPr lang="en-US" smtClean="0"/>
              <a:t>4/17/2024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710D1-D2A9-4D47-9FAB-787B9719296C}" type="datetime1">
              <a:rPr lang="en-US" smtClean="0"/>
              <a:t>4/17/2024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EEC9C26E-3850-482C-A422-5FDFA76FC468}" type="datetime1">
              <a:rPr lang="en-US" smtClean="0"/>
              <a:t>4/17/2024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88BD17-423D-446F-99F2-14E1D80419C3}" type="datetime1">
              <a:rPr lang="en-US" smtClean="0"/>
              <a:t>4/17/2024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DE3A5D88-3F7B-4785-8E2A-6434E63AC270}" type="datetime1">
              <a:rPr lang="en-US" smtClean="0"/>
              <a:t>4/17/2024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s://www.mtc.gov/wp-content/uploads/2024/04/Multistate-Research-on-Tiered-Partnerships-April-2024-002.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bloomberglaw.com/ms/product/tax/document/XPHNF0H8"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cholarship.law.ufl.edu/ftr/vol13/iss1/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cholarship.law.ufl.edu/ftr/vol16/iss1/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taxnotes.com/special-reports/partnerships-and-other-passthrough-entities/it-finally-time-reforming-subchapter-k/2021/03/26/3k6c2" TargetMode="External"/><Relationship Id="rId2" Type="http://schemas.openxmlformats.org/officeDocument/2006/relationships/hyperlink" Target="https://www.taxnotes.com/special-reports/partnerships-and-other-passthrough-entities/it-finally-time-reforming-subchapter-k/2021/03/26/3k6c2#3k6c2-0000076"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918857" y="2080644"/>
            <a:ext cx="7759337" cy="1721187"/>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cap="none" dirty="0"/>
              <a:t>State Taxation of Partnerships – </a:t>
            </a:r>
            <a:br>
              <a:rPr lang="en-US" sz="4400" cap="none" dirty="0"/>
            </a:br>
            <a:r>
              <a:rPr lang="en-US" sz="4400" cap="none" dirty="0"/>
              <a:t>Status Report and </a:t>
            </a:r>
            <a:br>
              <a:rPr lang="en-US" sz="4400" cap="none" dirty="0"/>
            </a:br>
            <a:r>
              <a:rPr lang="en-US" sz="4400" cap="none" dirty="0"/>
              <a:t>Request for Guidance</a:t>
            </a: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3918857" y="3909268"/>
            <a:ext cx="6218877" cy="637565"/>
          </a:xfrm>
        </p:spPr>
        <p:txBody>
          <a:bodyPr>
            <a:noAutofit/>
          </a:bodyPr>
          <a:lstStyle/>
          <a:p>
            <a:r>
              <a:rPr lang="en-US" sz="2400" dirty="0"/>
              <a:t>April 17, 2024</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898039" y="2490291"/>
            <a:ext cx="2846647" cy="1541978"/>
          </a:xfrm>
          <a:prstGeom prst="rect">
            <a:avLst/>
          </a:prstGeom>
        </p:spPr>
      </p:pic>
      <p:sp>
        <p:nvSpPr>
          <p:cNvPr id="5" name="Slide Number Placeholder 4">
            <a:extLst>
              <a:ext uri="{FF2B5EF4-FFF2-40B4-BE49-F238E27FC236}">
                <a16:creationId xmlns:a16="http://schemas.microsoft.com/office/drawing/2014/main" id="{29069105-5D7C-96CF-7BD9-C260AB9E37CA}"/>
              </a:ext>
            </a:extLst>
          </p:cNvPr>
          <p:cNvSpPr>
            <a:spLocks noGrp="1"/>
          </p:cNvSpPr>
          <p:nvPr>
            <p:ph type="sldNum" sz="quarter" idx="12"/>
          </p:nvPr>
        </p:nvSpPr>
        <p:spPr/>
        <p:txBody>
          <a:bodyPr/>
          <a:lstStyle/>
          <a:p>
            <a:fld id="{3A98EE3D-8CD1-4C3F-BD1C-C98C9596463C}" type="slidenum">
              <a:rPr lang="en-US" smtClean="0"/>
              <a:t>1</a:t>
            </a:fld>
            <a:endParaRPr lang="en-US" dirty="0"/>
          </a:p>
        </p:txBody>
      </p:sp>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CDCD-D0EE-F84A-85CA-842F1D079DDA}"/>
              </a:ext>
            </a:extLst>
          </p:cNvPr>
          <p:cNvSpPr>
            <a:spLocks noGrp="1"/>
          </p:cNvSpPr>
          <p:nvPr>
            <p:ph type="title"/>
          </p:nvPr>
        </p:nvSpPr>
        <p:spPr>
          <a:xfrm>
            <a:off x="575894" y="583474"/>
            <a:ext cx="11029616" cy="740230"/>
          </a:xfrm>
        </p:spPr>
        <p:txBody>
          <a:bodyPr/>
          <a:lstStyle/>
          <a:p>
            <a:r>
              <a:rPr lang="en-US" dirty="0"/>
              <a:t>Special allocations – A dialogue</a:t>
            </a:r>
          </a:p>
        </p:txBody>
      </p:sp>
      <p:sp>
        <p:nvSpPr>
          <p:cNvPr id="3" name="Slide Number Placeholder 2">
            <a:extLst>
              <a:ext uri="{FF2B5EF4-FFF2-40B4-BE49-F238E27FC236}">
                <a16:creationId xmlns:a16="http://schemas.microsoft.com/office/drawing/2014/main" id="{324B337C-F86D-1CBF-1832-FC97C31041C6}"/>
              </a:ext>
            </a:extLst>
          </p:cNvPr>
          <p:cNvSpPr>
            <a:spLocks noGrp="1"/>
          </p:cNvSpPr>
          <p:nvPr>
            <p:ph type="sldNum" sz="quarter" idx="12"/>
          </p:nvPr>
        </p:nvSpPr>
        <p:spPr/>
        <p:txBody>
          <a:bodyPr/>
          <a:lstStyle/>
          <a:p>
            <a:fld id="{3A98EE3D-8CD1-4C3F-BD1C-C98C9596463C}" type="slidenum">
              <a:rPr lang="en-US" smtClean="0"/>
              <a:t>10</a:t>
            </a:fld>
            <a:endParaRPr lang="en-US" dirty="0"/>
          </a:p>
        </p:txBody>
      </p:sp>
      <p:graphicFrame>
        <p:nvGraphicFramePr>
          <p:cNvPr id="4" name="Table 3">
            <a:extLst>
              <a:ext uri="{FF2B5EF4-FFF2-40B4-BE49-F238E27FC236}">
                <a16:creationId xmlns:a16="http://schemas.microsoft.com/office/drawing/2014/main" id="{D23C625A-037B-AD9F-6B31-53FB3F4A9EA8}"/>
              </a:ext>
            </a:extLst>
          </p:cNvPr>
          <p:cNvGraphicFramePr>
            <a:graphicFrameLocks noGrp="1"/>
          </p:cNvGraphicFramePr>
          <p:nvPr>
            <p:extLst>
              <p:ext uri="{D42A27DB-BD31-4B8C-83A1-F6EECF244321}">
                <p14:modId xmlns:p14="http://schemas.microsoft.com/office/powerpoint/2010/main" val="849014013"/>
              </p:ext>
            </p:extLst>
          </p:nvPr>
        </p:nvGraphicFramePr>
        <p:xfrm>
          <a:off x="1497874" y="1677609"/>
          <a:ext cx="9152709" cy="4663440"/>
        </p:xfrm>
        <a:graphic>
          <a:graphicData uri="http://schemas.openxmlformats.org/drawingml/2006/table">
            <a:tbl>
              <a:tblPr firstRow="1" bandRow="1">
                <a:tableStyleId>{5C22544A-7EE6-4342-B048-85BDC9FD1C3A}</a:tableStyleId>
              </a:tblPr>
              <a:tblGrid>
                <a:gridCol w="3239589">
                  <a:extLst>
                    <a:ext uri="{9D8B030D-6E8A-4147-A177-3AD203B41FA5}">
                      <a16:colId xmlns:a16="http://schemas.microsoft.com/office/drawing/2014/main" val="3316952790"/>
                    </a:ext>
                  </a:extLst>
                </a:gridCol>
                <a:gridCol w="5913120">
                  <a:extLst>
                    <a:ext uri="{9D8B030D-6E8A-4147-A177-3AD203B41FA5}">
                      <a16:colId xmlns:a16="http://schemas.microsoft.com/office/drawing/2014/main" val="2388749785"/>
                    </a:ext>
                  </a:extLst>
                </a:gridCol>
              </a:tblGrid>
              <a:tr h="370840">
                <a:tc>
                  <a:txBody>
                    <a:bodyPr/>
                    <a:lstStyle/>
                    <a:p>
                      <a:r>
                        <a:rPr lang="en-US" dirty="0"/>
                        <a:t>Question:</a:t>
                      </a:r>
                    </a:p>
                  </a:txBody>
                  <a:tcPr marL="137160" marR="137160" marT="137160" marB="137160" anchor="ctr"/>
                </a:tc>
                <a:tc>
                  <a:txBody>
                    <a:bodyPr/>
                    <a:lstStyle/>
                    <a:p>
                      <a:r>
                        <a:rPr lang="en-US" dirty="0"/>
                        <a:t>Answer:</a:t>
                      </a:r>
                    </a:p>
                  </a:txBody>
                  <a:tcPr marL="137160" marR="137160" marT="137160" marB="137160" anchor="ctr"/>
                </a:tc>
                <a:extLst>
                  <a:ext uri="{0D108BD9-81ED-4DB2-BD59-A6C34878D82A}">
                    <a16:rowId xmlns:a16="http://schemas.microsoft.com/office/drawing/2014/main" val="3782483082"/>
                  </a:ext>
                </a:extLst>
              </a:tr>
              <a:tr h="370840">
                <a:tc>
                  <a:txBody>
                    <a:bodyPr/>
                    <a:lstStyle/>
                    <a:p>
                      <a:r>
                        <a:rPr lang="en-US" dirty="0"/>
                        <a:t>OK – so – anything else I should know? </a:t>
                      </a:r>
                    </a:p>
                  </a:txBody>
                  <a:tcPr marL="137160" marR="137160" marT="137160" marB="137160" anchor="ctr"/>
                </a:tc>
                <a:tc>
                  <a:txBody>
                    <a:bodyPr/>
                    <a:lstStyle/>
                    <a:p>
                      <a:r>
                        <a:rPr lang="en-US" dirty="0"/>
                        <a:t>Yes. (Many things.) There are certain mandatory allocations required under Subchapter K. For example, IRC Sec. 704(c) addresses situations in which a partner contributes an asset to a partnership that has a built-in gain or loss and provides how any eventual gain or loss recognized by the partnership—as well as related deductions like depreciation—will be allocated.</a:t>
                      </a:r>
                    </a:p>
                    <a:p>
                      <a:endParaRPr lang="en-US" dirty="0"/>
                    </a:p>
                    <a:p>
                      <a:r>
                        <a:rPr lang="en-US" dirty="0"/>
                        <a:t>This is to keep people from using partnerships to shift gain or loss that has already accrued, but hasn’t been recognized, to someone else.</a:t>
                      </a:r>
                    </a:p>
                  </a:txBody>
                  <a:tcPr marL="137160" marR="137160" marT="137160" marB="137160" anchor="ctr"/>
                </a:tc>
                <a:extLst>
                  <a:ext uri="{0D108BD9-81ED-4DB2-BD59-A6C34878D82A}">
                    <a16:rowId xmlns:a16="http://schemas.microsoft.com/office/drawing/2014/main" val="3055067000"/>
                  </a:ext>
                </a:extLst>
              </a:tr>
              <a:tr h="370840">
                <a:tc>
                  <a:txBody>
                    <a:bodyPr/>
                    <a:lstStyle/>
                    <a:p>
                      <a:r>
                        <a:rPr lang="en-US" dirty="0"/>
                        <a:t>Anything else. </a:t>
                      </a:r>
                    </a:p>
                  </a:txBody>
                  <a:tcPr marL="137160" marR="137160" marT="137160" marB="137160" anchor="ctr"/>
                </a:tc>
                <a:tc>
                  <a:txBody>
                    <a:bodyPr/>
                    <a:lstStyle/>
                    <a:p>
                      <a:pPr marL="0" indent="0">
                        <a:buFont typeface="Arial" panose="020B0604020202020204" pitchFamily="34" charset="0"/>
                        <a:buNone/>
                      </a:pPr>
                      <a:r>
                        <a:rPr lang="en-US" dirty="0"/>
                        <a:t>Yes – there are special rules for allocating so-called non-recourse deductions. But that’s probably enough for now.</a:t>
                      </a:r>
                    </a:p>
                  </a:txBody>
                  <a:tcPr marL="137160" marR="137160" marT="137160" marB="137160" anchor="ctr"/>
                </a:tc>
                <a:extLst>
                  <a:ext uri="{0D108BD9-81ED-4DB2-BD59-A6C34878D82A}">
                    <a16:rowId xmlns:a16="http://schemas.microsoft.com/office/drawing/2014/main" val="921330916"/>
                  </a:ext>
                </a:extLst>
              </a:tr>
            </a:tbl>
          </a:graphicData>
        </a:graphic>
      </p:graphicFrame>
    </p:spTree>
    <p:extLst>
      <p:ext uri="{BB962C8B-B14F-4D97-AF65-F5344CB8AC3E}">
        <p14:creationId xmlns:p14="http://schemas.microsoft.com/office/powerpoint/2010/main" val="2902932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78203F-E9C2-AD49-4D2B-D9C607A7FCCE}"/>
              </a:ext>
            </a:extLst>
          </p:cNvPr>
          <p:cNvSpPr>
            <a:spLocks noGrp="1"/>
          </p:cNvSpPr>
          <p:nvPr>
            <p:ph type="title"/>
          </p:nvPr>
        </p:nvSpPr>
        <p:spPr>
          <a:xfrm>
            <a:off x="581192" y="1507414"/>
            <a:ext cx="5120255" cy="3903332"/>
          </a:xfrm>
        </p:spPr>
        <p:txBody>
          <a:bodyPr anchor="ctr">
            <a:normAutofit/>
          </a:bodyPr>
          <a:lstStyle/>
          <a:p>
            <a:pPr algn="ctr"/>
            <a:r>
              <a:rPr lang="en-US" sz="3600" dirty="0">
                <a:solidFill>
                  <a:schemeClr val="tx1">
                    <a:lumMod val="85000"/>
                    <a:lumOff val="15000"/>
                  </a:schemeClr>
                </a:solidFill>
              </a:rPr>
              <a:t>Do special Allocations affect state sourcing?</a:t>
            </a:r>
          </a:p>
        </p:txBody>
      </p:sp>
      <p:sp>
        <p:nvSpPr>
          <p:cNvPr id="11" name="Rectangle 10">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03D61B37-7561-747F-B009-31AFE6E3E5CA}"/>
              </a:ext>
            </a:extLst>
          </p:cNvPr>
          <p:cNvSpPr>
            <a:spLocks noGrp="1"/>
          </p:cNvSpPr>
          <p:nvPr>
            <p:ph idx="1"/>
          </p:nvPr>
        </p:nvSpPr>
        <p:spPr>
          <a:xfrm>
            <a:off x="6441743" y="1507415"/>
            <a:ext cx="4819091" cy="3903331"/>
          </a:xfrm>
          <a:ln w="57150">
            <a:noFill/>
          </a:ln>
        </p:spPr>
        <p:txBody>
          <a:bodyPr anchor="t">
            <a:normAutofit/>
          </a:bodyPr>
          <a:lstStyle/>
          <a:p>
            <a:pPr marL="0" indent="0">
              <a:buNone/>
            </a:pPr>
            <a:r>
              <a:rPr lang="en-US" sz="2400" dirty="0"/>
              <a:t>Short answer:</a:t>
            </a:r>
          </a:p>
          <a:p>
            <a:pPr marL="0" indent="0">
              <a:buNone/>
            </a:pPr>
            <a:r>
              <a:rPr lang="en-US" sz="2400" dirty="0"/>
              <a:t>It’s unclear. </a:t>
            </a:r>
          </a:p>
          <a:p>
            <a:pPr marL="0" indent="0">
              <a:buNone/>
            </a:pPr>
            <a:r>
              <a:rPr lang="en-US" sz="2400" dirty="0"/>
              <a:t>Assuming states generally source business income of partnerships by apportioning it at the entity level (or by using blended apportionment)—it’s not clear if or when special allocations should affect this. </a:t>
            </a:r>
          </a:p>
        </p:txBody>
      </p:sp>
      <p:sp>
        <p:nvSpPr>
          <p:cNvPr id="15" name="Rectangle 14">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7F840A98-6683-D44E-A04C-7BE52296A236}"/>
              </a:ext>
            </a:extLst>
          </p:cNvPr>
          <p:cNvSpPr>
            <a:spLocks noGrp="1"/>
          </p:cNvSpPr>
          <p:nvPr>
            <p:ph type="sldNum" sz="quarter" idx="12"/>
          </p:nvPr>
        </p:nvSpPr>
        <p:spPr>
          <a:xfrm>
            <a:off x="10558300" y="5951810"/>
            <a:ext cx="1052510" cy="365125"/>
          </a:xfrm>
        </p:spPr>
        <p:txBody>
          <a:bodyPr>
            <a:normAutofit/>
          </a:bodyPr>
          <a:lstStyle/>
          <a:p>
            <a:pPr>
              <a:spcAft>
                <a:spcPts val="600"/>
              </a:spcAft>
            </a:pPr>
            <a:fld id="{3A98EE3D-8CD1-4C3F-BD1C-C98C9596463C}" type="slidenum">
              <a:rPr lang="en-US">
                <a:solidFill>
                  <a:srgbClr val="FFFFFF"/>
                </a:solidFill>
              </a:rPr>
              <a:pPr>
                <a:spcAft>
                  <a:spcPts val="600"/>
                </a:spcAft>
              </a:pPr>
              <a:t>11</a:t>
            </a:fld>
            <a:endParaRPr lang="en-US">
              <a:solidFill>
                <a:srgbClr val="FFFFFF"/>
              </a:solidFill>
            </a:endParaRPr>
          </a:p>
        </p:txBody>
      </p:sp>
    </p:spTree>
    <p:extLst>
      <p:ext uri="{BB962C8B-B14F-4D97-AF65-F5344CB8AC3E}">
        <p14:creationId xmlns:p14="http://schemas.microsoft.com/office/powerpoint/2010/main" val="262858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A54F-73CF-5B94-CECD-33F114237610}"/>
              </a:ext>
            </a:extLst>
          </p:cNvPr>
          <p:cNvSpPr>
            <a:spLocks noGrp="1"/>
          </p:cNvSpPr>
          <p:nvPr>
            <p:ph type="title"/>
          </p:nvPr>
        </p:nvSpPr>
        <p:spPr>
          <a:xfrm>
            <a:off x="581192" y="702156"/>
            <a:ext cx="11029616" cy="721399"/>
          </a:xfrm>
        </p:spPr>
        <p:txBody>
          <a:bodyPr/>
          <a:lstStyle/>
          <a:p>
            <a:r>
              <a:rPr lang="en-US" dirty="0"/>
              <a:t>Simple Example 1</a:t>
            </a:r>
          </a:p>
        </p:txBody>
      </p:sp>
      <p:sp>
        <p:nvSpPr>
          <p:cNvPr id="4" name="Content Placeholder 3">
            <a:extLst>
              <a:ext uri="{FF2B5EF4-FFF2-40B4-BE49-F238E27FC236}">
                <a16:creationId xmlns:a16="http://schemas.microsoft.com/office/drawing/2014/main" id="{13E709C2-8FDE-1FB5-ECE0-CA94C4622365}"/>
              </a:ext>
            </a:extLst>
          </p:cNvPr>
          <p:cNvSpPr>
            <a:spLocks noGrp="1"/>
          </p:cNvSpPr>
          <p:nvPr>
            <p:ph idx="1"/>
          </p:nvPr>
        </p:nvSpPr>
        <p:spPr>
          <a:xfrm>
            <a:off x="1537855" y="1641764"/>
            <a:ext cx="9112827" cy="4782150"/>
          </a:xfrm>
        </p:spPr>
        <p:txBody>
          <a:bodyPr/>
          <a:lstStyle/>
          <a:p>
            <a:r>
              <a:rPr lang="en-US" sz="2400" dirty="0"/>
              <a:t>X and Y form Partnership XY which operates in two states – State A and State B.</a:t>
            </a:r>
          </a:p>
          <a:p>
            <a:r>
              <a:rPr lang="en-US" sz="2400" dirty="0"/>
              <a:t>X is a resident of State A and Y is a resident of State B.</a:t>
            </a:r>
          </a:p>
          <a:p>
            <a:r>
              <a:rPr lang="en-US" sz="2400" dirty="0"/>
              <a:t>X oversees operations of the business in State A and Y oversees operations of the business in State B.</a:t>
            </a:r>
          </a:p>
          <a:p>
            <a:r>
              <a:rPr lang="en-US" sz="2400" dirty="0"/>
              <a:t>X and Y agree to allocate the income of Partnership XY so that the income from the operations in State A is allocated to X and the income of the operations from State B is allocated to Y, (Assume this has substantial economic effect.)</a:t>
            </a:r>
          </a:p>
          <a:p>
            <a:pPr marL="0" indent="0">
              <a:buNone/>
            </a:pPr>
            <a:endParaRPr lang="en-US" dirty="0"/>
          </a:p>
        </p:txBody>
      </p:sp>
      <p:sp>
        <p:nvSpPr>
          <p:cNvPr id="3" name="Slide Number Placeholder 2">
            <a:extLst>
              <a:ext uri="{FF2B5EF4-FFF2-40B4-BE49-F238E27FC236}">
                <a16:creationId xmlns:a16="http://schemas.microsoft.com/office/drawing/2014/main" id="{3F7ED631-AD5D-D2A9-D173-B53790EFBB5C}"/>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247861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A54F-73CF-5B94-CECD-33F114237610}"/>
              </a:ext>
            </a:extLst>
          </p:cNvPr>
          <p:cNvSpPr>
            <a:spLocks noGrp="1"/>
          </p:cNvSpPr>
          <p:nvPr>
            <p:ph type="title"/>
          </p:nvPr>
        </p:nvSpPr>
        <p:spPr>
          <a:xfrm>
            <a:off x="581192" y="702156"/>
            <a:ext cx="11029616" cy="721399"/>
          </a:xfrm>
        </p:spPr>
        <p:txBody>
          <a:bodyPr/>
          <a:lstStyle/>
          <a:p>
            <a:r>
              <a:rPr lang="en-US" dirty="0"/>
              <a:t>Simple Example 1 (cont’d)</a:t>
            </a:r>
          </a:p>
        </p:txBody>
      </p:sp>
      <p:sp>
        <p:nvSpPr>
          <p:cNvPr id="4" name="Content Placeholder 3">
            <a:extLst>
              <a:ext uri="{FF2B5EF4-FFF2-40B4-BE49-F238E27FC236}">
                <a16:creationId xmlns:a16="http://schemas.microsoft.com/office/drawing/2014/main" id="{13E709C2-8FDE-1FB5-ECE0-CA94C4622365}"/>
              </a:ext>
            </a:extLst>
          </p:cNvPr>
          <p:cNvSpPr>
            <a:spLocks noGrp="1"/>
          </p:cNvSpPr>
          <p:nvPr>
            <p:ph idx="1"/>
          </p:nvPr>
        </p:nvSpPr>
        <p:spPr>
          <a:xfrm>
            <a:off x="1506683" y="1641764"/>
            <a:ext cx="9144000" cy="4782150"/>
          </a:xfrm>
        </p:spPr>
        <p:txBody>
          <a:bodyPr/>
          <a:lstStyle/>
          <a:p>
            <a:r>
              <a:rPr lang="en-US" sz="2400" dirty="0"/>
              <a:t>If the income (and all items) of Partnership XY were apportioned using the rules of States A and B applied at the entity level, that income (and items) would be sourced 30% to State A and 70% to State B.</a:t>
            </a:r>
          </a:p>
          <a:p>
            <a:r>
              <a:rPr lang="en-US" sz="2400" dirty="0"/>
              <a:t>How should X and Y source their income? </a:t>
            </a:r>
          </a:p>
          <a:p>
            <a:pPr lvl="1"/>
            <a:r>
              <a:rPr lang="en-US" sz="2000" dirty="0"/>
              <a:t>Each 30% to State A and 70% to State B? OR</a:t>
            </a:r>
          </a:p>
          <a:p>
            <a:pPr lvl="1"/>
            <a:r>
              <a:rPr lang="en-US" sz="2000" dirty="0"/>
              <a:t>Each to the State from which they say the income is derived from XY’s operations?</a:t>
            </a:r>
          </a:p>
          <a:p>
            <a:endParaRPr lang="en-US" dirty="0"/>
          </a:p>
        </p:txBody>
      </p:sp>
      <p:sp>
        <p:nvSpPr>
          <p:cNvPr id="3" name="Slide Number Placeholder 2">
            <a:extLst>
              <a:ext uri="{FF2B5EF4-FFF2-40B4-BE49-F238E27FC236}">
                <a16:creationId xmlns:a16="http://schemas.microsoft.com/office/drawing/2014/main" id="{3F7ED631-AD5D-D2A9-D173-B53790EFBB5C}"/>
              </a:ext>
            </a:extLst>
          </p:cNvPr>
          <p:cNvSpPr>
            <a:spLocks noGrp="1"/>
          </p:cNvSpPr>
          <p:nvPr>
            <p:ph type="sldNum" sz="quarter" idx="12"/>
          </p:nvPr>
        </p:nvSpPr>
        <p:spPr/>
        <p:txBody>
          <a:bodyPr/>
          <a:lstStyle/>
          <a:p>
            <a:fld id="{3A98EE3D-8CD1-4C3F-BD1C-C98C9596463C}" type="slidenum">
              <a:rPr lang="en-US" smtClean="0"/>
              <a:t>13</a:t>
            </a:fld>
            <a:endParaRPr lang="en-US" dirty="0"/>
          </a:p>
        </p:txBody>
      </p:sp>
    </p:spTree>
    <p:extLst>
      <p:ext uri="{BB962C8B-B14F-4D97-AF65-F5344CB8AC3E}">
        <p14:creationId xmlns:p14="http://schemas.microsoft.com/office/powerpoint/2010/main" val="3050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A54F-73CF-5B94-CECD-33F114237610}"/>
              </a:ext>
            </a:extLst>
          </p:cNvPr>
          <p:cNvSpPr>
            <a:spLocks noGrp="1"/>
          </p:cNvSpPr>
          <p:nvPr>
            <p:ph type="title"/>
          </p:nvPr>
        </p:nvSpPr>
        <p:spPr>
          <a:xfrm>
            <a:off x="581192" y="702156"/>
            <a:ext cx="11029616" cy="721399"/>
          </a:xfrm>
        </p:spPr>
        <p:txBody>
          <a:bodyPr/>
          <a:lstStyle/>
          <a:p>
            <a:r>
              <a:rPr lang="en-US" dirty="0"/>
              <a:t>Simple Example 2</a:t>
            </a:r>
          </a:p>
        </p:txBody>
      </p:sp>
      <p:sp>
        <p:nvSpPr>
          <p:cNvPr id="4" name="Content Placeholder 3">
            <a:extLst>
              <a:ext uri="{FF2B5EF4-FFF2-40B4-BE49-F238E27FC236}">
                <a16:creationId xmlns:a16="http://schemas.microsoft.com/office/drawing/2014/main" id="{13E709C2-8FDE-1FB5-ECE0-CA94C4622365}"/>
              </a:ext>
            </a:extLst>
          </p:cNvPr>
          <p:cNvSpPr>
            <a:spLocks noGrp="1"/>
          </p:cNvSpPr>
          <p:nvPr>
            <p:ph idx="1"/>
          </p:nvPr>
        </p:nvSpPr>
        <p:spPr>
          <a:xfrm>
            <a:off x="1506683" y="1641764"/>
            <a:ext cx="9144000" cy="4782150"/>
          </a:xfrm>
        </p:spPr>
        <p:txBody>
          <a:bodyPr>
            <a:normAutofit/>
          </a:bodyPr>
          <a:lstStyle/>
          <a:p>
            <a:r>
              <a:rPr lang="en-US" sz="2400" dirty="0"/>
              <a:t>X and Y form Partnership XY which operates in two states – State A and State B.</a:t>
            </a:r>
          </a:p>
          <a:p>
            <a:r>
              <a:rPr lang="en-US" sz="2400" dirty="0"/>
              <a:t>X is a resident of State A and Y is a resident of State B.</a:t>
            </a:r>
          </a:p>
          <a:p>
            <a:r>
              <a:rPr lang="en-US" sz="2400" dirty="0"/>
              <a:t>X has real property in State B that has a built-in gain of $1 million which X contributes to XY.</a:t>
            </a:r>
          </a:p>
          <a:p>
            <a:r>
              <a:rPr lang="en-US" sz="2400" dirty="0"/>
              <a:t>Also assume that the property was used as a business asset by Partnership XY in its unitary business.</a:t>
            </a:r>
          </a:p>
        </p:txBody>
      </p:sp>
      <p:sp>
        <p:nvSpPr>
          <p:cNvPr id="3" name="Slide Number Placeholder 2">
            <a:extLst>
              <a:ext uri="{FF2B5EF4-FFF2-40B4-BE49-F238E27FC236}">
                <a16:creationId xmlns:a16="http://schemas.microsoft.com/office/drawing/2014/main" id="{3F7ED631-AD5D-D2A9-D173-B53790EFBB5C}"/>
              </a:ext>
            </a:extLst>
          </p:cNvPr>
          <p:cNvSpPr>
            <a:spLocks noGrp="1"/>
          </p:cNvSpPr>
          <p:nvPr>
            <p:ph type="sldNum" sz="quarter" idx="12"/>
          </p:nvPr>
        </p:nvSpPr>
        <p:spPr/>
        <p:txBody>
          <a:bodyPr/>
          <a:lstStyle/>
          <a:p>
            <a:fld id="{3A98EE3D-8CD1-4C3F-BD1C-C98C9596463C}" type="slidenum">
              <a:rPr lang="en-US" smtClean="0"/>
              <a:t>14</a:t>
            </a:fld>
            <a:endParaRPr lang="en-US" dirty="0"/>
          </a:p>
        </p:txBody>
      </p:sp>
    </p:spTree>
    <p:extLst>
      <p:ext uri="{BB962C8B-B14F-4D97-AF65-F5344CB8AC3E}">
        <p14:creationId xmlns:p14="http://schemas.microsoft.com/office/powerpoint/2010/main" val="560894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A54F-73CF-5B94-CECD-33F114237610}"/>
              </a:ext>
            </a:extLst>
          </p:cNvPr>
          <p:cNvSpPr>
            <a:spLocks noGrp="1"/>
          </p:cNvSpPr>
          <p:nvPr>
            <p:ph type="title"/>
          </p:nvPr>
        </p:nvSpPr>
        <p:spPr>
          <a:xfrm>
            <a:off x="581192" y="702156"/>
            <a:ext cx="11029616" cy="721399"/>
          </a:xfrm>
        </p:spPr>
        <p:txBody>
          <a:bodyPr/>
          <a:lstStyle/>
          <a:p>
            <a:r>
              <a:rPr lang="en-US" dirty="0"/>
              <a:t>Simple Example 2 (cont’d)</a:t>
            </a:r>
          </a:p>
        </p:txBody>
      </p:sp>
      <p:sp>
        <p:nvSpPr>
          <p:cNvPr id="4" name="Content Placeholder 3">
            <a:extLst>
              <a:ext uri="{FF2B5EF4-FFF2-40B4-BE49-F238E27FC236}">
                <a16:creationId xmlns:a16="http://schemas.microsoft.com/office/drawing/2014/main" id="{13E709C2-8FDE-1FB5-ECE0-CA94C4622365}"/>
              </a:ext>
            </a:extLst>
          </p:cNvPr>
          <p:cNvSpPr>
            <a:spLocks noGrp="1"/>
          </p:cNvSpPr>
          <p:nvPr>
            <p:ph idx="1"/>
          </p:nvPr>
        </p:nvSpPr>
        <p:spPr>
          <a:xfrm>
            <a:off x="1506683" y="1641764"/>
            <a:ext cx="9144000" cy="4782150"/>
          </a:xfrm>
        </p:spPr>
        <p:txBody>
          <a:bodyPr/>
          <a:lstStyle/>
          <a:p>
            <a:r>
              <a:rPr lang="en-US" sz="2400" dirty="0"/>
              <a:t>Later, XY sells the property and recognizes a gain of $1 million.</a:t>
            </a:r>
          </a:p>
          <a:p>
            <a:r>
              <a:rPr lang="en-US" sz="2400" dirty="0"/>
              <a:t>Assume Subchapter K requires the $1 million gain to be allocated entirely to X (see IRC Sec. 704(c)).</a:t>
            </a:r>
          </a:p>
          <a:p>
            <a:r>
              <a:rPr lang="en-US" sz="2400" dirty="0"/>
              <a:t>If the built-in gain is apportioned using XY’s factors, it will be sourced 50/50 to States A and B.</a:t>
            </a:r>
          </a:p>
          <a:p>
            <a:r>
              <a:rPr lang="en-US" sz="2400" dirty="0"/>
              <a:t>So, only $500,000 of that gain will be sourced to State B—whereas if the gain had been recognized at the time of contribution--$1 million would be sourced to State B. </a:t>
            </a:r>
          </a:p>
          <a:p>
            <a:endParaRPr lang="en-US" sz="2400" dirty="0"/>
          </a:p>
        </p:txBody>
      </p:sp>
      <p:sp>
        <p:nvSpPr>
          <p:cNvPr id="3" name="Slide Number Placeholder 2">
            <a:extLst>
              <a:ext uri="{FF2B5EF4-FFF2-40B4-BE49-F238E27FC236}">
                <a16:creationId xmlns:a16="http://schemas.microsoft.com/office/drawing/2014/main" id="{3F7ED631-AD5D-D2A9-D173-B53790EFBB5C}"/>
              </a:ext>
            </a:extLst>
          </p:cNvPr>
          <p:cNvSpPr>
            <a:spLocks noGrp="1"/>
          </p:cNvSpPr>
          <p:nvPr>
            <p:ph type="sldNum" sz="quarter" idx="12"/>
          </p:nvPr>
        </p:nvSpPr>
        <p:spPr/>
        <p:txBody>
          <a:bodyPr/>
          <a:lstStyle/>
          <a:p>
            <a:fld id="{3A98EE3D-8CD1-4C3F-BD1C-C98C9596463C}" type="slidenum">
              <a:rPr lang="en-US" smtClean="0"/>
              <a:t>15</a:t>
            </a:fld>
            <a:endParaRPr lang="en-US" dirty="0"/>
          </a:p>
        </p:txBody>
      </p:sp>
    </p:spTree>
    <p:extLst>
      <p:ext uri="{BB962C8B-B14F-4D97-AF65-F5344CB8AC3E}">
        <p14:creationId xmlns:p14="http://schemas.microsoft.com/office/powerpoint/2010/main" val="337137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6A54F-73CF-5B94-CECD-33F114237610}"/>
              </a:ext>
            </a:extLst>
          </p:cNvPr>
          <p:cNvSpPr>
            <a:spLocks noGrp="1"/>
          </p:cNvSpPr>
          <p:nvPr>
            <p:ph type="title"/>
          </p:nvPr>
        </p:nvSpPr>
        <p:spPr>
          <a:xfrm>
            <a:off x="581192" y="702156"/>
            <a:ext cx="11029616" cy="721399"/>
          </a:xfrm>
        </p:spPr>
        <p:txBody>
          <a:bodyPr/>
          <a:lstStyle/>
          <a:p>
            <a:r>
              <a:rPr lang="en-US" dirty="0"/>
              <a:t>Simple Example 3</a:t>
            </a:r>
          </a:p>
        </p:txBody>
      </p:sp>
      <p:sp>
        <p:nvSpPr>
          <p:cNvPr id="4" name="Content Placeholder 3">
            <a:extLst>
              <a:ext uri="{FF2B5EF4-FFF2-40B4-BE49-F238E27FC236}">
                <a16:creationId xmlns:a16="http://schemas.microsoft.com/office/drawing/2014/main" id="{13E709C2-8FDE-1FB5-ECE0-CA94C4622365}"/>
              </a:ext>
            </a:extLst>
          </p:cNvPr>
          <p:cNvSpPr>
            <a:spLocks noGrp="1"/>
          </p:cNvSpPr>
          <p:nvPr>
            <p:ph idx="1"/>
          </p:nvPr>
        </p:nvSpPr>
        <p:spPr>
          <a:xfrm>
            <a:off x="1506683" y="1641764"/>
            <a:ext cx="9144000" cy="4782150"/>
          </a:xfrm>
        </p:spPr>
        <p:txBody>
          <a:bodyPr/>
          <a:lstStyle/>
          <a:p>
            <a:r>
              <a:rPr lang="en-US" sz="2400" dirty="0"/>
              <a:t>X and Y form Partnership XY which operates in two states – </a:t>
            </a:r>
            <a:br>
              <a:rPr lang="en-US" sz="2400" dirty="0"/>
            </a:br>
            <a:r>
              <a:rPr lang="en-US" sz="2400" dirty="0"/>
              <a:t>State A and State B.</a:t>
            </a:r>
          </a:p>
          <a:p>
            <a:r>
              <a:rPr lang="en-US" sz="2400" dirty="0"/>
              <a:t>X is a resident of State A and Y is a resident of State B.</a:t>
            </a:r>
          </a:p>
          <a:p>
            <a:r>
              <a:rPr lang="en-US" sz="2400" dirty="0"/>
              <a:t>In Year 1, XY has income, expense, gain, and loss adding up to </a:t>
            </a:r>
            <a:br>
              <a:rPr lang="en-US" sz="2400" dirty="0"/>
            </a:br>
            <a:r>
              <a:rPr lang="en-US" sz="2400" dirty="0"/>
              <a:t>$1 million in net income.</a:t>
            </a:r>
          </a:p>
          <a:p>
            <a:r>
              <a:rPr lang="en-US" sz="2400" dirty="0"/>
              <a:t>But because of how X and Y agree to share items, – X is allocated items that amount to a net loss of $2 million and Y is allocated items that amount to a net gain of $3 million.</a:t>
            </a:r>
          </a:p>
        </p:txBody>
      </p:sp>
      <p:sp>
        <p:nvSpPr>
          <p:cNvPr id="3" name="Slide Number Placeholder 2">
            <a:extLst>
              <a:ext uri="{FF2B5EF4-FFF2-40B4-BE49-F238E27FC236}">
                <a16:creationId xmlns:a16="http://schemas.microsoft.com/office/drawing/2014/main" id="{3F7ED631-AD5D-D2A9-D173-B53790EFBB5C}"/>
              </a:ext>
            </a:extLst>
          </p:cNvPr>
          <p:cNvSpPr>
            <a:spLocks noGrp="1"/>
          </p:cNvSpPr>
          <p:nvPr>
            <p:ph type="sldNum" sz="quarter" idx="12"/>
          </p:nvPr>
        </p:nvSpPr>
        <p:spPr/>
        <p:txBody>
          <a:bodyPr/>
          <a:lstStyle/>
          <a:p>
            <a:fld id="{3A98EE3D-8CD1-4C3F-BD1C-C98C9596463C}" type="slidenum">
              <a:rPr lang="en-US" smtClean="0"/>
              <a:t>16</a:t>
            </a:fld>
            <a:endParaRPr lang="en-US" dirty="0"/>
          </a:p>
        </p:txBody>
      </p:sp>
    </p:spTree>
    <p:extLst>
      <p:ext uri="{BB962C8B-B14F-4D97-AF65-F5344CB8AC3E}">
        <p14:creationId xmlns:p14="http://schemas.microsoft.com/office/powerpoint/2010/main" val="457971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78203F-E9C2-AD49-4D2B-D9C607A7FCCE}"/>
              </a:ext>
            </a:extLst>
          </p:cNvPr>
          <p:cNvSpPr>
            <a:spLocks noGrp="1"/>
          </p:cNvSpPr>
          <p:nvPr>
            <p:ph type="title"/>
          </p:nvPr>
        </p:nvSpPr>
        <p:spPr>
          <a:xfrm>
            <a:off x="581192" y="1507414"/>
            <a:ext cx="5120255" cy="3903332"/>
          </a:xfrm>
        </p:spPr>
        <p:txBody>
          <a:bodyPr anchor="ctr">
            <a:normAutofit/>
          </a:bodyPr>
          <a:lstStyle/>
          <a:p>
            <a:pPr algn="ctr"/>
            <a:r>
              <a:rPr lang="en-US" sz="3600" dirty="0"/>
              <a:t>should We be worried That special allocations can be used to shift or avoid state tax?</a:t>
            </a:r>
            <a:endParaRPr lang="en-US" sz="3600" dirty="0">
              <a:solidFill>
                <a:schemeClr val="tx1">
                  <a:lumMod val="85000"/>
                  <a:lumOff val="15000"/>
                </a:schemeClr>
              </a:solidFill>
            </a:endParaRPr>
          </a:p>
        </p:txBody>
      </p:sp>
      <p:sp>
        <p:nvSpPr>
          <p:cNvPr id="11" name="Rectangle 10">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03D61B37-7561-747F-B009-31AFE6E3E5CA}"/>
              </a:ext>
            </a:extLst>
          </p:cNvPr>
          <p:cNvSpPr>
            <a:spLocks noGrp="1"/>
          </p:cNvSpPr>
          <p:nvPr>
            <p:ph idx="1"/>
          </p:nvPr>
        </p:nvSpPr>
        <p:spPr>
          <a:xfrm>
            <a:off x="6441743" y="1507415"/>
            <a:ext cx="4819091" cy="3903331"/>
          </a:xfrm>
          <a:ln w="57150">
            <a:noFill/>
          </a:ln>
        </p:spPr>
        <p:txBody>
          <a:bodyPr anchor="ctr">
            <a:normAutofit fontScale="92500"/>
          </a:bodyPr>
          <a:lstStyle/>
          <a:p>
            <a:pPr marL="0" indent="0">
              <a:buNone/>
            </a:pPr>
            <a:r>
              <a:rPr lang="en-US" sz="2400" dirty="0"/>
              <a:t>Short Answer:</a:t>
            </a:r>
          </a:p>
          <a:p>
            <a:pPr marL="0" indent="0">
              <a:buNone/>
            </a:pPr>
            <a:r>
              <a:rPr lang="en-US" sz="2400" dirty="0"/>
              <a:t>Yes</a:t>
            </a:r>
          </a:p>
          <a:p>
            <a:pPr marL="0" indent="0">
              <a:buNone/>
            </a:pPr>
            <a:r>
              <a:rPr lang="en-US" sz="2400" dirty="0"/>
              <a:t>Longer Answer:</a:t>
            </a:r>
          </a:p>
          <a:p>
            <a:pPr marL="0" indent="0">
              <a:buNone/>
            </a:pPr>
            <a:r>
              <a:rPr lang="en-US" sz="2400" dirty="0"/>
              <a:t>The extent to which this can happen may depend on the particular sourcing rules that states use in tiered structures, and whether they have any state-specific anti-abuse rules. </a:t>
            </a:r>
          </a:p>
          <a:p>
            <a:pPr marL="0" indent="0">
              <a:buNone/>
            </a:pPr>
            <a:endParaRPr lang="en-US" sz="2400" dirty="0"/>
          </a:p>
        </p:txBody>
      </p:sp>
      <p:sp>
        <p:nvSpPr>
          <p:cNvPr id="15" name="Rectangle 14">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Slide Number Placeholder 3">
            <a:extLst>
              <a:ext uri="{FF2B5EF4-FFF2-40B4-BE49-F238E27FC236}">
                <a16:creationId xmlns:a16="http://schemas.microsoft.com/office/drawing/2014/main" id="{7F840A98-6683-D44E-A04C-7BE52296A236}"/>
              </a:ext>
            </a:extLst>
          </p:cNvPr>
          <p:cNvSpPr>
            <a:spLocks noGrp="1"/>
          </p:cNvSpPr>
          <p:nvPr>
            <p:ph type="sldNum" sz="quarter" idx="12"/>
          </p:nvPr>
        </p:nvSpPr>
        <p:spPr>
          <a:xfrm>
            <a:off x="10558300" y="5951810"/>
            <a:ext cx="1052510" cy="365125"/>
          </a:xfrm>
        </p:spPr>
        <p:txBody>
          <a:bodyPr>
            <a:normAutofit/>
          </a:bodyPr>
          <a:lstStyle/>
          <a:p>
            <a:pPr>
              <a:spcAft>
                <a:spcPts val="600"/>
              </a:spcAft>
            </a:pPr>
            <a:fld id="{3A98EE3D-8CD1-4C3F-BD1C-C98C9596463C}" type="slidenum">
              <a:rPr lang="en-US">
                <a:solidFill>
                  <a:srgbClr val="FFFFFF"/>
                </a:solidFill>
              </a:rPr>
              <a:pPr>
                <a:spcAft>
                  <a:spcPts val="600"/>
                </a:spcAft>
              </a:pPr>
              <a:t>17</a:t>
            </a:fld>
            <a:endParaRPr lang="en-US">
              <a:solidFill>
                <a:srgbClr val="FFFFFF"/>
              </a:solidFill>
            </a:endParaRPr>
          </a:p>
        </p:txBody>
      </p:sp>
    </p:spTree>
    <p:extLst>
      <p:ext uri="{BB962C8B-B14F-4D97-AF65-F5344CB8AC3E}">
        <p14:creationId xmlns:p14="http://schemas.microsoft.com/office/powerpoint/2010/main" val="1634111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2919BA-B840-1001-62A9-021844E53DD0}"/>
              </a:ext>
            </a:extLst>
          </p:cNvPr>
          <p:cNvSpPr>
            <a:spLocks noGrp="1"/>
          </p:cNvSpPr>
          <p:nvPr>
            <p:ph type="title"/>
          </p:nvPr>
        </p:nvSpPr>
        <p:spPr>
          <a:xfrm>
            <a:off x="581192" y="252549"/>
            <a:ext cx="11029616" cy="1175657"/>
          </a:xfrm>
        </p:spPr>
        <p:txBody>
          <a:bodyPr/>
          <a:lstStyle/>
          <a:p>
            <a:r>
              <a:rPr lang="en-US" dirty="0"/>
              <a:t>Simple Example</a:t>
            </a:r>
          </a:p>
        </p:txBody>
      </p:sp>
      <p:sp>
        <p:nvSpPr>
          <p:cNvPr id="5" name="Content Placeholder 4">
            <a:extLst>
              <a:ext uri="{FF2B5EF4-FFF2-40B4-BE49-F238E27FC236}">
                <a16:creationId xmlns:a16="http://schemas.microsoft.com/office/drawing/2014/main" id="{D906F4C9-8337-F15D-574B-EDEAD41C425C}"/>
              </a:ext>
            </a:extLst>
          </p:cNvPr>
          <p:cNvSpPr>
            <a:spLocks noGrp="1"/>
          </p:cNvSpPr>
          <p:nvPr>
            <p:ph idx="1"/>
          </p:nvPr>
        </p:nvSpPr>
        <p:spPr>
          <a:xfrm>
            <a:off x="1541417" y="1698171"/>
            <a:ext cx="9126583" cy="4519749"/>
          </a:xfrm>
        </p:spPr>
        <p:txBody>
          <a:bodyPr/>
          <a:lstStyle/>
          <a:p>
            <a:r>
              <a:rPr lang="en-US" sz="2100" dirty="0"/>
              <a:t>Partner Smith is a resident of State A which has an income tax.</a:t>
            </a:r>
          </a:p>
          <a:p>
            <a:r>
              <a:rPr lang="en-US" sz="2100" dirty="0"/>
              <a:t>Partner Jones is a resident of State B which does not have an income tax.</a:t>
            </a:r>
          </a:p>
          <a:p>
            <a:r>
              <a:rPr lang="en-US" sz="2100" dirty="0"/>
              <a:t>Partnership 1 has business operations in States A and B that are equally profitable.</a:t>
            </a:r>
          </a:p>
          <a:p>
            <a:r>
              <a:rPr lang="en-US" sz="2100" dirty="0"/>
              <a:t>Partnership 1 forms two lower-tier partnerships (in which Davis also invests a small amount as a passive minority partner). </a:t>
            </a:r>
          </a:p>
          <a:p>
            <a:r>
              <a:rPr lang="en-US" sz="2100" dirty="0"/>
              <a:t>Lower-tier Partnership 2 takes over operations in State A and Lower-tier Partnership 3 takes over operations in State B.</a:t>
            </a:r>
          </a:p>
          <a:p>
            <a:pPr lvl="1"/>
            <a:endParaRPr lang="en-US" dirty="0"/>
          </a:p>
        </p:txBody>
      </p:sp>
      <p:sp>
        <p:nvSpPr>
          <p:cNvPr id="3" name="Slide Number Placeholder 2">
            <a:extLst>
              <a:ext uri="{FF2B5EF4-FFF2-40B4-BE49-F238E27FC236}">
                <a16:creationId xmlns:a16="http://schemas.microsoft.com/office/drawing/2014/main" id="{CCB1D5F4-6782-B660-5880-4BEDD4F3D928}"/>
              </a:ext>
            </a:extLst>
          </p:cNvPr>
          <p:cNvSpPr>
            <a:spLocks noGrp="1"/>
          </p:cNvSpPr>
          <p:nvPr>
            <p:ph type="sldNum" sz="quarter" idx="12"/>
          </p:nvPr>
        </p:nvSpPr>
        <p:spPr/>
        <p:txBody>
          <a:bodyPr/>
          <a:lstStyle/>
          <a:p>
            <a:fld id="{3A98EE3D-8CD1-4C3F-BD1C-C98C9596463C}" type="slidenum">
              <a:rPr lang="en-US" smtClean="0"/>
              <a:t>18</a:t>
            </a:fld>
            <a:endParaRPr lang="en-US" dirty="0"/>
          </a:p>
        </p:txBody>
      </p:sp>
    </p:spTree>
    <p:extLst>
      <p:ext uri="{BB962C8B-B14F-4D97-AF65-F5344CB8AC3E}">
        <p14:creationId xmlns:p14="http://schemas.microsoft.com/office/powerpoint/2010/main" val="2978879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13F34A-BF89-9134-8071-44741EE3D735}"/>
              </a:ext>
            </a:extLst>
          </p:cNvPr>
          <p:cNvSpPr>
            <a:spLocks noGrp="1"/>
          </p:cNvSpPr>
          <p:nvPr>
            <p:ph type="sldNum" sz="quarter" idx="12"/>
          </p:nvPr>
        </p:nvSpPr>
        <p:spPr/>
        <p:txBody>
          <a:bodyPr/>
          <a:lstStyle/>
          <a:p>
            <a:fld id="{3A98EE3D-8CD1-4C3F-BD1C-C98C9596463C}" type="slidenum">
              <a:rPr lang="en-US" smtClean="0"/>
              <a:t>19</a:t>
            </a:fld>
            <a:endParaRPr lang="en-US" dirty="0"/>
          </a:p>
        </p:txBody>
      </p:sp>
      <p:grpSp>
        <p:nvGrpSpPr>
          <p:cNvPr id="40" name="Group 39">
            <a:extLst>
              <a:ext uri="{FF2B5EF4-FFF2-40B4-BE49-F238E27FC236}">
                <a16:creationId xmlns:a16="http://schemas.microsoft.com/office/drawing/2014/main" id="{E9DB8530-266E-7358-BA5E-C768B1952E81}"/>
              </a:ext>
            </a:extLst>
          </p:cNvPr>
          <p:cNvGrpSpPr/>
          <p:nvPr/>
        </p:nvGrpSpPr>
        <p:grpSpPr>
          <a:xfrm>
            <a:off x="148042" y="766044"/>
            <a:ext cx="6832618" cy="5866568"/>
            <a:chOff x="1706879" y="557346"/>
            <a:chExt cx="6832618" cy="5866568"/>
          </a:xfrm>
        </p:grpSpPr>
        <p:sp>
          <p:nvSpPr>
            <p:cNvPr id="7" name="Isosceles Triangle 6">
              <a:extLst>
                <a:ext uri="{FF2B5EF4-FFF2-40B4-BE49-F238E27FC236}">
                  <a16:creationId xmlns:a16="http://schemas.microsoft.com/office/drawing/2014/main" id="{60FDAF82-923C-7556-FA1C-83E2CD5A2615}"/>
                </a:ext>
              </a:extLst>
            </p:cNvPr>
            <p:cNvSpPr/>
            <p:nvPr/>
          </p:nvSpPr>
          <p:spPr>
            <a:xfrm>
              <a:off x="4275904" y="2351317"/>
              <a:ext cx="949235" cy="109728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3" name="Rectangle: Top Corners Snipped 12">
              <a:extLst>
                <a:ext uri="{FF2B5EF4-FFF2-40B4-BE49-F238E27FC236}">
                  <a16:creationId xmlns:a16="http://schemas.microsoft.com/office/drawing/2014/main" id="{D90F691D-E1DF-F2C2-E90A-650F09F96BC7}"/>
                </a:ext>
              </a:extLst>
            </p:cNvPr>
            <p:cNvSpPr/>
            <p:nvPr/>
          </p:nvSpPr>
          <p:spPr>
            <a:xfrm>
              <a:off x="1706879" y="583471"/>
              <a:ext cx="3100252" cy="5840443"/>
            </a:xfrm>
            <a:prstGeom prst="snip2SameRect">
              <a:avLst>
                <a:gd name="adj1" fmla="val 37336"/>
                <a:gd name="adj2" fmla="val 0"/>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Top Corners Snipped 13">
              <a:extLst>
                <a:ext uri="{FF2B5EF4-FFF2-40B4-BE49-F238E27FC236}">
                  <a16:creationId xmlns:a16="http://schemas.microsoft.com/office/drawing/2014/main" id="{CDF54388-7177-0041-B39D-A00A622403B9}"/>
                </a:ext>
              </a:extLst>
            </p:cNvPr>
            <p:cNvSpPr/>
            <p:nvPr/>
          </p:nvSpPr>
          <p:spPr>
            <a:xfrm rot="16200000">
              <a:off x="4068330" y="1322274"/>
              <a:ext cx="4972596" cy="3494991"/>
            </a:xfrm>
            <a:prstGeom prst="snip2SameRect">
              <a:avLst>
                <a:gd name="adj1" fmla="val 37336"/>
                <a:gd name="adj2" fmla="val 0"/>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Confused person with solid fill">
              <a:extLst>
                <a:ext uri="{FF2B5EF4-FFF2-40B4-BE49-F238E27FC236}">
                  <a16:creationId xmlns:a16="http://schemas.microsoft.com/office/drawing/2014/main" id="{E32DAAC5-8AFD-3E86-C839-E0374ABDBF0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4892" y="777244"/>
              <a:ext cx="914400" cy="914400"/>
            </a:xfrm>
            <a:prstGeom prst="rect">
              <a:avLst/>
            </a:prstGeom>
          </p:spPr>
        </p:pic>
        <p:pic>
          <p:nvPicPr>
            <p:cNvPr id="18" name="Graphic 17" descr="Woman Shrugging with solid fill">
              <a:extLst>
                <a:ext uri="{FF2B5EF4-FFF2-40B4-BE49-F238E27FC236}">
                  <a16:creationId xmlns:a16="http://schemas.microsoft.com/office/drawing/2014/main" id="{0F569149-B85E-CC95-8AB4-FF2A3AD7203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95457" y="777244"/>
              <a:ext cx="914400" cy="914400"/>
            </a:xfrm>
            <a:prstGeom prst="rect">
              <a:avLst/>
            </a:prstGeom>
          </p:spPr>
        </p:pic>
        <p:sp>
          <p:nvSpPr>
            <p:cNvPr id="30" name="TextBox 29">
              <a:extLst>
                <a:ext uri="{FF2B5EF4-FFF2-40B4-BE49-F238E27FC236}">
                  <a16:creationId xmlns:a16="http://schemas.microsoft.com/office/drawing/2014/main" id="{AFD7F883-AE61-DB13-75FD-8C01D4C6B219}"/>
                </a:ext>
              </a:extLst>
            </p:cNvPr>
            <p:cNvSpPr txBox="1"/>
            <p:nvPr/>
          </p:nvSpPr>
          <p:spPr>
            <a:xfrm>
              <a:off x="2964522" y="557346"/>
              <a:ext cx="710496" cy="276999"/>
            </a:xfrm>
            <a:prstGeom prst="rect">
              <a:avLst/>
            </a:prstGeom>
            <a:noFill/>
          </p:spPr>
          <p:txBody>
            <a:bodyPr wrap="square" rtlCol="0">
              <a:spAutoFit/>
            </a:bodyPr>
            <a:lstStyle/>
            <a:p>
              <a:r>
                <a:rPr lang="en-US" sz="1200" dirty="0"/>
                <a:t>Smith</a:t>
              </a:r>
            </a:p>
          </p:txBody>
        </p:sp>
        <p:sp>
          <p:nvSpPr>
            <p:cNvPr id="31" name="TextBox 30">
              <a:extLst>
                <a:ext uri="{FF2B5EF4-FFF2-40B4-BE49-F238E27FC236}">
                  <a16:creationId xmlns:a16="http://schemas.microsoft.com/office/drawing/2014/main" id="{371D8454-1A4C-C354-0AA4-1DE46C565173}"/>
                </a:ext>
              </a:extLst>
            </p:cNvPr>
            <p:cNvSpPr txBox="1"/>
            <p:nvPr/>
          </p:nvSpPr>
          <p:spPr>
            <a:xfrm>
              <a:off x="2073119" y="6080756"/>
              <a:ext cx="1581354" cy="276999"/>
            </a:xfrm>
            <a:prstGeom prst="rect">
              <a:avLst/>
            </a:prstGeom>
            <a:noFill/>
          </p:spPr>
          <p:txBody>
            <a:bodyPr wrap="square" rtlCol="0">
              <a:spAutoFit/>
            </a:bodyPr>
            <a:lstStyle/>
            <a:p>
              <a:r>
                <a:rPr lang="en-US" sz="1200" dirty="0"/>
                <a:t>State A - Tax</a:t>
              </a:r>
            </a:p>
          </p:txBody>
        </p:sp>
        <p:sp>
          <p:nvSpPr>
            <p:cNvPr id="32" name="TextBox 31">
              <a:extLst>
                <a:ext uri="{FF2B5EF4-FFF2-40B4-BE49-F238E27FC236}">
                  <a16:creationId xmlns:a16="http://schemas.microsoft.com/office/drawing/2014/main" id="{8B762A00-2493-8DBE-B501-7BCAEE7694DA}"/>
                </a:ext>
              </a:extLst>
            </p:cNvPr>
            <p:cNvSpPr txBox="1"/>
            <p:nvPr/>
          </p:nvSpPr>
          <p:spPr>
            <a:xfrm>
              <a:off x="6958143" y="5186806"/>
              <a:ext cx="1581354" cy="276999"/>
            </a:xfrm>
            <a:prstGeom prst="rect">
              <a:avLst/>
            </a:prstGeom>
            <a:noFill/>
          </p:spPr>
          <p:txBody>
            <a:bodyPr wrap="square" rtlCol="0">
              <a:spAutoFit/>
            </a:bodyPr>
            <a:lstStyle/>
            <a:p>
              <a:r>
                <a:rPr lang="en-US" sz="1200" dirty="0"/>
                <a:t>State B – No Tax</a:t>
              </a:r>
            </a:p>
          </p:txBody>
        </p:sp>
        <p:sp>
          <p:nvSpPr>
            <p:cNvPr id="33" name="TextBox 32">
              <a:extLst>
                <a:ext uri="{FF2B5EF4-FFF2-40B4-BE49-F238E27FC236}">
                  <a16:creationId xmlns:a16="http://schemas.microsoft.com/office/drawing/2014/main" id="{EE929FE1-84B2-67BD-5DE7-C12B59450662}"/>
                </a:ext>
              </a:extLst>
            </p:cNvPr>
            <p:cNvSpPr txBox="1"/>
            <p:nvPr/>
          </p:nvSpPr>
          <p:spPr>
            <a:xfrm>
              <a:off x="6113409" y="562957"/>
              <a:ext cx="710496" cy="276999"/>
            </a:xfrm>
            <a:prstGeom prst="rect">
              <a:avLst/>
            </a:prstGeom>
            <a:noFill/>
          </p:spPr>
          <p:txBody>
            <a:bodyPr wrap="square" rtlCol="0">
              <a:spAutoFit/>
            </a:bodyPr>
            <a:lstStyle/>
            <a:p>
              <a:r>
                <a:rPr lang="en-US" sz="1200" dirty="0"/>
                <a:t>Jones</a:t>
              </a:r>
            </a:p>
          </p:txBody>
        </p:sp>
        <p:cxnSp>
          <p:nvCxnSpPr>
            <p:cNvPr id="34" name="Straight Connector 33">
              <a:extLst>
                <a:ext uri="{FF2B5EF4-FFF2-40B4-BE49-F238E27FC236}">
                  <a16:creationId xmlns:a16="http://schemas.microsoft.com/office/drawing/2014/main" id="{7F955EEE-24A7-E064-07BE-25A1B19A2DD0}"/>
                </a:ext>
              </a:extLst>
            </p:cNvPr>
            <p:cNvCxnSpPr>
              <a:cxnSpLocks/>
              <a:stCxn id="7" idx="0"/>
              <a:endCxn id="18" idx="2"/>
            </p:cNvCxnSpPr>
            <p:nvPr/>
          </p:nvCxnSpPr>
          <p:spPr>
            <a:xfrm flipH="1" flipV="1">
              <a:off x="3252657" y="1691644"/>
              <a:ext cx="1497865" cy="6596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1AD6726-C743-E372-339B-12AEB480EDD3}"/>
                </a:ext>
              </a:extLst>
            </p:cNvPr>
            <p:cNvCxnSpPr>
              <a:cxnSpLocks/>
              <a:stCxn id="7" idx="0"/>
              <a:endCxn id="16" idx="2"/>
            </p:cNvCxnSpPr>
            <p:nvPr/>
          </p:nvCxnSpPr>
          <p:spPr>
            <a:xfrm flipV="1">
              <a:off x="4750522" y="1691644"/>
              <a:ext cx="1641570" cy="659673"/>
            </a:xfrm>
            <a:prstGeom prst="line">
              <a:avLst/>
            </a:prstGeom>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8CF05570-09B2-35F1-D2EC-BEF341E5C18E}"/>
              </a:ext>
            </a:extLst>
          </p:cNvPr>
          <p:cNvSpPr txBox="1"/>
          <p:nvPr/>
        </p:nvSpPr>
        <p:spPr>
          <a:xfrm>
            <a:off x="6836229" y="766043"/>
            <a:ext cx="5103222" cy="4657685"/>
          </a:xfrm>
          <a:prstGeom prst="rect">
            <a:avLst/>
          </a:prstGeom>
          <a:noFill/>
        </p:spPr>
        <p:txBody>
          <a:bodyPr wrap="square" rtlCol="0">
            <a:spAutoFit/>
          </a:bodyPr>
          <a:lstStyle/>
          <a:p>
            <a:pPr>
              <a:spcAft>
                <a:spcPts val="400"/>
              </a:spcAft>
            </a:pPr>
            <a:r>
              <a:rPr lang="en-US" dirty="0"/>
              <a:t>Assume that before the restructuring:</a:t>
            </a:r>
          </a:p>
          <a:p>
            <a:pPr marL="742950" lvl="1" indent="-285750">
              <a:spcAft>
                <a:spcPts val="400"/>
              </a:spcAft>
              <a:buFont typeface="Arial" panose="020B0604020202020204" pitchFamily="34" charset="0"/>
              <a:buChar char="•"/>
            </a:pPr>
            <a:r>
              <a:rPr lang="en-US" dirty="0"/>
              <a:t>P1 has $1 million in income .</a:t>
            </a:r>
          </a:p>
          <a:p>
            <a:pPr marL="742950" lvl="1" indent="-285750">
              <a:spcAft>
                <a:spcPts val="400"/>
              </a:spcAft>
              <a:buFont typeface="Arial" panose="020B0604020202020204" pitchFamily="34" charset="0"/>
              <a:buChar char="•"/>
            </a:pPr>
            <a:r>
              <a:rPr lang="en-US" dirty="0"/>
              <a:t>The income is apportionable 50% to State A and 50% to State B.</a:t>
            </a:r>
          </a:p>
          <a:p>
            <a:pPr marL="742950" lvl="1" indent="-285750">
              <a:spcAft>
                <a:spcPts val="400"/>
              </a:spcAft>
              <a:buFont typeface="Arial" panose="020B0604020202020204" pitchFamily="34" charset="0"/>
              <a:buChar char="•"/>
            </a:pPr>
            <a:r>
              <a:rPr lang="en-US" dirty="0"/>
              <a:t>Smith and Jones share the income 50/50.</a:t>
            </a:r>
          </a:p>
          <a:p>
            <a:pPr>
              <a:spcAft>
                <a:spcPts val="400"/>
              </a:spcAft>
            </a:pPr>
            <a:endParaRPr lang="en-US" dirty="0"/>
          </a:p>
          <a:p>
            <a:pPr>
              <a:spcAft>
                <a:spcPts val="400"/>
              </a:spcAft>
            </a:pPr>
            <a:r>
              <a:rPr lang="en-US" dirty="0"/>
              <a:t>Tax result:</a:t>
            </a:r>
          </a:p>
          <a:p>
            <a:pPr marL="742950" lvl="1" indent="-285750">
              <a:spcAft>
                <a:spcPts val="400"/>
              </a:spcAft>
              <a:buFont typeface="Arial" panose="020B0604020202020204" pitchFamily="34" charset="0"/>
              <a:buChar char="•"/>
            </a:pPr>
            <a:r>
              <a:rPr lang="en-US" dirty="0"/>
              <a:t>State A will tax Smith on 100% of Smith’s $500,000 (because she is a resident and receives no credit – since State B has no tax).</a:t>
            </a:r>
          </a:p>
          <a:p>
            <a:pPr marL="742950" lvl="1" indent="-285750">
              <a:spcAft>
                <a:spcPts val="400"/>
              </a:spcAft>
              <a:buFont typeface="Arial" panose="020B0604020202020204" pitchFamily="34" charset="0"/>
              <a:buChar char="•"/>
            </a:pPr>
            <a:r>
              <a:rPr lang="en-US" dirty="0"/>
              <a:t>State A will tax Jones on a total of $250,000 – because only $250,000 of his share is sourced to State A.</a:t>
            </a:r>
          </a:p>
          <a:p>
            <a:pPr marL="742950" lvl="1" indent="-285750">
              <a:spcAft>
                <a:spcPts val="400"/>
              </a:spcAft>
              <a:buFont typeface="Arial" panose="020B0604020202020204" pitchFamily="34" charset="0"/>
              <a:buChar char="•"/>
            </a:pPr>
            <a:r>
              <a:rPr lang="en-US" dirty="0"/>
              <a:t>Total amount taxed in State A = $750,000.</a:t>
            </a:r>
          </a:p>
        </p:txBody>
      </p:sp>
    </p:spTree>
    <p:extLst>
      <p:ext uri="{BB962C8B-B14F-4D97-AF65-F5344CB8AC3E}">
        <p14:creationId xmlns:p14="http://schemas.microsoft.com/office/powerpoint/2010/main" val="291689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9E1D-6BB7-C1CB-5CF4-1CFD7F600D29}"/>
              </a:ext>
            </a:extLst>
          </p:cNvPr>
          <p:cNvSpPr>
            <a:spLocks noGrp="1"/>
          </p:cNvSpPr>
          <p:nvPr>
            <p:ph type="title"/>
          </p:nvPr>
        </p:nvSpPr>
        <p:spPr/>
        <p:txBody>
          <a:bodyPr/>
          <a:lstStyle/>
          <a:p>
            <a:r>
              <a:rPr lang="en-US" dirty="0"/>
              <a:t>Recap Of Recent Work</a:t>
            </a:r>
          </a:p>
        </p:txBody>
      </p:sp>
      <p:sp>
        <p:nvSpPr>
          <p:cNvPr id="3" name="Content Placeholder 2">
            <a:extLst>
              <a:ext uri="{FF2B5EF4-FFF2-40B4-BE49-F238E27FC236}">
                <a16:creationId xmlns:a16="http://schemas.microsoft.com/office/drawing/2014/main" id="{E9176EBE-27BF-F706-0020-CBFBE7EF841D}"/>
              </a:ext>
            </a:extLst>
          </p:cNvPr>
          <p:cNvSpPr>
            <a:spLocks noGrp="1"/>
          </p:cNvSpPr>
          <p:nvPr>
            <p:ph idx="1"/>
          </p:nvPr>
        </p:nvSpPr>
        <p:spPr/>
        <p:txBody>
          <a:bodyPr/>
          <a:lstStyle/>
          <a:p>
            <a:r>
              <a:rPr lang="en-US" dirty="0"/>
              <a:t>We have been discussing the sourcing of partnership income—and especially how state sourcing rules may apply in tiered partnership structures.</a:t>
            </a:r>
          </a:p>
          <a:p>
            <a:r>
              <a:rPr lang="en-US" dirty="0"/>
              <a:t>States generally use formulary apportionment to source the business income of partnerships.</a:t>
            </a:r>
          </a:p>
          <a:p>
            <a:r>
              <a:rPr lang="en-US" dirty="0"/>
              <a:t>A number of states have explicit rules for “blended” apportionment of the income and factors of the partnership and certain types of partners. </a:t>
            </a:r>
          </a:p>
          <a:p>
            <a:r>
              <a:rPr lang="en-US" dirty="0"/>
              <a:t>The research on state rules for sourcing income in tiered partnership structures is on our website – here: </a:t>
            </a:r>
            <a:r>
              <a:rPr lang="en-US" dirty="0">
                <a:hlinkClick r:id="rId2"/>
              </a:rPr>
              <a:t>Research Summary – State Sourcing in Tiered Structures</a:t>
            </a:r>
            <a:endParaRPr lang="en-US" dirty="0"/>
          </a:p>
        </p:txBody>
      </p:sp>
      <p:sp>
        <p:nvSpPr>
          <p:cNvPr id="4" name="Slide Number Placeholder 3">
            <a:extLst>
              <a:ext uri="{FF2B5EF4-FFF2-40B4-BE49-F238E27FC236}">
                <a16:creationId xmlns:a16="http://schemas.microsoft.com/office/drawing/2014/main" id="{5DBB0896-460D-11B0-BA99-35A6C50C8852}"/>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2724748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13F34A-BF89-9134-8071-44741EE3D735}"/>
              </a:ext>
            </a:extLst>
          </p:cNvPr>
          <p:cNvSpPr>
            <a:spLocks noGrp="1"/>
          </p:cNvSpPr>
          <p:nvPr>
            <p:ph type="sldNum" sz="quarter" idx="12"/>
          </p:nvPr>
        </p:nvSpPr>
        <p:spPr/>
        <p:txBody>
          <a:bodyPr/>
          <a:lstStyle/>
          <a:p>
            <a:fld id="{3A98EE3D-8CD1-4C3F-BD1C-C98C9596463C}" type="slidenum">
              <a:rPr lang="en-US" smtClean="0"/>
              <a:t>20</a:t>
            </a:fld>
            <a:endParaRPr lang="en-US" dirty="0"/>
          </a:p>
        </p:txBody>
      </p:sp>
      <p:grpSp>
        <p:nvGrpSpPr>
          <p:cNvPr id="40" name="Group 39">
            <a:extLst>
              <a:ext uri="{FF2B5EF4-FFF2-40B4-BE49-F238E27FC236}">
                <a16:creationId xmlns:a16="http://schemas.microsoft.com/office/drawing/2014/main" id="{E9DB8530-266E-7358-BA5E-C768B1952E81}"/>
              </a:ext>
            </a:extLst>
          </p:cNvPr>
          <p:cNvGrpSpPr/>
          <p:nvPr/>
        </p:nvGrpSpPr>
        <p:grpSpPr>
          <a:xfrm>
            <a:off x="174168" y="740235"/>
            <a:ext cx="6832618" cy="5866568"/>
            <a:chOff x="1706879" y="557346"/>
            <a:chExt cx="6832618" cy="5866568"/>
          </a:xfrm>
        </p:grpSpPr>
        <p:sp>
          <p:nvSpPr>
            <p:cNvPr id="5" name="Isosceles Triangle 4">
              <a:extLst>
                <a:ext uri="{FF2B5EF4-FFF2-40B4-BE49-F238E27FC236}">
                  <a16:creationId xmlns:a16="http://schemas.microsoft.com/office/drawing/2014/main" id="{822AC1FA-A126-062F-9238-1EFE0B605E2D}"/>
                </a:ext>
              </a:extLst>
            </p:cNvPr>
            <p:cNvSpPr/>
            <p:nvPr/>
          </p:nvSpPr>
          <p:spPr>
            <a:xfrm>
              <a:off x="3648891" y="4228026"/>
              <a:ext cx="949235" cy="109728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Isosceles Triangle 5">
              <a:extLst>
                <a:ext uri="{FF2B5EF4-FFF2-40B4-BE49-F238E27FC236}">
                  <a16:creationId xmlns:a16="http://schemas.microsoft.com/office/drawing/2014/main" id="{3E8CD35C-0EA5-6CDF-BB4C-1E9331AEBA87}"/>
                </a:ext>
              </a:extLst>
            </p:cNvPr>
            <p:cNvSpPr/>
            <p:nvPr/>
          </p:nvSpPr>
          <p:spPr>
            <a:xfrm>
              <a:off x="6008908" y="4228026"/>
              <a:ext cx="949235" cy="109728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Isosceles Triangle 6">
              <a:extLst>
                <a:ext uri="{FF2B5EF4-FFF2-40B4-BE49-F238E27FC236}">
                  <a16:creationId xmlns:a16="http://schemas.microsoft.com/office/drawing/2014/main" id="{60FDAF82-923C-7556-FA1C-83E2CD5A2615}"/>
                </a:ext>
              </a:extLst>
            </p:cNvPr>
            <p:cNvSpPr/>
            <p:nvPr/>
          </p:nvSpPr>
          <p:spPr>
            <a:xfrm>
              <a:off x="4824549" y="1950721"/>
              <a:ext cx="949235" cy="109728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cxnSp>
          <p:nvCxnSpPr>
            <p:cNvPr id="9" name="Straight Connector 8">
              <a:extLst>
                <a:ext uri="{FF2B5EF4-FFF2-40B4-BE49-F238E27FC236}">
                  <a16:creationId xmlns:a16="http://schemas.microsoft.com/office/drawing/2014/main" id="{541CCA05-1E22-ADC3-F515-6434DA8AEACC}"/>
                </a:ext>
              </a:extLst>
            </p:cNvPr>
            <p:cNvCxnSpPr>
              <a:stCxn id="7" idx="3"/>
              <a:endCxn id="5" idx="0"/>
            </p:cNvCxnSpPr>
            <p:nvPr/>
          </p:nvCxnSpPr>
          <p:spPr>
            <a:xfrm flipH="1">
              <a:off x="4123509" y="3048001"/>
              <a:ext cx="1175658" cy="1180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0A1C9C9-9B81-525E-BDC3-57C1157D5FAE}"/>
                </a:ext>
              </a:extLst>
            </p:cNvPr>
            <p:cNvCxnSpPr>
              <a:cxnSpLocks/>
              <a:stCxn id="7" idx="3"/>
              <a:endCxn id="6" idx="0"/>
            </p:cNvCxnSpPr>
            <p:nvPr/>
          </p:nvCxnSpPr>
          <p:spPr>
            <a:xfrm>
              <a:off x="5299167" y="3048001"/>
              <a:ext cx="1184359" cy="1180025"/>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Top Corners Snipped 12">
              <a:extLst>
                <a:ext uri="{FF2B5EF4-FFF2-40B4-BE49-F238E27FC236}">
                  <a16:creationId xmlns:a16="http://schemas.microsoft.com/office/drawing/2014/main" id="{D90F691D-E1DF-F2C2-E90A-650F09F96BC7}"/>
                </a:ext>
              </a:extLst>
            </p:cNvPr>
            <p:cNvSpPr/>
            <p:nvPr/>
          </p:nvSpPr>
          <p:spPr>
            <a:xfrm>
              <a:off x="1706879" y="583471"/>
              <a:ext cx="3100252" cy="5840443"/>
            </a:xfrm>
            <a:prstGeom prst="snip2SameRect">
              <a:avLst>
                <a:gd name="adj1" fmla="val 37336"/>
                <a:gd name="adj2" fmla="val 0"/>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Top Corners Snipped 13">
              <a:extLst>
                <a:ext uri="{FF2B5EF4-FFF2-40B4-BE49-F238E27FC236}">
                  <a16:creationId xmlns:a16="http://schemas.microsoft.com/office/drawing/2014/main" id="{CDF54388-7177-0041-B39D-A00A622403B9}"/>
                </a:ext>
              </a:extLst>
            </p:cNvPr>
            <p:cNvSpPr/>
            <p:nvPr/>
          </p:nvSpPr>
          <p:spPr>
            <a:xfrm rot="16200000">
              <a:off x="4068330" y="1322274"/>
              <a:ext cx="4972596" cy="3494991"/>
            </a:xfrm>
            <a:prstGeom prst="snip2SameRect">
              <a:avLst>
                <a:gd name="adj1" fmla="val 37336"/>
                <a:gd name="adj2" fmla="val 0"/>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Confused person with solid fill">
              <a:extLst>
                <a:ext uri="{FF2B5EF4-FFF2-40B4-BE49-F238E27FC236}">
                  <a16:creationId xmlns:a16="http://schemas.microsoft.com/office/drawing/2014/main" id="{E32DAAC5-8AFD-3E86-C839-E0374ABDBF0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4892" y="777244"/>
              <a:ext cx="914400" cy="914400"/>
            </a:xfrm>
            <a:prstGeom prst="rect">
              <a:avLst/>
            </a:prstGeom>
          </p:spPr>
        </p:pic>
        <p:pic>
          <p:nvPicPr>
            <p:cNvPr id="18" name="Graphic 17" descr="Woman Shrugging with solid fill">
              <a:extLst>
                <a:ext uri="{FF2B5EF4-FFF2-40B4-BE49-F238E27FC236}">
                  <a16:creationId xmlns:a16="http://schemas.microsoft.com/office/drawing/2014/main" id="{0F569149-B85E-CC95-8AB4-FF2A3AD7203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95457" y="777244"/>
              <a:ext cx="914400" cy="914400"/>
            </a:xfrm>
            <a:prstGeom prst="rect">
              <a:avLst/>
            </a:prstGeom>
          </p:spPr>
        </p:pic>
        <p:pic>
          <p:nvPicPr>
            <p:cNvPr id="20" name="Graphic 19" descr="Man outline">
              <a:extLst>
                <a:ext uri="{FF2B5EF4-FFF2-40B4-BE49-F238E27FC236}">
                  <a16:creationId xmlns:a16="http://schemas.microsoft.com/office/drawing/2014/main" id="{CBDE6041-18F8-04A9-D319-9A430C98BA2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72074" y="2013108"/>
              <a:ext cx="914400" cy="914400"/>
            </a:xfrm>
            <a:prstGeom prst="rect">
              <a:avLst/>
            </a:prstGeom>
          </p:spPr>
        </p:pic>
        <p:cxnSp>
          <p:nvCxnSpPr>
            <p:cNvPr id="23" name="Straight Connector 22">
              <a:extLst>
                <a:ext uri="{FF2B5EF4-FFF2-40B4-BE49-F238E27FC236}">
                  <a16:creationId xmlns:a16="http://schemas.microsoft.com/office/drawing/2014/main" id="{DFE157E0-108D-FF90-2613-77F566C9CC98}"/>
                </a:ext>
              </a:extLst>
            </p:cNvPr>
            <p:cNvCxnSpPr>
              <a:cxnSpLocks/>
              <a:stCxn id="5" idx="0"/>
            </p:cNvCxnSpPr>
            <p:nvPr/>
          </p:nvCxnSpPr>
          <p:spPr>
            <a:xfrm flipV="1">
              <a:off x="4123509" y="2927508"/>
              <a:ext cx="2677136" cy="130051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F6DF924-FA5C-77F6-BED7-58A899EF8DBF}"/>
                </a:ext>
              </a:extLst>
            </p:cNvPr>
            <p:cNvCxnSpPr>
              <a:cxnSpLocks/>
              <a:stCxn id="6" idx="0"/>
            </p:cNvCxnSpPr>
            <p:nvPr/>
          </p:nvCxnSpPr>
          <p:spPr>
            <a:xfrm flipV="1">
              <a:off x="6483526" y="2927508"/>
              <a:ext cx="317119" cy="130051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FD7F883-AE61-DB13-75FD-8C01D4C6B219}"/>
                </a:ext>
              </a:extLst>
            </p:cNvPr>
            <p:cNvSpPr txBox="1"/>
            <p:nvPr/>
          </p:nvSpPr>
          <p:spPr>
            <a:xfrm>
              <a:off x="2964522" y="557346"/>
              <a:ext cx="710496" cy="276999"/>
            </a:xfrm>
            <a:prstGeom prst="rect">
              <a:avLst/>
            </a:prstGeom>
            <a:noFill/>
          </p:spPr>
          <p:txBody>
            <a:bodyPr wrap="square" rtlCol="0">
              <a:spAutoFit/>
            </a:bodyPr>
            <a:lstStyle/>
            <a:p>
              <a:r>
                <a:rPr lang="en-US" sz="1200" dirty="0"/>
                <a:t>Smith</a:t>
              </a:r>
            </a:p>
          </p:txBody>
        </p:sp>
        <p:sp>
          <p:nvSpPr>
            <p:cNvPr id="31" name="TextBox 30">
              <a:extLst>
                <a:ext uri="{FF2B5EF4-FFF2-40B4-BE49-F238E27FC236}">
                  <a16:creationId xmlns:a16="http://schemas.microsoft.com/office/drawing/2014/main" id="{371D8454-1A4C-C354-0AA4-1DE46C565173}"/>
                </a:ext>
              </a:extLst>
            </p:cNvPr>
            <p:cNvSpPr txBox="1"/>
            <p:nvPr/>
          </p:nvSpPr>
          <p:spPr>
            <a:xfrm>
              <a:off x="2073119" y="6080756"/>
              <a:ext cx="1581354" cy="276999"/>
            </a:xfrm>
            <a:prstGeom prst="rect">
              <a:avLst/>
            </a:prstGeom>
            <a:noFill/>
          </p:spPr>
          <p:txBody>
            <a:bodyPr wrap="square" rtlCol="0">
              <a:spAutoFit/>
            </a:bodyPr>
            <a:lstStyle/>
            <a:p>
              <a:r>
                <a:rPr lang="en-US" sz="1200" dirty="0"/>
                <a:t>State A - Tax</a:t>
              </a:r>
            </a:p>
          </p:txBody>
        </p:sp>
        <p:sp>
          <p:nvSpPr>
            <p:cNvPr id="32" name="TextBox 31">
              <a:extLst>
                <a:ext uri="{FF2B5EF4-FFF2-40B4-BE49-F238E27FC236}">
                  <a16:creationId xmlns:a16="http://schemas.microsoft.com/office/drawing/2014/main" id="{8B762A00-2493-8DBE-B501-7BCAEE7694DA}"/>
                </a:ext>
              </a:extLst>
            </p:cNvPr>
            <p:cNvSpPr txBox="1"/>
            <p:nvPr/>
          </p:nvSpPr>
          <p:spPr>
            <a:xfrm>
              <a:off x="6958143" y="5186806"/>
              <a:ext cx="1581354" cy="276999"/>
            </a:xfrm>
            <a:prstGeom prst="rect">
              <a:avLst/>
            </a:prstGeom>
            <a:noFill/>
          </p:spPr>
          <p:txBody>
            <a:bodyPr wrap="square" rtlCol="0">
              <a:spAutoFit/>
            </a:bodyPr>
            <a:lstStyle/>
            <a:p>
              <a:r>
                <a:rPr lang="en-US" sz="1200" dirty="0"/>
                <a:t>State B – No Tax</a:t>
              </a:r>
            </a:p>
          </p:txBody>
        </p:sp>
        <p:sp>
          <p:nvSpPr>
            <p:cNvPr id="33" name="TextBox 32">
              <a:extLst>
                <a:ext uri="{FF2B5EF4-FFF2-40B4-BE49-F238E27FC236}">
                  <a16:creationId xmlns:a16="http://schemas.microsoft.com/office/drawing/2014/main" id="{EE929FE1-84B2-67BD-5DE7-C12B59450662}"/>
                </a:ext>
              </a:extLst>
            </p:cNvPr>
            <p:cNvSpPr txBox="1"/>
            <p:nvPr/>
          </p:nvSpPr>
          <p:spPr>
            <a:xfrm>
              <a:off x="6113409" y="562957"/>
              <a:ext cx="710496" cy="276999"/>
            </a:xfrm>
            <a:prstGeom prst="rect">
              <a:avLst/>
            </a:prstGeom>
            <a:noFill/>
          </p:spPr>
          <p:txBody>
            <a:bodyPr wrap="square" rtlCol="0">
              <a:spAutoFit/>
            </a:bodyPr>
            <a:lstStyle/>
            <a:p>
              <a:r>
                <a:rPr lang="en-US" sz="1200" dirty="0"/>
                <a:t>Jones</a:t>
              </a:r>
            </a:p>
          </p:txBody>
        </p:sp>
        <p:cxnSp>
          <p:nvCxnSpPr>
            <p:cNvPr id="34" name="Straight Connector 33">
              <a:extLst>
                <a:ext uri="{FF2B5EF4-FFF2-40B4-BE49-F238E27FC236}">
                  <a16:creationId xmlns:a16="http://schemas.microsoft.com/office/drawing/2014/main" id="{7F955EEE-24A7-E064-07BE-25A1B19A2DD0}"/>
                </a:ext>
              </a:extLst>
            </p:cNvPr>
            <p:cNvCxnSpPr>
              <a:cxnSpLocks/>
              <a:stCxn id="7" idx="0"/>
              <a:endCxn id="18" idx="2"/>
            </p:cNvCxnSpPr>
            <p:nvPr/>
          </p:nvCxnSpPr>
          <p:spPr>
            <a:xfrm flipH="1" flipV="1">
              <a:off x="3252657" y="1691644"/>
              <a:ext cx="2046510" cy="2590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1AD6726-C743-E372-339B-12AEB480EDD3}"/>
                </a:ext>
              </a:extLst>
            </p:cNvPr>
            <p:cNvCxnSpPr>
              <a:cxnSpLocks/>
              <a:stCxn id="7" idx="0"/>
              <a:endCxn id="16" idx="2"/>
            </p:cNvCxnSpPr>
            <p:nvPr/>
          </p:nvCxnSpPr>
          <p:spPr>
            <a:xfrm flipV="1">
              <a:off x="5299167" y="1691644"/>
              <a:ext cx="1092925" cy="259077"/>
            </a:xfrm>
            <a:prstGeom prst="line">
              <a:avLst/>
            </a:prstGeom>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4320D93C-397F-D6A4-D8C1-AF901B84BAC1}"/>
              </a:ext>
            </a:extLst>
          </p:cNvPr>
          <p:cNvSpPr txBox="1"/>
          <p:nvPr/>
        </p:nvSpPr>
        <p:spPr>
          <a:xfrm>
            <a:off x="6880865" y="766360"/>
            <a:ext cx="5136967" cy="5539978"/>
          </a:xfrm>
          <a:prstGeom prst="rect">
            <a:avLst/>
          </a:prstGeom>
          <a:noFill/>
        </p:spPr>
        <p:txBody>
          <a:bodyPr wrap="square" rtlCol="0">
            <a:spAutoFit/>
          </a:bodyPr>
          <a:lstStyle/>
          <a:p>
            <a:pPr>
              <a:spcAft>
                <a:spcPts val="400"/>
              </a:spcAft>
            </a:pPr>
            <a:r>
              <a:rPr lang="en-US" dirty="0"/>
              <a:t>Assume that after the restructuring:</a:t>
            </a:r>
          </a:p>
          <a:p>
            <a:pPr marL="742950" lvl="1" indent="-285750">
              <a:spcAft>
                <a:spcPts val="400"/>
              </a:spcAft>
              <a:buFont typeface="Arial" panose="020B0604020202020204" pitchFamily="34" charset="0"/>
              <a:buChar char="•"/>
            </a:pPr>
            <a:r>
              <a:rPr lang="en-US" dirty="0"/>
              <a:t>P2 has $500,000 which State A would say is sourced entirely to State A.</a:t>
            </a:r>
          </a:p>
          <a:p>
            <a:pPr marL="742950" lvl="1" indent="-285750">
              <a:spcAft>
                <a:spcPts val="400"/>
              </a:spcAft>
              <a:buFont typeface="Arial" panose="020B0604020202020204" pitchFamily="34" charset="0"/>
              <a:buChar char="•"/>
            </a:pPr>
            <a:r>
              <a:rPr lang="en-US" dirty="0"/>
              <a:t>P3 has $500,000 in income which State A would say $0 is sourced to State A. </a:t>
            </a:r>
          </a:p>
          <a:p>
            <a:pPr marL="742950" lvl="1" indent="-285750">
              <a:spcAft>
                <a:spcPts val="400"/>
              </a:spcAft>
              <a:buFont typeface="Arial" panose="020B0604020202020204" pitchFamily="34" charset="0"/>
              <a:buChar char="•"/>
            </a:pPr>
            <a:r>
              <a:rPr lang="en-US" dirty="0"/>
              <a:t>Now Smith and Jones agree that Smith will be allocated all the income of P2 and Jones will be allocated all the income of P3. (Davis is allocated a di minimis portion of both.)</a:t>
            </a:r>
          </a:p>
          <a:p>
            <a:pPr marL="742950" lvl="1" indent="-285750">
              <a:spcAft>
                <a:spcPts val="400"/>
              </a:spcAft>
              <a:buFont typeface="Arial" panose="020B0604020202020204" pitchFamily="34" charset="0"/>
              <a:buChar char="•"/>
            </a:pPr>
            <a:r>
              <a:rPr lang="en-US" dirty="0"/>
              <a:t>P1 is a holding company with no other income. </a:t>
            </a:r>
          </a:p>
          <a:p>
            <a:pPr>
              <a:spcAft>
                <a:spcPts val="400"/>
              </a:spcAft>
            </a:pPr>
            <a:endParaRPr lang="en-US" dirty="0"/>
          </a:p>
          <a:p>
            <a:pPr>
              <a:spcAft>
                <a:spcPts val="400"/>
              </a:spcAft>
            </a:pPr>
            <a:r>
              <a:rPr lang="en-US" dirty="0"/>
              <a:t>Tax result:</a:t>
            </a:r>
          </a:p>
          <a:p>
            <a:pPr marL="742950" lvl="1" indent="-285750">
              <a:spcAft>
                <a:spcPts val="400"/>
              </a:spcAft>
              <a:buFont typeface="Arial" panose="020B0604020202020204" pitchFamily="34" charset="0"/>
              <a:buChar char="•"/>
            </a:pPr>
            <a:r>
              <a:rPr lang="en-US" dirty="0"/>
              <a:t>State A will tax Smith on $500,000. (Same as before.)</a:t>
            </a:r>
          </a:p>
          <a:p>
            <a:pPr marL="742950" lvl="1" indent="-285750">
              <a:spcAft>
                <a:spcPts val="400"/>
              </a:spcAft>
              <a:buFont typeface="Arial" panose="020B0604020202020204" pitchFamily="34" charset="0"/>
              <a:buChar char="•"/>
            </a:pPr>
            <a:r>
              <a:rPr lang="en-US" dirty="0"/>
              <a:t>State A will tax Jones on $0.</a:t>
            </a:r>
          </a:p>
          <a:p>
            <a:pPr marL="742950" lvl="1" indent="-285750">
              <a:spcAft>
                <a:spcPts val="400"/>
              </a:spcAft>
              <a:buFont typeface="Arial" panose="020B0604020202020204" pitchFamily="34" charset="0"/>
              <a:buChar char="•"/>
            </a:pPr>
            <a:r>
              <a:rPr lang="en-US" dirty="0"/>
              <a:t>Total amount taxed in State A = $500,000.</a:t>
            </a:r>
          </a:p>
        </p:txBody>
      </p:sp>
      <p:sp>
        <p:nvSpPr>
          <p:cNvPr id="42" name="TextBox 41">
            <a:extLst>
              <a:ext uri="{FF2B5EF4-FFF2-40B4-BE49-F238E27FC236}">
                <a16:creationId xmlns:a16="http://schemas.microsoft.com/office/drawing/2014/main" id="{3EE1ED6B-5306-5834-0093-7364023443CC}"/>
              </a:ext>
            </a:extLst>
          </p:cNvPr>
          <p:cNvSpPr txBox="1"/>
          <p:nvPr/>
        </p:nvSpPr>
        <p:spPr>
          <a:xfrm>
            <a:off x="5011776" y="1960695"/>
            <a:ext cx="710496" cy="276999"/>
          </a:xfrm>
          <a:prstGeom prst="rect">
            <a:avLst/>
          </a:prstGeom>
          <a:noFill/>
        </p:spPr>
        <p:txBody>
          <a:bodyPr wrap="square" rtlCol="0">
            <a:spAutoFit/>
          </a:bodyPr>
          <a:lstStyle/>
          <a:p>
            <a:r>
              <a:rPr lang="en-US" sz="1200" dirty="0"/>
              <a:t>Davis</a:t>
            </a:r>
          </a:p>
        </p:txBody>
      </p:sp>
    </p:spTree>
    <p:extLst>
      <p:ext uri="{BB962C8B-B14F-4D97-AF65-F5344CB8AC3E}">
        <p14:creationId xmlns:p14="http://schemas.microsoft.com/office/powerpoint/2010/main" val="3503740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8A37-4413-7834-A48C-554DC0EDB1CB}"/>
              </a:ext>
            </a:extLst>
          </p:cNvPr>
          <p:cNvSpPr>
            <a:spLocks noGrp="1"/>
          </p:cNvSpPr>
          <p:nvPr>
            <p:ph type="title"/>
          </p:nvPr>
        </p:nvSpPr>
        <p:spPr>
          <a:xfrm>
            <a:off x="771148" y="1037967"/>
            <a:ext cx="3054091" cy="4709131"/>
          </a:xfrm>
          <a:solidFill>
            <a:srgbClr val="1A1D2C"/>
          </a:solidFill>
        </p:spPr>
        <p:txBody>
          <a:bodyPr anchor="ctr">
            <a:normAutofit/>
          </a:bodyPr>
          <a:lstStyle/>
          <a:p>
            <a:pPr algn="ctr"/>
            <a:r>
              <a:rPr lang="en-US" dirty="0">
                <a:solidFill>
                  <a:srgbClr val="FFFEFF"/>
                </a:solidFill>
              </a:rPr>
              <a:t>What Have States Done?</a:t>
            </a:r>
          </a:p>
        </p:txBody>
      </p:sp>
      <p:sp>
        <p:nvSpPr>
          <p:cNvPr id="3" name="Content Placeholder 2">
            <a:extLst>
              <a:ext uri="{FF2B5EF4-FFF2-40B4-BE49-F238E27FC236}">
                <a16:creationId xmlns:a16="http://schemas.microsoft.com/office/drawing/2014/main" id="{F7F64C0B-1617-89FE-CD9D-08D93F88A5BD}"/>
              </a:ext>
            </a:extLst>
          </p:cNvPr>
          <p:cNvSpPr>
            <a:spLocks noGrp="1"/>
          </p:cNvSpPr>
          <p:nvPr>
            <p:ph idx="1"/>
          </p:nvPr>
        </p:nvSpPr>
        <p:spPr>
          <a:xfrm>
            <a:off x="4534935" y="689083"/>
            <a:ext cx="6885917" cy="5711717"/>
          </a:xfrm>
        </p:spPr>
        <p:txBody>
          <a:bodyPr>
            <a:normAutofit/>
          </a:bodyPr>
          <a:lstStyle/>
          <a:p>
            <a:pPr marL="0" indent="0">
              <a:lnSpc>
                <a:spcPct val="100000"/>
              </a:lnSpc>
              <a:buNone/>
            </a:pPr>
            <a:r>
              <a:rPr lang="en-US" sz="1800" dirty="0"/>
              <a:t>New York:</a:t>
            </a:r>
          </a:p>
          <a:p>
            <a:pPr marL="0" indent="0">
              <a:lnSpc>
                <a:spcPct val="100000"/>
              </a:lnSpc>
              <a:buNone/>
            </a:pPr>
            <a:r>
              <a:rPr lang="en-US" sz="1800" dirty="0"/>
              <a:t>(c) Whether the principal purpose of a special allocation of an item is the avoidance or evasion of New York State personal income tax depends on all the surrounding facts and circumstances. Among the relevant circumstances to be considered are the following: whether the partnership or a partner individually has a business purpose for the allocation; whether the allocation has “substantial economic effect,” that is, whether the allocation may actually effect the dollar amount of the partners’ shares of the total partnership income or loss independently of New York State personal income tax consequences; whether related items of income, gain, loss or deduction from the same source are subject to the same allocation; whether the allocation was made without recognition of normal business factors and only after the amount of the specially allocated item could reasonably be estimated; the duration of the allocation; and the overall New York State personal income tax consequences of the allocation.</a:t>
            </a:r>
          </a:p>
          <a:p>
            <a:pPr marL="0" indent="0">
              <a:lnSpc>
                <a:spcPct val="100000"/>
              </a:lnSpc>
              <a:buNone/>
            </a:pPr>
            <a:r>
              <a:rPr lang="en-US" sz="1800" dirty="0"/>
              <a:t> </a:t>
            </a:r>
          </a:p>
          <a:p>
            <a:pPr marL="0" indent="0">
              <a:lnSpc>
                <a:spcPct val="100000"/>
              </a:lnSpc>
              <a:buNone/>
            </a:pPr>
            <a:r>
              <a:rPr lang="en-US" sz="1800" dirty="0"/>
              <a:t>NY State Tax Regulations, PART 117. RESIDENT PARTNERS</a:t>
            </a:r>
            <a:endParaRPr lang="en-US" dirty="0"/>
          </a:p>
        </p:txBody>
      </p:sp>
    </p:spTree>
    <p:extLst>
      <p:ext uri="{BB962C8B-B14F-4D97-AF65-F5344CB8AC3E}">
        <p14:creationId xmlns:p14="http://schemas.microsoft.com/office/powerpoint/2010/main" val="4122493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A45B2-E596-16F2-13F4-DBE458EA43A5}"/>
              </a:ext>
            </a:extLst>
          </p:cNvPr>
          <p:cNvSpPr>
            <a:spLocks noGrp="1"/>
          </p:cNvSpPr>
          <p:nvPr>
            <p:ph type="title"/>
          </p:nvPr>
        </p:nvSpPr>
        <p:spPr>
          <a:xfrm>
            <a:off x="771148" y="1037967"/>
            <a:ext cx="3054091" cy="4709131"/>
          </a:xfrm>
          <a:solidFill>
            <a:srgbClr val="1A1D2C"/>
          </a:solidFill>
        </p:spPr>
        <p:txBody>
          <a:bodyPr anchor="ctr">
            <a:normAutofit/>
          </a:bodyPr>
          <a:lstStyle/>
          <a:p>
            <a:pPr algn="ctr"/>
            <a:r>
              <a:rPr lang="en-US" dirty="0">
                <a:solidFill>
                  <a:srgbClr val="FFFEFF"/>
                </a:solidFill>
              </a:rPr>
              <a:t>What Have States Done?</a:t>
            </a:r>
          </a:p>
        </p:txBody>
      </p:sp>
      <p:sp>
        <p:nvSpPr>
          <p:cNvPr id="3" name="Content Placeholder 2">
            <a:extLst>
              <a:ext uri="{FF2B5EF4-FFF2-40B4-BE49-F238E27FC236}">
                <a16:creationId xmlns:a16="http://schemas.microsoft.com/office/drawing/2014/main" id="{7C60F100-A95F-1694-36E5-B6B7D16E35A8}"/>
              </a:ext>
            </a:extLst>
          </p:cNvPr>
          <p:cNvSpPr>
            <a:spLocks noGrp="1"/>
          </p:cNvSpPr>
          <p:nvPr>
            <p:ph idx="1"/>
          </p:nvPr>
        </p:nvSpPr>
        <p:spPr>
          <a:xfrm>
            <a:off x="4474468" y="689083"/>
            <a:ext cx="7111395" cy="5701482"/>
          </a:xfrm>
        </p:spPr>
        <p:txBody>
          <a:bodyPr>
            <a:normAutofit/>
          </a:bodyPr>
          <a:lstStyle/>
          <a:p>
            <a:pPr marL="0" indent="0">
              <a:lnSpc>
                <a:spcPct val="100000"/>
              </a:lnSpc>
              <a:buNone/>
            </a:pPr>
            <a:r>
              <a:rPr lang="en-US" sz="1800" b="0" i="0" dirty="0">
                <a:effectLst/>
                <a:highlight>
                  <a:srgbClr val="FFFFFF"/>
                </a:highlight>
                <a:latin typeface="Franklin Gothic Book" panose="020B0503020102020204" pitchFamily="34" charset="0"/>
              </a:rPr>
              <a:t>West Virginia:</a:t>
            </a:r>
          </a:p>
          <a:p>
            <a:pPr marL="0" indent="0">
              <a:lnSpc>
                <a:spcPct val="100000"/>
              </a:lnSpc>
              <a:buNone/>
            </a:pPr>
            <a:r>
              <a:rPr lang="en-US" sz="1800" b="0" i="0" dirty="0">
                <a:effectLst/>
                <a:highlight>
                  <a:srgbClr val="FFFFFF"/>
                </a:highlight>
                <a:latin typeface="Franklin Gothic Book" panose="020B0503020102020204" pitchFamily="34" charset="0"/>
              </a:rPr>
              <a:t>17.4. West Virginia Tax Avoidance Or Evasion Through Partnership Form Of Business.</a:t>
            </a:r>
          </a:p>
          <a:p>
            <a:pPr marL="0" indent="0">
              <a:lnSpc>
                <a:spcPct val="100000"/>
              </a:lnSpc>
              <a:buNone/>
            </a:pPr>
            <a:r>
              <a:rPr lang="en-US" sz="1800" b="0" i="0" dirty="0">
                <a:effectLst/>
                <a:highlight>
                  <a:srgbClr val="FFFFFF"/>
                </a:highlight>
                <a:latin typeface="Franklin Gothic Book" panose="020B0503020102020204" pitchFamily="34" charset="0"/>
              </a:rPr>
              <a:t>17.4.2. </a:t>
            </a:r>
            <a:r>
              <a:rPr lang="en-US" sz="1800" dirty="0">
                <a:highlight>
                  <a:srgbClr val="FFFFFF"/>
                </a:highlight>
                <a:latin typeface="Franklin Gothic Book" panose="020B0503020102020204" pitchFamily="34" charset="0"/>
              </a:rPr>
              <a:t> </a:t>
            </a:r>
            <a:r>
              <a:rPr lang="en-US" sz="1800" b="0" i="0" dirty="0">
                <a:effectLst/>
                <a:highlight>
                  <a:srgbClr val="FFFFFF"/>
                </a:highlight>
                <a:latin typeface="Franklin Gothic Book" panose="020B0503020102020204" pitchFamily="34" charset="0"/>
              </a:rPr>
              <a:t>. . .  a provision for special allocation does not have as its principal purpose the avoidance or evasion of federal income tax, but has as its principal purpose the avoidance or evasion of West Virginia income tax. In such an instance, any such provision shall be disregarded and each partner's share of the pertinent item of partnership-income, gain, loss or deduction shall be determined in accordance with his share of the partnership's ordinary income or loss.</a:t>
            </a:r>
          </a:p>
          <a:p>
            <a:pPr marL="0" indent="0">
              <a:lnSpc>
                <a:spcPct val="100000"/>
              </a:lnSpc>
              <a:buNone/>
            </a:pPr>
            <a:r>
              <a:rPr lang="en-US" sz="1800" b="0" i="0" dirty="0">
                <a:effectLst/>
                <a:highlight>
                  <a:srgbClr val="FFFFFF"/>
                </a:highlight>
                <a:latin typeface="Franklin Gothic Book" panose="020B0503020102020204" pitchFamily="34" charset="0"/>
              </a:rPr>
              <a:t>17.4.3. Whether the principal purpose of a special allocation of an item is the avoidance or evasion of West Virginia income tax depends upon all surrounding facts and circumstances</a:t>
            </a:r>
            <a:r>
              <a:rPr lang="en-US" sz="1800" dirty="0">
                <a:highlight>
                  <a:srgbClr val="FFFFFF"/>
                </a:highlight>
                <a:latin typeface="Franklin Gothic Book" panose="020B0503020102020204" pitchFamily="34" charset="0"/>
              </a:rPr>
              <a:t> . . . </a:t>
            </a:r>
            <a:r>
              <a:rPr lang="en-US" sz="1800" b="0" i="0" dirty="0">
                <a:effectLst/>
                <a:highlight>
                  <a:srgbClr val="FFFFFF"/>
                </a:highlight>
                <a:latin typeface="Franklin Gothic Book" panose="020B0503020102020204" pitchFamily="34" charset="0"/>
              </a:rPr>
              <a:t>and any other factors from Treasury Regulation 1.704-1.</a:t>
            </a:r>
          </a:p>
          <a:p>
            <a:pPr marL="0" indent="0">
              <a:lnSpc>
                <a:spcPct val="100000"/>
              </a:lnSpc>
              <a:buNone/>
            </a:pPr>
            <a:r>
              <a:rPr lang="en-US" sz="1800" b="0" i="0" u="none" strike="noStrike" dirty="0">
                <a:effectLst/>
                <a:highlight>
                  <a:srgbClr val="FFFFFF"/>
                </a:highlight>
                <a:latin typeface="Franklin Gothic Book" panose="020B0503020102020204" pitchFamily="34" charset="0"/>
                <a:hlinkClick r:id="rId2"/>
              </a:rPr>
              <a:t>West Virginia Code of State Rules 2019, W. Va. C.S.R. § 110-21-17[2019], Resident Partners</a:t>
            </a:r>
            <a:endParaRPr lang="en-US" sz="1800" b="0" i="0" dirty="0">
              <a:effectLst/>
              <a:highlight>
                <a:srgbClr val="FFFFFF"/>
              </a:highlight>
              <a:latin typeface="Franklin Gothic Book" panose="020B0503020102020204" pitchFamily="34" charset="0"/>
            </a:endParaRPr>
          </a:p>
          <a:p>
            <a:pPr marL="0" indent="0">
              <a:lnSpc>
                <a:spcPct val="100000"/>
              </a:lnSpc>
              <a:buNone/>
            </a:pPr>
            <a:endParaRPr lang="en-US" dirty="0"/>
          </a:p>
        </p:txBody>
      </p:sp>
    </p:spTree>
    <p:extLst>
      <p:ext uri="{BB962C8B-B14F-4D97-AF65-F5344CB8AC3E}">
        <p14:creationId xmlns:p14="http://schemas.microsoft.com/office/powerpoint/2010/main" val="2651377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2919BA-B840-1001-62A9-021844E53DD0}"/>
              </a:ext>
            </a:extLst>
          </p:cNvPr>
          <p:cNvSpPr>
            <a:spLocks noGrp="1"/>
          </p:cNvSpPr>
          <p:nvPr>
            <p:ph type="title"/>
          </p:nvPr>
        </p:nvSpPr>
        <p:spPr>
          <a:xfrm>
            <a:off x="581192" y="252549"/>
            <a:ext cx="11029616" cy="1175657"/>
          </a:xfrm>
        </p:spPr>
        <p:txBody>
          <a:bodyPr/>
          <a:lstStyle/>
          <a:p>
            <a:r>
              <a:rPr lang="en-US" dirty="0"/>
              <a:t>Special Allocations: What do the Experts Say?</a:t>
            </a:r>
          </a:p>
        </p:txBody>
      </p:sp>
      <p:sp>
        <p:nvSpPr>
          <p:cNvPr id="5" name="Content Placeholder 4">
            <a:extLst>
              <a:ext uri="{FF2B5EF4-FFF2-40B4-BE49-F238E27FC236}">
                <a16:creationId xmlns:a16="http://schemas.microsoft.com/office/drawing/2014/main" id="{D906F4C9-8337-F15D-574B-EDEAD41C425C}"/>
              </a:ext>
            </a:extLst>
          </p:cNvPr>
          <p:cNvSpPr>
            <a:spLocks noGrp="1"/>
          </p:cNvSpPr>
          <p:nvPr>
            <p:ph idx="1"/>
          </p:nvPr>
        </p:nvSpPr>
        <p:spPr>
          <a:xfrm>
            <a:off x="1537855" y="1698171"/>
            <a:ext cx="9020445" cy="4519749"/>
          </a:xfrm>
        </p:spPr>
        <p:txBody>
          <a:bodyPr/>
          <a:lstStyle/>
          <a:p>
            <a:pPr>
              <a:lnSpc>
                <a:spcPct val="100000"/>
              </a:lnSpc>
            </a:pPr>
            <a:r>
              <a:rPr lang="en-US" sz="2800" dirty="0"/>
              <a:t>“The allocation rules are complex, burdensome, and prone to abuse.”</a:t>
            </a:r>
          </a:p>
          <a:p>
            <a:pPr>
              <a:lnSpc>
                <a:spcPct val="100000"/>
              </a:lnSpc>
            </a:pPr>
            <a:r>
              <a:rPr lang="en-US" sz="2800" dirty="0"/>
              <a:t>“This article joins the chorus of those who have argued that special allocations generally should be disallowed.” </a:t>
            </a:r>
          </a:p>
          <a:p>
            <a:pPr marL="0" indent="0">
              <a:buNone/>
            </a:pPr>
            <a:r>
              <a:rPr lang="en-US" dirty="0" err="1"/>
              <a:t>Hasen</a:t>
            </a:r>
            <a:r>
              <a:rPr lang="en-US" dirty="0"/>
              <a:t>, David (2023) "Partnership Special Allocations Revisited," Florida Tax Review: Vol. 13, Article 8. Available at: </a:t>
            </a:r>
            <a:r>
              <a:rPr lang="en-US" dirty="0">
                <a:hlinkClick r:id="rId2"/>
              </a:rPr>
              <a:t>https://scholarship.law.ufl.edu/ftr/vol13/iss1/8</a:t>
            </a:r>
            <a:r>
              <a:rPr lang="en-US" dirty="0"/>
              <a:t> </a:t>
            </a:r>
          </a:p>
          <a:p>
            <a:pPr marL="0" indent="0">
              <a:buNone/>
            </a:pPr>
            <a:endParaRPr lang="en-US" dirty="0"/>
          </a:p>
        </p:txBody>
      </p:sp>
      <p:sp>
        <p:nvSpPr>
          <p:cNvPr id="3" name="Slide Number Placeholder 2">
            <a:extLst>
              <a:ext uri="{FF2B5EF4-FFF2-40B4-BE49-F238E27FC236}">
                <a16:creationId xmlns:a16="http://schemas.microsoft.com/office/drawing/2014/main" id="{CCB1D5F4-6782-B660-5880-4BEDD4F3D928}"/>
              </a:ext>
            </a:extLst>
          </p:cNvPr>
          <p:cNvSpPr>
            <a:spLocks noGrp="1"/>
          </p:cNvSpPr>
          <p:nvPr>
            <p:ph type="sldNum" sz="quarter" idx="12"/>
          </p:nvPr>
        </p:nvSpPr>
        <p:spPr/>
        <p:txBody>
          <a:bodyPr/>
          <a:lstStyle/>
          <a:p>
            <a:fld id="{3A98EE3D-8CD1-4C3F-BD1C-C98C9596463C}" type="slidenum">
              <a:rPr lang="en-US" smtClean="0"/>
              <a:t>23</a:t>
            </a:fld>
            <a:endParaRPr lang="en-US" dirty="0"/>
          </a:p>
        </p:txBody>
      </p:sp>
    </p:spTree>
    <p:extLst>
      <p:ext uri="{BB962C8B-B14F-4D97-AF65-F5344CB8AC3E}">
        <p14:creationId xmlns:p14="http://schemas.microsoft.com/office/powerpoint/2010/main" val="1515292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2919BA-B840-1001-62A9-021844E53DD0}"/>
              </a:ext>
            </a:extLst>
          </p:cNvPr>
          <p:cNvSpPr>
            <a:spLocks noGrp="1"/>
          </p:cNvSpPr>
          <p:nvPr>
            <p:ph type="title"/>
          </p:nvPr>
        </p:nvSpPr>
        <p:spPr>
          <a:xfrm>
            <a:off x="581192" y="252549"/>
            <a:ext cx="11029616" cy="1175657"/>
          </a:xfrm>
        </p:spPr>
        <p:txBody>
          <a:bodyPr/>
          <a:lstStyle/>
          <a:p>
            <a:r>
              <a:rPr lang="en-US" dirty="0"/>
              <a:t>Special Allocations: What do the Experts Say?</a:t>
            </a:r>
          </a:p>
        </p:txBody>
      </p:sp>
      <p:sp>
        <p:nvSpPr>
          <p:cNvPr id="5" name="Content Placeholder 4">
            <a:extLst>
              <a:ext uri="{FF2B5EF4-FFF2-40B4-BE49-F238E27FC236}">
                <a16:creationId xmlns:a16="http://schemas.microsoft.com/office/drawing/2014/main" id="{D906F4C9-8337-F15D-574B-EDEAD41C425C}"/>
              </a:ext>
            </a:extLst>
          </p:cNvPr>
          <p:cNvSpPr>
            <a:spLocks noGrp="1"/>
          </p:cNvSpPr>
          <p:nvPr>
            <p:ph idx="1"/>
          </p:nvPr>
        </p:nvSpPr>
        <p:spPr>
          <a:xfrm>
            <a:off x="1475509" y="1698171"/>
            <a:ext cx="9195955" cy="4907280"/>
          </a:xfrm>
        </p:spPr>
        <p:txBody>
          <a:bodyPr>
            <a:normAutofit/>
          </a:bodyPr>
          <a:lstStyle/>
          <a:p>
            <a:pPr>
              <a:lnSpc>
                <a:spcPct val="100000"/>
              </a:lnSpc>
            </a:pPr>
            <a:r>
              <a:rPr lang="en-US" sz="2400" dirty="0"/>
              <a:t>The </a:t>
            </a:r>
            <a:r>
              <a:rPr lang="en-US" sz="2400" dirty="0">
                <a:highlight>
                  <a:srgbClr val="FFFF00"/>
                </a:highlight>
              </a:rPr>
              <a:t>immensely</a:t>
            </a:r>
            <a:r>
              <a:rPr lang="en-US" sz="2400" dirty="0"/>
              <a:t> complicated tax rules governing partnership allocations—the notorious section 704(b) regulations—have been the subject of criticism ever since their promulgation nearly 30 years ago. Yet, </a:t>
            </a:r>
            <a:r>
              <a:rPr lang="en-US" sz="2400" dirty="0">
                <a:highlight>
                  <a:srgbClr val="FFFF00"/>
                </a:highlight>
              </a:rPr>
              <a:t>one particular problem with those rules has thus far escaped significant scrutiny</a:t>
            </a:r>
            <a:r>
              <a:rPr lang="en-US" sz="2400" dirty="0"/>
              <a:t>. The problem involves </a:t>
            </a:r>
            <a:r>
              <a:rPr lang="en-US" sz="2400" dirty="0">
                <a:highlight>
                  <a:srgbClr val="FFFF00"/>
                </a:highlight>
              </a:rPr>
              <a:t>partnership allocations that are shared by partners who are related to one another</a:t>
            </a:r>
            <a:r>
              <a:rPr lang="en-US" sz="2400" dirty="0"/>
              <a:t>. Because the section </a:t>
            </a:r>
            <a:r>
              <a:rPr lang="en-US" sz="2400" dirty="0">
                <a:highlight>
                  <a:srgbClr val="FFFF00"/>
                </a:highlight>
              </a:rPr>
              <a:t>704(b) regulations are premised on the assumption that partners deal with each other at arm’s length</a:t>
            </a:r>
            <a:r>
              <a:rPr lang="en-US" sz="2400" dirty="0"/>
              <a:t>, they are ill-suited to deal with related-partner allocations. As a result, these regulations can easily be abused by related partners. </a:t>
            </a:r>
          </a:p>
          <a:p>
            <a:pPr marL="0" indent="0">
              <a:buNone/>
            </a:pPr>
            <a:r>
              <a:rPr lang="en-US" dirty="0" err="1"/>
              <a:t>Cauble</a:t>
            </a:r>
            <a:r>
              <a:rPr lang="en-US" dirty="0"/>
              <a:t>, Emily and Polsky, Gregg D. (2023) "The Problem of Abusive Related-Partner Allocations," Florida Tax Review: Vol. 16, Article 9. Available at: </a:t>
            </a:r>
            <a:r>
              <a:rPr lang="en-US" dirty="0">
                <a:hlinkClick r:id="rId2"/>
              </a:rPr>
              <a:t>https://scholarship.law.ufl.edu/ftr/vol16/iss1/9</a:t>
            </a:r>
            <a:r>
              <a:rPr lang="en-US" dirty="0"/>
              <a:t> </a:t>
            </a:r>
          </a:p>
          <a:p>
            <a:pPr marL="0" indent="0">
              <a:buNone/>
            </a:pPr>
            <a:endParaRPr lang="en-US" dirty="0"/>
          </a:p>
        </p:txBody>
      </p:sp>
      <p:sp>
        <p:nvSpPr>
          <p:cNvPr id="3" name="Slide Number Placeholder 2">
            <a:extLst>
              <a:ext uri="{FF2B5EF4-FFF2-40B4-BE49-F238E27FC236}">
                <a16:creationId xmlns:a16="http://schemas.microsoft.com/office/drawing/2014/main" id="{CCB1D5F4-6782-B660-5880-4BEDD4F3D928}"/>
              </a:ext>
            </a:extLst>
          </p:cNvPr>
          <p:cNvSpPr>
            <a:spLocks noGrp="1"/>
          </p:cNvSpPr>
          <p:nvPr>
            <p:ph type="sldNum" sz="quarter" idx="12"/>
          </p:nvPr>
        </p:nvSpPr>
        <p:spPr/>
        <p:txBody>
          <a:bodyPr/>
          <a:lstStyle/>
          <a:p>
            <a:fld id="{3A98EE3D-8CD1-4C3F-BD1C-C98C9596463C}" type="slidenum">
              <a:rPr lang="en-US" smtClean="0"/>
              <a:t>24</a:t>
            </a:fld>
            <a:endParaRPr lang="en-US" dirty="0"/>
          </a:p>
        </p:txBody>
      </p:sp>
    </p:spTree>
    <p:extLst>
      <p:ext uri="{BB962C8B-B14F-4D97-AF65-F5344CB8AC3E}">
        <p14:creationId xmlns:p14="http://schemas.microsoft.com/office/powerpoint/2010/main" val="3753265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2919BA-B840-1001-62A9-021844E53DD0}"/>
              </a:ext>
            </a:extLst>
          </p:cNvPr>
          <p:cNvSpPr>
            <a:spLocks noGrp="1"/>
          </p:cNvSpPr>
          <p:nvPr>
            <p:ph type="title"/>
          </p:nvPr>
        </p:nvSpPr>
        <p:spPr>
          <a:xfrm>
            <a:off x="581192" y="252549"/>
            <a:ext cx="11029616" cy="1175657"/>
          </a:xfrm>
        </p:spPr>
        <p:txBody>
          <a:bodyPr/>
          <a:lstStyle/>
          <a:p>
            <a:r>
              <a:rPr lang="en-US" dirty="0"/>
              <a:t>Special Allocations: What do the Experts Say?</a:t>
            </a:r>
          </a:p>
        </p:txBody>
      </p:sp>
      <p:sp>
        <p:nvSpPr>
          <p:cNvPr id="5" name="Content Placeholder 4">
            <a:extLst>
              <a:ext uri="{FF2B5EF4-FFF2-40B4-BE49-F238E27FC236}">
                <a16:creationId xmlns:a16="http://schemas.microsoft.com/office/drawing/2014/main" id="{D906F4C9-8337-F15D-574B-EDEAD41C425C}"/>
              </a:ext>
            </a:extLst>
          </p:cNvPr>
          <p:cNvSpPr>
            <a:spLocks noGrp="1"/>
          </p:cNvSpPr>
          <p:nvPr>
            <p:ph idx="1"/>
          </p:nvPr>
        </p:nvSpPr>
        <p:spPr>
          <a:xfrm>
            <a:off x="1489166" y="1698171"/>
            <a:ext cx="9196251" cy="4907280"/>
          </a:xfrm>
        </p:spPr>
        <p:txBody>
          <a:bodyPr>
            <a:normAutofit fontScale="92500" lnSpcReduction="10000"/>
          </a:bodyPr>
          <a:lstStyle/>
          <a:p>
            <a:r>
              <a:rPr lang="en-US" sz="2400" b="0" i="0" dirty="0">
                <a:solidFill>
                  <a:srgbClr val="222222"/>
                </a:solidFill>
                <a:effectLst/>
                <a:highlight>
                  <a:srgbClr val="FFFF00"/>
                </a:highlight>
                <a:latin typeface="__Open_Sans_b2b1d5"/>
              </a:rPr>
              <a:t>Special allocations shouldn’t be permitted</a:t>
            </a:r>
            <a:r>
              <a:rPr lang="en-US" sz="2400" b="0" i="0" dirty="0">
                <a:solidFill>
                  <a:srgbClr val="222222"/>
                </a:solidFill>
                <a:effectLst/>
                <a:latin typeface="__Open_Sans_b2b1d5"/>
              </a:rPr>
              <a:t>, and section 704(b) should be amended to say so. </a:t>
            </a:r>
            <a:r>
              <a:rPr lang="en-US" sz="2400" b="0" i="0" dirty="0">
                <a:solidFill>
                  <a:srgbClr val="222222"/>
                </a:solidFill>
                <a:effectLst/>
                <a:highlight>
                  <a:srgbClr val="FFFF00"/>
                </a:highlight>
                <a:latin typeface="__Open_Sans_b2b1d5"/>
              </a:rPr>
              <a:t>All allocations should be made based on the proportionate capital interests </a:t>
            </a:r>
            <a:r>
              <a:rPr lang="en-US" sz="2400" b="0" i="0" dirty="0">
                <a:solidFill>
                  <a:srgbClr val="222222"/>
                </a:solidFill>
                <a:effectLst/>
                <a:latin typeface="__Open_Sans_b2b1d5"/>
              </a:rPr>
              <a:t>of the partners in the partnership. An exception to this proportionate capital treatment could be allocations related to preferred interests in the partnership. This is because the preferred interest would be given priority regarding distributions under the partnership agreement and local nontax law. As a corollary rule, all partnership allocations in form to service partners should be treated as the payment of compensation by the partnership to the partners for all federal income tax purposes,</a:t>
            </a:r>
            <a:r>
              <a:rPr lang="en-US" sz="2400" b="0" i="0" u="none" strike="noStrike" baseline="30000" dirty="0">
                <a:solidFill>
                  <a:srgbClr val="0071B8"/>
                </a:solidFill>
                <a:effectLst/>
                <a:latin typeface="__Open_Sans_b2b1d5"/>
                <a:hlinkClick r:id="rId2" tooltip="link to footnote"/>
              </a:rPr>
              <a:t>23</a:t>
            </a:r>
            <a:r>
              <a:rPr lang="en-US" sz="2400" b="0" i="0" dirty="0">
                <a:solidFill>
                  <a:srgbClr val="222222"/>
                </a:solidFill>
                <a:effectLst/>
                <a:latin typeface="__Open_Sans_b2b1d5"/>
              </a:rPr>
              <a:t> including for employment tax purposes. Appropriate transition rules should be provided.</a:t>
            </a:r>
          </a:p>
          <a:p>
            <a:pPr marL="0" indent="0">
              <a:buNone/>
            </a:pPr>
            <a:r>
              <a:rPr lang="en-US" dirty="0"/>
              <a:t>Monte A. Jackel, “Special Report: Is It (Finally) Time? Reforming Subchapter K,” Tax Notes, Mar. 29, 2021, </a:t>
            </a:r>
            <a:r>
              <a:rPr lang="en-US" dirty="0">
                <a:hlinkClick r:id="rId3"/>
              </a:rPr>
              <a:t>https://www.taxnotes.com/special-reports/partnerships-and-other-passthrough-entities/it-finally-time-reforming-subchapter-k/2021/03/26/3k6c2</a:t>
            </a:r>
            <a:r>
              <a:rPr lang="en-US" dirty="0"/>
              <a:t> </a:t>
            </a:r>
          </a:p>
          <a:p>
            <a:pPr marL="0" indent="0">
              <a:buNone/>
            </a:pPr>
            <a:endParaRPr lang="en-US" dirty="0"/>
          </a:p>
        </p:txBody>
      </p:sp>
      <p:sp>
        <p:nvSpPr>
          <p:cNvPr id="3" name="Slide Number Placeholder 2">
            <a:extLst>
              <a:ext uri="{FF2B5EF4-FFF2-40B4-BE49-F238E27FC236}">
                <a16:creationId xmlns:a16="http://schemas.microsoft.com/office/drawing/2014/main" id="{CCB1D5F4-6782-B660-5880-4BEDD4F3D928}"/>
              </a:ext>
            </a:extLst>
          </p:cNvPr>
          <p:cNvSpPr>
            <a:spLocks noGrp="1"/>
          </p:cNvSpPr>
          <p:nvPr>
            <p:ph type="sldNum" sz="quarter" idx="12"/>
          </p:nvPr>
        </p:nvSpPr>
        <p:spPr/>
        <p:txBody>
          <a:bodyPr/>
          <a:lstStyle/>
          <a:p>
            <a:fld id="{3A98EE3D-8CD1-4C3F-BD1C-C98C9596463C}" type="slidenum">
              <a:rPr lang="en-US" smtClean="0"/>
              <a:t>25</a:t>
            </a:fld>
            <a:endParaRPr lang="en-US" dirty="0"/>
          </a:p>
        </p:txBody>
      </p:sp>
    </p:spTree>
    <p:extLst>
      <p:ext uri="{BB962C8B-B14F-4D97-AF65-F5344CB8AC3E}">
        <p14:creationId xmlns:p14="http://schemas.microsoft.com/office/powerpoint/2010/main" val="530536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F5FF3-3A7F-992E-132A-7354D42C2752}"/>
              </a:ext>
            </a:extLst>
          </p:cNvPr>
          <p:cNvSpPr>
            <a:spLocks noGrp="1"/>
          </p:cNvSpPr>
          <p:nvPr>
            <p:ph type="title"/>
          </p:nvPr>
        </p:nvSpPr>
        <p:spPr/>
        <p:txBody>
          <a:bodyPr/>
          <a:lstStyle/>
          <a:p>
            <a:r>
              <a:rPr lang="en-US" dirty="0"/>
              <a:t>Question -</a:t>
            </a:r>
          </a:p>
        </p:txBody>
      </p:sp>
      <p:sp>
        <p:nvSpPr>
          <p:cNvPr id="3" name="Content Placeholder 2">
            <a:extLst>
              <a:ext uri="{FF2B5EF4-FFF2-40B4-BE49-F238E27FC236}">
                <a16:creationId xmlns:a16="http://schemas.microsoft.com/office/drawing/2014/main" id="{BB17D48E-6939-79BF-CFFC-96FF604A829B}"/>
              </a:ext>
            </a:extLst>
          </p:cNvPr>
          <p:cNvSpPr>
            <a:spLocks noGrp="1"/>
          </p:cNvSpPr>
          <p:nvPr>
            <p:ph idx="1"/>
          </p:nvPr>
        </p:nvSpPr>
        <p:spPr/>
        <p:txBody>
          <a:bodyPr/>
          <a:lstStyle/>
          <a:p>
            <a:r>
              <a:rPr lang="en-US" dirty="0"/>
              <a:t>Do we need to do more work on special allocations and their possible effect on sourcing –</a:t>
            </a:r>
          </a:p>
          <a:p>
            <a:r>
              <a:rPr lang="en-US" dirty="0"/>
              <a:t>OR – given that the two things are somewhat connected – shall we tackle both. (Should be easy . . . )</a:t>
            </a:r>
          </a:p>
        </p:txBody>
      </p:sp>
      <p:sp>
        <p:nvSpPr>
          <p:cNvPr id="4" name="Slide Number Placeholder 3">
            <a:extLst>
              <a:ext uri="{FF2B5EF4-FFF2-40B4-BE49-F238E27FC236}">
                <a16:creationId xmlns:a16="http://schemas.microsoft.com/office/drawing/2014/main" id="{51E5A005-2F3B-6AA3-D953-95CE6E7FAD14}"/>
              </a:ext>
            </a:extLst>
          </p:cNvPr>
          <p:cNvSpPr>
            <a:spLocks noGrp="1"/>
          </p:cNvSpPr>
          <p:nvPr>
            <p:ph type="sldNum" sz="quarter" idx="12"/>
          </p:nvPr>
        </p:nvSpPr>
        <p:spPr/>
        <p:txBody>
          <a:bodyPr/>
          <a:lstStyle/>
          <a:p>
            <a:fld id="{3A98EE3D-8CD1-4C3F-BD1C-C98C9596463C}" type="slidenum">
              <a:rPr lang="en-US" smtClean="0"/>
              <a:t>26</a:t>
            </a:fld>
            <a:endParaRPr lang="en-US" dirty="0"/>
          </a:p>
        </p:txBody>
      </p:sp>
    </p:spTree>
    <p:extLst>
      <p:ext uri="{BB962C8B-B14F-4D97-AF65-F5344CB8AC3E}">
        <p14:creationId xmlns:p14="http://schemas.microsoft.com/office/powerpoint/2010/main" val="3415011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CDCD-D0EE-F84A-85CA-842F1D079DDA}"/>
              </a:ext>
            </a:extLst>
          </p:cNvPr>
          <p:cNvSpPr>
            <a:spLocks noGrp="1"/>
          </p:cNvSpPr>
          <p:nvPr>
            <p:ph type="title"/>
          </p:nvPr>
        </p:nvSpPr>
        <p:spPr>
          <a:xfrm>
            <a:off x="575894" y="583474"/>
            <a:ext cx="11029616" cy="740230"/>
          </a:xfrm>
        </p:spPr>
        <p:txBody>
          <a:bodyPr/>
          <a:lstStyle/>
          <a:p>
            <a:r>
              <a:rPr lang="en-US" dirty="0"/>
              <a:t>Special allocations – A dialogue</a:t>
            </a:r>
          </a:p>
        </p:txBody>
      </p:sp>
      <p:sp>
        <p:nvSpPr>
          <p:cNvPr id="3" name="Slide Number Placeholder 2">
            <a:extLst>
              <a:ext uri="{FF2B5EF4-FFF2-40B4-BE49-F238E27FC236}">
                <a16:creationId xmlns:a16="http://schemas.microsoft.com/office/drawing/2014/main" id="{324B337C-F86D-1CBF-1832-FC97C31041C6}"/>
              </a:ext>
            </a:extLst>
          </p:cNvPr>
          <p:cNvSpPr>
            <a:spLocks noGrp="1"/>
          </p:cNvSpPr>
          <p:nvPr>
            <p:ph type="sldNum" sz="quarter" idx="12"/>
          </p:nvPr>
        </p:nvSpPr>
        <p:spPr/>
        <p:txBody>
          <a:bodyPr/>
          <a:lstStyle/>
          <a:p>
            <a:fld id="{3A98EE3D-8CD1-4C3F-BD1C-C98C9596463C}" type="slidenum">
              <a:rPr lang="en-US" smtClean="0"/>
              <a:t>3</a:t>
            </a:fld>
            <a:endParaRPr lang="en-US" dirty="0"/>
          </a:p>
        </p:txBody>
      </p:sp>
      <p:graphicFrame>
        <p:nvGraphicFramePr>
          <p:cNvPr id="4" name="Table 3">
            <a:extLst>
              <a:ext uri="{FF2B5EF4-FFF2-40B4-BE49-F238E27FC236}">
                <a16:creationId xmlns:a16="http://schemas.microsoft.com/office/drawing/2014/main" id="{D23C625A-037B-AD9F-6B31-53FB3F4A9EA8}"/>
              </a:ext>
            </a:extLst>
          </p:cNvPr>
          <p:cNvGraphicFramePr>
            <a:graphicFrameLocks noGrp="1"/>
          </p:cNvGraphicFramePr>
          <p:nvPr>
            <p:extLst>
              <p:ext uri="{D42A27DB-BD31-4B8C-83A1-F6EECF244321}">
                <p14:modId xmlns:p14="http://schemas.microsoft.com/office/powerpoint/2010/main" val="1725457027"/>
              </p:ext>
            </p:extLst>
          </p:nvPr>
        </p:nvGraphicFramePr>
        <p:xfrm>
          <a:off x="1532708" y="1677609"/>
          <a:ext cx="9126583" cy="3840480"/>
        </p:xfrm>
        <a:graphic>
          <a:graphicData uri="http://schemas.openxmlformats.org/drawingml/2006/table">
            <a:tbl>
              <a:tblPr firstRow="1" bandRow="1">
                <a:tableStyleId>{5C22544A-7EE6-4342-B048-85BDC9FD1C3A}</a:tableStyleId>
              </a:tblPr>
              <a:tblGrid>
                <a:gridCol w="3222172">
                  <a:extLst>
                    <a:ext uri="{9D8B030D-6E8A-4147-A177-3AD203B41FA5}">
                      <a16:colId xmlns:a16="http://schemas.microsoft.com/office/drawing/2014/main" val="3316952790"/>
                    </a:ext>
                  </a:extLst>
                </a:gridCol>
                <a:gridCol w="5904411">
                  <a:extLst>
                    <a:ext uri="{9D8B030D-6E8A-4147-A177-3AD203B41FA5}">
                      <a16:colId xmlns:a16="http://schemas.microsoft.com/office/drawing/2014/main" val="2388749785"/>
                    </a:ext>
                  </a:extLst>
                </a:gridCol>
              </a:tblGrid>
              <a:tr h="370840">
                <a:tc>
                  <a:txBody>
                    <a:bodyPr/>
                    <a:lstStyle/>
                    <a:p>
                      <a:r>
                        <a:rPr lang="en-US" dirty="0"/>
                        <a:t>Question:</a:t>
                      </a:r>
                    </a:p>
                  </a:txBody>
                  <a:tcPr marL="137160" marR="137160" marT="137160" marB="137160" anchor="ctr"/>
                </a:tc>
                <a:tc>
                  <a:txBody>
                    <a:bodyPr/>
                    <a:lstStyle/>
                    <a:p>
                      <a:r>
                        <a:rPr lang="en-US" dirty="0"/>
                        <a:t>Answer:</a:t>
                      </a:r>
                    </a:p>
                  </a:txBody>
                  <a:tcPr marL="137160" marR="137160" marT="137160" marB="137160" anchor="ctr"/>
                </a:tc>
                <a:extLst>
                  <a:ext uri="{0D108BD9-81ED-4DB2-BD59-A6C34878D82A}">
                    <a16:rowId xmlns:a16="http://schemas.microsoft.com/office/drawing/2014/main" val="3782483082"/>
                  </a:ext>
                </a:extLst>
              </a:tr>
              <a:tr h="370840">
                <a:tc>
                  <a:txBody>
                    <a:bodyPr/>
                    <a:lstStyle/>
                    <a:p>
                      <a:r>
                        <a:rPr lang="en-US" dirty="0"/>
                        <a:t>What are special allocations?</a:t>
                      </a:r>
                    </a:p>
                  </a:txBody>
                  <a:tcPr marL="137160" marR="137160" marT="137160" marB="137160" anchor="ctr"/>
                </a:tc>
                <a:tc>
                  <a:txBody>
                    <a:bodyPr/>
                    <a:lstStyle/>
                    <a:p>
                      <a:r>
                        <a:rPr lang="en-US" dirty="0"/>
                        <a:t>Well, first – they’re not that special.</a:t>
                      </a:r>
                    </a:p>
                  </a:txBody>
                  <a:tcPr marL="137160" marR="137160" marT="137160" marB="137160" anchor="ctr"/>
                </a:tc>
                <a:extLst>
                  <a:ext uri="{0D108BD9-81ED-4DB2-BD59-A6C34878D82A}">
                    <a16:rowId xmlns:a16="http://schemas.microsoft.com/office/drawing/2014/main" val="756566827"/>
                  </a:ext>
                </a:extLst>
              </a:tr>
              <a:tr h="370840">
                <a:tc>
                  <a:txBody>
                    <a:bodyPr/>
                    <a:lstStyle/>
                    <a:p>
                      <a:r>
                        <a:rPr lang="en-US" dirty="0"/>
                        <a:t>Why do you say that??</a:t>
                      </a:r>
                    </a:p>
                  </a:txBody>
                  <a:tcPr marL="137160" marR="137160" marT="137160" marB="137160" anchor="ctr"/>
                </a:tc>
                <a:tc>
                  <a:txBody>
                    <a:bodyPr/>
                    <a:lstStyle/>
                    <a:p>
                      <a:r>
                        <a:rPr lang="en-US" dirty="0"/>
                        <a:t>IRC – Sec. 704(a) provides that: </a:t>
                      </a:r>
                    </a:p>
                    <a:p>
                      <a:r>
                        <a:rPr lang="en-US" dirty="0"/>
                        <a:t>“A partner’s distributive share of income, gain, loss, deduction, or credit shall, except as otherwise provided in this chapter, be determined by the </a:t>
                      </a:r>
                      <a:r>
                        <a:rPr lang="en-US" i="1" dirty="0"/>
                        <a:t>partnership agreement</a:t>
                      </a:r>
                      <a:r>
                        <a:rPr lang="en-US" dirty="0"/>
                        <a:t>.”</a:t>
                      </a:r>
                    </a:p>
                  </a:txBody>
                  <a:tcPr marL="137160" marR="137160" marT="137160" marB="137160" anchor="ctr"/>
                </a:tc>
                <a:extLst>
                  <a:ext uri="{0D108BD9-81ED-4DB2-BD59-A6C34878D82A}">
                    <a16:rowId xmlns:a16="http://schemas.microsoft.com/office/drawing/2014/main" val="3058281467"/>
                  </a:ext>
                </a:extLst>
              </a:tr>
              <a:tr h="370840">
                <a:tc>
                  <a:txBody>
                    <a:bodyPr/>
                    <a:lstStyle/>
                    <a:p>
                      <a:r>
                        <a:rPr lang="en-US" dirty="0"/>
                        <a:t>So, why are they called “special.” </a:t>
                      </a:r>
                    </a:p>
                  </a:txBody>
                  <a:tcPr marL="137160" marR="137160" marT="137160" marB="137160" anchor="ctr"/>
                </a:tc>
                <a:tc>
                  <a:txBody>
                    <a:bodyPr/>
                    <a:lstStyle/>
                    <a:p>
                      <a:r>
                        <a:rPr lang="en-US" dirty="0"/>
                        <a:t>They’re “special” to the extent we look at allocations as primarily determined by a partner’s share of partnership capital. </a:t>
                      </a:r>
                    </a:p>
                  </a:txBody>
                  <a:tcPr marL="137160" marR="137160" marT="137160" marB="137160" anchor="ctr"/>
                </a:tc>
                <a:extLst>
                  <a:ext uri="{0D108BD9-81ED-4DB2-BD59-A6C34878D82A}">
                    <a16:rowId xmlns:a16="http://schemas.microsoft.com/office/drawing/2014/main" val="2446799344"/>
                  </a:ext>
                </a:extLst>
              </a:tr>
            </a:tbl>
          </a:graphicData>
        </a:graphic>
      </p:graphicFrame>
    </p:spTree>
    <p:extLst>
      <p:ext uri="{BB962C8B-B14F-4D97-AF65-F5344CB8AC3E}">
        <p14:creationId xmlns:p14="http://schemas.microsoft.com/office/powerpoint/2010/main" val="381111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CDCD-D0EE-F84A-85CA-842F1D079DDA}"/>
              </a:ext>
            </a:extLst>
          </p:cNvPr>
          <p:cNvSpPr>
            <a:spLocks noGrp="1"/>
          </p:cNvSpPr>
          <p:nvPr>
            <p:ph type="title"/>
          </p:nvPr>
        </p:nvSpPr>
        <p:spPr>
          <a:xfrm>
            <a:off x="575894" y="583474"/>
            <a:ext cx="11029616" cy="740230"/>
          </a:xfrm>
        </p:spPr>
        <p:txBody>
          <a:bodyPr/>
          <a:lstStyle/>
          <a:p>
            <a:r>
              <a:rPr lang="en-US" dirty="0"/>
              <a:t>Special allocations – A dialogue</a:t>
            </a:r>
          </a:p>
        </p:txBody>
      </p:sp>
      <p:sp>
        <p:nvSpPr>
          <p:cNvPr id="3" name="Slide Number Placeholder 2">
            <a:extLst>
              <a:ext uri="{FF2B5EF4-FFF2-40B4-BE49-F238E27FC236}">
                <a16:creationId xmlns:a16="http://schemas.microsoft.com/office/drawing/2014/main" id="{324B337C-F86D-1CBF-1832-FC97C31041C6}"/>
              </a:ext>
            </a:extLst>
          </p:cNvPr>
          <p:cNvSpPr>
            <a:spLocks noGrp="1"/>
          </p:cNvSpPr>
          <p:nvPr>
            <p:ph type="sldNum" sz="quarter" idx="12"/>
          </p:nvPr>
        </p:nvSpPr>
        <p:spPr/>
        <p:txBody>
          <a:bodyPr/>
          <a:lstStyle/>
          <a:p>
            <a:fld id="{3A98EE3D-8CD1-4C3F-BD1C-C98C9596463C}" type="slidenum">
              <a:rPr lang="en-US" smtClean="0"/>
              <a:t>4</a:t>
            </a:fld>
            <a:endParaRPr lang="en-US" dirty="0"/>
          </a:p>
        </p:txBody>
      </p:sp>
      <p:graphicFrame>
        <p:nvGraphicFramePr>
          <p:cNvPr id="4" name="Table 3">
            <a:extLst>
              <a:ext uri="{FF2B5EF4-FFF2-40B4-BE49-F238E27FC236}">
                <a16:creationId xmlns:a16="http://schemas.microsoft.com/office/drawing/2014/main" id="{D23C625A-037B-AD9F-6B31-53FB3F4A9EA8}"/>
              </a:ext>
            </a:extLst>
          </p:cNvPr>
          <p:cNvGraphicFramePr>
            <a:graphicFrameLocks noGrp="1"/>
          </p:cNvGraphicFramePr>
          <p:nvPr>
            <p:extLst>
              <p:ext uri="{D42A27DB-BD31-4B8C-83A1-F6EECF244321}">
                <p14:modId xmlns:p14="http://schemas.microsoft.com/office/powerpoint/2010/main" val="4007381277"/>
              </p:ext>
            </p:extLst>
          </p:nvPr>
        </p:nvGraphicFramePr>
        <p:xfrm>
          <a:off x="1515291" y="1677609"/>
          <a:ext cx="9152710" cy="4937760"/>
        </p:xfrm>
        <a:graphic>
          <a:graphicData uri="http://schemas.openxmlformats.org/drawingml/2006/table">
            <a:tbl>
              <a:tblPr firstRow="1" bandRow="1">
                <a:tableStyleId>{5C22544A-7EE6-4342-B048-85BDC9FD1C3A}</a:tableStyleId>
              </a:tblPr>
              <a:tblGrid>
                <a:gridCol w="3222172">
                  <a:extLst>
                    <a:ext uri="{9D8B030D-6E8A-4147-A177-3AD203B41FA5}">
                      <a16:colId xmlns:a16="http://schemas.microsoft.com/office/drawing/2014/main" val="3316952790"/>
                    </a:ext>
                  </a:extLst>
                </a:gridCol>
                <a:gridCol w="5930538">
                  <a:extLst>
                    <a:ext uri="{9D8B030D-6E8A-4147-A177-3AD203B41FA5}">
                      <a16:colId xmlns:a16="http://schemas.microsoft.com/office/drawing/2014/main" val="2388749785"/>
                    </a:ext>
                  </a:extLst>
                </a:gridCol>
              </a:tblGrid>
              <a:tr h="370840">
                <a:tc>
                  <a:txBody>
                    <a:bodyPr/>
                    <a:lstStyle/>
                    <a:p>
                      <a:r>
                        <a:rPr lang="en-US" dirty="0"/>
                        <a:t>Question:</a:t>
                      </a:r>
                    </a:p>
                  </a:txBody>
                  <a:tcPr marL="137160" marR="137160" marT="137160" marB="137160"/>
                </a:tc>
                <a:tc>
                  <a:txBody>
                    <a:bodyPr/>
                    <a:lstStyle/>
                    <a:p>
                      <a:r>
                        <a:rPr lang="en-US" dirty="0"/>
                        <a:t>Answer:</a:t>
                      </a:r>
                    </a:p>
                  </a:txBody>
                  <a:tcPr marL="137160" marR="137160" marT="137160" marB="137160"/>
                </a:tc>
                <a:extLst>
                  <a:ext uri="{0D108BD9-81ED-4DB2-BD59-A6C34878D82A}">
                    <a16:rowId xmlns:a16="http://schemas.microsoft.com/office/drawing/2014/main" val="3782483082"/>
                  </a:ext>
                </a:extLst>
              </a:tr>
              <a:tr h="370840">
                <a:tc>
                  <a:txBody>
                    <a:bodyPr/>
                    <a:lstStyle/>
                    <a:p>
                      <a:r>
                        <a:rPr lang="en-US" dirty="0"/>
                        <a:t>What are “items”? </a:t>
                      </a:r>
                    </a:p>
                  </a:txBody>
                  <a:tcPr marL="137160" marR="137160" marT="137160" marB="137160"/>
                </a:tc>
                <a:tc>
                  <a:txBody>
                    <a:bodyPr/>
                    <a:lstStyle/>
                    <a:p>
                      <a:r>
                        <a:rPr lang="en-US" dirty="0"/>
                        <a:t>Items are amounts of specific transactions or categories of transactions that go into the determination of net income (including, BTW, exempt income and non-deductible expenses). </a:t>
                      </a:r>
                    </a:p>
                  </a:txBody>
                  <a:tcPr marL="137160" marR="137160" marT="137160" marB="137160"/>
                </a:tc>
                <a:extLst>
                  <a:ext uri="{0D108BD9-81ED-4DB2-BD59-A6C34878D82A}">
                    <a16:rowId xmlns:a16="http://schemas.microsoft.com/office/drawing/2014/main" val="756566827"/>
                  </a:ext>
                </a:extLst>
              </a:tr>
              <a:tr h="370840">
                <a:tc>
                  <a:txBody>
                    <a:bodyPr/>
                    <a:lstStyle/>
                    <a:p>
                      <a:r>
                        <a:rPr lang="en-US" dirty="0"/>
                        <a:t>So, not just income. </a:t>
                      </a:r>
                    </a:p>
                  </a:txBody>
                  <a:tcPr marL="137160" marR="137160" marT="137160" marB="137160"/>
                </a:tc>
                <a:tc>
                  <a:txBody>
                    <a:bodyPr/>
                    <a:lstStyle/>
                    <a:p>
                      <a:r>
                        <a:rPr lang="en-US" dirty="0"/>
                        <a:t>Right - See IRC Sec. 702</a:t>
                      </a:r>
                    </a:p>
                    <a:p>
                      <a:endParaRPr lang="en-US" dirty="0"/>
                    </a:p>
                    <a:p>
                      <a:r>
                        <a:rPr lang="en-US" dirty="0"/>
                        <a:t>(a) General rule</a:t>
                      </a:r>
                    </a:p>
                    <a:p>
                      <a:r>
                        <a:rPr lang="en-US" dirty="0"/>
                        <a:t>In determining his income tax, each partner shall take into account separately his distributive share of the partnership’s—</a:t>
                      </a:r>
                    </a:p>
                    <a:p>
                      <a:r>
                        <a:rPr lang="en-US" dirty="0"/>
                        <a:t>. . . </a:t>
                      </a:r>
                    </a:p>
                    <a:p>
                      <a:r>
                        <a:rPr lang="en-US" dirty="0"/>
                        <a:t>(7) . . .  items of income, gain, loss, deduction, or credit, to the extent provided by regulations prescribed by the Secretary, . . . </a:t>
                      </a:r>
                    </a:p>
                  </a:txBody>
                  <a:tcPr marL="137160" marR="137160" marT="137160" marB="137160"/>
                </a:tc>
                <a:extLst>
                  <a:ext uri="{0D108BD9-81ED-4DB2-BD59-A6C34878D82A}">
                    <a16:rowId xmlns:a16="http://schemas.microsoft.com/office/drawing/2014/main" val="3058281467"/>
                  </a:ext>
                </a:extLst>
              </a:tr>
            </a:tbl>
          </a:graphicData>
        </a:graphic>
      </p:graphicFrame>
    </p:spTree>
    <p:extLst>
      <p:ext uri="{BB962C8B-B14F-4D97-AF65-F5344CB8AC3E}">
        <p14:creationId xmlns:p14="http://schemas.microsoft.com/office/powerpoint/2010/main" val="3826367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CDCD-D0EE-F84A-85CA-842F1D079DDA}"/>
              </a:ext>
            </a:extLst>
          </p:cNvPr>
          <p:cNvSpPr>
            <a:spLocks noGrp="1"/>
          </p:cNvSpPr>
          <p:nvPr>
            <p:ph type="title"/>
          </p:nvPr>
        </p:nvSpPr>
        <p:spPr>
          <a:xfrm>
            <a:off x="575894" y="583474"/>
            <a:ext cx="11029616" cy="740230"/>
          </a:xfrm>
        </p:spPr>
        <p:txBody>
          <a:bodyPr/>
          <a:lstStyle/>
          <a:p>
            <a:r>
              <a:rPr lang="en-US" dirty="0"/>
              <a:t>Special allocations – A dialogue</a:t>
            </a:r>
          </a:p>
        </p:txBody>
      </p:sp>
      <p:sp>
        <p:nvSpPr>
          <p:cNvPr id="3" name="Slide Number Placeholder 2">
            <a:extLst>
              <a:ext uri="{FF2B5EF4-FFF2-40B4-BE49-F238E27FC236}">
                <a16:creationId xmlns:a16="http://schemas.microsoft.com/office/drawing/2014/main" id="{324B337C-F86D-1CBF-1832-FC97C31041C6}"/>
              </a:ext>
            </a:extLst>
          </p:cNvPr>
          <p:cNvSpPr>
            <a:spLocks noGrp="1"/>
          </p:cNvSpPr>
          <p:nvPr>
            <p:ph type="sldNum" sz="quarter" idx="12"/>
          </p:nvPr>
        </p:nvSpPr>
        <p:spPr/>
        <p:txBody>
          <a:bodyPr/>
          <a:lstStyle/>
          <a:p>
            <a:fld id="{3A98EE3D-8CD1-4C3F-BD1C-C98C9596463C}" type="slidenum">
              <a:rPr lang="en-US" smtClean="0"/>
              <a:t>5</a:t>
            </a:fld>
            <a:endParaRPr lang="en-US" dirty="0"/>
          </a:p>
        </p:txBody>
      </p:sp>
      <p:graphicFrame>
        <p:nvGraphicFramePr>
          <p:cNvPr id="4" name="Table 3">
            <a:extLst>
              <a:ext uri="{FF2B5EF4-FFF2-40B4-BE49-F238E27FC236}">
                <a16:creationId xmlns:a16="http://schemas.microsoft.com/office/drawing/2014/main" id="{D23C625A-037B-AD9F-6B31-53FB3F4A9EA8}"/>
              </a:ext>
            </a:extLst>
          </p:cNvPr>
          <p:cNvGraphicFramePr>
            <a:graphicFrameLocks noGrp="1"/>
          </p:cNvGraphicFramePr>
          <p:nvPr>
            <p:extLst>
              <p:ext uri="{D42A27DB-BD31-4B8C-83A1-F6EECF244321}">
                <p14:modId xmlns:p14="http://schemas.microsoft.com/office/powerpoint/2010/main" val="2704019350"/>
              </p:ext>
            </p:extLst>
          </p:nvPr>
        </p:nvGraphicFramePr>
        <p:xfrm>
          <a:off x="1524000" y="1677609"/>
          <a:ext cx="9152709" cy="4114800"/>
        </p:xfrm>
        <a:graphic>
          <a:graphicData uri="http://schemas.openxmlformats.org/drawingml/2006/table">
            <a:tbl>
              <a:tblPr firstRow="1" bandRow="1">
                <a:tableStyleId>{5C22544A-7EE6-4342-B048-85BDC9FD1C3A}</a:tableStyleId>
              </a:tblPr>
              <a:tblGrid>
                <a:gridCol w="3230880">
                  <a:extLst>
                    <a:ext uri="{9D8B030D-6E8A-4147-A177-3AD203B41FA5}">
                      <a16:colId xmlns:a16="http://schemas.microsoft.com/office/drawing/2014/main" val="3316952790"/>
                    </a:ext>
                  </a:extLst>
                </a:gridCol>
                <a:gridCol w="5921829">
                  <a:extLst>
                    <a:ext uri="{9D8B030D-6E8A-4147-A177-3AD203B41FA5}">
                      <a16:colId xmlns:a16="http://schemas.microsoft.com/office/drawing/2014/main" val="2388749785"/>
                    </a:ext>
                  </a:extLst>
                </a:gridCol>
              </a:tblGrid>
              <a:tr h="370840">
                <a:tc>
                  <a:txBody>
                    <a:bodyPr/>
                    <a:lstStyle/>
                    <a:p>
                      <a:r>
                        <a:rPr lang="en-US" dirty="0"/>
                        <a:t>Question:</a:t>
                      </a:r>
                    </a:p>
                  </a:txBody>
                  <a:tcPr marL="137160" marR="137160" marT="137160" marB="137160"/>
                </a:tc>
                <a:tc>
                  <a:txBody>
                    <a:bodyPr/>
                    <a:lstStyle/>
                    <a:p>
                      <a:r>
                        <a:rPr lang="en-US" dirty="0"/>
                        <a:t>Answer:</a:t>
                      </a:r>
                    </a:p>
                  </a:txBody>
                  <a:tcPr marL="137160" marR="137160" marT="137160" marB="137160"/>
                </a:tc>
                <a:extLst>
                  <a:ext uri="{0D108BD9-81ED-4DB2-BD59-A6C34878D82A}">
                    <a16:rowId xmlns:a16="http://schemas.microsoft.com/office/drawing/2014/main" val="3782483082"/>
                  </a:ext>
                </a:extLst>
              </a:tr>
              <a:tr h="370840">
                <a:tc>
                  <a:txBody>
                    <a:bodyPr/>
                    <a:lstStyle/>
                    <a:p>
                      <a:r>
                        <a:rPr lang="en-US" dirty="0"/>
                        <a:t>So, partners can simply agree to share any items in any way they want and this will be allowed for tax purposes?</a:t>
                      </a:r>
                    </a:p>
                  </a:txBody>
                  <a:tcPr marL="137160" marR="137160" marT="137160" marB="137160"/>
                </a:tc>
                <a:tc>
                  <a:txBody>
                    <a:bodyPr/>
                    <a:lstStyle/>
                    <a:p>
                      <a:r>
                        <a:rPr lang="en-US" dirty="0"/>
                        <a:t>Well, there are limits. The first is “substantial economic effect.”</a:t>
                      </a:r>
                    </a:p>
                    <a:p>
                      <a:endParaRPr lang="en-US" dirty="0"/>
                    </a:p>
                    <a:p>
                      <a:r>
                        <a:rPr lang="en-US" dirty="0"/>
                        <a:t>See IRC Sec. 704(b)(2), which provides that the agreement will not determine the amounts of items allocated to the partners if: “the allocation to a partner under the agreement of income, gain, loss, deduction, or credit (or item thereof) does not have substantial economic effect.”</a:t>
                      </a:r>
                    </a:p>
                  </a:txBody>
                  <a:tcPr marL="137160" marR="137160" marT="137160" marB="137160"/>
                </a:tc>
                <a:extLst>
                  <a:ext uri="{0D108BD9-81ED-4DB2-BD59-A6C34878D82A}">
                    <a16:rowId xmlns:a16="http://schemas.microsoft.com/office/drawing/2014/main" val="756566827"/>
                  </a:ext>
                </a:extLst>
              </a:tr>
              <a:tr h="370840">
                <a:tc>
                  <a:txBody>
                    <a:bodyPr/>
                    <a:lstStyle/>
                    <a:p>
                      <a:r>
                        <a:rPr lang="en-US" dirty="0"/>
                        <a:t>Is this just economic substance?</a:t>
                      </a:r>
                    </a:p>
                  </a:txBody>
                  <a:tcPr marL="137160" marR="137160" marT="137160" marB="137160"/>
                </a:tc>
                <a:tc>
                  <a:txBody>
                    <a:bodyPr/>
                    <a:lstStyle/>
                    <a:p>
                      <a:r>
                        <a:rPr lang="en-US" dirty="0"/>
                        <a:t>Sort of, but it’s a bit more complicated than that.</a:t>
                      </a:r>
                    </a:p>
                  </a:txBody>
                  <a:tcPr marL="137160" marR="137160" marT="137160" marB="137160"/>
                </a:tc>
                <a:extLst>
                  <a:ext uri="{0D108BD9-81ED-4DB2-BD59-A6C34878D82A}">
                    <a16:rowId xmlns:a16="http://schemas.microsoft.com/office/drawing/2014/main" val="3058281467"/>
                  </a:ext>
                </a:extLst>
              </a:tr>
            </a:tbl>
          </a:graphicData>
        </a:graphic>
      </p:graphicFrame>
    </p:spTree>
    <p:extLst>
      <p:ext uri="{BB962C8B-B14F-4D97-AF65-F5344CB8AC3E}">
        <p14:creationId xmlns:p14="http://schemas.microsoft.com/office/powerpoint/2010/main" val="31371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CDCD-D0EE-F84A-85CA-842F1D079DDA}"/>
              </a:ext>
            </a:extLst>
          </p:cNvPr>
          <p:cNvSpPr>
            <a:spLocks noGrp="1"/>
          </p:cNvSpPr>
          <p:nvPr>
            <p:ph type="title"/>
          </p:nvPr>
        </p:nvSpPr>
        <p:spPr>
          <a:xfrm>
            <a:off x="575894" y="583474"/>
            <a:ext cx="11029616" cy="740230"/>
          </a:xfrm>
        </p:spPr>
        <p:txBody>
          <a:bodyPr/>
          <a:lstStyle/>
          <a:p>
            <a:r>
              <a:rPr lang="en-US" dirty="0"/>
              <a:t>Special allocations – A dialogue</a:t>
            </a:r>
          </a:p>
        </p:txBody>
      </p:sp>
      <p:sp>
        <p:nvSpPr>
          <p:cNvPr id="3" name="Slide Number Placeholder 2">
            <a:extLst>
              <a:ext uri="{FF2B5EF4-FFF2-40B4-BE49-F238E27FC236}">
                <a16:creationId xmlns:a16="http://schemas.microsoft.com/office/drawing/2014/main" id="{324B337C-F86D-1CBF-1832-FC97C31041C6}"/>
              </a:ext>
            </a:extLst>
          </p:cNvPr>
          <p:cNvSpPr>
            <a:spLocks noGrp="1"/>
          </p:cNvSpPr>
          <p:nvPr>
            <p:ph type="sldNum" sz="quarter" idx="12"/>
          </p:nvPr>
        </p:nvSpPr>
        <p:spPr/>
        <p:txBody>
          <a:bodyPr/>
          <a:lstStyle/>
          <a:p>
            <a:fld id="{3A98EE3D-8CD1-4C3F-BD1C-C98C9596463C}" type="slidenum">
              <a:rPr lang="en-US" smtClean="0"/>
              <a:t>6</a:t>
            </a:fld>
            <a:endParaRPr lang="en-US" dirty="0"/>
          </a:p>
        </p:txBody>
      </p:sp>
      <p:graphicFrame>
        <p:nvGraphicFramePr>
          <p:cNvPr id="4" name="Table 3">
            <a:extLst>
              <a:ext uri="{FF2B5EF4-FFF2-40B4-BE49-F238E27FC236}">
                <a16:creationId xmlns:a16="http://schemas.microsoft.com/office/drawing/2014/main" id="{D23C625A-037B-AD9F-6B31-53FB3F4A9EA8}"/>
              </a:ext>
            </a:extLst>
          </p:cNvPr>
          <p:cNvGraphicFramePr>
            <a:graphicFrameLocks noGrp="1"/>
          </p:cNvGraphicFramePr>
          <p:nvPr>
            <p:extLst>
              <p:ext uri="{D42A27DB-BD31-4B8C-83A1-F6EECF244321}">
                <p14:modId xmlns:p14="http://schemas.microsoft.com/office/powerpoint/2010/main" val="1070030263"/>
              </p:ext>
            </p:extLst>
          </p:nvPr>
        </p:nvGraphicFramePr>
        <p:xfrm>
          <a:off x="1524000" y="1677609"/>
          <a:ext cx="9135291" cy="4389120"/>
        </p:xfrm>
        <a:graphic>
          <a:graphicData uri="http://schemas.openxmlformats.org/drawingml/2006/table">
            <a:tbl>
              <a:tblPr firstRow="1" bandRow="1">
                <a:tableStyleId>{5C22544A-7EE6-4342-B048-85BDC9FD1C3A}</a:tableStyleId>
              </a:tblPr>
              <a:tblGrid>
                <a:gridCol w="3213463">
                  <a:extLst>
                    <a:ext uri="{9D8B030D-6E8A-4147-A177-3AD203B41FA5}">
                      <a16:colId xmlns:a16="http://schemas.microsoft.com/office/drawing/2014/main" val="3316952790"/>
                    </a:ext>
                  </a:extLst>
                </a:gridCol>
                <a:gridCol w="5921828">
                  <a:extLst>
                    <a:ext uri="{9D8B030D-6E8A-4147-A177-3AD203B41FA5}">
                      <a16:colId xmlns:a16="http://schemas.microsoft.com/office/drawing/2014/main" val="2388749785"/>
                    </a:ext>
                  </a:extLst>
                </a:gridCol>
              </a:tblGrid>
              <a:tr h="370840">
                <a:tc>
                  <a:txBody>
                    <a:bodyPr/>
                    <a:lstStyle/>
                    <a:p>
                      <a:r>
                        <a:rPr lang="en-US" dirty="0"/>
                        <a:t>Question</a:t>
                      </a:r>
                    </a:p>
                  </a:txBody>
                  <a:tcPr marL="137160" marR="137160" marT="137160" marB="137160"/>
                </a:tc>
                <a:tc>
                  <a:txBody>
                    <a:bodyPr/>
                    <a:lstStyle/>
                    <a:p>
                      <a:r>
                        <a:rPr lang="en-US" dirty="0"/>
                        <a:t>Answer:</a:t>
                      </a:r>
                    </a:p>
                  </a:txBody>
                  <a:tcPr marL="137160" marR="137160" marT="137160" marB="137160"/>
                </a:tc>
                <a:extLst>
                  <a:ext uri="{0D108BD9-81ED-4DB2-BD59-A6C34878D82A}">
                    <a16:rowId xmlns:a16="http://schemas.microsoft.com/office/drawing/2014/main" val="3782483082"/>
                  </a:ext>
                </a:extLst>
              </a:tr>
              <a:tr h="370840">
                <a:tc>
                  <a:txBody>
                    <a:bodyPr/>
                    <a:lstStyle/>
                    <a:p>
                      <a:r>
                        <a:rPr lang="en-US" dirty="0"/>
                        <a:t>Go on . . . ???</a:t>
                      </a:r>
                    </a:p>
                  </a:txBody>
                  <a:tcPr marL="137160" marR="137160" marT="137160" marB="137160"/>
                </a:tc>
                <a:tc>
                  <a:txBody>
                    <a:bodyPr/>
                    <a:lstStyle/>
                    <a:p>
                      <a:r>
                        <a:rPr lang="en-US" dirty="0"/>
                        <a:t>Suffice it to say – see IRS Reg. Sec. 1.704-1(b)(2).</a:t>
                      </a:r>
                    </a:p>
                    <a:p>
                      <a:endParaRPr lang="en-US" dirty="0"/>
                    </a:p>
                    <a:p>
                      <a:r>
                        <a:rPr lang="en-US" dirty="0"/>
                        <a:t>Economic effect is met if the partners also agree that: </a:t>
                      </a:r>
                    </a:p>
                    <a:p>
                      <a:endParaRPr lang="en-US" dirty="0"/>
                    </a:p>
                    <a:p>
                      <a:r>
                        <a:rPr lang="en-US" dirty="0"/>
                        <a:t>     (1) the partnership will maintain capital accounts in accordance with Subchapter K and applicable regulations; </a:t>
                      </a:r>
                    </a:p>
                    <a:p>
                      <a:endParaRPr lang="en-US" dirty="0"/>
                    </a:p>
                    <a:p>
                      <a:r>
                        <a:rPr lang="en-US" dirty="0"/>
                        <a:t>     (2) liquidating distributions will be based on these capital accounts; and </a:t>
                      </a:r>
                    </a:p>
                    <a:p>
                      <a:endParaRPr lang="en-US" dirty="0"/>
                    </a:p>
                    <a:p>
                      <a:r>
                        <a:rPr lang="en-US" dirty="0"/>
                        <a:t>     (3) if any partner’s capital account is negative, that deficit will be made up either by a contribution by or an offsetting allocation to that partner. </a:t>
                      </a:r>
                    </a:p>
                  </a:txBody>
                  <a:tcPr marL="137160" marR="137160" marT="137160" marB="137160"/>
                </a:tc>
                <a:extLst>
                  <a:ext uri="{0D108BD9-81ED-4DB2-BD59-A6C34878D82A}">
                    <a16:rowId xmlns:a16="http://schemas.microsoft.com/office/drawing/2014/main" val="756566827"/>
                  </a:ext>
                </a:extLst>
              </a:tr>
            </a:tbl>
          </a:graphicData>
        </a:graphic>
      </p:graphicFrame>
    </p:spTree>
    <p:extLst>
      <p:ext uri="{BB962C8B-B14F-4D97-AF65-F5344CB8AC3E}">
        <p14:creationId xmlns:p14="http://schemas.microsoft.com/office/powerpoint/2010/main" val="2540216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CDCD-D0EE-F84A-85CA-842F1D079DDA}"/>
              </a:ext>
            </a:extLst>
          </p:cNvPr>
          <p:cNvSpPr>
            <a:spLocks noGrp="1"/>
          </p:cNvSpPr>
          <p:nvPr>
            <p:ph type="title"/>
          </p:nvPr>
        </p:nvSpPr>
        <p:spPr>
          <a:xfrm>
            <a:off x="575894" y="583474"/>
            <a:ext cx="11029616" cy="740230"/>
          </a:xfrm>
        </p:spPr>
        <p:txBody>
          <a:bodyPr/>
          <a:lstStyle/>
          <a:p>
            <a:r>
              <a:rPr lang="en-US" dirty="0"/>
              <a:t>Special allocations – A dialogue</a:t>
            </a:r>
          </a:p>
        </p:txBody>
      </p:sp>
      <p:sp>
        <p:nvSpPr>
          <p:cNvPr id="3" name="Slide Number Placeholder 2">
            <a:extLst>
              <a:ext uri="{FF2B5EF4-FFF2-40B4-BE49-F238E27FC236}">
                <a16:creationId xmlns:a16="http://schemas.microsoft.com/office/drawing/2014/main" id="{324B337C-F86D-1CBF-1832-FC97C31041C6}"/>
              </a:ext>
            </a:extLst>
          </p:cNvPr>
          <p:cNvSpPr>
            <a:spLocks noGrp="1"/>
          </p:cNvSpPr>
          <p:nvPr>
            <p:ph type="sldNum" sz="quarter" idx="12"/>
          </p:nvPr>
        </p:nvSpPr>
        <p:spPr/>
        <p:txBody>
          <a:bodyPr/>
          <a:lstStyle/>
          <a:p>
            <a:fld id="{3A98EE3D-8CD1-4C3F-BD1C-C98C9596463C}" type="slidenum">
              <a:rPr lang="en-US" smtClean="0"/>
              <a:t>7</a:t>
            </a:fld>
            <a:endParaRPr lang="en-US" dirty="0"/>
          </a:p>
        </p:txBody>
      </p:sp>
      <p:graphicFrame>
        <p:nvGraphicFramePr>
          <p:cNvPr id="4" name="Table 3">
            <a:extLst>
              <a:ext uri="{FF2B5EF4-FFF2-40B4-BE49-F238E27FC236}">
                <a16:creationId xmlns:a16="http://schemas.microsoft.com/office/drawing/2014/main" id="{D23C625A-037B-AD9F-6B31-53FB3F4A9EA8}"/>
              </a:ext>
            </a:extLst>
          </p:cNvPr>
          <p:cNvGraphicFramePr>
            <a:graphicFrameLocks noGrp="1"/>
          </p:cNvGraphicFramePr>
          <p:nvPr>
            <p:extLst>
              <p:ext uri="{D42A27DB-BD31-4B8C-83A1-F6EECF244321}">
                <p14:modId xmlns:p14="http://schemas.microsoft.com/office/powerpoint/2010/main" val="1966875227"/>
              </p:ext>
            </p:extLst>
          </p:nvPr>
        </p:nvGraphicFramePr>
        <p:xfrm>
          <a:off x="1532709" y="1677609"/>
          <a:ext cx="9135292" cy="4892040"/>
        </p:xfrm>
        <a:graphic>
          <a:graphicData uri="http://schemas.openxmlformats.org/drawingml/2006/table">
            <a:tbl>
              <a:tblPr firstRow="1" bandRow="1">
                <a:tableStyleId>{5C22544A-7EE6-4342-B048-85BDC9FD1C3A}</a:tableStyleId>
              </a:tblPr>
              <a:tblGrid>
                <a:gridCol w="3204754">
                  <a:extLst>
                    <a:ext uri="{9D8B030D-6E8A-4147-A177-3AD203B41FA5}">
                      <a16:colId xmlns:a16="http://schemas.microsoft.com/office/drawing/2014/main" val="3316952790"/>
                    </a:ext>
                  </a:extLst>
                </a:gridCol>
                <a:gridCol w="5930538">
                  <a:extLst>
                    <a:ext uri="{9D8B030D-6E8A-4147-A177-3AD203B41FA5}">
                      <a16:colId xmlns:a16="http://schemas.microsoft.com/office/drawing/2014/main" val="2388749785"/>
                    </a:ext>
                  </a:extLst>
                </a:gridCol>
              </a:tblGrid>
              <a:tr h="370840">
                <a:tc>
                  <a:txBody>
                    <a:bodyPr/>
                    <a:lstStyle/>
                    <a:p>
                      <a:r>
                        <a:rPr lang="en-US" dirty="0"/>
                        <a:t>Question:</a:t>
                      </a:r>
                    </a:p>
                  </a:txBody>
                  <a:tcPr marL="137160" marR="137160" marT="137160" marB="137160" anchor="ctr"/>
                </a:tc>
                <a:tc>
                  <a:txBody>
                    <a:bodyPr/>
                    <a:lstStyle/>
                    <a:p>
                      <a:r>
                        <a:rPr lang="en-US" dirty="0"/>
                        <a:t>Answer:</a:t>
                      </a:r>
                    </a:p>
                  </a:txBody>
                  <a:tcPr marL="137160" marR="137160" marT="137160" marB="137160" anchor="ctr"/>
                </a:tc>
                <a:extLst>
                  <a:ext uri="{0D108BD9-81ED-4DB2-BD59-A6C34878D82A}">
                    <a16:rowId xmlns:a16="http://schemas.microsoft.com/office/drawing/2014/main" val="3782483082"/>
                  </a:ext>
                </a:extLst>
              </a:tr>
              <a:tr h="370840">
                <a:tc>
                  <a:txBody>
                    <a:bodyPr/>
                    <a:lstStyle/>
                    <a:p>
                      <a:r>
                        <a:rPr lang="en-US" dirty="0"/>
                        <a:t>So that’s “economic effect”? What about “substantial?”</a:t>
                      </a:r>
                    </a:p>
                  </a:txBody>
                  <a:tcPr marL="137160" marR="137160" marT="137160" marB="137160" anchor="ctr"/>
                </a:tc>
                <a:tc>
                  <a:txBody>
                    <a:bodyPr/>
                    <a:lstStyle/>
                    <a:p>
                      <a:pPr>
                        <a:spcAft>
                          <a:spcPts val="600"/>
                        </a:spcAft>
                      </a:pPr>
                      <a:r>
                        <a:rPr lang="en-US" dirty="0"/>
                        <a:t>Ah yes – good question. Regs say that to be “substantial” there must be: </a:t>
                      </a:r>
                    </a:p>
                    <a:p>
                      <a:r>
                        <a:rPr lang="en-US" dirty="0"/>
                        <a:t>"a reasonable possibility that the allocation will affect substantially the dollar amounts to be received by the partners from the partnership, </a:t>
                      </a:r>
                      <a:r>
                        <a:rPr lang="en-US" i="1" dirty="0"/>
                        <a:t>independent of tax consequences</a:t>
                      </a:r>
                      <a:r>
                        <a:rPr lang="en-US" dirty="0"/>
                        <a:t>." </a:t>
                      </a:r>
                    </a:p>
                    <a:p>
                      <a:endParaRPr lang="en-US" dirty="0"/>
                    </a:p>
                    <a:p>
                      <a:pPr>
                        <a:spcAft>
                          <a:spcPts val="600"/>
                        </a:spcAft>
                      </a:pPr>
                      <a:r>
                        <a:rPr lang="en-US" dirty="0"/>
                        <a:t>This prevents two things:</a:t>
                      </a:r>
                    </a:p>
                    <a:p>
                      <a:pPr marL="285750" indent="-285750">
                        <a:spcAft>
                          <a:spcPts val="600"/>
                        </a:spcAft>
                        <a:buFont typeface="Arial" panose="020B0604020202020204" pitchFamily="34" charset="0"/>
                        <a:buChar char="•"/>
                      </a:pPr>
                      <a:r>
                        <a:rPr lang="en-US" dirty="0"/>
                        <a:t>Using allocations of items with different tax character to alter the partner’s tax results.  </a:t>
                      </a:r>
                    </a:p>
                    <a:p>
                      <a:pPr marL="285750" indent="-285750">
                        <a:spcAft>
                          <a:spcPts val="600"/>
                        </a:spcAft>
                        <a:buFont typeface="Arial" panose="020B0604020202020204" pitchFamily="34" charset="0"/>
                        <a:buChar char="•"/>
                      </a:pPr>
                      <a:r>
                        <a:rPr lang="en-US" dirty="0"/>
                        <a:t>Altering allocations over time (while maintaining the overall economic effect) in response to partners’ individual tax attributes, such as offsetting losses from other sources or changes in effective tax rates. </a:t>
                      </a:r>
                    </a:p>
                  </a:txBody>
                  <a:tcPr marL="137160" marR="137160" marT="137160" marB="137160" anchor="ctr"/>
                </a:tc>
                <a:extLst>
                  <a:ext uri="{0D108BD9-81ED-4DB2-BD59-A6C34878D82A}">
                    <a16:rowId xmlns:a16="http://schemas.microsoft.com/office/drawing/2014/main" val="3058281467"/>
                  </a:ext>
                </a:extLst>
              </a:tr>
            </a:tbl>
          </a:graphicData>
        </a:graphic>
      </p:graphicFrame>
    </p:spTree>
    <p:extLst>
      <p:ext uri="{BB962C8B-B14F-4D97-AF65-F5344CB8AC3E}">
        <p14:creationId xmlns:p14="http://schemas.microsoft.com/office/powerpoint/2010/main" val="2212356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CDCD-D0EE-F84A-85CA-842F1D079DDA}"/>
              </a:ext>
            </a:extLst>
          </p:cNvPr>
          <p:cNvSpPr>
            <a:spLocks noGrp="1"/>
          </p:cNvSpPr>
          <p:nvPr>
            <p:ph type="title"/>
          </p:nvPr>
        </p:nvSpPr>
        <p:spPr>
          <a:xfrm>
            <a:off x="575894" y="583474"/>
            <a:ext cx="11029616" cy="740230"/>
          </a:xfrm>
        </p:spPr>
        <p:txBody>
          <a:bodyPr/>
          <a:lstStyle/>
          <a:p>
            <a:r>
              <a:rPr lang="en-US" dirty="0"/>
              <a:t>Special allocations – A dialogue</a:t>
            </a:r>
          </a:p>
        </p:txBody>
      </p:sp>
      <p:sp>
        <p:nvSpPr>
          <p:cNvPr id="3" name="Slide Number Placeholder 2">
            <a:extLst>
              <a:ext uri="{FF2B5EF4-FFF2-40B4-BE49-F238E27FC236}">
                <a16:creationId xmlns:a16="http://schemas.microsoft.com/office/drawing/2014/main" id="{324B337C-F86D-1CBF-1832-FC97C31041C6}"/>
              </a:ext>
            </a:extLst>
          </p:cNvPr>
          <p:cNvSpPr>
            <a:spLocks noGrp="1"/>
          </p:cNvSpPr>
          <p:nvPr>
            <p:ph type="sldNum" sz="quarter" idx="12"/>
          </p:nvPr>
        </p:nvSpPr>
        <p:spPr/>
        <p:txBody>
          <a:bodyPr/>
          <a:lstStyle/>
          <a:p>
            <a:fld id="{3A98EE3D-8CD1-4C3F-BD1C-C98C9596463C}" type="slidenum">
              <a:rPr lang="en-US" smtClean="0"/>
              <a:t>8</a:t>
            </a:fld>
            <a:endParaRPr lang="en-US" dirty="0"/>
          </a:p>
        </p:txBody>
      </p:sp>
      <p:graphicFrame>
        <p:nvGraphicFramePr>
          <p:cNvPr id="4" name="Table 3">
            <a:extLst>
              <a:ext uri="{FF2B5EF4-FFF2-40B4-BE49-F238E27FC236}">
                <a16:creationId xmlns:a16="http://schemas.microsoft.com/office/drawing/2014/main" id="{D23C625A-037B-AD9F-6B31-53FB3F4A9EA8}"/>
              </a:ext>
            </a:extLst>
          </p:cNvPr>
          <p:cNvGraphicFramePr>
            <a:graphicFrameLocks noGrp="1"/>
          </p:cNvGraphicFramePr>
          <p:nvPr>
            <p:extLst>
              <p:ext uri="{D42A27DB-BD31-4B8C-83A1-F6EECF244321}">
                <p14:modId xmlns:p14="http://schemas.microsoft.com/office/powerpoint/2010/main" val="2010624282"/>
              </p:ext>
            </p:extLst>
          </p:nvPr>
        </p:nvGraphicFramePr>
        <p:xfrm>
          <a:off x="1550126" y="1677609"/>
          <a:ext cx="9117874" cy="4191000"/>
        </p:xfrm>
        <a:graphic>
          <a:graphicData uri="http://schemas.openxmlformats.org/drawingml/2006/table">
            <a:tbl>
              <a:tblPr firstRow="1" bandRow="1">
                <a:tableStyleId>{5C22544A-7EE6-4342-B048-85BDC9FD1C3A}</a:tableStyleId>
              </a:tblPr>
              <a:tblGrid>
                <a:gridCol w="3187337">
                  <a:extLst>
                    <a:ext uri="{9D8B030D-6E8A-4147-A177-3AD203B41FA5}">
                      <a16:colId xmlns:a16="http://schemas.microsoft.com/office/drawing/2014/main" val="3316952790"/>
                    </a:ext>
                  </a:extLst>
                </a:gridCol>
                <a:gridCol w="5930537">
                  <a:extLst>
                    <a:ext uri="{9D8B030D-6E8A-4147-A177-3AD203B41FA5}">
                      <a16:colId xmlns:a16="http://schemas.microsoft.com/office/drawing/2014/main" val="2388749785"/>
                    </a:ext>
                  </a:extLst>
                </a:gridCol>
              </a:tblGrid>
              <a:tr h="370840">
                <a:tc>
                  <a:txBody>
                    <a:bodyPr/>
                    <a:lstStyle/>
                    <a:p>
                      <a:r>
                        <a:rPr lang="en-US" dirty="0"/>
                        <a:t>Question:</a:t>
                      </a:r>
                    </a:p>
                  </a:txBody>
                  <a:tcPr marL="137160" marR="137160" marT="137160" marB="137160" anchor="ctr"/>
                </a:tc>
                <a:tc>
                  <a:txBody>
                    <a:bodyPr/>
                    <a:lstStyle/>
                    <a:p>
                      <a:r>
                        <a:rPr lang="en-US" dirty="0"/>
                        <a:t>Answer:</a:t>
                      </a:r>
                    </a:p>
                  </a:txBody>
                  <a:tcPr marL="137160" marR="137160" marT="137160" marB="137160" anchor="ctr"/>
                </a:tc>
                <a:extLst>
                  <a:ext uri="{0D108BD9-81ED-4DB2-BD59-A6C34878D82A}">
                    <a16:rowId xmlns:a16="http://schemas.microsoft.com/office/drawing/2014/main" val="3782483082"/>
                  </a:ext>
                </a:extLst>
              </a:tr>
              <a:tr h="370840">
                <a:tc>
                  <a:txBody>
                    <a:bodyPr/>
                    <a:lstStyle/>
                    <a:p>
                      <a:r>
                        <a:rPr lang="en-US" dirty="0"/>
                        <a:t>So – what if the allocations don’t have substantial economic effect? </a:t>
                      </a:r>
                    </a:p>
                  </a:txBody>
                  <a:tcPr marL="137160" marR="137160" marT="137160" marB="137160" anchor="ctr"/>
                </a:tc>
                <a:tc>
                  <a:txBody>
                    <a:bodyPr/>
                    <a:lstStyle/>
                    <a:p>
                      <a:pPr>
                        <a:spcAft>
                          <a:spcPts val="600"/>
                        </a:spcAft>
                      </a:pPr>
                      <a:r>
                        <a:rPr lang="en-US" dirty="0"/>
                        <a:t>Then, pursuant to IRC Sec. 704(b) –</a:t>
                      </a:r>
                    </a:p>
                    <a:p>
                      <a:r>
                        <a:rPr lang="en-US" dirty="0"/>
                        <a:t>“A partner’s distributive share of income, gain, loss, deduction, or credit (or item thereof) shall be determined in accordance with the partner’s interest in the partnership (determined by taking into account all facts and circumstances) . . . “</a:t>
                      </a:r>
                    </a:p>
                  </a:txBody>
                  <a:tcPr marL="137160" marR="137160" marT="137160" marB="137160" anchor="ctr"/>
                </a:tc>
                <a:extLst>
                  <a:ext uri="{0D108BD9-81ED-4DB2-BD59-A6C34878D82A}">
                    <a16:rowId xmlns:a16="http://schemas.microsoft.com/office/drawing/2014/main" val="3055067000"/>
                  </a:ext>
                </a:extLst>
              </a:tr>
              <a:tr h="370840">
                <a:tc>
                  <a:txBody>
                    <a:bodyPr/>
                    <a:lstStyle/>
                    <a:p>
                      <a:r>
                        <a:rPr lang="en-US" dirty="0"/>
                        <a:t>And THAT’S where allocating based on a partner’s share of capital comes in, right?</a:t>
                      </a:r>
                    </a:p>
                  </a:txBody>
                  <a:tcPr marL="137160" marR="137160" marT="137160" marB="137160" anchor="ctr"/>
                </a:tc>
                <a:tc>
                  <a:txBody>
                    <a:bodyPr/>
                    <a:lstStyle/>
                    <a:p>
                      <a:r>
                        <a:rPr lang="en-US" dirty="0"/>
                        <a:t>NO. Not exactly. The “partner’s interest in the partnership” is more complicated than that. </a:t>
                      </a:r>
                    </a:p>
                  </a:txBody>
                  <a:tcPr marL="137160" marR="137160" marT="137160" marB="137160" anchor="ctr"/>
                </a:tc>
                <a:extLst>
                  <a:ext uri="{0D108BD9-81ED-4DB2-BD59-A6C34878D82A}">
                    <a16:rowId xmlns:a16="http://schemas.microsoft.com/office/drawing/2014/main" val="547669513"/>
                  </a:ext>
                </a:extLst>
              </a:tr>
              <a:tr h="370840">
                <a:tc>
                  <a:txBody>
                    <a:bodyPr/>
                    <a:lstStyle/>
                    <a:p>
                      <a:r>
                        <a:rPr lang="en-US" dirty="0"/>
                        <a:t>Of course it is.</a:t>
                      </a:r>
                    </a:p>
                  </a:txBody>
                  <a:tcPr marL="137160" marR="137160" marT="137160" marB="137160" anchor="ctr"/>
                </a:tc>
                <a:tc>
                  <a:txBody>
                    <a:bodyPr/>
                    <a:lstStyle/>
                    <a:p>
                      <a:r>
                        <a:rPr lang="en-US" dirty="0"/>
                        <a:t>Right.</a:t>
                      </a:r>
                    </a:p>
                  </a:txBody>
                  <a:tcPr marL="137160" marR="137160" marT="137160" marB="137160" anchor="ctr"/>
                </a:tc>
                <a:extLst>
                  <a:ext uri="{0D108BD9-81ED-4DB2-BD59-A6C34878D82A}">
                    <a16:rowId xmlns:a16="http://schemas.microsoft.com/office/drawing/2014/main" val="940687873"/>
                  </a:ext>
                </a:extLst>
              </a:tr>
            </a:tbl>
          </a:graphicData>
        </a:graphic>
      </p:graphicFrame>
    </p:spTree>
    <p:extLst>
      <p:ext uri="{BB962C8B-B14F-4D97-AF65-F5344CB8AC3E}">
        <p14:creationId xmlns:p14="http://schemas.microsoft.com/office/powerpoint/2010/main" val="209591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CDCD-D0EE-F84A-85CA-842F1D079DDA}"/>
              </a:ext>
            </a:extLst>
          </p:cNvPr>
          <p:cNvSpPr>
            <a:spLocks noGrp="1"/>
          </p:cNvSpPr>
          <p:nvPr>
            <p:ph type="title"/>
          </p:nvPr>
        </p:nvSpPr>
        <p:spPr>
          <a:xfrm>
            <a:off x="575894" y="583474"/>
            <a:ext cx="11029616" cy="740230"/>
          </a:xfrm>
        </p:spPr>
        <p:txBody>
          <a:bodyPr/>
          <a:lstStyle/>
          <a:p>
            <a:r>
              <a:rPr lang="en-US" dirty="0"/>
              <a:t>Special allocations – A dialogue</a:t>
            </a:r>
          </a:p>
        </p:txBody>
      </p:sp>
      <p:sp>
        <p:nvSpPr>
          <p:cNvPr id="3" name="Slide Number Placeholder 2">
            <a:extLst>
              <a:ext uri="{FF2B5EF4-FFF2-40B4-BE49-F238E27FC236}">
                <a16:creationId xmlns:a16="http://schemas.microsoft.com/office/drawing/2014/main" id="{324B337C-F86D-1CBF-1832-FC97C31041C6}"/>
              </a:ext>
            </a:extLst>
          </p:cNvPr>
          <p:cNvSpPr>
            <a:spLocks noGrp="1"/>
          </p:cNvSpPr>
          <p:nvPr>
            <p:ph type="sldNum" sz="quarter" idx="12"/>
          </p:nvPr>
        </p:nvSpPr>
        <p:spPr/>
        <p:txBody>
          <a:bodyPr/>
          <a:lstStyle/>
          <a:p>
            <a:fld id="{3A98EE3D-8CD1-4C3F-BD1C-C98C9596463C}" type="slidenum">
              <a:rPr lang="en-US" smtClean="0"/>
              <a:t>9</a:t>
            </a:fld>
            <a:endParaRPr lang="en-US" dirty="0"/>
          </a:p>
        </p:txBody>
      </p:sp>
      <p:graphicFrame>
        <p:nvGraphicFramePr>
          <p:cNvPr id="4" name="Table 3">
            <a:extLst>
              <a:ext uri="{FF2B5EF4-FFF2-40B4-BE49-F238E27FC236}">
                <a16:creationId xmlns:a16="http://schemas.microsoft.com/office/drawing/2014/main" id="{D23C625A-037B-AD9F-6B31-53FB3F4A9EA8}"/>
              </a:ext>
            </a:extLst>
          </p:cNvPr>
          <p:cNvGraphicFramePr>
            <a:graphicFrameLocks noGrp="1"/>
          </p:cNvGraphicFramePr>
          <p:nvPr>
            <p:extLst>
              <p:ext uri="{D42A27DB-BD31-4B8C-83A1-F6EECF244321}">
                <p14:modId xmlns:p14="http://schemas.microsoft.com/office/powerpoint/2010/main" val="2402487545"/>
              </p:ext>
            </p:extLst>
          </p:nvPr>
        </p:nvGraphicFramePr>
        <p:xfrm>
          <a:off x="1541416" y="1677609"/>
          <a:ext cx="9117875" cy="4419600"/>
        </p:xfrm>
        <a:graphic>
          <a:graphicData uri="http://schemas.openxmlformats.org/drawingml/2006/table">
            <a:tbl>
              <a:tblPr firstRow="1" bandRow="1">
                <a:tableStyleId>{5C22544A-7EE6-4342-B048-85BDC9FD1C3A}</a:tableStyleId>
              </a:tblPr>
              <a:tblGrid>
                <a:gridCol w="2879778">
                  <a:extLst>
                    <a:ext uri="{9D8B030D-6E8A-4147-A177-3AD203B41FA5}">
                      <a16:colId xmlns:a16="http://schemas.microsoft.com/office/drawing/2014/main" val="3316952790"/>
                    </a:ext>
                  </a:extLst>
                </a:gridCol>
                <a:gridCol w="6238097">
                  <a:extLst>
                    <a:ext uri="{9D8B030D-6E8A-4147-A177-3AD203B41FA5}">
                      <a16:colId xmlns:a16="http://schemas.microsoft.com/office/drawing/2014/main" val="2388749785"/>
                    </a:ext>
                  </a:extLst>
                </a:gridCol>
              </a:tblGrid>
              <a:tr h="370840">
                <a:tc>
                  <a:txBody>
                    <a:bodyPr/>
                    <a:lstStyle/>
                    <a:p>
                      <a:r>
                        <a:rPr lang="en-US" dirty="0"/>
                        <a:t>Question:</a:t>
                      </a:r>
                    </a:p>
                  </a:txBody>
                  <a:tcPr marL="137160" marR="137160" marT="137160" marB="137160" anchor="ctr"/>
                </a:tc>
                <a:tc>
                  <a:txBody>
                    <a:bodyPr/>
                    <a:lstStyle/>
                    <a:p>
                      <a:r>
                        <a:rPr lang="en-US" dirty="0"/>
                        <a:t>Answer:</a:t>
                      </a:r>
                    </a:p>
                  </a:txBody>
                  <a:tcPr marL="137160" marR="137160" marT="137160" marB="137160" anchor="ctr"/>
                </a:tc>
                <a:extLst>
                  <a:ext uri="{0D108BD9-81ED-4DB2-BD59-A6C34878D82A}">
                    <a16:rowId xmlns:a16="http://schemas.microsoft.com/office/drawing/2014/main" val="3782483082"/>
                  </a:ext>
                </a:extLst>
              </a:tr>
              <a:tr h="370840">
                <a:tc>
                  <a:txBody>
                    <a:bodyPr/>
                    <a:lstStyle/>
                    <a:p>
                      <a:r>
                        <a:rPr lang="en-US" dirty="0"/>
                        <a:t>***SIGH*** Go on . . . </a:t>
                      </a:r>
                    </a:p>
                  </a:txBody>
                  <a:tcPr marL="137160" marR="137160" marT="137160" marB="137160" anchor="ctr"/>
                </a:tc>
                <a:tc>
                  <a:txBody>
                    <a:bodyPr/>
                    <a:lstStyle/>
                    <a:p>
                      <a:pPr>
                        <a:spcAft>
                          <a:spcPts val="600"/>
                        </a:spcAft>
                      </a:pPr>
                      <a:r>
                        <a:rPr lang="en-US" dirty="0"/>
                        <a:t>Under IRS Regulation § 1.704-1(b)(3)(ii) the factors that are considered include:</a:t>
                      </a:r>
                    </a:p>
                    <a:p>
                      <a:pPr marL="285750" indent="-285750">
                        <a:spcAft>
                          <a:spcPts val="600"/>
                        </a:spcAft>
                        <a:buFont typeface="Arial" panose="020B0604020202020204" pitchFamily="34" charset="0"/>
                        <a:buChar char="•"/>
                      </a:pPr>
                      <a:r>
                        <a:rPr lang="en-US" dirty="0"/>
                        <a:t>The partners' relative contributions to the partnership,</a:t>
                      </a:r>
                    </a:p>
                    <a:p>
                      <a:pPr marL="285750" indent="-285750">
                        <a:spcAft>
                          <a:spcPts val="600"/>
                        </a:spcAft>
                        <a:buFont typeface="Arial" panose="020B0604020202020204" pitchFamily="34" charset="0"/>
                        <a:buChar char="•"/>
                      </a:pPr>
                      <a:r>
                        <a:rPr lang="en-US" dirty="0"/>
                        <a:t>The interests of the partners in economic profits and losses (if different than that in taxable income or loss),</a:t>
                      </a:r>
                    </a:p>
                    <a:p>
                      <a:pPr marL="285750" indent="-285750">
                        <a:spcAft>
                          <a:spcPts val="600"/>
                        </a:spcAft>
                        <a:buFont typeface="Arial" panose="020B0604020202020204" pitchFamily="34" charset="0"/>
                        <a:buChar char="•"/>
                      </a:pPr>
                      <a:r>
                        <a:rPr lang="en-US" dirty="0"/>
                        <a:t>The interests of the partners in cash flow and other non-liquidating distributions, and</a:t>
                      </a:r>
                    </a:p>
                    <a:p>
                      <a:pPr marL="285750" indent="-285750">
                        <a:buFont typeface="Arial" panose="020B0604020202020204" pitchFamily="34" charset="0"/>
                        <a:buChar char="•"/>
                      </a:pPr>
                      <a:r>
                        <a:rPr lang="en-US" dirty="0"/>
                        <a:t>The rights of the partners to distributions of capital upon liquidation.</a:t>
                      </a:r>
                    </a:p>
                  </a:txBody>
                  <a:tcPr marL="137160" marR="137160" marT="137160" marB="137160" anchor="ctr"/>
                </a:tc>
                <a:extLst>
                  <a:ext uri="{0D108BD9-81ED-4DB2-BD59-A6C34878D82A}">
                    <a16:rowId xmlns:a16="http://schemas.microsoft.com/office/drawing/2014/main" val="3055067000"/>
                  </a:ext>
                </a:extLst>
              </a:tr>
              <a:tr h="370840">
                <a:tc>
                  <a:txBody>
                    <a:bodyPr/>
                    <a:lstStyle/>
                    <a:p>
                      <a:r>
                        <a:rPr lang="en-US" dirty="0"/>
                        <a:t>And does this really work. </a:t>
                      </a:r>
                    </a:p>
                  </a:txBody>
                  <a:tcPr marL="137160" marR="137160" marT="137160" marB="137160" anchor="ctr"/>
                </a:tc>
                <a:tc>
                  <a:txBody>
                    <a:bodyPr/>
                    <a:lstStyle/>
                    <a:p>
                      <a:pPr marL="0" indent="0">
                        <a:buFont typeface="Arial" panose="020B0604020202020204" pitchFamily="34" charset="0"/>
                        <a:buNone/>
                      </a:pPr>
                      <a:r>
                        <a:rPr lang="en-US" dirty="0"/>
                        <a:t>Impossible to know since the IRS partnership audit rate is around .03%. </a:t>
                      </a:r>
                    </a:p>
                  </a:txBody>
                  <a:tcPr marL="137160" marR="137160" marT="137160" marB="137160" anchor="ctr"/>
                </a:tc>
                <a:extLst>
                  <a:ext uri="{0D108BD9-81ED-4DB2-BD59-A6C34878D82A}">
                    <a16:rowId xmlns:a16="http://schemas.microsoft.com/office/drawing/2014/main" val="3917684937"/>
                  </a:ext>
                </a:extLst>
              </a:tr>
            </a:tbl>
          </a:graphicData>
        </a:graphic>
      </p:graphicFrame>
    </p:spTree>
    <p:extLst>
      <p:ext uri="{BB962C8B-B14F-4D97-AF65-F5344CB8AC3E}">
        <p14:creationId xmlns:p14="http://schemas.microsoft.com/office/powerpoint/2010/main" val="18160937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SLIDO_APP_VERSION" val="1.6.1.4122"/>
  <p:tag name="SLIDO_PRESENTATION_ID" val="00000000-0000-0000-0000-000000000000"/>
  <p:tag name="SLIDO_EVENT_UUID" val="125977f2-43b3-4f16-aca8-f0f2dc8770ba"/>
  <p:tag name="SLIDO_EVENT_SECTION_UUID" val="628b4b95-ee25-412e-8101-a79ef5d427a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schemas.microsoft.com/office/infopath/2007/PartnerControls"/>
    <ds:schemaRef ds:uri="http://purl.org/dc/dcmitype/"/>
    <ds:schemaRef ds:uri="http://schemas.microsoft.com/office/2006/documentManagement/types"/>
    <ds:schemaRef ds:uri="http://purl.org/dc/elements/1.1/"/>
    <ds:schemaRef ds:uri="16c05727-aa75-4e4a-9b5f-8a80a1165891"/>
    <ds:schemaRef ds:uri="http://schemas.openxmlformats.org/package/2006/metadata/core-properties"/>
    <ds:schemaRef ds:uri="http://purl.org/dc/terms/"/>
    <ds:schemaRef ds:uri="71af3243-3dd4-4a8d-8c0d-dd76da1f02a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{A0F34DF7-2C7D-45DD-8C44-89A48ADF5BAD}tf33552983_win32</Template>
  <TotalTime>23729</TotalTime>
  <Words>2853</Words>
  <Application>Microsoft Office PowerPoint</Application>
  <PresentationFormat>Widescreen</PresentationFormat>
  <Paragraphs>212</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__Open_Sans_b2b1d5</vt:lpstr>
      <vt:lpstr>Arial</vt:lpstr>
      <vt:lpstr>Calibri</vt:lpstr>
      <vt:lpstr>Franklin Gothic Book</vt:lpstr>
      <vt:lpstr>Franklin Gothic Demi</vt:lpstr>
      <vt:lpstr>Wingdings 2</vt:lpstr>
      <vt:lpstr>DividendVTI</vt:lpstr>
      <vt:lpstr>      State Taxation of Partnerships –  Status Report and  Request for Guidance</vt:lpstr>
      <vt:lpstr>Recap Of Recent Work</vt:lpstr>
      <vt:lpstr>Special allocations – A dialogue</vt:lpstr>
      <vt:lpstr>Special allocations – A dialogue</vt:lpstr>
      <vt:lpstr>Special allocations – A dialogue</vt:lpstr>
      <vt:lpstr>Special allocations – A dialogue</vt:lpstr>
      <vt:lpstr>Special allocations – A dialogue</vt:lpstr>
      <vt:lpstr>Special allocations – A dialogue</vt:lpstr>
      <vt:lpstr>Special allocations – A dialogue</vt:lpstr>
      <vt:lpstr>Special allocations – A dialogue</vt:lpstr>
      <vt:lpstr>Do special Allocations affect state sourcing?</vt:lpstr>
      <vt:lpstr>Simple Example 1</vt:lpstr>
      <vt:lpstr>Simple Example 1 (cont’d)</vt:lpstr>
      <vt:lpstr>Simple Example 2</vt:lpstr>
      <vt:lpstr>Simple Example 2 (cont’d)</vt:lpstr>
      <vt:lpstr>Simple Example 3</vt:lpstr>
      <vt:lpstr>should We be worried That special allocations can be used to shift or avoid state tax?</vt:lpstr>
      <vt:lpstr>Simple Example</vt:lpstr>
      <vt:lpstr>PowerPoint Presentation</vt:lpstr>
      <vt:lpstr>PowerPoint Presentation</vt:lpstr>
      <vt:lpstr>What Have States Done?</vt:lpstr>
      <vt:lpstr>What Have States Done?</vt:lpstr>
      <vt:lpstr>Special Allocations: What do the Experts Say?</vt:lpstr>
      <vt:lpstr>Special Allocations: What do the Experts Say?</vt:lpstr>
      <vt:lpstr>Special Allocations: What do the Experts Say?</vt:lpstr>
      <vt:lpstr>Question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on Digital Goods WhitePaper</dc:title>
  <dc:creator>Hecht</dc:creator>
  <cp:lastModifiedBy>Helen Hecht</cp:lastModifiedBy>
  <cp:revision>43</cp:revision>
  <dcterms:created xsi:type="dcterms:W3CDTF">2021-11-02T14:40:59Z</dcterms:created>
  <dcterms:modified xsi:type="dcterms:W3CDTF">2024-04-17T12:49:58Z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3EADFD55-4C10-4BC8-BAA0-9C3B0E89CD20</vt:lpwstr>
  </property>
  <property fmtid="{D5CDD505-2E9C-101B-9397-08002B2CF9AE}" pid="4" name="ArticulatePath">
    <vt:lpwstr>Digital Report - Uniformity Meeting - November 2021</vt:lpwstr>
  </property>
  <property fmtid="{D5CDD505-2E9C-101B-9397-08002B2CF9AE}" pid="5" name="SlidoAppVersion">
    <vt:lpwstr>1.6.1.4122</vt:lpwstr>
  </property>
</Properties>
</file>